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handoutMasterIdLst>
    <p:handoutMasterId r:id="rId30"/>
  </p:handoutMasterIdLst>
  <p:sldIdLst>
    <p:sldId id="256" r:id="rId3"/>
    <p:sldId id="258" r:id="rId4"/>
    <p:sldId id="259" r:id="rId5"/>
    <p:sldId id="268" r:id="rId6"/>
    <p:sldId id="269" r:id="rId7"/>
    <p:sldId id="270" r:id="rId8"/>
    <p:sldId id="271" r:id="rId9"/>
    <p:sldId id="272" r:id="rId10"/>
    <p:sldId id="273" r:id="rId11"/>
    <p:sldId id="275" r:id="rId12"/>
    <p:sldId id="274" r:id="rId13"/>
    <p:sldId id="276" r:id="rId14"/>
    <p:sldId id="277" r:id="rId15"/>
    <p:sldId id="278" r:id="rId16"/>
    <p:sldId id="261" r:id="rId17"/>
    <p:sldId id="279" r:id="rId18"/>
    <p:sldId id="280" r:id="rId19"/>
    <p:sldId id="281" r:id="rId20"/>
    <p:sldId id="282" r:id="rId21"/>
    <p:sldId id="283" r:id="rId22"/>
    <p:sldId id="284" r:id="rId23"/>
    <p:sldId id="285" r:id="rId24"/>
    <p:sldId id="286" r:id="rId25"/>
    <p:sldId id="287" r:id="rId26"/>
    <p:sldId id="265" r:id="rId27"/>
    <p:sldId id="264" r:id="rId2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9" autoAdjust="0"/>
    <p:restoredTop sz="94617" autoAdjust="0"/>
  </p:normalViewPr>
  <p:slideViewPr>
    <p:cSldViewPr>
      <p:cViewPr varScale="1">
        <p:scale>
          <a:sx n="106" d="100"/>
          <a:sy n="106" d="100"/>
        </p:scale>
        <p:origin x="1384"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83100A-8A72-460F-8D5A-54D1E8721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2E079F-1A5F-425D-8548-7D6E0BA76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DBEE4-A35F-451C-BCBF-73654C02E910}" type="datetimeFigureOut">
              <a:rPr lang="en-US" smtClean="0"/>
              <a:t>10/28/20</a:t>
            </a:fld>
            <a:endParaRPr lang="en-US"/>
          </a:p>
        </p:txBody>
      </p:sp>
      <p:sp>
        <p:nvSpPr>
          <p:cNvPr id="4" name="Footer Placeholder 3">
            <a:extLst>
              <a:ext uri="{FF2B5EF4-FFF2-40B4-BE49-F238E27FC236}">
                <a16:creationId xmlns:a16="http://schemas.microsoft.com/office/drawing/2014/main" id="{CC9FF8A4-6C72-4FA9-92D5-35F646DB1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BC330F-8964-486B-B51A-F7EA85350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02DDE-B420-4AB0-A81B-677338ED35D9}" type="slidenum">
              <a:rPr lang="en-US" smtClean="0"/>
              <a:t>‹N°›</a:t>
            </a:fld>
            <a:endParaRPr lang="en-US"/>
          </a:p>
        </p:txBody>
      </p:sp>
    </p:spTree>
    <p:extLst>
      <p:ext uri="{BB962C8B-B14F-4D97-AF65-F5344CB8AC3E}">
        <p14:creationId xmlns:p14="http://schemas.microsoft.com/office/powerpoint/2010/main"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28/10/2020</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‹N°›</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a:t>
            </a:fld>
            <a:endParaRPr lang="fr-FR"/>
          </a:p>
        </p:txBody>
      </p:sp>
    </p:spTree>
    <p:extLst>
      <p:ext uri="{BB962C8B-B14F-4D97-AF65-F5344CB8AC3E}">
        <p14:creationId xmlns:p14="http://schemas.microsoft.com/office/powerpoint/2010/main" val="3498320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28/10/2020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28/10/2020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28/10/2020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10/28/20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10/28/20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10/28/20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10/28/20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10/28/20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10/28/20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10/28/20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28/10/2020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10/28/20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28/10/2020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28/10/2020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28/10/2020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28/10/2020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28/10/2020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28/10/2020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28/10/2020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28/10/2020</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10/28/20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‹N°›</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CAEAE96-855E-42B1-8DE9-9C9E68DE18C5}" type="slidenum">
              <a:rPr lang="fr-FR" smtClean="0"/>
              <a:pPr/>
              <a:t>1</a:t>
            </a:fld>
            <a:endParaRPr lang="fr-F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 y="2725"/>
            <a:ext cx="9143997" cy="1445075"/>
          </a:xfrm>
          <a:prstGeom prst="rect">
            <a:avLst/>
          </a:prstGeom>
        </p:spPr>
      </p:pic>
      <p:pic>
        <p:nvPicPr>
          <p:cNvPr id="7" name="Image 6"/>
          <p:cNvPicPr>
            <a:picLocks noChangeAspect="1"/>
          </p:cNvPicPr>
          <p:nvPr/>
        </p:nvPicPr>
        <p:blipFill>
          <a:blip r:embed="rId4"/>
          <a:stretch>
            <a:fillRect/>
          </a:stretch>
        </p:blipFill>
        <p:spPr>
          <a:xfrm>
            <a:off x="3505200" y="5333999"/>
            <a:ext cx="2209800" cy="1500051"/>
          </a:xfrm>
          <a:prstGeom prst="rect">
            <a:avLst/>
          </a:prstGeom>
        </p:spPr>
      </p:pic>
      <p:sp>
        <p:nvSpPr>
          <p:cNvPr id="6" name="Rectangle 5">
            <a:extLst>
              <a:ext uri="{FF2B5EF4-FFF2-40B4-BE49-F238E27FC236}">
                <a16:creationId xmlns:a16="http://schemas.microsoft.com/office/drawing/2014/main" id="{74047362-6C6A-D14F-A03A-3D5EF41A9A49}"/>
              </a:ext>
            </a:extLst>
          </p:cNvPr>
          <p:cNvSpPr/>
          <p:nvPr/>
        </p:nvSpPr>
        <p:spPr>
          <a:xfrm>
            <a:off x="533400" y="1643168"/>
            <a:ext cx="7620000" cy="830997"/>
          </a:xfrm>
          <a:prstGeom prst="rect">
            <a:avLst/>
          </a:prstGeom>
        </p:spPr>
        <p:txBody>
          <a:bodyPr wrap="square">
            <a:spAutoFit/>
          </a:bodyPr>
          <a:lstStyle/>
          <a:p>
            <a:pPr algn="ctr"/>
            <a:r>
              <a:rPr lang="en-US" sz="2400" b="1" dirty="0"/>
              <a:t>Toxicological characterization of ten medicinal plants used in the endogenous treatment of diarrhea</a:t>
            </a:r>
          </a:p>
        </p:txBody>
      </p:sp>
      <p:sp>
        <p:nvSpPr>
          <p:cNvPr id="8" name="Rectangle 7">
            <a:extLst>
              <a:ext uri="{FF2B5EF4-FFF2-40B4-BE49-F238E27FC236}">
                <a16:creationId xmlns:a16="http://schemas.microsoft.com/office/drawing/2014/main" id="{0B4C8FD5-5F7A-0D42-8A5D-BBB98B31F81C}"/>
              </a:ext>
            </a:extLst>
          </p:cNvPr>
          <p:cNvSpPr/>
          <p:nvPr/>
        </p:nvSpPr>
        <p:spPr>
          <a:xfrm>
            <a:off x="569843" y="2611255"/>
            <a:ext cx="7620000" cy="2923877"/>
          </a:xfrm>
          <a:prstGeom prst="rect">
            <a:avLst/>
          </a:prstGeom>
        </p:spPr>
        <p:txBody>
          <a:bodyPr wrap="square">
            <a:spAutoFit/>
          </a:bodyPr>
          <a:lstStyle/>
          <a:p>
            <a:pPr algn="ctr"/>
            <a:r>
              <a:rPr lang="en-US" sz="1600" dirty="0"/>
              <a:t>DOUGNON</a:t>
            </a:r>
            <a:r>
              <a:rPr lang="en-US" sz="1600" baseline="30000" dirty="0"/>
              <a:t>1* </a:t>
            </a:r>
            <a:r>
              <a:rPr lang="en-US" sz="1600" dirty="0"/>
              <a:t>Victorien, KLOTOE</a:t>
            </a:r>
            <a:r>
              <a:rPr lang="en-US" sz="1600" baseline="30000" dirty="0"/>
              <a:t>1</a:t>
            </a:r>
            <a:r>
              <a:rPr lang="en-US" sz="1600" dirty="0"/>
              <a:t> Jean Robert, HOUNSA</a:t>
            </a:r>
            <a:r>
              <a:rPr lang="en-US" sz="1600" baseline="30000" dirty="0"/>
              <a:t>1</a:t>
            </a:r>
            <a:r>
              <a:rPr lang="en-US" sz="1600" dirty="0"/>
              <a:t> Edna, AGBODJENTO</a:t>
            </a:r>
            <a:r>
              <a:rPr lang="en-US" sz="1600" baseline="30000" dirty="0"/>
              <a:t>1</a:t>
            </a:r>
            <a:r>
              <a:rPr lang="en-US" sz="1600" dirty="0"/>
              <a:t> Eric, FABIYI</a:t>
            </a:r>
            <a:r>
              <a:rPr lang="en-US" sz="1600" baseline="30000" dirty="0"/>
              <a:t>1</a:t>
            </a:r>
            <a:r>
              <a:rPr lang="en-US" sz="1600" dirty="0"/>
              <a:t> Kafayath, AFATON</a:t>
            </a:r>
            <a:r>
              <a:rPr lang="en-US" sz="1600" baseline="30000" dirty="0"/>
              <a:t>1</a:t>
            </a:r>
            <a:r>
              <a:rPr lang="en-US" sz="1600" dirty="0"/>
              <a:t> Anny, SINTONDJI</a:t>
            </a:r>
            <a:r>
              <a:rPr lang="en-US" sz="1600" baseline="30000" dirty="0"/>
              <a:t>1</a:t>
            </a:r>
            <a:r>
              <a:rPr lang="en-US" sz="1600" dirty="0"/>
              <a:t> Kevin, AKPODE</a:t>
            </a:r>
            <a:r>
              <a:rPr lang="en-US" sz="1600" baseline="30000" dirty="0"/>
              <a:t>1</a:t>
            </a:r>
            <a:r>
              <a:rPr lang="en-US" sz="1600" dirty="0"/>
              <a:t> Benoît, TCHOBO</a:t>
            </a:r>
            <a:r>
              <a:rPr lang="en-US" sz="1600" baseline="30000" dirty="0"/>
              <a:t>2</a:t>
            </a:r>
            <a:r>
              <a:rPr lang="en-US" sz="1600" dirty="0"/>
              <a:t> </a:t>
            </a:r>
            <a:r>
              <a:rPr lang="en-US" sz="1600" dirty="0" err="1"/>
              <a:t>Fidèle</a:t>
            </a:r>
            <a:r>
              <a:rPr lang="en-US" sz="1600" dirty="0"/>
              <a:t>, DOUGNON</a:t>
            </a:r>
            <a:r>
              <a:rPr lang="en-US" sz="1600" baseline="30000" dirty="0"/>
              <a:t>1</a:t>
            </a:r>
            <a:r>
              <a:rPr lang="en-US" sz="1600" dirty="0"/>
              <a:t> Jacques</a:t>
            </a:r>
          </a:p>
          <a:p>
            <a:pPr algn="ctr"/>
            <a:endParaRPr lang="en-US" sz="1600" dirty="0"/>
          </a:p>
          <a:p>
            <a:pPr algn="ctr"/>
            <a:r>
              <a:rPr lang="en-US" sz="1600" baseline="30000" dirty="0"/>
              <a:t>1</a:t>
            </a:r>
            <a:r>
              <a:rPr lang="en-US" sz="1600" dirty="0"/>
              <a:t>Research Unit in Applied Microbiology and Pharmacology of Natural Substances, Research Laboratory in Applied Biology, Polytechnic School of Abomey-Calavi, University of Abomey-Calavi, Abomey-Calavi, Benin</a:t>
            </a:r>
          </a:p>
          <a:p>
            <a:pPr algn="ctr"/>
            <a:endParaRPr lang="en-US" sz="1600" dirty="0"/>
          </a:p>
          <a:p>
            <a:pPr algn="ctr"/>
            <a:r>
              <a:rPr lang="en-US" sz="1600" baseline="30000" dirty="0"/>
              <a:t>2</a:t>
            </a:r>
            <a:r>
              <a:rPr lang="en-US" sz="1600" dirty="0"/>
              <a:t>Training and Research Laboratory in Applied Chemistry, Polytechnic School of Abomey-Calavi, University of Abomey-Calavi, Abomey-Calavi, Benin</a:t>
            </a:r>
          </a:p>
          <a:p>
            <a:pPr algn="ctr"/>
            <a:endParaRPr lang="en-US" sz="2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292387"/>
            <a:ext cx="7848600" cy="584775"/>
          </a:xfrm>
          <a:prstGeom prst="rect">
            <a:avLst/>
          </a:prstGeom>
          <a:noFill/>
        </p:spPr>
        <p:txBody>
          <a:bodyPr wrap="square" rtlCol="0">
            <a:spAutoFit/>
          </a:bodyPr>
          <a:lstStyle/>
          <a:p>
            <a:r>
              <a:rPr lang="fr-FR" sz="3200" b="1" dirty="0" err="1"/>
              <a:t>Material</a:t>
            </a:r>
            <a:r>
              <a:rPr lang="fr-FR" sz="3200" b="1" dirty="0"/>
              <a:t> and </a:t>
            </a:r>
            <a:r>
              <a:rPr lang="fr-FR" sz="3200" b="1" dirty="0" err="1"/>
              <a:t>Methods</a:t>
            </a:r>
            <a:endParaRPr lang="fr-FR" sz="3200" b="1" dirty="0"/>
          </a:p>
        </p:txBody>
      </p:sp>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Rectangle 1"/>
          <p:cNvSpPr/>
          <p:nvPr/>
        </p:nvSpPr>
        <p:spPr>
          <a:xfrm>
            <a:off x="2999146" y="1086057"/>
            <a:ext cx="3027624" cy="584775"/>
          </a:xfrm>
          <a:prstGeom prst="rect">
            <a:avLst/>
          </a:prstGeom>
        </p:spPr>
        <p:txBody>
          <a:bodyPr wrap="none">
            <a:spAutoFit/>
          </a:bodyPr>
          <a:lstStyle/>
          <a:p>
            <a:pPr algn="ctr"/>
            <a:r>
              <a:rPr lang="en-US" sz="3200" b="1" dirty="0">
                <a:solidFill>
                  <a:srgbClr val="FF0000"/>
                </a:solidFill>
              </a:rPr>
              <a:t>Animal Material </a:t>
            </a:r>
            <a:endParaRPr lang="fr-FR" sz="3200" b="1" dirty="0">
              <a:solidFill>
                <a:srgbClr val="FF0000"/>
              </a:solidFill>
            </a:endParaRPr>
          </a:p>
        </p:txBody>
      </p:sp>
      <p:sp>
        <p:nvSpPr>
          <p:cNvPr id="7" name="Rectangle 6"/>
          <p:cNvSpPr/>
          <p:nvPr/>
        </p:nvSpPr>
        <p:spPr>
          <a:xfrm>
            <a:off x="533400" y="1699024"/>
            <a:ext cx="8458200" cy="1143070"/>
          </a:xfrm>
          <a:prstGeom prst="rect">
            <a:avLst/>
          </a:prstGeom>
        </p:spPr>
        <p:txBody>
          <a:bodyPr wrap="square">
            <a:spAutoFit/>
          </a:bodyPr>
          <a:lstStyle/>
          <a:p>
            <a:pPr marL="285750" indent="-285750">
              <a:lnSpc>
                <a:spcPct val="150000"/>
              </a:lnSpc>
              <a:buFont typeface="Courier New" pitchFamily="49" charset="0"/>
              <a:buChar char="o"/>
            </a:pPr>
            <a:r>
              <a:rPr lang="en-US" sz="2400" dirty="0"/>
              <a:t>Eggs of </a:t>
            </a:r>
            <a:r>
              <a:rPr lang="en-US" sz="2400" i="1" dirty="0" err="1"/>
              <a:t>Artemia</a:t>
            </a:r>
            <a:r>
              <a:rPr lang="en-US" sz="2400" i="1" dirty="0"/>
              <a:t> </a:t>
            </a:r>
            <a:r>
              <a:rPr lang="en-US" sz="2400" i="1" dirty="0" err="1"/>
              <a:t>salina</a:t>
            </a:r>
            <a:r>
              <a:rPr lang="en-US" sz="2400" i="1" dirty="0"/>
              <a:t> </a:t>
            </a:r>
            <a:r>
              <a:rPr lang="en-US" sz="2400" dirty="0"/>
              <a:t>(ARTEMIO JBL D-67141 </a:t>
            </a:r>
            <a:r>
              <a:rPr lang="en-US" sz="2400" dirty="0" err="1"/>
              <a:t>Gmbh</a:t>
            </a:r>
            <a:r>
              <a:rPr lang="en-US" sz="2400" dirty="0"/>
              <a:t> </a:t>
            </a:r>
            <a:r>
              <a:rPr lang="en-US" sz="2400" dirty="0" err="1"/>
              <a:t>Neuhofem</a:t>
            </a:r>
            <a:r>
              <a:rPr lang="en-US" sz="2400" dirty="0"/>
              <a:t>) used for larval</a:t>
            </a:r>
            <a:r>
              <a:rPr lang="en-US" sz="2400" i="1" dirty="0"/>
              <a:t> </a:t>
            </a:r>
            <a:r>
              <a:rPr lang="en-US" sz="2400" dirty="0"/>
              <a:t>cytotoxicity test of selected medicinal plants. </a:t>
            </a:r>
            <a:endParaRPr lang="fr-FR" sz="2400" dirty="0"/>
          </a:p>
        </p:txBody>
      </p:sp>
      <p:sp>
        <p:nvSpPr>
          <p:cNvPr id="10" name="Rectangle 9"/>
          <p:cNvSpPr/>
          <p:nvPr/>
        </p:nvSpPr>
        <p:spPr>
          <a:xfrm>
            <a:off x="533400" y="2978069"/>
            <a:ext cx="8458200" cy="1200329"/>
          </a:xfrm>
          <a:prstGeom prst="rect">
            <a:avLst/>
          </a:prstGeom>
        </p:spPr>
        <p:txBody>
          <a:bodyPr wrap="square">
            <a:spAutoFit/>
          </a:bodyPr>
          <a:lstStyle/>
          <a:p>
            <a:pPr marL="285750" indent="-285750">
              <a:lnSpc>
                <a:spcPct val="150000"/>
              </a:lnSpc>
              <a:buFont typeface="Courier New" pitchFamily="49" charset="0"/>
              <a:buChar char="o"/>
            </a:pPr>
            <a:r>
              <a:rPr lang="en-US" sz="2400" dirty="0" err="1"/>
              <a:t>Wistar</a:t>
            </a:r>
            <a:r>
              <a:rPr lang="en-US" sz="2400" dirty="0"/>
              <a:t> albino rats weighing between 130-180g used for acute toxicity testing</a:t>
            </a:r>
            <a:endParaRPr lang="fr-FR" sz="2400" dirty="0"/>
          </a:p>
        </p:txBody>
      </p:sp>
      <p:sp>
        <p:nvSpPr>
          <p:cNvPr id="11" name="Rectangle 10"/>
          <p:cNvSpPr/>
          <p:nvPr/>
        </p:nvSpPr>
        <p:spPr>
          <a:xfrm>
            <a:off x="533400" y="4343400"/>
            <a:ext cx="8521337" cy="1077218"/>
          </a:xfrm>
          <a:prstGeom prst="rect">
            <a:avLst/>
          </a:prstGeom>
        </p:spPr>
        <p:txBody>
          <a:bodyPr wrap="square">
            <a:spAutoFit/>
          </a:bodyPr>
          <a:lstStyle/>
          <a:p>
            <a:pPr algn="ctr"/>
            <a:r>
              <a:rPr lang="en-US" sz="3200" b="1" dirty="0">
                <a:solidFill>
                  <a:srgbClr val="FF0000"/>
                </a:solidFill>
              </a:rPr>
              <a:t>Reagents and consumables for chemical characterization </a:t>
            </a:r>
            <a:endParaRPr lang="fr-FR" sz="3200" b="1" dirty="0">
              <a:solidFill>
                <a:srgbClr val="FF0000"/>
              </a:solidFill>
            </a:endParaRPr>
          </a:p>
        </p:txBody>
      </p:sp>
    </p:spTree>
    <p:extLst>
      <p:ext uri="{BB962C8B-B14F-4D97-AF65-F5344CB8AC3E}">
        <p14:creationId xmlns:p14="http://schemas.microsoft.com/office/powerpoint/2010/main" val="815808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292387"/>
            <a:ext cx="7848600" cy="584775"/>
          </a:xfrm>
          <a:prstGeom prst="rect">
            <a:avLst/>
          </a:prstGeom>
          <a:noFill/>
        </p:spPr>
        <p:txBody>
          <a:bodyPr wrap="square" rtlCol="0">
            <a:spAutoFit/>
          </a:bodyPr>
          <a:lstStyle/>
          <a:p>
            <a:r>
              <a:rPr lang="fr-FR" sz="3200" b="1" dirty="0" err="1"/>
              <a:t>Material</a:t>
            </a:r>
            <a:r>
              <a:rPr lang="fr-FR" sz="3200" b="1" dirty="0"/>
              <a:t> and </a:t>
            </a:r>
            <a:r>
              <a:rPr lang="fr-FR" sz="3200" b="1" dirty="0" err="1"/>
              <a:t>Methods</a:t>
            </a:r>
            <a:endParaRPr lang="fr-FR" sz="3200" b="1" dirty="0"/>
          </a:p>
        </p:txBody>
      </p:sp>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Rectangle 1"/>
          <p:cNvSpPr/>
          <p:nvPr/>
        </p:nvSpPr>
        <p:spPr>
          <a:xfrm>
            <a:off x="3673216" y="793670"/>
            <a:ext cx="1714316" cy="584775"/>
          </a:xfrm>
          <a:prstGeom prst="rect">
            <a:avLst/>
          </a:prstGeom>
        </p:spPr>
        <p:txBody>
          <a:bodyPr wrap="none">
            <a:spAutoFit/>
          </a:bodyPr>
          <a:lstStyle/>
          <a:p>
            <a:pPr algn="ctr"/>
            <a:r>
              <a:rPr lang="en-US" sz="3200" b="1" dirty="0">
                <a:solidFill>
                  <a:srgbClr val="FF0000"/>
                </a:solidFill>
              </a:rPr>
              <a:t>Methods</a:t>
            </a:r>
            <a:endParaRPr lang="fr-FR" sz="3200" b="1" dirty="0">
              <a:solidFill>
                <a:srgbClr val="FF0000"/>
              </a:solidFill>
            </a:endParaRPr>
          </a:p>
        </p:txBody>
      </p:sp>
      <p:sp>
        <p:nvSpPr>
          <p:cNvPr id="4" name="Rectangle 3"/>
          <p:cNvSpPr/>
          <p:nvPr/>
        </p:nvSpPr>
        <p:spPr>
          <a:xfrm>
            <a:off x="607417" y="3833606"/>
            <a:ext cx="8382000" cy="1815882"/>
          </a:xfrm>
          <a:prstGeom prst="rect">
            <a:avLst/>
          </a:prstGeom>
        </p:spPr>
        <p:txBody>
          <a:bodyPr wrap="square">
            <a:spAutoFit/>
          </a:bodyPr>
          <a:lstStyle/>
          <a:p>
            <a:pPr marL="285750" indent="-285750" algn="just">
              <a:buFont typeface="Courier New" pitchFamily="49" charset="0"/>
              <a:buChar char="o"/>
            </a:pPr>
            <a:r>
              <a:rPr lang="en-US" sz="2800" dirty="0"/>
              <a:t>Detection of chemical groups were carried out according the method described by Houghton and Raman  on the (1998) basis of differential staining and precipitation reactions.</a:t>
            </a:r>
            <a:endParaRPr lang="fr-FR" sz="2800" dirty="0"/>
          </a:p>
        </p:txBody>
      </p:sp>
      <p:sp>
        <p:nvSpPr>
          <p:cNvPr id="9" name="Rectangle 8"/>
          <p:cNvSpPr/>
          <p:nvPr/>
        </p:nvSpPr>
        <p:spPr>
          <a:xfrm>
            <a:off x="531130" y="2057400"/>
            <a:ext cx="8534399" cy="954107"/>
          </a:xfrm>
          <a:prstGeom prst="rect">
            <a:avLst/>
          </a:prstGeom>
        </p:spPr>
        <p:txBody>
          <a:bodyPr wrap="square">
            <a:spAutoFit/>
          </a:bodyPr>
          <a:lstStyle/>
          <a:p>
            <a:pPr marL="285750" indent="-285750" algn="just">
              <a:buFont typeface="Courier New" pitchFamily="49" charset="0"/>
              <a:buChar char="o"/>
            </a:pPr>
            <a:r>
              <a:rPr lang="en-US" sz="2800" dirty="0"/>
              <a:t> fifty (50) grams of powder were macerated in 500 mL of solvent (water and water-ethanol). </a:t>
            </a:r>
            <a:endParaRPr lang="fr-FR" sz="2800" dirty="0"/>
          </a:p>
        </p:txBody>
      </p:sp>
      <p:sp>
        <p:nvSpPr>
          <p:cNvPr id="10" name="Rectangle 9"/>
          <p:cNvSpPr/>
          <p:nvPr/>
        </p:nvSpPr>
        <p:spPr>
          <a:xfrm>
            <a:off x="531130" y="1378444"/>
            <a:ext cx="3558731" cy="523220"/>
          </a:xfrm>
          <a:prstGeom prst="rect">
            <a:avLst/>
          </a:prstGeom>
        </p:spPr>
        <p:txBody>
          <a:bodyPr wrap="none">
            <a:spAutoFit/>
          </a:bodyPr>
          <a:lstStyle/>
          <a:p>
            <a:pPr algn="ctr"/>
            <a:r>
              <a:rPr lang="en-US" sz="2800" b="1" dirty="0">
                <a:solidFill>
                  <a:srgbClr val="7030A0"/>
                </a:solidFill>
              </a:rPr>
              <a:t>Production of extracts </a:t>
            </a:r>
            <a:endParaRPr lang="fr-FR" sz="2800" b="1" dirty="0">
              <a:solidFill>
                <a:srgbClr val="7030A0"/>
              </a:solidFill>
            </a:endParaRPr>
          </a:p>
        </p:txBody>
      </p:sp>
      <p:sp>
        <p:nvSpPr>
          <p:cNvPr id="11" name="Rectangle 10"/>
          <p:cNvSpPr/>
          <p:nvPr/>
        </p:nvSpPr>
        <p:spPr>
          <a:xfrm>
            <a:off x="607417" y="3304466"/>
            <a:ext cx="3706592" cy="523220"/>
          </a:xfrm>
          <a:prstGeom prst="rect">
            <a:avLst/>
          </a:prstGeom>
        </p:spPr>
        <p:txBody>
          <a:bodyPr wrap="none">
            <a:spAutoFit/>
          </a:bodyPr>
          <a:lstStyle/>
          <a:p>
            <a:pPr algn="ctr"/>
            <a:r>
              <a:rPr lang="en-US" sz="2800" b="1" dirty="0">
                <a:solidFill>
                  <a:srgbClr val="7030A0"/>
                </a:solidFill>
              </a:rPr>
              <a:t>Phytochemical analysis </a:t>
            </a:r>
            <a:endParaRPr lang="fr-FR" sz="2800" b="1" dirty="0">
              <a:solidFill>
                <a:srgbClr val="7030A0"/>
              </a:solidFill>
            </a:endParaRPr>
          </a:p>
        </p:txBody>
      </p:sp>
    </p:spTree>
    <p:extLst>
      <p:ext uri="{BB962C8B-B14F-4D97-AF65-F5344CB8AC3E}">
        <p14:creationId xmlns:p14="http://schemas.microsoft.com/office/powerpoint/2010/main" val="4069671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292387"/>
            <a:ext cx="7848600" cy="584775"/>
          </a:xfrm>
          <a:prstGeom prst="rect">
            <a:avLst/>
          </a:prstGeom>
          <a:noFill/>
        </p:spPr>
        <p:txBody>
          <a:bodyPr wrap="square" rtlCol="0">
            <a:spAutoFit/>
          </a:bodyPr>
          <a:lstStyle/>
          <a:p>
            <a:r>
              <a:rPr lang="fr-FR" sz="3200" b="1" dirty="0" err="1"/>
              <a:t>Material</a:t>
            </a:r>
            <a:r>
              <a:rPr lang="fr-FR" sz="3200" b="1" dirty="0"/>
              <a:t> and </a:t>
            </a:r>
            <a:r>
              <a:rPr lang="fr-FR" sz="3200" b="1" dirty="0" err="1"/>
              <a:t>Methods</a:t>
            </a:r>
            <a:endParaRPr lang="fr-FR" sz="3200" b="1" dirty="0"/>
          </a:p>
        </p:txBody>
      </p:sp>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Rectangle 1"/>
          <p:cNvSpPr/>
          <p:nvPr/>
        </p:nvSpPr>
        <p:spPr>
          <a:xfrm>
            <a:off x="3673216" y="793670"/>
            <a:ext cx="1714316" cy="584775"/>
          </a:xfrm>
          <a:prstGeom prst="rect">
            <a:avLst/>
          </a:prstGeom>
        </p:spPr>
        <p:txBody>
          <a:bodyPr wrap="none">
            <a:spAutoFit/>
          </a:bodyPr>
          <a:lstStyle/>
          <a:p>
            <a:pPr algn="ctr"/>
            <a:r>
              <a:rPr lang="en-US" sz="3200" b="1" dirty="0">
                <a:solidFill>
                  <a:srgbClr val="FF0000"/>
                </a:solidFill>
              </a:rPr>
              <a:t>Methods</a:t>
            </a:r>
            <a:endParaRPr lang="fr-FR" sz="3200" b="1" dirty="0">
              <a:solidFill>
                <a:srgbClr val="FF0000"/>
              </a:solidFill>
            </a:endParaRPr>
          </a:p>
        </p:txBody>
      </p:sp>
      <p:sp>
        <p:nvSpPr>
          <p:cNvPr id="9" name="Rectangle 8"/>
          <p:cNvSpPr/>
          <p:nvPr/>
        </p:nvSpPr>
        <p:spPr>
          <a:xfrm>
            <a:off x="531130" y="1921259"/>
            <a:ext cx="8534399" cy="2031325"/>
          </a:xfrm>
          <a:prstGeom prst="rect">
            <a:avLst/>
          </a:prstGeom>
        </p:spPr>
        <p:txBody>
          <a:bodyPr wrap="square">
            <a:spAutoFit/>
          </a:bodyPr>
          <a:lstStyle/>
          <a:p>
            <a:pPr marL="285750" indent="-285750" algn="just">
              <a:lnSpc>
                <a:spcPct val="150000"/>
              </a:lnSpc>
              <a:buFont typeface="Courier New" pitchFamily="49" charset="0"/>
              <a:buChar char="o"/>
            </a:pPr>
            <a:r>
              <a:rPr lang="en-US" sz="2800" dirty="0"/>
              <a:t> Cytotoxic effect evaluated on larvae in the </a:t>
            </a:r>
            <a:r>
              <a:rPr lang="en-US" sz="2800" i="1" dirty="0" err="1"/>
              <a:t>Artemia</a:t>
            </a:r>
            <a:r>
              <a:rPr lang="en-US" sz="2800" i="1" dirty="0"/>
              <a:t> </a:t>
            </a:r>
            <a:r>
              <a:rPr lang="en-US" sz="2800" i="1" dirty="0" err="1"/>
              <a:t>salina</a:t>
            </a:r>
            <a:r>
              <a:rPr lang="en-US" sz="2800" dirty="0"/>
              <a:t> model according to method described by </a:t>
            </a:r>
            <a:r>
              <a:rPr lang="en-US" sz="2800" dirty="0" err="1"/>
              <a:t>Dougnon</a:t>
            </a:r>
            <a:r>
              <a:rPr lang="en-US" sz="2800" dirty="0"/>
              <a:t> et al. (2013)</a:t>
            </a:r>
            <a:endParaRPr lang="fr-FR" sz="2800" dirty="0"/>
          </a:p>
        </p:txBody>
      </p:sp>
      <p:sp>
        <p:nvSpPr>
          <p:cNvPr id="10" name="Rectangle 9"/>
          <p:cNvSpPr/>
          <p:nvPr/>
        </p:nvSpPr>
        <p:spPr>
          <a:xfrm>
            <a:off x="607417" y="1378445"/>
            <a:ext cx="2510047" cy="523220"/>
          </a:xfrm>
          <a:prstGeom prst="rect">
            <a:avLst/>
          </a:prstGeom>
        </p:spPr>
        <p:txBody>
          <a:bodyPr wrap="none">
            <a:spAutoFit/>
          </a:bodyPr>
          <a:lstStyle/>
          <a:p>
            <a:pPr algn="ctr"/>
            <a:r>
              <a:rPr lang="en-US" sz="2800" b="1" dirty="0">
                <a:solidFill>
                  <a:srgbClr val="7030A0"/>
                </a:solidFill>
              </a:rPr>
              <a:t>Cytotoxic effect</a:t>
            </a:r>
            <a:endParaRPr lang="fr-FR" sz="2800" b="1" dirty="0">
              <a:solidFill>
                <a:srgbClr val="7030A0"/>
              </a:solidFill>
            </a:endParaRPr>
          </a:p>
        </p:txBody>
      </p:sp>
      <p:sp>
        <p:nvSpPr>
          <p:cNvPr id="12" name="Rectangle 11"/>
          <p:cNvSpPr/>
          <p:nvPr/>
        </p:nvSpPr>
        <p:spPr>
          <a:xfrm>
            <a:off x="489764" y="4267200"/>
            <a:ext cx="8534399" cy="1384995"/>
          </a:xfrm>
          <a:prstGeom prst="rect">
            <a:avLst/>
          </a:prstGeom>
        </p:spPr>
        <p:txBody>
          <a:bodyPr wrap="square">
            <a:spAutoFit/>
          </a:bodyPr>
          <a:lstStyle/>
          <a:p>
            <a:pPr marL="285750" indent="-285750" algn="just">
              <a:lnSpc>
                <a:spcPct val="150000"/>
              </a:lnSpc>
              <a:buFont typeface="Courier New" pitchFamily="49" charset="0"/>
              <a:buChar char="o"/>
            </a:pPr>
            <a:r>
              <a:rPr lang="en-US" sz="2800" dirty="0"/>
              <a:t> The LC50s obtained have been interpreted according to the standard established by Moshi et al. (2004)</a:t>
            </a:r>
            <a:endParaRPr lang="fr-FR" sz="2800" dirty="0"/>
          </a:p>
        </p:txBody>
      </p:sp>
    </p:spTree>
    <p:extLst>
      <p:ext uri="{BB962C8B-B14F-4D97-AF65-F5344CB8AC3E}">
        <p14:creationId xmlns:p14="http://schemas.microsoft.com/office/powerpoint/2010/main" val="1557071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292387"/>
            <a:ext cx="7848600" cy="584775"/>
          </a:xfrm>
          <a:prstGeom prst="rect">
            <a:avLst/>
          </a:prstGeom>
          <a:noFill/>
        </p:spPr>
        <p:txBody>
          <a:bodyPr wrap="square" rtlCol="0">
            <a:spAutoFit/>
          </a:bodyPr>
          <a:lstStyle/>
          <a:p>
            <a:r>
              <a:rPr lang="fr-FR" sz="3200" b="1" dirty="0" err="1"/>
              <a:t>Material</a:t>
            </a:r>
            <a:r>
              <a:rPr lang="fr-FR" sz="3200" b="1" dirty="0"/>
              <a:t> and </a:t>
            </a:r>
            <a:r>
              <a:rPr lang="fr-FR" sz="3200" b="1" dirty="0" err="1"/>
              <a:t>Methods</a:t>
            </a:r>
            <a:endParaRPr lang="fr-FR" sz="3200" b="1" dirty="0"/>
          </a:p>
        </p:txBody>
      </p:sp>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Rectangle 1"/>
          <p:cNvSpPr/>
          <p:nvPr/>
        </p:nvSpPr>
        <p:spPr>
          <a:xfrm>
            <a:off x="3673216" y="793670"/>
            <a:ext cx="1714316" cy="584775"/>
          </a:xfrm>
          <a:prstGeom prst="rect">
            <a:avLst/>
          </a:prstGeom>
        </p:spPr>
        <p:txBody>
          <a:bodyPr wrap="none">
            <a:spAutoFit/>
          </a:bodyPr>
          <a:lstStyle/>
          <a:p>
            <a:pPr algn="ctr"/>
            <a:r>
              <a:rPr lang="en-US" sz="3200" b="1" dirty="0">
                <a:solidFill>
                  <a:srgbClr val="FF0000"/>
                </a:solidFill>
              </a:rPr>
              <a:t>Methods</a:t>
            </a:r>
            <a:endParaRPr lang="fr-FR" sz="3200" b="1" dirty="0">
              <a:solidFill>
                <a:srgbClr val="FF0000"/>
              </a:solidFill>
            </a:endParaRPr>
          </a:p>
        </p:txBody>
      </p:sp>
      <p:sp>
        <p:nvSpPr>
          <p:cNvPr id="9" name="Rectangle 8"/>
          <p:cNvSpPr/>
          <p:nvPr/>
        </p:nvSpPr>
        <p:spPr>
          <a:xfrm>
            <a:off x="531130" y="1921259"/>
            <a:ext cx="8534399" cy="3323987"/>
          </a:xfrm>
          <a:prstGeom prst="rect">
            <a:avLst/>
          </a:prstGeom>
        </p:spPr>
        <p:txBody>
          <a:bodyPr wrap="square">
            <a:spAutoFit/>
          </a:bodyPr>
          <a:lstStyle/>
          <a:p>
            <a:pPr marL="285750" indent="-285750" algn="just">
              <a:lnSpc>
                <a:spcPct val="150000"/>
              </a:lnSpc>
              <a:buFont typeface="Courier New" pitchFamily="49" charset="0"/>
              <a:buChar char="o"/>
            </a:pPr>
            <a:r>
              <a:rPr lang="en-US" sz="2800" dirty="0"/>
              <a:t> Realized according the method described in OECD guideline 423</a:t>
            </a:r>
          </a:p>
          <a:p>
            <a:pPr marL="285750" indent="-285750" algn="just">
              <a:lnSpc>
                <a:spcPct val="150000"/>
              </a:lnSpc>
              <a:buFont typeface="Courier New" pitchFamily="49" charset="0"/>
              <a:buChar char="o"/>
            </a:pPr>
            <a:r>
              <a:rPr lang="en-US" sz="2800" dirty="0"/>
              <a:t> Oral administration with a single dose of 2000 mg/kg body weight</a:t>
            </a:r>
          </a:p>
          <a:p>
            <a:pPr marL="285750" indent="-285750" algn="just">
              <a:lnSpc>
                <a:spcPct val="150000"/>
              </a:lnSpc>
              <a:buFont typeface="Courier New" pitchFamily="49" charset="0"/>
              <a:buChar char="o"/>
            </a:pPr>
            <a:r>
              <a:rPr lang="en-US" sz="2800" dirty="0"/>
              <a:t> Duration: 14 days </a:t>
            </a:r>
            <a:endParaRPr lang="fr-FR" sz="2800" dirty="0"/>
          </a:p>
        </p:txBody>
      </p:sp>
      <p:sp>
        <p:nvSpPr>
          <p:cNvPr id="10" name="Rectangle 9"/>
          <p:cNvSpPr/>
          <p:nvPr/>
        </p:nvSpPr>
        <p:spPr>
          <a:xfrm>
            <a:off x="750922" y="1378445"/>
            <a:ext cx="2223044" cy="523220"/>
          </a:xfrm>
          <a:prstGeom prst="rect">
            <a:avLst/>
          </a:prstGeom>
        </p:spPr>
        <p:txBody>
          <a:bodyPr wrap="none">
            <a:spAutoFit/>
          </a:bodyPr>
          <a:lstStyle/>
          <a:p>
            <a:pPr algn="ctr"/>
            <a:r>
              <a:rPr lang="en-US" sz="2800" b="1" dirty="0">
                <a:solidFill>
                  <a:srgbClr val="7030A0"/>
                </a:solidFill>
              </a:rPr>
              <a:t>Acute toxicity</a:t>
            </a:r>
            <a:endParaRPr lang="fr-FR" sz="2800" b="1" dirty="0">
              <a:solidFill>
                <a:srgbClr val="7030A0"/>
              </a:solidFill>
            </a:endParaRPr>
          </a:p>
        </p:txBody>
      </p:sp>
    </p:spTree>
    <p:extLst>
      <p:ext uri="{BB962C8B-B14F-4D97-AF65-F5344CB8AC3E}">
        <p14:creationId xmlns:p14="http://schemas.microsoft.com/office/powerpoint/2010/main" val="2879685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292387"/>
            <a:ext cx="7848600" cy="584775"/>
          </a:xfrm>
          <a:prstGeom prst="rect">
            <a:avLst/>
          </a:prstGeom>
          <a:noFill/>
        </p:spPr>
        <p:txBody>
          <a:bodyPr wrap="square" rtlCol="0">
            <a:spAutoFit/>
          </a:bodyPr>
          <a:lstStyle/>
          <a:p>
            <a:r>
              <a:rPr lang="fr-FR" sz="3200" b="1" dirty="0" err="1"/>
              <a:t>Material</a:t>
            </a:r>
            <a:r>
              <a:rPr lang="fr-FR" sz="3200" b="1" dirty="0"/>
              <a:t> and </a:t>
            </a:r>
            <a:r>
              <a:rPr lang="fr-FR" sz="3200" b="1" dirty="0" err="1"/>
              <a:t>Methods</a:t>
            </a:r>
            <a:endParaRPr lang="fr-FR" sz="3200" b="1" dirty="0"/>
          </a:p>
        </p:txBody>
      </p:sp>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Rectangle 1"/>
          <p:cNvSpPr/>
          <p:nvPr/>
        </p:nvSpPr>
        <p:spPr>
          <a:xfrm>
            <a:off x="3673216" y="793670"/>
            <a:ext cx="1714316" cy="584775"/>
          </a:xfrm>
          <a:prstGeom prst="rect">
            <a:avLst/>
          </a:prstGeom>
        </p:spPr>
        <p:txBody>
          <a:bodyPr wrap="none">
            <a:spAutoFit/>
          </a:bodyPr>
          <a:lstStyle/>
          <a:p>
            <a:pPr algn="ctr"/>
            <a:r>
              <a:rPr lang="en-US" sz="3200" b="1" dirty="0">
                <a:solidFill>
                  <a:srgbClr val="FF0000"/>
                </a:solidFill>
              </a:rPr>
              <a:t>Methods</a:t>
            </a:r>
            <a:endParaRPr lang="fr-FR" sz="3200" b="1" dirty="0">
              <a:solidFill>
                <a:srgbClr val="FF0000"/>
              </a:solidFill>
            </a:endParaRPr>
          </a:p>
        </p:txBody>
      </p:sp>
      <p:sp>
        <p:nvSpPr>
          <p:cNvPr id="9" name="Rectangle 8"/>
          <p:cNvSpPr/>
          <p:nvPr/>
        </p:nvSpPr>
        <p:spPr>
          <a:xfrm>
            <a:off x="531130" y="1921259"/>
            <a:ext cx="8534399" cy="1384995"/>
          </a:xfrm>
          <a:prstGeom prst="rect">
            <a:avLst/>
          </a:prstGeom>
        </p:spPr>
        <p:txBody>
          <a:bodyPr wrap="square">
            <a:spAutoFit/>
          </a:bodyPr>
          <a:lstStyle/>
          <a:p>
            <a:pPr marL="285750" indent="-285750" algn="just">
              <a:lnSpc>
                <a:spcPct val="150000"/>
              </a:lnSpc>
              <a:buFont typeface="Courier New" pitchFamily="49" charset="0"/>
              <a:buChar char="o"/>
            </a:pPr>
            <a:r>
              <a:rPr lang="en-US" sz="2800" dirty="0"/>
              <a:t> Hematological examination is NFS and Biochemical examinations were urea, </a:t>
            </a:r>
            <a:r>
              <a:rPr lang="en-US" sz="2800" dirty="0" err="1"/>
              <a:t>creatinine</a:t>
            </a:r>
            <a:r>
              <a:rPr lang="en-US" sz="2800" dirty="0"/>
              <a:t>, ASAT and ALAT</a:t>
            </a:r>
            <a:endParaRPr lang="fr-FR" sz="2800" dirty="0"/>
          </a:p>
        </p:txBody>
      </p:sp>
      <p:sp>
        <p:nvSpPr>
          <p:cNvPr id="10" name="Rectangle 9"/>
          <p:cNvSpPr/>
          <p:nvPr/>
        </p:nvSpPr>
        <p:spPr>
          <a:xfrm>
            <a:off x="357051" y="1378445"/>
            <a:ext cx="6934078" cy="523220"/>
          </a:xfrm>
          <a:prstGeom prst="rect">
            <a:avLst/>
          </a:prstGeom>
        </p:spPr>
        <p:txBody>
          <a:bodyPr wrap="none">
            <a:spAutoFit/>
          </a:bodyPr>
          <a:lstStyle/>
          <a:p>
            <a:pPr algn="ctr"/>
            <a:r>
              <a:rPr lang="en-US" sz="2800" b="1" dirty="0">
                <a:solidFill>
                  <a:srgbClr val="7030A0"/>
                </a:solidFill>
              </a:rPr>
              <a:t>Hematological and Biochemical Examinations</a:t>
            </a:r>
            <a:endParaRPr lang="fr-FR" sz="2800" b="1" dirty="0">
              <a:solidFill>
                <a:srgbClr val="7030A0"/>
              </a:solidFill>
            </a:endParaRPr>
          </a:p>
        </p:txBody>
      </p:sp>
      <p:sp>
        <p:nvSpPr>
          <p:cNvPr id="7" name="Rectangle 6"/>
          <p:cNvSpPr/>
          <p:nvPr/>
        </p:nvSpPr>
        <p:spPr>
          <a:xfrm>
            <a:off x="381000" y="3505200"/>
            <a:ext cx="8458200" cy="954107"/>
          </a:xfrm>
          <a:prstGeom prst="rect">
            <a:avLst/>
          </a:prstGeom>
        </p:spPr>
        <p:txBody>
          <a:bodyPr wrap="square">
            <a:spAutoFit/>
          </a:bodyPr>
          <a:lstStyle/>
          <a:p>
            <a:pPr algn="ctr"/>
            <a:r>
              <a:rPr lang="en-US" sz="2800" b="1" dirty="0">
                <a:solidFill>
                  <a:srgbClr val="7030A0"/>
                </a:solidFill>
              </a:rPr>
              <a:t>Histological Examinations: </a:t>
            </a:r>
            <a:r>
              <a:rPr lang="en-US" sz="2800" dirty="0"/>
              <a:t>Carry out on the liver and kidneys </a:t>
            </a:r>
            <a:endParaRPr lang="fr-FR" sz="2800" dirty="0"/>
          </a:p>
        </p:txBody>
      </p:sp>
      <p:sp>
        <p:nvSpPr>
          <p:cNvPr id="8" name="Rectangle 7"/>
          <p:cNvSpPr/>
          <p:nvPr/>
        </p:nvSpPr>
        <p:spPr>
          <a:xfrm>
            <a:off x="494119" y="4800600"/>
            <a:ext cx="8458200" cy="523220"/>
          </a:xfrm>
          <a:prstGeom prst="rect">
            <a:avLst/>
          </a:prstGeom>
        </p:spPr>
        <p:txBody>
          <a:bodyPr wrap="square">
            <a:spAutoFit/>
          </a:bodyPr>
          <a:lstStyle/>
          <a:p>
            <a:pPr algn="ctr"/>
            <a:r>
              <a:rPr lang="en-US" sz="2800" b="1" dirty="0">
                <a:solidFill>
                  <a:srgbClr val="7030A0"/>
                </a:solidFill>
              </a:rPr>
              <a:t>Statistical Analysis: </a:t>
            </a:r>
            <a:r>
              <a:rPr lang="en-US" sz="2800" b="1" dirty="0"/>
              <a:t>SPSS 26.0</a:t>
            </a:r>
            <a:endParaRPr lang="fr-FR" sz="2800" b="1" dirty="0"/>
          </a:p>
        </p:txBody>
      </p:sp>
    </p:spTree>
    <p:extLst>
      <p:ext uri="{BB962C8B-B14F-4D97-AF65-F5344CB8AC3E}">
        <p14:creationId xmlns:p14="http://schemas.microsoft.com/office/powerpoint/2010/main" val="195395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24134"/>
            <a:ext cx="3958861" cy="461665"/>
          </a:xfrm>
          <a:prstGeom prst="rect">
            <a:avLst/>
          </a:prstGeom>
          <a:noFill/>
        </p:spPr>
        <p:txBody>
          <a:bodyPr wrap="square" rtlCol="0">
            <a:spAutoFit/>
          </a:bodyPr>
          <a:lstStyle/>
          <a:p>
            <a:r>
              <a:rPr lang="fr-FR" sz="2400" b="1" dirty="0"/>
              <a:t>RESULTS AND DISCUSSION:</a:t>
            </a:r>
          </a:p>
        </p:txBody>
      </p:sp>
      <p:sp>
        <p:nvSpPr>
          <p:cNvPr id="6" name="Slide Number Placeholder 5"/>
          <p:cNvSpPr>
            <a:spLocks noGrp="1"/>
          </p:cNvSpPr>
          <p:nvPr>
            <p:ph type="sldNum" sz="quarter" idx="12"/>
          </p:nvPr>
        </p:nvSpPr>
        <p:spPr/>
        <p:txBody>
          <a:bodyPr/>
          <a:lstStyle/>
          <a:p>
            <a:fld id="{FCAEAE96-855E-42B1-8DE9-9C9E68DE18C5}" type="slidenum">
              <a:rPr lang="fr-FR" smtClean="0"/>
              <a:pPr/>
              <a:t>15</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7" name="Rectangle 6"/>
          <p:cNvSpPr/>
          <p:nvPr/>
        </p:nvSpPr>
        <p:spPr>
          <a:xfrm>
            <a:off x="3733799" y="194529"/>
            <a:ext cx="3886199" cy="523220"/>
          </a:xfrm>
          <a:prstGeom prst="rect">
            <a:avLst/>
          </a:prstGeom>
        </p:spPr>
        <p:txBody>
          <a:bodyPr wrap="square">
            <a:spAutoFit/>
          </a:bodyPr>
          <a:lstStyle/>
          <a:p>
            <a:r>
              <a:rPr lang="en-US" sz="2800" b="1" dirty="0">
                <a:solidFill>
                  <a:srgbClr val="7030A0"/>
                </a:solidFill>
              </a:rPr>
              <a:t>Phytochemical Screening</a:t>
            </a:r>
            <a:endParaRPr lang="fr-FR" sz="2800" b="1" dirty="0">
              <a:solidFill>
                <a:srgbClr val="7030A0"/>
              </a:solidFill>
            </a:endParaRPr>
          </a:p>
        </p:txBody>
      </p:sp>
      <p:graphicFrame>
        <p:nvGraphicFramePr>
          <p:cNvPr id="2" name="Tableau 1"/>
          <p:cNvGraphicFramePr>
            <a:graphicFrameLocks noGrp="1"/>
          </p:cNvGraphicFramePr>
          <p:nvPr>
            <p:extLst>
              <p:ext uri="{D42A27DB-BD31-4B8C-83A1-F6EECF244321}">
                <p14:modId xmlns:p14="http://schemas.microsoft.com/office/powerpoint/2010/main" val="1863294248"/>
              </p:ext>
            </p:extLst>
          </p:nvPr>
        </p:nvGraphicFramePr>
        <p:xfrm>
          <a:off x="176756" y="737345"/>
          <a:ext cx="5919245" cy="4749054"/>
        </p:xfrm>
        <a:graphic>
          <a:graphicData uri="http://schemas.openxmlformats.org/drawingml/2006/table">
            <a:tbl>
              <a:tblPr firstRow="1" firstCol="1" bandRow="1">
                <a:tableStyleId>{5C22544A-7EE6-4342-B048-85BDC9FD1C3A}</a:tableStyleId>
              </a:tblPr>
              <a:tblGrid>
                <a:gridCol w="1376872">
                  <a:extLst>
                    <a:ext uri="{9D8B030D-6E8A-4147-A177-3AD203B41FA5}">
                      <a16:colId xmlns:a16="http://schemas.microsoft.com/office/drawing/2014/main" val="20000"/>
                    </a:ext>
                  </a:extLst>
                </a:gridCol>
                <a:gridCol w="1479811">
                  <a:extLst>
                    <a:ext uri="{9D8B030D-6E8A-4147-A177-3AD203B41FA5}">
                      <a16:colId xmlns:a16="http://schemas.microsoft.com/office/drawing/2014/main" val="20001"/>
                    </a:ext>
                  </a:extLst>
                </a:gridCol>
                <a:gridCol w="275048">
                  <a:extLst>
                    <a:ext uri="{9D8B030D-6E8A-4147-A177-3AD203B41FA5}">
                      <a16:colId xmlns:a16="http://schemas.microsoft.com/office/drawing/2014/main" val="20002"/>
                    </a:ext>
                  </a:extLst>
                </a:gridCol>
                <a:gridCol w="315897">
                  <a:extLst>
                    <a:ext uri="{9D8B030D-6E8A-4147-A177-3AD203B41FA5}">
                      <a16:colId xmlns:a16="http://schemas.microsoft.com/office/drawing/2014/main" val="20003"/>
                    </a:ext>
                  </a:extLst>
                </a:gridCol>
                <a:gridCol w="348576">
                  <a:extLst>
                    <a:ext uri="{9D8B030D-6E8A-4147-A177-3AD203B41FA5}">
                      <a16:colId xmlns:a16="http://schemas.microsoft.com/office/drawing/2014/main" val="20004"/>
                    </a:ext>
                  </a:extLst>
                </a:gridCol>
                <a:gridCol w="261431">
                  <a:extLst>
                    <a:ext uri="{9D8B030D-6E8A-4147-A177-3AD203B41FA5}">
                      <a16:colId xmlns:a16="http://schemas.microsoft.com/office/drawing/2014/main" val="20005"/>
                    </a:ext>
                  </a:extLst>
                </a:gridCol>
                <a:gridCol w="281039">
                  <a:extLst>
                    <a:ext uri="{9D8B030D-6E8A-4147-A177-3AD203B41FA5}">
                      <a16:colId xmlns:a16="http://schemas.microsoft.com/office/drawing/2014/main" val="20006"/>
                    </a:ext>
                  </a:extLst>
                </a:gridCol>
                <a:gridCol w="275048">
                  <a:extLst>
                    <a:ext uri="{9D8B030D-6E8A-4147-A177-3AD203B41FA5}">
                      <a16:colId xmlns:a16="http://schemas.microsoft.com/office/drawing/2014/main" val="20007"/>
                    </a:ext>
                  </a:extLst>
                </a:gridCol>
                <a:gridCol w="297923">
                  <a:extLst>
                    <a:ext uri="{9D8B030D-6E8A-4147-A177-3AD203B41FA5}">
                      <a16:colId xmlns:a16="http://schemas.microsoft.com/office/drawing/2014/main" val="20008"/>
                    </a:ext>
                  </a:extLst>
                </a:gridCol>
                <a:gridCol w="274504">
                  <a:extLst>
                    <a:ext uri="{9D8B030D-6E8A-4147-A177-3AD203B41FA5}">
                      <a16:colId xmlns:a16="http://schemas.microsoft.com/office/drawing/2014/main" val="20009"/>
                    </a:ext>
                  </a:extLst>
                </a:gridCol>
                <a:gridCol w="381254">
                  <a:extLst>
                    <a:ext uri="{9D8B030D-6E8A-4147-A177-3AD203B41FA5}">
                      <a16:colId xmlns:a16="http://schemas.microsoft.com/office/drawing/2014/main" val="20010"/>
                    </a:ext>
                  </a:extLst>
                </a:gridCol>
                <a:gridCol w="351842">
                  <a:extLst>
                    <a:ext uri="{9D8B030D-6E8A-4147-A177-3AD203B41FA5}">
                      <a16:colId xmlns:a16="http://schemas.microsoft.com/office/drawing/2014/main" val="20011"/>
                    </a:ext>
                  </a:extLst>
                </a:gridCol>
              </a:tblGrid>
              <a:tr h="219194">
                <a:tc>
                  <a:txBody>
                    <a:bodyPr/>
                    <a:lstStyle/>
                    <a:p>
                      <a:pPr>
                        <a:lnSpc>
                          <a:spcPct val="150000"/>
                        </a:lnSpc>
                        <a:spcAft>
                          <a:spcPts val="0"/>
                        </a:spcAft>
                      </a:pPr>
                      <a:r>
                        <a:rPr lang="fr-FR" sz="900" dirty="0" err="1">
                          <a:effectLst/>
                        </a:rPr>
                        <a:t>Secondary</a:t>
                      </a:r>
                      <a:r>
                        <a:rPr lang="fr-FR" sz="900" dirty="0">
                          <a:effectLst/>
                        </a:rPr>
                        <a:t> </a:t>
                      </a:r>
                      <a:r>
                        <a:rPr lang="fr-FR" sz="900" dirty="0" err="1">
                          <a:effectLst/>
                        </a:rPr>
                        <a:t>metabolites</a:t>
                      </a:r>
                      <a:endParaRPr lang="fr-FR" sz="900" dirty="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Test Reagent’s </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AO</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DM</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DO</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KS</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ME</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OG</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PE</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RV</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SI</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VA</a:t>
                      </a:r>
                      <a:endParaRPr lang="fr-FR" sz="900">
                        <a:effectLst/>
                        <a:latin typeface="Calibri"/>
                        <a:ea typeface="Calibri"/>
                        <a:cs typeface="Times New Roman"/>
                      </a:endParaRPr>
                    </a:p>
                  </a:txBody>
                  <a:tcPr marL="53668" marR="53668" marT="0" marB="0"/>
                </a:tc>
                <a:extLst>
                  <a:ext uri="{0D108BD9-81ED-4DB2-BD59-A6C34878D82A}">
                    <a16:rowId xmlns:a16="http://schemas.microsoft.com/office/drawing/2014/main" val="10000"/>
                  </a:ext>
                </a:extLst>
              </a:tr>
              <a:tr h="219194">
                <a:tc>
                  <a:txBody>
                    <a:bodyPr/>
                    <a:lstStyle/>
                    <a:p>
                      <a:pPr indent="40005">
                        <a:lnSpc>
                          <a:spcPct val="150000"/>
                        </a:lnSpc>
                        <a:spcAft>
                          <a:spcPts val="0"/>
                        </a:spcAft>
                      </a:pPr>
                      <a:r>
                        <a:rPr lang="fr-FR" sz="900">
                          <a:effectLst/>
                        </a:rPr>
                        <a:t>Tannins</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dirty="0" err="1">
                          <a:effectLst/>
                        </a:rPr>
                        <a:t>Ferric</a:t>
                      </a:r>
                      <a:r>
                        <a:rPr lang="fr-FR" sz="900" dirty="0">
                          <a:effectLst/>
                        </a:rPr>
                        <a:t> </a:t>
                      </a:r>
                      <a:r>
                        <a:rPr lang="fr-FR" sz="900" dirty="0" err="1">
                          <a:effectLst/>
                        </a:rPr>
                        <a:t>chloride</a:t>
                      </a:r>
                      <a:endParaRPr lang="fr-FR" sz="900" dirty="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extLst>
                  <a:ext uri="{0D108BD9-81ED-4DB2-BD59-A6C34878D82A}">
                    <a16:rowId xmlns:a16="http://schemas.microsoft.com/office/drawing/2014/main" val="10001"/>
                  </a:ext>
                </a:extLst>
              </a:tr>
              <a:tr h="219194">
                <a:tc>
                  <a:txBody>
                    <a:bodyPr/>
                    <a:lstStyle/>
                    <a:p>
                      <a:pPr>
                        <a:lnSpc>
                          <a:spcPct val="150000"/>
                        </a:lnSpc>
                        <a:spcAft>
                          <a:spcPts val="0"/>
                        </a:spcAft>
                      </a:pPr>
                      <a:r>
                        <a:rPr lang="fr-FR" sz="900">
                          <a:effectLst/>
                        </a:rPr>
                        <a:t>Cathechic tannins</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Stiasny's reagent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extLst>
                  <a:ext uri="{0D108BD9-81ED-4DB2-BD59-A6C34878D82A}">
                    <a16:rowId xmlns:a16="http://schemas.microsoft.com/office/drawing/2014/main" val="10002"/>
                  </a:ext>
                </a:extLst>
              </a:tr>
              <a:tr h="657583">
                <a:tc>
                  <a:txBody>
                    <a:bodyPr/>
                    <a:lstStyle/>
                    <a:p>
                      <a:pPr>
                        <a:lnSpc>
                          <a:spcPct val="150000"/>
                        </a:lnSpc>
                        <a:spcAft>
                          <a:spcPts val="0"/>
                        </a:spcAft>
                      </a:pPr>
                      <a:r>
                        <a:rPr lang="fr-FR" sz="900">
                          <a:effectLst/>
                        </a:rPr>
                        <a:t>Gallic tannins</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en-US" sz="900">
                          <a:effectLst/>
                        </a:rPr>
                        <a:t>Ferric chloride and saturation with</a:t>
                      </a:r>
                      <a:endParaRPr lang="fr-FR" sz="900">
                        <a:effectLst/>
                      </a:endParaRPr>
                    </a:p>
                    <a:p>
                      <a:pPr>
                        <a:lnSpc>
                          <a:spcPct val="150000"/>
                        </a:lnSpc>
                        <a:spcAft>
                          <a:spcPts val="0"/>
                        </a:spcAft>
                      </a:pPr>
                      <a:r>
                        <a:rPr lang="en-US" sz="900">
                          <a:effectLst/>
                        </a:rPr>
                        <a:t>sodium acetate</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extLst>
                  <a:ext uri="{0D108BD9-81ED-4DB2-BD59-A6C34878D82A}">
                    <a16:rowId xmlns:a16="http://schemas.microsoft.com/office/drawing/2014/main" val="10003"/>
                  </a:ext>
                </a:extLst>
              </a:tr>
              <a:tr h="438389">
                <a:tc>
                  <a:txBody>
                    <a:bodyPr/>
                    <a:lstStyle/>
                    <a:p>
                      <a:pPr>
                        <a:lnSpc>
                          <a:spcPct val="150000"/>
                        </a:lnSpc>
                        <a:spcAft>
                          <a:spcPts val="0"/>
                        </a:spcAft>
                      </a:pPr>
                      <a:r>
                        <a:rPr lang="fr-FR" sz="900">
                          <a:effectLst/>
                        </a:rPr>
                        <a:t>Flavonoids</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en-US" sz="900">
                          <a:effectLst/>
                        </a:rPr>
                        <a:t>Shinoda test with powder</a:t>
                      </a:r>
                      <a:endParaRPr lang="fr-FR" sz="900">
                        <a:effectLst/>
                      </a:endParaRPr>
                    </a:p>
                    <a:p>
                      <a:pPr>
                        <a:lnSpc>
                          <a:spcPct val="150000"/>
                        </a:lnSpc>
                        <a:spcAft>
                          <a:spcPts val="0"/>
                        </a:spcAft>
                      </a:pPr>
                      <a:r>
                        <a:rPr lang="en-US" sz="900">
                          <a:effectLst/>
                        </a:rPr>
                        <a:t>Magnesium</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extLst>
                  <a:ext uri="{0D108BD9-81ED-4DB2-BD59-A6C34878D82A}">
                    <a16:rowId xmlns:a16="http://schemas.microsoft.com/office/drawing/2014/main" val="10004"/>
                  </a:ext>
                </a:extLst>
              </a:tr>
              <a:tr h="438389">
                <a:tc>
                  <a:txBody>
                    <a:bodyPr/>
                    <a:lstStyle/>
                    <a:p>
                      <a:pPr>
                        <a:lnSpc>
                          <a:spcPct val="150000"/>
                        </a:lnSpc>
                        <a:spcAft>
                          <a:spcPts val="0"/>
                        </a:spcAft>
                      </a:pPr>
                      <a:r>
                        <a:rPr lang="fr-FR" sz="900">
                          <a:effectLst/>
                        </a:rPr>
                        <a:t>Anthocyanins</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en-US" sz="900">
                          <a:effectLst/>
                        </a:rPr>
                        <a:t>Hydrochloric acid and</a:t>
                      </a:r>
                      <a:endParaRPr lang="fr-FR" sz="900">
                        <a:effectLst/>
                      </a:endParaRPr>
                    </a:p>
                    <a:p>
                      <a:pPr>
                        <a:lnSpc>
                          <a:spcPct val="150000"/>
                        </a:lnSpc>
                        <a:spcAft>
                          <a:spcPts val="0"/>
                        </a:spcAft>
                      </a:pPr>
                      <a:r>
                        <a:rPr lang="en-US" sz="900">
                          <a:effectLst/>
                        </a:rPr>
                        <a:t>ammonia at 50%</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 </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extLst>
                  <a:ext uri="{0D108BD9-81ED-4DB2-BD59-A6C34878D82A}">
                    <a16:rowId xmlns:a16="http://schemas.microsoft.com/office/drawing/2014/main" val="10005"/>
                  </a:ext>
                </a:extLst>
              </a:tr>
              <a:tr h="219194">
                <a:tc>
                  <a:txBody>
                    <a:bodyPr/>
                    <a:lstStyle/>
                    <a:p>
                      <a:pPr>
                        <a:lnSpc>
                          <a:spcPct val="150000"/>
                        </a:lnSpc>
                        <a:spcAft>
                          <a:spcPts val="0"/>
                        </a:spcAft>
                      </a:pPr>
                      <a:r>
                        <a:rPr lang="fr-FR" sz="900">
                          <a:effectLst/>
                        </a:rPr>
                        <a:t>Leuco-anthocyanins</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Hydrochloric acid</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extLst>
                  <a:ext uri="{0D108BD9-81ED-4DB2-BD59-A6C34878D82A}">
                    <a16:rowId xmlns:a16="http://schemas.microsoft.com/office/drawing/2014/main" val="10006"/>
                  </a:ext>
                </a:extLst>
              </a:tr>
              <a:tr h="219194">
                <a:tc>
                  <a:txBody>
                    <a:bodyPr/>
                    <a:lstStyle/>
                    <a:p>
                      <a:pPr>
                        <a:lnSpc>
                          <a:spcPct val="150000"/>
                        </a:lnSpc>
                        <a:spcAft>
                          <a:spcPts val="0"/>
                        </a:spcAft>
                      </a:pPr>
                      <a:r>
                        <a:rPr lang="fr-FR" sz="900">
                          <a:effectLst/>
                        </a:rPr>
                        <a:t>Alkaloids</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Mayer's reagent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 </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extLst>
                  <a:ext uri="{0D108BD9-81ED-4DB2-BD59-A6C34878D82A}">
                    <a16:rowId xmlns:a16="http://schemas.microsoft.com/office/drawing/2014/main" val="10007"/>
                  </a:ext>
                </a:extLst>
              </a:tr>
              <a:tr h="219194">
                <a:tc>
                  <a:txBody>
                    <a:bodyPr/>
                    <a:lstStyle/>
                    <a:p>
                      <a:pPr>
                        <a:lnSpc>
                          <a:spcPct val="150000"/>
                        </a:lnSpc>
                        <a:spcAft>
                          <a:spcPts val="0"/>
                        </a:spcAft>
                      </a:pPr>
                      <a:r>
                        <a:rPr lang="fr-FR" sz="900">
                          <a:effectLst/>
                        </a:rPr>
                        <a:t>Mucilage</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Absolute alcohol Test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extLst>
                  <a:ext uri="{0D108BD9-81ED-4DB2-BD59-A6C34878D82A}">
                    <a16:rowId xmlns:a16="http://schemas.microsoft.com/office/drawing/2014/main" val="10008"/>
                  </a:ext>
                </a:extLst>
              </a:tr>
              <a:tr h="365168">
                <a:tc>
                  <a:txBody>
                    <a:bodyPr/>
                    <a:lstStyle/>
                    <a:p>
                      <a:pPr>
                        <a:lnSpc>
                          <a:spcPct val="150000"/>
                        </a:lnSpc>
                        <a:spcAft>
                          <a:spcPts val="0"/>
                        </a:spcAft>
                      </a:pPr>
                      <a:r>
                        <a:rPr lang="fr-FR" sz="900">
                          <a:effectLst/>
                        </a:rPr>
                        <a:t>Reducing compounds</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Test with Fehling liqueur</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dirty="0">
                          <a:effectLst/>
                        </a:rPr>
                        <a:t>+</a:t>
                      </a:r>
                      <a:endParaRPr lang="fr-FR" sz="900" dirty="0">
                        <a:effectLst/>
                        <a:latin typeface="Calibri"/>
                        <a:ea typeface="Calibri"/>
                        <a:cs typeface="Times New Roman"/>
                      </a:endParaRPr>
                    </a:p>
                  </a:txBody>
                  <a:tcPr marL="53668" marR="53668" marT="0" marB="0"/>
                </a:tc>
                <a:extLst>
                  <a:ext uri="{0D108BD9-81ED-4DB2-BD59-A6C34878D82A}">
                    <a16:rowId xmlns:a16="http://schemas.microsoft.com/office/drawing/2014/main" val="10009"/>
                  </a:ext>
                </a:extLst>
              </a:tr>
              <a:tr h="438389">
                <a:tc>
                  <a:txBody>
                    <a:bodyPr/>
                    <a:lstStyle/>
                    <a:p>
                      <a:pPr>
                        <a:lnSpc>
                          <a:spcPct val="150000"/>
                        </a:lnSpc>
                        <a:spcAft>
                          <a:spcPts val="0"/>
                        </a:spcAft>
                      </a:pPr>
                      <a:r>
                        <a:rPr lang="fr-FR" sz="900">
                          <a:effectLst/>
                        </a:rPr>
                        <a:t>Sterol-terpenes</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Anhydride</a:t>
                      </a:r>
                    </a:p>
                    <a:p>
                      <a:pPr>
                        <a:lnSpc>
                          <a:spcPct val="150000"/>
                        </a:lnSpc>
                        <a:spcAft>
                          <a:spcPts val="0"/>
                        </a:spcAft>
                      </a:pPr>
                      <a:r>
                        <a:rPr lang="fr-FR" sz="900">
                          <a:effectLst/>
                        </a:rPr>
                        <a:t>acetic-sulfuric acid</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dirty="0">
                          <a:effectLst/>
                        </a:rPr>
                        <a:t>-</a:t>
                      </a:r>
                      <a:endParaRPr lang="fr-FR" sz="900" dirty="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extLst>
                  <a:ext uri="{0D108BD9-81ED-4DB2-BD59-A6C34878D82A}">
                    <a16:rowId xmlns:a16="http://schemas.microsoft.com/office/drawing/2014/main" val="10010"/>
                  </a:ext>
                </a:extLst>
              </a:tr>
              <a:tr h="219194">
                <a:tc>
                  <a:txBody>
                    <a:bodyPr/>
                    <a:lstStyle/>
                    <a:p>
                      <a:pPr>
                        <a:lnSpc>
                          <a:spcPct val="150000"/>
                        </a:lnSpc>
                        <a:spcAft>
                          <a:spcPts val="0"/>
                        </a:spcAft>
                      </a:pPr>
                      <a:r>
                        <a:rPr lang="fr-FR" sz="900">
                          <a:effectLst/>
                        </a:rPr>
                        <a:t>Saponosides</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Foam index Test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tc>
                  <a:txBody>
                    <a:bodyPr/>
                    <a:lstStyle/>
                    <a:p>
                      <a:pPr>
                        <a:lnSpc>
                          <a:spcPct val="150000"/>
                        </a:lnSpc>
                        <a:spcAft>
                          <a:spcPts val="0"/>
                        </a:spcAft>
                      </a:pPr>
                      <a:r>
                        <a:rPr lang="fr-FR" sz="900">
                          <a:effectLst/>
                        </a:rPr>
                        <a:t>+</a:t>
                      </a:r>
                      <a:endParaRPr lang="fr-FR" sz="900">
                        <a:effectLst/>
                        <a:latin typeface="Calibri"/>
                        <a:ea typeface="Calibri"/>
                        <a:cs typeface="Times New Roman"/>
                      </a:endParaRPr>
                    </a:p>
                  </a:txBody>
                  <a:tcPr marL="53668" marR="53668" marT="0" marB="0"/>
                </a:tc>
                <a:extLst>
                  <a:ext uri="{0D108BD9-81ED-4DB2-BD59-A6C34878D82A}">
                    <a16:rowId xmlns:a16="http://schemas.microsoft.com/office/drawing/2014/main" val="10011"/>
                  </a:ext>
                </a:extLst>
              </a:tr>
              <a:tr h="876778">
                <a:tc gridSpan="12">
                  <a:txBody>
                    <a:bodyPr/>
                    <a:lstStyle/>
                    <a:p>
                      <a:pPr algn="ctr">
                        <a:lnSpc>
                          <a:spcPct val="150000"/>
                        </a:lnSpc>
                        <a:spcAft>
                          <a:spcPts val="0"/>
                        </a:spcAft>
                      </a:pPr>
                      <a:r>
                        <a:rPr lang="fr-FR" sz="900" dirty="0">
                          <a:effectLst/>
                        </a:rPr>
                        <a:t>+ : </a:t>
                      </a:r>
                      <a:r>
                        <a:rPr lang="fr-FR" sz="900" dirty="0" err="1">
                          <a:effectLst/>
                        </a:rPr>
                        <a:t>presence</a:t>
                      </a:r>
                      <a:r>
                        <a:rPr lang="fr-FR" sz="900" dirty="0">
                          <a:effectLst/>
                        </a:rPr>
                        <a:t> ; - : absence ; ++ : </a:t>
                      </a:r>
                      <a:r>
                        <a:rPr lang="fr-FR" sz="900" dirty="0" err="1">
                          <a:effectLst/>
                        </a:rPr>
                        <a:t>strong</a:t>
                      </a:r>
                      <a:r>
                        <a:rPr lang="fr-FR" sz="900" dirty="0">
                          <a:effectLst/>
                        </a:rPr>
                        <a:t>  </a:t>
                      </a:r>
                      <a:r>
                        <a:rPr lang="fr-FR" sz="900" dirty="0" err="1">
                          <a:effectLst/>
                        </a:rPr>
                        <a:t>presence</a:t>
                      </a:r>
                      <a:endParaRPr lang="fr-FR" sz="900" dirty="0">
                        <a:effectLst/>
                      </a:endParaRPr>
                    </a:p>
                    <a:p>
                      <a:pPr algn="ctr">
                        <a:lnSpc>
                          <a:spcPct val="150000"/>
                        </a:lnSpc>
                        <a:spcAft>
                          <a:spcPts val="0"/>
                        </a:spcAft>
                      </a:pPr>
                      <a:r>
                        <a:rPr lang="fr-FR" sz="900" dirty="0">
                          <a:effectLst/>
                        </a:rPr>
                        <a:t>AO : </a:t>
                      </a:r>
                      <a:r>
                        <a:rPr lang="fr-FR" sz="900" dirty="0" err="1">
                          <a:effectLst/>
                        </a:rPr>
                        <a:t>Anacardium</a:t>
                      </a:r>
                      <a:r>
                        <a:rPr lang="fr-FR" sz="900" dirty="0">
                          <a:effectLst/>
                        </a:rPr>
                        <a:t> occidentale ;  DM : </a:t>
                      </a:r>
                      <a:r>
                        <a:rPr lang="fr-FR" sz="900" dirty="0" err="1">
                          <a:effectLst/>
                        </a:rPr>
                        <a:t>Dyospiros</a:t>
                      </a:r>
                      <a:r>
                        <a:rPr lang="fr-FR" sz="900" dirty="0">
                          <a:effectLst/>
                        </a:rPr>
                        <a:t> </a:t>
                      </a:r>
                      <a:r>
                        <a:rPr lang="fr-FR" sz="900" dirty="0" err="1">
                          <a:effectLst/>
                        </a:rPr>
                        <a:t>mespiliformis</a:t>
                      </a:r>
                      <a:r>
                        <a:rPr lang="fr-FR" sz="900" dirty="0">
                          <a:effectLst/>
                        </a:rPr>
                        <a:t> ;  DO : Daniella </a:t>
                      </a:r>
                      <a:r>
                        <a:rPr lang="fr-FR" sz="900" dirty="0" err="1">
                          <a:effectLst/>
                        </a:rPr>
                        <a:t>oliveri</a:t>
                      </a:r>
                      <a:r>
                        <a:rPr lang="fr-FR" sz="900" dirty="0">
                          <a:effectLst/>
                        </a:rPr>
                        <a:t> ;  KS : </a:t>
                      </a:r>
                      <a:r>
                        <a:rPr lang="fr-FR" sz="900" dirty="0" err="1">
                          <a:effectLst/>
                        </a:rPr>
                        <a:t>Khaya</a:t>
                      </a:r>
                      <a:r>
                        <a:rPr lang="fr-FR" sz="900" dirty="0">
                          <a:effectLst/>
                        </a:rPr>
                        <a:t> </a:t>
                      </a:r>
                      <a:r>
                        <a:rPr lang="fr-FR" sz="900" dirty="0" err="1">
                          <a:effectLst/>
                        </a:rPr>
                        <a:t>senegalensis</a:t>
                      </a:r>
                      <a:r>
                        <a:rPr lang="fr-FR" sz="900" dirty="0">
                          <a:effectLst/>
                        </a:rPr>
                        <a:t> ;  ME : </a:t>
                      </a:r>
                      <a:r>
                        <a:rPr lang="fr-FR" sz="900" dirty="0" err="1">
                          <a:effectLst/>
                        </a:rPr>
                        <a:t>Manihot</a:t>
                      </a:r>
                      <a:r>
                        <a:rPr lang="fr-FR" sz="900" dirty="0">
                          <a:effectLst/>
                        </a:rPr>
                        <a:t> </a:t>
                      </a:r>
                      <a:r>
                        <a:rPr lang="fr-FR" sz="900" dirty="0" err="1">
                          <a:effectLst/>
                        </a:rPr>
                        <a:t>esculenta</a:t>
                      </a:r>
                      <a:r>
                        <a:rPr lang="fr-FR" sz="900" dirty="0">
                          <a:effectLst/>
                        </a:rPr>
                        <a:t> ;  OG : </a:t>
                      </a:r>
                      <a:r>
                        <a:rPr lang="fr-FR" sz="900" dirty="0" err="1">
                          <a:effectLst/>
                        </a:rPr>
                        <a:t>Ocimum</a:t>
                      </a:r>
                      <a:r>
                        <a:rPr lang="fr-FR" sz="900" dirty="0">
                          <a:effectLst/>
                        </a:rPr>
                        <a:t> </a:t>
                      </a:r>
                      <a:r>
                        <a:rPr lang="fr-FR" sz="900" dirty="0" err="1">
                          <a:effectLst/>
                        </a:rPr>
                        <a:t>gratissimum</a:t>
                      </a:r>
                      <a:r>
                        <a:rPr lang="fr-FR" sz="900" dirty="0">
                          <a:effectLst/>
                        </a:rPr>
                        <a:t> ;  PE : </a:t>
                      </a:r>
                      <a:r>
                        <a:rPr lang="fr-FR" sz="900" dirty="0" err="1">
                          <a:effectLst/>
                        </a:rPr>
                        <a:t>Pterocarpus</a:t>
                      </a:r>
                      <a:r>
                        <a:rPr lang="fr-FR" sz="900" dirty="0">
                          <a:effectLst/>
                        </a:rPr>
                        <a:t> </a:t>
                      </a:r>
                      <a:r>
                        <a:rPr lang="fr-FR" sz="900" dirty="0" err="1">
                          <a:effectLst/>
                        </a:rPr>
                        <a:t>erinaceus</a:t>
                      </a:r>
                      <a:r>
                        <a:rPr lang="fr-FR" sz="900" dirty="0">
                          <a:effectLst/>
                        </a:rPr>
                        <a:t> ;  RV: </a:t>
                      </a:r>
                      <a:r>
                        <a:rPr lang="fr-FR" sz="900" dirty="0" err="1">
                          <a:effectLst/>
                        </a:rPr>
                        <a:t>Rauvoflia</a:t>
                      </a:r>
                      <a:r>
                        <a:rPr lang="fr-FR" sz="900" dirty="0">
                          <a:effectLst/>
                        </a:rPr>
                        <a:t> </a:t>
                      </a:r>
                      <a:r>
                        <a:rPr lang="fr-FR" sz="900" dirty="0" err="1">
                          <a:effectLst/>
                        </a:rPr>
                        <a:t>vomitoria</a:t>
                      </a:r>
                      <a:r>
                        <a:rPr lang="fr-FR" sz="900" dirty="0">
                          <a:effectLst/>
                        </a:rPr>
                        <a:t> ;  SI: Senna </a:t>
                      </a:r>
                      <a:r>
                        <a:rPr lang="fr-FR" sz="900" dirty="0" err="1">
                          <a:effectLst/>
                        </a:rPr>
                        <a:t>italica</a:t>
                      </a:r>
                      <a:r>
                        <a:rPr lang="fr-FR" sz="900" dirty="0">
                          <a:effectLst/>
                        </a:rPr>
                        <a:t> ; VA: Vernonia </a:t>
                      </a:r>
                      <a:r>
                        <a:rPr lang="fr-FR" sz="900" dirty="0" err="1">
                          <a:effectLst/>
                        </a:rPr>
                        <a:t>amygdalina</a:t>
                      </a:r>
                      <a:r>
                        <a:rPr lang="fr-FR" sz="900" dirty="0">
                          <a:effectLst/>
                        </a:rPr>
                        <a:t> ;  </a:t>
                      </a:r>
                      <a:endParaRPr lang="fr-FR" sz="900" dirty="0">
                        <a:effectLst/>
                        <a:latin typeface="Calibri"/>
                        <a:ea typeface="Calibri"/>
                        <a:cs typeface="Times New Roman"/>
                      </a:endParaRPr>
                    </a:p>
                  </a:txBody>
                  <a:tcPr marL="53668" marR="53668" marT="0" marB="0"/>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12"/>
                  </a:ext>
                </a:extLst>
              </a:tr>
            </a:tbl>
          </a:graphicData>
        </a:graphic>
      </p:graphicFrame>
      <p:sp>
        <p:nvSpPr>
          <p:cNvPr id="3" name="Rectangle 2"/>
          <p:cNvSpPr/>
          <p:nvPr/>
        </p:nvSpPr>
        <p:spPr>
          <a:xfrm>
            <a:off x="152400" y="5404380"/>
            <a:ext cx="5715000" cy="646331"/>
          </a:xfrm>
          <a:prstGeom prst="rect">
            <a:avLst/>
          </a:prstGeom>
        </p:spPr>
        <p:txBody>
          <a:bodyPr wrap="square">
            <a:spAutoFit/>
          </a:bodyPr>
          <a:lstStyle/>
          <a:p>
            <a:r>
              <a:rPr lang="en-US" b="1" dirty="0"/>
              <a:t>Table 2:</a:t>
            </a:r>
            <a:r>
              <a:rPr lang="en-US" dirty="0"/>
              <a:t> Qualitative phytochemical screening of the studied medicinal plants </a:t>
            </a:r>
            <a:endParaRPr lang="fr-FR" dirty="0"/>
          </a:p>
        </p:txBody>
      </p:sp>
      <p:sp>
        <p:nvSpPr>
          <p:cNvPr id="8" name="Rectangle 7"/>
          <p:cNvSpPr/>
          <p:nvPr/>
        </p:nvSpPr>
        <p:spPr>
          <a:xfrm>
            <a:off x="6172201" y="774746"/>
            <a:ext cx="2819400" cy="646331"/>
          </a:xfrm>
          <a:prstGeom prst="rect">
            <a:avLst/>
          </a:prstGeom>
        </p:spPr>
        <p:txBody>
          <a:bodyPr wrap="square">
            <a:spAutoFit/>
          </a:bodyPr>
          <a:lstStyle/>
          <a:p>
            <a:r>
              <a:rPr lang="en-US" dirty="0"/>
              <a:t>Tannins are identified in all the plants studied</a:t>
            </a:r>
            <a:endParaRPr lang="fr-FR" dirty="0"/>
          </a:p>
        </p:txBody>
      </p:sp>
      <p:sp>
        <p:nvSpPr>
          <p:cNvPr id="9" name="Rectangle 8"/>
          <p:cNvSpPr/>
          <p:nvPr/>
        </p:nvSpPr>
        <p:spPr>
          <a:xfrm>
            <a:off x="6172202" y="1600200"/>
            <a:ext cx="2819400" cy="1754326"/>
          </a:xfrm>
          <a:prstGeom prst="rect">
            <a:avLst/>
          </a:prstGeom>
        </p:spPr>
        <p:txBody>
          <a:bodyPr wrap="square">
            <a:spAutoFit/>
          </a:bodyPr>
          <a:lstStyle/>
          <a:p>
            <a:pPr algn="just"/>
            <a:r>
              <a:rPr lang="en-US" dirty="0"/>
              <a:t>This presence and flavonoids justify the medicinal properties of the plants studied and their therapeutic uses in several pharmacopoeias</a:t>
            </a:r>
            <a:endParaRPr lang="fr-FR" dirty="0"/>
          </a:p>
        </p:txBody>
      </p:sp>
      <p:sp>
        <p:nvSpPr>
          <p:cNvPr id="10" name="Rectangle 9"/>
          <p:cNvSpPr/>
          <p:nvPr/>
        </p:nvSpPr>
        <p:spPr>
          <a:xfrm>
            <a:off x="6183088" y="3581400"/>
            <a:ext cx="2819400" cy="1477328"/>
          </a:xfrm>
          <a:prstGeom prst="rect">
            <a:avLst/>
          </a:prstGeom>
        </p:spPr>
        <p:txBody>
          <a:bodyPr wrap="square">
            <a:spAutoFit/>
          </a:bodyPr>
          <a:lstStyle/>
          <a:p>
            <a:pPr algn="just"/>
            <a:r>
              <a:rPr lang="en-US" dirty="0"/>
              <a:t>Similar observations are reported in the literature  (</a:t>
            </a:r>
            <a:r>
              <a:rPr lang="fr-FR" dirty="0"/>
              <a:t>Ojo, et al., 2013; </a:t>
            </a:r>
            <a:r>
              <a:rPr lang="fr-FR" dirty="0" err="1"/>
              <a:t>Ajayi</a:t>
            </a:r>
            <a:r>
              <a:rPr lang="fr-FR" dirty="0"/>
              <a:t> et al., 2017; and </a:t>
            </a:r>
            <a:r>
              <a:rPr lang="fr-FR" dirty="0" err="1"/>
              <a:t>Nkoua</a:t>
            </a:r>
            <a:r>
              <a:rPr lang="fr-FR" dirty="0"/>
              <a:t> </a:t>
            </a:r>
            <a:r>
              <a:rPr lang="fr-FR" dirty="0" err="1"/>
              <a:t>Badzi</a:t>
            </a:r>
            <a:r>
              <a:rPr lang="fr-FR" dirty="0"/>
              <a:t> et al., 2018).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24134"/>
            <a:ext cx="3958861" cy="461665"/>
          </a:xfrm>
          <a:prstGeom prst="rect">
            <a:avLst/>
          </a:prstGeom>
          <a:noFill/>
        </p:spPr>
        <p:txBody>
          <a:bodyPr wrap="square" rtlCol="0">
            <a:spAutoFit/>
          </a:bodyPr>
          <a:lstStyle/>
          <a:p>
            <a:r>
              <a:rPr lang="fr-FR" sz="2400" b="1" dirty="0"/>
              <a:t>RESULTS AND DISCUSSION:</a:t>
            </a:r>
          </a:p>
        </p:txBody>
      </p:sp>
      <p:sp>
        <p:nvSpPr>
          <p:cNvPr id="6" name="Slide Number Placeholder 5"/>
          <p:cNvSpPr>
            <a:spLocks noGrp="1"/>
          </p:cNvSpPr>
          <p:nvPr>
            <p:ph type="sldNum" sz="quarter" idx="12"/>
          </p:nvPr>
        </p:nvSpPr>
        <p:spPr/>
        <p:txBody>
          <a:bodyPr/>
          <a:lstStyle/>
          <a:p>
            <a:fld id="{FCAEAE96-855E-42B1-8DE9-9C9E68DE18C5}" type="slidenum">
              <a:rPr lang="fr-FR" smtClean="0"/>
              <a:pPr/>
              <a:t>16</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7" name="Rectangle 6"/>
          <p:cNvSpPr/>
          <p:nvPr/>
        </p:nvSpPr>
        <p:spPr>
          <a:xfrm>
            <a:off x="301262" y="836301"/>
            <a:ext cx="3886199" cy="523220"/>
          </a:xfrm>
          <a:prstGeom prst="rect">
            <a:avLst/>
          </a:prstGeom>
        </p:spPr>
        <p:txBody>
          <a:bodyPr wrap="square">
            <a:spAutoFit/>
          </a:bodyPr>
          <a:lstStyle/>
          <a:p>
            <a:r>
              <a:rPr lang="en-US" sz="2800" b="1" dirty="0">
                <a:solidFill>
                  <a:srgbClr val="7030A0"/>
                </a:solidFill>
              </a:rPr>
              <a:t>Larval cytotoxicity</a:t>
            </a:r>
            <a:endParaRPr lang="fr-FR" sz="2800" b="1" dirty="0">
              <a:solidFill>
                <a:srgbClr val="7030A0"/>
              </a:solidFill>
            </a:endParaRPr>
          </a:p>
        </p:txBody>
      </p:sp>
      <p:sp>
        <p:nvSpPr>
          <p:cNvPr id="3" name="Rectangle 2"/>
          <p:cNvSpPr/>
          <p:nvPr/>
        </p:nvSpPr>
        <p:spPr>
          <a:xfrm>
            <a:off x="228600" y="5257800"/>
            <a:ext cx="5334000" cy="646331"/>
          </a:xfrm>
          <a:prstGeom prst="rect">
            <a:avLst/>
          </a:prstGeom>
        </p:spPr>
        <p:txBody>
          <a:bodyPr wrap="square">
            <a:spAutoFit/>
          </a:bodyPr>
          <a:lstStyle/>
          <a:p>
            <a:r>
              <a:rPr lang="en-US" b="1" dirty="0"/>
              <a:t>Table 3:</a:t>
            </a:r>
            <a:r>
              <a:rPr lang="en-US" dirty="0"/>
              <a:t> LC</a:t>
            </a:r>
            <a:r>
              <a:rPr lang="en-US" baseline="-25000" dirty="0"/>
              <a:t>50</a:t>
            </a:r>
            <a:r>
              <a:rPr lang="en-US" dirty="0"/>
              <a:t> of the studied medicinal plants and their interpretation</a:t>
            </a:r>
            <a:endParaRPr lang="fr-FR" dirty="0"/>
          </a:p>
        </p:txBody>
      </p:sp>
      <p:sp>
        <p:nvSpPr>
          <p:cNvPr id="8" name="Rectangle 7"/>
          <p:cNvSpPr/>
          <p:nvPr/>
        </p:nvSpPr>
        <p:spPr>
          <a:xfrm>
            <a:off x="5562599" y="1676400"/>
            <a:ext cx="3429001" cy="1200329"/>
          </a:xfrm>
          <a:prstGeom prst="rect">
            <a:avLst/>
          </a:prstGeom>
        </p:spPr>
        <p:txBody>
          <a:bodyPr wrap="square">
            <a:spAutoFit/>
          </a:bodyPr>
          <a:lstStyle/>
          <a:p>
            <a:r>
              <a:rPr lang="en-US" dirty="0"/>
              <a:t>According the norm establish by Moshi 2004, the plants are not cytotoxic  </a:t>
            </a:r>
            <a:r>
              <a:rPr lang="en-US" dirty="0" err="1"/>
              <a:t>excep</a:t>
            </a:r>
            <a:r>
              <a:rPr lang="en-US" dirty="0"/>
              <a:t> </a:t>
            </a:r>
            <a:r>
              <a:rPr lang="en-US" i="1" dirty="0" err="1"/>
              <a:t>Senna</a:t>
            </a:r>
            <a:r>
              <a:rPr lang="en-US" i="1" dirty="0"/>
              <a:t> </a:t>
            </a:r>
            <a:r>
              <a:rPr lang="en-US" i="1" dirty="0" err="1"/>
              <a:t>italica</a:t>
            </a:r>
            <a:r>
              <a:rPr lang="en-US" dirty="0"/>
              <a:t> and </a:t>
            </a:r>
            <a:r>
              <a:rPr lang="en-US" i="1" dirty="0" err="1"/>
              <a:t>Daniella</a:t>
            </a:r>
            <a:r>
              <a:rPr lang="en-US" i="1" dirty="0"/>
              <a:t> </a:t>
            </a:r>
            <a:r>
              <a:rPr lang="en-US" i="1" dirty="0" err="1"/>
              <a:t>oliveri</a:t>
            </a:r>
            <a:endParaRPr lang="fr-FR" dirty="0"/>
          </a:p>
        </p:txBody>
      </p:sp>
      <p:sp>
        <p:nvSpPr>
          <p:cNvPr id="9" name="Rectangle 8"/>
          <p:cNvSpPr/>
          <p:nvPr/>
        </p:nvSpPr>
        <p:spPr>
          <a:xfrm>
            <a:off x="5562600" y="3124200"/>
            <a:ext cx="3429002" cy="1477328"/>
          </a:xfrm>
          <a:prstGeom prst="rect">
            <a:avLst/>
          </a:prstGeom>
        </p:spPr>
        <p:txBody>
          <a:bodyPr wrap="square">
            <a:spAutoFit/>
          </a:bodyPr>
          <a:lstStyle/>
          <a:p>
            <a:pPr algn="just"/>
            <a:r>
              <a:rPr lang="en-US" dirty="0"/>
              <a:t>Similar observations were reported by </a:t>
            </a:r>
            <a:r>
              <a:rPr lang="en-US" dirty="0" err="1"/>
              <a:t>Dehou</a:t>
            </a:r>
            <a:r>
              <a:rPr lang="en-US" dirty="0"/>
              <a:t> et al. (2018) and </a:t>
            </a:r>
            <a:r>
              <a:rPr lang="en-US" dirty="0" err="1"/>
              <a:t>Déguénon</a:t>
            </a:r>
            <a:r>
              <a:rPr lang="en-US" dirty="0"/>
              <a:t> et al. (2018) for </a:t>
            </a:r>
            <a:r>
              <a:rPr lang="en-US" i="1" dirty="0" err="1"/>
              <a:t>Ocimum</a:t>
            </a:r>
            <a:r>
              <a:rPr lang="en-US" i="1" dirty="0"/>
              <a:t> </a:t>
            </a:r>
            <a:r>
              <a:rPr lang="en-US" i="1" dirty="0" err="1"/>
              <a:t>gratissimum</a:t>
            </a:r>
            <a:r>
              <a:rPr lang="en-US" dirty="0"/>
              <a:t> and </a:t>
            </a:r>
            <a:r>
              <a:rPr lang="en-US" dirty="0" err="1"/>
              <a:t>Soha</a:t>
            </a:r>
            <a:r>
              <a:rPr lang="en-US" dirty="0"/>
              <a:t> et al. (2019) for </a:t>
            </a:r>
            <a:r>
              <a:rPr lang="en-US" i="1" dirty="0" err="1"/>
              <a:t>Khaya</a:t>
            </a:r>
            <a:r>
              <a:rPr lang="en-US" i="1" dirty="0"/>
              <a:t> </a:t>
            </a:r>
            <a:r>
              <a:rPr lang="en-US" i="1" dirty="0" err="1"/>
              <a:t>senegalensis</a:t>
            </a:r>
            <a:endParaRPr lang="fr-FR" dirty="0"/>
          </a:p>
        </p:txBody>
      </p:sp>
      <p:graphicFrame>
        <p:nvGraphicFramePr>
          <p:cNvPr id="11" name="Tableau 10"/>
          <p:cNvGraphicFramePr>
            <a:graphicFrameLocks noGrp="1"/>
          </p:cNvGraphicFramePr>
          <p:nvPr>
            <p:extLst>
              <p:ext uri="{D42A27DB-BD31-4B8C-83A1-F6EECF244321}">
                <p14:modId xmlns:p14="http://schemas.microsoft.com/office/powerpoint/2010/main" val="1389244100"/>
              </p:ext>
            </p:extLst>
          </p:nvPr>
        </p:nvGraphicFramePr>
        <p:xfrm>
          <a:off x="327795" y="1421077"/>
          <a:ext cx="5121774" cy="3607694"/>
        </p:xfrm>
        <a:graphic>
          <a:graphicData uri="http://schemas.openxmlformats.org/drawingml/2006/table">
            <a:tbl>
              <a:tblPr firstRow="1" firstCol="1" bandRow="1">
                <a:tableStyleId>{5C22544A-7EE6-4342-B048-85BDC9FD1C3A}</a:tableStyleId>
              </a:tblPr>
              <a:tblGrid>
                <a:gridCol w="2773451">
                  <a:extLst>
                    <a:ext uri="{9D8B030D-6E8A-4147-A177-3AD203B41FA5}">
                      <a16:colId xmlns:a16="http://schemas.microsoft.com/office/drawing/2014/main" val="20000"/>
                    </a:ext>
                  </a:extLst>
                </a:gridCol>
                <a:gridCol w="1434575">
                  <a:extLst>
                    <a:ext uri="{9D8B030D-6E8A-4147-A177-3AD203B41FA5}">
                      <a16:colId xmlns:a16="http://schemas.microsoft.com/office/drawing/2014/main" val="20001"/>
                    </a:ext>
                  </a:extLst>
                </a:gridCol>
                <a:gridCol w="913748">
                  <a:extLst>
                    <a:ext uri="{9D8B030D-6E8A-4147-A177-3AD203B41FA5}">
                      <a16:colId xmlns:a16="http://schemas.microsoft.com/office/drawing/2014/main" val="20002"/>
                    </a:ext>
                  </a:extLst>
                </a:gridCol>
              </a:tblGrid>
              <a:tr h="316278">
                <a:tc>
                  <a:txBody>
                    <a:bodyPr/>
                    <a:lstStyle/>
                    <a:p>
                      <a:pPr>
                        <a:lnSpc>
                          <a:spcPct val="150000"/>
                        </a:lnSpc>
                        <a:spcAft>
                          <a:spcPts val="0"/>
                        </a:spcAft>
                      </a:pPr>
                      <a:r>
                        <a:rPr lang="fr-FR" sz="1600" dirty="0">
                          <a:effectLst/>
                        </a:rPr>
                        <a:t>Plants</a:t>
                      </a:r>
                      <a:endParaRPr lang="fr-FR" sz="16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fr-FR" sz="1600">
                          <a:effectLst/>
                        </a:rPr>
                        <a:t>CL</a:t>
                      </a:r>
                      <a:r>
                        <a:rPr lang="fr-FR" sz="1600" baseline="-25000">
                          <a:effectLst/>
                        </a:rPr>
                        <a:t>50 </a:t>
                      </a:r>
                      <a:r>
                        <a:rPr lang="fr-FR" sz="1600">
                          <a:effectLst/>
                        </a:rPr>
                        <a:t>(mg/ml)</a:t>
                      </a:r>
                      <a:endParaRPr lang="fr-FR" sz="1600">
                        <a:effectLst/>
                        <a:latin typeface="Calibri"/>
                        <a:ea typeface="Calibri"/>
                        <a:cs typeface="Times New Roman"/>
                      </a:endParaRPr>
                    </a:p>
                  </a:txBody>
                  <a:tcPr marL="68580" marR="68580" marT="0" marB="0"/>
                </a:tc>
                <a:tc>
                  <a:txBody>
                    <a:bodyPr/>
                    <a:lstStyle/>
                    <a:p>
                      <a:pPr algn="ctr">
                        <a:lnSpc>
                          <a:spcPct val="150000"/>
                        </a:lnSpc>
                        <a:spcAft>
                          <a:spcPts val="0"/>
                        </a:spcAft>
                      </a:pPr>
                      <a:r>
                        <a:rPr lang="fr-FR" sz="1600">
                          <a:effectLst/>
                        </a:rPr>
                        <a:t>R</a:t>
                      </a:r>
                      <a:r>
                        <a:rPr lang="fr-FR" sz="1600" baseline="30000">
                          <a:effectLst/>
                        </a:rPr>
                        <a:t>2</a:t>
                      </a:r>
                      <a:endParaRPr lang="fr-FR" sz="16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316278">
                <a:tc>
                  <a:txBody>
                    <a:bodyPr/>
                    <a:lstStyle/>
                    <a:p>
                      <a:pPr>
                        <a:lnSpc>
                          <a:spcPct val="150000"/>
                        </a:lnSpc>
                        <a:spcAft>
                          <a:spcPts val="0"/>
                        </a:spcAft>
                      </a:pPr>
                      <a:r>
                        <a:rPr lang="fr-FR" sz="1600" i="1">
                          <a:effectLst/>
                        </a:rPr>
                        <a:t>Anacardium occidentale</a:t>
                      </a:r>
                      <a:endParaRPr lang="fr-FR" sz="1600" i="1">
                        <a:effectLst/>
                        <a:latin typeface="Calibri"/>
                        <a:ea typeface="Calibri"/>
                        <a:cs typeface="Times New Roman"/>
                      </a:endParaRPr>
                    </a:p>
                  </a:txBody>
                  <a:tcPr marL="68580" marR="68580" marT="0" marB="0"/>
                </a:tc>
                <a:tc>
                  <a:txBody>
                    <a:bodyPr/>
                    <a:lstStyle/>
                    <a:p>
                      <a:pPr algn="ctr">
                        <a:lnSpc>
                          <a:spcPct val="150000"/>
                        </a:lnSpc>
                        <a:spcAft>
                          <a:spcPts val="0"/>
                        </a:spcAft>
                      </a:pPr>
                      <a:r>
                        <a:rPr lang="fr-FR" sz="1600">
                          <a:effectLst/>
                        </a:rPr>
                        <a:t>0.65</a:t>
                      </a:r>
                      <a:endParaRPr lang="fr-FR" sz="1600">
                        <a:effectLst/>
                        <a:latin typeface="Calibri"/>
                        <a:ea typeface="Calibri"/>
                        <a:cs typeface="Times New Roman"/>
                      </a:endParaRPr>
                    </a:p>
                  </a:txBody>
                  <a:tcPr marL="68580" marR="68580" marT="0" marB="0"/>
                </a:tc>
                <a:tc>
                  <a:txBody>
                    <a:bodyPr/>
                    <a:lstStyle/>
                    <a:p>
                      <a:pPr algn="ctr">
                        <a:lnSpc>
                          <a:spcPct val="150000"/>
                        </a:lnSpc>
                        <a:spcAft>
                          <a:spcPts val="0"/>
                        </a:spcAft>
                      </a:pPr>
                      <a:r>
                        <a:rPr lang="fr-FR" sz="1600">
                          <a:effectLst/>
                        </a:rPr>
                        <a:t>0.93</a:t>
                      </a:r>
                      <a:endParaRPr lang="fr-FR" sz="16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316278">
                <a:tc>
                  <a:txBody>
                    <a:bodyPr/>
                    <a:lstStyle/>
                    <a:p>
                      <a:pPr>
                        <a:lnSpc>
                          <a:spcPct val="150000"/>
                        </a:lnSpc>
                        <a:spcAft>
                          <a:spcPts val="0"/>
                        </a:spcAft>
                      </a:pPr>
                      <a:r>
                        <a:rPr lang="fr-FR" sz="1600" i="1">
                          <a:effectLst/>
                        </a:rPr>
                        <a:t>Daniella oliveri</a:t>
                      </a:r>
                      <a:endParaRPr lang="fr-FR" sz="1600" i="1">
                        <a:effectLst/>
                        <a:latin typeface="Calibri"/>
                        <a:ea typeface="Calibri"/>
                        <a:cs typeface="Times New Roman"/>
                      </a:endParaRPr>
                    </a:p>
                  </a:txBody>
                  <a:tcPr marL="68580" marR="68580" marT="0" marB="0"/>
                </a:tc>
                <a:tc>
                  <a:txBody>
                    <a:bodyPr/>
                    <a:lstStyle/>
                    <a:p>
                      <a:pPr algn="ctr">
                        <a:lnSpc>
                          <a:spcPct val="150000"/>
                        </a:lnSpc>
                        <a:spcAft>
                          <a:spcPts val="0"/>
                        </a:spcAft>
                      </a:pPr>
                      <a:r>
                        <a:rPr lang="fr-FR" sz="1600">
                          <a:effectLst/>
                        </a:rPr>
                        <a:t>0.04</a:t>
                      </a:r>
                      <a:endParaRPr lang="fr-FR" sz="1600">
                        <a:effectLst/>
                        <a:latin typeface="Calibri"/>
                        <a:ea typeface="Calibri"/>
                        <a:cs typeface="Times New Roman"/>
                      </a:endParaRPr>
                    </a:p>
                  </a:txBody>
                  <a:tcPr marL="68580" marR="68580" marT="0" marB="0"/>
                </a:tc>
                <a:tc>
                  <a:txBody>
                    <a:bodyPr/>
                    <a:lstStyle/>
                    <a:p>
                      <a:pPr algn="ctr">
                        <a:lnSpc>
                          <a:spcPct val="150000"/>
                        </a:lnSpc>
                        <a:spcAft>
                          <a:spcPts val="0"/>
                        </a:spcAft>
                      </a:pPr>
                      <a:r>
                        <a:rPr lang="fr-FR" sz="1600">
                          <a:effectLst/>
                        </a:rPr>
                        <a:t>0.64</a:t>
                      </a:r>
                      <a:endParaRPr lang="fr-FR" sz="16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316278">
                <a:tc>
                  <a:txBody>
                    <a:bodyPr/>
                    <a:lstStyle/>
                    <a:p>
                      <a:pPr>
                        <a:lnSpc>
                          <a:spcPct val="150000"/>
                        </a:lnSpc>
                        <a:spcAft>
                          <a:spcPts val="0"/>
                        </a:spcAft>
                      </a:pPr>
                      <a:r>
                        <a:rPr lang="fr-FR" sz="1600" i="1">
                          <a:effectLst/>
                        </a:rPr>
                        <a:t>Dyospiros mespiliformis</a:t>
                      </a:r>
                      <a:endParaRPr lang="fr-FR" sz="1600" i="1">
                        <a:effectLst/>
                        <a:latin typeface="Calibri"/>
                        <a:ea typeface="Calibri"/>
                        <a:cs typeface="Times New Roman"/>
                      </a:endParaRPr>
                    </a:p>
                  </a:txBody>
                  <a:tcPr marL="68580" marR="68580" marT="0" marB="0"/>
                </a:tc>
                <a:tc>
                  <a:txBody>
                    <a:bodyPr/>
                    <a:lstStyle/>
                    <a:p>
                      <a:pPr algn="ctr">
                        <a:lnSpc>
                          <a:spcPct val="150000"/>
                        </a:lnSpc>
                        <a:spcAft>
                          <a:spcPts val="0"/>
                        </a:spcAft>
                      </a:pPr>
                      <a:r>
                        <a:rPr lang="fr-FR" sz="1600">
                          <a:effectLst/>
                        </a:rPr>
                        <a:t>1.93</a:t>
                      </a:r>
                      <a:endParaRPr lang="fr-FR" sz="1600">
                        <a:effectLst/>
                        <a:latin typeface="Calibri"/>
                        <a:ea typeface="Calibri"/>
                        <a:cs typeface="Times New Roman"/>
                      </a:endParaRPr>
                    </a:p>
                  </a:txBody>
                  <a:tcPr marL="68580" marR="68580" marT="0" marB="0"/>
                </a:tc>
                <a:tc>
                  <a:txBody>
                    <a:bodyPr/>
                    <a:lstStyle/>
                    <a:p>
                      <a:pPr algn="ctr">
                        <a:lnSpc>
                          <a:spcPct val="150000"/>
                        </a:lnSpc>
                        <a:spcAft>
                          <a:spcPts val="0"/>
                        </a:spcAft>
                      </a:pPr>
                      <a:r>
                        <a:rPr lang="fr-FR" sz="1600">
                          <a:effectLst/>
                        </a:rPr>
                        <a:t>0.91</a:t>
                      </a:r>
                      <a:endParaRPr lang="fr-FR" sz="160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316278">
                <a:tc>
                  <a:txBody>
                    <a:bodyPr/>
                    <a:lstStyle/>
                    <a:p>
                      <a:pPr>
                        <a:lnSpc>
                          <a:spcPct val="150000"/>
                        </a:lnSpc>
                        <a:spcAft>
                          <a:spcPts val="0"/>
                        </a:spcAft>
                      </a:pPr>
                      <a:r>
                        <a:rPr lang="fr-FR" sz="1600" i="1">
                          <a:effectLst/>
                        </a:rPr>
                        <a:t>Khaya senegalensis</a:t>
                      </a:r>
                      <a:endParaRPr lang="fr-FR" sz="1600" i="1">
                        <a:effectLst/>
                        <a:latin typeface="Calibri"/>
                        <a:ea typeface="Calibri"/>
                        <a:cs typeface="Times New Roman"/>
                      </a:endParaRPr>
                    </a:p>
                  </a:txBody>
                  <a:tcPr marL="68580" marR="68580" marT="0" marB="0"/>
                </a:tc>
                <a:tc>
                  <a:txBody>
                    <a:bodyPr/>
                    <a:lstStyle/>
                    <a:p>
                      <a:pPr algn="ctr">
                        <a:lnSpc>
                          <a:spcPct val="150000"/>
                        </a:lnSpc>
                        <a:spcAft>
                          <a:spcPts val="0"/>
                        </a:spcAft>
                      </a:pPr>
                      <a:r>
                        <a:rPr lang="fr-FR" sz="1600">
                          <a:effectLst/>
                        </a:rPr>
                        <a:t>1.06</a:t>
                      </a:r>
                      <a:endParaRPr lang="fr-FR" sz="1600">
                        <a:effectLst/>
                        <a:latin typeface="Calibri"/>
                        <a:ea typeface="Calibri"/>
                        <a:cs typeface="Times New Roman"/>
                      </a:endParaRPr>
                    </a:p>
                  </a:txBody>
                  <a:tcPr marL="68580" marR="68580" marT="0" marB="0"/>
                </a:tc>
                <a:tc>
                  <a:txBody>
                    <a:bodyPr/>
                    <a:lstStyle/>
                    <a:p>
                      <a:pPr algn="ctr">
                        <a:lnSpc>
                          <a:spcPct val="150000"/>
                        </a:lnSpc>
                        <a:spcAft>
                          <a:spcPts val="0"/>
                        </a:spcAft>
                      </a:pPr>
                      <a:r>
                        <a:rPr lang="fr-FR" sz="1600">
                          <a:effectLst/>
                        </a:rPr>
                        <a:t>0.95</a:t>
                      </a:r>
                      <a:endParaRPr lang="fr-FR" sz="160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316278">
                <a:tc>
                  <a:txBody>
                    <a:bodyPr/>
                    <a:lstStyle/>
                    <a:p>
                      <a:pPr>
                        <a:lnSpc>
                          <a:spcPct val="150000"/>
                        </a:lnSpc>
                        <a:spcAft>
                          <a:spcPts val="0"/>
                        </a:spcAft>
                      </a:pPr>
                      <a:r>
                        <a:rPr lang="fr-FR" sz="1600" i="1">
                          <a:effectLst/>
                        </a:rPr>
                        <a:t>Manihot esculenta</a:t>
                      </a:r>
                      <a:endParaRPr lang="fr-FR" sz="1600" i="1">
                        <a:effectLst/>
                        <a:latin typeface="Calibri"/>
                        <a:ea typeface="Calibri"/>
                        <a:cs typeface="Times New Roman"/>
                      </a:endParaRPr>
                    </a:p>
                  </a:txBody>
                  <a:tcPr marL="68580" marR="68580" marT="0" marB="0"/>
                </a:tc>
                <a:tc>
                  <a:txBody>
                    <a:bodyPr/>
                    <a:lstStyle/>
                    <a:p>
                      <a:pPr algn="ctr">
                        <a:lnSpc>
                          <a:spcPct val="150000"/>
                        </a:lnSpc>
                        <a:spcAft>
                          <a:spcPts val="0"/>
                        </a:spcAft>
                      </a:pPr>
                      <a:r>
                        <a:rPr lang="fr-FR" sz="1600">
                          <a:effectLst/>
                        </a:rPr>
                        <a:t>0.52</a:t>
                      </a:r>
                      <a:endParaRPr lang="fr-FR" sz="1600">
                        <a:effectLst/>
                        <a:latin typeface="Calibri"/>
                        <a:ea typeface="Calibri"/>
                        <a:cs typeface="Times New Roman"/>
                      </a:endParaRPr>
                    </a:p>
                  </a:txBody>
                  <a:tcPr marL="68580" marR="68580" marT="0" marB="0"/>
                </a:tc>
                <a:tc>
                  <a:txBody>
                    <a:bodyPr/>
                    <a:lstStyle/>
                    <a:p>
                      <a:pPr algn="ctr">
                        <a:lnSpc>
                          <a:spcPct val="150000"/>
                        </a:lnSpc>
                        <a:spcAft>
                          <a:spcPts val="0"/>
                        </a:spcAft>
                      </a:pPr>
                      <a:r>
                        <a:rPr lang="fr-FR" sz="1600">
                          <a:effectLst/>
                        </a:rPr>
                        <a:t>0.92</a:t>
                      </a:r>
                      <a:endParaRPr lang="fr-FR" sz="160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316278">
                <a:tc>
                  <a:txBody>
                    <a:bodyPr/>
                    <a:lstStyle/>
                    <a:p>
                      <a:pPr>
                        <a:lnSpc>
                          <a:spcPct val="150000"/>
                        </a:lnSpc>
                        <a:spcAft>
                          <a:spcPts val="0"/>
                        </a:spcAft>
                      </a:pPr>
                      <a:r>
                        <a:rPr lang="fr-FR" sz="1600" i="1">
                          <a:effectLst/>
                        </a:rPr>
                        <a:t>Ocimum gratissimum</a:t>
                      </a:r>
                      <a:endParaRPr lang="fr-FR" sz="1600" i="1">
                        <a:effectLst/>
                        <a:latin typeface="Calibri"/>
                        <a:ea typeface="Calibri"/>
                        <a:cs typeface="Times New Roman"/>
                      </a:endParaRPr>
                    </a:p>
                  </a:txBody>
                  <a:tcPr marL="68580" marR="68580" marT="0" marB="0"/>
                </a:tc>
                <a:tc>
                  <a:txBody>
                    <a:bodyPr/>
                    <a:lstStyle/>
                    <a:p>
                      <a:pPr algn="ctr">
                        <a:lnSpc>
                          <a:spcPct val="150000"/>
                        </a:lnSpc>
                        <a:spcAft>
                          <a:spcPts val="0"/>
                        </a:spcAft>
                      </a:pPr>
                      <a:r>
                        <a:rPr lang="fr-FR" sz="1600">
                          <a:effectLst/>
                        </a:rPr>
                        <a:t>0.1</a:t>
                      </a:r>
                      <a:endParaRPr lang="fr-FR" sz="1600">
                        <a:effectLst/>
                        <a:latin typeface="Calibri"/>
                        <a:ea typeface="Calibri"/>
                        <a:cs typeface="Times New Roman"/>
                      </a:endParaRPr>
                    </a:p>
                  </a:txBody>
                  <a:tcPr marL="68580" marR="68580" marT="0" marB="0"/>
                </a:tc>
                <a:tc>
                  <a:txBody>
                    <a:bodyPr/>
                    <a:lstStyle/>
                    <a:p>
                      <a:pPr algn="ctr">
                        <a:lnSpc>
                          <a:spcPct val="150000"/>
                        </a:lnSpc>
                        <a:spcAft>
                          <a:spcPts val="0"/>
                        </a:spcAft>
                      </a:pPr>
                      <a:r>
                        <a:rPr lang="fr-FR" sz="1600">
                          <a:effectLst/>
                        </a:rPr>
                        <a:t>0.75</a:t>
                      </a:r>
                      <a:endParaRPr lang="fr-FR" sz="160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316278">
                <a:tc>
                  <a:txBody>
                    <a:bodyPr/>
                    <a:lstStyle/>
                    <a:p>
                      <a:pPr>
                        <a:lnSpc>
                          <a:spcPct val="150000"/>
                        </a:lnSpc>
                        <a:spcAft>
                          <a:spcPts val="0"/>
                        </a:spcAft>
                      </a:pPr>
                      <a:r>
                        <a:rPr lang="fr-FR" sz="1600" i="1">
                          <a:effectLst/>
                        </a:rPr>
                        <a:t>Pterocapus erinaceus</a:t>
                      </a:r>
                      <a:endParaRPr lang="fr-FR" sz="1600" i="1">
                        <a:effectLst/>
                        <a:latin typeface="Calibri"/>
                        <a:ea typeface="Calibri"/>
                        <a:cs typeface="Times New Roman"/>
                      </a:endParaRPr>
                    </a:p>
                  </a:txBody>
                  <a:tcPr marL="68580" marR="68580" marT="0" marB="0"/>
                </a:tc>
                <a:tc>
                  <a:txBody>
                    <a:bodyPr/>
                    <a:lstStyle/>
                    <a:p>
                      <a:pPr algn="ctr">
                        <a:lnSpc>
                          <a:spcPct val="150000"/>
                        </a:lnSpc>
                        <a:spcAft>
                          <a:spcPts val="0"/>
                        </a:spcAft>
                      </a:pPr>
                      <a:r>
                        <a:rPr lang="fr-FR" sz="1600">
                          <a:effectLst/>
                        </a:rPr>
                        <a:t>0.15</a:t>
                      </a:r>
                      <a:endParaRPr lang="fr-FR" sz="1600">
                        <a:effectLst/>
                        <a:latin typeface="Calibri"/>
                        <a:ea typeface="Calibri"/>
                        <a:cs typeface="Times New Roman"/>
                      </a:endParaRPr>
                    </a:p>
                  </a:txBody>
                  <a:tcPr marL="68580" marR="68580" marT="0" marB="0"/>
                </a:tc>
                <a:tc>
                  <a:txBody>
                    <a:bodyPr/>
                    <a:lstStyle/>
                    <a:p>
                      <a:pPr algn="ctr">
                        <a:lnSpc>
                          <a:spcPct val="150000"/>
                        </a:lnSpc>
                        <a:spcAft>
                          <a:spcPts val="0"/>
                        </a:spcAft>
                      </a:pPr>
                      <a:r>
                        <a:rPr lang="fr-FR" sz="1600">
                          <a:effectLst/>
                        </a:rPr>
                        <a:t>0.73</a:t>
                      </a:r>
                      <a:endParaRPr lang="fr-FR" sz="160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r h="316278">
                <a:tc>
                  <a:txBody>
                    <a:bodyPr/>
                    <a:lstStyle/>
                    <a:p>
                      <a:pPr>
                        <a:lnSpc>
                          <a:spcPct val="150000"/>
                        </a:lnSpc>
                        <a:spcAft>
                          <a:spcPts val="0"/>
                        </a:spcAft>
                      </a:pPr>
                      <a:r>
                        <a:rPr lang="fr-FR" sz="1600" i="1">
                          <a:effectLst/>
                        </a:rPr>
                        <a:t>Rauvoflia vomitoria</a:t>
                      </a:r>
                      <a:endParaRPr lang="fr-FR" sz="1600" i="1">
                        <a:effectLst/>
                        <a:latin typeface="Calibri"/>
                        <a:ea typeface="Calibri"/>
                        <a:cs typeface="Times New Roman"/>
                      </a:endParaRPr>
                    </a:p>
                  </a:txBody>
                  <a:tcPr marL="68580" marR="68580" marT="0" marB="0"/>
                </a:tc>
                <a:tc>
                  <a:txBody>
                    <a:bodyPr/>
                    <a:lstStyle/>
                    <a:p>
                      <a:pPr algn="ctr">
                        <a:lnSpc>
                          <a:spcPct val="150000"/>
                        </a:lnSpc>
                        <a:spcAft>
                          <a:spcPts val="0"/>
                        </a:spcAft>
                      </a:pPr>
                      <a:r>
                        <a:rPr lang="fr-FR" sz="1600">
                          <a:effectLst/>
                        </a:rPr>
                        <a:t>0.56</a:t>
                      </a:r>
                      <a:endParaRPr lang="fr-FR" sz="1600">
                        <a:effectLst/>
                        <a:latin typeface="Calibri"/>
                        <a:ea typeface="Calibri"/>
                        <a:cs typeface="Times New Roman"/>
                      </a:endParaRPr>
                    </a:p>
                  </a:txBody>
                  <a:tcPr marL="68580" marR="68580" marT="0" marB="0"/>
                </a:tc>
                <a:tc>
                  <a:txBody>
                    <a:bodyPr/>
                    <a:lstStyle/>
                    <a:p>
                      <a:pPr algn="ctr">
                        <a:lnSpc>
                          <a:spcPct val="150000"/>
                        </a:lnSpc>
                        <a:spcAft>
                          <a:spcPts val="0"/>
                        </a:spcAft>
                      </a:pPr>
                      <a:r>
                        <a:rPr lang="fr-FR" sz="1600">
                          <a:effectLst/>
                        </a:rPr>
                        <a:t>0.83</a:t>
                      </a:r>
                      <a:endParaRPr lang="fr-FR" sz="1600">
                        <a:effectLst/>
                        <a:latin typeface="Calibri"/>
                        <a:ea typeface="Calibri"/>
                        <a:cs typeface="Times New Roman"/>
                      </a:endParaRPr>
                    </a:p>
                  </a:txBody>
                  <a:tcPr marL="68580" marR="68580" marT="0" marB="0"/>
                </a:tc>
                <a:extLst>
                  <a:ext uri="{0D108BD9-81ED-4DB2-BD59-A6C34878D82A}">
                    <a16:rowId xmlns:a16="http://schemas.microsoft.com/office/drawing/2014/main" val="10008"/>
                  </a:ext>
                </a:extLst>
              </a:tr>
              <a:tr h="316278">
                <a:tc>
                  <a:txBody>
                    <a:bodyPr/>
                    <a:lstStyle/>
                    <a:p>
                      <a:pPr>
                        <a:lnSpc>
                          <a:spcPct val="150000"/>
                        </a:lnSpc>
                        <a:spcAft>
                          <a:spcPts val="0"/>
                        </a:spcAft>
                      </a:pPr>
                      <a:r>
                        <a:rPr lang="fr-FR" sz="1600" i="1">
                          <a:effectLst/>
                        </a:rPr>
                        <a:t>Senna italica</a:t>
                      </a:r>
                      <a:endParaRPr lang="fr-FR" sz="1600" i="1">
                        <a:effectLst/>
                        <a:latin typeface="Calibri"/>
                        <a:ea typeface="Calibri"/>
                        <a:cs typeface="Times New Roman"/>
                      </a:endParaRPr>
                    </a:p>
                  </a:txBody>
                  <a:tcPr marL="68580" marR="68580" marT="0" marB="0"/>
                </a:tc>
                <a:tc>
                  <a:txBody>
                    <a:bodyPr/>
                    <a:lstStyle/>
                    <a:p>
                      <a:pPr algn="ctr">
                        <a:lnSpc>
                          <a:spcPct val="150000"/>
                        </a:lnSpc>
                        <a:spcAft>
                          <a:spcPts val="0"/>
                        </a:spcAft>
                      </a:pPr>
                      <a:r>
                        <a:rPr lang="fr-FR" sz="1600">
                          <a:effectLst/>
                        </a:rPr>
                        <a:t>0.02</a:t>
                      </a:r>
                      <a:endParaRPr lang="fr-FR" sz="1600">
                        <a:effectLst/>
                        <a:latin typeface="Calibri"/>
                        <a:ea typeface="Calibri"/>
                        <a:cs typeface="Times New Roman"/>
                      </a:endParaRPr>
                    </a:p>
                  </a:txBody>
                  <a:tcPr marL="68580" marR="68580" marT="0" marB="0"/>
                </a:tc>
                <a:tc>
                  <a:txBody>
                    <a:bodyPr/>
                    <a:lstStyle/>
                    <a:p>
                      <a:pPr algn="ctr">
                        <a:lnSpc>
                          <a:spcPct val="150000"/>
                        </a:lnSpc>
                        <a:spcAft>
                          <a:spcPts val="0"/>
                        </a:spcAft>
                      </a:pPr>
                      <a:r>
                        <a:rPr lang="fr-FR" sz="1600" dirty="0">
                          <a:effectLst/>
                        </a:rPr>
                        <a:t>0.92</a:t>
                      </a:r>
                      <a:endParaRPr lang="fr-FR"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9"/>
                  </a:ext>
                </a:extLst>
              </a:tr>
              <a:tr h="316278">
                <a:tc>
                  <a:txBody>
                    <a:bodyPr/>
                    <a:lstStyle/>
                    <a:p>
                      <a:pPr>
                        <a:lnSpc>
                          <a:spcPct val="150000"/>
                        </a:lnSpc>
                        <a:spcAft>
                          <a:spcPts val="0"/>
                        </a:spcAft>
                      </a:pPr>
                      <a:r>
                        <a:rPr lang="fr-FR" sz="1600" i="1" dirty="0">
                          <a:effectLst/>
                        </a:rPr>
                        <a:t>Vernonia </a:t>
                      </a:r>
                      <a:r>
                        <a:rPr lang="fr-FR" sz="1600" i="1" dirty="0" err="1">
                          <a:effectLst/>
                        </a:rPr>
                        <a:t>amygdalina</a:t>
                      </a:r>
                      <a:endParaRPr lang="fr-FR" sz="1600" i="1" dirty="0">
                        <a:effectLst/>
                        <a:latin typeface="Calibri"/>
                        <a:ea typeface="Calibri"/>
                        <a:cs typeface="Times New Roman"/>
                      </a:endParaRPr>
                    </a:p>
                  </a:txBody>
                  <a:tcPr marL="68580" marR="68580" marT="0" marB="0"/>
                </a:tc>
                <a:tc>
                  <a:txBody>
                    <a:bodyPr/>
                    <a:lstStyle/>
                    <a:p>
                      <a:pPr algn="ctr">
                        <a:lnSpc>
                          <a:spcPct val="150000"/>
                        </a:lnSpc>
                        <a:spcAft>
                          <a:spcPts val="0"/>
                        </a:spcAft>
                      </a:pPr>
                      <a:r>
                        <a:rPr lang="fr-FR" sz="1600" dirty="0">
                          <a:effectLst/>
                        </a:rPr>
                        <a:t>0.43</a:t>
                      </a:r>
                      <a:endParaRPr lang="fr-FR" sz="16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fr-FR" sz="1600" dirty="0">
                          <a:effectLst/>
                        </a:rPr>
                        <a:t>0.96</a:t>
                      </a:r>
                      <a:endParaRPr lang="fr-FR" sz="1600" dirty="0">
                        <a:effectLst/>
                        <a:latin typeface="Calibri"/>
                        <a:ea typeface="Calibri"/>
                        <a:cs typeface="Times New Roman"/>
                      </a:endParaRPr>
                    </a:p>
                  </a:txBody>
                  <a:tcPr marL="68580" marR="68580" marT="0"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808507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24134"/>
            <a:ext cx="3958861" cy="461665"/>
          </a:xfrm>
          <a:prstGeom prst="rect">
            <a:avLst/>
          </a:prstGeom>
          <a:noFill/>
        </p:spPr>
        <p:txBody>
          <a:bodyPr wrap="square" rtlCol="0">
            <a:spAutoFit/>
          </a:bodyPr>
          <a:lstStyle/>
          <a:p>
            <a:r>
              <a:rPr lang="fr-FR" sz="2400" b="1" dirty="0"/>
              <a:t>RESULTS AND DISCUSSION:</a:t>
            </a:r>
          </a:p>
        </p:txBody>
      </p:sp>
      <p:sp>
        <p:nvSpPr>
          <p:cNvPr id="6" name="Slide Number Placeholder 5"/>
          <p:cNvSpPr>
            <a:spLocks noGrp="1"/>
          </p:cNvSpPr>
          <p:nvPr>
            <p:ph type="sldNum" sz="quarter" idx="12"/>
          </p:nvPr>
        </p:nvSpPr>
        <p:spPr/>
        <p:txBody>
          <a:bodyPr/>
          <a:lstStyle/>
          <a:p>
            <a:fld id="{FCAEAE96-855E-42B1-8DE9-9C9E68DE18C5}" type="slidenum">
              <a:rPr lang="fr-FR" smtClean="0"/>
              <a:pPr/>
              <a:t>17</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7" name="Rectangle 6"/>
          <p:cNvSpPr/>
          <p:nvPr/>
        </p:nvSpPr>
        <p:spPr>
          <a:xfrm>
            <a:off x="307793" y="709321"/>
            <a:ext cx="3886199" cy="523220"/>
          </a:xfrm>
          <a:prstGeom prst="rect">
            <a:avLst/>
          </a:prstGeom>
        </p:spPr>
        <p:txBody>
          <a:bodyPr wrap="square">
            <a:spAutoFit/>
          </a:bodyPr>
          <a:lstStyle/>
          <a:p>
            <a:r>
              <a:rPr lang="en-US" sz="2800" b="1" dirty="0">
                <a:solidFill>
                  <a:srgbClr val="7030A0"/>
                </a:solidFill>
              </a:rPr>
              <a:t>Acute Toxicity </a:t>
            </a:r>
            <a:endParaRPr lang="fr-FR" sz="2800" b="1" dirty="0">
              <a:solidFill>
                <a:srgbClr val="7030A0"/>
              </a:solidFill>
            </a:endParaRPr>
          </a:p>
        </p:txBody>
      </p:sp>
      <p:sp>
        <p:nvSpPr>
          <p:cNvPr id="8" name="Rectangle 7"/>
          <p:cNvSpPr/>
          <p:nvPr/>
        </p:nvSpPr>
        <p:spPr>
          <a:xfrm>
            <a:off x="217714" y="1143000"/>
            <a:ext cx="8534400" cy="2251065"/>
          </a:xfrm>
          <a:prstGeom prst="rect">
            <a:avLst/>
          </a:prstGeom>
        </p:spPr>
        <p:txBody>
          <a:bodyPr wrap="square">
            <a:spAutoFit/>
          </a:bodyPr>
          <a:lstStyle/>
          <a:p>
            <a:pPr marL="285750" lvl="2" indent="-285750" algn="just">
              <a:lnSpc>
                <a:spcPct val="150000"/>
              </a:lnSpc>
              <a:buFont typeface="Courier New" pitchFamily="49" charset="0"/>
              <a:buChar char="o"/>
            </a:pPr>
            <a:r>
              <a:rPr lang="en-US" sz="2400" b="1" dirty="0">
                <a:solidFill>
                  <a:srgbClr val="FF0000"/>
                </a:solidFill>
              </a:rPr>
              <a:t>LD</a:t>
            </a:r>
            <a:r>
              <a:rPr lang="en-US" sz="2400" b="1" baseline="-25000" dirty="0">
                <a:solidFill>
                  <a:srgbClr val="FF0000"/>
                </a:solidFill>
              </a:rPr>
              <a:t>50</a:t>
            </a:r>
            <a:r>
              <a:rPr lang="en-US" sz="2400" b="1" dirty="0">
                <a:solidFill>
                  <a:srgbClr val="FF0000"/>
                </a:solidFill>
              </a:rPr>
              <a:t> of the studied plant extracts </a:t>
            </a:r>
            <a:endParaRPr lang="fr-FR" sz="2400" dirty="0">
              <a:solidFill>
                <a:srgbClr val="FF0000"/>
              </a:solidFill>
            </a:endParaRPr>
          </a:p>
          <a:p>
            <a:pPr algn="just">
              <a:lnSpc>
                <a:spcPct val="150000"/>
              </a:lnSpc>
            </a:pPr>
            <a:r>
              <a:rPr lang="en-US" sz="2400" dirty="0"/>
              <a:t>No mortality was noted in the animals of the different lots at the doses tested (2000 mg/kg). Also no signs of apparent toxicity were observed. </a:t>
            </a:r>
            <a:endParaRPr lang="fr-FR" sz="2400" dirty="0"/>
          </a:p>
        </p:txBody>
      </p:sp>
      <p:sp>
        <p:nvSpPr>
          <p:cNvPr id="10" name="Rectangle 9"/>
          <p:cNvSpPr/>
          <p:nvPr/>
        </p:nvSpPr>
        <p:spPr>
          <a:xfrm>
            <a:off x="333919" y="3407128"/>
            <a:ext cx="8534400" cy="1697068"/>
          </a:xfrm>
          <a:prstGeom prst="rect">
            <a:avLst/>
          </a:prstGeom>
        </p:spPr>
        <p:txBody>
          <a:bodyPr wrap="square">
            <a:spAutoFit/>
          </a:bodyPr>
          <a:lstStyle/>
          <a:p>
            <a:pPr marL="0" lvl="2" algn="just">
              <a:lnSpc>
                <a:spcPct val="150000"/>
              </a:lnSpc>
            </a:pPr>
            <a:r>
              <a:rPr lang="en-US" sz="2400" dirty="0"/>
              <a:t>In the literature, it is reported that plants with an LD</a:t>
            </a:r>
            <a:r>
              <a:rPr lang="en-US" sz="2400" baseline="-25000" dirty="0"/>
              <a:t>50</a:t>
            </a:r>
            <a:r>
              <a:rPr lang="en-US" sz="2400" dirty="0"/>
              <a:t> greater than 1000 mg/kg orally are considered non-toxic (Clarke and Clarke, 1977).</a:t>
            </a:r>
            <a:endParaRPr lang="fr-FR" sz="2400" dirty="0"/>
          </a:p>
        </p:txBody>
      </p:sp>
    </p:spTree>
    <p:extLst>
      <p:ext uri="{BB962C8B-B14F-4D97-AF65-F5344CB8AC3E}">
        <p14:creationId xmlns:p14="http://schemas.microsoft.com/office/powerpoint/2010/main" val="1067994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24134"/>
            <a:ext cx="3958861" cy="461665"/>
          </a:xfrm>
          <a:prstGeom prst="rect">
            <a:avLst/>
          </a:prstGeom>
          <a:noFill/>
        </p:spPr>
        <p:txBody>
          <a:bodyPr wrap="square" rtlCol="0">
            <a:spAutoFit/>
          </a:bodyPr>
          <a:lstStyle/>
          <a:p>
            <a:r>
              <a:rPr lang="fr-FR" sz="2400" b="1" dirty="0"/>
              <a:t>RESULTS AND DISCUSSION:</a:t>
            </a:r>
          </a:p>
        </p:txBody>
      </p:sp>
      <p:sp>
        <p:nvSpPr>
          <p:cNvPr id="6" name="Slide Number Placeholder 5"/>
          <p:cNvSpPr>
            <a:spLocks noGrp="1"/>
          </p:cNvSpPr>
          <p:nvPr>
            <p:ph type="sldNum" sz="quarter" idx="12"/>
          </p:nvPr>
        </p:nvSpPr>
        <p:spPr/>
        <p:txBody>
          <a:bodyPr/>
          <a:lstStyle/>
          <a:p>
            <a:fld id="{FCAEAE96-855E-42B1-8DE9-9C9E68DE18C5}" type="slidenum">
              <a:rPr lang="fr-FR" smtClean="0"/>
              <a:pPr/>
              <a:t>18</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7" name="Rectangle 6"/>
          <p:cNvSpPr/>
          <p:nvPr/>
        </p:nvSpPr>
        <p:spPr>
          <a:xfrm>
            <a:off x="307793" y="709321"/>
            <a:ext cx="3886199" cy="523220"/>
          </a:xfrm>
          <a:prstGeom prst="rect">
            <a:avLst/>
          </a:prstGeom>
        </p:spPr>
        <p:txBody>
          <a:bodyPr wrap="square">
            <a:spAutoFit/>
          </a:bodyPr>
          <a:lstStyle/>
          <a:p>
            <a:r>
              <a:rPr lang="en-US" sz="2800" b="1" dirty="0">
                <a:solidFill>
                  <a:srgbClr val="7030A0"/>
                </a:solidFill>
              </a:rPr>
              <a:t>Acute Toxicity </a:t>
            </a:r>
            <a:endParaRPr lang="fr-FR" sz="2800" b="1" dirty="0">
              <a:solidFill>
                <a:srgbClr val="7030A0"/>
              </a:solidFill>
            </a:endParaRPr>
          </a:p>
        </p:txBody>
      </p:sp>
      <p:sp>
        <p:nvSpPr>
          <p:cNvPr id="8" name="Rectangle 7"/>
          <p:cNvSpPr/>
          <p:nvPr/>
        </p:nvSpPr>
        <p:spPr>
          <a:xfrm>
            <a:off x="246017" y="3200400"/>
            <a:ext cx="8534400" cy="1697068"/>
          </a:xfrm>
          <a:prstGeom prst="rect">
            <a:avLst/>
          </a:prstGeom>
        </p:spPr>
        <p:txBody>
          <a:bodyPr wrap="square">
            <a:spAutoFit/>
          </a:bodyPr>
          <a:lstStyle/>
          <a:p>
            <a:pPr marL="0" lvl="2" algn="ctr">
              <a:lnSpc>
                <a:spcPct val="150000"/>
              </a:lnSpc>
            </a:pPr>
            <a:r>
              <a:rPr lang="en-US" sz="2400" dirty="0"/>
              <a:t>These </a:t>
            </a:r>
            <a:r>
              <a:rPr lang="en-US" sz="2400" dirty="0" err="1"/>
              <a:t>informations</a:t>
            </a:r>
            <a:r>
              <a:rPr lang="en-US" sz="2400" dirty="0"/>
              <a:t> suggests that the aqueous and hydro-</a:t>
            </a:r>
            <a:r>
              <a:rPr lang="en-US" sz="2400" dirty="0" err="1"/>
              <a:t>ethanolic</a:t>
            </a:r>
            <a:r>
              <a:rPr lang="en-US" sz="2400" dirty="0"/>
              <a:t> extracts of the ten plants studied show no apparent toxicity at the dose of 2000mg/kg.</a:t>
            </a:r>
            <a:endParaRPr lang="fr-FR" sz="2400" dirty="0"/>
          </a:p>
        </p:txBody>
      </p:sp>
      <p:sp>
        <p:nvSpPr>
          <p:cNvPr id="10" name="Rectangle 9"/>
          <p:cNvSpPr/>
          <p:nvPr/>
        </p:nvSpPr>
        <p:spPr>
          <a:xfrm>
            <a:off x="228600" y="1232541"/>
            <a:ext cx="8534400" cy="1754326"/>
          </a:xfrm>
          <a:prstGeom prst="rect">
            <a:avLst/>
          </a:prstGeom>
        </p:spPr>
        <p:txBody>
          <a:bodyPr wrap="square">
            <a:spAutoFit/>
          </a:bodyPr>
          <a:lstStyle/>
          <a:p>
            <a:pPr marL="285750" lvl="2" indent="-285750" algn="just">
              <a:lnSpc>
                <a:spcPct val="150000"/>
              </a:lnSpc>
              <a:buFont typeface="Courier New" pitchFamily="49" charset="0"/>
              <a:buChar char="o"/>
            </a:pPr>
            <a:r>
              <a:rPr lang="en-US" sz="2400" b="1" dirty="0">
                <a:solidFill>
                  <a:srgbClr val="FF0000"/>
                </a:solidFill>
              </a:rPr>
              <a:t>Weight change of animals in different lots</a:t>
            </a:r>
            <a:endParaRPr lang="fr-FR" sz="2400" dirty="0">
              <a:solidFill>
                <a:srgbClr val="FF0000"/>
              </a:solidFill>
            </a:endParaRPr>
          </a:p>
          <a:p>
            <a:pPr algn="just">
              <a:lnSpc>
                <a:spcPct val="150000"/>
              </a:lnSpc>
            </a:pPr>
            <a:r>
              <a:rPr lang="en-US" sz="2400" dirty="0"/>
              <a:t>The data obtained for this parameter indicate that weight growth in all animals lots, reflecting their good physiological condition. </a:t>
            </a:r>
            <a:endParaRPr lang="fr-FR" sz="2400" dirty="0"/>
          </a:p>
        </p:txBody>
      </p:sp>
    </p:spTree>
    <p:extLst>
      <p:ext uri="{BB962C8B-B14F-4D97-AF65-F5344CB8AC3E}">
        <p14:creationId xmlns:p14="http://schemas.microsoft.com/office/powerpoint/2010/main" val="3640544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24134"/>
            <a:ext cx="3958861" cy="461665"/>
          </a:xfrm>
          <a:prstGeom prst="rect">
            <a:avLst/>
          </a:prstGeom>
          <a:noFill/>
        </p:spPr>
        <p:txBody>
          <a:bodyPr wrap="square" rtlCol="0">
            <a:spAutoFit/>
          </a:bodyPr>
          <a:lstStyle/>
          <a:p>
            <a:r>
              <a:rPr lang="fr-FR" sz="2400" b="1" dirty="0"/>
              <a:t>RESULTS AND DISCUSSION:</a:t>
            </a:r>
          </a:p>
        </p:txBody>
      </p:sp>
      <p:sp>
        <p:nvSpPr>
          <p:cNvPr id="6" name="Slide Number Placeholder 5"/>
          <p:cNvSpPr>
            <a:spLocks noGrp="1"/>
          </p:cNvSpPr>
          <p:nvPr>
            <p:ph type="sldNum" sz="quarter" idx="12"/>
          </p:nvPr>
        </p:nvSpPr>
        <p:spPr/>
        <p:txBody>
          <a:bodyPr/>
          <a:lstStyle/>
          <a:p>
            <a:fld id="{FCAEAE96-855E-42B1-8DE9-9C9E68DE18C5}" type="slidenum">
              <a:rPr lang="fr-FR" smtClean="0"/>
              <a:pPr/>
              <a:t>19</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7" name="Rectangle 6"/>
          <p:cNvSpPr/>
          <p:nvPr/>
        </p:nvSpPr>
        <p:spPr>
          <a:xfrm>
            <a:off x="307793" y="709321"/>
            <a:ext cx="3886199" cy="523220"/>
          </a:xfrm>
          <a:prstGeom prst="rect">
            <a:avLst/>
          </a:prstGeom>
        </p:spPr>
        <p:txBody>
          <a:bodyPr wrap="square">
            <a:spAutoFit/>
          </a:bodyPr>
          <a:lstStyle/>
          <a:p>
            <a:r>
              <a:rPr lang="en-US" sz="2800" b="1" dirty="0">
                <a:solidFill>
                  <a:srgbClr val="7030A0"/>
                </a:solidFill>
              </a:rPr>
              <a:t>Acute Toxicity </a:t>
            </a:r>
            <a:endParaRPr lang="fr-FR" sz="2800" b="1" dirty="0">
              <a:solidFill>
                <a:srgbClr val="7030A0"/>
              </a:solidFill>
            </a:endParaRPr>
          </a:p>
        </p:txBody>
      </p:sp>
      <p:sp>
        <p:nvSpPr>
          <p:cNvPr id="8" name="Rectangle 7"/>
          <p:cNvSpPr/>
          <p:nvPr/>
        </p:nvSpPr>
        <p:spPr>
          <a:xfrm>
            <a:off x="301261" y="3733800"/>
            <a:ext cx="8534400" cy="2308324"/>
          </a:xfrm>
          <a:prstGeom prst="rect">
            <a:avLst/>
          </a:prstGeom>
        </p:spPr>
        <p:txBody>
          <a:bodyPr wrap="square">
            <a:spAutoFit/>
          </a:bodyPr>
          <a:lstStyle/>
          <a:p>
            <a:pPr marL="342900" lvl="2" indent="-342900" algn="just">
              <a:lnSpc>
                <a:spcPct val="150000"/>
              </a:lnSpc>
              <a:buFont typeface="Courier New" pitchFamily="49" charset="0"/>
              <a:buChar char="o"/>
            </a:pPr>
            <a:r>
              <a:rPr lang="en-US" sz="2400" dirty="0"/>
              <a:t>Same observation is by </a:t>
            </a:r>
            <a:r>
              <a:rPr lang="en-US" sz="2400" dirty="0" err="1"/>
              <a:t>Ahmadu</a:t>
            </a:r>
            <a:r>
              <a:rPr lang="en-US" sz="2400" dirty="0"/>
              <a:t> et al. (2003) for the </a:t>
            </a:r>
            <a:r>
              <a:rPr lang="en-US" sz="2400" dirty="0" err="1"/>
              <a:t>ethanolic</a:t>
            </a:r>
            <a:r>
              <a:rPr lang="en-US" sz="2400" dirty="0"/>
              <a:t> extract of </a:t>
            </a:r>
            <a:r>
              <a:rPr lang="en-US" sz="2400" i="1" dirty="0" err="1"/>
              <a:t>Daniella</a:t>
            </a:r>
            <a:r>
              <a:rPr lang="en-US" sz="2400" i="1" dirty="0"/>
              <a:t> </a:t>
            </a:r>
            <a:r>
              <a:rPr lang="en-US" sz="2400" i="1" dirty="0" err="1"/>
              <a:t>oliveri</a:t>
            </a:r>
            <a:r>
              <a:rPr lang="en-US" sz="2400" dirty="0"/>
              <a:t> and </a:t>
            </a:r>
            <a:r>
              <a:rPr lang="en-US" sz="2400" dirty="0" err="1"/>
              <a:t>Ebbo</a:t>
            </a:r>
            <a:r>
              <a:rPr lang="en-US" sz="2400" dirty="0"/>
              <a:t> et al. (2020) for the </a:t>
            </a:r>
            <a:r>
              <a:rPr lang="en-US" sz="2400" dirty="0" err="1"/>
              <a:t>methanolic</a:t>
            </a:r>
            <a:r>
              <a:rPr lang="en-US" sz="2400" dirty="0"/>
              <a:t> extract of the leaves of </a:t>
            </a:r>
            <a:r>
              <a:rPr lang="en-US" sz="2400" i="1" dirty="0" err="1"/>
              <a:t>Diospyros</a:t>
            </a:r>
            <a:r>
              <a:rPr lang="en-US" sz="2400" i="1" dirty="0"/>
              <a:t> </a:t>
            </a:r>
            <a:r>
              <a:rPr lang="en-US" sz="2400" i="1" dirty="0" err="1"/>
              <a:t>mespiliformis</a:t>
            </a:r>
            <a:r>
              <a:rPr lang="en-US" sz="2400" dirty="0"/>
              <a:t> but at a dose of 5000 mg/kg </a:t>
            </a:r>
            <a:endParaRPr lang="fr-FR" sz="2400" dirty="0"/>
          </a:p>
        </p:txBody>
      </p:sp>
      <p:sp>
        <p:nvSpPr>
          <p:cNvPr id="10" name="Rectangle 9"/>
          <p:cNvSpPr/>
          <p:nvPr/>
        </p:nvSpPr>
        <p:spPr>
          <a:xfrm>
            <a:off x="228600" y="1232541"/>
            <a:ext cx="8534400" cy="2251065"/>
          </a:xfrm>
          <a:prstGeom prst="rect">
            <a:avLst/>
          </a:prstGeom>
        </p:spPr>
        <p:txBody>
          <a:bodyPr wrap="square">
            <a:spAutoFit/>
          </a:bodyPr>
          <a:lstStyle/>
          <a:p>
            <a:pPr marL="285750" lvl="2" indent="-285750" algn="just">
              <a:lnSpc>
                <a:spcPct val="150000"/>
              </a:lnSpc>
              <a:buFont typeface="Courier New" pitchFamily="49" charset="0"/>
              <a:buChar char="o"/>
            </a:pPr>
            <a:r>
              <a:rPr lang="en-US" sz="2400" dirty="0"/>
              <a:t>Konan et al. (2007) and </a:t>
            </a:r>
            <a:r>
              <a:rPr lang="en-US" sz="2400" dirty="0" err="1"/>
              <a:t>Jintanaporn</a:t>
            </a:r>
            <a:r>
              <a:rPr lang="en-US" sz="2400" dirty="0"/>
              <a:t> et al. (2019) reported that at 2000 mg/kg, hydro-</a:t>
            </a:r>
            <a:r>
              <a:rPr lang="en-US" sz="2400" dirty="0" err="1"/>
              <a:t>ethanolic</a:t>
            </a:r>
            <a:r>
              <a:rPr lang="en-US" sz="2400" dirty="0"/>
              <a:t> extract from the leaves of </a:t>
            </a:r>
            <a:r>
              <a:rPr lang="en-US" sz="2400" i="1" dirty="0" err="1"/>
              <a:t>Anacardium</a:t>
            </a:r>
            <a:r>
              <a:rPr lang="en-US" sz="2400" i="1" dirty="0"/>
              <a:t> </a:t>
            </a:r>
            <a:r>
              <a:rPr lang="en-US" sz="2400" i="1" dirty="0" err="1"/>
              <a:t>occidentale</a:t>
            </a:r>
            <a:r>
              <a:rPr lang="en-US" sz="2400" dirty="0"/>
              <a:t> induced no mortality or signs of apparent toxicity.</a:t>
            </a:r>
            <a:endParaRPr lang="fr-FR" sz="2400" dirty="0"/>
          </a:p>
        </p:txBody>
      </p:sp>
    </p:spTree>
    <p:extLst>
      <p:ext uri="{BB962C8B-B14F-4D97-AF65-F5344CB8AC3E}">
        <p14:creationId xmlns:p14="http://schemas.microsoft.com/office/powerpoint/2010/main" val="1208192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609600"/>
            <a:ext cx="8305800" cy="5355312"/>
          </a:xfrm>
          <a:prstGeom prst="rect">
            <a:avLst/>
          </a:prstGeom>
          <a:noFill/>
        </p:spPr>
        <p:txBody>
          <a:bodyPr wrap="square" rtlCol="0">
            <a:spAutoFit/>
          </a:bodyPr>
          <a:lstStyle/>
          <a:p>
            <a:r>
              <a:rPr lang="fr-FR" b="1" dirty="0"/>
              <a:t>Abstract:</a:t>
            </a:r>
            <a:endParaRPr lang="fr-FR" dirty="0"/>
          </a:p>
          <a:p>
            <a:pPr algn="just"/>
            <a:r>
              <a:rPr lang="en-US" dirty="0"/>
              <a:t>This study aimed to explore the phytochemical and toxicological characteristics of ten 10 plants used in traditional treatment of infectious diarrhea in Benin. The acute toxicity of aqueous and hydro-ethanolic extracts of the plants was evaluated following the OECD 423 protocol at a single dose of 2000 mg/kg.  This safety test was complemented by a larval cytotoxicity test. Hematological and biochemical examinations as well as a histological study on the liver and kidneys were performed. Larval cytotoxicity was assessed by the sensitivity of Artemia salina larvae to different concentrations of the plant extracts studied. The detection tests of chemical compounds were carried out according basis of differential staining and precipitation reactions. The mean lethal concentration (LC50) was determined by the </a:t>
            </a:r>
            <a:r>
              <a:rPr lang="en-US" dirty="0" err="1"/>
              <a:t>probit</a:t>
            </a:r>
            <a:r>
              <a:rPr lang="en-US" dirty="0"/>
              <a:t> method. The qualitative phytochemical screening of the plants studied revealed the presence of many chemical substances. This composition varied according to the plants studied. Acute toxicity data indicated that there was no mortality and no structural and functional alterations of the liver and kidneys of treated animals. Larval cytotoxicity data suggest that the plants studied were not cytotoxic. These observations reflect the safety of these plants and justify their use in traditional medicine in the treatment of many diseases including diarrheal diseases. </a:t>
            </a:r>
          </a:p>
          <a:p>
            <a:r>
              <a:rPr lang="fr-FR" b="1" dirty="0"/>
              <a:t>Keywords: </a:t>
            </a:r>
            <a:r>
              <a:rPr lang="en-US" dirty="0"/>
              <a:t>Acute toxicity, Medicinal plants, Diarrheal diseases, Benin.</a:t>
            </a:r>
            <a:r>
              <a:rPr lang="fr-BJ" dirty="0"/>
              <a:t> </a:t>
            </a:r>
            <a:endParaRPr lang="fr-FR"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2</a:t>
            </a:fld>
            <a:endParaRPr lang="fr-FR"/>
          </a:p>
        </p:txBody>
      </p:sp>
      <p:pic>
        <p:nvPicPr>
          <p:cNvPr id="7" name="Picture 6">
            <a:extLst>
              <a:ext uri="{FF2B5EF4-FFF2-40B4-BE49-F238E27FC236}">
                <a16:creationId xmlns:a16="http://schemas.microsoft.com/office/drawing/2014/main" id="{DD466382-20B6-490F-8C41-6253E43E3BB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24134"/>
            <a:ext cx="3958861" cy="461665"/>
          </a:xfrm>
          <a:prstGeom prst="rect">
            <a:avLst/>
          </a:prstGeom>
          <a:noFill/>
        </p:spPr>
        <p:txBody>
          <a:bodyPr wrap="square" rtlCol="0">
            <a:spAutoFit/>
          </a:bodyPr>
          <a:lstStyle/>
          <a:p>
            <a:r>
              <a:rPr lang="fr-FR" sz="2400" b="1" dirty="0"/>
              <a:t>RESULTS AND DISCUSSION:</a:t>
            </a:r>
          </a:p>
        </p:txBody>
      </p:sp>
      <p:sp>
        <p:nvSpPr>
          <p:cNvPr id="6" name="Slide Number Placeholder 5"/>
          <p:cNvSpPr>
            <a:spLocks noGrp="1"/>
          </p:cNvSpPr>
          <p:nvPr>
            <p:ph type="sldNum" sz="quarter" idx="12"/>
          </p:nvPr>
        </p:nvSpPr>
        <p:spPr/>
        <p:txBody>
          <a:bodyPr/>
          <a:lstStyle/>
          <a:p>
            <a:fld id="{FCAEAE96-855E-42B1-8DE9-9C9E68DE18C5}" type="slidenum">
              <a:rPr lang="fr-FR" smtClean="0"/>
              <a:pPr/>
              <a:t>20</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7" name="Rectangle 6"/>
          <p:cNvSpPr/>
          <p:nvPr/>
        </p:nvSpPr>
        <p:spPr>
          <a:xfrm>
            <a:off x="301261" y="997803"/>
            <a:ext cx="8534400" cy="830997"/>
          </a:xfrm>
          <a:prstGeom prst="rect">
            <a:avLst/>
          </a:prstGeom>
        </p:spPr>
        <p:txBody>
          <a:bodyPr wrap="square">
            <a:spAutoFit/>
          </a:bodyPr>
          <a:lstStyle/>
          <a:p>
            <a:pPr marL="0" lvl="2" algn="ctr"/>
            <a:r>
              <a:rPr lang="en-US" sz="2400" b="1" dirty="0">
                <a:solidFill>
                  <a:srgbClr val="7030A0"/>
                </a:solidFill>
              </a:rPr>
              <a:t>Effect of the studied plant extracts on the biochemical parameters of rats.</a:t>
            </a:r>
            <a:endParaRPr lang="fr-FR" sz="2000" dirty="0">
              <a:solidFill>
                <a:srgbClr val="7030A0"/>
              </a:solidFill>
            </a:endParaRPr>
          </a:p>
        </p:txBody>
      </p:sp>
      <p:sp>
        <p:nvSpPr>
          <p:cNvPr id="8" name="Rectangle 7"/>
          <p:cNvSpPr/>
          <p:nvPr/>
        </p:nvSpPr>
        <p:spPr>
          <a:xfrm>
            <a:off x="301261" y="3733800"/>
            <a:ext cx="8534400" cy="1697068"/>
          </a:xfrm>
          <a:prstGeom prst="rect">
            <a:avLst/>
          </a:prstGeom>
        </p:spPr>
        <p:txBody>
          <a:bodyPr wrap="square">
            <a:spAutoFit/>
          </a:bodyPr>
          <a:lstStyle/>
          <a:p>
            <a:pPr marL="342900" lvl="2" indent="-342900" algn="just">
              <a:lnSpc>
                <a:spcPct val="150000"/>
              </a:lnSpc>
              <a:buFont typeface="Courier New" pitchFamily="49" charset="0"/>
              <a:buChar char="o"/>
            </a:pPr>
            <a:r>
              <a:rPr lang="en-US" sz="2400" dirty="0"/>
              <a:t>However, there was a significant decrease in ASAT levels in rats treated with the aqueous extract of </a:t>
            </a:r>
            <a:r>
              <a:rPr lang="en-US" sz="2400" i="1" dirty="0" err="1"/>
              <a:t>Ocimum</a:t>
            </a:r>
            <a:r>
              <a:rPr lang="en-US" sz="2400" i="1" dirty="0"/>
              <a:t> </a:t>
            </a:r>
            <a:r>
              <a:rPr lang="en-US" sz="2400" i="1" dirty="0" err="1"/>
              <a:t>gratissimum</a:t>
            </a:r>
            <a:r>
              <a:rPr lang="en-US" sz="2400" dirty="0"/>
              <a:t> (p&lt;0.05). </a:t>
            </a:r>
            <a:endParaRPr lang="fr-FR" sz="2400" dirty="0"/>
          </a:p>
        </p:txBody>
      </p:sp>
      <p:sp>
        <p:nvSpPr>
          <p:cNvPr id="10" name="Rectangle 9"/>
          <p:cNvSpPr/>
          <p:nvPr/>
        </p:nvSpPr>
        <p:spPr>
          <a:xfrm>
            <a:off x="228600" y="1828800"/>
            <a:ext cx="8534400" cy="1697068"/>
          </a:xfrm>
          <a:prstGeom prst="rect">
            <a:avLst/>
          </a:prstGeom>
        </p:spPr>
        <p:txBody>
          <a:bodyPr wrap="square">
            <a:spAutoFit/>
          </a:bodyPr>
          <a:lstStyle/>
          <a:p>
            <a:pPr marL="285750" lvl="2" indent="-285750" algn="just">
              <a:lnSpc>
                <a:spcPct val="150000"/>
              </a:lnSpc>
              <a:buFont typeface="Courier New" pitchFamily="49" charset="0"/>
              <a:buChar char="o"/>
            </a:pPr>
            <a:r>
              <a:rPr lang="en-US" sz="2400" dirty="0"/>
              <a:t>the plant extracts studied had no significant influence on the different biochemical parameters compared to the control group (p&gt;0,05).</a:t>
            </a:r>
            <a:endParaRPr lang="fr-FR" sz="2400" dirty="0"/>
          </a:p>
        </p:txBody>
      </p:sp>
    </p:spTree>
    <p:extLst>
      <p:ext uri="{BB962C8B-B14F-4D97-AF65-F5344CB8AC3E}">
        <p14:creationId xmlns:p14="http://schemas.microsoft.com/office/powerpoint/2010/main" val="18336683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24134"/>
            <a:ext cx="3958861" cy="461665"/>
          </a:xfrm>
          <a:prstGeom prst="rect">
            <a:avLst/>
          </a:prstGeom>
          <a:noFill/>
        </p:spPr>
        <p:txBody>
          <a:bodyPr wrap="square" rtlCol="0">
            <a:spAutoFit/>
          </a:bodyPr>
          <a:lstStyle/>
          <a:p>
            <a:r>
              <a:rPr lang="fr-FR" sz="2400" b="1" dirty="0"/>
              <a:t>RESULTS AND DISCUSSION:</a:t>
            </a:r>
          </a:p>
        </p:txBody>
      </p:sp>
      <p:sp>
        <p:nvSpPr>
          <p:cNvPr id="6" name="Slide Number Placeholder 5"/>
          <p:cNvSpPr>
            <a:spLocks noGrp="1"/>
          </p:cNvSpPr>
          <p:nvPr>
            <p:ph type="sldNum" sz="quarter" idx="12"/>
          </p:nvPr>
        </p:nvSpPr>
        <p:spPr/>
        <p:txBody>
          <a:bodyPr/>
          <a:lstStyle/>
          <a:p>
            <a:fld id="{FCAEAE96-855E-42B1-8DE9-9C9E68DE18C5}" type="slidenum">
              <a:rPr lang="fr-FR" smtClean="0"/>
              <a:pPr/>
              <a:t>21</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7" name="Rectangle 6"/>
          <p:cNvSpPr/>
          <p:nvPr/>
        </p:nvSpPr>
        <p:spPr>
          <a:xfrm>
            <a:off x="325210" y="1145232"/>
            <a:ext cx="8534400" cy="461665"/>
          </a:xfrm>
          <a:prstGeom prst="rect">
            <a:avLst/>
          </a:prstGeom>
        </p:spPr>
        <p:txBody>
          <a:bodyPr wrap="square">
            <a:spAutoFit/>
          </a:bodyPr>
          <a:lstStyle/>
          <a:p>
            <a:pPr marL="0" lvl="2" algn="ctr"/>
            <a:r>
              <a:rPr lang="en-US" sz="2400" b="1" dirty="0">
                <a:solidFill>
                  <a:srgbClr val="7030A0"/>
                </a:solidFill>
              </a:rPr>
              <a:t>Effect of the studied plant extracts on hematological parameters</a:t>
            </a:r>
            <a:endParaRPr lang="fr-FR" sz="2400" dirty="0">
              <a:solidFill>
                <a:srgbClr val="7030A0"/>
              </a:solidFill>
            </a:endParaRPr>
          </a:p>
        </p:txBody>
      </p:sp>
      <p:sp>
        <p:nvSpPr>
          <p:cNvPr id="10" name="Rectangle 9"/>
          <p:cNvSpPr/>
          <p:nvPr/>
        </p:nvSpPr>
        <p:spPr>
          <a:xfrm>
            <a:off x="228600" y="2133600"/>
            <a:ext cx="8534400" cy="1697068"/>
          </a:xfrm>
          <a:prstGeom prst="rect">
            <a:avLst/>
          </a:prstGeom>
        </p:spPr>
        <p:txBody>
          <a:bodyPr wrap="square">
            <a:spAutoFit/>
          </a:bodyPr>
          <a:lstStyle/>
          <a:p>
            <a:pPr marL="285750" lvl="2" indent="-285750" algn="ctr">
              <a:lnSpc>
                <a:spcPct val="150000"/>
              </a:lnSpc>
              <a:buFont typeface="Courier New" pitchFamily="49" charset="0"/>
              <a:buChar char="o"/>
            </a:pPr>
            <a:r>
              <a:rPr lang="en-US" sz="2400" dirty="0"/>
              <a:t>All the extracts of the ten plants studied have no significant effect on these different hematological parameters of the animals (p&gt;0.05). </a:t>
            </a:r>
            <a:endParaRPr lang="fr-FR" sz="2400" dirty="0"/>
          </a:p>
        </p:txBody>
      </p:sp>
    </p:spTree>
    <p:extLst>
      <p:ext uri="{BB962C8B-B14F-4D97-AF65-F5344CB8AC3E}">
        <p14:creationId xmlns:p14="http://schemas.microsoft.com/office/powerpoint/2010/main" val="3495764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24134"/>
            <a:ext cx="3958861" cy="461665"/>
          </a:xfrm>
          <a:prstGeom prst="rect">
            <a:avLst/>
          </a:prstGeom>
          <a:noFill/>
        </p:spPr>
        <p:txBody>
          <a:bodyPr wrap="square" rtlCol="0">
            <a:spAutoFit/>
          </a:bodyPr>
          <a:lstStyle/>
          <a:p>
            <a:r>
              <a:rPr lang="fr-FR" sz="2400" b="1" dirty="0"/>
              <a:t>RESULTS AND DISCUSSION:</a:t>
            </a:r>
          </a:p>
        </p:txBody>
      </p:sp>
      <p:sp>
        <p:nvSpPr>
          <p:cNvPr id="6" name="Slide Number Placeholder 5"/>
          <p:cNvSpPr>
            <a:spLocks noGrp="1"/>
          </p:cNvSpPr>
          <p:nvPr>
            <p:ph type="sldNum" sz="quarter" idx="12"/>
          </p:nvPr>
        </p:nvSpPr>
        <p:spPr/>
        <p:txBody>
          <a:bodyPr/>
          <a:lstStyle/>
          <a:p>
            <a:fld id="{FCAEAE96-855E-42B1-8DE9-9C9E68DE18C5}" type="slidenum">
              <a:rPr lang="fr-FR" smtClean="0"/>
              <a:pPr/>
              <a:t>22</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7" name="Rectangle 6"/>
          <p:cNvSpPr/>
          <p:nvPr/>
        </p:nvSpPr>
        <p:spPr>
          <a:xfrm>
            <a:off x="1905000" y="1184233"/>
            <a:ext cx="5181600" cy="523220"/>
          </a:xfrm>
          <a:prstGeom prst="rect">
            <a:avLst/>
          </a:prstGeom>
        </p:spPr>
        <p:txBody>
          <a:bodyPr wrap="square">
            <a:spAutoFit/>
          </a:bodyPr>
          <a:lstStyle/>
          <a:p>
            <a:pPr marL="0" lvl="2" algn="ctr"/>
            <a:r>
              <a:rPr lang="en-US" sz="2800" b="1" dirty="0">
                <a:solidFill>
                  <a:srgbClr val="7030A0"/>
                </a:solidFill>
              </a:rPr>
              <a:t>Histopathology study</a:t>
            </a:r>
            <a:endParaRPr lang="fr-FR" sz="2800" dirty="0">
              <a:solidFill>
                <a:srgbClr val="7030A0"/>
              </a:solidFill>
            </a:endParaRPr>
          </a:p>
        </p:txBody>
      </p:sp>
      <p:sp>
        <p:nvSpPr>
          <p:cNvPr id="10" name="Rectangle 9"/>
          <p:cNvSpPr/>
          <p:nvPr/>
        </p:nvSpPr>
        <p:spPr>
          <a:xfrm>
            <a:off x="228600" y="1828800"/>
            <a:ext cx="8534400" cy="2251065"/>
          </a:xfrm>
          <a:prstGeom prst="rect">
            <a:avLst/>
          </a:prstGeom>
        </p:spPr>
        <p:txBody>
          <a:bodyPr wrap="square">
            <a:spAutoFit/>
          </a:bodyPr>
          <a:lstStyle/>
          <a:p>
            <a:pPr marL="285750" lvl="2" indent="-285750" algn="ctr">
              <a:lnSpc>
                <a:spcPct val="150000"/>
              </a:lnSpc>
              <a:buFont typeface="Courier New" pitchFamily="49" charset="0"/>
              <a:buChar char="o"/>
            </a:pPr>
            <a:r>
              <a:rPr lang="en-US" sz="2400" dirty="0"/>
              <a:t>From kidney and liver tissues, histological sections were performed to confirm the </a:t>
            </a:r>
            <a:r>
              <a:rPr lang="en-US" sz="2400" dirty="0" err="1"/>
              <a:t>haematological</a:t>
            </a:r>
            <a:r>
              <a:rPr lang="en-US" sz="2400" dirty="0"/>
              <a:t> and biochemical data. For all extracts, histological sections of the organs of treated rats show no structural abnormalities compared to controls.</a:t>
            </a:r>
            <a:endParaRPr lang="fr-FR" sz="2400" dirty="0"/>
          </a:p>
        </p:txBody>
      </p:sp>
    </p:spTree>
    <p:extLst>
      <p:ext uri="{BB962C8B-B14F-4D97-AF65-F5344CB8AC3E}">
        <p14:creationId xmlns:p14="http://schemas.microsoft.com/office/powerpoint/2010/main" val="2225309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24134"/>
            <a:ext cx="3958861" cy="461665"/>
          </a:xfrm>
          <a:prstGeom prst="rect">
            <a:avLst/>
          </a:prstGeom>
          <a:noFill/>
        </p:spPr>
        <p:txBody>
          <a:bodyPr wrap="square" rtlCol="0">
            <a:spAutoFit/>
          </a:bodyPr>
          <a:lstStyle/>
          <a:p>
            <a:r>
              <a:rPr lang="fr-FR" sz="2400" b="1" dirty="0"/>
              <a:t>RESULTS AND DISCUSSION:</a:t>
            </a:r>
          </a:p>
        </p:txBody>
      </p:sp>
      <p:sp>
        <p:nvSpPr>
          <p:cNvPr id="6" name="Slide Number Placeholder 5"/>
          <p:cNvSpPr>
            <a:spLocks noGrp="1"/>
          </p:cNvSpPr>
          <p:nvPr>
            <p:ph type="sldNum" sz="quarter" idx="12"/>
          </p:nvPr>
        </p:nvSpPr>
        <p:spPr/>
        <p:txBody>
          <a:bodyPr/>
          <a:lstStyle/>
          <a:p>
            <a:fld id="{FCAEAE96-855E-42B1-8DE9-9C9E68DE18C5}" type="slidenum">
              <a:rPr lang="fr-FR" smtClean="0"/>
              <a:pPr/>
              <a:t>23</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7" name="Rectangle 6"/>
          <p:cNvSpPr/>
          <p:nvPr/>
        </p:nvSpPr>
        <p:spPr>
          <a:xfrm>
            <a:off x="1828800" y="707438"/>
            <a:ext cx="5181600" cy="523220"/>
          </a:xfrm>
          <a:prstGeom prst="rect">
            <a:avLst/>
          </a:prstGeom>
        </p:spPr>
        <p:txBody>
          <a:bodyPr wrap="square">
            <a:spAutoFit/>
          </a:bodyPr>
          <a:lstStyle/>
          <a:p>
            <a:pPr marL="0" lvl="2" algn="ctr"/>
            <a:r>
              <a:rPr lang="en-US" sz="2800" b="1" dirty="0">
                <a:solidFill>
                  <a:srgbClr val="7030A0"/>
                </a:solidFill>
              </a:rPr>
              <a:t>Histopathology study</a:t>
            </a:r>
            <a:endParaRPr lang="fr-FR" sz="2800" dirty="0">
              <a:solidFill>
                <a:srgbClr val="7030A0"/>
              </a:solidFill>
            </a:endParaRPr>
          </a:p>
        </p:txBody>
      </p:sp>
      <p:pic>
        <p:nvPicPr>
          <p:cNvPr id="8" name="Image 7"/>
          <p:cNvPicPr/>
          <p:nvPr/>
        </p:nvPicPr>
        <p:blipFill>
          <a:blip r:embed="rId3" cstate="print"/>
          <a:stretch>
            <a:fillRect/>
          </a:stretch>
        </p:blipFill>
        <p:spPr>
          <a:xfrm>
            <a:off x="609600" y="1524000"/>
            <a:ext cx="8001000" cy="3200400"/>
          </a:xfrm>
          <a:prstGeom prst="rect">
            <a:avLst/>
          </a:prstGeom>
        </p:spPr>
      </p:pic>
      <p:sp>
        <p:nvSpPr>
          <p:cNvPr id="2" name="Rectangle 1"/>
          <p:cNvSpPr/>
          <p:nvPr/>
        </p:nvSpPr>
        <p:spPr>
          <a:xfrm>
            <a:off x="609600" y="4876800"/>
            <a:ext cx="8001000" cy="967957"/>
          </a:xfrm>
          <a:prstGeom prst="rect">
            <a:avLst/>
          </a:prstGeom>
        </p:spPr>
        <p:txBody>
          <a:bodyPr wrap="square">
            <a:spAutoFit/>
          </a:bodyPr>
          <a:lstStyle/>
          <a:p>
            <a:pPr algn="just">
              <a:lnSpc>
                <a:spcPct val="150000"/>
              </a:lnSpc>
            </a:pPr>
            <a:r>
              <a:rPr lang="en-US" sz="2000" b="1" dirty="0"/>
              <a:t>Figure 1: </a:t>
            </a:r>
            <a:r>
              <a:rPr lang="en-US" sz="2000" dirty="0"/>
              <a:t>Hepatic histology of rats treated with extracts of the plants studied and control rats (A), 400x magnification</a:t>
            </a:r>
            <a:endParaRPr lang="fr-FR" sz="2000" dirty="0"/>
          </a:p>
        </p:txBody>
      </p:sp>
    </p:spTree>
    <p:extLst>
      <p:ext uri="{BB962C8B-B14F-4D97-AF65-F5344CB8AC3E}">
        <p14:creationId xmlns:p14="http://schemas.microsoft.com/office/powerpoint/2010/main" val="1328425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24134"/>
            <a:ext cx="3958861" cy="461665"/>
          </a:xfrm>
          <a:prstGeom prst="rect">
            <a:avLst/>
          </a:prstGeom>
          <a:noFill/>
        </p:spPr>
        <p:txBody>
          <a:bodyPr wrap="square" rtlCol="0">
            <a:spAutoFit/>
          </a:bodyPr>
          <a:lstStyle/>
          <a:p>
            <a:r>
              <a:rPr lang="fr-FR" sz="2400" b="1" dirty="0"/>
              <a:t>RESULTS AND DISCUSSION:</a:t>
            </a:r>
          </a:p>
        </p:txBody>
      </p:sp>
      <p:sp>
        <p:nvSpPr>
          <p:cNvPr id="6" name="Slide Number Placeholder 5"/>
          <p:cNvSpPr>
            <a:spLocks noGrp="1"/>
          </p:cNvSpPr>
          <p:nvPr>
            <p:ph type="sldNum" sz="quarter" idx="12"/>
          </p:nvPr>
        </p:nvSpPr>
        <p:spPr/>
        <p:txBody>
          <a:bodyPr/>
          <a:lstStyle/>
          <a:p>
            <a:fld id="{FCAEAE96-855E-42B1-8DE9-9C9E68DE18C5}" type="slidenum">
              <a:rPr lang="fr-FR" smtClean="0"/>
              <a:pPr/>
              <a:t>24</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7" name="Rectangle 6"/>
          <p:cNvSpPr/>
          <p:nvPr/>
        </p:nvSpPr>
        <p:spPr>
          <a:xfrm>
            <a:off x="1828800" y="707438"/>
            <a:ext cx="5181600" cy="523220"/>
          </a:xfrm>
          <a:prstGeom prst="rect">
            <a:avLst/>
          </a:prstGeom>
        </p:spPr>
        <p:txBody>
          <a:bodyPr wrap="square">
            <a:spAutoFit/>
          </a:bodyPr>
          <a:lstStyle/>
          <a:p>
            <a:pPr marL="0" lvl="2" algn="ctr"/>
            <a:r>
              <a:rPr lang="en-US" sz="2800" b="1" dirty="0">
                <a:solidFill>
                  <a:srgbClr val="7030A0"/>
                </a:solidFill>
              </a:rPr>
              <a:t>Histopathology study</a:t>
            </a:r>
            <a:endParaRPr lang="fr-FR" sz="2800" dirty="0">
              <a:solidFill>
                <a:srgbClr val="7030A0"/>
              </a:solidFill>
            </a:endParaRPr>
          </a:p>
        </p:txBody>
      </p:sp>
      <p:sp>
        <p:nvSpPr>
          <p:cNvPr id="2" name="Rectangle 1"/>
          <p:cNvSpPr/>
          <p:nvPr/>
        </p:nvSpPr>
        <p:spPr>
          <a:xfrm>
            <a:off x="609600" y="4876800"/>
            <a:ext cx="8001000" cy="1015663"/>
          </a:xfrm>
          <a:prstGeom prst="rect">
            <a:avLst/>
          </a:prstGeom>
        </p:spPr>
        <p:txBody>
          <a:bodyPr wrap="square">
            <a:spAutoFit/>
          </a:bodyPr>
          <a:lstStyle/>
          <a:p>
            <a:pPr>
              <a:lnSpc>
                <a:spcPct val="150000"/>
              </a:lnSpc>
            </a:pPr>
            <a:r>
              <a:rPr lang="en-US" sz="2000" b="1" dirty="0"/>
              <a:t>Figure 2: </a:t>
            </a:r>
            <a:r>
              <a:rPr lang="en-US" sz="2000" dirty="0"/>
              <a:t>Kidney histology of rats treated with the plant extracts studied (Figure B) and control rats (A), 400x magnification</a:t>
            </a:r>
            <a:endParaRPr lang="fr-FR" sz="2000" dirty="0"/>
          </a:p>
        </p:txBody>
      </p:sp>
      <p:pic>
        <p:nvPicPr>
          <p:cNvPr id="9" name="Image 8"/>
          <p:cNvPicPr/>
          <p:nvPr/>
        </p:nvPicPr>
        <p:blipFill>
          <a:blip r:embed="rId3" cstate="print"/>
          <a:stretch>
            <a:fillRect/>
          </a:stretch>
        </p:blipFill>
        <p:spPr>
          <a:xfrm>
            <a:off x="838200" y="1524000"/>
            <a:ext cx="7467600" cy="3200400"/>
          </a:xfrm>
          <a:prstGeom prst="rect">
            <a:avLst/>
          </a:prstGeom>
        </p:spPr>
      </p:pic>
    </p:spTree>
    <p:extLst>
      <p:ext uri="{BB962C8B-B14F-4D97-AF65-F5344CB8AC3E}">
        <p14:creationId xmlns:p14="http://schemas.microsoft.com/office/powerpoint/2010/main" val="1973799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378767"/>
            <a:ext cx="2514600" cy="461665"/>
          </a:xfrm>
          <a:prstGeom prst="rect">
            <a:avLst/>
          </a:prstGeom>
          <a:noFill/>
        </p:spPr>
        <p:txBody>
          <a:bodyPr wrap="square" rtlCol="0">
            <a:spAutoFit/>
          </a:bodyPr>
          <a:lstStyle/>
          <a:p>
            <a:r>
              <a:rPr lang="fr-FR" sz="2400" b="1" dirty="0"/>
              <a:t>CONCLUSIONS</a:t>
            </a:r>
          </a:p>
        </p:txBody>
      </p:sp>
      <p:sp>
        <p:nvSpPr>
          <p:cNvPr id="6" name="Slide Number Placeholder 5"/>
          <p:cNvSpPr>
            <a:spLocks noGrp="1"/>
          </p:cNvSpPr>
          <p:nvPr>
            <p:ph type="sldNum" sz="quarter" idx="12"/>
          </p:nvPr>
        </p:nvSpPr>
        <p:spPr/>
        <p:txBody>
          <a:bodyPr/>
          <a:lstStyle/>
          <a:p>
            <a:fld id="{FCAEAE96-855E-42B1-8DE9-9C9E68DE18C5}" type="slidenum">
              <a:rPr lang="fr-FR" smtClean="0"/>
              <a:pPr/>
              <a:t>25</a:t>
            </a:fld>
            <a:endParaRPr lang="fr-FR"/>
          </a:p>
        </p:txBody>
      </p:sp>
      <p:pic>
        <p:nvPicPr>
          <p:cNvPr id="7" name="Picture 6">
            <a:extLst>
              <a:ext uri="{FF2B5EF4-FFF2-40B4-BE49-F238E27FC236}">
                <a16:creationId xmlns:a16="http://schemas.microsoft.com/office/drawing/2014/main" id="{EA8BAA44-CBAE-4836-8172-27FD4C6FBF4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Rectangle 1"/>
          <p:cNvSpPr/>
          <p:nvPr/>
        </p:nvSpPr>
        <p:spPr>
          <a:xfrm>
            <a:off x="304800" y="1066800"/>
            <a:ext cx="8610600" cy="5078313"/>
          </a:xfrm>
          <a:prstGeom prst="rect">
            <a:avLst/>
          </a:prstGeom>
        </p:spPr>
        <p:txBody>
          <a:bodyPr wrap="square">
            <a:spAutoFit/>
          </a:bodyPr>
          <a:lstStyle/>
          <a:p>
            <a:pPr marL="342900" indent="-342900" algn="just">
              <a:lnSpc>
                <a:spcPct val="150000"/>
              </a:lnSpc>
              <a:buFont typeface="Courier New" pitchFamily="49" charset="0"/>
              <a:buChar char="o"/>
            </a:pPr>
            <a:r>
              <a:rPr lang="en-US" sz="2400" dirty="0"/>
              <a:t>The purpose of this study was to generate recent data on the phytochemical and toxicological characteristics of ten (10) plants used in the traditional treatment of diarrheal diseases.</a:t>
            </a:r>
          </a:p>
          <a:p>
            <a:pPr algn="just">
              <a:lnSpc>
                <a:spcPct val="150000"/>
              </a:lnSpc>
            </a:pPr>
            <a:r>
              <a:rPr lang="en-US" sz="2400" dirty="0"/>
              <a:t> </a:t>
            </a:r>
          </a:p>
          <a:p>
            <a:pPr marL="342900" indent="-342900" algn="just">
              <a:lnSpc>
                <a:spcPct val="150000"/>
              </a:lnSpc>
              <a:buFont typeface="Courier New" pitchFamily="49" charset="0"/>
              <a:buChar char="o"/>
            </a:pPr>
            <a:r>
              <a:rPr lang="en-US" sz="2400" dirty="0"/>
              <a:t> Phytochemical screening of the plants studied revealed a varied richness of secondary metabolites. </a:t>
            </a:r>
          </a:p>
          <a:p>
            <a:pPr marL="342900" indent="-342900" algn="just">
              <a:lnSpc>
                <a:spcPct val="150000"/>
              </a:lnSpc>
              <a:buFont typeface="Courier New" pitchFamily="49" charset="0"/>
              <a:buChar char="o"/>
            </a:pPr>
            <a:endParaRPr lang="en-US" sz="2400" dirty="0"/>
          </a:p>
          <a:p>
            <a:pPr marL="342900" indent="-342900" algn="just">
              <a:lnSpc>
                <a:spcPct val="150000"/>
              </a:lnSpc>
              <a:buFont typeface="Courier New" pitchFamily="49" charset="0"/>
              <a:buChar char="o"/>
            </a:pPr>
            <a:r>
              <a:rPr lang="en-US" sz="2400" dirty="0"/>
              <a:t>These plants are not toxic according the data obtained. These results justify the use of plants in Beninese traditional medicine</a:t>
            </a:r>
            <a:endParaRPr lang="fr-FR"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461665"/>
          </a:xfrm>
          <a:prstGeom prst="rect">
            <a:avLst/>
          </a:prstGeom>
          <a:noFill/>
        </p:spPr>
        <p:txBody>
          <a:bodyPr wrap="square" rtlCol="0">
            <a:spAutoFit/>
          </a:bodyPr>
          <a:lstStyle/>
          <a:p>
            <a:pPr algn="ctr"/>
            <a:r>
              <a:rPr lang="fr-FR" sz="2400" b="1" dirty="0" err="1"/>
              <a:t>Acknowledgments</a:t>
            </a:r>
            <a:r>
              <a:rPr lang="fr-FR" dirty="0"/>
              <a:t> </a:t>
            </a:r>
          </a:p>
        </p:txBody>
      </p:sp>
      <p:sp>
        <p:nvSpPr>
          <p:cNvPr id="6" name="Slide Number Placeholder 5"/>
          <p:cNvSpPr>
            <a:spLocks noGrp="1"/>
          </p:cNvSpPr>
          <p:nvPr>
            <p:ph type="sldNum" sz="quarter" idx="12"/>
          </p:nvPr>
        </p:nvSpPr>
        <p:spPr/>
        <p:txBody>
          <a:bodyPr/>
          <a:lstStyle/>
          <a:p>
            <a:fld id="{FCAEAE96-855E-42B1-8DE9-9C9E68DE18C5}" type="slidenum">
              <a:rPr lang="fr-FR" smtClean="0"/>
              <a:pPr/>
              <a:t>26</a:t>
            </a:fld>
            <a:endParaRPr lang="fr-FR"/>
          </a:p>
        </p:txBody>
      </p:sp>
      <p:pic>
        <p:nvPicPr>
          <p:cNvPr id="5" name="Picture 4">
            <a:extLst>
              <a:ext uri="{FF2B5EF4-FFF2-40B4-BE49-F238E27FC236}">
                <a16:creationId xmlns:a16="http://schemas.microsoft.com/office/drawing/2014/main" id="{BE90E4F9-57B5-40AD-9E3E-3CC678427C6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6146" name="Picture 2" descr="C:\Users\hp\Downloads\télécharge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19200"/>
            <a:ext cx="44196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hp\Downloads\téléchargemen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371600"/>
            <a:ext cx="38862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p:cNvPicPr>
            <a:picLocks noChangeAspect="1"/>
          </p:cNvPicPr>
          <p:nvPr/>
        </p:nvPicPr>
        <p:blipFill>
          <a:blip r:embed="rId5"/>
          <a:stretch>
            <a:fillRect/>
          </a:stretch>
        </p:blipFill>
        <p:spPr>
          <a:xfrm>
            <a:off x="3222848" y="4114800"/>
            <a:ext cx="2415952" cy="175913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4161" y="182769"/>
            <a:ext cx="7848600" cy="584775"/>
          </a:xfrm>
          <a:prstGeom prst="rect">
            <a:avLst/>
          </a:prstGeom>
          <a:noFill/>
        </p:spPr>
        <p:txBody>
          <a:bodyPr wrap="square" rtlCol="0">
            <a:spAutoFit/>
          </a:bodyPr>
          <a:lstStyle/>
          <a:p>
            <a:r>
              <a:rPr lang="fr-FR" sz="3200" b="1" dirty="0"/>
              <a:t>Introduction</a:t>
            </a:r>
          </a:p>
        </p:txBody>
      </p:sp>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Rectangle 1"/>
          <p:cNvSpPr/>
          <p:nvPr/>
        </p:nvSpPr>
        <p:spPr>
          <a:xfrm>
            <a:off x="2650487" y="793670"/>
            <a:ext cx="3759748" cy="584775"/>
          </a:xfrm>
          <a:prstGeom prst="rect">
            <a:avLst/>
          </a:prstGeom>
        </p:spPr>
        <p:txBody>
          <a:bodyPr wrap="none">
            <a:spAutoFit/>
          </a:bodyPr>
          <a:lstStyle/>
          <a:p>
            <a:pPr algn="ctr"/>
            <a:r>
              <a:rPr lang="en-US" sz="3200" b="1" dirty="0">
                <a:solidFill>
                  <a:srgbClr val="FF0000"/>
                </a:solidFill>
              </a:rPr>
              <a:t>Traditional medicine </a:t>
            </a:r>
            <a:endParaRPr lang="fr-FR" sz="3200" b="1" dirty="0">
              <a:solidFill>
                <a:srgbClr val="FF0000"/>
              </a:solidFill>
            </a:endParaRPr>
          </a:p>
        </p:txBody>
      </p:sp>
      <p:sp>
        <p:nvSpPr>
          <p:cNvPr id="4" name="Rectangle 3"/>
          <p:cNvSpPr/>
          <p:nvPr/>
        </p:nvSpPr>
        <p:spPr>
          <a:xfrm>
            <a:off x="381000" y="1447800"/>
            <a:ext cx="6239349" cy="523220"/>
          </a:xfrm>
          <a:prstGeom prst="rect">
            <a:avLst/>
          </a:prstGeom>
        </p:spPr>
        <p:txBody>
          <a:bodyPr wrap="square">
            <a:spAutoFit/>
          </a:bodyPr>
          <a:lstStyle/>
          <a:p>
            <a:pPr marL="285750" indent="-285750">
              <a:buFont typeface="Courier New" pitchFamily="49" charset="0"/>
              <a:buChar char="o"/>
            </a:pPr>
            <a:r>
              <a:rPr lang="en-US" sz="2800" dirty="0"/>
              <a:t> Based on the use of medicinal plants </a:t>
            </a:r>
            <a:endParaRPr lang="fr-FR" sz="2800" dirty="0"/>
          </a:p>
        </p:txBody>
      </p:sp>
      <p:sp>
        <p:nvSpPr>
          <p:cNvPr id="7" name="Rectangle 6"/>
          <p:cNvSpPr/>
          <p:nvPr/>
        </p:nvSpPr>
        <p:spPr>
          <a:xfrm>
            <a:off x="381000" y="1988437"/>
            <a:ext cx="8534399" cy="1318181"/>
          </a:xfrm>
          <a:prstGeom prst="rect">
            <a:avLst/>
          </a:prstGeom>
        </p:spPr>
        <p:txBody>
          <a:bodyPr wrap="square">
            <a:spAutoFit/>
          </a:bodyPr>
          <a:lstStyle/>
          <a:p>
            <a:pPr marL="285750" indent="-285750" algn="just">
              <a:lnSpc>
                <a:spcPct val="150000"/>
              </a:lnSpc>
              <a:buFont typeface="Courier New" pitchFamily="49" charset="0"/>
              <a:buChar char="o"/>
            </a:pPr>
            <a:r>
              <a:rPr lang="en-US" sz="2800" dirty="0"/>
              <a:t> First reflex of more than 80% of the world's population for primary health care</a:t>
            </a:r>
            <a:endParaRPr lang="fr-FR" sz="2800" dirty="0"/>
          </a:p>
        </p:txBody>
      </p:sp>
      <p:sp>
        <p:nvSpPr>
          <p:cNvPr id="8" name="Rectangle 7"/>
          <p:cNvSpPr/>
          <p:nvPr/>
        </p:nvSpPr>
        <p:spPr>
          <a:xfrm>
            <a:off x="380999" y="3581400"/>
            <a:ext cx="8534399" cy="2031325"/>
          </a:xfrm>
          <a:prstGeom prst="rect">
            <a:avLst/>
          </a:prstGeom>
        </p:spPr>
        <p:txBody>
          <a:bodyPr wrap="square">
            <a:spAutoFit/>
          </a:bodyPr>
          <a:lstStyle/>
          <a:p>
            <a:pPr marL="285750" indent="-285750" algn="just">
              <a:lnSpc>
                <a:spcPct val="150000"/>
              </a:lnSpc>
              <a:buFont typeface="Courier New" pitchFamily="49" charset="0"/>
              <a:buChar char="o"/>
            </a:pPr>
            <a:r>
              <a:rPr lang="en-US" sz="2800" dirty="0"/>
              <a:t> </a:t>
            </a:r>
            <a:r>
              <a:rPr lang="en-US" sz="2800" b="1" dirty="0">
                <a:solidFill>
                  <a:srgbClr val="7030A0"/>
                </a:solidFill>
              </a:rPr>
              <a:t>In Benin: </a:t>
            </a:r>
            <a:r>
              <a:rPr lang="en-US" sz="2800" dirty="0"/>
              <a:t>this widely accepted trend is an ancestral medical practice that is transmitted from generation to generation </a:t>
            </a:r>
            <a:endParaRPr lang="fr-FR"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4161" y="182769"/>
            <a:ext cx="7848600" cy="584775"/>
          </a:xfrm>
          <a:prstGeom prst="rect">
            <a:avLst/>
          </a:prstGeom>
          <a:noFill/>
        </p:spPr>
        <p:txBody>
          <a:bodyPr wrap="square" rtlCol="0">
            <a:spAutoFit/>
          </a:bodyPr>
          <a:lstStyle/>
          <a:p>
            <a:r>
              <a:rPr lang="fr-FR" sz="3200" b="1" dirty="0"/>
              <a:t>Introduction</a:t>
            </a:r>
          </a:p>
        </p:txBody>
      </p:sp>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Rectangle 1"/>
          <p:cNvSpPr/>
          <p:nvPr/>
        </p:nvSpPr>
        <p:spPr>
          <a:xfrm>
            <a:off x="2650487" y="793670"/>
            <a:ext cx="3759748" cy="584775"/>
          </a:xfrm>
          <a:prstGeom prst="rect">
            <a:avLst/>
          </a:prstGeom>
        </p:spPr>
        <p:txBody>
          <a:bodyPr wrap="none">
            <a:spAutoFit/>
          </a:bodyPr>
          <a:lstStyle/>
          <a:p>
            <a:pPr algn="ctr"/>
            <a:r>
              <a:rPr lang="en-US" sz="3200" b="1" dirty="0">
                <a:solidFill>
                  <a:srgbClr val="FF0000"/>
                </a:solidFill>
              </a:rPr>
              <a:t>Traditional medicine </a:t>
            </a:r>
            <a:endParaRPr lang="fr-FR" sz="3200" b="1" dirty="0">
              <a:solidFill>
                <a:srgbClr val="FF0000"/>
              </a:solidFill>
            </a:endParaRPr>
          </a:p>
        </p:txBody>
      </p:sp>
      <p:sp>
        <p:nvSpPr>
          <p:cNvPr id="4" name="Rectangle 3"/>
          <p:cNvSpPr/>
          <p:nvPr/>
        </p:nvSpPr>
        <p:spPr>
          <a:xfrm>
            <a:off x="381000" y="1371600"/>
            <a:ext cx="8382000" cy="1318181"/>
          </a:xfrm>
          <a:prstGeom prst="rect">
            <a:avLst/>
          </a:prstGeom>
        </p:spPr>
        <p:txBody>
          <a:bodyPr wrap="square">
            <a:spAutoFit/>
          </a:bodyPr>
          <a:lstStyle/>
          <a:p>
            <a:pPr marL="285750" indent="-285750" algn="just">
              <a:lnSpc>
                <a:spcPct val="150000"/>
              </a:lnSpc>
              <a:buFont typeface="Courier New" pitchFamily="49" charset="0"/>
              <a:buChar char="o"/>
            </a:pPr>
            <a:r>
              <a:rPr lang="en-US" sz="2800" dirty="0"/>
              <a:t> African pharmacopoeia Plants: Directed used against several diseases, particularly infectious ones</a:t>
            </a:r>
            <a:endParaRPr lang="fr-FR" sz="2800" dirty="0"/>
          </a:p>
        </p:txBody>
      </p:sp>
      <p:sp>
        <p:nvSpPr>
          <p:cNvPr id="7" name="Rectangle 6"/>
          <p:cNvSpPr/>
          <p:nvPr/>
        </p:nvSpPr>
        <p:spPr>
          <a:xfrm>
            <a:off x="381000" y="2667000"/>
            <a:ext cx="8534399" cy="1318181"/>
          </a:xfrm>
          <a:prstGeom prst="rect">
            <a:avLst/>
          </a:prstGeom>
        </p:spPr>
        <p:txBody>
          <a:bodyPr wrap="square">
            <a:spAutoFit/>
          </a:bodyPr>
          <a:lstStyle/>
          <a:p>
            <a:pPr marL="285750" indent="-285750" algn="just">
              <a:lnSpc>
                <a:spcPct val="150000"/>
              </a:lnSpc>
              <a:buFont typeface="Courier New" pitchFamily="49" charset="0"/>
              <a:buChar char="o"/>
            </a:pPr>
            <a:r>
              <a:rPr lang="en-US" sz="2800" dirty="0"/>
              <a:t> Infectious Diseases Prevalence: High level in developing countries </a:t>
            </a:r>
            <a:endParaRPr lang="fr-FR" sz="2800" dirty="0"/>
          </a:p>
        </p:txBody>
      </p:sp>
      <p:sp>
        <p:nvSpPr>
          <p:cNvPr id="8" name="Rectangle 7"/>
          <p:cNvSpPr/>
          <p:nvPr/>
        </p:nvSpPr>
        <p:spPr>
          <a:xfrm>
            <a:off x="381000" y="3985181"/>
            <a:ext cx="8534399" cy="2031325"/>
          </a:xfrm>
          <a:prstGeom prst="rect">
            <a:avLst/>
          </a:prstGeom>
        </p:spPr>
        <p:txBody>
          <a:bodyPr wrap="square">
            <a:spAutoFit/>
          </a:bodyPr>
          <a:lstStyle/>
          <a:p>
            <a:pPr marL="285750" indent="-285750" algn="just">
              <a:lnSpc>
                <a:spcPct val="150000"/>
              </a:lnSpc>
              <a:buFont typeface="Courier New" pitchFamily="49" charset="0"/>
              <a:buChar char="o"/>
            </a:pPr>
            <a:r>
              <a:rPr lang="en-US" sz="2800" dirty="0"/>
              <a:t> </a:t>
            </a:r>
            <a:r>
              <a:rPr lang="en-US" sz="2800" b="1" dirty="0">
                <a:solidFill>
                  <a:srgbClr val="FF0000"/>
                </a:solidFill>
              </a:rPr>
              <a:t>Diarrheal diseases: </a:t>
            </a:r>
            <a:r>
              <a:rPr lang="en-US" sz="2800" dirty="0"/>
              <a:t>Deadliest infectious diseases, particularly among children and especially in West Africa. </a:t>
            </a:r>
            <a:endParaRPr lang="fr-FR" sz="2800" dirty="0"/>
          </a:p>
        </p:txBody>
      </p:sp>
    </p:spTree>
    <p:extLst>
      <p:ext uri="{BB962C8B-B14F-4D97-AF65-F5344CB8AC3E}">
        <p14:creationId xmlns:p14="http://schemas.microsoft.com/office/powerpoint/2010/main" val="1501641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4161" y="182769"/>
            <a:ext cx="7848600" cy="584775"/>
          </a:xfrm>
          <a:prstGeom prst="rect">
            <a:avLst/>
          </a:prstGeom>
          <a:noFill/>
        </p:spPr>
        <p:txBody>
          <a:bodyPr wrap="square" rtlCol="0">
            <a:spAutoFit/>
          </a:bodyPr>
          <a:lstStyle/>
          <a:p>
            <a:r>
              <a:rPr lang="fr-FR" sz="3200" b="1" dirty="0"/>
              <a:t>Introduction</a:t>
            </a:r>
          </a:p>
        </p:txBody>
      </p:sp>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Rectangle 1"/>
          <p:cNvSpPr/>
          <p:nvPr/>
        </p:nvSpPr>
        <p:spPr>
          <a:xfrm>
            <a:off x="2887122" y="793670"/>
            <a:ext cx="3286477" cy="584775"/>
          </a:xfrm>
          <a:prstGeom prst="rect">
            <a:avLst/>
          </a:prstGeom>
        </p:spPr>
        <p:txBody>
          <a:bodyPr wrap="none">
            <a:spAutoFit/>
          </a:bodyPr>
          <a:lstStyle/>
          <a:p>
            <a:pPr algn="ctr"/>
            <a:r>
              <a:rPr lang="en-US" sz="3200" b="1" dirty="0">
                <a:solidFill>
                  <a:srgbClr val="FF0000"/>
                </a:solidFill>
              </a:rPr>
              <a:t>Diarrheal diseases</a:t>
            </a:r>
            <a:endParaRPr lang="fr-FR" sz="3200" b="1" dirty="0">
              <a:solidFill>
                <a:srgbClr val="FF0000"/>
              </a:solidFill>
            </a:endParaRPr>
          </a:p>
        </p:txBody>
      </p:sp>
      <p:sp>
        <p:nvSpPr>
          <p:cNvPr id="4" name="Rectangle 3"/>
          <p:cNvSpPr/>
          <p:nvPr/>
        </p:nvSpPr>
        <p:spPr>
          <a:xfrm>
            <a:off x="381000" y="1371600"/>
            <a:ext cx="8382000" cy="1384995"/>
          </a:xfrm>
          <a:prstGeom prst="rect">
            <a:avLst/>
          </a:prstGeom>
        </p:spPr>
        <p:txBody>
          <a:bodyPr wrap="square">
            <a:spAutoFit/>
          </a:bodyPr>
          <a:lstStyle/>
          <a:p>
            <a:pPr marL="285750" indent="-285750" algn="just">
              <a:lnSpc>
                <a:spcPct val="150000"/>
              </a:lnSpc>
              <a:buFont typeface="Courier New" pitchFamily="49" charset="0"/>
              <a:buChar char="o"/>
            </a:pPr>
            <a:r>
              <a:rPr lang="en-US" sz="2800" dirty="0"/>
              <a:t> Responsible for 1.8 million deaths each year worldwide</a:t>
            </a:r>
            <a:endParaRPr lang="fr-FR" sz="2800" dirty="0"/>
          </a:p>
        </p:txBody>
      </p:sp>
      <p:sp>
        <p:nvSpPr>
          <p:cNvPr id="7" name="Rectangle 6"/>
          <p:cNvSpPr/>
          <p:nvPr/>
        </p:nvSpPr>
        <p:spPr>
          <a:xfrm>
            <a:off x="381000" y="2667000"/>
            <a:ext cx="8534399" cy="1384995"/>
          </a:xfrm>
          <a:prstGeom prst="rect">
            <a:avLst/>
          </a:prstGeom>
        </p:spPr>
        <p:txBody>
          <a:bodyPr wrap="square">
            <a:spAutoFit/>
          </a:bodyPr>
          <a:lstStyle/>
          <a:p>
            <a:pPr marL="285750" indent="-285750" algn="just">
              <a:lnSpc>
                <a:spcPct val="150000"/>
              </a:lnSpc>
              <a:buFont typeface="Courier New" pitchFamily="49" charset="0"/>
              <a:buChar char="o"/>
            </a:pPr>
            <a:r>
              <a:rPr lang="en-US" sz="2800" dirty="0"/>
              <a:t> 90% of which are among children under five years of age living in developing countries</a:t>
            </a:r>
            <a:endParaRPr lang="fr-FR" sz="2800" dirty="0"/>
          </a:p>
        </p:txBody>
      </p:sp>
      <p:sp>
        <p:nvSpPr>
          <p:cNvPr id="8" name="Rectangle 7"/>
          <p:cNvSpPr/>
          <p:nvPr/>
        </p:nvSpPr>
        <p:spPr>
          <a:xfrm>
            <a:off x="381000" y="3985181"/>
            <a:ext cx="8534399" cy="1384995"/>
          </a:xfrm>
          <a:prstGeom prst="rect">
            <a:avLst/>
          </a:prstGeom>
        </p:spPr>
        <p:txBody>
          <a:bodyPr wrap="square">
            <a:spAutoFit/>
          </a:bodyPr>
          <a:lstStyle/>
          <a:p>
            <a:pPr marL="285750" indent="-285750" algn="just">
              <a:lnSpc>
                <a:spcPct val="150000"/>
              </a:lnSpc>
              <a:buFont typeface="Courier New" pitchFamily="49" charset="0"/>
              <a:buChar char="o"/>
            </a:pPr>
            <a:r>
              <a:rPr lang="en-US" sz="2800" dirty="0"/>
              <a:t> </a:t>
            </a:r>
            <a:r>
              <a:rPr lang="en-US" sz="2800" b="1" dirty="0">
                <a:solidFill>
                  <a:srgbClr val="FF0000"/>
                </a:solidFill>
              </a:rPr>
              <a:t>In Benin: </a:t>
            </a:r>
            <a:r>
              <a:rPr lang="en-US" sz="2800" dirty="0"/>
              <a:t>diarrheal diseases are one of the main causes of morbidity and the pathogens are mainly </a:t>
            </a:r>
            <a:r>
              <a:rPr lang="en-US" sz="2800" b="1" dirty="0">
                <a:solidFill>
                  <a:srgbClr val="7030A0"/>
                </a:solidFill>
              </a:rPr>
              <a:t>Bacteria</a:t>
            </a:r>
            <a:r>
              <a:rPr lang="en-US" sz="2800" dirty="0"/>
              <a:t>. </a:t>
            </a:r>
            <a:endParaRPr lang="fr-FR" sz="2800" dirty="0"/>
          </a:p>
        </p:txBody>
      </p:sp>
    </p:spTree>
    <p:extLst>
      <p:ext uri="{BB962C8B-B14F-4D97-AF65-F5344CB8AC3E}">
        <p14:creationId xmlns:p14="http://schemas.microsoft.com/office/powerpoint/2010/main" val="209528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4161" y="182769"/>
            <a:ext cx="7848600" cy="584775"/>
          </a:xfrm>
          <a:prstGeom prst="rect">
            <a:avLst/>
          </a:prstGeom>
          <a:noFill/>
        </p:spPr>
        <p:txBody>
          <a:bodyPr wrap="square" rtlCol="0">
            <a:spAutoFit/>
          </a:bodyPr>
          <a:lstStyle/>
          <a:p>
            <a:r>
              <a:rPr lang="fr-FR" sz="3200" b="1" dirty="0"/>
              <a:t>Introduction</a:t>
            </a:r>
          </a:p>
        </p:txBody>
      </p:sp>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Rectangle 1"/>
          <p:cNvSpPr/>
          <p:nvPr/>
        </p:nvSpPr>
        <p:spPr>
          <a:xfrm>
            <a:off x="2008773" y="793670"/>
            <a:ext cx="5043176" cy="584775"/>
          </a:xfrm>
          <a:prstGeom prst="rect">
            <a:avLst/>
          </a:prstGeom>
        </p:spPr>
        <p:txBody>
          <a:bodyPr wrap="none">
            <a:spAutoFit/>
          </a:bodyPr>
          <a:lstStyle/>
          <a:p>
            <a:pPr algn="ctr"/>
            <a:r>
              <a:rPr lang="en-US" sz="3200" b="1" dirty="0">
                <a:solidFill>
                  <a:srgbClr val="FF0000"/>
                </a:solidFill>
              </a:rPr>
              <a:t>Diarrheal diseases </a:t>
            </a:r>
            <a:r>
              <a:rPr lang="en-US" sz="3200" b="1" dirty="0" err="1">
                <a:solidFill>
                  <a:srgbClr val="FF0000"/>
                </a:solidFill>
              </a:rPr>
              <a:t>Traitment</a:t>
            </a:r>
            <a:endParaRPr lang="fr-FR" sz="3200" b="1" dirty="0">
              <a:solidFill>
                <a:srgbClr val="FF0000"/>
              </a:solidFill>
            </a:endParaRPr>
          </a:p>
        </p:txBody>
      </p:sp>
      <p:sp>
        <p:nvSpPr>
          <p:cNvPr id="4" name="Rectangle 3"/>
          <p:cNvSpPr/>
          <p:nvPr/>
        </p:nvSpPr>
        <p:spPr>
          <a:xfrm>
            <a:off x="381000" y="1371600"/>
            <a:ext cx="8382000" cy="671851"/>
          </a:xfrm>
          <a:prstGeom prst="rect">
            <a:avLst/>
          </a:prstGeom>
        </p:spPr>
        <p:txBody>
          <a:bodyPr wrap="square">
            <a:spAutoFit/>
          </a:bodyPr>
          <a:lstStyle/>
          <a:p>
            <a:pPr marL="285750" indent="-285750" algn="just">
              <a:lnSpc>
                <a:spcPct val="150000"/>
              </a:lnSpc>
              <a:buFont typeface="Courier New" pitchFamily="49" charset="0"/>
              <a:buChar char="o"/>
            </a:pPr>
            <a:r>
              <a:rPr lang="en-US" sz="2800" dirty="0"/>
              <a:t> Difficult access to antibiotics by populations</a:t>
            </a:r>
            <a:endParaRPr lang="fr-FR" sz="2800" dirty="0"/>
          </a:p>
        </p:txBody>
      </p:sp>
      <p:sp>
        <p:nvSpPr>
          <p:cNvPr id="7" name="Rectangle 6"/>
          <p:cNvSpPr/>
          <p:nvPr/>
        </p:nvSpPr>
        <p:spPr>
          <a:xfrm>
            <a:off x="381000" y="2133600"/>
            <a:ext cx="8534399" cy="671851"/>
          </a:xfrm>
          <a:prstGeom prst="rect">
            <a:avLst/>
          </a:prstGeom>
        </p:spPr>
        <p:txBody>
          <a:bodyPr wrap="square">
            <a:spAutoFit/>
          </a:bodyPr>
          <a:lstStyle/>
          <a:p>
            <a:pPr marL="285750" indent="-285750" algn="just">
              <a:lnSpc>
                <a:spcPct val="150000"/>
              </a:lnSpc>
              <a:buFont typeface="Courier New" pitchFamily="49" charset="0"/>
              <a:buChar char="o"/>
            </a:pPr>
            <a:r>
              <a:rPr lang="en-US" sz="2800" dirty="0"/>
              <a:t> Antimicrobial Resistance </a:t>
            </a:r>
            <a:endParaRPr lang="fr-FR" sz="2800" dirty="0"/>
          </a:p>
        </p:txBody>
      </p:sp>
      <p:sp>
        <p:nvSpPr>
          <p:cNvPr id="8" name="Rectangle 7"/>
          <p:cNvSpPr/>
          <p:nvPr/>
        </p:nvSpPr>
        <p:spPr>
          <a:xfrm>
            <a:off x="381000" y="2971800"/>
            <a:ext cx="8534399" cy="671851"/>
          </a:xfrm>
          <a:prstGeom prst="rect">
            <a:avLst/>
          </a:prstGeom>
        </p:spPr>
        <p:txBody>
          <a:bodyPr wrap="square">
            <a:spAutoFit/>
          </a:bodyPr>
          <a:lstStyle/>
          <a:p>
            <a:pPr marL="285750" indent="-285750" algn="just">
              <a:lnSpc>
                <a:spcPct val="150000"/>
              </a:lnSpc>
              <a:buFont typeface="Courier New" pitchFamily="49" charset="0"/>
              <a:buChar char="o"/>
            </a:pPr>
            <a:r>
              <a:rPr lang="en-US" sz="2800" dirty="0"/>
              <a:t> Use of Medicinal Plants </a:t>
            </a:r>
            <a:endParaRPr lang="fr-FR" sz="2800" dirty="0"/>
          </a:p>
        </p:txBody>
      </p:sp>
      <p:sp>
        <p:nvSpPr>
          <p:cNvPr id="9" name="Rectangle 8"/>
          <p:cNvSpPr/>
          <p:nvPr/>
        </p:nvSpPr>
        <p:spPr>
          <a:xfrm>
            <a:off x="380998" y="3761681"/>
            <a:ext cx="8534399" cy="1964512"/>
          </a:xfrm>
          <a:prstGeom prst="rect">
            <a:avLst/>
          </a:prstGeom>
        </p:spPr>
        <p:txBody>
          <a:bodyPr wrap="square">
            <a:spAutoFit/>
          </a:bodyPr>
          <a:lstStyle/>
          <a:p>
            <a:pPr marL="285750" indent="-285750" algn="just">
              <a:lnSpc>
                <a:spcPct val="150000"/>
              </a:lnSpc>
              <a:buFont typeface="Courier New" pitchFamily="49" charset="0"/>
              <a:buChar char="o"/>
            </a:pPr>
            <a:r>
              <a:rPr lang="en-US" sz="2800" dirty="0"/>
              <a:t> </a:t>
            </a:r>
            <a:r>
              <a:rPr lang="en-US" sz="2800" dirty="0" err="1"/>
              <a:t>Ethnobotanical</a:t>
            </a:r>
            <a:r>
              <a:rPr lang="en-US" sz="2800" dirty="0"/>
              <a:t> studies in West Africa: Provided information on the richness of African flora in the traditional management of diarrheal diseases</a:t>
            </a:r>
            <a:endParaRPr lang="fr-FR" sz="2800" dirty="0"/>
          </a:p>
        </p:txBody>
      </p:sp>
    </p:spTree>
    <p:extLst>
      <p:ext uri="{BB962C8B-B14F-4D97-AF65-F5344CB8AC3E}">
        <p14:creationId xmlns:p14="http://schemas.microsoft.com/office/powerpoint/2010/main" val="1216835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4161" y="182769"/>
            <a:ext cx="7848600" cy="584775"/>
          </a:xfrm>
          <a:prstGeom prst="rect">
            <a:avLst/>
          </a:prstGeom>
          <a:noFill/>
        </p:spPr>
        <p:txBody>
          <a:bodyPr wrap="square" rtlCol="0">
            <a:spAutoFit/>
          </a:bodyPr>
          <a:lstStyle/>
          <a:p>
            <a:r>
              <a:rPr lang="fr-FR" sz="3200" b="1" dirty="0"/>
              <a:t>Introduction</a:t>
            </a:r>
          </a:p>
        </p:txBody>
      </p:sp>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Rectangle 1"/>
          <p:cNvSpPr/>
          <p:nvPr/>
        </p:nvSpPr>
        <p:spPr>
          <a:xfrm>
            <a:off x="2039847" y="793670"/>
            <a:ext cx="4981044" cy="584775"/>
          </a:xfrm>
          <a:prstGeom prst="rect">
            <a:avLst/>
          </a:prstGeom>
        </p:spPr>
        <p:txBody>
          <a:bodyPr wrap="none">
            <a:spAutoFit/>
          </a:bodyPr>
          <a:lstStyle/>
          <a:p>
            <a:pPr algn="ctr"/>
            <a:r>
              <a:rPr lang="en-US" sz="3200" b="1" dirty="0">
                <a:solidFill>
                  <a:srgbClr val="FF0000"/>
                </a:solidFill>
              </a:rPr>
              <a:t>Benin: West Africa Country </a:t>
            </a:r>
            <a:endParaRPr lang="fr-FR" sz="3200" b="1" dirty="0">
              <a:solidFill>
                <a:srgbClr val="FF0000"/>
              </a:solidFill>
            </a:endParaRPr>
          </a:p>
        </p:txBody>
      </p:sp>
      <p:sp>
        <p:nvSpPr>
          <p:cNvPr id="4" name="Rectangle 3"/>
          <p:cNvSpPr/>
          <p:nvPr/>
        </p:nvSpPr>
        <p:spPr>
          <a:xfrm>
            <a:off x="381000" y="1371600"/>
            <a:ext cx="8382000" cy="1318181"/>
          </a:xfrm>
          <a:prstGeom prst="rect">
            <a:avLst/>
          </a:prstGeom>
        </p:spPr>
        <p:txBody>
          <a:bodyPr wrap="square">
            <a:spAutoFit/>
          </a:bodyPr>
          <a:lstStyle/>
          <a:p>
            <a:pPr marL="285750" indent="-285750" algn="just">
              <a:lnSpc>
                <a:spcPct val="150000"/>
              </a:lnSpc>
              <a:buFont typeface="Courier New" pitchFamily="49" charset="0"/>
              <a:buChar char="o"/>
            </a:pPr>
            <a:r>
              <a:rPr lang="en-US" sz="2800" dirty="0"/>
              <a:t> Many Medicinal plants are used to treat diarrheal diseases </a:t>
            </a:r>
            <a:endParaRPr lang="fr-FR" sz="2800" dirty="0"/>
          </a:p>
        </p:txBody>
      </p:sp>
      <p:sp>
        <p:nvSpPr>
          <p:cNvPr id="8" name="Rectangle 7"/>
          <p:cNvSpPr/>
          <p:nvPr/>
        </p:nvSpPr>
        <p:spPr>
          <a:xfrm>
            <a:off x="304800" y="2689781"/>
            <a:ext cx="8534399" cy="1384995"/>
          </a:xfrm>
          <a:prstGeom prst="rect">
            <a:avLst/>
          </a:prstGeom>
        </p:spPr>
        <p:txBody>
          <a:bodyPr wrap="square">
            <a:spAutoFit/>
          </a:bodyPr>
          <a:lstStyle/>
          <a:p>
            <a:pPr marL="285750" indent="-285750" algn="just">
              <a:lnSpc>
                <a:spcPct val="150000"/>
              </a:lnSpc>
              <a:buFont typeface="Courier New" pitchFamily="49" charset="0"/>
              <a:buChar char="o"/>
            </a:pPr>
            <a:r>
              <a:rPr lang="en-US" sz="2800" dirty="0"/>
              <a:t> But, very few scientific studies exist at this stage on the safety of anti-diarrheal plants </a:t>
            </a:r>
            <a:endParaRPr lang="fr-FR" sz="2800" dirty="0"/>
          </a:p>
        </p:txBody>
      </p:sp>
      <p:sp>
        <p:nvSpPr>
          <p:cNvPr id="9" name="Rectangle 8"/>
          <p:cNvSpPr/>
          <p:nvPr/>
        </p:nvSpPr>
        <p:spPr>
          <a:xfrm>
            <a:off x="380998" y="4095693"/>
            <a:ext cx="8534399" cy="2031325"/>
          </a:xfrm>
          <a:prstGeom prst="rect">
            <a:avLst/>
          </a:prstGeom>
        </p:spPr>
        <p:txBody>
          <a:bodyPr wrap="square">
            <a:spAutoFit/>
          </a:bodyPr>
          <a:lstStyle/>
          <a:p>
            <a:pPr marL="285750" indent="-285750" algn="just">
              <a:lnSpc>
                <a:spcPct val="150000"/>
              </a:lnSpc>
              <a:buFont typeface="Courier New" pitchFamily="49" charset="0"/>
              <a:buChar char="o"/>
            </a:pPr>
            <a:r>
              <a:rPr lang="en-US" sz="2800" dirty="0"/>
              <a:t> This study was initiated to produce recent data on the toxicological characteristics of selected plants as used in traditional medicine.</a:t>
            </a:r>
            <a:endParaRPr lang="fr-FR" sz="2800" dirty="0"/>
          </a:p>
        </p:txBody>
      </p:sp>
    </p:spTree>
    <p:extLst>
      <p:ext uri="{BB962C8B-B14F-4D97-AF65-F5344CB8AC3E}">
        <p14:creationId xmlns:p14="http://schemas.microsoft.com/office/powerpoint/2010/main" val="3464448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Rectangle 1"/>
          <p:cNvSpPr/>
          <p:nvPr/>
        </p:nvSpPr>
        <p:spPr>
          <a:xfrm>
            <a:off x="3628008" y="793670"/>
            <a:ext cx="1804725" cy="584775"/>
          </a:xfrm>
          <a:prstGeom prst="rect">
            <a:avLst/>
          </a:prstGeom>
        </p:spPr>
        <p:txBody>
          <a:bodyPr wrap="none">
            <a:spAutoFit/>
          </a:bodyPr>
          <a:lstStyle/>
          <a:p>
            <a:pPr algn="ctr"/>
            <a:r>
              <a:rPr lang="en-US" sz="3200" b="1" dirty="0">
                <a:solidFill>
                  <a:srgbClr val="FF0000"/>
                </a:solidFill>
              </a:rPr>
              <a:t>Objective</a:t>
            </a:r>
            <a:endParaRPr lang="fr-FR" sz="3200" b="1" dirty="0">
              <a:solidFill>
                <a:srgbClr val="FF0000"/>
              </a:solidFill>
            </a:endParaRPr>
          </a:p>
        </p:txBody>
      </p:sp>
      <p:sp>
        <p:nvSpPr>
          <p:cNvPr id="4" name="Rectangle 3"/>
          <p:cNvSpPr/>
          <p:nvPr/>
        </p:nvSpPr>
        <p:spPr>
          <a:xfrm>
            <a:off x="385354" y="1676400"/>
            <a:ext cx="8382000" cy="2677656"/>
          </a:xfrm>
          <a:prstGeom prst="rect">
            <a:avLst/>
          </a:prstGeom>
        </p:spPr>
        <p:txBody>
          <a:bodyPr wrap="square">
            <a:spAutoFit/>
          </a:bodyPr>
          <a:lstStyle/>
          <a:p>
            <a:pPr algn="ctr">
              <a:lnSpc>
                <a:spcPct val="150000"/>
              </a:lnSpc>
            </a:pPr>
            <a:r>
              <a:rPr lang="en-US" sz="2800" dirty="0"/>
              <a:t>Evaluate the larval cytotoxicity and acute toxicity of aqueous and hydro-</a:t>
            </a:r>
            <a:r>
              <a:rPr lang="en-US" sz="2800" dirty="0" err="1"/>
              <a:t>ethanolic</a:t>
            </a:r>
            <a:r>
              <a:rPr lang="en-US" sz="2800" dirty="0"/>
              <a:t> extracts of the selected plants on </a:t>
            </a:r>
            <a:r>
              <a:rPr lang="en-US" sz="2800" dirty="0" err="1"/>
              <a:t>Wistar</a:t>
            </a:r>
            <a:r>
              <a:rPr lang="en-US" sz="2800" dirty="0"/>
              <a:t> albino rats to predict their safety in the human species. </a:t>
            </a:r>
            <a:endParaRPr lang="fr-FR" sz="2800" dirty="0"/>
          </a:p>
        </p:txBody>
      </p:sp>
    </p:spTree>
    <p:extLst>
      <p:ext uri="{BB962C8B-B14F-4D97-AF65-F5344CB8AC3E}">
        <p14:creationId xmlns:p14="http://schemas.microsoft.com/office/powerpoint/2010/main" val="2713454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292387"/>
            <a:ext cx="7848600" cy="584775"/>
          </a:xfrm>
          <a:prstGeom prst="rect">
            <a:avLst/>
          </a:prstGeom>
          <a:noFill/>
        </p:spPr>
        <p:txBody>
          <a:bodyPr wrap="square" rtlCol="0">
            <a:spAutoFit/>
          </a:bodyPr>
          <a:lstStyle/>
          <a:p>
            <a:r>
              <a:rPr lang="fr-FR" sz="3200" b="1" dirty="0" err="1"/>
              <a:t>Material</a:t>
            </a:r>
            <a:r>
              <a:rPr lang="fr-FR" sz="3200" b="1" dirty="0"/>
              <a:t> and </a:t>
            </a:r>
            <a:r>
              <a:rPr lang="fr-FR" sz="3200" b="1" dirty="0" err="1"/>
              <a:t>Methods</a:t>
            </a:r>
            <a:endParaRPr lang="fr-FR" sz="3200" b="1" dirty="0"/>
          </a:p>
        </p:txBody>
      </p:sp>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Rectangle 1"/>
          <p:cNvSpPr/>
          <p:nvPr/>
        </p:nvSpPr>
        <p:spPr>
          <a:xfrm>
            <a:off x="2970422" y="892065"/>
            <a:ext cx="3085076" cy="584775"/>
          </a:xfrm>
          <a:prstGeom prst="rect">
            <a:avLst/>
          </a:prstGeom>
        </p:spPr>
        <p:txBody>
          <a:bodyPr wrap="none">
            <a:spAutoFit/>
          </a:bodyPr>
          <a:lstStyle/>
          <a:p>
            <a:pPr algn="ctr"/>
            <a:r>
              <a:rPr lang="en-US" sz="3200" b="1" dirty="0">
                <a:solidFill>
                  <a:srgbClr val="FF0000"/>
                </a:solidFill>
              </a:rPr>
              <a:t>Vegetal Material </a:t>
            </a:r>
            <a:endParaRPr lang="fr-FR" sz="3200" b="1" dirty="0">
              <a:solidFill>
                <a:srgbClr val="FF0000"/>
              </a:solidFill>
            </a:endParaRPr>
          </a:p>
        </p:txBody>
      </p:sp>
      <p:graphicFrame>
        <p:nvGraphicFramePr>
          <p:cNvPr id="12" name="Tableau 11"/>
          <p:cNvGraphicFramePr>
            <a:graphicFrameLocks noGrp="1"/>
          </p:cNvGraphicFramePr>
          <p:nvPr>
            <p:extLst>
              <p:ext uri="{D42A27DB-BD31-4B8C-83A1-F6EECF244321}">
                <p14:modId xmlns:p14="http://schemas.microsoft.com/office/powerpoint/2010/main" val="3996288548"/>
              </p:ext>
            </p:extLst>
          </p:nvPr>
        </p:nvGraphicFramePr>
        <p:xfrm>
          <a:off x="838200" y="1476840"/>
          <a:ext cx="7696200" cy="4077508"/>
        </p:xfrm>
        <a:graphic>
          <a:graphicData uri="http://schemas.openxmlformats.org/drawingml/2006/table">
            <a:tbl>
              <a:tblPr firstRow="1" firstCol="1" bandRow="1">
                <a:tableStyleId>{5C22544A-7EE6-4342-B048-85BDC9FD1C3A}</a:tableStyleId>
              </a:tblPr>
              <a:tblGrid>
                <a:gridCol w="2263589">
                  <a:extLst>
                    <a:ext uri="{9D8B030D-6E8A-4147-A177-3AD203B41FA5}">
                      <a16:colId xmlns:a16="http://schemas.microsoft.com/office/drawing/2014/main" val="20000"/>
                    </a:ext>
                  </a:extLst>
                </a:gridCol>
                <a:gridCol w="2082502">
                  <a:extLst>
                    <a:ext uri="{9D8B030D-6E8A-4147-A177-3AD203B41FA5}">
                      <a16:colId xmlns:a16="http://schemas.microsoft.com/office/drawing/2014/main" val="20001"/>
                    </a:ext>
                  </a:extLst>
                </a:gridCol>
                <a:gridCol w="3350109">
                  <a:extLst>
                    <a:ext uri="{9D8B030D-6E8A-4147-A177-3AD203B41FA5}">
                      <a16:colId xmlns:a16="http://schemas.microsoft.com/office/drawing/2014/main" val="20002"/>
                    </a:ext>
                  </a:extLst>
                </a:gridCol>
              </a:tblGrid>
              <a:tr h="310287">
                <a:tc>
                  <a:txBody>
                    <a:bodyPr/>
                    <a:lstStyle/>
                    <a:p>
                      <a:pPr algn="l">
                        <a:lnSpc>
                          <a:spcPct val="150000"/>
                        </a:lnSpc>
                        <a:spcAft>
                          <a:spcPts val="0"/>
                        </a:spcAft>
                      </a:pPr>
                      <a:r>
                        <a:rPr lang="fr-FR" sz="1600" dirty="0" err="1">
                          <a:effectLst/>
                        </a:rPr>
                        <a:t>Scientific</a:t>
                      </a:r>
                      <a:r>
                        <a:rPr lang="fr-FR" sz="1600" dirty="0">
                          <a:effectLst/>
                        </a:rPr>
                        <a:t> Name</a:t>
                      </a:r>
                      <a:endParaRPr lang="fr-FR" sz="16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fr-FR" sz="1600" dirty="0" err="1">
                          <a:effectLst/>
                        </a:rPr>
                        <a:t>Botanical</a:t>
                      </a:r>
                      <a:r>
                        <a:rPr lang="fr-FR" sz="1600" dirty="0">
                          <a:effectLst/>
                        </a:rPr>
                        <a:t> </a:t>
                      </a:r>
                      <a:r>
                        <a:rPr lang="fr-FR" sz="1600" dirty="0" err="1">
                          <a:effectLst/>
                        </a:rPr>
                        <a:t>Family</a:t>
                      </a:r>
                      <a:endParaRPr lang="fr-FR" sz="16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fr-FR" sz="1600">
                          <a:effectLst/>
                        </a:rPr>
                        <a:t>Used Part</a:t>
                      </a:r>
                      <a:endParaRPr lang="fr-FR" sz="16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310287">
                <a:tc>
                  <a:txBody>
                    <a:bodyPr/>
                    <a:lstStyle/>
                    <a:p>
                      <a:pPr algn="l">
                        <a:lnSpc>
                          <a:spcPct val="150000"/>
                        </a:lnSpc>
                        <a:spcAft>
                          <a:spcPts val="0"/>
                        </a:spcAft>
                      </a:pPr>
                      <a:r>
                        <a:rPr lang="fr-FR" sz="1600">
                          <a:effectLst/>
                        </a:rPr>
                        <a:t>Anacardium occidentale </a:t>
                      </a:r>
                      <a:endParaRPr lang="fr-FR" sz="1600">
                        <a:effectLst/>
                        <a:latin typeface="Calibri"/>
                        <a:ea typeface="Calibri"/>
                        <a:cs typeface="Times New Roman"/>
                      </a:endParaRPr>
                    </a:p>
                  </a:txBody>
                  <a:tcPr marL="68580" marR="68580" marT="0" marB="0"/>
                </a:tc>
                <a:tc>
                  <a:txBody>
                    <a:bodyPr/>
                    <a:lstStyle/>
                    <a:p>
                      <a:pPr algn="ctr">
                        <a:lnSpc>
                          <a:spcPct val="150000"/>
                        </a:lnSpc>
                        <a:spcAft>
                          <a:spcPts val="0"/>
                        </a:spcAft>
                      </a:pPr>
                      <a:r>
                        <a:rPr lang="fr-FR" sz="1600">
                          <a:effectLst/>
                        </a:rPr>
                        <a:t>Anacadiaceae</a:t>
                      </a:r>
                      <a:endParaRPr lang="fr-FR" sz="1600">
                        <a:effectLst/>
                        <a:latin typeface="Calibri"/>
                        <a:ea typeface="Calibri"/>
                        <a:cs typeface="Times New Roman"/>
                      </a:endParaRPr>
                    </a:p>
                  </a:txBody>
                  <a:tcPr marL="68580" marR="68580" marT="0" marB="0"/>
                </a:tc>
                <a:tc>
                  <a:txBody>
                    <a:bodyPr/>
                    <a:lstStyle/>
                    <a:p>
                      <a:pPr algn="ctr">
                        <a:lnSpc>
                          <a:spcPct val="150000"/>
                        </a:lnSpc>
                        <a:spcAft>
                          <a:spcPts val="0"/>
                        </a:spcAft>
                      </a:pPr>
                      <a:r>
                        <a:rPr lang="fr-FR" sz="1600">
                          <a:effectLst/>
                        </a:rPr>
                        <a:t>Leaves</a:t>
                      </a:r>
                      <a:endParaRPr lang="fr-FR" sz="16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432032">
                <a:tc>
                  <a:txBody>
                    <a:bodyPr/>
                    <a:lstStyle/>
                    <a:p>
                      <a:pPr algn="l">
                        <a:lnSpc>
                          <a:spcPct val="150000"/>
                        </a:lnSpc>
                        <a:spcAft>
                          <a:spcPts val="0"/>
                        </a:spcAft>
                      </a:pPr>
                      <a:r>
                        <a:rPr lang="en-US" sz="1600">
                          <a:effectLst/>
                        </a:rPr>
                        <a:t>Daniellia oliveri </a:t>
                      </a:r>
                      <a:endParaRPr lang="fr-FR" sz="1600">
                        <a:effectLst/>
                        <a:latin typeface="Calibri"/>
                        <a:ea typeface="Calibri"/>
                        <a:cs typeface="Times New Roman"/>
                      </a:endParaRPr>
                    </a:p>
                  </a:txBody>
                  <a:tcPr marL="68580" marR="68580" marT="0" marB="0"/>
                </a:tc>
                <a:tc>
                  <a:txBody>
                    <a:bodyPr/>
                    <a:lstStyle/>
                    <a:p>
                      <a:pPr algn="ctr">
                        <a:lnSpc>
                          <a:spcPct val="150000"/>
                        </a:lnSpc>
                        <a:spcAft>
                          <a:spcPts val="0"/>
                        </a:spcAft>
                      </a:pPr>
                      <a:r>
                        <a:rPr lang="fr-FR" sz="1600">
                          <a:effectLst/>
                        </a:rPr>
                        <a:t>Leguminosae</a:t>
                      </a:r>
                      <a:endParaRPr lang="fr-FR" sz="1600">
                        <a:effectLst/>
                        <a:latin typeface="Calibri"/>
                        <a:ea typeface="Calibri"/>
                        <a:cs typeface="Times New Roman"/>
                      </a:endParaRPr>
                    </a:p>
                  </a:txBody>
                  <a:tcPr marL="68580" marR="68580" marT="0" marB="0"/>
                </a:tc>
                <a:tc>
                  <a:txBody>
                    <a:bodyPr/>
                    <a:lstStyle/>
                    <a:p>
                      <a:pPr algn="ctr">
                        <a:lnSpc>
                          <a:spcPct val="150000"/>
                        </a:lnSpc>
                        <a:spcAft>
                          <a:spcPts val="0"/>
                        </a:spcAft>
                      </a:pPr>
                      <a:r>
                        <a:rPr lang="fr-FR" sz="1600">
                          <a:effectLst/>
                        </a:rPr>
                        <a:t>Leaves</a:t>
                      </a:r>
                      <a:endParaRPr lang="fr-FR" sz="16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620575">
                <a:tc>
                  <a:txBody>
                    <a:bodyPr/>
                    <a:lstStyle/>
                    <a:p>
                      <a:pPr algn="l">
                        <a:lnSpc>
                          <a:spcPct val="150000"/>
                        </a:lnSpc>
                        <a:spcAft>
                          <a:spcPts val="0"/>
                        </a:spcAft>
                      </a:pPr>
                      <a:r>
                        <a:rPr lang="fr-FR" sz="1600" dirty="0" err="1">
                          <a:effectLst/>
                        </a:rPr>
                        <a:t>Diospyros</a:t>
                      </a:r>
                      <a:r>
                        <a:rPr lang="fr-FR" sz="1600" dirty="0">
                          <a:effectLst/>
                        </a:rPr>
                        <a:t> </a:t>
                      </a:r>
                      <a:r>
                        <a:rPr lang="fr-FR" sz="1600" dirty="0" err="1">
                          <a:effectLst/>
                        </a:rPr>
                        <a:t>mespiliformis</a:t>
                      </a:r>
                      <a:r>
                        <a:rPr lang="fr-FR" sz="1600" dirty="0">
                          <a:effectLst/>
                        </a:rPr>
                        <a:t> </a:t>
                      </a:r>
                      <a:endParaRPr lang="fr-FR" sz="16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fr-FR" sz="1600">
                          <a:effectLst/>
                        </a:rPr>
                        <a:t>Ebenaceae</a:t>
                      </a:r>
                      <a:endParaRPr lang="fr-FR" sz="1600">
                        <a:effectLst/>
                        <a:latin typeface="Calibri"/>
                        <a:ea typeface="Calibri"/>
                        <a:cs typeface="Times New Roman"/>
                      </a:endParaRPr>
                    </a:p>
                  </a:txBody>
                  <a:tcPr marL="68580" marR="68580" marT="0" marB="0"/>
                </a:tc>
                <a:tc>
                  <a:txBody>
                    <a:bodyPr/>
                    <a:lstStyle/>
                    <a:p>
                      <a:pPr algn="ctr">
                        <a:lnSpc>
                          <a:spcPct val="150000"/>
                        </a:lnSpc>
                        <a:spcAft>
                          <a:spcPts val="0"/>
                        </a:spcAft>
                      </a:pPr>
                      <a:r>
                        <a:rPr lang="fr-FR" sz="1600">
                          <a:effectLst/>
                        </a:rPr>
                        <a:t>Leaves</a:t>
                      </a:r>
                    </a:p>
                    <a:p>
                      <a:pPr algn="ctr">
                        <a:lnSpc>
                          <a:spcPct val="150000"/>
                        </a:lnSpc>
                        <a:spcAft>
                          <a:spcPts val="0"/>
                        </a:spcAft>
                      </a:pPr>
                      <a:r>
                        <a:rPr lang="fr-FR" sz="1600">
                          <a:effectLst/>
                        </a:rPr>
                        <a:t> </a:t>
                      </a:r>
                      <a:endParaRPr lang="fr-FR" sz="160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310287">
                <a:tc>
                  <a:txBody>
                    <a:bodyPr/>
                    <a:lstStyle/>
                    <a:p>
                      <a:pPr algn="l">
                        <a:lnSpc>
                          <a:spcPct val="150000"/>
                        </a:lnSpc>
                        <a:spcAft>
                          <a:spcPts val="0"/>
                        </a:spcAft>
                      </a:pPr>
                      <a:r>
                        <a:rPr lang="fr-FR" sz="1600">
                          <a:effectLst/>
                        </a:rPr>
                        <a:t>Khaya senegalensis</a:t>
                      </a:r>
                      <a:endParaRPr lang="fr-FR" sz="1600">
                        <a:effectLst/>
                        <a:latin typeface="Calibri"/>
                        <a:ea typeface="Calibri"/>
                        <a:cs typeface="Times New Roman"/>
                      </a:endParaRPr>
                    </a:p>
                  </a:txBody>
                  <a:tcPr marL="68580" marR="68580" marT="0" marB="0"/>
                </a:tc>
                <a:tc>
                  <a:txBody>
                    <a:bodyPr/>
                    <a:lstStyle/>
                    <a:p>
                      <a:pPr algn="ctr">
                        <a:lnSpc>
                          <a:spcPct val="150000"/>
                        </a:lnSpc>
                        <a:spcAft>
                          <a:spcPts val="0"/>
                        </a:spcAft>
                      </a:pPr>
                      <a:r>
                        <a:rPr lang="fr-FR" sz="1600">
                          <a:effectLst/>
                        </a:rPr>
                        <a:t>Meliaceae</a:t>
                      </a:r>
                      <a:endParaRPr lang="fr-FR" sz="1600">
                        <a:effectLst/>
                        <a:latin typeface="Calibri"/>
                        <a:ea typeface="Calibri"/>
                        <a:cs typeface="Times New Roman"/>
                      </a:endParaRPr>
                    </a:p>
                  </a:txBody>
                  <a:tcPr marL="68580" marR="68580" marT="0" marB="0"/>
                </a:tc>
                <a:tc>
                  <a:txBody>
                    <a:bodyPr/>
                    <a:lstStyle/>
                    <a:p>
                      <a:pPr algn="ctr">
                        <a:lnSpc>
                          <a:spcPct val="150000"/>
                        </a:lnSpc>
                        <a:spcAft>
                          <a:spcPts val="0"/>
                        </a:spcAft>
                      </a:pPr>
                      <a:r>
                        <a:rPr lang="fr-FR" sz="1600">
                          <a:effectLst/>
                        </a:rPr>
                        <a:t>Bark</a:t>
                      </a:r>
                      <a:endParaRPr lang="fr-FR" sz="160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310287">
                <a:tc>
                  <a:txBody>
                    <a:bodyPr/>
                    <a:lstStyle/>
                    <a:p>
                      <a:pPr algn="l">
                        <a:lnSpc>
                          <a:spcPct val="150000"/>
                        </a:lnSpc>
                        <a:spcAft>
                          <a:spcPts val="0"/>
                        </a:spcAft>
                      </a:pPr>
                      <a:r>
                        <a:rPr lang="fr-FR" sz="1600">
                          <a:effectLst/>
                        </a:rPr>
                        <a:t>Manihot esculenta</a:t>
                      </a:r>
                      <a:endParaRPr lang="fr-FR" sz="1600">
                        <a:effectLst/>
                        <a:latin typeface="Calibri"/>
                        <a:ea typeface="Calibri"/>
                        <a:cs typeface="Times New Roman"/>
                      </a:endParaRPr>
                    </a:p>
                  </a:txBody>
                  <a:tcPr marL="68580" marR="68580" marT="0" marB="0"/>
                </a:tc>
                <a:tc>
                  <a:txBody>
                    <a:bodyPr/>
                    <a:lstStyle/>
                    <a:p>
                      <a:pPr algn="ctr">
                        <a:lnSpc>
                          <a:spcPct val="150000"/>
                        </a:lnSpc>
                        <a:spcAft>
                          <a:spcPts val="0"/>
                        </a:spcAft>
                      </a:pPr>
                      <a:r>
                        <a:rPr lang="fr-FR" sz="1600">
                          <a:effectLst/>
                        </a:rPr>
                        <a:t>Euphorbiaceae</a:t>
                      </a:r>
                      <a:endParaRPr lang="fr-FR" sz="1600">
                        <a:effectLst/>
                        <a:latin typeface="Calibri"/>
                        <a:ea typeface="Calibri"/>
                        <a:cs typeface="Times New Roman"/>
                      </a:endParaRPr>
                    </a:p>
                  </a:txBody>
                  <a:tcPr marL="68580" marR="68580" marT="0" marB="0"/>
                </a:tc>
                <a:tc>
                  <a:txBody>
                    <a:bodyPr/>
                    <a:lstStyle/>
                    <a:p>
                      <a:pPr algn="ctr">
                        <a:lnSpc>
                          <a:spcPct val="150000"/>
                        </a:lnSpc>
                        <a:spcAft>
                          <a:spcPts val="0"/>
                        </a:spcAft>
                      </a:pPr>
                      <a:r>
                        <a:rPr lang="fr-FR" sz="1600">
                          <a:effectLst/>
                        </a:rPr>
                        <a:t>Leaves</a:t>
                      </a:r>
                      <a:endParaRPr lang="fr-FR" sz="160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310287">
                <a:tc>
                  <a:txBody>
                    <a:bodyPr/>
                    <a:lstStyle/>
                    <a:p>
                      <a:pPr algn="l">
                        <a:lnSpc>
                          <a:spcPct val="150000"/>
                        </a:lnSpc>
                        <a:spcAft>
                          <a:spcPts val="0"/>
                        </a:spcAft>
                      </a:pPr>
                      <a:r>
                        <a:rPr lang="fr-FR" sz="1600">
                          <a:effectLst/>
                        </a:rPr>
                        <a:t>Occimum gratissimum </a:t>
                      </a:r>
                      <a:endParaRPr lang="fr-FR" sz="1600">
                        <a:effectLst/>
                        <a:latin typeface="Calibri"/>
                        <a:ea typeface="Calibri"/>
                        <a:cs typeface="Times New Roman"/>
                      </a:endParaRPr>
                    </a:p>
                  </a:txBody>
                  <a:tcPr marL="68580" marR="68580" marT="0" marB="0"/>
                </a:tc>
                <a:tc>
                  <a:txBody>
                    <a:bodyPr/>
                    <a:lstStyle/>
                    <a:p>
                      <a:pPr algn="ctr">
                        <a:lnSpc>
                          <a:spcPct val="150000"/>
                        </a:lnSpc>
                        <a:spcAft>
                          <a:spcPts val="0"/>
                        </a:spcAft>
                      </a:pPr>
                      <a:r>
                        <a:rPr lang="fr-FR" sz="1600">
                          <a:effectLst/>
                        </a:rPr>
                        <a:t>Lamiaceae</a:t>
                      </a:r>
                      <a:endParaRPr lang="fr-FR" sz="1600">
                        <a:effectLst/>
                        <a:latin typeface="Calibri"/>
                        <a:ea typeface="Calibri"/>
                        <a:cs typeface="Times New Roman"/>
                      </a:endParaRPr>
                    </a:p>
                  </a:txBody>
                  <a:tcPr marL="68580" marR="68580" marT="0" marB="0"/>
                </a:tc>
                <a:tc>
                  <a:txBody>
                    <a:bodyPr/>
                    <a:lstStyle/>
                    <a:p>
                      <a:pPr algn="ctr">
                        <a:lnSpc>
                          <a:spcPct val="150000"/>
                        </a:lnSpc>
                        <a:spcAft>
                          <a:spcPts val="0"/>
                        </a:spcAft>
                      </a:pPr>
                      <a:r>
                        <a:rPr lang="fr-FR" sz="1600">
                          <a:effectLst/>
                        </a:rPr>
                        <a:t>Leaves</a:t>
                      </a:r>
                      <a:endParaRPr lang="fr-FR" sz="160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310287">
                <a:tc>
                  <a:txBody>
                    <a:bodyPr/>
                    <a:lstStyle/>
                    <a:p>
                      <a:pPr algn="l">
                        <a:lnSpc>
                          <a:spcPct val="150000"/>
                        </a:lnSpc>
                        <a:spcAft>
                          <a:spcPts val="0"/>
                        </a:spcAft>
                      </a:pPr>
                      <a:r>
                        <a:rPr lang="fr-FR" sz="1600">
                          <a:effectLst/>
                        </a:rPr>
                        <a:t>Pterocarpus erinaceus</a:t>
                      </a:r>
                      <a:endParaRPr lang="fr-FR" sz="1600">
                        <a:effectLst/>
                        <a:latin typeface="Calibri"/>
                        <a:ea typeface="Calibri"/>
                        <a:cs typeface="Times New Roman"/>
                      </a:endParaRPr>
                    </a:p>
                  </a:txBody>
                  <a:tcPr marL="68580" marR="68580" marT="0" marB="0"/>
                </a:tc>
                <a:tc>
                  <a:txBody>
                    <a:bodyPr/>
                    <a:lstStyle/>
                    <a:p>
                      <a:pPr algn="ctr">
                        <a:lnSpc>
                          <a:spcPct val="150000"/>
                        </a:lnSpc>
                        <a:spcAft>
                          <a:spcPts val="0"/>
                        </a:spcAft>
                      </a:pPr>
                      <a:r>
                        <a:rPr lang="fr-FR" sz="1600">
                          <a:effectLst/>
                        </a:rPr>
                        <a:t>Euphorbiaceae</a:t>
                      </a:r>
                      <a:endParaRPr lang="fr-FR" sz="1600">
                        <a:effectLst/>
                        <a:latin typeface="Calibri"/>
                        <a:ea typeface="Calibri"/>
                        <a:cs typeface="Times New Roman"/>
                      </a:endParaRPr>
                    </a:p>
                  </a:txBody>
                  <a:tcPr marL="68580" marR="68580" marT="0" marB="0"/>
                </a:tc>
                <a:tc>
                  <a:txBody>
                    <a:bodyPr/>
                    <a:lstStyle/>
                    <a:p>
                      <a:pPr algn="ctr">
                        <a:lnSpc>
                          <a:spcPct val="150000"/>
                        </a:lnSpc>
                        <a:spcAft>
                          <a:spcPts val="0"/>
                        </a:spcAft>
                      </a:pPr>
                      <a:r>
                        <a:rPr lang="fr-FR" sz="1600">
                          <a:effectLst/>
                        </a:rPr>
                        <a:t>Leaves</a:t>
                      </a:r>
                      <a:endParaRPr lang="fr-FR" sz="160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r h="310287">
                <a:tc>
                  <a:txBody>
                    <a:bodyPr/>
                    <a:lstStyle/>
                    <a:p>
                      <a:pPr algn="l">
                        <a:lnSpc>
                          <a:spcPct val="150000"/>
                        </a:lnSpc>
                        <a:spcAft>
                          <a:spcPts val="0"/>
                        </a:spcAft>
                      </a:pPr>
                      <a:r>
                        <a:rPr lang="fr-FR" sz="1600">
                          <a:effectLst/>
                        </a:rPr>
                        <a:t>Rauvoflia vomitoria </a:t>
                      </a:r>
                      <a:endParaRPr lang="fr-FR" sz="1600">
                        <a:effectLst/>
                        <a:latin typeface="Calibri"/>
                        <a:ea typeface="Calibri"/>
                        <a:cs typeface="Times New Roman"/>
                      </a:endParaRPr>
                    </a:p>
                  </a:txBody>
                  <a:tcPr marL="68580" marR="68580" marT="0" marB="0"/>
                </a:tc>
                <a:tc>
                  <a:txBody>
                    <a:bodyPr/>
                    <a:lstStyle/>
                    <a:p>
                      <a:pPr algn="ctr">
                        <a:lnSpc>
                          <a:spcPct val="150000"/>
                        </a:lnSpc>
                        <a:spcAft>
                          <a:spcPts val="0"/>
                        </a:spcAft>
                      </a:pPr>
                      <a:r>
                        <a:rPr lang="fr-FR" sz="1600">
                          <a:effectLst/>
                        </a:rPr>
                        <a:t>Apocynacea</a:t>
                      </a:r>
                      <a:endParaRPr lang="fr-FR" sz="1600">
                        <a:effectLst/>
                        <a:latin typeface="Calibri"/>
                        <a:ea typeface="Calibri"/>
                        <a:cs typeface="Times New Roman"/>
                      </a:endParaRPr>
                    </a:p>
                  </a:txBody>
                  <a:tcPr marL="68580" marR="68580" marT="0" marB="0"/>
                </a:tc>
                <a:tc>
                  <a:txBody>
                    <a:bodyPr/>
                    <a:lstStyle/>
                    <a:p>
                      <a:pPr algn="ctr">
                        <a:lnSpc>
                          <a:spcPct val="150000"/>
                        </a:lnSpc>
                        <a:spcAft>
                          <a:spcPts val="0"/>
                        </a:spcAft>
                      </a:pPr>
                      <a:r>
                        <a:rPr lang="fr-FR" sz="1600">
                          <a:effectLst/>
                        </a:rPr>
                        <a:t>Leaves</a:t>
                      </a:r>
                      <a:endParaRPr lang="fr-FR" sz="1600">
                        <a:effectLst/>
                        <a:latin typeface="Calibri"/>
                        <a:ea typeface="Calibri"/>
                        <a:cs typeface="Times New Roman"/>
                      </a:endParaRPr>
                    </a:p>
                  </a:txBody>
                  <a:tcPr marL="68580" marR="68580" marT="0" marB="0"/>
                </a:tc>
                <a:extLst>
                  <a:ext uri="{0D108BD9-81ED-4DB2-BD59-A6C34878D82A}">
                    <a16:rowId xmlns:a16="http://schemas.microsoft.com/office/drawing/2014/main" val="10008"/>
                  </a:ext>
                </a:extLst>
              </a:tr>
              <a:tr h="310287">
                <a:tc>
                  <a:txBody>
                    <a:bodyPr/>
                    <a:lstStyle/>
                    <a:p>
                      <a:pPr algn="l">
                        <a:lnSpc>
                          <a:spcPct val="150000"/>
                        </a:lnSpc>
                        <a:spcAft>
                          <a:spcPts val="0"/>
                        </a:spcAft>
                      </a:pPr>
                      <a:r>
                        <a:rPr lang="fr-FR" sz="1600">
                          <a:effectLst/>
                        </a:rPr>
                        <a:t>Senna italica</a:t>
                      </a:r>
                      <a:endParaRPr lang="fr-FR" sz="1600">
                        <a:effectLst/>
                        <a:latin typeface="Calibri"/>
                        <a:ea typeface="Calibri"/>
                        <a:cs typeface="Times New Roman"/>
                      </a:endParaRPr>
                    </a:p>
                  </a:txBody>
                  <a:tcPr marL="68580" marR="68580" marT="0" marB="0"/>
                </a:tc>
                <a:tc>
                  <a:txBody>
                    <a:bodyPr/>
                    <a:lstStyle/>
                    <a:p>
                      <a:pPr algn="ctr">
                        <a:lnSpc>
                          <a:spcPct val="150000"/>
                        </a:lnSpc>
                        <a:spcAft>
                          <a:spcPts val="0"/>
                        </a:spcAft>
                      </a:pPr>
                      <a:r>
                        <a:rPr lang="fr-FR" sz="1600">
                          <a:effectLst/>
                        </a:rPr>
                        <a:t>Leguminosae</a:t>
                      </a:r>
                      <a:endParaRPr lang="fr-FR" sz="1600">
                        <a:effectLst/>
                        <a:latin typeface="Calibri"/>
                        <a:ea typeface="Calibri"/>
                        <a:cs typeface="Times New Roman"/>
                      </a:endParaRPr>
                    </a:p>
                  </a:txBody>
                  <a:tcPr marL="68580" marR="68580" marT="0" marB="0"/>
                </a:tc>
                <a:tc>
                  <a:txBody>
                    <a:bodyPr/>
                    <a:lstStyle/>
                    <a:p>
                      <a:pPr algn="ctr">
                        <a:lnSpc>
                          <a:spcPct val="150000"/>
                        </a:lnSpc>
                        <a:spcAft>
                          <a:spcPts val="0"/>
                        </a:spcAft>
                      </a:pPr>
                      <a:r>
                        <a:rPr lang="fr-FR" sz="1600">
                          <a:effectLst/>
                        </a:rPr>
                        <a:t>Leaves</a:t>
                      </a:r>
                      <a:endParaRPr lang="fr-FR" sz="1600">
                        <a:effectLst/>
                        <a:latin typeface="Calibri"/>
                        <a:ea typeface="Calibri"/>
                        <a:cs typeface="Times New Roman"/>
                      </a:endParaRPr>
                    </a:p>
                  </a:txBody>
                  <a:tcPr marL="68580" marR="68580" marT="0" marB="0"/>
                </a:tc>
                <a:extLst>
                  <a:ext uri="{0D108BD9-81ED-4DB2-BD59-A6C34878D82A}">
                    <a16:rowId xmlns:a16="http://schemas.microsoft.com/office/drawing/2014/main" val="10009"/>
                  </a:ext>
                </a:extLst>
              </a:tr>
              <a:tr h="310287">
                <a:tc>
                  <a:txBody>
                    <a:bodyPr/>
                    <a:lstStyle/>
                    <a:p>
                      <a:pPr algn="l">
                        <a:lnSpc>
                          <a:spcPct val="150000"/>
                        </a:lnSpc>
                        <a:spcAft>
                          <a:spcPts val="0"/>
                        </a:spcAft>
                      </a:pPr>
                      <a:r>
                        <a:rPr lang="fr-FR" sz="1600">
                          <a:effectLst/>
                        </a:rPr>
                        <a:t>Vernonia amygdalina </a:t>
                      </a:r>
                      <a:endParaRPr lang="fr-FR" sz="1600">
                        <a:effectLst/>
                        <a:latin typeface="Calibri"/>
                        <a:ea typeface="Calibri"/>
                        <a:cs typeface="Times New Roman"/>
                      </a:endParaRPr>
                    </a:p>
                  </a:txBody>
                  <a:tcPr marL="68580" marR="68580" marT="0" marB="0"/>
                </a:tc>
                <a:tc>
                  <a:txBody>
                    <a:bodyPr/>
                    <a:lstStyle/>
                    <a:p>
                      <a:pPr algn="ctr">
                        <a:lnSpc>
                          <a:spcPct val="150000"/>
                        </a:lnSpc>
                        <a:spcAft>
                          <a:spcPts val="0"/>
                        </a:spcAft>
                      </a:pPr>
                      <a:r>
                        <a:rPr lang="fr-FR" sz="1600">
                          <a:effectLst/>
                        </a:rPr>
                        <a:t>Asteraceae</a:t>
                      </a:r>
                      <a:endParaRPr lang="fr-FR" sz="1600">
                        <a:effectLst/>
                        <a:latin typeface="Calibri"/>
                        <a:ea typeface="Calibri"/>
                        <a:cs typeface="Times New Roman"/>
                      </a:endParaRPr>
                    </a:p>
                  </a:txBody>
                  <a:tcPr marL="68580" marR="68580" marT="0" marB="0"/>
                </a:tc>
                <a:tc>
                  <a:txBody>
                    <a:bodyPr/>
                    <a:lstStyle/>
                    <a:p>
                      <a:pPr algn="ctr">
                        <a:lnSpc>
                          <a:spcPct val="150000"/>
                        </a:lnSpc>
                        <a:spcAft>
                          <a:spcPts val="0"/>
                        </a:spcAft>
                      </a:pPr>
                      <a:r>
                        <a:rPr lang="fr-FR" sz="1600" dirty="0" err="1">
                          <a:effectLst/>
                        </a:rPr>
                        <a:t>Leaves</a:t>
                      </a:r>
                      <a:endParaRPr lang="fr-FR" sz="1600" dirty="0">
                        <a:effectLst/>
                        <a:latin typeface="Calibri"/>
                        <a:ea typeface="Calibri"/>
                        <a:cs typeface="Times New Roman"/>
                      </a:endParaRPr>
                    </a:p>
                  </a:txBody>
                  <a:tcPr marL="68580" marR="68580" marT="0"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7438044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513</TotalTime>
  <Words>1814</Words>
  <Application>Microsoft Macintosh PowerPoint</Application>
  <PresentationFormat>Affichage à l'écran (4:3)</PresentationFormat>
  <Paragraphs>347</Paragraphs>
  <Slides>26</Slides>
  <Notes>1</Notes>
  <HiddenSlides>0</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26</vt:i4>
      </vt:variant>
    </vt:vector>
  </HeadingPairs>
  <TitlesOfParts>
    <vt:vector size="32" baseType="lpstr">
      <vt:lpstr>Arial</vt:lpstr>
      <vt:lpstr>Calibri</vt:lpstr>
      <vt:lpstr>Calibri Light</vt:lpstr>
      <vt:lpstr>Courier New</vt:lpstr>
      <vt:lpstr>Office Theme</vt:lpstr>
      <vt:lpstr>Custom Design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Victorien Tamègnon DOUGNON</cp:lastModifiedBy>
  <cp:revision>100</cp:revision>
  <dcterms:created xsi:type="dcterms:W3CDTF">2015-04-04T09:45:50Z</dcterms:created>
  <dcterms:modified xsi:type="dcterms:W3CDTF">2020-10-28T09:43:42Z</dcterms:modified>
</cp:coreProperties>
</file>