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89" autoAdjust="0"/>
    <p:restoredTop sz="94432" autoAdjust="0"/>
  </p:normalViewPr>
  <p:slideViewPr>
    <p:cSldViewPr>
      <p:cViewPr>
        <p:scale>
          <a:sx n="33" d="100"/>
          <a:sy n="33" d="100"/>
        </p:scale>
        <p:origin x="360" y="-5616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06/11/2020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06/11/2020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06/11/2020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06/11/2020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06/11/2020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06/11/2020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06/11/2020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06/11/2020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06/11/2020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06/11/2020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06/11/2020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06/11/2020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06/11/2020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444" y="198780"/>
            <a:ext cx="27502186" cy="1614697"/>
          </a:xfrm>
        </p:spPr>
        <p:txBody>
          <a:bodyPr>
            <a:normAutofit/>
          </a:bodyPr>
          <a:lstStyle/>
          <a:p>
            <a:r>
              <a:rPr lang="en-US" sz="4800" b="1" dirty="0"/>
              <a:t>On the identification and quantification of ergothioneine and lovastatin in </a:t>
            </a:r>
            <a:r>
              <a:rPr lang="en-US" sz="4800" b="1" dirty="0" smtClean="0"/>
              <a:t>mushroom </a:t>
            </a:r>
            <a:r>
              <a:rPr lang="en-US" sz="4800" b="1" dirty="0"/>
              <a:t>species: A comparison between different analytical approaches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77341" y="1708505"/>
            <a:ext cx="27440290" cy="2708434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400"/>
              <a:t>Konstantinos </a:t>
            </a:r>
            <a:r>
              <a:rPr lang="en-US" sz="3400" smtClean="0"/>
              <a:t>Tsiantas</a:t>
            </a:r>
            <a:r>
              <a:rPr lang="en-US" sz="3400" baseline="30000" smtClean="0"/>
              <a:t>1</a:t>
            </a:r>
            <a:r>
              <a:rPr lang="en-US" sz="3400" smtClean="0"/>
              <a:t>, </a:t>
            </a:r>
            <a:r>
              <a:rPr lang="en-US" sz="3400" dirty="0"/>
              <a:t>Thalia Tsiaka</a:t>
            </a:r>
            <a:r>
              <a:rPr lang="en-US" sz="3400" baseline="30000" dirty="0"/>
              <a:t>1</a:t>
            </a:r>
            <a:r>
              <a:rPr lang="en-US" sz="3400" dirty="0" smtClean="0"/>
              <a:t>, </a:t>
            </a:r>
            <a:r>
              <a:rPr lang="en-US" sz="3400" dirty="0"/>
              <a:t>Georgios </a:t>
            </a:r>
            <a:r>
              <a:rPr lang="en-US" sz="3400" dirty="0" smtClean="0"/>
              <a:t>Koutrotsios</a:t>
            </a:r>
            <a:r>
              <a:rPr lang="el-GR" sz="3400" baseline="30000" dirty="0"/>
              <a:t>2</a:t>
            </a:r>
            <a:r>
              <a:rPr lang="en-US" sz="3400" dirty="0" smtClean="0"/>
              <a:t>, </a:t>
            </a:r>
            <a:r>
              <a:rPr lang="en-US" sz="3400" dirty="0"/>
              <a:t>Panagiotis </a:t>
            </a:r>
            <a:r>
              <a:rPr lang="en-US" sz="3400" dirty="0" smtClean="0"/>
              <a:t>Zoumpoulakis</a:t>
            </a:r>
            <a:r>
              <a:rPr lang="el-GR" sz="3400" baseline="30000" dirty="0"/>
              <a:t>3</a:t>
            </a:r>
            <a:r>
              <a:rPr lang="en-US" sz="3400" baseline="30000" dirty="0" smtClean="0"/>
              <a:t>*</a:t>
            </a:r>
            <a:r>
              <a:rPr lang="en-US" sz="3400" dirty="0" smtClean="0"/>
              <a:t>, Georgios </a:t>
            </a:r>
            <a:r>
              <a:rPr lang="en-US" sz="3400" dirty="0"/>
              <a:t>I. </a:t>
            </a:r>
            <a:r>
              <a:rPr lang="en-US" sz="3400" dirty="0" smtClean="0"/>
              <a:t>Zervakis</a:t>
            </a:r>
            <a:r>
              <a:rPr lang="el-GR" sz="3400" baseline="30000" dirty="0"/>
              <a:t>2</a:t>
            </a:r>
            <a:r>
              <a:rPr lang="en-US" sz="3400" baseline="30000" dirty="0" smtClean="0"/>
              <a:t>*</a:t>
            </a:r>
            <a:endParaRPr lang="el-GR" sz="3400" dirty="0"/>
          </a:p>
          <a:p>
            <a:pPr algn="just"/>
            <a:r>
              <a:rPr lang="en-US" sz="3400" dirty="0" smtClean="0"/>
              <a:t> </a:t>
            </a:r>
            <a:r>
              <a:rPr lang="en-US" sz="3400" baseline="30000" dirty="0" smtClean="0"/>
              <a:t>1</a:t>
            </a:r>
            <a:r>
              <a:rPr lang="en-US" sz="3400" dirty="0" smtClean="0"/>
              <a:t>Institute </a:t>
            </a:r>
            <a:r>
              <a:rPr lang="en-US" sz="3400" dirty="0"/>
              <a:t>of Chemical Biology, National Hellenic Research Foundation, 48, Vas. Constantinou Ave., 11635 Athens, Greece</a:t>
            </a:r>
            <a:r>
              <a:rPr lang="en-US" sz="3400" dirty="0" smtClean="0"/>
              <a:t>; kostastsiant@Hotmail.gr; thtsiaka@eie.gr  </a:t>
            </a:r>
            <a:r>
              <a:rPr lang="el-GR" sz="3400" baseline="30000" dirty="0" smtClean="0"/>
              <a:t>2</a:t>
            </a:r>
            <a:r>
              <a:rPr lang="en-US" sz="3400" dirty="0" smtClean="0"/>
              <a:t>Laboratory </a:t>
            </a:r>
            <a:r>
              <a:rPr lang="en-US" sz="3400" dirty="0"/>
              <a:t>of General and Agricultural Microbiology, Department of Crop Science, Agricultural University of Athens, 11855 Athens, Greece; georgioskoutrotsios@gmail.gr, </a:t>
            </a:r>
            <a:r>
              <a:rPr lang="el-GR" sz="3400" baseline="30000" dirty="0" smtClean="0"/>
              <a:t>3</a:t>
            </a:r>
            <a:r>
              <a:rPr lang="en-US" sz="3400" dirty="0" smtClean="0"/>
              <a:t>Laboratory </a:t>
            </a:r>
            <a:r>
              <a:rPr lang="en-US" sz="3400" dirty="0"/>
              <a:t>of Chemistry, Analysis &amp; Design of Food Processes, Department of Food Science and Technology, University of West Attica, Ag. Spyridonos, 12243 Egaleo, Greece</a:t>
            </a:r>
            <a:r>
              <a:rPr lang="en-US" sz="3400" dirty="0" smtClean="0"/>
              <a:t>;</a:t>
            </a:r>
            <a:r>
              <a:rPr lang="en-US" sz="3400" baseline="30000" dirty="0"/>
              <a:t> </a:t>
            </a:r>
            <a:r>
              <a:rPr lang="en-US" sz="3400" dirty="0" smtClean="0"/>
              <a:t>*Correspondence: pzoump@uniwa.gr, zervakis@aua.gr </a:t>
            </a:r>
            <a:endParaRPr lang="el-GR" sz="3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7206" y="9989411"/>
            <a:ext cx="29649795" cy="32822289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2206" y="40918188"/>
            <a:ext cx="26119425" cy="1770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8981" y="4718050"/>
            <a:ext cx="27508649" cy="298543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1. Introduction</a:t>
            </a:r>
          </a:p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/>
              <a:t>Mushrooms are considered to be one of the main sources of health promoting bioactive compounds, such as </a:t>
            </a:r>
            <a:r>
              <a:rPr lang="en-US" sz="3600" dirty="0" smtClean="0"/>
              <a:t>ergothioneine (ESH) </a:t>
            </a:r>
            <a:r>
              <a:rPr lang="en-US" sz="3600" dirty="0"/>
              <a:t>and </a:t>
            </a:r>
            <a:r>
              <a:rPr lang="en-US" sz="3600" dirty="0" smtClean="0"/>
              <a:t>lovastatin (LOV). </a:t>
            </a:r>
            <a:r>
              <a:rPr lang="en-US" sz="3600" dirty="0"/>
              <a:t>In the present project we aim </a:t>
            </a:r>
            <a:r>
              <a:rPr lang="en-US" sz="3600" dirty="0" smtClean="0"/>
              <a:t>to evaluate the content of ergothioneine </a:t>
            </a:r>
            <a:r>
              <a:rPr lang="en-US" sz="3600" dirty="0"/>
              <a:t>and </a:t>
            </a:r>
            <a:r>
              <a:rPr lang="en-US" sz="3600" dirty="0" smtClean="0"/>
              <a:t>lovastatin in </a:t>
            </a:r>
            <a:r>
              <a:rPr lang="en-US" sz="3600" dirty="0"/>
              <a:t>different types of mushrooms </a:t>
            </a:r>
            <a:r>
              <a:rPr lang="en-US" sz="3600" dirty="0" smtClean="0"/>
              <a:t>(A. </a:t>
            </a:r>
            <a:r>
              <a:rPr lang="en-US" sz="3600" i="1" dirty="0" smtClean="0"/>
              <a:t>Bisporus</a:t>
            </a:r>
            <a:r>
              <a:rPr lang="en-US" sz="3600" i="1" dirty="0"/>
              <a:t>, </a:t>
            </a:r>
            <a:r>
              <a:rPr lang="en-US" sz="3600" i="1" dirty="0" smtClean="0"/>
              <a:t>P. Ostreatus</a:t>
            </a:r>
            <a:r>
              <a:rPr lang="en-US" sz="3600" i="1" dirty="0"/>
              <a:t>, </a:t>
            </a:r>
            <a:r>
              <a:rPr lang="en-US" sz="3600" i="1" dirty="0" smtClean="0"/>
              <a:t>P. Citrinopileatus</a:t>
            </a:r>
            <a:r>
              <a:rPr lang="en-US" sz="3600" i="1" dirty="0"/>
              <a:t>) </a:t>
            </a:r>
            <a:r>
              <a:rPr lang="en-US" sz="3600" dirty="0"/>
              <a:t>as well </a:t>
            </a:r>
            <a:r>
              <a:rPr lang="en-US" sz="3600" dirty="0" smtClean="0"/>
              <a:t>as that of </a:t>
            </a:r>
            <a:r>
              <a:rPr lang="en-US" sz="3600" i="1" dirty="0"/>
              <a:t>Pleurotus Citrinopileatus </a:t>
            </a:r>
            <a:r>
              <a:rPr lang="en-US" sz="3600" dirty="0" smtClean="0"/>
              <a:t>cultivated in substrates </a:t>
            </a:r>
            <a:r>
              <a:rPr lang="en-US" sz="3600" dirty="0"/>
              <a:t>from winery (Grape Marc, GM) and olive oil (OL) by – products using liquid chromatography mass spectrometry (LC-MS) and Ultraviolent- Visible Spectroscopy (UV-Vis).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08981" y="7753768"/>
            <a:ext cx="28721893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2. Materials and Methods </a:t>
            </a:r>
          </a:p>
        </p:txBody>
      </p:sp>
      <p:sp>
        <p:nvSpPr>
          <p:cNvPr id="5" name="Οβάλ 4"/>
          <p:cNvSpPr/>
          <p:nvPr/>
        </p:nvSpPr>
        <p:spPr>
          <a:xfrm>
            <a:off x="1455887" y="9137650"/>
            <a:ext cx="4648200" cy="177496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Extraction </a:t>
            </a:r>
            <a:endParaRPr lang="el-GR" dirty="0"/>
          </a:p>
        </p:txBody>
      </p:sp>
      <p:sp>
        <p:nvSpPr>
          <p:cNvPr id="7" name="Δεξί βέλος 6"/>
          <p:cNvSpPr/>
          <p:nvPr/>
        </p:nvSpPr>
        <p:spPr>
          <a:xfrm rot="19959889">
            <a:off x="6076064" y="9420492"/>
            <a:ext cx="971283" cy="29306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Δεξί βέλος 17"/>
          <p:cNvSpPr/>
          <p:nvPr/>
        </p:nvSpPr>
        <p:spPr>
          <a:xfrm rot="2020715">
            <a:off x="6071912" y="10525361"/>
            <a:ext cx="971283" cy="29306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Δεξί βέλος 20"/>
          <p:cNvSpPr/>
          <p:nvPr/>
        </p:nvSpPr>
        <p:spPr>
          <a:xfrm>
            <a:off x="9041606" y="8964689"/>
            <a:ext cx="632825" cy="38982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Δεξί βέλος 21"/>
          <p:cNvSpPr/>
          <p:nvPr/>
        </p:nvSpPr>
        <p:spPr>
          <a:xfrm>
            <a:off x="9041606" y="11024248"/>
            <a:ext cx="632825" cy="38261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Στρογγυλεμένο ορθογώνιο 24"/>
          <p:cNvSpPr/>
          <p:nvPr/>
        </p:nvSpPr>
        <p:spPr>
          <a:xfrm>
            <a:off x="6996342" y="8604250"/>
            <a:ext cx="1969064" cy="12664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ESH</a:t>
            </a:r>
            <a:endParaRPr lang="el-GR" dirty="0"/>
          </a:p>
        </p:txBody>
      </p:sp>
      <p:sp>
        <p:nvSpPr>
          <p:cNvPr id="26" name="Στρογγυλεμένο ορθογώνιο 25"/>
          <p:cNvSpPr/>
          <p:nvPr/>
        </p:nvSpPr>
        <p:spPr>
          <a:xfrm>
            <a:off x="6996342" y="10461998"/>
            <a:ext cx="1969064" cy="126645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LOV</a:t>
            </a:r>
            <a:endParaRPr lang="el-GR" dirty="0"/>
          </a:p>
        </p:txBody>
      </p:sp>
      <p:sp>
        <p:nvSpPr>
          <p:cNvPr id="27" name="Στρογγυλεμένο ορθογώνιο 26"/>
          <p:cNvSpPr/>
          <p:nvPr/>
        </p:nvSpPr>
        <p:spPr>
          <a:xfrm>
            <a:off x="9835523" y="8219492"/>
            <a:ext cx="3185339" cy="19334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100mg mushroom powder</a:t>
            </a:r>
            <a:endParaRPr lang="el-GR" sz="4000" dirty="0"/>
          </a:p>
        </p:txBody>
      </p:sp>
      <p:sp>
        <p:nvSpPr>
          <p:cNvPr id="28" name="Στρογγυλεμένο ορθογώνιο 27"/>
          <p:cNvSpPr/>
          <p:nvPr/>
        </p:nvSpPr>
        <p:spPr>
          <a:xfrm>
            <a:off x="9835523" y="10353092"/>
            <a:ext cx="3185339" cy="175635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4</a:t>
            </a:r>
            <a:r>
              <a:rPr lang="en-US" sz="4000" dirty="0" smtClean="0"/>
              <a:t>00mg mushroom powder</a:t>
            </a:r>
            <a:endParaRPr lang="el-GR" sz="4000" dirty="0"/>
          </a:p>
        </p:txBody>
      </p:sp>
      <p:sp>
        <p:nvSpPr>
          <p:cNvPr id="29" name="Δεξί βέλος 28"/>
          <p:cNvSpPr/>
          <p:nvPr/>
        </p:nvSpPr>
        <p:spPr>
          <a:xfrm>
            <a:off x="13121586" y="8748217"/>
            <a:ext cx="3860059" cy="46187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3130640" y="8067092"/>
                <a:ext cx="395173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+ 10mL meOH: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l-GR" sz="4400" dirty="0"/>
              </a:p>
              <a:p>
                <a:endParaRPr lang="en-US" sz="4800" dirty="0" smtClean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0640" y="8067092"/>
                <a:ext cx="3951730" cy="1384995"/>
              </a:xfrm>
              <a:prstGeom prst="rect">
                <a:avLst/>
              </a:prstGeom>
              <a:blipFill>
                <a:blip r:embed="rId3"/>
                <a:stretch>
                  <a:fillRect l="-4784" t="-65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13100311" y="9210092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4:1 (% v</a:t>
            </a:r>
            <a:r>
              <a:rPr lang="en-US" sz="3600" dirty="0" smtClean="0"/>
              <a:t>/v)</a:t>
            </a:r>
            <a:endParaRPr lang="el-GR" sz="3600" dirty="0"/>
          </a:p>
        </p:txBody>
      </p:sp>
      <p:sp>
        <p:nvSpPr>
          <p:cNvPr id="33" name="Στρογγυλεμένο ορθογώνιο 32"/>
          <p:cNvSpPr/>
          <p:nvPr/>
        </p:nvSpPr>
        <p:spPr>
          <a:xfrm>
            <a:off x="17138911" y="7940467"/>
            <a:ext cx="4021862" cy="195542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Vigorous Shaking (20 min)</a:t>
            </a:r>
            <a:endParaRPr lang="el-GR" sz="4000" dirty="0"/>
          </a:p>
        </p:txBody>
      </p:sp>
      <p:sp>
        <p:nvSpPr>
          <p:cNvPr id="35" name="Δεξί βέλος 34"/>
          <p:cNvSpPr/>
          <p:nvPr/>
        </p:nvSpPr>
        <p:spPr>
          <a:xfrm>
            <a:off x="13166819" y="10794804"/>
            <a:ext cx="3814826" cy="51564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TextBox 35"/>
          <p:cNvSpPr txBox="1"/>
          <p:nvPr/>
        </p:nvSpPr>
        <p:spPr>
          <a:xfrm>
            <a:off x="13732845" y="10048292"/>
            <a:ext cx="29602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+ 4mL ACN </a:t>
            </a:r>
            <a:endParaRPr lang="el-GR" sz="4400" dirty="0"/>
          </a:p>
          <a:p>
            <a:endParaRPr lang="en-US" sz="4800" dirty="0" smtClean="0"/>
          </a:p>
        </p:txBody>
      </p:sp>
      <p:sp>
        <p:nvSpPr>
          <p:cNvPr id="37" name="Στρογγυλεμένο ορθογώνιο 36"/>
          <p:cNvSpPr/>
          <p:nvPr/>
        </p:nvSpPr>
        <p:spPr>
          <a:xfrm>
            <a:off x="17138911" y="10200692"/>
            <a:ext cx="4021862" cy="175635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Hard Shaking </a:t>
            </a:r>
          </a:p>
          <a:p>
            <a:pPr algn="ctr"/>
            <a:r>
              <a:rPr lang="en-US" sz="4000" dirty="0" smtClean="0"/>
              <a:t>(2hours)</a:t>
            </a:r>
            <a:endParaRPr lang="el-GR" sz="4000" dirty="0"/>
          </a:p>
        </p:txBody>
      </p:sp>
      <p:sp>
        <p:nvSpPr>
          <p:cNvPr id="39" name="Δεξί βέλος 38"/>
          <p:cNvSpPr/>
          <p:nvPr/>
        </p:nvSpPr>
        <p:spPr>
          <a:xfrm rot="19841306">
            <a:off x="21327523" y="11012807"/>
            <a:ext cx="895432" cy="26039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Στρογγυλεμένο ορθογώνιο 40"/>
          <p:cNvSpPr/>
          <p:nvPr/>
        </p:nvSpPr>
        <p:spPr>
          <a:xfrm>
            <a:off x="22382144" y="7838492"/>
            <a:ext cx="6635486" cy="413888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Centrifugation </a:t>
            </a:r>
          </a:p>
          <a:p>
            <a:pPr algn="ctr"/>
            <a:r>
              <a:rPr lang="en-US" sz="3800" dirty="0" smtClean="0"/>
              <a:t>(20min for ESH/30min for Lov   at 3650 rcf, 25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ºC</a:t>
            </a:r>
            <a:r>
              <a:rPr lang="en-US" sz="3800" dirty="0" smtClean="0"/>
              <a:t>)</a:t>
            </a:r>
          </a:p>
          <a:p>
            <a:pPr algn="ctr"/>
            <a:r>
              <a:rPr lang="en-US" sz="4000" dirty="0" smtClean="0"/>
              <a:t>+</a:t>
            </a:r>
          </a:p>
          <a:p>
            <a:pPr algn="ctr"/>
            <a:r>
              <a:rPr lang="en-US" sz="4000" dirty="0" smtClean="0"/>
              <a:t>Solvent removal</a:t>
            </a:r>
          </a:p>
          <a:p>
            <a:pPr algn="ctr"/>
            <a:r>
              <a:rPr lang="en-US" sz="4000" dirty="0" smtClean="0"/>
              <a:t>(Nitrogen pump/Freeze</a:t>
            </a:r>
            <a:r>
              <a:rPr lang="el-GR" sz="4000" dirty="0" smtClean="0"/>
              <a:t> </a:t>
            </a:r>
            <a:r>
              <a:rPr lang="en-US" sz="4000" dirty="0" smtClean="0"/>
              <a:t>drying)</a:t>
            </a:r>
            <a:endParaRPr lang="el-GR" sz="4000" dirty="0"/>
          </a:p>
        </p:txBody>
      </p:sp>
      <p:sp>
        <p:nvSpPr>
          <p:cNvPr id="43" name="Δεξί βέλος 42"/>
          <p:cNvSpPr/>
          <p:nvPr/>
        </p:nvSpPr>
        <p:spPr>
          <a:xfrm rot="1688412">
            <a:off x="21375758" y="9253459"/>
            <a:ext cx="895432" cy="26039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Οβάλ 33"/>
          <p:cNvSpPr/>
          <p:nvPr/>
        </p:nvSpPr>
        <p:spPr>
          <a:xfrm>
            <a:off x="1466205" y="13001481"/>
            <a:ext cx="4648200" cy="177496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  </a:t>
            </a:r>
            <a:endParaRPr lang="el-GR" dirty="0"/>
          </a:p>
        </p:txBody>
      </p:sp>
      <p:sp>
        <p:nvSpPr>
          <p:cNvPr id="4" name="Δεξί βέλος 3"/>
          <p:cNvSpPr/>
          <p:nvPr/>
        </p:nvSpPr>
        <p:spPr>
          <a:xfrm>
            <a:off x="6374606" y="13682218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Στρογγυλεμένο ορθογώνιο 39"/>
          <p:cNvSpPr/>
          <p:nvPr/>
        </p:nvSpPr>
        <p:spPr>
          <a:xfrm>
            <a:off x="7517606" y="12490450"/>
            <a:ext cx="7788430" cy="30514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UV-Vis analysis </a:t>
            </a:r>
          </a:p>
          <a:p>
            <a:pPr algn="ctr"/>
            <a:r>
              <a:rPr lang="en-US" sz="4400" dirty="0" smtClean="0"/>
              <a:t>Dual Beam UV-1900 spectrophotometer (</a:t>
            </a:r>
            <a:r>
              <a:rPr lang="en-US" sz="4400" dirty="0"/>
              <a:t>S</a:t>
            </a:r>
            <a:r>
              <a:rPr lang="en-US" sz="4400" dirty="0" smtClean="0"/>
              <a:t>himadzu)</a:t>
            </a:r>
            <a:endParaRPr lang="el-GR" sz="4400" dirty="0"/>
          </a:p>
        </p:txBody>
      </p:sp>
      <p:sp>
        <p:nvSpPr>
          <p:cNvPr id="11" name="Οβάλ 10"/>
          <p:cNvSpPr/>
          <p:nvPr/>
        </p:nvSpPr>
        <p:spPr>
          <a:xfrm>
            <a:off x="14310955" y="12642850"/>
            <a:ext cx="914400" cy="74406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l-GR" dirty="0"/>
          </a:p>
        </p:txBody>
      </p:sp>
      <p:sp>
        <p:nvSpPr>
          <p:cNvPr id="42" name="Δεξί βέλος 41"/>
          <p:cNvSpPr/>
          <p:nvPr/>
        </p:nvSpPr>
        <p:spPr>
          <a:xfrm>
            <a:off x="15454598" y="13758418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5" name="Στρογγυλεμένο ορθογώνιο 44"/>
          <p:cNvSpPr/>
          <p:nvPr/>
        </p:nvSpPr>
        <p:spPr>
          <a:xfrm>
            <a:off x="16581568" y="12490450"/>
            <a:ext cx="12309796" cy="3562157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4400" b="1" dirty="0" smtClean="0"/>
              <a:t>Ergothioneine                                      Lovastatin</a:t>
            </a:r>
          </a:p>
          <a:p>
            <a:r>
              <a:rPr lang="en-US" sz="5400" b="1" dirty="0" smtClean="0"/>
              <a:t>                          </a:t>
            </a:r>
            <a:r>
              <a:rPr lang="en-US" sz="4400" b="1" dirty="0" smtClean="0"/>
              <a:t>LC-MS Analysis</a:t>
            </a:r>
            <a:endParaRPr lang="en-US" sz="5400" b="1" dirty="0" smtClean="0"/>
          </a:p>
          <a:p>
            <a:endParaRPr lang="en-US" sz="4000" dirty="0"/>
          </a:p>
          <a:p>
            <a:r>
              <a:rPr lang="en-US" sz="4400" b="1" dirty="0" smtClean="0"/>
              <a:t>3 D quadrupole</a:t>
            </a:r>
          </a:p>
          <a:p>
            <a:r>
              <a:rPr lang="en-US" sz="4400" b="1" dirty="0" smtClean="0"/>
              <a:t>Ion trap LCQ FLEET </a:t>
            </a:r>
          </a:p>
        </p:txBody>
      </p:sp>
      <p:sp>
        <p:nvSpPr>
          <p:cNvPr id="46" name="Οβάλ 45"/>
          <p:cNvSpPr/>
          <p:nvPr/>
        </p:nvSpPr>
        <p:spPr>
          <a:xfrm>
            <a:off x="27558206" y="12566650"/>
            <a:ext cx="762482" cy="77573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l-GR" dirty="0"/>
          </a:p>
        </p:txBody>
      </p:sp>
      <p:cxnSp>
        <p:nvCxnSpPr>
          <p:cNvPr id="13" name="Ευθύγραμμο βέλος σύνδεσης 12"/>
          <p:cNvCxnSpPr/>
          <p:nvPr/>
        </p:nvCxnSpPr>
        <p:spPr>
          <a:xfrm>
            <a:off x="18490406" y="13404850"/>
            <a:ext cx="0" cy="116403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Ευθύγραμμο βέλος σύνδεσης 46"/>
          <p:cNvCxnSpPr/>
          <p:nvPr/>
        </p:nvCxnSpPr>
        <p:spPr>
          <a:xfrm>
            <a:off x="26262806" y="13481050"/>
            <a:ext cx="0" cy="116403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510206" y="14730790"/>
            <a:ext cx="10065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LTQ </a:t>
            </a:r>
            <a:r>
              <a:rPr lang="en-US" sz="4800" b="1" dirty="0" smtClean="0"/>
              <a:t>Orbitrap</a:t>
            </a:r>
          </a:p>
          <a:p>
            <a:r>
              <a:rPr lang="en-US" sz="4800" b="1" dirty="0" smtClean="0"/>
              <a:t>Velos </a:t>
            </a:r>
            <a:endParaRPr lang="el-GR" sz="4800" dirty="0"/>
          </a:p>
        </p:txBody>
      </p:sp>
      <p:sp>
        <p:nvSpPr>
          <p:cNvPr id="50" name="Ορθογώνιο 49"/>
          <p:cNvSpPr/>
          <p:nvPr/>
        </p:nvSpPr>
        <p:spPr>
          <a:xfrm>
            <a:off x="20776406" y="16215688"/>
            <a:ext cx="3744193" cy="76573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TextBox 51"/>
          <p:cNvSpPr txBox="1"/>
          <p:nvPr/>
        </p:nvSpPr>
        <p:spPr>
          <a:xfrm>
            <a:off x="1532793" y="15240702"/>
            <a:ext cx="5530136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3. Results  </a:t>
            </a:r>
            <a:endParaRPr lang="el-GR" sz="4400" b="1" dirty="0" smtClean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02326" y="15919450"/>
            <a:ext cx="12797080" cy="144655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Table 1: Validation parameters of the two LC-MS methods</a:t>
            </a:r>
            <a:endParaRPr lang="el-GR" sz="4400" b="1" dirty="0"/>
          </a:p>
        </p:txBody>
      </p:sp>
      <p:graphicFrame>
        <p:nvGraphicFramePr>
          <p:cNvPr id="57" name="Πίνακας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554389"/>
              </p:ext>
            </p:extLst>
          </p:nvPr>
        </p:nvGraphicFramePr>
        <p:xfrm>
          <a:off x="16090447" y="17519650"/>
          <a:ext cx="12991758" cy="7390433"/>
        </p:xfrm>
        <a:graphic>
          <a:graphicData uri="http://schemas.openxmlformats.org/drawingml/2006/table">
            <a:tbl>
              <a:tblPr firstRow="1" firstCol="1" bandRow="1"/>
              <a:tblGrid>
                <a:gridCol w="3122300">
                  <a:extLst>
                    <a:ext uri="{9D8B030D-6E8A-4147-A177-3AD203B41FA5}">
                      <a16:colId xmlns:a16="http://schemas.microsoft.com/office/drawing/2014/main" val="3860421291"/>
                    </a:ext>
                  </a:extLst>
                </a:gridCol>
                <a:gridCol w="2812118">
                  <a:extLst>
                    <a:ext uri="{9D8B030D-6E8A-4147-A177-3AD203B41FA5}">
                      <a16:colId xmlns:a16="http://schemas.microsoft.com/office/drawing/2014/main" val="779143039"/>
                    </a:ext>
                  </a:extLst>
                </a:gridCol>
                <a:gridCol w="3528670">
                  <a:extLst>
                    <a:ext uri="{9D8B030D-6E8A-4147-A177-3AD203B41FA5}">
                      <a16:colId xmlns:a16="http://schemas.microsoft.com/office/drawing/2014/main" val="1444091604"/>
                    </a:ext>
                  </a:extLst>
                </a:gridCol>
                <a:gridCol w="3528670">
                  <a:extLst>
                    <a:ext uri="{9D8B030D-6E8A-4147-A177-3AD203B41FA5}">
                      <a16:colId xmlns:a16="http://schemas.microsoft.com/office/drawing/2014/main" val="2284327840"/>
                    </a:ext>
                  </a:extLst>
                </a:gridCol>
              </a:tblGrid>
              <a:tr h="1763658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Ergothioneine </a:t>
                      </a: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(mg/ kg dry sample)</a:t>
                      </a:r>
                      <a:r>
                        <a:rPr lang="en-US" sz="32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935345"/>
                  </a:ext>
                </a:extLst>
              </a:tr>
              <a:tr h="116694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Agaricus 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Ostreatus 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P. Citrinopileatus – WS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594648"/>
                  </a:ext>
                </a:extLst>
              </a:tr>
              <a:tr h="5702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UV – Vis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7100 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±300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)B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9200 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 800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8300 (</a:t>
                      </a: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</a:t>
                      </a: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1100)A</a:t>
                      </a:r>
                      <a:endParaRPr lang="el-G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860774"/>
                  </a:ext>
                </a:extLst>
              </a:tr>
              <a:tr h="116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LC – MS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521.2</a:t>
                      </a: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±14.7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)C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607.3</a:t>
                      </a: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±11.2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)B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822.1</a:t>
                      </a: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±20.6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899872"/>
                  </a:ext>
                </a:extLst>
              </a:tr>
              <a:tr h="1166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Lovastatin Content (mg/ g dry sample)</a:t>
                      </a:r>
                      <a:r>
                        <a:rPr lang="en-US" sz="32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014108"/>
                  </a:ext>
                </a:extLst>
              </a:tr>
              <a:tr h="5702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UV – VIS</a:t>
                      </a:r>
                      <a:endParaRPr lang="el-G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1050 (</a:t>
                      </a: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</a:t>
                      </a: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80)A</a:t>
                      </a:r>
                      <a:endParaRPr lang="el-G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930 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100)A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840 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250)A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458745"/>
                  </a:ext>
                </a:extLst>
              </a:tr>
              <a:tr h="985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LC-MS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1.39 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0.014)A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1.11 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±0.042)B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0.158 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±0.05)C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40419"/>
                  </a:ext>
                </a:extLst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6090448" y="16224250"/>
            <a:ext cx="12991758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Table 2: ESH-LOV content in conventional cultivated mushrooms (Wheat Straw, Control) using UV-Vis and LC-MS </a:t>
            </a:r>
            <a:endParaRPr lang="el-GR" sz="4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44404" y="34753800"/>
            <a:ext cx="29413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0070C0"/>
                </a:solidFill>
              </a:rPr>
              <a:t>4. Conclusion</a:t>
            </a:r>
            <a:endParaRPr lang="el-GR" sz="4400" b="1" dirty="0"/>
          </a:p>
          <a:p>
            <a:pPr marL="857250" indent="-8572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400" b="1" dirty="0" smtClean="0"/>
              <a:t>The </a:t>
            </a:r>
            <a:r>
              <a:rPr lang="en-US" sz="3400" b="1" dirty="0"/>
              <a:t>use of UV – Vis method was hindered due to co-absorbance of different </a:t>
            </a:r>
            <a:r>
              <a:rPr lang="en-US" sz="3400" b="1" dirty="0" smtClean="0"/>
              <a:t>constituents.</a:t>
            </a:r>
            <a:endParaRPr lang="el-GR" sz="3400" b="1" dirty="0" smtClean="0"/>
          </a:p>
          <a:p>
            <a:pPr marL="857250" indent="-8572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400" b="1" dirty="0"/>
              <a:t>LC – </a:t>
            </a:r>
            <a:r>
              <a:rPr lang="en-US" sz="3400" b="1" dirty="0" smtClean="0"/>
              <a:t>MS/MS </a:t>
            </a:r>
            <a:r>
              <a:rPr lang="en-US" sz="3400" b="1" dirty="0"/>
              <a:t>methodologies were developed, optimized and validated having (a) shorter analysis time and (b) higher </a:t>
            </a:r>
            <a:r>
              <a:rPr lang="en-US" sz="3400" b="1" dirty="0" smtClean="0"/>
              <a:t>resolution</a:t>
            </a:r>
            <a:endParaRPr lang="el-GR" sz="3400" b="1" dirty="0" smtClean="0"/>
          </a:p>
          <a:p>
            <a:pPr marL="857250" indent="-8572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400" b="1" i="1" dirty="0" smtClean="0"/>
              <a:t>Pleurotus </a:t>
            </a:r>
            <a:r>
              <a:rPr lang="en-US" sz="3400" b="1" dirty="0" smtClean="0"/>
              <a:t>genus and especially, </a:t>
            </a:r>
            <a:r>
              <a:rPr lang="en-US" sz="3400" b="1" i="1" dirty="0" smtClean="0"/>
              <a:t>P. Citrinopileatus </a:t>
            </a:r>
            <a:r>
              <a:rPr lang="en-US" sz="3400" b="1" dirty="0" smtClean="0"/>
              <a:t>contained higher amounts of ergothioneine than </a:t>
            </a:r>
            <a:r>
              <a:rPr lang="en-US" sz="3400" b="1" i="1" dirty="0" smtClean="0"/>
              <a:t>A. Bisporus.</a:t>
            </a:r>
          </a:p>
          <a:p>
            <a:pPr marL="857250" indent="-8572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400" b="1" i="1" dirty="0" smtClean="0"/>
              <a:t>Agaricus Bisporus </a:t>
            </a:r>
            <a:r>
              <a:rPr lang="en-US" sz="3400" b="1" dirty="0" smtClean="0"/>
              <a:t>contained higher amounts of lovastatin than P. Ostreatus and especially from P. Citrinopileatus.</a:t>
            </a:r>
          </a:p>
          <a:p>
            <a:pPr marL="857250" indent="-8572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400" b="1" dirty="0" smtClean="0"/>
              <a:t>Olive oil (OL) and grape marcs (GM) contained the highest amount ergothioneine and lovastatin respectively.</a:t>
            </a:r>
          </a:p>
          <a:p>
            <a:pPr marL="857250" indent="-85725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400" b="1" dirty="0" smtClean="0"/>
              <a:t>Since by products can affect ergothioneine and lovastatin biosynthetic pathways, a colleration between their bioactive compounds would be an area of investigation.</a:t>
            </a:r>
            <a:endParaRPr lang="en-US" sz="34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2" name="Πίνακας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254752"/>
              </p:ext>
            </p:extLst>
          </p:nvPr>
        </p:nvGraphicFramePr>
        <p:xfrm>
          <a:off x="1455887" y="26892250"/>
          <a:ext cx="12919719" cy="6884507"/>
        </p:xfrm>
        <a:graphic>
          <a:graphicData uri="http://schemas.openxmlformats.org/drawingml/2006/table">
            <a:tbl>
              <a:tblPr firstRow="1" firstCol="1" bandRow="1"/>
              <a:tblGrid>
                <a:gridCol w="2964374">
                  <a:extLst>
                    <a:ext uri="{9D8B030D-6E8A-4147-A177-3AD203B41FA5}">
                      <a16:colId xmlns:a16="http://schemas.microsoft.com/office/drawing/2014/main" val="112935945"/>
                    </a:ext>
                  </a:extLst>
                </a:gridCol>
                <a:gridCol w="2836589">
                  <a:extLst>
                    <a:ext uri="{9D8B030D-6E8A-4147-A177-3AD203B41FA5}">
                      <a16:colId xmlns:a16="http://schemas.microsoft.com/office/drawing/2014/main" val="1186415373"/>
                    </a:ext>
                  </a:extLst>
                </a:gridCol>
                <a:gridCol w="3559378">
                  <a:extLst>
                    <a:ext uri="{9D8B030D-6E8A-4147-A177-3AD203B41FA5}">
                      <a16:colId xmlns:a16="http://schemas.microsoft.com/office/drawing/2014/main" val="530343815"/>
                    </a:ext>
                  </a:extLst>
                </a:gridCol>
                <a:gridCol w="3559378">
                  <a:extLst>
                    <a:ext uri="{9D8B030D-6E8A-4147-A177-3AD203B41FA5}">
                      <a16:colId xmlns:a16="http://schemas.microsoft.com/office/drawing/2014/main" val="1988310133"/>
                    </a:ext>
                  </a:extLst>
                </a:gridCol>
              </a:tblGrid>
              <a:tr h="159356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Ergothioneine </a:t>
                      </a: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(mg/ kg dry sample)</a:t>
                      </a:r>
                      <a:r>
                        <a:rPr lang="en-US" sz="32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255449"/>
                  </a:ext>
                </a:extLst>
              </a:tr>
              <a:tr h="75087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WS</a:t>
                      </a:r>
                      <a:r>
                        <a:rPr lang="en-US" sz="3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GM 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307095"/>
                  </a:ext>
                </a:extLst>
              </a:tr>
              <a:tr h="750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UV – Vis</a:t>
                      </a:r>
                      <a:endParaRPr lang="el-G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8300 (±1100)A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11800 (±1400)A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6700 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1100)A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310129"/>
                  </a:ext>
                </a:extLst>
              </a:tr>
              <a:tr h="750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LC – MS</a:t>
                      </a:r>
                      <a:endParaRPr lang="el-G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822.1 (±20.6)A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637.2</a:t>
                      </a: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±24.5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)B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884.5</a:t>
                      </a: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±20.0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048527"/>
                  </a:ext>
                </a:extLst>
              </a:tr>
              <a:tr h="15365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</a:t>
                      </a:r>
                      <a:endParaRPr lang="el-G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Lovastatin Content (mg/ g dry sample)</a:t>
                      </a:r>
                      <a:r>
                        <a:rPr lang="en-US" sz="3200" b="1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430078"/>
                  </a:ext>
                </a:extLst>
              </a:tr>
              <a:tr h="750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UV – Vis</a:t>
                      </a:r>
                      <a:endParaRPr lang="el-G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840 (±250)A</a:t>
                      </a:r>
                      <a:endParaRPr lang="el-G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860 (±180)A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904 (±0.241)A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305919"/>
                  </a:ext>
                </a:extLst>
              </a:tr>
              <a:tr h="750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LC-MS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0.158 (±0.05)B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0.218 (±0.014)A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0.161 (</a:t>
                      </a:r>
                      <a:r>
                        <a:rPr lang="en-US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±0.009)B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492245"/>
                  </a:ext>
                </a:extLst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1455887" y="25753477"/>
            <a:ext cx="12919719" cy="113877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400" b="1" dirty="0" smtClean="0"/>
              <a:t>Table 3: ESH-LOV content in alternative cultivated mushrooms (Grape Marcs, GM and olive oil by-products, OL) using UV-Vis and LC-MS</a:t>
            </a:r>
            <a:endParaRPr lang="el-GR" sz="3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497805" y="24606250"/>
            <a:ext cx="12808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/>
              <a:t>¹ N: The number of consecutive days required for inter – day precision determination; ² n: the number of QC replicates</a:t>
            </a:r>
            <a:endParaRPr lang="el-GR" sz="3600" dirty="0"/>
          </a:p>
        </p:txBody>
      </p:sp>
      <p:sp>
        <p:nvSpPr>
          <p:cNvPr id="65" name="TextBox 64"/>
          <p:cNvSpPr txBox="1"/>
          <p:nvPr/>
        </p:nvSpPr>
        <p:spPr>
          <a:xfrm>
            <a:off x="16083107" y="24911050"/>
            <a:ext cx="129990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baseline="30000" dirty="0"/>
              <a:t>a</a:t>
            </a:r>
            <a:r>
              <a:rPr lang="en-US" sz="3600" b="1" dirty="0"/>
              <a:t> </a:t>
            </a:r>
            <a:r>
              <a:rPr lang="en-US" sz="3600" dirty="0"/>
              <a:t>Each value is expressed as mean ± standard error (n=3). Means with different letters within a line are significantly different (</a:t>
            </a:r>
            <a:r>
              <a:rPr lang="en-US" sz="3600" dirty="0" smtClean="0"/>
              <a:t>P &lt; </a:t>
            </a:r>
            <a:r>
              <a:rPr lang="en-US" sz="3600" dirty="0"/>
              <a:t>0.05)</a:t>
            </a:r>
            <a:endParaRPr lang="el-GR" sz="3600" dirty="0"/>
          </a:p>
        </p:txBody>
      </p:sp>
      <p:sp>
        <p:nvSpPr>
          <p:cNvPr id="66" name="TextBox 65"/>
          <p:cNvSpPr txBox="1"/>
          <p:nvPr/>
        </p:nvSpPr>
        <p:spPr>
          <a:xfrm>
            <a:off x="1455887" y="33826450"/>
            <a:ext cx="129197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baseline="30000" dirty="0"/>
              <a:t>a</a:t>
            </a:r>
            <a:r>
              <a:rPr lang="en-US" sz="3400" b="1" dirty="0"/>
              <a:t> </a:t>
            </a:r>
            <a:r>
              <a:rPr lang="en-US" sz="3400" dirty="0"/>
              <a:t>Each value is expressed as mean ± standard error (n=3). Means with different letters within a line are significantly different (P &lt; 0.05)</a:t>
            </a:r>
            <a:endParaRPr lang="el-GR" sz="3400" dirty="0"/>
          </a:p>
        </p:txBody>
      </p:sp>
      <p:graphicFrame>
        <p:nvGraphicFramePr>
          <p:cNvPr id="12" name="Πίνακας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553356"/>
              </p:ext>
            </p:extLst>
          </p:nvPr>
        </p:nvGraphicFramePr>
        <p:xfrm>
          <a:off x="1567350" y="17367250"/>
          <a:ext cx="12808256" cy="7193138"/>
        </p:xfrm>
        <a:graphic>
          <a:graphicData uri="http://schemas.openxmlformats.org/drawingml/2006/table">
            <a:tbl>
              <a:tblPr firstRow="1" firstCol="1" bandRow="1"/>
              <a:tblGrid>
                <a:gridCol w="5981103">
                  <a:extLst>
                    <a:ext uri="{9D8B030D-6E8A-4147-A177-3AD203B41FA5}">
                      <a16:colId xmlns:a16="http://schemas.microsoft.com/office/drawing/2014/main" val="1643860419"/>
                    </a:ext>
                  </a:extLst>
                </a:gridCol>
                <a:gridCol w="3149186">
                  <a:extLst>
                    <a:ext uri="{9D8B030D-6E8A-4147-A177-3AD203B41FA5}">
                      <a16:colId xmlns:a16="http://schemas.microsoft.com/office/drawing/2014/main" val="553443654"/>
                    </a:ext>
                  </a:extLst>
                </a:gridCol>
                <a:gridCol w="3677967">
                  <a:extLst>
                    <a:ext uri="{9D8B030D-6E8A-4147-A177-3AD203B41FA5}">
                      <a16:colId xmlns:a16="http://schemas.microsoft.com/office/drawing/2014/main" val="1657672899"/>
                    </a:ext>
                  </a:extLst>
                </a:gridCol>
              </a:tblGrid>
              <a:tr h="71478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Analytical figures of merit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ESH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LOV</a:t>
                      </a:r>
                      <a:endParaRPr lang="el-G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312254"/>
                  </a:ext>
                </a:extLst>
              </a:tr>
              <a:tr h="35326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Concentration range (</a:t>
                      </a:r>
                      <a:r>
                        <a:rPr lang="el-GR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 mL</a:t>
                      </a:r>
                      <a:r>
                        <a:rPr lang="en-US" sz="3200" b="1" kern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0.05 – 45 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0.001 – 1 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241780"/>
                  </a:ext>
                </a:extLst>
              </a:tr>
              <a:tr h="113913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Slope (a) (±</a:t>
                      </a:r>
                      <a:r>
                        <a:rPr lang="en-US" sz="32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0.0307 (±0.00023)</a:t>
                      </a:r>
                      <a:endParaRPr lang="el-G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35.47 (±0.18)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262116"/>
                  </a:ext>
                </a:extLst>
              </a:tr>
              <a:tr h="714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Intercept (b) (±</a:t>
                      </a:r>
                      <a:r>
                        <a:rPr lang="en-US" sz="3200" b="1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sb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0.0012 (±0.0051)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0.090 (±0.065)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0943539"/>
                  </a:ext>
                </a:extLst>
              </a:tr>
              <a:tr h="5741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R²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0.9993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0.9998</a:t>
                      </a:r>
                      <a:endParaRPr lang="el-G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041540"/>
                  </a:ext>
                </a:extLst>
              </a:tr>
              <a:tr h="5741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LOD (</a:t>
                      </a:r>
                      <a:r>
                        <a:rPr lang="el-GR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 mL</a:t>
                      </a:r>
                      <a:r>
                        <a:rPr lang="en-US" sz="3200" b="1" kern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0.00039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974171"/>
                  </a:ext>
                </a:extLst>
              </a:tr>
              <a:tr h="5741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LOQ (</a:t>
                      </a:r>
                      <a:r>
                        <a:rPr lang="el-GR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 mL</a:t>
                      </a:r>
                      <a:r>
                        <a:rPr lang="en-US" sz="3200" b="1" kern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0.0012</a:t>
                      </a:r>
                      <a:endParaRPr lang="el-GR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325367"/>
                  </a:ext>
                </a:extLst>
              </a:tr>
              <a:tr h="5741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Accuracy (%)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102,95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105.17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160672"/>
                  </a:ext>
                </a:extLst>
              </a:tr>
              <a:tr h="67501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Intra-Day Precision (n=3, % RSD)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4.91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1742425"/>
                  </a:ext>
                </a:extLst>
              </a:tr>
              <a:tr h="5741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Inter-Day Precision (N=3)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3.21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253934"/>
                  </a:ext>
                </a:extLst>
              </a:tr>
              <a:tr h="574196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Extraction Recoveries (%)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l-G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29344"/>
                  </a:ext>
                </a:extLst>
              </a:tr>
            </a:tbl>
          </a:graphicData>
        </a:graphic>
      </p:graphicFrame>
      <p:pic>
        <p:nvPicPr>
          <p:cNvPr id="15" name="Εικόνα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90447" y="26204899"/>
            <a:ext cx="14066554" cy="762155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6" name="TextBox 15"/>
          <p:cNvSpPr txBox="1"/>
          <p:nvPr/>
        </p:nvSpPr>
        <p:spPr>
          <a:xfrm>
            <a:off x="16090447" y="33902650"/>
            <a:ext cx="141733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400" b="1" dirty="0"/>
              <a:t>Figure </a:t>
            </a:r>
            <a:r>
              <a:rPr lang="en-US" sz="3400" b="1" dirty="0" smtClean="0"/>
              <a:t>1. </a:t>
            </a:r>
            <a:r>
              <a:rPr lang="en-US" sz="3400" dirty="0"/>
              <a:t>Representative chromatographs and mass spectra of </a:t>
            </a:r>
            <a:r>
              <a:rPr lang="en-US" sz="3400" b="1" dirty="0"/>
              <a:t>(a)</a:t>
            </a:r>
            <a:r>
              <a:rPr lang="en-US" sz="3400" dirty="0"/>
              <a:t> ergothioneine – methimidazole and </a:t>
            </a:r>
            <a:r>
              <a:rPr lang="en-US" sz="3400" b="1" dirty="0"/>
              <a:t>(b)</a:t>
            </a:r>
            <a:r>
              <a:rPr lang="en-US" sz="3400" dirty="0"/>
              <a:t> lovastatin – simvastatin standard solutions.</a:t>
            </a:r>
            <a:r>
              <a:rPr lang="el-GR" sz="3400" dirty="0"/>
              <a:t> 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4404" y="39030874"/>
            <a:ext cx="2941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0070C0"/>
                </a:solidFill>
              </a:rPr>
              <a:t>5. Acknowledgement</a:t>
            </a:r>
          </a:p>
          <a:p>
            <a:pPr algn="just"/>
            <a:r>
              <a:rPr lang="en-US" sz="3200" dirty="0" smtClean="0"/>
              <a:t>This </a:t>
            </a:r>
            <a:r>
              <a:rPr lang="en-US" sz="3200" dirty="0"/>
              <a:t>research has been co-financed by the European Union and Greek national funds (European Social Fund—ESF) through the Operational Program Competitiveness, Entrepreneurship and Innovation, under the call RESEARCH-CREATE-INNOVATE (project code: T1EDK-02560).</a:t>
            </a:r>
            <a:endParaRPr lang="el-GR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876</Words>
  <Application>Microsoft Office PowerPoint</Application>
  <PresentationFormat>Προσαρμογή</PresentationFormat>
  <Paragraphs>137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Custom Design</vt:lpstr>
      <vt:lpstr>On the identification and quantification of ergothioneine and lovastatin in mushroom species: A comparison between different analytical approaches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Κωνσταντίνος Τσιάντας</cp:lastModifiedBy>
  <cp:revision>121</cp:revision>
  <dcterms:created xsi:type="dcterms:W3CDTF">2015-04-04T09:45:50Z</dcterms:created>
  <dcterms:modified xsi:type="dcterms:W3CDTF">2020-11-06T11:29:34Z</dcterms:modified>
</cp:coreProperties>
</file>