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7" r:id="rId4"/>
    <p:sldId id="258" r:id="rId5"/>
    <p:sldId id="259" r:id="rId6"/>
    <p:sldId id="268" r:id="rId7"/>
    <p:sldId id="269" r:id="rId8"/>
    <p:sldId id="261" r:id="rId9"/>
    <p:sldId id="270" r:id="rId10"/>
    <p:sldId id="271" r:id="rId11"/>
    <p:sldId id="272" r:id="rId12"/>
    <p:sldId id="273" r:id="rId13"/>
    <p:sldId id="276" r:id="rId14"/>
    <p:sldId id="277" r:id="rId15"/>
    <p:sldId id="279" r:id="rId16"/>
    <p:sldId id="274" r:id="rId17"/>
    <p:sldId id="278" r:id="rId18"/>
    <p:sldId id="265" r:id="rId19"/>
    <p:sldId id="26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CC"/>
    <a:srgbClr val="CC0066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2" autoAdjust="0"/>
    <p:restoredTop sz="82616" autoAdjust="0"/>
  </p:normalViewPr>
  <p:slideViewPr>
    <p:cSldViewPr>
      <p:cViewPr>
        <p:scale>
          <a:sx n="80" d="100"/>
          <a:sy n="80" d="100"/>
        </p:scale>
        <p:origin x="-100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ij\Desktop\Final%20results\grafici%20new2final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marij\Desktop\Final%20results\grafici%20new2fin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ij\Desktop\Final%20results\grafici%20new2fina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rij\Desktop\Final%20results\grafici%20new2final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rij\Desktop\Final%20results\grafici%20new2final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rij\Desktop\Final%20results\grafici%20new2fina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marij\Desktop\Final%20results\grafici%20new2final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marij\Desktop\Final%20results\grafici%20new2final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marij\Desktop\Final%20results\grafici%20new2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j\Desktop\Final%20results\grafici%20new2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plotArea>
      <c:layout>
        <c:manualLayout>
          <c:layoutTarget val="inner"/>
          <c:xMode val="edge"/>
          <c:yMode val="edge"/>
          <c:x val="8.8397075365579378E-2"/>
          <c:y val="5.176702176933768E-2"/>
          <c:w val="0.89395031782164658"/>
          <c:h val="0.83064866891638556"/>
        </c:manualLayout>
      </c:layout>
      <c:barChart>
        <c:barDir val="col"/>
        <c:grouping val="clustered"/>
        <c:ser>
          <c:idx val="0"/>
          <c:order val="0"/>
          <c:tx>
            <c:strRef>
              <c:f>'beta carotene'!$A$19</c:f>
              <c:strCache>
                <c:ptCount val="1"/>
                <c:pt idx="0">
                  <c:v>1000 μg/mL</c:v>
                </c:pt>
              </c:strCache>
            </c:strRef>
          </c:tx>
          <c:errBars>
            <c:errBarType val="both"/>
            <c:errValType val="cust"/>
            <c:plus>
              <c:numRef>
                <c:f>'beta carotene'!$M$19</c:f>
                <c:numCache>
                  <c:formatCode>General</c:formatCode>
                  <c:ptCount val="1"/>
                  <c:pt idx="0">
                    <c:v>4.6777327128998429</c:v>
                  </c:pt>
                </c:numCache>
              </c:numRef>
            </c:plus>
            <c:minus>
              <c:numRef>
                <c:f>('beta carotene'!$C$19,'beta carotene'!$E$19,'beta carotene'!$G$19,'beta carotene'!$I$19,'beta carotene'!$K$19,'beta carotene'!$M$19)</c:f>
                <c:numCache>
                  <c:formatCode>General</c:formatCode>
                  <c:ptCount val="6"/>
                  <c:pt idx="0">
                    <c:v>0.66395280956806901</c:v>
                  </c:pt>
                  <c:pt idx="1">
                    <c:v>1.719999999999998</c:v>
                  </c:pt>
                  <c:pt idx="2">
                    <c:v>6.1659558148847546</c:v>
                  </c:pt>
                  <c:pt idx="3">
                    <c:v>0.75969703391111032</c:v>
                  </c:pt>
                  <c:pt idx="4">
                    <c:v>1.9074781562751011</c:v>
                  </c:pt>
                  <c:pt idx="5">
                    <c:v>4.6777327128998429</c:v>
                  </c:pt>
                </c:numCache>
              </c:numRef>
            </c:minus>
          </c:errBars>
          <c:cat>
            <c:strRef>
              <c:f>('beta carotene'!$B$18,'beta carotene'!$D$18,'beta carotene'!$F$18,'beta carotene'!$H$18,'beta carotene'!$J$18,'beta carotene'!$L$18)</c:f>
              <c:strCache>
                <c:ptCount val="6"/>
                <c:pt idx="0">
                  <c:v>BHT</c:v>
                </c:pt>
                <c:pt idx="1">
                  <c:v>BHA</c:v>
                </c:pt>
                <c:pt idx="2">
                  <c:v>AA</c:v>
                </c:pt>
                <c:pt idx="3">
                  <c:v>E1</c:v>
                </c:pt>
                <c:pt idx="4">
                  <c:v>E2</c:v>
                </c:pt>
                <c:pt idx="5">
                  <c:v>E3</c:v>
                </c:pt>
              </c:strCache>
            </c:strRef>
          </c:cat>
          <c:val>
            <c:numRef>
              <c:f>('beta carotene'!$B$19,'beta carotene'!$D$19,'beta carotene'!$F$19,'beta carotene'!$H$19,'beta carotene'!$J$19,'beta carotene'!$L$19)</c:f>
              <c:numCache>
                <c:formatCode>0.000</c:formatCode>
                <c:ptCount val="6"/>
                <c:pt idx="0">
                  <c:v>98.850574712643663</c:v>
                </c:pt>
                <c:pt idx="1">
                  <c:v>110.9195402298851</c:v>
                </c:pt>
                <c:pt idx="2">
                  <c:v>98.084291187739481</c:v>
                </c:pt>
                <c:pt idx="3">
                  <c:v>80.263157894736779</c:v>
                </c:pt>
                <c:pt idx="4">
                  <c:v>96.710526315789409</c:v>
                </c:pt>
                <c:pt idx="5">
                  <c:v>70.250896057347674</c:v>
                </c:pt>
              </c:numCache>
            </c:numRef>
          </c:val>
        </c:ser>
        <c:ser>
          <c:idx val="1"/>
          <c:order val="1"/>
          <c:tx>
            <c:strRef>
              <c:f>'beta carotene'!$A$20</c:f>
              <c:strCache>
                <c:ptCount val="1"/>
                <c:pt idx="0">
                  <c:v>500 μg/mL</c:v>
                </c:pt>
              </c:strCache>
            </c:strRef>
          </c:tx>
          <c:errBars>
            <c:errBarType val="both"/>
            <c:errValType val="cust"/>
            <c:plus>
              <c:numRef>
                <c:f>('beta carotene'!$C$20,'beta carotene'!$E$20,'beta carotene'!$G$20,'beta carotene'!$I$20,'beta carotene'!$K$20,'beta carotene'!$M$20)</c:f>
                <c:numCache>
                  <c:formatCode>General</c:formatCode>
                  <c:ptCount val="6"/>
                  <c:pt idx="0">
                    <c:v>13.809304029449777</c:v>
                  </c:pt>
                  <c:pt idx="1">
                    <c:v>2.8700000000000037</c:v>
                  </c:pt>
                  <c:pt idx="2">
                    <c:v>1.3798188286873041</c:v>
                  </c:pt>
                  <c:pt idx="3">
                    <c:v>0.4186585721085852</c:v>
                  </c:pt>
                  <c:pt idx="4">
                    <c:v>0.61989750496889873</c:v>
                  </c:pt>
                  <c:pt idx="5">
                    <c:v>4.3233744536723453</c:v>
                  </c:pt>
                </c:numCache>
              </c:numRef>
            </c:plus>
            <c:minus>
              <c:numRef>
                <c:f>('beta carotene'!$C$20,'beta carotene'!$E$20,'beta carotene'!$G$20,'beta carotene'!$I$20,'beta carotene'!$K$20,'beta carotene'!$M$20,'beta carotene'!$M$20,'beta carotene'!$M$20)</c:f>
                <c:numCache>
                  <c:formatCode>General</c:formatCode>
                  <c:ptCount val="8"/>
                  <c:pt idx="0">
                    <c:v>13.809304029449777</c:v>
                  </c:pt>
                  <c:pt idx="1">
                    <c:v>2.8700000000000037</c:v>
                  </c:pt>
                  <c:pt idx="2">
                    <c:v>1.3798188286873041</c:v>
                  </c:pt>
                  <c:pt idx="3">
                    <c:v>0.4186585721085852</c:v>
                  </c:pt>
                  <c:pt idx="4">
                    <c:v>0.61989750496889873</c:v>
                  </c:pt>
                  <c:pt idx="5">
                    <c:v>4.3233744536723453</c:v>
                  </c:pt>
                  <c:pt idx="6">
                    <c:v>4.3233744536723453</c:v>
                  </c:pt>
                  <c:pt idx="7">
                    <c:v>4.3233744536723453</c:v>
                  </c:pt>
                </c:numCache>
              </c:numRef>
            </c:minus>
          </c:errBars>
          <c:cat>
            <c:strRef>
              <c:f>('beta carotene'!$B$18,'beta carotene'!$D$18,'beta carotene'!$F$18,'beta carotene'!$H$18,'beta carotene'!$J$18,'beta carotene'!$L$18)</c:f>
              <c:strCache>
                <c:ptCount val="6"/>
                <c:pt idx="0">
                  <c:v>BHT</c:v>
                </c:pt>
                <c:pt idx="1">
                  <c:v>BHA</c:v>
                </c:pt>
                <c:pt idx="2">
                  <c:v>AA</c:v>
                </c:pt>
                <c:pt idx="3">
                  <c:v>E1</c:v>
                </c:pt>
                <c:pt idx="4">
                  <c:v>E2</c:v>
                </c:pt>
                <c:pt idx="5">
                  <c:v>E3</c:v>
                </c:pt>
              </c:strCache>
            </c:strRef>
          </c:cat>
          <c:val>
            <c:numRef>
              <c:f>('beta carotene'!$B$20,'beta carotene'!$D$20,'beta carotene'!$F$20,'beta carotene'!$H$20,'beta carotene'!$J$20,'beta carotene'!$L$20)</c:f>
              <c:numCache>
                <c:formatCode>0.000</c:formatCode>
                <c:ptCount val="6"/>
                <c:pt idx="0">
                  <c:v>114.94252873563222</c:v>
                </c:pt>
                <c:pt idx="1">
                  <c:v>107.47126436781613</c:v>
                </c:pt>
                <c:pt idx="2">
                  <c:v>70.88122605363985</c:v>
                </c:pt>
                <c:pt idx="3">
                  <c:v>76.973684210526272</c:v>
                </c:pt>
                <c:pt idx="4">
                  <c:v>92.105263157894669</c:v>
                </c:pt>
                <c:pt idx="5">
                  <c:v>54.838709677419345</c:v>
                </c:pt>
              </c:numCache>
            </c:numRef>
          </c:val>
        </c:ser>
        <c:ser>
          <c:idx val="2"/>
          <c:order val="2"/>
          <c:tx>
            <c:strRef>
              <c:f>'beta carotene'!$A$21</c:f>
              <c:strCache>
                <c:ptCount val="1"/>
                <c:pt idx="0">
                  <c:v>100 μg/mL</c:v>
                </c:pt>
              </c:strCache>
            </c:strRef>
          </c:tx>
          <c:errBars>
            <c:errBarType val="both"/>
            <c:errValType val="cust"/>
            <c:plus>
              <c:numRef>
                <c:f>('beta carotene'!$C$21,'beta carotene'!$E$21,'beta carotene'!$G$21,'beta carotene'!$I$21,'beta carotene'!$K$21,'beta carotene'!$M$21)</c:f>
                <c:numCache>
                  <c:formatCode>General</c:formatCode>
                  <c:ptCount val="6"/>
                  <c:pt idx="0">
                    <c:v>0.6639528095680669</c:v>
                  </c:pt>
                  <c:pt idx="1">
                    <c:v>1.1499999999999995</c:v>
                  </c:pt>
                  <c:pt idx="2">
                    <c:v>1.3821279889278621</c:v>
                  </c:pt>
                  <c:pt idx="3">
                    <c:v>0.8403607856153229</c:v>
                  </c:pt>
                  <c:pt idx="4">
                    <c:v>0.3592584956081995</c:v>
                  </c:pt>
                  <c:pt idx="5">
                    <c:v>1.6124999999999994</c:v>
                  </c:pt>
                </c:numCache>
              </c:numRef>
            </c:plus>
            <c:minus>
              <c:numRef>
                <c:f>('beta carotene'!$C$21,'beta carotene'!$E$21,'beta carotene'!$G$21,'beta carotene'!$I$21,'beta carotene'!$K$21,'beta carotene'!$M$21)</c:f>
                <c:numCache>
                  <c:formatCode>General</c:formatCode>
                  <c:ptCount val="6"/>
                  <c:pt idx="0">
                    <c:v>0.6639528095680669</c:v>
                  </c:pt>
                  <c:pt idx="1">
                    <c:v>1.1499999999999995</c:v>
                  </c:pt>
                  <c:pt idx="2">
                    <c:v>1.3821279889278621</c:v>
                  </c:pt>
                  <c:pt idx="3">
                    <c:v>0.8403607856153229</c:v>
                  </c:pt>
                  <c:pt idx="4">
                    <c:v>0.3592584956081995</c:v>
                  </c:pt>
                  <c:pt idx="5">
                    <c:v>1.6124999999999994</c:v>
                  </c:pt>
                </c:numCache>
              </c:numRef>
            </c:minus>
          </c:errBars>
          <c:cat>
            <c:strRef>
              <c:f>('beta carotene'!$B$18,'beta carotene'!$D$18,'beta carotene'!$F$18,'beta carotene'!$H$18,'beta carotene'!$J$18,'beta carotene'!$L$18)</c:f>
              <c:strCache>
                <c:ptCount val="6"/>
                <c:pt idx="0">
                  <c:v>BHT</c:v>
                </c:pt>
                <c:pt idx="1">
                  <c:v>BHA</c:v>
                </c:pt>
                <c:pt idx="2">
                  <c:v>AA</c:v>
                </c:pt>
                <c:pt idx="3">
                  <c:v>E1</c:v>
                </c:pt>
                <c:pt idx="4">
                  <c:v>E2</c:v>
                </c:pt>
                <c:pt idx="5">
                  <c:v>E3</c:v>
                </c:pt>
              </c:strCache>
            </c:strRef>
          </c:cat>
          <c:val>
            <c:numRef>
              <c:f>('beta carotene'!$B$21,'beta carotene'!$D$21,'beta carotene'!$F$21,'beta carotene'!$H$21,'beta carotene'!$J$21,'beta carotene'!$L$21)</c:f>
              <c:numCache>
                <c:formatCode>0.000</c:formatCode>
                <c:ptCount val="6"/>
                <c:pt idx="0">
                  <c:v>93.103448275862078</c:v>
                </c:pt>
                <c:pt idx="1">
                  <c:v>105.74712643678163</c:v>
                </c:pt>
                <c:pt idx="2">
                  <c:v>20.306513409961671</c:v>
                </c:pt>
                <c:pt idx="3">
                  <c:v>34.649122807017527</c:v>
                </c:pt>
                <c:pt idx="4">
                  <c:v>53.508771929824562</c:v>
                </c:pt>
                <c:pt idx="5">
                  <c:v>23.118279569892476</c:v>
                </c:pt>
              </c:numCache>
            </c:numRef>
          </c:val>
        </c:ser>
        <c:ser>
          <c:idx val="3"/>
          <c:order val="3"/>
          <c:tx>
            <c:strRef>
              <c:f>'beta carotene'!$A$22</c:f>
              <c:strCache>
                <c:ptCount val="1"/>
                <c:pt idx="0">
                  <c:v>50 μg/mL</c:v>
                </c:pt>
              </c:strCache>
            </c:strRef>
          </c:tx>
          <c:errBars>
            <c:errBarType val="both"/>
            <c:errValType val="cust"/>
            <c:plus>
              <c:numRef>
                <c:f>('beta carotene'!$C$22,'beta carotene'!$E$22,'beta carotene'!$G$22,'beta carotene'!$I$22,'beta carotene'!$K$22,'beta carotene'!$M$22)</c:f>
                <c:numCache>
                  <c:formatCode>General</c:formatCode>
                  <c:ptCount val="6"/>
                  <c:pt idx="0">
                    <c:v>1.011687259537801</c:v>
                  </c:pt>
                  <c:pt idx="1">
                    <c:v>1.7566540163997395</c:v>
                  </c:pt>
                  <c:pt idx="2">
                    <c:v>0.76666666666666661</c:v>
                  </c:pt>
                  <c:pt idx="3">
                    <c:v>0.83048555074727193</c:v>
                  </c:pt>
                  <c:pt idx="4">
                    <c:v>0.41865857210858565</c:v>
                  </c:pt>
                  <c:pt idx="5">
                    <c:v>1.0175818967860364</c:v>
                  </c:pt>
                </c:numCache>
              </c:numRef>
            </c:plus>
            <c:minus>
              <c:numRef>
                <c:f>('beta carotene'!$C$22,'beta carotene'!$E$22,'beta carotene'!$G$22,'beta carotene'!$I$22,'beta carotene'!$K$22,'beta carotene'!$M$22)</c:f>
                <c:numCache>
                  <c:formatCode>General</c:formatCode>
                  <c:ptCount val="6"/>
                  <c:pt idx="0">
                    <c:v>1.011687259537801</c:v>
                  </c:pt>
                  <c:pt idx="1">
                    <c:v>1.7566540163997395</c:v>
                  </c:pt>
                  <c:pt idx="2">
                    <c:v>0.76666666666666661</c:v>
                  </c:pt>
                  <c:pt idx="3">
                    <c:v>0.83048555074727193</c:v>
                  </c:pt>
                  <c:pt idx="4">
                    <c:v>0.41865857210858565</c:v>
                  </c:pt>
                  <c:pt idx="5">
                    <c:v>1.0175818967860364</c:v>
                  </c:pt>
                </c:numCache>
              </c:numRef>
            </c:minus>
          </c:errBars>
          <c:cat>
            <c:strRef>
              <c:f>('beta carotene'!$B$18,'beta carotene'!$D$18,'beta carotene'!$F$18,'beta carotene'!$H$18,'beta carotene'!$J$18,'beta carotene'!$L$18)</c:f>
              <c:strCache>
                <c:ptCount val="6"/>
                <c:pt idx="0">
                  <c:v>BHT</c:v>
                </c:pt>
                <c:pt idx="1">
                  <c:v>BHA</c:v>
                </c:pt>
                <c:pt idx="2">
                  <c:v>AA</c:v>
                </c:pt>
                <c:pt idx="3">
                  <c:v>E1</c:v>
                </c:pt>
                <c:pt idx="4">
                  <c:v>E2</c:v>
                </c:pt>
                <c:pt idx="5">
                  <c:v>E3</c:v>
                </c:pt>
              </c:strCache>
            </c:strRef>
          </c:cat>
          <c:val>
            <c:numRef>
              <c:f>('beta carotene'!$B$22,'beta carotene'!$D$22,'beta carotene'!$F$22,'beta carotene'!$H$22,'beta carotene'!$J$22,'beta carotene'!$L$22)</c:f>
              <c:numCache>
                <c:formatCode>0.000</c:formatCode>
                <c:ptCount val="6"/>
                <c:pt idx="0">
                  <c:v>91.187739463601588</c:v>
                </c:pt>
                <c:pt idx="1">
                  <c:v>103.448275862069</c:v>
                </c:pt>
                <c:pt idx="2">
                  <c:v>1</c:v>
                </c:pt>
                <c:pt idx="3">
                  <c:v>7.2368421052631628</c:v>
                </c:pt>
                <c:pt idx="4">
                  <c:v>33.114035087719294</c:v>
                </c:pt>
                <c:pt idx="5">
                  <c:v>17.473118279569864</c:v>
                </c:pt>
              </c:numCache>
            </c:numRef>
          </c:val>
        </c:ser>
        <c:ser>
          <c:idx val="4"/>
          <c:order val="4"/>
          <c:tx>
            <c:strRef>
              <c:f>'beta carotene'!$A$23</c:f>
              <c:strCache>
                <c:ptCount val="1"/>
                <c:pt idx="0">
                  <c:v>10 μg/mL</c:v>
                </c:pt>
              </c:strCache>
            </c:strRef>
          </c:tx>
          <c:errBars>
            <c:errBarType val="both"/>
            <c:errValType val="cust"/>
            <c:plus>
              <c:numRef>
                <c:f>('beta carotene'!$C$23,'beta carotene'!$E$22,'beta carotene'!$E$22,'beta carotene'!$E$23,'beta carotene'!$G$23,'beta carotene'!$I$23,'beta carotene'!$K$23,'beta carotene'!$M$23)</c:f>
                <c:numCache>
                  <c:formatCode>General</c:formatCode>
                  <c:ptCount val="8"/>
                  <c:pt idx="0">
                    <c:v>2.7642559778557265</c:v>
                  </c:pt>
                  <c:pt idx="1">
                    <c:v>1.7566540163997395</c:v>
                  </c:pt>
                  <c:pt idx="2">
                    <c:v>1.7566540163997395</c:v>
                  </c:pt>
                  <c:pt idx="3">
                    <c:v>1.9918584287042109</c:v>
                  </c:pt>
                  <c:pt idx="4">
                    <c:v>0</c:v>
                  </c:pt>
                  <c:pt idx="5">
                    <c:v>0</c:v>
                  </c:pt>
                  <c:pt idx="6">
                    <c:v>0.43750000000000011</c:v>
                  </c:pt>
                  <c:pt idx="7">
                    <c:v>1.4132055759867355</c:v>
                  </c:pt>
                </c:numCache>
              </c:numRef>
            </c:plus>
            <c:minus>
              <c:numRef>
                <c:f>('beta carotene'!$C$23,'beta carotene'!$E$23,'beta carotene'!$G$23,'beta carotene'!$I$23,'beta carotene'!$K$23,'beta carotene'!$M$23)</c:f>
                <c:numCache>
                  <c:formatCode>General</c:formatCode>
                  <c:ptCount val="6"/>
                  <c:pt idx="0">
                    <c:v>2.7642559778557265</c:v>
                  </c:pt>
                  <c:pt idx="1">
                    <c:v>1.9918584287042109</c:v>
                  </c:pt>
                  <c:pt idx="2">
                    <c:v>0</c:v>
                  </c:pt>
                  <c:pt idx="3">
                    <c:v>0</c:v>
                  </c:pt>
                  <c:pt idx="4">
                    <c:v>0.43750000000000011</c:v>
                  </c:pt>
                  <c:pt idx="5">
                    <c:v>1.4132055759867355</c:v>
                  </c:pt>
                </c:numCache>
              </c:numRef>
            </c:minus>
          </c:errBars>
          <c:cat>
            <c:strRef>
              <c:f>('beta carotene'!$B$18,'beta carotene'!$D$18,'beta carotene'!$F$18,'beta carotene'!$H$18,'beta carotene'!$J$18,'beta carotene'!$L$18)</c:f>
              <c:strCache>
                <c:ptCount val="6"/>
                <c:pt idx="0">
                  <c:v>BHT</c:v>
                </c:pt>
                <c:pt idx="1">
                  <c:v>BHA</c:v>
                </c:pt>
                <c:pt idx="2">
                  <c:v>AA</c:v>
                </c:pt>
                <c:pt idx="3">
                  <c:v>E1</c:v>
                </c:pt>
                <c:pt idx="4">
                  <c:v>E2</c:v>
                </c:pt>
                <c:pt idx="5">
                  <c:v>E3</c:v>
                </c:pt>
              </c:strCache>
            </c:strRef>
          </c:cat>
          <c:val>
            <c:numRef>
              <c:f>('beta carotene'!$B$23,'beta carotene'!$D$23,'beta carotene'!$F$23,'beta carotene'!$H$23,'beta carotene'!$J$23,'beta carotene'!$L$23)</c:f>
              <c:numCache>
                <c:formatCode>0.000</c:formatCode>
                <c:ptCount val="6"/>
                <c:pt idx="0">
                  <c:v>83.524904214559399</c:v>
                </c:pt>
                <c:pt idx="1">
                  <c:v>96.551724137931032</c:v>
                </c:pt>
                <c:pt idx="2">
                  <c:v>1</c:v>
                </c:pt>
                <c:pt idx="3">
                  <c:v>0.70000000000000018</c:v>
                </c:pt>
                <c:pt idx="4">
                  <c:v>4.8245614035087758</c:v>
                </c:pt>
                <c:pt idx="5">
                  <c:v>8.8709677419354609</c:v>
                </c:pt>
              </c:numCache>
            </c:numRef>
          </c:val>
        </c:ser>
        <c:dLbls/>
        <c:gapWidth val="66"/>
        <c:axId val="78246656"/>
        <c:axId val="78346880"/>
      </c:barChart>
      <c:catAx>
        <c:axId val="7824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8346880"/>
        <c:crosses val="autoZero"/>
        <c:auto val="1"/>
        <c:lblAlgn val="ctr"/>
        <c:lblOffset val="100"/>
      </c:catAx>
      <c:valAx>
        <c:axId val="78346880"/>
        <c:scaling>
          <c:orientation val="minMax"/>
          <c:max val="13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sz="1200" b="1" dirty="0">
                    <a:latin typeface="+mn-lt"/>
                    <a:cs typeface="Times New Roman" pitchFamily="18" charset="0"/>
                  </a:rPr>
                  <a:t>Inhibition of </a:t>
                </a:r>
                <a:r>
                  <a:rPr lang="el-GR" sz="1200" b="1" dirty="0">
                    <a:latin typeface="+mn-lt"/>
                    <a:cs typeface="Times New Roman" pitchFamily="18" charset="0"/>
                  </a:rPr>
                  <a:t>β-</a:t>
                </a:r>
                <a:r>
                  <a:rPr lang="en-US" sz="1200" b="1" dirty="0">
                    <a:latin typeface="+mn-lt"/>
                    <a:cs typeface="Times New Roman" pitchFamily="18" charset="0"/>
                  </a:rPr>
                  <a:t>carotene bleaching (%)</a:t>
                </a:r>
              </a:p>
            </c:rich>
          </c:tx>
          <c:layout>
            <c:manualLayout>
              <c:xMode val="edge"/>
              <c:yMode val="edge"/>
              <c:x val="4.2430633670791171E-3"/>
              <c:y val="0.14934769183263868"/>
            </c:manualLayout>
          </c:layout>
        </c:title>
        <c:numFmt formatCode="General" sourceLinked="0"/>
        <c:tickLblPos val="nextTo"/>
        <c:crossAx val="7824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87073179833562"/>
          <c:y val="1.2677944575907613E-2"/>
          <c:w val="0.12937418367727729"/>
          <c:h val="0.37208701555776325"/>
        </c:manualLayout>
      </c:layout>
    </c:legend>
    <c:plotVisOnly val="1"/>
    <c:dispBlanksAs val="gap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423114282084862"/>
          <c:y val="4.3710644215722134E-2"/>
          <c:w val="0.79661584407289165"/>
          <c:h val="0.8203200423598927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9999"/>
            </a:solidFill>
            <a:ln>
              <a:solidFill>
                <a:schemeClr val="tx1"/>
              </a:solidFill>
            </a:ln>
          </c:spPr>
          <c:errBars>
            <c:errBarType val="both"/>
            <c:errValType val="cust"/>
            <c:plus>
              <c:numRef>
                <c:f>'Graph MDA NO'!$A$10:$D$10</c:f>
                <c:numCache>
                  <c:formatCode>General</c:formatCode>
                  <c:ptCount val="4"/>
                  <c:pt idx="0">
                    <c:v>0.38519563415975078</c:v>
                  </c:pt>
                  <c:pt idx="1">
                    <c:v>0.23332980250000021</c:v>
                  </c:pt>
                  <c:pt idx="2">
                    <c:v>0.82372441890996762</c:v>
                  </c:pt>
                  <c:pt idx="3">
                    <c:v>0.69080726385869584</c:v>
                  </c:pt>
                </c:numCache>
              </c:numRef>
            </c:plus>
            <c:minus>
              <c:numRef>
                <c:f>'Graph MDA NO'!$A$10:$D$10</c:f>
                <c:numCache>
                  <c:formatCode>General</c:formatCode>
                  <c:ptCount val="4"/>
                  <c:pt idx="0">
                    <c:v>0.38519563415975078</c:v>
                  </c:pt>
                  <c:pt idx="1">
                    <c:v>0.23332980250000021</c:v>
                  </c:pt>
                  <c:pt idx="2">
                    <c:v>0.82372441890996762</c:v>
                  </c:pt>
                  <c:pt idx="3">
                    <c:v>0.69080726385869584</c:v>
                  </c:pt>
                </c:numCache>
              </c:numRef>
            </c:minus>
          </c:errBars>
          <c:cat>
            <c:strRef>
              <c:f>'Graph MDA NO'!$A$8:$D$8</c:f>
              <c:strCache>
                <c:ptCount val="4"/>
                <c:pt idx="0">
                  <c:v>Control</c:v>
                </c:pt>
                <c:pt idx="1">
                  <c:v>E 1 </c:v>
                </c:pt>
                <c:pt idx="2">
                  <c:v>E 2</c:v>
                </c:pt>
                <c:pt idx="3">
                  <c:v>E 3</c:v>
                </c:pt>
              </c:strCache>
            </c:strRef>
          </c:cat>
          <c:val>
            <c:numRef>
              <c:f>'Graph MDA NO'!$A$9:$D$9</c:f>
              <c:numCache>
                <c:formatCode>General</c:formatCode>
                <c:ptCount val="4"/>
                <c:pt idx="0">
                  <c:v>17.94387755102041</c:v>
                </c:pt>
                <c:pt idx="1">
                  <c:v>21.746337675173823</c:v>
                </c:pt>
                <c:pt idx="2">
                  <c:v>31.677960927960935</c:v>
                </c:pt>
                <c:pt idx="3">
                  <c:v>33.40854709520427</c:v>
                </c:pt>
              </c:numCache>
            </c:numRef>
          </c:val>
        </c:ser>
        <c:dLbls/>
        <c:gapWidth val="80"/>
        <c:axId val="223746688"/>
        <c:axId val="227178368"/>
      </c:barChart>
      <c:catAx>
        <c:axId val="223746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+mn-lt"/>
                <a:cs typeface="Times New Roman" pitchFamily="18" charset="0"/>
              </a:defRPr>
            </a:pPr>
            <a:endParaRPr lang="en-US"/>
          </a:p>
        </c:txPr>
        <c:crossAx val="227178368"/>
        <c:crosses val="autoZero"/>
        <c:auto val="1"/>
        <c:lblAlgn val="ctr"/>
        <c:lblOffset val="100"/>
      </c:catAx>
      <c:valAx>
        <c:axId val="227178368"/>
        <c:scaling>
          <c:orientation val="minMax"/>
          <c:max val="35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 b="1">
                    <a:latin typeface="+mn-lt"/>
                  </a:defRPr>
                </a:pPr>
                <a:r>
                  <a:rPr lang="en-US" sz="1400" b="1">
                    <a:latin typeface="+mn-lt"/>
                    <a:cs typeface="Times New Roman" pitchFamily="18" charset="0"/>
                  </a:rPr>
                  <a:t> </a:t>
                </a:r>
                <a:r>
                  <a:rPr lang="sr-Latn-RS" sz="1400" b="1">
                    <a:latin typeface="+mn-lt"/>
                    <a:cs typeface="Times New Roman" pitchFamily="18" charset="0"/>
                  </a:rPr>
                  <a:t>nitrite</a:t>
                </a:r>
                <a:r>
                  <a:rPr lang="sr-Latn-RS" sz="1400" b="1" baseline="0">
                    <a:latin typeface="+mn-lt"/>
                    <a:cs typeface="Times New Roman" pitchFamily="18" charset="0"/>
                  </a:rPr>
                  <a:t> </a:t>
                </a:r>
                <a:r>
                  <a:rPr lang="en-US" sz="1400" b="1">
                    <a:latin typeface="+mn-lt"/>
                    <a:cs typeface="Times New Roman" pitchFamily="18" charset="0"/>
                  </a:rPr>
                  <a:t>concentration (</a:t>
                </a:r>
                <a:r>
                  <a:rPr lang="el-GR" sz="1400" b="1">
                    <a:latin typeface="+mn-lt"/>
                    <a:cs typeface="Times New Roman" pitchFamily="18" charset="0"/>
                  </a:rPr>
                  <a:t>μ</a:t>
                </a:r>
                <a:r>
                  <a:rPr lang="en-US" sz="1400" b="1">
                    <a:latin typeface="+mn-lt"/>
                    <a:cs typeface="Times New Roman" pitchFamily="18" charset="0"/>
                  </a:rPr>
                  <a:t>g/mL)</a:t>
                </a:r>
              </a:p>
            </c:rich>
          </c:tx>
          <c:layout>
            <c:manualLayout>
              <c:xMode val="edge"/>
              <c:yMode val="edge"/>
              <c:x val="1.1410376374125721E-3"/>
              <c:y val="0.12909755030621173"/>
            </c:manualLayout>
          </c:layout>
        </c:title>
        <c:numFmt formatCode="General" sourceLinked="0"/>
        <c:majorTickMark val="none"/>
        <c:minorTickMark val="out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23746688"/>
        <c:crosses val="autoZero"/>
        <c:crossBetween val="between"/>
        <c:majorUnit val="10"/>
        <c:minorUnit val="10"/>
      </c:valAx>
    </c:plotArea>
    <c:plotVisOnly val="1"/>
    <c:dispBlanksAs val="gap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plotArea>
      <c:layout>
        <c:manualLayout>
          <c:layoutTarget val="inner"/>
          <c:xMode val="edge"/>
          <c:yMode val="edge"/>
          <c:x val="8.9189212204821539E-2"/>
          <c:y val="2.8269481821003719E-2"/>
          <c:w val="0.89564190560537393"/>
          <c:h val="0.83853820010389446"/>
        </c:manualLayout>
      </c:layout>
      <c:barChart>
        <c:barDir val="col"/>
        <c:grouping val="clustered"/>
        <c:ser>
          <c:idx val="0"/>
          <c:order val="0"/>
          <c:tx>
            <c:v>1000 μg/mL</c:v>
          </c:tx>
          <c:errBars>
            <c:errBarType val="both"/>
            <c:errValType val="cust"/>
            <c:plus>
              <c:numRef>
                <c:f>('Antidiabetic EtAc'!$E$16,'Antidiabetic EtAc'!$E$8,'Antidiabetic EtAc'!$E$10,'Antidiabetic EtAc'!$E$14)</c:f>
                <c:numCache>
                  <c:formatCode>General</c:formatCode>
                  <c:ptCount val="4"/>
                  <c:pt idx="0">
                    <c:v>0.25431826080283465</c:v>
                  </c:pt>
                  <c:pt idx="1">
                    <c:v>3.56</c:v>
                  </c:pt>
                  <c:pt idx="2">
                    <c:v>0.84000000000000019</c:v>
                  </c:pt>
                  <c:pt idx="3">
                    <c:v>1.7943243853885484</c:v>
                  </c:pt>
                </c:numCache>
              </c:numRef>
            </c:plus>
            <c:minus>
              <c:numRef>
                <c:f>('Antidiabetic EtAc'!$E$16,'Antidiabetic EtAc'!$E$8,'Antidiabetic EtAc'!$E$10,'Antidiabetic EtAc'!$E$14)</c:f>
                <c:numCache>
                  <c:formatCode>General</c:formatCode>
                  <c:ptCount val="4"/>
                  <c:pt idx="0">
                    <c:v>0.25431826080283465</c:v>
                  </c:pt>
                  <c:pt idx="1">
                    <c:v>3.56</c:v>
                  </c:pt>
                  <c:pt idx="2">
                    <c:v>0.84000000000000019</c:v>
                  </c:pt>
                  <c:pt idx="3">
                    <c:v>1.7943243853885484</c:v>
                  </c:pt>
                </c:numCache>
              </c:numRef>
            </c:minus>
          </c:errBars>
          <c:cat>
            <c:strRef>
              <c:f>('Antidiabetic EtAc'!$D$6,'Antidiabetic EtAc'!$D$7,'Antidiabetic EtAc'!$D$9,'Antidiabetic EtAc'!$D$11)</c:f>
              <c:strCache>
                <c:ptCount val="4"/>
                <c:pt idx="0">
                  <c:v>Acarbose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('Antidiabetic EtAc'!$E$6,'Antidiabetic EtAc'!$E$7,'Antidiabetic EtAc'!$E$9,'Antidiabetic EtAc'!$E$11)</c:f>
              <c:numCache>
                <c:formatCode>0.00</c:formatCode>
                <c:ptCount val="4"/>
                <c:pt idx="0" formatCode="###0.0000">
                  <c:v>87.663333333333298</c:v>
                </c:pt>
                <c:pt idx="1">
                  <c:v>41.32</c:v>
                </c:pt>
                <c:pt idx="2" formatCode="General">
                  <c:v>42.31</c:v>
                </c:pt>
                <c:pt idx="3">
                  <c:v>83.437440848003021</c:v>
                </c:pt>
              </c:numCache>
            </c:numRef>
          </c:val>
        </c:ser>
        <c:ser>
          <c:idx val="1"/>
          <c:order val="1"/>
          <c:tx>
            <c:v>500 μg/mL</c:v>
          </c:tx>
          <c:errBars>
            <c:errBarType val="both"/>
            <c:errValType val="cust"/>
            <c:plus>
              <c:numRef>
                <c:f>('Antidiabetic EtAc'!$F$16,'Antidiabetic EtAc'!$F$8,'Antidiabetic EtAc'!$F$10,'Antidiabetic EtAc'!$F$14,'Antidiabetic EtAc'!$F$14,'Antidiabetic EtAc'!$F$14)</c:f>
                <c:numCache>
                  <c:formatCode>General</c:formatCode>
                  <c:ptCount val="6"/>
                  <c:pt idx="0">
                    <c:v>0.24693678903269833</c:v>
                  </c:pt>
                  <c:pt idx="3">
                    <c:v>3.271769823471355</c:v>
                  </c:pt>
                  <c:pt idx="4">
                    <c:v>3.271769823471355</c:v>
                  </c:pt>
                  <c:pt idx="5">
                    <c:v>3.271769823471355</c:v>
                  </c:pt>
                </c:numCache>
              </c:numRef>
            </c:plus>
            <c:minus>
              <c:numRef>
                <c:f>('Antidiabetic EtAc'!$F$16,'Antidiabetic EtAc'!$F$8,'Antidiabetic EtAc'!$F$10,'Antidiabetic EtAc'!$F$14)</c:f>
                <c:numCache>
                  <c:formatCode>General</c:formatCode>
                  <c:ptCount val="4"/>
                  <c:pt idx="0">
                    <c:v>0.24693678903269833</c:v>
                  </c:pt>
                  <c:pt idx="3">
                    <c:v>3.271769823471355</c:v>
                  </c:pt>
                </c:numCache>
              </c:numRef>
            </c:minus>
          </c:errBars>
          <c:cat>
            <c:strRef>
              <c:f>('Antidiabetic EtAc'!$D$6,'Antidiabetic EtAc'!$D$7,'Antidiabetic EtAc'!$D$9,'Antidiabetic EtAc'!$D$11)</c:f>
              <c:strCache>
                <c:ptCount val="4"/>
                <c:pt idx="0">
                  <c:v>Acarbose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('Antidiabetic EtAc'!$F$6,'Antidiabetic EtAc'!$F$7,'Antidiabetic EtAc'!$F$9,'Antidiabetic EtAc'!$F$11)</c:f>
              <c:numCache>
                <c:formatCode>0.00</c:formatCode>
                <c:ptCount val="4"/>
                <c:pt idx="0" formatCode="###0.0000">
                  <c:v>79.093333333333305</c:v>
                </c:pt>
                <c:pt idx="1">
                  <c:v>0.70000000000000018</c:v>
                </c:pt>
                <c:pt idx="2">
                  <c:v>0.70000000000000018</c:v>
                </c:pt>
                <c:pt idx="3">
                  <c:v>38.283172439901584</c:v>
                </c:pt>
              </c:numCache>
            </c:numRef>
          </c:val>
        </c:ser>
        <c:ser>
          <c:idx val="2"/>
          <c:order val="2"/>
          <c:tx>
            <c:v>100 μg/mL</c:v>
          </c:tx>
          <c:errBars>
            <c:errBarType val="both"/>
            <c:errValType val="cust"/>
            <c:plus>
              <c:numRef>
                <c:f>('Antidiabetic EtAc'!$G$16,'Antidiabetic EtAc'!$G$8,'Antidiabetic EtAc'!$G$10,'Antidiabetic EtAc'!$G$14)</c:f>
                <c:numCache>
                  <c:formatCode>General</c:formatCode>
                  <c:ptCount val="4"/>
                  <c:pt idx="0">
                    <c:v>3.1782752135920083</c:v>
                  </c:pt>
                  <c:pt idx="3">
                    <c:v>3.9046169252992433</c:v>
                  </c:pt>
                </c:numCache>
              </c:numRef>
            </c:plus>
            <c:minus>
              <c:numRef>
                <c:f>('Antidiabetic EtAc'!$G$16,'Antidiabetic EtAc'!$G$8,'Antidiabetic EtAc'!$G$10,'Antidiabetic EtAc'!$G$14)</c:f>
                <c:numCache>
                  <c:formatCode>General</c:formatCode>
                  <c:ptCount val="4"/>
                  <c:pt idx="0">
                    <c:v>3.1782752135920083</c:v>
                  </c:pt>
                  <c:pt idx="3">
                    <c:v>3.9046169252992433</c:v>
                  </c:pt>
                </c:numCache>
              </c:numRef>
            </c:minus>
          </c:errBars>
          <c:cat>
            <c:strRef>
              <c:f>('Antidiabetic EtAc'!$D$6,'Antidiabetic EtAc'!$D$7,'Antidiabetic EtAc'!$D$9,'Antidiabetic EtAc'!$D$11)</c:f>
              <c:strCache>
                <c:ptCount val="4"/>
                <c:pt idx="0">
                  <c:v>Acarbose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('Antidiabetic EtAc'!$G$6,'Antidiabetic EtAc'!$G$7,'Antidiabetic EtAc'!$G$9,'Antidiabetic EtAc'!$G$11)</c:f>
              <c:numCache>
                <c:formatCode>0.00</c:formatCode>
                <c:ptCount val="4"/>
                <c:pt idx="0" formatCode="###0.0000">
                  <c:v>38.74</c:v>
                </c:pt>
                <c:pt idx="1">
                  <c:v>0.70000000000000018</c:v>
                </c:pt>
                <c:pt idx="2">
                  <c:v>0.70000000000000018</c:v>
                </c:pt>
                <c:pt idx="3">
                  <c:v>17.149346961953427</c:v>
                </c:pt>
              </c:numCache>
            </c:numRef>
          </c:val>
        </c:ser>
        <c:ser>
          <c:idx val="3"/>
          <c:order val="3"/>
          <c:tx>
            <c:v>50 μg/mL</c:v>
          </c:tx>
          <c:errBars>
            <c:errBarType val="both"/>
            <c:errValType val="cust"/>
            <c:plus>
              <c:numRef>
                <c:f>('Antidiabetic EtAc'!$H$16,'Antidiabetic EtAc'!$H$8,'Antidiabetic EtAc'!$H$10,'Antidiabetic EtAc'!$H$14)</c:f>
                <c:numCache>
                  <c:formatCode>General</c:formatCode>
                  <c:ptCount val="4"/>
                  <c:pt idx="0">
                    <c:v>2.9257154870409257</c:v>
                  </c:pt>
                  <c:pt idx="3">
                    <c:v>2.1526908226166102</c:v>
                  </c:pt>
                </c:numCache>
              </c:numRef>
            </c:plus>
            <c:minus>
              <c:numRef>
                <c:f>('Antidiabetic EtAc'!$H$16,'Antidiabetic EtAc'!$H$8,'Antidiabetic EtAc'!$H$10,'Antidiabetic EtAc'!$H$14)</c:f>
                <c:numCache>
                  <c:formatCode>General</c:formatCode>
                  <c:ptCount val="4"/>
                  <c:pt idx="0">
                    <c:v>2.9257154870409257</c:v>
                  </c:pt>
                  <c:pt idx="3">
                    <c:v>2.1526908226166102</c:v>
                  </c:pt>
                </c:numCache>
              </c:numRef>
            </c:minus>
          </c:errBars>
          <c:cat>
            <c:strRef>
              <c:f>('Antidiabetic EtAc'!$D$6,'Antidiabetic EtAc'!$D$7,'Antidiabetic EtAc'!$D$9,'Antidiabetic EtAc'!$D$11)</c:f>
              <c:strCache>
                <c:ptCount val="4"/>
                <c:pt idx="0">
                  <c:v>Acarbose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('Antidiabetic EtAc'!$H$6,'Antidiabetic EtAc'!$H$7,'Antidiabetic EtAc'!$H$9,'Antidiabetic EtAc'!$H$11)</c:f>
              <c:numCache>
                <c:formatCode>0.00</c:formatCode>
                <c:ptCount val="4"/>
                <c:pt idx="0" formatCode="###0.0000">
                  <c:v>33.44666666666663</c:v>
                </c:pt>
                <c:pt idx="1">
                  <c:v>0.70000000000000018</c:v>
                </c:pt>
                <c:pt idx="2">
                  <c:v>0.70000000000000018</c:v>
                </c:pt>
                <c:pt idx="3">
                  <c:v>12.49290176036342</c:v>
                </c:pt>
              </c:numCache>
            </c:numRef>
          </c:val>
        </c:ser>
        <c:ser>
          <c:idx val="4"/>
          <c:order val="4"/>
          <c:tx>
            <c:v>10 μg/mL</c:v>
          </c:tx>
          <c:errBars>
            <c:errBarType val="both"/>
            <c:errValType val="cust"/>
            <c:plus>
              <c:numRef>
                <c:f>('Antidiabetic EtAc'!$I$16,'Antidiabetic EtAc'!$I$8,'Antidiabetic EtAc'!$I$10,'Antidiabetic EtAc'!$I$14)</c:f>
                <c:numCache>
                  <c:formatCode>General</c:formatCode>
                  <c:ptCount val="4"/>
                  <c:pt idx="0">
                    <c:v>1.3910188112794637</c:v>
                  </c:pt>
                  <c:pt idx="3">
                    <c:v>1.1265433857601752</c:v>
                  </c:pt>
                </c:numCache>
              </c:numRef>
            </c:plus>
            <c:minus>
              <c:numRef>
                <c:f>('Antidiabetic EtAc'!$I$16,'Antidiabetic EtAc'!$I$8,'Antidiabetic EtAc'!$I$10,'Antidiabetic EtAc'!$I$14)</c:f>
                <c:numCache>
                  <c:formatCode>General</c:formatCode>
                  <c:ptCount val="4"/>
                  <c:pt idx="0">
                    <c:v>1.3910188112794637</c:v>
                  </c:pt>
                  <c:pt idx="3">
                    <c:v>1.1265433857601752</c:v>
                  </c:pt>
                </c:numCache>
              </c:numRef>
            </c:minus>
          </c:errBars>
          <c:cat>
            <c:strRef>
              <c:f>('Antidiabetic EtAc'!$D$6,'Antidiabetic EtAc'!$D$7,'Antidiabetic EtAc'!$D$9,'Antidiabetic EtAc'!$D$11)</c:f>
              <c:strCache>
                <c:ptCount val="4"/>
                <c:pt idx="0">
                  <c:v>Acarbose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('Antidiabetic EtAc'!$I$6,'Antidiabetic EtAc'!$I$7,'Antidiabetic EtAc'!$I$9,'Antidiabetic EtAc'!$I$11)</c:f>
              <c:numCache>
                <c:formatCode>0.00</c:formatCode>
                <c:ptCount val="4"/>
                <c:pt idx="0" formatCode="###0.0000">
                  <c:v>10.370000000000003</c:v>
                </c:pt>
                <c:pt idx="1">
                  <c:v>0.5</c:v>
                </c:pt>
                <c:pt idx="2">
                  <c:v>0.5</c:v>
                </c:pt>
                <c:pt idx="3">
                  <c:v>9.0194964982017769</c:v>
                </c:pt>
              </c:numCache>
            </c:numRef>
          </c:val>
        </c:ser>
        <c:dLbls/>
        <c:gapWidth val="66"/>
        <c:axId val="162458624"/>
        <c:axId val="162460416"/>
      </c:barChart>
      <c:catAx>
        <c:axId val="162458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2460416"/>
        <c:crosses val="autoZero"/>
        <c:auto val="1"/>
        <c:lblAlgn val="ctr"/>
        <c:lblOffset val="100"/>
      </c:catAx>
      <c:valAx>
        <c:axId val="162460416"/>
        <c:scaling>
          <c:orientation val="minMax"/>
          <c:max val="9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/>
                  <a:t>Inhibition of </a:t>
                </a:r>
                <a:r>
                  <a:rPr lang="el-GR" sz="1400" b="1"/>
                  <a:t>α</a:t>
                </a:r>
                <a:r>
                  <a:rPr lang="en-US" sz="1400" b="1"/>
                  <a:t>-glucosidase (%)</a:t>
                </a:r>
              </a:p>
            </c:rich>
          </c:tx>
          <c:layout/>
        </c:title>
        <c:numFmt formatCode="General" sourceLinked="0"/>
        <c:tickLblPos val="nextTo"/>
        <c:crossAx val="16245862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6060273471009452"/>
          <c:y val="5.5421728808814599E-5"/>
          <c:w val="0.12341695001841826"/>
          <c:h val="0.39024970325373576"/>
        </c:manualLayout>
      </c:layout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plotArea>
      <c:layout/>
      <c:barChart>
        <c:barDir val="col"/>
        <c:grouping val="clustered"/>
        <c:ser>
          <c:idx val="0"/>
          <c:order val="0"/>
          <c:tx>
            <c:strRef>
              <c:f>'Tyr AchE'!$C$13</c:f>
              <c:strCache>
                <c:ptCount val="1"/>
                <c:pt idx="0">
                  <c:v>1000 μg/mL</c:v>
                </c:pt>
              </c:strCache>
            </c:strRef>
          </c:tx>
          <c:errBars>
            <c:errBarType val="both"/>
            <c:errValType val="cust"/>
            <c:plus>
              <c:numRef>
                <c:f>'Tyr AchE'!$D$19:$G$19</c:f>
                <c:numCache>
                  <c:formatCode>General</c:formatCode>
                  <c:ptCount val="4"/>
                  <c:pt idx="0">
                    <c:v>0.62357301922280339</c:v>
                  </c:pt>
                  <c:pt idx="1">
                    <c:v>1.0296338814673232</c:v>
                  </c:pt>
                  <c:pt idx="2">
                    <c:v>1.225700320560158</c:v>
                  </c:pt>
                  <c:pt idx="3">
                    <c:v>0.94620834346216509</c:v>
                  </c:pt>
                </c:numCache>
              </c:numRef>
            </c:plus>
            <c:minus>
              <c:numRef>
                <c:f>'Tyr AchE'!$D$19:$G$19</c:f>
                <c:numCache>
                  <c:formatCode>General</c:formatCode>
                  <c:ptCount val="4"/>
                  <c:pt idx="0">
                    <c:v>0.62357301922280339</c:v>
                  </c:pt>
                  <c:pt idx="1">
                    <c:v>1.0296338814673232</c:v>
                  </c:pt>
                  <c:pt idx="2">
                    <c:v>1.225700320560158</c:v>
                  </c:pt>
                  <c:pt idx="3">
                    <c:v>0.94620834346216509</c:v>
                  </c:pt>
                </c:numCache>
              </c:numRef>
            </c:minus>
          </c:errBars>
          <c:cat>
            <c:strRef>
              <c:f>'Tyr AchE'!$D$12:$G$12</c:f>
              <c:strCache>
                <c:ptCount val="4"/>
                <c:pt idx="0">
                  <c:v>Galantamine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'Tyr AchE'!$D$13:$G$13</c:f>
              <c:numCache>
                <c:formatCode>0.00</c:formatCode>
                <c:ptCount val="4"/>
                <c:pt idx="0" formatCode="0.000">
                  <c:v>81.270564414072396</c:v>
                </c:pt>
                <c:pt idx="1">
                  <c:v>14.348339234530435</c:v>
                </c:pt>
                <c:pt idx="2">
                  <c:v>10.967796324397247</c:v>
                </c:pt>
                <c:pt idx="3">
                  <c:v>58.038379530916863</c:v>
                </c:pt>
              </c:numCache>
            </c:numRef>
          </c:val>
        </c:ser>
        <c:ser>
          <c:idx val="1"/>
          <c:order val="1"/>
          <c:tx>
            <c:strRef>
              <c:f>'Tyr AchE'!$C$14</c:f>
              <c:strCache>
                <c:ptCount val="1"/>
                <c:pt idx="0">
                  <c:v>500 μg/mL</c:v>
                </c:pt>
              </c:strCache>
            </c:strRef>
          </c:tx>
          <c:errBars>
            <c:errBarType val="both"/>
            <c:errValType val="cust"/>
            <c:plus>
              <c:numRef>
                <c:f>'Tyr AchE'!$D$20:$G$20</c:f>
                <c:numCache>
                  <c:formatCode>General</c:formatCode>
                  <c:ptCount val="4"/>
                  <c:pt idx="0">
                    <c:v>0.4612481880651807</c:v>
                  </c:pt>
                  <c:pt idx="1">
                    <c:v>3.629419798117635</c:v>
                  </c:pt>
                  <c:pt idx="2">
                    <c:v>1.9558798299372091</c:v>
                  </c:pt>
                  <c:pt idx="3">
                    <c:v>0.73049979573706003</c:v>
                  </c:pt>
                </c:numCache>
              </c:numRef>
            </c:plus>
            <c:minus>
              <c:numRef>
                <c:f>'Tyr AchE'!$D$20:$G$20</c:f>
                <c:numCache>
                  <c:formatCode>General</c:formatCode>
                  <c:ptCount val="4"/>
                  <c:pt idx="0">
                    <c:v>0.4612481880651807</c:v>
                  </c:pt>
                  <c:pt idx="1">
                    <c:v>3.629419798117635</c:v>
                  </c:pt>
                  <c:pt idx="2">
                    <c:v>1.9558798299372091</c:v>
                  </c:pt>
                  <c:pt idx="3">
                    <c:v>0.73049979573706003</c:v>
                  </c:pt>
                </c:numCache>
              </c:numRef>
            </c:minus>
          </c:errBars>
          <c:cat>
            <c:strRef>
              <c:f>'Tyr AchE'!$D$12:$G$12</c:f>
              <c:strCache>
                <c:ptCount val="4"/>
                <c:pt idx="0">
                  <c:v>Galantamine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'Tyr AchE'!$D$14:$G$14</c:f>
              <c:numCache>
                <c:formatCode>0.00</c:formatCode>
                <c:ptCount val="4"/>
                <c:pt idx="0" formatCode="0.000">
                  <c:v>75.997637728845035</c:v>
                </c:pt>
                <c:pt idx="1">
                  <c:v>19.752149721800709</c:v>
                </c:pt>
                <c:pt idx="2">
                  <c:v>15.309391333670545</c:v>
                </c:pt>
                <c:pt idx="3">
                  <c:v>51.158493248045502</c:v>
                </c:pt>
              </c:numCache>
            </c:numRef>
          </c:val>
        </c:ser>
        <c:ser>
          <c:idx val="2"/>
          <c:order val="2"/>
          <c:tx>
            <c:strRef>
              <c:f>'Tyr AchE'!$C$15</c:f>
              <c:strCache>
                <c:ptCount val="1"/>
                <c:pt idx="0">
                  <c:v>100 μg/mL</c:v>
                </c:pt>
              </c:strCache>
            </c:strRef>
          </c:tx>
          <c:errBars>
            <c:errBarType val="both"/>
            <c:errValType val="cust"/>
            <c:plus>
              <c:numRef>
                <c:f>'Tyr AchE'!$D$21:$G$21</c:f>
                <c:numCache>
                  <c:formatCode>General</c:formatCode>
                  <c:ptCount val="4"/>
                  <c:pt idx="0">
                    <c:v>1.5752892961422162</c:v>
                  </c:pt>
                  <c:pt idx="1">
                    <c:v>3.0913855166610573</c:v>
                  </c:pt>
                  <c:pt idx="2">
                    <c:v>1.7755501929897997</c:v>
                  </c:pt>
                  <c:pt idx="3">
                    <c:v>0.92689924019337699</c:v>
                  </c:pt>
                </c:numCache>
              </c:numRef>
            </c:plus>
            <c:minus>
              <c:numRef>
                <c:f>'Tyr AchE'!$D$21:$G$21</c:f>
                <c:numCache>
                  <c:formatCode>General</c:formatCode>
                  <c:ptCount val="4"/>
                  <c:pt idx="0">
                    <c:v>1.5752892961422162</c:v>
                  </c:pt>
                  <c:pt idx="1">
                    <c:v>3.0913855166610573</c:v>
                  </c:pt>
                  <c:pt idx="2">
                    <c:v>1.7755501929897997</c:v>
                  </c:pt>
                  <c:pt idx="3">
                    <c:v>0.92689924019337699</c:v>
                  </c:pt>
                </c:numCache>
              </c:numRef>
            </c:minus>
          </c:errBars>
          <c:cat>
            <c:strRef>
              <c:f>'Tyr AchE'!$D$12:$G$12</c:f>
              <c:strCache>
                <c:ptCount val="4"/>
                <c:pt idx="0">
                  <c:v>Galantamine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'Tyr AchE'!$D$15:$G$15</c:f>
              <c:numCache>
                <c:formatCode>0.00</c:formatCode>
                <c:ptCount val="4"/>
                <c:pt idx="0" formatCode="0.000">
                  <c:v>40.690120644562562</c:v>
                </c:pt>
                <c:pt idx="1">
                  <c:v>24.734446130500753</c:v>
                </c:pt>
                <c:pt idx="2">
                  <c:v>21.514078570224246</c:v>
                </c:pt>
                <c:pt idx="3">
                  <c:v>37.11442786069648</c:v>
                </c:pt>
              </c:numCache>
            </c:numRef>
          </c:val>
        </c:ser>
        <c:ser>
          <c:idx val="3"/>
          <c:order val="3"/>
          <c:tx>
            <c:strRef>
              <c:f>'Tyr AchE'!$C$16</c:f>
              <c:strCache>
                <c:ptCount val="1"/>
                <c:pt idx="0">
                  <c:v>50 μg/mL</c:v>
                </c:pt>
              </c:strCache>
            </c:strRef>
          </c:tx>
          <c:errBars>
            <c:errBarType val="both"/>
            <c:errValType val="cust"/>
            <c:plus>
              <c:numRef>
                <c:f>'Tyr AchE'!$D$22:$G$22</c:f>
                <c:numCache>
                  <c:formatCode>General</c:formatCode>
                  <c:ptCount val="4"/>
                  <c:pt idx="0">
                    <c:v>0.9909780789902185</c:v>
                  </c:pt>
                  <c:pt idx="1">
                    <c:v>1.6033500194224679</c:v>
                  </c:pt>
                  <c:pt idx="2">
                    <c:v>1.3086501796703025</c:v>
                  </c:pt>
                  <c:pt idx="3">
                    <c:v>2.4017696277393905</c:v>
                  </c:pt>
                </c:numCache>
              </c:numRef>
            </c:plus>
            <c:minus>
              <c:numRef>
                <c:f>'Tyr AchE'!$D$22:$G$22</c:f>
                <c:numCache>
                  <c:formatCode>General</c:formatCode>
                  <c:ptCount val="4"/>
                  <c:pt idx="0">
                    <c:v>0.9909780789902185</c:v>
                  </c:pt>
                  <c:pt idx="1">
                    <c:v>1.6033500194224679</c:v>
                  </c:pt>
                  <c:pt idx="2">
                    <c:v>1.3086501796703025</c:v>
                  </c:pt>
                  <c:pt idx="3">
                    <c:v>2.4017696277393905</c:v>
                  </c:pt>
                </c:numCache>
              </c:numRef>
            </c:minus>
          </c:errBars>
          <c:cat>
            <c:strRef>
              <c:f>'Tyr AchE'!$D$12:$G$12</c:f>
              <c:strCache>
                <c:ptCount val="4"/>
                <c:pt idx="0">
                  <c:v>Galantamine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'Tyr AchE'!$D$16:$G$16</c:f>
              <c:numCache>
                <c:formatCode>0.00</c:formatCode>
                <c:ptCount val="4"/>
                <c:pt idx="0" formatCode="0.000">
                  <c:v>16.704631738800302</c:v>
                </c:pt>
                <c:pt idx="1">
                  <c:v>20.999831394368581</c:v>
                </c:pt>
                <c:pt idx="2">
                  <c:v>23.807115157646283</c:v>
                </c:pt>
                <c:pt idx="3">
                  <c:v>33.972992181947404</c:v>
                </c:pt>
              </c:numCache>
            </c:numRef>
          </c:val>
        </c:ser>
        <c:ser>
          <c:idx val="4"/>
          <c:order val="4"/>
          <c:tx>
            <c:strRef>
              <c:f>'Tyr AchE'!$C$17</c:f>
              <c:strCache>
                <c:ptCount val="1"/>
                <c:pt idx="0">
                  <c:v>10 μg/mL</c:v>
                </c:pt>
              </c:strCache>
            </c:strRef>
          </c:tx>
          <c:errBars>
            <c:errBarType val="both"/>
            <c:errValType val="cust"/>
            <c:plus>
              <c:numRef>
                <c:f>'Tyr AchE'!$D$23:$G$23</c:f>
                <c:numCache>
                  <c:formatCode>General</c:formatCode>
                  <c:ptCount val="4"/>
                  <c:pt idx="0">
                    <c:v>0.66649793301274118</c:v>
                  </c:pt>
                  <c:pt idx="1">
                    <c:v>1.2603482409388109</c:v>
                  </c:pt>
                  <c:pt idx="2">
                    <c:v>3.2142376341815635</c:v>
                  </c:pt>
                  <c:pt idx="3">
                    <c:v>1.4858890072704694</c:v>
                  </c:pt>
                </c:numCache>
              </c:numRef>
            </c:plus>
            <c:minus>
              <c:numRef>
                <c:f>'Tyr AchE'!$D$23:$G$23</c:f>
                <c:numCache>
                  <c:formatCode>General</c:formatCode>
                  <c:ptCount val="4"/>
                  <c:pt idx="0">
                    <c:v>0.66649793301274118</c:v>
                  </c:pt>
                  <c:pt idx="1">
                    <c:v>1.2603482409388109</c:v>
                  </c:pt>
                  <c:pt idx="2">
                    <c:v>3.2142376341815635</c:v>
                  </c:pt>
                  <c:pt idx="3">
                    <c:v>1.4858890072704694</c:v>
                  </c:pt>
                </c:numCache>
              </c:numRef>
            </c:minus>
          </c:errBars>
          <c:cat>
            <c:strRef>
              <c:f>'Tyr AchE'!$D$12:$G$12</c:f>
              <c:strCache>
                <c:ptCount val="4"/>
                <c:pt idx="0">
                  <c:v>Galantamine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'Tyr AchE'!$D$17:$G$17</c:f>
              <c:numCache>
                <c:formatCode>0.00</c:formatCode>
                <c:ptCount val="4"/>
                <c:pt idx="0" formatCode="0.000">
                  <c:v>0.6000000000000002</c:v>
                </c:pt>
                <c:pt idx="1">
                  <c:v>29.04232001348846</c:v>
                </c:pt>
                <c:pt idx="2">
                  <c:v>29.253077052773566</c:v>
                </c:pt>
                <c:pt idx="3">
                  <c:v>33.333333333333336</c:v>
                </c:pt>
              </c:numCache>
            </c:numRef>
          </c:val>
        </c:ser>
        <c:dLbls/>
        <c:gapWidth val="66"/>
        <c:axId val="163258752"/>
        <c:axId val="163261440"/>
      </c:barChart>
      <c:catAx>
        <c:axId val="163258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63261440"/>
        <c:crosses val="autoZero"/>
        <c:auto val="1"/>
        <c:lblAlgn val="ctr"/>
        <c:lblOffset val="100"/>
      </c:catAx>
      <c:valAx>
        <c:axId val="163261440"/>
        <c:scaling>
          <c:orientation val="minMax"/>
          <c:max val="9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dirty="0"/>
                  <a:t>Inhibition of </a:t>
                </a:r>
                <a:r>
                  <a:rPr lang="en-US" sz="1400" b="1" dirty="0" err="1"/>
                  <a:t>acetylcholinestearse</a:t>
                </a:r>
                <a:r>
                  <a:rPr lang="en-US" sz="1400" b="1" dirty="0"/>
                  <a:t>  (%)</a:t>
                </a:r>
              </a:p>
            </c:rich>
          </c:tx>
          <c:layout>
            <c:manualLayout>
              <c:xMode val="edge"/>
              <c:yMode val="edge"/>
              <c:x val="2.3076923076923092E-2"/>
              <c:y val="0.12337546622461666"/>
            </c:manualLayout>
          </c:layout>
        </c:title>
        <c:numFmt formatCode="General" sourceLinked="0"/>
        <c:tickLblPos val="nextTo"/>
        <c:crossAx val="16325875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3994036244723935"/>
          <c:y val="7.3825898761908329E-4"/>
          <c:w val="0.16005958196831238"/>
          <c:h val="0.31952826366502929"/>
        </c:manualLayout>
      </c:layout>
      <c:overlay val="1"/>
    </c:legend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plotArea>
      <c:layout/>
      <c:barChart>
        <c:barDir val="col"/>
        <c:grouping val="clustered"/>
        <c:ser>
          <c:idx val="0"/>
          <c:order val="0"/>
          <c:errBars>
            <c:errBarType val="both"/>
            <c:errValType val="cust"/>
            <c:plus>
              <c:numRef>
                <c:f>'Tyr AchE'!$I$21:$L$21</c:f>
                <c:numCache>
                  <c:formatCode>General</c:formatCode>
                  <c:ptCount val="4"/>
                  <c:pt idx="0">
                    <c:v>1.9229606802474624</c:v>
                  </c:pt>
                  <c:pt idx="1">
                    <c:v>1.2220201853215575</c:v>
                  </c:pt>
                  <c:pt idx="2">
                    <c:v>2.1804204487514194</c:v>
                  </c:pt>
                  <c:pt idx="3">
                    <c:v>0.84870489570874952</c:v>
                  </c:pt>
                </c:numCache>
              </c:numRef>
            </c:plus>
            <c:minus>
              <c:numRef>
                <c:f>'Tyr AchE'!$I$21:$L$21</c:f>
                <c:numCache>
                  <c:formatCode>General</c:formatCode>
                  <c:ptCount val="4"/>
                  <c:pt idx="0">
                    <c:v>1.9229606802474624</c:v>
                  </c:pt>
                  <c:pt idx="1">
                    <c:v>1.2220201853215575</c:v>
                  </c:pt>
                  <c:pt idx="2">
                    <c:v>2.1804204487514194</c:v>
                  </c:pt>
                  <c:pt idx="3">
                    <c:v>0.84870489570874952</c:v>
                  </c:pt>
                </c:numCache>
              </c:numRef>
            </c:minus>
          </c:errBars>
          <c:cat>
            <c:strRef>
              <c:f>'Tyr AchE'!$I$12:$L$12</c:f>
              <c:strCache>
                <c:ptCount val="4"/>
                <c:pt idx="0">
                  <c:v>Kojic acid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'Tyr AchE'!$I$13:$L$13</c:f>
              <c:numCache>
                <c:formatCode>0.000</c:formatCode>
                <c:ptCount val="4"/>
                <c:pt idx="0" formatCode="General">
                  <c:v>57.352941176470559</c:v>
                </c:pt>
                <c:pt idx="1">
                  <c:v>70.666666666666671</c:v>
                </c:pt>
                <c:pt idx="2">
                  <c:v>58.4</c:v>
                </c:pt>
                <c:pt idx="3">
                  <c:v>60.539215686274531</c:v>
                </c:pt>
              </c:numCache>
            </c:numRef>
          </c:val>
        </c:ser>
        <c:ser>
          <c:idx val="1"/>
          <c:order val="1"/>
          <c:errBars>
            <c:errBarType val="both"/>
            <c:errValType val="cust"/>
            <c:plus>
              <c:numRef>
                <c:f>'Tyr AchE'!$I$22:$L$22</c:f>
                <c:numCache>
                  <c:formatCode>General</c:formatCode>
                  <c:ptCount val="4"/>
                  <c:pt idx="0">
                    <c:v>0.70553368295055652</c:v>
                  </c:pt>
                  <c:pt idx="1">
                    <c:v>0.7055336829505563</c:v>
                  </c:pt>
                  <c:pt idx="2">
                    <c:v>0.98000000000000098</c:v>
                  </c:pt>
                  <c:pt idx="3">
                    <c:v>1.1238228409219042</c:v>
                  </c:pt>
                </c:numCache>
              </c:numRef>
            </c:plus>
            <c:minus>
              <c:numRef>
                <c:f>'Tyr AchE'!$I$22:$L$22</c:f>
                <c:numCache>
                  <c:formatCode>General</c:formatCode>
                  <c:ptCount val="4"/>
                  <c:pt idx="0">
                    <c:v>0.70553368295055652</c:v>
                  </c:pt>
                  <c:pt idx="1">
                    <c:v>0.7055336829505563</c:v>
                  </c:pt>
                  <c:pt idx="2">
                    <c:v>0.98000000000000098</c:v>
                  </c:pt>
                  <c:pt idx="3">
                    <c:v>1.1238228409219042</c:v>
                  </c:pt>
                </c:numCache>
              </c:numRef>
            </c:minus>
          </c:errBars>
          <c:cat>
            <c:strRef>
              <c:f>'Tyr AchE'!$I$12:$L$12</c:f>
              <c:strCache>
                <c:ptCount val="4"/>
                <c:pt idx="0">
                  <c:v>Kojic acid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'Tyr AchE'!$I$15:$L$15</c:f>
              <c:numCache>
                <c:formatCode>0.000</c:formatCode>
                <c:ptCount val="4"/>
                <c:pt idx="0" formatCode="General">
                  <c:v>49.264705882352963</c:v>
                </c:pt>
                <c:pt idx="1">
                  <c:v>59.46666666666659</c:v>
                </c:pt>
                <c:pt idx="2">
                  <c:v>50.93333333333333</c:v>
                </c:pt>
                <c:pt idx="3">
                  <c:v>41.421568627450988</c:v>
                </c:pt>
              </c:numCache>
            </c:numRef>
          </c:val>
        </c:ser>
        <c:ser>
          <c:idx val="2"/>
          <c:order val="2"/>
          <c:errBars>
            <c:errBarType val="both"/>
            <c:errValType val="cust"/>
            <c:plus>
              <c:numRef>
                <c:f>'Tyr AchE'!$I$23:$L$23</c:f>
                <c:numCache>
                  <c:formatCode>General</c:formatCode>
                  <c:ptCount val="4"/>
                  <c:pt idx="0">
                    <c:v>1.3856406460551038</c:v>
                  </c:pt>
                  <c:pt idx="1">
                    <c:v>1.3333333333333333</c:v>
                  </c:pt>
                  <c:pt idx="2">
                    <c:v>2.5490019833478197</c:v>
                  </c:pt>
                  <c:pt idx="3">
                    <c:v>1.1216406633934854</c:v>
                  </c:pt>
                </c:numCache>
              </c:numRef>
            </c:plus>
            <c:minus>
              <c:numRef>
                <c:f>'Tyr AchE'!$I$23:$L$23</c:f>
                <c:numCache>
                  <c:formatCode>General</c:formatCode>
                  <c:ptCount val="4"/>
                  <c:pt idx="0">
                    <c:v>1.3856406460551038</c:v>
                  </c:pt>
                  <c:pt idx="1">
                    <c:v>1.3333333333333333</c:v>
                  </c:pt>
                  <c:pt idx="2">
                    <c:v>2.5490019833478197</c:v>
                  </c:pt>
                  <c:pt idx="3">
                    <c:v>1.1216406633934854</c:v>
                  </c:pt>
                </c:numCache>
              </c:numRef>
            </c:minus>
          </c:errBars>
          <c:cat>
            <c:strRef>
              <c:f>'Tyr AchE'!$I$12:$L$12</c:f>
              <c:strCache>
                <c:ptCount val="4"/>
                <c:pt idx="0">
                  <c:v>Kojic acid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'Tyr AchE'!$I$17:$L$17</c:f>
              <c:numCache>
                <c:formatCode>0.000</c:formatCode>
                <c:ptCount val="4"/>
                <c:pt idx="0" formatCode="General">
                  <c:v>45.588235294117659</c:v>
                </c:pt>
                <c:pt idx="1">
                  <c:v>44.800000000000004</c:v>
                </c:pt>
                <c:pt idx="2">
                  <c:v>42.93333333333333</c:v>
                </c:pt>
                <c:pt idx="3">
                  <c:v>43.382352941176507</c:v>
                </c:pt>
              </c:numCache>
            </c:numRef>
          </c:val>
        </c:ser>
        <c:ser>
          <c:idx val="3"/>
          <c:order val="3"/>
          <c:errBars>
            <c:errBarType val="both"/>
            <c:errValType val="cust"/>
            <c:plus>
              <c:numRef>
                <c:f>'Tyr AchE'!$I$24:$L$24</c:f>
                <c:numCache>
                  <c:formatCode>General</c:formatCode>
                  <c:ptCount val="4"/>
                  <c:pt idx="0">
                    <c:v>0.70553368295055952</c:v>
                  </c:pt>
                  <c:pt idx="1">
                    <c:v>0.53333333333333377</c:v>
                  </c:pt>
                  <c:pt idx="2">
                    <c:v>3.2423054212156588</c:v>
                  </c:pt>
                  <c:pt idx="3">
                    <c:v>1.2964181424216483</c:v>
                  </c:pt>
                </c:numCache>
              </c:numRef>
            </c:plus>
            <c:minus>
              <c:numRef>
                <c:f>'Tyr AchE'!$I$24:$L$24</c:f>
                <c:numCache>
                  <c:formatCode>General</c:formatCode>
                  <c:ptCount val="4"/>
                  <c:pt idx="0">
                    <c:v>0.70553368295055952</c:v>
                  </c:pt>
                  <c:pt idx="1">
                    <c:v>0.53333333333333377</c:v>
                  </c:pt>
                  <c:pt idx="2">
                    <c:v>3.2423054212156588</c:v>
                  </c:pt>
                  <c:pt idx="3">
                    <c:v>1.2964181424216483</c:v>
                  </c:pt>
                </c:numCache>
              </c:numRef>
            </c:minus>
          </c:errBars>
          <c:cat>
            <c:strRef>
              <c:f>'Tyr AchE'!$I$12:$L$12</c:f>
              <c:strCache>
                <c:ptCount val="4"/>
                <c:pt idx="0">
                  <c:v>Kojic acid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'Tyr AchE'!$I$18:$L$18</c:f>
              <c:numCache>
                <c:formatCode>0.000</c:formatCode>
                <c:ptCount val="4"/>
                <c:pt idx="0" formatCode="General">
                  <c:v>34.803921568627409</c:v>
                </c:pt>
                <c:pt idx="1">
                  <c:v>38.133333333333333</c:v>
                </c:pt>
                <c:pt idx="2">
                  <c:v>37.333333333333336</c:v>
                </c:pt>
                <c:pt idx="3">
                  <c:v>42.401960784313694</c:v>
                </c:pt>
              </c:numCache>
            </c:numRef>
          </c:val>
        </c:ser>
        <c:ser>
          <c:idx val="4"/>
          <c:order val="4"/>
          <c:errBars>
            <c:errBarType val="both"/>
            <c:errValType val="cust"/>
            <c:plus>
              <c:numRef>
                <c:f>'Tyr AchE'!$I$25:$L$25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0.26666666666666594</c:v>
                  </c:pt>
                  <c:pt idx="2">
                    <c:v>0.42435572080246392</c:v>
                  </c:pt>
                  <c:pt idx="3">
                    <c:v>0.73333333333333361</c:v>
                  </c:pt>
                </c:numCache>
              </c:numRef>
            </c:plus>
            <c:minus>
              <c:numRef>
                <c:f>'Tyr AchE'!$I$25:$L$25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0.26666666666666594</c:v>
                  </c:pt>
                  <c:pt idx="2">
                    <c:v>0.42435572080246392</c:v>
                  </c:pt>
                  <c:pt idx="3">
                    <c:v>0.73333333333333361</c:v>
                  </c:pt>
                </c:numCache>
              </c:numRef>
            </c:minus>
          </c:errBars>
          <c:cat>
            <c:strRef>
              <c:f>'Tyr AchE'!$I$12:$L$12</c:f>
              <c:strCache>
                <c:ptCount val="4"/>
                <c:pt idx="0">
                  <c:v>Kojic acid</c:v>
                </c:pt>
                <c:pt idx="1">
                  <c:v>E1</c:v>
                </c:pt>
                <c:pt idx="2">
                  <c:v>E2</c:v>
                </c:pt>
                <c:pt idx="3">
                  <c:v>E3</c:v>
                </c:pt>
              </c:strCache>
            </c:strRef>
          </c:cat>
          <c:val>
            <c:numRef>
              <c:f>'Tyr AchE'!$I$19:$L$19</c:f>
              <c:numCache>
                <c:formatCode>0.000</c:formatCode>
                <c:ptCount val="4"/>
                <c:pt idx="0" formatCode="General">
                  <c:v>16.176470588235286</c:v>
                </c:pt>
                <c:pt idx="1">
                  <c:v>36</c:v>
                </c:pt>
                <c:pt idx="2">
                  <c:v>36.533333333333331</c:v>
                </c:pt>
                <c:pt idx="3">
                  <c:v>40.441176470588225</c:v>
                </c:pt>
              </c:numCache>
            </c:numRef>
          </c:val>
        </c:ser>
        <c:dLbls/>
        <c:gapWidth val="66"/>
        <c:axId val="165215616"/>
        <c:axId val="200512256"/>
      </c:barChart>
      <c:catAx>
        <c:axId val="165215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0512256"/>
        <c:crosses val="autoZero"/>
        <c:auto val="1"/>
        <c:lblAlgn val="ctr"/>
        <c:lblOffset val="100"/>
      </c:catAx>
      <c:valAx>
        <c:axId val="200512256"/>
        <c:scaling>
          <c:orientation val="minMax"/>
          <c:max val="8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dirty="0"/>
                  <a:t>Inhibition </a:t>
                </a:r>
                <a:r>
                  <a:rPr lang="en-US" sz="1400" b="1" dirty="0" smtClean="0"/>
                  <a:t>of</a:t>
                </a:r>
              </a:p>
              <a:p>
                <a:pPr>
                  <a:defRPr sz="1400" b="1"/>
                </a:pPr>
                <a:r>
                  <a:rPr lang="en-US" sz="1400" b="1" dirty="0" smtClean="0"/>
                  <a:t>  </a:t>
                </a:r>
                <a:r>
                  <a:rPr lang="en-US" sz="1400" b="1" dirty="0" err="1"/>
                  <a:t>tyrosianse</a:t>
                </a:r>
                <a:r>
                  <a:rPr lang="sr-Latn-RS" sz="1400" b="1" dirty="0"/>
                  <a:t> </a:t>
                </a:r>
                <a:r>
                  <a:rPr lang="en-US" sz="1400" b="1" dirty="0" smtClean="0"/>
                  <a:t> (%)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2.6041666666666683E-3"/>
              <c:y val="0.2250933633295838"/>
            </c:manualLayout>
          </c:layout>
        </c:title>
        <c:numFmt formatCode="General" sourceLinked="0"/>
        <c:tickLblPos val="nextTo"/>
        <c:crossAx val="165215616"/>
        <c:crosses val="autoZero"/>
        <c:crossBetween val="between"/>
        <c:majorUnit val="20"/>
      </c:valAx>
    </c:plotArea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CC0066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'MTT BV2'!$B$6:$F$6</c:f>
                <c:numCache>
                  <c:formatCode>General</c:formatCode>
                  <c:ptCount val="5"/>
                  <c:pt idx="0">
                    <c:v>1.6763012060287181</c:v>
                  </c:pt>
                  <c:pt idx="1">
                    <c:v>1.1367583131805257</c:v>
                  </c:pt>
                  <c:pt idx="2">
                    <c:v>2.034545014657247</c:v>
                  </c:pt>
                  <c:pt idx="3">
                    <c:v>1.1207615714325667</c:v>
                  </c:pt>
                  <c:pt idx="4">
                    <c:v>0.79127808007046352</c:v>
                  </c:pt>
                </c:numCache>
              </c:numRef>
            </c:plus>
            <c:minus>
              <c:numRef>
                <c:f>'MTT BV2'!$B$6:$F$6</c:f>
                <c:numCache>
                  <c:formatCode>General</c:formatCode>
                  <c:ptCount val="5"/>
                  <c:pt idx="0">
                    <c:v>1.6763012060287181</c:v>
                  </c:pt>
                  <c:pt idx="1">
                    <c:v>1.1367583131805257</c:v>
                  </c:pt>
                  <c:pt idx="2">
                    <c:v>2.034545014657247</c:v>
                  </c:pt>
                  <c:pt idx="3">
                    <c:v>1.1207615714325667</c:v>
                  </c:pt>
                  <c:pt idx="4">
                    <c:v>0.79127808007046352</c:v>
                  </c:pt>
                </c:numCache>
              </c:numRef>
            </c:minus>
          </c:errBars>
          <c:cat>
            <c:strRef>
              <c:f>'MTT BV2'!$B$2:$F$2</c:f>
              <c:strCache>
                <c:ptCount val="5"/>
                <c:pt idx="0">
                  <c:v>Control</c:v>
                </c:pt>
                <c:pt idx="1">
                  <c:v>LPS</c:v>
                </c:pt>
                <c:pt idx="2">
                  <c:v>LPS + E1</c:v>
                </c:pt>
                <c:pt idx="3">
                  <c:v>LPS + E2</c:v>
                </c:pt>
                <c:pt idx="4">
                  <c:v>LPS + E3</c:v>
                </c:pt>
              </c:strCache>
            </c:strRef>
          </c:cat>
          <c:val>
            <c:numRef>
              <c:f>'MTT BV2'!$B$3:$F$3</c:f>
              <c:numCache>
                <c:formatCode>###0.00</c:formatCode>
                <c:ptCount val="5"/>
                <c:pt idx="0">
                  <c:v>100.00012500000004</c:v>
                </c:pt>
                <c:pt idx="1">
                  <c:v>84.548714285714297</c:v>
                </c:pt>
                <c:pt idx="2" formatCode="###0.000">
                  <c:v>96.885500000000008</c:v>
                </c:pt>
                <c:pt idx="3" formatCode="###0.000">
                  <c:v>95.802999999999983</c:v>
                </c:pt>
                <c:pt idx="4" formatCode="###0.000">
                  <c:v>97.164000000000001</c:v>
                </c:pt>
              </c:numCache>
            </c:numRef>
          </c:val>
        </c:ser>
        <c:dLbls/>
        <c:gapWidth val="80"/>
        <c:axId val="206571776"/>
        <c:axId val="208738560"/>
      </c:barChart>
      <c:catAx>
        <c:axId val="206571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+mn-lt"/>
                <a:cs typeface="Times New Roman" pitchFamily="18" charset="0"/>
              </a:defRPr>
            </a:pPr>
            <a:endParaRPr lang="en-US"/>
          </a:p>
        </c:txPr>
        <c:crossAx val="208738560"/>
        <c:crosses val="autoZero"/>
        <c:auto val="1"/>
        <c:lblAlgn val="ctr"/>
        <c:lblOffset val="100"/>
      </c:catAx>
      <c:valAx>
        <c:axId val="208738560"/>
        <c:scaling>
          <c:orientation val="minMax"/>
          <c:max val="1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 b="1">
                    <a:latin typeface="+mn-lt"/>
                  </a:defRPr>
                </a:pPr>
                <a:r>
                  <a:rPr lang="en-US" sz="1400" b="1">
                    <a:latin typeface="+mn-lt"/>
                    <a:cs typeface="Times New Roman" pitchFamily="18" charset="0"/>
                  </a:rPr>
                  <a:t>Viability</a:t>
                </a:r>
                <a:r>
                  <a:rPr lang="en-US" sz="1400" b="1" baseline="0">
                    <a:latin typeface="+mn-lt"/>
                    <a:cs typeface="Times New Roman" pitchFamily="18" charset="0"/>
                  </a:rPr>
                  <a:t> </a:t>
                </a:r>
                <a:r>
                  <a:rPr lang="en-US" sz="1400" b="1">
                    <a:latin typeface="+mn-lt"/>
                    <a:cs typeface="Times New Roman" pitchFamily="18" charset="0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4.8109965635738827E-2"/>
              <c:y val="0.31486625147466446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06571776"/>
        <c:crosses val="autoZero"/>
        <c:crossBetween val="between"/>
        <c:majorUnit val="20"/>
      </c:valAx>
    </c:plotArea>
    <c:plotVisOnly val="1"/>
    <c:dispBlanksAs val="gap"/>
  </c:chart>
  <c:spPr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937896881541133"/>
          <c:y val="0.11447625864948699"/>
          <c:w val="0.81467215461703635"/>
          <c:h val="0.7488636363636366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C0066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'Graph NBT'!$B$6:$F$6</c:f>
                <c:numCache>
                  <c:formatCode>General</c:formatCode>
                  <c:ptCount val="5"/>
                  <c:pt idx="0">
                    <c:v>6.5217391285714299E-2</c:v>
                  </c:pt>
                  <c:pt idx="1">
                    <c:v>7.3370676269190541E-2</c:v>
                  </c:pt>
                  <c:pt idx="2">
                    <c:v>0.11610182723471868</c:v>
                  </c:pt>
                  <c:pt idx="3">
                    <c:v>6.3702081948206535E-2</c:v>
                  </c:pt>
                  <c:pt idx="4">
                    <c:v>6.2378320449528277E-2</c:v>
                  </c:pt>
                </c:numCache>
              </c:numRef>
            </c:plus>
            <c:minus>
              <c:numRef>
                <c:f>'Graph NBT'!$B$6:$F$6</c:f>
                <c:numCache>
                  <c:formatCode>General</c:formatCode>
                  <c:ptCount val="5"/>
                  <c:pt idx="0">
                    <c:v>6.5217391285714299E-2</c:v>
                  </c:pt>
                  <c:pt idx="1">
                    <c:v>7.3370676269190541E-2</c:v>
                  </c:pt>
                  <c:pt idx="2">
                    <c:v>0.11610182723471868</c:v>
                  </c:pt>
                  <c:pt idx="3">
                    <c:v>6.3702081948206535E-2</c:v>
                  </c:pt>
                  <c:pt idx="4">
                    <c:v>6.2378320449528277E-2</c:v>
                  </c:pt>
                </c:numCache>
              </c:numRef>
            </c:minus>
          </c:errBars>
          <c:cat>
            <c:strRef>
              <c:f>'Graph NBT'!$B$2:$F$2</c:f>
              <c:strCache>
                <c:ptCount val="5"/>
                <c:pt idx="0">
                  <c:v>Control</c:v>
                </c:pt>
                <c:pt idx="1">
                  <c:v>LPS</c:v>
                </c:pt>
                <c:pt idx="2">
                  <c:v>LPS + E1</c:v>
                </c:pt>
                <c:pt idx="3">
                  <c:v>LPS + E2</c:v>
                </c:pt>
                <c:pt idx="4">
                  <c:v>LPS + E3</c:v>
                </c:pt>
              </c:strCache>
            </c:strRef>
          </c:cat>
          <c:val>
            <c:numRef>
              <c:f>'Graph NBT'!$B$3:$F$3</c:f>
              <c:numCache>
                <c:formatCode>###0.00</c:formatCode>
                <c:ptCount val="5"/>
                <c:pt idx="0">
                  <c:v>1.0000000000000002</c:v>
                </c:pt>
                <c:pt idx="1">
                  <c:v>0.85216571781259065</c:v>
                </c:pt>
                <c:pt idx="2">
                  <c:v>1.4744946813707922</c:v>
                </c:pt>
                <c:pt idx="3">
                  <c:v>1.4091395370284963</c:v>
                </c:pt>
                <c:pt idx="4">
                  <c:v>1.3820548461268667</c:v>
                </c:pt>
              </c:numCache>
            </c:numRef>
          </c:val>
        </c:ser>
        <c:dLbls/>
        <c:gapWidth val="40"/>
        <c:overlap val="15"/>
        <c:axId val="214185088"/>
        <c:axId val="214221568"/>
      </c:barChart>
      <c:catAx>
        <c:axId val="214185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+mn-lt"/>
                <a:cs typeface="Times New Roman" pitchFamily="18" charset="0"/>
              </a:defRPr>
            </a:pPr>
            <a:endParaRPr lang="en-US"/>
          </a:p>
        </c:txPr>
        <c:crossAx val="214221568"/>
        <c:crosses val="autoZero"/>
        <c:auto val="1"/>
        <c:lblAlgn val="ctr"/>
        <c:lblOffset val="100"/>
      </c:catAx>
      <c:valAx>
        <c:axId val="214221568"/>
        <c:scaling>
          <c:orientation val="minMax"/>
          <c:max val="1.6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 b="1">
                    <a:latin typeface="+mn-lt"/>
                  </a:defRPr>
                </a:pPr>
                <a:r>
                  <a:rPr lang="en-US" sz="1400" b="1">
                    <a:latin typeface="+mn-lt"/>
                    <a:cs typeface="Times New Roman" pitchFamily="18" charset="0"/>
                  </a:rPr>
                  <a:t>Index</a:t>
                </a:r>
              </a:p>
            </c:rich>
          </c:tx>
          <c:layout>
            <c:manualLayout>
              <c:xMode val="edge"/>
              <c:yMode val="edge"/>
              <c:x val="4.1052638384192021E-2"/>
              <c:y val="0.42230639730639774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4185088"/>
        <c:crosses val="autoZero"/>
        <c:crossBetween val="between"/>
        <c:majorUnit val="0.5"/>
      </c:valAx>
      <c:spPr>
        <a:ln>
          <a:noFill/>
        </a:ln>
      </c:spPr>
    </c:plotArea>
    <c:plotVisOnly val="1"/>
    <c:dispBlanksAs val="gap"/>
  </c:chart>
  <c:spPr>
    <a:ln>
      <a:noFill/>
    </a:ln>
  </c:sp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0319444444444451"/>
          <c:y val="7.1428571428571425E-2"/>
          <c:w val="0.74680555555555583"/>
          <c:h val="0.7655624296962879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C0066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'Grafik NO'!$B$6:$F$6</c:f>
                <c:numCache>
                  <c:formatCode>General</c:formatCode>
                  <c:ptCount val="5"/>
                  <c:pt idx="0">
                    <c:v>1.0755395197540398</c:v>
                  </c:pt>
                  <c:pt idx="1">
                    <c:v>0.70802773911178885</c:v>
                  </c:pt>
                  <c:pt idx="2">
                    <c:v>0.6896317388976102</c:v>
                  </c:pt>
                  <c:pt idx="3">
                    <c:v>0.68061508767873602</c:v>
                  </c:pt>
                  <c:pt idx="4">
                    <c:v>0.47452796093215505</c:v>
                  </c:pt>
                </c:numCache>
              </c:numRef>
            </c:plus>
            <c:minus>
              <c:numRef>
                <c:f>'Grafik NO'!$B$6:$F$6</c:f>
                <c:numCache>
                  <c:formatCode>General</c:formatCode>
                  <c:ptCount val="5"/>
                  <c:pt idx="0">
                    <c:v>1.0755395197540398</c:v>
                  </c:pt>
                  <c:pt idx="1">
                    <c:v>0.70802773911178885</c:v>
                  </c:pt>
                  <c:pt idx="2">
                    <c:v>0.6896317388976102</c:v>
                  </c:pt>
                  <c:pt idx="3">
                    <c:v>0.68061508767873602</c:v>
                  </c:pt>
                  <c:pt idx="4">
                    <c:v>0.47452796093215505</c:v>
                  </c:pt>
                </c:numCache>
              </c:numRef>
            </c:minus>
          </c:errBars>
          <c:cat>
            <c:strRef>
              <c:f>'Grafik NO'!$B$2:$F$2</c:f>
              <c:strCache>
                <c:ptCount val="5"/>
                <c:pt idx="0">
                  <c:v>Control</c:v>
                </c:pt>
                <c:pt idx="1">
                  <c:v>LPS</c:v>
                </c:pt>
                <c:pt idx="2">
                  <c:v>LPS+E1</c:v>
                </c:pt>
                <c:pt idx="3">
                  <c:v>LPS+E2</c:v>
                </c:pt>
                <c:pt idx="4">
                  <c:v>LPS+E3</c:v>
                </c:pt>
              </c:strCache>
            </c:strRef>
          </c:cat>
          <c:val>
            <c:numRef>
              <c:f>'Grafik NO'!$B$3:$F$3</c:f>
              <c:numCache>
                <c:formatCode>###0.00</c:formatCode>
                <c:ptCount val="5"/>
                <c:pt idx="0">
                  <c:v>21.6875</c:v>
                </c:pt>
                <c:pt idx="1">
                  <c:v>41.438394592684226</c:v>
                </c:pt>
                <c:pt idx="2">
                  <c:v>34.687487379247841</c:v>
                </c:pt>
                <c:pt idx="3">
                  <c:v>37.316102554643486</c:v>
                </c:pt>
                <c:pt idx="4">
                  <c:v>35.690831265669857</c:v>
                </c:pt>
              </c:numCache>
            </c:numRef>
          </c:val>
        </c:ser>
        <c:dLbls/>
        <c:gapWidth val="40"/>
        <c:axId val="214446080"/>
        <c:axId val="214447616"/>
      </c:barChart>
      <c:catAx>
        <c:axId val="214446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+mn-lt"/>
                <a:cs typeface="Times New Roman" pitchFamily="18" charset="0"/>
              </a:defRPr>
            </a:pPr>
            <a:endParaRPr lang="en-US"/>
          </a:p>
        </c:txPr>
        <c:crossAx val="214447616"/>
        <c:crosses val="autoZero"/>
        <c:auto val="1"/>
        <c:lblAlgn val="ctr"/>
        <c:lblOffset val="100"/>
      </c:catAx>
      <c:valAx>
        <c:axId val="214447616"/>
        <c:scaling>
          <c:orientation val="minMax"/>
          <c:max val="45"/>
          <c:min val="0"/>
        </c:scaling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r>
                  <a:rPr lang="en-US" sz="1400" b="1" i="0" baseline="0" dirty="0" smtClean="0">
                    <a:latin typeface="+mn-lt"/>
                    <a:cs typeface="Times New Roman" pitchFamily="18" charset="0"/>
                  </a:rPr>
                  <a:t>Nitrite  </a:t>
                </a:r>
                <a:r>
                  <a:rPr lang="en-US" sz="1400" b="1" i="0" baseline="0" dirty="0">
                    <a:latin typeface="+mn-lt"/>
                    <a:cs typeface="Times New Roman" pitchFamily="18" charset="0"/>
                  </a:rPr>
                  <a:t>concentration (</a:t>
                </a:r>
                <a:r>
                  <a:rPr lang="el-GR" sz="1400" b="1" i="0" baseline="0" dirty="0">
                    <a:latin typeface="+mn-lt"/>
                    <a:cs typeface="Times New Roman" pitchFamily="18" charset="0"/>
                  </a:rPr>
                  <a:t>μ</a:t>
                </a:r>
                <a:r>
                  <a:rPr lang="en-US" sz="1400" b="1" i="0" baseline="0" dirty="0">
                    <a:latin typeface="+mn-lt"/>
                    <a:cs typeface="Times New Roman" pitchFamily="18" charset="0"/>
                  </a:rPr>
                  <a:t>g/</a:t>
                </a:r>
                <a:r>
                  <a:rPr lang="en-US" sz="1400" b="1" i="0" baseline="0" dirty="0" err="1">
                    <a:latin typeface="+mn-lt"/>
                    <a:cs typeface="Times New Roman" pitchFamily="18" charset="0"/>
                  </a:rPr>
                  <a:t>mL</a:t>
                </a:r>
                <a:r>
                  <a:rPr lang="en-US" sz="1400" b="1" i="0" baseline="0" dirty="0">
                    <a:latin typeface="+mn-lt"/>
                    <a:cs typeface="Times New Roman" pitchFamily="18" charset="0"/>
                  </a:rPr>
                  <a:t>)</a:t>
                </a:r>
                <a:endParaRPr lang="en-US" sz="1400" b="1" dirty="0">
                  <a:latin typeface="+mn-lt"/>
                  <a:cs typeface="Times New Roman" pitchFamily="18" charset="0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itchFamily="18" charset="0"/>
                  </a:defRPr>
                </a:pPr>
                <a:endParaRPr lang="en-US" sz="1400" b="1" dirty="0">
                  <a:latin typeface="+mn-lt"/>
                  <a:cs typeface="Times New Roman" pitchFamily="18" charset="0"/>
                </a:endParaRPr>
              </a:p>
            </c:rich>
          </c:tx>
          <c:layout/>
        </c:title>
        <c:numFmt formatCode="General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4446080"/>
        <c:crosses val="autoZero"/>
        <c:crossBetween val="between"/>
        <c:majorUnit val="10"/>
      </c:valAx>
    </c:plotArea>
    <c:plotVisOnly val="1"/>
    <c:dispBlanksAs val="gap"/>
  </c:chart>
  <c:spPr>
    <a:ln>
      <a:noFill/>
    </a:ln>
  </c:sp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764510890441225"/>
          <c:y val="4.656090782769811E-2"/>
          <c:w val="0.74782108734350661"/>
          <c:h val="0.8152003242241786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9999"/>
            </a:solidFill>
            <a:ln>
              <a:solidFill>
                <a:sysClr val="windowText" lastClr="000000"/>
              </a:solidFill>
            </a:ln>
          </c:spPr>
          <c:errBars>
            <c:errBarType val="both"/>
            <c:errValType val="cust"/>
            <c:plus>
              <c:numRef>
                <c:f>'MTT MDA'!$B$3:$E$3</c:f>
                <c:numCache>
                  <c:formatCode>General</c:formatCode>
                  <c:ptCount val="4"/>
                  <c:pt idx="0">
                    <c:v>1.0682811419689906</c:v>
                  </c:pt>
                  <c:pt idx="1">
                    <c:v>13.994592684914652</c:v>
                  </c:pt>
                  <c:pt idx="2">
                    <c:v>0.82183967076580189</c:v>
                  </c:pt>
                  <c:pt idx="3">
                    <c:v>0.78139199154102024</c:v>
                  </c:pt>
                </c:numCache>
              </c:numRef>
            </c:plus>
            <c:minus>
              <c:numRef>
                <c:f>'MTT MDA'!$B$3:$E$3</c:f>
                <c:numCache>
                  <c:formatCode>General</c:formatCode>
                  <c:ptCount val="4"/>
                  <c:pt idx="0">
                    <c:v>1.0682811419689906</c:v>
                  </c:pt>
                  <c:pt idx="1">
                    <c:v>13.994592684914652</c:v>
                  </c:pt>
                  <c:pt idx="2">
                    <c:v>0.82183967076580189</c:v>
                  </c:pt>
                  <c:pt idx="3">
                    <c:v>0.78139199154102024</c:v>
                  </c:pt>
                </c:numCache>
              </c:numRef>
            </c:minus>
          </c:errBars>
          <c:cat>
            <c:strRef>
              <c:f>'MTT MDA'!$B$1:$E$1</c:f>
              <c:strCache>
                <c:ptCount val="4"/>
                <c:pt idx="0">
                  <c:v>Control</c:v>
                </c:pt>
                <c:pt idx="1">
                  <c:v>E 1 </c:v>
                </c:pt>
                <c:pt idx="2">
                  <c:v>E 2</c:v>
                </c:pt>
                <c:pt idx="3">
                  <c:v>E 3</c:v>
                </c:pt>
              </c:strCache>
            </c:strRef>
          </c:cat>
          <c:val>
            <c:numRef>
              <c:f>'MTT MDA'!$B$2:$E$2</c:f>
              <c:numCache>
                <c:formatCode>###0.000</c:formatCode>
                <c:ptCount val="4"/>
                <c:pt idx="0">
                  <c:v>99.999999978333378</c:v>
                </c:pt>
                <c:pt idx="1">
                  <c:v>76.531500000000023</c:v>
                </c:pt>
                <c:pt idx="2">
                  <c:v>53.102666666666636</c:v>
                </c:pt>
                <c:pt idx="3">
                  <c:v>53.290333333333358</c:v>
                </c:pt>
              </c:numCache>
            </c:numRef>
          </c:val>
        </c:ser>
        <c:dLbls/>
        <c:gapWidth val="80"/>
        <c:axId val="214723968"/>
        <c:axId val="215176704"/>
      </c:barChart>
      <c:catAx>
        <c:axId val="214723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+mn-lt"/>
                <a:cs typeface="Times New Roman" pitchFamily="18" charset="0"/>
              </a:defRPr>
            </a:pPr>
            <a:endParaRPr lang="en-US"/>
          </a:p>
        </c:txPr>
        <c:crossAx val="215176704"/>
        <c:crosses val="autoZero"/>
        <c:auto val="1"/>
        <c:lblAlgn val="ctr"/>
        <c:lblOffset val="100"/>
      </c:catAx>
      <c:valAx>
        <c:axId val="215176704"/>
        <c:scaling>
          <c:orientation val="minMax"/>
          <c:max val="1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 b="1">
                    <a:latin typeface="+mn-lt"/>
                  </a:defRPr>
                </a:pPr>
                <a:r>
                  <a:rPr lang="en-US" sz="1400" b="1">
                    <a:latin typeface="+mn-lt"/>
                    <a:cs typeface="Times New Roman" pitchFamily="18" charset="0"/>
                  </a:rPr>
                  <a:t>Viability  (%)</a:t>
                </a:r>
              </a:p>
            </c:rich>
          </c:tx>
          <c:layout>
            <c:manualLayout>
              <c:xMode val="edge"/>
              <c:yMode val="edge"/>
              <c:x val="1.9483296495832761E-2"/>
              <c:y val="0.30231585377189413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472396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869804567276413"/>
          <c:y val="7.957430920423246E-2"/>
          <c:w val="0.82833356477676345"/>
          <c:h val="0.7559231513411236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9999"/>
            </a:solidFill>
            <a:ln>
              <a:solidFill>
                <a:schemeClr val="tx1"/>
              </a:solidFill>
            </a:ln>
          </c:spPr>
          <c:errBars>
            <c:errBarType val="both"/>
            <c:errValType val="cust"/>
            <c:plus>
              <c:numRef>
                <c:f>'Graph MDA NBT'!$A$9:$D$9</c:f>
                <c:numCache>
                  <c:formatCode>General</c:formatCode>
                  <c:ptCount val="4"/>
                  <c:pt idx="0">
                    <c:v>1.0079018720078237E-2</c:v>
                  </c:pt>
                  <c:pt idx="1">
                    <c:v>7.2285861523321716E-3</c:v>
                  </c:pt>
                  <c:pt idx="2">
                    <c:v>2.3945584112359971E-2</c:v>
                  </c:pt>
                  <c:pt idx="3">
                    <c:v>3.4402920701689432E-2</c:v>
                  </c:pt>
                </c:numCache>
              </c:numRef>
            </c:plus>
            <c:minus>
              <c:numRef>
                <c:f>'Graph MDA NBT'!$A$9:$D$9</c:f>
                <c:numCache>
                  <c:formatCode>General</c:formatCode>
                  <c:ptCount val="4"/>
                  <c:pt idx="0">
                    <c:v>1.0079018720078237E-2</c:v>
                  </c:pt>
                  <c:pt idx="1">
                    <c:v>7.2285861523321716E-3</c:v>
                  </c:pt>
                  <c:pt idx="2">
                    <c:v>2.3945584112359971E-2</c:v>
                  </c:pt>
                  <c:pt idx="3">
                    <c:v>3.4402920701689432E-2</c:v>
                  </c:pt>
                </c:numCache>
              </c:numRef>
            </c:minus>
          </c:errBars>
          <c:cat>
            <c:strRef>
              <c:f>'Graph MDA NBT'!$A$7:$D$7</c:f>
              <c:strCache>
                <c:ptCount val="4"/>
                <c:pt idx="0">
                  <c:v>Control</c:v>
                </c:pt>
                <c:pt idx="1">
                  <c:v>E 1 </c:v>
                </c:pt>
                <c:pt idx="2">
                  <c:v>E 2</c:v>
                </c:pt>
                <c:pt idx="3">
                  <c:v>E 3</c:v>
                </c:pt>
              </c:strCache>
            </c:strRef>
          </c:cat>
          <c:val>
            <c:numRef>
              <c:f>'Graph MDA NBT'!$A$8:$D$8</c:f>
              <c:numCache>
                <c:formatCode>General</c:formatCode>
                <c:ptCount val="4"/>
                <c:pt idx="0">
                  <c:v>1.0000000000000002</c:v>
                </c:pt>
                <c:pt idx="1">
                  <c:v>1.2876903636161119</c:v>
                </c:pt>
                <c:pt idx="2">
                  <c:v>1.8924604756210981</c:v>
                </c:pt>
                <c:pt idx="3">
                  <c:v>1.9912376763735724</c:v>
                </c:pt>
              </c:numCache>
            </c:numRef>
          </c:val>
        </c:ser>
        <c:dLbls/>
        <c:gapWidth val="80"/>
        <c:axId val="217594112"/>
        <c:axId val="217973504"/>
      </c:barChart>
      <c:catAx>
        <c:axId val="217594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en-US"/>
          </a:p>
        </c:txPr>
        <c:crossAx val="217973504"/>
        <c:crosses val="autoZero"/>
        <c:auto val="1"/>
        <c:lblAlgn val="ctr"/>
        <c:lblOffset val="100"/>
      </c:catAx>
      <c:valAx>
        <c:axId val="217973504"/>
        <c:scaling>
          <c:orientation val="minMax"/>
          <c:max val="2"/>
        </c:scaling>
        <c:axPos val="l"/>
        <c:title>
          <c:tx>
            <c:rich>
              <a:bodyPr rot="-5400000" vert="horz"/>
              <a:lstStyle/>
              <a:p>
                <a:pPr>
                  <a:defRPr sz="1400" b="1">
                    <a:latin typeface="+mn-lt"/>
                  </a:defRPr>
                </a:pPr>
                <a:r>
                  <a:rPr lang="sr-Latn-RS" sz="1400" b="1">
                    <a:latin typeface="+mn-lt"/>
                  </a:rPr>
                  <a:t>Index </a:t>
                </a:r>
                <a:endParaRPr lang="en-US" sz="1400" b="1">
                  <a:latin typeface="+mn-lt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en-US"/>
          </a:p>
        </c:txPr>
        <c:crossAx val="217594112"/>
        <c:crosses val="autoZero"/>
        <c:crossBetween val="between"/>
        <c:majorUnit val="0.5"/>
      </c:valAx>
    </c:plotArea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AACCE-ED84-40CF-9C37-3E02DCF4EBBC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154058-079C-4641-914A-CF7EAD9EFE84}">
      <dgm:prSet phldrT="[Text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Chemical</a:t>
          </a:r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characterization</a:t>
          </a:r>
          <a:endParaRPr lang="en-US" sz="1600" dirty="0">
            <a:solidFill>
              <a:schemeClr val="bg1"/>
            </a:solidFill>
          </a:endParaRPr>
        </a:p>
      </dgm:t>
    </dgm:pt>
    <dgm:pt modelId="{81BD975D-CF58-48D4-9B29-69899848BE94}" type="parTrans" cxnId="{23C3B46B-1589-49CB-9F7E-A5A0C2DDEF6F}">
      <dgm:prSet/>
      <dgm:spPr/>
      <dgm:t>
        <a:bodyPr/>
        <a:lstStyle/>
        <a:p>
          <a:endParaRPr lang="en-US"/>
        </a:p>
      </dgm:t>
    </dgm:pt>
    <dgm:pt modelId="{01D5E02C-1BF6-4CFA-8209-DCB1FCCAF8E1}" type="sibTrans" cxnId="{23C3B46B-1589-49CB-9F7E-A5A0C2DDEF6F}">
      <dgm:prSet/>
      <dgm:spPr/>
      <dgm:t>
        <a:bodyPr/>
        <a:lstStyle/>
        <a:p>
          <a:endParaRPr lang="en-US"/>
        </a:p>
      </dgm:t>
    </dgm:pt>
    <dgm:pt modelId="{0BBC856B-5DAE-49BF-BEDD-061DED0DFB68}">
      <dgm:prSet phldrT="[Text]" custT="1"/>
      <dgm:spPr/>
      <dgm:t>
        <a:bodyPr/>
        <a:lstStyle/>
        <a:p>
          <a:r>
            <a:rPr lang="en-US" sz="15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Spectrophotometry</a:t>
          </a:r>
          <a:endParaRPr lang="en-US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959868-4937-4769-8837-E8AC78FE063F}" type="parTrans" cxnId="{2C46BFA8-6EC2-4DCB-9328-56701F33134B}">
      <dgm:prSet/>
      <dgm:spPr/>
      <dgm:t>
        <a:bodyPr/>
        <a:lstStyle/>
        <a:p>
          <a:endParaRPr lang="en-US"/>
        </a:p>
      </dgm:t>
    </dgm:pt>
    <dgm:pt modelId="{95ECBD6E-05F8-468D-B5EE-D6EE20004E89}" type="sibTrans" cxnId="{2C46BFA8-6EC2-4DCB-9328-56701F33134B}">
      <dgm:prSet/>
      <dgm:spPr/>
      <dgm:t>
        <a:bodyPr/>
        <a:lstStyle/>
        <a:p>
          <a:endParaRPr lang="en-US"/>
        </a:p>
      </dgm:t>
    </dgm:pt>
    <dgm:pt modelId="{09473D7B-BC93-43FF-919C-39385A4DDA3D}">
      <dgm:prSet phldrT="[Text]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Biological assays</a:t>
          </a:r>
          <a:endParaRPr lang="en-US" dirty="0">
            <a:solidFill>
              <a:schemeClr val="bg1"/>
            </a:solidFill>
          </a:endParaRPr>
        </a:p>
      </dgm:t>
    </dgm:pt>
    <dgm:pt modelId="{DDD088A9-82A1-45FF-A5C8-B7744DCE930D}" type="parTrans" cxnId="{730627BB-7EAA-4F9B-BC0B-7820F9095632}">
      <dgm:prSet/>
      <dgm:spPr/>
      <dgm:t>
        <a:bodyPr/>
        <a:lstStyle/>
        <a:p>
          <a:endParaRPr lang="en-US"/>
        </a:p>
      </dgm:t>
    </dgm:pt>
    <dgm:pt modelId="{0005FEC1-D554-4F08-BB1D-776E10185C1B}" type="sibTrans" cxnId="{730627BB-7EAA-4F9B-BC0B-7820F9095632}">
      <dgm:prSet/>
      <dgm:spPr/>
      <dgm:t>
        <a:bodyPr/>
        <a:lstStyle/>
        <a:p>
          <a:endParaRPr lang="en-US"/>
        </a:p>
      </dgm:t>
    </dgm:pt>
    <dgm:pt modelId="{47A41754-8243-4716-87D9-7CA2319C14E7}">
      <dgm:prSet phldrT="[Text]"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Antitumor activity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1D232-C8D0-4CFC-A5A9-84D4B5E346D7}" type="parTrans" cxnId="{F4FE5D00-62C6-474A-861A-11BF2B9E6CA9}">
      <dgm:prSet/>
      <dgm:spPr/>
      <dgm:t>
        <a:bodyPr/>
        <a:lstStyle/>
        <a:p>
          <a:endParaRPr lang="en-US"/>
        </a:p>
      </dgm:t>
    </dgm:pt>
    <dgm:pt modelId="{425B6834-0574-411C-A3D5-7AEC628EF363}" type="sibTrans" cxnId="{F4FE5D00-62C6-474A-861A-11BF2B9E6CA9}">
      <dgm:prSet/>
      <dgm:spPr/>
      <dgm:t>
        <a:bodyPr/>
        <a:lstStyle/>
        <a:p>
          <a:endParaRPr lang="en-US"/>
        </a:p>
      </dgm:t>
    </dgm:pt>
    <dgm:pt modelId="{86AFE09E-6A05-45AF-B254-A15E42334A24}">
      <dgm:prSet phldrT="[Text]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Biochemical assays</a:t>
          </a:r>
          <a:endParaRPr lang="en-US" dirty="0">
            <a:solidFill>
              <a:schemeClr val="bg1"/>
            </a:solidFill>
          </a:endParaRPr>
        </a:p>
      </dgm:t>
    </dgm:pt>
    <dgm:pt modelId="{D7B894C9-BA46-464A-99FC-5BC7EE10EB7B}" type="sibTrans" cxnId="{F373CA9E-5DED-4153-AABB-0A2806FE424E}">
      <dgm:prSet/>
      <dgm:spPr/>
      <dgm:t>
        <a:bodyPr/>
        <a:lstStyle/>
        <a:p>
          <a:endParaRPr lang="en-US"/>
        </a:p>
      </dgm:t>
    </dgm:pt>
    <dgm:pt modelId="{163898BB-F7A0-4C20-8FB8-3F4151EC8061}" type="parTrans" cxnId="{F373CA9E-5DED-4153-AABB-0A2806FE424E}">
      <dgm:prSet/>
      <dgm:spPr/>
      <dgm:t>
        <a:bodyPr/>
        <a:lstStyle/>
        <a:p>
          <a:endParaRPr lang="en-US"/>
        </a:p>
      </dgm:t>
    </dgm:pt>
    <dgm:pt modelId="{D7693680-C18E-410A-AC48-963A494E5FD9}">
      <dgm:prSet custT="1"/>
      <dgm:spPr/>
      <dgm:t>
        <a:bodyPr/>
        <a:lstStyle/>
        <a:p>
          <a:r>
            <a:rPr lang="en-US" sz="15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LC/MS analysis</a:t>
          </a:r>
        </a:p>
      </dgm:t>
    </dgm:pt>
    <dgm:pt modelId="{5A5178F9-F712-4F61-8978-D4FA2B8BC41A}" type="parTrans" cxnId="{D60228A0-A187-41F1-B92A-FA08069038E8}">
      <dgm:prSet/>
      <dgm:spPr/>
      <dgm:t>
        <a:bodyPr/>
        <a:lstStyle/>
        <a:p>
          <a:endParaRPr lang="en-US"/>
        </a:p>
      </dgm:t>
    </dgm:pt>
    <dgm:pt modelId="{4191E081-4C2E-43F9-97B6-15C79B829E57}" type="sibTrans" cxnId="{D60228A0-A187-41F1-B92A-FA08069038E8}">
      <dgm:prSet/>
      <dgm:spPr/>
      <dgm:t>
        <a:bodyPr/>
        <a:lstStyle/>
        <a:p>
          <a:endParaRPr lang="en-US"/>
        </a:p>
      </dgm:t>
    </dgm:pt>
    <dgm:pt modelId="{E4EFCF8F-18E3-4E74-B233-14B60C2CA3D1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Antioxidant</a:t>
          </a:r>
          <a:r>
            <a:rPr lang="en-US" dirty="0" smtClean="0"/>
            <a:t> 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32422-75D8-4B68-A57D-86B3C856703F}" type="parTrans" cxnId="{D34BBAA4-7EB9-4310-A4C2-EABEE36E2695}">
      <dgm:prSet/>
      <dgm:spPr/>
      <dgm:t>
        <a:bodyPr/>
        <a:lstStyle/>
        <a:p>
          <a:endParaRPr lang="en-US"/>
        </a:p>
      </dgm:t>
    </dgm:pt>
    <dgm:pt modelId="{4EC15E0C-B99D-4FFE-8905-EB663E2A1B35}" type="sibTrans" cxnId="{D34BBAA4-7EB9-4310-A4C2-EABEE36E2695}">
      <dgm:prSet/>
      <dgm:spPr/>
      <dgm:t>
        <a:bodyPr/>
        <a:lstStyle/>
        <a:p>
          <a:endParaRPr lang="en-US"/>
        </a:p>
      </dgm:t>
    </dgm:pt>
    <dgm:pt modelId="{C2E73462-9BEA-41B9-B885-C9C5EF08BAE6}">
      <dgm:prSet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Antidiabetic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activity</a:t>
          </a:r>
        </a:p>
      </dgm:t>
    </dgm:pt>
    <dgm:pt modelId="{1CC8E156-6CC3-4B06-935B-6A8B8B7004C6}" type="parTrans" cxnId="{58D25BCF-A761-4A9C-B7CD-FD140CDD68C4}">
      <dgm:prSet/>
      <dgm:spPr/>
      <dgm:t>
        <a:bodyPr/>
        <a:lstStyle/>
        <a:p>
          <a:endParaRPr lang="en-US"/>
        </a:p>
      </dgm:t>
    </dgm:pt>
    <dgm:pt modelId="{90903D9C-D19E-48D3-95EF-DEC385E473A1}" type="sibTrans" cxnId="{58D25BCF-A761-4A9C-B7CD-FD140CDD68C4}">
      <dgm:prSet/>
      <dgm:spPr/>
      <dgm:t>
        <a:bodyPr/>
        <a:lstStyle/>
        <a:p>
          <a:endParaRPr lang="en-US"/>
        </a:p>
      </dgm:t>
    </dgm:pt>
    <dgm:pt modelId="{13C6A3C9-6C74-473B-8B0E-FEF653CDE43B}">
      <dgm:prSet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Antineurodegenerative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activity</a:t>
          </a:r>
        </a:p>
      </dgm:t>
    </dgm:pt>
    <dgm:pt modelId="{D2DB3FAF-6021-4ED8-83EE-81348BCB28BD}" type="parTrans" cxnId="{E2468BEA-8B7A-42DF-A178-3FD52198A79F}">
      <dgm:prSet/>
      <dgm:spPr/>
      <dgm:t>
        <a:bodyPr/>
        <a:lstStyle/>
        <a:p>
          <a:endParaRPr lang="en-US"/>
        </a:p>
      </dgm:t>
    </dgm:pt>
    <dgm:pt modelId="{05674375-8581-4088-8104-D38A6313C68C}" type="sibTrans" cxnId="{E2468BEA-8B7A-42DF-A178-3FD52198A79F}">
      <dgm:prSet/>
      <dgm:spPr/>
      <dgm:t>
        <a:bodyPr/>
        <a:lstStyle/>
        <a:p>
          <a:endParaRPr lang="en-US"/>
        </a:p>
      </dgm:t>
    </dgm:pt>
    <dgm:pt modelId="{E93355BF-BE6B-4672-B25E-2B36D6BF6DB9}">
      <dgm:prSet/>
      <dgm:spPr/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Anti-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neuroinflammatory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activity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1ABCB9-678A-48BE-8FEF-C3F38FCC0866}" type="parTrans" cxnId="{FA09B0BC-3CA5-4809-A373-C9FF540B1A47}">
      <dgm:prSet/>
      <dgm:spPr/>
      <dgm:t>
        <a:bodyPr/>
        <a:lstStyle/>
        <a:p>
          <a:endParaRPr lang="en-US"/>
        </a:p>
      </dgm:t>
    </dgm:pt>
    <dgm:pt modelId="{406EC25D-081E-454B-B01E-EEF8835458A7}" type="sibTrans" cxnId="{FA09B0BC-3CA5-4809-A373-C9FF540B1A47}">
      <dgm:prSet/>
      <dgm:spPr/>
      <dgm:t>
        <a:bodyPr/>
        <a:lstStyle/>
        <a:p>
          <a:endParaRPr lang="en-US"/>
        </a:p>
      </dgm:t>
    </dgm:pt>
    <dgm:pt modelId="{463BFC0A-7B06-4935-92E1-FA8243F240CD}" type="pres">
      <dgm:prSet presAssocID="{4B1AACCE-ED84-40CF-9C37-3E02DCF4EB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E9FF4C-1EF2-4CB4-856F-41746433DDBD}" type="pres">
      <dgm:prSet presAssocID="{AE154058-079C-4641-914A-CF7EAD9EFE84}" presName="vertFlow" presStyleCnt="0"/>
      <dgm:spPr/>
    </dgm:pt>
    <dgm:pt modelId="{26EE239E-68F2-404C-A88C-D79A1A6C0C15}" type="pres">
      <dgm:prSet presAssocID="{AE154058-079C-4641-914A-CF7EAD9EFE84}" presName="header" presStyleLbl="node1" presStyleIdx="0" presStyleCnt="3"/>
      <dgm:spPr/>
      <dgm:t>
        <a:bodyPr/>
        <a:lstStyle/>
        <a:p>
          <a:endParaRPr lang="en-US"/>
        </a:p>
      </dgm:t>
    </dgm:pt>
    <dgm:pt modelId="{87CFAE90-1184-450B-8135-B53995DAEAC6}" type="pres">
      <dgm:prSet presAssocID="{78959868-4937-4769-8837-E8AC78FE063F}" presName="parTrans" presStyleLbl="sibTrans2D1" presStyleIdx="0" presStyleCnt="7"/>
      <dgm:spPr/>
      <dgm:t>
        <a:bodyPr/>
        <a:lstStyle/>
        <a:p>
          <a:endParaRPr lang="en-US"/>
        </a:p>
      </dgm:t>
    </dgm:pt>
    <dgm:pt modelId="{1869A05D-CF7F-4339-BB61-2B3BDE5600D8}" type="pres">
      <dgm:prSet presAssocID="{0BBC856B-5DAE-49BF-BEDD-061DED0DFB68}" presName="child" presStyleLbl="alignAccFollow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38394-93BE-423E-939D-4A80022C631F}" type="pres">
      <dgm:prSet presAssocID="{95ECBD6E-05F8-468D-B5EE-D6EE20004E8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240A7191-A60C-4F9D-B5D8-427CC0C7B974}" type="pres">
      <dgm:prSet presAssocID="{D7693680-C18E-410A-AC48-963A494E5FD9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44223-5E13-429B-92A2-0A38C025B35C}" type="pres">
      <dgm:prSet presAssocID="{AE154058-079C-4641-914A-CF7EAD9EFE84}" presName="hSp" presStyleCnt="0"/>
      <dgm:spPr/>
    </dgm:pt>
    <dgm:pt modelId="{B3C564D7-E762-4B58-8C9D-754DD6C8E155}" type="pres">
      <dgm:prSet presAssocID="{86AFE09E-6A05-45AF-B254-A15E42334A24}" presName="vertFlow" presStyleCnt="0"/>
      <dgm:spPr/>
    </dgm:pt>
    <dgm:pt modelId="{90D5DDE9-2A11-4FFF-8F73-5C9327C38F9D}" type="pres">
      <dgm:prSet presAssocID="{86AFE09E-6A05-45AF-B254-A15E42334A24}" presName="header" presStyleLbl="node1" presStyleIdx="1" presStyleCnt="3"/>
      <dgm:spPr/>
      <dgm:t>
        <a:bodyPr/>
        <a:lstStyle/>
        <a:p>
          <a:endParaRPr lang="en-US"/>
        </a:p>
      </dgm:t>
    </dgm:pt>
    <dgm:pt modelId="{072E5E50-EBB0-4DFA-9388-F6E6A7867F2E}" type="pres">
      <dgm:prSet presAssocID="{F4632422-75D8-4B68-A57D-86B3C856703F}" presName="parTrans" presStyleLbl="sibTrans2D1" presStyleIdx="2" presStyleCnt="7"/>
      <dgm:spPr/>
      <dgm:t>
        <a:bodyPr/>
        <a:lstStyle/>
        <a:p>
          <a:endParaRPr lang="en-US"/>
        </a:p>
      </dgm:t>
    </dgm:pt>
    <dgm:pt modelId="{59EDC26E-347D-4C93-8A74-F2601D68B2B7}" type="pres">
      <dgm:prSet presAssocID="{E4EFCF8F-18E3-4E74-B233-14B60C2CA3D1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B8D67-F898-4E07-8D72-5E0A1C46FE51}" type="pres">
      <dgm:prSet presAssocID="{4EC15E0C-B99D-4FFE-8905-EB663E2A1B35}" presName="sibTrans" presStyleLbl="sibTrans2D1" presStyleIdx="3" presStyleCnt="7"/>
      <dgm:spPr/>
      <dgm:t>
        <a:bodyPr/>
        <a:lstStyle/>
        <a:p>
          <a:endParaRPr lang="en-US"/>
        </a:p>
      </dgm:t>
    </dgm:pt>
    <dgm:pt modelId="{D91F8226-35A0-4600-8B9D-278E29177AA5}" type="pres">
      <dgm:prSet presAssocID="{C2E73462-9BEA-41B9-B885-C9C5EF08BAE6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EE091-57D8-40C5-BA4D-30ABBBA4BE95}" type="pres">
      <dgm:prSet presAssocID="{90903D9C-D19E-48D3-95EF-DEC385E473A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942B9A07-CA39-4F48-9B81-8F137650D8B1}" type="pres">
      <dgm:prSet presAssocID="{13C6A3C9-6C74-473B-8B0E-FEF653CDE43B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FD173-C51E-4272-BF0C-798FF6C3B5FC}" type="pres">
      <dgm:prSet presAssocID="{86AFE09E-6A05-45AF-B254-A15E42334A24}" presName="hSp" presStyleCnt="0"/>
      <dgm:spPr/>
    </dgm:pt>
    <dgm:pt modelId="{A7D0A70F-5249-4C22-85AF-401DC7811B2A}" type="pres">
      <dgm:prSet presAssocID="{09473D7B-BC93-43FF-919C-39385A4DDA3D}" presName="vertFlow" presStyleCnt="0"/>
      <dgm:spPr/>
    </dgm:pt>
    <dgm:pt modelId="{ABB365AA-945F-4955-9125-9C6A61FF7879}" type="pres">
      <dgm:prSet presAssocID="{09473D7B-BC93-43FF-919C-39385A4DDA3D}" presName="header" presStyleLbl="node1" presStyleIdx="2" presStyleCnt="3"/>
      <dgm:spPr/>
      <dgm:t>
        <a:bodyPr/>
        <a:lstStyle/>
        <a:p>
          <a:endParaRPr lang="en-US"/>
        </a:p>
      </dgm:t>
    </dgm:pt>
    <dgm:pt modelId="{DF420ADE-A8F9-45C2-B6F4-489BB2B2B3A3}" type="pres">
      <dgm:prSet presAssocID="{A2E1D232-C8D0-4CFC-A5A9-84D4B5E346D7}" presName="parTrans" presStyleLbl="sibTrans2D1" presStyleIdx="5" presStyleCnt="7"/>
      <dgm:spPr/>
      <dgm:t>
        <a:bodyPr/>
        <a:lstStyle/>
        <a:p>
          <a:endParaRPr lang="en-US"/>
        </a:p>
      </dgm:t>
    </dgm:pt>
    <dgm:pt modelId="{3A0284BC-DE0D-4918-AFD6-8036EDDF08FA}" type="pres">
      <dgm:prSet presAssocID="{47A41754-8243-4716-87D9-7CA2319C14E7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763F4-9868-4345-A22E-D9633BBCD561}" type="pres">
      <dgm:prSet presAssocID="{425B6834-0574-411C-A3D5-7AEC628EF363}" presName="sibTrans" presStyleLbl="sibTrans2D1" presStyleIdx="6" presStyleCnt="7"/>
      <dgm:spPr/>
      <dgm:t>
        <a:bodyPr/>
        <a:lstStyle/>
        <a:p>
          <a:endParaRPr lang="en-US"/>
        </a:p>
      </dgm:t>
    </dgm:pt>
    <dgm:pt modelId="{F1754422-5360-4E3E-86D9-575D1083FDDB}" type="pres">
      <dgm:prSet presAssocID="{E93355BF-BE6B-4672-B25E-2B36D6BF6DB9}" presName="child" presStyleLbl="alignAccFollowNode1" presStyleIdx="6" presStyleCnt="7" custLinFactNeighborX="-1948" custLinFactNeighborY="43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F9F02-D44A-4614-BF0F-28558174CE52}" type="presOf" srcId="{E4EFCF8F-18E3-4E74-B233-14B60C2CA3D1}" destId="{59EDC26E-347D-4C93-8A74-F2601D68B2B7}" srcOrd="0" destOrd="0" presId="urn:microsoft.com/office/officeart/2005/8/layout/lProcess1"/>
    <dgm:cxn modelId="{D23D5E00-24FB-45DA-83DF-A7B49031D3C9}" type="presOf" srcId="{E93355BF-BE6B-4672-B25E-2B36D6BF6DB9}" destId="{F1754422-5360-4E3E-86D9-575D1083FDDB}" srcOrd="0" destOrd="0" presId="urn:microsoft.com/office/officeart/2005/8/layout/lProcess1"/>
    <dgm:cxn modelId="{01952E27-E53A-449D-B3D9-53CF716BE12B}" type="presOf" srcId="{425B6834-0574-411C-A3D5-7AEC628EF363}" destId="{7A1763F4-9868-4345-A22E-D9633BBCD561}" srcOrd="0" destOrd="0" presId="urn:microsoft.com/office/officeart/2005/8/layout/lProcess1"/>
    <dgm:cxn modelId="{E5F0A209-CE03-445A-B640-04B154AFD169}" type="presOf" srcId="{D7693680-C18E-410A-AC48-963A494E5FD9}" destId="{240A7191-A60C-4F9D-B5D8-427CC0C7B974}" srcOrd="0" destOrd="0" presId="urn:microsoft.com/office/officeart/2005/8/layout/lProcess1"/>
    <dgm:cxn modelId="{0F455AE4-B590-432D-A98F-07D96A10FCB9}" type="presOf" srcId="{09473D7B-BC93-43FF-919C-39385A4DDA3D}" destId="{ABB365AA-945F-4955-9125-9C6A61FF7879}" srcOrd="0" destOrd="0" presId="urn:microsoft.com/office/officeart/2005/8/layout/lProcess1"/>
    <dgm:cxn modelId="{662EF178-B9BA-414D-9030-4E1264FB4F8E}" type="presOf" srcId="{F4632422-75D8-4B68-A57D-86B3C856703F}" destId="{072E5E50-EBB0-4DFA-9388-F6E6A7867F2E}" srcOrd="0" destOrd="0" presId="urn:microsoft.com/office/officeart/2005/8/layout/lProcess1"/>
    <dgm:cxn modelId="{FA09B0BC-3CA5-4809-A373-C9FF540B1A47}" srcId="{09473D7B-BC93-43FF-919C-39385A4DDA3D}" destId="{E93355BF-BE6B-4672-B25E-2B36D6BF6DB9}" srcOrd="1" destOrd="0" parTransId="{631ABCB9-678A-48BE-8FEF-C3F38FCC0866}" sibTransId="{406EC25D-081E-454B-B01E-EEF8835458A7}"/>
    <dgm:cxn modelId="{2C46BFA8-6EC2-4DCB-9328-56701F33134B}" srcId="{AE154058-079C-4641-914A-CF7EAD9EFE84}" destId="{0BBC856B-5DAE-49BF-BEDD-061DED0DFB68}" srcOrd="0" destOrd="0" parTransId="{78959868-4937-4769-8837-E8AC78FE063F}" sibTransId="{95ECBD6E-05F8-468D-B5EE-D6EE20004E89}"/>
    <dgm:cxn modelId="{A4836089-FBEA-48AD-9713-CC9DA5BFAEC0}" type="presOf" srcId="{0BBC856B-5DAE-49BF-BEDD-061DED0DFB68}" destId="{1869A05D-CF7F-4339-BB61-2B3BDE5600D8}" srcOrd="0" destOrd="0" presId="urn:microsoft.com/office/officeart/2005/8/layout/lProcess1"/>
    <dgm:cxn modelId="{58D25BCF-A761-4A9C-B7CD-FD140CDD68C4}" srcId="{86AFE09E-6A05-45AF-B254-A15E42334A24}" destId="{C2E73462-9BEA-41B9-B885-C9C5EF08BAE6}" srcOrd="1" destOrd="0" parTransId="{1CC8E156-6CC3-4B06-935B-6A8B8B7004C6}" sibTransId="{90903D9C-D19E-48D3-95EF-DEC385E473A1}"/>
    <dgm:cxn modelId="{730627BB-7EAA-4F9B-BC0B-7820F9095632}" srcId="{4B1AACCE-ED84-40CF-9C37-3E02DCF4EBBC}" destId="{09473D7B-BC93-43FF-919C-39385A4DDA3D}" srcOrd="2" destOrd="0" parTransId="{DDD088A9-82A1-45FF-A5C8-B7744DCE930D}" sibTransId="{0005FEC1-D554-4F08-BB1D-776E10185C1B}"/>
    <dgm:cxn modelId="{67E1356A-67E0-4091-BFB1-3C547E8C29AB}" type="presOf" srcId="{78959868-4937-4769-8837-E8AC78FE063F}" destId="{87CFAE90-1184-450B-8135-B53995DAEAC6}" srcOrd="0" destOrd="0" presId="urn:microsoft.com/office/officeart/2005/8/layout/lProcess1"/>
    <dgm:cxn modelId="{F4FE5D00-62C6-474A-861A-11BF2B9E6CA9}" srcId="{09473D7B-BC93-43FF-919C-39385A4DDA3D}" destId="{47A41754-8243-4716-87D9-7CA2319C14E7}" srcOrd="0" destOrd="0" parTransId="{A2E1D232-C8D0-4CFC-A5A9-84D4B5E346D7}" sibTransId="{425B6834-0574-411C-A3D5-7AEC628EF363}"/>
    <dgm:cxn modelId="{953AB30B-2970-4B28-A4B5-AA5F4799CBBE}" type="presOf" srcId="{AE154058-079C-4641-914A-CF7EAD9EFE84}" destId="{26EE239E-68F2-404C-A88C-D79A1A6C0C15}" srcOrd="0" destOrd="0" presId="urn:microsoft.com/office/officeart/2005/8/layout/lProcess1"/>
    <dgm:cxn modelId="{D34BBAA4-7EB9-4310-A4C2-EABEE36E2695}" srcId="{86AFE09E-6A05-45AF-B254-A15E42334A24}" destId="{E4EFCF8F-18E3-4E74-B233-14B60C2CA3D1}" srcOrd="0" destOrd="0" parTransId="{F4632422-75D8-4B68-A57D-86B3C856703F}" sibTransId="{4EC15E0C-B99D-4FFE-8905-EB663E2A1B35}"/>
    <dgm:cxn modelId="{42072514-DB1A-48B2-988F-4275E0B0A2CE}" type="presOf" srcId="{4B1AACCE-ED84-40CF-9C37-3E02DCF4EBBC}" destId="{463BFC0A-7B06-4935-92E1-FA8243F240CD}" srcOrd="0" destOrd="0" presId="urn:microsoft.com/office/officeart/2005/8/layout/lProcess1"/>
    <dgm:cxn modelId="{7269F278-7A91-4899-9768-4742A03FB8FA}" type="presOf" srcId="{A2E1D232-C8D0-4CFC-A5A9-84D4B5E346D7}" destId="{DF420ADE-A8F9-45C2-B6F4-489BB2B2B3A3}" srcOrd="0" destOrd="0" presId="urn:microsoft.com/office/officeart/2005/8/layout/lProcess1"/>
    <dgm:cxn modelId="{23C3B46B-1589-49CB-9F7E-A5A0C2DDEF6F}" srcId="{4B1AACCE-ED84-40CF-9C37-3E02DCF4EBBC}" destId="{AE154058-079C-4641-914A-CF7EAD9EFE84}" srcOrd="0" destOrd="0" parTransId="{81BD975D-CF58-48D4-9B29-69899848BE94}" sibTransId="{01D5E02C-1BF6-4CFA-8209-DCB1FCCAF8E1}"/>
    <dgm:cxn modelId="{0CE74CD8-3974-45C4-91D2-8BCA8028A793}" type="presOf" srcId="{4EC15E0C-B99D-4FFE-8905-EB663E2A1B35}" destId="{1C0B8D67-F898-4E07-8D72-5E0A1C46FE51}" srcOrd="0" destOrd="0" presId="urn:microsoft.com/office/officeart/2005/8/layout/lProcess1"/>
    <dgm:cxn modelId="{E2468BEA-8B7A-42DF-A178-3FD52198A79F}" srcId="{86AFE09E-6A05-45AF-B254-A15E42334A24}" destId="{13C6A3C9-6C74-473B-8B0E-FEF653CDE43B}" srcOrd="2" destOrd="0" parTransId="{D2DB3FAF-6021-4ED8-83EE-81348BCB28BD}" sibTransId="{05674375-8581-4088-8104-D38A6313C68C}"/>
    <dgm:cxn modelId="{D60228A0-A187-41F1-B92A-FA08069038E8}" srcId="{AE154058-079C-4641-914A-CF7EAD9EFE84}" destId="{D7693680-C18E-410A-AC48-963A494E5FD9}" srcOrd="1" destOrd="0" parTransId="{5A5178F9-F712-4F61-8978-D4FA2B8BC41A}" sibTransId="{4191E081-4C2E-43F9-97B6-15C79B829E57}"/>
    <dgm:cxn modelId="{A6292708-CDA5-4C6A-92B1-5A460843BED4}" type="presOf" srcId="{47A41754-8243-4716-87D9-7CA2319C14E7}" destId="{3A0284BC-DE0D-4918-AFD6-8036EDDF08FA}" srcOrd="0" destOrd="0" presId="urn:microsoft.com/office/officeart/2005/8/layout/lProcess1"/>
    <dgm:cxn modelId="{9C6B2213-A534-4B6E-A952-317AB4C3AF99}" type="presOf" srcId="{90903D9C-D19E-48D3-95EF-DEC385E473A1}" destId="{F1DEE091-57D8-40C5-BA4D-30ABBBA4BE95}" srcOrd="0" destOrd="0" presId="urn:microsoft.com/office/officeart/2005/8/layout/lProcess1"/>
    <dgm:cxn modelId="{A8F78BCF-B54D-40F9-94F5-F9F6EA32F64E}" type="presOf" srcId="{95ECBD6E-05F8-468D-B5EE-D6EE20004E89}" destId="{BE538394-93BE-423E-939D-4A80022C631F}" srcOrd="0" destOrd="0" presId="urn:microsoft.com/office/officeart/2005/8/layout/lProcess1"/>
    <dgm:cxn modelId="{51A9AF2D-4C74-4E9A-AB0A-97DCD81EF41C}" type="presOf" srcId="{13C6A3C9-6C74-473B-8B0E-FEF653CDE43B}" destId="{942B9A07-CA39-4F48-9B81-8F137650D8B1}" srcOrd="0" destOrd="0" presId="urn:microsoft.com/office/officeart/2005/8/layout/lProcess1"/>
    <dgm:cxn modelId="{0CBC0F08-3785-475B-B9F0-6E2C42DCF33B}" type="presOf" srcId="{86AFE09E-6A05-45AF-B254-A15E42334A24}" destId="{90D5DDE9-2A11-4FFF-8F73-5C9327C38F9D}" srcOrd="0" destOrd="0" presId="urn:microsoft.com/office/officeart/2005/8/layout/lProcess1"/>
    <dgm:cxn modelId="{384C8763-7879-44C3-8C96-F83B85396FA9}" type="presOf" srcId="{C2E73462-9BEA-41B9-B885-C9C5EF08BAE6}" destId="{D91F8226-35A0-4600-8B9D-278E29177AA5}" srcOrd="0" destOrd="0" presId="urn:microsoft.com/office/officeart/2005/8/layout/lProcess1"/>
    <dgm:cxn modelId="{F373CA9E-5DED-4153-AABB-0A2806FE424E}" srcId="{4B1AACCE-ED84-40CF-9C37-3E02DCF4EBBC}" destId="{86AFE09E-6A05-45AF-B254-A15E42334A24}" srcOrd="1" destOrd="0" parTransId="{163898BB-F7A0-4C20-8FB8-3F4151EC8061}" sibTransId="{D7B894C9-BA46-464A-99FC-5BC7EE10EB7B}"/>
    <dgm:cxn modelId="{23AE416F-0087-4E49-AB80-3439C85A1F0A}" type="presParOf" srcId="{463BFC0A-7B06-4935-92E1-FA8243F240CD}" destId="{BBE9FF4C-1EF2-4CB4-856F-41746433DDBD}" srcOrd="0" destOrd="0" presId="urn:microsoft.com/office/officeart/2005/8/layout/lProcess1"/>
    <dgm:cxn modelId="{AC3E5959-9D88-46F3-89CD-6C92499868CF}" type="presParOf" srcId="{BBE9FF4C-1EF2-4CB4-856F-41746433DDBD}" destId="{26EE239E-68F2-404C-A88C-D79A1A6C0C15}" srcOrd="0" destOrd="0" presId="urn:microsoft.com/office/officeart/2005/8/layout/lProcess1"/>
    <dgm:cxn modelId="{74B81F07-081A-467E-8547-AD64C90A6B3D}" type="presParOf" srcId="{BBE9FF4C-1EF2-4CB4-856F-41746433DDBD}" destId="{87CFAE90-1184-450B-8135-B53995DAEAC6}" srcOrd="1" destOrd="0" presId="urn:microsoft.com/office/officeart/2005/8/layout/lProcess1"/>
    <dgm:cxn modelId="{7271FBF3-FFE4-441C-95C7-C097334F419B}" type="presParOf" srcId="{BBE9FF4C-1EF2-4CB4-856F-41746433DDBD}" destId="{1869A05D-CF7F-4339-BB61-2B3BDE5600D8}" srcOrd="2" destOrd="0" presId="urn:microsoft.com/office/officeart/2005/8/layout/lProcess1"/>
    <dgm:cxn modelId="{F8F9ED29-B48E-42FB-8495-10574078470F}" type="presParOf" srcId="{BBE9FF4C-1EF2-4CB4-856F-41746433DDBD}" destId="{BE538394-93BE-423E-939D-4A80022C631F}" srcOrd="3" destOrd="0" presId="urn:microsoft.com/office/officeart/2005/8/layout/lProcess1"/>
    <dgm:cxn modelId="{560A26A7-2DA0-4E6B-AB8B-7448E46873A0}" type="presParOf" srcId="{BBE9FF4C-1EF2-4CB4-856F-41746433DDBD}" destId="{240A7191-A60C-4F9D-B5D8-427CC0C7B974}" srcOrd="4" destOrd="0" presId="urn:microsoft.com/office/officeart/2005/8/layout/lProcess1"/>
    <dgm:cxn modelId="{3ECBCD47-9587-4518-8112-534B26BF5038}" type="presParOf" srcId="{463BFC0A-7B06-4935-92E1-FA8243F240CD}" destId="{A2D44223-5E13-429B-92A2-0A38C025B35C}" srcOrd="1" destOrd="0" presId="urn:microsoft.com/office/officeart/2005/8/layout/lProcess1"/>
    <dgm:cxn modelId="{F1CD57AA-8E27-4470-8D22-7ADE4FAC9041}" type="presParOf" srcId="{463BFC0A-7B06-4935-92E1-FA8243F240CD}" destId="{B3C564D7-E762-4B58-8C9D-754DD6C8E155}" srcOrd="2" destOrd="0" presId="urn:microsoft.com/office/officeart/2005/8/layout/lProcess1"/>
    <dgm:cxn modelId="{D71BD270-3B3B-41B0-81D6-9994246ED470}" type="presParOf" srcId="{B3C564D7-E762-4B58-8C9D-754DD6C8E155}" destId="{90D5DDE9-2A11-4FFF-8F73-5C9327C38F9D}" srcOrd="0" destOrd="0" presId="urn:microsoft.com/office/officeart/2005/8/layout/lProcess1"/>
    <dgm:cxn modelId="{DDD3C5EA-7C83-4F61-AF0E-81D22AD99BA7}" type="presParOf" srcId="{B3C564D7-E762-4B58-8C9D-754DD6C8E155}" destId="{072E5E50-EBB0-4DFA-9388-F6E6A7867F2E}" srcOrd="1" destOrd="0" presId="urn:microsoft.com/office/officeart/2005/8/layout/lProcess1"/>
    <dgm:cxn modelId="{F3519B50-F349-4FE9-8A63-A0B48CD89F7D}" type="presParOf" srcId="{B3C564D7-E762-4B58-8C9D-754DD6C8E155}" destId="{59EDC26E-347D-4C93-8A74-F2601D68B2B7}" srcOrd="2" destOrd="0" presId="urn:microsoft.com/office/officeart/2005/8/layout/lProcess1"/>
    <dgm:cxn modelId="{8FFF9DE4-47DA-4112-B9C9-7B139D23A24A}" type="presParOf" srcId="{B3C564D7-E762-4B58-8C9D-754DD6C8E155}" destId="{1C0B8D67-F898-4E07-8D72-5E0A1C46FE51}" srcOrd="3" destOrd="0" presId="urn:microsoft.com/office/officeart/2005/8/layout/lProcess1"/>
    <dgm:cxn modelId="{5C6C9DD5-0CFF-494A-B846-88DC358C7096}" type="presParOf" srcId="{B3C564D7-E762-4B58-8C9D-754DD6C8E155}" destId="{D91F8226-35A0-4600-8B9D-278E29177AA5}" srcOrd="4" destOrd="0" presId="urn:microsoft.com/office/officeart/2005/8/layout/lProcess1"/>
    <dgm:cxn modelId="{1EA6385E-8AB3-4BD9-A4BD-3FBB1044E707}" type="presParOf" srcId="{B3C564D7-E762-4B58-8C9D-754DD6C8E155}" destId="{F1DEE091-57D8-40C5-BA4D-30ABBBA4BE95}" srcOrd="5" destOrd="0" presId="urn:microsoft.com/office/officeart/2005/8/layout/lProcess1"/>
    <dgm:cxn modelId="{FABDC952-DE8B-474E-B528-9BD336471357}" type="presParOf" srcId="{B3C564D7-E762-4B58-8C9D-754DD6C8E155}" destId="{942B9A07-CA39-4F48-9B81-8F137650D8B1}" srcOrd="6" destOrd="0" presId="urn:microsoft.com/office/officeart/2005/8/layout/lProcess1"/>
    <dgm:cxn modelId="{AF155D6C-A2CA-4215-ADC2-7AC2DFB0BB38}" type="presParOf" srcId="{463BFC0A-7B06-4935-92E1-FA8243F240CD}" destId="{86BFD173-C51E-4272-BF0C-798FF6C3B5FC}" srcOrd="3" destOrd="0" presId="urn:microsoft.com/office/officeart/2005/8/layout/lProcess1"/>
    <dgm:cxn modelId="{9B4D7A33-C3D3-48E4-8A86-23ABD340A688}" type="presParOf" srcId="{463BFC0A-7B06-4935-92E1-FA8243F240CD}" destId="{A7D0A70F-5249-4C22-85AF-401DC7811B2A}" srcOrd="4" destOrd="0" presId="urn:microsoft.com/office/officeart/2005/8/layout/lProcess1"/>
    <dgm:cxn modelId="{5F7475DD-80B5-4C23-8FA2-AF1F21A2C7AD}" type="presParOf" srcId="{A7D0A70F-5249-4C22-85AF-401DC7811B2A}" destId="{ABB365AA-945F-4955-9125-9C6A61FF7879}" srcOrd="0" destOrd="0" presId="urn:microsoft.com/office/officeart/2005/8/layout/lProcess1"/>
    <dgm:cxn modelId="{F3CF008A-4D3B-4EF4-8883-63A22179C4B6}" type="presParOf" srcId="{A7D0A70F-5249-4C22-85AF-401DC7811B2A}" destId="{DF420ADE-A8F9-45C2-B6F4-489BB2B2B3A3}" srcOrd="1" destOrd="0" presId="urn:microsoft.com/office/officeart/2005/8/layout/lProcess1"/>
    <dgm:cxn modelId="{9D99F840-9279-4DB1-9054-4BDF00545218}" type="presParOf" srcId="{A7D0A70F-5249-4C22-85AF-401DC7811B2A}" destId="{3A0284BC-DE0D-4918-AFD6-8036EDDF08FA}" srcOrd="2" destOrd="0" presId="urn:microsoft.com/office/officeart/2005/8/layout/lProcess1"/>
    <dgm:cxn modelId="{CE8B5565-1168-4A69-8932-48343DD5BFE9}" type="presParOf" srcId="{A7D0A70F-5249-4C22-85AF-401DC7811B2A}" destId="{7A1763F4-9868-4345-A22E-D9633BBCD561}" srcOrd="3" destOrd="0" presId="urn:microsoft.com/office/officeart/2005/8/layout/lProcess1"/>
    <dgm:cxn modelId="{1E7F3F73-F454-4BEB-AE80-9D92D20A23E1}" type="presParOf" srcId="{A7D0A70F-5249-4C22-85AF-401DC7811B2A}" destId="{F1754422-5360-4E3E-86D9-575D1083FDD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E239E-68F2-404C-A88C-D79A1A6C0C15}">
      <dsp:nvSpPr>
        <dsp:cNvPr id="0" name=""/>
        <dsp:cNvSpPr/>
      </dsp:nvSpPr>
      <dsp:spPr>
        <a:xfrm>
          <a:off x="3080" y="1112120"/>
          <a:ext cx="1953766" cy="4884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Chemical</a:t>
          </a: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characterization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7386" y="1126426"/>
        <a:ext cx="1925154" cy="459829"/>
      </dsp:txXfrm>
    </dsp:sp>
    <dsp:sp modelId="{87CFAE90-1184-450B-8135-B53995DAEAC6}">
      <dsp:nvSpPr>
        <dsp:cNvPr id="0" name=""/>
        <dsp:cNvSpPr/>
      </dsp:nvSpPr>
      <dsp:spPr>
        <a:xfrm rot="5400000">
          <a:off x="937225" y="1643301"/>
          <a:ext cx="85477" cy="8547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9A05D-CF7F-4339-BB61-2B3BDE5600D8}">
      <dsp:nvSpPr>
        <dsp:cNvPr id="0" name=""/>
        <dsp:cNvSpPr/>
      </dsp:nvSpPr>
      <dsp:spPr>
        <a:xfrm>
          <a:off x="3080" y="1771517"/>
          <a:ext cx="1953766" cy="4884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Spectrophotometry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86" y="1785823"/>
        <a:ext cx="1925154" cy="459829"/>
      </dsp:txXfrm>
    </dsp:sp>
    <dsp:sp modelId="{BE538394-93BE-423E-939D-4A80022C631F}">
      <dsp:nvSpPr>
        <dsp:cNvPr id="0" name=""/>
        <dsp:cNvSpPr/>
      </dsp:nvSpPr>
      <dsp:spPr>
        <a:xfrm rot="5400000">
          <a:off x="937225" y="2302697"/>
          <a:ext cx="85477" cy="8547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A7191-A60C-4F9D-B5D8-427CC0C7B974}">
      <dsp:nvSpPr>
        <dsp:cNvPr id="0" name=""/>
        <dsp:cNvSpPr/>
      </dsp:nvSpPr>
      <dsp:spPr>
        <a:xfrm>
          <a:off x="3080" y="2430913"/>
          <a:ext cx="1953766" cy="4884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657618"/>
            <a:satOff val="3693"/>
            <a:lumOff val="23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657618"/>
              <a:satOff val="3693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LC/MS analysis</a:t>
          </a:r>
        </a:p>
      </dsp:txBody>
      <dsp:txXfrm>
        <a:off x="17386" y="2445219"/>
        <a:ext cx="1925154" cy="459829"/>
      </dsp:txXfrm>
    </dsp:sp>
    <dsp:sp modelId="{90D5DDE9-2A11-4FFF-8F73-5C9327C38F9D}">
      <dsp:nvSpPr>
        <dsp:cNvPr id="0" name=""/>
        <dsp:cNvSpPr/>
      </dsp:nvSpPr>
      <dsp:spPr>
        <a:xfrm>
          <a:off x="2230374" y="1112120"/>
          <a:ext cx="1953766" cy="488441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Biochemical assays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244680" y="1126426"/>
        <a:ext cx="1925154" cy="459829"/>
      </dsp:txXfrm>
    </dsp:sp>
    <dsp:sp modelId="{072E5E50-EBB0-4DFA-9388-F6E6A7867F2E}">
      <dsp:nvSpPr>
        <dsp:cNvPr id="0" name=""/>
        <dsp:cNvSpPr/>
      </dsp:nvSpPr>
      <dsp:spPr>
        <a:xfrm rot="5400000">
          <a:off x="3164519" y="1643301"/>
          <a:ext cx="85477" cy="8547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DC26E-347D-4C93-8A74-F2601D68B2B7}">
      <dsp:nvSpPr>
        <dsp:cNvPr id="0" name=""/>
        <dsp:cNvSpPr/>
      </dsp:nvSpPr>
      <dsp:spPr>
        <a:xfrm>
          <a:off x="2230374" y="1771517"/>
          <a:ext cx="1953766" cy="4884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Antioxidant</a:t>
          </a:r>
          <a:r>
            <a:rPr lang="en-US" sz="1500" kern="1200" dirty="0" smtClean="0"/>
            <a:t> 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activity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4680" y="1785823"/>
        <a:ext cx="1925154" cy="459829"/>
      </dsp:txXfrm>
    </dsp:sp>
    <dsp:sp modelId="{1C0B8D67-F898-4E07-8D72-5E0A1C46FE51}">
      <dsp:nvSpPr>
        <dsp:cNvPr id="0" name=""/>
        <dsp:cNvSpPr/>
      </dsp:nvSpPr>
      <dsp:spPr>
        <a:xfrm rot="5400000">
          <a:off x="3164519" y="2302697"/>
          <a:ext cx="85477" cy="8547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F8226-35A0-4600-8B9D-278E29177AA5}">
      <dsp:nvSpPr>
        <dsp:cNvPr id="0" name=""/>
        <dsp:cNvSpPr/>
      </dsp:nvSpPr>
      <dsp:spPr>
        <a:xfrm>
          <a:off x="2230374" y="2430913"/>
          <a:ext cx="1953766" cy="4884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Antidiabetic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activity</a:t>
          </a:r>
        </a:p>
      </dsp:txBody>
      <dsp:txXfrm>
        <a:off x="2244680" y="2445219"/>
        <a:ext cx="1925154" cy="459829"/>
      </dsp:txXfrm>
    </dsp:sp>
    <dsp:sp modelId="{F1DEE091-57D8-40C5-BA4D-30ABBBA4BE95}">
      <dsp:nvSpPr>
        <dsp:cNvPr id="0" name=""/>
        <dsp:cNvSpPr/>
      </dsp:nvSpPr>
      <dsp:spPr>
        <a:xfrm rot="5400000">
          <a:off x="3164519" y="2962093"/>
          <a:ext cx="85477" cy="8547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B9A07-CA39-4F48-9B81-8F137650D8B1}">
      <dsp:nvSpPr>
        <dsp:cNvPr id="0" name=""/>
        <dsp:cNvSpPr/>
      </dsp:nvSpPr>
      <dsp:spPr>
        <a:xfrm>
          <a:off x="2230374" y="3090309"/>
          <a:ext cx="1953766" cy="4884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Antineurodegenerative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activity</a:t>
          </a:r>
        </a:p>
      </dsp:txBody>
      <dsp:txXfrm>
        <a:off x="2244680" y="3104615"/>
        <a:ext cx="1925154" cy="459829"/>
      </dsp:txXfrm>
    </dsp:sp>
    <dsp:sp modelId="{ABB365AA-945F-4955-9125-9C6A61FF7879}">
      <dsp:nvSpPr>
        <dsp:cNvPr id="0" name=""/>
        <dsp:cNvSpPr/>
      </dsp:nvSpPr>
      <dsp:spPr>
        <a:xfrm>
          <a:off x="4457668" y="1112120"/>
          <a:ext cx="1953766" cy="48844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Biological assays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471974" y="1126426"/>
        <a:ext cx="1925154" cy="459829"/>
      </dsp:txXfrm>
    </dsp:sp>
    <dsp:sp modelId="{DF420ADE-A8F9-45C2-B6F4-489BB2B2B3A3}">
      <dsp:nvSpPr>
        <dsp:cNvPr id="0" name=""/>
        <dsp:cNvSpPr/>
      </dsp:nvSpPr>
      <dsp:spPr>
        <a:xfrm rot="5400000">
          <a:off x="5391813" y="1643301"/>
          <a:ext cx="85477" cy="8547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284BC-DE0D-4918-AFD6-8036EDDF08FA}">
      <dsp:nvSpPr>
        <dsp:cNvPr id="0" name=""/>
        <dsp:cNvSpPr/>
      </dsp:nvSpPr>
      <dsp:spPr>
        <a:xfrm>
          <a:off x="4457668" y="1771517"/>
          <a:ext cx="1953766" cy="4884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288088"/>
            <a:satOff val="18464"/>
            <a:lumOff val="117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288088"/>
              <a:satOff val="18464"/>
              <a:lumOff val="11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Antitumor activity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1974" y="1785823"/>
        <a:ext cx="1925154" cy="459829"/>
      </dsp:txXfrm>
    </dsp:sp>
    <dsp:sp modelId="{7A1763F4-9868-4345-A22E-D9633BBCD561}">
      <dsp:nvSpPr>
        <dsp:cNvPr id="0" name=""/>
        <dsp:cNvSpPr/>
      </dsp:nvSpPr>
      <dsp:spPr>
        <a:xfrm rot="5595981">
          <a:off x="5368894" y="2306441"/>
          <a:ext cx="93255" cy="8547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54422-5360-4E3E-86D9-575D1083FDDB}">
      <dsp:nvSpPr>
        <dsp:cNvPr id="0" name=""/>
        <dsp:cNvSpPr/>
      </dsp:nvSpPr>
      <dsp:spPr>
        <a:xfrm>
          <a:off x="4419609" y="2438401"/>
          <a:ext cx="1953766" cy="48844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Anti-</a:t>
          </a:r>
          <a:r>
            <a:rPr lang="en-US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neuroinflammatory</a:t>
          </a:r>
          <a:r>
            <a:rPr lang="en-US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activity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3915" y="2452707"/>
        <a:ext cx="1925154" cy="45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0.14261</cdr:x>
      <cdr:y>0.3168</cdr:y>
    </cdr:from>
    <cdr:to>
      <cdr:x>0.16866</cdr:x>
      <cdr:y>0.41503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5888" y="1228725"/>
          <a:ext cx="169069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400"/>
        </a:p>
      </cdr:txBody>
    </cdr:sp>
  </cdr:relSizeAnchor>
  <cdr:relSizeAnchor xmlns:cdr="http://schemas.openxmlformats.org/drawingml/2006/chartDrawing">
    <cdr:from>
      <cdr:x>0.43281</cdr:x>
      <cdr:y>0.5722</cdr:y>
    </cdr:from>
    <cdr:to>
      <cdr:x>0.47535</cdr:x>
      <cdr:y>0.65815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9877" y="2219325"/>
          <a:ext cx="27622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2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0.53585</cdr:x>
      <cdr:y>0.27578</cdr:y>
    </cdr:from>
    <cdr:to>
      <cdr:x>0.56797</cdr:x>
      <cdr:y>0.37752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13876" y="866862"/>
          <a:ext cx="252586" cy="31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Times New Roman" pitchFamily="18" charset="0"/>
              <a:cs typeface="Times New Roman" pitchFamily="18" charset="0"/>
            </a:rPr>
            <a:t>*#</a:t>
          </a:r>
        </a:p>
      </cdr:txBody>
    </cdr:sp>
  </cdr:relSizeAnchor>
  <cdr:relSizeAnchor xmlns:cdr="http://schemas.openxmlformats.org/drawingml/2006/chartDrawing">
    <cdr:from>
      <cdr:x>0.48759</cdr:x>
      <cdr:y>0.28779</cdr:y>
    </cdr:from>
    <cdr:to>
      <cdr:x>0.51971</cdr:x>
      <cdr:y>0.38953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181350" y="942975"/>
          <a:ext cx="2095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80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en-US" sz="8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0.58645</cdr:x>
      <cdr:y>0.60398</cdr:y>
    </cdr:from>
    <cdr:to>
      <cdr:x>0.65068</cdr:x>
      <cdr:y>0.67374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611718" y="1898461"/>
          <a:ext cx="505094" cy="219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*#</a:t>
          </a:r>
          <a:r>
            <a:rPr lang="en-US" sz="800" baseline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800">
              <a:latin typeface="Times New Roman" pitchFamily="18" charset="0"/>
              <a:cs typeface="Times New Roman" pitchFamily="18" charset="0"/>
            </a:rPr>
            <a:t>+</a:t>
          </a:r>
        </a:p>
      </cdr:txBody>
    </cdr:sp>
  </cdr:relSizeAnchor>
  <cdr:relSizeAnchor xmlns:cdr="http://schemas.openxmlformats.org/drawingml/2006/chartDrawing">
    <cdr:from>
      <cdr:x>0.61269</cdr:x>
      <cdr:y>0.77932</cdr:y>
    </cdr:from>
    <cdr:to>
      <cdr:x>0.6448</cdr:x>
      <cdr:y>0.88106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818067" y="2449601"/>
          <a:ext cx="252508" cy="319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*#+</a:t>
          </a:r>
        </a:p>
      </cdr:txBody>
    </cdr:sp>
  </cdr:relSizeAnchor>
  <cdr:relSizeAnchor xmlns:cdr="http://schemas.openxmlformats.org/drawingml/2006/chartDrawing">
    <cdr:from>
      <cdr:x>0.68575</cdr:x>
      <cdr:y>0.16347</cdr:y>
    </cdr:from>
    <cdr:to>
      <cdr:x>0.71787</cdr:x>
      <cdr:y>0.26521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392599" y="513834"/>
          <a:ext cx="252586" cy="319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 #</a:t>
          </a:r>
        </a:p>
      </cdr:txBody>
    </cdr:sp>
  </cdr:relSizeAnchor>
  <cdr:relSizeAnchor xmlns:cdr="http://schemas.openxmlformats.org/drawingml/2006/chartDrawing">
    <cdr:from>
      <cdr:x>0.71807</cdr:x>
      <cdr:y>0.21938</cdr:y>
    </cdr:from>
    <cdr:to>
      <cdr:x>0.75019</cdr:x>
      <cdr:y>0.32112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646750" y="689577"/>
          <a:ext cx="252587" cy="319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+</a:t>
          </a:r>
        </a:p>
      </cdr:txBody>
    </cdr:sp>
  </cdr:relSizeAnchor>
  <cdr:relSizeAnchor xmlns:cdr="http://schemas.openxmlformats.org/drawingml/2006/chartDrawing">
    <cdr:from>
      <cdr:x>0.72971</cdr:x>
      <cdr:y>0.47738</cdr:y>
    </cdr:from>
    <cdr:to>
      <cdr:x>0.7954</cdr:x>
      <cdr:y>0.54133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738343" y="1500527"/>
          <a:ext cx="516575" cy="20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 *#+</a:t>
          </a:r>
        </a:p>
      </cdr:txBody>
    </cdr:sp>
  </cdr:relSizeAnchor>
  <cdr:relSizeAnchor xmlns:cdr="http://schemas.openxmlformats.org/drawingml/2006/chartDrawing">
    <cdr:from>
      <cdr:x>0.75732</cdr:x>
      <cdr:y>0.60893</cdr:y>
    </cdr:from>
    <cdr:to>
      <cdr:x>0.82301</cdr:x>
      <cdr:y>0.67288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955418" y="1914017"/>
          <a:ext cx="516576" cy="20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 *#+</a:t>
          </a:r>
        </a:p>
      </cdr:txBody>
    </cdr:sp>
  </cdr:relSizeAnchor>
  <cdr:relSizeAnchor xmlns:cdr="http://schemas.openxmlformats.org/drawingml/2006/chartDrawing">
    <cdr:from>
      <cdr:x>0.78282</cdr:x>
      <cdr:y>0.79618</cdr:y>
    </cdr:from>
    <cdr:to>
      <cdr:x>0.83684</cdr:x>
      <cdr:y>0.85432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155985" y="2502597"/>
          <a:ext cx="424805" cy="182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 * #+</a:t>
          </a:r>
        </a:p>
      </cdr:txBody>
    </cdr:sp>
  </cdr:relSizeAnchor>
  <cdr:relSizeAnchor xmlns:cdr="http://schemas.openxmlformats.org/drawingml/2006/chartDrawing">
    <cdr:from>
      <cdr:x>0.82302</cdr:x>
      <cdr:y>0.33717</cdr:y>
    </cdr:from>
    <cdr:to>
      <cdr:x>0.88871</cdr:x>
      <cdr:y>0.40112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472063" y="1059796"/>
          <a:ext cx="516575" cy="201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 *#+</a:t>
          </a:r>
        </a:p>
      </cdr:txBody>
    </cdr:sp>
  </cdr:relSizeAnchor>
  <cdr:relSizeAnchor xmlns:cdr="http://schemas.openxmlformats.org/drawingml/2006/chartDrawing">
    <cdr:from>
      <cdr:x>0.85777</cdr:x>
      <cdr:y>0.45072</cdr:y>
    </cdr:from>
    <cdr:to>
      <cdr:x>0.92346</cdr:x>
      <cdr:y>0.51468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745339" y="1416716"/>
          <a:ext cx="516576" cy="201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 *#+</a:t>
          </a:r>
        </a:p>
      </cdr:txBody>
    </cdr:sp>
  </cdr:relSizeAnchor>
  <cdr:relSizeAnchor xmlns:cdr="http://schemas.openxmlformats.org/drawingml/2006/chartDrawing">
    <cdr:from>
      <cdr:x>0.88365</cdr:x>
      <cdr:y>0.68289</cdr:y>
    </cdr:from>
    <cdr:to>
      <cdr:x>0.94935</cdr:x>
      <cdr:y>0.74685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948849" y="2146500"/>
          <a:ext cx="516655" cy="201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 * #</a:t>
          </a:r>
        </a:p>
      </cdr:txBody>
    </cdr:sp>
  </cdr:relSizeAnchor>
  <cdr:relSizeAnchor xmlns:cdr="http://schemas.openxmlformats.org/drawingml/2006/chartDrawing">
    <cdr:from>
      <cdr:x>0.90528</cdr:x>
      <cdr:y>0.71466</cdr:y>
    </cdr:from>
    <cdr:to>
      <cdr:x>0.97098</cdr:x>
      <cdr:y>0.77861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7118997" y="2246358"/>
          <a:ext cx="516654" cy="20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 *#+</a:t>
          </a:r>
        </a:p>
      </cdr:txBody>
    </cdr:sp>
  </cdr:relSizeAnchor>
  <cdr:relSizeAnchor xmlns:cdr="http://schemas.openxmlformats.org/drawingml/2006/chartDrawing">
    <cdr:from>
      <cdr:x>0.93431</cdr:x>
      <cdr:y>0.77322</cdr:y>
    </cdr:from>
    <cdr:to>
      <cdr:x>1</cdr:x>
      <cdr:y>0.83718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568161" y="2430428"/>
          <a:ext cx="528089" cy="201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 *#+</a:t>
          </a:r>
        </a:p>
      </cdr:txBody>
    </cdr:sp>
  </cdr:relSizeAnchor>
  <cdr:relSizeAnchor xmlns:cdr="http://schemas.openxmlformats.org/drawingml/2006/chartDrawing">
    <cdr:from>
      <cdr:x>0.56735</cdr:x>
      <cdr:y>0.31898</cdr:y>
    </cdr:from>
    <cdr:to>
      <cdr:x>0.58885</cdr:x>
      <cdr:y>0.3978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461556" y="1002620"/>
          <a:ext cx="169035" cy="247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800">
              <a:latin typeface="Times New Roman" pitchFamily="18" charset="0"/>
              <a:cs typeface="Times New Roman" pitchFamily="18" charset="0"/>
            </a:rPr>
            <a:t>+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0.80899</cdr:x>
      <cdr:y>0.38462</cdr:y>
    </cdr:from>
    <cdr:to>
      <cdr:x>0.84764</cdr:x>
      <cdr:y>0.48969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6400" y="1143000"/>
          <a:ext cx="262117" cy="312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sr-Latn-RS" sz="1600" dirty="0">
              <a:latin typeface="Times New Roman" pitchFamily="18" charset="0"/>
              <a:cs typeface="Times New Roman" pitchFamily="18" charset="0"/>
            </a:rPr>
            <a:t>*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0.85393</cdr:x>
      <cdr:y>0.58974</cdr:y>
    </cdr:from>
    <cdr:to>
      <cdr:x>0.90131</cdr:x>
      <cdr:y>0.71293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91200" y="1752600"/>
          <a:ext cx="321321" cy="36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600" dirty="0">
              <a:latin typeface="Times New Roman" pitchFamily="18" charset="0"/>
              <a:cs typeface="Times New Roman" pitchFamily="18" charset="0"/>
            </a:rPr>
            <a:t>*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0.89888</cdr:x>
      <cdr:y>0.64103</cdr:y>
    </cdr:from>
    <cdr:to>
      <cdr:x>0.94626</cdr:x>
      <cdr:y>0.76421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096000" y="1905000"/>
          <a:ext cx="321322" cy="366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600" dirty="0">
              <a:latin typeface="Times New Roman" pitchFamily="18" charset="0"/>
              <a:cs typeface="Times New Roman" pitchFamily="18" charset="0"/>
            </a:rPr>
            <a:t>*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0.32388</cdr:x>
      <cdr:y>0.35014</cdr:y>
    </cdr:from>
    <cdr:to>
      <cdr:x>0.37126</cdr:x>
      <cdr:y>0.47332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59177" y="802351"/>
          <a:ext cx="301233" cy="282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600">
              <a:latin typeface="Times New Roman" pitchFamily="18" charset="0"/>
              <a:cs typeface="Times New Roman" pitchFamily="18" charset="0"/>
            </a:rPr>
            <a:t>*</a:t>
          </a:r>
          <a:endParaRPr lang="en-US" sz="16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0.54591</cdr:x>
      <cdr:y>0.36232</cdr:y>
    </cdr:from>
    <cdr:to>
      <cdr:x>0.5933</cdr:x>
      <cdr:y>0.48551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70808" y="830264"/>
          <a:ext cx="301297" cy="282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600">
              <a:latin typeface="Times New Roman" pitchFamily="18" charset="0"/>
              <a:cs typeface="Times New Roman" pitchFamily="18" charset="0"/>
            </a:rPr>
            <a:t>*</a:t>
          </a:r>
          <a:endParaRPr lang="en-US" sz="16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0.76923</cdr:x>
      <cdr:y>0.23684</cdr:y>
    </cdr:from>
    <cdr:to>
      <cdr:x>0.839</cdr:x>
      <cdr:y>0.34211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3810000" y="685800"/>
          <a:ext cx="345571" cy="3048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0.81538</cdr:x>
      <cdr:y>0.31579</cdr:y>
    </cdr:from>
    <cdr:to>
      <cdr:x>0.88515</cdr:x>
      <cdr:y>0.42106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4038600" y="914400"/>
          <a:ext cx="345570" cy="30482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0.87692</cdr:x>
      <cdr:y>0.44737</cdr:y>
    </cdr:from>
    <cdr:to>
      <cdr:x>0.92949</cdr:x>
      <cdr:y>0.55263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4343400" y="1295400"/>
          <a:ext cx="260379" cy="3047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0.90769</cdr:x>
      <cdr:y>0.44737</cdr:y>
    </cdr:from>
    <cdr:to>
      <cdr:x>0.97747</cdr:x>
      <cdr:y>0.55264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4495800" y="1295400"/>
          <a:ext cx="345620" cy="30482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0.36923</cdr:x>
      <cdr:y>0.60526</cdr:y>
    </cdr:from>
    <cdr:to>
      <cdr:x>0.439</cdr:x>
      <cdr:y>0.71053</cdr:y>
    </cdr:to>
    <cdr:sp macro="" textlink="">
      <cdr:nvSpPr>
        <cdr:cNvPr id="6" name="TextBox 11"/>
        <cdr:cNvSpPr txBox="1"/>
      </cdr:nvSpPr>
      <cdr:spPr>
        <a:xfrm xmlns:a="http://schemas.openxmlformats.org/drawingml/2006/main">
          <a:off x="1828800" y="1752600"/>
          <a:ext cx="345571" cy="3048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0.41538</cdr:x>
      <cdr:y>0.55263</cdr:y>
    </cdr:from>
    <cdr:to>
      <cdr:x>0.48515</cdr:x>
      <cdr:y>0.6579</cdr:y>
    </cdr:to>
    <cdr:sp macro="" textlink="">
      <cdr:nvSpPr>
        <cdr:cNvPr id="7" name="TextBox 11"/>
        <cdr:cNvSpPr txBox="1"/>
      </cdr:nvSpPr>
      <cdr:spPr>
        <a:xfrm xmlns:a="http://schemas.openxmlformats.org/drawingml/2006/main">
          <a:off x="2057400" y="1600200"/>
          <a:ext cx="345571" cy="3048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0.44615</cdr:x>
      <cdr:y>0.5</cdr:y>
    </cdr:from>
    <cdr:to>
      <cdr:x>0.51592</cdr:x>
      <cdr:y>0.60527</cdr:y>
    </cdr:to>
    <cdr:sp macro="" textlink="">
      <cdr:nvSpPr>
        <cdr:cNvPr id="8" name="TextBox 11"/>
        <cdr:cNvSpPr txBox="1"/>
      </cdr:nvSpPr>
      <cdr:spPr>
        <a:xfrm xmlns:a="http://schemas.openxmlformats.org/drawingml/2006/main">
          <a:off x="2209800" y="1447800"/>
          <a:ext cx="345571" cy="3048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0.52308</cdr:x>
      <cdr:y>0.5</cdr:y>
    </cdr:from>
    <cdr:to>
      <cdr:x>0.59285</cdr:x>
      <cdr:y>0.60527</cdr:y>
    </cdr:to>
    <cdr:sp macro="" textlink="">
      <cdr:nvSpPr>
        <cdr:cNvPr id="9" name="TextBox 11"/>
        <cdr:cNvSpPr txBox="1"/>
      </cdr:nvSpPr>
      <cdr:spPr>
        <a:xfrm xmlns:a="http://schemas.openxmlformats.org/drawingml/2006/main">
          <a:off x="2590800" y="1447800"/>
          <a:ext cx="345571" cy="3048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0.56923</cdr:x>
      <cdr:y>0.63158</cdr:y>
    </cdr:from>
    <cdr:to>
      <cdr:x>0.639</cdr:x>
      <cdr:y>0.73685</cdr:y>
    </cdr:to>
    <cdr:sp macro="" textlink="">
      <cdr:nvSpPr>
        <cdr:cNvPr id="10" name="TextBox 11"/>
        <cdr:cNvSpPr txBox="1"/>
      </cdr:nvSpPr>
      <cdr:spPr>
        <a:xfrm xmlns:a="http://schemas.openxmlformats.org/drawingml/2006/main">
          <a:off x="2819400" y="1828800"/>
          <a:ext cx="345571" cy="3048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0.60526</cdr:y>
    </cdr:from>
    <cdr:to>
      <cdr:x>0.66977</cdr:x>
      <cdr:y>0.71053</cdr:y>
    </cdr:to>
    <cdr:sp macro="" textlink="">
      <cdr:nvSpPr>
        <cdr:cNvPr id="11" name="TextBox 11"/>
        <cdr:cNvSpPr txBox="1"/>
      </cdr:nvSpPr>
      <cdr:spPr>
        <a:xfrm xmlns:a="http://schemas.openxmlformats.org/drawingml/2006/main">
          <a:off x="2971800" y="1752600"/>
          <a:ext cx="345571" cy="3048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0.63077</cdr:x>
      <cdr:y>0.55263</cdr:y>
    </cdr:from>
    <cdr:to>
      <cdr:x>0.70054</cdr:x>
      <cdr:y>0.6579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124200" y="1600200"/>
          <a:ext cx="345571" cy="3048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0.72308</cdr:x>
      <cdr:y>0.47368</cdr:y>
    </cdr:from>
    <cdr:to>
      <cdr:x>0.77485</cdr:x>
      <cdr:y>0.57064</cdr:y>
    </cdr:to>
    <cdr:sp macro="" textlink="">
      <cdr:nvSpPr>
        <cdr:cNvPr id="13" name="TextBox 11"/>
        <cdr:cNvSpPr txBox="1"/>
      </cdr:nvSpPr>
      <cdr:spPr>
        <a:xfrm xmlns:a="http://schemas.openxmlformats.org/drawingml/2006/main">
          <a:off x="3581400" y="1371600"/>
          <a:ext cx="256422" cy="2807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0.69231</cdr:x>
      <cdr:y>0.52632</cdr:y>
    </cdr:from>
    <cdr:to>
      <cdr:x>0.74408</cdr:x>
      <cdr:y>0.62327</cdr:y>
    </cdr:to>
    <cdr:sp macro="" textlink="">
      <cdr:nvSpPr>
        <cdr:cNvPr id="14" name="TextBox 11"/>
        <cdr:cNvSpPr txBox="1"/>
      </cdr:nvSpPr>
      <cdr:spPr>
        <a:xfrm xmlns:a="http://schemas.openxmlformats.org/drawingml/2006/main">
          <a:off x="3429000" y="1524000"/>
          <a:ext cx="256422" cy="2807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0.42188</cdr:x>
      <cdr:y>0.17143</cdr:y>
    </cdr:from>
    <cdr:to>
      <cdr:x>0.5</cdr:x>
      <cdr:y>0.28571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2057400" y="457200"/>
          <a:ext cx="380999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0.48438</cdr:x>
      <cdr:y>0.37143</cdr:y>
    </cdr:from>
    <cdr:to>
      <cdr:x>0.55414</cdr:x>
      <cdr:y>0.4767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2362200" y="990600"/>
          <a:ext cx="340206" cy="28075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0.70313</cdr:x>
      <cdr:y>0.37143</cdr:y>
    </cdr:from>
    <cdr:to>
      <cdr:x>0.78125</cdr:x>
      <cdr:y>0.48683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3429000" y="990600"/>
          <a:ext cx="381024" cy="30777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0.8125</cdr:x>
      <cdr:y>0.31429</cdr:y>
    </cdr:from>
    <cdr:to>
      <cdr:x>0.88228</cdr:x>
      <cdr:y>0.41956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3962400" y="838200"/>
          <a:ext cx="340303" cy="28075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0.90625</cdr:x>
      <cdr:y>0.34286</cdr:y>
    </cdr:from>
    <cdr:to>
      <cdr:x>0.98437</cdr:x>
      <cdr:y>0.45826</cdr:y>
    </cdr:to>
    <cdr:sp macro="" textlink="">
      <cdr:nvSpPr>
        <cdr:cNvPr id="6" name="TextBox 11"/>
        <cdr:cNvSpPr txBox="1"/>
      </cdr:nvSpPr>
      <cdr:spPr>
        <a:xfrm xmlns:a="http://schemas.openxmlformats.org/drawingml/2006/main">
          <a:off x="4419600" y="914400"/>
          <a:ext cx="380976" cy="30777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0.78125</cdr:x>
      <cdr:y>0.14286</cdr:y>
    </cdr:from>
    <cdr:to>
      <cdr:x>0.83383</cdr:x>
      <cdr:y>0.24813</cdr:y>
    </cdr:to>
    <cdr:sp macro="" textlink="">
      <cdr:nvSpPr>
        <cdr:cNvPr id="7" name="TextBox 11"/>
        <cdr:cNvSpPr txBox="1"/>
      </cdr:nvSpPr>
      <cdr:spPr>
        <a:xfrm xmlns:a="http://schemas.openxmlformats.org/drawingml/2006/main">
          <a:off x="3810000" y="381000"/>
          <a:ext cx="256422" cy="28075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0.375</cdr:x>
      <cdr:y>0.02857</cdr:y>
    </cdr:from>
    <cdr:to>
      <cdr:x>0.42757</cdr:x>
      <cdr:y>0.13383</cdr:y>
    </cdr:to>
    <cdr:sp macro="" textlink="">
      <cdr:nvSpPr>
        <cdr:cNvPr id="8" name="TextBox 11"/>
        <cdr:cNvSpPr txBox="1"/>
      </cdr:nvSpPr>
      <cdr:spPr>
        <a:xfrm xmlns:a="http://schemas.openxmlformats.org/drawingml/2006/main">
          <a:off x="1828800" y="76200"/>
          <a:ext cx="256374" cy="2807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400" dirty="0">
              <a:latin typeface="Times New Roman" pitchFamily="18" charset="0"/>
              <a:cs typeface="Times New Roman" pitchFamily="18" charset="0"/>
            </a:rPr>
            <a:t>*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0.5281</cdr:x>
      <cdr:y>0.03833</cdr:y>
    </cdr:from>
    <cdr:to>
      <cdr:x>0.63918</cdr:x>
      <cdr:y>0.17073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6450" y="98137"/>
          <a:ext cx="436755" cy="338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  <cdr:relSizeAnchor xmlns:cdr="http://schemas.openxmlformats.org/drawingml/2006/chartDrawing">
    <cdr:from>
      <cdr:x>0.68556</cdr:x>
      <cdr:y>0.03833</cdr:y>
    </cdr:from>
    <cdr:to>
      <cdr:x>0.79124</cdr:x>
      <cdr:y>0.17073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95575" y="98137"/>
          <a:ext cx="415517" cy="338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  <cdr:relSizeAnchor xmlns:cdr="http://schemas.openxmlformats.org/drawingml/2006/chartDrawing">
    <cdr:from>
      <cdr:x>0.84021</cdr:x>
      <cdr:y>0.03484</cdr:y>
    </cdr:from>
    <cdr:to>
      <cdr:x>0.93557</cdr:x>
      <cdr:y>0.16725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05150" y="95250"/>
          <a:ext cx="35242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0.49091</cdr:x>
      <cdr:y>0.04545</cdr:y>
    </cdr:from>
    <cdr:to>
      <cdr:x>0.57854</cdr:x>
      <cdr:y>0.1654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7400" y="152400"/>
          <a:ext cx="367257" cy="402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  <cdr:relSizeAnchor xmlns:cdr="http://schemas.openxmlformats.org/drawingml/2006/chartDrawing">
    <cdr:from>
      <cdr:x>0.65455</cdr:x>
      <cdr:y>0.09091</cdr:y>
    </cdr:from>
    <cdr:to>
      <cdr:x>0.74218</cdr:x>
      <cdr:y>0.21086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43200" y="304800"/>
          <a:ext cx="367257" cy="40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  <cdr:relSizeAnchor xmlns:cdr="http://schemas.openxmlformats.org/drawingml/2006/chartDrawing">
    <cdr:from>
      <cdr:x>0.81818</cdr:x>
      <cdr:y>0.11364</cdr:y>
    </cdr:from>
    <cdr:to>
      <cdr:x>0.90582</cdr:x>
      <cdr:y>0.17677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29000" y="381000"/>
          <a:ext cx="367299" cy="211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0.52865</cdr:x>
      <cdr:y>0.14429</cdr:y>
    </cdr:from>
    <cdr:to>
      <cdr:x>0.60573</cdr:x>
      <cdr:y>0.25127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6968" y="488157"/>
          <a:ext cx="35242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  <cdr:relSizeAnchor xmlns:cdr="http://schemas.openxmlformats.org/drawingml/2006/chartDrawing">
    <cdr:from>
      <cdr:x>0.83333</cdr:x>
      <cdr:y>0.14286</cdr:y>
    </cdr:from>
    <cdr:to>
      <cdr:x>0.93125</cdr:x>
      <cdr:y>0.24984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10000" y="457200"/>
          <a:ext cx="447675" cy="342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  <cdr:relSizeAnchor xmlns:cdr="http://schemas.openxmlformats.org/drawingml/2006/chartDrawing">
    <cdr:from>
      <cdr:x>0.68333</cdr:x>
      <cdr:y>0.09524</cdr:y>
    </cdr:from>
    <cdr:to>
      <cdr:x>0.76041</cdr:x>
      <cdr:y>0.20222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24200" y="304800"/>
          <a:ext cx="352410" cy="342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0.59823</cdr:x>
      <cdr:y>0.35165</cdr:y>
    </cdr:from>
    <cdr:to>
      <cdr:x>0.76202</cdr:x>
      <cdr:y>0.45376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1066800"/>
          <a:ext cx="771929" cy="309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  <cdr:relSizeAnchor xmlns:cdr="http://schemas.openxmlformats.org/drawingml/2006/chartDrawing">
    <cdr:from>
      <cdr:x>0.77608</cdr:x>
      <cdr:y>0.35165</cdr:y>
    </cdr:from>
    <cdr:to>
      <cdr:x>0.93157</cdr:x>
      <cdr:y>0.45377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57600" y="1066800"/>
          <a:ext cx="732812" cy="309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 **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0.39063</cdr:x>
      <cdr:y>0.2619</cdr:y>
    </cdr:from>
    <cdr:to>
      <cdr:x>0.54891</cdr:x>
      <cdr:y>0.3587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838200"/>
          <a:ext cx="771929" cy="309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  <cdr:relSizeAnchor xmlns:cdr="http://schemas.openxmlformats.org/drawingml/2006/chartDrawing">
    <cdr:from>
      <cdr:x>0.78431</cdr:x>
      <cdr:y>0</cdr:y>
    </cdr:from>
    <cdr:to>
      <cdr:x>0.94259</cdr:x>
      <cdr:y>0.09679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48000" y="-152400"/>
          <a:ext cx="615108" cy="272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  <cdr:relSizeAnchor xmlns:cdr="http://schemas.openxmlformats.org/drawingml/2006/chartDrawing">
    <cdr:from>
      <cdr:x>0.58824</cdr:x>
      <cdr:y>0.02703</cdr:y>
    </cdr:from>
    <cdr:to>
      <cdr:x>0.74652</cdr:x>
      <cdr:y>0.12382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86000" y="76200"/>
          <a:ext cx="615108" cy="272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1600" dirty="0">
              <a:latin typeface="Times New Roman" pitchFamily="18" charset="0"/>
              <a:cs typeface="Times New Roman" pitchFamily="18" charset="0"/>
            </a:rPr>
            <a:t>**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pPr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pPr/>
              <a:t>29-Oct-20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bozic@bio.bg.ac.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biljana@bio.bg.ac.r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microsoft.com/office/2007/relationships/diagramDrawing" Target="../diagrams/drawing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gif"/><Relationship Id="rId4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209801"/>
            <a:ext cx="8305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i="1" dirty="0" smtClean="0">
              <a:solidFill>
                <a:srgbClr val="6600CC"/>
              </a:solidFill>
            </a:endParaRPr>
          </a:p>
          <a:p>
            <a:pPr algn="ctr"/>
            <a:r>
              <a:rPr lang="en-US" b="1" i="1" dirty="0" err="1" smtClean="0">
                <a:solidFill>
                  <a:srgbClr val="6600CC"/>
                </a:solidFill>
              </a:rPr>
              <a:t>Hedwigia</a:t>
            </a:r>
            <a:r>
              <a:rPr lang="en-US" b="1" i="1" dirty="0" smtClean="0">
                <a:solidFill>
                  <a:srgbClr val="6600CC"/>
                </a:solidFill>
              </a:rPr>
              <a:t> </a:t>
            </a:r>
            <a:r>
              <a:rPr lang="en-US" b="1" i="1" dirty="0" err="1" smtClean="0">
                <a:solidFill>
                  <a:srgbClr val="6600CC"/>
                </a:solidFill>
              </a:rPr>
              <a:t>ciliata</a:t>
            </a:r>
            <a:r>
              <a:rPr lang="en-US" b="1" i="1" dirty="0" smtClean="0">
                <a:solidFill>
                  <a:srgbClr val="6600CC"/>
                </a:solidFill>
              </a:rPr>
              <a:t> </a:t>
            </a:r>
            <a:r>
              <a:rPr lang="en-US" b="1" dirty="0" smtClean="0">
                <a:solidFill>
                  <a:srgbClr val="6600CC"/>
                </a:solidFill>
              </a:rPr>
              <a:t>(</a:t>
            </a:r>
            <a:r>
              <a:rPr lang="en-US" b="1" dirty="0" err="1" smtClean="0">
                <a:solidFill>
                  <a:srgbClr val="6600CC"/>
                </a:solidFill>
              </a:rPr>
              <a:t>Hedw</a:t>
            </a:r>
            <a:r>
              <a:rPr lang="en-US" b="1" dirty="0" smtClean="0">
                <a:solidFill>
                  <a:srgbClr val="6600CC"/>
                </a:solidFill>
              </a:rPr>
              <a:t>.) P. </a:t>
            </a:r>
            <a:r>
              <a:rPr lang="en-US" b="1" dirty="0" err="1" smtClean="0">
                <a:solidFill>
                  <a:srgbClr val="6600CC"/>
                </a:solidFill>
              </a:rPr>
              <a:t>Beauv</a:t>
            </a:r>
            <a:r>
              <a:rPr lang="en-US" b="1" dirty="0" smtClean="0">
                <a:solidFill>
                  <a:srgbClr val="6600CC"/>
                </a:solidFill>
              </a:rPr>
              <a:t>. moss extracts - Chemical characterization and </a:t>
            </a:r>
            <a:r>
              <a:rPr lang="en-US" b="1" i="1" dirty="0" smtClean="0">
                <a:solidFill>
                  <a:srgbClr val="6600CC"/>
                </a:solidFill>
              </a:rPr>
              <a:t>in vitro </a:t>
            </a:r>
            <a:r>
              <a:rPr lang="en-US" b="1" dirty="0" smtClean="0">
                <a:solidFill>
                  <a:srgbClr val="6600CC"/>
                </a:solidFill>
              </a:rPr>
              <a:t>testing of </a:t>
            </a:r>
            <a:r>
              <a:rPr lang="en-US" b="1" dirty="0" err="1" smtClean="0">
                <a:solidFill>
                  <a:srgbClr val="6600CC"/>
                </a:solidFill>
              </a:rPr>
              <a:t>immunomodulatory</a:t>
            </a:r>
            <a:r>
              <a:rPr lang="en-US" b="1" dirty="0" smtClean="0">
                <a:solidFill>
                  <a:srgbClr val="6600CC"/>
                </a:solidFill>
              </a:rPr>
              <a:t> potential</a:t>
            </a:r>
            <a:endParaRPr lang="en-US" b="1" dirty="0">
              <a:solidFill>
                <a:srgbClr val="6600CC"/>
              </a:solidFill>
            </a:endParaRPr>
          </a:p>
          <a:p>
            <a:pPr algn="just"/>
            <a:endParaRPr lang="en-US" b="1" dirty="0"/>
          </a:p>
          <a:p>
            <a:pPr algn="just"/>
            <a:r>
              <a:rPr lang="en-US" dirty="0" smtClean="0"/>
              <a:t> </a:t>
            </a:r>
            <a:endParaRPr lang="en-US" b="1" dirty="0" smtClean="0"/>
          </a:p>
          <a:p>
            <a:pPr algn="just"/>
            <a:r>
              <a:rPr lang="en-US" sz="1600" b="1" dirty="0" err="1" smtClean="0"/>
              <a:t>Marija</a:t>
            </a:r>
            <a:r>
              <a:rPr lang="en-US" sz="1600" b="1" dirty="0" smtClean="0"/>
              <a:t> R. Mandić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Mariana M. Oalđe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Tanja</a:t>
            </a:r>
            <a:r>
              <a:rPr lang="en-US" sz="1600" b="1" dirty="0" smtClean="0"/>
              <a:t> M. Lunić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Aneta</a:t>
            </a:r>
            <a:r>
              <a:rPr lang="en-US" sz="1600" b="1" dirty="0" smtClean="0"/>
              <a:t> D. Sabovljević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Marko S. Sabovljević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Uroš</a:t>
            </a:r>
            <a:r>
              <a:rPr lang="en-US" sz="1600" b="1" dirty="0" smtClean="0"/>
              <a:t> M. Gašić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, Sonja N. Duletić-Laušević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Bojan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Dj</a:t>
            </a:r>
            <a:r>
              <a:rPr lang="en-US" sz="1600" b="1" dirty="0" smtClean="0"/>
              <a:t>. Božić</a:t>
            </a:r>
            <a:r>
              <a:rPr lang="en-US" sz="1600" b="1" baseline="30000" dirty="0" smtClean="0"/>
              <a:t>1*¶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Biljana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Dj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Božić</a:t>
            </a:r>
            <a:r>
              <a:rPr lang="en-US" sz="1600" b="1" dirty="0" smtClean="0"/>
              <a:t> Nedeljković</a:t>
            </a:r>
            <a:r>
              <a:rPr lang="en-US" sz="1600" b="1" baseline="30000" dirty="0" smtClean="0"/>
              <a:t>1*¶</a:t>
            </a:r>
            <a:endParaRPr lang="en-US" sz="1600" b="1" dirty="0" smtClean="0"/>
          </a:p>
          <a:p>
            <a:pPr algn="just"/>
            <a:r>
              <a:rPr lang="en-US" dirty="0" smtClean="0"/>
              <a:t> </a:t>
            </a:r>
          </a:p>
          <a:p>
            <a:pPr algn="just"/>
            <a:r>
              <a:rPr lang="en-US" sz="1400" baseline="30000" dirty="0" smtClean="0"/>
              <a:t>1</a:t>
            </a:r>
            <a:r>
              <a:rPr lang="en-US" sz="1400" dirty="0" smtClean="0"/>
              <a:t>Institute of Physiology and Biochemistry “Ivan </a:t>
            </a:r>
            <a:r>
              <a:rPr lang="en-US" sz="1400" dirty="0" err="1" smtClean="0"/>
              <a:t>Djaja</a:t>
            </a:r>
            <a:r>
              <a:rPr lang="en-US" sz="1400" dirty="0" smtClean="0"/>
              <a:t>”, Faculty of Biology, University of </a:t>
            </a:r>
            <a:r>
              <a:rPr lang="en-US" sz="1400" dirty="0" err="1" smtClean="0"/>
              <a:t>Belgrade,Belgrade</a:t>
            </a:r>
            <a:r>
              <a:rPr lang="en-US" sz="1400" dirty="0" smtClean="0"/>
              <a:t>, Serbia </a:t>
            </a:r>
            <a:endParaRPr lang="en-US" sz="1400" b="1" i="1" dirty="0" smtClean="0"/>
          </a:p>
          <a:p>
            <a:pPr algn="just"/>
            <a:r>
              <a:rPr lang="en-US" sz="1400" baseline="30000" dirty="0" smtClean="0"/>
              <a:t>2</a:t>
            </a:r>
            <a:r>
              <a:rPr lang="en-US" sz="1400" dirty="0" smtClean="0"/>
              <a:t>Institute of Botany and Botanical Garden "</a:t>
            </a:r>
            <a:r>
              <a:rPr lang="en-US" sz="1400" dirty="0" err="1" smtClean="0"/>
              <a:t>Jevremovac</a:t>
            </a:r>
            <a:r>
              <a:rPr lang="en-US" sz="1400" dirty="0" smtClean="0"/>
              <a:t>", Faculty of Biology, University of Belgrade, Belgrade, Serbia </a:t>
            </a:r>
            <a:endParaRPr lang="en-US" sz="1400" b="1" i="1" dirty="0" smtClean="0"/>
          </a:p>
          <a:p>
            <a:pPr algn="just"/>
            <a:r>
              <a:rPr lang="en-US" sz="1400" baseline="30000" dirty="0" smtClean="0"/>
              <a:t>3</a:t>
            </a:r>
            <a:r>
              <a:rPr lang="en-US" sz="1400" dirty="0" smtClean="0"/>
              <a:t>Department of Plant Physiology, Institute for Biological Research “</a:t>
            </a:r>
            <a:r>
              <a:rPr lang="en-US" sz="1400" dirty="0" err="1" smtClean="0"/>
              <a:t>Sinisa</a:t>
            </a:r>
            <a:r>
              <a:rPr lang="en-US" sz="1400" dirty="0" smtClean="0"/>
              <a:t> </a:t>
            </a:r>
            <a:r>
              <a:rPr lang="en-US" sz="1400" dirty="0" err="1" smtClean="0"/>
              <a:t>Stankovic</a:t>
            </a:r>
            <a:r>
              <a:rPr lang="en-US" sz="1400" dirty="0" smtClean="0"/>
              <a:t>”, National Institute of Republic of Serbia, University of Belgrade, Belgrade, Serbia</a:t>
            </a:r>
            <a:endParaRPr lang="en-US" sz="1400" b="1" i="1" dirty="0" smtClean="0"/>
          </a:p>
          <a:p>
            <a:pPr algn="just"/>
            <a:endParaRPr lang="fr-FR" sz="1400" dirty="0"/>
          </a:p>
          <a:p>
            <a:pPr algn="just"/>
            <a:r>
              <a:rPr lang="en-US" sz="1400" dirty="0" smtClean="0"/>
              <a:t>* Corresponding authors</a:t>
            </a:r>
          </a:p>
          <a:p>
            <a:pPr algn="just"/>
            <a:r>
              <a:rPr lang="en-US" sz="1400" dirty="0" smtClean="0"/>
              <a:t>E-mail: </a:t>
            </a:r>
            <a:r>
              <a:rPr lang="en-US" sz="1400" u="sng" dirty="0" smtClean="0">
                <a:hlinkClick r:id="rId3"/>
              </a:rPr>
              <a:t>bbozic@bio.bg.ac.rs</a:t>
            </a:r>
            <a:r>
              <a:rPr lang="de-DE" sz="1400" dirty="0" smtClean="0"/>
              <a:t> </a:t>
            </a:r>
            <a:r>
              <a:rPr lang="en-US" sz="1400" dirty="0" smtClean="0"/>
              <a:t>; </a:t>
            </a:r>
            <a:r>
              <a:rPr lang="en-US" sz="1400" u="sng" dirty="0" smtClean="0">
                <a:hlinkClick r:id="rId4"/>
              </a:rPr>
              <a:t>biljana@bio.bg.ac.rs</a:t>
            </a:r>
            <a:r>
              <a:rPr lang="de-DE" sz="1400" dirty="0" smtClean="0"/>
              <a:t> </a:t>
            </a:r>
            <a:endParaRPr lang="en-US" sz="1400" dirty="0" smtClean="0"/>
          </a:p>
          <a:p>
            <a:pPr algn="just"/>
            <a:r>
              <a:rPr lang="en-US" sz="1400" baseline="30000" dirty="0" smtClean="0"/>
              <a:t>¶</a:t>
            </a:r>
            <a:r>
              <a:rPr lang="en-US" sz="1400" dirty="0" smtClean="0"/>
              <a:t>These authors contributed equally to this study.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5715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/>
          <a:lstStyle/>
          <a:p>
            <a:pPr>
              <a:buClr>
                <a:schemeClr val="accent4"/>
              </a:buClr>
              <a:buSzPct val="150000"/>
            </a:pPr>
            <a:r>
              <a:rPr lang="en-US" sz="1800" b="1" dirty="0" err="1" smtClean="0"/>
              <a:t>Antidiabetic</a:t>
            </a:r>
            <a:r>
              <a:rPr lang="en-US" sz="1800" b="1" dirty="0" smtClean="0"/>
              <a:t> </a:t>
            </a:r>
            <a:r>
              <a:rPr lang="en-US" sz="1800" dirty="0" smtClean="0"/>
              <a:t>activity - the  effects of extracts against </a:t>
            </a:r>
            <a:r>
              <a:rPr lang="en-US" sz="1800" b="1" dirty="0" smtClean="0"/>
              <a:t>α-</a:t>
            </a:r>
            <a:r>
              <a:rPr lang="en-US" sz="1800" b="1" dirty="0" err="1" smtClean="0"/>
              <a:t>glucosidase</a:t>
            </a: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966" y="5334787"/>
            <a:ext cx="4449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p&lt;0.05 ; different concentrations of extracts </a:t>
            </a:r>
            <a:r>
              <a:rPr lang="en-US" sz="1400" i="1" dirty="0" smtClean="0"/>
              <a:t>vs</a:t>
            </a:r>
            <a:r>
              <a:rPr lang="en-US" sz="1400" dirty="0" smtClean="0"/>
              <a:t>. </a:t>
            </a:r>
            <a:r>
              <a:rPr lang="en-US" sz="1400" dirty="0" err="1" smtClean="0"/>
              <a:t>acarbose</a:t>
            </a:r>
            <a:endParaRPr lang="en-US" sz="14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762000" y="1295400"/>
          <a:ext cx="6781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685800" y="44958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 All of the tested extracts exhibited </a:t>
            </a:r>
            <a:r>
              <a:rPr lang="en-US" b="1" dirty="0" smtClean="0">
                <a:solidFill>
                  <a:srgbClr val="0070C0"/>
                </a:solidFill>
              </a:rPr>
              <a:t>inhibitory effect </a:t>
            </a:r>
            <a:r>
              <a:rPr lang="en-US" dirty="0" smtClean="0"/>
              <a:t>against </a:t>
            </a:r>
            <a:r>
              <a:rPr lang="en-US" b="1" dirty="0" smtClean="0"/>
              <a:t>α-</a:t>
            </a:r>
            <a:r>
              <a:rPr lang="en-US" b="1" dirty="0" err="1" smtClean="0"/>
              <a:t>glucosidase</a:t>
            </a:r>
            <a:r>
              <a:rPr lang="en-US" dirty="0" smtClean="0"/>
              <a:t> with the highest inhibition detected in </a:t>
            </a:r>
            <a:r>
              <a:rPr lang="en-US" b="1" dirty="0" smtClean="0">
                <a:solidFill>
                  <a:srgbClr val="0070C0"/>
                </a:solidFill>
              </a:rPr>
              <a:t>ethyl acetate </a:t>
            </a:r>
            <a:r>
              <a:rPr lang="en-US" dirty="0" smtClean="0"/>
              <a:t>extract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pPr>
              <a:buClr>
                <a:schemeClr val="accent4"/>
              </a:buClr>
              <a:buSzPct val="150000"/>
            </a:pPr>
            <a:r>
              <a:rPr lang="en-US" sz="1800" b="1" dirty="0" err="1" smtClean="0"/>
              <a:t>Antineurodegenerative</a:t>
            </a:r>
            <a:r>
              <a:rPr lang="en-US" sz="1800" b="1" dirty="0" smtClean="0"/>
              <a:t> </a:t>
            </a:r>
            <a:r>
              <a:rPr lang="en-US" sz="1800" dirty="0" smtClean="0"/>
              <a:t>activity - the  effects of extracts towards </a:t>
            </a:r>
            <a:r>
              <a:rPr lang="en-US" sz="1800" b="1" dirty="0" err="1" smtClean="0"/>
              <a:t>acetylcholinesterase</a:t>
            </a:r>
            <a:r>
              <a:rPr lang="en-US" sz="1800" b="1" dirty="0" smtClean="0"/>
              <a:t> </a:t>
            </a:r>
            <a:r>
              <a:rPr lang="en-US" sz="1800" dirty="0" smtClean="0"/>
              <a:t>and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tyrosinase</a:t>
            </a: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152400" y="762000"/>
          <a:ext cx="4953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60428" y="51917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p&lt;0.05; ** p&lt;0.01 different concentrations of extracts </a:t>
            </a:r>
            <a:r>
              <a:rPr lang="en-US" sz="1400" i="1" dirty="0" smtClean="0"/>
              <a:t>vs</a:t>
            </a:r>
            <a:r>
              <a:rPr lang="en-US" sz="1400" dirty="0" smtClean="0"/>
              <a:t>. standard </a:t>
            </a:r>
            <a:r>
              <a:rPr lang="en-US" sz="1400" dirty="0" err="1" smtClean="0"/>
              <a:t>galantamine</a:t>
            </a:r>
            <a:r>
              <a:rPr lang="en-US" sz="1400" dirty="0" smtClean="0"/>
              <a:t> / </a:t>
            </a:r>
            <a:r>
              <a:rPr lang="en-US" sz="1400" dirty="0" err="1" smtClean="0"/>
              <a:t>kojic</a:t>
            </a:r>
            <a:r>
              <a:rPr lang="en-US" sz="1400" dirty="0" smtClean="0"/>
              <a:t> acid</a:t>
            </a:r>
            <a:endParaRPr lang="en-US" sz="14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52400" y="3429000"/>
          <a:ext cx="4876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5260428" y="2743200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  The extracts exhibited </a:t>
            </a:r>
            <a:r>
              <a:rPr lang="en-US" b="1" dirty="0" smtClean="0"/>
              <a:t>inhibitory </a:t>
            </a:r>
            <a:r>
              <a:rPr lang="en-US" dirty="0" smtClean="0"/>
              <a:t>effects against </a:t>
            </a:r>
            <a:r>
              <a:rPr lang="en-US" b="1" dirty="0" err="1" smtClean="0">
                <a:solidFill>
                  <a:schemeClr val="accent4"/>
                </a:solidFill>
              </a:rPr>
              <a:t>acetylcholinesterase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chemeClr val="accent4"/>
                </a:solidFill>
              </a:rPr>
              <a:t>tyrosinase</a:t>
            </a:r>
            <a:r>
              <a:rPr lang="en-US" b="1" dirty="0" smtClean="0">
                <a:solidFill>
                  <a:schemeClr val="accent4"/>
                </a:solidFill>
              </a:rPr>
              <a:t>, </a:t>
            </a:r>
            <a:r>
              <a:rPr lang="en-US" dirty="0" smtClean="0"/>
              <a:t>e</a:t>
            </a:r>
            <a:r>
              <a:rPr lang="sr-Latn-RS" dirty="0" smtClean="0"/>
              <a:t>nzymes</a:t>
            </a:r>
            <a:r>
              <a:rPr lang="en-US" dirty="0" smtClean="0"/>
              <a:t> </a:t>
            </a:r>
            <a:r>
              <a:rPr lang="sr-Latn-RS" dirty="0" smtClean="0"/>
              <a:t>a</a:t>
            </a:r>
            <a:r>
              <a:rPr lang="en-US" dirty="0" err="1" smtClean="0"/>
              <a:t>ssociated</a:t>
            </a:r>
            <a:r>
              <a:rPr lang="en-US" dirty="0" smtClean="0"/>
              <a:t> with the development of</a:t>
            </a:r>
            <a:r>
              <a:rPr lang="sr-Latn-RS" dirty="0" smtClean="0"/>
              <a:t> </a:t>
            </a:r>
            <a:r>
              <a:rPr lang="sr-Latn-RS" b="1" dirty="0" smtClean="0">
                <a:solidFill>
                  <a:schemeClr val="accent4">
                    <a:lumMod val="75000"/>
                  </a:schemeClr>
                </a:solidFill>
              </a:rPr>
              <a:t>Alzheimer’s</a:t>
            </a:r>
            <a:r>
              <a:rPr lang="sr-Latn-RS" dirty="0" smtClean="0"/>
              <a:t> and </a:t>
            </a:r>
            <a:r>
              <a:rPr lang="sr-Latn-RS" b="1" dirty="0" smtClean="0">
                <a:solidFill>
                  <a:schemeClr val="accent4">
                    <a:lumMod val="75000"/>
                  </a:schemeClr>
                </a:solidFill>
              </a:rPr>
              <a:t>Parkinson’s</a:t>
            </a:r>
            <a:r>
              <a:rPr lang="sr-Latn-RS" dirty="0" smtClean="0"/>
              <a:t> disease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1066800"/>
          </a:xfrm>
        </p:spPr>
        <p:txBody>
          <a:bodyPr>
            <a:normAutofit/>
          </a:bodyPr>
          <a:lstStyle/>
          <a:p>
            <a:pPr algn="just">
              <a:buClr>
                <a:schemeClr val="accent4"/>
              </a:buClr>
              <a:buSzPct val="150000"/>
            </a:pPr>
            <a:r>
              <a:rPr lang="en-US" sz="1800" b="1" dirty="0" smtClean="0"/>
              <a:t>Anti-</a:t>
            </a:r>
            <a:r>
              <a:rPr lang="en-US" sz="1800" b="1" dirty="0" err="1" smtClean="0"/>
              <a:t>neuroinflammatory</a:t>
            </a:r>
            <a:r>
              <a:rPr lang="en-US" sz="1800" b="1" dirty="0" smtClean="0"/>
              <a:t> </a:t>
            </a:r>
            <a:r>
              <a:rPr lang="en-US" sz="1800" dirty="0" smtClean="0"/>
              <a:t>activity towards </a:t>
            </a:r>
            <a:r>
              <a:rPr lang="en-US" sz="1800" b="1" dirty="0" smtClean="0"/>
              <a:t>LPS</a:t>
            </a:r>
            <a:r>
              <a:rPr lang="en-US" sz="1800" dirty="0" smtClean="0"/>
              <a:t>-stimulated </a:t>
            </a:r>
            <a:r>
              <a:rPr lang="en-US" sz="1800" b="1" dirty="0" smtClean="0"/>
              <a:t>BV2 (microglia) </a:t>
            </a:r>
            <a:r>
              <a:rPr lang="en-US" sz="1800" dirty="0" smtClean="0"/>
              <a:t>cell line – the effect of extracts on the cell viability </a:t>
            </a:r>
            <a:r>
              <a:rPr lang="en-US" sz="1800" i="1" dirty="0" smtClean="0"/>
              <a:t>in vitro</a:t>
            </a:r>
            <a:r>
              <a:rPr lang="en-US" sz="1800" dirty="0" smtClean="0"/>
              <a:t> after 24 h of exposure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/>
        </p:nvGraphicFramePr>
        <p:xfrm>
          <a:off x="990600" y="1981200"/>
          <a:ext cx="4800600" cy="332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752600" y="5562600"/>
            <a:ext cx="2934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** p&lt;0.01 extract </a:t>
            </a:r>
            <a:r>
              <a:rPr lang="en-US" sz="1400" i="1" dirty="0" smtClean="0"/>
              <a:t>vs</a:t>
            </a:r>
            <a:r>
              <a:rPr lang="en-US" sz="1400" dirty="0" smtClean="0"/>
              <a:t>. LPS-treated cells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1504872"/>
            <a:ext cx="256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Cell viability - </a:t>
            </a:r>
            <a:r>
              <a:rPr lang="en-US" b="1" dirty="0" smtClean="0">
                <a:solidFill>
                  <a:srgbClr val="CC0066"/>
                </a:solidFill>
              </a:rPr>
              <a:t>MTT</a:t>
            </a:r>
            <a:r>
              <a:rPr lang="en-US" dirty="0" smtClean="0">
                <a:solidFill>
                  <a:srgbClr val="CC0066"/>
                </a:solidFill>
              </a:rPr>
              <a:t> </a:t>
            </a:r>
            <a:r>
              <a:rPr lang="en-US" dirty="0" smtClean="0"/>
              <a:t>assay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15000" y="2133600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C00000"/>
              </a:buClr>
            </a:pPr>
            <a:endParaRPr lang="en-US" dirty="0" smtClean="0"/>
          </a:p>
          <a:p>
            <a:pPr marL="285750" indent="-285750" algn="ctr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sr-Latn-RS" dirty="0" smtClean="0"/>
              <a:t>Extracts increased the viability of LPS-stimulated BV2 cells</a:t>
            </a:r>
            <a:endParaRPr lang="en-US" dirty="0" smtClean="0"/>
          </a:p>
          <a:p>
            <a:pPr marL="285750" indent="-285750" algn="ctr">
              <a:buClr>
                <a:srgbClr val="C00000"/>
              </a:buClr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1066800"/>
          </a:xfrm>
        </p:spPr>
        <p:txBody>
          <a:bodyPr>
            <a:normAutofit/>
          </a:bodyPr>
          <a:lstStyle/>
          <a:p>
            <a:pPr algn="just">
              <a:buClr>
                <a:schemeClr val="accent4"/>
              </a:buClr>
              <a:buSzPct val="150000"/>
            </a:pPr>
            <a:r>
              <a:rPr lang="en-US" sz="1800" b="1" dirty="0" smtClean="0"/>
              <a:t>Anti-neuroinflammatory </a:t>
            </a:r>
            <a:r>
              <a:rPr lang="en-US" sz="1800" dirty="0" smtClean="0"/>
              <a:t>activity – the effect of extracts on the reactive </a:t>
            </a:r>
            <a:r>
              <a:rPr lang="en-US" sz="1800" dirty="0"/>
              <a:t>oxygen species (</a:t>
            </a:r>
            <a:r>
              <a:rPr lang="en-US" sz="1800" b="1" dirty="0" smtClean="0"/>
              <a:t>ROS)</a:t>
            </a:r>
            <a:r>
              <a:rPr lang="en-US" sz="1800" dirty="0" smtClean="0"/>
              <a:t> production </a:t>
            </a:r>
            <a:r>
              <a:rPr lang="en-US" sz="1800" i="1" dirty="0" smtClean="0"/>
              <a:t>in vitro</a:t>
            </a:r>
            <a:r>
              <a:rPr lang="en-US" sz="1800" dirty="0" smtClean="0"/>
              <a:t> after 24 h of exposure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/>
        </p:nvGraphicFramePr>
        <p:xfrm>
          <a:off x="228600" y="1905000"/>
          <a:ext cx="4191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143000" y="5334000"/>
            <a:ext cx="2934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** p&lt;0.01 extract </a:t>
            </a:r>
            <a:r>
              <a:rPr lang="en-US" sz="1400" i="1" dirty="0" smtClean="0"/>
              <a:t>vs</a:t>
            </a:r>
            <a:r>
              <a:rPr lang="en-US" sz="1400" dirty="0" smtClean="0"/>
              <a:t>. LPS-treated cells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6214" y="1600200"/>
            <a:ext cx="292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66"/>
                </a:solidFill>
              </a:rPr>
              <a:t>ROS </a:t>
            </a:r>
            <a:r>
              <a:rPr lang="en-US" dirty="0" smtClean="0"/>
              <a:t>production </a:t>
            </a:r>
            <a:r>
              <a:rPr lang="en-US" b="1" dirty="0" smtClean="0"/>
              <a:t> - </a:t>
            </a:r>
            <a:r>
              <a:rPr lang="en-US" b="1" dirty="0" smtClean="0">
                <a:solidFill>
                  <a:srgbClr val="CC0066"/>
                </a:solidFill>
              </a:rPr>
              <a:t>NBT</a:t>
            </a:r>
            <a:r>
              <a:rPr lang="en-US" dirty="0" smtClean="0">
                <a:solidFill>
                  <a:srgbClr val="CC0066"/>
                </a:solidFill>
              </a:rPr>
              <a:t> </a:t>
            </a:r>
            <a:r>
              <a:rPr lang="en-US" dirty="0" smtClean="0"/>
              <a:t>assay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2971800"/>
            <a:ext cx="3543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 The extracts exhibited low antioxidant potential according to their inability to </a:t>
            </a:r>
            <a:r>
              <a:rPr lang="en-US" b="1" dirty="0" smtClean="0">
                <a:solidFill>
                  <a:srgbClr val="00B050"/>
                </a:solidFill>
              </a:rPr>
              <a:t>decrease</a:t>
            </a:r>
            <a:r>
              <a:rPr lang="en-US" dirty="0" smtClean="0"/>
              <a:t> the concentration of </a:t>
            </a:r>
            <a:r>
              <a:rPr lang="en-US" b="1" dirty="0" smtClean="0"/>
              <a:t>ROS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1066800"/>
          </a:xfrm>
        </p:spPr>
        <p:txBody>
          <a:bodyPr>
            <a:normAutofit/>
          </a:bodyPr>
          <a:lstStyle/>
          <a:p>
            <a:pPr algn="just">
              <a:buClr>
                <a:schemeClr val="accent4"/>
              </a:buClr>
              <a:buSzPct val="150000"/>
            </a:pPr>
            <a:r>
              <a:rPr lang="en-US" sz="1800" b="1" dirty="0" smtClean="0"/>
              <a:t>Anti-neuroinflammatory </a:t>
            </a:r>
            <a:r>
              <a:rPr lang="en-US" sz="1800" dirty="0" smtClean="0"/>
              <a:t>activity – the effect of extracts on the </a:t>
            </a:r>
            <a:r>
              <a:rPr lang="en-US" sz="1800" b="1" dirty="0" smtClean="0"/>
              <a:t>NO </a:t>
            </a:r>
            <a:r>
              <a:rPr lang="en-US" sz="1800" dirty="0" smtClean="0"/>
              <a:t>production (measured by nitrite level) </a:t>
            </a:r>
            <a:r>
              <a:rPr lang="en-US" sz="1800" i="1" dirty="0" smtClean="0"/>
              <a:t>in vitro</a:t>
            </a:r>
            <a:r>
              <a:rPr lang="en-US" sz="1800" dirty="0" smtClean="0"/>
              <a:t> after 24 h of exposure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/>
        </p:nvGraphicFramePr>
        <p:xfrm>
          <a:off x="533400" y="1828800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658036" y="5407223"/>
            <a:ext cx="2934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** p&lt;0.01 extract </a:t>
            </a:r>
            <a:r>
              <a:rPr lang="en-US" sz="1400" i="1" dirty="0" smtClean="0"/>
              <a:t>vs</a:t>
            </a:r>
            <a:r>
              <a:rPr lang="en-US" sz="1400" dirty="0" smtClean="0"/>
              <a:t>. LPS-treated cells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1371600"/>
            <a:ext cx="299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66"/>
                </a:solidFill>
              </a:rPr>
              <a:t>NO</a:t>
            </a:r>
            <a:r>
              <a:rPr lang="en-US" b="1" dirty="0" smtClean="0"/>
              <a:t> </a:t>
            </a:r>
            <a:r>
              <a:rPr lang="en-US" dirty="0" smtClean="0"/>
              <a:t>production </a:t>
            </a:r>
            <a:r>
              <a:rPr lang="en-US" b="1" dirty="0" smtClean="0"/>
              <a:t>- </a:t>
            </a:r>
            <a:r>
              <a:rPr lang="en-US" b="1" dirty="0" err="1" smtClean="0">
                <a:solidFill>
                  <a:srgbClr val="CC0066"/>
                </a:solidFill>
              </a:rPr>
              <a:t>Griess</a:t>
            </a:r>
            <a:r>
              <a:rPr lang="en-US" b="1" dirty="0" smtClean="0"/>
              <a:t> </a:t>
            </a:r>
            <a:r>
              <a:rPr lang="en-US" dirty="0" smtClean="0"/>
              <a:t>assay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81600" y="30480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/>
              <a:t>The extracts </a:t>
            </a:r>
            <a:r>
              <a:rPr lang="en-US" b="1" dirty="0" smtClean="0">
                <a:solidFill>
                  <a:srgbClr val="00B050"/>
                </a:solidFill>
              </a:rPr>
              <a:t>reduced</a:t>
            </a:r>
            <a:r>
              <a:rPr lang="en-US" dirty="0" smtClean="0"/>
              <a:t> the production of </a:t>
            </a:r>
            <a:r>
              <a:rPr lang="en-US" b="1" dirty="0" smtClean="0"/>
              <a:t>NO</a:t>
            </a:r>
            <a:endParaRPr lang="sr-Latn-RS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461" y="228600"/>
            <a:ext cx="8382000" cy="990600"/>
          </a:xfrm>
        </p:spPr>
        <p:txBody>
          <a:bodyPr/>
          <a:lstStyle/>
          <a:p>
            <a:pPr>
              <a:buClr>
                <a:schemeClr val="accent4"/>
              </a:buClr>
              <a:buSzPct val="150000"/>
            </a:pPr>
            <a:r>
              <a:rPr lang="en-US" sz="1800" b="1" dirty="0" smtClean="0"/>
              <a:t>Antitumor </a:t>
            </a:r>
            <a:r>
              <a:rPr lang="en-US" sz="1800" dirty="0" smtClean="0"/>
              <a:t>activity</a:t>
            </a:r>
            <a:r>
              <a:rPr lang="en-US" sz="1800" b="1" dirty="0" smtClean="0"/>
              <a:t> </a:t>
            </a:r>
            <a:r>
              <a:rPr lang="en-US" sz="1800" dirty="0" smtClean="0"/>
              <a:t>towards </a:t>
            </a:r>
            <a:r>
              <a:rPr lang="en-US" sz="1800" b="1" dirty="0" smtClean="0"/>
              <a:t>MDA-MB-231 (breast cancer) </a:t>
            </a:r>
            <a:r>
              <a:rPr lang="en-US" sz="1800" dirty="0" smtClean="0"/>
              <a:t>cell line </a:t>
            </a:r>
            <a:r>
              <a:rPr lang="en-US" sz="1800" i="1" dirty="0" smtClean="0"/>
              <a:t>in vitro</a:t>
            </a:r>
            <a:r>
              <a:rPr lang="en-US" sz="1800" dirty="0" smtClean="0"/>
              <a:t> after 24 h of exposure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009347290"/>
              </p:ext>
            </p:extLst>
          </p:nvPr>
        </p:nvGraphicFramePr>
        <p:xfrm>
          <a:off x="609600" y="1754208"/>
          <a:ext cx="4712920" cy="303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447800" y="5410200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** p&lt;0.01 extract </a:t>
            </a:r>
            <a:r>
              <a:rPr lang="en-US" sz="1400" i="1" dirty="0" smtClean="0"/>
              <a:t>vs</a:t>
            </a:r>
            <a:r>
              <a:rPr lang="en-US" sz="1400" dirty="0" smtClean="0"/>
              <a:t>. non-treated control cells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295400"/>
            <a:ext cx="256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Cell viability -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MTT</a:t>
            </a:r>
            <a:r>
              <a:rPr lang="en-US" dirty="0" smtClean="0"/>
              <a:t> assay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7800" y="1371600"/>
            <a:ext cx="3581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 This study showed for the first time that extracts of moss </a:t>
            </a:r>
            <a:r>
              <a:rPr lang="en-US" i="1" dirty="0" smtClean="0"/>
              <a:t>H. </a:t>
            </a:r>
            <a:r>
              <a:rPr lang="en-US" i="1" dirty="0" err="1" smtClean="0"/>
              <a:t>ciliata</a:t>
            </a:r>
            <a:r>
              <a:rPr lang="en-US" dirty="0" smtClean="0"/>
              <a:t> exhibited </a:t>
            </a:r>
            <a:r>
              <a:rPr lang="en-US" b="1" dirty="0" smtClean="0">
                <a:solidFill>
                  <a:srgbClr val="00B050"/>
                </a:solidFill>
              </a:rPr>
              <a:t>antitumor activity </a:t>
            </a:r>
            <a:r>
              <a:rPr lang="en-US" dirty="0" smtClean="0"/>
              <a:t>against the MDA-MB-231 cells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 All three extracts showed </a:t>
            </a:r>
            <a:r>
              <a:rPr lang="en-US" dirty="0" err="1" smtClean="0"/>
              <a:t>antiproliferative</a:t>
            </a:r>
            <a:r>
              <a:rPr lang="en-US" dirty="0" smtClean="0"/>
              <a:t> activity, among which </a:t>
            </a:r>
            <a:r>
              <a:rPr lang="en-US" b="1" dirty="0" err="1" smtClean="0">
                <a:solidFill>
                  <a:srgbClr val="00B050"/>
                </a:solidFill>
              </a:rPr>
              <a:t>water:ethanol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ethyl acetate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extracts exhibited the highest activity, inhibiting up to </a:t>
            </a:r>
            <a:r>
              <a:rPr lang="en-US" b="1" dirty="0" smtClean="0">
                <a:solidFill>
                  <a:srgbClr val="CC0066"/>
                </a:solidFill>
              </a:rPr>
              <a:t>50% </a:t>
            </a:r>
            <a:r>
              <a:rPr lang="en-US" dirty="0" smtClean="0"/>
              <a:t>of tumor cells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990600"/>
          </a:xfrm>
        </p:spPr>
        <p:txBody>
          <a:bodyPr/>
          <a:lstStyle/>
          <a:p>
            <a:pPr algn="just">
              <a:buClr>
                <a:schemeClr val="accent4"/>
              </a:buClr>
              <a:buSzPct val="150000"/>
            </a:pPr>
            <a:r>
              <a:rPr lang="en-US" sz="1800" b="1" dirty="0" smtClean="0"/>
              <a:t>Antitumor </a:t>
            </a:r>
            <a:r>
              <a:rPr lang="en-US" sz="1800" dirty="0" smtClean="0"/>
              <a:t>activity</a:t>
            </a:r>
            <a:r>
              <a:rPr lang="en-US" sz="1800" b="1" dirty="0" smtClean="0"/>
              <a:t> </a:t>
            </a:r>
            <a:r>
              <a:rPr lang="en-US" sz="1800" dirty="0" smtClean="0"/>
              <a:t>towards </a:t>
            </a:r>
            <a:r>
              <a:rPr lang="en-US" sz="1800" b="1" dirty="0" smtClean="0"/>
              <a:t>MDA-MB-231 </a:t>
            </a:r>
            <a:r>
              <a:rPr lang="en-US" sz="1800" dirty="0" smtClean="0"/>
              <a:t>- the effect of investigated extracts on </a:t>
            </a:r>
            <a:r>
              <a:rPr lang="en-US" sz="1800" b="1" dirty="0" smtClean="0"/>
              <a:t>ROS </a:t>
            </a:r>
            <a:r>
              <a:rPr lang="en-US" sz="1800" dirty="0" smtClean="0"/>
              <a:t>and</a:t>
            </a:r>
            <a:r>
              <a:rPr lang="en-US" sz="1800" b="1" dirty="0" smtClean="0"/>
              <a:t> NO </a:t>
            </a:r>
            <a:r>
              <a:rPr lang="en-US" sz="1800" dirty="0" smtClean="0"/>
              <a:t>production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5638800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** p&lt;0.01 extract </a:t>
            </a:r>
            <a:r>
              <a:rPr lang="en-US" sz="1400" i="1" dirty="0" smtClean="0"/>
              <a:t>vs</a:t>
            </a:r>
            <a:r>
              <a:rPr lang="en-US" sz="1400" dirty="0" smtClean="0"/>
              <a:t>. non-treated control cells</a:t>
            </a:r>
            <a:endParaRPr lang="en-US" sz="14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533400" y="17526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133600" y="2362200"/>
            <a:ext cx="771929" cy="3097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**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95600" y="1752600"/>
            <a:ext cx="771929" cy="3097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**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733800" y="1676400"/>
            <a:ext cx="771929" cy="3097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**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066800"/>
            <a:ext cx="292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ROS </a:t>
            </a:r>
            <a:r>
              <a:rPr lang="en-US" dirty="0" smtClean="0"/>
              <a:t>production </a:t>
            </a:r>
            <a:r>
              <a:rPr lang="en-US" b="1" dirty="0" smtClean="0"/>
              <a:t> -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NBT</a:t>
            </a:r>
            <a:r>
              <a:rPr lang="en-US" dirty="0" smtClean="0"/>
              <a:t> assay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1066800"/>
            <a:ext cx="299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  <a:r>
              <a:rPr lang="en-US" b="1" dirty="0" smtClean="0"/>
              <a:t> </a:t>
            </a:r>
            <a:r>
              <a:rPr lang="en-US" dirty="0" smtClean="0"/>
              <a:t>production </a:t>
            </a:r>
            <a:r>
              <a:rPr lang="en-US" b="1" dirty="0" smtClean="0"/>
              <a:t>-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Griess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assay</a:t>
            </a:r>
            <a:endParaRPr lang="en-US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4724400" y="1447800"/>
          <a:ext cx="3886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533400" y="4495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sr-Latn-RS" dirty="0" smtClean="0"/>
              <a:t>All extracts increased </a:t>
            </a:r>
            <a:r>
              <a:rPr lang="sr-Latn-RS" b="1" dirty="0" smtClean="0"/>
              <a:t>ROS </a:t>
            </a:r>
            <a:r>
              <a:rPr lang="sr-Latn-RS" dirty="0" smtClean="0"/>
              <a:t>and </a:t>
            </a:r>
            <a:r>
              <a:rPr lang="sr-Latn-RS" b="1" dirty="0" smtClean="0"/>
              <a:t>NO </a:t>
            </a:r>
            <a:r>
              <a:rPr lang="sr-Latn-RS" dirty="0" smtClean="0"/>
              <a:t>production</a:t>
            </a:r>
          </a:p>
          <a:p>
            <a:pPr marL="285750" indent="-285750"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sr-Latn-RS" b="1" dirty="0" smtClean="0"/>
              <a:t>Potential </a:t>
            </a:r>
            <a:r>
              <a:rPr lang="sr-Latn-RS" b="1" dirty="0" smtClean="0">
                <a:solidFill>
                  <a:srgbClr val="00B050"/>
                </a:solidFill>
              </a:rPr>
              <a:t>antitumor</a:t>
            </a:r>
            <a:r>
              <a:rPr lang="sr-Latn-RS" b="1" dirty="0" smtClean="0"/>
              <a:t> agents </a:t>
            </a:r>
            <a:r>
              <a:rPr lang="sr-Latn-RS" dirty="0" smtClean="0"/>
              <a:t>in the prevention/treatment of </a:t>
            </a:r>
            <a:r>
              <a:rPr lang="sr-Latn-RS" b="1" dirty="0" smtClean="0">
                <a:solidFill>
                  <a:srgbClr val="00B050"/>
                </a:solidFill>
              </a:rPr>
              <a:t>breast cancer</a:t>
            </a:r>
            <a:endParaRPr lang="sr-Latn-RS" b="1" dirty="0">
              <a:solidFill>
                <a:srgbClr val="00B05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5257800" y="4572000"/>
            <a:ext cx="152400" cy="304800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85800"/>
            <a:ext cx="7239000" cy="5334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The chemical characterization of the extracts revealed a wide range of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phenolic</a:t>
            </a:r>
            <a:r>
              <a:rPr lang="en-US" sz="2300" dirty="0" smtClean="0">
                <a:cs typeface="Times New Roman" pitchFamily="18" charset="0"/>
              </a:rPr>
              <a:t>,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flavonoid </a:t>
            </a:r>
            <a:r>
              <a:rPr lang="en-US" sz="2300" dirty="0" smtClean="0">
                <a:ea typeface="MS Mincho"/>
              </a:rPr>
              <a:t>and</a:t>
            </a:r>
            <a:r>
              <a:rPr lang="en-US" sz="2300" b="1" dirty="0" smtClean="0">
                <a:ea typeface="MS Mincho"/>
              </a:rPr>
              <a:t> </a:t>
            </a:r>
            <a:r>
              <a:rPr lang="en-US" sz="2300" b="1" dirty="0" err="1" smtClean="0">
                <a:ea typeface="MS Mincho"/>
              </a:rPr>
              <a:t>triterpenoid</a:t>
            </a:r>
            <a:r>
              <a:rPr lang="en-US" sz="2300" b="1" dirty="0" smtClean="0">
                <a:ea typeface="MS Mincho"/>
              </a:rPr>
              <a:t>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compounds as secondary metabolites of high biological activity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endParaRPr kumimoji="0" lang="sr-Latn-RS" sz="23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The extracts showed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biocompatibility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towards the normal MRC -5 cell line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300" dirty="0" smtClean="0">
                <a:ea typeface="MS Mincho"/>
              </a:rPr>
              <a:t>The extracts demonstrated the </a:t>
            </a:r>
            <a:r>
              <a:rPr lang="en-US" sz="2300" b="1" dirty="0" smtClean="0">
                <a:ea typeface="MS Mincho"/>
              </a:rPr>
              <a:t>antioxidant activity </a:t>
            </a:r>
            <a:r>
              <a:rPr lang="en-US" sz="2300" dirty="0" smtClean="0">
                <a:ea typeface="MS Mincho"/>
              </a:rPr>
              <a:t>via β-carotene/</a:t>
            </a:r>
            <a:r>
              <a:rPr lang="en-US" sz="2300" dirty="0" err="1" smtClean="0">
                <a:ea typeface="MS Mincho"/>
              </a:rPr>
              <a:t>linoleic</a:t>
            </a:r>
            <a:r>
              <a:rPr lang="en-US" sz="2300" dirty="0" smtClean="0">
                <a:ea typeface="MS Mincho"/>
              </a:rPr>
              <a:t> acid assay, as well as an</a:t>
            </a:r>
            <a:r>
              <a:rPr lang="en-US" sz="2300" b="1" dirty="0" smtClean="0">
                <a:ea typeface="MS Mincho"/>
              </a:rPr>
              <a:t> inhibitory effect </a:t>
            </a:r>
            <a:r>
              <a:rPr lang="en-US" sz="2300" dirty="0" smtClean="0">
                <a:ea typeface="MS Mincho"/>
              </a:rPr>
              <a:t>against </a:t>
            </a:r>
            <a:r>
              <a:rPr lang="en-US" sz="2300" b="1" dirty="0" smtClean="0">
                <a:ea typeface="MS Mincho"/>
              </a:rPr>
              <a:t>α-</a:t>
            </a:r>
            <a:r>
              <a:rPr lang="en-US" sz="2300" b="1" dirty="0" err="1" smtClean="0">
                <a:ea typeface="MS Mincho"/>
              </a:rPr>
              <a:t>glucosidase</a:t>
            </a:r>
            <a:r>
              <a:rPr lang="en-US" sz="2300" dirty="0" smtClean="0">
                <a:ea typeface="MS Mincho"/>
              </a:rPr>
              <a:t>, </a:t>
            </a:r>
            <a:r>
              <a:rPr lang="en-US" sz="2300" b="1" dirty="0" err="1" smtClean="0">
                <a:ea typeface="MS Mincho"/>
              </a:rPr>
              <a:t>acetylcholinesterase</a:t>
            </a:r>
            <a:r>
              <a:rPr lang="en-US" sz="2300" dirty="0" smtClean="0">
                <a:ea typeface="MS Mincho"/>
              </a:rPr>
              <a:t>, and </a:t>
            </a:r>
            <a:r>
              <a:rPr lang="en-US" sz="2300" b="1" dirty="0" err="1" smtClean="0">
                <a:ea typeface="MS Mincho"/>
              </a:rPr>
              <a:t>tyrosinase</a:t>
            </a:r>
            <a:endParaRPr kumimoji="0" lang="sr-Latn-R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50000"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In this paper is reported for the first time that </a:t>
            </a:r>
            <a:r>
              <a:rPr kumimoji="0" lang="en-US" sz="23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Hedwigia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3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ciliata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 moss extracts shows significant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antiproliferative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activity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against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MDA-MB-231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cells (~ 50% inhibition) 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300" b="1" dirty="0" smtClean="0">
                <a:cs typeface="Times New Roman" pitchFamily="18" charset="0"/>
              </a:rPr>
              <a:t>Anti-inflammatory potential  </a:t>
            </a:r>
            <a:r>
              <a:rPr lang="en-US" sz="2300" dirty="0" smtClean="0">
                <a:cs typeface="Times New Roman" pitchFamily="18" charset="0"/>
              </a:rPr>
              <a:t>- extracts reduced the production of NO by LPS-stimulated BV2 cells</a:t>
            </a:r>
            <a:endParaRPr kumimoji="0" lang="sr-Latn-R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CC0066"/>
                </a:solidFill>
                <a:ea typeface="MS Mincho"/>
              </a:rPr>
              <a:t>Different moss extracts could provide entirely new avenues for developing more efficient natural supplements for preventing and treating different inflammatory/degenerative and malignant processes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8" name="Picture 7" descr="conl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495300" cy="495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3000" y="2438400"/>
            <a:ext cx="6934200" cy="914400"/>
          </a:xfrm>
          <a:prstGeom prst="rect">
            <a:avLst/>
          </a:prstGeom>
          <a:solidFill>
            <a:srgbClr val="CC006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3000" y="4191000"/>
            <a:ext cx="6934200" cy="609600"/>
          </a:xfrm>
          <a:prstGeom prst="rect">
            <a:avLst/>
          </a:prstGeom>
          <a:solidFill>
            <a:srgbClr val="CC006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3000" y="914400"/>
            <a:ext cx="69342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914400"/>
            <a:ext cx="6934200" cy="914400"/>
          </a:xfrm>
          <a:prstGeom prst="rect">
            <a:avLst/>
          </a:prstGeom>
          <a:solidFill>
            <a:srgbClr val="CC0066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6096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Acknowledgment</a:t>
            </a:r>
            <a:r>
              <a:rPr lang="sr-Latn-RS" sz="2400" b="1" dirty="0" smtClean="0"/>
              <a:t>s</a:t>
            </a:r>
          </a:p>
          <a:p>
            <a:endParaRPr lang="sr-Latn-RS" sz="2400" b="1" dirty="0" smtClean="0"/>
          </a:p>
          <a:p>
            <a:endParaRPr lang="sr-Latn-RS" sz="2400" b="1" dirty="0" smtClean="0"/>
          </a:p>
          <a:p>
            <a:pPr algn="just"/>
            <a:r>
              <a:rPr lang="en-US" i="1" dirty="0" smtClean="0"/>
              <a:t>This </a:t>
            </a:r>
            <a:r>
              <a:rPr lang="en-US" i="1" dirty="0"/>
              <a:t>work was supported by the grant of the Ministry of Education and Science of the Republic of Serbia (Contract numbers: 451-03-68/2020-14/200178 and 451-03-68/2020-14/200007).</a:t>
            </a:r>
            <a:endParaRPr lang="fr-FR" i="1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3657600"/>
            <a:ext cx="9144000" cy="1905000"/>
            <a:chOff x="-78475" y="3429000"/>
            <a:chExt cx="9323360" cy="1928826"/>
          </a:xfrm>
        </p:grpSpPr>
        <p:pic>
          <p:nvPicPr>
            <p:cNvPr id="9" name="Picture 5" descr="D:\Prenos\Dokumenti\NOVI KOMP\FAKS\3 DOKTORSKE\Kongresi i seminari\Kongresi\2020\ECMC\Slike\unname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78475" y="3500438"/>
              <a:ext cx="9323360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6" descr="D:\Prenos\Dokumenti\NOVI KOMP\FAKS\3 DOKTORSKE\Kongresi i seminari\Kongresi\2020\ECMC\Slike\ministarstvo-prosvete-1.jpg"/>
            <p:cNvPicPr>
              <a:picLocks noChangeAspect="1" noChangeArrowheads="1"/>
            </p:cNvPicPr>
            <p:nvPr/>
          </p:nvPicPr>
          <p:blipFill>
            <a:blip r:embed="rId4"/>
            <a:srcRect l="7143" t="-1932" r="7143" b="6140"/>
            <a:stretch>
              <a:fillRect/>
            </a:stretch>
          </p:blipFill>
          <p:spPr bwMode="auto">
            <a:xfrm>
              <a:off x="3243263" y="3429000"/>
              <a:ext cx="2828925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52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00B050"/>
                </a:solidFill>
              </a:rPr>
              <a:t>Hedwigia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</a:rPr>
              <a:t>ciliata</a:t>
            </a:r>
            <a:r>
              <a:rPr lang="en-US" b="1" i="1" dirty="0" smtClean="0">
                <a:solidFill>
                  <a:srgbClr val="CC0066"/>
                </a:solidFill>
              </a:rPr>
              <a:t> </a:t>
            </a:r>
            <a:r>
              <a:rPr lang="en-US" dirty="0" smtClean="0"/>
              <a:t>(</a:t>
            </a:r>
            <a:r>
              <a:rPr lang="en-US" dirty="0" err="1" smtClean="0"/>
              <a:t>Hedw</a:t>
            </a:r>
            <a:r>
              <a:rPr lang="en-US" dirty="0" smtClean="0"/>
              <a:t>.) P. </a:t>
            </a:r>
            <a:r>
              <a:rPr lang="en-US" dirty="0" err="1" smtClean="0"/>
              <a:t>Beauv</a:t>
            </a:r>
            <a:r>
              <a:rPr lang="en-US" dirty="0" smtClean="0"/>
              <a:t>. moss extracts - Chemical characterization and </a:t>
            </a:r>
            <a:r>
              <a:rPr lang="en-US" i="1" dirty="0" smtClean="0"/>
              <a:t>in vitro </a:t>
            </a:r>
            <a:r>
              <a:rPr lang="en-US" dirty="0" smtClean="0"/>
              <a:t>testing of </a:t>
            </a:r>
            <a:r>
              <a:rPr lang="en-US" dirty="0" err="1" smtClean="0"/>
              <a:t>immunomodulatory</a:t>
            </a:r>
            <a:r>
              <a:rPr lang="en-US" dirty="0" smtClean="0"/>
              <a:t> potential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pic>
        <p:nvPicPr>
          <p:cNvPr id="8" name="Picture 7" descr="ssss.jpg"/>
          <p:cNvPicPr>
            <a:picLocks noChangeAspect="1"/>
          </p:cNvPicPr>
          <p:nvPr/>
        </p:nvPicPr>
        <p:blipFill>
          <a:blip r:embed="rId4"/>
          <a:srcRect l="17188" t="31955" r="31250" b="5890"/>
          <a:stretch>
            <a:fillRect/>
          </a:stretch>
        </p:blipFill>
        <p:spPr>
          <a:xfrm>
            <a:off x="1295400" y="914400"/>
            <a:ext cx="2514600" cy="236220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4600" y="20574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Serbia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2787134" y="1784866"/>
            <a:ext cx="826532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2438400"/>
            <a:ext cx="1143000" cy="1640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971800" y="2438400"/>
            <a:ext cx="45719" cy="45719"/>
          </a:xfrm>
          <a:prstGeom prst="ellipse">
            <a:avLst/>
          </a:prstGeom>
          <a:solidFill>
            <a:srgbClr val="CC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Diagram 34"/>
          <p:cNvGraphicFramePr/>
          <p:nvPr/>
        </p:nvGraphicFramePr>
        <p:xfrm>
          <a:off x="1295400" y="2362200"/>
          <a:ext cx="6414516" cy="469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3" name="Picture 42" descr="IMG-ab5fe5177e1ef503c883e9c08f6bc1e8-V.jpg"/>
          <p:cNvPicPr>
            <a:picLocks noChangeAspect="1"/>
          </p:cNvPicPr>
          <p:nvPr/>
        </p:nvPicPr>
        <p:blipFill>
          <a:blip r:embed="rId9">
            <a:lum contrast="40000"/>
          </a:blip>
          <a:srcRect l="53333" t="14444" r="2222" b="18889"/>
          <a:stretch>
            <a:fillRect/>
          </a:stretch>
        </p:blipFill>
        <p:spPr>
          <a:xfrm rot="5400000">
            <a:off x="3429000" y="914400"/>
            <a:ext cx="1752600" cy="1752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5" name="Elbow Connector 44"/>
          <p:cNvCxnSpPr/>
          <p:nvPr/>
        </p:nvCxnSpPr>
        <p:spPr>
          <a:xfrm>
            <a:off x="5105400" y="1371600"/>
            <a:ext cx="2438400" cy="1447800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81600" y="1371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Samples collection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24600" y="2286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</a:rPr>
              <a:t>Soxhlet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 extraction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9" name="Picture 48" descr="Soxhlet_mechanism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914400"/>
            <a:ext cx="838200" cy="24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924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Abstract</a:t>
            </a:r>
            <a:r>
              <a:rPr lang="fr-FR" b="1" dirty="0" smtClean="0"/>
              <a:t>: </a:t>
            </a:r>
            <a:r>
              <a:rPr lang="en-US" sz="1600" dirty="0" smtClean="0"/>
              <a:t>Owing to structural diversity and </a:t>
            </a:r>
            <a:r>
              <a:rPr lang="en-US" sz="1600" dirty="0" err="1" smtClean="0"/>
              <a:t>potental</a:t>
            </a:r>
            <a:r>
              <a:rPr lang="en-US" sz="1600" dirty="0" smtClean="0"/>
              <a:t> pharmacological activity, bioactive compounds derived from natural sources are in the focus of intensive exploration. In this study, the chemical composition of moss </a:t>
            </a:r>
            <a:r>
              <a:rPr lang="en-US" sz="1600" b="1" i="1" dirty="0" err="1" smtClean="0">
                <a:solidFill>
                  <a:srgbClr val="00B050"/>
                </a:solidFill>
              </a:rPr>
              <a:t>Hedwigia</a:t>
            </a:r>
            <a:r>
              <a:rPr lang="en-US" sz="1600" b="1" i="1" dirty="0" smtClean="0">
                <a:solidFill>
                  <a:srgbClr val="00B050"/>
                </a:solidFill>
              </a:rPr>
              <a:t> </a:t>
            </a:r>
            <a:r>
              <a:rPr lang="en-US" sz="1600" b="1" i="1" dirty="0" err="1" smtClean="0">
                <a:solidFill>
                  <a:srgbClr val="00B050"/>
                </a:solidFill>
              </a:rPr>
              <a:t>ciliata</a:t>
            </a:r>
            <a:r>
              <a:rPr lang="en-US" sz="1600" b="1" dirty="0" smtClean="0">
                <a:solidFill>
                  <a:srgbClr val="00B050"/>
                </a:solidFill>
              </a:rPr>
              <a:t> P. </a:t>
            </a:r>
            <a:r>
              <a:rPr lang="en-US" sz="1600" b="1" dirty="0" err="1" smtClean="0">
                <a:solidFill>
                  <a:srgbClr val="00B050"/>
                </a:solidFill>
              </a:rPr>
              <a:t>Beauv</a:t>
            </a:r>
            <a:r>
              <a:rPr lang="en-US" sz="1600" dirty="0" smtClean="0">
                <a:solidFill>
                  <a:srgbClr val="00B050"/>
                </a:solidFill>
              </a:rPr>
              <a:t>. </a:t>
            </a:r>
            <a:r>
              <a:rPr lang="en-US" sz="1600" dirty="0" smtClean="0"/>
              <a:t>extracts was examined, and further tested for </a:t>
            </a:r>
            <a:r>
              <a:rPr lang="en-US" sz="1600" b="1" dirty="0" smtClean="0">
                <a:solidFill>
                  <a:srgbClr val="CC0066"/>
                </a:solidFill>
              </a:rPr>
              <a:t>antioxidant</a:t>
            </a:r>
            <a:r>
              <a:rPr lang="en-US" sz="1600" dirty="0" smtClean="0"/>
              <a:t>, </a:t>
            </a:r>
            <a:r>
              <a:rPr lang="en-US" sz="1600" b="1" dirty="0" err="1" smtClean="0">
                <a:solidFill>
                  <a:srgbClr val="CC0066"/>
                </a:solidFill>
              </a:rPr>
              <a:t>antineurodegenerative</a:t>
            </a:r>
            <a:r>
              <a:rPr lang="en-US" sz="1600" dirty="0" smtClean="0"/>
              <a:t>, </a:t>
            </a:r>
            <a:r>
              <a:rPr lang="en-US" sz="1600" b="1" dirty="0" err="1" smtClean="0">
                <a:solidFill>
                  <a:srgbClr val="CC0066"/>
                </a:solidFill>
              </a:rPr>
              <a:t>antidiabetic</a:t>
            </a:r>
            <a:r>
              <a:rPr lang="en-US" sz="1600" dirty="0" smtClean="0"/>
              <a:t>, and </a:t>
            </a:r>
            <a:r>
              <a:rPr lang="en-US" sz="1600" b="1" dirty="0" err="1" smtClean="0">
                <a:solidFill>
                  <a:srgbClr val="CC0066"/>
                </a:solidFill>
              </a:rPr>
              <a:t>antiproliferative</a:t>
            </a:r>
            <a:r>
              <a:rPr lang="en-US" sz="1600" dirty="0" smtClean="0"/>
              <a:t> activity. The extracts were prepared by </a:t>
            </a:r>
            <a:r>
              <a:rPr lang="en-US" sz="1600" dirty="0" err="1" smtClean="0"/>
              <a:t>Soxhlet</a:t>
            </a:r>
            <a:r>
              <a:rPr lang="en-US" sz="1600" dirty="0" smtClean="0"/>
              <a:t> extractor using solvents of different polarity. Chemical analysis revealed the presence of </a:t>
            </a:r>
            <a:r>
              <a:rPr lang="en-US" sz="1600" b="1" dirty="0" err="1" smtClean="0"/>
              <a:t>phenolics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flavonoids</a:t>
            </a:r>
            <a:r>
              <a:rPr lang="en-US" sz="1600" dirty="0" smtClean="0"/>
              <a:t>, and </a:t>
            </a:r>
            <a:r>
              <a:rPr lang="en-US" sz="1600" b="1" dirty="0" err="1" smtClean="0"/>
              <a:t>triterpenoids</a:t>
            </a:r>
            <a:r>
              <a:rPr lang="en-US" sz="1600" dirty="0" smtClean="0"/>
              <a:t>. Antioxidant activity of extracts was assessed using DPPH (2,2-diphenyl-1-picrylhydrazyl), total reducing power, and β-carotene/</a:t>
            </a:r>
            <a:r>
              <a:rPr lang="en-US" sz="1600" dirty="0" err="1" smtClean="0"/>
              <a:t>linoleic</a:t>
            </a:r>
            <a:r>
              <a:rPr lang="en-US" sz="1600" dirty="0" smtClean="0"/>
              <a:t> acid assay. To evaluate the enzyme-inhibitory activity, extracts were screened for α-amylase, α-</a:t>
            </a:r>
            <a:r>
              <a:rPr lang="en-US" sz="1600" dirty="0" err="1" smtClean="0"/>
              <a:t>glucosidase</a:t>
            </a:r>
            <a:r>
              <a:rPr lang="en-US" sz="1600" dirty="0" smtClean="0"/>
              <a:t>, </a:t>
            </a:r>
            <a:r>
              <a:rPr lang="en-US" sz="1600" dirty="0" err="1" smtClean="0"/>
              <a:t>acetylcholinesterase</a:t>
            </a:r>
            <a:r>
              <a:rPr lang="en-US" sz="1600" dirty="0" smtClean="0"/>
              <a:t>, and </a:t>
            </a:r>
            <a:r>
              <a:rPr lang="en-US" sz="1600" dirty="0" err="1" smtClean="0"/>
              <a:t>tyrosinase</a:t>
            </a:r>
            <a:r>
              <a:rPr lang="en-US" sz="1600" dirty="0" smtClean="0"/>
              <a:t> inhibitory effects. The </a:t>
            </a:r>
            <a:r>
              <a:rPr lang="en-US" sz="1600" i="1" dirty="0" smtClean="0"/>
              <a:t>H. </a:t>
            </a:r>
            <a:r>
              <a:rPr lang="en-US" sz="1600" i="1" dirty="0" err="1" smtClean="0"/>
              <a:t>ciliata</a:t>
            </a:r>
            <a:r>
              <a:rPr lang="en-US" sz="1600" dirty="0" smtClean="0"/>
              <a:t> extracts displayed significant </a:t>
            </a:r>
            <a:r>
              <a:rPr lang="en-US" sz="1600" dirty="0" err="1" smtClean="0"/>
              <a:t>antiproliferative</a:t>
            </a:r>
            <a:r>
              <a:rPr lang="en-US" sz="1600" dirty="0" smtClean="0"/>
              <a:t> activity (~ </a:t>
            </a:r>
            <a:r>
              <a:rPr lang="en-US" sz="1600" b="1" dirty="0" smtClean="0">
                <a:solidFill>
                  <a:srgbClr val="CC0066"/>
                </a:solidFill>
              </a:rPr>
              <a:t>50% inhibition</a:t>
            </a:r>
            <a:r>
              <a:rPr lang="en-US" sz="1600" dirty="0" smtClean="0"/>
              <a:t>) against the MDA-MB-231 (</a:t>
            </a:r>
            <a:r>
              <a:rPr lang="en-US" sz="1600" b="1" dirty="0" smtClean="0">
                <a:solidFill>
                  <a:srgbClr val="CC0066"/>
                </a:solidFill>
              </a:rPr>
              <a:t>human breast </a:t>
            </a:r>
            <a:r>
              <a:rPr lang="en-US" sz="1600" b="1" dirty="0" err="1" smtClean="0">
                <a:solidFill>
                  <a:srgbClr val="CC0066"/>
                </a:solidFill>
              </a:rPr>
              <a:t>adenocarcinoma</a:t>
            </a:r>
            <a:r>
              <a:rPr lang="en-US" sz="1600" dirty="0" smtClean="0"/>
              <a:t>) cells. The potential anti-</a:t>
            </a:r>
            <a:r>
              <a:rPr lang="en-US" sz="1600" dirty="0" err="1" smtClean="0"/>
              <a:t>neuroinflammatory</a:t>
            </a:r>
            <a:r>
              <a:rPr lang="en-US" sz="1600" dirty="0" smtClean="0"/>
              <a:t> activity was observed due to significant reduction of the NO production by LPS-stimulated BV2 (normal </a:t>
            </a:r>
            <a:r>
              <a:rPr lang="en-US" sz="1600" dirty="0" err="1" smtClean="0"/>
              <a:t>murine</a:t>
            </a:r>
            <a:r>
              <a:rPr lang="en-US" sz="1600" dirty="0" smtClean="0"/>
              <a:t> microglia cell line), being in line with previously recognized </a:t>
            </a:r>
            <a:r>
              <a:rPr lang="en-US" sz="1600" dirty="0" err="1" smtClean="0"/>
              <a:t>antineurodegenerative</a:t>
            </a:r>
            <a:r>
              <a:rPr lang="en-US" sz="1600" dirty="0" smtClean="0"/>
              <a:t> potential, as measured by the inhibition of </a:t>
            </a:r>
            <a:r>
              <a:rPr lang="en-US" sz="1600" dirty="0" err="1" smtClean="0"/>
              <a:t>acetylcholinesterase</a:t>
            </a:r>
            <a:r>
              <a:rPr lang="en-US" sz="1600" dirty="0" smtClean="0"/>
              <a:t> and </a:t>
            </a:r>
            <a:r>
              <a:rPr lang="en-US" sz="1600" dirty="0" err="1" smtClean="0"/>
              <a:t>tyrosinase</a:t>
            </a:r>
            <a:r>
              <a:rPr lang="en-US" sz="1600" dirty="0" smtClean="0"/>
              <a:t> activity. Furthermore, the extracts displayed significant </a:t>
            </a:r>
            <a:r>
              <a:rPr lang="en-US" sz="1600" dirty="0" err="1" smtClean="0"/>
              <a:t>antidiabetic</a:t>
            </a:r>
            <a:r>
              <a:rPr lang="en-US" sz="1600" dirty="0" smtClean="0"/>
              <a:t> effect </a:t>
            </a:r>
            <a:r>
              <a:rPr lang="en-US" sz="1600" i="1" dirty="0" smtClean="0"/>
              <a:t>via</a:t>
            </a:r>
            <a:r>
              <a:rPr lang="en-US" sz="1600" dirty="0" smtClean="0"/>
              <a:t> α-</a:t>
            </a:r>
            <a:r>
              <a:rPr lang="en-US" sz="1600" dirty="0" err="1" smtClean="0"/>
              <a:t>glucosidase</a:t>
            </a:r>
            <a:r>
              <a:rPr lang="en-US" sz="1600" dirty="0" smtClean="0"/>
              <a:t> inhibition. In general, the obtained results suggest the </a:t>
            </a:r>
            <a:r>
              <a:rPr lang="en-US" sz="1600" b="1" dirty="0" smtClean="0">
                <a:solidFill>
                  <a:srgbClr val="CC0066"/>
                </a:solidFill>
              </a:rPr>
              <a:t>potential </a:t>
            </a:r>
            <a:r>
              <a:rPr lang="en-US" sz="1600" b="1" dirty="0" err="1" smtClean="0">
                <a:solidFill>
                  <a:srgbClr val="CC0066"/>
                </a:solidFill>
              </a:rPr>
              <a:t>immunomodulatory</a:t>
            </a:r>
            <a:r>
              <a:rPr lang="en-US" sz="1600" b="1" dirty="0" smtClean="0">
                <a:solidFill>
                  <a:srgbClr val="CC0066"/>
                </a:solidFill>
              </a:rPr>
              <a:t> activity </a:t>
            </a:r>
            <a:r>
              <a:rPr lang="en-US" sz="1600" dirty="0" smtClean="0"/>
              <a:t>of the moss </a:t>
            </a:r>
            <a:r>
              <a:rPr lang="en-US" sz="1600" i="1" dirty="0" smtClean="0"/>
              <a:t>H. </a:t>
            </a:r>
            <a:r>
              <a:rPr lang="en-US" sz="1600" i="1" dirty="0" err="1" smtClean="0"/>
              <a:t>ciliata</a:t>
            </a:r>
            <a:r>
              <a:rPr lang="en-US" sz="1600" i="1" dirty="0" smtClean="0"/>
              <a:t> </a:t>
            </a:r>
            <a:r>
              <a:rPr lang="en-US" sz="1600" dirty="0" smtClean="0"/>
              <a:t>extracts, remaining to be characterized in more detail in search for mechanisms underlying the </a:t>
            </a:r>
            <a:r>
              <a:rPr lang="en-US" sz="1600" dirty="0" err="1" smtClean="0"/>
              <a:t>immunomodulation</a:t>
            </a:r>
            <a:r>
              <a:rPr lang="en-US" sz="1600" dirty="0" smtClean="0"/>
              <a:t> processes.</a:t>
            </a:r>
          </a:p>
          <a:p>
            <a:endParaRPr lang="en-US" sz="1600" dirty="0" smtClean="0"/>
          </a:p>
          <a:p>
            <a:r>
              <a:rPr lang="fr-FR" b="1" dirty="0" smtClean="0"/>
              <a:t>Keywords</a:t>
            </a:r>
            <a:r>
              <a:rPr lang="fr-FR" b="1" dirty="0"/>
              <a:t>: </a:t>
            </a:r>
            <a:r>
              <a:rPr lang="fr-FR" b="1" dirty="0" smtClean="0"/>
              <a:t> </a:t>
            </a:r>
            <a:r>
              <a:rPr lang="en-US" sz="1600" dirty="0" err="1" smtClean="0"/>
              <a:t>antidiabetic</a:t>
            </a:r>
            <a:r>
              <a:rPr lang="en-US" sz="1600" dirty="0" smtClean="0"/>
              <a:t>, </a:t>
            </a:r>
            <a:r>
              <a:rPr lang="en-US" sz="1600" dirty="0" err="1" smtClean="0"/>
              <a:t>antineurodegenerative</a:t>
            </a:r>
            <a:r>
              <a:rPr lang="en-US" sz="1600" dirty="0" smtClean="0"/>
              <a:t>, </a:t>
            </a:r>
            <a:r>
              <a:rPr lang="en-US" sz="1600" dirty="0" err="1" smtClean="0"/>
              <a:t>antiproliferative</a:t>
            </a:r>
            <a:r>
              <a:rPr lang="en-US" sz="1600" dirty="0" smtClean="0"/>
              <a:t>, moss extracts</a:t>
            </a:r>
            <a:endParaRPr lang="fr-FR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82" y="6022201"/>
            <a:ext cx="9136918" cy="83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85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447800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4"/>
              </a:buClr>
              <a:buSzPct val="110000"/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As a result of an excessive inflammatory response, various acute and chronic diseases can occur, as well as tumors</a:t>
            </a:r>
          </a:p>
          <a:p>
            <a:pPr marL="342900" indent="-342900" algn="just">
              <a:buClr>
                <a:schemeClr val="accent4"/>
              </a:buClr>
              <a:buSzPct val="110000"/>
              <a:buFont typeface="Arial" pitchFamily="34" charset="0"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marL="342900" indent="-342900" algn="just">
              <a:buClr>
                <a:schemeClr val="accent4"/>
              </a:buClr>
              <a:buSzPct val="110000"/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The increased rate of tumor diseases has led to a</a:t>
            </a:r>
            <a:r>
              <a:rPr lang="sr-Latn-RS" dirty="0" smtClean="0">
                <a:cs typeface="Times New Roman" pitchFamily="18" charset="0"/>
              </a:rPr>
              <a:t>n expanding</a:t>
            </a:r>
            <a:r>
              <a:rPr lang="en-US" dirty="0" smtClean="0">
                <a:cs typeface="Times New Roman" pitchFamily="18" charset="0"/>
              </a:rPr>
              <a:t> number of studies aimed at prevention, diagnosis, prognosis and therapy</a:t>
            </a:r>
          </a:p>
          <a:p>
            <a:pPr marL="342900" indent="-342900" algn="just">
              <a:buClr>
                <a:schemeClr val="accent4"/>
              </a:buClr>
              <a:buSzPct val="110000"/>
              <a:buFont typeface="Arial" pitchFamily="34" charset="0"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marL="342900" indent="-342900" algn="just">
              <a:buClr>
                <a:schemeClr val="accent4"/>
              </a:buClr>
              <a:buSzPct val="110000"/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Bioactive compounds act as </a:t>
            </a:r>
            <a:r>
              <a:rPr lang="en-US" dirty="0" err="1" smtClean="0">
                <a:cs typeface="Times New Roman" pitchFamily="18" charset="0"/>
              </a:rPr>
              <a:t>i</a:t>
            </a:r>
            <a:r>
              <a:rPr lang="en-US" b="1" dirty="0" err="1" smtClean="0">
                <a:cs typeface="Times New Roman" pitchFamily="18" charset="0"/>
              </a:rPr>
              <a:t>mmunomodulators</a:t>
            </a:r>
            <a:endParaRPr lang="en-US" b="1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2" descr="https://cff2.earth.com/uploads/2019/08/29125151/Cancer-cells-have-a-transformative-impact-on-neighboring-cells-730x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3657600" cy="205426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657600"/>
            <a:ext cx="3658558" cy="2057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858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276600"/>
            <a:ext cx="5389050" cy="228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3581400"/>
          </a:xfrm>
        </p:spPr>
        <p:txBody>
          <a:bodyPr>
            <a:normAutofit/>
          </a:bodyPr>
          <a:lstStyle/>
          <a:p>
            <a:pPr algn="just">
              <a:buClr>
                <a:schemeClr val="accent4"/>
              </a:buClr>
            </a:pPr>
            <a:r>
              <a:rPr lang="en-US" sz="1800" b="1" dirty="0" err="1" smtClean="0">
                <a:ea typeface="Times New Roman"/>
                <a:cs typeface="Times New Roman" pitchFamily="18" charset="0"/>
              </a:rPr>
              <a:t>Immunomodulators</a:t>
            </a:r>
            <a:r>
              <a:rPr lang="en-US" sz="1800" dirty="0" smtClean="0">
                <a:ea typeface="Times New Roman"/>
                <a:cs typeface="Times New Roman" pitchFamily="18" charset="0"/>
              </a:rPr>
              <a:t> are </a:t>
            </a:r>
            <a:r>
              <a:rPr lang="sr-Latn-RS" sz="1800" dirty="0" smtClean="0">
                <a:ea typeface="Times New Roman"/>
                <a:cs typeface="Times New Roman" pitchFamily="18" charset="0"/>
              </a:rPr>
              <a:t>present in </a:t>
            </a:r>
            <a:r>
              <a:rPr lang="en-US" sz="1800" dirty="0" smtClean="0">
                <a:ea typeface="Times New Roman"/>
                <a:cs typeface="Times New Roman" pitchFamily="18" charset="0"/>
              </a:rPr>
              <a:t>various plant extracts</a:t>
            </a:r>
            <a:endParaRPr lang="sr-Latn-RS" sz="1800" dirty="0" smtClean="0">
              <a:ea typeface="Times New Roman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ea typeface="Times New Roman"/>
                <a:cs typeface="Times New Roman" pitchFamily="18" charset="0"/>
              </a:rPr>
              <a:t> </a:t>
            </a:r>
            <a:endParaRPr lang="sr-Latn-RS" sz="1800" dirty="0" smtClean="0">
              <a:ea typeface="Times New Roman"/>
              <a:cs typeface="Times New Roman" pitchFamily="18" charset="0"/>
            </a:endParaRPr>
          </a:p>
          <a:p>
            <a:pPr algn="just">
              <a:buClr>
                <a:schemeClr val="accent4"/>
              </a:buClr>
            </a:pPr>
            <a:r>
              <a:rPr lang="en-US" sz="1800" dirty="0" smtClean="0">
                <a:cs typeface="Times New Roman" pitchFamily="18" charset="0"/>
              </a:rPr>
              <a:t>Bioactive compounds from natural sources are of great importance because of their potential pharmacological</a:t>
            </a:r>
            <a:r>
              <a:rPr lang="sr-Latn-R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activities and tremendous structural diversity </a:t>
            </a:r>
          </a:p>
          <a:p>
            <a:pPr algn="just">
              <a:buClr>
                <a:schemeClr val="accent4"/>
              </a:buClr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algn="just">
              <a:buClr>
                <a:schemeClr val="accent4"/>
              </a:buClr>
            </a:pPr>
            <a:r>
              <a:rPr lang="en-US" sz="1800" dirty="0" smtClean="0">
                <a:cs typeface="Times New Roman" pitchFamily="18" charset="0"/>
              </a:rPr>
              <a:t>Some of the currently identified moss secondary metabolites belong to </a:t>
            </a:r>
            <a:r>
              <a:rPr lang="en-US" sz="1800" dirty="0" err="1" smtClean="0">
                <a:cs typeface="Times New Roman" pitchFamily="18" charset="0"/>
              </a:rPr>
              <a:t>phenolics</a:t>
            </a:r>
            <a:r>
              <a:rPr lang="en-US" sz="1800" dirty="0" smtClean="0">
                <a:cs typeface="Times New Roman" pitchFamily="18" charset="0"/>
              </a:rPr>
              <a:t>, </a:t>
            </a:r>
            <a:r>
              <a:rPr lang="en-US" sz="1800" dirty="0" err="1" smtClean="0">
                <a:cs typeface="Times New Roman" pitchFamily="18" charset="0"/>
              </a:rPr>
              <a:t>flavonoids</a:t>
            </a:r>
            <a:r>
              <a:rPr lang="en-US" sz="1800" dirty="0" smtClean="0">
                <a:cs typeface="Times New Roman" pitchFamily="18" charset="0"/>
              </a:rPr>
              <a:t> and </a:t>
            </a:r>
            <a:r>
              <a:rPr lang="en-US" sz="1800" dirty="0" err="1" smtClean="0">
                <a:cs typeface="Times New Roman" pitchFamily="18" charset="0"/>
              </a:rPr>
              <a:t>terpenoids</a:t>
            </a:r>
            <a:r>
              <a:rPr lang="en-US" sz="1800" dirty="0" smtClean="0">
                <a:cs typeface="Times New Roman" pitchFamily="18" charset="0"/>
              </a:rPr>
              <a:t> which are considered to have </a:t>
            </a:r>
            <a:r>
              <a:rPr lang="en-US" sz="1800" dirty="0" err="1" smtClean="0">
                <a:cs typeface="Times New Roman" pitchFamily="18" charset="0"/>
              </a:rPr>
              <a:t>antioxidative</a:t>
            </a:r>
            <a:r>
              <a:rPr lang="en-US" sz="1800" dirty="0" smtClean="0">
                <a:cs typeface="Times New Roman" pitchFamily="18" charset="0"/>
              </a:rPr>
              <a:t>, </a:t>
            </a:r>
            <a:r>
              <a:rPr lang="en-US" sz="1800" dirty="0" err="1" smtClean="0">
                <a:cs typeface="Times New Roman" pitchFamily="18" charset="0"/>
              </a:rPr>
              <a:t>antiproliferative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sr-Latn-RS" sz="1800" dirty="0" smtClean="0">
                <a:cs typeface="Times New Roman" pitchFamily="18" charset="0"/>
              </a:rPr>
              <a:t>and </a:t>
            </a:r>
            <a:r>
              <a:rPr lang="en-US" sz="1800" dirty="0" smtClean="0">
                <a:cs typeface="Times New Roman" pitchFamily="18" charset="0"/>
              </a:rPr>
              <a:t>anti-inflammatory</a:t>
            </a:r>
            <a:r>
              <a:rPr lang="sr-Latn-R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properties </a:t>
            </a:r>
            <a:endParaRPr lang="sr-Latn-RS" sz="1800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82" y="6022201"/>
            <a:ext cx="9136918" cy="835799"/>
          </a:xfrm>
          <a:prstGeom prst="rect">
            <a:avLst/>
          </a:prstGeom>
        </p:spPr>
      </p:pic>
      <p:pic>
        <p:nvPicPr>
          <p:cNvPr id="6" name="Picture 5" descr="hedwigia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3352800"/>
            <a:ext cx="3276600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7" name="Straight Connector 6"/>
          <p:cNvCxnSpPr>
            <a:endCxn id="8" idx="2"/>
          </p:cNvCxnSpPr>
          <p:nvPr/>
        </p:nvCxnSpPr>
        <p:spPr>
          <a:xfrm flipV="1">
            <a:off x="3886200" y="4876800"/>
            <a:ext cx="11811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53000" y="4724400"/>
            <a:ext cx="228600" cy="152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>
          <a:xfrm rot="16200000" flipH="1">
            <a:off x="3790950" y="3448050"/>
            <a:ext cx="1371600" cy="1181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5105400" cy="5181600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None/>
            </a:pPr>
            <a:r>
              <a:rPr lang="en-US" sz="2600" b="1" i="1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endParaRPr lang="en-US" sz="2600" dirty="0" smtClean="0"/>
          </a:p>
          <a:p>
            <a:pPr algn="just">
              <a:buClr>
                <a:schemeClr val="accent4"/>
              </a:buClr>
            </a:pPr>
            <a:r>
              <a:rPr lang="en-US" sz="1900" b="1" dirty="0" smtClean="0">
                <a:solidFill>
                  <a:schemeClr val="accent4"/>
                </a:solidFill>
                <a:cs typeface="Times New Roman" pitchFamily="18" charset="0"/>
              </a:rPr>
              <a:t>Mosses</a:t>
            </a:r>
            <a:r>
              <a:rPr lang="en-US" sz="1900" dirty="0" smtClean="0">
                <a:cs typeface="Times New Roman" pitchFamily="18" charset="0"/>
              </a:rPr>
              <a:t> represent a large group of plants that are widespread in almost every part of the world</a:t>
            </a:r>
            <a:endParaRPr lang="sr-Latn-RS" sz="1900" dirty="0" smtClean="0">
              <a:cs typeface="Times New Roman" pitchFamily="18" charset="0"/>
            </a:endParaRPr>
          </a:p>
          <a:p>
            <a:pPr algn="just">
              <a:buClr>
                <a:schemeClr val="accent4"/>
              </a:buClr>
            </a:pPr>
            <a:r>
              <a:rPr lang="en-US" sz="1900" dirty="0" smtClean="0">
                <a:cs typeface="Times New Roman" pitchFamily="18" charset="0"/>
              </a:rPr>
              <a:t>one of the oldest plants on the planet</a:t>
            </a:r>
            <a:endParaRPr lang="sr-Latn-RS" sz="1900" dirty="0" smtClean="0">
              <a:cs typeface="Times New Roman" pitchFamily="18" charset="0"/>
            </a:endParaRPr>
          </a:p>
          <a:p>
            <a:pPr algn="just">
              <a:buClr>
                <a:schemeClr val="accent4"/>
              </a:buClr>
            </a:pPr>
            <a:r>
              <a:rPr lang="sr-Latn-RS" sz="1900" dirty="0" smtClean="0">
                <a:cs typeface="Times New Roman" pitchFamily="18" charset="0"/>
              </a:rPr>
              <a:t>t</a:t>
            </a:r>
            <a:r>
              <a:rPr lang="en-US" sz="1900" dirty="0" smtClean="0">
                <a:cs typeface="Times New Roman" pitchFamily="18" charset="0"/>
              </a:rPr>
              <a:t>here are about 20,000 species </a:t>
            </a:r>
            <a:r>
              <a:rPr lang="sr-Latn-RS" sz="1900" dirty="0" smtClean="0">
                <a:cs typeface="Times New Roman" pitchFamily="18" charset="0"/>
              </a:rPr>
              <a:t>which</a:t>
            </a:r>
            <a:r>
              <a:rPr lang="en-US" sz="1900" dirty="0" smtClean="0">
                <a:cs typeface="Times New Roman" pitchFamily="18" charset="0"/>
              </a:rPr>
              <a:t> include:</a:t>
            </a:r>
            <a:endParaRPr lang="sr-Latn-RS" sz="1900" dirty="0" smtClean="0">
              <a:cs typeface="Times New Roman" pitchFamily="18" charset="0"/>
            </a:endParaRPr>
          </a:p>
          <a:p>
            <a:pPr algn="just">
              <a:buClr>
                <a:schemeClr val="accent4"/>
              </a:buClr>
              <a:buNone/>
            </a:pPr>
            <a:endParaRPr lang="sr-Latn-RS" sz="1800" dirty="0" smtClean="0">
              <a:cs typeface="Times New Roman" pitchFamily="18" charset="0"/>
            </a:endParaRPr>
          </a:p>
          <a:p>
            <a:pPr marL="857250" lvl="1" indent="-457200" algn="just">
              <a:buClr>
                <a:schemeClr val="accent4"/>
              </a:buClr>
              <a:buFont typeface="+mj-lt"/>
              <a:buAutoNum type="arabicPeriod"/>
            </a:pPr>
            <a:r>
              <a:rPr lang="sr-Latn-RS" sz="1800" b="1" dirty="0" smtClean="0"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accent4"/>
                </a:solidFill>
                <a:cs typeface="Times New Roman" pitchFamily="18" charset="0"/>
              </a:rPr>
              <a:t>Anthocerotophyta</a:t>
            </a:r>
            <a:r>
              <a:rPr lang="en-US" sz="1800" b="1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(hornworts</a:t>
            </a:r>
            <a:r>
              <a:rPr lang="sr-Latn-RS" sz="1800" dirty="0" smtClean="0">
                <a:cs typeface="Times New Roman" pitchFamily="18" charset="0"/>
              </a:rPr>
              <a:t>, ~ </a:t>
            </a:r>
            <a:r>
              <a:rPr lang="en-US" sz="1800" dirty="0" smtClean="0">
                <a:cs typeface="Times New Roman" pitchFamily="18" charset="0"/>
              </a:rPr>
              <a:t>300)</a:t>
            </a:r>
            <a:endParaRPr lang="sr-Latn-RS" sz="1800" dirty="0" smtClean="0">
              <a:cs typeface="Times New Roman" pitchFamily="18" charset="0"/>
            </a:endParaRPr>
          </a:p>
          <a:p>
            <a:pPr marL="857250" lvl="1" indent="-457200" algn="just">
              <a:buClr>
                <a:schemeClr val="accent4"/>
              </a:buClr>
              <a:buFont typeface="+mj-lt"/>
              <a:buAutoNum type="arabicPeriod"/>
            </a:pPr>
            <a:r>
              <a:rPr lang="en-US" sz="1800" b="1" i="1" dirty="0" err="1" smtClean="0">
                <a:solidFill>
                  <a:schemeClr val="accent4"/>
                </a:solidFill>
                <a:cs typeface="Times New Roman" pitchFamily="18" charset="0"/>
              </a:rPr>
              <a:t>Marchantiophyta</a:t>
            </a:r>
            <a:r>
              <a:rPr lang="en-US" sz="1800" dirty="0" smtClean="0">
                <a:cs typeface="Times New Roman" pitchFamily="18" charset="0"/>
              </a:rPr>
              <a:t>  (liverworts ,</a:t>
            </a:r>
            <a:r>
              <a:rPr lang="sr-Latn-RS" sz="1800" dirty="0" smtClean="0">
                <a:cs typeface="Times New Roman" pitchFamily="18" charset="0"/>
              </a:rPr>
              <a:t> ~</a:t>
            </a:r>
            <a:r>
              <a:rPr lang="en-US" sz="1800" dirty="0" smtClean="0">
                <a:cs typeface="Times New Roman" pitchFamily="18" charset="0"/>
              </a:rPr>
              <a:t> 6,000) </a:t>
            </a:r>
            <a:endParaRPr lang="sr-Latn-RS" sz="1800" dirty="0" smtClean="0">
              <a:cs typeface="Times New Roman" pitchFamily="18" charset="0"/>
            </a:endParaRPr>
          </a:p>
          <a:p>
            <a:pPr marL="857250" lvl="1" indent="-457200" algn="just">
              <a:buClr>
                <a:schemeClr val="accent4"/>
              </a:buClr>
              <a:buFont typeface="+mj-lt"/>
              <a:buAutoNum type="arabicPeriod"/>
            </a:pPr>
            <a:r>
              <a:rPr lang="en-US" sz="1800" b="1" i="1" dirty="0" err="1" smtClean="0">
                <a:solidFill>
                  <a:schemeClr val="accent4"/>
                </a:solidFill>
                <a:cs typeface="Times New Roman" pitchFamily="18" charset="0"/>
              </a:rPr>
              <a:t>Briophyta</a:t>
            </a:r>
            <a:r>
              <a:rPr lang="en-US" sz="1800" b="1" dirty="0" smtClean="0">
                <a:solidFill>
                  <a:schemeClr val="accent4"/>
                </a:solidFill>
                <a:cs typeface="Times New Roman" pitchFamily="18" charset="0"/>
              </a:rPr>
              <a:t> </a:t>
            </a:r>
            <a:r>
              <a:rPr lang="en-US" sz="1800" dirty="0" smtClean="0">
                <a:cs typeface="Times New Roman" pitchFamily="18" charset="0"/>
              </a:rPr>
              <a:t>(mosses </a:t>
            </a:r>
            <a:r>
              <a:rPr lang="sr-Latn-RS" sz="1800" dirty="0" smtClean="0">
                <a:cs typeface="Times New Roman" pitchFamily="18" charset="0"/>
              </a:rPr>
              <a:t>~ </a:t>
            </a:r>
            <a:r>
              <a:rPr lang="en-US" sz="1800" dirty="0" smtClean="0">
                <a:cs typeface="Times New Roman" pitchFamily="18" charset="0"/>
              </a:rPr>
              <a:t>14,000</a:t>
            </a:r>
            <a:r>
              <a:rPr lang="sr-Latn-RS" sz="1800" dirty="0" smtClean="0">
                <a:cs typeface="Times New Roman" pitchFamily="18" charset="0"/>
              </a:rPr>
              <a:t>)</a:t>
            </a:r>
          </a:p>
          <a:p>
            <a:pPr algn="just">
              <a:buClr>
                <a:schemeClr val="accent4"/>
              </a:buClr>
              <a:buNone/>
            </a:pPr>
            <a:endParaRPr lang="sr-Latn-RS" sz="1900" dirty="0" smtClean="0">
              <a:cs typeface="Times New Roman" pitchFamily="18" charset="0"/>
            </a:endParaRPr>
          </a:p>
          <a:p>
            <a:pPr algn="just">
              <a:buClr>
                <a:schemeClr val="accent4"/>
              </a:buClr>
            </a:pPr>
            <a:r>
              <a:rPr lang="sr-Latn-RS" sz="1900" dirty="0" smtClean="0">
                <a:cs typeface="Times New Roman" pitchFamily="18" charset="0"/>
              </a:rPr>
              <a:t>mosses</a:t>
            </a:r>
            <a:r>
              <a:rPr lang="en-US" sz="1900" dirty="0" smtClean="0">
                <a:cs typeface="Times New Roman" pitchFamily="18" charset="0"/>
              </a:rPr>
              <a:t> have been used in traditional medicine since ancient times </a:t>
            </a:r>
            <a:r>
              <a:rPr lang="sr-Latn-RS" sz="1900" dirty="0" smtClean="0">
                <a:cs typeface="Times New Roman" pitchFamily="18" charset="0"/>
              </a:rPr>
              <a:t>for the </a:t>
            </a:r>
            <a:r>
              <a:rPr lang="en-US" sz="1900" dirty="0" smtClean="0">
                <a:cs typeface="Times New Roman" pitchFamily="18" charset="0"/>
              </a:rPr>
              <a:t>treat</a:t>
            </a:r>
            <a:r>
              <a:rPr lang="sr-Latn-RS" sz="1900" dirty="0" smtClean="0">
                <a:cs typeface="Times New Roman" pitchFamily="18" charset="0"/>
              </a:rPr>
              <a:t>ment</a:t>
            </a:r>
            <a:r>
              <a:rPr lang="en-US" sz="1900" dirty="0" smtClean="0">
                <a:cs typeface="Times New Roman" pitchFamily="18" charset="0"/>
              </a:rPr>
              <a:t> </a:t>
            </a:r>
            <a:r>
              <a:rPr lang="sr-Latn-RS" sz="1900" dirty="0" smtClean="0">
                <a:cs typeface="Times New Roman" pitchFamily="18" charset="0"/>
              </a:rPr>
              <a:t>of various </a:t>
            </a:r>
            <a:r>
              <a:rPr lang="en-US" sz="1900" dirty="0" smtClean="0">
                <a:cs typeface="Times New Roman" pitchFamily="18" charset="0"/>
              </a:rPr>
              <a:t>pathological</a:t>
            </a:r>
            <a:r>
              <a:rPr lang="sr-Latn-RS" sz="1900" dirty="0" smtClean="0">
                <a:cs typeface="Times New Roman" pitchFamily="18" charset="0"/>
              </a:rPr>
              <a:t> </a:t>
            </a:r>
            <a:r>
              <a:rPr lang="en-US" sz="1900" dirty="0" smtClean="0">
                <a:cs typeface="Times New Roman" pitchFamily="18" charset="0"/>
              </a:rPr>
              <a:t>conditions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82" y="6022201"/>
            <a:ext cx="9136918" cy="835799"/>
          </a:xfrm>
          <a:prstGeom prst="rect">
            <a:avLst/>
          </a:prstGeom>
        </p:spPr>
      </p:pic>
      <p:pic>
        <p:nvPicPr>
          <p:cNvPr id="6" name="Picture 5" descr="mos.jpg"/>
          <p:cNvPicPr>
            <a:picLocks noChangeAspect="1"/>
          </p:cNvPicPr>
          <p:nvPr/>
        </p:nvPicPr>
        <p:blipFill>
          <a:blip r:embed="rId3"/>
          <a:srcRect t="3978" r="1594" b="4528"/>
          <a:stretch>
            <a:fillRect/>
          </a:stretch>
        </p:blipFill>
        <p:spPr>
          <a:xfrm>
            <a:off x="6019800" y="457200"/>
            <a:ext cx="2597426" cy="37338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6" descr="herbal-medic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419600"/>
            <a:ext cx="2591111" cy="1457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4478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chemeClr val="accent4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Chemical characterization of selected secondary metabolite content in extracts of                       </a:t>
            </a:r>
            <a:r>
              <a:rPr lang="en-US" i="1" dirty="0" err="1" smtClean="0">
                <a:solidFill>
                  <a:srgbClr val="00B050"/>
                </a:solidFill>
              </a:rPr>
              <a:t>Hedwigia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ciliata</a:t>
            </a:r>
            <a:endParaRPr lang="en-US" i="1" dirty="0" smtClean="0">
              <a:solidFill>
                <a:srgbClr val="00B050"/>
              </a:solidFill>
            </a:endParaRP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3413298"/>
              </p:ext>
            </p:extLst>
          </p:nvPr>
        </p:nvGraphicFramePr>
        <p:xfrm>
          <a:off x="609600" y="2209800"/>
          <a:ext cx="7848599" cy="301510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62000"/>
                <a:gridCol w="1310054"/>
                <a:gridCol w="1073917"/>
                <a:gridCol w="1175657"/>
                <a:gridCol w="1175657"/>
                <a:gridCol w="1175657"/>
                <a:gridCol w="1175657"/>
              </a:tblGrid>
              <a:tr h="1295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/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Extract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 smtClean="0"/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Solvent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Phenols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(mg GAE/g extract)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Phenolic</a:t>
                      </a:r>
                      <a:r>
                        <a:rPr lang="en-US" sz="1400" b="1" dirty="0"/>
                        <a:t> acids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(mg CAE/g extract)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Flavonols</a:t>
                      </a:r>
                      <a:endParaRPr lang="en-US" sz="1400" b="1" dirty="0"/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(mg QE/g extract)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Flavonoids</a:t>
                      </a:r>
                      <a:endParaRPr lang="en-US" sz="1400" b="1" dirty="0"/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(mg QE/g extract)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Triterpenoids</a:t>
                      </a:r>
                      <a:endParaRPr lang="en-US" sz="1400" b="1" dirty="0"/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/>
                        <a:t>(mg UAE/g extract)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8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E1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e</a:t>
                      </a:r>
                      <a:r>
                        <a:rPr lang="en-US" sz="1400" b="1" dirty="0" smtClean="0"/>
                        <a:t>thanol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11.46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/>
                        <a:t>56.33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&lt;5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28.75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/>
                        <a:t>134.80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</a:tr>
              <a:tr h="559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E2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/>
                        <a:t>water:ethanol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16.04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57.56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&lt;5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20.60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94.38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</a:tr>
              <a:tr h="611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E3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e</a:t>
                      </a:r>
                      <a:r>
                        <a:rPr lang="en-US" sz="1400" b="1" dirty="0" smtClean="0"/>
                        <a:t>thyl </a:t>
                      </a:r>
                      <a:r>
                        <a:rPr lang="en-US" sz="1400" b="1" dirty="0"/>
                        <a:t>acetate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1" marR="375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14.04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151.14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15.50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/>
                        <a:t>49.54 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/>
                        <a:t>79.37</a:t>
                      </a:r>
                      <a:endParaRPr lang="en-US" sz="14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3751" marR="3751" marT="0" marB="0"/>
                </a:tc>
              </a:tr>
            </a:tbl>
          </a:graphicData>
        </a:graphic>
      </p:graphicFrame>
      <p:pic>
        <p:nvPicPr>
          <p:cNvPr id="9" name="Picture 8" descr="resul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Clr>
                <a:schemeClr val="accent4"/>
              </a:buClr>
              <a:buSzPct val="150000"/>
              <a:buFont typeface="Arial" pitchFamily="34" charset="0"/>
              <a:buChar char="•"/>
            </a:pPr>
            <a:r>
              <a:rPr lang="en-US" sz="1800" dirty="0" smtClean="0"/>
              <a:t> Liquid Chromatography – Mass Spectrometry analysis of moss extracts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17146"/>
              </p:ext>
            </p:extLst>
          </p:nvPr>
        </p:nvGraphicFramePr>
        <p:xfrm>
          <a:off x="339361" y="914400"/>
          <a:ext cx="8458200" cy="476872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438400"/>
                <a:gridCol w="1981200"/>
                <a:gridCol w="2057400"/>
                <a:gridCol w="1981200"/>
              </a:tblGrid>
              <a:tr h="381000"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Ethanol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/>
                        <a:t>[mg per 100 g weight]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 smtClean="0"/>
                        <a:t>water:ethanol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/>
                        <a:t>[mg per 100 g weight]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u="none" strike="noStrike" dirty="0" smtClean="0"/>
                        <a:t>ethyl acetate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/>
                        <a:t>[mg per 100 g weight]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808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Gallic acid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1.48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1.16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0.49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38714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Protocatechuic acid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8.11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4.01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0.83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32251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5-O-Caffeoylquinic acid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0.12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0.08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0.02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31644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p-Hydroxybenzoic acid</a:t>
                      </a:r>
                      <a:endParaRPr lang="de-DE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6.97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9.21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/>
                        <a:t>0.60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25808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Caffeic acid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1.04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0.51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0.08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30587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Quercetin 3-O-rutinoside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0.87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1.29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0.03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25808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p-Coumaric acid</a:t>
                      </a:r>
                      <a:endParaRPr lang="de-DE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0.99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0.42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0.26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32764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Quercetin 3-O-glucoside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0.69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0.23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0.14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28448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Isorhamnetin 3-O-glucoside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/>
                        <a:t>0.37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0.16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0.23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25808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Eriodictyol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0.46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0.38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0.07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25808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Apigenin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1.83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0.86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0.15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25808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Naringenin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2.42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1.09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0.07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25808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Kaempferol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2.45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/>
                        <a:t>1.00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 smtClean="0"/>
                        <a:t>0.10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  <a:tr h="2817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Acacetin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/>
                        <a:t>0.23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0.08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u="none" strike="noStrike" dirty="0"/>
                        <a:t>0.04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753" marR="4753" marT="4753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5029199"/>
          </a:xfrm>
        </p:spPr>
        <p:txBody>
          <a:bodyPr/>
          <a:lstStyle/>
          <a:p>
            <a:pPr>
              <a:buClr>
                <a:schemeClr val="accent4"/>
              </a:buClr>
              <a:buSzPct val="150000"/>
            </a:pPr>
            <a:r>
              <a:rPr lang="en-US" sz="1800" b="1" dirty="0" smtClean="0"/>
              <a:t>Antioxidant</a:t>
            </a:r>
            <a:r>
              <a:rPr lang="en-US" sz="1800" dirty="0" smtClean="0"/>
              <a:t> activity - t</a:t>
            </a:r>
            <a:r>
              <a:rPr lang="en-US" sz="1600" dirty="0" smtClean="0"/>
              <a:t>he capacity of the extracts to inhibit lipid </a:t>
            </a:r>
            <a:r>
              <a:rPr lang="en-US" sz="1600" dirty="0" err="1" smtClean="0"/>
              <a:t>peroxidation</a:t>
            </a:r>
            <a:r>
              <a:rPr lang="en-US" sz="1600" dirty="0" smtClean="0"/>
              <a:t> by measuring the inhibition rate of </a:t>
            </a:r>
            <a:r>
              <a:rPr lang="en-US" sz="1600" b="1" dirty="0" smtClean="0"/>
              <a:t>ß-carotene </a:t>
            </a:r>
            <a:r>
              <a:rPr lang="en-US" sz="1600" dirty="0" smtClean="0"/>
              <a:t>bleaching (%).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685800" y="1219200"/>
          <a:ext cx="792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4660" y="5128736"/>
            <a:ext cx="785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p&lt;0.05; different concentrations of extracts </a:t>
            </a:r>
            <a:r>
              <a:rPr lang="en-US" sz="1400" i="1" dirty="0" smtClean="0"/>
              <a:t>vs</a:t>
            </a:r>
            <a:r>
              <a:rPr lang="en-US" sz="1400" dirty="0" smtClean="0"/>
              <a:t>. </a:t>
            </a:r>
            <a:r>
              <a:rPr lang="en-US" sz="1400" dirty="0" smtClean="0"/>
              <a:t>* BHT </a:t>
            </a:r>
            <a:r>
              <a:rPr lang="en-US" sz="1400" dirty="0" smtClean="0"/>
              <a:t>(3,5-di-tert-butyl-4-hydroxytoluene); </a:t>
            </a:r>
          </a:p>
          <a:p>
            <a:pPr algn="just"/>
            <a:r>
              <a:rPr lang="en-US" sz="1400" dirty="0" smtClean="0"/>
              <a:t># BHA (2-tert-butyl-4-hydroxyanisole); </a:t>
            </a:r>
          </a:p>
          <a:p>
            <a:pPr algn="just"/>
            <a:r>
              <a:rPr lang="en-US" sz="1400" dirty="0" smtClean="0"/>
              <a:t>+ AA (ascorbic acid)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33400" y="457200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  Significant activity was measured for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water:ethanol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 (E2) </a:t>
            </a:r>
            <a:r>
              <a:rPr lang="en-US" dirty="0" smtClean="0"/>
              <a:t>extracts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1050</Words>
  <Application>Microsoft Office PowerPoint</Application>
  <PresentationFormat>On-screen Show (4:3)</PresentationFormat>
  <Paragraphs>285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 Liquid Chromatography – Mass Spectrometry analysis of moss extracts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Marija Mandic</cp:lastModifiedBy>
  <cp:revision>97</cp:revision>
  <dcterms:created xsi:type="dcterms:W3CDTF">2015-04-04T09:45:50Z</dcterms:created>
  <dcterms:modified xsi:type="dcterms:W3CDTF">2020-10-29T22:12:01Z</dcterms:modified>
</cp:coreProperties>
</file>