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handoutMasterIdLst>
    <p:handoutMasterId r:id="rId19"/>
  </p:handoutMasterIdLst>
  <p:sldIdLst>
    <p:sldId id="256" r:id="rId3"/>
    <p:sldId id="267" r:id="rId4"/>
    <p:sldId id="258" r:id="rId5"/>
    <p:sldId id="259" r:id="rId6"/>
    <p:sldId id="269" r:id="rId7"/>
    <p:sldId id="270" r:id="rId8"/>
    <p:sldId id="261" r:id="rId9"/>
    <p:sldId id="271" r:id="rId10"/>
    <p:sldId id="272" r:id="rId11"/>
    <p:sldId id="273" r:id="rId12"/>
    <p:sldId id="274" r:id="rId13"/>
    <p:sldId id="275" r:id="rId14"/>
    <p:sldId id="276" r:id="rId15"/>
    <p:sldId id="265" r:id="rId16"/>
    <p:sldId id="264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 Schalnich" initials="MS" lastIdx="3" clrIdx="0"/>
  <p:cmAuthor id="1" name="Samanta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7CB6"/>
    <a:srgbClr val="FFFF85"/>
    <a:srgbClr val="F79646"/>
    <a:srgbClr val="60328E"/>
    <a:srgbClr val="EC74CA"/>
    <a:srgbClr val="E224AC"/>
    <a:srgbClr val="D95900"/>
    <a:srgbClr val="CF142B"/>
    <a:srgbClr val="00C996"/>
    <a:srgbClr val="4613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38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3134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83100A-8A72-460F-8D5A-54D1E8721B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2E079F-1A5F-425D-8548-7D6E0BA765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DBEE4-A35F-451C-BCBF-73654C02E910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9FF8A4-6C72-4FA9-92D5-35F646DB18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BC330F-8964-486B-B51A-F7EA853506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02DDE-B420-4AB0-A81B-677338ED3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32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FBF3B-F983-4F41-9E6C-02008BB91DD1}" type="datetimeFigureOut">
              <a:rPr lang="fr-FR" smtClean="0"/>
              <a:pPr/>
              <a:t>30/10/2020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69082-9D5D-43A3-B675-27AB9B8E55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096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4537CB-67C2-4565-B688-976D9E72B324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320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4537CB-67C2-4565-B688-976D9E72B324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0448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21E2D-A50B-495F-9AA4-3F10866B781B}" type="datetime1">
              <a:rPr lang="fr-FR" smtClean="0"/>
              <a:t>30/10/2020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B278-45EA-45CC-9642-20CC60EAB0D1}" type="datetime1">
              <a:rPr lang="fr-FR" smtClean="0"/>
              <a:t>30/10/2020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6925-72EC-42D4-94D3-A1003B939FCE}" type="datetime1">
              <a:rPr lang="fr-FR" smtClean="0"/>
              <a:t>30/10/2020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92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89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36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14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51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73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12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6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60309-1331-4F8F-AC1F-972AC9046391}" type="datetime1">
              <a:rPr lang="fr-FR" smtClean="0"/>
              <a:t>30/10/2020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40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87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37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6765-7664-41F5-8267-06B87A0274DD}" type="datetime1">
              <a:rPr lang="fr-FR" smtClean="0"/>
              <a:t>30/10/2020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9947-2A44-4499-8893-791A730D1CEB}" type="datetime1">
              <a:rPr lang="fr-FR" smtClean="0"/>
              <a:t>30/10/2020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4740-CB78-4DA2-9449-5BA6BAB8E8B9}" type="datetime1">
              <a:rPr lang="fr-FR" smtClean="0"/>
              <a:t>30/10/2020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13E3-8353-4C2E-BE7C-26AE1B623ED5}" type="datetime1">
              <a:rPr lang="fr-FR" smtClean="0"/>
              <a:t>30/10/2020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3025-920A-462C-B19C-06B25E7A86DA}" type="datetime1">
              <a:rPr lang="fr-FR" smtClean="0"/>
              <a:t>30/10/2020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D6D2-AC3E-41CF-B9A3-5BCCE2F511AB}" type="datetime1">
              <a:rPr lang="fr-FR" smtClean="0"/>
              <a:t>30/10/2020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8312-C233-4B5A-993A-6F581BBA2EDC}" type="datetime1">
              <a:rPr lang="fr-FR" smtClean="0"/>
              <a:t>30/10/2020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FA5E1-D094-4A0B-B20B-B561C85E6A82}" type="datetime1">
              <a:rPr lang="fr-FR" smtClean="0"/>
              <a:t>30/10/2020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8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bozic@bio.bg.ac.r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mailto:biljana@bio.bg.ac.rs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2399" y="2306438"/>
            <a:ext cx="88392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Chemical characterization and immunomodulatory potential of the moss </a:t>
            </a:r>
            <a:r>
              <a:rPr lang="en-US" sz="2400" b="1" i="1" dirty="0" err="1">
                <a:solidFill>
                  <a:srgbClr val="7030A0"/>
                </a:solidFill>
              </a:rPr>
              <a:t>Hypnum</a:t>
            </a:r>
            <a:r>
              <a:rPr lang="en-US" sz="2400" b="1" i="1" dirty="0">
                <a:solidFill>
                  <a:srgbClr val="7030A0"/>
                </a:solidFill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</a:rPr>
              <a:t>cupressiforme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Hedw</a:t>
            </a:r>
            <a:r>
              <a:rPr lang="en-US" sz="2400" b="1" dirty="0">
                <a:solidFill>
                  <a:srgbClr val="7030A0"/>
                </a:solidFill>
              </a:rPr>
              <a:t>. extracts</a:t>
            </a:r>
            <a:endParaRPr lang="en-US" b="1" dirty="0" smtClean="0">
              <a:solidFill>
                <a:srgbClr val="7030A0"/>
              </a:solidFill>
            </a:endParaRPr>
          </a:p>
          <a:p>
            <a:pPr algn="ctr"/>
            <a:endParaRPr lang="en-US" b="1" dirty="0"/>
          </a:p>
          <a:p>
            <a:pPr algn="ctr"/>
            <a:r>
              <a:rPr lang="it-IT" b="1" u="sng" dirty="0" smtClean="0"/>
              <a:t>Tanja </a:t>
            </a:r>
            <a:r>
              <a:rPr lang="it-IT" b="1" u="sng" dirty="0"/>
              <a:t>M. </a:t>
            </a:r>
            <a:r>
              <a:rPr lang="it-IT" b="1" u="sng" dirty="0" smtClean="0"/>
              <a:t>Lunić</a:t>
            </a:r>
            <a:r>
              <a:rPr lang="it-IT" b="1" u="sng" baseline="30000" dirty="0" smtClean="0"/>
              <a:t>1</a:t>
            </a:r>
            <a:r>
              <a:rPr lang="it-IT" b="1" dirty="0" smtClean="0"/>
              <a:t>, </a:t>
            </a:r>
            <a:r>
              <a:rPr lang="it-IT" b="1" dirty="0"/>
              <a:t>Mariana M. </a:t>
            </a:r>
            <a:r>
              <a:rPr lang="it-IT" b="1" dirty="0" smtClean="0"/>
              <a:t>Oalđe</a:t>
            </a:r>
            <a:r>
              <a:rPr lang="it-IT" b="1" baseline="30000" dirty="0" smtClean="0"/>
              <a:t>2</a:t>
            </a:r>
            <a:r>
              <a:rPr lang="it-IT" b="1" dirty="0"/>
              <a:t>, Marija R. </a:t>
            </a:r>
            <a:r>
              <a:rPr lang="it-IT" b="1" dirty="0" smtClean="0"/>
              <a:t>Mandić</a:t>
            </a:r>
            <a:r>
              <a:rPr lang="it-IT" b="1" baseline="30000" dirty="0" smtClean="0"/>
              <a:t>1</a:t>
            </a:r>
            <a:r>
              <a:rPr lang="it-IT" b="1" dirty="0"/>
              <a:t>, Aneta D. </a:t>
            </a:r>
            <a:r>
              <a:rPr lang="it-IT" b="1" dirty="0" smtClean="0"/>
              <a:t>Sabovljević</a:t>
            </a:r>
            <a:r>
              <a:rPr lang="it-IT" b="1" baseline="30000" dirty="0" smtClean="0"/>
              <a:t>2</a:t>
            </a:r>
            <a:r>
              <a:rPr lang="it-IT" b="1" dirty="0"/>
              <a:t>, Marko S. </a:t>
            </a:r>
            <a:r>
              <a:rPr lang="it-IT" b="1" dirty="0" smtClean="0"/>
              <a:t>Sabovljević</a:t>
            </a:r>
            <a:r>
              <a:rPr lang="it-IT" b="1" baseline="30000" dirty="0" smtClean="0"/>
              <a:t>2</a:t>
            </a:r>
            <a:r>
              <a:rPr lang="it-IT" b="1" dirty="0"/>
              <a:t>, Uroš M. </a:t>
            </a:r>
            <a:r>
              <a:rPr lang="it-IT" b="1" dirty="0" smtClean="0"/>
              <a:t>Gašić</a:t>
            </a:r>
            <a:r>
              <a:rPr lang="it-IT" b="1" baseline="30000" dirty="0" smtClean="0"/>
              <a:t>3</a:t>
            </a:r>
            <a:r>
              <a:rPr lang="it-IT" b="1" dirty="0"/>
              <a:t>, Sonja N. </a:t>
            </a:r>
            <a:r>
              <a:rPr lang="it-IT" b="1" dirty="0" smtClean="0"/>
              <a:t>Duletić-Laušević</a:t>
            </a:r>
            <a:r>
              <a:rPr lang="it-IT" b="1" baseline="30000" dirty="0" smtClean="0"/>
              <a:t>2</a:t>
            </a:r>
            <a:r>
              <a:rPr lang="it-IT" b="1" dirty="0"/>
              <a:t>, Bojan Dj. </a:t>
            </a:r>
            <a:r>
              <a:rPr lang="it-IT" b="1" dirty="0" smtClean="0"/>
              <a:t>Božić</a:t>
            </a:r>
            <a:r>
              <a:rPr lang="it-IT" b="1" baseline="30000" dirty="0" smtClean="0"/>
              <a:t>1*</a:t>
            </a:r>
            <a:r>
              <a:rPr lang="sr-Latn-RS" b="1" baseline="30000" dirty="0" smtClean="0"/>
              <a:t>#</a:t>
            </a:r>
            <a:r>
              <a:rPr lang="sr-Latn-RS" b="1" dirty="0" smtClean="0"/>
              <a:t>,</a:t>
            </a:r>
            <a:r>
              <a:rPr lang="it-IT" b="1" dirty="0" smtClean="0"/>
              <a:t> </a:t>
            </a:r>
            <a:r>
              <a:rPr lang="it-IT" b="1" dirty="0"/>
              <a:t>Biljana Dj. Božić </a:t>
            </a:r>
            <a:r>
              <a:rPr lang="it-IT" b="1" dirty="0" smtClean="0"/>
              <a:t>Nedeljković</a:t>
            </a:r>
            <a:r>
              <a:rPr lang="it-IT" b="1" baseline="30000" dirty="0" smtClean="0"/>
              <a:t>1*</a:t>
            </a:r>
            <a:r>
              <a:rPr lang="sr-Latn-RS" b="1" baseline="30000" dirty="0" smtClean="0"/>
              <a:t>#</a:t>
            </a:r>
            <a:endParaRPr lang="it-IT" b="1" baseline="30000" dirty="0" smtClean="0"/>
          </a:p>
          <a:p>
            <a:endParaRPr lang="fr-FR" dirty="0"/>
          </a:p>
          <a:p>
            <a:r>
              <a:rPr lang="en-US" sz="1400" baseline="30000" dirty="0"/>
              <a:t>1</a:t>
            </a:r>
            <a:r>
              <a:rPr lang="en-US" sz="1400" dirty="0"/>
              <a:t> </a:t>
            </a:r>
            <a:r>
              <a:rPr lang="en-US" sz="1400" dirty="0" smtClean="0"/>
              <a:t>Institute </a:t>
            </a:r>
            <a:r>
              <a:rPr lang="en-US" sz="1400" dirty="0"/>
              <a:t>of Physiology and Biochemistry “Ivan </a:t>
            </a:r>
            <a:r>
              <a:rPr lang="en-US" sz="1400" dirty="0" err="1"/>
              <a:t>Djaja</a:t>
            </a:r>
            <a:r>
              <a:rPr lang="en-US" sz="1400" dirty="0"/>
              <a:t>”, Faculty of Biology, University of Belgrade, 11000 Belgrade, Serbia; </a:t>
            </a:r>
            <a:endParaRPr lang="fr-FR" sz="1400" dirty="0"/>
          </a:p>
          <a:p>
            <a:r>
              <a:rPr lang="en-US" sz="1400" baseline="30000" dirty="0" smtClean="0"/>
              <a:t>2</a:t>
            </a:r>
            <a:r>
              <a:rPr lang="en-US" sz="1400" dirty="0"/>
              <a:t> </a:t>
            </a:r>
            <a:r>
              <a:rPr lang="en-US" sz="1400" dirty="0" smtClean="0"/>
              <a:t>Institute </a:t>
            </a:r>
            <a:r>
              <a:rPr lang="en-US" sz="1400" dirty="0"/>
              <a:t>of Botany and Botanical Garden “</a:t>
            </a:r>
            <a:r>
              <a:rPr lang="en-US" sz="1400" dirty="0" err="1"/>
              <a:t>Jevremovac</a:t>
            </a:r>
            <a:r>
              <a:rPr lang="en-US" sz="1400" dirty="0"/>
              <a:t>”, Faculty of Biology, University of Belgrade, 11000 Belgrade, Serbia. </a:t>
            </a:r>
            <a:endParaRPr lang="sr-Latn-RS" sz="1400" dirty="0" smtClean="0"/>
          </a:p>
          <a:p>
            <a:r>
              <a:rPr lang="sr-Latn-RS" sz="1400" baseline="30000" dirty="0" smtClean="0"/>
              <a:t>3</a:t>
            </a:r>
            <a:r>
              <a:rPr lang="sr-Latn-RS" sz="1400" dirty="0" smtClean="0"/>
              <a:t> </a:t>
            </a:r>
            <a:r>
              <a:rPr lang="en-US" sz="1400" dirty="0" smtClean="0"/>
              <a:t>Department </a:t>
            </a:r>
            <a:r>
              <a:rPr lang="en-US" sz="1400" dirty="0"/>
              <a:t>of Plant Physiology, Institute for Biological Research “</a:t>
            </a:r>
            <a:r>
              <a:rPr lang="en-US" sz="1400" dirty="0" err="1"/>
              <a:t>Sinisa</a:t>
            </a:r>
            <a:r>
              <a:rPr lang="en-US" sz="1400" dirty="0"/>
              <a:t> </a:t>
            </a:r>
            <a:r>
              <a:rPr lang="en-US" sz="1400" dirty="0" err="1"/>
              <a:t>Stankovic</a:t>
            </a:r>
            <a:r>
              <a:rPr lang="en-US" sz="1400" dirty="0"/>
              <a:t>”, National Institute of Republic of Serbia, University of Belgrade, 11060 Belgrade, Serbia</a:t>
            </a:r>
          </a:p>
          <a:p>
            <a:r>
              <a:rPr lang="sr-Latn-RS" sz="1400" dirty="0" smtClean="0"/>
              <a:t>*</a:t>
            </a:r>
            <a:r>
              <a:rPr lang="en-US" sz="1400" dirty="0" smtClean="0"/>
              <a:t>Corresponding author</a:t>
            </a:r>
            <a:r>
              <a:rPr lang="sr-Latn-RS" sz="1400" dirty="0" smtClean="0"/>
              <a:t>s</a:t>
            </a:r>
            <a:r>
              <a:rPr lang="en-US" sz="1400" dirty="0" smtClean="0"/>
              <a:t>: </a:t>
            </a:r>
            <a:r>
              <a:rPr lang="en-US" sz="1400" dirty="0" smtClean="0">
                <a:hlinkClick r:id="rId3"/>
              </a:rPr>
              <a:t>bbozic@bio.bg.ac.rs</a:t>
            </a:r>
            <a:r>
              <a:rPr lang="sr-Latn-RS" sz="1400" dirty="0" smtClean="0"/>
              <a:t>; </a:t>
            </a:r>
            <a:r>
              <a:rPr lang="sr-Latn-RS" sz="1400" dirty="0" smtClean="0">
                <a:hlinkClick r:id="rId4"/>
              </a:rPr>
              <a:t>biljana@bio.bg.ac.rs</a:t>
            </a:r>
            <a:r>
              <a:rPr lang="sr-Latn-RS" sz="1400" dirty="0" smtClean="0"/>
              <a:t> </a:t>
            </a:r>
          </a:p>
          <a:p>
            <a:r>
              <a:rPr lang="sr-Latn-RS" sz="1600" baseline="30000" dirty="0" smtClean="0"/>
              <a:t>#</a:t>
            </a:r>
            <a:r>
              <a:rPr lang="en-US" sz="1400" dirty="0" smtClean="0"/>
              <a:t>These </a:t>
            </a:r>
            <a:r>
              <a:rPr lang="en-US" sz="1400" dirty="0"/>
              <a:t>authors contributed equally to this study</a:t>
            </a:r>
            <a:endParaRPr lang="fr-FR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</a:t>
            </a:fld>
            <a:endParaRPr lang="fr-F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725"/>
            <a:ext cx="9143997" cy="21960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577" y="5566840"/>
            <a:ext cx="1198846" cy="1177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226367"/>
            <a:ext cx="8153400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Antidiabetic activity</a:t>
            </a:r>
            <a:endParaRPr lang="fr-F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23454" y="4753063"/>
            <a:ext cx="8153400" cy="1220838"/>
          </a:xfrm>
          <a:prstGeom prst="rect">
            <a:avLst/>
          </a:prstGeom>
          <a:ln>
            <a:solidFill>
              <a:srgbClr val="CF142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3454" y="4649305"/>
            <a:ext cx="89916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r-Latn-RS" b="1" dirty="0" smtClean="0">
                <a:solidFill>
                  <a:srgbClr val="CF142B"/>
                </a:solidFill>
              </a:rPr>
              <a:t>Significant inhibitory effect </a:t>
            </a:r>
            <a:r>
              <a:rPr lang="sr-Latn-RS" dirty="0" smtClean="0"/>
              <a:t>of ethyl-acetate and aqueous extracts</a:t>
            </a:r>
            <a:r>
              <a:rPr lang="sr-Latn-RS" dirty="0"/>
              <a:t> </a:t>
            </a:r>
            <a:r>
              <a:rPr lang="sr-Latn-RS" dirty="0" smtClean="0"/>
              <a:t>(E3 and E4) on </a:t>
            </a:r>
            <a:r>
              <a:rPr lang="sr-Latn-RS" dirty="0"/>
              <a:t>carbohydrate hydrolyzing </a:t>
            </a:r>
            <a:r>
              <a:rPr lang="sr-Latn-RS" dirty="0" smtClean="0"/>
              <a:t>enzyme</a:t>
            </a:r>
            <a:r>
              <a:rPr lang="sr-Latn-RS" b="1" dirty="0" smtClean="0">
                <a:solidFill>
                  <a:srgbClr val="CF142B"/>
                </a:solidFill>
              </a:rPr>
              <a:t> </a:t>
            </a:r>
            <a:r>
              <a:rPr lang="el-GR" b="1" dirty="0" smtClean="0">
                <a:solidFill>
                  <a:srgbClr val="CF142B"/>
                </a:solidFill>
              </a:rPr>
              <a:t>α</a:t>
            </a:r>
            <a:r>
              <a:rPr lang="sr-Latn-RS" b="1" dirty="0" smtClean="0">
                <a:solidFill>
                  <a:srgbClr val="CF142B"/>
                </a:solidFill>
              </a:rPr>
              <a:t>-glucosidase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r-Latn-RS" b="1" dirty="0">
                <a:solidFill>
                  <a:srgbClr val="CF142B"/>
                </a:solidFill>
              </a:rPr>
              <a:t>P</a:t>
            </a:r>
            <a:r>
              <a:rPr lang="en-US" b="1" dirty="0" err="1" smtClean="0">
                <a:solidFill>
                  <a:srgbClr val="CF142B"/>
                </a:solidFill>
              </a:rPr>
              <a:t>otential</a:t>
            </a:r>
            <a:r>
              <a:rPr lang="en-US" b="1" dirty="0" smtClean="0">
                <a:solidFill>
                  <a:srgbClr val="CF142B"/>
                </a:solidFill>
              </a:rPr>
              <a:t> </a:t>
            </a:r>
            <a:r>
              <a:rPr lang="sr-Latn-RS" b="1" dirty="0" smtClean="0">
                <a:solidFill>
                  <a:srgbClr val="CF142B"/>
                </a:solidFill>
              </a:rPr>
              <a:t>adjuvant therapy</a:t>
            </a:r>
            <a:r>
              <a:rPr lang="en-US" b="1" dirty="0" smtClean="0">
                <a:solidFill>
                  <a:srgbClr val="CF142B"/>
                </a:solidFill>
              </a:rPr>
              <a:t> </a:t>
            </a:r>
            <a:r>
              <a:rPr lang="en-US" dirty="0"/>
              <a:t>to delay postprandial hyperglycemia</a:t>
            </a:r>
            <a:endParaRPr lang="sr-Latn-R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43001"/>
            <a:ext cx="6246712" cy="34795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892" y="1295400"/>
            <a:ext cx="1186737" cy="11059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464425" y="3581400"/>
            <a:ext cx="16033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*p&lt;0.05 standard </a:t>
            </a:r>
            <a:r>
              <a:rPr lang="en-US" sz="1400" i="1" dirty="0"/>
              <a:t>vs.</a:t>
            </a:r>
            <a:r>
              <a:rPr lang="en-US" sz="1400" dirty="0"/>
              <a:t> different moss extracts</a:t>
            </a:r>
          </a:p>
        </p:txBody>
      </p:sp>
    </p:spTree>
    <p:extLst>
      <p:ext uri="{BB962C8B-B14F-4D97-AF65-F5344CB8AC3E}">
        <p14:creationId xmlns:p14="http://schemas.microsoft.com/office/powerpoint/2010/main" val="361947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59975"/>
            <a:ext cx="8153400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fr-FR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ntineurodegenerative</a:t>
            </a:r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Latn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fr-FR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ctivity</a:t>
            </a:r>
            <a:endParaRPr lang="fr-F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38800" y="1026089"/>
            <a:ext cx="3352801" cy="430791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" name="TextBox 1"/>
          <p:cNvSpPr txBox="1"/>
          <p:nvPr/>
        </p:nvSpPr>
        <p:spPr>
          <a:xfrm>
            <a:off x="5638801" y="1066800"/>
            <a:ext cx="3429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r-Latn-RS" b="1" dirty="0" smtClean="0">
                <a:solidFill>
                  <a:srgbClr val="CF142B"/>
                </a:solidFill>
              </a:rPr>
              <a:t>Significant inhibition </a:t>
            </a:r>
            <a:r>
              <a:rPr lang="sr-Latn-RS" dirty="0" smtClean="0"/>
              <a:t>of tyrosinase and acethylcholinesterase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r-Latn-RS" dirty="0" smtClean="0"/>
              <a:t>Enzymes a</a:t>
            </a:r>
            <a:r>
              <a:rPr lang="en-US" dirty="0" err="1" smtClean="0"/>
              <a:t>ssociated</a:t>
            </a:r>
            <a:r>
              <a:rPr lang="en-US" dirty="0" smtClean="0"/>
              <a:t> </a:t>
            </a:r>
            <a:r>
              <a:rPr lang="en-US" dirty="0"/>
              <a:t>with the development </a:t>
            </a:r>
            <a:r>
              <a:rPr lang="en-US" dirty="0" smtClean="0"/>
              <a:t>of</a:t>
            </a:r>
            <a:r>
              <a:rPr lang="sr-Latn-RS" dirty="0" smtClean="0"/>
              <a:t> </a:t>
            </a:r>
            <a:r>
              <a:rPr lang="sr-Latn-RS" b="1" dirty="0" smtClean="0">
                <a:solidFill>
                  <a:srgbClr val="CF142B"/>
                </a:solidFill>
              </a:rPr>
              <a:t>Alzheimer’s and </a:t>
            </a:r>
            <a:r>
              <a:rPr lang="sr-Latn-RS" b="1" dirty="0">
                <a:solidFill>
                  <a:srgbClr val="CF142B"/>
                </a:solidFill>
              </a:rPr>
              <a:t>Parkinson’s disease</a:t>
            </a:r>
            <a:endParaRPr lang="sr-Latn-RS" b="1" dirty="0" smtClean="0">
              <a:solidFill>
                <a:srgbClr val="CF142B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r-Latn-RS" dirty="0" smtClean="0"/>
              <a:t>Potential therapeutic application in the </a:t>
            </a:r>
            <a:r>
              <a:rPr lang="sr-Latn-RS" b="1" dirty="0" smtClean="0">
                <a:solidFill>
                  <a:srgbClr val="CF142B"/>
                </a:solidFill>
              </a:rPr>
              <a:t>prevention/treatment of</a:t>
            </a:r>
            <a:r>
              <a:rPr lang="en-US" b="1" dirty="0" smtClean="0">
                <a:solidFill>
                  <a:srgbClr val="CF142B"/>
                </a:solidFill>
              </a:rPr>
              <a:t> </a:t>
            </a:r>
            <a:r>
              <a:rPr lang="en-US" b="1" dirty="0">
                <a:solidFill>
                  <a:srgbClr val="CF142B"/>
                </a:solidFill>
              </a:rPr>
              <a:t>neurodegenerative diseases</a:t>
            </a:r>
            <a:endParaRPr lang="sr-Latn-RS" b="1" dirty="0">
              <a:solidFill>
                <a:srgbClr val="CF142B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31" y="991505"/>
            <a:ext cx="5221369" cy="24481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61" y="3439649"/>
            <a:ext cx="5197639" cy="246394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603341" y="5570081"/>
            <a:ext cx="35335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*p&lt;0.05 </a:t>
            </a:r>
            <a:r>
              <a:rPr lang="sr-Latn-RS" sz="1400" dirty="0" smtClean="0"/>
              <a:t>standard </a:t>
            </a:r>
            <a:r>
              <a:rPr lang="en-US" sz="1400" i="1" dirty="0" smtClean="0"/>
              <a:t>vs</a:t>
            </a:r>
            <a:r>
              <a:rPr lang="en-US" sz="1400" i="1" dirty="0"/>
              <a:t>.</a:t>
            </a:r>
            <a:r>
              <a:rPr lang="en-US" sz="1400" dirty="0"/>
              <a:t> different moss extracts</a:t>
            </a:r>
          </a:p>
        </p:txBody>
      </p:sp>
    </p:spTree>
    <p:extLst>
      <p:ext uri="{BB962C8B-B14F-4D97-AF65-F5344CB8AC3E}">
        <p14:creationId xmlns:p14="http://schemas.microsoft.com/office/powerpoint/2010/main" val="214335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6165" y="152400"/>
            <a:ext cx="8153400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Anti-</a:t>
            </a:r>
            <a:r>
              <a:rPr lang="sr-Latn-R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fr-FR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euroinflammatory</a:t>
            </a:r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Latn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 – BV2 cells</a:t>
            </a:r>
            <a:endParaRPr lang="fr-F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43000" y="32882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rgbClr val="0068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production – Griess assay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88" y="1185971"/>
            <a:ext cx="3640557" cy="19590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219" y="1185971"/>
            <a:ext cx="3665781" cy="193822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43560" y="762000"/>
            <a:ext cx="2568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>
                <a:ln w="0"/>
                <a:solidFill>
                  <a:srgbClr val="00684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Cell </a:t>
            </a:r>
            <a:r>
              <a:rPr lang="sr-Latn-RS" b="1" dirty="0" smtClean="0">
                <a:ln w="0"/>
                <a:solidFill>
                  <a:srgbClr val="00684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viability </a:t>
            </a:r>
            <a:r>
              <a:rPr lang="sr-Latn-RS" b="1" dirty="0">
                <a:ln w="0"/>
                <a:solidFill>
                  <a:srgbClr val="00684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– MTT assay</a:t>
            </a:r>
          </a:p>
          <a:p>
            <a:endParaRPr lang="sr-Latn-RS" dirty="0"/>
          </a:p>
        </p:txBody>
      </p:sp>
      <p:sp>
        <p:nvSpPr>
          <p:cNvPr id="14" name="Rectangle 13"/>
          <p:cNvSpPr/>
          <p:nvPr/>
        </p:nvSpPr>
        <p:spPr>
          <a:xfrm>
            <a:off x="5221636" y="763656"/>
            <a:ext cx="2861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b="1" dirty="0">
                <a:solidFill>
                  <a:srgbClr val="0068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 production – NBT assay</a:t>
            </a:r>
          </a:p>
        </p:txBody>
      </p:sp>
      <p:sp>
        <p:nvSpPr>
          <p:cNvPr id="8" name="Rectangle 7"/>
          <p:cNvSpPr/>
          <p:nvPr/>
        </p:nvSpPr>
        <p:spPr>
          <a:xfrm>
            <a:off x="4991098" y="3447818"/>
            <a:ext cx="3771902" cy="2437858"/>
          </a:xfrm>
          <a:prstGeom prst="rect">
            <a:avLst/>
          </a:prstGeom>
          <a:ln>
            <a:solidFill>
              <a:srgbClr val="00C99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88" y="3657600"/>
            <a:ext cx="3640557" cy="19233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91098" y="3393104"/>
            <a:ext cx="3695702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r-Latn-RS" dirty="0" smtClean="0"/>
              <a:t>Extracts </a:t>
            </a:r>
            <a:r>
              <a:rPr lang="sr-Latn-RS" b="1" dirty="0" smtClean="0">
                <a:solidFill>
                  <a:srgbClr val="CF142B"/>
                </a:solidFill>
              </a:rPr>
              <a:t>increased the viability</a:t>
            </a:r>
            <a:r>
              <a:rPr lang="sr-Latn-RS" dirty="0" smtClean="0"/>
              <a:t> of LPS-stimulated </a:t>
            </a:r>
            <a:r>
              <a:rPr lang="sr-Latn-RS" b="1" dirty="0" smtClean="0">
                <a:solidFill>
                  <a:srgbClr val="C00000"/>
                </a:solidFill>
              </a:rPr>
              <a:t>BV2 cells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r-Latn-RS" dirty="0"/>
              <a:t>T</a:t>
            </a:r>
            <a:r>
              <a:rPr lang="en-US" dirty="0" smtClean="0"/>
              <a:t>he </a:t>
            </a:r>
            <a:r>
              <a:rPr lang="en-US" dirty="0"/>
              <a:t>production of </a:t>
            </a:r>
            <a:r>
              <a:rPr lang="en-US" b="1" dirty="0">
                <a:solidFill>
                  <a:srgbClr val="CF142B"/>
                </a:solidFill>
              </a:rPr>
              <a:t>NO</a:t>
            </a:r>
            <a:r>
              <a:rPr lang="en-US" dirty="0"/>
              <a:t> by activated </a:t>
            </a:r>
            <a:r>
              <a:rPr lang="en-US" dirty="0" smtClean="0"/>
              <a:t>microglia</a:t>
            </a:r>
            <a:r>
              <a:rPr lang="sr-Latn-RS" dirty="0" smtClean="0"/>
              <a:t> is </a:t>
            </a:r>
            <a:r>
              <a:rPr lang="sr-Latn-RS" b="1" dirty="0" smtClean="0">
                <a:solidFill>
                  <a:srgbClr val="CF142B"/>
                </a:solidFill>
              </a:rPr>
              <a:t>diminished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r-Latn-RS" dirty="0" smtClean="0"/>
              <a:t>Another evidence for extracts </a:t>
            </a:r>
            <a:r>
              <a:rPr lang="sr-Latn-RS" b="1" dirty="0" smtClean="0">
                <a:solidFill>
                  <a:srgbClr val="CF142B"/>
                </a:solidFill>
              </a:rPr>
              <a:t>anti-neuroinflammatory potential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sr-Latn-RS" dirty="0"/>
          </a:p>
        </p:txBody>
      </p:sp>
      <p:sp>
        <p:nvSpPr>
          <p:cNvPr id="12" name="Rectangle 11"/>
          <p:cNvSpPr/>
          <p:nvPr/>
        </p:nvSpPr>
        <p:spPr>
          <a:xfrm>
            <a:off x="236966" y="5606638"/>
            <a:ext cx="49846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*</a:t>
            </a:r>
            <a:r>
              <a:rPr lang="en-US" sz="1200" dirty="0"/>
              <a:t>p&lt;0.05 </a:t>
            </a:r>
            <a:r>
              <a:rPr lang="en-US" sz="1200" dirty="0" smtClean="0"/>
              <a:t>LPS-stimulated </a:t>
            </a:r>
            <a:r>
              <a:rPr lang="en-US" sz="1200" dirty="0"/>
              <a:t>control cells </a:t>
            </a:r>
            <a:r>
              <a:rPr lang="en-US" sz="1200" i="1" dirty="0"/>
              <a:t>vs. </a:t>
            </a:r>
            <a:r>
              <a:rPr lang="en-US" sz="1200" dirty="0"/>
              <a:t>non-stimulated control cells; </a:t>
            </a:r>
            <a:endParaRPr lang="sr-Latn-RS" sz="1200" dirty="0" smtClean="0"/>
          </a:p>
          <a:p>
            <a:r>
              <a:rPr lang="en-US" sz="1200" dirty="0" smtClean="0"/>
              <a:t>**</a:t>
            </a:r>
            <a:r>
              <a:rPr lang="en-US" sz="1200" dirty="0"/>
              <a:t>p&lt;0.05 </a:t>
            </a:r>
            <a:r>
              <a:rPr lang="en-US" sz="1200" dirty="0" smtClean="0"/>
              <a:t>extracts </a:t>
            </a:r>
            <a:r>
              <a:rPr lang="en-US" sz="1200" i="1" dirty="0"/>
              <a:t>vs.</a:t>
            </a:r>
            <a:r>
              <a:rPr lang="en-US" sz="1200" dirty="0"/>
              <a:t> only LPS-stimulated control cells</a:t>
            </a:r>
            <a:endParaRPr lang="sr-Latn-RS" sz="1200" dirty="0"/>
          </a:p>
        </p:txBody>
      </p:sp>
    </p:spTree>
    <p:extLst>
      <p:ext uri="{BB962C8B-B14F-4D97-AF65-F5344CB8AC3E}">
        <p14:creationId xmlns:p14="http://schemas.microsoft.com/office/powerpoint/2010/main" val="330143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9397" y="152400"/>
            <a:ext cx="8153400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Antitumor activity – MDA-MB-231 cells</a:t>
            </a:r>
            <a:endParaRPr lang="fr-F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23403" y="3364468"/>
            <a:ext cx="3055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production – Griess assay</a:t>
            </a:r>
            <a:endParaRPr lang="sr-Latn-RS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79" y="1207779"/>
            <a:ext cx="3279146" cy="20433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197907"/>
            <a:ext cx="3403374" cy="21012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34" y="3733800"/>
            <a:ext cx="3279146" cy="202522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403" y="766408"/>
            <a:ext cx="3003386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r-Latn-RS" b="1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Cell proliferation – MTT assay</a:t>
            </a:r>
            <a:endParaRPr lang="sr-Latn-RS" b="1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26405" y="3583827"/>
            <a:ext cx="4838849" cy="209119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3" name="TextBox 12"/>
          <p:cNvSpPr txBox="1"/>
          <p:nvPr/>
        </p:nvSpPr>
        <p:spPr>
          <a:xfrm>
            <a:off x="5257800" y="762000"/>
            <a:ext cx="2861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 production – NBT assay</a:t>
            </a:r>
            <a:endParaRPr lang="sr-Latn-RS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55594" y="3505200"/>
            <a:ext cx="498840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r-Latn-RS" dirty="0" smtClean="0"/>
              <a:t>Significant</a:t>
            </a:r>
            <a:r>
              <a:rPr lang="en-US" dirty="0" smtClean="0"/>
              <a:t> </a:t>
            </a:r>
            <a:r>
              <a:rPr lang="en-US" b="1" dirty="0" err="1">
                <a:solidFill>
                  <a:srgbClr val="D95900"/>
                </a:solidFill>
              </a:rPr>
              <a:t>antiproliferative</a:t>
            </a:r>
            <a:r>
              <a:rPr lang="en-US" dirty="0"/>
              <a:t> activity against </a:t>
            </a:r>
            <a:r>
              <a:rPr lang="en-US" b="1" dirty="0">
                <a:solidFill>
                  <a:srgbClr val="D95900"/>
                </a:solidFill>
              </a:rPr>
              <a:t>MDA-MB-231 </a:t>
            </a:r>
            <a:r>
              <a:rPr lang="en-US" b="1" dirty="0" smtClean="0">
                <a:solidFill>
                  <a:srgbClr val="D95900"/>
                </a:solidFill>
              </a:rPr>
              <a:t>cells</a:t>
            </a:r>
            <a:r>
              <a:rPr lang="sr-Latn-RS" b="1" dirty="0">
                <a:solidFill>
                  <a:srgbClr val="D95900"/>
                </a:solidFill>
              </a:rPr>
              <a:t> </a:t>
            </a:r>
            <a:endParaRPr lang="sr-Latn-RS" b="1" dirty="0" smtClean="0">
              <a:solidFill>
                <a:srgbClr val="D9590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r-Latn-RS" dirty="0" smtClean="0"/>
              <a:t>All extracts </a:t>
            </a:r>
            <a:r>
              <a:rPr lang="sr-Latn-RS" b="1" dirty="0" smtClean="0">
                <a:solidFill>
                  <a:srgbClr val="D95900"/>
                </a:solidFill>
              </a:rPr>
              <a:t>increased ROS and NO</a:t>
            </a:r>
            <a:r>
              <a:rPr lang="sr-Latn-RS" dirty="0" smtClean="0"/>
              <a:t> production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r-Latn-RS" dirty="0" smtClean="0"/>
              <a:t> Potential </a:t>
            </a:r>
            <a:r>
              <a:rPr lang="sr-Latn-RS" b="1" dirty="0">
                <a:solidFill>
                  <a:srgbClr val="D95900"/>
                </a:solidFill>
              </a:rPr>
              <a:t>a</a:t>
            </a:r>
            <a:r>
              <a:rPr lang="sr-Latn-RS" b="1" dirty="0" smtClean="0">
                <a:solidFill>
                  <a:srgbClr val="D95900"/>
                </a:solidFill>
              </a:rPr>
              <a:t>ntitumor </a:t>
            </a:r>
            <a:r>
              <a:rPr lang="sr-Latn-RS" b="1" dirty="0">
                <a:solidFill>
                  <a:srgbClr val="D95900"/>
                </a:solidFill>
              </a:rPr>
              <a:t>agents</a:t>
            </a:r>
            <a:r>
              <a:rPr lang="sr-Latn-RS" dirty="0"/>
              <a:t> </a:t>
            </a:r>
            <a:r>
              <a:rPr lang="sr-Latn-RS" dirty="0" smtClean="0"/>
              <a:t>in the prevention/adjuvant treatment of </a:t>
            </a:r>
            <a:r>
              <a:rPr lang="sr-Latn-RS" b="1" dirty="0" smtClean="0">
                <a:solidFill>
                  <a:srgbClr val="D95900"/>
                </a:solidFill>
              </a:rPr>
              <a:t>breast cancer</a:t>
            </a:r>
            <a:endParaRPr lang="sr-Latn-RS" b="1" dirty="0">
              <a:solidFill>
                <a:srgbClr val="D959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14400" y="573540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*p&lt;0.05 </a:t>
            </a:r>
            <a:r>
              <a:rPr lang="en-US" sz="1200" dirty="0" smtClean="0"/>
              <a:t>control </a:t>
            </a:r>
            <a:r>
              <a:rPr lang="en-US" sz="1200" dirty="0"/>
              <a:t>cells </a:t>
            </a:r>
            <a:r>
              <a:rPr lang="en-US" sz="1200" i="1" dirty="0"/>
              <a:t>vs.</a:t>
            </a:r>
            <a:r>
              <a:rPr lang="en-US" sz="1200" dirty="0"/>
              <a:t> </a:t>
            </a:r>
            <a:r>
              <a:rPr lang="sr-Latn-RS" sz="1200" dirty="0" smtClean="0"/>
              <a:t>different moss extracts</a:t>
            </a:r>
            <a:endParaRPr lang="sr-Latn-RS" sz="1200" dirty="0"/>
          </a:p>
        </p:txBody>
      </p:sp>
    </p:spTree>
    <p:extLst>
      <p:ext uri="{BB962C8B-B14F-4D97-AF65-F5344CB8AC3E}">
        <p14:creationId xmlns:p14="http://schemas.microsoft.com/office/powerpoint/2010/main" val="201135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4964" y="381000"/>
            <a:ext cx="8153400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8BAA44-CBAE-4836-8172-27FD4C6FBF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00" y="1066800"/>
            <a:ext cx="8153400" cy="3764062"/>
          </a:xfrm>
          <a:prstGeom prst="rect">
            <a:avLst/>
          </a:prstGeom>
          <a:solidFill>
            <a:srgbClr val="FFFF85"/>
          </a:solidFill>
          <a:ln w="12700" cap="rnd">
            <a:solidFill>
              <a:srgbClr val="7030A0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" name="TextBox 1"/>
          <p:cNvSpPr txBox="1"/>
          <p:nvPr/>
        </p:nvSpPr>
        <p:spPr>
          <a:xfrm>
            <a:off x="609600" y="996583"/>
            <a:ext cx="8118764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r-Latn-RS" b="1" dirty="0">
                <a:solidFill>
                  <a:srgbClr val="60328E"/>
                </a:solidFill>
              </a:rPr>
              <a:t>F</a:t>
            </a:r>
            <a:r>
              <a:rPr lang="en-US" b="1" dirty="0" err="1" smtClean="0">
                <a:solidFill>
                  <a:srgbClr val="60328E"/>
                </a:solidFill>
              </a:rPr>
              <a:t>lavonoids</a:t>
            </a:r>
            <a:r>
              <a:rPr lang="en-US" b="1" dirty="0">
                <a:solidFill>
                  <a:srgbClr val="60328E"/>
                </a:solidFill>
              </a:rPr>
              <a:t>, phenolic acids, and triterpenoids </a:t>
            </a:r>
            <a:r>
              <a:rPr lang="sr-Latn-RS" dirty="0" smtClean="0"/>
              <a:t>– important classes of secondary metabolites discovered in </a:t>
            </a:r>
            <a:r>
              <a:rPr lang="sr-Latn-RS" i="1" dirty="0" smtClean="0"/>
              <a:t>H. Cupressiforme </a:t>
            </a:r>
            <a:r>
              <a:rPr lang="sr-Latn-RS" dirty="0" smtClean="0"/>
              <a:t>extracts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r-Latn-RS" dirty="0" smtClean="0"/>
              <a:t>Extracts exhibited </a:t>
            </a:r>
            <a:r>
              <a:rPr lang="sr-Latn-RS" b="1" dirty="0" smtClean="0">
                <a:solidFill>
                  <a:srgbClr val="60328E"/>
                </a:solidFill>
              </a:rPr>
              <a:t>good</a:t>
            </a:r>
            <a:r>
              <a:rPr lang="en-US" b="1" dirty="0" smtClean="0">
                <a:solidFill>
                  <a:srgbClr val="60328E"/>
                </a:solidFill>
              </a:rPr>
              <a:t> </a:t>
            </a:r>
            <a:r>
              <a:rPr lang="en-US" b="1" dirty="0">
                <a:solidFill>
                  <a:srgbClr val="60328E"/>
                </a:solidFill>
              </a:rPr>
              <a:t>antioxidant activity</a:t>
            </a:r>
            <a:r>
              <a:rPr lang="en-US" dirty="0">
                <a:solidFill>
                  <a:srgbClr val="60328E"/>
                </a:solidFill>
              </a:rPr>
              <a:t> </a:t>
            </a:r>
            <a:r>
              <a:rPr lang="en-US" dirty="0"/>
              <a:t>regarding the prevention of β-carotene </a:t>
            </a:r>
            <a:r>
              <a:rPr lang="en-US" dirty="0" smtClean="0"/>
              <a:t>bleaching</a:t>
            </a:r>
            <a:endParaRPr lang="sr-Latn-RS" dirty="0" smtClean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r-Latn-RS" dirty="0" smtClean="0"/>
              <a:t>H</a:t>
            </a:r>
            <a:r>
              <a:rPr lang="en-US" dirty="0" err="1" smtClean="0"/>
              <a:t>igh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60328E"/>
                </a:solidFill>
              </a:rPr>
              <a:t>tyrosinase</a:t>
            </a:r>
            <a:r>
              <a:rPr lang="sr-Latn-RS" b="1" dirty="0" smtClean="0">
                <a:solidFill>
                  <a:srgbClr val="60328E"/>
                </a:solidFill>
              </a:rPr>
              <a:t> and acethylcholinesterase</a:t>
            </a:r>
            <a:r>
              <a:rPr lang="en-US" b="1" dirty="0" smtClean="0">
                <a:solidFill>
                  <a:srgbClr val="60328E"/>
                </a:solidFill>
              </a:rPr>
              <a:t> </a:t>
            </a:r>
            <a:r>
              <a:rPr lang="sr-Latn-RS" b="1" dirty="0" smtClean="0">
                <a:solidFill>
                  <a:srgbClr val="60328E"/>
                </a:solidFill>
              </a:rPr>
              <a:t>inhibition</a:t>
            </a:r>
            <a:r>
              <a:rPr lang="sr-Latn-RS" dirty="0" smtClean="0">
                <a:solidFill>
                  <a:srgbClr val="60328E"/>
                </a:solidFill>
              </a:rPr>
              <a:t> </a:t>
            </a:r>
            <a:r>
              <a:rPr lang="sr-Latn-RS" dirty="0" smtClean="0"/>
              <a:t>potential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r-Latn-RS" dirty="0"/>
              <a:t>H</a:t>
            </a:r>
            <a:r>
              <a:rPr lang="en-US" dirty="0" err="1" smtClean="0"/>
              <a:t>igh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60328E"/>
                </a:solidFill>
              </a:rPr>
              <a:t>α-glucosidase</a:t>
            </a:r>
            <a:r>
              <a:rPr lang="sr-Latn-RS" b="1" dirty="0" smtClean="0">
                <a:solidFill>
                  <a:srgbClr val="60328E"/>
                </a:solidFill>
              </a:rPr>
              <a:t> inhibition</a:t>
            </a:r>
            <a:r>
              <a:rPr lang="sr-Latn-RS" dirty="0" smtClean="0">
                <a:solidFill>
                  <a:srgbClr val="60328E"/>
                </a:solidFill>
              </a:rPr>
              <a:t> </a:t>
            </a:r>
            <a:r>
              <a:rPr lang="sr-Latn-RS" dirty="0" smtClean="0"/>
              <a:t>activity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r-Latn-RS" dirty="0" smtClean="0"/>
              <a:t>Promising </a:t>
            </a:r>
            <a:r>
              <a:rPr lang="sr-Latn-RS" b="1" dirty="0" smtClean="0">
                <a:solidFill>
                  <a:srgbClr val="60328E"/>
                </a:solidFill>
              </a:rPr>
              <a:t>a</a:t>
            </a:r>
            <a:r>
              <a:rPr lang="en-US" b="1" dirty="0" err="1" smtClean="0">
                <a:solidFill>
                  <a:srgbClr val="60328E"/>
                </a:solidFill>
              </a:rPr>
              <a:t>nti</a:t>
            </a:r>
            <a:r>
              <a:rPr lang="en-US" b="1" dirty="0" smtClean="0">
                <a:solidFill>
                  <a:srgbClr val="60328E"/>
                </a:solidFill>
              </a:rPr>
              <a:t>-inflammatory </a:t>
            </a:r>
            <a:r>
              <a:rPr lang="en-US" b="1" dirty="0">
                <a:solidFill>
                  <a:srgbClr val="60328E"/>
                </a:solidFill>
              </a:rPr>
              <a:t>potential</a:t>
            </a:r>
            <a:r>
              <a:rPr lang="en-US" dirty="0">
                <a:solidFill>
                  <a:srgbClr val="60328E"/>
                </a:solidFill>
              </a:rPr>
              <a:t> </a:t>
            </a:r>
            <a:r>
              <a:rPr lang="sr-Latn-RS" dirty="0" smtClean="0"/>
              <a:t>(</a:t>
            </a:r>
            <a:r>
              <a:rPr lang="en-US" dirty="0" smtClean="0"/>
              <a:t>reducing </a:t>
            </a:r>
            <a:r>
              <a:rPr lang="en-US" dirty="0"/>
              <a:t>the production of NO by LPS-stimulated BV2 </a:t>
            </a:r>
            <a:r>
              <a:rPr lang="en-US" dirty="0" smtClean="0"/>
              <a:t>cells</a:t>
            </a:r>
            <a:r>
              <a:rPr lang="sr-Latn-RS" dirty="0" smtClean="0"/>
              <a:t>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r-Latn-RS" dirty="0"/>
              <a:t>S</a:t>
            </a:r>
            <a:r>
              <a:rPr lang="en-US" dirty="0" err="1" smtClean="0"/>
              <a:t>ignificant</a:t>
            </a:r>
            <a:r>
              <a:rPr lang="en-US" dirty="0" smtClean="0"/>
              <a:t> </a:t>
            </a:r>
            <a:r>
              <a:rPr lang="en-US" b="1" dirty="0" err="1">
                <a:solidFill>
                  <a:srgbClr val="60328E"/>
                </a:solidFill>
              </a:rPr>
              <a:t>antiproliferative</a:t>
            </a:r>
            <a:r>
              <a:rPr lang="en-US" b="1" dirty="0">
                <a:solidFill>
                  <a:srgbClr val="60328E"/>
                </a:solidFill>
              </a:rPr>
              <a:t> </a:t>
            </a:r>
            <a:r>
              <a:rPr lang="sr-Latn-RS" b="1" dirty="0" smtClean="0">
                <a:solidFill>
                  <a:srgbClr val="60328E"/>
                </a:solidFill>
              </a:rPr>
              <a:t>effects</a:t>
            </a:r>
            <a:r>
              <a:rPr lang="en-US" dirty="0" smtClean="0">
                <a:solidFill>
                  <a:srgbClr val="60328E"/>
                </a:solidFill>
              </a:rPr>
              <a:t> </a:t>
            </a:r>
            <a:r>
              <a:rPr lang="en-US" dirty="0"/>
              <a:t>against MDA-MB-231 cancer </a:t>
            </a:r>
            <a:r>
              <a:rPr lang="en-US" dirty="0" smtClean="0"/>
              <a:t>cells</a:t>
            </a:r>
            <a:endParaRPr lang="sr-Latn-RS" dirty="0" smtClean="0"/>
          </a:p>
        </p:txBody>
      </p:sp>
      <p:sp>
        <p:nvSpPr>
          <p:cNvPr id="5" name="Rectangle 4"/>
          <p:cNvSpPr/>
          <p:nvPr/>
        </p:nvSpPr>
        <p:spPr>
          <a:xfrm>
            <a:off x="626918" y="5029200"/>
            <a:ext cx="8118764" cy="646331"/>
          </a:xfrm>
          <a:prstGeom prst="rect">
            <a:avLst/>
          </a:prstGeom>
          <a:solidFill>
            <a:srgbClr val="957CB6"/>
          </a:solidFill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FFFF00"/>
                </a:solidFill>
              </a:rPr>
              <a:t>Altogether, </a:t>
            </a:r>
            <a:r>
              <a:rPr lang="en-GB" b="1" i="1" dirty="0">
                <a:solidFill>
                  <a:srgbClr val="FFFF00"/>
                </a:solidFill>
              </a:rPr>
              <a:t>H. </a:t>
            </a:r>
            <a:r>
              <a:rPr lang="en-GB" b="1" i="1" dirty="0" err="1">
                <a:solidFill>
                  <a:srgbClr val="FFFF00"/>
                </a:solidFill>
              </a:rPr>
              <a:t>cupressiforme</a:t>
            </a:r>
            <a:r>
              <a:rPr lang="en-GB" b="1" i="1" dirty="0">
                <a:solidFill>
                  <a:srgbClr val="FFFF00"/>
                </a:solidFill>
              </a:rPr>
              <a:t> </a:t>
            </a:r>
            <a:r>
              <a:rPr lang="en-GB" b="1" dirty="0">
                <a:solidFill>
                  <a:srgbClr val="FFFF00"/>
                </a:solidFill>
              </a:rPr>
              <a:t>is a highly promising source of novel biologically active compounds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09600"/>
            <a:ext cx="8153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/>
              <a:t>Acknowledgment</a:t>
            </a:r>
            <a:r>
              <a:rPr lang="sr-Latn-RS" sz="2400" b="1" dirty="0" smtClean="0"/>
              <a:t>s</a:t>
            </a:r>
          </a:p>
          <a:p>
            <a:endParaRPr lang="sr-Latn-RS" sz="2400" b="1" dirty="0" smtClean="0"/>
          </a:p>
          <a:p>
            <a:endParaRPr lang="sr-Latn-RS" sz="2400" b="1" dirty="0"/>
          </a:p>
          <a:p>
            <a:pPr algn="just"/>
            <a:r>
              <a:rPr lang="en-US" i="1" dirty="0" smtClean="0"/>
              <a:t>This </a:t>
            </a:r>
            <a:r>
              <a:rPr lang="en-US" i="1" dirty="0"/>
              <a:t>work was supported by the grant of the Ministry of Education and Science of the Republic of Serbia (Contract numbers: 451-03-68/2020-14/200178 and 451-03-68/2020-14/200007).</a:t>
            </a:r>
            <a:endParaRPr lang="fr-FR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15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90E4F9-57B5-40AD-9E3E-3CC678427C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335" y="3119651"/>
            <a:ext cx="9122665" cy="1815839"/>
            <a:chOff x="21335" y="3119651"/>
            <a:chExt cx="9122665" cy="181583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5" y="3119651"/>
              <a:ext cx="9122665" cy="181365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747" y="3119651"/>
              <a:ext cx="1815839" cy="181583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437758"/>
            <a:ext cx="8534400" cy="830997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 characterization and immunomodulatory potential of the moss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Hypnum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cupressiforme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Hedw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extracts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89" y="1920239"/>
            <a:ext cx="8915402" cy="35661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4688" y="1459468"/>
            <a:ext cx="1915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Latn-RS" b="1" dirty="0" smtClean="0">
                <a:solidFill>
                  <a:srgbClr val="7030A0"/>
                </a:solidFill>
              </a:rPr>
              <a:t>Graphical abstract</a:t>
            </a:r>
            <a:endParaRPr lang="sr-Latn-R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61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41639" y="2585"/>
            <a:ext cx="922020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 smtClean="0"/>
              <a:t>Abstract</a:t>
            </a:r>
            <a:r>
              <a:rPr lang="fr-FR" dirty="0" smtClean="0"/>
              <a:t>:</a:t>
            </a:r>
            <a:r>
              <a:rPr lang="sr-Latn-RS" dirty="0" smtClean="0"/>
              <a:t> </a:t>
            </a:r>
          </a:p>
          <a:p>
            <a:pPr algn="just"/>
            <a:r>
              <a:rPr lang="en-US" dirty="0" smtClean="0"/>
              <a:t>This </a:t>
            </a:r>
            <a:r>
              <a:rPr lang="en-US" dirty="0"/>
              <a:t>study aimed to examine the chemical composition and immunomodulatory potential </a:t>
            </a:r>
            <a:r>
              <a:rPr lang="en-US" dirty="0" smtClean="0"/>
              <a:t>of </a:t>
            </a:r>
            <a:r>
              <a:rPr lang="en-US" dirty="0"/>
              <a:t>the moss </a:t>
            </a:r>
            <a:r>
              <a:rPr lang="en-US" b="1" i="1" dirty="0" smtClean="0">
                <a:solidFill>
                  <a:srgbClr val="00B050"/>
                </a:solidFill>
              </a:rPr>
              <a:t>H</a:t>
            </a:r>
            <a:r>
              <a:rPr lang="sr-Latn-RS" b="1" i="1" dirty="0" smtClean="0">
                <a:solidFill>
                  <a:srgbClr val="00B050"/>
                </a:solidFill>
              </a:rPr>
              <a:t>ypnum</a:t>
            </a:r>
            <a:r>
              <a:rPr lang="en-US" b="1" i="1" dirty="0" smtClean="0">
                <a:solidFill>
                  <a:srgbClr val="00B050"/>
                </a:solidFill>
              </a:rPr>
              <a:t> </a:t>
            </a:r>
            <a:r>
              <a:rPr lang="en-US" b="1" i="1" dirty="0" err="1" smtClean="0">
                <a:solidFill>
                  <a:srgbClr val="00B050"/>
                </a:solidFill>
              </a:rPr>
              <a:t>cupressiforme</a:t>
            </a:r>
            <a:r>
              <a:rPr lang="sr-Latn-RS" b="1" dirty="0" smtClean="0">
                <a:solidFill>
                  <a:srgbClr val="00B050"/>
                </a:solidFill>
              </a:rPr>
              <a:t> Hedw.</a:t>
            </a:r>
            <a:r>
              <a:rPr lang="en-US" dirty="0" smtClean="0"/>
              <a:t> </a:t>
            </a:r>
            <a:r>
              <a:rPr lang="en-US" dirty="0"/>
              <a:t>extracts. The corresponding extracts were obtained utilizing </a:t>
            </a:r>
            <a:r>
              <a:rPr lang="en-US" dirty="0" err="1"/>
              <a:t>Soxhlet</a:t>
            </a:r>
            <a:r>
              <a:rPr lang="en-US" dirty="0"/>
              <a:t> extractor and further characterized by spectrophotometric assays and liquid chromatography coupled to mass spectrometry (LC-MS). The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antioxidant activity</a:t>
            </a:r>
            <a:r>
              <a:rPr lang="en-US" b="1" dirty="0">
                <a:solidFill>
                  <a:srgbClr val="6032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/>
              <a:t>was determined by 2,2-diphenyl-1-picrylhydrazyl (DPPH), total reduction power, and β-carotene bleaching assays. The inhibitory activities on α-glucosidase, α-amylase, acetylcholinesterase, and </a:t>
            </a:r>
            <a:r>
              <a:rPr lang="en-US" dirty="0" err="1"/>
              <a:t>tyrosinase</a:t>
            </a:r>
            <a:r>
              <a:rPr lang="en-US" dirty="0"/>
              <a:t> were </a:t>
            </a:r>
            <a:r>
              <a:rPr lang="en-US" dirty="0" smtClean="0"/>
              <a:t>tested</a:t>
            </a:r>
            <a:r>
              <a:rPr lang="sr-Latn-RS" dirty="0" smtClean="0"/>
              <a:t> for potential </a:t>
            </a:r>
            <a:r>
              <a:rPr lang="sr-Latn-RS" b="1" dirty="0" smtClean="0">
                <a:solidFill>
                  <a:schemeClr val="accent6">
                    <a:lumMod val="75000"/>
                  </a:schemeClr>
                </a:solidFill>
              </a:rPr>
              <a:t>antidiabetic and antineurodegenerative activity</a:t>
            </a:r>
            <a:r>
              <a:rPr lang="en-US" dirty="0" smtClean="0"/>
              <a:t>. </a:t>
            </a:r>
            <a:r>
              <a:rPr lang="en-US" dirty="0"/>
              <a:t>Additionally,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biocompatibility, antitumor, and anti-inflammatory potential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were tested on  MRC-5, HCT-116, MDA-MB-231, and BV2 cells, respectively. </a:t>
            </a:r>
          </a:p>
          <a:p>
            <a:pPr algn="just"/>
            <a:r>
              <a:rPr lang="en-US" dirty="0"/>
              <a:t>Major compounds identified by LC-MS in </a:t>
            </a:r>
            <a:r>
              <a:rPr lang="en-US" i="1" dirty="0"/>
              <a:t>H. </a:t>
            </a:r>
            <a:r>
              <a:rPr lang="en-US" i="1" dirty="0" err="1"/>
              <a:t>cupressiforme</a:t>
            </a:r>
            <a:r>
              <a:rPr lang="en-US" i="1" dirty="0"/>
              <a:t> </a:t>
            </a:r>
            <a:r>
              <a:rPr lang="en-US" dirty="0"/>
              <a:t>extracts were </a:t>
            </a:r>
            <a:r>
              <a:rPr lang="en-US" dirty="0" err="1"/>
              <a:t>kaempferol</a:t>
            </a:r>
            <a:r>
              <a:rPr lang="en-US" dirty="0"/>
              <a:t> and five phenolic acids: </a:t>
            </a:r>
            <a:r>
              <a:rPr lang="en-US" i="1" dirty="0"/>
              <a:t>p</a:t>
            </a:r>
            <a:r>
              <a:rPr lang="en-US" dirty="0"/>
              <a:t>-</a:t>
            </a:r>
            <a:r>
              <a:rPr lang="en-US" dirty="0" err="1"/>
              <a:t>hydroxybenzoic</a:t>
            </a:r>
            <a:r>
              <a:rPr lang="en-US" dirty="0"/>
              <a:t>, </a:t>
            </a:r>
            <a:r>
              <a:rPr lang="en-US" dirty="0" err="1"/>
              <a:t>protocatechuic</a:t>
            </a:r>
            <a:r>
              <a:rPr lang="en-US" dirty="0"/>
              <a:t>, </a:t>
            </a:r>
            <a:r>
              <a:rPr lang="en-US" i="1" dirty="0"/>
              <a:t>p</a:t>
            </a:r>
            <a:r>
              <a:rPr lang="en-US" dirty="0"/>
              <a:t>-</a:t>
            </a:r>
            <a:r>
              <a:rPr lang="en-US" dirty="0" err="1"/>
              <a:t>coumaric</a:t>
            </a:r>
            <a:r>
              <a:rPr lang="en-US" dirty="0"/>
              <a:t>, </a:t>
            </a:r>
            <a:r>
              <a:rPr lang="en-US" dirty="0" err="1"/>
              <a:t>gallic</a:t>
            </a:r>
            <a:r>
              <a:rPr lang="en-US" dirty="0"/>
              <a:t>, and </a:t>
            </a:r>
            <a:r>
              <a:rPr lang="en-US" dirty="0" err="1"/>
              <a:t>caffeic</a:t>
            </a:r>
            <a:r>
              <a:rPr lang="en-US" dirty="0"/>
              <a:t> acid. Biochemical assays revealed the significant immunomodulatory potential of examined extracts. Moreover,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significant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antiproliferative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potential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against human breast cancer cells – </a:t>
            </a:r>
            <a:r>
              <a:rPr lang="en-US" dirty="0" smtClean="0"/>
              <a:t>MDA-MB-231</a:t>
            </a:r>
            <a:r>
              <a:rPr lang="sr-Latn-RS" dirty="0" smtClean="0"/>
              <a:t> (inhibitory rate up to 50%)</a:t>
            </a:r>
            <a:r>
              <a:rPr lang="en-US" dirty="0" smtClean="0"/>
              <a:t> </a:t>
            </a:r>
            <a:r>
              <a:rPr lang="en-US" dirty="0"/>
              <a:t>and acceptable biocompatibility were observed. Also, a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significant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decrease in NO production</a:t>
            </a:r>
            <a:r>
              <a:rPr lang="en-US" dirty="0"/>
              <a:t>, observed in lipopolysaccharide-stimulated BV2 cells, implies potential anti-</a:t>
            </a:r>
            <a:r>
              <a:rPr lang="en-US" dirty="0" err="1"/>
              <a:t>neuroinflammatory</a:t>
            </a:r>
            <a:r>
              <a:rPr lang="en-US" dirty="0"/>
              <a:t> application. </a:t>
            </a:r>
            <a:r>
              <a:rPr lang="sr-Latn-RS" dirty="0" smtClean="0"/>
              <a:t>O</a:t>
            </a:r>
            <a:r>
              <a:rPr lang="en-US" dirty="0" err="1" smtClean="0"/>
              <a:t>btained</a:t>
            </a:r>
            <a:r>
              <a:rPr lang="en-US" dirty="0" smtClean="0"/>
              <a:t> </a:t>
            </a:r>
            <a:r>
              <a:rPr lang="en-US" dirty="0"/>
              <a:t>results qualify the moss </a:t>
            </a:r>
            <a:r>
              <a:rPr lang="en-US" i="1" dirty="0"/>
              <a:t>H. </a:t>
            </a:r>
            <a:r>
              <a:rPr lang="en-US" i="1" dirty="0" err="1"/>
              <a:t>cupressiforme</a:t>
            </a:r>
            <a:r>
              <a:rPr lang="en-US" dirty="0"/>
              <a:t> as a highly promising candidate for more detailed examination and also putative </a:t>
            </a:r>
            <a:r>
              <a:rPr lang="en-US" dirty="0" err="1"/>
              <a:t>therapeutical</a:t>
            </a:r>
            <a:r>
              <a:rPr lang="en-US" dirty="0"/>
              <a:t> application</a:t>
            </a:r>
            <a:r>
              <a:rPr lang="en-US" dirty="0" smtClean="0"/>
              <a:t>.</a:t>
            </a:r>
            <a:endParaRPr lang="sr-Latn-RS" dirty="0" smtClean="0"/>
          </a:p>
          <a:p>
            <a:pPr algn="just"/>
            <a:r>
              <a:rPr lang="fr-FR" sz="2000" b="1" dirty="0" smtClean="0"/>
              <a:t>Keywords:</a:t>
            </a:r>
            <a:r>
              <a:rPr lang="sr-Latn-RS" sz="2000" b="1" dirty="0"/>
              <a:t> </a:t>
            </a:r>
            <a:r>
              <a:rPr lang="fr-FR" i="1" dirty="0" smtClean="0"/>
              <a:t>Hypnum </a:t>
            </a:r>
            <a:r>
              <a:rPr lang="fr-FR" i="1" dirty="0" err="1" smtClean="0"/>
              <a:t>cupressiforme</a:t>
            </a:r>
            <a:r>
              <a:rPr lang="fr-FR" dirty="0" smtClean="0"/>
              <a:t>; </a:t>
            </a:r>
            <a:r>
              <a:rPr lang="fr-FR" dirty="0" err="1" smtClean="0"/>
              <a:t>antioxidant</a:t>
            </a:r>
            <a:r>
              <a:rPr lang="fr-FR" dirty="0" smtClean="0"/>
              <a:t>;</a:t>
            </a:r>
            <a:r>
              <a:rPr lang="sr-Latn-RS" dirty="0" smtClean="0"/>
              <a:t> </a:t>
            </a:r>
            <a:r>
              <a:rPr lang="fr-FR" dirty="0" err="1" smtClean="0"/>
              <a:t>antidiabetic</a:t>
            </a:r>
            <a:r>
              <a:rPr lang="sr-Latn-RS" dirty="0" smtClean="0"/>
              <a:t>;</a:t>
            </a:r>
            <a:r>
              <a:rPr lang="fr-FR" dirty="0" smtClean="0"/>
              <a:t> anti</a:t>
            </a:r>
            <a:r>
              <a:rPr lang="sr-Latn-RS" dirty="0" smtClean="0"/>
              <a:t>-</a:t>
            </a:r>
            <a:r>
              <a:rPr lang="fr-FR" dirty="0" err="1" smtClean="0"/>
              <a:t>neuroinflammatory</a:t>
            </a:r>
            <a:r>
              <a:rPr lang="fr-FR" dirty="0" smtClean="0"/>
              <a:t>/</a:t>
            </a:r>
            <a:r>
              <a:rPr lang="fr-FR" dirty="0" err="1" smtClean="0"/>
              <a:t>antineurodegenerative</a:t>
            </a:r>
            <a:r>
              <a:rPr lang="fr-FR" dirty="0" smtClean="0"/>
              <a:t>; </a:t>
            </a:r>
            <a:r>
              <a:rPr lang="fr-FR" dirty="0" err="1" smtClean="0"/>
              <a:t>antitumor</a:t>
            </a:r>
            <a:r>
              <a:rPr lang="fr-FR" dirty="0" smtClean="0"/>
              <a:t> </a:t>
            </a:r>
            <a:r>
              <a:rPr lang="fr-FR" dirty="0" err="1" smtClean="0"/>
              <a:t>activity</a:t>
            </a:r>
            <a:endParaRPr lang="fr-FR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466382-20B6-490F-8C41-6253E43E3B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5782" y="345753"/>
            <a:ext cx="7848600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r>
              <a:rPr lang="sr-Latn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sr-Latn-R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Hypnum cupressiforme</a:t>
            </a:r>
            <a:endParaRPr lang="fr-FR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F8AFEB-D629-432D-9288-39A0078A47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" y="1065580"/>
            <a:ext cx="8610601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Mosses belong to the second largest group of higher plants – bryophytes</a:t>
            </a:r>
            <a:endParaRPr lang="sr-Latn-RS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r-Latn-RS" dirty="0" smtClean="0"/>
              <a:t>These plants</a:t>
            </a:r>
            <a:r>
              <a:rPr lang="en-US" dirty="0" smtClean="0"/>
              <a:t> </a:t>
            </a:r>
            <a:r>
              <a:rPr lang="en-US" dirty="0"/>
              <a:t>are recognized as </a:t>
            </a:r>
            <a:r>
              <a:rPr lang="en-US" dirty="0" smtClean="0"/>
              <a:t>promising </a:t>
            </a:r>
            <a:r>
              <a:rPr lang="en-US" dirty="0"/>
              <a:t>sources of </a:t>
            </a:r>
            <a:r>
              <a:rPr lang="sr-Latn-RS" b="1" dirty="0" smtClean="0">
                <a:solidFill>
                  <a:schemeClr val="accent3">
                    <a:lumMod val="75000"/>
                  </a:schemeClr>
                </a:solidFill>
              </a:rPr>
              <a:t>novel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biologically active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compounds</a:t>
            </a:r>
            <a:endParaRPr lang="sr-Latn-RS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r-Latn-RS" b="1" i="1" dirty="0"/>
              <a:t>Hypnum cupressiforme </a:t>
            </a:r>
            <a:r>
              <a:rPr lang="sr-Latn-RS" b="1" dirty="0"/>
              <a:t>Hedw</a:t>
            </a:r>
            <a:r>
              <a:rPr lang="sr-Latn-RS" dirty="0"/>
              <a:t>. is a common </a:t>
            </a:r>
            <a:r>
              <a:rPr lang="sr-Latn-RS" dirty="0" smtClean="0"/>
              <a:t>moss species found in a variety of habitats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r-Latn-RS" dirty="0" smtClean="0"/>
              <a:t>Studies have reported </a:t>
            </a:r>
            <a:r>
              <a:rPr lang="en-US" dirty="0" smtClean="0"/>
              <a:t>good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antimicrobial</a:t>
            </a:r>
            <a:r>
              <a:rPr lang="en-US" dirty="0"/>
              <a:t>,</a:t>
            </a:r>
            <a:r>
              <a:rPr lang="en-US" b="1" dirty="0"/>
              <a:t>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antioxidant</a:t>
            </a:r>
            <a:r>
              <a:rPr lang="en-US" dirty="0"/>
              <a:t>,</a:t>
            </a:r>
            <a:r>
              <a:rPr lang="en-US" b="1" dirty="0"/>
              <a:t> </a:t>
            </a:r>
            <a:r>
              <a:rPr lang="en-US" dirty="0"/>
              <a:t>and</a:t>
            </a:r>
            <a:r>
              <a:rPr lang="en-US" b="1" dirty="0"/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</a:rPr>
              <a:t>antiproliferative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sr-Latn-RS" b="1" dirty="0" smtClean="0">
                <a:solidFill>
                  <a:schemeClr val="accent3">
                    <a:lumMod val="75000"/>
                  </a:schemeClr>
                </a:solidFill>
              </a:rPr>
              <a:t>potential </a:t>
            </a:r>
            <a:r>
              <a:rPr lang="sr-Latn-RS" dirty="0" smtClean="0"/>
              <a:t>of this moss</a:t>
            </a:r>
            <a:endParaRPr lang="sr-Latn-RS" dirty="0"/>
          </a:p>
          <a:p>
            <a:pPr>
              <a:lnSpc>
                <a:spcPct val="150000"/>
              </a:lnSpc>
            </a:pPr>
            <a:endParaRPr lang="sr-Latn-RS" dirty="0"/>
          </a:p>
          <a:p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505200"/>
            <a:ext cx="3133540" cy="2348066"/>
          </a:xfrm>
          <a:prstGeom prst="rect">
            <a:avLst/>
          </a:prstGeom>
          <a:effectLst>
            <a:outerShdw blurRad="50800" dist="38100" dir="16200000" rotWithShape="0">
              <a:prstClr val="black"/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397" y="3502229"/>
            <a:ext cx="3151767" cy="2348066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82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605135"/>
            <a:ext cx="7848600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R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 </a:t>
            </a:r>
            <a:r>
              <a:rPr lang="sr-Latn-R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composition of mosses</a:t>
            </a:r>
            <a:endParaRPr lang="fr-F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F8AFEB-D629-432D-9288-39A0078A47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1371600"/>
            <a:ext cx="8305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sr-Latn-RS" dirty="0" smtClean="0"/>
              <a:t>Moss phytochemistry</a:t>
            </a:r>
            <a:r>
              <a:rPr lang="en-US" dirty="0" smtClean="0"/>
              <a:t> </a:t>
            </a:r>
            <a:r>
              <a:rPr lang="en-US" dirty="0"/>
              <a:t>has been overlooked </a:t>
            </a:r>
            <a:r>
              <a:rPr lang="sr-Latn-RS" dirty="0" smtClean="0"/>
              <a:t>in the past</a:t>
            </a:r>
            <a:endParaRPr lang="sr-Latn-RS" dirty="0"/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dirty="0"/>
              <a:t>Secondary metabolites found in bryophytes can be divided into two main groups – </a:t>
            </a:r>
            <a:r>
              <a:rPr lang="en-US" b="1" dirty="0">
                <a:solidFill>
                  <a:srgbClr val="461318"/>
                </a:solidFill>
              </a:rPr>
              <a:t>polyphenols and lipids </a:t>
            </a:r>
            <a:r>
              <a:rPr lang="en-US" dirty="0"/>
              <a:t> </a:t>
            </a:r>
            <a:r>
              <a:rPr lang="sr-Latn-RS" dirty="0"/>
              <a:t> </a:t>
            </a:r>
            <a:r>
              <a:rPr lang="en-US" dirty="0"/>
              <a:t> </a:t>
            </a:r>
            <a:endParaRPr lang="sr-Latn-RS" dirty="0"/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dirty="0"/>
              <a:t>The majority of secondary metabolites from mosses belong to </a:t>
            </a:r>
            <a:r>
              <a:rPr lang="en-US" b="1" dirty="0">
                <a:solidFill>
                  <a:srgbClr val="461318"/>
                </a:solidFill>
              </a:rPr>
              <a:t>flavonoids, </a:t>
            </a:r>
            <a:r>
              <a:rPr lang="en-US" b="1" dirty="0" err="1">
                <a:solidFill>
                  <a:srgbClr val="461318"/>
                </a:solidFill>
              </a:rPr>
              <a:t>terpenoids</a:t>
            </a:r>
            <a:r>
              <a:rPr lang="en-US" b="1" dirty="0">
                <a:solidFill>
                  <a:srgbClr val="461318"/>
                </a:solidFill>
              </a:rPr>
              <a:t>, and </a:t>
            </a:r>
            <a:r>
              <a:rPr lang="en-US" b="1" dirty="0" err="1">
                <a:solidFill>
                  <a:srgbClr val="461318"/>
                </a:solidFill>
              </a:rPr>
              <a:t>bibenzyls</a:t>
            </a:r>
            <a:endParaRPr lang="sr-Latn-RS" b="1" dirty="0">
              <a:solidFill>
                <a:srgbClr val="461318"/>
              </a:solidFill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sr-Latn-RS" b="1" dirty="0" smtClean="0">
                <a:solidFill>
                  <a:srgbClr val="461318"/>
                </a:solidFill>
              </a:rPr>
              <a:t>D</a:t>
            </a:r>
            <a:r>
              <a:rPr lang="en-US" b="1" dirty="0" err="1" smtClean="0">
                <a:solidFill>
                  <a:srgbClr val="461318"/>
                </a:solidFill>
              </a:rPr>
              <a:t>iverse</a:t>
            </a:r>
            <a:r>
              <a:rPr lang="en-US" b="1" dirty="0" smtClean="0">
                <a:solidFill>
                  <a:srgbClr val="461318"/>
                </a:solidFill>
              </a:rPr>
              <a:t> </a:t>
            </a:r>
            <a:r>
              <a:rPr lang="en-US" b="1" dirty="0">
                <a:solidFill>
                  <a:srgbClr val="461318"/>
                </a:solidFill>
              </a:rPr>
              <a:t>biological activities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r-Latn-RS" dirty="0" smtClean="0"/>
              <a:t>of these metabolites:</a:t>
            </a:r>
            <a:r>
              <a:rPr lang="en-US" dirty="0" smtClean="0"/>
              <a:t> </a:t>
            </a:r>
            <a:r>
              <a:rPr lang="en-US" dirty="0"/>
              <a:t>cytotoxicity, antimicrobial, antifungal, antitumor, antioxidant, </a:t>
            </a:r>
            <a:r>
              <a:rPr lang="en-US" dirty="0" smtClean="0"/>
              <a:t>anti-inflammatory</a:t>
            </a:r>
            <a:r>
              <a:rPr lang="sr-Latn-RS" dirty="0" smtClean="0"/>
              <a:t>, antidiabetic, </a:t>
            </a:r>
            <a:r>
              <a:rPr lang="en-US" dirty="0" smtClean="0"/>
              <a:t>and many other</a:t>
            </a:r>
            <a:endParaRPr lang="sr-Latn-RS" dirty="0" smtClean="0"/>
          </a:p>
          <a:p>
            <a:pPr algn="just"/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4581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609600"/>
            <a:ext cx="7848600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aim of this study</a:t>
            </a:r>
            <a:endParaRPr lang="fr-F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F8AFEB-D629-432D-9288-39A0078A47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25212" y="1246038"/>
            <a:ext cx="67769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sr-Latn-RS" b="1" dirty="0" smtClean="0"/>
              <a:t>1. </a:t>
            </a:r>
            <a:r>
              <a:rPr lang="en-US" b="1" dirty="0" smtClean="0">
                <a:solidFill>
                  <a:srgbClr val="C00000"/>
                </a:solidFill>
              </a:rPr>
              <a:t>Extraction</a:t>
            </a:r>
            <a:r>
              <a:rPr lang="en-US" dirty="0" smtClean="0"/>
              <a:t> </a:t>
            </a:r>
            <a:r>
              <a:rPr lang="en-US" dirty="0"/>
              <a:t>of biologically active compounds from </a:t>
            </a:r>
            <a:r>
              <a:rPr lang="en-US" i="1" dirty="0" smtClean="0"/>
              <a:t>H</a:t>
            </a:r>
            <a:r>
              <a:rPr lang="sr-Latn-RS" i="1" dirty="0" smtClean="0"/>
              <a:t>.</a:t>
            </a:r>
            <a:r>
              <a:rPr lang="en-US" i="1" dirty="0" smtClean="0"/>
              <a:t> </a:t>
            </a:r>
            <a:r>
              <a:rPr lang="en-US" i="1" dirty="0" err="1"/>
              <a:t>cupressiforme</a:t>
            </a:r>
            <a:r>
              <a:rPr lang="en-US" dirty="0"/>
              <a:t> </a:t>
            </a:r>
          </a:p>
          <a:p>
            <a:pPr algn="just">
              <a:lnSpc>
                <a:spcPct val="200000"/>
              </a:lnSpc>
            </a:pPr>
            <a:r>
              <a:rPr lang="sr-Latn-RS" b="1" dirty="0" smtClean="0"/>
              <a:t>2. </a:t>
            </a:r>
            <a:r>
              <a:rPr lang="en-US" b="1" dirty="0" smtClean="0">
                <a:solidFill>
                  <a:srgbClr val="C00000"/>
                </a:solidFill>
              </a:rPr>
              <a:t>Chemical </a:t>
            </a:r>
            <a:r>
              <a:rPr lang="en-US" b="1" dirty="0">
                <a:solidFill>
                  <a:srgbClr val="C00000"/>
                </a:solidFill>
              </a:rPr>
              <a:t>characterization</a:t>
            </a:r>
            <a:r>
              <a:rPr lang="en-US" b="1" dirty="0"/>
              <a:t> </a:t>
            </a:r>
            <a:r>
              <a:rPr lang="en-US" dirty="0" smtClean="0"/>
              <a:t>of</a:t>
            </a:r>
            <a:r>
              <a:rPr lang="sr-Latn-RS" dirty="0" smtClean="0"/>
              <a:t> the</a:t>
            </a:r>
            <a:r>
              <a:rPr lang="en-US" dirty="0" smtClean="0"/>
              <a:t> </a:t>
            </a:r>
            <a:r>
              <a:rPr lang="en-US" dirty="0"/>
              <a:t>obtained </a:t>
            </a:r>
            <a:r>
              <a:rPr lang="sr-Latn-RS" dirty="0" smtClean="0"/>
              <a:t>moss</a:t>
            </a:r>
            <a:r>
              <a:rPr lang="en-US" i="1" dirty="0" smtClean="0"/>
              <a:t> </a:t>
            </a:r>
            <a:r>
              <a:rPr lang="en-US" dirty="0"/>
              <a:t>extracts</a:t>
            </a:r>
          </a:p>
          <a:p>
            <a:pPr algn="just">
              <a:lnSpc>
                <a:spcPct val="200000"/>
              </a:lnSpc>
            </a:pPr>
            <a:r>
              <a:rPr lang="sr-Latn-RS" b="1" dirty="0" smtClean="0"/>
              <a:t>3. </a:t>
            </a:r>
            <a:r>
              <a:rPr lang="sr-Latn-RS" dirty="0" smtClean="0"/>
              <a:t>Evaluation of potential </a:t>
            </a:r>
            <a:r>
              <a:rPr lang="sr-Latn-RS" b="1" dirty="0" smtClean="0">
                <a:solidFill>
                  <a:srgbClr val="C00000"/>
                </a:solidFill>
              </a:rPr>
              <a:t>biological activities </a:t>
            </a:r>
            <a:r>
              <a:rPr lang="sr-Latn-RS" dirty="0" smtClean="0"/>
              <a:t>of the extracts</a:t>
            </a:r>
          </a:p>
          <a:p>
            <a:pPr>
              <a:lnSpc>
                <a:spcPct val="150000"/>
              </a:lnSpc>
            </a:pPr>
            <a:endParaRPr lang="sr-Latn-RS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sr-Latn-RS" dirty="0" smtClean="0"/>
          </a:p>
          <a:p>
            <a:endParaRPr lang="sr-Latn-RS" dirty="0"/>
          </a:p>
        </p:txBody>
      </p:sp>
      <p:sp>
        <p:nvSpPr>
          <p:cNvPr id="12" name="Down Arrow 11"/>
          <p:cNvSpPr/>
          <p:nvPr/>
        </p:nvSpPr>
        <p:spPr>
          <a:xfrm rot="2700000">
            <a:off x="3076315" y="2748322"/>
            <a:ext cx="234000" cy="1800000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3" name="Down Arrow 12"/>
          <p:cNvSpPr/>
          <p:nvPr/>
        </p:nvSpPr>
        <p:spPr>
          <a:xfrm rot="1200000">
            <a:off x="4001147" y="3007704"/>
            <a:ext cx="234000" cy="1800000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4" name="Down Arrow 13"/>
          <p:cNvSpPr/>
          <p:nvPr/>
        </p:nvSpPr>
        <p:spPr>
          <a:xfrm rot="-1200000">
            <a:off x="5203990" y="3007704"/>
            <a:ext cx="234000" cy="1800000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5" name="Down Arrow 14"/>
          <p:cNvSpPr/>
          <p:nvPr/>
        </p:nvSpPr>
        <p:spPr>
          <a:xfrm rot="-2700000">
            <a:off x="6125692" y="2737218"/>
            <a:ext cx="234000" cy="1800000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7" name="TextBox 16"/>
          <p:cNvSpPr txBox="1"/>
          <p:nvPr/>
        </p:nvSpPr>
        <p:spPr>
          <a:xfrm>
            <a:off x="1353739" y="4351819"/>
            <a:ext cx="2054537" cy="36933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r-Latn-RS" b="1" dirty="0" smtClean="0">
                <a:solidFill>
                  <a:srgbClr val="C00000"/>
                </a:solidFill>
              </a:rPr>
              <a:t>Antioxidant activity</a:t>
            </a:r>
            <a:endParaRPr lang="sr-Latn-RS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01669" y="4847238"/>
            <a:ext cx="2098138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r-Latn-RS" b="1" dirty="0" smtClean="0">
                <a:solidFill>
                  <a:srgbClr val="C00000"/>
                </a:solidFill>
              </a:rPr>
              <a:t>Antidiabetic activity</a:t>
            </a:r>
            <a:endParaRPr lang="sr-Latn-RS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88395" y="4854918"/>
            <a:ext cx="2493119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sr-Latn-RS" b="1" dirty="0" smtClean="0">
                <a:solidFill>
                  <a:srgbClr val="C00000"/>
                </a:solidFill>
              </a:rPr>
              <a:t>Antineurodegenerative/</a:t>
            </a:r>
          </a:p>
          <a:p>
            <a:pPr algn="ctr"/>
            <a:r>
              <a:rPr lang="sr-Latn-RS" b="1" dirty="0" smtClean="0">
                <a:solidFill>
                  <a:srgbClr val="C00000"/>
                </a:solidFill>
              </a:rPr>
              <a:t>anti-neuroinflammatory</a:t>
            </a:r>
          </a:p>
          <a:p>
            <a:pPr algn="ctr"/>
            <a:r>
              <a:rPr lang="sr-Latn-RS" b="1" dirty="0" smtClean="0">
                <a:solidFill>
                  <a:srgbClr val="C00000"/>
                </a:solidFill>
              </a:rPr>
              <a:t>activity</a:t>
            </a:r>
            <a:endParaRPr lang="sr-Latn-RS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06070" y="4356864"/>
            <a:ext cx="1931426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r-Latn-RS" b="1" dirty="0" smtClean="0">
                <a:solidFill>
                  <a:srgbClr val="C00000"/>
                </a:solidFill>
              </a:rPr>
              <a:t>Antitumor activity</a:t>
            </a:r>
            <a:endParaRPr lang="sr-Latn-RS" b="1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14" y="1513678"/>
            <a:ext cx="1098698" cy="107805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319" y="1837677"/>
            <a:ext cx="1292334" cy="129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20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1761" y="364615"/>
            <a:ext cx="8153400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Extracts chemical characterization</a:t>
            </a:r>
            <a:endParaRPr lang="fr-F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47742" y="2880971"/>
            <a:ext cx="5050409" cy="3091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Chemical characterization of moss </a:t>
            </a:r>
            <a:r>
              <a:rPr lang="en-US" sz="1400" i="1" dirty="0" err="1"/>
              <a:t>Hypnum</a:t>
            </a:r>
            <a:r>
              <a:rPr lang="en-US" sz="1400" i="1" dirty="0"/>
              <a:t> </a:t>
            </a:r>
            <a:r>
              <a:rPr lang="en-US" sz="1400" i="1" dirty="0" err="1"/>
              <a:t>cupressiforme</a:t>
            </a:r>
            <a:r>
              <a:rPr lang="en-US" sz="1400" i="1" dirty="0"/>
              <a:t> </a:t>
            </a:r>
            <a:r>
              <a:rPr lang="en-US" sz="1400" dirty="0" smtClean="0"/>
              <a:t>extracts</a:t>
            </a:r>
            <a:endParaRPr lang="sr-Latn-RS" sz="14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301182"/>
              </p:ext>
            </p:extLst>
          </p:nvPr>
        </p:nvGraphicFramePr>
        <p:xfrm>
          <a:off x="1066800" y="1447799"/>
          <a:ext cx="6553200" cy="118497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11464607"/>
                    </a:ext>
                  </a:extLst>
                </a:gridCol>
                <a:gridCol w="2087880">
                  <a:extLst>
                    <a:ext uri="{9D8B030D-6E8A-4147-A177-3AD203B41FA5}">
                      <a16:colId xmlns:a16="http://schemas.microsoft.com/office/drawing/2014/main" val="2762899103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3618284620"/>
                    </a:ext>
                  </a:extLst>
                </a:gridCol>
                <a:gridCol w="1558019">
                  <a:extLst>
                    <a:ext uri="{9D8B030D-6E8A-4147-A177-3AD203B41FA5}">
                      <a16:colId xmlns:a16="http://schemas.microsoft.com/office/drawing/2014/main" val="3978286971"/>
                    </a:ext>
                  </a:extLst>
                </a:gridCol>
                <a:gridCol w="1063261">
                  <a:extLst>
                    <a:ext uri="{9D8B030D-6E8A-4147-A177-3AD203B41FA5}">
                      <a16:colId xmlns:a16="http://schemas.microsoft.com/office/drawing/2014/main" val="3092335340"/>
                    </a:ext>
                  </a:extLst>
                </a:gridCol>
              </a:tblGrid>
              <a:tr h="229826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Solvent</a:t>
                      </a:r>
                      <a:endParaRPr lang="sr-Latn-RS" sz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Moss weight (g)</a:t>
                      </a:r>
                      <a:endParaRPr lang="sr-Latn-RS" sz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Extract </a:t>
                      </a:r>
                      <a:r>
                        <a:rPr lang="en-US" sz="14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weight</a:t>
                      </a:r>
                      <a:r>
                        <a:rPr lang="en-US" sz="140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4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(g</a:t>
                      </a:r>
                      <a:r>
                        <a:rPr lang="en-US" sz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sr-Latn-RS" sz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Yield (%)</a:t>
                      </a:r>
                      <a:endParaRPr lang="sr-Latn-RS" sz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34960215"/>
                  </a:ext>
                </a:extLst>
              </a:tr>
              <a:tr h="238788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E1</a:t>
                      </a:r>
                      <a:endParaRPr lang="sr-Latn-RS" sz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Ethanol (96%)</a:t>
                      </a:r>
                      <a:endParaRPr lang="sr-Latn-RS" sz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sr-Latn-RS" sz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0.42</a:t>
                      </a:r>
                      <a:endParaRPr lang="sr-Latn-RS" sz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4.2</a:t>
                      </a:r>
                      <a:endParaRPr lang="sr-Latn-RS" sz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64651329"/>
                  </a:ext>
                </a:extLst>
              </a:tr>
              <a:tr h="238788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E2</a:t>
                      </a:r>
                      <a:endParaRPr lang="sr-Latn-RS" sz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Water-ethanol (1:1, </a:t>
                      </a:r>
                      <a:r>
                        <a:rPr lang="en-US" sz="14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vol</a:t>
                      </a:r>
                      <a:r>
                        <a:rPr lang="en-US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%)</a:t>
                      </a:r>
                      <a:endParaRPr lang="sr-Latn-RS" sz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sr-Latn-RS" sz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0.80</a:t>
                      </a:r>
                      <a:endParaRPr lang="sr-Latn-RS" sz="14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8.0</a:t>
                      </a:r>
                      <a:endParaRPr lang="sr-Latn-RS" sz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9552444"/>
                  </a:ext>
                </a:extLst>
              </a:tr>
              <a:tr h="238788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E3</a:t>
                      </a:r>
                      <a:endParaRPr lang="sr-Latn-RS" sz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Ethyl-acetate</a:t>
                      </a:r>
                      <a:endParaRPr lang="sr-Latn-RS" sz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sr-Latn-RS" sz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0.06</a:t>
                      </a:r>
                      <a:endParaRPr lang="sr-Latn-RS" sz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0.6</a:t>
                      </a:r>
                      <a:endParaRPr lang="sr-Latn-RS" sz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3678662"/>
                  </a:ext>
                </a:extLst>
              </a:tr>
              <a:tr h="238788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E4</a:t>
                      </a:r>
                      <a:endParaRPr lang="sr-Latn-RS" sz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Water</a:t>
                      </a:r>
                      <a:endParaRPr lang="sr-Latn-RS" sz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7.6</a:t>
                      </a:r>
                      <a:endParaRPr lang="sr-Latn-RS" sz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2.00</a:t>
                      </a:r>
                      <a:endParaRPr lang="sr-Latn-RS" sz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26.3</a:t>
                      </a:r>
                      <a:endParaRPr lang="sr-Latn-RS" sz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321024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523089"/>
              </p:ext>
            </p:extLst>
          </p:nvPr>
        </p:nvGraphicFramePr>
        <p:xfrm>
          <a:off x="598015" y="3311638"/>
          <a:ext cx="8149861" cy="2226532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108340115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17110499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08123494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56915357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982828227"/>
                    </a:ext>
                  </a:extLst>
                </a:gridCol>
                <a:gridCol w="1368061">
                  <a:extLst>
                    <a:ext uri="{9D8B030D-6E8A-4147-A177-3AD203B41FA5}">
                      <a16:colId xmlns:a16="http://schemas.microsoft.com/office/drawing/2014/main" val="12468249"/>
                    </a:ext>
                  </a:extLst>
                </a:gridCol>
              </a:tblGrid>
              <a:tr h="5312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sr-Latn-RS" sz="200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TPC </a:t>
                      </a:r>
                      <a:endParaRPr lang="sr-Latn-RS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(mg GAE/g extract)</a:t>
                      </a:r>
                      <a:endParaRPr lang="sr-Latn-R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TPAC </a:t>
                      </a:r>
                      <a:endParaRPr lang="sr-Latn-RS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(mg CAE/g extract)</a:t>
                      </a:r>
                      <a:endParaRPr lang="sr-Latn-R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TFC </a:t>
                      </a:r>
                      <a:endParaRPr lang="sr-Latn-RS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(mg QE/g extract)</a:t>
                      </a:r>
                      <a:endParaRPr lang="sr-Latn-R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TFlC </a:t>
                      </a:r>
                      <a:endParaRPr lang="sr-Latn-RS" sz="2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(mg QE/g extract)</a:t>
                      </a:r>
                      <a:endParaRPr lang="sr-Latn-R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TTC </a:t>
                      </a:r>
                      <a:endParaRPr lang="sr-Latn-RS" sz="2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(mg UAE/g extract)</a:t>
                      </a:r>
                      <a:endParaRPr lang="sr-Latn-R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93895881"/>
                  </a:ext>
                </a:extLst>
              </a:tr>
              <a:tr h="3726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E1</a:t>
                      </a:r>
                      <a:r>
                        <a:rPr lang="sr-Latn-RS" sz="1400" dirty="0" smtClean="0">
                          <a:effectLst/>
                        </a:rPr>
                        <a:t> (Ethanol)</a:t>
                      </a:r>
                      <a:endParaRPr lang="sr-Latn-R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6.25 ± 0.48</a:t>
                      </a:r>
                      <a:endParaRPr lang="sr-Latn-R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67.41 ± 6.97</a:t>
                      </a:r>
                      <a:endParaRPr lang="sr-Latn-R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35.00 ± 1.34</a:t>
                      </a:r>
                      <a:endParaRPr lang="sr-Latn-R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ND</a:t>
                      </a:r>
                      <a:r>
                        <a:rPr lang="en-US" sz="1400" baseline="30000">
                          <a:effectLst/>
                        </a:rPr>
                        <a:t>1</a:t>
                      </a:r>
                      <a:endParaRPr lang="sr-Latn-R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88.37 ± 1.55</a:t>
                      </a:r>
                      <a:endParaRPr lang="sr-Latn-R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19560265"/>
                  </a:ext>
                </a:extLst>
              </a:tr>
              <a:tr h="3726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E2</a:t>
                      </a:r>
                      <a:r>
                        <a:rPr lang="sr-Latn-RS" sz="1400" dirty="0" smtClean="0">
                          <a:effectLst/>
                        </a:rPr>
                        <a:t> (Water–ethanol)</a:t>
                      </a:r>
                      <a:endParaRPr lang="sr-Latn-R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7.38 ± 0.34</a:t>
                      </a:r>
                      <a:endParaRPr lang="sr-Latn-R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7.08 ± 2.36</a:t>
                      </a:r>
                      <a:endParaRPr lang="sr-Latn-R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12.43 ± 0.49</a:t>
                      </a:r>
                      <a:endParaRPr lang="sr-Latn-R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ND</a:t>
                      </a:r>
                      <a:endParaRPr lang="sr-Latn-R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75.93 ± 2.97</a:t>
                      </a:r>
                      <a:endParaRPr lang="sr-Latn-R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31043007"/>
                  </a:ext>
                </a:extLst>
              </a:tr>
              <a:tr h="3726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E3</a:t>
                      </a:r>
                      <a:r>
                        <a:rPr lang="sr-Latn-RS" sz="1400" dirty="0" smtClean="0">
                          <a:effectLst/>
                        </a:rPr>
                        <a:t> (Ethyl</a:t>
                      </a:r>
                      <a:r>
                        <a:rPr lang="sr-Latn-RS" sz="1400" baseline="0" dirty="0" smtClean="0">
                          <a:effectLst/>
                        </a:rPr>
                        <a:t>-acetate)</a:t>
                      </a:r>
                      <a:endParaRPr lang="sr-Latn-R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15.33 ± 0.95</a:t>
                      </a:r>
                      <a:endParaRPr lang="sr-Latn-R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339.93 ± 14.03</a:t>
                      </a:r>
                      <a:endParaRPr lang="sr-Latn-R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58.86 ± 2.82</a:t>
                      </a:r>
                      <a:endParaRPr lang="sr-Latn-R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14.11 ± 1.33</a:t>
                      </a:r>
                      <a:endParaRPr lang="sr-Latn-R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235.95 ± 4.09</a:t>
                      </a:r>
                      <a:endParaRPr lang="sr-Latn-R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1880015"/>
                  </a:ext>
                </a:extLst>
              </a:tr>
              <a:tr h="3726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E4</a:t>
                      </a:r>
                      <a:r>
                        <a:rPr lang="sr-Latn-RS" sz="1400" dirty="0" smtClean="0">
                          <a:effectLst/>
                        </a:rPr>
                        <a:t> (Water)</a:t>
                      </a:r>
                      <a:endParaRPr lang="sr-Latn-R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18.21 ± 0.73</a:t>
                      </a:r>
                      <a:endParaRPr lang="sr-Latn-R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8.31 ± 3.48</a:t>
                      </a:r>
                      <a:endParaRPr lang="sr-Latn-R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2.04 ± 0.29</a:t>
                      </a:r>
                      <a:endParaRPr lang="sr-Latn-R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ND</a:t>
                      </a:r>
                      <a:endParaRPr lang="sr-Latn-R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43.33 ± 0.86</a:t>
                      </a:r>
                      <a:endParaRPr lang="sr-Latn-R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86333795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514600" y="1013558"/>
            <a:ext cx="4316695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/>
              <a:t>Extraction yield for </a:t>
            </a:r>
            <a:r>
              <a:rPr lang="en-US" sz="1400" i="1" dirty="0" err="1"/>
              <a:t>Hypnum</a:t>
            </a:r>
            <a:r>
              <a:rPr lang="en-US" sz="1400" i="1" dirty="0"/>
              <a:t> </a:t>
            </a:r>
            <a:r>
              <a:rPr lang="en-US" sz="1400" i="1" dirty="0" err="1"/>
              <a:t>cupressiforme</a:t>
            </a:r>
            <a:r>
              <a:rPr lang="en-US" sz="1400" i="1" dirty="0"/>
              <a:t> </a:t>
            </a:r>
            <a:r>
              <a:rPr lang="en-US" sz="1400" dirty="0"/>
              <a:t>moss </a:t>
            </a:r>
            <a:r>
              <a:rPr lang="en-US" sz="1400" dirty="0" smtClean="0"/>
              <a:t>extracts</a:t>
            </a:r>
            <a:endParaRPr lang="sr-Latn-R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4636" y="5578215"/>
            <a:ext cx="91369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100" dirty="0"/>
              <a:t>CAE – caffeic acid equivalents; GAE – gallic acid equivalents; ND – not detected; QE – quercetin equivalents; TPAC – total phenolic acid content; TFC – total flavonoid content; TFlC – total flavonol content; TPC – total phenolic content; TTC – total triterpenoid content; UAE – ursolic acid equivalents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461608"/>
            <a:ext cx="8153400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Extracts </a:t>
            </a:r>
            <a:r>
              <a:rPr lang="sr-Latn-R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 characterization</a:t>
            </a:r>
            <a:endParaRPr lang="fr-F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0" y="1447800"/>
            <a:ext cx="8153400" cy="43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R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128589"/>
              </p:ext>
            </p:extLst>
          </p:nvPr>
        </p:nvGraphicFramePr>
        <p:xfrm>
          <a:off x="807688" y="1677212"/>
          <a:ext cx="7757223" cy="4114347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1694662559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40148654"/>
                    </a:ext>
                  </a:extLst>
                </a:gridCol>
                <a:gridCol w="1541653">
                  <a:extLst>
                    <a:ext uri="{9D8B030D-6E8A-4147-A177-3AD203B41FA5}">
                      <a16:colId xmlns:a16="http://schemas.microsoft.com/office/drawing/2014/main" val="2094560652"/>
                    </a:ext>
                  </a:extLst>
                </a:gridCol>
                <a:gridCol w="1414970">
                  <a:extLst>
                    <a:ext uri="{9D8B030D-6E8A-4147-A177-3AD203B41FA5}">
                      <a16:colId xmlns:a16="http://schemas.microsoft.com/office/drawing/2014/main" val="405162728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4100622482"/>
                    </a:ext>
                  </a:extLst>
                </a:gridCol>
              </a:tblGrid>
              <a:tr h="401295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mg/100 g extract</a:t>
                      </a:r>
                      <a:endParaRPr lang="sr-Latn-RS" sz="16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E1</a:t>
                      </a:r>
                      <a:r>
                        <a:rPr lang="sr-Latn-RS" sz="1600" dirty="0" smtClean="0">
                          <a:solidFill>
                            <a:schemeClr val="tx1"/>
                          </a:solidFill>
                          <a:effectLst/>
                        </a:rPr>
                        <a:t> (Ethanol)</a:t>
                      </a:r>
                      <a:endParaRPr lang="sr-Latn-RS" sz="16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E2</a:t>
                      </a:r>
                      <a:r>
                        <a:rPr lang="sr-Latn-RS" sz="16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r-Latn-RS" sz="1600" dirty="0" smtClean="0">
                          <a:solidFill>
                            <a:schemeClr val="tx1"/>
                          </a:solidFill>
                          <a:effectLst/>
                        </a:rPr>
                        <a:t>(Water-ethanol)</a:t>
                      </a:r>
                      <a:endParaRPr lang="sr-Latn-RS" sz="16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E3</a:t>
                      </a:r>
                      <a:r>
                        <a:rPr lang="sr-Latn-RS" sz="16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r-Latn-RS" sz="1600" dirty="0" smtClean="0">
                          <a:solidFill>
                            <a:schemeClr val="tx1"/>
                          </a:solidFill>
                          <a:effectLst/>
                        </a:rPr>
                        <a:t>(Ethyl-acetate)</a:t>
                      </a:r>
                      <a:endParaRPr lang="sr-Latn-RS" sz="16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E4</a:t>
                      </a:r>
                      <a:r>
                        <a:rPr lang="sr-Latn-RS" sz="16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r-Latn-RS" sz="1600" dirty="0" smtClean="0">
                          <a:solidFill>
                            <a:schemeClr val="tx1"/>
                          </a:solidFill>
                          <a:effectLst/>
                        </a:rPr>
                        <a:t>(Water)</a:t>
                      </a:r>
                      <a:endParaRPr lang="sr-Latn-RS" sz="16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36430947"/>
                  </a:ext>
                </a:extLst>
              </a:tr>
              <a:tr h="265218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Gallic acid</a:t>
                      </a:r>
                      <a:endParaRPr lang="sr-Latn-RS" sz="14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0.62</a:t>
                      </a:r>
                      <a:endParaRPr lang="sr-Latn-R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0.70</a:t>
                      </a:r>
                      <a:endParaRPr lang="sr-Latn-R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0.50</a:t>
                      </a:r>
                      <a:endParaRPr lang="sr-Latn-R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1.21</a:t>
                      </a:r>
                      <a:endParaRPr lang="sr-Latn-R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4190260"/>
                  </a:ext>
                </a:extLst>
              </a:tr>
              <a:tr h="265218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Protocatechuic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acid</a:t>
                      </a:r>
                      <a:endParaRPr lang="sr-Latn-RS" sz="14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3.75</a:t>
                      </a:r>
                      <a:endParaRPr lang="sr-Latn-R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2.89</a:t>
                      </a:r>
                      <a:endParaRPr lang="sr-Latn-R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2.39</a:t>
                      </a:r>
                      <a:endParaRPr lang="sr-Latn-R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3.91</a:t>
                      </a:r>
                      <a:endParaRPr lang="sr-Latn-R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69799596"/>
                  </a:ext>
                </a:extLst>
              </a:tr>
              <a:tr h="265218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5-O-Caffeoylquinic acid     </a:t>
                      </a:r>
                      <a:endParaRPr lang="sr-Latn-RS" sz="14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0.14</a:t>
                      </a:r>
                      <a:endParaRPr lang="sr-Latn-R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0.07</a:t>
                      </a:r>
                      <a:endParaRPr lang="sr-Latn-R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0.02</a:t>
                      </a:r>
                      <a:endParaRPr lang="sr-Latn-R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0.04</a:t>
                      </a:r>
                      <a:endParaRPr lang="sr-Latn-R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98929901"/>
                  </a:ext>
                </a:extLst>
              </a:tr>
              <a:tr h="265218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p-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Hydroxybenzoic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acid</a:t>
                      </a:r>
                      <a:endParaRPr lang="sr-Latn-RS" sz="14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4.56</a:t>
                      </a:r>
                      <a:endParaRPr lang="sr-Latn-R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3.17</a:t>
                      </a:r>
                      <a:endParaRPr lang="sr-Latn-R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5.78</a:t>
                      </a:r>
                      <a:endParaRPr lang="sr-Latn-R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4.62</a:t>
                      </a:r>
                      <a:endParaRPr lang="sr-Latn-R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37191518"/>
                  </a:ext>
                </a:extLst>
              </a:tr>
              <a:tr h="265218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Caffeic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acid</a:t>
                      </a:r>
                      <a:endParaRPr lang="sr-Latn-RS" sz="14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0.65</a:t>
                      </a:r>
                      <a:endParaRPr lang="sr-Latn-R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0.42</a:t>
                      </a:r>
                      <a:endParaRPr lang="sr-Latn-R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0.13</a:t>
                      </a:r>
                      <a:endParaRPr lang="sr-Latn-R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1.10</a:t>
                      </a:r>
                      <a:endParaRPr lang="sr-Latn-R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8847437"/>
                  </a:ext>
                </a:extLst>
              </a:tr>
              <a:tr h="265218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Quercetin 3-O-rutinoside</a:t>
                      </a:r>
                      <a:endParaRPr lang="sr-Latn-RS" sz="14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0.09</a:t>
                      </a:r>
                      <a:endParaRPr lang="sr-Latn-R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0.06</a:t>
                      </a:r>
                      <a:endParaRPr lang="sr-Latn-R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0.01</a:t>
                      </a:r>
                      <a:endParaRPr lang="sr-Latn-R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0.03</a:t>
                      </a:r>
                      <a:endParaRPr lang="sr-Latn-R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9683342"/>
                  </a:ext>
                </a:extLst>
              </a:tr>
              <a:tr h="265218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p-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Coumaric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acid</a:t>
                      </a:r>
                      <a:endParaRPr lang="sr-Latn-RS" sz="14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2.60</a:t>
                      </a:r>
                      <a:endParaRPr lang="sr-Latn-R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2.33</a:t>
                      </a:r>
                      <a:endParaRPr lang="sr-Latn-R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0.46</a:t>
                      </a:r>
                      <a:endParaRPr lang="sr-Latn-R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4.40</a:t>
                      </a:r>
                      <a:endParaRPr lang="sr-Latn-R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3636769"/>
                  </a:ext>
                </a:extLst>
              </a:tr>
              <a:tr h="265218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Quercetin 3-O-glucoside</a:t>
                      </a:r>
                      <a:endParaRPr lang="sr-Latn-RS" sz="14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0.27</a:t>
                      </a:r>
                      <a:endParaRPr lang="sr-Latn-R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0.21</a:t>
                      </a:r>
                      <a:endParaRPr lang="sr-Latn-R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0.02</a:t>
                      </a:r>
                      <a:endParaRPr lang="sr-Latn-R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0.04</a:t>
                      </a:r>
                      <a:endParaRPr lang="sr-Latn-R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95555586"/>
                  </a:ext>
                </a:extLst>
              </a:tr>
              <a:tr h="265218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Isorhamnetin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3-O-glucoside</a:t>
                      </a:r>
                      <a:endParaRPr lang="sr-Latn-RS" sz="14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0.12</a:t>
                      </a:r>
                      <a:endParaRPr lang="sr-Latn-R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0.06</a:t>
                      </a:r>
                      <a:endParaRPr lang="sr-Latn-R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0.02</a:t>
                      </a:r>
                      <a:endParaRPr lang="sr-Latn-R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0.04</a:t>
                      </a:r>
                      <a:endParaRPr lang="sr-Latn-R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7047311"/>
                  </a:ext>
                </a:extLst>
              </a:tr>
              <a:tr h="265218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Eriodictyol</a:t>
                      </a:r>
                      <a:endParaRPr lang="sr-Latn-RS" sz="14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0.13</a:t>
                      </a:r>
                      <a:endParaRPr lang="sr-Latn-R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0.11</a:t>
                      </a:r>
                      <a:endParaRPr lang="sr-Latn-R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0.05</a:t>
                      </a:r>
                      <a:endParaRPr lang="sr-Latn-R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0.07</a:t>
                      </a:r>
                      <a:endParaRPr lang="sr-Latn-R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5503536"/>
                  </a:ext>
                </a:extLst>
              </a:tr>
              <a:tr h="265218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Apigenin</a:t>
                      </a:r>
                      <a:endParaRPr lang="sr-Latn-RS" sz="14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0.51</a:t>
                      </a:r>
                      <a:endParaRPr lang="sr-Latn-R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0.47</a:t>
                      </a:r>
                      <a:endParaRPr lang="sr-Latn-R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0.11</a:t>
                      </a:r>
                      <a:endParaRPr lang="sr-Latn-R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0.11</a:t>
                      </a:r>
                      <a:endParaRPr lang="sr-Latn-R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16478750"/>
                  </a:ext>
                </a:extLst>
              </a:tr>
              <a:tr h="265218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Naringenin</a:t>
                      </a:r>
                      <a:endParaRPr lang="sr-Latn-RS" sz="14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0.57</a:t>
                      </a:r>
                      <a:endParaRPr lang="sr-Latn-R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0.62</a:t>
                      </a:r>
                      <a:endParaRPr lang="sr-Latn-R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0.12</a:t>
                      </a:r>
                      <a:endParaRPr lang="sr-Latn-R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0.08</a:t>
                      </a:r>
                      <a:endParaRPr lang="sr-Latn-R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08771220"/>
                  </a:ext>
                </a:extLst>
              </a:tr>
              <a:tr h="265218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Kaempferol</a:t>
                      </a:r>
                      <a:endParaRPr lang="sr-Latn-RS" sz="14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7.35</a:t>
                      </a:r>
                      <a:endParaRPr lang="sr-Latn-R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6.60</a:t>
                      </a:r>
                      <a:endParaRPr lang="sr-Latn-R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0.21</a:t>
                      </a:r>
                      <a:endParaRPr lang="sr-Latn-R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0.47</a:t>
                      </a:r>
                      <a:endParaRPr lang="sr-Latn-R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94894753"/>
                  </a:ext>
                </a:extLst>
              </a:tr>
              <a:tr h="265218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Acacetin</a:t>
                      </a:r>
                      <a:endParaRPr lang="sr-Latn-RS" sz="14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0.21</a:t>
                      </a:r>
                      <a:endParaRPr lang="sr-Latn-R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0.15</a:t>
                      </a:r>
                      <a:endParaRPr lang="sr-Latn-R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0.09</a:t>
                      </a:r>
                      <a:endParaRPr lang="sr-Latn-R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0.02</a:t>
                      </a:r>
                      <a:endParaRPr lang="sr-Latn-R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310459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52650" y="1219200"/>
            <a:ext cx="5067300" cy="307777"/>
          </a:xfrm>
          <a:prstGeom prst="rect">
            <a:avLst/>
          </a:prstGeom>
          <a:solidFill>
            <a:schemeClr val="bg1"/>
          </a:solidFill>
          <a:ln w="28575">
            <a:solidFill>
              <a:srgbClr val="F7964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LC-MS </a:t>
            </a:r>
            <a:r>
              <a:rPr lang="en-US" sz="1400" dirty="0" smtClean="0"/>
              <a:t>analysis</a:t>
            </a:r>
            <a:r>
              <a:rPr lang="sr-Latn-RS" sz="1400" dirty="0" smtClean="0"/>
              <a:t> of the </a:t>
            </a:r>
            <a:r>
              <a:rPr lang="en-US" sz="1400" dirty="0" smtClean="0"/>
              <a:t>investigated </a:t>
            </a:r>
            <a:r>
              <a:rPr lang="en-US" sz="1400" i="1" dirty="0" err="1"/>
              <a:t>Hypnum</a:t>
            </a:r>
            <a:r>
              <a:rPr lang="en-US" sz="1400" i="1" dirty="0"/>
              <a:t> </a:t>
            </a:r>
            <a:r>
              <a:rPr lang="en-US" sz="1400" i="1" dirty="0" err="1"/>
              <a:t>cupressiforme</a:t>
            </a:r>
            <a:r>
              <a:rPr lang="en-US" sz="1400" i="1" dirty="0"/>
              <a:t> </a:t>
            </a:r>
            <a:r>
              <a:rPr lang="sr-Latn-RS" sz="1400" dirty="0" smtClean="0"/>
              <a:t>extracts</a:t>
            </a:r>
            <a:endParaRPr lang="sr-Latn-RS" sz="1400" dirty="0"/>
          </a:p>
        </p:txBody>
      </p:sp>
    </p:spTree>
    <p:extLst>
      <p:ext uri="{BB962C8B-B14F-4D97-AF65-F5344CB8AC3E}">
        <p14:creationId xmlns:p14="http://schemas.microsoft.com/office/powerpoint/2010/main" val="324610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99" y="231245"/>
            <a:ext cx="8153400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Antioxidant </a:t>
            </a:r>
            <a:r>
              <a:rPr lang="sr-Latn-R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</a:t>
            </a:r>
            <a:endParaRPr lang="fr-F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2401" y="5005659"/>
            <a:ext cx="8839200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" name="TextBox 1"/>
          <p:cNvSpPr txBox="1"/>
          <p:nvPr/>
        </p:nvSpPr>
        <p:spPr>
          <a:xfrm>
            <a:off x="76200" y="5020270"/>
            <a:ext cx="9143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r-Latn-RS" b="1" dirty="0" smtClean="0">
                <a:solidFill>
                  <a:srgbClr val="D95900"/>
                </a:solidFill>
              </a:rPr>
              <a:t>Significant antioxidant activity</a:t>
            </a:r>
            <a:r>
              <a:rPr lang="sr-Latn-RS" dirty="0" smtClean="0"/>
              <a:t> </a:t>
            </a:r>
            <a:r>
              <a:rPr lang="en-US" dirty="0"/>
              <a:t>obtained for </a:t>
            </a:r>
            <a:r>
              <a:rPr lang="en-US" dirty="0" smtClean="0"/>
              <a:t>ethyl</a:t>
            </a:r>
            <a:r>
              <a:rPr lang="sr-Latn-RS" dirty="0" smtClean="0"/>
              <a:t>-</a:t>
            </a:r>
            <a:r>
              <a:rPr lang="en-US" dirty="0" smtClean="0"/>
              <a:t>acetate </a:t>
            </a:r>
            <a:r>
              <a:rPr lang="en-US" dirty="0"/>
              <a:t>and aqueous </a:t>
            </a:r>
            <a:r>
              <a:rPr lang="en-US" dirty="0" smtClean="0"/>
              <a:t>extracts</a:t>
            </a:r>
            <a:r>
              <a:rPr lang="sr-Latn-RS" dirty="0" smtClean="0"/>
              <a:t> (E3 and E4) in the </a:t>
            </a:r>
            <a:r>
              <a:rPr lang="el-GR" dirty="0" smtClean="0"/>
              <a:t>β</a:t>
            </a:r>
            <a:r>
              <a:rPr lang="sr-Latn-RS" dirty="0" smtClean="0"/>
              <a:t>-carotene bleaching test</a:t>
            </a:r>
            <a:endParaRPr lang="sr-Latn-R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04" y="1317831"/>
            <a:ext cx="7745458" cy="31910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781" y="1091647"/>
            <a:ext cx="1164437" cy="108518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2401" y="4543994"/>
            <a:ext cx="883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#,+,*</a:t>
            </a:r>
            <a:r>
              <a:rPr lang="en-US" sz="1200" dirty="0"/>
              <a:t>p&lt;0.05 different moss extracts vs. different standard substances. </a:t>
            </a:r>
            <a:endParaRPr lang="en-US" sz="1200" dirty="0" smtClean="0"/>
          </a:p>
          <a:p>
            <a:pPr algn="ctr"/>
            <a:r>
              <a:rPr lang="en-US" sz="1200" dirty="0" smtClean="0"/>
              <a:t>Symbols </a:t>
            </a:r>
            <a:r>
              <a:rPr lang="sr-Latn-RS" sz="1200" dirty="0" smtClean="0"/>
              <a:t>*, </a:t>
            </a:r>
            <a:r>
              <a:rPr lang="en-US" sz="1200" dirty="0" smtClean="0"/>
              <a:t>#</a:t>
            </a:r>
            <a:r>
              <a:rPr lang="sr-Latn-RS" sz="1200" dirty="0" smtClean="0"/>
              <a:t>, </a:t>
            </a:r>
            <a:r>
              <a:rPr lang="en-US" sz="1200" dirty="0" smtClean="0"/>
              <a:t>+ </a:t>
            </a:r>
            <a:r>
              <a:rPr lang="en-US" sz="1200" dirty="0"/>
              <a:t>were used for standards </a:t>
            </a:r>
            <a:r>
              <a:rPr lang="sr-Latn-RS" sz="1200" dirty="0" smtClean="0"/>
              <a:t>BHT, </a:t>
            </a:r>
            <a:r>
              <a:rPr lang="en-US" sz="1200" dirty="0" smtClean="0"/>
              <a:t>BHA</a:t>
            </a:r>
            <a:r>
              <a:rPr lang="sr-Latn-RS" sz="1200" dirty="0" smtClean="0"/>
              <a:t>,</a:t>
            </a:r>
            <a:r>
              <a:rPr lang="en-US" sz="1200" dirty="0" smtClean="0"/>
              <a:t> </a:t>
            </a:r>
            <a:r>
              <a:rPr lang="en-US" sz="1200" dirty="0"/>
              <a:t>and AA (ascorbic acid</a:t>
            </a:r>
            <a:r>
              <a:rPr lang="en-US" sz="1200" dirty="0" smtClean="0"/>
              <a:t>)</a:t>
            </a:r>
            <a:r>
              <a:rPr lang="sr-Latn-RS" sz="1200" dirty="0" smtClean="0"/>
              <a:t>, respectively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2903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1225</Words>
  <Application>Microsoft Office PowerPoint</Application>
  <PresentationFormat>On-screen Show (4:3)</PresentationFormat>
  <Paragraphs>235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Palatino Linotype</vt:lpstr>
      <vt:lpstr>Times New Roman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Tanja Lunić</cp:lastModifiedBy>
  <cp:revision>177</cp:revision>
  <dcterms:created xsi:type="dcterms:W3CDTF">2015-04-04T09:45:50Z</dcterms:created>
  <dcterms:modified xsi:type="dcterms:W3CDTF">2020-10-30T17:37:54Z</dcterms:modified>
</cp:coreProperties>
</file>