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5" r:id="rId2"/>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8AB37996-3E67-42F9-B96E-13841F5D82FD}">
          <p14:sldIdLst>
            <p14:sldId id="265"/>
          </p14:sldIdLst>
        </p14:section>
      </p14:sectionLst>
    </p:ext>
    <p:ext uri="{EFAFB233-063F-42B5-8137-9DF3F51BA10A}">
      <p15:sldGuideLst xmlns:p15="http://schemas.microsoft.com/office/powerpoint/2012/main" xmlns="">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268"/>
    <a:srgbClr val="5E4197"/>
    <a:srgbClr val="977EB8"/>
    <a:srgbClr val="663399"/>
    <a:srgbClr val="6A4E9D"/>
    <a:srgbClr val="BD9EB8"/>
    <a:srgbClr val="6B8449"/>
    <a:srgbClr val="B77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4660"/>
  </p:normalViewPr>
  <p:slideViewPr>
    <p:cSldViewPr>
      <p:cViewPr>
        <p:scale>
          <a:sx n="30" d="100"/>
          <a:sy n="30" d="100"/>
        </p:scale>
        <p:origin x="258" y="4044"/>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162392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7421" y="1714454"/>
            <a:ext cx="27423422" cy="2774996"/>
          </a:xfrm>
          <a:solidFill>
            <a:srgbClr val="B77FAC"/>
          </a:solidFill>
        </p:spPr>
        <p:txBody>
          <a:bodyPr>
            <a:normAutofit/>
          </a:bodyPr>
          <a:lstStyle/>
          <a:p>
            <a:pPr algn="ctr"/>
            <a:r>
              <a:rPr lang="en-US" sz="6000" b="1" dirty="0">
                <a:solidFill>
                  <a:schemeClr val="bg1"/>
                </a:solidFill>
              </a:rPr>
              <a:t>Molecular interaction studies of secondary metabolites of the lichen </a:t>
            </a:r>
            <a:br>
              <a:rPr lang="en-US" sz="6000" b="1" dirty="0">
                <a:solidFill>
                  <a:schemeClr val="bg1"/>
                </a:solidFill>
              </a:rPr>
            </a:br>
            <a:r>
              <a:rPr lang="en-US" sz="6000" b="1" i="1" dirty="0" err="1">
                <a:solidFill>
                  <a:schemeClr val="bg1"/>
                </a:solidFill>
              </a:rPr>
              <a:t>Asahinea</a:t>
            </a:r>
            <a:r>
              <a:rPr lang="en-US" sz="6000" b="1" i="1" dirty="0">
                <a:solidFill>
                  <a:schemeClr val="bg1"/>
                </a:solidFill>
              </a:rPr>
              <a:t> </a:t>
            </a:r>
            <a:r>
              <a:rPr lang="en-US" sz="6000" b="1" i="1" dirty="0" err="1">
                <a:solidFill>
                  <a:schemeClr val="bg1"/>
                </a:solidFill>
              </a:rPr>
              <a:t>scholanderi</a:t>
            </a:r>
            <a:r>
              <a:rPr lang="en-US" sz="6000" b="1" dirty="0">
                <a:solidFill>
                  <a:schemeClr val="bg1"/>
                </a:solidFill>
              </a:rPr>
              <a:t> with acetylcholinesterase and butyrylcholinesterase</a:t>
            </a:r>
            <a:r>
              <a:rPr lang="es-ES" dirty="0">
                <a:solidFill>
                  <a:schemeClr val="bg1"/>
                </a:solidFill>
              </a:rPr>
              <a:t/>
            </a:r>
            <a:br>
              <a:rPr lang="es-ES" dirty="0">
                <a:solidFill>
                  <a:schemeClr val="bg1"/>
                </a:solidFill>
              </a:rPr>
            </a:br>
            <a:endParaRPr lang="en-US" dirty="0">
              <a:solidFill>
                <a:schemeClr val="bg1"/>
              </a:solidFill>
            </a:endParaRPr>
          </a:p>
        </p:txBody>
      </p:sp>
      <p:pic>
        <p:nvPicPr>
          <p:cNvPr id="5" name="Imagen 4">
            <a:extLst>
              <a:ext uri="{FF2B5EF4-FFF2-40B4-BE49-F238E27FC236}">
                <a16:creationId xmlns:a16="http://schemas.microsoft.com/office/drawing/2014/main" xmlns="" id="{4DB945B9-39FC-4779-AF66-122B15677E09}"/>
              </a:ext>
            </a:extLst>
          </p:cNvPr>
          <p:cNvPicPr>
            <a:picLocks noChangeAspect="1"/>
          </p:cNvPicPr>
          <p:nvPr/>
        </p:nvPicPr>
        <p:blipFill>
          <a:blip r:embed="rId2"/>
          <a:stretch>
            <a:fillRect/>
          </a:stretch>
        </p:blipFill>
        <p:spPr>
          <a:xfrm>
            <a:off x="18619591" y="8803272"/>
            <a:ext cx="10219788" cy="3056079"/>
          </a:xfrm>
          <a:prstGeom prst="rect">
            <a:avLst/>
          </a:prstGeom>
          <a:ln>
            <a:solidFill>
              <a:srgbClr val="5E4197"/>
            </a:solidFill>
          </a:ln>
        </p:spPr>
      </p:pic>
      <p:sp>
        <p:nvSpPr>
          <p:cNvPr id="8" name="TextBox 7"/>
          <p:cNvSpPr txBox="1"/>
          <p:nvPr/>
        </p:nvSpPr>
        <p:spPr>
          <a:xfrm>
            <a:off x="1437422" y="4489450"/>
            <a:ext cx="27423421" cy="2185214"/>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4000" b="1" dirty="0"/>
              <a:t>Ureña-Vacas, I.M.</a:t>
            </a:r>
            <a:r>
              <a:rPr lang="es-ES" sz="4000" i="1" baseline="30000" dirty="0"/>
              <a:t> </a:t>
            </a:r>
            <a:r>
              <a:rPr lang="it-IT" sz="4000" i="1" baseline="30000" dirty="0"/>
              <a:t>a</a:t>
            </a:r>
            <a:r>
              <a:rPr lang="es-ES" sz="4000" b="1" dirty="0"/>
              <a:t>, De Vita, S.</a:t>
            </a:r>
            <a:r>
              <a:rPr lang="es-ES" sz="4000" i="1" baseline="30000" dirty="0"/>
              <a:t> </a:t>
            </a:r>
            <a:r>
              <a:rPr lang="it-IT" sz="4000" i="1" baseline="30000" dirty="0"/>
              <a:t>b</a:t>
            </a:r>
            <a:r>
              <a:rPr lang="es-ES" sz="4000" b="1" dirty="0"/>
              <a:t>, González-Burgos, E.</a:t>
            </a:r>
            <a:r>
              <a:rPr lang="es-ES" sz="4000" i="1" baseline="30000" dirty="0"/>
              <a:t> </a:t>
            </a:r>
            <a:r>
              <a:rPr lang="it-IT" sz="4000" i="1" baseline="30000" dirty="0"/>
              <a:t>a</a:t>
            </a:r>
            <a:r>
              <a:rPr lang="es-ES" sz="4000" b="1" dirty="0"/>
              <a:t>, </a:t>
            </a:r>
            <a:r>
              <a:rPr lang="es-ES" sz="4000" b="1" dirty="0" err="1"/>
              <a:t>Bifulco</a:t>
            </a:r>
            <a:r>
              <a:rPr lang="es-ES" sz="4000" b="1" dirty="0"/>
              <a:t>, G.</a:t>
            </a:r>
            <a:r>
              <a:rPr lang="es-ES" sz="4000" i="1" baseline="30000" dirty="0"/>
              <a:t> </a:t>
            </a:r>
            <a:r>
              <a:rPr lang="it-IT" sz="4000" i="1" baseline="30000" dirty="0"/>
              <a:t>b</a:t>
            </a:r>
            <a:r>
              <a:rPr lang="es-ES" sz="4000" b="1" dirty="0"/>
              <a:t>, Gómez-Serranillos, M.P.</a:t>
            </a:r>
            <a:r>
              <a:rPr lang="es-ES" sz="4000" i="1" baseline="30000" dirty="0"/>
              <a:t> </a:t>
            </a:r>
            <a:r>
              <a:rPr lang="it-IT" sz="4000" i="1" baseline="30000" dirty="0"/>
              <a:t>a</a:t>
            </a:r>
            <a:r>
              <a:rPr lang="it-IT" sz="4000" b="1" dirty="0"/>
              <a:t> </a:t>
            </a:r>
            <a:endParaRPr lang="es-ES" sz="4000" dirty="0"/>
          </a:p>
          <a:p>
            <a:pPr algn="ctr"/>
            <a:r>
              <a:rPr lang="es-ES" sz="3200" i="1" baseline="30000" dirty="0"/>
              <a:t>a</a:t>
            </a:r>
            <a:r>
              <a:rPr lang="es-ES" sz="3200" i="1" dirty="0"/>
              <a:t> </a:t>
            </a:r>
            <a:r>
              <a:rPr lang="it-IT" sz="3200" i="1" dirty="0"/>
              <a:t>Department of Pharmacology, Pharmacognosy and Botanical, Faculty of Pharmacy, Universidad Complutense de Madrid, Plaza Ramon y Cajal s/n, Ciudad Universitaria, 28040, Madrid, Spain.</a:t>
            </a:r>
            <a:endParaRPr lang="es-ES" sz="3200" dirty="0"/>
          </a:p>
          <a:p>
            <a:pPr algn="ctr"/>
            <a:r>
              <a:rPr lang="it-IT" sz="3200" i="1" baseline="30000" dirty="0"/>
              <a:t>b</a:t>
            </a:r>
            <a:r>
              <a:rPr lang="it-IT" sz="3200" i="1" dirty="0"/>
              <a:t> Department of Pharmacy, University of Salerno, Via Giovanni Paolo II 134, 84084, Fisciano (SA), Italy.</a:t>
            </a:r>
            <a:endParaRPr lang="es-ES" sz="3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7" name="4 CuadroTexto">
            <a:extLst>
              <a:ext uri="{FF2B5EF4-FFF2-40B4-BE49-F238E27FC236}">
                <a16:creationId xmlns:a16="http://schemas.microsoft.com/office/drawing/2014/main" xmlns="" id="{FA604290-6344-41A9-A239-DD51AB7EF3FB}"/>
              </a:ext>
            </a:extLst>
          </p:cNvPr>
          <p:cNvSpPr txBox="1"/>
          <p:nvPr/>
        </p:nvSpPr>
        <p:spPr>
          <a:xfrm>
            <a:off x="1395889" y="7669088"/>
            <a:ext cx="16550564" cy="707886"/>
          </a:xfrm>
          <a:prstGeom prst="rect">
            <a:avLst/>
          </a:prstGeom>
          <a:solidFill>
            <a:srgbClr val="7030A0"/>
          </a:solidFill>
          <a:ln w="57150">
            <a:solidFill>
              <a:srgbClr val="BD9EB8"/>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err="1">
                <a:ln>
                  <a:noFill/>
                </a:ln>
                <a:solidFill>
                  <a:prstClr val="white"/>
                </a:solidFill>
                <a:effectLst/>
                <a:uLnTx/>
                <a:uFillTx/>
                <a:latin typeface="Franklin Gothic Book"/>
              </a:rPr>
              <a:t>Introduction</a:t>
            </a:r>
            <a:endParaRPr kumimoji="0" lang="es-ES" sz="4000" b="1" i="0" u="none" strike="noStrike" kern="0" cap="none" spc="0" normalizeH="0" baseline="0" noProof="0" dirty="0">
              <a:ln>
                <a:noFill/>
              </a:ln>
              <a:solidFill>
                <a:prstClr val="white"/>
              </a:solidFill>
              <a:effectLst/>
              <a:uLnTx/>
              <a:uFillTx/>
              <a:latin typeface="Franklin Gothic Book"/>
            </a:endParaRPr>
          </a:p>
        </p:txBody>
      </p:sp>
      <p:sp>
        <p:nvSpPr>
          <p:cNvPr id="11" name="10 CuadroTexto">
            <a:extLst>
              <a:ext uri="{FF2B5EF4-FFF2-40B4-BE49-F238E27FC236}">
                <a16:creationId xmlns:a16="http://schemas.microsoft.com/office/drawing/2014/main" xmlns="" id="{207FAAFF-B3C9-4CBB-AF9A-A3611FC19E76}"/>
              </a:ext>
            </a:extLst>
          </p:cNvPr>
          <p:cNvSpPr txBox="1"/>
          <p:nvPr/>
        </p:nvSpPr>
        <p:spPr>
          <a:xfrm>
            <a:off x="18584906" y="7669088"/>
            <a:ext cx="10275937" cy="707886"/>
          </a:xfrm>
          <a:prstGeom prst="rect">
            <a:avLst/>
          </a:prstGeom>
          <a:solidFill>
            <a:srgbClr val="7030A0"/>
          </a:solidFill>
          <a:ln w="57150">
            <a:solidFill>
              <a:srgbClr val="BD9EB8"/>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err="1">
                <a:ln>
                  <a:noFill/>
                </a:ln>
                <a:solidFill>
                  <a:prstClr val="white"/>
                </a:solidFill>
                <a:effectLst/>
                <a:uLnTx/>
                <a:uFillTx/>
                <a:latin typeface="Franklin Gothic Book"/>
              </a:rPr>
              <a:t>Objectives</a:t>
            </a:r>
            <a:endParaRPr kumimoji="0" lang="es-ES" sz="4000" b="1" i="0" u="none" strike="noStrike" kern="0" cap="none" spc="0" normalizeH="0" baseline="0" noProof="0" dirty="0">
              <a:ln>
                <a:noFill/>
              </a:ln>
              <a:solidFill>
                <a:prstClr val="white"/>
              </a:solidFill>
              <a:effectLst/>
              <a:uLnTx/>
              <a:uFillTx/>
              <a:latin typeface="Franklin Gothic Book"/>
            </a:endParaRPr>
          </a:p>
        </p:txBody>
      </p:sp>
      <p:sp>
        <p:nvSpPr>
          <p:cNvPr id="13" name="12 CuadroTexto">
            <a:extLst>
              <a:ext uri="{FF2B5EF4-FFF2-40B4-BE49-F238E27FC236}">
                <a16:creationId xmlns:a16="http://schemas.microsoft.com/office/drawing/2014/main" xmlns="" id="{2652930A-F8D1-4803-86C9-46DC9BAEB453}"/>
              </a:ext>
            </a:extLst>
          </p:cNvPr>
          <p:cNvSpPr txBox="1"/>
          <p:nvPr/>
        </p:nvSpPr>
        <p:spPr>
          <a:xfrm>
            <a:off x="18510979" y="12523522"/>
            <a:ext cx="10349864" cy="707886"/>
          </a:xfrm>
          <a:prstGeom prst="rect">
            <a:avLst/>
          </a:prstGeom>
          <a:solidFill>
            <a:srgbClr val="7030A0"/>
          </a:solidFill>
          <a:ln w="57150">
            <a:solidFill>
              <a:srgbClr val="BD9EB8"/>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a:ln>
                  <a:noFill/>
                </a:ln>
                <a:solidFill>
                  <a:prstClr val="white"/>
                </a:solidFill>
                <a:effectLst/>
                <a:uLnTx/>
                <a:uFillTx/>
                <a:latin typeface="Franklin Gothic Book"/>
              </a:rPr>
              <a:t>Material </a:t>
            </a:r>
            <a:r>
              <a:rPr lang="es-ES" sz="4000" b="1" kern="0" dirty="0">
                <a:solidFill>
                  <a:prstClr val="white"/>
                </a:solidFill>
                <a:latin typeface="Franklin Gothic Book"/>
              </a:rPr>
              <a:t>and</a:t>
            </a:r>
            <a:r>
              <a:rPr kumimoji="0" lang="es-ES" sz="4000" b="1" i="0" u="none" strike="noStrike" kern="0" cap="none" spc="0" normalizeH="0" baseline="0" noProof="0" dirty="0">
                <a:ln>
                  <a:noFill/>
                </a:ln>
                <a:solidFill>
                  <a:prstClr val="white"/>
                </a:solidFill>
                <a:effectLst/>
                <a:uLnTx/>
                <a:uFillTx/>
                <a:latin typeface="Franklin Gothic Book"/>
              </a:rPr>
              <a:t> </a:t>
            </a:r>
            <a:r>
              <a:rPr kumimoji="0" lang="es-ES" sz="4000" b="1" i="0" u="none" strike="noStrike" kern="0" cap="none" spc="0" normalizeH="0" baseline="0" noProof="0" dirty="0" err="1">
                <a:ln>
                  <a:noFill/>
                </a:ln>
                <a:solidFill>
                  <a:prstClr val="white"/>
                </a:solidFill>
                <a:effectLst/>
                <a:uLnTx/>
                <a:uFillTx/>
                <a:latin typeface="Franklin Gothic Book"/>
              </a:rPr>
              <a:t>methods</a:t>
            </a:r>
            <a:endParaRPr kumimoji="0" lang="es-ES" sz="4000" b="1" i="0" u="none" strike="noStrike" kern="0" cap="none" spc="0" normalizeH="0" baseline="0" noProof="0" dirty="0">
              <a:ln>
                <a:noFill/>
              </a:ln>
              <a:solidFill>
                <a:prstClr val="white"/>
              </a:solidFill>
              <a:effectLst/>
              <a:uLnTx/>
              <a:uFillTx/>
              <a:latin typeface="Franklin Gothic Book"/>
            </a:endParaRPr>
          </a:p>
        </p:txBody>
      </p:sp>
      <p:sp>
        <p:nvSpPr>
          <p:cNvPr id="15" name="16 CuadroTexto">
            <a:extLst>
              <a:ext uri="{FF2B5EF4-FFF2-40B4-BE49-F238E27FC236}">
                <a16:creationId xmlns:a16="http://schemas.microsoft.com/office/drawing/2014/main" xmlns="" id="{64A11E2D-3C48-4620-9B76-17D0EAB90E46}"/>
              </a:ext>
            </a:extLst>
          </p:cNvPr>
          <p:cNvSpPr txBox="1"/>
          <p:nvPr/>
        </p:nvSpPr>
        <p:spPr>
          <a:xfrm>
            <a:off x="1395888" y="21109904"/>
            <a:ext cx="27490040" cy="725148"/>
          </a:xfrm>
          <a:prstGeom prst="rect">
            <a:avLst/>
          </a:prstGeom>
          <a:solidFill>
            <a:srgbClr val="7030A0"/>
          </a:solidFill>
          <a:ln w="57150">
            <a:solidFill>
              <a:srgbClr val="BD9EB8"/>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err="1">
                <a:ln>
                  <a:noFill/>
                </a:ln>
                <a:solidFill>
                  <a:prstClr val="white"/>
                </a:solidFill>
                <a:effectLst/>
                <a:uLnTx/>
                <a:uFillTx/>
                <a:latin typeface="Franklin Gothic Book"/>
              </a:rPr>
              <a:t>Results</a:t>
            </a:r>
            <a:endParaRPr kumimoji="0" lang="es-ES" sz="4000" b="1" i="0" u="none" strike="noStrike" kern="0" cap="none" spc="0" normalizeH="0" baseline="0" noProof="0" dirty="0">
              <a:ln>
                <a:noFill/>
              </a:ln>
              <a:solidFill>
                <a:prstClr val="white"/>
              </a:solidFill>
              <a:effectLst/>
              <a:uLnTx/>
              <a:uFillTx/>
              <a:latin typeface="Franklin Gothic Book"/>
            </a:endParaRPr>
          </a:p>
        </p:txBody>
      </p:sp>
      <p:sp>
        <p:nvSpPr>
          <p:cNvPr id="17" name="14 CuadroTexto">
            <a:extLst>
              <a:ext uri="{FF2B5EF4-FFF2-40B4-BE49-F238E27FC236}">
                <a16:creationId xmlns:a16="http://schemas.microsoft.com/office/drawing/2014/main" xmlns="" id="{B9EA6BB7-4F88-4974-951D-E88D7B34328A}"/>
              </a:ext>
            </a:extLst>
          </p:cNvPr>
          <p:cNvSpPr txBox="1"/>
          <p:nvPr/>
        </p:nvSpPr>
        <p:spPr>
          <a:xfrm>
            <a:off x="1389285" y="35099421"/>
            <a:ext cx="17863122" cy="719358"/>
          </a:xfrm>
          <a:prstGeom prst="rect">
            <a:avLst/>
          </a:prstGeom>
          <a:solidFill>
            <a:srgbClr val="7030A0"/>
          </a:solidFill>
          <a:ln w="57150">
            <a:solidFill>
              <a:srgbClr val="BD9EB8"/>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err="1">
                <a:ln>
                  <a:noFill/>
                </a:ln>
                <a:solidFill>
                  <a:prstClr val="white"/>
                </a:solidFill>
                <a:effectLst/>
                <a:uLnTx/>
                <a:uFillTx/>
                <a:latin typeface="Franklin Gothic Book"/>
              </a:rPr>
              <a:t>Conclusions</a:t>
            </a:r>
            <a:endParaRPr kumimoji="0" lang="es-ES" sz="4000" b="1" i="0" u="none" strike="noStrike" kern="0" cap="none" spc="0" normalizeH="0" baseline="0" noProof="0" dirty="0">
              <a:ln>
                <a:noFill/>
              </a:ln>
              <a:solidFill>
                <a:prstClr val="white"/>
              </a:solidFill>
              <a:effectLst/>
              <a:uLnTx/>
              <a:uFillTx/>
              <a:latin typeface="Franklin Gothic Book"/>
            </a:endParaRPr>
          </a:p>
        </p:txBody>
      </p:sp>
      <p:sp>
        <p:nvSpPr>
          <p:cNvPr id="19" name="106 CuadroTexto">
            <a:extLst>
              <a:ext uri="{FF2B5EF4-FFF2-40B4-BE49-F238E27FC236}">
                <a16:creationId xmlns:a16="http://schemas.microsoft.com/office/drawing/2014/main" xmlns="" id="{9FF1382B-07E4-42AA-AD9F-D021FC7E0603}"/>
              </a:ext>
            </a:extLst>
          </p:cNvPr>
          <p:cNvSpPr txBox="1"/>
          <p:nvPr/>
        </p:nvSpPr>
        <p:spPr>
          <a:xfrm>
            <a:off x="19755600" y="35099421"/>
            <a:ext cx="9130328" cy="707886"/>
          </a:xfrm>
          <a:prstGeom prst="rect">
            <a:avLst/>
          </a:prstGeom>
          <a:solidFill>
            <a:srgbClr val="7030A0"/>
          </a:solidFill>
          <a:ln w="57150">
            <a:solidFill>
              <a:srgbClr val="BD9EB8"/>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 sz="4000" b="1" i="0" u="none" strike="noStrike" kern="0" cap="none" spc="0" normalizeH="0" baseline="0" noProof="0" dirty="0" err="1">
                <a:ln>
                  <a:noFill/>
                </a:ln>
                <a:solidFill>
                  <a:prstClr val="white"/>
                </a:solidFill>
                <a:effectLst/>
                <a:uLnTx/>
                <a:uFillTx/>
                <a:latin typeface="Franklin Gothic Book"/>
              </a:rPr>
              <a:t>Bibliography</a:t>
            </a:r>
            <a:endParaRPr kumimoji="0" lang="es-ES" sz="4000" b="1" i="0" u="none" strike="noStrike" kern="0" cap="none" spc="0" normalizeH="0" baseline="0" noProof="0" dirty="0">
              <a:ln>
                <a:noFill/>
              </a:ln>
              <a:solidFill>
                <a:prstClr val="white"/>
              </a:solidFill>
              <a:effectLst/>
              <a:uLnTx/>
              <a:uFillTx/>
              <a:latin typeface="Franklin Gothic Book"/>
            </a:endParaRPr>
          </a:p>
        </p:txBody>
      </p:sp>
      <p:sp>
        <p:nvSpPr>
          <p:cNvPr id="3" name="Rectángulo 2">
            <a:extLst>
              <a:ext uri="{FF2B5EF4-FFF2-40B4-BE49-F238E27FC236}">
                <a16:creationId xmlns:a16="http://schemas.microsoft.com/office/drawing/2014/main" xmlns="" id="{478D18C7-64FF-41AC-BDEA-FE5F492A7D1A}"/>
              </a:ext>
            </a:extLst>
          </p:cNvPr>
          <p:cNvSpPr/>
          <p:nvPr/>
        </p:nvSpPr>
        <p:spPr>
          <a:xfrm>
            <a:off x="1395888" y="8779532"/>
            <a:ext cx="16550565" cy="11959154"/>
          </a:xfrm>
          <a:prstGeom prst="rect">
            <a:avLst/>
          </a:prstGeom>
          <a:solidFill>
            <a:schemeClr val="accent3">
              <a:lumMod val="40000"/>
              <a:lumOff val="60000"/>
            </a:schemeClr>
          </a:solidFill>
          <a:ln>
            <a:solidFill>
              <a:srgbClr val="603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 name="Marcador de contenido 19">
            <a:extLst>
              <a:ext uri="{FF2B5EF4-FFF2-40B4-BE49-F238E27FC236}">
                <a16:creationId xmlns:a16="http://schemas.microsoft.com/office/drawing/2014/main" xmlns="" id="{5FCD79D5-CCFC-4849-9B1A-09822262F38E}"/>
              </a:ext>
            </a:extLst>
          </p:cNvPr>
          <p:cNvPicPr>
            <a:picLocks noGrp="1" noChangeAspect="1"/>
          </p:cNvPicPr>
          <p:nvPr>
            <p:ph idx="1"/>
          </p:nvPr>
        </p:nvPicPr>
        <p:blipFill>
          <a:blip r:embed="rId2"/>
          <a:stretch>
            <a:fillRect/>
          </a:stretch>
        </p:blipFill>
        <p:spPr>
          <a:xfrm>
            <a:off x="1395889" y="22122003"/>
            <a:ext cx="27461852" cy="12745755"/>
          </a:xfrm>
          <a:prstGeom prst="rect">
            <a:avLst/>
          </a:prstGeom>
          <a:solidFill>
            <a:schemeClr val="accent3">
              <a:lumMod val="40000"/>
              <a:lumOff val="60000"/>
            </a:schemeClr>
          </a:solidFill>
          <a:ln>
            <a:solidFill>
              <a:srgbClr val="5E4197"/>
            </a:solidFill>
          </a:ln>
        </p:spPr>
      </p:pic>
      <p:pic>
        <p:nvPicPr>
          <p:cNvPr id="21" name="Imagen 20">
            <a:extLst>
              <a:ext uri="{FF2B5EF4-FFF2-40B4-BE49-F238E27FC236}">
                <a16:creationId xmlns:a16="http://schemas.microsoft.com/office/drawing/2014/main" xmlns="" id="{4173A6BE-CB0B-4CB0-BDBD-50C34AB40E66}"/>
              </a:ext>
            </a:extLst>
          </p:cNvPr>
          <p:cNvPicPr>
            <a:picLocks noChangeAspect="1"/>
          </p:cNvPicPr>
          <p:nvPr/>
        </p:nvPicPr>
        <p:blipFill>
          <a:blip r:embed="rId2"/>
          <a:stretch>
            <a:fillRect/>
          </a:stretch>
        </p:blipFill>
        <p:spPr>
          <a:xfrm>
            <a:off x="19753798" y="36060763"/>
            <a:ext cx="9085581" cy="2747992"/>
          </a:xfrm>
          <a:prstGeom prst="rect">
            <a:avLst/>
          </a:prstGeom>
          <a:ln>
            <a:solidFill>
              <a:srgbClr val="5E4197"/>
            </a:solidFill>
          </a:ln>
        </p:spPr>
      </p:pic>
      <p:pic>
        <p:nvPicPr>
          <p:cNvPr id="22" name="Imagen 21">
            <a:extLst>
              <a:ext uri="{FF2B5EF4-FFF2-40B4-BE49-F238E27FC236}">
                <a16:creationId xmlns:a16="http://schemas.microsoft.com/office/drawing/2014/main" xmlns="" id="{9C8B89E9-A368-4B2E-973B-D8704AB3648A}"/>
              </a:ext>
            </a:extLst>
          </p:cNvPr>
          <p:cNvPicPr>
            <a:picLocks noChangeAspect="1"/>
          </p:cNvPicPr>
          <p:nvPr/>
        </p:nvPicPr>
        <p:blipFill>
          <a:blip r:embed="rId2"/>
          <a:stretch>
            <a:fillRect/>
          </a:stretch>
        </p:blipFill>
        <p:spPr>
          <a:xfrm>
            <a:off x="18584906" y="13674872"/>
            <a:ext cx="10254473" cy="7084510"/>
          </a:xfrm>
          <a:prstGeom prst="rect">
            <a:avLst/>
          </a:prstGeom>
          <a:ln>
            <a:solidFill>
              <a:srgbClr val="5E4197"/>
            </a:solidFill>
          </a:ln>
        </p:spPr>
      </p:pic>
      <p:pic>
        <p:nvPicPr>
          <p:cNvPr id="24" name="Imagen 23">
            <a:extLst>
              <a:ext uri="{FF2B5EF4-FFF2-40B4-BE49-F238E27FC236}">
                <a16:creationId xmlns:a16="http://schemas.microsoft.com/office/drawing/2014/main" xmlns="" id="{8C5F025A-D559-49DF-8F7D-D0A55C33B966}"/>
              </a:ext>
            </a:extLst>
          </p:cNvPr>
          <p:cNvPicPr>
            <a:picLocks noChangeAspect="1"/>
          </p:cNvPicPr>
          <p:nvPr/>
        </p:nvPicPr>
        <p:blipFill>
          <a:blip r:embed="rId2"/>
          <a:stretch>
            <a:fillRect/>
          </a:stretch>
        </p:blipFill>
        <p:spPr>
          <a:xfrm>
            <a:off x="1389284" y="36059605"/>
            <a:ext cx="17863121" cy="2749150"/>
          </a:xfrm>
          <a:prstGeom prst="rect">
            <a:avLst/>
          </a:prstGeom>
          <a:ln>
            <a:solidFill>
              <a:srgbClr val="5E4197"/>
            </a:solidFill>
          </a:ln>
        </p:spPr>
      </p:pic>
      <p:pic>
        <p:nvPicPr>
          <p:cNvPr id="25" name="Imagen 24">
            <a:extLst>
              <a:ext uri="{FF2B5EF4-FFF2-40B4-BE49-F238E27FC236}">
                <a16:creationId xmlns:a16="http://schemas.microsoft.com/office/drawing/2014/main" xmlns="" id="{C4C2A858-D25F-4A29-9CC6-90B3B4503A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571" b="35841"/>
          <a:stretch/>
        </p:blipFill>
        <p:spPr>
          <a:xfrm>
            <a:off x="25856329" y="2101983"/>
            <a:ext cx="3209835" cy="2094166"/>
          </a:xfrm>
          <a:prstGeom prst="rect">
            <a:avLst/>
          </a:prstGeom>
        </p:spPr>
      </p:pic>
      <p:sp>
        <p:nvSpPr>
          <p:cNvPr id="26" name="Rectángulo 25">
            <a:extLst>
              <a:ext uri="{FF2B5EF4-FFF2-40B4-BE49-F238E27FC236}">
                <a16:creationId xmlns:a16="http://schemas.microsoft.com/office/drawing/2014/main" xmlns="" id="{DFAA918B-EE69-4FE4-AF29-661ABEFD0E21}"/>
              </a:ext>
            </a:extLst>
          </p:cNvPr>
          <p:cNvSpPr/>
          <p:nvPr/>
        </p:nvSpPr>
        <p:spPr>
          <a:xfrm>
            <a:off x="18690309" y="8718616"/>
            <a:ext cx="9944132" cy="2677656"/>
          </a:xfrm>
          <a:prstGeom prst="rect">
            <a:avLst/>
          </a:prstGeom>
        </p:spPr>
        <p:txBody>
          <a:bodyPr wrap="square">
            <a:spAutoFit/>
          </a:bodyPr>
          <a:lstStyle/>
          <a:p>
            <a:pPr marL="457200" indent="-457200">
              <a:buFont typeface="Wingdings" panose="05000000000000000000" pitchFamily="2" charset="2"/>
              <a:buChar char="v"/>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Identification  of the </a:t>
            </a:r>
            <a:r>
              <a:rPr lang="en-US" sz="2800" b="1" dirty="0">
                <a:latin typeface="Calibri" panose="020F0502020204030204" pitchFamily="34" charset="0"/>
                <a:ea typeface="Calibri" panose="020F0502020204030204" pitchFamily="34" charset="0"/>
                <a:cs typeface="Times New Roman" panose="02020603050405020304" pitchFamily="18" charset="0"/>
              </a:rPr>
              <a:t>major bioactive metabolites </a:t>
            </a:r>
            <a:r>
              <a:rPr lang="en-US" sz="2800" dirty="0">
                <a:latin typeface="Calibri" panose="020F0502020204030204" pitchFamily="34" charset="0"/>
                <a:ea typeface="Calibri" panose="020F0502020204030204" pitchFamily="34" charset="0"/>
                <a:cs typeface="Times New Roman" panose="02020603050405020304" pitchFamily="18" charset="0"/>
              </a:rPr>
              <a:t>of </a:t>
            </a:r>
            <a:r>
              <a:rPr lang="en-US" sz="2800" i="1" dirty="0" err="1">
                <a:latin typeface="Calibri" panose="020F0502020204030204" pitchFamily="34" charset="0"/>
                <a:ea typeface="Calibri" panose="020F0502020204030204" pitchFamily="34" charset="0"/>
                <a:cs typeface="Times New Roman" panose="02020603050405020304" pitchFamily="18" charset="0"/>
              </a:rPr>
              <a:t>Asahinea</a:t>
            </a:r>
            <a:r>
              <a:rPr lang="en-US" sz="2800" i="1" dirty="0">
                <a:latin typeface="Calibri" panose="020F0502020204030204" pitchFamily="34" charset="0"/>
                <a:ea typeface="Calibri" panose="020F0502020204030204" pitchFamily="34" charset="0"/>
                <a:cs typeface="Times New Roman" panose="02020603050405020304" pitchFamily="18" charset="0"/>
              </a:rPr>
              <a:t> </a:t>
            </a:r>
            <a:r>
              <a:rPr lang="en-US" sz="2800" i="1" dirty="0" err="1">
                <a:latin typeface="Calibri" panose="020F0502020204030204" pitchFamily="34" charset="0"/>
                <a:ea typeface="Calibri" panose="020F0502020204030204" pitchFamily="34" charset="0"/>
                <a:cs typeface="Times New Roman" panose="02020603050405020304" pitchFamily="18" charset="0"/>
              </a:rPr>
              <a:t>scholanderi</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marL="457200" indent="-457200" algn="just">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Times New Roman" panose="02020603050405020304" pitchFamily="18" charset="0"/>
              </a:rPr>
              <a:t>Delve into the study of the </a:t>
            </a:r>
            <a:r>
              <a:rPr lang="en-US" sz="2800" b="1" dirty="0">
                <a:latin typeface="Calibri" panose="020F0502020204030204" pitchFamily="34" charset="0"/>
                <a:ea typeface="Calibri" panose="020F0502020204030204" pitchFamily="34" charset="0"/>
                <a:cs typeface="Times New Roman" panose="02020603050405020304" pitchFamily="18" charset="0"/>
              </a:rPr>
              <a:t>inhibition of the enzymes acetylcholinesterase (</a:t>
            </a:r>
            <a:r>
              <a:rPr lang="en-US" sz="2800" b="1" dirty="0" err="1">
                <a:latin typeface="Calibri" panose="020F0502020204030204" pitchFamily="34" charset="0"/>
                <a:ea typeface="Calibri" panose="020F0502020204030204" pitchFamily="34" charset="0"/>
                <a:cs typeface="Times New Roman" panose="02020603050405020304" pitchFamily="18" charset="0"/>
              </a:rPr>
              <a:t>AchE</a:t>
            </a:r>
            <a:r>
              <a:rPr lang="en-US" sz="2800" b="1" dirty="0">
                <a:latin typeface="Calibri" panose="020F0502020204030204" pitchFamily="34" charset="0"/>
                <a:ea typeface="Calibri" panose="020F0502020204030204" pitchFamily="34" charset="0"/>
                <a:cs typeface="Times New Roman" panose="02020603050405020304" pitchFamily="18" charset="0"/>
              </a:rPr>
              <a:t>) and butyrylcholinesterase (</a:t>
            </a:r>
            <a:r>
              <a:rPr lang="en-US" sz="2800" b="1" dirty="0" err="1">
                <a:latin typeface="Calibri" panose="020F0502020204030204" pitchFamily="34" charset="0"/>
                <a:ea typeface="Calibri" panose="020F0502020204030204" pitchFamily="34" charset="0"/>
                <a:cs typeface="Times New Roman" panose="02020603050405020304" pitchFamily="18" charset="0"/>
              </a:rPr>
              <a:t>BuchE</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by the secondary metabolites from </a:t>
            </a:r>
            <a:r>
              <a:rPr lang="en-US" sz="2800" i="1" dirty="0" err="1">
                <a:latin typeface="Calibri" panose="020F0502020204030204" pitchFamily="34" charset="0"/>
                <a:ea typeface="Calibri" panose="020F0502020204030204" pitchFamily="34" charset="0"/>
                <a:cs typeface="Times New Roman" panose="02020603050405020304" pitchFamily="18" charset="0"/>
              </a:rPr>
              <a:t>Asahaniea</a:t>
            </a:r>
            <a:r>
              <a:rPr lang="en-US" sz="2800" i="1" dirty="0">
                <a:latin typeface="Calibri" panose="020F0502020204030204" pitchFamily="34" charset="0"/>
                <a:ea typeface="Calibri" panose="020F0502020204030204" pitchFamily="34" charset="0"/>
                <a:cs typeface="Times New Roman" panose="02020603050405020304" pitchFamily="18" charset="0"/>
              </a:rPr>
              <a:t> </a:t>
            </a:r>
            <a:r>
              <a:rPr lang="en-US" sz="2800" i="1" dirty="0" err="1">
                <a:latin typeface="Calibri" panose="020F0502020204030204" pitchFamily="34" charset="0"/>
                <a:ea typeface="Calibri" panose="020F0502020204030204" pitchFamily="34" charset="0"/>
                <a:cs typeface="Times New Roman" panose="02020603050405020304" pitchFamily="18" charset="0"/>
              </a:rPr>
              <a:t>scholanderi</a:t>
            </a:r>
            <a:r>
              <a:rPr lang="en-US" sz="2800" i="1" dirty="0">
                <a:latin typeface="Calibri" panose="020F0502020204030204" pitchFamily="34" charset="0"/>
                <a:ea typeface="Calibri" panose="020F0502020204030204" pitchFamily="34" charset="0"/>
                <a:cs typeface="Times New Roman" panose="02020603050405020304" pitchFamily="18" charset="0"/>
              </a:rPr>
              <a:t>.</a:t>
            </a:r>
          </a:p>
        </p:txBody>
      </p:sp>
      <p:grpSp>
        <p:nvGrpSpPr>
          <p:cNvPr id="28" name="Grupo 27">
            <a:extLst>
              <a:ext uri="{FF2B5EF4-FFF2-40B4-BE49-F238E27FC236}">
                <a16:creationId xmlns:a16="http://schemas.microsoft.com/office/drawing/2014/main" xmlns="" id="{449A7503-F9CC-44FA-B262-23C9873BB62C}"/>
              </a:ext>
            </a:extLst>
          </p:cNvPr>
          <p:cNvGrpSpPr/>
          <p:nvPr/>
        </p:nvGrpSpPr>
        <p:grpSpPr>
          <a:xfrm>
            <a:off x="18690309" y="13755166"/>
            <a:ext cx="10001044" cy="2888407"/>
            <a:chOff x="-2707547" y="2907041"/>
            <a:chExt cx="10565712" cy="2793448"/>
          </a:xfrm>
          <a:solidFill>
            <a:srgbClr val="BD9EB8"/>
          </a:solidFill>
        </p:grpSpPr>
        <p:sp>
          <p:nvSpPr>
            <p:cNvPr id="29" name="Rectángulo: esquinas redondeadas 28">
              <a:extLst>
                <a:ext uri="{FF2B5EF4-FFF2-40B4-BE49-F238E27FC236}">
                  <a16:creationId xmlns:a16="http://schemas.microsoft.com/office/drawing/2014/main" xmlns="" id="{1A441B4D-62F1-4219-9C5D-715547DB723B}"/>
                </a:ext>
              </a:extLst>
            </p:cNvPr>
            <p:cNvSpPr/>
            <p:nvPr/>
          </p:nvSpPr>
          <p:spPr>
            <a:xfrm>
              <a:off x="-2707547" y="2907041"/>
              <a:ext cx="10565712" cy="279344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ángulo: esquinas redondeadas 4">
              <a:extLst>
                <a:ext uri="{FF2B5EF4-FFF2-40B4-BE49-F238E27FC236}">
                  <a16:creationId xmlns:a16="http://schemas.microsoft.com/office/drawing/2014/main" xmlns="" id="{1A8360B4-4700-4F71-AD70-FCE867701FAC}"/>
                </a:ext>
              </a:extLst>
            </p:cNvPr>
            <p:cNvSpPr txBox="1"/>
            <p:nvPr/>
          </p:nvSpPr>
          <p:spPr>
            <a:xfrm>
              <a:off x="107900" y="2943996"/>
              <a:ext cx="7690140" cy="25959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algn="just"/>
              <a:r>
                <a:rPr lang="es-ES" sz="2800" b="1" dirty="0">
                  <a:solidFill>
                    <a:schemeClr val="tx1"/>
                  </a:solidFill>
                </a:rPr>
                <a:t>HPLC</a:t>
              </a:r>
              <a:r>
                <a:rPr lang="es-ES" sz="2800" dirty="0">
                  <a:solidFill>
                    <a:schemeClr val="tx1"/>
                  </a:solidFill>
                </a:rPr>
                <a:t>: Agilent 1260 </a:t>
              </a:r>
              <a:r>
                <a:rPr lang="es-ES" sz="2800" dirty="0" err="1">
                  <a:solidFill>
                    <a:schemeClr val="tx1"/>
                  </a:solidFill>
                </a:rPr>
                <a:t>instrument</a:t>
              </a:r>
              <a:r>
                <a:rPr lang="es-ES" sz="2800" dirty="0">
                  <a:solidFill>
                    <a:schemeClr val="tx1"/>
                  </a:solidFill>
                </a:rPr>
                <a:t>. </a:t>
              </a:r>
              <a:r>
                <a:rPr lang="es-ES" sz="2800" b="1" dirty="0" err="1">
                  <a:solidFill>
                    <a:schemeClr val="tx1"/>
                  </a:solidFill>
                </a:rPr>
                <a:t>Column</a:t>
              </a:r>
              <a:r>
                <a:rPr lang="es-ES" sz="2800" b="1" dirty="0">
                  <a:solidFill>
                    <a:schemeClr val="tx1"/>
                  </a:solidFill>
                </a:rPr>
                <a:t>:</a:t>
              </a:r>
              <a:r>
                <a:rPr lang="es-ES" sz="2800" dirty="0">
                  <a:solidFill>
                    <a:schemeClr val="tx1"/>
                  </a:solidFill>
                </a:rPr>
                <a:t> </a:t>
              </a:r>
              <a:r>
                <a:rPr lang="es-ES" sz="2800" dirty="0" err="1">
                  <a:solidFill>
                    <a:schemeClr val="tx1"/>
                  </a:solidFill>
                </a:rPr>
                <a:t>reversed-phase</a:t>
              </a:r>
              <a:r>
                <a:rPr lang="es-ES" sz="2800" dirty="0">
                  <a:solidFill>
                    <a:schemeClr val="tx1"/>
                  </a:solidFill>
                </a:rPr>
                <a:t> </a:t>
              </a:r>
              <a:r>
                <a:rPr lang="es-ES" sz="2800" dirty="0" err="1">
                  <a:solidFill>
                    <a:schemeClr val="tx1"/>
                  </a:solidFill>
                </a:rPr>
                <a:t>Mediterranea</a:t>
              </a:r>
              <a:r>
                <a:rPr lang="es-ES" sz="2800" dirty="0">
                  <a:solidFill>
                    <a:schemeClr val="tx1"/>
                  </a:solidFill>
                </a:rPr>
                <a:t> Sea18 </a:t>
              </a:r>
              <a:r>
                <a:rPr lang="es-ES" sz="2800" dirty="0" err="1">
                  <a:solidFill>
                    <a:schemeClr val="tx1"/>
                  </a:solidFill>
                </a:rPr>
                <a:t>column</a:t>
              </a:r>
              <a:r>
                <a:rPr lang="es-ES" sz="2800" dirty="0">
                  <a:solidFill>
                    <a:schemeClr val="tx1"/>
                  </a:solidFill>
                </a:rPr>
                <a:t> (150 mm × 4.6 mm, 3 µm). </a:t>
              </a:r>
              <a:r>
                <a:rPr lang="es-ES" sz="2800" b="1" dirty="0" err="1">
                  <a:solidFill>
                    <a:schemeClr val="tx1"/>
                  </a:solidFill>
                </a:rPr>
                <a:t>Phases</a:t>
              </a:r>
              <a:r>
                <a:rPr lang="es-ES" sz="2800" dirty="0">
                  <a:solidFill>
                    <a:schemeClr val="tx1"/>
                  </a:solidFill>
                </a:rPr>
                <a:t>: (A)-&gt;1% </a:t>
              </a:r>
              <a:r>
                <a:rPr lang="es-ES" sz="2800" dirty="0" err="1">
                  <a:solidFill>
                    <a:schemeClr val="tx1"/>
                  </a:solidFill>
                </a:rPr>
                <a:t>orthophosphoric</a:t>
              </a:r>
              <a:r>
                <a:rPr lang="es-ES" sz="2800" dirty="0">
                  <a:solidFill>
                    <a:schemeClr val="tx1"/>
                  </a:solidFill>
                </a:rPr>
                <a:t> </a:t>
              </a:r>
              <a:r>
                <a:rPr lang="es-ES" sz="2800" dirty="0" err="1">
                  <a:solidFill>
                    <a:schemeClr val="tx1"/>
                  </a:solidFill>
                </a:rPr>
                <a:t>acid</a:t>
              </a:r>
              <a:r>
                <a:rPr lang="es-ES" sz="2800" dirty="0">
                  <a:solidFill>
                    <a:schemeClr val="tx1"/>
                  </a:solidFill>
                </a:rPr>
                <a:t> in </a:t>
              </a:r>
              <a:r>
                <a:rPr lang="es-ES" sz="2800" dirty="0" err="1">
                  <a:solidFill>
                    <a:schemeClr val="tx1"/>
                  </a:solidFill>
                </a:rPr>
                <a:t>milli</a:t>
              </a:r>
              <a:r>
                <a:rPr lang="es-ES" sz="2800" dirty="0">
                  <a:solidFill>
                    <a:schemeClr val="tx1"/>
                  </a:solidFill>
                </a:rPr>
                <a:t>-Q </a:t>
              </a:r>
              <a:r>
                <a:rPr lang="es-ES" sz="2800" dirty="0" err="1">
                  <a:solidFill>
                    <a:schemeClr val="tx1"/>
                  </a:solidFill>
                </a:rPr>
                <a:t>water</a:t>
              </a:r>
              <a:r>
                <a:rPr lang="es-ES" sz="2800" dirty="0">
                  <a:solidFill>
                    <a:schemeClr val="tx1"/>
                  </a:solidFill>
                </a:rPr>
                <a:t> ,(B)-&gt;UHPLC-</a:t>
              </a:r>
              <a:r>
                <a:rPr lang="es-ES" sz="2800" dirty="0" err="1">
                  <a:solidFill>
                    <a:schemeClr val="tx1"/>
                  </a:solidFill>
                </a:rPr>
                <a:t>methanol</a:t>
              </a:r>
              <a:r>
                <a:rPr lang="es-ES" sz="2800" dirty="0">
                  <a:solidFill>
                    <a:schemeClr val="tx1"/>
                  </a:solidFill>
                </a:rPr>
                <a:t>. </a:t>
              </a:r>
              <a:r>
                <a:rPr lang="es-ES" sz="2800" b="1" dirty="0">
                  <a:solidFill>
                    <a:schemeClr val="tx1"/>
                  </a:solidFill>
                </a:rPr>
                <a:t>Flow </a:t>
              </a:r>
              <a:r>
                <a:rPr lang="es-ES" sz="2800" b="1" dirty="0" err="1">
                  <a:solidFill>
                    <a:schemeClr val="tx1"/>
                  </a:solidFill>
                </a:rPr>
                <a:t>rate</a:t>
              </a:r>
              <a:r>
                <a:rPr lang="es-ES" sz="2800" b="1" dirty="0">
                  <a:solidFill>
                    <a:schemeClr val="tx1"/>
                  </a:solidFill>
                </a:rPr>
                <a:t>: </a:t>
              </a:r>
              <a:r>
                <a:rPr lang="es-ES" sz="2800" dirty="0">
                  <a:solidFill>
                    <a:schemeClr val="tx1"/>
                  </a:solidFill>
                </a:rPr>
                <a:t>0.6 ml/min. </a:t>
              </a:r>
              <a:r>
                <a:rPr lang="en-US" sz="2800" b="1" dirty="0">
                  <a:solidFill>
                    <a:schemeClr val="tx1"/>
                  </a:solidFill>
                </a:rPr>
                <a:t>UV spectrum </a:t>
              </a:r>
              <a:r>
                <a:rPr lang="en-US" sz="2800" dirty="0">
                  <a:solidFill>
                    <a:schemeClr val="tx1"/>
                  </a:solidFill>
                </a:rPr>
                <a:t>(190 and 400 nm)</a:t>
              </a:r>
            </a:p>
          </p:txBody>
        </p:sp>
      </p:grpSp>
      <p:sp>
        <p:nvSpPr>
          <p:cNvPr id="31" name="Rectángulo: esquinas redondeadas 30">
            <a:extLst>
              <a:ext uri="{FF2B5EF4-FFF2-40B4-BE49-F238E27FC236}">
                <a16:creationId xmlns:a16="http://schemas.microsoft.com/office/drawing/2014/main" xmlns="" id="{3C41F58E-F48D-4B9D-86A2-959CE335FD98}"/>
              </a:ext>
            </a:extLst>
          </p:cNvPr>
          <p:cNvSpPr/>
          <p:nvPr/>
        </p:nvSpPr>
        <p:spPr>
          <a:xfrm>
            <a:off x="18902426" y="13866719"/>
            <a:ext cx="2347460" cy="2586269"/>
          </a:xfrm>
          <a:prstGeom prst="roundRect">
            <a:avLst>
              <a:gd name="adj" fmla="val 10000"/>
            </a:avLst>
          </a:prstGeom>
          <a:blipFill rotWithShape="0">
            <a:blip r:embed="rId5"/>
            <a:stretch>
              <a:fillRect/>
            </a:stretch>
          </a:blipFill>
          <a:ln>
            <a:solidFill>
              <a:srgbClr val="5E4197"/>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Rectángulo: esquinas redondeadas 31">
            <a:extLst>
              <a:ext uri="{FF2B5EF4-FFF2-40B4-BE49-F238E27FC236}">
                <a16:creationId xmlns:a16="http://schemas.microsoft.com/office/drawing/2014/main" xmlns="" id="{830D1270-8DC4-47BE-866D-9E02762658FE}"/>
              </a:ext>
            </a:extLst>
          </p:cNvPr>
          <p:cNvSpPr/>
          <p:nvPr/>
        </p:nvSpPr>
        <p:spPr>
          <a:xfrm>
            <a:off x="18690309" y="16879286"/>
            <a:ext cx="10001044" cy="3534677"/>
          </a:xfrm>
          <a:prstGeom prst="roundRect">
            <a:avLst>
              <a:gd name="adj" fmla="val 10000"/>
            </a:avLst>
          </a:prstGeom>
          <a:solidFill>
            <a:srgbClr val="BD9EB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 name="Imagen 3">
            <a:extLst>
              <a:ext uri="{FF2B5EF4-FFF2-40B4-BE49-F238E27FC236}">
                <a16:creationId xmlns:a16="http://schemas.microsoft.com/office/drawing/2014/main" xmlns="" id="{DD5F9DF0-0582-4121-9028-9210828C20E2}"/>
              </a:ext>
            </a:extLst>
          </p:cNvPr>
          <p:cNvPicPr>
            <a:picLocks noChangeAspect="1"/>
          </p:cNvPicPr>
          <p:nvPr/>
        </p:nvPicPr>
        <p:blipFill>
          <a:blip r:embed="rId6"/>
          <a:stretch>
            <a:fillRect/>
          </a:stretch>
        </p:blipFill>
        <p:spPr>
          <a:xfrm>
            <a:off x="18789788" y="17337461"/>
            <a:ext cx="2572735" cy="2572735"/>
          </a:xfrm>
          <a:prstGeom prst="rect">
            <a:avLst/>
          </a:prstGeom>
          <a:ln>
            <a:solidFill>
              <a:srgbClr val="603268"/>
            </a:solidFill>
          </a:ln>
        </p:spPr>
      </p:pic>
      <p:sp>
        <p:nvSpPr>
          <p:cNvPr id="6" name="CuadroTexto 5">
            <a:extLst>
              <a:ext uri="{FF2B5EF4-FFF2-40B4-BE49-F238E27FC236}">
                <a16:creationId xmlns:a16="http://schemas.microsoft.com/office/drawing/2014/main" xmlns="" id="{EE4EC3D8-59C3-4555-B3A1-5F1CD696E678}"/>
              </a:ext>
            </a:extLst>
          </p:cNvPr>
          <p:cNvSpPr txBox="1"/>
          <p:nvPr/>
        </p:nvSpPr>
        <p:spPr>
          <a:xfrm>
            <a:off x="21355289" y="16874533"/>
            <a:ext cx="7679919" cy="3539430"/>
          </a:xfrm>
          <a:prstGeom prst="rect">
            <a:avLst/>
          </a:prstGeom>
          <a:noFill/>
        </p:spPr>
        <p:txBody>
          <a:bodyPr wrap="square" rtlCol="0">
            <a:spAutoFit/>
          </a:bodyPr>
          <a:lstStyle/>
          <a:p>
            <a:r>
              <a:rPr lang="es-ES" sz="2800" b="1" dirty="0" err="1"/>
              <a:t>Docking</a:t>
            </a:r>
            <a:r>
              <a:rPr lang="es-ES" sz="2800" b="1" dirty="0"/>
              <a:t> </a:t>
            </a:r>
            <a:r>
              <a:rPr lang="es-ES" sz="2800" b="1" dirty="0" err="1"/>
              <a:t>studies</a:t>
            </a:r>
            <a:endParaRPr lang="es-ES" sz="2800" b="1" dirty="0"/>
          </a:p>
          <a:p>
            <a:pPr marL="457200" indent="-457200">
              <a:buFont typeface="Arial" panose="020B0604020202020204" pitchFamily="34" charset="0"/>
              <a:buChar char="•"/>
            </a:pPr>
            <a:r>
              <a:rPr lang="en-US" sz="2800" dirty="0"/>
              <a:t>Protein structures using Protein Preparation Wizard tool available in Schrödinger Suite.</a:t>
            </a:r>
          </a:p>
          <a:p>
            <a:pPr marL="457200" indent="-457200">
              <a:buFont typeface="Arial" panose="020B0604020202020204" pitchFamily="34" charset="0"/>
              <a:buChar char="•"/>
            </a:pPr>
            <a:r>
              <a:rPr lang="en-US" sz="2800" dirty="0"/>
              <a:t>Chemical structures were built using Maestro Build Panel and processed with </a:t>
            </a:r>
            <a:r>
              <a:rPr lang="en-US" sz="2800" dirty="0" err="1"/>
              <a:t>LigPrep</a:t>
            </a:r>
            <a:r>
              <a:rPr lang="en-US" sz="2800" dirty="0"/>
              <a:t>.</a:t>
            </a:r>
          </a:p>
          <a:p>
            <a:pPr marL="457200" indent="-457200">
              <a:buFont typeface="Arial" panose="020B0604020202020204" pitchFamily="34" charset="0"/>
              <a:buChar char="•"/>
            </a:pPr>
            <a:r>
              <a:rPr lang="en-US" sz="2800" dirty="0"/>
              <a:t>Molecular docking experiments using Glide 20-23 in the Extra Precision mode (XP) software. </a:t>
            </a:r>
          </a:p>
          <a:p>
            <a:pPr marL="457200" indent="-457200">
              <a:buFont typeface="Arial" panose="020B0604020202020204" pitchFamily="34" charset="0"/>
              <a:buChar char="•"/>
            </a:pPr>
            <a:endParaRPr lang="es-ES" sz="2800" b="1" dirty="0"/>
          </a:p>
        </p:txBody>
      </p:sp>
      <p:sp>
        <p:nvSpPr>
          <p:cNvPr id="14" name="CuadroTexto 13">
            <a:extLst>
              <a:ext uri="{FF2B5EF4-FFF2-40B4-BE49-F238E27FC236}">
                <a16:creationId xmlns:a16="http://schemas.microsoft.com/office/drawing/2014/main" xmlns="" id="{8E18D758-ED1B-44AF-BDD5-63AD0D5D7338}"/>
              </a:ext>
            </a:extLst>
          </p:cNvPr>
          <p:cNvSpPr txBox="1"/>
          <p:nvPr/>
        </p:nvSpPr>
        <p:spPr>
          <a:xfrm>
            <a:off x="14683154" y="20872938"/>
            <a:ext cx="914400" cy="978601"/>
          </a:xfrm>
          <a:prstGeom prst="rect">
            <a:avLst/>
          </a:prstGeom>
          <a:noFill/>
        </p:spPr>
        <p:txBody>
          <a:bodyPr wrap="square" rtlCol="0">
            <a:spAutoFit/>
          </a:bodyPr>
          <a:lstStyle/>
          <a:p>
            <a:endParaRPr lang="es-ES" dirty="0"/>
          </a:p>
        </p:txBody>
      </p:sp>
      <p:sp>
        <p:nvSpPr>
          <p:cNvPr id="16" name="CuadroTexto 15">
            <a:extLst>
              <a:ext uri="{FF2B5EF4-FFF2-40B4-BE49-F238E27FC236}">
                <a16:creationId xmlns:a16="http://schemas.microsoft.com/office/drawing/2014/main" xmlns="" id="{AD8A5BD8-C256-48A9-AE6F-4EAEB0DEC8C6}"/>
              </a:ext>
            </a:extLst>
          </p:cNvPr>
          <p:cNvSpPr txBox="1"/>
          <p:nvPr/>
        </p:nvSpPr>
        <p:spPr>
          <a:xfrm>
            <a:off x="2142401" y="9199339"/>
            <a:ext cx="15128805" cy="7417415"/>
          </a:xfrm>
          <a:prstGeom prst="rect">
            <a:avLst/>
          </a:prstGeom>
          <a:solidFill>
            <a:schemeClr val="bg1"/>
          </a:solidFill>
          <a:ln>
            <a:solidFill>
              <a:srgbClr val="603268"/>
            </a:solidFill>
          </a:ln>
        </p:spPr>
        <p:txBody>
          <a:bodyPr wrap="square" rtlCol="0">
            <a:spAutoFit/>
          </a:bodyPr>
          <a:lstStyle/>
          <a:p>
            <a:pPr algn="just"/>
            <a:r>
              <a:rPr lang="en-US" sz="2800" dirty="0"/>
              <a:t>Lichens, due to their symbiotic origin, have important properties for pharmacological research. This study focuses on the lichen </a:t>
            </a:r>
            <a:r>
              <a:rPr lang="en-US" sz="2800" b="1" i="1" dirty="0" err="1"/>
              <a:t>Asahinea</a:t>
            </a:r>
            <a:r>
              <a:rPr lang="en-US" sz="2800" b="1" i="1" dirty="0"/>
              <a:t> </a:t>
            </a:r>
            <a:r>
              <a:rPr lang="en-US" sz="2800" b="1" i="1" dirty="0" err="1"/>
              <a:t>scholanderi</a:t>
            </a:r>
            <a:r>
              <a:rPr lang="en-US" sz="2800" b="1" dirty="0"/>
              <a:t> </a:t>
            </a:r>
            <a:r>
              <a:rPr lang="en-US" sz="2800" dirty="0"/>
              <a:t>(Llano) W.L. </a:t>
            </a:r>
            <a:r>
              <a:rPr lang="en-US" sz="2800" dirty="0" err="1"/>
              <a:t>Culb</a:t>
            </a:r>
            <a:r>
              <a:rPr lang="en-US" sz="2800" dirty="0"/>
              <a:t>. &amp; C.F. </a:t>
            </a:r>
            <a:r>
              <a:rPr lang="en-US" sz="2800" dirty="0" err="1"/>
              <a:t>Culb</a:t>
            </a:r>
            <a:r>
              <a:rPr lang="en-US" sz="2800" dirty="0"/>
              <a:t> , which belongs to </a:t>
            </a:r>
            <a:r>
              <a:rPr lang="en-US" sz="2800" dirty="0" err="1"/>
              <a:t>Parmeliaceae</a:t>
            </a:r>
            <a:r>
              <a:rPr lang="en-US" sz="2800" dirty="0"/>
              <a:t> family and specifically to </a:t>
            </a:r>
            <a:r>
              <a:rPr lang="en-US" sz="2800" b="1" dirty="0" err="1"/>
              <a:t>Cetrarioid</a:t>
            </a:r>
            <a:r>
              <a:rPr lang="en-US" sz="2800" b="1" dirty="0"/>
              <a:t> clade</a:t>
            </a:r>
            <a:r>
              <a:rPr lang="en-US" sz="2800" dirty="0"/>
              <a:t>.</a:t>
            </a:r>
          </a:p>
          <a:p>
            <a:pPr algn="just"/>
            <a:endParaRPr lang="en-US" sz="2800" dirty="0"/>
          </a:p>
          <a:p>
            <a:pPr algn="just"/>
            <a:r>
              <a:rPr lang="en-US" sz="2800" dirty="0"/>
              <a:t>According to its morphology, </a:t>
            </a:r>
            <a:r>
              <a:rPr lang="en-US" sz="2800" i="1" dirty="0" err="1"/>
              <a:t>Asahinea</a:t>
            </a:r>
            <a:r>
              <a:rPr lang="en-US" sz="2800" i="1" dirty="0"/>
              <a:t> </a:t>
            </a:r>
            <a:r>
              <a:rPr lang="en-US" sz="2800" i="1" dirty="0" err="1"/>
              <a:t>scholanderi</a:t>
            </a:r>
            <a:r>
              <a:rPr lang="en-US" sz="2800" i="1" dirty="0"/>
              <a:t> </a:t>
            </a:r>
            <a:r>
              <a:rPr lang="en-US" sz="2800" dirty="0"/>
              <a:t>has a foliose growth form. These lichens are more widely distributed in </a:t>
            </a:r>
            <a:r>
              <a:rPr lang="en-US" sz="2800" b="1" dirty="0"/>
              <a:t>North America and Siberia</a:t>
            </a:r>
            <a:r>
              <a:rPr lang="en-US" sz="2800" dirty="0"/>
              <a:t>. This species grows over boulders and on humus in the </a:t>
            </a:r>
            <a:r>
              <a:rPr lang="en-US" sz="2800" dirty="0" err="1"/>
              <a:t>tundras</a:t>
            </a:r>
            <a:r>
              <a:rPr lang="en-US" sz="2800" dirty="0"/>
              <a:t>.</a:t>
            </a:r>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n-US" sz="2800" dirty="0"/>
          </a:p>
          <a:p>
            <a:pPr algn="just"/>
            <a:endParaRPr lang="es-ES" sz="2800" dirty="0"/>
          </a:p>
        </p:txBody>
      </p:sp>
      <p:sp>
        <p:nvSpPr>
          <p:cNvPr id="18" name="CuadroTexto 17">
            <a:extLst>
              <a:ext uri="{FF2B5EF4-FFF2-40B4-BE49-F238E27FC236}">
                <a16:creationId xmlns:a16="http://schemas.microsoft.com/office/drawing/2014/main" xmlns="" id="{A9AA77A9-EA43-4F19-8E65-4BCD4EB12EDE}"/>
              </a:ext>
            </a:extLst>
          </p:cNvPr>
          <p:cNvSpPr txBox="1"/>
          <p:nvPr/>
        </p:nvSpPr>
        <p:spPr>
          <a:xfrm>
            <a:off x="2164975" y="17333403"/>
            <a:ext cx="15128805" cy="2677656"/>
          </a:xfrm>
          <a:prstGeom prst="rect">
            <a:avLst/>
          </a:prstGeom>
          <a:solidFill>
            <a:schemeClr val="bg1"/>
          </a:solidFill>
          <a:ln>
            <a:solidFill>
              <a:srgbClr val="603268"/>
            </a:solidFill>
          </a:ln>
        </p:spPr>
        <p:txBody>
          <a:bodyPr wrap="square" rtlCol="0">
            <a:spAutoFit/>
          </a:bodyPr>
          <a:lstStyle/>
          <a:p>
            <a:pPr algn="just"/>
            <a:r>
              <a:rPr lang="en-US" sz="2800" dirty="0"/>
              <a:t>The etiology of Alzheimer's disease and other dementias is related with the degeneration of cholinergic neurons. Disruption in </a:t>
            </a:r>
            <a:r>
              <a:rPr lang="en-US" sz="2800" b="1" dirty="0"/>
              <a:t>cholinergic neurotransmission </a:t>
            </a:r>
            <a:r>
              <a:rPr lang="en-US" sz="2800" dirty="0"/>
              <a:t>affects to cognitive processes as memory and learning. The enzymes </a:t>
            </a:r>
            <a:r>
              <a:rPr lang="en-US" sz="2800" b="1" dirty="0"/>
              <a:t>acetylcholinesterase (</a:t>
            </a:r>
            <a:r>
              <a:rPr lang="en-US" sz="2800" b="1" dirty="0" err="1"/>
              <a:t>AChE</a:t>
            </a:r>
            <a:r>
              <a:rPr lang="en-US" sz="2800" b="1" dirty="0"/>
              <a:t>) and </a:t>
            </a:r>
            <a:r>
              <a:rPr lang="en-US" sz="2800" b="1" dirty="0" err="1"/>
              <a:t>butyrylcholinesterase</a:t>
            </a:r>
            <a:r>
              <a:rPr lang="en-US" sz="2800" b="1" dirty="0"/>
              <a:t> (</a:t>
            </a:r>
            <a:r>
              <a:rPr lang="en-US" sz="2800" b="1" dirty="0" err="1"/>
              <a:t>BuChE</a:t>
            </a:r>
            <a:r>
              <a:rPr lang="en-US" sz="2800" b="1" dirty="0"/>
              <a:t>) </a:t>
            </a:r>
            <a:r>
              <a:rPr lang="en-US" sz="2800" dirty="0"/>
              <a:t>degrade acetylcholine into the inactive metabolites. Therefore, inhibitors of cholinesterase enzymes are key in the prevention of Alzheimer’s disease progression. Previous works with </a:t>
            </a:r>
            <a:r>
              <a:rPr lang="en-US" sz="2800" i="1" dirty="0" err="1"/>
              <a:t>Asahinea</a:t>
            </a:r>
            <a:r>
              <a:rPr lang="en-US" sz="2800" i="1" dirty="0"/>
              <a:t> </a:t>
            </a:r>
            <a:r>
              <a:rPr lang="en-US" sz="2800" i="1" dirty="0" err="1"/>
              <a:t>scholanderi</a:t>
            </a:r>
            <a:r>
              <a:rPr lang="en-US" sz="2800" dirty="0"/>
              <a:t> extracts showed IC50 values 0.11 mg/mL for </a:t>
            </a:r>
            <a:r>
              <a:rPr lang="en-US" sz="2800" dirty="0" err="1"/>
              <a:t>AChE</a:t>
            </a:r>
            <a:r>
              <a:rPr lang="en-US" sz="2800" dirty="0"/>
              <a:t> and  0.29 mg/mL  for </a:t>
            </a:r>
            <a:r>
              <a:rPr lang="en-US" sz="2800" dirty="0" err="1"/>
              <a:t>BuChE</a:t>
            </a:r>
            <a:r>
              <a:rPr lang="en-US" sz="2800" dirty="0"/>
              <a:t> inhibitory activities.</a:t>
            </a:r>
            <a:endParaRPr lang="es-ES" sz="2800" dirty="0"/>
          </a:p>
        </p:txBody>
      </p:sp>
      <p:pic>
        <p:nvPicPr>
          <p:cNvPr id="33" name="Imagen 32">
            <a:extLst>
              <a:ext uri="{FF2B5EF4-FFF2-40B4-BE49-F238E27FC236}">
                <a16:creationId xmlns:a16="http://schemas.microsoft.com/office/drawing/2014/main" xmlns="" id="{EA60EA7F-E506-473D-A039-7C511132A2B9}"/>
              </a:ext>
            </a:extLst>
          </p:cNvPr>
          <p:cNvPicPr/>
          <p:nvPr/>
        </p:nvPicPr>
        <p:blipFill rotWithShape="1">
          <a:blip r:embed="rId7" cstate="print">
            <a:extLst>
              <a:ext uri="{28A0092B-C50C-407E-A947-70E740481C1C}">
                <a14:useLocalDpi xmlns:a14="http://schemas.microsoft.com/office/drawing/2010/main" val="0"/>
              </a:ext>
            </a:extLst>
          </a:blip>
          <a:srcRect l="17662" t="29057" r="42551" b="6849"/>
          <a:stretch/>
        </p:blipFill>
        <p:spPr bwMode="auto">
          <a:xfrm rot="16200000">
            <a:off x="12701436" y="12566199"/>
            <a:ext cx="2422003" cy="3205597"/>
          </a:xfrm>
          <a:prstGeom prst="rect">
            <a:avLst/>
          </a:prstGeom>
          <a:ln w="76200">
            <a:solidFill>
              <a:srgbClr val="603268"/>
            </a:solidFill>
          </a:ln>
          <a:extLst>
            <a:ext uri="{53640926-AAD7-44D8-BBD7-CCE9431645EC}">
              <a14:shadowObscured xmlns:a14="http://schemas.microsoft.com/office/drawing/2010/main"/>
            </a:ext>
          </a:extLst>
        </p:spPr>
      </p:pic>
      <p:pic>
        <p:nvPicPr>
          <p:cNvPr id="34" name="Imagen 10">
            <a:extLst>
              <a:ext uri="{FF2B5EF4-FFF2-40B4-BE49-F238E27FC236}">
                <a16:creationId xmlns:a16="http://schemas.microsoft.com/office/drawing/2014/main" xmlns="" id="{E72A4CF1-4621-4309-9737-CE6903518376}"/>
              </a:ext>
            </a:extLst>
          </p:cNvPr>
          <p:cNvPicPr>
            <a:picLocks noChangeAspect="1"/>
          </p:cNvPicPr>
          <p:nvPr/>
        </p:nvPicPr>
        <p:blipFill rotWithShape="1">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t="23029" b="22227"/>
          <a:stretch/>
        </p:blipFill>
        <p:spPr>
          <a:xfrm>
            <a:off x="3901153" y="12376469"/>
            <a:ext cx="6161213" cy="3813501"/>
          </a:xfrm>
          <a:prstGeom prst="rect">
            <a:avLst/>
          </a:prstGeom>
          <a:ln w="228600" cap="sq" cmpd="thickThin">
            <a:solidFill>
              <a:srgbClr val="603268"/>
            </a:solidFill>
            <a:prstDash val="solid"/>
            <a:miter lim="800000"/>
          </a:ln>
          <a:effectLst>
            <a:innerShdw blurRad="76200">
              <a:srgbClr val="000000"/>
            </a:innerShdw>
          </a:effectLst>
        </p:spPr>
      </p:pic>
      <p:sp>
        <p:nvSpPr>
          <p:cNvPr id="52" name="Elipse 51">
            <a:extLst>
              <a:ext uri="{FF2B5EF4-FFF2-40B4-BE49-F238E27FC236}">
                <a16:creationId xmlns:a16="http://schemas.microsoft.com/office/drawing/2014/main" xmlns="" id="{DC6F0D49-6CE8-450B-BACA-43786D5AABD5}"/>
              </a:ext>
            </a:extLst>
          </p:cNvPr>
          <p:cNvSpPr/>
          <p:nvPr/>
        </p:nvSpPr>
        <p:spPr>
          <a:xfrm>
            <a:off x="4469606" y="12998605"/>
            <a:ext cx="1524000" cy="874554"/>
          </a:xfrm>
          <a:prstGeom prst="ellipse">
            <a:avLst/>
          </a:prstGeom>
          <a:noFill/>
          <a:ln w="57150">
            <a:solidFill>
              <a:srgbClr val="603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Elipse 52">
            <a:extLst>
              <a:ext uri="{FF2B5EF4-FFF2-40B4-BE49-F238E27FC236}">
                <a16:creationId xmlns:a16="http://schemas.microsoft.com/office/drawing/2014/main" xmlns="" id="{9D05B16C-DFAA-402A-BBD8-CC47B2961195}"/>
              </a:ext>
            </a:extLst>
          </p:cNvPr>
          <p:cNvSpPr/>
          <p:nvPr/>
        </p:nvSpPr>
        <p:spPr>
          <a:xfrm>
            <a:off x="7736264" y="12957996"/>
            <a:ext cx="1524001" cy="955771"/>
          </a:xfrm>
          <a:prstGeom prst="ellipse">
            <a:avLst/>
          </a:prstGeom>
          <a:noFill/>
          <a:ln w="57150">
            <a:solidFill>
              <a:srgbClr val="603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56">
            <a:extLst>
              <a:ext uri="{FF2B5EF4-FFF2-40B4-BE49-F238E27FC236}">
                <a16:creationId xmlns:a16="http://schemas.microsoft.com/office/drawing/2014/main" xmlns="" id="{CBDC933A-D47B-41D1-9471-D98B1847206F}"/>
              </a:ext>
            </a:extLst>
          </p:cNvPr>
          <p:cNvSpPr/>
          <p:nvPr/>
        </p:nvSpPr>
        <p:spPr>
          <a:xfrm>
            <a:off x="2142401" y="28255351"/>
            <a:ext cx="26089938" cy="611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6" name="Imagen 55">
            <a:extLst>
              <a:ext uri="{FF2B5EF4-FFF2-40B4-BE49-F238E27FC236}">
                <a16:creationId xmlns:a16="http://schemas.microsoft.com/office/drawing/2014/main" xmlns="" id="{2E8F34D3-BED8-4274-97A1-9DC95EBE6B66}"/>
              </a:ext>
            </a:extLst>
          </p:cNvPr>
          <p:cNvPicPr>
            <a:picLocks noChangeAspect="1"/>
          </p:cNvPicPr>
          <p:nvPr/>
        </p:nvPicPr>
        <p:blipFill>
          <a:blip r:embed="rId9"/>
          <a:stretch>
            <a:fillRect/>
          </a:stretch>
        </p:blipFill>
        <p:spPr>
          <a:xfrm>
            <a:off x="16574625" y="28665523"/>
            <a:ext cx="9105855" cy="4678671"/>
          </a:xfrm>
          <a:prstGeom prst="rect">
            <a:avLst/>
          </a:prstGeom>
          <a:ln>
            <a:solidFill>
              <a:srgbClr val="603268"/>
            </a:solidFill>
          </a:ln>
        </p:spPr>
      </p:pic>
      <p:pic>
        <p:nvPicPr>
          <p:cNvPr id="58" name="Imagen 57">
            <a:extLst>
              <a:ext uri="{FF2B5EF4-FFF2-40B4-BE49-F238E27FC236}">
                <a16:creationId xmlns:a16="http://schemas.microsoft.com/office/drawing/2014/main" xmlns="" id="{21E5F599-1B45-4D11-B281-05C7B5F0432C}"/>
              </a:ext>
            </a:extLst>
          </p:cNvPr>
          <p:cNvPicPr>
            <a:picLocks noChangeAspect="1"/>
          </p:cNvPicPr>
          <p:nvPr/>
        </p:nvPicPr>
        <p:blipFill>
          <a:blip r:embed="rId10"/>
          <a:stretch>
            <a:fillRect/>
          </a:stretch>
        </p:blipFill>
        <p:spPr>
          <a:xfrm>
            <a:off x="3502074" y="28644289"/>
            <a:ext cx="10198515" cy="4581274"/>
          </a:xfrm>
          <a:prstGeom prst="rect">
            <a:avLst/>
          </a:prstGeom>
          <a:ln>
            <a:solidFill>
              <a:srgbClr val="603268"/>
            </a:solidFill>
          </a:ln>
        </p:spPr>
      </p:pic>
      <p:sp>
        <p:nvSpPr>
          <p:cNvPr id="59" name="CuadroTexto 58">
            <a:extLst>
              <a:ext uri="{FF2B5EF4-FFF2-40B4-BE49-F238E27FC236}">
                <a16:creationId xmlns:a16="http://schemas.microsoft.com/office/drawing/2014/main" xmlns="" id="{8AD3BA69-F6F9-4E8F-8890-9596AD12AB1E}"/>
              </a:ext>
            </a:extLst>
          </p:cNvPr>
          <p:cNvSpPr txBox="1"/>
          <p:nvPr/>
        </p:nvSpPr>
        <p:spPr>
          <a:xfrm>
            <a:off x="2746408" y="33478446"/>
            <a:ext cx="25485931" cy="707886"/>
          </a:xfrm>
          <a:prstGeom prst="rect">
            <a:avLst/>
          </a:prstGeom>
          <a:noFill/>
        </p:spPr>
        <p:txBody>
          <a:bodyPr wrap="square" rtlCol="0">
            <a:spAutoFit/>
          </a:bodyPr>
          <a:lstStyle/>
          <a:p>
            <a:pPr algn="just"/>
            <a:r>
              <a:rPr lang="en-US" sz="2000" b="1" dirty="0"/>
              <a:t>Figure 2. </a:t>
            </a:r>
            <a:r>
              <a:rPr lang="en-US" sz="2000" dirty="0"/>
              <a:t>Protein-ligand interactions for </a:t>
            </a:r>
            <a:r>
              <a:rPr lang="en-US" sz="2000" dirty="0" err="1"/>
              <a:t>alectoronic</a:t>
            </a:r>
            <a:r>
              <a:rPr lang="en-US" sz="2000" dirty="0"/>
              <a:t> acid: A) with </a:t>
            </a:r>
            <a:r>
              <a:rPr lang="en-US" sz="2000" dirty="0" err="1"/>
              <a:t>AChE</a:t>
            </a:r>
            <a:r>
              <a:rPr lang="en-US" sz="2000" dirty="0"/>
              <a:t>  B) with </a:t>
            </a:r>
            <a:r>
              <a:rPr lang="en-US" sz="2000" dirty="0" err="1"/>
              <a:t>BuChE</a:t>
            </a:r>
            <a:r>
              <a:rPr lang="en-US" sz="2000" dirty="0"/>
              <a:t>, with (left) and without (right) water molecules included in the binding site. Hydrogen bonds are represented by pink arrows and π- π stackings are represented by green lines. Hydrophobic residues are in green, polar residues are in cyan, negatively charged residues are in red, positively charged ones are in blue, glycine residues and water molecules are in white.</a:t>
            </a:r>
            <a:endParaRPr lang="es-ES" sz="2000" dirty="0"/>
          </a:p>
        </p:txBody>
      </p:sp>
      <p:sp>
        <p:nvSpPr>
          <p:cNvPr id="60" name="CuadroTexto 59">
            <a:extLst>
              <a:ext uri="{FF2B5EF4-FFF2-40B4-BE49-F238E27FC236}">
                <a16:creationId xmlns:a16="http://schemas.microsoft.com/office/drawing/2014/main" xmlns="" id="{35BCCDFC-8816-473F-AD9E-05B86B793DE3}"/>
              </a:ext>
            </a:extLst>
          </p:cNvPr>
          <p:cNvSpPr txBox="1"/>
          <p:nvPr/>
        </p:nvSpPr>
        <p:spPr>
          <a:xfrm>
            <a:off x="2592841" y="28533581"/>
            <a:ext cx="665314" cy="584775"/>
          </a:xfrm>
          <a:prstGeom prst="rect">
            <a:avLst/>
          </a:prstGeom>
          <a:noFill/>
        </p:spPr>
        <p:txBody>
          <a:bodyPr wrap="square" rtlCol="0">
            <a:spAutoFit/>
          </a:bodyPr>
          <a:lstStyle/>
          <a:p>
            <a:r>
              <a:rPr lang="es-ES" sz="3200" b="1" dirty="0"/>
              <a:t>A)</a:t>
            </a:r>
          </a:p>
        </p:txBody>
      </p:sp>
      <p:sp>
        <p:nvSpPr>
          <p:cNvPr id="61" name="CuadroTexto 60">
            <a:extLst>
              <a:ext uri="{FF2B5EF4-FFF2-40B4-BE49-F238E27FC236}">
                <a16:creationId xmlns:a16="http://schemas.microsoft.com/office/drawing/2014/main" xmlns="" id="{F7308DB6-ECEA-4FF9-9470-4C1C212954C2}"/>
              </a:ext>
            </a:extLst>
          </p:cNvPr>
          <p:cNvSpPr txBox="1"/>
          <p:nvPr/>
        </p:nvSpPr>
        <p:spPr>
          <a:xfrm>
            <a:off x="15578949" y="28533582"/>
            <a:ext cx="751757" cy="584775"/>
          </a:xfrm>
          <a:prstGeom prst="rect">
            <a:avLst/>
          </a:prstGeom>
          <a:noFill/>
        </p:spPr>
        <p:txBody>
          <a:bodyPr wrap="square" rtlCol="0">
            <a:spAutoFit/>
          </a:bodyPr>
          <a:lstStyle/>
          <a:p>
            <a:r>
              <a:rPr lang="es-ES" sz="3200" b="1" dirty="0"/>
              <a:t>B)</a:t>
            </a:r>
          </a:p>
        </p:txBody>
      </p:sp>
      <p:sp>
        <p:nvSpPr>
          <p:cNvPr id="62" name="Rectángulo 61">
            <a:extLst>
              <a:ext uri="{FF2B5EF4-FFF2-40B4-BE49-F238E27FC236}">
                <a16:creationId xmlns:a16="http://schemas.microsoft.com/office/drawing/2014/main" xmlns="" id="{BD398CE4-3B5E-4C23-A545-C3D301222D8C}"/>
              </a:ext>
            </a:extLst>
          </p:cNvPr>
          <p:cNvSpPr/>
          <p:nvPr/>
        </p:nvSpPr>
        <p:spPr>
          <a:xfrm>
            <a:off x="2098900" y="36491650"/>
            <a:ext cx="16690887" cy="2246769"/>
          </a:xfrm>
          <a:prstGeom prst="rect">
            <a:avLst/>
          </a:prstGeom>
        </p:spPr>
        <p:txBody>
          <a:bodyPr wrap="square">
            <a:spAutoFit/>
          </a:bodyPr>
          <a:lstStyle/>
          <a:p>
            <a:pPr marL="457200" indent="-457200">
              <a:buFont typeface="Arial" panose="020B0604020202020204" pitchFamily="34" charset="0"/>
              <a:buChar char="•"/>
            </a:pPr>
            <a:r>
              <a:rPr lang="fr-FR" sz="2800" dirty="0"/>
              <a:t>The major compounds of </a:t>
            </a:r>
            <a:r>
              <a:rPr lang="fr-FR" sz="2800" i="1" dirty="0" err="1"/>
              <a:t>Asahinea</a:t>
            </a:r>
            <a:r>
              <a:rPr lang="fr-FR" sz="2800" i="1" dirty="0"/>
              <a:t> </a:t>
            </a:r>
            <a:r>
              <a:rPr lang="fr-FR" sz="2800" i="1" dirty="0" err="1"/>
              <a:t>scholanderi</a:t>
            </a:r>
            <a:r>
              <a:rPr lang="fr-FR" sz="2800" i="1" dirty="0"/>
              <a:t> </a:t>
            </a:r>
            <a:r>
              <a:rPr lang="fr-FR" sz="2800" dirty="0" err="1"/>
              <a:t>identified</a:t>
            </a:r>
            <a:r>
              <a:rPr lang="fr-FR" sz="2800" dirty="0"/>
              <a:t> by HPLC </a:t>
            </a:r>
            <a:r>
              <a:rPr lang="fr-FR" sz="2800" dirty="0" err="1"/>
              <a:t>were</a:t>
            </a:r>
            <a:r>
              <a:rPr lang="fr-FR" sz="2800" dirty="0"/>
              <a:t> </a:t>
            </a:r>
            <a:r>
              <a:rPr lang="fr-FR" sz="2800" b="1" dirty="0" err="1"/>
              <a:t>alectoronic</a:t>
            </a:r>
            <a:r>
              <a:rPr lang="fr-FR" sz="2800" b="1" dirty="0"/>
              <a:t> </a:t>
            </a:r>
            <a:r>
              <a:rPr lang="fr-FR" sz="2800" b="1" dirty="0" err="1"/>
              <a:t>acid</a:t>
            </a:r>
            <a:r>
              <a:rPr lang="fr-FR" sz="2800" b="1" dirty="0"/>
              <a:t> </a:t>
            </a:r>
            <a:r>
              <a:rPr lang="fr-FR" sz="2800" dirty="0"/>
              <a:t>and </a:t>
            </a:r>
            <a:r>
              <a:rPr lang="fr-FR" sz="2800" b="1" dirty="0" err="1"/>
              <a:t>collatolic</a:t>
            </a:r>
            <a:r>
              <a:rPr lang="fr-FR" sz="2800" b="1" dirty="0"/>
              <a:t> </a:t>
            </a:r>
            <a:r>
              <a:rPr lang="fr-FR" sz="2800" b="1" dirty="0" err="1"/>
              <a:t>acid</a:t>
            </a:r>
            <a:r>
              <a:rPr lang="fr-FR" sz="2800" dirty="0"/>
              <a:t>.</a:t>
            </a:r>
            <a:endParaRPr lang="en-US" sz="2800" dirty="0"/>
          </a:p>
          <a:p>
            <a:pPr marL="457200" indent="-457200">
              <a:buFont typeface="Arial" panose="020B0604020202020204" pitchFamily="34" charset="0"/>
              <a:buChar char="•"/>
            </a:pPr>
            <a:r>
              <a:rPr lang="en-US" sz="2800" b="1" dirty="0" err="1"/>
              <a:t>Alectoronic</a:t>
            </a:r>
            <a:r>
              <a:rPr lang="en-US" sz="2800" b="1" dirty="0"/>
              <a:t> acid </a:t>
            </a:r>
            <a:r>
              <a:rPr lang="en-US" sz="2800" dirty="0"/>
              <a:t>exhibited strong interactions with both </a:t>
            </a:r>
            <a:r>
              <a:rPr lang="en-US" sz="2800" dirty="0" err="1"/>
              <a:t>AChE</a:t>
            </a:r>
            <a:r>
              <a:rPr lang="en-US" sz="2800" dirty="0"/>
              <a:t> and </a:t>
            </a:r>
            <a:r>
              <a:rPr lang="en-US" sz="2800" dirty="0" err="1"/>
              <a:t>BChE</a:t>
            </a:r>
            <a:r>
              <a:rPr lang="en-US" sz="2800" dirty="0"/>
              <a:t> with and without water molecules in the binding site, even more than Ach.</a:t>
            </a:r>
          </a:p>
          <a:p>
            <a:pPr marL="457200" indent="-457200">
              <a:buFont typeface="Arial" panose="020B0604020202020204" pitchFamily="34" charset="0"/>
              <a:buChar char="•"/>
            </a:pPr>
            <a:r>
              <a:rPr lang="en-US" sz="2800" dirty="0"/>
              <a:t>These molecules should be further investigated as </a:t>
            </a:r>
            <a:r>
              <a:rPr lang="en-US" sz="2800" b="1" dirty="0"/>
              <a:t>cholinesterase inhibitors </a:t>
            </a:r>
            <a:r>
              <a:rPr lang="en-US" sz="2800" dirty="0"/>
              <a:t>for the prevention and treatment of Alzheimer’s disease.</a:t>
            </a:r>
            <a:endParaRPr lang="es-ES" sz="2800" dirty="0"/>
          </a:p>
        </p:txBody>
      </p:sp>
      <p:graphicFrame>
        <p:nvGraphicFramePr>
          <p:cNvPr id="64" name="Tabla 64">
            <a:extLst>
              <a:ext uri="{FF2B5EF4-FFF2-40B4-BE49-F238E27FC236}">
                <a16:creationId xmlns:a16="http://schemas.microsoft.com/office/drawing/2014/main" xmlns="" id="{03DFE425-1DBC-4DC0-BFDD-BA031749E8C4}"/>
              </a:ext>
            </a:extLst>
          </p:cNvPr>
          <p:cNvGraphicFramePr>
            <a:graphicFrameLocks noGrp="1"/>
          </p:cNvGraphicFramePr>
          <p:nvPr>
            <p:extLst>
              <p:ext uri="{D42A27DB-BD31-4B8C-83A1-F6EECF244321}">
                <p14:modId xmlns:p14="http://schemas.microsoft.com/office/powerpoint/2010/main" val="91973194"/>
              </p:ext>
            </p:extLst>
          </p:nvPr>
        </p:nvGraphicFramePr>
        <p:xfrm>
          <a:off x="15316214" y="22885280"/>
          <a:ext cx="12742967" cy="5073780"/>
        </p:xfrm>
        <a:graphic>
          <a:graphicData uri="http://schemas.openxmlformats.org/drawingml/2006/table">
            <a:tbl>
              <a:tblPr firstRow="1" bandRow="1">
                <a:tableStyleId>{91EBBBCC-DAD2-459C-BE2E-F6DE35CF9A28}</a:tableStyleId>
              </a:tblPr>
              <a:tblGrid>
                <a:gridCol w="3170312">
                  <a:extLst>
                    <a:ext uri="{9D8B030D-6E8A-4147-A177-3AD203B41FA5}">
                      <a16:colId xmlns:a16="http://schemas.microsoft.com/office/drawing/2014/main" xmlns="" val="1880896989"/>
                    </a:ext>
                  </a:extLst>
                </a:gridCol>
                <a:gridCol w="1446912">
                  <a:extLst>
                    <a:ext uri="{9D8B030D-6E8A-4147-A177-3AD203B41FA5}">
                      <a16:colId xmlns:a16="http://schemas.microsoft.com/office/drawing/2014/main" xmlns="" val="2713973613"/>
                    </a:ext>
                  </a:extLst>
                </a:gridCol>
                <a:gridCol w="2708581">
                  <a:extLst>
                    <a:ext uri="{9D8B030D-6E8A-4147-A177-3AD203B41FA5}">
                      <a16:colId xmlns:a16="http://schemas.microsoft.com/office/drawing/2014/main" xmlns="" val="172146139"/>
                    </a:ext>
                  </a:extLst>
                </a:gridCol>
                <a:gridCol w="2708581">
                  <a:extLst>
                    <a:ext uri="{9D8B030D-6E8A-4147-A177-3AD203B41FA5}">
                      <a16:colId xmlns:a16="http://schemas.microsoft.com/office/drawing/2014/main" xmlns="" val="790210665"/>
                    </a:ext>
                  </a:extLst>
                </a:gridCol>
                <a:gridCol w="2708581">
                  <a:extLst>
                    <a:ext uri="{9D8B030D-6E8A-4147-A177-3AD203B41FA5}">
                      <a16:colId xmlns:a16="http://schemas.microsoft.com/office/drawing/2014/main" xmlns="" val="3937828621"/>
                    </a:ext>
                  </a:extLst>
                </a:gridCol>
              </a:tblGrid>
              <a:tr h="496140">
                <a:tc rowSpan="3">
                  <a:txBody>
                    <a:bodyPr/>
                    <a:lstStyle/>
                    <a:p>
                      <a:pPr algn="ctr">
                        <a:lnSpc>
                          <a:spcPct val="200000"/>
                        </a:lnSpc>
                        <a:spcAft>
                          <a:spcPts val="0"/>
                        </a:spcAft>
                      </a:pPr>
                      <a:r>
                        <a:rPr lang="es-ES" sz="2400" dirty="0" err="1">
                          <a:effectLst/>
                        </a:rPr>
                        <a:t>Compound</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rgbClr val="663399"/>
                    </a:solidFill>
                  </a:tcPr>
                </a:tc>
                <a:tc gridSpan="2">
                  <a:txBody>
                    <a:bodyPr/>
                    <a:lstStyle/>
                    <a:p>
                      <a:pPr algn="ctr"/>
                      <a:r>
                        <a:rPr lang="es-ES" sz="3200" dirty="0" err="1"/>
                        <a:t>AchE</a:t>
                      </a:r>
                      <a:endParaRPr lang="es-ES" sz="3200" dirty="0"/>
                    </a:p>
                  </a:txBody>
                  <a:tcPr>
                    <a:solidFill>
                      <a:srgbClr val="977EB8"/>
                    </a:solidFill>
                  </a:tcPr>
                </a:tc>
                <a:tc hMerge="1">
                  <a:txBody>
                    <a:bodyPr/>
                    <a:lstStyle/>
                    <a:p>
                      <a:endParaRPr lang="es-ES" dirty="0"/>
                    </a:p>
                  </a:txBody>
                  <a:tcPr/>
                </a:tc>
                <a:tc gridSpan="2">
                  <a:txBody>
                    <a:bodyPr/>
                    <a:lstStyle/>
                    <a:p>
                      <a:pPr algn="ctr"/>
                      <a:r>
                        <a:rPr lang="es-ES" sz="3200" dirty="0" err="1"/>
                        <a:t>BuchE</a:t>
                      </a:r>
                      <a:endParaRPr lang="es-ES" sz="3200" dirty="0"/>
                    </a:p>
                  </a:txBody>
                  <a:tcPr>
                    <a:solidFill>
                      <a:srgbClr val="977EB8"/>
                    </a:solidFill>
                  </a:tcPr>
                </a:tc>
                <a:tc hMerge="1">
                  <a:txBody>
                    <a:bodyPr/>
                    <a:lstStyle/>
                    <a:p>
                      <a:endParaRPr lang="es-ES" dirty="0"/>
                    </a:p>
                  </a:txBody>
                  <a:tcPr/>
                </a:tc>
                <a:extLst>
                  <a:ext uri="{0D108BD9-81ED-4DB2-BD59-A6C34878D82A}">
                    <a16:rowId xmlns:a16="http://schemas.microsoft.com/office/drawing/2014/main" xmlns="" val="2122558345"/>
                  </a:ext>
                </a:extLst>
              </a:tr>
              <a:tr h="626704">
                <a:tc vMerge="1">
                  <a:txBody>
                    <a:bodyPr/>
                    <a:lstStyle/>
                    <a:p>
                      <a:pPr algn="ctr">
                        <a:lnSpc>
                          <a:spcPct val="200000"/>
                        </a:lnSpc>
                        <a:spcAft>
                          <a:spcPts val="0"/>
                        </a:spcAft>
                      </a:pP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200000"/>
                        </a:lnSpc>
                        <a:spcAft>
                          <a:spcPts val="0"/>
                        </a:spcAft>
                      </a:pPr>
                      <a:r>
                        <a:rPr lang="es-ES" sz="2400" dirty="0" err="1">
                          <a:effectLst/>
                        </a:rPr>
                        <a:t>Docking</a:t>
                      </a:r>
                      <a:r>
                        <a:rPr lang="es-ES" sz="2400" dirty="0">
                          <a:effectLst/>
                        </a:rPr>
                        <a:t> score (kcal/mol)</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sz="2400" dirty="0"/>
                    </a:p>
                  </a:txBody>
                  <a:tcPr/>
                </a:tc>
                <a:tc hMerge="1">
                  <a:txBody>
                    <a:bodyPr/>
                    <a:lstStyle/>
                    <a:p>
                      <a:endParaRPr lang="es-ES" dirty="0"/>
                    </a:p>
                  </a:txBody>
                  <a:tcPr/>
                </a:tc>
                <a:extLst>
                  <a:ext uri="{0D108BD9-81ED-4DB2-BD59-A6C34878D82A}">
                    <a16:rowId xmlns:a16="http://schemas.microsoft.com/office/drawing/2014/main" xmlns="" val="4249025342"/>
                  </a:ext>
                </a:extLst>
              </a:tr>
              <a:tr h="626704">
                <a:tc vMerge="1">
                  <a:txBody>
                    <a:bodyPr/>
                    <a:lstStyle/>
                    <a:p>
                      <a:endParaRPr lang="es-ES"/>
                    </a:p>
                  </a:txBody>
                  <a:tcPr/>
                </a:tc>
                <a:tc>
                  <a:txBody>
                    <a:bodyPr/>
                    <a:lstStyle/>
                    <a:p>
                      <a:pPr algn="ctr">
                        <a:lnSpc>
                          <a:spcPct val="200000"/>
                        </a:lnSpc>
                        <a:spcAft>
                          <a:spcPts val="0"/>
                        </a:spcAft>
                      </a:pPr>
                      <a:r>
                        <a:rPr lang="es-ES" sz="2400" dirty="0" err="1">
                          <a:effectLst/>
                        </a:rPr>
                        <a:t>With</a:t>
                      </a:r>
                      <a:r>
                        <a:rPr lang="es-ES" sz="2400" dirty="0">
                          <a:effectLst/>
                        </a:rPr>
                        <a:t> H</a:t>
                      </a:r>
                      <a:r>
                        <a:rPr lang="es-ES" sz="2400" baseline="-25000" dirty="0">
                          <a:effectLst/>
                        </a:rPr>
                        <a:t>2</a:t>
                      </a:r>
                      <a:r>
                        <a:rPr lang="es-ES" sz="2400" dirty="0">
                          <a:effectLst/>
                        </a:rPr>
                        <a:t>O</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2400" dirty="0" err="1">
                          <a:effectLst/>
                        </a:rPr>
                        <a:t>Without</a:t>
                      </a:r>
                      <a:r>
                        <a:rPr lang="es-ES" sz="2400" dirty="0">
                          <a:effectLst/>
                        </a:rPr>
                        <a:t> H</a:t>
                      </a:r>
                      <a:r>
                        <a:rPr lang="es-ES" sz="2400" baseline="-25000" dirty="0">
                          <a:effectLst/>
                        </a:rPr>
                        <a:t>2</a:t>
                      </a:r>
                      <a:r>
                        <a:rPr lang="es-ES" sz="2400" dirty="0">
                          <a:effectLst/>
                        </a:rPr>
                        <a:t>O</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2400" dirty="0" err="1">
                          <a:effectLst/>
                        </a:rPr>
                        <a:t>With</a:t>
                      </a:r>
                      <a:r>
                        <a:rPr lang="es-ES" sz="2400" dirty="0">
                          <a:effectLst/>
                        </a:rPr>
                        <a:t> H</a:t>
                      </a:r>
                      <a:r>
                        <a:rPr lang="es-ES" sz="2400" baseline="-25000" dirty="0">
                          <a:effectLst/>
                        </a:rPr>
                        <a:t>2</a:t>
                      </a:r>
                      <a:r>
                        <a:rPr lang="es-ES" sz="2400" dirty="0">
                          <a:effectLst/>
                        </a:rPr>
                        <a:t>O</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2400" dirty="0" err="1">
                          <a:effectLst/>
                        </a:rPr>
                        <a:t>Without</a:t>
                      </a:r>
                      <a:r>
                        <a:rPr lang="es-ES" sz="2400" dirty="0">
                          <a:effectLst/>
                        </a:rPr>
                        <a:t> H</a:t>
                      </a:r>
                      <a:r>
                        <a:rPr lang="es-ES" sz="2400" baseline="-25000" dirty="0">
                          <a:effectLst/>
                        </a:rPr>
                        <a:t>2</a:t>
                      </a:r>
                      <a:r>
                        <a:rPr lang="es-ES" sz="2400" dirty="0">
                          <a:effectLst/>
                        </a:rPr>
                        <a:t>O</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31859721"/>
                  </a:ext>
                </a:extLst>
              </a:tr>
              <a:tr h="626704">
                <a:tc>
                  <a:txBody>
                    <a:bodyPr/>
                    <a:lstStyle/>
                    <a:p>
                      <a:pPr algn="l">
                        <a:lnSpc>
                          <a:spcPct val="200000"/>
                        </a:lnSpc>
                        <a:spcAft>
                          <a:spcPts val="0"/>
                        </a:spcAft>
                      </a:pPr>
                      <a:r>
                        <a:rPr lang="es-ES" sz="2400" dirty="0" err="1">
                          <a:effectLst/>
                        </a:rPr>
                        <a:t>Acetylcholine</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-8.5</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-7.4</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-4.1</a:t>
                      </a:r>
                      <a:endParaRPr lang="es-E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-5.1</a:t>
                      </a:r>
                      <a:endParaRPr lang="es-E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49667322"/>
                  </a:ext>
                </a:extLst>
              </a:tr>
              <a:tr h="1253407">
                <a:tc>
                  <a:txBody>
                    <a:bodyPr/>
                    <a:lstStyle/>
                    <a:p>
                      <a:pPr algn="l">
                        <a:lnSpc>
                          <a:spcPct val="200000"/>
                        </a:lnSpc>
                        <a:spcAft>
                          <a:spcPts val="0"/>
                        </a:spcAft>
                      </a:pPr>
                      <a:r>
                        <a:rPr lang="es-ES" sz="2400" dirty="0" err="1">
                          <a:effectLst/>
                        </a:rPr>
                        <a:t>Donepezil</a:t>
                      </a:r>
                      <a:r>
                        <a:rPr lang="es-ES" sz="2400" dirty="0">
                          <a:effectLst/>
                        </a:rPr>
                        <a:t> (</a:t>
                      </a:r>
                      <a:r>
                        <a:rPr lang="es-ES" sz="2400" dirty="0" err="1">
                          <a:effectLst/>
                        </a:rPr>
                        <a:t>AchE</a:t>
                      </a:r>
                      <a:r>
                        <a:rPr lang="es-ES" sz="2400" dirty="0">
                          <a:effectLst/>
                        </a:rPr>
                        <a:t>)</a:t>
                      </a:r>
                    </a:p>
                    <a:p>
                      <a:pPr algn="l">
                        <a:lnSpc>
                          <a:spcPct val="200000"/>
                        </a:lnSpc>
                        <a:spcAft>
                          <a:spcPts val="0"/>
                        </a:spcAft>
                      </a:pPr>
                      <a:r>
                        <a:rPr lang="es-ES" sz="2400" dirty="0" err="1">
                          <a:effectLst/>
                        </a:rPr>
                        <a:t>Naphthamide</a:t>
                      </a:r>
                      <a:r>
                        <a:rPr lang="es-ES" sz="2400" dirty="0">
                          <a:effectLst/>
                        </a:rPr>
                        <a:t>( </a:t>
                      </a:r>
                      <a:r>
                        <a:rPr lang="es-ES" sz="2400" dirty="0" err="1">
                          <a:effectLst/>
                        </a:rPr>
                        <a:t>BuchE</a:t>
                      </a:r>
                      <a:r>
                        <a:rPr lang="es-ES" sz="2400" dirty="0">
                          <a:effectLst/>
                        </a:rPr>
                        <a:t>)</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-18.5</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-15.7</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-15.9</a:t>
                      </a:r>
                      <a:endParaRPr lang="es-E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dirty="0">
                          <a:effectLst/>
                        </a:rPr>
                        <a:t>-10.5</a:t>
                      </a:r>
                      <a:endParaRPr lang="es-E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88641755"/>
                  </a:ext>
                </a:extLst>
              </a:tr>
              <a:tr h="626704">
                <a:tc>
                  <a:txBody>
                    <a:bodyPr/>
                    <a:lstStyle/>
                    <a:p>
                      <a:pPr algn="l">
                        <a:lnSpc>
                          <a:spcPct val="200000"/>
                        </a:lnSpc>
                        <a:spcAft>
                          <a:spcPts val="0"/>
                        </a:spcAft>
                      </a:pPr>
                      <a:r>
                        <a:rPr lang="es-ES" sz="2400" b="1" dirty="0" err="1">
                          <a:effectLst/>
                        </a:rPr>
                        <a:t>Alectoronic</a:t>
                      </a:r>
                      <a:r>
                        <a:rPr lang="es-ES" sz="2400" b="1" dirty="0">
                          <a:effectLst/>
                        </a:rPr>
                        <a:t> </a:t>
                      </a:r>
                      <a:r>
                        <a:rPr lang="es-ES" sz="2400" b="1" dirty="0" err="1">
                          <a:effectLst/>
                        </a:rPr>
                        <a:t>acid</a:t>
                      </a:r>
                      <a:endParaRPr lang="es-E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-10.8</a:t>
                      </a:r>
                      <a:endParaRPr lang="es-E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-11.1</a:t>
                      </a:r>
                      <a:endParaRPr lang="es-E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-6.2</a:t>
                      </a:r>
                      <a:endParaRPr lang="es-E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-6.6</a:t>
                      </a:r>
                      <a:endParaRPr lang="es-E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88378557"/>
                  </a:ext>
                </a:extLst>
              </a:tr>
              <a:tr h="626704">
                <a:tc>
                  <a:txBody>
                    <a:bodyPr/>
                    <a:lstStyle/>
                    <a:p>
                      <a:pPr algn="l">
                        <a:lnSpc>
                          <a:spcPct val="200000"/>
                        </a:lnSpc>
                        <a:spcAft>
                          <a:spcPts val="0"/>
                        </a:spcAft>
                      </a:pPr>
                      <a:r>
                        <a:rPr lang="es-ES" sz="2400" b="1" dirty="0">
                          <a:effectLst/>
                        </a:rPr>
                        <a:t>Alpha-</a:t>
                      </a:r>
                      <a:r>
                        <a:rPr lang="es-ES" sz="2400" b="1" dirty="0" err="1">
                          <a:effectLst/>
                        </a:rPr>
                        <a:t>collatolic</a:t>
                      </a:r>
                      <a:r>
                        <a:rPr lang="es-ES" sz="2400" b="1" dirty="0">
                          <a:effectLst/>
                        </a:rPr>
                        <a:t> </a:t>
                      </a:r>
                      <a:r>
                        <a:rPr lang="es-ES" sz="2400" b="1" dirty="0" err="1">
                          <a:effectLst/>
                        </a:rPr>
                        <a:t>acid</a:t>
                      </a:r>
                      <a:endParaRPr lang="es-E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-7.2</a:t>
                      </a:r>
                      <a:endParaRPr lang="es-E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-9.9</a:t>
                      </a:r>
                      <a:endParaRPr lang="es-E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-5.5</a:t>
                      </a:r>
                      <a:endParaRPr lang="es-E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S" sz="2400" b="1" dirty="0">
                          <a:effectLst/>
                        </a:rPr>
                        <a:t>-6.7</a:t>
                      </a:r>
                      <a:endParaRPr lang="es-E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06740258"/>
                  </a:ext>
                </a:extLst>
              </a:tr>
            </a:tbl>
          </a:graphicData>
        </a:graphic>
      </p:graphicFrame>
      <p:pic>
        <p:nvPicPr>
          <p:cNvPr id="66" name="Imagen 65">
            <a:extLst>
              <a:ext uri="{FF2B5EF4-FFF2-40B4-BE49-F238E27FC236}">
                <a16:creationId xmlns:a16="http://schemas.microsoft.com/office/drawing/2014/main" xmlns="" id="{6564E1F8-ED54-4A0D-A668-5F89CBAE4143}"/>
              </a:ext>
            </a:extLst>
          </p:cNvPr>
          <p:cNvPicPr>
            <a:picLocks noChangeAspect="1"/>
          </p:cNvPicPr>
          <p:nvPr/>
        </p:nvPicPr>
        <p:blipFill>
          <a:blip r:embed="rId11"/>
          <a:stretch>
            <a:fillRect/>
          </a:stretch>
        </p:blipFill>
        <p:spPr>
          <a:xfrm>
            <a:off x="2164975" y="23722191"/>
            <a:ext cx="11751074" cy="3557178"/>
          </a:xfrm>
          <a:prstGeom prst="rect">
            <a:avLst/>
          </a:prstGeom>
          <a:ln>
            <a:solidFill>
              <a:srgbClr val="603268"/>
            </a:solidFill>
          </a:ln>
        </p:spPr>
      </p:pic>
      <p:sp>
        <p:nvSpPr>
          <p:cNvPr id="67" name="CuadroTexto 66">
            <a:extLst>
              <a:ext uri="{FF2B5EF4-FFF2-40B4-BE49-F238E27FC236}">
                <a16:creationId xmlns:a16="http://schemas.microsoft.com/office/drawing/2014/main" xmlns="" id="{96096B71-41F5-41F6-A53C-DBA18D46BF07}"/>
              </a:ext>
            </a:extLst>
          </p:cNvPr>
          <p:cNvSpPr txBox="1"/>
          <p:nvPr/>
        </p:nvSpPr>
        <p:spPr>
          <a:xfrm>
            <a:off x="2098900" y="22710194"/>
            <a:ext cx="11794575" cy="523220"/>
          </a:xfrm>
          <a:prstGeom prst="rect">
            <a:avLst/>
          </a:prstGeom>
          <a:solidFill>
            <a:schemeClr val="bg1"/>
          </a:solidFill>
          <a:ln>
            <a:solidFill>
              <a:srgbClr val="603268"/>
            </a:solidFill>
          </a:ln>
        </p:spPr>
        <p:txBody>
          <a:bodyPr wrap="square" rtlCol="0">
            <a:spAutoFit/>
          </a:bodyPr>
          <a:lstStyle/>
          <a:p>
            <a:pPr algn="ctr"/>
            <a:r>
              <a:rPr lang="es-ES" sz="2800" b="1" dirty="0" err="1">
                <a:solidFill>
                  <a:srgbClr val="5E4197"/>
                </a:solidFill>
              </a:rPr>
              <a:t>Phytochemical</a:t>
            </a:r>
            <a:r>
              <a:rPr lang="es-ES" sz="2800" b="1" dirty="0">
                <a:solidFill>
                  <a:srgbClr val="5E4197"/>
                </a:solidFill>
              </a:rPr>
              <a:t> </a:t>
            </a:r>
            <a:r>
              <a:rPr lang="es-ES" sz="2800" b="1" dirty="0" err="1">
                <a:solidFill>
                  <a:srgbClr val="5E4197"/>
                </a:solidFill>
              </a:rPr>
              <a:t>analysis</a:t>
            </a:r>
            <a:r>
              <a:rPr lang="es-ES" sz="2800" b="1" dirty="0">
                <a:solidFill>
                  <a:srgbClr val="5E4197"/>
                </a:solidFill>
              </a:rPr>
              <a:t> and </a:t>
            </a:r>
            <a:r>
              <a:rPr lang="es-ES" sz="2800" b="1" dirty="0" err="1">
                <a:solidFill>
                  <a:srgbClr val="5E4197"/>
                </a:solidFill>
              </a:rPr>
              <a:t>Docking</a:t>
            </a:r>
            <a:r>
              <a:rPr lang="es-ES" sz="2800" b="1" dirty="0">
                <a:solidFill>
                  <a:srgbClr val="5E4197"/>
                </a:solidFill>
              </a:rPr>
              <a:t> </a:t>
            </a:r>
            <a:r>
              <a:rPr lang="es-ES" sz="2800" b="1" dirty="0" err="1">
                <a:solidFill>
                  <a:srgbClr val="5E4197"/>
                </a:solidFill>
              </a:rPr>
              <a:t>studies</a:t>
            </a:r>
            <a:endParaRPr lang="es-ES" sz="2800" b="1" dirty="0">
              <a:solidFill>
                <a:srgbClr val="5E4197"/>
              </a:solidFill>
            </a:endParaRPr>
          </a:p>
        </p:txBody>
      </p:sp>
      <p:sp>
        <p:nvSpPr>
          <p:cNvPr id="68" name="CuadroTexto 67">
            <a:extLst>
              <a:ext uri="{FF2B5EF4-FFF2-40B4-BE49-F238E27FC236}">
                <a16:creationId xmlns:a16="http://schemas.microsoft.com/office/drawing/2014/main" xmlns="" id="{C91EDB17-4A14-4AD4-8082-11FDC2566E08}"/>
              </a:ext>
            </a:extLst>
          </p:cNvPr>
          <p:cNvSpPr txBox="1"/>
          <p:nvPr/>
        </p:nvSpPr>
        <p:spPr>
          <a:xfrm>
            <a:off x="2098900" y="27568290"/>
            <a:ext cx="10896600" cy="400110"/>
          </a:xfrm>
          <a:prstGeom prst="rect">
            <a:avLst/>
          </a:prstGeom>
          <a:noFill/>
        </p:spPr>
        <p:txBody>
          <a:bodyPr wrap="square" rtlCol="0">
            <a:spAutoFit/>
          </a:bodyPr>
          <a:lstStyle/>
          <a:p>
            <a:r>
              <a:rPr lang="es-ES" sz="2000" b="1" dirty="0"/>
              <a:t>Figure 1. </a:t>
            </a:r>
            <a:r>
              <a:rPr lang="es-ES" sz="2000" dirty="0" err="1"/>
              <a:t>Representative</a:t>
            </a:r>
            <a:r>
              <a:rPr lang="es-ES" sz="2000" dirty="0"/>
              <a:t> HPLC </a:t>
            </a:r>
            <a:r>
              <a:rPr lang="es-ES" sz="2000" dirty="0" err="1"/>
              <a:t>chromatogram</a:t>
            </a:r>
            <a:r>
              <a:rPr lang="es-ES" sz="2000" dirty="0"/>
              <a:t> </a:t>
            </a:r>
            <a:r>
              <a:rPr lang="es-ES" sz="2000" i="1" dirty="0" err="1"/>
              <a:t>Asahinea</a:t>
            </a:r>
            <a:r>
              <a:rPr lang="es-ES" sz="2000" i="1" dirty="0"/>
              <a:t> </a:t>
            </a:r>
            <a:r>
              <a:rPr lang="es-ES" sz="2000" i="1" dirty="0" err="1"/>
              <a:t>scholanderi</a:t>
            </a:r>
            <a:r>
              <a:rPr lang="es-ES" sz="2000" i="1" dirty="0"/>
              <a:t> </a:t>
            </a:r>
            <a:r>
              <a:rPr lang="es-ES" sz="2000" dirty="0" err="1"/>
              <a:t>methanol</a:t>
            </a:r>
            <a:r>
              <a:rPr lang="es-ES" sz="2000" dirty="0"/>
              <a:t> </a:t>
            </a:r>
            <a:r>
              <a:rPr lang="es-ES" sz="2000" dirty="0" err="1"/>
              <a:t>extract</a:t>
            </a:r>
            <a:r>
              <a:rPr lang="es-ES" sz="2000" dirty="0"/>
              <a:t> at 254 nm.</a:t>
            </a:r>
          </a:p>
        </p:txBody>
      </p:sp>
      <p:sp>
        <p:nvSpPr>
          <p:cNvPr id="69" name="CuadroTexto 68">
            <a:extLst>
              <a:ext uri="{FF2B5EF4-FFF2-40B4-BE49-F238E27FC236}">
                <a16:creationId xmlns:a16="http://schemas.microsoft.com/office/drawing/2014/main" xmlns="" id="{015ECBAE-D44F-4901-8CCD-5B21F033D892}"/>
              </a:ext>
            </a:extLst>
          </p:cNvPr>
          <p:cNvSpPr txBox="1"/>
          <p:nvPr/>
        </p:nvSpPr>
        <p:spPr>
          <a:xfrm>
            <a:off x="15316213" y="22386281"/>
            <a:ext cx="12742966" cy="400110"/>
          </a:xfrm>
          <a:prstGeom prst="rect">
            <a:avLst/>
          </a:prstGeom>
          <a:noFill/>
        </p:spPr>
        <p:txBody>
          <a:bodyPr wrap="square" rtlCol="0">
            <a:spAutoFit/>
          </a:bodyPr>
          <a:lstStyle/>
          <a:p>
            <a:r>
              <a:rPr lang="en-US" sz="2000" b="1" dirty="0"/>
              <a:t>Table 1. </a:t>
            </a:r>
            <a:r>
              <a:rPr lang="en-US" sz="2000" dirty="0"/>
              <a:t>Predicted binding affinity between the compounds and enzymes( </a:t>
            </a:r>
            <a:r>
              <a:rPr lang="en-US" sz="2000" dirty="0" err="1"/>
              <a:t>AchE</a:t>
            </a:r>
            <a:r>
              <a:rPr lang="en-US" sz="2000" dirty="0"/>
              <a:t> and </a:t>
            </a:r>
            <a:r>
              <a:rPr lang="en-US" sz="2000" dirty="0" err="1"/>
              <a:t>BuChE</a:t>
            </a:r>
            <a:r>
              <a:rPr lang="en-US" sz="2000" dirty="0"/>
              <a:t>).</a:t>
            </a:r>
            <a:endParaRPr lang="es-ES" sz="2000" dirty="0"/>
          </a:p>
        </p:txBody>
      </p:sp>
      <p:sp>
        <p:nvSpPr>
          <p:cNvPr id="70" name="CuadroTexto 69">
            <a:extLst>
              <a:ext uri="{FF2B5EF4-FFF2-40B4-BE49-F238E27FC236}">
                <a16:creationId xmlns:a16="http://schemas.microsoft.com/office/drawing/2014/main" xmlns="" id="{CA554E6A-6FCA-4E43-9315-C6ECAFD61686}"/>
              </a:ext>
            </a:extLst>
          </p:cNvPr>
          <p:cNvSpPr txBox="1"/>
          <p:nvPr/>
        </p:nvSpPr>
        <p:spPr>
          <a:xfrm>
            <a:off x="19872561" y="36128517"/>
            <a:ext cx="8818792" cy="2677656"/>
          </a:xfrm>
          <a:prstGeom prst="rect">
            <a:avLst/>
          </a:prstGeom>
          <a:noFill/>
        </p:spPr>
        <p:txBody>
          <a:bodyPr wrap="square" rtlCol="0">
            <a:spAutoFit/>
          </a:bodyPr>
          <a:lstStyle/>
          <a:p>
            <a:pPr marL="342900" indent="-342900">
              <a:buFont typeface="Wingdings" panose="05000000000000000000" pitchFamily="2" charset="2"/>
              <a:buChar char="v"/>
            </a:pPr>
            <a:r>
              <a:rPr lang="es-ES" sz="2400" dirty="0"/>
              <a:t>de Paz GA, Raggio J, Gómez-Serranillos MP, et al. HPLC </a:t>
            </a:r>
            <a:r>
              <a:rPr lang="es-ES" sz="2400" dirty="0" err="1"/>
              <a:t>isolation</a:t>
            </a:r>
            <a:r>
              <a:rPr lang="es-ES" sz="2400" dirty="0"/>
              <a:t> </a:t>
            </a:r>
            <a:r>
              <a:rPr lang="es-ES" sz="2400" dirty="0" err="1"/>
              <a:t>of</a:t>
            </a:r>
            <a:r>
              <a:rPr lang="es-ES" sz="2400" dirty="0"/>
              <a:t> </a:t>
            </a:r>
            <a:r>
              <a:rPr lang="es-ES" sz="2400" dirty="0" err="1"/>
              <a:t>antioxidant</a:t>
            </a:r>
            <a:r>
              <a:rPr lang="es-ES" sz="2400" dirty="0"/>
              <a:t> </a:t>
            </a:r>
            <a:r>
              <a:rPr lang="es-ES" sz="2400" dirty="0" err="1"/>
              <a:t>constituents</a:t>
            </a:r>
            <a:r>
              <a:rPr lang="es-ES" sz="2400" dirty="0"/>
              <a:t> </a:t>
            </a:r>
            <a:r>
              <a:rPr lang="es-ES" sz="2400" dirty="0" err="1"/>
              <a:t>from</a:t>
            </a:r>
            <a:r>
              <a:rPr lang="es-ES" sz="2400" dirty="0"/>
              <a:t> </a:t>
            </a:r>
            <a:r>
              <a:rPr lang="es-ES" sz="2400" dirty="0" err="1"/>
              <a:t>Xanthoparmelia</a:t>
            </a:r>
            <a:r>
              <a:rPr lang="es-ES" sz="2400" dirty="0"/>
              <a:t> </a:t>
            </a:r>
            <a:r>
              <a:rPr lang="es-ES" sz="2400" dirty="0" err="1"/>
              <a:t>spp</a:t>
            </a:r>
            <a:r>
              <a:rPr lang="es-ES" sz="2400" dirty="0"/>
              <a:t>. J </a:t>
            </a:r>
            <a:r>
              <a:rPr lang="es-ES" sz="2400" dirty="0" err="1"/>
              <a:t>Pharm</a:t>
            </a:r>
            <a:r>
              <a:rPr lang="es-ES" sz="2400" dirty="0"/>
              <a:t> </a:t>
            </a:r>
            <a:r>
              <a:rPr lang="es-ES" sz="2400" dirty="0" err="1"/>
              <a:t>Biomed</a:t>
            </a:r>
            <a:r>
              <a:rPr lang="es-ES" sz="2400" dirty="0"/>
              <a:t> Anal. Oct 2010;53(2):165-71.</a:t>
            </a:r>
          </a:p>
          <a:p>
            <a:pPr marL="342900" indent="-342900">
              <a:buFont typeface="Wingdings" panose="05000000000000000000" pitchFamily="2" charset="2"/>
              <a:buChar char="v"/>
            </a:pPr>
            <a:r>
              <a:rPr lang="es-ES" sz="2400" dirty="0" err="1"/>
              <a:t>Madhavi</a:t>
            </a:r>
            <a:r>
              <a:rPr lang="es-ES" sz="2400" dirty="0"/>
              <a:t> </a:t>
            </a:r>
            <a:r>
              <a:rPr lang="es-ES" sz="2400" dirty="0" err="1"/>
              <a:t>Sastry</a:t>
            </a:r>
            <a:r>
              <a:rPr lang="es-ES" sz="2400" dirty="0"/>
              <a:t> G, </a:t>
            </a:r>
            <a:r>
              <a:rPr lang="es-ES" sz="2400" dirty="0" err="1"/>
              <a:t>Adzhigirey</a:t>
            </a:r>
            <a:r>
              <a:rPr lang="es-ES" sz="2400" dirty="0"/>
              <a:t> M, Day T, </a:t>
            </a:r>
            <a:r>
              <a:rPr lang="es-ES" sz="2400" dirty="0" err="1"/>
              <a:t>Annabhimoju</a:t>
            </a:r>
            <a:r>
              <a:rPr lang="es-ES" sz="2400" dirty="0"/>
              <a:t> R, Sherman W. </a:t>
            </a:r>
            <a:r>
              <a:rPr lang="es-ES" sz="2400" dirty="0" err="1"/>
              <a:t>Protein</a:t>
            </a:r>
            <a:r>
              <a:rPr lang="es-ES" sz="2400" dirty="0"/>
              <a:t> and </a:t>
            </a:r>
            <a:r>
              <a:rPr lang="es-ES" sz="2400" dirty="0" err="1"/>
              <a:t>ligand</a:t>
            </a:r>
            <a:r>
              <a:rPr lang="es-ES" sz="2400" dirty="0"/>
              <a:t> </a:t>
            </a:r>
            <a:r>
              <a:rPr lang="es-ES" sz="2400" dirty="0" err="1"/>
              <a:t>preparation</a:t>
            </a:r>
            <a:r>
              <a:rPr lang="es-ES" sz="2400" dirty="0"/>
              <a:t>: </a:t>
            </a:r>
            <a:r>
              <a:rPr lang="es-ES" sz="2400" dirty="0" err="1"/>
              <a:t>parameters</a:t>
            </a:r>
            <a:r>
              <a:rPr lang="es-ES" sz="2400" dirty="0"/>
              <a:t>, </a:t>
            </a:r>
            <a:r>
              <a:rPr lang="es-ES" sz="2400" dirty="0" err="1"/>
              <a:t>protocols</a:t>
            </a:r>
            <a:r>
              <a:rPr lang="es-ES" sz="2400" dirty="0"/>
              <a:t>, and </a:t>
            </a:r>
            <a:r>
              <a:rPr lang="es-ES" sz="2400" dirty="0" err="1"/>
              <a:t>influence</a:t>
            </a:r>
            <a:r>
              <a:rPr lang="es-ES" sz="2400" dirty="0"/>
              <a:t> </a:t>
            </a:r>
            <a:r>
              <a:rPr lang="es-ES" sz="2400" dirty="0" err="1"/>
              <a:t>on</a:t>
            </a:r>
            <a:r>
              <a:rPr lang="es-ES" sz="2400" dirty="0"/>
              <a:t> virtual screening </a:t>
            </a:r>
            <a:r>
              <a:rPr lang="es-ES" sz="2400" dirty="0" err="1"/>
              <a:t>enrichments</a:t>
            </a:r>
            <a:r>
              <a:rPr lang="es-ES" sz="2400" dirty="0"/>
              <a:t>. J </a:t>
            </a:r>
            <a:r>
              <a:rPr lang="es-ES" sz="2400" dirty="0" err="1"/>
              <a:t>Comput</a:t>
            </a:r>
            <a:r>
              <a:rPr lang="es-ES" sz="2400" dirty="0"/>
              <a:t> </a:t>
            </a:r>
            <a:r>
              <a:rPr lang="es-ES" sz="2400" dirty="0" err="1"/>
              <a:t>Aided</a:t>
            </a:r>
            <a:r>
              <a:rPr lang="es-ES" sz="2400" dirty="0"/>
              <a:t> Mol 2013,27(3):221-234. doi:10.1007/s10822-013-9644-8</a:t>
            </a:r>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723</Words>
  <Application>Microsoft Office PowerPoint</Application>
  <PresentationFormat>Personalizado</PresentationFormat>
  <Paragraphs>70</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Custom Design</vt:lpstr>
      <vt:lpstr>Molecular interaction studies of secondary metabolites of the lichen  Asahinea scholanderi with acetylcholinesterase and butyrylcholinesterase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BECARIOS</cp:lastModifiedBy>
  <cp:revision>103</cp:revision>
  <dcterms:created xsi:type="dcterms:W3CDTF">2015-04-04T09:45:50Z</dcterms:created>
  <dcterms:modified xsi:type="dcterms:W3CDTF">2020-10-30T08:28:51Z</dcterms:modified>
</cp:coreProperties>
</file>