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5" r:id="rId2"/>
  </p:sldIdLst>
  <p:sldSz cx="30275213" cy="42811700"/>
  <p:notesSz cx="6858000" cy="9144000"/>
  <p:defaultTextStyle>
    <a:defPPr>
      <a:defRPr lang="fr-FR"/>
    </a:defPPr>
    <a:lvl1pPr marL="0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1pPr>
    <a:lvl2pPr marL="1462811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2pPr>
    <a:lvl3pPr marL="2925623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3pPr>
    <a:lvl4pPr marL="4388434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4pPr>
    <a:lvl5pPr marL="5851246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5pPr>
    <a:lvl6pPr marL="7314057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6pPr>
    <a:lvl7pPr marL="8776868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7pPr>
    <a:lvl8pPr marL="10239680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8pPr>
    <a:lvl9pPr marL="11702491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8AB37996-3E67-42F9-B96E-13841F5D82FD}">
          <p14:sldIdLst>
            <p14:sldId id="26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3486" userDrawn="1">
          <p15:clr>
            <a:srgbClr val="A4A3A4"/>
          </p15:clr>
        </p15:guide>
        <p15:guide id="2" pos="94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Schalnich" initials="MS" lastIdx="3" clrIdx="0"/>
  <p:cmAuthor id="1" name="Samanta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AF70"/>
    <a:srgbClr val="603268"/>
    <a:srgbClr val="5E4197"/>
    <a:srgbClr val="977EB8"/>
    <a:srgbClr val="663399"/>
    <a:srgbClr val="6A4E9D"/>
    <a:srgbClr val="BD9EB8"/>
    <a:srgbClr val="6B8449"/>
    <a:srgbClr val="B77F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06" autoAdjust="0"/>
    <p:restoredTop sz="93007" autoAdjust="0"/>
  </p:normalViewPr>
  <p:slideViewPr>
    <p:cSldViewPr>
      <p:cViewPr>
        <p:scale>
          <a:sx n="20" d="100"/>
          <a:sy n="20" d="100"/>
        </p:scale>
        <p:origin x="-738" y="-72"/>
      </p:cViewPr>
      <p:guideLst>
        <p:guide orient="horz" pos="13486"/>
        <p:guide pos="948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20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FBF3B-F983-4F41-9E6C-02008BB91DD1}" type="datetimeFigureOut">
              <a:rPr lang="fr-FR" smtClean="0"/>
              <a:pPr/>
              <a:t>30/10/2020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9082-9D5D-43A3-B675-27AB9B8E552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9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1pPr>
    <a:lvl2pPr marL="1462811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2pPr>
    <a:lvl3pPr marL="2925623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3pPr>
    <a:lvl4pPr marL="4388434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4pPr>
    <a:lvl5pPr marL="5851246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5pPr>
    <a:lvl6pPr marL="7314057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6pPr>
    <a:lvl7pPr marL="8776868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7pPr>
    <a:lvl8pPr marL="10239680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8pPr>
    <a:lvl9pPr marL="11702491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269082-9D5D-43A3-B675-27AB9B8E552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564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4402" y="7006456"/>
            <a:ext cx="22706410" cy="1490481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6055"/>
            <a:ext cx="22706410" cy="1033624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92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87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4" y="2279325"/>
            <a:ext cx="6528093" cy="36280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9" y="2279325"/>
            <a:ext cx="19079692" cy="36280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37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Paper</a:t>
            </a:r>
            <a:r>
              <a:rPr lang="it-IT" dirty="0"/>
              <a:t>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774612" y="5479523"/>
            <a:ext cx="16453907" cy="1318062"/>
          </a:xfrm>
        </p:spPr>
        <p:txBody>
          <a:bodyPr>
            <a:normAutofit/>
          </a:bodyPr>
          <a:lstStyle>
            <a:lvl1pPr marL="0" indent="0" algn="r">
              <a:buNone/>
              <a:defRPr sz="5400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author’s</a:t>
            </a:r>
            <a:r>
              <a:rPr lang="it-IT" dirty="0"/>
              <a:t> </a:t>
            </a:r>
            <a:r>
              <a:rPr lang="it-IT" dirty="0" err="1"/>
              <a:t>name</a:t>
            </a:r>
            <a:r>
              <a:rPr lang="it-IT" dirty="0"/>
              <a:t> and </a:t>
            </a:r>
            <a:r>
              <a:rPr lang="it-IT" dirty="0" err="1"/>
              <a:t>affiliation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23926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89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3215"/>
            <a:ext cx="26112371" cy="1780847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50163"/>
            <a:ext cx="26112371" cy="93650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36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6633"/>
            <a:ext cx="12803892" cy="2716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0" y="11396633"/>
            <a:ext cx="12803892" cy="2716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14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79" y="2279343"/>
            <a:ext cx="26112371" cy="8274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6687" y="10494814"/>
            <a:ext cx="12809147" cy="51433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6687" y="15638164"/>
            <a:ext cx="12809147" cy="230013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7" y="10494814"/>
            <a:ext cx="12872223" cy="51433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7" y="15638164"/>
            <a:ext cx="12872223" cy="230013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51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73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87" y="2854114"/>
            <a:ext cx="9765859" cy="998939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2223" y="6164110"/>
            <a:ext cx="15326827" cy="304240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6687" y="12843511"/>
            <a:ext cx="9765859" cy="23794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69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87" y="2854114"/>
            <a:ext cx="9765859" cy="998939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72223" y="6164110"/>
            <a:ext cx="15326827" cy="3042405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6687" y="12843511"/>
            <a:ext cx="9765859" cy="23794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40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9343"/>
            <a:ext cx="26112371" cy="8274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6633"/>
            <a:ext cx="26112371" cy="27163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80118"/>
            <a:ext cx="6811923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80118"/>
            <a:ext cx="10217884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80118"/>
            <a:ext cx="6811923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8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e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emf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7421" y="1714454"/>
            <a:ext cx="27423422" cy="2774996"/>
          </a:xfrm>
          <a:solidFill>
            <a:srgbClr val="F5AF7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6700" b="1" dirty="0">
                <a:solidFill>
                  <a:schemeClr val="bg1"/>
                </a:solidFill>
              </a:rPr>
              <a:t/>
            </a:r>
            <a:br>
              <a:rPr lang="en-US" sz="6700" b="1" dirty="0">
                <a:solidFill>
                  <a:schemeClr val="bg1"/>
                </a:solidFill>
              </a:rPr>
            </a:br>
            <a:r>
              <a:rPr lang="en-US" sz="6700" b="1" dirty="0"/>
              <a:t>Analysis on </a:t>
            </a:r>
            <a:r>
              <a:rPr lang="en-US" sz="6700" b="1" i="1" dirty="0"/>
              <a:t>in vitro</a:t>
            </a:r>
            <a:r>
              <a:rPr lang="en-US" sz="6700" b="1" dirty="0"/>
              <a:t> antioxidant capacities and phenolic composition of lichens </a:t>
            </a:r>
            <a:br>
              <a:rPr lang="en-US" sz="6700" b="1" dirty="0"/>
            </a:br>
            <a:r>
              <a:rPr lang="en-US" sz="6700" b="1" dirty="0"/>
              <a:t>extracts of </a:t>
            </a:r>
            <a:r>
              <a:rPr lang="en-US" sz="6700" b="1" dirty="0" err="1"/>
              <a:t>Cetrarioid</a:t>
            </a:r>
            <a:r>
              <a:rPr lang="en-US" sz="6700" b="1" dirty="0"/>
              <a:t> clade based on multivariate statistical analysis</a:t>
            </a:r>
            <a:r>
              <a:rPr lang="es-ES" sz="6700" dirty="0"/>
              <a:t/>
            </a:r>
            <a:br>
              <a:rPr lang="es-ES" sz="6700" dirty="0"/>
            </a:br>
            <a:r>
              <a:rPr lang="es-ES" dirty="0"/>
              <a:t/>
            </a:r>
            <a:br>
              <a:rPr lang="es-ES" dirty="0"/>
            </a:br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4DB945B9-39FC-4779-AF66-122B15677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358" y="18636972"/>
            <a:ext cx="12971109" cy="2097196"/>
          </a:xfrm>
          <a:prstGeom prst="rect">
            <a:avLst/>
          </a:prstGeom>
          <a:ln>
            <a:solidFill>
              <a:srgbClr val="5E4197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437422" y="4489450"/>
            <a:ext cx="27423421" cy="1692771"/>
          </a:xfrm>
          <a:prstGeom prst="rect">
            <a:avLst/>
          </a:prstGeom>
          <a:solidFill>
            <a:srgbClr val="6633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000" b="1" dirty="0"/>
              <a:t>Ureña-Vacas, I.M.</a:t>
            </a:r>
            <a:r>
              <a:rPr lang="es-ES" sz="4000" i="1" baseline="30000" dirty="0"/>
              <a:t> </a:t>
            </a:r>
            <a:r>
              <a:rPr lang="it-IT" sz="4000" i="1" baseline="30000" dirty="0"/>
              <a:t>a</a:t>
            </a:r>
            <a:r>
              <a:rPr lang="es-ES" sz="4000" b="1" dirty="0"/>
              <a:t>, González-Burgos, E.</a:t>
            </a:r>
            <a:r>
              <a:rPr lang="es-ES" sz="4000" i="1" baseline="30000" dirty="0"/>
              <a:t> </a:t>
            </a:r>
            <a:r>
              <a:rPr lang="it-IT" sz="4000" i="1" baseline="30000" dirty="0"/>
              <a:t>a</a:t>
            </a:r>
            <a:r>
              <a:rPr lang="es-ES" sz="4000" b="1" dirty="0"/>
              <a:t>, Gómez-Serranillos, M.P.</a:t>
            </a:r>
            <a:r>
              <a:rPr lang="es-ES" sz="4000" i="1" baseline="30000" dirty="0"/>
              <a:t> </a:t>
            </a:r>
            <a:r>
              <a:rPr lang="it-IT" sz="4000" i="1" baseline="30000" dirty="0"/>
              <a:t>a</a:t>
            </a:r>
            <a:r>
              <a:rPr lang="it-IT" sz="4000" b="1" dirty="0"/>
              <a:t> </a:t>
            </a:r>
            <a:endParaRPr lang="es-ES" sz="4000" dirty="0"/>
          </a:p>
          <a:p>
            <a:pPr algn="ctr"/>
            <a:r>
              <a:rPr lang="es-ES" sz="3200" i="1" baseline="30000" dirty="0"/>
              <a:t>a</a:t>
            </a:r>
            <a:r>
              <a:rPr lang="it-IT" sz="3200" i="1" dirty="0"/>
              <a:t>Department of Pharmacology, Pharmacognosy and Botanical, Faculty of Pharmacy, Universidad Complutense de Madrid, Plaza Ramon y Cajal s/n, </a:t>
            </a:r>
          </a:p>
          <a:p>
            <a:pPr algn="ctr"/>
            <a:r>
              <a:rPr lang="it-IT" sz="3200" i="1" dirty="0"/>
              <a:t>Ciudad Universitaria, 28040, Madrid, Spain</a:t>
            </a:r>
            <a:endParaRPr lang="es-E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3312" y="39548206"/>
            <a:ext cx="27555266" cy="2508534"/>
          </a:xfrm>
          <a:prstGeom prst="rect">
            <a:avLst/>
          </a:prstGeom>
        </p:spPr>
      </p:pic>
      <p:sp>
        <p:nvSpPr>
          <p:cNvPr id="7" name="4 CuadroTexto">
            <a:extLst>
              <a:ext uri="{FF2B5EF4-FFF2-40B4-BE49-F238E27FC236}">
                <a16:creationId xmlns:a16="http://schemas.microsoft.com/office/drawing/2014/main" xmlns="" id="{FA604290-6344-41A9-A239-DD51AB7EF3FB}"/>
              </a:ext>
            </a:extLst>
          </p:cNvPr>
          <p:cNvSpPr txBox="1"/>
          <p:nvPr/>
        </p:nvSpPr>
        <p:spPr>
          <a:xfrm>
            <a:off x="1395888" y="6788233"/>
            <a:ext cx="27490039" cy="707886"/>
          </a:xfrm>
          <a:prstGeom prst="rect">
            <a:avLst/>
          </a:prstGeom>
          <a:solidFill>
            <a:srgbClr val="7030A0"/>
          </a:solidFill>
          <a:ln w="57150">
            <a:solidFill>
              <a:srgbClr val="BD9EB8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</a:rPr>
              <a:t>Introduction</a:t>
            </a:r>
            <a:endParaRPr kumimoji="0" lang="es-ES" sz="4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</a:endParaRPr>
          </a:p>
        </p:txBody>
      </p:sp>
      <p:sp>
        <p:nvSpPr>
          <p:cNvPr id="13" name="12 CuadroTexto">
            <a:extLst>
              <a:ext uri="{FF2B5EF4-FFF2-40B4-BE49-F238E27FC236}">
                <a16:creationId xmlns:a16="http://schemas.microsoft.com/office/drawing/2014/main" xmlns="" id="{2652930A-F8D1-4803-86C9-46DC9BAEB453}"/>
              </a:ext>
            </a:extLst>
          </p:cNvPr>
          <p:cNvSpPr txBox="1"/>
          <p:nvPr/>
        </p:nvSpPr>
        <p:spPr>
          <a:xfrm>
            <a:off x="15597554" y="17334314"/>
            <a:ext cx="13263289" cy="721954"/>
          </a:xfrm>
          <a:prstGeom prst="rect">
            <a:avLst/>
          </a:prstGeom>
          <a:solidFill>
            <a:srgbClr val="7030A0"/>
          </a:solidFill>
          <a:ln w="57150">
            <a:solidFill>
              <a:srgbClr val="BD9EB8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</a:rPr>
              <a:t>Material </a:t>
            </a:r>
            <a:r>
              <a:rPr lang="es-ES" sz="4000" b="1" kern="0" dirty="0">
                <a:solidFill>
                  <a:prstClr val="white"/>
                </a:solidFill>
                <a:latin typeface="Franklin Gothic Book"/>
              </a:rPr>
              <a:t>and</a:t>
            </a: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</a:rPr>
              <a:t> </a:t>
            </a:r>
            <a:r>
              <a:rPr kumimoji="0" lang="es-E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</a:rPr>
              <a:t>methods</a:t>
            </a:r>
            <a:endParaRPr kumimoji="0" lang="es-ES" sz="4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</a:endParaRPr>
          </a:p>
        </p:txBody>
      </p:sp>
      <p:sp>
        <p:nvSpPr>
          <p:cNvPr id="15" name="16 CuadroTexto">
            <a:extLst>
              <a:ext uri="{FF2B5EF4-FFF2-40B4-BE49-F238E27FC236}">
                <a16:creationId xmlns:a16="http://schemas.microsoft.com/office/drawing/2014/main" xmlns="" id="{64A11E2D-3C48-4620-9B76-17D0EAB90E46}"/>
              </a:ext>
            </a:extLst>
          </p:cNvPr>
          <p:cNvSpPr txBox="1"/>
          <p:nvPr/>
        </p:nvSpPr>
        <p:spPr>
          <a:xfrm>
            <a:off x="1395888" y="21109904"/>
            <a:ext cx="27490040" cy="725148"/>
          </a:xfrm>
          <a:prstGeom prst="rect">
            <a:avLst/>
          </a:prstGeom>
          <a:solidFill>
            <a:srgbClr val="7030A0"/>
          </a:solidFill>
          <a:ln w="57150">
            <a:solidFill>
              <a:srgbClr val="BD9EB8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</a:rPr>
              <a:t>Results</a:t>
            </a:r>
            <a:endParaRPr kumimoji="0" lang="es-ES" sz="4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</a:endParaRPr>
          </a:p>
        </p:txBody>
      </p:sp>
      <p:sp>
        <p:nvSpPr>
          <p:cNvPr id="17" name="14 CuadroTexto">
            <a:extLst>
              <a:ext uri="{FF2B5EF4-FFF2-40B4-BE49-F238E27FC236}">
                <a16:creationId xmlns:a16="http://schemas.microsoft.com/office/drawing/2014/main" xmlns="" id="{B9EA6BB7-4F88-4974-951D-E88D7B34328A}"/>
              </a:ext>
            </a:extLst>
          </p:cNvPr>
          <p:cNvSpPr txBox="1"/>
          <p:nvPr/>
        </p:nvSpPr>
        <p:spPr>
          <a:xfrm>
            <a:off x="1353311" y="35662736"/>
            <a:ext cx="17863122" cy="719358"/>
          </a:xfrm>
          <a:prstGeom prst="rect">
            <a:avLst/>
          </a:prstGeom>
          <a:solidFill>
            <a:srgbClr val="7030A0"/>
          </a:solidFill>
          <a:ln w="57150">
            <a:solidFill>
              <a:srgbClr val="BD9EB8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</a:rPr>
              <a:t>Conclusions</a:t>
            </a:r>
            <a:endParaRPr kumimoji="0" lang="es-ES" sz="4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</a:endParaRPr>
          </a:p>
        </p:txBody>
      </p:sp>
      <p:sp>
        <p:nvSpPr>
          <p:cNvPr id="19" name="106 CuadroTexto">
            <a:extLst>
              <a:ext uri="{FF2B5EF4-FFF2-40B4-BE49-F238E27FC236}">
                <a16:creationId xmlns:a16="http://schemas.microsoft.com/office/drawing/2014/main" xmlns="" id="{9FF1382B-07E4-42AA-AD9F-D021FC7E0603}"/>
              </a:ext>
            </a:extLst>
          </p:cNvPr>
          <p:cNvSpPr txBox="1"/>
          <p:nvPr/>
        </p:nvSpPr>
        <p:spPr>
          <a:xfrm>
            <a:off x="19623518" y="35662736"/>
            <a:ext cx="9262409" cy="707886"/>
          </a:xfrm>
          <a:prstGeom prst="rect">
            <a:avLst/>
          </a:prstGeom>
          <a:solidFill>
            <a:srgbClr val="7030A0"/>
          </a:solidFill>
          <a:ln w="57150">
            <a:solidFill>
              <a:srgbClr val="BD9EB8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</a:rPr>
              <a:t>Bibliography</a:t>
            </a:r>
            <a:endParaRPr kumimoji="0" lang="es-ES" sz="4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478D18C7-64FF-41AC-BDEA-FE5F492A7D1A}"/>
              </a:ext>
            </a:extLst>
          </p:cNvPr>
          <p:cNvSpPr/>
          <p:nvPr/>
        </p:nvSpPr>
        <p:spPr>
          <a:xfrm>
            <a:off x="1353311" y="7557058"/>
            <a:ext cx="27507532" cy="92767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032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0" name="Marcador de contenido 19">
            <a:extLst>
              <a:ext uri="{FF2B5EF4-FFF2-40B4-BE49-F238E27FC236}">
                <a16:creationId xmlns:a16="http://schemas.microsoft.com/office/drawing/2014/main" xmlns="" id="{5FCD79D5-CCFC-4849-9B1A-09822262F3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58574" y="22163476"/>
            <a:ext cx="27461852" cy="132622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5E4197"/>
            </a:solidFill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4173A6BE-CB0B-4CB0-BDBD-50C34AB40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8454" y="36518897"/>
            <a:ext cx="9227474" cy="2749149"/>
          </a:xfrm>
          <a:prstGeom prst="rect">
            <a:avLst/>
          </a:prstGeom>
          <a:ln>
            <a:solidFill>
              <a:srgbClr val="603268"/>
            </a:solidFill>
          </a:ln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9C8B89E9-A368-4B2E-973B-D8704AB36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7553" y="18636972"/>
            <a:ext cx="13263290" cy="2097196"/>
          </a:xfrm>
          <a:prstGeom prst="rect">
            <a:avLst/>
          </a:prstGeom>
          <a:ln>
            <a:solidFill>
              <a:srgbClr val="5E4197"/>
            </a:solidFill>
          </a:ln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8C5F025A-D559-49DF-8F7D-D0A55C33B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312" y="36518896"/>
            <a:ext cx="17863121" cy="2749150"/>
          </a:xfrm>
          <a:prstGeom prst="rect">
            <a:avLst/>
          </a:prstGeom>
          <a:ln>
            <a:solidFill>
              <a:srgbClr val="5E4197"/>
            </a:solidFill>
          </a:ln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C4C2A858-D25F-4A29-9CC6-90B3B4503AA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71" b="35841"/>
          <a:stretch/>
        </p:blipFill>
        <p:spPr>
          <a:xfrm>
            <a:off x="26092853" y="2148176"/>
            <a:ext cx="3012680" cy="1965538"/>
          </a:xfrm>
          <a:prstGeom prst="rect">
            <a:avLst/>
          </a:prstGeom>
        </p:spPr>
      </p:pic>
      <p:sp>
        <p:nvSpPr>
          <p:cNvPr id="26" name="Rectángulo 25">
            <a:extLst>
              <a:ext uri="{FF2B5EF4-FFF2-40B4-BE49-F238E27FC236}">
                <a16:creationId xmlns:a16="http://schemas.microsoft.com/office/drawing/2014/main" xmlns="" id="{DFAA918B-EE69-4FE4-AF29-661ABEFD0E21}"/>
              </a:ext>
            </a:extLst>
          </p:cNvPr>
          <p:cNvSpPr/>
          <p:nvPr/>
        </p:nvSpPr>
        <p:spPr>
          <a:xfrm>
            <a:off x="1686404" y="18505273"/>
            <a:ext cx="1243301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Evaluation of the antioxidant properties of 14 samples of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lichen extracts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Cetrarioid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clade. 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Classification of lichen species by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multivariate analysis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8E18D758-ED1B-44AF-BDD5-63AD0D5D7338}"/>
              </a:ext>
            </a:extLst>
          </p:cNvPr>
          <p:cNvSpPr txBox="1"/>
          <p:nvPr/>
        </p:nvSpPr>
        <p:spPr>
          <a:xfrm>
            <a:off x="14683154" y="20872938"/>
            <a:ext cx="914400" cy="978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xmlns="" id="{BD398CE4-3B5E-4C23-A545-C3D301222D8C}"/>
              </a:ext>
            </a:extLst>
          </p:cNvPr>
          <p:cNvSpPr/>
          <p:nvPr/>
        </p:nvSpPr>
        <p:spPr>
          <a:xfrm>
            <a:off x="1485392" y="36264594"/>
            <a:ext cx="1753841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/>
              <a:t>The </a:t>
            </a:r>
            <a:r>
              <a:rPr lang="en-US" sz="2800" b="1" dirty="0"/>
              <a:t>antioxidant profiles </a:t>
            </a:r>
            <a:r>
              <a:rPr lang="en-US" sz="2800" dirty="0"/>
              <a:t>were different between </a:t>
            </a:r>
            <a:r>
              <a:rPr lang="en-US" sz="2800" b="1" i="1" dirty="0" err="1"/>
              <a:t>Dactylina</a:t>
            </a:r>
            <a:r>
              <a:rPr lang="en-US" sz="2800" b="1" i="1" dirty="0"/>
              <a:t> </a:t>
            </a:r>
            <a:r>
              <a:rPr lang="en-US" sz="2800" b="1" i="1" dirty="0" err="1"/>
              <a:t>arctica</a:t>
            </a:r>
            <a:r>
              <a:rPr lang="en-US" sz="2800" b="1" dirty="0"/>
              <a:t> </a:t>
            </a:r>
            <a:r>
              <a:rPr lang="en-US" sz="2800" dirty="0"/>
              <a:t>(Richardson) </a:t>
            </a:r>
            <a:r>
              <a:rPr lang="en-US" sz="2800" dirty="0" err="1"/>
              <a:t>Nyl</a:t>
            </a:r>
            <a:r>
              <a:rPr lang="en-US" sz="2800" dirty="0"/>
              <a:t> species and the rest of the studied species of the </a:t>
            </a:r>
            <a:r>
              <a:rPr lang="en-US" sz="2800" b="1" dirty="0" err="1"/>
              <a:t>Cetrarioid</a:t>
            </a:r>
            <a:r>
              <a:rPr lang="en-US" sz="2800" b="1" dirty="0"/>
              <a:t> clade</a:t>
            </a:r>
            <a:r>
              <a:rPr lang="en-US" sz="2800" dirty="0"/>
              <a:t>. </a:t>
            </a:r>
            <a:r>
              <a:rPr lang="es-ES" sz="2800" i="1" dirty="0" err="1"/>
              <a:t>Dactylina</a:t>
            </a:r>
            <a:r>
              <a:rPr lang="es-ES" sz="2800" i="1" dirty="0"/>
              <a:t> </a:t>
            </a:r>
            <a:r>
              <a:rPr lang="es-ES" sz="2800" i="1" dirty="0" err="1"/>
              <a:t>arctica</a:t>
            </a:r>
            <a:r>
              <a:rPr lang="es-ES" sz="2800" i="1" dirty="0"/>
              <a:t> </a:t>
            </a:r>
            <a:r>
              <a:rPr lang="es-ES" sz="2800" dirty="0" err="1"/>
              <a:t>showed</a:t>
            </a:r>
            <a:r>
              <a:rPr lang="es-ES" sz="2800" dirty="0"/>
              <a:t> </a:t>
            </a:r>
            <a:r>
              <a:rPr lang="en-US" sz="2800" dirty="0"/>
              <a:t>the highest total phenolic content and the highest antioxidant capacity.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/>
              <a:t>HCA grouped lichen species into three clusters. Cluster 1 and 2 stand out due to their antioxidant activity and total phenolic content higher than the other species from Cluster 3. </a:t>
            </a:r>
            <a:endParaRPr lang="es-E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xmlns="" id="{015ECBAE-D44F-4901-8CCD-5B21F033D892}"/>
              </a:ext>
            </a:extLst>
          </p:cNvPr>
          <p:cNvSpPr txBox="1"/>
          <p:nvPr/>
        </p:nvSpPr>
        <p:spPr>
          <a:xfrm>
            <a:off x="2021817" y="33311037"/>
            <a:ext cx="123513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/>
              <a:t>Figure 2. </a:t>
            </a:r>
            <a:r>
              <a:rPr lang="en-US" sz="2000" dirty="0"/>
              <a:t>A. Principal component analysis (PCA). B. </a:t>
            </a:r>
            <a:r>
              <a:rPr lang="en-US" sz="2000" dirty="0" err="1"/>
              <a:t>Dendogram</a:t>
            </a:r>
            <a:r>
              <a:rPr lang="en-US" sz="2000" dirty="0"/>
              <a:t> for lichen extracts obtained from HCA.</a:t>
            </a:r>
          </a:p>
          <a:p>
            <a:pPr algn="just"/>
            <a:r>
              <a:rPr lang="en-US" sz="2000" dirty="0"/>
              <a:t> Abbreviations: AA (</a:t>
            </a:r>
            <a:r>
              <a:rPr lang="en-US" sz="2000" i="1" dirty="0" err="1"/>
              <a:t>Allocetraria</a:t>
            </a:r>
            <a:r>
              <a:rPr lang="en-US" sz="2000" i="1" dirty="0"/>
              <a:t> </a:t>
            </a:r>
            <a:r>
              <a:rPr lang="en-US" sz="2000" i="1" dirty="0" err="1"/>
              <a:t>ambigua</a:t>
            </a:r>
            <a:r>
              <a:rPr lang="en-US" sz="2000" i="1" dirty="0"/>
              <a:t>),</a:t>
            </a:r>
            <a:r>
              <a:rPr lang="en-US" sz="2000" dirty="0"/>
              <a:t> AS (</a:t>
            </a:r>
            <a:r>
              <a:rPr lang="en-US" sz="2000" i="1" dirty="0" err="1"/>
              <a:t>Asahinea</a:t>
            </a:r>
            <a:r>
              <a:rPr lang="en-US" sz="2000" i="1" dirty="0"/>
              <a:t> </a:t>
            </a:r>
            <a:r>
              <a:rPr lang="en-US" sz="2000" i="1" dirty="0" err="1"/>
              <a:t>scholanderi</a:t>
            </a:r>
            <a:r>
              <a:rPr lang="en-US" sz="2000" dirty="0"/>
              <a:t>), CCO (</a:t>
            </a:r>
            <a:r>
              <a:rPr lang="en-US" sz="2000" i="1" dirty="0" err="1"/>
              <a:t>Cetraria</a:t>
            </a:r>
            <a:r>
              <a:rPr lang="en-US" sz="2000" i="1" dirty="0"/>
              <a:t> </a:t>
            </a:r>
            <a:r>
              <a:rPr lang="en-US" sz="2000" i="1" dirty="0" err="1"/>
              <a:t>commixta</a:t>
            </a:r>
            <a:r>
              <a:rPr lang="en-US" sz="2000" dirty="0"/>
              <a:t>), CCR (</a:t>
            </a:r>
            <a:r>
              <a:rPr lang="en-US" sz="2000" i="1" dirty="0" err="1"/>
              <a:t>Cetraria</a:t>
            </a:r>
            <a:r>
              <a:rPr lang="en-US" sz="2000" i="1" dirty="0"/>
              <a:t> </a:t>
            </a:r>
            <a:r>
              <a:rPr lang="en-US" sz="2000" i="1" dirty="0" err="1"/>
              <a:t>crespoae</a:t>
            </a:r>
            <a:r>
              <a:rPr lang="en-US" sz="2000" dirty="0"/>
              <a:t>), CCU (</a:t>
            </a:r>
            <a:r>
              <a:rPr lang="en-US" sz="2000" i="1" dirty="0" err="1"/>
              <a:t>Cetraria</a:t>
            </a:r>
            <a:r>
              <a:rPr lang="en-US" sz="2000" i="1" dirty="0"/>
              <a:t> </a:t>
            </a:r>
            <a:r>
              <a:rPr lang="en-US" sz="2000" i="1" dirty="0" err="1"/>
              <a:t>cucullata</a:t>
            </a:r>
            <a:r>
              <a:rPr lang="en-US" sz="2000" dirty="0"/>
              <a:t>), CE (</a:t>
            </a:r>
            <a:r>
              <a:rPr lang="en-US" sz="2000" i="1" dirty="0" err="1"/>
              <a:t>Cetraria</a:t>
            </a:r>
            <a:r>
              <a:rPr lang="en-US" sz="2000" i="1" dirty="0"/>
              <a:t> </a:t>
            </a:r>
            <a:r>
              <a:rPr lang="en-US" sz="2000" i="1" dirty="0" err="1"/>
              <a:t>ericetorum</a:t>
            </a:r>
            <a:r>
              <a:rPr lang="en-US" sz="2000" dirty="0"/>
              <a:t>), CN (</a:t>
            </a:r>
            <a:r>
              <a:rPr lang="en-US" sz="2000" i="1" dirty="0" err="1"/>
              <a:t>Cetraria</a:t>
            </a:r>
            <a:r>
              <a:rPr lang="en-US" sz="2000" i="1" dirty="0"/>
              <a:t> </a:t>
            </a:r>
            <a:r>
              <a:rPr lang="en-US" sz="2000" i="1" dirty="0" err="1"/>
              <a:t>nivalis</a:t>
            </a:r>
            <a:r>
              <a:rPr lang="en-US" sz="2000" dirty="0"/>
              <a:t>), DA (</a:t>
            </a:r>
            <a:r>
              <a:rPr lang="en-US" sz="2000" i="1" dirty="0" err="1"/>
              <a:t>Dactylina</a:t>
            </a:r>
            <a:r>
              <a:rPr lang="en-US" sz="2000" i="1" dirty="0"/>
              <a:t> </a:t>
            </a:r>
            <a:r>
              <a:rPr lang="en-US" sz="2000" i="1" dirty="0" err="1"/>
              <a:t>arctica</a:t>
            </a:r>
            <a:r>
              <a:rPr lang="en-US" sz="2000" dirty="0"/>
              <a:t>), NL (</a:t>
            </a:r>
            <a:r>
              <a:rPr lang="en-US" sz="2000" i="1" dirty="0" err="1"/>
              <a:t>Nephromopsis</a:t>
            </a:r>
            <a:r>
              <a:rPr lang="en-US" sz="2000" i="1" dirty="0"/>
              <a:t> </a:t>
            </a:r>
            <a:r>
              <a:rPr lang="en-US" sz="2000" i="1" dirty="0" err="1"/>
              <a:t>laureri</a:t>
            </a:r>
            <a:r>
              <a:rPr lang="en-US" sz="2000" dirty="0"/>
              <a:t>), NP (</a:t>
            </a:r>
            <a:r>
              <a:rPr lang="en-US" sz="2000" i="1" dirty="0" err="1"/>
              <a:t>Nephromopsis</a:t>
            </a:r>
            <a:r>
              <a:rPr lang="en-US" sz="2000" i="1" dirty="0"/>
              <a:t> </a:t>
            </a:r>
            <a:r>
              <a:rPr lang="en-US" sz="2000" i="1" dirty="0" err="1"/>
              <a:t>pallescens</a:t>
            </a:r>
            <a:r>
              <a:rPr lang="en-US" sz="2000" dirty="0"/>
              <a:t>), NS (</a:t>
            </a:r>
            <a:r>
              <a:rPr lang="en-US" sz="2000" i="1" dirty="0" err="1"/>
              <a:t>Nephromopsis</a:t>
            </a:r>
            <a:r>
              <a:rPr lang="en-US" sz="2000" i="1" dirty="0"/>
              <a:t> </a:t>
            </a:r>
            <a:r>
              <a:rPr lang="en-US" sz="2000" i="1" dirty="0" err="1"/>
              <a:t>stracheyi</a:t>
            </a:r>
            <a:r>
              <a:rPr lang="en-US" sz="2000" dirty="0"/>
              <a:t>), TAH (</a:t>
            </a:r>
            <a:r>
              <a:rPr lang="en-US" sz="2000" i="1" dirty="0" err="1"/>
              <a:t>Tuckneraria</a:t>
            </a:r>
            <a:r>
              <a:rPr lang="en-US" sz="2000" i="1" dirty="0"/>
              <a:t> </a:t>
            </a:r>
            <a:r>
              <a:rPr lang="en-US" sz="2000" i="1" dirty="0" err="1"/>
              <a:t>ahtii</a:t>
            </a:r>
            <a:r>
              <a:rPr lang="en-US" sz="2000" dirty="0"/>
              <a:t>), TAM (</a:t>
            </a:r>
            <a:r>
              <a:rPr lang="en-US" sz="2000" i="1" dirty="0" err="1"/>
              <a:t>Tuckermanopsis</a:t>
            </a:r>
            <a:r>
              <a:rPr lang="en-US" sz="2000" i="1" dirty="0"/>
              <a:t> </a:t>
            </a:r>
            <a:r>
              <a:rPr lang="en-US" sz="2000" i="1" dirty="0" err="1"/>
              <a:t>americana</a:t>
            </a:r>
            <a:r>
              <a:rPr lang="en-US" sz="2000" dirty="0"/>
              <a:t>), VP (</a:t>
            </a:r>
            <a:r>
              <a:rPr lang="en-US" sz="2000" i="1" dirty="0" err="1"/>
              <a:t>Vulpicida</a:t>
            </a:r>
            <a:r>
              <a:rPr lang="en-US" sz="2000" i="1" dirty="0"/>
              <a:t> </a:t>
            </a:r>
            <a:r>
              <a:rPr lang="en-US" sz="2000" i="1" dirty="0" err="1"/>
              <a:t>pinastri</a:t>
            </a:r>
            <a:r>
              <a:rPr lang="en-US" sz="2000" dirty="0"/>
              <a:t>). </a:t>
            </a:r>
            <a:endParaRPr lang="es-ES" sz="2000" dirty="0"/>
          </a:p>
        </p:txBody>
      </p:sp>
      <p:sp>
        <p:nvSpPr>
          <p:cNvPr id="11" name="10 CuadroTexto">
            <a:extLst>
              <a:ext uri="{FF2B5EF4-FFF2-40B4-BE49-F238E27FC236}">
                <a16:creationId xmlns:a16="http://schemas.microsoft.com/office/drawing/2014/main" xmlns="" id="{207FAAFF-B3C9-4CBB-AF9A-A3611FC19E76}"/>
              </a:ext>
            </a:extLst>
          </p:cNvPr>
          <p:cNvSpPr txBox="1"/>
          <p:nvPr/>
        </p:nvSpPr>
        <p:spPr>
          <a:xfrm>
            <a:off x="1417357" y="17334314"/>
            <a:ext cx="13028439" cy="707886"/>
          </a:xfrm>
          <a:prstGeom prst="rect">
            <a:avLst/>
          </a:prstGeom>
          <a:solidFill>
            <a:srgbClr val="7030A0"/>
          </a:solidFill>
          <a:ln w="57150">
            <a:solidFill>
              <a:srgbClr val="BD9EB8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</a:rPr>
              <a:t>Objectives</a:t>
            </a:r>
            <a:endParaRPr kumimoji="0" lang="es-ES" sz="4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13A3A9D0-7DBF-4778-8CA0-F9AA4EEBD995}"/>
              </a:ext>
            </a:extLst>
          </p:cNvPr>
          <p:cNvSpPr txBox="1"/>
          <p:nvPr/>
        </p:nvSpPr>
        <p:spPr>
          <a:xfrm>
            <a:off x="16334497" y="18906925"/>
            <a:ext cx="120197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/>
              <a:t>Principal </a:t>
            </a:r>
            <a:r>
              <a:rPr lang="es-ES" sz="2800" dirty="0" err="1"/>
              <a:t>component</a:t>
            </a:r>
            <a:r>
              <a:rPr lang="es-ES" sz="2800" dirty="0"/>
              <a:t> </a:t>
            </a:r>
            <a:r>
              <a:rPr lang="es-ES" sz="2800" dirty="0" err="1"/>
              <a:t>analysis</a:t>
            </a:r>
            <a:r>
              <a:rPr lang="es-ES" sz="2800" dirty="0"/>
              <a:t> (PCA) and </a:t>
            </a:r>
            <a:r>
              <a:rPr lang="es-ES" sz="2800" dirty="0" err="1"/>
              <a:t>Hierarchical</a:t>
            </a:r>
            <a:r>
              <a:rPr lang="es-ES" sz="2800" dirty="0"/>
              <a:t> </a:t>
            </a:r>
            <a:r>
              <a:rPr lang="es-ES" sz="2800" dirty="0" err="1"/>
              <a:t>Cluster</a:t>
            </a:r>
            <a:r>
              <a:rPr lang="es-ES" sz="2800" dirty="0"/>
              <a:t> </a:t>
            </a:r>
            <a:r>
              <a:rPr lang="es-ES" sz="2800" dirty="0" err="1"/>
              <a:t>Analysis</a:t>
            </a:r>
            <a:r>
              <a:rPr lang="es-ES" sz="2800" dirty="0"/>
              <a:t> (HCA) </a:t>
            </a:r>
            <a:r>
              <a:rPr lang="es-ES" sz="2800" dirty="0" err="1"/>
              <a:t>using</a:t>
            </a:r>
            <a:r>
              <a:rPr lang="es-ES" sz="2800" dirty="0"/>
              <a:t> IBM SPSS </a:t>
            </a:r>
            <a:r>
              <a:rPr lang="es-ES" sz="2800" dirty="0" err="1"/>
              <a:t>statistics</a:t>
            </a:r>
            <a:r>
              <a:rPr lang="es-ES" sz="2800" dirty="0"/>
              <a:t> </a:t>
            </a:r>
            <a:r>
              <a:rPr lang="es-ES" sz="2800" dirty="0" err="1"/>
              <a:t>version</a:t>
            </a:r>
            <a:r>
              <a:rPr lang="es-ES" sz="2800" dirty="0"/>
              <a:t> 25.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/>
              <a:t>Variables </a:t>
            </a:r>
            <a:r>
              <a:rPr lang="es-ES" sz="2800" dirty="0" err="1"/>
              <a:t>were</a:t>
            </a:r>
            <a:r>
              <a:rPr lang="es-ES" sz="2800" dirty="0"/>
              <a:t> </a:t>
            </a:r>
            <a:r>
              <a:rPr lang="es-ES" sz="2800" dirty="0" err="1"/>
              <a:t>autoscaled</a:t>
            </a:r>
            <a:r>
              <a:rPr lang="es-ES" sz="2800" dirty="0"/>
              <a:t> (</a:t>
            </a:r>
            <a:r>
              <a:rPr lang="es-ES" sz="2800" dirty="0" err="1"/>
              <a:t>transformation</a:t>
            </a:r>
            <a:r>
              <a:rPr lang="es-ES" sz="2800" dirty="0"/>
              <a:t> </a:t>
            </a:r>
            <a:r>
              <a:rPr lang="es-ES" sz="2800" dirty="0" err="1"/>
              <a:t>into</a:t>
            </a:r>
            <a:r>
              <a:rPr lang="es-ES" sz="2800" dirty="0"/>
              <a:t> z-scores). </a:t>
            </a:r>
            <a:endParaRPr lang="es-ES" dirty="0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xmlns="" id="{69DB375E-A118-4C8E-BC3A-44212EF204C8}"/>
              </a:ext>
            </a:extLst>
          </p:cNvPr>
          <p:cNvSpPr txBox="1"/>
          <p:nvPr/>
        </p:nvSpPr>
        <p:spPr>
          <a:xfrm>
            <a:off x="15413921" y="33534345"/>
            <a:ext cx="129403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/>
              <a:t>Table 1. </a:t>
            </a:r>
            <a:r>
              <a:rPr lang="en-US" sz="2000" i="1" dirty="0"/>
              <a:t>In vitro </a:t>
            </a:r>
            <a:r>
              <a:rPr lang="en-US" sz="2000" dirty="0"/>
              <a:t>antioxidant activity and total phenolic content of clusters of lichen species obtained by Hierarchical cluster analysis (HCA). Results were expressed as mean ± SD. *The </a:t>
            </a:r>
            <a:r>
              <a:rPr lang="en-US" sz="2000" dirty="0" err="1"/>
              <a:t>Levene's</a:t>
            </a:r>
            <a:r>
              <a:rPr lang="en-US" sz="2000" dirty="0"/>
              <a:t> F Test for Equality of Variances. **One-way ANOVA or the </a:t>
            </a:r>
            <a:r>
              <a:rPr lang="en-US" sz="2000" dirty="0" err="1"/>
              <a:t>Krustal</a:t>
            </a:r>
            <a:r>
              <a:rPr lang="en-US" sz="2000" dirty="0"/>
              <a:t>-Wallis test. Statistical significance (p&lt;0.05) is presented in letters superscripts a: </a:t>
            </a:r>
            <a:r>
              <a:rPr lang="en-US" sz="2000" i="1" dirty="0"/>
              <a:t>versus</a:t>
            </a:r>
            <a:r>
              <a:rPr lang="en-US" sz="2000" dirty="0"/>
              <a:t> cluster 1; b: </a:t>
            </a:r>
            <a:r>
              <a:rPr lang="en-US" sz="2000" i="1" dirty="0"/>
              <a:t>versus</a:t>
            </a:r>
            <a:r>
              <a:rPr lang="en-US" sz="2000" dirty="0"/>
              <a:t> cluster 2; c: </a:t>
            </a:r>
            <a:r>
              <a:rPr lang="en-US" sz="2000" i="1" dirty="0"/>
              <a:t>versus</a:t>
            </a:r>
            <a:r>
              <a:rPr lang="en-US" sz="2000" dirty="0"/>
              <a:t> cluster 3A, d: </a:t>
            </a:r>
            <a:r>
              <a:rPr lang="en-US" sz="2000" i="1" dirty="0"/>
              <a:t>versus</a:t>
            </a:r>
            <a:r>
              <a:rPr lang="en-US" sz="2000" dirty="0"/>
              <a:t> cluster 3B.</a:t>
            </a:r>
          </a:p>
        </p:txBody>
      </p:sp>
      <p:graphicFrame>
        <p:nvGraphicFramePr>
          <p:cNvPr id="23" name="Tabla 22">
            <a:extLst>
              <a:ext uri="{FF2B5EF4-FFF2-40B4-BE49-F238E27FC236}">
                <a16:creationId xmlns:a16="http://schemas.microsoft.com/office/drawing/2014/main" xmlns="" id="{6370174B-27BD-4D67-A140-1A6931D2BD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755892"/>
              </p:ext>
            </p:extLst>
          </p:nvPr>
        </p:nvGraphicFramePr>
        <p:xfrm>
          <a:off x="15214333" y="27979476"/>
          <a:ext cx="13139962" cy="547890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265983">
                  <a:extLst>
                    <a:ext uri="{9D8B030D-6E8A-4147-A177-3AD203B41FA5}">
                      <a16:colId xmlns:a16="http://schemas.microsoft.com/office/drawing/2014/main" xmlns="" val="3171901521"/>
                    </a:ext>
                  </a:extLst>
                </a:gridCol>
                <a:gridCol w="1848290">
                  <a:extLst>
                    <a:ext uri="{9D8B030D-6E8A-4147-A177-3AD203B41FA5}">
                      <a16:colId xmlns:a16="http://schemas.microsoft.com/office/drawing/2014/main" xmlns="" val="49241747"/>
                    </a:ext>
                  </a:extLst>
                </a:gridCol>
                <a:gridCol w="2523276">
                  <a:extLst>
                    <a:ext uri="{9D8B030D-6E8A-4147-A177-3AD203B41FA5}">
                      <a16:colId xmlns:a16="http://schemas.microsoft.com/office/drawing/2014/main" xmlns="" val="4096330765"/>
                    </a:ext>
                  </a:extLst>
                </a:gridCol>
                <a:gridCol w="1960713">
                  <a:extLst>
                    <a:ext uri="{9D8B030D-6E8A-4147-A177-3AD203B41FA5}">
                      <a16:colId xmlns:a16="http://schemas.microsoft.com/office/drawing/2014/main" xmlns="" val="3613226022"/>
                    </a:ext>
                  </a:extLst>
                </a:gridCol>
                <a:gridCol w="1773981">
                  <a:extLst>
                    <a:ext uri="{9D8B030D-6E8A-4147-A177-3AD203B41FA5}">
                      <a16:colId xmlns:a16="http://schemas.microsoft.com/office/drawing/2014/main" xmlns="" val="4208721125"/>
                    </a:ext>
                  </a:extLst>
                </a:gridCol>
                <a:gridCol w="1214585">
                  <a:extLst>
                    <a:ext uri="{9D8B030D-6E8A-4147-A177-3AD203B41FA5}">
                      <a16:colId xmlns:a16="http://schemas.microsoft.com/office/drawing/2014/main" xmlns="" val="1249925064"/>
                    </a:ext>
                  </a:extLst>
                </a:gridCol>
                <a:gridCol w="1553134">
                  <a:extLst>
                    <a:ext uri="{9D8B030D-6E8A-4147-A177-3AD203B41FA5}">
                      <a16:colId xmlns:a16="http://schemas.microsoft.com/office/drawing/2014/main" xmlns="" val="904423896"/>
                    </a:ext>
                  </a:extLst>
                </a:gridCol>
              </a:tblGrid>
              <a:tr h="7488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 </a:t>
                      </a:r>
                      <a:endParaRPr lang="es-ES" sz="2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err="1">
                          <a:effectLst/>
                        </a:rPr>
                        <a:t>Cluster</a:t>
                      </a:r>
                      <a:r>
                        <a:rPr lang="es-ES" sz="2400" dirty="0">
                          <a:effectLst/>
                        </a:rPr>
                        <a:t> 1</a:t>
                      </a:r>
                      <a:endParaRPr lang="es-ES" sz="2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2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 err="1">
                          <a:effectLst/>
                        </a:rPr>
                        <a:t>Cluster</a:t>
                      </a:r>
                      <a:r>
                        <a:rPr lang="es-ES" sz="2400" dirty="0">
                          <a:effectLst/>
                        </a:rPr>
                        <a:t> 2</a:t>
                      </a:r>
                      <a:endParaRPr lang="es-ES" sz="2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 err="1">
                          <a:effectLst/>
                        </a:rPr>
                        <a:t>Cluster</a:t>
                      </a:r>
                      <a:r>
                        <a:rPr lang="es-ES" sz="2400" dirty="0">
                          <a:effectLst/>
                        </a:rPr>
                        <a:t> 3A</a:t>
                      </a:r>
                      <a:endParaRPr lang="es-ES" sz="2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 err="1">
                          <a:effectLst/>
                        </a:rPr>
                        <a:t>Cluster</a:t>
                      </a:r>
                      <a:r>
                        <a:rPr lang="es-ES" sz="2400" dirty="0">
                          <a:effectLst/>
                        </a:rPr>
                        <a:t> 3B</a:t>
                      </a:r>
                      <a:endParaRPr lang="es-ES" sz="2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p-</a:t>
                      </a:r>
                      <a:r>
                        <a:rPr lang="es-ES" sz="2400" dirty="0" err="1">
                          <a:effectLst/>
                        </a:rPr>
                        <a:t>value</a:t>
                      </a:r>
                      <a:r>
                        <a:rPr lang="es-ES" sz="2400" dirty="0">
                          <a:effectLst/>
                        </a:rPr>
                        <a:t>*</a:t>
                      </a:r>
                      <a:endParaRPr lang="es-ES" sz="2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p-</a:t>
                      </a:r>
                      <a:r>
                        <a:rPr lang="es-ES" sz="2400" dirty="0" err="1">
                          <a:effectLst/>
                        </a:rPr>
                        <a:t>value</a:t>
                      </a:r>
                      <a:r>
                        <a:rPr lang="es-ES" sz="2400" dirty="0">
                          <a:effectLst/>
                        </a:rPr>
                        <a:t>**</a:t>
                      </a:r>
                      <a:endParaRPr lang="es-ES" sz="2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29571363"/>
                  </a:ext>
                </a:extLst>
              </a:tr>
              <a:tr h="11316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DPPH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(IC</a:t>
                      </a:r>
                      <a:r>
                        <a:rPr lang="es-ES" sz="2400" baseline="-25000" dirty="0">
                          <a:effectLst/>
                        </a:rPr>
                        <a:t>50</a:t>
                      </a:r>
                      <a:r>
                        <a:rPr lang="es-ES" sz="2400" dirty="0">
                          <a:effectLst/>
                        </a:rPr>
                        <a:t> µg/</a:t>
                      </a:r>
                      <a:r>
                        <a:rPr lang="es-ES" sz="2400" dirty="0" err="1">
                          <a:effectLst/>
                        </a:rPr>
                        <a:t>mL</a:t>
                      </a:r>
                      <a:r>
                        <a:rPr lang="es-ES" sz="2400" dirty="0">
                          <a:effectLst/>
                        </a:rPr>
                        <a:t>)</a:t>
                      </a:r>
                      <a:endParaRPr lang="es-ES" sz="2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61340" algn="l"/>
                        </a:tabLst>
                      </a:pPr>
                      <a:r>
                        <a:rPr lang="es-ES" sz="2400" dirty="0">
                          <a:effectLst/>
                        </a:rPr>
                        <a:t> </a:t>
                      </a:r>
                    </a:p>
                    <a:p>
                      <a:pPr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61340" algn="l"/>
                        </a:tabLst>
                      </a:pPr>
                      <a:r>
                        <a:rPr lang="es-ES" sz="2400" dirty="0">
                          <a:effectLst/>
                        </a:rPr>
                        <a:t>441.7±127.2</a:t>
                      </a:r>
                      <a:endParaRPr lang="es-ES" sz="2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17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 </a:t>
                      </a:r>
                    </a:p>
                    <a:p>
                      <a:pPr marR="1117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346.3±0.2</a:t>
                      </a:r>
                      <a:endParaRPr lang="es-ES" sz="2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0075" algn="l"/>
                        </a:tabLst>
                      </a:pPr>
                      <a:r>
                        <a:rPr lang="es-ES" sz="2400" dirty="0">
                          <a:effectLst/>
                        </a:rPr>
                        <a:t> </a:t>
                      </a:r>
                    </a:p>
                    <a:p>
                      <a:pPr marR="6731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0075" algn="l"/>
                        </a:tabLst>
                      </a:pPr>
                      <a:r>
                        <a:rPr lang="es-ES" sz="2400" dirty="0">
                          <a:effectLst/>
                        </a:rPr>
                        <a:t>1445.6</a:t>
                      </a:r>
                      <a:r>
                        <a:rPr lang="es-ES" sz="2400" baseline="30000" dirty="0">
                          <a:effectLst/>
                        </a:rPr>
                        <a:t>ab</a:t>
                      </a:r>
                      <a:r>
                        <a:rPr lang="es-ES" sz="2400" dirty="0">
                          <a:effectLst/>
                        </a:rPr>
                        <a:t>± 506.83</a:t>
                      </a:r>
                      <a:endParaRPr lang="es-ES" sz="2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853.2</a:t>
                      </a:r>
                      <a:r>
                        <a:rPr lang="es-ES" sz="2400" baseline="30000" dirty="0">
                          <a:effectLst/>
                        </a:rPr>
                        <a:t>ab</a:t>
                      </a:r>
                      <a:r>
                        <a:rPr lang="es-ES" sz="2400" dirty="0">
                          <a:effectLst/>
                        </a:rPr>
                        <a:t>± 196.64</a:t>
                      </a:r>
                      <a:endParaRPr lang="es-ES" sz="2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0.001</a:t>
                      </a:r>
                      <a:endParaRPr lang="es-ES" sz="24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&lt;0.01</a:t>
                      </a:r>
                      <a:endParaRPr lang="es-ES" sz="2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23234856"/>
                  </a:ext>
                </a:extLst>
              </a:tr>
              <a:tr h="11316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FRAP</a:t>
                      </a:r>
                      <a:endParaRPr lang="es-ES" sz="2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(µmol of Fe2+ eq/g sample)</a:t>
                      </a:r>
                      <a:endParaRPr lang="es-ES" sz="2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61340" algn="l"/>
                        </a:tabLst>
                      </a:pPr>
                      <a:r>
                        <a:rPr lang="es-ES" sz="2400" dirty="0">
                          <a:effectLst/>
                        </a:rPr>
                        <a:t> </a:t>
                      </a:r>
                    </a:p>
                    <a:p>
                      <a:pPr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61340" algn="l"/>
                        </a:tabLst>
                      </a:pPr>
                      <a:r>
                        <a:rPr lang="es-ES" sz="2400" dirty="0">
                          <a:effectLst/>
                        </a:rPr>
                        <a:t>25.9</a:t>
                      </a:r>
                      <a:r>
                        <a:rPr lang="es-ES" sz="2400" baseline="30000" dirty="0">
                          <a:effectLst/>
                        </a:rPr>
                        <a:t>a</a:t>
                      </a:r>
                      <a:r>
                        <a:rPr lang="es-ES" sz="2400" dirty="0">
                          <a:effectLst/>
                        </a:rPr>
                        <a:t>±0.9</a:t>
                      </a:r>
                      <a:endParaRPr lang="es-ES" sz="2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17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s-ES" sz="2400" dirty="0">
                        <a:effectLst/>
                      </a:endParaRPr>
                    </a:p>
                    <a:p>
                      <a:pPr marR="1117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29.6±0.2</a:t>
                      </a:r>
                      <a:endParaRPr lang="es-ES" sz="2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0075" algn="l"/>
                        </a:tabLst>
                      </a:pPr>
                      <a:r>
                        <a:rPr lang="es-ES" sz="2400" dirty="0">
                          <a:effectLst/>
                        </a:rPr>
                        <a:t> </a:t>
                      </a:r>
                    </a:p>
                    <a:p>
                      <a:pPr marR="6731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0075" algn="l"/>
                        </a:tabLst>
                      </a:pPr>
                      <a:r>
                        <a:rPr lang="es-ES" sz="2400" dirty="0">
                          <a:effectLst/>
                        </a:rPr>
                        <a:t>12.1</a:t>
                      </a:r>
                      <a:r>
                        <a:rPr lang="es-ES" sz="2400" baseline="30000" dirty="0">
                          <a:effectLst/>
                        </a:rPr>
                        <a:t>a,b</a:t>
                      </a:r>
                      <a:r>
                        <a:rPr lang="es-ES" sz="2400" dirty="0">
                          <a:effectLst/>
                        </a:rPr>
                        <a:t>±4.2</a:t>
                      </a:r>
                      <a:endParaRPr lang="es-ES" sz="2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15</a:t>
                      </a:r>
                      <a:r>
                        <a:rPr lang="es-ES" sz="2400" baseline="30000">
                          <a:effectLst/>
                        </a:rPr>
                        <a:t>a,b</a:t>
                      </a:r>
                      <a:r>
                        <a:rPr lang="es-ES" sz="2400">
                          <a:effectLst/>
                        </a:rPr>
                        <a:t>±2.4</a:t>
                      </a:r>
                      <a:endParaRPr lang="es-ES" sz="24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0.007</a:t>
                      </a:r>
                      <a:endParaRPr lang="es-ES" sz="24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&lt;0.01</a:t>
                      </a:r>
                      <a:endParaRPr lang="es-ES" sz="24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67395186"/>
                  </a:ext>
                </a:extLst>
              </a:tr>
              <a:tr h="11316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ORAC</a:t>
                      </a:r>
                      <a:endParaRPr lang="es-ES" sz="2400" dirty="0">
                        <a:effectLst/>
                      </a:endParaRPr>
                    </a:p>
                    <a:p>
                      <a:pPr marL="184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(µmol TE/mg dry extract)</a:t>
                      </a:r>
                      <a:endParaRPr lang="es-ES" sz="2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61340" algn="l"/>
                        </a:tabLst>
                      </a:pPr>
                      <a:r>
                        <a:rPr lang="es-ES" sz="2400" dirty="0">
                          <a:effectLst/>
                        </a:rPr>
                        <a:t> </a:t>
                      </a:r>
                    </a:p>
                    <a:p>
                      <a:pPr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61340" algn="l"/>
                        </a:tabLst>
                      </a:pPr>
                      <a:r>
                        <a:rPr lang="es-ES" sz="2400" dirty="0">
                          <a:effectLst/>
                        </a:rPr>
                        <a:t>2.5</a:t>
                      </a:r>
                      <a:r>
                        <a:rPr lang="es-ES" sz="2400" baseline="30000" dirty="0">
                          <a:effectLst/>
                        </a:rPr>
                        <a:t>a</a:t>
                      </a:r>
                      <a:r>
                        <a:rPr lang="es-ES" sz="2400" dirty="0">
                          <a:effectLst/>
                        </a:rPr>
                        <a:t>±0.9</a:t>
                      </a:r>
                      <a:endParaRPr lang="es-ES" sz="2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17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 </a:t>
                      </a:r>
                    </a:p>
                    <a:p>
                      <a:pPr marR="1117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8.2±0.1</a:t>
                      </a:r>
                      <a:endParaRPr lang="es-ES" sz="2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0075" algn="l"/>
                        </a:tabLst>
                      </a:pPr>
                      <a:r>
                        <a:rPr lang="es-ES" sz="2400" dirty="0">
                          <a:effectLst/>
                        </a:rPr>
                        <a:t> </a:t>
                      </a:r>
                    </a:p>
                    <a:p>
                      <a:pPr marR="6731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0075" algn="l"/>
                        </a:tabLst>
                      </a:pPr>
                      <a:r>
                        <a:rPr lang="es-ES" sz="2400" dirty="0">
                          <a:effectLst/>
                        </a:rPr>
                        <a:t>1.4</a:t>
                      </a:r>
                      <a:r>
                        <a:rPr lang="es-ES" sz="2400" baseline="30000" dirty="0">
                          <a:effectLst/>
                        </a:rPr>
                        <a:t>a</a:t>
                      </a:r>
                      <a:r>
                        <a:rPr lang="es-ES" sz="2400" dirty="0">
                          <a:effectLst/>
                        </a:rPr>
                        <a:t>±1.1</a:t>
                      </a:r>
                      <a:endParaRPr lang="es-ES" sz="2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1.6</a:t>
                      </a:r>
                      <a:r>
                        <a:rPr lang="es-ES" sz="2400" baseline="30000" dirty="0">
                          <a:effectLst/>
                        </a:rPr>
                        <a:t>a</a:t>
                      </a:r>
                      <a:r>
                        <a:rPr lang="es-ES" sz="2400" dirty="0">
                          <a:effectLst/>
                        </a:rPr>
                        <a:t>±0.9</a:t>
                      </a:r>
                      <a:endParaRPr lang="es-ES" sz="2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0.142</a:t>
                      </a:r>
                      <a:endParaRPr lang="es-ES" sz="2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&lt;0.01</a:t>
                      </a:r>
                      <a:endParaRPr lang="es-ES" sz="24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90972723"/>
                  </a:ext>
                </a:extLst>
              </a:tr>
              <a:tr h="11316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Total Phenolic content</a:t>
                      </a:r>
                      <a:endParaRPr lang="es-ES" sz="2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(µg GA/mg)</a:t>
                      </a:r>
                      <a:endParaRPr lang="es-ES" sz="2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61340" algn="l"/>
                        </a:tabLst>
                      </a:pPr>
                      <a:r>
                        <a:rPr lang="es-ES" sz="2400" dirty="0">
                          <a:effectLst/>
                        </a:rPr>
                        <a:t> </a:t>
                      </a:r>
                    </a:p>
                    <a:p>
                      <a:pPr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61340" algn="l"/>
                        </a:tabLst>
                      </a:pPr>
                      <a:r>
                        <a:rPr lang="es-ES" sz="2400" dirty="0">
                          <a:effectLst/>
                        </a:rPr>
                        <a:t>64.3</a:t>
                      </a:r>
                      <a:r>
                        <a:rPr lang="es-ES" sz="2400" baseline="30000" dirty="0">
                          <a:effectLst/>
                        </a:rPr>
                        <a:t>a</a:t>
                      </a:r>
                      <a:r>
                        <a:rPr lang="es-ES" sz="2400" dirty="0">
                          <a:effectLst/>
                        </a:rPr>
                        <a:t>±14.8</a:t>
                      </a:r>
                      <a:endParaRPr lang="es-ES" sz="2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17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s-ES" sz="2400" dirty="0">
                        <a:effectLst/>
                      </a:endParaRPr>
                    </a:p>
                    <a:p>
                      <a:pPr marR="1117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113.5±0.2</a:t>
                      </a:r>
                      <a:endParaRPr lang="es-ES" sz="2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0075" algn="l"/>
                        </a:tabLst>
                      </a:pPr>
                      <a:r>
                        <a:rPr lang="es-ES" sz="2400" dirty="0">
                          <a:effectLst/>
                        </a:rPr>
                        <a:t> </a:t>
                      </a:r>
                    </a:p>
                    <a:p>
                      <a:pPr marR="6731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0075" algn="l"/>
                        </a:tabLst>
                      </a:pPr>
                      <a:r>
                        <a:rPr lang="es-ES" sz="2400" dirty="0">
                          <a:effectLst/>
                        </a:rPr>
                        <a:t>47,9</a:t>
                      </a:r>
                      <a:r>
                        <a:rPr lang="es-ES" sz="2400" baseline="30000" dirty="0">
                          <a:effectLst/>
                        </a:rPr>
                        <a:t>a,b</a:t>
                      </a:r>
                      <a:r>
                        <a:rPr lang="es-ES" sz="2400" dirty="0">
                          <a:effectLst/>
                        </a:rPr>
                        <a:t>±7.9</a:t>
                      </a:r>
                      <a:endParaRPr lang="es-ES" sz="2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66.1</a:t>
                      </a:r>
                      <a:r>
                        <a:rPr lang="es-ES" sz="2400" baseline="30000" dirty="0">
                          <a:effectLst/>
                        </a:rPr>
                        <a:t>a,c</a:t>
                      </a:r>
                      <a:r>
                        <a:rPr lang="es-ES" sz="2400" dirty="0">
                          <a:effectLst/>
                        </a:rPr>
                        <a:t>± 15.7</a:t>
                      </a:r>
                      <a:endParaRPr lang="es-ES" sz="2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0.008</a:t>
                      </a:r>
                      <a:endParaRPr lang="es-ES" sz="2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&lt;0.01</a:t>
                      </a:r>
                      <a:endParaRPr lang="es-ES" sz="2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04600303"/>
                  </a:ext>
                </a:extLst>
              </a:tr>
            </a:tbl>
          </a:graphicData>
        </a:graphic>
      </p:graphicFrame>
      <p:pic>
        <p:nvPicPr>
          <p:cNvPr id="27" name="Imagen 26">
            <a:extLst>
              <a:ext uri="{FF2B5EF4-FFF2-40B4-BE49-F238E27FC236}">
                <a16:creationId xmlns:a16="http://schemas.microsoft.com/office/drawing/2014/main" xmlns="" id="{02A9C5C3-B7FB-4F09-8312-FFF1FC3787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7889" y="22525853"/>
            <a:ext cx="8362201" cy="4833236"/>
          </a:xfrm>
          <a:prstGeom prst="rect">
            <a:avLst/>
          </a:prstGeom>
          <a:ln w="31750">
            <a:solidFill>
              <a:srgbClr val="F5AF70"/>
            </a:solidFill>
          </a:ln>
        </p:spPr>
      </p:pic>
      <p:sp>
        <p:nvSpPr>
          <p:cNvPr id="37" name="Rectángulo 36">
            <a:extLst>
              <a:ext uri="{FF2B5EF4-FFF2-40B4-BE49-F238E27FC236}">
                <a16:creationId xmlns:a16="http://schemas.microsoft.com/office/drawing/2014/main" xmlns="" id="{8D63E9F6-956F-4464-A0D8-85F106B6922A}"/>
              </a:ext>
            </a:extLst>
          </p:cNvPr>
          <p:cNvSpPr/>
          <p:nvPr/>
        </p:nvSpPr>
        <p:spPr>
          <a:xfrm>
            <a:off x="4284083" y="27452729"/>
            <a:ext cx="8336007" cy="5698271"/>
          </a:xfrm>
          <a:prstGeom prst="rect">
            <a:avLst/>
          </a:prstGeom>
          <a:solidFill>
            <a:schemeClr val="bg1"/>
          </a:solidFill>
          <a:ln w="31750">
            <a:solidFill>
              <a:srgbClr val="F5AF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F40EE05A-2C82-4344-BEC4-A1EAEBF1E0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6202" y="27503666"/>
            <a:ext cx="7251305" cy="5618713"/>
          </a:xfrm>
          <a:prstGeom prst="rect">
            <a:avLst/>
          </a:prstGeom>
          <a:ln>
            <a:noFill/>
          </a:ln>
        </p:spPr>
      </p:pic>
      <p:sp>
        <p:nvSpPr>
          <p:cNvPr id="38" name="CuadroTexto 37">
            <a:extLst>
              <a:ext uri="{FF2B5EF4-FFF2-40B4-BE49-F238E27FC236}">
                <a16:creationId xmlns:a16="http://schemas.microsoft.com/office/drawing/2014/main" xmlns="" id="{8B7B02B6-BFC9-448A-BB9B-1658CFD4A5D4}"/>
              </a:ext>
            </a:extLst>
          </p:cNvPr>
          <p:cNvSpPr txBox="1"/>
          <p:nvPr/>
        </p:nvSpPr>
        <p:spPr>
          <a:xfrm>
            <a:off x="3326606" y="22761375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A)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xmlns="" id="{02F2CEB1-44AA-42EE-A109-7B72A11A4E6D}"/>
              </a:ext>
            </a:extLst>
          </p:cNvPr>
          <p:cNvSpPr txBox="1"/>
          <p:nvPr/>
        </p:nvSpPr>
        <p:spPr>
          <a:xfrm>
            <a:off x="3326606" y="27785891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B)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xmlns="" id="{2C9F32A8-678D-4948-BF48-5174F696098E}"/>
              </a:ext>
            </a:extLst>
          </p:cNvPr>
          <p:cNvSpPr/>
          <p:nvPr/>
        </p:nvSpPr>
        <p:spPr>
          <a:xfrm>
            <a:off x="15115353" y="22321541"/>
            <a:ext cx="7381527" cy="5259969"/>
          </a:xfrm>
          <a:prstGeom prst="rect">
            <a:avLst/>
          </a:prstGeom>
          <a:solidFill>
            <a:schemeClr val="bg1"/>
          </a:solidFill>
          <a:ln w="57150">
            <a:solidFill>
              <a:srgbClr val="F5AF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xmlns="" id="{6CE23537-DF32-4E92-8177-90AD918F7FFD}"/>
              </a:ext>
            </a:extLst>
          </p:cNvPr>
          <p:cNvSpPr txBox="1"/>
          <p:nvPr/>
        </p:nvSpPr>
        <p:spPr>
          <a:xfrm>
            <a:off x="15295495" y="23083691"/>
            <a:ext cx="688030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/>
              <a:t>Differences and similarities in antioxidant activity and phenolic content.</a:t>
            </a:r>
          </a:p>
          <a:p>
            <a:pPr algn="just"/>
            <a:r>
              <a:rPr lang="en-US" sz="2800" i="1" dirty="0" err="1"/>
              <a:t>Dactylina</a:t>
            </a:r>
            <a:r>
              <a:rPr lang="en-US" sz="2800" i="1" dirty="0"/>
              <a:t> </a:t>
            </a:r>
            <a:r>
              <a:rPr lang="en-US" sz="2800" i="1" dirty="0" err="1"/>
              <a:t>arctica</a:t>
            </a:r>
            <a:r>
              <a:rPr lang="en-US" sz="2800" dirty="0"/>
              <a:t> was placed on left half up of the plot (first quadrant).</a:t>
            </a:r>
            <a:r>
              <a:rPr lang="en-US" sz="2800" i="1" dirty="0"/>
              <a:t> </a:t>
            </a:r>
            <a:r>
              <a:rPr lang="en-US" sz="2800" i="1" dirty="0" err="1"/>
              <a:t>Nephromopsis</a:t>
            </a:r>
            <a:r>
              <a:rPr lang="en-US" sz="2800" i="1" dirty="0"/>
              <a:t> </a:t>
            </a:r>
            <a:r>
              <a:rPr lang="en-US" sz="2800" i="1" dirty="0" err="1"/>
              <a:t>stracheyi</a:t>
            </a:r>
            <a:r>
              <a:rPr lang="en-US" sz="2800" i="1" dirty="0"/>
              <a:t>, </a:t>
            </a:r>
            <a:r>
              <a:rPr lang="en-US" sz="2800" i="1" dirty="0" err="1"/>
              <a:t>Tuckermannopsis</a:t>
            </a:r>
            <a:r>
              <a:rPr lang="en-US" sz="2800" i="1" dirty="0"/>
              <a:t> </a:t>
            </a:r>
            <a:r>
              <a:rPr lang="en-US" sz="2800" i="1" dirty="0" err="1"/>
              <a:t>americana</a:t>
            </a:r>
            <a:r>
              <a:rPr lang="en-US" sz="2800" i="1" dirty="0"/>
              <a:t> </a:t>
            </a:r>
            <a:r>
              <a:rPr lang="en-US" sz="2800" dirty="0"/>
              <a:t>and </a:t>
            </a:r>
            <a:r>
              <a:rPr lang="en-US" sz="2800" i="1" dirty="0" err="1"/>
              <a:t>Vulpicida</a:t>
            </a:r>
            <a:r>
              <a:rPr lang="en-US" sz="2800" i="1" dirty="0"/>
              <a:t> </a:t>
            </a:r>
            <a:r>
              <a:rPr lang="en-US" sz="2800" i="1" dirty="0" err="1"/>
              <a:t>pinastri</a:t>
            </a:r>
            <a:r>
              <a:rPr lang="en-US" sz="2800" i="1" dirty="0"/>
              <a:t> </a:t>
            </a:r>
            <a:r>
              <a:rPr lang="en-US" sz="2800" dirty="0"/>
              <a:t>were in the second quadrant (right half up of the plot) and finally, the other lichen species from </a:t>
            </a:r>
            <a:r>
              <a:rPr lang="en-US" sz="2800" dirty="0" err="1"/>
              <a:t>Cetrarioid</a:t>
            </a:r>
            <a:r>
              <a:rPr lang="en-US" sz="2800" dirty="0"/>
              <a:t> clade were placed on right half down of the plot (third quadrant). </a:t>
            </a:r>
            <a:endParaRPr lang="es-ES" sz="2800" dirty="0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xmlns="" id="{25751402-91D8-47BE-93CC-FB8DA8D696B4}"/>
              </a:ext>
            </a:extLst>
          </p:cNvPr>
          <p:cNvSpPr/>
          <p:nvPr/>
        </p:nvSpPr>
        <p:spPr>
          <a:xfrm>
            <a:off x="18119571" y="22257706"/>
            <a:ext cx="1340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PCA</a:t>
            </a: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xmlns="" id="{2A565943-EC0C-4F60-B3F9-188FEF3FBF8C}"/>
              </a:ext>
            </a:extLst>
          </p:cNvPr>
          <p:cNvSpPr/>
          <p:nvPr/>
        </p:nvSpPr>
        <p:spPr>
          <a:xfrm>
            <a:off x="22855167" y="22424607"/>
            <a:ext cx="5594110" cy="5156903"/>
          </a:xfrm>
          <a:prstGeom prst="rect">
            <a:avLst/>
          </a:prstGeom>
          <a:solidFill>
            <a:schemeClr val="bg1"/>
          </a:solidFill>
          <a:ln w="57150">
            <a:solidFill>
              <a:srgbClr val="F5AF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800" b="1" dirty="0" err="1">
                <a:solidFill>
                  <a:schemeClr val="tx1"/>
                </a:solidFill>
              </a:rPr>
              <a:t>Cluster</a:t>
            </a:r>
            <a:r>
              <a:rPr lang="es-ES" sz="2800" b="1" dirty="0">
                <a:solidFill>
                  <a:schemeClr val="tx1"/>
                </a:solidFill>
              </a:rPr>
              <a:t> 1: </a:t>
            </a:r>
            <a:r>
              <a:rPr lang="es-ES" sz="2800" dirty="0" err="1">
                <a:solidFill>
                  <a:schemeClr val="tx1"/>
                </a:solidFill>
              </a:rPr>
              <a:t>lichen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species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with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moderate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phenolic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content</a:t>
            </a:r>
            <a:r>
              <a:rPr lang="es-ES" sz="2800" dirty="0">
                <a:solidFill>
                  <a:schemeClr val="tx1"/>
                </a:solidFill>
              </a:rPr>
              <a:t> and </a:t>
            </a:r>
            <a:r>
              <a:rPr lang="es-ES" sz="2800" dirty="0" err="1">
                <a:solidFill>
                  <a:schemeClr val="tx1"/>
                </a:solidFill>
              </a:rPr>
              <a:t>antioxidant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capacity</a:t>
            </a:r>
            <a:r>
              <a:rPr lang="es-ES" sz="2800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s-ES" sz="2800" b="1" dirty="0">
                <a:solidFill>
                  <a:schemeClr val="tx1"/>
                </a:solidFill>
              </a:rPr>
              <a:t>C</a:t>
            </a:r>
            <a:r>
              <a:rPr lang="en-US" sz="2800" b="1" dirty="0">
                <a:solidFill>
                  <a:schemeClr val="tx1"/>
                </a:solidFill>
              </a:rPr>
              <a:t>luster 2 </a:t>
            </a:r>
            <a:r>
              <a:rPr lang="en-US" sz="2800" dirty="0">
                <a:solidFill>
                  <a:schemeClr val="tx1"/>
                </a:solidFill>
              </a:rPr>
              <a:t>is composed of a single specie </a:t>
            </a:r>
            <a:r>
              <a:rPr lang="en-US" sz="2800" i="1" dirty="0" err="1">
                <a:solidFill>
                  <a:schemeClr val="tx1"/>
                </a:solidFill>
              </a:rPr>
              <a:t>Dactylina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arctica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(DA). (strongest antioxidant activity and the highest total phenolic content). </a:t>
            </a:r>
            <a:r>
              <a:rPr lang="es-ES" sz="2800" b="1" dirty="0" err="1">
                <a:solidFill>
                  <a:schemeClr val="tx1"/>
                </a:solidFill>
              </a:rPr>
              <a:t>Cluster</a:t>
            </a:r>
            <a:r>
              <a:rPr lang="es-ES" sz="2800" b="1" dirty="0">
                <a:solidFill>
                  <a:schemeClr val="tx1"/>
                </a:solidFill>
              </a:rPr>
              <a:t> 3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characterized by the lowest antioxidant properties and the lowest phenolic content values.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It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 be divided in two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subclusters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3A and 3B.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xmlns="" id="{76DEF6CE-CCB9-4CDA-B1ED-446462FD6C1D}"/>
              </a:ext>
            </a:extLst>
          </p:cNvPr>
          <p:cNvSpPr txBox="1"/>
          <p:nvPr/>
        </p:nvSpPr>
        <p:spPr>
          <a:xfrm>
            <a:off x="19896856" y="36671906"/>
            <a:ext cx="85931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González-Burgos E, Fernández-</a:t>
            </a:r>
            <a:r>
              <a:rPr lang="es-ES" sz="2400" dirty="0" err="1"/>
              <a:t>Moriano</a:t>
            </a:r>
            <a:r>
              <a:rPr lang="es-ES" sz="2400" dirty="0"/>
              <a:t> C, Gómez-Serranillos MP. </a:t>
            </a:r>
            <a:r>
              <a:rPr lang="es-ES" sz="2400" dirty="0" err="1"/>
              <a:t>Current</a:t>
            </a:r>
            <a:r>
              <a:rPr lang="es-ES" sz="2400" dirty="0"/>
              <a:t> </a:t>
            </a:r>
            <a:r>
              <a:rPr lang="es-ES" sz="2400" dirty="0" err="1"/>
              <a:t>knowledge</a:t>
            </a:r>
            <a:r>
              <a:rPr lang="es-ES" sz="2400" dirty="0"/>
              <a:t> </a:t>
            </a:r>
            <a:r>
              <a:rPr lang="es-ES" sz="2400" dirty="0" err="1"/>
              <a:t>on</a:t>
            </a:r>
            <a:r>
              <a:rPr lang="es-ES" sz="2400" dirty="0"/>
              <a:t> </a:t>
            </a:r>
            <a:r>
              <a:rPr lang="es-ES" sz="2400" i="1" dirty="0" err="1"/>
              <a:t>Parmelia</a:t>
            </a:r>
            <a:r>
              <a:rPr lang="es-ES" sz="2400" dirty="0"/>
              <a:t> </a:t>
            </a:r>
            <a:r>
              <a:rPr lang="es-ES" sz="2400" dirty="0" err="1"/>
              <a:t>genus</a:t>
            </a:r>
            <a:r>
              <a:rPr lang="es-ES" sz="2400" dirty="0"/>
              <a:t>: </a:t>
            </a:r>
            <a:r>
              <a:rPr lang="es-ES" sz="2400" dirty="0" err="1"/>
              <a:t>Ecological</a:t>
            </a:r>
            <a:r>
              <a:rPr lang="es-ES" sz="2400" dirty="0"/>
              <a:t> </a:t>
            </a:r>
            <a:r>
              <a:rPr lang="es-ES" sz="2400" dirty="0" err="1"/>
              <a:t>interest</a:t>
            </a:r>
            <a:r>
              <a:rPr lang="es-ES" sz="2400" dirty="0"/>
              <a:t>, </a:t>
            </a:r>
            <a:r>
              <a:rPr lang="es-ES" sz="2400" dirty="0" err="1"/>
              <a:t>phytochemistry</a:t>
            </a:r>
            <a:r>
              <a:rPr lang="es-ES" sz="2400" dirty="0"/>
              <a:t>, </a:t>
            </a:r>
            <a:r>
              <a:rPr lang="es-ES" sz="2400" dirty="0" err="1"/>
              <a:t>biological</a:t>
            </a:r>
            <a:r>
              <a:rPr lang="es-ES" sz="2400" dirty="0"/>
              <a:t> </a:t>
            </a:r>
            <a:r>
              <a:rPr lang="es-ES" sz="2400" dirty="0" err="1"/>
              <a:t>activities</a:t>
            </a:r>
            <a:r>
              <a:rPr lang="es-ES" sz="2400" dirty="0"/>
              <a:t> and </a:t>
            </a:r>
            <a:r>
              <a:rPr lang="es-ES" sz="2400" dirty="0" err="1"/>
              <a:t>therapeutic</a:t>
            </a:r>
            <a:r>
              <a:rPr lang="es-ES" sz="2400" dirty="0"/>
              <a:t> </a:t>
            </a:r>
            <a:r>
              <a:rPr lang="es-ES" sz="2400" dirty="0" err="1"/>
              <a:t>potential</a:t>
            </a:r>
            <a:r>
              <a:rPr lang="es-ES" sz="2400" dirty="0"/>
              <a:t>. </a:t>
            </a:r>
            <a:r>
              <a:rPr lang="es-ES" sz="2400" dirty="0" err="1"/>
              <a:t>Phytochemistry</a:t>
            </a:r>
            <a:r>
              <a:rPr lang="es-ES" sz="2400" dirty="0"/>
              <a:t>. </a:t>
            </a:r>
            <a:r>
              <a:rPr lang="es-ES" sz="2400" dirty="0" err="1"/>
              <a:t>Sep</a:t>
            </a:r>
            <a:r>
              <a:rPr lang="es-ES" sz="2400" dirty="0"/>
              <a:t> 2019;165:112051.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err="1"/>
              <a:t>Liguori</a:t>
            </a:r>
            <a:r>
              <a:rPr lang="es-ES" sz="2400" dirty="0"/>
              <a:t> I, Russo G, </a:t>
            </a:r>
            <a:r>
              <a:rPr lang="es-ES" sz="2400" dirty="0" err="1"/>
              <a:t>Curcio</a:t>
            </a:r>
            <a:r>
              <a:rPr lang="es-ES" sz="2400" dirty="0"/>
              <a:t> F, et al. </a:t>
            </a:r>
            <a:r>
              <a:rPr lang="es-ES" sz="2400" dirty="0" err="1"/>
              <a:t>Oxidative</a:t>
            </a:r>
            <a:r>
              <a:rPr lang="es-ES" sz="2400" dirty="0"/>
              <a:t> stress, </a:t>
            </a:r>
            <a:r>
              <a:rPr lang="es-ES" sz="2400" dirty="0" err="1"/>
              <a:t>aging</a:t>
            </a:r>
            <a:r>
              <a:rPr lang="es-ES" sz="2400" dirty="0"/>
              <a:t>, and </a:t>
            </a:r>
            <a:r>
              <a:rPr lang="es-ES" sz="2400" dirty="0" err="1"/>
              <a:t>diseases</a:t>
            </a:r>
            <a:r>
              <a:rPr lang="es-ES" sz="2400" dirty="0"/>
              <a:t>. Clin </a:t>
            </a:r>
            <a:r>
              <a:rPr lang="es-ES" sz="2400" dirty="0" err="1"/>
              <a:t>Interv</a:t>
            </a:r>
            <a:r>
              <a:rPr lang="es-ES" sz="2400" dirty="0"/>
              <a:t> </a:t>
            </a:r>
            <a:r>
              <a:rPr lang="es-ES" sz="2400" dirty="0" err="1"/>
              <a:t>Aging</a:t>
            </a:r>
            <a:r>
              <a:rPr lang="es-ES" sz="2400" dirty="0"/>
              <a:t>. 2018;13:757-772. 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xmlns="" id="{04E233E5-92AD-4CA7-95C3-CAE451BEAF58}"/>
              </a:ext>
            </a:extLst>
          </p:cNvPr>
          <p:cNvSpPr txBox="1"/>
          <p:nvPr/>
        </p:nvSpPr>
        <p:spPr>
          <a:xfrm>
            <a:off x="1695868" y="7736582"/>
            <a:ext cx="11327336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Lichens </a:t>
            </a:r>
            <a:r>
              <a:rPr lang="en-US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(fungus and unicellular algae/cyanobacteria symbiosis) are one of the least studied organisms from a pharmacological point of view. They contain own secondary metabolites with phenol groups to which an important antioxidant potential has been attributed. The </a:t>
            </a:r>
            <a:r>
              <a:rPr lang="en-US" sz="28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Cetrarioid</a:t>
            </a:r>
            <a:r>
              <a:rPr 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 clade </a:t>
            </a:r>
            <a:r>
              <a:rPr lang="en-US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is one of the most numerous within the </a:t>
            </a:r>
            <a:r>
              <a:rPr lang="en-US" sz="28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Parmeliaceae</a:t>
            </a:r>
            <a:r>
              <a:rPr 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 family</a:t>
            </a:r>
            <a:r>
              <a:rPr lang="en-US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en-US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There are several techniques that allow evaluating </a:t>
            </a:r>
            <a:r>
              <a:rPr lang="en-US" sz="2800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in vitro </a:t>
            </a:r>
            <a:r>
              <a:rPr 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antioxidant activity</a:t>
            </a:r>
            <a:r>
              <a:rPr lang="en-US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en-US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xmlns="" id="{61BD8DF2-A2AA-41D5-9433-E9073555A333}"/>
              </a:ext>
            </a:extLst>
          </p:cNvPr>
          <p:cNvSpPr/>
          <p:nvPr/>
        </p:nvSpPr>
        <p:spPr>
          <a:xfrm>
            <a:off x="4850606" y="22586085"/>
            <a:ext cx="1219200" cy="901182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xmlns="" id="{4C59DDAB-4AEF-4E26-A972-13438BADC388}"/>
              </a:ext>
            </a:extLst>
          </p:cNvPr>
          <p:cNvSpPr/>
          <p:nvPr/>
        </p:nvSpPr>
        <p:spPr>
          <a:xfrm>
            <a:off x="8279606" y="24334079"/>
            <a:ext cx="1680770" cy="132435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xmlns="" id="{CF1B912E-DDF6-4AD2-A248-EE812C77B24B}"/>
              </a:ext>
            </a:extLst>
          </p:cNvPr>
          <p:cNvSpPr/>
          <p:nvPr/>
        </p:nvSpPr>
        <p:spPr>
          <a:xfrm>
            <a:off x="9947244" y="25184404"/>
            <a:ext cx="2142362" cy="1629242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xmlns="" id="{CA1EEC0C-7FCD-4BB5-92A5-262B3CAF09EA}"/>
              </a:ext>
            </a:extLst>
          </p:cNvPr>
          <p:cNvSpPr/>
          <p:nvPr/>
        </p:nvSpPr>
        <p:spPr>
          <a:xfrm>
            <a:off x="6457654" y="29624019"/>
            <a:ext cx="1219200" cy="901182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xmlns="" id="{F4E96BF7-2CA7-4EA7-B399-FB2FAEE8861E}"/>
              </a:ext>
            </a:extLst>
          </p:cNvPr>
          <p:cNvSpPr/>
          <p:nvPr/>
        </p:nvSpPr>
        <p:spPr>
          <a:xfrm>
            <a:off x="8728044" y="30399407"/>
            <a:ext cx="1219200" cy="901182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xmlns="" id="{72469198-060C-4462-8EF6-B69683624819}"/>
              </a:ext>
            </a:extLst>
          </p:cNvPr>
          <p:cNvSpPr/>
          <p:nvPr/>
        </p:nvSpPr>
        <p:spPr>
          <a:xfrm>
            <a:off x="8741176" y="32329837"/>
            <a:ext cx="1219200" cy="901182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59" name="Grupo 58">
            <a:extLst>
              <a:ext uri="{FF2B5EF4-FFF2-40B4-BE49-F238E27FC236}">
                <a16:creationId xmlns:a16="http://schemas.microsoft.com/office/drawing/2014/main" xmlns="" id="{64C68514-46A8-48D6-9450-35EB45EB4798}"/>
              </a:ext>
            </a:extLst>
          </p:cNvPr>
          <p:cNvGrpSpPr/>
          <p:nvPr/>
        </p:nvGrpSpPr>
        <p:grpSpPr>
          <a:xfrm>
            <a:off x="13660934" y="7809430"/>
            <a:ext cx="14871415" cy="8799033"/>
            <a:chOff x="13918406" y="7783885"/>
            <a:chExt cx="14871415" cy="8799033"/>
          </a:xfrm>
        </p:grpSpPr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xmlns="" id="{918301E6-3A1C-428E-B624-7375A30F02E6}"/>
                </a:ext>
              </a:extLst>
            </p:cNvPr>
            <p:cNvSpPr/>
            <p:nvPr/>
          </p:nvSpPr>
          <p:spPr>
            <a:xfrm>
              <a:off x="13918406" y="7783885"/>
              <a:ext cx="14871415" cy="879903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5AF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xmlns="" id="{07499238-BE74-4BAC-9769-E164B9D70A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065" t="38411" r="3768" b="25662"/>
            <a:stretch/>
          </p:blipFill>
          <p:spPr>
            <a:xfrm>
              <a:off x="14404115" y="7845272"/>
              <a:ext cx="13812448" cy="2964347"/>
            </a:xfrm>
            <a:prstGeom prst="rect">
              <a:avLst/>
            </a:prstGeom>
          </p:spPr>
        </p:pic>
        <p:pic>
          <p:nvPicPr>
            <p:cNvPr id="36" name="Imagen 35">
              <a:extLst>
                <a:ext uri="{FF2B5EF4-FFF2-40B4-BE49-F238E27FC236}">
                  <a16:creationId xmlns:a16="http://schemas.microsoft.com/office/drawing/2014/main" xmlns="" id="{8F1BA67B-E041-48B6-A7C4-2932BA062A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5918" t="34907" r="3249" b="28293"/>
            <a:stretch/>
          </p:blipFill>
          <p:spPr>
            <a:xfrm>
              <a:off x="14981133" y="10500374"/>
              <a:ext cx="13461000" cy="3067656"/>
            </a:xfrm>
            <a:prstGeom prst="rect">
              <a:avLst/>
            </a:prstGeom>
          </p:spPr>
        </p:pic>
        <p:pic>
          <p:nvPicPr>
            <p:cNvPr id="55" name="Imagen 54">
              <a:extLst>
                <a:ext uri="{FF2B5EF4-FFF2-40B4-BE49-F238E27FC236}">
                  <a16:creationId xmlns:a16="http://schemas.microsoft.com/office/drawing/2014/main" xmlns="" id="{A7D84437-850A-4611-9D43-E0D9A0DCD9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3682" t="46340" r="20485" b="14366"/>
            <a:stretch/>
          </p:blipFill>
          <p:spPr>
            <a:xfrm>
              <a:off x="14755564" y="13438872"/>
              <a:ext cx="10405315" cy="3032825"/>
            </a:xfrm>
            <a:prstGeom prst="rect">
              <a:avLst/>
            </a:prstGeom>
          </p:spPr>
        </p:pic>
      </p:grpSp>
      <p:sp>
        <p:nvSpPr>
          <p:cNvPr id="66" name="CuadroTexto 65">
            <a:extLst>
              <a:ext uri="{FF2B5EF4-FFF2-40B4-BE49-F238E27FC236}">
                <a16:creationId xmlns:a16="http://schemas.microsoft.com/office/drawing/2014/main" xmlns="" id="{8294607F-D5CC-4FC5-B51F-077E708E0714}"/>
              </a:ext>
            </a:extLst>
          </p:cNvPr>
          <p:cNvSpPr txBox="1"/>
          <p:nvPr/>
        </p:nvSpPr>
        <p:spPr>
          <a:xfrm>
            <a:off x="3631406" y="13663403"/>
            <a:ext cx="40454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/>
              <a:t>DPPH </a:t>
            </a:r>
            <a:r>
              <a:rPr lang="es-ES" sz="2200" b="1" dirty="0" err="1"/>
              <a:t>assay</a:t>
            </a:r>
            <a:endParaRPr lang="es-ES" sz="2200" b="1" dirty="0"/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xmlns="" id="{C0480E22-57BE-4B9F-86C3-2E7A05538A73}"/>
              </a:ext>
            </a:extLst>
          </p:cNvPr>
          <p:cNvSpPr txBox="1"/>
          <p:nvPr/>
        </p:nvSpPr>
        <p:spPr>
          <a:xfrm>
            <a:off x="9573191" y="13671388"/>
            <a:ext cx="40454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/>
              <a:t>ORAC </a:t>
            </a:r>
            <a:r>
              <a:rPr lang="es-ES" sz="2200" b="1" dirty="0" err="1"/>
              <a:t>assay</a:t>
            </a:r>
            <a:endParaRPr lang="es-ES" sz="2200" b="1" dirty="0"/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xmlns="" id="{9E215BBA-C85C-49B0-82CC-2D5CF5784719}"/>
              </a:ext>
            </a:extLst>
          </p:cNvPr>
          <p:cNvSpPr txBox="1"/>
          <p:nvPr/>
        </p:nvSpPr>
        <p:spPr>
          <a:xfrm>
            <a:off x="3610035" y="16356436"/>
            <a:ext cx="40454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/>
              <a:t>FRAP </a:t>
            </a:r>
            <a:r>
              <a:rPr lang="es-ES" sz="2200" b="1" dirty="0" err="1"/>
              <a:t>assay</a:t>
            </a:r>
            <a:endParaRPr lang="es-ES" sz="2200" b="1" dirty="0"/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xmlns="" id="{7600FBFE-8721-4DC1-921E-A2981C895388}"/>
              </a:ext>
            </a:extLst>
          </p:cNvPr>
          <p:cNvSpPr txBox="1"/>
          <p:nvPr/>
        </p:nvSpPr>
        <p:spPr>
          <a:xfrm>
            <a:off x="8468570" y="16372958"/>
            <a:ext cx="40454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/>
              <a:t>Total </a:t>
            </a:r>
            <a:r>
              <a:rPr lang="es-ES" sz="2200" b="1" dirty="0" err="1"/>
              <a:t>phenol</a:t>
            </a:r>
            <a:r>
              <a:rPr lang="es-ES" sz="2200" b="1" dirty="0"/>
              <a:t> </a:t>
            </a:r>
            <a:r>
              <a:rPr lang="es-ES" sz="2200" b="1" dirty="0" err="1"/>
              <a:t>content</a:t>
            </a:r>
            <a:r>
              <a:rPr lang="es-ES" sz="2200" b="1" dirty="0"/>
              <a:t> </a:t>
            </a:r>
            <a:r>
              <a:rPr lang="es-ES" sz="2200" b="1" dirty="0" err="1"/>
              <a:t>assay</a:t>
            </a:r>
            <a:endParaRPr lang="es-ES" sz="2200" b="1" dirty="0"/>
          </a:p>
        </p:txBody>
      </p:sp>
      <p:sp>
        <p:nvSpPr>
          <p:cNvPr id="30" name="29 Rectángulo"/>
          <p:cNvSpPr/>
          <p:nvPr/>
        </p:nvSpPr>
        <p:spPr>
          <a:xfrm>
            <a:off x="1574006" y="11383980"/>
            <a:ext cx="6102848" cy="2279423"/>
          </a:xfrm>
          <a:prstGeom prst="rect">
            <a:avLst/>
          </a:prstGeom>
          <a:solidFill>
            <a:schemeClr val="bg1"/>
          </a:solidFill>
          <a:ln>
            <a:solidFill>
              <a:srgbClr val="F5AF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620" y="11824242"/>
            <a:ext cx="4875391" cy="1839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30 Flecha curvada hacia arriba"/>
          <p:cNvSpPr/>
          <p:nvPr/>
        </p:nvSpPr>
        <p:spPr>
          <a:xfrm>
            <a:off x="4257889" y="11938193"/>
            <a:ext cx="745117" cy="309473"/>
          </a:xfrm>
          <a:prstGeom prst="curvedUpArrow">
            <a:avLst/>
          </a:prstGeom>
          <a:solidFill>
            <a:srgbClr val="F5AF70"/>
          </a:solidFill>
          <a:ln>
            <a:solidFill>
              <a:srgbClr val="F5AF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2" name="31 Rectángulo redondeado"/>
          <p:cNvSpPr/>
          <p:nvPr/>
        </p:nvSpPr>
        <p:spPr>
          <a:xfrm>
            <a:off x="3128954" y="11512941"/>
            <a:ext cx="1097195" cy="31130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5AF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err="1" smtClean="0"/>
              <a:t>Antioxidant</a:t>
            </a:r>
            <a:endParaRPr lang="es-ES" sz="1400" dirty="0"/>
          </a:p>
        </p:txBody>
      </p:sp>
      <p:sp>
        <p:nvSpPr>
          <p:cNvPr id="71" name="70 Rectángulo redondeado"/>
          <p:cNvSpPr/>
          <p:nvPr/>
        </p:nvSpPr>
        <p:spPr>
          <a:xfrm>
            <a:off x="4779583" y="11512941"/>
            <a:ext cx="1097195" cy="31130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5AF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err="1" smtClean="0"/>
              <a:t>Antioxidant</a:t>
            </a:r>
            <a:endParaRPr lang="es-ES" sz="1400" dirty="0"/>
          </a:p>
        </p:txBody>
      </p:sp>
      <p:cxnSp>
        <p:nvCxnSpPr>
          <p:cNvPr id="42" name="41 Conector recto"/>
          <p:cNvCxnSpPr/>
          <p:nvPr/>
        </p:nvCxnSpPr>
        <p:spPr>
          <a:xfrm flipH="1">
            <a:off x="2945606" y="11668591"/>
            <a:ext cx="18334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42 CuadroTexto"/>
          <p:cNvSpPr txBox="1"/>
          <p:nvPr/>
        </p:nvSpPr>
        <p:spPr>
          <a:xfrm>
            <a:off x="2717006" y="11499314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H</a:t>
            </a:r>
          </a:p>
        </p:txBody>
      </p:sp>
      <p:sp>
        <p:nvSpPr>
          <p:cNvPr id="50" name="49 CuadroTexto"/>
          <p:cNvSpPr txBox="1"/>
          <p:nvPr/>
        </p:nvSpPr>
        <p:spPr>
          <a:xfrm>
            <a:off x="5833989" y="11437758"/>
            <a:ext cx="276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.</a:t>
            </a:r>
            <a:endParaRPr lang="es-ES" sz="2000" b="1" dirty="0"/>
          </a:p>
        </p:txBody>
      </p:sp>
      <p:sp>
        <p:nvSpPr>
          <p:cNvPr id="51" name="50 Rectángulo"/>
          <p:cNvSpPr/>
          <p:nvPr/>
        </p:nvSpPr>
        <p:spPr>
          <a:xfrm>
            <a:off x="7902913" y="11437758"/>
            <a:ext cx="4623892" cy="2225646"/>
          </a:xfrm>
          <a:prstGeom prst="rect">
            <a:avLst/>
          </a:prstGeom>
          <a:solidFill>
            <a:schemeClr val="bg1"/>
          </a:solidFill>
          <a:ln>
            <a:solidFill>
              <a:srgbClr val="F5AF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942" y="11763825"/>
            <a:ext cx="3589934" cy="135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53 CuadroTexto"/>
          <p:cNvSpPr txBox="1"/>
          <p:nvPr/>
        </p:nvSpPr>
        <p:spPr>
          <a:xfrm>
            <a:off x="10239909" y="11334941"/>
            <a:ext cx="402292" cy="978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56" name="55 CuadroTexto"/>
          <p:cNvSpPr txBox="1"/>
          <p:nvPr/>
        </p:nvSpPr>
        <p:spPr>
          <a:xfrm>
            <a:off x="10793349" y="11758365"/>
            <a:ext cx="152400" cy="978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57" name="56 CuadroTexto"/>
          <p:cNvSpPr txBox="1"/>
          <p:nvPr/>
        </p:nvSpPr>
        <p:spPr>
          <a:xfrm>
            <a:off x="10672300" y="12117771"/>
            <a:ext cx="370614" cy="9786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58" name="57 CuadroTexto"/>
          <p:cNvSpPr txBox="1"/>
          <p:nvPr/>
        </p:nvSpPr>
        <p:spPr>
          <a:xfrm>
            <a:off x="9825838" y="11765221"/>
            <a:ext cx="370614" cy="9786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2048" name="2047 CuadroTexto"/>
          <p:cNvSpPr txBox="1"/>
          <p:nvPr/>
        </p:nvSpPr>
        <p:spPr>
          <a:xfrm>
            <a:off x="9825838" y="12123563"/>
            <a:ext cx="537972" cy="978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2052" name="2051 Rectángulo"/>
          <p:cNvSpPr/>
          <p:nvPr/>
        </p:nvSpPr>
        <p:spPr>
          <a:xfrm>
            <a:off x="1574006" y="14094290"/>
            <a:ext cx="6102848" cy="2239302"/>
          </a:xfrm>
          <a:prstGeom prst="rect">
            <a:avLst/>
          </a:prstGeom>
          <a:solidFill>
            <a:schemeClr val="bg1"/>
          </a:solidFill>
          <a:ln>
            <a:solidFill>
              <a:srgbClr val="F5AF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435" y="14102275"/>
            <a:ext cx="5356225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3" name="2052 CuadroTexto"/>
          <p:cNvSpPr txBox="1"/>
          <p:nvPr/>
        </p:nvSpPr>
        <p:spPr>
          <a:xfrm>
            <a:off x="1574006" y="15995038"/>
            <a:ext cx="647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Fe</a:t>
            </a:r>
            <a:r>
              <a:rPr lang="es-ES" sz="1600" baseline="30000" dirty="0" smtClean="0"/>
              <a:t>3+ </a:t>
            </a:r>
            <a:r>
              <a:rPr lang="es-ES" sz="1600" dirty="0" smtClean="0"/>
              <a:t>-TPTZ + </a:t>
            </a:r>
            <a:r>
              <a:rPr lang="es-ES" sz="1600" dirty="0" err="1" smtClean="0"/>
              <a:t>reducing</a:t>
            </a:r>
            <a:r>
              <a:rPr lang="es-ES" sz="1600" dirty="0" smtClean="0"/>
              <a:t> </a:t>
            </a:r>
            <a:r>
              <a:rPr lang="es-ES" sz="1600" dirty="0" err="1" smtClean="0"/>
              <a:t>antioxidant</a:t>
            </a:r>
            <a:r>
              <a:rPr lang="es-ES" sz="1600" dirty="0" smtClean="0"/>
              <a:t> -&gt;  Fe</a:t>
            </a:r>
            <a:r>
              <a:rPr lang="es-ES" sz="1600" baseline="30000" dirty="0" smtClean="0"/>
              <a:t>2+ </a:t>
            </a:r>
            <a:r>
              <a:rPr lang="es-ES" sz="1600" dirty="0" smtClean="0"/>
              <a:t>- TPTZ ( intense  blue at 595 </a:t>
            </a:r>
            <a:r>
              <a:rPr lang="es-ES" sz="1600" dirty="0" err="1" smtClean="0"/>
              <a:t>nm</a:t>
            </a:r>
            <a:endParaRPr lang="es-ES" sz="1600" baseline="30000" dirty="0"/>
          </a:p>
        </p:txBody>
      </p:sp>
      <p:sp>
        <p:nvSpPr>
          <p:cNvPr id="2055" name="2054 Rectángulo"/>
          <p:cNvSpPr/>
          <p:nvPr/>
        </p:nvSpPr>
        <p:spPr>
          <a:xfrm>
            <a:off x="7902913" y="14094290"/>
            <a:ext cx="4623892" cy="2239302"/>
          </a:xfrm>
          <a:prstGeom prst="rect">
            <a:avLst/>
          </a:prstGeom>
          <a:solidFill>
            <a:schemeClr val="bg1"/>
          </a:solidFill>
          <a:ln>
            <a:solidFill>
              <a:srgbClr val="F5AF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4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942" y="14275781"/>
            <a:ext cx="1035050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6" name="2055 Flecha curvada hacia la izquierda"/>
          <p:cNvSpPr/>
          <p:nvPr/>
        </p:nvSpPr>
        <p:spPr>
          <a:xfrm>
            <a:off x="9506985" y="14794841"/>
            <a:ext cx="749297" cy="838200"/>
          </a:xfrm>
          <a:prstGeom prst="curvedLeftArrow">
            <a:avLst/>
          </a:prstGeom>
          <a:solidFill>
            <a:srgbClr val="F5AF70"/>
          </a:solidFill>
          <a:ln>
            <a:solidFill>
              <a:srgbClr val="F5AF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057" name="2056 CuadroTexto"/>
          <p:cNvSpPr txBox="1"/>
          <p:nvPr/>
        </p:nvSpPr>
        <p:spPr>
          <a:xfrm>
            <a:off x="10194372" y="14275781"/>
            <a:ext cx="2236456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/>
              <a:t>Folin-Ciocalteu </a:t>
            </a:r>
            <a:r>
              <a:rPr lang="es-ES" sz="1400" b="1" dirty="0" err="1" smtClean="0"/>
              <a:t>Reagent</a:t>
            </a:r>
            <a:endParaRPr lang="es-ES" sz="1400" b="1" dirty="0" smtClean="0"/>
          </a:p>
          <a:p>
            <a:pPr algn="ctr"/>
            <a:r>
              <a:rPr lang="es-ES" sz="1400" b="1" dirty="0" smtClean="0"/>
              <a:t>( W</a:t>
            </a:r>
            <a:r>
              <a:rPr lang="es-ES" sz="1400" b="1" baseline="30000" dirty="0" smtClean="0"/>
              <a:t>6+</a:t>
            </a:r>
            <a:r>
              <a:rPr lang="es-ES" sz="1400" b="1" dirty="0" smtClean="0"/>
              <a:t>, Mo</a:t>
            </a:r>
            <a:r>
              <a:rPr lang="es-ES" sz="1400" b="1" baseline="30000" dirty="0" smtClean="0"/>
              <a:t>6+</a:t>
            </a:r>
            <a:r>
              <a:rPr lang="es-ES" sz="1400" b="1" dirty="0" smtClean="0"/>
              <a:t>)</a:t>
            </a:r>
            <a:endParaRPr lang="es-ES" sz="1400" b="1" dirty="0"/>
          </a:p>
        </p:txBody>
      </p:sp>
      <p:sp>
        <p:nvSpPr>
          <p:cNvPr id="83" name="82 CuadroTexto"/>
          <p:cNvSpPr txBox="1"/>
          <p:nvPr/>
        </p:nvSpPr>
        <p:spPr>
          <a:xfrm>
            <a:off x="10196452" y="15520178"/>
            <a:ext cx="2236456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/>
              <a:t> </a:t>
            </a:r>
            <a:r>
              <a:rPr lang="es-ES" sz="1400" b="1" dirty="0" err="1" smtClean="0"/>
              <a:t>Reduced</a:t>
            </a:r>
            <a:r>
              <a:rPr lang="es-ES" sz="1400" b="1" dirty="0" smtClean="0"/>
              <a:t> Folin-Ciocalteu </a:t>
            </a:r>
            <a:r>
              <a:rPr lang="es-ES" sz="1400" b="1" dirty="0" err="1" smtClean="0"/>
              <a:t>Reagent</a:t>
            </a:r>
            <a:endParaRPr lang="es-ES" sz="1400" b="1" dirty="0" smtClean="0"/>
          </a:p>
          <a:p>
            <a:pPr algn="ctr"/>
            <a:r>
              <a:rPr lang="es-ES" sz="1400" b="1" dirty="0" smtClean="0"/>
              <a:t>( W</a:t>
            </a:r>
            <a:r>
              <a:rPr lang="es-ES" sz="1400" b="1" baseline="30000" dirty="0" smtClean="0"/>
              <a:t>6+</a:t>
            </a:r>
            <a:r>
              <a:rPr lang="es-ES" sz="1400" b="1" dirty="0" smtClean="0"/>
              <a:t>, Mo</a:t>
            </a:r>
            <a:r>
              <a:rPr lang="es-ES" sz="1400" b="1" baseline="30000" dirty="0" smtClean="0"/>
              <a:t>6+</a:t>
            </a:r>
            <a:r>
              <a:rPr lang="es-ES" sz="1400" b="1" dirty="0" smtClean="0"/>
              <a:t>)</a:t>
            </a:r>
            <a:endParaRPr lang="es-ES" sz="1400" b="1" dirty="0"/>
          </a:p>
        </p:txBody>
      </p:sp>
    </p:spTree>
    <p:extLst>
      <p:ext uri="{BB962C8B-B14F-4D97-AF65-F5344CB8AC3E}">
        <p14:creationId xmlns:p14="http://schemas.microsoft.com/office/powerpoint/2010/main" val="108845402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</TotalTime>
  <Words>712</Words>
  <Application>Microsoft Office PowerPoint</Application>
  <PresentationFormat>Personalizado</PresentationFormat>
  <Paragraphs>124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Custom Design</vt:lpstr>
      <vt:lpstr> Analysis on in vitro antioxidant capacities and phenolic composition of lichens  extracts of Cetrarioid clade based on multivariate statistical analysis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BECARIOS</cp:lastModifiedBy>
  <cp:revision>130</cp:revision>
  <dcterms:created xsi:type="dcterms:W3CDTF">2015-04-04T09:45:50Z</dcterms:created>
  <dcterms:modified xsi:type="dcterms:W3CDTF">2020-10-30T10:11:01Z</dcterms:modified>
</cp:coreProperties>
</file>