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340" autoAdjust="0"/>
    <p:restoredTop sz="98255" autoAdjust="0"/>
  </p:normalViewPr>
  <p:slideViewPr>
    <p:cSldViewPr>
      <p:cViewPr>
        <p:scale>
          <a:sx n="31" d="100"/>
          <a:sy n="31" d="100"/>
        </p:scale>
        <p:origin x="528" y="-85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Figura%20plantas%20resum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i="1" dirty="0" err="1" smtClean="0"/>
              <a:t>Valeriana</a:t>
            </a:r>
            <a:r>
              <a:rPr lang="en-US" i="1" baseline="0" dirty="0" smtClean="0"/>
              <a:t> officinalis </a:t>
            </a:r>
            <a:r>
              <a:rPr lang="en-US" baseline="0" dirty="0" smtClean="0"/>
              <a:t>L.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140514789643821E-2"/>
          <c:y val="0.12250524934383202"/>
          <c:w val="0.9478209903140884"/>
          <c:h val="0.76076919291338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'[Figura plantas resumen.xlsx]Hoja2'!$B$1</c:f>
              <c:strCache>
                <c:ptCount val="1"/>
                <c:pt idx="0">
                  <c:v>Valeriana</c:v>
                </c:pt>
              </c:strCache>
            </c:strRef>
          </c:tx>
          <c:invertIfNegative val="0"/>
          <c:cat>
            <c:strRef>
              <c:f>'[Figura plantas resumen.xlsx]Hoja2'!$A$2:$A$5</c:f>
              <c:strCache>
                <c:ptCount val="4"/>
                <c:pt idx="0">
                  <c:v>Total of Samples</c:v>
                </c:pt>
                <c:pt idx="1">
                  <c:v>Right Species</c:v>
                </c:pt>
                <c:pt idx="2">
                  <c:v>Incomplete samples</c:v>
                </c:pt>
                <c:pt idx="3">
                  <c:v>Replacements</c:v>
                </c:pt>
              </c:strCache>
            </c:strRef>
          </c:cat>
          <c:val>
            <c:numRef>
              <c:f>'[Figura plantas resumen.xlsx]Hoja2'!$B$2:$B$5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945392"/>
        <c:axId val="-202951376"/>
      </c:barChart>
      <c:catAx>
        <c:axId val="-202945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2951376"/>
        <c:crosses val="autoZero"/>
        <c:auto val="1"/>
        <c:lblAlgn val="ctr"/>
        <c:lblOffset val="100"/>
        <c:noMultiLvlLbl val="0"/>
      </c:catAx>
      <c:valAx>
        <c:axId val="-202951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2945392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txPr>
    <a:bodyPr/>
    <a:lstStyle/>
    <a:p>
      <a:pPr>
        <a:defRPr sz="2400"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29/10/2020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7365" y="647350"/>
            <a:ext cx="21759236" cy="2743200"/>
          </a:xfrm>
        </p:spPr>
        <p:txBody>
          <a:bodyPr>
            <a:noAutofit/>
          </a:bodyPr>
          <a:lstStyle/>
          <a:p>
            <a:r>
              <a:rPr lang="en-US" sz="7500" b="1" dirty="0"/>
              <a:t>Identification and quality assessment of commercial valerian samples using DNA barcoding and UHPLC-MS</a:t>
            </a:r>
            <a:r>
              <a:rPr lang="es-ES" sz="7500" dirty="0"/>
              <a:t/>
            </a:r>
            <a:br>
              <a:rPr lang="es-ES" sz="7500" dirty="0"/>
            </a:br>
            <a:endParaRPr lang="en-US" sz="7500" dirty="0"/>
          </a:p>
        </p:txBody>
      </p:sp>
      <p:sp>
        <p:nvSpPr>
          <p:cNvPr id="8" name="TextBox 7"/>
          <p:cNvSpPr txBox="1"/>
          <p:nvPr/>
        </p:nvSpPr>
        <p:spPr>
          <a:xfrm>
            <a:off x="1512506" y="3422650"/>
            <a:ext cx="27423189" cy="28161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solidFill>
                  <a:schemeClr val="bg1"/>
                </a:solidFill>
              </a:rPr>
              <a:t>Marta Sánchez, </a:t>
            </a:r>
            <a:r>
              <a:rPr lang="en-US" sz="5400" smtClean="0">
                <a:solidFill>
                  <a:schemeClr val="bg1"/>
                </a:solidFill>
              </a:rPr>
              <a:t>Elena González-Burgos</a:t>
            </a:r>
            <a:r>
              <a:rPr lang="en-US" sz="5400" dirty="0" smtClean="0">
                <a:solidFill>
                  <a:schemeClr val="bg1"/>
                </a:solidFill>
              </a:rPr>
              <a:t>, M. Pilar Gómez-</a:t>
            </a:r>
            <a:r>
              <a:rPr lang="en-US" sz="5400" dirty="0" err="1" smtClean="0">
                <a:solidFill>
                  <a:schemeClr val="bg1"/>
                </a:solidFill>
              </a:rPr>
              <a:t>Serranillos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4800" i="1" dirty="0"/>
              <a:t>Department of Pharmacology, Pharmacognosy and Botany, Faculty of Pharmacy, Universidad Complutense de Madrid, Plaza Ramon y Cajal s/n, Ciudad Universitaria, 28040, Madrid, </a:t>
            </a:r>
            <a:r>
              <a:rPr lang="it-IT" sz="4800" i="1" dirty="0" smtClean="0"/>
              <a:t>Spain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563355" y="7069839"/>
            <a:ext cx="11061415" cy="1015663"/>
            <a:chOff x="1512505" y="8807787"/>
            <a:chExt cx="11061415" cy="1015663"/>
          </a:xfrm>
        </p:grpSpPr>
        <p:sp>
          <p:nvSpPr>
            <p:cNvPr id="3" name="2 Rectángulo"/>
            <p:cNvSpPr/>
            <p:nvPr/>
          </p:nvSpPr>
          <p:spPr>
            <a:xfrm>
              <a:off x="1512505" y="8985250"/>
              <a:ext cx="11061415" cy="838200"/>
            </a:xfrm>
            <a:prstGeom prst="rect">
              <a:avLst/>
            </a:prstGeom>
            <a:solidFill>
              <a:srgbClr val="66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141369" y="8807787"/>
              <a:ext cx="100244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 err="1" smtClean="0">
                  <a:solidFill>
                    <a:schemeClr val="bg1"/>
                  </a:solidFill>
                </a:rPr>
                <a:t>Introduction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1522685" y="8336503"/>
            <a:ext cx="11061415" cy="77867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/>
              <a:t>The </a:t>
            </a:r>
            <a:r>
              <a:rPr lang="en-US" sz="2500" b="1" dirty="0"/>
              <a:t>root of </a:t>
            </a:r>
            <a:r>
              <a:rPr lang="en-US" sz="2500" b="1" i="1" dirty="0"/>
              <a:t>V. officinalis </a:t>
            </a:r>
            <a:r>
              <a:rPr lang="en-US" sz="2500" b="1" dirty="0" smtClean="0"/>
              <a:t>L. </a:t>
            </a:r>
            <a:r>
              <a:rPr lang="en-US" sz="2500" dirty="0" smtClean="0"/>
              <a:t>has </a:t>
            </a:r>
            <a:r>
              <a:rPr lang="en-US" sz="2500" dirty="0"/>
              <a:t>been </a:t>
            </a:r>
            <a:r>
              <a:rPr lang="en-US" sz="2500" dirty="0" smtClean="0"/>
              <a:t>widely used for sleep troubles, anxiety and states </a:t>
            </a:r>
            <a:r>
              <a:rPr lang="en-US" sz="2500" dirty="0"/>
              <a:t>of </a:t>
            </a:r>
            <a:r>
              <a:rPr lang="en-US" sz="2500" dirty="0" smtClean="0"/>
              <a:t>nervousness. The main compound responsible for these activities is the </a:t>
            </a:r>
            <a:r>
              <a:rPr lang="en-US" sz="2500" dirty="0" err="1" smtClean="0"/>
              <a:t>sesquiterpene</a:t>
            </a:r>
            <a:r>
              <a:rPr lang="en-US" sz="2500" dirty="0" smtClean="0"/>
              <a:t> </a:t>
            </a:r>
            <a:r>
              <a:rPr lang="en-US" sz="2500" b="1" dirty="0" err="1"/>
              <a:t>valerenic</a:t>
            </a:r>
            <a:r>
              <a:rPr lang="en-US" sz="2500" b="1" dirty="0"/>
              <a:t> acid </a:t>
            </a:r>
            <a:r>
              <a:rPr lang="en-US" sz="2500" dirty="0" smtClean="0"/>
              <a:t>which acts by modulating GABA </a:t>
            </a:r>
            <a:r>
              <a:rPr lang="en-US" sz="2500" dirty="0"/>
              <a:t>receptors (</a:t>
            </a:r>
            <a:r>
              <a:rPr lang="en-US" sz="2500" dirty="0" err="1"/>
              <a:t>Felgentreff</a:t>
            </a:r>
            <a:r>
              <a:rPr lang="en-US" sz="2500" dirty="0"/>
              <a:t> et al., 2012).  </a:t>
            </a:r>
            <a:r>
              <a:rPr lang="en-US" sz="2500" dirty="0" smtClean="0"/>
              <a:t>Apart from </a:t>
            </a:r>
            <a:r>
              <a:rPr lang="en-US" sz="2500" dirty="0" err="1" smtClean="0"/>
              <a:t>valerenic</a:t>
            </a:r>
            <a:r>
              <a:rPr lang="en-US" sz="2500" dirty="0" smtClean="0"/>
              <a:t> acid, there have been identified a great diversity of bioactive compounds in </a:t>
            </a:r>
            <a:r>
              <a:rPr lang="en-US" sz="2500" i="1" dirty="0" err="1" smtClean="0"/>
              <a:t>Valeriana</a:t>
            </a:r>
            <a:r>
              <a:rPr lang="en-US" sz="2500" i="1" dirty="0" smtClean="0"/>
              <a:t> officinalis </a:t>
            </a:r>
            <a:r>
              <a:rPr lang="en-US" sz="2500" dirty="0"/>
              <a:t>including </a:t>
            </a:r>
            <a:r>
              <a:rPr lang="en-US" sz="2500" dirty="0" err="1"/>
              <a:t>iridoids</a:t>
            </a:r>
            <a:r>
              <a:rPr lang="en-US" sz="2500" dirty="0"/>
              <a:t> </a:t>
            </a:r>
            <a:r>
              <a:rPr lang="en-US" sz="2500" dirty="0" smtClean="0"/>
              <a:t>such as </a:t>
            </a:r>
            <a:r>
              <a:rPr lang="en-US" sz="2500" dirty="0" err="1" smtClean="0"/>
              <a:t>valepotriate</a:t>
            </a:r>
            <a:r>
              <a:rPr lang="en-US" sz="2500" dirty="0" smtClean="0"/>
              <a:t> and </a:t>
            </a:r>
            <a:r>
              <a:rPr lang="en-US" sz="2500" dirty="0" err="1" smtClean="0"/>
              <a:t>isovalepotriate</a:t>
            </a:r>
            <a:r>
              <a:rPr lang="en-US" sz="2500" dirty="0" smtClean="0"/>
              <a:t>, </a:t>
            </a:r>
            <a:r>
              <a:rPr lang="en-US" sz="2500" dirty="0"/>
              <a:t>flavonoids </a:t>
            </a:r>
            <a:r>
              <a:rPr lang="en-US" sz="2500" dirty="0" smtClean="0"/>
              <a:t>such as </a:t>
            </a:r>
            <a:r>
              <a:rPr lang="en-US" sz="2500" dirty="0" err="1" smtClean="0"/>
              <a:t>luteolin</a:t>
            </a:r>
            <a:r>
              <a:rPr lang="en-US" sz="2500" dirty="0" smtClean="0"/>
              <a:t> and quercetin, </a:t>
            </a:r>
            <a:r>
              <a:rPr lang="en-US" sz="2500" dirty="0" err="1"/>
              <a:t>lignanoids</a:t>
            </a:r>
            <a:r>
              <a:rPr lang="en-US" sz="2500" dirty="0"/>
              <a:t> </a:t>
            </a:r>
            <a:r>
              <a:rPr lang="en-US" sz="2500" dirty="0" smtClean="0"/>
              <a:t>such as 8</a:t>
            </a:r>
            <a:r>
              <a:rPr lang="en-US" sz="2500" dirty="0"/>
              <a:t>’-</a:t>
            </a:r>
            <a:r>
              <a:rPr lang="en-US" sz="2500" dirty="0" smtClean="0"/>
              <a:t>hydroxypinoresinol, alkaloids such as </a:t>
            </a:r>
            <a:r>
              <a:rPr lang="en-US" sz="2500" dirty="0" err="1" smtClean="0"/>
              <a:t>valerine</a:t>
            </a:r>
            <a:r>
              <a:rPr lang="en-US" sz="2500" dirty="0" smtClean="0"/>
              <a:t> and </a:t>
            </a:r>
            <a:r>
              <a:rPr lang="en-US" sz="2500" dirty="0" err="1"/>
              <a:t>valerianine</a:t>
            </a:r>
            <a:r>
              <a:rPr lang="en-US" sz="2500" dirty="0"/>
              <a:t> </a:t>
            </a:r>
            <a:r>
              <a:rPr lang="en-US" sz="2500" dirty="0" smtClean="0"/>
              <a:t>and other terpenes such as </a:t>
            </a:r>
            <a:r>
              <a:rPr lang="en-US" sz="2500" dirty="0" err="1"/>
              <a:t>isovaleric</a:t>
            </a:r>
            <a:r>
              <a:rPr lang="en-US" sz="2500" dirty="0"/>
              <a:t> acid, </a:t>
            </a:r>
            <a:r>
              <a:rPr lang="en-US" sz="2500" dirty="0" err="1"/>
              <a:t>valeric</a:t>
            </a:r>
            <a:r>
              <a:rPr lang="en-US" sz="2500" dirty="0"/>
              <a:t> acid and </a:t>
            </a:r>
            <a:r>
              <a:rPr lang="en-US" sz="2500" dirty="0" err="1" smtClean="0"/>
              <a:t>acetoxyvalerenic</a:t>
            </a:r>
            <a:r>
              <a:rPr lang="en-US" sz="2500" dirty="0"/>
              <a:t> </a:t>
            </a:r>
            <a:r>
              <a:rPr lang="en-US" sz="2500" dirty="0" smtClean="0"/>
              <a:t>(</a:t>
            </a:r>
            <a:r>
              <a:rPr lang="en-US" sz="2500" dirty="0" err="1" smtClean="0"/>
              <a:t>Patpcka</a:t>
            </a:r>
            <a:r>
              <a:rPr lang="en-US" sz="2500" dirty="0" smtClean="0"/>
              <a:t> </a:t>
            </a:r>
            <a:r>
              <a:rPr lang="en-US" sz="2500" dirty="0"/>
              <a:t>&amp; </a:t>
            </a:r>
            <a:r>
              <a:rPr lang="en-US" sz="2500" dirty="0" err="1"/>
              <a:t>Jakl</a:t>
            </a:r>
            <a:r>
              <a:rPr lang="en-US" sz="2500" dirty="0"/>
              <a:t>, 2010; Wang </a:t>
            </a:r>
            <a:r>
              <a:rPr lang="en-US" sz="2500" i="1" dirty="0"/>
              <a:t>et al</a:t>
            </a:r>
            <a:r>
              <a:rPr lang="en-US" sz="2500" dirty="0"/>
              <a:t>., 2010; Chen </a:t>
            </a:r>
            <a:r>
              <a:rPr lang="en-US" sz="2500" i="1" dirty="0"/>
              <a:t>et al</a:t>
            </a:r>
            <a:r>
              <a:rPr lang="en-US" sz="2500" dirty="0"/>
              <a:t>., 2013; Wang </a:t>
            </a:r>
            <a:r>
              <a:rPr lang="en-US" sz="2500" i="1" dirty="0"/>
              <a:t>et al</a:t>
            </a:r>
            <a:r>
              <a:rPr lang="en-US" sz="2500" dirty="0"/>
              <a:t>., 2013; Chen </a:t>
            </a:r>
            <a:r>
              <a:rPr lang="en-US" sz="2500" i="1" dirty="0"/>
              <a:t>et al</a:t>
            </a:r>
            <a:r>
              <a:rPr lang="en-US" sz="2500" dirty="0"/>
              <a:t>., 2015</a:t>
            </a:r>
            <a:r>
              <a:rPr lang="en-US" sz="2500" dirty="0" smtClean="0"/>
              <a:t>).</a:t>
            </a:r>
          </a:p>
          <a:p>
            <a:pPr algn="just"/>
            <a:endParaRPr lang="en-US" sz="2500" dirty="0" smtClean="0"/>
          </a:p>
          <a:p>
            <a:pPr algn="just"/>
            <a:r>
              <a:rPr lang="en-US" sz="2500" dirty="0" smtClean="0"/>
              <a:t>Over </a:t>
            </a:r>
            <a:r>
              <a:rPr lang="en-US" sz="2500" dirty="0"/>
              <a:t>the past two </a:t>
            </a:r>
            <a:r>
              <a:rPr lang="en-US" sz="2500" dirty="0" smtClean="0"/>
              <a:t>decades, there have been an increase in medicinal plants consumption for the </a:t>
            </a:r>
            <a:r>
              <a:rPr lang="en-US" sz="2500" dirty="0"/>
              <a:t>treatment of minor syndromes </a:t>
            </a:r>
            <a:r>
              <a:rPr lang="en-US" sz="2500" dirty="0" smtClean="0"/>
              <a:t>(</a:t>
            </a:r>
            <a:r>
              <a:rPr lang="en-US" sz="2500" dirty="0"/>
              <a:t>Shaw et al., 2012</a:t>
            </a:r>
            <a:r>
              <a:rPr lang="en-US" sz="2500" dirty="0" smtClean="0"/>
              <a:t>). Medicinal plants  must </a:t>
            </a:r>
            <a:r>
              <a:rPr lang="en-US" sz="2500" dirty="0"/>
              <a:t>comply with quality, safety and efficacy standards. </a:t>
            </a:r>
            <a:r>
              <a:rPr lang="en-US" sz="2500" dirty="0" smtClean="0"/>
              <a:t>DNA </a:t>
            </a:r>
            <a:r>
              <a:rPr lang="en-US" sz="2500" dirty="0"/>
              <a:t>barcoding </a:t>
            </a:r>
            <a:r>
              <a:rPr lang="en-US" sz="2500" dirty="0" smtClean="0"/>
              <a:t>is </a:t>
            </a:r>
            <a:r>
              <a:rPr lang="en-US" sz="2500" dirty="0"/>
              <a:t>an effective tool to </a:t>
            </a:r>
            <a:r>
              <a:rPr lang="en-US" sz="2500" dirty="0" smtClean="0"/>
              <a:t>ensure correct </a:t>
            </a:r>
            <a:r>
              <a:rPr lang="en-US" sz="2500" dirty="0"/>
              <a:t>identification and authentication of medicinal </a:t>
            </a:r>
            <a:r>
              <a:rPr lang="en-US" sz="2500" dirty="0" smtClean="0"/>
              <a:t>plants. This </a:t>
            </a:r>
            <a:r>
              <a:rPr lang="en-US" sz="2500" dirty="0"/>
              <a:t>technique consists of using short DNA sequences from standardized genetic regions (</a:t>
            </a:r>
            <a:r>
              <a:rPr lang="en-US" sz="2500" dirty="0" err="1"/>
              <a:t>rbcL</a:t>
            </a:r>
            <a:r>
              <a:rPr lang="en-US" sz="2500" dirty="0"/>
              <a:t>, </a:t>
            </a:r>
            <a:r>
              <a:rPr lang="en-US" sz="2500" dirty="0" err="1"/>
              <a:t>matK</a:t>
            </a:r>
            <a:r>
              <a:rPr lang="en-US" sz="2500" dirty="0"/>
              <a:t> and ITS2) (Group CPW, 2009; </a:t>
            </a:r>
            <a:r>
              <a:rPr lang="en-US" sz="2500" dirty="0" err="1"/>
              <a:t>Pawar</a:t>
            </a:r>
            <a:r>
              <a:rPr lang="en-US" sz="2500" dirty="0"/>
              <a:t> et al., 2017). </a:t>
            </a:r>
            <a:r>
              <a:rPr lang="en-US" sz="2500" dirty="0" smtClean="0"/>
              <a:t>Moreover, Ultra </a:t>
            </a:r>
            <a:r>
              <a:rPr lang="en-US" sz="2500" dirty="0"/>
              <a:t>High Performance Liquid Chromatography </a:t>
            </a:r>
            <a:r>
              <a:rPr lang="en-US" sz="2500" dirty="0" smtClean="0"/>
              <a:t>coupled </a:t>
            </a:r>
            <a:r>
              <a:rPr lang="en-US" sz="2500" dirty="0"/>
              <a:t>with Mass Spectrometry  (</a:t>
            </a:r>
            <a:r>
              <a:rPr lang="en-US" sz="2500" dirty="0" smtClean="0"/>
              <a:t>UHPLC-MS) is a </a:t>
            </a:r>
            <a:r>
              <a:rPr lang="en-US" sz="2500" dirty="0"/>
              <a:t>very useful </a:t>
            </a:r>
            <a:r>
              <a:rPr lang="en-US" sz="2500" dirty="0" smtClean="0"/>
              <a:t>technique </a:t>
            </a:r>
            <a:r>
              <a:rPr lang="en-US" sz="2500" dirty="0"/>
              <a:t>to identify and quantify bioactive compounds </a:t>
            </a:r>
            <a:r>
              <a:rPr lang="en-US" sz="2500" dirty="0" smtClean="0"/>
              <a:t>presented </a:t>
            </a:r>
            <a:r>
              <a:rPr lang="en-US" sz="2500" dirty="0"/>
              <a:t>in medicinal plants</a:t>
            </a:r>
            <a:r>
              <a:rPr lang="en-US" sz="2500" dirty="0" smtClean="0"/>
              <a:t>.</a:t>
            </a:r>
            <a:endParaRPr lang="es-ES" sz="2500" dirty="0"/>
          </a:p>
        </p:txBody>
      </p:sp>
      <p:sp>
        <p:nvSpPr>
          <p:cNvPr id="12" name="object 5"/>
          <p:cNvSpPr/>
          <p:nvPr/>
        </p:nvSpPr>
        <p:spPr>
          <a:xfrm>
            <a:off x="1001343" y="6350"/>
            <a:ext cx="2717006" cy="341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1563354" y="16904298"/>
            <a:ext cx="11020745" cy="1465398"/>
            <a:chOff x="1563355" y="16793029"/>
            <a:chExt cx="9272274" cy="1015663"/>
          </a:xfrm>
        </p:grpSpPr>
        <p:sp>
          <p:nvSpPr>
            <p:cNvPr id="13" name="12 Rectángulo"/>
            <p:cNvSpPr/>
            <p:nvPr/>
          </p:nvSpPr>
          <p:spPr>
            <a:xfrm>
              <a:off x="1621760" y="16858458"/>
              <a:ext cx="9213869" cy="587007"/>
            </a:xfrm>
            <a:prstGeom prst="rect">
              <a:avLst/>
            </a:prstGeom>
            <a:solidFill>
              <a:srgbClr val="66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563355" y="16793029"/>
              <a:ext cx="876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0" b="1" dirty="0" err="1" smtClean="0">
                  <a:solidFill>
                    <a:schemeClr val="bg1"/>
                  </a:solidFill>
                </a:rPr>
                <a:t>Objectives</a:t>
              </a:r>
              <a:endParaRPr lang="es-ES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 rot="10800000" flipV="1">
            <a:off x="1580814" y="18069911"/>
            <a:ext cx="1104395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500" dirty="0" smtClean="0"/>
          </a:p>
          <a:p>
            <a:r>
              <a:rPr lang="en-US" sz="2500" dirty="0" smtClean="0"/>
              <a:t>To </a:t>
            </a:r>
            <a:r>
              <a:rPr lang="en-US" sz="2500" dirty="0"/>
              <a:t>apply </a:t>
            </a:r>
            <a:r>
              <a:rPr lang="en-US" sz="2500" b="1" dirty="0"/>
              <a:t>the DNA-Barcoding technique </a:t>
            </a:r>
            <a:r>
              <a:rPr lang="en-US" sz="2500" dirty="0"/>
              <a:t>and the </a:t>
            </a:r>
            <a:r>
              <a:rPr lang="en-US" sz="2500" b="1" dirty="0"/>
              <a:t>UHPLC-MS methodology </a:t>
            </a:r>
            <a:r>
              <a:rPr lang="en-US" sz="2500" dirty="0"/>
              <a:t>as tools to evaluate the quality of commercial samples of </a:t>
            </a:r>
            <a:r>
              <a:rPr lang="en-US" sz="2500" i="1" dirty="0" err="1" smtClean="0"/>
              <a:t>Valeriana</a:t>
            </a:r>
            <a:r>
              <a:rPr lang="en-US" sz="2500" i="1" dirty="0" smtClean="0"/>
              <a:t> officinalis </a:t>
            </a:r>
            <a:r>
              <a:rPr lang="en-US" sz="2500" dirty="0" smtClean="0"/>
              <a:t>L.</a:t>
            </a:r>
          </a:p>
          <a:p>
            <a:endParaRPr lang="es-ES" sz="2500" dirty="0"/>
          </a:p>
        </p:txBody>
      </p:sp>
      <p:sp>
        <p:nvSpPr>
          <p:cNvPr id="19" name="18 Rectángulo"/>
          <p:cNvSpPr/>
          <p:nvPr/>
        </p:nvSpPr>
        <p:spPr>
          <a:xfrm>
            <a:off x="14180555" y="7255403"/>
            <a:ext cx="14722506" cy="849181"/>
          </a:xfrm>
          <a:prstGeom prst="rect">
            <a:avLst/>
          </a:prstGeom>
          <a:solidFill>
            <a:srgbClr val="66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5164349" y="7191203"/>
            <a:ext cx="12361223" cy="978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Material and </a:t>
            </a:r>
            <a:r>
              <a:rPr lang="es-ES" b="1" dirty="0" err="1" smtClean="0">
                <a:solidFill>
                  <a:schemeClr val="bg1"/>
                </a:solidFill>
              </a:rPr>
              <a:t>Methods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137921" y="8375515"/>
            <a:ext cx="14695387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500" b="1" u="sng" dirty="0"/>
              <a:t>Plant material</a:t>
            </a:r>
          </a:p>
          <a:p>
            <a:pPr algn="just"/>
            <a:r>
              <a:rPr lang="en-US" sz="2500" dirty="0" smtClean="0"/>
              <a:t>Seven </a:t>
            </a:r>
            <a:r>
              <a:rPr lang="en-US" sz="2500" dirty="0"/>
              <a:t>commercial samples of valerian obtained from pharmacies, </a:t>
            </a:r>
            <a:r>
              <a:rPr lang="en-US" sz="2500" dirty="0" smtClean="0"/>
              <a:t>herbal shops </a:t>
            </a:r>
            <a:r>
              <a:rPr lang="en-US" sz="2500" dirty="0"/>
              <a:t>and supermarkets were analyzed. They were preserved in conditions of humidity and environmental temperature</a:t>
            </a:r>
            <a:r>
              <a:rPr lang="en-US" sz="2500" dirty="0" smtClean="0"/>
              <a:t>.</a:t>
            </a:r>
          </a:p>
          <a:p>
            <a:pPr algn="just"/>
            <a:r>
              <a:rPr lang="en-US" sz="2500" b="1" u="sng" dirty="0"/>
              <a:t>DNA </a:t>
            </a:r>
            <a:r>
              <a:rPr lang="en-US" sz="2500" b="1" u="sng" dirty="0" smtClean="0"/>
              <a:t>Extraction</a:t>
            </a:r>
          </a:p>
          <a:p>
            <a:pPr algn="just"/>
            <a:r>
              <a:rPr lang="en-US" sz="2500" dirty="0" smtClean="0"/>
              <a:t>DNA </a:t>
            </a:r>
            <a:r>
              <a:rPr lang="en-US" sz="2500" dirty="0"/>
              <a:t>extraction - Speed Tools </a:t>
            </a:r>
            <a:r>
              <a:rPr lang="en-US" sz="2500" dirty="0" err="1"/>
              <a:t>Biotools</a:t>
            </a:r>
            <a:r>
              <a:rPr lang="en-US" sz="2500" dirty="0"/>
              <a:t> Biotechnological &amp; Medical Laboratories. As a previous step to DNA extraction, secondary metabolites were eliminated by treatment with methanol</a:t>
            </a:r>
            <a:r>
              <a:rPr lang="en-US" sz="2500" dirty="0" smtClean="0"/>
              <a:t>.</a:t>
            </a:r>
          </a:p>
          <a:p>
            <a:pPr algn="just"/>
            <a:r>
              <a:rPr lang="en-US" sz="2500" b="1" u="sng" dirty="0" smtClean="0"/>
              <a:t>Sequencing </a:t>
            </a:r>
            <a:r>
              <a:rPr lang="en-US" sz="2500" b="1" u="sng" dirty="0"/>
              <a:t>and </a:t>
            </a:r>
            <a:r>
              <a:rPr lang="en-US" sz="2500" b="1" u="sng" dirty="0" smtClean="0"/>
              <a:t>PCR</a:t>
            </a:r>
          </a:p>
          <a:p>
            <a:pPr algn="just"/>
            <a:r>
              <a:rPr lang="en-US" sz="2500" dirty="0" smtClean="0"/>
              <a:t>The </a:t>
            </a:r>
            <a:r>
              <a:rPr lang="en-US" sz="2500" dirty="0" err="1"/>
              <a:t>matK</a:t>
            </a:r>
            <a:r>
              <a:rPr lang="en-US" sz="2500" dirty="0"/>
              <a:t> gene was chosen in this study because it is one of the universal DNA barcode markers for terrestrial </a:t>
            </a:r>
            <a:r>
              <a:rPr lang="en-US" sz="2500" dirty="0" smtClean="0"/>
              <a:t>plants.  </a:t>
            </a:r>
            <a:r>
              <a:rPr lang="en-US" sz="2500" dirty="0"/>
              <a:t>The primers used were MatK-1RKIM-f and MatK-3FKIM-r . PCR amplifications were performed in a </a:t>
            </a:r>
            <a:r>
              <a:rPr lang="en-US" sz="2500" dirty="0" err="1"/>
              <a:t>Techne</a:t>
            </a:r>
            <a:r>
              <a:rPr lang="en-US" sz="2500" dirty="0"/>
              <a:t> R TC-3000 thermal </a:t>
            </a:r>
            <a:r>
              <a:rPr lang="en-US" sz="2500" dirty="0" smtClean="0"/>
              <a:t>cycler.</a:t>
            </a:r>
          </a:p>
          <a:p>
            <a:pPr algn="just"/>
            <a:r>
              <a:rPr lang="es-ES" sz="2500" b="1" u="sng" dirty="0"/>
              <a:t>UHPLC-MS </a:t>
            </a:r>
            <a:r>
              <a:rPr lang="es-ES" sz="2500" b="1" u="sng" dirty="0" err="1"/>
              <a:t>Analysis</a:t>
            </a:r>
            <a:endParaRPr lang="es-ES" sz="2500" b="1" u="sng" dirty="0"/>
          </a:p>
          <a:p>
            <a:pPr algn="just"/>
            <a:r>
              <a:rPr lang="en-US" sz="2500" dirty="0"/>
              <a:t>The HPLC standards were prepared at a concentration of 20 mg/L in the HPLC grade of methanol. Dilutions were prepared in the range of 0.05 to 1 mg/L in 70%/30% (v/v) ethanol/water. A </a:t>
            </a:r>
            <a:r>
              <a:rPr lang="en-US" sz="2500" dirty="0" err="1"/>
              <a:t>Phenomenex</a:t>
            </a:r>
            <a:r>
              <a:rPr lang="en-US" sz="2500" dirty="0"/>
              <a:t> Gemini 5u C18 110A, 150x2mm column (</a:t>
            </a:r>
            <a:r>
              <a:rPr lang="en-US" sz="2500" dirty="0" err="1"/>
              <a:t>Phenomenex</a:t>
            </a:r>
            <a:r>
              <a:rPr lang="en-US" sz="2500" dirty="0"/>
              <a:t>, Alcobendas, Spain) was used for the HPLC analysis. The gradient mode was 7 min 5%-95% Phase B; 8 min 95% Phase B; 8.5 min 5% Phase B using acetonitrile and in phase A 0.1% formic acid in water. The flow rate was 0.5 mL/min and the infection volume was 10 µl for all </a:t>
            </a:r>
            <a:r>
              <a:rPr lang="en-US" sz="2500" dirty="0" smtClean="0"/>
              <a:t>samples.</a:t>
            </a:r>
          </a:p>
        </p:txBody>
      </p:sp>
      <p:pic>
        <p:nvPicPr>
          <p:cNvPr id="22" name="2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966" y="16752717"/>
            <a:ext cx="2663834" cy="1878126"/>
          </a:xfrm>
          <a:prstGeom prst="rect">
            <a:avLst/>
          </a:prstGeom>
        </p:spPr>
      </p:pic>
      <p:pic>
        <p:nvPicPr>
          <p:cNvPr id="1028" name="Picture 4" descr="Laboratorio clínico en proceso de análisis químico. recolección de la sonda  mediante pipeta automática eppendorf. berlín, febrero de 2020. | Foto  Pre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065" y="15285523"/>
            <a:ext cx="2754743" cy="195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25 Imagen" descr="E:\PAPERS\Enviados a publicar\DNA barcoding\DEFINITIVO\Definitivo\Graphical abstract\Imagen termociclador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6920"/>
          <a:stretch/>
        </p:blipFill>
        <p:spPr bwMode="auto">
          <a:xfrm>
            <a:off x="22227140" y="14990592"/>
            <a:ext cx="2150351" cy="2772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16 Flecha derecha"/>
          <p:cNvSpPr/>
          <p:nvPr/>
        </p:nvSpPr>
        <p:spPr>
          <a:xfrm>
            <a:off x="24744147" y="16038993"/>
            <a:ext cx="1092996" cy="59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28" name="27 Imagen" descr="E:\PAPERS\Enviados a publicar\DNA barcoding\DEFINITIVO\Definitivo\Graphical abstract\pcr noviembre dia 2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7" t="58284" r="22001" b="22188"/>
          <a:stretch/>
        </p:blipFill>
        <p:spPr bwMode="auto">
          <a:xfrm>
            <a:off x="26104391" y="15475493"/>
            <a:ext cx="3488007" cy="1618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871" y="17744189"/>
            <a:ext cx="2089239" cy="251987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extLst/>
        </p:spPr>
      </p:pic>
      <p:sp>
        <p:nvSpPr>
          <p:cNvPr id="30" name="29 Flecha a la derecha con bandas"/>
          <p:cNvSpPr/>
          <p:nvPr/>
        </p:nvSpPr>
        <p:spPr>
          <a:xfrm rot="19020587">
            <a:off x="16836550" y="16400943"/>
            <a:ext cx="1007765" cy="4039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1" name="30 Flecha a la derecha con bandas"/>
          <p:cNvSpPr/>
          <p:nvPr/>
        </p:nvSpPr>
        <p:spPr>
          <a:xfrm rot="2846983">
            <a:off x="16806687" y="18654175"/>
            <a:ext cx="1074406" cy="3789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32" name="16 Flecha derecha"/>
          <p:cNvSpPr/>
          <p:nvPr/>
        </p:nvSpPr>
        <p:spPr>
          <a:xfrm>
            <a:off x="20260924" y="18704721"/>
            <a:ext cx="1092996" cy="59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210" y="17968829"/>
            <a:ext cx="3769873" cy="246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5944284" y="20720232"/>
            <a:ext cx="18144090" cy="914400"/>
          </a:xfrm>
          <a:prstGeom prst="rect">
            <a:avLst/>
          </a:prstGeom>
          <a:solidFill>
            <a:srgbClr val="66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6684072" y="20644032"/>
            <a:ext cx="1676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err="1" smtClean="0">
                <a:solidFill>
                  <a:schemeClr val="bg1"/>
                </a:solidFill>
              </a:rPr>
              <a:t>Results</a:t>
            </a:r>
            <a:r>
              <a:rPr lang="es-ES" sz="6000" b="1" dirty="0" smtClean="0">
                <a:solidFill>
                  <a:schemeClr val="bg1"/>
                </a:solidFill>
              </a:rPr>
              <a:t> and </a:t>
            </a:r>
            <a:r>
              <a:rPr lang="es-ES" sz="6000" b="1" dirty="0" err="1" smtClean="0">
                <a:solidFill>
                  <a:schemeClr val="bg1"/>
                </a:solidFill>
              </a:rPr>
              <a:t>discusion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14331" y="21786850"/>
            <a:ext cx="14201998" cy="1678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500" b="1" u="sng" dirty="0"/>
              <a:t>DNA-BARCODING </a:t>
            </a:r>
            <a:r>
              <a:rPr lang="es-ES" sz="2500" b="1" u="sng" dirty="0" smtClean="0"/>
              <a:t>ANALYSIS</a:t>
            </a:r>
          </a:p>
          <a:p>
            <a:r>
              <a:rPr lang="en-US" sz="2500" b="1" u="sng" dirty="0" smtClean="0"/>
              <a:t>Sequencing</a:t>
            </a:r>
          </a:p>
          <a:p>
            <a:pPr algn="just"/>
            <a:r>
              <a:rPr lang="en-US" sz="2500" dirty="0" smtClean="0"/>
              <a:t>The </a:t>
            </a:r>
            <a:r>
              <a:rPr lang="en-US" sz="2500" dirty="0"/>
              <a:t>DNA sequences were manually assembled and adjusted through the </a:t>
            </a:r>
            <a:r>
              <a:rPr lang="en-US" sz="2500" dirty="0" err="1"/>
              <a:t>BioEdit</a:t>
            </a:r>
            <a:r>
              <a:rPr lang="en-US" sz="2500" dirty="0"/>
              <a:t> sequence alignment editor software (v 7.2). A second edition and assembly of the sequence fragments was done with the </a:t>
            </a:r>
            <a:r>
              <a:rPr lang="en-US" sz="2500" dirty="0" err="1"/>
              <a:t>SeqMan</a:t>
            </a:r>
            <a:r>
              <a:rPr lang="en-US" sz="2500" dirty="0"/>
              <a:t> v.7 program (</a:t>
            </a:r>
            <a:r>
              <a:rPr lang="en-US" sz="2500" dirty="0" err="1"/>
              <a:t>Lasergene</a:t>
            </a:r>
            <a:r>
              <a:rPr lang="en-US" sz="2500" dirty="0"/>
              <a:t> R, DNASTAR, Madison, Wisconsin, USA). The sequence identity was evaluated using the mega-BLAST search function in </a:t>
            </a:r>
            <a:r>
              <a:rPr lang="en-US" sz="2500" dirty="0" err="1"/>
              <a:t>GenBank</a:t>
            </a:r>
            <a:r>
              <a:rPr lang="en-US" sz="2500" dirty="0"/>
              <a:t>. Each data set was aligned using MAFFT v.7 implementing the G-INS-I alignment algorithm, score matrix '1PAM/K = 2' with a compensation value of 0.0, and the rest of the parameters set to default values. The identification of the samples was evaluated using the Life Barcode Data System (BOLD Systems </a:t>
            </a:r>
            <a:r>
              <a:rPr lang="en-US" sz="2500" dirty="0" smtClean="0"/>
              <a:t>v3).</a:t>
            </a:r>
            <a:endParaRPr lang="en-US" sz="25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</p:txBody>
      </p:sp>
      <p:sp>
        <p:nvSpPr>
          <p:cNvPr id="40" name="1027 Flecha curvada hacia la izquierda"/>
          <p:cNvSpPr/>
          <p:nvPr/>
        </p:nvSpPr>
        <p:spPr>
          <a:xfrm rot="837094">
            <a:off x="12486893" y="27609482"/>
            <a:ext cx="781838" cy="1060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6" name="Flecha derecha 66"/>
          <p:cNvSpPr/>
          <p:nvPr/>
        </p:nvSpPr>
        <p:spPr>
          <a:xfrm>
            <a:off x="8427579" y="26129983"/>
            <a:ext cx="572521" cy="662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67"/>
          <p:cNvSpPr txBox="1"/>
          <p:nvPr/>
        </p:nvSpPr>
        <p:spPr>
          <a:xfrm>
            <a:off x="6577344" y="26972408"/>
            <a:ext cx="1011870" cy="707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PCR</a:t>
            </a:r>
            <a:endParaRPr lang="es-ES" b="1" dirty="0"/>
          </a:p>
        </p:txBody>
      </p:sp>
      <p:sp>
        <p:nvSpPr>
          <p:cNvPr id="49" name="Flecha izquierda y derecha 69"/>
          <p:cNvSpPr/>
          <p:nvPr/>
        </p:nvSpPr>
        <p:spPr>
          <a:xfrm>
            <a:off x="6410028" y="28961279"/>
            <a:ext cx="1284262" cy="6741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0" name="4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49" y="25822919"/>
            <a:ext cx="2376653" cy="1638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" name="16 Flecha derecha"/>
          <p:cNvSpPr/>
          <p:nvPr/>
        </p:nvSpPr>
        <p:spPr>
          <a:xfrm>
            <a:off x="3718349" y="26298849"/>
            <a:ext cx="1018222" cy="523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144" y="25699299"/>
            <a:ext cx="5592726" cy="15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59" y="28029741"/>
            <a:ext cx="4322800" cy="342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Vector de stock (libre de regalías) sobre Valerian. Valeriana officinalis.  Ilustración vectorial dibujada57848578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01" y="28303151"/>
            <a:ext cx="2078183" cy="28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15811153" y="21786850"/>
            <a:ext cx="13097423" cy="6601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UHPLC-MS</a:t>
            </a:r>
          </a:p>
          <a:p>
            <a:r>
              <a:rPr lang="en-US" sz="2500" dirty="0" smtClean="0"/>
              <a:t>The </a:t>
            </a:r>
            <a:r>
              <a:rPr lang="en-US" sz="2500" dirty="0"/>
              <a:t>compounds </a:t>
            </a:r>
            <a:r>
              <a:rPr lang="en-US" sz="2500" dirty="0" err="1"/>
              <a:t>valerenic</a:t>
            </a:r>
            <a:r>
              <a:rPr lang="en-US" sz="2500" dirty="0"/>
              <a:t> acid and </a:t>
            </a:r>
            <a:r>
              <a:rPr lang="en-US" sz="2500" dirty="0" err="1"/>
              <a:t>acetoxy</a:t>
            </a:r>
            <a:r>
              <a:rPr lang="en-US" sz="2500" dirty="0"/>
              <a:t> </a:t>
            </a:r>
            <a:r>
              <a:rPr lang="en-US" sz="2500" dirty="0" err="1"/>
              <a:t>valerenic</a:t>
            </a:r>
            <a:r>
              <a:rPr lang="en-US" sz="2500" dirty="0"/>
              <a:t> acid were identified in all study </a:t>
            </a:r>
            <a:r>
              <a:rPr lang="en-US" sz="2500" dirty="0" smtClean="0"/>
              <a:t>samples.</a:t>
            </a:r>
            <a:endParaRPr lang="es-ES" sz="2500" dirty="0" smtClean="0"/>
          </a:p>
          <a:p>
            <a:endParaRPr lang="es-ES" sz="2500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sz="6000" dirty="0"/>
          </a:p>
        </p:txBody>
      </p:sp>
      <p:graphicFrame>
        <p:nvGraphicFramePr>
          <p:cNvPr id="36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76794"/>
              </p:ext>
            </p:extLst>
          </p:nvPr>
        </p:nvGraphicFramePr>
        <p:xfrm>
          <a:off x="15967149" y="22823600"/>
          <a:ext cx="7226073" cy="4798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831"/>
                <a:gridCol w="3247204"/>
                <a:gridCol w="2138038"/>
              </a:tblGrid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Sample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Acetoxyvalerenic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acid</a:t>
                      </a:r>
                      <a:r>
                        <a:rPr lang="es-ES" sz="2400" dirty="0">
                          <a:effectLst/>
                        </a:rPr>
                        <a:t> (%)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Valerenic</a:t>
                      </a:r>
                      <a:r>
                        <a:rPr lang="es-ES" sz="2400" dirty="0">
                          <a:effectLst/>
                        </a:rPr>
                        <a:t> </a:t>
                      </a:r>
                      <a:r>
                        <a:rPr lang="es-ES" sz="2400" dirty="0" err="1">
                          <a:effectLst/>
                        </a:rPr>
                        <a:t>acid</a:t>
                      </a:r>
                      <a:r>
                        <a:rPr lang="es-ES" sz="2400" dirty="0">
                          <a:effectLst/>
                        </a:rPr>
                        <a:t> (%)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663399"/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VH1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0.026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0.109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VH2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0.024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0.115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VH3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0.024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0.101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VF1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0.020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0.048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VF2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0.029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0.078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VF3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0.053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0.167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73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VS1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66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0.025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0.084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7" name="56 Imagen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474" y="23798247"/>
            <a:ext cx="5276850" cy="3171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101675"/>
              </p:ext>
            </p:extLst>
          </p:nvPr>
        </p:nvGraphicFramePr>
        <p:xfrm>
          <a:off x="1358503" y="32000803"/>
          <a:ext cx="12639182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60" name="59 Rectángulo"/>
          <p:cNvSpPr/>
          <p:nvPr/>
        </p:nvSpPr>
        <p:spPr>
          <a:xfrm>
            <a:off x="15811153" y="28964816"/>
            <a:ext cx="13091908" cy="900856"/>
          </a:xfrm>
          <a:prstGeom prst="rect">
            <a:avLst/>
          </a:prstGeom>
          <a:solidFill>
            <a:srgbClr val="66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20016988" y="28848357"/>
            <a:ext cx="12067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err="1" smtClean="0">
                <a:solidFill>
                  <a:schemeClr val="bg1"/>
                </a:solidFill>
              </a:rPr>
              <a:t>Conclusions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15785295" y="30041369"/>
            <a:ext cx="13150400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500" dirty="0"/>
              <a:t>DNA was </a:t>
            </a:r>
            <a:r>
              <a:rPr lang="en-US" sz="2500" dirty="0" smtClean="0"/>
              <a:t>extracted </a:t>
            </a:r>
            <a:r>
              <a:rPr lang="en-US" sz="2500" dirty="0"/>
              <a:t>from 3 of the </a:t>
            </a:r>
            <a:r>
              <a:rPr lang="en-US" sz="2500" dirty="0" smtClean="0"/>
              <a:t>7 analyzed samples </a:t>
            </a:r>
            <a:r>
              <a:rPr lang="en-US" sz="2500" dirty="0"/>
              <a:t>of </a:t>
            </a:r>
            <a:r>
              <a:rPr lang="en-US" sz="2500" i="1" dirty="0" err="1"/>
              <a:t>Valeriana</a:t>
            </a:r>
            <a:r>
              <a:rPr lang="en-US" sz="2500" i="1" dirty="0"/>
              <a:t> </a:t>
            </a:r>
            <a:r>
              <a:rPr lang="en-US" sz="2500" i="1" dirty="0" smtClean="0"/>
              <a:t>officinalis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sz="2500" dirty="0" err="1" smtClean="0"/>
              <a:t>These</a:t>
            </a:r>
            <a:r>
              <a:rPr lang="es-ES" sz="2500" dirty="0" smtClean="0"/>
              <a:t> </a:t>
            </a:r>
            <a:r>
              <a:rPr lang="es-ES" sz="2500" dirty="0"/>
              <a:t>3 </a:t>
            </a:r>
            <a:r>
              <a:rPr lang="es-ES" sz="2500" dirty="0" err="1"/>
              <a:t>valerian</a:t>
            </a:r>
            <a:r>
              <a:rPr lang="es-ES" sz="2500" dirty="0"/>
              <a:t> </a:t>
            </a:r>
            <a:r>
              <a:rPr lang="es-ES" sz="2500" dirty="0" err="1"/>
              <a:t>samples</a:t>
            </a:r>
            <a:r>
              <a:rPr lang="es-ES" sz="2500" dirty="0"/>
              <a:t> </a:t>
            </a:r>
            <a:r>
              <a:rPr lang="es-ES" sz="2500" dirty="0" err="1"/>
              <a:t>were</a:t>
            </a:r>
            <a:r>
              <a:rPr lang="es-ES" sz="2500" dirty="0"/>
              <a:t> </a:t>
            </a:r>
            <a:r>
              <a:rPr lang="es-ES" sz="2500" dirty="0" err="1"/>
              <a:t>labelled</a:t>
            </a:r>
            <a:r>
              <a:rPr lang="es-ES" sz="2500" dirty="0"/>
              <a:t> as </a:t>
            </a:r>
            <a:r>
              <a:rPr lang="es-ES" sz="2500" i="1" dirty="0"/>
              <a:t>Valeriana </a:t>
            </a:r>
            <a:r>
              <a:rPr lang="es-ES" sz="2500" i="1" dirty="0" err="1"/>
              <a:t>officinalis</a:t>
            </a:r>
            <a:r>
              <a:rPr lang="es-ES" sz="2500" i="1" dirty="0"/>
              <a:t> </a:t>
            </a:r>
            <a:r>
              <a:rPr lang="es-ES" sz="2500" dirty="0" err="1"/>
              <a:t>but</a:t>
            </a:r>
            <a:r>
              <a:rPr lang="es-ES" sz="2500" dirty="0"/>
              <a:t> </a:t>
            </a:r>
            <a:r>
              <a:rPr lang="es-ES" sz="2500" dirty="0" err="1"/>
              <a:t>they</a:t>
            </a:r>
            <a:r>
              <a:rPr lang="es-ES" sz="2500" dirty="0"/>
              <a:t> </a:t>
            </a:r>
            <a:r>
              <a:rPr lang="es-ES" sz="2500" dirty="0" err="1"/>
              <a:t>were</a:t>
            </a:r>
            <a:r>
              <a:rPr lang="es-ES" sz="2500" dirty="0"/>
              <a:t> </a:t>
            </a:r>
            <a:r>
              <a:rPr lang="es-ES" sz="2500" dirty="0" err="1"/>
              <a:t>identified</a:t>
            </a:r>
            <a:r>
              <a:rPr lang="es-ES" sz="2500" dirty="0"/>
              <a:t> as </a:t>
            </a:r>
            <a:r>
              <a:rPr lang="es-ES" sz="2500" i="1" dirty="0"/>
              <a:t>Valeriana </a:t>
            </a:r>
            <a:r>
              <a:rPr lang="es-ES" sz="2500" i="1" dirty="0" err="1"/>
              <a:t>hirtella</a:t>
            </a:r>
            <a:r>
              <a:rPr lang="es-ES" sz="2500" i="1" dirty="0"/>
              <a:t> </a:t>
            </a:r>
            <a:r>
              <a:rPr lang="es-ES" sz="2500" dirty="0" err="1"/>
              <a:t>Kunth</a:t>
            </a:r>
            <a:endParaRPr lang="es-ES" sz="25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sz="2500" dirty="0" smtClean="0"/>
              <a:t>DNA-</a:t>
            </a:r>
            <a:r>
              <a:rPr lang="es-ES" sz="2500" dirty="0" err="1" smtClean="0"/>
              <a:t>barcoding</a:t>
            </a:r>
            <a:r>
              <a:rPr lang="es-ES" sz="2500" dirty="0" smtClean="0"/>
              <a:t> </a:t>
            </a:r>
            <a:r>
              <a:rPr lang="es-ES" sz="2500" dirty="0" err="1" smtClean="0"/>
              <a:t>is</a:t>
            </a:r>
            <a:r>
              <a:rPr lang="es-ES" sz="2500" dirty="0" smtClean="0"/>
              <a:t> </a:t>
            </a:r>
            <a:r>
              <a:rPr lang="es-ES" sz="2500" dirty="0" err="1" smtClean="0"/>
              <a:t>an</a:t>
            </a:r>
            <a:r>
              <a:rPr lang="es-ES" sz="2500" dirty="0" smtClean="0"/>
              <a:t> </a:t>
            </a:r>
            <a:r>
              <a:rPr lang="es-ES" sz="2500" dirty="0" err="1" smtClean="0"/>
              <a:t>effective</a:t>
            </a:r>
            <a:r>
              <a:rPr lang="es-ES" sz="2500" dirty="0" smtClean="0"/>
              <a:t> </a:t>
            </a:r>
            <a:r>
              <a:rPr lang="es-ES" sz="2500" dirty="0" err="1" smtClean="0"/>
              <a:t>method</a:t>
            </a:r>
            <a:r>
              <a:rPr lang="es-ES" sz="2500" dirty="0" smtClean="0"/>
              <a:t> to </a:t>
            </a:r>
            <a:r>
              <a:rPr lang="es-ES" sz="2500" dirty="0" err="1" smtClean="0"/>
              <a:t>guarantee</a:t>
            </a:r>
            <a:r>
              <a:rPr lang="es-ES" sz="2500" dirty="0" smtClean="0"/>
              <a:t> </a:t>
            </a:r>
            <a:r>
              <a:rPr lang="es-ES" sz="2500" dirty="0" err="1" smtClean="0"/>
              <a:t>the</a:t>
            </a:r>
            <a:r>
              <a:rPr lang="es-ES" sz="2500" dirty="0" smtClean="0"/>
              <a:t> </a:t>
            </a:r>
            <a:r>
              <a:rPr lang="es-ES" sz="2500" dirty="0" err="1" smtClean="0"/>
              <a:t>quality</a:t>
            </a:r>
            <a:r>
              <a:rPr lang="es-ES" sz="2500" dirty="0" smtClean="0"/>
              <a:t> control of </a:t>
            </a:r>
            <a:r>
              <a:rPr lang="es-ES" sz="2500" dirty="0" err="1" smtClean="0"/>
              <a:t>plant</a:t>
            </a:r>
            <a:r>
              <a:rPr lang="es-ES" sz="2500" dirty="0" smtClean="0"/>
              <a:t> </a:t>
            </a:r>
            <a:r>
              <a:rPr lang="es-ES" sz="2500" dirty="0" err="1" smtClean="0"/>
              <a:t>species</a:t>
            </a:r>
            <a:r>
              <a:rPr lang="es-ES" sz="2500" dirty="0" smtClean="0"/>
              <a:t>.</a:t>
            </a:r>
            <a:endParaRPr lang="es-ES" sz="25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sz="2500" dirty="0"/>
              <a:t>UHPL-MS </a:t>
            </a:r>
            <a:r>
              <a:rPr lang="es-ES" sz="2500" dirty="0" err="1"/>
              <a:t>revealed</a:t>
            </a:r>
            <a:r>
              <a:rPr lang="es-ES" sz="2500" dirty="0"/>
              <a:t> </a:t>
            </a:r>
            <a:r>
              <a:rPr lang="es-ES" sz="2500" dirty="0" err="1"/>
              <a:t>that</a:t>
            </a:r>
            <a:r>
              <a:rPr lang="es-ES" sz="2500" dirty="0"/>
              <a:t> </a:t>
            </a:r>
            <a:r>
              <a:rPr lang="es-ES" sz="2500" dirty="0" err="1" smtClean="0"/>
              <a:t>acetoxy</a:t>
            </a:r>
            <a:r>
              <a:rPr lang="es-ES" sz="2500" dirty="0" smtClean="0"/>
              <a:t> </a:t>
            </a:r>
            <a:r>
              <a:rPr lang="es-ES" sz="2500" dirty="0" err="1"/>
              <a:t>valerenic</a:t>
            </a:r>
            <a:r>
              <a:rPr lang="es-ES" sz="2500" dirty="0"/>
              <a:t> </a:t>
            </a:r>
            <a:r>
              <a:rPr lang="es-ES" sz="2500" dirty="0" err="1"/>
              <a:t>acid</a:t>
            </a:r>
            <a:r>
              <a:rPr lang="es-ES" sz="2500" dirty="0"/>
              <a:t> </a:t>
            </a:r>
            <a:r>
              <a:rPr lang="es-ES" sz="2500" dirty="0" err="1" smtClean="0"/>
              <a:t>concentration</a:t>
            </a:r>
            <a:r>
              <a:rPr lang="es-ES" sz="2500" dirty="0" smtClean="0"/>
              <a:t> </a:t>
            </a:r>
            <a:r>
              <a:rPr lang="es-ES" sz="2500" dirty="0" err="1" smtClean="0"/>
              <a:t>was</a:t>
            </a:r>
            <a:r>
              <a:rPr lang="es-ES" sz="2500" dirty="0" smtClean="0"/>
              <a:t> </a:t>
            </a:r>
            <a:r>
              <a:rPr lang="es-ES" sz="2500" dirty="0" err="1"/>
              <a:t>from</a:t>
            </a:r>
            <a:r>
              <a:rPr lang="es-ES" sz="2500" dirty="0"/>
              <a:t> 0.020% to 0.053% </a:t>
            </a:r>
            <a:r>
              <a:rPr lang="es-ES" sz="2500" dirty="0" err="1"/>
              <a:t>whereas</a:t>
            </a:r>
            <a:r>
              <a:rPr lang="es-ES" sz="2500" dirty="0"/>
              <a:t> </a:t>
            </a:r>
            <a:r>
              <a:rPr lang="es-ES" sz="2500" dirty="0" err="1" smtClean="0"/>
              <a:t>valerenic</a:t>
            </a:r>
            <a:r>
              <a:rPr lang="es-ES" sz="2500" dirty="0" smtClean="0"/>
              <a:t> </a:t>
            </a:r>
            <a:r>
              <a:rPr lang="es-ES" sz="2500" dirty="0" err="1"/>
              <a:t>acid</a:t>
            </a:r>
            <a:r>
              <a:rPr lang="es-ES" sz="2500" dirty="0"/>
              <a:t> </a:t>
            </a:r>
            <a:r>
              <a:rPr lang="es-ES" sz="2500" dirty="0" err="1" smtClean="0"/>
              <a:t>content</a:t>
            </a:r>
            <a:r>
              <a:rPr lang="es-ES" sz="2500" dirty="0" smtClean="0"/>
              <a:t> </a:t>
            </a:r>
            <a:r>
              <a:rPr lang="es-ES" sz="2500" dirty="0" err="1" smtClean="0"/>
              <a:t>was</a:t>
            </a:r>
            <a:r>
              <a:rPr lang="es-ES" sz="2500" dirty="0" smtClean="0"/>
              <a:t> </a:t>
            </a:r>
            <a:r>
              <a:rPr lang="es-ES" sz="2500" dirty="0" err="1"/>
              <a:t>from</a:t>
            </a:r>
            <a:r>
              <a:rPr lang="es-ES" sz="2500" dirty="0"/>
              <a:t> 0.048% to 0.167%. </a:t>
            </a:r>
            <a:endParaRPr lang="es-ES" sz="2000" dirty="0"/>
          </a:p>
        </p:txBody>
      </p:sp>
      <p:sp>
        <p:nvSpPr>
          <p:cNvPr id="63" name="62 Rectángulo"/>
          <p:cNvSpPr/>
          <p:nvPr/>
        </p:nvSpPr>
        <p:spPr>
          <a:xfrm>
            <a:off x="15847671" y="33157494"/>
            <a:ext cx="13171914" cy="927277"/>
          </a:xfrm>
          <a:prstGeom prst="rect">
            <a:avLst/>
          </a:prstGeom>
          <a:solidFill>
            <a:srgbClr val="66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CuadroTexto"/>
          <p:cNvSpPr txBox="1"/>
          <p:nvPr/>
        </p:nvSpPr>
        <p:spPr>
          <a:xfrm>
            <a:off x="20110625" y="33047766"/>
            <a:ext cx="1036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err="1" smtClean="0">
                <a:solidFill>
                  <a:schemeClr val="bg1"/>
                </a:solidFill>
              </a:rPr>
              <a:t>References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5788994" y="34542471"/>
            <a:ext cx="13230592" cy="4278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Chen, H.W., Chen, L., Li, B., Yin, H.L., Tian, Y., Wang, Q., Xiao, Y.H. &amp; Dong, J.X. 2013. Three new </a:t>
            </a:r>
            <a:r>
              <a:rPr lang="en-US" sz="1600" dirty="0" err="1"/>
              <a:t>germacrane</a:t>
            </a:r>
            <a:r>
              <a:rPr lang="en-US" sz="1600" dirty="0"/>
              <a:t>-type </a:t>
            </a:r>
            <a:r>
              <a:rPr lang="en-US" sz="1600" dirty="0" err="1"/>
              <a:t>sesquiterpenes</a:t>
            </a:r>
            <a:r>
              <a:rPr lang="en-US" sz="1600" dirty="0"/>
              <a:t> with NGF-potentiating activity from </a:t>
            </a:r>
            <a:r>
              <a:rPr lang="en-US" sz="1600" dirty="0" err="1"/>
              <a:t>Valeriana</a:t>
            </a:r>
            <a:r>
              <a:rPr lang="en-US" sz="1600" dirty="0"/>
              <a:t> officinalis var. </a:t>
            </a:r>
            <a:r>
              <a:rPr lang="en-US" sz="1600" dirty="0" err="1"/>
              <a:t>latiofolia</a:t>
            </a:r>
            <a:r>
              <a:rPr lang="en-US" sz="1600" dirty="0"/>
              <a:t>. Molecules. 18(11): 14138-14147</a:t>
            </a:r>
          </a:p>
          <a:p>
            <a:r>
              <a:rPr lang="en-US" sz="1600" dirty="0"/>
              <a:t>Chen, H.W., Wei, B.J., He, X.H., Liu, Y. &amp; Wang, J. 2015. Chemical Components and Cardiovascular Activities of </a:t>
            </a:r>
            <a:r>
              <a:rPr lang="en-US" sz="1600" dirty="0" err="1"/>
              <a:t>Valeriana</a:t>
            </a:r>
            <a:r>
              <a:rPr lang="en-US" sz="1600" dirty="0"/>
              <a:t> spp. </a:t>
            </a:r>
            <a:r>
              <a:rPr lang="en-US" sz="1600" dirty="0" err="1"/>
              <a:t>Evid</a:t>
            </a:r>
            <a:r>
              <a:rPr lang="en-US" sz="1600" dirty="0"/>
              <a:t>. Based. Complement. </a:t>
            </a:r>
            <a:r>
              <a:rPr lang="en-US" sz="1600" dirty="0" err="1"/>
              <a:t>Alternat</a:t>
            </a:r>
            <a:r>
              <a:rPr lang="en-US" sz="1600" dirty="0"/>
              <a:t>. Med.. 2015: 947619. </a:t>
            </a:r>
          </a:p>
          <a:p>
            <a:r>
              <a:rPr lang="en-US" sz="1600" dirty="0"/>
              <a:t>CBOL Plant Working Group (2009) A DNA barcode for land plants. Proc Natl </a:t>
            </a:r>
            <a:r>
              <a:rPr lang="en-US" sz="1600" dirty="0" err="1"/>
              <a:t>Acad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U S A 106: 12794–7. </a:t>
            </a:r>
            <a:r>
              <a:rPr lang="en-US" sz="1600" dirty="0" err="1"/>
              <a:t>doi</a:t>
            </a:r>
            <a:r>
              <a:rPr lang="en-US" sz="1600" dirty="0"/>
              <a:t>: 10.1073/pnas.0905845106 PMID: 19666622</a:t>
            </a:r>
          </a:p>
          <a:p>
            <a:r>
              <a:rPr lang="en-US" sz="1600" dirty="0" err="1" smtClean="0"/>
              <a:t>Felgentreff</a:t>
            </a:r>
            <a:r>
              <a:rPr lang="en-US" sz="1600" dirty="0"/>
              <a:t>, </a:t>
            </a:r>
            <a:r>
              <a:rPr lang="en-US" sz="1600" dirty="0" smtClean="0"/>
              <a:t>F</a:t>
            </a:r>
            <a:r>
              <a:rPr lang="en-US" sz="1600" dirty="0"/>
              <a:t>.</a:t>
            </a:r>
            <a:r>
              <a:rPr lang="en-US" sz="1600" dirty="0" smtClean="0"/>
              <a:t>,</a:t>
            </a:r>
            <a:r>
              <a:rPr lang="en-US" sz="1600" dirty="0"/>
              <a:t> Becker, </a:t>
            </a:r>
            <a:r>
              <a:rPr lang="en-US" sz="1600" dirty="0" smtClean="0"/>
              <a:t>A</a:t>
            </a:r>
            <a:r>
              <a:rPr lang="en-US" sz="1600" dirty="0"/>
              <a:t>.</a:t>
            </a:r>
            <a:r>
              <a:rPr lang="en-US" sz="1600" dirty="0" smtClean="0"/>
              <a:t>,</a:t>
            </a:r>
            <a:r>
              <a:rPr lang="en-US" sz="1600" dirty="0"/>
              <a:t> Meier, </a:t>
            </a:r>
            <a:r>
              <a:rPr lang="en-US" sz="1600" dirty="0" smtClean="0"/>
              <a:t>B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err="1"/>
              <a:t>Brattström</a:t>
            </a:r>
            <a:r>
              <a:rPr lang="en-US" sz="1600" dirty="0"/>
              <a:t>, </a:t>
            </a:r>
            <a:r>
              <a:rPr lang="en-US" sz="1600" dirty="0" smtClean="0"/>
              <a:t>A</a:t>
            </a:r>
            <a:r>
              <a:rPr lang="en-US" sz="1600" dirty="0"/>
              <a:t>.</a:t>
            </a:r>
            <a:r>
              <a:rPr lang="en-US" sz="1600" dirty="0" smtClean="0"/>
              <a:t> </a:t>
            </a:r>
            <a:r>
              <a:rPr lang="en-US" sz="1600" dirty="0"/>
              <a:t>2012. Valerian extract characterized by high </a:t>
            </a:r>
            <a:r>
              <a:rPr lang="en-US" sz="1600" dirty="0" err="1"/>
              <a:t>valerenic</a:t>
            </a:r>
            <a:r>
              <a:rPr lang="en-US" sz="1600" dirty="0"/>
              <a:t> acid and low </a:t>
            </a:r>
            <a:r>
              <a:rPr lang="en-US" sz="1600" dirty="0" err="1"/>
              <a:t>acetoxy</a:t>
            </a:r>
            <a:r>
              <a:rPr lang="en-US" sz="1600" dirty="0"/>
              <a:t> </a:t>
            </a:r>
            <a:r>
              <a:rPr lang="en-US" sz="1600" dirty="0" err="1"/>
              <a:t>valerenic</a:t>
            </a:r>
            <a:r>
              <a:rPr lang="en-US" sz="1600" dirty="0"/>
              <a:t> acid contents demonstrates anxiolytic activity. </a:t>
            </a:r>
            <a:r>
              <a:rPr lang="en-US" sz="1600" dirty="0" smtClean="0"/>
              <a:t>Phytomedicine.19(13</a:t>
            </a:r>
            <a:r>
              <a:rPr lang="en-US" sz="1600" dirty="0"/>
              <a:t>): 1216-1222</a:t>
            </a:r>
            <a:r>
              <a:rPr lang="en-US" sz="1600" dirty="0" smtClean="0"/>
              <a:t>.</a:t>
            </a:r>
          </a:p>
          <a:p>
            <a:r>
              <a:rPr lang="en-US" sz="1600" dirty="0" err="1"/>
              <a:t>Patocka</a:t>
            </a:r>
            <a:r>
              <a:rPr lang="en-US" sz="1600" dirty="0"/>
              <a:t>, J. &amp; </a:t>
            </a:r>
            <a:r>
              <a:rPr lang="en-US" sz="1600" dirty="0" err="1"/>
              <a:t>Jakl</a:t>
            </a:r>
            <a:r>
              <a:rPr lang="en-US" sz="1600" dirty="0"/>
              <a:t>, J. 2010. </a:t>
            </a:r>
            <a:r>
              <a:rPr lang="en-US" sz="1600" dirty="0" err="1"/>
              <a:t>Biomedically</a:t>
            </a:r>
            <a:r>
              <a:rPr lang="en-US" sz="1600" dirty="0"/>
              <a:t> relevant chemical constituents of </a:t>
            </a:r>
            <a:r>
              <a:rPr lang="en-US" sz="1600" i="1" dirty="0" err="1"/>
              <a:t>Valeriana</a:t>
            </a:r>
            <a:r>
              <a:rPr lang="en-US" sz="1600" i="1" dirty="0"/>
              <a:t> officinalis</a:t>
            </a:r>
            <a:r>
              <a:rPr lang="en-US" sz="1600" dirty="0"/>
              <a:t>. J. Appl. Biomed. 8: 11–18.</a:t>
            </a:r>
            <a:r>
              <a:rPr lang="en-US" sz="1600" u="sng" dirty="0"/>
              <a:t> </a:t>
            </a:r>
            <a:endParaRPr lang="en-US" sz="1600" u="sng" dirty="0" smtClean="0"/>
          </a:p>
          <a:p>
            <a:r>
              <a:rPr lang="en-US" sz="1600" dirty="0" err="1"/>
              <a:t>Pawar</a:t>
            </a:r>
            <a:r>
              <a:rPr lang="en-US" sz="1600" dirty="0"/>
              <a:t> RS, Handy SM, Cheng R, </a:t>
            </a:r>
            <a:r>
              <a:rPr lang="en-US" sz="1600" dirty="0" err="1"/>
              <a:t>Shyong</a:t>
            </a:r>
            <a:r>
              <a:rPr lang="en-US" sz="1600" dirty="0"/>
              <a:t> N, </a:t>
            </a:r>
            <a:r>
              <a:rPr lang="en-US" sz="1600" dirty="0" err="1"/>
              <a:t>Grundel</a:t>
            </a:r>
            <a:r>
              <a:rPr lang="en-US" sz="1600" dirty="0"/>
              <a:t> E. Assessment of the Authenticity of Herbal Dietary Supplements: Comparison of Chemical and DNA Barcoding Methods. </a:t>
            </a:r>
            <a:r>
              <a:rPr lang="es-ES" sz="1600" dirty="0"/>
              <a:t>Planta </a:t>
            </a:r>
            <a:r>
              <a:rPr lang="es-ES" sz="1600" dirty="0" err="1"/>
              <a:t>Med</a:t>
            </a:r>
            <a:r>
              <a:rPr lang="es-ES" sz="1600" dirty="0"/>
              <a:t>. 2017;83(11):921-936. doi:10.1055/s-0043-107881</a:t>
            </a:r>
            <a:endParaRPr lang="en-US" sz="1600" dirty="0"/>
          </a:p>
          <a:p>
            <a:r>
              <a:rPr lang="en-US" sz="1600" dirty="0"/>
              <a:t>Shaw D. , </a:t>
            </a:r>
            <a:r>
              <a:rPr lang="en-US" sz="1600" dirty="0" err="1"/>
              <a:t>GraemeL</a:t>
            </a:r>
            <a:r>
              <a:rPr lang="en-US" sz="1600" dirty="0"/>
              <a:t>. , </a:t>
            </a:r>
            <a:r>
              <a:rPr lang="en-US" sz="1600" dirty="0" err="1"/>
              <a:t>PierreD</a:t>
            </a:r>
            <a:r>
              <a:rPr lang="en-US" sz="1600" dirty="0"/>
              <a:t>. , W. Elizabeth., and C. Kelvin. “Pharmacovigilance of herbal medicine,” Journal of </a:t>
            </a:r>
            <a:r>
              <a:rPr lang="en-US" sz="1600" dirty="0" err="1"/>
              <a:t>Ethnopharmacology</a:t>
            </a:r>
            <a:r>
              <a:rPr lang="en-US" sz="1600" dirty="0"/>
              <a:t>, vol. 140, pp. 513–518, 2012.</a:t>
            </a:r>
            <a:endParaRPr lang="es-ES" sz="1600" dirty="0"/>
          </a:p>
          <a:p>
            <a:r>
              <a:rPr lang="en-US" sz="1600" dirty="0" smtClean="0"/>
              <a:t>Wang</a:t>
            </a:r>
            <a:r>
              <a:rPr lang="en-US" sz="1600" dirty="0"/>
              <a:t>, </a:t>
            </a:r>
            <a:r>
              <a:rPr lang="en-US" sz="1600" dirty="0" smtClean="0"/>
              <a:t>P.C</a:t>
            </a:r>
            <a:r>
              <a:rPr lang="en-US" sz="1600" dirty="0"/>
              <a:t>.</a:t>
            </a:r>
            <a:r>
              <a:rPr lang="en-US" sz="1600" dirty="0" smtClean="0"/>
              <a:t>,</a:t>
            </a:r>
            <a:r>
              <a:rPr lang="en-US" sz="1600" dirty="0"/>
              <a:t> Ran, </a:t>
            </a:r>
            <a:r>
              <a:rPr lang="en-US" sz="1600" dirty="0" smtClean="0"/>
              <a:t>X.H</a:t>
            </a:r>
            <a:r>
              <a:rPr lang="en-US" sz="1600" dirty="0"/>
              <a:t>.</a:t>
            </a:r>
            <a:r>
              <a:rPr lang="en-US" sz="1600" dirty="0" smtClean="0"/>
              <a:t>,</a:t>
            </a:r>
            <a:r>
              <a:rPr lang="en-US" sz="1600" dirty="0"/>
              <a:t> Chen, </a:t>
            </a:r>
            <a:r>
              <a:rPr lang="en-US" sz="1600" dirty="0" smtClean="0"/>
              <a:t>R,  </a:t>
            </a:r>
            <a:r>
              <a:rPr lang="en-US" sz="1600" dirty="0"/>
              <a:t>Lou, H.R., Liu, Y.Q., Zhou, J. &amp; Zhao, Y.X. 2010. </a:t>
            </a:r>
            <a:r>
              <a:rPr lang="en-US" sz="1600" dirty="0" err="1"/>
              <a:t>Germacrane</a:t>
            </a:r>
            <a:r>
              <a:rPr lang="en-US" sz="1600" dirty="0"/>
              <a:t>-type </a:t>
            </a:r>
            <a:r>
              <a:rPr lang="en-US" sz="1600" dirty="0" err="1"/>
              <a:t>sesquiterpenoids</a:t>
            </a:r>
            <a:r>
              <a:rPr lang="en-US" sz="1600" dirty="0"/>
              <a:t> from the roots of </a:t>
            </a:r>
            <a:r>
              <a:rPr lang="en-US" sz="1600" i="1" dirty="0" err="1"/>
              <a:t>Valeriana</a:t>
            </a:r>
            <a:r>
              <a:rPr lang="en-US" sz="1600" i="1" dirty="0"/>
              <a:t> officinalis</a:t>
            </a:r>
            <a:r>
              <a:rPr lang="en-US" sz="1600" dirty="0"/>
              <a:t> var. </a:t>
            </a:r>
            <a:r>
              <a:rPr lang="en-US" sz="1600" i="1" dirty="0" err="1"/>
              <a:t>latifolia</a:t>
            </a:r>
            <a:r>
              <a:rPr lang="en-US" sz="1600" dirty="0"/>
              <a:t>. J. </a:t>
            </a:r>
            <a:r>
              <a:rPr lang="en-US" sz="1600" dirty="0" err="1"/>
              <a:t>Nat.Prod</a:t>
            </a:r>
            <a:r>
              <a:rPr lang="en-US" sz="1600" dirty="0"/>
              <a:t>.  73(9): </a:t>
            </a:r>
            <a:r>
              <a:rPr lang="en-US" sz="1600" dirty="0" smtClean="0"/>
              <a:t>1563-1567</a:t>
            </a:r>
          </a:p>
          <a:p>
            <a:r>
              <a:rPr lang="en-US" sz="1600" dirty="0" smtClean="0"/>
              <a:t>Wang</a:t>
            </a:r>
            <a:r>
              <a:rPr lang="en-US" sz="1600" dirty="0"/>
              <a:t>, P.C., Ran, X.H., Luo, H.R., Ma, Q.Y., Liu, Y.Q., Zhou, J. &amp; Zhao, Y.X.  2013. Phenolic compounds from the roots of </a:t>
            </a:r>
            <a:r>
              <a:rPr lang="en-US" sz="1600" i="1" dirty="0" err="1"/>
              <a:t>Valeriana</a:t>
            </a:r>
            <a:r>
              <a:rPr lang="en-US" sz="1600" i="1" dirty="0"/>
              <a:t> officinalis</a:t>
            </a:r>
            <a:r>
              <a:rPr lang="en-US" sz="1600" dirty="0"/>
              <a:t> var. </a:t>
            </a:r>
            <a:r>
              <a:rPr lang="en-US" sz="1600" i="1" dirty="0" err="1"/>
              <a:t>latifolia</a:t>
            </a:r>
            <a:r>
              <a:rPr lang="en-US" sz="1600" dirty="0"/>
              <a:t>. J. Braz. Chem. Soc. 24: 1544-1548</a:t>
            </a:r>
            <a:r>
              <a:rPr lang="en-US" sz="1600" dirty="0" smtClean="0"/>
              <a:t>.</a:t>
            </a:r>
          </a:p>
          <a:p>
            <a:endParaRPr lang="es-ES" sz="1600" dirty="0"/>
          </a:p>
        </p:txBody>
      </p:sp>
      <p:sp>
        <p:nvSpPr>
          <p:cNvPr id="55" name="16 Flecha derecha"/>
          <p:cNvSpPr/>
          <p:nvPr/>
        </p:nvSpPr>
        <p:spPr>
          <a:xfrm>
            <a:off x="21025548" y="16037762"/>
            <a:ext cx="1092996" cy="59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522685" y="38175951"/>
            <a:ext cx="7884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Figure </a:t>
            </a:r>
            <a:r>
              <a:rPr lang="en-US" sz="2000" b="1" dirty="0" smtClean="0"/>
              <a:t>2. </a:t>
            </a:r>
            <a:r>
              <a:rPr lang="en-US" sz="2000" dirty="0"/>
              <a:t>DNA sequence  based identification of </a:t>
            </a:r>
            <a:r>
              <a:rPr lang="en-US" sz="2000" dirty="0" smtClean="0"/>
              <a:t>valerian </a:t>
            </a:r>
            <a:r>
              <a:rPr lang="en-US" sz="2000" dirty="0"/>
              <a:t>marked samples. </a:t>
            </a:r>
            <a:endParaRPr lang="es-ES" sz="2000" dirty="0"/>
          </a:p>
        </p:txBody>
      </p:sp>
      <p:sp>
        <p:nvSpPr>
          <p:cNvPr id="56" name="CuadroTexto 55"/>
          <p:cNvSpPr txBox="1"/>
          <p:nvPr/>
        </p:nvSpPr>
        <p:spPr>
          <a:xfrm>
            <a:off x="1358503" y="31435406"/>
            <a:ext cx="3735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Figure 1. </a:t>
            </a:r>
            <a:r>
              <a:rPr lang="en-US" sz="2000" dirty="0" smtClean="0"/>
              <a:t>DNA-barcoding analysis. </a:t>
            </a:r>
            <a:endParaRPr lang="es-ES" sz="2000" dirty="0"/>
          </a:p>
        </p:txBody>
      </p:sp>
      <p:sp>
        <p:nvSpPr>
          <p:cNvPr id="59" name="CuadroTexto 58"/>
          <p:cNvSpPr txBox="1"/>
          <p:nvPr/>
        </p:nvSpPr>
        <p:spPr>
          <a:xfrm>
            <a:off x="23709095" y="27267978"/>
            <a:ext cx="498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</a:t>
            </a:r>
            <a:r>
              <a:rPr lang="en-US" sz="2000" b="1" dirty="0" smtClean="0"/>
              <a:t>3. </a:t>
            </a:r>
            <a:r>
              <a:rPr lang="en-US" sz="2000" dirty="0"/>
              <a:t>Representative UHPLC-ESI-</a:t>
            </a:r>
            <a:r>
              <a:rPr lang="en-US" sz="2000" dirty="0" err="1"/>
              <a:t>QqQ</a:t>
            </a:r>
            <a:r>
              <a:rPr lang="en-US" sz="2000" dirty="0"/>
              <a:t>-MS/MS chromatograms </a:t>
            </a:r>
            <a:endParaRPr lang="es-ES" sz="2000" dirty="0"/>
          </a:p>
        </p:txBody>
      </p:sp>
      <p:sp>
        <p:nvSpPr>
          <p:cNvPr id="61" name="CuadroTexto 60"/>
          <p:cNvSpPr txBox="1"/>
          <p:nvPr/>
        </p:nvSpPr>
        <p:spPr>
          <a:xfrm>
            <a:off x="16004943" y="27673058"/>
            <a:ext cx="735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Table 1. </a:t>
            </a:r>
            <a:r>
              <a:rPr lang="en-US" sz="2000" dirty="0" smtClean="0"/>
              <a:t>Bioactive compounds identified and quantified in valerian by UHPLC-MS</a:t>
            </a:r>
            <a:endParaRPr lang="es-ES" sz="2000" dirty="0"/>
          </a:p>
        </p:txBody>
      </p:sp>
      <p:pic>
        <p:nvPicPr>
          <p:cNvPr id="1026" name="Picture 2" descr="Foto Premium | Resumen antecedentes médicos de adn. la ilustración 3d de  las moléculas de adn de doble hélice azul se utiliza en tecnología como la  bioinformática, la ingeniería genética, el perfi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06" y="25829850"/>
            <a:ext cx="2003563" cy="13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n 61" descr="Tubo Eppendorf Fotos e Imágenes de stock - Alamy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70" b="10175"/>
          <a:stretch/>
        </p:blipFill>
        <p:spPr bwMode="auto">
          <a:xfrm>
            <a:off x="4821106" y="25822919"/>
            <a:ext cx="1324900" cy="14753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841</Words>
  <Application>Microsoft Office PowerPoint</Application>
  <PresentationFormat>Personalizado</PresentationFormat>
  <Paragraphs>115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Custom Design</vt:lpstr>
      <vt:lpstr>Identification and quality assessment of commercial valerian samples using DNA barcoding and UHPLC-MS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Martita Sánchez Gómez-Serranillos</cp:lastModifiedBy>
  <cp:revision>101</cp:revision>
  <dcterms:created xsi:type="dcterms:W3CDTF">2015-04-04T09:45:50Z</dcterms:created>
  <dcterms:modified xsi:type="dcterms:W3CDTF">2020-10-29T09:19:07Z</dcterms:modified>
</cp:coreProperties>
</file>