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Lenovo" initials="L" lastIdx="1" clrIdx="2">
    <p:extLst>
      <p:ext uri="{19B8F6BF-5375-455C-9EA6-DF929625EA0E}">
        <p15:presenceInfo xmlns:p15="http://schemas.microsoft.com/office/powerpoint/2012/main" userId="Lenovo" providerId="None"/>
      </p:ext>
    </p:extLst>
  </p:cmAuthor>
  <p:cmAuthor id="3" name="Patrícia Rijo" initials="PR" lastIdx="4" clrIdx="3">
    <p:extLst>
      <p:ext uri="{19B8F6BF-5375-455C-9EA6-DF929625EA0E}">
        <p15:presenceInfo xmlns:p15="http://schemas.microsoft.com/office/powerpoint/2012/main" userId="2a2dbfbcde5463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99FF"/>
    <a:srgbClr val="FFCCCC"/>
    <a:srgbClr val="99CC00"/>
    <a:srgbClr val="339966"/>
    <a:srgbClr val="FCD8BA"/>
    <a:srgbClr val="EAA804"/>
    <a:srgbClr val="9933FF"/>
    <a:srgbClr val="663399"/>
    <a:srgbClr val="6A4E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94" autoAdjust="0"/>
    <p:restoredTop sz="94660"/>
  </p:normalViewPr>
  <p:slideViewPr>
    <p:cSldViewPr>
      <p:cViewPr>
        <p:scale>
          <a:sx n="25" d="100"/>
          <a:sy n="25" d="100"/>
        </p:scale>
        <p:origin x="1248" y="-2436"/>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02/11/2020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3510015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02/11/2020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02/11/2020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02/11/2020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02/11/2020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02/11/2020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02/11/2020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11/2/2020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notesSlide" Target="../notesSlides/notesSlide1.xml"/><Relationship Id="rId21" Type="http://schemas.openxmlformats.org/officeDocument/2006/relationships/image" Target="../media/image1.emf"/><Relationship Id="rId7" Type="http://schemas.openxmlformats.org/officeDocument/2006/relationships/image" Target="../media/image4.png"/><Relationship Id="rId12" Type="http://schemas.openxmlformats.org/officeDocument/2006/relationships/image" Target="../media/image8.emf"/><Relationship Id="rId17" Type="http://schemas.openxmlformats.org/officeDocument/2006/relationships/image" Target="../media/image13.jpg"/><Relationship Id="rId2" Type="http://schemas.openxmlformats.org/officeDocument/2006/relationships/slideLayout" Target="../slideLayouts/slideLayout12.xml"/><Relationship Id="rId16" Type="http://schemas.openxmlformats.org/officeDocument/2006/relationships/image" Target="../media/image12.jpg"/><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microsoft.com/office/2007/relationships/hdphoto" Target="../media/hdphoto1.wdp"/><Relationship Id="rId11" Type="http://schemas.openxmlformats.org/officeDocument/2006/relationships/image" Target="../media/image7.jpg"/><Relationship Id="rId5" Type="http://schemas.openxmlformats.org/officeDocument/2006/relationships/image" Target="../media/image3.png"/><Relationship Id="rId15" Type="http://schemas.openxmlformats.org/officeDocument/2006/relationships/image" Target="../media/image11.emf"/><Relationship Id="rId10" Type="http://schemas.openxmlformats.org/officeDocument/2006/relationships/image" Target="../media/image6.jpeg"/><Relationship Id="rId19"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306" y="2311842"/>
            <a:ext cx="27300274" cy="2089196"/>
          </a:xfrm>
        </p:spPr>
        <p:txBody>
          <a:bodyPr>
            <a:noAutofit/>
          </a:bodyPr>
          <a:lstStyle/>
          <a:p>
            <a:pPr>
              <a:lnSpc>
                <a:spcPct val="107000"/>
              </a:lnSpc>
              <a:spcAft>
                <a:spcPts val="800"/>
              </a:spcAft>
            </a:pPr>
            <a:r>
              <a:rPr lang="en-GB" sz="8200" b="1"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t>Self-assembly nanoparticles of </a:t>
            </a:r>
            <a:br>
              <a:rPr lang="en-GB" sz="8200" b="1"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br>
            <a:r>
              <a:rPr lang="en-GB" sz="8200" b="1"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t>7α-acetoxy-6β-</a:t>
            </a:r>
            <a:r>
              <a:rPr lang="en-GB" sz="8200" b="1" kern="12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t>hydroxyroyleanone</a:t>
            </a:r>
            <a:r>
              <a:rPr lang="en-GB" sz="8200" b="1"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t> isolated from </a:t>
            </a:r>
            <a:r>
              <a:rPr lang="en-GB" sz="8200" b="1" i="1" kern="12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t>Plectranthus</a:t>
            </a:r>
            <a:r>
              <a:rPr lang="en-GB" sz="8200" b="1" i="1"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t> </a:t>
            </a:r>
            <a:r>
              <a:rPr lang="en-GB" sz="8200" b="1" i="1" kern="120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t>hadiensis</a:t>
            </a:r>
            <a:r>
              <a:rPr lang="en-GB" sz="8200" b="1"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n-ea"/>
                <a:cs typeface="Times New Roman" panose="02020603050405020304" pitchFamily="18" charset="0"/>
              </a:rPr>
              <a:t> </a:t>
            </a:r>
            <a:br>
              <a:rPr lang="es-ES" sz="7200" b="1" dirty="0">
                <a:solidFill>
                  <a:srgbClr val="9933FF"/>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en-US" sz="7200" b="1" dirty="0">
              <a:solidFill>
                <a:srgbClr val="9933FF"/>
              </a:solidFill>
              <a:effectLst>
                <a:outerShdw blurRad="38100" dist="38100" dir="2700000" algn="tl">
                  <a:srgbClr val="000000">
                    <a:alpha val="43137"/>
                  </a:srgbClr>
                </a:outerShdw>
              </a:effectLst>
            </a:endParaRPr>
          </a:p>
        </p:txBody>
      </p:sp>
      <p:sp>
        <p:nvSpPr>
          <p:cNvPr id="8" name="TextBox 7"/>
          <p:cNvSpPr txBox="1"/>
          <p:nvPr/>
        </p:nvSpPr>
        <p:spPr>
          <a:xfrm>
            <a:off x="1546848" y="4965370"/>
            <a:ext cx="27423189" cy="3878754"/>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fontAlgn="base">
              <a:lnSpc>
                <a:spcPct val="107000"/>
              </a:lnSpc>
              <a:spcAft>
                <a:spcPts val="800"/>
              </a:spcAft>
            </a:pPr>
            <a:r>
              <a:rPr lang="es-ES" sz="3200" b="1" u="sng" kern="1200" dirty="0">
                <a:solidFill>
                  <a:schemeClr val="bg1"/>
                </a:solidFill>
                <a:effectLst/>
                <a:latin typeface="+mj-lt"/>
                <a:ea typeface="+mn-ea"/>
                <a:cs typeface="Times New Roman" panose="02020603050405020304" pitchFamily="18" charset="0"/>
              </a:rPr>
              <a:t>Eva María Domínguez-</a:t>
            </a:r>
            <a:r>
              <a:rPr lang="es-ES" sz="3200" b="1" u="sng" kern="1200" dirty="0" err="1">
                <a:solidFill>
                  <a:schemeClr val="bg1"/>
                </a:solidFill>
                <a:effectLst/>
                <a:latin typeface="+mj-lt"/>
                <a:ea typeface="+mn-ea"/>
                <a:cs typeface="Times New Roman" panose="02020603050405020304" pitchFamily="18" charset="0"/>
              </a:rPr>
              <a:t>Martín</a:t>
            </a:r>
            <a:r>
              <a:rPr lang="es-ES" sz="3200" b="1" kern="1200" baseline="30000" dirty="0" err="1">
                <a:solidFill>
                  <a:schemeClr val="bg1"/>
                </a:solidFill>
                <a:effectLst/>
                <a:latin typeface="+mj-lt"/>
                <a:ea typeface="+mn-ea"/>
                <a:cs typeface="Times New Roman" panose="02020603050405020304" pitchFamily="18" charset="0"/>
              </a:rPr>
              <a:t>a</a:t>
            </a:r>
            <a:r>
              <a:rPr lang="es-ES" sz="3200" b="1" kern="1200" baseline="30000" dirty="0">
                <a:solidFill>
                  <a:schemeClr val="bg1"/>
                </a:solidFill>
                <a:effectLst/>
                <a:latin typeface="+mj-lt"/>
                <a:ea typeface="+mn-ea"/>
                <a:cs typeface="Times New Roman" panose="02020603050405020304" pitchFamily="18" charset="0"/>
              </a:rPr>
              <a:t>, b</a:t>
            </a:r>
            <a:r>
              <a:rPr lang="es-ES" sz="3200" b="1" kern="1200" dirty="0">
                <a:solidFill>
                  <a:schemeClr val="bg1"/>
                </a:solidFill>
                <a:effectLst/>
                <a:latin typeface="+mj-lt"/>
                <a:ea typeface="+mn-ea"/>
                <a:cs typeface="Times New Roman" panose="02020603050405020304" pitchFamily="18" charset="0"/>
              </a:rPr>
              <a:t>, </a:t>
            </a:r>
            <a:r>
              <a:rPr lang="es-ES" sz="3200" b="1" kern="1200" dirty="0" err="1">
                <a:solidFill>
                  <a:schemeClr val="bg1"/>
                </a:solidFill>
                <a:effectLst/>
                <a:latin typeface="+mj-lt"/>
                <a:ea typeface="+mn-ea"/>
                <a:cs typeface="Times New Roman" panose="02020603050405020304" pitchFamily="18" charset="0"/>
              </a:rPr>
              <a:t>Epole</a:t>
            </a:r>
            <a:r>
              <a:rPr lang="es-ES" sz="3200" b="1" kern="1200" dirty="0">
                <a:solidFill>
                  <a:schemeClr val="bg1"/>
                </a:solidFill>
                <a:effectLst/>
                <a:latin typeface="+mj-lt"/>
                <a:ea typeface="+mn-ea"/>
                <a:cs typeface="Times New Roman" panose="02020603050405020304" pitchFamily="18" charset="0"/>
              </a:rPr>
              <a:t> </a:t>
            </a:r>
            <a:r>
              <a:rPr lang="es-ES" sz="3200" b="1" kern="1200" dirty="0" err="1">
                <a:solidFill>
                  <a:schemeClr val="bg1"/>
                </a:solidFill>
                <a:effectLst/>
                <a:latin typeface="+mj-lt"/>
                <a:ea typeface="+mn-ea"/>
                <a:cs typeface="Times New Roman" panose="02020603050405020304" pitchFamily="18" charset="0"/>
              </a:rPr>
              <a:t>Ntungwe</a:t>
            </a:r>
            <a:r>
              <a:rPr lang="es-ES" sz="3200" b="1" kern="1200" dirty="0">
                <a:solidFill>
                  <a:schemeClr val="bg1"/>
                </a:solidFill>
                <a:effectLst/>
                <a:latin typeface="+mj-lt"/>
                <a:ea typeface="+mn-ea"/>
                <a:cs typeface="Times New Roman" panose="02020603050405020304" pitchFamily="18" charset="0"/>
              </a:rPr>
              <a:t> </a:t>
            </a:r>
            <a:r>
              <a:rPr lang="es-ES" sz="3200" b="1" kern="1200" baseline="30000" dirty="0">
                <a:solidFill>
                  <a:schemeClr val="bg1"/>
                </a:solidFill>
                <a:effectLst/>
                <a:latin typeface="+mj-lt"/>
                <a:ea typeface="+mn-ea"/>
                <a:cs typeface="Times New Roman" panose="02020603050405020304" pitchFamily="18" charset="0"/>
              </a:rPr>
              <a:t>a, b</a:t>
            </a:r>
            <a:r>
              <a:rPr lang="es-ES" sz="3200" b="1" kern="1200" dirty="0">
                <a:solidFill>
                  <a:schemeClr val="bg1"/>
                </a:solidFill>
                <a:effectLst/>
                <a:latin typeface="+mj-lt"/>
                <a:ea typeface="+mn-ea"/>
                <a:cs typeface="Times New Roman" panose="02020603050405020304" pitchFamily="18" charset="0"/>
              </a:rPr>
              <a:t>, Vera </a:t>
            </a:r>
            <a:r>
              <a:rPr lang="es-ES" sz="3200" b="1" kern="1200" dirty="0" err="1">
                <a:solidFill>
                  <a:schemeClr val="bg1"/>
                </a:solidFill>
                <a:effectLst/>
                <a:latin typeface="+mj-lt"/>
                <a:ea typeface="+mn-ea"/>
                <a:cs typeface="Times New Roman" panose="02020603050405020304" pitchFamily="18" charset="0"/>
              </a:rPr>
              <a:t>Isca</a:t>
            </a:r>
            <a:r>
              <a:rPr lang="es-ES" sz="3200" b="1" kern="1200" dirty="0">
                <a:solidFill>
                  <a:schemeClr val="bg1"/>
                </a:solidFill>
                <a:effectLst/>
                <a:latin typeface="+mj-lt"/>
                <a:ea typeface="+mn-ea"/>
                <a:cs typeface="Times New Roman" panose="02020603050405020304" pitchFamily="18" charset="0"/>
              </a:rPr>
              <a:t> </a:t>
            </a:r>
            <a:r>
              <a:rPr lang="es-ES" sz="3200" b="1" kern="1200" baseline="30000" dirty="0">
                <a:solidFill>
                  <a:schemeClr val="bg1"/>
                </a:solidFill>
                <a:effectLst/>
                <a:latin typeface="+mj-lt"/>
                <a:ea typeface="+mn-ea"/>
                <a:cs typeface="Times New Roman" panose="02020603050405020304" pitchFamily="18" charset="0"/>
              </a:rPr>
              <a:t>b, c</a:t>
            </a:r>
            <a:r>
              <a:rPr lang="es-ES" sz="3200" b="1" kern="1200" dirty="0">
                <a:solidFill>
                  <a:schemeClr val="bg1"/>
                </a:solidFill>
                <a:effectLst/>
                <a:latin typeface="+mj-lt"/>
                <a:ea typeface="+mn-ea"/>
                <a:cs typeface="Times New Roman" panose="02020603050405020304" pitchFamily="18" charset="0"/>
              </a:rPr>
              <a:t>, Eleonora </a:t>
            </a:r>
            <a:r>
              <a:rPr lang="es-ES" sz="3200" b="1" kern="1200" dirty="0" err="1">
                <a:solidFill>
                  <a:schemeClr val="bg1"/>
                </a:solidFill>
                <a:effectLst/>
                <a:latin typeface="+mj-lt"/>
                <a:ea typeface="+mn-ea"/>
                <a:cs typeface="Times New Roman" panose="02020603050405020304" pitchFamily="18" charset="0"/>
              </a:rPr>
              <a:t>Colombo</a:t>
            </a:r>
            <a:r>
              <a:rPr lang="es-ES" sz="3200" b="1" kern="1200" baseline="30000" dirty="0" err="1">
                <a:solidFill>
                  <a:schemeClr val="bg1"/>
                </a:solidFill>
                <a:effectLst/>
                <a:latin typeface="+mj-lt"/>
                <a:ea typeface="+mn-ea"/>
                <a:cs typeface="Times New Roman" panose="02020603050405020304" pitchFamily="18" charset="0"/>
              </a:rPr>
              <a:t>d</a:t>
            </a:r>
            <a:r>
              <a:rPr lang="es-ES" sz="3200" b="1" kern="1200" dirty="0">
                <a:solidFill>
                  <a:schemeClr val="bg1"/>
                </a:solidFill>
                <a:effectLst/>
                <a:latin typeface="+mj-lt"/>
                <a:ea typeface="+mn-ea"/>
                <a:cs typeface="Times New Roman" panose="02020603050405020304" pitchFamily="18" charset="0"/>
              </a:rPr>
              <a:t>, Tatiana </a:t>
            </a:r>
            <a:r>
              <a:rPr lang="es-ES" sz="3200" b="1" kern="1200" dirty="0" err="1">
                <a:solidFill>
                  <a:schemeClr val="bg1"/>
                </a:solidFill>
                <a:effectLst/>
                <a:latin typeface="+mj-lt"/>
                <a:ea typeface="+mn-ea"/>
                <a:cs typeface="Times New Roman" panose="02020603050405020304" pitchFamily="18" charset="0"/>
              </a:rPr>
              <a:t>Pinto</a:t>
            </a:r>
            <a:r>
              <a:rPr lang="es-ES" sz="3200" b="1" kern="1200" baseline="30000" dirty="0" err="1">
                <a:solidFill>
                  <a:schemeClr val="bg1"/>
                </a:solidFill>
                <a:effectLst/>
                <a:latin typeface="+mj-lt"/>
                <a:ea typeface="+mn-ea"/>
                <a:cs typeface="Times New Roman" panose="02020603050405020304" pitchFamily="18" charset="0"/>
              </a:rPr>
              <a:t>b</a:t>
            </a:r>
            <a:r>
              <a:rPr lang="es-ES" sz="3200" b="1" kern="1200" dirty="0">
                <a:solidFill>
                  <a:schemeClr val="bg1"/>
                </a:solidFill>
                <a:effectLst/>
                <a:latin typeface="+mj-lt"/>
                <a:ea typeface="+mn-ea"/>
                <a:cs typeface="Times New Roman" panose="02020603050405020304" pitchFamily="18" charset="0"/>
              </a:rPr>
              <a:t>,  Catarina </a:t>
            </a:r>
            <a:r>
              <a:rPr lang="es-ES" sz="3200" b="1" kern="1200" dirty="0" err="1">
                <a:solidFill>
                  <a:schemeClr val="bg1"/>
                </a:solidFill>
                <a:effectLst/>
                <a:latin typeface="+mj-lt"/>
                <a:ea typeface="+mn-ea"/>
                <a:cs typeface="Times New Roman" panose="02020603050405020304" pitchFamily="18" charset="0"/>
              </a:rPr>
              <a:t>Pacheco</a:t>
            </a:r>
            <a:r>
              <a:rPr lang="es-ES" sz="3200" b="1" kern="1200" baseline="30000" dirty="0" err="1">
                <a:solidFill>
                  <a:schemeClr val="bg1"/>
                </a:solidFill>
                <a:effectLst/>
                <a:latin typeface="+mj-lt"/>
                <a:ea typeface="+mn-ea"/>
                <a:cs typeface="Times New Roman" panose="02020603050405020304" pitchFamily="18" charset="0"/>
              </a:rPr>
              <a:t>b</a:t>
            </a:r>
            <a:r>
              <a:rPr lang="es-ES" sz="3200" b="1" kern="1200" dirty="0">
                <a:solidFill>
                  <a:schemeClr val="bg1"/>
                </a:solidFill>
                <a:effectLst/>
                <a:latin typeface="+mj-lt"/>
                <a:ea typeface="+mn-ea"/>
                <a:cs typeface="Times New Roman" panose="02020603050405020304" pitchFamily="18" charset="0"/>
              </a:rPr>
              <a:t>, Jaime A.S. Coelho </a:t>
            </a:r>
            <a:r>
              <a:rPr lang="es-ES" sz="3200" b="1" kern="1200" baseline="30000" dirty="0">
                <a:solidFill>
                  <a:schemeClr val="bg1"/>
                </a:solidFill>
                <a:effectLst/>
                <a:latin typeface="+mj-lt"/>
                <a:ea typeface="+mn-ea"/>
                <a:cs typeface="Times New Roman" panose="02020603050405020304" pitchFamily="18" charset="0"/>
              </a:rPr>
              <a:t>b</a:t>
            </a:r>
            <a:r>
              <a:rPr lang="es-ES" sz="3200" b="1" kern="1200" dirty="0">
                <a:solidFill>
                  <a:schemeClr val="bg1"/>
                </a:solidFill>
                <a:effectLst/>
                <a:latin typeface="+mj-lt"/>
                <a:ea typeface="+mn-ea"/>
                <a:cs typeface="Times New Roman" panose="02020603050405020304" pitchFamily="18" charset="0"/>
              </a:rPr>
              <a:t>, Gabrielle </a:t>
            </a:r>
            <a:r>
              <a:rPr lang="es-ES" sz="3200" b="1" kern="1200" dirty="0" err="1">
                <a:solidFill>
                  <a:schemeClr val="bg1"/>
                </a:solidFill>
                <a:effectLst/>
                <a:latin typeface="+mj-lt"/>
                <a:ea typeface="+mn-ea"/>
                <a:cs typeface="Times New Roman" panose="02020603050405020304" pitchFamily="18" charset="0"/>
              </a:rPr>
              <a:t>Bangay</a:t>
            </a:r>
            <a:r>
              <a:rPr lang="es-ES" sz="3200" b="1" kern="1200" dirty="0">
                <a:solidFill>
                  <a:schemeClr val="bg1"/>
                </a:solidFill>
                <a:effectLst/>
                <a:latin typeface="+mj-lt"/>
                <a:ea typeface="+mn-ea"/>
                <a:cs typeface="Times New Roman" panose="02020603050405020304" pitchFamily="18" charset="0"/>
              </a:rPr>
              <a:t> </a:t>
            </a:r>
            <a:r>
              <a:rPr lang="es-ES" sz="3200" b="1" kern="1200" baseline="30000" dirty="0">
                <a:solidFill>
                  <a:schemeClr val="bg1"/>
                </a:solidFill>
                <a:effectLst/>
                <a:latin typeface="+mj-lt"/>
                <a:ea typeface="+mn-ea"/>
                <a:cs typeface="Times New Roman" panose="02020603050405020304" pitchFamily="18" charset="0"/>
              </a:rPr>
              <a:t>b</a:t>
            </a:r>
            <a:r>
              <a:rPr lang="es-ES" sz="3200" b="1" kern="1200" dirty="0">
                <a:solidFill>
                  <a:schemeClr val="bg1"/>
                </a:solidFill>
                <a:effectLst/>
                <a:latin typeface="+mj-lt"/>
                <a:ea typeface="+mn-ea"/>
                <a:cs typeface="Times New Roman" panose="02020603050405020304" pitchFamily="18" charset="0"/>
              </a:rPr>
              <a:t>, Ana María Díaz-Lanza </a:t>
            </a:r>
            <a:r>
              <a:rPr lang="es-ES" sz="3200" b="1" kern="1200" baseline="30000" dirty="0">
                <a:solidFill>
                  <a:schemeClr val="bg1"/>
                </a:solidFill>
                <a:effectLst/>
                <a:latin typeface="+mj-lt"/>
                <a:ea typeface="+mn-ea"/>
                <a:cs typeface="Times New Roman" panose="02020603050405020304" pitchFamily="18" charset="0"/>
              </a:rPr>
              <a:t>a</a:t>
            </a:r>
            <a:r>
              <a:rPr lang="es-ES" sz="3200" b="1" kern="1200" dirty="0">
                <a:solidFill>
                  <a:schemeClr val="bg1"/>
                </a:solidFill>
                <a:effectLst/>
                <a:latin typeface="+mj-lt"/>
                <a:ea typeface="+mn-ea"/>
                <a:cs typeface="Times New Roman" panose="02020603050405020304" pitchFamily="18" charset="0"/>
              </a:rPr>
              <a:t>, Daniele </a:t>
            </a:r>
            <a:r>
              <a:rPr lang="es-ES" sz="3200" b="1" kern="1200" dirty="0" err="1">
                <a:solidFill>
                  <a:schemeClr val="bg1"/>
                </a:solidFill>
                <a:effectLst/>
                <a:latin typeface="+mj-lt"/>
                <a:ea typeface="+mn-ea"/>
                <a:cs typeface="Times New Roman" panose="02020603050405020304" pitchFamily="18" charset="0"/>
              </a:rPr>
              <a:t>Passarella</a:t>
            </a:r>
            <a:r>
              <a:rPr lang="es-ES" sz="3200" b="1" kern="1200" baseline="30000" dirty="0" err="1">
                <a:solidFill>
                  <a:schemeClr val="bg1"/>
                </a:solidFill>
                <a:effectLst/>
                <a:latin typeface="+mj-lt"/>
                <a:ea typeface="+mn-ea"/>
                <a:cs typeface="Times New Roman" panose="02020603050405020304" pitchFamily="18" charset="0"/>
              </a:rPr>
              <a:t>d</a:t>
            </a:r>
            <a:r>
              <a:rPr lang="es-ES" sz="3200" b="1" kern="1200" dirty="0">
                <a:solidFill>
                  <a:schemeClr val="bg1"/>
                </a:solidFill>
                <a:effectLst/>
                <a:latin typeface="+mj-lt"/>
                <a:ea typeface="+mn-ea"/>
                <a:cs typeface="Times New Roman" panose="02020603050405020304" pitchFamily="18" charset="0"/>
              </a:rPr>
              <a:t>, Patrícia </a:t>
            </a:r>
            <a:r>
              <a:rPr lang="es-ES" sz="3200" b="1" kern="1200" dirty="0" err="1">
                <a:solidFill>
                  <a:schemeClr val="bg1"/>
                </a:solidFill>
                <a:effectLst/>
                <a:latin typeface="+mj-lt"/>
                <a:ea typeface="+mn-ea"/>
                <a:cs typeface="Times New Roman" panose="02020603050405020304" pitchFamily="18" charset="0"/>
              </a:rPr>
              <a:t>Rijo</a:t>
            </a:r>
            <a:r>
              <a:rPr lang="es-ES" sz="3200" b="1" kern="1200" baseline="30000" dirty="0" err="1">
                <a:solidFill>
                  <a:schemeClr val="bg1"/>
                </a:solidFill>
                <a:effectLst/>
                <a:latin typeface="+mj-lt"/>
                <a:ea typeface="+mn-ea"/>
                <a:cs typeface="Times New Roman" panose="02020603050405020304" pitchFamily="18" charset="0"/>
              </a:rPr>
              <a:t>b</a:t>
            </a:r>
            <a:r>
              <a:rPr lang="es-ES" sz="3200" b="1" kern="1200" baseline="30000" dirty="0">
                <a:solidFill>
                  <a:schemeClr val="bg1"/>
                </a:solidFill>
                <a:effectLst/>
                <a:latin typeface="+mj-lt"/>
                <a:ea typeface="+mn-ea"/>
                <a:cs typeface="Times New Roman" panose="02020603050405020304" pitchFamily="18" charset="0"/>
              </a:rPr>
              <a:t>, c</a:t>
            </a:r>
            <a:endParaRPr lang="es-ES" sz="3200" dirty="0">
              <a:solidFill>
                <a:schemeClr val="bg1"/>
              </a:solidFill>
              <a:effectLst/>
              <a:latin typeface="+mj-lt"/>
              <a:ea typeface="Calibri" panose="020F0502020204030204" pitchFamily="34" charset="0"/>
              <a:cs typeface="Times New Roman" panose="02020603050405020304" pitchFamily="18" charset="0"/>
            </a:endParaRPr>
          </a:p>
          <a:p>
            <a:pPr algn="ctr">
              <a:lnSpc>
                <a:spcPct val="150000"/>
              </a:lnSpc>
            </a:pPr>
            <a:r>
              <a:rPr lang="en-US" sz="2400" baseline="30000" dirty="0">
                <a:solidFill>
                  <a:schemeClr val="bg1"/>
                </a:solidFill>
              </a:rPr>
              <a:t>a </a:t>
            </a:r>
            <a:r>
              <a:rPr lang="en-US" sz="2400" dirty="0">
                <a:solidFill>
                  <a:schemeClr val="bg1"/>
                </a:solidFill>
              </a:rPr>
              <a:t>Department of Biomedical Sciences, Faculty of Pharmacy, University of </a:t>
            </a:r>
            <a:r>
              <a:rPr lang="en-US" sz="2400" dirty="0" err="1">
                <a:solidFill>
                  <a:schemeClr val="bg1"/>
                </a:solidFill>
              </a:rPr>
              <a:t>Alcalá</a:t>
            </a:r>
            <a:r>
              <a:rPr lang="en-US" sz="2400" dirty="0">
                <a:solidFill>
                  <a:schemeClr val="bg1"/>
                </a:solidFill>
              </a:rPr>
              <a:t> de Henares, </a:t>
            </a:r>
            <a:r>
              <a:rPr lang="en-US" sz="2400" dirty="0" err="1">
                <a:solidFill>
                  <a:schemeClr val="bg1"/>
                </a:solidFill>
              </a:rPr>
              <a:t>Ctra</a:t>
            </a:r>
            <a:r>
              <a:rPr lang="en-US" sz="2400" dirty="0">
                <a:solidFill>
                  <a:schemeClr val="bg1"/>
                </a:solidFill>
              </a:rPr>
              <a:t>. A2, Km 33.100 – Campus Universitario, 28805. </a:t>
            </a:r>
            <a:r>
              <a:rPr lang="en-US" sz="2400" dirty="0" err="1">
                <a:solidFill>
                  <a:schemeClr val="bg1"/>
                </a:solidFill>
              </a:rPr>
              <a:t>Alcalá</a:t>
            </a:r>
            <a:r>
              <a:rPr lang="en-US" sz="2400" dirty="0">
                <a:solidFill>
                  <a:schemeClr val="bg1"/>
                </a:solidFill>
              </a:rPr>
              <a:t> de Henares, Madrid, Spain</a:t>
            </a:r>
          </a:p>
          <a:p>
            <a:pPr algn="ctr">
              <a:lnSpc>
                <a:spcPct val="150000"/>
              </a:lnSpc>
            </a:pPr>
            <a:r>
              <a:rPr lang="en-US" sz="2400" baseline="30000" dirty="0">
                <a:solidFill>
                  <a:schemeClr val="bg1"/>
                </a:solidFill>
              </a:rPr>
              <a:t>b </a:t>
            </a:r>
            <a:r>
              <a:rPr lang="en-US" sz="2400" dirty="0">
                <a:solidFill>
                  <a:schemeClr val="bg1"/>
                </a:solidFill>
              </a:rPr>
              <a:t>CBIOS-Center for Research in Biosciences &amp; Health Technologies, </a:t>
            </a:r>
            <a:r>
              <a:rPr lang="en-US" sz="2400" dirty="0" err="1">
                <a:solidFill>
                  <a:schemeClr val="bg1"/>
                </a:solidFill>
              </a:rPr>
              <a:t>Universidade</a:t>
            </a:r>
            <a:r>
              <a:rPr lang="en-US" sz="2400" dirty="0">
                <a:solidFill>
                  <a:schemeClr val="bg1"/>
                </a:solidFill>
              </a:rPr>
              <a:t> </a:t>
            </a:r>
            <a:r>
              <a:rPr lang="en-US" sz="2400" dirty="0" err="1">
                <a:solidFill>
                  <a:schemeClr val="bg1"/>
                </a:solidFill>
              </a:rPr>
              <a:t>Lusófona</a:t>
            </a:r>
            <a:r>
              <a:rPr lang="en-US" sz="2400" dirty="0">
                <a:solidFill>
                  <a:schemeClr val="bg1"/>
                </a:solidFill>
              </a:rPr>
              <a:t> de </a:t>
            </a:r>
            <a:r>
              <a:rPr lang="en-US" sz="2400" dirty="0" err="1">
                <a:solidFill>
                  <a:schemeClr val="bg1"/>
                </a:solidFill>
              </a:rPr>
              <a:t>Humanidades</a:t>
            </a:r>
            <a:r>
              <a:rPr lang="en-US" sz="2400" dirty="0">
                <a:solidFill>
                  <a:schemeClr val="bg1"/>
                </a:solidFill>
              </a:rPr>
              <a:t> e </a:t>
            </a:r>
            <a:r>
              <a:rPr lang="en-US" sz="2400" dirty="0" err="1">
                <a:solidFill>
                  <a:schemeClr val="bg1"/>
                </a:solidFill>
              </a:rPr>
              <a:t>Tecnologías</a:t>
            </a:r>
            <a:r>
              <a:rPr lang="en-US" sz="2400" dirty="0">
                <a:solidFill>
                  <a:schemeClr val="bg1"/>
                </a:solidFill>
              </a:rPr>
              <a:t>, Campo Grande 376, 1749-024 Lisbon, Portugal</a:t>
            </a:r>
          </a:p>
          <a:p>
            <a:pPr algn="ctr">
              <a:lnSpc>
                <a:spcPct val="150000"/>
              </a:lnSpc>
            </a:pPr>
            <a:r>
              <a:rPr lang="en-US" sz="2400" baseline="30000" dirty="0">
                <a:solidFill>
                  <a:schemeClr val="bg1"/>
                </a:solidFill>
              </a:rPr>
              <a:t>c</a:t>
            </a:r>
            <a:r>
              <a:rPr lang="en-US" sz="2400" dirty="0">
                <a:solidFill>
                  <a:schemeClr val="bg1"/>
                </a:solidFill>
              </a:rPr>
              <a:t> </a:t>
            </a:r>
            <a:r>
              <a:rPr lang="en-US" sz="2400" dirty="0" err="1">
                <a:solidFill>
                  <a:schemeClr val="bg1"/>
                </a:solidFill>
              </a:rPr>
              <a:t>iMed.ULisboa</a:t>
            </a:r>
            <a:r>
              <a:rPr lang="en-US" sz="2400" dirty="0">
                <a:solidFill>
                  <a:schemeClr val="bg1"/>
                </a:solidFill>
              </a:rPr>
              <a:t> - Research Institute for Medicines, Faculty of Pharmacy, </a:t>
            </a:r>
            <a:r>
              <a:rPr lang="en-US" sz="2400" dirty="0" err="1">
                <a:solidFill>
                  <a:schemeClr val="bg1"/>
                </a:solidFill>
              </a:rPr>
              <a:t>Universidade</a:t>
            </a:r>
            <a:r>
              <a:rPr lang="en-US" sz="2400" dirty="0">
                <a:solidFill>
                  <a:schemeClr val="bg1"/>
                </a:solidFill>
              </a:rPr>
              <a:t> de </a:t>
            </a:r>
            <a:r>
              <a:rPr lang="en-US" sz="2400" dirty="0" err="1">
                <a:solidFill>
                  <a:schemeClr val="bg1"/>
                </a:solidFill>
              </a:rPr>
              <a:t>Lisboa</a:t>
            </a:r>
            <a:r>
              <a:rPr lang="en-US" sz="2400" dirty="0">
                <a:solidFill>
                  <a:schemeClr val="bg1"/>
                </a:solidFill>
              </a:rPr>
              <a:t>, Av. Prof. Gama Pinto, 1649-003 Lisbon, Portugal</a:t>
            </a:r>
          </a:p>
          <a:p>
            <a:pPr algn="ctr">
              <a:lnSpc>
                <a:spcPct val="150000"/>
              </a:lnSpc>
            </a:pPr>
            <a:r>
              <a:rPr lang="en-US" sz="2400" baseline="30000" dirty="0">
                <a:solidFill>
                  <a:schemeClr val="bg1"/>
                </a:solidFill>
              </a:rPr>
              <a:t>d </a:t>
            </a:r>
            <a:r>
              <a:rPr lang="en-US" sz="2400" dirty="0" err="1">
                <a:solidFill>
                  <a:schemeClr val="bg1"/>
                </a:solidFill>
              </a:rPr>
              <a:t>Dipartimento</a:t>
            </a:r>
            <a:r>
              <a:rPr lang="en-US" sz="2400" dirty="0">
                <a:solidFill>
                  <a:schemeClr val="bg1"/>
                </a:solidFill>
              </a:rPr>
              <a:t> di </a:t>
            </a:r>
            <a:r>
              <a:rPr lang="en-US" sz="2400" dirty="0" err="1">
                <a:solidFill>
                  <a:schemeClr val="bg1"/>
                </a:solidFill>
              </a:rPr>
              <a:t>Chimica</a:t>
            </a:r>
            <a:r>
              <a:rPr lang="en-US" sz="2400" dirty="0">
                <a:solidFill>
                  <a:schemeClr val="bg1"/>
                </a:solidFill>
              </a:rPr>
              <a:t>, </a:t>
            </a:r>
            <a:r>
              <a:rPr lang="en-US" sz="2400" dirty="0" err="1">
                <a:solidFill>
                  <a:schemeClr val="bg1"/>
                </a:solidFill>
              </a:rPr>
              <a:t>Università</a:t>
            </a:r>
            <a:r>
              <a:rPr lang="en-US" sz="2400" dirty="0">
                <a:solidFill>
                  <a:schemeClr val="bg1"/>
                </a:solidFill>
              </a:rPr>
              <a:t> </a:t>
            </a:r>
            <a:r>
              <a:rPr lang="en-US" sz="2400" dirty="0" err="1">
                <a:solidFill>
                  <a:schemeClr val="bg1"/>
                </a:solidFill>
              </a:rPr>
              <a:t>degli</a:t>
            </a:r>
            <a:r>
              <a:rPr lang="en-US" sz="2400" dirty="0">
                <a:solidFill>
                  <a:schemeClr val="bg1"/>
                </a:solidFill>
              </a:rPr>
              <a:t> </a:t>
            </a:r>
            <a:r>
              <a:rPr lang="en-US" sz="2400" dirty="0" err="1">
                <a:solidFill>
                  <a:schemeClr val="bg1"/>
                </a:solidFill>
              </a:rPr>
              <a:t>Studi</a:t>
            </a:r>
            <a:r>
              <a:rPr lang="en-US" sz="2400" dirty="0">
                <a:solidFill>
                  <a:schemeClr val="bg1"/>
                </a:solidFill>
              </a:rPr>
              <a:t> di Milano, Via Golgi 19, 20133 Milano, Italy</a:t>
            </a:r>
          </a:p>
          <a:p>
            <a:pPr algn="ctr">
              <a:lnSpc>
                <a:spcPct val="150000"/>
              </a:lnSpc>
            </a:pPr>
            <a:r>
              <a:rPr lang="en-US" sz="2000" dirty="0">
                <a:solidFill>
                  <a:schemeClr val="bg1"/>
                </a:solidFill>
              </a:rPr>
              <a:t>E-mail: p1609@ulusofona.pt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485391" y="39235053"/>
            <a:ext cx="27423185" cy="2508534"/>
          </a:xfrm>
          <a:prstGeom prst="rect">
            <a:avLst/>
          </a:prstGeom>
        </p:spPr>
      </p:pic>
      <p:pic>
        <p:nvPicPr>
          <p:cNvPr id="14" name="Imagem 9">
            <a:extLst>
              <a:ext uri="{FF2B5EF4-FFF2-40B4-BE49-F238E27FC236}">
                <a16:creationId xmlns:a16="http://schemas.microsoft.com/office/drawing/2014/main" id="{E69BCC81-87FE-4E80-BC60-E0777237F321}"/>
              </a:ext>
            </a:extLst>
          </p:cNvPr>
          <p:cNvPicPr preferRelativeResize="0">
            <a:picLocks/>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6747935" y="36086514"/>
            <a:ext cx="2340000" cy="1080000"/>
          </a:xfrm>
          <a:prstGeom prst="rect">
            <a:avLst/>
          </a:prstGeom>
        </p:spPr>
      </p:pic>
      <p:pic>
        <p:nvPicPr>
          <p:cNvPr id="15" name="Imagem 10">
            <a:extLst>
              <a:ext uri="{FF2B5EF4-FFF2-40B4-BE49-F238E27FC236}">
                <a16:creationId xmlns:a16="http://schemas.microsoft.com/office/drawing/2014/main" id="{224458F4-2D3A-4236-976E-28C56C79DD4E}"/>
              </a:ext>
            </a:extLst>
          </p:cNvPr>
          <p:cNvPicPr preferRelativeResize="0">
            <a:picLocks/>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Lst>
          </a:blip>
          <a:srcRect l="12176" t="13964" r="10974" b="14785"/>
          <a:stretch/>
        </p:blipFill>
        <p:spPr>
          <a:xfrm>
            <a:off x="24199764" y="35915989"/>
            <a:ext cx="2340000" cy="1080000"/>
          </a:xfrm>
          <a:prstGeom prst="rect">
            <a:avLst/>
          </a:prstGeom>
        </p:spPr>
      </p:pic>
      <p:sp>
        <p:nvSpPr>
          <p:cNvPr id="16" name="CaixaDeTexto 21">
            <a:extLst>
              <a:ext uri="{FF2B5EF4-FFF2-40B4-BE49-F238E27FC236}">
                <a16:creationId xmlns:a16="http://schemas.microsoft.com/office/drawing/2014/main" id="{9C8B77F7-C76D-424B-AD9F-E1B720DA3498}"/>
              </a:ext>
            </a:extLst>
          </p:cNvPr>
          <p:cNvSpPr txBox="1"/>
          <p:nvPr/>
        </p:nvSpPr>
        <p:spPr>
          <a:xfrm>
            <a:off x="13791766" y="36009017"/>
            <a:ext cx="10254329" cy="2985433"/>
          </a:xfrm>
          <a:prstGeom prst="rect">
            <a:avLst/>
          </a:prstGeom>
          <a:solidFill>
            <a:schemeClr val="accent4">
              <a:lumMod val="20000"/>
              <a:lumOff val="80000"/>
              <a:alpha val="50000"/>
            </a:schemeClr>
          </a:solidFill>
          <a:ln w="76200" cmpd="dbl">
            <a:solidFill>
              <a:sysClr val="windowText" lastClr="000000"/>
            </a:solidFill>
          </a:ln>
          <a:effectLst/>
        </p:spPr>
        <p:txBody>
          <a:bodyPr wrap="square" rtlCol="0">
            <a:spAutoFit/>
          </a:bodyP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This project was funded by the </a:t>
            </a:r>
            <a:r>
              <a:rPr kumimoji="0" lang="en-US" sz="24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Fundação</a:t>
            </a:r>
            <a:r>
              <a:rPr kumimoji="0" lang="en-US"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para a </a:t>
            </a:r>
            <a:r>
              <a:rPr kumimoji="0" lang="en-US" sz="24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Ciência</a:t>
            </a:r>
            <a:r>
              <a:rPr kumimoji="0" lang="en-US"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 a </a:t>
            </a:r>
            <a:r>
              <a:rPr kumimoji="0" lang="en-US" sz="24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Tecnologia</a:t>
            </a:r>
            <a:r>
              <a:rPr kumimoji="0" lang="en-US"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(FCT, Portugal), through projects UIDP/04567/2020 and UIDB/04567/2020. E.M.D-M gratefully acknowledges had been the recipient of the grant UID/DTP/O4567/2019-CBIOS/BI1 and have, currently, a predoctoral FPU 2019 fellowship from the University of </a:t>
            </a:r>
            <a:r>
              <a:rPr kumimoji="0" lang="en-US" sz="2400" b="0" i="0" u="none" strike="noStrike" kern="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Alcalá</a:t>
            </a:r>
            <a:r>
              <a:rPr kumimoji="0" lang="en-US"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de Henares.</a:t>
            </a:r>
            <a:endParaRPr kumimoji="0" lang="es-ES" sz="24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CaixaDeTexto 22">
            <a:extLst>
              <a:ext uri="{FF2B5EF4-FFF2-40B4-BE49-F238E27FC236}">
                <a16:creationId xmlns:a16="http://schemas.microsoft.com/office/drawing/2014/main" id="{4E0529AE-8FC3-4F23-BA59-DEF0A03E39C8}"/>
              </a:ext>
            </a:extLst>
          </p:cNvPr>
          <p:cNvSpPr txBox="1"/>
          <p:nvPr/>
        </p:nvSpPr>
        <p:spPr>
          <a:xfrm>
            <a:off x="1411726" y="36008033"/>
            <a:ext cx="11781722" cy="2908489"/>
          </a:xfrm>
          <a:prstGeom prst="rect">
            <a:avLst/>
          </a:prstGeom>
          <a:solidFill>
            <a:schemeClr val="accent4">
              <a:lumMod val="20000"/>
              <a:lumOff val="80000"/>
              <a:alpha val="50000"/>
            </a:schemeClr>
          </a:solidFill>
          <a:ln w="76200" cmpd="dbl">
            <a:solidFill>
              <a:sysClr val="windowText" lastClr="000000"/>
            </a:solidFill>
          </a:ln>
          <a:effectLst/>
        </p:spPr>
        <p:txBody>
          <a:bodyPr wrap="square" rtlCol="0">
            <a:spAutoFit/>
          </a:bodyP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22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es-ES" sz="2300" b="1"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Ladeiras</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 Monteiro CM, Pereira F, Reis CP,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Afonso</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CA, Rijo P (2016)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Curr</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Pharm</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Des 22:1682-714. [2]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Matias</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 Nicolai M, Saraiva L,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Pinheiro</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R, Faustino C, Diaz Lanza A, </a:t>
            </a:r>
            <a:r>
              <a:rPr kumimoji="0" lang="es-ES" sz="2300" b="0" i="1"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et al</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(2019) ACS Omega 4: 8094–103. [3]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Garcia</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 Teodosio C, Oliveira C, Oliveira C, Diaz-Lanza A, Reis C, </a:t>
            </a:r>
            <a:r>
              <a:rPr kumimoji="0" lang="es-ES" sz="2300" b="0" i="1"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et al</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(2018)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Curr</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Pharm</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Des 24:4207-36. [4]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Bernardes</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CES,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Garcia</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C, Pereira F, Mota J, Pereira P,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Cebola</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MJ, </a:t>
            </a:r>
            <a:r>
              <a:rPr kumimoji="0" lang="es-ES" sz="2300" b="0" i="1"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et al</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(2018) Mol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Pharm</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15:1412-9. [5]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Sitarek</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 Toma M,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Ntungwe</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Kowalczyk</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Skała</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Wieczfinska</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J, </a:t>
            </a:r>
            <a:r>
              <a:rPr kumimoji="0" lang="es-ES" sz="2300" b="0" i="1"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et al</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(2020)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Biomolecules</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10: 194.  [6]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Śliwiński</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Sitarek</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P,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Skała</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Isca</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VMS,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Synowiec</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E,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Kowalczyk</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T. </a:t>
            </a:r>
            <a:r>
              <a:rPr kumimoji="0" lang="es-ES" sz="2300" b="0" i="1"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et al</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(2020)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Pharmaceuticals</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13(6): 123. </a:t>
            </a:r>
            <a:r>
              <a:rPr lang="es-ES" sz="23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[7] Fumagalli G, </a:t>
            </a:r>
            <a:r>
              <a:rPr lang="es-ES" sz="2300" kern="0" baseline="30000" dirty="0" err="1">
                <a:solidFill>
                  <a:prstClr val="black"/>
                </a:solidFill>
                <a:latin typeface="Verdana" panose="020B0604030504040204" pitchFamily="34" charset="0"/>
                <a:ea typeface="Verdana" panose="020B0604030504040204" pitchFamily="34" charset="0"/>
                <a:cs typeface="Verdana" panose="020B0604030504040204" pitchFamily="34" charset="0"/>
              </a:rPr>
              <a:t>Christodoulou</a:t>
            </a:r>
            <a:r>
              <a:rPr lang="es-ES" sz="23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 MS, Riva B, </a:t>
            </a:r>
            <a:r>
              <a:rPr lang="es-ES" sz="2300" i="1"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et al</a:t>
            </a:r>
            <a:r>
              <a:rPr lang="es-ES" sz="23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 (2017) </a:t>
            </a:r>
            <a:r>
              <a:rPr lang="es-ES" sz="2300" kern="0" baseline="30000" dirty="0" err="1">
                <a:solidFill>
                  <a:prstClr val="black"/>
                </a:solidFill>
                <a:latin typeface="Verdana" panose="020B0604030504040204" pitchFamily="34" charset="0"/>
                <a:ea typeface="Verdana" panose="020B0604030504040204" pitchFamily="34" charset="0"/>
                <a:cs typeface="Verdana" panose="020B0604030504040204" pitchFamily="34" charset="0"/>
              </a:rPr>
              <a:t>Org</a:t>
            </a:r>
            <a:r>
              <a:rPr lang="es-ES" sz="23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s-ES" sz="2300" kern="0" baseline="30000" dirty="0" err="1">
                <a:solidFill>
                  <a:prstClr val="black"/>
                </a:solidFill>
                <a:latin typeface="Verdana" panose="020B0604030504040204" pitchFamily="34" charset="0"/>
                <a:ea typeface="Verdana" panose="020B0604030504040204" pitchFamily="34" charset="0"/>
                <a:cs typeface="Verdana" panose="020B0604030504040204" pitchFamily="34" charset="0"/>
              </a:rPr>
              <a:t>Biomol</a:t>
            </a:r>
            <a:r>
              <a:rPr lang="es-ES" sz="23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s-ES" sz="2300" kern="0" baseline="30000" dirty="0" err="1">
                <a:solidFill>
                  <a:prstClr val="black"/>
                </a:solidFill>
                <a:latin typeface="Verdana" panose="020B0604030504040204" pitchFamily="34" charset="0"/>
                <a:ea typeface="Verdana" panose="020B0604030504040204" pitchFamily="34" charset="0"/>
                <a:cs typeface="Verdana" panose="020B0604030504040204" pitchFamily="34" charset="0"/>
              </a:rPr>
              <a:t>Chem</a:t>
            </a:r>
            <a:r>
              <a:rPr lang="es-ES" sz="2300" kern="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 15:1106–9.  </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[8]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Borrelli</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S,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Christodoulou</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MS,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Ficarra</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I,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Silvani</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 Cappelletti G,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Cartelli</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D, </a:t>
            </a:r>
            <a:r>
              <a:rPr kumimoji="0" lang="es-ES" sz="2300" b="0" i="1"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et al</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(2014)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Eur</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J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Med</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s-ES" sz="2300" b="0" i="0" u="none" strike="noStrike" kern="0" cap="none" spc="0" normalizeH="0" baseline="30000" noProof="0" dirty="0" err="1">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Chem</a:t>
            </a:r>
            <a:r>
              <a:rPr kumimoji="0" lang="es-ES" sz="23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2014;85:179–90.</a:t>
            </a:r>
          </a:p>
        </p:txBody>
      </p:sp>
      <p:grpSp>
        <p:nvGrpSpPr>
          <p:cNvPr id="18" name="Agrupar 36">
            <a:extLst>
              <a:ext uri="{FF2B5EF4-FFF2-40B4-BE49-F238E27FC236}">
                <a16:creationId xmlns:a16="http://schemas.microsoft.com/office/drawing/2014/main" id="{C6783255-0F8E-4194-85F9-14171AAC9636}"/>
              </a:ext>
            </a:extLst>
          </p:cNvPr>
          <p:cNvGrpSpPr/>
          <p:nvPr/>
        </p:nvGrpSpPr>
        <p:grpSpPr>
          <a:xfrm>
            <a:off x="1563123" y="9198145"/>
            <a:ext cx="17578200" cy="5055834"/>
            <a:chOff x="2453968" y="11210078"/>
            <a:chExt cx="27491334" cy="3767213"/>
          </a:xfrm>
        </p:grpSpPr>
        <p:sp>
          <p:nvSpPr>
            <p:cNvPr id="19" name="CaixaDeTexto 17">
              <a:extLst>
                <a:ext uri="{FF2B5EF4-FFF2-40B4-BE49-F238E27FC236}">
                  <a16:creationId xmlns:a16="http://schemas.microsoft.com/office/drawing/2014/main" id="{410C1E00-AAE2-44E8-8041-CE3FCEBD8C01}"/>
                </a:ext>
              </a:extLst>
            </p:cNvPr>
            <p:cNvSpPr txBox="1"/>
            <p:nvPr/>
          </p:nvSpPr>
          <p:spPr>
            <a:xfrm>
              <a:off x="2453968" y="11434126"/>
              <a:ext cx="27491332" cy="3543165"/>
            </a:xfrm>
            <a:prstGeom prst="rect">
              <a:avLst/>
            </a:prstGeom>
            <a:solidFill>
              <a:schemeClr val="accent4">
                <a:lumMod val="20000"/>
                <a:lumOff val="80000"/>
                <a:alpha val="49804"/>
              </a:schemeClr>
            </a:solidFill>
            <a:ln w="76200" cmpd="dbl">
              <a:solidFill>
                <a:sysClr val="windowText" lastClr="000000"/>
              </a:solidFill>
            </a:ln>
            <a:effectLst/>
          </p:spPr>
          <p:txBody>
            <a:bodyPr wrap="square" rtlCol="0">
              <a:spAutoFit/>
            </a:bodyPr>
            <a:lstStyle/>
            <a:p>
              <a:pPr marL="0" marR="0" lvl="0" indent="0" algn="just" defTabSz="3628796" eaLnBrk="1" fontAlgn="auto" latinLnBrk="0" hangingPunct="1">
                <a:lnSpc>
                  <a:spcPct val="100000"/>
                </a:lnSpc>
                <a:spcBef>
                  <a:spcPts val="0"/>
                </a:spcBef>
                <a:spcAft>
                  <a:spcPts val="0"/>
                </a:spcAft>
                <a:buClrTx/>
                <a:buSzTx/>
                <a:buFontTx/>
                <a:buNone/>
                <a:tabLst/>
                <a:defRPr/>
              </a:pPr>
              <a:endParaRPr kumimoji="0" lang="en-US" sz="37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gn="just" defTabSz="3628796">
                <a:defRPr/>
              </a:pPr>
              <a:r>
                <a:rPr kumimoji="0" lang="en-US" sz="3800" b="0" i="1" u="none" strike="noStrike" kern="0" cap="none" spc="0" normalizeH="0" baseline="0" noProof="0" dirty="0" err="1">
                  <a:ln>
                    <a:noFill/>
                  </a:ln>
                  <a:solidFill>
                    <a:prstClr val="black"/>
                  </a:solidFill>
                  <a:effectLst/>
                  <a:uLnTx/>
                  <a:uFillTx/>
                  <a:latin typeface="+mj-lt"/>
                  <a:ea typeface="Verdana" panose="020B0604030504040204" pitchFamily="34" charset="0"/>
                  <a:cs typeface="Verdana" panose="020B0604030504040204" pitchFamily="34" charset="0"/>
                </a:rPr>
                <a:t>Plectranthus</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genus belongs to the</a:t>
              </a:r>
              <a:r>
                <a:rPr kumimoji="0" lang="en-US" sz="3800" b="0" i="1"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a:t>
              </a:r>
              <a:r>
                <a:rPr kumimoji="0" lang="en-US" sz="3800" b="0" i="1" u="none" strike="noStrike" kern="0" cap="none" spc="0" normalizeH="0" baseline="0" noProof="0" dirty="0" err="1">
                  <a:ln>
                    <a:noFill/>
                  </a:ln>
                  <a:solidFill>
                    <a:prstClr val="black"/>
                  </a:solidFill>
                  <a:effectLst/>
                  <a:uLnTx/>
                  <a:uFillTx/>
                  <a:latin typeface="+mj-lt"/>
                  <a:ea typeface="Verdana" panose="020B0604030504040204" pitchFamily="34" charset="0"/>
                  <a:cs typeface="Verdana" panose="020B0604030504040204" pitchFamily="34" charset="0"/>
                </a:rPr>
                <a:t>Lamiaceae</a:t>
              </a:r>
              <a:r>
                <a:rPr kumimoji="0" lang="en-US" sz="3800" b="0" i="1"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family and consists of around 300 species distributed from Africa to Asia and Australia. </a:t>
              </a:r>
              <a:r>
                <a:rPr kumimoji="0" lang="en-US" sz="3800" b="0" i="1" u="none" strike="noStrike" kern="0" cap="none" spc="0" normalizeH="0" baseline="0" noProof="0" dirty="0" err="1">
                  <a:ln>
                    <a:noFill/>
                  </a:ln>
                  <a:solidFill>
                    <a:prstClr val="black"/>
                  </a:solidFill>
                  <a:effectLst/>
                  <a:uLnTx/>
                  <a:uFillTx/>
                  <a:latin typeface="+mj-lt"/>
                  <a:ea typeface="Verdana" panose="020B0604030504040204" pitchFamily="34" charset="0"/>
                  <a:cs typeface="Verdana" panose="020B0604030504040204" pitchFamily="34" charset="0"/>
                </a:rPr>
                <a:t>Plectranthus</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spp. has been reported to be rich in diterpenoids, such as different types of </a:t>
              </a:r>
              <a:r>
                <a:rPr kumimoji="0" lang="en-US" sz="3800" b="0" i="0" u="none" strike="noStrike" kern="0" cap="none" spc="0" normalizeH="0" baseline="0" noProof="0" dirty="0" err="1">
                  <a:ln>
                    <a:noFill/>
                  </a:ln>
                  <a:solidFill>
                    <a:prstClr val="black"/>
                  </a:solidFill>
                  <a:effectLst/>
                  <a:uLnTx/>
                  <a:uFillTx/>
                  <a:latin typeface="+mj-lt"/>
                  <a:ea typeface="Verdana" panose="020B0604030504040204" pitchFamily="34" charset="0"/>
                  <a:cs typeface="Verdana" panose="020B0604030504040204" pitchFamily="34" charset="0"/>
                </a:rPr>
                <a:t>royleanones</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One of </a:t>
              </a:r>
              <a:r>
                <a:rPr kumimoji="0" lang="en-US" sz="3800" b="0" i="1" u="none" strike="noStrike" kern="0" cap="none" spc="0" normalizeH="0" baseline="0" noProof="0" dirty="0" err="1">
                  <a:ln>
                    <a:noFill/>
                  </a:ln>
                  <a:solidFill>
                    <a:prstClr val="black"/>
                  </a:solidFill>
                  <a:effectLst/>
                  <a:uLnTx/>
                  <a:uFillTx/>
                  <a:latin typeface="+mj-lt"/>
                  <a:ea typeface="Verdana" panose="020B0604030504040204" pitchFamily="34" charset="0"/>
                  <a:cs typeface="Verdana" panose="020B0604030504040204" pitchFamily="34" charset="0"/>
                </a:rPr>
                <a:t>Plectranthus</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medicinal plants species is </a:t>
              </a:r>
              <a:r>
                <a:rPr kumimoji="0" lang="en-US" sz="3800" b="0" i="1"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P. </a:t>
              </a:r>
              <a:r>
                <a:rPr kumimoji="0" lang="en-US" sz="3800" b="0" i="1" u="none" strike="noStrike" kern="0" cap="none" spc="0" normalizeH="0" baseline="0" noProof="0" dirty="0" err="1">
                  <a:ln>
                    <a:noFill/>
                  </a:ln>
                  <a:solidFill>
                    <a:prstClr val="black"/>
                  </a:solidFill>
                  <a:effectLst/>
                  <a:uLnTx/>
                  <a:uFillTx/>
                  <a:latin typeface="+mj-lt"/>
                  <a:ea typeface="Verdana" panose="020B0604030504040204" pitchFamily="34" charset="0"/>
                  <a:cs typeface="Verdana" panose="020B0604030504040204" pitchFamily="34" charset="0"/>
                </a:rPr>
                <a:t>hadiensis</a:t>
              </a:r>
              <a:r>
                <a:rPr kumimoji="0" lang="en-US" sz="3800" b="0" i="1"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a:t>
              </a:r>
              <a:r>
                <a:rPr kumimoji="0" lang="en-US" sz="3800" b="0" i="0" u="none" strike="noStrike" kern="0" cap="none" spc="0" normalizeH="0" baseline="0" noProof="0" dirty="0" err="1">
                  <a:ln>
                    <a:noFill/>
                  </a:ln>
                  <a:solidFill>
                    <a:prstClr val="black"/>
                  </a:solidFill>
                  <a:effectLst/>
                  <a:uLnTx/>
                  <a:uFillTx/>
                  <a:latin typeface="+mj-lt"/>
                  <a:ea typeface="Verdana" panose="020B0604030504040204" pitchFamily="34" charset="0"/>
                  <a:cs typeface="Verdana" panose="020B0604030504040204" pitchFamily="34" charset="0"/>
                </a:rPr>
                <a:t>Forssk</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a:t>
              </a:r>
              <a:r>
                <a:rPr kumimoji="0" lang="en-US" sz="3800" b="0" i="0" u="none" strike="noStrike" kern="0" cap="none" spc="0" normalizeH="0" baseline="0" noProof="0" dirty="0" err="1">
                  <a:ln>
                    <a:noFill/>
                  </a:ln>
                  <a:solidFill>
                    <a:prstClr val="black"/>
                  </a:solidFill>
                  <a:effectLst/>
                  <a:uLnTx/>
                  <a:uFillTx/>
                  <a:latin typeface="+mj-lt"/>
                  <a:ea typeface="Verdana" panose="020B0604030504040204" pitchFamily="34" charset="0"/>
                  <a:cs typeface="Verdana" panose="020B0604030504040204" pitchFamily="34" charset="0"/>
                </a:rPr>
                <a:t>Schweinf</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 ex Sprenger, which contains diverse metabolites such as phenolic and diterpenoid compounds. Furthermore, this plant is widely used in an array of traditional and Ayurvedic recipes for the treatment of diverse range of ailments like cancer</a:t>
              </a:r>
              <a:r>
                <a:rPr kumimoji="0" lang="en-US" sz="3800" b="0" i="0" u="none" strike="noStrike" kern="0" cap="none" spc="0" normalizeH="0" baseline="30000" noProof="0" dirty="0">
                  <a:ln>
                    <a:noFill/>
                  </a:ln>
                  <a:solidFill>
                    <a:prstClr val="black"/>
                  </a:solidFill>
                  <a:effectLst/>
                  <a:uLnTx/>
                  <a:uFillTx/>
                  <a:latin typeface="+mj-lt"/>
                  <a:ea typeface="Verdana" panose="020B0604030504040204" pitchFamily="34" charset="0"/>
                  <a:cs typeface="Verdana" panose="020B0604030504040204" pitchFamily="34" charset="0"/>
                </a:rPr>
                <a:t>1-3</a:t>
              </a:r>
              <a:r>
                <a:rPr kumimoji="0" lang="en-US" sz="38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rPr>
                <a:t>.</a:t>
              </a:r>
              <a:endParaRPr kumimoji="0" lang="pt-PT" sz="3800" b="0" i="0" u="none" strike="noStrike" kern="0" cap="none" spc="0" normalizeH="0" baseline="0" noProof="0" dirty="0">
                <a:ln>
                  <a:noFill/>
                </a:ln>
                <a:solidFill>
                  <a:srgbClr val="FF0000"/>
                </a:solidFill>
                <a:effectLst/>
                <a:uLnTx/>
                <a:uFillTx/>
                <a:latin typeface="+mj-lt"/>
                <a:ea typeface="Verdana" panose="020B0604030504040204" pitchFamily="34" charset="0"/>
                <a:cs typeface="Verdana" panose="020B0604030504040204" pitchFamily="34" charset="0"/>
              </a:endParaRPr>
            </a:p>
          </p:txBody>
        </p:sp>
        <p:sp>
          <p:nvSpPr>
            <p:cNvPr id="20" name="Retângulo 23">
              <a:extLst>
                <a:ext uri="{FF2B5EF4-FFF2-40B4-BE49-F238E27FC236}">
                  <a16:creationId xmlns:a16="http://schemas.microsoft.com/office/drawing/2014/main" id="{69542F19-8D1E-4BD9-9021-E459417A4676}"/>
                </a:ext>
              </a:extLst>
            </p:cNvPr>
            <p:cNvSpPr/>
            <p:nvPr/>
          </p:nvSpPr>
          <p:spPr>
            <a:xfrm>
              <a:off x="2453970" y="11210078"/>
              <a:ext cx="27491332" cy="504528"/>
            </a:xfrm>
            <a:prstGeom prst="rect">
              <a:avLst/>
            </a:prstGeom>
            <a:solidFill>
              <a:schemeClr val="accent4">
                <a:lumMod val="60000"/>
                <a:lumOff val="40000"/>
              </a:schemeClr>
            </a:solidFill>
            <a:ln w="76200" cmpd="sng">
              <a:solidFill>
                <a:sysClr val="windowText" lastClr="000000">
                  <a:lumMod val="65000"/>
                  <a:lumOff val="35000"/>
                </a:sysClr>
              </a:solidFill>
            </a:ln>
          </p:spPr>
          <p:txBody>
            <a:bodyPr wrap="square">
              <a:spAutoFit/>
            </a:bodyPr>
            <a:lstStyle/>
            <a:p>
              <a:pPr marL="0" marR="0" lvl="0" indent="540000" defTabSz="3628796" eaLnBrk="1" fontAlgn="auto" latinLnBrk="0" hangingPunct="1">
                <a:lnSpc>
                  <a:spcPct val="100000"/>
                </a:lnSpc>
                <a:spcBef>
                  <a:spcPts val="0"/>
                </a:spcBef>
                <a:spcAft>
                  <a:spcPts val="0"/>
                </a:spcAft>
                <a:buClrTx/>
                <a:buSzTx/>
                <a:buFontTx/>
                <a:buNone/>
                <a:tabLst/>
                <a:defRPr/>
              </a:pPr>
              <a:r>
                <a:rPr kumimoji="0" lang="es-ES"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1. </a:t>
              </a:r>
              <a:r>
                <a:rPr kumimoji="0" lang="es-ES" sz="3800" b="1" i="0" u="none" strike="noStrike" kern="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Introduction</a:t>
              </a:r>
              <a:endParaRPr kumimoji="0" lang="es-ES"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Agrupar 29">
            <a:extLst>
              <a:ext uri="{FF2B5EF4-FFF2-40B4-BE49-F238E27FC236}">
                <a16:creationId xmlns:a16="http://schemas.microsoft.com/office/drawing/2014/main" id="{31E13F66-881F-4482-A82D-AE0D67F9D49E}"/>
              </a:ext>
            </a:extLst>
          </p:cNvPr>
          <p:cNvGrpSpPr/>
          <p:nvPr/>
        </p:nvGrpSpPr>
        <p:grpSpPr>
          <a:xfrm>
            <a:off x="1485391" y="15234802"/>
            <a:ext cx="11793286" cy="9636230"/>
            <a:chOff x="2426977" y="16748876"/>
            <a:chExt cx="27518317" cy="6313566"/>
          </a:xfrm>
        </p:grpSpPr>
        <p:sp>
          <p:nvSpPr>
            <p:cNvPr id="22" name="CaixaDeTexto 6">
              <a:extLst>
                <a:ext uri="{FF2B5EF4-FFF2-40B4-BE49-F238E27FC236}">
                  <a16:creationId xmlns:a16="http://schemas.microsoft.com/office/drawing/2014/main" id="{102A880A-AB32-498E-B9F0-4F5DDD6DBD6E}"/>
                </a:ext>
              </a:extLst>
            </p:cNvPr>
            <p:cNvSpPr txBox="1"/>
            <p:nvPr/>
          </p:nvSpPr>
          <p:spPr>
            <a:xfrm>
              <a:off x="2426982" y="17073370"/>
              <a:ext cx="27518312" cy="5989072"/>
            </a:xfrm>
            <a:prstGeom prst="rect">
              <a:avLst/>
            </a:prstGeom>
            <a:solidFill>
              <a:schemeClr val="accent4">
                <a:lumMod val="20000"/>
                <a:lumOff val="80000"/>
                <a:alpha val="50000"/>
              </a:schemeClr>
            </a:solidFill>
            <a:ln w="76200" cmpd="dbl">
              <a:solidFill>
                <a:sysClr val="windowText" lastClr="000000"/>
              </a:solidFill>
            </a:ln>
            <a:effectLst/>
          </p:spPr>
          <p:txBody>
            <a:bodyPr wrap="square" rtlCol="0">
              <a:spAutoFit/>
            </a:bodyPr>
            <a:lstStyle/>
            <a:p>
              <a:pPr marL="0" marR="0" lvl="0" indent="0" algn="just" defTabSz="3628796" eaLnBrk="1" fontAlgn="auto" latinLnBrk="0" hangingPunct="1">
                <a:lnSpc>
                  <a:spcPct val="100000"/>
                </a:lnSpc>
                <a:spcBef>
                  <a:spcPts val="0"/>
                </a:spcBef>
                <a:spcAft>
                  <a:spcPts val="0"/>
                </a:spcAft>
                <a:buClrTx/>
                <a:buSzTx/>
                <a:buFontTx/>
                <a:buNone/>
                <a:tabLst/>
                <a:defRPr/>
              </a:pPr>
              <a:endParaRPr lang="en-US" sz="3200" kern="0" dirty="0">
                <a:solidFill>
                  <a:prstClr val="black"/>
                </a:solidFill>
                <a:latin typeface="+mj-lt"/>
                <a:ea typeface="Verdana" panose="020B0604030504040204" pitchFamily="34" charset="0"/>
                <a:cs typeface="Calibri" panose="020F0502020204030204" pitchFamily="34" charset="0"/>
              </a:endParaRPr>
            </a:p>
            <a:p>
              <a:pPr marL="441325" marR="0" lvl="0" indent="-346075" algn="just" defTabSz="3628796" eaLnBrk="1" fontAlgn="auto" latinLnBrk="0" hangingPunct="1">
                <a:lnSpc>
                  <a:spcPct val="100000"/>
                </a:lnSpc>
                <a:spcBef>
                  <a:spcPts val="0"/>
                </a:spcBef>
                <a:spcAft>
                  <a:spcPts val="0"/>
                </a:spcAft>
                <a:buClrTx/>
                <a:buSzTx/>
                <a:buFontTx/>
                <a:buNone/>
                <a:tabLst/>
                <a:defRPr/>
              </a:pPr>
              <a:r>
                <a:rPr lang="en-US" sz="3200" kern="0" dirty="0">
                  <a:solidFill>
                    <a:prstClr val="black"/>
                  </a:solidFill>
                  <a:latin typeface="+mj-lt"/>
                  <a:ea typeface="Verdana" panose="020B0604030504040204" pitchFamily="34" charset="0"/>
                  <a:cs typeface="Calibri" panose="020F0502020204030204" pitchFamily="34" charset="0"/>
                </a:rPr>
                <a:t> </a:t>
              </a:r>
              <a:r>
                <a:rPr lang="en-US" sz="3800" kern="0" dirty="0">
                  <a:solidFill>
                    <a:prstClr val="black"/>
                  </a:solidFill>
                  <a:latin typeface="+mj-lt"/>
                  <a:ea typeface="Verdana" panose="020B0604030504040204" pitchFamily="34" charset="0"/>
                  <a:cs typeface="Calibri" panose="020F0502020204030204" pitchFamily="34" charset="0"/>
                  <a:sym typeface="Wingdings" panose="05000000000000000000" pitchFamily="2" charset="2"/>
                </a:rPr>
                <a:t> </a:t>
              </a:r>
              <a:r>
                <a:rPr kumimoji="0" lang="en-US" sz="3200" b="0" i="0" u="none" strike="noStrike" kern="0" cap="none" spc="0" normalizeH="0" baseline="0" noProof="0" dirty="0">
                  <a:ln>
                    <a:noFill/>
                  </a:ln>
                  <a:solidFill>
                    <a:prstClr val="black"/>
                  </a:solidFill>
                  <a:effectLst/>
                  <a:uLnTx/>
                  <a:uFillTx/>
                  <a:latin typeface="+mj-lt"/>
                  <a:ea typeface="Verdana" panose="020B0604030504040204" pitchFamily="34" charset="0"/>
                  <a:cs typeface="Calibri" panose="020F0502020204030204" pitchFamily="34" charset="0"/>
                </a:rPr>
                <a:t>Isolation and employment of the cytotoxic diterpene 7α-acetoxy-6β-</a:t>
              </a:r>
              <a:r>
                <a:rPr kumimoji="0" lang="en-US" sz="3200" b="0" i="0" u="none" strike="noStrike" kern="0" cap="none" spc="0" normalizeH="0" baseline="0" noProof="0" dirty="0" err="1">
                  <a:ln>
                    <a:noFill/>
                  </a:ln>
                  <a:solidFill>
                    <a:prstClr val="black"/>
                  </a:solidFill>
                  <a:effectLst/>
                  <a:uLnTx/>
                  <a:uFillTx/>
                  <a:latin typeface="+mj-lt"/>
                  <a:ea typeface="Verdana" panose="020B0604030504040204" pitchFamily="34" charset="0"/>
                  <a:cs typeface="Calibri" panose="020F0502020204030204" pitchFamily="34" charset="0"/>
                </a:rPr>
                <a:t>hydroxyroyleanone</a:t>
              </a:r>
              <a:r>
                <a:rPr kumimoji="0" lang="en-US" sz="3200" b="0" i="0" u="none" strike="noStrike" kern="0" cap="none" spc="0" normalizeH="0" baseline="0" noProof="0" dirty="0">
                  <a:ln>
                    <a:noFill/>
                  </a:ln>
                  <a:solidFill>
                    <a:prstClr val="black"/>
                  </a:solidFill>
                  <a:effectLst/>
                  <a:uLnTx/>
                  <a:uFillTx/>
                  <a:latin typeface="+mj-lt"/>
                  <a:ea typeface="Verdana" panose="020B0604030504040204" pitchFamily="34" charset="0"/>
                  <a:cs typeface="Calibri" panose="020F0502020204030204" pitchFamily="34" charset="0"/>
                </a:rPr>
                <a:t> (Roy)</a:t>
              </a:r>
              <a:r>
                <a:rPr kumimoji="0" lang="en-US" sz="3200" b="0" i="0" u="none" strike="noStrike" kern="0" cap="none" spc="0" normalizeH="0" baseline="30000" noProof="0" dirty="0">
                  <a:ln>
                    <a:noFill/>
                  </a:ln>
                  <a:solidFill>
                    <a:prstClr val="black"/>
                  </a:solidFill>
                  <a:effectLst/>
                  <a:uLnTx/>
                  <a:uFillTx/>
                  <a:latin typeface="+mj-lt"/>
                  <a:ea typeface="Verdana" panose="020B0604030504040204" pitchFamily="34" charset="0"/>
                  <a:cs typeface="Calibri" panose="020F0502020204030204" pitchFamily="34" charset="0"/>
                </a:rPr>
                <a:t>4-6</a:t>
              </a:r>
              <a:r>
                <a:rPr kumimoji="0" lang="en-US" sz="3200" b="0" i="0" u="none" strike="noStrike" kern="0" cap="none" spc="0" normalizeH="0" baseline="0" noProof="0" dirty="0">
                  <a:ln>
                    <a:noFill/>
                  </a:ln>
                  <a:solidFill>
                    <a:prstClr val="black"/>
                  </a:solidFill>
                  <a:effectLst/>
                  <a:uLnTx/>
                  <a:uFillTx/>
                  <a:latin typeface="+mj-lt"/>
                  <a:ea typeface="Verdana" panose="020B0604030504040204" pitchFamily="34" charset="0"/>
                  <a:cs typeface="Calibri" panose="020F0502020204030204" pitchFamily="34" charset="0"/>
                </a:rPr>
                <a:t> to hemi-synthetize </a:t>
              </a:r>
              <a:r>
                <a:rPr lang="en-GB" sz="3200" dirty="0">
                  <a:effectLst/>
                  <a:latin typeface="+mj-lt"/>
                  <a:ea typeface="TimesNewRoman"/>
                </a:rPr>
                <a:t>7α-acetoxy-6β-hydroxyl-6-benzoyloxyroyleanone </a:t>
              </a:r>
              <a:r>
                <a:rPr kumimoji="0" lang="en-US" sz="3200" b="0" i="0" u="none" strike="noStrike" kern="0" cap="none" spc="0" normalizeH="0" baseline="0" noProof="0" dirty="0">
                  <a:ln>
                    <a:noFill/>
                  </a:ln>
                  <a:effectLst/>
                  <a:uLnTx/>
                  <a:uFillTx/>
                  <a:latin typeface="+mj-lt"/>
                  <a:ea typeface="Verdana" panose="020B0604030504040204" pitchFamily="34" charset="0"/>
                  <a:cs typeface="Calibri" panose="020F0502020204030204" pitchFamily="34" charset="0"/>
                </a:rPr>
                <a:t> (Roy-6-Bz).</a:t>
              </a:r>
            </a:p>
            <a:p>
              <a:pPr marL="441325" marR="0" lvl="0" indent="-346075" algn="just" defTabSz="3628796" eaLnBrk="1" fontAlgn="auto" latinLnBrk="0" hangingPunct="1">
                <a:lnSpc>
                  <a:spcPct val="100000"/>
                </a:lnSpc>
                <a:spcBef>
                  <a:spcPts val="0"/>
                </a:spcBef>
                <a:spcAft>
                  <a:spcPts val="0"/>
                </a:spcAft>
                <a:buClrTx/>
                <a:buSzTx/>
                <a:buFontTx/>
                <a:buNone/>
                <a:tabLst/>
                <a:defRPr/>
              </a:pPr>
              <a:r>
                <a:rPr lang="en-US" sz="3200" kern="0" dirty="0">
                  <a:solidFill>
                    <a:prstClr val="black"/>
                  </a:solidFill>
                  <a:latin typeface="+mj-lt"/>
                  <a:ea typeface="Verdana" panose="020B0604030504040204" pitchFamily="34" charset="0"/>
                  <a:cs typeface="Calibri" panose="020F0502020204030204" pitchFamily="34" charset="0"/>
                </a:rPr>
                <a:t>Reaction:</a:t>
              </a:r>
            </a:p>
            <a:p>
              <a:pPr marL="0" marR="0" lvl="0" indent="0" algn="just" defTabSz="3628796" eaLnBrk="1" fontAlgn="auto" latinLnBrk="0" hangingPunct="1">
                <a:lnSpc>
                  <a:spcPct val="100000"/>
                </a:lnSpc>
                <a:spcBef>
                  <a:spcPts val="0"/>
                </a:spcBef>
                <a:spcAft>
                  <a:spcPts val="0"/>
                </a:spcAft>
                <a:buClrTx/>
                <a:buSzTx/>
                <a:buFontTx/>
                <a:buNone/>
                <a:tabLst/>
                <a:defRPr/>
              </a:pPr>
              <a:endParaRPr lang="en-US" sz="3200" kern="0" dirty="0">
                <a:solidFill>
                  <a:prstClr val="black"/>
                </a:solidFill>
                <a:latin typeface="+mj-lt"/>
                <a:ea typeface="Verdana" panose="020B0604030504040204" pitchFamily="34" charset="0"/>
                <a:cs typeface="Calibri" panose="020F050202020403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latin typeface="+mj-lt"/>
                <a:ea typeface="Verdana" panose="020B0604030504040204" pitchFamily="34" charset="0"/>
                <a:cs typeface="Calibri" panose="020F050202020403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mj-lt"/>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mj-lt"/>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mj-lt"/>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mj-lt"/>
                <a:ea typeface="Verdana" panose="020B0604030504040204" pitchFamily="34" charset="0"/>
                <a:cs typeface="Verdana" panose="020B0604030504040204" pitchFamily="34" charset="0"/>
              </a:endParaRPr>
            </a:p>
            <a:p>
              <a:pPr marL="441325" marR="0" lvl="0" indent="-441325" algn="just" defTabSz="3552825" eaLnBrk="1" fontAlgn="auto" latinLnBrk="0" hangingPunct="1">
                <a:lnSpc>
                  <a:spcPct val="100000"/>
                </a:lnSpc>
                <a:spcBef>
                  <a:spcPts val="0"/>
                </a:spcBef>
                <a:spcAft>
                  <a:spcPts val="0"/>
                </a:spcAft>
                <a:buClrTx/>
                <a:buSzTx/>
                <a:buFontTx/>
                <a:buNone/>
                <a:tabLst/>
                <a:defRPr/>
              </a:pPr>
              <a:r>
                <a:rPr lang="en-US" sz="3800" kern="0" dirty="0">
                  <a:solidFill>
                    <a:prstClr val="black"/>
                  </a:solidFill>
                  <a:latin typeface="+mj-lt"/>
                  <a:ea typeface="Verdana" panose="020B0604030504040204" pitchFamily="34" charset="0"/>
                  <a:cs typeface="Verdana" panose="020B0604030504040204" pitchFamily="34" charset="0"/>
                  <a:sym typeface="Wingdings" panose="05000000000000000000" pitchFamily="2" charset="2"/>
                </a:rPr>
                <a:t></a:t>
              </a:r>
              <a:r>
                <a:rPr lang="en-US" sz="3200" kern="0" dirty="0">
                  <a:solidFill>
                    <a:prstClr val="black"/>
                  </a:solidFill>
                  <a:latin typeface="+mj-lt"/>
                  <a:ea typeface="Verdana" panose="020B0604030504040204" pitchFamily="34" charset="0"/>
                  <a:cs typeface="Verdana" panose="020B0604030504040204" pitchFamily="34" charset="0"/>
                  <a:sym typeface="Wingdings" panose="05000000000000000000" pitchFamily="2" charset="2"/>
                </a:rPr>
                <a:t> Synthesis of self-assembled nanoparticles using Roy and Roy-6-Bz as starting materials and squalene linker following the procedures described in literature </a:t>
              </a:r>
              <a:r>
                <a:rPr lang="en-US" sz="3200" kern="0" baseline="30000" dirty="0">
                  <a:solidFill>
                    <a:prstClr val="black"/>
                  </a:solidFill>
                  <a:latin typeface="+mj-lt"/>
                  <a:ea typeface="Verdana" panose="020B0604030504040204" pitchFamily="34" charset="0"/>
                  <a:cs typeface="Verdana" panose="020B0604030504040204" pitchFamily="34" charset="0"/>
                  <a:sym typeface="Wingdings" panose="05000000000000000000" pitchFamily="2" charset="2"/>
                </a:rPr>
                <a:t>7-8</a:t>
              </a:r>
              <a:r>
                <a:rPr lang="en-US" sz="3200" kern="0" dirty="0">
                  <a:solidFill>
                    <a:prstClr val="black"/>
                  </a:solidFill>
                  <a:latin typeface="+mj-lt"/>
                  <a:ea typeface="Verdana" panose="020B0604030504040204" pitchFamily="34" charset="0"/>
                  <a:cs typeface="Verdana" panose="020B0604030504040204" pitchFamily="34" charset="0"/>
                  <a:sym typeface="Wingdings" panose="05000000000000000000" pitchFamily="2" charset="2"/>
                </a:rPr>
                <a:t>.</a:t>
              </a:r>
            </a:p>
            <a:p>
              <a:pPr marL="457200" marR="0" lvl="0" indent="-457200" algn="just" defTabSz="3552825"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kern="0" dirty="0">
                  <a:solidFill>
                    <a:prstClr val="black"/>
                  </a:solidFill>
                  <a:latin typeface="+mj-lt"/>
                  <a:ea typeface="Verdana" panose="020B0604030504040204" pitchFamily="34" charset="0"/>
                  <a:cs typeface="Verdana" panose="020B0604030504040204" pitchFamily="34" charset="0"/>
                </a:rPr>
                <a:t>Nanoparticles properties characterization and study of their cytotoxicity and biological properties.</a:t>
              </a: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tângulo 25">
              <a:extLst>
                <a:ext uri="{FF2B5EF4-FFF2-40B4-BE49-F238E27FC236}">
                  <a16:creationId xmlns:a16="http://schemas.microsoft.com/office/drawing/2014/main" id="{DD47EAA1-4ABC-44A5-99FA-0AE087D8851D}"/>
                </a:ext>
              </a:extLst>
            </p:cNvPr>
            <p:cNvSpPr/>
            <p:nvPr/>
          </p:nvSpPr>
          <p:spPr>
            <a:xfrm>
              <a:off x="2426977" y="16748876"/>
              <a:ext cx="27518315" cy="443635"/>
            </a:xfrm>
            <a:prstGeom prst="rect">
              <a:avLst/>
            </a:prstGeom>
            <a:solidFill>
              <a:schemeClr val="accent4">
                <a:lumMod val="60000"/>
                <a:lumOff val="40000"/>
              </a:schemeClr>
            </a:solidFill>
            <a:ln w="76200" cmpd="sng">
              <a:solidFill>
                <a:schemeClr val="tx1">
                  <a:lumMod val="65000"/>
                  <a:lumOff val="35000"/>
                </a:schemeClr>
              </a:solidFill>
            </a:ln>
          </p:spPr>
          <p:txBody>
            <a:bodyPr wrap="square">
              <a:spAutoFit/>
            </a:bodyPr>
            <a:lstStyle/>
            <a:p>
              <a:pPr marL="0" marR="0" lvl="0" indent="540000" defTabSz="3628796" eaLnBrk="1" fontAlgn="auto" latinLnBrk="0" hangingPunct="1">
                <a:lnSpc>
                  <a:spcPct val="100000"/>
                </a:lnSpc>
                <a:spcBef>
                  <a:spcPts val="0"/>
                </a:spcBef>
                <a:spcAft>
                  <a:spcPts val="0"/>
                </a:spcAft>
                <a:buClrTx/>
                <a:buSzTx/>
                <a:buFontTx/>
                <a:buNone/>
                <a:tabLst/>
                <a:defRPr/>
              </a:pPr>
              <a:r>
                <a:rPr kumimoji="0" lang="pt-PT"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2. Objectives</a:t>
              </a:r>
            </a:p>
          </p:txBody>
        </p:sp>
      </p:grpSp>
      <p:grpSp>
        <p:nvGrpSpPr>
          <p:cNvPr id="24" name="Agrupar 31">
            <a:extLst>
              <a:ext uri="{FF2B5EF4-FFF2-40B4-BE49-F238E27FC236}">
                <a16:creationId xmlns:a16="http://schemas.microsoft.com/office/drawing/2014/main" id="{29FF720A-A20F-4C63-A96E-1AB06866F7C5}"/>
              </a:ext>
            </a:extLst>
          </p:cNvPr>
          <p:cNvGrpSpPr/>
          <p:nvPr/>
        </p:nvGrpSpPr>
        <p:grpSpPr>
          <a:xfrm>
            <a:off x="1497297" y="25216164"/>
            <a:ext cx="27448787" cy="7690021"/>
            <a:chOff x="2453969" y="23274946"/>
            <a:chExt cx="28897479" cy="2153044"/>
          </a:xfrm>
        </p:grpSpPr>
        <p:sp>
          <p:nvSpPr>
            <p:cNvPr id="25" name="CaixaDeTexto 19">
              <a:extLst>
                <a:ext uri="{FF2B5EF4-FFF2-40B4-BE49-F238E27FC236}">
                  <a16:creationId xmlns:a16="http://schemas.microsoft.com/office/drawing/2014/main" id="{3C77C423-2DFF-42B0-B4C8-7DD4FF5C6605}"/>
                </a:ext>
              </a:extLst>
            </p:cNvPr>
            <p:cNvSpPr txBox="1"/>
            <p:nvPr/>
          </p:nvSpPr>
          <p:spPr>
            <a:xfrm>
              <a:off x="2453970" y="23282775"/>
              <a:ext cx="28897478" cy="2145215"/>
            </a:xfrm>
            <a:prstGeom prst="rect">
              <a:avLst/>
            </a:prstGeom>
            <a:solidFill>
              <a:schemeClr val="accent4">
                <a:lumMod val="20000"/>
                <a:lumOff val="80000"/>
                <a:alpha val="50000"/>
              </a:schemeClr>
            </a:solidFill>
            <a:ln w="76200" cmpd="dbl">
              <a:solidFill>
                <a:sysClr val="windowText" lastClr="000000"/>
              </a:solidFill>
            </a:ln>
            <a:effectLst/>
          </p:spPr>
          <p:txBody>
            <a:bodyPr wrap="square" rtlCol="0">
              <a:spAutoFit/>
            </a:bodyP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defTabSz="3628796" eaLnBrk="1" fontAlgn="auto" latinLnBrk="0" hangingPunct="1">
                <a:lnSpc>
                  <a:spcPct val="100000"/>
                </a:lnSpc>
                <a:spcBef>
                  <a:spcPts val="0"/>
                </a:spcBef>
                <a:spcAft>
                  <a:spcPts val="0"/>
                </a:spcAft>
                <a:buClrTx/>
                <a:buSzTx/>
                <a:buFontTx/>
                <a:buNone/>
                <a:tabLst/>
                <a:defRPr/>
              </a:pPr>
              <a:endParaRPr kumimoji="0" lang="es-ES" sz="3300" b="1"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Retângulo 27">
              <a:extLst>
                <a:ext uri="{FF2B5EF4-FFF2-40B4-BE49-F238E27FC236}">
                  <a16:creationId xmlns:a16="http://schemas.microsoft.com/office/drawing/2014/main" id="{29FEE2AD-FAED-40BF-8DB9-E072B9B34B7D}"/>
                </a:ext>
              </a:extLst>
            </p:cNvPr>
            <p:cNvSpPr/>
            <p:nvPr/>
          </p:nvSpPr>
          <p:spPr>
            <a:xfrm>
              <a:off x="2453969" y="23274946"/>
              <a:ext cx="28897478" cy="189576"/>
            </a:xfrm>
            <a:prstGeom prst="rect">
              <a:avLst/>
            </a:prstGeom>
            <a:solidFill>
              <a:schemeClr val="accent4">
                <a:lumMod val="60000"/>
                <a:lumOff val="40000"/>
              </a:schemeClr>
            </a:solidFill>
            <a:ln w="76200" cmpd="sng">
              <a:solidFill>
                <a:sysClr val="windowText" lastClr="000000">
                  <a:lumMod val="65000"/>
                  <a:lumOff val="35000"/>
                </a:sysClr>
              </a:solidFill>
            </a:ln>
          </p:spPr>
          <p:txBody>
            <a:bodyPr wrap="square">
              <a:spAutoFit/>
            </a:bodyPr>
            <a:lstStyle/>
            <a:p>
              <a:pPr marL="0" marR="0" lvl="0" indent="540000" defTabSz="3628796" eaLnBrk="1" fontAlgn="auto" latinLnBrk="0" hangingPunct="1">
                <a:lnSpc>
                  <a:spcPct val="100000"/>
                </a:lnSpc>
                <a:spcBef>
                  <a:spcPts val="0"/>
                </a:spcBef>
                <a:spcAft>
                  <a:spcPts val="0"/>
                </a:spcAft>
                <a:buClrTx/>
                <a:buSzTx/>
                <a:buFontTx/>
                <a:buNone/>
                <a:tabLst/>
                <a:defRPr/>
              </a:pPr>
              <a:r>
                <a:rPr kumimoji="0" lang="es-ES"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4.Results</a:t>
              </a:r>
            </a:p>
          </p:txBody>
        </p:sp>
      </p:grpSp>
      <p:grpSp>
        <p:nvGrpSpPr>
          <p:cNvPr id="27" name="Agrupar 34">
            <a:extLst>
              <a:ext uri="{FF2B5EF4-FFF2-40B4-BE49-F238E27FC236}">
                <a16:creationId xmlns:a16="http://schemas.microsoft.com/office/drawing/2014/main" id="{9EE49F57-F4B0-4E34-9882-4E35C7DEE9AE}"/>
              </a:ext>
            </a:extLst>
          </p:cNvPr>
          <p:cNvGrpSpPr/>
          <p:nvPr/>
        </p:nvGrpSpPr>
        <p:grpSpPr>
          <a:xfrm>
            <a:off x="1457417" y="33230219"/>
            <a:ext cx="27481651" cy="2414275"/>
            <a:chOff x="-32727" y="30679940"/>
            <a:chExt cx="15049954" cy="2275141"/>
          </a:xfrm>
        </p:grpSpPr>
        <p:sp>
          <p:nvSpPr>
            <p:cNvPr id="28" name="CaixaDeTexto 20">
              <a:extLst>
                <a:ext uri="{FF2B5EF4-FFF2-40B4-BE49-F238E27FC236}">
                  <a16:creationId xmlns:a16="http://schemas.microsoft.com/office/drawing/2014/main" id="{E85DC0BE-D906-4B84-9E8F-338CD4343420}"/>
                </a:ext>
              </a:extLst>
            </p:cNvPr>
            <p:cNvSpPr txBox="1"/>
            <p:nvPr/>
          </p:nvSpPr>
          <p:spPr>
            <a:xfrm>
              <a:off x="-32727" y="30692773"/>
              <a:ext cx="15049728" cy="2262308"/>
            </a:xfrm>
            <a:prstGeom prst="rect">
              <a:avLst/>
            </a:prstGeom>
            <a:solidFill>
              <a:schemeClr val="accent4">
                <a:lumMod val="20000"/>
                <a:lumOff val="80000"/>
                <a:alpha val="50000"/>
              </a:schemeClr>
            </a:solidFill>
            <a:ln w="76200" cmpd="dbl">
              <a:solidFill>
                <a:sysClr val="windowText" lastClr="000000"/>
              </a:solidFill>
            </a:ln>
            <a:effectLst/>
          </p:spPr>
          <p:txBody>
            <a:bodyPr wrap="square" rtlCol="0">
              <a:spAutoFit/>
            </a:bodyPr>
            <a:lstStyle/>
            <a:p>
              <a:pPr marL="0" marR="0" lvl="0" indent="0" algn="just" defTabSz="3628796" eaLnBrk="1" fontAlgn="auto" latinLnBrk="0" hangingPunct="1">
                <a:lnSpc>
                  <a:spcPct val="100000"/>
                </a:lnSpc>
                <a:spcBef>
                  <a:spcPts val="0"/>
                </a:spcBef>
                <a:spcAft>
                  <a:spcPts val="800"/>
                </a:spcAft>
                <a:buClrTx/>
                <a:buSzTx/>
                <a:buFontTx/>
                <a:buNone/>
                <a:tabLst>
                  <a:tab pos="1371600" algn="l"/>
                </a:tabLst>
                <a:defRPr/>
              </a:pPr>
              <a:endParaRPr kumimoji="0" lang="en-US" sz="3400" b="0" i="0" u="none" strike="noStrike" kern="0" cap="none" spc="0" normalizeH="0" baseline="0" noProof="0" dirty="0">
                <a:ln>
                  <a:noFill/>
                </a:ln>
                <a:solidFill>
                  <a:srgbClr val="000000"/>
                </a:solidFill>
                <a:effectLst/>
                <a:uLnTx/>
                <a:uFillTx/>
                <a:latin typeface="+mj-lt"/>
                <a:ea typeface="Verdana" panose="020B0604030504040204" pitchFamily="34" charset="0"/>
                <a:cs typeface="Times New Roman" panose="02020603050405020304" pitchFamily="18" charset="0"/>
              </a:endParaRPr>
            </a:p>
            <a:p>
              <a:pPr marL="0" marR="0" lvl="0" indent="0" algn="just" defTabSz="3628796" eaLnBrk="1" fontAlgn="auto" latinLnBrk="0" hangingPunct="1">
                <a:lnSpc>
                  <a:spcPct val="100000"/>
                </a:lnSpc>
                <a:spcBef>
                  <a:spcPts val="0"/>
                </a:spcBef>
                <a:spcAft>
                  <a:spcPts val="800"/>
                </a:spcAft>
                <a:buClrTx/>
                <a:buSzTx/>
                <a:buFontTx/>
                <a:buNone/>
                <a:tabLst>
                  <a:tab pos="1371600" algn="l"/>
                </a:tabLst>
                <a:defRPr/>
              </a:pPr>
              <a:r>
                <a:rPr kumimoji="0" lang="en-US" sz="3200" b="0" i="0" u="none" strike="noStrike" kern="0" cap="none" spc="0" normalizeH="0" baseline="0" noProof="0" dirty="0">
                  <a:ln>
                    <a:noFill/>
                  </a:ln>
                  <a:solidFill>
                    <a:srgbClr val="000000"/>
                  </a:solidFill>
                  <a:effectLst/>
                  <a:uLnTx/>
                  <a:uFillTx/>
                  <a:latin typeface="+mj-lt"/>
                  <a:ea typeface="Verdana" panose="020B0604030504040204" pitchFamily="34" charset="0"/>
                  <a:cs typeface="Times New Roman" panose="02020603050405020304" pitchFamily="18" charset="0"/>
                </a:rPr>
                <a:t>In this study, it was explored the cytotoxic Roy and Roy-6-Bz as lead molecules for the hemi-synthesis of drug-linker conjugates. </a:t>
              </a:r>
            </a:p>
            <a:p>
              <a:pPr lvl="0" algn="just" defTabSz="3628796">
                <a:spcAft>
                  <a:spcPts val="800"/>
                </a:spcAft>
                <a:tabLst>
                  <a:tab pos="1371600" algn="l"/>
                </a:tabLst>
                <a:defRPr/>
              </a:pPr>
              <a:r>
                <a:rPr lang="en-US" sz="3200" kern="0" dirty="0">
                  <a:solidFill>
                    <a:srgbClr val="000000"/>
                  </a:solidFill>
                  <a:latin typeface="+mj-lt"/>
                  <a:ea typeface="Verdana" panose="020B0604030504040204" pitchFamily="34" charset="0"/>
                  <a:cs typeface="Times New Roman" panose="02020603050405020304" pitchFamily="18" charset="0"/>
                </a:rPr>
                <a:t>P</a:t>
              </a:r>
              <a:r>
                <a:rPr kumimoji="0" lang="en-US" sz="3200" b="0" i="0" u="none" strike="noStrike" kern="0" cap="none" spc="0" normalizeH="0" baseline="0" noProof="0" dirty="0" err="1">
                  <a:ln>
                    <a:noFill/>
                  </a:ln>
                  <a:solidFill>
                    <a:srgbClr val="000000"/>
                  </a:solidFill>
                  <a:effectLst/>
                  <a:uLnTx/>
                  <a:uFillTx/>
                  <a:latin typeface="+mj-lt"/>
                  <a:ea typeface="Verdana" panose="020B0604030504040204" pitchFamily="34" charset="0"/>
                  <a:cs typeface="Times New Roman" panose="02020603050405020304" pitchFamily="18" charset="0"/>
                </a:rPr>
                <a:t>roduction</a:t>
              </a:r>
              <a:r>
                <a:rPr kumimoji="0" lang="en-US" sz="3200" b="0" i="0" u="none" strike="noStrike" kern="0" cap="none" spc="0" normalizeH="0" baseline="0" noProof="0" dirty="0">
                  <a:ln>
                    <a:noFill/>
                  </a:ln>
                  <a:solidFill>
                    <a:srgbClr val="000000"/>
                  </a:solidFill>
                  <a:effectLst/>
                  <a:uLnTx/>
                  <a:uFillTx/>
                  <a:latin typeface="+mj-lt"/>
                  <a:ea typeface="Verdana" panose="020B0604030504040204" pitchFamily="34" charset="0"/>
                  <a:cs typeface="Times New Roman" panose="02020603050405020304" pitchFamily="18" charset="0"/>
                </a:rPr>
                <a:t> </a:t>
              </a:r>
              <a:r>
                <a:rPr lang="en-US" sz="3200" kern="0" dirty="0">
                  <a:solidFill>
                    <a:srgbClr val="000000"/>
                  </a:solidFill>
                  <a:latin typeface="+mj-lt"/>
                  <a:ea typeface="Verdana" panose="020B0604030504040204" pitchFamily="34" charset="0"/>
                  <a:cs typeface="Times New Roman" panose="02020603050405020304" pitchFamily="18" charset="0"/>
                </a:rPr>
                <a:t>of self-assembly nanoparticles of Roy-6-Bz for chemical characterization is on going.</a:t>
              </a:r>
              <a:endParaRPr kumimoji="0" lang="en-US" sz="3200" b="0" i="0" u="none" strike="noStrike" kern="0" cap="none" spc="0" normalizeH="0" baseline="0" noProof="0" dirty="0">
                <a:ln>
                  <a:noFill/>
                </a:ln>
                <a:solidFill>
                  <a:srgbClr val="000000"/>
                </a:solidFill>
                <a:effectLst/>
                <a:uLnTx/>
                <a:uFillTx/>
                <a:latin typeface="+mj-lt"/>
                <a:ea typeface="Verdana" panose="020B0604030504040204" pitchFamily="34" charset="0"/>
                <a:cs typeface="Times New Roman" panose="02020603050405020304" pitchFamily="18" charset="0"/>
              </a:endParaRPr>
            </a:p>
            <a:p>
              <a:pPr lvl="0" algn="just" defTabSz="3628796">
                <a:spcAft>
                  <a:spcPts val="800"/>
                </a:spcAft>
                <a:tabLst>
                  <a:tab pos="1371600" algn="l"/>
                </a:tabLst>
                <a:defRPr/>
              </a:pPr>
              <a:r>
                <a:rPr lang="en-US" sz="3200" kern="0" dirty="0">
                  <a:solidFill>
                    <a:srgbClr val="000000"/>
                  </a:solidFill>
                  <a:latin typeface="+mj-lt"/>
                  <a:ea typeface="Verdana" panose="020B0604030504040204" pitchFamily="34" charset="0"/>
                  <a:cs typeface="Times New Roman" panose="02020603050405020304" pitchFamily="18" charset="0"/>
                </a:rPr>
                <a:t>Finally, </a:t>
              </a:r>
              <a:r>
                <a:rPr kumimoji="0" lang="en-US" sz="3200" b="0" i="0" u="none" strike="noStrike" kern="0" cap="none" spc="0" normalizeH="0" baseline="0" noProof="0" dirty="0">
                  <a:ln>
                    <a:noFill/>
                  </a:ln>
                  <a:solidFill>
                    <a:srgbClr val="000000"/>
                  </a:solidFill>
                  <a:effectLst/>
                  <a:uLnTx/>
                  <a:uFillTx/>
                  <a:latin typeface="+mj-lt"/>
                  <a:ea typeface="Verdana" panose="020B0604030504040204" pitchFamily="34" charset="0"/>
                  <a:cs typeface="Times New Roman" panose="02020603050405020304" pitchFamily="18" charset="0"/>
                </a:rPr>
                <a:t>the ability to release the drug unit from </a:t>
              </a:r>
              <a:r>
                <a:rPr lang="en-US" sz="3200" kern="0">
                  <a:solidFill>
                    <a:srgbClr val="000000"/>
                  </a:solidFill>
                  <a:latin typeface="+mj-lt"/>
                  <a:ea typeface="Verdana" panose="020B0604030504040204" pitchFamily="34" charset="0"/>
                  <a:cs typeface="Times New Roman" panose="02020603050405020304" pitchFamily="18" charset="0"/>
                </a:rPr>
                <a:t>the self-assembly </a:t>
              </a:r>
              <a:r>
                <a:rPr lang="en-US" sz="3200" kern="0" dirty="0">
                  <a:solidFill>
                    <a:srgbClr val="000000"/>
                  </a:solidFill>
                  <a:latin typeface="+mj-lt"/>
                  <a:ea typeface="Verdana" panose="020B0604030504040204" pitchFamily="34" charset="0"/>
                  <a:cs typeface="Times New Roman" panose="02020603050405020304" pitchFamily="18" charset="0"/>
                </a:rPr>
                <a:t>nanoparticles and </a:t>
              </a:r>
              <a:r>
                <a:rPr kumimoji="0" lang="en-US" sz="3200" b="0" i="0" u="none" strike="noStrike" kern="0" cap="none" spc="0" normalizeH="0" baseline="0" noProof="0" dirty="0">
                  <a:ln>
                    <a:noFill/>
                  </a:ln>
                  <a:solidFill>
                    <a:srgbClr val="000000"/>
                  </a:solidFill>
                  <a:effectLst/>
                  <a:uLnTx/>
                  <a:uFillTx/>
                  <a:latin typeface="+mj-lt"/>
                  <a:ea typeface="Verdana" panose="020B0604030504040204" pitchFamily="34" charset="0"/>
                  <a:cs typeface="Times New Roman" panose="02020603050405020304" pitchFamily="18" charset="0"/>
                </a:rPr>
                <a:t>the evaluation of their biological activity in different cell lines will be also tested.</a:t>
              </a:r>
            </a:p>
          </p:txBody>
        </p:sp>
        <p:sp>
          <p:nvSpPr>
            <p:cNvPr id="29" name="Retângulo 28">
              <a:extLst>
                <a:ext uri="{FF2B5EF4-FFF2-40B4-BE49-F238E27FC236}">
                  <a16:creationId xmlns:a16="http://schemas.microsoft.com/office/drawing/2014/main" id="{E14B5AAE-9DE6-4215-81EB-5EF47A734BFA}"/>
                </a:ext>
              </a:extLst>
            </p:cNvPr>
            <p:cNvSpPr/>
            <p:nvPr/>
          </p:nvSpPr>
          <p:spPr>
            <a:xfrm>
              <a:off x="-32727" y="30679940"/>
              <a:ext cx="15049954" cy="638087"/>
            </a:xfrm>
            <a:prstGeom prst="rect">
              <a:avLst/>
            </a:prstGeom>
            <a:solidFill>
              <a:schemeClr val="accent4">
                <a:lumMod val="60000"/>
                <a:lumOff val="40000"/>
              </a:schemeClr>
            </a:solidFill>
            <a:ln w="76200" cmpd="sng">
              <a:solidFill>
                <a:sysClr val="windowText" lastClr="000000">
                  <a:lumMod val="65000"/>
                  <a:lumOff val="35000"/>
                </a:sysClr>
              </a:solidFill>
            </a:ln>
          </p:spPr>
          <p:txBody>
            <a:bodyPr wrap="square">
              <a:spAutoFit/>
            </a:bodyPr>
            <a:lstStyle/>
            <a:p>
              <a:pPr marL="0" marR="0" lvl="0" indent="540000" defTabSz="3628796" eaLnBrk="1" fontAlgn="auto" latinLnBrk="0" hangingPunct="1">
                <a:lnSpc>
                  <a:spcPct val="100000"/>
                </a:lnSpc>
                <a:spcBef>
                  <a:spcPts val="0"/>
                </a:spcBef>
                <a:spcAft>
                  <a:spcPts val="0"/>
                </a:spcAft>
                <a:buClrTx/>
                <a:buSzTx/>
                <a:buFontTx/>
                <a:buNone/>
                <a:tabLst/>
                <a:defRPr/>
              </a:pPr>
              <a:r>
                <a:rPr kumimoji="0" lang="es-ES"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5. </a:t>
              </a:r>
              <a:r>
                <a:rPr kumimoji="0" lang="es-ES" sz="3800" b="1" i="0" u="none" strike="noStrike" kern="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Conclusions</a:t>
              </a:r>
              <a:endParaRPr kumimoji="0" lang="es-ES"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31" name="CuadroTexto 30">
            <a:extLst>
              <a:ext uri="{FF2B5EF4-FFF2-40B4-BE49-F238E27FC236}">
                <a16:creationId xmlns:a16="http://schemas.microsoft.com/office/drawing/2014/main" id="{A0CFF6E2-DDE3-4A6E-9161-47A701B570AD}"/>
              </a:ext>
            </a:extLst>
          </p:cNvPr>
          <p:cNvSpPr txBox="1"/>
          <p:nvPr/>
        </p:nvSpPr>
        <p:spPr>
          <a:xfrm>
            <a:off x="19821573" y="14239245"/>
            <a:ext cx="8756383" cy="707886"/>
          </a:xfrm>
          <a:prstGeom prst="rect">
            <a:avLst/>
          </a:prstGeom>
          <a:noFill/>
        </p:spPr>
        <p:txBody>
          <a:bodyPr wrap="square" rtlCol="0">
            <a:spAutoFit/>
          </a:bodyPr>
          <a:lstStyle/>
          <a:p>
            <a:pPr algn="ctr" defTabSz="914400" fontAlgn="base">
              <a:spcBef>
                <a:spcPct val="0"/>
              </a:spcBef>
              <a:spcAft>
                <a:spcPct val="0"/>
              </a:spcAft>
            </a:pPr>
            <a:r>
              <a:rPr lang="es-ES" sz="4000" i="1" dirty="0">
                <a:solidFill>
                  <a:prstClr val="black"/>
                </a:solidFill>
                <a:latin typeface="+mj-lt"/>
              </a:rPr>
              <a:t>P. </a:t>
            </a:r>
            <a:r>
              <a:rPr lang="es-ES" sz="4000" i="1" dirty="0" err="1">
                <a:solidFill>
                  <a:prstClr val="black"/>
                </a:solidFill>
                <a:latin typeface="+mj-lt"/>
              </a:rPr>
              <a:t>hadiensis</a:t>
            </a:r>
            <a:r>
              <a:rPr lang="es-ES" sz="4000" i="1" dirty="0">
                <a:solidFill>
                  <a:prstClr val="black"/>
                </a:solidFill>
                <a:latin typeface="+mj-lt"/>
              </a:rPr>
              <a:t> </a:t>
            </a:r>
            <a:r>
              <a:rPr lang="es-ES" sz="4000" dirty="0" err="1">
                <a:solidFill>
                  <a:prstClr val="black"/>
                </a:solidFill>
                <a:latin typeface="+mj-lt"/>
              </a:rPr>
              <a:t>aerial</a:t>
            </a:r>
            <a:r>
              <a:rPr lang="es-ES" sz="4000" dirty="0">
                <a:solidFill>
                  <a:prstClr val="black"/>
                </a:solidFill>
                <a:latin typeface="+mj-lt"/>
              </a:rPr>
              <a:t> </a:t>
            </a:r>
            <a:r>
              <a:rPr lang="es-ES" sz="4000" dirty="0" err="1">
                <a:solidFill>
                  <a:prstClr val="black"/>
                </a:solidFill>
                <a:latin typeface="+mj-lt"/>
              </a:rPr>
              <a:t>parts</a:t>
            </a:r>
            <a:endParaRPr lang="es-ES" sz="4000" dirty="0">
              <a:solidFill>
                <a:prstClr val="black"/>
              </a:solidFill>
              <a:latin typeface="+mj-lt"/>
            </a:endParaRPr>
          </a:p>
        </p:txBody>
      </p:sp>
      <p:pic>
        <p:nvPicPr>
          <p:cNvPr id="32" name="Imagen 31" descr="Imagen que contiene verde, hoja, exterior, planta&#10;&#10;Descripción generada automáticamente">
            <a:extLst>
              <a:ext uri="{FF2B5EF4-FFF2-40B4-BE49-F238E27FC236}">
                <a16:creationId xmlns:a16="http://schemas.microsoft.com/office/drawing/2014/main" id="{DE60DBFA-A652-4C3B-8FBA-A50C576E2A49}"/>
              </a:ext>
            </a:extLst>
          </p:cNvPr>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rot="16200000">
            <a:off x="24466873" y="9649285"/>
            <a:ext cx="4892849" cy="3990558"/>
          </a:xfrm>
          <a:prstGeom prst="rect">
            <a:avLst/>
          </a:prstGeom>
        </p:spPr>
      </p:pic>
      <p:pic>
        <p:nvPicPr>
          <p:cNvPr id="33" name="Imagen 32" descr="Imagen que contiene planta&#10;&#10;Descripción generada automáticamente">
            <a:extLst>
              <a:ext uri="{FF2B5EF4-FFF2-40B4-BE49-F238E27FC236}">
                <a16:creationId xmlns:a16="http://schemas.microsoft.com/office/drawing/2014/main" id="{EBB09BD6-58EE-4204-8F63-0EF06DC61A46}"/>
              </a:ext>
            </a:extLst>
          </p:cNvPr>
          <p:cNvPicPr preferRelativeResize="0">
            <a:picLocks/>
          </p:cNvPicPr>
          <p:nvPr/>
        </p:nvPicPr>
        <p:blipFill rotWithShape="1">
          <a:blip r:embed="rId10" cstate="print">
            <a:extLst>
              <a:ext uri="{28A0092B-C50C-407E-A947-70E740481C1C}">
                <a14:useLocalDpi xmlns:a14="http://schemas.microsoft.com/office/drawing/2010/main" val="0"/>
              </a:ext>
            </a:extLst>
          </a:blip>
          <a:srcRect t="24374" b="28184"/>
          <a:stretch/>
        </p:blipFill>
        <p:spPr>
          <a:xfrm rot="5400000">
            <a:off x="19422990" y="9649286"/>
            <a:ext cx="4892847" cy="3990560"/>
          </a:xfrm>
          <a:prstGeom prst="rect">
            <a:avLst/>
          </a:prstGeom>
        </p:spPr>
      </p:pic>
      <p:sp>
        <p:nvSpPr>
          <p:cNvPr id="34" name="Retângulo 28">
            <a:extLst>
              <a:ext uri="{FF2B5EF4-FFF2-40B4-BE49-F238E27FC236}">
                <a16:creationId xmlns:a16="http://schemas.microsoft.com/office/drawing/2014/main" id="{3E4E86ED-13AE-4CAF-ADB5-1C8043376FDD}"/>
              </a:ext>
            </a:extLst>
          </p:cNvPr>
          <p:cNvSpPr/>
          <p:nvPr/>
        </p:nvSpPr>
        <p:spPr>
          <a:xfrm>
            <a:off x="13791767" y="35991361"/>
            <a:ext cx="10254328" cy="677108"/>
          </a:xfrm>
          <a:prstGeom prst="rect">
            <a:avLst/>
          </a:prstGeom>
          <a:solidFill>
            <a:schemeClr val="accent4">
              <a:lumMod val="60000"/>
              <a:lumOff val="40000"/>
            </a:schemeClr>
          </a:solidFill>
          <a:ln w="76200" cmpd="sng">
            <a:solidFill>
              <a:sysClr val="windowText" lastClr="000000">
                <a:lumMod val="65000"/>
                <a:lumOff val="35000"/>
              </a:sysClr>
            </a:solidFill>
          </a:ln>
        </p:spPr>
        <p:txBody>
          <a:bodyPr wrap="square">
            <a:spAutoFit/>
          </a:bodyPr>
          <a:lstStyle/>
          <a:p>
            <a:pPr marL="0" marR="0" lvl="0" indent="540000" defTabSz="3628796" eaLnBrk="1" fontAlgn="auto" latinLnBrk="0" hangingPunct="1">
              <a:lnSpc>
                <a:spcPct val="100000"/>
              </a:lnSpc>
              <a:spcBef>
                <a:spcPts val="0"/>
              </a:spcBef>
              <a:spcAft>
                <a:spcPts val="0"/>
              </a:spcAft>
              <a:buClrTx/>
              <a:buSzTx/>
              <a:buFontTx/>
              <a:buNone/>
              <a:tabLst/>
              <a:defRPr/>
            </a:pPr>
            <a:r>
              <a:rPr kumimoji="0" lang="es-ES"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7. </a:t>
            </a:r>
            <a:r>
              <a:rPr kumimoji="0" lang="es-ES" sz="3800" b="1" i="0" u="none" strike="noStrike" kern="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Acknowledgements</a:t>
            </a:r>
            <a:endParaRPr kumimoji="0" lang="es-ES"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5" name="Retângulo 28">
            <a:extLst>
              <a:ext uri="{FF2B5EF4-FFF2-40B4-BE49-F238E27FC236}">
                <a16:creationId xmlns:a16="http://schemas.microsoft.com/office/drawing/2014/main" id="{118F736A-EEA8-46CF-9B48-235349AADEC8}"/>
              </a:ext>
            </a:extLst>
          </p:cNvPr>
          <p:cNvSpPr/>
          <p:nvPr/>
        </p:nvSpPr>
        <p:spPr>
          <a:xfrm>
            <a:off x="1411726" y="36008033"/>
            <a:ext cx="11781722" cy="677108"/>
          </a:xfrm>
          <a:prstGeom prst="rect">
            <a:avLst/>
          </a:prstGeom>
          <a:solidFill>
            <a:schemeClr val="accent4">
              <a:lumMod val="60000"/>
              <a:lumOff val="40000"/>
            </a:schemeClr>
          </a:solidFill>
          <a:ln w="76200" cmpd="sng">
            <a:solidFill>
              <a:sysClr val="windowText" lastClr="000000">
                <a:lumMod val="65000"/>
                <a:lumOff val="35000"/>
              </a:sysClr>
            </a:solidFill>
          </a:ln>
        </p:spPr>
        <p:txBody>
          <a:bodyPr wrap="square">
            <a:spAutoFit/>
          </a:bodyPr>
          <a:lstStyle/>
          <a:p>
            <a:pPr marL="0" marR="0" lvl="0" indent="540000" defTabSz="3628796" eaLnBrk="1" fontAlgn="auto" latinLnBrk="0" hangingPunct="1">
              <a:lnSpc>
                <a:spcPct val="100000"/>
              </a:lnSpc>
              <a:spcBef>
                <a:spcPts val="0"/>
              </a:spcBef>
              <a:spcAft>
                <a:spcPts val="0"/>
              </a:spcAft>
              <a:buClrTx/>
              <a:buSzTx/>
              <a:buFontTx/>
              <a:buNone/>
              <a:tabLst/>
              <a:defRPr/>
            </a:pPr>
            <a:r>
              <a:rPr kumimoji="0" lang="es-ES"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6. Bibliografía</a:t>
            </a:r>
          </a:p>
        </p:txBody>
      </p:sp>
      <p:pic>
        <p:nvPicPr>
          <p:cNvPr id="37" name="Imagen 36" descr="Imagen que contiene Logotipo&#10;&#10;Descripción generada automáticamente">
            <a:extLst>
              <a:ext uri="{FF2B5EF4-FFF2-40B4-BE49-F238E27FC236}">
                <a16:creationId xmlns:a16="http://schemas.microsoft.com/office/drawing/2014/main" id="{2503B5E7-EDE6-4F65-BE82-0A43435CCCF1}"/>
              </a:ext>
            </a:extLst>
          </p:cNvPr>
          <p:cNvPicPr preferRelativeResize="0">
            <a:picLocks/>
          </p:cNvPicPr>
          <p:nvPr/>
        </p:nvPicPr>
        <p:blipFill rotWithShape="1">
          <a:blip r:embed="rId11"/>
          <a:srcRect l="17498" r="21506"/>
          <a:stretch/>
        </p:blipFill>
        <p:spPr>
          <a:xfrm>
            <a:off x="26809072" y="37474094"/>
            <a:ext cx="1440000" cy="1440000"/>
          </a:xfrm>
          <a:prstGeom prst="rect">
            <a:avLst/>
          </a:prstGeom>
        </p:spPr>
      </p:pic>
      <p:sp>
        <p:nvSpPr>
          <p:cNvPr id="51" name="CuadroTexto 50">
            <a:extLst>
              <a:ext uri="{FF2B5EF4-FFF2-40B4-BE49-F238E27FC236}">
                <a16:creationId xmlns:a16="http://schemas.microsoft.com/office/drawing/2014/main" id="{F0B688FF-EA1D-487F-8788-0D7ABF931C82}"/>
              </a:ext>
            </a:extLst>
          </p:cNvPr>
          <p:cNvSpPr txBox="1"/>
          <p:nvPr/>
        </p:nvSpPr>
        <p:spPr>
          <a:xfrm>
            <a:off x="1947214" y="26570632"/>
            <a:ext cx="10356578" cy="4955203"/>
          </a:xfrm>
          <a:prstGeom prst="rect">
            <a:avLst/>
          </a:prstGeom>
          <a:noFill/>
        </p:spPr>
        <p:txBody>
          <a:bodyPr wrap="square" rtlCol="0">
            <a:spAutoFit/>
          </a:bodyPr>
          <a:lstStyle/>
          <a:p>
            <a:pPr marL="457200" indent="-457200" algn="just" defTabSz="3628796">
              <a:buFont typeface="Wingdings" panose="05000000000000000000" pitchFamily="2" charset="2"/>
              <a:buChar char="Ø"/>
              <a:defRPr/>
            </a:pPr>
            <a:r>
              <a:rPr lang="en-US" sz="3600" dirty="0">
                <a:solidFill>
                  <a:prstClr val="black"/>
                </a:solidFill>
                <a:latin typeface="+mj-lt"/>
                <a:ea typeface="Verdana" panose="020B0604030504040204" pitchFamily="34" charset="0"/>
                <a:cs typeface="Verdana" panose="020B0604030504040204" pitchFamily="34" charset="0"/>
              </a:rPr>
              <a:t>Roy was characterized by spectroscopic methods, mainly 1D- and 2D-NMR techniques.</a:t>
            </a:r>
          </a:p>
          <a:p>
            <a:pPr algn="just" defTabSz="3628796">
              <a:defRPr/>
            </a:pPr>
            <a:endParaRPr lang="en-US" sz="3600" dirty="0">
              <a:solidFill>
                <a:prstClr val="black"/>
              </a:solidFill>
              <a:latin typeface="+mj-lt"/>
              <a:ea typeface="Verdana" panose="020B0604030504040204" pitchFamily="34" charset="0"/>
              <a:cs typeface="Verdana" panose="020B0604030504040204" pitchFamily="34" charset="0"/>
            </a:endParaRPr>
          </a:p>
          <a:p>
            <a:pPr marL="457200" indent="-457200" algn="just" defTabSz="3628796">
              <a:buFont typeface="Wingdings" panose="05000000000000000000" pitchFamily="2" charset="2"/>
              <a:buChar char="Ø"/>
              <a:defRPr/>
            </a:pPr>
            <a:r>
              <a:rPr lang="en-US" sz="3600" dirty="0">
                <a:solidFill>
                  <a:prstClr val="black"/>
                </a:solidFill>
                <a:latin typeface="+mj-lt"/>
                <a:ea typeface="Verdana" panose="020B0604030504040204" pitchFamily="34" charset="0"/>
                <a:cs typeface="Verdana" panose="020B0604030504040204" pitchFamily="34" charset="0"/>
              </a:rPr>
              <a:t>Hemi-synthesis of drug-linker conjugate using Roy-6-Bz was isolated and confirmed by </a:t>
            </a:r>
            <a:r>
              <a:rPr lang="en-US" sz="3600" baseline="30000" dirty="0">
                <a:solidFill>
                  <a:prstClr val="black"/>
                </a:solidFill>
                <a:latin typeface="+mj-lt"/>
                <a:ea typeface="Verdana" panose="020B0604030504040204" pitchFamily="34" charset="0"/>
                <a:cs typeface="Verdana" panose="020B0604030504040204" pitchFamily="34" charset="0"/>
              </a:rPr>
              <a:t>1</a:t>
            </a:r>
            <a:r>
              <a:rPr lang="en-US" sz="3600" dirty="0">
                <a:solidFill>
                  <a:prstClr val="black"/>
                </a:solidFill>
                <a:latin typeface="+mj-lt"/>
                <a:ea typeface="Verdana" panose="020B0604030504040204" pitchFamily="34" charset="0"/>
                <a:cs typeface="Verdana" panose="020B0604030504040204" pitchFamily="34" charset="0"/>
              </a:rPr>
              <a:t>H-NMR. </a:t>
            </a:r>
          </a:p>
          <a:p>
            <a:pPr marL="457200" indent="-457200" algn="just" defTabSz="3628796">
              <a:buFont typeface="Wingdings" panose="05000000000000000000" pitchFamily="2" charset="2"/>
              <a:buChar char="Ø"/>
              <a:defRPr/>
            </a:pPr>
            <a:endParaRPr lang="en-US" sz="3600" dirty="0">
              <a:solidFill>
                <a:prstClr val="black"/>
              </a:solidFill>
              <a:latin typeface="+mj-lt"/>
              <a:ea typeface="Verdana" panose="020B0604030504040204" pitchFamily="34" charset="0"/>
              <a:cs typeface="Verdana" panose="020B0604030504040204" pitchFamily="34" charset="0"/>
            </a:endParaRPr>
          </a:p>
          <a:p>
            <a:pPr marL="457200" indent="-457200" algn="just" defTabSz="3628796">
              <a:buFont typeface="Wingdings" panose="05000000000000000000" pitchFamily="2" charset="2"/>
              <a:buChar char="Ø"/>
              <a:defRPr/>
            </a:pPr>
            <a:r>
              <a:rPr lang="en-US" sz="3600" dirty="0">
                <a:solidFill>
                  <a:prstClr val="black"/>
                </a:solidFill>
                <a:latin typeface="+mj-lt"/>
                <a:ea typeface="Verdana" panose="020B0604030504040204" pitchFamily="34" charset="0"/>
                <a:cs typeface="Verdana" panose="020B0604030504040204" pitchFamily="34" charset="0"/>
              </a:rPr>
              <a:t>Production of </a:t>
            </a:r>
            <a:r>
              <a:rPr lang="en-US" sz="3600">
                <a:solidFill>
                  <a:prstClr val="black"/>
                </a:solidFill>
                <a:latin typeface="+mj-lt"/>
                <a:ea typeface="Verdana" panose="020B0604030504040204" pitchFamily="34" charset="0"/>
                <a:cs typeface="Verdana" panose="020B0604030504040204" pitchFamily="34" charset="0"/>
              </a:rPr>
              <a:t>self-assembly Nanoparticles. </a:t>
            </a:r>
            <a:endParaRPr lang="en-US" sz="3600" dirty="0">
              <a:solidFill>
                <a:prstClr val="black"/>
              </a:solidFill>
              <a:latin typeface="+mj-lt"/>
              <a:ea typeface="Verdana" panose="020B0604030504040204" pitchFamily="34" charset="0"/>
              <a:cs typeface="Verdana" panose="020B0604030504040204" pitchFamily="34" charset="0"/>
            </a:endParaRPr>
          </a:p>
          <a:p>
            <a:pPr marL="457200" indent="-457200" algn="just" defTabSz="3628796">
              <a:buFont typeface="Wingdings" panose="05000000000000000000" pitchFamily="2" charset="2"/>
              <a:buChar char="Ø"/>
              <a:defRPr/>
            </a:pPr>
            <a:endParaRPr lang="en-US" sz="3200" dirty="0">
              <a:solidFill>
                <a:prstClr val="black"/>
              </a:solidFill>
              <a:latin typeface="+mj-lt"/>
              <a:ea typeface="Verdana" panose="020B0604030504040204" pitchFamily="34" charset="0"/>
              <a:cs typeface="Verdana" panose="020B0604030504040204" pitchFamily="34" charset="0"/>
            </a:endParaRPr>
          </a:p>
          <a:p>
            <a:pPr marL="457200" indent="-457200" algn="just" defTabSz="3628796">
              <a:buFont typeface="Wingdings" panose="05000000000000000000" pitchFamily="2" charset="2"/>
              <a:buChar char="Ø"/>
              <a:defRPr/>
            </a:pPr>
            <a:endParaRPr lang="es-ES" sz="3200" dirty="0">
              <a:solidFill>
                <a:prstClr val="black"/>
              </a:solidFill>
              <a:latin typeface="+mj-lt"/>
              <a:ea typeface="Verdana" panose="020B0604030504040204" pitchFamily="34" charset="0"/>
              <a:cs typeface="Verdana" panose="020B0604030504040204" pitchFamily="34" charset="0"/>
            </a:endParaRPr>
          </a:p>
        </p:txBody>
      </p:sp>
      <p:grpSp>
        <p:nvGrpSpPr>
          <p:cNvPr id="52" name="Grupo 51">
            <a:extLst>
              <a:ext uri="{FF2B5EF4-FFF2-40B4-BE49-F238E27FC236}">
                <a16:creationId xmlns:a16="http://schemas.microsoft.com/office/drawing/2014/main" id="{7503DB8E-49A0-4FB2-9A2B-E8AD1FECCDE3}"/>
              </a:ext>
            </a:extLst>
          </p:cNvPr>
          <p:cNvGrpSpPr/>
          <p:nvPr/>
        </p:nvGrpSpPr>
        <p:grpSpPr>
          <a:xfrm>
            <a:off x="13640852" y="26266792"/>
            <a:ext cx="10869572" cy="5087959"/>
            <a:chOff x="0" y="0"/>
            <a:chExt cx="6325235" cy="3475851"/>
          </a:xfrm>
          <a:solidFill>
            <a:sysClr val="window" lastClr="FFFFFF"/>
          </a:solidFill>
        </p:grpSpPr>
        <p:pic>
          <p:nvPicPr>
            <p:cNvPr id="53" name="Picture 2">
              <a:extLst>
                <a:ext uri="{FF2B5EF4-FFF2-40B4-BE49-F238E27FC236}">
                  <a16:creationId xmlns:a16="http://schemas.microsoft.com/office/drawing/2014/main" id="{B049D486-5E9F-4869-9831-14DFE43483D7}"/>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6325235" cy="3475851"/>
            </a:xfrm>
            <a:prstGeom prst="rect">
              <a:avLst/>
            </a:prstGeom>
            <a:grpFill/>
            <a:ln w="28575">
              <a:solidFill>
                <a:sysClr val="windowText" lastClr="000000"/>
              </a:solidFill>
            </a:ln>
          </p:spPr>
        </p:pic>
        <p:pic>
          <p:nvPicPr>
            <p:cNvPr id="54" name="Picture 2">
              <a:extLst>
                <a:ext uri="{FF2B5EF4-FFF2-40B4-BE49-F238E27FC236}">
                  <a16:creationId xmlns:a16="http://schemas.microsoft.com/office/drawing/2014/main" id="{3646DCAB-F17A-4723-B0FF-132E5451F3CA}"/>
                </a:ext>
              </a:extLst>
            </p:cNvPr>
            <p:cNvPicPr/>
            <p:nvPr/>
          </p:nvPicPr>
          <p:blipFill rotWithShape="1">
            <a:blip r:embed="rId12">
              <a:extLst>
                <a:ext uri="{28A0092B-C50C-407E-A947-70E740481C1C}">
                  <a14:useLocalDpi xmlns:a14="http://schemas.microsoft.com/office/drawing/2010/main" val="0"/>
                </a:ext>
              </a:extLst>
            </a:blip>
            <a:srcRect l="52327" t="73093" r="39400" b="2225"/>
            <a:stretch/>
          </p:blipFill>
          <p:spPr bwMode="auto">
            <a:xfrm>
              <a:off x="1147763" y="353695"/>
              <a:ext cx="1595756" cy="1672273"/>
            </a:xfrm>
            <a:prstGeom prst="rect">
              <a:avLst/>
            </a:prstGeom>
            <a:grpFill/>
            <a:ln w="28575">
              <a:solidFill>
                <a:sysClr val="windowText" lastClr="000000"/>
              </a:solidFill>
            </a:ln>
          </p:spPr>
        </p:pic>
      </p:grpSp>
      <p:pic>
        <p:nvPicPr>
          <p:cNvPr id="55" name="Imagen 54">
            <a:extLst>
              <a:ext uri="{FF2B5EF4-FFF2-40B4-BE49-F238E27FC236}">
                <a16:creationId xmlns:a16="http://schemas.microsoft.com/office/drawing/2014/main" id="{A8242BE9-4C78-4B14-9372-3A02F36672BF}"/>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25166797" y="27074218"/>
            <a:ext cx="3447462" cy="3430142"/>
          </a:xfrm>
          <a:prstGeom prst="rect">
            <a:avLst/>
          </a:prstGeom>
          <a:noFill/>
          <a:ln w="28575">
            <a:solidFill>
              <a:sysClr val="windowText" lastClr="000000"/>
            </a:solidFill>
          </a:ln>
        </p:spPr>
      </p:pic>
      <p:cxnSp>
        <p:nvCxnSpPr>
          <p:cNvPr id="56" name="Conector: angular 55">
            <a:extLst>
              <a:ext uri="{FF2B5EF4-FFF2-40B4-BE49-F238E27FC236}">
                <a16:creationId xmlns:a16="http://schemas.microsoft.com/office/drawing/2014/main" id="{51EFF207-D507-4711-BDC8-EA920DACAC6A}"/>
              </a:ext>
            </a:extLst>
          </p:cNvPr>
          <p:cNvCxnSpPr>
            <a:cxnSpLocks/>
            <a:stCxn id="55" idx="2"/>
            <a:endCxn id="54" idx="2"/>
          </p:cNvCxnSpPr>
          <p:nvPr/>
        </p:nvCxnSpPr>
        <p:spPr>
          <a:xfrm rot="5400000" flipH="1">
            <a:off x="21301453" y="24915286"/>
            <a:ext cx="1271951" cy="9906198"/>
          </a:xfrm>
          <a:prstGeom prst="bentConnector3">
            <a:avLst>
              <a:gd name="adj1" fmla="val -98848"/>
            </a:avLst>
          </a:prstGeom>
          <a:noFill/>
          <a:ln w="57150" cap="flat" cmpd="sng" algn="ctr">
            <a:solidFill>
              <a:srgbClr val="3E8853">
                <a:lumMod val="75000"/>
              </a:srgbClr>
            </a:solidFill>
            <a:prstDash val="solid"/>
            <a:miter lim="800000"/>
            <a:tailEnd type="triangle"/>
          </a:ln>
          <a:effectLst/>
        </p:spPr>
      </p:cxnSp>
      <p:sp>
        <p:nvSpPr>
          <p:cNvPr id="57" name="CuadroTexto 56">
            <a:extLst>
              <a:ext uri="{FF2B5EF4-FFF2-40B4-BE49-F238E27FC236}">
                <a16:creationId xmlns:a16="http://schemas.microsoft.com/office/drawing/2014/main" id="{C4556C5E-6F64-47BB-A0AB-D8B552E69058}"/>
              </a:ext>
            </a:extLst>
          </p:cNvPr>
          <p:cNvSpPr txBox="1"/>
          <p:nvPr/>
        </p:nvSpPr>
        <p:spPr>
          <a:xfrm>
            <a:off x="14152923" y="31940385"/>
            <a:ext cx="14396149" cy="646331"/>
          </a:xfrm>
          <a:prstGeom prst="rect">
            <a:avLst/>
          </a:prstGeom>
          <a:solidFill>
            <a:schemeClr val="bg1"/>
          </a:solidFill>
          <a:ln w="28575">
            <a:solidFill>
              <a:sysClr val="windowText" lastClr="000000"/>
            </a:solidFill>
          </a:ln>
        </p:spPr>
        <p:txBody>
          <a:bodyPr wrap="square" rtlCol="0">
            <a:spAutoFit/>
          </a:bodyPr>
          <a:lstStyle/>
          <a:p>
            <a:pPr marL="0" marR="0" lvl="0" indent="0" defTabSz="3628796" eaLnBrk="1" fontAlgn="auto" latinLnBrk="0" hangingPunct="1">
              <a:lnSpc>
                <a:spcPct val="100000"/>
              </a:lnSpc>
              <a:spcBef>
                <a:spcPts val="0"/>
              </a:spcBef>
              <a:spcAft>
                <a:spcPts val="0"/>
              </a:spcAft>
              <a:buClrTx/>
              <a:buSzTx/>
              <a:buFontTx/>
              <a:buNone/>
              <a:tabLst/>
              <a:defRPr/>
            </a:pPr>
            <a:r>
              <a:rPr kumimoji="0" lang="es-ES" sz="3600" b="1" i="0" u="none" strike="noStrike" kern="0" cap="none" spc="0" normalizeH="0" baseline="30000" noProof="0" dirty="0">
                <a:ln>
                  <a:noFill/>
                </a:ln>
                <a:solidFill>
                  <a:prstClr val="black"/>
                </a:solidFill>
                <a:effectLst/>
                <a:uLnTx/>
                <a:uFillTx/>
              </a:rPr>
              <a:t>1</a:t>
            </a:r>
            <a:r>
              <a:rPr kumimoji="0" lang="es-ES" sz="3600" b="1" i="0" u="none" strike="noStrike" kern="0" cap="none" spc="0" normalizeH="0" baseline="0" noProof="0" dirty="0">
                <a:ln>
                  <a:noFill/>
                </a:ln>
                <a:solidFill>
                  <a:prstClr val="black"/>
                </a:solidFill>
                <a:effectLst/>
                <a:uLnTx/>
                <a:uFillTx/>
              </a:rPr>
              <a:t>H-RMN </a:t>
            </a:r>
            <a:r>
              <a:rPr kumimoji="0" lang="es-ES" sz="3600" b="1" i="0" u="none" strike="noStrike" kern="0" cap="none" spc="0" normalizeH="0" baseline="0" noProof="0" dirty="0" err="1">
                <a:ln>
                  <a:noFill/>
                </a:ln>
                <a:solidFill>
                  <a:prstClr val="black"/>
                </a:solidFill>
                <a:effectLst/>
                <a:uLnTx/>
                <a:uFillTx/>
              </a:rPr>
              <a:t>spectra</a:t>
            </a:r>
            <a:r>
              <a:rPr kumimoji="0" lang="es-ES" sz="3600" b="1" i="0" u="none" strike="noStrike" kern="0" cap="none" spc="0" normalizeH="0" baseline="0" noProof="0" dirty="0">
                <a:ln>
                  <a:noFill/>
                </a:ln>
                <a:solidFill>
                  <a:prstClr val="black"/>
                </a:solidFill>
                <a:effectLst/>
                <a:uLnTx/>
                <a:uFillTx/>
              </a:rPr>
              <a:t> and </a:t>
            </a:r>
            <a:r>
              <a:rPr kumimoji="0" lang="es-ES" sz="3600" b="1" i="0" u="none" strike="noStrike" kern="0" cap="none" spc="0" normalizeH="0" baseline="0" noProof="0" dirty="0" err="1">
                <a:ln>
                  <a:noFill/>
                </a:ln>
                <a:solidFill>
                  <a:prstClr val="black"/>
                </a:solidFill>
                <a:effectLst/>
                <a:uLnTx/>
                <a:uFillTx/>
              </a:rPr>
              <a:t>structure</a:t>
            </a:r>
            <a:r>
              <a:rPr kumimoji="0" lang="es-ES" sz="3600" b="1" i="0" u="none" strike="noStrike" kern="0" cap="none" spc="0" normalizeH="0" baseline="0" noProof="0" dirty="0">
                <a:ln>
                  <a:noFill/>
                </a:ln>
                <a:solidFill>
                  <a:prstClr val="black"/>
                </a:solidFill>
                <a:effectLst/>
                <a:uLnTx/>
                <a:uFillTx/>
              </a:rPr>
              <a:t> </a:t>
            </a:r>
            <a:r>
              <a:rPr kumimoji="0" lang="es-ES" sz="3600" b="1" i="0" u="none" strike="noStrike" kern="0" cap="none" spc="0" normalizeH="0" baseline="0" noProof="0" dirty="0" err="1">
                <a:ln>
                  <a:noFill/>
                </a:ln>
                <a:solidFill>
                  <a:prstClr val="black"/>
                </a:solidFill>
                <a:effectLst/>
                <a:uLnTx/>
                <a:uFillTx/>
              </a:rPr>
              <a:t>of</a:t>
            </a:r>
            <a:r>
              <a:rPr kumimoji="0" lang="es-ES" sz="3600" b="1" i="0" u="none" strike="noStrike" kern="0" cap="none" spc="0" normalizeH="0" baseline="0" noProof="0" dirty="0">
                <a:ln>
                  <a:noFill/>
                </a:ln>
                <a:solidFill>
                  <a:prstClr val="black"/>
                </a:solidFill>
                <a:effectLst/>
                <a:uLnTx/>
                <a:uFillTx/>
              </a:rPr>
              <a:t> 7</a:t>
            </a:r>
            <a:r>
              <a:rPr kumimoji="0" lang="el-GR" sz="3600" b="1" i="0" u="none" strike="noStrike" kern="0" cap="none" spc="0" normalizeH="0" baseline="0" noProof="0" dirty="0">
                <a:ln>
                  <a:noFill/>
                </a:ln>
                <a:solidFill>
                  <a:prstClr val="black"/>
                </a:solidFill>
                <a:effectLst/>
                <a:uLnTx/>
                <a:uFillTx/>
              </a:rPr>
              <a:t>α-</a:t>
            </a:r>
            <a:r>
              <a:rPr kumimoji="0" lang="es-ES" sz="3600" b="1" i="0" u="none" strike="noStrike" kern="0" cap="none" spc="0" normalizeH="0" baseline="0" noProof="0" dirty="0">
                <a:ln>
                  <a:noFill/>
                </a:ln>
                <a:solidFill>
                  <a:prstClr val="black"/>
                </a:solidFill>
                <a:effectLst/>
                <a:uLnTx/>
                <a:uFillTx/>
              </a:rPr>
              <a:t>acetoxy-6</a:t>
            </a:r>
            <a:r>
              <a:rPr kumimoji="0" lang="el-GR" sz="3600" b="1" i="0" u="none" strike="noStrike" kern="0" cap="none" spc="0" normalizeH="0" baseline="0" noProof="0" dirty="0">
                <a:ln>
                  <a:noFill/>
                </a:ln>
                <a:solidFill>
                  <a:prstClr val="black"/>
                </a:solidFill>
                <a:effectLst/>
                <a:uLnTx/>
                <a:uFillTx/>
              </a:rPr>
              <a:t>β-</a:t>
            </a:r>
            <a:r>
              <a:rPr kumimoji="0" lang="es-ES" sz="3600" b="1" i="0" u="none" strike="noStrike" kern="0" cap="none" spc="0" normalizeH="0" baseline="0" noProof="0" dirty="0" err="1">
                <a:ln>
                  <a:noFill/>
                </a:ln>
                <a:solidFill>
                  <a:prstClr val="black"/>
                </a:solidFill>
                <a:effectLst/>
                <a:uLnTx/>
                <a:uFillTx/>
              </a:rPr>
              <a:t>hydroxyroyleanone</a:t>
            </a:r>
            <a:r>
              <a:rPr kumimoji="0" lang="es-ES" sz="3600" b="1" i="0" u="none" strike="noStrike" kern="0" cap="none" spc="0" normalizeH="0" baseline="0" noProof="0" dirty="0">
                <a:ln>
                  <a:noFill/>
                </a:ln>
                <a:solidFill>
                  <a:prstClr val="black"/>
                </a:solidFill>
                <a:effectLst/>
                <a:uLnTx/>
                <a:uFillTx/>
              </a:rPr>
              <a:t> (Roy)</a:t>
            </a:r>
          </a:p>
        </p:txBody>
      </p:sp>
      <p:sp>
        <p:nvSpPr>
          <p:cNvPr id="59" name="TextBox 11">
            <a:extLst>
              <a:ext uri="{FF2B5EF4-FFF2-40B4-BE49-F238E27FC236}">
                <a16:creationId xmlns:a16="http://schemas.microsoft.com/office/drawing/2014/main" id="{EAA9A32D-ACE7-451B-8987-505AC4540E70}"/>
              </a:ext>
            </a:extLst>
          </p:cNvPr>
          <p:cNvSpPr txBox="1"/>
          <p:nvPr/>
        </p:nvSpPr>
        <p:spPr>
          <a:xfrm>
            <a:off x="12173994" y="30530059"/>
            <a:ext cx="1412941" cy="769441"/>
          </a:xfrm>
          <a:prstGeom prst="rect">
            <a:avLst/>
          </a:prstGeom>
          <a:noFill/>
        </p:spPr>
        <p:txBody>
          <a:bodyPr wrap="square" rtlCol="0">
            <a:spAutoFit/>
          </a:bodyPr>
          <a:lstStyle/>
          <a:p>
            <a:pPr marL="0" marR="0" lvl="0" indent="0" defTabSz="3628796" eaLnBrk="1" fontAlgn="auto" latinLnBrk="0" hangingPunct="1">
              <a:lnSpc>
                <a:spcPct val="100000"/>
              </a:lnSpc>
              <a:spcBef>
                <a:spcPts val="0"/>
              </a:spcBef>
              <a:spcAft>
                <a:spcPts val="0"/>
              </a:spcAft>
              <a:buClrTx/>
              <a:buSzTx/>
              <a:buFontTx/>
              <a:buNone/>
              <a:tabLst/>
              <a:defRPr/>
            </a:pPr>
            <a:r>
              <a:rPr kumimoji="0" lang="pt-PT" sz="4400" b="1" i="0" u="none" strike="noStrike" kern="0" cap="none" spc="0" normalizeH="0" baseline="0" noProof="0" dirty="0">
                <a:ln>
                  <a:noFill/>
                </a:ln>
                <a:solidFill>
                  <a:prstClr val="black"/>
                </a:solidFill>
                <a:effectLst/>
                <a:uLnTx/>
                <a:uFillTx/>
              </a:rPr>
              <a:t>H-15</a:t>
            </a:r>
          </a:p>
        </p:txBody>
      </p:sp>
      <p:cxnSp>
        <p:nvCxnSpPr>
          <p:cNvPr id="60" name="Straight Arrow Connector 37">
            <a:extLst>
              <a:ext uri="{FF2B5EF4-FFF2-40B4-BE49-F238E27FC236}">
                <a16:creationId xmlns:a16="http://schemas.microsoft.com/office/drawing/2014/main" id="{6E98ABB9-E717-408A-910E-A96963886AF4}"/>
              </a:ext>
            </a:extLst>
          </p:cNvPr>
          <p:cNvCxnSpPr>
            <a:cxnSpLocks/>
            <a:stCxn id="59" idx="0"/>
          </p:cNvCxnSpPr>
          <p:nvPr/>
        </p:nvCxnSpPr>
        <p:spPr>
          <a:xfrm flipV="1">
            <a:off x="12880465" y="27659246"/>
            <a:ext cx="4049947" cy="2870813"/>
          </a:xfrm>
          <a:prstGeom prst="straightConnector1">
            <a:avLst/>
          </a:prstGeom>
          <a:noFill/>
          <a:ln w="57150" cap="flat" cmpd="sng" algn="ctr">
            <a:solidFill>
              <a:srgbClr val="3E8853">
                <a:lumMod val="75000"/>
              </a:srgbClr>
            </a:solidFill>
            <a:prstDash val="solid"/>
            <a:miter lim="800000"/>
            <a:tailEnd type="triangle"/>
          </a:ln>
          <a:effectLst/>
        </p:spPr>
      </p:cxnSp>
      <p:sp>
        <p:nvSpPr>
          <p:cNvPr id="61" name="TextBox 11">
            <a:extLst>
              <a:ext uri="{FF2B5EF4-FFF2-40B4-BE49-F238E27FC236}">
                <a16:creationId xmlns:a16="http://schemas.microsoft.com/office/drawing/2014/main" id="{A6E2FF3E-8FB6-4716-80F3-447E5F64A839}"/>
              </a:ext>
            </a:extLst>
          </p:cNvPr>
          <p:cNvSpPr txBox="1"/>
          <p:nvPr/>
        </p:nvSpPr>
        <p:spPr>
          <a:xfrm>
            <a:off x="26327367" y="25960526"/>
            <a:ext cx="1680141" cy="769441"/>
          </a:xfrm>
          <a:prstGeom prst="rect">
            <a:avLst/>
          </a:prstGeom>
          <a:noFill/>
        </p:spPr>
        <p:txBody>
          <a:bodyPr wrap="square" rtlCol="0">
            <a:spAutoFit/>
          </a:bodyPr>
          <a:lstStyle/>
          <a:p>
            <a:pPr marL="0" marR="0" lvl="0" indent="0" defTabSz="3628796" eaLnBrk="1" fontAlgn="auto" latinLnBrk="0" hangingPunct="1">
              <a:lnSpc>
                <a:spcPct val="100000"/>
              </a:lnSpc>
              <a:spcBef>
                <a:spcPts val="0"/>
              </a:spcBef>
              <a:spcAft>
                <a:spcPts val="0"/>
              </a:spcAft>
              <a:buClrTx/>
              <a:buSzTx/>
              <a:buFontTx/>
              <a:buNone/>
              <a:tabLst/>
              <a:defRPr/>
            </a:pPr>
            <a:r>
              <a:rPr kumimoji="0" lang="pt-PT" sz="4400" b="1" i="0" u="none" strike="noStrike" kern="0" cap="none" spc="0" normalizeH="0" baseline="0" noProof="0" dirty="0">
                <a:ln>
                  <a:noFill/>
                </a:ln>
                <a:solidFill>
                  <a:prstClr val="black"/>
                </a:solidFill>
                <a:effectLst/>
                <a:uLnTx/>
                <a:uFillTx/>
              </a:rPr>
              <a:t>H-15</a:t>
            </a:r>
          </a:p>
        </p:txBody>
      </p:sp>
      <p:cxnSp>
        <p:nvCxnSpPr>
          <p:cNvPr id="62" name="Conector recto de flecha 61">
            <a:extLst>
              <a:ext uri="{FF2B5EF4-FFF2-40B4-BE49-F238E27FC236}">
                <a16:creationId xmlns:a16="http://schemas.microsoft.com/office/drawing/2014/main" id="{09D9E287-2E9C-44FB-9C0C-DA7369252F25}"/>
              </a:ext>
            </a:extLst>
          </p:cNvPr>
          <p:cNvCxnSpPr>
            <a:cxnSpLocks/>
          </p:cNvCxnSpPr>
          <p:nvPr/>
        </p:nvCxnSpPr>
        <p:spPr>
          <a:xfrm>
            <a:off x="27086075" y="26714214"/>
            <a:ext cx="644524" cy="945032"/>
          </a:xfrm>
          <a:prstGeom prst="straightConnector1">
            <a:avLst/>
          </a:prstGeom>
          <a:noFill/>
          <a:ln w="57150" cap="flat" cmpd="sng" algn="ctr">
            <a:solidFill>
              <a:srgbClr val="3E8853">
                <a:lumMod val="75000"/>
              </a:srgbClr>
            </a:solidFill>
            <a:prstDash val="solid"/>
            <a:miter lim="800000"/>
            <a:tailEnd type="triangle"/>
          </a:ln>
          <a:effectLst/>
        </p:spPr>
      </p:cxnSp>
      <p:cxnSp>
        <p:nvCxnSpPr>
          <p:cNvPr id="63" name="Straight Arrow Connector 39">
            <a:extLst>
              <a:ext uri="{FF2B5EF4-FFF2-40B4-BE49-F238E27FC236}">
                <a16:creationId xmlns:a16="http://schemas.microsoft.com/office/drawing/2014/main" id="{BE4BDE3A-C8BD-481C-8474-28F575B2F017}"/>
              </a:ext>
            </a:extLst>
          </p:cNvPr>
          <p:cNvCxnSpPr>
            <a:cxnSpLocks/>
            <a:endCxn id="64" idx="1"/>
          </p:cNvCxnSpPr>
          <p:nvPr/>
        </p:nvCxnSpPr>
        <p:spPr>
          <a:xfrm>
            <a:off x="17501929" y="27659246"/>
            <a:ext cx="2003538" cy="2244137"/>
          </a:xfrm>
          <a:prstGeom prst="straightConnector1">
            <a:avLst/>
          </a:prstGeom>
          <a:noFill/>
          <a:ln w="57150" cap="flat" cmpd="sng" algn="ctr">
            <a:solidFill>
              <a:srgbClr val="3E8853">
                <a:lumMod val="75000"/>
              </a:srgbClr>
            </a:solidFill>
            <a:prstDash val="solid"/>
            <a:miter lim="800000"/>
            <a:tailEnd type="triangle"/>
          </a:ln>
          <a:effectLst/>
        </p:spPr>
      </p:cxnSp>
      <p:sp>
        <p:nvSpPr>
          <p:cNvPr id="64" name="Oval 42">
            <a:extLst>
              <a:ext uri="{FF2B5EF4-FFF2-40B4-BE49-F238E27FC236}">
                <a16:creationId xmlns:a16="http://schemas.microsoft.com/office/drawing/2014/main" id="{D770DA50-80A2-4FE5-8794-DBCF455E9E9F}"/>
              </a:ext>
            </a:extLst>
          </p:cNvPr>
          <p:cNvSpPr/>
          <p:nvPr/>
        </p:nvSpPr>
        <p:spPr>
          <a:xfrm>
            <a:off x="19373484" y="29735995"/>
            <a:ext cx="901234" cy="1143000"/>
          </a:xfrm>
          <a:prstGeom prst="ellipse">
            <a:avLst/>
          </a:prstGeom>
          <a:noFill/>
          <a:ln w="57150" cap="flat" cmpd="sng" algn="ctr">
            <a:solidFill>
              <a:srgbClr val="3E8853">
                <a:lumMod val="75000"/>
              </a:srgbClr>
            </a:solidFill>
            <a:prstDash val="solid"/>
            <a:miter lim="800000"/>
          </a:ln>
          <a:effectLst/>
        </p:spPr>
        <p:txBody>
          <a:bodyPr rtlCol="0" anchor="ctr"/>
          <a:lstStyle/>
          <a:p>
            <a:pPr marL="0" marR="0" lvl="0" indent="0" algn="ctr" defTabSz="3628796" eaLnBrk="1" fontAlgn="auto" latinLnBrk="0" hangingPunct="1">
              <a:lnSpc>
                <a:spcPct val="100000"/>
              </a:lnSpc>
              <a:spcBef>
                <a:spcPts val="0"/>
              </a:spcBef>
              <a:spcAft>
                <a:spcPts val="0"/>
              </a:spcAft>
              <a:buClrTx/>
              <a:buSzTx/>
              <a:buFontTx/>
              <a:buNone/>
              <a:tabLst/>
              <a:defRPr/>
            </a:pPr>
            <a:endParaRPr kumimoji="0" lang="pt-PT" sz="714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75" name="Agrupar 29">
            <a:extLst>
              <a:ext uri="{FF2B5EF4-FFF2-40B4-BE49-F238E27FC236}">
                <a16:creationId xmlns:a16="http://schemas.microsoft.com/office/drawing/2014/main" id="{A7F8FF1C-57B9-4D8C-B8D4-3083D0814D05}"/>
              </a:ext>
            </a:extLst>
          </p:cNvPr>
          <p:cNvGrpSpPr/>
          <p:nvPr/>
        </p:nvGrpSpPr>
        <p:grpSpPr>
          <a:xfrm>
            <a:off x="13640851" y="15237860"/>
            <a:ext cx="15196262" cy="9628326"/>
            <a:chOff x="2453961" y="16752843"/>
            <a:chExt cx="27491333" cy="6524410"/>
          </a:xfrm>
        </p:grpSpPr>
        <p:sp>
          <p:nvSpPr>
            <p:cNvPr id="176" name="CaixaDeTexto 6">
              <a:extLst>
                <a:ext uri="{FF2B5EF4-FFF2-40B4-BE49-F238E27FC236}">
                  <a16:creationId xmlns:a16="http://schemas.microsoft.com/office/drawing/2014/main" id="{118860C1-57E8-4365-9FD8-CBB4F8863208}"/>
                </a:ext>
              </a:extLst>
            </p:cNvPr>
            <p:cNvSpPr txBox="1"/>
            <p:nvPr/>
          </p:nvSpPr>
          <p:spPr>
            <a:xfrm>
              <a:off x="2453961" y="16821200"/>
              <a:ext cx="27491333" cy="6456053"/>
            </a:xfrm>
            <a:prstGeom prst="rect">
              <a:avLst/>
            </a:prstGeom>
            <a:solidFill>
              <a:schemeClr val="accent4">
                <a:lumMod val="20000"/>
                <a:lumOff val="80000"/>
                <a:alpha val="50000"/>
              </a:schemeClr>
            </a:solidFill>
            <a:ln w="76200" cmpd="dbl">
              <a:solidFill>
                <a:sysClr val="windowText" lastClr="000000"/>
              </a:solidFill>
            </a:ln>
            <a:effectLst/>
          </p:spPr>
          <p:txBody>
            <a:bodyPr wrap="square" rtlCol="0">
              <a:spAutoFit/>
            </a:bodyPr>
            <a:lstStyle/>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kumimoji="0" lang="pt-PT" sz="32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just" defTabSz="3628796" eaLnBrk="1" fontAlgn="auto" latinLnBrk="0" hangingPunct="1">
                <a:lnSpc>
                  <a:spcPct val="100000"/>
                </a:lnSpc>
                <a:spcBef>
                  <a:spcPts val="0"/>
                </a:spcBef>
                <a:spcAft>
                  <a:spcPts val="0"/>
                </a:spcAft>
                <a:buClrTx/>
                <a:buSzTx/>
                <a:buFontTx/>
                <a:buNone/>
                <a:tabLst/>
                <a:defRPr/>
              </a:pPr>
              <a:endParaRPr lang="pt-PT" sz="3200" kern="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77" name="Retângulo 25">
              <a:extLst>
                <a:ext uri="{FF2B5EF4-FFF2-40B4-BE49-F238E27FC236}">
                  <a16:creationId xmlns:a16="http://schemas.microsoft.com/office/drawing/2014/main" id="{C8FE6A8F-AD41-401C-9FFC-B06C0B90A36A}"/>
                </a:ext>
              </a:extLst>
            </p:cNvPr>
            <p:cNvSpPr/>
            <p:nvPr/>
          </p:nvSpPr>
          <p:spPr>
            <a:xfrm>
              <a:off x="2453961" y="16752843"/>
              <a:ext cx="27491333" cy="458826"/>
            </a:xfrm>
            <a:prstGeom prst="rect">
              <a:avLst/>
            </a:prstGeom>
            <a:solidFill>
              <a:schemeClr val="accent4">
                <a:lumMod val="60000"/>
                <a:lumOff val="40000"/>
              </a:schemeClr>
            </a:solidFill>
            <a:ln w="76200" cmpd="sng">
              <a:solidFill>
                <a:schemeClr val="tx1">
                  <a:lumMod val="65000"/>
                  <a:lumOff val="35000"/>
                </a:schemeClr>
              </a:solidFill>
            </a:ln>
          </p:spPr>
          <p:txBody>
            <a:bodyPr wrap="square">
              <a:spAutoFit/>
            </a:bodyPr>
            <a:lstStyle/>
            <a:p>
              <a:pPr marL="0" marR="0" lvl="0" indent="540000" defTabSz="3628796" eaLnBrk="1" fontAlgn="auto" latinLnBrk="0" hangingPunct="1">
                <a:lnSpc>
                  <a:spcPct val="100000"/>
                </a:lnSpc>
                <a:spcBef>
                  <a:spcPts val="0"/>
                </a:spcBef>
                <a:spcAft>
                  <a:spcPts val="0"/>
                </a:spcAft>
                <a:buClrTx/>
                <a:buSzTx/>
                <a:buFontTx/>
                <a:buNone/>
                <a:tabLst/>
                <a:defRPr/>
              </a:pPr>
              <a:r>
                <a:rPr lang="pt-PT" sz="3800" b="1" kern="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kumimoji="0" lang="pt-PT" sz="38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 Methodology</a:t>
              </a:r>
            </a:p>
          </p:txBody>
        </p:sp>
      </p:grpSp>
      <p:grpSp>
        <p:nvGrpSpPr>
          <p:cNvPr id="153" name="Grupo 152">
            <a:extLst>
              <a:ext uri="{FF2B5EF4-FFF2-40B4-BE49-F238E27FC236}">
                <a16:creationId xmlns:a16="http://schemas.microsoft.com/office/drawing/2014/main" id="{21A0887E-1236-48ED-9C42-CA4CB6F17F88}"/>
              </a:ext>
            </a:extLst>
          </p:cNvPr>
          <p:cNvGrpSpPr/>
          <p:nvPr/>
        </p:nvGrpSpPr>
        <p:grpSpPr>
          <a:xfrm>
            <a:off x="13602682" y="16229357"/>
            <a:ext cx="14932135" cy="8152966"/>
            <a:chOff x="163647" y="1738287"/>
            <a:chExt cx="5838427" cy="5118848"/>
          </a:xfrm>
        </p:grpSpPr>
        <p:sp>
          <p:nvSpPr>
            <p:cNvPr id="155" name="Rectángulo 154">
              <a:extLst>
                <a:ext uri="{FF2B5EF4-FFF2-40B4-BE49-F238E27FC236}">
                  <a16:creationId xmlns:a16="http://schemas.microsoft.com/office/drawing/2014/main" id="{BBA25B8E-8382-4E0C-AEA9-B2C0F5D4852E}"/>
                </a:ext>
              </a:extLst>
            </p:cNvPr>
            <p:cNvSpPr/>
            <p:nvPr/>
          </p:nvSpPr>
          <p:spPr>
            <a:xfrm>
              <a:off x="1565538" y="5811308"/>
              <a:ext cx="4436536" cy="1045827"/>
            </a:xfrm>
            <a:prstGeom prst="rect">
              <a:avLst/>
            </a:prstGeom>
            <a:solidFill>
              <a:schemeClr val="bg1"/>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6" name="Rectángulo 155">
              <a:extLst>
                <a:ext uri="{FF2B5EF4-FFF2-40B4-BE49-F238E27FC236}">
                  <a16:creationId xmlns:a16="http://schemas.microsoft.com/office/drawing/2014/main" id="{9E7F6F07-FA48-4F6F-B35D-65D6863C2FF2}"/>
                </a:ext>
              </a:extLst>
            </p:cNvPr>
            <p:cNvSpPr/>
            <p:nvPr/>
          </p:nvSpPr>
          <p:spPr>
            <a:xfrm>
              <a:off x="1631072" y="4492142"/>
              <a:ext cx="4371002" cy="1021326"/>
            </a:xfrm>
            <a:prstGeom prst="rect">
              <a:avLst/>
            </a:prstGeom>
            <a:solidFill>
              <a:schemeClr val="bg1"/>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7" name="Rectángulo 156">
              <a:extLst>
                <a:ext uri="{FF2B5EF4-FFF2-40B4-BE49-F238E27FC236}">
                  <a16:creationId xmlns:a16="http://schemas.microsoft.com/office/drawing/2014/main" id="{2819DB57-BCB5-4878-9E12-857F725EE008}"/>
                </a:ext>
              </a:extLst>
            </p:cNvPr>
            <p:cNvSpPr/>
            <p:nvPr/>
          </p:nvSpPr>
          <p:spPr>
            <a:xfrm>
              <a:off x="1598908" y="3226348"/>
              <a:ext cx="4403166" cy="1039113"/>
            </a:xfrm>
            <a:prstGeom prst="rect">
              <a:avLst/>
            </a:prstGeom>
            <a:solidFill>
              <a:schemeClr val="bg1"/>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8" name="Rectángulo 157">
              <a:extLst>
                <a:ext uri="{FF2B5EF4-FFF2-40B4-BE49-F238E27FC236}">
                  <a16:creationId xmlns:a16="http://schemas.microsoft.com/office/drawing/2014/main" id="{7D4B30F8-2B1A-4A0E-BB2A-5DC79220DCA4}"/>
                </a:ext>
              </a:extLst>
            </p:cNvPr>
            <p:cNvSpPr/>
            <p:nvPr/>
          </p:nvSpPr>
          <p:spPr>
            <a:xfrm>
              <a:off x="1547838" y="1738287"/>
              <a:ext cx="4454236" cy="1252260"/>
            </a:xfrm>
            <a:prstGeom prst="rect">
              <a:avLst/>
            </a:prstGeom>
            <a:solidFill>
              <a:schemeClr val="bg1"/>
            </a:solidFill>
            <a:ln>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9" name="Chevron 2">
              <a:extLst>
                <a:ext uri="{FF2B5EF4-FFF2-40B4-BE49-F238E27FC236}">
                  <a16:creationId xmlns:a16="http://schemas.microsoft.com/office/drawing/2014/main" id="{3C602396-0405-4179-B434-7343552FA25D}"/>
                </a:ext>
              </a:extLst>
            </p:cNvPr>
            <p:cNvSpPr/>
            <p:nvPr/>
          </p:nvSpPr>
          <p:spPr>
            <a:xfrm>
              <a:off x="228601" y="1740815"/>
              <a:ext cx="1781890" cy="1263184"/>
            </a:xfrm>
            <a:prstGeom prst="chevron">
              <a:avLst>
                <a:gd name="adj" fmla="val 48252"/>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60" name="Chevron 2">
              <a:extLst>
                <a:ext uri="{FF2B5EF4-FFF2-40B4-BE49-F238E27FC236}">
                  <a16:creationId xmlns:a16="http://schemas.microsoft.com/office/drawing/2014/main" id="{9C7D6651-8E2C-4352-9A55-D1EDD7C3941F}"/>
                </a:ext>
              </a:extLst>
            </p:cNvPr>
            <p:cNvSpPr/>
            <p:nvPr/>
          </p:nvSpPr>
          <p:spPr>
            <a:xfrm>
              <a:off x="228077" y="3217228"/>
              <a:ext cx="1771897" cy="1057666"/>
            </a:xfrm>
            <a:prstGeom prst="chevron">
              <a:avLst>
                <a:gd name="adj" fmla="val 48252"/>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solidFill>
                  <a:schemeClr val="tx1"/>
                </a:solidFill>
              </a:endParaRPr>
            </a:p>
          </p:txBody>
        </p:sp>
        <p:sp>
          <p:nvSpPr>
            <p:cNvPr id="161" name="TextBox 10">
              <a:extLst>
                <a:ext uri="{FF2B5EF4-FFF2-40B4-BE49-F238E27FC236}">
                  <a16:creationId xmlns:a16="http://schemas.microsoft.com/office/drawing/2014/main" id="{321B1B3B-D0A3-49FF-96DF-F6D0832F7A78}"/>
                </a:ext>
              </a:extLst>
            </p:cNvPr>
            <p:cNvSpPr txBox="1"/>
            <p:nvPr/>
          </p:nvSpPr>
          <p:spPr>
            <a:xfrm>
              <a:off x="163647" y="3222395"/>
              <a:ext cx="1845632" cy="1086963"/>
            </a:xfrm>
            <a:prstGeom prst="rect">
              <a:avLst/>
            </a:prstGeom>
            <a:noFill/>
          </p:spPr>
          <p:txBody>
            <a:bodyPr wrap="square" rtlCol="0">
              <a:spAutoFit/>
            </a:bodyPr>
            <a:lstStyle/>
            <a:p>
              <a:pPr algn="ctr"/>
              <a:r>
                <a:rPr lang="en-US" sz="3550" b="1" dirty="0">
                  <a:sym typeface="Wingdings 2" panose="05020102010507070707" pitchFamily="18" charset="2"/>
                </a:rPr>
                <a:t> S</a:t>
              </a:r>
              <a:r>
                <a:rPr lang="en-US" sz="3550" b="1" dirty="0"/>
                <a:t>ynthesis and chemical  characterization</a:t>
              </a:r>
              <a:endParaRPr lang="pt-PT" sz="3550" b="1" dirty="0"/>
            </a:p>
          </p:txBody>
        </p:sp>
        <p:sp>
          <p:nvSpPr>
            <p:cNvPr id="162" name="TextBox 9">
              <a:extLst>
                <a:ext uri="{FF2B5EF4-FFF2-40B4-BE49-F238E27FC236}">
                  <a16:creationId xmlns:a16="http://schemas.microsoft.com/office/drawing/2014/main" id="{17520D79-DCBE-4BDA-BB89-B67434AF5EFE}"/>
                </a:ext>
              </a:extLst>
            </p:cNvPr>
            <p:cNvSpPr txBox="1"/>
            <p:nvPr/>
          </p:nvSpPr>
          <p:spPr>
            <a:xfrm>
              <a:off x="239735" y="2028050"/>
              <a:ext cx="1822475" cy="743966"/>
            </a:xfrm>
            <a:prstGeom prst="rect">
              <a:avLst/>
            </a:prstGeom>
            <a:noFill/>
          </p:spPr>
          <p:txBody>
            <a:bodyPr wrap="square" rtlCol="0">
              <a:spAutoFit/>
            </a:bodyPr>
            <a:lstStyle/>
            <a:p>
              <a:pPr algn="ctr"/>
              <a:r>
                <a:rPr lang="en-US" sz="3550" b="1" dirty="0">
                  <a:sym typeface="Wingdings 2" panose="05020102010507070707" pitchFamily="18" charset="2"/>
                </a:rPr>
                <a:t> </a:t>
              </a:r>
              <a:r>
                <a:rPr lang="en-US" sz="3550" b="1" dirty="0"/>
                <a:t>Extraction &amp;</a:t>
              </a:r>
            </a:p>
            <a:p>
              <a:pPr algn="ctr"/>
              <a:r>
                <a:rPr lang="en-US" sz="3550" b="1" dirty="0"/>
                <a:t>Isolation</a:t>
              </a:r>
              <a:endParaRPr lang="pt-PT" sz="3550" b="1" dirty="0"/>
            </a:p>
          </p:txBody>
        </p:sp>
        <p:sp>
          <p:nvSpPr>
            <p:cNvPr id="163" name="Chevron 2">
              <a:extLst>
                <a:ext uri="{FF2B5EF4-FFF2-40B4-BE49-F238E27FC236}">
                  <a16:creationId xmlns:a16="http://schemas.microsoft.com/office/drawing/2014/main" id="{2FF70ED8-E5DF-412C-9B78-B07DADFD787B}"/>
                </a:ext>
              </a:extLst>
            </p:cNvPr>
            <p:cNvSpPr/>
            <p:nvPr/>
          </p:nvSpPr>
          <p:spPr>
            <a:xfrm>
              <a:off x="242283" y="4481615"/>
              <a:ext cx="1770026" cy="1034792"/>
            </a:xfrm>
            <a:prstGeom prst="chevron">
              <a:avLst>
                <a:gd name="adj" fmla="val 48252"/>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64" name="TextBox 9">
              <a:extLst>
                <a:ext uri="{FF2B5EF4-FFF2-40B4-BE49-F238E27FC236}">
                  <a16:creationId xmlns:a16="http://schemas.microsoft.com/office/drawing/2014/main" id="{62BAE14A-62FF-4577-AF41-CCBB11C2DE97}"/>
                </a:ext>
              </a:extLst>
            </p:cNvPr>
            <p:cNvSpPr txBox="1"/>
            <p:nvPr/>
          </p:nvSpPr>
          <p:spPr>
            <a:xfrm>
              <a:off x="396824" y="4492497"/>
              <a:ext cx="1445445" cy="1086963"/>
            </a:xfrm>
            <a:prstGeom prst="rect">
              <a:avLst/>
            </a:prstGeom>
            <a:noFill/>
          </p:spPr>
          <p:txBody>
            <a:bodyPr wrap="square" rtlCol="0">
              <a:spAutoFit/>
            </a:bodyPr>
            <a:lstStyle/>
            <a:p>
              <a:pPr algn="ctr"/>
              <a:r>
                <a:rPr lang="en-US" sz="3550" b="1" dirty="0">
                  <a:latin typeface="+mj-lt"/>
                  <a:cs typeface="Arial" panose="020B0604020202020204" pitchFamily="34" charset="0"/>
                  <a:sym typeface="Wingdings 2" panose="05020102010507070707" pitchFamily="18" charset="2"/>
                </a:rPr>
                <a:t> Self-assembly </a:t>
              </a:r>
              <a:r>
                <a:rPr lang="en-GB" sz="3550" b="1" dirty="0">
                  <a:solidFill>
                    <a:prstClr val="black"/>
                  </a:solidFill>
                  <a:latin typeface="+mj-lt"/>
                  <a:cs typeface="Arial" panose="020B0604020202020204" pitchFamily="34" charset="0"/>
                </a:rPr>
                <a:t>Nanoparticles characterization </a:t>
              </a:r>
              <a:endParaRPr lang="pt-PT" sz="3550" b="1" dirty="0">
                <a:latin typeface="+mj-lt"/>
                <a:cs typeface="Arial" panose="020B0604020202020204" pitchFamily="34" charset="0"/>
              </a:endParaRPr>
            </a:p>
          </p:txBody>
        </p:sp>
        <p:sp>
          <p:nvSpPr>
            <p:cNvPr id="165" name="Chevron 2">
              <a:extLst>
                <a:ext uri="{FF2B5EF4-FFF2-40B4-BE49-F238E27FC236}">
                  <a16:creationId xmlns:a16="http://schemas.microsoft.com/office/drawing/2014/main" id="{F3185133-FF0A-4BEC-9718-B554D0C5F880}"/>
                </a:ext>
              </a:extLst>
            </p:cNvPr>
            <p:cNvSpPr/>
            <p:nvPr/>
          </p:nvSpPr>
          <p:spPr>
            <a:xfrm>
              <a:off x="276999" y="5795615"/>
              <a:ext cx="1863344" cy="1057666"/>
            </a:xfrm>
            <a:prstGeom prst="chevron">
              <a:avLst>
                <a:gd name="adj" fmla="val 48252"/>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66" name="TextBox 9">
              <a:extLst>
                <a:ext uri="{FF2B5EF4-FFF2-40B4-BE49-F238E27FC236}">
                  <a16:creationId xmlns:a16="http://schemas.microsoft.com/office/drawing/2014/main" id="{CB5EA782-CF28-4557-815E-8B7D3278AF66}"/>
                </a:ext>
              </a:extLst>
            </p:cNvPr>
            <p:cNvSpPr txBox="1"/>
            <p:nvPr/>
          </p:nvSpPr>
          <p:spPr>
            <a:xfrm>
              <a:off x="378790" y="5943366"/>
              <a:ext cx="1616237" cy="743966"/>
            </a:xfrm>
            <a:prstGeom prst="rect">
              <a:avLst/>
            </a:prstGeom>
            <a:noFill/>
          </p:spPr>
          <p:txBody>
            <a:bodyPr wrap="square" rtlCol="0">
              <a:spAutoFit/>
            </a:bodyPr>
            <a:lstStyle/>
            <a:p>
              <a:pPr algn="ctr"/>
              <a:r>
                <a:rPr lang="en-US" sz="3550" b="1" dirty="0">
                  <a:sym typeface="Wingdings 2" panose="05020102010507070707" pitchFamily="18" charset="2"/>
                </a:rPr>
                <a:t> Cytotoxicity &amp; biological studies</a:t>
              </a:r>
              <a:endParaRPr lang="pt-PT" sz="3550" b="1" dirty="0"/>
            </a:p>
          </p:txBody>
        </p:sp>
        <p:pic>
          <p:nvPicPr>
            <p:cNvPr id="167" name="Picture 36">
              <a:extLst>
                <a:ext uri="{FF2B5EF4-FFF2-40B4-BE49-F238E27FC236}">
                  <a16:creationId xmlns:a16="http://schemas.microsoft.com/office/drawing/2014/main" id="{ED633E2A-F8A7-4BAC-A094-3C219EA3C2C9}"/>
                </a:ext>
              </a:extLst>
            </p:cNvPr>
            <p:cNvPicPr preferRelativeResize="0">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73926" y="5878703"/>
              <a:ext cx="1188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8" name="Imagen 167">
              <a:extLst>
                <a:ext uri="{FF2B5EF4-FFF2-40B4-BE49-F238E27FC236}">
                  <a16:creationId xmlns:a16="http://schemas.microsoft.com/office/drawing/2014/main" id="{01F15AC2-44BF-4D11-B498-7E5ABC6E4F73}"/>
                </a:ext>
              </a:extLst>
            </p:cNvPr>
            <p:cNvPicPr preferRelativeResize="0">
              <a:picLocks/>
            </p:cNvPicPr>
            <p:nvPr/>
          </p:nvPicPr>
          <p:blipFill rotWithShape="1">
            <a:blip r:embed="rId15"/>
            <a:srcRect l="34700" r="27337" b="13549"/>
            <a:stretch/>
          </p:blipFill>
          <p:spPr>
            <a:xfrm>
              <a:off x="4241095" y="4556953"/>
              <a:ext cx="1188000" cy="900000"/>
            </a:xfrm>
            <a:prstGeom prst="ellipse">
              <a:avLst/>
            </a:prstGeom>
          </p:spPr>
        </p:pic>
        <p:sp>
          <p:nvSpPr>
            <p:cNvPr id="170" name="CuadroTexto 169">
              <a:extLst>
                <a:ext uri="{FF2B5EF4-FFF2-40B4-BE49-F238E27FC236}">
                  <a16:creationId xmlns:a16="http://schemas.microsoft.com/office/drawing/2014/main" id="{09B5FE77-39A1-4A2C-9EFD-52FDE43D144F}"/>
                </a:ext>
              </a:extLst>
            </p:cNvPr>
            <p:cNvSpPr txBox="1"/>
            <p:nvPr/>
          </p:nvSpPr>
          <p:spPr>
            <a:xfrm>
              <a:off x="2116921" y="4827613"/>
              <a:ext cx="2126554" cy="367152"/>
            </a:xfrm>
            <a:prstGeom prst="rect">
              <a:avLst/>
            </a:prstGeom>
            <a:noFill/>
          </p:spPr>
          <p:txBody>
            <a:bodyPr wrap="square" rtlCol="0">
              <a:spAutoFit/>
            </a:bodyPr>
            <a:lstStyle/>
            <a:p>
              <a:r>
                <a:rPr lang="es-ES" sz="3200" dirty="0"/>
                <a:t>LDS, SEM, FTIR, SEM, </a:t>
              </a:r>
              <a:r>
                <a:rPr lang="es-ES" sz="3200" dirty="0" err="1"/>
                <a:t>etc</a:t>
              </a:r>
              <a:r>
                <a:rPr lang="es-ES" sz="3200" dirty="0"/>
                <a:t>  </a:t>
              </a:r>
            </a:p>
          </p:txBody>
        </p:sp>
        <p:sp>
          <p:nvSpPr>
            <p:cNvPr id="171" name="CuadroTexto 170">
              <a:extLst>
                <a:ext uri="{FF2B5EF4-FFF2-40B4-BE49-F238E27FC236}">
                  <a16:creationId xmlns:a16="http://schemas.microsoft.com/office/drawing/2014/main" id="{6CD8C19A-EBF5-4B49-8E16-5BA7A7862549}"/>
                </a:ext>
              </a:extLst>
            </p:cNvPr>
            <p:cNvSpPr txBox="1"/>
            <p:nvPr/>
          </p:nvSpPr>
          <p:spPr>
            <a:xfrm>
              <a:off x="2074225" y="1783050"/>
              <a:ext cx="2780088" cy="1140103"/>
            </a:xfrm>
            <a:prstGeom prst="rect">
              <a:avLst/>
            </a:prstGeom>
            <a:noFill/>
          </p:spPr>
          <p:txBody>
            <a:bodyPr wrap="square" rtlCol="0">
              <a:spAutoFit/>
            </a:bodyPr>
            <a:lstStyle/>
            <a:p>
              <a:r>
                <a:rPr lang="es-ES" sz="2800" dirty="0" err="1"/>
                <a:t>Acetonic</a:t>
              </a:r>
              <a:r>
                <a:rPr lang="es-ES" sz="2800" dirty="0"/>
                <a:t> </a:t>
              </a:r>
              <a:r>
                <a:rPr lang="es-ES" sz="2800" dirty="0" err="1"/>
                <a:t>extracts</a:t>
              </a:r>
              <a:r>
                <a:rPr lang="es-ES" sz="2800" dirty="0"/>
                <a:t> </a:t>
              </a:r>
              <a:r>
                <a:rPr lang="es-ES" sz="2800" dirty="0" err="1"/>
                <a:t>were</a:t>
              </a:r>
              <a:r>
                <a:rPr lang="es-ES" sz="2800" dirty="0"/>
                <a:t> </a:t>
              </a:r>
              <a:r>
                <a:rPr lang="es-ES" sz="2800" dirty="0" err="1"/>
                <a:t>prepared</a:t>
              </a:r>
              <a:r>
                <a:rPr lang="es-ES" sz="2800" dirty="0"/>
                <a:t> </a:t>
              </a:r>
              <a:r>
                <a:rPr lang="es-ES" sz="2800" dirty="0" err="1"/>
                <a:t>using</a:t>
              </a:r>
              <a:r>
                <a:rPr lang="es-ES" sz="2800" dirty="0"/>
                <a:t> </a:t>
              </a:r>
              <a:r>
                <a:rPr lang="es-ES" sz="2800" dirty="0" err="1"/>
                <a:t>ultrasounds-assisted</a:t>
              </a:r>
              <a:r>
                <a:rPr lang="es-ES" sz="2800" dirty="0"/>
                <a:t> </a:t>
              </a:r>
              <a:r>
                <a:rPr lang="es-ES" sz="2800" dirty="0" err="1"/>
                <a:t>method</a:t>
              </a:r>
              <a:r>
                <a:rPr lang="es-ES" sz="2800" dirty="0"/>
                <a:t>.</a:t>
              </a:r>
            </a:p>
            <a:p>
              <a:r>
                <a:rPr lang="es-ES" sz="2800" dirty="0"/>
                <a:t>Roy </a:t>
              </a:r>
              <a:r>
                <a:rPr lang="en-GB" sz="2800" dirty="0" err="1"/>
                <a:t>caracterization</a:t>
              </a:r>
              <a:r>
                <a:rPr lang="es-ES" sz="2800" dirty="0"/>
                <a:t> </a:t>
              </a:r>
              <a:r>
                <a:rPr lang="es-ES" sz="2800" dirty="0" err="1"/>
                <a:t>by</a:t>
              </a:r>
              <a:r>
                <a:rPr lang="es-ES" sz="2800" dirty="0"/>
                <a:t> NMR, MS, </a:t>
              </a:r>
              <a:r>
                <a:rPr lang="es-ES" sz="2800" dirty="0" err="1"/>
                <a:t>Crystal</a:t>
              </a:r>
              <a:r>
                <a:rPr lang="es-ES" sz="2800" dirty="0"/>
                <a:t> X-</a:t>
              </a:r>
              <a:r>
                <a:rPr lang="es-ES" sz="2800" dirty="0" err="1"/>
                <a:t>ray</a:t>
              </a:r>
              <a:r>
                <a:rPr lang="es-ES" sz="2800" dirty="0"/>
                <a:t> </a:t>
              </a:r>
              <a:r>
                <a:rPr lang="es-ES" sz="2800" dirty="0" err="1"/>
                <a:t>diffraction</a:t>
              </a:r>
              <a:r>
                <a:rPr lang="es-ES" sz="2800" dirty="0"/>
                <a:t>…</a:t>
              </a:r>
            </a:p>
          </p:txBody>
        </p:sp>
        <p:sp>
          <p:nvSpPr>
            <p:cNvPr id="172" name="CuadroTexto 171">
              <a:extLst>
                <a:ext uri="{FF2B5EF4-FFF2-40B4-BE49-F238E27FC236}">
                  <a16:creationId xmlns:a16="http://schemas.microsoft.com/office/drawing/2014/main" id="{A7E65E24-C4A4-4A8F-BA11-93C938F63E72}"/>
                </a:ext>
              </a:extLst>
            </p:cNvPr>
            <p:cNvSpPr txBox="1"/>
            <p:nvPr/>
          </p:nvSpPr>
          <p:spPr>
            <a:xfrm>
              <a:off x="2081496" y="3518875"/>
              <a:ext cx="1597194" cy="367152"/>
            </a:xfrm>
            <a:prstGeom prst="rect">
              <a:avLst/>
            </a:prstGeom>
            <a:noFill/>
          </p:spPr>
          <p:txBody>
            <a:bodyPr wrap="square" rtlCol="0">
              <a:spAutoFit/>
            </a:bodyPr>
            <a:lstStyle/>
            <a:p>
              <a:r>
                <a:rPr lang="es-ES" sz="3200" dirty="0" err="1"/>
                <a:t>Using</a:t>
              </a:r>
              <a:r>
                <a:rPr lang="es-ES" sz="3200" dirty="0"/>
                <a:t> a </a:t>
              </a:r>
              <a:r>
                <a:rPr lang="es-ES" sz="3200" dirty="0" err="1"/>
                <a:t>squalene</a:t>
              </a:r>
              <a:r>
                <a:rPr lang="es-ES" sz="3200" dirty="0"/>
                <a:t> </a:t>
              </a:r>
              <a:r>
                <a:rPr lang="es-ES" sz="3200" dirty="0" err="1"/>
                <a:t>linker</a:t>
              </a:r>
              <a:endParaRPr lang="es-ES" sz="3200" dirty="0"/>
            </a:p>
          </p:txBody>
        </p:sp>
        <p:sp>
          <p:nvSpPr>
            <p:cNvPr id="173" name="CuadroTexto 172">
              <a:extLst>
                <a:ext uri="{FF2B5EF4-FFF2-40B4-BE49-F238E27FC236}">
                  <a16:creationId xmlns:a16="http://schemas.microsoft.com/office/drawing/2014/main" id="{F8805043-2E5E-4C6F-A130-A71D98369F70}"/>
                </a:ext>
              </a:extLst>
            </p:cNvPr>
            <p:cNvSpPr txBox="1"/>
            <p:nvPr/>
          </p:nvSpPr>
          <p:spPr>
            <a:xfrm>
              <a:off x="2178569" y="6113711"/>
              <a:ext cx="3810000" cy="367152"/>
            </a:xfrm>
            <a:prstGeom prst="rect">
              <a:avLst/>
            </a:prstGeom>
            <a:noFill/>
          </p:spPr>
          <p:txBody>
            <a:bodyPr wrap="square" rtlCol="0">
              <a:spAutoFit/>
            </a:bodyPr>
            <a:lstStyle/>
            <a:p>
              <a:r>
                <a:rPr lang="es-ES" sz="3200" dirty="0"/>
                <a:t>In </a:t>
              </a:r>
              <a:r>
                <a:rPr lang="es-ES" sz="3200" dirty="0" err="1"/>
                <a:t>different</a:t>
              </a:r>
              <a:r>
                <a:rPr lang="es-ES" sz="3200" dirty="0"/>
                <a:t> </a:t>
              </a:r>
              <a:r>
                <a:rPr lang="es-ES" sz="3200" dirty="0" err="1"/>
                <a:t>cancer</a:t>
              </a:r>
              <a:r>
                <a:rPr lang="es-ES" sz="3200" dirty="0"/>
                <a:t> </a:t>
              </a:r>
              <a:r>
                <a:rPr lang="es-ES" sz="3200" dirty="0" err="1"/>
                <a:t>cell</a:t>
              </a:r>
              <a:r>
                <a:rPr lang="es-ES" sz="3200" dirty="0"/>
                <a:t> </a:t>
              </a:r>
              <a:r>
                <a:rPr lang="es-ES" sz="3200" dirty="0" err="1"/>
                <a:t>lines</a:t>
              </a:r>
              <a:endParaRPr lang="es-ES" sz="3200" dirty="0"/>
            </a:p>
          </p:txBody>
        </p:sp>
        <p:pic>
          <p:nvPicPr>
            <p:cNvPr id="174" name="Imagen 173" descr="Imagen que contiene percha, objeto&#10;&#10;Descripción generada automáticamente">
              <a:extLst>
                <a:ext uri="{FF2B5EF4-FFF2-40B4-BE49-F238E27FC236}">
                  <a16:creationId xmlns:a16="http://schemas.microsoft.com/office/drawing/2014/main" id="{38BE9546-8B75-4ECE-9AC0-704E493D239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70019" y="3392107"/>
              <a:ext cx="2160612" cy="673078"/>
            </a:xfrm>
            <a:prstGeom prst="rect">
              <a:avLst/>
            </a:prstGeom>
          </p:spPr>
        </p:pic>
      </p:grpSp>
      <p:pic>
        <p:nvPicPr>
          <p:cNvPr id="182" name="Imagen 181" descr="Imagen que contiene coche, interior, plata, metal&#10;&#10;Descripción generada automáticamente">
            <a:extLst>
              <a:ext uri="{FF2B5EF4-FFF2-40B4-BE49-F238E27FC236}">
                <a16:creationId xmlns:a16="http://schemas.microsoft.com/office/drawing/2014/main" id="{A4560AE6-1AA7-4E64-9FE5-F9882882FDB8}"/>
              </a:ext>
            </a:extLst>
          </p:cNvPr>
          <p:cNvPicPr>
            <a:picLocks noChangeAspect="1"/>
          </p:cNvPicPr>
          <p:nvPr/>
        </p:nvPicPr>
        <p:blipFill>
          <a:blip r:embed="rId17"/>
          <a:stretch>
            <a:fillRect/>
          </a:stretch>
        </p:blipFill>
        <p:spPr>
          <a:xfrm>
            <a:off x="25711523" y="16412583"/>
            <a:ext cx="2403548" cy="1599561"/>
          </a:xfrm>
          <a:prstGeom prst="rect">
            <a:avLst/>
          </a:prstGeom>
        </p:spPr>
      </p:pic>
      <p:pic>
        <p:nvPicPr>
          <p:cNvPr id="184" name="Imagen 183" descr="Imagen que contiene firmar, botella, alimentos, azul&#10;&#10;Descripción generada automáticamente">
            <a:extLst>
              <a:ext uri="{FF2B5EF4-FFF2-40B4-BE49-F238E27FC236}">
                <a16:creationId xmlns:a16="http://schemas.microsoft.com/office/drawing/2014/main" id="{1FE03AD4-CEDE-42F5-A473-3E19B2A40A43}"/>
              </a:ext>
            </a:extLst>
          </p:cNvPr>
          <p:cNvPicPr preferRelativeResize="0">
            <a:picLocks/>
          </p:cNvPicPr>
          <p:nvPr/>
        </p:nvPicPr>
        <p:blipFill>
          <a:blip r:embed="rId18">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a:off x="24258948" y="37513135"/>
            <a:ext cx="2340000" cy="1080000"/>
          </a:xfrm>
          <a:prstGeom prst="rect">
            <a:avLst/>
          </a:prstGeom>
        </p:spPr>
      </p:pic>
      <p:sp>
        <p:nvSpPr>
          <p:cNvPr id="188" name="Rectangle 2">
            <a:extLst>
              <a:ext uri="{FF2B5EF4-FFF2-40B4-BE49-F238E27FC236}">
                <a16:creationId xmlns:a16="http://schemas.microsoft.com/office/drawing/2014/main" id="{F5D857BA-5333-4CB6-9E23-2A854999B01A}"/>
              </a:ext>
            </a:extLst>
          </p:cNvPr>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89" name="Objeto 188">
            <a:extLst>
              <a:ext uri="{FF2B5EF4-FFF2-40B4-BE49-F238E27FC236}">
                <a16:creationId xmlns:a16="http://schemas.microsoft.com/office/drawing/2014/main" id="{481D2588-9B2F-4DD0-AD33-D816B84826BA}"/>
              </a:ext>
            </a:extLst>
          </p:cNvPr>
          <p:cNvGraphicFramePr>
            <a:graphicFrameLocks noChangeAspect="1"/>
          </p:cNvGraphicFramePr>
          <p:nvPr>
            <p:extLst>
              <p:ext uri="{D42A27DB-BD31-4B8C-83A1-F6EECF244321}">
                <p14:modId xmlns:p14="http://schemas.microsoft.com/office/powerpoint/2010/main" val="1751088977"/>
              </p:ext>
            </p:extLst>
          </p:nvPr>
        </p:nvGraphicFramePr>
        <p:xfrm>
          <a:off x="1697253" y="18371944"/>
          <a:ext cx="11377128" cy="3780774"/>
        </p:xfrm>
        <a:graphic>
          <a:graphicData uri="http://schemas.openxmlformats.org/presentationml/2006/ole">
            <mc:AlternateContent xmlns:mc="http://schemas.openxmlformats.org/markup-compatibility/2006">
              <mc:Choice xmlns:v="urn:schemas-microsoft-com:vml" Requires="v">
                <p:oleObj spid="_x0000_s1072" name="CS ChemDraw Drawing" r:id="rId20" imgW="4893323" imgH="1659256" progId="ChemDraw.Document.6.0">
                  <p:embed/>
                </p:oleObj>
              </mc:Choice>
              <mc:Fallback>
                <p:oleObj name="CS ChemDraw Drawing" r:id="rId20" imgW="4893323" imgH="1659256" progId="ChemDraw.Document.6.0">
                  <p:embed/>
                  <p:pic>
                    <p:nvPicPr>
                      <p:cNvPr id="0" name="Object 1"/>
                      <p:cNvPicPr>
                        <a:picLocks noChangeAspect="1" noChangeArrowheads="1"/>
                      </p:cNvPicPr>
                      <p:nvPr/>
                    </p:nvPicPr>
                    <p:blipFill>
                      <a:blip r:embed="rId21">
                        <a:extLst>
                          <a:ext uri="{28A0092B-C50C-407E-A947-70E740481C1C}">
                            <a14:useLocalDpi xmlns:a14="http://schemas.microsoft.com/office/drawing/2010/main" val="0"/>
                          </a:ext>
                        </a:extLst>
                      </a:blip>
                      <a:srcRect b="10811"/>
                      <a:stretch>
                        <a:fillRect/>
                      </a:stretch>
                    </p:blipFill>
                    <p:spPr bwMode="auto">
                      <a:xfrm>
                        <a:off x="1697253" y="18371944"/>
                        <a:ext cx="11377128" cy="3780774"/>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Personalizado</PresentationFormat>
  <Paragraphs>88</Paragraphs>
  <Slides>1</Slides>
  <Notes>1</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1</vt:i4>
      </vt:variant>
    </vt:vector>
  </HeadingPairs>
  <TitlesOfParts>
    <vt:vector size="9" baseType="lpstr">
      <vt:lpstr>Arial</vt:lpstr>
      <vt:lpstr>Calibri</vt:lpstr>
      <vt:lpstr>Calibri Light</vt:lpstr>
      <vt:lpstr>Verdana</vt:lpstr>
      <vt:lpstr>Wingdings</vt:lpstr>
      <vt:lpstr>Office Theme</vt:lpstr>
      <vt:lpstr>Custom Design</vt:lpstr>
      <vt:lpstr>CS ChemDraw Drawing</vt:lpstr>
      <vt:lpstr>Self-assembly nanoparticles of  7α-acetoxy-6β-hydroxyroyleanone isolated from Plectranthus hadiensis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Lenovo</cp:lastModifiedBy>
  <cp:revision>114</cp:revision>
  <dcterms:created xsi:type="dcterms:W3CDTF">2015-04-04T09:45:50Z</dcterms:created>
  <dcterms:modified xsi:type="dcterms:W3CDTF">2020-11-02T15:35:52Z</dcterms:modified>
</cp:coreProperties>
</file>