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
  </p:notesMasterIdLst>
  <p:sldIdLst>
    <p:sldId id="265" r:id="rId3"/>
  </p:sldIdLst>
  <p:sldSz cx="30275213" cy="42811700"/>
  <p:notesSz cx="6858000" cy="9144000"/>
  <p:defaultTextStyle>
    <a:defPPr>
      <a:defRPr lang="fr-FR"/>
    </a:defPPr>
    <a:lvl1pPr marL="0" algn="l" defTabSz="2925623" rtl="0" eaLnBrk="1" latinLnBrk="0" hangingPunct="1">
      <a:defRPr sz="5759" kern="1200">
        <a:solidFill>
          <a:schemeClr val="tx1"/>
        </a:solidFill>
        <a:latin typeface="+mn-lt"/>
        <a:ea typeface="+mn-ea"/>
        <a:cs typeface="+mn-cs"/>
      </a:defRPr>
    </a:lvl1pPr>
    <a:lvl2pPr marL="1462811" algn="l" defTabSz="2925623" rtl="0" eaLnBrk="1" latinLnBrk="0" hangingPunct="1">
      <a:defRPr sz="5759" kern="1200">
        <a:solidFill>
          <a:schemeClr val="tx1"/>
        </a:solidFill>
        <a:latin typeface="+mn-lt"/>
        <a:ea typeface="+mn-ea"/>
        <a:cs typeface="+mn-cs"/>
      </a:defRPr>
    </a:lvl2pPr>
    <a:lvl3pPr marL="2925623" algn="l" defTabSz="2925623" rtl="0" eaLnBrk="1" latinLnBrk="0" hangingPunct="1">
      <a:defRPr sz="5759" kern="1200">
        <a:solidFill>
          <a:schemeClr val="tx1"/>
        </a:solidFill>
        <a:latin typeface="+mn-lt"/>
        <a:ea typeface="+mn-ea"/>
        <a:cs typeface="+mn-cs"/>
      </a:defRPr>
    </a:lvl3pPr>
    <a:lvl4pPr marL="4388434" algn="l" defTabSz="2925623" rtl="0" eaLnBrk="1" latinLnBrk="0" hangingPunct="1">
      <a:defRPr sz="5759" kern="1200">
        <a:solidFill>
          <a:schemeClr val="tx1"/>
        </a:solidFill>
        <a:latin typeface="+mn-lt"/>
        <a:ea typeface="+mn-ea"/>
        <a:cs typeface="+mn-cs"/>
      </a:defRPr>
    </a:lvl4pPr>
    <a:lvl5pPr marL="5851246" algn="l" defTabSz="2925623" rtl="0" eaLnBrk="1" latinLnBrk="0" hangingPunct="1">
      <a:defRPr sz="5759" kern="1200">
        <a:solidFill>
          <a:schemeClr val="tx1"/>
        </a:solidFill>
        <a:latin typeface="+mn-lt"/>
        <a:ea typeface="+mn-ea"/>
        <a:cs typeface="+mn-cs"/>
      </a:defRPr>
    </a:lvl5pPr>
    <a:lvl6pPr marL="7314057" algn="l" defTabSz="2925623" rtl="0" eaLnBrk="1" latinLnBrk="0" hangingPunct="1">
      <a:defRPr sz="5759" kern="1200">
        <a:solidFill>
          <a:schemeClr val="tx1"/>
        </a:solidFill>
        <a:latin typeface="+mn-lt"/>
        <a:ea typeface="+mn-ea"/>
        <a:cs typeface="+mn-cs"/>
      </a:defRPr>
    </a:lvl6pPr>
    <a:lvl7pPr marL="8776868" algn="l" defTabSz="2925623" rtl="0" eaLnBrk="1" latinLnBrk="0" hangingPunct="1">
      <a:defRPr sz="5759" kern="1200">
        <a:solidFill>
          <a:schemeClr val="tx1"/>
        </a:solidFill>
        <a:latin typeface="+mn-lt"/>
        <a:ea typeface="+mn-ea"/>
        <a:cs typeface="+mn-cs"/>
      </a:defRPr>
    </a:lvl7pPr>
    <a:lvl8pPr marL="10239680" algn="l" defTabSz="2925623" rtl="0" eaLnBrk="1" latinLnBrk="0" hangingPunct="1">
      <a:defRPr sz="5759" kern="1200">
        <a:solidFill>
          <a:schemeClr val="tx1"/>
        </a:solidFill>
        <a:latin typeface="+mn-lt"/>
        <a:ea typeface="+mn-ea"/>
        <a:cs typeface="+mn-cs"/>
      </a:defRPr>
    </a:lvl8pPr>
    <a:lvl9pPr marL="11702491" algn="l" defTabSz="2925623" rtl="0" eaLnBrk="1" latinLnBrk="0" hangingPunct="1">
      <a:defRPr sz="5759"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3486" userDrawn="1">
          <p15:clr>
            <a:srgbClr val="A4A3A4"/>
          </p15:clr>
        </p15:guide>
        <p15:guide id="2" pos="9536"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B7D3"/>
    <a:srgbClr val="F2EFF5"/>
    <a:srgbClr val="F3F0F6"/>
    <a:srgbClr val="EEEAF2"/>
    <a:srgbClr val="F7F7F7"/>
    <a:srgbClr val="603268"/>
    <a:srgbClr val="5E4197"/>
    <a:srgbClr val="6A4E9D"/>
    <a:srgbClr val="66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5368" autoAdjust="0"/>
    <p:restoredTop sz="94671" autoAdjust="0"/>
  </p:normalViewPr>
  <p:slideViewPr>
    <p:cSldViewPr>
      <p:cViewPr>
        <p:scale>
          <a:sx n="30" d="100"/>
          <a:sy n="30" d="100"/>
        </p:scale>
        <p:origin x="-1152" y="774"/>
      </p:cViewPr>
      <p:guideLst>
        <p:guide orient="horz" pos="13486"/>
        <p:guide pos="9536"/>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8" d="100"/>
          <a:sy n="88" d="100"/>
        </p:scale>
        <p:origin x="32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31/10/2020</a:t>
            </a:fld>
            <a:endParaRPr lang="fr-FR"/>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‹N°›</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2925623" rtl="0" eaLnBrk="1" latinLnBrk="0" hangingPunct="1">
      <a:defRPr sz="3839" kern="1200">
        <a:solidFill>
          <a:schemeClr val="tx1"/>
        </a:solidFill>
        <a:latin typeface="+mn-lt"/>
        <a:ea typeface="+mn-ea"/>
        <a:cs typeface="+mn-cs"/>
      </a:defRPr>
    </a:lvl1pPr>
    <a:lvl2pPr marL="1462811" algn="l" defTabSz="2925623" rtl="0" eaLnBrk="1" latinLnBrk="0" hangingPunct="1">
      <a:defRPr sz="3839" kern="1200">
        <a:solidFill>
          <a:schemeClr val="tx1"/>
        </a:solidFill>
        <a:latin typeface="+mn-lt"/>
        <a:ea typeface="+mn-ea"/>
        <a:cs typeface="+mn-cs"/>
      </a:defRPr>
    </a:lvl2pPr>
    <a:lvl3pPr marL="2925623" algn="l" defTabSz="2925623" rtl="0" eaLnBrk="1" latinLnBrk="0" hangingPunct="1">
      <a:defRPr sz="3839" kern="1200">
        <a:solidFill>
          <a:schemeClr val="tx1"/>
        </a:solidFill>
        <a:latin typeface="+mn-lt"/>
        <a:ea typeface="+mn-ea"/>
        <a:cs typeface="+mn-cs"/>
      </a:defRPr>
    </a:lvl3pPr>
    <a:lvl4pPr marL="4388434" algn="l" defTabSz="2925623" rtl="0" eaLnBrk="1" latinLnBrk="0" hangingPunct="1">
      <a:defRPr sz="3839" kern="1200">
        <a:solidFill>
          <a:schemeClr val="tx1"/>
        </a:solidFill>
        <a:latin typeface="+mn-lt"/>
        <a:ea typeface="+mn-ea"/>
        <a:cs typeface="+mn-cs"/>
      </a:defRPr>
    </a:lvl4pPr>
    <a:lvl5pPr marL="5851246" algn="l" defTabSz="2925623" rtl="0" eaLnBrk="1" latinLnBrk="0" hangingPunct="1">
      <a:defRPr sz="3839" kern="1200">
        <a:solidFill>
          <a:schemeClr val="tx1"/>
        </a:solidFill>
        <a:latin typeface="+mn-lt"/>
        <a:ea typeface="+mn-ea"/>
        <a:cs typeface="+mn-cs"/>
      </a:defRPr>
    </a:lvl5pPr>
    <a:lvl6pPr marL="7314057" algn="l" defTabSz="2925623" rtl="0" eaLnBrk="1" latinLnBrk="0" hangingPunct="1">
      <a:defRPr sz="3839" kern="1200">
        <a:solidFill>
          <a:schemeClr val="tx1"/>
        </a:solidFill>
        <a:latin typeface="+mn-lt"/>
        <a:ea typeface="+mn-ea"/>
        <a:cs typeface="+mn-cs"/>
      </a:defRPr>
    </a:lvl6pPr>
    <a:lvl7pPr marL="8776868" algn="l" defTabSz="2925623" rtl="0" eaLnBrk="1" latinLnBrk="0" hangingPunct="1">
      <a:defRPr sz="3839" kern="1200">
        <a:solidFill>
          <a:schemeClr val="tx1"/>
        </a:solidFill>
        <a:latin typeface="+mn-lt"/>
        <a:ea typeface="+mn-ea"/>
        <a:cs typeface="+mn-cs"/>
      </a:defRPr>
    </a:lvl7pPr>
    <a:lvl8pPr marL="10239680" algn="l" defTabSz="2925623" rtl="0" eaLnBrk="1" latinLnBrk="0" hangingPunct="1">
      <a:defRPr sz="3839" kern="1200">
        <a:solidFill>
          <a:schemeClr val="tx1"/>
        </a:solidFill>
        <a:latin typeface="+mn-lt"/>
        <a:ea typeface="+mn-ea"/>
        <a:cs typeface="+mn-cs"/>
      </a:defRPr>
    </a:lvl8pPr>
    <a:lvl9pPr marL="11702491" algn="l" defTabSz="2925623" rtl="0" eaLnBrk="1" latinLnBrk="0" hangingPunct="1">
      <a:defRPr sz="383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13299391"/>
            <a:ext cx="25733931" cy="9176767"/>
          </a:xfrm>
        </p:spPr>
        <p:txBody>
          <a:bodyPr/>
          <a:lstStyle/>
          <a:p>
            <a:r>
              <a:rPr lang="en-US"/>
              <a:t>Click to edit Master title style</a:t>
            </a:r>
            <a:endParaRPr lang="fr-FR"/>
          </a:p>
        </p:txBody>
      </p:sp>
      <p:sp>
        <p:nvSpPr>
          <p:cNvPr id="3" name="Subtitle 2"/>
          <p:cNvSpPr>
            <a:spLocks noGrp="1"/>
          </p:cNvSpPr>
          <p:nvPr>
            <p:ph type="subTitle" idx="1"/>
          </p:nvPr>
        </p:nvSpPr>
        <p:spPr>
          <a:xfrm>
            <a:off x="4541282" y="24259965"/>
            <a:ext cx="21192649" cy="1094076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31/10/2020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31/10/2020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49529" y="1714471"/>
            <a:ext cx="6811923" cy="36528688"/>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1513761" y="1714471"/>
            <a:ext cx="19931182" cy="365286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31/10/2020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it-IT" dirty="0"/>
              <a:t>Click to </a:t>
            </a:r>
            <a:r>
              <a:rPr lang="it-IT" dirty="0" err="1"/>
              <a:t>edit</a:t>
            </a:r>
            <a:r>
              <a:rPr lang="it-IT" dirty="0"/>
              <a:t> </a:t>
            </a:r>
            <a:r>
              <a:rPr lang="it-IT" dirty="0" err="1"/>
              <a:t>Paper</a:t>
            </a:r>
            <a:r>
              <a:rPr lang="it-IT" dirty="0"/>
              <a:t> Title</a:t>
            </a:r>
          </a:p>
        </p:txBody>
      </p:sp>
      <p:sp>
        <p:nvSpPr>
          <p:cNvPr id="3" name="Content Placeholder 2"/>
          <p:cNvSpPr>
            <a:spLocks noGrp="1"/>
          </p:cNvSpPr>
          <p:nvPr>
            <p:ph idx="1"/>
          </p:nvPr>
        </p:nvSpPr>
        <p:spPr/>
        <p:txBody>
          <a:bodyPr/>
          <a:lstStyle/>
          <a:p>
            <a:pPr lvl="0"/>
            <a:r>
              <a:rPr lang="it-IT" dirty="0"/>
              <a:t>Click to </a:t>
            </a:r>
            <a:r>
              <a:rPr lang="it-IT" dirty="0" err="1"/>
              <a:t>edit</a:t>
            </a:r>
            <a:r>
              <a:rPr lang="it-IT" dirty="0"/>
              <a:t> Master text </a:t>
            </a:r>
            <a:r>
              <a:rPr lang="it-IT" dirty="0" err="1"/>
              <a:t>styles</a:t>
            </a:r>
            <a:endParaRPr lang="it-IT" dirty="0"/>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it-IT" dirty="0"/>
          </a:p>
        </p:txBody>
      </p:sp>
      <p:sp>
        <p:nvSpPr>
          <p:cNvPr id="8" name="Text Placeholder 7"/>
          <p:cNvSpPr>
            <a:spLocks noGrp="1"/>
          </p:cNvSpPr>
          <p:nvPr>
            <p:ph type="body" sz="quarter" idx="10" hasCustomPrompt="1"/>
          </p:nvPr>
        </p:nvSpPr>
        <p:spPr>
          <a:xfrm>
            <a:off x="12774612" y="5479523"/>
            <a:ext cx="16453907" cy="1318062"/>
          </a:xfrm>
        </p:spPr>
        <p:txBody>
          <a:bodyPr>
            <a:normAutofit/>
          </a:bodyPr>
          <a:lstStyle>
            <a:lvl1pPr marL="0" indent="0" algn="r">
              <a:buNone/>
              <a:defRPr sz="5400">
                <a:solidFill>
                  <a:srgbClr val="FFFFFF"/>
                </a:solidFill>
              </a:defRPr>
            </a:lvl1pPr>
          </a:lstStyle>
          <a:p>
            <a:pPr lvl="0"/>
            <a:r>
              <a:rPr lang="it-IT" dirty="0"/>
              <a:t>Click to </a:t>
            </a:r>
            <a:r>
              <a:rPr lang="it-IT" dirty="0" err="1"/>
              <a:t>edit</a:t>
            </a:r>
            <a:r>
              <a:rPr lang="it-IT" dirty="0"/>
              <a:t> </a:t>
            </a:r>
            <a:r>
              <a:rPr lang="it-IT" dirty="0" err="1"/>
              <a:t>author’s</a:t>
            </a:r>
            <a:r>
              <a:rPr lang="it-IT" dirty="0"/>
              <a:t> </a:t>
            </a:r>
            <a:r>
              <a:rPr lang="it-IT" dirty="0" err="1"/>
              <a:t>name</a:t>
            </a:r>
            <a:r>
              <a:rPr lang="it-IT" dirty="0"/>
              <a:t> and </a:t>
            </a:r>
            <a:r>
              <a:rPr lang="it-IT" dirty="0" err="1"/>
              <a:t>affiliation</a:t>
            </a:r>
            <a:endParaRPr lang="it-IT" dirty="0"/>
          </a:p>
        </p:txBody>
      </p:sp>
    </p:spTree>
    <p:extLst>
      <p:ext uri="{BB962C8B-B14F-4D97-AF65-F5344CB8AC3E}">
        <p14:creationId xmlns:p14="http://schemas.microsoft.com/office/powerpoint/2010/main" val="3345945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84402" y="7006456"/>
            <a:ext cx="22706410" cy="1490481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784402" y="22486055"/>
            <a:ext cx="22706410" cy="1033624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10/31/2020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3215"/>
            <a:ext cx="26112371" cy="17808474"/>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2065654" y="28650163"/>
            <a:ext cx="26112371" cy="936505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10/31/2020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81421" y="11396633"/>
            <a:ext cx="12803892" cy="2716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5389900" y="11396633"/>
            <a:ext cx="12803892" cy="2716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10/31/2020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6679" y="2279343"/>
            <a:ext cx="26112371" cy="8274950"/>
          </a:xfrm>
        </p:spPr>
        <p:txBody>
          <a:bodyPr/>
          <a:lstStyle/>
          <a:p>
            <a:r>
              <a:rPr lang="en-US"/>
              <a:t>Click to edit Master title style</a:t>
            </a:r>
          </a:p>
        </p:txBody>
      </p:sp>
      <p:sp>
        <p:nvSpPr>
          <p:cNvPr id="3" name="Text Placeholder 2"/>
          <p:cNvSpPr>
            <a:spLocks noGrp="1"/>
          </p:cNvSpPr>
          <p:nvPr>
            <p:ph type="body" idx="1"/>
          </p:nvPr>
        </p:nvSpPr>
        <p:spPr>
          <a:xfrm>
            <a:off x="2086687" y="10494814"/>
            <a:ext cx="12809147" cy="51433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086687" y="15638164"/>
            <a:ext cx="12809147" cy="230013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5326827" y="10494814"/>
            <a:ext cx="12872223" cy="51433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26827" y="15638164"/>
            <a:ext cx="12872223" cy="230013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10/31/2020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10/31/2020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10/31/2020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31/10/2020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6687" y="2854114"/>
            <a:ext cx="9765859" cy="998939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2872223" y="6164110"/>
            <a:ext cx="15326827" cy="304240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86687" y="12843511"/>
            <a:ext cx="9765859" cy="237941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6687" y="2854114"/>
            <a:ext cx="9765859" cy="9989398"/>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2872223" y="6164110"/>
            <a:ext cx="15326827" cy="304240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86687" y="12843511"/>
            <a:ext cx="9765859" cy="237941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4" y="2279325"/>
            <a:ext cx="6528093" cy="362809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81429" y="2279325"/>
            <a:ext cx="19079692" cy="362809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533" y="27510497"/>
            <a:ext cx="25733931" cy="8502880"/>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2391533" y="18145428"/>
            <a:ext cx="25733931" cy="93650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31/10/2020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1513761" y="9989411"/>
            <a:ext cx="13371552" cy="282537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15389900" y="9989411"/>
            <a:ext cx="13371552" cy="282537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31/10/2020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1513761" y="9583086"/>
            <a:ext cx="13376810" cy="39937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13761" y="13576859"/>
            <a:ext cx="13376810" cy="246662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15379396" y="9583086"/>
            <a:ext cx="13382065" cy="39937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79396" y="13576859"/>
            <a:ext cx="13382065" cy="246662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31/10/2020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31/10/2020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31/10/2020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22958703" y="39680118"/>
            <a:ext cx="7064216" cy="2279326"/>
          </a:xfrm>
        </p:spPr>
        <p:txBody>
          <a:bodyPr/>
          <a:lstStyle/>
          <a:p>
            <a:fld id="{FCAEAE96-855E-42B1-8DE9-9C9E68DE18C5}"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769" y="1704542"/>
            <a:ext cx="9960336" cy="7254204"/>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11836767" y="1704558"/>
            <a:ext cx="16924685" cy="365386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1513769" y="8958760"/>
            <a:ext cx="9960336" cy="292843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31/10/2020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154" y="29968193"/>
            <a:ext cx="18165128" cy="3537915"/>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5934154" y="3825307"/>
            <a:ext cx="18165128" cy="2568702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5934154" y="33506104"/>
            <a:ext cx="18165128" cy="50244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31/10/2020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761" y="1714454"/>
            <a:ext cx="27247692" cy="7135284"/>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1513761" y="9989411"/>
            <a:ext cx="27247692" cy="282537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1513761" y="39680118"/>
            <a:ext cx="7064216" cy="2279326"/>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31/10/2020</a:t>
            </a:fld>
            <a:endParaRPr lang="fr-FR"/>
          </a:p>
        </p:txBody>
      </p:sp>
      <p:sp>
        <p:nvSpPr>
          <p:cNvPr id="5" name="Footer Placeholder 4"/>
          <p:cNvSpPr>
            <a:spLocks noGrp="1"/>
          </p:cNvSpPr>
          <p:nvPr>
            <p:ph type="ftr" sz="quarter" idx="3"/>
          </p:nvPr>
        </p:nvSpPr>
        <p:spPr>
          <a:xfrm>
            <a:off x="10344031" y="39680118"/>
            <a:ext cx="9587151" cy="22793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21697236" y="39680118"/>
            <a:ext cx="7064216" cy="2279326"/>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9343"/>
            <a:ext cx="26112371" cy="82749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081421" y="11396633"/>
            <a:ext cx="26112371" cy="271636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081421" y="39680118"/>
            <a:ext cx="6811923" cy="2279326"/>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10/31/2020</a:t>
            </a:fld>
            <a:endParaRPr lang="en-US"/>
          </a:p>
        </p:txBody>
      </p:sp>
      <p:sp>
        <p:nvSpPr>
          <p:cNvPr id="5" name="Footer Placeholder 4"/>
          <p:cNvSpPr>
            <a:spLocks noGrp="1"/>
          </p:cNvSpPr>
          <p:nvPr>
            <p:ph type="ftr" sz="quarter" idx="3"/>
          </p:nvPr>
        </p:nvSpPr>
        <p:spPr>
          <a:xfrm>
            <a:off x="10028665" y="39680118"/>
            <a:ext cx="10217884" cy="22793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39680118"/>
            <a:ext cx="6811923" cy="2279326"/>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‹N°›</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wm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10.tiff"/><Relationship Id="rId5" Type="http://schemas.openxmlformats.org/officeDocument/2006/relationships/image" Target="../media/image4.png"/><Relationship Id="rId10" Type="http://schemas.openxmlformats.org/officeDocument/2006/relationships/image" Target="../media/image9.tiff"/><Relationship Id="rId4" Type="http://schemas.openxmlformats.org/officeDocument/2006/relationships/image" Target="../media/image3.png"/><Relationship Id="rId9" Type="http://schemas.openxmlformats.org/officeDocument/2006/relationships/image" Target="../media/image8.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à coins arrondis 44"/>
          <p:cNvSpPr/>
          <p:nvPr/>
        </p:nvSpPr>
        <p:spPr>
          <a:xfrm>
            <a:off x="15302358" y="14528503"/>
            <a:ext cx="13521644" cy="19755147"/>
          </a:xfrm>
          <a:prstGeom prst="roundRect">
            <a:avLst>
              <a:gd name="adj" fmla="val 10083"/>
            </a:avLst>
          </a:prstGeom>
          <a:solidFill>
            <a:srgbClr val="F2EFF5"/>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7F7F7"/>
              </a:solidFill>
            </a:endParaRPr>
          </a:p>
        </p:txBody>
      </p:sp>
      <p:sp>
        <p:nvSpPr>
          <p:cNvPr id="38" name="Rectangle à coins arrondis 37"/>
          <p:cNvSpPr/>
          <p:nvPr/>
        </p:nvSpPr>
        <p:spPr>
          <a:xfrm>
            <a:off x="1487817" y="13176250"/>
            <a:ext cx="13271113" cy="990600"/>
          </a:xfrm>
          <a:prstGeom prst="roundRect">
            <a:avLst>
              <a:gd name="adj" fmla="val 30902"/>
            </a:avLst>
          </a:prstGeom>
          <a:solidFill>
            <a:srgbClr val="C4B7D3"/>
          </a:solidFill>
          <a:ln>
            <a:solidFill>
              <a:schemeClr val="accent4">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37" name="Rectangle à coins arrondis 36"/>
          <p:cNvSpPr/>
          <p:nvPr/>
        </p:nvSpPr>
        <p:spPr>
          <a:xfrm>
            <a:off x="1269206" y="34664650"/>
            <a:ext cx="27459889" cy="990600"/>
          </a:xfrm>
          <a:prstGeom prst="roundRect">
            <a:avLst>
              <a:gd name="adj" fmla="val 32582"/>
            </a:avLst>
          </a:prstGeom>
          <a:solidFill>
            <a:srgbClr val="C4B7D3"/>
          </a:solidFill>
          <a:ln>
            <a:solidFill>
              <a:schemeClr val="accent4">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36" name="Rectangle à coins arrondis 35"/>
          <p:cNvSpPr/>
          <p:nvPr/>
        </p:nvSpPr>
        <p:spPr>
          <a:xfrm>
            <a:off x="15094408" y="13176250"/>
            <a:ext cx="13835397" cy="990600"/>
          </a:xfrm>
          <a:prstGeom prst="roundRect">
            <a:avLst>
              <a:gd name="adj" fmla="val 35765"/>
            </a:avLst>
          </a:prstGeom>
          <a:solidFill>
            <a:srgbClr val="C4B7D3"/>
          </a:solidFill>
          <a:ln>
            <a:solidFill>
              <a:schemeClr val="accent4">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34" name="Rectangle à coins arrondis 33"/>
          <p:cNvSpPr/>
          <p:nvPr/>
        </p:nvSpPr>
        <p:spPr>
          <a:xfrm>
            <a:off x="1345406" y="14573031"/>
            <a:ext cx="13521644" cy="19755147"/>
          </a:xfrm>
          <a:prstGeom prst="roundRect">
            <a:avLst>
              <a:gd name="adj" fmla="val 10083"/>
            </a:avLst>
          </a:prstGeom>
          <a:solidFill>
            <a:srgbClr val="F2EFF5"/>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7F7F7"/>
              </a:solidFill>
            </a:endParaRPr>
          </a:p>
        </p:txBody>
      </p:sp>
      <p:sp>
        <p:nvSpPr>
          <p:cNvPr id="3" name="Rectangle à coins arrondis 2"/>
          <p:cNvSpPr/>
          <p:nvPr/>
        </p:nvSpPr>
        <p:spPr>
          <a:xfrm>
            <a:off x="1448687" y="7190205"/>
            <a:ext cx="27459889" cy="990600"/>
          </a:xfrm>
          <a:prstGeom prst="roundRect">
            <a:avLst>
              <a:gd name="adj" fmla="val 32582"/>
            </a:avLst>
          </a:prstGeom>
          <a:solidFill>
            <a:srgbClr val="C4B7D3"/>
          </a:solidFill>
          <a:ln>
            <a:solidFill>
              <a:schemeClr val="accent4">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44" name="Rectangle à coins arrondis 43"/>
          <p:cNvSpPr/>
          <p:nvPr/>
        </p:nvSpPr>
        <p:spPr>
          <a:xfrm>
            <a:off x="1485391" y="8528050"/>
            <a:ext cx="27444414" cy="4168914"/>
          </a:xfrm>
          <a:prstGeom prst="roundRect">
            <a:avLst/>
          </a:prstGeom>
          <a:solidFill>
            <a:srgbClr val="F2EFF5"/>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400">
              <a:spcBef>
                <a:spcPct val="20000"/>
              </a:spcBef>
            </a:pPr>
            <a:r>
              <a:rPr lang="en-US" sz="4000" dirty="0">
                <a:solidFill>
                  <a:prstClr val="black"/>
                </a:solidFill>
              </a:rPr>
              <a:t>The internal surface of removable dentures has many irregularities and </a:t>
            </a:r>
            <a:r>
              <a:rPr lang="en-US" sz="4000" dirty="0" err="1">
                <a:solidFill>
                  <a:prstClr val="black"/>
                </a:solidFill>
              </a:rPr>
              <a:t>microporosities</a:t>
            </a:r>
            <a:r>
              <a:rPr lang="en-US" sz="4000" dirty="0">
                <a:solidFill>
                  <a:prstClr val="black"/>
                </a:solidFill>
              </a:rPr>
              <a:t> which promote colonization and penetration of bacteria and yeasts into the base of the acrylic resin (1). Denture biofilm is a real microbial reservoir which can be responsible for prosthetic stomatitis or aspiration pneumonia, a potentially fatal infection, especially in geriatric patients (2). Chewing sticks may play a role in the promotion of oral hygiene, and further evaluation of their effectiveness is warranted, as stated in the Consensus Report on Oral Hygiene (3). Thus, this study aimed at investigating the antibacterial activity of extracts from the two chewing sticks on the growth of oral bacteria, in their planktonic forms and in denture biofilms.</a:t>
            </a:r>
          </a:p>
        </p:txBody>
      </p:sp>
      <p:sp>
        <p:nvSpPr>
          <p:cNvPr id="43" name="Rectangle à coins arrondis 42"/>
          <p:cNvSpPr/>
          <p:nvPr/>
        </p:nvSpPr>
        <p:spPr>
          <a:xfrm>
            <a:off x="1237286" y="35960050"/>
            <a:ext cx="27558019" cy="1524000"/>
          </a:xfrm>
          <a:prstGeom prst="roundRect">
            <a:avLst>
              <a:gd name="adj" fmla="val 29081"/>
            </a:avLst>
          </a:prstGeom>
          <a:solidFill>
            <a:srgbClr val="F2EFF5"/>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7F7F7"/>
              </a:solidFill>
            </a:endParaRPr>
          </a:p>
        </p:txBody>
      </p:sp>
      <p:sp>
        <p:nvSpPr>
          <p:cNvPr id="2" name="Title 1"/>
          <p:cNvSpPr>
            <a:spLocks noGrp="1"/>
          </p:cNvSpPr>
          <p:nvPr>
            <p:ph type="title"/>
          </p:nvPr>
        </p:nvSpPr>
        <p:spPr>
          <a:xfrm>
            <a:off x="1513761" y="1714454"/>
            <a:ext cx="27247692" cy="2546396"/>
          </a:xfrm>
        </p:spPr>
        <p:txBody>
          <a:bodyPr>
            <a:noAutofit/>
          </a:bodyPr>
          <a:lstStyle/>
          <a:p>
            <a:pPr>
              <a:lnSpc>
                <a:spcPct val="150000"/>
              </a:lnSpc>
            </a:pPr>
            <a:r>
              <a:rPr lang="fr-FR" sz="5400" b="1" i="1" dirty="0"/>
              <a:t>In vitro</a:t>
            </a:r>
            <a:r>
              <a:rPr lang="fr-FR" sz="5400" b="1" dirty="0"/>
              <a:t> </a:t>
            </a:r>
            <a:r>
              <a:rPr lang="fr-FR" sz="5400" b="1" dirty="0" err="1"/>
              <a:t>antibiofilm</a:t>
            </a:r>
            <a:r>
              <a:rPr lang="fr-FR" sz="5400" b="1" dirty="0"/>
              <a:t> </a:t>
            </a:r>
            <a:r>
              <a:rPr lang="fr-FR" sz="5400" b="1" dirty="0" err="1"/>
              <a:t>activity</a:t>
            </a:r>
            <a:r>
              <a:rPr lang="fr-FR" sz="5400" b="1" dirty="0"/>
              <a:t> of Algerian </a:t>
            </a:r>
            <a:r>
              <a:rPr lang="fr-FR" sz="5400" b="1" i="1" dirty="0" err="1"/>
              <a:t>Salvadora</a:t>
            </a:r>
            <a:r>
              <a:rPr lang="fr-FR" sz="5400" b="1" i="1" dirty="0"/>
              <a:t> </a:t>
            </a:r>
            <a:r>
              <a:rPr lang="fr-FR" sz="5400" b="1" i="1" dirty="0" err="1"/>
              <a:t>persica</a:t>
            </a:r>
            <a:r>
              <a:rPr lang="fr-FR" sz="5400" b="1" dirty="0"/>
              <a:t> and </a:t>
            </a:r>
            <a:r>
              <a:rPr lang="fr-FR" sz="5400" b="1" i="1" dirty="0" err="1"/>
              <a:t>Juglans</a:t>
            </a:r>
            <a:r>
              <a:rPr lang="fr-FR" sz="5400" b="1" i="1" dirty="0"/>
              <a:t> </a:t>
            </a:r>
            <a:r>
              <a:rPr lang="fr-FR" sz="5400" b="1" i="1" dirty="0" err="1"/>
              <a:t>regia</a:t>
            </a:r>
            <a:r>
              <a:rPr lang="fr-FR" sz="5400" b="1" dirty="0"/>
              <a:t> </a:t>
            </a:r>
            <a:r>
              <a:rPr lang="fr-FR" sz="5400" b="1" dirty="0" smtClean="0"/>
              <a:t/>
            </a:r>
            <a:br>
              <a:rPr lang="fr-FR" sz="5400" b="1" dirty="0" smtClean="0"/>
            </a:br>
            <a:r>
              <a:rPr lang="fr-FR" sz="5400" b="1" dirty="0" err="1" smtClean="0"/>
              <a:t>extracts</a:t>
            </a:r>
            <a:r>
              <a:rPr lang="fr-FR" sz="5400" b="1" dirty="0" smtClean="0"/>
              <a:t> </a:t>
            </a:r>
            <a:r>
              <a:rPr lang="fr-FR" sz="5400" b="1" dirty="0" err="1"/>
              <a:t>against</a:t>
            </a:r>
            <a:r>
              <a:rPr lang="fr-FR" sz="5400" b="1" dirty="0"/>
              <a:t> oral S</a:t>
            </a:r>
            <a:r>
              <a:rPr lang="fr-FR" sz="5400" b="1" i="1" dirty="0"/>
              <a:t>treptococcus </a:t>
            </a:r>
            <a:r>
              <a:rPr lang="fr-FR" sz="5400" b="1" i="1" dirty="0" err="1"/>
              <a:t>gordonii</a:t>
            </a:r>
            <a:endParaRPr lang="en-US" sz="5400" b="1" dirty="0"/>
          </a:p>
        </p:txBody>
      </p:sp>
      <p:sp>
        <p:nvSpPr>
          <p:cNvPr id="8" name="TextBox 7"/>
          <p:cNvSpPr txBox="1"/>
          <p:nvPr/>
        </p:nvSpPr>
        <p:spPr>
          <a:xfrm>
            <a:off x="1506616" y="4489450"/>
            <a:ext cx="27423189" cy="1600438"/>
          </a:xfrm>
          <a:prstGeom prst="rect">
            <a:avLst/>
          </a:prstGeom>
          <a:solidFill>
            <a:srgbClr val="663399"/>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fr-FR" sz="4400" dirty="0" err="1"/>
              <a:t>Wafae</a:t>
            </a:r>
            <a:r>
              <a:rPr lang="fr-FR" sz="4400" dirty="0"/>
              <a:t> </a:t>
            </a:r>
            <a:r>
              <a:rPr lang="fr-FR" sz="4400" dirty="0" smtClean="0"/>
              <a:t>Didi</a:t>
            </a:r>
            <a:r>
              <a:rPr lang="fr-FR" sz="4400" baseline="30000" dirty="0" smtClean="0"/>
              <a:t>1</a:t>
            </a:r>
            <a:r>
              <a:rPr lang="fr-FR" sz="4400" dirty="0"/>
              <a:t>, Hafida  Hassaine</a:t>
            </a:r>
            <a:r>
              <a:rPr lang="fr-FR" sz="4400" baseline="30000" dirty="0"/>
              <a:t>1</a:t>
            </a:r>
            <a:r>
              <a:rPr lang="fr-FR" sz="4400" dirty="0"/>
              <a:t>, Sarah Gaouar</a:t>
            </a:r>
            <a:r>
              <a:rPr lang="fr-FR" sz="4400" baseline="30000" dirty="0"/>
              <a:t>1</a:t>
            </a:r>
            <a:endParaRPr lang="fr-FR" sz="4400" dirty="0"/>
          </a:p>
          <a:p>
            <a:pPr algn="ctr">
              <a:lnSpc>
                <a:spcPct val="150000"/>
              </a:lnSpc>
            </a:pPr>
            <a:r>
              <a:rPr lang="en-US" sz="3600" b="1" dirty="0" smtClean="0">
                <a:solidFill>
                  <a:schemeClr val="bg1"/>
                </a:solidFill>
              </a:rPr>
              <a:t>1. Laboratory </a:t>
            </a:r>
            <a:r>
              <a:rPr lang="en-US" sz="3600" b="1" dirty="0">
                <a:solidFill>
                  <a:schemeClr val="bg1"/>
                </a:solidFill>
              </a:rPr>
              <a:t>of Applied Microbiology in Food, Biomedical and Environment </a:t>
            </a:r>
            <a:r>
              <a:rPr lang="en-US" sz="3600" b="1" dirty="0" smtClean="0">
                <a:solidFill>
                  <a:schemeClr val="bg1"/>
                </a:solidFill>
              </a:rPr>
              <a:t>LAMAABE. University </a:t>
            </a:r>
            <a:r>
              <a:rPr lang="en-US" sz="3600" b="1" dirty="0">
                <a:solidFill>
                  <a:schemeClr val="bg1"/>
                </a:solidFill>
              </a:rPr>
              <a:t>of </a:t>
            </a:r>
            <a:r>
              <a:rPr lang="en-US" sz="3600" b="1" dirty="0" err="1" smtClean="0">
                <a:solidFill>
                  <a:schemeClr val="bg1"/>
                </a:solidFill>
              </a:rPr>
              <a:t>Tlemcen</a:t>
            </a:r>
            <a:r>
              <a:rPr lang="en-US" sz="3600" b="1" dirty="0">
                <a:solidFill>
                  <a:schemeClr val="bg1"/>
                </a:solidFill>
              </a:rPr>
              <a:t>.</a:t>
            </a:r>
            <a:r>
              <a:rPr lang="en-US" sz="3600" b="1" dirty="0" smtClean="0">
                <a:solidFill>
                  <a:schemeClr val="bg1"/>
                </a:solidFill>
              </a:rPr>
              <a:t> </a:t>
            </a:r>
            <a:r>
              <a:rPr lang="en-US" sz="3600" b="1" dirty="0">
                <a:solidFill>
                  <a:schemeClr val="bg1"/>
                </a:solidFill>
              </a:rPr>
              <a:t>Algeria</a:t>
            </a:r>
          </a:p>
        </p:txBody>
      </p:sp>
      <p:sp>
        <p:nvSpPr>
          <p:cNvPr id="6" name="Content Placeholder 5"/>
          <p:cNvSpPr>
            <a:spLocks noGrp="1"/>
          </p:cNvSpPr>
          <p:nvPr>
            <p:ph idx="1"/>
          </p:nvPr>
        </p:nvSpPr>
        <p:spPr>
          <a:xfrm>
            <a:off x="1713991" y="14573031"/>
            <a:ext cx="12661615" cy="19539623"/>
          </a:xfrm>
        </p:spPr>
        <p:txBody>
          <a:bodyPr>
            <a:normAutofit fontScale="85000" lnSpcReduction="10000"/>
          </a:bodyPr>
          <a:lstStyle/>
          <a:p>
            <a:pPr marL="0" indent="0">
              <a:lnSpc>
                <a:spcPct val="110000"/>
              </a:lnSpc>
              <a:buNone/>
            </a:pPr>
            <a:endParaRPr lang="en-US" sz="4300" dirty="0"/>
          </a:p>
          <a:p>
            <a:pPr marL="0" indent="0">
              <a:lnSpc>
                <a:spcPct val="150000"/>
              </a:lnSpc>
              <a:buNone/>
            </a:pPr>
            <a:r>
              <a:rPr lang="en-US" sz="4300" b="1" dirty="0" smtClean="0"/>
              <a:t>       </a:t>
            </a:r>
            <a:r>
              <a:rPr lang="en-US" sz="4300" b="1" dirty="0" smtClean="0">
                <a:sym typeface="Wingdings 2"/>
              </a:rPr>
              <a:t> </a:t>
            </a:r>
            <a:r>
              <a:rPr lang="en-US" sz="4300" b="1" dirty="0" smtClean="0"/>
              <a:t>Antibacterial </a:t>
            </a:r>
            <a:r>
              <a:rPr lang="en-US" sz="4300" b="1" dirty="0" smtClean="0"/>
              <a:t>activity </a:t>
            </a:r>
          </a:p>
          <a:p>
            <a:pPr marL="0" indent="0" algn="just">
              <a:lnSpc>
                <a:spcPct val="150000"/>
              </a:lnSpc>
              <a:buNone/>
            </a:pPr>
            <a:r>
              <a:rPr lang="en-US" sz="4300" dirty="0" smtClean="0">
                <a:sym typeface="Wingdings"/>
              </a:rPr>
              <a:t>   </a:t>
            </a:r>
            <a:r>
              <a:rPr lang="en-US" sz="4300" dirty="0">
                <a:sym typeface="Wingdings"/>
              </a:rPr>
              <a:t>Bacterial cells </a:t>
            </a:r>
            <a:r>
              <a:rPr lang="en-US" sz="4300" dirty="0" smtClean="0">
                <a:sym typeface="Wingdings"/>
              </a:rPr>
              <a:t>were grown </a:t>
            </a:r>
            <a:r>
              <a:rPr lang="en-US" sz="4300" dirty="0">
                <a:sym typeface="Wingdings"/>
              </a:rPr>
              <a:t>in brain heart infusion </a:t>
            </a:r>
            <a:r>
              <a:rPr lang="en-US" sz="4300" dirty="0" smtClean="0">
                <a:sym typeface="Wingdings"/>
              </a:rPr>
              <a:t>broth and the </a:t>
            </a:r>
            <a:r>
              <a:rPr lang="en-US" sz="4300" dirty="0" smtClean="0"/>
              <a:t>two </a:t>
            </a:r>
            <a:r>
              <a:rPr lang="en-US" sz="4300" dirty="0" err="1" smtClean="0"/>
              <a:t>methanolic</a:t>
            </a:r>
            <a:r>
              <a:rPr lang="en-US" sz="4300" dirty="0" smtClean="0"/>
              <a:t> plant </a:t>
            </a:r>
            <a:r>
              <a:rPr lang="en-US" sz="4300" dirty="0"/>
              <a:t>extract materials were formulated in  dimethyl </a:t>
            </a:r>
            <a:r>
              <a:rPr lang="en-US" sz="4300" dirty="0" err="1"/>
              <a:t>sulfoxide</a:t>
            </a:r>
            <a:r>
              <a:rPr lang="en-US" sz="4300" dirty="0"/>
              <a:t>  and taken into different </a:t>
            </a:r>
            <a:r>
              <a:rPr lang="en-US" sz="4300" dirty="0" smtClean="0"/>
              <a:t>concentrations.</a:t>
            </a:r>
            <a:endParaRPr lang="en-US" sz="4300" b="1" dirty="0" smtClean="0"/>
          </a:p>
          <a:p>
            <a:pPr marL="0" indent="0" algn="just">
              <a:lnSpc>
                <a:spcPct val="150000"/>
              </a:lnSpc>
              <a:buNone/>
            </a:pPr>
            <a:r>
              <a:rPr lang="en-US" sz="4300" dirty="0" smtClean="0"/>
              <a:t>    </a:t>
            </a:r>
            <a:r>
              <a:rPr lang="en-US" sz="4300" dirty="0" smtClean="0">
                <a:sym typeface="Wingdings"/>
              </a:rPr>
              <a:t></a:t>
            </a:r>
            <a:r>
              <a:rPr lang="en-US" sz="4300" dirty="0" smtClean="0"/>
              <a:t>Minimum </a:t>
            </a:r>
            <a:r>
              <a:rPr lang="en-US" sz="4300" dirty="0"/>
              <a:t>inhibitory </a:t>
            </a:r>
            <a:r>
              <a:rPr lang="en-US" sz="4300" dirty="0" smtClean="0"/>
              <a:t>concentrations (MIC) were           determined </a:t>
            </a:r>
            <a:r>
              <a:rPr lang="en-US" sz="4300" dirty="0"/>
              <a:t>by the </a:t>
            </a:r>
            <a:r>
              <a:rPr lang="en-US" sz="4300" dirty="0" err="1"/>
              <a:t>microtiter</a:t>
            </a:r>
            <a:r>
              <a:rPr lang="en-US" sz="4300" dirty="0"/>
              <a:t> broth </a:t>
            </a:r>
            <a:r>
              <a:rPr lang="en-US" sz="4300" dirty="0" smtClean="0"/>
              <a:t>method in sterile 96‑well </a:t>
            </a:r>
            <a:r>
              <a:rPr lang="en-US" sz="4300" dirty="0"/>
              <a:t>plates. Serial dilution techniques </a:t>
            </a:r>
            <a:r>
              <a:rPr lang="en-US" sz="4300" dirty="0" smtClean="0"/>
              <a:t>were used </a:t>
            </a:r>
            <a:r>
              <a:rPr lang="en-US" sz="4300" dirty="0"/>
              <a:t>to determine the </a:t>
            </a:r>
            <a:r>
              <a:rPr lang="en-US" sz="4300" dirty="0" smtClean="0"/>
              <a:t>MIC</a:t>
            </a:r>
            <a:r>
              <a:rPr lang="en-US" sz="2800" dirty="0" smtClean="0"/>
              <a:t>50</a:t>
            </a:r>
            <a:r>
              <a:rPr lang="en-US" sz="4300" dirty="0" smtClean="0"/>
              <a:t> </a:t>
            </a:r>
            <a:r>
              <a:rPr lang="en-US" sz="4300" dirty="0"/>
              <a:t>and MIC</a:t>
            </a:r>
            <a:r>
              <a:rPr lang="en-US" sz="2800" dirty="0"/>
              <a:t>90</a:t>
            </a:r>
            <a:r>
              <a:rPr lang="en-US" sz="4300" dirty="0"/>
              <a:t> of </a:t>
            </a:r>
            <a:r>
              <a:rPr lang="en-US" sz="4300" dirty="0" smtClean="0"/>
              <a:t>extracts.</a:t>
            </a:r>
          </a:p>
          <a:p>
            <a:pPr marL="0" indent="0" algn="just">
              <a:lnSpc>
                <a:spcPct val="150000"/>
              </a:lnSpc>
              <a:buNone/>
            </a:pPr>
            <a:r>
              <a:rPr lang="en-US" sz="4300" dirty="0" smtClean="0"/>
              <a:t>     </a:t>
            </a:r>
            <a:r>
              <a:rPr lang="en-US" sz="4300" dirty="0" smtClean="0">
                <a:sym typeface="Wingdings"/>
              </a:rPr>
              <a:t></a:t>
            </a:r>
            <a:r>
              <a:rPr lang="en-US" sz="4300" dirty="0" smtClean="0"/>
              <a:t>Optical </a:t>
            </a:r>
            <a:r>
              <a:rPr lang="en-US" sz="4300" dirty="0"/>
              <a:t>density of </a:t>
            </a:r>
            <a:r>
              <a:rPr lang="en-US" sz="4300" dirty="0" smtClean="0"/>
              <a:t>each well </a:t>
            </a:r>
            <a:r>
              <a:rPr lang="en-US" sz="4300" dirty="0"/>
              <a:t>was measured at </a:t>
            </a:r>
            <a:r>
              <a:rPr lang="en-US" sz="4300" dirty="0" smtClean="0"/>
              <a:t>490nm and the </a:t>
            </a:r>
            <a:r>
              <a:rPr lang="en-US" sz="4300" dirty="0"/>
              <a:t>mean % inhibition of replicate tests was </a:t>
            </a:r>
            <a:r>
              <a:rPr lang="en-US" sz="4300" dirty="0" smtClean="0"/>
              <a:t>used to </a:t>
            </a:r>
            <a:r>
              <a:rPr lang="en-US" sz="4300" dirty="0"/>
              <a:t>determine </a:t>
            </a:r>
            <a:r>
              <a:rPr lang="en-US" sz="4300" dirty="0" smtClean="0"/>
              <a:t>the  </a:t>
            </a:r>
            <a:r>
              <a:rPr lang="en-US" sz="4300" dirty="0"/>
              <a:t>final MIC </a:t>
            </a:r>
            <a:r>
              <a:rPr lang="en-US" sz="4300" dirty="0" smtClean="0"/>
              <a:t>values.</a:t>
            </a:r>
          </a:p>
          <a:p>
            <a:pPr marL="0" indent="0" algn="just">
              <a:lnSpc>
                <a:spcPct val="150000"/>
              </a:lnSpc>
              <a:buNone/>
            </a:pPr>
            <a:r>
              <a:rPr lang="en-US" sz="4300" dirty="0" smtClean="0">
                <a:sym typeface="Wingdings 2"/>
              </a:rPr>
              <a:t>      </a:t>
            </a:r>
            <a:r>
              <a:rPr lang="en-US" sz="4300" dirty="0" smtClean="0">
                <a:sym typeface="Wingdings"/>
              </a:rPr>
              <a:t></a:t>
            </a:r>
            <a:r>
              <a:rPr lang="en-US" sz="4300" dirty="0" smtClean="0"/>
              <a:t>A </a:t>
            </a:r>
            <a:r>
              <a:rPr lang="en-US" sz="4300" dirty="0" err="1" smtClean="0"/>
              <a:t>microtiter</a:t>
            </a:r>
            <a:r>
              <a:rPr lang="en-US" sz="4300" dirty="0" smtClean="0"/>
              <a:t> </a:t>
            </a:r>
            <a:r>
              <a:rPr lang="en-US" sz="4300" dirty="0"/>
              <a:t>plate </a:t>
            </a:r>
            <a:r>
              <a:rPr lang="en-US" sz="4300" dirty="0" smtClean="0"/>
              <a:t>test was </a:t>
            </a:r>
            <a:r>
              <a:rPr lang="en-US" sz="4300" dirty="0"/>
              <a:t>used </a:t>
            </a:r>
            <a:r>
              <a:rPr lang="en-US" sz="4300" dirty="0" smtClean="0"/>
              <a:t> </a:t>
            </a:r>
            <a:r>
              <a:rPr lang="en-US" sz="4300" dirty="0" smtClean="0"/>
              <a:t>to </a:t>
            </a:r>
            <a:r>
              <a:rPr lang="en-US" sz="4300" dirty="0"/>
              <a:t>test </a:t>
            </a:r>
            <a:r>
              <a:rPr lang="en-US" sz="4300" dirty="0" smtClean="0"/>
              <a:t>the effect </a:t>
            </a:r>
            <a:r>
              <a:rPr lang="en-US" sz="4300" dirty="0"/>
              <a:t>of plant extracts on </a:t>
            </a:r>
            <a:r>
              <a:rPr lang="en-US" sz="4300" dirty="0" smtClean="0"/>
              <a:t> biofilms </a:t>
            </a:r>
            <a:r>
              <a:rPr lang="en-US" sz="4300" dirty="0"/>
              <a:t>already established in sterile 96‑well plates</a:t>
            </a:r>
            <a:r>
              <a:rPr lang="en-US" sz="4300" dirty="0" smtClean="0"/>
              <a:t>.</a:t>
            </a:r>
          </a:p>
          <a:p>
            <a:pPr marL="0" indent="0" algn="just">
              <a:lnSpc>
                <a:spcPct val="150000"/>
              </a:lnSpc>
              <a:buNone/>
            </a:pPr>
            <a:r>
              <a:rPr lang="en-US" sz="4300" dirty="0" smtClean="0"/>
              <a:t>                        </a:t>
            </a:r>
            <a:endParaRPr lang="en-US" sz="4300" dirty="0" smtClean="0"/>
          </a:p>
          <a:p>
            <a:pPr marL="0" indent="0" algn="just">
              <a:lnSpc>
                <a:spcPct val="150000"/>
              </a:lnSpc>
              <a:buNone/>
            </a:pPr>
            <a:r>
              <a:rPr lang="en-US" sz="4300" b="1" dirty="0" smtClean="0">
                <a:sym typeface="Wingdings 2"/>
              </a:rPr>
              <a:t> </a:t>
            </a:r>
            <a:r>
              <a:rPr lang="en-US" sz="4300" b="1" dirty="0" smtClean="0">
                <a:sym typeface="Wingdings 2"/>
              </a:rPr>
              <a:t>        Bacterial </a:t>
            </a:r>
            <a:r>
              <a:rPr lang="en-US" sz="4300" b="1" dirty="0" smtClean="0">
                <a:sym typeface="Wingdings 2"/>
              </a:rPr>
              <a:t>attachment on resin </a:t>
            </a:r>
            <a:endParaRPr lang="en-US" sz="4300" b="1" dirty="0" smtClean="0"/>
          </a:p>
          <a:p>
            <a:pPr marL="0" indent="0" algn="just">
              <a:lnSpc>
                <a:spcPct val="150000"/>
              </a:lnSpc>
              <a:buNone/>
            </a:pPr>
            <a:r>
              <a:rPr lang="en-US" sz="4300" dirty="0" smtClean="0">
                <a:sym typeface="Wingdings"/>
              </a:rPr>
              <a:t>      </a:t>
            </a:r>
            <a:r>
              <a:rPr lang="en-US" sz="4300" dirty="0" smtClean="0">
                <a:sym typeface="Wingdings 2"/>
              </a:rPr>
              <a:t>U</a:t>
            </a:r>
            <a:r>
              <a:rPr lang="en-US" sz="4300" dirty="0" smtClean="0"/>
              <a:t>niformly sized sterile </a:t>
            </a:r>
            <a:r>
              <a:rPr lang="en-US" sz="4300" dirty="0"/>
              <a:t>acrylic resin </a:t>
            </a:r>
            <a:r>
              <a:rPr lang="en-US" sz="4300" dirty="0" smtClean="0"/>
              <a:t>plates were incubated in bacterial suspension for 48h </a:t>
            </a:r>
            <a:r>
              <a:rPr lang="en-US" sz="4300" dirty="0"/>
              <a:t>at 37°C under </a:t>
            </a:r>
            <a:r>
              <a:rPr lang="en-US" sz="4300" dirty="0" smtClean="0"/>
              <a:t>aerobic condition</a:t>
            </a:r>
            <a:r>
              <a:rPr lang="en-US" sz="4300" dirty="0"/>
              <a:t>. </a:t>
            </a:r>
            <a:endParaRPr lang="en-US" sz="4300" dirty="0" smtClean="0"/>
          </a:p>
          <a:p>
            <a:pPr marL="0" indent="0" algn="just">
              <a:lnSpc>
                <a:spcPct val="150000"/>
              </a:lnSpc>
              <a:buNone/>
            </a:pPr>
            <a:r>
              <a:rPr lang="en-US" sz="4300" dirty="0" smtClean="0">
                <a:sym typeface="Wingdings 2"/>
              </a:rPr>
              <a:t>      </a:t>
            </a:r>
            <a:r>
              <a:rPr lang="en-US" sz="4300" dirty="0" smtClean="0">
                <a:sym typeface="Wingdings"/>
              </a:rPr>
              <a:t></a:t>
            </a:r>
            <a:r>
              <a:rPr lang="en-US" sz="4300" dirty="0" smtClean="0">
                <a:sym typeface="Wingdings 2"/>
              </a:rPr>
              <a:t>P</a:t>
            </a:r>
            <a:r>
              <a:rPr lang="en-US" sz="4300" dirty="0" smtClean="0"/>
              <a:t>lates </a:t>
            </a:r>
            <a:r>
              <a:rPr lang="en-US" sz="4300" dirty="0" smtClean="0"/>
              <a:t>were </a:t>
            </a:r>
            <a:r>
              <a:rPr lang="en-US" sz="4300" dirty="0" smtClean="0"/>
              <a:t>treated for 4h </a:t>
            </a:r>
            <a:r>
              <a:rPr lang="en-US" sz="4300" dirty="0"/>
              <a:t>with the two </a:t>
            </a:r>
            <a:r>
              <a:rPr lang="en-US" sz="4300" dirty="0" smtClean="0"/>
              <a:t>plant extracts.</a:t>
            </a:r>
            <a:endParaRPr lang="en-US" sz="4300" dirty="0"/>
          </a:p>
          <a:p>
            <a:pPr marL="0" indent="0" algn="just">
              <a:lnSpc>
                <a:spcPct val="150000"/>
              </a:lnSpc>
              <a:buNone/>
            </a:pPr>
            <a:r>
              <a:rPr lang="en-US" sz="4300" dirty="0" smtClean="0">
                <a:sym typeface="Wingdings"/>
              </a:rPr>
              <a:t>      </a:t>
            </a:r>
            <a:r>
              <a:rPr lang="en-US" sz="4300" dirty="0" smtClean="0"/>
              <a:t>Electronic </a:t>
            </a:r>
            <a:r>
              <a:rPr lang="en-US" sz="4300" dirty="0"/>
              <a:t>microscopy was carried out to observe the </a:t>
            </a:r>
            <a:r>
              <a:rPr lang="en-US" sz="4300" dirty="0" smtClean="0"/>
              <a:t>     effect </a:t>
            </a:r>
            <a:r>
              <a:rPr lang="en-US" sz="4300" dirty="0" smtClean="0"/>
              <a:t>of </a:t>
            </a:r>
            <a:r>
              <a:rPr lang="en-US" sz="4300" dirty="0"/>
              <a:t>extract on </a:t>
            </a:r>
            <a:r>
              <a:rPr lang="en-US" sz="4300" i="1" dirty="0"/>
              <a:t>Streptococcus </a:t>
            </a:r>
            <a:r>
              <a:rPr lang="en-US" sz="4300" i="1" dirty="0" err="1"/>
              <a:t>gordonii</a:t>
            </a:r>
            <a:r>
              <a:rPr lang="en-US" sz="4300" i="1" dirty="0"/>
              <a:t> </a:t>
            </a:r>
            <a:r>
              <a:rPr lang="en-US" sz="4300" dirty="0"/>
              <a:t>adhesion to </a:t>
            </a:r>
            <a:r>
              <a:rPr lang="en-US" sz="4300" dirty="0" smtClean="0"/>
              <a:t>resin </a:t>
            </a:r>
            <a:r>
              <a:rPr lang="en-US" sz="4300" dirty="0"/>
              <a:t>using an environmental </a:t>
            </a:r>
            <a:r>
              <a:rPr lang="en-US" sz="4300" dirty="0" smtClean="0"/>
              <a:t>scanning electron </a:t>
            </a:r>
            <a:r>
              <a:rPr lang="en-US" sz="4300" dirty="0"/>
              <a:t>microscope (XL </a:t>
            </a:r>
            <a:r>
              <a:rPr lang="en-US" sz="4300" dirty="0" smtClean="0"/>
              <a:t>30</a:t>
            </a:r>
            <a:r>
              <a:rPr lang="en-US" sz="4300" dirty="0" smtClean="0"/>
              <a:t>  </a:t>
            </a:r>
            <a:r>
              <a:rPr lang="en-US" sz="4300" dirty="0" smtClean="0"/>
              <a:t>ESEM </a:t>
            </a:r>
            <a:r>
              <a:rPr lang="en-US" sz="4300" dirty="0" smtClean="0"/>
              <a:t>Philips, Netherlands).</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485391" y="39699916"/>
            <a:ext cx="27423185" cy="2508534"/>
          </a:xfrm>
          <a:prstGeom prst="rect">
            <a:avLst/>
          </a:prstGeom>
        </p:spPr>
      </p:pic>
      <p:pic>
        <p:nvPicPr>
          <p:cNvPr id="7" name="Image 2"/>
          <p:cNvPicPr>
            <a:picLocks noChangeAspect="1" noChangeArrowheads="1"/>
          </p:cNvPicPr>
          <p:nvPr/>
        </p:nvPicPr>
        <p:blipFill>
          <a:blip r:embed="rId3" cstate="print"/>
          <a:srcRect/>
          <a:stretch>
            <a:fillRect/>
          </a:stretch>
        </p:blipFill>
        <p:spPr bwMode="auto">
          <a:xfrm>
            <a:off x="1506616" y="1311562"/>
            <a:ext cx="2946367" cy="2988672"/>
          </a:xfrm>
          <a:prstGeom prst="rect">
            <a:avLst/>
          </a:prstGeom>
          <a:noFill/>
        </p:spPr>
      </p:pic>
      <p:pic>
        <p:nvPicPr>
          <p:cNvPr id="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165559" y="843078"/>
            <a:ext cx="2658013" cy="345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58755" y="15081250"/>
            <a:ext cx="5508251" cy="33977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97698" y="15081250"/>
            <a:ext cx="5412908" cy="33977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17415433" y="18310454"/>
            <a:ext cx="2718455" cy="667211"/>
          </a:xfrm>
          <a:prstGeom prst="rect">
            <a:avLst/>
          </a:prstGeom>
        </p:spPr>
        <p:txBody>
          <a:bodyPr wrap="none" lIns="264518" tIns="132259" rIns="264518" bIns="132259">
            <a:spAutoFit/>
          </a:bodyPr>
          <a:lstStyle/>
          <a:p>
            <a:r>
              <a:rPr lang="en-US" sz="2600" b="1" dirty="0" smtClean="0"/>
              <a:t>Planktonic</a:t>
            </a:r>
            <a:r>
              <a:rPr lang="en-US" sz="2600" dirty="0" smtClean="0"/>
              <a:t> </a:t>
            </a:r>
            <a:r>
              <a:rPr lang="en-US" sz="2600" b="1" dirty="0" smtClean="0"/>
              <a:t>form</a:t>
            </a:r>
            <a:endParaRPr lang="fr-FR" sz="2600" b="1" dirty="0"/>
          </a:p>
        </p:txBody>
      </p:sp>
      <p:sp>
        <p:nvSpPr>
          <p:cNvPr id="16" name="Rectangle 15"/>
          <p:cNvSpPr/>
          <p:nvPr/>
        </p:nvSpPr>
        <p:spPr>
          <a:xfrm>
            <a:off x="23776493" y="18300239"/>
            <a:ext cx="2268395" cy="667211"/>
          </a:xfrm>
          <a:prstGeom prst="rect">
            <a:avLst/>
          </a:prstGeom>
        </p:spPr>
        <p:txBody>
          <a:bodyPr wrap="none" lIns="264518" tIns="132259" rIns="264518" bIns="132259">
            <a:spAutoFit/>
          </a:bodyPr>
          <a:lstStyle>
            <a:defPPr>
              <a:defRPr lang="fr-FR"/>
            </a:defPPr>
            <a:lvl1pPr marL="0" algn="l" defTabSz="3703247" rtl="0" eaLnBrk="1" latinLnBrk="0" hangingPunct="1">
              <a:defRPr sz="7200" kern="1200">
                <a:solidFill>
                  <a:schemeClr val="tx1"/>
                </a:solidFill>
                <a:latin typeface="+mn-lt"/>
                <a:ea typeface="+mn-ea"/>
                <a:cs typeface="+mn-cs"/>
              </a:defRPr>
            </a:lvl1pPr>
            <a:lvl2pPr marL="1851623" algn="l" defTabSz="3703247" rtl="0" eaLnBrk="1" latinLnBrk="0" hangingPunct="1">
              <a:defRPr sz="7200" kern="1200">
                <a:solidFill>
                  <a:schemeClr val="tx1"/>
                </a:solidFill>
                <a:latin typeface="+mn-lt"/>
                <a:ea typeface="+mn-ea"/>
                <a:cs typeface="+mn-cs"/>
              </a:defRPr>
            </a:lvl2pPr>
            <a:lvl3pPr marL="3703247" algn="l" defTabSz="3703247" rtl="0" eaLnBrk="1" latinLnBrk="0" hangingPunct="1">
              <a:defRPr sz="7200" kern="1200">
                <a:solidFill>
                  <a:schemeClr val="tx1"/>
                </a:solidFill>
                <a:latin typeface="+mn-lt"/>
                <a:ea typeface="+mn-ea"/>
                <a:cs typeface="+mn-cs"/>
              </a:defRPr>
            </a:lvl3pPr>
            <a:lvl4pPr marL="5554870" algn="l" defTabSz="3703247" rtl="0" eaLnBrk="1" latinLnBrk="0" hangingPunct="1">
              <a:defRPr sz="7200" kern="1200">
                <a:solidFill>
                  <a:schemeClr val="tx1"/>
                </a:solidFill>
                <a:latin typeface="+mn-lt"/>
                <a:ea typeface="+mn-ea"/>
                <a:cs typeface="+mn-cs"/>
              </a:defRPr>
            </a:lvl4pPr>
            <a:lvl5pPr marL="7406494" algn="l" defTabSz="3703247" rtl="0" eaLnBrk="1" latinLnBrk="0" hangingPunct="1">
              <a:defRPr sz="7200" kern="1200">
                <a:solidFill>
                  <a:schemeClr val="tx1"/>
                </a:solidFill>
                <a:latin typeface="+mn-lt"/>
                <a:ea typeface="+mn-ea"/>
                <a:cs typeface="+mn-cs"/>
              </a:defRPr>
            </a:lvl5pPr>
            <a:lvl6pPr marL="9258117" algn="l" defTabSz="3703247" rtl="0" eaLnBrk="1" latinLnBrk="0" hangingPunct="1">
              <a:defRPr sz="7200" kern="1200">
                <a:solidFill>
                  <a:schemeClr val="tx1"/>
                </a:solidFill>
                <a:latin typeface="+mn-lt"/>
                <a:ea typeface="+mn-ea"/>
                <a:cs typeface="+mn-cs"/>
              </a:defRPr>
            </a:lvl6pPr>
            <a:lvl7pPr marL="11109741" algn="l" defTabSz="3703247" rtl="0" eaLnBrk="1" latinLnBrk="0" hangingPunct="1">
              <a:defRPr sz="7200" kern="1200">
                <a:solidFill>
                  <a:schemeClr val="tx1"/>
                </a:solidFill>
                <a:latin typeface="+mn-lt"/>
                <a:ea typeface="+mn-ea"/>
                <a:cs typeface="+mn-cs"/>
              </a:defRPr>
            </a:lvl7pPr>
            <a:lvl8pPr marL="12961364" algn="l" defTabSz="3703247" rtl="0" eaLnBrk="1" latinLnBrk="0" hangingPunct="1">
              <a:defRPr sz="7200" kern="1200">
                <a:solidFill>
                  <a:schemeClr val="tx1"/>
                </a:solidFill>
                <a:latin typeface="+mn-lt"/>
                <a:ea typeface="+mn-ea"/>
                <a:cs typeface="+mn-cs"/>
              </a:defRPr>
            </a:lvl8pPr>
            <a:lvl9pPr marL="14812987" algn="l" defTabSz="3703247" rtl="0" eaLnBrk="1" latinLnBrk="0" hangingPunct="1">
              <a:defRPr sz="7200" kern="1200">
                <a:solidFill>
                  <a:schemeClr val="tx1"/>
                </a:solidFill>
                <a:latin typeface="+mn-lt"/>
                <a:ea typeface="+mn-ea"/>
                <a:cs typeface="+mn-cs"/>
              </a:defRPr>
            </a:lvl9pPr>
          </a:lstStyle>
          <a:p>
            <a:r>
              <a:rPr lang="en-US" sz="2600" b="1" dirty="0" smtClean="0"/>
              <a:t>Biofilm form</a:t>
            </a:r>
            <a:endParaRPr lang="fr-FR" sz="2600" b="1" dirty="0"/>
          </a:p>
        </p:txBody>
      </p:sp>
      <p:pic>
        <p:nvPicPr>
          <p:cNvPr id="18" name="Image 17"/>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241869" y="19835450"/>
            <a:ext cx="5448937" cy="3599782"/>
          </a:xfrm>
          <a:prstGeom prst="rect">
            <a:avLst/>
          </a:prstGeom>
          <a:noFill/>
          <a:ln w="3175">
            <a:solidFill>
              <a:srgbClr val="603268"/>
            </a:solidFill>
          </a:ln>
        </p:spPr>
      </p:pic>
      <p:pic>
        <p:nvPicPr>
          <p:cNvPr id="19" name="Image 18"/>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297698" y="19835450"/>
            <a:ext cx="5412908" cy="3599782"/>
          </a:xfrm>
          <a:prstGeom prst="rect">
            <a:avLst/>
          </a:prstGeom>
          <a:noFill/>
          <a:ln w="3175">
            <a:solidFill>
              <a:srgbClr val="603268"/>
            </a:solidFill>
          </a:ln>
        </p:spPr>
      </p:pic>
      <p:pic>
        <p:nvPicPr>
          <p:cNvPr id="20" name="Picture 3" descr="C:\Documents and Settings\PC-WINDOWS\Bureau\MANUSCRIT\FIGURES\FIGURE _6 a.TIF"/>
          <p:cNvPicPr>
            <a:picLocks noChangeAspect="1" noChangeArrowheads="1"/>
          </p:cNvPicPr>
          <p:nvPr/>
        </p:nvPicPr>
        <p:blipFill>
          <a:blip r:embed="rId9" cstate="print"/>
          <a:srcRect/>
          <a:stretch>
            <a:fillRect/>
          </a:stretch>
        </p:blipFill>
        <p:spPr bwMode="auto">
          <a:xfrm>
            <a:off x="19204325" y="24757350"/>
            <a:ext cx="5382081" cy="3430300"/>
          </a:xfrm>
          <a:prstGeom prst="rect">
            <a:avLst/>
          </a:prstGeom>
          <a:ln>
            <a:noFill/>
          </a:ln>
          <a:effectLst>
            <a:outerShdw blurRad="292100" dist="139700" dir="2700000" algn="tl" rotWithShape="0">
              <a:srgbClr val="333333">
                <a:alpha val="65000"/>
              </a:srgbClr>
            </a:outerShdw>
          </a:effectLst>
        </p:spPr>
      </p:pic>
      <p:pic>
        <p:nvPicPr>
          <p:cNvPr id="21" name="Picture 4" descr="C:\Documents and Settings\PC-WINDOWS\Bureau\MANUSCRIT\FIGURES\FIGURE _6 b.TIF"/>
          <p:cNvPicPr>
            <a:picLocks noChangeAspect="1" noChangeArrowheads="1"/>
          </p:cNvPicPr>
          <p:nvPr/>
        </p:nvPicPr>
        <p:blipFill>
          <a:blip r:embed="rId10" cstate="print"/>
          <a:srcRect/>
          <a:stretch>
            <a:fillRect/>
          </a:stretch>
        </p:blipFill>
        <p:spPr bwMode="auto">
          <a:xfrm>
            <a:off x="16366444" y="28313101"/>
            <a:ext cx="5324362" cy="3416480"/>
          </a:xfrm>
          <a:prstGeom prst="rect">
            <a:avLst/>
          </a:prstGeom>
          <a:ln>
            <a:noFill/>
          </a:ln>
          <a:effectLst>
            <a:outerShdw blurRad="292100" dist="139700" dir="2700000" algn="tl" rotWithShape="0">
              <a:srgbClr val="333333">
                <a:alpha val="65000"/>
              </a:srgbClr>
            </a:outerShdw>
          </a:effectLst>
        </p:spPr>
      </p:pic>
      <p:pic>
        <p:nvPicPr>
          <p:cNvPr id="23" name="Picture 5"/>
          <p:cNvPicPr>
            <a:picLocks noChangeAspect="1" noChangeArrowheads="1"/>
          </p:cNvPicPr>
          <p:nvPr/>
        </p:nvPicPr>
        <p:blipFill>
          <a:blip r:embed="rId11" cstate="print"/>
          <a:srcRect/>
          <a:stretch>
            <a:fillRect/>
          </a:stretch>
        </p:blipFill>
        <p:spPr bwMode="auto">
          <a:xfrm>
            <a:off x="22313339" y="28313101"/>
            <a:ext cx="5412908" cy="3416480"/>
          </a:xfrm>
          <a:prstGeom prst="rect">
            <a:avLst/>
          </a:prstGeom>
          <a:ln>
            <a:noFill/>
          </a:ln>
          <a:effectLst>
            <a:outerShdw blurRad="292100" dist="139700" dir="2700000" algn="tl" rotWithShape="0">
              <a:srgbClr val="333333">
                <a:alpha val="65000"/>
              </a:srgbClr>
            </a:outerShdw>
          </a:effectLst>
        </p:spPr>
      </p:pic>
      <p:sp>
        <p:nvSpPr>
          <p:cNvPr id="12" name="ZoneTexte 11"/>
          <p:cNvSpPr txBox="1"/>
          <p:nvPr/>
        </p:nvSpPr>
        <p:spPr>
          <a:xfrm>
            <a:off x="1448687" y="36060330"/>
            <a:ext cx="27291443" cy="1323439"/>
          </a:xfrm>
          <a:prstGeom prst="rect">
            <a:avLst/>
          </a:prstGeom>
          <a:noFill/>
          <a:ln w="57150">
            <a:noFill/>
          </a:ln>
        </p:spPr>
        <p:txBody>
          <a:bodyPr wrap="square" rtlCol="0">
            <a:spAutoFit/>
          </a:bodyPr>
          <a:lstStyle/>
          <a:p>
            <a:pPr lvl="0" algn="just" defTabSz="914400">
              <a:spcBef>
                <a:spcPct val="20000"/>
              </a:spcBef>
            </a:pPr>
            <a:r>
              <a:rPr lang="en-US" sz="4000" dirty="0" smtClean="0">
                <a:solidFill>
                  <a:prstClr val="black"/>
                </a:solidFill>
              </a:rPr>
              <a:t>The </a:t>
            </a:r>
            <a:r>
              <a:rPr lang="en-US" sz="4000" i="1" dirty="0">
                <a:solidFill>
                  <a:prstClr val="black"/>
                </a:solidFill>
              </a:rPr>
              <a:t>S. </a:t>
            </a:r>
            <a:r>
              <a:rPr lang="en-US" sz="4000" i="1" dirty="0" err="1">
                <a:solidFill>
                  <a:prstClr val="black"/>
                </a:solidFill>
              </a:rPr>
              <a:t>persica</a:t>
            </a:r>
            <a:r>
              <a:rPr lang="en-US" sz="4000" i="1" dirty="0">
                <a:solidFill>
                  <a:prstClr val="black"/>
                </a:solidFill>
              </a:rPr>
              <a:t> </a:t>
            </a:r>
            <a:r>
              <a:rPr lang="en-US" sz="4000" dirty="0">
                <a:solidFill>
                  <a:prstClr val="black"/>
                </a:solidFill>
              </a:rPr>
              <a:t>and </a:t>
            </a:r>
            <a:r>
              <a:rPr lang="en-US" sz="4000" i="1" dirty="0">
                <a:solidFill>
                  <a:prstClr val="black"/>
                </a:solidFill>
              </a:rPr>
              <a:t>J. </a:t>
            </a:r>
            <a:r>
              <a:rPr lang="en-US" sz="4000" i="1" dirty="0" err="1">
                <a:solidFill>
                  <a:prstClr val="black"/>
                </a:solidFill>
              </a:rPr>
              <a:t>regia</a:t>
            </a:r>
            <a:r>
              <a:rPr lang="en-US" sz="4000" i="1" dirty="0">
                <a:solidFill>
                  <a:prstClr val="black"/>
                </a:solidFill>
              </a:rPr>
              <a:t> </a:t>
            </a:r>
            <a:r>
              <a:rPr lang="en-US" sz="4000" dirty="0">
                <a:solidFill>
                  <a:prstClr val="black"/>
                </a:solidFill>
              </a:rPr>
              <a:t>extracts are highly potent </a:t>
            </a:r>
            <a:r>
              <a:rPr lang="en-US" sz="4000" dirty="0" smtClean="0">
                <a:solidFill>
                  <a:prstClr val="black"/>
                </a:solidFill>
              </a:rPr>
              <a:t>as antibacterial </a:t>
            </a:r>
            <a:r>
              <a:rPr lang="en-US" sz="4000" dirty="0">
                <a:solidFill>
                  <a:prstClr val="black"/>
                </a:solidFill>
              </a:rPr>
              <a:t>and biofilm removal agents. These </a:t>
            </a:r>
            <a:r>
              <a:rPr lang="en-US" sz="4000" dirty="0" smtClean="0">
                <a:solidFill>
                  <a:prstClr val="black"/>
                </a:solidFill>
              </a:rPr>
              <a:t>findings highlighted </a:t>
            </a:r>
            <a:r>
              <a:rPr lang="en-US" sz="4000" dirty="0">
                <a:solidFill>
                  <a:prstClr val="black"/>
                </a:solidFill>
              </a:rPr>
              <a:t>that the bioactive components of the </a:t>
            </a:r>
            <a:r>
              <a:rPr lang="en-US" sz="4000" dirty="0" smtClean="0">
                <a:solidFill>
                  <a:prstClr val="black"/>
                </a:solidFill>
              </a:rPr>
              <a:t>two plants </a:t>
            </a:r>
            <a:r>
              <a:rPr lang="en-US" sz="4000" dirty="0">
                <a:solidFill>
                  <a:prstClr val="black"/>
                </a:solidFill>
              </a:rPr>
              <a:t>showed useful alternatives to improve </a:t>
            </a:r>
            <a:r>
              <a:rPr lang="en-US" sz="4000" dirty="0" smtClean="0">
                <a:solidFill>
                  <a:prstClr val="black"/>
                </a:solidFill>
              </a:rPr>
              <a:t>denture hygiene </a:t>
            </a:r>
            <a:r>
              <a:rPr lang="en-US" sz="4000" dirty="0">
                <a:solidFill>
                  <a:prstClr val="black"/>
                </a:solidFill>
              </a:rPr>
              <a:t>and oral </a:t>
            </a:r>
            <a:r>
              <a:rPr lang="en-US" sz="4000" dirty="0" smtClean="0">
                <a:solidFill>
                  <a:prstClr val="black"/>
                </a:solidFill>
              </a:rPr>
              <a:t>health.</a:t>
            </a:r>
            <a:endParaRPr lang="en-US" sz="4000" dirty="0">
              <a:solidFill>
                <a:prstClr val="black"/>
              </a:solidFill>
            </a:endParaRPr>
          </a:p>
        </p:txBody>
      </p:sp>
      <p:sp>
        <p:nvSpPr>
          <p:cNvPr id="13" name="Rectangle 12"/>
          <p:cNvSpPr/>
          <p:nvPr/>
        </p:nvSpPr>
        <p:spPr>
          <a:xfrm>
            <a:off x="1448687" y="37666990"/>
            <a:ext cx="27678319" cy="1569660"/>
          </a:xfrm>
          <a:prstGeom prst="rect">
            <a:avLst/>
          </a:prstGeom>
        </p:spPr>
        <p:txBody>
          <a:bodyPr wrap="square">
            <a:spAutoFit/>
          </a:bodyPr>
          <a:lstStyle/>
          <a:p>
            <a:r>
              <a:rPr lang="en-US" sz="2400" b="1" dirty="0" smtClean="0"/>
              <a:t>References</a:t>
            </a:r>
          </a:p>
          <a:p>
            <a:r>
              <a:rPr lang="en-US" sz="2400" dirty="0"/>
              <a:t>1. </a:t>
            </a:r>
            <a:r>
              <a:rPr lang="en-US" sz="2400" dirty="0" err="1"/>
              <a:t>Sesma</a:t>
            </a:r>
            <a:r>
              <a:rPr lang="en-US" sz="2400" dirty="0"/>
              <a:t> Newton, </a:t>
            </a:r>
            <a:r>
              <a:rPr lang="en-US" sz="2400" dirty="0" err="1"/>
              <a:t>Laganá</a:t>
            </a:r>
            <a:r>
              <a:rPr lang="en-US" sz="2400" dirty="0"/>
              <a:t> </a:t>
            </a:r>
            <a:r>
              <a:rPr lang="en-US" sz="2400" dirty="0" err="1"/>
              <a:t>Dalva</a:t>
            </a:r>
            <a:r>
              <a:rPr lang="en-US" sz="2400" dirty="0"/>
              <a:t> Cruz, Morimoto, Susana, &amp; Gil Carlos. (2005). Effect of denture surface glazing on denture plaque formation. Brazilian Dental Journal, 16(2</a:t>
            </a:r>
            <a:r>
              <a:rPr lang="en-US" sz="2400" dirty="0" smtClean="0"/>
              <a:t>): 129-134.</a:t>
            </a:r>
            <a:endParaRPr lang="en-US" sz="2400" dirty="0"/>
          </a:p>
          <a:p>
            <a:r>
              <a:rPr lang="en-US" sz="2400" dirty="0"/>
              <a:t>2. Murata Hiroshi, </a:t>
            </a:r>
            <a:r>
              <a:rPr lang="en-US" sz="2400" dirty="0" err="1"/>
              <a:t>Chimori</a:t>
            </a:r>
            <a:r>
              <a:rPr lang="en-US" sz="2400" dirty="0"/>
              <a:t> Hironori, Hong </a:t>
            </a:r>
            <a:r>
              <a:rPr lang="en-US" sz="2400" dirty="0" err="1"/>
              <a:t>Guang</a:t>
            </a:r>
            <a:r>
              <a:rPr lang="en-US" sz="2400" dirty="0"/>
              <a:t>, Hamada </a:t>
            </a:r>
            <a:r>
              <a:rPr lang="en-US" sz="2400" dirty="0" err="1"/>
              <a:t>Taizo</a:t>
            </a:r>
            <a:r>
              <a:rPr lang="en-US" sz="2400" dirty="0"/>
              <a:t>, </a:t>
            </a:r>
            <a:r>
              <a:rPr lang="en-US" sz="2400" dirty="0" err="1"/>
              <a:t>Nikawa</a:t>
            </a:r>
            <a:r>
              <a:rPr lang="en-US" sz="2400" dirty="0"/>
              <a:t> Hiroki. (2010). Compatibility of tissue conditioners and denture cleansers: Influence on surface conditions . Dental Materials Journal, </a:t>
            </a:r>
            <a:r>
              <a:rPr lang="en-US" sz="2400" dirty="0" smtClean="0"/>
              <a:t>29(4):446-453.</a:t>
            </a:r>
            <a:endParaRPr lang="en-US" sz="2400" dirty="0"/>
          </a:p>
          <a:p>
            <a:r>
              <a:rPr lang="en-US" sz="2400" dirty="0" smtClean="0"/>
              <a:t>3. World </a:t>
            </a:r>
            <a:r>
              <a:rPr lang="en-US" sz="2400" dirty="0"/>
              <a:t>Health Organization. Consensus statement on oral hygiene. </a:t>
            </a:r>
            <a:r>
              <a:rPr lang="en-US" sz="2400" dirty="0" smtClean="0"/>
              <a:t>(</a:t>
            </a:r>
            <a:r>
              <a:rPr lang="en-US" sz="2400" dirty="0" smtClean="0"/>
              <a:t>2000). </a:t>
            </a:r>
            <a:r>
              <a:rPr lang="en-US" sz="2400" dirty="0" err="1" smtClean="0"/>
              <a:t>Int</a:t>
            </a:r>
            <a:r>
              <a:rPr lang="en-US" sz="2400" dirty="0" smtClean="0"/>
              <a:t> </a:t>
            </a:r>
            <a:r>
              <a:rPr lang="en-US" sz="2400" dirty="0"/>
              <a:t>Dent </a:t>
            </a:r>
            <a:r>
              <a:rPr lang="en-US" sz="2400" dirty="0" smtClean="0"/>
              <a:t>J,50:139.</a:t>
            </a:r>
            <a:endParaRPr lang="en-US" sz="2400" dirty="0"/>
          </a:p>
        </p:txBody>
      </p:sp>
      <p:sp>
        <p:nvSpPr>
          <p:cNvPr id="26" name="Rectangle 25"/>
          <p:cNvSpPr/>
          <p:nvPr/>
        </p:nvSpPr>
        <p:spPr>
          <a:xfrm>
            <a:off x="17415433" y="23253238"/>
            <a:ext cx="2734805" cy="667211"/>
          </a:xfrm>
          <a:prstGeom prst="rect">
            <a:avLst/>
          </a:prstGeom>
        </p:spPr>
        <p:txBody>
          <a:bodyPr wrap="none" lIns="264518" tIns="132259" rIns="264518" bIns="132259">
            <a:spAutoFit/>
          </a:bodyPr>
          <a:lstStyle/>
          <a:p>
            <a:r>
              <a:rPr lang="en-US" sz="2600" b="1" dirty="0" smtClean="0"/>
              <a:t>Planktonic form</a:t>
            </a:r>
            <a:endParaRPr lang="fr-FR" sz="2600" b="1" dirty="0"/>
          </a:p>
        </p:txBody>
      </p:sp>
      <p:sp>
        <p:nvSpPr>
          <p:cNvPr id="27" name="Rectangle 26"/>
          <p:cNvSpPr/>
          <p:nvPr/>
        </p:nvSpPr>
        <p:spPr>
          <a:xfrm>
            <a:off x="23815825" y="23253238"/>
            <a:ext cx="2268395" cy="667211"/>
          </a:xfrm>
          <a:prstGeom prst="rect">
            <a:avLst/>
          </a:prstGeom>
        </p:spPr>
        <p:txBody>
          <a:bodyPr wrap="none" lIns="264518" tIns="132259" rIns="264518" bIns="132259">
            <a:spAutoFit/>
          </a:bodyPr>
          <a:lstStyle>
            <a:defPPr>
              <a:defRPr lang="fr-FR"/>
            </a:defPPr>
            <a:lvl1pPr marL="0" algn="l" defTabSz="3703247" rtl="0" eaLnBrk="1" latinLnBrk="0" hangingPunct="1">
              <a:defRPr sz="7200" kern="1200">
                <a:solidFill>
                  <a:schemeClr val="tx1"/>
                </a:solidFill>
                <a:latin typeface="+mn-lt"/>
                <a:ea typeface="+mn-ea"/>
                <a:cs typeface="+mn-cs"/>
              </a:defRPr>
            </a:lvl1pPr>
            <a:lvl2pPr marL="1851623" algn="l" defTabSz="3703247" rtl="0" eaLnBrk="1" latinLnBrk="0" hangingPunct="1">
              <a:defRPr sz="7200" kern="1200">
                <a:solidFill>
                  <a:schemeClr val="tx1"/>
                </a:solidFill>
                <a:latin typeface="+mn-lt"/>
                <a:ea typeface="+mn-ea"/>
                <a:cs typeface="+mn-cs"/>
              </a:defRPr>
            </a:lvl2pPr>
            <a:lvl3pPr marL="3703247" algn="l" defTabSz="3703247" rtl="0" eaLnBrk="1" latinLnBrk="0" hangingPunct="1">
              <a:defRPr sz="7200" kern="1200">
                <a:solidFill>
                  <a:schemeClr val="tx1"/>
                </a:solidFill>
                <a:latin typeface="+mn-lt"/>
                <a:ea typeface="+mn-ea"/>
                <a:cs typeface="+mn-cs"/>
              </a:defRPr>
            </a:lvl3pPr>
            <a:lvl4pPr marL="5554870" algn="l" defTabSz="3703247" rtl="0" eaLnBrk="1" latinLnBrk="0" hangingPunct="1">
              <a:defRPr sz="7200" kern="1200">
                <a:solidFill>
                  <a:schemeClr val="tx1"/>
                </a:solidFill>
                <a:latin typeface="+mn-lt"/>
                <a:ea typeface="+mn-ea"/>
                <a:cs typeface="+mn-cs"/>
              </a:defRPr>
            </a:lvl4pPr>
            <a:lvl5pPr marL="7406494" algn="l" defTabSz="3703247" rtl="0" eaLnBrk="1" latinLnBrk="0" hangingPunct="1">
              <a:defRPr sz="7200" kern="1200">
                <a:solidFill>
                  <a:schemeClr val="tx1"/>
                </a:solidFill>
                <a:latin typeface="+mn-lt"/>
                <a:ea typeface="+mn-ea"/>
                <a:cs typeface="+mn-cs"/>
              </a:defRPr>
            </a:lvl5pPr>
            <a:lvl6pPr marL="9258117" algn="l" defTabSz="3703247" rtl="0" eaLnBrk="1" latinLnBrk="0" hangingPunct="1">
              <a:defRPr sz="7200" kern="1200">
                <a:solidFill>
                  <a:schemeClr val="tx1"/>
                </a:solidFill>
                <a:latin typeface="+mn-lt"/>
                <a:ea typeface="+mn-ea"/>
                <a:cs typeface="+mn-cs"/>
              </a:defRPr>
            </a:lvl6pPr>
            <a:lvl7pPr marL="11109741" algn="l" defTabSz="3703247" rtl="0" eaLnBrk="1" latinLnBrk="0" hangingPunct="1">
              <a:defRPr sz="7200" kern="1200">
                <a:solidFill>
                  <a:schemeClr val="tx1"/>
                </a:solidFill>
                <a:latin typeface="+mn-lt"/>
                <a:ea typeface="+mn-ea"/>
                <a:cs typeface="+mn-cs"/>
              </a:defRPr>
            </a:lvl7pPr>
            <a:lvl8pPr marL="12961364" algn="l" defTabSz="3703247" rtl="0" eaLnBrk="1" latinLnBrk="0" hangingPunct="1">
              <a:defRPr sz="7200" kern="1200">
                <a:solidFill>
                  <a:schemeClr val="tx1"/>
                </a:solidFill>
                <a:latin typeface="+mn-lt"/>
                <a:ea typeface="+mn-ea"/>
                <a:cs typeface="+mn-cs"/>
              </a:defRPr>
            </a:lvl8pPr>
            <a:lvl9pPr marL="14812987" algn="l" defTabSz="3703247" rtl="0" eaLnBrk="1" latinLnBrk="0" hangingPunct="1">
              <a:defRPr sz="7200" kern="1200">
                <a:solidFill>
                  <a:schemeClr val="tx1"/>
                </a:solidFill>
                <a:latin typeface="+mn-lt"/>
                <a:ea typeface="+mn-ea"/>
                <a:cs typeface="+mn-cs"/>
              </a:defRPr>
            </a:lvl9pPr>
          </a:lstStyle>
          <a:p>
            <a:r>
              <a:rPr lang="en-US" sz="2600" b="1" dirty="0" smtClean="0"/>
              <a:t>Biofilm form</a:t>
            </a:r>
            <a:endParaRPr lang="fr-FR" sz="2600" b="1" dirty="0"/>
          </a:p>
        </p:txBody>
      </p:sp>
      <p:sp>
        <p:nvSpPr>
          <p:cNvPr id="29" name="ZoneTexte 28"/>
          <p:cNvSpPr txBox="1"/>
          <p:nvPr/>
        </p:nvSpPr>
        <p:spPr>
          <a:xfrm>
            <a:off x="1725896" y="13259653"/>
            <a:ext cx="13252315" cy="830997"/>
          </a:xfrm>
          <a:prstGeom prst="rect">
            <a:avLst/>
          </a:prstGeom>
          <a:noFill/>
        </p:spPr>
        <p:txBody>
          <a:bodyPr wrap="square" rtlCol="0">
            <a:spAutoFit/>
          </a:bodyPr>
          <a:lstStyle/>
          <a:p>
            <a:pPr algn="ctr"/>
            <a:r>
              <a:rPr lang="fr-FR" sz="4800" b="1" dirty="0" err="1" smtClean="0"/>
              <a:t>Materials</a:t>
            </a:r>
            <a:r>
              <a:rPr lang="fr-FR" sz="4800" b="1" dirty="0" smtClean="0"/>
              <a:t> and </a:t>
            </a:r>
            <a:r>
              <a:rPr lang="fr-FR" sz="4800" b="1" dirty="0" err="1" smtClean="0"/>
              <a:t>methods</a:t>
            </a:r>
            <a:endParaRPr lang="fr-FR" sz="4800" b="1" dirty="0"/>
          </a:p>
        </p:txBody>
      </p:sp>
      <p:sp>
        <p:nvSpPr>
          <p:cNvPr id="22" name="Rectangle 21"/>
          <p:cNvSpPr/>
          <p:nvPr/>
        </p:nvSpPr>
        <p:spPr>
          <a:xfrm>
            <a:off x="17271206" y="23768050"/>
            <a:ext cx="15135225" cy="1077218"/>
          </a:xfrm>
          <a:prstGeom prst="rect">
            <a:avLst/>
          </a:prstGeom>
        </p:spPr>
        <p:txBody>
          <a:bodyPr>
            <a:spAutoFit/>
          </a:bodyPr>
          <a:lstStyle/>
          <a:p>
            <a:r>
              <a:rPr lang="en-US" sz="3200" b="1" i="1" dirty="0" smtClean="0"/>
              <a:t>Figure 2</a:t>
            </a:r>
            <a:r>
              <a:rPr lang="en-US" sz="3200" dirty="0" smtClean="0"/>
              <a:t>. The </a:t>
            </a:r>
            <a:r>
              <a:rPr lang="en-US" sz="3200" dirty="0"/>
              <a:t>percent inhibition of </a:t>
            </a:r>
            <a:r>
              <a:rPr lang="en-US" sz="3200" i="1" dirty="0" err="1"/>
              <a:t>Juglans</a:t>
            </a:r>
            <a:r>
              <a:rPr lang="en-US" sz="3200" i="1" dirty="0"/>
              <a:t> </a:t>
            </a:r>
            <a:r>
              <a:rPr lang="en-US" sz="3200" i="1" dirty="0" err="1" smtClean="0"/>
              <a:t>regia</a:t>
            </a:r>
            <a:r>
              <a:rPr lang="en-US" sz="3200" i="1" dirty="0" smtClean="0"/>
              <a:t> </a:t>
            </a:r>
            <a:r>
              <a:rPr lang="en-US" sz="3200" dirty="0" smtClean="0"/>
              <a:t>extract</a:t>
            </a:r>
            <a:r>
              <a:rPr lang="en-US" sz="3200" dirty="0"/>
              <a:t/>
            </a:r>
            <a:br>
              <a:rPr lang="en-US" sz="3200" dirty="0"/>
            </a:br>
            <a:endParaRPr lang="fr-FR" sz="3200" dirty="0"/>
          </a:p>
        </p:txBody>
      </p:sp>
      <p:sp>
        <p:nvSpPr>
          <p:cNvPr id="31" name="Rectangle 30"/>
          <p:cNvSpPr/>
          <p:nvPr/>
        </p:nvSpPr>
        <p:spPr>
          <a:xfrm>
            <a:off x="17299781" y="18986832"/>
            <a:ext cx="15135225" cy="1077218"/>
          </a:xfrm>
          <a:prstGeom prst="rect">
            <a:avLst/>
          </a:prstGeom>
        </p:spPr>
        <p:txBody>
          <a:bodyPr>
            <a:spAutoFit/>
          </a:bodyPr>
          <a:lstStyle/>
          <a:p>
            <a:r>
              <a:rPr lang="en-US" sz="3200" b="1" i="1" dirty="0" smtClean="0"/>
              <a:t>Figure 1</a:t>
            </a:r>
            <a:r>
              <a:rPr lang="en-US" sz="3200" dirty="0" smtClean="0"/>
              <a:t>. The </a:t>
            </a:r>
            <a:r>
              <a:rPr lang="en-US" sz="3200" dirty="0"/>
              <a:t>percent inhibition of </a:t>
            </a:r>
            <a:r>
              <a:rPr lang="en-US" sz="3200" i="1" dirty="0" err="1" smtClean="0"/>
              <a:t>Salvadora</a:t>
            </a:r>
            <a:r>
              <a:rPr lang="en-US" sz="3200" i="1" dirty="0" smtClean="0"/>
              <a:t> </a:t>
            </a:r>
            <a:r>
              <a:rPr lang="en-US" sz="3200" i="1" dirty="0" err="1" smtClean="0"/>
              <a:t>persica</a:t>
            </a:r>
            <a:r>
              <a:rPr lang="en-US" sz="3200" i="1" dirty="0" smtClean="0"/>
              <a:t> </a:t>
            </a:r>
            <a:r>
              <a:rPr lang="en-US" sz="3200" dirty="0" smtClean="0"/>
              <a:t>extract</a:t>
            </a:r>
            <a:r>
              <a:rPr lang="en-US" sz="3200" dirty="0"/>
              <a:t/>
            </a:r>
            <a:br>
              <a:rPr lang="en-US" sz="3200" dirty="0"/>
            </a:br>
            <a:endParaRPr lang="fr-FR" sz="3200" dirty="0"/>
          </a:p>
        </p:txBody>
      </p:sp>
      <p:sp>
        <p:nvSpPr>
          <p:cNvPr id="25" name="Rectangle 24"/>
          <p:cNvSpPr/>
          <p:nvPr/>
        </p:nvSpPr>
        <p:spPr>
          <a:xfrm>
            <a:off x="15573582" y="31881981"/>
            <a:ext cx="13250420" cy="2000548"/>
          </a:xfrm>
          <a:prstGeom prst="rect">
            <a:avLst/>
          </a:prstGeom>
        </p:spPr>
        <p:txBody>
          <a:bodyPr wrap="square">
            <a:spAutoFit/>
          </a:bodyPr>
          <a:lstStyle/>
          <a:p>
            <a:r>
              <a:rPr lang="fr-FR" sz="3200" b="1" i="1" dirty="0" smtClean="0"/>
              <a:t>Figure 3.</a:t>
            </a:r>
            <a:r>
              <a:rPr lang="fr-FR" sz="3200" dirty="0" smtClean="0"/>
              <a:t> </a:t>
            </a:r>
            <a:r>
              <a:rPr lang="fr-FR" sz="3200" dirty="0" err="1" smtClean="0"/>
              <a:t>Environmental</a:t>
            </a:r>
            <a:r>
              <a:rPr lang="fr-FR" sz="3200" dirty="0" smtClean="0"/>
              <a:t> </a:t>
            </a:r>
            <a:r>
              <a:rPr lang="fr-FR" sz="3200" dirty="0"/>
              <a:t>scanning </a:t>
            </a:r>
            <a:r>
              <a:rPr lang="fr-FR" sz="3200" dirty="0" err="1"/>
              <a:t>electron</a:t>
            </a:r>
            <a:r>
              <a:rPr lang="fr-FR" sz="3200" dirty="0"/>
              <a:t> microscope (ESEM) </a:t>
            </a:r>
            <a:r>
              <a:rPr lang="fr-FR" sz="3200" dirty="0" smtClean="0"/>
              <a:t>images </a:t>
            </a:r>
            <a:r>
              <a:rPr lang="fr-FR" sz="3200" dirty="0" err="1" smtClean="0"/>
              <a:t>showing</a:t>
            </a:r>
            <a:r>
              <a:rPr lang="fr-FR" sz="3200" dirty="0" smtClean="0"/>
              <a:t> </a:t>
            </a:r>
            <a:r>
              <a:rPr lang="fr-FR" sz="3200" dirty="0"/>
              <a:t>the </a:t>
            </a:r>
            <a:r>
              <a:rPr lang="fr-FR" sz="3200" dirty="0" err="1"/>
              <a:t>effect</a:t>
            </a:r>
            <a:r>
              <a:rPr lang="fr-FR" sz="3200" dirty="0"/>
              <a:t> of </a:t>
            </a:r>
            <a:r>
              <a:rPr lang="fr-FR" sz="3200" dirty="0" err="1"/>
              <a:t>extracts</a:t>
            </a:r>
            <a:r>
              <a:rPr lang="fr-FR" sz="3200" dirty="0"/>
              <a:t> on </a:t>
            </a:r>
            <a:r>
              <a:rPr lang="fr-FR" sz="3200" i="1" dirty="0"/>
              <a:t>Streptococcus </a:t>
            </a:r>
            <a:r>
              <a:rPr lang="fr-FR" sz="3200" i="1" dirty="0" err="1"/>
              <a:t>gordonii</a:t>
            </a:r>
            <a:r>
              <a:rPr lang="fr-FR" sz="3200" i="1" dirty="0"/>
              <a:t> </a:t>
            </a:r>
            <a:r>
              <a:rPr lang="fr-FR" sz="3200" dirty="0"/>
              <a:t>biofilm </a:t>
            </a:r>
            <a:r>
              <a:rPr lang="fr-FR" sz="3200" dirty="0" err="1" smtClean="0"/>
              <a:t>formed</a:t>
            </a:r>
            <a:r>
              <a:rPr lang="fr-FR" sz="3200" dirty="0" smtClean="0"/>
              <a:t> on </a:t>
            </a:r>
            <a:r>
              <a:rPr lang="fr-FR" sz="3200" dirty="0" err="1"/>
              <a:t>acrylic</a:t>
            </a:r>
            <a:r>
              <a:rPr lang="fr-FR" sz="3200" dirty="0"/>
              <a:t> </a:t>
            </a:r>
            <a:r>
              <a:rPr lang="fr-FR" sz="3200" dirty="0" err="1"/>
              <a:t>resin</a:t>
            </a:r>
            <a:r>
              <a:rPr lang="fr-FR" sz="3200" dirty="0"/>
              <a:t> (</a:t>
            </a:r>
            <a:r>
              <a:rPr lang="fr-FR" sz="3200" dirty="0" err="1"/>
              <a:t>scale</a:t>
            </a:r>
            <a:r>
              <a:rPr lang="fr-FR" sz="3200" dirty="0"/>
              <a:t> bars = 10 µm). </a:t>
            </a:r>
            <a:r>
              <a:rPr lang="fr-FR" sz="2800" b="1" dirty="0"/>
              <a:t>(A) </a:t>
            </a:r>
            <a:r>
              <a:rPr lang="fr-FR" sz="2800" i="1" dirty="0"/>
              <a:t>S. </a:t>
            </a:r>
            <a:r>
              <a:rPr lang="fr-FR" sz="2800" i="1" dirty="0" err="1"/>
              <a:t>gordonii</a:t>
            </a:r>
            <a:r>
              <a:rPr lang="fr-FR" sz="2800" i="1" dirty="0"/>
              <a:t> </a:t>
            </a:r>
            <a:r>
              <a:rPr lang="fr-FR" sz="2800" dirty="0"/>
              <a:t>biofilm </a:t>
            </a:r>
            <a:r>
              <a:rPr lang="fr-FR" sz="2800" dirty="0" err="1" smtClean="0"/>
              <a:t>formed</a:t>
            </a:r>
            <a:r>
              <a:rPr lang="fr-FR" sz="2800" dirty="0" smtClean="0"/>
              <a:t> on </a:t>
            </a:r>
            <a:r>
              <a:rPr lang="fr-FR" sz="2800" dirty="0" err="1"/>
              <a:t>resin</a:t>
            </a:r>
            <a:r>
              <a:rPr lang="fr-FR" sz="2800" dirty="0"/>
              <a:t> </a:t>
            </a:r>
            <a:r>
              <a:rPr lang="fr-FR" sz="2800" dirty="0" err="1"/>
              <a:t>before</a:t>
            </a:r>
            <a:r>
              <a:rPr lang="fr-FR" sz="2800" dirty="0"/>
              <a:t> </a:t>
            </a:r>
            <a:r>
              <a:rPr lang="fr-FR" sz="2800" dirty="0" err="1"/>
              <a:t>antimicrobial</a:t>
            </a:r>
            <a:r>
              <a:rPr lang="fr-FR" sz="2800" dirty="0"/>
              <a:t> </a:t>
            </a:r>
            <a:r>
              <a:rPr lang="fr-FR" sz="2800" dirty="0" err="1"/>
              <a:t>treatment</a:t>
            </a:r>
            <a:r>
              <a:rPr lang="fr-FR" sz="2800" dirty="0"/>
              <a:t>. </a:t>
            </a:r>
            <a:r>
              <a:rPr lang="fr-FR" sz="2800" b="1" dirty="0"/>
              <a:t>(B) </a:t>
            </a:r>
            <a:r>
              <a:rPr lang="fr-FR" sz="2800" i="1" dirty="0" err="1"/>
              <a:t>Salvadora</a:t>
            </a:r>
            <a:r>
              <a:rPr lang="fr-FR" sz="2800" i="1" dirty="0"/>
              <a:t> </a:t>
            </a:r>
            <a:r>
              <a:rPr lang="fr-FR" sz="2800" i="1" dirty="0" err="1"/>
              <a:t>persica</a:t>
            </a:r>
            <a:r>
              <a:rPr lang="fr-FR" sz="2800" i="1" dirty="0"/>
              <a:t> </a:t>
            </a:r>
            <a:r>
              <a:rPr lang="fr-FR" sz="2800" dirty="0" err="1" smtClean="0"/>
              <a:t>extract</a:t>
            </a:r>
            <a:r>
              <a:rPr lang="fr-FR" sz="2800" dirty="0" smtClean="0"/>
              <a:t> </a:t>
            </a:r>
            <a:r>
              <a:rPr lang="fr-FR" sz="2800" dirty="0" err="1" smtClean="0"/>
              <a:t>effect</a:t>
            </a:r>
            <a:r>
              <a:rPr lang="fr-FR" sz="2800" dirty="0"/>
              <a:t>. </a:t>
            </a:r>
            <a:r>
              <a:rPr lang="fr-FR" sz="2800" b="1" dirty="0"/>
              <a:t>(C) </a:t>
            </a:r>
            <a:r>
              <a:rPr lang="fr-FR" sz="2800" i="1" dirty="0" err="1"/>
              <a:t>Juglans</a:t>
            </a:r>
            <a:r>
              <a:rPr lang="fr-FR" sz="2800" i="1" dirty="0"/>
              <a:t> </a:t>
            </a:r>
            <a:r>
              <a:rPr lang="fr-FR" sz="2800" i="1" dirty="0" err="1"/>
              <a:t>regia</a:t>
            </a:r>
            <a:r>
              <a:rPr lang="fr-FR" sz="2800" i="1" dirty="0"/>
              <a:t> </a:t>
            </a:r>
            <a:r>
              <a:rPr lang="fr-FR" sz="2800" dirty="0" err="1"/>
              <a:t>extract</a:t>
            </a:r>
            <a:r>
              <a:rPr lang="fr-FR" sz="2800" dirty="0"/>
              <a:t> </a:t>
            </a:r>
            <a:r>
              <a:rPr lang="fr-FR" sz="2800" dirty="0" err="1"/>
              <a:t>effect</a:t>
            </a:r>
            <a:endParaRPr lang="fr-FR" sz="2800" dirty="0"/>
          </a:p>
        </p:txBody>
      </p:sp>
      <p:sp>
        <p:nvSpPr>
          <p:cNvPr id="28" name="ZoneTexte 27"/>
          <p:cNvSpPr txBox="1"/>
          <p:nvPr/>
        </p:nvSpPr>
        <p:spPr>
          <a:xfrm>
            <a:off x="19232128" y="24645719"/>
            <a:ext cx="428625" cy="646331"/>
          </a:xfrm>
          <a:prstGeom prst="rect">
            <a:avLst/>
          </a:prstGeom>
          <a:noFill/>
        </p:spPr>
        <p:txBody>
          <a:bodyPr wrap="square" rtlCol="0">
            <a:spAutoFit/>
          </a:bodyPr>
          <a:lstStyle/>
          <a:p>
            <a:r>
              <a:rPr lang="fr-FR" sz="3600" b="1" dirty="0" smtClean="0">
                <a:solidFill>
                  <a:schemeClr val="bg1"/>
                </a:solidFill>
              </a:rPr>
              <a:t>A</a:t>
            </a:r>
            <a:endParaRPr lang="fr-FR" sz="3600" b="1" dirty="0">
              <a:solidFill>
                <a:schemeClr val="bg1"/>
              </a:solidFill>
            </a:endParaRPr>
          </a:p>
        </p:txBody>
      </p:sp>
      <p:sp>
        <p:nvSpPr>
          <p:cNvPr id="30" name="ZoneTexte 29"/>
          <p:cNvSpPr txBox="1"/>
          <p:nvPr/>
        </p:nvSpPr>
        <p:spPr>
          <a:xfrm>
            <a:off x="16381091" y="28263850"/>
            <a:ext cx="485775" cy="707886"/>
          </a:xfrm>
          <a:prstGeom prst="rect">
            <a:avLst/>
          </a:prstGeom>
          <a:noFill/>
        </p:spPr>
        <p:txBody>
          <a:bodyPr wrap="square" rtlCol="0">
            <a:spAutoFit/>
          </a:bodyPr>
          <a:lstStyle/>
          <a:p>
            <a:r>
              <a:rPr lang="fr-FR" sz="4000" b="1" dirty="0" smtClean="0">
                <a:solidFill>
                  <a:schemeClr val="bg1"/>
                </a:solidFill>
              </a:rPr>
              <a:t>B</a:t>
            </a:r>
            <a:endParaRPr lang="fr-FR" sz="4000" b="1" dirty="0">
              <a:solidFill>
                <a:schemeClr val="bg1"/>
              </a:solidFill>
            </a:endParaRPr>
          </a:p>
        </p:txBody>
      </p:sp>
      <p:sp>
        <p:nvSpPr>
          <p:cNvPr id="1024" name="ZoneTexte 1023"/>
          <p:cNvSpPr txBox="1"/>
          <p:nvPr/>
        </p:nvSpPr>
        <p:spPr>
          <a:xfrm>
            <a:off x="22361668" y="28263850"/>
            <a:ext cx="617959" cy="646331"/>
          </a:xfrm>
          <a:prstGeom prst="rect">
            <a:avLst/>
          </a:prstGeom>
          <a:noFill/>
        </p:spPr>
        <p:txBody>
          <a:bodyPr wrap="square" rtlCol="0">
            <a:spAutoFit/>
          </a:bodyPr>
          <a:lstStyle/>
          <a:p>
            <a:r>
              <a:rPr lang="fr-FR" sz="3600" b="1" dirty="0" smtClean="0">
                <a:solidFill>
                  <a:schemeClr val="bg1"/>
                </a:solidFill>
              </a:rPr>
              <a:t>C</a:t>
            </a:r>
            <a:endParaRPr lang="fr-FR" sz="3600" b="1" dirty="0">
              <a:solidFill>
                <a:schemeClr val="bg1"/>
              </a:solidFill>
            </a:endParaRPr>
          </a:p>
        </p:txBody>
      </p:sp>
      <p:sp>
        <p:nvSpPr>
          <p:cNvPr id="5" name="Rectangle 4"/>
          <p:cNvSpPr/>
          <p:nvPr/>
        </p:nvSpPr>
        <p:spPr>
          <a:xfrm>
            <a:off x="13275992" y="34740850"/>
            <a:ext cx="2965877" cy="830997"/>
          </a:xfrm>
          <a:prstGeom prst="rect">
            <a:avLst/>
          </a:prstGeom>
        </p:spPr>
        <p:txBody>
          <a:bodyPr wrap="none">
            <a:spAutoFit/>
          </a:bodyPr>
          <a:lstStyle/>
          <a:p>
            <a:r>
              <a:rPr lang="fr-FR" sz="4800" b="1" dirty="0"/>
              <a:t>Conclusion</a:t>
            </a:r>
          </a:p>
        </p:txBody>
      </p:sp>
      <p:sp>
        <p:nvSpPr>
          <p:cNvPr id="11" name="Rectangle 10"/>
          <p:cNvSpPr/>
          <p:nvPr/>
        </p:nvSpPr>
        <p:spPr>
          <a:xfrm>
            <a:off x="15094408" y="13252450"/>
            <a:ext cx="13814168" cy="830997"/>
          </a:xfrm>
          <a:prstGeom prst="rect">
            <a:avLst/>
          </a:prstGeom>
        </p:spPr>
        <p:txBody>
          <a:bodyPr wrap="square">
            <a:spAutoFit/>
          </a:bodyPr>
          <a:lstStyle/>
          <a:p>
            <a:pPr algn="ctr"/>
            <a:r>
              <a:rPr lang="fr-FR" sz="4800" b="1" dirty="0" err="1"/>
              <a:t>Results</a:t>
            </a:r>
            <a:endParaRPr lang="fr-FR" sz="4800" b="1" dirty="0"/>
          </a:p>
        </p:txBody>
      </p:sp>
      <p:sp>
        <p:nvSpPr>
          <p:cNvPr id="17" name="ZoneTexte 16"/>
          <p:cNvSpPr txBox="1"/>
          <p:nvPr/>
        </p:nvSpPr>
        <p:spPr>
          <a:xfrm>
            <a:off x="1506616" y="7270006"/>
            <a:ext cx="27423190" cy="830997"/>
          </a:xfrm>
          <a:prstGeom prst="rect">
            <a:avLst/>
          </a:prstGeom>
          <a:noFill/>
        </p:spPr>
        <p:txBody>
          <a:bodyPr wrap="square" rtlCol="0">
            <a:spAutoFit/>
          </a:bodyPr>
          <a:lstStyle/>
          <a:p>
            <a:pPr algn="ctr"/>
            <a:r>
              <a:rPr lang="fr-FR" sz="4800" b="1" dirty="0"/>
              <a:t>Introduction</a:t>
            </a:r>
            <a:endParaRPr lang="fr-FR" sz="4800" b="1" dirty="0"/>
          </a:p>
        </p:txBody>
      </p:sp>
    </p:spTree>
    <p:extLst>
      <p:ext uri="{BB962C8B-B14F-4D97-AF65-F5344CB8AC3E}">
        <p14:creationId xmlns:p14="http://schemas.microsoft.com/office/powerpoint/2010/main" val="10884540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943</TotalTime>
  <Words>516</Words>
  <Application>Microsoft Office PowerPoint</Application>
  <PresentationFormat>Personnalisé</PresentationFormat>
  <Paragraphs>34</Paragraphs>
  <Slides>1</Slides>
  <Notes>0</Notes>
  <HiddenSlides>0</HiddenSlides>
  <MMClips>0</MMClips>
  <ScaleCrop>false</ScaleCrop>
  <HeadingPairs>
    <vt:vector size="4" baseType="variant">
      <vt:variant>
        <vt:lpstr>Thème</vt:lpstr>
      </vt:variant>
      <vt:variant>
        <vt:i4>2</vt:i4>
      </vt:variant>
      <vt:variant>
        <vt:lpstr>Titres des diapositives</vt:lpstr>
      </vt:variant>
      <vt:variant>
        <vt:i4>1</vt:i4>
      </vt:variant>
    </vt:vector>
  </HeadingPairs>
  <TitlesOfParts>
    <vt:vector size="3" baseType="lpstr">
      <vt:lpstr>Office Theme</vt:lpstr>
      <vt:lpstr>Custom Design</vt:lpstr>
      <vt:lpstr>In vitro antibiofilm activity of Algerian Salvadora persica and Juglans regia  extracts against oral Streptococcus gordonii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Sofi</cp:lastModifiedBy>
  <cp:revision>123</cp:revision>
  <dcterms:created xsi:type="dcterms:W3CDTF">2015-04-04T09:45:50Z</dcterms:created>
  <dcterms:modified xsi:type="dcterms:W3CDTF">2020-10-31T16:00:27Z</dcterms:modified>
</cp:coreProperties>
</file>