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handoutMasterIdLst>
    <p:handoutMasterId r:id="rId21"/>
  </p:handoutMasterIdLst>
  <p:sldIdLst>
    <p:sldId id="256" r:id="rId3"/>
    <p:sldId id="278" r:id="rId4"/>
    <p:sldId id="258" r:id="rId5"/>
    <p:sldId id="259" r:id="rId6"/>
    <p:sldId id="268" r:id="rId7"/>
    <p:sldId id="277" r:id="rId8"/>
    <p:sldId id="261" r:id="rId9"/>
    <p:sldId id="269" r:id="rId10"/>
    <p:sldId id="270" r:id="rId11"/>
    <p:sldId id="271" r:id="rId12"/>
    <p:sldId id="272" r:id="rId13"/>
    <p:sldId id="273" r:id="rId14"/>
    <p:sldId id="274" r:id="rId15"/>
    <p:sldId id="275" r:id="rId16"/>
    <p:sldId id="276" r:id="rId17"/>
    <p:sldId id="265" r:id="rId18"/>
    <p:sldId id="264"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varScale="1">
        <p:scale>
          <a:sx n="57" d="100"/>
          <a:sy n="57" d="100"/>
        </p:scale>
        <p:origin x="8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5" Type="http://schemas.openxmlformats.org/officeDocument/2006/relationships/image" Target="../media/image12.emf"/><Relationship Id="rId4"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emf"/><Relationship Id="rId1" Type="http://schemas.openxmlformats.org/officeDocument/2006/relationships/image" Target="../media/image2.emf"/><Relationship Id="rId4"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10/28/2020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28/10/2020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4278373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28/10/2020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28/10/2020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28/10/2020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28/10/2020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28/10/2020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28/10/2020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28/10/2020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10/28/2020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an-Jacques.vandeneynde@ex.umons.ac.b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2.emf"/><Relationship Id="rId3" Type="http://schemas.openxmlformats.org/officeDocument/2006/relationships/image" Target="../media/image4.png"/><Relationship Id="rId7" Type="http://schemas.openxmlformats.org/officeDocument/2006/relationships/image" Target="../media/image9.emf"/><Relationship Id="rId12"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1.emf"/><Relationship Id="rId5" Type="http://schemas.openxmlformats.org/officeDocument/2006/relationships/image" Target="../media/image8.e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0.emf"/></Relationships>
</file>

<file path=ppt/slides/_rels/slide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3.emf"/><Relationship Id="rId11" Type="http://schemas.openxmlformats.org/officeDocument/2006/relationships/image" Target="../media/image14.emf"/><Relationship Id="rId5" Type="http://schemas.openxmlformats.org/officeDocument/2006/relationships/oleObject" Target="../embeddings/oleObject9.bin"/><Relationship Id="rId10" Type="http://schemas.openxmlformats.org/officeDocument/2006/relationships/oleObject" Target="../embeddings/oleObject11.bin"/><Relationship Id="rId4" Type="http://schemas.openxmlformats.org/officeDocument/2006/relationships/image" Target="../media/image2.emf"/><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4770537"/>
          </a:xfrm>
          <a:prstGeom prst="rect">
            <a:avLst/>
          </a:prstGeom>
          <a:noFill/>
        </p:spPr>
        <p:txBody>
          <a:bodyPr wrap="square" rtlCol="0">
            <a:spAutoFit/>
          </a:bodyPr>
          <a:lstStyle/>
          <a:p>
            <a:pPr algn="ctr"/>
            <a:r>
              <a:rPr lang="en-US" altLang="en-US" sz="2400" b="1" dirty="0"/>
              <a:t>Evaluation of Aryl amidines/benzimidazoles</a:t>
            </a:r>
          </a:p>
          <a:p>
            <a:pPr algn="ctr"/>
            <a:r>
              <a:rPr lang="en-US" altLang="en-US" sz="2400" b="1" dirty="0"/>
              <a:t>as Potential Anti-COVID-19 Agents: A computational study</a:t>
            </a:r>
            <a:r>
              <a:rPr lang="en-US" altLang="en-US" dirty="0"/>
              <a:t> </a:t>
            </a:r>
            <a:endParaRPr lang="en-US" altLang="en-US" b="1" dirty="0"/>
          </a:p>
          <a:p>
            <a:pPr algn="ctr"/>
            <a:endParaRPr lang="en-US" altLang="en-US" b="1" dirty="0"/>
          </a:p>
          <a:p>
            <a:pPr algn="ctr"/>
            <a:endParaRPr lang="fr-FR" altLang="en-US" dirty="0"/>
          </a:p>
          <a:p>
            <a:pPr algn="ctr"/>
            <a:r>
              <a:rPr lang="en-US" altLang="en-US" b="1" dirty="0"/>
              <a:t>Osvaldo A. Santos-Filho</a:t>
            </a:r>
            <a:r>
              <a:rPr lang="en-US" altLang="en-US" b="1" baseline="30000" dirty="0"/>
              <a:t>1</a:t>
            </a:r>
            <a:r>
              <a:rPr lang="en-US" altLang="en-US" b="1" dirty="0"/>
              <a:t>, Jean J. Vanden Eynde</a:t>
            </a:r>
            <a:r>
              <a:rPr lang="en-US" altLang="en-US" b="1" baseline="30000" dirty="0"/>
              <a:t>2 *</a:t>
            </a:r>
            <a:r>
              <a:rPr lang="en-US" altLang="en-US" b="1" dirty="0"/>
              <a:t>, Annie Mayence</a:t>
            </a:r>
            <a:r>
              <a:rPr lang="en-US" altLang="en-US" b="1" baseline="30000" dirty="0"/>
              <a:t>3</a:t>
            </a:r>
            <a:r>
              <a:rPr lang="en-US" altLang="en-US" b="1" dirty="0"/>
              <a:t>, Tien L. Huang</a:t>
            </a:r>
            <a:r>
              <a:rPr lang="en-US" altLang="en-US" b="1" baseline="30000" dirty="0"/>
              <a:t>4*</a:t>
            </a:r>
            <a:r>
              <a:rPr lang="en-US" altLang="en-US" b="1" dirty="0"/>
              <a:t> </a:t>
            </a:r>
          </a:p>
          <a:p>
            <a:endParaRPr lang="it-IT" altLang="en-US" b="1" baseline="30000" dirty="0"/>
          </a:p>
          <a:p>
            <a:endParaRPr lang="fr-FR" altLang="en-US" dirty="0"/>
          </a:p>
          <a:p>
            <a:r>
              <a:rPr lang="en-US" altLang="en-US" i="1" baseline="30000" dirty="0"/>
              <a:t>1</a:t>
            </a:r>
            <a:r>
              <a:rPr lang="pt-BR" b="0" i="1" dirty="0">
                <a:solidFill>
                  <a:srgbClr val="333333"/>
                </a:solidFill>
                <a:effectLst/>
                <a:cs typeface="Calibri" panose="020F0502020204030204" pitchFamily="34" charset="0"/>
              </a:rPr>
              <a:t>Laboratório de Modelagem Molecular e Biologia Estrutural Computacional, Instituto de Pesquisas de Produtos Naturais Walter Mors, Federal </a:t>
            </a:r>
            <a:r>
              <a:rPr lang="pt-BR" b="0" i="1" dirty="0" err="1">
                <a:solidFill>
                  <a:srgbClr val="333333"/>
                </a:solidFill>
                <a:effectLst/>
                <a:cs typeface="Calibri" panose="020F0502020204030204" pitchFamily="34" charset="0"/>
              </a:rPr>
              <a:t>University</a:t>
            </a:r>
            <a:r>
              <a:rPr lang="pt-BR" b="0" i="1" dirty="0">
                <a:solidFill>
                  <a:srgbClr val="333333"/>
                </a:solidFill>
                <a:effectLst/>
                <a:cs typeface="Calibri" panose="020F0502020204030204" pitchFamily="34" charset="0"/>
              </a:rPr>
              <a:t> </a:t>
            </a:r>
            <a:r>
              <a:rPr lang="pt-BR" b="0" i="1" dirty="0" err="1">
                <a:solidFill>
                  <a:srgbClr val="333333"/>
                </a:solidFill>
                <a:effectLst/>
                <a:cs typeface="Calibri" panose="020F0502020204030204" pitchFamily="34" charset="0"/>
              </a:rPr>
              <a:t>of</a:t>
            </a:r>
            <a:r>
              <a:rPr lang="pt-BR" b="0" i="1" dirty="0">
                <a:solidFill>
                  <a:srgbClr val="333333"/>
                </a:solidFill>
                <a:effectLst/>
                <a:cs typeface="Calibri" panose="020F0502020204030204" pitchFamily="34" charset="0"/>
              </a:rPr>
              <a:t> Rio de Janeiro, 21941-902, Rio de Janeiro, RJ, </a:t>
            </a:r>
            <a:r>
              <a:rPr lang="pt-BR" b="0" i="1" dirty="0" err="1">
                <a:solidFill>
                  <a:srgbClr val="333333"/>
                </a:solidFill>
                <a:effectLst/>
                <a:cs typeface="Calibri" panose="020F0502020204030204" pitchFamily="34" charset="0"/>
              </a:rPr>
              <a:t>Brazil</a:t>
            </a:r>
            <a:r>
              <a:rPr lang="pt-BR" b="0" i="1" dirty="0">
                <a:solidFill>
                  <a:srgbClr val="333333"/>
                </a:solidFill>
                <a:effectLst/>
                <a:cs typeface="Calibri" panose="020F0502020204030204" pitchFamily="34" charset="0"/>
              </a:rPr>
              <a:t>;  </a:t>
            </a:r>
          </a:p>
          <a:p>
            <a:r>
              <a:rPr lang="en-US" altLang="en-US" i="1" baseline="30000" dirty="0"/>
              <a:t>2</a:t>
            </a:r>
            <a:r>
              <a:rPr lang="en-US" altLang="en-US" i="1" dirty="0"/>
              <a:t>University of Mons-</a:t>
            </a:r>
            <a:r>
              <a:rPr lang="en-US" altLang="en-US" i="1" dirty="0" err="1"/>
              <a:t>UMons</a:t>
            </a:r>
            <a:r>
              <a:rPr lang="en-US" altLang="en-US" i="1" dirty="0"/>
              <a:t>, Department of organic chemistry, B-7000 Mons, Belgium;</a:t>
            </a:r>
            <a:r>
              <a:rPr lang="en-US" altLang="en-US" dirty="0"/>
              <a:t> </a:t>
            </a:r>
            <a:endParaRPr lang="en-US" altLang="en-US" i="1" baseline="30000" dirty="0"/>
          </a:p>
          <a:p>
            <a:r>
              <a:rPr lang="fr-FR" altLang="en-US" i="1" baseline="30000" dirty="0"/>
              <a:t>3</a:t>
            </a:r>
            <a:r>
              <a:rPr lang="fr-FR" altLang="en-US" i="1" dirty="0"/>
              <a:t>Haute Ecole Provinciale de Hainaut Condorcet, B-7730 Saint-Ghislain, </a:t>
            </a:r>
            <a:r>
              <a:rPr lang="fr-FR" altLang="en-US" i="1" dirty="0" err="1"/>
              <a:t>Belgium</a:t>
            </a:r>
            <a:r>
              <a:rPr lang="fr-FR" altLang="en-US" i="1" dirty="0"/>
              <a:t>;</a:t>
            </a:r>
            <a:endParaRPr lang="fr-FR" altLang="en-US" dirty="0"/>
          </a:p>
          <a:p>
            <a:r>
              <a:rPr lang="en-US" altLang="en-US" i="1" baseline="30000" dirty="0"/>
              <a:t>4</a:t>
            </a:r>
            <a:r>
              <a:rPr lang="en-US" altLang="en-US" i="1" dirty="0"/>
              <a:t>Xavier University of Louisiana, College of Pharmacy, New Orleans, Louisiana, USA.</a:t>
            </a:r>
          </a:p>
          <a:p>
            <a:endParaRPr lang="fr-FR" altLang="en-US" dirty="0"/>
          </a:p>
          <a:p>
            <a:r>
              <a:rPr lang="en-US" altLang="en-US" sz="1400" b="1" dirty="0"/>
              <a:t>*</a:t>
            </a:r>
            <a:r>
              <a:rPr lang="en-US" altLang="en-US" sz="1400" dirty="0"/>
              <a:t> Corresponding authors: </a:t>
            </a:r>
            <a:r>
              <a:rPr lang="en-US" altLang="en-US" sz="1400" u="sng" dirty="0">
                <a:hlinkClick r:id="rId3">
                  <a:extLst>
                    <a:ext uri="{A12FA001-AC4F-418D-AE19-62706E023703}">
                      <ahyp:hlinkClr xmlns:ahyp="http://schemas.microsoft.com/office/drawing/2018/hyperlinkcolor" val="tx"/>
                    </a:ext>
                  </a:extLst>
                </a:hlinkClick>
              </a:rPr>
              <a:t>jean-Jacques.vandeneynde@ex.umons.ac.be</a:t>
            </a:r>
            <a:r>
              <a:rPr lang="en-US" altLang="en-US" sz="1400" dirty="0"/>
              <a:t>; tlhuang2002@yahoo.com</a:t>
            </a:r>
            <a:endParaRPr lang="fr-FR" altLang="en-US" sz="1400" dirty="0"/>
          </a:p>
          <a:p>
            <a:pPr algn="ctr"/>
            <a:endParaRPr lang="fr-FR" dirty="0"/>
          </a:p>
          <a:p>
            <a:pPr algn="ctr"/>
            <a:endParaRPr lang="fr-FR" sz="1400" dirty="0"/>
          </a:p>
        </p:txBody>
      </p:sp>
      <p:sp>
        <p:nvSpPr>
          <p:cNvPr id="9" name="TextBox 8"/>
          <p:cNvSpPr txBox="1"/>
          <p:nvPr/>
        </p:nvSpPr>
        <p:spPr>
          <a:xfrm>
            <a:off x="419100" y="5486400"/>
            <a:ext cx="8305800" cy="369332"/>
          </a:xfrm>
          <a:prstGeom prst="rect">
            <a:avLst/>
          </a:prstGeom>
          <a:noFill/>
        </p:spPr>
        <p:txBody>
          <a:bodyPr wrap="square" rtlCol="0">
            <a:spAutoFit/>
          </a:bodyPr>
          <a:lstStyle/>
          <a:p>
            <a:endParaRPr lang="fr-FR"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CA30F3-983B-4FCD-ADFE-50E526FECF6D}"/>
              </a:ext>
            </a:extLst>
          </p:cNvPr>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073769" y="641307"/>
            <a:ext cx="5029200" cy="5030283"/>
          </a:xfrm>
          <a:prstGeom prst="rect">
            <a:avLst/>
          </a:prstGeom>
          <a:noFill/>
          <a:ln>
            <a:noFill/>
          </a:ln>
        </p:spPr>
      </p:pic>
      <p:sp>
        <p:nvSpPr>
          <p:cNvPr id="2" name="Slide Number Placeholder 1">
            <a:extLst>
              <a:ext uri="{FF2B5EF4-FFF2-40B4-BE49-F238E27FC236}">
                <a16:creationId xmlns:a16="http://schemas.microsoft.com/office/drawing/2014/main" id="{3758BAD3-7375-4A79-8F87-4B295CAE9519}"/>
              </a:ext>
            </a:extLst>
          </p:cNvPr>
          <p:cNvSpPr>
            <a:spLocks noGrp="1"/>
          </p:cNvSpPr>
          <p:nvPr>
            <p:ph type="sldNum" sz="quarter" idx="12"/>
          </p:nvPr>
        </p:nvSpPr>
        <p:spPr/>
        <p:txBody>
          <a:bodyPr/>
          <a:lstStyle/>
          <a:p>
            <a:fld id="{FCAEAE96-855E-42B1-8DE9-9C9E68DE18C5}" type="slidenum">
              <a:rPr lang="fr-FR" smtClean="0"/>
              <a:pPr/>
              <a:t>10</a:t>
            </a:fld>
            <a:endParaRPr lang="fr-FR"/>
          </a:p>
        </p:txBody>
      </p:sp>
      <p:pic>
        <p:nvPicPr>
          <p:cNvPr id="4" name="Picture 3">
            <a:extLst>
              <a:ext uri="{FF2B5EF4-FFF2-40B4-BE49-F238E27FC236}">
                <a16:creationId xmlns:a16="http://schemas.microsoft.com/office/drawing/2014/main" id="{80DF146A-A360-4762-BBAB-46CBD30C2BB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TextBox 7">
            <a:extLst>
              <a:ext uri="{FF2B5EF4-FFF2-40B4-BE49-F238E27FC236}">
                <a16:creationId xmlns:a16="http://schemas.microsoft.com/office/drawing/2014/main" id="{7D9930CA-C214-4D0E-8775-61CAAEDA2218}"/>
              </a:ext>
            </a:extLst>
          </p:cNvPr>
          <p:cNvSpPr txBox="1"/>
          <p:nvPr/>
        </p:nvSpPr>
        <p:spPr>
          <a:xfrm>
            <a:off x="228600" y="274320"/>
            <a:ext cx="6019800" cy="369332"/>
          </a:xfrm>
          <a:prstGeom prst="rect">
            <a:avLst/>
          </a:prstGeom>
          <a:noFill/>
        </p:spPr>
        <p:txBody>
          <a:bodyPr wrap="square">
            <a:spAutoFit/>
          </a:bodyPr>
          <a:lstStyle/>
          <a:p>
            <a:r>
              <a:rPr lang="fr-FR" sz="1800" b="1" dirty="0"/>
              <a:t>Figure 1. 2D-binding interactions of 1228 </a:t>
            </a:r>
            <a:r>
              <a:rPr lang="fr-FR" sz="1800" b="1" dirty="0" err="1"/>
              <a:t>with</a:t>
            </a:r>
            <a:r>
              <a:rPr lang="fr-FR" sz="1800" b="1" dirty="0"/>
              <a:t> 3CLpro</a:t>
            </a:r>
          </a:p>
        </p:txBody>
      </p:sp>
      <p:sp>
        <p:nvSpPr>
          <p:cNvPr id="11" name="TextBox 10">
            <a:extLst>
              <a:ext uri="{FF2B5EF4-FFF2-40B4-BE49-F238E27FC236}">
                <a16:creationId xmlns:a16="http://schemas.microsoft.com/office/drawing/2014/main" id="{333CEE11-76F7-4297-942E-FB8A54B9B6F8}"/>
              </a:ext>
            </a:extLst>
          </p:cNvPr>
          <p:cNvSpPr txBox="1"/>
          <p:nvPr/>
        </p:nvSpPr>
        <p:spPr>
          <a:xfrm>
            <a:off x="609600" y="1024128"/>
            <a:ext cx="6019800" cy="3373359"/>
          </a:xfrm>
          <a:prstGeom prst="rect">
            <a:avLst/>
          </a:prstGeom>
          <a:noFill/>
        </p:spPr>
        <p:txBody>
          <a:bodyPr wrap="square">
            <a:spAutoFit/>
          </a:bodyPr>
          <a:lstStyle/>
          <a:p>
            <a:pPr>
              <a:lnSpc>
                <a:spcPct val="150000"/>
              </a:lnSpc>
            </a:pPr>
            <a:r>
              <a:rPr lang="fr-FR" b="1" dirty="0"/>
              <a:t>Strong binding </a:t>
            </a:r>
            <a:r>
              <a:rPr lang="fr-FR" b="1" dirty="0" err="1"/>
              <a:t>affinity</a:t>
            </a:r>
            <a:r>
              <a:rPr lang="fr-FR" b="1" dirty="0"/>
              <a:t> (-9.3 Kcal/mol)</a:t>
            </a:r>
          </a:p>
          <a:p>
            <a:pPr>
              <a:lnSpc>
                <a:spcPct val="150000"/>
              </a:lnSpc>
            </a:pPr>
            <a:r>
              <a:rPr lang="fr-FR" b="1" dirty="0"/>
              <a:t>of 1228 to 3CLpro </a:t>
            </a:r>
            <a:r>
              <a:rPr lang="fr-FR" b="1" dirty="0" err="1"/>
              <a:t>is</a:t>
            </a:r>
            <a:r>
              <a:rPr lang="fr-FR" b="1" dirty="0"/>
              <a:t> due to: </a:t>
            </a:r>
          </a:p>
          <a:p>
            <a:pPr>
              <a:lnSpc>
                <a:spcPct val="150000"/>
              </a:lnSpc>
            </a:pPr>
            <a:endParaRPr lang="fr-FR" b="1" dirty="0"/>
          </a:p>
          <a:p>
            <a:pPr marL="285750" indent="-285750">
              <a:lnSpc>
                <a:spcPct val="150000"/>
              </a:lnSpc>
              <a:buFont typeface="Arial" panose="020B0604020202020204" pitchFamily="34" charset="0"/>
              <a:buChar char="•"/>
            </a:pPr>
            <a:r>
              <a:rPr lang="fr-FR" b="1" dirty="0" err="1"/>
              <a:t>Hydrogen</a:t>
            </a:r>
            <a:r>
              <a:rPr lang="fr-FR" b="1" dirty="0"/>
              <a:t> bonds </a:t>
            </a:r>
            <a:r>
              <a:rPr lang="fr-FR" b="1" dirty="0" err="1"/>
              <a:t>with</a:t>
            </a:r>
            <a:endParaRPr lang="fr-FR" b="1" dirty="0"/>
          </a:p>
          <a:p>
            <a:pPr>
              <a:lnSpc>
                <a:spcPct val="150000"/>
              </a:lnSpc>
            </a:pPr>
            <a:r>
              <a:rPr lang="fr-FR" b="1" dirty="0"/>
              <a:t>Ser144, Glu166, Cys145, Thr190</a:t>
            </a:r>
          </a:p>
          <a:p>
            <a:pPr>
              <a:lnSpc>
                <a:spcPct val="150000"/>
              </a:lnSpc>
            </a:pPr>
            <a:endParaRPr lang="fr-FR" b="1" dirty="0"/>
          </a:p>
          <a:p>
            <a:pPr marL="285750" indent="-285750">
              <a:lnSpc>
                <a:spcPct val="150000"/>
              </a:lnSpc>
              <a:buFont typeface="Arial" panose="020B0604020202020204" pitchFamily="34" charset="0"/>
              <a:buChar char="•"/>
            </a:pPr>
            <a:r>
              <a:rPr lang="fr-FR" b="1" dirty="0" err="1"/>
              <a:t>Hydrophobic</a:t>
            </a:r>
            <a:r>
              <a:rPr lang="fr-FR" b="1" dirty="0"/>
              <a:t> interactions </a:t>
            </a:r>
            <a:r>
              <a:rPr lang="fr-FR" b="1" dirty="0" err="1"/>
              <a:t>with</a:t>
            </a:r>
            <a:endParaRPr lang="fr-FR" b="1" dirty="0"/>
          </a:p>
          <a:p>
            <a:pPr>
              <a:lnSpc>
                <a:spcPct val="150000"/>
              </a:lnSpc>
            </a:pPr>
            <a:r>
              <a:rPr lang="fr-FR" b="1" dirty="0"/>
              <a:t>His41, Met165, Gln189</a:t>
            </a:r>
          </a:p>
        </p:txBody>
      </p:sp>
    </p:spTree>
    <p:extLst>
      <p:ext uri="{BB962C8B-B14F-4D97-AF65-F5344CB8AC3E}">
        <p14:creationId xmlns:p14="http://schemas.microsoft.com/office/powerpoint/2010/main" val="2997281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A13D00-4A52-43F8-8ADD-89D3DB66EAD6}"/>
              </a:ext>
            </a:extLst>
          </p:cNvPr>
          <p:cNvSpPr>
            <a:spLocks noGrp="1"/>
          </p:cNvSpPr>
          <p:nvPr>
            <p:ph type="sldNum" sz="quarter" idx="12"/>
          </p:nvPr>
        </p:nvSpPr>
        <p:spPr/>
        <p:txBody>
          <a:bodyPr/>
          <a:lstStyle/>
          <a:p>
            <a:fld id="{FCAEAE96-855E-42B1-8DE9-9C9E68DE18C5}" type="slidenum">
              <a:rPr lang="fr-FR" smtClean="0"/>
              <a:pPr/>
              <a:t>11</a:t>
            </a:fld>
            <a:endParaRPr lang="fr-FR"/>
          </a:p>
        </p:txBody>
      </p:sp>
      <p:pic>
        <p:nvPicPr>
          <p:cNvPr id="4" name="Picture 3">
            <a:extLst>
              <a:ext uri="{FF2B5EF4-FFF2-40B4-BE49-F238E27FC236}">
                <a16:creationId xmlns:a16="http://schemas.microsoft.com/office/drawing/2014/main" id="{8541941A-2F93-4D7E-9A78-97DEC328B3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6" name="TextBox 5">
            <a:extLst>
              <a:ext uri="{FF2B5EF4-FFF2-40B4-BE49-F238E27FC236}">
                <a16:creationId xmlns:a16="http://schemas.microsoft.com/office/drawing/2014/main" id="{FE492EEA-C29A-445A-85E5-607021A50DEB}"/>
              </a:ext>
            </a:extLst>
          </p:cNvPr>
          <p:cNvSpPr txBox="1"/>
          <p:nvPr/>
        </p:nvSpPr>
        <p:spPr>
          <a:xfrm>
            <a:off x="228600" y="274320"/>
            <a:ext cx="5943600" cy="369332"/>
          </a:xfrm>
          <a:prstGeom prst="rect">
            <a:avLst/>
          </a:prstGeom>
          <a:noFill/>
        </p:spPr>
        <p:txBody>
          <a:bodyPr wrap="square">
            <a:spAutoFit/>
          </a:bodyPr>
          <a:lstStyle/>
          <a:p>
            <a:r>
              <a:rPr lang="fr-FR" sz="1800" b="1" dirty="0"/>
              <a:t>Figure 2. 2D-binding interactions of </a:t>
            </a:r>
            <a:r>
              <a:rPr lang="fr-FR" sz="1800" b="1" dirty="0" err="1"/>
              <a:t>Nafamostat</a:t>
            </a:r>
            <a:r>
              <a:rPr lang="fr-FR" sz="1800" b="1" dirty="0"/>
              <a:t> </a:t>
            </a:r>
            <a:r>
              <a:rPr lang="fr-FR" sz="1800" b="1" dirty="0" err="1"/>
              <a:t>with</a:t>
            </a:r>
            <a:r>
              <a:rPr lang="fr-FR" sz="1800" b="1" dirty="0"/>
              <a:t> 3CLpro</a:t>
            </a:r>
          </a:p>
        </p:txBody>
      </p:sp>
      <p:pic>
        <p:nvPicPr>
          <p:cNvPr id="7" name="Picture 6">
            <a:extLst>
              <a:ext uri="{FF2B5EF4-FFF2-40B4-BE49-F238E27FC236}">
                <a16:creationId xmlns:a16="http://schemas.microsoft.com/office/drawing/2014/main" id="{DB95A933-3AD4-4500-890B-8E2B9F78465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38600" y="966309"/>
            <a:ext cx="5131358" cy="4451350"/>
          </a:xfrm>
          <a:prstGeom prst="rect">
            <a:avLst/>
          </a:prstGeom>
          <a:noFill/>
          <a:ln>
            <a:noFill/>
          </a:ln>
        </p:spPr>
      </p:pic>
      <p:sp>
        <p:nvSpPr>
          <p:cNvPr id="9" name="TextBox 8">
            <a:extLst>
              <a:ext uri="{FF2B5EF4-FFF2-40B4-BE49-F238E27FC236}">
                <a16:creationId xmlns:a16="http://schemas.microsoft.com/office/drawing/2014/main" id="{5899BD51-8079-49AC-8DBA-A9AFC6A0AC0D}"/>
              </a:ext>
            </a:extLst>
          </p:cNvPr>
          <p:cNvSpPr txBox="1"/>
          <p:nvPr/>
        </p:nvSpPr>
        <p:spPr>
          <a:xfrm>
            <a:off x="612648" y="1024128"/>
            <a:ext cx="4416552" cy="3373359"/>
          </a:xfrm>
          <a:prstGeom prst="rect">
            <a:avLst/>
          </a:prstGeom>
          <a:noFill/>
        </p:spPr>
        <p:txBody>
          <a:bodyPr wrap="square">
            <a:spAutoFit/>
          </a:bodyPr>
          <a:lstStyle/>
          <a:p>
            <a:pPr>
              <a:lnSpc>
                <a:spcPct val="150000"/>
              </a:lnSpc>
            </a:pPr>
            <a:r>
              <a:rPr lang="fr-FR" sz="1800" b="1" dirty="0"/>
              <a:t>Strong binding </a:t>
            </a:r>
            <a:r>
              <a:rPr lang="fr-FR" sz="1800" b="1" dirty="0" err="1"/>
              <a:t>affinity</a:t>
            </a:r>
            <a:r>
              <a:rPr lang="fr-FR" sz="1800" b="1" dirty="0"/>
              <a:t> (-8.6 Kcal/mol)</a:t>
            </a:r>
          </a:p>
          <a:p>
            <a:pPr>
              <a:lnSpc>
                <a:spcPct val="150000"/>
              </a:lnSpc>
            </a:pPr>
            <a:r>
              <a:rPr lang="fr-FR" sz="1800" b="1" dirty="0"/>
              <a:t>of </a:t>
            </a:r>
            <a:r>
              <a:rPr lang="fr-FR" sz="1800" b="1" dirty="0" err="1"/>
              <a:t>Nafamostat</a:t>
            </a:r>
            <a:r>
              <a:rPr lang="fr-FR" sz="1800" b="1" dirty="0"/>
              <a:t> to 3CLpro </a:t>
            </a:r>
            <a:r>
              <a:rPr lang="fr-FR" sz="1800" b="1" dirty="0" err="1"/>
              <a:t>is</a:t>
            </a:r>
            <a:r>
              <a:rPr lang="fr-FR" sz="1800" b="1" dirty="0"/>
              <a:t> due to: </a:t>
            </a:r>
          </a:p>
          <a:p>
            <a:pPr>
              <a:lnSpc>
                <a:spcPct val="150000"/>
              </a:lnSpc>
            </a:pPr>
            <a:endParaRPr lang="fr-FR" sz="1800" b="1" dirty="0"/>
          </a:p>
          <a:p>
            <a:pPr marL="285750" indent="-285750">
              <a:lnSpc>
                <a:spcPct val="150000"/>
              </a:lnSpc>
              <a:buFont typeface="Arial" panose="020B0604020202020204" pitchFamily="34" charset="0"/>
              <a:buChar char="•"/>
            </a:pPr>
            <a:r>
              <a:rPr lang="fr-FR" sz="1800" b="1" dirty="0" err="1"/>
              <a:t>Hydrogen</a:t>
            </a:r>
            <a:r>
              <a:rPr lang="fr-FR" sz="1800" b="1" dirty="0"/>
              <a:t> bonds </a:t>
            </a:r>
            <a:r>
              <a:rPr lang="fr-FR" sz="1800" b="1" dirty="0" err="1"/>
              <a:t>with</a:t>
            </a:r>
            <a:endParaRPr lang="fr-FR" b="1" dirty="0"/>
          </a:p>
          <a:p>
            <a:pPr>
              <a:lnSpc>
                <a:spcPct val="150000"/>
              </a:lnSpc>
            </a:pPr>
            <a:r>
              <a:rPr lang="fr-FR" sz="1800" b="1" dirty="0"/>
              <a:t>Arg188, Thr190</a:t>
            </a:r>
          </a:p>
          <a:p>
            <a:pPr>
              <a:lnSpc>
                <a:spcPct val="150000"/>
              </a:lnSpc>
            </a:pPr>
            <a:endParaRPr lang="fr-FR" sz="1800" b="1" dirty="0"/>
          </a:p>
          <a:p>
            <a:pPr marL="285750" indent="-285750">
              <a:lnSpc>
                <a:spcPct val="150000"/>
              </a:lnSpc>
              <a:buFont typeface="Arial" panose="020B0604020202020204" pitchFamily="34" charset="0"/>
              <a:buChar char="•"/>
            </a:pPr>
            <a:r>
              <a:rPr lang="fr-FR" sz="1800" b="1" dirty="0" err="1"/>
              <a:t>Hydrophobic</a:t>
            </a:r>
            <a:r>
              <a:rPr lang="fr-FR" sz="1800" b="1" dirty="0"/>
              <a:t> interactions </a:t>
            </a:r>
            <a:r>
              <a:rPr lang="fr-FR" sz="1800" b="1" dirty="0" err="1"/>
              <a:t>wit</a:t>
            </a:r>
            <a:endParaRPr lang="fr-FR" sz="1800" b="1" dirty="0"/>
          </a:p>
          <a:p>
            <a:pPr>
              <a:lnSpc>
                <a:spcPct val="150000"/>
              </a:lnSpc>
            </a:pPr>
            <a:r>
              <a:rPr lang="fr-FR" sz="1800" b="1" dirty="0"/>
              <a:t> His41, Met165, Gln189</a:t>
            </a:r>
          </a:p>
        </p:txBody>
      </p:sp>
    </p:spTree>
    <p:extLst>
      <p:ext uri="{BB962C8B-B14F-4D97-AF65-F5344CB8AC3E}">
        <p14:creationId xmlns:p14="http://schemas.microsoft.com/office/powerpoint/2010/main" val="2604151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A1AB1B-65B3-4E41-B7AC-25DA0F585DC4}"/>
              </a:ext>
            </a:extLst>
          </p:cNvPr>
          <p:cNvSpPr>
            <a:spLocks noGrp="1"/>
          </p:cNvSpPr>
          <p:nvPr>
            <p:ph type="sldNum" sz="quarter" idx="12"/>
          </p:nvPr>
        </p:nvSpPr>
        <p:spPr/>
        <p:txBody>
          <a:bodyPr/>
          <a:lstStyle/>
          <a:p>
            <a:fld id="{FCAEAE96-855E-42B1-8DE9-9C9E68DE18C5}" type="slidenum">
              <a:rPr lang="fr-FR" smtClean="0"/>
              <a:pPr/>
              <a:t>12</a:t>
            </a:fld>
            <a:endParaRPr lang="fr-FR"/>
          </a:p>
        </p:txBody>
      </p:sp>
      <p:pic>
        <p:nvPicPr>
          <p:cNvPr id="4" name="Picture 3">
            <a:extLst>
              <a:ext uri="{FF2B5EF4-FFF2-40B4-BE49-F238E27FC236}">
                <a16:creationId xmlns:a16="http://schemas.microsoft.com/office/drawing/2014/main" id="{FDEC34A0-BC04-486B-A62D-1871989372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3" name="Picture 2">
            <a:extLst>
              <a:ext uri="{FF2B5EF4-FFF2-40B4-BE49-F238E27FC236}">
                <a16:creationId xmlns:a16="http://schemas.microsoft.com/office/drawing/2014/main" id="{95127892-CBB2-4A0C-B63D-EC9CCAD5A544}"/>
              </a:ext>
            </a:extLst>
          </p:cNvPr>
          <p:cNvPicPr>
            <a:picLocks noChangeAspect="1"/>
          </p:cNvPicPr>
          <p:nvPr/>
        </p:nvPicPr>
        <p:blipFill>
          <a:blip r:embed="rId3"/>
          <a:stretch>
            <a:fillRect/>
          </a:stretch>
        </p:blipFill>
        <p:spPr>
          <a:xfrm>
            <a:off x="4222216" y="274320"/>
            <a:ext cx="4921784" cy="5711949"/>
          </a:xfrm>
          <a:prstGeom prst="rect">
            <a:avLst/>
          </a:prstGeom>
        </p:spPr>
      </p:pic>
      <p:sp>
        <p:nvSpPr>
          <p:cNvPr id="9" name="TextBox 8">
            <a:extLst>
              <a:ext uri="{FF2B5EF4-FFF2-40B4-BE49-F238E27FC236}">
                <a16:creationId xmlns:a16="http://schemas.microsoft.com/office/drawing/2014/main" id="{6E0553A9-614B-452A-9FF0-9A23BB8276C8}"/>
              </a:ext>
            </a:extLst>
          </p:cNvPr>
          <p:cNvSpPr txBox="1"/>
          <p:nvPr/>
        </p:nvSpPr>
        <p:spPr>
          <a:xfrm>
            <a:off x="609600" y="1022618"/>
            <a:ext cx="4114366" cy="4619854"/>
          </a:xfrm>
          <a:prstGeom prst="rect">
            <a:avLst/>
          </a:prstGeom>
          <a:noFill/>
        </p:spPr>
        <p:txBody>
          <a:bodyPr wrap="square">
            <a:spAutoFit/>
          </a:bodyPr>
          <a:lstStyle/>
          <a:p>
            <a:pPr>
              <a:lnSpc>
                <a:spcPct val="150000"/>
              </a:lnSpc>
            </a:pPr>
            <a:r>
              <a:rPr lang="fr-FR" b="1" dirty="0"/>
              <a:t>Strong binding </a:t>
            </a:r>
            <a:r>
              <a:rPr lang="fr-FR" b="1" dirty="0" err="1"/>
              <a:t>affinity</a:t>
            </a:r>
            <a:r>
              <a:rPr lang="fr-FR" b="1" dirty="0"/>
              <a:t> (-10.5 Kcal/mol)</a:t>
            </a:r>
          </a:p>
          <a:p>
            <a:pPr>
              <a:lnSpc>
                <a:spcPct val="150000"/>
              </a:lnSpc>
            </a:pPr>
            <a:r>
              <a:rPr lang="fr-FR" b="1" dirty="0"/>
              <a:t>of 1228 to GRP78 </a:t>
            </a:r>
            <a:r>
              <a:rPr lang="fr-FR" b="1" dirty="0" err="1"/>
              <a:t>is</a:t>
            </a:r>
            <a:r>
              <a:rPr lang="fr-FR" b="1" dirty="0"/>
              <a:t> due to: </a:t>
            </a:r>
          </a:p>
          <a:p>
            <a:pPr>
              <a:lnSpc>
                <a:spcPct val="150000"/>
              </a:lnSpc>
            </a:pPr>
            <a:endParaRPr lang="fr-FR" b="1" dirty="0"/>
          </a:p>
          <a:p>
            <a:pPr marL="285750" indent="-285750">
              <a:lnSpc>
                <a:spcPct val="150000"/>
              </a:lnSpc>
              <a:buFont typeface="Arial" panose="020B0604020202020204" pitchFamily="34" charset="0"/>
              <a:buChar char="•"/>
            </a:pPr>
            <a:r>
              <a:rPr lang="fr-FR" b="1" dirty="0" err="1"/>
              <a:t>Hydrogen</a:t>
            </a:r>
            <a:r>
              <a:rPr lang="fr-FR" b="1" dirty="0"/>
              <a:t> bonds </a:t>
            </a:r>
            <a:r>
              <a:rPr lang="fr-FR" b="1" dirty="0" err="1"/>
              <a:t>with</a:t>
            </a:r>
            <a:endParaRPr lang="fr-FR" b="1" dirty="0"/>
          </a:p>
          <a:p>
            <a:pPr>
              <a:lnSpc>
                <a:spcPct val="150000"/>
              </a:lnSpc>
            </a:pPr>
            <a:r>
              <a:rPr lang="fr-FR" b="1" dirty="0"/>
              <a:t>Thr37, Thr38, Lys96, Glu201, Lys296</a:t>
            </a:r>
          </a:p>
          <a:p>
            <a:pPr>
              <a:lnSpc>
                <a:spcPct val="150000"/>
              </a:lnSpc>
            </a:pPr>
            <a:endParaRPr lang="fr-FR" b="1" dirty="0"/>
          </a:p>
          <a:p>
            <a:pPr marL="285750" indent="-285750">
              <a:lnSpc>
                <a:spcPct val="150000"/>
              </a:lnSpc>
              <a:buFont typeface="Arial" panose="020B0604020202020204" pitchFamily="34" charset="0"/>
              <a:buChar char="•"/>
            </a:pPr>
            <a:r>
              <a:rPr lang="fr-FR" b="1" dirty="0" err="1"/>
              <a:t>Hydrophobic</a:t>
            </a:r>
            <a:r>
              <a:rPr lang="fr-FR" b="1" dirty="0"/>
              <a:t> interactions </a:t>
            </a:r>
            <a:r>
              <a:rPr lang="fr-FR" b="1" dirty="0" err="1"/>
              <a:t>with</a:t>
            </a:r>
            <a:endParaRPr lang="fr-FR" b="1" dirty="0"/>
          </a:p>
          <a:p>
            <a:pPr>
              <a:lnSpc>
                <a:spcPct val="150000"/>
              </a:lnSpc>
            </a:pPr>
            <a:r>
              <a:rPr lang="fr-FR" b="1" dirty="0"/>
              <a:t>Tyr39, Ile61, Gly226, Arg297, Arg 367</a:t>
            </a:r>
          </a:p>
          <a:p>
            <a:pPr>
              <a:lnSpc>
                <a:spcPct val="150000"/>
              </a:lnSpc>
            </a:pPr>
            <a:endParaRPr lang="fr-FR" b="1" dirty="0"/>
          </a:p>
          <a:p>
            <a:pPr marL="285750" indent="-285750">
              <a:lnSpc>
                <a:spcPct val="150000"/>
              </a:lnSpc>
              <a:buFont typeface="Arial" panose="020B0604020202020204" pitchFamily="34" charset="0"/>
              <a:buChar char="•"/>
            </a:pPr>
            <a:r>
              <a:rPr lang="fr-FR" b="1" dirty="0"/>
              <a:t>Pi interactions </a:t>
            </a:r>
            <a:r>
              <a:rPr lang="fr-FR" b="1" dirty="0" err="1"/>
              <a:t>with</a:t>
            </a:r>
            <a:endParaRPr lang="fr-FR" b="1" dirty="0"/>
          </a:p>
          <a:p>
            <a:pPr>
              <a:lnSpc>
                <a:spcPct val="150000"/>
              </a:lnSpc>
            </a:pPr>
            <a:r>
              <a:rPr lang="fr-FR" b="1" dirty="0"/>
              <a:t>Tyr39</a:t>
            </a:r>
          </a:p>
        </p:txBody>
      </p:sp>
      <p:sp>
        <p:nvSpPr>
          <p:cNvPr id="6" name="TextBox 5">
            <a:extLst>
              <a:ext uri="{FF2B5EF4-FFF2-40B4-BE49-F238E27FC236}">
                <a16:creationId xmlns:a16="http://schemas.microsoft.com/office/drawing/2014/main" id="{81C7905E-9C31-4F8B-B6A2-106D0FC1DC21}"/>
              </a:ext>
            </a:extLst>
          </p:cNvPr>
          <p:cNvSpPr txBox="1"/>
          <p:nvPr/>
        </p:nvSpPr>
        <p:spPr>
          <a:xfrm>
            <a:off x="228600" y="274320"/>
            <a:ext cx="7086600" cy="369332"/>
          </a:xfrm>
          <a:prstGeom prst="rect">
            <a:avLst/>
          </a:prstGeom>
          <a:noFill/>
        </p:spPr>
        <p:txBody>
          <a:bodyPr wrap="square">
            <a:spAutoFit/>
          </a:bodyPr>
          <a:lstStyle/>
          <a:p>
            <a:r>
              <a:rPr lang="fr-FR" sz="1800" b="1" dirty="0"/>
              <a:t>Figure 3. 2D-binding interactions of 1228 </a:t>
            </a:r>
            <a:r>
              <a:rPr lang="fr-FR" sz="1800" b="1" dirty="0" err="1"/>
              <a:t>with</a:t>
            </a:r>
            <a:r>
              <a:rPr lang="fr-FR" sz="1800" b="1" dirty="0"/>
              <a:t> GRP78</a:t>
            </a:r>
          </a:p>
        </p:txBody>
      </p:sp>
    </p:spTree>
    <p:extLst>
      <p:ext uri="{BB962C8B-B14F-4D97-AF65-F5344CB8AC3E}">
        <p14:creationId xmlns:p14="http://schemas.microsoft.com/office/powerpoint/2010/main" val="3829266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901E13-BC3B-436C-AC90-AA0B3821FA3C}"/>
              </a:ext>
            </a:extLst>
          </p:cNvPr>
          <p:cNvSpPr>
            <a:spLocks noGrp="1"/>
          </p:cNvSpPr>
          <p:nvPr>
            <p:ph type="sldNum" sz="quarter" idx="12"/>
          </p:nvPr>
        </p:nvSpPr>
        <p:spPr/>
        <p:txBody>
          <a:bodyPr/>
          <a:lstStyle/>
          <a:p>
            <a:fld id="{FCAEAE96-855E-42B1-8DE9-9C9E68DE18C5}" type="slidenum">
              <a:rPr lang="fr-FR" smtClean="0"/>
              <a:pPr/>
              <a:t>13</a:t>
            </a:fld>
            <a:endParaRPr lang="fr-FR"/>
          </a:p>
        </p:txBody>
      </p:sp>
      <p:pic>
        <p:nvPicPr>
          <p:cNvPr id="4" name="Picture 3">
            <a:extLst>
              <a:ext uri="{FF2B5EF4-FFF2-40B4-BE49-F238E27FC236}">
                <a16:creationId xmlns:a16="http://schemas.microsoft.com/office/drawing/2014/main" id="{484B7C50-992B-444D-8D68-72755CC2CCE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6" name="TextBox 5">
            <a:extLst>
              <a:ext uri="{FF2B5EF4-FFF2-40B4-BE49-F238E27FC236}">
                <a16:creationId xmlns:a16="http://schemas.microsoft.com/office/drawing/2014/main" id="{11FEFE0F-B5C9-4F50-9407-8C62FF6FDC73}"/>
              </a:ext>
            </a:extLst>
          </p:cNvPr>
          <p:cNvSpPr txBox="1"/>
          <p:nvPr/>
        </p:nvSpPr>
        <p:spPr>
          <a:xfrm>
            <a:off x="228600" y="274320"/>
            <a:ext cx="7924800" cy="369332"/>
          </a:xfrm>
          <a:prstGeom prst="rect">
            <a:avLst/>
          </a:prstGeom>
          <a:noFill/>
        </p:spPr>
        <p:txBody>
          <a:bodyPr wrap="square">
            <a:spAutoFit/>
          </a:bodyPr>
          <a:lstStyle/>
          <a:p>
            <a:r>
              <a:rPr lang="fr-FR" sz="1800" b="1" dirty="0"/>
              <a:t>Figure 4. 2D-binding interactions of </a:t>
            </a:r>
            <a:r>
              <a:rPr lang="fr-FR" sz="1800" b="1" dirty="0" err="1"/>
              <a:t>Nafamostat</a:t>
            </a:r>
            <a:r>
              <a:rPr lang="fr-FR" sz="1800" b="1" dirty="0"/>
              <a:t> </a:t>
            </a:r>
            <a:r>
              <a:rPr lang="fr-FR" sz="1800" b="1" dirty="0" err="1"/>
              <a:t>with</a:t>
            </a:r>
            <a:r>
              <a:rPr lang="fr-FR" sz="1800" b="1" dirty="0"/>
              <a:t> GRP78</a:t>
            </a:r>
          </a:p>
        </p:txBody>
      </p:sp>
      <p:pic>
        <p:nvPicPr>
          <p:cNvPr id="7" name="Picture 6">
            <a:extLst>
              <a:ext uri="{FF2B5EF4-FFF2-40B4-BE49-F238E27FC236}">
                <a16:creationId xmlns:a16="http://schemas.microsoft.com/office/drawing/2014/main" id="{8A6AF0A2-630B-4E30-9EAE-3EFFE5B5C9A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62400" y="660064"/>
            <a:ext cx="4996751" cy="4602480"/>
          </a:xfrm>
          <a:prstGeom prst="rect">
            <a:avLst/>
          </a:prstGeom>
          <a:noFill/>
          <a:ln>
            <a:noFill/>
          </a:ln>
        </p:spPr>
      </p:pic>
      <p:sp>
        <p:nvSpPr>
          <p:cNvPr id="9" name="TextBox 8">
            <a:extLst>
              <a:ext uri="{FF2B5EF4-FFF2-40B4-BE49-F238E27FC236}">
                <a16:creationId xmlns:a16="http://schemas.microsoft.com/office/drawing/2014/main" id="{0A85DA70-05E4-41A6-AB6B-0892D518EFE8}"/>
              </a:ext>
            </a:extLst>
          </p:cNvPr>
          <p:cNvSpPr txBox="1"/>
          <p:nvPr/>
        </p:nvSpPr>
        <p:spPr>
          <a:xfrm>
            <a:off x="612648" y="1024128"/>
            <a:ext cx="4340352" cy="3373359"/>
          </a:xfrm>
          <a:prstGeom prst="rect">
            <a:avLst/>
          </a:prstGeom>
          <a:noFill/>
        </p:spPr>
        <p:txBody>
          <a:bodyPr wrap="square">
            <a:spAutoFit/>
          </a:bodyPr>
          <a:lstStyle/>
          <a:p>
            <a:pPr>
              <a:lnSpc>
                <a:spcPct val="150000"/>
              </a:lnSpc>
            </a:pPr>
            <a:r>
              <a:rPr lang="fr-FR" sz="1800" b="1" dirty="0"/>
              <a:t>Strong binding </a:t>
            </a:r>
            <a:r>
              <a:rPr lang="fr-FR" sz="1800" b="1" dirty="0" err="1"/>
              <a:t>affinity</a:t>
            </a:r>
            <a:r>
              <a:rPr lang="fr-FR" sz="1800" b="1" dirty="0"/>
              <a:t> (-10.0 Kcal/mol)</a:t>
            </a:r>
          </a:p>
          <a:p>
            <a:pPr>
              <a:lnSpc>
                <a:spcPct val="150000"/>
              </a:lnSpc>
            </a:pPr>
            <a:r>
              <a:rPr lang="fr-FR" sz="1800" b="1" dirty="0"/>
              <a:t>of </a:t>
            </a:r>
            <a:r>
              <a:rPr lang="fr-FR" sz="1800" b="1" dirty="0" err="1"/>
              <a:t>Nafamostat</a:t>
            </a:r>
            <a:r>
              <a:rPr lang="fr-FR" sz="1800" b="1" dirty="0"/>
              <a:t> to GRP78 </a:t>
            </a:r>
            <a:r>
              <a:rPr lang="fr-FR" sz="1800" b="1" dirty="0" err="1"/>
              <a:t>is</a:t>
            </a:r>
            <a:r>
              <a:rPr lang="fr-FR" sz="1800" b="1" dirty="0"/>
              <a:t> due to: </a:t>
            </a:r>
          </a:p>
          <a:p>
            <a:pPr>
              <a:lnSpc>
                <a:spcPct val="150000"/>
              </a:lnSpc>
            </a:pPr>
            <a:endParaRPr lang="fr-FR" sz="1800" b="1" dirty="0"/>
          </a:p>
          <a:p>
            <a:pPr marL="285750" indent="-285750">
              <a:lnSpc>
                <a:spcPct val="150000"/>
              </a:lnSpc>
              <a:buFont typeface="Arial" panose="020B0604020202020204" pitchFamily="34" charset="0"/>
              <a:buChar char="•"/>
            </a:pPr>
            <a:r>
              <a:rPr lang="fr-FR" sz="1800" b="1" dirty="0" err="1"/>
              <a:t>Hydrogen</a:t>
            </a:r>
            <a:r>
              <a:rPr lang="fr-FR" sz="1800" b="1" dirty="0"/>
              <a:t> bonds </a:t>
            </a:r>
            <a:r>
              <a:rPr lang="fr-FR" sz="1800" b="1" dirty="0" err="1"/>
              <a:t>with</a:t>
            </a:r>
            <a:endParaRPr lang="fr-FR" b="1" dirty="0"/>
          </a:p>
          <a:p>
            <a:pPr>
              <a:lnSpc>
                <a:spcPct val="150000"/>
              </a:lnSpc>
            </a:pPr>
            <a:r>
              <a:rPr lang="fr-FR" sz="1800" b="1" dirty="0"/>
              <a:t>Thr38, Lys296</a:t>
            </a:r>
          </a:p>
          <a:p>
            <a:pPr>
              <a:lnSpc>
                <a:spcPct val="150000"/>
              </a:lnSpc>
            </a:pPr>
            <a:endParaRPr lang="fr-FR" sz="1800" b="1" dirty="0"/>
          </a:p>
          <a:p>
            <a:pPr marL="285750" indent="-285750">
              <a:lnSpc>
                <a:spcPct val="150000"/>
              </a:lnSpc>
              <a:buFont typeface="Arial" panose="020B0604020202020204" pitchFamily="34" charset="0"/>
              <a:buChar char="•"/>
            </a:pPr>
            <a:r>
              <a:rPr lang="fr-FR" sz="1800" b="1" dirty="0" err="1"/>
              <a:t>Hydrophobic</a:t>
            </a:r>
            <a:r>
              <a:rPr lang="fr-FR" sz="1800" b="1" dirty="0"/>
              <a:t> interactions </a:t>
            </a:r>
            <a:r>
              <a:rPr lang="fr-FR" sz="1800" b="1" dirty="0" err="1"/>
              <a:t>with</a:t>
            </a:r>
            <a:endParaRPr lang="fr-FR" b="1" dirty="0"/>
          </a:p>
          <a:p>
            <a:pPr>
              <a:lnSpc>
                <a:spcPct val="150000"/>
              </a:lnSpc>
            </a:pPr>
            <a:r>
              <a:rPr lang="fr-FR" sz="1800" b="1" dirty="0"/>
              <a:t>Arg297, Gly364, Arg367</a:t>
            </a:r>
          </a:p>
        </p:txBody>
      </p:sp>
    </p:spTree>
    <p:extLst>
      <p:ext uri="{BB962C8B-B14F-4D97-AF65-F5344CB8AC3E}">
        <p14:creationId xmlns:p14="http://schemas.microsoft.com/office/powerpoint/2010/main" val="710926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E11333-EF45-4FA8-B736-B7EE4C27D2F2}"/>
              </a:ext>
            </a:extLst>
          </p:cNvPr>
          <p:cNvSpPr>
            <a:spLocks noGrp="1"/>
          </p:cNvSpPr>
          <p:nvPr>
            <p:ph type="sldNum" sz="quarter" idx="12"/>
          </p:nvPr>
        </p:nvSpPr>
        <p:spPr/>
        <p:txBody>
          <a:bodyPr/>
          <a:lstStyle/>
          <a:p>
            <a:fld id="{FCAEAE96-855E-42B1-8DE9-9C9E68DE18C5}" type="slidenum">
              <a:rPr lang="fr-FR" smtClean="0"/>
              <a:pPr/>
              <a:t>14</a:t>
            </a:fld>
            <a:endParaRPr lang="fr-FR"/>
          </a:p>
        </p:txBody>
      </p:sp>
      <p:pic>
        <p:nvPicPr>
          <p:cNvPr id="4" name="Picture 3">
            <a:extLst>
              <a:ext uri="{FF2B5EF4-FFF2-40B4-BE49-F238E27FC236}">
                <a16:creationId xmlns:a16="http://schemas.microsoft.com/office/drawing/2014/main" id="{24F4E302-9733-405E-945B-6656B73D24A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6" name="TextBox 5">
            <a:extLst>
              <a:ext uri="{FF2B5EF4-FFF2-40B4-BE49-F238E27FC236}">
                <a16:creationId xmlns:a16="http://schemas.microsoft.com/office/drawing/2014/main" id="{9F3D3CFE-BD78-4520-AF7E-F45D58B31AFA}"/>
              </a:ext>
            </a:extLst>
          </p:cNvPr>
          <p:cNvSpPr txBox="1"/>
          <p:nvPr/>
        </p:nvSpPr>
        <p:spPr>
          <a:xfrm>
            <a:off x="228600" y="274320"/>
            <a:ext cx="7696200" cy="369332"/>
          </a:xfrm>
          <a:prstGeom prst="rect">
            <a:avLst/>
          </a:prstGeom>
          <a:noFill/>
        </p:spPr>
        <p:txBody>
          <a:bodyPr wrap="square">
            <a:spAutoFit/>
          </a:bodyPr>
          <a:lstStyle/>
          <a:p>
            <a:r>
              <a:rPr lang="fr-FR" sz="1800" b="1" dirty="0"/>
              <a:t>Figure 5. 2D-binding interactions of 523 </a:t>
            </a:r>
            <a:r>
              <a:rPr lang="fr-FR" sz="1800" b="1" dirty="0" err="1"/>
              <a:t>with</a:t>
            </a:r>
            <a:r>
              <a:rPr lang="fr-FR" sz="1800" b="1" dirty="0"/>
              <a:t> TMPRSS2</a:t>
            </a:r>
          </a:p>
        </p:txBody>
      </p:sp>
      <p:pic>
        <p:nvPicPr>
          <p:cNvPr id="7" name="Picture 6">
            <a:extLst>
              <a:ext uri="{FF2B5EF4-FFF2-40B4-BE49-F238E27FC236}">
                <a16:creationId xmlns:a16="http://schemas.microsoft.com/office/drawing/2014/main" id="{B9EF769D-67A5-4305-8ACA-12A39285945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86555" y="869394"/>
            <a:ext cx="5674359" cy="3810056"/>
          </a:xfrm>
          <a:prstGeom prst="rect">
            <a:avLst/>
          </a:prstGeom>
          <a:noFill/>
          <a:ln>
            <a:noFill/>
          </a:ln>
        </p:spPr>
      </p:pic>
      <p:sp>
        <p:nvSpPr>
          <p:cNvPr id="9" name="TextBox 8">
            <a:extLst>
              <a:ext uri="{FF2B5EF4-FFF2-40B4-BE49-F238E27FC236}">
                <a16:creationId xmlns:a16="http://schemas.microsoft.com/office/drawing/2014/main" id="{990FAF75-B940-4F61-93BD-406FEF0E2A33}"/>
              </a:ext>
            </a:extLst>
          </p:cNvPr>
          <p:cNvSpPr txBox="1"/>
          <p:nvPr/>
        </p:nvSpPr>
        <p:spPr>
          <a:xfrm>
            <a:off x="612648" y="1024128"/>
            <a:ext cx="3959352" cy="4619854"/>
          </a:xfrm>
          <a:prstGeom prst="rect">
            <a:avLst/>
          </a:prstGeom>
          <a:noFill/>
        </p:spPr>
        <p:txBody>
          <a:bodyPr wrap="square">
            <a:spAutoFit/>
          </a:bodyPr>
          <a:lstStyle/>
          <a:p>
            <a:pPr>
              <a:lnSpc>
                <a:spcPct val="150000"/>
              </a:lnSpc>
            </a:pPr>
            <a:r>
              <a:rPr lang="fr-FR" b="1" dirty="0"/>
              <a:t>Strong binding </a:t>
            </a:r>
            <a:r>
              <a:rPr lang="fr-FR" b="1" dirty="0" err="1"/>
              <a:t>affinity</a:t>
            </a:r>
            <a:r>
              <a:rPr lang="fr-FR" b="1" dirty="0"/>
              <a:t> (-7.4 Kcal/mol)</a:t>
            </a:r>
          </a:p>
          <a:p>
            <a:pPr>
              <a:lnSpc>
                <a:spcPct val="150000"/>
              </a:lnSpc>
            </a:pPr>
            <a:r>
              <a:rPr lang="fr-FR" b="1" dirty="0"/>
              <a:t>of 523 to TMPRSS2 </a:t>
            </a:r>
            <a:r>
              <a:rPr lang="fr-FR" b="1" dirty="0" err="1"/>
              <a:t>is</a:t>
            </a:r>
            <a:r>
              <a:rPr lang="fr-FR" b="1" dirty="0"/>
              <a:t> due to: </a:t>
            </a:r>
          </a:p>
          <a:p>
            <a:pPr>
              <a:lnSpc>
                <a:spcPct val="150000"/>
              </a:lnSpc>
            </a:pPr>
            <a:endParaRPr lang="fr-FR" b="1" dirty="0"/>
          </a:p>
          <a:p>
            <a:pPr marL="285750" indent="-285750">
              <a:lnSpc>
                <a:spcPct val="150000"/>
              </a:lnSpc>
              <a:buFont typeface="Arial" panose="020B0604020202020204" pitchFamily="34" charset="0"/>
              <a:buChar char="•"/>
            </a:pPr>
            <a:r>
              <a:rPr lang="fr-FR" b="1" dirty="0" err="1"/>
              <a:t>Hydrogen</a:t>
            </a:r>
            <a:r>
              <a:rPr lang="fr-FR" b="1" dirty="0"/>
              <a:t> bonds</a:t>
            </a:r>
          </a:p>
          <a:p>
            <a:pPr>
              <a:lnSpc>
                <a:spcPct val="150000"/>
              </a:lnSpc>
            </a:pPr>
            <a:r>
              <a:rPr lang="fr-FR" b="1" dirty="0" err="1"/>
              <a:t>with</a:t>
            </a:r>
            <a:r>
              <a:rPr lang="fr-FR" b="1" dirty="0"/>
              <a:t> Leu151</a:t>
            </a:r>
          </a:p>
          <a:p>
            <a:pPr>
              <a:lnSpc>
                <a:spcPct val="150000"/>
              </a:lnSpc>
            </a:pPr>
            <a:endParaRPr lang="fr-FR" b="1" dirty="0"/>
          </a:p>
          <a:p>
            <a:pPr marL="285750" indent="-285750">
              <a:lnSpc>
                <a:spcPct val="150000"/>
              </a:lnSpc>
              <a:buFont typeface="Arial" panose="020B0604020202020204" pitchFamily="34" charset="0"/>
              <a:buChar char="•"/>
            </a:pPr>
            <a:r>
              <a:rPr lang="fr-FR" b="1" dirty="0" err="1"/>
              <a:t>Hydrophobic</a:t>
            </a:r>
            <a:r>
              <a:rPr lang="fr-FR" b="1" dirty="0"/>
              <a:t> interactions </a:t>
            </a:r>
            <a:r>
              <a:rPr lang="fr-FR" b="1" dirty="0" err="1"/>
              <a:t>with</a:t>
            </a:r>
            <a:endParaRPr lang="fr-FR" b="1" dirty="0"/>
          </a:p>
          <a:p>
            <a:pPr>
              <a:lnSpc>
                <a:spcPct val="150000"/>
              </a:lnSpc>
            </a:pPr>
            <a:r>
              <a:rPr lang="fr-FR" b="1" dirty="0"/>
              <a:t>Arg150, Leu151, Tyr152, Tyr190</a:t>
            </a:r>
          </a:p>
          <a:p>
            <a:pPr>
              <a:lnSpc>
                <a:spcPct val="150000"/>
              </a:lnSpc>
            </a:pPr>
            <a:endParaRPr lang="fr-FR" b="1" dirty="0"/>
          </a:p>
          <a:p>
            <a:pPr marL="285750" indent="-285750">
              <a:lnSpc>
                <a:spcPct val="150000"/>
              </a:lnSpc>
              <a:buFont typeface="Arial" panose="020B0604020202020204" pitchFamily="34" charset="0"/>
              <a:buChar char="•"/>
            </a:pPr>
            <a:r>
              <a:rPr lang="fr-FR" b="1" dirty="0"/>
              <a:t>Pi interactions </a:t>
            </a:r>
            <a:r>
              <a:rPr lang="fr-FR" b="1" dirty="0" err="1"/>
              <a:t>with</a:t>
            </a:r>
            <a:endParaRPr lang="fr-FR" b="1" dirty="0"/>
          </a:p>
          <a:p>
            <a:pPr>
              <a:lnSpc>
                <a:spcPct val="150000"/>
              </a:lnSpc>
            </a:pPr>
            <a:r>
              <a:rPr lang="fr-FR" b="1" dirty="0"/>
              <a:t>Arg150, Tyr152, Tyr190</a:t>
            </a:r>
          </a:p>
        </p:txBody>
      </p:sp>
    </p:spTree>
    <p:extLst>
      <p:ext uri="{BB962C8B-B14F-4D97-AF65-F5344CB8AC3E}">
        <p14:creationId xmlns:p14="http://schemas.microsoft.com/office/powerpoint/2010/main" val="3563007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588B85-4422-4DBE-9A5E-76F9E3EF4372}"/>
              </a:ext>
            </a:extLst>
          </p:cNvPr>
          <p:cNvSpPr>
            <a:spLocks noGrp="1"/>
          </p:cNvSpPr>
          <p:nvPr>
            <p:ph type="sldNum" sz="quarter" idx="12"/>
          </p:nvPr>
        </p:nvSpPr>
        <p:spPr/>
        <p:txBody>
          <a:bodyPr/>
          <a:lstStyle/>
          <a:p>
            <a:fld id="{FCAEAE96-855E-42B1-8DE9-9C9E68DE18C5}" type="slidenum">
              <a:rPr lang="fr-FR" smtClean="0"/>
              <a:pPr/>
              <a:t>15</a:t>
            </a:fld>
            <a:endParaRPr lang="fr-FR"/>
          </a:p>
        </p:txBody>
      </p:sp>
      <p:pic>
        <p:nvPicPr>
          <p:cNvPr id="4" name="Picture 3">
            <a:extLst>
              <a:ext uri="{FF2B5EF4-FFF2-40B4-BE49-F238E27FC236}">
                <a16:creationId xmlns:a16="http://schemas.microsoft.com/office/drawing/2014/main" id="{01F3692B-10BE-4EAC-BC77-682D827C80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6" name="TextBox 5">
            <a:extLst>
              <a:ext uri="{FF2B5EF4-FFF2-40B4-BE49-F238E27FC236}">
                <a16:creationId xmlns:a16="http://schemas.microsoft.com/office/drawing/2014/main" id="{6E0B55E7-F209-4BAB-904E-B1B7D7CC3A87}"/>
              </a:ext>
            </a:extLst>
          </p:cNvPr>
          <p:cNvSpPr txBox="1"/>
          <p:nvPr/>
        </p:nvSpPr>
        <p:spPr>
          <a:xfrm>
            <a:off x="228600" y="274320"/>
            <a:ext cx="7315200" cy="369332"/>
          </a:xfrm>
          <a:prstGeom prst="rect">
            <a:avLst/>
          </a:prstGeom>
          <a:noFill/>
        </p:spPr>
        <p:txBody>
          <a:bodyPr wrap="square">
            <a:spAutoFit/>
          </a:bodyPr>
          <a:lstStyle/>
          <a:p>
            <a:r>
              <a:rPr lang="fr-FR" sz="1800" b="1" dirty="0"/>
              <a:t>Figure 6. 2D-binding interactions of </a:t>
            </a:r>
            <a:r>
              <a:rPr lang="fr-FR" sz="1800" b="1" dirty="0" err="1"/>
              <a:t>Nafamostat</a:t>
            </a:r>
            <a:r>
              <a:rPr lang="fr-FR" sz="1800" b="1" dirty="0"/>
              <a:t> </a:t>
            </a:r>
            <a:r>
              <a:rPr lang="fr-FR" sz="1800" b="1" dirty="0" err="1"/>
              <a:t>with</a:t>
            </a:r>
            <a:r>
              <a:rPr lang="fr-FR" sz="1800" b="1" dirty="0"/>
              <a:t> TMPRSS2</a:t>
            </a:r>
          </a:p>
        </p:txBody>
      </p:sp>
      <p:pic>
        <p:nvPicPr>
          <p:cNvPr id="9" name="Picture 8">
            <a:extLst>
              <a:ext uri="{FF2B5EF4-FFF2-40B4-BE49-F238E27FC236}">
                <a16:creationId xmlns:a16="http://schemas.microsoft.com/office/drawing/2014/main" id="{5BC82BAC-52AF-40DC-8ECE-67904B0DB6C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06992" y="1024128"/>
            <a:ext cx="5129928" cy="3986769"/>
          </a:xfrm>
          <a:prstGeom prst="rect">
            <a:avLst/>
          </a:prstGeom>
          <a:noFill/>
          <a:ln>
            <a:noFill/>
          </a:ln>
        </p:spPr>
      </p:pic>
      <p:sp>
        <p:nvSpPr>
          <p:cNvPr id="11" name="TextBox 10">
            <a:extLst>
              <a:ext uri="{FF2B5EF4-FFF2-40B4-BE49-F238E27FC236}">
                <a16:creationId xmlns:a16="http://schemas.microsoft.com/office/drawing/2014/main" id="{114BF791-BECA-40D1-A402-E87A9110C735}"/>
              </a:ext>
            </a:extLst>
          </p:cNvPr>
          <p:cNvSpPr txBox="1"/>
          <p:nvPr/>
        </p:nvSpPr>
        <p:spPr>
          <a:xfrm>
            <a:off x="612648" y="1024128"/>
            <a:ext cx="4187952" cy="3373359"/>
          </a:xfrm>
          <a:prstGeom prst="rect">
            <a:avLst/>
          </a:prstGeom>
          <a:noFill/>
        </p:spPr>
        <p:txBody>
          <a:bodyPr wrap="square">
            <a:spAutoFit/>
          </a:bodyPr>
          <a:lstStyle/>
          <a:p>
            <a:pPr>
              <a:lnSpc>
                <a:spcPct val="150000"/>
              </a:lnSpc>
            </a:pPr>
            <a:r>
              <a:rPr lang="fr-FR" sz="1800" b="1" dirty="0"/>
              <a:t>Strong binding </a:t>
            </a:r>
            <a:r>
              <a:rPr lang="fr-FR" sz="1800" b="1" dirty="0" err="1"/>
              <a:t>affinity</a:t>
            </a:r>
            <a:r>
              <a:rPr lang="fr-FR" sz="1800" b="1" dirty="0"/>
              <a:t> (-7.1 Kcal/mol)</a:t>
            </a:r>
          </a:p>
          <a:p>
            <a:pPr>
              <a:lnSpc>
                <a:spcPct val="150000"/>
              </a:lnSpc>
            </a:pPr>
            <a:r>
              <a:rPr lang="fr-FR" sz="1800" b="1" dirty="0"/>
              <a:t>of </a:t>
            </a:r>
            <a:r>
              <a:rPr lang="fr-FR" sz="1800" b="1" dirty="0" err="1"/>
              <a:t>nafamostat</a:t>
            </a:r>
            <a:r>
              <a:rPr lang="fr-FR" sz="1800" b="1" dirty="0"/>
              <a:t> to TMPRSS2 </a:t>
            </a:r>
            <a:r>
              <a:rPr lang="fr-FR" sz="1800" b="1" dirty="0" err="1"/>
              <a:t>is</a:t>
            </a:r>
            <a:r>
              <a:rPr lang="fr-FR" sz="1800" b="1" dirty="0"/>
              <a:t> due to: </a:t>
            </a:r>
          </a:p>
          <a:p>
            <a:pPr>
              <a:lnSpc>
                <a:spcPct val="150000"/>
              </a:lnSpc>
            </a:pPr>
            <a:endParaRPr lang="fr-FR" sz="1800" b="1" dirty="0"/>
          </a:p>
          <a:p>
            <a:pPr marL="285750" indent="-285750">
              <a:lnSpc>
                <a:spcPct val="150000"/>
              </a:lnSpc>
              <a:buFont typeface="Arial" panose="020B0604020202020204" pitchFamily="34" charset="0"/>
              <a:buChar char="•"/>
            </a:pPr>
            <a:r>
              <a:rPr lang="fr-FR" sz="1800" b="1" dirty="0" err="1"/>
              <a:t>Hydrophobic</a:t>
            </a:r>
            <a:r>
              <a:rPr lang="fr-FR" sz="1800" b="1" dirty="0"/>
              <a:t> interactions </a:t>
            </a:r>
            <a:r>
              <a:rPr lang="fr-FR" sz="1800" b="1" dirty="0" err="1"/>
              <a:t>with</a:t>
            </a:r>
            <a:endParaRPr lang="fr-FR" b="1" dirty="0"/>
          </a:p>
          <a:p>
            <a:pPr>
              <a:lnSpc>
                <a:spcPct val="150000"/>
              </a:lnSpc>
            </a:pPr>
            <a:r>
              <a:rPr lang="fr-FR" sz="1800" b="1" dirty="0"/>
              <a:t>Tyr152</a:t>
            </a:r>
          </a:p>
          <a:p>
            <a:pPr>
              <a:lnSpc>
                <a:spcPct val="150000"/>
              </a:lnSpc>
            </a:pPr>
            <a:endParaRPr lang="fr-FR" sz="1800" b="1" dirty="0"/>
          </a:p>
          <a:p>
            <a:pPr marL="285750" indent="-285750">
              <a:lnSpc>
                <a:spcPct val="150000"/>
              </a:lnSpc>
              <a:buFont typeface="Arial" panose="020B0604020202020204" pitchFamily="34" charset="0"/>
              <a:buChar char="•"/>
            </a:pPr>
            <a:r>
              <a:rPr lang="fr-FR" sz="1800" b="1" dirty="0"/>
              <a:t>Pi interactions </a:t>
            </a:r>
            <a:r>
              <a:rPr lang="fr-FR" sz="1800" b="1" dirty="0" err="1"/>
              <a:t>with</a:t>
            </a:r>
            <a:endParaRPr lang="fr-FR" sz="1800" b="1" dirty="0"/>
          </a:p>
          <a:p>
            <a:pPr>
              <a:lnSpc>
                <a:spcPct val="150000"/>
              </a:lnSpc>
            </a:pPr>
            <a:r>
              <a:rPr lang="fr-FR" sz="1800" b="1" dirty="0"/>
              <a:t>Tyr152</a:t>
            </a:r>
          </a:p>
        </p:txBody>
      </p:sp>
    </p:spTree>
    <p:extLst>
      <p:ext uri="{BB962C8B-B14F-4D97-AF65-F5344CB8AC3E}">
        <p14:creationId xmlns:p14="http://schemas.microsoft.com/office/powerpoint/2010/main" val="946925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524315"/>
          </a:xfrm>
          <a:prstGeom prst="rect">
            <a:avLst/>
          </a:prstGeom>
          <a:noFill/>
        </p:spPr>
        <p:txBody>
          <a:bodyPr wrap="square" rtlCol="0">
            <a:spAutoFit/>
          </a:bodyPr>
          <a:lstStyle/>
          <a:p>
            <a:r>
              <a:rPr lang="fr-FR" sz="2400" b="1" dirty="0"/>
              <a:t>Conclusions</a:t>
            </a:r>
          </a:p>
          <a:p>
            <a:endParaRPr lang="fr-FR" sz="2400" b="1" dirty="0"/>
          </a:p>
          <a:p>
            <a:pPr marL="342900" indent="-342900" algn="just">
              <a:buFont typeface="Arial" panose="020B0604020202020204" pitchFamily="34" charset="0"/>
              <a:buChar char="•"/>
            </a:pPr>
            <a:r>
              <a:rPr lang="fr-FR" b="1" i="1" dirty="0"/>
              <a:t>In silico </a:t>
            </a:r>
            <a:r>
              <a:rPr lang="fr-FR" b="1" dirty="0" err="1"/>
              <a:t>results</a:t>
            </a:r>
            <a:r>
              <a:rPr lang="fr-FR" b="1" dirty="0"/>
              <a:t> </a:t>
            </a:r>
            <a:r>
              <a:rPr lang="fr-FR" b="1" dirty="0" err="1"/>
              <a:t>indicate</a:t>
            </a:r>
            <a:r>
              <a:rPr lang="fr-FR" b="1" dirty="0"/>
              <a:t> </a:t>
            </a:r>
            <a:r>
              <a:rPr lang="fr-FR" b="1" dirty="0" err="1"/>
              <a:t>that</a:t>
            </a:r>
            <a:r>
              <a:rPr lang="fr-FR" b="1" dirty="0"/>
              <a:t> </a:t>
            </a:r>
            <a:r>
              <a:rPr lang="fr-FR" b="1" dirty="0" err="1"/>
              <a:t>two</a:t>
            </a:r>
            <a:r>
              <a:rPr lang="fr-FR" b="1" dirty="0"/>
              <a:t> </a:t>
            </a:r>
            <a:r>
              <a:rPr lang="fr-FR" b="1" dirty="0" err="1"/>
              <a:t>experimental</a:t>
            </a:r>
            <a:r>
              <a:rPr lang="fr-FR" b="1" dirty="0"/>
              <a:t> </a:t>
            </a:r>
            <a:r>
              <a:rPr lang="fr-FR" b="1" dirty="0" err="1"/>
              <a:t>bisbenzimidazoles</a:t>
            </a:r>
            <a:r>
              <a:rPr lang="fr-FR" b="1" dirty="0"/>
              <a:t> have </a:t>
            </a:r>
            <a:r>
              <a:rPr lang="fr-FR" b="1" dirty="0" err="1"/>
              <a:t>stronger</a:t>
            </a:r>
            <a:r>
              <a:rPr lang="fr-FR" b="1" dirty="0"/>
              <a:t> binding </a:t>
            </a:r>
            <a:r>
              <a:rPr lang="fr-FR" b="1" dirty="0" err="1"/>
              <a:t>affinity</a:t>
            </a:r>
            <a:r>
              <a:rPr lang="fr-FR" b="1" dirty="0"/>
              <a:t> to </a:t>
            </a:r>
            <a:r>
              <a:rPr lang="fr-FR" b="1" dirty="0" err="1"/>
              <a:t>targeted</a:t>
            </a:r>
            <a:r>
              <a:rPr lang="fr-FR" b="1" dirty="0"/>
              <a:t> </a:t>
            </a:r>
            <a:r>
              <a:rPr lang="fr-FR" b="1" dirty="0" err="1"/>
              <a:t>proteins</a:t>
            </a:r>
            <a:r>
              <a:rPr lang="fr-FR" b="1" dirty="0"/>
              <a:t> </a:t>
            </a:r>
            <a:r>
              <a:rPr lang="fr-FR" b="1" dirty="0" err="1"/>
              <a:t>than</a:t>
            </a:r>
            <a:r>
              <a:rPr lang="fr-FR" b="1" dirty="0"/>
              <a:t> </a:t>
            </a:r>
            <a:r>
              <a:rPr lang="fr-FR" b="1" dirty="0" err="1"/>
              <a:t>approved</a:t>
            </a:r>
            <a:r>
              <a:rPr lang="fr-FR" b="1" dirty="0"/>
              <a:t> </a:t>
            </a:r>
            <a:r>
              <a:rPr lang="fr-FR" b="1" dirty="0" err="1"/>
              <a:t>drugs</a:t>
            </a:r>
            <a:r>
              <a:rPr lang="fr-FR" b="1" dirty="0"/>
              <a:t> </a:t>
            </a:r>
            <a:r>
              <a:rPr lang="fr-FR" b="1" dirty="0" err="1"/>
              <a:t>Nafamostat</a:t>
            </a:r>
            <a:r>
              <a:rPr lang="fr-FR" b="1" dirty="0"/>
              <a:t>, Dabigatran, or </a:t>
            </a:r>
            <a:r>
              <a:rPr lang="fr-FR" b="1" dirty="0" err="1"/>
              <a:t>Pentamidine</a:t>
            </a:r>
            <a:endParaRPr lang="fr-FR" b="1" dirty="0"/>
          </a:p>
          <a:p>
            <a:pPr marL="342900" indent="-342900">
              <a:buFont typeface="Arial" panose="020B0604020202020204" pitchFamily="34" charset="0"/>
              <a:buChar char="•"/>
            </a:pPr>
            <a:endParaRPr lang="fr-FR" b="1" dirty="0"/>
          </a:p>
          <a:p>
            <a:pPr marL="342900" indent="-342900" algn="just">
              <a:buFont typeface="Arial" panose="020B0604020202020204" pitchFamily="34" charset="0"/>
              <a:buChar char="•"/>
            </a:pPr>
            <a:r>
              <a:rPr lang="fr-FR" b="1" dirty="0"/>
              <a:t>1228 </a:t>
            </a:r>
            <a:r>
              <a:rPr lang="fr-FR" b="1" dirty="0" err="1"/>
              <a:t>showed</a:t>
            </a:r>
            <a:r>
              <a:rPr lang="fr-FR" b="1" dirty="0"/>
              <a:t> the </a:t>
            </a:r>
            <a:r>
              <a:rPr lang="fr-FR" b="1" dirty="0" err="1"/>
              <a:t>lowest</a:t>
            </a:r>
            <a:r>
              <a:rPr lang="fr-FR" b="1" dirty="0"/>
              <a:t> binding </a:t>
            </a:r>
            <a:r>
              <a:rPr lang="fr-FR" b="1" dirty="0" err="1"/>
              <a:t>energy</a:t>
            </a:r>
            <a:r>
              <a:rPr lang="fr-FR" b="1" dirty="0"/>
              <a:t> of -9.3 Kcal/mol </a:t>
            </a:r>
            <a:r>
              <a:rPr lang="fr-FR" b="1" dirty="0" err="1"/>
              <a:t>with</a:t>
            </a:r>
            <a:r>
              <a:rPr lang="fr-FR" b="1" dirty="0"/>
              <a:t> 3CLpro and -10.5 Kcal/mol </a:t>
            </a:r>
            <a:r>
              <a:rPr lang="fr-FR" b="1" dirty="0" err="1"/>
              <a:t>with</a:t>
            </a:r>
            <a:r>
              <a:rPr lang="fr-FR" b="1" dirty="0"/>
              <a:t> GRP 78.</a:t>
            </a:r>
          </a:p>
          <a:p>
            <a:pPr marL="342900" indent="-342900">
              <a:buFont typeface="Arial" panose="020B0604020202020204" pitchFamily="34" charset="0"/>
              <a:buChar char="•"/>
            </a:pPr>
            <a:endParaRPr lang="fr-FR" b="1" dirty="0"/>
          </a:p>
          <a:p>
            <a:pPr marL="342900" indent="-342900">
              <a:buFont typeface="Arial" panose="020B0604020202020204" pitchFamily="34" charset="0"/>
              <a:buChar char="•"/>
            </a:pPr>
            <a:r>
              <a:rPr lang="fr-FR" b="1" dirty="0"/>
              <a:t>523 </a:t>
            </a:r>
            <a:r>
              <a:rPr lang="fr-FR" b="1" dirty="0" err="1"/>
              <a:t>showed</a:t>
            </a:r>
            <a:r>
              <a:rPr lang="fr-FR" b="1" dirty="0"/>
              <a:t> the </a:t>
            </a:r>
            <a:r>
              <a:rPr lang="fr-FR" b="1" dirty="0" err="1"/>
              <a:t>lowest</a:t>
            </a:r>
            <a:r>
              <a:rPr lang="fr-FR" b="1" dirty="0"/>
              <a:t> binding </a:t>
            </a:r>
            <a:r>
              <a:rPr lang="fr-FR" b="1" dirty="0" err="1"/>
              <a:t>energy</a:t>
            </a:r>
            <a:r>
              <a:rPr lang="fr-FR" b="1" dirty="0"/>
              <a:t> of -7.4 Kcal/mol </a:t>
            </a:r>
            <a:r>
              <a:rPr lang="fr-FR" b="1" dirty="0" err="1"/>
              <a:t>with</a:t>
            </a:r>
            <a:r>
              <a:rPr lang="fr-FR" b="1" dirty="0"/>
              <a:t> TMPRSS2.</a:t>
            </a:r>
          </a:p>
          <a:p>
            <a:pPr marL="342900" indent="-342900">
              <a:buFont typeface="Arial" panose="020B0604020202020204" pitchFamily="34" charset="0"/>
              <a:buChar char="•"/>
            </a:pPr>
            <a:endParaRPr lang="fr-FR" b="1" dirty="0"/>
          </a:p>
          <a:p>
            <a:pPr marL="342900" indent="-342900" algn="just">
              <a:buFont typeface="Arial" panose="020B0604020202020204" pitchFamily="34" charset="0"/>
              <a:buChar char="•"/>
            </a:pPr>
            <a:r>
              <a:rPr lang="fr-FR" b="1" dirty="0"/>
              <a:t>Strong binding </a:t>
            </a:r>
            <a:r>
              <a:rPr lang="fr-FR" b="1" dirty="0" err="1"/>
              <a:t>affinity</a:t>
            </a:r>
            <a:r>
              <a:rPr lang="fr-FR" b="1" dirty="0"/>
              <a:t> of </a:t>
            </a:r>
            <a:r>
              <a:rPr lang="fr-FR" b="1" dirty="0" err="1"/>
              <a:t>above</a:t>
            </a:r>
            <a:r>
              <a:rPr lang="fr-FR" b="1" dirty="0"/>
              <a:t> compounds </a:t>
            </a:r>
            <a:r>
              <a:rPr lang="fr-FR" b="1" dirty="0" err="1"/>
              <a:t>is</a:t>
            </a:r>
            <a:r>
              <a:rPr lang="fr-FR" b="1" dirty="0"/>
              <a:t> due to </a:t>
            </a:r>
            <a:r>
              <a:rPr lang="fr-FR" b="1" dirty="0" err="1"/>
              <a:t>greater</a:t>
            </a:r>
            <a:r>
              <a:rPr lang="fr-FR" b="1" dirty="0"/>
              <a:t> </a:t>
            </a:r>
            <a:r>
              <a:rPr lang="fr-FR" b="1" dirty="0" err="1"/>
              <a:t>hydrogen</a:t>
            </a:r>
            <a:r>
              <a:rPr lang="fr-FR" b="1" dirty="0"/>
              <a:t> bonding, </a:t>
            </a:r>
            <a:r>
              <a:rPr lang="fr-FR" b="1" dirty="0" err="1"/>
              <a:t>hydrophobic</a:t>
            </a:r>
            <a:r>
              <a:rPr lang="fr-FR" b="1" dirty="0"/>
              <a:t> interactions, and/or pi interactions </a:t>
            </a:r>
            <a:r>
              <a:rPr lang="fr-FR" b="1" dirty="0" err="1"/>
              <a:t>with</a:t>
            </a:r>
            <a:r>
              <a:rPr lang="fr-FR" b="1" dirty="0"/>
              <a:t> </a:t>
            </a:r>
            <a:r>
              <a:rPr lang="fr-FR" b="1" dirty="0" err="1"/>
              <a:t>targeted</a:t>
            </a:r>
            <a:r>
              <a:rPr lang="fr-FR" b="1" dirty="0"/>
              <a:t> </a:t>
            </a:r>
            <a:r>
              <a:rPr lang="fr-FR" b="1" dirty="0" err="1"/>
              <a:t>proteins</a:t>
            </a:r>
            <a:r>
              <a:rPr lang="fr-FR" b="1" dirty="0"/>
              <a:t>.</a:t>
            </a:r>
          </a:p>
          <a:p>
            <a:pPr marL="342900" indent="-342900">
              <a:buFont typeface="Arial" panose="020B0604020202020204" pitchFamily="34" charset="0"/>
              <a:buChar char="•"/>
            </a:pPr>
            <a:endParaRPr lang="fr-FR" b="1" dirty="0"/>
          </a:p>
          <a:p>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16</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2215991"/>
          </a:xfrm>
          <a:prstGeom prst="rect">
            <a:avLst/>
          </a:prstGeom>
          <a:noFill/>
        </p:spPr>
        <p:txBody>
          <a:bodyPr wrap="square" rtlCol="0">
            <a:spAutoFit/>
          </a:bodyPr>
          <a:lstStyle/>
          <a:p>
            <a:r>
              <a:rPr lang="fr-FR" sz="2400" b="1" dirty="0" err="1"/>
              <a:t>Acknowledgments</a:t>
            </a:r>
            <a:endParaRPr lang="fr-FR" sz="2400" b="1" dirty="0"/>
          </a:p>
          <a:p>
            <a:endParaRPr lang="fr-FR" sz="2400" b="1" dirty="0"/>
          </a:p>
          <a:p>
            <a:pPr algn="just"/>
            <a:r>
              <a:rPr lang="fr-FR" dirty="0"/>
              <a:t>The </a:t>
            </a:r>
            <a:r>
              <a:rPr lang="fr-FR" dirty="0" err="1"/>
              <a:t>authors</a:t>
            </a:r>
            <a:r>
              <a:rPr lang="fr-FR" dirty="0"/>
              <a:t> are </a:t>
            </a:r>
            <a:r>
              <a:rPr lang="fr-FR" dirty="0" err="1"/>
              <a:t>grateful</a:t>
            </a:r>
            <a:r>
              <a:rPr lang="fr-FR" dirty="0"/>
              <a:t> to Dr. Luca Rastrelli (</a:t>
            </a:r>
            <a:r>
              <a:rPr lang="fr-FR" dirty="0" err="1"/>
              <a:t>Dipartimento</a:t>
            </a:r>
            <a:r>
              <a:rPr lang="fr-FR" dirty="0"/>
              <a:t> di </a:t>
            </a:r>
            <a:r>
              <a:rPr lang="fr-FR" dirty="0" err="1"/>
              <a:t>Farmacia</a:t>
            </a:r>
            <a:r>
              <a:rPr lang="fr-FR" dirty="0"/>
              <a:t>, </a:t>
            </a:r>
            <a:r>
              <a:rPr lang="fr-FR" dirty="0" err="1"/>
              <a:t>University</a:t>
            </a:r>
            <a:r>
              <a:rPr lang="fr-FR" dirty="0"/>
              <a:t> of Salerno, </a:t>
            </a:r>
            <a:r>
              <a:rPr lang="fr-FR" dirty="0" err="1"/>
              <a:t>Italy</a:t>
            </a:r>
            <a:r>
              <a:rPr lang="fr-FR" dirty="0"/>
              <a:t>), and Dr. </a:t>
            </a:r>
            <a:r>
              <a:rPr lang="fr-FR" dirty="0" err="1"/>
              <a:t>Haroom</a:t>
            </a:r>
            <a:r>
              <a:rPr lang="fr-FR" dirty="0"/>
              <a:t> Khan (</a:t>
            </a:r>
            <a:r>
              <a:rPr lang="fr-FR" dirty="0" err="1"/>
              <a:t>Department</a:t>
            </a:r>
            <a:r>
              <a:rPr lang="fr-FR" dirty="0"/>
              <a:t> of </a:t>
            </a:r>
            <a:r>
              <a:rPr lang="fr-FR" dirty="0" err="1"/>
              <a:t>Pharmacy</a:t>
            </a:r>
            <a:r>
              <a:rPr lang="fr-FR" dirty="0"/>
              <a:t>, Abdul Wali Khan </a:t>
            </a:r>
            <a:r>
              <a:rPr lang="fr-FR" dirty="0" err="1"/>
              <a:t>University</a:t>
            </a:r>
            <a:r>
              <a:rPr lang="fr-FR" dirty="0"/>
              <a:t>, Pakistan) for </a:t>
            </a:r>
            <a:r>
              <a:rPr lang="fr-FR" dirty="0" err="1"/>
              <a:t>kindly</a:t>
            </a:r>
            <a:r>
              <a:rPr lang="fr-FR" dirty="0"/>
              <a:t> </a:t>
            </a:r>
            <a:r>
              <a:rPr lang="fr-FR" dirty="0" err="1"/>
              <a:t>providing</a:t>
            </a:r>
            <a:r>
              <a:rPr lang="fr-FR" dirty="0"/>
              <a:t> </a:t>
            </a:r>
            <a:r>
              <a:rPr lang="fr-FR" dirty="0" err="1"/>
              <a:t>their</a:t>
            </a:r>
            <a:r>
              <a:rPr lang="fr-FR" dirty="0"/>
              <a:t> </a:t>
            </a:r>
            <a:r>
              <a:rPr lang="fr-FR" dirty="0" err="1"/>
              <a:t>homology</a:t>
            </a:r>
            <a:r>
              <a:rPr lang="fr-FR" dirty="0"/>
              <a:t> model of TMPRSS2.</a:t>
            </a:r>
          </a:p>
          <a:p>
            <a:pPr algn="just"/>
            <a:r>
              <a:rPr lang="fr-FR" dirty="0"/>
              <a:t>OAS-F </a:t>
            </a:r>
            <a:r>
              <a:rPr lang="fr-FR" dirty="0" err="1"/>
              <a:t>is</a:t>
            </a:r>
            <a:r>
              <a:rPr lang="fr-FR" dirty="0"/>
              <a:t> </a:t>
            </a:r>
            <a:r>
              <a:rPr lang="fr-FR" dirty="0" err="1"/>
              <a:t>grateful</a:t>
            </a:r>
            <a:r>
              <a:rPr lang="fr-FR" dirty="0"/>
              <a:t> to the </a:t>
            </a:r>
            <a:r>
              <a:rPr lang="fr-FR" dirty="0" err="1"/>
              <a:t>Minitries</a:t>
            </a:r>
            <a:r>
              <a:rPr lang="fr-FR" dirty="0"/>
              <a:t> of Education and of Science, </a:t>
            </a:r>
            <a:r>
              <a:rPr lang="fr-FR" dirty="0" err="1"/>
              <a:t>Technology</a:t>
            </a:r>
            <a:r>
              <a:rPr lang="fr-FR" dirty="0"/>
              <a:t> and Innovation of Brazil. </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17</a:t>
            </a:fld>
            <a:endParaRPr lang="fr-FR"/>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326474"/>
            <a:ext cx="7010400" cy="646331"/>
          </a:xfrm>
          <a:prstGeom prst="rect">
            <a:avLst/>
          </a:prstGeom>
          <a:noFill/>
        </p:spPr>
        <p:txBody>
          <a:bodyPr wrap="square" rtlCol="0">
            <a:spAutoFit/>
          </a:bodyPr>
          <a:lstStyle/>
          <a:p>
            <a:r>
              <a:rPr lang="fr-FR" b="1" dirty="0" err="1"/>
              <a:t>Graphical</a:t>
            </a:r>
            <a:r>
              <a:rPr lang="fr-FR" b="1" dirty="0"/>
              <a:t> Abstract</a:t>
            </a:r>
            <a:endParaRPr lang="fr-FR" dirty="0"/>
          </a:p>
          <a:p>
            <a:endParaRPr lang="fr-FR" b="1" dirty="0"/>
          </a:p>
        </p:txBody>
      </p:sp>
      <p:sp>
        <p:nvSpPr>
          <p:cNvPr id="5" name="Rectangle 4"/>
          <p:cNvSpPr/>
          <p:nvPr/>
        </p:nvSpPr>
        <p:spPr>
          <a:xfrm>
            <a:off x="474612" y="304800"/>
            <a:ext cx="8059788" cy="830997"/>
          </a:xfrm>
          <a:prstGeom prst="rect">
            <a:avLst/>
          </a:prstGeom>
        </p:spPr>
        <p:txBody>
          <a:bodyPr wrap="square">
            <a:spAutoFit/>
          </a:bodyPr>
          <a:lstStyle/>
          <a:p>
            <a:pPr algn="ctr"/>
            <a:r>
              <a:rPr lang="en-US" altLang="en-US" sz="2400" b="1" dirty="0"/>
              <a:t>Evaluation of Aryl amidines/benzimidazoles</a:t>
            </a:r>
          </a:p>
          <a:p>
            <a:pPr algn="ctr"/>
            <a:r>
              <a:rPr lang="en-US" altLang="en-US" sz="2400" b="1" dirty="0"/>
              <a:t>as Potential Anti-COVID-19 Agents: A computational study</a:t>
            </a:r>
            <a:r>
              <a:rPr lang="en-US" altLang="en-US" sz="2400" dirty="0"/>
              <a:t> </a:t>
            </a:r>
            <a:endParaRPr lang="en-US" altLang="en-US" sz="2400" b="1"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Rectangle 4">
            <a:extLst>
              <a:ext uri="{FF2B5EF4-FFF2-40B4-BE49-F238E27FC236}">
                <a16:creationId xmlns:a16="http://schemas.microsoft.com/office/drawing/2014/main" id="{D5CBFCEC-58B1-4547-98C4-814FD54D88A7}"/>
              </a:ext>
            </a:extLst>
          </p:cNvPr>
          <p:cNvSpPr>
            <a:spLocks noChangeArrowheads="1"/>
          </p:cNvSpPr>
          <p:nvPr/>
        </p:nvSpPr>
        <p:spPr bwMode="auto">
          <a:xfrm flipV="1">
            <a:off x="1617612" y="2249804"/>
            <a:ext cx="752638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Table 9">
            <a:extLst>
              <a:ext uri="{FF2B5EF4-FFF2-40B4-BE49-F238E27FC236}">
                <a16:creationId xmlns:a16="http://schemas.microsoft.com/office/drawing/2014/main" id="{D49ABCF7-6D50-4470-8323-F8665EF8E588}"/>
              </a:ext>
            </a:extLst>
          </p:cNvPr>
          <p:cNvGraphicFramePr>
            <a:graphicFrameLocks noGrp="1"/>
          </p:cNvGraphicFramePr>
          <p:nvPr>
            <p:extLst>
              <p:ext uri="{D42A27DB-BD31-4B8C-83A1-F6EECF244321}">
                <p14:modId xmlns:p14="http://schemas.microsoft.com/office/powerpoint/2010/main" val="3888545009"/>
              </p:ext>
            </p:extLst>
          </p:nvPr>
        </p:nvGraphicFramePr>
        <p:xfrm>
          <a:off x="301261" y="2100336"/>
          <a:ext cx="8534399" cy="2712643"/>
        </p:xfrm>
        <a:graphic>
          <a:graphicData uri="http://schemas.openxmlformats.org/drawingml/2006/table">
            <a:tbl>
              <a:tblPr>
                <a:tableStyleId>{5C22544A-7EE6-4342-B048-85BDC9FD1C3A}</a:tableStyleId>
              </a:tblPr>
              <a:tblGrid>
                <a:gridCol w="5116935">
                  <a:extLst>
                    <a:ext uri="{9D8B030D-6E8A-4147-A177-3AD203B41FA5}">
                      <a16:colId xmlns:a16="http://schemas.microsoft.com/office/drawing/2014/main" val="404452312"/>
                    </a:ext>
                  </a:extLst>
                </a:gridCol>
                <a:gridCol w="1166939">
                  <a:extLst>
                    <a:ext uri="{9D8B030D-6E8A-4147-A177-3AD203B41FA5}">
                      <a16:colId xmlns:a16="http://schemas.microsoft.com/office/drawing/2014/main" val="3142280249"/>
                    </a:ext>
                  </a:extLst>
                </a:gridCol>
                <a:gridCol w="1166939">
                  <a:extLst>
                    <a:ext uri="{9D8B030D-6E8A-4147-A177-3AD203B41FA5}">
                      <a16:colId xmlns:a16="http://schemas.microsoft.com/office/drawing/2014/main" val="2996851975"/>
                    </a:ext>
                  </a:extLst>
                </a:gridCol>
                <a:gridCol w="1083586">
                  <a:extLst>
                    <a:ext uri="{9D8B030D-6E8A-4147-A177-3AD203B41FA5}">
                      <a16:colId xmlns:a16="http://schemas.microsoft.com/office/drawing/2014/main" val="1081058251"/>
                    </a:ext>
                  </a:extLst>
                </a:gridCol>
              </a:tblGrid>
              <a:tr h="661924">
                <a:tc gridSpan="4">
                  <a:txBody>
                    <a:bodyPr/>
                    <a:lstStyle/>
                    <a:p>
                      <a:pPr marL="0" marR="0">
                        <a:lnSpc>
                          <a:spcPct val="107000"/>
                        </a:lnSpc>
                        <a:spcBef>
                          <a:spcPts val="0"/>
                        </a:spcBef>
                        <a:spcAft>
                          <a:spcPts val="800"/>
                        </a:spcAft>
                        <a:tabLst>
                          <a:tab pos="1311275" algn="l"/>
                        </a:tabLst>
                      </a:pPr>
                      <a:r>
                        <a:rPr lang="en-US" sz="1300" b="1" dirty="0">
                          <a:effectLst/>
                        </a:rPr>
                        <a:t>                                                                                                                                                      </a:t>
                      </a:r>
                      <a:r>
                        <a:rPr lang="en-US" sz="1300" b="1" u="sng" dirty="0">
                          <a:effectLst/>
                        </a:rPr>
                        <a:t>Binding Energy (Kcal/mol)</a:t>
                      </a:r>
                      <a:endParaRPr lang="en-US" sz="1300" b="1" dirty="0">
                        <a:effectLst/>
                      </a:endParaRPr>
                    </a:p>
                    <a:p>
                      <a:pPr marL="0" marR="0">
                        <a:lnSpc>
                          <a:spcPct val="107000"/>
                        </a:lnSpc>
                        <a:spcBef>
                          <a:spcPts val="0"/>
                        </a:spcBef>
                        <a:spcAft>
                          <a:spcPts val="800"/>
                        </a:spcAft>
                        <a:tabLst>
                          <a:tab pos="1311275" algn="l"/>
                        </a:tabLst>
                      </a:pPr>
                      <a:r>
                        <a:rPr lang="en-US" sz="1300" b="1" u="none" dirty="0">
                          <a:effectLst/>
                        </a:rPr>
                        <a:t>                                                                                                                                              </a:t>
                      </a:r>
                      <a:r>
                        <a:rPr lang="en-US" sz="1300" b="1" u="sng" dirty="0">
                          <a:effectLst/>
                        </a:rPr>
                        <a:t>3CLpro </a:t>
                      </a:r>
                      <a:r>
                        <a:rPr lang="en-US" sz="1300" b="1" dirty="0">
                          <a:effectLst/>
                        </a:rPr>
                        <a:t>                  </a:t>
                      </a:r>
                      <a:r>
                        <a:rPr lang="en-US" sz="1300" b="1" u="sng" dirty="0">
                          <a:effectLst/>
                        </a:rPr>
                        <a:t>GRP78</a:t>
                      </a:r>
                      <a:r>
                        <a:rPr lang="en-US" sz="1300" b="1" dirty="0">
                          <a:effectLst/>
                        </a:rPr>
                        <a:t>               </a:t>
                      </a:r>
                      <a:r>
                        <a:rPr lang="en-US" sz="1300" b="1" u="sng" dirty="0">
                          <a:effectLst/>
                        </a:rPr>
                        <a:t>TMPRSS2</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88482423"/>
                  </a:ext>
                </a:extLst>
              </a:tr>
              <a:tr h="834403">
                <a:tc>
                  <a:txBody>
                    <a:bodyPr/>
                    <a:lstStyle/>
                    <a:p>
                      <a:pPr marL="0" marR="0">
                        <a:lnSpc>
                          <a:spcPct val="107000"/>
                        </a:lnSpc>
                        <a:spcBef>
                          <a:spcPts val="0"/>
                        </a:spcBef>
                        <a:spcAft>
                          <a:spcPts val="800"/>
                        </a:spcAft>
                      </a:pPr>
                      <a:r>
                        <a:rPr lang="en-US" sz="1400" dirty="0">
                          <a:effectLst/>
                        </a:rPr>
                        <a:t>1228</a:t>
                      </a:r>
                      <a:endParaRPr lang="en-US" sz="1100" dirty="0">
                        <a:effectLst/>
                      </a:endParaRPr>
                    </a:p>
                    <a:p>
                      <a:pPr marL="0" marR="0">
                        <a:lnSpc>
                          <a:spcPct val="107000"/>
                        </a:lnSpc>
                        <a:spcBef>
                          <a:spcPts val="0"/>
                        </a:spcBef>
                        <a:spcAft>
                          <a:spcPts val="800"/>
                        </a:spcAft>
                      </a:pPr>
                      <a:r>
                        <a:rPr lang="en-US" sz="1400" dirty="0">
                          <a:effectLst/>
                        </a:rPr>
                        <a:t> </a:t>
                      </a: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-9.3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-10.5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-6.3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8976361"/>
                  </a:ext>
                </a:extLst>
              </a:tr>
              <a:tr h="889621">
                <a:tc>
                  <a:txBody>
                    <a:bodyPr/>
                    <a:lstStyle/>
                    <a:p>
                      <a:pPr marL="0" marR="0">
                        <a:lnSpc>
                          <a:spcPct val="107000"/>
                        </a:lnSpc>
                        <a:spcBef>
                          <a:spcPts val="0"/>
                        </a:spcBef>
                        <a:spcAft>
                          <a:spcPts val="800"/>
                        </a:spcAft>
                      </a:pPr>
                      <a:r>
                        <a:rPr lang="en-US" sz="1400" dirty="0">
                          <a:effectLst/>
                        </a:rPr>
                        <a:t>523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-7.6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-7.4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1728003"/>
                  </a:ext>
                </a:extLst>
              </a:tr>
            </a:tbl>
          </a:graphicData>
        </a:graphic>
      </p:graphicFrame>
      <p:graphicFrame>
        <p:nvGraphicFramePr>
          <p:cNvPr id="8" name="Object 7">
            <a:extLst>
              <a:ext uri="{FF2B5EF4-FFF2-40B4-BE49-F238E27FC236}">
                <a16:creationId xmlns:a16="http://schemas.microsoft.com/office/drawing/2014/main" id="{E8FA8F2F-8924-42A5-B216-96AD8BE09240}"/>
              </a:ext>
            </a:extLst>
          </p:cNvPr>
          <p:cNvGraphicFramePr>
            <a:graphicFrameLocks noChangeAspect="1"/>
          </p:cNvGraphicFramePr>
          <p:nvPr>
            <p:extLst>
              <p:ext uri="{D42A27DB-BD31-4B8C-83A1-F6EECF244321}">
                <p14:modId xmlns:p14="http://schemas.microsoft.com/office/powerpoint/2010/main" val="3630091136"/>
              </p:ext>
            </p:extLst>
          </p:nvPr>
        </p:nvGraphicFramePr>
        <p:xfrm>
          <a:off x="1219198" y="2773212"/>
          <a:ext cx="3751263" cy="1035050"/>
        </p:xfrm>
        <a:graphic>
          <a:graphicData uri="http://schemas.openxmlformats.org/presentationml/2006/ole">
            <mc:AlternateContent xmlns:mc="http://schemas.openxmlformats.org/markup-compatibility/2006">
              <mc:Choice xmlns:v="urn:schemas-microsoft-com:vml" Requires="v">
                <p:oleObj spid="_x0000_s5234" name="CS ChemDraw Drawing" r:id="rId5" imgW="3751674" imgH="1034362" progId="ChemDraw.Document.6.0">
                  <p:embed/>
                </p:oleObj>
              </mc:Choice>
              <mc:Fallback>
                <p:oleObj name="CS ChemDraw Drawing" r:id="rId5" imgW="3751674" imgH="1034362" progId="ChemDraw.Document.6.0">
                  <p:embed/>
                  <p:pic>
                    <p:nvPicPr>
                      <p:cNvPr id="8" name="Object 7">
                        <a:extLst>
                          <a:ext uri="{FF2B5EF4-FFF2-40B4-BE49-F238E27FC236}">
                            <a16:creationId xmlns:a16="http://schemas.microsoft.com/office/drawing/2014/main" id="{E8FA8F2F-8924-42A5-B216-96AD8BE09240}"/>
                          </a:ext>
                        </a:extLst>
                      </p:cNvPr>
                      <p:cNvPicPr/>
                      <p:nvPr/>
                    </p:nvPicPr>
                    <p:blipFill>
                      <a:blip r:embed="rId6"/>
                      <a:stretch>
                        <a:fillRect/>
                      </a:stretch>
                    </p:blipFill>
                    <p:spPr>
                      <a:xfrm>
                        <a:off x="1219198" y="2773212"/>
                        <a:ext cx="3751263" cy="10350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B09D351E-34EC-4BA4-B803-C1849CF597FF}"/>
              </a:ext>
            </a:extLst>
          </p:cNvPr>
          <p:cNvGraphicFramePr>
            <a:graphicFrameLocks noChangeAspect="1"/>
          </p:cNvGraphicFramePr>
          <p:nvPr>
            <p:extLst>
              <p:ext uri="{D42A27DB-BD31-4B8C-83A1-F6EECF244321}">
                <p14:modId xmlns:p14="http://schemas.microsoft.com/office/powerpoint/2010/main" val="2620728683"/>
              </p:ext>
            </p:extLst>
          </p:nvPr>
        </p:nvGraphicFramePr>
        <p:xfrm>
          <a:off x="1423985" y="4153908"/>
          <a:ext cx="3341687" cy="534987"/>
        </p:xfrm>
        <a:graphic>
          <a:graphicData uri="http://schemas.openxmlformats.org/presentationml/2006/ole">
            <mc:AlternateContent xmlns:mc="http://schemas.openxmlformats.org/markup-compatibility/2006">
              <mc:Choice xmlns:v="urn:schemas-microsoft-com:vml" Requires="v">
                <p:oleObj spid="_x0000_s5235" name="CS ChemDraw Drawing" r:id="rId7" imgW="3341672" imgH="534806" progId="ChemDraw.Document.6.0">
                  <p:embed/>
                </p:oleObj>
              </mc:Choice>
              <mc:Fallback>
                <p:oleObj name="CS ChemDraw Drawing" r:id="rId7" imgW="3341672" imgH="534806" progId="ChemDraw.Document.6.0">
                  <p:embed/>
                  <p:pic>
                    <p:nvPicPr>
                      <p:cNvPr id="9" name="Object 8">
                        <a:extLst>
                          <a:ext uri="{FF2B5EF4-FFF2-40B4-BE49-F238E27FC236}">
                            <a16:creationId xmlns:a16="http://schemas.microsoft.com/office/drawing/2014/main" id="{B09D351E-34EC-4BA4-B803-C1849CF597FF}"/>
                          </a:ext>
                        </a:extLst>
                      </p:cNvPr>
                      <p:cNvPicPr/>
                      <p:nvPr/>
                    </p:nvPicPr>
                    <p:blipFill>
                      <a:blip r:embed="rId8"/>
                      <a:stretch>
                        <a:fillRect/>
                      </a:stretch>
                    </p:blipFill>
                    <p:spPr>
                      <a:xfrm>
                        <a:off x="1423985" y="4153908"/>
                        <a:ext cx="3341687" cy="534987"/>
                      </a:xfrm>
                      <a:prstGeom prst="rect">
                        <a:avLst/>
                      </a:prstGeom>
                    </p:spPr>
                  </p:pic>
                </p:oleObj>
              </mc:Fallback>
            </mc:AlternateContent>
          </a:graphicData>
        </a:graphic>
      </p:graphicFrame>
    </p:spTree>
    <p:extLst>
      <p:ext uri="{BB962C8B-B14F-4D97-AF65-F5344CB8AC3E}">
        <p14:creationId xmlns:p14="http://schemas.microsoft.com/office/powerpoint/2010/main" val="4168769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7924800" cy="5170646"/>
          </a:xfrm>
          <a:prstGeom prst="rect">
            <a:avLst/>
          </a:prstGeom>
          <a:noFill/>
        </p:spPr>
        <p:txBody>
          <a:bodyPr wrap="square" rtlCol="0">
            <a:spAutoFit/>
          </a:bodyPr>
          <a:lstStyle/>
          <a:p>
            <a:r>
              <a:rPr lang="fr-FR" sz="2400" b="1" dirty="0"/>
              <a:t>Abstract</a:t>
            </a:r>
            <a:endParaRPr lang="fr-FR" sz="2400" dirty="0"/>
          </a:p>
          <a:p>
            <a:endParaRPr lang="fr-FR" dirty="0"/>
          </a:p>
          <a:p>
            <a:pPr algn="just"/>
            <a:r>
              <a:rPr lang="en-US" i="1" dirty="0"/>
              <a:t>In silico </a:t>
            </a:r>
            <a:r>
              <a:rPr lang="en-US" dirty="0"/>
              <a:t>drug design techniques were used to identify several small molecules as potential therapeutics against the coronavirus SARS-CoV-2 which causes COVID-19. A group of 12 approved and experimental drugs containing benzamidine or/and benzimidazoles moieties as key structural motifs were found to have good binding affinity to the viral protease 3CLpro, and the host proteins GRP78 and TMPRSS2. The targeted proteins are attractive drug targets since they are essential to the entry and replication of the virus in host cells. Two of the experimental compounds, bearing the benzimidazole moiety, were found to have stronger binding to the three targeted proteins than the approved drugs (dabigatran, </a:t>
            </a:r>
            <a:r>
              <a:rPr lang="en-US" dirty="0" err="1"/>
              <a:t>nafomostat</a:t>
            </a:r>
            <a:r>
              <a:rPr lang="en-US" dirty="0"/>
              <a:t>, pentamidine). The stronger binding of the compounds is attributed to greater hydrogen bonding, hydrophobic, and pi-pi interactions with the respective targeted proteins.</a:t>
            </a:r>
          </a:p>
          <a:p>
            <a:endParaRPr lang="en-US" dirty="0"/>
          </a:p>
          <a:p>
            <a:r>
              <a:rPr lang="fr-FR" b="1" dirty="0"/>
              <a:t>Keywords: </a:t>
            </a:r>
            <a:r>
              <a:rPr lang="fr-FR" dirty="0"/>
              <a:t>3-Chymotrpsin like </a:t>
            </a:r>
            <a:r>
              <a:rPr lang="fr-FR" dirty="0" err="1"/>
              <a:t>protease</a:t>
            </a:r>
            <a:r>
              <a:rPr lang="fr-FR" dirty="0"/>
              <a:t> (3CLpro); Glucose </a:t>
            </a:r>
            <a:r>
              <a:rPr lang="fr-FR" dirty="0" err="1"/>
              <a:t>Regulated</a:t>
            </a:r>
            <a:r>
              <a:rPr lang="fr-FR" dirty="0"/>
              <a:t> </a:t>
            </a:r>
            <a:r>
              <a:rPr lang="fr-FR" dirty="0" err="1"/>
              <a:t>Protein</a:t>
            </a:r>
            <a:r>
              <a:rPr lang="fr-FR" dirty="0"/>
              <a:t> 78 (GRP78); </a:t>
            </a:r>
            <a:r>
              <a:rPr lang="fr-FR" dirty="0" err="1"/>
              <a:t>Transmembrane</a:t>
            </a:r>
            <a:r>
              <a:rPr lang="fr-FR" dirty="0"/>
              <a:t> </a:t>
            </a:r>
            <a:r>
              <a:rPr lang="fr-FR" dirty="0" err="1"/>
              <a:t>protease</a:t>
            </a:r>
            <a:r>
              <a:rPr lang="fr-FR" dirty="0"/>
              <a:t> serine 2 (TMPRSS2); </a:t>
            </a:r>
            <a:r>
              <a:rPr lang="fr-FR" dirty="0" err="1"/>
              <a:t>benzamidine</a:t>
            </a:r>
            <a:r>
              <a:rPr lang="fr-FR" dirty="0"/>
              <a:t>; </a:t>
            </a:r>
            <a:r>
              <a:rPr lang="fr-FR" dirty="0" err="1"/>
              <a:t>benzimidazole</a:t>
            </a:r>
            <a:r>
              <a:rPr lang="fr-FR" dirty="0"/>
              <a:t>; </a:t>
            </a:r>
            <a:r>
              <a:rPr lang="fr-FR" dirty="0" err="1"/>
              <a:t>molecular</a:t>
            </a:r>
            <a:r>
              <a:rPr lang="fr-FR" dirty="0"/>
              <a:t> </a:t>
            </a:r>
            <a:r>
              <a:rPr lang="fr-FR" dirty="0" err="1"/>
              <a:t>docking</a:t>
            </a:r>
            <a:endParaRPr lang="fr-FR"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2648" y="609600"/>
            <a:ext cx="7848600" cy="5539978"/>
          </a:xfrm>
          <a:prstGeom prst="rect">
            <a:avLst/>
          </a:prstGeom>
          <a:noFill/>
        </p:spPr>
        <p:txBody>
          <a:bodyPr wrap="square" rtlCol="0">
            <a:spAutoFit/>
          </a:bodyPr>
          <a:lstStyle/>
          <a:p>
            <a:r>
              <a:rPr lang="fr-FR" sz="2400" b="1" dirty="0"/>
              <a:t>Introduction</a:t>
            </a:r>
          </a:p>
          <a:p>
            <a:endParaRPr lang="fr-FR" sz="2400" b="1" dirty="0"/>
          </a:p>
          <a:p>
            <a:pPr algn="just"/>
            <a:r>
              <a:rPr lang="fr-FR" dirty="0"/>
              <a:t>COVID-19 </a:t>
            </a:r>
            <a:r>
              <a:rPr lang="fr-FR" dirty="0" err="1"/>
              <a:t>is</a:t>
            </a:r>
            <a:r>
              <a:rPr lang="fr-FR" dirty="0"/>
              <a:t> a </a:t>
            </a:r>
            <a:r>
              <a:rPr lang="fr-FR" dirty="0" err="1"/>
              <a:t>highly</a:t>
            </a:r>
            <a:r>
              <a:rPr lang="fr-FR" dirty="0"/>
              <a:t> </a:t>
            </a:r>
            <a:r>
              <a:rPr lang="fr-FR" dirty="0" err="1"/>
              <a:t>contagious</a:t>
            </a:r>
            <a:r>
              <a:rPr lang="fr-FR" dirty="0"/>
              <a:t> viral </a:t>
            </a:r>
            <a:r>
              <a:rPr lang="fr-FR" dirty="0" err="1"/>
              <a:t>disease</a:t>
            </a:r>
            <a:r>
              <a:rPr lang="fr-FR" dirty="0"/>
              <a:t> for </a:t>
            </a:r>
            <a:r>
              <a:rPr lang="fr-FR" dirty="0" err="1"/>
              <a:t>which</a:t>
            </a:r>
            <a:r>
              <a:rPr lang="fr-FR" dirty="0"/>
              <a:t> no </a:t>
            </a:r>
            <a:r>
              <a:rPr lang="fr-FR" dirty="0" err="1"/>
              <a:t>specific</a:t>
            </a:r>
            <a:r>
              <a:rPr lang="fr-FR" dirty="0"/>
              <a:t> </a:t>
            </a:r>
            <a:r>
              <a:rPr lang="fr-FR" dirty="0" err="1"/>
              <a:t>approved</a:t>
            </a:r>
            <a:r>
              <a:rPr lang="fr-FR" dirty="0"/>
              <a:t> </a:t>
            </a:r>
            <a:r>
              <a:rPr lang="fr-FR" dirty="0" err="1"/>
              <a:t>drugs</a:t>
            </a:r>
            <a:r>
              <a:rPr lang="fr-FR" dirty="0"/>
              <a:t> or vaccines are </a:t>
            </a:r>
            <a:r>
              <a:rPr lang="fr-FR" dirty="0" err="1"/>
              <a:t>currently</a:t>
            </a:r>
            <a:r>
              <a:rPr lang="fr-FR" dirty="0"/>
              <a:t> </a:t>
            </a:r>
            <a:r>
              <a:rPr lang="fr-FR" dirty="0" err="1"/>
              <a:t>available</a:t>
            </a:r>
            <a:r>
              <a:rPr lang="fr-FR" dirty="0"/>
              <a:t>.  </a:t>
            </a:r>
            <a:r>
              <a:rPr lang="fr-FR" dirty="0" err="1"/>
              <a:t>Consequently</a:t>
            </a:r>
            <a:r>
              <a:rPr lang="fr-FR" dirty="0"/>
              <a:t>, </a:t>
            </a:r>
            <a:r>
              <a:rPr lang="fr-FR" dirty="0" err="1"/>
              <a:t>there</a:t>
            </a:r>
            <a:r>
              <a:rPr lang="fr-FR" dirty="0"/>
              <a:t> </a:t>
            </a:r>
            <a:r>
              <a:rPr lang="fr-FR" dirty="0" err="1"/>
              <a:t>is</a:t>
            </a:r>
            <a:r>
              <a:rPr lang="fr-FR" dirty="0"/>
              <a:t> an urgent global effort to </a:t>
            </a:r>
            <a:r>
              <a:rPr lang="fr-FR" dirty="0" err="1"/>
              <a:t>develop</a:t>
            </a:r>
            <a:r>
              <a:rPr lang="fr-FR" dirty="0"/>
              <a:t> effective </a:t>
            </a:r>
            <a:r>
              <a:rPr lang="fr-FR" dirty="0" err="1"/>
              <a:t>therapeutics</a:t>
            </a:r>
            <a:r>
              <a:rPr lang="fr-FR" dirty="0"/>
              <a:t>.  </a:t>
            </a:r>
            <a:r>
              <a:rPr lang="fr-FR" dirty="0" err="1"/>
              <a:t>Biochemical</a:t>
            </a:r>
            <a:r>
              <a:rPr lang="fr-FR" dirty="0"/>
              <a:t> </a:t>
            </a:r>
            <a:r>
              <a:rPr lang="fr-FR" dirty="0" err="1"/>
              <a:t>pathways</a:t>
            </a:r>
            <a:r>
              <a:rPr lang="fr-FR" dirty="0"/>
              <a:t> </a:t>
            </a:r>
            <a:r>
              <a:rPr lang="fr-FR" dirty="0" err="1"/>
              <a:t>that</a:t>
            </a:r>
            <a:r>
              <a:rPr lang="fr-FR" dirty="0"/>
              <a:t> are crucial in the life cycle of the coronavirus, SARS-CoV-2, </a:t>
            </a:r>
            <a:r>
              <a:rPr lang="fr-FR" dirty="0" err="1"/>
              <a:t>represent</a:t>
            </a:r>
            <a:r>
              <a:rPr lang="fr-FR" dirty="0"/>
              <a:t> attractive </a:t>
            </a:r>
            <a:r>
              <a:rPr lang="fr-FR" dirty="0" err="1"/>
              <a:t>targets</a:t>
            </a:r>
            <a:r>
              <a:rPr lang="fr-FR" dirty="0"/>
              <a:t> for </a:t>
            </a:r>
            <a:r>
              <a:rPr lang="fr-FR" dirty="0" err="1"/>
              <a:t>drug</a:t>
            </a:r>
            <a:r>
              <a:rPr lang="fr-FR" dirty="0"/>
              <a:t> </a:t>
            </a:r>
            <a:r>
              <a:rPr lang="fr-FR" dirty="0" err="1"/>
              <a:t>development</a:t>
            </a:r>
            <a:r>
              <a:rPr lang="fr-FR" dirty="0"/>
              <a:t>.  </a:t>
            </a:r>
            <a:r>
              <a:rPr lang="fr-FR" dirty="0" err="1"/>
              <a:t>We</a:t>
            </a:r>
            <a:r>
              <a:rPr lang="fr-FR" dirty="0"/>
              <a:t> have </a:t>
            </a:r>
            <a:r>
              <a:rPr lang="fr-FR" dirty="0" err="1"/>
              <a:t>identified</a:t>
            </a:r>
            <a:r>
              <a:rPr lang="fr-FR" dirty="0"/>
              <a:t> </a:t>
            </a:r>
            <a:r>
              <a:rPr lang="fr-FR" dirty="0" err="1"/>
              <a:t>three</a:t>
            </a:r>
            <a:r>
              <a:rPr lang="fr-FR" dirty="0"/>
              <a:t> </a:t>
            </a:r>
            <a:r>
              <a:rPr lang="fr-FR" dirty="0" err="1"/>
              <a:t>proteins</a:t>
            </a:r>
            <a:r>
              <a:rPr lang="fr-FR" dirty="0"/>
              <a:t> as </a:t>
            </a:r>
            <a:r>
              <a:rPr lang="fr-FR" dirty="0" err="1"/>
              <a:t>potential</a:t>
            </a:r>
            <a:r>
              <a:rPr lang="fr-FR" dirty="0"/>
              <a:t> </a:t>
            </a:r>
            <a:r>
              <a:rPr lang="fr-FR" dirty="0" err="1"/>
              <a:t>drug</a:t>
            </a:r>
            <a:r>
              <a:rPr lang="fr-FR" dirty="0"/>
              <a:t> </a:t>
            </a:r>
            <a:r>
              <a:rPr lang="fr-FR" dirty="0" err="1"/>
              <a:t>targets</a:t>
            </a:r>
            <a:r>
              <a:rPr lang="fr-FR" dirty="0"/>
              <a:t>, </a:t>
            </a:r>
            <a:r>
              <a:rPr lang="fr-FR" dirty="0" err="1"/>
              <a:t>based</a:t>
            </a:r>
            <a:r>
              <a:rPr lang="fr-FR" dirty="0"/>
              <a:t> on the observations </a:t>
            </a:r>
            <a:r>
              <a:rPr lang="fr-FR" dirty="0" err="1"/>
              <a:t>that</a:t>
            </a:r>
            <a:r>
              <a:rPr lang="fr-FR" dirty="0"/>
              <a:t> </a:t>
            </a:r>
            <a:r>
              <a:rPr lang="fr-FR" dirty="0" err="1"/>
              <a:t>several</a:t>
            </a:r>
            <a:r>
              <a:rPr lang="fr-FR" dirty="0"/>
              <a:t> </a:t>
            </a:r>
            <a:r>
              <a:rPr lang="fr-FR" dirty="0" err="1"/>
              <a:t>clinically</a:t>
            </a:r>
            <a:r>
              <a:rPr lang="fr-FR" dirty="0"/>
              <a:t> </a:t>
            </a:r>
            <a:r>
              <a:rPr lang="fr-FR" dirty="0" err="1"/>
              <a:t>used</a:t>
            </a:r>
            <a:r>
              <a:rPr lang="fr-FR" dirty="0"/>
              <a:t> </a:t>
            </a:r>
            <a:r>
              <a:rPr lang="fr-FR" dirty="0" err="1"/>
              <a:t>drugs</a:t>
            </a:r>
            <a:r>
              <a:rPr lang="fr-FR" dirty="0"/>
              <a:t>, </a:t>
            </a:r>
            <a:r>
              <a:rPr lang="fr-FR" dirty="0" err="1"/>
              <a:t>namely</a:t>
            </a:r>
            <a:r>
              <a:rPr lang="fr-FR" dirty="0"/>
              <a:t>, dabigatran and </a:t>
            </a:r>
            <a:r>
              <a:rPr lang="fr-FR" dirty="0" err="1"/>
              <a:t>nafamostat</a:t>
            </a:r>
            <a:r>
              <a:rPr lang="fr-FR" dirty="0"/>
              <a:t>, </a:t>
            </a:r>
            <a:r>
              <a:rPr lang="fr-FR" dirty="0" err="1"/>
              <a:t>may</a:t>
            </a:r>
            <a:r>
              <a:rPr lang="fr-FR" dirty="0"/>
              <a:t> </a:t>
            </a:r>
            <a:r>
              <a:rPr lang="fr-FR" dirty="0" err="1"/>
              <a:t>modulate</a:t>
            </a:r>
            <a:r>
              <a:rPr lang="fr-FR" dirty="0"/>
              <a:t> the </a:t>
            </a:r>
            <a:r>
              <a:rPr lang="fr-FR" dirty="0" err="1"/>
              <a:t>activity</a:t>
            </a:r>
            <a:r>
              <a:rPr lang="fr-FR" dirty="0"/>
              <a:t> of </a:t>
            </a:r>
            <a:r>
              <a:rPr lang="fr-FR" dirty="0" err="1"/>
              <a:t>these</a:t>
            </a:r>
            <a:r>
              <a:rPr lang="fr-FR" dirty="0"/>
              <a:t> </a:t>
            </a:r>
            <a:r>
              <a:rPr lang="fr-FR" dirty="0" err="1"/>
              <a:t>proteins</a:t>
            </a:r>
            <a:r>
              <a:rPr lang="fr-FR" dirty="0"/>
              <a:t>.</a:t>
            </a:r>
          </a:p>
          <a:p>
            <a:endParaRPr lang="fr-FR" dirty="0"/>
          </a:p>
          <a:p>
            <a:pPr algn="just"/>
            <a:r>
              <a:rPr lang="fr-FR" dirty="0"/>
              <a:t>3CLpro </a:t>
            </a:r>
            <a:r>
              <a:rPr lang="fr-FR" dirty="0" err="1"/>
              <a:t>is</a:t>
            </a:r>
            <a:r>
              <a:rPr lang="fr-FR" dirty="0"/>
              <a:t> the main viral </a:t>
            </a:r>
            <a:r>
              <a:rPr lang="fr-FR" dirty="0" err="1"/>
              <a:t>protease</a:t>
            </a:r>
            <a:r>
              <a:rPr lang="fr-FR" dirty="0"/>
              <a:t> </a:t>
            </a:r>
            <a:r>
              <a:rPr lang="fr-FR" dirty="0" err="1"/>
              <a:t>that</a:t>
            </a:r>
            <a:r>
              <a:rPr lang="fr-FR" dirty="0"/>
              <a:t> </a:t>
            </a:r>
            <a:r>
              <a:rPr lang="fr-FR" dirty="0" err="1"/>
              <a:t>plays</a:t>
            </a:r>
            <a:r>
              <a:rPr lang="fr-FR" dirty="0"/>
              <a:t> a crucial </a:t>
            </a:r>
            <a:r>
              <a:rPr lang="fr-FR" dirty="0" err="1"/>
              <a:t>role</a:t>
            </a:r>
            <a:r>
              <a:rPr lang="fr-FR" dirty="0"/>
              <a:t> in </a:t>
            </a:r>
            <a:r>
              <a:rPr lang="fr-FR" dirty="0" err="1"/>
              <a:t>facilitating</a:t>
            </a:r>
            <a:r>
              <a:rPr lang="fr-FR" dirty="0"/>
              <a:t> viral </a:t>
            </a:r>
            <a:r>
              <a:rPr lang="fr-FR" dirty="0" err="1"/>
              <a:t>replication</a:t>
            </a:r>
            <a:r>
              <a:rPr lang="fr-FR" dirty="0"/>
              <a:t> and transcription. GRP78 has </a:t>
            </a:r>
            <a:r>
              <a:rPr lang="fr-FR" dirty="0" err="1"/>
              <a:t>recently</a:t>
            </a:r>
            <a:r>
              <a:rPr lang="fr-FR" dirty="0"/>
              <a:t> been </a:t>
            </a:r>
            <a:r>
              <a:rPr lang="fr-FR" dirty="0" err="1"/>
              <a:t>suggested</a:t>
            </a:r>
            <a:r>
              <a:rPr lang="fr-FR" dirty="0"/>
              <a:t> to </a:t>
            </a:r>
            <a:r>
              <a:rPr lang="fr-FR" dirty="0" err="1"/>
              <a:t>be</a:t>
            </a:r>
            <a:r>
              <a:rPr lang="fr-FR" dirty="0"/>
              <a:t> a host </a:t>
            </a:r>
            <a:r>
              <a:rPr lang="fr-FR" dirty="0" err="1"/>
              <a:t>receptor</a:t>
            </a:r>
            <a:r>
              <a:rPr lang="fr-FR" dirty="0"/>
              <a:t> for the virus spike </a:t>
            </a:r>
            <a:r>
              <a:rPr lang="fr-FR" dirty="0" err="1"/>
              <a:t>protein</a:t>
            </a:r>
            <a:r>
              <a:rPr lang="fr-FR" dirty="0"/>
              <a:t>, </a:t>
            </a:r>
            <a:r>
              <a:rPr lang="fr-FR" dirty="0" err="1"/>
              <a:t>which</a:t>
            </a:r>
            <a:r>
              <a:rPr lang="fr-FR" dirty="0"/>
              <a:t>, </a:t>
            </a:r>
            <a:r>
              <a:rPr lang="fr-FR" dirty="0" err="1"/>
              <a:t>upon</a:t>
            </a:r>
            <a:r>
              <a:rPr lang="fr-FR" dirty="0"/>
              <a:t> binding, </a:t>
            </a:r>
            <a:r>
              <a:rPr lang="fr-FR" dirty="0" err="1"/>
              <a:t>facilitates</a:t>
            </a:r>
            <a:r>
              <a:rPr lang="fr-FR" dirty="0"/>
              <a:t> initial infection of host </a:t>
            </a:r>
            <a:r>
              <a:rPr lang="fr-FR" dirty="0" err="1"/>
              <a:t>cell</a:t>
            </a:r>
            <a:r>
              <a:rPr lang="fr-FR" dirty="0"/>
              <a:t>. TMPRSS2 </a:t>
            </a:r>
            <a:r>
              <a:rPr lang="fr-FR" dirty="0" err="1"/>
              <a:t>is</a:t>
            </a:r>
            <a:r>
              <a:rPr lang="fr-FR" dirty="0"/>
              <a:t> a host </a:t>
            </a:r>
            <a:r>
              <a:rPr lang="fr-FR" dirty="0" err="1"/>
              <a:t>protease</a:t>
            </a:r>
            <a:r>
              <a:rPr lang="fr-FR" dirty="0"/>
              <a:t>, </a:t>
            </a:r>
            <a:r>
              <a:rPr lang="fr-FR" dirty="0" err="1"/>
              <a:t>which</a:t>
            </a:r>
            <a:r>
              <a:rPr lang="fr-FR" dirty="0"/>
              <a:t> primes the spike </a:t>
            </a:r>
            <a:r>
              <a:rPr lang="fr-FR" dirty="0" err="1"/>
              <a:t>protein</a:t>
            </a:r>
            <a:r>
              <a:rPr lang="fr-FR" dirty="0"/>
              <a:t> for entry and fusion </a:t>
            </a:r>
            <a:r>
              <a:rPr lang="fr-FR" dirty="0" err="1"/>
              <a:t>into</a:t>
            </a:r>
            <a:r>
              <a:rPr lang="fr-FR" dirty="0"/>
              <a:t> the host </a:t>
            </a:r>
            <a:r>
              <a:rPr lang="fr-FR" dirty="0" err="1"/>
              <a:t>cells</a:t>
            </a:r>
            <a:r>
              <a:rPr lang="fr-FR" dirty="0"/>
              <a:t>. </a:t>
            </a:r>
          </a:p>
          <a:p>
            <a:endParaRPr lang="fr-FR" dirty="0"/>
          </a:p>
          <a:p>
            <a:pPr algn="just"/>
            <a:r>
              <a:rPr lang="fr-FR" dirty="0" err="1"/>
              <a:t>Three</a:t>
            </a:r>
            <a:r>
              <a:rPr lang="fr-FR" dirty="0"/>
              <a:t> </a:t>
            </a:r>
            <a:r>
              <a:rPr lang="fr-FR" dirty="0" err="1"/>
              <a:t>approved</a:t>
            </a:r>
            <a:r>
              <a:rPr lang="fr-FR" dirty="0"/>
              <a:t> </a:t>
            </a:r>
            <a:r>
              <a:rPr lang="fr-FR" dirty="0" err="1"/>
              <a:t>drugs</a:t>
            </a:r>
            <a:r>
              <a:rPr lang="fr-FR" dirty="0"/>
              <a:t> and </a:t>
            </a:r>
            <a:r>
              <a:rPr lang="fr-FR" dirty="0" err="1"/>
              <a:t>nine</a:t>
            </a:r>
            <a:r>
              <a:rPr lang="fr-FR" dirty="0"/>
              <a:t> </a:t>
            </a:r>
            <a:r>
              <a:rPr lang="fr-FR" dirty="0" err="1"/>
              <a:t>experimental</a:t>
            </a:r>
            <a:r>
              <a:rPr lang="fr-FR" dirty="0"/>
              <a:t> </a:t>
            </a:r>
            <a:r>
              <a:rPr lang="fr-FR" dirty="0" err="1"/>
              <a:t>molecules</a:t>
            </a:r>
            <a:r>
              <a:rPr lang="fr-FR" dirty="0"/>
              <a:t>, all of </a:t>
            </a:r>
            <a:r>
              <a:rPr lang="fr-FR" dirty="0" err="1"/>
              <a:t>which</a:t>
            </a:r>
            <a:r>
              <a:rPr lang="fr-FR" dirty="0"/>
              <a:t> </a:t>
            </a:r>
            <a:r>
              <a:rPr lang="fr-FR" dirty="0" err="1"/>
              <a:t>contain</a:t>
            </a:r>
            <a:r>
              <a:rPr lang="fr-FR" dirty="0"/>
              <a:t> the </a:t>
            </a:r>
            <a:r>
              <a:rPr lang="fr-FR" dirty="0" err="1"/>
              <a:t>benzamidine</a:t>
            </a:r>
            <a:r>
              <a:rPr lang="fr-FR" dirty="0"/>
              <a:t> and/or </a:t>
            </a:r>
            <a:r>
              <a:rPr lang="fr-FR" dirty="0" err="1"/>
              <a:t>benzimidazole</a:t>
            </a:r>
            <a:r>
              <a:rPr lang="fr-FR" dirty="0"/>
              <a:t> </a:t>
            </a:r>
            <a:r>
              <a:rPr lang="fr-FR" dirty="0" err="1"/>
              <a:t>moiety</a:t>
            </a:r>
            <a:r>
              <a:rPr lang="fr-FR" dirty="0"/>
              <a:t>, </a:t>
            </a:r>
            <a:r>
              <a:rPr lang="fr-FR" dirty="0" err="1"/>
              <a:t>were</a:t>
            </a:r>
            <a:r>
              <a:rPr lang="fr-FR" dirty="0"/>
              <a:t> </a:t>
            </a:r>
            <a:r>
              <a:rPr lang="fr-FR" dirty="0" err="1"/>
              <a:t>selected</a:t>
            </a:r>
            <a:r>
              <a:rPr lang="fr-FR" dirty="0"/>
              <a:t> for </a:t>
            </a:r>
            <a:r>
              <a:rPr lang="fr-FR" dirty="0" err="1"/>
              <a:t>this</a:t>
            </a:r>
            <a:r>
              <a:rPr lang="fr-FR" dirty="0"/>
              <a:t> </a:t>
            </a:r>
            <a:r>
              <a:rPr lang="fr-FR" i="1" dirty="0"/>
              <a:t>in silico </a:t>
            </a:r>
            <a:r>
              <a:rPr lang="fr-FR" dirty="0" err="1"/>
              <a:t>study</a:t>
            </a:r>
            <a:r>
              <a:rPr lang="fr-FR" dirty="0"/>
              <a:t>.</a:t>
            </a:r>
          </a:p>
          <a:p>
            <a:endParaRPr lang="fr-FR" dirty="0"/>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5293757"/>
          </a:xfrm>
          <a:prstGeom prst="rect">
            <a:avLst/>
          </a:prstGeom>
          <a:noFill/>
        </p:spPr>
        <p:txBody>
          <a:bodyPr wrap="square" rtlCol="0">
            <a:spAutoFit/>
          </a:bodyPr>
          <a:lstStyle/>
          <a:p>
            <a:pPr algn="just"/>
            <a:r>
              <a:rPr lang="fr-FR" u="sng" dirty="0" err="1"/>
              <a:t>Approved</a:t>
            </a:r>
            <a:r>
              <a:rPr lang="fr-FR" u="sng" dirty="0"/>
              <a:t> </a:t>
            </a:r>
            <a:r>
              <a:rPr lang="fr-FR" u="sng" dirty="0" err="1"/>
              <a:t>Drugs</a:t>
            </a:r>
            <a:r>
              <a:rPr lang="fr-FR" u="sng" dirty="0"/>
              <a:t> (structures </a:t>
            </a:r>
            <a:r>
              <a:rPr lang="fr-FR" u="sng" dirty="0" err="1"/>
              <a:t>shown</a:t>
            </a:r>
            <a:r>
              <a:rPr lang="fr-FR" u="sng" dirty="0"/>
              <a:t> in Table 1):</a:t>
            </a:r>
          </a:p>
          <a:p>
            <a:pPr marL="342900" indent="-342900" algn="just">
              <a:buFont typeface="Arial" panose="020B0604020202020204" pitchFamily="34" charset="0"/>
              <a:buChar char="•"/>
            </a:pPr>
            <a:r>
              <a:rPr lang="fr-FR" u="sng" dirty="0" err="1"/>
              <a:t>Nafamostat</a:t>
            </a:r>
            <a:r>
              <a:rPr lang="fr-FR" dirty="0"/>
              <a:t> </a:t>
            </a:r>
            <a:r>
              <a:rPr lang="fr-FR" dirty="0" err="1"/>
              <a:t>is</a:t>
            </a:r>
            <a:r>
              <a:rPr lang="fr-FR" dirty="0"/>
              <a:t> an anticoagulant </a:t>
            </a:r>
            <a:r>
              <a:rPr lang="fr-FR" dirty="0" err="1"/>
              <a:t>used</a:t>
            </a:r>
            <a:r>
              <a:rPr lang="fr-FR" dirty="0"/>
              <a:t> for acute </a:t>
            </a:r>
            <a:r>
              <a:rPr lang="fr-FR" dirty="0" err="1"/>
              <a:t>pancreatitis</a:t>
            </a:r>
            <a:r>
              <a:rPr lang="fr-FR" dirty="0"/>
              <a:t>.  It </a:t>
            </a:r>
            <a:r>
              <a:rPr lang="fr-FR" dirty="0" err="1"/>
              <a:t>inhibits</a:t>
            </a:r>
            <a:r>
              <a:rPr lang="fr-FR" dirty="0"/>
              <a:t> SARS-CoV-2 infection of </a:t>
            </a:r>
            <a:r>
              <a:rPr lang="fr-FR" dirty="0" err="1"/>
              <a:t>human</a:t>
            </a:r>
            <a:r>
              <a:rPr lang="fr-FR" dirty="0"/>
              <a:t> </a:t>
            </a:r>
            <a:r>
              <a:rPr lang="fr-FR" dirty="0" err="1"/>
              <a:t>lung</a:t>
            </a:r>
            <a:r>
              <a:rPr lang="fr-FR" dirty="0"/>
              <a:t> </a:t>
            </a:r>
            <a:r>
              <a:rPr lang="fr-FR" dirty="0" err="1"/>
              <a:t>cell</a:t>
            </a:r>
            <a:r>
              <a:rPr lang="fr-FR" dirty="0"/>
              <a:t> line calu-3 </a:t>
            </a:r>
            <a:r>
              <a:rPr lang="fr-FR" dirty="0" err="1"/>
              <a:t>with</a:t>
            </a:r>
            <a:r>
              <a:rPr lang="fr-FR" dirty="0"/>
              <a:t> EC</a:t>
            </a:r>
            <a:r>
              <a:rPr lang="fr-FR" sz="1600" dirty="0"/>
              <a:t>50</a:t>
            </a:r>
            <a:r>
              <a:rPr lang="fr-FR" dirty="0"/>
              <a:t> ~ 10nM (1). It </a:t>
            </a:r>
            <a:r>
              <a:rPr lang="fr-FR" dirty="0" err="1"/>
              <a:t>is</a:t>
            </a:r>
            <a:r>
              <a:rPr lang="fr-FR" dirty="0"/>
              <a:t> an </a:t>
            </a:r>
            <a:r>
              <a:rPr lang="fr-FR" dirty="0" err="1"/>
              <a:t>inhibitor</a:t>
            </a:r>
            <a:r>
              <a:rPr lang="fr-FR" dirty="0"/>
              <a:t> of TMPRSS2.</a:t>
            </a:r>
          </a:p>
          <a:p>
            <a:pPr marL="342900" indent="-342900" algn="just">
              <a:buFont typeface="Arial" panose="020B0604020202020204" pitchFamily="34" charset="0"/>
              <a:buChar char="•"/>
            </a:pPr>
            <a:r>
              <a:rPr lang="fr-FR" u="sng" dirty="0"/>
              <a:t>Dabigatran</a:t>
            </a:r>
            <a:r>
              <a:rPr lang="fr-FR" dirty="0"/>
              <a:t> </a:t>
            </a:r>
            <a:r>
              <a:rPr lang="fr-FR" dirty="0" err="1"/>
              <a:t>is</a:t>
            </a:r>
            <a:r>
              <a:rPr lang="fr-FR" dirty="0"/>
              <a:t> an anticoagulant </a:t>
            </a:r>
            <a:r>
              <a:rPr lang="fr-FR" dirty="0" err="1"/>
              <a:t>used</a:t>
            </a:r>
            <a:r>
              <a:rPr lang="fr-FR" dirty="0"/>
              <a:t> for </a:t>
            </a:r>
            <a:r>
              <a:rPr lang="fr-FR" dirty="0" err="1"/>
              <a:t>strokes</a:t>
            </a:r>
            <a:r>
              <a:rPr lang="fr-FR" dirty="0"/>
              <a:t> and </a:t>
            </a:r>
            <a:r>
              <a:rPr lang="fr-FR" dirty="0" err="1"/>
              <a:t>systemic</a:t>
            </a:r>
            <a:r>
              <a:rPr lang="fr-FR" dirty="0"/>
              <a:t> </a:t>
            </a:r>
            <a:r>
              <a:rPr lang="fr-FR" dirty="0" err="1"/>
              <a:t>embolism</a:t>
            </a:r>
            <a:r>
              <a:rPr lang="fr-FR" dirty="0"/>
              <a:t>. It has been </a:t>
            </a:r>
            <a:r>
              <a:rPr lang="fr-FR" dirty="0" err="1"/>
              <a:t>suggested</a:t>
            </a:r>
            <a:r>
              <a:rPr lang="fr-FR" dirty="0"/>
              <a:t> to </a:t>
            </a:r>
            <a:r>
              <a:rPr lang="fr-FR" dirty="0" err="1"/>
              <a:t>inhibit</a:t>
            </a:r>
            <a:r>
              <a:rPr lang="fr-FR" dirty="0"/>
              <a:t> 3CLpro (2)</a:t>
            </a:r>
          </a:p>
          <a:p>
            <a:pPr marL="342900" indent="-342900" algn="just">
              <a:buFont typeface="Arial" panose="020B0604020202020204" pitchFamily="34" charset="0"/>
              <a:buChar char="•"/>
            </a:pPr>
            <a:r>
              <a:rPr lang="fr-FR" u="sng" dirty="0" err="1"/>
              <a:t>Pentamidine</a:t>
            </a:r>
            <a:r>
              <a:rPr lang="fr-FR" dirty="0"/>
              <a:t> </a:t>
            </a:r>
            <a:r>
              <a:rPr lang="fr-FR" dirty="0" err="1"/>
              <a:t>is</a:t>
            </a:r>
            <a:r>
              <a:rPr lang="fr-FR" dirty="0"/>
              <a:t> </a:t>
            </a:r>
            <a:r>
              <a:rPr lang="fr-FR" dirty="0" err="1"/>
              <a:t>used</a:t>
            </a:r>
            <a:r>
              <a:rPr lang="fr-FR" dirty="0"/>
              <a:t> in the </a:t>
            </a:r>
            <a:r>
              <a:rPr lang="fr-FR" dirty="0" err="1"/>
              <a:t>treatment</a:t>
            </a:r>
            <a:r>
              <a:rPr lang="fr-FR" dirty="0"/>
              <a:t> of </a:t>
            </a:r>
            <a:r>
              <a:rPr lang="fr-FR" dirty="0" err="1"/>
              <a:t>African</a:t>
            </a:r>
            <a:r>
              <a:rPr lang="fr-FR" dirty="0"/>
              <a:t> </a:t>
            </a:r>
            <a:r>
              <a:rPr lang="fr-FR" dirty="0" err="1"/>
              <a:t>trypanosomiasis</a:t>
            </a:r>
            <a:r>
              <a:rPr lang="fr-FR" dirty="0"/>
              <a:t>, </a:t>
            </a:r>
            <a:r>
              <a:rPr lang="fr-FR" dirty="0" err="1"/>
              <a:t>leishmaniasis</a:t>
            </a:r>
            <a:r>
              <a:rPr lang="fr-FR" dirty="0"/>
              <a:t>, and </a:t>
            </a:r>
            <a:r>
              <a:rPr lang="fr-FR" dirty="0" err="1"/>
              <a:t>pneumocystis</a:t>
            </a:r>
            <a:r>
              <a:rPr lang="fr-FR" dirty="0"/>
              <a:t> </a:t>
            </a:r>
            <a:r>
              <a:rPr lang="fr-FR" dirty="0" err="1"/>
              <a:t>pneumonia</a:t>
            </a:r>
            <a:r>
              <a:rPr lang="fr-FR" dirty="0"/>
              <a:t>. </a:t>
            </a:r>
          </a:p>
          <a:p>
            <a:pPr marL="342900" indent="-342900" algn="just">
              <a:buFont typeface="Arial" panose="020B0604020202020204" pitchFamily="34" charset="0"/>
              <a:buChar char="•"/>
            </a:pPr>
            <a:endParaRPr lang="fr-FR" u="sng" dirty="0"/>
          </a:p>
          <a:p>
            <a:pPr algn="just"/>
            <a:r>
              <a:rPr lang="fr-FR" u="sng" dirty="0" err="1"/>
              <a:t>Experimental</a:t>
            </a:r>
            <a:r>
              <a:rPr lang="fr-FR" u="sng" dirty="0"/>
              <a:t> Compounds (structures </a:t>
            </a:r>
            <a:r>
              <a:rPr lang="fr-FR" u="sng" dirty="0" err="1"/>
              <a:t>shown</a:t>
            </a:r>
            <a:r>
              <a:rPr lang="fr-FR" u="sng" dirty="0"/>
              <a:t> in Tables 2 and 3)</a:t>
            </a:r>
          </a:p>
          <a:p>
            <a:pPr algn="just"/>
            <a:r>
              <a:rPr lang="fr-FR" dirty="0" err="1"/>
              <a:t>Nine</a:t>
            </a:r>
            <a:r>
              <a:rPr lang="fr-FR" dirty="0"/>
              <a:t> </a:t>
            </a:r>
            <a:r>
              <a:rPr lang="fr-FR" dirty="0" err="1"/>
              <a:t>representative</a:t>
            </a:r>
            <a:r>
              <a:rPr lang="fr-FR" dirty="0"/>
              <a:t> </a:t>
            </a:r>
            <a:r>
              <a:rPr lang="fr-FR" dirty="0" err="1"/>
              <a:t>bisbenzamidines</a:t>
            </a:r>
            <a:r>
              <a:rPr lang="fr-FR" dirty="0"/>
              <a:t> (Table 2) and </a:t>
            </a:r>
            <a:r>
              <a:rPr lang="fr-FR" dirty="0" err="1"/>
              <a:t>bisbenzimidazoles</a:t>
            </a:r>
            <a:r>
              <a:rPr lang="fr-FR" dirty="0"/>
              <a:t> (Table 3) </a:t>
            </a:r>
            <a:r>
              <a:rPr lang="fr-FR" dirty="0" err="1"/>
              <a:t>were</a:t>
            </a:r>
            <a:r>
              <a:rPr lang="fr-FR" dirty="0"/>
              <a:t> </a:t>
            </a:r>
            <a:r>
              <a:rPr lang="fr-FR" dirty="0" err="1"/>
              <a:t>selected</a:t>
            </a:r>
            <a:r>
              <a:rPr lang="fr-FR" dirty="0"/>
              <a:t> for </a:t>
            </a:r>
            <a:r>
              <a:rPr lang="fr-FR" dirty="0" err="1"/>
              <a:t>this</a:t>
            </a:r>
            <a:r>
              <a:rPr lang="fr-FR" dirty="0"/>
              <a:t> </a:t>
            </a:r>
            <a:r>
              <a:rPr lang="fr-FR" dirty="0" err="1"/>
              <a:t>study</a:t>
            </a:r>
            <a:r>
              <a:rPr lang="fr-FR" dirty="0"/>
              <a:t>.  The </a:t>
            </a:r>
            <a:r>
              <a:rPr lang="fr-FR" dirty="0" err="1"/>
              <a:t>synthesis</a:t>
            </a:r>
            <a:r>
              <a:rPr lang="fr-FR" dirty="0"/>
              <a:t>, </a:t>
            </a:r>
            <a:r>
              <a:rPr lang="fr-FR" dirty="0" err="1"/>
              <a:t>antifungal</a:t>
            </a:r>
            <a:r>
              <a:rPr lang="fr-FR" dirty="0"/>
              <a:t> and </a:t>
            </a:r>
            <a:r>
              <a:rPr lang="fr-FR" dirty="0" err="1"/>
              <a:t>antiparasitic</a:t>
            </a:r>
            <a:r>
              <a:rPr lang="fr-FR" dirty="0"/>
              <a:t> </a:t>
            </a:r>
            <a:r>
              <a:rPr lang="fr-FR" dirty="0" err="1"/>
              <a:t>properties</a:t>
            </a:r>
            <a:r>
              <a:rPr lang="fr-FR" dirty="0"/>
              <a:t> of </a:t>
            </a:r>
            <a:r>
              <a:rPr lang="fr-FR" dirty="0" err="1"/>
              <a:t>these</a:t>
            </a:r>
            <a:r>
              <a:rPr lang="fr-FR" dirty="0"/>
              <a:t> compounds have been </a:t>
            </a:r>
            <a:r>
              <a:rPr lang="fr-FR" dirty="0" err="1"/>
              <a:t>reported</a:t>
            </a:r>
            <a:r>
              <a:rPr lang="fr-FR" dirty="0"/>
              <a:t> (3-5).</a:t>
            </a:r>
          </a:p>
          <a:p>
            <a:pPr algn="just"/>
            <a:endParaRPr lang="fr-FR" dirty="0"/>
          </a:p>
          <a:p>
            <a:pPr algn="just"/>
            <a:r>
              <a:rPr lang="fr-FR" sz="1600" dirty="0" err="1"/>
              <a:t>References</a:t>
            </a:r>
            <a:r>
              <a:rPr lang="fr-FR" sz="1600" dirty="0"/>
              <a:t>:</a:t>
            </a:r>
          </a:p>
          <a:p>
            <a:pPr algn="just"/>
            <a:r>
              <a:rPr lang="fr-FR" sz="1400" dirty="0"/>
              <a:t>(1) </a:t>
            </a:r>
            <a:r>
              <a:rPr lang="fr-FR" sz="1400" dirty="0" err="1"/>
              <a:t>Yamamota</a:t>
            </a:r>
            <a:r>
              <a:rPr lang="fr-FR" sz="1400" dirty="0"/>
              <a:t>, M. et al., </a:t>
            </a:r>
            <a:r>
              <a:rPr lang="fr-FR" sz="1400" i="1" dirty="0" err="1"/>
              <a:t>BioRviv</a:t>
            </a:r>
            <a:r>
              <a:rPr lang="fr-FR" sz="1400" i="1" dirty="0"/>
              <a:t> </a:t>
            </a:r>
            <a:r>
              <a:rPr lang="fr-FR" sz="1400" i="1" dirty="0" err="1"/>
              <a:t>preprint</a:t>
            </a:r>
            <a:r>
              <a:rPr lang="fr-FR" sz="1400" dirty="0" err="1"/>
              <a:t>:http</a:t>
            </a:r>
            <a:r>
              <a:rPr lang="fr-FR" sz="1400" dirty="0"/>
              <a:t>://doi.0rg/10.1101/2020.04.22.054981</a:t>
            </a:r>
          </a:p>
          <a:p>
            <a:pPr algn="just"/>
            <a:r>
              <a:rPr lang="fr-FR" sz="1400" dirty="0"/>
              <a:t>(2) </a:t>
            </a:r>
            <a:r>
              <a:rPr lang="fr-FR" sz="1400" dirty="0" err="1"/>
              <a:t>Eleftheriou</a:t>
            </a:r>
            <a:r>
              <a:rPr lang="fr-FR" sz="1400" dirty="0"/>
              <a:t>, P. et al., </a:t>
            </a:r>
            <a:r>
              <a:rPr lang="fr-FR" sz="1400" i="1" dirty="0" err="1"/>
              <a:t>Molecules</a:t>
            </a:r>
            <a:r>
              <a:rPr lang="fr-FR" sz="1400" dirty="0"/>
              <a:t>, </a:t>
            </a:r>
            <a:r>
              <a:rPr lang="fr-FR" sz="1400" b="1" dirty="0"/>
              <a:t>2020</a:t>
            </a:r>
            <a:r>
              <a:rPr lang="fr-FR" sz="1400" dirty="0"/>
              <a:t>, 25, 2529</a:t>
            </a:r>
          </a:p>
          <a:p>
            <a:pPr algn="just"/>
            <a:r>
              <a:rPr lang="fr-FR" sz="1400" dirty="0"/>
              <a:t>(3) Mayence, A. et al., </a:t>
            </a:r>
            <a:r>
              <a:rPr lang="fr-FR" sz="1400" i="1" dirty="0" err="1"/>
              <a:t>Eur</a:t>
            </a:r>
            <a:r>
              <a:rPr lang="fr-FR" sz="1400" i="1" dirty="0"/>
              <a:t>. J. Med. </a:t>
            </a:r>
            <a:r>
              <a:rPr lang="fr-FR" sz="1400" i="1" dirty="0" err="1"/>
              <a:t>Chem</a:t>
            </a:r>
            <a:r>
              <a:rPr lang="fr-FR" sz="1400" dirty="0"/>
              <a:t>., </a:t>
            </a:r>
            <a:r>
              <a:rPr lang="fr-FR" sz="1400" b="1" dirty="0"/>
              <a:t>2004</a:t>
            </a:r>
            <a:r>
              <a:rPr lang="fr-FR" sz="1400" dirty="0"/>
              <a:t>, 39, 547</a:t>
            </a:r>
          </a:p>
          <a:p>
            <a:pPr algn="just"/>
            <a:r>
              <a:rPr lang="fr-FR" sz="1400" dirty="0"/>
              <a:t>(4) Mayence, A. et al., </a:t>
            </a:r>
            <a:r>
              <a:rPr lang="fr-FR" sz="1400" i="1" dirty="0"/>
              <a:t>J. Med. </a:t>
            </a:r>
            <a:r>
              <a:rPr lang="fr-FR" sz="1400" i="1" dirty="0" err="1"/>
              <a:t>Chem</a:t>
            </a:r>
            <a:r>
              <a:rPr lang="fr-FR" sz="1400" dirty="0"/>
              <a:t>., </a:t>
            </a:r>
            <a:r>
              <a:rPr lang="fr-FR" sz="1400" b="1" dirty="0"/>
              <a:t>2004</a:t>
            </a:r>
            <a:r>
              <a:rPr lang="fr-FR" sz="1400" dirty="0"/>
              <a:t>, 47, 2700</a:t>
            </a:r>
          </a:p>
          <a:p>
            <a:pPr algn="just"/>
            <a:r>
              <a:rPr lang="fr-FR" sz="1400" dirty="0"/>
              <a:t>(5) Mayence A., et al., </a:t>
            </a:r>
            <a:r>
              <a:rPr lang="fr-FR" sz="1400" i="1" dirty="0" err="1"/>
              <a:t>Bioorg</a:t>
            </a:r>
            <a:r>
              <a:rPr lang="fr-FR" sz="1400" i="1" dirty="0"/>
              <a:t>. Med. </a:t>
            </a:r>
            <a:r>
              <a:rPr lang="fr-FR" sz="1400" i="1" dirty="0" err="1"/>
              <a:t>Chem</a:t>
            </a:r>
            <a:r>
              <a:rPr lang="fr-FR" sz="1400" dirty="0"/>
              <a:t>., </a:t>
            </a:r>
            <a:r>
              <a:rPr lang="fr-FR" sz="1400" b="1" dirty="0"/>
              <a:t>2011</a:t>
            </a:r>
            <a:r>
              <a:rPr lang="fr-FR" sz="1400" dirty="0"/>
              <a:t>, 19, 7493</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734571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B770E5-AC1E-4070-BFFA-C01C4D57ABEE}"/>
              </a:ext>
            </a:extLst>
          </p:cNvPr>
          <p:cNvSpPr>
            <a:spLocks noGrp="1"/>
          </p:cNvSpPr>
          <p:nvPr>
            <p:ph type="sldNum" sz="quarter" idx="12"/>
          </p:nvPr>
        </p:nvSpPr>
        <p:spPr/>
        <p:txBody>
          <a:bodyPr/>
          <a:lstStyle/>
          <a:p>
            <a:fld id="{FCAEAE96-855E-42B1-8DE9-9C9E68DE18C5}" type="slidenum">
              <a:rPr lang="fr-FR" smtClean="0"/>
              <a:pPr/>
              <a:t>6</a:t>
            </a:fld>
            <a:endParaRPr lang="fr-FR"/>
          </a:p>
        </p:txBody>
      </p:sp>
      <p:pic>
        <p:nvPicPr>
          <p:cNvPr id="4" name="Picture 3">
            <a:extLst>
              <a:ext uri="{FF2B5EF4-FFF2-40B4-BE49-F238E27FC236}">
                <a16:creationId xmlns:a16="http://schemas.microsoft.com/office/drawing/2014/main" id="{0C22F89D-9E19-4BF8-BFD8-E30713BCF1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TextBox 7">
            <a:extLst>
              <a:ext uri="{FF2B5EF4-FFF2-40B4-BE49-F238E27FC236}">
                <a16:creationId xmlns:a16="http://schemas.microsoft.com/office/drawing/2014/main" id="{9CD15BF3-251F-4800-8BF8-BE5A4C19E453}"/>
              </a:ext>
            </a:extLst>
          </p:cNvPr>
          <p:cNvSpPr txBox="1"/>
          <p:nvPr/>
        </p:nvSpPr>
        <p:spPr>
          <a:xfrm>
            <a:off x="533400" y="457200"/>
            <a:ext cx="8077200" cy="4955203"/>
          </a:xfrm>
          <a:prstGeom prst="rect">
            <a:avLst/>
          </a:prstGeom>
          <a:noFill/>
        </p:spPr>
        <p:txBody>
          <a:bodyPr wrap="square">
            <a:spAutoFit/>
          </a:bodyPr>
          <a:lstStyle/>
          <a:p>
            <a:pPr algn="just"/>
            <a:r>
              <a:rPr lang="fr-FR" u="sng" dirty="0"/>
              <a:t>In silico </a:t>
            </a:r>
            <a:r>
              <a:rPr lang="fr-FR" u="sng" dirty="0" err="1"/>
              <a:t>drug</a:t>
            </a:r>
            <a:r>
              <a:rPr lang="fr-FR" u="sng" dirty="0"/>
              <a:t> design techniques</a:t>
            </a:r>
          </a:p>
          <a:p>
            <a:pPr algn="just"/>
            <a:endParaRPr lang="fr-FR" u="sng" dirty="0"/>
          </a:p>
          <a:p>
            <a:pPr marL="285750" indent="-285750" algn="just">
              <a:buFont typeface="Arial" panose="020B0604020202020204" pitchFamily="34" charset="0"/>
              <a:buChar char="•"/>
            </a:pPr>
            <a:r>
              <a:rPr lang="fr-FR" dirty="0"/>
              <a:t>The </a:t>
            </a:r>
            <a:r>
              <a:rPr lang="fr-FR" dirty="0" err="1"/>
              <a:t>crystallographic</a:t>
            </a:r>
            <a:r>
              <a:rPr lang="fr-FR" dirty="0"/>
              <a:t> structures of </a:t>
            </a:r>
            <a:r>
              <a:rPr lang="fr-FR" dirty="0" err="1"/>
              <a:t>both</a:t>
            </a:r>
            <a:r>
              <a:rPr lang="fr-FR" dirty="0"/>
              <a:t> SARS-CoV-2 3CLpro (PDB ID: 6LU7) (6) and GRP78 (PDB ID: 5E84) (7), as </a:t>
            </a:r>
            <a:r>
              <a:rPr lang="fr-FR" dirty="0" err="1"/>
              <a:t>well</a:t>
            </a:r>
            <a:r>
              <a:rPr lang="fr-FR" dirty="0"/>
              <a:t> as a </a:t>
            </a:r>
            <a:r>
              <a:rPr lang="fr-FR" dirty="0" err="1"/>
              <a:t>homology</a:t>
            </a:r>
            <a:r>
              <a:rPr lang="fr-FR" dirty="0"/>
              <a:t> model for TMPRSS2 (8) </a:t>
            </a:r>
            <a:r>
              <a:rPr lang="fr-FR" dirty="0" err="1"/>
              <a:t>were</a:t>
            </a:r>
            <a:r>
              <a:rPr lang="fr-FR" dirty="0"/>
              <a:t> </a:t>
            </a:r>
            <a:r>
              <a:rPr lang="fr-FR" dirty="0" err="1"/>
              <a:t>used</a:t>
            </a:r>
            <a:r>
              <a:rPr lang="fr-FR" dirty="0"/>
              <a:t> as the </a:t>
            </a:r>
            <a:r>
              <a:rPr lang="fr-FR" dirty="0" err="1"/>
              <a:t>biomacromolecular</a:t>
            </a:r>
            <a:r>
              <a:rPr lang="fr-FR" dirty="0"/>
              <a:t> </a:t>
            </a:r>
            <a:r>
              <a:rPr lang="fr-FR" dirty="0" err="1"/>
              <a:t>receptors</a:t>
            </a:r>
            <a:r>
              <a:rPr lang="fr-FR" dirty="0"/>
              <a:t> in </a:t>
            </a:r>
            <a:r>
              <a:rPr lang="fr-FR" dirty="0" err="1"/>
              <a:t>molecular</a:t>
            </a:r>
            <a:r>
              <a:rPr lang="fr-FR" dirty="0"/>
              <a:t> </a:t>
            </a:r>
            <a:r>
              <a:rPr lang="fr-FR" dirty="0" err="1"/>
              <a:t>docking</a:t>
            </a:r>
            <a:r>
              <a:rPr lang="fr-FR" dirty="0"/>
              <a:t> simulations. </a:t>
            </a:r>
          </a:p>
          <a:p>
            <a:pPr marL="285750" indent="-285750" algn="just">
              <a:buFont typeface="Arial" panose="020B0604020202020204" pitchFamily="34" charset="0"/>
              <a:buChar char="•"/>
            </a:pPr>
            <a:r>
              <a:rPr lang="fr-FR" dirty="0"/>
              <a:t>The structures of the ligands </a:t>
            </a:r>
            <a:r>
              <a:rPr lang="fr-FR" dirty="0" err="1"/>
              <a:t>were</a:t>
            </a:r>
            <a:r>
              <a:rPr lang="fr-FR" dirty="0"/>
              <a:t> </a:t>
            </a:r>
            <a:r>
              <a:rPr lang="fr-FR" dirty="0" err="1"/>
              <a:t>energy</a:t>
            </a:r>
            <a:r>
              <a:rPr lang="fr-FR" dirty="0"/>
              <a:t> </a:t>
            </a:r>
            <a:r>
              <a:rPr lang="fr-FR" dirty="0" err="1"/>
              <a:t>minimized</a:t>
            </a:r>
            <a:r>
              <a:rPr lang="fr-FR" dirty="0"/>
              <a:t> </a:t>
            </a:r>
            <a:r>
              <a:rPr lang="fr-FR" dirty="0" err="1"/>
              <a:t>using</a:t>
            </a:r>
            <a:r>
              <a:rPr lang="fr-FR" dirty="0"/>
              <a:t> the Universal Force Field </a:t>
            </a:r>
            <a:r>
              <a:rPr lang="fr-FR" dirty="0" err="1"/>
              <a:t>Molecular</a:t>
            </a:r>
            <a:r>
              <a:rPr lang="fr-FR" dirty="0"/>
              <a:t> </a:t>
            </a:r>
            <a:r>
              <a:rPr lang="fr-FR" dirty="0" err="1"/>
              <a:t>Mechanics</a:t>
            </a:r>
            <a:r>
              <a:rPr lang="fr-FR" dirty="0"/>
              <a:t> </a:t>
            </a:r>
            <a:r>
              <a:rPr lang="fr-FR" dirty="0" err="1"/>
              <a:t>method</a:t>
            </a:r>
            <a:r>
              <a:rPr lang="fr-FR" dirty="0"/>
              <a:t> (9). </a:t>
            </a:r>
          </a:p>
          <a:p>
            <a:pPr marL="285750" indent="-285750" algn="just">
              <a:buFont typeface="Arial" panose="020B0604020202020204" pitchFamily="34" charset="0"/>
              <a:buChar char="•"/>
            </a:pPr>
            <a:r>
              <a:rPr lang="fr-FR" dirty="0"/>
              <a:t>The </a:t>
            </a:r>
            <a:r>
              <a:rPr lang="fr-FR" dirty="0" err="1"/>
              <a:t>docking</a:t>
            </a:r>
            <a:r>
              <a:rPr lang="fr-FR" dirty="0"/>
              <a:t> simulations </a:t>
            </a:r>
            <a:r>
              <a:rPr lang="fr-FR" dirty="0" err="1"/>
              <a:t>were</a:t>
            </a:r>
            <a:r>
              <a:rPr lang="fr-FR" dirty="0"/>
              <a:t> </a:t>
            </a:r>
            <a:r>
              <a:rPr lang="fr-FR" dirty="0" err="1"/>
              <a:t>performed</a:t>
            </a:r>
            <a:r>
              <a:rPr lang="fr-FR" dirty="0"/>
              <a:t> </a:t>
            </a:r>
            <a:r>
              <a:rPr lang="fr-FR" dirty="0" err="1"/>
              <a:t>with</a:t>
            </a:r>
            <a:r>
              <a:rPr lang="fr-FR" dirty="0"/>
              <a:t> </a:t>
            </a:r>
            <a:r>
              <a:rPr lang="fr-FR" dirty="0" err="1"/>
              <a:t>AutoDock</a:t>
            </a:r>
            <a:r>
              <a:rPr lang="fr-FR" dirty="0"/>
              <a:t> Vina 1.1.2 software (10).</a:t>
            </a:r>
          </a:p>
          <a:p>
            <a:pPr marL="285750" indent="-285750" algn="just">
              <a:buFont typeface="Arial" panose="020B0604020202020204" pitchFamily="34" charset="0"/>
              <a:buChar char="•"/>
            </a:pPr>
            <a:r>
              <a:rPr lang="fr-FR" dirty="0" err="1"/>
              <a:t>Molecular</a:t>
            </a:r>
            <a:r>
              <a:rPr lang="fr-FR" dirty="0"/>
              <a:t> </a:t>
            </a:r>
            <a:r>
              <a:rPr lang="fr-FR" dirty="0" err="1"/>
              <a:t>graphic</a:t>
            </a:r>
            <a:r>
              <a:rPr lang="fr-FR" dirty="0"/>
              <a:t> </a:t>
            </a:r>
            <a:r>
              <a:rPr lang="fr-FR" dirty="0" err="1"/>
              <a:t>representations</a:t>
            </a:r>
            <a:r>
              <a:rPr lang="fr-FR" dirty="0"/>
              <a:t> </a:t>
            </a:r>
            <a:r>
              <a:rPr lang="fr-FR" dirty="0" err="1"/>
              <a:t>were</a:t>
            </a:r>
            <a:r>
              <a:rPr lang="fr-FR" dirty="0"/>
              <a:t> </a:t>
            </a:r>
            <a:r>
              <a:rPr lang="fr-FR" dirty="0" err="1"/>
              <a:t>performed</a:t>
            </a:r>
            <a:r>
              <a:rPr lang="fr-FR" dirty="0"/>
              <a:t> </a:t>
            </a:r>
            <a:r>
              <a:rPr lang="fr-FR" dirty="0" err="1"/>
              <a:t>with</a:t>
            </a:r>
            <a:r>
              <a:rPr lang="fr-FR" dirty="0"/>
              <a:t> </a:t>
            </a:r>
            <a:r>
              <a:rPr lang="fr-FR" dirty="0" err="1"/>
              <a:t>PoseView</a:t>
            </a:r>
            <a:r>
              <a:rPr lang="fr-FR" dirty="0"/>
              <a:t> 1.1.2 (11) softwares. </a:t>
            </a:r>
          </a:p>
          <a:p>
            <a:pPr algn="just"/>
            <a:endParaRPr lang="fr-FR" dirty="0"/>
          </a:p>
          <a:p>
            <a:pPr algn="just"/>
            <a:r>
              <a:rPr lang="fr-FR" sz="1600" dirty="0" err="1"/>
              <a:t>References</a:t>
            </a:r>
            <a:r>
              <a:rPr lang="fr-FR" sz="1400" dirty="0"/>
              <a:t>:</a:t>
            </a:r>
          </a:p>
          <a:p>
            <a:pPr algn="just"/>
            <a:r>
              <a:rPr lang="fr-FR" sz="1400" dirty="0"/>
              <a:t>(6) Jin, Z. et al., </a:t>
            </a:r>
            <a:r>
              <a:rPr lang="fr-FR" sz="1400" i="1" dirty="0"/>
              <a:t>Nature</a:t>
            </a:r>
            <a:r>
              <a:rPr lang="fr-FR" sz="1400" dirty="0"/>
              <a:t>, </a:t>
            </a:r>
            <a:r>
              <a:rPr lang="fr-FR" sz="1400" b="1" dirty="0"/>
              <a:t>2020</a:t>
            </a:r>
            <a:r>
              <a:rPr lang="fr-FR" sz="1400" dirty="0"/>
              <a:t>, 582, 289</a:t>
            </a:r>
          </a:p>
          <a:p>
            <a:pPr algn="just"/>
            <a:r>
              <a:rPr lang="fr-FR" sz="1400" dirty="0"/>
              <a:t>(7) Yang, J.  et al., </a:t>
            </a:r>
            <a:r>
              <a:rPr lang="fr-FR" sz="1400" i="1" dirty="0"/>
              <a:t>Structure</a:t>
            </a:r>
            <a:r>
              <a:rPr lang="fr-FR" sz="1400" dirty="0"/>
              <a:t>, </a:t>
            </a:r>
            <a:r>
              <a:rPr lang="fr-FR" sz="1400" b="1" dirty="0"/>
              <a:t>2015</a:t>
            </a:r>
            <a:r>
              <a:rPr lang="fr-FR" sz="1400" dirty="0"/>
              <a:t>, 23, 2191</a:t>
            </a:r>
          </a:p>
          <a:p>
            <a:pPr algn="just"/>
            <a:r>
              <a:rPr lang="fr-FR" sz="1400" dirty="0"/>
              <a:t>(8) Rahman, N. et al., </a:t>
            </a:r>
            <a:r>
              <a:rPr lang="fr-FR" sz="1400" i="1" dirty="0" err="1"/>
              <a:t>Molecules</a:t>
            </a:r>
            <a:r>
              <a:rPr lang="fr-FR" sz="1400" dirty="0"/>
              <a:t>, </a:t>
            </a:r>
            <a:r>
              <a:rPr lang="fr-FR" sz="1400" b="1" dirty="0"/>
              <a:t>2020</a:t>
            </a:r>
            <a:r>
              <a:rPr lang="fr-FR" sz="1400" dirty="0"/>
              <a:t>, 25, 2271</a:t>
            </a:r>
          </a:p>
          <a:p>
            <a:pPr algn="just"/>
            <a:r>
              <a:rPr lang="fr-FR" sz="1400" dirty="0"/>
              <a:t>(9) Rappe, A. et al., </a:t>
            </a:r>
            <a:r>
              <a:rPr lang="fr-FR" sz="1400" i="1" dirty="0"/>
              <a:t>J. Am. </a:t>
            </a:r>
            <a:r>
              <a:rPr lang="fr-FR" sz="1400" i="1" dirty="0" err="1"/>
              <a:t>Chem</a:t>
            </a:r>
            <a:r>
              <a:rPr lang="fr-FR" sz="1400" i="1" dirty="0"/>
              <a:t>. Soc.</a:t>
            </a:r>
            <a:r>
              <a:rPr lang="fr-FR" sz="1400" dirty="0"/>
              <a:t>, </a:t>
            </a:r>
            <a:r>
              <a:rPr lang="fr-FR" sz="1400" b="1" dirty="0"/>
              <a:t>1992</a:t>
            </a:r>
            <a:r>
              <a:rPr lang="fr-FR" sz="1400" dirty="0"/>
              <a:t>, 114, 10024</a:t>
            </a:r>
          </a:p>
          <a:p>
            <a:pPr algn="just"/>
            <a:r>
              <a:rPr lang="fr-FR" sz="1400" dirty="0"/>
              <a:t>(10) Trott, O. et al., </a:t>
            </a:r>
            <a:r>
              <a:rPr lang="fr-FR" sz="1400" i="1" dirty="0"/>
              <a:t>J. Comput. </a:t>
            </a:r>
            <a:r>
              <a:rPr lang="fr-FR" sz="1400" i="1" dirty="0" err="1"/>
              <a:t>Chem</a:t>
            </a:r>
            <a:r>
              <a:rPr lang="fr-FR" sz="1400" i="1" dirty="0"/>
              <a:t>.</a:t>
            </a:r>
            <a:r>
              <a:rPr lang="fr-FR" sz="1400" dirty="0"/>
              <a:t>, </a:t>
            </a:r>
            <a:r>
              <a:rPr lang="fr-FR" sz="1400" b="1" dirty="0"/>
              <a:t>2010</a:t>
            </a:r>
            <a:r>
              <a:rPr lang="fr-FR" sz="1400" dirty="0"/>
              <a:t>, 31, 455</a:t>
            </a:r>
          </a:p>
          <a:p>
            <a:pPr algn="just"/>
            <a:r>
              <a:rPr lang="fr-FR" sz="1400" dirty="0"/>
              <a:t>(11) </a:t>
            </a:r>
            <a:r>
              <a:rPr lang="fr-FR" sz="1400" dirty="0" err="1"/>
              <a:t>Stierand</a:t>
            </a:r>
            <a:r>
              <a:rPr lang="fr-FR" sz="1400" dirty="0"/>
              <a:t>, K. et al., </a:t>
            </a:r>
            <a:r>
              <a:rPr lang="fr-FR" sz="1400" i="1" dirty="0"/>
              <a:t>Med. </a:t>
            </a:r>
            <a:r>
              <a:rPr lang="fr-FR" sz="1400" i="1" dirty="0" err="1"/>
              <a:t>Chem</a:t>
            </a:r>
            <a:r>
              <a:rPr lang="fr-FR" sz="1400" i="1" dirty="0"/>
              <a:t>. </a:t>
            </a:r>
            <a:r>
              <a:rPr lang="fr-FR" sz="1400" i="1" dirty="0" err="1"/>
              <a:t>Lett</a:t>
            </a:r>
            <a:r>
              <a:rPr lang="fr-FR" sz="1400" i="1" dirty="0"/>
              <a:t>.</a:t>
            </a:r>
            <a:r>
              <a:rPr lang="fr-FR" sz="1400" dirty="0"/>
              <a:t>, </a:t>
            </a:r>
            <a:r>
              <a:rPr lang="fr-FR" sz="1400" b="1" dirty="0"/>
              <a:t>2010</a:t>
            </a:r>
            <a:r>
              <a:rPr lang="fr-FR" sz="1400" dirty="0"/>
              <a:t>, 1, 540</a:t>
            </a:r>
          </a:p>
          <a:p>
            <a:pPr algn="just"/>
            <a:endParaRPr lang="fr-FR" dirty="0"/>
          </a:p>
        </p:txBody>
      </p:sp>
    </p:spTree>
    <p:extLst>
      <p:ext uri="{BB962C8B-B14F-4D97-AF65-F5344CB8AC3E}">
        <p14:creationId xmlns:p14="http://schemas.microsoft.com/office/powerpoint/2010/main" val="428096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73339"/>
            <a:ext cx="8077200" cy="1107996"/>
          </a:xfrm>
          <a:prstGeom prst="rect">
            <a:avLst/>
          </a:prstGeom>
          <a:noFill/>
        </p:spPr>
        <p:txBody>
          <a:bodyPr wrap="square" rtlCol="0">
            <a:spAutoFit/>
          </a:bodyPr>
          <a:lstStyle/>
          <a:p>
            <a:r>
              <a:rPr lang="fr-FR" sz="2400" b="1" dirty="0" err="1"/>
              <a:t>Results</a:t>
            </a:r>
            <a:r>
              <a:rPr lang="fr-FR" sz="2400" b="1" dirty="0"/>
              <a:t> and discussion</a:t>
            </a:r>
          </a:p>
          <a:p>
            <a:endParaRPr lang="fr-FR" sz="2400" b="1" dirty="0"/>
          </a:p>
          <a:p>
            <a:r>
              <a:rPr lang="fr-FR" b="1" dirty="0"/>
              <a:t>Table 1. Structure and binding </a:t>
            </a:r>
            <a:r>
              <a:rPr lang="fr-FR" b="1" dirty="0" err="1"/>
              <a:t>energy</a:t>
            </a:r>
            <a:r>
              <a:rPr lang="fr-FR" b="1" dirty="0"/>
              <a:t> of </a:t>
            </a:r>
            <a:r>
              <a:rPr lang="fr-FR" b="1" dirty="0" err="1"/>
              <a:t>approved</a:t>
            </a:r>
            <a:r>
              <a:rPr lang="fr-FR" b="1" dirty="0"/>
              <a:t> </a:t>
            </a:r>
            <a:r>
              <a:rPr lang="fr-FR" b="1" dirty="0" err="1"/>
              <a:t>drugs</a:t>
            </a:r>
            <a:r>
              <a:rPr lang="fr-FR" b="1" dirty="0"/>
              <a:t> </a:t>
            </a:r>
            <a:r>
              <a:rPr lang="fr-FR" b="1" dirty="0" err="1"/>
              <a:t>toward</a:t>
            </a:r>
            <a:r>
              <a:rPr lang="fr-FR" b="1" dirty="0"/>
              <a:t> </a:t>
            </a:r>
            <a:r>
              <a:rPr lang="fr-FR" b="1" dirty="0" err="1"/>
              <a:t>targeted</a:t>
            </a:r>
            <a:r>
              <a:rPr lang="fr-FR" b="1" dirty="0"/>
              <a:t> </a:t>
            </a:r>
            <a:r>
              <a:rPr lang="fr-FR" b="1" dirty="0" err="1"/>
              <a:t>proteins</a:t>
            </a:r>
            <a:endParaRPr lang="fr-FR"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2" name="Table 1">
            <a:extLst>
              <a:ext uri="{FF2B5EF4-FFF2-40B4-BE49-F238E27FC236}">
                <a16:creationId xmlns:a16="http://schemas.microsoft.com/office/drawing/2014/main" id="{241934F8-C582-46F4-9C64-E9B72CA81300}"/>
              </a:ext>
            </a:extLst>
          </p:cNvPr>
          <p:cNvGraphicFramePr>
            <a:graphicFrameLocks noGrp="1"/>
          </p:cNvGraphicFramePr>
          <p:nvPr>
            <p:extLst>
              <p:ext uri="{D42A27DB-BD31-4B8C-83A1-F6EECF244321}">
                <p14:modId xmlns:p14="http://schemas.microsoft.com/office/powerpoint/2010/main" val="1923817282"/>
              </p:ext>
            </p:extLst>
          </p:nvPr>
        </p:nvGraphicFramePr>
        <p:xfrm>
          <a:off x="442013" y="1708666"/>
          <a:ext cx="8234553" cy="3985441"/>
        </p:xfrm>
        <a:graphic>
          <a:graphicData uri="http://schemas.openxmlformats.org/drawingml/2006/table">
            <a:tbl>
              <a:tblPr>
                <a:tableStyleId>{5C22544A-7EE6-4342-B048-85BDC9FD1C3A}</a:tableStyleId>
              </a:tblPr>
              <a:tblGrid>
                <a:gridCol w="5415155">
                  <a:extLst>
                    <a:ext uri="{9D8B030D-6E8A-4147-A177-3AD203B41FA5}">
                      <a16:colId xmlns:a16="http://schemas.microsoft.com/office/drawing/2014/main" val="1272433689"/>
                    </a:ext>
                  </a:extLst>
                </a:gridCol>
                <a:gridCol w="914400">
                  <a:extLst>
                    <a:ext uri="{9D8B030D-6E8A-4147-A177-3AD203B41FA5}">
                      <a16:colId xmlns:a16="http://schemas.microsoft.com/office/drawing/2014/main" val="4059276100"/>
                    </a:ext>
                  </a:extLst>
                </a:gridCol>
                <a:gridCol w="914400">
                  <a:extLst>
                    <a:ext uri="{9D8B030D-6E8A-4147-A177-3AD203B41FA5}">
                      <a16:colId xmlns:a16="http://schemas.microsoft.com/office/drawing/2014/main" val="457070391"/>
                    </a:ext>
                  </a:extLst>
                </a:gridCol>
                <a:gridCol w="990598">
                  <a:extLst>
                    <a:ext uri="{9D8B030D-6E8A-4147-A177-3AD203B41FA5}">
                      <a16:colId xmlns:a16="http://schemas.microsoft.com/office/drawing/2014/main" val="1304493518"/>
                    </a:ext>
                  </a:extLst>
                </a:gridCol>
              </a:tblGrid>
              <a:tr h="629074">
                <a:tc gridSpan="4">
                  <a:txBody>
                    <a:bodyPr/>
                    <a:lstStyle/>
                    <a:p>
                      <a:pPr marL="0" marR="0">
                        <a:lnSpc>
                          <a:spcPct val="107000"/>
                        </a:lnSpc>
                        <a:spcBef>
                          <a:spcPts val="0"/>
                        </a:spcBef>
                        <a:spcAft>
                          <a:spcPts val="800"/>
                        </a:spcAft>
                        <a:tabLst>
                          <a:tab pos="1311275" algn="l"/>
                        </a:tabLst>
                      </a:pPr>
                      <a:r>
                        <a:rPr lang="en-US" sz="1300" b="1" dirty="0">
                          <a:effectLst/>
                        </a:rPr>
                        <a:t>Names/Structures                                                                                                                    </a:t>
                      </a:r>
                      <a:r>
                        <a:rPr lang="en-US" sz="1300" b="1" u="sng" dirty="0">
                          <a:effectLst/>
                        </a:rPr>
                        <a:t>Binding Energy (Kcal/mol)</a:t>
                      </a:r>
                      <a:endParaRPr lang="en-US" sz="1300" b="1" dirty="0">
                        <a:effectLst/>
                      </a:endParaRPr>
                    </a:p>
                    <a:p>
                      <a:pPr marL="0" marR="0">
                        <a:lnSpc>
                          <a:spcPct val="107000"/>
                        </a:lnSpc>
                        <a:spcBef>
                          <a:spcPts val="0"/>
                        </a:spcBef>
                        <a:spcAft>
                          <a:spcPts val="800"/>
                        </a:spcAft>
                        <a:tabLst>
                          <a:tab pos="1311275" algn="l"/>
                        </a:tabLst>
                      </a:pPr>
                      <a:r>
                        <a:rPr lang="en-US" sz="1300" b="1" dirty="0">
                          <a:effectLst/>
                        </a:rPr>
                        <a:t>                                                                                                                                                 </a:t>
                      </a:r>
                      <a:r>
                        <a:rPr lang="en-US" sz="1300" b="1" u="sng" dirty="0">
                          <a:effectLst/>
                        </a:rPr>
                        <a:t>3CLpro </a:t>
                      </a:r>
                      <a:r>
                        <a:rPr lang="en-US" sz="1300" b="1" dirty="0">
                          <a:effectLst/>
                        </a:rPr>
                        <a:t>          </a:t>
                      </a:r>
                      <a:r>
                        <a:rPr lang="en-US" sz="1300" b="1" u="sng" dirty="0">
                          <a:effectLst/>
                        </a:rPr>
                        <a:t>GRP78</a:t>
                      </a:r>
                      <a:r>
                        <a:rPr lang="en-US" sz="1300" b="1" dirty="0">
                          <a:effectLst/>
                        </a:rPr>
                        <a:t>            </a:t>
                      </a:r>
                      <a:r>
                        <a:rPr lang="en-US" sz="1300" b="1" u="sng" dirty="0">
                          <a:effectLst/>
                        </a:rPr>
                        <a:t>TMPRSS2</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3132143"/>
                  </a:ext>
                </a:extLst>
              </a:tr>
              <a:tr h="1042259">
                <a:tc>
                  <a:txBody>
                    <a:bodyPr/>
                    <a:lstStyle/>
                    <a:p>
                      <a:pPr marL="0" marR="0">
                        <a:lnSpc>
                          <a:spcPct val="107000"/>
                        </a:lnSpc>
                        <a:spcBef>
                          <a:spcPts val="0"/>
                        </a:spcBef>
                        <a:spcAft>
                          <a:spcPts val="800"/>
                        </a:spcAft>
                      </a:pPr>
                      <a:r>
                        <a:rPr lang="en-US" sz="1400" dirty="0" err="1">
                          <a:effectLst/>
                        </a:rPr>
                        <a:t>Nafamostat</a:t>
                      </a:r>
                      <a:endParaRPr lang="en-US" sz="1400" dirty="0">
                        <a:effectLst/>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200" dirty="0">
                          <a:solidFill>
                            <a:schemeClr val="dk1"/>
                          </a:solidFill>
                          <a:effectLst/>
                          <a:latin typeface="+mn-lt"/>
                          <a:ea typeface="+mn-ea"/>
                          <a:cs typeface="+mn-cs"/>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-8.6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2657897"/>
                  </a:ext>
                </a:extLst>
              </a:tr>
              <a:tr h="1114416">
                <a:tc>
                  <a:txBody>
                    <a:bodyPr/>
                    <a:lstStyle/>
                    <a:p>
                      <a:pPr marL="0" marR="0">
                        <a:lnSpc>
                          <a:spcPct val="107000"/>
                        </a:lnSpc>
                        <a:spcBef>
                          <a:spcPts val="0"/>
                        </a:spcBef>
                        <a:spcAft>
                          <a:spcPts val="800"/>
                        </a:spcAft>
                      </a:pPr>
                      <a:r>
                        <a:rPr lang="en-US" sz="1400">
                          <a:effectLst/>
                        </a:rPr>
                        <a:t>Dabigatran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-7.8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-9.8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2017565"/>
                  </a:ext>
                </a:extLst>
              </a:tr>
              <a:tr h="1199692">
                <a:tc>
                  <a:txBody>
                    <a:bodyPr/>
                    <a:lstStyle/>
                    <a:p>
                      <a:pPr marL="0" marR="0">
                        <a:lnSpc>
                          <a:spcPct val="107000"/>
                        </a:lnSpc>
                        <a:spcBef>
                          <a:spcPts val="0"/>
                        </a:spcBef>
                        <a:spcAft>
                          <a:spcPts val="800"/>
                        </a:spcAft>
                      </a:pPr>
                      <a:r>
                        <a:rPr lang="en-US" sz="1400">
                          <a:effectLst/>
                        </a:rPr>
                        <a:t>Pentamidine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-6.8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-8.8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3514908"/>
                  </a:ext>
                </a:extLst>
              </a:tr>
            </a:tbl>
          </a:graphicData>
        </a:graphic>
      </p:graphicFrame>
      <p:sp>
        <p:nvSpPr>
          <p:cNvPr id="3" name="Rectangle 1">
            <a:extLst>
              <a:ext uri="{FF2B5EF4-FFF2-40B4-BE49-F238E27FC236}">
                <a16:creationId xmlns:a16="http://schemas.microsoft.com/office/drawing/2014/main" id="{8E6E1AF6-11F4-4719-99A0-2AA42215FDC6}"/>
              </a:ext>
            </a:extLst>
          </p:cNvPr>
          <p:cNvSpPr>
            <a:spLocks noChangeArrowheads="1"/>
          </p:cNvSpPr>
          <p:nvPr/>
        </p:nvSpPr>
        <p:spPr bwMode="auto">
          <a:xfrm>
            <a:off x="1784350" y="2127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10D6E6AB-E8B9-4E2C-BA2A-BBACEC695CD8}"/>
              </a:ext>
            </a:extLst>
          </p:cNvPr>
          <p:cNvSpPr>
            <a:spLocks noChangeArrowheads="1"/>
          </p:cNvSpPr>
          <p:nvPr/>
        </p:nvSpPr>
        <p:spPr bwMode="auto">
          <a:xfrm>
            <a:off x="914399" y="2460316"/>
            <a:ext cx="95415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4">
            <a:extLst>
              <a:ext uri="{FF2B5EF4-FFF2-40B4-BE49-F238E27FC236}">
                <a16:creationId xmlns:a16="http://schemas.microsoft.com/office/drawing/2014/main" id="{FB6BC860-C51E-4994-BE12-7111ED1A8D45}"/>
              </a:ext>
            </a:extLst>
          </p:cNvPr>
          <p:cNvSpPr>
            <a:spLocks noChangeArrowheads="1"/>
          </p:cNvSpPr>
          <p:nvPr/>
        </p:nvSpPr>
        <p:spPr bwMode="auto">
          <a:xfrm>
            <a:off x="817204" y="3502334"/>
            <a:ext cx="103776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AA53AFB4-B147-4291-95A7-E177CA4DD324}"/>
              </a:ext>
            </a:extLst>
          </p:cNvPr>
          <p:cNvSpPr>
            <a:spLocks noChangeArrowheads="1"/>
          </p:cNvSpPr>
          <p:nvPr/>
        </p:nvSpPr>
        <p:spPr bwMode="auto">
          <a:xfrm>
            <a:off x="757047" y="4777978"/>
            <a:ext cx="83217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3" name="Picture 12">
            <a:extLst>
              <a:ext uri="{FF2B5EF4-FFF2-40B4-BE49-F238E27FC236}">
                <a16:creationId xmlns:a16="http://schemas.microsoft.com/office/drawing/2014/main" id="{9F44274C-2D42-4E3F-8989-9D6186C617E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222" y="4625560"/>
            <a:ext cx="3663950" cy="961651"/>
          </a:xfrm>
          <a:prstGeom prst="rect">
            <a:avLst/>
          </a:prstGeom>
          <a:noFill/>
          <a:ln>
            <a:noFill/>
          </a:ln>
        </p:spPr>
      </p:pic>
      <p:pic>
        <p:nvPicPr>
          <p:cNvPr id="14" name="Picture 13">
            <a:extLst>
              <a:ext uri="{FF2B5EF4-FFF2-40B4-BE49-F238E27FC236}">
                <a16:creationId xmlns:a16="http://schemas.microsoft.com/office/drawing/2014/main" id="{98C03418-3D9F-473C-82C1-EC46C57BDBB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098497" y="3449820"/>
            <a:ext cx="2819400" cy="1095375"/>
          </a:xfrm>
          <a:prstGeom prst="rect">
            <a:avLst/>
          </a:prstGeom>
          <a:noFill/>
          <a:ln>
            <a:noFill/>
          </a:ln>
        </p:spPr>
      </p:pic>
      <p:pic>
        <p:nvPicPr>
          <p:cNvPr id="15" name="Picture 14">
            <a:extLst>
              <a:ext uri="{FF2B5EF4-FFF2-40B4-BE49-F238E27FC236}">
                <a16:creationId xmlns:a16="http://schemas.microsoft.com/office/drawing/2014/main" id="{B4A953FC-C16A-43B9-8FE3-6CD9C815915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8497" y="2288921"/>
            <a:ext cx="2819400" cy="108989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8B317F-84DA-41E3-94FA-D54FB4A25B08}"/>
              </a:ext>
            </a:extLst>
          </p:cNvPr>
          <p:cNvSpPr>
            <a:spLocks noGrp="1"/>
          </p:cNvSpPr>
          <p:nvPr>
            <p:ph type="sldNum" sz="quarter" idx="12"/>
          </p:nvPr>
        </p:nvSpPr>
        <p:spPr/>
        <p:txBody>
          <a:bodyPr/>
          <a:lstStyle/>
          <a:p>
            <a:fld id="{FCAEAE96-855E-42B1-8DE9-9C9E68DE18C5}" type="slidenum">
              <a:rPr lang="fr-FR" smtClean="0"/>
              <a:pPr/>
              <a:t>8</a:t>
            </a:fld>
            <a:endParaRPr lang="fr-FR"/>
          </a:p>
        </p:txBody>
      </p:sp>
      <p:graphicFrame>
        <p:nvGraphicFramePr>
          <p:cNvPr id="3" name="Table 2">
            <a:extLst>
              <a:ext uri="{FF2B5EF4-FFF2-40B4-BE49-F238E27FC236}">
                <a16:creationId xmlns:a16="http://schemas.microsoft.com/office/drawing/2014/main" id="{9F32E28F-6E79-4C48-9349-B6771B1CEFD6}"/>
              </a:ext>
            </a:extLst>
          </p:cNvPr>
          <p:cNvGraphicFramePr>
            <a:graphicFrameLocks noGrp="1"/>
          </p:cNvGraphicFramePr>
          <p:nvPr>
            <p:extLst>
              <p:ext uri="{D42A27DB-BD31-4B8C-83A1-F6EECF244321}">
                <p14:modId xmlns:p14="http://schemas.microsoft.com/office/powerpoint/2010/main" val="1003974842"/>
              </p:ext>
            </p:extLst>
          </p:nvPr>
        </p:nvGraphicFramePr>
        <p:xfrm>
          <a:off x="76199" y="682392"/>
          <a:ext cx="8991601" cy="5339045"/>
        </p:xfrm>
        <a:graphic>
          <a:graphicData uri="http://schemas.openxmlformats.org/drawingml/2006/table">
            <a:tbl>
              <a:tblPr>
                <a:tableStyleId>{5C22544A-7EE6-4342-B048-85BDC9FD1C3A}</a:tableStyleId>
              </a:tblPr>
              <a:tblGrid>
                <a:gridCol w="5342835">
                  <a:extLst>
                    <a:ext uri="{9D8B030D-6E8A-4147-A177-3AD203B41FA5}">
                      <a16:colId xmlns:a16="http://schemas.microsoft.com/office/drawing/2014/main" val="2151773864"/>
                    </a:ext>
                  </a:extLst>
                </a:gridCol>
                <a:gridCol w="1245920">
                  <a:extLst>
                    <a:ext uri="{9D8B030D-6E8A-4147-A177-3AD203B41FA5}">
                      <a16:colId xmlns:a16="http://schemas.microsoft.com/office/drawing/2014/main" val="2121179463"/>
                    </a:ext>
                  </a:extLst>
                </a:gridCol>
                <a:gridCol w="1245920">
                  <a:extLst>
                    <a:ext uri="{9D8B030D-6E8A-4147-A177-3AD203B41FA5}">
                      <a16:colId xmlns:a16="http://schemas.microsoft.com/office/drawing/2014/main" val="2113692603"/>
                    </a:ext>
                  </a:extLst>
                </a:gridCol>
                <a:gridCol w="1156926">
                  <a:extLst>
                    <a:ext uri="{9D8B030D-6E8A-4147-A177-3AD203B41FA5}">
                      <a16:colId xmlns:a16="http://schemas.microsoft.com/office/drawing/2014/main" val="844358193"/>
                    </a:ext>
                  </a:extLst>
                </a:gridCol>
              </a:tblGrid>
              <a:tr h="715081">
                <a:tc gridSpan="4">
                  <a:txBody>
                    <a:bodyPr/>
                    <a:lstStyle/>
                    <a:p>
                      <a:pPr marL="0" marR="0">
                        <a:lnSpc>
                          <a:spcPct val="107000"/>
                        </a:lnSpc>
                        <a:spcBef>
                          <a:spcPts val="0"/>
                        </a:spcBef>
                        <a:spcAft>
                          <a:spcPts val="800"/>
                        </a:spcAft>
                        <a:tabLst>
                          <a:tab pos="1311275" algn="l"/>
                        </a:tabLst>
                      </a:pPr>
                      <a:r>
                        <a:rPr lang="en-US" sz="1300" b="1" dirty="0">
                          <a:effectLst/>
                          <a:latin typeface="+mj-lt"/>
                        </a:rPr>
                        <a:t>Names/Structures                                                                                                                              </a:t>
                      </a:r>
                      <a:r>
                        <a:rPr lang="en-US" sz="1300" b="1" u="sng" dirty="0">
                          <a:effectLst/>
                          <a:latin typeface="+mj-lt"/>
                        </a:rPr>
                        <a:t>Binding Energy (Kcal/mol)</a:t>
                      </a:r>
                      <a:endParaRPr lang="en-US" sz="1300" b="1" dirty="0">
                        <a:effectLst/>
                        <a:latin typeface="+mj-lt"/>
                      </a:endParaRPr>
                    </a:p>
                    <a:p>
                      <a:pPr marL="0" marR="0">
                        <a:lnSpc>
                          <a:spcPct val="107000"/>
                        </a:lnSpc>
                        <a:spcBef>
                          <a:spcPts val="0"/>
                        </a:spcBef>
                        <a:spcAft>
                          <a:spcPts val="800"/>
                        </a:spcAft>
                        <a:tabLst>
                          <a:tab pos="1311275" algn="l"/>
                        </a:tabLst>
                      </a:pPr>
                      <a:r>
                        <a:rPr lang="en-US" sz="1300" b="1" dirty="0">
                          <a:effectLst/>
                          <a:latin typeface="+mj-lt"/>
                        </a:rPr>
                        <a:t>of </a:t>
                      </a:r>
                      <a:r>
                        <a:rPr lang="en-US" sz="1300" b="1" dirty="0" err="1">
                          <a:effectLst/>
                          <a:latin typeface="+mj-lt"/>
                        </a:rPr>
                        <a:t>bisbenzamidines</a:t>
                      </a:r>
                      <a:r>
                        <a:rPr lang="en-US" sz="1300" b="1" dirty="0">
                          <a:effectLst/>
                          <a:latin typeface="+mj-lt"/>
                        </a:rPr>
                        <a:t>                                                                                                                  </a:t>
                      </a:r>
                      <a:r>
                        <a:rPr lang="en-US" sz="1300" b="1" u="sng" dirty="0">
                          <a:effectLst/>
                          <a:latin typeface="+mj-lt"/>
                        </a:rPr>
                        <a:t>3CLpro </a:t>
                      </a:r>
                      <a:r>
                        <a:rPr lang="en-US" sz="1300" b="1" dirty="0">
                          <a:effectLst/>
                          <a:latin typeface="+mj-lt"/>
                        </a:rPr>
                        <a:t>                   </a:t>
                      </a:r>
                      <a:r>
                        <a:rPr lang="en-US" sz="1300" b="1" u="sng" dirty="0">
                          <a:effectLst/>
                          <a:latin typeface="+mj-lt"/>
                        </a:rPr>
                        <a:t>GRP78</a:t>
                      </a:r>
                      <a:r>
                        <a:rPr lang="en-US" sz="1300" b="1" dirty="0">
                          <a:effectLst/>
                          <a:latin typeface="+mj-lt"/>
                        </a:rPr>
                        <a:t>                  </a:t>
                      </a:r>
                      <a:r>
                        <a:rPr lang="en-US" sz="1300" b="1" u="sng" dirty="0">
                          <a:effectLst/>
                          <a:latin typeface="+mj-lt"/>
                        </a:rPr>
                        <a:t>TMPRSS2  </a:t>
                      </a:r>
                      <a:endParaRPr lang="en-US" sz="1300" b="1" dirty="0">
                        <a:effectLst/>
                        <a:latin typeface="+mj-lt"/>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46315584"/>
                  </a:ext>
                </a:extLst>
              </a:tr>
              <a:tr h="967479">
                <a:tc>
                  <a:txBody>
                    <a:bodyPr/>
                    <a:lstStyle/>
                    <a:p>
                      <a:pPr marL="0" marR="0">
                        <a:lnSpc>
                          <a:spcPct val="107000"/>
                        </a:lnSpc>
                        <a:spcBef>
                          <a:spcPts val="0"/>
                        </a:spcBef>
                        <a:spcAft>
                          <a:spcPts val="800"/>
                        </a:spcAft>
                      </a:pPr>
                      <a:r>
                        <a:rPr lang="en-US" sz="1400" b="0" dirty="0">
                          <a:effectLst/>
                        </a:rPr>
                        <a:t>322</a:t>
                      </a:r>
                      <a:endParaRPr lang="en-US" sz="1100" b="0" dirty="0">
                        <a:effectLst/>
                      </a:endParaRPr>
                    </a:p>
                    <a:p>
                      <a:pPr marL="0" marR="0">
                        <a:lnSpc>
                          <a:spcPct val="107000"/>
                        </a:lnSpc>
                        <a:spcBef>
                          <a:spcPts val="0"/>
                        </a:spcBef>
                        <a:spcAft>
                          <a:spcPts val="800"/>
                        </a:spcAft>
                      </a:pPr>
                      <a:r>
                        <a:rPr lang="en-US" sz="14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-7.8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-9.5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-7.3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6175681"/>
                  </a:ext>
                </a:extLst>
              </a:tr>
              <a:tr h="1015161">
                <a:tc>
                  <a:txBody>
                    <a:bodyPr/>
                    <a:lstStyle/>
                    <a:p>
                      <a:pPr marL="0" marR="0">
                        <a:lnSpc>
                          <a:spcPct val="107000"/>
                        </a:lnSpc>
                        <a:spcBef>
                          <a:spcPts val="0"/>
                        </a:spcBef>
                        <a:spcAft>
                          <a:spcPts val="800"/>
                        </a:spcAft>
                      </a:pPr>
                      <a:r>
                        <a:rPr lang="en-US" sz="1400" b="0" dirty="0">
                          <a:effectLst/>
                        </a:rPr>
                        <a:t>508</a:t>
                      </a:r>
                      <a:endParaRPr lang="en-US" sz="1100" b="0" dirty="0">
                        <a:effectLst/>
                      </a:endParaRPr>
                    </a:p>
                    <a:p>
                      <a:pPr marL="0" marR="0">
                        <a:lnSpc>
                          <a:spcPct val="107000"/>
                        </a:lnSpc>
                        <a:spcBef>
                          <a:spcPts val="0"/>
                        </a:spcBef>
                        <a:spcAft>
                          <a:spcPts val="800"/>
                        </a:spcAft>
                      </a:pPr>
                      <a:r>
                        <a:rPr lang="en-US" sz="14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-7.4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-10.1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-7.3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9001364"/>
                  </a:ext>
                </a:extLst>
              </a:tr>
              <a:tr h="919797">
                <a:tc>
                  <a:txBody>
                    <a:bodyPr/>
                    <a:lstStyle/>
                    <a:p>
                      <a:pPr marL="0" marR="0">
                        <a:lnSpc>
                          <a:spcPct val="107000"/>
                        </a:lnSpc>
                        <a:spcBef>
                          <a:spcPts val="0"/>
                        </a:spcBef>
                        <a:spcAft>
                          <a:spcPts val="800"/>
                        </a:spcAft>
                      </a:pPr>
                      <a:r>
                        <a:rPr lang="en-US" sz="1400" b="0" dirty="0">
                          <a:effectLst/>
                        </a:rPr>
                        <a:t>701</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-7.3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-9.2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-6.8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2084058"/>
                  </a:ext>
                </a:extLst>
              </a:tr>
              <a:tr h="806232">
                <a:tc>
                  <a:txBody>
                    <a:bodyPr/>
                    <a:lstStyle/>
                    <a:p>
                      <a:pPr marL="0" marR="0">
                        <a:lnSpc>
                          <a:spcPct val="107000"/>
                        </a:lnSpc>
                        <a:spcBef>
                          <a:spcPts val="0"/>
                        </a:spcBef>
                        <a:spcAft>
                          <a:spcPts val="800"/>
                        </a:spcAft>
                      </a:pPr>
                      <a:r>
                        <a:rPr lang="en-US" sz="1400" b="0" dirty="0">
                          <a:effectLst/>
                        </a:rPr>
                        <a:t>103</a:t>
                      </a:r>
                      <a:endParaRPr lang="en-US" sz="1100" b="0" dirty="0">
                        <a:effectLst/>
                      </a:endParaRPr>
                    </a:p>
                    <a:p>
                      <a:pPr marL="0" marR="0">
                        <a:lnSpc>
                          <a:spcPct val="107000"/>
                        </a:lnSpc>
                        <a:spcBef>
                          <a:spcPts val="0"/>
                        </a:spcBef>
                        <a:spcAft>
                          <a:spcPts val="800"/>
                        </a:spcAft>
                      </a:pPr>
                      <a:r>
                        <a:rPr lang="en-US" sz="14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9181860"/>
                  </a:ext>
                </a:extLst>
              </a:tr>
              <a:tr h="915295">
                <a:tc>
                  <a:txBody>
                    <a:bodyPr/>
                    <a:lstStyle/>
                    <a:p>
                      <a:pPr marL="0" marR="0">
                        <a:lnSpc>
                          <a:spcPct val="107000"/>
                        </a:lnSpc>
                        <a:spcBef>
                          <a:spcPts val="0"/>
                        </a:spcBef>
                        <a:spcAft>
                          <a:spcPts val="800"/>
                        </a:spcAft>
                      </a:pPr>
                      <a:r>
                        <a:rPr lang="en-US" sz="1400" b="0" dirty="0">
                          <a:effectLst/>
                        </a:rPr>
                        <a:t>1131</a:t>
                      </a:r>
                    </a:p>
                    <a:p>
                      <a:pPr marL="0" marR="0">
                        <a:lnSpc>
                          <a:spcPct val="107000"/>
                        </a:lnSpc>
                        <a:spcBef>
                          <a:spcPts val="0"/>
                        </a:spcBef>
                        <a:spcAft>
                          <a:spcPts val="800"/>
                        </a:spcAft>
                      </a:pP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-6.8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-9.2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3553448"/>
                  </a:ext>
                </a:extLst>
              </a:tr>
            </a:tbl>
          </a:graphicData>
        </a:graphic>
      </p:graphicFrame>
      <p:sp>
        <p:nvSpPr>
          <p:cNvPr id="8" name="TextBox 7">
            <a:extLst>
              <a:ext uri="{FF2B5EF4-FFF2-40B4-BE49-F238E27FC236}">
                <a16:creationId xmlns:a16="http://schemas.microsoft.com/office/drawing/2014/main" id="{16544BBA-AACA-4B25-9D27-D58FC5FAB3DA}"/>
              </a:ext>
            </a:extLst>
          </p:cNvPr>
          <p:cNvSpPr txBox="1"/>
          <p:nvPr/>
        </p:nvSpPr>
        <p:spPr>
          <a:xfrm>
            <a:off x="228600" y="274320"/>
            <a:ext cx="8534400" cy="369332"/>
          </a:xfrm>
          <a:prstGeom prst="rect">
            <a:avLst/>
          </a:prstGeom>
          <a:noFill/>
        </p:spPr>
        <p:txBody>
          <a:bodyPr wrap="square">
            <a:spAutoFit/>
          </a:bodyPr>
          <a:lstStyle/>
          <a:p>
            <a:r>
              <a:rPr lang="fr-FR" sz="1800" b="1" dirty="0"/>
              <a:t>Table 2. Structure and binding </a:t>
            </a:r>
            <a:r>
              <a:rPr lang="fr-FR" sz="1800" b="1" dirty="0" err="1"/>
              <a:t>energy</a:t>
            </a:r>
            <a:r>
              <a:rPr lang="fr-FR" sz="1800" b="1" dirty="0"/>
              <a:t> of </a:t>
            </a:r>
            <a:r>
              <a:rPr lang="fr-FR" sz="1800" b="1" dirty="0" err="1"/>
              <a:t>bisbenzamidines</a:t>
            </a:r>
            <a:r>
              <a:rPr lang="fr-FR" sz="1800" b="1" dirty="0"/>
              <a:t> </a:t>
            </a:r>
            <a:r>
              <a:rPr lang="fr-FR" sz="1800" b="1" dirty="0" err="1"/>
              <a:t>toward</a:t>
            </a:r>
            <a:r>
              <a:rPr lang="fr-FR" sz="1800" b="1" dirty="0"/>
              <a:t> </a:t>
            </a:r>
            <a:r>
              <a:rPr lang="fr-FR" sz="1800" b="1" dirty="0" err="1"/>
              <a:t>targeted</a:t>
            </a:r>
            <a:r>
              <a:rPr lang="fr-FR" sz="1800" b="1" dirty="0"/>
              <a:t> </a:t>
            </a:r>
            <a:r>
              <a:rPr lang="fr-FR" sz="1800" b="1" dirty="0" err="1"/>
              <a:t>proteins</a:t>
            </a:r>
            <a:endParaRPr lang="fr-FR" sz="1800" b="1" dirty="0"/>
          </a:p>
        </p:txBody>
      </p:sp>
      <p:pic>
        <p:nvPicPr>
          <p:cNvPr id="10" name="Picture 9">
            <a:extLst>
              <a:ext uri="{FF2B5EF4-FFF2-40B4-BE49-F238E27FC236}">
                <a16:creationId xmlns:a16="http://schemas.microsoft.com/office/drawing/2014/main" id="{39DCE4F8-D9E6-4473-ADB7-EA5F66BF03B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14" name="Object 13">
            <a:extLst>
              <a:ext uri="{FF2B5EF4-FFF2-40B4-BE49-F238E27FC236}">
                <a16:creationId xmlns:a16="http://schemas.microsoft.com/office/drawing/2014/main" id="{71514699-9217-412D-B814-5002160B2984}"/>
              </a:ext>
            </a:extLst>
          </p:cNvPr>
          <p:cNvGraphicFramePr>
            <a:graphicFrameLocks noChangeAspect="1"/>
          </p:cNvGraphicFramePr>
          <p:nvPr>
            <p:extLst>
              <p:ext uri="{D42A27DB-BD31-4B8C-83A1-F6EECF244321}">
                <p14:modId xmlns:p14="http://schemas.microsoft.com/office/powerpoint/2010/main" val="957671647"/>
              </p:ext>
            </p:extLst>
          </p:nvPr>
        </p:nvGraphicFramePr>
        <p:xfrm>
          <a:off x="1188787" y="1413917"/>
          <a:ext cx="3138487" cy="874713"/>
        </p:xfrm>
        <a:graphic>
          <a:graphicData uri="http://schemas.openxmlformats.org/presentationml/2006/ole">
            <mc:AlternateContent xmlns:mc="http://schemas.openxmlformats.org/markup-compatibility/2006">
              <mc:Choice xmlns:v="urn:schemas-microsoft-com:vml" Requires="v">
                <p:oleObj spid="_x0000_s3503" name="CS ChemDraw Drawing" r:id="rId4" imgW="3138940" imgH="874413" progId="ChemDraw.Document.6.0">
                  <p:embed/>
                </p:oleObj>
              </mc:Choice>
              <mc:Fallback>
                <p:oleObj name="CS ChemDraw Drawing" r:id="rId4" imgW="3138940" imgH="874413" progId="ChemDraw.Document.6.0">
                  <p:embed/>
                  <p:pic>
                    <p:nvPicPr>
                      <p:cNvPr id="0" name=""/>
                      <p:cNvPicPr/>
                      <p:nvPr/>
                    </p:nvPicPr>
                    <p:blipFill>
                      <a:blip r:embed="rId5"/>
                      <a:stretch>
                        <a:fillRect/>
                      </a:stretch>
                    </p:blipFill>
                    <p:spPr>
                      <a:xfrm>
                        <a:off x="1188787" y="1413917"/>
                        <a:ext cx="3138487" cy="874713"/>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D003CEA9-31A0-41BA-960F-1E6E270972F2}"/>
              </a:ext>
            </a:extLst>
          </p:cNvPr>
          <p:cNvGraphicFramePr>
            <a:graphicFrameLocks noChangeAspect="1"/>
          </p:cNvGraphicFramePr>
          <p:nvPr>
            <p:extLst>
              <p:ext uri="{D42A27DB-BD31-4B8C-83A1-F6EECF244321}">
                <p14:modId xmlns:p14="http://schemas.microsoft.com/office/powerpoint/2010/main" val="1266270319"/>
              </p:ext>
            </p:extLst>
          </p:nvPr>
        </p:nvGraphicFramePr>
        <p:xfrm>
          <a:off x="888748" y="2553577"/>
          <a:ext cx="3738563" cy="477837"/>
        </p:xfrm>
        <a:graphic>
          <a:graphicData uri="http://schemas.openxmlformats.org/presentationml/2006/ole">
            <mc:AlternateContent xmlns:mc="http://schemas.openxmlformats.org/markup-compatibility/2006">
              <mc:Choice xmlns:v="urn:schemas-microsoft-com:vml" Requires="v">
                <p:oleObj spid="_x0000_s3504" name="CS ChemDraw Drawing" r:id="rId6" imgW="3738058" imgH="477952" progId="ChemDraw.Document.6.0">
                  <p:embed/>
                </p:oleObj>
              </mc:Choice>
              <mc:Fallback>
                <p:oleObj name="CS ChemDraw Drawing" r:id="rId6" imgW="3738058" imgH="477952" progId="ChemDraw.Document.6.0">
                  <p:embed/>
                  <p:pic>
                    <p:nvPicPr>
                      <p:cNvPr id="0" name=""/>
                      <p:cNvPicPr/>
                      <p:nvPr/>
                    </p:nvPicPr>
                    <p:blipFill>
                      <a:blip r:embed="rId7"/>
                      <a:stretch>
                        <a:fillRect/>
                      </a:stretch>
                    </p:blipFill>
                    <p:spPr>
                      <a:xfrm>
                        <a:off x="888748" y="2553577"/>
                        <a:ext cx="3738563" cy="477837"/>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A191F197-F1CD-48AA-BB46-2B54D45AFC25}"/>
              </a:ext>
            </a:extLst>
          </p:cNvPr>
          <p:cNvGraphicFramePr>
            <a:graphicFrameLocks noChangeAspect="1"/>
          </p:cNvGraphicFramePr>
          <p:nvPr>
            <p:extLst>
              <p:ext uri="{D42A27DB-BD31-4B8C-83A1-F6EECF244321}">
                <p14:modId xmlns:p14="http://schemas.microsoft.com/office/powerpoint/2010/main" val="2753257341"/>
              </p:ext>
            </p:extLst>
          </p:nvPr>
        </p:nvGraphicFramePr>
        <p:xfrm>
          <a:off x="1057177" y="3546310"/>
          <a:ext cx="3470275" cy="474663"/>
        </p:xfrm>
        <a:graphic>
          <a:graphicData uri="http://schemas.openxmlformats.org/presentationml/2006/ole">
            <mc:AlternateContent xmlns:mc="http://schemas.openxmlformats.org/markup-compatibility/2006">
              <mc:Choice xmlns:v="urn:schemas-microsoft-com:vml" Requires="v">
                <p:oleObj spid="_x0000_s3505" name="CS ChemDraw Drawing" r:id="rId8" imgW="3469892" imgH="474919" progId="ChemDraw.Document.6.0">
                  <p:embed/>
                </p:oleObj>
              </mc:Choice>
              <mc:Fallback>
                <p:oleObj name="CS ChemDraw Drawing" r:id="rId8" imgW="3469892" imgH="474919" progId="ChemDraw.Document.6.0">
                  <p:embed/>
                  <p:pic>
                    <p:nvPicPr>
                      <p:cNvPr id="0" name=""/>
                      <p:cNvPicPr/>
                      <p:nvPr/>
                    </p:nvPicPr>
                    <p:blipFill>
                      <a:blip r:embed="rId9"/>
                      <a:stretch>
                        <a:fillRect/>
                      </a:stretch>
                    </p:blipFill>
                    <p:spPr>
                      <a:xfrm>
                        <a:off x="1057177" y="3546310"/>
                        <a:ext cx="3470275" cy="47466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5A786DDB-3408-458C-816F-7E53AD92A9FB}"/>
              </a:ext>
            </a:extLst>
          </p:cNvPr>
          <p:cNvGraphicFramePr>
            <a:graphicFrameLocks noChangeAspect="1"/>
          </p:cNvGraphicFramePr>
          <p:nvPr>
            <p:extLst>
              <p:ext uri="{D42A27DB-BD31-4B8C-83A1-F6EECF244321}">
                <p14:modId xmlns:p14="http://schemas.microsoft.com/office/powerpoint/2010/main" val="3773743753"/>
              </p:ext>
            </p:extLst>
          </p:nvPr>
        </p:nvGraphicFramePr>
        <p:xfrm>
          <a:off x="1310228" y="4414130"/>
          <a:ext cx="2895600" cy="422275"/>
        </p:xfrm>
        <a:graphic>
          <a:graphicData uri="http://schemas.openxmlformats.org/presentationml/2006/ole">
            <mc:AlternateContent xmlns:mc="http://schemas.openxmlformats.org/markup-compatibility/2006">
              <mc:Choice xmlns:v="urn:schemas-microsoft-com:vml" Requires="v">
                <p:oleObj spid="_x0000_s3506" name="CS ChemDraw Drawing" r:id="rId10" imgW="2895359" imgH="421856" progId="ChemDraw.Document.6.0">
                  <p:embed/>
                </p:oleObj>
              </mc:Choice>
              <mc:Fallback>
                <p:oleObj name="CS ChemDraw Drawing" r:id="rId10" imgW="2895359" imgH="421856" progId="ChemDraw.Document.6.0">
                  <p:embed/>
                  <p:pic>
                    <p:nvPicPr>
                      <p:cNvPr id="0" name=""/>
                      <p:cNvPicPr/>
                      <p:nvPr/>
                    </p:nvPicPr>
                    <p:blipFill>
                      <a:blip r:embed="rId11"/>
                      <a:stretch>
                        <a:fillRect/>
                      </a:stretch>
                    </p:blipFill>
                    <p:spPr>
                      <a:xfrm>
                        <a:off x="1310228" y="4414130"/>
                        <a:ext cx="2895600" cy="42227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EDA273BE-56B5-4494-9924-32A78AA1A642}"/>
              </a:ext>
            </a:extLst>
          </p:cNvPr>
          <p:cNvGraphicFramePr>
            <a:graphicFrameLocks noChangeAspect="1"/>
          </p:cNvGraphicFramePr>
          <p:nvPr>
            <p:extLst>
              <p:ext uri="{D42A27DB-BD31-4B8C-83A1-F6EECF244321}">
                <p14:modId xmlns:p14="http://schemas.microsoft.com/office/powerpoint/2010/main" val="1240969213"/>
              </p:ext>
            </p:extLst>
          </p:nvPr>
        </p:nvGraphicFramePr>
        <p:xfrm>
          <a:off x="1351503" y="5304682"/>
          <a:ext cx="2813050" cy="477837"/>
        </p:xfrm>
        <a:graphic>
          <a:graphicData uri="http://schemas.openxmlformats.org/presentationml/2006/ole">
            <mc:AlternateContent xmlns:mc="http://schemas.openxmlformats.org/markup-compatibility/2006">
              <mc:Choice xmlns:v="urn:schemas-microsoft-com:vml" Requires="v">
                <p:oleObj spid="_x0000_s3507" name="CS ChemDraw Drawing" r:id="rId12" imgW="2812905" imgH="477952" progId="ChemDraw.Document.6.0">
                  <p:embed/>
                </p:oleObj>
              </mc:Choice>
              <mc:Fallback>
                <p:oleObj name="CS ChemDraw Drawing" r:id="rId12" imgW="2812905" imgH="477952" progId="ChemDraw.Document.6.0">
                  <p:embed/>
                  <p:pic>
                    <p:nvPicPr>
                      <p:cNvPr id="0" name=""/>
                      <p:cNvPicPr/>
                      <p:nvPr/>
                    </p:nvPicPr>
                    <p:blipFill>
                      <a:blip r:embed="rId13"/>
                      <a:stretch>
                        <a:fillRect/>
                      </a:stretch>
                    </p:blipFill>
                    <p:spPr>
                      <a:xfrm>
                        <a:off x="1351503" y="5304682"/>
                        <a:ext cx="2813050" cy="477837"/>
                      </a:xfrm>
                      <a:prstGeom prst="rect">
                        <a:avLst/>
                      </a:prstGeom>
                    </p:spPr>
                  </p:pic>
                </p:oleObj>
              </mc:Fallback>
            </mc:AlternateContent>
          </a:graphicData>
        </a:graphic>
      </p:graphicFrame>
    </p:spTree>
    <p:extLst>
      <p:ext uri="{BB962C8B-B14F-4D97-AF65-F5344CB8AC3E}">
        <p14:creationId xmlns:p14="http://schemas.microsoft.com/office/powerpoint/2010/main" val="3368543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4DC3B5A8-D5DF-4A6A-BB45-2E0A8560E0C7}"/>
              </a:ext>
            </a:extLst>
          </p:cNvPr>
          <p:cNvGraphicFramePr>
            <a:graphicFrameLocks noGrp="1"/>
          </p:cNvGraphicFramePr>
          <p:nvPr>
            <p:extLst>
              <p:ext uri="{D42A27DB-BD31-4B8C-83A1-F6EECF244321}">
                <p14:modId xmlns:p14="http://schemas.microsoft.com/office/powerpoint/2010/main" val="1216574690"/>
              </p:ext>
            </p:extLst>
          </p:nvPr>
        </p:nvGraphicFramePr>
        <p:xfrm>
          <a:off x="76199" y="682392"/>
          <a:ext cx="8991601" cy="4323884"/>
        </p:xfrm>
        <a:graphic>
          <a:graphicData uri="http://schemas.openxmlformats.org/drawingml/2006/table">
            <a:tbl>
              <a:tblPr>
                <a:tableStyleId>{5C22544A-7EE6-4342-B048-85BDC9FD1C3A}</a:tableStyleId>
              </a:tblPr>
              <a:tblGrid>
                <a:gridCol w="5342835">
                  <a:extLst>
                    <a:ext uri="{9D8B030D-6E8A-4147-A177-3AD203B41FA5}">
                      <a16:colId xmlns:a16="http://schemas.microsoft.com/office/drawing/2014/main" val="2151773864"/>
                    </a:ext>
                  </a:extLst>
                </a:gridCol>
                <a:gridCol w="1245920">
                  <a:extLst>
                    <a:ext uri="{9D8B030D-6E8A-4147-A177-3AD203B41FA5}">
                      <a16:colId xmlns:a16="http://schemas.microsoft.com/office/drawing/2014/main" val="2121179463"/>
                    </a:ext>
                  </a:extLst>
                </a:gridCol>
                <a:gridCol w="1245920">
                  <a:extLst>
                    <a:ext uri="{9D8B030D-6E8A-4147-A177-3AD203B41FA5}">
                      <a16:colId xmlns:a16="http://schemas.microsoft.com/office/drawing/2014/main" val="2113692603"/>
                    </a:ext>
                  </a:extLst>
                </a:gridCol>
                <a:gridCol w="1156926">
                  <a:extLst>
                    <a:ext uri="{9D8B030D-6E8A-4147-A177-3AD203B41FA5}">
                      <a16:colId xmlns:a16="http://schemas.microsoft.com/office/drawing/2014/main" val="844358193"/>
                    </a:ext>
                  </a:extLst>
                </a:gridCol>
              </a:tblGrid>
              <a:tr h="715081">
                <a:tc gridSpan="4">
                  <a:txBody>
                    <a:bodyPr/>
                    <a:lstStyle/>
                    <a:p>
                      <a:pPr marL="0" marR="0">
                        <a:lnSpc>
                          <a:spcPct val="107000"/>
                        </a:lnSpc>
                        <a:spcBef>
                          <a:spcPts val="0"/>
                        </a:spcBef>
                        <a:spcAft>
                          <a:spcPts val="800"/>
                        </a:spcAft>
                        <a:tabLst>
                          <a:tab pos="1311275" algn="l"/>
                        </a:tabLst>
                      </a:pPr>
                      <a:r>
                        <a:rPr lang="en-US" sz="1300" b="1" dirty="0">
                          <a:effectLst/>
                          <a:latin typeface="+mj-lt"/>
                        </a:rPr>
                        <a:t>Names/Structures                                                                                                                              </a:t>
                      </a:r>
                      <a:r>
                        <a:rPr lang="en-US" sz="1300" b="1" u="sng" dirty="0">
                          <a:effectLst/>
                          <a:latin typeface="+mj-lt"/>
                        </a:rPr>
                        <a:t>Binding Energy (Kcal/mol)</a:t>
                      </a:r>
                      <a:endParaRPr lang="en-US" sz="1300" b="1" dirty="0">
                        <a:effectLst/>
                        <a:latin typeface="+mj-lt"/>
                      </a:endParaRPr>
                    </a:p>
                    <a:p>
                      <a:pPr marL="0" marR="0">
                        <a:lnSpc>
                          <a:spcPct val="107000"/>
                        </a:lnSpc>
                        <a:spcBef>
                          <a:spcPts val="0"/>
                        </a:spcBef>
                        <a:spcAft>
                          <a:spcPts val="800"/>
                        </a:spcAft>
                        <a:tabLst>
                          <a:tab pos="1311275" algn="l"/>
                        </a:tabLst>
                      </a:pPr>
                      <a:r>
                        <a:rPr lang="en-US" sz="1300" b="1" dirty="0">
                          <a:effectLst/>
                          <a:latin typeface="+mj-lt"/>
                        </a:rPr>
                        <a:t>of </a:t>
                      </a:r>
                      <a:r>
                        <a:rPr lang="en-US" sz="1300" b="1" dirty="0" err="1">
                          <a:effectLst/>
                          <a:latin typeface="+mj-lt"/>
                        </a:rPr>
                        <a:t>bisbenzimidazoles</a:t>
                      </a:r>
                      <a:r>
                        <a:rPr lang="en-US" sz="1300" b="1" dirty="0">
                          <a:effectLst/>
                          <a:latin typeface="+mj-lt"/>
                        </a:rPr>
                        <a:t>                                                                                                                </a:t>
                      </a:r>
                      <a:r>
                        <a:rPr lang="en-US" sz="1300" b="1" u="sng" dirty="0">
                          <a:effectLst/>
                          <a:latin typeface="+mj-lt"/>
                        </a:rPr>
                        <a:t>3CLpro </a:t>
                      </a:r>
                      <a:r>
                        <a:rPr lang="en-US" sz="1300" b="1" dirty="0">
                          <a:effectLst/>
                          <a:latin typeface="+mj-lt"/>
                        </a:rPr>
                        <a:t>                   </a:t>
                      </a:r>
                      <a:r>
                        <a:rPr lang="en-US" sz="1300" b="1" u="sng" dirty="0">
                          <a:effectLst/>
                          <a:latin typeface="+mj-lt"/>
                        </a:rPr>
                        <a:t>GRP78</a:t>
                      </a:r>
                      <a:r>
                        <a:rPr lang="en-US" sz="1300" b="1" dirty="0">
                          <a:effectLst/>
                          <a:latin typeface="+mj-lt"/>
                        </a:rPr>
                        <a:t>                  </a:t>
                      </a:r>
                      <a:r>
                        <a:rPr lang="en-US" sz="1300" b="1" u="sng" dirty="0">
                          <a:effectLst/>
                          <a:latin typeface="+mj-lt"/>
                        </a:rPr>
                        <a:t>TMPRSS2  </a:t>
                      </a:r>
                      <a:endParaRPr lang="en-US" sz="1300" b="1" dirty="0">
                        <a:effectLst/>
                        <a:latin typeface="+mj-lt"/>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46315584"/>
                  </a:ext>
                </a:extLst>
              </a:tr>
              <a:tr h="967479">
                <a:tc>
                  <a:txBody>
                    <a:bodyPr/>
                    <a:lstStyle/>
                    <a:p>
                      <a:pPr marL="0" marR="0">
                        <a:lnSpc>
                          <a:spcPct val="107000"/>
                        </a:lnSpc>
                        <a:spcBef>
                          <a:spcPts val="0"/>
                        </a:spcBef>
                        <a:spcAft>
                          <a:spcPts val="800"/>
                        </a:spcAft>
                      </a:pPr>
                      <a:r>
                        <a:rPr lang="en-US" sz="1400" dirty="0">
                          <a:effectLst/>
                        </a:rPr>
                        <a:t>1228</a:t>
                      </a:r>
                      <a:endParaRPr lang="en-US" sz="1100" dirty="0">
                        <a:effectLst/>
                      </a:endParaRPr>
                    </a:p>
                    <a:p>
                      <a:pPr marL="0" marR="0">
                        <a:lnSpc>
                          <a:spcPct val="107000"/>
                        </a:lnSpc>
                        <a:spcBef>
                          <a:spcPts val="0"/>
                        </a:spcBef>
                        <a:spcAft>
                          <a:spcPts val="8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-9.3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-10.5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-6.3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6175681"/>
                  </a:ext>
                </a:extLst>
              </a:tr>
              <a:tr h="919797">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523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-7.6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-7.4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2084058"/>
                  </a:ext>
                </a:extLst>
              </a:tr>
              <a:tr h="806232">
                <a:tc>
                  <a:txBody>
                    <a:bodyPr/>
                    <a:lstStyle/>
                    <a:p>
                      <a:pPr marL="0" marR="0">
                        <a:lnSpc>
                          <a:spcPct val="107000"/>
                        </a:lnSpc>
                        <a:spcBef>
                          <a:spcPts val="0"/>
                        </a:spcBef>
                        <a:spcAft>
                          <a:spcPts val="800"/>
                        </a:spcAft>
                      </a:pPr>
                      <a:r>
                        <a:rPr lang="en-US" sz="1400" dirty="0">
                          <a:effectLst/>
                        </a:rPr>
                        <a:t>1203</a:t>
                      </a:r>
                      <a:endParaRPr lang="en-US" sz="1100" dirty="0">
                        <a:effectLst/>
                      </a:endParaRPr>
                    </a:p>
                    <a:p>
                      <a:pPr marL="0" marR="0">
                        <a:lnSpc>
                          <a:spcPct val="107000"/>
                        </a:lnSpc>
                        <a:spcBef>
                          <a:spcPts val="0"/>
                        </a:spcBef>
                        <a:spcAft>
                          <a:spcPts val="8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-9.5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-7.2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9181860"/>
                  </a:ext>
                </a:extLst>
              </a:tr>
              <a:tr h="915295">
                <a:tc>
                  <a:txBody>
                    <a:bodyPr/>
                    <a:lstStyle/>
                    <a:p>
                      <a:pPr marL="0" marR="0">
                        <a:lnSpc>
                          <a:spcPct val="107000"/>
                        </a:lnSpc>
                        <a:spcBef>
                          <a:spcPts val="0"/>
                        </a:spcBef>
                        <a:spcAft>
                          <a:spcPts val="800"/>
                        </a:spcAft>
                      </a:pPr>
                      <a:r>
                        <a:rPr lang="en-US" sz="1400" dirty="0">
                          <a:effectLst/>
                        </a:rPr>
                        <a:t>115</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400" dirty="0">
                        <a:effectLst/>
                      </a:endParaRPr>
                    </a:p>
                    <a:p>
                      <a:pPr marL="0" marR="0" algn="ctr">
                        <a:lnSpc>
                          <a:spcPct val="107000"/>
                        </a:lnSpc>
                        <a:spcBef>
                          <a:spcPts val="0"/>
                        </a:spcBef>
                        <a:spcAft>
                          <a:spcPts val="800"/>
                        </a:spcAft>
                      </a:pPr>
                      <a:r>
                        <a:rPr lang="en-US" sz="1400" dirty="0">
                          <a:effectLst/>
                        </a:rPr>
                        <a:t>-7.3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3553448"/>
                  </a:ext>
                </a:extLst>
              </a:tr>
            </a:tbl>
          </a:graphicData>
        </a:graphic>
      </p:graphicFrame>
      <p:sp>
        <p:nvSpPr>
          <p:cNvPr id="2" name="Slide Number Placeholder 1">
            <a:extLst>
              <a:ext uri="{FF2B5EF4-FFF2-40B4-BE49-F238E27FC236}">
                <a16:creationId xmlns:a16="http://schemas.microsoft.com/office/drawing/2014/main" id="{712989BF-1F27-49F0-9DFF-B85598C90181}"/>
              </a:ext>
            </a:extLst>
          </p:cNvPr>
          <p:cNvSpPr>
            <a:spLocks noGrp="1"/>
          </p:cNvSpPr>
          <p:nvPr>
            <p:ph type="sldNum" sz="quarter" idx="12"/>
          </p:nvPr>
        </p:nvSpPr>
        <p:spPr/>
        <p:txBody>
          <a:bodyPr/>
          <a:lstStyle/>
          <a:p>
            <a:fld id="{FCAEAE96-855E-42B1-8DE9-9C9E68DE18C5}" type="slidenum">
              <a:rPr lang="fr-FR" smtClean="0"/>
              <a:pPr/>
              <a:t>9</a:t>
            </a:fld>
            <a:endParaRPr lang="fr-FR"/>
          </a:p>
        </p:txBody>
      </p:sp>
      <p:sp>
        <p:nvSpPr>
          <p:cNvPr id="7" name="TextBox 6">
            <a:extLst>
              <a:ext uri="{FF2B5EF4-FFF2-40B4-BE49-F238E27FC236}">
                <a16:creationId xmlns:a16="http://schemas.microsoft.com/office/drawing/2014/main" id="{FB202976-19A2-495D-89D1-092C2DFA82D0}"/>
              </a:ext>
            </a:extLst>
          </p:cNvPr>
          <p:cNvSpPr txBox="1"/>
          <p:nvPr/>
        </p:nvSpPr>
        <p:spPr>
          <a:xfrm>
            <a:off x="228600" y="274320"/>
            <a:ext cx="8298720" cy="369332"/>
          </a:xfrm>
          <a:prstGeom prst="rect">
            <a:avLst/>
          </a:prstGeom>
          <a:noFill/>
        </p:spPr>
        <p:txBody>
          <a:bodyPr wrap="square">
            <a:spAutoFit/>
          </a:bodyPr>
          <a:lstStyle/>
          <a:p>
            <a:r>
              <a:rPr lang="fr-FR" sz="1800" b="1" dirty="0"/>
              <a:t>Table 3. Structure and binding </a:t>
            </a:r>
            <a:r>
              <a:rPr lang="fr-FR" sz="1800" b="1" dirty="0" err="1"/>
              <a:t>energy</a:t>
            </a:r>
            <a:r>
              <a:rPr lang="fr-FR" sz="1800" b="1" dirty="0"/>
              <a:t> of </a:t>
            </a:r>
            <a:r>
              <a:rPr lang="fr-FR" sz="1800" b="1" dirty="0" err="1"/>
              <a:t>bisbenzimidazoles</a:t>
            </a:r>
            <a:r>
              <a:rPr lang="fr-FR" sz="1800" b="1" dirty="0"/>
              <a:t> </a:t>
            </a:r>
            <a:r>
              <a:rPr lang="fr-FR" sz="1800" b="1" dirty="0" err="1"/>
              <a:t>toward</a:t>
            </a:r>
            <a:r>
              <a:rPr lang="fr-FR" sz="1800" b="1" dirty="0"/>
              <a:t> </a:t>
            </a:r>
            <a:r>
              <a:rPr lang="fr-FR" sz="1800" b="1" dirty="0" err="1"/>
              <a:t>targeted</a:t>
            </a:r>
            <a:r>
              <a:rPr lang="fr-FR" sz="1800" b="1" dirty="0"/>
              <a:t> </a:t>
            </a:r>
            <a:r>
              <a:rPr lang="fr-FR" sz="1800" b="1" dirty="0" err="1"/>
              <a:t>proteins</a:t>
            </a:r>
            <a:endParaRPr lang="fr-FR" sz="1800" b="1" dirty="0"/>
          </a:p>
        </p:txBody>
      </p:sp>
      <p:graphicFrame>
        <p:nvGraphicFramePr>
          <p:cNvPr id="5" name="Object 4">
            <a:extLst>
              <a:ext uri="{FF2B5EF4-FFF2-40B4-BE49-F238E27FC236}">
                <a16:creationId xmlns:a16="http://schemas.microsoft.com/office/drawing/2014/main" id="{072E27FA-6AA8-41BC-A917-A25F7100B3E1}"/>
              </a:ext>
            </a:extLst>
          </p:cNvPr>
          <p:cNvGraphicFramePr>
            <a:graphicFrameLocks noChangeAspect="1"/>
          </p:cNvGraphicFramePr>
          <p:nvPr>
            <p:extLst>
              <p:ext uri="{D42A27DB-BD31-4B8C-83A1-F6EECF244321}">
                <p14:modId xmlns:p14="http://schemas.microsoft.com/office/powerpoint/2010/main" val="2255285317"/>
              </p:ext>
            </p:extLst>
          </p:nvPr>
        </p:nvGraphicFramePr>
        <p:xfrm>
          <a:off x="1326354" y="1389788"/>
          <a:ext cx="3751263" cy="1035050"/>
        </p:xfrm>
        <a:graphic>
          <a:graphicData uri="http://schemas.openxmlformats.org/presentationml/2006/ole">
            <mc:AlternateContent xmlns:mc="http://schemas.openxmlformats.org/markup-compatibility/2006">
              <mc:Choice xmlns:v="urn:schemas-microsoft-com:vml" Requires="v">
                <p:oleObj spid="_x0000_s2404" name="CS ChemDraw Drawing" r:id="rId3" imgW="3751674" imgH="1034362" progId="ChemDraw.Document.6.0">
                  <p:embed/>
                </p:oleObj>
              </mc:Choice>
              <mc:Fallback>
                <p:oleObj name="CS ChemDraw Drawing" r:id="rId3" imgW="3751674" imgH="1034362" progId="ChemDraw.Document.6.0">
                  <p:embed/>
                  <p:pic>
                    <p:nvPicPr>
                      <p:cNvPr id="0" name=""/>
                      <p:cNvPicPr/>
                      <p:nvPr/>
                    </p:nvPicPr>
                    <p:blipFill>
                      <a:blip r:embed="rId4"/>
                      <a:stretch>
                        <a:fillRect/>
                      </a:stretch>
                    </p:blipFill>
                    <p:spPr>
                      <a:xfrm>
                        <a:off x="1326354" y="1389788"/>
                        <a:ext cx="3751263" cy="10350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3F7423B5-DFDC-41A5-B9DB-5B984E16993D}"/>
              </a:ext>
            </a:extLst>
          </p:cNvPr>
          <p:cNvGraphicFramePr>
            <a:graphicFrameLocks noChangeAspect="1"/>
          </p:cNvGraphicFramePr>
          <p:nvPr>
            <p:extLst>
              <p:ext uri="{D42A27DB-BD31-4B8C-83A1-F6EECF244321}">
                <p14:modId xmlns:p14="http://schemas.microsoft.com/office/powerpoint/2010/main" val="3096240432"/>
              </p:ext>
            </p:extLst>
          </p:nvPr>
        </p:nvGraphicFramePr>
        <p:xfrm>
          <a:off x="1416842" y="3496009"/>
          <a:ext cx="3660775" cy="536575"/>
        </p:xfrm>
        <a:graphic>
          <a:graphicData uri="http://schemas.openxmlformats.org/presentationml/2006/ole">
            <mc:AlternateContent xmlns:mc="http://schemas.openxmlformats.org/markup-compatibility/2006">
              <mc:Choice xmlns:v="urn:schemas-microsoft-com:vml" Requires="v">
                <p:oleObj spid="_x0000_s2405" name="CS ChemDraw Drawing" r:id="rId5" imgW="3660521" imgH="535943" progId="ChemDraw.Document.6.0">
                  <p:embed/>
                </p:oleObj>
              </mc:Choice>
              <mc:Fallback>
                <p:oleObj name="CS ChemDraw Drawing" r:id="rId5" imgW="3660521" imgH="535943" progId="ChemDraw.Document.6.0">
                  <p:embed/>
                  <p:pic>
                    <p:nvPicPr>
                      <p:cNvPr id="0" name=""/>
                      <p:cNvPicPr/>
                      <p:nvPr/>
                    </p:nvPicPr>
                    <p:blipFill>
                      <a:blip r:embed="rId6"/>
                      <a:stretch>
                        <a:fillRect/>
                      </a:stretch>
                    </p:blipFill>
                    <p:spPr>
                      <a:xfrm>
                        <a:off x="1416842" y="3496009"/>
                        <a:ext cx="3660775" cy="53657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6516A67-26F3-4BF2-90DF-5CA397223117}"/>
              </a:ext>
            </a:extLst>
          </p:cNvPr>
          <p:cNvGraphicFramePr>
            <a:graphicFrameLocks noChangeAspect="1"/>
          </p:cNvGraphicFramePr>
          <p:nvPr>
            <p:extLst>
              <p:ext uri="{D42A27DB-BD31-4B8C-83A1-F6EECF244321}">
                <p14:modId xmlns:p14="http://schemas.microsoft.com/office/powerpoint/2010/main" val="3835142323"/>
              </p:ext>
            </p:extLst>
          </p:nvPr>
        </p:nvGraphicFramePr>
        <p:xfrm>
          <a:off x="1531137" y="2672260"/>
          <a:ext cx="3341687" cy="534987"/>
        </p:xfrm>
        <a:graphic>
          <a:graphicData uri="http://schemas.openxmlformats.org/presentationml/2006/ole">
            <mc:AlternateContent xmlns:mc="http://schemas.openxmlformats.org/markup-compatibility/2006">
              <mc:Choice xmlns:v="urn:schemas-microsoft-com:vml" Requires="v">
                <p:oleObj spid="_x0000_s2406" name="CS ChemDraw Drawing" r:id="rId7" imgW="3341672" imgH="534806" progId="ChemDraw.Document.6.0">
                  <p:embed/>
                </p:oleObj>
              </mc:Choice>
              <mc:Fallback>
                <p:oleObj name="CS ChemDraw Drawing" r:id="rId7" imgW="3341672" imgH="534806" progId="ChemDraw.Document.6.0">
                  <p:embed/>
                  <p:pic>
                    <p:nvPicPr>
                      <p:cNvPr id="0" name=""/>
                      <p:cNvPicPr/>
                      <p:nvPr/>
                    </p:nvPicPr>
                    <p:blipFill>
                      <a:blip r:embed="rId8"/>
                      <a:stretch>
                        <a:fillRect/>
                      </a:stretch>
                    </p:blipFill>
                    <p:spPr>
                      <a:xfrm>
                        <a:off x="1531137" y="2672260"/>
                        <a:ext cx="3341687" cy="534987"/>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5353DCF7-1501-4680-8FCE-7ACF0DCCC28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12" name="Object 11">
            <a:extLst>
              <a:ext uri="{FF2B5EF4-FFF2-40B4-BE49-F238E27FC236}">
                <a16:creationId xmlns:a16="http://schemas.microsoft.com/office/drawing/2014/main" id="{4F84A503-E748-4B5F-83B9-E7266EF97A1E}"/>
              </a:ext>
            </a:extLst>
          </p:cNvPr>
          <p:cNvGraphicFramePr>
            <a:graphicFrameLocks noChangeAspect="1"/>
          </p:cNvGraphicFramePr>
          <p:nvPr>
            <p:extLst>
              <p:ext uri="{D42A27DB-BD31-4B8C-83A1-F6EECF244321}">
                <p14:modId xmlns:p14="http://schemas.microsoft.com/office/powerpoint/2010/main" val="1726529706"/>
              </p:ext>
            </p:extLst>
          </p:nvPr>
        </p:nvGraphicFramePr>
        <p:xfrm>
          <a:off x="1701797" y="4321346"/>
          <a:ext cx="3090863" cy="561975"/>
        </p:xfrm>
        <a:graphic>
          <a:graphicData uri="http://schemas.openxmlformats.org/presentationml/2006/ole">
            <mc:AlternateContent xmlns:mc="http://schemas.openxmlformats.org/markup-compatibility/2006">
              <mc:Choice xmlns:v="urn:schemas-microsoft-com:vml" Requires="v">
                <p:oleObj spid="_x0000_s2407" name="CS ChemDraw Drawing" r:id="rId10" imgW="3090148" imgH="562095" progId="ChemDraw.Document.6.0">
                  <p:embed/>
                </p:oleObj>
              </mc:Choice>
              <mc:Fallback>
                <p:oleObj name="CS ChemDraw Drawing" r:id="rId10" imgW="3090148" imgH="562095" progId="ChemDraw.Document.6.0">
                  <p:embed/>
                  <p:pic>
                    <p:nvPicPr>
                      <p:cNvPr id="0" name=""/>
                      <p:cNvPicPr/>
                      <p:nvPr/>
                    </p:nvPicPr>
                    <p:blipFill>
                      <a:blip r:embed="rId11"/>
                      <a:stretch>
                        <a:fillRect/>
                      </a:stretch>
                    </p:blipFill>
                    <p:spPr>
                      <a:xfrm>
                        <a:off x="1701797" y="4321346"/>
                        <a:ext cx="3090863" cy="561975"/>
                      </a:xfrm>
                      <a:prstGeom prst="rect">
                        <a:avLst/>
                      </a:prstGeom>
                    </p:spPr>
                  </p:pic>
                </p:oleObj>
              </mc:Fallback>
            </mc:AlternateContent>
          </a:graphicData>
        </a:graphic>
      </p:graphicFrame>
    </p:spTree>
    <p:extLst>
      <p:ext uri="{BB962C8B-B14F-4D97-AF65-F5344CB8AC3E}">
        <p14:creationId xmlns:p14="http://schemas.microsoft.com/office/powerpoint/2010/main" val="1330521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1097</TotalTime>
  <Words>1576</Words>
  <Application>Microsoft Office PowerPoint</Application>
  <PresentationFormat>On-screen Show (4:3)</PresentationFormat>
  <Paragraphs>264</Paragraphs>
  <Slides>17</Slides>
  <Notes>2</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Calibri Light</vt:lpstr>
      <vt:lpstr>Office Theme</vt:lpstr>
      <vt:lpstr>Custom Design</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Osvaldo Santos-Filho</cp:lastModifiedBy>
  <cp:revision>183</cp:revision>
  <dcterms:created xsi:type="dcterms:W3CDTF">2015-04-04T09:45:50Z</dcterms:created>
  <dcterms:modified xsi:type="dcterms:W3CDTF">2020-10-28T21:47:33Z</dcterms:modified>
</cp:coreProperties>
</file>