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268"/>
    <a:srgbClr val="5E4197"/>
    <a:srgbClr val="6A4E9D"/>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660"/>
  </p:normalViewPr>
  <p:slideViewPr>
    <p:cSldViewPr>
      <p:cViewPr>
        <p:scale>
          <a:sx n="20" d="100"/>
          <a:sy n="20" d="100"/>
        </p:scale>
        <p:origin x="244" y="-2672"/>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02/11/2020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02/11/2020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02/11/2020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02/11/2020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02/11/2020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11/2/2020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emf"/><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oleObject" Target="../embeddings/oleObject3.bin"/><Relationship Id="rId2" Type="http://schemas.openxmlformats.org/officeDocument/2006/relationships/slideLayout" Target="../slideLayouts/slideLayout12.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2.emf"/><Relationship Id="rId5" Type="http://schemas.openxmlformats.org/officeDocument/2006/relationships/image" Target="../media/image7.jpeg"/><Relationship Id="rId15" Type="http://schemas.openxmlformats.org/officeDocument/2006/relationships/image" Target="../media/image4.emf"/><Relationship Id="rId10"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image" Target="../media/image1.emf"/><Relationship Id="rId1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CC3C-5FD2-4DC9-8896-401C55911AF3}"/>
              </a:ext>
            </a:extLst>
          </p:cNvPr>
          <p:cNvSpPr/>
          <p:nvPr/>
        </p:nvSpPr>
        <p:spPr>
          <a:xfrm>
            <a:off x="-2" y="584303"/>
            <a:ext cx="30275215" cy="42005147"/>
          </a:xfrm>
          <a:prstGeom prst="rect">
            <a:avLst/>
          </a:prstGeom>
          <a:gradFill flip="none" rotWithShape="1">
            <a:gsLst>
              <a:gs pos="0">
                <a:srgbClr val="436DA8"/>
              </a:gs>
              <a:gs pos="37000">
                <a:srgbClr val="4B78B1"/>
              </a:gs>
              <a:gs pos="70000">
                <a:schemeClr val="bg1"/>
              </a:gs>
              <a:gs pos="55000">
                <a:schemeClr val="accent1">
                  <a:lumMod val="45000"/>
                  <a:lumOff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6054" dirty="0"/>
          </a:p>
        </p:txBody>
      </p:sp>
      <p:pic>
        <p:nvPicPr>
          <p:cNvPr id="9" name="Imagen 8" descr="Planta con flores amarillas&#10;&#10;Descripción generada automáticamente">
            <a:extLst>
              <a:ext uri="{FF2B5EF4-FFF2-40B4-BE49-F238E27FC236}">
                <a16:creationId xmlns:a16="http://schemas.microsoft.com/office/drawing/2014/main" id="{70B31912-2C1A-437C-89AD-B22AA42E54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03" b="-6803"/>
          <a:stretch/>
        </p:blipFill>
        <p:spPr>
          <a:xfrm rot="5400000">
            <a:off x="6674789" y="17488096"/>
            <a:ext cx="16925635" cy="37043484"/>
          </a:xfrm>
          <a:prstGeom prst="rect">
            <a:avLst/>
          </a:prstGeom>
          <a:effectLst>
            <a:softEdge rad="1270000"/>
          </a:effectLst>
        </p:spPr>
      </p:pic>
      <p:sp>
        <p:nvSpPr>
          <p:cNvPr id="2" name="Title 1"/>
          <p:cNvSpPr>
            <a:spLocks noGrp="1"/>
          </p:cNvSpPr>
          <p:nvPr>
            <p:ph type="title"/>
          </p:nvPr>
        </p:nvSpPr>
        <p:spPr>
          <a:xfrm>
            <a:off x="1513761" y="716191"/>
            <a:ext cx="27247692" cy="2325459"/>
          </a:xfrm>
        </p:spPr>
        <p:txBody>
          <a:bodyPr>
            <a:noAutofit/>
          </a:bodyPr>
          <a:lstStyle/>
          <a:p>
            <a:r>
              <a:rPr lang="en-US" sz="8000" b="1" i="1" dirty="0" err="1">
                <a:solidFill>
                  <a:srgbClr val="002060"/>
                </a:solidFill>
              </a:rPr>
              <a:t>Phlomis</a:t>
            </a:r>
            <a:r>
              <a:rPr lang="en-US" sz="8000" b="1" i="1" dirty="0">
                <a:solidFill>
                  <a:srgbClr val="002060"/>
                </a:solidFill>
              </a:rPr>
              <a:t> </a:t>
            </a:r>
            <a:r>
              <a:rPr lang="en-US" sz="8000" b="1" i="1" dirty="0" err="1">
                <a:solidFill>
                  <a:srgbClr val="002060"/>
                </a:solidFill>
              </a:rPr>
              <a:t>lychnitis</a:t>
            </a:r>
            <a:r>
              <a:rPr lang="en-US" sz="8000" b="1" i="1" dirty="0">
                <a:solidFill>
                  <a:srgbClr val="002060"/>
                </a:solidFill>
              </a:rPr>
              <a:t> </a:t>
            </a:r>
            <a:r>
              <a:rPr lang="en-US" sz="8000" b="1" dirty="0">
                <a:solidFill>
                  <a:srgbClr val="002060"/>
                </a:solidFill>
              </a:rPr>
              <a:t>L. (</a:t>
            </a:r>
            <a:r>
              <a:rPr lang="en-US" sz="8000" b="1" dirty="0" err="1">
                <a:solidFill>
                  <a:srgbClr val="002060"/>
                </a:solidFill>
              </a:rPr>
              <a:t>Lamiaceae</a:t>
            </a:r>
            <a:r>
              <a:rPr lang="en-US" sz="8000" b="1" dirty="0">
                <a:solidFill>
                  <a:srgbClr val="002060"/>
                </a:solidFill>
              </a:rPr>
              <a:t>) as a source of bioactive compounds with functional properties</a:t>
            </a:r>
          </a:p>
        </p:txBody>
      </p:sp>
      <p:sp>
        <p:nvSpPr>
          <p:cNvPr id="8" name="TextBox 7"/>
          <p:cNvSpPr txBox="1"/>
          <p:nvPr/>
        </p:nvSpPr>
        <p:spPr>
          <a:xfrm>
            <a:off x="1506616" y="4041945"/>
            <a:ext cx="27423189" cy="2733505"/>
          </a:xfrm>
          <a:prstGeom prst="rect">
            <a:avLst/>
          </a:prstGeom>
          <a:solidFill>
            <a:srgbClr val="5E4197"/>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es-ES" sz="6600" dirty="0"/>
              <a:t>Francisco Les, Guillermo Cásedas and Víctor López</a:t>
            </a:r>
            <a:br>
              <a:rPr lang="es-ES" sz="6600" b="1" dirty="0"/>
            </a:br>
            <a:r>
              <a:rPr lang="en-US" sz="5400" dirty="0"/>
              <a:t>Department of Pharmacy, Faculty of Health Science</a:t>
            </a:r>
            <a:r>
              <a:rPr lang="es-ES" sz="5400" dirty="0"/>
              <a:t>, Universidad San Jorge, Zaragoza</a:t>
            </a:r>
            <a:endParaRPr lang="en-US" sz="54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12" name="Marcador de contenido 11">
            <a:extLst>
              <a:ext uri="{FF2B5EF4-FFF2-40B4-BE49-F238E27FC236}">
                <a16:creationId xmlns:a16="http://schemas.microsoft.com/office/drawing/2014/main" id="{4DA20539-8ED1-418C-8E2A-B0E3E7256D77}"/>
              </a:ext>
            </a:extLst>
          </p:cNvPr>
          <p:cNvSpPr>
            <a:spLocks noGrp="1"/>
          </p:cNvSpPr>
          <p:nvPr>
            <p:ph idx="1"/>
          </p:nvPr>
        </p:nvSpPr>
        <p:spPr>
          <a:xfrm>
            <a:off x="1514475" y="7644285"/>
            <a:ext cx="27246263" cy="9202519"/>
          </a:xfrm>
          <a:prstGeom prst="rect">
            <a:avLst/>
          </a:prstGeom>
        </p:spPr>
        <p:txBody>
          <a:bodyPr wrap="square">
            <a:spAutoFit/>
          </a:bodyPr>
          <a:lstStyle/>
          <a:p>
            <a:pPr marL="0" indent="0" algn="just">
              <a:buNone/>
              <a:defRPr/>
            </a:pPr>
            <a:r>
              <a:rPr lang="en-GB" sz="4800" b="1" u="sng" dirty="0">
                <a:solidFill>
                  <a:schemeClr val="tx2">
                    <a:lumMod val="75000"/>
                  </a:schemeClr>
                </a:solidFill>
              </a:rPr>
              <a:t>INTRODUCTION:</a:t>
            </a:r>
          </a:p>
          <a:p>
            <a:pPr marL="0" indent="0" algn="just">
              <a:buNone/>
              <a:defRPr/>
            </a:pPr>
            <a:endParaRPr lang="en-GB" sz="1800" b="1" u="sng" dirty="0"/>
          </a:p>
          <a:p>
            <a:pPr marL="0" indent="0" algn="just">
              <a:buNone/>
            </a:pPr>
            <a:r>
              <a:rPr lang="en-US" sz="4000" i="1" dirty="0" err="1">
                <a:latin typeface="Microsoft JhengHei UI Light" panose="020B0304030504040204" pitchFamily="34" charset="-120"/>
                <a:ea typeface="Microsoft JhengHei UI Light" panose="020B0304030504040204" pitchFamily="34" charset="-120"/>
              </a:rPr>
              <a:t>Phlomis</a:t>
            </a:r>
            <a:r>
              <a:rPr lang="en-US" sz="4000" i="1" dirty="0">
                <a:latin typeface="Microsoft JhengHei UI Light" panose="020B0304030504040204" pitchFamily="34" charset="-120"/>
                <a:ea typeface="Microsoft JhengHei UI Light" panose="020B0304030504040204" pitchFamily="34" charset="-120"/>
              </a:rPr>
              <a:t> </a:t>
            </a:r>
            <a:r>
              <a:rPr lang="en-US" sz="4000" i="1" dirty="0" err="1">
                <a:latin typeface="Microsoft JhengHei UI Light" panose="020B0304030504040204" pitchFamily="34" charset="-120"/>
                <a:ea typeface="Microsoft JhengHei UI Light" panose="020B0304030504040204" pitchFamily="34" charset="-120"/>
              </a:rPr>
              <a:t>lychnitis</a:t>
            </a:r>
            <a:r>
              <a:rPr lang="en-US" sz="4000" dirty="0">
                <a:latin typeface="Microsoft JhengHei UI Light" panose="020B0304030504040204" pitchFamily="34" charset="-120"/>
                <a:ea typeface="Microsoft JhengHei UI Light" panose="020B0304030504040204" pitchFamily="34" charset="-120"/>
              </a:rPr>
              <a:t> L. (</a:t>
            </a:r>
            <a:r>
              <a:rPr lang="en-US" sz="4000" dirty="0" err="1">
                <a:latin typeface="Microsoft JhengHei UI Light" panose="020B0304030504040204" pitchFamily="34" charset="-120"/>
                <a:ea typeface="Microsoft JhengHei UI Light" panose="020B0304030504040204" pitchFamily="34" charset="-120"/>
              </a:rPr>
              <a:t>Lamiaceae</a:t>
            </a:r>
            <a:r>
              <a:rPr lang="en-US" sz="4000" dirty="0">
                <a:latin typeface="Microsoft JhengHei UI Light" panose="020B0304030504040204" pitchFamily="34" charset="-120"/>
                <a:ea typeface="Microsoft JhengHei UI Light" panose="020B0304030504040204" pitchFamily="34" charset="-120"/>
              </a:rPr>
              <a:t>) is a shrub found in the Iberian Peninsula and in other Mediterranean countries. </a:t>
            </a:r>
            <a:r>
              <a:rPr lang="en-US" sz="4000" i="1" dirty="0">
                <a:latin typeface="Microsoft JhengHei UI Light" panose="020B0304030504040204" pitchFamily="34" charset="-120"/>
                <a:ea typeface="Microsoft JhengHei UI Light" panose="020B0304030504040204" pitchFamily="34" charset="-120"/>
              </a:rPr>
              <a:t>P. </a:t>
            </a:r>
            <a:r>
              <a:rPr lang="en-US" sz="4000" i="1" dirty="0" err="1">
                <a:latin typeface="Microsoft JhengHei UI Light" panose="020B0304030504040204" pitchFamily="34" charset="-120"/>
                <a:ea typeface="Microsoft JhengHei UI Light" panose="020B0304030504040204" pitchFamily="34" charset="-120"/>
              </a:rPr>
              <a:t>lychnitis</a:t>
            </a:r>
            <a:r>
              <a:rPr lang="en-US" sz="4000" dirty="0">
                <a:latin typeface="Microsoft JhengHei UI Light" panose="020B0304030504040204" pitchFamily="34" charset="-120"/>
                <a:ea typeface="Microsoft JhengHei UI Light" panose="020B0304030504040204" pitchFamily="34" charset="-120"/>
              </a:rPr>
              <a:t>, also known as "</a:t>
            </a:r>
            <a:r>
              <a:rPr lang="en-US" sz="4000" dirty="0" err="1">
                <a:latin typeface="Microsoft JhengHei UI Light" panose="020B0304030504040204" pitchFamily="34" charset="-120"/>
                <a:ea typeface="Microsoft JhengHei UI Light" panose="020B0304030504040204" pitchFamily="34" charset="-120"/>
              </a:rPr>
              <a:t>candilera</a:t>
            </a:r>
            <a:r>
              <a:rPr lang="en-US" sz="4000" dirty="0">
                <a:latin typeface="Microsoft JhengHei UI Light" panose="020B0304030504040204" pitchFamily="34" charset="-120"/>
                <a:ea typeface="Microsoft JhengHei UI Light" panose="020B0304030504040204" pitchFamily="34" charset="-120"/>
              </a:rPr>
              <a:t>" in Spain, has been used in traditional medicine to treat illnesses such as colds and gastrointestinal problems. Due to the presence of different metabolites in the composition of this plant, it could be a source of bioactive principles for the development of possible new treatments.</a:t>
            </a:r>
          </a:p>
          <a:p>
            <a:pPr marL="0" indent="0" algn="just">
              <a:buNone/>
            </a:pPr>
            <a:endParaRPr lang="en-US" sz="3600" dirty="0">
              <a:latin typeface="Microsoft JhengHei UI Light" panose="020B0304030504040204" pitchFamily="34" charset="-120"/>
              <a:ea typeface="Microsoft JhengHei UI Light" panose="020B0304030504040204" pitchFamily="34" charset="-120"/>
            </a:endParaRPr>
          </a:p>
          <a:p>
            <a:pPr marL="0" indent="0" algn="just">
              <a:buNone/>
              <a:defRPr/>
            </a:pPr>
            <a:r>
              <a:rPr lang="en-GB" sz="4800" b="1" u="sng" dirty="0">
                <a:solidFill>
                  <a:schemeClr val="tx2">
                    <a:lumMod val="75000"/>
                  </a:schemeClr>
                </a:solidFill>
              </a:rPr>
              <a:t>OBJECTIVE:</a:t>
            </a:r>
          </a:p>
          <a:p>
            <a:pPr marL="0" indent="0" algn="just">
              <a:buNone/>
              <a:defRPr/>
            </a:pPr>
            <a:endParaRPr lang="en-GB" sz="1800" b="1" u="sng" dirty="0"/>
          </a:p>
          <a:p>
            <a:pPr marL="0" lvl="0" indent="0" algn="just">
              <a:buNone/>
            </a:pPr>
            <a:r>
              <a:rPr lang="en-US" sz="4000" dirty="0">
                <a:latin typeface="Microsoft JhengHei UI Light" panose="020B0304030504040204" pitchFamily="34" charset="-120"/>
                <a:ea typeface="Microsoft JhengHei UI Light" panose="020B0304030504040204" pitchFamily="34" charset="-120"/>
              </a:rPr>
              <a:t>To determine the bioactive properties (total polyphenols, antioxidant properties and capacity to inhibit digestive enzymes) of a </a:t>
            </a:r>
            <a:r>
              <a:rPr lang="en-GB" sz="4000" b="1" dirty="0">
                <a:latin typeface="Microsoft JhengHei UI Light" panose="020B0304030504040204" pitchFamily="34" charset="-120"/>
                <a:ea typeface="Microsoft JhengHei UI Light" panose="020B0304030504040204" pitchFamily="34" charset="-120"/>
              </a:rPr>
              <a:t>methanolic extract of </a:t>
            </a:r>
            <a:r>
              <a:rPr lang="en-GB" sz="4000" b="1" i="1" dirty="0">
                <a:latin typeface="Microsoft JhengHei UI Light" panose="020B0304030504040204" pitchFamily="34" charset="-120"/>
                <a:ea typeface="Microsoft JhengHei UI Light" panose="020B0304030504040204" pitchFamily="34" charset="-120"/>
              </a:rPr>
              <a:t>P. </a:t>
            </a:r>
            <a:r>
              <a:rPr lang="en-GB" sz="4000" b="1" i="1" dirty="0" err="1">
                <a:latin typeface="Microsoft JhengHei UI Light" panose="020B0304030504040204" pitchFamily="34" charset="-120"/>
                <a:ea typeface="Microsoft JhengHei UI Light" panose="020B0304030504040204" pitchFamily="34" charset="-120"/>
              </a:rPr>
              <a:t>lychnitis</a:t>
            </a:r>
            <a:r>
              <a:rPr lang="en-GB" sz="4000" b="1" i="1" dirty="0">
                <a:latin typeface="Microsoft JhengHei UI Light" panose="020B0304030504040204" pitchFamily="34" charset="-120"/>
                <a:ea typeface="Microsoft JhengHei UI Light" panose="020B0304030504040204" pitchFamily="34" charset="-120"/>
              </a:rPr>
              <a:t> </a:t>
            </a:r>
            <a:r>
              <a:rPr lang="en-GB" sz="4000" b="1" dirty="0">
                <a:latin typeface="Microsoft JhengHei UI Light" panose="020B0304030504040204" pitchFamily="34" charset="-120"/>
                <a:ea typeface="Microsoft JhengHei UI Light" panose="020B0304030504040204" pitchFamily="34" charset="-120"/>
              </a:rPr>
              <a:t>L. </a:t>
            </a:r>
            <a:endParaRPr lang="en-GB" sz="4000" dirty="0">
              <a:latin typeface="Microsoft JhengHei UI Light" panose="020B0304030504040204" pitchFamily="34" charset="-120"/>
              <a:ea typeface="Microsoft JhengHei UI Light" panose="020B0304030504040204" pitchFamily="34" charset="-120"/>
            </a:endParaRPr>
          </a:p>
          <a:p>
            <a:pPr marL="0" lvl="0" indent="0" algn="just">
              <a:buNone/>
            </a:pPr>
            <a:endParaRPr lang="en-GB" sz="3600" dirty="0">
              <a:solidFill>
                <a:schemeClr val="tx2">
                  <a:lumMod val="75000"/>
                </a:schemeClr>
              </a:solidFill>
              <a:latin typeface="Microsoft JhengHei UI Light" panose="020B0304030504040204" pitchFamily="34" charset="-120"/>
              <a:ea typeface="Microsoft JhengHei UI Light" panose="020B0304030504040204" pitchFamily="34" charset="-120"/>
            </a:endParaRPr>
          </a:p>
          <a:p>
            <a:pPr marL="0" indent="0" algn="just">
              <a:buNone/>
            </a:pPr>
            <a:r>
              <a:rPr lang="en-GB" sz="4800" b="1" u="sng" dirty="0">
                <a:solidFill>
                  <a:schemeClr val="tx2">
                    <a:lumMod val="75000"/>
                  </a:schemeClr>
                </a:solidFill>
              </a:rPr>
              <a:t>MATERIAL &amp; METHODS:</a:t>
            </a:r>
          </a:p>
          <a:p>
            <a:pPr marL="0" lvl="0" indent="0" algn="just">
              <a:buNone/>
            </a:pPr>
            <a:endParaRPr lang="en-GB" sz="3600" dirty="0">
              <a:latin typeface="Microsoft JhengHei UI Light" panose="020B0304030504040204" pitchFamily="34" charset="-120"/>
              <a:ea typeface="Microsoft JhengHei UI Light" panose="020B0304030504040204" pitchFamily="34" charset="-120"/>
            </a:endParaRPr>
          </a:p>
        </p:txBody>
      </p:sp>
      <p:pic>
        <p:nvPicPr>
          <p:cNvPr id="13" name="Imagen 12" descr="Planta con flores amarillas&#10;&#10;Descripción generada automáticamente">
            <a:extLst>
              <a:ext uri="{FF2B5EF4-FFF2-40B4-BE49-F238E27FC236}">
                <a16:creationId xmlns:a16="http://schemas.microsoft.com/office/drawing/2014/main" id="{1D5124F7-CC80-49C9-AADB-A97B4948E5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746362" y="14340237"/>
            <a:ext cx="4224841" cy="2036413"/>
          </a:xfrm>
          <a:prstGeom prst="rect">
            <a:avLst/>
          </a:prstGeom>
        </p:spPr>
      </p:pic>
      <p:sp>
        <p:nvSpPr>
          <p:cNvPr id="14" name="Rectángulo 13">
            <a:extLst>
              <a:ext uri="{FF2B5EF4-FFF2-40B4-BE49-F238E27FC236}">
                <a16:creationId xmlns:a16="http://schemas.microsoft.com/office/drawing/2014/main" id="{5064595C-3FB2-4E64-A108-62BCD1F08775}"/>
              </a:ext>
            </a:extLst>
          </p:cNvPr>
          <p:cNvSpPr/>
          <p:nvPr/>
        </p:nvSpPr>
        <p:spPr>
          <a:xfrm>
            <a:off x="21115575" y="14522096"/>
            <a:ext cx="5307028" cy="1754326"/>
          </a:xfrm>
          <a:prstGeom prst="rect">
            <a:avLst/>
          </a:prstGeom>
        </p:spPr>
        <p:txBody>
          <a:bodyPr wrap="square">
            <a:spAutoFit/>
          </a:bodyPr>
          <a:lstStyle/>
          <a:p>
            <a:pPr algn="ctr"/>
            <a:r>
              <a:rPr lang="en-GB" sz="3600" b="1" dirty="0">
                <a:solidFill>
                  <a:schemeClr val="tx2"/>
                </a:solidFill>
                <a:latin typeface="Microsoft JhengHei UI Light" panose="020B0304030504040204" pitchFamily="34" charset="-120"/>
                <a:ea typeface="Microsoft JhengHei UI Light" panose="020B0304030504040204" pitchFamily="34" charset="-120"/>
              </a:rPr>
              <a:t>Maceration in methanol and subsequent rotary evaporation</a:t>
            </a:r>
          </a:p>
        </p:txBody>
      </p:sp>
      <p:sp>
        <p:nvSpPr>
          <p:cNvPr id="15" name="Rectángulo 14">
            <a:extLst>
              <a:ext uri="{FF2B5EF4-FFF2-40B4-BE49-F238E27FC236}">
                <a16:creationId xmlns:a16="http://schemas.microsoft.com/office/drawing/2014/main" id="{6F9FBC31-AA58-4643-9EC4-730B419958D2}"/>
              </a:ext>
            </a:extLst>
          </p:cNvPr>
          <p:cNvSpPr/>
          <p:nvPr/>
        </p:nvSpPr>
        <p:spPr>
          <a:xfrm>
            <a:off x="11688095" y="20730984"/>
            <a:ext cx="17025911" cy="972546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54" dirty="0"/>
          </a:p>
        </p:txBody>
      </p:sp>
      <p:sp>
        <p:nvSpPr>
          <p:cNvPr id="16" name="Rectángulo 15">
            <a:extLst>
              <a:ext uri="{FF2B5EF4-FFF2-40B4-BE49-F238E27FC236}">
                <a16:creationId xmlns:a16="http://schemas.microsoft.com/office/drawing/2014/main" id="{516CA5A1-1E79-4EAF-A056-9AC88E774658}"/>
              </a:ext>
            </a:extLst>
          </p:cNvPr>
          <p:cNvSpPr/>
          <p:nvPr/>
        </p:nvSpPr>
        <p:spPr>
          <a:xfrm>
            <a:off x="1438984" y="20791675"/>
            <a:ext cx="15158490" cy="1037848"/>
          </a:xfrm>
          <a:prstGeom prst="rect">
            <a:avLst/>
          </a:prstGeom>
        </p:spPr>
        <p:txBody>
          <a:bodyPr wrap="square">
            <a:spAutoFit/>
          </a:bodyPr>
          <a:lstStyle/>
          <a:p>
            <a:pPr algn="just">
              <a:lnSpc>
                <a:spcPct val="115000"/>
              </a:lnSpc>
              <a:spcAft>
                <a:spcPts val="1051"/>
              </a:spcAft>
            </a:pPr>
            <a:r>
              <a:rPr lang="es-ES" sz="5676" b="1" u="sng" dirty="0">
                <a:solidFill>
                  <a:schemeClr val="tx2">
                    <a:lumMod val="75000"/>
                  </a:schemeClr>
                </a:solidFill>
                <a:latin typeface="Calibri" panose="020F0502020204030204"/>
              </a:rPr>
              <a:t>RESULTS: </a:t>
            </a:r>
          </a:p>
        </p:txBody>
      </p:sp>
      <p:sp>
        <p:nvSpPr>
          <p:cNvPr id="18" name="28 Rectángulo">
            <a:extLst>
              <a:ext uri="{FF2B5EF4-FFF2-40B4-BE49-F238E27FC236}">
                <a16:creationId xmlns:a16="http://schemas.microsoft.com/office/drawing/2014/main" id="{FDDFAB98-BE0E-4515-8DFE-77C90532ED09}"/>
              </a:ext>
            </a:extLst>
          </p:cNvPr>
          <p:cNvSpPr/>
          <p:nvPr/>
        </p:nvSpPr>
        <p:spPr>
          <a:xfrm>
            <a:off x="10601141" y="17545480"/>
            <a:ext cx="8841176" cy="2721238"/>
          </a:xfrm>
          <a:prstGeom prst="rect">
            <a:avLst/>
          </a:prstGeom>
        </p:spPr>
        <p:txBody>
          <a:bodyPr wrap="square" lIns="81704" tIns="40852" rIns="81704" bIns="40852">
            <a:spAutoFit/>
          </a:bodyPr>
          <a:lstStyle/>
          <a:p>
            <a:pPr algn="ctr">
              <a:lnSpc>
                <a:spcPct val="150000"/>
              </a:lnSpc>
              <a:spcAft>
                <a:spcPts val="1261"/>
              </a:spcAft>
            </a:pPr>
            <a:r>
              <a:rPr lang="es-ES" sz="3600" b="1" dirty="0" err="1">
                <a:solidFill>
                  <a:srgbClr val="002060"/>
                </a:solidFill>
                <a:latin typeface="Microsoft JhengHei UI Light" panose="020B0304030504040204" pitchFamily="34" charset="-120"/>
                <a:ea typeface="Microsoft JhengHei UI Light" panose="020B0304030504040204" pitchFamily="34" charset="-120"/>
              </a:rPr>
              <a:t>Antioxidant</a:t>
            </a:r>
            <a:r>
              <a:rPr lang="es-ES" sz="3600" b="1" dirty="0">
                <a:solidFill>
                  <a:srgbClr val="002060"/>
                </a:solidFill>
                <a:latin typeface="Microsoft JhengHei UI Light" panose="020B0304030504040204" pitchFamily="34" charset="-120"/>
                <a:ea typeface="Microsoft JhengHei UI Light" panose="020B0304030504040204" pitchFamily="34" charset="-120"/>
              </a:rPr>
              <a:t> </a:t>
            </a:r>
            <a:r>
              <a:rPr lang="es-ES" sz="3600" b="1" i="1" dirty="0">
                <a:solidFill>
                  <a:srgbClr val="002060"/>
                </a:solidFill>
                <a:latin typeface="Microsoft JhengHei UI Light" panose="020B0304030504040204" pitchFamily="34" charset="-120"/>
                <a:ea typeface="Microsoft JhengHei UI Light" panose="020B0304030504040204" pitchFamily="34" charset="-120"/>
              </a:rPr>
              <a:t>Screening </a:t>
            </a:r>
            <a:r>
              <a:rPr lang="es-ES" sz="3600" dirty="0">
                <a:solidFill>
                  <a:srgbClr val="002060"/>
                </a:solidFill>
                <a:latin typeface="Microsoft JhengHei UI Light" panose="020B0304030504040204" pitchFamily="34" charset="-120"/>
                <a:ea typeface="Microsoft JhengHei UI Light" panose="020B0304030504040204" pitchFamily="34" charset="-120"/>
              </a:rPr>
              <a:t>:</a:t>
            </a:r>
          </a:p>
          <a:p>
            <a:pPr marL="849410" lvl="1">
              <a:lnSpc>
                <a:spcPct val="150000"/>
              </a:lnSpc>
              <a:spcAft>
                <a:spcPts val="631"/>
              </a:spcAft>
            </a:pPr>
            <a:r>
              <a:rPr lang="es-ES"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a:t>
            </a:r>
            <a:r>
              <a:rPr lang="en-GB" sz="3600" dirty="0">
                <a:latin typeface="Microsoft JhengHei UI Light" panose="020B0304030504040204" pitchFamily="34" charset="-120"/>
                <a:ea typeface="Microsoft JhengHei UI Light" panose="020B0304030504040204" pitchFamily="34" charset="-120"/>
                <a:cs typeface="Arial" pitchFamily="34" charset="0"/>
              </a:rPr>
              <a:t>DPPH</a:t>
            </a:r>
            <a:r>
              <a:rPr lang="en-GB" sz="3600" b="1" baseline="30000" dirty="0">
                <a:latin typeface="Microsoft JhengHei UI Light" panose="020B0304030504040204" pitchFamily="34" charset="-120"/>
                <a:ea typeface="Microsoft JhengHei UI Light" panose="020B0304030504040204" pitchFamily="34" charset="-120"/>
                <a:cs typeface="Arial" pitchFamily="34" charset="0"/>
              </a:rPr>
              <a:t>·</a:t>
            </a:r>
            <a:r>
              <a:rPr lang="en-GB" sz="3600" dirty="0">
                <a:latin typeface="Microsoft JhengHei UI Light" panose="020B0304030504040204" pitchFamily="34" charset="-120"/>
                <a:ea typeface="Microsoft JhengHei UI Light" panose="020B0304030504040204" pitchFamily="34" charset="-120"/>
                <a:cs typeface="Arial" pitchFamily="34" charset="0"/>
              </a:rPr>
              <a:t> radical scavenging</a:t>
            </a:r>
          </a:p>
          <a:p>
            <a:pPr marL="849410" lvl="1">
              <a:lnSpc>
                <a:spcPct val="150000"/>
              </a:lnSpc>
              <a:spcAft>
                <a:spcPts val="631"/>
              </a:spcAft>
            </a:pPr>
            <a:r>
              <a:rPr lang="en-GB"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Superoxide radical scavenging</a:t>
            </a:r>
            <a:endParaRPr lang="en-GB" sz="3600" dirty="0">
              <a:latin typeface="Microsoft JhengHei UI Light" panose="020B0304030504040204" pitchFamily="34" charset="-120"/>
              <a:ea typeface="Microsoft JhengHei UI Light" panose="020B0304030504040204" pitchFamily="34" charset="-120"/>
              <a:cs typeface="Arial" pitchFamily="34" charset="0"/>
            </a:endParaRPr>
          </a:p>
        </p:txBody>
      </p:sp>
      <p:sp>
        <p:nvSpPr>
          <p:cNvPr id="19" name="30 Rectángulo">
            <a:extLst>
              <a:ext uri="{FF2B5EF4-FFF2-40B4-BE49-F238E27FC236}">
                <a16:creationId xmlns:a16="http://schemas.microsoft.com/office/drawing/2014/main" id="{0606B587-3F1C-4CD0-8774-5ACB40C2CA8E}"/>
              </a:ext>
            </a:extLst>
          </p:cNvPr>
          <p:cNvSpPr/>
          <p:nvPr/>
        </p:nvSpPr>
        <p:spPr>
          <a:xfrm>
            <a:off x="3278748" y="17550435"/>
            <a:ext cx="7014068" cy="2645448"/>
          </a:xfrm>
          <a:prstGeom prst="rect">
            <a:avLst/>
          </a:prstGeom>
        </p:spPr>
        <p:txBody>
          <a:bodyPr wrap="square" lIns="81704" tIns="40852" rIns="81704" bIns="40852">
            <a:spAutoFit/>
          </a:bodyPr>
          <a:lstStyle/>
          <a:p>
            <a:pPr algn="ctr">
              <a:lnSpc>
                <a:spcPct val="150000"/>
              </a:lnSpc>
              <a:spcAft>
                <a:spcPts val="1261"/>
              </a:spcAft>
            </a:pPr>
            <a:r>
              <a:rPr lang="en-GB" sz="3600" b="1" dirty="0">
                <a:solidFill>
                  <a:srgbClr val="002060"/>
                </a:solidFill>
                <a:latin typeface="Microsoft JhengHei UI Light" panose="020B0304030504040204" pitchFamily="34" charset="-120"/>
                <a:ea typeface="Microsoft JhengHei UI Light" panose="020B0304030504040204" pitchFamily="34" charset="-120"/>
              </a:rPr>
              <a:t>Reducing capacity:</a:t>
            </a:r>
          </a:p>
          <a:p>
            <a:pPr algn="ctr">
              <a:lnSpc>
                <a:spcPct val="150000"/>
              </a:lnSpc>
              <a:spcAft>
                <a:spcPts val="1261"/>
              </a:spcAft>
            </a:pPr>
            <a:r>
              <a:rPr lang="en-GB" sz="3600" dirty="0">
                <a:latin typeface="Microsoft JhengHei UI Light" panose="020B0304030504040204" pitchFamily="34" charset="-120"/>
                <a:ea typeface="Microsoft JhengHei UI Light" panose="020B0304030504040204" pitchFamily="34" charset="-120"/>
              </a:rPr>
              <a:t>Total Polyphenols</a:t>
            </a:r>
            <a:r>
              <a:rPr lang="en-GB"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a:t>
            </a:r>
            <a:r>
              <a:rPr lang="en-GB" sz="3600" i="1" dirty="0" err="1">
                <a:latin typeface="Microsoft JhengHei UI Light" panose="020B0304030504040204" pitchFamily="34" charset="-120"/>
                <a:ea typeface="Microsoft JhengHei UI Light" panose="020B0304030504040204" pitchFamily="34" charset="-120"/>
              </a:rPr>
              <a:t>Folin-Ciocalteu</a:t>
            </a:r>
            <a:r>
              <a:rPr lang="en-GB" sz="3600" i="1" dirty="0">
                <a:latin typeface="Microsoft JhengHei UI Light" panose="020B0304030504040204" pitchFamily="34" charset="-120"/>
                <a:ea typeface="Microsoft JhengHei UI Light" panose="020B0304030504040204" pitchFamily="34" charset="-120"/>
              </a:rPr>
              <a:t> </a:t>
            </a:r>
            <a:r>
              <a:rPr lang="en-GB" sz="3600" dirty="0">
                <a:latin typeface="Microsoft JhengHei UI Light" panose="020B0304030504040204" pitchFamily="34" charset="-120"/>
                <a:ea typeface="Microsoft JhengHei UI Light" panose="020B0304030504040204" pitchFamily="34" charset="-120"/>
              </a:rPr>
              <a:t>method</a:t>
            </a:r>
            <a:endParaRPr lang="en-GB" sz="3600" i="1" dirty="0">
              <a:latin typeface="Microsoft JhengHei UI Light" panose="020B0304030504040204" pitchFamily="34" charset="-120"/>
              <a:ea typeface="Microsoft JhengHei UI Light" panose="020B0304030504040204" pitchFamily="34" charset="-120"/>
            </a:endParaRPr>
          </a:p>
        </p:txBody>
      </p:sp>
      <p:sp>
        <p:nvSpPr>
          <p:cNvPr id="20" name="Rectángulo 19">
            <a:extLst>
              <a:ext uri="{FF2B5EF4-FFF2-40B4-BE49-F238E27FC236}">
                <a16:creationId xmlns:a16="http://schemas.microsoft.com/office/drawing/2014/main" id="{17461E38-5B71-42CB-870F-AEE34DF95713}"/>
              </a:ext>
            </a:extLst>
          </p:cNvPr>
          <p:cNvSpPr/>
          <p:nvPr/>
        </p:nvSpPr>
        <p:spPr>
          <a:xfrm>
            <a:off x="11688095" y="31348093"/>
            <a:ext cx="17025911" cy="375686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6054" dirty="0"/>
          </a:p>
        </p:txBody>
      </p:sp>
      <p:sp>
        <p:nvSpPr>
          <p:cNvPr id="21" name="Cerrar corchete 20">
            <a:extLst>
              <a:ext uri="{FF2B5EF4-FFF2-40B4-BE49-F238E27FC236}">
                <a16:creationId xmlns:a16="http://schemas.microsoft.com/office/drawing/2014/main" id="{66F07699-E2D4-4A58-BD30-8CEE6D1EC5FE}"/>
              </a:ext>
            </a:extLst>
          </p:cNvPr>
          <p:cNvSpPr/>
          <p:nvPr/>
        </p:nvSpPr>
        <p:spPr>
          <a:xfrm rot="16200000">
            <a:off x="10476251" y="12977669"/>
            <a:ext cx="845033" cy="8225970"/>
          </a:xfrm>
          <a:prstGeom prst="rightBracket">
            <a:avLst>
              <a:gd name="adj" fmla="val 0"/>
            </a:avLst>
          </a:prstGeom>
          <a:ln w="1270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6054">
              <a:solidFill>
                <a:schemeClr val="bg1"/>
              </a:solidFill>
              <a:latin typeface="Microsoft JhengHei UI Light" panose="020B0304030504040204" pitchFamily="34" charset="-120"/>
              <a:ea typeface="Microsoft JhengHei UI Light" panose="020B0304030504040204" pitchFamily="34" charset="-120"/>
            </a:endParaRPr>
          </a:p>
        </p:txBody>
      </p:sp>
      <p:sp>
        <p:nvSpPr>
          <p:cNvPr id="22" name="Rectángulo 21">
            <a:extLst>
              <a:ext uri="{FF2B5EF4-FFF2-40B4-BE49-F238E27FC236}">
                <a16:creationId xmlns:a16="http://schemas.microsoft.com/office/drawing/2014/main" id="{4BD9285E-265E-401E-9B77-0D7F658C07F9}"/>
              </a:ext>
            </a:extLst>
          </p:cNvPr>
          <p:cNvSpPr/>
          <p:nvPr/>
        </p:nvSpPr>
        <p:spPr>
          <a:xfrm>
            <a:off x="12709515" y="31618793"/>
            <a:ext cx="15166861" cy="2385589"/>
          </a:xfrm>
          <a:prstGeom prst="rect">
            <a:avLst/>
          </a:prstGeom>
        </p:spPr>
        <p:txBody>
          <a:bodyPr wrap="square">
            <a:spAutoFit/>
          </a:bodyPr>
          <a:lstStyle/>
          <a:p>
            <a:pPr algn="just"/>
            <a:r>
              <a:rPr lang="es-ES" sz="4800" b="1" u="sng" dirty="0">
                <a:solidFill>
                  <a:srgbClr val="002060"/>
                </a:solidFill>
              </a:rPr>
              <a:t>CONCLUSION:</a:t>
            </a:r>
          </a:p>
          <a:p>
            <a:pPr algn="just"/>
            <a:endParaRPr lang="es-ES" sz="2102" b="1" u="sng" dirty="0">
              <a:solidFill>
                <a:srgbClr val="002060"/>
              </a:solidFill>
            </a:endParaRPr>
          </a:p>
          <a:p>
            <a:pPr algn="just"/>
            <a:r>
              <a:rPr lang="en-US" sz="4000" dirty="0">
                <a:latin typeface="Microsoft JhengHei UI Light" panose="020B0304030504040204" pitchFamily="34" charset="-120"/>
                <a:ea typeface="Microsoft JhengHei UI Light" panose="020B0304030504040204" pitchFamily="34" charset="-120"/>
              </a:rPr>
              <a:t>The extract showed antioxidant-reducing capacity with ability to inhibit the </a:t>
            </a:r>
            <a:r>
              <a:rPr lang="en-US" sz="4000" dirty="0">
                <a:latin typeface="Microsoft JhengHei UI Light" panose="020B0304030504040204" pitchFamily="34" charset="-120"/>
                <a:ea typeface="Microsoft JhengHei UI Light" panose="020B0304030504040204" pitchFamily="34" charset="-120"/>
                <a:sym typeface="Symbol" panose="05050102010706020507" pitchFamily="18" charset="2"/>
              </a:rPr>
              <a:t>-glucosidase and xanthine oxidase enzymes</a:t>
            </a:r>
            <a:endParaRPr lang="es-ES" sz="4000" dirty="0">
              <a:latin typeface="Microsoft JhengHei UI Light" panose="020B0304030504040204" pitchFamily="34" charset="-120"/>
              <a:ea typeface="Microsoft JhengHei UI Light" panose="020B0304030504040204" pitchFamily="34" charset="-120"/>
            </a:endParaRPr>
          </a:p>
        </p:txBody>
      </p:sp>
      <p:sp>
        <p:nvSpPr>
          <p:cNvPr id="23" name="28 Rectángulo">
            <a:extLst>
              <a:ext uri="{FF2B5EF4-FFF2-40B4-BE49-F238E27FC236}">
                <a16:creationId xmlns:a16="http://schemas.microsoft.com/office/drawing/2014/main" id="{44563690-6749-414D-9C80-5F0FF354F952}"/>
              </a:ext>
            </a:extLst>
          </p:cNvPr>
          <p:cNvSpPr/>
          <p:nvPr/>
        </p:nvSpPr>
        <p:spPr>
          <a:xfrm>
            <a:off x="19348501" y="17545480"/>
            <a:ext cx="8841176" cy="2721238"/>
          </a:xfrm>
          <a:prstGeom prst="rect">
            <a:avLst/>
          </a:prstGeom>
        </p:spPr>
        <p:txBody>
          <a:bodyPr wrap="square" lIns="81704" tIns="40852" rIns="81704" bIns="40852">
            <a:spAutoFit/>
          </a:bodyPr>
          <a:lstStyle/>
          <a:p>
            <a:pPr algn="ctr">
              <a:lnSpc>
                <a:spcPct val="150000"/>
              </a:lnSpc>
              <a:spcAft>
                <a:spcPts val="1261"/>
              </a:spcAft>
            </a:pPr>
            <a:r>
              <a:rPr lang="en-GB" sz="3600" b="1" dirty="0">
                <a:solidFill>
                  <a:srgbClr val="002060"/>
                </a:solidFill>
                <a:latin typeface="Microsoft JhengHei UI Light" panose="020B0304030504040204" pitchFamily="34" charset="-120"/>
                <a:ea typeface="Microsoft JhengHei UI Light" panose="020B0304030504040204" pitchFamily="34" charset="-120"/>
              </a:rPr>
              <a:t>Enzymatic</a:t>
            </a:r>
            <a:r>
              <a:rPr lang="es-ES" sz="3600" b="1" dirty="0">
                <a:solidFill>
                  <a:srgbClr val="002060"/>
                </a:solidFill>
                <a:latin typeface="Microsoft JhengHei UI Light" panose="020B0304030504040204" pitchFamily="34" charset="-120"/>
                <a:ea typeface="Microsoft JhengHei UI Light" panose="020B0304030504040204" pitchFamily="34" charset="-120"/>
              </a:rPr>
              <a:t> </a:t>
            </a:r>
            <a:r>
              <a:rPr lang="en-GB" sz="3600" b="1" dirty="0">
                <a:solidFill>
                  <a:srgbClr val="002060"/>
                </a:solidFill>
                <a:latin typeface="Microsoft JhengHei UI Light" panose="020B0304030504040204" pitchFamily="34" charset="-120"/>
                <a:ea typeface="Microsoft JhengHei UI Light" panose="020B0304030504040204" pitchFamily="34" charset="-120"/>
              </a:rPr>
              <a:t>inhibition</a:t>
            </a:r>
            <a:r>
              <a:rPr lang="es-ES" sz="3600" b="1" dirty="0">
                <a:solidFill>
                  <a:srgbClr val="002060"/>
                </a:solidFill>
                <a:latin typeface="Microsoft JhengHei UI Light" panose="020B0304030504040204" pitchFamily="34" charset="-120"/>
                <a:ea typeface="Microsoft JhengHei UI Light" panose="020B0304030504040204" pitchFamily="34" charset="-120"/>
              </a:rPr>
              <a:t> </a:t>
            </a:r>
            <a:r>
              <a:rPr lang="es-ES" sz="3600" b="1" i="1" dirty="0">
                <a:solidFill>
                  <a:srgbClr val="002060"/>
                </a:solidFill>
                <a:latin typeface="Microsoft JhengHei UI Light" panose="020B0304030504040204" pitchFamily="34" charset="-120"/>
                <a:ea typeface="Microsoft JhengHei UI Light" panose="020B0304030504040204" pitchFamily="34" charset="-120"/>
              </a:rPr>
              <a:t>Screening </a:t>
            </a:r>
            <a:r>
              <a:rPr lang="en-GB" sz="3600" b="1" dirty="0">
                <a:solidFill>
                  <a:srgbClr val="002060"/>
                </a:solidFill>
                <a:latin typeface="Microsoft JhengHei UI Light" panose="020B0304030504040204" pitchFamily="34" charset="-120"/>
                <a:ea typeface="Microsoft JhengHei UI Light" panose="020B0304030504040204" pitchFamily="34" charset="-120"/>
                <a:cs typeface="Arial" pitchFamily="34" charset="0"/>
              </a:rPr>
              <a:t>:</a:t>
            </a:r>
          </a:p>
          <a:p>
            <a:pPr marL="849410" lvl="1">
              <a:lnSpc>
                <a:spcPct val="150000"/>
              </a:lnSpc>
              <a:spcAft>
                <a:spcPts val="631"/>
              </a:spcAft>
            </a:pPr>
            <a:r>
              <a:rPr lang="es-ES"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a:t>
            </a:r>
            <a:r>
              <a:rPr lang="el-GR"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α</a:t>
            </a:r>
            <a:r>
              <a:rPr lang="en-GB"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-Glucosidase</a:t>
            </a:r>
          </a:p>
          <a:p>
            <a:pPr marL="849410" lvl="1">
              <a:lnSpc>
                <a:spcPct val="150000"/>
              </a:lnSpc>
              <a:spcAft>
                <a:spcPts val="631"/>
              </a:spcAft>
            </a:pPr>
            <a:r>
              <a:rPr lang="es-ES"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a:t>
            </a:r>
            <a:r>
              <a:rPr lang="es-ES" sz="3600" dirty="0" err="1">
                <a:latin typeface="Microsoft JhengHei UI Light" panose="020B0304030504040204" pitchFamily="34" charset="-120"/>
                <a:ea typeface="Microsoft JhengHei UI Light" panose="020B0304030504040204" pitchFamily="34" charset="-120"/>
                <a:sym typeface="Wingdings" panose="05000000000000000000" pitchFamily="2" charset="2"/>
              </a:rPr>
              <a:t>Xanthine</a:t>
            </a:r>
            <a:r>
              <a:rPr lang="es-ES"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oxidase</a:t>
            </a:r>
          </a:p>
        </p:txBody>
      </p:sp>
      <p:sp>
        <p:nvSpPr>
          <p:cNvPr id="24" name="Cerrar corchete 23">
            <a:extLst>
              <a:ext uri="{FF2B5EF4-FFF2-40B4-BE49-F238E27FC236}">
                <a16:creationId xmlns:a16="http://schemas.microsoft.com/office/drawing/2014/main" id="{7CFEE2AE-FD7B-4D63-832F-81C79FD42BDD}"/>
              </a:ext>
            </a:extLst>
          </p:cNvPr>
          <p:cNvSpPr/>
          <p:nvPr/>
        </p:nvSpPr>
        <p:spPr>
          <a:xfrm rot="16200000">
            <a:off x="18953628" y="12726262"/>
            <a:ext cx="873593" cy="8757337"/>
          </a:xfrm>
          <a:prstGeom prst="rightBracket">
            <a:avLst>
              <a:gd name="adj" fmla="val 0"/>
            </a:avLst>
          </a:prstGeom>
          <a:ln w="1270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6054">
              <a:solidFill>
                <a:schemeClr val="bg1"/>
              </a:solidFill>
              <a:latin typeface="Microsoft JhengHei UI Light" panose="020B0304030504040204" pitchFamily="34" charset="-120"/>
              <a:ea typeface="Microsoft JhengHei UI Light" panose="020B0304030504040204" pitchFamily="34" charset="-120"/>
            </a:endParaRPr>
          </a:p>
        </p:txBody>
      </p:sp>
      <mc:AlternateContent xmlns:mc="http://schemas.openxmlformats.org/markup-compatibility/2006" xmlns:a14="http://schemas.microsoft.com/office/drawing/2010/main">
        <mc:Choice Requires="a14">
          <p:sp>
            <p:nvSpPr>
              <p:cNvPr id="25" name="Marcador de texto 2">
                <a:extLst>
                  <a:ext uri="{FF2B5EF4-FFF2-40B4-BE49-F238E27FC236}">
                    <a16:creationId xmlns:a16="http://schemas.microsoft.com/office/drawing/2014/main" id="{922BCC70-83F4-42A6-AEA4-EEE5489EBF31}"/>
                  </a:ext>
                </a:extLst>
              </p:cNvPr>
              <p:cNvSpPr txBox="1">
                <a:spLocks/>
              </p:cNvSpPr>
              <p:nvPr/>
            </p:nvSpPr>
            <p:spPr>
              <a:xfrm>
                <a:off x="3767091" y="22622348"/>
                <a:ext cx="6037383" cy="3322971"/>
              </a:xfrm>
              <a:prstGeom prst="rect">
                <a:avLst/>
              </a:prstGeom>
            </p:spPr>
            <p:txBody>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marL="120152" indent="0" algn="ctr">
                  <a:lnSpc>
                    <a:spcPct val="100000"/>
                  </a:lnSpc>
                  <a:buNone/>
                </a:pPr>
                <a:r>
                  <a:rPr lang="en-GB" sz="3784" b="1" dirty="0">
                    <a:solidFill>
                      <a:schemeClr val="bg1"/>
                    </a:solidFill>
                    <a:latin typeface="Microsoft JhengHei UI Light" panose="020B0304030504040204" pitchFamily="34" charset="-120"/>
                    <a:ea typeface="Microsoft JhengHei UI Light" panose="020B0304030504040204" pitchFamily="34" charset="-120"/>
                  </a:rPr>
                  <a:t>The extract contains</a:t>
                </a:r>
              </a:p>
              <a:p>
                <a:pPr marL="120152" indent="0" algn="ctr">
                  <a:lnSpc>
                    <a:spcPct val="100000"/>
                  </a:lnSpc>
                  <a:buNone/>
                </a:pPr>
                <a:r>
                  <a:rPr lang="es-ES" sz="3784" b="1" dirty="0">
                    <a:solidFill>
                      <a:schemeClr val="bg1"/>
                    </a:solidFill>
                    <a:latin typeface="Microsoft JhengHei UI Light" panose="020B0304030504040204" pitchFamily="34" charset="-120"/>
                    <a:ea typeface="Microsoft JhengHei UI Light" panose="020B0304030504040204" pitchFamily="34" charset="-120"/>
                  </a:rPr>
                  <a:t>75,4 </a:t>
                </a:r>
                <a14:m>
                  <m:oMath xmlns:m="http://schemas.openxmlformats.org/officeDocument/2006/math">
                    <m:r>
                      <a:rPr lang="es-ES" sz="3784" i="1">
                        <a:solidFill>
                          <a:schemeClr val="bg1"/>
                        </a:solidFill>
                        <a:latin typeface="Cambria Math" panose="02040503050406030204" pitchFamily="18" charset="0"/>
                        <a:ea typeface="Cambria Math" panose="02040503050406030204" pitchFamily="18" charset="0"/>
                      </a:rPr>
                      <m:t>±</m:t>
                    </m:r>
                  </m:oMath>
                </a14:m>
                <a:r>
                  <a:rPr lang="es-ES" sz="3784" dirty="0">
                    <a:solidFill>
                      <a:schemeClr val="bg1"/>
                    </a:solidFill>
                  </a:rPr>
                  <a:t> </a:t>
                </a:r>
                <a:r>
                  <a:rPr lang="es-ES" sz="3784" dirty="0">
                    <a:solidFill>
                      <a:schemeClr val="bg1"/>
                    </a:solidFill>
                    <a:latin typeface="Microsoft JhengHei UI Light" panose="020B0304030504040204" pitchFamily="34" charset="-120"/>
                    <a:ea typeface="Microsoft JhengHei UI Light" panose="020B0304030504040204" pitchFamily="34" charset="-120"/>
                  </a:rPr>
                  <a:t>18,4 </a:t>
                </a:r>
                <a:r>
                  <a:rPr lang="el-GR" sz="3784" dirty="0">
                    <a:solidFill>
                      <a:schemeClr val="bg1"/>
                    </a:solidFill>
                    <a:latin typeface="Microsoft JhengHei UI Light" panose="020B0304030504040204" pitchFamily="34" charset="-120"/>
                    <a:ea typeface="Microsoft JhengHei UI Light" panose="020B0304030504040204" pitchFamily="34" charset="-120"/>
                  </a:rPr>
                  <a:t>μ</a:t>
                </a:r>
                <a:r>
                  <a:rPr lang="es-ES" sz="3784" dirty="0">
                    <a:solidFill>
                      <a:schemeClr val="bg1"/>
                    </a:solidFill>
                    <a:latin typeface="Microsoft JhengHei UI Light" panose="020B0304030504040204" pitchFamily="34" charset="-120"/>
                    <a:ea typeface="Microsoft JhengHei UI Light" panose="020B0304030504040204" pitchFamily="34" charset="-120"/>
                  </a:rPr>
                  <a:t>g GAE </a:t>
                </a:r>
                <a:r>
                  <a:rPr lang="es-ES" sz="3784" dirty="0" err="1">
                    <a:solidFill>
                      <a:schemeClr val="bg1"/>
                    </a:solidFill>
                    <a:latin typeface="Microsoft JhengHei UI Light" panose="020B0304030504040204" pitchFamily="34" charset="-120"/>
                    <a:ea typeface="Microsoft JhengHei UI Light" panose="020B0304030504040204" pitchFamily="34" charset="-120"/>
                  </a:rPr>
                  <a:t>equivalents</a:t>
                </a:r>
                <a:r>
                  <a:rPr lang="es-ES" sz="3784" dirty="0">
                    <a:solidFill>
                      <a:schemeClr val="bg1"/>
                    </a:solidFill>
                    <a:latin typeface="Microsoft JhengHei UI Light" panose="020B0304030504040204" pitchFamily="34" charset="-120"/>
                    <a:ea typeface="Microsoft JhengHei UI Light" panose="020B0304030504040204" pitchFamily="34" charset="-120"/>
                  </a:rPr>
                  <a:t> /mg </a:t>
                </a:r>
                <a:r>
                  <a:rPr lang="es-ES" sz="3784" dirty="0" err="1">
                    <a:solidFill>
                      <a:schemeClr val="bg1"/>
                    </a:solidFill>
                    <a:latin typeface="Microsoft JhengHei UI Light" panose="020B0304030504040204" pitchFamily="34" charset="-120"/>
                    <a:ea typeface="Microsoft JhengHei UI Light" panose="020B0304030504040204" pitchFamily="34" charset="-120"/>
                  </a:rPr>
                  <a:t>extract</a:t>
                </a:r>
                <a:r>
                  <a:rPr lang="es-ES" sz="3784" dirty="0">
                    <a:solidFill>
                      <a:schemeClr val="bg1"/>
                    </a:solidFill>
                    <a:latin typeface="Microsoft JhengHei UI Light" panose="020B0304030504040204" pitchFamily="34" charset="-120"/>
                    <a:ea typeface="Microsoft JhengHei UI Light" panose="020B0304030504040204" pitchFamily="34" charset="-120"/>
                  </a:rPr>
                  <a:t>.</a:t>
                </a:r>
              </a:p>
              <a:p>
                <a:pPr marL="120152" indent="0" algn="ctr">
                  <a:lnSpc>
                    <a:spcPct val="100000"/>
                  </a:lnSpc>
                  <a:buNone/>
                </a:pPr>
                <a:endParaRPr lang="es-ES" sz="10092" b="1" dirty="0">
                  <a:solidFill>
                    <a:schemeClr val="bg1"/>
                  </a:solidFill>
                </a:endParaRPr>
              </a:p>
            </p:txBody>
          </p:sp>
        </mc:Choice>
        <mc:Fallback xmlns="">
          <p:sp>
            <p:nvSpPr>
              <p:cNvPr id="25" name="Marcador de texto 2">
                <a:extLst>
                  <a:ext uri="{FF2B5EF4-FFF2-40B4-BE49-F238E27FC236}">
                    <a16:creationId xmlns:a16="http://schemas.microsoft.com/office/drawing/2014/main" id="{922BCC70-83F4-42A6-AEA4-EEE5489EBF31}"/>
                  </a:ext>
                </a:extLst>
              </p:cNvPr>
              <p:cNvSpPr txBox="1">
                <a:spLocks noRot="1" noChangeAspect="1" noMove="1" noResize="1" noEditPoints="1" noAdjustHandles="1" noChangeArrowheads="1" noChangeShapeType="1" noTextEdit="1"/>
              </p:cNvSpPr>
              <p:nvPr/>
            </p:nvSpPr>
            <p:spPr>
              <a:xfrm>
                <a:off x="3767091" y="22622348"/>
                <a:ext cx="6037383" cy="3322971"/>
              </a:xfrm>
              <a:prstGeom prst="rect">
                <a:avLst/>
              </a:prstGeom>
              <a:blipFill>
                <a:blip r:embed="rId6"/>
                <a:stretch>
                  <a:fillRect t="-3119"/>
                </a:stretch>
              </a:blipFill>
            </p:spPr>
            <p:txBody>
              <a:bodyPr/>
              <a:lstStyle/>
              <a:p>
                <a:r>
                  <a:rPr lang="es-ES">
                    <a:noFill/>
                  </a:rPr>
                  <a:t> </a:t>
                </a:r>
              </a:p>
            </p:txBody>
          </p:sp>
        </mc:Fallback>
      </mc:AlternateContent>
      <p:sp>
        <p:nvSpPr>
          <p:cNvPr id="27" name="Forma libre: forma 26">
            <a:extLst>
              <a:ext uri="{FF2B5EF4-FFF2-40B4-BE49-F238E27FC236}">
                <a16:creationId xmlns:a16="http://schemas.microsoft.com/office/drawing/2014/main" id="{8AEF84C2-1A16-4D3A-AE09-DBAF466CE98E}"/>
              </a:ext>
            </a:extLst>
          </p:cNvPr>
          <p:cNvSpPr/>
          <p:nvPr/>
        </p:nvSpPr>
        <p:spPr>
          <a:xfrm flipH="1">
            <a:off x="12015298" y="14677073"/>
            <a:ext cx="2994286" cy="1960206"/>
          </a:xfrm>
          <a:custGeom>
            <a:avLst/>
            <a:gdLst>
              <a:gd name="connsiteX0" fmla="*/ 0 w 2870200"/>
              <a:gd name="connsiteY0" fmla="*/ 3073400 h 3073400"/>
              <a:gd name="connsiteX1" fmla="*/ 254000 w 2870200"/>
              <a:gd name="connsiteY1" fmla="*/ 2159000 h 3073400"/>
              <a:gd name="connsiteX2" fmla="*/ 1143000 w 2870200"/>
              <a:gd name="connsiteY2" fmla="*/ 1371600 h 3073400"/>
              <a:gd name="connsiteX3" fmla="*/ 2133600 w 2870200"/>
              <a:gd name="connsiteY3" fmla="*/ 1016000 h 3073400"/>
              <a:gd name="connsiteX4" fmla="*/ 2692400 w 2870200"/>
              <a:gd name="connsiteY4" fmla="*/ 584200 h 3073400"/>
              <a:gd name="connsiteX5" fmla="*/ 2870200 w 2870200"/>
              <a:gd name="connsiteY5" fmla="*/ 0 h 307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200" h="3073400">
                <a:moveTo>
                  <a:pt x="0" y="3073400"/>
                </a:moveTo>
                <a:cubicBezTo>
                  <a:pt x="31750" y="2758016"/>
                  <a:pt x="63500" y="2442633"/>
                  <a:pt x="254000" y="2159000"/>
                </a:cubicBezTo>
                <a:cubicBezTo>
                  <a:pt x="444500" y="1875367"/>
                  <a:pt x="829733" y="1562100"/>
                  <a:pt x="1143000" y="1371600"/>
                </a:cubicBezTo>
                <a:cubicBezTo>
                  <a:pt x="1456267" y="1181100"/>
                  <a:pt x="1875367" y="1147233"/>
                  <a:pt x="2133600" y="1016000"/>
                </a:cubicBezTo>
                <a:cubicBezTo>
                  <a:pt x="2391833" y="884767"/>
                  <a:pt x="2569633" y="753533"/>
                  <a:pt x="2692400" y="584200"/>
                </a:cubicBezTo>
                <a:cubicBezTo>
                  <a:pt x="2815167" y="414867"/>
                  <a:pt x="2842683" y="207433"/>
                  <a:pt x="2870200" y="0"/>
                </a:cubicBez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6054"/>
          </a:p>
        </p:txBody>
      </p:sp>
      <p:cxnSp>
        <p:nvCxnSpPr>
          <p:cNvPr id="28" name="Conector recto de flecha 27">
            <a:extLst>
              <a:ext uri="{FF2B5EF4-FFF2-40B4-BE49-F238E27FC236}">
                <a16:creationId xmlns:a16="http://schemas.microsoft.com/office/drawing/2014/main" id="{7184C1D3-EF5B-4CA0-B994-6C1D01606173}"/>
              </a:ext>
            </a:extLst>
          </p:cNvPr>
          <p:cNvCxnSpPr>
            <a:cxnSpLocks/>
          </p:cNvCxnSpPr>
          <p:nvPr/>
        </p:nvCxnSpPr>
        <p:spPr>
          <a:xfrm>
            <a:off x="6785782" y="20282291"/>
            <a:ext cx="0" cy="2247119"/>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28 Rectángulo">
            <a:extLst>
              <a:ext uri="{FF2B5EF4-FFF2-40B4-BE49-F238E27FC236}">
                <a16:creationId xmlns:a16="http://schemas.microsoft.com/office/drawing/2014/main" id="{BDD27625-FC64-4F27-9DF6-FE24CF7DFA45}"/>
              </a:ext>
            </a:extLst>
          </p:cNvPr>
          <p:cNvSpPr/>
          <p:nvPr/>
        </p:nvSpPr>
        <p:spPr>
          <a:xfrm>
            <a:off x="23373862" y="18510250"/>
            <a:ext cx="5555943" cy="815588"/>
          </a:xfrm>
          <a:prstGeom prst="rect">
            <a:avLst/>
          </a:prstGeom>
        </p:spPr>
        <p:txBody>
          <a:bodyPr wrap="square" lIns="81704" tIns="40852" rIns="81704" bIns="40852">
            <a:spAutoFit/>
          </a:bodyPr>
          <a:lstStyle/>
          <a:p>
            <a:pPr marL="849410" lvl="1">
              <a:lnSpc>
                <a:spcPct val="150000"/>
              </a:lnSpc>
              <a:spcAft>
                <a:spcPts val="631"/>
              </a:spcAft>
            </a:pPr>
            <a:r>
              <a:rPr lang="es-ES" sz="3600" dirty="0">
                <a:latin typeface="Microsoft JhengHei UI Light" panose="020B0304030504040204" pitchFamily="34" charset="-120"/>
                <a:ea typeface="Microsoft JhengHei UI Light" panose="020B0304030504040204" pitchFamily="34" charset="-120"/>
                <a:sym typeface="Wingdings" panose="05000000000000000000" pitchFamily="2" charset="2"/>
              </a:rPr>
              <a:t> </a:t>
            </a:r>
            <a:r>
              <a:rPr lang="es-ES" sz="3600" dirty="0" err="1">
                <a:latin typeface="Microsoft JhengHei UI Light" panose="020B0304030504040204" pitchFamily="34" charset="-120"/>
                <a:ea typeface="Microsoft JhengHei UI Light" panose="020B0304030504040204" pitchFamily="34" charset="-120"/>
                <a:sym typeface="Wingdings" panose="05000000000000000000" pitchFamily="2" charset="2"/>
              </a:rPr>
              <a:t>Lipase</a:t>
            </a:r>
            <a:endParaRPr lang="es-ES" sz="3600" dirty="0">
              <a:latin typeface="Microsoft JhengHei UI Light" panose="020B0304030504040204" pitchFamily="34" charset="-120"/>
              <a:ea typeface="Microsoft JhengHei UI Light" panose="020B0304030504040204" pitchFamily="34" charset="-120"/>
            </a:endParaRPr>
          </a:p>
        </p:txBody>
      </p:sp>
      <p:pic>
        <p:nvPicPr>
          <p:cNvPr id="30" name="Picture 33" descr="Verbascoside - Wikipedia, la enciclopedia libre">
            <a:extLst>
              <a:ext uri="{FF2B5EF4-FFF2-40B4-BE49-F238E27FC236}">
                <a16:creationId xmlns:a16="http://schemas.microsoft.com/office/drawing/2014/main" id="{69838AC1-6D62-4AC1-9036-AE3927730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8803" y="25615536"/>
            <a:ext cx="7910488" cy="7831384"/>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524340D9-2E29-4845-9DEC-6C41E831B683}"/>
              </a:ext>
            </a:extLst>
          </p:cNvPr>
          <p:cNvSpPr/>
          <p:nvPr/>
        </p:nvSpPr>
        <p:spPr>
          <a:xfrm>
            <a:off x="3278748" y="31825357"/>
            <a:ext cx="3065519" cy="674672"/>
          </a:xfrm>
          <a:prstGeom prst="rect">
            <a:avLst/>
          </a:prstGeom>
        </p:spPr>
        <p:txBody>
          <a:bodyPr wrap="none">
            <a:spAutoFit/>
          </a:bodyPr>
          <a:lstStyle/>
          <a:p>
            <a:r>
              <a:rPr lang="es-ES" sz="3784" b="1" dirty="0" err="1">
                <a:solidFill>
                  <a:schemeClr val="tx2">
                    <a:lumMod val="75000"/>
                  </a:schemeClr>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Verbascoside</a:t>
            </a:r>
            <a:endParaRPr lang="es-ES" sz="3259" b="1" dirty="0">
              <a:solidFill>
                <a:schemeClr val="tx2">
                  <a:lumMod val="75000"/>
                </a:schemeClr>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endParaRPr>
          </a:p>
        </p:txBody>
      </p:sp>
      <p:graphicFrame>
        <p:nvGraphicFramePr>
          <p:cNvPr id="33" name="Objeto 32">
            <a:extLst>
              <a:ext uri="{FF2B5EF4-FFF2-40B4-BE49-F238E27FC236}">
                <a16:creationId xmlns:a16="http://schemas.microsoft.com/office/drawing/2014/main" id="{37584B6C-6609-4696-950D-8B5C6CDC8C1A}"/>
              </a:ext>
            </a:extLst>
          </p:cNvPr>
          <p:cNvGraphicFramePr>
            <a:graphicFrameLocks noChangeAspect="1"/>
          </p:cNvGraphicFramePr>
          <p:nvPr>
            <p:extLst>
              <p:ext uri="{D42A27DB-BD31-4B8C-83A1-F6EECF244321}">
                <p14:modId xmlns:p14="http://schemas.microsoft.com/office/powerpoint/2010/main" val="3001193803"/>
              </p:ext>
            </p:extLst>
          </p:nvPr>
        </p:nvGraphicFramePr>
        <p:xfrm>
          <a:off x="12274550" y="21042313"/>
          <a:ext cx="7515225" cy="4800600"/>
        </p:xfrm>
        <a:graphic>
          <a:graphicData uri="http://schemas.openxmlformats.org/presentationml/2006/ole">
            <mc:AlternateContent xmlns:mc="http://schemas.openxmlformats.org/markup-compatibility/2006">
              <mc:Choice xmlns:v="urn:schemas-microsoft-com:vml" Requires="v">
                <p:oleObj spid="_x0000_s2090" name="Prism 6" r:id="rId8" imgW="4153085" imgH="2652895" progId="Prism6.Document">
                  <p:embed/>
                </p:oleObj>
              </mc:Choice>
              <mc:Fallback>
                <p:oleObj name="Prism 6" r:id="rId8" imgW="4153085" imgH="2652895" progId="Prism6.Document">
                  <p:embed/>
                  <p:pic>
                    <p:nvPicPr>
                      <p:cNvPr id="7" name="Objeto 6">
                        <a:extLst>
                          <a:ext uri="{FF2B5EF4-FFF2-40B4-BE49-F238E27FC236}">
                            <a16:creationId xmlns:a16="http://schemas.microsoft.com/office/drawing/2014/main" id="{D489BAC4-0107-43A9-86A2-3E9C83BA7CAB}"/>
                          </a:ext>
                        </a:extLst>
                      </p:cNvPr>
                      <p:cNvPicPr/>
                      <p:nvPr/>
                    </p:nvPicPr>
                    <p:blipFill>
                      <a:blip r:embed="rId9"/>
                      <a:stretch>
                        <a:fillRect/>
                      </a:stretch>
                    </p:blipFill>
                    <p:spPr>
                      <a:xfrm>
                        <a:off x="12274550" y="21042313"/>
                        <a:ext cx="7515225" cy="4800600"/>
                      </a:xfrm>
                      <a:prstGeom prst="rect">
                        <a:avLst/>
                      </a:prstGeom>
                    </p:spPr>
                  </p:pic>
                </p:oleObj>
              </mc:Fallback>
            </mc:AlternateContent>
          </a:graphicData>
        </a:graphic>
      </p:graphicFrame>
      <p:graphicFrame>
        <p:nvGraphicFramePr>
          <p:cNvPr id="34" name="Objeto 33">
            <a:extLst>
              <a:ext uri="{FF2B5EF4-FFF2-40B4-BE49-F238E27FC236}">
                <a16:creationId xmlns:a16="http://schemas.microsoft.com/office/drawing/2014/main" id="{6F949111-39A9-4212-B622-A60104012FC9}"/>
              </a:ext>
            </a:extLst>
          </p:cNvPr>
          <p:cNvGraphicFramePr>
            <a:graphicFrameLocks noChangeAspect="1"/>
          </p:cNvGraphicFramePr>
          <p:nvPr>
            <p:extLst>
              <p:ext uri="{D42A27DB-BD31-4B8C-83A1-F6EECF244321}">
                <p14:modId xmlns:p14="http://schemas.microsoft.com/office/powerpoint/2010/main" val="2470958085"/>
              </p:ext>
            </p:extLst>
          </p:nvPr>
        </p:nvGraphicFramePr>
        <p:xfrm>
          <a:off x="20683196" y="25432454"/>
          <a:ext cx="7799609" cy="4993544"/>
        </p:xfrm>
        <a:graphic>
          <a:graphicData uri="http://schemas.openxmlformats.org/presentationml/2006/ole">
            <mc:AlternateContent xmlns:mc="http://schemas.openxmlformats.org/markup-compatibility/2006">
              <mc:Choice xmlns:v="urn:schemas-microsoft-com:vml" Requires="v">
                <p:oleObj spid="_x0000_s2091" name="Prism 6" r:id="rId10" imgW="4143722" imgH="2652895" progId="Prism6.Document">
                  <p:embed/>
                </p:oleObj>
              </mc:Choice>
              <mc:Fallback>
                <p:oleObj name="Prism 6" r:id="rId10" imgW="4143722" imgH="2652895" progId="Prism6.Document">
                  <p:embed/>
                  <p:pic>
                    <p:nvPicPr>
                      <p:cNvPr id="9" name="Objeto 8">
                        <a:extLst>
                          <a:ext uri="{FF2B5EF4-FFF2-40B4-BE49-F238E27FC236}">
                            <a16:creationId xmlns:a16="http://schemas.microsoft.com/office/drawing/2014/main" id="{3640B22C-9173-4280-8924-A009DAFDFEC9}"/>
                          </a:ext>
                        </a:extLst>
                      </p:cNvPr>
                      <p:cNvPicPr/>
                      <p:nvPr/>
                    </p:nvPicPr>
                    <p:blipFill>
                      <a:blip r:embed="rId11"/>
                      <a:stretch>
                        <a:fillRect/>
                      </a:stretch>
                    </p:blipFill>
                    <p:spPr>
                      <a:xfrm>
                        <a:off x="20683196" y="25432454"/>
                        <a:ext cx="7799609" cy="4993544"/>
                      </a:xfrm>
                      <a:prstGeom prst="rect">
                        <a:avLst/>
                      </a:prstGeom>
                    </p:spPr>
                  </p:pic>
                </p:oleObj>
              </mc:Fallback>
            </mc:AlternateContent>
          </a:graphicData>
        </a:graphic>
      </p:graphicFrame>
      <p:graphicFrame>
        <p:nvGraphicFramePr>
          <p:cNvPr id="35" name="Objeto 34">
            <a:extLst>
              <a:ext uri="{FF2B5EF4-FFF2-40B4-BE49-F238E27FC236}">
                <a16:creationId xmlns:a16="http://schemas.microsoft.com/office/drawing/2014/main" id="{5156AF91-46B5-4D22-AC41-8DA10D74D023}"/>
              </a:ext>
            </a:extLst>
          </p:cNvPr>
          <p:cNvGraphicFramePr>
            <a:graphicFrameLocks noChangeAspect="1"/>
          </p:cNvGraphicFramePr>
          <p:nvPr>
            <p:extLst>
              <p:ext uri="{D42A27DB-BD31-4B8C-83A1-F6EECF244321}">
                <p14:modId xmlns:p14="http://schemas.microsoft.com/office/powerpoint/2010/main" val="292625181"/>
              </p:ext>
            </p:extLst>
          </p:nvPr>
        </p:nvGraphicFramePr>
        <p:xfrm>
          <a:off x="11977688" y="25339675"/>
          <a:ext cx="7621587" cy="5000625"/>
        </p:xfrm>
        <a:graphic>
          <a:graphicData uri="http://schemas.openxmlformats.org/presentationml/2006/ole">
            <mc:AlternateContent xmlns:mc="http://schemas.openxmlformats.org/markup-compatibility/2006">
              <mc:Choice xmlns:v="urn:schemas-microsoft-com:vml" Requires="v">
                <p:oleObj spid="_x0000_s2092" name="Prism 6" r:id="rId12" imgW="4043244" imgH="2652895" progId="Prism6.Document">
                  <p:embed/>
                </p:oleObj>
              </mc:Choice>
              <mc:Fallback>
                <p:oleObj name="Prism 6" r:id="rId12" imgW="4043244" imgH="2652895" progId="Prism6.Document">
                  <p:embed/>
                  <p:pic>
                    <p:nvPicPr>
                      <p:cNvPr id="10" name="Objeto 9">
                        <a:extLst>
                          <a:ext uri="{FF2B5EF4-FFF2-40B4-BE49-F238E27FC236}">
                            <a16:creationId xmlns:a16="http://schemas.microsoft.com/office/drawing/2014/main" id="{61FD61E6-34E6-4C1D-ACD0-7E97535A7F7A}"/>
                          </a:ext>
                        </a:extLst>
                      </p:cNvPr>
                      <p:cNvPicPr/>
                      <p:nvPr/>
                    </p:nvPicPr>
                    <p:blipFill>
                      <a:blip r:embed="rId13"/>
                      <a:stretch>
                        <a:fillRect/>
                      </a:stretch>
                    </p:blipFill>
                    <p:spPr>
                      <a:xfrm>
                        <a:off x="11977688" y="25339675"/>
                        <a:ext cx="7621587" cy="5000625"/>
                      </a:xfrm>
                      <a:prstGeom prst="rect">
                        <a:avLst/>
                      </a:prstGeom>
                    </p:spPr>
                  </p:pic>
                </p:oleObj>
              </mc:Fallback>
            </mc:AlternateContent>
          </a:graphicData>
        </a:graphic>
      </p:graphicFrame>
      <p:graphicFrame>
        <p:nvGraphicFramePr>
          <p:cNvPr id="36" name="Objeto 35">
            <a:extLst>
              <a:ext uri="{FF2B5EF4-FFF2-40B4-BE49-F238E27FC236}">
                <a16:creationId xmlns:a16="http://schemas.microsoft.com/office/drawing/2014/main" id="{1B8FBBBF-1629-4280-BAA6-AC561B69E304}"/>
              </a:ext>
            </a:extLst>
          </p:cNvPr>
          <p:cNvGraphicFramePr>
            <a:graphicFrameLocks noChangeAspect="1"/>
          </p:cNvGraphicFramePr>
          <p:nvPr>
            <p:extLst>
              <p:ext uri="{D42A27DB-BD31-4B8C-83A1-F6EECF244321}">
                <p14:modId xmlns:p14="http://schemas.microsoft.com/office/powerpoint/2010/main" val="2374547625"/>
              </p:ext>
            </p:extLst>
          </p:nvPr>
        </p:nvGraphicFramePr>
        <p:xfrm>
          <a:off x="20305329" y="20877917"/>
          <a:ext cx="7651148" cy="5065398"/>
        </p:xfrm>
        <a:graphic>
          <a:graphicData uri="http://schemas.openxmlformats.org/presentationml/2006/ole">
            <mc:AlternateContent xmlns:mc="http://schemas.openxmlformats.org/markup-compatibility/2006">
              <mc:Choice xmlns:v="urn:schemas-microsoft-com:vml" Requires="v">
                <p:oleObj spid="_x0000_s2093" name="Prism 6" r:id="rId14" imgW="4006510" imgH="2652895" progId="Prism6.Document">
                  <p:embed/>
                </p:oleObj>
              </mc:Choice>
              <mc:Fallback>
                <p:oleObj name="Prism 6" r:id="rId14" imgW="4006510" imgH="2652895" progId="Prism6.Document">
                  <p:embed/>
                  <p:pic>
                    <p:nvPicPr>
                      <p:cNvPr id="12" name="Objeto 11">
                        <a:extLst>
                          <a:ext uri="{FF2B5EF4-FFF2-40B4-BE49-F238E27FC236}">
                            <a16:creationId xmlns:a16="http://schemas.microsoft.com/office/drawing/2014/main" id="{CC30EF62-8204-41FD-8D50-CECFE5A41C03}"/>
                          </a:ext>
                        </a:extLst>
                      </p:cNvPr>
                      <p:cNvPicPr/>
                      <p:nvPr/>
                    </p:nvPicPr>
                    <p:blipFill>
                      <a:blip r:embed="rId15"/>
                      <a:stretch>
                        <a:fillRect/>
                      </a:stretch>
                    </p:blipFill>
                    <p:spPr>
                      <a:xfrm>
                        <a:off x="20305329" y="20877917"/>
                        <a:ext cx="7651148" cy="5065398"/>
                      </a:xfrm>
                      <a:prstGeom prst="rect">
                        <a:avLst/>
                      </a:prstGeom>
                    </p:spPr>
                  </p:pic>
                </p:oleObj>
              </mc:Fallback>
            </mc:AlternateContent>
          </a:graphicData>
        </a:graphic>
      </p:graphicFrame>
      <p:sp>
        <p:nvSpPr>
          <p:cNvPr id="37" name="Rectángulo 36">
            <a:extLst>
              <a:ext uri="{FF2B5EF4-FFF2-40B4-BE49-F238E27FC236}">
                <a16:creationId xmlns:a16="http://schemas.microsoft.com/office/drawing/2014/main" id="{720633B5-E09C-4356-ADEA-D6108C582AC5}"/>
              </a:ext>
            </a:extLst>
          </p:cNvPr>
          <p:cNvSpPr/>
          <p:nvPr/>
        </p:nvSpPr>
        <p:spPr>
          <a:xfrm>
            <a:off x="26709712" y="19484545"/>
            <a:ext cx="3333748" cy="1200329"/>
          </a:xfrm>
          <a:prstGeom prst="rect">
            <a:avLst/>
          </a:prstGeom>
        </p:spPr>
        <p:txBody>
          <a:bodyPr wrap="square">
            <a:spAutoFit/>
          </a:bodyPr>
          <a:lstStyle/>
          <a:p>
            <a:pPr algn="ctr"/>
            <a:r>
              <a:rPr lang="en-GB" sz="3600" b="1" dirty="0">
                <a:solidFill>
                  <a:srgbClr val="C00000"/>
                </a:solidFill>
                <a:latin typeface="Microsoft JhengHei UI Light" panose="020B0304030504040204" pitchFamily="34" charset="-120"/>
                <a:ea typeface="Microsoft JhengHei UI Light" panose="020B0304030504040204" pitchFamily="34" charset="-120"/>
              </a:rPr>
              <a:t>It does not inhibit lipase</a:t>
            </a:r>
          </a:p>
        </p:txBody>
      </p:sp>
      <p:cxnSp>
        <p:nvCxnSpPr>
          <p:cNvPr id="38" name="Conector recto de flecha 37">
            <a:extLst>
              <a:ext uri="{FF2B5EF4-FFF2-40B4-BE49-F238E27FC236}">
                <a16:creationId xmlns:a16="http://schemas.microsoft.com/office/drawing/2014/main" id="{F0245493-2526-450E-92DC-84C465B6F668}"/>
              </a:ext>
            </a:extLst>
          </p:cNvPr>
          <p:cNvCxnSpPr>
            <a:cxnSpLocks/>
          </p:cNvCxnSpPr>
          <p:nvPr/>
        </p:nvCxnSpPr>
        <p:spPr>
          <a:xfrm>
            <a:off x="26503281" y="19347853"/>
            <a:ext cx="766569" cy="47278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4A0DDBFD-4E9C-46CA-B10A-04CFDCC3F5DD}"/>
              </a:ext>
            </a:extLst>
          </p:cNvPr>
          <p:cNvCxnSpPr>
            <a:cxnSpLocks/>
          </p:cNvCxnSpPr>
          <p:nvPr/>
        </p:nvCxnSpPr>
        <p:spPr>
          <a:xfrm>
            <a:off x="15009583" y="20162747"/>
            <a:ext cx="0" cy="1243103"/>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36E8F4D4-241A-4461-889E-F6A35407BE2A}"/>
              </a:ext>
            </a:extLst>
          </p:cNvPr>
          <p:cNvCxnSpPr>
            <a:cxnSpLocks/>
          </p:cNvCxnSpPr>
          <p:nvPr/>
        </p:nvCxnSpPr>
        <p:spPr>
          <a:xfrm>
            <a:off x="23769093" y="20205241"/>
            <a:ext cx="0" cy="1243103"/>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16">
            <a:extLst>
              <a:ext uri="{FF2B5EF4-FFF2-40B4-BE49-F238E27FC236}">
                <a16:creationId xmlns:a16="http://schemas.microsoft.com/office/drawing/2014/main" id="{CF1D775D-81FA-49B0-9F63-2761D8485692}"/>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7253406" y="-503430"/>
            <a:ext cx="3068918" cy="445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235</Words>
  <Application>Microsoft Office PowerPoint</Application>
  <PresentationFormat>Personalizado</PresentationFormat>
  <Paragraphs>29</Paragraphs>
  <Slides>1</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vt:i4>
      </vt:variant>
    </vt:vector>
  </HeadingPairs>
  <TitlesOfParts>
    <vt:vector size="9" baseType="lpstr">
      <vt:lpstr>Microsoft JhengHei UI Light</vt:lpstr>
      <vt:lpstr>Arial</vt:lpstr>
      <vt:lpstr>Calibri</vt:lpstr>
      <vt:lpstr>Calibri Light</vt:lpstr>
      <vt:lpstr>Cambria Math</vt:lpstr>
      <vt:lpstr>Office Theme</vt:lpstr>
      <vt:lpstr>Custom Design</vt:lpstr>
      <vt:lpstr>Prism 6</vt:lpstr>
      <vt:lpstr>Phlomis lychnitis L. (Lamiaceae) as a source of bioactive compounds with functional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VICTOR LOPEZ RAMOS</cp:lastModifiedBy>
  <cp:revision>79</cp:revision>
  <dcterms:created xsi:type="dcterms:W3CDTF">2015-04-04T09:45:50Z</dcterms:created>
  <dcterms:modified xsi:type="dcterms:W3CDTF">2020-11-02T13:01:54Z</dcterms:modified>
</cp:coreProperties>
</file>