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9" r:id="rId4"/>
    <p:sldId id="258" r:id="rId5"/>
    <p:sldId id="259" r:id="rId6"/>
    <p:sldId id="272" r:id="rId7"/>
    <p:sldId id="286" r:id="rId8"/>
    <p:sldId id="287" r:id="rId9"/>
    <p:sldId id="288" r:id="rId10"/>
    <p:sldId id="284" r:id="rId11"/>
    <p:sldId id="261" r:id="rId12"/>
    <p:sldId id="273" r:id="rId13"/>
    <p:sldId id="274" r:id="rId14"/>
    <p:sldId id="265" r:id="rId15"/>
    <p:sldId id="26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  <p:cmAuthor id="2" name="Patrícia Rijo" initials="PR" lastIdx="2" clrIdx="2">
    <p:extLst>
      <p:ext uri="{19B8F6BF-5375-455C-9EA6-DF929625EA0E}">
        <p15:presenceInfo xmlns:p15="http://schemas.microsoft.com/office/powerpoint/2012/main" userId="2a2dbfbcde5463b0" providerId="Windows Live"/>
      </p:ext>
    </p:extLst>
  </p:cmAuthor>
  <p:cmAuthor id="3" name="NTUNGWE EPOLE NGOLLE" initials="NEN" lastIdx="2" clrIdx="3">
    <p:extLst>
      <p:ext uri="{19B8F6BF-5375-455C-9EA6-DF929625EA0E}">
        <p15:presenceInfo xmlns:p15="http://schemas.microsoft.com/office/powerpoint/2012/main" userId="1583e358c774d3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02/11/2020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02/11/2020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02/11/2020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02/11/2020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02/11/2020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02/11/2020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02/11/2020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02/11/2020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02/11/2020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02/11/2020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02/11/2020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02/11/2020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02/11/2020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patricia.rijo@ulusofona.pt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s://az.wikipedia.org/wiki/Orobanchaceae" TargetMode="External"/><Relationship Id="rId12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2.jpeg"/><Relationship Id="rId5" Type="http://schemas.openxmlformats.org/officeDocument/2006/relationships/hyperlink" Target="https://ml.wikipedia.org/wiki/%E0%B4%87%E0%B4%B0%E0%B5%81%E0%B4%B5%E0%B5%87%E0%B4%B2%E0%B4%BF" TargetMode="External"/><Relationship Id="rId10" Type="http://schemas.openxmlformats.org/officeDocument/2006/relationships/image" Target="../media/image21.jpg"/><Relationship Id="rId4" Type="http://schemas.openxmlformats.org/officeDocument/2006/relationships/image" Target="../media/image18.jpeg"/><Relationship Id="rId9" Type="http://schemas.openxmlformats.org/officeDocument/2006/relationships/hyperlink" Target="https://sv.wikipedia.org/wiki/Hyptis_mutabili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6.jp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1513" y="2198776"/>
            <a:ext cx="830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Chemical Composition and Biological Activity of Diterpenoids from </a:t>
            </a:r>
            <a:r>
              <a:rPr lang="en-GB" sz="2400" b="1" i="1" dirty="0" err="1"/>
              <a:t>Plectranthus</a:t>
            </a:r>
            <a:r>
              <a:rPr lang="en-GB" sz="2400" b="1" i="1" dirty="0"/>
              <a:t> </a:t>
            </a:r>
            <a:r>
              <a:rPr lang="en-GB" sz="2400" b="1" i="1" dirty="0" err="1"/>
              <a:t>mutabilis</a:t>
            </a:r>
            <a:r>
              <a:rPr lang="en-GB" sz="2400" b="1" i="1" dirty="0"/>
              <a:t> </a:t>
            </a:r>
            <a:r>
              <a:rPr lang="en-GB" sz="2400" b="1" dirty="0" err="1"/>
              <a:t>codd</a:t>
            </a:r>
            <a:r>
              <a:rPr lang="en-GB" sz="2400" b="1" dirty="0"/>
              <a:t>.</a:t>
            </a:r>
            <a:endParaRPr lang="en-US" sz="2400" b="1" dirty="0"/>
          </a:p>
          <a:p>
            <a:pPr algn="ctr"/>
            <a:endParaRPr lang="fr-FR" dirty="0"/>
          </a:p>
          <a:p>
            <a:pPr algn="ctr"/>
            <a:r>
              <a:rPr lang="it-IT" b="1" dirty="0"/>
              <a:t>Epole Ntungwe</a:t>
            </a:r>
            <a:r>
              <a:rPr lang="it-IT" b="1" baseline="30000" dirty="0"/>
              <a:t>1,2</a:t>
            </a:r>
            <a:r>
              <a:rPr lang="it-IT" b="1" dirty="0"/>
              <a:t>, Máté Vágvölgyie</a:t>
            </a:r>
            <a:r>
              <a:rPr lang="it-IT" b="1" baseline="30000" dirty="0"/>
              <a:t>4</a:t>
            </a:r>
            <a:r>
              <a:rPr lang="it-IT" b="1" dirty="0"/>
              <a:t>, Jaime A. S. Coelho</a:t>
            </a:r>
            <a:r>
              <a:rPr lang="it-IT" b="1" baseline="30000" dirty="0"/>
              <a:t>1</a:t>
            </a:r>
            <a:r>
              <a:rPr lang="it-IT" b="1" dirty="0"/>
              <a:t>, Vera Isca</a:t>
            </a:r>
            <a:r>
              <a:rPr lang="it-IT" b="1" baseline="30000" dirty="0"/>
              <a:t>1,3</a:t>
            </a:r>
            <a:r>
              <a:rPr lang="it-IT" b="1" dirty="0"/>
              <a:t>, Lucilia Saraiva</a:t>
            </a:r>
            <a:r>
              <a:rPr lang="it-IT" b="1" baseline="30000" dirty="0"/>
              <a:t>5</a:t>
            </a:r>
            <a:r>
              <a:rPr lang="it-IT" b="1" dirty="0"/>
              <a:t>, Ana María Díaz-Lanza</a:t>
            </a:r>
            <a:r>
              <a:rPr lang="it-IT" b="1" baseline="30000" dirty="0"/>
              <a:t>2</a:t>
            </a:r>
            <a:r>
              <a:rPr lang="it-IT" b="1" dirty="0"/>
              <a:t>, Attila Hunyadi</a:t>
            </a:r>
            <a:r>
              <a:rPr lang="it-IT" b="1" baseline="30000" dirty="0"/>
              <a:t>4</a:t>
            </a:r>
            <a:r>
              <a:rPr lang="it-IT" b="1" dirty="0"/>
              <a:t>, Noélia Duarte</a:t>
            </a:r>
            <a:r>
              <a:rPr lang="it-IT" b="1" baseline="30000" dirty="0"/>
              <a:t>3</a:t>
            </a:r>
            <a:r>
              <a:rPr lang="it-IT" b="1" dirty="0"/>
              <a:t>, Milica Pesic</a:t>
            </a:r>
            <a:r>
              <a:rPr lang="it-IT" b="1" baseline="30000" dirty="0"/>
              <a:t>6</a:t>
            </a:r>
            <a:r>
              <a:rPr lang="it-IT" b="1" dirty="0"/>
              <a:t>, Patrícia Rijo</a:t>
            </a:r>
            <a:r>
              <a:rPr lang="it-IT" b="1" baseline="30000" dirty="0"/>
              <a:t>1,3</a:t>
            </a:r>
            <a:r>
              <a:rPr lang="it-IT" b="1" dirty="0"/>
              <a:t>*</a:t>
            </a:r>
          </a:p>
          <a:p>
            <a:pPr algn="ctr"/>
            <a:endParaRPr lang="fr-FR" dirty="0"/>
          </a:p>
          <a:p>
            <a:r>
              <a:rPr lang="en-US" baseline="30000" dirty="0"/>
              <a:t>1 </a:t>
            </a:r>
            <a:r>
              <a:rPr lang="pt-BR" dirty="0"/>
              <a:t>CBIOS – Center Research for Biosciences &amp; Health Technologies, Lisbon, Portugal</a:t>
            </a:r>
            <a:endParaRPr lang="en-US" dirty="0"/>
          </a:p>
          <a:p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GB" dirty="0"/>
              <a:t>Department of Biomedical Sciences, Faculty of Pharmacy, University of </a:t>
            </a:r>
            <a:r>
              <a:rPr lang="en-GB" dirty="0" err="1"/>
              <a:t>Alcalá</a:t>
            </a:r>
            <a:r>
              <a:rPr lang="en-GB" dirty="0"/>
              <a:t>, Spain</a:t>
            </a:r>
          </a:p>
          <a:p>
            <a:r>
              <a:rPr lang="en-US" baseline="30000" dirty="0"/>
              <a:t>3 </a:t>
            </a:r>
            <a:r>
              <a:rPr lang="pt-BR" dirty="0"/>
              <a:t>iMed.ULisboa, Faculdade de Farmácia da Universidade de Lisboa, Portugal</a:t>
            </a:r>
            <a:endParaRPr lang="en-US" dirty="0"/>
          </a:p>
          <a:p>
            <a:r>
              <a:rPr lang="en-US" baseline="30000" dirty="0"/>
              <a:t>4 </a:t>
            </a:r>
            <a:r>
              <a:rPr lang="en-GB" dirty="0"/>
              <a:t>Institute of Pharmacognosy, University of Szeged, </a:t>
            </a:r>
            <a:r>
              <a:rPr lang="en-GB" dirty="0" err="1"/>
              <a:t>Eötvös</a:t>
            </a:r>
            <a:r>
              <a:rPr lang="en-GB" dirty="0"/>
              <a:t> str. 6. 6720 Szeged, Hungary</a:t>
            </a:r>
            <a:endParaRPr lang="en-US" dirty="0"/>
          </a:p>
          <a:p>
            <a:r>
              <a:rPr lang="en-US" baseline="30000" dirty="0"/>
              <a:t>5 </a:t>
            </a:r>
            <a:r>
              <a:rPr lang="en-GB" dirty="0"/>
              <a:t>LAQV - Faculty of Pharmacy of University of Porto, Portugal </a:t>
            </a:r>
            <a:endParaRPr lang="en-US" baseline="30000" dirty="0"/>
          </a:p>
          <a:p>
            <a:r>
              <a:rPr lang="en-US" baseline="30000" dirty="0"/>
              <a:t>6 </a:t>
            </a:r>
            <a:r>
              <a:rPr lang="en-US" dirty="0"/>
              <a:t>Institute for Biological Research ‘</a:t>
            </a:r>
            <a:r>
              <a:rPr lang="en-US" dirty="0" err="1"/>
              <a:t>Siniˇsa</a:t>
            </a:r>
            <a:r>
              <a:rPr lang="en-US" dirty="0"/>
              <a:t> </a:t>
            </a:r>
            <a:r>
              <a:rPr lang="en-US" dirty="0" err="1"/>
              <a:t>Stankovi</a:t>
            </a:r>
            <a:r>
              <a:rPr lang="en-US" dirty="0"/>
              <a:t>´ c’, University of Belgrade, Serbia</a:t>
            </a:r>
          </a:p>
          <a:p>
            <a:r>
              <a:rPr lang="en-US" sz="1400" b="1" dirty="0"/>
              <a:t>*</a:t>
            </a:r>
            <a:r>
              <a:rPr lang="en-US" sz="1400" dirty="0"/>
              <a:t> Corresponding author: </a:t>
            </a:r>
            <a:r>
              <a:rPr lang="en-GB" sz="1400" dirty="0">
                <a:hlinkClick r:id="rId3"/>
              </a:rPr>
              <a:t>patricia.rijo</a:t>
            </a:r>
            <a:r>
              <a:rPr lang="en-GB" sz="1400" u="sng" dirty="0">
                <a:hlinkClick r:id="rId3"/>
              </a:rPr>
              <a:t>@ulusofona.pt</a:t>
            </a:r>
            <a:r>
              <a:rPr lang="en-GB" sz="1400" u="sng" dirty="0"/>
              <a:t> </a:t>
            </a:r>
            <a:endParaRPr lang="fr-F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CB9B67-EF5B-487A-B22E-EE66BC914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6172200"/>
            <a:ext cx="1843087" cy="5133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0A563E-BAF7-40DD-9DDC-2B8C6EB90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15" y="6176293"/>
            <a:ext cx="2162175" cy="559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08068-0643-454D-9E4C-83931B66B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100" y="5963157"/>
            <a:ext cx="1095726" cy="894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60AA99-F5F0-40F8-AF77-DD3789A74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9962" y="6087023"/>
            <a:ext cx="1918764" cy="73844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"/>
    </mc:Choice>
    <mc:Fallback xmlns="">
      <p:transition spd="slow" advTm="17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1" y="307079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  <a:p>
            <a:r>
              <a:rPr lang="fr-FR" sz="2400" b="1" dirty="0" err="1"/>
              <a:t>Diterpenoids</a:t>
            </a:r>
            <a:r>
              <a:rPr lang="fr-FR" sz="2400" b="1" dirty="0"/>
              <a:t> </a:t>
            </a:r>
            <a:r>
              <a:rPr lang="fr-FR" sz="2400" b="1" dirty="0" err="1"/>
              <a:t>from</a:t>
            </a:r>
            <a:r>
              <a:rPr lang="fr-FR" sz="2400" b="1" dirty="0"/>
              <a:t> </a:t>
            </a:r>
            <a:r>
              <a:rPr lang="fr-FR" sz="2400" b="1" dirty="0" err="1"/>
              <a:t>isolated</a:t>
            </a:r>
            <a:r>
              <a:rPr lang="fr-FR" sz="2400" b="1" dirty="0"/>
              <a:t> </a:t>
            </a:r>
            <a:r>
              <a:rPr lang="fr-FR" sz="2400" b="1" i="1" dirty="0"/>
              <a:t>P. </a:t>
            </a:r>
            <a:r>
              <a:rPr lang="fr-FR" sz="2400" b="1" i="1" dirty="0" err="1"/>
              <a:t>mutabilis</a:t>
            </a:r>
            <a:r>
              <a:rPr lang="fr-FR" sz="2400" b="1" i="1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B78E7B-2FEC-43FC-8D9A-3DCA08B23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457878"/>
              </p:ext>
            </p:extLst>
          </p:nvPr>
        </p:nvGraphicFramePr>
        <p:xfrm>
          <a:off x="381000" y="1473133"/>
          <a:ext cx="84867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S ChemDraw Drawing" r:id="rId4" imgW="5243744" imgH="1507174" progId="ChemDraw.Document.6.0">
                  <p:embed/>
                </p:oleObj>
              </mc:Choice>
              <mc:Fallback>
                <p:oleObj name="CS ChemDraw Drawing" r:id="rId4" imgW="5243744" imgH="15071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473133"/>
                        <a:ext cx="8486775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9027F31-C770-405A-9866-6382CC5A00BA}"/>
              </a:ext>
            </a:extLst>
          </p:cNvPr>
          <p:cNvSpPr/>
          <p:nvPr/>
        </p:nvSpPr>
        <p:spPr>
          <a:xfrm>
            <a:off x="9101" y="3920208"/>
            <a:ext cx="243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prstClr val="black"/>
                </a:solidFill>
              </a:rPr>
              <a:t>Coleon</a:t>
            </a:r>
            <a:r>
              <a:rPr lang="en-GB" sz="1600" b="1" dirty="0">
                <a:solidFill>
                  <a:prstClr val="black"/>
                </a:solidFill>
              </a:rPr>
              <a:t> U quinone</a:t>
            </a:r>
          </a:p>
          <a:p>
            <a:r>
              <a:rPr lang="pt-PT" sz="1600" dirty="0">
                <a:solidFill>
                  <a:prstClr val="black"/>
                </a:solidFill>
              </a:rPr>
              <a:t>MM=344</a:t>
            </a:r>
            <a:endParaRPr lang="pt-PT" sz="1600" b="1" dirty="0">
              <a:solidFill>
                <a:prstClr val="black"/>
              </a:solidFill>
            </a:endParaRPr>
          </a:p>
          <a:p>
            <a:r>
              <a:rPr lang="pt-PT" sz="1600" dirty="0">
                <a:solidFill>
                  <a:prstClr val="black"/>
                </a:solidFill>
              </a:rPr>
              <a:t>[M+H]</a:t>
            </a:r>
            <a:r>
              <a:rPr lang="pt-PT" sz="1600" baseline="30000" dirty="0">
                <a:solidFill>
                  <a:prstClr val="black"/>
                </a:solidFill>
              </a:rPr>
              <a:t>+</a:t>
            </a:r>
            <a:r>
              <a:rPr lang="pt-PT" sz="1600" dirty="0">
                <a:solidFill>
                  <a:prstClr val="black"/>
                </a:solidFill>
              </a:rPr>
              <a:t> m/z = 345</a:t>
            </a:r>
          </a:p>
          <a:p>
            <a:r>
              <a:rPr lang="pt-BR" sz="1600" dirty="0">
                <a:solidFill>
                  <a:prstClr val="black"/>
                </a:solidFill>
              </a:rPr>
              <a:t>HRMS m/z 345.1711 [M]</a:t>
            </a:r>
            <a:r>
              <a:rPr lang="pt-BR" sz="1600" baseline="30000" dirty="0">
                <a:solidFill>
                  <a:prstClr val="black"/>
                </a:solidFill>
              </a:rPr>
              <a:t>+</a:t>
            </a:r>
            <a:r>
              <a:rPr lang="pt-BR" sz="1600" dirty="0">
                <a:solidFill>
                  <a:prstClr val="black"/>
                </a:solidFill>
              </a:rPr>
              <a:t> (calcd. for C</a:t>
            </a:r>
            <a:r>
              <a:rPr lang="pt-BR" sz="1600" baseline="-25000" dirty="0">
                <a:solidFill>
                  <a:prstClr val="black"/>
                </a:solidFill>
              </a:rPr>
              <a:t>20</a:t>
            </a:r>
            <a:r>
              <a:rPr lang="pt-BR" sz="1600" dirty="0">
                <a:solidFill>
                  <a:prstClr val="black"/>
                </a:solidFill>
              </a:rPr>
              <a:t>H</a:t>
            </a:r>
            <a:r>
              <a:rPr lang="pt-BR" sz="1600" baseline="-25000" dirty="0">
                <a:solidFill>
                  <a:prstClr val="black"/>
                </a:solidFill>
              </a:rPr>
              <a:t>24</a:t>
            </a:r>
            <a:r>
              <a:rPr lang="pt-BR" sz="1600" dirty="0">
                <a:solidFill>
                  <a:prstClr val="black"/>
                </a:solidFill>
              </a:rPr>
              <a:t>O</a:t>
            </a:r>
            <a:r>
              <a:rPr lang="pt-BR" sz="1600" baseline="-25000" dirty="0">
                <a:solidFill>
                  <a:prstClr val="black"/>
                </a:solidFill>
              </a:rPr>
              <a:t>5</a:t>
            </a:r>
            <a:r>
              <a:rPr lang="pt-BR" sz="1600" dirty="0">
                <a:solidFill>
                  <a:prstClr val="black"/>
                </a:solidFill>
              </a:rPr>
              <a:t>,</a:t>
            </a:r>
            <a:r>
              <a:rPr lang="pt-BR" sz="1600" baseline="-25000" dirty="0">
                <a:solidFill>
                  <a:prstClr val="black"/>
                </a:solidFill>
              </a:rPr>
              <a:t> </a:t>
            </a:r>
            <a:r>
              <a:rPr lang="pt-BR" sz="1600" dirty="0">
                <a:solidFill>
                  <a:prstClr val="black"/>
                </a:solidFill>
              </a:rPr>
              <a:t>345.1697</a:t>
            </a:r>
            <a:endParaRPr lang="en-GB" sz="1600" baseline="-250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C0DEC-80E2-4DFF-8592-D78310B2A66B}"/>
              </a:ext>
            </a:extLst>
          </p:cNvPr>
          <p:cNvSpPr/>
          <p:nvPr/>
        </p:nvSpPr>
        <p:spPr>
          <a:xfrm>
            <a:off x="2378386" y="3894161"/>
            <a:ext cx="243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/>
              <a:t>8α,9α-</a:t>
            </a:r>
            <a:r>
              <a:rPr lang="en-GB" sz="1600" b="1" dirty="0" err="1"/>
              <a:t>Epoxycoleon</a:t>
            </a:r>
            <a:r>
              <a:rPr lang="en-GB" sz="1600" b="1" dirty="0"/>
              <a:t> U quinone </a:t>
            </a:r>
          </a:p>
          <a:p>
            <a:r>
              <a:rPr lang="en-GB" sz="1600" dirty="0"/>
              <a:t>MM=360 </a:t>
            </a:r>
          </a:p>
          <a:p>
            <a:r>
              <a:rPr lang="en-GB" sz="1600" dirty="0"/>
              <a:t>[M+H]</a:t>
            </a:r>
            <a:r>
              <a:rPr lang="en-GB" sz="1600" baseline="30000" dirty="0"/>
              <a:t>+</a:t>
            </a:r>
            <a:r>
              <a:rPr lang="en-GB" sz="1600" dirty="0"/>
              <a:t> m/z = 361 </a:t>
            </a:r>
          </a:p>
          <a:p>
            <a:r>
              <a:rPr lang="en-GB" sz="1600" dirty="0"/>
              <a:t>[M-H]</a:t>
            </a:r>
            <a:r>
              <a:rPr lang="en-GB" sz="1600" baseline="30000" dirty="0"/>
              <a:t>-</a:t>
            </a:r>
            <a:r>
              <a:rPr lang="en-GB" sz="1600" dirty="0"/>
              <a:t> m/z = 359</a:t>
            </a:r>
          </a:p>
          <a:p>
            <a:r>
              <a:rPr lang="pt-BR" sz="1600" dirty="0"/>
              <a:t>HRMS m/z 361.1658 [M]</a:t>
            </a:r>
            <a:r>
              <a:rPr lang="pt-BR" sz="1600" baseline="30000" dirty="0"/>
              <a:t>+</a:t>
            </a:r>
            <a:r>
              <a:rPr lang="pt-BR" sz="1600" dirty="0"/>
              <a:t> (calcd. for C</a:t>
            </a:r>
            <a:r>
              <a:rPr lang="pt-BR" sz="1600" baseline="-25000" dirty="0"/>
              <a:t>20</a:t>
            </a:r>
            <a:r>
              <a:rPr lang="pt-BR" sz="1600" dirty="0"/>
              <a:t>H</a:t>
            </a:r>
            <a:r>
              <a:rPr lang="pt-BR" sz="1600" baseline="-25000" dirty="0"/>
              <a:t>24</a:t>
            </a:r>
            <a:r>
              <a:rPr lang="pt-BR" sz="1600" dirty="0"/>
              <a:t>O</a:t>
            </a:r>
            <a:r>
              <a:rPr lang="pt-BR" sz="1600" baseline="-25000" dirty="0"/>
              <a:t>6</a:t>
            </a:r>
            <a:r>
              <a:rPr lang="pt-BR" sz="1600" dirty="0"/>
              <a:t>, 359.1502)</a:t>
            </a:r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09BCD-B5E8-46FC-A829-D967A6CEF27F}"/>
              </a:ext>
            </a:extLst>
          </p:cNvPr>
          <p:cNvSpPr/>
          <p:nvPr/>
        </p:nvSpPr>
        <p:spPr>
          <a:xfrm>
            <a:off x="4816786" y="3887538"/>
            <a:ext cx="2194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Coleon U</a:t>
            </a:r>
            <a:endParaRPr lang="en-GB" sz="1600" b="1" dirty="0"/>
          </a:p>
          <a:p>
            <a:r>
              <a:rPr lang="pl-PL" dirty="0"/>
              <a:t>MM=346</a:t>
            </a:r>
          </a:p>
          <a:p>
            <a:r>
              <a:rPr lang="pl-PL" dirty="0"/>
              <a:t>[M-H]</a:t>
            </a:r>
            <a:r>
              <a:rPr lang="pl-PL" baseline="30000" dirty="0"/>
              <a:t>-</a:t>
            </a:r>
            <a:r>
              <a:rPr lang="pl-PL" dirty="0"/>
              <a:t> m/z = 345</a:t>
            </a:r>
            <a:endParaRPr lang="en-GB" dirty="0"/>
          </a:p>
          <a:p>
            <a:r>
              <a:rPr lang="pt-BR" dirty="0"/>
              <a:t>HRMS m/z 345.1708 [M]</a:t>
            </a:r>
            <a:r>
              <a:rPr lang="pt-BR" baseline="30000" dirty="0"/>
              <a:t>-</a:t>
            </a:r>
            <a:r>
              <a:rPr lang="pt-BR" dirty="0"/>
              <a:t> (calcd. C</a:t>
            </a:r>
            <a:r>
              <a:rPr lang="pt-BR" baseline="-25000" dirty="0"/>
              <a:t>20</a:t>
            </a:r>
            <a:r>
              <a:rPr lang="pt-BR" dirty="0"/>
              <a:t>H</a:t>
            </a:r>
            <a:r>
              <a:rPr lang="pt-BR" baseline="-25000" dirty="0"/>
              <a:t>24</a:t>
            </a:r>
            <a:r>
              <a:rPr lang="pt-BR" dirty="0"/>
              <a:t>O</a:t>
            </a:r>
            <a:r>
              <a:rPr lang="pt-BR" baseline="-25000" dirty="0"/>
              <a:t>5</a:t>
            </a:r>
            <a:r>
              <a:rPr lang="pt-BR" dirty="0"/>
              <a:t>, 345.1707).</a:t>
            </a:r>
            <a:endParaRPr lang="pl-P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347C5-B9F9-4F04-9403-79715174410B}"/>
              </a:ext>
            </a:extLst>
          </p:cNvPr>
          <p:cNvSpPr/>
          <p:nvPr/>
        </p:nvSpPr>
        <p:spPr>
          <a:xfrm>
            <a:off x="7124032" y="3885888"/>
            <a:ext cx="2133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7-hydroxy,14-deoxycoleon U</a:t>
            </a:r>
            <a:endParaRPr lang="en-GB" sz="1600" b="1" dirty="0"/>
          </a:p>
          <a:p>
            <a:r>
              <a:rPr lang="pl-PL" dirty="0"/>
              <a:t>MM=332</a:t>
            </a:r>
          </a:p>
          <a:p>
            <a:r>
              <a:rPr lang="pl-PL" dirty="0"/>
              <a:t>[M-H]</a:t>
            </a:r>
            <a:r>
              <a:rPr lang="pl-PL" baseline="30000" dirty="0"/>
              <a:t>-</a:t>
            </a:r>
            <a:r>
              <a:rPr lang="pl-PL" dirty="0"/>
              <a:t> m/z = 331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LC/MS analysis of 4 compounds from </a:t>
            </a:r>
            <a:r>
              <a:rPr lang="en-GB" sz="2400" b="1" i="1" dirty="0"/>
              <a:t>P. </a:t>
            </a:r>
            <a:r>
              <a:rPr lang="en-GB" sz="2400" b="1" i="1" dirty="0" err="1"/>
              <a:t>mutabilis</a:t>
            </a:r>
            <a:r>
              <a:rPr lang="en-GB" sz="2400" b="1" i="1" dirty="0"/>
              <a:t> </a:t>
            </a:r>
            <a:endParaRPr lang="fr-FR" sz="24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F1C8F1-29C1-49AD-B726-92B48A7C7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61" y="2003498"/>
            <a:ext cx="8458200" cy="28510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020549-08D2-409A-A86B-092E3581A70B}"/>
              </a:ext>
            </a:extLst>
          </p:cNvPr>
          <p:cNvSpPr/>
          <p:nvPr/>
        </p:nvSpPr>
        <p:spPr>
          <a:xfrm>
            <a:off x="228600" y="1205732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Chromatographic profiles of </a:t>
            </a:r>
            <a:r>
              <a:rPr lang="en-GB" i="1" dirty="0"/>
              <a:t>P. </a:t>
            </a:r>
            <a:r>
              <a:rPr lang="en-GB" i="1" dirty="0" err="1"/>
              <a:t>mutabilis</a:t>
            </a:r>
            <a:r>
              <a:rPr lang="en-GB" i="1" dirty="0"/>
              <a:t> </a:t>
            </a:r>
            <a:r>
              <a:rPr lang="en-GB" dirty="0"/>
              <a:t>extract and identification of 4 isolated compounds </a:t>
            </a:r>
            <a:endParaRPr lang="pt-P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40512-7741-477A-A54A-388D9C87C439}"/>
              </a:ext>
            </a:extLst>
          </p:cNvPr>
          <p:cNvSpPr/>
          <p:nvPr/>
        </p:nvSpPr>
        <p:spPr>
          <a:xfrm>
            <a:off x="186961" y="4994645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All the compounds were found to be present in the extract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Coleon</a:t>
            </a:r>
            <a:r>
              <a:rPr lang="en-GB" sz="2000" dirty="0"/>
              <a:t> U quinone (</a:t>
            </a:r>
            <a:r>
              <a:rPr lang="en-GB" sz="2000" b="1" dirty="0"/>
              <a:t>1)</a:t>
            </a:r>
            <a:r>
              <a:rPr lang="en-GB" sz="2000" dirty="0"/>
              <a:t> and </a:t>
            </a:r>
            <a:r>
              <a:rPr lang="en-GB" sz="2000" dirty="0" err="1"/>
              <a:t>Coleon</a:t>
            </a:r>
            <a:r>
              <a:rPr lang="en-GB" sz="2000" dirty="0"/>
              <a:t> U (</a:t>
            </a:r>
            <a:r>
              <a:rPr lang="en-GB" sz="2000" b="1" dirty="0"/>
              <a:t>3</a:t>
            </a:r>
            <a:r>
              <a:rPr lang="en-GB" sz="2000" dirty="0"/>
              <a:t>) seem to be the major compounds in extract</a:t>
            </a:r>
          </a:p>
        </p:txBody>
      </p:sp>
    </p:spTree>
    <p:extLst>
      <p:ext uri="{BB962C8B-B14F-4D97-AF65-F5344CB8AC3E}">
        <p14:creationId xmlns:p14="http://schemas.microsoft.com/office/powerpoint/2010/main" val="255778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Cytotoxicity study: MTT assay, IC</a:t>
            </a:r>
            <a:r>
              <a:rPr lang="en-GB" sz="2400" b="1" baseline="-25000" dirty="0"/>
              <a:t>50</a:t>
            </a:r>
            <a:r>
              <a:rPr lang="en-GB" sz="2400" b="1" dirty="0"/>
              <a:t> values in </a:t>
            </a:r>
            <a:r>
              <a:rPr lang="en-GB" sz="2400" b="1" dirty="0" err="1"/>
              <a:t>μM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01A85A-8E2B-4B3B-8A1A-8A229A092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67850"/>
              </p:ext>
            </p:extLst>
          </p:nvPr>
        </p:nvGraphicFramePr>
        <p:xfrm>
          <a:off x="216834" y="1150363"/>
          <a:ext cx="6740779" cy="185242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010789">
                  <a:extLst>
                    <a:ext uri="{9D8B030D-6E8A-4147-A177-3AD203B41FA5}">
                      <a16:colId xmlns:a16="http://schemas.microsoft.com/office/drawing/2014/main" val="2631748292"/>
                    </a:ext>
                  </a:extLst>
                </a:gridCol>
                <a:gridCol w="1278890">
                  <a:extLst>
                    <a:ext uri="{9D8B030D-6E8A-4147-A177-3AD203B41FA5}">
                      <a16:colId xmlns:a16="http://schemas.microsoft.com/office/drawing/2014/main" val="2691440792"/>
                    </a:ext>
                  </a:extLst>
                </a:gridCol>
                <a:gridCol w="1172210">
                  <a:extLst>
                    <a:ext uri="{9D8B030D-6E8A-4147-A177-3AD203B41FA5}">
                      <a16:colId xmlns:a16="http://schemas.microsoft.com/office/drawing/2014/main" val="4262382229"/>
                    </a:ext>
                  </a:extLst>
                </a:gridCol>
                <a:gridCol w="1278890">
                  <a:extLst>
                    <a:ext uri="{9D8B030D-6E8A-4147-A177-3AD203B41FA5}">
                      <a16:colId xmlns:a16="http://schemas.microsoft.com/office/drawing/2014/main" val="3939129038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Compounds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NCI-H460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NCI-H460/R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MRC-5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7876380"/>
                  </a:ext>
                </a:extLst>
              </a:tr>
              <a:tr h="336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Coleon</a:t>
                      </a:r>
                      <a:r>
                        <a:rPr lang="en-US" sz="1600" dirty="0">
                          <a:effectLst/>
                        </a:rPr>
                        <a:t> U Quinone (1)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22.96±0.56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20.37±0.43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44.13±1.19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7174982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8α,9α-</a:t>
                      </a:r>
                      <a:r>
                        <a:rPr lang="en-US" sz="1600" dirty="0" err="1">
                          <a:effectLst/>
                        </a:rPr>
                        <a:t>Epoxycoleon</a:t>
                      </a:r>
                      <a:r>
                        <a:rPr lang="en-US" sz="1600" dirty="0">
                          <a:effectLst/>
                        </a:rPr>
                        <a:t> U quinone (2)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20.23±0.59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17.26±0.26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40.22±0.44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3695123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Coleon</a:t>
                      </a:r>
                      <a:r>
                        <a:rPr lang="en-US" sz="1600" dirty="0">
                          <a:effectLst/>
                        </a:rPr>
                        <a:t> U  (3)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14.11±0.19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14.50±0.18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35.47±0.56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9696287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Mutabilol</a:t>
                      </a:r>
                      <a:r>
                        <a:rPr lang="en-US" sz="1600" dirty="0">
                          <a:effectLst/>
                        </a:rPr>
                        <a:t> (4)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112.58±2.05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81.14±1.13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120.25±4.69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491296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P. </a:t>
                      </a:r>
                      <a:r>
                        <a:rPr lang="en-US" sz="1600" i="1" dirty="0" err="1">
                          <a:effectLst/>
                        </a:rPr>
                        <a:t>mutabilis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extract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15.30±0.37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15.66±0.47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16.68±0.69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09259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5C3DBF5-2D66-45B0-8C2A-A61A481CB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9"/>
          <a:stretch/>
        </p:blipFill>
        <p:spPr>
          <a:xfrm>
            <a:off x="80480" y="3292115"/>
            <a:ext cx="2111536" cy="1451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EAC566-2848-4DB7-9AC5-3DA2CD8EC2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84"/>
          <a:stretch/>
        </p:blipFill>
        <p:spPr>
          <a:xfrm>
            <a:off x="2113711" y="3292115"/>
            <a:ext cx="2454750" cy="1486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78A0E8-1F72-4441-BC07-91912E0E3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173" y="3274991"/>
            <a:ext cx="2078833" cy="1371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1974A7-8628-418D-9CF8-48574746D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604" y="3096070"/>
            <a:ext cx="2109216" cy="1486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F41BC0-1BC2-4FE6-83C8-9FB20CCCEF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81"/>
          <a:stretch/>
        </p:blipFill>
        <p:spPr>
          <a:xfrm>
            <a:off x="7032463" y="1562934"/>
            <a:ext cx="2111537" cy="14864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466683-3001-4465-B3ED-360FB643A107}"/>
              </a:ext>
            </a:extLst>
          </p:cNvPr>
          <p:cNvSpPr/>
          <p:nvPr/>
        </p:nvSpPr>
        <p:spPr>
          <a:xfrm>
            <a:off x="372208" y="4826183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Compounds 1, 2 and 3 are selective towards cancer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Compound 4 is not cytotoxic in a given range of concentrations (2 to 50 µM)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All compounds are not substrates for P-</a:t>
            </a:r>
            <a:r>
              <a:rPr lang="en-GB" sz="2000" dirty="0" err="1"/>
              <a:t>gp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73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022" y="365760"/>
            <a:ext cx="702540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6C9901-5FDD-41E2-A7D6-44747340E676}"/>
              </a:ext>
            </a:extLst>
          </p:cNvPr>
          <p:cNvSpPr/>
          <p:nvPr/>
        </p:nvSpPr>
        <p:spPr>
          <a:xfrm>
            <a:off x="893201" y="2178940"/>
            <a:ext cx="7719043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 dirty="0"/>
              <a:t>P. </a:t>
            </a:r>
            <a:r>
              <a:rPr lang="en-US" sz="2200" i="1" dirty="0" err="1"/>
              <a:t>mutabilis</a:t>
            </a:r>
            <a:r>
              <a:rPr lang="en-US" sz="2200" i="1" dirty="0"/>
              <a:t> </a:t>
            </a:r>
            <a:r>
              <a:rPr lang="en-US" sz="2200" dirty="0"/>
              <a:t>extract contains: </a:t>
            </a:r>
            <a:r>
              <a:rPr lang="en-US" sz="2200" dirty="0" err="1"/>
              <a:t>Coleon</a:t>
            </a:r>
            <a:r>
              <a:rPr lang="en-US" sz="2200" dirty="0"/>
              <a:t> U quinone, 8α,9α-</a:t>
            </a:r>
            <a:r>
              <a:rPr lang="en-US" sz="2200" dirty="0" err="1"/>
              <a:t>Epoxycoleon</a:t>
            </a:r>
            <a:r>
              <a:rPr lang="en-US" sz="2200" dirty="0"/>
              <a:t> U quinone, </a:t>
            </a:r>
            <a:r>
              <a:rPr lang="en-US" sz="2200" dirty="0" err="1"/>
              <a:t>Coleon</a:t>
            </a:r>
            <a:r>
              <a:rPr lang="en-US" sz="2200" dirty="0"/>
              <a:t> U and 7-hydro,14-deoxycoleon U.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Coleon</a:t>
            </a:r>
            <a:r>
              <a:rPr lang="en-US" sz="2200" dirty="0"/>
              <a:t> U quinone is one of the major compounds in extract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Compounds 1, 2 and 3 are selective towards cancer cells due to lower IC</a:t>
            </a:r>
            <a:r>
              <a:rPr lang="en-US" sz="2200" baseline="-25000" dirty="0"/>
              <a:t>50 </a:t>
            </a:r>
            <a:r>
              <a:rPr lang="en-US" sz="2200" dirty="0"/>
              <a:t>in cancer cells than in normal bronchial fibroblasts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Compound 4 is not cytotoxic in a given range of concentrations (2 to 50 µM).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All compounds are not substrates for P-</a:t>
            </a:r>
            <a:r>
              <a:rPr lang="en-US" sz="2200" dirty="0" err="1"/>
              <a:t>gp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86" y="6356350"/>
            <a:ext cx="144703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CAEAE96-855E-42B1-8DE9-9C9E68DE18C5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11" name="Graphic 10" descr="Lightbulb">
            <a:extLst>
              <a:ext uri="{FF2B5EF4-FFF2-40B4-BE49-F238E27FC236}">
                <a16:creationId xmlns:a16="http://schemas.microsoft.com/office/drawing/2014/main" id="{CD169CD5-3261-4A5A-86AF-245991C88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2" y="450221"/>
            <a:ext cx="6086935" cy="3913448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501" y="1111086"/>
            <a:ext cx="5238781" cy="2620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Acknowledgments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B0C3A9-F2CB-4365-A710-AF81E2A08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9390" y="448056"/>
            <a:ext cx="2235708" cy="1883664"/>
          </a:xfrm>
          <a:prstGeom prst="rect">
            <a:avLst/>
          </a:prstGeom>
          <a:solidFill>
            <a:srgbClr val="004B9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B71D1-DC80-4E06-BF82-927CC4F93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9390" y="2478024"/>
            <a:ext cx="2235708" cy="1883664"/>
          </a:xfrm>
          <a:prstGeom prst="rect">
            <a:avLst/>
          </a:prstGeom>
          <a:solidFill>
            <a:srgbClr val="004B9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898" y="4509790"/>
            <a:ext cx="4461368" cy="188929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F5995A-1ED2-4F5B-9C28-764CB0920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118" y="597478"/>
            <a:ext cx="1938875" cy="1584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9BB67-3022-41BA-B2B6-5CC36D07D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496" y="3146424"/>
            <a:ext cx="1954530" cy="54686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18961" y="4509790"/>
            <a:ext cx="1514516" cy="188929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C62BAA-B98B-4045-A104-6C66CD746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846" y="4507809"/>
            <a:ext cx="1632578" cy="15136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888CCE4-EB6A-4C72-B539-A006AA879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9390" y="4507992"/>
            <a:ext cx="2235708" cy="1883664"/>
          </a:xfrm>
          <a:prstGeom prst="rect">
            <a:avLst/>
          </a:prstGeom>
          <a:solidFill>
            <a:srgbClr val="004B9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B4FF0-F27B-41F7-816C-37D1C6796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496" y="5195821"/>
            <a:ext cx="1954530" cy="508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9DC6D46-BCF7-498D-AA46-5C09BCE5AC21}"/>
              </a:ext>
            </a:extLst>
          </p:cNvPr>
          <p:cNvSpPr/>
          <p:nvPr/>
        </p:nvSpPr>
        <p:spPr>
          <a:xfrm>
            <a:off x="295504" y="4568530"/>
            <a:ext cx="4547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This project is funded by the</a:t>
            </a:r>
          </a:p>
          <a:p>
            <a:r>
              <a:rPr lang="en-GB" b="1" dirty="0"/>
              <a:t>-UIDB/04567/2020, UIDP/04567/2020</a:t>
            </a:r>
          </a:p>
          <a:p>
            <a:r>
              <a:rPr lang="en-GB" b="1" dirty="0"/>
              <a:t>-PADDIC 2019 (ALIES-COFAC) </a:t>
            </a:r>
          </a:p>
          <a:p>
            <a:r>
              <a:rPr lang="en-GB" b="1" dirty="0"/>
              <a:t>-Short Term Scientific Mission (STSM) of the COST ACTION: CA17104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8F5079-0F4D-4899-8416-6EBE354D8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740" y="2478024"/>
            <a:ext cx="2553721" cy="1751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495" y="876424"/>
            <a:ext cx="205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Graphical</a:t>
            </a:r>
            <a:r>
              <a:rPr lang="fr-FR" b="1" dirty="0"/>
              <a:t> Abstract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38200" y="2286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Cytotoxic Activity of </a:t>
            </a:r>
            <a:r>
              <a:rPr lang="en-GB" sz="2400" b="1" dirty="0" err="1"/>
              <a:t>Coleon</a:t>
            </a:r>
            <a:r>
              <a:rPr lang="en-GB" sz="2400" b="1" dirty="0"/>
              <a:t> Diterpenoids from </a:t>
            </a:r>
            <a:r>
              <a:rPr lang="en-GB" sz="2400" b="1" i="1" dirty="0"/>
              <a:t>Plectranthus </a:t>
            </a:r>
            <a:r>
              <a:rPr lang="en-GB" sz="2400" b="1" i="1" dirty="0" err="1"/>
              <a:t>mutabilis</a:t>
            </a:r>
            <a:r>
              <a:rPr lang="en-GB" sz="2400" b="1" i="1" dirty="0"/>
              <a:t> </a:t>
            </a:r>
            <a:r>
              <a:rPr lang="en-GB" sz="2400" b="1" dirty="0" err="1"/>
              <a:t>Codd</a:t>
            </a:r>
            <a:r>
              <a:rPr lang="en-GB" sz="2400" b="1" dirty="0"/>
              <a:t>.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086"/>
            <a:ext cx="9144000" cy="83515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510A666-063D-444D-9756-6FB316F06542}"/>
              </a:ext>
            </a:extLst>
          </p:cNvPr>
          <p:cNvGrpSpPr/>
          <p:nvPr/>
        </p:nvGrpSpPr>
        <p:grpSpPr>
          <a:xfrm>
            <a:off x="3804920" y="1625251"/>
            <a:ext cx="312566" cy="1834748"/>
            <a:chOff x="4114800" y="1564906"/>
            <a:chExt cx="487934" cy="2844458"/>
          </a:xfrm>
        </p:grpSpPr>
        <p:sp>
          <p:nvSpPr>
            <p:cNvPr id="32" name="Cylinder 31">
              <a:extLst>
                <a:ext uri="{FF2B5EF4-FFF2-40B4-BE49-F238E27FC236}">
                  <a16:creationId xmlns:a16="http://schemas.microsoft.com/office/drawing/2014/main" id="{143D9909-AEE3-4AC1-B97C-3208FE8A7BCE}"/>
                </a:ext>
              </a:extLst>
            </p:cNvPr>
            <p:cNvSpPr/>
            <p:nvPr/>
          </p:nvSpPr>
          <p:spPr>
            <a:xfrm>
              <a:off x="4114800" y="3590507"/>
              <a:ext cx="487934" cy="457176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A175D56-870C-4F68-ADF7-D81CE75D20A0}"/>
                </a:ext>
              </a:extLst>
            </p:cNvPr>
            <p:cNvGrpSpPr/>
            <p:nvPr/>
          </p:nvGrpSpPr>
          <p:grpSpPr>
            <a:xfrm>
              <a:off x="4114800" y="1564906"/>
              <a:ext cx="487934" cy="2844458"/>
              <a:chOff x="4114800" y="1564907"/>
              <a:chExt cx="487934" cy="2844458"/>
            </a:xfrm>
          </p:grpSpPr>
          <p:sp>
            <p:nvSpPr>
              <p:cNvPr id="30" name="Cylinder 29">
                <a:extLst>
                  <a:ext uri="{FF2B5EF4-FFF2-40B4-BE49-F238E27FC236}">
                    <a16:creationId xmlns:a16="http://schemas.microsoft.com/office/drawing/2014/main" id="{F0FFCE2E-E097-4076-A3EA-B5FA869E0052}"/>
                  </a:ext>
                </a:extLst>
              </p:cNvPr>
              <p:cNvSpPr/>
              <p:nvPr/>
            </p:nvSpPr>
            <p:spPr>
              <a:xfrm>
                <a:off x="4114800" y="1564907"/>
                <a:ext cx="487934" cy="2809164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Cylinder 30">
                <a:extLst>
                  <a:ext uri="{FF2B5EF4-FFF2-40B4-BE49-F238E27FC236}">
                    <a16:creationId xmlns:a16="http://schemas.microsoft.com/office/drawing/2014/main" id="{822D26BF-75BE-48BD-ADED-DB3C4E48CC67}"/>
                  </a:ext>
                </a:extLst>
              </p:cNvPr>
              <p:cNvSpPr/>
              <p:nvPr/>
            </p:nvSpPr>
            <p:spPr>
              <a:xfrm>
                <a:off x="4114800" y="3952189"/>
                <a:ext cx="487934" cy="457176"/>
              </a:xfrm>
              <a:prstGeom prst="can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Cylinder 32">
                <a:extLst>
                  <a:ext uri="{FF2B5EF4-FFF2-40B4-BE49-F238E27FC236}">
                    <a16:creationId xmlns:a16="http://schemas.microsoft.com/office/drawing/2014/main" id="{E9DBB872-7E44-497C-B86A-30E9D80BB1CA}"/>
                  </a:ext>
                </a:extLst>
              </p:cNvPr>
              <p:cNvSpPr/>
              <p:nvPr/>
            </p:nvSpPr>
            <p:spPr>
              <a:xfrm>
                <a:off x="4114800" y="3240503"/>
                <a:ext cx="487934" cy="45717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ylinder 33">
                <a:extLst>
                  <a:ext uri="{FF2B5EF4-FFF2-40B4-BE49-F238E27FC236}">
                    <a16:creationId xmlns:a16="http://schemas.microsoft.com/office/drawing/2014/main" id="{BCBD4624-1E70-4A2E-8738-1954D06D3980}"/>
                  </a:ext>
                </a:extLst>
              </p:cNvPr>
              <p:cNvSpPr/>
              <p:nvPr/>
            </p:nvSpPr>
            <p:spPr>
              <a:xfrm>
                <a:off x="4114800" y="2884660"/>
                <a:ext cx="487934" cy="457176"/>
              </a:xfrm>
              <a:prstGeom prst="can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Cylinder 34">
                <a:extLst>
                  <a:ext uri="{FF2B5EF4-FFF2-40B4-BE49-F238E27FC236}">
                    <a16:creationId xmlns:a16="http://schemas.microsoft.com/office/drawing/2014/main" id="{B073D157-4F59-409D-9730-DF837D291445}"/>
                  </a:ext>
                </a:extLst>
              </p:cNvPr>
              <p:cNvSpPr/>
              <p:nvPr/>
            </p:nvSpPr>
            <p:spPr>
              <a:xfrm>
                <a:off x="4114800" y="2567914"/>
                <a:ext cx="487934" cy="457176"/>
              </a:xfrm>
              <a:prstGeom prst="can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Cylinder 35">
                <a:extLst>
                  <a:ext uri="{FF2B5EF4-FFF2-40B4-BE49-F238E27FC236}">
                    <a16:creationId xmlns:a16="http://schemas.microsoft.com/office/drawing/2014/main" id="{660EEF30-4A8F-4B03-8913-1CF29603094A}"/>
                  </a:ext>
                </a:extLst>
              </p:cNvPr>
              <p:cNvSpPr/>
              <p:nvPr/>
            </p:nvSpPr>
            <p:spPr>
              <a:xfrm>
                <a:off x="4114800" y="2225103"/>
                <a:ext cx="487934" cy="45717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ED8CBC4A-D666-4450-A2CA-26270982AE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17" t="74616" r="32721" b="10487"/>
          <a:stretch/>
        </p:blipFill>
        <p:spPr>
          <a:xfrm rot="20938375">
            <a:off x="6913216" y="573741"/>
            <a:ext cx="1422170" cy="127114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34EE1E4-1C25-45F5-B824-6FAB9ED62661}"/>
              </a:ext>
            </a:extLst>
          </p:cNvPr>
          <p:cNvGrpSpPr/>
          <p:nvPr/>
        </p:nvGrpSpPr>
        <p:grpSpPr>
          <a:xfrm>
            <a:off x="986427" y="5173398"/>
            <a:ext cx="5306782" cy="844605"/>
            <a:chOff x="1761502" y="4836843"/>
            <a:chExt cx="4857856" cy="84460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B6B1D51-9CDA-4B2E-B5F5-F75035FDEA3B}"/>
                </a:ext>
              </a:extLst>
            </p:cNvPr>
            <p:cNvSpPr txBox="1"/>
            <p:nvPr/>
          </p:nvSpPr>
          <p:spPr>
            <a:xfrm>
              <a:off x="2349896" y="4845850"/>
              <a:ext cx="4269462" cy="83099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Toxicity study:</a:t>
              </a:r>
            </a:p>
            <a:p>
              <a:pPr marL="285750" indent="-285750">
                <a:buFontTx/>
                <a:buChar char="-"/>
              </a:pPr>
              <a:r>
                <a:rPr lang="pt-PT" sz="1600" dirty="0"/>
                <a:t>General toxicity (</a:t>
              </a:r>
              <a:r>
                <a:rPr lang="pt-PT" sz="1600" i="1" dirty="0"/>
                <a:t>Artemia salina</a:t>
              </a:r>
              <a:r>
                <a:rPr lang="pt-PT" sz="1600" dirty="0"/>
                <a:t>)</a:t>
              </a:r>
            </a:p>
            <a:p>
              <a:pPr marL="285750" indent="-285750">
                <a:buFontTx/>
                <a:buChar char="-"/>
              </a:pPr>
              <a:r>
                <a:rPr lang="pt-PT" sz="1600" dirty="0"/>
                <a:t>Cytotoxicty (Cancer and normal Human cell lines)</a:t>
              </a:r>
              <a:endParaRPr lang="en-GB" sz="1600" dirty="0"/>
            </a:p>
          </p:txBody>
        </p: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1EC04777-D8B4-4E54-99B5-D5FFBBCDDCC9}"/>
                </a:ext>
              </a:extLst>
            </p:cNvPr>
            <p:cNvSpPr/>
            <p:nvPr/>
          </p:nvSpPr>
          <p:spPr>
            <a:xfrm>
              <a:off x="1761502" y="4836843"/>
              <a:ext cx="1021232" cy="84460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5C1E79F-FD2A-4050-8214-A34AC998111D}"/>
              </a:ext>
            </a:extLst>
          </p:cNvPr>
          <p:cNvSpPr/>
          <p:nvPr/>
        </p:nvSpPr>
        <p:spPr>
          <a:xfrm rot="5400000">
            <a:off x="882281" y="2779515"/>
            <a:ext cx="681603" cy="3125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4C8DA4B1-97E9-4457-8090-27B82144995C}"/>
              </a:ext>
            </a:extLst>
          </p:cNvPr>
          <p:cNvSpPr/>
          <p:nvPr/>
        </p:nvSpPr>
        <p:spPr>
          <a:xfrm rot="3672920">
            <a:off x="2108277" y="4679798"/>
            <a:ext cx="780640" cy="3558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6E51B972-4F36-408F-9A95-C5B989398EFC}"/>
              </a:ext>
            </a:extLst>
          </p:cNvPr>
          <p:cNvSpPr/>
          <p:nvPr/>
        </p:nvSpPr>
        <p:spPr>
          <a:xfrm>
            <a:off x="4126402" y="2130318"/>
            <a:ext cx="770809" cy="2948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A5CE1E64-A482-4029-A2DD-40DFC910E751}"/>
              </a:ext>
            </a:extLst>
          </p:cNvPr>
          <p:cNvSpPr/>
          <p:nvPr/>
        </p:nvSpPr>
        <p:spPr>
          <a:xfrm rot="19720304">
            <a:off x="6474374" y="1569414"/>
            <a:ext cx="681603" cy="3125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CFEE40C-13DF-4FF2-B04E-B8458E2B9BE5}"/>
              </a:ext>
            </a:extLst>
          </p:cNvPr>
          <p:cNvSpPr/>
          <p:nvPr/>
        </p:nvSpPr>
        <p:spPr>
          <a:xfrm>
            <a:off x="-48789" y="1214063"/>
            <a:ext cx="2910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Plectranthus </a:t>
            </a:r>
            <a:r>
              <a:rPr lang="en-US" i="1" dirty="0" err="1"/>
              <a:t>mutabilis</a:t>
            </a:r>
            <a:r>
              <a:rPr lang="en-US" i="1" dirty="0"/>
              <a:t> </a:t>
            </a:r>
            <a:r>
              <a:rPr lang="en-US" dirty="0" err="1"/>
              <a:t>Codd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pt-PT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0F0432-4EE2-4775-9439-45949F771610}"/>
              </a:ext>
            </a:extLst>
          </p:cNvPr>
          <p:cNvSpPr/>
          <p:nvPr/>
        </p:nvSpPr>
        <p:spPr>
          <a:xfrm>
            <a:off x="182273" y="4344568"/>
            <a:ext cx="2079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Ultrasound-assisted Extraction method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F99993-A82D-4322-A08E-ED72A804CCD9}"/>
              </a:ext>
            </a:extLst>
          </p:cNvPr>
          <p:cNvSpPr/>
          <p:nvPr/>
        </p:nvSpPr>
        <p:spPr>
          <a:xfrm>
            <a:off x="3177368" y="3508935"/>
            <a:ext cx="1675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Bio-guided isolation of the most active extract:</a:t>
            </a:r>
          </a:p>
          <a:p>
            <a:pPr algn="ctr"/>
            <a:r>
              <a:rPr lang="en-GB" sz="1400" i="1" dirty="0"/>
              <a:t>P. </a:t>
            </a:r>
            <a:r>
              <a:rPr lang="en-GB" sz="1400" i="1" dirty="0" err="1"/>
              <a:t>mutabilis</a:t>
            </a:r>
            <a:r>
              <a:rPr lang="en-GB" sz="1400" i="1" dirty="0"/>
              <a:t> </a:t>
            </a:r>
            <a:r>
              <a:rPr lang="en-GB" sz="1400" dirty="0" err="1"/>
              <a:t>Codd</a:t>
            </a:r>
            <a:r>
              <a:rPr lang="en-GB" sz="1400" dirty="0"/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5DAB22-FE27-4328-8162-4C23C474CF8D}"/>
              </a:ext>
            </a:extLst>
          </p:cNvPr>
          <p:cNvSpPr/>
          <p:nvPr/>
        </p:nvSpPr>
        <p:spPr>
          <a:xfrm>
            <a:off x="4766825" y="2622233"/>
            <a:ext cx="1899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Structure elucidated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FEEF0F68-338D-413D-A383-57BB7206852C}"/>
              </a:ext>
            </a:extLst>
          </p:cNvPr>
          <p:cNvSpPr/>
          <p:nvPr/>
        </p:nvSpPr>
        <p:spPr>
          <a:xfrm>
            <a:off x="2895161" y="2192904"/>
            <a:ext cx="781672" cy="3016565"/>
          </a:xfrm>
          <a:prstGeom prst="bentArrow">
            <a:avLst>
              <a:gd name="adj1" fmla="val 25000"/>
              <a:gd name="adj2" fmla="val 15670"/>
              <a:gd name="adj3" fmla="val 25000"/>
              <a:gd name="adj4" fmla="val 2509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C0D358-0989-44DF-B653-B60F6900A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97" y="1648013"/>
            <a:ext cx="1337644" cy="996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17A45-B6C6-4E59-AED2-DC356EBC7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047" y="3280184"/>
            <a:ext cx="1499794" cy="1123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39DAE4-54C8-48D3-9F77-4E6A9CFD8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525" y="1881688"/>
            <a:ext cx="1514475" cy="752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DB9110-40D5-416C-9AF8-F5233701FB41}"/>
              </a:ext>
            </a:extLst>
          </p:cNvPr>
          <p:cNvSpPr/>
          <p:nvPr/>
        </p:nvSpPr>
        <p:spPr>
          <a:xfrm>
            <a:off x="8110410" y="657987"/>
            <a:ext cx="957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1D- and 2D-NMR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CEDA2935-1223-48B3-9F64-1D0946B0FB11}"/>
              </a:ext>
            </a:extLst>
          </p:cNvPr>
          <p:cNvSpPr/>
          <p:nvPr/>
        </p:nvSpPr>
        <p:spPr>
          <a:xfrm rot="1237500">
            <a:off x="6510208" y="2351322"/>
            <a:ext cx="681603" cy="3125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16BA1247-ECC3-423E-8EA2-409D7638BC0F}"/>
              </a:ext>
            </a:extLst>
          </p:cNvPr>
          <p:cNvSpPr/>
          <p:nvPr/>
        </p:nvSpPr>
        <p:spPr>
          <a:xfrm rot="2500445">
            <a:off x="6399374" y="2951055"/>
            <a:ext cx="788049" cy="3003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8" name="Picture 4" descr="Liquid Chromatography Mass Spectrometers (LC-MS) | SCIEX">
            <a:extLst>
              <a:ext uri="{FF2B5EF4-FFF2-40B4-BE49-F238E27FC236}">
                <a16:creationId xmlns:a16="http://schemas.microsoft.com/office/drawing/2014/main" id="{AB8CC21B-EF78-4FF5-9FEC-73E6D8BDF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4" b="15084"/>
          <a:stretch/>
        </p:blipFill>
        <p:spPr bwMode="auto">
          <a:xfrm>
            <a:off x="7111169" y="1728211"/>
            <a:ext cx="1762125" cy="11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C2B9AF-CF24-4DA4-8612-3DE6A7F1A5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9004" y="3250348"/>
            <a:ext cx="1541949" cy="1027966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75D27A9C-75D0-4349-95C1-90F9D2286DDC}"/>
              </a:ext>
            </a:extLst>
          </p:cNvPr>
          <p:cNvSpPr/>
          <p:nvPr/>
        </p:nvSpPr>
        <p:spPr>
          <a:xfrm>
            <a:off x="8001000" y="4336768"/>
            <a:ext cx="230984" cy="4638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7D87C-A515-4804-9D7D-C7EB4EF2FBA5}"/>
              </a:ext>
            </a:extLst>
          </p:cNvPr>
          <p:cNvSpPr/>
          <p:nvPr/>
        </p:nvSpPr>
        <p:spPr>
          <a:xfrm>
            <a:off x="6174805" y="5007500"/>
            <a:ext cx="1425886" cy="775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ysClr val="windowText" lastClr="000000"/>
              </a:solidFill>
            </a:endParaRPr>
          </a:p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Cytotoxicity Study</a:t>
            </a:r>
          </a:p>
          <a:p>
            <a:pPr algn="ctr"/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CCCEB51-625B-4CFB-95D5-C536CBF263BF}"/>
              </a:ext>
            </a:extLst>
          </p:cNvPr>
          <p:cNvSpPr/>
          <p:nvPr/>
        </p:nvSpPr>
        <p:spPr>
          <a:xfrm>
            <a:off x="7624301" y="2750478"/>
            <a:ext cx="957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LC/MS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90EE47-8E88-40E4-A141-E63053CA8415}"/>
              </a:ext>
            </a:extLst>
          </p:cNvPr>
          <p:cNvSpPr/>
          <p:nvPr/>
        </p:nvSpPr>
        <p:spPr>
          <a:xfrm>
            <a:off x="6455505" y="3666947"/>
            <a:ext cx="957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HRMS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3F7CEDD-15EB-47BE-9AB7-0956E423CC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2199" y="4771598"/>
            <a:ext cx="1541949" cy="10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5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061" y="136525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Abstract:</a:t>
            </a:r>
            <a:endParaRPr lang="fr-FR" dirty="0"/>
          </a:p>
          <a:p>
            <a:pPr algn="just"/>
            <a:r>
              <a:rPr lang="en-GB" dirty="0"/>
              <a:t>Despite the great development in Human medicine, cancer is still a serious threat to public health and consequently, research on new anticancer agents should be continued. Natural products from medicinal plants (e.g., </a:t>
            </a:r>
            <a:r>
              <a:rPr lang="en-GB" i="1" dirty="0" err="1"/>
              <a:t>Plectranthus</a:t>
            </a:r>
            <a:r>
              <a:rPr lang="en-GB" i="1" dirty="0"/>
              <a:t> </a:t>
            </a:r>
            <a:r>
              <a:rPr lang="en-GB" dirty="0"/>
              <a:t>species) continue to be a substantial resource to treat different diseases, particularly in developing countries [1, 2]. </a:t>
            </a:r>
            <a:r>
              <a:rPr lang="en-GB" i="1" dirty="0" err="1"/>
              <a:t>Plectranthus</a:t>
            </a:r>
            <a:r>
              <a:rPr lang="en-GB" dirty="0"/>
              <a:t> species are rich in diterpenoids, which are reported to be responsible for various pharmacological activities such as cytotoxic activity [1]. </a:t>
            </a:r>
            <a:r>
              <a:rPr lang="en-GB" i="1" dirty="0"/>
              <a:t>P. </a:t>
            </a:r>
            <a:r>
              <a:rPr lang="en-GB" i="1" dirty="0" err="1"/>
              <a:t>mutabilis</a:t>
            </a:r>
            <a:r>
              <a:rPr lang="en-GB" i="1" dirty="0"/>
              <a:t> </a:t>
            </a:r>
            <a:r>
              <a:rPr lang="en-GB" dirty="0"/>
              <a:t>Codd. is a perennial succulent herb containing </a:t>
            </a:r>
            <a:r>
              <a:rPr lang="en-GB" dirty="0" err="1"/>
              <a:t>Nepetoidins</a:t>
            </a:r>
            <a:r>
              <a:rPr lang="en-GB" dirty="0"/>
              <a:t> A and </a:t>
            </a:r>
            <a:r>
              <a:rPr lang="en-GB" dirty="0" err="1"/>
              <a:t>Nepetoidins</a:t>
            </a:r>
            <a:r>
              <a:rPr lang="en-GB" dirty="0"/>
              <a:t> B in its essential oils and have limited information available in the literature [3].</a:t>
            </a:r>
          </a:p>
          <a:p>
            <a:pPr algn="just"/>
            <a:r>
              <a:rPr lang="en-GB" dirty="0"/>
              <a:t>In this study, we performed an ultrasound-assisted acetone extraction of air-dried </a:t>
            </a:r>
            <a:r>
              <a:rPr lang="en-GB" i="1" dirty="0"/>
              <a:t>P. </a:t>
            </a:r>
            <a:r>
              <a:rPr lang="en-GB" i="1" dirty="0" err="1"/>
              <a:t>mutabilis</a:t>
            </a:r>
            <a:r>
              <a:rPr lang="en-GB" i="1" dirty="0"/>
              <a:t> </a:t>
            </a:r>
            <a:r>
              <a:rPr lang="en-GB" dirty="0"/>
              <a:t>whole plant followed by a bio-guided fractionation using the </a:t>
            </a:r>
            <a:r>
              <a:rPr lang="en-GB" i="1" dirty="0"/>
              <a:t>Artemia </a:t>
            </a:r>
            <a:r>
              <a:rPr lang="en-GB" i="1" dirty="0" err="1"/>
              <a:t>salina</a:t>
            </a:r>
            <a:r>
              <a:rPr lang="en-GB" dirty="0"/>
              <a:t> general toxicity assay that resulted in the identification of four compounds: </a:t>
            </a:r>
            <a:r>
              <a:rPr lang="en-GB" dirty="0" err="1"/>
              <a:t>Coleon</a:t>
            </a:r>
            <a:r>
              <a:rPr lang="en-GB" dirty="0"/>
              <a:t> U quinone (</a:t>
            </a:r>
            <a:r>
              <a:rPr lang="en-GB" b="1" dirty="0"/>
              <a:t>1</a:t>
            </a:r>
            <a:r>
              <a:rPr lang="en-GB" dirty="0"/>
              <a:t>), 8α,9α-</a:t>
            </a:r>
            <a:r>
              <a:rPr lang="en-GB" dirty="0" err="1"/>
              <a:t>Epoxycoleon</a:t>
            </a:r>
            <a:r>
              <a:rPr lang="en-GB" dirty="0"/>
              <a:t> U quinone (</a:t>
            </a:r>
            <a:r>
              <a:rPr lang="en-GB" b="1" dirty="0"/>
              <a:t>2</a:t>
            </a:r>
            <a:r>
              <a:rPr lang="en-GB" dirty="0"/>
              <a:t>), </a:t>
            </a:r>
            <a:r>
              <a:rPr lang="en-GB" dirty="0" err="1"/>
              <a:t>Coleon</a:t>
            </a:r>
            <a:r>
              <a:rPr lang="en-GB" dirty="0"/>
              <a:t> U (</a:t>
            </a:r>
            <a:r>
              <a:rPr lang="en-GB" b="1" dirty="0"/>
              <a:t>3</a:t>
            </a:r>
            <a:r>
              <a:rPr lang="en-GB" dirty="0"/>
              <a:t>) and 7-hydro,14-deoxycoleon U (</a:t>
            </a:r>
            <a:r>
              <a:rPr lang="en-GB" b="1" dirty="0"/>
              <a:t>4</a:t>
            </a:r>
            <a:r>
              <a:rPr lang="en-GB" dirty="0"/>
              <a:t>) [4]. The cytotoxicity of the isolated compounds and </a:t>
            </a:r>
            <a:r>
              <a:rPr lang="en-GB" i="1" dirty="0"/>
              <a:t>P.</a:t>
            </a:r>
            <a:r>
              <a:rPr lang="en-GB" dirty="0"/>
              <a:t> </a:t>
            </a:r>
            <a:r>
              <a:rPr lang="en-GB" i="1" dirty="0" err="1"/>
              <a:t>mutabili</a:t>
            </a:r>
            <a:r>
              <a:rPr lang="en-GB" dirty="0" err="1"/>
              <a:t>s</a:t>
            </a:r>
            <a:r>
              <a:rPr lang="en-GB" dirty="0"/>
              <a:t> extract was evaluated using a model system of sensitive (NCI-H460) and MDR (NCI-H460/R) cells, along with normal human embryonal bronchial epithelial cells (MRC-5). Studies of modulation of P-</a:t>
            </a:r>
            <a:r>
              <a:rPr lang="en-GB" dirty="0" err="1"/>
              <a:t>gp</a:t>
            </a:r>
            <a:r>
              <a:rPr lang="en-GB" dirty="0"/>
              <a:t> activity are ongoing to unveil the interaction of these compounds and extract with P-</a:t>
            </a:r>
            <a:r>
              <a:rPr lang="en-GB" dirty="0" err="1"/>
              <a:t>gp</a:t>
            </a:r>
            <a:r>
              <a:rPr lang="en-GB" dirty="0"/>
              <a:t>.</a:t>
            </a:r>
            <a:endParaRPr lang="en-US" dirty="0"/>
          </a:p>
          <a:p>
            <a:pPr algn="just"/>
            <a:r>
              <a:rPr lang="fr-FR" b="1" dirty="0"/>
              <a:t>Keywords: </a:t>
            </a:r>
            <a:r>
              <a:rPr lang="fr-FR" i="1" dirty="0"/>
              <a:t>Plectranthus</a:t>
            </a:r>
            <a:r>
              <a:rPr lang="fr-FR" dirty="0"/>
              <a:t>, </a:t>
            </a:r>
            <a:r>
              <a:rPr lang="fr-FR" dirty="0" err="1"/>
              <a:t>Coleon</a:t>
            </a:r>
            <a:r>
              <a:rPr lang="fr-FR" dirty="0"/>
              <a:t>, </a:t>
            </a:r>
            <a:r>
              <a:rPr lang="fr-FR" dirty="0" err="1"/>
              <a:t>Cytotoxicity</a:t>
            </a:r>
            <a:r>
              <a:rPr lang="fr-FR" dirty="0"/>
              <a:t>, P-</a:t>
            </a:r>
            <a:r>
              <a:rPr lang="fr-FR" dirty="0" err="1"/>
              <a:t>gP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4027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243" y="48087"/>
            <a:ext cx="36246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185062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212276-DDF4-48CE-9A71-0D5330B9B310}"/>
              </a:ext>
            </a:extLst>
          </p:cNvPr>
          <p:cNvSpPr/>
          <p:nvPr/>
        </p:nvSpPr>
        <p:spPr>
          <a:xfrm>
            <a:off x="4770026" y="88859"/>
            <a:ext cx="4056016" cy="1784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Cancer  is still a serious threat to public health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Cancer –2nd leading cause of death worldwide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18.1 million new cases and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1 in 6 deaths is due to cancer in 2018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7DEB449E-B010-4F53-B985-BA436F9F1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30" y="1903948"/>
            <a:ext cx="7419800" cy="4173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D66751-2862-4C6B-9572-0C3A5462A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25923"/>
            <a:ext cx="4894082" cy="402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B4615A-DF51-4CBB-8114-D486D311CB6E}"/>
              </a:ext>
            </a:extLst>
          </p:cNvPr>
          <p:cNvSpPr/>
          <p:nvPr/>
        </p:nvSpPr>
        <p:spPr>
          <a:xfrm>
            <a:off x="4451462" y="4698948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Major challenge to cancer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Need to develop new reversal MDR agents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04243C-42C5-4F94-BD0C-C61602B2BD1B}"/>
              </a:ext>
            </a:extLst>
          </p:cNvPr>
          <p:cNvSpPr/>
          <p:nvPr/>
        </p:nvSpPr>
        <p:spPr>
          <a:xfrm>
            <a:off x="4610100" y="779701"/>
            <a:ext cx="39459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/>
              <a:t>Multidrug-resistant (MDR)</a:t>
            </a:r>
          </a:p>
        </p:txBody>
      </p:sp>
    </p:spTree>
    <p:extLst>
      <p:ext uri="{BB962C8B-B14F-4D97-AF65-F5344CB8AC3E}">
        <p14:creationId xmlns:p14="http://schemas.microsoft.com/office/powerpoint/2010/main" val="194736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B4615A-DF51-4CBB-8114-D486D311CB6E}"/>
              </a:ext>
            </a:extLst>
          </p:cNvPr>
          <p:cNvSpPr/>
          <p:nvPr/>
        </p:nvSpPr>
        <p:spPr>
          <a:xfrm>
            <a:off x="3180596" y="1905506"/>
            <a:ext cx="5943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Natural products: source of bioactive compounds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b="1" i="1" dirty="0" err="1"/>
              <a:t>Plectranthus</a:t>
            </a:r>
            <a:r>
              <a:rPr lang="en-GB" sz="2400" b="1" dirty="0"/>
              <a:t> genus (</a:t>
            </a:r>
            <a:r>
              <a:rPr lang="en-GB" sz="2400" b="1" dirty="0" err="1"/>
              <a:t>Lamiaceae</a:t>
            </a:r>
            <a:r>
              <a:rPr lang="en-GB" sz="2400" b="1" dirty="0"/>
              <a:t>) uses: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Treatment of different types of cancer</a:t>
            </a:r>
          </a:p>
          <a:p>
            <a:endParaRPr lang="en-GB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b="1" dirty="0"/>
              <a:t>Source of bioactive compounds: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abietane-type diterpenoids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antibacterial, antifungal and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antitumoral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25E7A4-9D40-4E35-A177-0DDE157C9E94}"/>
              </a:ext>
            </a:extLst>
          </p:cNvPr>
          <p:cNvGrpSpPr/>
          <p:nvPr/>
        </p:nvGrpSpPr>
        <p:grpSpPr>
          <a:xfrm>
            <a:off x="274806" y="1905507"/>
            <a:ext cx="2696994" cy="2225948"/>
            <a:chOff x="697337" y="1486231"/>
            <a:chExt cx="2250938" cy="126344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A8E807-79D8-4F8B-9715-CFB65E9ABD16}"/>
                </a:ext>
              </a:extLst>
            </p:cNvPr>
            <p:cNvSpPr/>
            <p:nvPr/>
          </p:nvSpPr>
          <p:spPr>
            <a:xfrm>
              <a:off x="697337" y="2077527"/>
              <a:ext cx="876244" cy="62165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1787747-5CF8-4D86-9634-D6F235033DCC}"/>
                </a:ext>
              </a:extLst>
            </p:cNvPr>
            <p:cNvSpPr/>
            <p:nvPr/>
          </p:nvSpPr>
          <p:spPr>
            <a:xfrm>
              <a:off x="1468705" y="1486231"/>
              <a:ext cx="829082" cy="56471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DD0A2A-CA20-4508-B412-3858B5C999F4}"/>
                </a:ext>
              </a:extLst>
            </p:cNvPr>
            <p:cNvSpPr/>
            <p:nvPr/>
          </p:nvSpPr>
          <p:spPr>
            <a:xfrm>
              <a:off x="1507718" y="1696614"/>
              <a:ext cx="876247" cy="621653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7822CF-5E8F-45BC-A2CE-795BB3BFD607}"/>
                </a:ext>
              </a:extLst>
            </p:cNvPr>
            <p:cNvSpPr/>
            <p:nvPr/>
          </p:nvSpPr>
          <p:spPr>
            <a:xfrm>
              <a:off x="2146681" y="1662797"/>
              <a:ext cx="801594" cy="623148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BB244FD2-81FF-42AF-99C6-FB4D62398841}"/>
                </a:ext>
              </a:extLst>
            </p:cNvPr>
            <p:cNvSpPr/>
            <p:nvPr/>
          </p:nvSpPr>
          <p:spPr>
            <a:xfrm>
              <a:off x="924970" y="1621340"/>
              <a:ext cx="876245" cy="621653"/>
            </a:xfrm>
            <a:prstGeom prst="flowChartConnector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D487C36-1E7E-4A5A-BD68-41E99C0CF1E3}"/>
                </a:ext>
              </a:extLst>
            </p:cNvPr>
            <p:cNvSpPr/>
            <p:nvPr/>
          </p:nvSpPr>
          <p:spPr>
            <a:xfrm>
              <a:off x="1965275" y="2144180"/>
              <a:ext cx="876244" cy="577855"/>
            </a:xfrm>
            <a:prstGeom prst="flowChartConnector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FFD63E7C-8130-46D4-B286-679A371A6BD3}"/>
                </a:ext>
              </a:extLst>
            </p:cNvPr>
            <p:cNvSpPr/>
            <p:nvPr/>
          </p:nvSpPr>
          <p:spPr>
            <a:xfrm>
              <a:off x="1363092" y="2171818"/>
              <a:ext cx="792693" cy="577855"/>
            </a:xfrm>
            <a:prstGeom prst="flowChartConnector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2186B09-FEAE-4901-92F9-D8A3A83693D8}"/>
              </a:ext>
            </a:extLst>
          </p:cNvPr>
          <p:cNvSpPr/>
          <p:nvPr/>
        </p:nvSpPr>
        <p:spPr>
          <a:xfrm>
            <a:off x="274806" y="1107831"/>
            <a:ext cx="28181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err="1"/>
              <a:t>Plectranthus</a:t>
            </a:r>
            <a:r>
              <a:rPr lang="en-GB" sz="2600" b="1" i="1" dirty="0"/>
              <a:t> </a:t>
            </a:r>
            <a:r>
              <a:rPr lang="en-GB" sz="2600" b="1" dirty="0"/>
              <a:t>genus</a:t>
            </a:r>
          </a:p>
        </p:txBody>
      </p:sp>
    </p:spTree>
    <p:extLst>
      <p:ext uri="{BB962C8B-B14F-4D97-AF65-F5344CB8AC3E}">
        <p14:creationId xmlns:p14="http://schemas.microsoft.com/office/powerpoint/2010/main" val="284681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186B09-FEAE-4901-92F9-D8A3A83693D8}"/>
              </a:ext>
            </a:extLst>
          </p:cNvPr>
          <p:cNvSpPr/>
          <p:nvPr/>
        </p:nvSpPr>
        <p:spPr>
          <a:xfrm>
            <a:off x="274806" y="1107831"/>
            <a:ext cx="32875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i="1" dirty="0" err="1"/>
              <a:t>Plectranthus</a:t>
            </a:r>
            <a:r>
              <a:rPr lang="en-GB" sz="2600" b="1" i="1" dirty="0"/>
              <a:t> </a:t>
            </a:r>
            <a:r>
              <a:rPr lang="en-GB" sz="2600" b="1" i="1" dirty="0" err="1"/>
              <a:t>mutabilis</a:t>
            </a:r>
            <a:endParaRPr lang="en-GB" sz="2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9BB47F-E69D-4548-B436-A3DF9AF15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95893"/>
            <a:ext cx="2901948" cy="33896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D839FE-D73C-4F37-836D-B4943CFEE6ED}"/>
              </a:ext>
            </a:extLst>
          </p:cNvPr>
          <p:cNvSpPr/>
          <p:nvPr/>
        </p:nvSpPr>
        <p:spPr>
          <a:xfrm>
            <a:off x="3352800" y="1342855"/>
            <a:ext cx="59372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Limited phytochemical literature information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Chemical constituents in essential oils only reveals</a:t>
            </a:r>
            <a:r>
              <a:rPr lang="pt-PT" sz="2400" dirty="0"/>
              <a:t>: 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err="1"/>
              <a:t>Nepetoidins</a:t>
            </a:r>
            <a:r>
              <a:rPr lang="en-GB" sz="2400" dirty="0"/>
              <a:t> A and  </a:t>
            </a:r>
            <a:r>
              <a:rPr lang="en-GB" sz="2400" dirty="0" err="1"/>
              <a:t>Nepetoidins</a:t>
            </a:r>
            <a:r>
              <a:rPr lang="en-GB" sz="2400" dirty="0"/>
              <a:t> B 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FE709F7-AD7E-4FA8-802A-05B0F5B2E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188543"/>
              </p:ext>
            </p:extLst>
          </p:nvPr>
        </p:nvGraphicFramePr>
        <p:xfrm>
          <a:off x="4062104" y="3262201"/>
          <a:ext cx="2901948" cy="158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S ChemDraw Drawing" r:id="rId5" imgW="4131076" imgH="2250455" progId="ChemDraw.Document.6.0">
                  <p:embed/>
                </p:oleObj>
              </mc:Choice>
              <mc:Fallback>
                <p:oleObj name="CS ChemDraw Drawing" r:id="rId5" imgW="4131076" imgH="22504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2104" y="3262201"/>
                        <a:ext cx="2901948" cy="1581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3C02FC3-8A9A-4265-8CEB-8B8253173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03816"/>
              </p:ext>
            </p:extLst>
          </p:nvPr>
        </p:nvGraphicFramePr>
        <p:xfrm>
          <a:off x="3962400" y="4876290"/>
          <a:ext cx="300165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532">
                  <a:extLst>
                    <a:ext uri="{9D8B030D-6E8A-4147-A177-3AD203B41FA5}">
                      <a16:colId xmlns:a16="http://schemas.microsoft.com/office/drawing/2014/main" val="386603722"/>
                    </a:ext>
                  </a:extLst>
                </a:gridCol>
                <a:gridCol w="549943">
                  <a:extLst>
                    <a:ext uri="{9D8B030D-6E8A-4147-A177-3AD203B41FA5}">
                      <a16:colId xmlns:a16="http://schemas.microsoft.com/office/drawing/2014/main" val="2475022960"/>
                    </a:ext>
                  </a:extLst>
                </a:gridCol>
                <a:gridCol w="1040177">
                  <a:extLst>
                    <a:ext uri="{9D8B030D-6E8A-4147-A177-3AD203B41FA5}">
                      <a16:colId xmlns:a16="http://schemas.microsoft.com/office/drawing/2014/main" val="143284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dirty="0"/>
                        <a:t>R</a:t>
                      </a:r>
                      <a:r>
                        <a:rPr lang="pt-PT" sz="1500" baseline="-25000" dirty="0"/>
                        <a:t>1</a:t>
                      </a:r>
                      <a:endParaRPr lang="en-GB" sz="15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dirty="0"/>
                        <a:t>R</a:t>
                      </a:r>
                      <a:r>
                        <a:rPr lang="pt-PT" sz="1500" baseline="-25000" dirty="0"/>
                        <a:t>2</a:t>
                      </a:r>
                      <a:endParaRPr lang="en-GB" sz="1500" b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91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Nepetoidins</a:t>
                      </a:r>
                      <a:r>
                        <a:rPr lang="en-GB" sz="1400" dirty="0"/>
                        <a:t> B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dirty="0"/>
                        <a:t>H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dirty="0"/>
                        <a:t>OH</a:t>
                      </a:r>
                      <a:endParaRPr lang="en-GB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086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Nepetoidins</a:t>
                      </a:r>
                      <a:r>
                        <a:rPr lang="en-GB" sz="1400" dirty="0"/>
                        <a:t> A 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dirty="0"/>
                        <a:t>OH</a:t>
                      </a:r>
                      <a:endParaRPr lang="en-GB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500" dirty="0"/>
                        <a:t>H</a:t>
                      </a:r>
                      <a:endParaRPr lang="en-GB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35394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2A35FAD-F952-4395-B2E5-7293AAB70714}"/>
              </a:ext>
            </a:extLst>
          </p:cNvPr>
          <p:cNvSpPr/>
          <p:nvPr/>
        </p:nvSpPr>
        <p:spPr>
          <a:xfrm>
            <a:off x="122012" y="5362106"/>
            <a:ext cx="3611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Grayer </a:t>
            </a:r>
            <a:r>
              <a:rPr lang="fr-FR" i="1" dirty="0"/>
              <a:t>et al</a:t>
            </a:r>
            <a:r>
              <a:rPr lang="fr-FR" dirty="0"/>
              <a:t>, </a:t>
            </a:r>
            <a:r>
              <a:rPr lang="fr-FR" dirty="0" err="1"/>
              <a:t>Phytochemistry</a:t>
            </a:r>
            <a:r>
              <a:rPr lang="fr-FR" dirty="0"/>
              <a:t> ,(2003), 519–528</a:t>
            </a:r>
          </a:p>
        </p:txBody>
      </p:sp>
    </p:spTree>
    <p:extLst>
      <p:ext uri="{BB962C8B-B14F-4D97-AF65-F5344CB8AC3E}">
        <p14:creationId xmlns:p14="http://schemas.microsoft.com/office/powerpoint/2010/main" val="122742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186B09-FEAE-4901-92F9-D8A3A83693D8}"/>
              </a:ext>
            </a:extLst>
          </p:cNvPr>
          <p:cNvSpPr/>
          <p:nvPr/>
        </p:nvSpPr>
        <p:spPr>
          <a:xfrm>
            <a:off x="90128" y="158837"/>
            <a:ext cx="9053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Bio-guided Isolation of Four Abietane diterpenoids  from</a:t>
            </a:r>
            <a:r>
              <a:rPr lang="en-GB" sz="2400" b="1" i="1" dirty="0"/>
              <a:t> P. </a:t>
            </a:r>
            <a:r>
              <a:rPr lang="en-GB" sz="2400" b="1" i="1" dirty="0" err="1"/>
              <a:t>mutabilis</a:t>
            </a:r>
            <a:endParaRPr lang="en-GB" sz="2400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30A51-30D2-468D-9F8E-E24089B57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18" y="620502"/>
            <a:ext cx="7597365" cy="4166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0E106A-AB51-4199-BEDB-B189B4C73F13}"/>
              </a:ext>
            </a:extLst>
          </p:cNvPr>
          <p:cNvSpPr/>
          <p:nvPr/>
        </p:nvSpPr>
        <p:spPr>
          <a:xfrm>
            <a:off x="67012" y="4648200"/>
            <a:ext cx="35653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Flash chromatography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/>
              <a:t>Stationary Phase: Silica and </a:t>
            </a:r>
            <a:r>
              <a:rPr lang="en-GB" sz="2200" dirty="0" err="1"/>
              <a:t>Polyamid</a:t>
            </a:r>
            <a:r>
              <a:rPr lang="en-GB" sz="2200" dirty="0"/>
              <a:t>, 100g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/>
              <a:t>Eluent: increasing polarity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33ADF-EE9C-4357-9CDA-7DB7BFD54F32}"/>
              </a:ext>
            </a:extLst>
          </p:cNvPr>
          <p:cNvSpPr/>
          <p:nvPr/>
        </p:nvSpPr>
        <p:spPr>
          <a:xfrm>
            <a:off x="4179870" y="4648200"/>
            <a:ext cx="4885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Semi-preparative HPLC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/>
              <a:t>C18 column (</a:t>
            </a:r>
            <a:r>
              <a:rPr lang="en-GB" sz="2200" dirty="0" err="1"/>
              <a:t>kinetex</a:t>
            </a:r>
            <a:r>
              <a:rPr lang="en-GB" sz="2200" dirty="0"/>
              <a:t> 5u XB-C18 100A, 250 x 21.2mm)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/>
              <a:t>53% aqueous acetonitrile</a:t>
            </a:r>
          </a:p>
        </p:txBody>
      </p:sp>
    </p:spTree>
    <p:extLst>
      <p:ext uri="{BB962C8B-B14F-4D97-AF65-F5344CB8AC3E}">
        <p14:creationId xmlns:p14="http://schemas.microsoft.com/office/powerpoint/2010/main" val="363128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1013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Characterization</a:t>
            </a:r>
            <a:r>
              <a:rPr lang="fr-FR" sz="2400" b="1" dirty="0"/>
              <a:t> of </a:t>
            </a:r>
            <a:r>
              <a:rPr lang="fr-FR" sz="2400" b="1" dirty="0" err="1"/>
              <a:t>isolated</a:t>
            </a:r>
            <a:r>
              <a:rPr lang="fr-FR" sz="2400" b="1" dirty="0"/>
              <a:t> compounds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B00CA-BADB-442E-8BBF-FA8A867F7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086"/>
            <a:ext cx="9144000" cy="8351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4C7380D-FE77-4056-9A4E-4A0E37804A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237666"/>
          <a:ext cx="3336925" cy="232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MestReNova" r:id="rId4" imgW="10356887" imgH="7226271" progId="MestReNova.Document.1">
                  <p:embed/>
                </p:oleObj>
              </mc:Choice>
              <mc:Fallback>
                <p:oleObj name="MestReNova" r:id="rId4" imgW="10356887" imgH="7226271" progId="MestReNova.Document.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4C7380D-FE77-4056-9A4E-4A0E37804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237666"/>
                        <a:ext cx="3336925" cy="232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7E9A01B-946C-42CC-AF07-432ACC82A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08276"/>
            <a:ext cx="3496775" cy="2429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52498A-187A-4E8A-8CF4-9DDB2B3A0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576" y="2837975"/>
            <a:ext cx="2902859" cy="24062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F76858-C315-485A-97F2-538A4B4A6035}"/>
              </a:ext>
            </a:extLst>
          </p:cNvPr>
          <p:cNvSpPr/>
          <p:nvPr/>
        </p:nvSpPr>
        <p:spPr>
          <a:xfrm>
            <a:off x="3445576" y="5228940"/>
            <a:ext cx="292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Available literature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09490-1BEC-41AF-A754-EA4945A08E36}"/>
              </a:ext>
            </a:extLst>
          </p:cNvPr>
          <p:cNvSpPr txBox="1"/>
          <p:nvPr/>
        </p:nvSpPr>
        <p:spPr>
          <a:xfrm>
            <a:off x="3606233" y="680757"/>
            <a:ext cx="2923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Structure elucidated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1D- and 2D-NMR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H, </a:t>
            </a:r>
            <a:r>
              <a:rPr lang="pt-PT" sz="20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t-PT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HMBC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HSQC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COSY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NOESY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LC/MS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HRMS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Literature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96C794-5BEA-4E41-B6DD-5FCDF8272BA2}"/>
              </a:ext>
            </a:extLst>
          </p:cNvPr>
          <p:cNvSpPr/>
          <p:nvPr/>
        </p:nvSpPr>
        <p:spPr>
          <a:xfrm>
            <a:off x="457200" y="4276852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HMBC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9D057B-ABD2-4426-B45C-2DCA5CB0707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68" y="1024262"/>
            <a:ext cx="2370809" cy="1804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9C46D65-22B8-45A6-B18C-DE8C231C4700}"/>
              </a:ext>
            </a:extLst>
          </p:cNvPr>
          <p:cNvGrpSpPr/>
          <p:nvPr/>
        </p:nvGrpSpPr>
        <p:grpSpPr>
          <a:xfrm>
            <a:off x="6433287" y="611303"/>
            <a:ext cx="2999936" cy="2323335"/>
            <a:chOff x="0" y="0"/>
            <a:chExt cx="2881550" cy="20382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A96C3F-5A32-40D5-9818-921BF46A87BB}"/>
                </a:ext>
              </a:extLst>
            </p:cNvPr>
            <p:cNvGrpSpPr/>
            <p:nvPr/>
          </p:nvGrpSpPr>
          <p:grpSpPr>
            <a:xfrm>
              <a:off x="496424" y="0"/>
              <a:ext cx="2385126" cy="2038260"/>
              <a:chOff x="0" y="0"/>
              <a:chExt cx="2385126" cy="203826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715636D-5233-44D8-8814-E09363F610A3}"/>
                  </a:ext>
                </a:extLst>
              </p:cNvPr>
              <p:cNvGrpSpPr/>
              <p:nvPr/>
            </p:nvGrpSpPr>
            <p:grpSpPr>
              <a:xfrm>
                <a:off x="0" y="0"/>
                <a:ext cx="1541882" cy="2038260"/>
                <a:chOff x="0" y="12700"/>
                <a:chExt cx="1541882" cy="2038260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AC02467-01C0-42BD-B89E-FA6B14ACF27A}"/>
                    </a:ext>
                  </a:extLst>
                </p:cNvPr>
                <p:cNvGrpSpPr/>
                <p:nvPr/>
              </p:nvGrpSpPr>
              <p:grpSpPr>
                <a:xfrm>
                  <a:off x="0" y="1339850"/>
                  <a:ext cx="1290234" cy="711110"/>
                  <a:chOff x="0" y="0"/>
                  <a:chExt cx="1290234" cy="711110"/>
                </a:xfrm>
              </p:grpSpPr>
              <p:sp>
                <p:nvSpPr>
                  <p:cNvPr id="33" name="Arc 32">
                    <a:extLst>
                      <a:ext uri="{FF2B5EF4-FFF2-40B4-BE49-F238E27FC236}">
                        <a16:creationId xmlns:a16="http://schemas.microsoft.com/office/drawing/2014/main" id="{0F283B89-3D4F-4808-9BE1-2E0BDC88652F}"/>
                      </a:ext>
                    </a:extLst>
                  </p:cNvPr>
                  <p:cNvSpPr/>
                  <p:nvPr/>
                </p:nvSpPr>
                <p:spPr>
                  <a:xfrm rot="3031752">
                    <a:off x="275855" y="-60325"/>
                    <a:ext cx="495580" cy="1047289"/>
                  </a:xfrm>
                  <a:prstGeom prst="arc">
                    <a:avLst/>
                  </a:prstGeom>
                  <a:noFill/>
                  <a:ln w="19050" cap="rnd" cmpd="sng" algn="ctr">
                    <a:solidFill>
                      <a:srgbClr val="0F6FC6">
                        <a:lumMod val="90000"/>
                      </a:srgbClr>
                    </a:solidFill>
                    <a:prstDash val="solid"/>
                    <a:headEnd type="arrow" w="med" len="med"/>
                    <a:tailEnd type="arrow" w="med" len="me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Arc 33">
                    <a:extLst>
                      <a:ext uri="{FF2B5EF4-FFF2-40B4-BE49-F238E27FC236}">
                        <a16:creationId xmlns:a16="http://schemas.microsoft.com/office/drawing/2014/main" id="{25E4C30E-169F-4926-BCB4-88FFD079B8BE}"/>
                      </a:ext>
                    </a:extLst>
                  </p:cNvPr>
                  <p:cNvSpPr/>
                  <p:nvPr/>
                </p:nvSpPr>
                <p:spPr>
                  <a:xfrm rot="11764402">
                    <a:off x="380630" y="0"/>
                    <a:ext cx="909604" cy="648626"/>
                  </a:xfrm>
                  <a:prstGeom prst="arc">
                    <a:avLst/>
                  </a:prstGeom>
                  <a:noFill/>
                  <a:ln w="19050" cap="rnd" cmpd="sng" algn="ctr">
                    <a:solidFill>
                      <a:srgbClr val="0F6FC6">
                        <a:lumMod val="90000"/>
                      </a:srgbClr>
                    </a:solidFill>
                    <a:prstDash val="solid"/>
                    <a:headEnd type="arrow" w="med" len="med"/>
                    <a:tailEnd type="arrow" w="med" len="me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Arc 34">
                    <a:extLst>
                      <a:ext uri="{FF2B5EF4-FFF2-40B4-BE49-F238E27FC236}">
                        <a16:creationId xmlns:a16="http://schemas.microsoft.com/office/drawing/2014/main" id="{E42F5307-D187-4270-A1AA-6B0384CE41AF}"/>
                      </a:ext>
                    </a:extLst>
                  </p:cNvPr>
                  <p:cNvSpPr/>
                  <p:nvPr/>
                </p:nvSpPr>
                <p:spPr>
                  <a:xfrm rot="3031752">
                    <a:off x="282205" y="263525"/>
                    <a:ext cx="528770" cy="266085"/>
                  </a:xfrm>
                  <a:prstGeom prst="arc">
                    <a:avLst/>
                  </a:prstGeom>
                  <a:noFill/>
                  <a:ln w="19050" cap="rnd" cmpd="sng" algn="ctr">
                    <a:solidFill>
                      <a:srgbClr val="0F6FC6">
                        <a:lumMod val="90000"/>
                      </a:srgbClr>
                    </a:solidFill>
                    <a:prstDash val="solid"/>
                    <a:headEnd type="arrow" w="med" len="med"/>
                    <a:tailEnd type="arrow" w="med" len="me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13F605F8-23FF-46F6-9DF8-619A39394F24}"/>
                    </a:ext>
                  </a:extLst>
                </p:cNvPr>
                <p:cNvGrpSpPr/>
                <p:nvPr/>
              </p:nvGrpSpPr>
              <p:grpSpPr>
                <a:xfrm>
                  <a:off x="476250" y="12700"/>
                  <a:ext cx="1065632" cy="934176"/>
                  <a:chOff x="-12700" y="12700"/>
                  <a:chExt cx="1065632" cy="934176"/>
                </a:xfrm>
              </p:grpSpPr>
              <p:sp>
                <p:nvSpPr>
                  <p:cNvPr id="30" name="Arc 29">
                    <a:extLst>
                      <a:ext uri="{FF2B5EF4-FFF2-40B4-BE49-F238E27FC236}">
                        <a16:creationId xmlns:a16="http://schemas.microsoft.com/office/drawing/2014/main" id="{FF67D8BA-B13E-4A03-9456-07A49CC22F9F}"/>
                      </a:ext>
                    </a:extLst>
                  </p:cNvPr>
                  <p:cNvSpPr/>
                  <p:nvPr/>
                </p:nvSpPr>
                <p:spPr>
                  <a:xfrm rot="3031752">
                    <a:off x="-64048" y="280287"/>
                    <a:ext cx="866680" cy="331506"/>
                  </a:xfrm>
                  <a:prstGeom prst="arc">
                    <a:avLst/>
                  </a:prstGeom>
                  <a:noFill/>
                  <a:ln w="19050" cap="rnd" cmpd="sng" algn="ctr">
                    <a:solidFill>
                      <a:srgbClr val="0F6FC6">
                        <a:lumMod val="90000"/>
                      </a:srgbClr>
                    </a:solidFill>
                    <a:prstDash val="solid"/>
                    <a:headEnd type="arrow" w="med" len="med"/>
                    <a:tailEnd type="arrow" w="med" len="me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Arc 30">
                    <a:extLst>
                      <a:ext uri="{FF2B5EF4-FFF2-40B4-BE49-F238E27FC236}">
                        <a16:creationId xmlns:a16="http://schemas.microsoft.com/office/drawing/2014/main" id="{67D58BF1-ACF0-4269-B235-465EB591AC07}"/>
                      </a:ext>
                    </a:extLst>
                  </p:cNvPr>
                  <p:cNvSpPr/>
                  <p:nvPr/>
                </p:nvSpPr>
                <p:spPr>
                  <a:xfrm rot="14953198">
                    <a:off x="281705" y="175650"/>
                    <a:ext cx="611165" cy="931288"/>
                  </a:xfrm>
                  <a:prstGeom prst="arc">
                    <a:avLst/>
                  </a:prstGeom>
                  <a:noFill/>
                  <a:ln w="19050" cap="rnd" cmpd="sng" algn="ctr">
                    <a:solidFill>
                      <a:srgbClr val="0F6FC6">
                        <a:lumMod val="90000"/>
                      </a:srgbClr>
                    </a:solidFill>
                    <a:prstDash val="solid"/>
                    <a:headEnd type="arrow" w="med" len="med"/>
                    <a:tailEnd type="arrow" w="med" len="me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Arc 31">
                    <a:extLst>
                      <a:ext uri="{FF2B5EF4-FFF2-40B4-BE49-F238E27FC236}">
                        <a16:creationId xmlns:a16="http://schemas.microsoft.com/office/drawing/2014/main" id="{09DA937D-6616-44F9-8AED-A9335FB36ADC}"/>
                      </a:ext>
                    </a:extLst>
                  </p:cNvPr>
                  <p:cNvSpPr/>
                  <p:nvPr/>
                </p:nvSpPr>
                <p:spPr>
                  <a:xfrm rot="3031752">
                    <a:off x="50252" y="197737"/>
                    <a:ext cx="444748" cy="570652"/>
                  </a:xfrm>
                  <a:prstGeom prst="arc">
                    <a:avLst/>
                  </a:prstGeom>
                  <a:noFill/>
                  <a:ln w="19050" cap="rnd" cmpd="sng" algn="ctr">
                    <a:solidFill>
                      <a:srgbClr val="0F6FC6">
                        <a:lumMod val="90000"/>
                      </a:srgbClr>
                    </a:solidFill>
                    <a:prstDash val="solid"/>
                    <a:headEnd type="arrow" w="med" len="med"/>
                    <a:tailEnd type="arrow" w="med" len="me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076E273-8FC2-49B6-82AC-68827826F2AD}"/>
                  </a:ext>
                </a:extLst>
              </p:cNvPr>
              <p:cNvGrpSpPr/>
              <p:nvPr/>
            </p:nvGrpSpPr>
            <p:grpSpPr>
              <a:xfrm>
                <a:off x="565150" y="12700"/>
                <a:ext cx="1819976" cy="1078347"/>
                <a:chOff x="0" y="0"/>
                <a:chExt cx="1819976" cy="1078347"/>
              </a:xfrm>
            </p:grpSpPr>
            <p:sp>
              <p:nvSpPr>
                <p:cNvPr id="24" name="Arc 23">
                  <a:extLst>
                    <a:ext uri="{FF2B5EF4-FFF2-40B4-BE49-F238E27FC236}">
                      <a16:creationId xmlns:a16="http://schemas.microsoft.com/office/drawing/2014/main" id="{ED9F7A63-4CF0-4473-A370-18B88B5801EE}"/>
                    </a:ext>
                  </a:extLst>
                </p:cNvPr>
                <p:cNvSpPr/>
                <p:nvPr/>
              </p:nvSpPr>
              <p:spPr>
                <a:xfrm rot="16437863">
                  <a:off x="806121" y="-824"/>
                  <a:ext cx="530603" cy="1497106"/>
                </a:xfrm>
                <a:prstGeom prst="arc">
                  <a:avLst/>
                </a:prstGeom>
                <a:noFill/>
                <a:ln w="19050" cap="rnd" cmpd="sng" algn="ctr">
                  <a:solidFill>
                    <a:srgbClr val="0F6FC6">
                      <a:lumMod val="90000"/>
                    </a:srgbClr>
                  </a:solidFill>
                  <a:prstDash val="solid"/>
                  <a:headEnd type="arrow" w="med" len="med"/>
                  <a:tailEnd type="arrow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E6730935-ADBC-4B3A-8CD6-1C55B7C47DCE}"/>
                    </a:ext>
                  </a:extLst>
                </p:cNvPr>
                <p:cNvSpPr/>
                <p:nvPr/>
              </p:nvSpPr>
              <p:spPr>
                <a:xfrm rot="5840903">
                  <a:off x="215571" y="-32574"/>
                  <a:ext cx="826417" cy="891566"/>
                </a:xfrm>
                <a:prstGeom prst="arc">
                  <a:avLst/>
                </a:prstGeom>
                <a:noFill/>
                <a:ln w="19050" cap="rnd" cmpd="sng" algn="ctr">
                  <a:solidFill>
                    <a:srgbClr val="0F6FC6">
                      <a:lumMod val="90000"/>
                    </a:srgbClr>
                  </a:solidFill>
                  <a:prstDash val="solid"/>
                  <a:headEnd type="arrow" w="med" len="med"/>
                  <a:tailEnd type="arrow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C2BC1273-F6C0-47F8-B258-90C5FF94FE3F}"/>
                    </a:ext>
                  </a:extLst>
                </p:cNvPr>
                <p:cNvSpPr/>
                <p:nvPr/>
              </p:nvSpPr>
              <p:spPr>
                <a:xfrm rot="5036226">
                  <a:off x="-6679" y="43626"/>
                  <a:ext cx="1041400" cy="1028042"/>
                </a:xfrm>
                <a:prstGeom prst="arc">
                  <a:avLst/>
                </a:prstGeom>
                <a:noFill/>
                <a:ln w="19050" cap="rnd" cmpd="sng" algn="ctr">
                  <a:solidFill>
                    <a:srgbClr val="0F6FC6">
                      <a:lumMod val="90000"/>
                    </a:srgbClr>
                  </a:solidFill>
                  <a:prstDash val="solid"/>
                  <a:headEnd type="arrow" w="med" len="med"/>
                  <a:tailEnd type="arrow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id="{8A3A8189-0C0D-4E81-951B-24EE0B72CDCF}"/>
                    </a:ext>
                  </a:extLst>
                </p:cNvPr>
                <p:cNvSpPr/>
                <p:nvPr/>
              </p:nvSpPr>
              <p:spPr>
                <a:xfrm rot="21218535">
                  <a:off x="685471" y="335726"/>
                  <a:ext cx="420189" cy="346200"/>
                </a:xfrm>
                <a:prstGeom prst="arc">
                  <a:avLst/>
                </a:prstGeom>
                <a:noFill/>
                <a:ln w="19050" cap="rnd" cmpd="sng" algn="ctr">
                  <a:solidFill>
                    <a:srgbClr val="0F6FC6">
                      <a:lumMod val="90000"/>
                    </a:srgbClr>
                  </a:solidFill>
                  <a:prstDash val="solid"/>
                  <a:headEnd type="arrow" w="med" len="med"/>
                  <a:tailEnd type="arrow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A6EBA7-587D-4AD8-8579-73E088EE2F5D}"/>
                </a:ext>
              </a:extLst>
            </p:cNvPr>
            <p:cNvGrpSpPr/>
            <p:nvPr/>
          </p:nvGrpSpPr>
          <p:grpSpPr>
            <a:xfrm>
              <a:off x="147174" y="730250"/>
              <a:ext cx="1030408" cy="560507"/>
              <a:chOff x="0" y="0"/>
              <a:chExt cx="1030408" cy="560507"/>
            </a:xfrm>
          </p:grpSpPr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BA5AEF7D-3BEC-4D6C-8F99-9D34935BE116}"/>
                  </a:ext>
                </a:extLst>
              </p:cNvPr>
              <p:cNvSpPr/>
              <p:nvPr/>
            </p:nvSpPr>
            <p:spPr>
              <a:xfrm rot="14328886">
                <a:off x="336550" y="-133350"/>
                <a:ext cx="545857" cy="841858"/>
              </a:xfrm>
              <a:prstGeom prst="arc">
                <a:avLst/>
              </a:prstGeom>
              <a:noFill/>
              <a:ln w="19050" cap="rnd" cmpd="sng" algn="ctr">
                <a:solidFill>
                  <a:srgbClr val="0F6FC6">
                    <a:lumMod val="90000"/>
                  </a:srgbClr>
                </a:solidFill>
                <a:prstDash val="solid"/>
                <a:headEnd type="arrow" w="med" len="med"/>
                <a:tailEnd type="arrow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D2865DAB-0F6A-4156-916A-C50DBE9C4A19}"/>
                  </a:ext>
                </a:extLst>
              </p:cNvPr>
              <p:cNvSpPr/>
              <p:nvPr/>
            </p:nvSpPr>
            <p:spPr>
              <a:xfrm rot="1979569">
                <a:off x="0" y="44450"/>
                <a:ext cx="815283" cy="414663"/>
              </a:xfrm>
              <a:prstGeom prst="arc">
                <a:avLst/>
              </a:prstGeom>
              <a:noFill/>
              <a:ln w="19050" cap="rnd" cmpd="sng" algn="ctr">
                <a:solidFill>
                  <a:srgbClr val="0F6FC6">
                    <a:lumMod val="90000"/>
                  </a:srgbClr>
                </a:solidFill>
                <a:prstDash val="solid"/>
                <a:headEnd type="arrow" w="med" len="med"/>
                <a:tailEnd type="arrow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A449460B-B532-430A-9147-8D7448045306}"/>
                  </a:ext>
                </a:extLst>
              </p:cNvPr>
              <p:cNvSpPr/>
              <p:nvPr/>
            </p:nvSpPr>
            <p:spPr>
              <a:xfrm rot="21327800">
                <a:off x="234950" y="0"/>
                <a:ext cx="582831" cy="489164"/>
              </a:xfrm>
              <a:prstGeom prst="arc">
                <a:avLst/>
              </a:prstGeom>
              <a:noFill/>
              <a:ln w="19050" cap="rnd" cmpd="sng" algn="ctr">
                <a:solidFill>
                  <a:srgbClr val="0F6FC6">
                    <a:lumMod val="90000"/>
                  </a:srgbClr>
                </a:solidFill>
                <a:prstDash val="solid"/>
                <a:headEnd type="arrow" w="med" len="med"/>
                <a:tailEnd type="arrow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p:grp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76442784-9947-4048-A4DD-23A4EA64FB60}"/>
                </a:ext>
              </a:extLst>
            </p:cNvPr>
            <p:cNvSpPr/>
            <p:nvPr/>
          </p:nvSpPr>
          <p:spPr>
            <a:xfrm rot="4682611">
              <a:off x="204324" y="1193800"/>
              <a:ext cx="599186" cy="812719"/>
            </a:xfrm>
            <a:prstGeom prst="arc">
              <a:avLst/>
            </a:prstGeom>
            <a:noFill/>
            <a:ln w="19050" cap="rnd" cmpd="sng" algn="ctr">
              <a:solidFill>
                <a:srgbClr val="0F6FC6">
                  <a:lumMod val="90000"/>
                </a:srgbClr>
              </a:solidFill>
              <a:prstDash val="solid"/>
              <a:headEnd type="arrow" w="med" len="med"/>
              <a:tailEnd type="arrow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40EB0F9-0BAA-439E-95C8-E9B409DF680C}"/>
                </a:ext>
              </a:extLst>
            </p:cNvPr>
            <p:cNvSpPr/>
            <p:nvPr/>
          </p:nvSpPr>
          <p:spPr>
            <a:xfrm rot="3031752">
              <a:off x="261474" y="1511300"/>
              <a:ext cx="198184" cy="721132"/>
            </a:xfrm>
            <a:prstGeom prst="arc">
              <a:avLst/>
            </a:prstGeom>
            <a:noFill/>
            <a:ln w="19050" cap="rnd" cmpd="sng" algn="ctr">
              <a:solidFill>
                <a:srgbClr val="0F6FC6">
                  <a:lumMod val="90000"/>
                </a:srgbClr>
              </a:solidFill>
              <a:prstDash val="solid"/>
              <a:headEnd type="arrow" w="med" len="med"/>
              <a:tailEnd type="arrow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7C26A56-5B21-40C2-AE37-B095DB18527D}"/>
                </a:ext>
              </a:extLst>
            </p:cNvPr>
            <p:cNvSpPr/>
            <p:nvPr/>
          </p:nvSpPr>
          <p:spPr>
            <a:xfrm rot="8694792">
              <a:off x="388474" y="1506174"/>
              <a:ext cx="651263" cy="473917"/>
            </a:xfrm>
            <a:prstGeom prst="arc">
              <a:avLst/>
            </a:prstGeom>
            <a:noFill/>
            <a:ln w="19050" cap="rnd" cmpd="sng" algn="ctr">
              <a:solidFill>
                <a:srgbClr val="0F6FC6">
                  <a:lumMod val="90000"/>
                </a:srgbClr>
              </a:solidFill>
              <a:prstDash val="solid"/>
              <a:headEnd type="arrow" w="med" len="med"/>
              <a:tailEnd type="arrow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3616DEA-4445-4CD4-9C84-D62F1182A59B}"/>
              </a:ext>
            </a:extLst>
          </p:cNvPr>
          <p:cNvSpPr/>
          <p:nvPr/>
        </p:nvSpPr>
        <p:spPr>
          <a:xfrm>
            <a:off x="6342423" y="2967016"/>
            <a:ext cx="27253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/>
              <a:t>Coleon</a:t>
            </a:r>
            <a:r>
              <a:rPr lang="en-GB" sz="2200" b="1" dirty="0"/>
              <a:t> U quinone </a:t>
            </a:r>
            <a:r>
              <a:rPr lang="pt-PT" sz="2200" b="1" dirty="0"/>
              <a:t>(1)</a:t>
            </a:r>
            <a:endParaRPr lang="en-GB" sz="2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4EDD108-CB98-4AF8-9CBD-3A4A59C1CFF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44" y="3455235"/>
            <a:ext cx="2382763" cy="1746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2A48BF0-033A-4E85-BA13-62736B847B76}"/>
              </a:ext>
            </a:extLst>
          </p:cNvPr>
          <p:cNvGrpSpPr/>
          <p:nvPr/>
        </p:nvGrpSpPr>
        <p:grpSpPr>
          <a:xfrm>
            <a:off x="6342422" y="3473367"/>
            <a:ext cx="2729209" cy="1785427"/>
            <a:chOff x="0" y="50798"/>
            <a:chExt cx="3185796" cy="243750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368FEC-D158-45DB-BF94-DCA772AF2D4C}"/>
                </a:ext>
              </a:extLst>
            </p:cNvPr>
            <p:cNvGrpSpPr/>
            <p:nvPr/>
          </p:nvGrpSpPr>
          <p:grpSpPr>
            <a:xfrm>
              <a:off x="0" y="50798"/>
              <a:ext cx="3185796" cy="2318387"/>
              <a:chOff x="0" y="50800"/>
              <a:chExt cx="3186002" cy="231850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D3AED0E-46A3-440D-8D47-E72B48EA7205}"/>
                  </a:ext>
                </a:extLst>
              </p:cNvPr>
              <p:cNvGrpSpPr/>
              <p:nvPr/>
            </p:nvGrpSpPr>
            <p:grpSpPr>
              <a:xfrm>
                <a:off x="0" y="50800"/>
                <a:ext cx="3186002" cy="2171728"/>
                <a:chOff x="0" y="50800"/>
                <a:chExt cx="3186002" cy="217172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A2B752DE-3CE6-4099-A830-6F791903EB24}"/>
                    </a:ext>
                  </a:extLst>
                </p:cNvPr>
                <p:cNvGrpSpPr/>
                <p:nvPr/>
              </p:nvGrpSpPr>
              <p:grpSpPr>
                <a:xfrm>
                  <a:off x="0" y="50800"/>
                  <a:ext cx="3186002" cy="2171728"/>
                  <a:chOff x="0" y="50800"/>
                  <a:chExt cx="3186002" cy="2171728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6394ECBF-AAD0-4B7D-97D6-4995ACC69D63}"/>
                      </a:ext>
                    </a:extLst>
                  </p:cNvPr>
                  <p:cNvGrpSpPr/>
                  <p:nvPr/>
                </p:nvGrpSpPr>
                <p:grpSpPr>
                  <a:xfrm>
                    <a:off x="477584" y="50800"/>
                    <a:ext cx="2708418" cy="983646"/>
                    <a:chOff x="420434" y="50800"/>
                    <a:chExt cx="2708418" cy="983646"/>
                  </a:xfrm>
                </p:grpSpPr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4BB9BFDC-A70A-4747-9A07-9A3EA52C7B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92300" y="50800"/>
                      <a:ext cx="928932" cy="539872"/>
                      <a:chOff x="0" y="0"/>
                      <a:chExt cx="928932" cy="539872"/>
                    </a:xfrm>
                  </p:grpSpPr>
                  <p:sp>
                    <p:nvSpPr>
                      <p:cNvPr id="62" name="Arc 61">
                        <a:extLst>
                          <a:ext uri="{FF2B5EF4-FFF2-40B4-BE49-F238E27FC236}">
                            <a16:creationId xmlns:a16="http://schemas.microsoft.com/office/drawing/2014/main" id="{07817EAA-0EC9-4A94-AEBE-454031925B8E}"/>
                          </a:ext>
                        </a:extLst>
                      </p:cNvPr>
                      <p:cNvSpPr/>
                      <p:nvPr/>
                    </p:nvSpPr>
                    <p:spPr>
                      <a:xfrm rot="3031752">
                        <a:off x="153987" y="-69974"/>
                        <a:ext cx="363855" cy="671830"/>
                      </a:xfrm>
                      <a:prstGeom prst="arc">
                        <a:avLst>
                          <a:gd name="adj1" fmla="val 15669350"/>
                          <a:gd name="adj2" fmla="val 0"/>
                        </a:avLst>
                      </a:prstGeom>
                      <a:ln w="19050"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3" name="Arc 62">
                        <a:extLst>
                          <a:ext uri="{FF2B5EF4-FFF2-40B4-BE49-F238E27FC236}">
                            <a16:creationId xmlns:a16="http://schemas.microsoft.com/office/drawing/2014/main" id="{4A4C839E-776D-4534-BC54-6EAAAC6DF319}"/>
                          </a:ext>
                        </a:extLst>
                      </p:cNvPr>
                      <p:cNvSpPr/>
                      <p:nvPr/>
                    </p:nvSpPr>
                    <p:spPr>
                      <a:xfrm rot="14508849">
                        <a:off x="401637" y="12576"/>
                        <a:ext cx="539872" cy="514719"/>
                      </a:xfrm>
                      <a:prstGeom prst="arc">
                        <a:avLst/>
                      </a:prstGeom>
                      <a:ln w="19050"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21751D6D-27B2-4610-B19C-23110F5D13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0434" y="60007"/>
                      <a:ext cx="2708418" cy="974439"/>
                      <a:chOff x="420434" y="60007"/>
                      <a:chExt cx="2708418" cy="974439"/>
                    </a:xfrm>
                  </p:grpSpPr>
                  <p:sp>
                    <p:nvSpPr>
                      <p:cNvPr id="58" name="Arc 57">
                        <a:extLst>
                          <a:ext uri="{FF2B5EF4-FFF2-40B4-BE49-F238E27FC236}">
                            <a16:creationId xmlns:a16="http://schemas.microsoft.com/office/drawing/2014/main" id="{55C3EABE-F299-4B5E-8F6B-7367EA625025}"/>
                          </a:ext>
                        </a:extLst>
                      </p:cNvPr>
                      <p:cNvSpPr/>
                      <p:nvPr/>
                    </p:nvSpPr>
                    <p:spPr>
                      <a:xfrm rot="4184714">
                        <a:off x="1393825" y="-511175"/>
                        <a:ext cx="387198" cy="2333980"/>
                      </a:xfrm>
                      <a:prstGeom prst="arc">
                        <a:avLst>
                          <a:gd name="adj1" fmla="val 16200000"/>
                          <a:gd name="adj2" fmla="val 17721267"/>
                        </a:avLst>
                      </a:prstGeom>
                      <a:ln w="19050"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59" name="Arc 58">
                        <a:extLst>
                          <a:ext uri="{FF2B5EF4-FFF2-40B4-BE49-F238E27FC236}">
                            <a16:creationId xmlns:a16="http://schemas.microsoft.com/office/drawing/2014/main" id="{66C62223-03BA-425D-A35D-13A06A49AE6C}"/>
                          </a:ext>
                        </a:extLst>
                      </p:cNvPr>
                      <p:cNvSpPr/>
                      <p:nvPr/>
                    </p:nvSpPr>
                    <p:spPr>
                      <a:xfrm rot="3031752">
                        <a:off x="1825625" y="-79375"/>
                        <a:ext cx="216261" cy="2011381"/>
                      </a:xfrm>
                      <a:prstGeom prst="arc">
                        <a:avLst/>
                      </a:prstGeom>
                      <a:ln w="19050"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0" name="Arc 59">
                        <a:extLst>
                          <a:ext uri="{FF2B5EF4-FFF2-40B4-BE49-F238E27FC236}">
                            <a16:creationId xmlns:a16="http://schemas.microsoft.com/office/drawing/2014/main" id="{8E889271-2889-4B29-AC3D-D4A51FCCCD03}"/>
                          </a:ext>
                        </a:extLst>
                      </p:cNvPr>
                      <p:cNvSpPr/>
                      <p:nvPr/>
                    </p:nvSpPr>
                    <p:spPr>
                      <a:xfrm rot="15139047">
                        <a:off x="2159000" y="-114300"/>
                        <a:ext cx="795545" cy="1144159"/>
                      </a:xfrm>
                      <a:prstGeom prst="arc">
                        <a:avLst/>
                      </a:prstGeom>
                      <a:ln w="19050"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1" name="Arc 60">
                        <a:extLst>
                          <a:ext uri="{FF2B5EF4-FFF2-40B4-BE49-F238E27FC236}">
                            <a16:creationId xmlns:a16="http://schemas.microsoft.com/office/drawing/2014/main" id="{92F8D5F5-337B-46F5-AE42-26DEAB390456}"/>
                          </a:ext>
                        </a:extLst>
                      </p:cNvPr>
                      <p:cNvSpPr/>
                      <p:nvPr/>
                    </p:nvSpPr>
                    <p:spPr>
                      <a:xfrm rot="16378474">
                        <a:off x="2044700" y="-234950"/>
                        <a:ext cx="701502" cy="1407082"/>
                      </a:xfrm>
                      <a:prstGeom prst="arc">
                        <a:avLst/>
                      </a:prstGeom>
                      <a:ln w="19050"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GB"/>
                      </a:p>
                    </p:txBody>
                  </p:sp>
                </p:grp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6EFE49B1-B769-4690-9483-C9B477307FBD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27000"/>
                    <a:ext cx="2349068" cy="2095528"/>
                    <a:chOff x="0" y="0"/>
                    <a:chExt cx="2349068" cy="2095528"/>
                  </a:xfrm>
                </p:grpSpPr>
                <p:sp>
                  <p:nvSpPr>
                    <p:cNvPr id="52" name="Arc 51">
                      <a:extLst>
                        <a:ext uri="{FF2B5EF4-FFF2-40B4-BE49-F238E27FC236}">
                          <a16:creationId xmlns:a16="http://schemas.microsoft.com/office/drawing/2014/main" id="{D664BD4F-8903-4729-9D3A-ECC4D5A50D8E}"/>
                        </a:ext>
                      </a:extLst>
                    </p:cNvPr>
                    <p:cNvSpPr/>
                    <p:nvPr/>
                  </p:nvSpPr>
                  <p:spPr>
                    <a:xfrm rot="3031752">
                      <a:off x="1110790" y="1244600"/>
                      <a:ext cx="478382" cy="997993"/>
                    </a:xfrm>
                    <a:prstGeom prst="arc">
                      <a:avLst/>
                    </a:prstGeom>
                    <a:ln w="19050">
                      <a:headEnd type="arrow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3" name="Arc 52">
                      <a:extLst>
                        <a:ext uri="{FF2B5EF4-FFF2-40B4-BE49-F238E27FC236}">
                          <a16:creationId xmlns:a16="http://schemas.microsoft.com/office/drawing/2014/main" id="{2A2D9DBC-1E6E-437F-AD5B-22EE424B6F12}"/>
                        </a:ext>
                      </a:extLst>
                    </p:cNvPr>
                    <p:cNvSpPr/>
                    <p:nvPr/>
                  </p:nvSpPr>
                  <p:spPr>
                    <a:xfrm rot="3031752">
                      <a:off x="653590" y="400050"/>
                      <a:ext cx="1041888" cy="2349068"/>
                    </a:xfrm>
                    <a:prstGeom prst="arc">
                      <a:avLst/>
                    </a:prstGeom>
                    <a:ln w="19050">
                      <a:headEnd type="arrow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4" name="Arc 53">
                      <a:extLst>
                        <a:ext uri="{FF2B5EF4-FFF2-40B4-BE49-F238E27FC236}">
                          <a16:creationId xmlns:a16="http://schemas.microsoft.com/office/drawing/2014/main" id="{11D24600-0B6B-4925-BF49-95CBB90CCC2F}"/>
                        </a:ext>
                      </a:extLst>
                    </p:cNvPr>
                    <p:cNvSpPr/>
                    <p:nvPr/>
                  </p:nvSpPr>
                  <p:spPr>
                    <a:xfrm rot="9913489">
                      <a:off x="1047290" y="0"/>
                      <a:ext cx="283572" cy="1995423"/>
                    </a:xfrm>
                    <a:prstGeom prst="arc">
                      <a:avLst/>
                    </a:prstGeom>
                    <a:ln w="19050">
                      <a:headEnd type="arrow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55" name="Arc 54">
                      <a:extLst>
                        <a:ext uri="{FF2B5EF4-FFF2-40B4-BE49-F238E27FC236}">
                          <a16:creationId xmlns:a16="http://schemas.microsoft.com/office/drawing/2014/main" id="{163FB70C-6956-4FD6-9C8D-41B9473D54F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059990" y="869950"/>
                      <a:ext cx="768350" cy="1104900"/>
                    </a:xfrm>
                    <a:prstGeom prst="arc">
                      <a:avLst/>
                    </a:prstGeom>
                    <a:ln w="19050">
                      <a:headEnd type="arrow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48" name="Arc 47">
                  <a:extLst>
                    <a:ext uri="{FF2B5EF4-FFF2-40B4-BE49-F238E27FC236}">
                      <a16:creationId xmlns:a16="http://schemas.microsoft.com/office/drawing/2014/main" id="{D8C193F0-660B-4558-A4E8-F7A996071A4F}"/>
                    </a:ext>
                  </a:extLst>
                </p:cNvPr>
                <p:cNvSpPr/>
                <p:nvPr/>
              </p:nvSpPr>
              <p:spPr>
                <a:xfrm rot="17531268">
                  <a:off x="1035050" y="425450"/>
                  <a:ext cx="118453" cy="782945"/>
                </a:xfrm>
                <a:prstGeom prst="arc">
                  <a:avLst/>
                </a:prstGeom>
                <a:ln w="19050"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AE013B16-F680-47BE-9D92-755B1AEBBD6C}"/>
                    </a:ext>
                  </a:extLst>
                </p:cNvPr>
                <p:cNvSpPr/>
                <p:nvPr/>
              </p:nvSpPr>
              <p:spPr>
                <a:xfrm rot="1038084">
                  <a:off x="979461" y="779465"/>
                  <a:ext cx="149769" cy="775898"/>
                </a:xfrm>
                <a:prstGeom prst="arc">
                  <a:avLst/>
                </a:prstGeom>
                <a:ln w="19050"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ED57EC85-DCE1-4DC0-8C9A-796ECF64EFF5}"/>
                  </a:ext>
                </a:extLst>
              </p:cNvPr>
              <p:cNvSpPr/>
              <p:nvPr/>
            </p:nvSpPr>
            <p:spPr>
              <a:xfrm rot="11577451">
                <a:off x="254000" y="1593850"/>
                <a:ext cx="787413" cy="775451"/>
              </a:xfrm>
              <a:prstGeom prst="arc">
                <a:avLst>
                  <a:gd name="adj1" fmla="val 12626285"/>
                  <a:gd name="adj2" fmla="val 0"/>
                </a:avLst>
              </a:prstGeom>
              <a:ln w="190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E8CF527-5891-454B-875A-24383C8BDDE7}"/>
                </a:ext>
              </a:extLst>
            </p:cNvPr>
            <p:cNvGrpSpPr/>
            <p:nvPr/>
          </p:nvGrpSpPr>
          <p:grpSpPr>
            <a:xfrm>
              <a:off x="393700" y="641350"/>
              <a:ext cx="836686" cy="1846950"/>
              <a:chOff x="0" y="0"/>
              <a:chExt cx="836686" cy="1846950"/>
            </a:xfrm>
          </p:grpSpPr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2D035BDB-D484-4B67-B4D6-6517F9CAD843}"/>
                  </a:ext>
                </a:extLst>
              </p:cNvPr>
              <p:cNvSpPr/>
              <p:nvPr/>
            </p:nvSpPr>
            <p:spPr>
              <a:xfrm>
                <a:off x="589036" y="190518"/>
                <a:ext cx="247650" cy="762000"/>
              </a:xfrm>
              <a:prstGeom prst="arc">
                <a:avLst>
                  <a:gd name="adj1" fmla="val 16200000"/>
                  <a:gd name="adj2" fmla="val 5700039"/>
                </a:avLst>
              </a:prstGeom>
              <a:ln w="190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65086BAE-51AD-40E1-AA43-E8DE08C11A2E}"/>
                  </a:ext>
                </a:extLst>
              </p:cNvPr>
              <p:cNvSpPr/>
              <p:nvPr/>
            </p:nvSpPr>
            <p:spPr>
              <a:xfrm rot="15907060">
                <a:off x="-134864" y="139718"/>
                <a:ext cx="1010540" cy="731104"/>
              </a:xfrm>
              <a:prstGeom prst="arc">
                <a:avLst/>
              </a:prstGeom>
              <a:ln w="190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9B9A674A-D1FB-4EC4-83F1-B896FD633C4E}"/>
                  </a:ext>
                </a:extLst>
              </p:cNvPr>
              <p:cNvSpPr/>
              <p:nvPr/>
            </p:nvSpPr>
            <p:spPr>
              <a:xfrm rot="11414860">
                <a:off x="11186" y="476268"/>
                <a:ext cx="240972" cy="1023429"/>
              </a:xfrm>
              <a:prstGeom prst="arc">
                <a:avLst/>
              </a:prstGeom>
              <a:ln w="190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A4B4D0DD-9A0E-4F5A-877B-9AB0C7535E07}"/>
                  </a:ext>
                </a:extLst>
              </p:cNvPr>
              <p:cNvSpPr/>
              <p:nvPr/>
            </p:nvSpPr>
            <p:spPr>
              <a:xfrm rot="15253186">
                <a:off x="-566664" y="584218"/>
                <a:ext cx="1829396" cy="696067"/>
              </a:xfrm>
              <a:prstGeom prst="arc">
                <a:avLst/>
              </a:prstGeom>
              <a:ln w="190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421820A0-9ADF-4E43-B6C4-3FFB261E5370}"/>
              </a:ext>
            </a:extLst>
          </p:cNvPr>
          <p:cNvSpPr/>
          <p:nvPr/>
        </p:nvSpPr>
        <p:spPr>
          <a:xfrm>
            <a:off x="6243646" y="5224650"/>
            <a:ext cx="2857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>
                <a:solidFill>
                  <a:prstClr val="black"/>
                </a:solidFill>
                <a:latin typeface="+mj-lt"/>
              </a:rPr>
              <a:t>8α,9α-</a:t>
            </a:r>
            <a:r>
              <a:rPr lang="en-GB" sz="2000" b="1" dirty="0" err="1">
                <a:solidFill>
                  <a:prstClr val="black"/>
                </a:solidFill>
                <a:latin typeface="+mj-lt"/>
              </a:rPr>
              <a:t>Epoxycoleon</a:t>
            </a:r>
            <a:r>
              <a:rPr lang="en-GB" sz="2000" b="1" dirty="0">
                <a:solidFill>
                  <a:prstClr val="black"/>
                </a:solidFill>
                <a:latin typeface="+mj-lt"/>
              </a:rPr>
              <a:t> U quinone </a:t>
            </a:r>
            <a:r>
              <a:rPr lang="pt-PT" sz="2000" b="1" dirty="0">
                <a:latin typeface="+mj-lt"/>
              </a:rPr>
              <a:t>(2)</a:t>
            </a:r>
            <a:r>
              <a:rPr lang="en-GB" sz="2000" b="1" dirty="0">
                <a:solidFill>
                  <a:prstClr val="black"/>
                </a:solidFill>
                <a:latin typeface="+mj-lt"/>
              </a:rPr>
              <a:t>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78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1081</Words>
  <Application>Microsoft Office PowerPoint</Application>
  <PresentationFormat>On-screen Show (4:3)</PresentationFormat>
  <Paragraphs>151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Gill Sans MT</vt:lpstr>
      <vt:lpstr>Wingdings</vt:lpstr>
      <vt:lpstr>Office Theme</vt:lpstr>
      <vt:lpstr>Custom Design</vt:lpstr>
      <vt:lpstr>CS ChemDraw Drawing</vt:lpstr>
      <vt:lpstr>MestReNova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NTUNGWE EPOLE NGOLLE</dc:creator>
  <cp:lastModifiedBy>NTUNGWE EPOLE NGOLLE</cp:lastModifiedBy>
  <cp:revision>39</cp:revision>
  <dcterms:created xsi:type="dcterms:W3CDTF">2020-10-28T20:54:59Z</dcterms:created>
  <dcterms:modified xsi:type="dcterms:W3CDTF">2020-11-02T17:34:22Z</dcterms:modified>
</cp:coreProperties>
</file>