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  <p:cmAuthor id="2" name="Prof. Dr. Thomas Schmidt" initials="PDTS" lastIdx="6" clrIdx="2">
    <p:extLst>
      <p:ext uri="{19B8F6BF-5375-455C-9EA6-DF929625EA0E}">
        <p15:presenceInfo xmlns:p15="http://schemas.microsoft.com/office/powerpoint/2012/main" userId="S-1-5-21-2693797755-1739469238-2357538379-16236" providerId="AD"/>
      </p:ext>
    </p:extLst>
  </p:cmAuthor>
  <p:cmAuthor id="3" name="Franziska Jürgens" initials="FJ" lastIdx="4" clrIdx="3">
    <p:extLst>
      <p:ext uri="{19B8F6BF-5375-455C-9EA6-DF929625EA0E}">
        <p15:presenceInfo xmlns:p15="http://schemas.microsoft.com/office/powerpoint/2012/main" userId="Franziska Jürgens" providerId="None"/>
      </p:ext>
    </p:extLst>
  </p:cmAuthor>
  <p:cmAuthor id="4" name="Matthias Behrens" initials="MB" lastIdx="6" clrIdx="4">
    <p:extLst>
      <p:ext uri="{19B8F6BF-5375-455C-9EA6-DF929625EA0E}">
        <p15:presenceInfo xmlns:p15="http://schemas.microsoft.com/office/powerpoint/2012/main" userId="S-1-5-21-2693797755-1739469238-2357538379-88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DA"/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5116" autoAdjust="0"/>
  </p:normalViewPr>
  <p:slideViewPr>
    <p:cSldViewPr>
      <p:cViewPr varScale="1">
        <p:scale>
          <a:sx n="17" d="100"/>
          <a:sy n="17" d="100"/>
        </p:scale>
        <p:origin x="2946" y="126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hteck 96"/>
          <p:cNvSpPr/>
          <p:nvPr/>
        </p:nvSpPr>
        <p:spPr>
          <a:xfrm>
            <a:off x="13337953" y="27910776"/>
            <a:ext cx="15851963" cy="7762518"/>
          </a:xfrm>
          <a:prstGeom prst="rect">
            <a:avLst/>
          </a:prstGeom>
          <a:solidFill>
            <a:srgbClr val="FEFEDA"/>
          </a:solidFill>
          <a:ln w="76200">
            <a:solidFill>
              <a:srgbClr val="66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807" y="604298"/>
            <a:ext cx="28073108" cy="2089196"/>
          </a:xfrm>
        </p:spPr>
        <p:txBody>
          <a:bodyPr>
            <a:normAutofit/>
          </a:bodyPr>
          <a:lstStyle/>
          <a:p>
            <a:r>
              <a:rPr lang="en-US" sz="6000" b="1" i="1" dirty="0"/>
              <a:t>In vitro </a:t>
            </a:r>
            <a:r>
              <a:rPr lang="en-US" sz="6000" b="1" dirty="0"/>
              <a:t>metabolism of 11</a:t>
            </a:r>
            <a:r>
              <a:rPr lang="en-US" sz="6000" b="1" dirty="0">
                <a:latin typeface="Symbol" panose="05050102010706020507" pitchFamily="18" charset="2"/>
              </a:rPr>
              <a:t>a</a:t>
            </a:r>
            <a:r>
              <a:rPr lang="en-US" sz="6000" b="1" dirty="0"/>
              <a:t>, 13-dihydrohelenalin acetate, </a:t>
            </a:r>
            <a:br>
              <a:rPr lang="en-US" sz="6000" b="1" dirty="0"/>
            </a:br>
            <a:r>
              <a:rPr lang="en-US" sz="6000" b="1" dirty="0"/>
              <a:t>a sesquiterpene lactone from </a:t>
            </a:r>
            <a:r>
              <a:rPr lang="en-US" sz="6000" b="1" i="1" dirty="0"/>
              <a:t>Arnica</a:t>
            </a:r>
            <a:endParaRPr lang="en-US" sz="60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65921" y="12962630"/>
            <a:ext cx="11133286" cy="2094002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tx1"/>
                </a:solidFill>
              </a:rPr>
              <a:t>Experiments</a:t>
            </a:r>
            <a:endParaRPr lang="en-GB" sz="4000" b="1" dirty="0">
              <a:solidFill>
                <a:schemeClr val="tx1"/>
              </a:solidFill>
            </a:endParaRPr>
          </a:p>
          <a:p>
            <a:pPr algn="just"/>
            <a:r>
              <a:rPr lang="en-GB" sz="4000" dirty="0">
                <a:solidFill>
                  <a:schemeClr val="tx1"/>
                </a:solidFill>
              </a:rPr>
              <a:t>Experiments on phase </a:t>
            </a:r>
            <a:r>
              <a:rPr lang="en-GB" sz="4000" dirty="0" smtClean="0">
                <a:solidFill>
                  <a:schemeClr val="tx1"/>
                </a:solidFill>
              </a:rPr>
              <a:t>I </a:t>
            </a:r>
            <a:r>
              <a:rPr lang="en-GB" sz="4000" i="1" dirty="0" smtClean="0">
                <a:solidFill>
                  <a:schemeClr val="tx1"/>
                </a:solidFill>
              </a:rPr>
              <a:t>in </a:t>
            </a:r>
            <a:r>
              <a:rPr lang="en-GB" sz="4000" i="1" dirty="0">
                <a:solidFill>
                  <a:schemeClr val="tx1"/>
                </a:solidFill>
              </a:rPr>
              <a:t>vitro </a:t>
            </a:r>
            <a:r>
              <a:rPr lang="en-GB" sz="4000" dirty="0">
                <a:solidFill>
                  <a:schemeClr val="tx1"/>
                </a:solidFill>
              </a:rPr>
              <a:t>metabolism </a:t>
            </a:r>
            <a:r>
              <a:rPr lang="en-GB" sz="4000" dirty="0" smtClean="0">
                <a:solidFill>
                  <a:schemeClr val="tx1"/>
                </a:solidFill>
              </a:rPr>
              <a:t>were </a:t>
            </a:r>
            <a:r>
              <a:rPr lang="en-GB" sz="4000" dirty="0">
                <a:solidFill>
                  <a:schemeClr val="tx1"/>
                </a:solidFill>
              </a:rPr>
              <a:t>carried out with pig liver microsomes (PLM) and an NADPH regenerating system following the protocol of </a:t>
            </a:r>
            <a:r>
              <a:rPr lang="en-GB" sz="4000" dirty="0" err="1">
                <a:solidFill>
                  <a:schemeClr val="tx1"/>
                </a:solidFill>
              </a:rPr>
              <a:t>Sohl</a:t>
            </a:r>
            <a:r>
              <a:rPr lang="en-GB" sz="4000" dirty="0">
                <a:solidFill>
                  <a:schemeClr val="tx1"/>
                </a:solidFill>
              </a:rPr>
              <a:t> </a:t>
            </a:r>
            <a:r>
              <a:rPr lang="en-GB" sz="4000" i="1" dirty="0">
                <a:solidFill>
                  <a:schemeClr val="tx1"/>
                </a:solidFill>
              </a:rPr>
              <a:t>et al</a:t>
            </a:r>
            <a:r>
              <a:rPr lang="en-GB" sz="4000" dirty="0">
                <a:solidFill>
                  <a:schemeClr val="tx1"/>
                </a:solidFill>
              </a:rPr>
              <a:t>. [4]. Incubation of 11</a:t>
            </a:r>
            <a:r>
              <a:rPr lang="el-GR" sz="4000" dirty="0">
                <a:solidFill>
                  <a:schemeClr val="tx1"/>
                </a:solidFill>
              </a:rPr>
              <a:t>α</a:t>
            </a:r>
            <a:r>
              <a:rPr lang="en-GB" sz="4000" dirty="0">
                <a:solidFill>
                  <a:schemeClr val="tx1"/>
                </a:solidFill>
              </a:rPr>
              <a:t>,13-dihydrohelenalin acetate (</a:t>
            </a:r>
            <a:r>
              <a:rPr lang="en-GB" sz="4000" dirty="0" err="1">
                <a:solidFill>
                  <a:schemeClr val="tx1"/>
                </a:solidFill>
              </a:rPr>
              <a:t>DHac</a:t>
            </a:r>
            <a:r>
              <a:rPr lang="en-GB" sz="4000" dirty="0">
                <a:solidFill>
                  <a:schemeClr val="tx1"/>
                </a:solidFill>
              </a:rPr>
              <a:t>) with PLM was quenched after 30, 60, 120 and 240 min, respectively and metabolites were detected and identified with UHPLC-</a:t>
            </a:r>
            <a:r>
              <a:rPr lang="en-GB" sz="4000" dirty="0" err="1">
                <a:solidFill>
                  <a:schemeClr val="tx1"/>
                </a:solidFill>
              </a:rPr>
              <a:t>Qq</a:t>
            </a:r>
            <a:r>
              <a:rPr lang="en-GB" sz="4000" dirty="0">
                <a:solidFill>
                  <a:schemeClr val="tx1"/>
                </a:solidFill>
              </a:rPr>
              <a:t>-TOF MS/MS analysis (cf. Fig. 1). Difference chromatograms of the samples and matrix control samples were calculated with </a:t>
            </a:r>
            <a:r>
              <a:rPr lang="en-GB" sz="4000" dirty="0" err="1">
                <a:solidFill>
                  <a:schemeClr val="tx1"/>
                </a:solidFill>
              </a:rPr>
              <a:t>MetaboliteDetect</a:t>
            </a:r>
            <a:r>
              <a:rPr lang="en-GB" sz="4000" dirty="0">
                <a:solidFill>
                  <a:schemeClr val="tx1"/>
                </a:solidFill>
              </a:rPr>
              <a:t> 2.0 (Bruker </a:t>
            </a:r>
            <a:r>
              <a:rPr lang="en-GB" sz="4000" dirty="0" err="1">
                <a:solidFill>
                  <a:schemeClr val="tx1"/>
                </a:solidFill>
              </a:rPr>
              <a:t>Daltonics</a:t>
            </a:r>
            <a:r>
              <a:rPr lang="en-GB" sz="4000" dirty="0">
                <a:solidFill>
                  <a:schemeClr val="tx1"/>
                </a:solidFill>
              </a:rPr>
              <a:t>). Fig. 2 shows a schematic overview of the detected </a:t>
            </a:r>
            <a:r>
              <a:rPr lang="en-GB" sz="4000" dirty="0" smtClean="0">
                <a:solidFill>
                  <a:schemeClr val="tx1"/>
                </a:solidFill>
              </a:rPr>
              <a:t>metabolites</a:t>
            </a:r>
            <a:r>
              <a:rPr lang="en-GB" sz="4000" dirty="0">
                <a:solidFill>
                  <a:schemeClr val="tx1"/>
                </a:solidFill>
              </a:rPr>
              <a:t>. </a:t>
            </a: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en-GB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en-GB" sz="4800" dirty="0">
              <a:solidFill>
                <a:schemeClr val="tx1"/>
              </a:solidFill>
            </a:endParaRPr>
          </a:p>
          <a:p>
            <a:endParaRPr lang="en-GB" sz="4800" dirty="0">
              <a:solidFill>
                <a:schemeClr val="tx1"/>
              </a:solidFill>
            </a:endParaRPr>
          </a:p>
          <a:p>
            <a:endParaRPr lang="en-GB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de-DE" sz="4800" dirty="0">
              <a:solidFill>
                <a:schemeClr val="tx1"/>
              </a:solidFill>
            </a:endParaRPr>
          </a:p>
          <a:p>
            <a:endParaRPr lang="en-GB" sz="4800" dirty="0">
              <a:solidFill>
                <a:schemeClr val="tx1"/>
              </a:solidFill>
            </a:endParaRPr>
          </a:p>
          <a:p>
            <a:endParaRPr lang="en-GB" sz="4800" dirty="0">
              <a:solidFill>
                <a:schemeClr val="tx1"/>
              </a:solidFill>
            </a:endParaRPr>
          </a:p>
          <a:p>
            <a:endParaRPr lang="en-GB" sz="4800" dirty="0">
              <a:solidFill>
                <a:schemeClr val="tx1"/>
              </a:solidFill>
            </a:endParaRPr>
          </a:p>
          <a:p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6806" y="2890298"/>
            <a:ext cx="28073110" cy="3970318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4800" b="1" dirty="0"/>
              <a:t>Franziska M. Jürgens</a:t>
            </a:r>
            <a:r>
              <a:rPr lang="it-IT" sz="4800" b="1" baseline="30000" dirty="0"/>
              <a:t>1</a:t>
            </a:r>
            <a:r>
              <a:rPr lang="it-IT" sz="4800" b="1" dirty="0"/>
              <a:t>,</a:t>
            </a:r>
            <a:r>
              <a:rPr lang="it-IT" sz="4800" b="1" baseline="30000" dirty="0"/>
              <a:t> </a:t>
            </a:r>
            <a:r>
              <a:rPr lang="it-IT" sz="4800" b="1" dirty="0" err="1"/>
              <a:t>Matthias</a:t>
            </a:r>
            <a:r>
              <a:rPr lang="it-IT" sz="4800" b="1" dirty="0"/>
              <a:t> Behrens² and Thomas J. Schmidt</a:t>
            </a:r>
            <a:r>
              <a:rPr lang="it-IT" sz="4800" b="1" baseline="30000" dirty="0"/>
              <a:t>1</a:t>
            </a:r>
          </a:p>
          <a:p>
            <a:pPr>
              <a:lnSpc>
                <a:spcPct val="150000"/>
              </a:lnSpc>
            </a:pPr>
            <a:r>
              <a:rPr lang="en-GB" sz="4000" baseline="30000" dirty="0"/>
              <a:t>1 </a:t>
            </a:r>
            <a:r>
              <a:rPr lang="en-GB" sz="4000" dirty="0"/>
              <a:t>Institute of Pharmaceutical Biology and </a:t>
            </a:r>
            <a:r>
              <a:rPr lang="en-GB" sz="4000" dirty="0" err="1"/>
              <a:t>Phytochemistry</a:t>
            </a:r>
            <a:r>
              <a:rPr lang="en-GB" sz="4000" dirty="0"/>
              <a:t> (IPBP), University of </a:t>
            </a:r>
            <a:r>
              <a:rPr lang="en-GB" sz="4000" dirty="0" err="1"/>
              <a:t>Münster</a:t>
            </a:r>
            <a:r>
              <a:rPr lang="en-GB" sz="4000" dirty="0"/>
              <a:t>, </a:t>
            </a:r>
            <a:r>
              <a:rPr lang="en-GB" sz="4000" dirty="0" err="1"/>
              <a:t>Corrensstraße</a:t>
            </a:r>
            <a:r>
              <a:rPr lang="en-GB" sz="4000" dirty="0"/>
              <a:t> 48, D-48149 </a:t>
            </a:r>
            <a:r>
              <a:rPr lang="en-GB" sz="4000" dirty="0" err="1"/>
              <a:t>Münster</a:t>
            </a:r>
            <a:r>
              <a:rPr lang="en-GB" sz="4000" dirty="0"/>
              <a:t>, Germany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² Institute of Food Chemistry, </a:t>
            </a:r>
            <a:r>
              <a:rPr lang="en-GB" sz="4000" dirty="0"/>
              <a:t>University of </a:t>
            </a:r>
            <a:r>
              <a:rPr lang="en-GB" sz="4000" dirty="0" err="1"/>
              <a:t>Münster</a:t>
            </a:r>
            <a:r>
              <a:rPr lang="en-GB" sz="4000" dirty="0"/>
              <a:t>, </a:t>
            </a:r>
            <a:r>
              <a:rPr lang="en-GB" sz="4000" dirty="0" err="1"/>
              <a:t>Corrensstraße</a:t>
            </a:r>
            <a:r>
              <a:rPr lang="en-GB" sz="4000" dirty="0"/>
              <a:t> 45, D-48149 </a:t>
            </a:r>
            <a:r>
              <a:rPr lang="en-GB" sz="4000" dirty="0" err="1"/>
              <a:t>Münster</a:t>
            </a:r>
            <a:r>
              <a:rPr lang="en-GB" sz="4000" dirty="0"/>
              <a:t>, Germany</a:t>
            </a:r>
            <a:endParaRPr lang="fr-FR" sz="4000" dirty="0"/>
          </a:p>
          <a:p>
            <a:pPr>
              <a:lnSpc>
                <a:spcPct val="150000"/>
              </a:lnSpc>
            </a:pPr>
            <a:r>
              <a:rPr lang="en-US" sz="4000" dirty="0"/>
              <a:t> Correspondence: franziska.juergens@uni-muenster.de and thomschm@uni-muenster.de </a:t>
            </a:r>
            <a:endParaRPr lang="fr-FR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0606" y="39536741"/>
            <a:ext cx="28149309" cy="2508534"/>
          </a:xfrm>
          <a:prstGeom prst="rect">
            <a:avLst/>
          </a:prstGeom>
        </p:spPr>
      </p:pic>
      <p:sp>
        <p:nvSpPr>
          <p:cNvPr id="14" name="Textfeld 102"/>
          <p:cNvSpPr txBox="1">
            <a:spLocks noChangeArrowheads="1"/>
          </p:cNvSpPr>
          <p:nvPr/>
        </p:nvSpPr>
        <p:spPr bwMode="auto">
          <a:xfrm>
            <a:off x="1565920" y="33516878"/>
            <a:ext cx="1112824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DE" altLang="de-DE" sz="3600" b="1" dirty="0" err="1">
                <a:solidFill>
                  <a:srgbClr val="002060"/>
                </a:solidFill>
              </a:rPr>
              <a:t>Fig</a:t>
            </a:r>
            <a:r>
              <a:rPr lang="de-DE" altLang="de-DE" sz="3600" b="1" dirty="0">
                <a:solidFill>
                  <a:srgbClr val="002060"/>
                </a:solidFill>
              </a:rPr>
              <a:t> 1. UHPLC/+ESI-</a:t>
            </a:r>
            <a:r>
              <a:rPr lang="de-DE" altLang="de-DE" sz="3600" b="1" dirty="0" err="1">
                <a:solidFill>
                  <a:srgbClr val="002060"/>
                </a:solidFill>
              </a:rPr>
              <a:t>QqTOF</a:t>
            </a:r>
            <a:r>
              <a:rPr lang="de-DE" altLang="de-DE" sz="3600" b="1" dirty="0">
                <a:solidFill>
                  <a:srgbClr val="002060"/>
                </a:solidFill>
              </a:rPr>
              <a:t> MS </a:t>
            </a:r>
            <a:r>
              <a:rPr lang="de-DE" altLang="de-DE" sz="3600" b="1" dirty="0" err="1">
                <a:solidFill>
                  <a:srgbClr val="002060"/>
                </a:solidFill>
              </a:rPr>
              <a:t>difference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>
                <a:solidFill>
                  <a:srgbClr val="002060"/>
                </a:solidFill>
              </a:rPr>
              <a:t>chromatograms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>
                <a:solidFill>
                  <a:srgbClr val="002060"/>
                </a:solidFill>
              </a:rPr>
              <a:t>of</a:t>
            </a:r>
            <a:r>
              <a:rPr lang="de-DE" altLang="de-DE" sz="3600" b="1" dirty="0">
                <a:solidFill>
                  <a:srgbClr val="002060"/>
                </a:solidFill>
              </a:rPr>
              <a:t> 11</a:t>
            </a:r>
            <a:r>
              <a:rPr lang="el-GR" altLang="de-DE" sz="3600" b="1" dirty="0">
                <a:solidFill>
                  <a:srgbClr val="002060"/>
                </a:solidFill>
              </a:rPr>
              <a:t>α</a:t>
            </a:r>
            <a:r>
              <a:rPr lang="de-DE" altLang="de-DE" sz="3600" b="1" dirty="0">
                <a:solidFill>
                  <a:srgbClr val="002060"/>
                </a:solidFill>
              </a:rPr>
              <a:t>,13-dihydrohelenalin </a:t>
            </a:r>
            <a:r>
              <a:rPr lang="de-DE" altLang="de-DE" sz="3600" b="1" dirty="0" err="1">
                <a:solidFill>
                  <a:srgbClr val="002060"/>
                </a:solidFill>
              </a:rPr>
              <a:t>acetate</a:t>
            </a:r>
            <a:r>
              <a:rPr lang="de-DE" altLang="de-DE" sz="3600" b="1" dirty="0">
                <a:solidFill>
                  <a:srgbClr val="002060"/>
                </a:solidFill>
              </a:rPr>
              <a:t> (</a:t>
            </a:r>
            <a:r>
              <a:rPr lang="de-DE" altLang="de-DE" sz="3600" b="1" dirty="0" err="1">
                <a:solidFill>
                  <a:srgbClr val="002060"/>
                </a:solidFill>
              </a:rPr>
              <a:t>DHac</a:t>
            </a:r>
            <a:r>
              <a:rPr lang="de-DE" altLang="de-DE" sz="3600" b="1" dirty="0">
                <a:solidFill>
                  <a:srgbClr val="002060"/>
                </a:solidFill>
              </a:rPr>
              <a:t>) and </a:t>
            </a:r>
            <a:r>
              <a:rPr lang="de-DE" altLang="de-DE" sz="3600" b="1" dirty="0" err="1">
                <a:solidFill>
                  <a:srgbClr val="002060"/>
                </a:solidFill>
              </a:rPr>
              <a:t>its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>
                <a:solidFill>
                  <a:srgbClr val="002060"/>
                </a:solidFill>
              </a:rPr>
              <a:t>metabolites</a:t>
            </a:r>
            <a:r>
              <a:rPr lang="de-DE" altLang="de-DE" sz="3600" b="1" dirty="0">
                <a:solidFill>
                  <a:srgbClr val="002060"/>
                </a:solidFill>
              </a:rPr>
              <a:t> after </a:t>
            </a:r>
            <a:r>
              <a:rPr lang="de-DE" altLang="de-DE" sz="3600" b="1" dirty="0" err="1">
                <a:solidFill>
                  <a:srgbClr val="002060"/>
                </a:solidFill>
              </a:rPr>
              <a:t>incubation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>
                <a:solidFill>
                  <a:srgbClr val="002060"/>
                </a:solidFill>
              </a:rPr>
              <a:t>with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smtClean="0">
                <a:solidFill>
                  <a:srgbClr val="002060"/>
                </a:solidFill>
              </a:rPr>
              <a:t>PLM.</a:t>
            </a:r>
            <a:endParaRPr lang="en-US" altLang="de-DE" sz="3600" b="1" dirty="0">
              <a:solidFill>
                <a:srgbClr val="002060"/>
              </a:solidFill>
            </a:endParaRPr>
          </a:p>
        </p:txBody>
      </p:sp>
      <p:sp>
        <p:nvSpPr>
          <p:cNvPr id="15" name="Textfeld 102"/>
          <p:cNvSpPr txBox="1">
            <a:spLocks noChangeArrowheads="1"/>
          </p:cNvSpPr>
          <p:nvPr/>
        </p:nvSpPr>
        <p:spPr bwMode="auto">
          <a:xfrm>
            <a:off x="13721120" y="21443846"/>
            <a:ext cx="150403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DE" altLang="de-DE" sz="3600" b="1" dirty="0">
                <a:solidFill>
                  <a:srgbClr val="002060"/>
                </a:solidFill>
              </a:rPr>
              <a:t>Fig 2. </a:t>
            </a:r>
            <a:r>
              <a:rPr lang="de-DE" altLang="de-DE" sz="3600" b="1" dirty="0" err="1">
                <a:solidFill>
                  <a:srgbClr val="002060"/>
                </a:solidFill>
              </a:rPr>
              <a:t>Proposed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>
                <a:solidFill>
                  <a:srgbClr val="002060"/>
                </a:solidFill>
              </a:rPr>
              <a:t>chemical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>
                <a:solidFill>
                  <a:srgbClr val="002060"/>
                </a:solidFill>
              </a:rPr>
              <a:t>structures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>
                <a:solidFill>
                  <a:srgbClr val="002060"/>
                </a:solidFill>
              </a:rPr>
              <a:t>of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>
                <a:solidFill>
                  <a:srgbClr val="002060"/>
                </a:solidFill>
              </a:rPr>
              <a:t>detected</a:t>
            </a:r>
            <a:r>
              <a:rPr lang="de-DE" altLang="de-DE" sz="3600" b="1" dirty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 smtClean="0">
                <a:solidFill>
                  <a:srgbClr val="002060"/>
                </a:solidFill>
              </a:rPr>
              <a:t>metabolites</a:t>
            </a:r>
            <a:r>
              <a:rPr lang="de-DE" altLang="de-DE" sz="3600" b="1" dirty="0" smtClean="0">
                <a:solidFill>
                  <a:srgbClr val="002060"/>
                </a:solidFill>
              </a:rPr>
              <a:t> </a:t>
            </a:r>
            <a:r>
              <a:rPr lang="de-DE" altLang="de-DE" sz="3600" b="1" dirty="0" err="1">
                <a:solidFill>
                  <a:srgbClr val="002060"/>
                </a:solidFill>
              </a:rPr>
              <a:t>of</a:t>
            </a:r>
            <a:r>
              <a:rPr lang="de-DE" altLang="de-DE" sz="3600" b="1" dirty="0">
                <a:solidFill>
                  <a:srgbClr val="002060"/>
                </a:solidFill>
              </a:rPr>
              <a:t> 11</a:t>
            </a:r>
            <a:r>
              <a:rPr lang="el-GR" altLang="de-DE" sz="3600" b="1" dirty="0">
                <a:solidFill>
                  <a:srgbClr val="002060"/>
                </a:solidFill>
              </a:rPr>
              <a:t>α</a:t>
            </a:r>
            <a:r>
              <a:rPr lang="de-DE" altLang="de-DE" sz="3600" b="1" dirty="0">
                <a:solidFill>
                  <a:srgbClr val="002060"/>
                </a:solidFill>
              </a:rPr>
              <a:t>,13-dihydrohelenalin </a:t>
            </a:r>
            <a:r>
              <a:rPr lang="de-DE" altLang="de-DE" sz="3600" b="1" dirty="0" err="1">
                <a:solidFill>
                  <a:srgbClr val="002060"/>
                </a:solidFill>
              </a:rPr>
              <a:t>acetate</a:t>
            </a:r>
            <a:r>
              <a:rPr lang="de-DE" altLang="de-DE" sz="3600" b="1" dirty="0">
                <a:solidFill>
                  <a:srgbClr val="002060"/>
                </a:solidFill>
              </a:rPr>
              <a:t> (</a:t>
            </a:r>
            <a:r>
              <a:rPr lang="de-DE" altLang="de-DE" sz="3600" b="1" dirty="0" err="1">
                <a:solidFill>
                  <a:srgbClr val="002060"/>
                </a:solidFill>
              </a:rPr>
              <a:t>DHac</a:t>
            </a:r>
            <a:r>
              <a:rPr lang="de-DE" altLang="de-DE" sz="3600" b="1" dirty="0">
                <a:solidFill>
                  <a:srgbClr val="002060"/>
                </a:solidFill>
              </a:rPr>
              <a:t>). </a:t>
            </a:r>
            <a:endParaRPr lang="en-US" altLang="de-DE" sz="3600" b="1" dirty="0">
              <a:solidFill>
                <a:srgbClr val="00206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513761" y="7064451"/>
            <a:ext cx="273948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4800" b="1" dirty="0" err="1"/>
              <a:t>Introduction</a:t>
            </a:r>
            <a:endParaRPr lang="en-GB" sz="5400" b="1" dirty="0"/>
          </a:p>
          <a:p>
            <a:pPr algn="just"/>
            <a:r>
              <a:rPr lang="en-GB" sz="4000" i="1" dirty="0"/>
              <a:t>Arnica montana </a:t>
            </a:r>
            <a:r>
              <a:rPr lang="en-GB" sz="4000" dirty="0"/>
              <a:t>preparations are used for the topical treatment of injuries and inflammations, as well as rheumatic muscle and joint complaints [1]. Ester derivatives of the sesquiterpene lactones (STL) helenalin as well as 11</a:t>
            </a:r>
            <a:r>
              <a:rPr lang="el-GR" sz="4000" dirty="0"/>
              <a:t>α</a:t>
            </a:r>
            <a:r>
              <a:rPr lang="en-GB" sz="4000" dirty="0"/>
              <a:t>,13-dihydrohelenalin are known to be the active compounds in </a:t>
            </a:r>
            <a:r>
              <a:rPr lang="en-GB" sz="4000" i="1" dirty="0"/>
              <a:t>Arnica</a:t>
            </a:r>
            <a:r>
              <a:rPr lang="en-GB" sz="4000" dirty="0"/>
              <a:t> preparations [2]. </a:t>
            </a:r>
            <a:r>
              <a:rPr lang="en-GB" sz="4000" dirty="0" err="1"/>
              <a:t>Leishmaniasis</a:t>
            </a:r>
            <a:r>
              <a:rPr lang="en-GB" sz="4000" dirty="0"/>
              <a:t> is one of the 20 communicable diseases currently classified by WHO as neglected tropical diseases. In recent studies an </a:t>
            </a:r>
            <a:r>
              <a:rPr lang="en-GB" sz="4000" dirty="0" err="1"/>
              <a:t>ethanolic</a:t>
            </a:r>
            <a:r>
              <a:rPr lang="en-GB" sz="4000" dirty="0"/>
              <a:t> tincture of </a:t>
            </a:r>
            <a:r>
              <a:rPr lang="en-GB" sz="4000" i="1" dirty="0"/>
              <a:t>A. montana </a:t>
            </a:r>
            <a:r>
              <a:rPr lang="en-GB" sz="4000" dirty="0"/>
              <a:t>flowers effectively cured cutaneous </a:t>
            </a:r>
            <a:r>
              <a:rPr lang="en-GB" sz="4000" dirty="0" err="1"/>
              <a:t>leishmaniasis</a:t>
            </a:r>
            <a:r>
              <a:rPr lang="en-GB" sz="4000" dirty="0"/>
              <a:t> (CL) in a golden hamster model [3]. To use </a:t>
            </a:r>
            <a:r>
              <a:rPr lang="en-GB" sz="4000" i="1" dirty="0"/>
              <a:t>Arnica</a:t>
            </a:r>
            <a:r>
              <a:rPr lang="en-GB" sz="4000" dirty="0"/>
              <a:t> preparations on open wounds such as CL lesions, absorption, distribution, metabolism and excretion of </a:t>
            </a:r>
            <a:r>
              <a:rPr lang="en-GB" sz="4000" i="1" dirty="0"/>
              <a:t>Arnica</a:t>
            </a:r>
            <a:r>
              <a:rPr lang="en-GB" sz="4000" dirty="0"/>
              <a:t> constituents have to be analysed.</a:t>
            </a:r>
          </a:p>
        </p:txBody>
      </p:sp>
      <p:sp>
        <p:nvSpPr>
          <p:cNvPr id="17" name="Rechteck 16"/>
          <p:cNvSpPr/>
          <p:nvPr/>
        </p:nvSpPr>
        <p:spPr>
          <a:xfrm>
            <a:off x="13703200" y="36025475"/>
            <a:ext cx="1493808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4800" b="1" dirty="0" err="1"/>
              <a:t>Acknowledgements</a:t>
            </a:r>
            <a:endParaRPr lang="de-DE" sz="4800" b="1" dirty="0"/>
          </a:p>
          <a:p>
            <a:pPr algn="just">
              <a:lnSpc>
                <a:spcPct val="120000"/>
              </a:lnSpc>
            </a:pPr>
            <a:r>
              <a:rPr lang="en-US" sz="4000" dirty="0"/>
              <a:t>We thank the Wilhelm </a:t>
            </a:r>
            <a:r>
              <a:rPr lang="en-US" sz="4000" dirty="0" err="1"/>
              <a:t>Doerenkamp</a:t>
            </a:r>
            <a:r>
              <a:rPr lang="en-US" sz="4000" dirty="0"/>
              <a:t>-Foundation, Chur, Switzerland, for financial support and Prof. Dr. H.-U. </a:t>
            </a:r>
            <a:r>
              <a:rPr lang="en-US" sz="4000" dirty="0" err="1"/>
              <a:t>Humpf</a:t>
            </a:r>
            <a:r>
              <a:rPr lang="en-US" sz="4000" dirty="0"/>
              <a:t>, WWU </a:t>
            </a:r>
            <a:r>
              <a:rPr lang="en-US" sz="4000" dirty="0" err="1"/>
              <a:t>Münster</a:t>
            </a:r>
            <a:r>
              <a:rPr lang="en-US" sz="4000" dirty="0"/>
              <a:t>, for the support concerning the </a:t>
            </a:r>
            <a:r>
              <a:rPr lang="en-US" sz="4000" i="1" dirty="0"/>
              <a:t>in vitro </a:t>
            </a:r>
            <a:r>
              <a:rPr lang="en-US" sz="4000" dirty="0"/>
              <a:t>metabolism studies. </a:t>
            </a:r>
            <a:r>
              <a:rPr lang="de-DE" sz="4000" dirty="0"/>
              <a:t> </a:t>
            </a:r>
            <a:endParaRPr lang="en-GB" sz="4000" dirty="0"/>
          </a:p>
        </p:txBody>
      </p:sp>
      <p:sp>
        <p:nvSpPr>
          <p:cNvPr id="18" name="Rechteck 17"/>
          <p:cNvSpPr/>
          <p:nvPr/>
        </p:nvSpPr>
        <p:spPr>
          <a:xfrm>
            <a:off x="1240860" y="35960050"/>
            <a:ext cx="11991746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de-DE" sz="4800" b="1" dirty="0"/>
              <a:t>References</a:t>
            </a:r>
            <a:endParaRPr lang="de-DE" sz="5400" b="1" dirty="0"/>
          </a:p>
          <a:p>
            <a:pPr marL="719138" indent="-719138"/>
            <a:r>
              <a:rPr lang="de-DE" sz="3700" dirty="0"/>
              <a:t>[1</a:t>
            </a:r>
            <a:r>
              <a:rPr lang="de-DE" sz="3700" dirty="0" smtClean="0"/>
              <a:t>] </a:t>
            </a:r>
            <a:r>
              <a:rPr lang="es-ES" sz="3700" dirty="0" smtClean="0"/>
              <a:t>EMA. </a:t>
            </a:r>
            <a:r>
              <a:rPr lang="es-ES" sz="3700" dirty="0"/>
              <a:t>(2014</a:t>
            </a:r>
            <a:r>
              <a:rPr lang="es-ES" sz="3700" dirty="0" smtClean="0"/>
              <a:t>). EMA/HMPC/198793/2012</a:t>
            </a:r>
            <a:r>
              <a:rPr lang="es-ES" sz="3700" dirty="0"/>
              <a:t>.</a:t>
            </a:r>
            <a:endParaRPr lang="de-DE" sz="3700" dirty="0"/>
          </a:p>
          <a:p>
            <a:pPr marL="358775" indent="-358775"/>
            <a:r>
              <a:rPr lang="de-DE" sz="3700" dirty="0"/>
              <a:t>[2</a:t>
            </a:r>
            <a:r>
              <a:rPr lang="de-DE" sz="3700" dirty="0" smtClean="0"/>
              <a:t>] Lyss </a:t>
            </a:r>
            <a:r>
              <a:rPr lang="de-DE" sz="3700" dirty="0"/>
              <a:t>G, et al. (1998). J. </a:t>
            </a:r>
            <a:r>
              <a:rPr lang="de-DE" sz="3700" dirty="0" err="1"/>
              <a:t>Biol</a:t>
            </a:r>
            <a:r>
              <a:rPr lang="de-DE" sz="3700" dirty="0"/>
              <a:t>. Chem. </a:t>
            </a:r>
            <a:r>
              <a:rPr lang="de-DE" sz="3700" dirty="0" smtClean="0"/>
              <a:t>273(50</a:t>
            </a:r>
            <a:r>
              <a:rPr lang="de-DE" sz="3700" dirty="0"/>
              <a:t>): 33508-33516.</a:t>
            </a:r>
          </a:p>
          <a:p>
            <a:r>
              <a:rPr lang="de-DE" sz="3700" dirty="0"/>
              <a:t>[3</a:t>
            </a:r>
            <a:r>
              <a:rPr lang="de-DE" sz="3700" dirty="0" smtClean="0"/>
              <a:t>] Robledo </a:t>
            </a:r>
            <a:r>
              <a:rPr lang="de-DE" sz="3700" dirty="0"/>
              <a:t>SM, et al. (2018). </a:t>
            </a:r>
            <a:r>
              <a:rPr lang="de-DE" sz="3700" dirty="0" err="1"/>
              <a:t>Molecules</a:t>
            </a:r>
            <a:r>
              <a:rPr lang="de-DE" sz="3700" dirty="0"/>
              <a:t> 23(1): 150.</a:t>
            </a:r>
          </a:p>
          <a:p>
            <a:r>
              <a:rPr lang="de-DE" sz="3700" dirty="0"/>
              <a:t>[4] </a:t>
            </a:r>
            <a:r>
              <a:rPr lang="de-DE" sz="3700" dirty="0" err="1" smtClean="0"/>
              <a:t>Sohl</a:t>
            </a:r>
            <a:r>
              <a:rPr lang="de-DE" sz="3700" dirty="0" smtClean="0"/>
              <a:t> </a:t>
            </a:r>
            <a:r>
              <a:rPr lang="de-DE" sz="3700" dirty="0"/>
              <a:t>DC, et al. (2009). Nat. </a:t>
            </a:r>
            <a:r>
              <a:rPr lang="de-DE" sz="3700" dirty="0" err="1"/>
              <a:t>Protoc</a:t>
            </a:r>
            <a:r>
              <a:rPr lang="de-DE" sz="3700" dirty="0"/>
              <a:t>. </a:t>
            </a:r>
            <a:r>
              <a:rPr lang="de-DE" sz="3700" dirty="0" smtClean="0"/>
              <a:t>4(9</a:t>
            </a:r>
            <a:r>
              <a:rPr lang="de-DE" sz="3700" dirty="0"/>
              <a:t>): 1252-1257.</a:t>
            </a: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8812" y="1145042"/>
            <a:ext cx="1890545" cy="895521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391" y="909098"/>
            <a:ext cx="3132532" cy="1057437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958" y="984250"/>
            <a:ext cx="2210848" cy="1160649"/>
          </a:xfrm>
          <a:prstGeom prst="rect">
            <a:avLst/>
          </a:prstGeom>
        </p:spPr>
      </p:pic>
      <p:sp>
        <p:nvSpPr>
          <p:cNvPr id="31" name="Textfeld 30"/>
          <p:cNvSpPr txBox="1"/>
          <p:nvPr/>
        </p:nvSpPr>
        <p:spPr>
          <a:xfrm>
            <a:off x="13689036" y="22792435"/>
            <a:ext cx="150724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dirty="0" smtClean="0"/>
              <a:t>Glutathione </a:t>
            </a:r>
            <a:r>
              <a:rPr lang="en-GB" sz="4000" dirty="0"/>
              <a:t>was added to the </a:t>
            </a:r>
            <a:r>
              <a:rPr lang="en-GB" sz="4000" dirty="0" err="1"/>
              <a:t>cyclopentenone</a:t>
            </a:r>
            <a:r>
              <a:rPr lang="en-GB" sz="4000" dirty="0"/>
              <a:t> moiety of </a:t>
            </a:r>
            <a:r>
              <a:rPr lang="en-GB" sz="4000" dirty="0" err="1"/>
              <a:t>DHac</a:t>
            </a:r>
            <a:r>
              <a:rPr lang="en-GB" sz="4000" dirty="0"/>
              <a:t>, which is a strong Michael acceptor (metabolite  A</a:t>
            </a:r>
            <a:r>
              <a:rPr lang="en-GB" sz="4000" dirty="0" smtClean="0"/>
              <a:t>). </a:t>
            </a:r>
            <a:r>
              <a:rPr lang="de-DE" sz="4000" dirty="0" err="1" smtClean="0"/>
              <a:t>Furthermore</a:t>
            </a:r>
            <a:r>
              <a:rPr lang="de-DE" sz="4000" dirty="0"/>
              <a:t>, </a:t>
            </a:r>
            <a:r>
              <a:rPr lang="de-DE" sz="4000" dirty="0" err="1"/>
              <a:t>we</a:t>
            </a:r>
            <a:r>
              <a:rPr lang="de-DE" sz="4000" dirty="0"/>
              <a:t> </a:t>
            </a:r>
            <a:r>
              <a:rPr lang="de-DE" sz="4000" dirty="0" err="1"/>
              <a:t>found</a:t>
            </a:r>
            <a:r>
              <a:rPr lang="de-DE" sz="4000" dirty="0"/>
              <a:t> </a:t>
            </a:r>
            <a:r>
              <a:rPr lang="de-DE" sz="4000" dirty="0" err="1"/>
              <a:t>hints</a:t>
            </a:r>
            <a:r>
              <a:rPr lang="de-DE" sz="4000" dirty="0"/>
              <a:t> </a:t>
            </a:r>
            <a:r>
              <a:rPr lang="de-DE" sz="4000" dirty="0" err="1"/>
              <a:t>for</a:t>
            </a:r>
            <a:r>
              <a:rPr lang="de-DE" sz="4000" dirty="0"/>
              <a:t>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formation</a:t>
            </a:r>
            <a:r>
              <a:rPr lang="de-DE" sz="4000" dirty="0"/>
              <a:t> of an </a:t>
            </a:r>
            <a:r>
              <a:rPr lang="de-DE" sz="4000" dirty="0" err="1"/>
              <a:t>epoxide</a:t>
            </a:r>
            <a:r>
              <a:rPr lang="de-DE" sz="4000" dirty="0"/>
              <a:t> (B), </a:t>
            </a:r>
            <a:r>
              <a:rPr lang="de-DE" sz="4000" dirty="0" err="1"/>
              <a:t>and</a:t>
            </a:r>
            <a:r>
              <a:rPr lang="de-DE" sz="4000" dirty="0"/>
              <a:t> </a:t>
            </a:r>
            <a:r>
              <a:rPr lang="de-DE" sz="4000" dirty="0" err="1"/>
              <a:t>its</a:t>
            </a:r>
            <a:r>
              <a:rPr lang="de-DE" sz="4000" dirty="0"/>
              <a:t> </a:t>
            </a:r>
            <a:r>
              <a:rPr lang="de-DE" sz="4000" dirty="0" err="1"/>
              <a:t>rearrangement</a:t>
            </a:r>
            <a:r>
              <a:rPr lang="de-DE" sz="4000" dirty="0"/>
              <a:t> </a:t>
            </a:r>
            <a:r>
              <a:rPr lang="de-DE" sz="4000" dirty="0" err="1"/>
              <a:t>and</a:t>
            </a:r>
            <a:r>
              <a:rPr lang="de-DE" sz="4000" dirty="0"/>
              <a:t> </a:t>
            </a:r>
            <a:r>
              <a:rPr lang="de-DE" sz="4000" dirty="0" err="1"/>
              <a:t>hydrolytic</a:t>
            </a:r>
            <a:r>
              <a:rPr lang="de-DE" sz="4000" dirty="0"/>
              <a:t> </a:t>
            </a:r>
            <a:r>
              <a:rPr lang="de-DE" sz="4000" dirty="0" err="1"/>
              <a:t>opening</a:t>
            </a:r>
            <a:r>
              <a:rPr lang="de-DE" sz="4000" dirty="0"/>
              <a:t> after 120 min of </a:t>
            </a:r>
            <a:r>
              <a:rPr lang="de-DE" sz="4000" dirty="0" err="1"/>
              <a:t>incubation</a:t>
            </a:r>
            <a:r>
              <a:rPr lang="de-DE" sz="4000" dirty="0"/>
              <a:t>, </a:t>
            </a:r>
            <a:r>
              <a:rPr lang="de-DE" sz="4000" dirty="0" err="1"/>
              <a:t>leading</a:t>
            </a:r>
            <a:r>
              <a:rPr lang="de-DE" sz="4000" dirty="0"/>
              <a:t> </a:t>
            </a:r>
            <a:r>
              <a:rPr lang="de-DE" sz="4000" dirty="0" err="1"/>
              <a:t>to</a:t>
            </a:r>
            <a:r>
              <a:rPr lang="de-DE" sz="4000" dirty="0"/>
              <a:t>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metabolites</a:t>
            </a:r>
            <a:r>
              <a:rPr lang="de-DE" sz="4000" dirty="0"/>
              <a:t> F </a:t>
            </a:r>
            <a:r>
              <a:rPr lang="de-DE" sz="4000" dirty="0" err="1"/>
              <a:t>and</a:t>
            </a:r>
            <a:r>
              <a:rPr lang="de-DE" sz="4000" dirty="0"/>
              <a:t> E, </a:t>
            </a:r>
            <a:r>
              <a:rPr lang="de-DE" sz="4000" dirty="0" err="1"/>
              <a:t>respectively</a:t>
            </a:r>
            <a:r>
              <a:rPr lang="de-DE" sz="4000" dirty="0"/>
              <a:t>. </a:t>
            </a:r>
            <a:r>
              <a:rPr lang="de-DE" sz="4000" dirty="0" err="1" smtClean="0"/>
              <a:t>Besides</a:t>
            </a:r>
            <a:r>
              <a:rPr lang="de-DE" sz="4000" dirty="0" smtClean="0"/>
              <a:t>, </a:t>
            </a:r>
            <a:r>
              <a:rPr lang="de-DE" sz="4000" dirty="0" err="1" smtClean="0"/>
              <a:t>two</a:t>
            </a:r>
            <a:r>
              <a:rPr lang="de-DE" sz="4000" dirty="0" smtClean="0"/>
              <a:t> </a:t>
            </a:r>
            <a:r>
              <a:rPr lang="de-DE" sz="4000" dirty="0" err="1" smtClean="0"/>
              <a:t>metabolites</a:t>
            </a:r>
            <a:r>
              <a:rPr lang="de-DE" sz="4000" dirty="0" smtClean="0"/>
              <a:t> </a:t>
            </a:r>
            <a:r>
              <a:rPr lang="de-DE" sz="4000" dirty="0" err="1" smtClean="0"/>
              <a:t>were</a:t>
            </a:r>
            <a:r>
              <a:rPr lang="de-DE" sz="4000" dirty="0" smtClean="0"/>
              <a:t> </a:t>
            </a:r>
            <a:r>
              <a:rPr lang="de-DE" sz="4000" dirty="0" err="1" smtClean="0"/>
              <a:t>formed</a:t>
            </a:r>
            <a:r>
              <a:rPr lang="de-DE" sz="4000" dirty="0" smtClean="0"/>
              <a:t> </a:t>
            </a:r>
            <a:r>
              <a:rPr lang="de-DE" sz="4000" dirty="0" err="1" smtClean="0"/>
              <a:t>by</a:t>
            </a:r>
            <a:r>
              <a:rPr lang="de-DE" sz="4000" dirty="0" smtClean="0"/>
              <a:t> </a:t>
            </a:r>
            <a:r>
              <a:rPr lang="de-DE" sz="4000" dirty="0" err="1" smtClean="0"/>
              <a:t>addition</a:t>
            </a:r>
            <a:r>
              <a:rPr lang="de-DE" sz="4000" dirty="0" smtClean="0"/>
              <a:t>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en-GB" sz="4000" dirty="0" smtClean="0"/>
              <a:t>water which is supposed to attach at</a:t>
            </a:r>
            <a:r>
              <a:rPr lang="de-DE" sz="4000" dirty="0" smtClean="0"/>
              <a:t> </a:t>
            </a:r>
            <a:r>
              <a:rPr lang="de-DE" sz="4000" dirty="0" err="1"/>
              <a:t>the</a:t>
            </a:r>
            <a:r>
              <a:rPr lang="de-DE" sz="4000" dirty="0"/>
              <a:t> double </a:t>
            </a:r>
            <a:r>
              <a:rPr lang="de-DE" sz="4000" dirty="0" err="1"/>
              <a:t>bond</a:t>
            </a:r>
            <a:r>
              <a:rPr lang="de-DE" sz="4000" dirty="0"/>
              <a:t> </a:t>
            </a:r>
            <a:r>
              <a:rPr lang="de-DE" sz="4000" dirty="0" err="1"/>
              <a:t>of</a:t>
            </a:r>
            <a:r>
              <a:rPr lang="de-DE" sz="4000" dirty="0"/>
              <a:t>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cyclopentenone</a:t>
            </a:r>
            <a:r>
              <a:rPr lang="de-DE" sz="4000" dirty="0"/>
              <a:t> </a:t>
            </a:r>
            <a:r>
              <a:rPr lang="de-DE" sz="4000" dirty="0" err="1"/>
              <a:t>moiety</a:t>
            </a:r>
            <a:r>
              <a:rPr lang="de-DE" sz="4000" dirty="0"/>
              <a:t> </a:t>
            </a:r>
            <a:r>
              <a:rPr lang="de-DE" sz="4000" dirty="0" smtClean="0"/>
              <a:t>(</a:t>
            </a:r>
            <a:r>
              <a:rPr lang="de-DE" sz="4000" dirty="0"/>
              <a:t>D) </a:t>
            </a:r>
            <a:r>
              <a:rPr lang="de-DE" sz="4000" dirty="0" err="1"/>
              <a:t>and</a:t>
            </a:r>
            <a:r>
              <a:rPr lang="de-DE" sz="4000" dirty="0"/>
              <a:t> </a:t>
            </a:r>
            <a:r>
              <a:rPr lang="de-DE" sz="4000" dirty="0" err="1"/>
              <a:t>to</a:t>
            </a:r>
            <a:r>
              <a:rPr lang="de-DE" sz="4000" dirty="0"/>
              <a:t> open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lactone</a:t>
            </a:r>
            <a:r>
              <a:rPr lang="de-DE" sz="4000" dirty="0"/>
              <a:t> ring (C). </a:t>
            </a:r>
            <a:endParaRPr lang="en-GB" sz="4000" dirty="0"/>
          </a:p>
        </p:txBody>
      </p:sp>
      <p:sp>
        <p:nvSpPr>
          <p:cNvPr id="38" name="Rechteck 37"/>
          <p:cNvSpPr/>
          <p:nvPr/>
        </p:nvSpPr>
        <p:spPr>
          <a:xfrm>
            <a:off x="13337953" y="27947969"/>
            <a:ext cx="15423499" cy="752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de-DE" sz="4800" b="1" dirty="0" err="1"/>
              <a:t>Conclusions</a:t>
            </a:r>
            <a:r>
              <a:rPr lang="de-DE" sz="4800" b="1" dirty="0"/>
              <a:t> </a:t>
            </a:r>
            <a:r>
              <a:rPr lang="de-DE" sz="4800" b="1" dirty="0" err="1"/>
              <a:t>and</a:t>
            </a:r>
            <a:r>
              <a:rPr lang="de-DE" sz="4800" b="1" dirty="0"/>
              <a:t> Outlook</a:t>
            </a:r>
          </a:p>
          <a:p>
            <a:pPr marL="571500" indent="-5715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de-DE" sz="4000" i="1" dirty="0"/>
              <a:t>In vitro </a:t>
            </a:r>
            <a:r>
              <a:rPr lang="de-DE" sz="4000" dirty="0" err="1"/>
              <a:t>experiments</a:t>
            </a:r>
            <a:r>
              <a:rPr lang="de-DE" sz="4000" dirty="0"/>
              <a:t> </a:t>
            </a:r>
            <a:r>
              <a:rPr lang="de-DE" sz="4000" dirty="0" err="1"/>
              <a:t>with</a:t>
            </a:r>
            <a:r>
              <a:rPr lang="de-DE" sz="4000" dirty="0"/>
              <a:t> PLM </a:t>
            </a:r>
            <a:r>
              <a:rPr lang="de-DE" sz="4000" dirty="0" err="1"/>
              <a:t>indicate</a:t>
            </a:r>
            <a:r>
              <a:rPr lang="de-DE" sz="4000" dirty="0"/>
              <a:t>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formation</a:t>
            </a:r>
            <a:r>
              <a:rPr lang="de-DE" sz="4000" dirty="0"/>
              <a:t> of a </a:t>
            </a:r>
            <a:r>
              <a:rPr lang="de-DE" sz="4000" dirty="0" err="1"/>
              <a:t>glutathione</a:t>
            </a:r>
            <a:r>
              <a:rPr lang="de-DE" sz="4000" dirty="0"/>
              <a:t> </a:t>
            </a:r>
            <a:r>
              <a:rPr lang="de-DE" sz="4000" dirty="0" err="1"/>
              <a:t>adduct</a:t>
            </a:r>
            <a:r>
              <a:rPr lang="de-DE" sz="4000" dirty="0"/>
              <a:t>, an </a:t>
            </a:r>
            <a:r>
              <a:rPr lang="de-DE" sz="4000" dirty="0" err="1"/>
              <a:t>epoxide</a:t>
            </a:r>
            <a:r>
              <a:rPr lang="de-DE" sz="4000" dirty="0"/>
              <a:t> and </a:t>
            </a:r>
            <a:r>
              <a:rPr lang="de-DE" sz="4000" dirty="0" err="1"/>
              <a:t>hydroxides</a:t>
            </a:r>
            <a:r>
              <a:rPr lang="de-DE" sz="4000" dirty="0"/>
              <a:t> of </a:t>
            </a:r>
            <a:r>
              <a:rPr lang="de-DE" sz="4000" dirty="0" err="1"/>
              <a:t>DHac</a:t>
            </a:r>
            <a:r>
              <a:rPr lang="de-DE" sz="4000" dirty="0"/>
              <a:t>.</a:t>
            </a:r>
          </a:p>
          <a:p>
            <a:pPr marL="571500" indent="-5715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GB" sz="4000" dirty="0"/>
              <a:t>Analogous experiments with helenalin acetate as well as e</a:t>
            </a:r>
            <a:r>
              <a:rPr lang="de-DE" altLang="de-DE" sz="4000" dirty="0" err="1" smtClean="0"/>
              <a:t>xperiments</a:t>
            </a:r>
            <a:r>
              <a:rPr lang="de-DE" altLang="de-DE" sz="4000" dirty="0" smtClean="0"/>
              <a:t> </a:t>
            </a:r>
            <a:r>
              <a:rPr lang="en-GB" altLang="de-DE" sz="4000" dirty="0"/>
              <a:t>including </a:t>
            </a:r>
            <a:r>
              <a:rPr lang="en-GB" altLang="de-DE" sz="4000" dirty="0" smtClean="0"/>
              <a:t>phase </a:t>
            </a:r>
            <a:r>
              <a:rPr lang="en-GB" altLang="de-DE" sz="4000" dirty="0"/>
              <a:t>II reactions and</a:t>
            </a:r>
            <a:r>
              <a:rPr lang="de-DE" altLang="de-DE" sz="4000" dirty="0" smtClean="0"/>
              <a:t> </a:t>
            </a:r>
            <a:r>
              <a:rPr lang="de-DE" altLang="de-DE" sz="4000" dirty="0" err="1"/>
              <a:t>with</a:t>
            </a:r>
            <a:r>
              <a:rPr lang="de-DE" altLang="de-DE" sz="4000" dirty="0"/>
              <a:t> </a:t>
            </a:r>
            <a:r>
              <a:rPr lang="de-DE" altLang="de-DE" sz="4000" dirty="0" err="1"/>
              <a:t>microsomes</a:t>
            </a:r>
            <a:r>
              <a:rPr lang="de-DE" altLang="de-DE" sz="4000" dirty="0"/>
              <a:t> </a:t>
            </a:r>
            <a:r>
              <a:rPr lang="de-DE" altLang="de-DE" sz="4000" dirty="0" err="1"/>
              <a:t>of</a:t>
            </a:r>
            <a:r>
              <a:rPr lang="de-DE" altLang="de-DE" sz="4000" dirty="0"/>
              <a:t> </a:t>
            </a:r>
            <a:r>
              <a:rPr lang="de-DE" altLang="de-DE" sz="4000" dirty="0" err="1"/>
              <a:t>other</a:t>
            </a:r>
            <a:r>
              <a:rPr lang="de-DE" altLang="de-DE" sz="4000" dirty="0"/>
              <a:t> </a:t>
            </a:r>
            <a:r>
              <a:rPr lang="de-DE" altLang="de-DE" sz="4000" dirty="0" err="1"/>
              <a:t>species</a:t>
            </a:r>
            <a:r>
              <a:rPr lang="de-DE" altLang="de-DE" sz="4000" dirty="0"/>
              <a:t> (incl. human) </a:t>
            </a:r>
            <a:r>
              <a:rPr lang="de-DE" altLang="de-DE" sz="4000" dirty="0" err="1"/>
              <a:t>are</a:t>
            </a:r>
            <a:r>
              <a:rPr lang="de-DE" altLang="de-DE" sz="4000" dirty="0"/>
              <a:t> </a:t>
            </a:r>
            <a:r>
              <a:rPr lang="de-DE" altLang="de-DE" sz="4000" dirty="0" err="1"/>
              <a:t>planned</a:t>
            </a:r>
            <a:r>
              <a:rPr lang="de-DE" altLang="de-DE" sz="4000" dirty="0"/>
              <a:t>. </a:t>
            </a:r>
          </a:p>
          <a:p>
            <a:pPr marL="571500" indent="-5715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de-DE" altLang="de-DE" sz="4000" i="1" dirty="0"/>
              <a:t>In vivo </a:t>
            </a:r>
            <a:r>
              <a:rPr lang="de-DE" altLang="de-DE" sz="4000" dirty="0" err="1"/>
              <a:t>metabolism</a:t>
            </a:r>
            <a:r>
              <a:rPr lang="de-DE" altLang="de-DE" sz="4000" dirty="0"/>
              <a:t> will </a:t>
            </a:r>
            <a:r>
              <a:rPr lang="de-DE" altLang="de-DE" sz="4000" dirty="0" err="1"/>
              <a:t>be</a:t>
            </a:r>
            <a:r>
              <a:rPr lang="de-DE" altLang="de-DE" sz="4000" dirty="0"/>
              <a:t> </a:t>
            </a:r>
            <a:r>
              <a:rPr lang="de-DE" altLang="de-DE" sz="4000" dirty="0" err="1"/>
              <a:t>examined</a:t>
            </a:r>
            <a:r>
              <a:rPr lang="de-DE" altLang="de-DE" sz="4000" dirty="0"/>
              <a:t> </a:t>
            </a:r>
            <a:r>
              <a:rPr lang="de-DE" altLang="de-DE" sz="4000" dirty="0" err="1"/>
              <a:t>by</a:t>
            </a:r>
            <a:r>
              <a:rPr lang="de-DE" altLang="de-DE" sz="4000" dirty="0"/>
              <a:t> rat </a:t>
            </a:r>
            <a:r>
              <a:rPr lang="de-DE" altLang="de-DE" sz="4000" dirty="0" err="1"/>
              <a:t>urine</a:t>
            </a:r>
            <a:r>
              <a:rPr lang="de-DE" altLang="de-DE" sz="4000" dirty="0"/>
              <a:t>, </a:t>
            </a:r>
            <a:r>
              <a:rPr lang="de-DE" altLang="de-DE" sz="4000" dirty="0" err="1"/>
              <a:t>plasma</a:t>
            </a:r>
            <a:r>
              <a:rPr lang="de-DE" altLang="de-DE" sz="4000" dirty="0"/>
              <a:t> </a:t>
            </a:r>
            <a:r>
              <a:rPr lang="de-DE" altLang="de-DE" sz="4000" dirty="0" err="1"/>
              <a:t>and</a:t>
            </a:r>
            <a:r>
              <a:rPr lang="de-DE" altLang="de-DE" sz="4000" dirty="0"/>
              <a:t> feces </a:t>
            </a:r>
            <a:r>
              <a:rPr lang="de-DE" altLang="de-DE" sz="4000" dirty="0" err="1"/>
              <a:t>analysis</a:t>
            </a:r>
            <a:r>
              <a:rPr lang="de-DE" altLang="de-DE" sz="4000" dirty="0"/>
              <a:t> </a:t>
            </a:r>
            <a:r>
              <a:rPr lang="de-DE" altLang="de-DE" sz="4000" dirty="0" err="1"/>
              <a:t>for</a:t>
            </a:r>
            <a:r>
              <a:rPr lang="de-DE" altLang="de-DE" sz="4000" dirty="0"/>
              <a:t> </a:t>
            </a:r>
            <a:r>
              <a:rPr lang="de-DE" altLang="de-DE" sz="4000" dirty="0" err="1"/>
              <a:t>the</a:t>
            </a:r>
            <a:r>
              <a:rPr lang="de-DE" altLang="de-DE" sz="4000" dirty="0"/>
              <a:t> </a:t>
            </a:r>
            <a:r>
              <a:rPr lang="de-DE" altLang="de-DE" sz="4000" dirty="0" err="1"/>
              <a:t>unchanged</a:t>
            </a:r>
            <a:r>
              <a:rPr lang="de-DE" altLang="de-DE" sz="4000" dirty="0"/>
              <a:t> STLs </a:t>
            </a:r>
            <a:r>
              <a:rPr lang="de-DE" altLang="de-DE" sz="4000" dirty="0" err="1"/>
              <a:t>and</a:t>
            </a:r>
            <a:r>
              <a:rPr lang="de-DE" altLang="de-DE" sz="4000" dirty="0"/>
              <a:t> </a:t>
            </a:r>
            <a:r>
              <a:rPr lang="de-DE" altLang="de-DE" sz="4000" dirty="0" err="1"/>
              <a:t>their</a:t>
            </a:r>
            <a:r>
              <a:rPr lang="de-DE" altLang="de-DE" sz="4000" dirty="0"/>
              <a:t> </a:t>
            </a:r>
            <a:r>
              <a:rPr lang="de-DE" altLang="de-DE" sz="4000" dirty="0" err="1"/>
              <a:t>metabolites</a:t>
            </a:r>
            <a:r>
              <a:rPr lang="de-DE" altLang="de-DE" sz="4000" dirty="0"/>
              <a:t> after dermal </a:t>
            </a:r>
            <a:r>
              <a:rPr lang="de-DE" altLang="de-DE" sz="4000" dirty="0" err="1"/>
              <a:t>application</a:t>
            </a:r>
            <a:r>
              <a:rPr lang="de-DE" altLang="de-DE" sz="4000" dirty="0"/>
              <a:t> </a:t>
            </a:r>
            <a:r>
              <a:rPr lang="de-DE" altLang="de-DE" sz="4000" dirty="0" err="1"/>
              <a:t>of</a:t>
            </a:r>
            <a:r>
              <a:rPr lang="de-DE" altLang="de-DE" sz="4000" dirty="0"/>
              <a:t> </a:t>
            </a:r>
            <a:r>
              <a:rPr lang="de-DE" altLang="de-DE" sz="4000" i="1" dirty="0"/>
              <a:t>Arnica</a:t>
            </a:r>
            <a:r>
              <a:rPr lang="de-DE" altLang="de-DE" sz="4000" dirty="0"/>
              <a:t> </a:t>
            </a:r>
            <a:r>
              <a:rPr lang="de-DE" altLang="de-DE" sz="4000" dirty="0" err="1"/>
              <a:t>tincture</a:t>
            </a:r>
            <a:r>
              <a:rPr lang="de-DE" altLang="de-DE" sz="4000" dirty="0"/>
              <a:t>.</a:t>
            </a:r>
            <a:endParaRPr lang="en-GB" sz="4000" dirty="0"/>
          </a:p>
        </p:txBody>
      </p:sp>
      <p:sp>
        <p:nvSpPr>
          <p:cNvPr id="12" name="Rechteck 11"/>
          <p:cNvSpPr/>
          <p:nvPr/>
        </p:nvSpPr>
        <p:spPr>
          <a:xfrm>
            <a:off x="13703199" y="12968326"/>
            <a:ext cx="15021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/>
              <a:t>Results</a:t>
            </a:r>
            <a:endParaRPr lang="en-GB" sz="4800" dirty="0"/>
          </a:p>
        </p:txBody>
      </p:sp>
      <p:sp>
        <p:nvSpPr>
          <p:cNvPr id="92" name="Rechteck 91"/>
          <p:cNvSpPr/>
          <p:nvPr/>
        </p:nvSpPr>
        <p:spPr>
          <a:xfrm>
            <a:off x="1116807" y="12475229"/>
            <a:ext cx="11991745" cy="23198065"/>
          </a:xfrm>
          <a:prstGeom prst="rect">
            <a:avLst/>
          </a:prstGeom>
          <a:noFill/>
          <a:ln w="76200">
            <a:solidFill>
              <a:srgbClr val="66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hteck 92"/>
          <p:cNvSpPr/>
          <p:nvPr/>
        </p:nvSpPr>
        <p:spPr>
          <a:xfrm>
            <a:off x="13337953" y="12475230"/>
            <a:ext cx="15851963" cy="15102820"/>
          </a:xfrm>
          <a:prstGeom prst="rect">
            <a:avLst/>
          </a:prstGeom>
          <a:noFill/>
          <a:ln w="76200">
            <a:solidFill>
              <a:srgbClr val="66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hteck 93"/>
          <p:cNvSpPr/>
          <p:nvPr/>
        </p:nvSpPr>
        <p:spPr>
          <a:xfrm>
            <a:off x="1116806" y="7095282"/>
            <a:ext cx="28073110" cy="5090368"/>
          </a:xfrm>
          <a:prstGeom prst="rect">
            <a:avLst/>
          </a:prstGeom>
          <a:noFill/>
          <a:ln w="76200">
            <a:solidFill>
              <a:srgbClr val="66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hteck 94"/>
          <p:cNvSpPr/>
          <p:nvPr/>
        </p:nvSpPr>
        <p:spPr>
          <a:xfrm>
            <a:off x="1116807" y="35960050"/>
            <a:ext cx="11991746" cy="3340300"/>
          </a:xfrm>
          <a:prstGeom prst="rect">
            <a:avLst/>
          </a:prstGeom>
          <a:noFill/>
          <a:ln w="76200">
            <a:solidFill>
              <a:srgbClr val="66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hteck 95"/>
          <p:cNvSpPr/>
          <p:nvPr/>
        </p:nvSpPr>
        <p:spPr>
          <a:xfrm>
            <a:off x="13337953" y="35960050"/>
            <a:ext cx="15851963" cy="3342025"/>
          </a:xfrm>
          <a:prstGeom prst="rect">
            <a:avLst/>
          </a:prstGeom>
          <a:noFill/>
          <a:ln w="76200">
            <a:solidFill>
              <a:srgbClr val="66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1079" y="21788942"/>
            <a:ext cx="11128243" cy="113952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3721119" y="13870936"/>
            <a:ext cx="14920165" cy="742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Benutzerdefiniert</PresentationFormat>
  <Paragraphs>47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Wingdings</vt:lpstr>
      <vt:lpstr>Office Theme</vt:lpstr>
      <vt:lpstr>Custom Design</vt:lpstr>
      <vt:lpstr>In vitro metabolism of 11a, 13-dihydrohelenalin acetate,  a sesquiterpene lactone from Arnica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Franziska Jürgens</cp:lastModifiedBy>
  <cp:revision>145</cp:revision>
  <dcterms:created xsi:type="dcterms:W3CDTF">2015-04-04T09:45:50Z</dcterms:created>
  <dcterms:modified xsi:type="dcterms:W3CDTF">2020-10-29T16:54:47Z</dcterms:modified>
</cp:coreProperties>
</file>