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65" r:id="rId3"/>
  </p:sldIdLst>
  <p:sldSz cx="30275213" cy="42811700"/>
  <p:notesSz cx="6858000" cy="9144000"/>
  <p:defaultTextStyle>
    <a:defPPr>
      <a:defRPr lang="fr-FR"/>
    </a:defPPr>
    <a:lvl1pPr marL="0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1pPr>
    <a:lvl2pPr marL="1462811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2pPr>
    <a:lvl3pPr marL="2925623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3pPr>
    <a:lvl4pPr marL="4388434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4pPr>
    <a:lvl5pPr marL="5851246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5pPr>
    <a:lvl6pPr marL="7314057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6pPr>
    <a:lvl7pPr marL="8776868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7pPr>
    <a:lvl8pPr marL="10239680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8pPr>
    <a:lvl9pPr marL="11702491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6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 Schalnich" initials="MS" lastIdx="3" clrIdx="0"/>
  <p:cmAuthor id="1" name="Samanta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4197"/>
    <a:srgbClr val="A5A5D9"/>
    <a:srgbClr val="663399"/>
    <a:srgbClr val="6A4E9D"/>
    <a:srgbClr val="603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5340" autoAdjust="0"/>
    <p:restoredTop sz="94660"/>
  </p:normalViewPr>
  <p:slideViewPr>
    <p:cSldViewPr>
      <p:cViewPr>
        <p:scale>
          <a:sx n="30" d="100"/>
          <a:sy n="30" d="100"/>
        </p:scale>
        <p:origin x="-1608" y="806"/>
      </p:cViewPr>
      <p:guideLst>
        <p:guide orient="horz" pos="13486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20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FBF3B-F983-4F41-9E6C-02008BB91DD1}" type="datetimeFigureOut">
              <a:rPr lang="fr-FR" smtClean="0"/>
              <a:pPr/>
              <a:t>30/10/2020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69082-9D5D-43A3-B675-27AB9B8E55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96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1pPr>
    <a:lvl2pPr marL="1462811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2pPr>
    <a:lvl3pPr marL="2925623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3pPr>
    <a:lvl4pPr marL="4388434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4pPr>
    <a:lvl5pPr marL="5851246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5pPr>
    <a:lvl6pPr marL="7314057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6pPr>
    <a:lvl7pPr marL="8776868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7pPr>
    <a:lvl8pPr marL="10239680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8pPr>
    <a:lvl9pPr marL="11702491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13299391"/>
            <a:ext cx="25733931" cy="91767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2" y="24259965"/>
            <a:ext cx="21192649" cy="109407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1E2D-A50B-495F-9AA4-3F10866B781B}" type="datetime1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B278-45EA-45CC-9642-20CC60EAB0D1}" type="datetime1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529" y="1714471"/>
            <a:ext cx="6811923" cy="36528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761" y="1714471"/>
            <a:ext cx="19931182" cy="36528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6925-72EC-42D4-94D3-A1003B939FCE}" type="datetime1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endParaRPr lang="it-IT" dirty="0"/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r>
              <a:rPr lang="it-IT" dirty="0" err="1"/>
              <a:t>Fourth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  <a:p>
            <a:pPr lvl="4"/>
            <a:r>
              <a:rPr lang="it-IT" dirty="0" err="1"/>
              <a:t>Fifth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2774612" y="5479523"/>
            <a:ext cx="16453907" cy="1318062"/>
          </a:xfrm>
        </p:spPr>
        <p:txBody>
          <a:bodyPr>
            <a:normAutofit/>
          </a:bodyPr>
          <a:lstStyle>
            <a:lvl1pPr marL="0" indent="0" algn="r">
              <a:buNone/>
              <a:defRPr sz="54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</a:t>
            </a:r>
            <a:r>
              <a:rPr lang="it-IT" dirty="0" err="1"/>
              <a:t>author’s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 and </a:t>
            </a:r>
            <a:r>
              <a:rPr lang="it-IT" dirty="0" err="1"/>
              <a:t>affiliation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945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4402" y="7006456"/>
            <a:ext cx="22706410" cy="1490481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6055"/>
            <a:ext cx="22706410" cy="1033624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2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89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3215"/>
            <a:ext cx="26112371" cy="1780847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50163"/>
            <a:ext cx="26112371" cy="936505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36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6633"/>
            <a:ext cx="12803892" cy="2716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0" y="11396633"/>
            <a:ext cx="12803892" cy="2716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14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679" y="2279343"/>
            <a:ext cx="26112371" cy="8274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6687" y="10494814"/>
            <a:ext cx="12809147" cy="51433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6687" y="15638164"/>
            <a:ext cx="12809147" cy="23001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7" y="10494814"/>
            <a:ext cx="12872223" cy="51433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7" y="15638164"/>
            <a:ext cx="12872223" cy="23001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51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73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1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0309-1331-4F8F-AC1F-972AC9046391}" type="datetime1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687" y="2854114"/>
            <a:ext cx="9765859" cy="998939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223" y="6164110"/>
            <a:ext cx="15326827" cy="304240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6687" y="12843511"/>
            <a:ext cx="9765859" cy="23794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69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687" y="2854114"/>
            <a:ext cx="9765859" cy="998939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72223" y="6164110"/>
            <a:ext cx="15326827" cy="304240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6687" y="12843511"/>
            <a:ext cx="9765859" cy="23794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40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872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4" y="2279325"/>
            <a:ext cx="6528093" cy="36280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9" y="2279325"/>
            <a:ext cx="19079692" cy="36280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3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3" y="27510497"/>
            <a:ext cx="25733931" cy="850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765-7664-41F5-8267-06B87A0274DD}" type="datetime1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761" y="9989411"/>
            <a:ext cx="13371552" cy="282537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0" y="9989411"/>
            <a:ext cx="13371552" cy="282537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947-2A44-4499-8893-791A730D1CEB}" type="datetime1">
              <a:rPr lang="fr-FR" smtClean="0"/>
              <a:t>30/10/2020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583086"/>
            <a:ext cx="13376810" cy="39937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6" y="9583086"/>
            <a:ext cx="13382065" cy="39937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6" y="13576859"/>
            <a:ext cx="13382065" cy="246662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4740-CB78-4DA2-9449-5BA6BAB8E8B9}" type="datetime1">
              <a:rPr lang="fr-FR" smtClean="0"/>
              <a:t>30/10/2020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13E3-8353-4C2E-BE7C-26AE1B623ED5}" type="datetime1">
              <a:rPr lang="fr-FR" smtClean="0"/>
              <a:t>30/10/2020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025-920A-462C-B19C-06B25E7A86DA}" type="datetime1">
              <a:rPr lang="fr-FR" smtClean="0"/>
              <a:t>30/10/2020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958703" y="39680118"/>
            <a:ext cx="7064216" cy="2279326"/>
          </a:xfrm>
        </p:spPr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9" y="1704542"/>
            <a:ext cx="9960336" cy="72542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7" y="1704558"/>
            <a:ext cx="16924685" cy="365386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9" y="8958760"/>
            <a:ext cx="9960336" cy="292843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4D6D2-AC3E-41CF-B9A3-5BCCE2F511AB}" type="datetime1">
              <a:rPr lang="fr-FR" smtClean="0"/>
              <a:t>30/10/2020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4" y="29968193"/>
            <a:ext cx="18165128" cy="35379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4" y="3825307"/>
            <a:ext cx="18165128" cy="2568702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4" y="33506104"/>
            <a:ext cx="18165128" cy="5024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8312-C233-4B5A-993A-6F581BBA2EDC}" type="datetime1">
              <a:rPr lang="fr-FR" smtClean="0"/>
              <a:t>30/10/2020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1" y="1714454"/>
            <a:ext cx="27247692" cy="713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989411"/>
            <a:ext cx="27247692" cy="2825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1" y="39680118"/>
            <a:ext cx="7064216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A5E1-D094-4A0B-B20B-B561C85E6A82}" type="datetime1">
              <a:rPr lang="fr-FR" smtClean="0"/>
              <a:t>30/10/2020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1" y="39680118"/>
            <a:ext cx="9587151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6" y="39680118"/>
            <a:ext cx="7064216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9343"/>
            <a:ext cx="26112371" cy="8274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6633"/>
            <a:ext cx="26112371" cy="27163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80118"/>
            <a:ext cx="6811923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4ED9-1BAC-43CE-92AB-135E2507265C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80118"/>
            <a:ext cx="10217884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80118"/>
            <a:ext cx="6811923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8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rgbClr val="A5A5D9"/>
            </a:gs>
            <a:gs pos="7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1" y="527050"/>
            <a:ext cx="27247692" cy="2089196"/>
          </a:xfrm>
        </p:spPr>
        <p:txBody>
          <a:bodyPr>
            <a:normAutofit/>
          </a:bodyPr>
          <a:lstStyle/>
          <a:p>
            <a:r>
              <a:rPr lang="pl-PL" sz="5400" dirty="0" err="1" smtClean="0">
                <a:latin typeface="Arial Black" pitchFamily="34" charset="0"/>
              </a:rPr>
              <a:t>Antimicrobial</a:t>
            </a:r>
            <a:r>
              <a:rPr lang="pl-PL" sz="5400" dirty="0" smtClean="0">
                <a:latin typeface="Arial Black" pitchFamily="34" charset="0"/>
              </a:rPr>
              <a:t> </a:t>
            </a:r>
            <a:r>
              <a:rPr lang="pl-PL" sz="5400" dirty="0" err="1" smtClean="0">
                <a:latin typeface="Arial Black" pitchFamily="34" charset="0"/>
              </a:rPr>
              <a:t>propertie</a:t>
            </a:r>
            <a:r>
              <a:rPr lang="pl-PL" sz="5400" dirty="0" err="1" smtClean="0">
                <a:latin typeface="Arial Black" pitchFamily="34" charset="0"/>
              </a:rPr>
              <a:t>s</a:t>
            </a:r>
            <a:r>
              <a:rPr lang="pl-PL" sz="5400" dirty="0" smtClean="0">
                <a:latin typeface="Arial Black" pitchFamily="34" charset="0"/>
              </a:rPr>
              <a:t>, antioxidant activity and </a:t>
            </a:r>
            <a:r>
              <a:rPr lang="pl-PL" sz="5400" dirty="0" err="1" smtClean="0">
                <a:latin typeface="Arial Black" pitchFamily="34" charset="0"/>
              </a:rPr>
              <a:t>phenolic</a:t>
            </a:r>
            <a:r>
              <a:rPr lang="pl-PL" sz="5400" dirty="0" smtClean="0">
                <a:latin typeface="Arial Black" pitchFamily="34" charset="0"/>
              </a:rPr>
              <a:t> </a:t>
            </a:r>
            <a:r>
              <a:rPr lang="pl-PL" sz="5400" dirty="0" err="1" smtClean="0">
                <a:latin typeface="Arial Black" pitchFamily="34" charset="0"/>
              </a:rPr>
              <a:t>content</a:t>
            </a:r>
            <a:r>
              <a:rPr lang="pl-PL" sz="5400" dirty="0" smtClean="0">
                <a:latin typeface="Arial Black" pitchFamily="34" charset="0"/>
              </a:rPr>
              <a:t> of </a:t>
            </a:r>
            <a:r>
              <a:rPr lang="pl-PL" sz="5400" dirty="0" err="1" smtClean="0">
                <a:latin typeface="Arial Black" pitchFamily="34" charset="0"/>
              </a:rPr>
              <a:t>grape</a:t>
            </a:r>
            <a:r>
              <a:rPr lang="pl-PL" sz="5400" dirty="0" smtClean="0">
                <a:latin typeface="Arial Black" pitchFamily="34" charset="0"/>
              </a:rPr>
              <a:t> </a:t>
            </a:r>
            <a:r>
              <a:rPr lang="pl-PL" sz="5400" dirty="0" err="1" smtClean="0">
                <a:latin typeface="Arial Black" pitchFamily="34" charset="0"/>
              </a:rPr>
              <a:t>vinegars</a:t>
            </a:r>
            <a:endParaRPr lang="en-US" sz="5400" dirty="0">
              <a:latin typeface="Arial Black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640761" y="6545253"/>
            <a:ext cx="27416044" cy="32689800"/>
          </a:xfrm>
        </p:spPr>
        <p:txBody>
          <a:bodyPr>
            <a:normAutofit/>
          </a:bodyPr>
          <a:lstStyle/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6616" y="2813050"/>
            <a:ext cx="27423189" cy="4832092"/>
          </a:xfrm>
          <a:prstGeom prst="rect">
            <a:avLst/>
          </a:prstGeom>
          <a:solidFill>
            <a:srgbClr val="663399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ntoniewicz</a:t>
            </a:r>
            <a:r>
              <a:rPr lang="pl-PL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Justyna</a:t>
            </a:r>
            <a:r>
              <a:rPr lang="pl-PL" sz="40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*, Kochman Joanna</a:t>
            </a:r>
            <a:r>
              <a:rPr lang="pl-PL" sz="40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Jakubczyk Karolina</a:t>
            </a:r>
            <a:r>
              <a:rPr lang="pl-PL" sz="40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Kwiatkowski Paweł</a:t>
            </a:r>
            <a:r>
              <a:rPr lang="pl-PL" sz="40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Żwierełło</a:t>
            </a:r>
            <a:r>
              <a:rPr lang="pl-PL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Wojciech</a:t>
            </a:r>
            <a:r>
              <a:rPr lang="pl-PL" sz="40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Skórka- Majewicz Marta</a:t>
            </a:r>
            <a:r>
              <a:rPr lang="pl-PL" sz="40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Janda Katarzyna</a:t>
            </a:r>
            <a:r>
              <a:rPr lang="pl-PL" sz="4000" b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pl-PL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44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Department of Human Nutrition and Metabolomics, Pomeranian Medical University in Szczecin, 24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Broniewskiego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Street, 71-460 Szczecin,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Poland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of Diagnostic Immunology, Pomeranian Medical University in Szczecin, 72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Powstańców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Wlkp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. Street, 70-111 Szczecin, 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Poland</a:t>
            </a:r>
            <a:endParaRPr lang="pl-PL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pl-PL" sz="36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pl-PL" sz="3600" dirty="0" err="1">
                <a:latin typeface="Times New Roman" pitchFamily="18" charset="0"/>
                <a:cs typeface="Times New Roman" pitchFamily="18" charset="0"/>
              </a:rPr>
              <a:t>Medical</a:t>
            </a:r>
            <a:r>
              <a:rPr lang="pl-PL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600" dirty="0" err="1">
                <a:latin typeface="Times New Roman" pitchFamily="18" charset="0"/>
                <a:cs typeface="Times New Roman" pitchFamily="18" charset="0"/>
              </a:rPr>
              <a:t>Chemistry</a:t>
            </a:r>
            <a:r>
              <a:rPr lang="pl-PL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3600" dirty="0" err="1">
                <a:latin typeface="Times New Roman" pitchFamily="18" charset="0"/>
                <a:cs typeface="Times New Roman" pitchFamily="18" charset="0"/>
              </a:rPr>
              <a:t>Pomeranian</a:t>
            </a:r>
            <a:r>
              <a:rPr lang="pl-PL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600" dirty="0" err="1">
                <a:latin typeface="Times New Roman" pitchFamily="18" charset="0"/>
                <a:cs typeface="Times New Roman" pitchFamily="18" charset="0"/>
              </a:rPr>
              <a:t>Medical</a:t>
            </a:r>
            <a:r>
              <a:rPr lang="pl-PL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600" dirty="0" err="1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pl-PL" sz="3600" dirty="0">
                <a:latin typeface="Times New Roman" pitchFamily="18" charset="0"/>
                <a:cs typeface="Times New Roman" pitchFamily="18" charset="0"/>
              </a:rPr>
              <a:t> in Szczecin, 70-111 Szczecin,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Poland</a:t>
            </a:r>
          </a:p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pl-PL" sz="3600" dirty="0" err="1" smtClean="0">
                <a:latin typeface="Times New Roman" pitchFamily="18" charset="0"/>
                <a:cs typeface="Times New Roman" pitchFamily="18" charset="0"/>
              </a:rPr>
              <a:t>correspondence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: justyna.kaldunska@pum.edu.pl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5391" y="39235053"/>
            <a:ext cx="27423185" cy="2508534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1650206" y="26587450"/>
            <a:ext cx="27432000" cy="838200"/>
          </a:xfrm>
          <a:prstGeom prst="rect">
            <a:avLst/>
          </a:prstGeom>
          <a:solidFill>
            <a:srgbClr val="5E4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Times New Roman" pitchFamily="18" charset="0"/>
                <a:cs typeface="Times New Roman" pitchFamily="18" charset="0"/>
              </a:rPr>
              <a:t>RESULTS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726406" y="27425650"/>
            <a:ext cx="27356594" cy="8108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336" y="27654250"/>
            <a:ext cx="1466807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ole tekstowe 6"/>
          <p:cNvSpPr txBox="1"/>
          <p:nvPr/>
        </p:nvSpPr>
        <p:spPr>
          <a:xfrm rot="10800000" flipV="1">
            <a:off x="1827212" y="32317095"/>
            <a:ext cx="117863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Tab. 1.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Minimum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inhibitory concentration (µl/ml) of vinegar samples against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Staphylococcus aureus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Escherichia coli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Candida albicans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7606" y="27578050"/>
            <a:ext cx="13945394" cy="4654550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15137606" y="32302450"/>
            <a:ext cx="13711595" cy="356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Tab. 2.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Trolox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Equivalence Antioxidant Capacity (TEAC) and Total Polyphenol Content (TPC) in analysed vinegar samples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Data represent the mean values ± standard deviations of the three biological x three technical replicates. Different numbers (1-10) in the columns represent statistically significant differences (p&gt;0.05). Total antioxidant capacity is expressed as mg of TE (Trolox Equivalent) per 1 L of vinegar. Total polyphenols content is expressed as mg gallic acid per 1 L of vinegar.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sp>
        <p:nvSpPr>
          <p:cNvPr id="14" name="Prostokąt 13"/>
          <p:cNvSpPr/>
          <p:nvPr/>
        </p:nvSpPr>
        <p:spPr>
          <a:xfrm>
            <a:off x="1676400" y="8070850"/>
            <a:ext cx="13080207" cy="838200"/>
          </a:xfrm>
          <a:prstGeom prst="rect">
            <a:avLst/>
          </a:prstGeom>
          <a:solidFill>
            <a:srgbClr val="5E4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650206" y="8909050"/>
            <a:ext cx="13030200" cy="9372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common grape vine (</a:t>
            </a:r>
            <a:r>
              <a:rPr lang="en-GB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Vitis vinifera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L.) is a fruit crop grown in many regions of the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l-PL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widely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used in the food industry. They are most commonly eaten fresh, dried 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a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raisins, and can also be processed into juice, wine, and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vinegar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Vinegar is a product of two-staged fermentation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Firstly, fermentable sugars are converted to ethanol mainly by the yeasts. Subsequently, during the oxidation process, ethanol is transformed into acetic acid by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acetic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acid bacteria (AAB) in aerobic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conditions.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most common substrates used for vinegar production are products with a high sugar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content,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but it can also be made from alcohols, including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wine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Fruit vinegars, including wine vinegars, contain many compounds with antioxidant properties, which may originate from the source material (i.e.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fruit)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well as arise during the acetic fermentation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phenolic compounds found in vinegar not only increase its antioxidant capacity, but also affect its colour and astringency. </a:t>
            </a:r>
            <a:endParaRPr lang="pl-PL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Prostokąt 16"/>
          <p:cNvSpPr/>
          <p:nvPr/>
        </p:nvSpPr>
        <p:spPr>
          <a:xfrm>
            <a:off x="15463636" y="8147050"/>
            <a:ext cx="13618570" cy="838200"/>
          </a:xfrm>
          <a:prstGeom prst="rect">
            <a:avLst/>
          </a:prstGeom>
          <a:solidFill>
            <a:srgbClr val="5E4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AIM OF THE STUDY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15463637" y="8985250"/>
            <a:ext cx="13542369" cy="2743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aim of the study was to determine the antioxidant capacity, total phenolic content and antimicrobial properties against </a:t>
            </a:r>
            <a:r>
              <a:rPr lang="en-GB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E. coli, S. aureus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GB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C. </a:t>
            </a:r>
            <a:r>
              <a:rPr lang="en-GB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albicans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of grape vinegars made from different varieties of the common grape vine (</a:t>
            </a:r>
            <a:r>
              <a:rPr lang="en-GB" sz="3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Vitis vinifera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.).</a:t>
            </a:r>
            <a:endParaRPr lang="pl-PL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15366206" y="11957050"/>
            <a:ext cx="13691394" cy="838200"/>
          </a:xfrm>
          <a:prstGeom prst="rect">
            <a:avLst/>
          </a:prstGeom>
          <a:solidFill>
            <a:srgbClr val="5E4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MATERIAL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15366207" y="12795250"/>
            <a:ext cx="13691393" cy="548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Grape</a:t>
            </a:r>
            <a:r>
              <a:rPr lang="pl-PL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vinegars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pl-PL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white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(Solaris, Johanniter and Souvignier gris) and red (Prior and Cabernet cortis) </a:t>
            </a:r>
            <a:r>
              <a:rPr lang="pl-PL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grape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varietes.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variety, vinegars were prepared according to two different procedures. In variant 1,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fruit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distilled water were used at a 1:1 mass ratio. In variant 2, a solution of distilled water and table sugar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7%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was added to the fruit (also 1:1 mass ratio).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Vinegar was produced by spontaneous fermentation at room temperature (24°C) over a period of two months, carried out by the natural flora inhabiting the fruit.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Both variants of the fermentation process were performed in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triplicate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l-PL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Prostokąt 22"/>
          <p:cNvSpPr/>
          <p:nvPr/>
        </p:nvSpPr>
        <p:spPr>
          <a:xfrm>
            <a:off x="1650206" y="18465800"/>
            <a:ext cx="27432794" cy="838200"/>
          </a:xfrm>
          <a:prstGeom prst="rect">
            <a:avLst/>
          </a:prstGeom>
          <a:solidFill>
            <a:srgbClr val="5E4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Times New Roman" pitchFamily="18" charset="0"/>
                <a:cs typeface="Times New Roman" pitchFamily="18" charset="0"/>
              </a:rPr>
              <a:t>METHODS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1650206" y="19304000"/>
            <a:ext cx="27407394" cy="69786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Determination of total antioxidant activity</a:t>
            </a:r>
            <a:r>
              <a:rPr lang="pl-PL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measured by </a:t>
            </a:r>
            <a:r>
              <a:rPr lang="pl-PL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spectrophotometry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(Agilent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8453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UV)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using a synthetic radical, DPPH (2,2-diphenyl-1-picrylhydrazyl, Sigma Aldrich, Darmstadt, Germany). Trolox (6-hydroxy-2,5,7,8-tetramethylchroman-2-carboxylic acid, Sigma Aldrich, Darmstadt, Germany) was used as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standard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spectral absorbance was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measured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 518 nm. </a:t>
            </a:r>
            <a:endParaRPr lang="pl-PL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Determination of total phenolic content 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assessed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using the Folin-Ciocalteu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reagent.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absorbance was measured at 765 nm (Agilent 8453 UV).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Polyphenol content was calculated from the calibration curve plotted using gallic acid as the reference standard. </a:t>
            </a:r>
            <a:endParaRPr lang="pl-PL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Bacterial 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strain</a:t>
            </a:r>
            <a:r>
              <a:rPr lang="pl-PL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Staphylococcus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aureus ATCC 29213, Escherichia coli ATCC 25922 and Candida albicans </a:t>
            </a:r>
            <a:r>
              <a:rPr lang="en-GB" sz="3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ATCC </a:t>
            </a:r>
            <a:r>
              <a:rPr lang="en-GB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10231</a:t>
            </a:r>
            <a:endParaRPr lang="pl-PL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Determination of minimum inhibitory concentration (MIC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determined </a:t>
            </a:r>
            <a:r>
              <a:rPr lang="pl-PL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microdilution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method in Mueller-Hinton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broth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 bacteria/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Sabouraud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broth</a:t>
            </a:r>
            <a:r>
              <a:rPr lang="pl-PL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pl-PL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yeasts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following dilutions were prepared for all vinegars: 500 µl/ml – 3.9 µl/ml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 µl of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vinegar</a:t>
            </a:r>
            <a:r>
              <a:rPr lang="pl-PL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with </a:t>
            </a:r>
            <a:r>
              <a:rPr lang="pl-PL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pl-PL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concentrations were placed in 96-well </a:t>
            </a:r>
            <a:r>
              <a:rPr lang="en-GB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microtiter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plates. Then, 50 µl of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bacterial</a:t>
            </a:r>
            <a:r>
              <a:rPr lang="pl-PL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l-PL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yeast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suspension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were added.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After incubation for 24 hours at 37°C, the MIC for respective vinegars was determined by adding 20 µl 0.02% </a:t>
            </a:r>
            <a:r>
              <a:rPr lang="en-GB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resazurin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(Sigma-Aldrich, Darmstadt, Germany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change of colour from blue to pink after 3-hour incubation with </a:t>
            </a:r>
            <a:r>
              <a:rPr lang="en-GB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resazurin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at 37°C indicated the presence of bacteria/yeast. </a:t>
            </a:r>
            <a:endParaRPr lang="pl-PL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Prostokąt 24"/>
          <p:cNvSpPr/>
          <p:nvPr/>
        </p:nvSpPr>
        <p:spPr>
          <a:xfrm>
            <a:off x="1726406" y="35807650"/>
            <a:ext cx="27432000" cy="838200"/>
          </a:xfrm>
          <a:prstGeom prst="rect">
            <a:avLst/>
          </a:prstGeom>
          <a:solidFill>
            <a:srgbClr val="5E41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CONCLUSIONS</a:t>
            </a:r>
            <a:endParaRPr lang="pl-PL" dirty="0"/>
          </a:p>
        </p:txBody>
      </p:sp>
      <p:sp>
        <p:nvSpPr>
          <p:cNvPr id="22" name="Prostokąt 21"/>
          <p:cNvSpPr/>
          <p:nvPr/>
        </p:nvSpPr>
        <p:spPr>
          <a:xfrm>
            <a:off x="1726406" y="36645850"/>
            <a:ext cx="27356594" cy="2362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Examined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vinegars included in the study differed in terms of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antimicrobial activity,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antioxidant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capacity and total phenolic content.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These differences were strongly associated with the grape variety used to vinegar preparation.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analysis of antioxidant capacity, significant differences were also observed between samples prepared with and without the addition of sugar in the fermentation process. </a:t>
            </a:r>
            <a:r>
              <a:rPr lang="en-GB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GB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proves that grape vinegars may be a potential source of compounds with antioxidant and antimicrobial effects. </a:t>
            </a:r>
            <a:endParaRPr lang="pl-PL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4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877</Words>
  <Application>Microsoft Office PowerPoint</Application>
  <PresentationFormat>Niestandardowy</PresentationFormat>
  <Paragraphs>23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</vt:i4>
      </vt:variant>
    </vt:vector>
  </HeadingPairs>
  <TitlesOfParts>
    <vt:vector size="3" baseType="lpstr">
      <vt:lpstr>Office Theme</vt:lpstr>
      <vt:lpstr>Custom Design</vt:lpstr>
      <vt:lpstr>Antimicrobial properties, antioxidant activity and phenolic content of grape vinegars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Justyna</cp:lastModifiedBy>
  <cp:revision>78</cp:revision>
  <dcterms:created xsi:type="dcterms:W3CDTF">2015-04-04T09:45:50Z</dcterms:created>
  <dcterms:modified xsi:type="dcterms:W3CDTF">2020-10-30T20:42:10Z</dcterms:modified>
</cp:coreProperties>
</file>