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4197"/>
    <a:srgbClr val="A5A5D9"/>
    <a:srgbClr val="663399"/>
    <a:srgbClr val="6A4E9D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340" autoAdjust="0"/>
    <p:restoredTop sz="94660"/>
  </p:normalViewPr>
  <p:slideViewPr>
    <p:cSldViewPr>
      <p:cViewPr>
        <p:scale>
          <a:sx n="30" d="100"/>
          <a:sy n="30" d="100"/>
        </p:scale>
        <p:origin x="-1608" y="806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30/10/2020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30/10/2020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30/10/2020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30/10/2020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A5A5D9"/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527050"/>
            <a:ext cx="27247692" cy="2089196"/>
          </a:xfrm>
        </p:spPr>
        <p:txBody>
          <a:bodyPr>
            <a:normAutofit/>
          </a:bodyPr>
          <a:lstStyle/>
          <a:p>
            <a:r>
              <a:rPr lang="pl-PL" sz="5400" dirty="0" err="1" smtClean="0">
                <a:latin typeface="Arial Black" pitchFamily="34" charset="0"/>
              </a:rPr>
              <a:t>Antimicrobial</a:t>
            </a:r>
            <a:r>
              <a:rPr lang="pl-PL" sz="5400" dirty="0" smtClean="0">
                <a:latin typeface="Arial Black" pitchFamily="34" charset="0"/>
              </a:rPr>
              <a:t> </a:t>
            </a:r>
            <a:r>
              <a:rPr lang="pl-PL" sz="5400" dirty="0" err="1" smtClean="0">
                <a:latin typeface="Arial Black" pitchFamily="34" charset="0"/>
              </a:rPr>
              <a:t>propertie</a:t>
            </a:r>
            <a:r>
              <a:rPr lang="pl-PL" sz="5400" dirty="0" err="1" smtClean="0">
                <a:latin typeface="Arial Black" pitchFamily="34" charset="0"/>
              </a:rPr>
              <a:t>s</a:t>
            </a:r>
            <a:r>
              <a:rPr lang="pl-PL" sz="5400" dirty="0" smtClean="0">
                <a:latin typeface="Arial Black" pitchFamily="34" charset="0"/>
              </a:rPr>
              <a:t>, antioxidant activity and </a:t>
            </a:r>
            <a:r>
              <a:rPr lang="pl-PL" sz="5400" dirty="0" err="1" smtClean="0">
                <a:latin typeface="Arial Black" pitchFamily="34" charset="0"/>
              </a:rPr>
              <a:t>phenolic</a:t>
            </a:r>
            <a:r>
              <a:rPr lang="pl-PL" sz="5400" dirty="0" smtClean="0">
                <a:latin typeface="Arial Black" pitchFamily="34" charset="0"/>
              </a:rPr>
              <a:t> </a:t>
            </a:r>
            <a:r>
              <a:rPr lang="pl-PL" sz="5400" dirty="0" err="1" smtClean="0">
                <a:latin typeface="Arial Black" pitchFamily="34" charset="0"/>
              </a:rPr>
              <a:t>content</a:t>
            </a:r>
            <a:r>
              <a:rPr lang="pl-PL" sz="5400" dirty="0" smtClean="0">
                <a:latin typeface="Arial Black" pitchFamily="34" charset="0"/>
              </a:rPr>
              <a:t> of </a:t>
            </a:r>
            <a:r>
              <a:rPr lang="pl-PL" sz="5400" dirty="0" err="1" smtClean="0">
                <a:latin typeface="Arial Black" pitchFamily="34" charset="0"/>
              </a:rPr>
              <a:t>grape</a:t>
            </a:r>
            <a:r>
              <a:rPr lang="pl-PL" sz="5400" dirty="0" smtClean="0">
                <a:latin typeface="Arial Black" pitchFamily="34" charset="0"/>
              </a:rPr>
              <a:t> </a:t>
            </a:r>
            <a:r>
              <a:rPr lang="pl-PL" sz="5400" dirty="0" err="1" smtClean="0">
                <a:latin typeface="Arial Black" pitchFamily="34" charset="0"/>
              </a:rPr>
              <a:t>vinegars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40761" y="6545253"/>
            <a:ext cx="27416044" cy="32689800"/>
          </a:xfrm>
        </p:spPr>
        <p:txBody>
          <a:bodyPr>
            <a:norm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6616" y="2813050"/>
            <a:ext cx="27423189" cy="4832092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ntoniewicz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Justyna</a:t>
            </a:r>
            <a:r>
              <a:rPr lang="pl-PL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*, Kochman Joanna</a:t>
            </a:r>
            <a:r>
              <a:rPr lang="pl-PL" sz="40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Jakubczyk Karolina</a:t>
            </a:r>
            <a:r>
              <a:rPr lang="pl-PL" sz="40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Kwiatkowski Paweł</a:t>
            </a:r>
            <a:r>
              <a:rPr lang="pl-PL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Żwierełło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Wojciech</a:t>
            </a:r>
            <a:r>
              <a:rPr lang="pl-PL" sz="4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Skórka- Majewicz Marta</a:t>
            </a:r>
            <a:r>
              <a:rPr lang="pl-PL" sz="40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Janda Katarzyna</a:t>
            </a:r>
            <a:r>
              <a:rPr lang="pl-PL" sz="40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pl-PL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4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Department of Human Nutrition and Metabolomics, Pomeranian Medical University in Szczecin, 24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Broniewskiego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Street, 71-460 Szczecin,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Poland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of Diagnostic Immunology, Pomeranian Medical University in Szczecin, 72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Powstańców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>
                <a:latin typeface="Times New Roman" pitchFamily="18" charset="0"/>
                <a:cs typeface="Times New Roman" pitchFamily="18" charset="0"/>
              </a:rPr>
              <a:t>Wlkp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. Street, 70-111 Szczecin,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Poland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sz="3600" dirty="0" err="1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err="1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3600" dirty="0" err="1">
                <a:latin typeface="Times New Roman" pitchFamily="18" charset="0"/>
                <a:cs typeface="Times New Roman" pitchFamily="18" charset="0"/>
              </a:rPr>
              <a:t>Pomeranian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err="1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in Szczecin, 70-111 Szczecin,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Poland</a:t>
            </a:r>
          </a:p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correspondence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: justyna.kaldunska@pum.edu.pl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650206" y="26587450"/>
            <a:ext cx="27432000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itchFamily="18" charset="0"/>
                <a:cs typeface="Times New Roman" pitchFamily="18" charset="0"/>
              </a:rPr>
              <a:t>RESULTS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726406" y="27425650"/>
            <a:ext cx="27356594" cy="8108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336" y="27654250"/>
            <a:ext cx="1466807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 rot="10800000" flipV="1">
            <a:off x="1827212" y="32317095"/>
            <a:ext cx="11786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Tab. 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inhibitory concentration (µl/ml) of vinegar samples against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Staphylococcus aureus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Candida albicans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7606" y="27578050"/>
            <a:ext cx="13945394" cy="4654550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5137606" y="32302450"/>
            <a:ext cx="13711595" cy="356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Tab. 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Trolox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Equivalence Antioxidant Capacity (TEAC) and Total Polyphenol Content (TPC) in analysed vinegar samples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represent the mean values ± standard deviations of the three biological x three technical replicates. Different numbers (1-10) in the columns represent statistically significant differences (p&gt;0.05). Total antioxidant capacity is expressed as mg of TE (Trolox Equivalent) per 1 L of vinegar. Total polyphenols content is expressed as mg gallic acid per 1 L of vinegar.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1676400" y="8070850"/>
            <a:ext cx="13080207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650206" y="8909050"/>
            <a:ext cx="13030200" cy="9372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common grape vine (</a:t>
            </a:r>
            <a:r>
              <a:rPr lang="en-GB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Vitis vinifera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L.) is a fruit crop grown in many regions of the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widely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in the food industry. They are most commonly eaten fresh, dried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a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raisins, and can also be processed into juice, wine, and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vinegar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Vinegar is a product of two-staged fermentation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Firstly, fermentable sugars are converted to ethanol mainly by the yeasts. Subsequently, during the oxidation process, ethanol is transformed into acetic acid by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acetic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 bacteria (AAB) in aerobic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conditions.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most common substrates used for vinegar production are products with a high sugar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content,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it can also be made from alcohols, including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wine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Fruit vinegars, including wine vinegars, contain many compounds with antioxidant properties, which may originate from the source material (i.e.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fruit)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 as arise during the acetic fermentation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phenolic compounds found in vinegar not only increase its antioxidant capacity, but also affect its colour and astringency. 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15463636" y="8147050"/>
            <a:ext cx="13618570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AIM OF THE STUDY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5463637" y="8985250"/>
            <a:ext cx="13542369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aim of the study was to determine the antioxidant capacity, total phenolic content and antimicrobial properties against </a:t>
            </a:r>
            <a:r>
              <a:rPr lang="en-GB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 coli, S. aureus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GB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of grape vinegars made from different varieties of the common grape vine (</a:t>
            </a:r>
            <a:r>
              <a:rPr lang="en-GB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Vitis vinifera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5366206" y="11957050"/>
            <a:ext cx="13691394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MATERIAL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5366207" y="12795250"/>
            <a:ext cx="13691393" cy="548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Grape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vinegars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white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(Solaris, Johanniter and Souvignier gris) and red (Prior and Cabernet cortis)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grape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varietes.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variety, vinegars were prepared according to two different procedures. In variant 1,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fruit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distilled water were used at a 1:1 mass ratio. In variant 2, a solution of distilled water and table sugar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7%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 added to the fruit (also 1:1 mass ratio).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Vinegar was produced by spontaneous fermentation at room temperature (24°C) over a period of two months, carried out by the natural flora inhabiting the fruit.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variants of the fermentation process were performed in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triplicate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650206" y="18465800"/>
            <a:ext cx="27432794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itchFamily="18" charset="0"/>
                <a:cs typeface="Times New Roman" pitchFamily="18" charset="0"/>
              </a:rPr>
              <a:t>METHODS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1650206" y="19304000"/>
            <a:ext cx="27407394" cy="69786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Determination of total antioxidant activity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measured by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spectrophotometry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(Agilent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8453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UV)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using a synthetic radical, DPPH (2,2-diphenyl-1-picrylhydrazyl, Sigma Aldrich, Darmstadt, Germany). Trolox (6-hydroxy-2,5,7,8-tetramethylchroman-2-carboxylic acid, Sigma Aldrich, Darmstadt, Germany) was used as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spectral absorbance was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measured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518 nm. </a:t>
            </a:r>
            <a:endParaRPr lang="pl-PL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Determination of total phenolic content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assessed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using the Folin-Ciocalteu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reagent.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absorbance was measured at 765 nm (Agilent 8453 UV).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Polyphenol content was calculated from the calibration curve plotted using gallic acid as the reference standard. </a:t>
            </a:r>
            <a:endParaRPr lang="pl-PL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strain</a:t>
            </a:r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aureus ATCC 29213, Escherichia coli ATCC 25922 and Candida albicans </a:t>
            </a:r>
            <a:r>
              <a:rPr lang="en-GB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ATCC </a:t>
            </a:r>
            <a:r>
              <a:rPr lang="en-GB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10231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Determination of minimum inhibitory concentration (MIC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determined 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microdilution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 in Mueller-Hinton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broth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bacteria/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Sabouraud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broth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yeasts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dilutions were prepared for all vinegars: 500 µl/ml – 3.9 µl/ml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µl of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vinegar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with </a:t>
            </a:r>
            <a:r>
              <a:rPr lang="pl-PL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concentrations were placed in 96-well </a:t>
            </a:r>
            <a:r>
              <a:rPr lang="en-GB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microtiter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plates. Then, 50 µl of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yeast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suspension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were added.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incubation for 24 hours at 37°C, the MIC for respective vinegars was determined by adding 20 µl 0.02% </a:t>
            </a:r>
            <a:r>
              <a:rPr lang="en-GB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resazurin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(Sigma-Aldrich, Darmstadt, Germany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change of colour from blue to pink after 3-hour incubation with </a:t>
            </a:r>
            <a:r>
              <a:rPr lang="en-GB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resazurin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 37°C indicated the presence of bacteria/yeast. 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1726406" y="35807650"/>
            <a:ext cx="27432000" cy="838200"/>
          </a:xfrm>
          <a:prstGeom prst="rect">
            <a:avLst/>
          </a:prstGeom>
          <a:solidFill>
            <a:srgbClr val="5E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CONCLUSIONS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1726406" y="36645850"/>
            <a:ext cx="27356594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Examined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vinegars included in the study differed in terms of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antimicrobial activity,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antioxidant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capacity and total phenolic content.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differences were strongly associated with the grape variety used to vinegar preparation.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analysis of antioxidant capacity, significant differences were also observed between samples prepared with and without the addition of sugar in the fermentation process.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GB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proves that grape vinegars may be a potential source of compounds with antioxidant and antimicrobial effects. 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877</Words>
  <Application>Microsoft Office PowerPoint</Application>
  <PresentationFormat>Niestandardowy</PresentationFormat>
  <Paragraphs>23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Antimicrobial properties, antioxidant activity and phenolic content of grape vinegars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Justyna</cp:lastModifiedBy>
  <cp:revision>78</cp:revision>
  <dcterms:created xsi:type="dcterms:W3CDTF">2015-04-04T09:45:50Z</dcterms:created>
  <dcterms:modified xsi:type="dcterms:W3CDTF">2020-10-30T20:42:10Z</dcterms:modified>
</cp:coreProperties>
</file>