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65" r:id="rId3"/>
  </p:sldIdLst>
  <p:sldSz cx="30275213" cy="42811700"/>
  <p:notesSz cx="6858000" cy="9144000"/>
  <p:defaultTextStyle>
    <a:defPPr>
      <a:defRPr lang="fr-FR"/>
    </a:defPPr>
    <a:lvl1pPr marL="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6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99"/>
    <a:srgbClr val="6A4E9D"/>
    <a:srgbClr val="5E4197"/>
    <a:srgbClr val="603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40" autoAdjust="0"/>
    <p:restoredTop sz="94660"/>
  </p:normalViewPr>
  <p:slideViewPr>
    <p:cSldViewPr>
      <p:cViewPr varScale="1">
        <p:scale>
          <a:sx n="17" d="100"/>
          <a:sy n="17" d="100"/>
        </p:scale>
        <p:origin x="2646" y="174"/>
      </p:cViewPr>
      <p:guideLst>
        <p:guide orient="horz" pos="13486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2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30/10/2020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91"/>
            <a:ext cx="25733931" cy="91767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9965"/>
            <a:ext cx="21192649" cy="109407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471"/>
            <a:ext cx="6811923" cy="36528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471"/>
            <a:ext cx="19931182" cy="36528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Paper</a:t>
            </a:r>
            <a:r>
              <a:rPr lang="it-IT" dirty="0"/>
              <a:t>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774612" y="5479523"/>
            <a:ext cx="16453907" cy="1318062"/>
          </a:xfrm>
        </p:spPr>
        <p:txBody>
          <a:bodyPr>
            <a:normAutofit/>
          </a:bodyPr>
          <a:lstStyle>
            <a:lvl1pPr marL="0" indent="0" algn="r">
              <a:buNone/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author’s</a:t>
            </a:r>
            <a:r>
              <a:rPr lang="it-IT" dirty="0"/>
              <a:t> </a:t>
            </a:r>
            <a:r>
              <a:rPr lang="it-IT" dirty="0" err="1"/>
              <a:t>name</a:t>
            </a:r>
            <a:r>
              <a:rPr lang="it-IT" dirty="0"/>
              <a:t> and </a:t>
            </a:r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594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7006456"/>
            <a:ext cx="22706410" cy="149048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6055"/>
            <a:ext cx="22706410" cy="103362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3215"/>
            <a:ext cx="26112371" cy="178084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50163"/>
            <a:ext cx="26112371" cy="93650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79" y="2279343"/>
            <a:ext cx="26112371" cy="8274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687" y="10494814"/>
            <a:ext cx="12809147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6687" y="15638164"/>
            <a:ext cx="12809147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7" y="10494814"/>
            <a:ext cx="12872223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7" y="15638164"/>
            <a:ext cx="12872223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4" y="2279325"/>
            <a:ext cx="6528093" cy="36280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9" y="2279325"/>
            <a:ext cx="19079692" cy="36280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10497"/>
            <a:ext cx="25733931" cy="850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3086"/>
            <a:ext cx="13376810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6" y="9583086"/>
            <a:ext cx="13382065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6" y="13576859"/>
            <a:ext cx="13382065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30/10/2020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30/10/2020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30/10/2020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958703" y="39680118"/>
            <a:ext cx="7064216" cy="2279326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9" y="1704542"/>
            <a:ext cx="9960336" cy="72542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558"/>
            <a:ext cx="16924685" cy="36538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9" y="8958760"/>
            <a:ext cx="9960336" cy="292843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8193"/>
            <a:ext cx="18165128" cy="35379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5307"/>
            <a:ext cx="18165128" cy="256870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7135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11"/>
            <a:ext cx="27247692" cy="2825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80118"/>
            <a:ext cx="9587151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9343"/>
            <a:ext cx="26112371" cy="827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6633"/>
            <a:ext cx="26112371" cy="2716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80118"/>
            <a:ext cx="10217884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2089196"/>
          </a:xfrm>
        </p:spPr>
        <p:txBody>
          <a:bodyPr>
            <a:normAutofit/>
          </a:bodyPr>
          <a:lstStyle/>
          <a:p>
            <a:r>
              <a:rPr lang="en-US" sz="4800" b="0" i="0" dirty="0">
                <a:solidFill>
                  <a:srgbClr val="2D2D2D"/>
                </a:solidFill>
                <a:effectLst/>
                <a:latin typeface="Arial" panose="020B0604020202020204" pitchFamily="34" charset="0"/>
              </a:rPr>
              <a:t>Aqueous extract from a hemp agrimony – evaluation of the cytotoxic effect on the human brain glioblastoma cells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13761" y="6546850"/>
            <a:ext cx="27416044" cy="3268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6616" y="4489450"/>
            <a:ext cx="27423189" cy="4032514"/>
          </a:xfrm>
          <a:prstGeom prst="rect">
            <a:avLst/>
          </a:prstGeom>
          <a:solidFill>
            <a:srgbClr val="6633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4600" dirty="0">
                <a:solidFill>
                  <a:schemeClr val="bg1"/>
                </a:solidFill>
              </a:rPr>
              <a:t>Wojciech Żwierełło</a:t>
            </a:r>
            <a:r>
              <a:rPr lang="pl-PL" sz="4600" baseline="30000" dirty="0">
                <a:solidFill>
                  <a:schemeClr val="bg1"/>
                </a:solidFill>
              </a:rPr>
              <a:t>1</a:t>
            </a:r>
            <a:r>
              <a:rPr lang="pl-PL" sz="4600" dirty="0">
                <a:solidFill>
                  <a:schemeClr val="bg1"/>
                </a:solidFill>
              </a:rPr>
              <a:t>, Marta Skórka-Majewicz</a:t>
            </a:r>
            <a:r>
              <a:rPr lang="pl-PL" sz="4600" baseline="30000" dirty="0">
                <a:solidFill>
                  <a:schemeClr val="bg1"/>
                </a:solidFill>
              </a:rPr>
              <a:t>1</a:t>
            </a:r>
            <a:r>
              <a:rPr lang="pl-PL" sz="4600" dirty="0">
                <a:solidFill>
                  <a:schemeClr val="bg1"/>
                </a:solidFill>
              </a:rPr>
              <a:t>, Justyna Antoniewicz</a:t>
            </a:r>
            <a:r>
              <a:rPr lang="pl-PL" sz="4600" baseline="30000" dirty="0">
                <a:solidFill>
                  <a:schemeClr val="bg1"/>
                </a:solidFill>
              </a:rPr>
              <a:t>2</a:t>
            </a:r>
            <a:r>
              <a:rPr lang="pl-PL" sz="4600" dirty="0">
                <a:solidFill>
                  <a:schemeClr val="bg1"/>
                </a:solidFill>
              </a:rPr>
              <a:t>, Daniel Styburski</a:t>
            </a:r>
            <a:r>
              <a:rPr lang="pl-PL" sz="4600" baseline="30000" dirty="0">
                <a:solidFill>
                  <a:schemeClr val="bg1"/>
                </a:solidFill>
              </a:rPr>
              <a:t>1</a:t>
            </a:r>
            <a:r>
              <a:rPr lang="pl-PL" sz="4600" dirty="0">
                <a:solidFill>
                  <a:schemeClr val="bg1"/>
                </a:solidFill>
              </a:rPr>
              <a:t>, Agnieszka Maruszewska</a:t>
            </a:r>
            <a:r>
              <a:rPr lang="pl-PL" sz="4600" baseline="30000" dirty="0">
                <a:solidFill>
                  <a:schemeClr val="bg1"/>
                </a:solidFill>
              </a:rPr>
              <a:t>3,4</a:t>
            </a:r>
          </a:p>
          <a:p>
            <a:pPr algn="r">
              <a:lnSpc>
                <a:spcPct val="150000"/>
              </a:lnSpc>
            </a:pPr>
            <a:r>
              <a:rPr lang="pl-PL" sz="4800" baseline="30000" dirty="0">
                <a:solidFill>
                  <a:schemeClr val="bg1"/>
                </a:solidFill>
              </a:rPr>
              <a:t>1. </a:t>
            </a:r>
            <a:r>
              <a:rPr lang="en-US" sz="4800" baseline="30000" dirty="0">
                <a:solidFill>
                  <a:schemeClr val="bg1"/>
                </a:solidFill>
              </a:rPr>
              <a:t>Department of Medical Chemistry, Pomeranian Medical University in Szczecin, </a:t>
            </a:r>
            <a:r>
              <a:rPr lang="en-US" sz="4800" baseline="30000" dirty="0" err="1">
                <a:solidFill>
                  <a:schemeClr val="bg1"/>
                </a:solidFill>
              </a:rPr>
              <a:t>Powst</a:t>
            </a:r>
            <a:r>
              <a:rPr lang="en-US" sz="4800" baseline="30000" dirty="0">
                <a:solidFill>
                  <a:schemeClr val="bg1"/>
                </a:solidFill>
              </a:rPr>
              <a:t>. </a:t>
            </a:r>
            <a:r>
              <a:rPr lang="en-US" sz="4800" baseline="30000" dirty="0" err="1">
                <a:solidFill>
                  <a:schemeClr val="bg1"/>
                </a:solidFill>
              </a:rPr>
              <a:t>Wlkp</a:t>
            </a:r>
            <a:r>
              <a:rPr lang="en-US" sz="4800" baseline="30000" dirty="0">
                <a:solidFill>
                  <a:schemeClr val="bg1"/>
                </a:solidFill>
              </a:rPr>
              <a:t>. 72, Szczecin 70-111, Poland</a:t>
            </a:r>
            <a:endParaRPr lang="pl-PL" sz="4800" baseline="30000" dirty="0">
              <a:solidFill>
                <a:schemeClr val="bg1"/>
              </a:solidFill>
            </a:endParaRPr>
          </a:p>
          <a:p>
            <a:pPr algn="r">
              <a:lnSpc>
                <a:spcPct val="150000"/>
              </a:lnSpc>
            </a:pPr>
            <a:r>
              <a:rPr lang="pl-PL" sz="4800" baseline="30000" dirty="0">
                <a:solidFill>
                  <a:schemeClr val="bg1"/>
                </a:solidFill>
              </a:rPr>
              <a:t>2. </a:t>
            </a:r>
            <a:r>
              <a:rPr lang="pl-PL" sz="4800" baseline="30000" dirty="0" err="1">
                <a:solidFill>
                  <a:schemeClr val="bg1"/>
                </a:solidFill>
              </a:rPr>
              <a:t>Department</a:t>
            </a:r>
            <a:r>
              <a:rPr lang="pl-PL" sz="4800" baseline="30000" dirty="0">
                <a:solidFill>
                  <a:schemeClr val="bg1"/>
                </a:solidFill>
              </a:rPr>
              <a:t> of Human </a:t>
            </a:r>
            <a:r>
              <a:rPr lang="pl-PL" sz="4800" baseline="30000" dirty="0" err="1">
                <a:solidFill>
                  <a:schemeClr val="bg1"/>
                </a:solidFill>
              </a:rPr>
              <a:t>Nutrition</a:t>
            </a:r>
            <a:r>
              <a:rPr lang="pl-PL" sz="4800" baseline="30000" dirty="0">
                <a:solidFill>
                  <a:schemeClr val="bg1"/>
                </a:solidFill>
              </a:rPr>
              <a:t> and </a:t>
            </a:r>
            <a:r>
              <a:rPr lang="pl-PL" sz="4800" baseline="30000" dirty="0" err="1">
                <a:solidFill>
                  <a:schemeClr val="bg1"/>
                </a:solidFill>
              </a:rPr>
              <a:t>Metabolomics</a:t>
            </a:r>
            <a:r>
              <a:rPr lang="pl-PL" sz="4800" baseline="30000" dirty="0">
                <a:solidFill>
                  <a:schemeClr val="bg1"/>
                </a:solidFill>
              </a:rPr>
              <a:t>, </a:t>
            </a:r>
            <a:r>
              <a:rPr lang="pl-PL" sz="4800" baseline="30000" dirty="0" err="1">
                <a:solidFill>
                  <a:schemeClr val="bg1"/>
                </a:solidFill>
              </a:rPr>
              <a:t>Pomeranian</a:t>
            </a:r>
            <a:r>
              <a:rPr lang="pl-PL" sz="4800" baseline="30000" dirty="0">
                <a:solidFill>
                  <a:schemeClr val="bg1"/>
                </a:solidFill>
              </a:rPr>
              <a:t> </a:t>
            </a:r>
            <a:r>
              <a:rPr lang="pl-PL" sz="4800" baseline="30000" dirty="0" err="1">
                <a:solidFill>
                  <a:schemeClr val="bg1"/>
                </a:solidFill>
              </a:rPr>
              <a:t>Medical</a:t>
            </a:r>
            <a:r>
              <a:rPr lang="pl-PL" sz="4800" baseline="30000" dirty="0">
                <a:solidFill>
                  <a:schemeClr val="bg1"/>
                </a:solidFill>
              </a:rPr>
              <a:t> University in Szczecin, Broniewskiego 24, Szczecin 71-460, Poland</a:t>
            </a:r>
          </a:p>
          <a:p>
            <a:pPr algn="r">
              <a:lnSpc>
                <a:spcPct val="150000"/>
              </a:lnSpc>
            </a:pPr>
            <a:r>
              <a:rPr lang="pl-PL" sz="4800" baseline="30000" dirty="0">
                <a:solidFill>
                  <a:schemeClr val="bg1"/>
                </a:solidFill>
              </a:rPr>
              <a:t>3. </a:t>
            </a:r>
            <a:r>
              <a:rPr lang="en-US" sz="4800" baseline="30000" dirty="0">
                <a:solidFill>
                  <a:schemeClr val="bg1"/>
                </a:solidFill>
              </a:rPr>
              <a:t>Institute of Biology, University of Szczecin,  3c </a:t>
            </a:r>
            <a:r>
              <a:rPr lang="en-US" sz="4800" baseline="30000" dirty="0" err="1">
                <a:solidFill>
                  <a:schemeClr val="bg1"/>
                </a:solidFill>
              </a:rPr>
              <a:t>Felczaka</a:t>
            </a:r>
            <a:r>
              <a:rPr lang="en-US" sz="4800" baseline="30000" dirty="0">
                <a:solidFill>
                  <a:schemeClr val="bg1"/>
                </a:solidFill>
              </a:rPr>
              <a:t>  St., Szczecin 71-412, Poland</a:t>
            </a:r>
            <a:endParaRPr lang="pl-PL" sz="4800" baseline="30000" dirty="0">
              <a:solidFill>
                <a:schemeClr val="bg1"/>
              </a:solidFill>
            </a:endParaRPr>
          </a:p>
          <a:p>
            <a:pPr algn="r">
              <a:lnSpc>
                <a:spcPct val="150000"/>
              </a:lnSpc>
            </a:pPr>
            <a:r>
              <a:rPr lang="pl-PL" sz="4800" baseline="30000" dirty="0">
                <a:solidFill>
                  <a:schemeClr val="bg1"/>
                </a:solidFill>
              </a:rPr>
              <a:t>4. </a:t>
            </a:r>
            <a:r>
              <a:rPr lang="en-US" sz="4800" baseline="30000" dirty="0">
                <a:solidFill>
                  <a:schemeClr val="bg1"/>
                </a:solidFill>
              </a:rPr>
              <a:t>Molecular Biology and Biotechnology Center, Institute of Biology, University of Szczecin, 13 </a:t>
            </a:r>
            <a:r>
              <a:rPr lang="en-US" sz="4800" baseline="30000" dirty="0" err="1">
                <a:solidFill>
                  <a:schemeClr val="bg1"/>
                </a:solidFill>
              </a:rPr>
              <a:t>Wąska</a:t>
            </a:r>
            <a:r>
              <a:rPr lang="en-US" sz="4800" baseline="30000" dirty="0">
                <a:solidFill>
                  <a:schemeClr val="bg1"/>
                </a:solidFill>
              </a:rPr>
              <a:t> St, Szczecin 71-415, Poland</a:t>
            </a:r>
            <a:endParaRPr lang="pl-PL" sz="4700" baseline="300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5391" y="39235053"/>
            <a:ext cx="27423185" cy="2508534"/>
          </a:xfrm>
          <a:prstGeom prst="rect">
            <a:avLst/>
          </a:prstGeom>
        </p:spPr>
      </p:pic>
      <p:pic>
        <p:nvPicPr>
          <p:cNvPr id="9" name="Symbol zastępczy zawartości 8" descr="Obraz zawierający tekst&#10;&#10;Opis wygenerowany automatycznie">
            <a:extLst>
              <a:ext uri="{FF2B5EF4-FFF2-40B4-BE49-F238E27FC236}">
                <a16:creationId xmlns:a16="http://schemas.microsoft.com/office/drawing/2014/main" id="{86E38D98-A057-4E4E-BFD5-587A8231C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06" y="8553714"/>
            <a:ext cx="27334570" cy="30702425"/>
          </a:xfrm>
        </p:spPr>
      </p:pic>
    </p:spTree>
    <p:extLst>
      <p:ext uri="{BB962C8B-B14F-4D97-AF65-F5344CB8AC3E}">
        <p14:creationId xmlns:p14="http://schemas.microsoft.com/office/powerpoint/2010/main" val="1088454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119</Words>
  <Application>Microsoft Office PowerPoint</Application>
  <PresentationFormat>Niestandardowy</PresentationFormat>
  <Paragraphs>6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Custom Design</vt:lpstr>
      <vt:lpstr>Aqueous extract from a hemp agrimony – evaluation of the cytotoxic effect on the human brain glioblastoma cells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Dt0007</cp:lastModifiedBy>
  <cp:revision>71</cp:revision>
  <dcterms:created xsi:type="dcterms:W3CDTF">2015-04-04T09:45:50Z</dcterms:created>
  <dcterms:modified xsi:type="dcterms:W3CDTF">2020-10-30T22:35:08Z</dcterms:modified>
</cp:coreProperties>
</file>