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  <p:cmAuthor id="2" name="Karen Giménez" initials="KG" lastIdx="1" clrIdx="2">
    <p:extLst>
      <p:ext uri="{19B8F6BF-5375-455C-9EA6-DF929625EA0E}">
        <p15:presenceInfo xmlns:p15="http://schemas.microsoft.com/office/powerpoint/2012/main" userId="435cc913af174c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99"/>
    <a:srgbClr val="6A4E9D"/>
    <a:srgbClr val="5E4197"/>
    <a:srgbClr val="60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30" d="100"/>
          <a:sy n="30" d="100"/>
        </p:scale>
        <p:origin x="356" y="-5104"/>
      </p:cViewPr>
      <p:guideLst>
        <p:guide orient="horz" pos="13486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28/10/2020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28/10/2020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28/10/2020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28/10/2020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28/10/2020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28/10/2020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28/10/2020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28/10/2020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28/10/2020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28/10/2020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28/10/2020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28/10/2020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28/10/2020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5739645" cy="2089196"/>
          </a:xfrm>
        </p:spPr>
        <p:txBody>
          <a:bodyPr>
            <a:normAutofit fontScale="90000"/>
          </a:bodyPr>
          <a:lstStyle/>
          <a:p>
            <a:r>
              <a:rPr lang="en-US" sz="15300" b="0" i="0" u="none" strike="noStrike" baseline="30000" dirty="0">
                <a:solidFill>
                  <a:srgbClr val="663399"/>
                </a:solidFill>
                <a:latin typeface="Bebas Neue" panose="020B0606020202050201" pitchFamily="34" charset="0"/>
              </a:rPr>
              <a:t>human endogenous retrovirus</a:t>
            </a:r>
            <a:r>
              <a:rPr lang="en-US" sz="15300" baseline="30000" dirty="0">
                <a:solidFill>
                  <a:srgbClr val="663399"/>
                </a:solidFill>
                <a:latin typeface="Bebas Neue" panose="020B0606020202050201" pitchFamily="34" charset="0"/>
              </a:rPr>
              <a:t> and</a:t>
            </a:r>
            <a:r>
              <a:rPr lang="en-US" sz="15300" b="0" i="0" u="none" strike="noStrike" baseline="30000" dirty="0">
                <a:solidFill>
                  <a:srgbClr val="663399"/>
                </a:solidFill>
                <a:latin typeface="Bebas Neue" panose="020B0606020202050201" pitchFamily="34" charset="0"/>
              </a:rPr>
              <a:t> clinical </a:t>
            </a:r>
            <a:br>
              <a:rPr lang="en-US" sz="15300" b="0" i="0" u="none" strike="noStrike" baseline="30000" dirty="0">
                <a:solidFill>
                  <a:srgbClr val="663399"/>
                </a:solidFill>
                <a:latin typeface="Bebas Neue" panose="020B0606020202050201" pitchFamily="34" charset="0"/>
              </a:rPr>
            </a:br>
            <a:r>
              <a:rPr lang="en-US" sz="15300" b="0" i="0" u="none" strike="noStrike" baseline="30000" dirty="0">
                <a:solidFill>
                  <a:srgbClr val="663399"/>
                </a:solidFill>
                <a:latin typeface="Bebas Neue" panose="020B0606020202050201" pitchFamily="34" charset="0"/>
              </a:rPr>
              <a:t>treatments of neurological disease</a:t>
            </a:r>
            <a:br>
              <a:rPr lang="en-US" sz="1800" b="0" i="0" u="none" strike="noStrike" baseline="30000" dirty="0">
                <a:solidFill>
                  <a:srgbClr val="70519C"/>
                </a:solidFill>
                <a:latin typeface="The Light Font" pitchFamily="2" charset="0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13761" y="6546850"/>
            <a:ext cx="27416044" cy="3268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6616" y="3956050"/>
            <a:ext cx="27423189" cy="1944122"/>
          </a:xfrm>
          <a:prstGeom prst="rect">
            <a:avLst/>
          </a:prstGeom>
          <a:gradFill flip="none" rotWithShape="1">
            <a:gsLst>
              <a:gs pos="0">
                <a:srgbClr val="663399">
                  <a:shade val="30000"/>
                  <a:satMod val="115000"/>
                </a:srgbClr>
              </a:gs>
              <a:gs pos="50000">
                <a:srgbClr val="663399">
                  <a:shade val="67500"/>
                  <a:satMod val="115000"/>
                </a:srgbClr>
              </a:gs>
              <a:gs pos="100000">
                <a:srgbClr val="663399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Gravity" panose="00000500000000000000" pitchFamily="50" charset="0"/>
              </a:rPr>
              <a:t>Karen Giménez, MSc</a:t>
            </a:r>
            <a:r>
              <a:rPr lang="en-US" sz="3200" baseline="30000" dirty="0">
                <a:solidFill>
                  <a:schemeClr val="bg1"/>
                </a:solidFill>
                <a:latin typeface="Gravity" panose="00000500000000000000" pitchFamily="50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Gravity" panose="00000500000000000000" pitchFamily="50" charset="0"/>
              </a:rPr>
              <a:t>; Elisa </a:t>
            </a:r>
            <a:r>
              <a:rPr lang="en-US" sz="3200" dirty="0" err="1">
                <a:solidFill>
                  <a:schemeClr val="bg1"/>
                </a:solidFill>
                <a:latin typeface="Gravity" panose="00000500000000000000" pitchFamily="50" charset="0"/>
              </a:rPr>
              <a:t>Oltra</a:t>
            </a:r>
            <a:r>
              <a:rPr lang="en-US" sz="3200" dirty="0">
                <a:solidFill>
                  <a:schemeClr val="bg1"/>
                </a:solidFill>
                <a:latin typeface="Gravity" panose="00000500000000000000" pitchFamily="50" charset="0"/>
              </a:rPr>
              <a:t>, PhD</a:t>
            </a:r>
            <a:r>
              <a:rPr lang="en-US" sz="3200" baseline="30000" dirty="0">
                <a:solidFill>
                  <a:schemeClr val="bg1"/>
                </a:solidFill>
                <a:latin typeface="Gravity" panose="00000500000000000000" pitchFamily="50" charset="0"/>
              </a:rPr>
              <a:t>2,3</a:t>
            </a:r>
          </a:p>
          <a:p>
            <a:pPr algn="l">
              <a:spcBef>
                <a:spcPts val="500"/>
              </a:spcBef>
            </a:pPr>
            <a:r>
              <a:rPr lang="es-ES" sz="2400" b="0" i="1" u="none" strike="noStrike" baseline="30000" dirty="0">
                <a:latin typeface="Gravity" panose="00000500000000000000" pitchFamily="50" charset="0"/>
              </a:rPr>
              <a:t>1 </a:t>
            </a:r>
            <a:r>
              <a:rPr lang="es-ES" sz="2400" b="0" i="1" u="none" strike="noStrike" baseline="0" dirty="0">
                <a:latin typeface="Gravity" panose="00000500000000000000" pitchFamily="50" charset="0"/>
              </a:rPr>
              <a:t>Escuela de doctorado, Universidad Católica de Valencia San Vicente Mártir, 46001, Valencia, </a:t>
            </a:r>
            <a:r>
              <a:rPr lang="es-ES" sz="2400" b="0" i="1" u="none" strike="noStrike" baseline="0" dirty="0" err="1">
                <a:latin typeface="Gravity" panose="00000500000000000000" pitchFamily="50" charset="0"/>
              </a:rPr>
              <a:t>Spain</a:t>
            </a:r>
            <a:r>
              <a:rPr lang="es-ES" sz="2400" b="0" i="1" u="none" strike="noStrike" baseline="0" dirty="0">
                <a:latin typeface="Gravity" panose="00000500000000000000" pitchFamily="50" charset="0"/>
              </a:rPr>
              <a:t>; </a:t>
            </a:r>
            <a:r>
              <a:rPr lang="es-ES" sz="2400" b="0" i="1" u="none" strike="noStrike" baseline="30000" dirty="0">
                <a:latin typeface="Gravity" panose="00000500000000000000" pitchFamily="50" charset="0"/>
              </a:rPr>
              <a:t>2 </a:t>
            </a:r>
            <a:r>
              <a:rPr lang="es-ES" sz="2400" b="0" i="1" u="none" strike="noStrike" baseline="0" dirty="0" err="1">
                <a:latin typeface="Gravity" panose="00000500000000000000" pitchFamily="50" charset="0"/>
              </a:rPr>
              <a:t>School</a:t>
            </a:r>
            <a:r>
              <a:rPr lang="es-ES" sz="2400" b="0" i="1" u="none" strike="noStrike" baseline="0" dirty="0">
                <a:latin typeface="Gravity" panose="00000500000000000000" pitchFamily="50" charset="0"/>
              </a:rPr>
              <a:t> </a:t>
            </a:r>
            <a:r>
              <a:rPr lang="es-ES" sz="2400" b="0" i="1" u="none" strike="noStrike" baseline="0" dirty="0" err="1">
                <a:latin typeface="Gravity" panose="00000500000000000000" pitchFamily="50" charset="0"/>
              </a:rPr>
              <a:t>of</a:t>
            </a:r>
            <a:r>
              <a:rPr lang="es-ES" sz="2400" b="0" i="1" u="none" strike="noStrike" baseline="0" dirty="0">
                <a:latin typeface="Gravity" panose="00000500000000000000" pitchFamily="50" charset="0"/>
              </a:rPr>
              <a:t> Medicine, Universidad Católica de Valencia San Vicente Mártir, 46001, Valencia, </a:t>
            </a:r>
            <a:r>
              <a:rPr lang="es-ES" sz="2400" b="0" i="1" u="none" strike="noStrike" baseline="0" dirty="0" err="1">
                <a:latin typeface="Gravity" panose="00000500000000000000" pitchFamily="50" charset="0"/>
              </a:rPr>
              <a:t>Spain</a:t>
            </a:r>
            <a:r>
              <a:rPr lang="es-ES" sz="2400" b="0" i="1" u="none" strike="noStrike" baseline="0" dirty="0">
                <a:latin typeface="Gravity" panose="00000500000000000000" pitchFamily="50" charset="0"/>
              </a:rPr>
              <a:t>;      </a:t>
            </a:r>
            <a:r>
              <a:rPr lang="es-ES" sz="2400" i="1" baseline="30000" dirty="0">
                <a:latin typeface="Gravity" panose="00000500000000000000" pitchFamily="50" charset="0"/>
              </a:rPr>
              <a:t>3 </a:t>
            </a:r>
            <a:r>
              <a:rPr lang="es-ES" sz="2400" b="0" i="1" u="none" strike="noStrike" baseline="0" dirty="0">
                <a:latin typeface="Gravity" panose="00000500000000000000" pitchFamily="50" charset="0"/>
              </a:rPr>
              <a:t>Centro de Investigación Traslacional San Alberto Magno, Universidad Católica de Valencia San Vicente Mártir, 46001, Valencia, </a:t>
            </a:r>
            <a:r>
              <a:rPr lang="es-ES" sz="2400" b="0" i="1" u="none" strike="noStrike" baseline="0" dirty="0" err="1">
                <a:latin typeface="Gravity" panose="00000500000000000000" pitchFamily="50" charset="0"/>
              </a:rPr>
              <a:t>Spain</a:t>
            </a:r>
            <a:r>
              <a:rPr lang="es-ES" sz="2400" b="0" i="1" u="none" strike="noStrike" baseline="0" dirty="0">
                <a:latin typeface="Gravity" panose="00000500000000000000" pitchFamily="50" charset="0"/>
              </a:rPr>
              <a:t>.</a:t>
            </a:r>
          </a:p>
          <a:p>
            <a:pPr algn="l">
              <a:spcBef>
                <a:spcPts val="500"/>
              </a:spcBef>
            </a:pPr>
            <a:endParaRPr lang="en-US" sz="2400" i="1" baseline="30000" dirty="0">
              <a:solidFill>
                <a:schemeClr val="bg1"/>
              </a:solidFill>
              <a:latin typeface="Gravity" panose="00000500000000000000" pitchFamily="5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391" y="39235052"/>
            <a:ext cx="27469020" cy="2512727"/>
          </a:xfrm>
          <a:prstGeom prst="rect">
            <a:avLst/>
          </a:prstGeom>
        </p:spPr>
      </p:pic>
      <p:pic>
        <p:nvPicPr>
          <p:cNvPr id="1026" name="Picture 2" descr="Generador de Códigos QR Codes">
            <a:extLst>
              <a:ext uri="{FF2B5EF4-FFF2-40B4-BE49-F238E27FC236}">
                <a16:creationId xmlns:a16="http://schemas.microsoft.com/office/drawing/2014/main" id="{7B4738E3-FFE0-451B-A7AB-2012F3D81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719" y="783889"/>
            <a:ext cx="2552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11C073F4-F135-461D-A5EB-04894AB2A83C}"/>
              </a:ext>
            </a:extLst>
          </p:cNvPr>
          <p:cNvSpPr txBox="1"/>
          <p:nvPr/>
        </p:nvSpPr>
        <p:spPr>
          <a:xfrm>
            <a:off x="26567606" y="3194050"/>
            <a:ext cx="2270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rgbClr val="6A4E9D"/>
                </a:solidFill>
                <a:latin typeface="Microsoft PhagsPa" panose="020B0502040204020203" pitchFamily="34" charset="0"/>
              </a:rPr>
              <a:t>Bibliography</a:t>
            </a:r>
            <a:endParaRPr lang="es-ES" sz="2400" b="1" dirty="0">
              <a:solidFill>
                <a:srgbClr val="6A4E9D"/>
              </a:solidFill>
              <a:latin typeface="Microsoft PhagsPa" panose="020B0502040204020203" pitchFamily="34" charset="0"/>
            </a:endParaRP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0ECB3328-3203-4E31-B96F-0C7BB082C8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393" b="8704"/>
          <a:stretch/>
        </p:blipFill>
        <p:spPr>
          <a:xfrm>
            <a:off x="966741" y="6013450"/>
            <a:ext cx="28875002" cy="330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3408</TotalTime>
  <Words>82</Words>
  <Application>Microsoft Office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Arial</vt:lpstr>
      <vt:lpstr>Bebas Neue</vt:lpstr>
      <vt:lpstr>Calibri</vt:lpstr>
      <vt:lpstr>Calibri Light</vt:lpstr>
      <vt:lpstr>Gravity</vt:lpstr>
      <vt:lpstr>Microsoft PhagsPa</vt:lpstr>
      <vt:lpstr>The Light Font</vt:lpstr>
      <vt:lpstr>Office Theme</vt:lpstr>
      <vt:lpstr>Custom Design</vt:lpstr>
      <vt:lpstr>human endogenous retrovirus and clinical  treatments of neurological disease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Karen Giménez</cp:lastModifiedBy>
  <cp:revision>96</cp:revision>
  <dcterms:created xsi:type="dcterms:W3CDTF">2015-04-04T09:45:50Z</dcterms:created>
  <dcterms:modified xsi:type="dcterms:W3CDTF">2020-10-28T10:23:50Z</dcterms:modified>
</cp:coreProperties>
</file>