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67" r:id="rId4"/>
    <p:sldId id="258" r:id="rId5"/>
    <p:sldId id="259" r:id="rId6"/>
    <p:sldId id="277" r:id="rId7"/>
    <p:sldId id="275" r:id="rId8"/>
    <p:sldId id="261" r:id="rId9"/>
    <p:sldId id="270" r:id="rId10"/>
    <p:sldId id="271" r:id="rId11"/>
    <p:sldId id="272" r:id="rId12"/>
    <p:sldId id="274" r:id="rId13"/>
    <p:sldId id="268" r:id="rId14"/>
    <p:sldId id="269" r:id="rId15"/>
    <p:sldId id="273" r:id="rId16"/>
    <p:sldId id="265" r:id="rId17"/>
    <p:sldId id="276" r:id="rId18"/>
    <p:sldId id="26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FF99"/>
    <a:srgbClr val="66FF99"/>
    <a:srgbClr val="003399"/>
    <a:srgbClr val="FFFF99"/>
    <a:srgbClr val="CCCCFF"/>
    <a:srgbClr val="CC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7" d="100"/>
          <a:sy n="67" d="100"/>
        </p:scale>
        <p:origin x="13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4.png"/><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png"/><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2.emf"/><Relationship Id="rId4" Type="http://schemas.openxmlformats.org/officeDocument/2006/relationships/oleObject" Target="../embeddings/oleObject14.bin"/><Relationship Id="rId9"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5.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4.png"/><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37.emf"/><Relationship Id="rId4" Type="http://schemas.openxmlformats.org/officeDocument/2006/relationships/oleObject" Target="../embeddings/oleObject19.bin"/><Relationship Id="rId9"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pn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5.emf"/><Relationship Id="rId5" Type="http://schemas.openxmlformats.org/officeDocument/2006/relationships/image" Target="../media/image4.png"/><Relationship Id="rId10" Type="http://schemas.openxmlformats.org/officeDocument/2006/relationships/oleObject" Target="../embeddings/oleObject7.bin"/><Relationship Id="rId4" Type="http://schemas.openxmlformats.org/officeDocument/2006/relationships/image" Target="../media/image22.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12617" y="3320348"/>
            <a:ext cx="8119136" cy="1138773"/>
          </a:xfrm>
          <a:prstGeom prst="rect">
            <a:avLst/>
          </a:prstGeom>
          <a:noFill/>
        </p:spPr>
        <p:txBody>
          <a:bodyPr wrap="square" rtlCol="0">
            <a:spAutoFit/>
          </a:bodyPr>
          <a:lstStyle/>
          <a:p>
            <a:pPr algn="ctr"/>
            <a:endParaRPr lang="fr-FR" dirty="0"/>
          </a:p>
          <a:p>
            <a:pPr algn="ctr"/>
            <a:endParaRPr lang="fr-FR" dirty="0"/>
          </a:p>
          <a:p>
            <a:pPr algn="ctr"/>
            <a:r>
              <a:rPr lang="en-US" sz="1600" b="1" dirty="0" err="1">
                <a:latin typeface="Palatino Linotype" panose="02040502050505030304" pitchFamily="18" charset="0"/>
              </a:rPr>
              <a:t>Nataliia</a:t>
            </a:r>
            <a:r>
              <a:rPr lang="en-US" sz="1600" b="1" dirty="0">
                <a:latin typeface="Palatino Linotype" panose="02040502050505030304" pitchFamily="18" charset="0"/>
              </a:rPr>
              <a:t> </a:t>
            </a:r>
            <a:r>
              <a:rPr lang="en-US" sz="1600" b="1" dirty="0" err="1">
                <a:latin typeface="Palatino Linotype" panose="02040502050505030304" pitchFamily="18" charset="0"/>
              </a:rPr>
              <a:t>Melnichuk</a:t>
            </a:r>
            <a:r>
              <a:rPr lang="en-US" sz="1600" b="1" dirty="0">
                <a:latin typeface="Palatino Linotype" panose="02040502050505030304" pitchFamily="18" charset="0"/>
              </a:rPr>
              <a:t> *</a:t>
            </a:r>
            <a:r>
              <a:rPr lang="it-IT" sz="1600" b="1" baseline="30000" dirty="0">
                <a:latin typeface="Palatino Linotype" panose="02040502050505030304" pitchFamily="18" charset="0"/>
              </a:rPr>
              <a:t>1</a:t>
            </a:r>
            <a:r>
              <a:rPr lang="en-US" sz="1600" b="1" dirty="0">
                <a:latin typeface="Palatino Linotype" panose="02040502050505030304" pitchFamily="18" charset="0"/>
              </a:rPr>
              <a:t>, Viktor </a:t>
            </a:r>
            <a:r>
              <a:rPr lang="en-US" sz="1600" b="1" dirty="0" err="1">
                <a:latin typeface="Palatino Linotype" panose="02040502050505030304" pitchFamily="18" charset="0"/>
              </a:rPr>
              <a:t>Liashko</a:t>
            </a:r>
            <a:r>
              <a:rPr lang="it-IT" sz="1600" b="1" baseline="30000" dirty="0">
                <a:latin typeface="Palatino Linotype" panose="02040502050505030304" pitchFamily="18" charset="0"/>
              </a:rPr>
              <a:t> 2</a:t>
            </a:r>
            <a:r>
              <a:rPr lang="en-US" sz="1600" b="1" dirty="0">
                <a:latin typeface="Palatino Linotype" panose="02040502050505030304" pitchFamily="18" charset="0"/>
              </a:rPr>
              <a:t>, Vladimir </a:t>
            </a:r>
            <a:r>
              <a:rPr lang="en-US" sz="1600" b="1" dirty="0" err="1">
                <a:latin typeface="Palatino Linotype" panose="02040502050505030304" pitchFamily="18" charset="0"/>
              </a:rPr>
              <a:t>Kashuba</a:t>
            </a:r>
            <a:r>
              <a:rPr lang="it-IT" sz="1600" b="1" baseline="30000" dirty="0">
                <a:latin typeface="Palatino Linotype" panose="02040502050505030304" pitchFamily="18" charset="0"/>
              </a:rPr>
              <a:t> 1</a:t>
            </a:r>
            <a:r>
              <a:rPr lang="en-US" sz="1600" b="1" dirty="0">
                <a:latin typeface="Palatino Linotype" panose="02040502050505030304" pitchFamily="18" charset="0"/>
              </a:rPr>
              <a:t>, </a:t>
            </a:r>
            <a:r>
              <a:rPr lang="en-US" sz="1600" b="1" dirty="0" err="1">
                <a:latin typeface="Palatino Linotype" panose="02040502050505030304" pitchFamily="18" charset="0"/>
              </a:rPr>
              <a:t>Zenoviy</a:t>
            </a:r>
            <a:r>
              <a:rPr lang="en-US" sz="1600" b="1" dirty="0">
                <a:latin typeface="Palatino Linotype" panose="02040502050505030304" pitchFamily="18" charset="0"/>
              </a:rPr>
              <a:t> </a:t>
            </a:r>
            <a:r>
              <a:rPr lang="en-US" sz="1600" b="1" dirty="0" err="1">
                <a:latin typeface="Palatino Linotype" panose="02040502050505030304" pitchFamily="18" charset="0"/>
              </a:rPr>
              <a:t>Tkachuk</a:t>
            </a:r>
            <a:r>
              <a:rPr lang="it-IT" sz="1600" b="1" baseline="30000" dirty="0">
                <a:latin typeface="Palatino Linotype" panose="02040502050505030304" pitchFamily="18" charset="0"/>
              </a:rPr>
              <a:t> 1</a:t>
            </a:r>
          </a:p>
          <a:p>
            <a:endParaRPr lang="fr-FR" sz="1600" b="1" dirty="0">
              <a:latin typeface="Palatino Linotype" panose="02040502050505030304" pitchFamily="18" charset="0"/>
            </a:endParaRPr>
          </a:p>
        </p:txBody>
      </p:sp>
      <p:sp>
        <p:nvSpPr>
          <p:cNvPr id="5" name="Slide Number Placeholder 4"/>
          <p:cNvSpPr>
            <a:spLocks noGrp="1"/>
          </p:cNvSpPr>
          <p:nvPr>
            <p:ph type="sldNum" sz="quarter" idx="12"/>
          </p:nvPr>
        </p:nvSpPr>
        <p:spPr>
          <a:xfrm>
            <a:off x="142164" y="5941796"/>
            <a:ext cx="4840683" cy="365125"/>
          </a:xfrm>
        </p:spPr>
        <p:txBody>
          <a:bodyPr/>
          <a:lstStyle/>
          <a:p>
            <a:r>
              <a:rPr lang="en-US" sz="1400" b="1" dirty="0">
                <a:solidFill>
                  <a:schemeClr val="tx1"/>
                </a:solidFill>
                <a:latin typeface="Palatino Linotype" panose="02040502050505030304" pitchFamily="18" charset="0"/>
              </a:rPr>
              <a:t>*</a:t>
            </a:r>
            <a:r>
              <a:rPr lang="en-US" sz="1400" dirty="0">
                <a:solidFill>
                  <a:schemeClr val="tx1"/>
                </a:solidFill>
                <a:latin typeface="Palatino Linotype" panose="02040502050505030304" pitchFamily="18" charset="0"/>
              </a:rPr>
              <a:t> Corresponding author: :</a:t>
            </a:r>
            <a:r>
              <a:rPr lang="en-US" sz="1400" u="sng" dirty="0">
                <a:solidFill>
                  <a:schemeClr val="tx1"/>
                </a:solidFill>
                <a:latin typeface="Palatino Linotype" panose="02040502050505030304" pitchFamily="18" charset="0"/>
              </a:rPr>
              <a:t>natalia.melnichuk8@gmail.com</a:t>
            </a:r>
            <a:endParaRPr lang="fr-FR" sz="1400" dirty="0">
              <a:solidFill>
                <a:schemeClr val="tx1"/>
              </a:solidFill>
              <a:latin typeface="Palatino Linotype" panose="0204050205050503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
        <p:nvSpPr>
          <p:cNvPr id="12" name="Прямоугольник 11"/>
          <p:cNvSpPr/>
          <p:nvPr/>
        </p:nvSpPr>
        <p:spPr>
          <a:xfrm>
            <a:off x="420662" y="2522518"/>
            <a:ext cx="8433634" cy="1077218"/>
          </a:xfrm>
          <a:prstGeom prst="rect">
            <a:avLst/>
          </a:prstGeom>
        </p:spPr>
        <p:txBody>
          <a:bodyPr wrap="square">
            <a:spAutoFit/>
          </a:bodyPr>
          <a:lstStyle/>
          <a:p>
            <a:pPr algn="ctr"/>
            <a:r>
              <a:rPr lang="en-US" sz="3200" b="1" dirty="0">
                <a:latin typeface="Palatino Linotype" panose="02040502050505030304" pitchFamily="18" charset="0"/>
              </a:rPr>
              <a:t>Gene expression profile in peripheral blood cells of patients with COVID-19</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307713"/>
            <a:ext cx="1168731" cy="1168731"/>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365" y="5045117"/>
            <a:ext cx="1169722" cy="1619322"/>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268260" y="4491119"/>
            <a:ext cx="8875738" cy="1107996"/>
          </a:xfrm>
          <a:prstGeom prst="rect">
            <a:avLst/>
          </a:prstGeom>
        </p:spPr>
        <p:txBody>
          <a:bodyPr wrap="square">
            <a:spAutoFit/>
          </a:bodyPr>
          <a:lstStyle/>
          <a:p>
            <a:pPr marL="185738" indent="-185738"/>
            <a:r>
              <a:rPr lang="en-US" sz="1600" baseline="30000" dirty="0">
                <a:latin typeface="Palatino Linotype" panose="02040502050505030304" pitchFamily="18" charset="0"/>
              </a:rPr>
              <a:t>1</a:t>
            </a:r>
            <a:r>
              <a:rPr lang="en-US" sz="1600" dirty="0">
                <a:latin typeface="Palatino Linotype" panose="02040502050505030304" pitchFamily="18" charset="0"/>
              </a:rPr>
              <a:t> Institute of Molecular Biology and Genetics, National Academy of Sciences of Ukraine, Kyiv, Ukraine;</a:t>
            </a:r>
            <a:endParaRPr lang="fr-FR" sz="1600" dirty="0">
              <a:latin typeface="Palatino Linotype" panose="02040502050505030304" pitchFamily="18" charset="0"/>
            </a:endParaRPr>
          </a:p>
          <a:p>
            <a:r>
              <a:rPr lang="en-US" sz="1600" baseline="30000" dirty="0">
                <a:latin typeface="Palatino Linotype" panose="02040502050505030304" pitchFamily="18" charset="0"/>
              </a:rPr>
              <a:t> 2 </a:t>
            </a:r>
            <a:r>
              <a:rPr lang="en-US" sz="1600" dirty="0">
                <a:latin typeface="Palatino Linotype" panose="02040502050505030304" pitchFamily="18" charset="0"/>
              </a:rPr>
              <a:t>Ministry of Health of Ukraine, Kyiv, Ukraine. </a:t>
            </a:r>
          </a:p>
          <a:p>
            <a:endParaRPr lang="fr-FR"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Объект 1">
            <a:extLst>
              <a:ext uri="{FF2B5EF4-FFF2-40B4-BE49-F238E27FC236}">
                <a16:creationId xmlns:a16="http://schemas.microsoft.com/office/drawing/2014/main" xmlns="" id="{50E785E0-7576-49C5-8FCE-EBC94A823A9C}"/>
              </a:ext>
            </a:extLst>
          </p:cNvPr>
          <p:cNvGraphicFramePr>
            <a:graphicFrameLocks noChangeAspect="1"/>
          </p:cNvGraphicFramePr>
          <p:nvPr>
            <p:extLst>
              <p:ext uri="{D42A27DB-BD31-4B8C-83A1-F6EECF244321}">
                <p14:modId xmlns:p14="http://schemas.microsoft.com/office/powerpoint/2010/main" val="3522310254"/>
              </p:ext>
            </p:extLst>
          </p:nvPr>
        </p:nvGraphicFramePr>
        <p:xfrm>
          <a:off x="27993" y="1628191"/>
          <a:ext cx="2181808" cy="3171825"/>
        </p:xfrm>
        <a:graphic>
          <a:graphicData uri="http://schemas.openxmlformats.org/presentationml/2006/ole">
            <mc:AlternateContent xmlns:mc="http://schemas.openxmlformats.org/markup-compatibility/2006">
              <mc:Choice xmlns:v="urn:schemas-microsoft-com:vml" Requires="v">
                <p:oleObj spid="_x0000_s5206" name="Prism 8" r:id="rId4" imgW="2442650" imgH="3171262" progId="Prism8.Document">
                  <p:embed/>
                </p:oleObj>
              </mc:Choice>
              <mc:Fallback>
                <p:oleObj name="Prism 8" r:id="rId4" imgW="2442650" imgH="3171262" progId="Prism8.Document">
                  <p:embed/>
                  <p:pic>
                    <p:nvPicPr>
                      <p:cNvPr id="0" name=""/>
                      <p:cNvPicPr/>
                      <p:nvPr/>
                    </p:nvPicPr>
                    <p:blipFill>
                      <a:blip r:embed="rId5"/>
                      <a:stretch>
                        <a:fillRect/>
                      </a:stretch>
                    </p:blipFill>
                    <p:spPr>
                      <a:xfrm>
                        <a:off x="27993" y="1628191"/>
                        <a:ext cx="2181808" cy="3171825"/>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xmlns="" id="{A87F43E5-A399-4616-8248-E20BD872E517}"/>
              </a:ext>
            </a:extLst>
          </p:cNvPr>
          <p:cNvGraphicFramePr>
            <a:graphicFrameLocks noChangeAspect="1"/>
          </p:cNvGraphicFramePr>
          <p:nvPr>
            <p:extLst>
              <p:ext uri="{D42A27DB-BD31-4B8C-83A1-F6EECF244321}">
                <p14:modId xmlns:p14="http://schemas.microsoft.com/office/powerpoint/2010/main" val="1109766875"/>
              </p:ext>
            </p:extLst>
          </p:nvPr>
        </p:nvGraphicFramePr>
        <p:xfrm>
          <a:off x="2286000" y="1628190"/>
          <a:ext cx="2016870" cy="3171825"/>
        </p:xfrm>
        <a:graphic>
          <a:graphicData uri="http://schemas.openxmlformats.org/presentationml/2006/ole">
            <mc:AlternateContent xmlns:mc="http://schemas.openxmlformats.org/markup-compatibility/2006">
              <mc:Choice xmlns:v="urn:schemas-microsoft-com:vml" Requires="v">
                <p:oleObj spid="_x0000_s5207" name="Prism 8" r:id="rId6" imgW="2293269" imgH="3171262" progId="Prism8.Document">
                  <p:embed/>
                </p:oleObj>
              </mc:Choice>
              <mc:Fallback>
                <p:oleObj name="Prism 8" r:id="rId6" imgW="2293269" imgH="3171262" progId="Prism8.Document">
                  <p:embed/>
                  <p:pic>
                    <p:nvPicPr>
                      <p:cNvPr id="0" name=""/>
                      <p:cNvPicPr/>
                      <p:nvPr/>
                    </p:nvPicPr>
                    <p:blipFill>
                      <a:blip r:embed="rId7"/>
                      <a:stretch>
                        <a:fillRect/>
                      </a:stretch>
                    </p:blipFill>
                    <p:spPr>
                      <a:xfrm>
                        <a:off x="2286000" y="1628190"/>
                        <a:ext cx="2016870" cy="3171825"/>
                      </a:xfrm>
                      <a:prstGeom prst="rect">
                        <a:avLst/>
                      </a:prstGeom>
                    </p:spPr>
                  </p:pic>
                </p:oleObj>
              </mc:Fallback>
            </mc:AlternateContent>
          </a:graphicData>
        </a:graphic>
      </p:graphicFrame>
      <p:graphicFrame>
        <p:nvGraphicFramePr>
          <p:cNvPr id="12" name="Объект 11">
            <a:extLst>
              <a:ext uri="{FF2B5EF4-FFF2-40B4-BE49-F238E27FC236}">
                <a16:creationId xmlns:a16="http://schemas.microsoft.com/office/drawing/2014/main" xmlns="" id="{047D590C-3687-41B5-95EA-F7AB9C03EA7F}"/>
              </a:ext>
            </a:extLst>
          </p:cNvPr>
          <p:cNvGraphicFramePr>
            <a:graphicFrameLocks noChangeAspect="1"/>
          </p:cNvGraphicFramePr>
          <p:nvPr>
            <p:extLst>
              <p:ext uri="{D42A27DB-BD31-4B8C-83A1-F6EECF244321}">
                <p14:modId xmlns:p14="http://schemas.microsoft.com/office/powerpoint/2010/main" val="2558793802"/>
              </p:ext>
            </p:extLst>
          </p:nvPr>
        </p:nvGraphicFramePr>
        <p:xfrm>
          <a:off x="4379069" y="1628189"/>
          <a:ext cx="2209800" cy="3171825"/>
        </p:xfrm>
        <a:graphic>
          <a:graphicData uri="http://schemas.openxmlformats.org/presentationml/2006/ole">
            <mc:AlternateContent xmlns:mc="http://schemas.openxmlformats.org/markup-compatibility/2006">
              <mc:Choice xmlns:v="urn:schemas-microsoft-com:vml" Requires="v">
                <p:oleObj spid="_x0000_s5208" name="Prism 8" r:id="rId8" imgW="2442650" imgH="3171262" progId="Prism8.Document">
                  <p:embed/>
                </p:oleObj>
              </mc:Choice>
              <mc:Fallback>
                <p:oleObj name="Prism 8" r:id="rId8" imgW="2442650" imgH="3171262" progId="Prism8.Document">
                  <p:embed/>
                  <p:pic>
                    <p:nvPicPr>
                      <p:cNvPr id="0" name=""/>
                      <p:cNvPicPr/>
                      <p:nvPr/>
                    </p:nvPicPr>
                    <p:blipFill>
                      <a:blip r:embed="rId9"/>
                      <a:stretch>
                        <a:fillRect/>
                      </a:stretch>
                    </p:blipFill>
                    <p:spPr>
                      <a:xfrm>
                        <a:off x="4379069" y="1628189"/>
                        <a:ext cx="2209800" cy="3171825"/>
                      </a:xfrm>
                      <a:prstGeom prst="rect">
                        <a:avLst/>
                      </a:prstGeom>
                    </p:spPr>
                  </p:pic>
                </p:oleObj>
              </mc:Fallback>
            </mc:AlternateContent>
          </a:graphicData>
        </a:graphic>
      </p:graphicFrame>
      <p:graphicFrame>
        <p:nvGraphicFramePr>
          <p:cNvPr id="13" name="Объект 12">
            <a:extLst>
              <a:ext uri="{FF2B5EF4-FFF2-40B4-BE49-F238E27FC236}">
                <a16:creationId xmlns:a16="http://schemas.microsoft.com/office/drawing/2014/main" xmlns="" id="{2AB20A61-E57B-4B17-B5BC-B774705A4BBC}"/>
              </a:ext>
            </a:extLst>
          </p:cNvPr>
          <p:cNvGraphicFramePr>
            <a:graphicFrameLocks noChangeAspect="1"/>
          </p:cNvGraphicFramePr>
          <p:nvPr>
            <p:extLst>
              <p:ext uri="{D42A27DB-BD31-4B8C-83A1-F6EECF244321}">
                <p14:modId xmlns:p14="http://schemas.microsoft.com/office/powerpoint/2010/main" val="578655635"/>
              </p:ext>
            </p:extLst>
          </p:nvPr>
        </p:nvGraphicFramePr>
        <p:xfrm>
          <a:off x="6665068" y="1646113"/>
          <a:ext cx="2181808" cy="3171825"/>
        </p:xfrm>
        <a:graphic>
          <a:graphicData uri="http://schemas.openxmlformats.org/presentationml/2006/ole">
            <mc:AlternateContent xmlns:mc="http://schemas.openxmlformats.org/markup-compatibility/2006">
              <mc:Choice xmlns:v="urn:schemas-microsoft-com:vml" Requires="v">
                <p:oleObj spid="_x0000_s5209" name="Prism 8" r:id="rId10" imgW="2412054" imgH="3171262" progId="Prism8.Document">
                  <p:embed/>
                </p:oleObj>
              </mc:Choice>
              <mc:Fallback>
                <p:oleObj name="Prism 8" r:id="rId10" imgW="2412054" imgH="3171262" progId="Prism8.Document">
                  <p:embed/>
                  <p:pic>
                    <p:nvPicPr>
                      <p:cNvPr id="0" name=""/>
                      <p:cNvPicPr/>
                      <p:nvPr/>
                    </p:nvPicPr>
                    <p:blipFill>
                      <a:blip r:embed="rId11"/>
                      <a:stretch>
                        <a:fillRect/>
                      </a:stretch>
                    </p:blipFill>
                    <p:spPr>
                      <a:xfrm>
                        <a:off x="6665068" y="1646113"/>
                        <a:ext cx="2181808" cy="3171825"/>
                      </a:xfrm>
                      <a:prstGeom prst="rect">
                        <a:avLst/>
                      </a:prstGeom>
                    </p:spPr>
                  </p:pic>
                </p:oleObj>
              </mc:Fallback>
            </mc:AlternateContent>
          </a:graphicData>
        </a:graphic>
      </p:graphicFrame>
      <p:cxnSp>
        <p:nvCxnSpPr>
          <p:cNvPr id="14" name="Прямая соединительная линия 13">
            <a:extLst>
              <a:ext uri="{FF2B5EF4-FFF2-40B4-BE49-F238E27FC236}">
                <a16:creationId xmlns:a16="http://schemas.microsoft.com/office/drawing/2014/main" xmlns="" id="{35C811FC-065F-4D9D-B982-C68D6F3676DF}"/>
              </a:ext>
            </a:extLst>
          </p:cNvPr>
          <p:cNvCxnSpPr>
            <a:cxnSpLocks/>
          </p:cNvCxnSpPr>
          <p:nvPr/>
        </p:nvCxnSpPr>
        <p:spPr>
          <a:xfrm>
            <a:off x="1219200" y="2190748"/>
            <a:ext cx="699294"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xmlns="" id="{F83754C2-0C81-49F2-93B8-EA6CC0039301}"/>
              </a:ext>
            </a:extLst>
          </p:cNvPr>
          <p:cNvSpPr txBox="1"/>
          <p:nvPr/>
        </p:nvSpPr>
        <p:spPr>
          <a:xfrm>
            <a:off x="1366822" y="1884402"/>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cxnSp>
        <p:nvCxnSpPr>
          <p:cNvPr id="16" name="Прямая соединительная линия 15">
            <a:extLst>
              <a:ext uri="{FF2B5EF4-FFF2-40B4-BE49-F238E27FC236}">
                <a16:creationId xmlns:a16="http://schemas.microsoft.com/office/drawing/2014/main" xmlns="" id="{008C7A1E-A55D-4BC5-91BB-48C82286A706}"/>
              </a:ext>
            </a:extLst>
          </p:cNvPr>
          <p:cNvCxnSpPr>
            <a:cxnSpLocks/>
          </p:cNvCxnSpPr>
          <p:nvPr/>
        </p:nvCxnSpPr>
        <p:spPr>
          <a:xfrm>
            <a:off x="3270285" y="2345867"/>
            <a:ext cx="699294"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xmlns="" id="{35CD1B75-860A-4273-BB90-85DD0E14BEC8}"/>
              </a:ext>
            </a:extLst>
          </p:cNvPr>
          <p:cNvSpPr txBox="1"/>
          <p:nvPr/>
        </p:nvSpPr>
        <p:spPr>
          <a:xfrm>
            <a:off x="3484302" y="2105218"/>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cxnSp>
        <p:nvCxnSpPr>
          <p:cNvPr id="18" name="Прямая соединительная линия 17">
            <a:extLst>
              <a:ext uri="{FF2B5EF4-FFF2-40B4-BE49-F238E27FC236}">
                <a16:creationId xmlns:a16="http://schemas.microsoft.com/office/drawing/2014/main" xmlns="" id="{752D651D-A5F2-4F5F-AC49-A2996CBEC146}"/>
              </a:ext>
            </a:extLst>
          </p:cNvPr>
          <p:cNvCxnSpPr>
            <a:cxnSpLocks/>
          </p:cNvCxnSpPr>
          <p:nvPr/>
        </p:nvCxnSpPr>
        <p:spPr>
          <a:xfrm>
            <a:off x="5614534" y="2317093"/>
            <a:ext cx="699294"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xmlns="" id="{4EFF4A40-3ADC-42F2-B536-017936BC38AC}"/>
              </a:ext>
            </a:extLst>
          </p:cNvPr>
          <p:cNvSpPr txBox="1"/>
          <p:nvPr/>
        </p:nvSpPr>
        <p:spPr>
          <a:xfrm>
            <a:off x="5761382" y="1995483"/>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cxnSp>
        <p:nvCxnSpPr>
          <p:cNvPr id="20" name="Прямая соединительная линия 19">
            <a:extLst>
              <a:ext uri="{FF2B5EF4-FFF2-40B4-BE49-F238E27FC236}">
                <a16:creationId xmlns:a16="http://schemas.microsoft.com/office/drawing/2014/main" xmlns="" id="{6F9A02FE-6868-4633-8942-DE56857AD271}"/>
              </a:ext>
            </a:extLst>
          </p:cNvPr>
          <p:cNvCxnSpPr>
            <a:cxnSpLocks/>
          </p:cNvCxnSpPr>
          <p:nvPr/>
        </p:nvCxnSpPr>
        <p:spPr>
          <a:xfrm>
            <a:off x="7832611" y="2289884"/>
            <a:ext cx="699294" cy="0"/>
          </a:xfrm>
          <a:prstGeom prst="line">
            <a:avLst/>
          </a:prstGeom>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xmlns="" id="{800B027A-590C-4328-8E14-258D0A3AD283}"/>
              </a:ext>
            </a:extLst>
          </p:cNvPr>
          <p:cNvSpPr txBox="1"/>
          <p:nvPr/>
        </p:nvSpPr>
        <p:spPr>
          <a:xfrm>
            <a:off x="8027725" y="1976535"/>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sp>
        <p:nvSpPr>
          <p:cNvPr id="22" name="Прямоугольник 21">
            <a:extLst>
              <a:ext uri="{FF2B5EF4-FFF2-40B4-BE49-F238E27FC236}">
                <a16:creationId xmlns:a16="http://schemas.microsoft.com/office/drawing/2014/main" xmlns="" id="{8AC7358F-6252-43B3-A6C3-1C3F816347AA}"/>
              </a:ext>
            </a:extLst>
          </p:cNvPr>
          <p:cNvSpPr/>
          <p:nvPr/>
        </p:nvSpPr>
        <p:spPr>
          <a:xfrm>
            <a:off x="496074" y="4894804"/>
            <a:ext cx="8389676" cy="615553"/>
          </a:xfrm>
          <a:prstGeom prst="rect">
            <a:avLst/>
          </a:prstGeom>
        </p:spPr>
        <p:txBody>
          <a:bodyPr wrap="square">
            <a:spAutoFit/>
          </a:bodyPr>
          <a:lstStyle/>
          <a:p>
            <a:r>
              <a:rPr lang="en-US" sz="1600" dirty="0">
                <a:latin typeface="Palatino Linotype" panose="02040502050505030304" pitchFamily="18" charset="0"/>
              </a:rPr>
              <a:t>     The mRNA  level </a:t>
            </a:r>
            <a:r>
              <a:rPr lang="en-US" dirty="0">
                <a:latin typeface="Palatino Linotype" panose="02040502050505030304" pitchFamily="18" charset="0"/>
              </a:rPr>
              <a:t>of </a:t>
            </a:r>
            <a:r>
              <a:rPr lang="en-US" dirty="0" err="1">
                <a:latin typeface="Palatino Linotype" panose="02040502050505030304" pitchFamily="18" charset="0"/>
              </a:rPr>
              <a:t>chemokines</a:t>
            </a:r>
            <a:r>
              <a:rPr lang="en-US" dirty="0">
                <a:latin typeface="Palatino Linotype" panose="02040502050505030304" pitchFamily="18" charset="0"/>
              </a:rPr>
              <a:t> </a:t>
            </a:r>
            <a:r>
              <a:rPr lang="en-US" dirty="0">
                <a:latin typeface="Palatino Linotype" panose="02040502050505030304" pitchFamily="18" charset="0"/>
              </a:rPr>
              <a:t>and </a:t>
            </a:r>
            <a:r>
              <a:rPr lang="en-US" dirty="0" err="1" smtClean="0">
                <a:latin typeface="Palatino Linotype" panose="02040502050505030304" pitchFamily="18" charset="0"/>
              </a:rPr>
              <a:t>coreceptors</a:t>
            </a:r>
            <a:r>
              <a:rPr lang="en-US" dirty="0" smtClean="0">
                <a:latin typeface="Palatino Linotype" panose="02040502050505030304" pitchFamily="18" charset="0"/>
              </a:rPr>
              <a:t> </a:t>
            </a:r>
            <a:r>
              <a:rPr lang="en-US" sz="1600" dirty="0">
                <a:latin typeface="Palatino Linotype" panose="02040502050505030304" pitchFamily="18" charset="0"/>
              </a:rPr>
              <a:t>in PBCs of the COVID‐19-infected patients. ****P</a:t>
            </a:r>
            <a:r>
              <a:rPr lang="en-US" sz="1600" dirty="0">
                <a:latin typeface="Palatino Linotype" panose="02040502050505030304" pitchFamily="18" charset="0"/>
                <a:cs typeface="Times New Roman" panose="02020603050405020304" pitchFamily="18" charset="0"/>
              </a:rPr>
              <a:t>˂0.0001 vs. Control</a:t>
            </a:r>
            <a:r>
              <a:rPr lang="ru-RU" sz="1600" dirty="0">
                <a:latin typeface="Palatino Linotype" panose="02040502050505030304" pitchFamily="18" charset="0"/>
                <a:cs typeface="Times New Roman" panose="02020603050405020304" pitchFamily="18" charset="0"/>
              </a:rPr>
              <a:t>; </a:t>
            </a:r>
            <a:r>
              <a:rPr lang="en-US" sz="1600" dirty="0">
                <a:latin typeface="Palatino Linotype" panose="02040502050505030304" pitchFamily="18" charset="0"/>
                <a:cs typeface="Times New Roman" panose="02020603050405020304" pitchFamily="18" charset="0"/>
              </a:rPr>
              <a:t>ns, non significant vs. Control.</a:t>
            </a:r>
            <a:endParaRPr lang="en-US" sz="1600" dirty="0">
              <a:latin typeface="Palatino Linotype" panose="02040502050505030304" pitchFamily="18" charset="0"/>
            </a:endParaRPr>
          </a:p>
        </p:txBody>
      </p:sp>
      <p:sp>
        <p:nvSpPr>
          <p:cNvPr id="23" name="TextBox 22"/>
          <p:cNvSpPr txBox="1"/>
          <p:nvPr/>
        </p:nvSpPr>
        <p:spPr>
          <a:xfrm>
            <a:off x="152400" y="48283"/>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
        <p:nvSpPr>
          <p:cNvPr id="24" name="Скругленный прямоугольник 23"/>
          <p:cNvSpPr/>
          <p:nvPr/>
        </p:nvSpPr>
        <p:spPr>
          <a:xfrm>
            <a:off x="762001" y="514904"/>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a:extLst>
              <a:ext uri="{FF2B5EF4-FFF2-40B4-BE49-F238E27FC236}">
                <a16:creationId xmlns:a16="http://schemas.microsoft.com/office/drawing/2014/main" xmlns="" id="{60E28EFA-C138-463E-A755-907FAC00785D}"/>
              </a:ext>
            </a:extLst>
          </p:cNvPr>
          <p:cNvSpPr/>
          <p:nvPr/>
        </p:nvSpPr>
        <p:spPr>
          <a:xfrm>
            <a:off x="639925" y="565123"/>
            <a:ext cx="7787952" cy="830997"/>
          </a:xfrm>
          <a:prstGeom prst="rect">
            <a:avLst/>
          </a:prstGeom>
        </p:spPr>
        <p:txBody>
          <a:bodyPr wrap="square">
            <a:spAutoFit/>
          </a:bodyPr>
          <a:lstStyle/>
          <a:p>
            <a:pPr algn="ctr"/>
            <a:r>
              <a:rPr lang="en-US" sz="2400" b="1" dirty="0">
                <a:solidFill>
                  <a:schemeClr val="bg1"/>
                </a:solidFill>
                <a:latin typeface="Palatino Linotype" panose="02040502050505030304" pitchFamily="18" charset="0"/>
              </a:rPr>
              <a:t>Increased </a:t>
            </a:r>
            <a:r>
              <a:rPr lang="en-US" sz="2400" b="1" dirty="0" smtClean="0">
                <a:solidFill>
                  <a:schemeClr val="bg1"/>
                </a:solidFill>
                <a:latin typeface="Palatino Linotype" panose="02040502050505030304" pitchFamily="18" charset="0"/>
              </a:rPr>
              <a:t>expression</a:t>
            </a:r>
            <a:r>
              <a:rPr lang="ru-RU" sz="2400" b="1" dirty="0" smtClean="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of </a:t>
            </a:r>
            <a:r>
              <a:rPr lang="en-US" sz="2400" b="1" i="1" dirty="0" smtClean="0">
                <a:solidFill>
                  <a:srgbClr val="33CC33"/>
                </a:solidFill>
                <a:latin typeface="Palatino Linotype" panose="02040502050505030304" pitchFamily="18" charset="0"/>
              </a:rPr>
              <a:t>CD80</a:t>
            </a:r>
            <a:endParaRPr lang="en-US" sz="2400" b="1" i="1" dirty="0">
              <a:solidFill>
                <a:srgbClr val="33CC33"/>
              </a:solidFill>
              <a:latin typeface="Palatino Linotype" panose="02040502050505030304" pitchFamily="18" charset="0"/>
            </a:endParaRP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Tree>
    <p:extLst>
      <p:ext uri="{BB962C8B-B14F-4D97-AF65-F5344CB8AC3E}">
        <p14:creationId xmlns:p14="http://schemas.microsoft.com/office/powerpoint/2010/main" val="2794458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Объект 1">
            <a:extLst>
              <a:ext uri="{FF2B5EF4-FFF2-40B4-BE49-F238E27FC236}">
                <a16:creationId xmlns:a16="http://schemas.microsoft.com/office/drawing/2014/main" xmlns="" id="{B746887E-21C5-4CA5-9594-70C81906B32E}"/>
              </a:ext>
            </a:extLst>
          </p:cNvPr>
          <p:cNvGraphicFramePr>
            <a:graphicFrameLocks noChangeAspect="1"/>
          </p:cNvGraphicFramePr>
          <p:nvPr>
            <p:extLst>
              <p:ext uri="{D42A27DB-BD31-4B8C-83A1-F6EECF244321}">
                <p14:modId xmlns:p14="http://schemas.microsoft.com/office/powerpoint/2010/main" val="913681798"/>
              </p:ext>
            </p:extLst>
          </p:nvPr>
        </p:nvGraphicFramePr>
        <p:xfrm>
          <a:off x="855178" y="1781175"/>
          <a:ext cx="2370137" cy="3171825"/>
        </p:xfrm>
        <a:graphic>
          <a:graphicData uri="http://schemas.openxmlformats.org/presentationml/2006/ole">
            <mc:AlternateContent xmlns:mc="http://schemas.openxmlformats.org/markup-compatibility/2006">
              <mc:Choice xmlns:v="urn:schemas-microsoft-com:vml" Requires="v">
                <p:oleObj spid="_x0000_s7212" name="Prism 8" r:id="rId4" imgW="2369579" imgH="3171262" progId="Prism8.Document">
                  <p:embed/>
                </p:oleObj>
              </mc:Choice>
              <mc:Fallback>
                <p:oleObj name="Prism 8" r:id="rId4" imgW="2369579" imgH="3171262" progId="Prism8.Document">
                  <p:embed/>
                  <p:pic>
                    <p:nvPicPr>
                      <p:cNvPr id="0" name=""/>
                      <p:cNvPicPr/>
                      <p:nvPr/>
                    </p:nvPicPr>
                    <p:blipFill>
                      <a:blip r:embed="rId5"/>
                      <a:stretch>
                        <a:fillRect/>
                      </a:stretch>
                    </p:blipFill>
                    <p:spPr>
                      <a:xfrm>
                        <a:off x="855178" y="1781175"/>
                        <a:ext cx="2370137" cy="3171825"/>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xmlns="" id="{587EAF0A-971F-41E2-869B-859485CA478A}"/>
              </a:ext>
            </a:extLst>
          </p:cNvPr>
          <p:cNvGraphicFramePr>
            <a:graphicFrameLocks noChangeAspect="1"/>
          </p:cNvGraphicFramePr>
          <p:nvPr>
            <p:extLst>
              <p:ext uri="{D42A27DB-BD31-4B8C-83A1-F6EECF244321}">
                <p14:modId xmlns:p14="http://schemas.microsoft.com/office/powerpoint/2010/main" val="2041204823"/>
              </p:ext>
            </p:extLst>
          </p:nvPr>
        </p:nvGraphicFramePr>
        <p:xfrm>
          <a:off x="4495800" y="1752600"/>
          <a:ext cx="2590800" cy="3296909"/>
        </p:xfrm>
        <a:graphic>
          <a:graphicData uri="http://schemas.openxmlformats.org/presentationml/2006/ole">
            <mc:AlternateContent xmlns:mc="http://schemas.openxmlformats.org/markup-compatibility/2006">
              <mc:Choice xmlns:v="urn:schemas-microsoft-com:vml" Requires="v">
                <p:oleObj spid="_x0000_s7213" name="Prism 8" r:id="rId6" imgW="2328544" imgH="3171262" progId="Prism8.Document">
                  <p:embed/>
                </p:oleObj>
              </mc:Choice>
              <mc:Fallback>
                <p:oleObj name="Prism 8" r:id="rId6" imgW="2328544" imgH="3171262" progId="Prism8.Document">
                  <p:embed/>
                  <p:pic>
                    <p:nvPicPr>
                      <p:cNvPr id="0" name=""/>
                      <p:cNvPicPr/>
                      <p:nvPr/>
                    </p:nvPicPr>
                    <p:blipFill>
                      <a:blip r:embed="rId7"/>
                      <a:stretch>
                        <a:fillRect/>
                      </a:stretch>
                    </p:blipFill>
                    <p:spPr>
                      <a:xfrm>
                        <a:off x="4495800" y="1752600"/>
                        <a:ext cx="2590800" cy="3296909"/>
                      </a:xfrm>
                      <a:prstGeom prst="rect">
                        <a:avLst/>
                      </a:prstGeom>
                    </p:spPr>
                  </p:pic>
                </p:oleObj>
              </mc:Fallback>
            </mc:AlternateContent>
          </a:graphicData>
        </a:graphic>
      </p:graphicFrame>
      <p:cxnSp>
        <p:nvCxnSpPr>
          <p:cNvPr id="8" name="Прямая соединительная линия 7">
            <a:extLst>
              <a:ext uri="{FF2B5EF4-FFF2-40B4-BE49-F238E27FC236}">
                <a16:creationId xmlns:a16="http://schemas.microsoft.com/office/drawing/2014/main" xmlns="" id="{11592617-B3C9-4EB1-BAA8-80F09CF11CD5}"/>
              </a:ext>
            </a:extLst>
          </p:cNvPr>
          <p:cNvCxnSpPr>
            <a:cxnSpLocks/>
          </p:cNvCxnSpPr>
          <p:nvPr/>
        </p:nvCxnSpPr>
        <p:spPr>
          <a:xfrm flipV="1">
            <a:off x="5918816" y="2343360"/>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xmlns="" id="{56FA565B-37CE-48B7-AA40-A2587FC2141B}"/>
              </a:ext>
            </a:extLst>
          </p:cNvPr>
          <p:cNvSpPr txBox="1"/>
          <p:nvPr/>
        </p:nvSpPr>
        <p:spPr>
          <a:xfrm>
            <a:off x="6038850" y="2113391"/>
            <a:ext cx="895350" cy="369332"/>
          </a:xfrm>
          <a:prstGeom prst="rect">
            <a:avLst/>
          </a:prstGeom>
          <a:noFill/>
        </p:spPr>
        <p:txBody>
          <a:bodyPr wrap="square" rtlCol="0">
            <a:spAutoFit/>
          </a:bodyPr>
          <a:lstStyle/>
          <a:p>
            <a:r>
              <a:rPr lang="en-US" dirty="0">
                <a:solidFill>
                  <a:srgbClr val="FF0000"/>
                </a:solidFill>
              </a:rPr>
              <a:t>*</a:t>
            </a:r>
            <a:r>
              <a:rPr lang="ru-RU" dirty="0">
                <a:solidFill>
                  <a:srgbClr val="FF0000"/>
                </a:solidFill>
              </a:rPr>
              <a:t>*</a:t>
            </a:r>
            <a:endParaRPr lang="x-none" dirty="0">
              <a:solidFill>
                <a:srgbClr val="FF0000"/>
              </a:solidFill>
            </a:endParaRPr>
          </a:p>
        </p:txBody>
      </p:sp>
      <p:cxnSp>
        <p:nvCxnSpPr>
          <p:cNvPr id="10" name="Прямая соединительная линия 9">
            <a:extLst>
              <a:ext uri="{FF2B5EF4-FFF2-40B4-BE49-F238E27FC236}">
                <a16:creationId xmlns:a16="http://schemas.microsoft.com/office/drawing/2014/main" xmlns="" id="{B4B43206-E2C0-4142-A019-91459149A81A}"/>
              </a:ext>
            </a:extLst>
          </p:cNvPr>
          <p:cNvCxnSpPr>
            <a:cxnSpLocks/>
          </p:cNvCxnSpPr>
          <p:nvPr/>
        </p:nvCxnSpPr>
        <p:spPr>
          <a:xfrm flipV="1">
            <a:off x="2131029" y="2482723"/>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xmlns="" id="{131FF0F4-2B1A-459D-9B79-798588AA0B7F}"/>
              </a:ext>
            </a:extLst>
          </p:cNvPr>
          <p:cNvSpPr txBox="1"/>
          <p:nvPr/>
        </p:nvSpPr>
        <p:spPr>
          <a:xfrm>
            <a:off x="2262935" y="2222343"/>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2" name="Прямоугольник 11">
            <a:extLst>
              <a:ext uri="{FF2B5EF4-FFF2-40B4-BE49-F238E27FC236}">
                <a16:creationId xmlns:a16="http://schemas.microsoft.com/office/drawing/2014/main" xmlns="" id="{44B4455F-0C8A-46CB-B94B-B53D34D9E423}"/>
              </a:ext>
            </a:extLst>
          </p:cNvPr>
          <p:cNvSpPr/>
          <p:nvPr/>
        </p:nvSpPr>
        <p:spPr>
          <a:xfrm>
            <a:off x="287793" y="5075596"/>
            <a:ext cx="8140084" cy="584775"/>
          </a:xfrm>
          <a:prstGeom prst="rect">
            <a:avLst/>
          </a:prstGeom>
        </p:spPr>
        <p:txBody>
          <a:bodyPr wrap="square">
            <a:spAutoFit/>
          </a:bodyPr>
          <a:lstStyle/>
          <a:p>
            <a:pPr algn="ctr"/>
            <a:r>
              <a:rPr lang="en-US" sz="1600" dirty="0">
                <a:latin typeface="Palatino Linotype" panose="02040502050505030304" pitchFamily="18" charset="0"/>
              </a:rPr>
              <a:t>     The mRNA  level of coagulation genes 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˂0.001 vs. Control;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˂0.01 vs. Control.</a:t>
            </a:r>
            <a:endParaRPr lang="en-US" sz="1600" dirty="0">
              <a:latin typeface="Palatino Linotype" panose="02040502050505030304" pitchFamily="18" charset="0"/>
            </a:endParaRPr>
          </a:p>
        </p:txBody>
      </p:sp>
      <p:sp>
        <p:nvSpPr>
          <p:cNvPr id="13" name="Скругленный прямоугольник 12"/>
          <p:cNvSpPr/>
          <p:nvPr/>
        </p:nvSpPr>
        <p:spPr>
          <a:xfrm>
            <a:off x="796561" y="565123"/>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xmlns="" id="{60E28EFA-C138-463E-A755-907FAC00785D}"/>
              </a:ext>
            </a:extLst>
          </p:cNvPr>
          <p:cNvSpPr/>
          <p:nvPr/>
        </p:nvSpPr>
        <p:spPr>
          <a:xfrm>
            <a:off x="639925" y="565123"/>
            <a:ext cx="7787952" cy="830997"/>
          </a:xfrm>
          <a:prstGeom prst="rect">
            <a:avLst/>
          </a:prstGeom>
        </p:spPr>
        <p:txBody>
          <a:bodyPr wrap="square">
            <a:spAutoFit/>
          </a:bodyPr>
          <a:lstStyle/>
          <a:p>
            <a:pPr algn="ctr"/>
            <a:r>
              <a:rPr lang="en-US" sz="2400" b="1" dirty="0" smtClean="0">
                <a:solidFill>
                  <a:schemeClr val="bg1"/>
                </a:solidFill>
                <a:latin typeface="Palatino Linotype" panose="02040502050505030304" pitchFamily="18" charset="0"/>
              </a:rPr>
              <a:t>High expression</a:t>
            </a:r>
            <a:r>
              <a:rPr lang="ru-RU" sz="2400" b="1" dirty="0" smtClean="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of </a:t>
            </a:r>
            <a:r>
              <a:rPr lang="en-US" sz="2400" b="1" i="1" dirty="0" smtClean="0">
                <a:solidFill>
                  <a:srgbClr val="33CC33"/>
                </a:solidFill>
                <a:latin typeface="Palatino Linotype" panose="02040502050505030304" pitchFamily="18" charset="0"/>
              </a:rPr>
              <a:t>F5 </a:t>
            </a:r>
            <a:r>
              <a:rPr lang="en-US" sz="2400" b="1" dirty="0" smtClean="0">
                <a:solidFill>
                  <a:schemeClr val="bg1"/>
                </a:solidFill>
                <a:latin typeface="Palatino Linotype" panose="02040502050505030304" pitchFamily="18" charset="0"/>
              </a:rPr>
              <a:t>and</a:t>
            </a:r>
            <a:r>
              <a:rPr lang="en-US" sz="2400" b="1" i="1" dirty="0" smtClean="0">
                <a:solidFill>
                  <a:schemeClr val="bg1"/>
                </a:solidFill>
                <a:latin typeface="Palatino Linotype" panose="02040502050505030304" pitchFamily="18" charset="0"/>
              </a:rPr>
              <a:t> </a:t>
            </a:r>
            <a:r>
              <a:rPr lang="en-US" sz="2400" b="1" i="1" dirty="0" smtClean="0">
                <a:solidFill>
                  <a:srgbClr val="33CC33"/>
                </a:solidFill>
                <a:latin typeface="Palatino Linotype" panose="02040502050505030304" pitchFamily="18" charset="0"/>
              </a:rPr>
              <a:t>F10</a:t>
            </a:r>
            <a:endParaRPr lang="en-US" sz="2400" b="1" i="1" dirty="0">
              <a:solidFill>
                <a:srgbClr val="33CC33"/>
              </a:solidFill>
              <a:latin typeface="Palatino Linotype" panose="02040502050505030304" pitchFamily="18" charset="0"/>
            </a:endParaRP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
        <p:nvSpPr>
          <p:cNvPr id="15" name="TextBox 14"/>
          <p:cNvSpPr txBox="1"/>
          <p:nvPr/>
        </p:nvSpPr>
        <p:spPr>
          <a:xfrm>
            <a:off x="152400" y="48283"/>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Tree>
    <p:extLst>
      <p:ext uri="{BB962C8B-B14F-4D97-AF65-F5344CB8AC3E}">
        <p14:creationId xmlns:p14="http://schemas.microsoft.com/office/powerpoint/2010/main" val="190698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448" y="100746"/>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49430"/>
            <a:ext cx="9136918" cy="835799"/>
          </a:xfrm>
          <a:prstGeom prst="rect">
            <a:avLst/>
          </a:prstGeom>
        </p:spPr>
      </p:pic>
      <p:graphicFrame>
        <p:nvGraphicFramePr>
          <p:cNvPr id="3" name="Объект 2">
            <a:extLst>
              <a:ext uri="{FF2B5EF4-FFF2-40B4-BE49-F238E27FC236}">
                <a16:creationId xmlns:a16="http://schemas.microsoft.com/office/drawing/2014/main" xmlns="" id="{B4EFAC91-1D29-484A-B3C6-E0DF4FFD625E}"/>
              </a:ext>
            </a:extLst>
          </p:cNvPr>
          <p:cNvGraphicFramePr>
            <a:graphicFrameLocks noChangeAspect="1"/>
          </p:cNvGraphicFramePr>
          <p:nvPr>
            <p:extLst>
              <p:ext uri="{D42A27DB-BD31-4B8C-83A1-F6EECF244321}">
                <p14:modId xmlns:p14="http://schemas.microsoft.com/office/powerpoint/2010/main" val="3930069543"/>
              </p:ext>
            </p:extLst>
          </p:nvPr>
        </p:nvGraphicFramePr>
        <p:xfrm>
          <a:off x="293915" y="1821558"/>
          <a:ext cx="2548810" cy="3315443"/>
        </p:xfrm>
        <a:graphic>
          <a:graphicData uri="http://schemas.openxmlformats.org/presentationml/2006/ole">
            <mc:AlternateContent xmlns:mc="http://schemas.openxmlformats.org/markup-compatibility/2006">
              <mc:Choice xmlns:v="urn:schemas-microsoft-com:vml" Requires="v">
                <p:oleObj spid="_x0000_s1095" name="Prism 8" r:id="rId4" imgW="2437970" imgH="3171262" progId="Prism8.Document">
                  <p:embed/>
                </p:oleObj>
              </mc:Choice>
              <mc:Fallback>
                <p:oleObj name="Prism 8" r:id="rId4" imgW="2437970" imgH="3171262" progId="Prism8.Document">
                  <p:embed/>
                  <p:pic>
                    <p:nvPicPr>
                      <p:cNvPr id="0" name=""/>
                      <p:cNvPicPr/>
                      <p:nvPr/>
                    </p:nvPicPr>
                    <p:blipFill>
                      <a:blip r:embed="rId5"/>
                      <a:stretch>
                        <a:fillRect/>
                      </a:stretch>
                    </p:blipFill>
                    <p:spPr>
                      <a:xfrm>
                        <a:off x="293915" y="1821558"/>
                        <a:ext cx="2548810" cy="3315443"/>
                      </a:xfrm>
                      <a:prstGeom prst="rect">
                        <a:avLst/>
                      </a:prstGeom>
                    </p:spPr>
                  </p:pic>
                </p:oleObj>
              </mc:Fallback>
            </mc:AlternateContent>
          </a:graphicData>
        </a:graphic>
      </p:graphicFrame>
      <p:graphicFrame>
        <p:nvGraphicFramePr>
          <p:cNvPr id="8" name="Объект 7">
            <a:extLst>
              <a:ext uri="{FF2B5EF4-FFF2-40B4-BE49-F238E27FC236}">
                <a16:creationId xmlns:a16="http://schemas.microsoft.com/office/drawing/2014/main" xmlns="" id="{C94E17B8-4B9A-45E8-A14B-1B2BF7398E54}"/>
              </a:ext>
            </a:extLst>
          </p:cNvPr>
          <p:cNvGraphicFramePr>
            <a:graphicFrameLocks noChangeAspect="1"/>
          </p:cNvGraphicFramePr>
          <p:nvPr>
            <p:extLst>
              <p:ext uri="{D42A27DB-BD31-4B8C-83A1-F6EECF244321}">
                <p14:modId xmlns:p14="http://schemas.microsoft.com/office/powerpoint/2010/main" val="1084290750"/>
              </p:ext>
            </p:extLst>
          </p:nvPr>
        </p:nvGraphicFramePr>
        <p:xfrm>
          <a:off x="3139750" y="1752600"/>
          <a:ext cx="2514600" cy="3350554"/>
        </p:xfrm>
        <a:graphic>
          <a:graphicData uri="http://schemas.openxmlformats.org/presentationml/2006/ole">
            <mc:AlternateContent xmlns:mc="http://schemas.openxmlformats.org/markup-compatibility/2006">
              <mc:Choice xmlns:v="urn:schemas-microsoft-com:vml" Requires="v">
                <p:oleObj spid="_x0000_s1096" name="Prism 8" r:id="rId6" imgW="2483685" imgH="3171262" progId="Prism8.Document">
                  <p:embed/>
                </p:oleObj>
              </mc:Choice>
              <mc:Fallback>
                <p:oleObj name="Prism 8" r:id="rId6" imgW="2483685" imgH="3171262" progId="Prism8.Document">
                  <p:embed/>
                  <p:pic>
                    <p:nvPicPr>
                      <p:cNvPr id="0" name=""/>
                      <p:cNvPicPr/>
                      <p:nvPr/>
                    </p:nvPicPr>
                    <p:blipFill>
                      <a:blip r:embed="rId7"/>
                      <a:stretch>
                        <a:fillRect/>
                      </a:stretch>
                    </p:blipFill>
                    <p:spPr>
                      <a:xfrm>
                        <a:off x="3139750" y="1752600"/>
                        <a:ext cx="2514600" cy="3350554"/>
                      </a:xfrm>
                      <a:prstGeom prst="rect">
                        <a:avLst/>
                      </a:prstGeom>
                    </p:spPr>
                  </p:pic>
                </p:oleObj>
              </mc:Fallback>
            </mc:AlternateContent>
          </a:graphicData>
        </a:graphic>
      </p:graphicFrame>
      <p:graphicFrame>
        <p:nvGraphicFramePr>
          <p:cNvPr id="9" name="Объект 8">
            <a:extLst>
              <a:ext uri="{FF2B5EF4-FFF2-40B4-BE49-F238E27FC236}">
                <a16:creationId xmlns:a16="http://schemas.microsoft.com/office/drawing/2014/main" xmlns="" id="{60E37467-88AF-43B4-8367-CE053C69F456}"/>
              </a:ext>
            </a:extLst>
          </p:cNvPr>
          <p:cNvGraphicFramePr>
            <a:graphicFrameLocks noChangeAspect="1"/>
          </p:cNvGraphicFramePr>
          <p:nvPr>
            <p:extLst>
              <p:ext uri="{D42A27DB-BD31-4B8C-83A1-F6EECF244321}">
                <p14:modId xmlns:p14="http://schemas.microsoft.com/office/powerpoint/2010/main" val="2212565807"/>
              </p:ext>
            </p:extLst>
          </p:nvPr>
        </p:nvGraphicFramePr>
        <p:xfrm>
          <a:off x="6248400" y="1794588"/>
          <a:ext cx="2370137" cy="3171825"/>
        </p:xfrm>
        <a:graphic>
          <a:graphicData uri="http://schemas.openxmlformats.org/presentationml/2006/ole">
            <mc:AlternateContent xmlns:mc="http://schemas.openxmlformats.org/markup-compatibility/2006">
              <mc:Choice xmlns:v="urn:schemas-microsoft-com:vml" Requires="v">
                <p:oleObj spid="_x0000_s1097" name="Prism 8" r:id="rId8" imgW="2369579" imgH="3171262" progId="Prism8.Document">
                  <p:embed/>
                </p:oleObj>
              </mc:Choice>
              <mc:Fallback>
                <p:oleObj name="Prism 8" r:id="rId8" imgW="2369579" imgH="3171262" progId="Prism8.Document">
                  <p:embed/>
                  <p:pic>
                    <p:nvPicPr>
                      <p:cNvPr id="0" name=""/>
                      <p:cNvPicPr/>
                      <p:nvPr/>
                    </p:nvPicPr>
                    <p:blipFill>
                      <a:blip r:embed="rId9"/>
                      <a:stretch>
                        <a:fillRect/>
                      </a:stretch>
                    </p:blipFill>
                    <p:spPr>
                      <a:xfrm>
                        <a:off x="6248400" y="1794588"/>
                        <a:ext cx="2370137" cy="3171825"/>
                      </a:xfrm>
                      <a:prstGeom prst="rect">
                        <a:avLst/>
                      </a:prstGeom>
                    </p:spPr>
                  </p:pic>
                </p:oleObj>
              </mc:Fallback>
            </mc:AlternateContent>
          </a:graphicData>
        </a:graphic>
      </p:graphicFrame>
      <p:cxnSp>
        <p:nvCxnSpPr>
          <p:cNvPr id="11" name="Прямая соединительная линия 10">
            <a:extLst>
              <a:ext uri="{FF2B5EF4-FFF2-40B4-BE49-F238E27FC236}">
                <a16:creationId xmlns:a16="http://schemas.microsoft.com/office/drawing/2014/main" xmlns="" id="{247CF716-F43F-48C6-9F27-FB3742F5ACDF}"/>
              </a:ext>
            </a:extLst>
          </p:cNvPr>
          <p:cNvCxnSpPr/>
          <p:nvPr/>
        </p:nvCxnSpPr>
        <p:spPr>
          <a:xfrm>
            <a:off x="1676400" y="2564715"/>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B829D69-4BB6-4F1C-8C8C-5855532F743F}"/>
              </a:ext>
            </a:extLst>
          </p:cNvPr>
          <p:cNvCxnSpPr/>
          <p:nvPr/>
        </p:nvCxnSpPr>
        <p:spPr>
          <a:xfrm>
            <a:off x="4648200" y="2481131"/>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B1D8AB92-9383-4E99-A42D-EEFE162A6CF0}"/>
              </a:ext>
            </a:extLst>
          </p:cNvPr>
          <p:cNvCxnSpPr/>
          <p:nvPr/>
        </p:nvCxnSpPr>
        <p:spPr>
          <a:xfrm>
            <a:off x="7564016" y="2404931"/>
            <a:ext cx="685800" cy="0"/>
          </a:xfrm>
          <a:prstGeom prst="line">
            <a:avLst/>
          </a:prstGeom>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xmlns="" id="{29B0FD2D-AB19-45C1-8DC8-1BD30EA57B8C}"/>
              </a:ext>
            </a:extLst>
          </p:cNvPr>
          <p:cNvSpPr txBox="1"/>
          <p:nvPr/>
        </p:nvSpPr>
        <p:spPr>
          <a:xfrm>
            <a:off x="1728495" y="2323974"/>
            <a:ext cx="796212"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5" name="TextBox 14">
            <a:extLst>
              <a:ext uri="{FF2B5EF4-FFF2-40B4-BE49-F238E27FC236}">
                <a16:creationId xmlns:a16="http://schemas.microsoft.com/office/drawing/2014/main" xmlns="" id="{67340108-5DD2-4F4F-85BC-125777AFF14B}"/>
              </a:ext>
            </a:extLst>
          </p:cNvPr>
          <p:cNvSpPr txBox="1"/>
          <p:nvPr/>
        </p:nvSpPr>
        <p:spPr>
          <a:xfrm>
            <a:off x="7564016" y="2173220"/>
            <a:ext cx="764106"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6" name="TextBox 15">
            <a:extLst>
              <a:ext uri="{FF2B5EF4-FFF2-40B4-BE49-F238E27FC236}">
                <a16:creationId xmlns:a16="http://schemas.microsoft.com/office/drawing/2014/main" xmlns="" id="{95B94B84-D74B-44BD-8EDE-CDD18A17DD59}"/>
              </a:ext>
            </a:extLst>
          </p:cNvPr>
          <p:cNvSpPr txBox="1"/>
          <p:nvPr/>
        </p:nvSpPr>
        <p:spPr>
          <a:xfrm>
            <a:off x="4708460" y="2220265"/>
            <a:ext cx="785715"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8" name="Прямоугольник 17">
            <a:extLst>
              <a:ext uri="{FF2B5EF4-FFF2-40B4-BE49-F238E27FC236}">
                <a16:creationId xmlns:a16="http://schemas.microsoft.com/office/drawing/2014/main" xmlns="" id="{05834EF6-E911-42D7-9426-0E14225C643A}"/>
              </a:ext>
            </a:extLst>
          </p:cNvPr>
          <p:cNvSpPr/>
          <p:nvPr/>
        </p:nvSpPr>
        <p:spPr>
          <a:xfrm>
            <a:off x="293915" y="5198704"/>
            <a:ext cx="8527320" cy="584775"/>
          </a:xfrm>
          <a:prstGeom prst="rect">
            <a:avLst/>
          </a:prstGeom>
        </p:spPr>
        <p:txBody>
          <a:bodyPr wrap="square">
            <a:spAutoFit/>
          </a:bodyPr>
          <a:lstStyle/>
          <a:p>
            <a:pPr algn="ctr"/>
            <a:r>
              <a:rPr lang="en-US" sz="1600" dirty="0">
                <a:latin typeface="Palatino Linotype" panose="02040502050505030304" pitchFamily="18" charset="0"/>
              </a:rPr>
              <a:t>The mRNA  level of interferon-stimulated genes 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˂0.0001 vs. Control;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˂0.001 vs. Control.</a:t>
            </a:r>
            <a:endParaRPr lang="en-US" sz="1600" dirty="0">
              <a:latin typeface="Palatino Linotype" panose="02040502050505030304" pitchFamily="18" charset="0"/>
            </a:endParaRPr>
          </a:p>
        </p:txBody>
      </p:sp>
      <p:sp>
        <p:nvSpPr>
          <p:cNvPr id="17" name="Скругленный прямоугольник 16"/>
          <p:cNvSpPr/>
          <p:nvPr/>
        </p:nvSpPr>
        <p:spPr>
          <a:xfrm>
            <a:off x="800100" y="570672"/>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xmlns="" id="{60E28EFA-C138-463E-A755-907FAC00785D}"/>
              </a:ext>
            </a:extLst>
          </p:cNvPr>
          <p:cNvSpPr/>
          <p:nvPr/>
        </p:nvSpPr>
        <p:spPr>
          <a:xfrm>
            <a:off x="754224" y="606101"/>
            <a:ext cx="7787952" cy="830997"/>
          </a:xfrm>
          <a:prstGeom prst="rect">
            <a:avLst/>
          </a:prstGeom>
        </p:spPr>
        <p:txBody>
          <a:bodyPr wrap="square">
            <a:spAutoFit/>
          </a:bodyPr>
          <a:lstStyle/>
          <a:p>
            <a:pPr algn="ctr"/>
            <a:r>
              <a:rPr lang="en-US" sz="2400" b="1" dirty="0" smtClean="0">
                <a:solidFill>
                  <a:schemeClr val="bg1"/>
                </a:solidFill>
                <a:latin typeface="Palatino Linotype" panose="02040502050505030304" pitchFamily="18" charset="0"/>
              </a:rPr>
              <a:t>Up-</a:t>
            </a:r>
            <a:r>
              <a:rPr lang="en-US" sz="2400" b="1" dirty="0" smtClean="0">
                <a:solidFill>
                  <a:schemeClr val="bg1"/>
                </a:solidFill>
                <a:latin typeface="Palatino Linotype" panose="02040502050505030304" pitchFamily="18" charset="0"/>
              </a:rPr>
              <a:t>expression</a:t>
            </a:r>
            <a:r>
              <a:rPr lang="ru-RU" sz="2400" b="1" dirty="0" smtClean="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of </a:t>
            </a:r>
            <a:r>
              <a:rPr lang="en-US" sz="2400" b="1" i="1" dirty="0">
                <a:solidFill>
                  <a:srgbClr val="33CC33"/>
                </a:solidFill>
                <a:latin typeface="Palatino Linotype" panose="02040502050505030304" pitchFamily="18" charset="0"/>
              </a:rPr>
              <a:t>OAS1, OAS3</a:t>
            </a:r>
            <a:r>
              <a:rPr lang="en-US" sz="2400" b="1" dirty="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and </a:t>
            </a:r>
            <a:r>
              <a:rPr lang="en-US" sz="2400" b="1" i="1" dirty="0" smtClean="0">
                <a:solidFill>
                  <a:srgbClr val="33CC33"/>
                </a:solidFill>
                <a:latin typeface="Palatino Linotype" panose="02040502050505030304" pitchFamily="18" charset="0"/>
              </a:rPr>
              <a:t>RNASEL</a:t>
            </a:r>
            <a:endParaRPr lang="en-US" sz="2400" b="1" i="1" dirty="0">
              <a:solidFill>
                <a:srgbClr val="33CC33"/>
              </a:solidFill>
              <a:latin typeface="Palatino Linotype" panose="02040502050505030304" pitchFamily="18" charset="0"/>
            </a:endParaRP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Tree>
    <p:extLst>
      <p:ext uri="{BB962C8B-B14F-4D97-AF65-F5344CB8AC3E}">
        <p14:creationId xmlns:p14="http://schemas.microsoft.com/office/powerpoint/2010/main" val="594483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Объект 7">
            <a:extLst>
              <a:ext uri="{FF2B5EF4-FFF2-40B4-BE49-F238E27FC236}">
                <a16:creationId xmlns:a16="http://schemas.microsoft.com/office/drawing/2014/main" xmlns="" id="{AA40C136-8A83-4849-A434-828C1643D877}"/>
              </a:ext>
            </a:extLst>
          </p:cNvPr>
          <p:cNvGraphicFramePr>
            <a:graphicFrameLocks noChangeAspect="1"/>
          </p:cNvGraphicFramePr>
          <p:nvPr>
            <p:extLst>
              <p:ext uri="{D42A27DB-BD31-4B8C-83A1-F6EECF244321}">
                <p14:modId xmlns:p14="http://schemas.microsoft.com/office/powerpoint/2010/main" val="1850069330"/>
              </p:ext>
            </p:extLst>
          </p:nvPr>
        </p:nvGraphicFramePr>
        <p:xfrm>
          <a:off x="4191000" y="1496890"/>
          <a:ext cx="3048000" cy="3747691"/>
        </p:xfrm>
        <a:graphic>
          <a:graphicData uri="http://schemas.openxmlformats.org/presentationml/2006/ole">
            <mc:AlternateContent xmlns:mc="http://schemas.openxmlformats.org/markup-compatibility/2006">
              <mc:Choice xmlns:v="urn:schemas-microsoft-com:vml" Requires="v">
                <p:oleObj spid="_x0000_s2100" name="Prism 8" r:id="rId4" imgW="2437970" imgH="3155783" progId="Prism8.Document">
                  <p:embed/>
                </p:oleObj>
              </mc:Choice>
              <mc:Fallback>
                <p:oleObj name="Prism 8" r:id="rId4" imgW="2437970" imgH="3155783" progId="Prism8.Document">
                  <p:embed/>
                  <p:pic>
                    <p:nvPicPr>
                      <p:cNvPr id="2" name="Объект 1">
                        <a:extLst>
                          <a:ext uri="{FF2B5EF4-FFF2-40B4-BE49-F238E27FC236}">
                            <a16:creationId xmlns:a16="http://schemas.microsoft.com/office/drawing/2014/main" xmlns="" id="{A33CA670-C014-4710-86CC-6702A2CBCE76}"/>
                          </a:ext>
                        </a:extLst>
                      </p:cNvPr>
                      <p:cNvPicPr/>
                      <p:nvPr/>
                    </p:nvPicPr>
                    <p:blipFill>
                      <a:blip r:embed="rId5"/>
                      <a:stretch>
                        <a:fillRect/>
                      </a:stretch>
                    </p:blipFill>
                    <p:spPr>
                      <a:xfrm>
                        <a:off x="4191000" y="1496890"/>
                        <a:ext cx="3048000" cy="3747691"/>
                      </a:xfrm>
                      <a:prstGeom prst="rect">
                        <a:avLst/>
                      </a:prstGeom>
                    </p:spPr>
                  </p:pic>
                </p:oleObj>
              </mc:Fallback>
            </mc:AlternateContent>
          </a:graphicData>
        </a:graphic>
      </p:graphicFrame>
      <p:graphicFrame>
        <p:nvGraphicFramePr>
          <p:cNvPr id="2" name="Объект 1">
            <a:extLst>
              <a:ext uri="{FF2B5EF4-FFF2-40B4-BE49-F238E27FC236}">
                <a16:creationId xmlns:a16="http://schemas.microsoft.com/office/drawing/2014/main" xmlns="" id="{EDEA1490-B54F-4DCA-93C9-A945DB46FA88}"/>
              </a:ext>
            </a:extLst>
          </p:cNvPr>
          <p:cNvGraphicFramePr>
            <a:graphicFrameLocks noChangeAspect="1"/>
          </p:cNvGraphicFramePr>
          <p:nvPr>
            <p:extLst>
              <p:ext uri="{D42A27DB-BD31-4B8C-83A1-F6EECF244321}">
                <p14:modId xmlns:p14="http://schemas.microsoft.com/office/powerpoint/2010/main" val="4259102066"/>
              </p:ext>
            </p:extLst>
          </p:nvPr>
        </p:nvGraphicFramePr>
        <p:xfrm>
          <a:off x="1209675" y="1599082"/>
          <a:ext cx="2895600" cy="3645499"/>
        </p:xfrm>
        <a:graphic>
          <a:graphicData uri="http://schemas.openxmlformats.org/presentationml/2006/ole">
            <mc:AlternateContent xmlns:mc="http://schemas.openxmlformats.org/markup-compatibility/2006">
              <mc:Choice xmlns:v="urn:schemas-microsoft-com:vml" Requires="v">
                <p:oleObj spid="_x0000_s2101" name="Prism 8" r:id="rId6" imgW="2518960" imgH="3171262" progId="Prism8.Document">
                  <p:embed/>
                </p:oleObj>
              </mc:Choice>
              <mc:Fallback>
                <p:oleObj name="Prism 8" r:id="rId6" imgW="2518960" imgH="3171262" progId="Prism8.Document">
                  <p:embed/>
                  <p:pic>
                    <p:nvPicPr>
                      <p:cNvPr id="0" name=""/>
                      <p:cNvPicPr/>
                      <p:nvPr/>
                    </p:nvPicPr>
                    <p:blipFill>
                      <a:blip r:embed="rId7"/>
                      <a:stretch>
                        <a:fillRect/>
                      </a:stretch>
                    </p:blipFill>
                    <p:spPr>
                      <a:xfrm>
                        <a:off x="1209675" y="1599082"/>
                        <a:ext cx="2895600" cy="3645499"/>
                      </a:xfrm>
                      <a:prstGeom prst="rect">
                        <a:avLst/>
                      </a:prstGeom>
                    </p:spPr>
                  </p:pic>
                </p:oleObj>
              </mc:Fallback>
            </mc:AlternateContent>
          </a:graphicData>
        </a:graphic>
      </p:graphicFrame>
      <p:cxnSp>
        <p:nvCxnSpPr>
          <p:cNvPr id="9" name="Прямая соединительная линия 8">
            <a:extLst>
              <a:ext uri="{FF2B5EF4-FFF2-40B4-BE49-F238E27FC236}">
                <a16:creationId xmlns:a16="http://schemas.microsoft.com/office/drawing/2014/main" xmlns="" id="{53E1DF51-2FD6-4F81-AB9D-D305A932D515}"/>
              </a:ext>
            </a:extLst>
          </p:cNvPr>
          <p:cNvCxnSpPr>
            <a:cxnSpLocks/>
          </p:cNvCxnSpPr>
          <p:nvPr/>
        </p:nvCxnSpPr>
        <p:spPr>
          <a:xfrm>
            <a:off x="2695575" y="2180816"/>
            <a:ext cx="1066800"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xmlns="" id="{7DF691B9-9AF0-4318-B5D7-20305D5CE1A1}"/>
              </a:ext>
            </a:extLst>
          </p:cNvPr>
          <p:cNvSpPr txBox="1"/>
          <p:nvPr/>
        </p:nvSpPr>
        <p:spPr>
          <a:xfrm>
            <a:off x="2943225" y="1942884"/>
            <a:ext cx="91440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cxnSp>
        <p:nvCxnSpPr>
          <p:cNvPr id="11" name="Прямая соединительная линия 10">
            <a:extLst>
              <a:ext uri="{FF2B5EF4-FFF2-40B4-BE49-F238E27FC236}">
                <a16:creationId xmlns:a16="http://schemas.microsoft.com/office/drawing/2014/main" xmlns="" id="{A36872FF-62E0-42F3-8ED8-81B3EA97D071}"/>
              </a:ext>
            </a:extLst>
          </p:cNvPr>
          <p:cNvCxnSpPr>
            <a:cxnSpLocks/>
          </p:cNvCxnSpPr>
          <p:nvPr/>
        </p:nvCxnSpPr>
        <p:spPr>
          <a:xfrm>
            <a:off x="5715000" y="212755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xmlns="" id="{C70E8F73-11AD-4E74-B5B2-75D9FBCF7782}"/>
              </a:ext>
            </a:extLst>
          </p:cNvPr>
          <p:cNvSpPr txBox="1"/>
          <p:nvPr/>
        </p:nvSpPr>
        <p:spPr>
          <a:xfrm>
            <a:off x="6038850" y="1880670"/>
            <a:ext cx="68580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3" name="Прямоугольник 12">
            <a:extLst>
              <a:ext uri="{FF2B5EF4-FFF2-40B4-BE49-F238E27FC236}">
                <a16:creationId xmlns:a16="http://schemas.microsoft.com/office/drawing/2014/main" xmlns="" id="{39ADDC7C-42D8-4D6B-A04B-60BD625ACAD4}"/>
              </a:ext>
            </a:extLst>
          </p:cNvPr>
          <p:cNvSpPr/>
          <p:nvPr/>
        </p:nvSpPr>
        <p:spPr>
          <a:xfrm>
            <a:off x="347636" y="5134404"/>
            <a:ext cx="8448728" cy="584775"/>
          </a:xfrm>
          <a:prstGeom prst="rect">
            <a:avLst/>
          </a:prstGeom>
        </p:spPr>
        <p:txBody>
          <a:bodyPr wrap="square">
            <a:spAutoFit/>
          </a:bodyPr>
          <a:lstStyle/>
          <a:p>
            <a:pPr algn="ctr"/>
            <a:r>
              <a:rPr lang="en-US" sz="1600" dirty="0">
                <a:latin typeface="Palatino Linotype" panose="02040502050505030304" pitchFamily="18" charset="0"/>
              </a:rPr>
              <a:t>The mRNA  level of interferon-stimulated genes 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˂0.0001 vs. Control;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˂0.001 vs. Control.</a:t>
            </a:r>
            <a:endParaRPr lang="en-US" sz="1600" dirty="0">
              <a:latin typeface="Palatino Linotype" panose="02040502050505030304" pitchFamily="18" charset="0"/>
            </a:endParaRPr>
          </a:p>
        </p:txBody>
      </p:sp>
      <p:sp>
        <p:nvSpPr>
          <p:cNvPr id="16" name="Скругленный прямоугольник 15"/>
          <p:cNvSpPr/>
          <p:nvPr/>
        </p:nvSpPr>
        <p:spPr>
          <a:xfrm>
            <a:off x="800100" y="546640"/>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xmlns="" id="{60E28EFA-C138-463E-A755-907FAC00785D}"/>
              </a:ext>
            </a:extLst>
          </p:cNvPr>
          <p:cNvSpPr/>
          <p:nvPr/>
        </p:nvSpPr>
        <p:spPr>
          <a:xfrm>
            <a:off x="754224" y="606101"/>
            <a:ext cx="7787952" cy="830997"/>
          </a:xfrm>
          <a:prstGeom prst="rect">
            <a:avLst/>
          </a:prstGeom>
        </p:spPr>
        <p:txBody>
          <a:bodyPr wrap="square">
            <a:spAutoFit/>
          </a:bodyPr>
          <a:lstStyle/>
          <a:p>
            <a:pPr algn="ctr"/>
            <a:r>
              <a:rPr lang="en-US" sz="2400" b="1" dirty="0" err="1" smtClean="0">
                <a:solidFill>
                  <a:schemeClr val="bg1"/>
                </a:solidFill>
                <a:latin typeface="Palatino Linotype" panose="02040502050505030304" pitchFamily="18" charset="0"/>
              </a:rPr>
              <a:t>Hiperexpression</a:t>
            </a:r>
            <a:r>
              <a:rPr lang="ru-RU" sz="2400" b="1" dirty="0" smtClean="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of </a:t>
            </a:r>
            <a:r>
              <a:rPr lang="en-US" sz="2400" b="1" i="1" dirty="0" smtClean="0">
                <a:solidFill>
                  <a:srgbClr val="33CC33"/>
                </a:solidFill>
                <a:latin typeface="Palatino Linotype" panose="02040502050505030304" pitchFamily="18" charset="0"/>
              </a:rPr>
              <a:t>MX1</a:t>
            </a:r>
            <a:r>
              <a:rPr lang="en-US" sz="2400" b="1" dirty="0" smtClean="0">
                <a:solidFill>
                  <a:schemeClr val="bg1"/>
                </a:solidFill>
                <a:latin typeface="Palatino Linotype" panose="02040502050505030304" pitchFamily="18" charset="0"/>
              </a:rPr>
              <a:t> and </a:t>
            </a:r>
            <a:r>
              <a:rPr lang="en-US" sz="2400" b="1" i="1" dirty="0" smtClean="0">
                <a:solidFill>
                  <a:srgbClr val="33CC33"/>
                </a:solidFill>
                <a:latin typeface="Palatino Linotype" panose="02040502050505030304" pitchFamily="18" charset="0"/>
              </a:rPr>
              <a:t>EIF2AK2</a:t>
            </a:r>
            <a:endParaRPr lang="en-US" sz="2400" b="1" i="1" dirty="0">
              <a:solidFill>
                <a:srgbClr val="33CC33"/>
              </a:solidFill>
              <a:latin typeface="Palatino Linotype" panose="02040502050505030304" pitchFamily="18" charset="0"/>
            </a:endParaRP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
        <p:nvSpPr>
          <p:cNvPr id="18" name="TextBox 17"/>
          <p:cNvSpPr txBox="1"/>
          <p:nvPr/>
        </p:nvSpPr>
        <p:spPr>
          <a:xfrm>
            <a:off x="93448" y="100746"/>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Tree>
    <p:extLst>
      <p:ext uri="{BB962C8B-B14F-4D97-AF65-F5344CB8AC3E}">
        <p14:creationId xmlns:p14="http://schemas.microsoft.com/office/powerpoint/2010/main" val="2741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68091"/>
            <a:ext cx="9136918" cy="835799"/>
          </a:xfrm>
          <a:prstGeom prst="rect">
            <a:avLst/>
          </a:prstGeom>
        </p:spPr>
      </p:pic>
      <p:graphicFrame>
        <p:nvGraphicFramePr>
          <p:cNvPr id="2" name="Объект 1">
            <a:extLst>
              <a:ext uri="{FF2B5EF4-FFF2-40B4-BE49-F238E27FC236}">
                <a16:creationId xmlns:a16="http://schemas.microsoft.com/office/drawing/2014/main" xmlns="" id="{89FAA514-80F4-43BE-9734-2C07CE81FF57}"/>
              </a:ext>
            </a:extLst>
          </p:cNvPr>
          <p:cNvGraphicFramePr>
            <a:graphicFrameLocks noChangeAspect="1"/>
          </p:cNvGraphicFramePr>
          <p:nvPr>
            <p:extLst>
              <p:ext uri="{D42A27DB-BD31-4B8C-83A1-F6EECF244321}">
                <p14:modId xmlns:p14="http://schemas.microsoft.com/office/powerpoint/2010/main" val="3283516570"/>
              </p:ext>
            </p:extLst>
          </p:nvPr>
        </p:nvGraphicFramePr>
        <p:xfrm>
          <a:off x="685800" y="1752600"/>
          <a:ext cx="2366963" cy="3171825"/>
        </p:xfrm>
        <a:graphic>
          <a:graphicData uri="http://schemas.openxmlformats.org/presentationml/2006/ole">
            <mc:AlternateContent xmlns:mc="http://schemas.openxmlformats.org/markup-compatibility/2006">
              <mc:Choice xmlns:v="urn:schemas-microsoft-com:vml" Requires="v">
                <p:oleObj spid="_x0000_s6198" name="Prism 8" r:id="rId4" imgW="2366339" imgH="3171262" progId="Prism8.Document">
                  <p:embed/>
                </p:oleObj>
              </mc:Choice>
              <mc:Fallback>
                <p:oleObj name="Prism 8" r:id="rId4" imgW="2366339" imgH="3171262" progId="Prism8.Document">
                  <p:embed/>
                  <p:pic>
                    <p:nvPicPr>
                      <p:cNvPr id="0" name=""/>
                      <p:cNvPicPr/>
                      <p:nvPr/>
                    </p:nvPicPr>
                    <p:blipFill>
                      <a:blip r:embed="rId5"/>
                      <a:stretch>
                        <a:fillRect/>
                      </a:stretch>
                    </p:blipFill>
                    <p:spPr>
                      <a:xfrm>
                        <a:off x="685800" y="1752600"/>
                        <a:ext cx="2366963" cy="3171825"/>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xmlns="" id="{9A9DF44D-5134-4581-A138-08ECAE6A19EF}"/>
              </a:ext>
            </a:extLst>
          </p:cNvPr>
          <p:cNvGraphicFramePr>
            <a:graphicFrameLocks noChangeAspect="1"/>
          </p:cNvGraphicFramePr>
          <p:nvPr>
            <p:extLst>
              <p:ext uri="{D42A27DB-BD31-4B8C-83A1-F6EECF244321}">
                <p14:modId xmlns:p14="http://schemas.microsoft.com/office/powerpoint/2010/main" val="955212467"/>
              </p:ext>
            </p:extLst>
          </p:nvPr>
        </p:nvGraphicFramePr>
        <p:xfrm>
          <a:off x="3441700" y="1752600"/>
          <a:ext cx="2259013" cy="3262313"/>
        </p:xfrm>
        <a:graphic>
          <a:graphicData uri="http://schemas.openxmlformats.org/presentationml/2006/ole">
            <mc:AlternateContent xmlns:mc="http://schemas.openxmlformats.org/markup-compatibility/2006">
              <mc:Choice xmlns:v="urn:schemas-microsoft-com:vml" Requires="v">
                <p:oleObj spid="_x0000_s6199" name="Prism 8" r:id="rId6" imgW="2259793" imgH="3171262" progId="Prism8.Document">
                  <p:embed/>
                </p:oleObj>
              </mc:Choice>
              <mc:Fallback>
                <p:oleObj name="Prism 8" r:id="rId6" imgW="2259793" imgH="3171262" progId="Prism8.Document">
                  <p:embed/>
                  <p:pic>
                    <p:nvPicPr>
                      <p:cNvPr id="0" name=""/>
                      <p:cNvPicPr/>
                      <p:nvPr/>
                    </p:nvPicPr>
                    <p:blipFill>
                      <a:blip r:embed="rId7"/>
                      <a:stretch>
                        <a:fillRect/>
                      </a:stretch>
                    </p:blipFill>
                    <p:spPr>
                      <a:xfrm>
                        <a:off x="3441700" y="1752600"/>
                        <a:ext cx="2259013" cy="3262313"/>
                      </a:xfrm>
                      <a:prstGeom prst="rect">
                        <a:avLst/>
                      </a:prstGeom>
                    </p:spPr>
                  </p:pic>
                </p:oleObj>
              </mc:Fallback>
            </mc:AlternateContent>
          </a:graphicData>
        </a:graphic>
      </p:graphicFrame>
      <p:cxnSp>
        <p:nvCxnSpPr>
          <p:cNvPr id="8" name="Прямая соединительная линия 7">
            <a:extLst>
              <a:ext uri="{FF2B5EF4-FFF2-40B4-BE49-F238E27FC236}">
                <a16:creationId xmlns:a16="http://schemas.microsoft.com/office/drawing/2014/main" xmlns="" id="{900D8623-3DF2-4066-847A-11DFDE74CC47}"/>
              </a:ext>
            </a:extLst>
          </p:cNvPr>
          <p:cNvCxnSpPr>
            <a:cxnSpLocks/>
          </p:cNvCxnSpPr>
          <p:nvPr/>
        </p:nvCxnSpPr>
        <p:spPr>
          <a:xfrm flipV="1">
            <a:off x="1977121" y="2362200"/>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xmlns="" id="{33D5C1A1-5C39-4254-9AFE-ADABEFEE4799}"/>
              </a:ext>
            </a:extLst>
          </p:cNvPr>
          <p:cNvSpPr txBox="1"/>
          <p:nvPr/>
        </p:nvSpPr>
        <p:spPr>
          <a:xfrm>
            <a:off x="2163633" y="2115720"/>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cxnSp>
        <p:nvCxnSpPr>
          <p:cNvPr id="10" name="Прямая соединительная линия 9">
            <a:extLst>
              <a:ext uri="{FF2B5EF4-FFF2-40B4-BE49-F238E27FC236}">
                <a16:creationId xmlns:a16="http://schemas.microsoft.com/office/drawing/2014/main" xmlns="" id="{1763316B-5B38-4432-B5B5-EE8676D25206}"/>
              </a:ext>
            </a:extLst>
          </p:cNvPr>
          <p:cNvCxnSpPr>
            <a:cxnSpLocks/>
          </p:cNvCxnSpPr>
          <p:nvPr/>
        </p:nvCxnSpPr>
        <p:spPr>
          <a:xfrm>
            <a:off x="4594698" y="2470666"/>
            <a:ext cx="699294"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xmlns="" id="{2C7AD93A-94C3-4F3B-A2CB-0B233AAA5BFC}"/>
              </a:ext>
            </a:extLst>
          </p:cNvPr>
          <p:cNvSpPr txBox="1"/>
          <p:nvPr/>
        </p:nvSpPr>
        <p:spPr>
          <a:xfrm>
            <a:off x="4789812" y="2186864"/>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sp>
        <p:nvSpPr>
          <p:cNvPr id="12" name="Прямоугольник 11">
            <a:extLst>
              <a:ext uri="{FF2B5EF4-FFF2-40B4-BE49-F238E27FC236}">
                <a16:creationId xmlns:a16="http://schemas.microsoft.com/office/drawing/2014/main" xmlns="" id="{447B7FC7-0511-489A-A47E-FF5B05C6CA43}"/>
              </a:ext>
            </a:extLst>
          </p:cNvPr>
          <p:cNvSpPr/>
          <p:nvPr/>
        </p:nvSpPr>
        <p:spPr>
          <a:xfrm>
            <a:off x="528424" y="5039738"/>
            <a:ext cx="8132548" cy="584775"/>
          </a:xfrm>
          <a:prstGeom prst="rect">
            <a:avLst/>
          </a:prstGeom>
        </p:spPr>
        <p:txBody>
          <a:bodyPr wrap="square">
            <a:spAutoFit/>
          </a:bodyPr>
          <a:lstStyle/>
          <a:p>
            <a:pPr algn="ctr"/>
            <a:r>
              <a:rPr lang="en-US" sz="1600" dirty="0">
                <a:latin typeface="Palatino Linotype" panose="02040502050505030304" pitchFamily="18" charset="0"/>
              </a:rPr>
              <a:t>     The mRNA  </a:t>
            </a:r>
            <a:r>
              <a:rPr lang="en-US" sz="1600" dirty="0" smtClean="0">
                <a:latin typeface="Palatino Linotype" panose="02040502050505030304" pitchFamily="18" charset="0"/>
              </a:rPr>
              <a:t>level of </a:t>
            </a:r>
            <a:r>
              <a:rPr lang="en-US" sz="1600" dirty="0">
                <a:latin typeface="Palatino Linotype" panose="02040502050505030304" pitchFamily="18" charset="0"/>
              </a:rPr>
              <a:t>pro-oxidation genes 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˂0.01 vs. Control</a:t>
            </a:r>
            <a:r>
              <a:rPr lang="ru-RU" sz="1600" dirty="0">
                <a:latin typeface="Palatino Linotype" panose="02040502050505030304" pitchFamily="18" charset="0"/>
                <a:cs typeface="Times New Roman" panose="02020603050405020304" pitchFamily="18" charset="0"/>
              </a:rPr>
              <a:t>; </a:t>
            </a:r>
            <a:r>
              <a:rPr lang="en-US" sz="1600" dirty="0">
                <a:solidFill>
                  <a:srgbClr val="FF0000"/>
                </a:solidFill>
                <a:latin typeface="Palatino Linotype" panose="02040502050505030304" pitchFamily="18" charset="0"/>
                <a:cs typeface="Times New Roman" panose="02020603050405020304" pitchFamily="18" charset="0"/>
              </a:rPr>
              <a:t>ns</a:t>
            </a:r>
            <a:r>
              <a:rPr lang="en-US" sz="1600" dirty="0">
                <a:latin typeface="Palatino Linotype" panose="02040502050505030304" pitchFamily="18" charset="0"/>
                <a:cs typeface="Times New Roman" panose="02020603050405020304" pitchFamily="18" charset="0"/>
              </a:rPr>
              <a:t>, non significant vs. Control.</a:t>
            </a:r>
            <a:endParaRPr lang="en-US" sz="1600" dirty="0">
              <a:latin typeface="Palatino Linotype" panose="02040502050505030304" pitchFamily="18" charset="0"/>
            </a:endParaRPr>
          </a:p>
        </p:txBody>
      </p:sp>
      <p:sp>
        <p:nvSpPr>
          <p:cNvPr id="13" name="Скругленный прямоугольник 12"/>
          <p:cNvSpPr/>
          <p:nvPr/>
        </p:nvSpPr>
        <p:spPr>
          <a:xfrm>
            <a:off x="800100" y="546640"/>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93448" y="100746"/>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
        <p:nvSpPr>
          <p:cNvPr id="15" name="Прямоугольник 14">
            <a:extLst>
              <a:ext uri="{FF2B5EF4-FFF2-40B4-BE49-F238E27FC236}">
                <a16:creationId xmlns:a16="http://schemas.microsoft.com/office/drawing/2014/main" xmlns="" id="{60E28EFA-C138-463E-A755-907FAC00785D}"/>
              </a:ext>
            </a:extLst>
          </p:cNvPr>
          <p:cNvSpPr/>
          <p:nvPr/>
        </p:nvSpPr>
        <p:spPr>
          <a:xfrm>
            <a:off x="754224" y="606101"/>
            <a:ext cx="7787952" cy="830997"/>
          </a:xfrm>
          <a:prstGeom prst="rect">
            <a:avLst/>
          </a:prstGeom>
        </p:spPr>
        <p:txBody>
          <a:bodyPr wrap="square">
            <a:spAutoFit/>
          </a:bodyPr>
          <a:lstStyle/>
          <a:p>
            <a:pPr algn="ctr"/>
            <a:r>
              <a:rPr lang="en-US" sz="2400" b="1" dirty="0">
                <a:solidFill>
                  <a:schemeClr val="bg1"/>
                </a:solidFill>
                <a:latin typeface="Palatino Linotype" panose="02040502050505030304" pitchFamily="18" charset="0"/>
              </a:rPr>
              <a:t>Increased</a:t>
            </a:r>
            <a:r>
              <a:rPr lang="en-US" sz="2400" b="1" dirty="0" smtClean="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expression</a:t>
            </a:r>
            <a:r>
              <a:rPr lang="ru-RU" sz="2400" b="1" dirty="0" smtClean="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of </a:t>
            </a:r>
            <a:r>
              <a:rPr lang="en-US" sz="2400" b="1" i="1" dirty="0" smtClean="0">
                <a:solidFill>
                  <a:srgbClr val="33CC33"/>
                </a:solidFill>
                <a:latin typeface="Palatino Linotype" panose="02040502050505030304" pitchFamily="18" charset="0"/>
              </a:rPr>
              <a:t>ARG2</a:t>
            </a:r>
            <a:endParaRPr lang="en-US" sz="2400" b="1" i="1" dirty="0">
              <a:solidFill>
                <a:srgbClr val="33CC33"/>
              </a:solidFill>
              <a:latin typeface="Palatino Linotype" panose="02040502050505030304" pitchFamily="18" charset="0"/>
            </a:endParaRP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858368590"/>
              </p:ext>
            </p:extLst>
          </p:nvPr>
        </p:nvGraphicFramePr>
        <p:xfrm>
          <a:off x="6026280" y="1782295"/>
          <a:ext cx="2317750" cy="3173413"/>
        </p:xfrm>
        <a:graphic>
          <a:graphicData uri="http://schemas.openxmlformats.org/presentationml/2006/ole">
            <mc:AlternateContent xmlns:mc="http://schemas.openxmlformats.org/markup-compatibility/2006">
              <mc:Choice xmlns:v="urn:schemas-microsoft-com:vml" Requires="v">
                <p:oleObj spid="_x0000_s6200" name="Prism 8" r:id="rId8" imgW="2317473" imgH="3172957" progId="Prism8.Document">
                  <p:embed/>
                </p:oleObj>
              </mc:Choice>
              <mc:Fallback>
                <p:oleObj name="Prism 8" r:id="rId8" imgW="2317473" imgH="3172957" progId="Prism8.Document">
                  <p:embed/>
                  <p:pic>
                    <p:nvPicPr>
                      <p:cNvPr id="0" name=""/>
                      <p:cNvPicPr/>
                      <p:nvPr/>
                    </p:nvPicPr>
                    <p:blipFill>
                      <a:blip r:embed="rId9"/>
                      <a:stretch>
                        <a:fillRect/>
                      </a:stretch>
                    </p:blipFill>
                    <p:spPr>
                      <a:xfrm>
                        <a:off x="6026280" y="1782295"/>
                        <a:ext cx="2317750" cy="3173413"/>
                      </a:xfrm>
                      <a:prstGeom prst="rect">
                        <a:avLst/>
                      </a:prstGeom>
                    </p:spPr>
                  </p:pic>
                </p:oleObj>
              </mc:Fallback>
            </mc:AlternateContent>
          </a:graphicData>
        </a:graphic>
      </p:graphicFrame>
      <p:cxnSp>
        <p:nvCxnSpPr>
          <p:cNvPr id="16" name="Прямая соединительная линия 15">
            <a:extLst>
              <a:ext uri="{FF2B5EF4-FFF2-40B4-BE49-F238E27FC236}">
                <a16:creationId xmlns:a16="http://schemas.microsoft.com/office/drawing/2014/main" xmlns="" id="{1763316B-5B38-4432-B5B5-EE8676D25206}"/>
              </a:ext>
            </a:extLst>
          </p:cNvPr>
          <p:cNvCxnSpPr>
            <a:cxnSpLocks/>
          </p:cNvCxnSpPr>
          <p:nvPr/>
        </p:nvCxnSpPr>
        <p:spPr>
          <a:xfrm>
            <a:off x="7253436" y="2451335"/>
            <a:ext cx="699294"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xmlns="" id="{2C7AD93A-94C3-4F3B-A2CB-0B233AAA5BFC}"/>
              </a:ext>
            </a:extLst>
          </p:cNvPr>
          <p:cNvSpPr txBox="1"/>
          <p:nvPr/>
        </p:nvSpPr>
        <p:spPr>
          <a:xfrm>
            <a:off x="7448550" y="2167533"/>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spTree>
    <p:extLst>
      <p:ext uri="{BB962C8B-B14F-4D97-AF65-F5344CB8AC3E}">
        <p14:creationId xmlns:p14="http://schemas.microsoft.com/office/powerpoint/2010/main" val="48706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p:cNvSpPr txBox="1"/>
          <p:nvPr/>
        </p:nvSpPr>
        <p:spPr>
          <a:xfrm>
            <a:off x="304800" y="228600"/>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
        <p:nvSpPr>
          <p:cNvPr id="2" name="Прямоугольник 1"/>
          <p:cNvSpPr/>
          <p:nvPr/>
        </p:nvSpPr>
        <p:spPr>
          <a:xfrm>
            <a:off x="304800" y="1109428"/>
            <a:ext cx="8465280" cy="1508105"/>
          </a:xfrm>
          <a:prstGeom prst="rect">
            <a:avLst/>
          </a:prstGeom>
        </p:spPr>
        <p:txBody>
          <a:bodyPr wrap="square">
            <a:spAutoFit/>
          </a:bodyPr>
          <a:lstStyle/>
          <a:p>
            <a:pPr algn="just"/>
            <a:r>
              <a:rPr lang="en-US" dirty="0" smtClean="0">
                <a:latin typeface="Palatino Linotype" panose="02040502050505030304" pitchFamily="18" charset="0"/>
              </a:rPr>
              <a:t>	Expression </a:t>
            </a:r>
            <a:r>
              <a:rPr lang="en-US" dirty="0">
                <a:latin typeface="Palatino Linotype" panose="02040502050505030304" pitchFamily="18" charset="0"/>
              </a:rPr>
              <a:t>of the </a:t>
            </a:r>
            <a:r>
              <a:rPr lang="en-US" b="1" i="1" dirty="0" smtClean="0">
                <a:solidFill>
                  <a:srgbClr val="FF0000"/>
                </a:solidFill>
                <a:latin typeface="Palatino Linotype" panose="02040502050505030304" pitchFamily="18" charset="0"/>
              </a:rPr>
              <a:t>IL8</a:t>
            </a:r>
            <a:r>
              <a:rPr lang="en-US" b="1" i="1" dirty="0">
                <a:solidFill>
                  <a:srgbClr val="FF0000"/>
                </a:solidFill>
                <a:latin typeface="Palatino Linotype" panose="02040502050505030304" pitchFamily="18" charset="0"/>
              </a:rPr>
              <a:t>, </a:t>
            </a:r>
            <a:r>
              <a:rPr lang="en-US" b="1" i="1" dirty="0" smtClean="0">
                <a:solidFill>
                  <a:srgbClr val="FF0000"/>
                </a:solidFill>
                <a:latin typeface="Palatino Linotype" panose="02040502050505030304" pitchFamily="18" charset="0"/>
              </a:rPr>
              <a:t>IL10, </a:t>
            </a:r>
            <a:r>
              <a:rPr lang="en-US" b="1" i="1" dirty="0">
                <a:solidFill>
                  <a:srgbClr val="FF0000"/>
                </a:solidFill>
                <a:latin typeface="Palatino Linotype" panose="02040502050505030304" pitchFamily="18" charset="0"/>
              </a:rPr>
              <a:t>IL12, </a:t>
            </a:r>
            <a:r>
              <a:rPr lang="en-US" b="1" i="1" dirty="0" smtClean="0">
                <a:solidFill>
                  <a:srgbClr val="FF0000"/>
                </a:solidFill>
                <a:latin typeface="Palatino Linotype" panose="02040502050505030304" pitchFamily="18" charset="0"/>
              </a:rPr>
              <a:t>TNF</a:t>
            </a:r>
            <a:r>
              <a:rPr lang="el-GR" b="1" i="1" dirty="0" smtClean="0">
                <a:solidFill>
                  <a:srgbClr val="FF0000"/>
                </a:solidFill>
                <a:latin typeface="Palatino Linotype" panose="02040502050505030304" pitchFamily="18" charset="0"/>
              </a:rPr>
              <a:t>α</a:t>
            </a:r>
            <a:r>
              <a:rPr lang="en-US" b="1" i="1" dirty="0" smtClean="0">
                <a:solidFill>
                  <a:srgbClr val="FF0000"/>
                </a:solidFill>
                <a:latin typeface="Palatino Linotype" panose="02040502050505030304" pitchFamily="18" charset="0"/>
              </a:rPr>
              <a:t>, CD80,</a:t>
            </a:r>
            <a:r>
              <a:rPr lang="el-GR" b="1" i="1" dirty="0" smtClean="0">
                <a:solidFill>
                  <a:srgbClr val="FF0000"/>
                </a:solidFill>
                <a:latin typeface="Palatino Linotype" panose="02040502050505030304" pitchFamily="18" charset="0"/>
              </a:rPr>
              <a:t> </a:t>
            </a:r>
            <a:r>
              <a:rPr lang="en-US" b="1" i="1" dirty="0">
                <a:solidFill>
                  <a:srgbClr val="FF0000"/>
                </a:solidFill>
                <a:latin typeface="Palatino Linotype" panose="02040502050505030304" pitchFamily="18" charset="0"/>
              </a:rPr>
              <a:t>OAS1, OAS3, RNASEL, MX1, </a:t>
            </a:r>
            <a:r>
              <a:rPr lang="en-US" b="1" i="1" dirty="0" smtClean="0">
                <a:solidFill>
                  <a:srgbClr val="FF0000"/>
                </a:solidFill>
                <a:latin typeface="Palatino Linotype" panose="02040502050505030304" pitchFamily="18" charset="0"/>
              </a:rPr>
              <a:t>EIF2AK2, F5</a:t>
            </a:r>
            <a:r>
              <a:rPr lang="en-US" b="1" i="1" dirty="0">
                <a:solidFill>
                  <a:srgbClr val="FF0000"/>
                </a:solidFill>
                <a:latin typeface="Palatino Linotype" panose="02040502050505030304" pitchFamily="18" charset="0"/>
              </a:rPr>
              <a:t>, </a:t>
            </a:r>
            <a:r>
              <a:rPr lang="en-US" b="1" i="1" dirty="0" smtClean="0">
                <a:solidFill>
                  <a:srgbClr val="FF0000"/>
                </a:solidFill>
                <a:latin typeface="Palatino Linotype" panose="02040502050505030304" pitchFamily="18" charset="0"/>
              </a:rPr>
              <a:t>F10,</a:t>
            </a:r>
            <a:r>
              <a:rPr lang="en-US" b="1" i="1" dirty="0">
                <a:solidFill>
                  <a:srgbClr val="FF0000"/>
                </a:solidFill>
                <a:latin typeface="Palatino Linotype" panose="02040502050505030304" pitchFamily="18" charset="0"/>
              </a:rPr>
              <a:t> ARG2</a:t>
            </a:r>
            <a:r>
              <a:rPr lang="en-US" b="1" i="1" dirty="0" smtClean="0">
                <a:solidFill>
                  <a:srgbClr val="FF0000"/>
                </a:solidFill>
                <a:latin typeface="Palatino Linotype" panose="02040502050505030304" pitchFamily="18" charset="0"/>
              </a:rPr>
              <a:t> </a:t>
            </a:r>
            <a:r>
              <a:rPr lang="en-US" dirty="0">
                <a:latin typeface="Palatino Linotype" panose="02040502050505030304" pitchFamily="18" charset="0"/>
              </a:rPr>
              <a:t>was </a:t>
            </a:r>
            <a:r>
              <a:rPr lang="en-US" dirty="0" smtClean="0">
                <a:latin typeface="Palatino Linotype" panose="02040502050505030304" pitchFamily="18" charset="0"/>
              </a:rPr>
              <a:t>increased </a:t>
            </a:r>
            <a:r>
              <a:rPr lang="en-US" dirty="0">
                <a:latin typeface="Palatino Linotype" panose="02040502050505030304" pitchFamily="18" charset="0"/>
              </a:rPr>
              <a:t>in the PBCs</a:t>
            </a:r>
            <a:r>
              <a:rPr lang="en-US" dirty="0" smtClean="0">
                <a:latin typeface="Palatino Linotype" panose="02040502050505030304" pitchFamily="18" charset="0"/>
              </a:rPr>
              <a:t> </a:t>
            </a:r>
            <a:r>
              <a:rPr lang="en-US" dirty="0">
                <a:latin typeface="Palatino Linotype" panose="02040502050505030304" pitchFamily="18" charset="0"/>
              </a:rPr>
              <a:t>of </a:t>
            </a:r>
            <a:r>
              <a:rPr lang="en-US" dirty="0" smtClean="0">
                <a:latin typeface="Palatino Linotype" panose="02040502050505030304" pitchFamily="18" charset="0"/>
              </a:rPr>
              <a:t> COVID‐19-infected </a:t>
            </a:r>
            <a:r>
              <a:rPr lang="en-US" dirty="0">
                <a:latin typeface="Palatino Linotype" panose="02040502050505030304" pitchFamily="18" charset="0"/>
              </a:rPr>
              <a:t>patients compared to the healthy sample. These </a:t>
            </a:r>
            <a:r>
              <a:rPr lang="en-US" dirty="0" smtClean="0">
                <a:latin typeface="Palatino Linotype" panose="02040502050505030304" pitchFamily="18" charset="0"/>
              </a:rPr>
              <a:t>genes can be used as genetic</a:t>
            </a:r>
            <a:r>
              <a:rPr lang="en-US" dirty="0">
                <a:latin typeface="Palatino Linotype" panose="02040502050505030304" pitchFamily="18" charset="0"/>
              </a:rPr>
              <a:t> markers</a:t>
            </a:r>
            <a:r>
              <a:rPr lang="en-US" dirty="0" smtClean="0">
                <a:latin typeface="Palatino Linotype" panose="02040502050505030304" pitchFamily="18" charset="0"/>
              </a:rPr>
              <a:t> for early </a:t>
            </a:r>
            <a:r>
              <a:rPr lang="en-US" dirty="0">
                <a:latin typeface="Palatino Linotype" panose="02040502050505030304" pitchFamily="18" charset="0"/>
              </a:rPr>
              <a:t>detection of </a:t>
            </a:r>
            <a:r>
              <a:rPr lang="en-US" dirty="0" err="1" smtClean="0">
                <a:latin typeface="Palatino Linotype" panose="02040502050505030304" pitchFamily="18" charset="0"/>
              </a:rPr>
              <a:t>hyperinflammation</a:t>
            </a:r>
            <a:r>
              <a:rPr lang="en-US" dirty="0" smtClean="0">
                <a:latin typeface="Palatino Linotype" panose="02040502050505030304" pitchFamily="18" charset="0"/>
              </a:rPr>
              <a:t> </a:t>
            </a:r>
            <a:r>
              <a:rPr lang="en-US" dirty="0">
                <a:latin typeface="Palatino Linotype" panose="02040502050505030304" pitchFamily="18" charset="0"/>
              </a:rPr>
              <a:t>and coagulation </a:t>
            </a:r>
            <a:r>
              <a:rPr lang="en-US" dirty="0" smtClean="0">
                <a:latin typeface="Palatino Linotype" panose="02040502050505030304" pitchFamily="18" charset="0"/>
              </a:rPr>
              <a:t>in patients </a:t>
            </a:r>
            <a:r>
              <a:rPr lang="en-US" dirty="0">
                <a:latin typeface="Palatino Linotype" panose="02040502050505030304" pitchFamily="18" charset="0"/>
              </a:rPr>
              <a:t>with acute COVID‐19 </a:t>
            </a:r>
            <a:r>
              <a:rPr lang="en-US" dirty="0" smtClean="0">
                <a:latin typeface="Palatino Linotype" panose="02040502050505030304" pitchFamily="18" charset="0"/>
              </a:rPr>
              <a:t>and </a:t>
            </a:r>
            <a:r>
              <a:rPr lang="en-US" dirty="0">
                <a:latin typeface="Palatino Linotype" panose="02040502050505030304" pitchFamily="18" charset="0"/>
              </a:rPr>
              <a:t>evaluation of efficiency treatment of this disease</a:t>
            </a:r>
            <a:r>
              <a:rPr lang="en-US" dirty="0" smtClean="0">
                <a:latin typeface="Palatino Linotype" panose="02040502050505030304" pitchFamily="18" charset="0"/>
              </a:rPr>
              <a:t>.</a:t>
            </a:r>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48000"/>
            <a:ext cx="4572000" cy="2988404"/>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0"/>
            <a:ext cx="4564920" cy="29734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Прямоугольник 7"/>
          <p:cNvSpPr/>
          <p:nvPr/>
        </p:nvSpPr>
        <p:spPr>
          <a:xfrm>
            <a:off x="256465" y="1194219"/>
            <a:ext cx="8631069" cy="3724096"/>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Palatino Linotype" panose="02040502050505030304" pitchFamily="18" charset="0"/>
              </a:rPr>
              <a:t>Up-regulated </a:t>
            </a:r>
            <a:r>
              <a:rPr lang="en-US" dirty="0">
                <a:latin typeface="Palatino Linotype" panose="02040502050505030304" pitchFamily="18" charset="0"/>
              </a:rPr>
              <a:t>expression of </a:t>
            </a:r>
            <a:r>
              <a:rPr lang="en-US" i="1" dirty="0">
                <a:latin typeface="Palatino Linotype" panose="02040502050505030304" pitchFamily="18" charset="0"/>
              </a:rPr>
              <a:t>IL8, IL10, IL12, TNF</a:t>
            </a:r>
            <a:r>
              <a:rPr lang="el-GR" i="1" dirty="0">
                <a:latin typeface="Palatino Linotype" panose="02040502050505030304" pitchFamily="18" charset="0"/>
              </a:rPr>
              <a:t>α, </a:t>
            </a:r>
            <a:r>
              <a:rPr lang="en-US" i="1" dirty="0">
                <a:latin typeface="Palatino Linotype" panose="02040502050505030304" pitchFamily="18" charset="0"/>
              </a:rPr>
              <a:t>CD80, OAS1, OAS3, RNASEL, MX1, EIF2AK2, F5, F10, ARG2  </a:t>
            </a:r>
            <a:r>
              <a:rPr lang="en-US" dirty="0">
                <a:latin typeface="Palatino Linotype" panose="02040502050505030304" pitchFamily="18" charset="0"/>
              </a:rPr>
              <a:t>genes was found out in the blood of </a:t>
            </a:r>
            <a:r>
              <a:rPr lang="en-US" dirty="0" smtClean="0">
                <a:latin typeface="Palatino Linotype" panose="02040502050505030304" pitchFamily="18" charset="0"/>
              </a:rPr>
              <a:t>COVID‐19-infected </a:t>
            </a:r>
            <a:r>
              <a:rPr lang="en-US" dirty="0">
                <a:latin typeface="Palatino Linotype" panose="02040502050505030304" pitchFamily="18" charset="0"/>
              </a:rPr>
              <a:t>patients compared to the healthy </a:t>
            </a:r>
            <a:r>
              <a:rPr lang="en-US" dirty="0" smtClean="0">
                <a:latin typeface="Palatino Linotype" panose="02040502050505030304" pitchFamily="18" charset="0"/>
              </a:rPr>
              <a:t>sample</a:t>
            </a:r>
            <a:r>
              <a:rPr lang="en-US" dirty="0">
                <a:latin typeface="Palatino Linotype" panose="02040502050505030304" pitchFamily="18" charset="0"/>
              </a:rPr>
              <a:t>;</a:t>
            </a:r>
            <a:endParaRPr lang="en-US" dirty="0" smtClean="0">
              <a:latin typeface="Palatino Linotype" panose="02040502050505030304" pitchFamily="18" charset="0"/>
            </a:endParaRPr>
          </a:p>
          <a:p>
            <a:pPr marL="285750" indent="-285750" algn="just">
              <a:buFont typeface="Arial" panose="020B0604020202020204" pitchFamily="34" charset="0"/>
              <a:buChar char="•"/>
            </a:pPr>
            <a:endParaRPr lang="en-US" dirty="0" smtClean="0">
              <a:latin typeface="Palatino Linotype" panose="02040502050505030304" pitchFamily="18" charset="0"/>
            </a:endParaRPr>
          </a:p>
          <a:p>
            <a:pPr marL="285750" indent="-285750" algn="just">
              <a:buFont typeface="Arial" panose="020B0604020202020204" pitchFamily="34" charset="0"/>
              <a:buChar char="•"/>
            </a:pPr>
            <a:r>
              <a:rPr lang="en-US" i="1" dirty="0" smtClean="0">
                <a:latin typeface="Palatino Linotype" panose="02040502050505030304" pitchFamily="18" charset="0"/>
              </a:rPr>
              <a:t> </a:t>
            </a:r>
            <a:r>
              <a:rPr lang="en-US" dirty="0" smtClean="0">
                <a:latin typeface="Palatino Linotype" panose="02040502050505030304" pitchFamily="18" charset="0"/>
              </a:rPr>
              <a:t>mRNA expression of </a:t>
            </a:r>
            <a:r>
              <a:rPr lang="en-US" i="1" dirty="0" smtClean="0">
                <a:latin typeface="Palatino Linotype" panose="02040502050505030304" pitchFamily="18" charset="0"/>
              </a:rPr>
              <a:t>IL8</a:t>
            </a:r>
            <a:r>
              <a:rPr lang="en-US" i="1" dirty="0">
                <a:latin typeface="Palatino Linotype" panose="02040502050505030304" pitchFamily="18" charset="0"/>
              </a:rPr>
              <a:t>, IL10, IL12, TNF</a:t>
            </a:r>
            <a:r>
              <a:rPr lang="el-GR" i="1" dirty="0">
                <a:latin typeface="Palatino Linotype" panose="02040502050505030304" pitchFamily="18" charset="0"/>
              </a:rPr>
              <a:t>α, </a:t>
            </a:r>
            <a:r>
              <a:rPr lang="en-US" i="1" dirty="0">
                <a:latin typeface="Palatino Linotype" panose="02040502050505030304" pitchFamily="18" charset="0"/>
              </a:rPr>
              <a:t>CD80, OAS1, OAS3, RNASEL, MX1, EIF2AK2, F5, F10, ARG2 </a:t>
            </a:r>
            <a:r>
              <a:rPr lang="en-US" dirty="0" smtClean="0">
                <a:latin typeface="Palatino Linotype" panose="02040502050505030304" pitchFamily="18" charset="0"/>
              </a:rPr>
              <a:t>classifies </a:t>
            </a:r>
            <a:r>
              <a:rPr lang="en-US" dirty="0">
                <a:latin typeface="Palatino Linotype" panose="02040502050505030304" pitchFamily="18" charset="0"/>
              </a:rPr>
              <a:t>COVID‐19-infected and healthy patients </a:t>
            </a:r>
            <a:r>
              <a:rPr lang="en-US" dirty="0" smtClean="0">
                <a:latin typeface="Palatino Linotype" panose="02040502050505030304" pitchFamily="18" charset="0"/>
              </a:rPr>
              <a:t>with </a:t>
            </a:r>
            <a:r>
              <a:rPr lang="en-US" dirty="0">
                <a:latin typeface="Palatino Linotype" panose="02040502050505030304" pitchFamily="18" charset="0"/>
              </a:rPr>
              <a:t>good </a:t>
            </a:r>
            <a:r>
              <a:rPr lang="en-US" dirty="0" smtClean="0">
                <a:latin typeface="Palatino Linotype" panose="02040502050505030304" pitchFamily="18" charset="0"/>
              </a:rPr>
              <a:t>accuracy in </a:t>
            </a:r>
            <a:r>
              <a:rPr lang="en-US" dirty="0">
                <a:latin typeface="Palatino Linotype" panose="02040502050505030304" pitchFamily="18" charset="0"/>
              </a:rPr>
              <a:t>whole </a:t>
            </a:r>
            <a:r>
              <a:rPr lang="en-US" dirty="0" smtClean="0">
                <a:latin typeface="Palatino Linotype" panose="02040502050505030304" pitchFamily="18" charset="0"/>
              </a:rPr>
              <a:t>blood;</a:t>
            </a:r>
            <a:endParaRPr lang="ru-RU" dirty="0"/>
          </a:p>
          <a:p>
            <a:pPr marL="285750" indent="-285750" algn="just">
              <a:buFont typeface="Arial" panose="020B0604020202020204" pitchFamily="34" charset="0"/>
              <a:buChar char="•"/>
            </a:pPr>
            <a:endParaRPr lang="en-US" dirty="0" smtClean="0">
              <a:latin typeface="Palatino Linotype" panose="02040502050505030304" pitchFamily="18" charset="0"/>
            </a:endParaRPr>
          </a:p>
          <a:p>
            <a:pPr marL="285750" indent="-285750" algn="just">
              <a:buFont typeface="Arial" panose="020B0604020202020204" pitchFamily="34" charset="0"/>
              <a:buChar char="•"/>
            </a:pPr>
            <a:endParaRPr lang="en-US" dirty="0">
              <a:latin typeface="Palatino Linotype" panose="02040502050505030304" pitchFamily="18" charset="0"/>
            </a:endParaRPr>
          </a:p>
          <a:p>
            <a:pPr marL="285750" indent="-285750" algn="just">
              <a:buFont typeface="Arial" panose="020B0604020202020204" pitchFamily="34" charset="0"/>
              <a:buChar char="•"/>
            </a:pPr>
            <a:r>
              <a:rPr lang="en-US" dirty="0">
                <a:latin typeface="Palatino Linotype" panose="02040502050505030304" pitchFamily="18" charset="0"/>
              </a:rPr>
              <a:t>G</a:t>
            </a:r>
            <a:r>
              <a:rPr lang="en-US" dirty="0" smtClean="0">
                <a:latin typeface="Palatino Linotype" panose="02040502050505030304" pitchFamily="18" charset="0"/>
              </a:rPr>
              <a:t>ene </a:t>
            </a:r>
            <a:r>
              <a:rPr lang="en-US" dirty="0">
                <a:latin typeface="Palatino Linotype" panose="02040502050505030304" pitchFamily="18" charset="0"/>
              </a:rPr>
              <a:t>expression profile in PBCs can be used for early detection of hyperinflammation, coagulation disorders, and evaluation of efficiency treatment of this disease.</a:t>
            </a:r>
          </a:p>
          <a:p>
            <a:pPr algn="just"/>
            <a:endParaRPr lang="en-US" sz="2000" dirty="0">
              <a:latin typeface="Palatino Linotype" panose="02040502050505030304" pitchFamily="18" charset="0"/>
            </a:endParaRPr>
          </a:p>
        </p:txBody>
      </p:sp>
    </p:spTree>
    <p:extLst>
      <p:ext uri="{BB962C8B-B14F-4D97-AF65-F5344CB8AC3E}">
        <p14:creationId xmlns:p14="http://schemas.microsoft.com/office/powerpoint/2010/main" val="287505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359538"/>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xmlns=""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295400"/>
            <a:ext cx="2857500" cy="16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41" y="6019933"/>
            <a:ext cx="9136918" cy="835799"/>
          </a:xfrm>
          <a:prstGeom prst="rect">
            <a:avLst/>
          </a:prstGeom>
        </p:spPr>
      </p:pic>
      <p:sp>
        <p:nvSpPr>
          <p:cNvPr id="32" name="Rectangle 4"/>
          <p:cNvSpPr/>
          <p:nvPr/>
        </p:nvSpPr>
        <p:spPr>
          <a:xfrm>
            <a:off x="2401232" y="331168"/>
            <a:ext cx="4114800" cy="461665"/>
          </a:xfrm>
          <a:prstGeom prst="rect">
            <a:avLst/>
          </a:prstGeom>
        </p:spPr>
        <p:txBody>
          <a:bodyPr wrap="square">
            <a:spAutoFit/>
          </a:bodyPr>
          <a:lstStyle/>
          <a:p>
            <a:pPr algn="ctr"/>
            <a:r>
              <a:rPr lang="en-US" sz="2400" b="1" dirty="0">
                <a:latin typeface="Palatino Linotype" panose="02040502050505030304" pitchFamily="18" charset="0"/>
              </a:rPr>
              <a:t>Title of the Presentation</a:t>
            </a:r>
          </a:p>
        </p:txBody>
      </p:sp>
      <p:sp>
        <p:nvSpPr>
          <p:cNvPr id="33" name="Slide Number Placeholder 11"/>
          <p:cNvSpPr txBox="1">
            <a:spLocks/>
          </p:cNvSpPr>
          <p:nvPr/>
        </p:nvSpPr>
        <p:spPr>
          <a:xfrm>
            <a:off x="6994277" y="67976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54" name="TextBox 53"/>
          <p:cNvSpPr txBox="1"/>
          <p:nvPr/>
        </p:nvSpPr>
        <p:spPr>
          <a:xfrm>
            <a:off x="8734203" y="6459586"/>
            <a:ext cx="304800" cy="369332"/>
          </a:xfrm>
          <a:prstGeom prst="rect">
            <a:avLst/>
          </a:prstGeom>
          <a:noFill/>
        </p:spPr>
        <p:txBody>
          <a:bodyPr wrap="square" rtlCol="0">
            <a:spAutoFit/>
          </a:bodyPr>
          <a:lstStyle/>
          <a:p>
            <a:r>
              <a:rPr lang="en-US" dirty="0"/>
              <a:t>2</a:t>
            </a:r>
          </a:p>
        </p:txBody>
      </p:sp>
      <p:pic>
        <p:nvPicPr>
          <p:cNvPr id="29"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524" y="1957125"/>
            <a:ext cx="1379978" cy="938794"/>
          </a:xfrm>
          <a:prstGeom prst="rect">
            <a:avLst/>
          </a:prstGeom>
        </p:spPr>
      </p:pic>
      <p:pic>
        <p:nvPicPr>
          <p:cNvPr id="34"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470" y="1917058"/>
            <a:ext cx="1379978" cy="1018928"/>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199" y="2549206"/>
            <a:ext cx="1423645" cy="945538"/>
          </a:xfrm>
          <a:prstGeom prst="rect">
            <a:avLst/>
          </a:prstGeom>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t="20044" r="46423" b="10358"/>
          <a:stretch/>
        </p:blipFill>
        <p:spPr>
          <a:xfrm>
            <a:off x="84203" y="2112694"/>
            <a:ext cx="1503129" cy="1804153"/>
          </a:xfrm>
          <a:prstGeom prst="rect">
            <a:avLst/>
          </a:prstGeom>
        </p:spPr>
      </p:pic>
      <p:pic>
        <p:nvPicPr>
          <p:cNvPr id="38" name="Рисунок 37"/>
          <p:cNvPicPr>
            <a:picLocks noChangeAspect="1"/>
          </p:cNvPicPr>
          <p:nvPr/>
        </p:nvPicPr>
        <p:blipFill rotWithShape="1">
          <a:blip r:embed="rId7" cstate="print">
            <a:extLst>
              <a:ext uri="{28A0092B-C50C-407E-A947-70E740481C1C}">
                <a14:useLocalDpi xmlns:a14="http://schemas.microsoft.com/office/drawing/2010/main" val="0"/>
              </a:ext>
            </a:extLst>
          </a:blip>
          <a:srcRect l="52047" b="10357"/>
          <a:stretch/>
        </p:blipFill>
        <p:spPr>
          <a:xfrm>
            <a:off x="7885140" y="1906906"/>
            <a:ext cx="1182660" cy="2009941"/>
          </a:xfrm>
          <a:prstGeom prst="rect">
            <a:avLst/>
          </a:prstGeom>
        </p:spPr>
      </p:pic>
      <p:cxnSp>
        <p:nvCxnSpPr>
          <p:cNvPr id="8" name="Прямая со стрелкой 7"/>
          <p:cNvCxnSpPr/>
          <p:nvPr/>
        </p:nvCxnSpPr>
        <p:spPr>
          <a:xfrm>
            <a:off x="1587332" y="3045200"/>
            <a:ext cx="39386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6" name="Прямая со стрелкой 55"/>
          <p:cNvCxnSpPr/>
          <p:nvPr/>
        </p:nvCxnSpPr>
        <p:spPr>
          <a:xfrm>
            <a:off x="3498413" y="3010734"/>
            <a:ext cx="39386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Прямая со стрелкой 9"/>
          <p:cNvCxnSpPr/>
          <p:nvPr/>
        </p:nvCxnSpPr>
        <p:spPr>
          <a:xfrm>
            <a:off x="5410200" y="2969265"/>
            <a:ext cx="48475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58" name="Прямая со стрелкой 57"/>
          <p:cNvCxnSpPr/>
          <p:nvPr/>
        </p:nvCxnSpPr>
        <p:spPr>
          <a:xfrm>
            <a:off x="7355100" y="2951344"/>
            <a:ext cx="39386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45" y="2091445"/>
            <a:ext cx="387081" cy="388809"/>
          </a:xfrm>
          <a:prstGeom prst="rect">
            <a:avLst/>
          </a:prstGeom>
        </p:spPr>
      </p:pic>
      <p:pic>
        <p:nvPicPr>
          <p:cNvPr id="60" name="Рисунок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51" y="1447800"/>
            <a:ext cx="387081" cy="388809"/>
          </a:xfrm>
          <a:prstGeom prst="rect">
            <a:avLst/>
          </a:prstGeom>
        </p:spPr>
      </p:pic>
      <p:pic>
        <p:nvPicPr>
          <p:cNvPr id="61" name="Рисунок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1223" y="2285849"/>
            <a:ext cx="387081" cy="388809"/>
          </a:xfrm>
          <a:prstGeom prst="rect">
            <a:avLst/>
          </a:prstGeom>
        </p:spPr>
      </p:pic>
      <p:pic>
        <p:nvPicPr>
          <p:cNvPr id="62" name="Рисунок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552" y="1828647"/>
            <a:ext cx="387081" cy="388809"/>
          </a:xfrm>
          <a:prstGeom prst="rect">
            <a:avLst/>
          </a:prstGeom>
        </p:spPr>
      </p:pic>
      <p:pic>
        <p:nvPicPr>
          <p:cNvPr id="63"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t="18819" r="1127" b="3767"/>
          <a:stretch/>
        </p:blipFill>
        <p:spPr>
          <a:xfrm>
            <a:off x="1948067" y="2857120"/>
            <a:ext cx="1241439" cy="863609"/>
          </a:xfrm>
          <a:prstGeom prst="rect">
            <a:avLst/>
          </a:prstGeom>
        </p:spPr>
      </p:pic>
      <p:pic>
        <p:nvPicPr>
          <p:cNvPr id="6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t="18819" r="1127" b="3767"/>
          <a:stretch/>
        </p:blipFill>
        <p:spPr>
          <a:xfrm>
            <a:off x="5963051" y="2895919"/>
            <a:ext cx="1241439" cy="863609"/>
          </a:xfrm>
          <a:prstGeom prst="rect">
            <a:avLst/>
          </a:prstGeom>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457200"/>
            <a:ext cx="8763000" cy="4893647"/>
          </a:xfrm>
          <a:prstGeom prst="rect">
            <a:avLst/>
          </a:prstGeom>
          <a:noFill/>
        </p:spPr>
        <p:txBody>
          <a:bodyPr wrap="square" rtlCol="0">
            <a:spAutoFit/>
          </a:bodyPr>
          <a:lstStyle/>
          <a:p>
            <a:pPr algn="just"/>
            <a:r>
              <a:rPr lang="fr-FR" b="1" dirty="0">
                <a:latin typeface="Palatino Linotype" panose="02040502050505030304" pitchFamily="18" charset="0"/>
              </a:rPr>
              <a:t>Abstract:</a:t>
            </a:r>
            <a:endParaRPr lang="fr-FR" dirty="0">
              <a:latin typeface="Palatino Linotype" panose="02040502050505030304" pitchFamily="18" charset="0"/>
            </a:endParaRPr>
          </a:p>
          <a:p>
            <a:pPr algn="just"/>
            <a:r>
              <a:rPr lang="en-US" dirty="0">
                <a:latin typeface="Palatino Linotype" panose="02040502050505030304" pitchFamily="18" charset="0"/>
              </a:rPr>
              <a:t>	</a:t>
            </a:r>
            <a:r>
              <a:rPr lang="en-US" sz="1600" dirty="0">
                <a:latin typeface="Palatino Linotype" panose="02040502050505030304" pitchFamily="18" charset="0"/>
              </a:rPr>
              <a:t>The clinical course of coronavirus disease 2019 (COVID‐19) varies from mild symptoms to acute respiratory distress syndrome, </a:t>
            </a:r>
            <a:r>
              <a:rPr lang="en-US" sz="1600" dirty="0" err="1">
                <a:latin typeface="Palatino Linotype" panose="02040502050505030304" pitchFamily="18" charset="0"/>
              </a:rPr>
              <a:t>hyperinflammation</a:t>
            </a:r>
            <a:r>
              <a:rPr lang="en-US" sz="1600" dirty="0">
                <a:latin typeface="Palatino Linotype" panose="02040502050505030304" pitchFamily="18" charset="0"/>
              </a:rPr>
              <a:t>, and coagulation disorder. The hematopoietic system plays a critical role in the observed </a:t>
            </a:r>
            <a:r>
              <a:rPr lang="en-US" sz="1600" dirty="0" err="1">
                <a:latin typeface="Palatino Linotype" panose="02040502050505030304" pitchFamily="18" charset="0"/>
              </a:rPr>
              <a:t>hyperinflammation</a:t>
            </a:r>
            <a:r>
              <a:rPr lang="en-US" sz="1600" dirty="0">
                <a:latin typeface="Palatino Linotype" panose="02040502050505030304" pitchFamily="18" charset="0"/>
              </a:rPr>
              <a:t>, particularly in severely ill patients. Using peripheral blood cells (PBCs) for gene expression analysis is valuable to evaluate disease-associated and drug-response related genes. In this study, we aimed to explore the gene expression profile of PBCs in patients with COVID‐19. Whole blood samples were collected from 19 patients with acute COVID‐19 infection and 20 healthy volunteers. The gene expression of PBCs was determined by RT-</a:t>
            </a:r>
            <a:r>
              <a:rPr lang="en-US" sz="1600" dirty="0" err="1">
                <a:latin typeface="Palatino Linotype" panose="02040502050505030304" pitchFamily="18" charset="0"/>
              </a:rPr>
              <a:t>qPCR</a:t>
            </a:r>
            <a:r>
              <a:rPr lang="en-US" sz="1600" dirty="0">
                <a:latin typeface="Palatino Linotype" panose="02040502050505030304" pitchFamily="18" charset="0"/>
              </a:rPr>
              <a:t>. We investigated the expression of cytokines, chemokines, interferon-stimulated, pro-oxidation, and coagulation genes in PBCs of the infected and healthy samples. Up-regulated expression of some genes was found out in the blood of COVID‐19-infected patients compared to the healthy sample. We have identified some genes in whole blood that classifies COVID‐19-infected and healthy patients with good accuracy. These results suggested that the expression of cytokines, coagulation, and interferon-stimulated genes in PBCs can be used for early detection of </a:t>
            </a:r>
            <a:r>
              <a:rPr lang="en-US" sz="1600" dirty="0" err="1">
                <a:latin typeface="Palatino Linotype" panose="02040502050505030304" pitchFamily="18" charset="0"/>
              </a:rPr>
              <a:t>hyperinflammation</a:t>
            </a:r>
            <a:r>
              <a:rPr lang="en-US" sz="1600" dirty="0">
                <a:latin typeface="Palatino Linotype" panose="02040502050505030304" pitchFamily="18" charset="0"/>
              </a:rPr>
              <a:t>, coagulation disorders, and evaluation of efficiency treatment of this disease.</a:t>
            </a:r>
          </a:p>
          <a:p>
            <a:pPr algn="just"/>
            <a:r>
              <a:rPr lang="en-US" sz="1600" b="1" dirty="0">
                <a:latin typeface="Palatino Linotype" panose="02040502050505030304" pitchFamily="18" charset="0"/>
              </a:rPr>
              <a:t>Keywords</a:t>
            </a:r>
            <a:endParaRPr lang="en-US" sz="1600" dirty="0">
              <a:latin typeface="Palatino Linotype" panose="02040502050505030304" pitchFamily="18" charset="0"/>
            </a:endParaRPr>
          </a:p>
          <a:p>
            <a:pPr algn="just"/>
            <a:r>
              <a:rPr lang="en-US" sz="1600" dirty="0">
                <a:latin typeface="Palatino Linotype" panose="02040502050505030304" pitchFamily="18" charset="0"/>
              </a:rPr>
              <a:t>coagulation, COVID‐19, gene expression, </a:t>
            </a:r>
            <a:r>
              <a:rPr lang="en-US" sz="1600" dirty="0" err="1">
                <a:latin typeface="Palatino Linotype" panose="02040502050505030304" pitchFamily="18" charset="0"/>
              </a:rPr>
              <a:t>hyperinflammation</a:t>
            </a:r>
            <a:r>
              <a:rPr lang="en-US" sz="1600" dirty="0">
                <a:latin typeface="Palatino Linotype" panose="02040502050505030304" pitchFamily="18" charset="0"/>
              </a:rPr>
              <a:t>, peripheral blood cells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7" y="152400"/>
            <a:ext cx="78486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Прямоугольник 7"/>
          <p:cNvSpPr/>
          <p:nvPr/>
        </p:nvSpPr>
        <p:spPr>
          <a:xfrm>
            <a:off x="3686175" y="229129"/>
            <a:ext cx="30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14337" y="668324"/>
            <a:ext cx="8448674" cy="2092881"/>
          </a:xfrm>
          <a:prstGeom prst="rect">
            <a:avLst/>
          </a:prstGeom>
        </p:spPr>
        <p:txBody>
          <a:bodyPr wrap="square">
            <a:spAutoFit/>
          </a:bodyPr>
          <a:lstStyle/>
          <a:p>
            <a:pPr algn="just"/>
            <a:r>
              <a:rPr lang="en-US" dirty="0" smtClean="0">
                <a:latin typeface="Palatino Linotype" panose="02040502050505030304" pitchFamily="18" charset="0"/>
              </a:rPr>
              <a:t>	</a:t>
            </a:r>
            <a:r>
              <a:rPr lang="en-US" sz="1600" dirty="0">
                <a:latin typeface="Palatino Linotype" panose="02040502050505030304" pitchFamily="18" charset="0"/>
              </a:rPr>
              <a:t> Coronavirus SARS-CoV-2 is the etiologic agent for </a:t>
            </a:r>
            <a:r>
              <a:rPr lang="en-US" sz="1600" dirty="0" smtClean="0">
                <a:latin typeface="Palatino Linotype" panose="02040502050505030304" pitchFamily="18" charset="0"/>
              </a:rPr>
              <a:t>COVID-19, </a:t>
            </a:r>
            <a:r>
              <a:rPr lang="en-US" sz="1600" dirty="0">
                <a:latin typeface="Palatino Linotype" panose="02040502050505030304" pitchFamily="18" charset="0"/>
              </a:rPr>
              <a:t>a disease from which over </a:t>
            </a:r>
            <a:r>
              <a:rPr lang="uk-UA" sz="1600" dirty="0" smtClean="0">
                <a:latin typeface="Palatino Linotype" panose="02040502050505030304" pitchFamily="18" charset="0"/>
              </a:rPr>
              <a:t>118</a:t>
            </a:r>
            <a:r>
              <a:rPr lang="en-US" sz="1600" dirty="0" smtClean="0">
                <a:latin typeface="Palatino Linotype" panose="02040502050505030304" pitchFamily="18" charset="0"/>
              </a:rPr>
              <a:t>0,000 </a:t>
            </a:r>
            <a:r>
              <a:rPr lang="en-US" sz="1600" dirty="0">
                <a:latin typeface="Palatino Linotype" panose="02040502050505030304" pitchFamily="18" charset="0"/>
              </a:rPr>
              <a:t>persons have </a:t>
            </a:r>
            <a:r>
              <a:rPr lang="en-US" sz="1600" dirty="0" smtClean="0">
                <a:latin typeface="Palatino Linotype" panose="02040502050505030304" pitchFamily="18" charset="0"/>
              </a:rPr>
              <a:t>died in </a:t>
            </a:r>
            <a:r>
              <a:rPr lang="en-US" sz="1600" dirty="0">
                <a:latin typeface="Palatino Linotype" panose="02040502050505030304" pitchFamily="18" charset="0"/>
              </a:rPr>
              <a:t>the past </a:t>
            </a:r>
            <a:r>
              <a:rPr lang="uk-UA" sz="1600" dirty="0" smtClean="0">
                <a:latin typeface="Palatino Linotype" panose="02040502050505030304" pitchFamily="18" charset="0"/>
              </a:rPr>
              <a:t>10</a:t>
            </a:r>
            <a:r>
              <a:rPr lang="en-US" sz="1600" dirty="0" smtClean="0">
                <a:latin typeface="Palatino Linotype" panose="02040502050505030304" pitchFamily="18" charset="0"/>
              </a:rPr>
              <a:t> months. The </a:t>
            </a:r>
            <a:r>
              <a:rPr lang="en-US" sz="1600" dirty="0">
                <a:latin typeface="Palatino Linotype" panose="02040502050505030304" pitchFamily="18" charset="0"/>
              </a:rPr>
              <a:t>clinical course of </a:t>
            </a:r>
            <a:r>
              <a:rPr lang="en-US" sz="1600" dirty="0" smtClean="0">
                <a:latin typeface="Palatino Linotype" panose="02040502050505030304" pitchFamily="18" charset="0"/>
              </a:rPr>
              <a:t>COVID‐19</a:t>
            </a:r>
            <a:r>
              <a:rPr lang="uk-UA" sz="1600" dirty="0" smtClean="0">
                <a:latin typeface="Palatino Linotype" panose="02040502050505030304" pitchFamily="18" charset="0"/>
              </a:rPr>
              <a:t> </a:t>
            </a:r>
            <a:r>
              <a:rPr lang="en-US" sz="1600" dirty="0" smtClean="0">
                <a:latin typeface="Palatino Linotype" panose="02040502050505030304" pitchFamily="18" charset="0"/>
              </a:rPr>
              <a:t>varies </a:t>
            </a:r>
            <a:r>
              <a:rPr lang="en-US" sz="1600" dirty="0">
                <a:latin typeface="Palatino Linotype" panose="02040502050505030304" pitchFamily="18" charset="0"/>
              </a:rPr>
              <a:t>from mild symptoms to acute respiratory distress syndrome, </a:t>
            </a:r>
            <a:r>
              <a:rPr lang="en-US" sz="1600" dirty="0" err="1">
                <a:latin typeface="Palatino Linotype" panose="02040502050505030304" pitchFamily="18" charset="0"/>
              </a:rPr>
              <a:t>hyperinflammation</a:t>
            </a:r>
            <a:r>
              <a:rPr lang="en-US" sz="1600" dirty="0">
                <a:latin typeface="Palatino Linotype" panose="02040502050505030304" pitchFamily="18" charset="0"/>
              </a:rPr>
              <a:t>, and coagulation disorder. Patients with COVID19 </a:t>
            </a:r>
            <a:r>
              <a:rPr lang="en-US" sz="1600" dirty="0" smtClean="0">
                <a:latin typeface="Palatino Linotype" panose="02040502050505030304" pitchFamily="18" charset="0"/>
              </a:rPr>
              <a:t>have  </a:t>
            </a:r>
            <a:r>
              <a:rPr lang="en-US" sz="1600" dirty="0">
                <a:latin typeface="Palatino Linotype" panose="02040502050505030304" pitchFamily="18" charset="0"/>
              </a:rPr>
              <a:t>a higher risk of developing blood clots (thrombosis) mainly in their lungs which is associated with higher death. </a:t>
            </a:r>
            <a:r>
              <a:rPr lang="en-US" sz="1600" dirty="0" smtClean="0">
                <a:latin typeface="Palatino Linotype" panose="02040502050505030304" pitchFamily="18" charset="0"/>
              </a:rPr>
              <a:t>In ~70</a:t>
            </a:r>
            <a:r>
              <a:rPr lang="en-US" sz="1600" dirty="0">
                <a:latin typeface="Palatino Linotype" panose="02040502050505030304" pitchFamily="18" charset="0"/>
              </a:rPr>
              <a:t>% of COVID-19 patients, who died had disseminated intravascular coagulation. </a:t>
            </a:r>
            <a:r>
              <a:rPr lang="en-US" sz="1600" dirty="0" smtClean="0">
                <a:latin typeface="Palatino Linotype" panose="02040502050505030304" pitchFamily="18" charset="0"/>
              </a:rPr>
              <a:t>The blood clots can be in both venous and arterial circulations, clots in small blood vessels.  </a:t>
            </a: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915" y="2609850"/>
            <a:ext cx="6755717" cy="3430638"/>
          </a:xfrm>
          <a:prstGeom prst="rect">
            <a:avLst/>
          </a:prstGeom>
        </p:spPr>
      </p:pic>
      <p:sp>
        <p:nvSpPr>
          <p:cNvPr id="17" name="Прямоугольник 16"/>
          <p:cNvSpPr/>
          <p:nvPr/>
        </p:nvSpPr>
        <p:spPr>
          <a:xfrm>
            <a:off x="404812" y="4953000"/>
            <a:ext cx="4572000" cy="584775"/>
          </a:xfrm>
          <a:prstGeom prst="rect">
            <a:avLst/>
          </a:prstGeom>
        </p:spPr>
        <p:txBody>
          <a:bodyPr>
            <a:spAutoFit/>
          </a:bodyPr>
          <a:lstStyle/>
          <a:p>
            <a:r>
              <a:rPr lang="en-US" sz="1600" i="1" dirty="0">
                <a:latin typeface="Palatino Linotype" panose="02040502050505030304" pitchFamily="18" charset="0"/>
              </a:rPr>
              <a:t>Total confirmed deaths per million </a:t>
            </a:r>
            <a:endParaRPr lang="en-US" sz="1600" i="1" dirty="0" smtClean="0">
              <a:latin typeface="Palatino Linotype" panose="02040502050505030304" pitchFamily="18" charset="0"/>
            </a:endParaRPr>
          </a:p>
          <a:p>
            <a:r>
              <a:rPr lang="en-US" sz="1600" i="1" dirty="0" smtClean="0">
                <a:latin typeface="Palatino Linotype" panose="02040502050505030304" pitchFamily="18" charset="0"/>
              </a:rPr>
              <a:t>of </a:t>
            </a:r>
            <a:r>
              <a:rPr lang="en-US" sz="1600" i="1" dirty="0">
                <a:latin typeface="Palatino Linotype" panose="02040502050505030304" pitchFamily="18" charset="0"/>
              </a:rPr>
              <a:t>COVID-19 by country and territory</a:t>
            </a:r>
            <a:endParaRPr lang="ru-RU" sz="1600" i="1" dirty="0">
              <a:latin typeface="Palatino Linotype" panose="02040502050505030304" pitchFamily="18" charset="0"/>
            </a:endParaRPr>
          </a:p>
        </p:txBody>
      </p:sp>
      <p:sp>
        <p:nvSpPr>
          <p:cNvPr id="19" name="Прямоугольник 18"/>
          <p:cNvSpPr/>
          <p:nvPr/>
        </p:nvSpPr>
        <p:spPr>
          <a:xfrm>
            <a:off x="144073" y="5671885"/>
            <a:ext cx="5562600" cy="276999"/>
          </a:xfrm>
          <a:prstGeom prst="rect">
            <a:avLst/>
          </a:prstGeom>
        </p:spPr>
        <p:txBody>
          <a:bodyPr wrap="square">
            <a:spAutoFit/>
          </a:bodyPr>
          <a:lstStyle/>
          <a:p>
            <a:r>
              <a:rPr lang="en-US" sz="1200" dirty="0">
                <a:latin typeface="Palatino Linotype" panose="02040502050505030304" pitchFamily="18" charset="0"/>
              </a:rPr>
              <a:t>https://</a:t>
            </a:r>
            <a:r>
              <a:rPr lang="en-US" sz="1200" dirty="0" smtClean="0">
                <a:latin typeface="Palatino Linotype" panose="02040502050505030304" pitchFamily="18" charset="0"/>
              </a:rPr>
              <a:t>en.wikipedia.org/wiki/COVID19_pandemic_by_country_and_territory</a:t>
            </a:r>
            <a:endParaRPr lang="ru-RU" sz="12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7" y="152400"/>
            <a:ext cx="78486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19168" t="10401" r="23744" b="6180"/>
          <a:stretch/>
        </p:blipFill>
        <p:spPr>
          <a:xfrm>
            <a:off x="3686174" y="381000"/>
            <a:ext cx="5457825" cy="4321834"/>
          </a:xfrm>
          <a:prstGeom prst="rect">
            <a:avLst/>
          </a:prstGeom>
        </p:spPr>
      </p:pic>
      <p:sp>
        <p:nvSpPr>
          <p:cNvPr id="7" name="Прямоугольник 6"/>
          <p:cNvSpPr/>
          <p:nvPr/>
        </p:nvSpPr>
        <p:spPr>
          <a:xfrm>
            <a:off x="4114800" y="4794959"/>
            <a:ext cx="4572000" cy="646331"/>
          </a:xfrm>
          <a:prstGeom prst="rect">
            <a:avLst/>
          </a:prstGeom>
        </p:spPr>
        <p:txBody>
          <a:bodyPr>
            <a:spAutoFit/>
          </a:bodyPr>
          <a:lstStyle/>
          <a:p>
            <a:pPr algn="ctr"/>
            <a:r>
              <a:rPr lang="en-US" dirty="0">
                <a:latin typeface="Palatino Linotype" panose="02040502050505030304" pitchFamily="18" charset="0"/>
              </a:rPr>
              <a:t>V</a:t>
            </a:r>
            <a:r>
              <a:rPr lang="en-US" dirty="0" smtClean="0">
                <a:latin typeface="Palatino Linotype" panose="02040502050505030304" pitchFamily="18" charset="0"/>
              </a:rPr>
              <a:t>essel–lung </a:t>
            </a:r>
            <a:r>
              <a:rPr lang="en-US" dirty="0">
                <a:latin typeface="Palatino Linotype" panose="02040502050505030304" pitchFamily="18" charset="0"/>
              </a:rPr>
              <a:t>tissue interface in normal state and in COVID-19 disease</a:t>
            </a:r>
            <a:endParaRPr lang="ru-RU" dirty="0">
              <a:latin typeface="Palatino Linotype" panose="02040502050505030304" pitchFamily="18" charset="0"/>
            </a:endParaRPr>
          </a:p>
        </p:txBody>
      </p:sp>
      <p:sp>
        <p:nvSpPr>
          <p:cNvPr id="8" name="Прямоугольник 7"/>
          <p:cNvSpPr/>
          <p:nvPr/>
        </p:nvSpPr>
        <p:spPr>
          <a:xfrm>
            <a:off x="3686175" y="229129"/>
            <a:ext cx="30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105400" y="5533415"/>
            <a:ext cx="4572000" cy="461665"/>
          </a:xfrm>
          <a:prstGeom prst="rect">
            <a:avLst/>
          </a:prstGeom>
        </p:spPr>
        <p:txBody>
          <a:bodyPr>
            <a:spAutoFit/>
          </a:bodyPr>
          <a:lstStyle/>
          <a:p>
            <a:r>
              <a:rPr lang="en-US" sz="1200" i="1" dirty="0" err="1">
                <a:latin typeface="Palatino Linotype" panose="02040502050505030304" pitchFamily="18" charset="0"/>
              </a:rPr>
              <a:t>Te</a:t>
            </a:r>
            <a:r>
              <a:rPr lang="en-US" sz="1200" i="1" dirty="0">
                <a:latin typeface="Palatino Linotype" panose="02040502050505030304" pitchFamily="18" charset="0"/>
              </a:rPr>
              <a:t> </a:t>
            </a:r>
            <a:r>
              <a:rPr lang="en-US" sz="1200" i="1" dirty="0" err="1" smtClean="0">
                <a:latin typeface="Palatino Linotype" panose="02040502050505030304" pitchFamily="18" charset="0"/>
              </a:rPr>
              <a:t>uwen</a:t>
            </a:r>
            <a:r>
              <a:rPr lang="en-US" sz="1200" i="1" dirty="0">
                <a:latin typeface="Palatino Linotype" panose="02040502050505030304" pitchFamily="18" charset="0"/>
              </a:rPr>
              <a:t>, L</a:t>
            </a:r>
            <a:r>
              <a:rPr lang="en-US" sz="1200" i="1" dirty="0" smtClean="0">
                <a:latin typeface="Palatino Linotype" panose="02040502050505030304" pitchFamily="18" charset="0"/>
              </a:rPr>
              <a:t>. </a:t>
            </a:r>
            <a:r>
              <a:rPr lang="en-US" sz="1200" i="1" dirty="0">
                <a:latin typeface="Palatino Linotype" panose="02040502050505030304" pitchFamily="18" charset="0"/>
              </a:rPr>
              <a:t>et al</a:t>
            </a:r>
            <a:r>
              <a:rPr lang="en-US" sz="1200" i="1" dirty="0" smtClean="0">
                <a:latin typeface="Palatino Linotype" panose="02040502050505030304" pitchFamily="18" charset="0"/>
              </a:rPr>
              <a:t>. </a:t>
            </a:r>
            <a:r>
              <a:rPr lang="en-US" sz="1200" i="1" dirty="0">
                <a:latin typeface="Palatino Linotype" panose="02040502050505030304" pitchFamily="18" charset="0"/>
              </a:rPr>
              <a:t>Nat Rev </a:t>
            </a:r>
            <a:r>
              <a:rPr lang="en-US" sz="1200" i="1" dirty="0" err="1" smtClean="0">
                <a:latin typeface="Palatino Linotype" panose="02040502050505030304" pitchFamily="18" charset="0"/>
              </a:rPr>
              <a:t>Immunol</a:t>
            </a:r>
            <a:r>
              <a:rPr lang="en-US" sz="1200" i="1" dirty="0" smtClean="0">
                <a:latin typeface="Palatino Linotype" panose="02040502050505030304" pitchFamily="18" charset="0"/>
              </a:rPr>
              <a:t>, 2020. </a:t>
            </a:r>
            <a:r>
              <a:rPr lang="en-US" sz="1200" i="1" dirty="0">
                <a:latin typeface="Palatino Linotype" panose="02040502050505030304" pitchFamily="18" charset="0"/>
              </a:rPr>
              <a:t>https://doi.org/10.1038/s41577-020-0343-0</a:t>
            </a:r>
            <a:endParaRPr lang="ru-RU" sz="1200" i="1" dirty="0">
              <a:latin typeface="Palatino Linotype" panose="02040502050505030304" pitchFamily="18" charset="0"/>
            </a:endParaRPr>
          </a:p>
        </p:txBody>
      </p:sp>
      <p:sp>
        <p:nvSpPr>
          <p:cNvPr id="4" name="Прямоугольник 3"/>
          <p:cNvSpPr/>
          <p:nvPr/>
        </p:nvSpPr>
        <p:spPr>
          <a:xfrm>
            <a:off x="152400" y="1063540"/>
            <a:ext cx="3352800" cy="3693319"/>
          </a:xfrm>
          <a:prstGeom prst="rect">
            <a:avLst/>
          </a:prstGeom>
        </p:spPr>
        <p:txBody>
          <a:bodyPr wrap="square">
            <a:spAutoFit/>
          </a:bodyPr>
          <a:lstStyle/>
          <a:p>
            <a:pPr algn="just"/>
            <a:r>
              <a:rPr lang="en-US" dirty="0" smtClean="0">
                <a:latin typeface="Palatino Linotype" panose="02040502050505030304" pitchFamily="18" charset="0"/>
              </a:rPr>
              <a:t>	Endothelium </a:t>
            </a:r>
            <a:r>
              <a:rPr lang="en-US" dirty="0">
                <a:latin typeface="Palatino Linotype" panose="02040502050505030304" pitchFamily="18" charset="0"/>
              </a:rPr>
              <a:t>plays a key role in the pathogenesis of coagulation disorders in infectious diseases and is important for the initiation and regulation of </a:t>
            </a:r>
            <a:r>
              <a:rPr lang="en-US" dirty="0" err="1">
                <a:latin typeface="Palatino Linotype" panose="02040502050505030304" pitchFamily="18" charset="0"/>
              </a:rPr>
              <a:t>haemostatic</a:t>
            </a:r>
            <a:r>
              <a:rPr lang="en-US" dirty="0">
                <a:latin typeface="Palatino Linotype" panose="02040502050505030304" pitchFamily="18" charset="0"/>
              </a:rPr>
              <a:t>. Although direct interactions between the infectious agent and the endothelial cells occur, </a:t>
            </a:r>
            <a:r>
              <a:rPr lang="en-US" dirty="0" smtClean="0">
                <a:latin typeface="Palatino Linotype" panose="02040502050505030304" pitchFamily="18" charset="0"/>
              </a:rPr>
              <a:t>cytokines—also </a:t>
            </a:r>
            <a:r>
              <a:rPr lang="en-US" dirty="0">
                <a:latin typeface="Palatino Linotype" panose="02040502050505030304" pitchFamily="18" charset="0"/>
              </a:rPr>
              <a:t>endothelial-derived—are believed to be important mediators in this process.</a:t>
            </a:r>
            <a:endParaRPr lang="ru-RU" dirty="0"/>
          </a:p>
        </p:txBody>
      </p:sp>
      <p:sp>
        <p:nvSpPr>
          <p:cNvPr id="10" name="Прямоугольник 9"/>
          <p:cNvSpPr/>
          <p:nvPr/>
        </p:nvSpPr>
        <p:spPr>
          <a:xfrm>
            <a:off x="3737544" y="288875"/>
            <a:ext cx="30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559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Прямоугольник 3">
            <a:extLst>
              <a:ext uri="{FF2B5EF4-FFF2-40B4-BE49-F238E27FC236}">
                <a16:creationId xmlns:a16="http://schemas.microsoft.com/office/drawing/2014/main" xmlns="" id="{C7853E31-71E2-477F-9A2B-526860743B7A}"/>
              </a:ext>
            </a:extLst>
          </p:cNvPr>
          <p:cNvSpPr/>
          <p:nvPr/>
        </p:nvSpPr>
        <p:spPr>
          <a:xfrm>
            <a:off x="0" y="614065"/>
            <a:ext cx="8915398" cy="830997"/>
          </a:xfrm>
          <a:prstGeom prst="rect">
            <a:avLst/>
          </a:prstGeom>
        </p:spPr>
        <p:txBody>
          <a:bodyPr wrap="square">
            <a:spAutoFit/>
          </a:bodyPr>
          <a:lstStyle/>
          <a:p>
            <a:pPr algn="just"/>
            <a:r>
              <a:rPr lang="ru-RU" sz="1200" dirty="0" smtClean="0"/>
              <a:t>	</a:t>
            </a:r>
            <a:r>
              <a:rPr lang="en-US" sz="1600" dirty="0" smtClean="0">
                <a:latin typeface="Palatino Linotype" panose="02040502050505030304" pitchFamily="18" charset="0"/>
              </a:rPr>
              <a:t>. </a:t>
            </a:r>
            <a:endParaRPr lang="ru-RU" sz="1600" dirty="0" smtClean="0">
              <a:latin typeface="Palatino Linotype" panose="02040502050505030304" pitchFamily="18" charset="0"/>
            </a:endParaRPr>
          </a:p>
          <a:p>
            <a:pPr algn="just"/>
            <a:endParaRPr lang="ru-RU" sz="1600" dirty="0" smtClean="0">
              <a:latin typeface="Palatino Linotype" panose="02040502050505030304" pitchFamily="18" charset="0"/>
            </a:endParaRPr>
          </a:p>
          <a:p>
            <a:pPr algn="just"/>
            <a:r>
              <a:rPr lang="en-US" sz="1600" dirty="0" smtClean="0">
                <a:latin typeface="Palatino Linotype" panose="02040502050505030304" pitchFamily="18" charset="0"/>
              </a:rPr>
              <a:t>	</a:t>
            </a:r>
            <a:endParaRPr lang="x-none" sz="1600" dirty="0">
              <a:latin typeface="Palatino Linotype" panose="02040502050505030304" pitchFamily="18" charset="0"/>
            </a:endParaRPr>
          </a:p>
        </p:txBody>
      </p:sp>
      <p:sp>
        <p:nvSpPr>
          <p:cNvPr id="2" name="Прямоугольник 1"/>
          <p:cNvSpPr/>
          <p:nvPr/>
        </p:nvSpPr>
        <p:spPr>
          <a:xfrm>
            <a:off x="241731" y="614065"/>
            <a:ext cx="8653460" cy="3139321"/>
          </a:xfrm>
          <a:prstGeom prst="rect">
            <a:avLst/>
          </a:prstGeom>
        </p:spPr>
        <p:txBody>
          <a:bodyPr wrap="square">
            <a:spAutoFit/>
          </a:bodyPr>
          <a:lstStyle/>
          <a:p>
            <a:pPr algn="just"/>
            <a:r>
              <a:rPr lang="en-US" dirty="0" smtClean="0">
                <a:latin typeface="Palatino Linotype" panose="02040502050505030304" pitchFamily="18" charset="0"/>
              </a:rPr>
              <a:t>	</a:t>
            </a:r>
            <a:r>
              <a:rPr lang="en-US" sz="2000" dirty="0" smtClean="0">
                <a:latin typeface="Palatino Linotype" panose="02040502050505030304" pitchFamily="18" charset="0"/>
              </a:rPr>
              <a:t>The </a:t>
            </a:r>
            <a:r>
              <a:rPr lang="en-US" sz="2000" dirty="0">
                <a:latin typeface="Palatino Linotype" panose="02040502050505030304" pitchFamily="18" charset="0"/>
              </a:rPr>
              <a:t>hematopoietic system plays a critical role in the observed </a:t>
            </a:r>
            <a:r>
              <a:rPr lang="en-US" sz="2000" dirty="0" err="1">
                <a:latin typeface="Palatino Linotype" panose="02040502050505030304" pitchFamily="18" charset="0"/>
              </a:rPr>
              <a:t>hyperinflammation</a:t>
            </a:r>
            <a:r>
              <a:rPr lang="en-US" sz="2000" dirty="0">
                <a:latin typeface="Palatino Linotype" panose="02040502050505030304" pitchFamily="18" charset="0"/>
              </a:rPr>
              <a:t>, particularly in severely ill patients. Using peripheral blood cells (PBCs) for gene expression analysis is valuable to evaluate disease-associated and drug-response related genes. Early detection </a:t>
            </a:r>
            <a:r>
              <a:rPr lang="en-US" sz="2000" dirty="0" smtClean="0">
                <a:latin typeface="Palatino Linotype" panose="02040502050505030304" pitchFamily="18" charset="0"/>
              </a:rPr>
              <a:t>of inflammation and </a:t>
            </a:r>
            <a:r>
              <a:rPr lang="en-US" sz="2000" dirty="0">
                <a:latin typeface="Palatino Linotype" panose="02040502050505030304" pitchFamily="18" charset="0"/>
              </a:rPr>
              <a:t>coagulation</a:t>
            </a:r>
            <a:r>
              <a:rPr lang="en-US" sz="2000" dirty="0" smtClean="0">
                <a:latin typeface="Palatino Linotype" panose="02040502050505030304" pitchFamily="18" charset="0"/>
              </a:rPr>
              <a:t> markers can </a:t>
            </a:r>
            <a:r>
              <a:rPr lang="en-US" sz="2000" dirty="0">
                <a:latin typeface="Palatino Linotype" panose="02040502050505030304" pitchFamily="18" charset="0"/>
              </a:rPr>
              <a:t>indicate the onset of a cytokine </a:t>
            </a:r>
            <a:r>
              <a:rPr lang="en-US" sz="2000" dirty="0" smtClean="0">
                <a:latin typeface="Palatino Linotype" panose="02040502050505030304" pitchFamily="18" charset="0"/>
              </a:rPr>
              <a:t>storm, </a:t>
            </a:r>
            <a:r>
              <a:rPr lang="en-US" sz="2000" dirty="0">
                <a:latin typeface="Palatino Linotype" panose="02040502050505030304" pitchFamily="18" charset="0"/>
              </a:rPr>
              <a:t>coagulation disorder</a:t>
            </a:r>
            <a:r>
              <a:rPr lang="en-US" sz="2000" dirty="0" smtClean="0">
                <a:latin typeface="Palatino Linotype" panose="02040502050505030304" pitchFamily="18" charset="0"/>
              </a:rPr>
              <a:t> and </a:t>
            </a:r>
            <a:r>
              <a:rPr lang="en-US" sz="2000" dirty="0">
                <a:latin typeface="Palatino Linotype" panose="02040502050505030304" pitchFamily="18" charset="0"/>
              </a:rPr>
              <a:t>assist clinicians with timely </a:t>
            </a:r>
            <a:r>
              <a:rPr lang="en-US" sz="2000" dirty="0" smtClean="0">
                <a:latin typeface="Palatino Linotype" panose="02040502050505030304" pitchFamily="18" charset="0"/>
              </a:rPr>
              <a:t>interventions.</a:t>
            </a:r>
            <a:r>
              <a:rPr lang="en-US" sz="2000" dirty="0">
                <a:latin typeface="Palatino Linotype" panose="02040502050505030304" pitchFamily="18" charset="0"/>
              </a:rPr>
              <a:t> </a:t>
            </a:r>
            <a:r>
              <a:rPr lang="en-US" sz="2000" dirty="0" smtClean="0">
                <a:latin typeface="Palatino Linotype" panose="02040502050505030304" pitchFamily="18" charset="0"/>
              </a:rPr>
              <a:t>	</a:t>
            </a:r>
            <a:r>
              <a:rPr lang="en-US" sz="2000" dirty="0" smtClean="0">
                <a:solidFill>
                  <a:srgbClr val="003399"/>
                </a:solidFill>
                <a:latin typeface="Palatino Linotype" panose="02040502050505030304" pitchFamily="18" charset="0"/>
              </a:rPr>
              <a:t>So </a:t>
            </a:r>
            <a:r>
              <a:rPr lang="en-US" sz="2000" dirty="0">
                <a:solidFill>
                  <a:srgbClr val="003399"/>
                </a:solidFill>
                <a:latin typeface="Palatino Linotype" panose="02040502050505030304" pitchFamily="18" charset="0"/>
              </a:rPr>
              <a:t>the aim of our study was to explore the gene expression profile of PBCs in patients with COVID‐19 and to find out </a:t>
            </a:r>
            <a:r>
              <a:rPr lang="en-US" sz="2000" dirty="0" smtClean="0">
                <a:solidFill>
                  <a:srgbClr val="003399"/>
                </a:solidFill>
                <a:latin typeface="Palatino Linotype" panose="02040502050505030304" pitchFamily="18" charset="0"/>
              </a:rPr>
              <a:t>genetic markers </a:t>
            </a:r>
            <a:r>
              <a:rPr lang="en-US" sz="2000" dirty="0">
                <a:solidFill>
                  <a:srgbClr val="003399"/>
                </a:solidFill>
                <a:latin typeface="Palatino Linotype" panose="02040502050505030304" pitchFamily="18" charset="0"/>
              </a:rPr>
              <a:t>that indicate the onset of a cytokine storm, coagulation </a:t>
            </a:r>
            <a:r>
              <a:rPr lang="en-US" sz="2000" dirty="0" smtClean="0">
                <a:solidFill>
                  <a:srgbClr val="003399"/>
                </a:solidFill>
                <a:latin typeface="Palatino Linotype" panose="02040502050505030304" pitchFamily="18" charset="0"/>
              </a:rPr>
              <a:t>disorder. </a:t>
            </a:r>
            <a:endParaRPr lang="ru-RU" sz="2000" dirty="0">
              <a:solidFill>
                <a:srgbClr val="003399"/>
              </a:solidFill>
              <a:latin typeface="Palatino Linotype" panose="02040502050505030304" pitchFamily="18" charset="0"/>
            </a:endParaRPr>
          </a:p>
          <a:p>
            <a:pPr algn="just"/>
            <a:endParaRPr lang="ru-RU" dirty="0"/>
          </a:p>
        </p:txBody>
      </p:sp>
      <p:sp>
        <p:nvSpPr>
          <p:cNvPr id="6" name="Прямоугольник 5"/>
          <p:cNvSpPr/>
          <p:nvPr/>
        </p:nvSpPr>
        <p:spPr>
          <a:xfrm>
            <a:off x="261938" y="2830055"/>
            <a:ext cx="8153398" cy="369332"/>
          </a:xfrm>
          <a:prstGeom prst="rect">
            <a:avLst/>
          </a:prstGeom>
        </p:spPr>
        <p:txBody>
          <a:bodyPr wrap="square">
            <a:spAutoFit/>
          </a:bodyPr>
          <a:lstStyle/>
          <a:p>
            <a:r>
              <a:rPr lang="en-US" dirty="0" smtClean="0">
                <a:latin typeface="Palatino Linotype" panose="02040502050505030304" pitchFamily="18" charset="0"/>
              </a:rPr>
              <a:t>	</a:t>
            </a:r>
            <a:endParaRPr lang="ru-RU" dirty="0"/>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3624346"/>
            <a:ext cx="4579076" cy="239709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624347"/>
            <a:ext cx="4564920" cy="2416404"/>
          </a:xfrm>
          <a:prstGeom prst="rect">
            <a:avLst/>
          </a:prstGeom>
        </p:spPr>
      </p:pic>
      <p:sp>
        <p:nvSpPr>
          <p:cNvPr id="9" name="TextBox 8"/>
          <p:cNvSpPr txBox="1"/>
          <p:nvPr/>
        </p:nvSpPr>
        <p:spPr>
          <a:xfrm>
            <a:off x="414337" y="152400"/>
            <a:ext cx="78486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spTree>
    <p:extLst>
      <p:ext uri="{BB962C8B-B14F-4D97-AF65-F5344CB8AC3E}">
        <p14:creationId xmlns:p14="http://schemas.microsoft.com/office/powerpoint/2010/main" val="371093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Прямоугольник 1"/>
          <p:cNvSpPr/>
          <p:nvPr/>
        </p:nvSpPr>
        <p:spPr>
          <a:xfrm>
            <a:off x="183753" y="5095594"/>
            <a:ext cx="8776495" cy="646331"/>
          </a:xfrm>
          <a:prstGeom prst="rect">
            <a:avLst/>
          </a:prstGeom>
        </p:spPr>
        <p:txBody>
          <a:bodyPr wrap="square">
            <a:spAutoFit/>
          </a:bodyPr>
          <a:lstStyle/>
          <a:p>
            <a:r>
              <a:rPr lang="en-US" dirty="0">
                <a:latin typeface="Palatino Linotype" panose="02040502050505030304" pitchFamily="18" charset="0"/>
              </a:rPr>
              <a:t>	 Samples were normalized to </a:t>
            </a:r>
            <a:r>
              <a:rPr lang="en-US" i="1" dirty="0">
                <a:latin typeface="Palatino Linotype" panose="02040502050505030304" pitchFamily="18" charset="0"/>
              </a:rPr>
              <a:t>TBP</a:t>
            </a:r>
            <a:r>
              <a:rPr lang="en-US" dirty="0">
                <a:latin typeface="Palatino Linotype" panose="02040502050505030304" pitchFamily="18" charset="0"/>
              </a:rPr>
              <a:t> as a reference control</a:t>
            </a:r>
            <a:r>
              <a:rPr lang="en-US" dirty="0" smtClean="0">
                <a:latin typeface="Palatino Linotype" panose="02040502050505030304" pitchFamily="18" charset="0"/>
              </a:rPr>
              <a:t>. The Mann–Whitney U </a:t>
            </a:r>
            <a:r>
              <a:rPr lang="en-US" dirty="0">
                <a:latin typeface="Palatino Linotype" panose="02040502050505030304" pitchFamily="18" charset="0"/>
              </a:rPr>
              <a:t>test was used to assess statistical differences in </a:t>
            </a:r>
            <a:r>
              <a:rPr lang="en-US" dirty="0" smtClean="0">
                <a:latin typeface="Palatino Linotype" panose="02040502050505030304" pitchFamily="18" charset="0"/>
              </a:rPr>
              <a:t>gene mRNA level values.</a:t>
            </a:r>
            <a:endParaRPr lang="ru-RU" dirty="0">
              <a:latin typeface="Palatino Linotype" panose="02040502050505030304" pitchFamily="18" charset="0"/>
            </a:endParaRPr>
          </a:p>
        </p:txBody>
      </p:sp>
      <p:sp>
        <p:nvSpPr>
          <p:cNvPr id="26" name="Down Arrow 28"/>
          <p:cNvSpPr/>
          <p:nvPr/>
        </p:nvSpPr>
        <p:spPr>
          <a:xfrm rot="16200000">
            <a:off x="1412319" y="173402"/>
            <a:ext cx="2668544" cy="5522141"/>
          </a:xfrm>
          <a:prstGeom prst="downArrow">
            <a:avLst>
              <a:gd name="adj1" fmla="val 83668"/>
              <a:gd name="adj2" fmla="val 3362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Palatino Linotype" panose="02040502050505030304" pitchFamily="18" charset="0"/>
            </a:endParaRPr>
          </a:p>
        </p:txBody>
      </p:sp>
      <p:pic>
        <p:nvPicPr>
          <p:cNvPr id="27"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6" y="1966590"/>
            <a:ext cx="868247" cy="488890"/>
          </a:xfrm>
          <a:prstGeom prst="rect">
            <a:avLst/>
          </a:prstGeom>
        </p:spPr>
      </p:pic>
      <p:pic>
        <p:nvPicPr>
          <p:cNvPr id="28" name="Picture 35"/>
          <p:cNvPicPr>
            <a:picLocks noChangeAspect="1"/>
          </p:cNvPicPr>
          <p:nvPr/>
        </p:nvPicPr>
        <p:blipFill rotWithShape="1">
          <a:blip r:embed="rId4">
            <a:extLst>
              <a:ext uri="{28A0092B-C50C-407E-A947-70E740481C1C}">
                <a14:useLocalDpi xmlns:a14="http://schemas.microsoft.com/office/drawing/2010/main" val="0"/>
              </a:ext>
            </a:extLst>
          </a:blip>
          <a:srcRect l="85213" t="32684"/>
          <a:stretch/>
        </p:blipFill>
        <p:spPr>
          <a:xfrm>
            <a:off x="727646" y="2742562"/>
            <a:ext cx="572316" cy="725110"/>
          </a:xfrm>
          <a:prstGeom prst="rect">
            <a:avLst/>
          </a:prstGeom>
        </p:spPr>
      </p:pic>
      <p:pic>
        <p:nvPicPr>
          <p:cNvPr id="29"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t="79762" r="-3191" b="5953"/>
          <a:stretch/>
        </p:blipFill>
        <p:spPr>
          <a:xfrm rot="19482212">
            <a:off x="1926578" y="3142652"/>
            <a:ext cx="956190" cy="277738"/>
          </a:xfrm>
          <a:prstGeom prst="rect">
            <a:avLst/>
          </a:prstGeom>
        </p:spPr>
      </p:pic>
      <p:sp>
        <p:nvSpPr>
          <p:cNvPr id="30" name="TextBox 29"/>
          <p:cNvSpPr txBox="1"/>
          <p:nvPr/>
        </p:nvSpPr>
        <p:spPr>
          <a:xfrm>
            <a:off x="-76200" y="2449153"/>
            <a:ext cx="1007153" cy="307777"/>
          </a:xfrm>
          <a:prstGeom prst="rect">
            <a:avLst/>
          </a:prstGeom>
          <a:noFill/>
        </p:spPr>
        <p:txBody>
          <a:bodyPr wrap="square" rtlCol="0">
            <a:spAutoFit/>
          </a:bodyPr>
          <a:lstStyle/>
          <a:p>
            <a:pPr algn="ctr"/>
            <a:r>
              <a:rPr lang="en-US" sz="1400" dirty="0">
                <a:latin typeface="Palatino Linotype" panose="02040502050505030304" pitchFamily="18" charset="0"/>
              </a:rPr>
              <a:t>Sampling</a:t>
            </a:r>
          </a:p>
        </p:txBody>
      </p:sp>
      <p:sp>
        <p:nvSpPr>
          <p:cNvPr id="31" name="TextBox 30"/>
          <p:cNvSpPr txBox="1"/>
          <p:nvPr/>
        </p:nvSpPr>
        <p:spPr>
          <a:xfrm>
            <a:off x="370776" y="3514060"/>
            <a:ext cx="1171041" cy="523220"/>
          </a:xfrm>
          <a:prstGeom prst="rect">
            <a:avLst/>
          </a:prstGeom>
          <a:noFill/>
        </p:spPr>
        <p:txBody>
          <a:bodyPr wrap="square" rtlCol="0">
            <a:spAutoFit/>
          </a:bodyPr>
          <a:lstStyle/>
          <a:p>
            <a:pPr algn="ctr"/>
            <a:r>
              <a:rPr lang="en-US" sz="1400" dirty="0">
                <a:latin typeface="Palatino Linotype" panose="02040502050505030304" pitchFamily="18" charset="0"/>
              </a:rPr>
              <a:t>RNA isolation</a:t>
            </a:r>
          </a:p>
        </p:txBody>
      </p:sp>
      <p:sp>
        <p:nvSpPr>
          <p:cNvPr id="32" name="TextBox 31"/>
          <p:cNvSpPr txBox="1"/>
          <p:nvPr/>
        </p:nvSpPr>
        <p:spPr>
          <a:xfrm>
            <a:off x="1911400" y="3555265"/>
            <a:ext cx="937082" cy="523220"/>
          </a:xfrm>
          <a:prstGeom prst="rect">
            <a:avLst/>
          </a:prstGeom>
          <a:noFill/>
        </p:spPr>
        <p:txBody>
          <a:bodyPr wrap="square" rtlCol="0">
            <a:spAutoFit/>
          </a:bodyPr>
          <a:lstStyle/>
          <a:p>
            <a:pPr algn="ctr"/>
            <a:r>
              <a:rPr lang="en-US" sz="1400" dirty="0">
                <a:latin typeface="Palatino Linotype" panose="02040502050505030304" pitchFamily="18" charset="0"/>
              </a:rPr>
              <a:t>cDNA synthesis</a:t>
            </a:r>
          </a:p>
        </p:txBody>
      </p:sp>
      <p:pic>
        <p:nvPicPr>
          <p:cNvPr id="33"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58124" t="29767" r="8797"/>
          <a:stretch/>
        </p:blipFill>
        <p:spPr>
          <a:xfrm>
            <a:off x="1446581" y="1913005"/>
            <a:ext cx="610961" cy="848482"/>
          </a:xfrm>
          <a:prstGeom prst="rect">
            <a:avLst/>
          </a:prstGeom>
          <a:ln>
            <a:solidFill>
              <a:schemeClr val="bg1">
                <a:lumMod val="50000"/>
              </a:schemeClr>
            </a:solidFill>
          </a:ln>
        </p:spPr>
      </p:pic>
      <p:sp>
        <p:nvSpPr>
          <p:cNvPr id="34" name="TextBox 33"/>
          <p:cNvSpPr txBox="1"/>
          <p:nvPr/>
        </p:nvSpPr>
        <p:spPr>
          <a:xfrm>
            <a:off x="1248388" y="2713815"/>
            <a:ext cx="1010149" cy="523220"/>
          </a:xfrm>
          <a:prstGeom prst="rect">
            <a:avLst/>
          </a:prstGeom>
          <a:noFill/>
        </p:spPr>
        <p:txBody>
          <a:bodyPr wrap="square" rtlCol="0">
            <a:spAutoFit/>
          </a:bodyPr>
          <a:lstStyle/>
          <a:p>
            <a:pPr algn="ctr"/>
            <a:r>
              <a:rPr lang="en-US" sz="1400" dirty="0">
                <a:latin typeface="Palatino Linotype" panose="02040502050505030304" pitchFamily="18" charset="0"/>
              </a:rPr>
              <a:t>RNA analysis</a:t>
            </a:r>
          </a:p>
        </p:txBody>
      </p:sp>
      <p:pic>
        <p:nvPicPr>
          <p:cNvPr id="35"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524" y="2754760"/>
            <a:ext cx="904320" cy="904320"/>
          </a:xfrm>
          <a:prstGeom prst="rect">
            <a:avLst/>
          </a:prstGeom>
        </p:spPr>
      </p:pic>
      <p:pic>
        <p:nvPicPr>
          <p:cNvPr id="36"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t="18819" r="1127" b="3767"/>
          <a:stretch/>
        </p:blipFill>
        <p:spPr>
          <a:xfrm>
            <a:off x="2837902" y="1952962"/>
            <a:ext cx="1133045" cy="788205"/>
          </a:xfrm>
          <a:prstGeom prst="rect">
            <a:avLst/>
          </a:prstGeom>
        </p:spPr>
      </p:pic>
      <p:sp>
        <p:nvSpPr>
          <p:cNvPr id="37" name="TextBox 36"/>
          <p:cNvSpPr txBox="1"/>
          <p:nvPr/>
        </p:nvSpPr>
        <p:spPr>
          <a:xfrm>
            <a:off x="2865359" y="2722707"/>
            <a:ext cx="1111874" cy="307777"/>
          </a:xfrm>
          <a:prstGeom prst="rect">
            <a:avLst/>
          </a:prstGeom>
          <a:noFill/>
        </p:spPr>
        <p:txBody>
          <a:bodyPr wrap="square" rtlCol="0">
            <a:spAutoFit/>
          </a:bodyPr>
          <a:lstStyle/>
          <a:p>
            <a:pPr algn="ctr"/>
            <a:r>
              <a:rPr lang="en-US" sz="1400" dirty="0">
                <a:latin typeface="Palatino Linotype" panose="02040502050505030304" pitchFamily="18" charset="0"/>
              </a:rPr>
              <a:t>RT-</a:t>
            </a:r>
            <a:r>
              <a:rPr lang="en-US" sz="1400" dirty="0" err="1">
                <a:latin typeface="Palatino Linotype" panose="02040502050505030304" pitchFamily="18" charset="0"/>
              </a:rPr>
              <a:t>qPCR</a:t>
            </a:r>
            <a:endParaRPr lang="en-US" sz="1400" dirty="0">
              <a:latin typeface="Palatino Linotype" panose="02040502050505030304" pitchFamily="18" charset="0"/>
            </a:endParaRPr>
          </a:p>
        </p:txBody>
      </p:sp>
      <p:sp>
        <p:nvSpPr>
          <p:cNvPr id="38" name="TextBox 37"/>
          <p:cNvSpPr txBox="1"/>
          <p:nvPr/>
        </p:nvSpPr>
        <p:spPr>
          <a:xfrm>
            <a:off x="3551506" y="3447543"/>
            <a:ext cx="1438663" cy="523220"/>
          </a:xfrm>
          <a:prstGeom prst="rect">
            <a:avLst/>
          </a:prstGeom>
          <a:noFill/>
        </p:spPr>
        <p:txBody>
          <a:bodyPr wrap="square" rtlCol="0">
            <a:spAutoFit/>
          </a:bodyPr>
          <a:lstStyle/>
          <a:p>
            <a:pPr algn="ctr"/>
            <a:r>
              <a:rPr lang="en-US" sz="1400" dirty="0">
                <a:latin typeface="Palatino Linotype" panose="02040502050505030304" pitchFamily="18" charset="0"/>
              </a:rPr>
              <a:t>Data interpretation</a:t>
            </a:r>
          </a:p>
        </p:txBody>
      </p:sp>
      <p:sp>
        <p:nvSpPr>
          <p:cNvPr id="43" name="Прямоугольник 42"/>
          <p:cNvSpPr/>
          <p:nvPr/>
        </p:nvSpPr>
        <p:spPr>
          <a:xfrm>
            <a:off x="-314446" y="4198207"/>
            <a:ext cx="5789383" cy="646331"/>
          </a:xfrm>
          <a:prstGeom prst="rect">
            <a:avLst/>
          </a:prstGeom>
        </p:spPr>
        <p:txBody>
          <a:bodyPr wrap="square">
            <a:spAutoFit/>
          </a:bodyPr>
          <a:lstStyle/>
          <a:p>
            <a:pPr algn="ctr"/>
            <a:r>
              <a:rPr lang="en-US" b="1" dirty="0">
                <a:solidFill>
                  <a:srgbClr val="000000"/>
                </a:solidFill>
                <a:latin typeface="Palatino Linotype" panose="02040502050505030304" pitchFamily="18" charset="0"/>
              </a:rPr>
              <a:t>Schematic representation of </a:t>
            </a:r>
            <a:endParaRPr lang="en-US" b="1" dirty="0" smtClean="0">
              <a:solidFill>
                <a:srgbClr val="000000"/>
              </a:solidFill>
              <a:latin typeface="Palatino Linotype" panose="02040502050505030304" pitchFamily="18" charset="0"/>
            </a:endParaRPr>
          </a:p>
          <a:p>
            <a:pPr algn="ctr"/>
            <a:r>
              <a:rPr lang="en-US" b="1" dirty="0" smtClean="0">
                <a:solidFill>
                  <a:srgbClr val="000000"/>
                </a:solidFill>
                <a:latin typeface="Palatino Linotype" panose="02040502050505030304" pitchFamily="18" charset="0"/>
              </a:rPr>
              <a:t>the</a:t>
            </a:r>
            <a:r>
              <a:rPr lang="en-US" b="1" dirty="0" smtClean="0">
                <a:latin typeface="Palatino Linotype" panose="02040502050505030304" pitchFamily="18" charset="0"/>
              </a:rPr>
              <a:t> </a:t>
            </a:r>
            <a:r>
              <a:rPr lang="en-US" b="1" dirty="0">
                <a:latin typeface="Palatino Linotype" panose="02040502050505030304" pitchFamily="18" charset="0"/>
              </a:rPr>
              <a:t>gene expression analysis </a:t>
            </a:r>
            <a:endParaRPr lang="ru-RU" b="1" dirty="0">
              <a:latin typeface="Palatino Linotype" panose="02040502050505030304" pitchFamily="18" charset="0"/>
            </a:endParaRPr>
          </a:p>
        </p:txBody>
      </p:sp>
      <p:sp>
        <p:nvSpPr>
          <p:cNvPr id="3" name="Прямоугольник 2"/>
          <p:cNvSpPr/>
          <p:nvPr/>
        </p:nvSpPr>
        <p:spPr>
          <a:xfrm>
            <a:off x="183753" y="597494"/>
            <a:ext cx="8776494" cy="923330"/>
          </a:xfrm>
          <a:prstGeom prst="rect">
            <a:avLst/>
          </a:prstGeom>
        </p:spPr>
        <p:txBody>
          <a:bodyPr wrap="square">
            <a:spAutoFit/>
          </a:bodyPr>
          <a:lstStyle/>
          <a:p>
            <a:r>
              <a:rPr lang="en-US" dirty="0" smtClean="0">
                <a:latin typeface="Palatino Linotype" panose="02040502050505030304" pitchFamily="18" charset="0"/>
              </a:rPr>
              <a:t>	Whole blood samples were collected from patients with acute COVID‐19 infection (</a:t>
            </a:r>
            <a:r>
              <a:rPr lang="en-US" i="1" dirty="0" smtClean="0">
                <a:latin typeface="Palatino Linotype" panose="02040502050505030304" pitchFamily="18" charset="0"/>
              </a:rPr>
              <a:t>n</a:t>
            </a:r>
            <a:r>
              <a:rPr lang="en-US" dirty="0" smtClean="0">
                <a:latin typeface="Palatino Linotype" panose="02040502050505030304" pitchFamily="18" charset="0"/>
              </a:rPr>
              <a:t>=19) and healthy volunteers (</a:t>
            </a:r>
            <a:r>
              <a:rPr lang="en-US" i="1" dirty="0" smtClean="0">
                <a:latin typeface="Palatino Linotype" panose="02040502050505030304" pitchFamily="18" charset="0"/>
              </a:rPr>
              <a:t>n</a:t>
            </a:r>
            <a:r>
              <a:rPr lang="en-US" dirty="0" smtClean="0">
                <a:latin typeface="Palatino Linotype" panose="02040502050505030304" pitchFamily="18" charset="0"/>
              </a:rPr>
              <a:t>=20). The gene expression of PBCs was determined by RT-</a:t>
            </a:r>
            <a:r>
              <a:rPr lang="en-US" dirty="0" err="1" smtClean="0">
                <a:latin typeface="Palatino Linotype" panose="02040502050505030304" pitchFamily="18" charset="0"/>
              </a:rPr>
              <a:t>qPCR</a:t>
            </a:r>
            <a:r>
              <a:rPr lang="en-US" dirty="0" smtClean="0">
                <a:latin typeface="Palatino Linotype" panose="02040502050505030304" pitchFamily="18" charset="0"/>
              </a:rPr>
              <a:t>. </a:t>
            </a:r>
            <a:endParaRPr lang="ru-RU" dirty="0"/>
          </a:p>
        </p:txBody>
      </p:sp>
      <p:sp>
        <p:nvSpPr>
          <p:cNvPr id="45" name="Прямоугольник 44"/>
          <p:cNvSpPr/>
          <p:nvPr/>
        </p:nvSpPr>
        <p:spPr>
          <a:xfrm>
            <a:off x="5504564" y="1428218"/>
            <a:ext cx="3390865" cy="3416320"/>
          </a:xfrm>
          <a:prstGeom prst="rect">
            <a:avLst/>
          </a:prstGeom>
        </p:spPr>
        <p:txBody>
          <a:bodyPr wrap="square">
            <a:spAutoFit/>
          </a:bodyPr>
          <a:lstStyle/>
          <a:p>
            <a:pPr algn="just"/>
            <a:r>
              <a:rPr lang="en-US" dirty="0" smtClean="0">
                <a:latin typeface="Palatino Linotype" panose="02040502050505030304" pitchFamily="18" charset="0"/>
              </a:rPr>
              <a:t>	We </a:t>
            </a:r>
            <a:r>
              <a:rPr lang="en-US" dirty="0">
                <a:latin typeface="Palatino Linotype" panose="02040502050505030304" pitchFamily="18" charset="0"/>
              </a:rPr>
              <a:t>investigated the expression of cytokines (</a:t>
            </a:r>
            <a:r>
              <a:rPr lang="en-US" i="1" dirty="0">
                <a:latin typeface="Palatino Linotype" panose="02040502050505030304" pitchFamily="18" charset="0"/>
              </a:rPr>
              <a:t>IL6, IL8, IL10, IL10R2, IL12, IL18, TNF</a:t>
            </a:r>
            <a:r>
              <a:rPr lang="el-GR" i="1" dirty="0" smtClean="0">
                <a:latin typeface="Palatino Linotype" panose="02040502050505030304" pitchFamily="18" charset="0"/>
              </a:rPr>
              <a:t>α</a:t>
            </a:r>
            <a:r>
              <a:rPr lang="en-US" dirty="0" smtClean="0">
                <a:latin typeface="Palatino Linotype" panose="02040502050505030304" pitchFamily="18" charset="0"/>
              </a:rPr>
              <a:t>), </a:t>
            </a:r>
            <a:r>
              <a:rPr lang="en-US" dirty="0" err="1" smtClean="0">
                <a:latin typeface="Palatino Linotype" panose="02040502050505030304" pitchFamily="18" charset="0"/>
              </a:rPr>
              <a:t>chemokines</a:t>
            </a:r>
            <a:r>
              <a:rPr lang="en-US" dirty="0" smtClean="0">
                <a:latin typeface="Palatino Linotype" panose="02040502050505030304" pitchFamily="18" charset="0"/>
              </a:rPr>
              <a:t> (</a:t>
            </a:r>
            <a:r>
              <a:rPr lang="en-US" i="1" dirty="0" smtClean="0">
                <a:latin typeface="Palatino Linotype" panose="02040502050505030304" pitchFamily="18" charset="0"/>
              </a:rPr>
              <a:t>CCL, CXCL10</a:t>
            </a:r>
            <a:r>
              <a:rPr lang="en-US" dirty="0" smtClean="0">
                <a:latin typeface="Palatino Linotype" panose="02040502050505030304" pitchFamily="18" charset="0"/>
              </a:rPr>
              <a:t>), </a:t>
            </a:r>
            <a:r>
              <a:rPr lang="en-US" dirty="0" err="1" smtClean="0">
                <a:latin typeface="Palatino Linotype" panose="02040502050505030304" pitchFamily="18" charset="0"/>
              </a:rPr>
              <a:t>coreceptor</a:t>
            </a:r>
            <a:r>
              <a:rPr lang="en-US" dirty="0" err="1">
                <a:latin typeface="Palatino Linotype" panose="02040502050505030304" pitchFamily="18" charset="0"/>
              </a:rPr>
              <a:t>s</a:t>
            </a:r>
            <a:r>
              <a:rPr lang="en-US" dirty="0" smtClean="0">
                <a:latin typeface="Palatino Linotype" panose="02040502050505030304" pitchFamily="18" charset="0"/>
              </a:rPr>
              <a:t> (</a:t>
            </a:r>
            <a:r>
              <a:rPr lang="en-US" i="1" dirty="0" smtClean="0">
                <a:latin typeface="Palatino Linotype" panose="02040502050505030304" pitchFamily="18" charset="0"/>
              </a:rPr>
              <a:t>CD4, CD80</a:t>
            </a:r>
            <a:r>
              <a:rPr lang="en-US" dirty="0" smtClean="0">
                <a:latin typeface="Palatino Linotype" panose="02040502050505030304" pitchFamily="18" charset="0"/>
              </a:rPr>
              <a:t>) interferon-stimulated (</a:t>
            </a:r>
            <a:r>
              <a:rPr lang="en-US" i="1" dirty="0" smtClean="0">
                <a:latin typeface="Palatino Linotype" panose="02040502050505030304" pitchFamily="18" charset="0"/>
              </a:rPr>
              <a:t>OAS1, OAS3, RNASEL, MX1, EIF2AK2</a:t>
            </a:r>
            <a:r>
              <a:rPr lang="en-US" dirty="0" smtClean="0">
                <a:latin typeface="Palatino Linotype" panose="02040502050505030304" pitchFamily="18" charset="0"/>
              </a:rPr>
              <a:t>), pro-oxidation (</a:t>
            </a:r>
            <a:r>
              <a:rPr lang="en-US" i="1" dirty="0" smtClean="0">
                <a:latin typeface="Palatino Linotype" panose="02040502050505030304" pitchFamily="18" charset="0"/>
              </a:rPr>
              <a:t>ARG2, NOS2, XDH</a:t>
            </a:r>
            <a:r>
              <a:rPr lang="en-US" dirty="0" smtClean="0">
                <a:latin typeface="Palatino Linotype" panose="02040502050505030304" pitchFamily="18" charset="0"/>
              </a:rPr>
              <a:t>), </a:t>
            </a:r>
            <a:r>
              <a:rPr lang="en-US" dirty="0">
                <a:latin typeface="Palatino Linotype" panose="02040502050505030304" pitchFamily="18" charset="0"/>
              </a:rPr>
              <a:t>and </a:t>
            </a:r>
            <a:r>
              <a:rPr lang="en-US" dirty="0" smtClean="0">
                <a:latin typeface="Palatino Linotype" panose="02040502050505030304" pitchFamily="18" charset="0"/>
              </a:rPr>
              <a:t>coagulation (</a:t>
            </a:r>
            <a:r>
              <a:rPr lang="en-US" i="1" dirty="0" smtClean="0">
                <a:latin typeface="Palatino Linotype" panose="02040502050505030304" pitchFamily="18" charset="0"/>
              </a:rPr>
              <a:t>F5, F10</a:t>
            </a:r>
            <a:r>
              <a:rPr lang="en-US" dirty="0" smtClean="0">
                <a:latin typeface="Palatino Linotype" panose="02040502050505030304" pitchFamily="18" charset="0"/>
              </a:rPr>
              <a:t>) </a:t>
            </a:r>
            <a:r>
              <a:rPr lang="en-US" dirty="0">
                <a:latin typeface="Palatino Linotype" panose="02040502050505030304" pitchFamily="18" charset="0"/>
              </a:rPr>
              <a:t>genes in PBCs of the infected and healthy samples. </a:t>
            </a:r>
            <a:endParaRPr lang="ru-RU" dirty="0"/>
          </a:p>
        </p:txBody>
      </p:sp>
      <p:sp>
        <p:nvSpPr>
          <p:cNvPr id="46" name="TextBox 45"/>
          <p:cNvSpPr txBox="1"/>
          <p:nvPr/>
        </p:nvSpPr>
        <p:spPr>
          <a:xfrm>
            <a:off x="152400" y="48283"/>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62001" y="514904"/>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Объект 1">
            <a:extLst>
              <a:ext uri="{FF2B5EF4-FFF2-40B4-BE49-F238E27FC236}">
                <a16:creationId xmlns:a16="http://schemas.microsoft.com/office/drawing/2014/main" xmlns="" id="{3F7DFCDA-48D9-4EBB-BBA5-2ECAC3ED18AC}"/>
              </a:ext>
            </a:extLst>
          </p:cNvPr>
          <p:cNvGraphicFramePr>
            <a:graphicFrameLocks noChangeAspect="1"/>
          </p:cNvGraphicFramePr>
          <p:nvPr>
            <p:extLst>
              <p:ext uri="{D42A27DB-BD31-4B8C-83A1-F6EECF244321}">
                <p14:modId xmlns:p14="http://schemas.microsoft.com/office/powerpoint/2010/main" val="2050110752"/>
              </p:ext>
            </p:extLst>
          </p:nvPr>
        </p:nvGraphicFramePr>
        <p:xfrm>
          <a:off x="152400" y="1447804"/>
          <a:ext cx="2590800" cy="3324222"/>
        </p:xfrm>
        <a:graphic>
          <a:graphicData uri="http://schemas.openxmlformats.org/presentationml/2006/ole">
            <mc:AlternateContent xmlns:mc="http://schemas.openxmlformats.org/markup-compatibility/2006">
              <mc:Choice xmlns:v="urn:schemas-microsoft-com:vml" Requires="v">
                <p:oleObj spid="_x0000_s3149" name="Prism 8" r:id="rId4" imgW="2293269" imgH="3171262" progId="Prism8.Document">
                  <p:embed/>
                </p:oleObj>
              </mc:Choice>
              <mc:Fallback>
                <p:oleObj name="Prism 8" r:id="rId4" imgW="2293269" imgH="3171262" progId="Prism8.Document">
                  <p:embed/>
                  <p:pic>
                    <p:nvPicPr>
                      <p:cNvPr id="0" name=""/>
                      <p:cNvPicPr/>
                      <p:nvPr/>
                    </p:nvPicPr>
                    <p:blipFill>
                      <a:blip r:embed="rId5"/>
                      <a:stretch>
                        <a:fillRect/>
                      </a:stretch>
                    </p:blipFill>
                    <p:spPr>
                      <a:xfrm>
                        <a:off x="152400" y="1447804"/>
                        <a:ext cx="2590800" cy="3324222"/>
                      </a:xfrm>
                      <a:prstGeom prst="rect">
                        <a:avLst/>
                      </a:prstGeom>
                    </p:spPr>
                  </p:pic>
                </p:oleObj>
              </mc:Fallback>
            </mc:AlternateContent>
          </a:graphicData>
        </a:graphic>
      </p:graphicFrame>
      <p:cxnSp>
        <p:nvCxnSpPr>
          <p:cNvPr id="8" name="Прямая соединительная линия 7">
            <a:extLst>
              <a:ext uri="{FF2B5EF4-FFF2-40B4-BE49-F238E27FC236}">
                <a16:creationId xmlns:a16="http://schemas.microsoft.com/office/drawing/2014/main" xmlns="" id="{C262A67C-CFEC-42D4-841F-9B9ED7A25B19}"/>
              </a:ext>
            </a:extLst>
          </p:cNvPr>
          <p:cNvCxnSpPr>
            <a:cxnSpLocks/>
          </p:cNvCxnSpPr>
          <p:nvPr/>
        </p:nvCxnSpPr>
        <p:spPr>
          <a:xfrm>
            <a:off x="1600200" y="2202025"/>
            <a:ext cx="699294"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xmlns="" id="{5652283F-9855-4D21-ADCC-3A2AE3259605}"/>
              </a:ext>
            </a:extLst>
          </p:cNvPr>
          <p:cNvSpPr txBox="1"/>
          <p:nvPr/>
        </p:nvSpPr>
        <p:spPr>
          <a:xfrm>
            <a:off x="1726135" y="1905000"/>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graphicFrame>
        <p:nvGraphicFramePr>
          <p:cNvPr id="11" name="Объект 10">
            <a:extLst>
              <a:ext uri="{FF2B5EF4-FFF2-40B4-BE49-F238E27FC236}">
                <a16:creationId xmlns:a16="http://schemas.microsoft.com/office/drawing/2014/main" xmlns="" id="{D1CCD5F8-6704-4A76-BE91-3122AFF35046}"/>
              </a:ext>
            </a:extLst>
          </p:cNvPr>
          <p:cNvGraphicFramePr>
            <a:graphicFrameLocks noChangeAspect="1"/>
          </p:cNvGraphicFramePr>
          <p:nvPr>
            <p:extLst>
              <p:ext uri="{D42A27DB-BD31-4B8C-83A1-F6EECF244321}">
                <p14:modId xmlns:p14="http://schemas.microsoft.com/office/powerpoint/2010/main" val="483087336"/>
              </p:ext>
            </p:extLst>
          </p:nvPr>
        </p:nvGraphicFramePr>
        <p:xfrm>
          <a:off x="2895600" y="1492181"/>
          <a:ext cx="2887663" cy="3324221"/>
        </p:xfrm>
        <a:graphic>
          <a:graphicData uri="http://schemas.openxmlformats.org/presentationml/2006/ole">
            <mc:AlternateContent xmlns:mc="http://schemas.openxmlformats.org/markup-compatibility/2006">
              <mc:Choice xmlns:v="urn:schemas-microsoft-com:vml" Requires="v">
                <p:oleObj spid="_x0000_s3150" name="Prism 8" r:id="rId6" imgW="2567554" imgH="3171262" progId="Prism8.Document">
                  <p:embed/>
                </p:oleObj>
              </mc:Choice>
              <mc:Fallback>
                <p:oleObj name="Prism 8" r:id="rId6" imgW="2567554" imgH="3171262" progId="Prism8.Document">
                  <p:embed/>
                  <p:pic>
                    <p:nvPicPr>
                      <p:cNvPr id="0" name=""/>
                      <p:cNvPicPr/>
                      <p:nvPr/>
                    </p:nvPicPr>
                    <p:blipFill>
                      <a:blip r:embed="rId7"/>
                      <a:stretch>
                        <a:fillRect/>
                      </a:stretch>
                    </p:blipFill>
                    <p:spPr>
                      <a:xfrm>
                        <a:off x="2895600" y="1492181"/>
                        <a:ext cx="2887663" cy="3324221"/>
                      </a:xfrm>
                      <a:prstGeom prst="rect">
                        <a:avLst/>
                      </a:prstGeom>
                    </p:spPr>
                  </p:pic>
                </p:oleObj>
              </mc:Fallback>
            </mc:AlternateContent>
          </a:graphicData>
        </a:graphic>
      </p:graphicFrame>
      <p:cxnSp>
        <p:nvCxnSpPr>
          <p:cNvPr id="12" name="Прямая соединительная линия 11">
            <a:extLst>
              <a:ext uri="{FF2B5EF4-FFF2-40B4-BE49-F238E27FC236}">
                <a16:creationId xmlns:a16="http://schemas.microsoft.com/office/drawing/2014/main" xmlns="" id="{6DCBBC11-FA08-4BA0-B80B-C22F9E6741F8}"/>
              </a:ext>
            </a:extLst>
          </p:cNvPr>
          <p:cNvCxnSpPr>
            <a:cxnSpLocks/>
          </p:cNvCxnSpPr>
          <p:nvPr/>
        </p:nvCxnSpPr>
        <p:spPr>
          <a:xfrm>
            <a:off x="4618568" y="2265002"/>
            <a:ext cx="699294"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xmlns="" id="{722D6DDE-70FA-404E-89C3-AA14CA9D62A8}"/>
              </a:ext>
            </a:extLst>
          </p:cNvPr>
          <p:cNvSpPr txBox="1"/>
          <p:nvPr/>
        </p:nvSpPr>
        <p:spPr>
          <a:xfrm>
            <a:off x="4763081" y="2017359"/>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graphicFrame>
        <p:nvGraphicFramePr>
          <p:cNvPr id="14" name="Объект 13">
            <a:extLst>
              <a:ext uri="{FF2B5EF4-FFF2-40B4-BE49-F238E27FC236}">
                <a16:creationId xmlns:a16="http://schemas.microsoft.com/office/drawing/2014/main" xmlns="" id="{843C088D-1BD6-49D1-89F0-F97D48289E92}"/>
              </a:ext>
            </a:extLst>
          </p:cNvPr>
          <p:cNvGraphicFramePr>
            <a:graphicFrameLocks noChangeAspect="1"/>
          </p:cNvGraphicFramePr>
          <p:nvPr>
            <p:extLst>
              <p:ext uri="{D42A27DB-BD31-4B8C-83A1-F6EECF244321}">
                <p14:modId xmlns:p14="http://schemas.microsoft.com/office/powerpoint/2010/main" val="2730049501"/>
              </p:ext>
            </p:extLst>
          </p:nvPr>
        </p:nvGraphicFramePr>
        <p:xfrm>
          <a:off x="6091283" y="1527109"/>
          <a:ext cx="2732705" cy="3289293"/>
        </p:xfrm>
        <a:graphic>
          <a:graphicData uri="http://schemas.openxmlformats.org/presentationml/2006/ole">
            <mc:AlternateContent xmlns:mc="http://schemas.openxmlformats.org/markup-compatibility/2006">
              <mc:Choice xmlns:v="urn:schemas-microsoft-com:vml" Requires="v">
                <p:oleObj spid="_x0000_s3151" name="Prism 8" r:id="rId8" imgW="2457768" imgH="3171262" progId="Prism8.Document">
                  <p:embed/>
                </p:oleObj>
              </mc:Choice>
              <mc:Fallback>
                <p:oleObj name="Prism 8" r:id="rId8" imgW="2457768" imgH="3171262" progId="Prism8.Document">
                  <p:embed/>
                  <p:pic>
                    <p:nvPicPr>
                      <p:cNvPr id="0" name=""/>
                      <p:cNvPicPr/>
                      <p:nvPr/>
                    </p:nvPicPr>
                    <p:blipFill>
                      <a:blip r:embed="rId9"/>
                      <a:stretch>
                        <a:fillRect/>
                      </a:stretch>
                    </p:blipFill>
                    <p:spPr>
                      <a:xfrm>
                        <a:off x="6091283" y="1527109"/>
                        <a:ext cx="2732705" cy="3289293"/>
                      </a:xfrm>
                      <a:prstGeom prst="rect">
                        <a:avLst/>
                      </a:prstGeom>
                    </p:spPr>
                  </p:pic>
                </p:oleObj>
              </mc:Fallback>
            </mc:AlternateContent>
          </a:graphicData>
        </a:graphic>
      </p:graphicFrame>
      <p:cxnSp>
        <p:nvCxnSpPr>
          <p:cNvPr id="15" name="Прямая соединительная линия 14">
            <a:extLst>
              <a:ext uri="{FF2B5EF4-FFF2-40B4-BE49-F238E27FC236}">
                <a16:creationId xmlns:a16="http://schemas.microsoft.com/office/drawing/2014/main" xmlns="" id="{A8BA0D2C-4D4A-4839-B06A-CE506741053E}"/>
              </a:ext>
            </a:extLst>
          </p:cNvPr>
          <p:cNvCxnSpPr>
            <a:cxnSpLocks/>
          </p:cNvCxnSpPr>
          <p:nvPr/>
        </p:nvCxnSpPr>
        <p:spPr>
          <a:xfrm flipV="1">
            <a:off x="7620000" y="2209800"/>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xmlns="" id="{6268D04D-C83C-4AD3-AB21-F15E62AE3F88}"/>
              </a:ext>
            </a:extLst>
          </p:cNvPr>
          <p:cNvSpPr txBox="1"/>
          <p:nvPr/>
        </p:nvSpPr>
        <p:spPr>
          <a:xfrm>
            <a:off x="7650744" y="1931046"/>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18" name="Прямоугольник 17">
            <a:extLst>
              <a:ext uri="{FF2B5EF4-FFF2-40B4-BE49-F238E27FC236}">
                <a16:creationId xmlns:a16="http://schemas.microsoft.com/office/drawing/2014/main" xmlns="" id="{AB47E557-FEFA-46B3-9102-90CBC7B86B49}"/>
              </a:ext>
            </a:extLst>
          </p:cNvPr>
          <p:cNvSpPr/>
          <p:nvPr/>
        </p:nvSpPr>
        <p:spPr>
          <a:xfrm>
            <a:off x="932112" y="4914318"/>
            <a:ext cx="7661938" cy="584775"/>
          </a:xfrm>
          <a:prstGeom prst="rect">
            <a:avLst/>
          </a:prstGeom>
        </p:spPr>
        <p:txBody>
          <a:bodyPr wrap="square">
            <a:spAutoFit/>
          </a:bodyPr>
          <a:lstStyle/>
          <a:p>
            <a:r>
              <a:rPr lang="en-US" sz="1600" dirty="0">
                <a:latin typeface="Palatino Linotype" panose="02040502050505030304" pitchFamily="18" charset="0"/>
              </a:rPr>
              <a:t>The mRNA  level of </a:t>
            </a:r>
            <a:r>
              <a:rPr lang="en-US" sz="1600" dirty="0" smtClean="0">
                <a:latin typeface="Palatino Linotype" panose="02040502050505030304" pitchFamily="18" charset="0"/>
              </a:rPr>
              <a:t>cytokines </a:t>
            </a:r>
            <a:r>
              <a:rPr lang="en-US" sz="1600" dirty="0">
                <a:latin typeface="Palatino Linotype" panose="02040502050505030304" pitchFamily="18" charset="0"/>
              </a:rPr>
              <a:t>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˂0.0001 vs. Control;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˂0.05 vs. Control</a:t>
            </a:r>
            <a:r>
              <a:rPr lang="ru-RU" sz="1600" dirty="0">
                <a:latin typeface="Palatino Linotype" panose="02040502050505030304" pitchFamily="18" charset="0"/>
                <a:cs typeface="Times New Roman" panose="02020603050405020304" pitchFamily="18" charset="0"/>
              </a:rPr>
              <a:t>; </a:t>
            </a:r>
            <a:r>
              <a:rPr lang="en-US" sz="1600" dirty="0">
                <a:latin typeface="Palatino Linotype" panose="02040502050505030304" pitchFamily="18" charset="0"/>
                <a:cs typeface="Times New Roman" panose="02020603050405020304" pitchFamily="18" charset="0"/>
              </a:rPr>
              <a:t>ns, non significant vs. Control.</a:t>
            </a:r>
            <a:endParaRPr lang="en-US" sz="1600" dirty="0">
              <a:latin typeface="Palatino Linotype" panose="02040502050505030304" pitchFamily="18" charset="0"/>
            </a:endParaRPr>
          </a:p>
        </p:txBody>
      </p:sp>
      <p:sp>
        <p:nvSpPr>
          <p:cNvPr id="19" name="Прямоугольник 18">
            <a:extLst>
              <a:ext uri="{FF2B5EF4-FFF2-40B4-BE49-F238E27FC236}">
                <a16:creationId xmlns:a16="http://schemas.microsoft.com/office/drawing/2014/main" xmlns="" id="{60E28EFA-C138-463E-A755-907FAC00785D}"/>
              </a:ext>
            </a:extLst>
          </p:cNvPr>
          <p:cNvSpPr/>
          <p:nvPr/>
        </p:nvSpPr>
        <p:spPr>
          <a:xfrm>
            <a:off x="517848" y="564937"/>
            <a:ext cx="7787952" cy="830997"/>
          </a:xfrm>
          <a:prstGeom prst="rect">
            <a:avLst/>
          </a:prstGeom>
        </p:spPr>
        <p:txBody>
          <a:bodyPr wrap="square">
            <a:spAutoFit/>
          </a:bodyPr>
          <a:lstStyle/>
          <a:p>
            <a:pPr algn="ctr"/>
            <a:r>
              <a:rPr lang="en-US" sz="2400" b="1" dirty="0">
                <a:solidFill>
                  <a:schemeClr val="bg1"/>
                </a:solidFill>
                <a:latin typeface="Palatino Linotype" panose="02040502050505030304" pitchFamily="18" charset="0"/>
              </a:rPr>
              <a:t>Up-expression</a:t>
            </a:r>
            <a:r>
              <a:rPr lang="ru-RU" sz="2400" b="1" dirty="0">
                <a:solidFill>
                  <a:schemeClr val="bg1"/>
                </a:solidFill>
                <a:latin typeface="Palatino Linotype" panose="02040502050505030304" pitchFamily="18" charset="0"/>
              </a:rPr>
              <a:t> </a:t>
            </a:r>
            <a:r>
              <a:rPr lang="en-US" sz="2400" b="1" dirty="0" smtClean="0">
                <a:solidFill>
                  <a:schemeClr val="bg1"/>
                </a:solidFill>
                <a:latin typeface="Palatino Linotype" panose="02040502050505030304" pitchFamily="18" charset="0"/>
              </a:rPr>
              <a:t>of </a:t>
            </a:r>
            <a:r>
              <a:rPr lang="en-US" sz="2400" b="1" i="1" dirty="0" smtClean="0">
                <a:solidFill>
                  <a:srgbClr val="33CC33"/>
                </a:solidFill>
                <a:latin typeface="Palatino Linotype" panose="02040502050505030304" pitchFamily="18" charset="0"/>
              </a:rPr>
              <a:t>IL8</a:t>
            </a:r>
            <a:r>
              <a:rPr lang="en-US" sz="2400" b="1" dirty="0">
                <a:solidFill>
                  <a:schemeClr val="bg1"/>
                </a:solidFill>
                <a:latin typeface="Palatino Linotype" panose="02040502050505030304" pitchFamily="18" charset="0"/>
              </a:rPr>
              <a:t> and</a:t>
            </a:r>
            <a:r>
              <a:rPr lang="en-US" sz="2400" b="1" i="1" dirty="0" smtClean="0">
                <a:solidFill>
                  <a:srgbClr val="33CC33"/>
                </a:solidFill>
                <a:latin typeface="Palatino Linotype" panose="02040502050505030304" pitchFamily="18" charset="0"/>
              </a:rPr>
              <a:t> </a:t>
            </a:r>
            <a:r>
              <a:rPr lang="en-US" sz="2400" b="1" i="1" dirty="0">
                <a:solidFill>
                  <a:srgbClr val="33CC33"/>
                </a:solidFill>
                <a:latin typeface="Palatino Linotype" panose="02040502050505030304" pitchFamily="18" charset="0"/>
              </a:rPr>
              <a:t>TNFα</a:t>
            </a: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
        <p:nvSpPr>
          <p:cNvPr id="17" name="TextBox 16"/>
          <p:cNvSpPr txBox="1"/>
          <p:nvPr/>
        </p:nvSpPr>
        <p:spPr>
          <a:xfrm>
            <a:off x="152400" y="48283"/>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Tree>
    <p:extLst>
      <p:ext uri="{BB962C8B-B14F-4D97-AF65-F5344CB8AC3E}">
        <p14:creationId xmlns:p14="http://schemas.microsoft.com/office/powerpoint/2010/main" val="286708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838501" y="572462"/>
            <a:ext cx="7543800" cy="9398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Объект 11">
            <a:extLst>
              <a:ext uri="{FF2B5EF4-FFF2-40B4-BE49-F238E27FC236}">
                <a16:creationId xmlns:a16="http://schemas.microsoft.com/office/drawing/2014/main" xmlns="" id="{30225D36-85A9-49B5-8175-F342E59BF447}"/>
              </a:ext>
            </a:extLst>
          </p:cNvPr>
          <p:cNvGraphicFramePr>
            <a:graphicFrameLocks noChangeAspect="1"/>
          </p:cNvGraphicFramePr>
          <p:nvPr>
            <p:extLst>
              <p:ext uri="{D42A27DB-BD31-4B8C-83A1-F6EECF244321}">
                <p14:modId xmlns:p14="http://schemas.microsoft.com/office/powerpoint/2010/main" val="1649497250"/>
              </p:ext>
            </p:extLst>
          </p:nvPr>
        </p:nvGraphicFramePr>
        <p:xfrm>
          <a:off x="2337531" y="1883104"/>
          <a:ext cx="2029260" cy="3171825"/>
        </p:xfrm>
        <a:graphic>
          <a:graphicData uri="http://schemas.openxmlformats.org/presentationml/2006/ole">
            <mc:AlternateContent xmlns:mc="http://schemas.openxmlformats.org/markup-compatibility/2006">
              <mc:Choice xmlns:v="urn:schemas-microsoft-com:vml" Requires="v">
                <p:oleObj spid="_x0000_s4188" name="Prism 8" r:id="rId3" imgW="2255114" imgH="3171262" progId="Prism8.Document">
                  <p:embed/>
                </p:oleObj>
              </mc:Choice>
              <mc:Fallback>
                <p:oleObj name="Prism 8" r:id="rId3" imgW="2255114" imgH="3171262" progId="Prism8.Document">
                  <p:embed/>
                  <p:pic>
                    <p:nvPicPr>
                      <p:cNvPr id="0" name=""/>
                      <p:cNvPicPr/>
                      <p:nvPr/>
                    </p:nvPicPr>
                    <p:blipFill>
                      <a:blip r:embed="rId4"/>
                      <a:stretch>
                        <a:fillRect/>
                      </a:stretch>
                    </p:blipFill>
                    <p:spPr>
                      <a:xfrm>
                        <a:off x="2337531" y="1883104"/>
                        <a:ext cx="2029260" cy="317182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68091"/>
            <a:ext cx="9136918" cy="835799"/>
          </a:xfrm>
          <a:prstGeom prst="rect">
            <a:avLst/>
          </a:prstGeom>
        </p:spPr>
      </p:pic>
      <p:graphicFrame>
        <p:nvGraphicFramePr>
          <p:cNvPr id="2" name="Объект 1">
            <a:extLst>
              <a:ext uri="{FF2B5EF4-FFF2-40B4-BE49-F238E27FC236}">
                <a16:creationId xmlns:a16="http://schemas.microsoft.com/office/drawing/2014/main" xmlns="" id="{6F89DCC8-81BD-4194-A596-8D8982BE685F}"/>
              </a:ext>
            </a:extLst>
          </p:cNvPr>
          <p:cNvGraphicFramePr>
            <a:graphicFrameLocks noChangeAspect="1"/>
          </p:cNvGraphicFramePr>
          <p:nvPr>
            <p:extLst>
              <p:ext uri="{D42A27DB-BD31-4B8C-83A1-F6EECF244321}">
                <p14:modId xmlns:p14="http://schemas.microsoft.com/office/powerpoint/2010/main" val="2273125817"/>
              </p:ext>
            </p:extLst>
          </p:nvPr>
        </p:nvGraphicFramePr>
        <p:xfrm>
          <a:off x="86022" y="1883104"/>
          <a:ext cx="2029260" cy="3171825"/>
        </p:xfrm>
        <a:graphic>
          <a:graphicData uri="http://schemas.openxmlformats.org/presentationml/2006/ole">
            <mc:AlternateContent xmlns:mc="http://schemas.openxmlformats.org/markup-compatibility/2006">
              <mc:Choice xmlns:v="urn:schemas-microsoft-com:vml" Requires="v">
                <p:oleObj spid="_x0000_s4189" name="Prism 8" r:id="rId6" imgW="2290389" imgH="3171262" progId="Prism8.Document">
                  <p:embed/>
                </p:oleObj>
              </mc:Choice>
              <mc:Fallback>
                <p:oleObj name="Prism 8" r:id="rId6" imgW="2290389" imgH="3171262" progId="Prism8.Document">
                  <p:embed/>
                  <p:pic>
                    <p:nvPicPr>
                      <p:cNvPr id="0" name=""/>
                      <p:cNvPicPr/>
                      <p:nvPr/>
                    </p:nvPicPr>
                    <p:blipFill>
                      <a:blip r:embed="rId7"/>
                      <a:stretch>
                        <a:fillRect/>
                      </a:stretch>
                    </p:blipFill>
                    <p:spPr>
                      <a:xfrm>
                        <a:off x="86022" y="1883104"/>
                        <a:ext cx="2029260" cy="3171825"/>
                      </a:xfrm>
                      <a:prstGeom prst="rect">
                        <a:avLst/>
                      </a:prstGeom>
                    </p:spPr>
                  </p:pic>
                </p:oleObj>
              </mc:Fallback>
            </mc:AlternateContent>
          </a:graphicData>
        </a:graphic>
      </p:graphicFrame>
      <p:cxnSp>
        <p:nvCxnSpPr>
          <p:cNvPr id="8" name="Прямая соединительная линия 7">
            <a:extLst>
              <a:ext uri="{FF2B5EF4-FFF2-40B4-BE49-F238E27FC236}">
                <a16:creationId xmlns:a16="http://schemas.microsoft.com/office/drawing/2014/main" xmlns="" id="{18D6ACCF-C698-48FD-B833-6B81E45EFF3D}"/>
              </a:ext>
            </a:extLst>
          </p:cNvPr>
          <p:cNvCxnSpPr>
            <a:cxnSpLocks/>
          </p:cNvCxnSpPr>
          <p:nvPr/>
        </p:nvCxnSpPr>
        <p:spPr>
          <a:xfrm flipV="1">
            <a:off x="1179203" y="2483498"/>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xmlns="" id="{FD87EE23-D07B-41B3-B60F-64D5E3B9F302}"/>
              </a:ext>
            </a:extLst>
          </p:cNvPr>
          <p:cNvSpPr txBox="1"/>
          <p:nvPr/>
        </p:nvSpPr>
        <p:spPr>
          <a:xfrm>
            <a:off x="1344624" y="2237018"/>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cxnSp>
        <p:nvCxnSpPr>
          <p:cNvPr id="10" name="Прямая соединительная линия 9">
            <a:extLst>
              <a:ext uri="{FF2B5EF4-FFF2-40B4-BE49-F238E27FC236}">
                <a16:creationId xmlns:a16="http://schemas.microsoft.com/office/drawing/2014/main" xmlns="" id="{7A0F502C-3499-4F28-B184-88C8A2E39DC5}"/>
              </a:ext>
            </a:extLst>
          </p:cNvPr>
          <p:cNvCxnSpPr>
            <a:cxnSpLocks/>
          </p:cNvCxnSpPr>
          <p:nvPr/>
        </p:nvCxnSpPr>
        <p:spPr>
          <a:xfrm>
            <a:off x="3352161" y="2514600"/>
            <a:ext cx="699294"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xmlns="" id="{3E89763A-94DF-45AE-8941-746AD887ADBA}"/>
              </a:ext>
            </a:extLst>
          </p:cNvPr>
          <p:cNvSpPr txBox="1"/>
          <p:nvPr/>
        </p:nvSpPr>
        <p:spPr>
          <a:xfrm>
            <a:off x="3547275" y="2230798"/>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graphicFrame>
        <p:nvGraphicFramePr>
          <p:cNvPr id="13" name="Объект 12">
            <a:extLst>
              <a:ext uri="{FF2B5EF4-FFF2-40B4-BE49-F238E27FC236}">
                <a16:creationId xmlns:a16="http://schemas.microsoft.com/office/drawing/2014/main" xmlns="" id="{D5929E06-592B-44DD-B20E-D3C0D58CD605}"/>
              </a:ext>
            </a:extLst>
          </p:cNvPr>
          <p:cNvGraphicFramePr>
            <a:graphicFrameLocks noChangeAspect="1"/>
          </p:cNvGraphicFramePr>
          <p:nvPr>
            <p:extLst>
              <p:ext uri="{D42A27DB-BD31-4B8C-83A1-F6EECF244321}">
                <p14:modId xmlns:p14="http://schemas.microsoft.com/office/powerpoint/2010/main" val="3930040638"/>
              </p:ext>
            </p:extLst>
          </p:nvPr>
        </p:nvGraphicFramePr>
        <p:xfrm>
          <a:off x="4599822" y="1842670"/>
          <a:ext cx="2195217" cy="3259257"/>
        </p:xfrm>
        <a:graphic>
          <a:graphicData uri="http://schemas.openxmlformats.org/presentationml/2006/ole">
            <mc:AlternateContent xmlns:mc="http://schemas.openxmlformats.org/markup-compatibility/2006">
              <mc:Choice xmlns:v="urn:schemas-microsoft-com:vml" Requires="v">
                <p:oleObj spid="_x0000_s4190" name="Prism 8" r:id="rId8" imgW="2564674" imgH="3171262" progId="Prism8.Document">
                  <p:embed/>
                </p:oleObj>
              </mc:Choice>
              <mc:Fallback>
                <p:oleObj name="Prism 8" r:id="rId8" imgW="2564674" imgH="3171262" progId="Prism8.Document">
                  <p:embed/>
                  <p:pic>
                    <p:nvPicPr>
                      <p:cNvPr id="0" name=""/>
                      <p:cNvPicPr/>
                      <p:nvPr/>
                    </p:nvPicPr>
                    <p:blipFill>
                      <a:blip r:embed="rId9"/>
                      <a:stretch>
                        <a:fillRect/>
                      </a:stretch>
                    </p:blipFill>
                    <p:spPr>
                      <a:xfrm>
                        <a:off x="4599822" y="1842670"/>
                        <a:ext cx="2195217" cy="3259257"/>
                      </a:xfrm>
                      <a:prstGeom prst="rect">
                        <a:avLst/>
                      </a:prstGeom>
                    </p:spPr>
                  </p:pic>
                </p:oleObj>
              </mc:Fallback>
            </mc:AlternateContent>
          </a:graphicData>
        </a:graphic>
      </p:graphicFrame>
      <p:graphicFrame>
        <p:nvGraphicFramePr>
          <p:cNvPr id="14" name="Объект 13">
            <a:extLst>
              <a:ext uri="{FF2B5EF4-FFF2-40B4-BE49-F238E27FC236}">
                <a16:creationId xmlns:a16="http://schemas.microsoft.com/office/drawing/2014/main" xmlns="" id="{7B5AC8DF-86F5-45D1-BAF6-66D86333CF80}"/>
              </a:ext>
            </a:extLst>
          </p:cNvPr>
          <p:cNvGraphicFramePr>
            <a:graphicFrameLocks noChangeAspect="1"/>
          </p:cNvGraphicFramePr>
          <p:nvPr>
            <p:extLst>
              <p:ext uri="{D42A27DB-BD31-4B8C-83A1-F6EECF244321}">
                <p14:modId xmlns:p14="http://schemas.microsoft.com/office/powerpoint/2010/main" val="2790156313"/>
              </p:ext>
            </p:extLst>
          </p:nvPr>
        </p:nvGraphicFramePr>
        <p:xfrm>
          <a:off x="7028070" y="1883104"/>
          <a:ext cx="1945859" cy="3259256"/>
        </p:xfrm>
        <a:graphic>
          <a:graphicData uri="http://schemas.openxmlformats.org/presentationml/2006/ole">
            <mc:AlternateContent xmlns:mc="http://schemas.openxmlformats.org/markup-compatibility/2006">
              <mc:Choice xmlns:v="urn:schemas-microsoft-com:vml" Requires="v">
                <p:oleObj spid="_x0000_s4191" name="Prism 8" r:id="rId10" imgW="2313066" imgH="3171262" progId="Prism8.Document">
                  <p:embed/>
                </p:oleObj>
              </mc:Choice>
              <mc:Fallback>
                <p:oleObj name="Prism 8" r:id="rId10" imgW="2313066" imgH="3171262" progId="Prism8.Document">
                  <p:embed/>
                  <p:pic>
                    <p:nvPicPr>
                      <p:cNvPr id="0" name=""/>
                      <p:cNvPicPr/>
                      <p:nvPr/>
                    </p:nvPicPr>
                    <p:blipFill>
                      <a:blip r:embed="rId11"/>
                      <a:stretch>
                        <a:fillRect/>
                      </a:stretch>
                    </p:blipFill>
                    <p:spPr>
                      <a:xfrm>
                        <a:off x="7028070" y="1883104"/>
                        <a:ext cx="1945859" cy="3259256"/>
                      </a:xfrm>
                      <a:prstGeom prst="rect">
                        <a:avLst/>
                      </a:prstGeom>
                    </p:spPr>
                  </p:pic>
                </p:oleObj>
              </mc:Fallback>
            </mc:AlternateContent>
          </a:graphicData>
        </a:graphic>
      </p:graphicFrame>
      <p:cxnSp>
        <p:nvCxnSpPr>
          <p:cNvPr id="15" name="Прямая соединительная линия 14">
            <a:extLst>
              <a:ext uri="{FF2B5EF4-FFF2-40B4-BE49-F238E27FC236}">
                <a16:creationId xmlns:a16="http://schemas.microsoft.com/office/drawing/2014/main" xmlns="" id="{AACC6794-7BA1-4AED-9F71-19EDD3864E97}"/>
              </a:ext>
            </a:extLst>
          </p:cNvPr>
          <p:cNvCxnSpPr>
            <a:cxnSpLocks/>
          </p:cNvCxnSpPr>
          <p:nvPr/>
        </p:nvCxnSpPr>
        <p:spPr>
          <a:xfrm>
            <a:off x="8032654" y="2569802"/>
            <a:ext cx="699294"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xmlns="" id="{C96540E6-83B1-46EB-8052-221E24094FA7}"/>
              </a:ext>
            </a:extLst>
          </p:cNvPr>
          <p:cNvSpPr txBox="1"/>
          <p:nvPr/>
        </p:nvSpPr>
        <p:spPr>
          <a:xfrm>
            <a:off x="8227768" y="2286000"/>
            <a:ext cx="895350" cy="369332"/>
          </a:xfrm>
          <a:prstGeom prst="rect">
            <a:avLst/>
          </a:prstGeom>
          <a:noFill/>
        </p:spPr>
        <p:txBody>
          <a:bodyPr wrap="square" rtlCol="0">
            <a:spAutoFit/>
          </a:bodyPr>
          <a:lstStyle/>
          <a:p>
            <a:r>
              <a:rPr lang="en-US" dirty="0">
                <a:solidFill>
                  <a:srgbClr val="FF0000"/>
                </a:solidFill>
              </a:rPr>
              <a:t>ns</a:t>
            </a:r>
            <a:endParaRPr lang="x-none" dirty="0">
              <a:solidFill>
                <a:srgbClr val="FF0000"/>
              </a:solidFill>
            </a:endParaRPr>
          </a:p>
        </p:txBody>
      </p:sp>
      <p:cxnSp>
        <p:nvCxnSpPr>
          <p:cNvPr id="19" name="Прямая соединительная линия 18">
            <a:extLst>
              <a:ext uri="{FF2B5EF4-FFF2-40B4-BE49-F238E27FC236}">
                <a16:creationId xmlns:a16="http://schemas.microsoft.com/office/drawing/2014/main" xmlns="" id="{A01F8A7C-EA28-4801-8C8E-7C2F3A232AE6}"/>
              </a:ext>
            </a:extLst>
          </p:cNvPr>
          <p:cNvCxnSpPr>
            <a:cxnSpLocks/>
          </p:cNvCxnSpPr>
          <p:nvPr/>
        </p:nvCxnSpPr>
        <p:spPr>
          <a:xfrm flipV="1">
            <a:off x="5874921" y="2545312"/>
            <a:ext cx="707181" cy="9330"/>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xmlns="" id="{A618C09A-15D5-45AC-87F1-787A6F56DADD}"/>
              </a:ext>
            </a:extLst>
          </p:cNvPr>
          <p:cNvSpPr txBox="1"/>
          <p:nvPr/>
        </p:nvSpPr>
        <p:spPr>
          <a:xfrm>
            <a:off x="5919783" y="2298832"/>
            <a:ext cx="895350" cy="369332"/>
          </a:xfrm>
          <a:prstGeom prst="rect">
            <a:avLst/>
          </a:prstGeom>
          <a:noFill/>
        </p:spPr>
        <p:txBody>
          <a:bodyPr wrap="square" rtlCol="0">
            <a:spAutoFit/>
          </a:bodyPr>
          <a:lstStyle/>
          <a:p>
            <a:r>
              <a:rPr lang="en-US" dirty="0">
                <a:solidFill>
                  <a:srgbClr val="FF0000"/>
                </a:solidFill>
              </a:rPr>
              <a:t>****</a:t>
            </a:r>
            <a:endParaRPr lang="x-none" dirty="0">
              <a:solidFill>
                <a:srgbClr val="FF0000"/>
              </a:solidFill>
            </a:endParaRPr>
          </a:p>
        </p:txBody>
      </p:sp>
      <p:sp>
        <p:nvSpPr>
          <p:cNvPr id="21" name="Прямоугольник 20">
            <a:extLst>
              <a:ext uri="{FF2B5EF4-FFF2-40B4-BE49-F238E27FC236}">
                <a16:creationId xmlns:a16="http://schemas.microsoft.com/office/drawing/2014/main" xmlns="" id="{79959868-DCC0-45BA-8686-DCC391163737}"/>
              </a:ext>
            </a:extLst>
          </p:cNvPr>
          <p:cNvSpPr/>
          <p:nvPr/>
        </p:nvSpPr>
        <p:spPr>
          <a:xfrm>
            <a:off x="678124" y="5101650"/>
            <a:ext cx="8389676" cy="584775"/>
          </a:xfrm>
          <a:prstGeom prst="rect">
            <a:avLst/>
          </a:prstGeom>
        </p:spPr>
        <p:txBody>
          <a:bodyPr wrap="square">
            <a:spAutoFit/>
          </a:bodyPr>
          <a:lstStyle/>
          <a:p>
            <a:r>
              <a:rPr lang="en-US" sz="1600" dirty="0">
                <a:latin typeface="Palatino Linotype" panose="02040502050505030304" pitchFamily="18" charset="0"/>
              </a:rPr>
              <a:t>The mRNA  level of </a:t>
            </a:r>
            <a:r>
              <a:rPr lang="en-US" sz="1600" dirty="0" smtClean="0">
                <a:latin typeface="Palatino Linotype" panose="02040502050505030304" pitchFamily="18" charset="0"/>
              </a:rPr>
              <a:t>cytokine genes </a:t>
            </a:r>
            <a:r>
              <a:rPr lang="en-US" sz="1600" dirty="0">
                <a:latin typeface="Palatino Linotype" panose="02040502050505030304" pitchFamily="18" charset="0"/>
              </a:rPr>
              <a:t>in PBCs of the COVID‐19-infected patients.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˂0.0001 vs. Control; </a:t>
            </a:r>
            <a:r>
              <a:rPr lang="en-US" sz="1600" dirty="0">
                <a:solidFill>
                  <a:srgbClr val="FF0000"/>
                </a:solidFill>
                <a:latin typeface="Palatino Linotype" panose="02040502050505030304" pitchFamily="18" charset="0"/>
              </a:rPr>
              <a:t>***</a:t>
            </a:r>
            <a:r>
              <a:rPr lang="en-US" sz="1600" dirty="0">
                <a:latin typeface="Palatino Linotype" panose="02040502050505030304" pitchFamily="18" charset="0"/>
              </a:rPr>
              <a:t>P</a:t>
            </a:r>
            <a:r>
              <a:rPr lang="en-US" sz="1600" dirty="0">
                <a:latin typeface="Palatino Linotype" panose="02040502050505030304" pitchFamily="18" charset="0"/>
                <a:cs typeface="Times New Roman" panose="02020603050405020304" pitchFamily="18" charset="0"/>
              </a:rPr>
              <a:t>˂0.001 vs. Control</a:t>
            </a:r>
            <a:r>
              <a:rPr lang="ru-RU" sz="1600" dirty="0">
                <a:latin typeface="Palatino Linotype" panose="02040502050505030304" pitchFamily="18" charset="0"/>
                <a:cs typeface="Times New Roman" panose="02020603050405020304" pitchFamily="18" charset="0"/>
              </a:rPr>
              <a:t>; </a:t>
            </a:r>
            <a:r>
              <a:rPr lang="en-US" sz="1600" dirty="0">
                <a:solidFill>
                  <a:srgbClr val="FF0000"/>
                </a:solidFill>
                <a:latin typeface="Palatino Linotype" panose="02040502050505030304" pitchFamily="18" charset="0"/>
                <a:cs typeface="Times New Roman" panose="02020603050405020304" pitchFamily="18" charset="0"/>
              </a:rPr>
              <a:t>ns</a:t>
            </a:r>
            <a:r>
              <a:rPr lang="en-US" sz="1600" dirty="0">
                <a:latin typeface="Palatino Linotype" panose="02040502050505030304" pitchFamily="18" charset="0"/>
                <a:cs typeface="Times New Roman" panose="02020603050405020304" pitchFamily="18" charset="0"/>
              </a:rPr>
              <a:t>, non significant vs. Control.</a:t>
            </a:r>
            <a:endParaRPr lang="en-US" sz="1600" dirty="0">
              <a:latin typeface="Palatino Linotype" panose="02040502050505030304" pitchFamily="18" charset="0"/>
            </a:endParaRPr>
          </a:p>
        </p:txBody>
      </p:sp>
      <p:sp>
        <p:nvSpPr>
          <p:cNvPr id="22" name="Прямоугольник 21">
            <a:extLst>
              <a:ext uri="{FF2B5EF4-FFF2-40B4-BE49-F238E27FC236}">
                <a16:creationId xmlns:a16="http://schemas.microsoft.com/office/drawing/2014/main" xmlns="" id="{9F3A2FEA-AC0A-4A95-B5C4-7C57DF1C24EE}"/>
              </a:ext>
            </a:extLst>
          </p:cNvPr>
          <p:cNvSpPr/>
          <p:nvPr/>
        </p:nvSpPr>
        <p:spPr>
          <a:xfrm>
            <a:off x="758299" y="666591"/>
            <a:ext cx="7787952" cy="830997"/>
          </a:xfrm>
          <a:prstGeom prst="rect">
            <a:avLst/>
          </a:prstGeom>
        </p:spPr>
        <p:txBody>
          <a:bodyPr wrap="square">
            <a:spAutoFit/>
          </a:bodyPr>
          <a:lstStyle/>
          <a:p>
            <a:pPr algn="ctr"/>
            <a:r>
              <a:rPr lang="en-US" sz="2400" b="1" dirty="0" err="1" smtClean="0">
                <a:solidFill>
                  <a:schemeClr val="bg1"/>
                </a:solidFill>
                <a:latin typeface="Palatino Linotype" panose="02040502050505030304" pitchFamily="18" charset="0"/>
              </a:rPr>
              <a:t>Hyper</a:t>
            </a:r>
            <a:r>
              <a:rPr lang="en-US" sz="2400" b="1" dirty="0" err="1" smtClean="0">
                <a:solidFill>
                  <a:schemeClr val="bg1"/>
                </a:solidFill>
                <a:latin typeface="Palatino Linotype" panose="02040502050505030304" pitchFamily="18" charset="0"/>
              </a:rPr>
              <a:t>expression</a:t>
            </a:r>
            <a:r>
              <a:rPr lang="en-US" sz="2400" b="1" dirty="0" smtClean="0">
                <a:solidFill>
                  <a:schemeClr val="bg1"/>
                </a:solidFill>
                <a:latin typeface="Palatino Linotype" panose="02040502050505030304" pitchFamily="18" charset="0"/>
              </a:rPr>
              <a:t> of</a:t>
            </a:r>
            <a:r>
              <a:rPr lang="ru-RU" sz="2400" b="1" dirty="0" smtClean="0">
                <a:solidFill>
                  <a:schemeClr val="bg1"/>
                </a:solidFill>
                <a:latin typeface="Palatino Linotype" panose="02040502050505030304" pitchFamily="18" charset="0"/>
              </a:rPr>
              <a:t> </a:t>
            </a:r>
            <a:r>
              <a:rPr lang="en-US" sz="2400" b="1" i="1" dirty="0" smtClean="0">
                <a:solidFill>
                  <a:srgbClr val="33CC33"/>
                </a:solidFill>
                <a:latin typeface="Palatino Linotype" panose="02040502050505030304" pitchFamily="18" charset="0"/>
              </a:rPr>
              <a:t>IL10</a:t>
            </a:r>
            <a:r>
              <a:rPr lang="en-US" sz="2400" b="1" dirty="0">
                <a:solidFill>
                  <a:schemeClr val="bg1"/>
                </a:solidFill>
                <a:latin typeface="Palatino Linotype" panose="02040502050505030304" pitchFamily="18" charset="0"/>
              </a:rPr>
              <a:t> and</a:t>
            </a:r>
            <a:r>
              <a:rPr lang="en-US" sz="2400" b="1" i="1" dirty="0" smtClean="0">
                <a:solidFill>
                  <a:srgbClr val="33CC33"/>
                </a:solidFill>
                <a:latin typeface="Palatino Linotype" panose="02040502050505030304" pitchFamily="18" charset="0"/>
              </a:rPr>
              <a:t> </a:t>
            </a:r>
            <a:r>
              <a:rPr lang="en-US" sz="2400" b="1" i="1" dirty="0">
                <a:solidFill>
                  <a:srgbClr val="33CC33"/>
                </a:solidFill>
                <a:latin typeface="Palatino Linotype" panose="02040502050505030304" pitchFamily="18" charset="0"/>
              </a:rPr>
              <a:t>IL12</a:t>
            </a:r>
          </a:p>
          <a:p>
            <a:pPr algn="ctr"/>
            <a:r>
              <a:rPr lang="en-US" sz="2400" b="1" dirty="0">
                <a:solidFill>
                  <a:schemeClr val="bg1"/>
                </a:solidFill>
                <a:latin typeface="Palatino Linotype" panose="02040502050505030304" pitchFamily="18" charset="0"/>
              </a:rPr>
              <a:t>in PBCs of</a:t>
            </a:r>
            <a:r>
              <a:rPr lang="ru-RU" sz="2400" b="1" dirty="0">
                <a:solidFill>
                  <a:schemeClr val="bg1"/>
                </a:solidFill>
                <a:latin typeface="Palatino Linotype" panose="02040502050505030304" pitchFamily="18" charset="0"/>
              </a:rPr>
              <a:t> </a:t>
            </a:r>
            <a:r>
              <a:rPr lang="en-US" sz="2400" b="1" dirty="0">
                <a:solidFill>
                  <a:schemeClr val="bg1"/>
                </a:solidFill>
                <a:latin typeface="Palatino Linotype" panose="02040502050505030304" pitchFamily="18" charset="0"/>
              </a:rPr>
              <a:t>the COVID‐19-infected patients </a:t>
            </a:r>
            <a:endParaRPr lang="x-none" sz="2400" dirty="0">
              <a:solidFill>
                <a:schemeClr val="bg1"/>
              </a:solidFill>
            </a:endParaRPr>
          </a:p>
        </p:txBody>
      </p:sp>
      <p:sp>
        <p:nvSpPr>
          <p:cNvPr id="23" name="TextBox 22"/>
          <p:cNvSpPr txBox="1"/>
          <p:nvPr/>
        </p:nvSpPr>
        <p:spPr>
          <a:xfrm>
            <a:off x="152400" y="48283"/>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Tree>
    <p:extLst>
      <p:ext uri="{BB962C8B-B14F-4D97-AF65-F5344CB8AC3E}">
        <p14:creationId xmlns:p14="http://schemas.microsoft.com/office/powerpoint/2010/main" val="2474568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613</Words>
  <Application>Microsoft Office PowerPoint</Application>
  <PresentationFormat>Экран (4:3)</PresentationFormat>
  <Paragraphs>115</Paragraphs>
  <Slides>17</Slides>
  <Notes>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2</vt:i4>
      </vt:variant>
      <vt:variant>
        <vt:lpstr>Заголовки слайдов</vt:lpstr>
      </vt:variant>
      <vt:variant>
        <vt:i4>17</vt:i4>
      </vt:variant>
    </vt:vector>
  </HeadingPairs>
  <TitlesOfParts>
    <vt:vector size="26" baseType="lpstr">
      <vt:lpstr>Arial</vt:lpstr>
      <vt:lpstr>Calibri</vt:lpstr>
      <vt:lpstr>Calibri Light</vt:lpstr>
      <vt:lpstr>Palatino Linotype</vt:lpstr>
      <vt:lpstr>Times New Roman</vt:lpstr>
      <vt:lpstr>Office Theme</vt:lpstr>
      <vt:lpstr>Custom Design</vt:lpstr>
      <vt:lpstr>Prism 8</vt:lpstr>
      <vt:lpstr>GraphPad Prism 8 Project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ADMIN</cp:lastModifiedBy>
  <cp:revision>136</cp:revision>
  <dcterms:created xsi:type="dcterms:W3CDTF">2015-04-04T09:45:50Z</dcterms:created>
  <dcterms:modified xsi:type="dcterms:W3CDTF">2020-10-30T13:57:10Z</dcterms:modified>
</cp:coreProperties>
</file>