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0275213" cy="428117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4"/>
    <p:restoredTop sz="94674"/>
  </p:normalViewPr>
  <p:slideViewPr>
    <p:cSldViewPr snapToGrid="0" snapToObjects="1">
      <p:cViewPr>
        <p:scale>
          <a:sx n="50" d="100"/>
          <a:sy n="50" d="100"/>
        </p:scale>
        <p:origin x="144" y="-9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13440" y="10017720"/>
            <a:ext cx="2724732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513440" y="22987440"/>
            <a:ext cx="2724732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13440" y="10017720"/>
            <a:ext cx="1329660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5475320" y="10017720"/>
            <a:ext cx="1329660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13440" y="22987440"/>
            <a:ext cx="1329660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5475320" y="22987440"/>
            <a:ext cx="1329660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13440" y="10017720"/>
            <a:ext cx="877356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0726200" y="10017720"/>
            <a:ext cx="877356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9938600" y="10017720"/>
            <a:ext cx="877356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513440" y="22987440"/>
            <a:ext cx="877356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0726200" y="22987440"/>
            <a:ext cx="877356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9938600" y="22987440"/>
            <a:ext cx="877356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513440" y="10017720"/>
            <a:ext cx="27247320" cy="2483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13440" y="10017720"/>
            <a:ext cx="27247320" cy="248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13440" y="10017720"/>
            <a:ext cx="13296600" cy="248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5475320" y="10017720"/>
            <a:ext cx="13296600" cy="248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13440" y="1707840"/>
            <a:ext cx="27247320" cy="33139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13440" y="10017720"/>
            <a:ext cx="1329660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5475320" y="10017720"/>
            <a:ext cx="13296600" cy="248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513440" y="22987440"/>
            <a:ext cx="1329660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13440" y="10017720"/>
            <a:ext cx="13296600" cy="248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5475320" y="10017720"/>
            <a:ext cx="1329660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5475320" y="22987440"/>
            <a:ext cx="1329660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13440" y="10017720"/>
            <a:ext cx="1329660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5475320" y="10017720"/>
            <a:ext cx="1329660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513440" y="22987440"/>
            <a:ext cx="27247320" cy="1184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513440" y="10017720"/>
            <a:ext cx="27247320" cy="248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4"/>
          <p:cNvSpPr/>
          <p:nvPr/>
        </p:nvSpPr>
        <p:spPr>
          <a:xfrm>
            <a:off x="1051856" y="1686917"/>
            <a:ext cx="28127373" cy="50143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1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5400" b="1" spc="-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Non-</a:t>
            </a:r>
            <a:r>
              <a:rPr lang="it-IT" sz="5400" b="1" spc="-1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covalent</a:t>
            </a:r>
            <a:r>
              <a:rPr lang="it-IT" sz="5400" b="1" spc="-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Inflammasome-Caspase-1 </a:t>
            </a:r>
            <a:r>
              <a:rPr lang="it-IT" sz="5400" b="1" spc="-1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Complex</a:t>
            </a:r>
            <a:r>
              <a:rPr lang="it-IT" sz="5400" b="1" spc="-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it-IT" sz="5400" b="1" spc="-1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Inhibitors</a:t>
            </a:r>
            <a:r>
              <a:rPr lang="it-IT" sz="5400" b="1" spc="-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it-IT" sz="5400" b="1" spc="-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New </a:t>
            </a:r>
            <a:r>
              <a:rPr lang="it-IT" sz="5400" b="1" spc="-1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Molecules</a:t>
            </a:r>
            <a:r>
              <a:rPr lang="it-IT" sz="5400" b="1" spc="-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it-IT" sz="5400" b="1" spc="-1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Targeting</a:t>
            </a:r>
            <a:r>
              <a:rPr lang="it-IT" sz="5400" b="1" spc="-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it-IT" sz="5400" b="1" spc="-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Immune and </a:t>
            </a:r>
            <a:r>
              <a:rPr lang="it-IT" sz="5400" b="1" spc="-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Inflammatory</a:t>
            </a:r>
            <a:r>
              <a:rPr lang="it-IT" sz="5400" b="1" spc="-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5400" b="1" spc="-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Disorders</a:t>
            </a:r>
            <a:r>
              <a:rPr lang="it-IT" sz="5400" b="1" spc="-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5400" b="1" spc="-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Including</a:t>
            </a:r>
            <a:r>
              <a:rPr lang="it-IT" sz="5400" b="1" spc="-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Covid-19 </a:t>
            </a:r>
            <a:endParaRPr lang="it-IT" sz="54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3200" spc="-1" dirty="0">
              <a:solidFill>
                <a:srgbClr val="FFFFFF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Fausta Ulgheri,*</a:t>
            </a:r>
            <a:r>
              <a:rPr lang="it-IT" sz="3200" b="0" strike="noStrike" spc="-1" baseline="33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Pietro </a:t>
            </a:r>
            <a:r>
              <a:rPr lang="it-IT" sz="3200" b="0" strike="noStrike" spc="-1" dirty="0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Spanu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,*</a:t>
            </a:r>
            <a:r>
              <a:rPr lang="it-IT" sz="3200" b="0" strike="noStrike" spc="-1" baseline="33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Francesco Deligia,</a:t>
            </a:r>
            <a:r>
              <a:rPr lang="it-IT" sz="3200" b="0" strike="noStrike" spc="-1" baseline="33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Giovanni Loriga,</a:t>
            </a:r>
            <a:r>
              <a:rPr lang="it-IT" sz="3200" b="0" strike="noStrike" spc="-1" baseline="33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Maria Pia Fuggetta,</a:t>
            </a:r>
            <a:r>
              <a:rPr lang="it-IT" sz="3200" b="0" strike="noStrike" spc="-1" baseline="33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Andrea Morra,</a:t>
            </a:r>
            <a:r>
              <a:rPr lang="it-IT" sz="3200" b="0" strike="noStrike" spc="-1" baseline="33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Iris de Haan,</a:t>
            </a:r>
            <a:r>
              <a:rPr lang="it-IT" sz="3200" b="0" strike="noStrike" spc="-1" baseline="33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3200" b="0" strike="noStrike" spc="-1" dirty="0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Ajay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Chandgudge,</a:t>
            </a:r>
            <a:r>
              <a:rPr lang="it-IT" sz="3200" b="0" strike="noStrike" spc="-1" baseline="33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Matthew </a:t>
            </a:r>
            <a:r>
              <a:rPr lang="it-IT" sz="3200" b="0" strike="noStrike" spc="-1" dirty="0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Groves,</a:t>
            </a:r>
            <a:r>
              <a:rPr lang="it-IT" sz="3200" b="0" strike="noStrike" spc="-1" baseline="33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Alexander </a:t>
            </a:r>
            <a:r>
              <a:rPr lang="it-IT" sz="3200" b="0" strike="noStrike" spc="-1" dirty="0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Domling</a:t>
            </a:r>
            <a:r>
              <a:rPr lang="it-IT" sz="3200" b="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*</a:t>
            </a:r>
            <a:r>
              <a:rPr lang="it-IT" sz="3200" b="0" strike="noStrike" spc="-1" baseline="33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</a:t>
            </a:r>
            <a:r>
              <a:rPr lang="it-IT" sz="3200" b="0" i="1" strike="noStrike" spc="-1" baseline="30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 </a:t>
            </a:r>
          </a:p>
          <a:p>
            <a:pPr algn="ctr">
              <a:lnSpc>
                <a:spcPct val="100000"/>
              </a:lnSpc>
            </a:pPr>
            <a:endParaRPr lang="it-IT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2800" b="1" i="1" strike="noStrike" spc="-1" baseline="30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</a:t>
            </a:r>
            <a:r>
              <a:rPr lang="it-IT" sz="2800" b="0" i="1" strike="noStrike" spc="-1" baseline="30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i="1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Istituto di Chimica Biomolecolare - CNR, </a:t>
            </a:r>
            <a:r>
              <a:rPr lang="it-IT" sz="2800" b="0" i="1" strike="noStrike" spc="-1" dirty="0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Italy</a:t>
            </a:r>
            <a:r>
              <a:rPr lang="it-IT" sz="2800" b="0" i="1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;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it-IT" sz="2800" b="1" i="1" strike="noStrike" spc="-1" baseline="30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 </a:t>
            </a:r>
            <a:r>
              <a:rPr lang="it-IT" sz="2800" b="0" i="1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Istituto di Farmacologia Traslazionale - CNR, </a:t>
            </a:r>
            <a:r>
              <a:rPr lang="it-IT" sz="2800" b="0" i="1" strike="noStrike" spc="-1" dirty="0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Italy</a:t>
            </a:r>
            <a:r>
              <a:rPr lang="it-IT" sz="2800" b="0" i="1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;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it-IT" sz="2800" b="1" i="1" strike="noStrike" spc="-1" baseline="30000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</a:t>
            </a:r>
            <a:r>
              <a:rPr lang="it-IT" sz="2800" b="0" i="1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Department of </a:t>
            </a:r>
            <a:r>
              <a:rPr lang="it-IT" sz="2800" b="0" i="1" strike="noStrike" spc="-1" dirty="0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Drug</a:t>
            </a:r>
            <a:r>
              <a:rPr lang="it-IT" sz="2800" b="0" i="1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Design, </a:t>
            </a:r>
            <a:r>
              <a:rPr lang="it-IT" sz="2800" b="0" i="1" strike="noStrike" spc="-1" dirty="0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University</a:t>
            </a:r>
            <a:r>
              <a:rPr lang="it-IT" sz="2800" b="0" i="1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of Groningen, Groningen, The Netherlands</a:t>
            </a:r>
          </a:p>
          <a:p>
            <a:pPr algn="ctr">
              <a:lnSpc>
                <a:spcPct val="100000"/>
              </a:lnSpc>
            </a:pPr>
            <a:endParaRPr lang="it-IT" sz="2800" i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fausta.ulgheri@cnr.it</a:t>
            </a:r>
            <a:endParaRPr lang="it-IT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Picture 9"/>
          <p:cNvPicPr/>
          <p:nvPr/>
        </p:nvPicPr>
        <p:blipFill>
          <a:blip r:embed="rId2"/>
          <a:stretch/>
        </p:blipFill>
        <p:spPr>
          <a:xfrm>
            <a:off x="1017007" y="40351582"/>
            <a:ext cx="28109959" cy="233084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3" name="Picture 23"/>
          <p:cNvPicPr/>
          <p:nvPr/>
        </p:nvPicPr>
        <p:blipFill>
          <a:blip r:embed="rId3"/>
          <a:stretch/>
        </p:blipFill>
        <p:spPr>
          <a:xfrm>
            <a:off x="2925100" y="64094"/>
            <a:ext cx="3628080" cy="1519920"/>
          </a:xfrm>
          <a:prstGeom prst="rect">
            <a:avLst/>
          </a:prstGeom>
          <a:ln>
            <a:noFill/>
          </a:ln>
        </p:spPr>
      </p:pic>
      <p:pic>
        <p:nvPicPr>
          <p:cNvPr id="45" name="Picture 8"/>
          <p:cNvPicPr/>
          <p:nvPr/>
        </p:nvPicPr>
        <p:blipFill>
          <a:blip r:embed="rId4"/>
          <a:stretch/>
        </p:blipFill>
        <p:spPr>
          <a:xfrm>
            <a:off x="17583795" y="169270"/>
            <a:ext cx="1358280" cy="1321560"/>
          </a:xfrm>
          <a:prstGeom prst="rect">
            <a:avLst/>
          </a:prstGeom>
          <a:ln>
            <a:noFill/>
          </a:ln>
        </p:spPr>
      </p:pic>
      <p:pic>
        <p:nvPicPr>
          <p:cNvPr id="46" name="Immagine 45"/>
          <p:cNvPicPr/>
          <p:nvPr/>
        </p:nvPicPr>
        <p:blipFill>
          <a:blip r:embed="rId5"/>
          <a:stretch/>
        </p:blipFill>
        <p:spPr>
          <a:xfrm>
            <a:off x="23205811" y="282668"/>
            <a:ext cx="4031640" cy="1107720"/>
          </a:xfrm>
          <a:prstGeom prst="rect">
            <a:avLst/>
          </a:prstGeom>
          <a:ln>
            <a:noFill/>
          </a:ln>
        </p:spPr>
      </p:pic>
      <p:pic>
        <p:nvPicPr>
          <p:cNvPr id="48" name="Immagine 47"/>
          <p:cNvPicPr/>
          <p:nvPr/>
        </p:nvPicPr>
        <p:blipFill>
          <a:blip r:embed="rId6"/>
          <a:stretch/>
        </p:blipFill>
        <p:spPr>
          <a:xfrm>
            <a:off x="1094668" y="11532624"/>
            <a:ext cx="9901947" cy="3943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</p:pic>
      <p:sp>
        <p:nvSpPr>
          <p:cNvPr id="49" name="CustomShape 5"/>
          <p:cNvSpPr/>
          <p:nvPr/>
        </p:nvSpPr>
        <p:spPr>
          <a:xfrm>
            <a:off x="1068748" y="15544226"/>
            <a:ext cx="9955576" cy="70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Figure 1.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Caspase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1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inhibitors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progressed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in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clinical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trials</a:t>
            </a:r>
            <a:endParaRPr lang="it-IT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11388436" y="11534721"/>
            <a:ext cx="17790792" cy="26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5000"/>
              </a:lnSpc>
              <a:spcAft>
                <a:spcPts val="1199"/>
              </a:spcAft>
            </a:pP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Compounds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inhibiting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the caspase-1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activity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with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covalent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of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have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been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proposed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promising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new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therapeutics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by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modulating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immune and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inflammatory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response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but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until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now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there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are no caspase-1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inhibitor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drugs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approved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for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clinical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use on the market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(Figure 1).</a:t>
            </a:r>
            <a:r>
              <a:rPr lang="it-IT" sz="2800" spc="-1" baseline="33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Novel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improved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compounds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characterized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by a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different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MoA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are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eeded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have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designed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 new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class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of non-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covalent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non-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peptidic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small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molecule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caspase-1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inhibitors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by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structure-based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drug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design in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order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to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obtain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 new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class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of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stable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and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bioavailable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inhibitors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</a:t>
            </a:r>
            <a:endParaRPr lang="it-IT" sz="2800" b="0" strike="noStrike" spc="-1" dirty="0"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1051856" y="6985639"/>
            <a:ext cx="28127372" cy="42267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5000"/>
              </a:lnSpc>
            </a:pPr>
            <a:r>
              <a:rPr lang="it-IT" sz="2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INTRODUCTION</a:t>
            </a:r>
            <a:endParaRPr lang="it-IT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 release in the cytosol of potent pro-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inflammatory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mediators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interleukin-1</a:t>
            </a:r>
            <a:r>
              <a:rPr lang="it-IT" sz="2800" b="0" strike="noStrike" spc="-1" dirty="0">
                <a:solidFill>
                  <a:srgbClr val="000000"/>
                </a:solidFill>
                <a:latin typeface="Symbol" pitchFamily="2" charset="2"/>
                <a:ea typeface="Calibri"/>
                <a:cs typeface="Calibri" panose="020F0502020204030204" pitchFamily="34" charset="0"/>
              </a:rPr>
              <a:t>b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and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interleukin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18,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triggered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by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activation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of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inflammasome-caspase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1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complex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in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response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to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danger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signals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culminates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in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beneficial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immune responses.</a:t>
            </a:r>
            <a:r>
              <a:rPr lang="it-IT" sz="2800" b="0" strike="noStrike" spc="-1" baseline="33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1,2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However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there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growing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evidence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of the relation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between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innate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immunity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excessive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release of pro-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inflammatory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IL-1</a:t>
            </a:r>
            <a:r>
              <a:rPr lang="it-IT" sz="2800" b="0" strike="noStrike" spc="-1" dirty="0">
                <a:solidFill>
                  <a:srgbClr val="000000"/>
                </a:solidFill>
                <a:latin typeface="Symbol" pitchFamily="2" charset="2"/>
                <a:ea typeface="Calibri"/>
                <a:cs typeface="Calibri" panose="020F0502020204030204" pitchFamily="34" charset="0"/>
              </a:rPr>
              <a:t>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and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various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immune and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inflammatory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disorders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including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CNS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diseases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such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Alzheimer's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(AD),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Parkinson’s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(PD) and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Huntington's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(HD)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diseases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amyotrophic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lateral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sclerosis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(ALS), and multiple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sclerosis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(MS).</a:t>
            </a:r>
            <a:r>
              <a:rPr lang="it-IT" sz="2800" spc="-1" baseline="33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3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Moreover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there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is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also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growing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evidence</a:t>
            </a:r>
            <a:r>
              <a:rPr lang="it-IT" sz="2800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4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that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the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pathway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inflammasome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NLRP3/Caspase-1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is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overactivated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by the SARS-Cov-2 and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may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be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responsible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for the high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mortality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observed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in the COVID-19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patients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due to the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inflammatory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internal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organs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collapse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driven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by the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cytokine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storm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induced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by the virus.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It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is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now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quite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clear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that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an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effective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pharmacological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approach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to Covid-19 must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comprise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an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antiviral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drug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in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combination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with an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inflammation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modulator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able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to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regulate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the innate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immunity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system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response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preserving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its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regular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activity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but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quenching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its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overactivation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 For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all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of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these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reasons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 new caspase-1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inhibitor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drug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could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be a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useful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tool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to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treat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inflammation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driven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diseases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including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Covid-19.</a:t>
            </a:r>
            <a:endParaRPr lang="it-IT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ustomShape 8"/>
          <p:cNvSpPr/>
          <p:nvPr/>
        </p:nvSpPr>
        <p:spPr>
          <a:xfrm>
            <a:off x="11290925" y="14452850"/>
            <a:ext cx="6367580" cy="9828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5000"/>
              </a:lnSpc>
            </a:pPr>
            <a:r>
              <a:rPr lang="it-IT" sz="2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DESIGN</a:t>
            </a:r>
            <a:endParaRPr lang="it-IT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Our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design of non-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covalent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caspase-1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inhibitors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is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based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on a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substrate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mimicry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approach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(Figure 2). The WEAD (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trp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-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glu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-ala-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asp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)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sequence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is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generally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recognized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by caspase-1 and target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proteins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are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always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aspartyl-cleaved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(P1 = Asp). 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Thus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we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aimed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to design non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cleavable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aspartyl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mimicking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scaffolds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which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would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allow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for easy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modification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in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further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positions to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address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P2-P4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sites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.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Multicomponent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reaction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(MCR)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chemistry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was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used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to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address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a large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drug-like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scaffold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space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and in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particular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t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Ugi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tetrazole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(UT-4CR).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design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includes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 4-amino-3-hydroxy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butanoic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acid,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amine component,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mimicking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the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aspartyl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P1 side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chain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with significative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interaction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to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protein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bonding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sites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(Figure 3)</a:t>
            </a:r>
            <a:endParaRPr lang="it-IT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Immagine 52"/>
          <p:cNvPicPr/>
          <p:nvPr/>
        </p:nvPicPr>
        <p:blipFill>
          <a:blip r:embed="rId7"/>
          <a:stretch/>
        </p:blipFill>
        <p:spPr>
          <a:xfrm>
            <a:off x="18320658" y="14439149"/>
            <a:ext cx="10885288" cy="742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sp>
        <p:nvSpPr>
          <p:cNvPr id="54" name="CustomShape 9"/>
          <p:cNvSpPr/>
          <p:nvPr/>
        </p:nvSpPr>
        <p:spPr>
          <a:xfrm>
            <a:off x="18320658" y="21981094"/>
            <a:ext cx="10858569" cy="6019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Figure 2.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Caspase-1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inhibitor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design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Immagine 54"/>
          <p:cNvPicPr/>
          <p:nvPr/>
        </p:nvPicPr>
        <p:blipFill>
          <a:blip r:embed="rId8"/>
          <a:stretch/>
        </p:blipFill>
        <p:spPr>
          <a:xfrm>
            <a:off x="1069902" y="16746203"/>
            <a:ext cx="9926713" cy="66988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sp>
        <p:nvSpPr>
          <p:cNvPr id="56" name="CustomShape 10"/>
          <p:cNvSpPr/>
          <p:nvPr/>
        </p:nvSpPr>
        <p:spPr>
          <a:xfrm>
            <a:off x="17948705" y="23035198"/>
            <a:ext cx="11247482" cy="34991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5000"/>
              </a:lnSpc>
            </a:pPr>
            <a:r>
              <a:rPr lang="it-IT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SYNTHESIS OF TARGET COMPOUNDS </a:t>
            </a:r>
            <a:r>
              <a:rPr lang="it-IT" sz="2800" b="1" spc="-1" dirty="0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lang="it-IT" sz="2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multicomponent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reaction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(MCR)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approach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was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used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for the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synthesis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of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desired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compounds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because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offers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significant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advantage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over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conventional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linear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step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synthesis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permitting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the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one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pot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assembly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of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very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complex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structures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Scheme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1). In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order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to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meet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the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requirements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established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by the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computational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approach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four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component (</a:t>
            </a:r>
            <a:r>
              <a:rPr lang="it-IT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1-4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were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needed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for the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Ugi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tetrazole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variation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(UT-4CR).</a:t>
            </a:r>
            <a:endParaRPr lang="it-IT" sz="2800" b="0" strike="noStrike" spc="-1" dirty="0">
              <a:latin typeface="Arial"/>
            </a:endParaRPr>
          </a:p>
        </p:txBody>
      </p:sp>
      <p:sp>
        <p:nvSpPr>
          <p:cNvPr id="58" name="CustomShape 12"/>
          <p:cNvSpPr/>
          <p:nvPr/>
        </p:nvSpPr>
        <p:spPr>
          <a:xfrm>
            <a:off x="1075063" y="23540566"/>
            <a:ext cx="992671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Figure 3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60" name="CustomShape 14"/>
          <p:cNvSpPr/>
          <p:nvPr/>
        </p:nvSpPr>
        <p:spPr>
          <a:xfrm>
            <a:off x="17920996" y="32835705"/>
            <a:ext cx="1130672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1" strike="noStrike" spc="-1" err="1">
                <a:solidFill>
                  <a:srgbClr val="000000"/>
                </a:solidFill>
                <a:latin typeface="Calibri"/>
                <a:ea typeface="DejaVu Sans"/>
              </a:rPr>
              <a:t>Scheme</a:t>
            </a:r>
            <a:r>
              <a:rPr lang="it-IT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1.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Reagents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lang="it-IT" sz="28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conditions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(a) CH</a:t>
            </a:r>
            <a:r>
              <a:rPr lang="it-IT" sz="2800" b="0" strike="noStrike" spc="-1" baseline="-33000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OH, Na</a:t>
            </a:r>
            <a:r>
              <a:rPr lang="it-IT" sz="2800" b="0" strike="noStrike" spc="-1" baseline="-33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</a:t>
            </a:r>
            <a:r>
              <a:rPr lang="it-IT" sz="2800" b="0" strike="noStrike" spc="-1" baseline="-33000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Et</a:t>
            </a:r>
            <a:r>
              <a:rPr lang="it-IT" sz="2800" b="0" strike="noStrike" spc="-1" baseline="-33000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N, </a:t>
            </a:r>
            <a:r>
              <a:rPr lang="it-IT" sz="28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rt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; (b) </a:t>
            </a:r>
            <a:r>
              <a:rPr lang="it-IT" sz="28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NaOH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CH</a:t>
            </a:r>
            <a:r>
              <a:rPr lang="it-IT" sz="2800" b="0" strike="noStrike" spc="-1" baseline="-33000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OH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61" name="Immagine 60"/>
          <p:cNvPicPr/>
          <p:nvPr/>
        </p:nvPicPr>
        <p:blipFill>
          <a:blip r:embed="rId9"/>
          <a:stretch/>
        </p:blipFill>
        <p:spPr>
          <a:xfrm>
            <a:off x="17948705" y="26638218"/>
            <a:ext cx="11277455" cy="6125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0D8837-374F-FC4A-8337-2C541AACFDD8}"/>
              </a:ext>
            </a:extLst>
          </p:cNvPr>
          <p:cNvSpPr txBox="1"/>
          <p:nvPr/>
        </p:nvSpPr>
        <p:spPr>
          <a:xfrm>
            <a:off x="1005915" y="24487505"/>
            <a:ext cx="1667798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IC</a:t>
            </a:r>
            <a:r>
              <a:rPr lang="it-IT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50 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ENZYMATIC TEST RESULTS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B6238F-8368-8244-AD65-DACEAE820A0D}"/>
              </a:ext>
            </a:extLst>
          </p:cNvPr>
          <p:cNvSpPr txBox="1"/>
          <p:nvPr/>
        </p:nvSpPr>
        <p:spPr>
          <a:xfrm>
            <a:off x="17418935" y="36448370"/>
            <a:ext cx="1151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262BA9-DB7D-D44E-A57F-62057A384C92}"/>
              </a:ext>
            </a:extLst>
          </p:cNvPr>
          <p:cNvSpPr txBox="1"/>
          <p:nvPr/>
        </p:nvSpPr>
        <p:spPr>
          <a:xfrm>
            <a:off x="19018275" y="34094452"/>
            <a:ext cx="10209445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Through rational design and MCR based synthetic approach we obtained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1,5-disubstituted </a:t>
            </a:r>
            <a:r>
              <a:rPr lang="en-GB" sz="2800" dirty="0">
                <a:latin typeface="Symbol" pitchFamily="2" charset="2"/>
                <a:cs typeface="Calibri" panose="020F0502020204030204" pitchFamily="34" charset="0"/>
              </a:rPr>
              <a:t>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-amino tetrazoles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able to target the inflammasome NLRP3/caspase-1 pathway that could be of use for the treatment of dysregulated immune system diseases, including Covid-19. This new class of inhibitors showed an IC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the low </a:t>
            </a:r>
            <a:r>
              <a:rPr lang="en-US" sz="2800" dirty="0">
                <a:latin typeface="Symbol" pitchFamily="2" charset="2"/>
                <a:cs typeface="Calibri" panose="020F0502020204030204" pitchFamily="34" charset="0"/>
              </a:rPr>
              <a:t>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 range. These compounds could be further optimized towards new inflammasome/caspase-1 pathway inhibitors, characterized by good potency and reduced toxicity. Further medicinal chemistry and pharmacological studies are in progress.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B0EC78-A811-3345-AF1C-08F99DCABE26}"/>
              </a:ext>
            </a:extLst>
          </p:cNvPr>
          <p:cNvSpPr txBox="1"/>
          <p:nvPr/>
        </p:nvSpPr>
        <p:spPr>
          <a:xfrm>
            <a:off x="1017007" y="34691566"/>
            <a:ext cx="17790792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  <a:p>
            <a:pPr algn="just">
              <a:lnSpc>
                <a:spcPct val="100000"/>
              </a:lnSpc>
            </a:pP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1) P. Broz, V. M. Dixit.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 Rev.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Immunol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16: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407–420.</a:t>
            </a:r>
          </a:p>
          <a:p>
            <a:pPr algn="just">
              <a:lnSpc>
                <a:spcPct val="100000"/>
              </a:lnSpc>
            </a:pP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2) a) S. M. Man, T.-D.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Kanneganti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Immunol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 Rev.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265: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6–21; b) E.-K.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Jo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Cell.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Immunol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13: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148–159.</a:t>
            </a:r>
          </a:p>
          <a:p>
            <a:pPr algn="just"/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3) a) E.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Ozaki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Inflamm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 Res.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: 15–27; b) L. Gao et al.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Inflamm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 Res.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: 17-24; c) N. Khan et al.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Inflammopharmacology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: 77–86; d)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. P. de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Rivero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Vaccari et al.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Transl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 Res.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167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: 35–45; e) C. Pellegrini et al.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Front.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Immunol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36;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) Y.-S.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Yi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Korean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Physiol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1-15; g) L. Song et al.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Front. Cell.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63; h)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. G.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Walsh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 Rev.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: 84–97. </a:t>
            </a:r>
          </a:p>
          <a:p>
            <a:pPr algn="just">
              <a:lnSpc>
                <a:spcPct val="100000"/>
              </a:lnSpc>
            </a:pP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4) a) V. Quagliariello et al.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Pharmacological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: 9169-9171; b) P. C. Lara et al.,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Aging&amp;Disease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 2020,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; 756-762; c) A.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Shah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Front.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Immunol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 2020,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1021; d) M.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Ratajczak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it-IT" sz="28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Kucia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i="1" spc="-1" dirty="0" err="1">
                <a:latin typeface="Calibri" panose="020F0502020204030204" pitchFamily="34" charset="0"/>
                <a:cs typeface="Calibri" panose="020F0502020204030204" pitchFamily="34" charset="0"/>
              </a:rPr>
              <a:t>Leukemia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2020,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i="1" spc="-1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lang="it-IT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: 1726–1729.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16E7F7-371B-434C-8A90-F7F0A3100D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15" y="25090579"/>
            <a:ext cx="16652589" cy="94801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47FD57-CD32-9242-99F6-10457FD4F654}"/>
              </a:ext>
            </a:extLst>
          </p:cNvPr>
          <p:cNvSpPr txBox="1"/>
          <p:nvPr/>
        </p:nvSpPr>
        <p:spPr>
          <a:xfrm>
            <a:off x="980514" y="39229485"/>
            <a:ext cx="2443387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</a:t>
            </a:r>
          </a:p>
          <a:p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to Dr. Maria Cristina Porcu for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assistance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and to Regione Sardegna for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5F8914C8-3CBD-0440-A4DB-8CDD31F55D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365" y="38697315"/>
            <a:ext cx="3171155" cy="160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3">
            <a:extLst>
              <a:ext uri="{FF2B5EF4-FFF2-40B4-BE49-F238E27FC236}">
                <a16:creationId xmlns:a16="http://schemas.microsoft.com/office/drawing/2014/main" id="{6B4D36AD-5584-1749-9AFC-DA4F7A3F4E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84010" y="199724"/>
            <a:ext cx="1504969" cy="129738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</TotalTime>
  <Words>1049</Words>
  <Application>Microsoft Macintosh PowerPoint</Application>
  <PresentationFormat>Personalizzato</PresentationFormat>
  <Paragraphs>30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Wingdings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Owner</dc:creator>
  <dc:description/>
  <cp:lastModifiedBy>Fausta</cp:lastModifiedBy>
  <cp:revision>274</cp:revision>
  <cp:lastPrinted>2020-10-27T12:29:18Z</cp:lastPrinted>
  <dcterms:created xsi:type="dcterms:W3CDTF">2015-04-04T09:45:50Z</dcterms:created>
  <dcterms:modified xsi:type="dcterms:W3CDTF">2020-10-29T10:00:56Z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