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
  </p:notesMasterIdLst>
  <p:sldIdLst>
    <p:sldId id="265" r:id="rId3"/>
  </p:sldIdLst>
  <p:sldSz cx="30275213" cy="42811700"/>
  <p:notesSz cx="6858000" cy="9144000"/>
  <p:defaultTextStyle>
    <a:defPPr>
      <a:defRPr lang="fr-FR"/>
    </a:defPPr>
    <a:lvl1pPr marL="0" algn="l" defTabSz="2925623" rtl="0" eaLnBrk="1" latinLnBrk="0" hangingPunct="1">
      <a:defRPr sz="5759" kern="1200">
        <a:solidFill>
          <a:schemeClr val="tx1"/>
        </a:solidFill>
        <a:latin typeface="+mn-lt"/>
        <a:ea typeface="+mn-ea"/>
        <a:cs typeface="+mn-cs"/>
      </a:defRPr>
    </a:lvl1pPr>
    <a:lvl2pPr marL="1462811" algn="l" defTabSz="2925623" rtl="0" eaLnBrk="1" latinLnBrk="0" hangingPunct="1">
      <a:defRPr sz="5759" kern="1200">
        <a:solidFill>
          <a:schemeClr val="tx1"/>
        </a:solidFill>
        <a:latin typeface="+mn-lt"/>
        <a:ea typeface="+mn-ea"/>
        <a:cs typeface="+mn-cs"/>
      </a:defRPr>
    </a:lvl2pPr>
    <a:lvl3pPr marL="2925623" algn="l" defTabSz="2925623" rtl="0" eaLnBrk="1" latinLnBrk="0" hangingPunct="1">
      <a:defRPr sz="5759" kern="1200">
        <a:solidFill>
          <a:schemeClr val="tx1"/>
        </a:solidFill>
        <a:latin typeface="+mn-lt"/>
        <a:ea typeface="+mn-ea"/>
        <a:cs typeface="+mn-cs"/>
      </a:defRPr>
    </a:lvl3pPr>
    <a:lvl4pPr marL="4388434" algn="l" defTabSz="2925623" rtl="0" eaLnBrk="1" latinLnBrk="0" hangingPunct="1">
      <a:defRPr sz="5759" kern="1200">
        <a:solidFill>
          <a:schemeClr val="tx1"/>
        </a:solidFill>
        <a:latin typeface="+mn-lt"/>
        <a:ea typeface="+mn-ea"/>
        <a:cs typeface="+mn-cs"/>
      </a:defRPr>
    </a:lvl4pPr>
    <a:lvl5pPr marL="5851246" algn="l" defTabSz="2925623" rtl="0" eaLnBrk="1" latinLnBrk="0" hangingPunct="1">
      <a:defRPr sz="5759" kern="1200">
        <a:solidFill>
          <a:schemeClr val="tx1"/>
        </a:solidFill>
        <a:latin typeface="+mn-lt"/>
        <a:ea typeface="+mn-ea"/>
        <a:cs typeface="+mn-cs"/>
      </a:defRPr>
    </a:lvl5pPr>
    <a:lvl6pPr marL="7314057" algn="l" defTabSz="2925623" rtl="0" eaLnBrk="1" latinLnBrk="0" hangingPunct="1">
      <a:defRPr sz="5759" kern="1200">
        <a:solidFill>
          <a:schemeClr val="tx1"/>
        </a:solidFill>
        <a:latin typeface="+mn-lt"/>
        <a:ea typeface="+mn-ea"/>
        <a:cs typeface="+mn-cs"/>
      </a:defRPr>
    </a:lvl6pPr>
    <a:lvl7pPr marL="8776868" algn="l" defTabSz="2925623" rtl="0" eaLnBrk="1" latinLnBrk="0" hangingPunct="1">
      <a:defRPr sz="5759" kern="1200">
        <a:solidFill>
          <a:schemeClr val="tx1"/>
        </a:solidFill>
        <a:latin typeface="+mn-lt"/>
        <a:ea typeface="+mn-ea"/>
        <a:cs typeface="+mn-cs"/>
      </a:defRPr>
    </a:lvl7pPr>
    <a:lvl8pPr marL="10239680" algn="l" defTabSz="2925623" rtl="0" eaLnBrk="1" latinLnBrk="0" hangingPunct="1">
      <a:defRPr sz="5759" kern="1200">
        <a:solidFill>
          <a:schemeClr val="tx1"/>
        </a:solidFill>
        <a:latin typeface="+mn-lt"/>
        <a:ea typeface="+mn-ea"/>
        <a:cs typeface="+mn-cs"/>
      </a:defRPr>
    </a:lvl8pPr>
    <a:lvl9pPr marL="11702491" algn="l" defTabSz="2925623" rtl="0" eaLnBrk="1" latinLnBrk="0" hangingPunct="1">
      <a:defRPr sz="575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6" userDrawn="1">
          <p15:clr>
            <a:srgbClr val="A4A3A4"/>
          </p15:clr>
        </p15:guide>
        <p15:guide id="2" pos="953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Schalnich" initials="MS" lastIdx="3" clrIdx="0"/>
  <p:cmAuthor id="1" name="Samanta"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663399"/>
    <a:srgbClr val="6A4E9D"/>
    <a:srgbClr val="5E4197"/>
    <a:srgbClr val="6032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340" autoAdjust="0"/>
    <p:restoredTop sz="94660"/>
  </p:normalViewPr>
  <p:slideViewPr>
    <p:cSldViewPr>
      <p:cViewPr>
        <p:scale>
          <a:sx n="20" d="100"/>
          <a:sy n="20" d="100"/>
        </p:scale>
        <p:origin x="918" y="-1716"/>
      </p:cViewPr>
      <p:guideLst>
        <p:guide orient="horz" pos="13486"/>
        <p:guide pos="9536"/>
      </p:guideLst>
    </p:cSldViewPr>
  </p:slideViewPr>
  <p:notesTextViewPr>
    <p:cViewPr>
      <p:scale>
        <a:sx n="100" d="100"/>
        <a:sy n="100" d="100"/>
      </p:scale>
      <p:origin x="0" y="0"/>
    </p:cViewPr>
  </p:notesTextViewPr>
  <p:notesViewPr>
    <p:cSldViewPr>
      <p:cViewPr varScale="1">
        <p:scale>
          <a:sx n="88" d="100"/>
          <a:sy n="88" d="100"/>
        </p:scale>
        <p:origin x="32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FBF3B-F983-4F41-9E6C-02008BB91DD1}" type="datetimeFigureOut">
              <a:rPr lang="fr-FR" smtClean="0"/>
              <a:pPr/>
              <a:t>30/10/2020</a:t>
            </a:fld>
            <a:endParaRPr lang="fr-FR"/>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9082-9D5D-43A3-B675-27AB9B8E552E}" type="slidenum">
              <a:rPr lang="en-US" smtClean="0"/>
              <a:t>‹#›</a:t>
            </a:fld>
            <a:endParaRPr lang="en-US" dirty="0"/>
          </a:p>
        </p:txBody>
      </p:sp>
    </p:spTree>
    <p:extLst>
      <p:ext uri="{BB962C8B-B14F-4D97-AF65-F5344CB8AC3E}">
        <p14:creationId xmlns:p14="http://schemas.microsoft.com/office/powerpoint/2010/main" val="1626096734"/>
      </p:ext>
    </p:extLst>
  </p:cSld>
  <p:clrMap bg1="lt1" tx1="dk1" bg2="lt2" tx2="dk2" accent1="accent1" accent2="accent2" accent3="accent3" accent4="accent4" accent5="accent5" accent6="accent6" hlink="hlink" folHlink="folHlink"/>
  <p:notesStyle>
    <a:lvl1pPr marL="0" algn="l" defTabSz="2925623" rtl="0" eaLnBrk="1" latinLnBrk="0" hangingPunct="1">
      <a:defRPr sz="3839" kern="1200">
        <a:solidFill>
          <a:schemeClr val="tx1"/>
        </a:solidFill>
        <a:latin typeface="+mn-lt"/>
        <a:ea typeface="+mn-ea"/>
        <a:cs typeface="+mn-cs"/>
      </a:defRPr>
    </a:lvl1pPr>
    <a:lvl2pPr marL="1462811" algn="l" defTabSz="2925623" rtl="0" eaLnBrk="1" latinLnBrk="0" hangingPunct="1">
      <a:defRPr sz="3839" kern="1200">
        <a:solidFill>
          <a:schemeClr val="tx1"/>
        </a:solidFill>
        <a:latin typeface="+mn-lt"/>
        <a:ea typeface="+mn-ea"/>
        <a:cs typeface="+mn-cs"/>
      </a:defRPr>
    </a:lvl2pPr>
    <a:lvl3pPr marL="2925623" algn="l" defTabSz="2925623" rtl="0" eaLnBrk="1" latinLnBrk="0" hangingPunct="1">
      <a:defRPr sz="3839" kern="1200">
        <a:solidFill>
          <a:schemeClr val="tx1"/>
        </a:solidFill>
        <a:latin typeface="+mn-lt"/>
        <a:ea typeface="+mn-ea"/>
        <a:cs typeface="+mn-cs"/>
      </a:defRPr>
    </a:lvl3pPr>
    <a:lvl4pPr marL="4388434" algn="l" defTabSz="2925623" rtl="0" eaLnBrk="1" latinLnBrk="0" hangingPunct="1">
      <a:defRPr sz="3839" kern="1200">
        <a:solidFill>
          <a:schemeClr val="tx1"/>
        </a:solidFill>
        <a:latin typeface="+mn-lt"/>
        <a:ea typeface="+mn-ea"/>
        <a:cs typeface="+mn-cs"/>
      </a:defRPr>
    </a:lvl4pPr>
    <a:lvl5pPr marL="5851246" algn="l" defTabSz="2925623" rtl="0" eaLnBrk="1" latinLnBrk="0" hangingPunct="1">
      <a:defRPr sz="3839" kern="1200">
        <a:solidFill>
          <a:schemeClr val="tx1"/>
        </a:solidFill>
        <a:latin typeface="+mn-lt"/>
        <a:ea typeface="+mn-ea"/>
        <a:cs typeface="+mn-cs"/>
      </a:defRPr>
    </a:lvl5pPr>
    <a:lvl6pPr marL="7314057" algn="l" defTabSz="2925623" rtl="0" eaLnBrk="1" latinLnBrk="0" hangingPunct="1">
      <a:defRPr sz="3839" kern="1200">
        <a:solidFill>
          <a:schemeClr val="tx1"/>
        </a:solidFill>
        <a:latin typeface="+mn-lt"/>
        <a:ea typeface="+mn-ea"/>
        <a:cs typeface="+mn-cs"/>
      </a:defRPr>
    </a:lvl6pPr>
    <a:lvl7pPr marL="8776868" algn="l" defTabSz="2925623" rtl="0" eaLnBrk="1" latinLnBrk="0" hangingPunct="1">
      <a:defRPr sz="3839" kern="1200">
        <a:solidFill>
          <a:schemeClr val="tx1"/>
        </a:solidFill>
        <a:latin typeface="+mn-lt"/>
        <a:ea typeface="+mn-ea"/>
        <a:cs typeface="+mn-cs"/>
      </a:defRPr>
    </a:lvl7pPr>
    <a:lvl8pPr marL="10239680" algn="l" defTabSz="2925623" rtl="0" eaLnBrk="1" latinLnBrk="0" hangingPunct="1">
      <a:defRPr sz="3839" kern="1200">
        <a:solidFill>
          <a:schemeClr val="tx1"/>
        </a:solidFill>
        <a:latin typeface="+mn-lt"/>
        <a:ea typeface="+mn-ea"/>
        <a:cs typeface="+mn-cs"/>
      </a:defRPr>
    </a:lvl8pPr>
    <a:lvl9pPr marL="11702491" algn="l" defTabSz="2925623" rtl="0" eaLnBrk="1" latinLnBrk="0" hangingPunct="1">
      <a:defRPr sz="383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6269082-9D5D-43A3-B675-27AB9B8E552E}" type="slidenum">
              <a:rPr lang="en-US" smtClean="0"/>
              <a:t>1</a:t>
            </a:fld>
            <a:endParaRPr lang="en-US" dirty="0"/>
          </a:p>
        </p:txBody>
      </p:sp>
    </p:spTree>
    <p:extLst>
      <p:ext uri="{BB962C8B-B14F-4D97-AF65-F5344CB8AC3E}">
        <p14:creationId xmlns:p14="http://schemas.microsoft.com/office/powerpoint/2010/main" val="1447495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13299391"/>
            <a:ext cx="25733931" cy="9176767"/>
          </a:xfrm>
        </p:spPr>
        <p:txBody>
          <a:bodyPr/>
          <a:lstStyle/>
          <a:p>
            <a:r>
              <a:rPr lang="en-US"/>
              <a:t>Click to edit Master title style</a:t>
            </a:r>
            <a:endParaRPr lang="fr-FR"/>
          </a:p>
        </p:txBody>
      </p:sp>
      <p:sp>
        <p:nvSpPr>
          <p:cNvPr id="3" name="Subtitle 2"/>
          <p:cNvSpPr>
            <a:spLocks noGrp="1"/>
          </p:cNvSpPr>
          <p:nvPr>
            <p:ph type="subTitle" idx="1"/>
          </p:nvPr>
        </p:nvSpPr>
        <p:spPr>
          <a:xfrm>
            <a:off x="4541282" y="24259965"/>
            <a:ext cx="21192649" cy="1094076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F621E2D-A50B-495F-9AA4-3F10866B781B}" type="datetime1">
              <a:rPr lang="fr-FR" smtClean="0"/>
              <a:t>30/10/2020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D6B278-45EA-45CC-9642-20CC60EAB0D1}" type="datetime1">
              <a:rPr lang="fr-FR" smtClean="0"/>
              <a:t>30/10/2020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949529" y="1714471"/>
            <a:ext cx="6811923" cy="36528688"/>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1513761" y="1714471"/>
            <a:ext cx="19931182" cy="365286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E16925-72EC-42D4-94D3-A1003B939FCE}" type="datetime1">
              <a:rPr lang="fr-FR" smtClean="0"/>
              <a:t>30/10/2020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it-IT" dirty="0"/>
              <a:t>Click to </a:t>
            </a:r>
            <a:r>
              <a:rPr lang="it-IT" dirty="0" err="1"/>
              <a:t>edit</a:t>
            </a:r>
            <a:r>
              <a:rPr lang="it-IT" dirty="0"/>
              <a:t> </a:t>
            </a:r>
            <a:r>
              <a:rPr lang="it-IT" dirty="0" err="1"/>
              <a:t>Paper</a:t>
            </a:r>
            <a:r>
              <a:rPr lang="it-IT" dirty="0"/>
              <a:t> Title</a:t>
            </a:r>
          </a:p>
        </p:txBody>
      </p:sp>
      <p:sp>
        <p:nvSpPr>
          <p:cNvPr id="3" name="Content Placeholder 2"/>
          <p:cNvSpPr>
            <a:spLocks noGrp="1"/>
          </p:cNvSpPr>
          <p:nvPr>
            <p:ph idx="1"/>
          </p:nvPr>
        </p:nvSpPr>
        <p:spPr/>
        <p:txBody>
          <a:bodyPr/>
          <a:lstStyle/>
          <a:p>
            <a:pPr lvl="0"/>
            <a:r>
              <a:rPr lang="it-IT" dirty="0"/>
              <a:t>Click to </a:t>
            </a:r>
            <a:r>
              <a:rPr lang="it-IT" dirty="0" err="1"/>
              <a:t>edit</a:t>
            </a:r>
            <a:r>
              <a:rPr lang="it-IT" dirty="0"/>
              <a:t> Master text </a:t>
            </a:r>
            <a:r>
              <a:rPr lang="it-IT" dirty="0" err="1"/>
              <a:t>styles</a:t>
            </a:r>
            <a:endParaRPr lang="it-IT" dirty="0"/>
          </a:p>
          <a:p>
            <a:pPr lvl="1"/>
            <a:r>
              <a:rPr lang="it-IT" dirty="0"/>
              <a:t>Second </a:t>
            </a:r>
            <a:r>
              <a:rPr lang="it-IT" dirty="0" err="1"/>
              <a:t>level</a:t>
            </a:r>
            <a:endParaRPr lang="it-IT" dirty="0"/>
          </a:p>
          <a:p>
            <a:pPr lvl="2"/>
            <a:r>
              <a:rPr lang="it-IT" dirty="0"/>
              <a:t>Third </a:t>
            </a:r>
            <a:r>
              <a:rPr lang="it-IT" dirty="0" err="1"/>
              <a:t>level</a:t>
            </a:r>
            <a:endParaRPr lang="it-IT" dirty="0"/>
          </a:p>
          <a:p>
            <a:pPr lvl="3"/>
            <a:r>
              <a:rPr lang="it-IT" dirty="0" err="1"/>
              <a:t>Fourth</a:t>
            </a:r>
            <a:r>
              <a:rPr lang="it-IT" dirty="0"/>
              <a:t> </a:t>
            </a:r>
            <a:r>
              <a:rPr lang="it-IT" dirty="0" err="1"/>
              <a:t>level</a:t>
            </a:r>
            <a:endParaRPr lang="it-IT" dirty="0"/>
          </a:p>
          <a:p>
            <a:pPr lvl="4"/>
            <a:r>
              <a:rPr lang="it-IT" dirty="0" err="1"/>
              <a:t>Fifth</a:t>
            </a:r>
            <a:r>
              <a:rPr lang="it-IT" dirty="0"/>
              <a:t> </a:t>
            </a:r>
            <a:r>
              <a:rPr lang="it-IT" dirty="0" err="1"/>
              <a:t>level</a:t>
            </a:r>
            <a:endParaRPr lang="it-IT" dirty="0"/>
          </a:p>
        </p:txBody>
      </p:sp>
      <p:sp>
        <p:nvSpPr>
          <p:cNvPr id="8" name="Text Placeholder 7"/>
          <p:cNvSpPr>
            <a:spLocks noGrp="1"/>
          </p:cNvSpPr>
          <p:nvPr>
            <p:ph type="body" sz="quarter" idx="10" hasCustomPrompt="1"/>
          </p:nvPr>
        </p:nvSpPr>
        <p:spPr>
          <a:xfrm>
            <a:off x="12774612" y="5479523"/>
            <a:ext cx="16453907" cy="1318062"/>
          </a:xfrm>
        </p:spPr>
        <p:txBody>
          <a:bodyPr>
            <a:normAutofit/>
          </a:bodyPr>
          <a:lstStyle>
            <a:lvl1pPr marL="0" indent="0" algn="r">
              <a:buNone/>
              <a:defRPr sz="5400">
                <a:solidFill>
                  <a:srgbClr val="FFFFFF"/>
                </a:solidFill>
              </a:defRPr>
            </a:lvl1pPr>
          </a:lstStyle>
          <a:p>
            <a:pPr lvl="0"/>
            <a:r>
              <a:rPr lang="it-IT" dirty="0"/>
              <a:t>Click to </a:t>
            </a:r>
            <a:r>
              <a:rPr lang="it-IT" dirty="0" err="1"/>
              <a:t>edit</a:t>
            </a:r>
            <a:r>
              <a:rPr lang="it-IT" dirty="0"/>
              <a:t> </a:t>
            </a:r>
            <a:r>
              <a:rPr lang="it-IT" dirty="0" err="1"/>
              <a:t>author’s</a:t>
            </a:r>
            <a:r>
              <a:rPr lang="it-IT" dirty="0"/>
              <a:t> </a:t>
            </a:r>
            <a:r>
              <a:rPr lang="it-IT" dirty="0" err="1"/>
              <a:t>name</a:t>
            </a:r>
            <a:r>
              <a:rPr lang="it-IT" dirty="0"/>
              <a:t> and </a:t>
            </a:r>
            <a:r>
              <a:rPr lang="it-IT" dirty="0" err="1"/>
              <a:t>affiliation</a:t>
            </a:r>
            <a:endParaRPr lang="it-IT" dirty="0"/>
          </a:p>
        </p:txBody>
      </p:sp>
    </p:spTree>
    <p:extLst>
      <p:ext uri="{BB962C8B-B14F-4D97-AF65-F5344CB8AC3E}">
        <p14:creationId xmlns:p14="http://schemas.microsoft.com/office/powerpoint/2010/main" val="3345945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84402" y="7006456"/>
            <a:ext cx="22706410" cy="14904815"/>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784402" y="22486055"/>
            <a:ext cx="22706410" cy="1033624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A24ED9-1BAC-43CE-92AB-135E2507265C}"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073892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3695894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3215"/>
            <a:ext cx="26112371" cy="17808474"/>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2065654" y="28650163"/>
            <a:ext cx="26112371" cy="936505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24ED9-1BAC-43CE-92AB-135E2507265C}"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1209364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81421" y="11396633"/>
            <a:ext cx="12803892" cy="2716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5389900" y="11396633"/>
            <a:ext cx="12803892" cy="2716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A24ED9-1BAC-43CE-92AB-135E2507265C}" type="datetimeFigureOut">
              <a:rPr lang="en-US" smtClean="0"/>
              <a:t>10/30/2020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63014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6679" y="2279343"/>
            <a:ext cx="26112371" cy="8274950"/>
          </a:xfrm>
        </p:spPr>
        <p:txBody>
          <a:bodyPr/>
          <a:lstStyle/>
          <a:p>
            <a:r>
              <a:rPr lang="en-US"/>
              <a:t>Click to edit Master title style</a:t>
            </a:r>
          </a:p>
        </p:txBody>
      </p:sp>
      <p:sp>
        <p:nvSpPr>
          <p:cNvPr id="3" name="Text Placeholder 2"/>
          <p:cNvSpPr>
            <a:spLocks noGrp="1"/>
          </p:cNvSpPr>
          <p:nvPr>
            <p:ph type="body" idx="1"/>
          </p:nvPr>
        </p:nvSpPr>
        <p:spPr>
          <a:xfrm>
            <a:off x="2086687" y="10494814"/>
            <a:ext cx="12809147" cy="514334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086687" y="15638164"/>
            <a:ext cx="12809147" cy="230013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5326827" y="10494814"/>
            <a:ext cx="12872223" cy="514334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5326827" y="15638164"/>
            <a:ext cx="12872223" cy="230013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A24ED9-1BAC-43CE-92AB-135E2507265C}" type="datetimeFigureOut">
              <a:rPr lang="en-US" smtClean="0"/>
              <a:t>10/30/2020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37827512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A24ED9-1BAC-43CE-92AB-135E2507265C}" type="datetimeFigureOut">
              <a:rPr lang="en-US" smtClean="0"/>
              <a:t>10/30/2020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5838737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24ED9-1BAC-43CE-92AB-135E2507265C}" type="datetimeFigureOut">
              <a:rPr lang="en-US" smtClean="0"/>
              <a:t>10/30/2020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343812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3760309-1331-4F8F-AC1F-972AC9046391}" type="datetime1">
              <a:rPr lang="fr-FR" smtClean="0"/>
              <a:t>30/10/2020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6687" y="2854114"/>
            <a:ext cx="9765859" cy="9989398"/>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2872223" y="6164110"/>
            <a:ext cx="15326827" cy="3042405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086687" y="12843511"/>
            <a:ext cx="9765859" cy="237941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868690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6687" y="2854114"/>
            <a:ext cx="9765859" cy="9989398"/>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2872223" y="6164110"/>
            <a:ext cx="15326827" cy="3042405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086687" y="12843511"/>
            <a:ext cx="9765859" cy="237941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8113406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804872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4" y="2279325"/>
            <a:ext cx="6528093" cy="362809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81429" y="2279325"/>
            <a:ext cx="19079692" cy="362809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7733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1533" y="27510497"/>
            <a:ext cx="25733931" cy="8502880"/>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2391533" y="18145428"/>
            <a:ext cx="25733931" cy="93650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96765-7664-41F5-8267-06B87A0274DD}" type="datetime1">
              <a:rPr lang="fr-FR" smtClean="0"/>
              <a:t>30/10/2020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1513761" y="9989411"/>
            <a:ext cx="13371552" cy="282537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15389900" y="9989411"/>
            <a:ext cx="13371552" cy="282537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1FF9947-2A44-4499-8893-791A730D1CEB}" type="datetime1">
              <a:rPr lang="fr-FR" smtClean="0"/>
              <a:t>30/10/2020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1513761" y="9583086"/>
            <a:ext cx="13376810" cy="399377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13761" y="13576859"/>
            <a:ext cx="13376810" cy="246662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15379396" y="9583086"/>
            <a:ext cx="13382065" cy="399377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5379396" y="13576859"/>
            <a:ext cx="13382065" cy="246662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A2CD4740-CB78-4DA2-9449-5BA6BAB8E8B9}" type="datetime1">
              <a:rPr lang="fr-FR" smtClean="0"/>
              <a:t>30/10/2020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74D13E3-8353-4C2E-BE7C-26AE1B623ED5}" type="datetime1">
              <a:rPr lang="fr-FR" smtClean="0"/>
              <a:t>30/10/2020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13025-920A-462C-B19C-06B25E7A86DA}" type="datetime1">
              <a:rPr lang="fr-FR" smtClean="0"/>
              <a:t>30/10/2020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22958703" y="39680118"/>
            <a:ext cx="7064216" cy="2279326"/>
          </a:xfrm>
        </p:spPr>
        <p:txBody>
          <a:bodyPr/>
          <a:lstStyle/>
          <a:p>
            <a:fld id="{FCAEAE96-855E-42B1-8DE9-9C9E68DE18C5}"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3769" y="1704542"/>
            <a:ext cx="9960336" cy="7254204"/>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11836767" y="1704558"/>
            <a:ext cx="16924685" cy="365386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1513769" y="8958760"/>
            <a:ext cx="9960336" cy="292843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4D6D2-AC3E-41CF-B9A3-5BCCE2F511AB}" type="datetime1">
              <a:rPr lang="fr-FR" smtClean="0"/>
              <a:t>30/10/2020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4154" y="29968193"/>
            <a:ext cx="18165128" cy="3537915"/>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5934154" y="3825307"/>
            <a:ext cx="18165128" cy="2568702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5934154" y="33506104"/>
            <a:ext cx="18165128" cy="502442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28312-C233-4B5A-993A-6F581BBA2EDC}" type="datetime1">
              <a:rPr lang="fr-FR" smtClean="0"/>
              <a:t>30/10/2020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13761" y="1714454"/>
            <a:ext cx="27247692" cy="7135284"/>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1513761" y="9989411"/>
            <a:ext cx="27247692" cy="2825374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1513761" y="39680118"/>
            <a:ext cx="7064216" cy="2279326"/>
          </a:xfrm>
          <a:prstGeom prst="rect">
            <a:avLst/>
          </a:prstGeom>
        </p:spPr>
        <p:txBody>
          <a:bodyPr vert="horz" lIns="91440" tIns="45720" rIns="91440" bIns="45720" rtlCol="0" anchor="ctr"/>
          <a:lstStyle>
            <a:lvl1pPr algn="l">
              <a:defRPr sz="1200">
                <a:solidFill>
                  <a:schemeClr val="tx1">
                    <a:tint val="75000"/>
                  </a:schemeClr>
                </a:solidFill>
              </a:defRPr>
            </a:lvl1pPr>
          </a:lstStyle>
          <a:p>
            <a:fld id="{1CCFA5E1-D094-4A0B-B20B-B561C85E6A82}" type="datetime1">
              <a:rPr lang="fr-FR" smtClean="0"/>
              <a:t>30/10/2020</a:t>
            </a:fld>
            <a:endParaRPr lang="fr-FR"/>
          </a:p>
        </p:txBody>
      </p:sp>
      <p:sp>
        <p:nvSpPr>
          <p:cNvPr id="5" name="Footer Placeholder 4"/>
          <p:cNvSpPr>
            <a:spLocks noGrp="1"/>
          </p:cNvSpPr>
          <p:nvPr>
            <p:ph type="ftr" sz="quarter" idx="3"/>
          </p:nvPr>
        </p:nvSpPr>
        <p:spPr>
          <a:xfrm>
            <a:off x="10344031" y="39680118"/>
            <a:ext cx="9587151" cy="227932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21697236" y="39680118"/>
            <a:ext cx="7064216" cy="2279326"/>
          </a:xfrm>
          <a:prstGeom prst="rect">
            <a:avLst/>
          </a:prstGeom>
        </p:spPr>
        <p:txBody>
          <a:bodyPr vert="horz" lIns="91440" tIns="45720" rIns="91440" bIns="45720" rtlCol="0" anchor="ctr"/>
          <a:lstStyle>
            <a:lvl1pPr algn="r">
              <a:defRPr sz="1200">
                <a:solidFill>
                  <a:schemeClr val="tx1">
                    <a:tint val="75000"/>
                  </a:schemeClr>
                </a:solidFill>
              </a:defRPr>
            </a:lvl1pPr>
          </a:lstStyle>
          <a:p>
            <a:fld id="{FCAEAE96-855E-42B1-8DE9-9C9E68DE18C5}"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9343"/>
            <a:ext cx="26112371" cy="82749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081421" y="11396633"/>
            <a:ext cx="26112371" cy="271636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081421" y="39680118"/>
            <a:ext cx="6811923" cy="2279326"/>
          </a:xfrm>
          <a:prstGeom prst="rect">
            <a:avLst/>
          </a:prstGeom>
        </p:spPr>
        <p:txBody>
          <a:bodyPr vert="horz" lIns="91440" tIns="45720" rIns="91440" bIns="45720" rtlCol="0" anchor="ctr"/>
          <a:lstStyle>
            <a:lvl1pPr algn="l">
              <a:defRPr sz="1200">
                <a:solidFill>
                  <a:schemeClr val="tx1">
                    <a:tint val="75000"/>
                  </a:schemeClr>
                </a:solidFill>
              </a:defRPr>
            </a:lvl1pPr>
          </a:lstStyle>
          <a:p>
            <a:fld id="{4FA24ED9-1BAC-43CE-92AB-135E2507265C}" type="datetimeFigureOut">
              <a:rPr lang="en-US" smtClean="0"/>
              <a:t>10/30/2020</a:t>
            </a:fld>
            <a:endParaRPr lang="en-US"/>
          </a:p>
        </p:txBody>
      </p:sp>
      <p:sp>
        <p:nvSpPr>
          <p:cNvPr id="5" name="Footer Placeholder 4"/>
          <p:cNvSpPr>
            <a:spLocks noGrp="1"/>
          </p:cNvSpPr>
          <p:nvPr>
            <p:ph type="ftr" sz="quarter" idx="3"/>
          </p:nvPr>
        </p:nvSpPr>
        <p:spPr>
          <a:xfrm>
            <a:off x="10028665" y="39680118"/>
            <a:ext cx="10217884" cy="227932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81869" y="39680118"/>
            <a:ext cx="6811923" cy="2279326"/>
          </a:xfrm>
          <a:prstGeom prst="rect">
            <a:avLst/>
          </a:prstGeom>
        </p:spPr>
        <p:txBody>
          <a:bodyPr vert="horz" lIns="91440" tIns="45720" rIns="91440" bIns="45720" rtlCol="0" anchor="ctr"/>
          <a:lstStyle>
            <a:lvl1pPr algn="r">
              <a:defRPr sz="1200">
                <a:solidFill>
                  <a:schemeClr val="tx1">
                    <a:tint val="75000"/>
                  </a:schemeClr>
                </a:solidFill>
              </a:defRPr>
            </a:lvl1pPr>
          </a:lstStyle>
          <a:p>
            <a:fld id="{24F29872-1DA2-4001-977B-942AFF1DF91F}" type="slidenum">
              <a:rPr lang="en-US" smtClean="0"/>
              <a:t>‹#›</a:t>
            </a:fld>
            <a:endParaRPr lang="en-US"/>
          </a:p>
        </p:txBody>
      </p:sp>
    </p:spTree>
    <p:extLst>
      <p:ext uri="{BB962C8B-B14F-4D97-AF65-F5344CB8AC3E}">
        <p14:creationId xmlns:p14="http://schemas.microsoft.com/office/powerpoint/2010/main" val="166408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tif"/><Relationship Id="rId4" Type="http://schemas.openxmlformats.org/officeDocument/2006/relationships/image" Target="../media/image2.t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3761" y="1714454"/>
            <a:ext cx="27247692" cy="2089196"/>
          </a:xfrm>
        </p:spPr>
        <p:txBody>
          <a:bodyPr>
            <a:noAutofit/>
          </a:bodyPr>
          <a:lstStyle/>
          <a:p>
            <a:r>
              <a:rPr lang="en-CA" sz="6000" b="1" dirty="0">
                <a:solidFill>
                  <a:srgbClr val="C00000"/>
                </a:solidFill>
                <a:effectLst>
                  <a:outerShdw blurRad="38100" dist="38100" dir="2700000" algn="tl">
                    <a:srgbClr val="000000">
                      <a:alpha val="43137"/>
                    </a:srgbClr>
                  </a:outerShdw>
                </a:effectLst>
              </a:rPr>
              <a:t>Drug </a:t>
            </a:r>
            <a:r>
              <a:rPr lang="en-CA" sz="6000" b="1" dirty="0" smtClean="0">
                <a:solidFill>
                  <a:srgbClr val="C00000"/>
                </a:solidFill>
                <a:effectLst>
                  <a:outerShdw blurRad="38100" dist="38100" dir="2700000" algn="tl">
                    <a:srgbClr val="000000">
                      <a:alpha val="43137"/>
                    </a:srgbClr>
                  </a:outerShdw>
                </a:effectLst>
              </a:rPr>
              <a:t>Repurposing</a:t>
            </a:r>
            <a:r>
              <a:rPr lang="en-CA" sz="6000" b="1" dirty="0">
                <a:solidFill>
                  <a:srgbClr val="C00000"/>
                </a:solidFill>
                <a:effectLst>
                  <a:outerShdw blurRad="38100" dist="38100" dir="2700000" algn="tl">
                    <a:srgbClr val="000000">
                      <a:alpha val="43137"/>
                    </a:srgbClr>
                  </a:outerShdw>
                </a:effectLst>
              </a:rPr>
              <a:t>: Dipeptidyl </a:t>
            </a:r>
            <a:r>
              <a:rPr lang="en-CA" sz="6000" b="1" dirty="0" smtClean="0">
                <a:solidFill>
                  <a:srgbClr val="C00000"/>
                </a:solidFill>
                <a:effectLst>
                  <a:outerShdw blurRad="38100" dist="38100" dir="2700000" algn="tl">
                    <a:srgbClr val="000000">
                      <a:alpha val="43137"/>
                    </a:srgbClr>
                  </a:outerShdw>
                </a:effectLst>
              </a:rPr>
              <a:t>Peptidase </a:t>
            </a:r>
            <a:r>
              <a:rPr lang="en-CA" sz="6000" b="1" dirty="0">
                <a:solidFill>
                  <a:srgbClr val="C00000"/>
                </a:solidFill>
                <a:effectLst>
                  <a:outerShdw blurRad="38100" dist="38100" dir="2700000" algn="tl">
                    <a:srgbClr val="000000">
                      <a:alpha val="43137"/>
                    </a:srgbClr>
                  </a:outerShdw>
                </a:effectLst>
              </a:rPr>
              <a:t>IV (DPP4) </a:t>
            </a:r>
            <a:r>
              <a:rPr lang="en-CA" sz="6000" b="1" dirty="0" smtClean="0">
                <a:solidFill>
                  <a:srgbClr val="C00000"/>
                </a:solidFill>
                <a:effectLst>
                  <a:outerShdw blurRad="38100" dist="38100" dir="2700000" algn="tl">
                    <a:srgbClr val="000000">
                      <a:alpha val="43137"/>
                    </a:srgbClr>
                  </a:outerShdw>
                </a:effectLst>
              </a:rPr>
              <a:t>Inhibitors </a:t>
            </a:r>
            <a:r>
              <a:rPr lang="en-CA" sz="6000" b="1" dirty="0">
                <a:solidFill>
                  <a:srgbClr val="C00000"/>
                </a:solidFill>
                <a:effectLst>
                  <a:outerShdw blurRad="38100" dist="38100" dir="2700000" algn="tl">
                    <a:srgbClr val="000000">
                      <a:alpha val="43137"/>
                    </a:srgbClr>
                  </a:outerShdw>
                </a:effectLst>
              </a:rPr>
              <a:t>as </a:t>
            </a:r>
            <a:r>
              <a:rPr lang="en-CA" sz="6000" b="1" dirty="0" smtClean="0">
                <a:solidFill>
                  <a:srgbClr val="C00000"/>
                </a:solidFill>
                <a:effectLst>
                  <a:outerShdw blurRad="38100" dist="38100" dir="2700000" algn="tl">
                    <a:srgbClr val="000000">
                      <a:alpha val="43137"/>
                    </a:srgbClr>
                  </a:outerShdw>
                </a:effectLst>
              </a:rPr>
              <a:t>Potential Agents </a:t>
            </a:r>
            <a:r>
              <a:rPr lang="en-CA" sz="6000" b="1" dirty="0">
                <a:solidFill>
                  <a:srgbClr val="C00000"/>
                </a:solidFill>
                <a:effectLst>
                  <a:outerShdw blurRad="38100" dist="38100" dir="2700000" algn="tl">
                    <a:srgbClr val="000000">
                      <a:alpha val="43137"/>
                    </a:srgbClr>
                  </a:outerShdw>
                </a:effectLst>
              </a:rPr>
              <a:t>to treat SARS-CoV-2 (2019-nCov) </a:t>
            </a:r>
            <a:r>
              <a:rPr lang="en-CA" sz="6000" b="1" dirty="0" smtClean="0">
                <a:solidFill>
                  <a:srgbClr val="C00000"/>
                </a:solidFill>
                <a:effectLst>
                  <a:outerShdw blurRad="38100" dist="38100" dir="2700000" algn="tl">
                    <a:srgbClr val="000000">
                      <a:alpha val="43137"/>
                    </a:srgbClr>
                  </a:outerShdw>
                </a:effectLst>
              </a:rPr>
              <a:t>Infection</a:t>
            </a:r>
            <a:endParaRPr lang="en-US" sz="6000" dirty="0">
              <a:solidFill>
                <a:srgbClr val="C00000"/>
              </a:solidFill>
              <a:effectLst>
                <a:outerShdw blurRad="38100" dist="38100" dir="2700000" algn="tl">
                  <a:srgbClr val="000000">
                    <a:alpha val="43137"/>
                  </a:srgbClr>
                </a:outerShdw>
              </a:effectLst>
            </a:endParaRPr>
          </a:p>
        </p:txBody>
      </p:sp>
      <p:sp>
        <p:nvSpPr>
          <p:cNvPr id="4" name="Text Placeholder 3"/>
          <p:cNvSpPr>
            <a:spLocks noGrp="1"/>
          </p:cNvSpPr>
          <p:nvPr>
            <p:ph type="body" sz="quarter" idx="10"/>
          </p:nvPr>
        </p:nvSpPr>
        <p:spPr>
          <a:xfrm>
            <a:off x="1513761" y="6546850"/>
            <a:ext cx="27416044" cy="32689800"/>
          </a:xfrm>
        </p:spPr>
        <p:txBody>
          <a:bodyPr/>
          <a:lstStyle/>
          <a:p>
            <a:r>
              <a:rPr lang="en-CA" dirty="0"/>
              <a:t>DPP4 activity is increased in patients with type-2 diabetes and the increased risk of type-2 diabetic patients to SARS-CoV-2 infection, which suggests that DPP4 class of drugs have the potential to be used as novel therapy. Our molecular modeling studies suggest that</a:t>
            </a:r>
            <a:endParaRPr lang="en-US" dirty="0"/>
          </a:p>
        </p:txBody>
      </p:sp>
      <p:sp>
        <p:nvSpPr>
          <p:cNvPr id="8" name="TextBox 7"/>
          <p:cNvSpPr txBox="1"/>
          <p:nvPr/>
        </p:nvSpPr>
        <p:spPr>
          <a:xfrm>
            <a:off x="1506616" y="4489450"/>
            <a:ext cx="27423189" cy="3724096"/>
          </a:xfrm>
          <a:prstGeom prst="rect">
            <a:avLst/>
          </a:prstGeom>
          <a:solidFill>
            <a:srgbClr val="663399"/>
          </a:solidFill>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CA" sz="4800" b="1" dirty="0"/>
              <a:t>Praveen P. N. Rao*, Amy Trinh Pham, </a:t>
            </a:r>
            <a:r>
              <a:rPr lang="en-CA" sz="4800" b="1" dirty="0" err="1"/>
              <a:t>Arash</a:t>
            </a:r>
            <a:r>
              <a:rPr lang="en-CA" sz="4800" b="1" dirty="0"/>
              <a:t> </a:t>
            </a:r>
            <a:r>
              <a:rPr lang="en-CA" sz="4800" b="1" dirty="0" err="1"/>
              <a:t>Shakeri</a:t>
            </a:r>
            <a:r>
              <a:rPr lang="en-CA" sz="4800" b="1" dirty="0"/>
              <a:t>, </a:t>
            </a:r>
            <a:r>
              <a:rPr lang="en-CA" sz="4800" b="1" dirty="0" err="1"/>
              <a:t>Amna</a:t>
            </a:r>
            <a:r>
              <a:rPr lang="en-CA" sz="4800" b="1" dirty="0"/>
              <a:t> El </a:t>
            </a:r>
            <a:r>
              <a:rPr lang="en-CA" sz="4800" b="1" dirty="0" err="1"/>
              <a:t>Shatshat</a:t>
            </a:r>
            <a:r>
              <a:rPr lang="en-CA" sz="4800" b="1" dirty="0"/>
              <a:t>, </a:t>
            </a:r>
            <a:r>
              <a:rPr lang="en-CA" sz="4800" b="1" dirty="0" err="1"/>
              <a:t>Yusheng</a:t>
            </a:r>
            <a:r>
              <a:rPr lang="en-CA" sz="4800" b="1" dirty="0"/>
              <a:t> Zhao, </a:t>
            </a:r>
            <a:endParaRPr lang="en-CA" sz="4800" b="1" dirty="0" smtClean="0"/>
          </a:p>
          <a:p>
            <a:pPr algn="ctr"/>
            <a:r>
              <a:rPr lang="en-CA" sz="4800" b="1" dirty="0" smtClean="0">
                <a:solidFill>
                  <a:schemeClr val="bg1"/>
                </a:solidFill>
              </a:rPr>
              <a:t>Rahul </a:t>
            </a:r>
            <a:r>
              <a:rPr lang="en-CA" sz="4800" b="1" dirty="0">
                <a:solidFill>
                  <a:schemeClr val="bg1"/>
                </a:solidFill>
              </a:rPr>
              <a:t>C. </a:t>
            </a:r>
            <a:r>
              <a:rPr lang="en-CA" sz="4800" b="1" dirty="0" err="1">
                <a:solidFill>
                  <a:schemeClr val="bg1"/>
                </a:solidFill>
              </a:rPr>
              <a:t>Karuturi</a:t>
            </a:r>
            <a:r>
              <a:rPr lang="en-CA" sz="4800" b="1" dirty="0">
                <a:solidFill>
                  <a:schemeClr val="bg1"/>
                </a:solidFill>
              </a:rPr>
              <a:t>  and Ahmed A. </a:t>
            </a:r>
            <a:r>
              <a:rPr lang="en-CA" sz="4800" b="1" dirty="0" err="1" smtClean="0">
                <a:solidFill>
                  <a:schemeClr val="bg1"/>
                </a:solidFill>
              </a:rPr>
              <a:t>Hefny</a:t>
            </a:r>
            <a:endParaRPr lang="en-CA" sz="4800" b="1" dirty="0" smtClean="0">
              <a:solidFill>
                <a:schemeClr val="bg1"/>
              </a:solidFill>
            </a:endParaRPr>
          </a:p>
          <a:p>
            <a:pPr algn="ctr"/>
            <a:r>
              <a:rPr lang="en-CA" sz="4800" b="1" dirty="0">
                <a:solidFill>
                  <a:srgbClr val="FFFF00"/>
                </a:solidFill>
              </a:rPr>
              <a:t>School of Pharmacy, University of Waterloo, Health Sciences Campus, 200 University Ave West, Waterloo, Ontario, N2L 3G1, </a:t>
            </a:r>
            <a:r>
              <a:rPr lang="en-CA" sz="4800" b="1" dirty="0" smtClean="0">
                <a:solidFill>
                  <a:srgbClr val="FFFF00"/>
                </a:solidFill>
              </a:rPr>
              <a:t>Canada</a:t>
            </a:r>
            <a:r>
              <a:rPr lang="en-CA" sz="4800" b="1" dirty="0"/>
              <a:t> </a:t>
            </a:r>
          </a:p>
          <a:p>
            <a:pPr algn="ctr"/>
            <a:r>
              <a:rPr lang="en-CA" sz="4000" dirty="0" smtClean="0">
                <a:solidFill>
                  <a:schemeClr val="bg1"/>
                </a:solidFill>
              </a:rPr>
              <a:t>*</a:t>
            </a:r>
            <a:r>
              <a:rPr lang="en-CA" sz="4000" dirty="0" smtClean="0">
                <a:solidFill>
                  <a:srgbClr val="FFC000"/>
                </a:solidFill>
              </a:rPr>
              <a:t>Corresponding </a:t>
            </a:r>
            <a:r>
              <a:rPr lang="en-CA" sz="4000" dirty="0">
                <a:solidFill>
                  <a:srgbClr val="FFC000"/>
                </a:solidFill>
              </a:rPr>
              <a:t>author: </a:t>
            </a:r>
            <a:r>
              <a:rPr lang="en-CA" sz="4000" u="sng" dirty="0" smtClean="0">
                <a:solidFill>
                  <a:srgbClr val="FFC000"/>
                </a:solidFill>
              </a:rPr>
              <a:t>praopera@uwaterloo.ca</a:t>
            </a:r>
            <a:endParaRPr lang="en-US" sz="4000" dirty="0">
              <a:solidFill>
                <a:srgbClr val="FFC000"/>
              </a:solidFill>
            </a:endParaRPr>
          </a:p>
        </p:txBody>
      </p:sp>
      <p:sp>
        <p:nvSpPr>
          <p:cNvPr id="6" name="Content Placeholder 5"/>
          <p:cNvSpPr>
            <a:spLocks noGrp="1"/>
          </p:cNvSpPr>
          <p:nvPr>
            <p:ph idx="1"/>
          </p:nvPr>
        </p:nvSpPr>
        <p:spPr>
          <a:xfrm>
            <a:off x="1573137" y="8375096"/>
            <a:ext cx="27247692" cy="28253743"/>
          </a:xfrm>
        </p:spPr>
        <p:txBody>
          <a:bodyPr/>
          <a:lstStyle/>
          <a:p>
            <a:pPr algn="just"/>
            <a:r>
              <a:rPr lang="en-US" b="1" dirty="0" smtClean="0"/>
              <a:t>Abstract: </a:t>
            </a:r>
            <a:r>
              <a:rPr lang="en-CA" dirty="0"/>
              <a:t>The current outbreak of severe acute respiratory distress syndrome (SARS) or nCOVID-19 pandemic, caused by the coronavirus-2 (CoV-2), continues to wreak havoc globally. Unfortunately, there are no concrete treatment options available which has severely hampered the pharmacotherapy of this devastating infection. This calls for an urgent need to consider alternative strategies which can be employed quickly, as discovering new drugs for SARS-CoV-2 infections is a time consuming and expensive proposition. In this regard, </a:t>
            </a:r>
            <a:r>
              <a:rPr lang="en-CA" b="1" dirty="0">
                <a:solidFill>
                  <a:srgbClr val="C00000"/>
                </a:solidFill>
              </a:rPr>
              <a:t>drug repurposing </a:t>
            </a:r>
            <a:r>
              <a:rPr lang="en-CA" dirty="0"/>
              <a:t>is an appealing approach which can provide rapid access to therapeutics with proven record of safety and efficacy. Accordingly, we investigated the drug repurposing potential of a library of </a:t>
            </a:r>
            <a:r>
              <a:rPr lang="en-CA" b="1" dirty="0">
                <a:solidFill>
                  <a:srgbClr val="C00000"/>
                </a:solidFill>
              </a:rPr>
              <a:t>dipeptidyl peptidase 4 (DPP4) inhibitors </a:t>
            </a:r>
            <a:r>
              <a:rPr lang="en-CA" dirty="0"/>
              <a:t>which are currently marketed for type-2 diabetes, to treat SARS-CoV-2 infections. Computational studies were conducted in the crystal structure of the substrate binding site of viral protease, the </a:t>
            </a:r>
            <a:r>
              <a:rPr lang="en-CA" i="1" dirty="0"/>
              <a:t>SARS-CoV-2 </a:t>
            </a:r>
            <a:r>
              <a:rPr lang="en-CA" i="1" dirty="0" err="1"/>
              <a:t>M</a:t>
            </a:r>
            <a:r>
              <a:rPr lang="en-CA" i="1" baseline="30000" dirty="0" err="1"/>
              <a:t>pro</a:t>
            </a:r>
            <a:r>
              <a:rPr lang="en-CA" i="1" dirty="0"/>
              <a:t> dimer</a:t>
            </a:r>
            <a:r>
              <a:rPr lang="en-CA" dirty="0"/>
              <a:t>, which led to the identification of three marketed DPP4 inhibitors; gemigliptin, </a:t>
            </a:r>
            <a:r>
              <a:rPr lang="en-CA" dirty="0" err="1"/>
              <a:t>linagliptin</a:t>
            </a:r>
            <a:r>
              <a:rPr lang="en-CA" dirty="0"/>
              <a:t> and </a:t>
            </a:r>
            <a:r>
              <a:rPr lang="en-CA" dirty="0" err="1"/>
              <a:t>evogliptin</a:t>
            </a:r>
            <a:r>
              <a:rPr lang="en-CA" dirty="0"/>
              <a:t> exhibiting favorable binding, in the </a:t>
            </a:r>
            <a:r>
              <a:rPr lang="en-CA" i="1" dirty="0"/>
              <a:t>SARS-CoV-2 </a:t>
            </a:r>
            <a:r>
              <a:rPr lang="en-CA" i="1" dirty="0" err="1"/>
              <a:t>M</a:t>
            </a:r>
            <a:r>
              <a:rPr lang="en-CA" i="1" baseline="30000" dirty="0" err="1"/>
              <a:t>pro</a:t>
            </a:r>
            <a:r>
              <a:rPr lang="en-CA" i="1" dirty="0"/>
              <a:t> dimer</a:t>
            </a:r>
            <a:r>
              <a:rPr lang="en-CA" dirty="0"/>
              <a:t>, viral protease. These studies supports further investigation of repurposing DPP4 class of inhibitors and their potential in treating SARS-CoV-2 infections, especially in elderly patients with type-2 diabetes, who are at a greater risk of suffering from increased disease severity and mortality.</a:t>
            </a:r>
          </a:p>
          <a:p>
            <a:r>
              <a:rPr lang="en-CA" b="1" dirty="0" smtClean="0"/>
              <a:t>Keywords</a:t>
            </a:r>
            <a:r>
              <a:rPr lang="en-CA" b="1" dirty="0"/>
              <a:t>: </a:t>
            </a:r>
            <a:r>
              <a:rPr lang="en-CA" dirty="0" smtClean="0"/>
              <a:t>Cysteine </a:t>
            </a:r>
            <a:r>
              <a:rPr lang="en-CA" dirty="0"/>
              <a:t>proteases, dipeptidyl peptidase IV inhibitors, drug repurposing, molecular docking,SARS-CoV-2 infection, SARS-CoV-2 </a:t>
            </a:r>
            <a:r>
              <a:rPr lang="en-CA" dirty="0" err="1"/>
              <a:t>M</a:t>
            </a:r>
            <a:r>
              <a:rPr lang="en-CA" baseline="30000" dirty="0" err="1"/>
              <a:t>pro</a:t>
            </a:r>
            <a:r>
              <a:rPr lang="en-CA" baseline="30000" dirty="0"/>
              <a:t> </a:t>
            </a:r>
            <a:r>
              <a:rPr lang="en-CA" dirty="0"/>
              <a:t>dimer, type-2 </a:t>
            </a:r>
            <a:r>
              <a:rPr lang="en-CA" dirty="0" smtClean="0"/>
              <a:t>diabetes</a:t>
            </a:r>
          </a:p>
          <a:p>
            <a:pPr algn="just"/>
            <a:r>
              <a:rPr lang="en-CA" b="1" dirty="0" smtClean="0"/>
              <a:t>Background: </a:t>
            </a:r>
            <a:r>
              <a:rPr lang="en-CA" dirty="0" smtClean="0"/>
              <a:t>Discovering novel drugs and bringing them to the market is a time consuming, expensive and risky process. In this regard, drug </a:t>
            </a:r>
            <a:r>
              <a:rPr lang="en-CA" dirty="0"/>
              <a:t>repurposing or the application of known marketed drugs, to treat novel diseases such as the current SARS- CoV-2 pandemic, is a practical approach that should be thoroughly investigated. Successful drug repurposing can identify safe and effective drugs to treat diseases in a short time span instead of the need to spend 10-15 years that is typically required to discover and develop new </a:t>
            </a:r>
            <a:r>
              <a:rPr lang="en-CA" dirty="0" smtClean="0"/>
              <a:t>drugs. Drug </a:t>
            </a:r>
            <a:r>
              <a:rPr lang="en-CA" dirty="0"/>
              <a:t>repurposing approach provides billions of dollars in cost savings and can also dramatically reduce the time required to launch new drugs</a:t>
            </a:r>
            <a:r>
              <a:rPr lang="en-CA" dirty="0" smtClean="0"/>
              <a:t>. Recently</a:t>
            </a:r>
            <a:r>
              <a:rPr lang="en-CA" dirty="0"/>
              <a:t>, Zhang and coworkers made seminal breakthrough in COVID-19 research by solving the crystal structure of SARS-CoV-2 viral protease, also called as main protease </a:t>
            </a:r>
            <a:r>
              <a:rPr lang="en-CA" dirty="0" err="1"/>
              <a:t>M</a:t>
            </a:r>
            <a:r>
              <a:rPr lang="en-CA" baseline="30000" dirty="0" err="1"/>
              <a:t>pro</a:t>
            </a:r>
            <a:r>
              <a:rPr lang="en-CA" dirty="0"/>
              <a:t> or 3CL</a:t>
            </a:r>
            <a:r>
              <a:rPr lang="en-CA" baseline="30000" dirty="0"/>
              <a:t>pro</a:t>
            </a:r>
            <a:r>
              <a:rPr lang="en-CA" dirty="0"/>
              <a:t> with a </a:t>
            </a:r>
            <a:r>
              <a:rPr lang="en-CA" dirty="0" err="1"/>
              <a:t>peptidomimetic</a:t>
            </a:r>
            <a:r>
              <a:rPr lang="en-CA" dirty="0"/>
              <a:t> α-</a:t>
            </a:r>
            <a:r>
              <a:rPr lang="en-CA" dirty="0" err="1"/>
              <a:t>ketoamide</a:t>
            </a:r>
            <a:r>
              <a:rPr lang="en-CA" dirty="0"/>
              <a:t> inhibitor (</a:t>
            </a:r>
            <a:r>
              <a:rPr lang="en-CA" i="1" dirty="0" err="1"/>
              <a:t>tert</a:t>
            </a:r>
            <a:r>
              <a:rPr lang="en-CA" dirty="0"/>
              <a:t>-butyl 1-((2</a:t>
            </a:r>
            <a:r>
              <a:rPr lang="en-CA" i="1" dirty="0"/>
              <a:t>S</a:t>
            </a:r>
            <a:r>
              <a:rPr lang="en-CA" dirty="0"/>
              <a:t>)-1-((2</a:t>
            </a:r>
            <a:r>
              <a:rPr lang="en-CA" i="1" dirty="0"/>
              <a:t>S</a:t>
            </a:r>
            <a:r>
              <a:rPr lang="en-CA" dirty="0"/>
              <a:t>)-4-(</a:t>
            </a:r>
            <a:r>
              <a:rPr lang="en-CA" dirty="0" err="1"/>
              <a:t>benzylamino</a:t>
            </a:r>
            <a:r>
              <a:rPr lang="en-CA" dirty="0"/>
              <a:t>)-3,4-dioxo-1-(2-oxopyrrolidin-3-yl)butan-2-ylamino)-3-cyclopropyl-1-oxopropan-2-yl)-2-oxo-1,2-dihydropyridin-3-ylcarbamate </a:t>
            </a:r>
            <a:r>
              <a:rPr lang="en-CA" b="1" dirty="0"/>
              <a:t>1</a:t>
            </a:r>
            <a:r>
              <a:rPr lang="en-CA" dirty="0"/>
              <a:t>, Fig. </a:t>
            </a:r>
            <a:r>
              <a:rPr lang="en-CA" dirty="0" smtClean="0"/>
              <a:t>1, </a:t>
            </a:r>
            <a:r>
              <a:rPr lang="en-CA" i="1" dirty="0" smtClean="0"/>
              <a:t>Science</a:t>
            </a:r>
            <a:r>
              <a:rPr lang="en-CA" dirty="0" smtClean="0"/>
              <a:t>, 368, 409-412, 2020). We conducted systematic </a:t>
            </a:r>
            <a:r>
              <a:rPr lang="en-CA" i="1" dirty="0" smtClean="0"/>
              <a:t>in </a:t>
            </a:r>
            <a:r>
              <a:rPr lang="en-CA" i="1" dirty="0" err="1" smtClean="0"/>
              <a:t>silico</a:t>
            </a:r>
            <a:r>
              <a:rPr lang="en-CA" i="1" dirty="0" smtClean="0"/>
              <a:t> </a:t>
            </a:r>
            <a:r>
              <a:rPr lang="en-CA" dirty="0" smtClean="0"/>
              <a:t>investigation of FDA/market </a:t>
            </a:r>
            <a:r>
              <a:rPr lang="en-CA" dirty="0"/>
              <a:t>approved DPP4 </a:t>
            </a:r>
            <a:r>
              <a:rPr lang="en-CA" dirty="0" smtClean="0"/>
              <a:t>inhibitors; a library </a:t>
            </a:r>
            <a:r>
              <a:rPr lang="en-CA" dirty="0"/>
              <a:t>of 12 DPP4 inhibitors or gliptins – </a:t>
            </a:r>
            <a:r>
              <a:rPr lang="en-CA" dirty="0" err="1"/>
              <a:t>vildagliptin</a:t>
            </a:r>
            <a:r>
              <a:rPr lang="en-CA" dirty="0"/>
              <a:t>, </a:t>
            </a:r>
            <a:r>
              <a:rPr lang="en-CA" dirty="0" err="1"/>
              <a:t>saxagliptin</a:t>
            </a:r>
            <a:r>
              <a:rPr lang="en-CA" dirty="0"/>
              <a:t>, anagliptin, </a:t>
            </a:r>
            <a:r>
              <a:rPr lang="en-CA" dirty="0" err="1"/>
              <a:t>alogliptin</a:t>
            </a:r>
            <a:r>
              <a:rPr lang="en-CA" dirty="0"/>
              <a:t>, </a:t>
            </a:r>
            <a:r>
              <a:rPr lang="en-CA" dirty="0" err="1"/>
              <a:t>trelagliptin</a:t>
            </a:r>
            <a:r>
              <a:rPr lang="en-CA" dirty="0"/>
              <a:t>, </a:t>
            </a:r>
            <a:r>
              <a:rPr lang="en-CA" dirty="0" err="1"/>
              <a:t>sitagliptin</a:t>
            </a:r>
            <a:r>
              <a:rPr lang="en-CA" dirty="0"/>
              <a:t>, </a:t>
            </a:r>
            <a:r>
              <a:rPr lang="en-CA" dirty="0" err="1"/>
              <a:t>linagliptin</a:t>
            </a:r>
            <a:r>
              <a:rPr lang="en-CA" dirty="0"/>
              <a:t>, </a:t>
            </a:r>
            <a:r>
              <a:rPr lang="en-CA" dirty="0" smtClean="0"/>
              <a:t>gemigliptin</a:t>
            </a:r>
            <a:r>
              <a:rPr lang="en-CA" dirty="0"/>
              <a:t>, </a:t>
            </a:r>
            <a:r>
              <a:rPr lang="en-CA" dirty="0" err="1"/>
              <a:t>tenegliptin</a:t>
            </a:r>
            <a:r>
              <a:rPr lang="en-CA" dirty="0"/>
              <a:t>, </a:t>
            </a:r>
            <a:r>
              <a:rPr lang="en-CA" dirty="0" err="1"/>
              <a:t>omarigliptin</a:t>
            </a:r>
            <a:r>
              <a:rPr lang="en-CA" dirty="0"/>
              <a:t>, </a:t>
            </a:r>
            <a:r>
              <a:rPr lang="en-CA" dirty="0" err="1"/>
              <a:t>evogliptin</a:t>
            </a:r>
            <a:r>
              <a:rPr lang="en-CA" dirty="0"/>
              <a:t> and </a:t>
            </a:r>
            <a:r>
              <a:rPr lang="en-CA" dirty="0" err="1"/>
              <a:t>gosogliptin</a:t>
            </a:r>
            <a:r>
              <a:rPr lang="en-CA" dirty="0"/>
              <a:t> (Fig. 1</a:t>
            </a:r>
            <a:r>
              <a:rPr lang="en-CA" dirty="0" smtClean="0"/>
              <a:t>) using </a:t>
            </a:r>
            <a:r>
              <a:rPr lang="en-CA" dirty="0"/>
              <a:t>the crystal structure of SARS-CoV-2 </a:t>
            </a:r>
            <a:r>
              <a:rPr lang="en-CA" dirty="0" err="1"/>
              <a:t>M</a:t>
            </a:r>
            <a:r>
              <a:rPr lang="en-CA" baseline="30000" dirty="0" err="1"/>
              <a:t>pro</a:t>
            </a:r>
            <a:r>
              <a:rPr lang="en-CA" dirty="0"/>
              <a:t> viral protease, by conducting molecular docking studies, pharmacophore modeling and by analyzing their molecular properties with the </a:t>
            </a:r>
            <a:r>
              <a:rPr lang="en-CA" dirty="0" smtClean="0"/>
              <a:t>known SARS-CoV-2 </a:t>
            </a:r>
            <a:r>
              <a:rPr lang="en-CA" dirty="0"/>
              <a:t>viral protease inhibitor </a:t>
            </a:r>
            <a:r>
              <a:rPr lang="en-CA" b="1" dirty="0"/>
              <a:t>1 </a:t>
            </a:r>
            <a:r>
              <a:rPr lang="en-CA" dirty="0"/>
              <a:t>(Fig. 1</a:t>
            </a:r>
            <a:r>
              <a:rPr lang="en-CA" dirty="0" smtClean="0"/>
              <a:t>).</a:t>
            </a:r>
          </a:p>
          <a:p>
            <a:pPr marL="0" indent="0">
              <a:buNone/>
            </a:pPr>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485391" y="39235053"/>
            <a:ext cx="27423185" cy="2508534"/>
          </a:xfrm>
          <a:prstGeom prst="rect">
            <a:avLst/>
          </a:prstGeom>
        </p:spPr>
      </p:pic>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t="6" b="46913"/>
          <a:stretch/>
        </p:blipFill>
        <p:spPr>
          <a:xfrm>
            <a:off x="1955006" y="19958050"/>
            <a:ext cx="26924173" cy="8039696"/>
          </a:xfrm>
          <a:prstGeom prst="rect">
            <a:avLst/>
          </a:prstGeom>
        </p:spPr>
      </p:pic>
      <p:sp>
        <p:nvSpPr>
          <p:cNvPr id="16" name="TextBox 15"/>
          <p:cNvSpPr txBox="1"/>
          <p:nvPr/>
        </p:nvSpPr>
        <p:spPr>
          <a:xfrm>
            <a:off x="20547806" y="27882850"/>
            <a:ext cx="8103643" cy="6063198"/>
          </a:xfrm>
          <a:prstGeom prst="rect">
            <a:avLst/>
          </a:prstGeom>
          <a:noFill/>
        </p:spPr>
        <p:txBody>
          <a:bodyPr wrap="square" rtlCol="0">
            <a:spAutoFit/>
          </a:bodyPr>
          <a:lstStyle/>
          <a:p>
            <a:pPr algn="just"/>
            <a:r>
              <a:rPr lang="en-CA" sz="3600" b="1" dirty="0" smtClean="0"/>
              <a:t>Results: </a:t>
            </a:r>
            <a:r>
              <a:rPr lang="en-CA" sz="3200" dirty="0" smtClean="0"/>
              <a:t>Our </a:t>
            </a:r>
            <a:r>
              <a:rPr lang="en-CA" sz="3200" i="1" dirty="0" smtClean="0"/>
              <a:t>in </a:t>
            </a:r>
            <a:r>
              <a:rPr lang="en-CA" sz="3200" i="1" dirty="0" err="1" smtClean="0"/>
              <a:t>silico</a:t>
            </a:r>
            <a:r>
              <a:rPr lang="en-CA" sz="3200" i="1" dirty="0" smtClean="0"/>
              <a:t> </a:t>
            </a:r>
            <a:r>
              <a:rPr lang="en-CA" sz="3200" dirty="0" smtClean="0"/>
              <a:t>studies identified </a:t>
            </a:r>
            <a:r>
              <a:rPr lang="en-CA" sz="3200" dirty="0"/>
              <a:t>three DPP4 inhibitors gemigliptin, </a:t>
            </a:r>
            <a:r>
              <a:rPr lang="en-CA" sz="3200" dirty="0" err="1"/>
              <a:t>linagliptin</a:t>
            </a:r>
            <a:r>
              <a:rPr lang="en-CA" sz="3200" dirty="0"/>
              <a:t> and </a:t>
            </a:r>
            <a:r>
              <a:rPr lang="en-CA" sz="3200" dirty="0" err="1"/>
              <a:t>evogliptin</a:t>
            </a:r>
            <a:r>
              <a:rPr lang="en-CA" sz="3200" dirty="0"/>
              <a:t> </a:t>
            </a:r>
            <a:r>
              <a:rPr lang="en-CA" sz="3200" dirty="0" smtClean="0"/>
              <a:t>that have the potential to interact and bind to SARS-CoV-2 </a:t>
            </a:r>
            <a:r>
              <a:rPr lang="en-CA" sz="3200" dirty="0" err="1"/>
              <a:t>M</a:t>
            </a:r>
            <a:r>
              <a:rPr lang="en-CA" sz="3200" baseline="30000" dirty="0" err="1"/>
              <a:t>pro</a:t>
            </a:r>
            <a:r>
              <a:rPr lang="en-CA" sz="3200" dirty="0"/>
              <a:t> </a:t>
            </a:r>
            <a:r>
              <a:rPr lang="en-CA" sz="3200" dirty="0" smtClean="0"/>
              <a:t>viral protease. Furthermore, our molecular docking studies show that DPP4 class of drugs can undergo favorable interactions both with the inactive viral protease (</a:t>
            </a:r>
            <a:r>
              <a:rPr lang="en-CA" sz="3200" dirty="0"/>
              <a:t>SARS-CoV-2 </a:t>
            </a:r>
            <a:r>
              <a:rPr lang="en-CA" sz="3200" dirty="0" err="1"/>
              <a:t>M</a:t>
            </a:r>
            <a:r>
              <a:rPr lang="en-CA" sz="3200" baseline="30000" dirty="0" err="1"/>
              <a:t>pro</a:t>
            </a:r>
            <a:r>
              <a:rPr lang="en-CA" sz="3200" dirty="0"/>
              <a:t> </a:t>
            </a:r>
            <a:r>
              <a:rPr lang="en-CA" sz="3200" dirty="0" err="1" smtClean="0"/>
              <a:t>protomer</a:t>
            </a:r>
            <a:r>
              <a:rPr lang="en-CA" sz="3200" dirty="0" smtClean="0"/>
              <a:t>, Table 1) and the catalytically active dimer (</a:t>
            </a:r>
            <a:r>
              <a:rPr lang="en-CA" sz="3200" dirty="0"/>
              <a:t>SARS-CoV-2 </a:t>
            </a:r>
            <a:r>
              <a:rPr lang="en-CA" sz="3200" dirty="0" err="1"/>
              <a:t>M</a:t>
            </a:r>
            <a:r>
              <a:rPr lang="en-CA" sz="3200" baseline="30000" dirty="0" err="1"/>
              <a:t>pro</a:t>
            </a:r>
            <a:r>
              <a:rPr lang="en-CA" sz="3200" dirty="0"/>
              <a:t> </a:t>
            </a:r>
            <a:r>
              <a:rPr lang="en-CA" sz="3200" dirty="0" smtClean="0"/>
              <a:t> dimer, Fig 1 &amp; 2, Table 1), suggesting their potential to inhibit SARS-CoV-2 viral replication. </a:t>
            </a:r>
            <a:endParaRPr lang="en-CA" sz="3200" dirty="0"/>
          </a:p>
        </p:txBody>
      </p:sp>
      <p:sp>
        <p:nvSpPr>
          <p:cNvPr id="17" name="Rectangle 16"/>
          <p:cNvSpPr/>
          <p:nvPr/>
        </p:nvSpPr>
        <p:spPr>
          <a:xfrm>
            <a:off x="20547806" y="33883064"/>
            <a:ext cx="8103643" cy="3600986"/>
          </a:xfrm>
          <a:prstGeom prst="rect">
            <a:avLst/>
          </a:prstGeom>
        </p:spPr>
        <p:txBody>
          <a:bodyPr wrap="square">
            <a:spAutoFit/>
          </a:bodyPr>
          <a:lstStyle/>
          <a:p>
            <a:pPr algn="just"/>
            <a:r>
              <a:rPr lang="en-CA" sz="3600" b="1" dirty="0" smtClean="0">
                <a:solidFill>
                  <a:srgbClr val="C00000"/>
                </a:solidFill>
                <a:effectLst>
                  <a:outerShdw blurRad="38100" dist="38100" dir="2700000" algn="tl">
                    <a:srgbClr val="000000">
                      <a:alpha val="43137"/>
                    </a:srgbClr>
                  </a:outerShdw>
                </a:effectLst>
              </a:rPr>
              <a:t>Conclusions:</a:t>
            </a:r>
            <a:r>
              <a:rPr lang="en-CA" sz="3200" dirty="0" smtClean="0"/>
              <a:t> Our computational studies highlight the potential of DPP4 class of drugs in inhibiting SARS-CoV-2 viral protease. The increased </a:t>
            </a:r>
            <a:r>
              <a:rPr lang="en-CA" sz="3200" dirty="0"/>
              <a:t>risk of type-2 diabetic patients to SARS-CoV-2 infection, </a:t>
            </a:r>
            <a:r>
              <a:rPr lang="en-CA" sz="3200" dirty="0" smtClean="0"/>
              <a:t>suggests </a:t>
            </a:r>
            <a:r>
              <a:rPr lang="en-CA" sz="3200" dirty="0"/>
              <a:t>that DPP4 class of drugs have the potential to be </a:t>
            </a:r>
            <a:r>
              <a:rPr lang="en-CA" sz="3200" dirty="0" smtClean="0"/>
              <a:t>repurposed in treating SARS-CoV-2 infection. </a:t>
            </a:r>
            <a:endParaRPr lang="en-CA" sz="3200" dirty="0"/>
          </a:p>
        </p:txBody>
      </p:sp>
      <p:sp>
        <p:nvSpPr>
          <p:cNvPr id="18" name="Rectangle 17"/>
          <p:cNvSpPr/>
          <p:nvPr/>
        </p:nvSpPr>
        <p:spPr>
          <a:xfrm>
            <a:off x="5307806" y="38316132"/>
            <a:ext cx="20574000" cy="584775"/>
          </a:xfrm>
          <a:prstGeom prst="rect">
            <a:avLst/>
          </a:prstGeom>
        </p:spPr>
        <p:txBody>
          <a:bodyPr wrap="square">
            <a:spAutoFit/>
          </a:bodyPr>
          <a:lstStyle/>
          <a:p>
            <a:pPr algn="just"/>
            <a:r>
              <a:rPr lang="en-CA" sz="3200" b="1" i="1" dirty="0" smtClean="0">
                <a:solidFill>
                  <a:srgbClr val="0000CC"/>
                </a:solidFill>
              </a:rPr>
              <a:t>Acknowledgements: </a:t>
            </a:r>
            <a:r>
              <a:rPr lang="en-CA" sz="3200" i="1" dirty="0" smtClean="0">
                <a:solidFill>
                  <a:srgbClr val="0000CC"/>
                </a:solidFill>
              </a:rPr>
              <a:t>Authors are grateful to the funding support from the School of Pharmacy, University of Waterloo</a:t>
            </a:r>
            <a:endParaRPr lang="en-CA" sz="3200" i="1" dirty="0">
              <a:solidFill>
                <a:srgbClr val="0000CC"/>
              </a:solidFill>
            </a:endParaRPr>
          </a:p>
        </p:txBody>
      </p:sp>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0027" y="28035250"/>
            <a:ext cx="17876779" cy="10055688"/>
          </a:xfrm>
          <a:prstGeom prst="rect">
            <a:avLst/>
          </a:prstGeom>
        </p:spPr>
      </p:pic>
    </p:spTree>
    <p:extLst>
      <p:ext uri="{BB962C8B-B14F-4D97-AF65-F5344CB8AC3E}">
        <p14:creationId xmlns:p14="http://schemas.microsoft.com/office/powerpoint/2010/main" val="10884540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429</TotalTime>
  <Words>803</Words>
  <Application>Microsoft Office PowerPoint</Application>
  <PresentationFormat>Custom</PresentationFormat>
  <Paragraphs>13</Paragraphs>
  <Slides>1</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vt:i4>
      </vt:variant>
    </vt:vector>
  </HeadingPairs>
  <TitlesOfParts>
    <vt:vector size="6" baseType="lpstr">
      <vt:lpstr>Arial</vt:lpstr>
      <vt:lpstr>Calibri</vt:lpstr>
      <vt:lpstr>Calibri Light</vt:lpstr>
      <vt:lpstr>Office Theme</vt:lpstr>
      <vt:lpstr>Custom Design</vt:lpstr>
      <vt:lpstr>Drug Repurposing: Dipeptidyl Peptidase IV (DPP4) Inhibitors as Potential Agents to treat SARS-CoV-2 (2019-nCov) Infection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Praveen Rao Perampalli Nekkar</cp:lastModifiedBy>
  <cp:revision>87</cp:revision>
  <dcterms:created xsi:type="dcterms:W3CDTF">2015-04-04T09:45:50Z</dcterms:created>
  <dcterms:modified xsi:type="dcterms:W3CDTF">2020-10-30T14:25:41Z</dcterms:modified>
</cp:coreProperties>
</file>