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7" r:id="rId4"/>
    <p:sldId id="258" r:id="rId5"/>
    <p:sldId id="259" r:id="rId6"/>
    <p:sldId id="396" r:id="rId7"/>
    <p:sldId id="397" r:id="rId8"/>
    <p:sldId id="408" r:id="rId9"/>
    <p:sldId id="398" r:id="rId10"/>
    <p:sldId id="261" r:id="rId11"/>
    <p:sldId id="399" r:id="rId12"/>
    <p:sldId id="402" r:id="rId13"/>
    <p:sldId id="404" r:id="rId14"/>
    <p:sldId id="405" r:id="rId15"/>
    <p:sldId id="265" r:id="rId16"/>
    <p:sldId id="26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10/31/2020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31/10/2020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31/10/2020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31/10/2020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31/10/2020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31/10/2020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10/31/2020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deb@alumni.ub.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b@ularkin.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cid:image001.jpg@01D6AC5B.C8999C80"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cid:image001.jpg@01D6AC5B.AD563DC0" TargetMode="External"/><Relationship Id="rId5" Type="http://schemas.openxmlformats.org/officeDocument/2006/relationships/image" Target="../media/image2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hyperlink" Target="mailto:sdeb@ularkin.org" TargetMode="External"/><Relationship Id="rId4" Type="http://schemas.openxmlformats.org/officeDocument/2006/relationships/hyperlink" Target="mailto:sdeb@alumni.ub.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cid:image001.jpg@01D6A965.1C3F4D70" TargetMode="External"/><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cid:image001.jpg@01D6A965.1C3F4D7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355574"/>
            <a:ext cx="8115300" cy="3262432"/>
          </a:xfrm>
          <a:prstGeom prst="rect">
            <a:avLst/>
          </a:prstGeom>
          <a:noFill/>
        </p:spPr>
        <p:txBody>
          <a:bodyPr wrap="square" rtlCol="0">
            <a:spAutoFit/>
          </a:bodyPr>
          <a:lstStyle/>
          <a:p>
            <a:pPr algn="ctr"/>
            <a:r>
              <a:rPr lang="en-US" sz="2400" b="1" i="1" dirty="0"/>
              <a:t>In Silico </a:t>
            </a:r>
            <a:r>
              <a:rPr lang="en-US" sz="2400" b="1" dirty="0"/>
              <a:t>Prediction of Biopharmaceutical Features of Remdesivir: A Serendipitous Drug for COVID-19</a:t>
            </a:r>
          </a:p>
          <a:p>
            <a:pPr algn="ctr"/>
            <a:endParaRPr lang="fr-FR"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Anthony Allen Reeves, Subrata Deb* </a:t>
            </a:r>
            <a:endParaRPr lang="fr-FR" dirty="0"/>
          </a:p>
          <a:p>
            <a:endParaRPr lang="en-US" baseline="30000" dirty="0"/>
          </a:p>
          <a:p>
            <a:r>
              <a:rPr lang="en-US" b="0" i="0" dirty="0">
                <a:solidFill>
                  <a:srgbClr val="222222"/>
                </a:solidFill>
                <a:effectLst/>
                <a:latin typeface="Arial" panose="020B0604020202020204" pitchFamily="34" charset="0"/>
              </a:rPr>
              <a:t>Department of Pharmaceutical Sciences, College of Pharmacy, Larkin  University, Miami, FL 33169, USA</a:t>
            </a:r>
            <a:endParaRPr lang="en-US" dirty="0"/>
          </a:p>
          <a:p>
            <a:endParaRPr lang="en-US" dirty="0"/>
          </a:p>
          <a:p>
            <a:endParaRPr lang="en-US" sz="1400" b="1" dirty="0"/>
          </a:p>
          <a:p>
            <a:r>
              <a:rPr lang="en-US" sz="1600" b="1" dirty="0"/>
              <a:t>*</a:t>
            </a:r>
            <a:r>
              <a:rPr lang="en-US" sz="1600" dirty="0"/>
              <a:t> Corresponding author: Dr. Subrata Deb, E-mail: </a:t>
            </a:r>
            <a:r>
              <a:rPr lang="en-US" sz="1600" dirty="0">
                <a:hlinkClick r:id="rId3"/>
              </a:rPr>
              <a:t>sdeb@alumni.ubc.ca</a:t>
            </a:r>
            <a:r>
              <a:rPr lang="en-US" sz="1600" dirty="0"/>
              <a:t> / </a:t>
            </a:r>
            <a:r>
              <a:rPr lang="it-IT" sz="1600" dirty="0">
                <a:hlinkClick r:id="rId4"/>
              </a:rPr>
              <a:t>sdeb@ularkin.org</a:t>
            </a:r>
            <a:r>
              <a:rPr lang="it-IT" sz="1600" dirty="0"/>
              <a:t> </a:t>
            </a:r>
            <a:endParaRPr lang="en-US" sz="1600" dirty="0"/>
          </a:p>
          <a:p>
            <a:endParaRPr lang="fr-FR" sz="1400" dirty="0"/>
          </a:p>
          <a:p>
            <a:endParaRPr lang="fr-FR" sz="14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grpSp>
        <p:nvGrpSpPr>
          <p:cNvPr id="2" name="Group 1">
            <a:extLst>
              <a:ext uri="{FF2B5EF4-FFF2-40B4-BE49-F238E27FC236}">
                <a16:creationId xmlns:a16="http://schemas.microsoft.com/office/drawing/2014/main" id="{4B5D0378-B119-424D-BB4C-EF9CBF986959}"/>
              </a:ext>
            </a:extLst>
          </p:cNvPr>
          <p:cNvGrpSpPr/>
          <p:nvPr/>
        </p:nvGrpSpPr>
        <p:grpSpPr>
          <a:xfrm>
            <a:off x="3048000" y="5477977"/>
            <a:ext cx="4089969" cy="1295400"/>
            <a:chOff x="4572000" y="4914275"/>
            <a:chExt cx="4089969" cy="1295400"/>
          </a:xfrm>
        </p:grpSpPr>
        <p:sp>
          <p:nvSpPr>
            <p:cNvPr id="7" name="Rectangle 6">
              <a:extLst>
                <a:ext uri="{FF2B5EF4-FFF2-40B4-BE49-F238E27FC236}">
                  <a16:creationId xmlns:a16="http://schemas.microsoft.com/office/drawing/2014/main" id="{F44887A1-996D-4ED4-8114-278D0FD72734}"/>
                </a:ext>
              </a:extLst>
            </p:cNvPr>
            <p:cNvSpPr/>
            <p:nvPr/>
          </p:nvSpPr>
          <p:spPr>
            <a:xfrm>
              <a:off x="4572000" y="4914275"/>
              <a:ext cx="4089969" cy="1295400"/>
            </a:xfrm>
            <a:prstGeom prst="rect">
              <a:avLst/>
            </a:prstGeom>
            <a:solidFill>
              <a:srgbClr val="1CA6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generated with high confidence">
              <a:extLst>
                <a:ext uri="{FF2B5EF4-FFF2-40B4-BE49-F238E27FC236}">
                  <a16:creationId xmlns:a16="http://schemas.microsoft.com/office/drawing/2014/main" id="{E4A4B4AB-24A1-4FB4-ABCD-C4A56C957A75}"/>
                </a:ext>
              </a:extLst>
            </p:cNvPr>
            <p:cNvPicPr>
              <a:picLocks noChangeAspect="1"/>
            </p:cNvPicPr>
            <p:nvPr/>
          </p:nvPicPr>
          <p:blipFill>
            <a:blip r:embed="rId6"/>
            <a:stretch>
              <a:fillRect/>
            </a:stretch>
          </p:blipFill>
          <p:spPr>
            <a:xfrm>
              <a:off x="4645846" y="4980738"/>
              <a:ext cx="3867150" cy="116247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6138" y="122662"/>
            <a:ext cx="7631723" cy="359368"/>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200" b="1" kern="1200" dirty="0">
                <a:solidFill>
                  <a:schemeClr val="tx1"/>
                </a:solidFill>
                <a:latin typeface="+mj-lt"/>
                <a:ea typeface="+mj-ea"/>
                <a:cs typeface="+mj-cs"/>
              </a:rPr>
              <a:t>Results and discussion</a:t>
            </a:r>
          </a:p>
        </p:txBody>
      </p:sp>
      <p:sp>
        <p:nvSpPr>
          <p:cNvPr id="9" name="Rectangle 2">
            <a:extLst>
              <a:ext uri="{FF2B5EF4-FFF2-40B4-BE49-F238E27FC236}">
                <a16:creationId xmlns:a16="http://schemas.microsoft.com/office/drawing/2014/main" id="{84DCFB12-725D-4866-A5E3-852A365BBE3A}"/>
              </a:ext>
            </a:extLst>
          </p:cNvPr>
          <p:cNvSpPr>
            <a:spLocks noChangeArrowheads="1"/>
          </p:cNvSpPr>
          <p:nvPr/>
        </p:nvSpPr>
        <p:spPr bwMode="auto">
          <a:xfrm>
            <a:off x="533400" y="685800"/>
            <a:ext cx="7886698"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eaLnBrk="0" fontAlgn="base" hangingPunct="0">
              <a:spcBef>
                <a:spcPct val="0"/>
              </a:spcBef>
              <a:spcAft>
                <a:spcPct val="0"/>
              </a:spcAft>
              <a:tabLst>
                <a:tab pos="3779838" algn="l"/>
              </a:tabLst>
              <a:defRPr>
                <a:solidFill>
                  <a:schemeClr val="tx1"/>
                </a:solidFill>
                <a:latin typeface="Arial" panose="020B0604020202020204" pitchFamily="34" charset="0"/>
              </a:defRPr>
            </a:lvl1pPr>
            <a:lvl2pPr eaLnBrk="0" fontAlgn="base" hangingPunct="0">
              <a:spcBef>
                <a:spcPct val="0"/>
              </a:spcBef>
              <a:spcAft>
                <a:spcPct val="0"/>
              </a:spcAft>
              <a:tabLst>
                <a:tab pos="3779838" algn="l"/>
              </a:tabLst>
              <a:defRPr>
                <a:solidFill>
                  <a:schemeClr val="tx1"/>
                </a:solidFill>
                <a:latin typeface="Arial" panose="020B0604020202020204" pitchFamily="34" charset="0"/>
              </a:defRPr>
            </a:lvl2pPr>
            <a:lvl3pPr eaLnBrk="0" fontAlgn="base" hangingPunct="0">
              <a:spcBef>
                <a:spcPct val="0"/>
              </a:spcBef>
              <a:spcAft>
                <a:spcPct val="0"/>
              </a:spcAft>
              <a:tabLst>
                <a:tab pos="3779838" algn="l"/>
              </a:tabLst>
              <a:defRPr>
                <a:solidFill>
                  <a:schemeClr val="tx1"/>
                </a:solidFill>
                <a:latin typeface="Arial" panose="020B0604020202020204" pitchFamily="34" charset="0"/>
              </a:defRPr>
            </a:lvl3pPr>
            <a:lvl4pPr eaLnBrk="0" fontAlgn="base" hangingPunct="0">
              <a:spcBef>
                <a:spcPct val="0"/>
              </a:spcBef>
              <a:spcAft>
                <a:spcPct val="0"/>
              </a:spcAft>
              <a:tabLst>
                <a:tab pos="3779838" algn="l"/>
              </a:tabLst>
              <a:defRPr>
                <a:solidFill>
                  <a:schemeClr val="tx1"/>
                </a:solidFill>
                <a:latin typeface="Arial" panose="020B0604020202020204" pitchFamily="34" charset="0"/>
              </a:defRPr>
            </a:lvl4pPr>
            <a:lvl5pPr eaLnBrk="0" fontAlgn="base" hangingPunct="0">
              <a:spcBef>
                <a:spcPct val="0"/>
              </a:spcBef>
              <a:spcAft>
                <a:spcPct val="0"/>
              </a:spcAft>
              <a:tabLst>
                <a:tab pos="3779838" algn="l"/>
              </a:tabLst>
              <a:defRPr>
                <a:solidFill>
                  <a:schemeClr val="tx1"/>
                </a:solidFill>
                <a:latin typeface="Arial" panose="020B0604020202020204" pitchFamily="34" charset="0"/>
              </a:defRPr>
            </a:lvl5pPr>
            <a:lvl6pPr eaLnBrk="0" fontAlgn="base" hangingPunct="0">
              <a:spcBef>
                <a:spcPct val="0"/>
              </a:spcBef>
              <a:spcAft>
                <a:spcPct val="0"/>
              </a:spcAft>
              <a:tabLst>
                <a:tab pos="3779838" algn="l"/>
              </a:tabLst>
              <a:defRPr>
                <a:solidFill>
                  <a:schemeClr val="tx1"/>
                </a:solidFill>
                <a:latin typeface="Arial" panose="020B0604020202020204" pitchFamily="34" charset="0"/>
              </a:defRPr>
            </a:lvl6pPr>
            <a:lvl7pPr eaLnBrk="0" fontAlgn="base" hangingPunct="0">
              <a:spcBef>
                <a:spcPct val="0"/>
              </a:spcBef>
              <a:spcAft>
                <a:spcPct val="0"/>
              </a:spcAft>
              <a:tabLst>
                <a:tab pos="3779838" algn="l"/>
              </a:tabLst>
              <a:defRPr>
                <a:solidFill>
                  <a:schemeClr val="tx1"/>
                </a:solidFill>
                <a:latin typeface="Arial" panose="020B0604020202020204" pitchFamily="34" charset="0"/>
              </a:defRPr>
            </a:lvl7pPr>
            <a:lvl8pPr eaLnBrk="0" fontAlgn="base" hangingPunct="0">
              <a:spcBef>
                <a:spcPct val="0"/>
              </a:spcBef>
              <a:spcAft>
                <a:spcPct val="0"/>
              </a:spcAft>
              <a:tabLst>
                <a:tab pos="3779838" algn="l"/>
              </a:tabLst>
              <a:defRPr>
                <a:solidFill>
                  <a:schemeClr val="tx1"/>
                </a:solidFill>
                <a:latin typeface="Arial" panose="020B0604020202020204" pitchFamily="34" charset="0"/>
              </a:defRPr>
            </a:lvl8pPr>
            <a:lvl9pPr eaLnBrk="0" fontAlgn="base" hangingPunct="0">
              <a:spcBef>
                <a:spcPct val="0"/>
              </a:spcBef>
              <a:spcAft>
                <a:spcPct val="0"/>
              </a:spcAft>
              <a:tabLst>
                <a:tab pos="3779838" algn="l"/>
              </a:tabLst>
              <a:defRPr>
                <a:solidFill>
                  <a:schemeClr val="tx1"/>
                </a:solidFill>
                <a:latin typeface="Arial" panose="020B0604020202020204" pitchFamily="34" charset="0"/>
              </a:defRPr>
            </a:lvl9pPr>
          </a:lstStyle>
          <a:p>
            <a:pPr marR="0" lvl="0" algn="just" eaLnBrk="1" fontAlgn="base" hangingPunct="1">
              <a:lnSpc>
                <a:spcPct val="90000"/>
              </a:lnSpc>
              <a:spcBef>
                <a:spcPct val="0"/>
              </a:spcBef>
              <a:spcAft>
                <a:spcPts val="600"/>
              </a:spcAft>
              <a:buClrTx/>
              <a:buSzTx/>
              <a:tabLst>
                <a:tab pos="3779838" algn="l"/>
              </a:tabLst>
            </a:pPr>
            <a:r>
              <a:rPr kumimoji="0" lang="en-US" altLang="en-US" sz="1600" b="1" i="0" u="none" strike="noStrike" cap="none" normalizeH="0" baseline="0" dirty="0">
                <a:ln>
                  <a:noFill/>
                </a:ln>
                <a:effectLst/>
                <a:cs typeface="Arial" panose="020B0604020202020204" pitchFamily="34" charset="0"/>
              </a:rPr>
              <a:t>Table 2. </a:t>
            </a:r>
            <a:r>
              <a:rPr lang="en-US" altLang="en-US" sz="1600" dirty="0"/>
              <a:t>P</a:t>
            </a:r>
            <a:r>
              <a:rPr kumimoji="0" lang="en-US" altLang="en-US" sz="1600" i="0" u="none" strike="noStrike" cap="none" normalizeH="0" baseline="0" dirty="0">
                <a:ln>
                  <a:noFill/>
                </a:ln>
                <a:effectLst/>
              </a:rPr>
              <a:t>reliminary </a:t>
            </a:r>
            <a:r>
              <a:rPr kumimoji="0" lang="en-US" altLang="en-US" sz="1600" b="0" i="0" u="none" strike="noStrike" cap="none" normalizeH="0" baseline="0" dirty="0">
                <a:ln>
                  <a:noFill/>
                </a:ln>
                <a:effectLst/>
                <a:cs typeface="Arial" panose="020B0604020202020204" pitchFamily="34" charset="0"/>
              </a:rPr>
              <a:t>CYP-mediated predicted metabolism and ability to cross blood brain barrier (BBB) of remdesivir determined by ADMET Predictor feature of the GastroPlus software.</a:t>
            </a:r>
          </a:p>
          <a:p>
            <a:pPr marL="0" marR="0" lvl="0" indent="-228600" algn="just" eaLnBrk="1" fontAlgn="base" hangingPunct="1">
              <a:lnSpc>
                <a:spcPct val="90000"/>
              </a:lnSpc>
              <a:spcBef>
                <a:spcPct val="0"/>
              </a:spcBef>
              <a:spcAft>
                <a:spcPts val="600"/>
              </a:spcAft>
              <a:buClrTx/>
              <a:buSzTx/>
              <a:buFont typeface="Arial" panose="020B0604020202020204" pitchFamily="34" charset="0"/>
              <a:buChar char="•"/>
              <a:tabLst>
                <a:tab pos="3779838" algn="l"/>
              </a:tabLst>
            </a:pPr>
            <a:endParaRPr kumimoji="0" lang="en-US" altLang="en-US" sz="1600" b="0" i="0" u="none" strike="noStrike" cap="none" normalizeH="0" baseline="0" dirty="0">
              <a:ln>
                <a:noFill/>
              </a:ln>
              <a:effectLst/>
              <a:cs typeface="Arial" panose="020B0604020202020204" pitchFamily="34" charset="0"/>
            </a:endParaRPr>
          </a:p>
        </p:txBody>
      </p:sp>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CAEAE96-855E-42B1-8DE9-9C9E68DE18C5}" type="slidenum">
              <a:rPr lang="en-US" smtClean="0"/>
              <a:pPr>
                <a:spcAft>
                  <a:spcPts val="600"/>
                </a:spcAft>
              </a:pPr>
              <a:t>10</a:t>
            </a:fld>
            <a:endParaRPr lang="en-US"/>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Table 7">
            <a:extLst>
              <a:ext uri="{FF2B5EF4-FFF2-40B4-BE49-F238E27FC236}">
                <a16:creationId xmlns:a16="http://schemas.microsoft.com/office/drawing/2014/main" id="{327D910C-65B5-4A3D-9CB0-93D9E599D6B3}"/>
              </a:ext>
            </a:extLst>
          </p:cNvPr>
          <p:cNvGraphicFramePr>
            <a:graphicFrameLocks noGrp="1"/>
          </p:cNvGraphicFramePr>
          <p:nvPr>
            <p:extLst>
              <p:ext uri="{D42A27DB-BD31-4B8C-83A1-F6EECF244321}">
                <p14:modId xmlns:p14="http://schemas.microsoft.com/office/powerpoint/2010/main" val="1272122013"/>
              </p:ext>
            </p:extLst>
          </p:nvPr>
        </p:nvGraphicFramePr>
        <p:xfrm>
          <a:off x="585627" y="1232900"/>
          <a:ext cx="7834471" cy="2127393"/>
        </p:xfrm>
        <a:graphic>
          <a:graphicData uri="http://schemas.openxmlformats.org/drawingml/2006/table">
            <a:tbl>
              <a:tblPr firstRow="1" firstCol="1" bandRow="1">
                <a:tableStyleId>{5C22544A-7EE6-4342-B048-85BDC9FD1C3A}</a:tableStyleId>
              </a:tblPr>
              <a:tblGrid>
                <a:gridCol w="2399582">
                  <a:extLst>
                    <a:ext uri="{9D8B030D-6E8A-4147-A177-3AD203B41FA5}">
                      <a16:colId xmlns:a16="http://schemas.microsoft.com/office/drawing/2014/main" val="1233000703"/>
                    </a:ext>
                  </a:extLst>
                </a:gridCol>
                <a:gridCol w="1667703">
                  <a:extLst>
                    <a:ext uri="{9D8B030D-6E8A-4147-A177-3AD203B41FA5}">
                      <a16:colId xmlns:a16="http://schemas.microsoft.com/office/drawing/2014/main" val="2980975516"/>
                    </a:ext>
                  </a:extLst>
                </a:gridCol>
                <a:gridCol w="1784070">
                  <a:extLst>
                    <a:ext uri="{9D8B030D-6E8A-4147-A177-3AD203B41FA5}">
                      <a16:colId xmlns:a16="http://schemas.microsoft.com/office/drawing/2014/main" val="1955931872"/>
                    </a:ext>
                  </a:extLst>
                </a:gridCol>
                <a:gridCol w="1983116">
                  <a:extLst>
                    <a:ext uri="{9D8B030D-6E8A-4147-A177-3AD203B41FA5}">
                      <a16:colId xmlns:a16="http://schemas.microsoft.com/office/drawing/2014/main" val="4069893862"/>
                    </a:ext>
                  </a:extLst>
                </a:gridCol>
              </a:tblGrid>
              <a:tr h="709131">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Compound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BBB penetration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Predicated CYP </a:t>
                      </a:r>
                      <a:r>
                        <a:rPr lang="en-US" sz="1600" dirty="0" err="1">
                          <a:effectLst/>
                          <a:latin typeface="Arial" panose="020B0604020202020204" pitchFamily="34" charset="0"/>
                          <a:cs typeface="Arial" panose="020B0604020202020204" pitchFamily="34" charset="0"/>
                        </a:rPr>
                        <a:t>fm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Mechanism of Clearance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tc>
                <a:extLst>
                  <a:ext uri="{0D108BD9-81ED-4DB2-BD59-A6C34878D82A}">
                    <a16:rowId xmlns:a16="http://schemas.microsoft.com/office/drawing/2014/main" val="2852808573"/>
                  </a:ext>
                </a:extLst>
              </a:tr>
              <a:tr h="709131">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GS-5734, inactive prodrug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Low</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3A4 = 100%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Metabolism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tc>
                <a:extLst>
                  <a:ext uri="{0D108BD9-81ED-4DB2-BD59-A6C34878D82A}">
                    <a16:rowId xmlns:a16="http://schemas.microsoft.com/office/drawing/2014/main" val="3541068292"/>
                  </a:ext>
                </a:extLst>
              </a:tr>
              <a:tr h="709131">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GS-441524, nucleoside core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Low</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N/A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Renal excretion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33171" marR="133171" marT="0" marB="0"/>
                </a:tc>
                <a:extLst>
                  <a:ext uri="{0D108BD9-81ED-4DB2-BD59-A6C34878D82A}">
                    <a16:rowId xmlns:a16="http://schemas.microsoft.com/office/drawing/2014/main" val="1397807104"/>
                  </a:ext>
                </a:extLst>
              </a:tr>
            </a:tbl>
          </a:graphicData>
        </a:graphic>
      </p:graphicFrame>
      <p:graphicFrame>
        <p:nvGraphicFramePr>
          <p:cNvPr id="16" name="Table 15">
            <a:extLst>
              <a:ext uri="{FF2B5EF4-FFF2-40B4-BE49-F238E27FC236}">
                <a16:creationId xmlns:a16="http://schemas.microsoft.com/office/drawing/2014/main" id="{39359CD0-273C-4804-B37D-086803B46F03}"/>
              </a:ext>
            </a:extLst>
          </p:cNvPr>
          <p:cNvGraphicFramePr>
            <a:graphicFrameLocks noGrp="1"/>
          </p:cNvGraphicFramePr>
          <p:nvPr>
            <p:extLst>
              <p:ext uri="{D42A27DB-BD31-4B8C-83A1-F6EECF244321}">
                <p14:modId xmlns:p14="http://schemas.microsoft.com/office/powerpoint/2010/main" val="2457081178"/>
              </p:ext>
            </p:extLst>
          </p:nvPr>
        </p:nvGraphicFramePr>
        <p:xfrm>
          <a:off x="990601" y="4252530"/>
          <a:ext cx="7269772" cy="1556412"/>
        </p:xfrm>
        <a:graphic>
          <a:graphicData uri="http://schemas.openxmlformats.org/drawingml/2006/table">
            <a:tbl>
              <a:tblPr firstRow="1" firstCol="1" bandRow="1">
                <a:tableStyleId>{5C22544A-7EE6-4342-B048-85BDC9FD1C3A}</a:tableStyleId>
              </a:tblPr>
              <a:tblGrid>
                <a:gridCol w="3160915">
                  <a:extLst>
                    <a:ext uri="{9D8B030D-6E8A-4147-A177-3AD203B41FA5}">
                      <a16:colId xmlns:a16="http://schemas.microsoft.com/office/drawing/2014/main" val="1640882040"/>
                    </a:ext>
                  </a:extLst>
                </a:gridCol>
                <a:gridCol w="1408561">
                  <a:extLst>
                    <a:ext uri="{9D8B030D-6E8A-4147-A177-3AD203B41FA5}">
                      <a16:colId xmlns:a16="http://schemas.microsoft.com/office/drawing/2014/main" val="3740291138"/>
                    </a:ext>
                  </a:extLst>
                </a:gridCol>
                <a:gridCol w="1441938">
                  <a:extLst>
                    <a:ext uri="{9D8B030D-6E8A-4147-A177-3AD203B41FA5}">
                      <a16:colId xmlns:a16="http://schemas.microsoft.com/office/drawing/2014/main" val="231600854"/>
                    </a:ext>
                  </a:extLst>
                </a:gridCol>
                <a:gridCol w="1258358">
                  <a:extLst>
                    <a:ext uri="{9D8B030D-6E8A-4147-A177-3AD203B41FA5}">
                      <a16:colId xmlns:a16="http://schemas.microsoft.com/office/drawing/2014/main" val="1175153648"/>
                    </a:ext>
                  </a:extLst>
                </a:gridCol>
              </a:tblGrid>
              <a:tr h="518804">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Compound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Dose (mg)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CL (L/h)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T</a:t>
                      </a:r>
                      <a:r>
                        <a:rPr lang="en-US" sz="1600" baseline="-25000">
                          <a:effectLst/>
                          <a:latin typeface="Arial" panose="020B0604020202020204" pitchFamily="34" charset="0"/>
                          <a:cs typeface="Arial" panose="020B0604020202020204" pitchFamily="34" charset="0"/>
                        </a:rPr>
                        <a:t>1/2</a:t>
                      </a:r>
                      <a:endParaRPr lang="en-US" sz="16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tc>
                <a:extLst>
                  <a:ext uri="{0D108BD9-81ED-4DB2-BD59-A6C34878D82A}">
                    <a16:rowId xmlns:a16="http://schemas.microsoft.com/office/drawing/2014/main" val="1597488937"/>
                  </a:ext>
                </a:extLst>
              </a:tr>
              <a:tr h="518804">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GS-5734, inactive prodrug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200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48.81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1.18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tc>
                <a:extLst>
                  <a:ext uri="{0D108BD9-81ED-4DB2-BD59-A6C34878D82A}">
                    <a16:rowId xmlns:a16="http://schemas.microsoft.com/office/drawing/2014/main" val="350100139"/>
                  </a:ext>
                </a:extLst>
              </a:tr>
              <a:tr h="518804">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GS-441524, nucleoside core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a:effectLst/>
                          <a:latin typeface="Arial" panose="020B0604020202020204" pitchFamily="34" charset="0"/>
                          <a:cs typeface="Arial" panose="020B0604020202020204" pitchFamily="34" charset="0"/>
                        </a:rPr>
                        <a:t>400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nchor="ctr"/>
                </a:tc>
                <a:tc>
                  <a:txBody>
                    <a:bodyPr/>
                    <a:lstStyle/>
                    <a:p>
                      <a:pPr marL="0" marR="0" algn="ctr">
                        <a:lnSpc>
                          <a:spcPct val="107000"/>
                        </a:lnSpc>
                        <a:spcBef>
                          <a:spcPts val="0"/>
                        </a:spcBef>
                        <a:spcAft>
                          <a:spcPts val="0"/>
                        </a:spcAft>
                        <a:tabLst>
                          <a:tab pos="3780155" algn="l"/>
                        </a:tabLst>
                      </a:pPr>
                      <a:r>
                        <a:rPr lang="en-US" sz="1600" dirty="0">
                          <a:effectLst/>
                          <a:latin typeface="Arial" panose="020B0604020202020204" pitchFamily="34" charset="0"/>
                          <a:cs typeface="Arial" panose="020B0604020202020204" pitchFamily="34" charset="0"/>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95538" marR="195538" marT="0" marB="0"/>
                </a:tc>
                <a:extLst>
                  <a:ext uri="{0D108BD9-81ED-4DB2-BD59-A6C34878D82A}">
                    <a16:rowId xmlns:a16="http://schemas.microsoft.com/office/drawing/2014/main" val="198305220"/>
                  </a:ext>
                </a:extLst>
              </a:tr>
            </a:tbl>
          </a:graphicData>
        </a:graphic>
      </p:graphicFrame>
      <p:sp>
        <p:nvSpPr>
          <p:cNvPr id="18" name="Rectangle 1">
            <a:extLst>
              <a:ext uri="{FF2B5EF4-FFF2-40B4-BE49-F238E27FC236}">
                <a16:creationId xmlns:a16="http://schemas.microsoft.com/office/drawing/2014/main" id="{BEBA2513-3802-4CAF-A58C-DB7E51D1EC48}"/>
              </a:ext>
            </a:extLst>
          </p:cNvPr>
          <p:cNvSpPr>
            <a:spLocks noChangeArrowheads="1"/>
          </p:cNvSpPr>
          <p:nvPr/>
        </p:nvSpPr>
        <p:spPr bwMode="auto">
          <a:xfrm>
            <a:off x="464280" y="3657600"/>
            <a:ext cx="8603520"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3779838" algn="l"/>
              </a:tabLst>
              <a:defRPr>
                <a:solidFill>
                  <a:schemeClr val="tx1"/>
                </a:solidFill>
                <a:latin typeface="Arial" panose="020B0604020202020204" pitchFamily="34" charset="0"/>
              </a:defRPr>
            </a:lvl1pPr>
            <a:lvl2pPr eaLnBrk="0" fontAlgn="base" hangingPunct="0">
              <a:spcBef>
                <a:spcPct val="0"/>
              </a:spcBef>
              <a:spcAft>
                <a:spcPct val="0"/>
              </a:spcAft>
              <a:tabLst>
                <a:tab pos="3779838" algn="l"/>
              </a:tabLst>
              <a:defRPr>
                <a:solidFill>
                  <a:schemeClr val="tx1"/>
                </a:solidFill>
                <a:latin typeface="Arial" panose="020B0604020202020204" pitchFamily="34" charset="0"/>
              </a:defRPr>
            </a:lvl2pPr>
            <a:lvl3pPr eaLnBrk="0" fontAlgn="base" hangingPunct="0">
              <a:spcBef>
                <a:spcPct val="0"/>
              </a:spcBef>
              <a:spcAft>
                <a:spcPct val="0"/>
              </a:spcAft>
              <a:tabLst>
                <a:tab pos="3779838" algn="l"/>
              </a:tabLst>
              <a:defRPr>
                <a:solidFill>
                  <a:schemeClr val="tx1"/>
                </a:solidFill>
                <a:latin typeface="Arial" panose="020B0604020202020204" pitchFamily="34" charset="0"/>
              </a:defRPr>
            </a:lvl3pPr>
            <a:lvl4pPr eaLnBrk="0" fontAlgn="base" hangingPunct="0">
              <a:spcBef>
                <a:spcPct val="0"/>
              </a:spcBef>
              <a:spcAft>
                <a:spcPct val="0"/>
              </a:spcAft>
              <a:tabLst>
                <a:tab pos="3779838" algn="l"/>
              </a:tabLst>
              <a:defRPr>
                <a:solidFill>
                  <a:schemeClr val="tx1"/>
                </a:solidFill>
                <a:latin typeface="Arial" panose="020B0604020202020204" pitchFamily="34" charset="0"/>
              </a:defRPr>
            </a:lvl4pPr>
            <a:lvl5pPr eaLnBrk="0" fontAlgn="base" hangingPunct="0">
              <a:spcBef>
                <a:spcPct val="0"/>
              </a:spcBef>
              <a:spcAft>
                <a:spcPct val="0"/>
              </a:spcAft>
              <a:tabLst>
                <a:tab pos="3779838" algn="l"/>
              </a:tabLst>
              <a:defRPr>
                <a:solidFill>
                  <a:schemeClr val="tx1"/>
                </a:solidFill>
                <a:latin typeface="Arial" panose="020B0604020202020204" pitchFamily="34" charset="0"/>
              </a:defRPr>
            </a:lvl5pPr>
            <a:lvl6pPr eaLnBrk="0" fontAlgn="base" hangingPunct="0">
              <a:spcBef>
                <a:spcPct val="0"/>
              </a:spcBef>
              <a:spcAft>
                <a:spcPct val="0"/>
              </a:spcAft>
              <a:tabLst>
                <a:tab pos="3779838" algn="l"/>
              </a:tabLst>
              <a:defRPr>
                <a:solidFill>
                  <a:schemeClr val="tx1"/>
                </a:solidFill>
                <a:latin typeface="Arial" panose="020B0604020202020204" pitchFamily="34" charset="0"/>
              </a:defRPr>
            </a:lvl6pPr>
            <a:lvl7pPr eaLnBrk="0" fontAlgn="base" hangingPunct="0">
              <a:spcBef>
                <a:spcPct val="0"/>
              </a:spcBef>
              <a:spcAft>
                <a:spcPct val="0"/>
              </a:spcAft>
              <a:tabLst>
                <a:tab pos="3779838" algn="l"/>
              </a:tabLst>
              <a:defRPr>
                <a:solidFill>
                  <a:schemeClr val="tx1"/>
                </a:solidFill>
                <a:latin typeface="Arial" panose="020B0604020202020204" pitchFamily="34" charset="0"/>
              </a:defRPr>
            </a:lvl7pPr>
            <a:lvl8pPr eaLnBrk="0" fontAlgn="base" hangingPunct="0">
              <a:spcBef>
                <a:spcPct val="0"/>
              </a:spcBef>
              <a:spcAft>
                <a:spcPct val="0"/>
              </a:spcAft>
              <a:tabLst>
                <a:tab pos="3779838" algn="l"/>
              </a:tabLst>
              <a:defRPr>
                <a:solidFill>
                  <a:schemeClr val="tx1"/>
                </a:solidFill>
                <a:latin typeface="Arial" panose="020B0604020202020204" pitchFamily="34" charset="0"/>
              </a:defRPr>
            </a:lvl8pPr>
            <a:lvl9pPr eaLnBrk="0" fontAlgn="base" hangingPunct="0">
              <a:spcBef>
                <a:spcPct val="0"/>
              </a:spcBef>
              <a:spcAft>
                <a:spcPct val="0"/>
              </a:spcAft>
              <a:tabLst>
                <a:tab pos="3779838" algn="l"/>
              </a:tabLst>
              <a:defRPr>
                <a:solidFill>
                  <a:schemeClr val="tx1"/>
                </a:solidFill>
                <a:latin typeface="Arial" panose="020B0604020202020204" pitchFamily="34" charset="0"/>
              </a:defRPr>
            </a:lvl9pPr>
          </a:lstStyle>
          <a:p>
            <a:pPr marR="0" lvl="0" algn="just" eaLnBrk="1" fontAlgn="base" hangingPunct="1">
              <a:lnSpc>
                <a:spcPct val="90000"/>
              </a:lnSpc>
              <a:spcBef>
                <a:spcPct val="0"/>
              </a:spcBef>
              <a:spcAft>
                <a:spcPts val="600"/>
              </a:spcAft>
              <a:buClrTx/>
              <a:buSzTx/>
              <a:tabLst>
                <a:tab pos="3779838" algn="l"/>
              </a:tabLst>
            </a:pPr>
            <a:r>
              <a:rPr kumimoji="0" lang="en-US" altLang="en-US" sz="1600" b="1" i="0" u="none" strike="noStrike" cap="none" normalizeH="0" baseline="0" dirty="0">
                <a:ln>
                  <a:noFill/>
                </a:ln>
                <a:effectLst/>
                <a:cs typeface="Arial" panose="020B0604020202020204" pitchFamily="34" charset="0"/>
              </a:rPr>
              <a:t>Table 3. </a:t>
            </a:r>
            <a:r>
              <a:rPr lang="en-US" altLang="en-US" sz="1600" dirty="0"/>
              <a:t>P</a:t>
            </a:r>
            <a:r>
              <a:rPr kumimoji="0" lang="en-US" altLang="en-US" sz="1600" i="0" u="none" strike="noStrike" cap="none" normalizeH="0" baseline="0" dirty="0">
                <a:ln>
                  <a:noFill/>
                </a:ln>
                <a:effectLst/>
              </a:rPr>
              <a:t>reliminary </a:t>
            </a:r>
            <a:r>
              <a:rPr kumimoji="0" lang="en-US" altLang="en-US" sz="1600" i="0" u="none" strike="noStrike" cap="none" normalizeH="0" baseline="0" dirty="0">
                <a:ln>
                  <a:noFill/>
                </a:ln>
                <a:effectLst/>
                <a:cs typeface="Arial" panose="020B0604020202020204" pitchFamily="34" charset="0"/>
              </a:rPr>
              <a:t>p</a:t>
            </a:r>
            <a:r>
              <a:rPr kumimoji="0" lang="en-US" altLang="en-US" sz="1600" b="0" i="0" u="none" strike="noStrike" cap="none" normalizeH="0" baseline="0" dirty="0">
                <a:ln>
                  <a:noFill/>
                </a:ln>
                <a:effectLst/>
                <a:cs typeface="Arial" panose="020B0604020202020204" pitchFamily="34" charset="0"/>
              </a:rPr>
              <a:t>redicted pharmacokinetic properties using compartmental PK models.</a:t>
            </a:r>
          </a:p>
        </p:txBody>
      </p:sp>
    </p:spTree>
    <p:extLst>
      <p:ext uri="{BB962C8B-B14F-4D97-AF65-F5344CB8AC3E}">
        <p14:creationId xmlns:p14="http://schemas.microsoft.com/office/powerpoint/2010/main" val="262766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B6A114-DD0F-43B4-BB8A-422F60C54706}"/>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4636878" y="2151677"/>
            <a:ext cx="4371196" cy="3334723"/>
          </a:xfrm>
          <a:prstGeom prst="rect">
            <a:avLst/>
          </a:prstGeom>
          <a:noFill/>
        </p:spPr>
      </p:pic>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CAEAE96-855E-42B1-8DE9-9C9E68DE18C5}" type="slidenum">
              <a:rPr lang="en-US" smtClean="0"/>
              <a:pPr>
                <a:spcAft>
                  <a:spcPts val="600"/>
                </a:spcAft>
              </a:pPr>
              <a:t>11</a:t>
            </a:fld>
            <a:endParaRPr lang="en-US"/>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1219200" y="304800"/>
            <a:ext cx="7346729" cy="44779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1" dirty="0">
                <a:latin typeface="+mj-lt"/>
                <a:ea typeface="+mj-ea"/>
                <a:cs typeface="+mj-cs"/>
              </a:rPr>
              <a:t>Results and discussion</a:t>
            </a:r>
          </a:p>
        </p:txBody>
      </p:sp>
      <p:pic>
        <p:nvPicPr>
          <p:cNvPr id="7" name="Picture 6">
            <a:extLst>
              <a:ext uri="{FF2B5EF4-FFF2-40B4-BE49-F238E27FC236}">
                <a16:creationId xmlns:a16="http://schemas.microsoft.com/office/drawing/2014/main" id="{6327777A-0A50-47A0-B471-A948D1C2E73F}"/>
              </a:ext>
            </a:extLst>
          </p:cNvPr>
          <p:cNvPicPr/>
          <p:nvPr/>
        </p:nvPicPr>
        <p:blipFill>
          <a:blip r:embed="rId5" r:link="rId6">
            <a:extLst>
              <a:ext uri="{28A0092B-C50C-407E-A947-70E740481C1C}">
                <a14:useLocalDpi xmlns:a14="http://schemas.microsoft.com/office/drawing/2010/main" val="0"/>
              </a:ext>
            </a:extLst>
          </a:blip>
          <a:stretch>
            <a:fillRect/>
          </a:stretch>
        </p:blipFill>
        <p:spPr bwMode="auto">
          <a:xfrm>
            <a:off x="124604" y="2151677"/>
            <a:ext cx="4371196" cy="3334723"/>
          </a:xfrm>
          <a:prstGeom prst="rect">
            <a:avLst/>
          </a:prstGeom>
          <a:noFill/>
        </p:spPr>
      </p:pic>
      <p:sp>
        <p:nvSpPr>
          <p:cNvPr id="11" name="Text Box 2">
            <a:extLst>
              <a:ext uri="{FF2B5EF4-FFF2-40B4-BE49-F238E27FC236}">
                <a16:creationId xmlns:a16="http://schemas.microsoft.com/office/drawing/2014/main" id="{6BE62698-546A-43D3-B2C8-6E1BB27BB9B3}"/>
              </a:ext>
            </a:extLst>
          </p:cNvPr>
          <p:cNvSpPr txBox="1">
            <a:spLocks noChangeArrowheads="1"/>
          </p:cNvSpPr>
          <p:nvPr/>
        </p:nvSpPr>
        <p:spPr bwMode="auto">
          <a:xfrm>
            <a:off x="887314" y="2257271"/>
            <a:ext cx="2755900" cy="2603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900" dirty="0">
                <a:effectLst/>
                <a:latin typeface="Palatino Linotype" panose="02040502050505030304" pitchFamily="18" charset="0"/>
                <a:ea typeface="Calibri" panose="020F0502020204030204" pitchFamily="34" charset="0"/>
                <a:cs typeface="Times New Roman" panose="02020603050405020304" pitchFamily="18" charset="0"/>
              </a:rPr>
              <a:t>GS-5734, inactive prodrug (Plasma Concentration)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B35D01E7-62FA-4B2E-AB23-BD379DE923F3}"/>
              </a:ext>
            </a:extLst>
          </p:cNvPr>
          <p:cNvSpPr txBox="1">
            <a:spLocks noChangeArrowheads="1"/>
          </p:cNvSpPr>
          <p:nvPr/>
        </p:nvSpPr>
        <p:spPr bwMode="auto">
          <a:xfrm>
            <a:off x="5358801" y="2257271"/>
            <a:ext cx="2927350" cy="2603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900" dirty="0">
                <a:effectLst/>
                <a:latin typeface="Palatino Linotype" panose="02040502050505030304" pitchFamily="18" charset="0"/>
                <a:ea typeface="Calibri" panose="020F0502020204030204" pitchFamily="34" charset="0"/>
                <a:cs typeface="Times New Roman" panose="02020603050405020304" pitchFamily="18" charset="0"/>
              </a:rPr>
              <a:t>GS-441524, nucleoside core (Plasma Concentration)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9C9E38B-0E41-4D0F-9E37-252C7B07D6FC}"/>
              </a:ext>
            </a:extLst>
          </p:cNvPr>
          <p:cNvSpPr txBox="1"/>
          <p:nvPr/>
        </p:nvSpPr>
        <p:spPr>
          <a:xfrm>
            <a:off x="138819" y="1150203"/>
            <a:ext cx="4356981" cy="830997"/>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Figure 1</a:t>
            </a:r>
            <a:r>
              <a:rPr lang="en-US" sz="1600" dirty="0">
                <a:latin typeface="Arial" panose="020B0604020202020204" pitchFamily="34" charset="0"/>
                <a:cs typeface="Arial" panose="020B0604020202020204" pitchFamily="34" charset="0"/>
              </a:rPr>
              <a:t>. Preliminary plasma concentration of 1-hour IV infusion of 200 mg remdesivir (GS-5734, inactive prodrug).</a:t>
            </a:r>
          </a:p>
        </p:txBody>
      </p:sp>
      <p:sp>
        <p:nvSpPr>
          <p:cNvPr id="9" name="TextBox 8">
            <a:extLst>
              <a:ext uri="{FF2B5EF4-FFF2-40B4-BE49-F238E27FC236}">
                <a16:creationId xmlns:a16="http://schemas.microsoft.com/office/drawing/2014/main" id="{9662E6E4-52AB-406F-B178-0B5508D51F29}"/>
              </a:ext>
            </a:extLst>
          </p:cNvPr>
          <p:cNvSpPr txBox="1"/>
          <p:nvPr/>
        </p:nvSpPr>
        <p:spPr>
          <a:xfrm>
            <a:off x="4775698" y="1143000"/>
            <a:ext cx="4139701" cy="830997"/>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Figure 2. </a:t>
            </a:r>
            <a:r>
              <a:rPr lang="en-US" sz="1600" dirty="0">
                <a:latin typeface="Arial" panose="020B0604020202020204" pitchFamily="34" charset="0"/>
                <a:cs typeface="Arial" panose="020B0604020202020204" pitchFamily="34" charset="0"/>
              </a:rPr>
              <a:t>Preliminary plasma concentration of 1-hour IV infusion of 100 mg </a:t>
            </a:r>
            <a:r>
              <a:rPr lang="en-US" sz="1600" dirty="0" err="1">
                <a:latin typeface="Arial" panose="020B0604020202020204" pitchFamily="34" charset="0"/>
                <a:cs typeface="Arial" panose="020B0604020202020204" pitchFamily="34" charset="0"/>
              </a:rPr>
              <a:t>remdesivir</a:t>
            </a:r>
            <a:r>
              <a:rPr lang="en-US" sz="1600" dirty="0">
                <a:latin typeface="Arial" panose="020B0604020202020204" pitchFamily="34" charset="0"/>
                <a:cs typeface="Arial" panose="020B0604020202020204" pitchFamily="34" charset="0"/>
              </a:rPr>
              <a:t> (GS-441524, nucleoside core).</a:t>
            </a:r>
          </a:p>
        </p:txBody>
      </p:sp>
    </p:spTree>
    <p:extLst>
      <p:ext uri="{BB962C8B-B14F-4D97-AF65-F5344CB8AC3E}">
        <p14:creationId xmlns:p14="http://schemas.microsoft.com/office/powerpoint/2010/main" val="365392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7072C7DA-0D16-473C-B416-D84445D8A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179922"/>
            <a:ext cx="7670589" cy="500096"/>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200" b="1" kern="1200" dirty="0">
                <a:solidFill>
                  <a:schemeClr val="tx1"/>
                </a:solidFill>
                <a:latin typeface="+mj-lt"/>
                <a:ea typeface="+mj-ea"/>
                <a:cs typeface="+mj-cs"/>
              </a:rPr>
              <a:t>Results and Discussion</a:t>
            </a:r>
          </a:p>
        </p:txBody>
      </p:sp>
      <p:sp>
        <p:nvSpPr>
          <p:cNvPr id="3" name="Rectangle 1">
            <a:extLst>
              <a:ext uri="{FF2B5EF4-FFF2-40B4-BE49-F238E27FC236}">
                <a16:creationId xmlns:a16="http://schemas.microsoft.com/office/drawing/2014/main" id="{919E1C79-52CE-4C5F-91DA-788C380AB83F}"/>
              </a:ext>
            </a:extLst>
          </p:cNvPr>
          <p:cNvSpPr>
            <a:spLocks noChangeArrowheads="1"/>
          </p:cNvSpPr>
          <p:nvPr/>
        </p:nvSpPr>
        <p:spPr bwMode="auto">
          <a:xfrm>
            <a:off x="152400" y="1258500"/>
            <a:ext cx="8717679" cy="8357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R="0" lvl="0" algn="just" fontAlgn="base">
              <a:lnSpc>
                <a:spcPct val="90000"/>
              </a:lnSpc>
              <a:spcBef>
                <a:spcPct val="0"/>
              </a:spcBef>
              <a:spcAft>
                <a:spcPts val="600"/>
              </a:spcAft>
              <a:buClrTx/>
              <a:buSzTx/>
              <a:tabLst/>
            </a:pPr>
            <a:r>
              <a:rPr kumimoji="0" lang="en-US" altLang="en-US" b="1" i="0" u="none" strike="noStrike" cap="none" normalizeH="0" baseline="0" dirty="0">
                <a:ln>
                  <a:noFill/>
                </a:ln>
                <a:effectLst/>
                <a:latin typeface="Arial" panose="020B0604020202020204" pitchFamily="34" charset="0"/>
                <a:cs typeface="Arial" panose="020B0604020202020204" pitchFamily="34" charset="0"/>
              </a:rPr>
              <a:t>Table 4. </a:t>
            </a:r>
            <a:r>
              <a:rPr lang="en-US" altLang="en-US" dirty="0">
                <a:latin typeface="Arial" panose="020B0604020202020204" pitchFamily="34" charset="0"/>
                <a:cs typeface="Arial" panose="020B0604020202020204" pitchFamily="34" charset="0"/>
              </a:rPr>
              <a:t>P</a:t>
            </a:r>
            <a:r>
              <a:rPr kumimoji="0" lang="en-US" altLang="en-US" i="0" u="none" strike="noStrike" cap="none" normalizeH="0" baseline="0" dirty="0">
                <a:ln>
                  <a:noFill/>
                </a:ln>
                <a:effectLst/>
                <a:latin typeface="Arial" panose="020B0604020202020204" pitchFamily="34" charset="0"/>
                <a:cs typeface="Arial" panose="020B0604020202020204" pitchFamily="34" charset="0"/>
              </a:rPr>
              <a:t>reliminary </a:t>
            </a:r>
            <a:r>
              <a:rPr lang="en-US" altLang="en-US" dirty="0">
                <a:latin typeface="Arial" panose="020B0604020202020204" pitchFamily="34" charset="0"/>
                <a:cs typeface="Arial" panose="020B0604020202020204" pitchFamily="34" charset="0"/>
              </a:rPr>
              <a:t>p</a:t>
            </a:r>
            <a:r>
              <a:rPr kumimoji="0" lang="en-US" altLang="en-US" b="0" i="0" u="none" strike="noStrike" cap="none" normalizeH="0" baseline="0" dirty="0">
                <a:ln>
                  <a:noFill/>
                </a:ln>
                <a:effectLst/>
                <a:latin typeface="Arial" panose="020B0604020202020204" pitchFamily="34" charset="0"/>
                <a:cs typeface="Arial" panose="020B0604020202020204" pitchFamily="34" charset="0"/>
              </a:rPr>
              <a:t>redicted pharmacokinetic parameters of 1-hour IV infusion of 200 mg remdesivir (GS-5734, inactive prodrug) in different simulated populations. The PKPlus platform was used in a single compartment model.</a:t>
            </a:r>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endParaRPr>
          </a:p>
        </p:txBody>
      </p:sp>
      <p:sp>
        <p:nvSpPr>
          <p:cNvPr id="22" name="Rectangle 21">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24488" y="2916439"/>
            <a:ext cx="619511" cy="32015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4" name="Straight Connector 23">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A61CFF-0E76-478B-B02B-73692D891E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le 1">
            <a:extLst>
              <a:ext uri="{FF2B5EF4-FFF2-40B4-BE49-F238E27FC236}">
                <a16:creationId xmlns:a16="http://schemas.microsoft.com/office/drawing/2014/main" id="{362F19C1-2DB2-4DC5-B165-58CEF38A9D7A}"/>
              </a:ext>
            </a:extLst>
          </p:cNvPr>
          <p:cNvGraphicFramePr>
            <a:graphicFrameLocks noGrp="1"/>
          </p:cNvGraphicFramePr>
          <p:nvPr>
            <p:extLst>
              <p:ext uri="{D42A27DB-BD31-4B8C-83A1-F6EECF244321}">
                <p14:modId xmlns:p14="http://schemas.microsoft.com/office/powerpoint/2010/main" val="2190339764"/>
              </p:ext>
            </p:extLst>
          </p:nvPr>
        </p:nvGraphicFramePr>
        <p:xfrm>
          <a:off x="457200" y="2209800"/>
          <a:ext cx="7762493" cy="2771659"/>
        </p:xfrm>
        <a:graphic>
          <a:graphicData uri="http://schemas.openxmlformats.org/drawingml/2006/table">
            <a:tbl>
              <a:tblPr firstRow="1" firstCol="1" bandRow="1">
                <a:solidFill>
                  <a:srgbClr val="F2F2F2">
                    <a:alpha val="30196"/>
                  </a:srgbClr>
                </a:solidFill>
                <a:tableStyleId>{5C22544A-7EE6-4342-B048-85BDC9FD1C3A}</a:tableStyleId>
              </a:tblPr>
              <a:tblGrid>
                <a:gridCol w="3594011">
                  <a:extLst>
                    <a:ext uri="{9D8B030D-6E8A-4147-A177-3AD203B41FA5}">
                      <a16:colId xmlns:a16="http://schemas.microsoft.com/office/drawing/2014/main" val="321936613"/>
                    </a:ext>
                  </a:extLst>
                </a:gridCol>
                <a:gridCol w="507178">
                  <a:extLst>
                    <a:ext uri="{9D8B030D-6E8A-4147-A177-3AD203B41FA5}">
                      <a16:colId xmlns:a16="http://schemas.microsoft.com/office/drawing/2014/main" val="4249503423"/>
                    </a:ext>
                  </a:extLst>
                </a:gridCol>
                <a:gridCol w="507178">
                  <a:extLst>
                    <a:ext uri="{9D8B030D-6E8A-4147-A177-3AD203B41FA5}">
                      <a16:colId xmlns:a16="http://schemas.microsoft.com/office/drawing/2014/main" val="3429391672"/>
                    </a:ext>
                  </a:extLst>
                </a:gridCol>
                <a:gridCol w="624523">
                  <a:extLst>
                    <a:ext uri="{9D8B030D-6E8A-4147-A177-3AD203B41FA5}">
                      <a16:colId xmlns:a16="http://schemas.microsoft.com/office/drawing/2014/main" val="2743558058"/>
                    </a:ext>
                  </a:extLst>
                </a:gridCol>
                <a:gridCol w="634303">
                  <a:extLst>
                    <a:ext uri="{9D8B030D-6E8A-4147-A177-3AD203B41FA5}">
                      <a16:colId xmlns:a16="http://schemas.microsoft.com/office/drawing/2014/main" val="1350044556"/>
                    </a:ext>
                  </a:extLst>
                </a:gridCol>
                <a:gridCol w="661465">
                  <a:extLst>
                    <a:ext uri="{9D8B030D-6E8A-4147-A177-3AD203B41FA5}">
                      <a16:colId xmlns:a16="http://schemas.microsoft.com/office/drawing/2014/main" val="721442788"/>
                    </a:ext>
                  </a:extLst>
                </a:gridCol>
                <a:gridCol w="659292">
                  <a:extLst>
                    <a:ext uri="{9D8B030D-6E8A-4147-A177-3AD203B41FA5}">
                      <a16:colId xmlns:a16="http://schemas.microsoft.com/office/drawing/2014/main" val="2718775827"/>
                    </a:ext>
                  </a:extLst>
                </a:gridCol>
                <a:gridCol w="574543">
                  <a:extLst>
                    <a:ext uri="{9D8B030D-6E8A-4147-A177-3AD203B41FA5}">
                      <a16:colId xmlns:a16="http://schemas.microsoft.com/office/drawing/2014/main" val="266263526"/>
                    </a:ext>
                  </a:extLst>
                </a:gridCol>
              </a:tblGrid>
              <a:tr h="810319">
                <a:tc>
                  <a:txBody>
                    <a:bodyPr/>
                    <a:lstStyle/>
                    <a:p>
                      <a:pPr marL="0" marR="0">
                        <a:spcBef>
                          <a:spcPts val="0"/>
                        </a:spcBef>
                        <a:spcAft>
                          <a:spcPts val="0"/>
                        </a:spcAft>
                      </a:pPr>
                      <a:r>
                        <a:rPr lang="en-US" sz="1100" b="0" cap="none" spc="0" dirty="0">
                          <a:solidFill>
                            <a:schemeClr val="bg1"/>
                          </a:solidFill>
                          <a:effectLst/>
                          <a:latin typeface="Arial" panose="020B0604020202020204" pitchFamily="34" charset="0"/>
                          <a:cs typeface="Arial" panose="020B0604020202020204" pitchFamily="34" charset="0"/>
                        </a:rPr>
                        <a:t>Simulated populations (male)                                                      </a:t>
                      </a:r>
                      <a:endParaRPr lang="en-US" sz="1100" b="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Fa%</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F%</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C</a:t>
                      </a:r>
                      <a:r>
                        <a:rPr lang="en-US" sz="1100" b="0" cap="none" spc="0" baseline="-25000">
                          <a:solidFill>
                            <a:schemeClr val="bg1"/>
                          </a:solidFill>
                          <a:effectLst/>
                          <a:latin typeface="Arial" panose="020B0604020202020204" pitchFamily="34" charset="0"/>
                          <a:cs typeface="Arial" panose="020B0604020202020204" pitchFamily="34" charset="0"/>
                        </a:rPr>
                        <a:t>max</a:t>
                      </a:r>
                      <a:r>
                        <a:rPr lang="en-US" sz="1100" b="0" cap="none" spc="0">
                          <a:solidFill>
                            <a:schemeClr val="bg1"/>
                          </a:solidFill>
                          <a:effectLst/>
                          <a:latin typeface="Arial" panose="020B0604020202020204" pitchFamily="34" charset="0"/>
                          <a:cs typeface="Arial" panose="020B0604020202020204" pitchFamily="34" charset="0"/>
                        </a:rPr>
                        <a:t> (µg/mL)</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C</a:t>
                      </a:r>
                      <a:r>
                        <a:rPr lang="en-US" sz="1100" b="0" cap="none" spc="0" baseline="-25000">
                          <a:solidFill>
                            <a:schemeClr val="bg1"/>
                          </a:solidFill>
                          <a:effectLst/>
                          <a:latin typeface="Arial" panose="020B0604020202020204" pitchFamily="34" charset="0"/>
                          <a:cs typeface="Arial" panose="020B0604020202020204" pitchFamily="34" charset="0"/>
                        </a:rPr>
                        <a:t>max Liver </a:t>
                      </a:r>
                      <a:r>
                        <a:rPr lang="en-US" sz="1100" b="0" cap="none" spc="0">
                          <a:solidFill>
                            <a:schemeClr val="bg1"/>
                          </a:solidFill>
                          <a:effectLst/>
                          <a:latin typeface="Arial" panose="020B0604020202020204" pitchFamily="34" charset="0"/>
                          <a:cs typeface="Arial" panose="020B0604020202020204" pitchFamily="34" charset="0"/>
                        </a:rPr>
                        <a:t>(µg/mL)</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T</a:t>
                      </a:r>
                      <a:r>
                        <a:rPr lang="en-US" sz="1100" b="0" cap="none" spc="0" baseline="-25000">
                          <a:solidFill>
                            <a:schemeClr val="bg1"/>
                          </a:solidFill>
                          <a:effectLst/>
                          <a:latin typeface="Arial" panose="020B0604020202020204" pitchFamily="34" charset="0"/>
                          <a:cs typeface="Arial" panose="020B0604020202020204" pitchFamily="34" charset="0"/>
                        </a:rPr>
                        <a:t>max</a:t>
                      </a:r>
                      <a:r>
                        <a:rPr lang="en-US" sz="1100" b="0" cap="none" spc="0">
                          <a:solidFill>
                            <a:schemeClr val="bg1"/>
                          </a:solidFill>
                          <a:effectLst/>
                          <a:latin typeface="Arial" panose="020B0604020202020204" pitchFamily="34" charset="0"/>
                          <a:cs typeface="Arial" panose="020B0604020202020204" pitchFamily="34" charset="0"/>
                        </a:rPr>
                        <a:t> (hr)(sim)</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AUC </a:t>
                      </a:r>
                      <a:r>
                        <a:rPr lang="en-US" sz="1100" b="0" cap="none" spc="0" baseline="-25000">
                          <a:solidFill>
                            <a:schemeClr val="bg1"/>
                          </a:solidFill>
                          <a:effectLst/>
                          <a:latin typeface="Arial" panose="020B0604020202020204" pitchFamily="34" charset="0"/>
                          <a:cs typeface="Arial" panose="020B0604020202020204" pitchFamily="34" charset="0"/>
                        </a:rPr>
                        <a:t>0-∞</a:t>
                      </a:r>
                      <a:endParaRPr lang="en-US" sz="1100" b="0" cap="none" spc="0">
                        <a:solidFill>
                          <a:schemeClr val="bg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(µg -h/mL)</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AUC </a:t>
                      </a:r>
                      <a:r>
                        <a:rPr lang="en-US" sz="1100" b="0" cap="none" spc="0" baseline="-25000">
                          <a:solidFill>
                            <a:schemeClr val="bg1"/>
                          </a:solidFill>
                          <a:effectLst/>
                          <a:latin typeface="Arial" panose="020B0604020202020204" pitchFamily="34" charset="0"/>
                          <a:cs typeface="Arial" panose="020B0604020202020204" pitchFamily="34" charset="0"/>
                        </a:rPr>
                        <a:t>0-24</a:t>
                      </a:r>
                      <a:endParaRPr lang="en-US" sz="1100" b="0" cap="none" spc="0">
                        <a:solidFill>
                          <a:schemeClr val="bg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100" b="0" cap="none" spc="0">
                          <a:solidFill>
                            <a:schemeClr val="bg1"/>
                          </a:solidFill>
                          <a:effectLst/>
                          <a:latin typeface="Arial" panose="020B0604020202020204" pitchFamily="34" charset="0"/>
                          <a:cs typeface="Arial" panose="020B0604020202020204" pitchFamily="34" charset="0"/>
                        </a:rPr>
                        <a:t>(µg-h/mL)</a:t>
                      </a:r>
                      <a:endParaRPr lang="en-US" sz="1100" b="0" cap="none" spc="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406735661"/>
                  </a:ext>
                </a:extLst>
              </a:tr>
              <a:tr h="326890">
                <a:tc>
                  <a:txBody>
                    <a:bodyPr/>
                    <a:lstStyle/>
                    <a:p>
                      <a:pPr marL="0" marR="0">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Age 30, 70 kg, healthy </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99.67</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99.50</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9.46</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3.95</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5.74E+4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179.58</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157403493"/>
                  </a:ext>
                </a:extLst>
              </a:tr>
              <a:tr h="326890">
                <a:tc>
                  <a:txBody>
                    <a:bodyPr/>
                    <a:lstStyle/>
                    <a:p>
                      <a:pPr marL="0" marR="0">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Age 30, 70 kg, moderate kidney impairment</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99.63</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99.45</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9.49</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3.97</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5.23E+4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181.38</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77269897"/>
                  </a:ext>
                </a:extLst>
              </a:tr>
              <a:tr h="326890">
                <a:tc>
                  <a:txBody>
                    <a:bodyPr/>
                    <a:lstStyle/>
                    <a:p>
                      <a:pPr marL="0" marR="0">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Age 30, 70 kg, Child-Pugh score B  </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99.56</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99.34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8.77</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3.68</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4.32E+4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178.52</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816079262"/>
                  </a:ext>
                </a:extLst>
              </a:tr>
              <a:tr h="326890">
                <a:tc>
                  <a:txBody>
                    <a:bodyPr/>
                    <a:lstStyle/>
                    <a:p>
                      <a:pPr marL="0" marR="0">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Age 30, 85.53 kg, BMI 32 Obese</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99.70</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99.55</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7.95</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3.32</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5.24E+4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147.82</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958718169"/>
                  </a:ext>
                </a:extLst>
              </a:tr>
              <a:tr h="326890">
                <a:tc>
                  <a:txBody>
                    <a:bodyPr/>
                    <a:lstStyle/>
                    <a:p>
                      <a:pPr marL="0" marR="0">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Age 40, 87.58 kg, BMI 28 Overweight </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99.70</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99.55</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7.75</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3.24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5.22E+4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145.16</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273452510"/>
                  </a:ext>
                </a:extLst>
              </a:tr>
              <a:tr h="326890">
                <a:tc>
                  <a:txBody>
                    <a:bodyPr/>
                    <a:lstStyle/>
                    <a:p>
                      <a:pPr marL="0" marR="0">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Age 75, 70 kg, healthy</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99.67</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99.50</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a:solidFill>
                            <a:schemeClr val="tx1"/>
                          </a:solidFill>
                          <a:effectLst/>
                          <a:latin typeface="Arial" panose="020B0604020202020204" pitchFamily="34" charset="0"/>
                          <a:cs typeface="Arial" panose="020B0604020202020204" pitchFamily="34" charset="0"/>
                        </a:rPr>
                        <a:t>9.74</a:t>
                      </a:r>
                      <a:endParaRPr lang="en-US" sz="1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4.05</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1</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5.72E+4</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100" cap="none" spc="0" dirty="0">
                          <a:solidFill>
                            <a:schemeClr val="tx1"/>
                          </a:solidFill>
                          <a:effectLst/>
                          <a:latin typeface="Arial" panose="020B0604020202020204" pitchFamily="34" charset="0"/>
                          <a:cs typeface="Arial" panose="020B0604020202020204" pitchFamily="34" charset="0"/>
                        </a:rPr>
                        <a:t>181.76</a:t>
                      </a:r>
                      <a:endParaRPr lang="en-US" sz="1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7725" marR="40177" marT="59789" marB="59789"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30661984"/>
                  </a:ext>
                </a:extLst>
              </a:tr>
            </a:tbl>
          </a:graphicData>
        </a:graphic>
      </p:graphicFrame>
    </p:spTree>
    <p:extLst>
      <p:ext uri="{BB962C8B-B14F-4D97-AF65-F5344CB8AC3E}">
        <p14:creationId xmlns:p14="http://schemas.microsoft.com/office/powerpoint/2010/main" val="276448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33297"/>
            <a:ext cx="7631723" cy="6000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tx1"/>
                </a:solidFill>
                <a:latin typeface="+mj-lt"/>
                <a:ea typeface="+mj-ea"/>
                <a:cs typeface="+mj-cs"/>
              </a:rPr>
              <a:t>Results and discussion</a:t>
            </a:r>
          </a:p>
        </p:txBody>
      </p:sp>
      <p:sp>
        <p:nvSpPr>
          <p:cNvPr id="8" name="Rectangle 1">
            <a:extLst>
              <a:ext uri="{FF2B5EF4-FFF2-40B4-BE49-F238E27FC236}">
                <a16:creationId xmlns:a16="http://schemas.microsoft.com/office/drawing/2014/main" id="{70BC6B5E-A027-4DC8-A0A3-60075334165E}"/>
              </a:ext>
            </a:extLst>
          </p:cNvPr>
          <p:cNvSpPr>
            <a:spLocks noChangeArrowheads="1"/>
          </p:cNvSpPr>
          <p:nvPr/>
        </p:nvSpPr>
        <p:spPr bwMode="auto">
          <a:xfrm>
            <a:off x="152400" y="1381124"/>
            <a:ext cx="8835661" cy="6000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R="0" lvl="0" algn="just" fontAlgn="base">
              <a:lnSpc>
                <a:spcPct val="90000"/>
              </a:lnSpc>
              <a:spcBef>
                <a:spcPct val="0"/>
              </a:spcBef>
              <a:spcAft>
                <a:spcPts val="600"/>
              </a:spcAft>
              <a:buClrTx/>
              <a:buSzTx/>
              <a:tabLst/>
            </a:pPr>
            <a:r>
              <a:rPr kumimoji="0" lang="en-US" altLang="en-US" b="1" i="0" u="none" strike="noStrike" cap="none" normalizeH="0" baseline="0" dirty="0">
                <a:ln>
                  <a:noFill/>
                </a:ln>
                <a:effectLst/>
                <a:latin typeface="Arial" panose="020B0604020202020204" pitchFamily="34" charset="0"/>
                <a:cs typeface="Arial" panose="020B0604020202020204" pitchFamily="34" charset="0"/>
              </a:rPr>
              <a:t>Table 5. </a:t>
            </a:r>
            <a:r>
              <a:rPr kumimoji="0" lang="en-US" altLang="en-US" i="0" u="none" strike="noStrike" cap="none" normalizeH="0" baseline="0" dirty="0">
                <a:ln>
                  <a:noFill/>
                </a:ln>
                <a:effectLst/>
                <a:latin typeface="Arial" panose="020B0604020202020204" pitchFamily="34" charset="0"/>
                <a:cs typeface="Arial" panose="020B0604020202020204" pitchFamily="34" charset="0"/>
              </a:rPr>
              <a:t>Preliminary predicted pharmacokinetic parameters of 1-hour IV infusion of 100 mg of GS-441524 (nucleoside core) in different simulated populations. The PKPlus platform was used in a single compartment model.</a:t>
            </a:r>
          </a:p>
          <a:p>
            <a:pPr marL="0" marR="0" lvl="0" indent="-228600" algn="just" fontAlgn="base">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endParaRPr>
          </a:p>
        </p:txBody>
      </p:sp>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CAEAE96-855E-42B1-8DE9-9C9E68DE18C5}"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Table 6">
            <a:extLst>
              <a:ext uri="{FF2B5EF4-FFF2-40B4-BE49-F238E27FC236}">
                <a16:creationId xmlns:a16="http://schemas.microsoft.com/office/drawing/2014/main" id="{53A20B5B-2EAB-428B-B237-7DE7168A441F}"/>
              </a:ext>
            </a:extLst>
          </p:cNvPr>
          <p:cNvGraphicFramePr>
            <a:graphicFrameLocks noGrp="1"/>
          </p:cNvGraphicFramePr>
          <p:nvPr>
            <p:extLst>
              <p:ext uri="{D42A27DB-BD31-4B8C-83A1-F6EECF244321}">
                <p14:modId xmlns:p14="http://schemas.microsoft.com/office/powerpoint/2010/main" val="1232253364"/>
              </p:ext>
            </p:extLst>
          </p:nvPr>
        </p:nvGraphicFramePr>
        <p:xfrm>
          <a:off x="225061" y="2133600"/>
          <a:ext cx="8686800" cy="3581401"/>
        </p:xfrm>
        <a:graphic>
          <a:graphicData uri="http://schemas.openxmlformats.org/drawingml/2006/table">
            <a:tbl>
              <a:tblPr firstRow="1" firstCol="1" bandRow="1">
                <a:tableStyleId>{5C22544A-7EE6-4342-B048-85BDC9FD1C3A}</a:tableStyleId>
              </a:tblPr>
              <a:tblGrid>
                <a:gridCol w="3965939">
                  <a:extLst>
                    <a:ext uri="{9D8B030D-6E8A-4147-A177-3AD203B41FA5}">
                      <a16:colId xmlns:a16="http://schemas.microsoft.com/office/drawing/2014/main" val="2284583327"/>
                    </a:ext>
                  </a:extLst>
                </a:gridCol>
                <a:gridCol w="636206">
                  <a:extLst>
                    <a:ext uri="{9D8B030D-6E8A-4147-A177-3AD203B41FA5}">
                      <a16:colId xmlns:a16="http://schemas.microsoft.com/office/drawing/2014/main" val="363021260"/>
                    </a:ext>
                  </a:extLst>
                </a:gridCol>
                <a:gridCol w="582994">
                  <a:extLst>
                    <a:ext uri="{9D8B030D-6E8A-4147-A177-3AD203B41FA5}">
                      <a16:colId xmlns:a16="http://schemas.microsoft.com/office/drawing/2014/main" val="2807323442"/>
                    </a:ext>
                  </a:extLst>
                </a:gridCol>
                <a:gridCol w="671794">
                  <a:extLst>
                    <a:ext uri="{9D8B030D-6E8A-4147-A177-3AD203B41FA5}">
                      <a16:colId xmlns:a16="http://schemas.microsoft.com/office/drawing/2014/main" val="923840855"/>
                    </a:ext>
                  </a:extLst>
                </a:gridCol>
                <a:gridCol w="729447">
                  <a:extLst>
                    <a:ext uri="{9D8B030D-6E8A-4147-A177-3AD203B41FA5}">
                      <a16:colId xmlns:a16="http://schemas.microsoft.com/office/drawing/2014/main" val="2035253123"/>
                    </a:ext>
                  </a:extLst>
                </a:gridCol>
                <a:gridCol w="503759">
                  <a:extLst>
                    <a:ext uri="{9D8B030D-6E8A-4147-A177-3AD203B41FA5}">
                      <a16:colId xmlns:a16="http://schemas.microsoft.com/office/drawing/2014/main" val="2326680501"/>
                    </a:ext>
                  </a:extLst>
                </a:gridCol>
                <a:gridCol w="838200">
                  <a:extLst>
                    <a:ext uri="{9D8B030D-6E8A-4147-A177-3AD203B41FA5}">
                      <a16:colId xmlns:a16="http://schemas.microsoft.com/office/drawing/2014/main" val="640614374"/>
                    </a:ext>
                  </a:extLst>
                </a:gridCol>
                <a:gridCol w="758461">
                  <a:extLst>
                    <a:ext uri="{9D8B030D-6E8A-4147-A177-3AD203B41FA5}">
                      <a16:colId xmlns:a16="http://schemas.microsoft.com/office/drawing/2014/main" val="483674728"/>
                    </a:ext>
                  </a:extLst>
                </a:gridCol>
              </a:tblGrid>
              <a:tr h="1310539">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Simulated populations (male)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C</a:t>
                      </a:r>
                      <a:r>
                        <a:rPr lang="en-US" sz="1400" baseline="-25000">
                          <a:effectLst/>
                          <a:latin typeface="Arial" panose="020B0604020202020204" pitchFamily="34" charset="0"/>
                          <a:cs typeface="Arial" panose="020B0604020202020204" pitchFamily="34" charset="0"/>
                        </a:rPr>
                        <a:t>max</a:t>
                      </a:r>
                      <a:r>
                        <a:rPr lang="en-US" sz="1400">
                          <a:effectLst/>
                          <a:latin typeface="Arial" panose="020B0604020202020204" pitchFamily="34" charset="0"/>
                          <a:cs typeface="Arial" panose="020B0604020202020204" pitchFamily="34" charset="0"/>
                        </a:rPr>
                        <a:t> (µg/mL)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C</a:t>
                      </a:r>
                      <a:r>
                        <a:rPr lang="en-US" sz="1400" baseline="-25000">
                          <a:effectLst/>
                          <a:latin typeface="Arial" panose="020B0604020202020204" pitchFamily="34" charset="0"/>
                          <a:cs typeface="Arial" panose="020B0604020202020204" pitchFamily="34" charset="0"/>
                        </a:rPr>
                        <a:t>max Liver </a:t>
                      </a:r>
                      <a:r>
                        <a:rPr lang="en-US" sz="1400">
                          <a:effectLst/>
                          <a:latin typeface="Arial" panose="020B0604020202020204" pitchFamily="34" charset="0"/>
                          <a:cs typeface="Arial" panose="020B0604020202020204" pitchFamily="34" charset="0"/>
                        </a:rPr>
                        <a:t>(µg/mL)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a:t>
                      </a:r>
                      <a:r>
                        <a:rPr lang="en-US" sz="1400" baseline="-25000">
                          <a:effectLst/>
                          <a:latin typeface="Arial" panose="020B0604020202020204" pitchFamily="34" charset="0"/>
                          <a:cs typeface="Arial" panose="020B0604020202020204" pitchFamily="34" charset="0"/>
                        </a:rPr>
                        <a:t>max</a:t>
                      </a:r>
                      <a:r>
                        <a:rPr lang="en-US" sz="1400">
                          <a:effectLst/>
                          <a:latin typeface="Arial" panose="020B0604020202020204" pitchFamily="34" charset="0"/>
                          <a:cs typeface="Arial" panose="020B0604020202020204" pitchFamily="34" charset="0"/>
                        </a:rPr>
                        <a:t> (hr)(sim)</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AUC </a:t>
                      </a:r>
                      <a:r>
                        <a:rPr lang="en-US" sz="1400" baseline="-25000">
                          <a:effectLst/>
                          <a:latin typeface="Arial" panose="020B0604020202020204" pitchFamily="34"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p>
                      <a:pPr marL="0" marR="0" algn="ctr">
                        <a:spcBef>
                          <a:spcPts val="0"/>
                        </a:spcBef>
                        <a:spcAft>
                          <a:spcPts val="0"/>
                        </a:spcAft>
                      </a:pPr>
                      <a:r>
                        <a:rPr lang="en-US" sz="1400">
                          <a:effectLst/>
                          <a:latin typeface="Arial" panose="020B0604020202020204" pitchFamily="34" charset="0"/>
                          <a:cs typeface="Arial" panose="020B0604020202020204" pitchFamily="34" charset="0"/>
                        </a:rPr>
                        <a:t>(µg -h/mL)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AUC </a:t>
                      </a:r>
                      <a:r>
                        <a:rPr lang="en-US" sz="1400" baseline="-25000">
                          <a:effectLst/>
                          <a:latin typeface="Arial" panose="020B0604020202020204" pitchFamily="34" charset="0"/>
                          <a:cs typeface="Arial" panose="020B0604020202020204" pitchFamily="34" charset="0"/>
                        </a:rPr>
                        <a:t>0-24</a:t>
                      </a:r>
                      <a:endParaRPr lang="en-US" sz="1400">
                        <a:effectLst/>
                        <a:latin typeface="Arial" panose="020B0604020202020204" pitchFamily="34" charset="0"/>
                        <a:cs typeface="Arial" panose="020B0604020202020204" pitchFamily="34" charset="0"/>
                      </a:endParaRPr>
                    </a:p>
                    <a:p>
                      <a:pPr marL="0" marR="0" algn="ctr">
                        <a:spcBef>
                          <a:spcPts val="0"/>
                        </a:spcBef>
                        <a:spcAft>
                          <a:spcPts val="0"/>
                        </a:spcAft>
                      </a:pPr>
                      <a:r>
                        <a:rPr lang="en-US" sz="1400">
                          <a:effectLst/>
                          <a:latin typeface="Arial" panose="020B0604020202020204" pitchFamily="34" charset="0"/>
                          <a:cs typeface="Arial" panose="020B0604020202020204" pitchFamily="34" charset="0"/>
                        </a:rPr>
                        <a:t>(µg-h/mL)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246583261"/>
                  </a:ext>
                </a:extLst>
              </a:tr>
              <a:tr h="378477">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Age 30, 70 kg, healthy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87.90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87.06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4.03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2175.10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263.72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1761704856"/>
                  </a:ext>
                </a:extLst>
              </a:tr>
              <a:tr h="378477">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Age 30, 70 kg, moderate kidney impairment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86.85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2.27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2108.70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259.83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2326277408"/>
                  </a:ext>
                </a:extLst>
              </a:tr>
              <a:tr h="378477">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Age 30, 70 kg, Child-Pugh score B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87.04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86.15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3.80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1995.50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259.02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3306798923"/>
                  </a:ext>
                </a:extLst>
              </a:tr>
              <a:tr h="378477">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Age 30, 85.53 kg, BMI 32 Obese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88.12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3.60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2.05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1977.80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235.25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645979604"/>
                  </a:ext>
                </a:extLst>
              </a:tr>
              <a:tr h="378477">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Age 40, 87.58 kg, BMI 28 Overweight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88.39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3.40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1.94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1977.80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222.39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3553139387"/>
                  </a:ext>
                </a:extLst>
              </a:tr>
              <a:tr h="378477">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Age 75, 70 kg, healthy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87.04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4.06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2175.10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264.07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1579" marR="61579" marT="0" marB="0" anchor="ctr"/>
                </a:tc>
                <a:extLst>
                  <a:ext uri="{0D108BD9-81ED-4DB2-BD59-A6C34878D82A}">
                    <a16:rowId xmlns:a16="http://schemas.microsoft.com/office/drawing/2014/main" val="3873576519"/>
                  </a:ext>
                </a:extLst>
              </a:tr>
            </a:tbl>
          </a:graphicData>
        </a:graphic>
      </p:graphicFrame>
    </p:spTree>
    <p:extLst>
      <p:ext uri="{BB962C8B-B14F-4D97-AF65-F5344CB8AC3E}">
        <p14:creationId xmlns:p14="http://schemas.microsoft.com/office/powerpoint/2010/main" val="174131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153400" cy="584775"/>
          </a:xfrm>
          <a:prstGeom prst="rect">
            <a:avLst/>
          </a:prstGeom>
          <a:noFill/>
        </p:spPr>
        <p:txBody>
          <a:bodyPr wrap="square" rtlCol="0">
            <a:spAutoFit/>
          </a:bodyPr>
          <a:lstStyle/>
          <a:p>
            <a:r>
              <a:rPr lang="fr-FR" sz="3200" b="1" dirty="0">
                <a:latin typeface="Arial" panose="020B0604020202020204" pitchFamily="34" charset="0"/>
                <a:cs typeface="Arial" panose="020B0604020202020204" pitchFamily="34" charset="0"/>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2107"/>
            <a:ext cx="9136918" cy="765130"/>
          </a:xfrm>
          <a:prstGeom prst="rect">
            <a:avLst/>
          </a:prstGeom>
        </p:spPr>
      </p:pic>
      <p:sp>
        <p:nvSpPr>
          <p:cNvPr id="2" name="object 4">
            <a:extLst>
              <a:ext uri="{FF2B5EF4-FFF2-40B4-BE49-F238E27FC236}">
                <a16:creationId xmlns:a16="http://schemas.microsoft.com/office/drawing/2014/main" id="{B76FA823-2551-4AE4-9E66-647F8EFD7668}"/>
              </a:ext>
            </a:extLst>
          </p:cNvPr>
          <p:cNvSpPr txBox="1"/>
          <p:nvPr/>
        </p:nvSpPr>
        <p:spPr>
          <a:xfrm>
            <a:off x="304800" y="1371600"/>
            <a:ext cx="8610600" cy="3890168"/>
          </a:xfrm>
          <a:prstGeom prst="rect">
            <a:avLst/>
          </a:prstGeom>
        </p:spPr>
        <p:txBody>
          <a:bodyPr vert="horz" wrap="square" lIns="0" tIns="12065" rIns="0" bIns="0" rtlCol="0">
            <a:spAutoFit/>
          </a:bodyPr>
          <a:lstStyle/>
          <a:p>
            <a:pPr marL="297815" indent="-285750" algn="just">
              <a:lnSpc>
                <a:spcPct val="100000"/>
              </a:lnSpc>
              <a:spcBef>
                <a:spcPts val="5"/>
              </a:spcBef>
              <a:buFont typeface="Arial" panose="020B0604020202020204" pitchFamily="34" charset="0"/>
              <a:buChar char="•"/>
              <a:tabLst>
                <a:tab pos="298450" algn="l"/>
                <a:tab pos="299085" algn="l"/>
              </a:tabLst>
            </a:pPr>
            <a:r>
              <a:rPr lang="en-US" dirty="0">
                <a:effectLst/>
                <a:latin typeface="Arial" panose="020B0604020202020204" pitchFamily="34" charset="0"/>
                <a:ea typeface="Calibri" panose="020F0502020204030204" pitchFamily="34" charset="0"/>
                <a:cs typeface="Arial" panose="020B0604020202020204" pitchFamily="34" charset="0"/>
              </a:rPr>
              <a:t>GastroPlus software was useful in predicting physicochemical and pharmacokinetic properties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remdesivir and its derivatives</a:t>
            </a:r>
            <a:r>
              <a:rPr lang="en-US" dirty="0">
                <a:latin typeface="Arial" panose="020B0604020202020204" pitchFamily="34" charset="0"/>
                <a:ea typeface="Calibri" panose="020F0502020204030204" pitchFamily="34" charset="0"/>
                <a:cs typeface="Arial" panose="020B0604020202020204" pitchFamily="34" charset="0"/>
              </a:rPr>
              <a:t>. </a:t>
            </a: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dirty="0">
                <a:effectLst/>
                <a:latin typeface="Arial" panose="020B0604020202020204" pitchFamily="34" charset="0"/>
                <a:ea typeface="Calibri" panose="020F0502020204030204" pitchFamily="34" charset="0"/>
                <a:cs typeface="Arial" panose="020B0604020202020204" pitchFamily="34" charset="0"/>
              </a:rPr>
              <a:t>GS-5734, inactive prodrug  was more lipophilic, and expressed a clearance via metabolism.</a:t>
            </a: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dirty="0">
                <a:effectLst/>
                <a:latin typeface="Arial" panose="020B0604020202020204" pitchFamily="34" charset="0"/>
                <a:ea typeface="Calibri" panose="020F0502020204030204" pitchFamily="34" charset="0"/>
                <a:cs typeface="Arial" panose="020B0604020202020204" pitchFamily="34" charset="0"/>
              </a:rPr>
              <a:t>GS-441524, nucleoside core was more hydrophilic being eliminated via excretion. </a:t>
            </a: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GS-5734 (inactive prodrug) appears to be a superior remdesivir derivative due to its hepatic stability, optimum hydrophilic/lipophilic nature, and disposition properties with limited effect of patient physiological conditions. </a:t>
            </a: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P</a:t>
            </a:r>
            <a:r>
              <a:rPr spc="-15" dirty="0">
                <a:latin typeface="Arial" panose="020B0604020202020204" pitchFamily="34" charset="0"/>
                <a:cs typeface="Arial" panose="020B0604020202020204" pitchFamily="34" charset="0"/>
              </a:rPr>
              <a:t>otential </a:t>
            </a:r>
            <a:r>
              <a:rPr spc="-10" dirty="0">
                <a:latin typeface="Arial" panose="020B0604020202020204" pitchFamily="34" charset="0"/>
                <a:cs typeface="Arial" panose="020B0604020202020204" pitchFamily="34" charset="0"/>
              </a:rPr>
              <a:t>applications</a:t>
            </a:r>
            <a:r>
              <a:rPr spc="-15"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will </a:t>
            </a:r>
            <a:r>
              <a:rPr spc="-15" dirty="0">
                <a:latin typeface="Arial" panose="020B0604020202020204" pitchFamily="34" charset="0"/>
                <a:cs typeface="Arial" panose="020B0604020202020204" pitchFamily="34" charset="0"/>
              </a:rPr>
              <a:t>require</a:t>
            </a:r>
            <a:r>
              <a:rPr spc="37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additional</a:t>
            </a:r>
            <a:r>
              <a:rPr lang="en-US"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validation </a:t>
            </a:r>
            <a:r>
              <a:rPr spc="-5" dirty="0">
                <a:latin typeface="Arial" panose="020B0604020202020204" pitchFamily="34" charset="0"/>
                <a:cs typeface="Arial" panose="020B0604020202020204" pitchFamily="34" charset="0"/>
              </a:rPr>
              <a:t>using </a:t>
            </a:r>
            <a:r>
              <a:rPr spc="-10" dirty="0">
                <a:latin typeface="Arial" panose="020B0604020202020204" pitchFamily="34" charset="0"/>
                <a:cs typeface="Arial" panose="020B0604020202020204" pitchFamily="34" charset="0"/>
              </a:rPr>
              <a:t>further </a:t>
            </a:r>
            <a:r>
              <a:rPr i="1" spc="-5" dirty="0">
                <a:latin typeface="Arial" panose="020B0604020202020204" pitchFamily="34" charset="0"/>
                <a:cs typeface="Arial" panose="020B0604020202020204" pitchFamily="34" charset="0"/>
              </a:rPr>
              <a:t>in vitro </a:t>
            </a:r>
            <a:r>
              <a:rPr spc="-10" dirty="0">
                <a:latin typeface="Arial" panose="020B0604020202020204" pitchFamily="34" charset="0"/>
                <a:cs typeface="Arial" panose="020B0604020202020204" pitchFamily="34" charset="0"/>
              </a:rPr>
              <a:t>and </a:t>
            </a:r>
            <a:r>
              <a:rPr i="1" spc="-5" dirty="0">
                <a:latin typeface="Arial" panose="020B0604020202020204" pitchFamily="34" charset="0"/>
                <a:cs typeface="Arial" panose="020B0604020202020204" pitchFamily="34" charset="0"/>
              </a:rPr>
              <a:t>in </a:t>
            </a:r>
            <a:r>
              <a:rPr i="1" spc="-5">
                <a:latin typeface="Arial" panose="020B0604020202020204" pitchFamily="34" charset="0"/>
                <a:cs typeface="Arial" panose="020B0604020202020204" pitchFamily="34" charset="0"/>
              </a:rPr>
              <a:t>vivo</a:t>
            </a:r>
            <a:r>
              <a:rPr i="1" spc="160">
                <a:latin typeface="Arial" panose="020B0604020202020204" pitchFamily="34" charset="0"/>
                <a:cs typeface="Arial" panose="020B0604020202020204" pitchFamily="34" charset="0"/>
              </a:rPr>
              <a:t> </a:t>
            </a:r>
            <a:r>
              <a:rPr spc="-5">
                <a:latin typeface="Arial" panose="020B0604020202020204" pitchFamily="34" charset="0"/>
                <a:cs typeface="Arial" panose="020B0604020202020204" pitchFamily="34" charset="0"/>
              </a:rPr>
              <a:t>studies</a:t>
            </a:r>
            <a:r>
              <a:rPr lang="en-US" spc="-5">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71551"/>
            <a:ext cx="8153400" cy="1077218"/>
          </a:xfrm>
          <a:prstGeom prst="rect">
            <a:avLst/>
          </a:prstGeom>
          <a:noFill/>
        </p:spPr>
        <p:txBody>
          <a:bodyPr wrap="square" rtlCol="0">
            <a:spAutoFit/>
          </a:bodyPr>
          <a:lstStyle/>
          <a:p>
            <a:r>
              <a:rPr lang="fr-FR" sz="3200" b="1" dirty="0" err="1">
                <a:latin typeface="Arial" panose="020B0604020202020204" pitchFamily="34" charset="0"/>
                <a:cs typeface="Arial" panose="020B0604020202020204" pitchFamily="34" charset="0"/>
              </a:rPr>
              <a:t>Acknowledgments</a:t>
            </a:r>
            <a:endParaRPr lang="fr-FR" sz="3200" b="1" dirty="0">
              <a:latin typeface="Arial" panose="020B0604020202020204" pitchFamily="34" charset="0"/>
              <a:cs typeface="Arial" panose="020B0604020202020204" pitchFamily="34" charset="0"/>
            </a:endParaRPr>
          </a:p>
          <a:p>
            <a:endParaRPr lang="fr-FR" sz="32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object 3">
            <a:extLst>
              <a:ext uri="{FF2B5EF4-FFF2-40B4-BE49-F238E27FC236}">
                <a16:creationId xmlns:a16="http://schemas.microsoft.com/office/drawing/2014/main" id="{067FF88B-87CB-4E7F-B27F-7B601DA10F9A}"/>
              </a:ext>
            </a:extLst>
          </p:cNvPr>
          <p:cNvSpPr txBox="1"/>
          <p:nvPr/>
        </p:nvSpPr>
        <p:spPr>
          <a:xfrm>
            <a:off x="152400" y="852809"/>
            <a:ext cx="4724400" cy="843180"/>
          </a:xfrm>
          <a:prstGeom prst="rect">
            <a:avLst/>
          </a:prstGeom>
        </p:spPr>
        <p:txBody>
          <a:bodyPr vert="horz" wrap="square" lIns="0" tIns="12065" rIns="0" bIns="0" rtlCol="0">
            <a:spAutoFit/>
          </a:bodyPr>
          <a:lstStyle/>
          <a:p>
            <a:pPr marL="12700" algn="just">
              <a:lnSpc>
                <a:spcPct val="100000"/>
              </a:lnSpc>
              <a:spcBef>
                <a:spcPts val="95"/>
              </a:spcBef>
            </a:pPr>
            <a:r>
              <a:rPr lang="en-US" sz="1800" dirty="0">
                <a:latin typeface="Arial" panose="020B0604020202020204" pitchFamily="34" charset="0"/>
                <a:cs typeface="Arial" panose="020B0604020202020204" pitchFamily="34" charset="0"/>
              </a:rPr>
              <a:t>GastroPlus software 9.7 version was provided to S.D. by Simulations Plus, Inc. (Lancaster, CA) as an in-kind research support. </a:t>
            </a:r>
            <a:endParaRPr sz="1800"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4F78584-9065-47F1-8234-3B03316B92CC}"/>
              </a:ext>
            </a:extLst>
          </p:cNvPr>
          <p:cNvGrpSpPr/>
          <p:nvPr/>
        </p:nvGrpSpPr>
        <p:grpSpPr>
          <a:xfrm>
            <a:off x="2362200" y="2667000"/>
            <a:ext cx="4089969" cy="1295400"/>
            <a:chOff x="2523476" y="3117564"/>
            <a:chExt cx="4089969" cy="1295400"/>
          </a:xfrm>
        </p:grpSpPr>
        <p:sp>
          <p:nvSpPr>
            <p:cNvPr id="10" name="Rectangle 9">
              <a:extLst>
                <a:ext uri="{FF2B5EF4-FFF2-40B4-BE49-F238E27FC236}">
                  <a16:creationId xmlns:a16="http://schemas.microsoft.com/office/drawing/2014/main" id="{93FA8707-2F13-4754-9809-0EC4094BF587}"/>
                </a:ext>
              </a:extLst>
            </p:cNvPr>
            <p:cNvSpPr/>
            <p:nvPr/>
          </p:nvSpPr>
          <p:spPr>
            <a:xfrm>
              <a:off x="2523476" y="3117564"/>
              <a:ext cx="4089969" cy="1295400"/>
            </a:xfrm>
            <a:prstGeom prst="rect">
              <a:avLst/>
            </a:prstGeom>
            <a:solidFill>
              <a:srgbClr val="1CA6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generated with high confidence">
              <a:extLst>
                <a:ext uri="{FF2B5EF4-FFF2-40B4-BE49-F238E27FC236}">
                  <a16:creationId xmlns:a16="http://schemas.microsoft.com/office/drawing/2014/main" id="{BB34E512-D636-472A-AA80-6E777044855D}"/>
                </a:ext>
              </a:extLst>
            </p:cNvPr>
            <p:cNvPicPr>
              <a:picLocks noChangeAspect="1"/>
            </p:cNvPicPr>
            <p:nvPr/>
          </p:nvPicPr>
          <p:blipFill>
            <a:blip r:embed="rId3"/>
            <a:stretch>
              <a:fillRect/>
            </a:stretch>
          </p:blipFill>
          <p:spPr>
            <a:xfrm>
              <a:off x="2634885" y="3184027"/>
              <a:ext cx="3867150" cy="1162474"/>
            </a:xfrm>
            <a:prstGeom prst="rect">
              <a:avLst/>
            </a:prstGeom>
          </p:spPr>
        </p:pic>
      </p:grpSp>
      <p:sp>
        <p:nvSpPr>
          <p:cNvPr id="9" name="TextBox 8">
            <a:extLst>
              <a:ext uri="{FF2B5EF4-FFF2-40B4-BE49-F238E27FC236}">
                <a16:creationId xmlns:a16="http://schemas.microsoft.com/office/drawing/2014/main" id="{5D87D8EE-5E77-48E2-A285-E39E13351460}"/>
              </a:ext>
            </a:extLst>
          </p:cNvPr>
          <p:cNvSpPr txBox="1"/>
          <p:nvPr/>
        </p:nvSpPr>
        <p:spPr>
          <a:xfrm>
            <a:off x="304800" y="5144869"/>
            <a:ext cx="8686800" cy="646331"/>
          </a:xfrm>
          <a:prstGeom prst="rect">
            <a:avLst/>
          </a:prstGeom>
          <a:noFill/>
        </p:spPr>
        <p:txBody>
          <a:bodyPr wrap="square">
            <a:spAutoFit/>
          </a:bodyPr>
          <a:lstStyle/>
          <a:p>
            <a:pPr algn="just"/>
            <a:r>
              <a:rPr lang="en-US" sz="1800" i="1" dirty="0"/>
              <a:t>For additional information and potential collaboration</a:t>
            </a:r>
            <a:r>
              <a:rPr lang="en-US" i="1" dirty="0"/>
              <a:t>, please contact </a:t>
            </a:r>
            <a:r>
              <a:rPr lang="en-US" b="1" i="1" dirty="0"/>
              <a:t>Dr. Subrata Deb </a:t>
            </a:r>
            <a:r>
              <a:rPr lang="en-US" i="1" dirty="0"/>
              <a:t>at </a:t>
            </a:r>
            <a:r>
              <a:rPr lang="en-US" sz="1800" i="1" dirty="0"/>
              <a:t> </a:t>
            </a:r>
            <a:r>
              <a:rPr lang="en-US" sz="1800" i="1" dirty="0">
                <a:hlinkClick r:id="rId4"/>
              </a:rPr>
              <a:t>sdeb@alumni.ubc.ca</a:t>
            </a:r>
            <a:r>
              <a:rPr lang="en-US" sz="1800" i="1" dirty="0"/>
              <a:t> / </a:t>
            </a:r>
            <a:r>
              <a:rPr lang="it-IT" sz="1800" i="1" dirty="0">
                <a:hlinkClick r:id="rId5"/>
              </a:rPr>
              <a:t>sdeb@ularkin.org</a:t>
            </a:r>
            <a:r>
              <a:rPr lang="it-IT" sz="1800" i="1" dirty="0"/>
              <a:t> </a:t>
            </a:r>
            <a:endParaRPr lang="en-US" sz="1800" i="1" dirty="0"/>
          </a:p>
        </p:txBody>
      </p:sp>
      <p:pic>
        <p:nvPicPr>
          <p:cNvPr id="11" name="Picture 10" descr="Text&#10;&#10;Description automatically generated">
            <a:extLst>
              <a:ext uri="{FF2B5EF4-FFF2-40B4-BE49-F238E27FC236}">
                <a16:creationId xmlns:a16="http://schemas.microsoft.com/office/drawing/2014/main" id="{8AFE6F4A-DBA9-49E7-B678-95864D6A50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685800"/>
            <a:ext cx="3810000" cy="781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5161" y="108606"/>
            <a:ext cx="7086600" cy="1015663"/>
          </a:xfrm>
          <a:prstGeom prst="rect">
            <a:avLst/>
          </a:prstGeom>
        </p:spPr>
        <p:txBody>
          <a:bodyPr wrap="square">
            <a:spAutoFit/>
          </a:bodyPr>
          <a:lstStyle/>
          <a:p>
            <a:pPr algn="ctr"/>
            <a:r>
              <a:rPr lang="en-US" sz="2000" b="1" i="1" dirty="0"/>
              <a:t>In Silico</a:t>
            </a:r>
            <a:r>
              <a:rPr lang="en-US" sz="2000" b="1" dirty="0"/>
              <a:t> Prediction of Biopharmaceutical Features of Remdesivir: A Serendipitous Drug for COVID-19: </a:t>
            </a:r>
            <a:r>
              <a:rPr lang="en-US" sz="2000" b="1" spc="-10" dirty="0">
                <a:latin typeface="Carlito"/>
                <a:cs typeface="Carlito"/>
              </a:rPr>
              <a:t>Graphical</a:t>
            </a:r>
            <a:r>
              <a:rPr lang="en-US" sz="2000" b="1" spc="350" dirty="0">
                <a:latin typeface="Carlito"/>
                <a:cs typeface="Carlito"/>
              </a:rPr>
              <a:t> </a:t>
            </a:r>
            <a:r>
              <a:rPr lang="en-US" sz="2000" b="1" spc="-15" dirty="0">
                <a:latin typeface="Carlito"/>
                <a:cs typeface="Carlito"/>
              </a:rPr>
              <a:t>Abstract</a:t>
            </a:r>
            <a:endParaRPr lang="en-US" sz="2000" dirty="0">
              <a:latin typeface="Carlito"/>
              <a:cs typeface="Carlito"/>
            </a:endParaRPr>
          </a:p>
          <a:p>
            <a:pPr algn="ctr"/>
            <a:endParaRPr lang="en-US" sz="20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a:extLst>
              <a:ext uri="{FF2B5EF4-FFF2-40B4-BE49-F238E27FC236}">
                <a16:creationId xmlns:a16="http://schemas.microsoft.com/office/drawing/2014/main" id="{A62ECD92-0DC4-422C-A3B6-B8A4489C6D76}"/>
              </a:ext>
            </a:extLst>
          </p:cNvPr>
          <p:cNvPicPr>
            <a:picLocks noChangeAspect="1"/>
          </p:cNvPicPr>
          <p:nvPr/>
        </p:nvPicPr>
        <p:blipFill>
          <a:blip r:embed="rId4"/>
          <a:stretch>
            <a:fillRect/>
          </a:stretch>
        </p:blipFill>
        <p:spPr>
          <a:xfrm>
            <a:off x="370960" y="1027673"/>
            <a:ext cx="2133710" cy="723937"/>
          </a:xfrm>
          <a:prstGeom prst="rect">
            <a:avLst/>
          </a:prstGeom>
        </p:spPr>
      </p:pic>
      <p:pic>
        <p:nvPicPr>
          <p:cNvPr id="13" name="Picture 12">
            <a:extLst>
              <a:ext uri="{FF2B5EF4-FFF2-40B4-BE49-F238E27FC236}">
                <a16:creationId xmlns:a16="http://schemas.microsoft.com/office/drawing/2014/main" id="{DD7B79FB-376B-4560-8F42-BCBF58671A3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60" y="1822996"/>
            <a:ext cx="1892300" cy="1896110"/>
          </a:xfrm>
          <a:prstGeom prst="rect">
            <a:avLst/>
          </a:prstGeom>
          <a:noFill/>
          <a:ln>
            <a:noFill/>
          </a:ln>
        </p:spPr>
      </p:pic>
      <p:pic>
        <p:nvPicPr>
          <p:cNvPr id="14" name="Picture 13">
            <a:extLst>
              <a:ext uri="{FF2B5EF4-FFF2-40B4-BE49-F238E27FC236}">
                <a16:creationId xmlns:a16="http://schemas.microsoft.com/office/drawing/2014/main" id="{B11526FF-6A4C-4F96-A6BE-0958CE7C49B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07469" y="1836508"/>
            <a:ext cx="1884680" cy="1476375"/>
          </a:xfrm>
          <a:prstGeom prst="rect">
            <a:avLst/>
          </a:prstGeom>
          <a:noFill/>
          <a:ln>
            <a:noFill/>
          </a:ln>
        </p:spPr>
      </p:pic>
      <p:pic>
        <p:nvPicPr>
          <p:cNvPr id="11" name="Picture 10">
            <a:extLst>
              <a:ext uri="{FF2B5EF4-FFF2-40B4-BE49-F238E27FC236}">
                <a16:creationId xmlns:a16="http://schemas.microsoft.com/office/drawing/2014/main" id="{05E454EA-F32F-466E-8CD8-CE8DA65F0DDD}"/>
              </a:ext>
            </a:extLst>
          </p:cNvPr>
          <p:cNvPicPr>
            <a:picLocks noChangeAspect="1"/>
          </p:cNvPicPr>
          <p:nvPr/>
        </p:nvPicPr>
        <p:blipFill>
          <a:blip r:embed="rId7"/>
          <a:stretch>
            <a:fillRect/>
          </a:stretch>
        </p:blipFill>
        <p:spPr>
          <a:xfrm>
            <a:off x="7016006" y="1191584"/>
            <a:ext cx="1447874" cy="457223"/>
          </a:xfrm>
          <a:prstGeom prst="rect">
            <a:avLst/>
          </a:prstGeom>
        </p:spPr>
      </p:pic>
      <p:sp>
        <p:nvSpPr>
          <p:cNvPr id="32" name="Flowchart: Manual Operation 31">
            <a:extLst>
              <a:ext uri="{FF2B5EF4-FFF2-40B4-BE49-F238E27FC236}">
                <a16:creationId xmlns:a16="http://schemas.microsoft.com/office/drawing/2014/main" id="{714BF723-F941-4266-86BB-470511192F39}"/>
              </a:ext>
            </a:extLst>
          </p:cNvPr>
          <p:cNvSpPr/>
          <p:nvPr/>
        </p:nvSpPr>
        <p:spPr>
          <a:xfrm>
            <a:off x="2891056" y="3724713"/>
            <a:ext cx="3354810" cy="752264"/>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a:extLst>
              <a:ext uri="{FF2B5EF4-FFF2-40B4-BE49-F238E27FC236}">
                <a16:creationId xmlns:a16="http://schemas.microsoft.com/office/drawing/2014/main" id="{401A7908-3878-4D3C-8AE0-6DFDF008551C}"/>
              </a:ext>
            </a:extLst>
          </p:cNvPr>
          <p:cNvSpPr/>
          <p:nvPr/>
        </p:nvSpPr>
        <p:spPr>
          <a:xfrm>
            <a:off x="3371304" y="4590013"/>
            <a:ext cx="2268286" cy="603093"/>
          </a:xfrm>
          <a:prstGeom prst="flowChartManualOperat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a:extLst>
              <a:ext uri="{FF2B5EF4-FFF2-40B4-BE49-F238E27FC236}">
                <a16:creationId xmlns:a16="http://schemas.microsoft.com/office/drawing/2014/main" id="{5CCEE6B2-9932-41D1-B311-95BC33E461B9}"/>
              </a:ext>
            </a:extLst>
          </p:cNvPr>
          <p:cNvSpPr/>
          <p:nvPr/>
        </p:nvSpPr>
        <p:spPr>
          <a:xfrm>
            <a:off x="3728036" y="5305309"/>
            <a:ext cx="1554822" cy="398879"/>
          </a:xfrm>
          <a:prstGeom prst="flowChartManualOperati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7EF133-9371-47C0-B1C8-47CC79644AEE}"/>
              </a:ext>
            </a:extLst>
          </p:cNvPr>
          <p:cNvSpPr/>
          <p:nvPr/>
        </p:nvSpPr>
        <p:spPr>
          <a:xfrm>
            <a:off x="2057902" y="3837421"/>
            <a:ext cx="5021118"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ADMET Predictor</a:t>
            </a:r>
          </a:p>
        </p:txBody>
      </p:sp>
      <p:sp>
        <p:nvSpPr>
          <p:cNvPr id="39" name="Rectangle 38">
            <a:extLst>
              <a:ext uri="{FF2B5EF4-FFF2-40B4-BE49-F238E27FC236}">
                <a16:creationId xmlns:a16="http://schemas.microsoft.com/office/drawing/2014/main" id="{940B1194-D230-4E5B-A0DF-646B0FD99D97}"/>
              </a:ext>
            </a:extLst>
          </p:cNvPr>
          <p:cNvSpPr/>
          <p:nvPr/>
        </p:nvSpPr>
        <p:spPr>
          <a:xfrm>
            <a:off x="3373873" y="4668621"/>
            <a:ext cx="2268286"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PKPlus modules</a:t>
            </a:r>
          </a:p>
        </p:txBody>
      </p:sp>
      <p:sp>
        <p:nvSpPr>
          <p:cNvPr id="41" name="Rectangle 40">
            <a:extLst>
              <a:ext uri="{FF2B5EF4-FFF2-40B4-BE49-F238E27FC236}">
                <a16:creationId xmlns:a16="http://schemas.microsoft.com/office/drawing/2014/main" id="{AE11FC63-6EBF-44B8-B538-9BB16BDD1474}"/>
              </a:ext>
            </a:extLst>
          </p:cNvPr>
          <p:cNvSpPr/>
          <p:nvPr/>
        </p:nvSpPr>
        <p:spPr>
          <a:xfrm>
            <a:off x="3371304" y="5280960"/>
            <a:ext cx="2268286"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Simulation </a:t>
            </a:r>
          </a:p>
        </p:txBody>
      </p:sp>
      <p:sp>
        <p:nvSpPr>
          <p:cNvPr id="42" name="Arrow: Left-Right-Up 41">
            <a:extLst>
              <a:ext uri="{FF2B5EF4-FFF2-40B4-BE49-F238E27FC236}">
                <a16:creationId xmlns:a16="http://schemas.microsoft.com/office/drawing/2014/main" id="{9574B97C-2F13-4CAA-9B9A-860C49159FEE}"/>
              </a:ext>
            </a:extLst>
          </p:cNvPr>
          <p:cNvSpPr/>
          <p:nvPr/>
        </p:nvSpPr>
        <p:spPr>
          <a:xfrm rot="10800000">
            <a:off x="2670988" y="2076976"/>
            <a:ext cx="3794945" cy="140785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63F16FC-E551-48F8-9CCA-5BCBE19214F3}"/>
              </a:ext>
            </a:extLst>
          </p:cNvPr>
          <p:cNvSpPr/>
          <p:nvPr/>
        </p:nvSpPr>
        <p:spPr>
          <a:xfrm>
            <a:off x="1994888" y="1680224"/>
            <a:ext cx="5021118"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GastroPlus version 9.7</a:t>
            </a: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686800" cy="4832092"/>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Abstract: </a:t>
            </a:r>
            <a:r>
              <a:rPr lang="en-US" sz="1600" dirty="0">
                <a:effectLst/>
                <a:latin typeface="Arial" panose="020B0604020202020204" pitchFamily="34" charset="0"/>
                <a:ea typeface="Calibri" panose="020F0502020204030204" pitchFamily="34" charset="0"/>
                <a:cs typeface="Arial" panose="020B0604020202020204" pitchFamily="34" charset="0"/>
              </a:rPr>
              <a:t>Due to the novel nature of the Coronavirus Disease 2019 (COVID-19), there is limited or no standard treatment for it. Remdesivir is the only approved agent for COVID-19, however, there is limited information available about the physicochemical and pharmacokinetic (PK) properties of this drug. The objective of this in silico simulation work was to simulate the biopharmaceutical behavior of remdesivir. The Spatial Data File format structures of remdesivir prodrug and nucleoside core were obtained from the PubChem database to upload on the GastroPlus software 9.7 version. The Absorption, Distribution, Metabolism, Excretion and Toxicity (ADMET) Predictor and PKPlus modules were used to simulate physicochemical and PK properties, respectively, in healthy and predisposed patients. </a:t>
            </a:r>
            <a:r>
              <a:rPr lang="en-US" sz="1600" dirty="0" err="1">
                <a:effectLst/>
                <a:latin typeface="Arial" panose="020B0604020202020204" pitchFamily="34" charset="0"/>
                <a:ea typeface="Calibri" panose="020F0502020204030204" pitchFamily="34" charset="0"/>
                <a:cs typeface="Arial" panose="020B0604020202020204" pitchFamily="34" charset="0"/>
              </a:rPr>
              <a:t>Remdesivir’s</a:t>
            </a:r>
            <a:r>
              <a:rPr lang="en-US" sz="1600" dirty="0">
                <a:effectLst/>
                <a:latin typeface="Arial" panose="020B0604020202020204" pitchFamily="34" charset="0"/>
                <a:ea typeface="Calibri" panose="020F0502020204030204" pitchFamily="34" charset="0"/>
                <a:cs typeface="Arial" panose="020B0604020202020204" pitchFamily="34" charset="0"/>
              </a:rPr>
              <a:t> nucleoside core (GS-441524) was more hydrophilic than the inactive prodrug (GS-5734) with nucleoside core demonstrating better water solubility. Both had low blood brain barrier penetration while GS-5734 predicted to be 100% metabolized by CYP3A4. The bioavailability (Fa%, F%, </a:t>
            </a:r>
            <a:r>
              <a:rPr lang="en-US" sz="1600" dirty="0" err="1">
                <a:effectLst/>
                <a:latin typeface="Arial" panose="020B0604020202020204" pitchFamily="34" charset="0"/>
                <a:ea typeface="Calibri" panose="020F0502020204030204" pitchFamily="34" charset="0"/>
                <a:cs typeface="Arial" panose="020B0604020202020204" pitchFamily="34" charset="0"/>
              </a:rPr>
              <a:t>Cmax</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CmaxLiver</a:t>
            </a:r>
            <a:r>
              <a:rPr lang="en-US" sz="1600" dirty="0">
                <a:effectLst/>
                <a:latin typeface="Arial" panose="020B0604020202020204" pitchFamily="34" charset="0"/>
                <a:ea typeface="Calibri" panose="020F0502020204030204" pitchFamily="34" charset="0"/>
                <a:cs typeface="Arial" panose="020B0604020202020204" pitchFamily="34" charset="0"/>
              </a:rPr>
              <a:t>) of GS-5734 was higher than GS-441524. In addition, there was limited effect of renal function, liver function, weight, or age on the PK profile of remdesivir. GS-5734 (inactive prodrug) appears to be a superior remdesivir derivative due to its hepatic stability, optimum hydrophilic/lipophilic</a:t>
            </a:r>
            <a:r>
              <a:rPr lang="en-US" sz="1600" dirty="0">
                <a:latin typeface="Arial" panose="020B0604020202020204" pitchFamily="34" charset="0"/>
                <a:ea typeface="Calibri" panose="020F0502020204030204" pitchFamily="34" charset="0"/>
                <a:cs typeface="Arial" panose="020B0604020202020204" pitchFamily="34" charset="0"/>
              </a:rPr>
              <a:t> nature, and disposition properties with limited effect of patient physiological conditions.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Keywords: </a:t>
            </a:r>
            <a:r>
              <a:rPr lang="fr-FR" dirty="0">
                <a:latin typeface="Arial" panose="020B0604020202020204" pitchFamily="34" charset="0"/>
                <a:cs typeface="Arial" panose="020B0604020202020204" pitchFamily="34" charset="0"/>
              </a:rPr>
              <a:t>Remdesivir, COVID-19, ADME, </a:t>
            </a:r>
            <a:r>
              <a:rPr lang="fr-FR" dirty="0" err="1">
                <a:latin typeface="Arial" panose="020B0604020202020204" pitchFamily="34" charset="0"/>
                <a:cs typeface="Arial" panose="020B0604020202020204" pitchFamily="34" charset="0"/>
              </a:rPr>
              <a:t>Pharmacokinetics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GastroPlus</a:t>
            </a:r>
            <a:endParaRPr lang="fr-FR"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38915"/>
            <a:ext cx="7848600" cy="523220"/>
          </a:xfrm>
          <a:prstGeom prst="rect">
            <a:avLst/>
          </a:prstGeom>
          <a:noFill/>
        </p:spPr>
        <p:txBody>
          <a:bodyPr wrap="square" rtlCol="0">
            <a:spAutoFit/>
          </a:bodyPr>
          <a:lstStyle/>
          <a:p>
            <a:r>
              <a:rPr lang="fr-FR" sz="2800" b="1" dirty="0"/>
              <a:t>Introduction: Coronavirus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2">
            <a:extLst>
              <a:ext uri="{FF2B5EF4-FFF2-40B4-BE49-F238E27FC236}">
                <a16:creationId xmlns:a16="http://schemas.microsoft.com/office/drawing/2014/main" id="{F5002870-BAA2-4CA8-833D-9D48E27B895C}"/>
              </a:ext>
            </a:extLst>
          </p:cNvPr>
          <p:cNvSpPr txBox="1">
            <a:spLocks/>
          </p:cNvSpPr>
          <p:nvPr/>
        </p:nvSpPr>
        <p:spPr>
          <a:xfrm>
            <a:off x="152400" y="1523082"/>
            <a:ext cx="8810625" cy="37347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Coronavirus disease of 2019 (COVID-19) is caused by the novel beta coronavirus called severe acute respiratory syndrome coronavirus 2 (SARS-CoV-2) </a:t>
            </a:r>
          </a:p>
          <a:p>
            <a:pPr algn="just"/>
            <a:endParaRPr lang="en-US" sz="20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Single-stranded, glycoprotein enveloped, positive-sense RNA viruses</a:t>
            </a:r>
          </a:p>
          <a:p>
            <a:pPr algn="just"/>
            <a:endParaRPr lang="en-US" sz="20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It consists of four subgroups (alpha, beta, gamma, delta)</a:t>
            </a:r>
          </a:p>
          <a:p>
            <a:pPr algn="just"/>
            <a:endParaRPr lang="en-US" sz="20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There are a total of seven coronaviruses that can infect humans</a:t>
            </a:r>
          </a:p>
          <a:p>
            <a:pPr lvl="1" algn="just"/>
            <a:r>
              <a:rPr lang="en-US" sz="1800" dirty="0">
                <a:latin typeface="Arial" panose="020B0604020202020204" pitchFamily="34" charset="0"/>
                <a:cs typeface="Arial" panose="020B0604020202020204" pitchFamily="34" charset="0"/>
              </a:rPr>
              <a:t>Alpha viruses: 229E, and NL63</a:t>
            </a:r>
          </a:p>
          <a:p>
            <a:pPr lvl="1" algn="just"/>
            <a:r>
              <a:rPr lang="en-US" sz="1800" dirty="0">
                <a:latin typeface="Arial" panose="020B0604020202020204" pitchFamily="34" charset="0"/>
                <a:cs typeface="Arial" panose="020B0604020202020204" pitchFamily="34" charset="0"/>
              </a:rPr>
              <a:t>Beta viruses: OC43, HKU1, MERS-</a:t>
            </a:r>
            <a:r>
              <a:rPr lang="en-US" sz="1800" dirty="0" err="1">
                <a:latin typeface="Arial" panose="020B0604020202020204" pitchFamily="34" charset="0"/>
                <a:cs typeface="Arial" panose="020B0604020202020204" pitchFamily="34" charset="0"/>
              </a:rPr>
              <a:t>CoV</a:t>
            </a:r>
            <a:r>
              <a:rPr lang="en-US" sz="1800" dirty="0">
                <a:latin typeface="Arial" panose="020B0604020202020204" pitchFamily="34" charset="0"/>
                <a:cs typeface="Arial" panose="020B0604020202020204" pitchFamily="34" charset="0"/>
              </a:rPr>
              <a:t>, SARS-</a:t>
            </a:r>
            <a:r>
              <a:rPr lang="en-US" sz="1800" dirty="0" err="1">
                <a:latin typeface="Arial" panose="020B0604020202020204" pitchFamily="34" charset="0"/>
                <a:cs typeface="Arial" panose="020B0604020202020204" pitchFamily="34" charset="0"/>
              </a:rPr>
              <a:t>CoV</a:t>
            </a:r>
            <a:r>
              <a:rPr lang="en-US" sz="1800" dirty="0">
                <a:latin typeface="Arial" panose="020B0604020202020204" pitchFamily="34" charset="0"/>
                <a:cs typeface="Arial" panose="020B0604020202020204" pitchFamily="34" charset="0"/>
              </a:rPr>
              <a:t>, and </a:t>
            </a:r>
            <a:r>
              <a:rPr lang="en-US" sz="1800" b="1" dirty="0">
                <a:solidFill>
                  <a:srgbClr val="FF0000"/>
                </a:solidFill>
                <a:latin typeface="Arial" panose="020B0604020202020204" pitchFamily="34" charset="0"/>
                <a:cs typeface="Arial" panose="020B0604020202020204" pitchFamily="34" charset="0"/>
              </a:rPr>
              <a:t>SARS-CoV-2  </a:t>
            </a:r>
          </a:p>
          <a:p>
            <a:pPr algn="just"/>
            <a:endParaRPr lang="en-US" sz="1800" dirty="0">
              <a:latin typeface="Arial" panose="020B0604020202020204" pitchFamily="34" charset="0"/>
              <a:cs typeface="Arial" panose="020B0604020202020204" pitchFamily="34" charset="0"/>
            </a:endParaRPr>
          </a:p>
          <a:p>
            <a:pPr marL="0" indent="0" algn="just">
              <a:buFont typeface="Arial" pitchFamily="34" charset="0"/>
              <a:buNone/>
            </a:pPr>
            <a:endParaRPr lang="en-US" sz="1800" dirty="0">
              <a:latin typeface="Arial" panose="020B0604020202020204" pitchFamily="34" charset="0"/>
              <a:cs typeface="Arial" panose="020B0604020202020204" pitchFamily="34" charset="0"/>
            </a:endParaRPr>
          </a:p>
        </p:txBody>
      </p:sp>
      <p:pic>
        <p:nvPicPr>
          <p:cNvPr id="2" name="Picture 1" descr="A close up of a cake&#10;&#10;Description automatically generated">
            <a:extLst>
              <a:ext uri="{FF2B5EF4-FFF2-40B4-BE49-F238E27FC236}">
                <a16:creationId xmlns:a16="http://schemas.microsoft.com/office/drawing/2014/main" id="{6986F4D4-FC28-4DC5-B45E-D2D389EA3BD5}"/>
              </a:ext>
            </a:extLst>
          </p:cNvPr>
          <p:cNvPicPr>
            <a:picLocks noChangeAspect="1"/>
          </p:cNvPicPr>
          <p:nvPr/>
        </p:nvPicPr>
        <p:blipFill>
          <a:blip r:embed="rId3"/>
          <a:stretch>
            <a:fillRect/>
          </a:stretch>
        </p:blipFill>
        <p:spPr>
          <a:xfrm flipH="1">
            <a:off x="5257800" y="149708"/>
            <a:ext cx="1903937" cy="1071265"/>
          </a:xfrm>
          <a:prstGeom prst="rect">
            <a:avLst/>
          </a:prstGeom>
        </p:spPr>
      </p:pic>
      <p:sp>
        <p:nvSpPr>
          <p:cNvPr id="7" name="Footer Placeholder 3">
            <a:extLst>
              <a:ext uri="{FF2B5EF4-FFF2-40B4-BE49-F238E27FC236}">
                <a16:creationId xmlns:a16="http://schemas.microsoft.com/office/drawing/2014/main" id="{BEF60D7F-9F85-4F56-9351-A4543CEC5CA2}"/>
              </a:ext>
            </a:extLst>
          </p:cNvPr>
          <p:cNvSpPr>
            <a:spLocks noGrp="1"/>
          </p:cNvSpPr>
          <p:nvPr>
            <p:ph type="ftr" sz="quarter" idx="11"/>
          </p:nvPr>
        </p:nvSpPr>
        <p:spPr>
          <a:xfrm>
            <a:off x="152400" y="5562600"/>
            <a:ext cx="9698502"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Coronavirus. Centers for Disease Control and Prevention. https://www.cdc.gov/coronavirus/types.html. Published February 15, 2020. Accessed October 29, 2020.</a:t>
            </a:r>
          </a:p>
          <a:p>
            <a:pPr algn="l"/>
            <a:r>
              <a:rPr lang="en-US" sz="1000" dirty="0"/>
              <a:t>SARS-CoV-2 image: </a:t>
            </a:r>
            <a:r>
              <a:rPr lang="en-US" sz="1000" dirty="0">
                <a:effectLst/>
              </a:rPr>
              <a:t>Eckert, Alissa. “SARS-CoV-2.” CDC: Public Health Image Library (PHIL), 2020, phil.cdc.gov/</a:t>
            </a:r>
            <a:r>
              <a:rPr lang="en-US" sz="1000" dirty="0" err="1">
                <a:effectLst/>
              </a:rPr>
              <a:t>Details.aspx?pid</a:t>
            </a:r>
            <a:r>
              <a:rPr lang="en-US" sz="1000" dirty="0">
                <a:effectLst/>
              </a:rPr>
              <a:t>=23312. </a:t>
            </a:r>
            <a:r>
              <a:rPr lang="en-US" sz="10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024" y="160020"/>
            <a:ext cx="7848600" cy="523220"/>
          </a:xfrm>
          <a:prstGeom prst="rect">
            <a:avLst/>
          </a:prstGeom>
          <a:noFill/>
        </p:spPr>
        <p:txBody>
          <a:bodyPr wrap="square" rtlCol="0">
            <a:spAutoFit/>
          </a:bodyPr>
          <a:lstStyle/>
          <a:p>
            <a:r>
              <a:rPr lang="fr-FR" sz="2800" b="1" dirty="0"/>
              <a:t>Introduction: </a:t>
            </a:r>
            <a:r>
              <a:rPr lang="fr-FR" sz="2800" b="1" dirty="0" err="1"/>
              <a:t>Remdesivir</a:t>
            </a:r>
            <a:r>
              <a:rPr lang="fr-FR" sz="2800" b="1" dirty="0"/>
              <a:t> </a:t>
            </a:r>
            <a:r>
              <a:rPr lang="fr-FR" sz="2800" b="1" dirty="0" err="1"/>
              <a:t>Treatment</a:t>
            </a:r>
            <a:r>
              <a:rPr lang="fr-FR" sz="2800" b="1" dirty="0"/>
              <a:t> of COVID-19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Content Placeholder 2">
            <a:extLst>
              <a:ext uri="{FF2B5EF4-FFF2-40B4-BE49-F238E27FC236}">
                <a16:creationId xmlns:a16="http://schemas.microsoft.com/office/drawing/2014/main" id="{F5002870-BAA2-4CA8-833D-9D48E27B895C}"/>
              </a:ext>
            </a:extLst>
          </p:cNvPr>
          <p:cNvSpPr txBox="1">
            <a:spLocks/>
          </p:cNvSpPr>
          <p:nvPr/>
        </p:nvSpPr>
        <p:spPr>
          <a:xfrm>
            <a:off x="152400" y="1211262"/>
            <a:ext cx="8763000" cy="4351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On October 22, 2020 the FDA made </a:t>
            </a:r>
            <a:r>
              <a:rPr lang="en-US" sz="1800" dirty="0" err="1">
                <a:latin typeface="Arial" panose="020B0604020202020204" pitchFamily="34" charset="0"/>
                <a:cs typeface="Arial" panose="020B0604020202020204" pitchFamily="34" charset="0"/>
              </a:rPr>
              <a:t>remdesivir</a:t>
            </a:r>
            <a:r>
              <a:rPr lang="en-US" sz="1800" dirty="0">
                <a:latin typeface="Arial" panose="020B0604020202020204" pitchFamily="34" charset="0"/>
                <a:cs typeface="Arial" panose="020B0604020202020204" pitchFamily="34" charset="0"/>
              </a:rPr>
              <a:t> as the only approved drug against COVID-19. </a:t>
            </a:r>
          </a:p>
          <a:p>
            <a:pPr algn="just"/>
            <a:endParaRPr lang="en-US" sz="2000" dirty="0">
              <a:latin typeface="Arial" panose="020B0604020202020204" pitchFamily="34" charset="0"/>
              <a:cs typeface="Arial" panose="020B0604020202020204" pitchFamily="34" charset="0"/>
            </a:endParaRPr>
          </a:p>
          <a:p>
            <a:pPr algn="just"/>
            <a:r>
              <a:rPr lang="en-US" sz="1800" dirty="0" err="1">
                <a:latin typeface="Arial" panose="020B0604020202020204" pitchFamily="34" charset="0"/>
                <a:cs typeface="Arial" panose="020B0604020202020204" pitchFamily="34" charset="0"/>
              </a:rPr>
              <a:t>Remdesivir</a:t>
            </a:r>
            <a:r>
              <a:rPr lang="en-US" sz="1800" dirty="0">
                <a:latin typeface="Arial" panose="020B0604020202020204" pitchFamily="34" charset="0"/>
                <a:cs typeface="Arial" panose="020B0604020202020204" pitchFamily="34" charset="0"/>
              </a:rPr>
              <a:t> was originally developed against Ebola virus but has shown to be somewhat effective against COVID-19. </a:t>
            </a:r>
          </a:p>
          <a:p>
            <a:pPr algn="just"/>
            <a:endParaRPr lang="en-US" sz="20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Although FDA has approved </a:t>
            </a:r>
            <a:r>
              <a:rPr lang="en-US" sz="1800" dirty="0" err="1">
                <a:latin typeface="Arial" panose="020B0604020202020204" pitchFamily="34" charset="0"/>
                <a:cs typeface="Arial" panose="020B0604020202020204" pitchFamily="34" charset="0"/>
              </a:rPr>
              <a:t>remdesivir</a:t>
            </a:r>
            <a:r>
              <a:rPr lang="en-US" sz="1800" dirty="0">
                <a:latin typeface="Arial" panose="020B0604020202020204" pitchFamily="34" charset="0"/>
                <a:cs typeface="Arial" panose="020B0604020202020204" pitchFamily="34" charset="0"/>
              </a:rPr>
              <a:t> for COVID-19, there is limited information available about its physicochemical and pharmacokinetic (PK) properties. </a:t>
            </a:r>
          </a:p>
          <a:p>
            <a:pPr marL="0" indent="0" algn="just">
              <a:buNone/>
            </a:pPr>
            <a:endParaRPr lang="en-US" sz="20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 objective of this </a:t>
            </a:r>
            <a:r>
              <a:rPr lang="en-US" sz="1800" i="1" dirty="0">
                <a:latin typeface="Arial" panose="020B0604020202020204" pitchFamily="34" charset="0"/>
                <a:cs typeface="Arial" panose="020B0604020202020204" pitchFamily="34" charset="0"/>
              </a:rPr>
              <a:t>in silico </a:t>
            </a:r>
            <a:r>
              <a:rPr lang="en-US" sz="1800" dirty="0">
                <a:latin typeface="Arial" panose="020B0604020202020204" pitchFamily="34" charset="0"/>
                <a:cs typeface="Arial" panose="020B0604020202020204" pitchFamily="34" charset="0"/>
              </a:rPr>
              <a:t>simulation work was to predict the biopharmaceutical properties of remdesivir. </a:t>
            </a:r>
          </a:p>
          <a:p>
            <a:pPr algn="just"/>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822322B-EA77-452C-AAA9-9218A4384965}"/>
              </a:ext>
            </a:extLst>
          </p:cNvPr>
          <p:cNvSpPr txBox="1"/>
          <p:nvPr/>
        </p:nvSpPr>
        <p:spPr>
          <a:xfrm>
            <a:off x="381000" y="5638800"/>
            <a:ext cx="8991600" cy="230832"/>
          </a:xfrm>
          <a:prstGeom prst="rect">
            <a:avLst/>
          </a:prstGeom>
          <a:noFill/>
        </p:spPr>
        <p:txBody>
          <a:bodyPr wrap="square">
            <a:spAutoFit/>
          </a:bodyPr>
          <a:lstStyle/>
          <a:p>
            <a:r>
              <a:rPr lang="en-US" sz="900" dirty="0"/>
              <a:t>Commissioner, Office of the. FDA Approves First Treatment for COVID-19, 22 Oct. 2020, www.fda.gov/news-events/press-announcements/fda-approves-first-treatment-covid-19. </a:t>
            </a:r>
            <a:endParaRPr lang="en-US" sz="900" dirty="0">
              <a:effectLst/>
            </a:endParaRPr>
          </a:p>
        </p:txBody>
      </p:sp>
    </p:spTree>
    <p:extLst>
      <p:ext uri="{BB962C8B-B14F-4D97-AF65-F5344CB8AC3E}">
        <p14:creationId xmlns:p14="http://schemas.microsoft.com/office/powerpoint/2010/main" val="307575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269591"/>
            <a:ext cx="7848600" cy="461665"/>
          </a:xfrm>
          <a:prstGeom prst="rect">
            <a:avLst/>
          </a:prstGeom>
          <a:noFill/>
        </p:spPr>
        <p:txBody>
          <a:bodyPr wrap="square" rtlCol="0">
            <a:spAutoFit/>
          </a:bodyPr>
          <a:lstStyle/>
          <a:p>
            <a:r>
              <a:rPr lang="fr-FR" sz="2400" b="1" dirty="0"/>
              <a:t>Introduction: </a:t>
            </a:r>
            <a:r>
              <a:rPr lang="fr-FR" sz="2400" b="1" dirty="0" err="1"/>
              <a:t>Remdesivir</a:t>
            </a:r>
            <a:r>
              <a:rPr lang="fr-FR" sz="2400" b="1" dirty="0"/>
              <a:t> </a:t>
            </a:r>
            <a:r>
              <a:rPr lang="fr-FR" sz="2400" b="1" dirty="0" err="1"/>
              <a:t>Metabolism</a:t>
            </a:r>
            <a:r>
              <a:rPr lang="fr-FR" sz="2400" b="1" dirty="0"/>
              <a:t> </a:t>
            </a:r>
            <a:r>
              <a:rPr lang="fr-FR" sz="2400" b="1" dirty="0" err="1"/>
              <a:t>Pathway</a:t>
            </a:r>
            <a:r>
              <a:rPr lang="fr-FR" sz="2400" b="1" dirty="0"/>
              <a:t>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a:extLst>
              <a:ext uri="{FF2B5EF4-FFF2-40B4-BE49-F238E27FC236}">
                <a16:creationId xmlns:a16="http://schemas.microsoft.com/office/drawing/2014/main" id="{3328D07B-B2FF-42E8-B7DC-A991FD834A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424" y="1181493"/>
            <a:ext cx="1892300" cy="1896110"/>
          </a:xfrm>
          <a:prstGeom prst="rect">
            <a:avLst/>
          </a:prstGeom>
          <a:noFill/>
          <a:ln>
            <a:noFill/>
          </a:ln>
        </p:spPr>
      </p:pic>
      <p:sp>
        <p:nvSpPr>
          <p:cNvPr id="8" name="Oval 7">
            <a:extLst>
              <a:ext uri="{FF2B5EF4-FFF2-40B4-BE49-F238E27FC236}">
                <a16:creationId xmlns:a16="http://schemas.microsoft.com/office/drawing/2014/main" id="{CDF4542D-1451-4B4A-A3A5-75878559DCD5}"/>
              </a:ext>
            </a:extLst>
          </p:cNvPr>
          <p:cNvSpPr/>
          <p:nvPr/>
        </p:nvSpPr>
        <p:spPr>
          <a:xfrm>
            <a:off x="1739613" y="2141671"/>
            <a:ext cx="1828800" cy="988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9066F786-916B-4BD0-9305-8CED8629F464}"/>
              </a:ext>
            </a:extLst>
          </p:cNvPr>
          <p:cNvPicPr>
            <a:picLocks noChangeAspect="1"/>
          </p:cNvPicPr>
          <p:nvPr/>
        </p:nvPicPr>
        <p:blipFill>
          <a:blip r:embed="rId4"/>
          <a:stretch>
            <a:fillRect/>
          </a:stretch>
        </p:blipFill>
        <p:spPr>
          <a:xfrm>
            <a:off x="1059428" y="2424439"/>
            <a:ext cx="609631" cy="381020"/>
          </a:xfrm>
          <a:prstGeom prst="rect">
            <a:avLst/>
          </a:prstGeom>
        </p:spPr>
      </p:pic>
      <p:sp>
        <p:nvSpPr>
          <p:cNvPr id="11" name="Arrow: Right 10">
            <a:extLst>
              <a:ext uri="{FF2B5EF4-FFF2-40B4-BE49-F238E27FC236}">
                <a16:creationId xmlns:a16="http://schemas.microsoft.com/office/drawing/2014/main" id="{46BE8DFA-E38B-4D01-B730-3166CE6FF8D2}"/>
              </a:ext>
            </a:extLst>
          </p:cNvPr>
          <p:cNvSpPr/>
          <p:nvPr/>
        </p:nvSpPr>
        <p:spPr>
          <a:xfrm>
            <a:off x="4025605" y="1489555"/>
            <a:ext cx="2133710" cy="615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Picture 12">
            <a:extLst>
              <a:ext uri="{FF2B5EF4-FFF2-40B4-BE49-F238E27FC236}">
                <a16:creationId xmlns:a16="http://schemas.microsoft.com/office/drawing/2014/main" id="{885D69D4-C791-444A-80E7-347A15D0BF1C}"/>
              </a:ext>
            </a:extLst>
          </p:cNvPr>
          <p:cNvPicPr>
            <a:picLocks noChangeAspect="1"/>
          </p:cNvPicPr>
          <p:nvPr/>
        </p:nvPicPr>
        <p:blipFill>
          <a:blip r:embed="rId5"/>
          <a:stretch>
            <a:fillRect/>
          </a:stretch>
        </p:blipFill>
        <p:spPr>
          <a:xfrm>
            <a:off x="4125001" y="2233930"/>
            <a:ext cx="1701887" cy="571529"/>
          </a:xfrm>
          <a:prstGeom prst="rect">
            <a:avLst/>
          </a:prstGeom>
        </p:spPr>
      </p:pic>
      <p:pic>
        <p:nvPicPr>
          <p:cNvPr id="14" name="Picture 13">
            <a:extLst>
              <a:ext uri="{FF2B5EF4-FFF2-40B4-BE49-F238E27FC236}">
                <a16:creationId xmlns:a16="http://schemas.microsoft.com/office/drawing/2014/main" id="{273CAD04-F8BE-496F-AF86-14C2513B48F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517839" y="1253694"/>
            <a:ext cx="1884680" cy="1476375"/>
          </a:xfrm>
          <a:prstGeom prst="rect">
            <a:avLst/>
          </a:prstGeom>
          <a:noFill/>
          <a:ln>
            <a:noFill/>
          </a:ln>
        </p:spPr>
      </p:pic>
      <p:pic>
        <p:nvPicPr>
          <p:cNvPr id="16" name="Picture 15">
            <a:extLst>
              <a:ext uri="{FF2B5EF4-FFF2-40B4-BE49-F238E27FC236}">
                <a16:creationId xmlns:a16="http://schemas.microsoft.com/office/drawing/2014/main" id="{33B75019-F89E-428D-9C58-78EFD0A73912}"/>
              </a:ext>
            </a:extLst>
          </p:cNvPr>
          <p:cNvPicPr>
            <a:picLocks noChangeAspect="1"/>
          </p:cNvPicPr>
          <p:nvPr/>
        </p:nvPicPr>
        <p:blipFill>
          <a:blip r:embed="rId7"/>
          <a:stretch>
            <a:fillRect/>
          </a:stretch>
        </p:blipFill>
        <p:spPr>
          <a:xfrm>
            <a:off x="7044887" y="897483"/>
            <a:ext cx="1447874" cy="457223"/>
          </a:xfrm>
          <a:prstGeom prst="rect">
            <a:avLst/>
          </a:prstGeom>
        </p:spPr>
      </p:pic>
      <p:sp>
        <p:nvSpPr>
          <p:cNvPr id="17" name="Arrow: Right 16">
            <a:extLst>
              <a:ext uri="{FF2B5EF4-FFF2-40B4-BE49-F238E27FC236}">
                <a16:creationId xmlns:a16="http://schemas.microsoft.com/office/drawing/2014/main" id="{1CDB6912-CC4C-4B7A-808E-19F6E5CE570B}"/>
              </a:ext>
            </a:extLst>
          </p:cNvPr>
          <p:cNvSpPr/>
          <p:nvPr/>
        </p:nvSpPr>
        <p:spPr>
          <a:xfrm rot="7770985">
            <a:off x="6568097" y="3078543"/>
            <a:ext cx="1358900" cy="615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59A2797E-2CB9-43A5-BB7F-10705556F7CD}"/>
              </a:ext>
            </a:extLst>
          </p:cNvPr>
          <p:cNvPicPr>
            <a:picLocks noChangeAspect="1"/>
          </p:cNvPicPr>
          <p:nvPr/>
        </p:nvPicPr>
        <p:blipFill>
          <a:blip r:embed="rId8"/>
          <a:stretch>
            <a:fillRect/>
          </a:stretch>
        </p:blipFill>
        <p:spPr>
          <a:xfrm>
            <a:off x="7831259" y="3153444"/>
            <a:ext cx="1149409" cy="654084"/>
          </a:xfrm>
          <a:prstGeom prst="rect">
            <a:avLst/>
          </a:prstGeom>
        </p:spPr>
      </p:pic>
      <p:pic>
        <p:nvPicPr>
          <p:cNvPr id="21" name="Picture 20">
            <a:extLst>
              <a:ext uri="{FF2B5EF4-FFF2-40B4-BE49-F238E27FC236}">
                <a16:creationId xmlns:a16="http://schemas.microsoft.com/office/drawing/2014/main" id="{1CCFCC0E-9B9C-475B-AECA-8405BB8B17A6}"/>
              </a:ext>
            </a:extLst>
          </p:cNvPr>
          <p:cNvPicPr>
            <a:picLocks noChangeAspect="1"/>
          </p:cNvPicPr>
          <p:nvPr/>
        </p:nvPicPr>
        <p:blipFill>
          <a:blip r:embed="rId9"/>
          <a:stretch>
            <a:fillRect/>
          </a:stretch>
        </p:blipFill>
        <p:spPr>
          <a:xfrm>
            <a:off x="4620676" y="3439855"/>
            <a:ext cx="1733639" cy="666784"/>
          </a:xfrm>
          <a:prstGeom prst="rect">
            <a:avLst/>
          </a:prstGeom>
        </p:spPr>
      </p:pic>
      <p:pic>
        <p:nvPicPr>
          <p:cNvPr id="22" name="Picture 21">
            <a:extLst>
              <a:ext uri="{FF2B5EF4-FFF2-40B4-BE49-F238E27FC236}">
                <a16:creationId xmlns:a16="http://schemas.microsoft.com/office/drawing/2014/main" id="{96E069E1-48A2-4995-95B3-380E71B4F646}"/>
              </a:ext>
            </a:extLst>
          </p:cNvPr>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4149853" y="4167598"/>
            <a:ext cx="2609486" cy="1104900"/>
          </a:xfrm>
          <a:prstGeom prst="rect">
            <a:avLst/>
          </a:prstGeom>
          <a:noFill/>
          <a:ln>
            <a:noFill/>
          </a:ln>
        </p:spPr>
      </p:pic>
      <p:sp>
        <p:nvSpPr>
          <p:cNvPr id="23" name="Arrow: Right 22">
            <a:extLst>
              <a:ext uri="{FF2B5EF4-FFF2-40B4-BE49-F238E27FC236}">
                <a16:creationId xmlns:a16="http://schemas.microsoft.com/office/drawing/2014/main" id="{FAE63351-AAA1-4909-8843-C97865F30309}"/>
              </a:ext>
            </a:extLst>
          </p:cNvPr>
          <p:cNvSpPr/>
          <p:nvPr/>
        </p:nvSpPr>
        <p:spPr>
          <a:xfrm rot="10800000">
            <a:off x="2744040" y="4136696"/>
            <a:ext cx="1358900" cy="615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B4E01BA-CADA-4317-899D-242A0AA0610C}"/>
              </a:ext>
            </a:extLst>
          </p:cNvPr>
          <p:cNvPicPr>
            <a:picLocks noChangeAspect="1"/>
          </p:cNvPicPr>
          <p:nvPr/>
        </p:nvPicPr>
        <p:blipFill>
          <a:blip r:embed="rId12"/>
          <a:stretch>
            <a:fillRect/>
          </a:stretch>
        </p:blipFill>
        <p:spPr>
          <a:xfrm>
            <a:off x="3057010" y="4742770"/>
            <a:ext cx="1149409" cy="425472"/>
          </a:xfrm>
          <a:prstGeom prst="rect">
            <a:avLst/>
          </a:prstGeom>
        </p:spPr>
      </p:pic>
      <p:pic>
        <p:nvPicPr>
          <p:cNvPr id="29" name="Picture 28">
            <a:extLst>
              <a:ext uri="{FF2B5EF4-FFF2-40B4-BE49-F238E27FC236}">
                <a16:creationId xmlns:a16="http://schemas.microsoft.com/office/drawing/2014/main" id="{E5DDBDA7-6EB9-4E72-9ADD-33B40DB870B8}"/>
              </a:ext>
            </a:extLst>
          </p:cNvPr>
          <p:cNvPicPr>
            <a:picLocks noChangeAspect="1"/>
          </p:cNvPicPr>
          <p:nvPr/>
        </p:nvPicPr>
        <p:blipFill>
          <a:blip r:embed="rId13"/>
          <a:stretch>
            <a:fillRect/>
          </a:stretch>
        </p:blipFill>
        <p:spPr>
          <a:xfrm>
            <a:off x="148593" y="4229268"/>
            <a:ext cx="2514600" cy="647733"/>
          </a:xfrm>
          <a:prstGeom prst="rect">
            <a:avLst/>
          </a:prstGeom>
        </p:spPr>
      </p:pic>
      <p:pic>
        <p:nvPicPr>
          <p:cNvPr id="2" name="Picture 1">
            <a:extLst>
              <a:ext uri="{FF2B5EF4-FFF2-40B4-BE49-F238E27FC236}">
                <a16:creationId xmlns:a16="http://schemas.microsoft.com/office/drawing/2014/main" id="{4B0B9158-D5DE-4163-A650-C08E93169259}"/>
              </a:ext>
            </a:extLst>
          </p:cNvPr>
          <p:cNvPicPr>
            <a:picLocks noChangeAspect="1"/>
          </p:cNvPicPr>
          <p:nvPr/>
        </p:nvPicPr>
        <p:blipFill>
          <a:blip r:embed="rId14"/>
          <a:stretch>
            <a:fillRect/>
          </a:stretch>
        </p:blipFill>
        <p:spPr>
          <a:xfrm>
            <a:off x="590633" y="1272760"/>
            <a:ext cx="1630519" cy="553212"/>
          </a:xfrm>
          <a:prstGeom prst="rect">
            <a:avLst/>
          </a:prstGeom>
        </p:spPr>
      </p:pic>
      <p:sp>
        <p:nvSpPr>
          <p:cNvPr id="6" name="TextBox 5">
            <a:extLst>
              <a:ext uri="{FF2B5EF4-FFF2-40B4-BE49-F238E27FC236}">
                <a16:creationId xmlns:a16="http://schemas.microsoft.com/office/drawing/2014/main" id="{7E3E0243-BF51-4DB2-A036-E588681AECD8}"/>
              </a:ext>
            </a:extLst>
          </p:cNvPr>
          <p:cNvSpPr txBox="1"/>
          <p:nvPr/>
        </p:nvSpPr>
        <p:spPr>
          <a:xfrm>
            <a:off x="152400" y="5574268"/>
            <a:ext cx="8553367" cy="369332"/>
          </a:xfrm>
          <a:prstGeom prst="rect">
            <a:avLst/>
          </a:prstGeom>
          <a:noFill/>
        </p:spPr>
        <p:txBody>
          <a:bodyPr wrap="square">
            <a:spAutoFit/>
          </a:bodyPr>
          <a:lstStyle/>
          <a:p>
            <a:r>
              <a:rPr lang="en-US" sz="900" dirty="0">
                <a:effectLst/>
              </a:rPr>
              <a:t>Amirian ES, Levy JK. Current knowledge about the antivirals remdesivir (GS-5734) and GS-441524 as therapeutic options for coronaviruses. One Health. 2020;9:100128.</a:t>
            </a:r>
          </a:p>
          <a:p>
            <a:r>
              <a:rPr lang="en-US" sz="900" dirty="0">
                <a:effectLst/>
              </a:rPr>
              <a:t>Kim S, Chen J, Cheng T, et al. PubChem 2019 update: improved access to chemical data. Nucleic Acids Res. 2019;47(D1):D1102–D1109. </a:t>
            </a:r>
          </a:p>
        </p:txBody>
      </p:sp>
    </p:spTree>
    <p:extLst>
      <p:ext uri="{BB962C8B-B14F-4D97-AF65-F5344CB8AC3E}">
        <p14:creationId xmlns:p14="http://schemas.microsoft.com/office/powerpoint/2010/main" val="318608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5EDA346-8A53-4D70-84CD-D3D961C3059B}"/>
              </a:ext>
            </a:extLst>
          </p:cNvPr>
          <p:cNvSpPr/>
          <p:nvPr/>
        </p:nvSpPr>
        <p:spPr>
          <a:xfrm>
            <a:off x="2572232" y="4457825"/>
            <a:ext cx="45719" cy="9170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78D893-35B0-40FC-B15E-611A2FAB25FA}"/>
              </a:ext>
            </a:extLst>
          </p:cNvPr>
          <p:cNvSpPr/>
          <p:nvPr/>
        </p:nvSpPr>
        <p:spPr>
          <a:xfrm>
            <a:off x="2567096" y="2008139"/>
            <a:ext cx="55993" cy="1292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D8F7619-B119-4443-9F4E-801431991A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425" y="4185094"/>
            <a:ext cx="1265849" cy="1149390"/>
          </a:xfrm>
          <a:prstGeom prst="rect">
            <a:avLst/>
          </a:prstGeom>
          <a:noFill/>
          <a:ln>
            <a:noFill/>
          </a:ln>
        </p:spPr>
      </p:pic>
      <p:pic>
        <p:nvPicPr>
          <p:cNvPr id="37" name="Picture 36">
            <a:extLst>
              <a:ext uri="{FF2B5EF4-FFF2-40B4-BE49-F238E27FC236}">
                <a16:creationId xmlns:a16="http://schemas.microsoft.com/office/drawing/2014/main" id="{1EAE2F2F-6DA8-4392-AA6B-47B25107D507}"/>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916438" y="4489101"/>
            <a:ext cx="1975680" cy="913290"/>
          </a:xfrm>
          <a:prstGeom prst="rect">
            <a:avLst/>
          </a:prstGeom>
          <a:noFill/>
          <a:ln>
            <a:noFill/>
          </a:ln>
        </p:spPr>
      </p:pic>
      <p:cxnSp>
        <p:nvCxnSpPr>
          <p:cNvPr id="27" name="Straight Connector 26">
            <a:extLst>
              <a:ext uri="{FF2B5EF4-FFF2-40B4-BE49-F238E27FC236}">
                <a16:creationId xmlns:a16="http://schemas.microsoft.com/office/drawing/2014/main" id="{C91A6E0C-89E4-4DE0-ACEA-0C5F7C5CF70A}"/>
              </a:ext>
            </a:extLst>
          </p:cNvPr>
          <p:cNvCxnSpPr>
            <a:cxnSpLocks/>
          </p:cNvCxnSpPr>
          <p:nvPr/>
        </p:nvCxnSpPr>
        <p:spPr>
          <a:xfrm>
            <a:off x="2424493" y="3901371"/>
            <a:ext cx="375863" cy="0"/>
          </a:xfrm>
          <a:prstGeom prst="line">
            <a:avLst/>
          </a:prstGeom>
          <a:ln w="76200">
            <a:solidFill>
              <a:srgbClr val="0070C0"/>
            </a:solidFill>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644161" y="139618"/>
            <a:ext cx="7848600" cy="461665"/>
          </a:xfrm>
          <a:prstGeom prst="rect">
            <a:avLst/>
          </a:prstGeom>
          <a:noFill/>
        </p:spPr>
        <p:txBody>
          <a:bodyPr wrap="square" rtlCol="0">
            <a:spAutoFit/>
          </a:bodyPr>
          <a:lstStyle/>
          <a:p>
            <a:pPr algn="ctr"/>
            <a:r>
              <a:rPr lang="fr-FR" sz="2400" b="1" dirty="0"/>
              <a:t>Introduction: </a:t>
            </a:r>
            <a:r>
              <a:rPr lang="fr-FR" sz="2400" b="1" dirty="0" err="1"/>
              <a:t>Remdesivir</a:t>
            </a:r>
            <a:r>
              <a:rPr lang="fr-FR" sz="2400" b="1" dirty="0"/>
              <a:t> </a:t>
            </a:r>
            <a:r>
              <a:rPr lang="fr-FR" sz="2400" b="1" dirty="0" err="1"/>
              <a:t>Pharmacological</a:t>
            </a:r>
            <a:r>
              <a:rPr lang="fr-FR" sz="2400" b="1" dirty="0"/>
              <a:t> Target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Content Placeholder 2">
            <a:extLst>
              <a:ext uri="{FF2B5EF4-FFF2-40B4-BE49-F238E27FC236}">
                <a16:creationId xmlns:a16="http://schemas.microsoft.com/office/drawing/2014/main" id="{6E923591-FE3B-47BF-BAD3-A6C0066365D2}"/>
              </a:ext>
            </a:extLst>
          </p:cNvPr>
          <p:cNvSpPr txBox="1">
            <a:spLocks/>
          </p:cNvSpPr>
          <p:nvPr/>
        </p:nvSpPr>
        <p:spPr>
          <a:xfrm>
            <a:off x="381000" y="1592262"/>
            <a:ext cx="7975758"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C921369F-09B2-46B8-84AC-F7A3BF956028}"/>
              </a:ext>
            </a:extLst>
          </p:cNvPr>
          <p:cNvSpPr txBox="1">
            <a:spLocks/>
          </p:cNvSpPr>
          <p:nvPr/>
        </p:nvSpPr>
        <p:spPr>
          <a:xfrm>
            <a:off x="91420" y="533400"/>
            <a:ext cx="8990841" cy="11728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400" dirty="0">
                <a:latin typeface="Arial" panose="020B0604020202020204" pitchFamily="34" charset="0"/>
                <a:cs typeface="Arial" panose="020B0604020202020204" pitchFamily="34" charset="0"/>
              </a:rPr>
              <a:t>Remdesivir is an adenosine analog prodrug that converts metabolically to GS-441524. GS-441524 is then up taken by infected SARS-CoV-2 lung cells. Intracellularly GS-441524 becomes GS-443902 a nucleoside triphosphate metabolite after a series of </a:t>
            </a:r>
            <a:r>
              <a:rPr lang="en-US" sz="1400" dirty="0" err="1">
                <a:latin typeface="Arial" panose="020B0604020202020204" pitchFamily="34" charset="0"/>
                <a:cs typeface="Arial" panose="020B0604020202020204" pitchFamily="34" charset="0"/>
              </a:rPr>
              <a:t>phosphorylations</a:t>
            </a:r>
            <a:r>
              <a:rPr lang="en-US" sz="1400" dirty="0">
                <a:latin typeface="Arial" panose="020B0604020202020204" pitchFamily="34" charset="0"/>
                <a:cs typeface="Arial" panose="020B0604020202020204" pitchFamily="34" charset="0"/>
              </a:rPr>
              <a:t>. The active nucleoside triphosphate selectively inhibits its </a:t>
            </a:r>
            <a:r>
              <a:rPr lang="fr-FR" sz="1400" b="1" dirty="0" err="1">
                <a:solidFill>
                  <a:srgbClr val="FF0000"/>
                </a:solidFill>
              </a:rPr>
              <a:t>pharmacological</a:t>
            </a:r>
            <a:r>
              <a:rPr lang="fr-FR" sz="1400" b="1" dirty="0">
                <a:solidFill>
                  <a:srgbClr val="FF0000"/>
                </a:solidFill>
              </a:rPr>
              <a:t> </a:t>
            </a:r>
            <a:r>
              <a:rPr lang="fr-FR" sz="1400" b="1" dirty="0" err="1">
                <a:solidFill>
                  <a:srgbClr val="FF0000"/>
                </a:solidFill>
              </a:rPr>
              <a:t>target</a:t>
            </a:r>
            <a:r>
              <a:rPr lang="en-US" sz="1400" b="1" dirty="0">
                <a:solidFill>
                  <a:srgbClr val="FF0000"/>
                </a:solidFill>
                <a:latin typeface="Arial" panose="020B0604020202020204" pitchFamily="34" charset="0"/>
                <a:cs typeface="Arial" panose="020B0604020202020204" pitchFamily="34" charset="0"/>
              </a:rPr>
              <a:t> viral RNA-dependent RNA polymerase,</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preventing replication of SARS-CoV-2.</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pic>
        <p:nvPicPr>
          <p:cNvPr id="1026" name="Picture 2" descr="Model Considers Coronavirus and Contagious Disease Spread as Complex  Interactions">
            <a:extLst>
              <a:ext uri="{FF2B5EF4-FFF2-40B4-BE49-F238E27FC236}">
                <a16:creationId xmlns:a16="http://schemas.microsoft.com/office/drawing/2014/main" id="{68E730A4-6F61-448F-B77D-4A5579C306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902" y="2131617"/>
            <a:ext cx="1541215"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DD390A94-2BFF-4F08-A7F8-FF39324B57C2}"/>
              </a:ext>
            </a:extLst>
          </p:cNvPr>
          <p:cNvSpPr/>
          <p:nvPr/>
        </p:nvSpPr>
        <p:spPr>
          <a:xfrm rot="2823484">
            <a:off x="1126888" y="3017579"/>
            <a:ext cx="1724174" cy="1678670"/>
          </a:xfrm>
          <a:prstGeom prst="arc">
            <a:avLst/>
          </a:prstGeom>
          <a:ln w="7620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5" name="Half Frame 24">
            <a:extLst>
              <a:ext uri="{FF2B5EF4-FFF2-40B4-BE49-F238E27FC236}">
                <a16:creationId xmlns:a16="http://schemas.microsoft.com/office/drawing/2014/main" id="{4A5A2669-15C3-46FD-99A2-71121D10B6AD}"/>
              </a:ext>
            </a:extLst>
          </p:cNvPr>
          <p:cNvSpPr/>
          <p:nvPr/>
        </p:nvSpPr>
        <p:spPr>
          <a:xfrm rot="8121241">
            <a:off x="1884920" y="3618443"/>
            <a:ext cx="599751" cy="584690"/>
          </a:xfrm>
          <a:prstGeom prst="halfFram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a:extLst>
              <a:ext uri="{FF2B5EF4-FFF2-40B4-BE49-F238E27FC236}">
                <a16:creationId xmlns:a16="http://schemas.microsoft.com/office/drawing/2014/main" id="{65B7610B-DE38-4559-B009-FE9F53C79FF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20" y="4037828"/>
            <a:ext cx="1286453" cy="1523023"/>
          </a:xfrm>
          <a:prstGeom prst="rect">
            <a:avLst/>
          </a:prstGeom>
          <a:noFill/>
          <a:ln>
            <a:noFill/>
          </a:ln>
        </p:spPr>
      </p:pic>
      <p:cxnSp>
        <p:nvCxnSpPr>
          <p:cNvPr id="32" name="Straight Arrow Connector 31">
            <a:extLst>
              <a:ext uri="{FF2B5EF4-FFF2-40B4-BE49-F238E27FC236}">
                <a16:creationId xmlns:a16="http://schemas.microsoft.com/office/drawing/2014/main" id="{415CA677-573F-4B16-85E5-BA41A148DB32}"/>
              </a:ext>
            </a:extLst>
          </p:cNvPr>
          <p:cNvCxnSpPr/>
          <p:nvPr/>
        </p:nvCxnSpPr>
        <p:spPr>
          <a:xfrm>
            <a:off x="1429867" y="4944796"/>
            <a:ext cx="1603310" cy="0"/>
          </a:xfrm>
          <a:prstGeom prst="straightConnector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88A768-058D-4952-8A8E-D9A4BB7FA7EA}"/>
              </a:ext>
            </a:extLst>
          </p:cNvPr>
          <p:cNvCxnSpPr>
            <a:cxnSpLocks/>
          </p:cNvCxnSpPr>
          <p:nvPr/>
        </p:nvCxnSpPr>
        <p:spPr>
          <a:xfrm>
            <a:off x="4255815" y="4825633"/>
            <a:ext cx="729182" cy="1712"/>
          </a:xfrm>
          <a:prstGeom prst="straightConnector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81AE969-C358-4FFF-8CDE-695873FCDAE7}"/>
              </a:ext>
            </a:extLst>
          </p:cNvPr>
          <p:cNvSpPr txBox="1"/>
          <p:nvPr/>
        </p:nvSpPr>
        <p:spPr>
          <a:xfrm>
            <a:off x="1726241" y="5638800"/>
            <a:ext cx="7356020" cy="369332"/>
          </a:xfrm>
          <a:prstGeom prst="rect">
            <a:avLst/>
          </a:prstGeom>
          <a:noFill/>
        </p:spPr>
        <p:txBody>
          <a:bodyPr wrap="square">
            <a:spAutoFit/>
          </a:bodyPr>
          <a:lstStyle/>
          <a:p>
            <a:r>
              <a:rPr lang="en-US" sz="900" dirty="0">
                <a:effectLst/>
              </a:rPr>
              <a:t>Yan VC, Muller FL. Advantages of the Parent Nucleoside GS-441524 over Remdesivir for Covid-19 Treatment. ACS Med Chem Lett. 2020;11(7):1361-1366. </a:t>
            </a:r>
          </a:p>
          <a:p>
            <a:r>
              <a:rPr lang="en-US" sz="900" dirty="0"/>
              <a:t>SARS-CoV-2 image: </a:t>
            </a:r>
            <a:r>
              <a:rPr lang="en-US" sz="900" dirty="0">
                <a:effectLst/>
              </a:rPr>
              <a:t>Eckert, Alissa. “SARS-CoV-2.” CDC: Public Health Image Library (PHIL), 2020, phil.cdc.gov/</a:t>
            </a:r>
            <a:r>
              <a:rPr lang="en-US" sz="900" dirty="0" err="1">
                <a:effectLst/>
              </a:rPr>
              <a:t>Details.aspx?pid</a:t>
            </a:r>
            <a:r>
              <a:rPr lang="en-US" sz="900" dirty="0">
                <a:effectLst/>
              </a:rPr>
              <a:t>=23312. </a:t>
            </a:r>
          </a:p>
        </p:txBody>
      </p:sp>
      <p:sp>
        <p:nvSpPr>
          <p:cNvPr id="41" name="Rectangle 40">
            <a:extLst>
              <a:ext uri="{FF2B5EF4-FFF2-40B4-BE49-F238E27FC236}">
                <a16:creationId xmlns:a16="http://schemas.microsoft.com/office/drawing/2014/main" id="{1291488C-F3EA-4928-B99B-B6E01FA34E98}"/>
              </a:ext>
            </a:extLst>
          </p:cNvPr>
          <p:cNvSpPr/>
          <p:nvPr/>
        </p:nvSpPr>
        <p:spPr>
          <a:xfrm>
            <a:off x="3453904" y="2063536"/>
            <a:ext cx="1051058"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Endocytosis</a:t>
            </a:r>
          </a:p>
        </p:txBody>
      </p:sp>
      <p:sp>
        <p:nvSpPr>
          <p:cNvPr id="42" name="Rectangle 41">
            <a:extLst>
              <a:ext uri="{FF2B5EF4-FFF2-40B4-BE49-F238E27FC236}">
                <a16:creationId xmlns:a16="http://schemas.microsoft.com/office/drawing/2014/main" id="{3084ABF1-07DC-48EB-B067-2BD5EC9C35CC}"/>
              </a:ext>
            </a:extLst>
          </p:cNvPr>
          <p:cNvSpPr/>
          <p:nvPr/>
        </p:nvSpPr>
        <p:spPr>
          <a:xfrm>
            <a:off x="1849904" y="3251993"/>
            <a:ext cx="617734"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ACE-2</a:t>
            </a:r>
          </a:p>
        </p:txBody>
      </p:sp>
      <p:sp>
        <p:nvSpPr>
          <p:cNvPr id="44" name="Rectangle 43">
            <a:extLst>
              <a:ext uri="{FF2B5EF4-FFF2-40B4-BE49-F238E27FC236}">
                <a16:creationId xmlns:a16="http://schemas.microsoft.com/office/drawing/2014/main" id="{42D345AE-1F94-4738-890D-AD09C7F8EE99}"/>
              </a:ext>
            </a:extLst>
          </p:cNvPr>
          <p:cNvSpPr/>
          <p:nvPr/>
        </p:nvSpPr>
        <p:spPr>
          <a:xfrm>
            <a:off x="8262" y="4491562"/>
            <a:ext cx="800219"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GS-5734</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46" name="Rectangle 45">
            <a:extLst>
              <a:ext uri="{FF2B5EF4-FFF2-40B4-BE49-F238E27FC236}">
                <a16:creationId xmlns:a16="http://schemas.microsoft.com/office/drawing/2014/main" id="{26D37072-0CDC-460D-A64B-6160476695DA}"/>
              </a:ext>
            </a:extLst>
          </p:cNvPr>
          <p:cNvSpPr/>
          <p:nvPr/>
        </p:nvSpPr>
        <p:spPr>
          <a:xfrm>
            <a:off x="3249806" y="4054601"/>
            <a:ext cx="982961"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GS-441524</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a:extLst>
              <a:ext uri="{FF2B5EF4-FFF2-40B4-BE49-F238E27FC236}">
                <a16:creationId xmlns:a16="http://schemas.microsoft.com/office/drawing/2014/main" id="{26370838-43C7-4A86-AE2B-E2E4EADEB726}"/>
              </a:ext>
            </a:extLst>
          </p:cNvPr>
          <p:cNvSpPr/>
          <p:nvPr/>
        </p:nvSpPr>
        <p:spPr>
          <a:xfrm>
            <a:off x="6932659" y="4716486"/>
            <a:ext cx="982961"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GS-443092</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51" name="Straight Arrow Connector 50">
            <a:extLst>
              <a:ext uri="{FF2B5EF4-FFF2-40B4-BE49-F238E27FC236}">
                <a16:creationId xmlns:a16="http://schemas.microsoft.com/office/drawing/2014/main" id="{F5677573-B02F-4EE9-BD54-DDB0A59D78E7}"/>
              </a:ext>
            </a:extLst>
          </p:cNvPr>
          <p:cNvCxnSpPr/>
          <p:nvPr/>
        </p:nvCxnSpPr>
        <p:spPr>
          <a:xfrm>
            <a:off x="1766007" y="2971800"/>
            <a:ext cx="222968" cy="280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411A896-497F-4990-AAF7-ADAB84211F68}"/>
              </a:ext>
            </a:extLst>
          </p:cNvPr>
          <p:cNvCxnSpPr>
            <a:cxnSpLocks/>
          </p:cNvCxnSpPr>
          <p:nvPr/>
        </p:nvCxnSpPr>
        <p:spPr>
          <a:xfrm flipV="1">
            <a:off x="2987451" y="3132026"/>
            <a:ext cx="427517" cy="301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B03143BC-3E26-47EC-9881-703451D52E48}"/>
              </a:ext>
            </a:extLst>
          </p:cNvPr>
          <p:cNvSpPr/>
          <p:nvPr/>
        </p:nvSpPr>
        <p:spPr>
          <a:xfrm>
            <a:off x="3339695" y="2397961"/>
            <a:ext cx="1494801" cy="71407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Model Considers Coronavirus and Contagious Disease Spread as Complex  Interactions">
            <a:extLst>
              <a:ext uri="{FF2B5EF4-FFF2-40B4-BE49-F238E27FC236}">
                <a16:creationId xmlns:a16="http://schemas.microsoft.com/office/drawing/2014/main" id="{7BB47853-B33E-41DF-8E9A-6F9D73F2EA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1286" y="2584040"/>
            <a:ext cx="494498" cy="39118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id="{B8B06AD8-5E18-4933-8FDB-0D7844D71437}"/>
              </a:ext>
            </a:extLst>
          </p:cNvPr>
          <p:cNvCxnSpPr>
            <a:cxnSpLocks/>
          </p:cNvCxnSpPr>
          <p:nvPr/>
        </p:nvCxnSpPr>
        <p:spPr>
          <a:xfrm flipV="1">
            <a:off x="4854835" y="2247419"/>
            <a:ext cx="427517" cy="301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CB44005-DE4E-4181-A301-D3A777661963}"/>
              </a:ext>
            </a:extLst>
          </p:cNvPr>
          <p:cNvSpPr/>
          <p:nvPr/>
        </p:nvSpPr>
        <p:spPr>
          <a:xfrm>
            <a:off x="358360" y="1837264"/>
            <a:ext cx="1040157"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SARS-CoV-2</a:t>
            </a:r>
          </a:p>
        </p:txBody>
      </p:sp>
      <p:sp>
        <p:nvSpPr>
          <p:cNvPr id="61" name="Cloud 60">
            <a:extLst>
              <a:ext uri="{FF2B5EF4-FFF2-40B4-BE49-F238E27FC236}">
                <a16:creationId xmlns:a16="http://schemas.microsoft.com/office/drawing/2014/main" id="{0BD37198-F9A4-4EE0-A9AF-69931AE786A6}"/>
              </a:ext>
            </a:extLst>
          </p:cNvPr>
          <p:cNvSpPr/>
          <p:nvPr/>
        </p:nvSpPr>
        <p:spPr>
          <a:xfrm>
            <a:off x="5385362" y="1846155"/>
            <a:ext cx="1282350" cy="38467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ECF0C27-9EEE-4346-8EFA-7A21D30C2C6A}"/>
              </a:ext>
            </a:extLst>
          </p:cNvPr>
          <p:cNvSpPr/>
          <p:nvPr/>
        </p:nvSpPr>
        <p:spPr>
          <a:xfrm>
            <a:off x="5360569" y="2268329"/>
            <a:ext cx="1715470" cy="523220"/>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RNA-dependent RNA</a:t>
            </a:r>
          </a:p>
          <a:p>
            <a:pPr algn="ctr"/>
            <a:r>
              <a:rPr lang="en-US" sz="1400" dirty="0">
                <a:ln w="0"/>
                <a:effectLst>
                  <a:outerShdw blurRad="38100" dist="19050" dir="2700000" algn="tl" rotWithShape="0">
                    <a:schemeClr val="dk1">
                      <a:alpha val="40000"/>
                    </a:schemeClr>
                  </a:outerShdw>
                </a:effectLst>
              </a:rPr>
              <a:t>Polymerase (RDRP)</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65" name="Straight Arrow Connector 64">
            <a:extLst>
              <a:ext uri="{FF2B5EF4-FFF2-40B4-BE49-F238E27FC236}">
                <a16:creationId xmlns:a16="http://schemas.microsoft.com/office/drawing/2014/main" id="{515ED963-3C13-4460-9F38-913278DC053B}"/>
              </a:ext>
            </a:extLst>
          </p:cNvPr>
          <p:cNvCxnSpPr>
            <a:cxnSpLocks/>
          </p:cNvCxnSpPr>
          <p:nvPr/>
        </p:nvCxnSpPr>
        <p:spPr>
          <a:xfrm>
            <a:off x="7154256" y="2804567"/>
            <a:ext cx="770544" cy="487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2" descr="Model Considers Coronavirus and Contagious Disease Spread as Complex  Interactions">
            <a:extLst>
              <a:ext uri="{FF2B5EF4-FFF2-40B4-BE49-F238E27FC236}">
                <a16:creationId xmlns:a16="http://schemas.microsoft.com/office/drawing/2014/main" id="{72FC0775-2B64-41D6-AEC4-698074A64A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0482" y="3661324"/>
            <a:ext cx="494498" cy="3911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Model Considers Coronavirus and Contagious Disease Spread as Complex  Interactions">
            <a:extLst>
              <a:ext uri="{FF2B5EF4-FFF2-40B4-BE49-F238E27FC236}">
                <a16:creationId xmlns:a16="http://schemas.microsoft.com/office/drawing/2014/main" id="{7CD2EE1F-6CB6-445C-AD23-A542E42803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9039" y="3168590"/>
            <a:ext cx="494498" cy="39118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Model Considers Coronavirus and Contagious Disease Spread as Complex  Interactions">
            <a:extLst>
              <a:ext uri="{FF2B5EF4-FFF2-40B4-BE49-F238E27FC236}">
                <a16:creationId xmlns:a16="http://schemas.microsoft.com/office/drawing/2014/main" id="{07356CBD-9580-405B-AC68-CE4578A518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5169" y="3168590"/>
            <a:ext cx="494498" cy="39118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46CE7966-C12E-424B-9664-F5EE9AD8B4E4}"/>
              </a:ext>
            </a:extLst>
          </p:cNvPr>
          <p:cNvSpPr/>
          <p:nvPr/>
        </p:nvSpPr>
        <p:spPr>
          <a:xfrm>
            <a:off x="4774670" y="3279330"/>
            <a:ext cx="1908728" cy="95410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Remdesivir Inhibits </a:t>
            </a:r>
          </a:p>
          <a:p>
            <a:pPr algn="ctr"/>
            <a:r>
              <a:rPr lang="en-US" sz="1400" dirty="0">
                <a:ln w="0"/>
                <a:effectLst>
                  <a:outerShdw blurRad="38100" dist="19050" dir="2700000" algn="tl" rotWithShape="0">
                    <a:schemeClr val="dk1">
                      <a:alpha val="40000"/>
                    </a:schemeClr>
                  </a:outerShdw>
                </a:effectLst>
              </a:rPr>
              <a:t>viral RDRP </a:t>
            </a:r>
          </a:p>
          <a:p>
            <a:pPr algn="ctr"/>
            <a:r>
              <a:rPr lang="en-US" sz="1400" dirty="0">
                <a:ln w="0"/>
                <a:effectLst>
                  <a:outerShdw blurRad="38100" dist="19050" dir="2700000" algn="tl" rotWithShape="0">
                    <a:schemeClr val="dk1">
                      <a:alpha val="40000"/>
                    </a:schemeClr>
                  </a:outerShdw>
                </a:effectLst>
              </a:rPr>
              <a:t>preventing SARS-CoV-2 </a:t>
            </a:r>
          </a:p>
          <a:p>
            <a:pPr algn="ctr"/>
            <a:r>
              <a:rPr lang="en-US" sz="1400" dirty="0">
                <a:ln w="0"/>
                <a:effectLst>
                  <a:outerShdw blurRad="38100" dist="19050" dir="2700000" algn="tl" rotWithShape="0">
                    <a:schemeClr val="dk1">
                      <a:alpha val="40000"/>
                    </a:schemeClr>
                  </a:outerShdw>
                </a:effectLst>
              </a:rPr>
              <a:t>replication</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81" name="Straight Arrow Connector 80">
            <a:extLst>
              <a:ext uri="{FF2B5EF4-FFF2-40B4-BE49-F238E27FC236}">
                <a16:creationId xmlns:a16="http://schemas.microsoft.com/office/drawing/2014/main" id="{B759C950-AC21-4063-9D79-FE83E177D4D1}"/>
              </a:ext>
            </a:extLst>
          </p:cNvPr>
          <p:cNvCxnSpPr>
            <a:cxnSpLocks/>
          </p:cNvCxnSpPr>
          <p:nvPr/>
        </p:nvCxnSpPr>
        <p:spPr>
          <a:xfrm flipV="1">
            <a:off x="6644956" y="2866123"/>
            <a:ext cx="0" cy="1387293"/>
          </a:xfrm>
          <a:prstGeom prst="straightConnector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A591697-DE0B-4650-959A-C8C6459B15E8}"/>
              </a:ext>
            </a:extLst>
          </p:cNvPr>
          <p:cNvSpPr/>
          <p:nvPr/>
        </p:nvSpPr>
        <p:spPr>
          <a:xfrm>
            <a:off x="7855515" y="2606451"/>
            <a:ext cx="1226746" cy="523220"/>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Replication of </a:t>
            </a:r>
          </a:p>
          <a:p>
            <a:pPr algn="ctr"/>
            <a:r>
              <a:rPr lang="en-US" sz="1400" b="0" cap="none" spc="0" dirty="0">
                <a:ln w="0"/>
                <a:solidFill>
                  <a:schemeClr val="tx1"/>
                </a:solidFill>
                <a:effectLst>
                  <a:outerShdw blurRad="38100" dist="19050" dir="2700000" algn="tl" rotWithShape="0">
                    <a:schemeClr val="dk1">
                      <a:alpha val="40000"/>
                    </a:schemeClr>
                  </a:outerShdw>
                </a:effectLst>
              </a:rPr>
              <a:t>SARS-CoV-2</a:t>
            </a:r>
          </a:p>
        </p:txBody>
      </p:sp>
    </p:spTree>
    <p:extLst>
      <p:ext uri="{BB962C8B-B14F-4D97-AF65-F5344CB8AC3E}">
        <p14:creationId xmlns:p14="http://schemas.microsoft.com/office/powerpoint/2010/main" val="223789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2289"/>
            <a:ext cx="8153400" cy="523220"/>
          </a:xfrm>
          <a:prstGeom prst="rect">
            <a:avLst/>
          </a:prstGeom>
          <a:noFill/>
        </p:spPr>
        <p:txBody>
          <a:bodyPr wrap="square" rtlCol="0">
            <a:spAutoFit/>
          </a:bodyPr>
          <a:lstStyle/>
          <a:p>
            <a:r>
              <a:rPr lang="fr-FR" sz="2800" b="1" dirty="0"/>
              <a:t>Methods</a:t>
            </a:r>
            <a:r>
              <a:rPr lang="fr-FR" sz="2400" b="1" dirty="0"/>
              <a:t>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object 4">
            <a:extLst>
              <a:ext uri="{FF2B5EF4-FFF2-40B4-BE49-F238E27FC236}">
                <a16:creationId xmlns:a16="http://schemas.microsoft.com/office/drawing/2014/main" id="{DEDDDC28-0D45-4E04-BBC3-C3BB54AD2966}"/>
              </a:ext>
            </a:extLst>
          </p:cNvPr>
          <p:cNvSpPr txBox="1"/>
          <p:nvPr/>
        </p:nvSpPr>
        <p:spPr>
          <a:xfrm>
            <a:off x="152400" y="952640"/>
            <a:ext cx="8763000" cy="5829160"/>
          </a:xfrm>
          <a:prstGeom prst="rect">
            <a:avLst/>
          </a:prstGeom>
        </p:spPr>
        <p:txBody>
          <a:bodyPr vert="horz" wrap="square" lIns="0" tIns="12065" rIns="0" bIns="0" rtlCol="0">
            <a:spAutoFit/>
          </a:bodyPr>
          <a:lstStyle/>
          <a:p>
            <a:pPr marL="297815" indent="-285750" algn="just">
              <a:lnSpc>
                <a:spcPct val="100000"/>
              </a:lnSpc>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The Spatial Data File format structures of remdesivir prodrug and nucleoside core were obtained from the PubChem database to upload on the GastroPlus software 9.7 version.</a:t>
            </a: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The Absorption, Distribution, Metabolism, Excretion and Toxicity (ADMET) Predictor and PKPlus modules were used to simulate physicochemical and PK properties, respectively, in healthy and predisposed patients. </a:t>
            </a: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r>
              <a:rPr lang="en-US" b="1" spc="-10" dirty="0">
                <a:latin typeface="Arial" panose="020B0604020202020204" pitchFamily="34" charset="0"/>
                <a:cs typeface="Arial" panose="020B0604020202020204" pitchFamily="34" charset="0"/>
              </a:rPr>
              <a:t>PK models </a:t>
            </a:r>
            <a:r>
              <a:rPr lang="en-US" b="1" spc="-10">
                <a:latin typeface="Arial" panose="020B0604020202020204" pitchFamily="34" charset="0"/>
                <a:cs typeface="Arial" panose="020B0604020202020204" pitchFamily="34" charset="0"/>
              </a:rPr>
              <a:t>simulated include:</a:t>
            </a:r>
            <a:endParaRPr lang="en-US" b="1" spc="-10" dirty="0">
              <a:latin typeface="Arial" panose="020B0604020202020204" pitchFamily="34" charset="0"/>
              <a:cs typeface="Arial" panose="020B0604020202020204" pitchFamily="34" charset="0"/>
            </a:endParaRP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Compartmental </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30, 70 kg, healthy </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30, 70 kg, moderate kidney impairment</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30, 70 kg, Child-Pugh score B </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30, 85.53 kg, BMI 32 Obese</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40, 87.58 kg, BMI 28 Overweight </a:t>
            </a:r>
          </a:p>
          <a:p>
            <a:pPr marL="755015" lvl="1" indent="-285750" algn="just">
              <a:spcBef>
                <a:spcPts val="5"/>
              </a:spcBef>
              <a:buFont typeface="Arial" panose="020B0604020202020204" pitchFamily="34" charset="0"/>
              <a:buChar char="•"/>
              <a:tabLst>
                <a:tab pos="298450" algn="l"/>
                <a:tab pos="299085" algn="l"/>
              </a:tabLst>
            </a:pPr>
            <a:r>
              <a:rPr lang="en-US" spc="-10" dirty="0">
                <a:latin typeface="Arial" panose="020B0604020202020204" pitchFamily="34" charset="0"/>
                <a:cs typeface="Arial" panose="020B0604020202020204" pitchFamily="34" charset="0"/>
              </a:rPr>
              <a:t>Age 75, 70 kg, healthy</a:t>
            </a:r>
          </a:p>
          <a:p>
            <a:pPr marL="755015" lvl="1" indent="-285750" algn="just">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755015" lvl="1" indent="-285750" algn="just">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755015" lvl="1" indent="-285750" algn="just">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755015" lvl="1" indent="-285750" algn="just">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a:p>
            <a:pPr marL="297815" indent="-285750" algn="just">
              <a:lnSpc>
                <a:spcPct val="100000"/>
              </a:lnSpc>
              <a:spcBef>
                <a:spcPts val="5"/>
              </a:spcBef>
              <a:buFont typeface="Arial" panose="020B0604020202020204" pitchFamily="34" charset="0"/>
              <a:buChar char="•"/>
              <a:tabLst>
                <a:tab pos="298450" algn="l"/>
                <a:tab pos="299085" algn="l"/>
              </a:tabLst>
            </a:pPr>
            <a:endParaRPr lang="en-US" spc="-1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81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C4BBF182-F88E-4160-9D7C-A47A76132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0019" y="76200"/>
            <a:ext cx="5819779" cy="72286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Results and Discussion</a:t>
            </a:r>
          </a:p>
        </p:txBody>
      </p:sp>
      <p:sp>
        <p:nvSpPr>
          <p:cNvPr id="16" name="Rectangle 4">
            <a:extLst>
              <a:ext uri="{FF2B5EF4-FFF2-40B4-BE49-F238E27FC236}">
                <a16:creationId xmlns:a16="http://schemas.microsoft.com/office/drawing/2014/main" id="{62AEA5E0-DA32-41BB-A19B-6179B34BEA09}"/>
              </a:ext>
            </a:extLst>
          </p:cNvPr>
          <p:cNvSpPr>
            <a:spLocks noChangeArrowheads="1"/>
          </p:cNvSpPr>
          <p:nvPr/>
        </p:nvSpPr>
        <p:spPr bwMode="auto">
          <a:xfrm>
            <a:off x="1143000" y="1752600"/>
            <a:ext cx="7423602" cy="9294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b="1" i="0" u="none" strike="noStrike" cap="none" normalizeH="0" baseline="0" dirty="0">
                <a:ln>
                  <a:noFill/>
                </a:ln>
                <a:effectLst/>
                <a:latin typeface="Arial" panose="020B0604020202020204" pitchFamily="34" charset="0"/>
                <a:cs typeface="Arial" panose="020B0604020202020204" pitchFamily="34" charset="0"/>
              </a:rPr>
              <a:t>Table 1.</a:t>
            </a:r>
            <a:r>
              <a:rPr kumimoji="0" lang="en-US" altLang="en-US" i="0" u="none" strike="noStrike" cap="none" normalizeH="0" baseline="0" dirty="0">
                <a:ln>
                  <a:noFill/>
                </a:ln>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a:t>
            </a:r>
            <a:r>
              <a:rPr kumimoji="0" lang="en-US" altLang="en-US" i="0" u="none" strike="noStrike" cap="none" normalizeH="0" baseline="0" dirty="0">
                <a:ln>
                  <a:noFill/>
                </a:ln>
                <a:effectLst/>
                <a:latin typeface="Arial" panose="020B0604020202020204" pitchFamily="34" charset="0"/>
                <a:cs typeface="Arial" panose="020B0604020202020204" pitchFamily="34" charset="0"/>
              </a:rPr>
              <a:t>reliminary</a:t>
            </a:r>
            <a:r>
              <a:rPr lang="en-US" altLang="en-US" dirty="0">
                <a:latin typeface="Arial" panose="020B0604020202020204" pitchFamily="34" charset="0"/>
                <a:cs typeface="Arial" panose="020B0604020202020204" pitchFamily="34" charset="0"/>
              </a:rPr>
              <a:t> e</a:t>
            </a:r>
            <a:r>
              <a:rPr kumimoji="0" lang="en-US" altLang="en-US" b="0" i="0" u="none" strike="noStrike" cap="none" normalizeH="0" baseline="0" dirty="0">
                <a:ln>
                  <a:noFill/>
                </a:ln>
                <a:effectLst/>
                <a:latin typeface="Arial" panose="020B0604020202020204" pitchFamily="34" charset="0"/>
                <a:cs typeface="Arial" panose="020B0604020202020204" pitchFamily="34" charset="0"/>
              </a:rPr>
              <a:t>stimation of physicochemical properties of remdesivir using GastroPlus software.</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endParaRPr>
          </a:p>
        </p:txBody>
      </p:sp>
      <p:cxnSp>
        <p:nvCxnSpPr>
          <p:cNvPr id="32" name="Straight Connector 31">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A61CFF-0E76-478B-B02B-73692D891E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5" name="Table 14">
            <a:extLst>
              <a:ext uri="{FF2B5EF4-FFF2-40B4-BE49-F238E27FC236}">
                <a16:creationId xmlns:a16="http://schemas.microsoft.com/office/drawing/2014/main" id="{090A6505-65EC-49F9-A81B-A48E0FD9E00F}"/>
              </a:ext>
            </a:extLst>
          </p:cNvPr>
          <p:cNvGraphicFramePr>
            <a:graphicFrameLocks noGrp="1"/>
          </p:cNvGraphicFramePr>
          <p:nvPr>
            <p:extLst>
              <p:ext uri="{D42A27DB-BD31-4B8C-83A1-F6EECF244321}">
                <p14:modId xmlns:p14="http://schemas.microsoft.com/office/powerpoint/2010/main" val="3452424741"/>
              </p:ext>
            </p:extLst>
          </p:nvPr>
        </p:nvGraphicFramePr>
        <p:xfrm>
          <a:off x="1109312" y="2916748"/>
          <a:ext cx="7423603" cy="2364692"/>
        </p:xfrm>
        <a:graphic>
          <a:graphicData uri="http://schemas.openxmlformats.org/drawingml/2006/table">
            <a:tbl>
              <a:tblPr firstRow="1" firstCol="1" bandRow="1">
                <a:tableStyleId>{3B4B98B0-60AC-42C2-AFA5-B58CD77FA1E5}</a:tableStyleId>
              </a:tblPr>
              <a:tblGrid>
                <a:gridCol w="1650878">
                  <a:extLst>
                    <a:ext uri="{9D8B030D-6E8A-4147-A177-3AD203B41FA5}">
                      <a16:colId xmlns:a16="http://schemas.microsoft.com/office/drawing/2014/main" val="2297366476"/>
                    </a:ext>
                  </a:extLst>
                </a:gridCol>
                <a:gridCol w="744305">
                  <a:extLst>
                    <a:ext uri="{9D8B030D-6E8A-4147-A177-3AD203B41FA5}">
                      <a16:colId xmlns:a16="http://schemas.microsoft.com/office/drawing/2014/main" val="1199044770"/>
                    </a:ext>
                  </a:extLst>
                </a:gridCol>
                <a:gridCol w="900073">
                  <a:extLst>
                    <a:ext uri="{9D8B030D-6E8A-4147-A177-3AD203B41FA5}">
                      <a16:colId xmlns:a16="http://schemas.microsoft.com/office/drawing/2014/main" val="2593672611"/>
                    </a:ext>
                  </a:extLst>
                </a:gridCol>
                <a:gridCol w="1068303">
                  <a:extLst>
                    <a:ext uri="{9D8B030D-6E8A-4147-A177-3AD203B41FA5}">
                      <a16:colId xmlns:a16="http://schemas.microsoft.com/office/drawing/2014/main" val="1180944464"/>
                    </a:ext>
                  </a:extLst>
                </a:gridCol>
                <a:gridCol w="843996">
                  <a:extLst>
                    <a:ext uri="{9D8B030D-6E8A-4147-A177-3AD203B41FA5}">
                      <a16:colId xmlns:a16="http://schemas.microsoft.com/office/drawing/2014/main" val="759541197"/>
                    </a:ext>
                  </a:extLst>
                </a:gridCol>
                <a:gridCol w="890727">
                  <a:extLst>
                    <a:ext uri="{9D8B030D-6E8A-4147-A177-3AD203B41FA5}">
                      <a16:colId xmlns:a16="http://schemas.microsoft.com/office/drawing/2014/main" val="2009153798"/>
                    </a:ext>
                  </a:extLst>
                </a:gridCol>
                <a:gridCol w="1325321">
                  <a:extLst>
                    <a:ext uri="{9D8B030D-6E8A-4147-A177-3AD203B41FA5}">
                      <a16:colId xmlns:a16="http://schemas.microsoft.com/office/drawing/2014/main" val="2905015083"/>
                    </a:ext>
                  </a:extLst>
                </a:gridCol>
              </a:tblGrid>
              <a:tr h="933116">
                <a:tc>
                  <a:txBody>
                    <a:bodyPr/>
                    <a:lstStyle/>
                    <a:p>
                      <a:pPr marL="0" marR="0">
                        <a:spcBef>
                          <a:spcPts val="0"/>
                        </a:spcBef>
                        <a:spcAft>
                          <a:spcPts val="0"/>
                        </a:spcAft>
                      </a:pPr>
                      <a:r>
                        <a:rPr lang="en-US" sz="1500">
                          <a:effectLst/>
                          <a:latin typeface="Arial" panose="020B0604020202020204" pitchFamily="34" charset="0"/>
                          <a:cs typeface="Arial" panose="020B0604020202020204" pitchFamily="34" charset="0"/>
                        </a:rPr>
                        <a:t>             Compound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spcBef>
                          <a:spcPts val="0"/>
                        </a:spcBef>
                        <a:spcAft>
                          <a:spcPts val="0"/>
                        </a:spcAft>
                      </a:pPr>
                      <a:r>
                        <a:rPr lang="en-US" sz="1500">
                          <a:effectLst/>
                          <a:latin typeface="Arial" panose="020B0604020202020204" pitchFamily="34" charset="0"/>
                          <a:cs typeface="Arial" panose="020B0604020202020204" pitchFamily="34" charset="0"/>
                        </a:rPr>
                        <a:t>log P</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MW (g/mol)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Solubility (µg/mL)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Diff. Coeff</a:t>
                      </a:r>
                      <a:endParaRPr lang="en-US" sz="180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a:effectLst/>
                          <a:latin typeface="Arial" panose="020B0604020202020204" pitchFamily="34" charset="0"/>
                          <a:cs typeface="Arial" panose="020B0604020202020204" pitchFamily="34" charset="0"/>
                        </a:rPr>
                        <a:t>(cm</a:t>
                      </a:r>
                      <a:r>
                        <a:rPr lang="en-US" sz="1500" baseline="30000">
                          <a:effectLst/>
                          <a:latin typeface="Arial" panose="020B0604020202020204" pitchFamily="34" charset="0"/>
                          <a:cs typeface="Arial" panose="020B0604020202020204" pitchFamily="34" charset="0"/>
                        </a:rPr>
                        <a:t>2</a:t>
                      </a:r>
                      <a:r>
                        <a:rPr lang="en-US" sz="1500">
                          <a:effectLst/>
                          <a:latin typeface="Arial" panose="020B0604020202020204" pitchFamily="34" charset="0"/>
                          <a:cs typeface="Arial" panose="020B0604020202020204" pitchFamily="34" charset="0"/>
                        </a:rPr>
                        <a:t>/s x 10</a:t>
                      </a:r>
                      <a:r>
                        <a:rPr lang="en-US" sz="1500" baseline="30000">
                          <a:effectLst/>
                          <a:latin typeface="Arial" panose="020B0604020202020204" pitchFamily="34" charset="0"/>
                          <a:cs typeface="Arial" panose="020B0604020202020204" pitchFamily="34" charset="0"/>
                        </a:rPr>
                        <a:t>-5</a:t>
                      </a:r>
                      <a:r>
                        <a:rPr lang="en-US" sz="15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P</a:t>
                      </a:r>
                      <a:r>
                        <a:rPr lang="en-US" sz="1500" baseline="-25000">
                          <a:effectLst/>
                          <a:latin typeface="Arial" panose="020B0604020202020204" pitchFamily="34" charset="0"/>
                          <a:cs typeface="Arial" panose="020B0604020202020204" pitchFamily="34" charset="0"/>
                        </a:rPr>
                        <a:t>eff</a:t>
                      </a:r>
                      <a:r>
                        <a:rPr lang="en-US" sz="1500">
                          <a:effectLst/>
                          <a:latin typeface="Arial" panose="020B0604020202020204" pitchFamily="34" charset="0"/>
                          <a:cs typeface="Arial" panose="020B0604020202020204" pitchFamily="34" charset="0"/>
                        </a:rPr>
                        <a:t> </a:t>
                      </a:r>
                      <a:endParaRPr lang="en-US" sz="180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a:effectLst/>
                          <a:latin typeface="Arial" panose="020B0604020202020204" pitchFamily="34" charset="0"/>
                          <a:cs typeface="Arial" panose="020B0604020202020204" pitchFamily="34" charset="0"/>
                        </a:rPr>
                        <a:t>(cm/s x 10</a:t>
                      </a:r>
                      <a:r>
                        <a:rPr lang="en-US" sz="1500" baseline="30000">
                          <a:effectLst/>
                          <a:latin typeface="Arial" panose="020B0604020202020204" pitchFamily="34" charset="0"/>
                          <a:cs typeface="Arial" panose="020B0604020202020204" pitchFamily="34" charset="0"/>
                        </a:rPr>
                        <a:t>-4</a:t>
                      </a:r>
                      <a:r>
                        <a:rPr lang="en-US" sz="15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pKa Microstates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extLst>
                  <a:ext uri="{0D108BD9-81ED-4DB2-BD59-A6C34878D82A}">
                    <a16:rowId xmlns:a16="http://schemas.microsoft.com/office/drawing/2014/main" val="4267533533"/>
                  </a:ext>
                </a:extLst>
              </a:tr>
              <a:tr h="933116">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GS-5734, inactive prodrug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spcBef>
                          <a:spcPts val="0"/>
                        </a:spcBef>
                        <a:spcAft>
                          <a:spcPts val="0"/>
                        </a:spcAft>
                      </a:pPr>
                      <a:r>
                        <a:rPr lang="en-US" sz="1500">
                          <a:effectLst/>
                          <a:latin typeface="Arial" panose="020B0604020202020204" pitchFamily="34" charset="0"/>
                          <a:cs typeface="Arial" panose="020B0604020202020204" pitchFamily="34" charset="0"/>
                        </a:rPr>
                        <a:t> 1.6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602.59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0.023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0.51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a:effectLst/>
                          <a:latin typeface="Arial" panose="020B0604020202020204" pitchFamily="34" charset="0"/>
                          <a:cs typeface="Arial" panose="020B0604020202020204" pitchFamily="34" charset="0"/>
                        </a:rPr>
                        <a:t>0.0841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spcBef>
                          <a:spcPts val="0"/>
                        </a:spcBef>
                        <a:spcAft>
                          <a:spcPts val="0"/>
                        </a:spcAft>
                      </a:pPr>
                      <a:r>
                        <a:rPr lang="en-US" sz="1500">
                          <a:effectLst/>
                          <a:latin typeface="Arial" panose="020B0604020202020204" pitchFamily="34" charset="0"/>
                          <a:cs typeface="Arial" panose="020B0604020202020204" pitchFamily="34" charset="0"/>
                        </a:rPr>
                        <a:t> </a:t>
                      </a:r>
                      <a:endParaRPr lang="en-US" sz="1800">
                        <a:effectLst/>
                        <a:latin typeface="Arial" panose="020B0604020202020204" pitchFamily="34" charset="0"/>
                        <a:cs typeface="Arial" panose="020B0604020202020204" pitchFamily="34" charset="0"/>
                      </a:endParaRPr>
                    </a:p>
                    <a:p>
                      <a:pPr marL="0" marR="0">
                        <a:spcBef>
                          <a:spcPts val="0"/>
                        </a:spcBef>
                        <a:spcAft>
                          <a:spcPts val="0"/>
                        </a:spcAft>
                      </a:pPr>
                      <a:r>
                        <a:rPr lang="en-US" sz="1500">
                          <a:effectLst/>
                          <a:latin typeface="Arial" panose="020B0604020202020204" pitchFamily="34" charset="0"/>
                          <a:cs typeface="Arial" panose="020B0604020202020204" pitchFamily="34" charset="0"/>
                        </a:rPr>
                        <a:t>Acid: 10.93</a:t>
                      </a:r>
                      <a:endParaRPr lang="en-US" sz="1800">
                        <a:effectLst/>
                        <a:latin typeface="Arial" panose="020B0604020202020204" pitchFamily="34" charset="0"/>
                        <a:cs typeface="Arial" panose="020B0604020202020204" pitchFamily="34" charset="0"/>
                      </a:endParaRPr>
                    </a:p>
                    <a:p>
                      <a:pPr marL="0" marR="0">
                        <a:spcBef>
                          <a:spcPts val="0"/>
                        </a:spcBef>
                        <a:spcAft>
                          <a:spcPts val="0"/>
                        </a:spcAft>
                      </a:pPr>
                      <a:r>
                        <a:rPr lang="en-US" sz="1500">
                          <a:effectLst/>
                          <a:latin typeface="Arial" panose="020B0604020202020204" pitchFamily="34" charset="0"/>
                          <a:cs typeface="Arial" panose="020B0604020202020204" pitchFamily="34" charset="0"/>
                        </a:rPr>
                        <a:t>Base: 3.68</a:t>
                      </a:r>
                      <a:endParaRPr lang="en-US" sz="180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extLst>
                  <a:ext uri="{0D108BD9-81ED-4DB2-BD59-A6C34878D82A}">
                    <a16:rowId xmlns:a16="http://schemas.microsoft.com/office/drawing/2014/main" val="1057413630"/>
                  </a:ext>
                </a:extLst>
              </a:tr>
              <a:tr h="498460">
                <a:tc>
                  <a:txBody>
                    <a:bodyPr/>
                    <a:lstStyle/>
                    <a:p>
                      <a:pPr marL="0" marR="0">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GS-441524, nucleoside core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-1.09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291.27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2.6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0.84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0.3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Base: 3.76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9401" marR="99401" marT="0" marB="0" anchor="ctr"/>
                </a:tc>
                <a:extLst>
                  <a:ext uri="{0D108BD9-81ED-4DB2-BD59-A6C34878D82A}">
                    <a16:rowId xmlns:a16="http://schemas.microsoft.com/office/drawing/2014/main" val="161657612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1716</Words>
  <Application>Microsoft Office PowerPoint</Application>
  <PresentationFormat>On-screen Show (4:3)</PresentationFormat>
  <Paragraphs>279</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Carlito</vt:lpstr>
      <vt:lpstr>Helvetica Neue Medium</vt:lpstr>
      <vt:lpstr>Palatino Linotype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Allen, Pharm.D.</dc:creator>
  <cp:lastModifiedBy>Subrata Deb, Ph.D.</cp:lastModifiedBy>
  <cp:revision>52</cp:revision>
  <dcterms:created xsi:type="dcterms:W3CDTF">2020-10-29T19:34:30Z</dcterms:created>
  <dcterms:modified xsi:type="dcterms:W3CDTF">2020-10-31T11:04:45Z</dcterms:modified>
</cp:coreProperties>
</file>