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89" autoAdjust="0"/>
    <p:restoredTop sz="94660"/>
  </p:normalViewPr>
  <p:slideViewPr>
    <p:cSldViewPr>
      <p:cViewPr>
        <p:scale>
          <a:sx n="25" d="100"/>
          <a:sy n="25" d="100"/>
        </p:scale>
        <p:origin x="3192" y="18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2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e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8.emf"/><Relationship Id="rId7" Type="http://schemas.openxmlformats.org/officeDocument/2006/relationships/image" Target="../media/image1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image" Target="../media/image11.jpeg"/><Relationship Id="rId15" Type="http://schemas.openxmlformats.org/officeDocument/2006/relationships/image" Target="../media/image5.emf"/><Relationship Id="rId23" Type="http://schemas.openxmlformats.org/officeDocument/2006/relationships/image" Target="../media/image9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emf"/><Relationship Id="rId4" Type="http://schemas.openxmlformats.org/officeDocument/2006/relationships/image" Target="../media/image10.png"/><Relationship Id="rId9" Type="http://schemas.openxmlformats.org/officeDocument/2006/relationships/image" Target="../media/image2.e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530" y="1714454"/>
            <a:ext cx="23702041" cy="2089196"/>
          </a:xfrm>
        </p:spPr>
        <p:txBody>
          <a:bodyPr>
            <a:normAutofit/>
          </a:bodyPr>
          <a:lstStyle/>
          <a:p>
            <a:r>
              <a:rPr lang="en-US" sz="6000" b="1" dirty="0"/>
              <a:t>New adamantane derivatives containing monoterpene fragments in their structure and investigation of their antipox activity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6617" y="4489450"/>
            <a:ext cx="27423189" cy="4401205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E. </a:t>
            </a:r>
            <a:r>
              <a:rPr lang="en-US" sz="4400" dirty="0" err="1"/>
              <a:t>Mozhaitsev</a:t>
            </a:r>
            <a:r>
              <a:rPr lang="en-US" sz="4400" dirty="0"/>
              <a:t> </a:t>
            </a:r>
            <a:r>
              <a:rPr lang="ru-RU" sz="4400" baseline="30000" dirty="0"/>
              <a:t>1</a:t>
            </a:r>
            <a:r>
              <a:rPr lang="en-US" sz="4400" dirty="0"/>
              <a:t>*, E</a:t>
            </a:r>
            <a:r>
              <a:rPr lang="ru-RU" sz="4400" dirty="0"/>
              <a:t>. </a:t>
            </a:r>
            <a:r>
              <a:rPr lang="en-US" sz="4400" dirty="0" err="1"/>
              <a:t>Suslov</a:t>
            </a:r>
            <a:r>
              <a:rPr lang="ru-RU" sz="4400" baseline="30000" dirty="0"/>
              <a:t>1</a:t>
            </a:r>
            <a:r>
              <a:rPr lang="en-US" sz="4400" dirty="0"/>
              <a:t>, D. </a:t>
            </a:r>
            <a:r>
              <a:rPr lang="en-US" sz="4400" dirty="0" err="1"/>
              <a:t>Rastrepaeva</a:t>
            </a:r>
            <a:r>
              <a:rPr lang="ru-RU" sz="4400" baseline="30000" dirty="0"/>
              <a:t>1</a:t>
            </a:r>
            <a:r>
              <a:rPr lang="en-US" sz="4400" baseline="30000" dirty="0"/>
              <a:t>,3</a:t>
            </a:r>
            <a:r>
              <a:rPr lang="en-US" sz="4400" dirty="0"/>
              <a:t>, D. Korchagina</a:t>
            </a:r>
            <a:r>
              <a:rPr lang="en-US" sz="4400" baseline="30000" dirty="0"/>
              <a:t>1</a:t>
            </a:r>
            <a:r>
              <a:rPr lang="en-US" sz="4400" dirty="0"/>
              <a:t>, N. Bormotov</a:t>
            </a:r>
            <a:r>
              <a:rPr lang="en-US" sz="4400" baseline="30000" dirty="0"/>
              <a:t>2</a:t>
            </a:r>
            <a:r>
              <a:rPr lang="en-US" sz="4400" dirty="0"/>
              <a:t>, O. Yarovaya</a:t>
            </a:r>
            <a:r>
              <a:rPr lang="en-US" sz="4400" baseline="30000" dirty="0"/>
              <a:t>1, 3</a:t>
            </a:r>
            <a:r>
              <a:rPr lang="en-US" sz="4400" dirty="0"/>
              <a:t>, O. Serova</a:t>
            </a:r>
            <a:r>
              <a:rPr lang="en-US" sz="4400" baseline="30000" dirty="0"/>
              <a:t>2</a:t>
            </a:r>
            <a:r>
              <a:rPr lang="en-US" sz="4400" dirty="0"/>
              <a:t>, A. Agafonov</a:t>
            </a:r>
            <a:r>
              <a:rPr lang="en-US" sz="4400" baseline="30000" dirty="0"/>
              <a:t>2</a:t>
            </a:r>
            <a:r>
              <a:rPr lang="en-US" sz="4400" dirty="0"/>
              <a:t>, R. ﻿Maksyutov</a:t>
            </a:r>
            <a:r>
              <a:rPr lang="en-US" sz="4400" baseline="30000" dirty="0"/>
              <a:t>2</a:t>
            </a:r>
            <a:r>
              <a:rPr lang="en-US" sz="4400" dirty="0"/>
              <a:t>, L. Shishkina</a:t>
            </a:r>
            <a:r>
              <a:rPr lang="en-US" sz="4400" baseline="30000" dirty="0"/>
              <a:t>2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1) N.N. </a:t>
            </a:r>
            <a:r>
              <a:rPr lang="en-US" sz="3200" dirty="0" err="1"/>
              <a:t>Vorozhtsov</a:t>
            </a:r>
            <a:r>
              <a:rPr lang="en-US" sz="3200" dirty="0"/>
              <a:t> Novosibirsk Institute of Organic Chemistry of Siberian Branch of Russian Academy of Sciences, </a:t>
            </a:r>
            <a:r>
              <a:rPr lang="en-US" sz="3200" dirty="0" err="1"/>
              <a:t>Lavrentjev</a:t>
            </a:r>
            <a:r>
              <a:rPr lang="en-US" sz="3200" dirty="0"/>
              <a:t> Avenue 9, 630090 Novosibirsk, Russia.</a:t>
            </a:r>
            <a:endParaRPr lang="ru-RU" sz="3200" dirty="0"/>
          </a:p>
          <a:p>
            <a:pPr algn="ctr"/>
            <a:r>
              <a:rPr lang="en-US" sz="3200" dirty="0"/>
              <a:t>2) Department of prevention and treatment of especially dangerous infections, State Research Center of Virology and Biotechnology VECTOR, </a:t>
            </a:r>
            <a:r>
              <a:rPr lang="en-US" sz="3200" dirty="0" err="1"/>
              <a:t>Koltsovo</a:t>
            </a:r>
            <a:r>
              <a:rPr lang="en-US" sz="3200" dirty="0"/>
              <a:t>, Novosibirsk Region, 630559, Russia</a:t>
            </a:r>
            <a:endParaRPr lang="ru-RU" sz="3200" dirty="0"/>
          </a:p>
          <a:p>
            <a:pPr algn="ctr"/>
            <a:r>
              <a:rPr lang="en-US" sz="3200" dirty="0"/>
              <a:t>3) Novosibirsk State University, </a:t>
            </a:r>
            <a:r>
              <a:rPr lang="en-US" sz="3200" dirty="0" err="1"/>
              <a:t>Pirogova</a:t>
            </a:r>
            <a:r>
              <a:rPr lang="en-US" sz="3200" dirty="0"/>
              <a:t> St. 2, 630090 Novosibirsk, Russia</a:t>
            </a:r>
          </a:p>
          <a:p>
            <a:pPr algn="ctr"/>
            <a:r>
              <a:rPr lang="en-US" sz="3200" dirty="0"/>
              <a:t>*mozh@nioch.nsc.ru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13761" y="9213850"/>
            <a:ext cx="27247692" cy="6920639"/>
          </a:xfrm>
        </p:spPr>
        <p:txBody>
          <a:bodyPr/>
          <a:lstStyle/>
          <a:p>
            <a:pPr marL="0" indent="432000" algn="just"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Since, WHO declared eradication of natural smallpox</a:t>
            </a:r>
            <a:r>
              <a:rPr lang="ru-RU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in 1980, Independent Advisory Group on Public Health Implications of Synthetic Biology Technology Related to Smallpox report to the WHO Director-General noted the need to continue developing new low molecular weight agents against variola virus because of a number of reasons, such as discounted vaccination, possibility of smallpox spreading from permafrost solid, bioterrorism, potential danger of other </a:t>
            </a:r>
            <a:r>
              <a:rPr lang="en-US" dirty="0" err="1">
                <a:cs typeface="Arial" pitchFamily="34" charset="0"/>
              </a:rPr>
              <a:t>orthopoxviruses</a:t>
            </a:r>
            <a:r>
              <a:rPr lang="en-US" dirty="0">
                <a:cs typeface="Arial" pitchFamily="34" charset="0"/>
              </a:rPr>
              <a:t> circulating in animal population [1].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Despite a number of adamantane derivatives is known to demonstrate antiviral activity, only few adamantane derivatives showed activity against vaccinia virus [2]. On the other hand, monoterpene derivatives demonstrate various biological activities, in particular some camphor derivatives were found being active against vaccinia virus [3]. To find new agents to be active against </a:t>
            </a:r>
            <a:r>
              <a:rPr lang="en-US" dirty="0" err="1">
                <a:cs typeface="Arial" pitchFamily="34" charset="0"/>
              </a:rPr>
              <a:t>orthopoxviruses</a:t>
            </a:r>
            <a:r>
              <a:rPr lang="en-US" dirty="0">
                <a:cs typeface="Arial" pitchFamily="34" charset="0"/>
              </a:rPr>
              <a:t> we synthesized a different adamantane derivatives containing monoterpene fragments in their structure [4, 5]. For this purpose a wide number of monoterpene amines was obtained starting from corresponding alcohols or carbonyl compounds. Isocyanates, isothiocyanates containing 1- or 2- substituted adamantane fragment were obtained as well. Combination of carboxylic acids chlorides or isocyanates and isothiocyanates with amines led to a number of amides, </a:t>
            </a:r>
            <a:r>
              <a:rPr lang="en-US" dirty="0" err="1">
                <a:cs typeface="Arial" pitchFamily="34" charset="0"/>
              </a:rPr>
              <a:t>ureas</a:t>
            </a:r>
            <a:r>
              <a:rPr lang="en-US" dirty="0">
                <a:cs typeface="Arial" pitchFamily="34" charset="0"/>
              </a:rPr>
              <a:t> or thioureas combining adamantane and monoterpene fragments in their structure.</a:t>
            </a:r>
          </a:p>
          <a:p>
            <a:pPr marL="0" indent="432000">
              <a:spcBef>
                <a:spcPts val="0"/>
              </a:spcBef>
            </a:pPr>
            <a:endParaRPr lang="en-US" dirty="0"/>
          </a:p>
          <a:p>
            <a:pPr marL="0" indent="432000">
              <a:spcBef>
                <a:spcPts val="0"/>
              </a:spcBef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pic>
        <p:nvPicPr>
          <p:cNvPr id="7" name="Picture 4" descr="Картинки по запросу ниох">
            <a:extLst>
              <a:ext uri="{FF2B5EF4-FFF2-40B4-BE49-F238E27FC236}">
                <a16:creationId xmlns:a16="http://schemas.microsoft.com/office/drawing/2014/main" id="{896F2FD1-F1C3-4268-9010-60F5E6FD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391" y="1822978"/>
            <a:ext cx="1877140" cy="187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90C3106-087D-48C6-B2BA-C01705E3E672}"/>
              </a:ext>
            </a:extLst>
          </p:cNvPr>
          <p:cNvSpPr txBox="1">
            <a:spLocks/>
          </p:cNvSpPr>
          <p:nvPr/>
        </p:nvSpPr>
        <p:spPr>
          <a:xfrm>
            <a:off x="1617820" y="20948650"/>
            <a:ext cx="27247692" cy="997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Amides </a:t>
            </a:r>
            <a:r>
              <a:rPr lang="en-US" b="1" dirty="0">
                <a:cs typeface="Arial" pitchFamily="34" charset="0"/>
              </a:rPr>
              <a:t>1b-k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2b,c,e,f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7a,b,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b="1" dirty="0">
                <a:cs typeface="Arial" pitchFamily="34" charset="0"/>
              </a:rPr>
              <a:t>8a,b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9a,b</a:t>
            </a:r>
            <a:r>
              <a:rPr lang="en-US" dirty="0">
                <a:cs typeface="Arial" pitchFamily="34" charset="0"/>
              </a:rPr>
              <a:t> were tested against vaccinia virus, it was shown that the derivatives of bicyclic (pinene and </a:t>
            </a:r>
            <a:r>
              <a:rPr lang="en-US" dirty="0" err="1">
                <a:cs typeface="Arial" pitchFamily="34" charset="0"/>
              </a:rPr>
              <a:t>bornane</a:t>
            </a:r>
            <a:r>
              <a:rPr lang="en-US" dirty="0">
                <a:cs typeface="Arial" pitchFamily="34" charset="0"/>
              </a:rPr>
              <a:t>) monoterpenes possess a most potent antipox activity. For derivatives </a:t>
            </a:r>
            <a:r>
              <a:rPr lang="en-US" b="1" dirty="0">
                <a:cs typeface="Arial" pitchFamily="34" charset="0"/>
              </a:rPr>
              <a:t>1b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1e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2b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2e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b="1" dirty="0">
                <a:cs typeface="Arial" pitchFamily="34" charset="0"/>
              </a:rPr>
              <a:t>7b</a:t>
            </a:r>
            <a:r>
              <a:rPr lang="en-US" dirty="0">
                <a:cs typeface="Arial" pitchFamily="34" charset="0"/>
              </a:rPr>
              <a:t> antiviral activity against cowpox virus and ectromelia virus was shown as well.</a:t>
            </a:r>
          </a:p>
        </p:txBody>
      </p:sp>
      <p:graphicFrame>
        <p:nvGraphicFramePr>
          <p:cNvPr id="26" name="Таблица 24">
            <a:extLst>
              <a:ext uri="{FF2B5EF4-FFF2-40B4-BE49-F238E27FC236}">
                <a16:creationId xmlns:a16="http://schemas.microsoft.com/office/drawing/2014/main" id="{2CEAB813-82ED-47D7-85FD-4F03DF57C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65027"/>
              </p:ext>
            </p:extLst>
          </p:nvPr>
        </p:nvGraphicFramePr>
        <p:xfrm>
          <a:off x="1572886" y="22055701"/>
          <a:ext cx="27342631" cy="97986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56299">
                  <a:extLst>
                    <a:ext uri="{9D8B030D-6E8A-4147-A177-3AD203B41FA5}">
                      <a16:colId xmlns:a16="http://schemas.microsoft.com/office/drawing/2014/main" val="728891290"/>
                    </a:ext>
                  </a:extLst>
                </a:gridCol>
                <a:gridCol w="3974871">
                  <a:extLst>
                    <a:ext uri="{9D8B030D-6E8A-4147-A177-3AD203B41FA5}">
                      <a16:colId xmlns:a16="http://schemas.microsoft.com/office/drawing/2014/main" val="3839690188"/>
                    </a:ext>
                  </a:extLst>
                </a:gridCol>
                <a:gridCol w="3091567">
                  <a:extLst>
                    <a:ext uri="{9D8B030D-6E8A-4147-A177-3AD203B41FA5}">
                      <a16:colId xmlns:a16="http://schemas.microsoft.com/office/drawing/2014/main" val="2520142233"/>
                    </a:ext>
                  </a:extLst>
                </a:gridCol>
                <a:gridCol w="2148578">
                  <a:extLst>
                    <a:ext uri="{9D8B030D-6E8A-4147-A177-3AD203B41FA5}">
                      <a16:colId xmlns:a16="http://schemas.microsoft.com/office/drawing/2014/main" val="632522155"/>
                    </a:ext>
                  </a:extLst>
                </a:gridCol>
                <a:gridCol w="4084405">
                  <a:extLst>
                    <a:ext uri="{9D8B030D-6E8A-4147-A177-3AD203B41FA5}">
                      <a16:colId xmlns:a16="http://schemas.microsoft.com/office/drawing/2014/main" val="25346026"/>
                    </a:ext>
                  </a:extLst>
                </a:gridCol>
                <a:gridCol w="3925022">
                  <a:extLst>
                    <a:ext uri="{9D8B030D-6E8A-4147-A177-3AD203B41FA5}">
                      <a16:colId xmlns:a16="http://schemas.microsoft.com/office/drawing/2014/main" val="543839024"/>
                    </a:ext>
                  </a:extLst>
                </a:gridCol>
                <a:gridCol w="3091567">
                  <a:extLst>
                    <a:ext uri="{9D8B030D-6E8A-4147-A177-3AD203B41FA5}">
                      <a16:colId xmlns:a16="http://schemas.microsoft.com/office/drawing/2014/main" val="656423004"/>
                    </a:ext>
                  </a:extLst>
                </a:gridCol>
                <a:gridCol w="2570322">
                  <a:extLst>
                    <a:ext uri="{9D8B030D-6E8A-4147-A177-3AD203B41FA5}">
                      <a16:colId xmlns:a16="http://schemas.microsoft.com/office/drawing/2014/main" val="2035526268"/>
                    </a:ext>
                  </a:extLst>
                </a:gridCol>
              </a:tblGrid>
              <a:tr h="9878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Compound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CC</a:t>
                      </a:r>
                      <a:r>
                        <a:rPr lang="en-US" sz="3200" baseline="-25000" dirty="0"/>
                        <a:t>50</a:t>
                      </a:r>
                      <a:r>
                        <a:rPr lang="en-US" sz="3200" dirty="0"/>
                        <a:t>, µM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IC</a:t>
                      </a:r>
                      <a:r>
                        <a:rPr lang="en-US" sz="3200" baseline="-25000" dirty="0"/>
                        <a:t>50</a:t>
                      </a:r>
                      <a:r>
                        <a:rPr lang="en-US" sz="3200" dirty="0"/>
                        <a:t>, µM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SI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Compound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CC</a:t>
                      </a:r>
                      <a:r>
                        <a:rPr lang="en-US" sz="3200" baseline="-25000" dirty="0"/>
                        <a:t>50</a:t>
                      </a:r>
                      <a:r>
                        <a:rPr lang="en-US" sz="3200" dirty="0"/>
                        <a:t>, µM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IC</a:t>
                      </a:r>
                      <a:r>
                        <a:rPr lang="en-US" sz="3200" baseline="-25000" dirty="0"/>
                        <a:t>50</a:t>
                      </a:r>
                      <a:r>
                        <a:rPr lang="en-US" sz="3200" dirty="0"/>
                        <a:t>, µM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SI</a:t>
                      </a:r>
                      <a:endParaRPr lang="ru-RU" sz="3200" dirty="0"/>
                    </a:p>
                  </a:txBody>
                  <a:tcPr anchor="ctr">
                    <a:solidFill>
                      <a:srgbClr val="6A4E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51414"/>
                  </a:ext>
                </a:extLst>
              </a:tr>
              <a:tr h="1845387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750.2±84.6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1.8±0.2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417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372.5±97.7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4.4±0.1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85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8063031"/>
                  </a:ext>
                </a:extLst>
              </a:tr>
              <a:tr h="1533493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1908.6±101.4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1.7±0.2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1123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1225.9±143.9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4.6±0.2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</a:rPr>
                        <a:t>267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1713188"/>
                  </a:ext>
                </a:extLst>
              </a:tr>
              <a:tr h="1845466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7.9±0.9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0.7±0.1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811.5±110.5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2.5±0.1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325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0610289"/>
                  </a:ext>
                </a:extLst>
              </a:tr>
              <a:tr h="1476370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316.7±39.3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10.6±0.7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00"/>
                        </a:spcAft>
                      </a:pPr>
                      <a:r>
                        <a:rPr lang="en-US" sz="3200" b="1" dirty="0">
                          <a:effectLst/>
                        </a:rPr>
                        <a:t>Cidofovir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475.3±30.1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40.0±1.2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4759540"/>
                  </a:ext>
                </a:extLst>
              </a:tr>
              <a:tr h="2110006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319.0±39.6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12.3±0.8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00"/>
                        </a:spcAft>
                      </a:pPr>
                      <a:r>
                        <a:rPr lang="en-US" sz="3200" b="1" dirty="0">
                          <a:effectLst/>
                        </a:rPr>
                        <a:t>Tecovirimat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127</a:t>
                      </a:r>
                      <a:r>
                        <a:rPr lang="ru-RU" sz="3200" dirty="0">
                          <a:effectLst/>
                        </a:rPr>
                        <a:t>6</a:t>
                      </a:r>
                      <a:r>
                        <a:rPr lang="en-GB" sz="3200" dirty="0">
                          <a:effectLst/>
                        </a:rPr>
                        <a:t>±</a:t>
                      </a:r>
                      <a:r>
                        <a:rPr lang="ru-RU" sz="3200" dirty="0">
                          <a:effectLst/>
                        </a:rPr>
                        <a:t>202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</a:t>
                      </a:r>
                      <a:r>
                        <a:rPr lang="en-US" sz="3200" dirty="0">
                          <a:effectLst/>
                        </a:rPr>
                        <a:t>.</a:t>
                      </a:r>
                      <a:r>
                        <a:rPr lang="ru-RU" sz="3200" dirty="0">
                          <a:effectLst/>
                        </a:rPr>
                        <a:t>01</a:t>
                      </a:r>
                      <a:r>
                        <a:rPr lang="en-GB" sz="3200" dirty="0">
                          <a:effectLst/>
                        </a:rPr>
                        <a:t>±</a:t>
                      </a:r>
                      <a:r>
                        <a:rPr lang="ru-RU" sz="3200" dirty="0">
                          <a:effectLst/>
                        </a:rPr>
                        <a:t>0</a:t>
                      </a:r>
                      <a:r>
                        <a:rPr lang="en-US" sz="3200" dirty="0">
                          <a:effectLst/>
                        </a:rPr>
                        <a:t>.</a:t>
                      </a:r>
                      <a:r>
                        <a:rPr lang="ru-RU" sz="3200" dirty="0">
                          <a:effectLst/>
                        </a:rPr>
                        <a:t>003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127600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3628469"/>
                  </a:ext>
                </a:extLst>
              </a:tr>
            </a:tbl>
          </a:graphicData>
        </a:graphic>
      </p:graphicFrame>
      <p:graphicFrame>
        <p:nvGraphicFramePr>
          <p:cNvPr id="27" name="Таблица 3">
            <a:extLst>
              <a:ext uri="{FF2B5EF4-FFF2-40B4-BE49-F238E27FC236}">
                <a16:creationId xmlns:a16="http://schemas.microsoft.com/office/drawing/2014/main" id="{D876D8C5-00BF-4F35-A393-0666C50E4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81199"/>
              </p:ext>
            </p:extLst>
          </p:nvPr>
        </p:nvGraphicFramePr>
        <p:xfrm>
          <a:off x="1560980" y="31826777"/>
          <a:ext cx="27330726" cy="4053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394014">
                  <a:extLst>
                    <a:ext uri="{9D8B030D-6E8A-4147-A177-3AD203B41FA5}">
                      <a16:colId xmlns:a16="http://schemas.microsoft.com/office/drawing/2014/main" val="1035844388"/>
                    </a:ext>
                  </a:extLst>
                </a:gridCol>
                <a:gridCol w="4716228">
                  <a:extLst>
                    <a:ext uri="{9D8B030D-6E8A-4147-A177-3AD203B41FA5}">
                      <a16:colId xmlns:a16="http://schemas.microsoft.com/office/drawing/2014/main" val="2344188026"/>
                    </a:ext>
                  </a:extLst>
                </a:gridCol>
                <a:gridCol w="4555121">
                  <a:extLst>
                    <a:ext uri="{9D8B030D-6E8A-4147-A177-3AD203B41FA5}">
                      <a16:colId xmlns:a16="http://schemas.microsoft.com/office/drawing/2014/main" val="794890155"/>
                    </a:ext>
                  </a:extLst>
                </a:gridCol>
                <a:gridCol w="4555121">
                  <a:extLst>
                    <a:ext uri="{9D8B030D-6E8A-4147-A177-3AD203B41FA5}">
                      <a16:colId xmlns:a16="http://schemas.microsoft.com/office/drawing/2014/main" val="1020561667"/>
                    </a:ext>
                  </a:extLst>
                </a:gridCol>
                <a:gridCol w="4555121">
                  <a:extLst>
                    <a:ext uri="{9D8B030D-6E8A-4147-A177-3AD203B41FA5}">
                      <a16:colId xmlns:a16="http://schemas.microsoft.com/office/drawing/2014/main" val="1308822272"/>
                    </a:ext>
                  </a:extLst>
                </a:gridCol>
                <a:gridCol w="4555121">
                  <a:extLst>
                    <a:ext uri="{9D8B030D-6E8A-4147-A177-3AD203B41FA5}">
                      <a16:colId xmlns:a16="http://schemas.microsoft.com/office/drawing/2014/main" val="2458328025"/>
                    </a:ext>
                  </a:extLst>
                </a:gridCol>
              </a:tblGrid>
              <a:tr h="500202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Compound</a:t>
                      </a:r>
                      <a:endParaRPr lang="ru-RU" sz="3200" dirty="0"/>
                    </a:p>
                  </a:txBody>
                  <a:tcPr anchor="ctr">
                    <a:solidFill>
                      <a:srgbClr val="66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</a:rPr>
                        <a:t>CC</a:t>
                      </a:r>
                      <a:r>
                        <a:rPr lang="en-US" sz="3200" b="1" kern="1200" baseline="-25000" dirty="0">
                          <a:solidFill>
                            <a:schemeClr val="lt1"/>
                          </a:solidFill>
                          <a:effectLst/>
                        </a:rPr>
                        <a:t>50</a:t>
                      </a: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</a:rPr>
                        <a:t>, µM</a:t>
                      </a:r>
                    </a:p>
                    <a:p>
                      <a:pPr algn="ctr"/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</a:rPr>
                        <a:t> (</a:t>
                      </a: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</a:rPr>
                        <a:t>М</a:t>
                      </a: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</a:rPr>
                        <a:t>±SD, n=3)</a:t>
                      </a:r>
                      <a:endParaRPr lang="ru-RU" sz="3200" dirty="0"/>
                    </a:p>
                  </a:txBody>
                  <a:tcPr anchor="ctr">
                    <a:solidFill>
                      <a:srgbClr val="66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kern="1200" dirty="0">
                          <a:solidFill>
                            <a:schemeClr val="lt1"/>
                          </a:solidFill>
                          <a:effectLst/>
                        </a:rPr>
                        <a:t>cowpox virus</a:t>
                      </a:r>
                      <a:endParaRPr lang="ru-RU" sz="3200" dirty="0"/>
                    </a:p>
                  </a:txBody>
                  <a:tcPr anchor="ctr">
                    <a:solidFill>
                      <a:srgbClr val="66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kern="1200" dirty="0">
                          <a:solidFill>
                            <a:schemeClr val="lt1"/>
                          </a:solidFill>
                          <a:effectLst/>
                        </a:rPr>
                        <a:t>ectromelia virus </a:t>
                      </a:r>
                      <a:endParaRPr lang="ru-RU" sz="3200" dirty="0"/>
                    </a:p>
                  </a:txBody>
                  <a:tcPr anchor="ctr">
                    <a:solidFill>
                      <a:srgbClr val="66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658940"/>
                  </a:ext>
                </a:extLst>
              </a:tr>
              <a:tr h="5002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IC</a:t>
                      </a:r>
                      <a:r>
                        <a:rPr lang="en-GB" sz="3200" kern="1200" baseline="-25000" dirty="0">
                          <a:solidFill>
                            <a:schemeClr val="dk1"/>
                          </a:solidFill>
                          <a:effectLst/>
                        </a:rPr>
                        <a:t>50</a:t>
                      </a: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, µM (М±SD, n=3)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SI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IC</a:t>
                      </a:r>
                      <a:r>
                        <a:rPr lang="en-GB" sz="3200" kern="1200" baseline="-25000" dirty="0">
                          <a:solidFill>
                            <a:schemeClr val="dk1"/>
                          </a:solidFill>
                          <a:effectLst/>
                        </a:rPr>
                        <a:t>50</a:t>
                      </a: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, µM (М±SD, n=3)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</a:rPr>
                        <a:t>SI</a:t>
                      </a:r>
                      <a:endParaRPr lang="ru-RU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9968691"/>
                  </a:ext>
                </a:extLst>
              </a:tr>
              <a:tr h="500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1b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750.2±84.6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4.1±0.6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183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1.6±0.6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469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838710"/>
                  </a:ext>
                </a:extLst>
              </a:tr>
              <a:tr h="500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1e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1908.6±101.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4.7±0.2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406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2.7±0.2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707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1152722"/>
                  </a:ext>
                </a:extLst>
              </a:tr>
              <a:tr h="500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2b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372.5±97.7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12.5±0.1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9.5±0.1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895076"/>
                  </a:ext>
                </a:extLst>
              </a:tr>
              <a:tr h="500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2e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1225.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±143.9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15.0±0.2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82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12.6±0.2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2619915"/>
                  </a:ext>
                </a:extLst>
              </a:tr>
              <a:tr h="500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7b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811.5±110.5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rgbClr val="000000"/>
                          </a:solidFill>
                          <a:effectLst/>
                        </a:rPr>
                        <a:t>7.2±0.2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113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1.7±0.2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</a:rPr>
                        <a:t>477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138741"/>
                  </a:ext>
                </a:extLst>
              </a:tr>
            </a:tbl>
          </a:graphicData>
        </a:graphic>
      </p:graphicFrame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8C2169FE-2D69-4E1B-B669-0DCD6CF7C532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1514475" y="35883850"/>
            <a:ext cx="27414538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200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cytotoxic concentration causing 50% cell death in an uninfected monolayer; IC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inhibitory concentration ensuring 50% cell survival in a virus-infected monolayer; as M ± SD, where M is the mean, and SD is the standard deviation; n = 3 is the number of CC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measurements; SI is the drug selectivity index (CC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/IC</a:t>
            </a:r>
            <a:r>
              <a:rPr lang="en-US" sz="2800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800" dirty="0"/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726ECCAE-D4A8-4C8F-A337-D25A205F367A}"/>
              </a:ext>
            </a:extLst>
          </p:cNvPr>
          <p:cNvSpPr txBox="1">
            <a:spLocks/>
          </p:cNvSpPr>
          <p:nvPr/>
        </p:nvSpPr>
        <p:spPr>
          <a:xfrm>
            <a:off x="1430337" y="36878253"/>
            <a:ext cx="27414538" cy="10668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References: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[1] World Health Organization https://www.who.int/csr/resources/publications/smallpox/synthetic-biology-technology-smallpox/en/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[2] </a:t>
            </a:r>
            <a:r>
              <a:rPr lang="de-DE" sz="2800" dirty="0"/>
              <a:t>A. </a:t>
            </a:r>
            <a:r>
              <a:rPr lang="de-DE" sz="2800" dirty="0" err="1"/>
              <a:t>Kreutzberger</a:t>
            </a:r>
            <a:r>
              <a:rPr lang="de-DE" sz="2800" dirty="0"/>
              <a:t> et al., Arch. Pharm. (Weinheim, Ger.), </a:t>
            </a:r>
            <a:r>
              <a:rPr lang="de-DE" sz="2800" b="1" dirty="0"/>
              <a:t>1984</a:t>
            </a:r>
            <a:r>
              <a:rPr lang="de-DE" sz="2800" dirty="0"/>
              <a:t>, </a:t>
            </a:r>
            <a:r>
              <a:rPr lang="de-DE" sz="2800" i="1" dirty="0"/>
              <a:t>317</a:t>
            </a:r>
            <a:r>
              <a:rPr lang="de-DE" sz="2800" dirty="0"/>
              <a:t>, 767.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[3] A. </a:t>
            </a:r>
            <a:r>
              <a:rPr lang="en-US" sz="2800" dirty="0" err="1"/>
              <a:t>Sokolova</a:t>
            </a:r>
            <a:r>
              <a:rPr lang="en-US" sz="2800" dirty="0"/>
              <a:t> et al., Chem. Biodiversity, </a:t>
            </a:r>
            <a:r>
              <a:rPr lang="en-US" sz="2800" b="1" dirty="0"/>
              <a:t>2018</a:t>
            </a:r>
            <a:r>
              <a:rPr lang="en-US" sz="2800" dirty="0"/>
              <a:t>, </a:t>
            </a:r>
            <a:r>
              <a:rPr lang="en-US" sz="2800" i="1" dirty="0"/>
              <a:t>15</a:t>
            </a:r>
            <a:r>
              <a:rPr lang="en-US" sz="2800" dirty="0"/>
              <a:t>,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[4] E. </a:t>
            </a:r>
            <a:r>
              <a:rPr lang="en-US" sz="2800" dirty="0" err="1"/>
              <a:t>Suslov</a:t>
            </a:r>
            <a:r>
              <a:rPr lang="en-US" sz="2800" dirty="0"/>
              <a:t>, et al. RSC Med. Chem. </a:t>
            </a:r>
            <a:r>
              <a:rPr lang="en-US" sz="2800" b="1" dirty="0"/>
              <a:t>2020</a:t>
            </a:r>
            <a:r>
              <a:rPr lang="en-US" sz="2800" dirty="0"/>
              <a:t>, Doi. 10.1039/D0MD00108B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[5] A. A. </a:t>
            </a:r>
            <a:r>
              <a:rPr lang="en-US" sz="2800" dirty="0" err="1"/>
              <a:t>Chepanova</a:t>
            </a:r>
            <a:r>
              <a:rPr lang="en-US" sz="2800" dirty="0"/>
              <a:t> et al., Appl. Sci. </a:t>
            </a:r>
            <a:r>
              <a:rPr lang="en-US" sz="2800" b="1" dirty="0"/>
              <a:t>2019</a:t>
            </a:r>
            <a:r>
              <a:rPr lang="en-US" sz="2800" dirty="0"/>
              <a:t>, </a:t>
            </a:r>
            <a:r>
              <a:rPr lang="en-US" sz="2800" i="1" dirty="0"/>
              <a:t>9</a:t>
            </a:r>
            <a:r>
              <a:rPr lang="en-US" sz="2800" dirty="0"/>
              <a:t>, 1. </a:t>
            </a:r>
          </a:p>
          <a:p>
            <a:pPr>
              <a:spcBef>
                <a:spcPts val="0"/>
              </a:spcBef>
            </a:pPr>
            <a:endParaRPr lang="ru-RU" sz="2800" dirty="0"/>
          </a:p>
        </p:txBody>
      </p:sp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id="{3749C834-5A44-442C-B2FC-B17654ED5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94135"/>
              </p:ext>
            </p:extLst>
          </p:nvPr>
        </p:nvGraphicFramePr>
        <p:xfrm>
          <a:off x="2146300" y="23364825"/>
          <a:ext cx="32369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S ChemDraw Drawing" r:id="rId6" imgW="1691108" imgH="566052" progId="ChemDraw.Document.6.0">
                  <p:embed/>
                </p:oleObj>
              </mc:Choice>
              <mc:Fallback>
                <p:oleObj name="CS ChemDraw Drawing" r:id="rId6" imgW="1691108" imgH="566052" progId="ChemDraw.Document.6.0">
                  <p:embed/>
                  <p:pic>
                    <p:nvPicPr>
                      <p:cNvPr id="34" name="Объект 33">
                        <a:extLst>
                          <a:ext uri="{FF2B5EF4-FFF2-40B4-BE49-F238E27FC236}">
                            <a16:creationId xmlns:a16="http://schemas.microsoft.com/office/drawing/2014/main" id="{2D3EABB9-3382-4A5E-8CC2-73CCABF3FA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46300" y="23364825"/>
                        <a:ext cx="3236913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2169E7F3-8B4D-4573-BD9F-4B690FF3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41123"/>
              </p:ext>
            </p:extLst>
          </p:nvPr>
        </p:nvGraphicFramePr>
        <p:xfrm>
          <a:off x="2295525" y="24885650"/>
          <a:ext cx="295116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S ChemDraw Drawing" r:id="rId8" imgW="1552353" imgH="792046" progId="ChemDraw.Document.6.0">
                  <p:embed/>
                </p:oleObj>
              </mc:Choice>
              <mc:Fallback>
                <p:oleObj name="CS ChemDraw Drawing" r:id="rId8" imgW="1552353" imgH="792046" progId="ChemDraw.Document.6.0">
                  <p:embed/>
                  <p:pic>
                    <p:nvPicPr>
                      <p:cNvPr id="32" name="Объект 31">
                        <a:extLst>
                          <a:ext uri="{FF2B5EF4-FFF2-40B4-BE49-F238E27FC236}">
                            <a16:creationId xmlns:a16="http://schemas.microsoft.com/office/drawing/2014/main" id="{5DD5CBA8-F9AA-4D62-9331-5C8F1C50F5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95525" y="24885650"/>
                        <a:ext cx="2951163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id="{F3E7E1C1-3317-4B39-AC4E-3FEC81E47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67938"/>
              </p:ext>
            </p:extLst>
          </p:nvPr>
        </p:nvGraphicFramePr>
        <p:xfrm>
          <a:off x="15668625" y="24933275"/>
          <a:ext cx="30083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S ChemDraw Drawing" r:id="rId10" imgW="1482179" imgH="733948" progId="ChemDraw.Document.6.0">
                  <p:embed/>
                </p:oleObj>
              </mc:Choice>
              <mc:Fallback>
                <p:oleObj name="CS ChemDraw Drawing" r:id="rId10" imgW="1482179" imgH="733948" progId="ChemDraw.Document.6.0">
                  <p:embed/>
                  <p:pic>
                    <p:nvPicPr>
                      <p:cNvPr id="33" name="Объект 32">
                        <a:extLst>
                          <a:ext uri="{FF2B5EF4-FFF2-40B4-BE49-F238E27FC236}">
                            <a16:creationId xmlns:a16="http://schemas.microsoft.com/office/drawing/2014/main" id="{944573C4-1555-4646-BA19-20A3B2C76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68625" y="24933275"/>
                        <a:ext cx="3008313" cy="1487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id="{52EA8F0B-2D7F-44EA-9ECD-24C95301EA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62937"/>
              </p:ext>
            </p:extLst>
          </p:nvPr>
        </p:nvGraphicFramePr>
        <p:xfrm>
          <a:off x="15652750" y="23050500"/>
          <a:ext cx="360045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CS ChemDraw Drawing" r:id="rId12" imgW="1721943" imgH="890119" progId="ChemDraw.Document.6.0">
                  <p:embed/>
                </p:oleObj>
              </mc:Choice>
              <mc:Fallback>
                <p:oleObj name="CS ChemDraw Drawing" r:id="rId12" imgW="1721943" imgH="890119" progId="ChemDraw.Document.6.0">
                  <p:embed/>
                  <p:pic>
                    <p:nvPicPr>
                      <p:cNvPr id="35" name="Объект 34">
                        <a:extLst>
                          <a:ext uri="{FF2B5EF4-FFF2-40B4-BE49-F238E27FC236}">
                            <a16:creationId xmlns:a16="http://schemas.microsoft.com/office/drawing/2014/main" id="{8BE5A0D3-FD0E-46E9-9459-BB85F1D68A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652750" y="23050500"/>
                        <a:ext cx="3600450" cy="186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>
            <a:extLst>
              <a:ext uri="{FF2B5EF4-FFF2-40B4-BE49-F238E27FC236}">
                <a16:creationId xmlns:a16="http://schemas.microsoft.com/office/drawing/2014/main" id="{DE7964AC-356E-4BFA-BBD2-EC6C1D453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552844"/>
              </p:ext>
            </p:extLst>
          </p:nvPr>
        </p:nvGraphicFramePr>
        <p:xfrm>
          <a:off x="2364908" y="26547510"/>
          <a:ext cx="2742867" cy="155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S ChemDraw Drawing" r:id="rId14" imgW="1318969" imgH="749405" progId="ChemDraw.Document.6.0">
                  <p:embed/>
                </p:oleObj>
              </mc:Choice>
              <mc:Fallback>
                <p:oleObj name="CS ChemDraw Drawing" r:id="rId14" imgW="1318969" imgH="749405" progId="ChemDraw.Document.6.0">
                  <p:embed/>
                  <p:pic>
                    <p:nvPicPr>
                      <p:cNvPr id="39" name="Объект 38">
                        <a:extLst>
                          <a:ext uri="{FF2B5EF4-FFF2-40B4-BE49-F238E27FC236}">
                            <a16:creationId xmlns:a16="http://schemas.microsoft.com/office/drawing/2014/main" id="{35943E73-4CCB-4A7B-9D6B-8DBCF118A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4908" y="26547510"/>
                        <a:ext cx="2742867" cy="1554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>
            <a:extLst>
              <a:ext uri="{FF2B5EF4-FFF2-40B4-BE49-F238E27FC236}">
                <a16:creationId xmlns:a16="http://schemas.microsoft.com/office/drawing/2014/main" id="{63338D03-ED75-4151-9269-EA523000B0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31293"/>
              </p:ext>
            </p:extLst>
          </p:nvPr>
        </p:nvGraphicFramePr>
        <p:xfrm>
          <a:off x="15654338" y="26477913"/>
          <a:ext cx="27432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CS ChemDraw Drawing" r:id="rId16" imgW="1310463" imgH="811767" progId="ChemDraw.Document.6.0">
                  <p:embed/>
                </p:oleObj>
              </mc:Choice>
              <mc:Fallback>
                <p:oleObj name="CS ChemDraw Drawing" r:id="rId16" imgW="1310463" imgH="811767" progId="ChemDraw.Document.6.0">
                  <p:embed/>
                  <p:pic>
                    <p:nvPicPr>
                      <p:cNvPr id="40" name="Объект 39">
                        <a:extLst>
                          <a:ext uri="{FF2B5EF4-FFF2-40B4-BE49-F238E27FC236}">
                            <a16:creationId xmlns:a16="http://schemas.microsoft.com/office/drawing/2014/main" id="{380EDB16-4232-4C02-B5D0-B8554711C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654338" y="26477913"/>
                        <a:ext cx="2743200" cy="169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>
            <a:extLst>
              <a:ext uri="{FF2B5EF4-FFF2-40B4-BE49-F238E27FC236}">
                <a16:creationId xmlns:a16="http://schemas.microsoft.com/office/drawing/2014/main" id="{C2035B18-03A8-44F6-984E-B260DFC69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812883"/>
              </p:ext>
            </p:extLst>
          </p:nvPr>
        </p:nvGraphicFramePr>
        <p:xfrm>
          <a:off x="2297112" y="28236606"/>
          <a:ext cx="2949575" cy="163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S ChemDraw Drawing" r:id="rId18" imgW="1427421" imgH="790447" progId="ChemDraw.Document.6.0">
                  <p:embed/>
                </p:oleObj>
              </mc:Choice>
              <mc:Fallback>
                <p:oleObj name="CS ChemDraw Drawing" r:id="rId18" imgW="1427421" imgH="790447" progId="ChemDraw.Document.6.0">
                  <p:embed/>
                  <p:pic>
                    <p:nvPicPr>
                      <p:cNvPr id="43" name="Объект 42">
                        <a:extLst>
                          <a:ext uri="{FF2B5EF4-FFF2-40B4-BE49-F238E27FC236}">
                            <a16:creationId xmlns:a16="http://schemas.microsoft.com/office/drawing/2014/main" id="{25275813-713C-41C4-94AC-BEF4431108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97112" y="28236606"/>
                        <a:ext cx="2949575" cy="163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Объект 40">
            <a:extLst>
              <a:ext uri="{FF2B5EF4-FFF2-40B4-BE49-F238E27FC236}">
                <a16:creationId xmlns:a16="http://schemas.microsoft.com/office/drawing/2014/main" id="{E0C23DED-084C-429D-8115-CDFD93DE69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67731"/>
              </p:ext>
            </p:extLst>
          </p:nvPr>
        </p:nvGraphicFramePr>
        <p:xfrm>
          <a:off x="2175967" y="29774298"/>
          <a:ext cx="3336245" cy="2080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S ChemDraw Drawing" r:id="rId20" imgW="1677818" imgH="1046289" progId="ChemDraw.Document.6.0">
                  <p:embed/>
                </p:oleObj>
              </mc:Choice>
              <mc:Fallback>
                <p:oleObj name="CS ChemDraw Drawing" r:id="rId20" imgW="1677818" imgH="1046289" progId="ChemDraw.Document.6.0">
                  <p:embed/>
                  <p:pic>
                    <p:nvPicPr>
                      <p:cNvPr id="44" name="Объект 43">
                        <a:extLst>
                          <a:ext uri="{FF2B5EF4-FFF2-40B4-BE49-F238E27FC236}">
                            <a16:creationId xmlns:a16="http://schemas.microsoft.com/office/drawing/2014/main" id="{2B9956D1-1518-4D4C-A10C-85210CF787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75967" y="29774298"/>
                        <a:ext cx="3336245" cy="2080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F82CF9B-B93B-4106-AE05-5E8DC06D3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935422"/>
              </p:ext>
            </p:extLst>
          </p:nvPr>
        </p:nvGraphicFramePr>
        <p:xfrm>
          <a:off x="1560980" y="14083943"/>
          <a:ext cx="27200472" cy="678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S ChemDraw Drawing" r:id="rId22" imgW="15806361" imgH="3945304" progId="ChemDraw.Document.6.0">
                  <p:embed/>
                </p:oleObj>
              </mc:Choice>
              <mc:Fallback>
                <p:oleObj name="CS ChemDraw Drawing" r:id="rId22" imgW="15806361" imgH="39453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60980" y="14083943"/>
                        <a:ext cx="27200472" cy="6788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755</Words>
  <Application>Microsoft Office PowerPoint</Application>
  <PresentationFormat>Произвольный</PresentationFormat>
  <Paragraphs>97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CS ChemDraw Drawing</vt:lpstr>
      <vt:lpstr>New adamantane derivatives containing monoterpene fragments in their structure and investigation of their antipox 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тс</cp:lastModifiedBy>
  <cp:revision>81</cp:revision>
  <dcterms:created xsi:type="dcterms:W3CDTF">2015-04-04T09:45:50Z</dcterms:created>
  <dcterms:modified xsi:type="dcterms:W3CDTF">2020-10-30T11:26:52Z</dcterms:modified>
</cp:coreProperties>
</file>