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embeddedFontLst>
    <p:embeddedFont>
      <p:font typeface="Lora" charset="0"/>
      <p:regular r:id="rId32"/>
      <p:bold r:id="rId33"/>
      <p:italic r:id="rId34"/>
      <p:boldItalic r:id="rId35"/>
    </p:embeddedFont>
    <p:embeddedFont>
      <p:font typeface="Calibri"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AFB689B-499E-46F1-942D-A490C834B041}">
  <a:tblStyle styleId="{8AFB689B-499E-46F1-942D-A490C834B04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6628396-2E0A-458C-A78F-201537BA7EC8}"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5866CF5-EDFF-48D0-81D7-4A83FD24FE58}" styleName="Table_2">
    <a:wholeTbl>
      <a:tcTxStyle b="off" i="off">
        <a:font>
          <a:latin typeface="Arial"/>
          <a:ea typeface="Arial"/>
          <a:cs typeface="Arial"/>
        </a:font>
        <a:srgbClr val="000000"/>
      </a:tcTxStyle>
      <a:tcStyle>
        <a:tcBdr>
          <a:left>
            <a:ln w="12700" cap="flat" cmpd="sng">
              <a:solidFill>
                <a:srgbClr val="9E9E9E"/>
              </a:solidFill>
              <a:prstDash val="solid"/>
              <a:round/>
              <a:headEnd type="none" w="sm" len="sm"/>
              <a:tailEnd type="none" w="sm" len="sm"/>
            </a:ln>
          </a:left>
          <a:right>
            <a:ln w="12700" cap="flat" cmpd="sng">
              <a:solidFill>
                <a:srgbClr val="9E9E9E"/>
              </a:solidFill>
              <a:prstDash val="solid"/>
              <a:round/>
              <a:headEnd type="none" w="sm" len="sm"/>
              <a:tailEnd type="none" w="sm" len="sm"/>
            </a:ln>
          </a:right>
          <a:top>
            <a:ln w="12700" cap="flat" cmpd="sng">
              <a:solidFill>
                <a:srgbClr val="9E9E9E"/>
              </a:solidFill>
              <a:prstDash val="solid"/>
              <a:round/>
              <a:headEnd type="none" w="sm" len="sm"/>
              <a:tailEnd type="none" w="sm" len="sm"/>
            </a:ln>
          </a:top>
          <a:bottom>
            <a:ln w="12700" cap="flat" cmpd="sng">
              <a:solidFill>
                <a:srgbClr val="9E9E9E"/>
              </a:solidFill>
              <a:prstDash val="solid"/>
              <a:round/>
              <a:headEnd type="none" w="sm" len="sm"/>
              <a:tailEnd type="none" w="sm" len="sm"/>
            </a:ln>
          </a:bottom>
          <a:insideH>
            <a:ln w="12700" cap="flat" cmpd="sng">
              <a:solidFill>
                <a:srgbClr val="9E9E9E"/>
              </a:solidFill>
              <a:prstDash val="solid"/>
              <a:round/>
              <a:headEnd type="none" w="sm" len="sm"/>
              <a:tailEnd type="none" w="sm" len="sm"/>
            </a:ln>
          </a:insideH>
          <a:insideV>
            <a:ln w="12700"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1224" y="8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20686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Round 9: one sequence repeated 5 times and 3 repeated twice</a:t>
            </a:r>
            <a:endParaRPr/>
          </a:p>
          <a:p>
            <a:pPr marL="0" lvl="0" indent="0" algn="l" rtl="0">
              <a:lnSpc>
                <a:spcPct val="100000"/>
              </a:lnSpc>
              <a:spcBef>
                <a:spcPts val="0"/>
              </a:spcBef>
              <a:spcAft>
                <a:spcPts val="0"/>
              </a:spcAft>
              <a:buSzPts val="1400"/>
              <a:buNone/>
            </a:pPr>
            <a:endParaRPr/>
          </a:p>
        </p:txBody>
      </p:sp>
      <p:sp>
        <p:nvSpPr>
          <p:cNvPr id="435" name="Google Shape;43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Arial"/>
              <a:buNone/>
            </a:pPr>
            <a:r>
              <a:rPr lang="fr-FR" sz="1600" b="1">
                <a:solidFill>
                  <a:schemeClr val="lt1"/>
                </a:solidFill>
              </a:rPr>
              <a:t>3’WNV</a:t>
            </a:r>
            <a:endParaRPr/>
          </a:p>
        </p:txBody>
      </p:sp>
      <p:sp>
        <p:nvSpPr>
          <p:cNvPr id="448" name="Google Shape;44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txBox="1">
            <a:spLocks noGrp="1"/>
          </p:cNvSpPr>
          <p:nvPr>
            <p:ph type="sldNum" idx="12"/>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511" name="Google Shape;51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934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6.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419100" y="2384149"/>
            <a:ext cx="8305800" cy="3170058"/>
          </a:xfrm>
          <a:prstGeom prst="rect">
            <a:avLst/>
          </a:prstGeom>
          <a:noFill/>
          <a:ln>
            <a:noFill/>
          </a:ln>
        </p:spPr>
        <p:txBody>
          <a:bodyPr spcFirstLastPara="1" wrap="square" lIns="91425" tIns="45700" rIns="91425" bIns="45700" anchor="t" anchorCtr="0">
            <a:noAutofit/>
          </a:bodyPr>
          <a:lstStyle/>
          <a:p>
            <a:pPr lvl="0" algn="ctr">
              <a:buSzPts val="2400"/>
            </a:pPr>
            <a:r>
              <a:rPr lang="en-US" sz="2400" b="1" dirty="0">
                <a:solidFill>
                  <a:schemeClr val="dk1"/>
                </a:solidFill>
                <a:latin typeface="Calibri"/>
                <a:ea typeface="Calibri"/>
                <a:cs typeface="Calibri"/>
                <a:sym typeface="Calibri"/>
              </a:rPr>
              <a:t>Selection of RNA aptamers targeting the 3’ </a:t>
            </a:r>
            <a:r>
              <a:rPr lang="en-US" sz="2400" b="1" dirty="0" err="1">
                <a:solidFill>
                  <a:schemeClr val="dk1"/>
                </a:solidFill>
                <a:latin typeface="Calibri"/>
                <a:ea typeface="Calibri"/>
                <a:cs typeface="Calibri"/>
                <a:sym typeface="Calibri"/>
              </a:rPr>
              <a:t>untranslated</a:t>
            </a:r>
            <a:r>
              <a:rPr lang="en-US" sz="2400" b="1" dirty="0">
                <a:solidFill>
                  <a:schemeClr val="dk1"/>
                </a:solidFill>
                <a:latin typeface="Calibri"/>
                <a:ea typeface="Calibri"/>
                <a:cs typeface="Calibri"/>
                <a:sym typeface="Calibri"/>
              </a:rPr>
              <a:t> region of the West Nile Virus genome</a:t>
            </a:r>
            <a:endParaRPr sz="18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dirty="0">
                <a:solidFill>
                  <a:schemeClr val="dk1"/>
                </a:solidFill>
                <a:latin typeface="Calibri"/>
                <a:ea typeface="Calibri"/>
                <a:cs typeface="Calibri"/>
                <a:sym typeface="Calibri"/>
              </a:rPr>
              <a:t>Ana </a:t>
            </a:r>
            <a:r>
              <a:rPr lang="fr-FR" sz="1800" b="1" i="0" u="none" strike="noStrike" cap="none" dirty="0" err="1">
                <a:solidFill>
                  <a:schemeClr val="dk1"/>
                </a:solidFill>
                <a:latin typeface="Calibri"/>
                <a:ea typeface="Calibri"/>
                <a:cs typeface="Calibri"/>
                <a:sym typeface="Calibri"/>
              </a:rPr>
              <a:t>Hinckley</a:t>
            </a:r>
            <a:r>
              <a:rPr lang="fr-FR" sz="1800" b="1" i="0" u="none" strike="noStrike" cap="none" dirty="0">
                <a:solidFill>
                  <a:schemeClr val="dk1"/>
                </a:solidFill>
                <a:latin typeface="Calibri"/>
                <a:ea typeface="Calibri"/>
                <a:cs typeface="Calibri"/>
                <a:sym typeface="Calibri"/>
              </a:rPr>
              <a:t> </a:t>
            </a:r>
            <a:r>
              <a:rPr lang="fr-FR" sz="1800" b="1" i="0" u="none" strike="noStrike" cap="none" dirty="0" err="1">
                <a:solidFill>
                  <a:schemeClr val="dk1"/>
                </a:solidFill>
                <a:latin typeface="Calibri"/>
                <a:ea typeface="Calibri"/>
                <a:cs typeface="Calibri"/>
                <a:sym typeface="Calibri"/>
              </a:rPr>
              <a:t>Boned</a:t>
            </a:r>
            <a:r>
              <a:rPr lang="fr-FR" sz="1800" b="1" i="0" u="none" strike="noStrike" cap="none" dirty="0">
                <a:solidFill>
                  <a:schemeClr val="dk1"/>
                </a:solidFill>
                <a:latin typeface="Calibri"/>
                <a:ea typeface="Calibri"/>
                <a:cs typeface="Calibri"/>
                <a:sym typeface="Calibri"/>
              </a:rPr>
              <a:t>, Cristina Romero-</a:t>
            </a:r>
            <a:r>
              <a:rPr lang="fr-FR" sz="1800" b="1" i="0" u="none" strike="noStrike" cap="none" dirty="0" err="1">
                <a:solidFill>
                  <a:schemeClr val="dk1"/>
                </a:solidFill>
                <a:latin typeface="Calibri"/>
                <a:ea typeface="Calibri"/>
                <a:cs typeface="Calibri"/>
                <a:sym typeface="Calibri"/>
              </a:rPr>
              <a:t>López</a:t>
            </a:r>
            <a:r>
              <a:rPr lang="fr-FR" sz="1800" b="1" i="0" u="none" strike="noStrike" cap="none" dirty="0">
                <a:solidFill>
                  <a:schemeClr val="dk1"/>
                </a:solidFill>
                <a:latin typeface="Calibri"/>
                <a:ea typeface="Calibri"/>
                <a:cs typeface="Calibri"/>
                <a:sym typeface="Calibri"/>
              </a:rPr>
              <a:t>, and Alfredo </a:t>
            </a:r>
            <a:r>
              <a:rPr lang="fr-FR" sz="1800" b="1" i="0" u="none" strike="noStrike" cap="none" dirty="0" err="1">
                <a:solidFill>
                  <a:schemeClr val="dk1"/>
                </a:solidFill>
                <a:latin typeface="Calibri"/>
                <a:ea typeface="Calibri"/>
                <a:cs typeface="Calibri"/>
                <a:sym typeface="Calibri"/>
              </a:rPr>
              <a:t>Berzal</a:t>
            </a:r>
            <a:r>
              <a:rPr lang="fr-FR" sz="1800" b="1" i="0" u="none" strike="noStrike" cap="none" dirty="0">
                <a:solidFill>
                  <a:schemeClr val="dk1"/>
                </a:solidFill>
                <a:latin typeface="Calibri"/>
                <a:ea typeface="Calibri"/>
                <a:cs typeface="Calibri"/>
                <a:sym typeface="Calibri"/>
              </a:rPr>
              <a:t>-Herranz</a:t>
            </a:r>
            <a:r>
              <a:rPr lang="fr-FR" sz="14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baseline="30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baseline="30000" dirty="0">
                <a:solidFill>
                  <a:schemeClr val="dk1"/>
                </a:solidFill>
                <a:latin typeface="Calibri"/>
                <a:ea typeface="Calibri"/>
                <a:cs typeface="Calibri"/>
                <a:sym typeface="Calibri"/>
              </a:rPr>
              <a:t>1</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rgbClr val="000000"/>
                </a:solidFill>
                <a:latin typeface="Arial"/>
                <a:ea typeface="Arial"/>
                <a:cs typeface="Arial"/>
                <a:sym typeface="Arial"/>
              </a:rPr>
              <a:t>Instituto</a:t>
            </a:r>
            <a:r>
              <a:rPr lang="fr-FR" sz="1800" b="0" i="0" u="none" strike="noStrike" cap="none" dirty="0">
                <a:solidFill>
                  <a:srgbClr val="000000"/>
                </a:solidFill>
                <a:latin typeface="Arial"/>
                <a:ea typeface="Arial"/>
                <a:cs typeface="Arial"/>
                <a:sym typeface="Arial"/>
              </a:rPr>
              <a:t> de </a:t>
            </a:r>
            <a:r>
              <a:rPr lang="fr-FR" sz="1800" b="0" i="0" u="none" strike="noStrike" cap="none" dirty="0" err="1">
                <a:solidFill>
                  <a:srgbClr val="000000"/>
                </a:solidFill>
                <a:latin typeface="Arial"/>
                <a:ea typeface="Arial"/>
                <a:cs typeface="Arial"/>
                <a:sym typeface="Arial"/>
              </a:rPr>
              <a:t>Parasitología</a:t>
            </a:r>
            <a:r>
              <a:rPr lang="fr-FR" sz="1800" b="0" i="0" u="none" strike="noStrike" cap="none" dirty="0">
                <a:solidFill>
                  <a:srgbClr val="000000"/>
                </a:solidFill>
                <a:latin typeface="Arial"/>
                <a:ea typeface="Arial"/>
                <a:cs typeface="Arial"/>
                <a:sym typeface="Arial"/>
              </a:rPr>
              <a:t> y </a:t>
            </a:r>
            <a:r>
              <a:rPr lang="fr-FR" sz="1800" b="0" i="0" u="none" strike="noStrike" cap="none" dirty="0" err="1">
                <a:solidFill>
                  <a:srgbClr val="000000"/>
                </a:solidFill>
                <a:latin typeface="Arial"/>
                <a:ea typeface="Arial"/>
                <a:cs typeface="Arial"/>
                <a:sym typeface="Arial"/>
              </a:rPr>
              <a:t>Biomedicina</a:t>
            </a:r>
            <a:r>
              <a:rPr lang="fr-FR" sz="1800" b="0" i="0" u="none" strike="noStrike" cap="none" dirty="0">
                <a:solidFill>
                  <a:srgbClr val="000000"/>
                </a:solidFill>
                <a:latin typeface="Arial"/>
                <a:ea typeface="Arial"/>
                <a:cs typeface="Arial"/>
                <a:sym typeface="Arial"/>
              </a:rPr>
              <a:t> “</a:t>
            </a:r>
            <a:r>
              <a:rPr lang="fr-FR" sz="1800" b="0" i="0" u="none" strike="noStrike" cap="none" dirty="0" err="1">
                <a:solidFill>
                  <a:srgbClr val="000000"/>
                </a:solidFill>
                <a:latin typeface="Arial"/>
                <a:ea typeface="Arial"/>
                <a:cs typeface="Arial"/>
                <a:sym typeface="Arial"/>
              </a:rPr>
              <a:t>López-Neyra</a:t>
            </a:r>
            <a:r>
              <a:rPr lang="fr-FR" sz="1800" b="0" i="0" u="none" strike="noStrike" cap="none" dirty="0">
                <a:solidFill>
                  <a:srgbClr val="000000"/>
                </a:solidFill>
                <a:latin typeface="Arial"/>
                <a:ea typeface="Arial"/>
                <a:cs typeface="Arial"/>
                <a:sym typeface="Arial"/>
              </a:rPr>
              <a:t>”, IPBLN-CSIC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rgbClr val="000000"/>
                </a:solidFill>
                <a:latin typeface="Arial"/>
                <a:ea typeface="Arial"/>
                <a:cs typeface="Arial"/>
                <a:sym typeface="Arial"/>
              </a:rPr>
              <a:t>PTS Granada. Av </a:t>
            </a:r>
            <a:r>
              <a:rPr lang="fr-FR" sz="1800" b="0" i="0" u="none" strike="noStrike" cap="none" dirty="0" err="1">
                <a:solidFill>
                  <a:srgbClr val="000000"/>
                </a:solidFill>
                <a:latin typeface="Arial"/>
                <a:ea typeface="Arial"/>
                <a:cs typeface="Arial"/>
                <a:sym typeface="Arial"/>
              </a:rPr>
              <a:t>del</a:t>
            </a:r>
            <a:r>
              <a:rPr lang="fr-FR" sz="1800" b="0" i="0" u="none" strike="noStrike" cap="none" dirty="0">
                <a:solidFill>
                  <a:srgbClr val="000000"/>
                </a:solidFill>
                <a:latin typeface="Arial"/>
                <a:ea typeface="Arial"/>
                <a:cs typeface="Arial"/>
                <a:sym typeface="Arial"/>
              </a:rPr>
              <a:t> </a:t>
            </a:r>
            <a:r>
              <a:rPr lang="fr-FR" sz="1800" b="0" i="0" u="none" strike="noStrike" cap="none" dirty="0" err="1">
                <a:solidFill>
                  <a:srgbClr val="000000"/>
                </a:solidFill>
                <a:latin typeface="Arial"/>
                <a:ea typeface="Arial"/>
                <a:cs typeface="Arial"/>
                <a:sym typeface="Arial"/>
              </a:rPr>
              <a:t>Conocimiento</a:t>
            </a:r>
            <a:r>
              <a:rPr lang="fr-FR" sz="1800" b="0" i="0" u="none" strike="noStrike" cap="none" dirty="0">
                <a:solidFill>
                  <a:srgbClr val="000000"/>
                </a:solidFill>
                <a:latin typeface="Arial"/>
                <a:ea typeface="Arial"/>
                <a:cs typeface="Arial"/>
                <a:sym typeface="Arial"/>
              </a:rPr>
              <a:t> 17, 18016 Granada, Spain.</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r-FR" sz="1400" b="1" i="0" u="none" strike="noStrike" cap="none" dirty="0">
                <a:solidFill>
                  <a:schemeClr val="dk1"/>
                </a:solidFill>
                <a:latin typeface="Calibri"/>
                <a:ea typeface="Calibri"/>
                <a:cs typeface="Calibri"/>
                <a:sym typeface="Calibri"/>
              </a:rPr>
              <a:t>*</a:t>
            </a:r>
            <a:r>
              <a:rPr lang="fr-FR" sz="1400" b="0" i="0" u="none" strike="noStrike" cap="none" dirty="0">
                <a:solidFill>
                  <a:schemeClr val="dk1"/>
                </a:solidFill>
                <a:latin typeface="Calibri"/>
                <a:ea typeface="Calibri"/>
                <a:cs typeface="Calibri"/>
                <a:sym typeface="Calibri"/>
              </a:rPr>
              <a:t> </a:t>
            </a:r>
            <a:r>
              <a:rPr lang="fr-FR" sz="1400" b="0" i="0" u="none" strike="noStrike" cap="none" dirty="0" err="1">
                <a:solidFill>
                  <a:schemeClr val="dk1"/>
                </a:solidFill>
                <a:latin typeface="Calibri"/>
                <a:ea typeface="Calibri"/>
                <a:cs typeface="Calibri"/>
                <a:sym typeface="Calibri"/>
              </a:rPr>
              <a:t>Corresponding</a:t>
            </a:r>
            <a:r>
              <a:rPr lang="fr-FR" sz="1400" b="0" i="0" u="none" strike="noStrike" cap="none" dirty="0">
                <a:solidFill>
                  <a:schemeClr val="dk1"/>
                </a:solidFill>
                <a:latin typeface="Calibri"/>
                <a:ea typeface="Calibri"/>
                <a:cs typeface="Calibri"/>
                <a:sym typeface="Calibri"/>
              </a:rPr>
              <a:t> </a:t>
            </a:r>
            <a:r>
              <a:rPr lang="fr-FR" sz="1400" b="0" i="0" u="none" strike="noStrike" cap="none" dirty="0" err="1">
                <a:solidFill>
                  <a:schemeClr val="dk1"/>
                </a:solidFill>
                <a:latin typeface="Calibri"/>
                <a:ea typeface="Calibri"/>
                <a:cs typeface="Calibri"/>
                <a:sym typeface="Calibri"/>
              </a:rPr>
              <a:t>author</a:t>
            </a:r>
            <a:r>
              <a:rPr lang="fr-FR" sz="1400" b="0" i="0" u="none" strike="noStrike" cap="none" dirty="0">
                <a:solidFill>
                  <a:schemeClr val="dk1"/>
                </a:solidFill>
                <a:latin typeface="Calibri"/>
                <a:ea typeface="Calibri"/>
                <a:cs typeface="Calibri"/>
                <a:sym typeface="Calibri"/>
              </a:rPr>
              <a:t>: aberzalh@ipb.csic.es</a:t>
            </a:r>
            <a:endParaRPr sz="1400" b="0" i="0" u="none" strike="noStrike" cap="none" dirty="0">
              <a:solidFill>
                <a:schemeClr val="dk1"/>
              </a:solidFill>
              <a:latin typeface="Calibri"/>
              <a:ea typeface="Calibri"/>
              <a:cs typeface="Calibri"/>
              <a:sym typeface="Calibri"/>
            </a:endParaRPr>
          </a:p>
        </p:txBody>
      </p:sp>
      <p:sp>
        <p:nvSpPr>
          <p:cNvPr id="90" name="Google Shape;90;p13"/>
          <p:cNvSpPr txBox="1">
            <a:spLocks noGrp="1"/>
          </p:cNvSpPr>
          <p:nvPr>
            <p:ph type="sldNum" idx="12"/>
          </p:nvPr>
        </p:nvSpPr>
        <p:spPr>
          <a:xfrm>
            <a:off x="6934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a:t>
            </a:fld>
            <a:endParaRPr/>
          </a:p>
        </p:txBody>
      </p:sp>
      <p:pic>
        <p:nvPicPr>
          <p:cNvPr id="91" name="Google Shape;91;p13"/>
          <p:cNvPicPr preferRelativeResize="0"/>
          <p:nvPr/>
        </p:nvPicPr>
        <p:blipFill rotWithShape="1">
          <a:blip r:embed="rId3">
            <a:alphaModFix/>
          </a:blip>
          <a:srcRect/>
          <a:stretch/>
        </p:blipFill>
        <p:spPr>
          <a:xfrm>
            <a:off x="1" y="2725"/>
            <a:ext cx="9143997" cy="2196051"/>
          </a:xfrm>
          <a:prstGeom prst="rect">
            <a:avLst/>
          </a:prstGeom>
          <a:noFill/>
          <a:ln>
            <a:noFill/>
          </a:ln>
        </p:spPr>
      </p:pic>
      <p:pic>
        <p:nvPicPr>
          <p:cNvPr id="92" name="Google Shape;92;p13"/>
          <p:cNvPicPr preferRelativeResize="0"/>
          <p:nvPr/>
        </p:nvPicPr>
        <p:blipFill rotWithShape="1">
          <a:blip r:embed="rId4">
            <a:alphaModFix/>
          </a:blip>
          <a:srcRect/>
          <a:stretch/>
        </p:blipFill>
        <p:spPr>
          <a:xfrm>
            <a:off x="4809367" y="5993710"/>
            <a:ext cx="3889375" cy="609600"/>
          </a:xfrm>
          <a:prstGeom prst="rect">
            <a:avLst/>
          </a:prstGeom>
          <a:noFill/>
          <a:ln>
            <a:noFill/>
          </a:ln>
        </p:spPr>
      </p:pic>
      <p:pic>
        <p:nvPicPr>
          <p:cNvPr id="93" name="Google Shape;93;p13" descr="http://www.ipb.csic.es/imagenes/logotipos/logocabeceragobmin.gif"/>
          <p:cNvPicPr preferRelativeResize="0"/>
          <p:nvPr/>
        </p:nvPicPr>
        <p:blipFill rotWithShape="1">
          <a:blip r:embed="rId5">
            <a:alphaModFix/>
          </a:blip>
          <a:srcRect/>
          <a:stretch/>
        </p:blipFill>
        <p:spPr>
          <a:xfrm>
            <a:off x="3038475" y="5963636"/>
            <a:ext cx="2536824" cy="7482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2"/>
          <p:cNvSpPr txBox="1"/>
          <p:nvPr/>
        </p:nvSpPr>
        <p:spPr>
          <a:xfrm>
            <a:off x="609600" y="381000"/>
            <a:ext cx="8153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smtClean="0">
                <a:latin typeface="Calibri"/>
                <a:ea typeface="Calibri"/>
                <a:cs typeface="Calibri"/>
                <a:sym typeface="Calibri"/>
              </a:rPr>
              <a:t>Results- Increase in the interaction affinity  leads towards structurally complex aptamers</a:t>
            </a:r>
            <a:endParaRPr lang="en-US" sz="1400" b="0" i="0" u="none" strike="noStrike" cap="none">
              <a:sym typeface="Arial"/>
            </a:endParaRPr>
          </a:p>
        </p:txBody>
      </p:sp>
      <p:sp>
        <p:nvSpPr>
          <p:cNvPr id="280" name="Google Shape;280;p22"/>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10</a:t>
            </a:fld>
            <a:endParaRPr lang="en-US"/>
          </a:p>
        </p:txBody>
      </p:sp>
      <p:pic>
        <p:nvPicPr>
          <p:cNvPr id="281" name="Google Shape;281;p22"/>
          <p:cNvPicPr preferRelativeResize="0"/>
          <p:nvPr/>
        </p:nvPicPr>
        <p:blipFill rotWithShape="1">
          <a:blip r:embed="rId3">
            <a:alphaModFix/>
          </a:blip>
          <a:srcRect/>
          <a:stretch/>
        </p:blipFill>
        <p:spPr>
          <a:xfrm>
            <a:off x="2" y="6021438"/>
            <a:ext cx="9136916" cy="835799"/>
          </a:xfrm>
          <a:prstGeom prst="rect">
            <a:avLst/>
          </a:prstGeom>
          <a:noFill/>
          <a:ln>
            <a:noFill/>
          </a:ln>
        </p:spPr>
      </p:pic>
      <p:sp>
        <p:nvSpPr>
          <p:cNvPr id="282" name="Google Shape;282;p22"/>
          <p:cNvSpPr/>
          <p:nvPr/>
        </p:nvSpPr>
        <p:spPr>
          <a:xfrm>
            <a:off x="1589325" y="1775100"/>
            <a:ext cx="3424500" cy="2280000"/>
          </a:xfrm>
          <a:prstGeom prst="rect">
            <a:avLst/>
          </a:prstGeom>
          <a:noFill/>
          <a:ln w="2857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pic>
        <p:nvPicPr>
          <p:cNvPr id="283" name="Google Shape;283;p22"/>
          <p:cNvPicPr preferRelativeResize="0"/>
          <p:nvPr/>
        </p:nvPicPr>
        <p:blipFill rotWithShape="1">
          <a:blip r:embed="rId4">
            <a:alphaModFix/>
          </a:blip>
          <a:srcRect/>
          <a:stretch/>
        </p:blipFill>
        <p:spPr>
          <a:xfrm>
            <a:off x="1648845" y="2817881"/>
            <a:ext cx="1303251" cy="919910"/>
          </a:xfrm>
          <a:prstGeom prst="rect">
            <a:avLst/>
          </a:prstGeom>
          <a:noFill/>
          <a:ln>
            <a:noFill/>
          </a:ln>
        </p:spPr>
      </p:pic>
      <p:pic>
        <p:nvPicPr>
          <p:cNvPr id="284" name="Google Shape;284;p22"/>
          <p:cNvPicPr preferRelativeResize="0"/>
          <p:nvPr/>
        </p:nvPicPr>
        <p:blipFill rotWithShape="1">
          <a:blip r:embed="rId5">
            <a:alphaModFix/>
          </a:blip>
          <a:srcRect/>
          <a:stretch/>
        </p:blipFill>
        <p:spPr>
          <a:xfrm>
            <a:off x="3917394" y="2572482"/>
            <a:ext cx="924045" cy="1207563"/>
          </a:xfrm>
          <a:prstGeom prst="rect">
            <a:avLst/>
          </a:prstGeom>
          <a:noFill/>
          <a:ln>
            <a:noFill/>
          </a:ln>
        </p:spPr>
      </p:pic>
      <p:pic>
        <p:nvPicPr>
          <p:cNvPr id="285" name="Google Shape;285;p22"/>
          <p:cNvPicPr preferRelativeResize="0"/>
          <p:nvPr/>
        </p:nvPicPr>
        <p:blipFill rotWithShape="1">
          <a:blip r:embed="rId6">
            <a:alphaModFix/>
          </a:blip>
          <a:srcRect/>
          <a:stretch/>
        </p:blipFill>
        <p:spPr>
          <a:xfrm>
            <a:off x="3017105" y="2645296"/>
            <a:ext cx="837678" cy="1061953"/>
          </a:xfrm>
          <a:prstGeom prst="rect">
            <a:avLst/>
          </a:prstGeom>
          <a:noFill/>
          <a:ln>
            <a:noFill/>
          </a:ln>
        </p:spPr>
      </p:pic>
      <p:sp>
        <p:nvSpPr>
          <p:cNvPr id="286" name="Google Shape;286;p22"/>
          <p:cNvSpPr txBox="1"/>
          <p:nvPr/>
        </p:nvSpPr>
        <p:spPr>
          <a:xfrm>
            <a:off x="1618863" y="1736675"/>
            <a:ext cx="3365100" cy="683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smtClean="0">
                <a:solidFill>
                  <a:srgbClr val="93C47D"/>
                </a:solidFill>
                <a:latin typeface="Calibri"/>
                <a:ea typeface="Calibri"/>
                <a:cs typeface="Calibri"/>
                <a:sym typeface="Calibri"/>
              </a:rPr>
              <a:t>Increase in the number of aptamers included in more structurally complex clusters from round 6 to 9</a:t>
            </a:r>
          </a:p>
          <a:p>
            <a:pPr marL="0" marR="0" lvl="0" indent="0" algn="ctr" rtl="0">
              <a:lnSpc>
                <a:spcPct val="100000"/>
              </a:lnSpc>
              <a:spcBef>
                <a:spcPts val="0"/>
              </a:spcBef>
              <a:spcAft>
                <a:spcPts val="0"/>
              </a:spcAft>
              <a:buClr>
                <a:srgbClr val="000000"/>
              </a:buClr>
              <a:buSzPts val="1600"/>
              <a:buFont typeface="Arial"/>
              <a:buNone/>
            </a:pPr>
            <a:endParaRPr lang="en-US" sz="1600" b="1" i="0" u="none" strike="noStrike" cap="none">
              <a:solidFill>
                <a:srgbClr val="93C47D"/>
              </a:solidFill>
              <a:latin typeface="Calibri"/>
              <a:ea typeface="Calibri"/>
              <a:cs typeface="Calibri"/>
              <a:sym typeface="Calibri"/>
            </a:endParaRPr>
          </a:p>
        </p:txBody>
      </p:sp>
      <p:sp>
        <p:nvSpPr>
          <p:cNvPr id="287" name="Google Shape;287;p22"/>
          <p:cNvSpPr/>
          <p:nvPr/>
        </p:nvSpPr>
        <p:spPr>
          <a:xfrm>
            <a:off x="2418440" y="4638834"/>
            <a:ext cx="4307100" cy="1207800"/>
          </a:xfrm>
          <a:prstGeom prst="roundRect">
            <a:avLst>
              <a:gd name="adj" fmla="val 16667"/>
            </a:avLst>
          </a:pr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smtClean="0">
                <a:solidFill>
                  <a:srgbClr val="FFFFFF"/>
                </a:solidFill>
                <a:latin typeface="Calibri"/>
                <a:ea typeface="Calibri"/>
                <a:cs typeface="Calibri"/>
                <a:sym typeface="Calibri"/>
              </a:rPr>
              <a:t>Fixation of secondary structures with the increase of affinity → </a:t>
            </a:r>
            <a:r>
              <a:rPr lang="en-US" sz="1800" b="1" i="0" u="none" strike="noStrike" cap="none" smtClean="0">
                <a:solidFill>
                  <a:schemeClr val="bg1"/>
                </a:solidFill>
                <a:latin typeface="Calibri"/>
                <a:ea typeface="Calibri"/>
                <a:cs typeface="Calibri"/>
                <a:sym typeface="Calibri"/>
              </a:rPr>
              <a:t>higher </a:t>
            </a:r>
            <a:r>
              <a:rPr lang="en-US" sz="1800" b="1" i="0" u="none" strike="noStrike" cap="none" smtClean="0">
                <a:solidFill>
                  <a:srgbClr val="FFFFFF"/>
                </a:solidFill>
                <a:latin typeface="Calibri"/>
                <a:ea typeface="Calibri"/>
                <a:cs typeface="Calibri"/>
                <a:sym typeface="Calibri"/>
              </a:rPr>
              <a:t>structural complexity = </a:t>
            </a:r>
            <a:r>
              <a:rPr lang="en-US" sz="1800" b="1" i="0" u="none" strike="noStrike" cap="none" smtClean="0">
                <a:solidFill>
                  <a:schemeClr val="bg1"/>
                </a:solidFill>
                <a:latin typeface="Calibri"/>
                <a:ea typeface="Calibri"/>
                <a:cs typeface="Calibri"/>
                <a:sym typeface="Calibri"/>
              </a:rPr>
              <a:t>higher </a:t>
            </a:r>
            <a:r>
              <a:rPr lang="en-US" sz="1800" b="1" i="0" u="none" strike="noStrike" cap="none" smtClean="0">
                <a:solidFill>
                  <a:srgbClr val="FFFFFF"/>
                </a:solidFill>
                <a:latin typeface="Calibri"/>
                <a:ea typeface="Calibri"/>
                <a:cs typeface="Calibri"/>
                <a:sym typeface="Calibri"/>
              </a:rPr>
              <a:t>affinity</a:t>
            </a:r>
            <a:endParaRPr lang="en-US" sz="1800" b="1" i="0" u="none" strike="noStrike" cap="none">
              <a:solidFill>
                <a:srgbClr val="FFFFFF"/>
              </a:solidFill>
              <a:latin typeface="Calibri"/>
              <a:ea typeface="Calibri"/>
              <a:cs typeface="Calibri"/>
              <a:sym typeface="Calibri"/>
            </a:endParaRPr>
          </a:p>
        </p:txBody>
      </p:sp>
      <p:sp>
        <p:nvSpPr>
          <p:cNvPr id="288" name="Google Shape;288;p22"/>
          <p:cNvSpPr txBox="1"/>
          <p:nvPr/>
        </p:nvSpPr>
        <p:spPr>
          <a:xfrm>
            <a:off x="5737718" y="2497986"/>
            <a:ext cx="3098100" cy="7470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smtClean="0">
                <a:solidFill>
                  <a:srgbClr val="E06666"/>
                </a:solidFill>
                <a:latin typeface="Calibri"/>
                <a:ea typeface="Calibri"/>
                <a:cs typeface="Calibri"/>
                <a:sym typeface="Calibri"/>
              </a:rPr>
              <a:t>Decrease of excluded aptamers</a:t>
            </a: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smtClean="0">
                <a:solidFill>
                  <a:srgbClr val="E06666"/>
                </a:solidFill>
                <a:latin typeface="Calibri"/>
                <a:ea typeface="Calibri"/>
                <a:cs typeface="Calibri"/>
                <a:sym typeface="Calibri"/>
              </a:rPr>
              <a:t>P6: 11/36 → P9: 9/44</a:t>
            </a:r>
            <a:endParaRPr lang="en-US" sz="1600" b="1" i="0" u="none" strike="noStrike" cap="none">
              <a:solidFill>
                <a:srgbClr val="E06666"/>
              </a:solidFill>
              <a:latin typeface="Calibri"/>
              <a:ea typeface="Calibri"/>
              <a:cs typeface="Calibri"/>
              <a:sym typeface="Calibri"/>
            </a:endParaRPr>
          </a:p>
        </p:txBody>
      </p:sp>
      <p:sp>
        <p:nvSpPr>
          <p:cNvPr id="289" name="Google Shape;289;p22"/>
          <p:cNvSpPr txBox="1"/>
          <p:nvPr/>
        </p:nvSpPr>
        <p:spPr>
          <a:xfrm>
            <a:off x="3917336" y="3625523"/>
            <a:ext cx="924300" cy="42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smtClean="0">
                <a:solidFill>
                  <a:srgbClr val="BF9000"/>
                </a:solidFill>
                <a:latin typeface="Lora"/>
                <a:ea typeface="Lora"/>
                <a:cs typeface="Lora"/>
                <a:sym typeface="Lora"/>
              </a:rPr>
              <a:t>0 → 2</a:t>
            </a:r>
            <a:endParaRPr lang="en-US" sz="1400" b="1" i="0" u="none" strike="noStrike" cap="none">
              <a:solidFill>
                <a:srgbClr val="BF9000"/>
              </a:solidFill>
              <a:latin typeface="Lora"/>
              <a:ea typeface="Lora"/>
              <a:cs typeface="Lora"/>
              <a:sym typeface="Lora"/>
            </a:endParaRPr>
          </a:p>
        </p:txBody>
      </p:sp>
      <p:sp>
        <p:nvSpPr>
          <p:cNvPr id="290" name="Google Shape;290;p22"/>
          <p:cNvSpPr txBox="1"/>
          <p:nvPr/>
        </p:nvSpPr>
        <p:spPr>
          <a:xfrm>
            <a:off x="1838387" y="3625523"/>
            <a:ext cx="924300" cy="42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smtClean="0">
                <a:solidFill>
                  <a:srgbClr val="38761D"/>
                </a:solidFill>
                <a:latin typeface="Lora"/>
                <a:ea typeface="Lora"/>
                <a:cs typeface="Lora"/>
                <a:sym typeface="Lora"/>
              </a:rPr>
              <a:t>9 → 17</a:t>
            </a:r>
            <a:endParaRPr lang="en-US" sz="1400" b="1" i="0" u="none" strike="noStrike" cap="none">
              <a:solidFill>
                <a:srgbClr val="38761D"/>
              </a:solidFill>
              <a:latin typeface="Lora"/>
              <a:ea typeface="Lora"/>
              <a:cs typeface="Lora"/>
              <a:sym typeface="Lora"/>
            </a:endParaRPr>
          </a:p>
        </p:txBody>
      </p:sp>
      <p:sp>
        <p:nvSpPr>
          <p:cNvPr id="291" name="Google Shape;291;p22"/>
          <p:cNvSpPr txBox="1"/>
          <p:nvPr/>
        </p:nvSpPr>
        <p:spPr>
          <a:xfrm>
            <a:off x="2973849" y="3625506"/>
            <a:ext cx="924300" cy="42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smtClean="0">
                <a:solidFill>
                  <a:srgbClr val="1155CC"/>
                </a:solidFill>
                <a:latin typeface="Lora"/>
                <a:ea typeface="Lora"/>
                <a:cs typeface="Lora"/>
                <a:sym typeface="Lora"/>
              </a:rPr>
              <a:t>6 → 9</a:t>
            </a:r>
            <a:endParaRPr lang="en-US" sz="1400" b="1" i="0" u="none" strike="noStrike" cap="none">
              <a:solidFill>
                <a:srgbClr val="1155CC"/>
              </a:solidFill>
              <a:latin typeface="Lora"/>
              <a:ea typeface="Lora"/>
              <a:cs typeface="Lora"/>
              <a:sym typeface="Lora"/>
            </a:endParaRPr>
          </a:p>
        </p:txBody>
      </p:sp>
      <p:pic>
        <p:nvPicPr>
          <p:cNvPr id="292" name="Google Shape;292;p22"/>
          <p:cNvPicPr preferRelativeResize="0"/>
          <p:nvPr/>
        </p:nvPicPr>
        <p:blipFill rotWithShape="1">
          <a:blip r:embed="rId7">
            <a:alphaModFix/>
          </a:blip>
          <a:srcRect r="36248"/>
          <a:stretch/>
        </p:blipFill>
        <p:spPr>
          <a:xfrm>
            <a:off x="308175" y="2817870"/>
            <a:ext cx="1135664" cy="919938"/>
          </a:xfrm>
          <a:prstGeom prst="rect">
            <a:avLst/>
          </a:prstGeom>
          <a:noFill/>
          <a:ln>
            <a:noFill/>
          </a:ln>
        </p:spPr>
      </p:pic>
      <p:sp>
        <p:nvSpPr>
          <p:cNvPr id="293" name="Google Shape;293;p22"/>
          <p:cNvSpPr txBox="1"/>
          <p:nvPr/>
        </p:nvSpPr>
        <p:spPr>
          <a:xfrm>
            <a:off x="200150" y="3625525"/>
            <a:ext cx="1448700" cy="42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smtClean="0">
                <a:solidFill>
                  <a:srgbClr val="CC0000"/>
                </a:solidFill>
                <a:latin typeface="Lora"/>
                <a:ea typeface="Lora"/>
                <a:cs typeface="Lora"/>
                <a:sym typeface="Lora"/>
              </a:rPr>
              <a:t>10 → 7</a:t>
            </a:r>
            <a:endParaRPr lang="en-US" sz="1400" b="1" i="0" u="none" strike="noStrike" cap="none">
              <a:solidFill>
                <a:srgbClr val="CC0000"/>
              </a:solidFill>
              <a:latin typeface="Lora"/>
              <a:ea typeface="Lora"/>
              <a:cs typeface="Lora"/>
              <a:sym typeface="Lora"/>
            </a:endParaRPr>
          </a:p>
        </p:txBody>
      </p:sp>
      <p:sp>
        <p:nvSpPr>
          <p:cNvPr id="294" name="Google Shape;294;p22"/>
          <p:cNvSpPr txBox="1"/>
          <p:nvPr/>
        </p:nvSpPr>
        <p:spPr>
          <a:xfrm>
            <a:off x="96400" y="4123625"/>
            <a:ext cx="50541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smtClean="0">
                <a:solidFill>
                  <a:srgbClr val="000000"/>
                </a:solidFill>
                <a:latin typeface="Calibri"/>
                <a:ea typeface="Calibri"/>
                <a:cs typeface="Calibri"/>
                <a:sym typeface="Calibri"/>
              </a:rPr>
              <a:t>Number of non excluded aptamers in round 6 and (→) 9 for each cluster</a:t>
            </a:r>
            <a:endParaRPr lang="en-US" sz="13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23"/>
          <p:cNvPicPr preferRelativeResize="0"/>
          <p:nvPr/>
        </p:nvPicPr>
        <p:blipFill rotWithShape="1">
          <a:blip r:embed="rId3">
            <a:alphaModFix/>
          </a:blip>
          <a:srcRect/>
          <a:stretch/>
        </p:blipFill>
        <p:spPr>
          <a:xfrm>
            <a:off x="2256183" y="1056525"/>
            <a:ext cx="6659944" cy="4502972"/>
          </a:xfrm>
          <a:prstGeom prst="rect">
            <a:avLst/>
          </a:prstGeom>
          <a:noFill/>
          <a:ln>
            <a:noFill/>
          </a:ln>
        </p:spPr>
      </p:pic>
      <p:sp>
        <p:nvSpPr>
          <p:cNvPr id="300" name="Google Shape;300;p23"/>
          <p:cNvSpPr txBox="1"/>
          <p:nvPr/>
        </p:nvSpPr>
        <p:spPr>
          <a:xfrm>
            <a:off x="334624" y="292500"/>
            <a:ext cx="8034300" cy="623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latin typeface="Calibri"/>
                <a:ea typeface="Calibri"/>
                <a:cs typeface="Calibri"/>
                <a:sym typeface="Calibri"/>
              </a:rPr>
              <a:t>Results- Sequence motifs and structural elements of interest in the WNV 3’ UTR</a:t>
            </a:r>
            <a:endParaRPr lang="en-US" sz="1400" b="0" i="0" u="none" strike="noStrike" cap="none" dirty="0">
              <a:sym typeface="Arial"/>
            </a:endParaRPr>
          </a:p>
        </p:txBody>
      </p:sp>
      <p:sp>
        <p:nvSpPr>
          <p:cNvPr id="301" name="Google Shape;301;p23"/>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11</a:t>
            </a:fld>
            <a:endParaRPr lang="en-US"/>
          </a:p>
        </p:txBody>
      </p:sp>
      <p:pic>
        <p:nvPicPr>
          <p:cNvPr id="302" name="Google Shape;302;p23"/>
          <p:cNvPicPr preferRelativeResize="0"/>
          <p:nvPr/>
        </p:nvPicPr>
        <p:blipFill rotWithShape="1">
          <a:blip r:embed="rId4">
            <a:alphaModFix/>
          </a:blip>
          <a:srcRect/>
          <a:stretch/>
        </p:blipFill>
        <p:spPr>
          <a:xfrm>
            <a:off x="2" y="6021438"/>
            <a:ext cx="9136916" cy="835799"/>
          </a:xfrm>
          <a:prstGeom prst="rect">
            <a:avLst/>
          </a:prstGeom>
          <a:noFill/>
          <a:ln>
            <a:noFill/>
          </a:ln>
        </p:spPr>
      </p:pic>
      <p:sp>
        <p:nvSpPr>
          <p:cNvPr id="303" name="Google Shape;303;p23"/>
          <p:cNvSpPr txBox="1"/>
          <p:nvPr/>
        </p:nvSpPr>
        <p:spPr>
          <a:xfrm>
            <a:off x="334625" y="1204400"/>
            <a:ext cx="1806600" cy="187673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i="0" u="none" strike="noStrike" cap="none" smtClean="0">
                <a:solidFill>
                  <a:schemeClr val="accent6"/>
                </a:solidFill>
                <a:latin typeface="Calibri"/>
                <a:ea typeface="Calibri"/>
                <a:cs typeface="Calibri"/>
                <a:sym typeface="Calibri"/>
              </a:rPr>
              <a:t>Structural elements and sequence motifs in the WNV 3’UTR with functional and biological interest presented as putative target sites for the selected aptamers</a:t>
            </a:r>
            <a:endParaRPr lang="en-US" sz="1300" b="1" i="0" u="none" strike="noStrike" cap="none">
              <a:solidFill>
                <a:schemeClr val="accent6"/>
              </a:solidFill>
              <a:latin typeface="Calibri"/>
              <a:ea typeface="Calibri"/>
              <a:cs typeface="Calibri"/>
              <a:sym typeface="Calibri"/>
            </a:endParaRPr>
          </a:p>
        </p:txBody>
      </p:sp>
      <p:sp>
        <p:nvSpPr>
          <p:cNvPr id="304" name="Google Shape;304;p23"/>
          <p:cNvSpPr/>
          <p:nvPr/>
        </p:nvSpPr>
        <p:spPr>
          <a:xfrm>
            <a:off x="5651650" y="1056525"/>
            <a:ext cx="2060100" cy="976200"/>
          </a:xfrm>
          <a:prstGeom prst="rect">
            <a:avLst/>
          </a:prstGeom>
          <a:noFill/>
          <a:ln w="9525"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smtClean="0">
                <a:solidFill>
                  <a:schemeClr val="accent5"/>
                </a:solidFill>
                <a:latin typeface="Calibri"/>
                <a:ea typeface="Calibri"/>
                <a:cs typeface="Calibri"/>
                <a:sym typeface="Calibri"/>
              </a:rPr>
              <a:t>AL: Apical Loop</a:t>
            </a: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smtClean="0">
                <a:solidFill>
                  <a:schemeClr val="accent5"/>
                </a:solidFill>
                <a:latin typeface="Calibri"/>
                <a:ea typeface="Calibri"/>
                <a:cs typeface="Calibri"/>
                <a:sym typeface="Calibri"/>
              </a:rPr>
              <a:t>IL: Internal Loop</a:t>
            </a: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smtClean="0">
                <a:solidFill>
                  <a:schemeClr val="accent5"/>
                </a:solidFill>
                <a:latin typeface="Calibri"/>
                <a:ea typeface="Calibri"/>
                <a:cs typeface="Calibri"/>
                <a:sym typeface="Calibri"/>
              </a:rPr>
              <a:t>IIB: Double Bulge</a:t>
            </a:r>
          </a:p>
          <a:p>
            <a:pPr marL="0" marR="0" lvl="0" indent="0" algn="l" rtl="0">
              <a:lnSpc>
                <a:spcPct val="100000"/>
              </a:lnSpc>
              <a:spcBef>
                <a:spcPts val="0"/>
              </a:spcBef>
              <a:spcAft>
                <a:spcPts val="0"/>
              </a:spcAft>
              <a:buClr>
                <a:srgbClr val="000000"/>
              </a:buClr>
              <a:buSzPts val="1400"/>
              <a:buFont typeface="Arial"/>
              <a:buNone/>
            </a:pPr>
            <a:r>
              <a:rPr lang="en-US" smtClean="0">
                <a:solidFill>
                  <a:schemeClr val="accent5"/>
                </a:solidFill>
                <a:latin typeface="Calibri"/>
                <a:ea typeface="Calibri"/>
                <a:cs typeface="Calibri"/>
                <a:sym typeface="Calibri"/>
              </a:rPr>
              <a:t>InDI-II: Inter Domain I-II</a:t>
            </a:r>
            <a:endParaRPr lang="en-US">
              <a:solidFill>
                <a:schemeClr val="accent5"/>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4"/>
          <p:cNvSpPr txBox="1"/>
          <p:nvPr/>
        </p:nvSpPr>
        <p:spPr>
          <a:xfrm>
            <a:off x="212499" y="252855"/>
            <a:ext cx="8712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fr-FR" sz="2400" b="1" i="0" u="none" strike="noStrike" cap="none" dirty="0" err="1">
                <a:latin typeface="Calibri"/>
                <a:ea typeface="Calibri"/>
                <a:cs typeface="Calibri"/>
                <a:sym typeface="Calibri"/>
              </a:rPr>
              <a:t>Results</a:t>
            </a:r>
            <a:r>
              <a:rPr lang="fr-FR" sz="2400" b="1" i="0" u="none" strike="noStrike" cap="none" dirty="0">
                <a:latin typeface="Calibri"/>
                <a:ea typeface="Calibri"/>
                <a:cs typeface="Calibri"/>
                <a:sym typeface="Calibri"/>
              </a:rPr>
              <a:t>- </a:t>
            </a:r>
            <a:r>
              <a:rPr lang="fr-FR" sz="2400" b="1" i="1" u="none" strike="noStrike" cap="none" dirty="0">
                <a:latin typeface="Calibri"/>
                <a:ea typeface="Calibri"/>
                <a:cs typeface="Calibri"/>
                <a:sym typeface="Calibri"/>
              </a:rPr>
              <a:t>In silico </a:t>
            </a:r>
            <a:r>
              <a:rPr lang="fr-FR" sz="2400" b="1" i="0" u="none" strike="noStrike" cap="none" dirty="0" err="1">
                <a:latin typeface="Calibri"/>
                <a:ea typeface="Calibri"/>
                <a:cs typeface="Calibri"/>
                <a:sym typeface="Calibri"/>
              </a:rPr>
              <a:t>strategies</a:t>
            </a:r>
            <a:r>
              <a:rPr lang="fr-FR" sz="2400" b="1" i="0" u="none" strike="noStrike" cap="none" dirty="0">
                <a:latin typeface="Calibri"/>
                <a:ea typeface="Calibri"/>
                <a:cs typeface="Calibri"/>
                <a:sym typeface="Calibri"/>
              </a:rPr>
              <a:t> </a:t>
            </a:r>
            <a:r>
              <a:rPr lang="fr-FR" sz="2400" b="1" i="0" u="none" strike="noStrike" cap="none" dirty="0" err="1">
                <a:latin typeface="Calibri"/>
                <a:ea typeface="Calibri"/>
                <a:cs typeface="Calibri"/>
                <a:sym typeface="Calibri"/>
              </a:rPr>
              <a:t>based</a:t>
            </a:r>
            <a:r>
              <a:rPr lang="fr-FR" sz="2400" b="1" i="0" u="none" strike="noStrike" cap="none" dirty="0">
                <a:latin typeface="Calibri"/>
                <a:ea typeface="Calibri"/>
                <a:cs typeface="Calibri"/>
                <a:sym typeface="Calibri"/>
              </a:rPr>
              <a:t> on </a:t>
            </a:r>
            <a:r>
              <a:rPr lang="fr-FR" sz="2400" b="1" i="0" u="none" strike="noStrike" cap="none" dirty="0" err="1">
                <a:latin typeface="Calibri"/>
                <a:ea typeface="Calibri"/>
                <a:cs typeface="Calibri"/>
                <a:sym typeface="Calibri"/>
              </a:rPr>
              <a:t>sequence</a:t>
            </a:r>
            <a:r>
              <a:rPr lang="fr-FR" sz="2400" b="1" i="0" u="none" strike="noStrike" cap="none" dirty="0">
                <a:latin typeface="Calibri"/>
                <a:ea typeface="Calibri"/>
                <a:cs typeface="Calibri"/>
                <a:sym typeface="Calibri"/>
              </a:rPr>
              <a:t> </a:t>
            </a:r>
            <a:r>
              <a:rPr lang="fr-FR" sz="2400" b="1" i="0" u="none" strike="noStrike" cap="none" dirty="0" err="1">
                <a:latin typeface="Calibri"/>
                <a:ea typeface="Calibri"/>
                <a:cs typeface="Calibri"/>
                <a:sym typeface="Calibri"/>
              </a:rPr>
              <a:t>homology</a:t>
            </a:r>
            <a:r>
              <a:rPr lang="fr-FR" sz="2400" b="1" i="0" u="none" strike="noStrike" cap="none" dirty="0">
                <a:latin typeface="Calibri"/>
                <a:ea typeface="Calibri"/>
                <a:cs typeface="Calibri"/>
                <a:sym typeface="Calibri"/>
              </a:rPr>
              <a:t> </a:t>
            </a:r>
            <a:r>
              <a:rPr lang="fr-FR" sz="2400" b="1" i="0" u="none" strike="noStrike" cap="none" dirty="0" err="1">
                <a:latin typeface="Calibri"/>
                <a:ea typeface="Calibri"/>
                <a:cs typeface="Calibri"/>
                <a:sym typeface="Calibri"/>
              </a:rPr>
              <a:t>predict</a:t>
            </a:r>
            <a:r>
              <a:rPr lang="fr-FR" sz="2400" b="1" i="0" u="none" strike="noStrike" cap="none" dirty="0">
                <a:latin typeface="Calibri"/>
                <a:ea typeface="Calibri"/>
                <a:cs typeface="Calibri"/>
                <a:sym typeface="Calibri"/>
              </a:rPr>
              <a:t> 10 </a:t>
            </a:r>
            <a:r>
              <a:rPr lang="fr-FR" sz="2400" b="1" i="0" u="none" strike="noStrike" cap="none" dirty="0" err="1">
                <a:latin typeface="Calibri"/>
                <a:ea typeface="Calibri"/>
                <a:cs typeface="Calibri"/>
                <a:sym typeface="Calibri"/>
              </a:rPr>
              <a:t>different</a:t>
            </a:r>
            <a:r>
              <a:rPr lang="fr-FR" sz="2400" b="1" i="0" u="none" strike="noStrike" cap="none" dirty="0">
                <a:latin typeface="Calibri"/>
                <a:ea typeface="Calibri"/>
                <a:cs typeface="Calibri"/>
                <a:sym typeface="Calibri"/>
              </a:rPr>
              <a:t> </a:t>
            </a:r>
            <a:r>
              <a:rPr lang="fr-FR" sz="2400" b="1" i="0" u="none" strike="noStrike" cap="none" dirty="0" err="1">
                <a:latin typeface="Calibri"/>
                <a:ea typeface="Calibri"/>
                <a:cs typeface="Calibri"/>
                <a:sym typeface="Calibri"/>
              </a:rPr>
              <a:t>targets</a:t>
            </a:r>
            <a:endParaRPr sz="2400" b="0" i="0" u="none" strike="noStrike" cap="none" dirty="0">
              <a:latin typeface="Arial"/>
              <a:ea typeface="Arial"/>
              <a:cs typeface="Arial"/>
              <a:sym typeface="Arial"/>
            </a:endParaRPr>
          </a:p>
        </p:txBody>
      </p:sp>
      <p:sp>
        <p:nvSpPr>
          <p:cNvPr id="310" name="Google Shape;310;p24"/>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a:t>
            </a:fld>
            <a:endParaRPr/>
          </a:p>
        </p:txBody>
      </p:sp>
      <p:pic>
        <p:nvPicPr>
          <p:cNvPr id="311" name="Google Shape;311;p24"/>
          <p:cNvPicPr preferRelativeResize="0"/>
          <p:nvPr/>
        </p:nvPicPr>
        <p:blipFill rotWithShape="1">
          <a:blip r:embed="rId3">
            <a:alphaModFix/>
          </a:blip>
          <a:srcRect/>
          <a:stretch/>
        </p:blipFill>
        <p:spPr>
          <a:xfrm>
            <a:off x="2" y="6021438"/>
            <a:ext cx="9136916" cy="835799"/>
          </a:xfrm>
          <a:prstGeom prst="rect">
            <a:avLst/>
          </a:prstGeom>
          <a:noFill/>
          <a:ln>
            <a:noFill/>
          </a:ln>
        </p:spPr>
      </p:pic>
      <p:sp>
        <p:nvSpPr>
          <p:cNvPr id="312" name="Google Shape;312;p24"/>
          <p:cNvSpPr txBox="1"/>
          <p:nvPr/>
        </p:nvSpPr>
        <p:spPr>
          <a:xfrm>
            <a:off x="139025" y="2775750"/>
            <a:ext cx="1881900" cy="54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200" b="1" i="0" u="none" strike="noStrike" cap="none">
                <a:solidFill>
                  <a:schemeClr val="accent5"/>
                </a:solidFill>
                <a:latin typeface="Calibri"/>
                <a:ea typeface="Calibri"/>
                <a:cs typeface="Calibri"/>
                <a:sym typeface="Calibri"/>
              </a:rPr>
              <a:t>Analysis through apical loop sequence homology</a:t>
            </a:r>
            <a:endParaRPr sz="1200" b="1" i="0" u="none" strike="noStrike" cap="none">
              <a:solidFill>
                <a:schemeClr val="accent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200" b="1" i="0" u="none" strike="noStrike" cap="none">
              <a:solidFill>
                <a:schemeClr val="accent5"/>
              </a:solidFill>
              <a:latin typeface="Calibri"/>
              <a:ea typeface="Calibri"/>
              <a:cs typeface="Calibri"/>
              <a:sym typeface="Calibri"/>
            </a:endParaRPr>
          </a:p>
        </p:txBody>
      </p:sp>
      <p:sp>
        <p:nvSpPr>
          <p:cNvPr id="313" name="Google Shape;313;p24"/>
          <p:cNvSpPr txBox="1"/>
          <p:nvPr/>
        </p:nvSpPr>
        <p:spPr>
          <a:xfrm>
            <a:off x="959650" y="4579775"/>
            <a:ext cx="2133600" cy="44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200" b="1" i="0" u="none" strike="noStrike" cap="none">
                <a:solidFill>
                  <a:schemeClr val="accent6"/>
                </a:solidFill>
                <a:latin typeface="Calibri"/>
                <a:ea typeface="Calibri"/>
                <a:cs typeface="Calibri"/>
                <a:sym typeface="Calibri"/>
              </a:rPr>
              <a:t>Homologous sequences </a:t>
            </a:r>
            <a:endParaRPr sz="1200" b="1" i="0" u="none" strike="noStrike" cap="none">
              <a:solidFill>
                <a:schemeClr val="accent6"/>
              </a:solidFill>
              <a:latin typeface="Calibri"/>
              <a:ea typeface="Calibri"/>
              <a:cs typeface="Calibri"/>
              <a:sym typeface="Calibri"/>
            </a:endParaRPr>
          </a:p>
        </p:txBody>
      </p:sp>
      <p:sp>
        <p:nvSpPr>
          <p:cNvPr id="314" name="Google Shape;314;p24"/>
          <p:cNvSpPr/>
          <p:nvPr/>
        </p:nvSpPr>
        <p:spPr>
          <a:xfrm>
            <a:off x="1202800" y="1056800"/>
            <a:ext cx="1647300" cy="4482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Calibri"/>
                <a:ea typeface="Calibri"/>
                <a:cs typeface="Calibri"/>
                <a:sym typeface="Calibri"/>
              </a:rPr>
              <a:t>Clustal Omega</a:t>
            </a:r>
            <a:endParaRPr sz="1400" b="1" i="0" u="none" strike="noStrike" cap="none">
              <a:solidFill>
                <a:srgbClr val="FFFFFF"/>
              </a:solidFill>
              <a:latin typeface="Calibri"/>
              <a:ea typeface="Calibri"/>
              <a:cs typeface="Calibri"/>
              <a:sym typeface="Calibri"/>
            </a:endParaRPr>
          </a:p>
        </p:txBody>
      </p:sp>
      <p:sp>
        <p:nvSpPr>
          <p:cNvPr id="315" name="Google Shape;315;p24"/>
          <p:cNvSpPr txBox="1"/>
          <p:nvPr/>
        </p:nvSpPr>
        <p:spPr>
          <a:xfrm>
            <a:off x="1963825" y="2764600"/>
            <a:ext cx="2133600" cy="54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200" b="1" i="0" u="none" strike="noStrike" cap="none">
                <a:solidFill>
                  <a:schemeClr val="accent4"/>
                </a:solidFill>
                <a:latin typeface="Calibri"/>
                <a:ea typeface="Calibri"/>
                <a:cs typeface="Calibri"/>
                <a:sym typeface="Calibri"/>
              </a:rPr>
              <a:t>Analysis through complete aptamer sequence homology </a:t>
            </a:r>
            <a:endParaRPr sz="1200" b="1" i="0" u="none" strike="noStrike" cap="none">
              <a:solidFill>
                <a:schemeClr val="accent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r-FR" sz="1200" b="1" i="0" u="none" strike="noStrike" cap="none">
                <a:solidFill>
                  <a:schemeClr val="accent4"/>
                </a:solidFill>
                <a:latin typeface="Calibri"/>
                <a:ea typeface="Calibri"/>
                <a:cs typeface="Calibri"/>
                <a:sym typeface="Calibri"/>
              </a:rPr>
              <a:t> </a:t>
            </a:r>
            <a:endParaRPr sz="1200" b="1" i="0" u="none" strike="noStrike" cap="none">
              <a:solidFill>
                <a:schemeClr val="accent4"/>
              </a:solidFill>
              <a:latin typeface="Calibri"/>
              <a:ea typeface="Calibri"/>
              <a:cs typeface="Calibri"/>
              <a:sym typeface="Calibri"/>
            </a:endParaRPr>
          </a:p>
        </p:txBody>
      </p:sp>
      <p:sp>
        <p:nvSpPr>
          <p:cNvPr id="316" name="Google Shape;316;p24"/>
          <p:cNvSpPr txBox="1"/>
          <p:nvPr/>
        </p:nvSpPr>
        <p:spPr>
          <a:xfrm>
            <a:off x="706450" y="1619050"/>
            <a:ext cx="2640000" cy="8358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300" b="1" i="0" u="none" strike="noStrike" cap="none">
                <a:solidFill>
                  <a:schemeClr val="accent6"/>
                </a:solidFill>
                <a:latin typeface="Calibri"/>
                <a:ea typeface="Calibri"/>
                <a:cs typeface="Calibri"/>
                <a:sym typeface="Calibri"/>
              </a:rPr>
              <a:t>Two strategies aimed at searching for the targets of homologous sequences in the selected aptamers</a:t>
            </a:r>
            <a:endParaRPr sz="1300" b="1" i="0" u="none" strike="noStrike" cap="none">
              <a:solidFill>
                <a:schemeClr val="accent6"/>
              </a:solidFill>
              <a:latin typeface="Calibri"/>
              <a:ea typeface="Calibri"/>
              <a:cs typeface="Calibri"/>
              <a:sym typeface="Calibri"/>
            </a:endParaRPr>
          </a:p>
        </p:txBody>
      </p:sp>
      <p:sp>
        <p:nvSpPr>
          <p:cNvPr id="317" name="Google Shape;317;p24"/>
          <p:cNvSpPr/>
          <p:nvPr/>
        </p:nvSpPr>
        <p:spPr>
          <a:xfrm>
            <a:off x="4172500" y="1154623"/>
            <a:ext cx="513000" cy="322800"/>
          </a:xfrm>
          <a:prstGeom prst="roundRect">
            <a:avLst>
              <a:gd name="adj" fmla="val 16667"/>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dirty="0">
                <a:solidFill>
                  <a:srgbClr val="000000"/>
                </a:solidFill>
                <a:latin typeface="Lora"/>
                <a:ea typeface="Lora"/>
                <a:cs typeface="Lora"/>
                <a:sym typeface="Lora"/>
              </a:rPr>
              <a:t>P6</a:t>
            </a:r>
            <a:endParaRPr sz="1600" b="1" i="0" u="none" strike="noStrike" cap="none" dirty="0">
              <a:solidFill>
                <a:srgbClr val="000000"/>
              </a:solidFill>
              <a:latin typeface="Lora"/>
              <a:ea typeface="Lora"/>
              <a:cs typeface="Lora"/>
              <a:sym typeface="Lora"/>
            </a:endParaRPr>
          </a:p>
        </p:txBody>
      </p:sp>
      <p:sp>
        <p:nvSpPr>
          <p:cNvPr id="318" name="Google Shape;318;p24"/>
          <p:cNvSpPr/>
          <p:nvPr/>
        </p:nvSpPr>
        <p:spPr>
          <a:xfrm>
            <a:off x="4172507" y="2938498"/>
            <a:ext cx="513000" cy="3228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rgbClr val="000000"/>
                </a:solidFill>
                <a:latin typeface="Lora"/>
                <a:ea typeface="Lora"/>
                <a:cs typeface="Lora"/>
                <a:sym typeface="Lora"/>
              </a:rPr>
              <a:t>P9</a:t>
            </a:r>
            <a:endParaRPr sz="1600" b="1" i="0" u="none" strike="noStrike" cap="none">
              <a:solidFill>
                <a:srgbClr val="000000"/>
              </a:solidFill>
              <a:latin typeface="Lora"/>
              <a:ea typeface="Lora"/>
              <a:cs typeface="Lora"/>
              <a:sym typeface="Lora"/>
            </a:endParaRPr>
          </a:p>
        </p:txBody>
      </p:sp>
      <p:cxnSp>
        <p:nvCxnSpPr>
          <p:cNvPr id="319" name="Google Shape;319;p24"/>
          <p:cNvCxnSpPr>
            <a:stCxn id="316" idx="2"/>
            <a:endCxn id="312" idx="0"/>
          </p:cNvCxnSpPr>
          <p:nvPr/>
        </p:nvCxnSpPr>
        <p:spPr>
          <a:xfrm flipH="1">
            <a:off x="1079950" y="2454850"/>
            <a:ext cx="946500" cy="321000"/>
          </a:xfrm>
          <a:prstGeom prst="straightConnector1">
            <a:avLst/>
          </a:prstGeom>
          <a:noFill/>
          <a:ln w="19050" cap="flat" cmpd="sng">
            <a:solidFill>
              <a:schemeClr val="accent6"/>
            </a:solidFill>
            <a:prstDash val="solid"/>
            <a:round/>
            <a:headEnd type="none" w="sm" len="sm"/>
            <a:tailEnd type="triangle" w="med" len="med"/>
          </a:ln>
        </p:spPr>
      </p:cxnSp>
      <p:cxnSp>
        <p:nvCxnSpPr>
          <p:cNvPr id="320" name="Google Shape;320;p24"/>
          <p:cNvCxnSpPr>
            <a:stCxn id="316" idx="2"/>
            <a:endCxn id="315" idx="0"/>
          </p:cNvCxnSpPr>
          <p:nvPr/>
        </p:nvCxnSpPr>
        <p:spPr>
          <a:xfrm>
            <a:off x="2026450" y="2454850"/>
            <a:ext cx="1004100" cy="309600"/>
          </a:xfrm>
          <a:prstGeom prst="straightConnector1">
            <a:avLst/>
          </a:prstGeom>
          <a:noFill/>
          <a:ln w="19050" cap="flat" cmpd="sng">
            <a:solidFill>
              <a:schemeClr val="accent6"/>
            </a:solidFill>
            <a:prstDash val="solid"/>
            <a:round/>
            <a:headEnd type="none" w="sm" len="sm"/>
            <a:tailEnd type="triangle" w="med" len="med"/>
          </a:ln>
        </p:spPr>
      </p:cxnSp>
      <p:cxnSp>
        <p:nvCxnSpPr>
          <p:cNvPr id="321" name="Google Shape;321;p24"/>
          <p:cNvCxnSpPr>
            <a:stCxn id="322" idx="2"/>
          </p:cNvCxnSpPr>
          <p:nvPr/>
        </p:nvCxnSpPr>
        <p:spPr>
          <a:xfrm>
            <a:off x="1079975" y="4436488"/>
            <a:ext cx="165300" cy="216300"/>
          </a:xfrm>
          <a:prstGeom prst="straightConnector1">
            <a:avLst/>
          </a:prstGeom>
          <a:noFill/>
          <a:ln w="19050" cap="flat" cmpd="sng">
            <a:solidFill>
              <a:schemeClr val="accent6"/>
            </a:solidFill>
            <a:prstDash val="solid"/>
            <a:round/>
            <a:headEnd type="none" w="sm" len="sm"/>
            <a:tailEnd type="triangle" w="med" len="med"/>
          </a:ln>
        </p:spPr>
      </p:cxnSp>
      <p:sp>
        <p:nvSpPr>
          <p:cNvPr id="323" name="Google Shape;323;p24"/>
          <p:cNvSpPr/>
          <p:nvPr/>
        </p:nvSpPr>
        <p:spPr>
          <a:xfrm>
            <a:off x="6655239" y="5306249"/>
            <a:ext cx="1899600" cy="631800"/>
          </a:xfrm>
          <a:prstGeom prst="roundRect">
            <a:avLst>
              <a:gd name="adj" fmla="val 16667"/>
            </a:avLst>
          </a:pr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dirty="0">
                <a:solidFill>
                  <a:srgbClr val="FFFFFF"/>
                </a:solidFill>
                <a:latin typeface="Calibri"/>
                <a:ea typeface="Calibri"/>
                <a:cs typeface="Calibri"/>
                <a:sym typeface="Calibri"/>
              </a:rPr>
              <a:t>It </a:t>
            </a:r>
            <a:r>
              <a:rPr lang="fr-FR" sz="1400" b="1" i="0" u="none" strike="noStrike" cap="none" dirty="0" err="1">
                <a:solidFill>
                  <a:srgbClr val="FFFFFF"/>
                </a:solidFill>
                <a:latin typeface="Calibri"/>
                <a:ea typeface="Calibri"/>
                <a:cs typeface="Calibri"/>
                <a:sym typeface="Calibri"/>
              </a:rPr>
              <a:t>does</a:t>
            </a:r>
            <a:r>
              <a:rPr lang="fr-FR" sz="1400" b="1" i="0" u="none" strike="noStrike" cap="none" dirty="0">
                <a:solidFill>
                  <a:srgbClr val="FFFFFF"/>
                </a:solidFill>
                <a:latin typeface="Calibri"/>
                <a:ea typeface="Calibri"/>
                <a:cs typeface="Calibri"/>
                <a:sym typeface="Calibri"/>
              </a:rPr>
              <a:t> not </a:t>
            </a:r>
            <a:r>
              <a:rPr lang="fr-FR" sz="1400" b="1" i="0" u="none" strike="noStrike" cap="none" dirty="0" err="1">
                <a:solidFill>
                  <a:srgbClr val="FFFFFF"/>
                </a:solidFill>
                <a:latin typeface="Calibri"/>
                <a:ea typeface="Calibri"/>
                <a:cs typeface="Calibri"/>
                <a:sym typeface="Calibri"/>
              </a:rPr>
              <a:t>take</a:t>
            </a:r>
            <a:r>
              <a:rPr lang="fr-FR" sz="1400" b="1" i="0" u="none" strike="noStrike" cap="none" dirty="0">
                <a:solidFill>
                  <a:srgbClr val="FFFFFF"/>
                </a:solidFill>
                <a:latin typeface="Calibri"/>
                <a:ea typeface="Calibri"/>
                <a:cs typeface="Calibri"/>
                <a:sym typeface="Calibri"/>
              </a:rPr>
              <a:t> </a:t>
            </a:r>
            <a:r>
              <a:rPr lang="fr-FR" sz="1400" b="1" i="0" u="none" strike="noStrike" cap="none" dirty="0" err="1">
                <a:solidFill>
                  <a:srgbClr val="FFFFFF"/>
                </a:solidFill>
                <a:latin typeface="Calibri"/>
                <a:ea typeface="Calibri"/>
                <a:cs typeface="Calibri"/>
                <a:sym typeface="Calibri"/>
              </a:rPr>
              <a:t>into</a:t>
            </a:r>
            <a:r>
              <a:rPr lang="fr-FR" sz="1400" b="1" i="0" u="none" strike="noStrike" cap="none" dirty="0">
                <a:solidFill>
                  <a:srgbClr val="FFFFFF"/>
                </a:solidFill>
                <a:latin typeface="Calibri"/>
                <a:ea typeface="Calibri"/>
                <a:cs typeface="Calibri"/>
                <a:sym typeface="Calibri"/>
              </a:rPr>
              <a:t> </a:t>
            </a:r>
            <a:r>
              <a:rPr lang="fr-FR" sz="1400" b="1" i="0" u="none" strike="noStrike" cap="none" dirty="0" err="1">
                <a:solidFill>
                  <a:srgbClr val="FFFFFF"/>
                </a:solidFill>
                <a:latin typeface="Calibri"/>
                <a:ea typeface="Calibri"/>
                <a:cs typeface="Calibri"/>
                <a:sym typeface="Calibri"/>
              </a:rPr>
              <a:t>account</a:t>
            </a:r>
            <a:r>
              <a:rPr lang="fr-FR" sz="1400" b="1" i="0" u="none" strike="noStrike" cap="none" dirty="0">
                <a:solidFill>
                  <a:srgbClr val="FFFFFF"/>
                </a:solidFill>
                <a:latin typeface="Calibri"/>
                <a:ea typeface="Calibri"/>
                <a:cs typeface="Calibri"/>
                <a:sym typeface="Calibri"/>
              </a:rPr>
              <a:t> the </a:t>
            </a:r>
            <a:r>
              <a:rPr lang="fr-FR" sz="1400" b="1" i="0" u="none" strike="noStrike" cap="none" dirty="0" err="1">
                <a:solidFill>
                  <a:srgbClr val="FFFFFF"/>
                </a:solidFill>
                <a:latin typeface="Calibri"/>
                <a:ea typeface="Calibri"/>
                <a:cs typeface="Calibri"/>
                <a:sym typeface="Calibri"/>
              </a:rPr>
              <a:t>target</a:t>
            </a:r>
            <a:r>
              <a:rPr lang="fr-FR" sz="1400" b="1" i="0" u="none" strike="noStrike" cap="none" dirty="0">
                <a:solidFill>
                  <a:srgbClr val="FFFFFF"/>
                </a:solidFill>
                <a:latin typeface="Calibri"/>
                <a:ea typeface="Calibri"/>
                <a:cs typeface="Calibri"/>
                <a:sym typeface="Calibri"/>
              </a:rPr>
              <a:t> </a:t>
            </a:r>
            <a:r>
              <a:rPr lang="fr-FR" sz="1400" b="1" i="0" u="none" strike="noStrike" cap="none" dirty="0" err="1">
                <a:solidFill>
                  <a:srgbClr val="FFFFFF"/>
                </a:solidFill>
                <a:latin typeface="Calibri"/>
                <a:ea typeface="Calibri"/>
                <a:cs typeface="Calibri"/>
                <a:sym typeface="Calibri"/>
              </a:rPr>
              <a:t>folding</a:t>
            </a:r>
            <a:endParaRPr sz="14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FFFFFF"/>
              </a:solidFill>
              <a:latin typeface="Calibri"/>
              <a:ea typeface="Calibri"/>
              <a:cs typeface="Calibri"/>
              <a:sym typeface="Calibri"/>
            </a:endParaRPr>
          </a:p>
        </p:txBody>
      </p:sp>
      <p:sp>
        <p:nvSpPr>
          <p:cNvPr id="324" name="Google Shape;324;p24"/>
          <p:cNvSpPr/>
          <p:nvPr/>
        </p:nvSpPr>
        <p:spPr>
          <a:xfrm>
            <a:off x="4537400" y="5306214"/>
            <a:ext cx="1899600" cy="631800"/>
          </a:xfrm>
          <a:prstGeom prst="roundRect">
            <a:avLst>
              <a:gd name="adj" fmla="val 16667"/>
            </a:avLst>
          </a:pr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dirty="0">
                <a:solidFill>
                  <a:srgbClr val="FFFFFF"/>
                </a:solidFill>
                <a:latin typeface="Calibri"/>
                <a:ea typeface="Calibri"/>
                <a:cs typeface="Calibri"/>
                <a:sym typeface="Calibri"/>
              </a:rPr>
              <a:t>Long interactions and high </a:t>
            </a:r>
            <a:r>
              <a:rPr lang="fr-FR" sz="1400" b="1" i="0" u="none" strike="noStrike" cap="none" dirty="0" err="1">
                <a:solidFill>
                  <a:srgbClr val="FFFFFF"/>
                </a:solidFill>
                <a:latin typeface="Calibri"/>
                <a:ea typeface="Calibri"/>
                <a:cs typeface="Calibri"/>
                <a:sym typeface="Calibri"/>
              </a:rPr>
              <a:t>number</a:t>
            </a:r>
            <a:r>
              <a:rPr lang="fr-FR" sz="1400" b="1" i="0" u="none" strike="noStrike" cap="none" dirty="0">
                <a:solidFill>
                  <a:srgbClr val="FFFFFF"/>
                </a:solidFill>
                <a:latin typeface="Calibri"/>
                <a:ea typeface="Calibri"/>
                <a:cs typeface="Calibri"/>
                <a:sym typeface="Calibri"/>
              </a:rPr>
              <a:t> of </a:t>
            </a:r>
            <a:r>
              <a:rPr lang="fr-FR" sz="1400" b="1" i="0" u="none" strike="noStrike" cap="none" dirty="0" err="1">
                <a:solidFill>
                  <a:srgbClr val="FFFFFF"/>
                </a:solidFill>
                <a:latin typeface="Calibri"/>
                <a:ea typeface="Calibri"/>
                <a:cs typeface="Calibri"/>
                <a:sym typeface="Calibri"/>
              </a:rPr>
              <a:t>targets</a:t>
            </a:r>
            <a:r>
              <a:rPr lang="fr-FR" sz="1400" b="1" i="0" u="none" strike="noStrike" cap="none" dirty="0">
                <a:solidFill>
                  <a:srgbClr val="FFFFFF"/>
                </a:solidFill>
                <a:latin typeface="Calibri"/>
                <a:ea typeface="Calibri"/>
                <a:cs typeface="Calibri"/>
                <a:sym typeface="Calibri"/>
              </a:rPr>
              <a:t> </a:t>
            </a:r>
            <a:endParaRPr sz="1400" b="1" i="0" u="none" strike="noStrike" cap="none" dirty="0">
              <a:solidFill>
                <a:srgbClr val="FFFFFF"/>
              </a:solidFill>
              <a:latin typeface="Calibri"/>
              <a:ea typeface="Calibri"/>
              <a:cs typeface="Calibri"/>
              <a:sym typeface="Calibri"/>
            </a:endParaRPr>
          </a:p>
        </p:txBody>
      </p:sp>
      <p:sp>
        <p:nvSpPr>
          <p:cNvPr id="325" name="Google Shape;325;p24"/>
          <p:cNvSpPr txBox="1"/>
          <p:nvPr/>
        </p:nvSpPr>
        <p:spPr>
          <a:xfrm>
            <a:off x="2091000" y="3585200"/>
            <a:ext cx="1881900" cy="83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200" b="1" i="0" u="none" strike="noStrike" cap="none">
                <a:solidFill>
                  <a:schemeClr val="accent4"/>
                </a:solidFill>
                <a:latin typeface="Calibri"/>
                <a:ea typeface="Calibri"/>
                <a:cs typeface="Calibri"/>
                <a:sym typeface="Calibri"/>
              </a:rPr>
              <a:t>Multiple alignment of the aptamers of each subgroup</a:t>
            </a:r>
            <a:endParaRPr sz="1200" b="1" i="0" u="none" strike="noStrike" cap="none">
              <a:solidFill>
                <a:schemeClr val="accent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200" b="1" i="0" u="none" strike="noStrike" cap="none">
              <a:solidFill>
                <a:schemeClr val="accent4"/>
              </a:solidFill>
              <a:latin typeface="Calibri"/>
              <a:ea typeface="Calibri"/>
              <a:cs typeface="Calibri"/>
              <a:sym typeface="Calibri"/>
            </a:endParaRPr>
          </a:p>
        </p:txBody>
      </p:sp>
      <p:cxnSp>
        <p:nvCxnSpPr>
          <p:cNvPr id="326" name="Google Shape;326;p24"/>
          <p:cNvCxnSpPr>
            <a:stCxn id="315" idx="2"/>
            <a:endCxn id="325" idx="0"/>
          </p:cNvCxnSpPr>
          <p:nvPr/>
        </p:nvCxnSpPr>
        <p:spPr>
          <a:xfrm>
            <a:off x="3030625" y="3307000"/>
            <a:ext cx="1200" cy="278100"/>
          </a:xfrm>
          <a:prstGeom prst="straightConnector1">
            <a:avLst/>
          </a:prstGeom>
          <a:noFill/>
          <a:ln w="19050" cap="flat" cmpd="sng">
            <a:solidFill>
              <a:schemeClr val="accent6"/>
            </a:solidFill>
            <a:prstDash val="solid"/>
            <a:round/>
            <a:headEnd type="none" w="sm" len="sm"/>
            <a:tailEnd type="triangle" w="med" len="med"/>
          </a:ln>
        </p:spPr>
      </p:cxnSp>
      <p:cxnSp>
        <p:nvCxnSpPr>
          <p:cNvPr id="327" name="Google Shape;327;p24"/>
          <p:cNvCxnSpPr>
            <a:stCxn id="325" idx="2"/>
          </p:cNvCxnSpPr>
          <p:nvPr/>
        </p:nvCxnSpPr>
        <p:spPr>
          <a:xfrm flipH="1">
            <a:off x="2801550" y="4421000"/>
            <a:ext cx="230400" cy="250800"/>
          </a:xfrm>
          <a:prstGeom prst="straightConnector1">
            <a:avLst/>
          </a:prstGeom>
          <a:noFill/>
          <a:ln w="19050" cap="flat" cmpd="sng">
            <a:solidFill>
              <a:schemeClr val="accent6"/>
            </a:solidFill>
            <a:prstDash val="solid"/>
            <a:round/>
            <a:headEnd type="none" w="sm" len="sm"/>
            <a:tailEnd type="triangle" w="med" len="med"/>
          </a:ln>
        </p:spPr>
      </p:cxnSp>
      <p:sp>
        <p:nvSpPr>
          <p:cNvPr id="322" name="Google Shape;322;p24"/>
          <p:cNvSpPr txBox="1"/>
          <p:nvPr/>
        </p:nvSpPr>
        <p:spPr>
          <a:xfrm>
            <a:off x="94325" y="3600688"/>
            <a:ext cx="1971300" cy="83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200" b="1" i="0" u="none" strike="noStrike" cap="none">
                <a:solidFill>
                  <a:schemeClr val="accent5"/>
                </a:solidFill>
                <a:latin typeface="Calibri"/>
                <a:ea typeface="Calibri"/>
                <a:cs typeface="Calibri"/>
                <a:sym typeface="Calibri"/>
              </a:rPr>
              <a:t>Multiple alignment of the apical loop sequences of each subgroup</a:t>
            </a:r>
            <a:endParaRPr sz="1200" b="1" i="0" u="none" strike="noStrike" cap="none">
              <a:solidFill>
                <a:schemeClr val="accent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200" b="1" i="0" u="none" strike="noStrike" cap="none">
              <a:solidFill>
                <a:schemeClr val="accent5"/>
              </a:solidFill>
              <a:latin typeface="Calibri"/>
              <a:ea typeface="Calibri"/>
              <a:cs typeface="Calibri"/>
              <a:sym typeface="Calibri"/>
            </a:endParaRPr>
          </a:p>
        </p:txBody>
      </p:sp>
      <p:cxnSp>
        <p:nvCxnSpPr>
          <p:cNvPr id="328" name="Google Shape;328;p24"/>
          <p:cNvCxnSpPr>
            <a:stCxn id="312" idx="2"/>
            <a:endCxn id="322" idx="0"/>
          </p:cNvCxnSpPr>
          <p:nvPr/>
        </p:nvCxnSpPr>
        <p:spPr>
          <a:xfrm>
            <a:off x="1079975" y="3318150"/>
            <a:ext cx="0" cy="282600"/>
          </a:xfrm>
          <a:prstGeom prst="straightConnector1">
            <a:avLst/>
          </a:prstGeom>
          <a:noFill/>
          <a:ln w="19050" cap="flat" cmpd="sng">
            <a:solidFill>
              <a:schemeClr val="accent6"/>
            </a:solidFill>
            <a:prstDash val="solid"/>
            <a:round/>
            <a:headEnd type="none" w="sm" len="sm"/>
            <a:tailEnd type="triangle" w="med" len="med"/>
          </a:ln>
        </p:spPr>
      </p:cxnSp>
      <p:sp>
        <p:nvSpPr>
          <p:cNvPr id="329" name="Google Shape;329;p24"/>
          <p:cNvSpPr txBox="1"/>
          <p:nvPr/>
        </p:nvSpPr>
        <p:spPr>
          <a:xfrm>
            <a:off x="420400" y="5265450"/>
            <a:ext cx="3212100" cy="680400"/>
          </a:xfrm>
          <a:prstGeom prst="rect">
            <a:avLst/>
          </a:prstGeom>
          <a:noFill/>
          <a:ln>
            <a:noFill/>
          </a:ln>
        </p:spPr>
        <p:txBody>
          <a:bodyPr spcFirstLastPara="1" wrap="square" lIns="91425" tIns="91425" rIns="91425" bIns="91425" anchor="t" anchorCtr="0">
            <a:noAutofit/>
          </a:bodyPr>
          <a:lstStyle/>
          <a:p>
            <a:pPr lvl="0" algn="ctr">
              <a:buSzPts val="1400"/>
            </a:pPr>
            <a:r>
              <a:rPr lang="fr-FR" sz="1200" b="1" i="0" u="none" strike="noStrike" cap="none" dirty="0">
                <a:solidFill>
                  <a:schemeClr val="accent6"/>
                </a:solidFill>
                <a:latin typeface="Calibri"/>
                <a:ea typeface="Calibri"/>
                <a:cs typeface="Calibri"/>
                <a:sym typeface="Calibri"/>
              </a:rPr>
              <a:t>Multiple alignment of the complementary sequence </a:t>
            </a:r>
            <a:r>
              <a:rPr lang="fr-FR" sz="1200" b="1" i="0" u="none" strike="noStrike" cap="none" dirty="0" smtClean="0">
                <a:solidFill>
                  <a:schemeClr val="accent6"/>
                </a:solidFill>
                <a:latin typeface="Calibri"/>
                <a:ea typeface="Calibri"/>
                <a:cs typeface="Calibri"/>
                <a:sym typeface="Calibri"/>
              </a:rPr>
              <a:t>from</a:t>
            </a:r>
            <a:r>
              <a:rPr lang="fr-FR" sz="1200" b="1" i="0" u="none" strike="noStrike" cap="none" dirty="0" smtClean="0">
                <a:solidFill>
                  <a:srgbClr val="FFC000"/>
                </a:solidFill>
                <a:latin typeface="Calibri"/>
                <a:ea typeface="Calibri"/>
                <a:cs typeface="Calibri"/>
                <a:sym typeface="Calibri"/>
              </a:rPr>
              <a:t> </a:t>
            </a:r>
            <a:r>
              <a:rPr lang="fr-FR" sz="1200" b="1" i="0" u="none" strike="noStrike" cap="none" dirty="0">
                <a:solidFill>
                  <a:schemeClr val="accent6"/>
                </a:solidFill>
                <a:latin typeface="Calibri"/>
                <a:ea typeface="Calibri"/>
                <a:cs typeface="Calibri"/>
                <a:sym typeface="Calibri"/>
              </a:rPr>
              <a:t>the homologous sequences </a:t>
            </a:r>
            <a:r>
              <a:rPr lang="fr-FR" sz="1200" b="1" i="0" u="none" strike="noStrike" cap="none" dirty="0" err="1">
                <a:solidFill>
                  <a:schemeClr val="accent6"/>
                </a:solidFill>
                <a:latin typeface="Calibri"/>
                <a:ea typeface="Calibri"/>
                <a:cs typeface="Calibri"/>
                <a:sym typeface="Calibri"/>
              </a:rPr>
              <a:t>with</a:t>
            </a:r>
            <a:r>
              <a:rPr lang="fr-FR" sz="1200" b="1" i="0" u="none" strike="noStrike" cap="none" dirty="0">
                <a:solidFill>
                  <a:schemeClr val="accent6"/>
                </a:solidFill>
                <a:latin typeface="Calibri"/>
                <a:ea typeface="Calibri"/>
                <a:cs typeface="Calibri"/>
                <a:sym typeface="Calibri"/>
              </a:rPr>
              <a:t> </a:t>
            </a:r>
            <a:r>
              <a:rPr lang="fr-FR" sz="1200" b="1" dirty="0">
                <a:solidFill>
                  <a:schemeClr val="accent6"/>
                </a:solidFill>
                <a:latin typeface="Calibri"/>
                <a:ea typeface="Calibri"/>
                <a:cs typeface="Calibri"/>
                <a:sym typeface="Calibri"/>
              </a:rPr>
              <a:t>WNV </a:t>
            </a:r>
            <a:r>
              <a:rPr lang="fr-FR" sz="1200" b="1" dirty="0" smtClean="0">
                <a:solidFill>
                  <a:schemeClr val="accent6"/>
                </a:solidFill>
                <a:latin typeface="Calibri"/>
                <a:ea typeface="Calibri"/>
                <a:cs typeface="Calibri"/>
                <a:sym typeface="Calibri"/>
              </a:rPr>
              <a:t>3‘ UTR</a:t>
            </a:r>
            <a:endParaRPr sz="1200" b="1" i="0" u="none" strike="noStrike" cap="none" dirty="0">
              <a:solidFill>
                <a:schemeClr val="accent6"/>
              </a:solidFill>
              <a:latin typeface="Calibri"/>
              <a:ea typeface="Calibri"/>
              <a:cs typeface="Calibri"/>
              <a:sym typeface="Calibri"/>
            </a:endParaRPr>
          </a:p>
        </p:txBody>
      </p:sp>
      <p:cxnSp>
        <p:nvCxnSpPr>
          <p:cNvPr id="330" name="Google Shape;330;p24"/>
          <p:cNvCxnSpPr>
            <a:stCxn id="313" idx="2"/>
            <a:endCxn id="329" idx="0"/>
          </p:cNvCxnSpPr>
          <p:nvPr/>
        </p:nvCxnSpPr>
        <p:spPr>
          <a:xfrm>
            <a:off x="2026450" y="5027975"/>
            <a:ext cx="0" cy="237600"/>
          </a:xfrm>
          <a:prstGeom prst="straightConnector1">
            <a:avLst/>
          </a:prstGeom>
          <a:noFill/>
          <a:ln w="19050" cap="flat" cmpd="sng">
            <a:solidFill>
              <a:schemeClr val="accent6"/>
            </a:solidFill>
            <a:prstDash val="solid"/>
            <a:round/>
            <a:headEnd type="none" w="sm" len="sm"/>
            <a:tailEnd type="triangle" w="med" len="med"/>
          </a:ln>
        </p:spPr>
      </p:cxnSp>
      <p:pic>
        <p:nvPicPr>
          <p:cNvPr id="331" name="Google Shape;331;p24" title="Gráfico"/>
          <p:cNvPicPr preferRelativeResize="0"/>
          <p:nvPr/>
        </p:nvPicPr>
        <p:blipFill rotWithShape="1">
          <a:blip r:embed="rId4">
            <a:alphaModFix/>
          </a:blip>
          <a:srcRect/>
          <a:stretch/>
        </p:blipFill>
        <p:spPr>
          <a:xfrm>
            <a:off x="4837900" y="2844855"/>
            <a:ext cx="3048275" cy="1785859"/>
          </a:xfrm>
          <a:prstGeom prst="rect">
            <a:avLst/>
          </a:prstGeom>
          <a:noFill/>
          <a:ln>
            <a:noFill/>
          </a:ln>
        </p:spPr>
      </p:pic>
      <p:pic>
        <p:nvPicPr>
          <p:cNvPr id="332" name="Google Shape;332;p24" title="Gráfico"/>
          <p:cNvPicPr preferRelativeResize="0"/>
          <p:nvPr/>
        </p:nvPicPr>
        <p:blipFill rotWithShape="1">
          <a:blip r:embed="rId5">
            <a:alphaModFix/>
          </a:blip>
          <a:srcRect/>
          <a:stretch/>
        </p:blipFill>
        <p:spPr>
          <a:xfrm>
            <a:off x="4837900" y="1079889"/>
            <a:ext cx="2998868" cy="1785858"/>
          </a:xfrm>
          <a:prstGeom prst="rect">
            <a:avLst/>
          </a:prstGeom>
          <a:noFill/>
          <a:ln>
            <a:noFill/>
          </a:ln>
        </p:spPr>
      </p:pic>
      <p:sp>
        <p:nvSpPr>
          <p:cNvPr id="333" name="Google Shape;333;p24"/>
          <p:cNvSpPr txBox="1"/>
          <p:nvPr/>
        </p:nvSpPr>
        <p:spPr>
          <a:xfrm>
            <a:off x="3244296" y="4696114"/>
            <a:ext cx="61224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Number of aptamers that interact with </a:t>
            </a:r>
            <a:endParaRPr sz="13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each structural motif in each round</a:t>
            </a:r>
            <a:endParaRPr sz="13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5"/>
          <p:cNvSpPr txBox="1"/>
          <p:nvPr/>
        </p:nvSpPr>
        <p:spPr>
          <a:xfrm>
            <a:off x="422935" y="303400"/>
            <a:ext cx="8196272"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err="1">
                <a:latin typeface="Calibri"/>
                <a:ea typeface="Calibri"/>
                <a:cs typeface="Calibri"/>
                <a:sym typeface="Calibri"/>
              </a:rPr>
              <a:t>Results</a:t>
            </a:r>
            <a:r>
              <a:rPr lang="fr-FR" sz="2400" b="1" i="0" u="none" strike="noStrike" cap="none" dirty="0">
                <a:latin typeface="Calibri"/>
                <a:ea typeface="Calibri"/>
                <a:cs typeface="Calibri"/>
                <a:sym typeface="Calibri"/>
              </a:rPr>
              <a:t>- </a:t>
            </a:r>
            <a:r>
              <a:rPr lang="fr-FR" sz="2400" b="1" i="0" u="none" strike="noStrike" cap="none" dirty="0" err="1">
                <a:latin typeface="Calibri"/>
                <a:ea typeface="Calibri"/>
                <a:cs typeface="Calibri"/>
                <a:sym typeface="Calibri"/>
              </a:rPr>
              <a:t>RNAcofold</a:t>
            </a:r>
            <a:r>
              <a:rPr lang="fr-FR" sz="2400" b="1" i="0" u="none" strike="noStrike" cap="none" dirty="0">
                <a:latin typeface="Calibri"/>
                <a:ea typeface="Calibri"/>
                <a:cs typeface="Calibri"/>
                <a:sym typeface="Calibri"/>
              </a:rPr>
              <a:t> </a:t>
            </a:r>
            <a:r>
              <a:rPr lang="fr-FR" sz="2400" b="1" i="0" u="none" strike="noStrike" cap="none" dirty="0" err="1">
                <a:latin typeface="Calibri"/>
                <a:ea typeface="Calibri"/>
                <a:cs typeface="Calibri"/>
                <a:sym typeface="Calibri"/>
              </a:rPr>
              <a:t>predicts</a:t>
            </a:r>
            <a:r>
              <a:rPr lang="fr-FR" sz="2400" b="1" i="0" u="none" strike="noStrike" cap="none" dirty="0">
                <a:latin typeface="Calibri"/>
                <a:ea typeface="Calibri"/>
                <a:cs typeface="Calibri"/>
                <a:sym typeface="Calibri"/>
              </a:rPr>
              <a:t> five </a:t>
            </a:r>
            <a:r>
              <a:rPr lang="fr-FR" sz="2400" b="1" i="0" u="none" strike="noStrike" cap="none" dirty="0" err="1">
                <a:latin typeface="Calibri"/>
                <a:ea typeface="Calibri"/>
                <a:cs typeface="Calibri"/>
                <a:sym typeface="Calibri"/>
              </a:rPr>
              <a:t>different</a:t>
            </a:r>
            <a:r>
              <a:rPr lang="fr-FR" sz="2400" b="1" i="0" u="none" strike="noStrike" cap="none" dirty="0">
                <a:latin typeface="Calibri"/>
                <a:ea typeface="Calibri"/>
                <a:cs typeface="Calibri"/>
                <a:sym typeface="Calibri"/>
              </a:rPr>
              <a:t> </a:t>
            </a:r>
            <a:r>
              <a:rPr lang="fr-FR" sz="2400" b="1" i="0" u="none" strike="noStrike" cap="none" dirty="0" err="1">
                <a:latin typeface="Calibri"/>
                <a:ea typeface="Calibri"/>
                <a:cs typeface="Calibri"/>
                <a:sym typeface="Calibri"/>
              </a:rPr>
              <a:t>targets</a:t>
            </a:r>
            <a:r>
              <a:rPr lang="fr-FR" sz="2400" b="1" i="0" u="none" strike="noStrike" cap="none" dirty="0">
                <a:latin typeface="Calibri"/>
                <a:ea typeface="Calibri"/>
                <a:cs typeface="Calibri"/>
                <a:sym typeface="Calibri"/>
              </a:rPr>
              <a:t> </a:t>
            </a:r>
            <a:r>
              <a:rPr lang="fr-FR" sz="2400" b="1" i="0" u="none" strike="noStrike" cap="none" dirty="0" err="1">
                <a:latin typeface="Calibri"/>
                <a:ea typeface="Calibri"/>
                <a:cs typeface="Calibri"/>
                <a:sym typeface="Calibri"/>
              </a:rPr>
              <a:t>considering</a:t>
            </a:r>
            <a:r>
              <a:rPr lang="fr-FR" sz="2400" b="1" i="0" u="none" strike="noStrike" cap="none" dirty="0">
                <a:latin typeface="Calibri"/>
                <a:ea typeface="Calibri"/>
                <a:cs typeface="Calibri"/>
                <a:sym typeface="Calibri"/>
              </a:rPr>
              <a:t> </a:t>
            </a:r>
            <a:r>
              <a:rPr lang="fr-FR" sz="2400" b="1" i="0" u="none" strike="noStrike" cap="none" dirty="0" err="1">
                <a:latin typeface="Calibri"/>
                <a:ea typeface="Calibri"/>
                <a:cs typeface="Calibri"/>
                <a:sym typeface="Calibri"/>
              </a:rPr>
              <a:t>secondary</a:t>
            </a:r>
            <a:r>
              <a:rPr lang="fr-FR" sz="2400" b="1" i="0" u="none" strike="noStrike" cap="none" dirty="0">
                <a:latin typeface="Calibri"/>
                <a:ea typeface="Calibri"/>
                <a:cs typeface="Calibri"/>
                <a:sym typeface="Calibri"/>
              </a:rPr>
              <a:t> structure</a:t>
            </a:r>
            <a:endParaRPr sz="2400" b="0" i="0" u="none" strike="noStrike" cap="none" dirty="0">
              <a:latin typeface="Arial"/>
              <a:ea typeface="Arial"/>
              <a:cs typeface="Arial"/>
              <a:sym typeface="Arial"/>
            </a:endParaRPr>
          </a:p>
        </p:txBody>
      </p:sp>
      <p:sp>
        <p:nvSpPr>
          <p:cNvPr id="339" name="Google Shape;339;p25"/>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a:t>
            </a:fld>
            <a:endParaRPr/>
          </a:p>
        </p:txBody>
      </p:sp>
      <p:pic>
        <p:nvPicPr>
          <p:cNvPr id="340" name="Google Shape;340;p25"/>
          <p:cNvPicPr preferRelativeResize="0"/>
          <p:nvPr/>
        </p:nvPicPr>
        <p:blipFill rotWithShape="1">
          <a:blip r:embed="rId3">
            <a:alphaModFix/>
          </a:blip>
          <a:srcRect/>
          <a:stretch/>
        </p:blipFill>
        <p:spPr>
          <a:xfrm>
            <a:off x="2" y="6021438"/>
            <a:ext cx="9136916" cy="835799"/>
          </a:xfrm>
          <a:prstGeom prst="rect">
            <a:avLst/>
          </a:prstGeom>
          <a:noFill/>
          <a:ln>
            <a:noFill/>
          </a:ln>
        </p:spPr>
      </p:pic>
      <p:sp>
        <p:nvSpPr>
          <p:cNvPr id="341" name="Google Shape;341;p25"/>
          <p:cNvSpPr txBox="1"/>
          <p:nvPr/>
        </p:nvSpPr>
        <p:spPr>
          <a:xfrm>
            <a:off x="1137400" y="3084425"/>
            <a:ext cx="1881900" cy="617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accent5"/>
                </a:solidFill>
                <a:latin typeface="Calibri"/>
                <a:ea typeface="Calibri"/>
                <a:cs typeface="Calibri"/>
                <a:sym typeface="Calibri"/>
              </a:rPr>
              <a:t>Generation of partition matrixes</a:t>
            </a:r>
            <a:endParaRPr sz="1400" b="1" i="0" u="none" strike="noStrike" cap="none">
              <a:solidFill>
                <a:schemeClr val="accent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accent5"/>
              </a:solidFill>
              <a:latin typeface="Calibri"/>
              <a:ea typeface="Calibri"/>
              <a:cs typeface="Calibri"/>
              <a:sym typeface="Calibri"/>
            </a:endParaRPr>
          </a:p>
        </p:txBody>
      </p:sp>
      <p:sp>
        <p:nvSpPr>
          <p:cNvPr id="342" name="Google Shape;342;p25"/>
          <p:cNvSpPr/>
          <p:nvPr/>
        </p:nvSpPr>
        <p:spPr>
          <a:xfrm>
            <a:off x="1255075" y="1281313"/>
            <a:ext cx="1647300" cy="4482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Calibri"/>
                <a:ea typeface="Calibri"/>
                <a:cs typeface="Calibri"/>
                <a:sym typeface="Calibri"/>
              </a:rPr>
              <a:t>RNAcofold</a:t>
            </a:r>
            <a:endParaRPr sz="1400" b="1" i="0" u="none" strike="noStrike" cap="none">
              <a:solidFill>
                <a:srgbClr val="FFFFFF"/>
              </a:solidFill>
              <a:latin typeface="Calibri"/>
              <a:ea typeface="Calibri"/>
              <a:cs typeface="Calibri"/>
              <a:sym typeface="Calibri"/>
            </a:endParaRPr>
          </a:p>
        </p:txBody>
      </p:sp>
      <p:sp>
        <p:nvSpPr>
          <p:cNvPr id="343" name="Google Shape;343;p25"/>
          <p:cNvSpPr txBox="1"/>
          <p:nvPr/>
        </p:nvSpPr>
        <p:spPr>
          <a:xfrm>
            <a:off x="880150" y="3980525"/>
            <a:ext cx="2396400" cy="111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dirty="0">
                <a:solidFill>
                  <a:schemeClr val="accent5"/>
                </a:solidFill>
                <a:latin typeface="Calibri"/>
                <a:ea typeface="Calibri"/>
                <a:cs typeface="Calibri"/>
                <a:sym typeface="Calibri"/>
              </a:rPr>
              <a:t>Visual inspection of the matrixes and obtainment of the interaction sequences in the aptamer and in </a:t>
            </a:r>
            <a:r>
              <a:rPr lang="fr-FR" sz="1400" b="1" i="0" u="none" strike="noStrike" cap="none" dirty="0" smtClean="0">
                <a:solidFill>
                  <a:schemeClr val="accent5"/>
                </a:solidFill>
                <a:latin typeface="Calibri"/>
                <a:ea typeface="Calibri"/>
                <a:cs typeface="Calibri"/>
                <a:sym typeface="Calibri"/>
              </a:rPr>
              <a:t>WNV 3’UTR</a:t>
            </a:r>
            <a:endParaRPr sz="1400" b="1" i="0" u="none" strike="noStrike" cap="none" dirty="0">
              <a:solidFill>
                <a:schemeClr val="accent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accent5"/>
              </a:solidFill>
              <a:latin typeface="Calibri"/>
              <a:ea typeface="Calibri"/>
              <a:cs typeface="Calibri"/>
              <a:sym typeface="Calibri"/>
            </a:endParaRPr>
          </a:p>
        </p:txBody>
      </p:sp>
      <p:sp>
        <p:nvSpPr>
          <p:cNvPr id="344" name="Google Shape;344;p25"/>
          <p:cNvSpPr txBox="1"/>
          <p:nvPr/>
        </p:nvSpPr>
        <p:spPr>
          <a:xfrm>
            <a:off x="900700" y="1886500"/>
            <a:ext cx="2355300" cy="9477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dirty="0">
                <a:solidFill>
                  <a:schemeClr val="accent6"/>
                </a:solidFill>
                <a:latin typeface="Calibri"/>
                <a:ea typeface="Calibri"/>
                <a:cs typeface="Calibri"/>
                <a:sym typeface="Calibri"/>
              </a:rPr>
              <a:t>Target prediction considering the complete sequence and secondary </a:t>
            </a:r>
            <a:r>
              <a:rPr lang="fr-FR" sz="1400" b="1" i="0" u="none" strike="noStrike" cap="none" dirty="0" smtClean="0">
                <a:solidFill>
                  <a:schemeClr val="accent6"/>
                </a:solidFill>
                <a:latin typeface="Calibri"/>
                <a:ea typeface="Calibri"/>
                <a:cs typeface="Calibri"/>
                <a:sym typeface="Calibri"/>
              </a:rPr>
              <a:t>structure of the interacting molecules</a:t>
            </a:r>
            <a:endParaRPr sz="1400" b="1" i="0" u="none" strike="noStrike" cap="none" dirty="0">
              <a:solidFill>
                <a:schemeClr val="accent6"/>
              </a:solidFill>
              <a:latin typeface="Calibri"/>
              <a:ea typeface="Calibri"/>
              <a:cs typeface="Calibri"/>
              <a:sym typeface="Calibri"/>
            </a:endParaRPr>
          </a:p>
        </p:txBody>
      </p:sp>
      <p:sp>
        <p:nvSpPr>
          <p:cNvPr id="345" name="Google Shape;345;p25"/>
          <p:cNvSpPr/>
          <p:nvPr/>
        </p:nvSpPr>
        <p:spPr>
          <a:xfrm>
            <a:off x="1814411" y="5373003"/>
            <a:ext cx="418800" cy="513000"/>
          </a:xfrm>
          <a:prstGeom prst="donut">
            <a:avLst>
              <a:gd name="adj" fmla="val 25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5"/>
          <p:cNvSpPr/>
          <p:nvPr/>
        </p:nvSpPr>
        <p:spPr>
          <a:xfrm>
            <a:off x="1900835" y="5484795"/>
            <a:ext cx="255300" cy="308400"/>
          </a:xfrm>
          <a:prstGeom prst="ellipse">
            <a:avLst/>
          </a:prstGeom>
          <a:solidFill>
            <a:srgbClr val="000000"/>
          </a:solidFill>
          <a:ln w="9525" cap="flat" cmpd="sng">
            <a:solidFill>
              <a:srgbClr val="5E696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5"/>
          <p:cNvSpPr/>
          <p:nvPr/>
        </p:nvSpPr>
        <p:spPr>
          <a:xfrm rot="5400000">
            <a:off x="1889298" y="5091951"/>
            <a:ext cx="269100" cy="826500"/>
          </a:xfrm>
          <a:prstGeom prst="moon">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25"/>
          <p:cNvSpPr/>
          <p:nvPr/>
        </p:nvSpPr>
        <p:spPr>
          <a:xfrm rot="-5400000">
            <a:off x="1889165" y="5361200"/>
            <a:ext cx="269100" cy="826500"/>
          </a:xfrm>
          <a:prstGeom prst="moon">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5"/>
          <p:cNvSpPr/>
          <p:nvPr/>
        </p:nvSpPr>
        <p:spPr>
          <a:xfrm>
            <a:off x="2038232" y="5526510"/>
            <a:ext cx="81000" cy="1134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0" name="Google Shape;350;p25"/>
          <p:cNvCxnSpPr/>
          <p:nvPr/>
        </p:nvCxnSpPr>
        <p:spPr>
          <a:xfrm>
            <a:off x="1541800" y="5367575"/>
            <a:ext cx="67200" cy="108000"/>
          </a:xfrm>
          <a:prstGeom prst="straightConnector1">
            <a:avLst/>
          </a:prstGeom>
          <a:noFill/>
          <a:ln w="38100" cap="flat" cmpd="sng">
            <a:solidFill>
              <a:srgbClr val="000000"/>
            </a:solidFill>
            <a:prstDash val="solid"/>
            <a:round/>
            <a:headEnd type="none" w="sm" len="sm"/>
            <a:tailEnd type="none" w="sm" len="sm"/>
          </a:ln>
        </p:spPr>
      </p:cxnSp>
      <p:cxnSp>
        <p:nvCxnSpPr>
          <p:cNvPr id="351" name="Google Shape;351;p25"/>
          <p:cNvCxnSpPr/>
          <p:nvPr/>
        </p:nvCxnSpPr>
        <p:spPr>
          <a:xfrm>
            <a:off x="1685403" y="5220788"/>
            <a:ext cx="52800" cy="134100"/>
          </a:xfrm>
          <a:prstGeom prst="straightConnector1">
            <a:avLst/>
          </a:prstGeom>
          <a:noFill/>
          <a:ln w="38100" cap="flat" cmpd="sng">
            <a:solidFill>
              <a:srgbClr val="000000"/>
            </a:solidFill>
            <a:prstDash val="solid"/>
            <a:round/>
            <a:headEnd type="none" w="sm" len="sm"/>
            <a:tailEnd type="none" w="sm" len="sm"/>
          </a:ln>
        </p:spPr>
      </p:cxnSp>
      <p:cxnSp>
        <p:nvCxnSpPr>
          <p:cNvPr id="352" name="Google Shape;352;p25"/>
          <p:cNvCxnSpPr/>
          <p:nvPr/>
        </p:nvCxnSpPr>
        <p:spPr>
          <a:xfrm>
            <a:off x="2019920" y="5159563"/>
            <a:ext cx="9300" cy="126000"/>
          </a:xfrm>
          <a:prstGeom prst="straightConnector1">
            <a:avLst/>
          </a:prstGeom>
          <a:noFill/>
          <a:ln w="38100" cap="flat" cmpd="sng">
            <a:solidFill>
              <a:srgbClr val="000000"/>
            </a:solidFill>
            <a:prstDash val="solid"/>
            <a:round/>
            <a:headEnd type="none" w="sm" len="sm"/>
            <a:tailEnd type="none" w="sm" len="sm"/>
          </a:ln>
        </p:spPr>
      </p:cxnSp>
      <p:cxnSp>
        <p:nvCxnSpPr>
          <p:cNvPr id="353" name="Google Shape;353;p25"/>
          <p:cNvCxnSpPr/>
          <p:nvPr/>
        </p:nvCxnSpPr>
        <p:spPr>
          <a:xfrm flipH="1">
            <a:off x="2438450" y="5361816"/>
            <a:ext cx="80100" cy="93600"/>
          </a:xfrm>
          <a:prstGeom prst="straightConnector1">
            <a:avLst/>
          </a:prstGeom>
          <a:noFill/>
          <a:ln w="38100" cap="flat" cmpd="sng">
            <a:solidFill>
              <a:srgbClr val="000000"/>
            </a:solidFill>
            <a:prstDash val="solid"/>
            <a:round/>
            <a:headEnd type="none" w="sm" len="sm"/>
            <a:tailEnd type="none" w="sm" len="sm"/>
          </a:ln>
        </p:spPr>
      </p:cxnSp>
      <p:cxnSp>
        <p:nvCxnSpPr>
          <p:cNvPr id="354" name="Google Shape;354;p25"/>
          <p:cNvCxnSpPr/>
          <p:nvPr/>
        </p:nvCxnSpPr>
        <p:spPr>
          <a:xfrm>
            <a:off x="1860884" y="5159728"/>
            <a:ext cx="20400" cy="135000"/>
          </a:xfrm>
          <a:prstGeom prst="straightConnector1">
            <a:avLst/>
          </a:prstGeom>
          <a:noFill/>
          <a:ln w="38100" cap="flat" cmpd="sng">
            <a:solidFill>
              <a:srgbClr val="000000"/>
            </a:solidFill>
            <a:prstDash val="solid"/>
            <a:round/>
            <a:headEnd type="none" w="sm" len="sm"/>
            <a:tailEnd type="none" w="sm" len="sm"/>
          </a:ln>
        </p:spPr>
      </p:cxnSp>
      <p:cxnSp>
        <p:nvCxnSpPr>
          <p:cNvPr id="355" name="Google Shape;355;p25"/>
          <p:cNvCxnSpPr/>
          <p:nvPr/>
        </p:nvCxnSpPr>
        <p:spPr>
          <a:xfrm flipH="1">
            <a:off x="2306652" y="5223918"/>
            <a:ext cx="71700" cy="119700"/>
          </a:xfrm>
          <a:prstGeom prst="straightConnector1">
            <a:avLst/>
          </a:prstGeom>
          <a:noFill/>
          <a:ln w="38100" cap="flat" cmpd="sng">
            <a:solidFill>
              <a:srgbClr val="000000"/>
            </a:solidFill>
            <a:prstDash val="solid"/>
            <a:round/>
            <a:headEnd type="none" w="sm" len="sm"/>
            <a:tailEnd type="none" w="sm" len="sm"/>
          </a:ln>
        </p:spPr>
      </p:cxnSp>
      <p:cxnSp>
        <p:nvCxnSpPr>
          <p:cNvPr id="356" name="Google Shape;356;p25"/>
          <p:cNvCxnSpPr/>
          <p:nvPr/>
        </p:nvCxnSpPr>
        <p:spPr>
          <a:xfrm flipH="1">
            <a:off x="2160236" y="5156300"/>
            <a:ext cx="13200" cy="141600"/>
          </a:xfrm>
          <a:prstGeom prst="straightConnector1">
            <a:avLst/>
          </a:prstGeom>
          <a:noFill/>
          <a:ln w="38100" cap="flat" cmpd="sng">
            <a:solidFill>
              <a:srgbClr val="000000"/>
            </a:solidFill>
            <a:prstDash val="solid"/>
            <a:round/>
            <a:headEnd type="none" w="sm" len="sm"/>
            <a:tailEnd type="none" w="sm" len="sm"/>
          </a:ln>
        </p:spPr>
      </p:cxnSp>
      <p:cxnSp>
        <p:nvCxnSpPr>
          <p:cNvPr id="357" name="Google Shape;357;p25"/>
          <p:cNvCxnSpPr>
            <a:stCxn id="344" idx="2"/>
            <a:endCxn id="341" idx="0"/>
          </p:cNvCxnSpPr>
          <p:nvPr/>
        </p:nvCxnSpPr>
        <p:spPr>
          <a:xfrm>
            <a:off x="2078350" y="2834200"/>
            <a:ext cx="0" cy="250200"/>
          </a:xfrm>
          <a:prstGeom prst="straightConnector1">
            <a:avLst/>
          </a:prstGeom>
          <a:noFill/>
          <a:ln w="9525" cap="flat" cmpd="sng">
            <a:solidFill>
              <a:schemeClr val="accent6"/>
            </a:solidFill>
            <a:prstDash val="solid"/>
            <a:round/>
            <a:headEnd type="none" w="sm" len="sm"/>
            <a:tailEnd type="triangle" w="med" len="med"/>
          </a:ln>
        </p:spPr>
      </p:cxnSp>
      <p:cxnSp>
        <p:nvCxnSpPr>
          <p:cNvPr id="358" name="Google Shape;358;p25"/>
          <p:cNvCxnSpPr>
            <a:stCxn id="341" idx="2"/>
            <a:endCxn id="343" idx="0"/>
          </p:cNvCxnSpPr>
          <p:nvPr/>
        </p:nvCxnSpPr>
        <p:spPr>
          <a:xfrm>
            <a:off x="2078350" y="3702125"/>
            <a:ext cx="0" cy="278400"/>
          </a:xfrm>
          <a:prstGeom prst="straightConnector1">
            <a:avLst/>
          </a:prstGeom>
          <a:noFill/>
          <a:ln w="9525" cap="flat" cmpd="sng">
            <a:solidFill>
              <a:schemeClr val="accent6"/>
            </a:solidFill>
            <a:prstDash val="solid"/>
            <a:round/>
            <a:headEnd type="none" w="sm" len="sm"/>
            <a:tailEnd type="triangle" w="med" len="med"/>
          </a:ln>
        </p:spPr>
      </p:cxnSp>
      <p:sp>
        <p:nvSpPr>
          <p:cNvPr id="359" name="Google Shape;359;p25"/>
          <p:cNvSpPr/>
          <p:nvPr/>
        </p:nvSpPr>
        <p:spPr>
          <a:xfrm>
            <a:off x="4248700" y="967109"/>
            <a:ext cx="513000" cy="322800"/>
          </a:xfrm>
          <a:prstGeom prst="roundRect">
            <a:avLst>
              <a:gd name="adj" fmla="val 16667"/>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rgbClr val="000000"/>
                </a:solidFill>
                <a:latin typeface="Lora"/>
                <a:ea typeface="Lora"/>
                <a:cs typeface="Lora"/>
                <a:sym typeface="Lora"/>
              </a:rPr>
              <a:t>P6</a:t>
            </a:r>
            <a:endParaRPr sz="1600" b="1" i="0" u="none" strike="noStrike" cap="none">
              <a:solidFill>
                <a:srgbClr val="000000"/>
              </a:solidFill>
              <a:latin typeface="Lora"/>
              <a:ea typeface="Lora"/>
              <a:cs typeface="Lora"/>
              <a:sym typeface="Lora"/>
            </a:endParaRPr>
          </a:p>
        </p:txBody>
      </p:sp>
      <p:sp>
        <p:nvSpPr>
          <p:cNvPr id="360" name="Google Shape;360;p25"/>
          <p:cNvSpPr/>
          <p:nvPr/>
        </p:nvSpPr>
        <p:spPr>
          <a:xfrm>
            <a:off x="4248707" y="2903384"/>
            <a:ext cx="513000" cy="3228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rgbClr val="000000"/>
                </a:solidFill>
                <a:latin typeface="Lora"/>
                <a:ea typeface="Lora"/>
                <a:cs typeface="Lora"/>
                <a:sym typeface="Lora"/>
              </a:rPr>
              <a:t>P9</a:t>
            </a:r>
            <a:endParaRPr sz="1600" b="1" i="0" u="none" strike="noStrike" cap="none">
              <a:solidFill>
                <a:srgbClr val="000000"/>
              </a:solidFill>
              <a:latin typeface="Lora"/>
              <a:ea typeface="Lora"/>
              <a:cs typeface="Lora"/>
              <a:sym typeface="Lora"/>
            </a:endParaRPr>
          </a:p>
        </p:txBody>
      </p:sp>
      <p:sp>
        <p:nvSpPr>
          <p:cNvPr id="361" name="Google Shape;361;p25"/>
          <p:cNvSpPr/>
          <p:nvPr/>
        </p:nvSpPr>
        <p:spPr>
          <a:xfrm>
            <a:off x="6731439" y="5263184"/>
            <a:ext cx="1899600" cy="631800"/>
          </a:xfrm>
          <a:prstGeom prst="roundRect">
            <a:avLst>
              <a:gd name="adj" fmla="val 16667"/>
            </a:avLst>
          </a:pr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Calibri"/>
                <a:ea typeface="Calibri"/>
                <a:cs typeface="Calibri"/>
                <a:sym typeface="Calibri"/>
              </a:rPr>
              <a:t>Smaller target diversity</a:t>
            </a:r>
            <a:endParaRPr sz="1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Calibri"/>
              <a:ea typeface="Calibri"/>
              <a:cs typeface="Calibri"/>
              <a:sym typeface="Calibri"/>
            </a:endParaRPr>
          </a:p>
        </p:txBody>
      </p:sp>
      <p:sp>
        <p:nvSpPr>
          <p:cNvPr id="362" name="Google Shape;362;p25"/>
          <p:cNvSpPr/>
          <p:nvPr/>
        </p:nvSpPr>
        <p:spPr>
          <a:xfrm>
            <a:off x="4613600" y="5263149"/>
            <a:ext cx="1899600" cy="631800"/>
          </a:xfrm>
          <a:prstGeom prst="roundRect">
            <a:avLst>
              <a:gd name="adj" fmla="val 16667"/>
            </a:avLst>
          </a:pr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Calibri"/>
                <a:ea typeface="Calibri"/>
                <a:cs typeface="Calibri"/>
                <a:sym typeface="Calibri"/>
              </a:rPr>
              <a:t>Target prediction for most of the selected aptamers </a:t>
            </a:r>
            <a:endParaRPr sz="1400" b="1" i="0" u="none" strike="noStrike" cap="none">
              <a:solidFill>
                <a:srgbClr val="FFFFFF"/>
              </a:solidFill>
              <a:latin typeface="Calibri"/>
              <a:ea typeface="Calibri"/>
              <a:cs typeface="Calibri"/>
              <a:sym typeface="Calibri"/>
            </a:endParaRPr>
          </a:p>
        </p:txBody>
      </p:sp>
      <p:pic>
        <p:nvPicPr>
          <p:cNvPr id="363" name="Google Shape;363;p25" title="Gráfico"/>
          <p:cNvPicPr preferRelativeResize="0"/>
          <p:nvPr/>
        </p:nvPicPr>
        <p:blipFill rotWithShape="1">
          <a:blip r:embed="rId4">
            <a:alphaModFix/>
          </a:blip>
          <a:srcRect/>
          <a:stretch/>
        </p:blipFill>
        <p:spPr>
          <a:xfrm>
            <a:off x="4923548" y="943700"/>
            <a:ext cx="2968666" cy="1855502"/>
          </a:xfrm>
          <a:prstGeom prst="rect">
            <a:avLst/>
          </a:prstGeom>
          <a:noFill/>
          <a:ln>
            <a:noFill/>
          </a:ln>
        </p:spPr>
      </p:pic>
      <p:pic>
        <p:nvPicPr>
          <p:cNvPr id="364" name="Google Shape;364;p25" title="Gráfico"/>
          <p:cNvPicPr preferRelativeResize="0"/>
          <p:nvPr/>
        </p:nvPicPr>
        <p:blipFill rotWithShape="1">
          <a:blip r:embed="rId5">
            <a:alphaModFix/>
          </a:blip>
          <a:srcRect/>
          <a:stretch/>
        </p:blipFill>
        <p:spPr>
          <a:xfrm>
            <a:off x="4923525" y="2803535"/>
            <a:ext cx="2968699" cy="1855502"/>
          </a:xfrm>
          <a:prstGeom prst="rect">
            <a:avLst/>
          </a:prstGeom>
          <a:noFill/>
          <a:ln>
            <a:noFill/>
          </a:ln>
        </p:spPr>
      </p:pic>
      <p:sp>
        <p:nvSpPr>
          <p:cNvPr id="365" name="Google Shape;365;p25"/>
          <p:cNvSpPr txBox="1"/>
          <p:nvPr/>
        </p:nvSpPr>
        <p:spPr>
          <a:xfrm>
            <a:off x="3346684" y="4663338"/>
            <a:ext cx="61224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Number of aptamers that interact with </a:t>
            </a:r>
            <a:endParaRPr sz="13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each structural motif in each round</a:t>
            </a:r>
            <a:endParaRPr sz="13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6"/>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a:t>
            </a:fld>
            <a:endParaRPr/>
          </a:p>
        </p:txBody>
      </p:sp>
      <p:pic>
        <p:nvPicPr>
          <p:cNvPr id="371" name="Google Shape;371;p26"/>
          <p:cNvPicPr preferRelativeResize="0"/>
          <p:nvPr/>
        </p:nvPicPr>
        <p:blipFill rotWithShape="1">
          <a:blip r:embed="rId3">
            <a:alphaModFix/>
          </a:blip>
          <a:srcRect/>
          <a:stretch/>
        </p:blipFill>
        <p:spPr>
          <a:xfrm>
            <a:off x="2" y="6021438"/>
            <a:ext cx="9136916" cy="835799"/>
          </a:xfrm>
          <a:prstGeom prst="rect">
            <a:avLst/>
          </a:prstGeom>
          <a:noFill/>
          <a:ln>
            <a:noFill/>
          </a:ln>
        </p:spPr>
      </p:pic>
      <p:pic>
        <p:nvPicPr>
          <p:cNvPr id="372" name="Google Shape;372;p26" title="Gráfico"/>
          <p:cNvPicPr preferRelativeResize="0"/>
          <p:nvPr/>
        </p:nvPicPr>
        <p:blipFill rotWithShape="1">
          <a:blip r:embed="rId4">
            <a:alphaModFix/>
          </a:blip>
          <a:srcRect/>
          <a:stretch/>
        </p:blipFill>
        <p:spPr>
          <a:xfrm>
            <a:off x="3064225" y="1237838"/>
            <a:ext cx="3717575" cy="2295526"/>
          </a:xfrm>
          <a:prstGeom prst="rect">
            <a:avLst/>
          </a:prstGeom>
          <a:noFill/>
          <a:ln>
            <a:noFill/>
          </a:ln>
        </p:spPr>
      </p:pic>
      <p:pic>
        <p:nvPicPr>
          <p:cNvPr id="373" name="Google Shape;373;p26" title="Gráfico"/>
          <p:cNvPicPr preferRelativeResize="0"/>
          <p:nvPr/>
        </p:nvPicPr>
        <p:blipFill rotWithShape="1">
          <a:blip r:embed="rId5">
            <a:alphaModFix/>
          </a:blip>
          <a:srcRect/>
          <a:stretch/>
        </p:blipFill>
        <p:spPr>
          <a:xfrm>
            <a:off x="3064225" y="3610225"/>
            <a:ext cx="3717575" cy="2295550"/>
          </a:xfrm>
          <a:prstGeom prst="rect">
            <a:avLst/>
          </a:prstGeom>
          <a:noFill/>
          <a:ln>
            <a:noFill/>
          </a:ln>
        </p:spPr>
      </p:pic>
      <p:sp>
        <p:nvSpPr>
          <p:cNvPr id="374" name="Google Shape;374;p26"/>
          <p:cNvSpPr txBox="1"/>
          <p:nvPr/>
        </p:nvSpPr>
        <p:spPr>
          <a:xfrm>
            <a:off x="105450" y="2113425"/>
            <a:ext cx="2781900" cy="110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500" b="1" i="0" u="none" strike="noStrike" cap="none">
                <a:solidFill>
                  <a:schemeClr val="accent5"/>
                </a:solidFill>
                <a:latin typeface="Calibri"/>
                <a:ea typeface="Calibri"/>
                <a:cs typeface="Calibri"/>
                <a:sym typeface="Calibri"/>
              </a:rPr>
              <a:t>Visual analysis of the aptamer structural elements involved in the interaction with the target</a:t>
            </a:r>
            <a:endParaRPr sz="1500" b="1" i="0" u="none" strike="noStrike" cap="none">
              <a:solidFill>
                <a:schemeClr val="accent5"/>
              </a:solidFill>
              <a:latin typeface="Calibri"/>
              <a:ea typeface="Calibri"/>
              <a:cs typeface="Calibri"/>
              <a:sym typeface="Calibri"/>
            </a:endParaRPr>
          </a:p>
        </p:txBody>
      </p:sp>
      <p:sp>
        <p:nvSpPr>
          <p:cNvPr id="375" name="Google Shape;375;p26"/>
          <p:cNvSpPr/>
          <p:nvPr/>
        </p:nvSpPr>
        <p:spPr>
          <a:xfrm>
            <a:off x="7064575" y="4774500"/>
            <a:ext cx="1900500" cy="835800"/>
          </a:xfrm>
          <a:prstGeom prst="roundRect">
            <a:avLst>
              <a:gd name="adj" fmla="val 16667"/>
            </a:avLst>
          </a:pr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400" b="1" i="0" u="none" strike="noStrike" cap="none">
                <a:solidFill>
                  <a:srgbClr val="FFFFFF"/>
                </a:solidFill>
                <a:latin typeface="Calibri"/>
                <a:ea typeface="Calibri"/>
                <a:cs typeface="Calibri"/>
                <a:sym typeface="Calibri"/>
              </a:rPr>
              <a:t>Selection towards more interactive </a:t>
            </a:r>
            <a:r>
              <a:rPr lang="fr-FR" b="1">
                <a:solidFill>
                  <a:srgbClr val="FFFFFF"/>
                </a:solidFill>
                <a:latin typeface="Calibri"/>
                <a:ea typeface="Calibri"/>
                <a:cs typeface="Calibri"/>
                <a:sym typeface="Calibri"/>
              </a:rPr>
              <a:t>clusters</a:t>
            </a:r>
            <a:endParaRPr sz="1400" b="1" i="0" u="none" strike="noStrike" cap="none">
              <a:solidFill>
                <a:srgbClr val="FFFFFF"/>
              </a:solidFill>
              <a:latin typeface="Calibri"/>
              <a:ea typeface="Calibri"/>
              <a:cs typeface="Calibri"/>
              <a:sym typeface="Calibri"/>
            </a:endParaRPr>
          </a:p>
        </p:txBody>
      </p:sp>
      <p:sp>
        <p:nvSpPr>
          <p:cNvPr id="376" name="Google Shape;376;p26"/>
          <p:cNvSpPr/>
          <p:nvPr/>
        </p:nvSpPr>
        <p:spPr>
          <a:xfrm>
            <a:off x="1282336" y="1466253"/>
            <a:ext cx="418800" cy="513000"/>
          </a:xfrm>
          <a:prstGeom prst="donut">
            <a:avLst>
              <a:gd name="adj" fmla="val 25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6"/>
          <p:cNvSpPr/>
          <p:nvPr/>
        </p:nvSpPr>
        <p:spPr>
          <a:xfrm>
            <a:off x="1368760" y="1578045"/>
            <a:ext cx="255300" cy="308400"/>
          </a:xfrm>
          <a:prstGeom prst="ellipse">
            <a:avLst/>
          </a:prstGeom>
          <a:solidFill>
            <a:srgbClr val="000000"/>
          </a:solidFill>
          <a:ln w="9525" cap="flat" cmpd="sng">
            <a:solidFill>
              <a:srgbClr val="5E696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26"/>
          <p:cNvSpPr/>
          <p:nvPr/>
        </p:nvSpPr>
        <p:spPr>
          <a:xfrm rot="5400000">
            <a:off x="1357223" y="1185201"/>
            <a:ext cx="269100" cy="826500"/>
          </a:xfrm>
          <a:prstGeom prst="moon">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6"/>
          <p:cNvSpPr/>
          <p:nvPr/>
        </p:nvSpPr>
        <p:spPr>
          <a:xfrm rot="-5400000">
            <a:off x="1357090" y="1454450"/>
            <a:ext cx="269100" cy="826500"/>
          </a:xfrm>
          <a:prstGeom prst="moon">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6"/>
          <p:cNvSpPr/>
          <p:nvPr/>
        </p:nvSpPr>
        <p:spPr>
          <a:xfrm>
            <a:off x="1506157" y="1619760"/>
            <a:ext cx="81000" cy="1134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1" name="Google Shape;381;p26"/>
          <p:cNvCxnSpPr/>
          <p:nvPr/>
        </p:nvCxnSpPr>
        <p:spPr>
          <a:xfrm>
            <a:off x="1009725" y="1460825"/>
            <a:ext cx="67200" cy="108000"/>
          </a:xfrm>
          <a:prstGeom prst="straightConnector1">
            <a:avLst/>
          </a:prstGeom>
          <a:noFill/>
          <a:ln w="38100" cap="flat" cmpd="sng">
            <a:solidFill>
              <a:srgbClr val="000000"/>
            </a:solidFill>
            <a:prstDash val="solid"/>
            <a:round/>
            <a:headEnd type="none" w="sm" len="sm"/>
            <a:tailEnd type="none" w="sm" len="sm"/>
          </a:ln>
        </p:spPr>
      </p:cxnSp>
      <p:cxnSp>
        <p:nvCxnSpPr>
          <p:cNvPr id="382" name="Google Shape;382;p26"/>
          <p:cNvCxnSpPr/>
          <p:nvPr/>
        </p:nvCxnSpPr>
        <p:spPr>
          <a:xfrm>
            <a:off x="1153328" y="1314038"/>
            <a:ext cx="52800" cy="134100"/>
          </a:xfrm>
          <a:prstGeom prst="straightConnector1">
            <a:avLst/>
          </a:prstGeom>
          <a:noFill/>
          <a:ln w="38100" cap="flat" cmpd="sng">
            <a:solidFill>
              <a:srgbClr val="000000"/>
            </a:solidFill>
            <a:prstDash val="solid"/>
            <a:round/>
            <a:headEnd type="none" w="sm" len="sm"/>
            <a:tailEnd type="none" w="sm" len="sm"/>
          </a:ln>
        </p:spPr>
      </p:cxnSp>
      <p:cxnSp>
        <p:nvCxnSpPr>
          <p:cNvPr id="383" name="Google Shape;383;p26"/>
          <p:cNvCxnSpPr/>
          <p:nvPr/>
        </p:nvCxnSpPr>
        <p:spPr>
          <a:xfrm>
            <a:off x="1487845" y="1252813"/>
            <a:ext cx="9300" cy="126000"/>
          </a:xfrm>
          <a:prstGeom prst="straightConnector1">
            <a:avLst/>
          </a:prstGeom>
          <a:noFill/>
          <a:ln w="38100" cap="flat" cmpd="sng">
            <a:solidFill>
              <a:srgbClr val="000000"/>
            </a:solidFill>
            <a:prstDash val="solid"/>
            <a:round/>
            <a:headEnd type="none" w="sm" len="sm"/>
            <a:tailEnd type="none" w="sm" len="sm"/>
          </a:ln>
        </p:spPr>
      </p:cxnSp>
      <p:cxnSp>
        <p:nvCxnSpPr>
          <p:cNvPr id="384" name="Google Shape;384;p26"/>
          <p:cNvCxnSpPr/>
          <p:nvPr/>
        </p:nvCxnSpPr>
        <p:spPr>
          <a:xfrm flipH="1">
            <a:off x="1906375" y="1455066"/>
            <a:ext cx="80100" cy="93600"/>
          </a:xfrm>
          <a:prstGeom prst="straightConnector1">
            <a:avLst/>
          </a:prstGeom>
          <a:noFill/>
          <a:ln w="38100" cap="flat" cmpd="sng">
            <a:solidFill>
              <a:srgbClr val="000000"/>
            </a:solidFill>
            <a:prstDash val="solid"/>
            <a:round/>
            <a:headEnd type="none" w="sm" len="sm"/>
            <a:tailEnd type="none" w="sm" len="sm"/>
          </a:ln>
        </p:spPr>
      </p:cxnSp>
      <p:cxnSp>
        <p:nvCxnSpPr>
          <p:cNvPr id="385" name="Google Shape;385;p26"/>
          <p:cNvCxnSpPr/>
          <p:nvPr/>
        </p:nvCxnSpPr>
        <p:spPr>
          <a:xfrm>
            <a:off x="1328809" y="1252978"/>
            <a:ext cx="20400" cy="135000"/>
          </a:xfrm>
          <a:prstGeom prst="straightConnector1">
            <a:avLst/>
          </a:prstGeom>
          <a:noFill/>
          <a:ln w="38100" cap="flat" cmpd="sng">
            <a:solidFill>
              <a:srgbClr val="000000"/>
            </a:solidFill>
            <a:prstDash val="solid"/>
            <a:round/>
            <a:headEnd type="none" w="sm" len="sm"/>
            <a:tailEnd type="none" w="sm" len="sm"/>
          </a:ln>
        </p:spPr>
      </p:cxnSp>
      <p:cxnSp>
        <p:nvCxnSpPr>
          <p:cNvPr id="386" name="Google Shape;386;p26"/>
          <p:cNvCxnSpPr/>
          <p:nvPr/>
        </p:nvCxnSpPr>
        <p:spPr>
          <a:xfrm flipH="1">
            <a:off x="1774577" y="1317168"/>
            <a:ext cx="71700" cy="119700"/>
          </a:xfrm>
          <a:prstGeom prst="straightConnector1">
            <a:avLst/>
          </a:prstGeom>
          <a:noFill/>
          <a:ln w="38100" cap="flat" cmpd="sng">
            <a:solidFill>
              <a:srgbClr val="000000"/>
            </a:solidFill>
            <a:prstDash val="solid"/>
            <a:round/>
            <a:headEnd type="none" w="sm" len="sm"/>
            <a:tailEnd type="none" w="sm" len="sm"/>
          </a:ln>
        </p:spPr>
      </p:cxnSp>
      <p:cxnSp>
        <p:nvCxnSpPr>
          <p:cNvPr id="387" name="Google Shape;387;p26"/>
          <p:cNvCxnSpPr/>
          <p:nvPr/>
        </p:nvCxnSpPr>
        <p:spPr>
          <a:xfrm flipH="1">
            <a:off x="1628161" y="1249550"/>
            <a:ext cx="13200" cy="141600"/>
          </a:xfrm>
          <a:prstGeom prst="straightConnector1">
            <a:avLst/>
          </a:prstGeom>
          <a:noFill/>
          <a:ln w="38100" cap="flat" cmpd="sng">
            <a:solidFill>
              <a:srgbClr val="000000"/>
            </a:solidFill>
            <a:prstDash val="solid"/>
            <a:round/>
            <a:headEnd type="none" w="sm" len="sm"/>
            <a:tailEnd type="none" w="sm" len="sm"/>
          </a:ln>
        </p:spPr>
      </p:cxnSp>
      <p:sp>
        <p:nvSpPr>
          <p:cNvPr id="388" name="Google Shape;388;p26"/>
          <p:cNvSpPr txBox="1"/>
          <p:nvPr/>
        </p:nvSpPr>
        <p:spPr>
          <a:xfrm>
            <a:off x="302600" y="304800"/>
            <a:ext cx="86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smtClean="0">
                <a:solidFill>
                  <a:srgbClr val="000000"/>
                </a:solidFill>
                <a:latin typeface="Calibri"/>
                <a:ea typeface="Calibri"/>
                <a:cs typeface="Calibri"/>
                <a:sym typeface="Calibri"/>
              </a:rPr>
              <a:t>Results- The aptamer population presents a selection towards the interaction through apical and internal loops</a:t>
            </a:r>
            <a:endParaRPr lang="en-US" sz="2400" b="0" i="0" u="none" strike="noStrike" cap="none">
              <a:solidFill>
                <a:srgbClr val="000000"/>
              </a:solidFill>
              <a:sym typeface="Arial"/>
            </a:endParaRPr>
          </a:p>
        </p:txBody>
      </p:sp>
      <p:pic>
        <p:nvPicPr>
          <p:cNvPr id="389" name="Google Shape;389;p26"/>
          <p:cNvPicPr preferRelativeResize="0"/>
          <p:nvPr/>
        </p:nvPicPr>
        <p:blipFill rotWithShape="1">
          <a:blip r:embed="rId6">
            <a:alphaModFix/>
          </a:blip>
          <a:srcRect/>
          <a:stretch/>
        </p:blipFill>
        <p:spPr>
          <a:xfrm>
            <a:off x="441125" y="3431706"/>
            <a:ext cx="1474375" cy="1674020"/>
          </a:xfrm>
          <a:prstGeom prst="rect">
            <a:avLst/>
          </a:prstGeom>
          <a:noFill/>
          <a:ln>
            <a:noFill/>
          </a:ln>
        </p:spPr>
      </p:pic>
      <p:sp>
        <p:nvSpPr>
          <p:cNvPr id="390" name="Google Shape;390;p26"/>
          <p:cNvSpPr/>
          <p:nvPr/>
        </p:nvSpPr>
        <p:spPr>
          <a:xfrm>
            <a:off x="951586" y="3431700"/>
            <a:ext cx="466500" cy="396900"/>
          </a:xfrm>
          <a:prstGeom prst="roundRect">
            <a:avLst>
              <a:gd name="adj" fmla="val 16667"/>
            </a:avLst>
          </a:prstGeom>
          <a:noFill/>
          <a:ln w="19050"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26"/>
          <p:cNvSpPr/>
          <p:nvPr/>
        </p:nvSpPr>
        <p:spPr>
          <a:xfrm>
            <a:off x="872888" y="4244425"/>
            <a:ext cx="630000" cy="513000"/>
          </a:xfrm>
          <a:prstGeom prst="roundRect">
            <a:avLst>
              <a:gd name="adj" fmla="val 16667"/>
            </a:avLst>
          </a:prstGeom>
          <a:no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26"/>
          <p:cNvSpPr/>
          <p:nvPr/>
        </p:nvSpPr>
        <p:spPr>
          <a:xfrm>
            <a:off x="872887" y="4827925"/>
            <a:ext cx="328200" cy="308400"/>
          </a:xfrm>
          <a:prstGeom prst="roundRect">
            <a:avLst>
              <a:gd name="adj" fmla="val 16667"/>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26"/>
          <p:cNvSpPr/>
          <p:nvPr/>
        </p:nvSpPr>
        <p:spPr>
          <a:xfrm>
            <a:off x="1418086" y="4783675"/>
            <a:ext cx="466500" cy="396900"/>
          </a:xfrm>
          <a:prstGeom prst="roundRect">
            <a:avLst>
              <a:gd name="adj" fmla="val 16667"/>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26"/>
          <p:cNvSpPr/>
          <p:nvPr/>
        </p:nvSpPr>
        <p:spPr>
          <a:xfrm>
            <a:off x="954638" y="3906549"/>
            <a:ext cx="466500" cy="2691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5" name="Google Shape;395;p26"/>
          <p:cNvPicPr preferRelativeResize="0"/>
          <p:nvPr/>
        </p:nvPicPr>
        <p:blipFill rotWithShape="1">
          <a:blip r:embed="rId7">
            <a:alphaModFix/>
          </a:blip>
          <a:srcRect/>
          <a:stretch/>
        </p:blipFill>
        <p:spPr>
          <a:xfrm>
            <a:off x="1502888" y="3468763"/>
            <a:ext cx="952500" cy="295275"/>
          </a:xfrm>
          <a:prstGeom prst="rect">
            <a:avLst/>
          </a:prstGeom>
          <a:noFill/>
          <a:ln>
            <a:noFill/>
          </a:ln>
        </p:spPr>
      </p:pic>
      <p:pic>
        <p:nvPicPr>
          <p:cNvPr id="396" name="Google Shape;396;p26"/>
          <p:cNvPicPr preferRelativeResize="0"/>
          <p:nvPr/>
        </p:nvPicPr>
        <p:blipFill rotWithShape="1">
          <a:blip r:embed="rId8">
            <a:alphaModFix/>
          </a:blip>
          <a:srcRect/>
          <a:stretch/>
        </p:blipFill>
        <p:spPr>
          <a:xfrm>
            <a:off x="1551563" y="4386625"/>
            <a:ext cx="990600" cy="228600"/>
          </a:xfrm>
          <a:prstGeom prst="rect">
            <a:avLst/>
          </a:prstGeom>
          <a:noFill/>
          <a:ln>
            <a:noFill/>
          </a:ln>
        </p:spPr>
      </p:pic>
      <p:pic>
        <p:nvPicPr>
          <p:cNvPr id="397" name="Google Shape;397;p26"/>
          <p:cNvPicPr preferRelativeResize="0"/>
          <p:nvPr/>
        </p:nvPicPr>
        <p:blipFill rotWithShape="1">
          <a:blip r:embed="rId9">
            <a:alphaModFix/>
          </a:blip>
          <a:srcRect/>
          <a:stretch/>
        </p:blipFill>
        <p:spPr>
          <a:xfrm>
            <a:off x="1960088" y="4877350"/>
            <a:ext cx="495300" cy="209550"/>
          </a:xfrm>
          <a:prstGeom prst="rect">
            <a:avLst/>
          </a:prstGeom>
          <a:noFill/>
          <a:ln>
            <a:noFill/>
          </a:ln>
        </p:spPr>
      </p:pic>
      <p:pic>
        <p:nvPicPr>
          <p:cNvPr id="398" name="Google Shape;398;p26"/>
          <p:cNvPicPr preferRelativeResize="0"/>
          <p:nvPr/>
        </p:nvPicPr>
        <p:blipFill rotWithShape="1">
          <a:blip r:embed="rId10">
            <a:alphaModFix/>
          </a:blip>
          <a:srcRect/>
          <a:stretch/>
        </p:blipFill>
        <p:spPr>
          <a:xfrm>
            <a:off x="627413" y="5173250"/>
            <a:ext cx="819150" cy="247650"/>
          </a:xfrm>
          <a:prstGeom prst="rect">
            <a:avLst/>
          </a:prstGeom>
          <a:noFill/>
          <a:ln>
            <a:noFill/>
          </a:ln>
        </p:spPr>
      </p:pic>
      <p:pic>
        <p:nvPicPr>
          <p:cNvPr id="399" name="Google Shape;399;p26"/>
          <p:cNvPicPr preferRelativeResize="0"/>
          <p:nvPr/>
        </p:nvPicPr>
        <p:blipFill rotWithShape="1">
          <a:blip r:embed="rId11">
            <a:alphaModFix/>
          </a:blip>
          <a:srcRect/>
          <a:stretch/>
        </p:blipFill>
        <p:spPr>
          <a:xfrm>
            <a:off x="1551563" y="3962575"/>
            <a:ext cx="609600" cy="238125"/>
          </a:xfrm>
          <a:prstGeom prst="rect">
            <a:avLst/>
          </a:prstGeom>
          <a:noFill/>
          <a:ln>
            <a:noFill/>
          </a:ln>
        </p:spPr>
      </p:pic>
      <p:sp>
        <p:nvSpPr>
          <p:cNvPr id="400" name="Google Shape;400;p26"/>
          <p:cNvSpPr txBox="1"/>
          <p:nvPr/>
        </p:nvSpPr>
        <p:spPr>
          <a:xfrm>
            <a:off x="0" y="3194438"/>
            <a:ext cx="1092300" cy="3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rgbClr val="CC4125"/>
                </a:solidFill>
                <a:latin typeface="Calibri"/>
                <a:ea typeface="Calibri"/>
                <a:cs typeface="Calibri"/>
                <a:sym typeface="Calibri"/>
              </a:rPr>
              <a:t>Most interactive structure</a:t>
            </a:r>
            <a:endParaRPr sz="1200" b="1" i="0" u="none" strike="noStrike" cap="none">
              <a:solidFill>
                <a:srgbClr val="CC4125"/>
              </a:solidFill>
              <a:latin typeface="Calibri"/>
              <a:ea typeface="Calibri"/>
              <a:cs typeface="Calibri"/>
              <a:sym typeface="Calibri"/>
            </a:endParaRPr>
          </a:p>
        </p:txBody>
      </p:sp>
      <p:sp>
        <p:nvSpPr>
          <p:cNvPr id="401" name="Google Shape;401;p26"/>
          <p:cNvSpPr/>
          <p:nvPr/>
        </p:nvSpPr>
        <p:spPr>
          <a:xfrm>
            <a:off x="2634875" y="1264284"/>
            <a:ext cx="513000" cy="322800"/>
          </a:xfrm>
          <a:prstGeom prst="roundRect">
            <a:avLst>
              <a:gd name="adj" fmla="val 16667"/>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rgbClr val="000000"/>
                </a:solidFill>
                <a:latin typeface="Lora"/>
                <a:ea typeface="Lora"/>
                <a:cs typeface="Lora"/>
                <a:sym typeface="Lora"/>
              </a:rPr>
              <a:t>P6</a:t>
            </a:r>
            <a:endParaRPr sz="1600" b="1" i="0" u="none" strike="noStrike" cap="none">
              <a:solidFill>
                <a:srgbClr val="000000"/>
              </a:solidFill>
              <a:latin typeface="Lora"/>
              <a:ea typeface="Lora"/>
              <a:cs typeface="Lora"/>
              <a:sym typeface="Lora"/>
            </a:endParaRPr>
          </a:p>
        </p:txBody>
      </p:sp>
      <p:sp>
        <p:nvSpPr>
          <p:cNvPr id="402" name="Google Shape;402;p26"/>
          <p:cNvSpPr/>
          <p:nvPr/>
        </p:nvSpPr>
        <p:spPr>
          <a:xfrm>
            <a:off x="2634882" y="3610234"/>
            <a:ext cx="513000" cy="3228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rgbClr val="000000"/>
                </a:solidFill>
                <a:latin typeface="Lora"/>
                <a:ea typeface="Lora"/>
                <a:cs typeface="Lora"/>
                <a:sym typeface="Lora"/>
              </a:rPr>
              <a:t>P9</a:t>
            </a:r>
            <a:endParaRPr sz="1600" b="1" i="0" u="none" strike="noStrike" cap="none">
              <a:solidFill>
                <a:srgbClr val="000000"/>
              </a:solidFill>
              <a:latin typeface="Lora"/>
              <a:ea typeface="Lora"/>
              <a:cs typeface="Lora"/>
              <a:sym typeface="Lora"/>
            </a:endParaRPr>
          </a:p>
        </p:txBody>
      </p:sp>
      <p:sp>
        <p:nvSpPr>
          <p:cNvPr id="403" name="Google Shape;403;p26"/>
          <p:cNvSpPr txBox="1"/>
          <p:nvPr/>
        </p:nvSpPr>
        <p:spPr>
          <a:xfrm>
            <a:off x="6958675" y="2461256"/>
            <a:ext cx="2133600" cy="760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1" i="0" u="none" strike="noStrike" cap="none" baseline="30000">
              <a:solidFill>
                <a:schemeClr val="accent5"/>
              </a:solidFill>
              <a:latin typeface="Calibri"/>
              <a:ea typeface="Calibri"/>
              <a:cs typeface="Calibri"/>
              <a:sym typeface="Calibri"/>
            </a:endParaRPr>
          </a:p>
        </p:txBody>
      </p:sp>
      <p:sp>
        <p:nvSpPr>
          <p:cNvPr id="404" name="Google Shape;404;p26"/>
          <p:cNvSpPr txBox="1"/>
          <p:nvPr/>
        </p:nvSpPr>
        <p:spPr>
          <a:xfrm>
            <a:off x="7050750" y="2113425"/>
            <a:ext cx="1900500" cy="203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500" b="1" dirty="0" smtClean="0">
                <a:solidFill>
                  <a:schemeClr val="accent5"/>
                </a:solidFill>
                <a:latin typeface="Calibri"/>
                <a:ea typeface="Calibri"/>
                <a:cs typeface="Calibri"/>
                <a:sym typeface="Calibri"/>
              </a:rPr>
              <a:t>Cluster 1, which  interacts mostly through sequences at the tail of the structure, is reduced from round 6 to 9; while cluster 2, which interacts through the loops, increases significantly</a:t>
            </a:r>
            <a:endParaRPr lang="en-US" sz="1500" b="1" i="0" u="none" strike="noStrike" cap="none" dirty="0">
              <a:solidFill>
                <a:schemeClr val="accent5"/>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7"/>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15</a:t>
            </a:fld>
            <a:endParaRPr lang="en-US"/>
          </a:p>
        </p:txBody>
      </p:sp>
      <p:pic>
        <p:nvPicPr>
          <p:cNvPr id="410" name="Google Shape;410;p27"/>
          <p:cNvPicPr preferRelativeResize="0"/>
          <p:nvPr/>
        </p:nvPicPr>
        <p:blipFill rotWithShape="1">
          <a:blip r:embed="rId3">
            <a:alphaModFix/>
          </a:blip>
          <a:srcRect/>
          <a:stretch/>
        </p:blipFill>
        <p:spPr>
          <a:xfrm>
            <a:off x="2" y="6021438"/>
            <a:ext cx="9136916" cy="835799"/>
          </a:xfrm>
          <a:prstGeom prst="rect">
            <a:avLst/>
          </a:prstGeom>
          <a:noFill/>
          <a:ln>
            <a:noFill/>
          </a:ln>
        </p:spPr>
      </p:pic>
      <p:sp>
        <p:nvSpPr>
          <p:cNvPr id="411" name="Google Shape;411;p27"/>
          <p:cNvSpPr/>
          <p:nvPr/>
        </p:nvSpPr>
        <p:spPr>
          <a:xfrm>
            <a:off x="242713" y="1068403"/>
            <a:ext cx="8646900" cy="2009400"/>
          </a:xfrm>
          <a:prstGeom prst="roundRect">
            <a:avLst>
              <a:gd name="adj" fmla="val 16667"/>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412" name="Google Shape;412;p27"/>
          <p:cNvSpPr/>
          <p:nvPr/>
        </p:nvSpPr>
        <p:spPr>
          <a:xfrm>
            <a:off x="254399" y="3061926"/>
            <a:ext cx="8646900" cy="2009400"/>
          </a:xfrm>
          <a:prstGeom prst="roundRect">
            <a:avLst>
              <a:gd name="adj" fmla="val 16667"/>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pic>
        <p:nvPicPr>
          <p:cNvPr id="413" name="Google Shape;413;p27" title="Gráfico"/>
          <p:cNvPicPr preferRelativeResize="0"/>
          <p:nvPr/>
        </p:nvPicPr>
        <p:blipFill rotWithShape="1">
          <a:blip r:embed="rId4">
            <a:alphaModFix/>
          </a:blip>
          <a:srcRect/>
          <a:stretch/>
        </p:blipFill>
        <p:spPr>
          <a:xfrm>
            <a:off x="494446" y="1281319"/>
            <a:ext cx="2585264" cy="1583666"/>
          </a:xfrm>
          <a:prstGeom prst="rect">
            <a:avLst/>
          </a:prstGeom>
          <a:noFill/>
          <a:ln>
            <a:noFill/>
          </a:ln>
        </p:spPr>
      </p:pic>
      <p:sp>
        <p:nvSpPr>
          <p:cNvPr id="414" name="Google Shape;414;p27"/>
          <p:cNvSpPr/>
          <p:nvPr/>
        </p:nvSpPr>
        <p:spPr>
          <a:xfrm>
            <a:off x="254399" y="887200"/>
            <a:ext cx="597300" cy="411600"/>
          </a:xfrm>
          <a:prstGeom prst="roundRect">
            <a:avLst>
              <a:gd name="adj" fmla="val 16667"/>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smtClean="0">
                <a:solidFill>
                  <a:srgbClr val="000000"/>
                </a:solidFill>
                <a:latin typeface="Lora"/>
                <a:ea typeface="Lora"/>
                <a:cs typeface="Lora"/>
                <a:sym typeface="Lora"/>
              </a:rPr>
              <a:t>P6</a:t>
            </a:r>
            <a:endParaRPr lang="en-US" sz="1600" b="1" i="0" u="none" strike="noStrike" cap="none">
              <a:solidFill>
                <a:srgbClr val="000000"/>
              </a:solidFill>
              <a:latin typeface="Lora"/>
              <a:ea typeface="Lora"/>
              <a:cs typeface="Lora"/>
              <a:sym typeface="Lora"/>
            </a:endParaRPr>
          </a:p>
        </p:txBody>
      </p:sp>
      <p:pic>
        <p:nvPicPr>
          <p:cNvPr id="415" name="Google Shape;415;p27" title="Gráfico"/>
          <p:cNvPicPr preferRelativeResize="0"/>
          <p:nvPr/>
        </p:nvPicPr>
        <p:blipFill rotWithShape="1">
          <a:blip r:embed="rId5">
            <a:alphaModFix/>
          </a:blip>
          <a:srcRect/>
          <a:stretch/>
        </p:blipFill>
        <p:spPr>
          <a:xfrm>
            <a:off x="448513" y="3246723"/>
            <a:ext cx="2585264" cy="1583679"/>
          </a:xfrm>
          <a:prstGeom prst="rect">
            <a:avLst/>
          </a:prstGeom>
          <a:noFill/>
          <a:ln>
            <a:noFill/>
          </a:ln>
        </p:spPr>
      </p:pic>
      <p:sp>
        <p:nvSpPr>
          <p:cNvPr id="416" name="Google Shape;416;p27"/>
          <p:cNvSpPr/>
          <p:nvPr/>
        </p:nvSpPr>
        <p:spPr>
          <a:xfrm>
            <a:off x="254399" y="2857516"/>
            <a:ext cx="597300" cy="4116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smtClean="0">
                <a:solidFill>
                  <a:srgbClr val="000000"/>
                </a:solidFill>
                <a:latin typeface="Lora"/>
                <a:ea typeface="Lora"/>
                <a:cs typeface="Lora"/>
                <a:sym typeface="Lora"/>
              </a:rPr>
              <a:t>P9</a:t>
            </a:r>
            <a:endParaRPr lang="en-US" sz="1600" b="1" i="0" u="none" strike="noStrike" cap="none">
              <a:solidFill>
                <a:srgbClr val="000000"/>
              </a:solidFill>
              <a:latin typeface="Lora"/>
              <a:ea typeface="Lora"/>
              <a:cs typeface="Lora"/>
              <a:sym typeface="Lora"/>
            </a:endParaRPr>
          </a:p>
        </p:txBody>
      </p:sp>
      <p:cxnSp>
        <p:nvCxnSpPr>
          <p:cNvPr id="417" name="Google Shape;417;p27"/>
          <p:cNvCxnSpPr>
            <a:stCxn id="414" idx="3"/>
          </p:cNvCxnSpPr>
          <p:nvPr/>
        </p:nvCxnSpPr>
        <p:spPr>
          <a:xfrm rot="10800000" flipH="1">
            <a:off x="851699" y="1081300"/>
            <a:ext cx="7729500" cy="11700"/>
          </a:xfrm>
          <a:prstGeom prst="straightConnector1">
            <a:avLst/>
          </a:prstGeom>
          <a:noFill/>
          <a:ln w="28575" cap="flat" cmpd="sng">
            <a:solidFill>
              <a:schemeClr val="accent3"/>
            </a:solidFill>
            <a:prstDash val="solid"/>
            <a:round/>
            <a:headEnd type="none" w="sm" len="sm"/>
            <a:tailEnd type="none" w="sm" len="sm"/>
          </a:ln>
        </p:spPr>
      </p:cxnSp>
      <p:cxnSp>
        <p:nvCxnSpPr>
          <p:cNvPr id="418" name="Google Shape;418;p27"/>
          <p:cNvCxnSpPr>
            <a:stCxn id="416" idx="3"/>
          </p:cNvCxnSpPr>
          <p:nvPr/>
        </p:nvCxnSpPr>
        <p:spPr>
          <a:xfrm rot="10800000" flipH="1">
            <a:off x="851699" y="3060316"/>
            <a:ext cx="7778400" cy="3000"/>
          </a:xfrm>
          <a:prstGeom prst="straightConnector1">
            <a:avLst/>
          </a:prstGeom>
          <a:noFill/>
          <a:ln w="28575" cap="flat" cmpd="sng">
            <a:solidFill>
              <a:schemeClr val="accent1"/>
            </a:solidFill>
            <a:prstDash val="solid"/>
            <a:round/>
            <a:headEnd type="none" w="sm" len="sm"/>
            <a:tailEnd type="none" w="sm" len="sm"/>
          </a:ln>
        </p:spPr>
      </p:cxnSp>
      <p:pic>
        <p:nvPicPr>
          <p:cNvPr id="419" name="Google Shape;419;p27" title="Gráfico"/>
          <p:cNvPicPr preferRelativeResize="0"/>
          <p:nvPr/>
        </p:nvPicPr>
        <p:blipFill rotWithShape="1">
          <a:blip r:embed="rId6">
            <a:alphaModFix/>
          </a:blip>
          <a:srcRect/>
          <a:stretch/>
        </p:blipFill>
        <p:spPr>
          <a:xfrm>
            <a:off x="6045659" y="3250357"/>
            <a:ext cx="2585264" cy="1583674"/>
          </a:xfrm>
          <a:prstGeom prst="rect">
            <a:avLst/>
          </a:prstGeom>
          <a:noFill/>
          <a:ln>
            <a:noFill/>
          </a:ln>
        </p:spPr>
      </p:pic>
      <p:sp>
        <p:nvSpPr>
          <p:cNvPr id="420" name="Google Shape;420;p27"/>
          <p:cNvSpPr/>
          <p:nvPr/>
        </p:nvSpPr>
        <p:spPr>
          <a:xfrm>
            <a:off x="6689087" y="4768742"/>
            <a:ext cx="1298400" cy="2289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smtClean="0">
                <a:solidFill>
                  <a:srgbClr val="FFFFFF"/>
                </a:solidFill>
                <a:latin typeface="Calibri"/>
                <a:ea typeface="Calibri"/>
                <a:cs typeface="Calibri"/>
                <a:sym typeface="Calibri"/>
              </a:rPr>
              <a:t>RNAcofold</a:t>
            </a:r>
            <a:endParaRPr lang="en-US" sz="1400" b="1" i="0" u="none" strike="noStrike" cap="none">
              <a:solidFill>
                <a:srgbClr val="FFFFFF"/>
              </a:solidFill>
              <a:latin typeface="Calibri"/>
              <a:ea typeface="Calibri"/>
              <a:cs typeface="Calibri"/>
              <a:sym typeface="Calibri"/>
            </a:endParaRPr>
          </a:p>
        </p:txBody>
      </p:sp>
      <p:pic>
        <p:nvPicPr>
          <p:cNvPr id="421" name="Google Shape;421;p27" title="Gráfico"/>
          <p:cNvPicPr preferRelativeResize="0"/>
          <p:nvPr/>
        </p:nvPicPr>
        <p:blipFill rotWithShape="1">
          <a:blip r:embed="rId7">
            <a:alphaModFix/>
          </a:blip>
          <a:srcRect/>
          <a:stretch/>
        </p:blipFill>
        <p:spPr>
          <a:xfrm>
            <a:off x="3270042" y="3246735"/>
            <a:ext cx="2585266" cy="1583667"/>
          </a:xfrm>
          <a:prstGeom prst="rect">
            <a:avLst/>
          </a:prstGeom>
          <a:noFill/>
          <a:ln>
            <a:noFill/>
          </a:ln>
        </p:spPr>
      </p:pic>
      <p:sp>
        <p:nvSpPr>
          <p:cNvPr id="422" name="Google Shape;422;p27"/>
          <p:cNvSpPr/>
          <p:nvPr/>
        </p:nvSpPr>
        <p:spPr>
          <a:xfrm>
            <a:off x="3539926" y="4768742"/>
            <a:ext cx="2063700" cy="2289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600" b="1" i="0" u="none" strike="noStrike" cap="none" smtClean="0">
                <a:solidFill>
                  <a:schemeClr val="lt1"/>
                </a:solidFill>
                <a:latin typeface="Calibri"/>
                <a:ea typeface="Calibri"/>
                <a:cs typeface="Calibri"/>
                <a:sym typeface="Calibri"/>
              </a:rPr>
              <a:t>Sequence homology</a:t>
            </a:r>
            <a:endParaRPr lang="en-US" sz="1400" b="1" i="0" u="none" strike="noStrike" cap="none">
              <a:solidFill>
                <a:srgbClr val="FFFFFF"/>
              </a:solidFill>
              <a:latin typeface="Calibri"/>
              <a:ea typeface="Calibri"/>
              <a:cs typeface="Calibri"/>
              <a:sym typeface="Calibri"/>
            </a:endParaRPr>
          </a:p>
        </p:txBody>
      </p:sp>
      <p:sp>
        <p:nvSpPr>
          <p:cNvPr id="423" name="Google Shape;423;p27"/>
          <p:cNvSpPr/>
          <p:nvPr/>
        </p:nvSpPr>
        <p:spPr>
          <a:xfrm>
            <a:off x="877130" y="4768742"/>
            <a:ext cx="1819800" cy="2289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500" b="1" i="0" u="none" strike="noStrike" cap="none" smtClean="0">
                <a:solidFill>
                  <a:schemeClr val="lt1"/>
                </a:solidFill>
                <a:latin typeface="Calibri"/>
                <a:ea typeface="Calibri"/>
                <a:cs typeface="Calibri"/>
                <a:sym typeface="Calibri"/>
              </a:rPr>
              <a:t>Apical loop analysis</a:t>
            </a:r>
            <a:endParaRPr lang="en-US" sz="1400" b="1" i="0" u="none" strike="noStrike" cap="none">
              <a:solidFill>
                <a:srgbClr val="FFFFFF"/>
              </a:solidFill>
              <a:latin typeface="Calibri"/>
              <a:ea typeface="Calibri"/>
              <a:cs typeface="Calibri"/>
              <a:sym typeface="Calibri"/>
            </a:endParaRPr>
          </a:p>
        </p:txBody>
      </p:sp>
      <p:pic>
        <p:nvPicPr>
          <p:cNvPr id="424" name="Google Shape;424;p27" title="Gráfico"/>
          <p:cNvPicPr preferRelativeResize="0"/>
          <p:nvPr/>
        </p:nvPicPr>
        <p:blipFill rotWithShape="1">
          <a:blip r:embed="rId8">
            <a:alphaModFix/>
          </a:blip>
          <a:srcRect/>
          <a:stretch/>
        </p:blipFill>
        <p:spPr>
          <a:xfrm>
            <a:off x="6045659" y="1281308"/>
            <a:ext cx="2585264" cy="1583679"/>
          </a:xfrm>
          <a:prstGeom prst="rect">
            <a:avLst/>
          </a:prstGeom>
          <a:noFill/>
          <a:ln>
            <a:noFill/>
          </a:ln>
        </p:spPr>
      </p:pic>
      <p:sp>
        <p:nvSpPr>
          <p:cNvPr id="425" name="Google Shape;425;p27"/>
          <p:cNvSpPr/>
          <p:nvPr/>
        </p:nvSpPr>
        <p:spPr>
          <a:xfrm>
            <a:off x="6689087" y="2796732"/>
            <a:ext cx="1298400" cy="2289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smtClean="0">
                <a:solidFill>
                  <a:srgbClr val="FFFFFF"/>
                </a:solidFill>
                <a:latin typeface="Calibri"/>
                <a:ea typeface="Calibri"/>
                <a:cs typeface="Calibri"/>
                <a:sym typeface="Calibri"/>
              </a:rPr>
              <a:t>RNAcofold</a:t>
            </a:r>
            <a:endParaRPr lang="en-US" sz="1400" b="1" i="0" u="none" strike="noStrike" cap="none">
              <a:solidFill>
                <a:srgbClr val="FFFFFF"/>
              </a:solidFill>
              <a:latin typeface="Calibri"/>
              <a:ea typeface="Calibri"/>
              <a:cs typeface="Calibri"/>
              <a:sym typeface="Calibri"/>
            </a:endParaRPr>
          </a:p>
        </p:txBody>
      </p:sp>
      <p:pic>
        <p:nvPicPr>
          <p:cNvPr id="426" name="Google Shape;426;p27" title="Gráfico"/>
          <p:cNvPicPr preferRelativeResize="0"/>
          <p:nvPr/>
        </p:nvPicPr>
        <p:blipFill rotWithShape="1">
          <a:blip r:embed="rId9">
            <a:alphaModFix/>
          </a:blip>
          <a:srcRect/>
          <a:stretch/>
        </p:blipFill>
        <p:spPr>
          <a:xfrm>
            <a:off x="3270039" y="1281308"/>
            <a:ext cx="2585264" cy="1583679"/>
          </a:xfrm>
          <a:prstGeom prst="rect">
            <a:avLst/>
          </a:prstGeom>
          <a:noFill/>
          <a:ln>
            <a:noFill/>
          </a:ln>
        </p:spPr>
      </p:pic>
      <p:sp>
        <p:nvSpPr>
          <p:cNvPr id="427" name="Google Shape;427;p27"/>
          <p:cNvSpPr/>
          <p:nvPr/>
        </p:nvSpPr>
        <p:spPr>
          <a:xfrm>
            <a:off x="3539926" y="2796732"/>
            <a:ext cx="2063700" cy="2289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smtClean="0">
                <a:solidFill>
                  <a:srgbClr val="FFFFFF"/>
                </a:solidFill>
                <a:latin typeface="Calibri"/>
                <a:ea typeface="Calibri"/>
                <a:cs typeface="Calibri"/>
                <a:sym typeface="Calibri"/>
              </a:rPr>
              <a:t>Sequence homology</a:t>
            </a:r>
            <a:endParaRPr lang="en-US" sz="1400" b="1" i="0" u="none" strike="noStrike" cap="none">
              <a:solidFill>
                <a:srgbClr val="FFFFFF"/>
              </a:solidFill>
              <a:latin typeface="Calibri"/>
              <a:ea typeface="Calibri"/>
              <a:cs typeface="Calibri"/>
              <a:sym typeface="Calibri"/>
            </a:endParaRPr>
          </a:p>
        </p:txBody>
      </p:sp>
      <p:sp>
        <p:nvSpPr>
          <p:cNvPr id="428" name="Google Shape;428;p27"/>
          <p:cNvSpPr/>
          <p:nvPr/>
        </p:nvSpPr>
        <p:spPr>
          <a:xfrm>
            <a:off x="877130" y="2796732"/>
            <a:ext cx="1819800" cy="2289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smtClean="0">
                <a:solidFill>
                  <a:srgbClr val="FFFFFF"/>
                </a:solidFill>
                <a:latin typeface="Calibri"/>
                <a:ea typeface="Calibri"/>
                <a:cs typeface="Calibri"/>
                <a:sym typeface="Calibri"/>
              </a:rPr>
              <a:t>Apical loop analysis</a:t>
            </a:r>
            <a:endParaRPr lang="en-US" sz="1300" b="1" i="0" u="none" strike="noStrike" cap="none">
              <a:solidFill>
                <a:srgbClr val="FFFFFF"/>
              </a:solidFill>
              <a:latin typeface="Calibri"/>
              <a:ea typeface="Calibri"/>
              <a:cs typeface="Calibri"/>
              <a:sym typeface="Calibri"/>
            </a:endParaRPr>
          </a:p>
        </p:txBody>
      </p:sp>
      <p:sp>
        <p:nvSpPr>
          <p:cNvPr id="429" name="Google Shape;429;p27"/>
          <p:cNvSpPr txBox="1"/>
          <p:nvPr/>
        </p:nvSpPr>
        <p:spPr>
          <a:xfrm>
            <a:off x="150200" y="304800"/>
            <a:ext cx="8640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smtClean="0">
                <a:solidFill>
                  <a:srgbClr val="000000"/>
                </a:solidFill>
                <a:latin typeface="Calibri"/>
                <a:ea typeface="Calibri"/>
                <a:cs typeface="Calibri"/>
                <a:sym typeface="Calibri"/>
              </a:rPr>
              <a:t>Results- SL-I(IIB) target dominance and round 9 target diversity</a:t>
            </a:r>
            <a:endParaRPr lang="en-US" sz="2400" b="0" i="0" u="none" strike="noStrike" cap="none">
              <a:solidFill>
                <a:srgbClr val="000000"/>
              </a:solidFill>
              <a:sym typeface="Arial"/>
            </a:endParaRPr>
          </a:p>
        </p:txBody>
      </p:sp>
      <p:sp>
        <p:nvSpPr>
          <p:cNvPr id="430" name="Google Shape;430;p27"/>
          <p:cNvSpPr/>
          <p:nvPr/>
        </p:nvSpPr>
        <p:spPr>
          <a:xfrm>
            <a:off x="208975" y="5230488"/>
            <a:ext cx="2532000" cy="631800"/>
          </a:xfrm>
          <a:prstGeom prst="roundRect">
            <a:avLst>
              <a:gd name="adj" fmla="val 16667"/>
            </a:avLst>
          </a:pr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smtClean="0">
                <a:solidFill>
                  <a:srgbClr val="FFFFFF"/>
                </a:solidFill>
                <a:latin typeface="Calibri"/>
                <a:ea typeface="Calibri"/>
                <a:cs typeface="Calibri"/>
                <a:sym typeface="Calibri"/>
              </a:rPr>
              <a:t>Dominance of the interaction with SL-I, specially SL-I (IIB) compared to the other targets</a:t>
            </a:r>
            <a:endParaRPr lang="en-US" sz="1400" b="1" i="0" u="none" strike="noStrike" cap="none">
              <a:solidFill>
                <a:srgbClr val="FFFFFF"/>
              </a:solidFill>
              <a:latin typeface="Calibri"/>
              <a:ea typeface="Calibri"/>
              <a:cs typeface="Calibri"/>
              <a:sym typeface="Calibri"/>
            </a:endParaRPr>
          </a:p>
        </p:txBody>
      </p:sp>
      <p:sp>
        <p:nvSpPr>
          <p:cNvPr id="431" name="Google Shape;431;p27"/>
          <p:cNvSpPr/>
          <p:nvPr/>
        </p:nvSpPr>
        <p:spPr>
          <a:xfrm>
            <a:off x="2898750" y="5230475"/>
            <a:ext cx="3744900" cy="631800"/>
          </a:xfrm>
          <a:prstGeom prst="roundRect">
            <a:avLst>
              <a:gd name="adj" fmla="val 16667"/>
            </a:avLst>
          </a:pr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smtClean="0">
                <a:solidFill>
                  <a:schemeClr val="bg1"/>
                </a:solidFill>
                <a:latin typeface="Calibri"/>
                <a:ea typeface="Calibri"/>
                <a:cs typeface="Calibri"/>
                <a:sym typeface="Calibri"/>
              </a:rPr>
              <a:t>Higher prevalence of SL-I (IIB) with </a:t>
            </a:r>
            <a:r>
              <a:rPr lang="en-US" sz="1400" b="1" i="0" u="none" strike="noStrike" cap="none" dirty="0" err="1" smtClean="0">
                <a:solidFill>
                  <a:schemeClr val="bg1"/>
                </a:solidFill>
                <a:latin typeface="Calibri"/>
                <a:ea typeface="Calibri"/>
                <a:cs typeface="Calibri"/>
                <a:sym typeface="Calibri"/>
              </a:rPr>
              <a:t>RNAcofold</a:t>
            </a:r>
            <a:r>
              <a:rPr lang="en-US" sz="1400" b="1" i="0" u="none" strike="noStrike" cap="none" dirty="0" smtClean="0">
                <a:solidFill>
                  <a:schemeClr val="bg1"/>
                </a:solidFill>
                <a:latin typeface="Calibri"/>
                <a:ea typeface="Calibri"/>
                <a:cs typeface="Calibri"/>
                <a:sym typeface="Calibri"/>
              </a:rPr>
              <a:t> predictions, meaning that not only sequences but also structural motifs have been selected</a:t>
            </a:r>
            <a:endParaRPr lang="en-US" sz="1400" b="1" i="0" u="none" strike="noStrike" cap="none" dirty="0">
              <a:solidFill>
                <a:schemeClr val="bg1"/>
              </a:solidFill>
              <a:latin typeface="Calibri"/>
              <a:ea typeface="Calibri"/>
              <a:cs typeface="Calibri"/>
              <a:sym typeface="Calibri"/>
            </a:endParaRPr>
          </a:p>
        </p:txBody>
      </p:sp>
      <p:sp>
        <p:nvSpPr>
          <p:cNvPr id="432" name="Google Shape;432;p27"/>
          <p:cNvSpPr/>
          <p:nvPr/>
        </p:nvSpPr>
        <p:spPr>
          <a:xfrm>
            <a:off x="6801425" y="5230488"/>
            <a:ext cx="2133600" cy="631800"/>
          </a:xfrm>
          <a:prstGeom prst="roundRect">
            <a:avLst>
              <a:gd name="adj" fmla="val 16667"/>
            </a:avLst>
          </a:pr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smtClean="0">
                <a:solidFill>
                  <a:srgbClr val="FFFFFF"/>
                </a:solidFill>
                <a:latin typeface="Calibri"/>
                <a:ea typeface="Calibri"/>
                <a:cs typeface="Calibri"/>
                <a:sym typeface="Calibri"/>
              </a:rPr>
              <a:t>Target diversification between rounds 6 and 9 ¿SL-I saturation?</a:t>
            </a:r>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8"/>
          <p:cNvSpPr txBox="1"/>
          <p:nvPr/>
        </p:nvSpPr>
        <p:spPr>
          <a:xfrm>
            <a:off x="609600" y="533400"/>
            <a:ext cx="8153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smtClean="0">
                <a:solidFill>
                  <a:schemeClr val="dk1"/>
                </a:solidFill>
                <a:latin typeface="Calibri"/>
                <a:ea typeface="Calibri"/>
                <a:cs typeface="Calibri"/>
                <a:sym typeface="Calibri"/>
              </a:rPr>
              <a:t>Results- There is an increase in sequence conservation from round 6 to 9</a:t>
            </a:r>
            <a:endParaRPr lang="en-US" sz="1400" b="0" i="0" u="none" strike="noStrike" cap="none">
              <a:solidFill>
                <a:srgbClr val="000000"/>
              </a:solidFill>
              <a:sym typeface="Arial"/>
            </a:endParaRPr>
          </a:p>
        </p:txBody>
      </p:sp>
      <p:sp>
        <p:nvSpPr>
          <p:cNvPr id="438" name="Google Shape;438;p28"/>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16</a:t>
            </a:fld>
            <a:endParaRPr/>
          </a:p>
        </p:txBody>
      </p:sp>
      <p:pic>
        <p:nvPicPr>
          <p:cNvPr id="439" name="Google Shape;439;p28"/>
          <p:cNvPicPr preferRelativeResize="0"/>
          <p:nvPr/>
        </p:nvPicPr>
        <p:blipFill rotWithShape="1">
          <a:blip r:embed="rId3">
            <a:alphaModFix/>
          </a:blip>
          <a:srcRect/>
          <a:stretch/>
        </p:blipFill>
        <p:spPr>
          <a:xfrm>
            <a:off x="2" y="6021438"/>
            <a:ext cx="9136916" cy="835799"/>
          </a:xfrm>
          <a:prstGeom prst="rect">
            <a:avLst/>
          </a:prstGeom>
          <a:noFill/>
          <a:ln>
            <a:noFill/>
          </a:ln>
        </p:spPr>
      </p:pic>
      <p:sp>
        <p:nvSpPr>
          <p:cNvPr id="440" name="Google Shape;440;p28"/>
          <p:cNvSpPr/>
          <p:nvPr/>
        </p:nvSpPr>
        <p:spPr>
          <a:xfrm>
            <a:off x="3748350" y="1497925"/>
            <a:ext cx="1647300" cy="4482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rgbClr val="FFFFFF"/>
                </a:solidFill>
                <a:latin typeface="Calibri"/>
                <a:ea typeface="Calibri"/>
                <a:cs typeface="Calibri"/>
                <a:sym typeface="Calibri"/>
              </a:rPr>
              <a:t>Compseq</a:t>
            </a:r>
            <a:endParaRPr sz="1700" b="1" i="0" u="none" strike="noStrike" cap="none">
              <a:solidFill>
                <a:srgbClr val="FFFFFF"/>
              </a:solidFill>
              <a:latin typeface="Calibri"/>
              <a:ea typeface="Calibri"/>
              <a:cs typeface="Calibri"/>
              <a:sym typeface="Calibri"/>
            </a:endParaRPr>
          </a:p>
        </p:txBody>
      </p:sp>
      <p:sp>
        <p:nvSpPr>
          <p:cNvPr id="441" name="Google Shape;441;p28"/>
          <p:cNvSpPr/>
          <p:nvPr/>
        </p:nvSpPr>
        <p:spPr>
          <a:xfrm>
            <a:off x="3002850" y="2184763"/>
            <a:ext cx="3138300" cy="8826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0" i="0" u="none" strike="noStrike" cap="none">
                <a:solidFill>
                  <a:schemeClr val="dk1"/>
                </a:solidFill>
                <a:latin typeface="Calibri"/>
                <a:ea typeface="Calibri"/>
                <a:cs typeface="Calibri"/>
                <a:sym typeface="Calibri"/>
              </a:rPr>
              <a:t>It renders the number of repetitions of a given sequence motif in an aptamer </a:t>
            </a:r>
            <a:endParaRPr sz="1500" b="0" i="0" u="none" strike="noStrike" cap="none">
              <a:solidFill>
                <a:schemeClr val="dk1"/>
              </a:solidFill>
              <a:latin typeface="Calibri"/>
              <a:ea typeface="Calibri"/>
              <a:cs typeface="Calibri"/>
              <a:sym typeface="Calibri"/>
            </a:endParaRPr>
          </a:p>
        </p:txBody>
      </p:sp>
      <p:cxnSp>
        <p:nvCxnSpPr>
          <p:cNvPr id="442" name="Google Shape;442;p28"/>
          <p:cNvCxnSpPr>
            <a:stCxn id="440" idx="2"/>
            <a:endCxn id="441" idx="0"/>
          </p:cNvCxnSpPr>
          <p:nvPr/>
        </p:nvCxnSpPr>
        <p:spPr>
          <a:xfrm>
            <a:off x="4572000" y="1946125"/>
            <a:ext cx="0" cy="238500"/>
          </a:xfrm>
          <a:prstGeom prst="straightConnector1">
            <a:avLst/>
          </a:prstGeom>
          <a:noFill/>
          <a:ln w="19050" cap="flat" cmpd="sng">
            <a:solidFill>
              <a:schemeClr val="accent6"/>
            </a:solidFill>
            <a:prstDash val="solid"/>
            <a:round/>
            <a:headEnd type="none" w="sm" len="sm"/>
            <a:tailEnd type="none" w="sm" len="sm"/>
          </a:ln>
        </p:spPr>
      </p:cxnSp>
      <p:graphicFrame>
        <p:nvGraphicFramePr>
          <p:cNvPr id="443" name="Google Shape;443;p28"/>
          <p:cNvGraphicFramePr/>
          <p:nvPr/>
        </p:nvGraphicFramePr>
        <p:xfrm>
          <a:off x="549538" y="3498613"/>
          <a:ext cx="8037850" cy="1767750"/>
        </p:xfrm>
        <a:graphic>
          <a:graphicData uri="http://schemas.openxmlformats.org/drawingml/2006/table">
            <a:tbl>
              <a:tblPr>
                <a:noFill/>
                <a:tableStyleId>{8AFB689B-499E-46F1-942D-A490C834B041}</a:tableStyleId>
              </a:tblPr>
              <a:tblGrid>
                <a:gridCol w="3198800">
                  <a:extLst>
                    <a:ext uri="{9D8B030D-6E8A-4147-A177-3AD203B41FA5}">
                      <a16:colId xmlns:a16="http://schemas.microsoft.com/office/drawing/2014/main" xmlns="" val="20000"/>
                    </a:ext>
                  </a:extLst>
                </a:gridCol>
                <a:gridCol w="1555825">
                  <a:extLst>
                    <a:ext uri="{9D8B030D-6E8A-4147-A177-3AD203B41FA5}">
                      <a16:colId xmlns:a16="http://schemas.microsoft.com/office/drawing/2014/main" xmlns="" val="20001"/>
                    </a:ext>
                  </a:extLst>
                </a:gridCol>
                <a:gridCol w="1428675">
                  <a:extLst>
                    <a:ext uri="{9D8B030D-6E8A-4147-A177-3AD203B41FA5}">
                      <a16:colId xmlns:a16="http://schemas.microsoft.com/office/drawing/2014/main" xmlns="" val="20002"/>
                    </a:ext>
                  </a:extLst>
                </a:gridCol>
                <a:gridCol w="1854550">
                  <a:extLst>
                    <a:ext uri="{9D8B030D-6E8A-4147-A177-3AD203B41FA5}">
                      <a16:colId xmlns:a16="http://schemas.microsoft.com/office/drawing/2014/main" xmlns="" val="20003"/>
                    </a:ext>
                  </a:extLst>
                </a:gridCol>
              </a:tblGrid>
              <a:tr h="39620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fr-FR" sz="1600" b="1" u="none" strike="noStrike" cap="none">
                          <a:latin typeface="Calibri"/>
                          <a:ea typeface="Calibri"/>
                          <a:cs typeface="Calibri"/>
                          <a:sym typeface="Calibri"/>
                        </a:rPr>
                        <a:t>P6</a:t>
                      </a:r>
                      <a:endParaRPr sz="16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fr-FR" sz="1600" b="1" u="none" strike="noStrike" cap="none">
                          <a:latin typeface="Calibri"/>
                          <a:ea typeface="Calibri"/>
                          <a:cs typeface="Calibri"/>
                          <a:sym typeface="Calibri"/>
                        </a:rPr>
                        <a:t>P9</a:t>
                      </a:r>
                      <a:endParaRPr sz="16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fr-FR" sz="1600" b="1" u="none" strike="noStrike" cap="none">
                          <a:latin typeface="Calibri"/>
                          <a:ea typeface="Calibri"/>
                          <a:cs typeface="Calibri"/>
                          <a:sym typeface="Calibri"/>
                        </a:rPr>
                        <a:t>P9 without repseq*</a:t>
                      </a:r>
                      <a:endParaRPr sz="16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5"/>
                    </a:solidFill>
                  </a:tcPr>
                </a:tc>
                <a:extLst>
                  <a:ext uri="{0D108BD9-81ED-4DB2-BD59-A6C34878D82A}">
                    <a16:rowId xmlns:a16="http://schemas.microsoft.com/office/drawing/2014/main" xmlns="" val="10000"/>
                  </a:ext>
                </a:extLst>
              </a:tr>
              <a:tr h="396200">
                <a:tc>
                  <a:txBody>
                    <a:bodyPr/>
                    <a:lstStyle/>
                    <a:p>
                      <a:pPr marL="0" marR="0" lvl="0" indent="0" algn="l" rtl="0">
                        <a:lnSpc>
                          <a:spcPct val="100000"/>
                        </a:lnSpc>
                        <a:spcBef>
                          <a:spcPts val="0"/>
                        </a:spcBef>
                        <a:spcAft>
                          <a:spcPts val="0"/>
                        </a:spcAft>
                        <a:buClr>
                          <a:srgbClr val="000000"/>
                        </a:buClr>
                        <a:buSzPts val="1600"/>
                        <a:buFont typeface="Arial"/>
                        <a:buNone/>
                      </a:pPr>
                      <a:r>
                        <a:rPr lang="fr-FR" sz="1600" b="1" u="none" strike="noStrike" cap="none">
                          <a:latin typeface="Calibri"/>
                          <a:ea typeface="Calibri"/>
                          <a:cs typeface="Calibri"/>
                          <a:sym typeface="Calibri"/>
                        </a:rPr>
                        <a:t>Hexanucleotides repeated 6 times or more in the aptamer population</a:t>
                      </a:r>
                      <a:endParaRPr sz="16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fr-FR" sz="1600" u="none" strike="noStrike" cap="none">
                          <a:latin typeface="Calibri"/>
                          <a:ea typeface="Calibri"/>
                          <a:cs typeface="Calibri"/>
                          <a:sym typeface="Calibri"/>
                        </a:rPr>
                        <a:t>10</a:t>
                      </a:r>
                      <a:endParaRPr sz="1600" u="none" strike="noStrike" cap="none">
                        <a:latin typeface="Calibri"/>
                        <a:ea typeface="Calibri"/>
                        <a:cs typeface="Calibri"/>
                        <a:sym typeface="Calibri"/>
                      </a:endParaRPr>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fr-FR" sz="1600" u="none" strike="noStrike" cap="none">
                          <a:latin typeface="Calibri"/>
                          <a:ea typeface="Calibri"/>
                          <a:cs typeface="Calibri"/>
                          <a:sym typeface="Calibri"/>
                        </a:rPr>
                        <a:t>29</a:t>
                      </a:r>
                      <a:endParaRPr sz="1600" u="none" strike="noStrike" cap="none">
                        <a:latin typeface="Calibri"/>
                        <a:ea typeface="Calibri"/>
                        <a:cs typeface="Calibri"/>
                        <a:sym typeface="Calibri"/>
                      </a:endParaRPr>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fr-FR" sz="1600" u="none" strike="noStrike" cap="none">
                          <a:latin typeface="Calibri"/>
                          <a:ea typeface="Calibri"/>
                          <a:cs typeface="Calibri"/>
                          <a:sym typeface="Calibri"/>
                        </a:rPr>
                        <a:t>15</a:t>
                      </a:r>
                      <a:endParaRPr sz="1600" u="none" strike="noStrike" cap="none">
                        <a:latin typeface="Calibri"/>
                        <a:ea typeface="Calibri"/>
                        <a:cs typeface="Calibri"/>
                        <a:sym typeface="Calibri"/>
                      </a:endParaRPr>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xmlns="" val="10001"/>
                  </a:ext>
                </a:extLst>
              </a:tr>
              <a:tr h="396200">
                <a:tc>
                  <a:txBody>
                    <a:bodyPr/>
                    <a:lstStyle/>
                    <a:p>
                      <a:pPr marL="0" marR="0" lvl="0" indent="0" algn="l" rtl="0">
                        <a:lnSpc>
                          <a:spcPct val="100000"/>
                        </a:lnSpc>
                        <a:spcBef>
                          <a:spcPts val="0"/>
                        </a:spcBef>
                        <a:spcAft>
                          <a:spcPts val="0"/>
                        </a:spcAft>
                        <a:buClr>
                          <a:srgbClr val="000000"/>
                        </a:buClr>
                        <a:buSzPts val="1600"/>
                        <a:buFont typeface="Arial"/>
                        <a:buNone/>
                      </a:pPr>
                      <a:r>
                        <a:rPr lang="fr-FR" sz="1600" b="1" u="none" strike="noStrike" cap="none">
                          <a:latin typeface="Calibri"/>
                          <a:ea typeface="Calibri"/>
                          <a:cs typeface="Calibri"/>
                          <a:sym typeface="Calibri"/>
                        </a:rPr>
                        <a:t>Most repeated hexanucleotide </a:t>
                      </a:r>
                      <a:endParaRPr sz="16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fr-FR" sz="1600" u="none" strike="noStrike" cap="none">
                          <a:latin typeface="Calibri"/>
                          <a:ea typeface="Calibri"/>
                          <a:cs typeface="Calibri"/>
                          <a:sym typeface="Calibri"/>
                        </a:rPr>
                        <a:t>ACACUA (18 repeats)</a:t>
                      </a:r>
                      <a:endParaRPr sz="1600" u="none" strike="noStrike" cap="none">
                        <a:latin typeface="Calibri"/>
                        <a:ea typeface="Calibri"/>
                        <a:cs typeface="Calibri"/>
                        <a:sym typeface="Calibri"/>
                      </a:endParaRPr>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fr-FR" sz="1600" u="none" strike="noStrike" cap="none">
                          <a:latin typeface="Calibri"/>
                          <a:ea typeface="Calibri"/>
                          <a:cs typeface="Calibri"/>
                          <a:sym typeface="Calibri"/>
                        </a:rPr>
                        <a:t>CACUAA (16 repeats)</a:t>
                      </a:r>
                      <a:endParaRPr sz="1600" u="none" strike="noStrike" cap="none">
                        <a:latin typeface="Calibri"/>
                        <a:ea typeface="Calibri"/>
                        <a:cs typeface="Calibri"/>
                        <a:sym typeface="Calibri"/>
                      </a:endParaRPr>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fr-FR" sz="1600" u="none" strike="noStrike" cap="none">
                          <a:latin typeface="Calibri"/>
                          <a:ea typeface="Calibri"/>
                          <a:cs typeface="Calibri"/>
                          <a:sym typeface="Calibri"/>
                        </a:rPr>
                        <a:t>CACUAA (15 repeats)</a:t>
                      </a:r>
                      <a:endParaRPr sz="1600" u="none" strike="noStrike" cap="none">
                        <a:latin typeface="Calibri"/>
                        <a:ea typeface="Calibri"/>
                        <a:cs typeface="Calibri"/>
                        <a:sym typeface="Calibri"/>
                      </a:endParaRPr>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
        <p:nvSpPr>
          <p:cNvPr id="444" name="Google Shape;444;p28"/>
          <p:cNvSpPr/>
          <p:nvPr/>
        </p:nvSpPr>
        <p:spPr>
          <a:xfrm>
            <a:off x="6576850" y="1872075"/>
            <a:ext cx="2334300" cy="1316700"/>
          </a:xfrm>
          <a:prstGeom prst="roundRect">
            <a:avLst>
              <a:gd name="adj" fmla="val 16667"/>
            </a:avLst>
          </a:pr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rgbClr val="FFFFFF"/>
                </a:solidFill>
                <a:latin typeface="Calibri"/>
                <a:ea typeface="Calibri"/>
                <a:cs typeface="Calibri"/>
                <a:sym typeface="Calibri"/>
              </a:rPr>
              <a:t>Increase in sequence conservation in round 9, represented as repeated sequences</a:t>
            </a:r>
            <a:endParaRPr sz="1700" b="1" i="0" u="none" strike="noStrike" cap="none">
              <a:solidFill>
                <a:srgbClr val="FFFFFF"/>
              </a:solidFill>
              <a:latin typeface="Calibri"/>
              <a:ea typeface="Calibri"/>
              <a:cs typeface="Calibri"/>
              <a:sym typeface="Calibri"/>
            </a:endParaRPr>
          </a:p>
        </p:txBody>
      </p:sp>
      <p:sp>
        <p:nvSpPr>
          <p:cNvPr id="445" name="Google Shape;445;p28"/>
          <p:cNvSpPr txBox="1"/>
          <p:nvPr/>
        </p:nvSpPr>
        <p:spPr>
          <a:xfrm>
            <a:off x="549547" y="5391825"/>
            <a:ext cx="80379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*In round 9 there is one whole aptamer sequence repeated 5 times and 3 whole aptamer sequences repeated twice. </a:t>
            </a:r>
            <a:endParaRPr sz="1300" b="1"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9"/>
          <p:cNvSpPr txBox="1"/>
          <p:nvPr/>
        </p:nvSpPr>
        <p:spPr>
          <a:xfrm>
            <a:off x="609600" y="457200"/>
            <a:ext cx="8153400" cy="461700"/>
          </a:xfrm>
          <a:prstGeom prst="rect">
            <a:avLst/>
          </a:prstGeom>
          <a:noFill/>
          <a:ln>
            <a:noFill/>
          </a:ln>
        </p:spPr>
        <p:txBody>
          <a:bodyPr spcFirstLastPara="1" wrap="square" lIns="91425" tIns="45700" rIns="91425" bIns="45700" anchor="t" anchorCtr="0">
            <a:noAutofit/>
          </a:bodyPr>
          <a:lstStyle/>
          <a:p>
            <a:pPr lvl="0" algn="ctr">
              <a:buSzPts val="2400"/>
            </a:pPr>
            <a:r>
              <a:rPr lang="en-US" sz="2400" b="1" i="0" u="none" strike="noStrike" cap="none" dirty="0" smtClean="0">
                <a:solidFill>
                  <a:schemeClr val="dk1"/>
                </a:solidFill>
                <a:latin typeface="Calibri"/>
                <a:ea typeface="Calibri"/>
                <a:cs typeface="Calibri"/>
                <a:sym typeface="Calibri"/>
              </a:rPr>
              <a:t>Results- Sequences are conserved because of their interaction </a:t>
            </a:r>
            <a:r>
              <a:rPr lang="en-US" sz="2400" b="1" dirty="0">
                <a:solidFill>
                  <a:schemeClr val="dk1"/>
                </a:solidFill>
                <a:latin typeface="Calibri"/>
                <a:ea typeface="Calibri"/>
                <a:cs typeface="Calibri"/>
                <a:sym typeface="Calibri"/>
              </a:rPr>
              <a:t>with </a:t>
            </a:r>
            <a:r>
              <a:rPr lang="en-US" sz="2400" b="1" dirty="0" smtClean="0">
                <a:solidFill>
                  <a:schemeClr val="dk1"/>
                </a:solidFill>
                <a:latin typeface="Calibri"/>
                <a:ea typeface="Calibri"/>
                <a:cs typeface="Calibri"/>
                <a:sym typeface="Calibri"/>
              </a:rPr>
              <a:t>WNV 3’UTR </a:t>
            </a:r>
            <a:endParaRPr lang="en-US" sz="1400" b="0" i="0" u="none" strike="noStrike" cap="none" dirty="0">
              <a:solidFill>
                <a:srgbClr val="000000"/>
              </a:solidFill>
              <a:sym typeface="Arial"/>
            </a:endParaRPr>
          </a:p>
        </p:txBody>
      </p:sp>
      <p:sp>
        <p:nvSpPr>
          <p:cNvPr id="451" name="Google Shape;451;p29"/>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17</a:t>
            </a:fld>
            <a:endParaRPr lang="en-US"/>
          </a:p>
        </p:txBody>
      </p:sp>
      <p:pic>
        <p:nvPicPr>
          <p:cNvPr id="452" name="Google Shape;452;p29"/>
          <p:cNvPicPr preferRelativeResize="0"/>
          <p:nvPr/>
        </p:nvPicPr>
        <p:blipFill rotWithShape="1">
          <a:blip r:embed="rId3">
            <a:alphaModFix/>
          </a:blip>
          <a:srcRect/>
          <a:stretch/>
        </p:blipFill>
        <p:spPr>
          <a:xfrm>
            <a:off x="2" y="6021438"/>
            <a:ext cx="9136916" cy="835799"/>
          </a:xfrm>
          <a:prstGeom prst="rect">
            <a:avLst/>
          </a:prstGeom>
          <a:noFill/>
          <a:ln>
            <a:noFill/>
          </a:ln>
        </p:spPr>
      </p:pic>
      <p:sp>
        <p:nvSpPr>
          <p:cNvPr id="453" name="Google Shape;453;p29"/>
          <p:cNvSpPr/>
          <p:nvPr/>
        </p:nvSpPr>
        <p:spPr>
          <a:xfrm>
            <a:off x="3907450" y="5011500"/>
            <a:ext cx="2819400" cy="887100"/>
          </a:xfrm>
          <a:prstGeom prst="roundRect">
            <a:avLst>
              <a:gd name="adj" fmla="val 16667"/>
            </a:avLst>
          </a:pr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smtClean="0">
                <a:solidFill>
                  <a:schemeClr val="bg1"/>
                </a:solidFill>
                <a:latin typeface="Calibri"/>
                <a:ea typeface="Calibri"/>
                <a:cs typeface="Calibri"/>
                <a:sym typeface="Calibri"/>
              </a:rPr>
              <a:t>The conserved sequences interact, at least in part, with WNV 3’UTR</a:t>
            </a:r>
            <a:endParaRPr lang="en-US" sz="1600" b="1" i="0" u="none" strike="noStrike" cap="none" dirty="0">
              <a:solidFill>
                <a:schemeClr val="bg1"/>
              </a:solidFill>
              <a:latin typeface="Calibri"/>
              <a:ea typeface="Calibri"/>
              <a:cs typeface="Calibri"/>
              <a:sym typeface="Calibri"/>
            </a:endParaRPr>
          </a:p>
        </p:txBody>
      </p:sp>
      <p:sp>
        <p:nvSpPr>
          <p:cNvPr id="454" name="Google Shape;454;p29"/>
          <p:cNvSpPr txBox="1"/>
          <p:nvPr/>
        </p:nvSpPr>
        <p:spPr>
          <a:xfrm>
            <a:off x="141400" y="2549575"/>
            <a:ext cx="1866304" cy="109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smtClean="0">
                <a:solidFill>
                  <a:schemeClr val="accent5"/>
                </a:solidFill>
                <a:latin typeface="Calibri"/>
                <a:ea typeface="Calibri"/>
                <a:cs typeface="Calibri"/>
                <a:sym typeface="Calibri"/>
              </a:rPr>
              <a:t>Visual analysis of the location of </a:t>
            </a:r>
            <a:r>
              <a:rPr lang="en-US" sz="1400" b="1" i="0" u="none" strike="noStrike" cap="none" dirty="0" err="1" smtClean="0">
                <a:solidFill>
                  <a:schemeClr val="accent5"/>
                </a:solidFill>
                <a:latin typeface="Calibri"/>
                <a:ea typeface="Calibri"/>
                <a:cs typeface="Calibri"/>
                <a:sym typeface="Calibri"/>
              </a:rPr>
              <a:t>hexanucleotide</a:t>
            </a:r>
            <a:r>
              <a:rPr lang="en-US" sz="1400" b="1" i="0" u="none" strike="noStrike" cap="none" dirty="0" smtClean="0">
                <a:solidFill>
                  <a:schemeClr val="accent5"/>
                </a:solidFill>
                <a:latin typeface="Calibri"/>
                <a:ea typeface="Calibri"/>
                <a:cs typeface="Calibri"/>
                <a:sym typeface="Calibri"/>
              </a:rPr>
              <a:t> motifs within the aptamer</a:t>
            </a:r>
            <a:endParaRPr lang="en-US" sz="1400" b="1" i="0" u="none" strike="noStrike" cap="none" dirty="0">
              <a:solidFill>
                <a:schemeClr val="accent5"/>
              </a:solidFill>
              <a:latin typeface="Calibri"/>
              <a:ea typeface="Calibri"/>
              <a:cs typeface="Calibri"/>
              <a:sym typeface="Calibri"/>
            </a:endParaRPr>
          </a:p>
        </p:txBody>
      </p:sp>
      <p:sp>
        <p:nvSpPr>
          <p:cNvPr id="455" name="Google Shape;455;p29"/>
          <p:cNvSpPr txBox="1"/>
          <p:nvPr/>
        </p:nvSpPr>
        <p:spPr>
          <a:xfrm>
            <a:off x="-166200" y="4050275"/>
            <a:ext cx="1297500" cy="434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smtClean="0">
                <a:solidFill>
                  <a:schemeClr val="accent5"/>
                </a:solidFill>
                <a:latin typeface="Calibri"/>
                <a:ea typeface="Calibri"/>
                <a:cs typeface="Calibri"/>
                <a:sym typeface="Calibri"/>
              </a:rPr>
              <a:t>Structural element</a:t>
            </a:r>
            <a:endParaRPr lang="en-US" sz="1400" b="1" i="0" u="none" strike="noStrike" cap="none">
              <a:solidFill>
                <a:schemeClr val="accent5"/>
              </a:solidFill>
              <a:latin typeface="Calibri"/>
              <a:ea typeface="Calibri"/>
              <a:cs typeface="Calibri"/>
              <a:sym typeface="Calibri"/>
            </a:endParaRPr>
          </a:p>
        </p:txBody>
      </p:sp>
      <p:sp>
        <p:nvSpPr>
          <p:cNvPr id="456" name="Google Shape;456;p29"/>
          <p:cNvSpPr txBox="1"/>
          <p:nvPr/>
        </p:nvSpPr>
        <p:spPr>
          <a:xfrm>
            <a:off x="1054450" y="4050275"/>
            <a:ext cx="1258200" cy="434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smtClean="0">
                <a:solidFill>
                  <a:schemeClr val="accent5"/>
                </a:solidFill>
                <a:latin typeface="Calibri"/>
                <a:ea typeface="Calibri"/>
                <a:cs typeface="Calibri"/>
                <a:sym typeface="Calibri"/>
              </a:rPr>
              <a:t>3’WNV interaction</a:t>
            </a:r>
            <a:endParaRPr lang="en-US" sz="1400" b="1" i="0" u="none" strike="noStrike" cap="none">
              <a:solidFill>
                <a:schemeClr val="accent5"/>
              </a:solidFill>
              <a:latin typeface="Calibri"/>
              <a:ea typeface="Calibri"/>
              <a:cs typeface="Calibri"/>
              <a:sym typeface="Calibri"/>
            </a:endParaRPr>
          </a:p>
        </p:txBody>
      </p:sp>
      <p:sp>
        <p:nvSpPr>
          <p:cNvPr id="457" name="Google Shape;457;p29"/>
          <p:cNvSpPr/>
          <p:nvPr/>
        </p:nvSpPr>
        <p:spPr>
          <a:xfrm>
            <a:off x="3030050" y="1605113"/>
            <a:ext cx="613200" cy="425100"/>
          </a:xfrm>
          <a:prstGeom prst="roundRect">
            <a:avLst>
              <a:gd name="adj" fmla="val 16667"/>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smtClean="0">
                <a:solidFill>
                  <a:srgbClr val="000000"/>
                </a:solidFill>
                <a:latin typeface="Calibri"/>
                <a:ea typeface="Calibri"/>
                <a:cs typeface="Calibri"/>
                <a:sym typeface="Calibri"/>
              </a:rPr>
              <a:t>P6</a:t>
            </a:r>
            <a:endParaRPr lang="en-US" sz="1600" b="1" i="0" u="none" strike="noStrike" cap="none">
              <a:solidFill>
                <a:srgbClr val="000000"/>
              </a:solidFill>
              <a:latin typeface="Calibri"/>
              <a:ea typeface="Calibri"/>
              <a:cs typeface="Calibri"/>
              <a:sym typeface="Calibri"/>
            </a:endParaRPr>
          </a:p>
        </p:txBody>
      </p:sp>
      <p:sp>
        <p:nvSpPr>
          <p:cNvPr id="458" name="Google Shape;458;p29"/>
          <p:cNvSpPr/>
          <p:nvPr/>
        </p:nvSpPr>
        <p:spPr>
          <a:xfrm>
            <a:off x="7246600" y="1605113"/>
            <a:ext cx="613200" cy="4251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smtClean="0">
                <a:solidFill>
                  <a:srgbClr val="000000"/>
                </a:solidFill>
                <a:latin typeface="Calibri"/>
                <a:ea typeface="Calibri"/>
                <a:cs typeface="Calibri"/>
                <a:sym typeface="Calibri"/>
              </a:rPr>
              <a:t>P9</a:t>
            </a:r>
            <a:endParaRPr lang="en-US" sz="1600" b="1" i="0" u="none" strike="noStrike" cap="none">
              <a:solidFill>
                <a:srgbClr val="000000"/>
              </a:solidFill>
              <a:latin typeface="Calibri"/>
              <a:ea typeface="Calibri"/>
              <a:cs typeface="Calibri"/>
              <a:sym typeface="Calibri"/>
            </a:endParaRPr>
          </a:p>
        </p:txBody>
      </p:sp>
      <p:sp>
        <p:nvSpPr>
          <p:cNvPr id="459" name="Google Shape;459;p29"/>
          <p:cNvSpPr/>
          <p:nvPr/>
        </p:nvSpPr>
        <p:spPr>
          <a:xfrm>
            <a:off x="825836" y="1872803"/>
            <a:ext cx="418800" cy="513000"/>
          </a:xfrm>
          <a:prstGeom prst="donut">
            <a:avLst>
              <a:gd name="adj" fmla="val 25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460" name="Google Shape;460;p29"/>
          <p:cNvSpPr/>
          <p:nvPr/>
        </p:nvSpPr>
        <p:spPr>
          <a:xfrm>
            <a:off x="912260" y="1984595"/>
            <a:ext cx="255300" cy="308400"/>
          </a:xfrm>
          <a:prstGeom prst="ellipse">
            <a:avLst/>
          </a:prstGeom>
          <a:solidFill>
            <a:srgbClr val="000000"/>
          </a:solidFill>
          <a:ln w="9525" cap="flat" cmpd="sng">
            <a:solidFill>
              <a:srgbClr val="5E696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461" name="Google Shape;461;p29"/>
          <p:cNvSpPr/>
          <p:nvPr/>
        </p:nvSpPr>
        <p:spPr>
          <a:xfrm rot="5400000">
            <a:off x="900723" y="1591751"/>
            <a:ext cx="269100" cy="826500"/>
          </a:xfrm>
          <a:prstGeom prst="moon">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462" name="Google Shape;462;p29"/>
          <p:cNvSpPr/>
          <p:nvPr/>
        </p:nvSpPr>
        <p:spPr>
          <a:xfrm rot="-5400000">
            <a:off x="900590" y="1861000"/>
            <a:ext cx="269100" cy="826500"/>
          </a:xfrm>
          <a:prstGeom prst="moon">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463" name="Google Shape;463;p29"/>
          <p:cNvSpPr/>
          <p:nvPr/>
        </p:nvSpPr>
        <p:spPr>
          <a:xfrm>
            <a:off x="1049657" y="2026310"/>
            <a:ext cx="81000" cy="1134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cxnSp>
        <p:nvCxnSpPr>
          <p:cNvPr id="464" name="Google Shape;464;p29"/>
          <p:cNvCxnSpPr/>
          <p:nvPr/>
        </p:nvCxnSpPr>
        <p:spPr>
          <a:xfrm>
            <a:off x="553225" y="1867375"/>
            <a:ext cx="67200" cy="108000"/>
          </a:xfrm>
          <a:prstGeom prst="straightConnector1">
            <a:avLst/>
          </a:prstGeom>
          <a:noFill/>
          <a:ln w="38100" cap="flat" cmpd="sng">
            <a:solidFill>
              <a:srgbClr val="000000"/>
            </a:solidFill>
            <a:prstDash val="solid"/>
            <a:round/>
            <a:headEnd type="none" w="sm" len="sm"/>
            <a:tailEnd type="none" w="sm" len="sm"/>
          </a:ln>
        </p:spPr>
      </p:cxnSp>
      <p:cxnSp>
        <p:nvCxnSpPr>
          <p:cNvPr id="465" name="Google Shape;465;p29"/>
          <p:cNvCxnSpPr/>
          <p:nvPr/>
        </p:nvCxnSpPr>
        <p:spPr>
          <a:xfrm>
            <a:off x="696828" y="1720588"/>
            <a:ext cx="52800" cy="134100"/>
          </a:xfrm>
          <a:prstGeom prst="straightConnector1">
            <a:avLst/>
          </a:prstGeom>
          <a:noFill/>
          <a:ln w="38100" cap="flat" cmpd="sng">
            <a:solidFill>
              <a:srgbClr val="000000"/>
            </a:solidFill>
            <a:prstDash val="solid"/>
            <a:round/>
            <a:headEnd type="none" w="sm" len="sm"/>
            <a:tailEnd type="none" w="sm" len="sm"/>
          </a:ln>
        </p:spPr>
      </p:cxnSp>
      <p:cxnSp>
        <p:nvCxnSpPr>
          <p:cNvPr id="466" name="Google Shape;466;p29"/>
          <p:cNvCxnSpPr/>
          <p:nvPr/>
        </p:nvCxnSpPr>
        <p:spPr>
          <a:xfrm>
            <a:off x="1031345" y="1659363"/>
            <a:ext cx="9300" cy="126000"/>
          </a:xfrm>
          <a:prstGeom prst="straightConnector1">
            <a:avLst/>
          </a:prstGeom>
          <a:noFill/>
          <a:ln w="38100" cap="flat" cmpd="sng">
            <a:solidFill>
              <a:srgbClr val="000000"/>
            </a:solidFill>
            <a:prstDash val="solid"/>
            <a:round/>
            <a:headEnd type="none" w="sm" len="sm"/>
            <a:tailEnd type="none" w="sm" len="sm"/>
          </a:ln>
        </p:spPr>
      </p:cxnSp>
      <p:cxnSp>
        <p:nvCxnSpPr>
          <p:cNvPr id="467" name="Google Shape;467;p29"/>
          <p:cNvCxnSpPr/>
          <p:nvPr/>
        </p:nvCxnSpPr>
        <p:spPr>
          <a:xfrm flipH="1">
            <a:off x="1449875" y="1861616"/>
            <a:ext cx="80100" cy="93600"/>
          </a:xfrm>
          <a:prstGeom prst="straightConnector1">
            <a:avLst/>
          </a:prstGeom>
          <a:noFill/>
          <a:ln w="38100" cap="flat" cmpd="sng">
            <a:solidFill>
              <a:srgbClr val="000000"/>
            </a:solidFill>
            <a:prstDash val="solid"/>
            <a:round/>
            <a:headEnd type="none" w="sm" len="sm"/>
            <a:tailEnd type="none" w="sm" len="sm"/>
          </a:ln>
        </p:spPr>
      </p:cxnSp>
      <p:cxnSp>
        <p:nvCxnSpPr>
          <p:cNvPr id="468" name="Google Shape;468;p29"/>
          <p:cNvCxnSpPr/>
          <p:nvPr/>
        </p:nvCxnSpPr>
        <p:spPr>
          <a:xfrm>
            <a:off x="872309" y="1659528"/>
            <a:ext cx="20400" cy="135000"/>
          </a:xfrm>
          <a:prstGeom prst="straightConnector1">
            <a:avLst/>
          </a:prstGeom>
          <a:noFill/>
          <a:ln w="38100" cap="flat" cmpd="sng">
            <a:solidFill>
              <a:srgbClr val="000000"/>
            </a:solidFill>
            <a:prstDash val="solid"/>
            <a:round/>
            <a:headEnd type="none" w="sm" len="sm"/>
            <a:tailEnd type="none" w="sm" len="sm"/>
          </a:ln>
        </p:spPr>
      </p:cxnSp>
      <p:cxnSp>
        <p:nvCxnSpPr>
          <p:cNvPr id="469" name="Google Shape;469;p29"/>
          <p:cNvCxnSpPr/>
          <p:nvPr/>
        </p:nvCxnSpPr>
        <p:spPr>
          <a:xfrm flipH="1">
            <a:off x="1318077" y="1723718"/>
            <a:ext cx="71700" cy="119700"/>
          </a:xfrm>
          <a:prstGeom prst="straightConnector1">
            <a:avLst/>
          </a:prstGeom>
          <a:noFill/>
          <a:ln w="38100" cap="flat" cmpd="sng">
            <a:solidFill>
              <a:srgbClr val="000000"/>
            </a:solidFill>
            <a:prstDash val="solid"/>
            <a:round/>
            <a:headEnd type="none" w="sm" len="sm"/>
            <a:tailEnd type="none" w="sm" len="sm"/>
          </a:ln>
        </p:spPr>
      </p:cxnSp>
      <p:cxnSp>
        <p:nvCxnSpPr>
          <p:cNvPr id="470" name="Google Shape;470;p29"/>
          <p:cNvCxnSpPr/>
          <p:nvPr/>
        </p:nvCxnSpPr>
        <p:spPr>
          <a:xfrm flipH="1">
            <a:off x="1171661" y="1656100"/>
            <a:ext cx="13200" cy="141600"/>
          </a:xfrm>
          <a:prstGeom prst="straightConnector1">
            <a:avLst/>
          </a:prstGeom>
          <a:noFill/>
          <a:ln w="38100" cap="flat" cmpd="sng">
            <a:solidFill>
              <a:srgbClr val="000000"/>
            </a:solidFill>
            <a:prstDash val="solid"/>
            <a:round/>
            <a:headEnd type="none" w="sm" len="sm"/>
            <a:tailEnd type="none" w="sm" len="sm"/>
          </a:ln>
        </p:spPr>
      </p:cxnSp>
      <p:cxnSp>
        <p:nvCxnSpPr>
          <p:cNvPr id="471" name="Google Shape;471;p29"/>
          <p:cNvCxnSpPr>
            <a:stCxn id="454" idx="2"/>
            <a:endCxn id="455" idx="0"/>
          </p:cNvCxnSpPr>
          <p:nvPr/>
        </p:nvCxnSpPr>
        <p:spPr>
          <a:xfrm flipH="1">
            <a:off x="482550" y="3640375"/>
            <a:ext cx="592002" cy="409900"/>
          </a:xfrm>
          <a:prstGeom prst="straightConnector1">
            <a:avLst/>
          </a:prstGeom>
          <a:noFill/>
          <a:ln w="19050" cap="flat" cmpd="sng">
            <a:solidFill>
              <a:schemeClr val="accent6"/>
            </a:solidFill>
            <a:prstDash val="solid"/>
            <a:round/>
            <a:headEnd type="none" w="sm" len="sm"/>
            <a:tailEnd type="triangle" w="med" len="med"/>
          </a:ln>
        </p:spPr>
      </p:cxnSp>
      <p:cxnSp>
        <p:nvCxnSpPr>
          <p:cNvPr id="472" name="Google Shape;472;p29"/>
          <p:cNvCxnSpPr>
            <a:stCxn id="454" idx="2"/>
            <a:endCxn id="456" idx="0"/>
          </p:cNvCxnSpPr>
          <p:nvPr/>
        </p:nvCxnSpPr>
        <p:spPr>
          <a:xfrm>
            <a:off x="1074552" y="3640375"/>
            <a:ext cx="608998" cy="409900"/>
          </a:xfrm>
          <a:prstGeom prst="straightConnector1">
            <a:avLst/>
          </a:prstGeom>
          <a:noFill/>
          <a:ln w="19050" cap="flat" cmpd="sng">
            <a:solidFill>
              <a:schemeClr val="accent6"/>
            </a:solidFill>
            <a:prstDash val="solid"/>
            <a:round/>
            <a:headEnd type="none" w="sm" len="sm"/>
            <a:tailEnd type="triangle" w="med" len="med"/>
          </a:ln>
        </p:spPr>
      </p:cxnSp>
      <p:sp>
        <p:nvSpPr>
          <p:cNvPr id="473" name="Google Shape;473;p29"/>
          <p:cNvSpPr txBox="1"/>
          <p:nvPr/>
        </p:nvSpPr>
        <p:spPr>
          <a:xfrm>
            <a:off x="2202600" y="4369050"/>
            <a:ext cx="67821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smtClean="0">
                <a:solidFill>
                  <a:schemeClr val="tx1"/>
                </a:solidFill>
                <a:latin typeface="Calibri"/>
                <a:ea typeface="Calibri"/>
                <a:cs typeface="Calibri"/>
                <a:sym typeface="Calibri"/>
              </a:rPr>
              <a:t>Most repeated </a:t>
            </a:r>
            <a:r>
              <a:rPr lang="en-US" sz="1300" b="0" i="0" u="none" strike="noStrike" cap="none" dirty="0" err="1" smtClean="0">
                <a:solidFill>
                  <a:schemeClr val="tx1"/>
                </a:solidFill>
                <a:latin typeface="Calibri"/>
                <a:ea typeface="Calibri"/>
                <a:cs typeface="Calibri"/>
                <a:sym typeface="Calibri"/>
              </a:rPr>
              <a:t>hexanucleotides</a:t>
            </a:r>
            <a:r>
              <a:rPr lang="en-US" sz="1300" b="0" i="0" u="none" strike="noStrike" cap="none" dirty="0" smtClean="0">
                <a:solidFill>
                  <a:schemeClr val="tx1"/>
                </a:solidFill>
                <a:latin typeface="Calibri"/>
                <a:ea typeface="Calibri"/>
                <a:cs typeface="Calibri"/>
                <a:sym typeface="Calibri"/>
              </a:rPr>
              <a:t> and their </a:t>
            </a:r>
            <a:r>
              <a:rPr lang="en-US" sz="1300" b="0" i="0" u="none" strike="noStrike" cap="none" dirty="0" err="1" smtClean="0">
                <a:solidFill>
                  <a:schemeClr val="tx1"/>
                </a:solidFill>
                <a:latin typeface="Calibri"/>
                <a:ea typeface="Calibri"/>
                <a:cs typeface="Calibri"/>
                <a:sym typeface="Calibri"/>
              </a:rPr>
              <a:t>hexanucleotide</a:t>
            </a:r>
            <a:r>
              <a:rPr lang="en-US" sz="1300" b="0" i="0" u="none" strike="noStrike" cap="none" dirty="0" smtClean="0">
                <a:solidFill>
                  <a:schemeClr val="tx1"/>
                </a:solidFill>
                <a:latin typeface="Calibri"/>
                <a:ea typeface="Calibri"/>
                <a:cs typeface="Calibri"/>
                <a:sym typeface="Calibri"/>
              </a:rPr>
              <a:t> motif location. Between brackets, the amount of </a:t>
            </a:r>
            <a:r>
              <a:rPr lang="en-US" sz="1300" b="0" i="0" u="none" strike="noStrike" cap="none" dirty="0" err="1" smtClean="0">
                <a:solidFill>
                  <a:schemeClr val="tx1"/>
                </a:solidFill>
                <a:latin typeface="Calibri"/>
                <a:ea typeface="Calibri"/>
                <a:cs typeface="Calibri"/>
                <a:sym typeface="Calibri"/>
              </a:rPr>
              <a:t>hexanucleotides</a:t>
            </a:r>
            <a:r>
              <a:rPr lang="en-US" sz="1300" b="0" i="0" u="none" strike="noStrike" cap="none" dirty="0" smtClean="0">
                <a:solidFill>
                  <a:schemeClr val="tx1"/>
                </a:solidFill>
                <a:latin typeface="Calibri"/>
                <a:ea typeface="Calibri"/>
                <a:cs typeface="Calibri"/>
                <a:sym typeface="Calibri"/>
              </a:rPr>
              <a:t> from the total of repeats that are part of the sequence that interacts with WNV 3’UTR.</a:t>
            </a:r>
            <a:endParaRPr lang="en-US" sz="1300" b="0" i="0" u="none" strike="noStrike" cap="none" dirty="0">
              <a:solidFill>
                <a:schemeClr val="tx1"/>
              </a:solidFill>
              <a:latin typeface="Calibri"/>
              <a:ea typeface="Calibri"/>
              <a:cs typeface="Calibri"/>
              <a:sym typeface="Calibri"/>
            </a:endParaRPr>
          </a:p>
        </p:txBody>
      </p:sp>
      <p:pic>
        <p:nvPicPr>
          <p:cNvPr id="474" name="Google Shape;474;p29" title="Gráfico"/>
          <p:cNvPicPr preferRelativeResize="0"/>
          <p:nvPr/>
        </p:nvPicPr>
        <p:blipFill rotWithShape="1">
          <a:blip r:embed="rId4">
            <a:alphaModFix/>
          </a:blip>
          <a:srcRect/>
          <a:stretch/>
        </p:blipFill>
        <p:spPr>
          <a:xfrm>
            <a:off x="5691675" y="2155500"/>
            <a:ext cx="3291298" cy="2034024"/>
          </a:xfrm>
          <a:prstGeom prst="rect">
            <a:avLst/>
          </a:prstGeom>
          <a:noFill/>
          <a:ln>
            <a:noFill/>
          </a:ln>
        </p:spPr>
      </p:pic>
      <p:pic>
        <p:nvPicPr>
          <p:cNvPr id="475" name="Google Shape;475;p29" title="Gráfico"/>
          <p:cNvPicPr preferRelativeResize="0"/>
          <p:nvPr/>
        </p:nvPicPr>
        <p:blipFill rotWithShape="1">
          <a:blip r:embed="rId5">
            <a:alphaModFix/>
          </a:blip>
          <a:srcRect/>
          <a:stretch/>
        </p:blipFill>
        <p:spPr>
          <a:xfrm>
            <a:off x="2465050" y="2182613"/>
            <a:ext cx="3475481" cy="20340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0"/>
          <p:cNvSpPr txBox="1"/>
          <p:nvPr/>
        </p:nvSpPr>
        <p:spPr>
          <a:xfrm>
            <a:off x="609600" y="483705"/>
            <a:ext cx="7610061"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smtClean="0">
                <a:solidFill>
                  <a:schemeClr val="dk1"/>
                </a:solidFill>
                <a:latin typeface="Calibri"/>
                <a:ea typeface="Calibri"/>
                <a:cs typeface="Calibri"/>
                <a:sym typeface="Calibri"/>
              </a:rPr>
              <a:t>Results- The putative target of the conserved sequences is preferently SL-I(IIB)</a:t>
            </a:r>
            <a:endParaRPr lang="en-US" sz="1400" b="0" i="0" u="none" strike="noStrike" cap="none">
              <a:solidFill>
                <a:srgbClr val="000000"/>
              </a:solidFill>
              <a:sym typeface="Arial"/>
            </a:endParaRPr>
          </a:p>
        </p:txBody>
      </p:sp>
      <p:sp>
        <p:nvSpPr>
          <p:cNvPr id="481" name="Google Shape;481;p30"/>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18</a:t>
            </a:fld>
            <a:endParaRPr lang="en-US"/>
          </a:p>
        </p:txBody>
      </p:sp>
      <p:pic>
        <p:nvPicPr>
          <p:cNvPr id="482" name="Google Shape;482;p30"/>
          <p:cNvPicPr preferRelativeResize="0"/>
          <p:nvPr/>
        </p:nvPicPr>
        <p:blipFill rotWithShape="1">
          <a:blip r:embed="rId3">
            <a:alphaModFix/>
          </a:blip>
          <a:srcRect/>
          <a:stretch/>
        </p:blipFill>
        <p:spPr>
          <a:xfrm>
            <a:off x="2" y="6021438"/>
            <a:ext cx="9136916" cy="835799"/>
          </a:xfrm>
          <a:prstGeom prst="rect">
            <a:avLst/>
          </a:prstGeom>
          <a:noFill/>
          <a:ln>
            <a:noFill/>
          </a:ln>
        </p:spPr>
      </p:pic>
      <p:graphicFrame>
        <p:nvGraphicFramePr>
          <p:cNvPr id="483" name="Google Shape;483;p30"/>
          <p:cNvGraphicFramePr/>
          <p:nvPr>
            <p:extLst>
              <p:ext uri="{D42A27DB-BD31-4B8C-83A1-F6EECF244321}">
                <p14:modId xmlns:p14="http://schemas.microsoft.com/office/powerpoint/2010/main" val="4292780179"/>
              </p:ext>
            </p:extLst>
          </p:nvPr>
        </p:nvGraphicFramePr>
        <p:xfrm>
          <a:off x="1043025" y="2751100"/>
          <a:ext cx="7398225" cy="1479060"/>
        </p:xfrm>
        <a:graphic>
          <a:graphicData uri="http://schemas.openxmlformats.org/drawingml/2006/table">
            <a:tbl>
              <a:tblPr>
                <a:noFill/>
                <a:tableStyleId>{A6628396-2E0A-458C-A78F-201537BA7EC8}</a:tableStyleId>
              </a:tblPr>
              <a:tblGrid>
                <a:gridCol w="872750">
                  <a:extLst>
                    <a:ext uri="{9D8B030D-6E8A-4147-A177-3AD203B41FA5}">
                      <a16:colId xmlns:a16="http://schemas.microsoft.com/office/drawing/2014/main" xmlns="" val="20000"/>
                    </a:ext>
                  </a:extLst>
                </a:gridCol>
                <a:gridCol w="4575225">
                  <a:extLst>
                    <a:ext uri="{9D8B030D-6E8A-4147-A177-3AD203B41FA5}">
                      <a16:colId xmlns:a16="http://schemas.microsoft.com/office/drawing/2014/main" xmlns="" val="20001"/>
                    </a:ext>
                  </a:extLst>
                </a:gridCol>
                <a:gridCol w="1950250">
                  <a:extLst>
                    <a:ext uri="{9D8B030D-6E8A-4147-A177-3AD203B41FA5}">
                      <a16:colId xmlns:a16="http://schemas.microsoft.com/office/drawing/2014/main" xmlns="" val="20002"/>
                    </a:ext>
                  </a:extLst>
                </a:gridCol>
              </a:tblGrid>
              <a:tr h="254800">
                <a:tc>
                  <a:txBody>
                    <a:bodyPr/>
                    <a:lstStyle/>
                    <a:p>
                      <a:pPr marL="0" marR="0" lvl="0" indent="0" algn="ctr" rtl="0">
                        <a:lnSpc>
                          <a:spcPct val="100000"/>
                        </a:lnSpc>
                        <a:spcBef>
                          <a:spcPts val="0"/>
                        </a:spcBef>
                        <a:spcAft>
                          <a:spcPts val="0"/>
                        </a:spcAft>
                        <a:buClr>
                          <a:srgbClr val="000000"/>
                        </a:buClr>
                        <a:buSzPts val="1700"/>
                        <a:buFont typeface="Arial"/>
                        <a:buNone/>
                      </a:pPr>
                      <a:r>
                        <a:rPr lang="fr-FR" sz="1700" b="1" u="none" strike="noStrike" cap="none">
                          <a:latin typeface="Calibri"/>
                          <a:ea typeface="Calibri"/>
                          <a:cs typeface="Calibri"/>
                          <a:sym typeface="Calibri"/>
                        </a:rPr>
                        <a:t>Round </a:t>
                      </a:r>
                      <a:endParaRPr sz="17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b="1" u="none" strike="noStrike" cap="none">
                          <a:latin typeface="Calibri"/>
                          <a:ea typeface="Calibri"/>
                          <a:cs typeface="Calibri"/>
                          <a:sym typeface="Calibri"/>
                        </a:rPr>
                        <a:t>Target interactions</a:t>
                      </a:r>
                      <a:endParaRPr sz="17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b="1" u="none" strike="noStrike" cap="none">
                          <a:latin typeface="Calibri"/>
                          <a:ea typeface="Calibri"/>
                          <a:cs typeface="Calibri"/>
                          <a:sym typeface="Calibri"/>
                        </a:rPr>
                        <a:t>Apt without hexants</a:t>
                      </a:r>
                      <a:endParaRPr sz="1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endParaRPr sz="17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accent5"/>
                    </a:solidFill>
                  </a:tcPr>
                </a:tc>
                <a:extLst>
                  <a:ext uri="{0D108BD9-81ED-4DB2-BD59-A6C34878D82A}">
                    <a16:rowId xmlns:a16="http://schemas.microsoft.com/office/drawing/2014/main" xmlns="" val="10000"/>
                  </a:ext>
                </a:extLst>
              </a:tr>
              <a:tr h="444450">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6</a:t>
                      </a:r>
                      <a:endParaRPr sz="17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SL-I(IIB) (7/7), CS2 (2), SL-I (LA) (1)</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7</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xmlns="" val="10001"/>
                  </a:ext>
                </a:extLst>
              </a:tr>
              <a:tr h="444450">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9</a:t>
                      </a:r>
                      <a:endParaRPr sz="17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SL-I(IIB) (5/6), CS2(2), SL-I (LA) (2), no target (1)</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13</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
        <p:nvSpPr>
          <p:cNvPr id="484" name="Google Shape;484;p30"/>
          <p:cNvSpPr/>
          <p:nvPr/>
        </p:nvSpPr>
        <p:spPr>
          <a:xfrm>
            <a:off x="2793738" y="4676225"/>
            <a:ext cx="2819400" cy="887100"/>
          </a:xfrm>
          <a:prstGeom prst="roundRect">
            <a:avLst>
              <a:gd name="adj" fmla="val 16667"/>
            </a:avLst>
          </a:pr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smtClean="0">
                <a:solidFill>
                  <a:srgbClr val="FFFFFF"/>
                </a:solidFill>
                <a:latin typeface="Calibri"/>
                <a:ea typeface="Calibri"/>
                <a:cs typeface="Calibri"/>
                <a:sym typeface="Calibri"/>
              </a:rPr>
              <a:t>Supports the hypothesis of a general evolution of aptamers towards SL-I</a:t>
            </a:r>
            <a:endParaRPr lang="en-US" sz="1700" b="1" i="0" u="none" strike="noStrike" cap="none">
              <a:solidFill>
                <a:srgbClr val="FFFFFF"/>
              </a:solidFill>
              <a:latin typeface="Calibri"/>
              <a:ea typeface="Calibri"/>
              <a:cs typeface="Calibri"/>
              <a:sym typeface="Calibri"/>
            </a:endParaRPr>
          </a:p>
        </p:txBody>
      </p:sp>
      <p:sp>
        <p:nvSpPr>
          <p:cNvPr id="485" name="Google Shape;485;p30"/>
          <p:cNvSpPr/>
          <p:nvPr/>
        </p:nvSpPr>
        <p:spPr>
          <a:xfrm>
            <a:off x="1915801" y="3318400"/>
            <a:ext cx="4575300" cy="8871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rgbClr val="000000"/>
              </a:solidFill>
              <a:latin typeface="Calibri"/>
              <a:ea typeface="Calibri"/>
              <a:cs typeface="Calibri"/>
              <a:sym typeface="Calibri"/>
            </a:endParaRPr>
          </a:p>
        </p:txBody>
      </p:sp>
      <p:cxnSp>
        <p:nvCxnSpPr>
          <p:cNvPr id="486" name="Google Shape;486;p30"/>
          <p:cNvCxnSpPr>
            <a:stCxn id="485" idx="2"/>
            <a:endCxn id="484" idx="0"/>
          </p:cNvCxnSpPr>
          <p:nvPr/>
        </p:nvCxnSpPr>
        <p:spPr>
          <a:xfrm>
            <a:off x="4203451" y="4205500"/>
            <a:ext cx="0" cy="470700"/>
          </a:xfrm>
          <a:prstGeom prst="straightConnector1">
            <a:avLst/>
          </a:prstGeom>
          <a:noFill/>
          <a:ln w="28575" cap="flat" cmpd="sng">
            <a:solidFill>
              <a:schemeClr val="accent4"/>
            </a:solidFill>
            <a:prstDash val="solid"/>
            <a:round/>
            <a:headEnd type="none" w="sm" len="sm"/>
            <a:tailEnd type="triangle" w="med" len="med"/>
          </a:ln>
        </p:spPr>
      </p:cxnSp>
      <p:sp>
        <p:nvSpPr>
          <p:cNvPr id="487" name="Google Shape;487;p30"/>
          <p:cNvSpPr/>
          <p:nvPr/>
        </p:nvSpPr>
        <p:spPr>
          <a:xfrm>
            <a:off x="6043563" y="4676225"/>
            <a:ext cx="2819400" cy="887100"/>
          </a:xfrm>
          <a:prstGeom prst="roundRect">
            <a:avLst>
              <a:gd name="adj" fmla="val 16667"/>
            </a:avLst>
          </a:pr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smtClean="0">
                <a:solidFill>
                  <a:srgbClr val="FFFFFF"/>
                </a:solidFill>
                <a:latin typeface="Calibri"/>
                <a:ea typeface="Calibri"/>
                <a:cs typeface="Calibri"/>
                <a:sym typeface="Calibri"/>
              </a:rPr>
              <a:t>Supports the hypothesis of target diversification between rounds 6 and 9</a:t>
            </a:r>
            <a:endParaRPr lang="en-US" sz="1700" b="1" i="0" u="none" strike="noStrike" cap="none">
              <a:solidFill>
                <a:srgbClr val="FFFFFF"/>
              </a:solidFill>
              <a:latin typeface="Calibri"/>
              <a:ea typeface="Calibri"/>
              <a:cs typeface="Calibri"/>
              <a:sym typeface="Calibri"/>
            </a:endParaRPr>
          </a:p>
        </p:txBody>
      </p:sp>
      <p:sp>
        <p:nvSpPr>
          <p:cNvPr id="488" name="Google Shape;488;p30"/>
          <p:cNvSpPr/>
          <p:nvPr/>
        </p:nvSpPr>
        <p:spPr>
          <a:xfrm>
            <a:off x="6470463" y="3318400"/>
            <a:ext cx="1965600" cy="8871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lang="en-US" sz="1500" b="0" i="0" u="none" strike="noStrike" cap="none">
              <a:solidFill>
                <a:srgbClr val="000000"/>
              </a:solidFill>
              <a:latin typeface="Calibri"/>
              <a:ea typeface="Calibri"/>
              <a:cs typeface="Calibri"/>
              <a:sym typeface="Calibri"/>
            </a:endParaRPr>
          </a:p>
        </p:txBody>
      </p:sp>
      <p:cxnSp>
        <p:nvCxnSpPr>
          <p:cNvPr id="489" name="Google Shape;489;p30"/>
          <p:cNvCxnSpPr>
            <a:stCxn id="488" idx="2"/>
            <a:endCxn id="487" idx="0"/>
          </p:cNvCxnSpPr>
          <p:nvPr/>
        </p:nvCxnSpPr>
        <p:spPr>
          <a:xfrm>
            <a:off x="7453263" y="4205500"/>
            <a:ext cx="0" cy="470700"/>
          </a:xfrm>
          <a:prstGeom prst="straightConnector1">
            <a:avLst/>
          </a:prstGeom>
          <a:noFill/>
          <a:ln w="28575" cap="flat" cmpd="sng">
            <a:solidFill>
              <a:schemeClr val="accent4"/>
            </a:solidFill>
            <a:prstDash val="solid"/>
            <a:round/>
            <a:headEnd type="none" w="sm" len="sm"/>
            <a:tailEnd type="triangle" w="med" len="med"/>
          </a:ln>
        </p:spPr>
      </p:cxnSp>
      <p:sp>
        <p:nvSpPr>
          <p:cNvPr id="490" name="Google Shape;490;p30"/>
          <p:cNvSpPr txBox="1"/>
          <p:nvPr/>
        </p:nvSpPr>
        <p:spPr>
          <a:xfrm>
            <a:off x="3566963" y="1795772"/>
            <a:ext cx="2305800" cy="835800"/>
          </a:xfrm>
          <a:prstGeom prst="rect">
            <a:avLst/>
          </a:prstGeom>
          <a:noFill/>
          <a:ln>
            <a:noFill/>
          </a:ln>
        </p:spPr>
        <p:txBody>
          <a:bodyPr spcFirstLastPara="1" wrap="square" lIns="91425" tIns="91425" rIns="91425" bIns="91425" anchor="t" anchorCtr="0">
            <a:noAutofit/>
          </a:bodyPr>
          <a:lstStyle/>
          <a:p>
            <a:pPr lvl="0" algn="ctr">
              <a:buSzPts val="1400"/>
            </a:pPr>
            <a:r>
              <a:rPr lang="en-US" sz="1400" b="1" i="0" u="none" strike="noStrike" cap="none" smtClean="0">
                <a:solidFill>
                  <a:schemeClr val="accent5"/>
                </a:solidFill>
                <a:latin typeface="Calibri"/>
                <a:ea typeface="Calibri"/>
                <a:cs typeface="Calibri"/>
                <a:sym typeface="Calibri"/>
              </a:rPr>
              <a:t>Analysis of the putative targets </a:t>
            </a:r>
            <a:r>
              <a:rPr lang="en-US" b="1" smtClean="0">
                <a:solidFill>
                  <a:schemeClr val="accent5"/>
                </a:solidFill>
                <a:latin typeface="Calibri"/>
                <a:ea typeface="Calibri"/>
                <a:cs typeface="Calibri"/>
                <a:sym typeface="Calibri"/>
              </a:rPr>
              <a:t>in WNV 3’UTR </a:t>
            </a:r>
            <a:r>
              <a:rPr lang="en-US" sz="1400" b="1" i="0" u="none" strike="noStrike" cap="none" smtClean="0">
                <a:solidFill>
                  <a:schemeClr val="accent5"/>
                </a:solidFill>
                <a:latin typeface="Calibri"/>
                <a:ea typeface="Calibri"/>
                <a:cs typeface="Calibri"/>
                <a:sym typeface="Calibri"/>
              </a:rPr>
              <a:t>of the conserved hexanucleotide sequences</a:t>
            </a:r>
            <a:endParaRPr lang="en-US" sz="1400" b="1" i="0" u="none" strike="noStrike" cap="none">
              <a:solidFill>
                <a:schemeClr val="accent5"/>
              </a:solidFill>
              <a:latin typeface="Calibri"/>
              <a:ea typeface="Calibri"/>
              <a:cs typeface="Calibri"/>
              <a:sym typeface="Calibri"/>
            </a:endParaRPr>
          </a:p>
        </p:txBody>
      </p:sp>
      <p:sp>
        <p:nvSpPr>
          <p:cNvPr id="491" name="Google Shape;491;p30"/>
          <p:cNvSpPr/>
          <p:nvPr/>
        </p:nvSpPr>
        <p:spPr>
          <a:xfrm>
            <a:off x="1233750" y="1497925"/>
            <a:ext cx="1647300" cy="4482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smtClean="0">
                <a:solidFill>
                  <a:srgbClr val="FFFFFF"/>
                </a:solidFill>
                <a:latin typeface="Calibri"/>
                <a:ea typeface="Calibri"/>
                <a:cs typeface="Calibri"/>
                <a:sym typeface="Calibri"/>
              </a:rPr>
              <a:t>Clustal Omega</a:t>
            </a:r>
            <a:endParaRPr lang="en-US" sz="1700" b="1" i="0" u="none" strike="noStrike" cap="none">
              <a:solidFill>
                <a:srgbClr val="FFFFFF"/>
              </a:solidFill>
              <a:latin typeface="Calibri"/>
              <a:ea typeface="Calibri"/>
              <a:cs typeface="Calibri"/>
              <a:sym typeface="Calibri"/>
            </a:endParaRPr>
          </a:p>
        </p:txBody>
      </p:sp>
      <p:sp>
        <p:nvSpPr>
          <p:cNvPr id="492" name="Google Shape;492;p30"/>
          <p:cNvSpPr/>
          <p:nvPr/>
        </p:nvSpPr>
        <p:spPr>
          <a:xfrm>
            <a:off x="683400" y="2166050"/>
            <a:ext cx="2748000" cy="3651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smtClean="0">
                <a:solidFill>
                  <a:schemeClr val="dk1"/>
                </a:solidFill>
                <a:latin typeface="Calibri"/>
                <a:ea typeface="Calibri"/>
                <a:cs typeface="Calibri"/>
                <a:sym typeface="Calibri"/>
              </a:rPr>
              <a:t>Multiple alignment software </a:t>
            </a:r>
            <a:endParaRPr lang="en-US" sz="1500" b="0" i="0" u="none" strike="noStrike" cap="none">
              <a:solidFill>
                <a:schemeClr val="dk1"/>
              </a:solidFill>
              <a:latin typeface="Calibri"/>
              <a:ea typeface="Calibri"/>
              <a:cs typeface="Calibri"/>
              <a:sym typeface="Calibri"/>
            </a:endParaRPr>
          </a:p>
        </p:txBody>
      </p:sp>
      <p:cxnSp>
        <p:nvCxnSpPr>
          <p:cNvPr id="493" name="Google Shape;493;p30"/>
          <p:cNvCxnSpPr>
            <a:stCxn id="491" idx="2"/>
            <a:endCxn id="492" idx="0"/>
          </p:cNvCxnSpPr>
          <p:nvPr/>
        </p:nvCxnSpPr>
        <p:spPr>
          <a:xfrm>
            <a:off x="2057400" y="1946125"/>
            <a:ext cx="0" cy="219900"/>
          </a:xfrm>
          <a:prstGeom prst="straightConnector1">
            <a:avLst/>
          </a:prstGeom>
          <a:noFill/>
          <a:ln w="19050" cap="flat" cmpd="sng">
            <a:solidFill>
              <a:schemeClr val="accent6"/>
            </a:solidFill>
            <a:prstDash val="solid"/>
            <a:round/>
            <a:headEnd type="none" w="sm" len="sm"/>
            <a:tailEnd type="none" w="sm" len="sm"/>
          </a:ln>
        </p:spPr>
      </p:cxnSp>
      <p:sp>
        <p:nvSpPr>
          <p:cNvPr id="494" name="Google Shape;494;p30"/>
          <p:cNvSpPr txBox="1"/>
          <p:nvPr/>
        </p:nvSpPr>
        <p:spPr>
          <a:xfrm>
            <a:off x="5979675" y="1795772"/>
            <a:ext cx="2748000" cy="83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smtClean="0">
                <a:solidFill>
                  <a:schemeClr val="accent5"/>
                </a:solidFill>
                <a:latin typeface="Calibri"/>
                <a:ea typeface="Calibri"/>
                <a:cs typeface="Calibri"/>
                <a:sym typeface="Calibri"/>
              </a:rPr>
              <a:t>Analysis of the number of aptamers in each round that don’t have any conserved hexanucleotide</a:t>
            </a:r>
            <a:endParaRPr lang="en-US" sz="1400" b="1" i="0" u="none" strike="noStrike" cap="none">
              <a:solidFill>
                <a:schemeClr val="accent5"/>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1"/>
          <p:cNvSpPr txBox="1"/>
          <p:nvPr/>
        </p:nvSpPr>
        <p:spPr>
          <a:xfrm>
            <a:off x="838197" y="533400"/>
            <a:ext cx="7629825" cy="461700"/>
          </a:xfrm>
          <a:prstGeom prst="rect">
            <a:avLst/>
          </a:prstGeom>
          <a:noFill/>
          <a:ln>
            <a:noFill/>
          </a:ln>
        </p:spPr>
        <p:txBody>
          <a:bodyPr spcFirstLastPara="1" wrap="square" lIns="91425" tIns="45700" rIns="91425" bIns="45700" anchor="t" anchorCtr="0">
            <a:noAutofit/>
          </a:bodyPr>
          <a:lstStyle/>
          <a:p>
            <a:pPr lvl="0" algn="ctr">
              <a:buSzPts val="2400"/>
            </a:pPr>
            <a:r>
              <a:rPr lang="en-US" sz="2400" b="1" i="0" u="none" strike="noStrike" cap="none" smtClean="0">
                <a:solidFill>
                  <a:schemeClr val="dk1"/>
                </a:solidFill>
                <a:latin typeface="Calibri"/>
                <a:ea typeface="Calibri"/>
                <a:cs typeface="Calibri"/>
                <a:sym typeface="Calibri"/>
              </a:rPr>
              <a:t>Results- The putative target of the conserved sequences is </a:t>
            </a:r>
            <a:r>
              <a:rPr lang="en-US" sz="2400" b="1" smtClean="0">
                <a:solidFill>
                  <a:schemeClr val="dk1"/>
                </a:solidFill>
                <a:latin typeface="Calibri"/>
                <a:ea typeface="Calibri"/>
                <a:cs typeface="Calibri"/>
                <a:sym typeface="Calibri"/>
              </a:rPr>
              <a:t>preferently SL-I(IIB</a:t>
            </a:r>
            <a:r>
              <a:rPr lang="en-US" sz="2400" b="1" i="0" u="none" strike="noStrike" cap="none" smtClean="0">
                <a:solidFill>
                  <a:schemeClr val="dk1"/>
                </a:solidFill>
                <a:latin typeface="Calibri"/>
                <a:ea typeface="Calibri"/>
                <a:cs typeface="Calibri"/>
                <a:sym typeface="Calibri"/>
              </a:rPr>
              <a:t>)</a:t>
            </a:r>
            <a:endParaRPr lang="en-US" sz="1400" b="0" i="0" u="none" strike="noStrike" cap="none">
              <a:solidFill>
                <a:srgbClr val="000000"/>
              </a:solidFill>
              <a:sym typeface="Arial"/>
            </a:endParaRPr>
          </a:p>
        </p:txBody>
      </p:sp>
      <p:sp>
        <p:nvSpPr>
          <p:cNvPr id="500" name="Google Shape;500;p31"/>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19</a:t>
            </a:fld>
            <a:endParaRPr lang="en-US"/>
          </a:p>
        </p:txBody>
      </p:sp>
      <p:pic>
        <p:nvPicPr>
          <p:cNvPr id="501" name="Google Shape;501;p31"/>
          <p:cNvPicPr preferRelativeResize="0"/>
          <p:nvPr/>
        </p:nvPicPr>
        <p:blipFill rotWithShape="1">
          <a:blip r:embed="rId3">
            <a:alphaModFix/>
          </a:blip>
          <a:srcRect/>
          <a:stretch/>
        </p:blipFill>
        <p:spPr>
          <a:xfrm>
            <a:off x="2" y="6021438"/>
            <a:ext cx="9136916" cy="835799"/>
          </a:xfrm>
          <a:prstGeom prst="rect">
            <a:avLst/>
          </a:prstGeom>
          <a:noFill/>
          <a:ln>
            <a:noFill/>
          </a:ln>
        </p:spPr>
      </p:pic>
      <p:graphicFrame>
        <p:nvGraphicFramePr>
          <p:cNvPr id="502" name="Google Shape;502;p31"/>
          <p:cNvGraphicFramePr/>
          <p:nvPr>
            <p:extLst>
              <p:ext uri="{D42A27DB-BD31-4B8C-83A1-F6EECF244321}">
                <p14:modId xmlns:p14="http://schemas.microsoft.com/office/powerpoint/2010/main" val="3889559623"/>
              </p:ext>
            </p:extLst>
          </p:nvPr>
        </p:nvGraphicFramePr>
        <p:xfrm>
          <a:off x="1199850" y="2428625"/>
          <a:ext cx="6439500" cy="1655400"/>
        </p:xfrm>
        <a:graphic>
          <a:graphicData uri="http://schemas.openxmlformats.org/drawingml/2006/table">
            <a:tbl>
              <a:tblPr>
                <a:noFill/>
                <a:tableStyleId>{A6628396-2E0A-458C-A78F-201537BA7EC8}</a:tableStyleId>
              </a:tblPr>
              <a:tblGrid>
                <a:gridCol w="1609875">
                  <a:extLst>
                    <a:ext uri="{9D8B030D-6E8A-4147-A177-3AD203B41FA5}">
                      <a16:colId xmlns:a16="http://schemas.microsoft.com/office/drawing/2014/main" xmlns="" val="20000"/>
                    </a:ext>
                  </a:extLst>
                </a:gridCol>
                <a:gridCol w="1609875">
                  <a:extLst>
                    <a:ext uri="{9D8B030D-6E8A-4147-A177-3AD203B41FA5}">
                      <a16:colId xmlns:a16="http://schemas.microsoft.com/office/drawing/2014/main" xmlns="" val="20001"/>
                    </a:ext>
                  </a:extLst>
                </a:gridCol>
                <a:gridCol w="1609875">
                  <a:extLst>
                    <a:ext uri="{9D8B030D-6E8A-4147-A177-3AD203B41FA5}">
                      <a16:colId xmlns:a16="http://schemas.microsoft.com/office/drawing/2014/main" xmlns="" val="20002"/>
                    </a:ext>
                  </a:extLst>
                </a:gridCol>
                <a:gridCol w="1609875">
                  <a:extLst>
                    <a:ext uri="{9D8B030D-6E8A-4147-A177-3AD203B41FA5}">
                      <a16:colId xmlns:a16="http://schemas.microsoft.com/office/drawing/2014/main" xmlns="" val="20003"/>
                    </a:ext>
                  </a:extLst>
                </a:gridCol>
              </a:tblGrid>
              <a:tr h="215900">
                <a:tc>
                  <a:txBody>
                    <a:bodyPr/>
                    <a:lstStyle/>
                    <a:p>
                      <a:pPr marL="0" marR="0" lvl="0" indent="0" algn="ctr" rtl="0">
                        <a:lnSpc>
                          <a:spcPct val="100000"/>
                        </a:lnSpc>
                        <a:spcBef>
                          <a:spcPts val="0"/>
                        </a:spcBef>
                        <a:spcAft>
                          <a:spcPts val="0"/>
                        </a:spcAft>
                        <a:buClr>
                          <a:srgbClr val="000000"/>
                        </a:buClr>
                        <a:buSzPts val="1700"/>
                        <a:buFont typeface="Arial"/>
                        <a:buNone/>
                      </a:pPr>
                      <a:r>
                        <a:rPr lang="fr-FR" sz="1700" b="1" u="none" strike="noStrike" cap="none">
                          <a:latin typeface="Calibri"/>
                          <a:ea typeface="Calibri"/>
                          <a:cs typeface="Calibri"/>
                          <a:sym typeface="Calibri"/>
                        </a:rPr>
                        <a:t>Repeat</a:t>
                      </a:r>
                      <a:endParaRPr sz="17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b="1" u="none" strike="noStrike" cap="none">
                          <a:latin typeface="Calibri"/>
                          <a:ea typeface="Calibri"/>
                          <a:cs typeface="Calibri"/>
                          <a:sym typeface="Calibri"/>
                        </a:rPr>
                        <a:t>Round 6</a:t>
                      </a:r>
                      <a:endParaRPr sz="17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b="1" u="none" strike="noStrike" cap="none">
                          <a:latin typeface="Calibri"/>
                          <a:ea typeface="Calibri"/>
                          <a:cs typeface="Calibri"/>
                          <a:sym typeface="Calibri"/>
                        </a:rPr>
                        <a:t>Round 9</a:t>
                      </a:r>
                      <a:endParaRPr sz="17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b="1" u="none" strike="noStrike" cap="none">
                          <a:latin typeface="Calibri"/>
                          <a:ea typeface="Calibri"/>
                          <a:cs typeface="Calibri"/>
                          <a:sym typeface="Calibri"/>
                        </a:rPr>
                        <a:t>Target</a:t>
                      </a:r>
                      <a:endParaRPr sz="17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accent5"/>
                    </a:solidFill>
                  </a:tcPr>
                </a:tc>
                <a:extLst>
                  <a:ext uri="{0D108BD9-81ED-4DB2-BD59-A6C34878D82A}">
                    <a16:rowId xmlns:a16="http://schemas.microsoft.com/office/drawing/2014/main" xmlns="" val="10000"/>
                  </a:ext>
                </a:extLst>
              </a:tr>
              <a:tr h="215900">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CACUAACACC</a:t>
                      </a:r>
                      <a:endParaRPr sz="17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6 repeats</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2 repeats</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SL-I</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xmlns="" val="10001"/>
                  </a:ext>
                </a:extLst>
              </a:tr>
              <a:tr h="215900">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UUACACUA</a:t>
                      </a:r>
                      <a:endParaRPr sz="17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7</a:t>
                      </a:r>
                      <a:r>
                        <a:rPr lang="fr-FR" sz="1700" u="none" strike="noStrike" cap="none">
                          <a:solidFill>
                            <a:schemeClr val="dk1"/>
                          </a:solidFill>
                          <a:latin typeface="Calibri"/>
                          <a:ea typeface="Calibri"/>
                          <a:cs typeface="Calibri"/>
                          <a:sym typeface="Calibri"/>
                        </a:rPr>
                        <a:t> repeats</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0</a:t>
                      </a:r>
                      <a:r>
                        <a:rPr lang="fr-FR" sz="1700" u="none" strike="noStrike" cap="none">
                          <a:solidFill>
                            <a:schemeClr val="dk1"/>
                          </a:solidFill>
                          <a:latin typeface="Calibri"/>
                          <a:ea typeface="Calibri"/>
                          <a:cs typeface="Calibri"/>
                          <a:sym typeface="Calibri"/>
                        </a:rPr>
                        <a:t> repeats</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SL-I</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xmlns="" val="10002"/>
                  </a:ext>
                </a:extLst>
              </a:tr>
              <a:tr h="215900">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CACUACAC</a:t>
                      </a:r>
                      <a:endParaRPr sz="17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3</a:t>
                      </a:r>
                      <a:r>
                        <a:rPr lang="fr-FR" sz="1700" u="none" strike="noStrike" cap="none">
                          <a:solidFill>
                            <a:schemeClr val="dk1"/>
                          </a:solidFill>
                          <a:latin typeface="Calibri"/>
                          <a:ea typeface="Calibri"/>
                          <a:cs typeface="Calibri"/>
                          <a:sym typeface="Calibri"/>
                        </a:rPr>
                        <a:t> repeats</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5</a:t>
                      </a:r>
                      <a:r>
                        <a:rPr lang="fr-FR" sz="1700" u="none" strike="noStrike" cap="none">
                          <a:solidFill>
                            <a:schemeClr val="dk1"/>
                          </a:solidFill>
                          <a:latin typeface="Calibri"/>
                          <a:ea typeface="Calibri"/>
                          <a:cs typeface="Calibri"/>
                          <a:sym typeface="Calibri"/>
                        </a:rPr>
                        <a:t> repeats</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SL-I</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xmlns="" val="10003"/>
                  </a:ext>
                </a:extLst>
              </a:tr>
              <a:tr h="215900">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ACUACACUCG</a:t>
                      </a:r>
                      <a:endParaRPr sz="17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1</a:t>
                      </a:r>
                      <a:r>
                        <a:rPr lang="fr-FR" sz="1700" u="none" strike="noStrike" cap="none">
                          <a:solidFill>
                            <a:schemeClr val="dk1"/>
                          </a:solidFill>
                          <a:latin typeface="Calibri"/>
                          <a:ea typeface="Calibri"/>
                          <a:cs typeface="Calibri"/>
                          <a:sym typeface="Calibri"/>
                        </a:rPr>
                        <a:t> repeats</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4</a:t>
                      </a:r>
                      <a:r>
                        <a:rPr lang="fr-FR" sz="1700" u="none" strike="noStrike" cap="none">
                          <a:solidFill>
                            <a:schemeClr val="dk1"/>
                          </a:solidFill>
                          <a:latin typeface="Calibri"/>
                          <a:ea typeface="Calibri"/>
                          <a:cs typeface="Calibri"/>
                          <a:sym typeface="Calibri"/>
                        </a:rPr>
                        <a:t> repeats</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u="none" strike="noStrike" cap="none">
                          <a:latin typeface="Calibri"/>
                          <a:ea typeface="Calibri"/>
                          <a:cs typeface="Calibri"/>
                          <a:sym typeface="Calibri"/>
                        </a:rPr>
                        <a:t>SL-I</a:t>
                      </a:r>
                      <a:endParaRPr sz="1700" u="none" strike="noStrike" cap="none">
                        <a:latin typeface="Calibri"/>
                        <a:ea typeface="Calibri"/>
                        <a:cs typeface="Calibri"/>
                        <a:sym typeface="Calibri"/>
                      </a:endParaRPr>
                    </a:p>
                  </a:txBody>
                  <a:tcPr marL="36000" marR="36000" marT="36000" marB="3600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sp>
        <p:nvSpPr>
          <p:cNvPr id="503" name="Google Shape;503;p31"/>
          <p:cNvSpPr txBox="1"/>
          <p:nvPr/>
        </p:nvSpPr>
        <p:spPr>
          <a:xfrm>
            <a:off x="845700" y="1395125"/>
            <a:ext cx="4723200" cy="88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smtClean="0">
                <a:solidFill>
                  <a:schemeClr val="accent5"/>
                </a:solidFill>
                <a:latin typeface="Calibri"/>
                <a:ea typeface="Calibri"/>
                <a:cs typeface="Calibri"/>
                <a:sym typeface="Calibri"/>
              </a:rPr>
              <a:t>Search for longer conserved sequences and their putative targets  through analysis of the adjoining nucleotides of the conserved hexanucleotides</a:t>
            </a:r>
            <a:endParaRPr lang="en-US" sz="1700" b="1" i="0" u="none" strike="noStrike" cap="none">
              <a:solidFill>
                <a:schemeClr val="accent5"/>
              </a:solidFill>
              <a:latin typeface="Calibri"/>
              <a:ea typeface="Calibri"/>
              <a:cs typeface="Calibri"/>
              <a:sym typeface="Calibri"/>
            </a:endParaRPr>
          </a:p>
        </p:txBody>
      </p:sp>
      <p:sp>
        <p:nvSpPr>
          <p:cNvPr id="504" name="Google Shape;504;p31"/>
          <p:cNvSpPr/>
          <p:nvPr/>
        </p:nvSpPr>
        <p:spPr>
          <a:xfrm>
            <a:off x="5982550" y="1725413"/>
            <a:ext cx="1647300" cy="4482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smtClean="0">
                <a:solidFill>
                  <a:srgbClr val="FFFFFF"/>
                </a:solidFill>
                <a:latin typeface="Calibri"/>
                <a:ea typeface="Calibri"/>
                <a:cs typeface="Calibri"/>
                <a:sym typeface="Calibri"/>
              </a:rPr>
              <a:t>Clustal Omega</a:t>
            </a:r>
            <a:endParaRPr lang="en-US" sz="1700" b="1" i="0" u="none" strike="noStrike" cap="none">
              <a:solidFill>
                <a:srgbClr val="FFFFFF"/>
              </a:solidFill>
              <a:latin typeface="Calibri"/>
              <a:ea typeface="Calibri"/>
              <a:cs typeface="Calibri"/>
              <a:sym typeface="Calibri"/>
            </a:endParaRPr>
          </a:p>
        </p:txBody>
      </p:sp>
      <p:sp>
        <p:nvSpPr>
          <p:cNvPr id="505" name="Google Shape;505;p31"/>
          <p:cNvSpPr/>
          <p:nvPr/>
        </p:nvSpPr>
        <p:spPr>
          <a:xfrm>
            <a:off x="5420025" y="4426775"/>
            <a:ext cx="2819400" cy="887100"/>
          </a:xfrm>
          <a:prstGeom prst="roundRect">
            <a:avLst>
              <a:gd name="adj" fmla="val 16667"/>
            </a:avLst>
          </a:pr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smtClean="0">
                <a:solidFill>
                  <a:srgbClr val="FFFFFF"/>
                </a:solidFill>
                <a:latin typeface="Calibri"/>
                <a:ea typeface="Calibri"/>
                <a:cs typeface="Calibri"/>
                <a:sym typeface="Calibri"/>
              </a:rPr>
              <a:t>Supports the hypothesis of a general evolution of aptamers towards SL-I</a:t>
            </a:r>
            <a:endParaRPr lang="en-US" sz="1700" b="1" i="0" u="none" strike="noStrike" cap="none">
              <a:solidFill>
                <a:srgbClr val="FFFFFF"/>
              </a:solidFill>
              <a:latin typeface="Calibri"/>
              <a:ea typeface="Calibri"/>
              <a:cs typeface="Calibri"/>
              <a:sym typeface="Calibri"/>
            </a:endParaRPr>
          </a:p>
        </p:txBody>
      </p:sp>
      <p:sp>
        <p:nvSpPr>
          <p:cNvPr id="506" name="Google Shape;506;p31"/>
          <p:cNvSpPr/>
          <p:nvPr/>
        </p:nvSpPr>
        <p:spPr>
          <a:xfrm>
            <a:off x="6029475" y="2748275"/>
            <a:ext cx="1600500" cy="13263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cxnSp>
        <p:nvCxnSpPr>
          <p:cNvPr id="507" name="Google Shape;507;p31"/>
          <p:cNvCxnSpPr>
            <a:stCxn id="506" idx="2"/>
            <a:endCxn id="505" idx="0"/>
          </p:cNvCxnSpPr>
          <p:nvPr/>
        </p:nvCxnSpPr>
        <p:spPr>
          <a:xfrm>
            <a:off x="6829725" y="4074575"/>
            <a:ext cx="0" cy="352200"/>
          </a:xfrm>
          <a:prstGeom prst="straightConnector1">
            <a:avLst/>
          </a:prstGeom>
          <a:noFill/>
          <a:ln w="28575" cap="flat" cmpd="sng">
            <a:solidFill>
              <a:schemeClr val="accent4"/>
            </a:solidFill>
            <a:prstDash val="solid"/>
            <a:round/>
            <a:headEnd type="none" w="sm" len="sm"/>
            <a:tailEnd type="triangle" w="med" len="med"/>
          </a:ln>
        </p:spPr>
      </p:cxnSp>
      <p:sp>
        <p:nvSpPr>
          <p:cNvPr id="508" name="Google Shape;508;p31"/>
          <p:cNvSpPr txBox="1"/>
          <p:nvPr/>
        </p:nvSpPr>
        <p:spPr>
          <a:xfrm>
            <a:off x="845700" y="4638725"/>
            <a:ext cx="2955000" cy="762300"/>
          </a:xfrm>
          <a:prstGeom prst="rect">
            <a:avLst/>
          </a:prstGeom>
          <a:noFill/>
          <a:ln w="19050" cap="flat" cmpd="sng">
            <a:solidFill>
              <a:schemeClr val="accent6"/>
            </a:solidFill>
            <a:prstDash val="dash"/>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smtClean="0">
                <a:solidFill>
                  <a:schemeClr val="accent6"/>
                </a:solidFill>
                <a:latin typeface="Calibri"/>
                <a:ea typeface="Calibri"/>
                <a:cs typeface="Calibri"/>
                <a:sym typeface="Calibri"/>
              </a:rPr>
              <a:t>Through this process a new target was found: TL-1</a:t>
            </a:r>
            <a:endParaRPr lang="en-US" sz="1900" b="1" i="0" u="none" strike="noStrike" cap="none">
              <a:solidFill>
                <a:schemeClr val="accent6"/>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3">
            <a:alphaModFix/>
          </a:blip>
          <a:srcRect/>
          <a:stretch/>
        </p:blipFill>
        <p:spPr>
          <a:xfrm>
            <a:off x="781125" y="3330075"/>
            <a:ext cx="3457000" cy="2555400"/>
          </a:xfrm>
          <a:prstGeom prst="rect">
            <a:avLst/>
          </a:prstGeom>
          <a:noFill/>
          <a:ln>
            <a:noFill/>
          </a:ln>
        </p:spPr>
      </p:pic>
      <p:pic>
        <p:nvPicPr>
          <p:cNvPr id="100" name="Google Shape;100;p14"/>
          <p:cNvPicPr preferRelativeResize="0"/>
          <p:nvPr/>
        </p:nvPicPr>
        <p:blipFill rotWithShape="1">
          <a:blip r:embed="rId4">
            <a:alphaModFix/>
          </a:blip>
          <a:srcRect/>
          <a:stretch/>
        </p:blipFill>
        <p:spPr>
          <a:xfrm>
            <a:off x="4481350" y="1135475"/>
            <a:ext cx="4063300" cy="3052800"/>
          </a:xfrm>
          <a:prstGeom prst="rect">
            <a:avLst/>
          </a:prstGeom>
          <a:noFill/>
          <a:ln>
            <a:noFill/>
          </a:ln>
        </p:spPr>
      </p:pic>
      <p:sp>
        <p:nvSpPr>
          <p:cNvPr id="101" name="Google Shape;101;p14"/>
          <p:cNvSpPr/>
          <p:nvPr/>
        </p:nvSpPr>
        <p:spPr>
          <a:xfrm>
            <a:off x="1409484" y="143119"/>
            <a:ext cx="6858000" cy="831000"/>
          </a:xfrm>
          <a:prstGeom prst="rect">
            <a:avLst/>
          </a:prstGeom>
          <a:noFill/>
          <a:ln>
            <a:noFill/>
          </a:ln>
        </p:spPr>
        <p:txBody>
          <a:bodyPr spcFirstLastPara="1" wrap="square" lIns="91425" tIns="45700" rIns="91425" bIns="45700" anchor="t" anchorCtr="0">
            <a:noAutofit/>
          </a:bodyPr>
          <a:lstStyle/>
          <a:p>
            <a:pPr lvl="0" algn="ctr">
              <a:buSzPts val="2400"/>
            </a:pPr>
            <a:r>
              <a:rPr lang="en-US" sz="2400" b="1" dirty="0">
                <a:latin typeface="Calibri"/>
                <a:ea typeface="Calibri"/>
                <a:cs typeface="Calibri"/>
                <a:sym typeface="Calibri"/>
              </a:rPr>
              <a:t>Selection of RNA aptamers targeting the 3’ </a:t>
            </a:r>
            <a:r>
              <a:rPr lang="en-US" sz="2400" b="1" dirty="0" err="1">
                <a:latin typeface="Calibri"/>
                <a:ea typeface="Calibri"/>
                <a:cs typeface="Calibri"/>
                <a:sym typeface="Calibri"/>
              </a:rPr>
              <a:t>untranslated</a:t>
            </a:r>
            <a:r>
              <a:rPr lang="en-US" sz="2400" b="1" dirty="0">
                <a:latin typeface="Calibri"/>
                <a:ea typeface="Calibri"/>
                <a:cs typeface="Calibri"/>
                <a:sym typeface="Calibri"/>
              </a:rPr>
              <a:t> region of the West Nile Virus genome</a:t>
            </a:r>
            <a:endParaRPr sz="1800" b="1" i="0" u="none" strike="noStrike" cap="none" dirty="0">
              <a:solidFill>
                <a:srgbClr val="000000"/>
              </a:solidFill>
              <a:latin typeface="Calibri"/>
              <a:ea typeface="Calibri"/>
              <a:cs typeface="Calibri"/>
              <a:sym typeface="Calibri"/>
            </a:endParaRPr>
          </a:p>
        </p:txBody>
      </p:sp>
      <p:sp>
        <p:nvSpPr>
          <p:cNvPr id="102" name="Google Shape;102;p14"/>
          <p:cNvSpPr txBox="1">
            <a:spLocks noGrp="1"/>
          </p:cNvSpPr>
          <p:nvPr>
            <p:ph type="sldNum" idx="12"/>
          </p:nvPr>
        </p:nvSpPr>
        <p:spPr>
          <a:xfrm>
            <a:off x="6934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latin typeface="Arial"/>
                <a:ea typeface="Arial"/>
                <a:cs typeface="Arial"/>
                <a:sym typeface="Arial"/>
              </a:rPr>
              <a:t>2</a:t>
            </a:fld>
            <a:endParaRPr>
              <a:latin typeface="Arial"/>
              <a:ea typeface="Arial"/>
              <a:cs typeface="Arial"/>
              <a:sym typeface="Arial"/>
            </a:endParaRPr>
          </a:p>
        </p:txBody>
      </p:sp>
      <p:pic>
        <p:nvPicPr>
          <p:cNvPr id="103" name="Google Shape;103;p14"/>
          <p:cNvPicPr preferRelativeResize="0"/>
          <p:nvPr/>
        </p:nvPicPr>
        <p:blipFill rotWithShape="1">
          <a:blip r:embed="rId5">
            <a:alphaModFix/>
          </a:blip>
          <a:srcRect/>
          <a:stretch/>
        </p:blipFill>
        <p:spPr>
          <a:xfrm>
            <a:off x="2" y="6021438"/>
            <a:ext cx="9143893" cy="835799"/>
          </a:xfrm>
          <a:prstGeom prst="rect">
            <a:avLst/>
          </a:prstGeom>
          <a:noFill/>
          <a:ln>
            <a:noFill/>
          </a:ln>
        </p:spPr>
      </p:pic>
      <p:cxnSp>
        <p:nvCxnSpPr>
          <p:cNvPr id="104" name="Google Shape;104;p14"/>
          <p:cNvCxnSpPr/>
          <p:nvPr/>
        </p:nvCxnSpPr>
        <p:spPr>
          <a:xfrm>
            <a:off x="654300" y="934175"/>
            <a:ext cx="3827100" cy="2151000"/>
          </a:xfrm>
          <a:prstGeom prst="straightConnector1">
            <a:avLst/>
          </a:prstGeom>
          <a:noFill/>
          <a:ln w="19050" cap="flat" cmpd="sng">
            <a:solidFill>
              <a:schemeClr val="accent5"/>
            </a:solidFill>
            <a:prstDash val="dash"/>
            <a:round/>
            <a:headEnd type="none" w="sm" len="sm"/>
            <a:tailEnd type="none" w="sm" len="sm"/>
          </a:ln>
        </p:spPr>
      </p:cxnSp>
      <p:sp>
        <p:nvSpPr>
          <p:cNvPr id="105" name="Google Shape;105;p14"/>
          <p:cNvSpPr/>
          <p:nvPr/>
        </p:nvSpPr>
        <p:spPr>
          <a:xfrm>
            <a:off x="667334" y="902860"/>
            <a:ext cx="2475900" cy="2161200"/>
          </a:xfrm>
          <a:prstGeom prst="rect">
            <a:avLst/>
          </a:prstGeom>
          <a:solidFill>
            <a:srgbClr val="FFFFFF"/>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4"/>
          <p:cNvSpPr/>
          <p:nvPr/>
        </p:nvSpPr>
        <p:spPr>
          <a:xfrm>
            <a:off x="4481350" y="3084901"/>
            <a:ext cx="1214700" cy="1028700"/>
          </a:xfrm>
          <a:prstGeom prst="rect">
            <a:avLst/>
          </a:prstGeom>
          <a:no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p14"/>
          <p:cNvPicPr preferRelativeResize="0"/>
          <p:nvPr/>
        </p:nvPicPr>
        <p:blipFill rotWithShape="1">
          <a:blip r:embed="rId6">
            <a:alphaModFix/>
          </a:blip>
          <a:srcRect b="4798"/>
          <a:stretch/>
        </p:blipFill>
        <p:spPr>
          <a:xfrm>
            <a:off x="704916" y="1378845"/>
            <a:ext cx="2400771" cy="1645847"/>
          </a:xfrm>
          <a:prstGeom prst="rect">
            <a:avLst/>
          </a:prstGeom>
          <a:noFill/>
          <a:ln>
            <a:noFill/>
          </a:ln>
        </p:spPr>
      </p:pic>
      <p:sp>
        <p:nvSpPr>
          <p:cNvPr id="108" name="Google Shape;108;p14"/>
          <p:cNvSpPr txBox="1"/>
          <p:nvPr/>
        </p:nvSpPr>
        <p:spPr>
          <a:xfrm>
            <a:off x="985134" y="924212"/>
            <a:ext cx="1915500" cy="55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chemeClr val="accent5"/>
                </a:solidFill>
                <a:latin typeface="Calibri"/>
                <a:ea typeface="Calibri"/>
                <a:cs typeface="Calibri"/>
                <a:sym typeface="Calibri"/>
              </a:rPr>
              <a:t>3’UTR region of WNV genome</a:t>
            </a:r>
            <a:endParaRPr sz="1200" b="1" i="0" u="none" strike="noStrike" cap="none">
              <a:solidFill>
                <a:schemeClr val="accent5"/>
              </a:solidFill>
              <a:latin typeface="Calibri"/>
              <a:ea typeface="Calibri"/>
              <a:cs typeface="Calibri"/>
              <a:sym typeface="Calibri"/>
            </a:endParaRPr>
          </a:p>
        </p:txBody>
      </p:sp>
      <p:sp>
        <p:nvSpPr>
          <p:cNvPr id="109" name="Google Shape;109;p14"/>
          <p:cNvSpPr txBox="1"/>
          <p:nvPr/>
        </p:nvSpPr>
        <p:spPr>
          <a:xfrm>
            <a:off x="1778752" y="1614032"/>
            <a:ext cx="817500" cy="27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5"/>
                </a:solidFill>
                <a:latin typeface="Calibri"/>
                <a:ea typeface="Calibri"/>
                <a:cs typeface="Calibri"/>
                <a:sym typeface="Calibri"/>
              </a:rPr>
              <a:t>3’WNV</a:t>
            </a:r>
            <a:endParaRPr sz="1100" b="1" i="0" u="none" strike="noStrike" cap="none">
              <a:solidFill>
                <a:schemeClr val="accent5"/>
              </a:solidFill>
              <a:latin typeface="Calibri"/>
              <a:ea typeface="Calibri"/>
              <a:cs typeface="Calibri"/>
              <a:sym typeface="Calibri"/>
            </a:endParaRPr>
          </a:p>
        </p:txBody>
      </p:sp>
      <p:cxnSp>
        <p:nvCxnSpPr>
          <p:cNvPr id="110" name="Google Shape;110;p14"/>
          <p:cNvCxnSpPr/>
          <p:nvPr/>
        </p:nvCxnSpPr>
        <p:spPr>
          <a:xfrm>
            <a:off x="3127125" y="912200"/>
            <a:ext cx="2576100" cy="2178600"/>
          </a:xfrm>
          <a:prstGeom prst="straightConnector1">
            <a:avLst/>
          </a:prstGeom>
          <a:noFill/>
          <a:ln w="19050" cap="flat" cmpd="sng">
            <a:solidFill>
              <a:schemeClr val="accent5"/>
            </a:solidFill>
            <a:prstDash val="dash"/>
            <a:round/>
            <a:headEnd type="none" w="sm" len="sm"/>
            <a:tailEnd type="none" w="sm" len="sm"/>
          </a:ln>
        </p:spPr>
      </p:cxnSp>
      <p:cxnSp>
        <p:nvCxnSpPr>
          <p:cNvPr id="111" name="Google Shape;111;p14"/>
          <p:cNvCxnSpPr/>
          <p:nvPr/>
        </p:nvCxnSpPr>
        <p:spPr>
          <a:xfrm>
            <a:off x="3160100" y="3066325"/>
            <a:ext cx="2557200" cy="990600"/>
          </a:xfrm>
          <a:prstGeom prst="straightConnector1">
            <a:avLst/>
          </a:prstGeom>
          <a:noFill/>
          <a:ln w="19050" cap="flat" cmpd="sng">
            <a:solidFill>
              <a:schemeClr val="accent5"/>
            </a:solidFill>
            <a:prstDash val="dash"/>
            <a:round/>
            <a:headEnd type="none" w="sm" len="sm"/>
            <a:tailEnd type="none" w="sm" len="sm"/>
          </a:ln>
        </p:spPr>
      </p:cxnSp>
      <p:cxnSp>
        <p:nvCxnSpPr>
          <p:cNvPr id="112" name="Google Shape;112;p14"/>
          <p:cNvCxnSpPr/>
          <p:nvPr/>
        </p:nvCxnSpPr>
        <p:spPr>
          <a:xfrm>
            <a:off x="665275" y="3077300"/>
            <a:ext cx="3891000" cy="978000"/>
          </a:xfrm>
          <a:prstGeom prst="straightConnector1">
            <a:avLst/>
          </a:prstGeom>
          <a:noFill/>
          <a:ln w="19050" cap="flat" cmpd="sng">
            <a:solidFill>
              <a:schemeClr val="accent5"/>
            </a:solidFill>
            <a:prstDash val="dash"/>
            <a:round/>
            <a:headEnd type="none" w="sm" len="sm"/>
            <a:tailEnd type="none" w="sm" len="sm"/>
          </a:ln>
        </p:spPr>
      </p:cxnSp>
      <p:sp>
        <p:nvSpPr>
          <p:cNvPr id="113" name="Google Shape;113;p14"/>
          <p:cNvSpPr/>
          <p:nvPr/>
        </p:nvSpPr>
        <p:spPr>
          <a:xfrm>
            <a:off x="6348150" y="4279713"/>
            <a:ext cx="329700" cy="417600"/>
          </a:xfrm>
          <a:prstGeom prst="downArrow">
            <a:avLst>
              <a:gd name="adj1" fmla="val 50000"/>
              <a:gd name="adj2" fmla="val 50000"/>
            </a:avLst>
          </a:prstGeom>
          <a:solidFill>
            <a:srgbClr val="8E7CC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p:txBody>
      </p:sp>
      <p:sp>
        <p:nvSpPr>
          <p:cNvPr id="114" name="Google Shape;114;p14"/>
          <p:cNvSpPr/>
          <p:nvPr/>
        </p:nvSpPr>
        <p:spPr>
          <a:xfrm>
            <a:off x="5446200" y="4788751"/>
            <a:ext cx="2133600" cy="8913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1" u="none" strike="noStrike" cap="none">
                <a:solidFill>
                  <a:srgbClr val="000000"/>
                </a:solidFill>
                <a:latin typeface="Calibri"/>
                <a:ea typeface="Calibri"/>
                <a:cs typeface="Calibri"/>
                <a:sym typeface="Calibri"/>
              </a:rPr>
              <a:t>In silico</a:t>
            </a:r>
            <a:r>
              <a:rPr lang="fr-FR" sz="1400" b="1" i="0" u="none" strike="noStrike" cap="none">
                <a:solidFill>
                  <a:srgbClr val="000000"/>
                </a:solidFill>
                <a:latin typeface="Calibri"/>
                <a:ea typeface="Calibri"/>
                <a:cs typeface="Calibri"/>
                <a:sym typeface="Calibri"/>
              </a:rPr>
              <a:t> analysis of the aptamers from rounds 6 and 9 and their putative target sites</a:t>
            </a:r>
            <a:endParaRPr sz="1400" b="1" i="0" u="none" strike="noStrike" cap="none">
              <a:solidFill>
                <a:srgbClr val="000000"/>
              </a:solidFill>
              <a:latin typeface="Calibri"/>
              <a:ea typeface="Calibri"/>
              <a:cs typeface="Calibri"/>
              <a:sym typeface="Calibri"/>
            </a:endParaRPr>
          </a:p>
        </p:txBody>
      </p:sp>
      <p:sp>
        <p:nvSpPr>
          <p:cNvPr id="115" name="Google Shape;115;p14"/>
          <p:cNvSpPr/>
          <p:nvPr/>
        </p:nvSpPr>
        <p:spPr>
          <a:xfrm rot="5400000">
            <a:off x="4573475" y="4990425"/>
            <a:ext cx="329700" cy="417600"/>
          </a:xfrm>
          <a:prstGeom prst="downArrow">
            <a:avLst>
              <a:gd name="adj1" fmla="val 50000"/>
              <a:gd name="adj2" fmla="val 50000"/>
            </a:avLst>
          </a:prstGeom>
          <a:solidFill>
            <a:srgbClr val="8E7CC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2"/>
          <p:cNvSpPr txBox="1"/>
          <p:nvPr/>
        </p:nvSpPr>
        <p:spPr>
          <a:xfrm>
            <a:off x="609600" y="424071"/>
            <a:ext cx="8304775"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err="1">
                <a:solidFill>
                  <a:schemeClr val="dk1"/>
                </a:solidFill>
                <a:latin typeface="Calibri"/>
                <a:ea typeface="Calibri"/>
                <a:cs typeface="Calibri"/>
                <a:sym typeface="Calibri"/>
              </a:rPr>
              <a:t>Results</a:t>
            </a:r>
            <a:r>
              <a:rPr lang="fr-FR" sz="2400" b="1" i="0" u="none" strike="noStrike" cap="none" dirty="0">
                <a:solidFill>
                  <a:schemeClr val="dk1"/>
                </a:solidFill>
                <a:latin typeface="Calibri"/>
                <a:ea typeface="Calibri"/>
                <a:cs typeface="Calibri"/>
                <a:sym typeface="Calibri"/>
              </a:rPr>
              <a:t>- Most </a:t>
            </a:r>
            <a:r>
              <a:rPr lang="fr-FR" sz="2400" b="1" i="0" u="none" strike="noStrike" cap="none" dirty="0" err="1">
                <a:solidFill>
                  <a:schemeClr val="dk1"/>
                </a:solidFill>
                <a:latin typeface="Calibri"/>
                <a:ea typeface="Calibri"/>
                <a:cs typeface="Calibri"/>
                <a:sym typeface="Calibri"/>
              </a:rPr>
              <a:t>represented</a:t>
            </a:r>
            <a:r>
              <a:rPr lang="fr-FR" sz="2400" b="1" i="0" u="none" strike="noStrike" cap="none" dirty="0">
                <a:solidFill>
                  <a:schemeClr val="dk1"/>
                </a:solidFill>
                <a:latin typeface="Calibri"/>
                <a:ea typeface="Calibri"/>
                <a:cs typeface="Calibri"/>
                <a:sym typeface="Calibri"/>
              </a:rPr>
              <a:t> </a:t>
            </a:r>
            <a:r>
              <a:rPr lang="fr-FR" sz="2400" b="1" i="0" u="none" strike="noStrike" cap="none" dirty="0" err="1">
                <a:solidFill>
                  <a:schemeClr val="dk1"/>
                </a:solidFill>
                <a:latin typeface="Calibri"/>
                <a:ea typeface="Calibri"/>
                <a:cs typeface="Calibri"/>
                <a:sym typeface="Calibri"/>
              </a:rPr>
              <a:t>targets</a:t>
            </a:r>
            <a:r>
              <a:rPr lang="fr-FR" sz="2400" b="1" i="0" u="none" strike="noStrike" cap="none" dirty="0">
                <a:solidFill>
                  <a:schemeClr val="dk1"/>
                </a:solidFill>
                <a:latin typeface="Calibri"/>
                <a:ea typeface="Calibri"/>
                <a:cs typeface="Calibri"/>
                <a:sym typeface="Calibri"/>
              </a:rPr>
              <a:t> </a:t>
            </a:r>
            <a:r>
              <a:rPr lang="fr-FR" sz="2400" b="1" i="0" u="none" strike="noStrike" cap="none" dirty="0" err="1">
                <a:solidFill>
                  <a:schemeClr val="dk1"/>
                </a:solidFill>
                <a:latin typeface="Calibri"/>
                <a:ea typeface="Calibri"/>
                <a:cs typeface="Calibri"/>
                <a:sym typeface="Calibri"/>
              </a:rPr>
              <a:t>present</a:t>
            </a:r>
            <a:r>
              <a:rPr lang="fr-FR" sz="2400" b="1" i="0" u="none" strike="noStrike" cap="none" dirty="0">
                <a:solidFill>
                  <a:schemeClr val="dk1"/>
                </a:solidFill>
                <a:latin typeface="Calibri"/>
                <a:ea typeface="Calibri"/>
                <a:cs typeface="Calibri"/>
                <a:sym typeface="Calibri"/>
              </a:rPr>
              <a:t> high U% and </a:t>
            </a:r>
            <a:r>
              <a:rPr lang="fr-FR" sz="2400" b="1" i="0" u="none" strike="noStrike" cap="none" dirty="0" err="1">
                <a:solidFill>
                  <a:schemeClr val="dk1"/>
                </a:solidFill>
                <a:latin typeface="Calibri"/>
                <a:ea typeface="Calibri"/>
                <a:cs typeface="Calibri"/>
                <a:sym typeface="Calibri"/>
              </a:rPr>
              <a:t>low</a:t>
            </a:r>
            <a:r>
              <a:rPr lang="fr-FR" sz="2400" b="1" i="0" u="none" strike="noStrike" cap="none" dirty="0">
                <a:solidFill>
                  <a:schemeClr val="dk1"/>
                </a:solidFill>
                <a:latin typeface="Calibri"/>
                <a:ea typeface="Calibri"/>
                <a:cs typeface="Calibri"/>
                <a:sym typeface="Calibri"/>
              </a:rPr>
              <a:t> C%</a:t>
            </a:r>
            <a:endParaRPr sz="1400" b="0" i="0" u="none" strike="noStrike" cap="none" dirty="0">
              <a:solidFill>
                <a:srgbClr val="000000"/>
              </a:solidFill>
              <a:latin typeface="Arial"/>
              <a:ea typeface="Arial"/>
              <a:cs typeface="Arial"/>
              <a:sym typeface="Arial"/>
            </a:endParaRPr>
          </a:p>
        </p:txBody>
      </p:sp>
      <p:sp>
        <p:nvSpPr>
          <p:cNvPr id="514" name="Google Shape;514;p32"/>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20</a:t>
            </a:fld>
            <a:endParaRPr/>
          </a:p>
        </p:txBody>
      </p:sp>
      <p:pic>
        <p:nvPicPr>
          <p:cNvPr id="515" name="Google Shape;515;p32"/>
          <p:cNvPicPr preferRelativeResize="0"/>
          <p:nvPr/>
        </p:nvPicPr>
        <p:blipFill rotWithShape="1">
          <a:blip r:embed="rId3">
            <a:alphaModFix/>
          </a:blip>
          <a:srcRect/>
          <a:stretch/>
        </p:blipFill>
        <p:spPr>
          <a:xfrm>
            <a:off x="2" y="6021438"/>
            <a:ext cx="9136916" cy="835799"/>
          </a:xfrm>
          <a:prstGeom prst="rect">
            <a:avLst/>
          </a:prstGeom>
          <a:noFill/>
          <a:ln>
            <a:noFill/>
          </a:ln>
        </p:spPr>
      </p:pic>
      <p:graphicFrame>
        <p:nvGraphicFramePr>
          <p:cNvPr id="516" name="Google Shape;516;p32"/>
          <p:cNvGraphicFramePr/>
          <p:nvPr/>
        </p:nvGraphicFramePr>
        <p:xfrm>
          <a:off x="1552675" y="1113650"/>
          <a:ext cx="7285400" cy="3698200"/>
        </p:xfrm>
        <a:graphic>
          <a:graphicData uri="http://schemas.openxmlformats.org/drawingml/2006/table">
            <a:tbl>
              <a:tblPr>
                <a:noFill/>
                <a:tableStyleId>{A6628396-2E0A-458C-A78F-201537BA7EC8}</a:tableStyleId>
              </a:tblPr>
              <a:tblGrid>
                <a:gridCol w="1016550">
                  <a:extLst>
                    <a:ext uri="{9D8B030D-6E8A-4147-A177-3AD203B41FA5}">
                      <a16:colId xmlns:a16="http://schemas.microsoft.com/office/drawing/2014/main" xmlns="" val="20000"/>
                    </a:ext>
                  </a:extLst>
                </a:gridCol>
                <a:gridCol w="592975">
                  <a:extLst>
                    <a:ext uri="{9D8B030D-6E8A-4147-A177-3AD203B41FA5}">
                      <a16:colId xmlns:a16="http://schemas.microsoft.com/office/drawing/2014/main" xmlns="" val="20001"/>
                    </a:ext>
                  </a:extLst>
                </a:gridCol>
                <a:gridCol w="496175">
                  <a:extLst>
                    <a:ext uri="{9D8B030D-6E8A-4147-A177-3AD203B41FA5}">
                      <a16:colId xmlns:a16="http://schemas.microsoft.com/office/drawing/2014/main" xmlns="" val="20002"/>
                    </a:ext>
                  </a:extLst>
                </a:gridCol>
                <a:gridCol w="508300">
                  <a:extLst>
                    <a:ext uri="{9D8B030D-6E8A-4147-A177-3AD203B41FA5}">
                      <a16:colId xmlns:a16="http://schemas.microsoft.com/office/drawing/2014/main" xmlns="" val="20003"/>
                    </a:ext>
                  </a:extLst>
                </a:gridCol>
                <a:gridCol w="508300">
                  <a:extLst>
                    <a:ext uri="{9D8B030D-6E8A-4147-A177-3AD203B41FA5}">
                      <a16:colId xmlns:a16="http://schemas.microsoft.com/office/drawing/2014/main" xmlns="" val="20004"/>
                    </a:ext>
                  </a:extLst>
                </a:gridCol>
                <a:gridCol w="508300">
                  <a:extLst>
                    <a:ext uri="{9D8B030D-6E8A-4147-A177-3AD203B41FA5}">
                      <a16:colId xmlns:a16="http://schemas.microsoft.com/office/drawing/2014/main" xmlns="" val="20005"/>
                    </a:ext>
                  </a:extLst>
                </a:gridCol>
                <a:gridCol w="1016550">
                  <a:extLst>
                    <a:ext uri="{9D8B030D-6E8A-4147-A177-3AD203B41FA5}">
                      <a16:colId xmlns:a16="http://schemas.microsoft.com/office/drawing/2014/main" xmlns="" val="20006"/>
                    </a:ext>
                  </a:extLst>
                </a:gridCol>
                <a:gridCol w="580900">
                  <a:extLst>
                    <a:ext uri="{9D8B030D-6E8A-4147-A177-3AD203B41FA5}">
                      <a16:colId xmlns:a16="http://schemas.microsoft.com/office/drawing/2014/main" xmlns="" val="20007"/>
                    </a:ext>
                  </a:extLst>
                </a:gridCol>
                <a:gridCol w="532475">
                  <a:extLst>
                    <a:ext uri="{9D8B030D-6E8A-4147-A177-3AD203B41FA5}">
                      <a16:colId xmlns:a16="http://schemas.microsoft.com/office/drawing/2014/main" xmlns="" val="20008"/>
                    </a:ext>
                  </a:extLst>
                </a:gridCol>
                <a:gridCol w="508300">
                  <a:extLst>
                    <a:ext uri="{9D8B030D-6E8A-4147-A177-3AD203B41FA5}">
                      <a16:colId xmlns:a16="http://schemas.microsoft.com/office/drawing/2014/main" xmlns="" val="20009"/>
                    </a:ext>
                  </a:extLst>
                </a:gridCol>
                <a:gridCol w="520400">
                  <a:extLst>
                    <a:ext uri="{9D8B030D-6E8A-4147-A177-3AD203B41FA5}">
                      <a16:colId xmlns:a16="http://schemas.microsoft.com/office/drawing/2014/main" xmlns="" val="20010"/>
                    </a:ext>
                  </a:extLst>
                </a:gridCol>
                <a:gridCol w="496175">
                  <a:extLst>
                    <a:ext uri="{9D8B030D-6E8A-4147-A177-3AD203B41FA5}">
                      <a16:colId xmlns:a16="http://schemas.microsoft.com/office/drawing/2014/main" xmlns="" val="20011"/>
                    </a:ext>
                  </a:extLst>
                </a:gridCol>
              </a:tblGrid>
              <a:tr h="336200">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Sequence</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8E7CC3"/>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%GC</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7BA0"/>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A</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D9EEB"/>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C</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93C47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G</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U</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666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Sequence</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8E7CC3"/>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%GC</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7BA0"/>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A</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D9EEB"/>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C</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93C47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G</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U</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6666"/>
                    </a:solidFill>
                  </a:tcPr>
                </a:tc>
                <a:extLst>
                  <a:ext uri="{0D108BD9-81ED-4DB2-BD59-A6C34878D82A}">
                    <a16:rowId xmlns:a16="http://schemas.microsoft.com/office/drawing/2014/main" xmlns="" val="10000"/>
                  </a:ext>
                </a:extLst>
              </a:tr>
              <a:tr h="336200">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3’UTR</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28,57</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29,1</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23,3</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28,3</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19,4</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Apt P9 (re)</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52,36</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28</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37,1</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15,3</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19,6</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extLst>
                  <a:ext uri="{0D108BD9-81ED-4DB2-BD59-A6C34878D82A}">
                    <a16:rowId xmlns:a16="http://schemas.microsoft.com/office/drawing/2014/main" xmlns="" val="10001"/>
                  </a:ext>
                </a:extLst>
              </a:tr>
              <a:tr h="336200">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Apt P6</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46,59</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30,9</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34,4</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12,2</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22,5</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Apt P9</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51,48</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27,4</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39,7</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12,3</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20,6</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extLst>
                  <a:ext uri="{0D108BD9-81ED-4DB2-BD59-A6C34878D82A}">
                    <a16:rowId xmlns:a16="http://schemas.microsoft.com/office/drawing/2014/main" xmlns="" val="10002"/>
                  </a:ext>
                </a:extLst>
              </a:tr>
              <a:tr h="336200">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Apt P6(-E)</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45,96</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32</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34,8</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11,1</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22,1</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Apt P9 (-E)</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52,22</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27,3</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39,9</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12,3</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20,5</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extLst>
                  <a:ext uri="{0D108BD9-81ED-4DB2-BD59-A6C34878D82A}">
                    <a16:rowId xmlns:a16="http://schemas.microsoft.com/office/drawing/2014/main" xmlns="" val="10003"/>
                  </a:ext>
                </a:extLst>
              </a:tr>
              <a:tr h="336200">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SL-I (IIB)</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28,57</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23,8</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0</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28,6</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47,6</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solidFill>
                            <a:srgbClr val="FF0000"/>
                          </a:solidFill>
                          <a:latin typeface="Calibri"/>
                          <a:ea typeface="Calibri"/>
                          <a:cs typeface="Calibri"/>
                          <a:sym typeface="Calibri"/>
                        </a:rPr>
                        <a:t>SL-III</a:t>
                      </a:r>
                      <a:endParaRPr sz="1300" b="1" u="none" strike="noStrike" cap="none">
                        <a:solidFill>
                          <a:srgbClr val="FF0000"/>
                        </a:solidFill>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51,61</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27,4</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solidFill>
                            <a:srgbClr val="FF0000"/>
                          </a:solidFill>
                          <a:latin typeface="Calibri"/>
                          <a:ea typeface="Calibri"/>
                          <a:cs typeface="Calibri"/>
                          <a:sym typeface="Calibri"/>
                        </a:rPr>
                        <a:t>27,4</a:t>
                      </a:r>
                      <a:endParaRPr sz="1300" b="1" u="none" strike="noStrike" cap="none">
                        <a:solidFill>
                          <a:srgbClr val="FF0000"/>
                        </a:solidFill>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24,2</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21</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extLst>
                  <a:ext uri="{0D108BD9-81ED-4DB2-BD59-A6C34878D82A}">
                    <a16:rowId xmlns:a16="http://schemas.microsoft.com/office/drawing/2014/main" xmlns="" val="10004"/>
                  </a:ext>
                </a:extLst>
              </a:tr>
              <a:tr h="336200">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SL-I (LA)</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46,15</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30,8</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15,4</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30,8</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23,1</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solidFill>
                            <a:srgbClr val="FF0000"/>
                          </a:solidFill>
                          <a:latin typeface="Calibri"/>
                          <a:ea typeface="Calibri"/>
                          <a:cs typeface="Calibri"/>
                          <a:sym typeface="Calibri"/>
                        </a:rPr>
                        <a:t>SL-IV</a:t>
                      </a:r>
                      <a:endParaRPr sz="1300" b="1" u="none" strike="noStrike" cap="none">
                        <a:solidFill>
                          <a:srgbClr val="FF0000"/>
                        </a:solidFill>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58,82</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19,6</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solidFill>
                            <a:srgbClr val="FF0000"/>
                          </a:solidFill>
                          <a:latin typeface="Calibri"/>
                          <a:ea typeface="Calibri"/>
                          <a:cs typeface="Calibri"/>
                          <a:sym typeface="Calibri"/>
                        </a:rPr>
                        <a:t>27,4</a:t>
                      </a:r>
                      <a:endParaRPr sz="1300" b="1" u="none" strike="noStrike" cap="none">
                        <a:solidFill>
                          <a:srgbClr val="FF0000"/>
                        </a:solidFill>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31,4</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21,6</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extLst>
                  <a:ext uri="{0D108BD9-81ED-4DB2-BD59-A6C34878D82A}">
                    <a16:rowId xmlns:a16="http://schemas.microsoft.com/office/drawing/2014/main" xmlns="" val="10005"/>
                  </a:ext>
                </a:extLst>
              </a:tr>
              <a:tr h="336200">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SL-I (LI)</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11,1</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22,2</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0</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11,1</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67</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TL1</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35,71</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28,6</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7,1</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28,6</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35,7</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extLst>
                  <a:ext uri="{0D108BD9-81ED-4DB2-BD59-A6C34878D82A}">
                    <a16:rowId xmlns:a16="http://schemas.microsoft.com/office/drawing/2014/main" xmlns="" val="10006"/>
                  </a:ext>
                </a:extLst>
              </a:tr>
              <a:tr h="336200">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SL-I (total)</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25,97</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35,8</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3,7</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21</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39,5</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RCS2</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56,52</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30,4</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17,4</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39,1</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13,1</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extLst>
                  <a:ext uri="{0D108BD9-81ED-4DB2-BD59-A6C34878D82A}">
                    <a16:rowId xmlns:a16="http://schemas.microsoft.com/office/drawing/2014/main" xmlns="" val="10007"/>
                  </a:ext>
                </a:extLst>
              </a:tr>
              <a:tr h="336200">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InDI-II</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31,25</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43,8</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0</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31,2</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25</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TL2</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45,45</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27,3</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9,1</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36,3</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27,3</a:t>
                      </a:r>
                      <a:endParaRPr sz="13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extLst>
                  <a:ext uri="{0D108BD9-81ED-4DB2-BD59-A6C34878D82A}">
                    <a16:rowId xmlns:a16="http://schemas.microsoft.com/office/drawing/2014/main" xmlns="" val="10008"/>
                  </a:ext>
                </a:extLst>
              </a:tr>
              <a:tr h="336200">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SL-II (LA)</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46,67</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33,3</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6,7</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40</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20</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sHP</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56,25</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25</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18,7</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37,5</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18,7</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extLst>
                  <a:ext uri="{0D108BD9-81ED-4DB2-BD59-A6C34878D82A}">
                    <a16:rowId xmlns:a16="http://schemas.microsoft.com/office/drawing/2014/main" xmlns="" val="10009"/>
                  </a:ext>
                </a:extLst>
              </a:tr>
              <a:tr h="336200">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RCS3</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73,33</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18,7</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25</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43,7</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12,5</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solidFill>
                            <a:srgbClr val="FF0000"/>
                          </a:solidFill>
                          <a:latin typeface="Calibri"/>
                          <a:ea typeface="Calibri"/>
                          <a:cs typeface="Calibri"/>
                          <a:sym typeface="Calibri"/>
                        </a:rPr>
                        <a:t>3’SL</a:t>
                      </a:r>
                      <a:endParaRPr sz="1300" b="1" u="none" strike="noStrike" cap="none">
                        <a:solidFill>
                          <a:srgbClr val="FF0000"/>
                        </a:solidFill>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58,97</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5A6B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24,3</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b="1" u="none" strike="noStrike" cap="none">
                          <a:solidFill>
                            <a:srgbClr val="FF0000"/>
                          </a:solidFill>
                          <a:latin typeface="Calibri"/>
                          <a:ea typeface="Calibri"/>
                          <a:cs typeface="Calibri"/>
                          <a:sym typeface="Calibri"/>
                        </a:rPr>
                        <a:t>29,5</a:t>
                      </a:r>
                      <a:endParaRPr sz="1300" b="1" u="none" strike="noStrike" cap="none">
                        <a:solidFill>
                          <a:srgbClr val="FF0000"/>
                        </a:solidFill>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29,5</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16,7</a:t>
                      </a:r>
                      <a:endParaRPr sz="13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extLst>
                  <a:ext uri="{0D108BD9-81ED-4DB2-BD59-A6C34878D82A}">
                    <a16:rowId xmlns:a16="http://schemas.microsoft.com/office/drawing/2014/main" xmlns="" val="10010"/>
                  </a:ext>
                </a:extLst>
              </a:tr>
            </a:tbl>
          </a:graphicData>
        </a:graphic>
      </p:graphicFrame>
      <p:sp>
        <p:nvSpPr>
          <p:cNvPr id="517" name="Google Shape;517;p32"/>
          <p:cNvSpPr/>
          <p:nvPr/>
        </p:nvSpPr>
        <p:spPr>
          <a:xfrm>
            <a:off x="89925" y="1278500"/>
            <a:ext cx="1298700" cy="448200"/>
          </a:xfrm>
          <a:prstGeom prst="roundRect">
            <a:avLst>
              <a:gd name="adj" fmla="val 16667"/>
            </a:avLst>
          </a:prstGeom>
          <a:solidFill>
            <a:srgbClr val="FF9900"/>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rgbClr val="FFFFFF"/>
                </a:solidFill>
                <a:latin typeface="Calibri"/>
                <a:ea typeface="Calibri"/>
                <a:cs typeface="Calibri"/>
                <a:sym typeface="Calibri"/>
              </a:rPr>
              <a:t>Compseq</a:t>
            </a:r>
            <a:endParaRPr sz="1600" b="1" i="0" u="none" strike="noStrike" cap="none">
              <a:solidFill>
                <a:srgbClr val="FFFFFF"/>
              </a:solidFill>
              <a:latin typeface="Calibri"/>
              <a:ea typeface="Calibri"/>
              <a:cs typeface="Calibri"/>
              <a:sym typeface="Calibri"/>
            </a:endParaRPr>
          </a:p>
        </p:txBody>
      </p:sp>
      <p:sp>
        <p:nvSpPr>
          <p:cNvPr id="518" name="Google Shape;518;p32"/>
          <p:cNvSpPr/>
          <p:nvPr/>
        </p:nvSpPr>
        <p:spPr>
          <a:xfrm>
            <a:off x="242625" y="2952750"/>
            <a:ext cx="993300" cy="448200"/>
          </a:xfrm>
          <a:prstGeom prst="roundRect">
            <a:avLst>
              <a:gd name="adj" fmla="val 16667"/>
            </a:avLst>
          </a:prstGeom>
          <a:solidFill>
            <a:srgbClr val="FF9900"/>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rgbClr val="FFFFFF"/>
                </a:solidFill>
                <a:latin typeface="Calibri"/>
                <a:ea typeface="Calibri"/>
                <a:cs typeface="Calibri"/>
                <a:sym typeface="Calibri"/>
              </a:rPr>
              <a:t>Infoseq</a:t>
            </a:r>
            <a:endParaRPr sz="1600" b="1" i="0" u="none" strike="noStrike" cap="none">
              <a:solidFill>
                <a:srgbClr val="FFFFFF"/>
              </a:solidFill>
              <a:latin typeface="Calibri"/>
              <a:ea typeface="Calibri"/>
              <a:cs typeface="Calibri"/>
              <a:sym typeface="Calibri"/>
            </a:endParaRPr>
          </a:p>
        </p:txBody>
      </p:sp>
      <p:sp>
        <p:nvSpPr>
          <p:cNvPr id="519" name="Google Shape;519;p32"/>
          <p:cNvSpPr/>
          <p:nvPr/>
        </p:nvSpPr>
        <p:spPr>
          <a:xfrm>
            <a:off x="294375" y="3664250"/>
            <a:ext cx="889800" cy="513000"/>
          </a:xfrm>
          <a:prstGeom prst="roundRect">
            <a:avLst>
              <a:gd name="adj" fmla="val 16667"/>
            </a:avLst>
          </a:prstGeom>
          <a:solidFill>
            <a:srgbClr val="FF9900"/>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%GC</a:t>
            </a:r>
            <a:endParaRPr sz="1400" b="0" i="0" u="none" strike="noStrike" cap="none">
              <a:solidFill>
                <a:srgbClr val="000000"/>
              </a:solidFill>
              <a:latin typeface="Calibri"/>
              <a:ea typeface="Calibri"/>
              <a:cs typeface="Calibri"/>
              <a:sym typeface="Calibri"/>
            </a:endParaRPr>
          </a:p>
        </p:txBody>
      </p:sp>
      <p:cxnSp>
        <p:nvCxnSpPr>
          <p:cNvPr id="520" name="Google Shape;520;p32"/>
          <p:cNvCxnSpPr>
            <a:stCxn id="518" idx="2"/>
            <a:endCxn id="519" idx="0"/>
          </p:cNvCxnSpPr>
          <p:nvPr/>
        </p:nvCxnSpPr>
        <p:spPr>
          <a:xfrm>
            <a:off x="739275" y="3400950"/>
            <a:ext cx="0" cy="263400"/>
          </a:xfrm>
          <a:prstGeom prst="straightConnector1">
            <a:avLst/>
          </a:prstGeom>
          <a:noFill/>
          <a:ln w="19050" cap="flat" cmpd="sng">
            <a:solidFill>
              <a:schemeClr val="accent6"/>
            </a:solidFill>
            <a:prstDash val="solid"/>
            <a:round/>
            <a:headEnd type="none" w="sm" len="sm"/>
            <a:tailEnd type="none" w="sm" len="sm"/>
          </a:ln>
        </p:spPr>
      </p:cxnSp>
      <p:sp>
        <p:nvSpPr>
          <p:cNvPr id="521" name="Google Shape;521;p32"/>
          <p:cNvSpPr/>
          <p:nvPr/>
        </p:nvSpPr>
        <p:spPr>
          <a:xfrm>
            <a:off x="294375" y="1987450"/>
            <a:ext cx="889800" cy="513000"/>
          </a:xfrm>
          <a:prstGeom prst="roundRect">
            <a:avLst>
              <a:gd name="adj" fmla="val 16667"/>
            </a:avLst>
          </a:prstGeom>
          <a:solidFill>
            <a:srgbClr val="FF9900"/>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%nts</a:t>
            </a:r>
            <a:endParaRPr sz="1400" b="0" i="0" u="none" strike="noStrike" cap="none">
              <a:solidFill>
                <a:srgbClr val="000000"/>
              </a:solidFill>
              <a:latin typeface="Calibri"/>
              <a:ea typeface="Calibri"/>
              <a:cs typeface="Calibri"/>
              <a:sym typeface="Calibri"/>
            </a:endParaRPr>
          </a:p>
        </p:txBody>
      </p:sp>
      <p:cxnSp>
        <p:nvCxnSpPr>
          <p:cNvPr id="522" name="Google Shape;522;p32"/>
          <p:cNvCxnSpPr>
            <a:endCxn id="521" idx="0"/>
          </p:cNvCxnSpPr>
          <p:nvPr/>
        </p:nvCxnSpPr>
        <p:spPr>
          <a:xfrm>
            <a:off x="739275" y="1724050"/>
            <a:ext cx="0" cy="263400"/>
          </a:xfrm>
          <a:prstGeom prst="straightConnector1">
            <a:avLst/>
          </a:prstGeom>
          <a:noFill/>
          <a:ln w="19050" cap="flat" cmpd="sng">
            <a:solidFill>
              <a:schemeClr val="accent6"/>
            </a:solidFill>
            <a:prstDash val="solid"/>
            <a:round/>
            <a:headEnd type="none" w="sm" len="sm"/>
            <a:tailEnd type="none" w="sm" len="sm"/>
          </a:ln>
        </p:spPr>
      </p:cxnSp>
      <p:sp>
        <p:nvSpPr>
          <p:cNvPr id="523" name="Google Shape;523;p32"/>
          <p:cNvSpPr/>
          <p:nvPr/>
        </p:nvSpPr>
        <p:spPr>
          <a:xfrm>
            <a:off x="1235925" y="5249800"/>
            <a:ext cx="7678450" cy="643800"/>
          </a:xfrm>
          <a:prstGeom prst="roundRect">
            <a:avLst>
              <a:gd name="adj" fmla="val 16667"/>
            </a:avLst>
          </a:pr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dirty="0">
                <a:solidFill>
                  <a:schemeClr val="bg1"/>
                </a:solidFill>
                <a:latin typeface="Calibri"/>
                <a:ea typeface="Calibri"/>
                <a:cs typeface="Calibri"/>
                <a:sym typeface="Calibri"/>
              </a:rPr>
              <a:t>The targets with </a:t>
            </a:r>
            <a:r>
              <a:rPr lang="fr-FR" sz="1700" b="1" i="0" u="none" strike="noStrike" cap="none" dirty="0" smtClean="0">
                <a:solidFill>
                  <a:schemeClr val="bg1"/>
                </a:solidFill>
                <a:latin typeface="Calibri"/>
                <a:ea typeface="Calibri"/>
                <a:cs typeface="Calibri"/>
                <a:sym typeface="Calibri"/>
              </a:rPr>
              <a:t>higher number of </a:t>
            </a:r>
            <a:r>
              <a:rPr lang="fr-FR" sz="1700" b="1" i="0" u="none" strike="noStrike" cap="none" dirty="0">
                <a:solidFill>
                  <a:schemeClr val="bg1"/>
                </a:solidFill>
                <a:latin typeface="Calibri"/>
                <a:ea typeface="Calibri"/>
                <a:cs typeface="Calibri"/>
                <a:sym typeface="Calibri"/>
              </a:rPr>
              <a:t>predictions present high U% and low C</a:t>
            </a:r>
            <a:r>
              <a:rPr lang="fr-FR" sz="1700" b="1" i="0" u="none" strike="noStrike" cap="none" dirty="0" smtClean="0">
                <a:solidFill>
                  <a:schemeClr val="bg1"/>
                </a:solidFill>
                <a:latin typeface="Calibri"/>
                <a:ea typeface="Calibri"/>
                <a:cs typeface="Calibri"/>
                <a:sym typeface="Calibri"/>
              </a:rPr>
              <a:t>%, </a:t>
            </a:r>
            <a:r>
              <a:rPr lang="fr-FR" sz="1700" b="1" i="0" u="none" strike="noStrike" cap="none" dirty="0">
                <a:solidFill>
                  <a:schemeClr val="bg1"/>
                </a:solidFill>
                <a:latin typeface="Calibri"/>
                <a:ea typeface="Calibri"/>
                <a:cs typeface="Calibri"/>
                <a:sym typeface="Calibri"/>
              </a:rPr>
              <a:t>which concordates with the percentages in the aptamers if we consider the G-U pairs</a:t>
            </a:r>
            <a:endParaRPr sz="1700" b="1" i="0" u="none" strike="noStrike" cap="none" dirty="0">
              <a:solidFill>
                <a:schemeClr val="bg1"/>
              </a:solidFill>
              <a:latin typeface="Calibri"/>
              <a:ea typeface="Calibri"/>
              <a:cs typeface="Calibri"/>
              <a:sym typeface="Calibri"/>
            </a:endParaRPr>
          </a:p>
        </p:txBody>
      </p:sp>
      <p:sp>
        <p:nvSpPr>
          <p:cNvPr id="524" name="Google Shape;524;p32"/>
          <p:cNvSpPr txBox="1"/>
          <p:nvPr/>
        </p:nvSpPr>
        <p:spPr>
          <a:xfrm>
            <a:off x="1552675" y="4811850"/>
            <a:ext cx="67821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Most interesting data presented in bold letters. </a:t>
            </a:r>
            <a:endParaRPr sz="13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3"/>
          <p:cNvSpPr txBox="1"/>
          <p:nvPr/>
        </p:nvSpPr>
        <p:spPr>
          <a:xfrm>
            <a:off x="609600" y="533400"/>
            <a:ext cx="8153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chemeClr val="dk1"/>
                </a:solidFill>
                <a:latin typeface="Calibri"/>
                <a:ea typeface="Calibri"/>
                <a:cs typeface="Calibri"/>
                <a:sym typeface="Calibri"/>
              </a:rPr>
              <a:t>Results- Higher GC content in the sequences that interact with SL-I compared to the adjoining nucleotides</a:t>
            </a:r>
            <a:endParaRPr lang="en-US" sz="1400" b="0" i="0" u="none" strike="noStrike" cap="none" dirty="0">
              <a:solidFill>
                <a:srgbClr val="000000"/>
              </a:solidFill>
              <a:sym typeface="Arial"/>
            </a:endParaRPr>
          </a:p>
        </p:txBody>
      </p:sp>
      <p:sp>
        <p:nvSpPr>
          <p:cNvPr id="530" name="Google Shape;530;p33"/>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21</a:t>
            </a:fld>
            <a:endParaRPr lang="en-US"/>
          </a:p>
        </p:txBody>
      </p:sp>
      <p:pic>
        <p:nvPicPr>
          <p:cNvPr id="531" name="Google Shape;531;p33"/>
          <p:cNvPicPr preferRelativeResize="0"/>
          <p:nvPr/>
        </p:nvPicPr>
        <p:blipFill rotWithShape="1">
          <a:blip r:embed="rId3">
            <a:alphaModFix/>
          </a:blip>
          <a:srcRect/>
          <a:stretch/>
        </p:blipFill>
        <p:spPr>
          <a:xfrm>
            <a:off x="2" y="6021438"/>
            <a:ext cx="9136916" cy="835799"/>
          </a:xfrm>
          <a:prstGeom prst="rect">
            <a:avLst/>
          </a:prstGeom>
          <a:noFill/>
          <a:ln>
            <a:noFill/>
          </a:ln>
        </p:spPr>
      </p:pic>
      <p:graphicFrame>
        <p:nvGraphicFramePr>
          <p:cNvPr id="532" name="Google Shape;532;p33"/>
          <p:cNvGraphicFramePr/>
          <p:nvPr>
            <p:extLst>
              <p:ext uri="{D42A27DB-BD31-4B8C-83A1-F6EECF244321}">
                <p14:modId xmlns:p14="http://schemas.microsoft.com/office/powerpoint/2010/main" val="173278217"/>
              </p:ext>
            </p:extLst>
          </p:nvPr>
        </p:nvGraphicFramePr>
        <p:xfrm>
          <a:off x="948150" y="3423100"/>
          <a:ext cx="7247700" cy="2104200"/>
        </p:xfrm>
        <a:graphic>
          <a:graphicData uri="http://schemas.openxmlformats.org/drawingml/2006/table">
            <a:tbl>
              <a:tblPr>
                <a:noFill/>
                <a:tableStyleId>{A6628396-2E0A-458C-A78F-201537BA7EC8}</a:tableStyleId>
              </a:tblPr>
              <a:tblGrid>
                <a:gridCol w="1365775">
                  <a:extLst>
                    <a:ext uri="{9D8B030D-6E8A-4147-A177-3AD203B41FA5}">
                      <a16:colId xmlns:a16="http://schemas.microsoft.com/office/drawing/2014/main" xmlns="" val="20000"/>
                    </a:ext>
                  </a:extLst>
                </a:gridCol>
                <a:gridCol w="1365775">
                  <a:extLst>
                    <a:ext uri="{9D8B030D-6E8A-4147-A177-3AD203B41FA5}">
                      <a16:colId xmlns:a16="http://schemas.microsoft.com/office/drawing/2014/main" xmlns="" val="20001"/>
                    </a:ext>
                  </a:extLst>
                </a:gridCol>
                <a:gridCol w="1365775">
                  <a:extLst>
                    <a:ext uri="{9D8B030D-6E8A-4147-A177-3AD203B41FA5}">
                      <a16:colId xmlns:a16="http://schemas.microsoft.com/office/drawing/2014/main" xmlns="" val="20002"/>
                    </a:ext>
                  </a:extLst>
                </a:gridCol>
                <a:gridCol w="1365775">
                  <a:extLst>
                    <a:ext uri="{9D8B030D-6E8A-4147-A177-3AD203B41FA5}">
                      <a16:colId xmlns:a16="http://schemas.microsoft.com/office/drawing/2014/main" xmlns="" val="20003"/>
                    </a:ext>
                  </a:extLst>
                </a:gridCol>
                <a:gridCol w="1784600">
                  <a:extLst>
                    <a:ext uri="{9D8B030D-6E8A-4147-A177-3AD203B41FA5}">
                      <a16:colId xmlns:a16="http://schemas.microsoft.com/office/drawing/2014/main" xmlns="" val="20004"/>
                    </a:ext>
                  </a:extLst>
                </a:gridCol>
              </a:tblGrid>
              <a:tr h="190500">
                <a:tc>
                  <a:txBody>
                    <a:bodyPr/>
                    <a:lstStyle/>
                    <a:p>
                      <a:pPr marL="0" marR="0" lvl="0" indent="0" algn="ctr" rtl="0">
                        <a:lnSpc>
                          <a:spcPct val="100000"/>
                        </a:lnSpc>
                        <a:spcBef>
                          <a:spcPts val="0"/>
                        </a:spcBef>
                        <a:spcAft>
                          <a:spcPts val="0"/>
                        </a:spcAft>
                        <a:buClr>
                          <a:srgbClr val="000000"/>
                        </a:buClr>
                        <a:buSzPts val="1500"/>
                        <a:buFont typeface="Arial"/>
                        <a:buNone/>
                      </a:pPr>
                      <a:r>
                        <a:rPr lang="fr-FR" sz="1500" b="1" u="none" strike="noStrike" cap="none">
                          <a:latin typeface="Calibri"/>
                          <a:ea typeface="Calibri"/>
                          <a:cs typeface="Calibri"/>
                          <a:sym typeface="Calibri"/>
                        </a:rPr>
                        <a:t>Software </a:t>
                      </a:r>
                      <a:endParaRPr sz="15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b="1" u="none" strike="noStrike" cap="none">
                          <a:latin typeface="Calibri"/>
                          <a:ea typeface="Calibri"/>
                          <a:cs typeface="Calibri"/>
                          <a:sym typeface="Calibri"/>
                        </a:rPr>
                        <a:t>Target</a:t>
                      </a:r>
                      <a:endParaRPr sz="15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b="1" u="none" strike="noStrike" cap="none">
                          <a:latin typeface="Calibri"/>
                          <a:ea typeface="Calibri"/>
                          <a:cs typeface="Calibri"/>
                          <a:sym typeface="Calibri"/>
                        </a:rPr>
                        <a:t>Media % int</a:t>
                      </a:r>
                      <a:endParaRPr sz="15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b="1" u="none" strike="noStrike" cap="none">
                          <a:latin typeface="Calibri"/>
                          <a:ea typeface="Calibri"/>
                          <a:cs typeface="Calibri"/>
                          <a:sym typeface="Calibri"/>
                        </a:rPr>
                        <a:t>Media % a.n.</a:t>
                      </a:r>
                      <a:endParaRPr sz="15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b="1" u="none" strike="noStrike" cap="none">
                          <a:latin typeface="Calibri"/>
                          <a:ea typeface="Calibri"/>
                          <a:cs typeface="Calibri"/>
                          <a:sym typeface="Calibri"/>
                        </a:rPr>
                        <a:t> Higher %GC in int</a:t>
                      </a:r>
                      <a:endParaRPr sz="15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extLst>
                  <a:ext uri="{0D108BD9-81ED-4DB2-BD59-A6C34878D82A}">
                    <a16:rowId xmlns:a16="http://schemas.microsoft.com/office/drawing/2014/main" xmlns="" val="10000"/>
                  </a:ext>
                </a:extLst>
              </a:tr>
              <a:tr h="190500">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RNAcofold</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SL-I</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b="1" u="none" strike="noStrike" cap="none">
                          <a:latin typeface="Calibri"/>
                          <a:ea typeface="Calibri"/>
                          <a:cs typeface="Calibri"/>
                          <a:sym typeface="Calibri"/>
                        </a:rPr>
                        <a:t>38,35</a:t>
                      </a:r>
                      <a:endParaRPr sz="15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19,77</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63/67</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extLst>
                  <a:ext uri="{0D108BD9-81ED-4DB2-BD59-A6C34878D82A}">
                    <a16:rowId xmlns:a16="http://schemas.microsoft.com/office/drawing/2014/main" xmlns="" val="10001"/>
                  </a:ext>
                </a:extLst>
              </a:tr>
              <a:tr h="190500">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RNAcofold</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Other targets</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47</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b="1" u="none" strike="noStrike" cap="none">
                          <a:latin typeface="Calibri"/>
                          <a:ea typeface="Calibri"/>
                          <a:cs typeface="Calibri"/>
                          <a:sym typeface="Calibri"/>
                        </a:rPr>
                        <a:t>47,24</a:t>
                      </a:r>
                      <a:endParaRPr sz="15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2/5</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extLst>
                  <a:ext uri="{0D108BD9-81ED-4DB2-BD59-A6C34878D82A}">
                    <a16:rowId xmlns:a16="http://schemas.microsoft.com/office/drawing/2014/main" xmlns="" val="10002"/>
                  </a:ext>
                </a:extLst>
              </a:tr>
              <a:tr h="190500">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RNAcofold</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Aptamers</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34,79</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b="1" u="none" strike="noStrike" cap="none">
                          <a:latin typeface="Calibri"/>
                          <a:ea typeface="Calibri"/>
                          <a:cs typeface="Calibri"/>
                          <a:sym typeface="Calibri"/>
                        </a:rPr>
                        <a:t>49,03</a:t>
                      </a:r>
                      <a:endParaRPr sz="15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extLst>
                  <a:ext uri="{0D108BD9-81ED-4DB2-BD59-A6C34878D82A}">
                    <a16:rowId xmlns:a16="http://schemas.microsoft.com/office/drawing/2014/main" xmlns="" val="10003"/>
                  </a:ext>
                </a:extLst>
              </a:tr>
              <a:tr h="190500">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Clustal Omega</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SL-I</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b="1" u="none" strike="noStrike" cap="none">
                          <a:latin typeface="Calibri"/>
                          <a:ea typeface="Calibri"/>
                          <a:cs typeface="Calibri"/>
                          <a:sym typeface="Calibri"/>
                        </a:rPr>
                        <a:t>36,56</a:t>
                      </a:r>
                      <a:endParaRPr sz="15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28,43</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13/16</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extLst>
                  <a:ext uri="{0D108BD9-81ED-4DB2-BD59-A6C34878D82A}">
                    <a16:rowId xmlns:a16="http://schemas.microsoft.com/office/drawing/2014/main" xmlns="" val="10004"/>
                  </a:ext>
                </a:extLst>
              </a:tr>
              <a:tr h="190500">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Clustal Omega</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Other targets</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40,42</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b="1" u="none" strike="noStrike" cap="none">
                          <a:latin typeface="Calibri"/>
                          <a:ea typeface="Calibri"/>
                          <a:cs typeface="Calibri"/>
                          <a:sym typeface="Calibri"/>
                        </a:rPr>
                        <a:t>55,5</a:t>
                      </a:r>
                      <a:endParaRPr sz="15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0/10</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extLst>
                  <a:ext uri="{0D108BD9-81ED-4DB2-BD59-A6C34878D82A}">
                    <a16:rowId xmlns:a16="http://schemas.microsoft.com/office/drawing/2014/main" xmlns="" val="10005"/>
                  </a:ext>
                </a:extLst>
              </a:tr>
              <a:tr h="190500">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Clustal Omega</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Aptamers</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35,18</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b="1" u="none" strike="noStrike" cap="none">
                          <a:latin typeface="Calibri"/>
                          <a:ea typeface="Calibri"/>
                          <a:cs typeface="Calibri"/>
                          <a:sym typeface="Calibri"/>
                        </a:rPr>
                        <a:t>49,03</a:t>
                      </a:r>
                      <a:endParaRPr sz="1500" b="1"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fr-FR" sz="1500" u="none" strike="noStrike" cap="none">
                          <a:latin typeface="Calibri"/>
                          <a:ea typeface="Calibri"/>
                          <a:cs typeface="Calibri"/>
                          <a:sym typeface="Calibri"/>
                        </a:rPr>
                        <a:t>-</a:t>
                      </a:r>
                      <a:endParaRPr sz="1500" u="none" strike="noStrike" cap="none">
                        <a:latin typeface="Calibri"/>
                        <a:ea typeface="Calibri"/>
                        <a:cs typeface="Calibri"/>
                        <a:sym typeface="Calibri"/>
                      </a:endParaRPr>
                    </a:p>
                  </a:txBody>
                  <a:tcPr marL="36000" marR="36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5"/>
                    </a:solidFill>
                  </a:tcPr>
                </a:tc>
                <a:extLst>
                  <a:ext uri="{0D108BD9-81ED-4DB2-BD59-A6C34878D82A}">
                    <a16:rowId xmlns:a16="http://schemas.microsoft.com/office/drawing/2014/main" xmlns="" val="10006"/>
                  </a:ext>
                </a:extLst>
              </a:tr>
            </a:tbl>
          </a:graphicData>
        </a:graphic>
      </p:graphicFrame>
      <p:sp>
        <p:nvSpPr>
          <p:cNvPr id="533" name="Google Shape;533;p33"/>
          <p:cNvSpPr txBox="1"/>
          <p:nvPr/>
        </p:nvSpPr>
        <p:spPr>
          <a:xfrm>
            <a:off x="870425" y="2346175"/>
            <a:ext cx="3055500" cy="62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smtClean="0">
                <a:solidFill>
                  <a:schemeClr val="accent5"/>
                </a:solidFill>
                <a:latin typeface="Calibri"/>
                <a:ea typeface="Calibri"/>
                <a:cs typeface="Calibri"/>
                <a:sym typeface="Calibri"/>
              </a:rPr>
              <a:t>Comparison of the %GC of the aptamer interacting (int) sequence with the %GC of the whole aptamer</a:t>
            </a:r>
            <a:endParaRPr lang="en-US" sz="1500" b="1" i="0" u="none" strike="noStrike" cap="none">
              <a:solidFill>
                <a:schemeClr val="accent5"/>
              </a:solidFill>
              <a:latin typeface="Calibri"/>
              <a:ea typeface="Calibri"/>
              <a:cs typeface="Calibri"/>
              <a:sym typeface="Calibri"/>
            </a:endParaRPr>
          </a:p>
        </p:txBody>
      </p:sp>
      <p:sp>
        <p:nvSpPr>
          <p:cNvPr id="534" name="Google Shape;534;p33"/>
          <p:cNvSpPr txBox="1"/>
          <p:nvPr/>
        </p:nvSpPr>
        <p:spPr>
          <a:xfrm>
            <a:off x="5287775" y="2346175"/>
            <a:ext cx="3055500" cy="62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smtClean="0">
                <a:solidFill>
                  <a:schemeClr val="accent5"/>
                </a:solidFill>
                <a:latin typeface="Calibri"/>
                <a:ea typeface="Calibri"/>
                <a:cs typeface="Calibri"/>
                <a:sym typeface="Calibri"/>
              </a:rPr>
              <a:t>Comparison of the %GC of the target site with the %GC of the 10 adjoining nucleotides (a.n.)</a:t>
            </a:r>
          </a:p>
          <a:p>
            <a:pPr marL="0" marR="0" lvl="0" indent="0" algn="ctr" rtl="0">
              <a:lnSpc>
                <a:spcPct val="100000"/>
              </a:lnSpc>
              <a:spcBef>
                <a:spcPts val="0"/>
              </a:spcBef>
              <a:spcAft>
                <a:spcPts val="0"/>
              </a:spcAft>
              <a:buClr>
                <a:srgbClr val="000000"/>
              </a:buClr>
              <a:buSzPts val="1500"/>
              <a:buFont typeface="Arial"/>
              <a:buNone/>
            </a:pPr>
            <a:endParaRPr lang="en-US" sz="1500" b="1" i="0" u="none" strike="noStrike" cap="none">
              <a:solidFill>
                <a:schemeClr val="accent5"/>
              </a:solidFill>
              <a:latin typeface="Calibri"/>
              <a:ea typeface="Calibri"/>
              <a:cs typeface="Calibri"/>
              <a:sym typeface="Calibri"/>
            </a:endParaRPr>
          </a:p>
        </p:txBody>
      </p:sp>
      <p:sp>
        <p:nvSpPr>
          <p:cNvPr id="535" name="Google Shape;535;p33"/>
          <p:cNvSpPr/>
          <p:nvPr/>
        </p:nvSpPr>
        <p:spPr>
          <a:xfrm>
            <a:off x="4110200" y="2672650"/>
            <a:ext cx="993300" cy="4482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smtClean="0">
                <a:solidFill>
                  <a:srgbClr val="FFFFFF"/>
                </a:solidFill>
                <a:latin typeface="Calibri"/>
                <a:ea typeface="Calibri"/>
                <a:cs typeface="Calibri"/>
                <a:sym typeface="Calibri"/>
              </a:rPr>
              <a:t>Infoseq</a:t>
            </a:r>
            <a:endParaRPr lang="en-US" sz="1700" b="1" i="0" u="none" strike="noStrike" cap="none">
              <a:solidFill>
                <a:srgbClr val="FFFFFF"/>
              </a:solidFill>
              <a:latin typeface="Calibri"/>
              <a:ea typeface="Calibri"/>
              <a:cs typeface="Calibri"/>
              <a:sym typeface="Calibri"/>
            </a:endParaRPr>
          </a:p>
        </p:txBody>
      </p:sp>
      <p:sp>
        <p:nvSpPr>
          <p:cNvPr id="536" name="Google Shape;536;p33"/>
          <p:cNvSpPr txBox="1"/>
          <p:nvPr/>
        </p:nvSpPr>
        <p:spPr>
          <a:xfrm>
            <a:off x="756025" y="1481350"/>
            <a:ext cx="3606600" cy="6261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i="0" u="none" strike="noStrike" cap="none" smtClean="0">
                <a:solidFill>
                  <a:schemeClr val="accent6"/>
                </a:solidFill>
                <a:latin typeface="Calibri"/>
                <a:ea typeface="Calibri"/>
                <a:cs typeface="Calibri"/>
                <a:sym typeface="Calibri"/>
              </a:rPr>
              <a:t>GC pairs make structures more stable because of their triple hydrogen bond and their stacking</a:t>
            </a:r>
            <a:endParaRPr lang="en-US" sz="1300" b="1" i="0" u="none" strike="noStrike" cap="none">
              <a:solidFill>
                <a:schemeClr val="accent6"/>
              </a:solidFill>
              <a:latin typeface="Calibri"/>
              <a:ea typeface="Calibri"/>
              <a:cs typeface="Calibri"/>
              <a:sym typeface="Calibri"/>
            </a:endParaRPr>
          </a:p>
        </p:txBody>
      </p:sp>
      <p:sp>
        <p:nvSpPr>
          <p:cNvPr id="537" name="Google Shape;537;p33"/>
          <p:cNvSpPr txBox="1"/>
          <p:nvPr/>
        </p:nvSpPr>
        <p:spPr>
          <a:xfrm>
            <a:off x="4794625" y="1491289"/>
            <a:ext cx="3606600" cy="62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i="0" u="none" strike="noStrike" cap="none" smtClean="0">
                <a:solidFill>
                  <a:schemeClr val="accent6"/>
                </a:solidFill>
                <a:latin typeface="Calibri"/>
                <a:ea typeface="Calibri"/>
                <a:cs typeface="Calibri"/>
                <a:sym typeface="Calibri"/>
              </a:rPr>
              <a:t>Analysis of the GC content in the sequences that interact with WNV 3’UTR putative targets</a:t>
            </a:r>
            <a:endParaRPr lang="en-US" sz="1300" b="1" i="0" u="none" strike="noStrike" cap="none">
              <a:solidFill>
                <a:schemeClr val="accent6"/>
              </a:solidFill>
              <a:latin typeface="Calibri"/>
              <a:ea typeface="Calibri"/>
              <a:cs typeface="Calibri"/>
              <a:sym typeface="Calibri"/>
            </a:endParaRPr>
          </a:p>
        </p:txBody>
      </p:sp>
      <p:cxnSp>
        <p:nvCxnSpPr>
          <p:cNvPr id="538" name="Google Shape;538;p33"/>
          <p:cNvCxnSpPr>
            <a:stCxn id="536" idx="3"/>
            <a:endCxn id="537" idx="1"/>
          </p:cNvCxnSpPr>
          <p:nvPr/>
        </p:nvCxnSpPr>
        <p:spPr>
          <a:xfrm>
            <a:off x="4362625" y="1794400"/>
            <a:ext cx="432000" cy="9939"/>
          </a:xfrm>
          <a:prstGeom prst="straightConnector1">
            <a:avLst/>
          </a:prstGeom>
          <a:noFill/>
          <a:ln w="9525" cap="flat" cmpd="sng">
            <a:solidFill>
              <a:schemeClr val="accent6"/>
            </a:solidFill>
            <a:prstDash val="solid"/>
            <a:round/>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4"/>
          <p:cNvSpPr txBox="1"/>
          <p:nvPr/>
        </p:nvSpPr>
        <p:spPr>
          <a:xfrm>
            <a:off x="609600" y="533400"/>
            <a:ext cx="8153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smtClean="0">
                <a:solidFill>
                  <a:schemeClr val="dk1"/>
                </a:solidFill>
                <a:latin typeface="Calibri"/>
                <a:ea typeface="Calibri"/>
                <a:cs typeface="Calibri"/>
                <a:sym typeface="Calibri"/>
              </a:rPr>
              <a:t>Results- G residues make SL-I domain the preferred target site for the selected aptamers</a:t>
            </a:r>
            <a:endParaRPr lang="en-US" sz="1400" b="0" i="0" u="none" strike="noStrike" cap="none">
              <a:solidFill>
                <a:srgbClr val="000000"/>
              </a:solidFill>
              <a:sym typeface="Arial"/>
            </a:endParaRPr>
          </a:p>
        </p:txBody>
      </p:sp>
      <p:sp>
        <p:nvSpPr>
          <p:cNvPr id="544" name="Google Shape;544;p34"/>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22</a:t>
            </a:fld>
            <a:endParaRPr/>
          </a:p>
        </p:txBody>
      </p:sp>
      <p:pic>
        <p:nvPicPr>
          <p:cNvPr id="545" name="Google Shape;545;p34"/>
          <p:cNvPicPr preferRelativeResize="0"/>
          <p:nvPr/>
        </p:nvPicPr>
        <p:blipFill rotWithShape="1">
          <a:blip r:embed="rId3">
            <a:alphaModFix/>
          </a:blip>
          <a:srcRect/>
          <a:stretch/>
        </p:blipFill>
        <p:spPr>
          <a:xfrm>
            <a:off x="2" y="6021438"/>
            <a:ext cx="9136916" cy="835799"/>
          </a:xfrm>
          <a:prstGeom prst="rect">
            <a:avLst/>
          </a:prstGeom>
          <a:noFill/>
          <a:ln>
            <a:noFill/>
          </a:ln>
        </p:spPr>
      </p:pic>
      <p:sp>
        <p:nvSpPr>
          <p:cNvPr id="546" name="Google Shape;546;p34"/>
          <p:cNvSpPr txBox="1"/>
          <p:nvPr/>
        </p:nvSpPr>
        <p:spPr>
          <a:xfrm>
            <a:off x="2909775" y="2559450"/>
            <a:ext cx="1352400" cy="7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chemeClr val="accent5"/>
                </a:solidFill>
                <a:latin typeface="Calibri"/>
                <a:ea typeface="Calibri"/>
                <a:cs typeface="Calibri"/>
                <a:sym typeface="Calibri"/>
              </a:rPr>
              <a:t>Guanine in loops and bulges</a:t>
            </a:r>
            <a:endParaRPr sz="1500" b="1" i="0" u="none" strike="noStrike" cap="none">
              <a:solidFill>
                <a:schemeClr val="accent5"/>
              </a:solidFill>
              <a:latin typeface="Calibri"/>
              <a:ea typeface="Calibri"/>
              <a:cs typeface="Calibri"/>
              <a:sym typeface="Calibri"/>
            </a:endParaRPr>
          </a:p>
        </p:txBody>
      </p:sp>
      <p:sp>
        <p:nvSpPr>
          <p:cNvPr id="547" name="Google Shape;547;p34"/>
          <p:cNvSpPr txBox="1"/>
          <p:nvPr/>
        </p:nvSpPr>
        <p:spPr>
          <a:xfrm>
            <a:off x="5308500" y="2495550"/>
            <a:ext cx="1473600" cy="8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dirty="0">
                <a:solidFill>
                  <a:schemeClr val="accent5"/>
                </a:solidFill>
                <a:latin typeface="Calibri"/>
                <a:ea typeface="Calibri"/>
                <a:cs typeface="Calibri"/>
                <a:sym typeface="Calibri"/>
              </a:rPr>
              <a:t>Exclusion of bases towards the solvent</a:t>
            </a:r>
            <a:endParaRPr sz="1500" b="1" i="0" u="none" strike="noStrike" cap="none" dirty="0">
              <a:solidFill>
                <a:schemeClr val="accent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dirty="0">
              <a:solidFill>
                <a:schemeClr val="accent5"/>
              </a:solidFill>
              <a:latin typeface="Calibri"/>
              <a:ea typeface="Calibri"/>
              <a:cs typeface="Calibri"/>
              <a:sym typeface="Calibri"/>
            </a:endParaRPr>
          </a:p>
        </p:txBody>
      </p:sp>
      <p:sp>
        <p:nvSpPr>
          <p:cNvPr id="548" name="Google Shape;548;p34"/>
          <p:cNvSpPr txBox="1"/>
          <p:nvPr/>
        </p:nvSpPr>
        <p:spPr>
          <a:xfrm>
            <a:off x="2958450" y="3609425"/>
            <a:ext cx="1352400" cy="62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chemeClr val="accent4"/>
                </a:solidFill>
                <a:latin typeface="Calibri"/>
                <a:ea typeface="Calibri"/>
                <a:cs typeface="Calibri"/>
                <a:sym typeface="Calibri"/>
              </a:rPr>
              <a:t>Guanine stacking</a:t>
            </a:r>
            <a:endParaRPr sz="1500" b="1" i="0" u="none" strike="noStrike" cap="none">
              <a:solidFill>
                <a:schemeClr val="accent4"/>
              </a:solidFill>
              <a:latin typeface="Calibri"/>
              <a:ea typeface="Calibri"/>
              <a:cs typeface="Calibri"/>
              <a:sym typeface="Calibri"/>
            </a:endParaRPr>
          </a:p>
        </p:txBody>
      </p:sp>
      <p:sp>
        <p:nvSpPr>
          <p:cNvPr id="549" name="Google Shape;549;p34"/>
          <p:cNvSpPr txBox="1"/>
          <p:nvPr/>
        </p:nvSpPr>
        <p:spPr>
          <a:xfrm>
            <a:off x="5308500" y="3577025"/>
            <a:ext cx="1473600" cy="69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chemeClr val="accent4"/>
                </a:solidFill>
                <a:latin typeface="Calibri"/>
                <a:ea typeface="Calibri"/>
                <a:cs typeface="Calibri"/>
                <a:sym typeface="Calibri"/>
              </a:rPr>
              <a:t>Minor groove size variation</a:t>
            </a:r>
            <a:endParaRPr sz="1500" b="1" i="0" u="none" strike="noStrike" cap="none">
              <a:solidFill>
                <a:schemeClr val="accent4"/>
              </a:solidFill>
              <a:latin typeface="Calibri"/>
              <a:ea typeface="Calibri"/>
              <a:cs typeface="Calibri"/>
              <a:sym typeface="Calibri"/>
            </a:endParaRPr>
          </a:p>
        </p:txBody>
      </p:sp>
      <p:sp>
        <p:nvSpPr>
          <p:cNvPr id="550" name="Google Shape;550;p34"/>
          <p:cNvSpPr txBox="1"/>
          <p:nvPr/>
        </p:nvSpPr>
        <p:spPr>
          <a:xfrm>
            <a:off x="7479900" y="3021000"/>
            <a:ext cx="1352400" cy="79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chemeClr val="accent6"/>
                </a:solidFill>
                <a:latin typeface="Calibri"/>
                <a:ea typeface="Calibri"/>
                <a:cs typeface="Calibri"/>
                <a:sym typeface="Calibri"/>
              </a:rPr>
              <a:t>Improved molecular intercalation </a:t>
            </a:r>
            <a:endParaRPr sz="1500" b="1" i="0" u="none" strike="noStrike" cap="none">
              <a:solidFill>
                <a:schemeClr val="accent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chemeClr val="accent6"/>
              </a:solidFill>
              <a:latin typeface="Calibri"/>
              <a:ea typeface="Calibri"/>
              <a:cs typeface="Calibri"/>
              <a:sym typeface="Calibri"/>
            </a:endParaRPr>
          </a:p>
        </p:txBody>
      </p:sp>
      <p:cxnSp>
        <p:nvCxnSpPr>
          <p:cNvPr id="551" name="Google Shape;551;p34"/>
          <p:cNvCxnSpPr>
            <a:stCxn id="547" idx="3"/>
            <a:endCxn id="550" idx="1"/>
          </p:cNvCxnSpPr>
          <p:nvPr/>
        </p:nvCxnSpPr>
        <p:spPr>
          <a:xfrm>
            <a:off x="6782100" y="2931900"/>
            <a:ext cx="697800" cy="488100"/>
          </a:xfrm>
          <a:prstGeom prst="straightConnector1">
            <a:avLst/>
          </a:prstGeom>
          <a:noFill/>
          <a:ln w="19050" cap="flat" cmpd="sng">
            <a:solidFill>
              <a:schemeClr val="accent6"/>
            </a:solidFill>
            <a:prstDash val="solid"/>
            <a:round/>
            <a:headEnd type="none" w="sm" len="sm"/>
            <a:tailEnd type="triangle" w="med" len="med"/>
          </a:ln>
        </p:spPr>
      </p:cxnSp>
      <p:cxnSp>
        <p:nvCxnSpPr>
          <p:cNvPr id="552" name="Google Shape;552;p34"/>
          <p:cNvCxnSpPr>
            <a:stCxn id="549" idx="3"/>
            <a:endCxn id="550" idx="1"/>
          </p:cNvCxnSpPr>
          <p:nvPr/>
        </p:nvCxnSpPr>
        <p:spPr>
          <a:xfrm rot="10800000" flipH="1">
            <a:off x="6782100" y="3420275"/>
            <a:ext cx="697800" cy="502200"/>
          </a:xfrm>
          <a:prstGeom prst="straightConnector1">
            <a:avLst/>
          </a:prstGeom>
          <a:noFill/>
          <a:ln w="19050" cap="flat" cmpd="sng">
            <a:solidFill>
              <a:schemeClr val="accent6"/>
            </a:solidFill>
            <a:prstDash val="solid"/>
            <a:round/>
            <a:headEnd type="none" w="sm" len="sm"/>
            <a:tailEnd type="triangle" w="med" len="med"/>
          </a:ln>
        </p:spPr>
      </p:cxnSp>
      <p:cxnSp>
        <p:nvCxnSpPr>
          <p:cNvPr id="553" name="Google Shape;553;p34"/>
          <p:cNvCxnSpPr>
            <a:stCxn id="546" idx="3"/>
            <a:endCxn id="547" idx="1"/>
          </p:cNvCxnSpPr>
          <p:nvPr/>
        </p:nvCxnSpPr>
        <p:spPr>
          <a:xfrm>
            <a:off x="4262175" y="2931900"/>
            <a:ext cx="1046400" cy="0"/>
          </a:xfrm>
          <a:prstGeom prst="straightConnector1">
            <a:avLst/>
          </a:prstGeom>
          <a:noFill/>
          <a:ln w="19050" cap="flat" cmpd="sng">
            <a:solidFill>
              <a:schemeClr val="accent6"/>
            </a:solidFill>
            <a:prstDash val="solid"/>
            <a:round/>
            <a:headEnd type="none" w="sm" len="sm"/>
            <a:tailEnd type="triangle" w="med" len="med"/>
          </a:ln>
        </p:spPr>
      </p:cxnSp>
      <p:cxnSp>
        <p:nvCxnSpPr>
          <p:cNvPr id="554" name="Google Shape;554;p34"/>
          <p:cNvCxnSpPr>
            <a:stCxn id="548" idx="3"/>
            <a:endCxn id="549" idx="1"/>
          </p:cNvCxnSpPr>
          <p:nvPr/>
        </p:nvCxnSpPr>
        <p:spPr>
          <a:xfrm>
            <a:off x="4310850" y="3922475"/>
            <a:ext cx="997500" cy="0"/>
          </a:xfrm>
          <a:prstGeom prst="straightConnector1">
            <a:avLst/>
          </a:prstGeom>
          <a:noFill/>
          <a:ln w="19050" cap="flat" cmpd="sng">
            <a:solidFill>
              <a:schemeClr val="accent6"/>
            </a:solidFill>
            <a:prstDash val="solid"/>
            <a:round/>
            <a:headEnd type="none" w="sm" len="sm"/>
            <a:tailEnd type="triangle" w="med" len="med"/>
          </a:ln>
        </p:spPr>
      </p:cxnSp>
      <p:sp>
        <p:nvSpPr>
          <p:cNvPr id="555" name="Google Shape;555;p34"/>
          <p:cNvSpPr txBox="1"/>
          <p:nvPr/>
        </p:nvSpPr>
        <p:spPr>
          <a:xfrm>
            <a:off x="1710063" y="3130275"/>
            <a:ext cx="942300" cy="62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chemeClr val="accent6"/>
                </a:solidFill>
                <a:latin typeface="Calibri"/>
                <a:ea typeface="Calibri"/>
                <a:cs typeface="Calibri"/>
                <a:sym typeface="Calibri"/>
              </a:rPr>
              <a:t>Guanines size</a:t>
            </a:r>
            <a:endParaRPr sz="1500" b="1" i="0" u="none" strike="noStrike" cap="none">
              <a:solidFill>
                <a:schemeClr val="accent6"/>
              </a:solidFill>
              <a:latin typeface="Calibri"/>
              <a:ea typeface="Calibri"/>
              <a:cs typeface="Calibri"/>
              <a:sym typeface="Calibri"/>
            </a:endParaRPr>
          </a:p>
        </p:txBody>
      </p:sp>
      <p:cxnSp>
        <p:nvCxnSpPr>
          <p:cNvPr id="556" name="Google Shape;556;p34"/>
          <p:cNvCxnSpPr>
            <a:stCxn id="555" idx="3"/>
            <a:endCxn id="546" idx="1"/>
          </p:cNvCxnSpPr>
          <p:nvPr/>
        </p:nvCxnSpPr>
        <p:spPr>
          <a:xfrm rot="10800000" flipH="1">
            <a:off x="2652363" y="2931825"/>
            <a:ext cx="257400" cy="511500"/>
          </a:xfrm>
          <a:prstGeom prst="straightConnector1">
            <a:avLst/>
          </a:prstGeom>
          <a:noFill/>
          <a:ln w="19050" cap="flat" cmpd="sng">
            <a:solidFill>
              <a:schemeClr val="accent6"/>
            </a:solidFill>
            <a:prstDash val="solid"/>
            <a:round/>
            <a:headEnd type="none" w="sm" len="sm"/>
            <a:tailEnd type="triangle" w="med" len="med"/>
          </a:ln>
        </p:spPr>
      </p:cxnSp>
      <p:cxnSp>
        <p:nvCxnSpPr>
          <p:cNvPr id="557" name="Google Shape;557;p34"/>
          <p:cNvCxnSpPr>
            <a:stCxn id="555" idx="3"/>
            <a:endCxn id="548" idx="1"/>
          </p:cNvCxnSpPr>
          <p:nvPr/>
        </p:nvCxnSpPr>
        <p:spPr>
          <a:xfrm>
            <a:off x="2652363" y="3443325"/>
            <a:ext cx="306000" cy="479100"/>
          </a:xfrm>
          <a:prstGeom prst="straightConnector1">
            <a:avLst/>
          </a:prstGeom>
          <a:noFill/>
          <a:ln w="19050" cap="flat" cmpd="sng">
            <a:solidFill>
              <a:schemeClr val="accent6"/>
            </a:solidFill>
            <a:prstDash val="solid"/>
            <a:round/>
            <a:headEnd type="none" w="sm" len="sm"/>
            <a:tailEnd type="triangle" w="med" len="med"/>
          </a:ln>
        </p:spPr>
      </p:cxnSp>
      <p:sp>
        <p:nvSpPr>
          <p:cNvPr id="558" name="Google Shape;558;p34"/>
          <p:cNvSpPr/>
          <p:nvPr/>
        </p:nvSpPr>
        <p:spPr>
          <a:xfrm>
            <a:off x="2608200" y="4793375"/>
            <a:ext cx="4871700" cy="887100"/>
          </a:xfrm>
          <a:prstGeom prst="roundRect">
            <a:avLst>
              <a:gd name="adj" fmla="val 16667"/>
            </a:avLst>
          </a:pr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smtClean="0">
                <a:solidFill>
                  <a:srgbClr val="FFFFFF"/>
                </a:solidFill>
                <a:latin typeface="Calibri"/>
                <a:ea typeface="Calibri"/>
                <a:cs typeface="Calibri"/>
                <a:sym typeface="Calibri"/>
              </a:rPr>
              <a:t>Missing C and high frequency of G in loops, bulges or G-U pairs→ unique characteristics of SL-I = preferred putative </a:t>
            </a:r>
            <a:r>
              <a:rPr lang="en-US" sz="1500" b="1" i="0" u="none" strike="noStrike" cap="none" dirty="0" smtClean="0">
                <a:solidFill>
                  <a:schemeClr val="bg1"/>
                </a:solidFill>
                <a:latin typeface="Calibri"/>
                <a:ea typeface="Calibri"/>
                <a:cs typeface="Calibri"/>
                <a:sym typeface="Calibri"/>
              </a:rPr>
              <a:t>target of the selected aptamers</a:t>
            </a:r>
            <a:endParaRPr lang="en-US" sz="1500" b="1" i="0" u="none" strike="noStrike" cap="none" dirty="0">
              <a:solidFill>
                <a:schemeClr val="bg1"/>
              </a:solidFill>
              <a:latin typeface="Calibri"/>
              <a:ea typeface="Calibri"/>
              <a:cs typeface="Calibri"/>
              <a:sym typeface="Calibri"/>
            </a:endParaRPr>
          </a:p>
        </p:txBody>
      </p:sp>
      <p:pic>
        <p:nvPicPr>
          <p:cNvPr id="559" name="Google Shape;559;p34"/>
          <p:cNvPicPr preferRelativeResize="0"/>
          <p:nvPr/>
        </p:nvPicPr>
        <p:blipFill rotWithShape="1">
          <a:blip r:embed="rId4">
            <a:alphaModFix/>
          </a:blip>
          <a:srcRect/>
          <a:stretch/>
        </p:blipFill>
        <p:spPr>
          <a:xfrm>
            <a:off x="494926" y="1438775"/>
            <a:ext cx="909075" cy="4345974"/>
          </a:xfrm>
          <a:prstGeom prst="rect">
            <a:avLst/>
          </a:prstGeom>
          <a:noFill/>
          <a:ln>
            <a:noFill/>
          </a:ln>
        </p:spPr>
      </p:pic>
      <p:sp>
        <p:nvSpPr>
          <p:cNvPr id="560" name="Google Shape;560;p34"/>
          <p:cNvSpPr/>
          <p:nvPr/>
        </p:nvSpPr>
        <p:spPr>
          <a:xfrm>
            <a:off x="798175" y="2169850"/>
            <a:ext cx="303300" cy="1128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4"/>
          <p:cNvSpPr/>
          <p:nvPr/>
        </p:nvSpPr>
        <p:spPr>
          <a:xfrm>
            <a:off x="798175" y="5073900"/>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4"/>
          <p:cNvSpPr/>
          <p:nvPr/>
        </p:nvSpPr>
        <p:spPr>
          <a:xfrm>
            <a:off x="982350" y="5307200"/>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4"/>
          <p:cNvSpPr/>
          <p:nvPr/>
        </p:nvSpPr>
        <p:spPr>
          <a:xfrm>
            <a:off x="1062525" y="4676550"/>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4"/>
          <p:cNvSpPr/>
          <p:nvPr/>
        </p:nvSpPr>
        <p:spPr>
          <a:xfrm>
            <a:off x="1134000" y="4511100"/>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4"/>
          <p:cNvSpPr/>
          <p:nvPr/>
        </p:nvSpPr>
        <p:spPr>
          <a:xfrm>
            <a:off x="982350" y="4157800"/>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4"/>
          <p:cNvSpPr/>
          <p:nvPr/>
        </p:nvSpPr>
        <p:spPr>
          <a:xfrm>
            <a:off x="1048725" y="4009150"/>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4"/>
          <p:cNvSpPr/>
          <p:nvPr/>
        </p:nvSpPr>
        <p:spPr>
          <a:xfrm>
            <a:off x="1101475" y="3944825"/>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4"/>
          <p:cNvSpPr/>
          <p:nvPr/>
        </p:nvSpPr>
        <p:spPr>
          <a:xfrm>
            <a:off x="1163625" y="3802500"/>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4"/>
          <p:cNvSpPr/>
          <p:nvPr/>
        </p:nvSpPr>
        <p:spPr>
          <a:xfrm>
            <a:off x="815500" y="3642825"/>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4"/>
          <p:cNvSpPr/>
          <p:nvPr/>
        </p:nvSpPr>
        <p:spPr>
          <a:xfrm>
            <a:off x="982350" y="3163825"/>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4"/>
          <p:cNvSpPr/>
          <p:nvPr/>
        </p:nvSpPr>
        <p:spPr>
          <a:xfrm>
            <a:off x="961425" y="2827875"/>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4"/>
          <p:cNvSpPr/>
          <p:nvPr/>
        </p:nvSpPr>
        <p:spPr>
          <a:xfrm>
            <a:off x="683275" y="2549725"/>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4"/>
          <p:cNvSpPr/>
          <p:nvPr/>
        </p:nvSpPr>
        <p:spPr>
          <a:xfrm>
            <a:off x="798175" y="2282650"/>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34"/>
          <p:cNvSpPr/>
          <p:nvPr/>
        </p:nvSpPr>
        <p:spPr>
          <a:xfrm>
            <a:off x="1101475" y="1886025"/>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4"/>
          <p:cNvSpPr/>
          <p:nvPr/>
        </p:nvSpPr>
        <p:spPr>
          <a:xfrm>
            <a:off x="982350" y="1709000"/>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4"/>
          <p:cNvSpPr/>
          <p:nvPr/>
        </p:nvSpPr>
        <p:spPr>
          <a:xfrm>
            <a:off x="770675" y="1709000"/>
            <a:ext cx="101100" cy="112800"/>
          </a:xfrm>
          <a:prstGeom prst="ellipse">
            <a:avLst/>
          </a:prstGeom>
          <a:noFill/>
          <a:ln w="9525" cap="flat" cmpd="sng">
            <a:solidFill>
              <a:srgbClr val="F55E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4"/>
          <p:cNvSpPr txBox="1"/>
          <p:nvPr/>
        </p:nvSpPr>
        <p:spPr>
          <a:xfrm>
            <a:off x="1695150" y="1628275"/>
            <a:ext cx="6515700" cy="6261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300" b="1" dirty="0">
                <a:solidFill>
                  <a:schemeClr val="accent6"/>
                </a:solidFill>
                <a:latin typeface="Calibri"/>
                <a:ea typeface="Calibri"/>
                <a:cs typeface="Calibri"/>
                <a:sym typeface="Calibri"/>
              </a:rPr>
              <a:t>H</a:t>
            </a:r>
            <a:r>
              <a:rPr lang="fr-FR" sz="1300" b="1" i="0" u="none" strike="noStrike" cap="none" dirty="0">
                <a:solidFill>
                  <a:schemeClr val="accent6"/>
                </a:solidFill>
                <a:latin typeface="Calibri"/>
                <a:ea typeface="Calibri"/>
                <a:cs typeface="Calibri"/>
                <a:sym typeface="Calibri"/>
              </a:rPr>
              <a:t>igh G% and </a:t>
            </a:r>
            <a:r>
              <a:rPr lang="fr-FR" sz="1300" b="1" dirty="0">
                <a:solidFill>
                  <a:schemeClr val="accent6"/>
                </a:solidFill>
                <a:latin typeface="Calibri"/>
                <a:ea typeface="Calibri"/>
                <a:cs typeface="Calibri"/>
                <a:sym typeface="Calibri"/>
              </a:rPr>
              <a:t>really low C% in SL-I</a:t>
            </a:r>
            <a:r>
              <a:rPr lang="fr-FR" sz="1300" b="1" i="0" u="none" strike="noStrike" cap="none" dirty="0">
                <a:solidFill>
                  <a:schemeClr val="accent6"/>
                </a:solidFill>
                <a:latin typeface="Calibri"/>
                <a:ea typeface="Calibri"/>
                <a:cs typeface="Calibri"/>
                <a:sym typeface="Calibri"/>
              </a:rPr>
              <a:t> → Analysis of the Gs in the SL-I structure reveal that they are not forming GC pairs because they are located in loops, bulges or G-U pairs</a:t>
            </a:r>
            <a:endParaRPr sz="1300" b="1" i="0" u="none" strike="noStrike" cap="none" dirty="0">
              <a:solidFill>
                <a:schemeClr val="accent6"/>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5"/>
          <p:cNvSpPr txBox="1"/>
          <p:nvPr/>
        </p:nvSpPr>
        <p:spPr>
          <a:xfrm>
            <a:off x="609600" y="533400"/>
            <a:ext cx="8153400" cy="461700"/>
          </a:xfrm>
          <a:prstGeom prst="rect">
            <a:avLst/>
          </a:prstGeom>
          <a:noFill/>
          <a:ln>
            <a:noFill/>
          </a:ln>
        </p:spPr>
        <p:txBody>
          <a:bodyPr spcFirstLastPara="1" wrap="square" lIns="91425" tIns="45700" rIns="91425" bIns="45700" anchor="t" anchorCtr="0">
            <a:noAutofit/>
          </a:bodyPr>
          <a:lstStyle/>
          <a:p>
            <a:pPr lvl="0" algn="ctr">
              <a:buSzPts val="2400"/>
            </a:pPr>
            <a:r>
              <a:rPr lang="fr-FR" sz="2400" b="1" i="0" u="none" strike="noStrike" cap="none" dirty="0" err="1">
                <a:solidFill>
                  <a:schemeClr val="dk1"/>
                </a:solidFill>
                <a:latin typeface="Calibri"/>
                <a:ea typeface="Calibri"/>
                <a:cs typeface="Calibri"/>
                <a:sym typeface="Calibri"/>
              </a:rPr>
              <a:t>Results</a:t>
            </a:r>
            <a:r>
              <a:rPr lang="fr-FR" sz="2400" b="1" i="0" u="none" strike="noStrike" cap="none" dirty="0">
                <a:solidFill>
                  <a:schemeClr val="dk1"/>
                </a:solidFill>
                <a:latin typeface="Calibri"/>
                <a:ea typeface="Calibri"/>
                <a:cs typeface="Calibri"/>
                <a:sym typeface="Calibri"/>
              </a:rPr>
              <a:t>- G-U pairs are </a:t>
            </a:r>
            <a:r>
              <a:rPr lang="fr-FR" sz="2400" b="1" i="0" u="none" strike="noStrike" cap="none" dirty="0" err="1">
                <a:solidFill>
                  <a:schemeClr val="dk1"/>
                </a:solidFill>
                <a:latin typeface="Calibri"/>
                <a:ea typeface="Calibri"/>
                <a:cs typeface="Calibri"/>
                <a:sym typeface="Calibri"/>
              </a:rPr>
              <a:t>highly</a:t>
            </a:r>
            <a:r>
              <a:rPr lang="fr-FR" sz="2400" b="1" i="0" u="none" strike="noStrike" cap="none" dirty="0">
                <a:solidFill>
                  <a:schemeClr val="dk1"/>
                </a:solidFill>
                <a:latin typeface="Calibri"/>
                <a:ea typeface="Calibri"/>
                <a:cs typeface="Calibri"/>
                <a:sym typeface="Calibri"/>
              </a:rPr>
              <a:t> </a:t>
            </a:r>
            <a:r>
              <a:rPr lang="fr-FR" sz="2400" b="1" i="0" u="none" strike="noStrike" cap="none" dirty="0" err="1">
                <a:solidFill>
                  <a:schemeClr val="dk1"/>
                </a:solidFill>
                <a:latin typeface="Calibri"/>
                <a:ea typeface="Calibri"/>
                <a:cs typeface="Calibri"/>
                <a:sym typeface="Calibri"/>
              </a:rPr>
              <a:t>present</a:t>
            </a:r>
            <a:r>
              <a:rPr lang="fr-FR" sz="2400" b="1" i="0" u="none" strike="noStrike" cap="none" dirty="0">
                <a:solidFill>
                  <a:schemeClr val="dk1"/>
                </a:solidFill>
                <a:latin typeface="Calibri"/>
                <a:ea typeface="Calibri"/>
                <a:cs typeface="Calibri"/>
                <a:sym typeface="Calibri"/>
              </a:rPr>
              <a:t> in the interactions </a:t>
            </a:r>
            <a:r>
              <a:rPr lang="fr-FR" sz="2400" b="1" i="0" u="none" strike="noStrike" cap="none" dirty="0" err="1">
                <a:solidFill>
                  <a:schemeClr val="dk1"/>
                </a:solidFill>
                <a:latin typeface="Calibri"/>
                <a:ea typeface="Calibri"/>
                <a:cs typeface="Calibri"/>
                <a:sym typeface="Calibri"/>
              </a:rPr>
              <a:t>between</a:t>
            </a:r>
            <a:r>
              <a:rPr lang="fr-FR" sz="2400" b="1" i="0" u="none" strike="noStrike" cap="none" dirty="0">
                <a:solidFill>
                  <a:schemeClr val="dk1"/>
                </a:solidFill>
                <a:latin typeface="Calibri"/>
                <a:ea typeface="Calibri"/>
                <a:cs typeface="Calibri"/>
                <a:sym typeface="Calibri"/>
              </a:rPr>
              <a:t> aptamers and </a:t>
            </a:r>
            <a:r>
              <a:rPr lang="fr-FR" sz="2400" b="1" dirty="0">
                <a:solidFill>
                  <a:schemeClr val="dk1"/>
                </a:solidFill>
                <a:latin typeface="Calibri"/>
                <a:ea typeface="Calibri"/>
                <a:cs typeface="Calibri"/>
                <a:sym typeface="Calibri"/>
              </a:rPr>
              <a:t>WNV </a:t>
            </a:r>
            <a:r>
              <a:rPr lang="fr-FR" sz="2400" b="1" dirty="0" smtClean="0">
                <a:solidFill>
                  <a:schemeClr val="dk1"/>
                </a:solidFill>
                <a:latin typeface="Calibri"/>
                <a:ea typeface="Calibri"/>
                <a:cs typeface="Calibri"/>
                <a:sym typeface="Calibri"/>
              </a:rPr>
              <a:t>3’UTR </a:t>
            </a:r>
            <a:endParaRPr sz="1400" b="0" i="0" u="none" strike="noStrike" cap="none" dirty="0">
              <a:solidFill>
                <a:srgbClr val="000000"/>
              </a:solidFill>
              <a:latin typeface="Arial"/>
              <a:ea typeface="Arial"/>
              <a:cs typeface="Arial"/>
              <a:sym typeface="Arial"/>
            </a:endParaRPr>
          </a:p>
        </p:txBody>
      </p:sp>
      <p:sp>
        <p:nvSpPr>
          <p:cNvPr id="583" name="Google Shape;583;p35"/>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23</a:t>
            </a:fld>
            <a:endParaRPr/>
          </a:p>
        </p:txBody>
      </p:sp>
      <p:pic>
        <p:nvPicPr>
          <p:cNvPr id="584" name="Google Shape;584;p35"/>
          <p:cNvPicPr preferRelativeResize="0"/>
          <p:nvPr/>
        </p:nvPicPr>
        <p:blipFill rotWithShape="1">
          <a:blip r:embed="rId3">
            <a:alphaModFix/>
          </a:blip>
          <a:srcRect/>
          <a:stretch/>
        </p:blipFill>
        <p:spPr>
          <a:xfrm>
            <a:off x="2" y="6021438"/>
            <a:ext cx="9136916" cy="835799"/>
          </a:xfrm>
          <a:prstGeom prst="rect">
            <a:avLst/>
          </a:prstGeom>
          <a:noFill/>
          <a:ln>
            <a:noFill/>
          </a:ln>
        </p:spPr>
      </p:pic>
      <p:pic>
        <p:nvPicPr>
          <p:cNvPr id="585" name="Google Shape;585;p35" title="Gráfico"/>
          <p:cNvPicPr preferRelativeResize="0"/>
          <p:nvPr/>
        </p:nvPicPr>
        <p:blipFill rotWithShape="1">
          <a:blip r:embed="rId4">
            <a:alphaModFix/>
          </a:blip>
          <a:srcRect/>
          <a:stretch/>
        </p:blipFill>
        <p:spPr>
          <a:xfrm>
            <a:off x="609600" y="2650275"/>
            <a:ext cx="4582326" cy="2829099"/>
          </a:xfrm>
          <a:prstGeom prst="rect">
            <a:avLst/>
          </a:prstGeom>
          <a:noFill/>
          <a:ln>
            <a:noFill/>
          </a:ln>
        </p:spPr>
      </p:pic>
      <p:sp>
        <p:nvSpPr>
          <p:cNvPr id="586" name="Google Shape;586;p35"/>
          <p:cNvSpPr/>
          <p:nvPr/>
        </p:nvSpPr>
        <p:spPr>
          <a:xfrm>
            <a:off x="5695125" y="3511925"/>
            <a:ext cx="2819400" cy="1105800"/>
          </a:xfrm>
          <a:prstGeom prst="roundRect">
            <a:avLst>
              <a:gd name="adj" fmla="val 16667"/>
            </a:avLst>
          </a:pr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smtClean="0">
                <a:solidFill>
                  <a:schemeClr val="lt1"/>
                </a:solidFill>
                <a:latin typeface="Calibri"/>
                <a:ea typeface="Calibri"/>
                <a:cs typeface="Calibri"/>
                <a:sym typeface="Calibri"/>
              </a:rPr>
              <a:t>High frequency of G-U pairs in interactions, especially for those aptamers derived from round 9</a:t>
            </a: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lt1"/>
              </a:solidFill>
              <a:latin typeface="Calibri"/>
              <a:ea typeface="Calibri"/>
              <a:cs typeface="Calibri"/>
              <a:sym typeface="Calibri"/>
            </a:endParaRPr>
          </a:p>
        </p:txBody>
      </p:sp>
      <p:sp>
        <p:nvSpPr>
          <p:cNvPr id="587" name="Google Shape;587;p35"/>
          <p:cNvSpPr txBox="1"/>
          <p:nvPr/>
        </p:nvSpPr>
        <p:spPr>
          <a:xfrm>
            <a:off x="1314150" y="1607700"/>
            <a:ext cx="6515700" cy="6261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300" b="1" i="0" u="none" strike="noStrike" cap="none" dirty="0">
                <a:solidFill>
                  <a:schemeClr val="accent6"/>
                </a:solidFill>
                <a:latin typeface="Calibri"/>
                <a:ea typeface="Calibri"/>
                <a:cs typeface="Calibri"/>
                <a:sym typeface="Calibri"/>
              </a:rPr>
              <a:t>After observing several G-U pairs in the SL-I structure, we analysed the G-U pairs formed in the interactions between aptamers and </a:t>
            </a:r>
            <a:r>
              <a:rPr lang="fr-FR" sz="1300" b="1" i="0" u="none" strike="noStrike" cap="none" dirty="0" smtClean="0">
                <a:solidFill>
                  <a:schemeClr val="accent6"/>
                </a:solidFill>
                <a:latin typeface="Calibri"/>
                <a:ea typeface="Calibri"/>
                <a:cs typeface="Calibri"/>
                <a:sym typeface="Calibri"/>
              </a:rPr>
              <a:t>WNV 3’UTR</a:t>
            </a:r>
            <a:endParaRPr sz="1300" b="1" i="0" u="none" strike="noStrike" cap="none" dirty="0">
              <a:solidFill>
                <a:schemeClr val="accent6"/>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6"/>
          <p:cNvSpPr txBox="1"/>
          <p:nvPr/>
        </p:nvSpPr>
        <p:spPr>
          <a:xfrm>
            <a:off x="609600" y="457200"/>
            <a:ext cx="8153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smtClean="0">
                <a:solidFill>
                  <a:schemeClr val="dk1"/>
                </a:solidFill>
                <a:latin typeface="Calibri"/>
                <a:ea typeface="Calibri"/>
                <a:cs typeface="Calibri"/>
                <a:sym typeface="Calibri"/>
              </a:rPr>
              <a:t>Results- G-U pair directionality facilitates target-aptamer interaction</a:t>
            </a:r>
            <a:endParaRPr lang="en-US" sz="1400" b="0" i="0" u="none" strike="noStrike" cap="none">
              <a:solidFill>
                <a:srgbClr val="000000"/>
              </a:solidFill>
              <a:sym typeface="Arial"/>
            </a:endParaRPr>
          </a:p>
        </p:txBody>
      </p:sp>
      <p:sp>
        <p:nvSpPr>
          <p:cNvPr id="593" name="Google Shape;593;p36"/>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24</a:t>
            </a:fld>
            <a:endParaRPr lang="en-US"/>
          </a:p>
        </p:txBody>
      </p:sp>
      <p:pic>
        <p:nvPicPr>
          <p:cNvPr id="594" name="Google Shape;594;p36"/>
          <p:cNvPicPr preferRelativeResize="0"/>
          <p:nvPr/>
        </p:nvPicPr>
        <p:blipFill rotWithShape="1">
          <a:blip r:embed="rId3">
            <a:alphaModFix/>
          </a:blip>
          <a:srcRect/>
          <a:stretch/>
        </p:blipFill>
        <p:spPr>
          <a:xfrm>
            <a:off x="2" y="6021438"/>
            <a:ext cx="9136916" cy="835799"/>
          </a:xfrm>
          <a:prstGeom prst="rect">
            <a:avLst/>
          </a:prstGeom>
          <a:noFill/>
          <a:ln>
            <a:noFill/>
          </a:ln>
        </p:spPr>
      </p:pic>
      <p:sp>
        <p:nvSpPr>
          <p:cNvPr id="595" name="Google Shape;595;p36"/>
          <p:cNvSpPr/>
          <p:nvPr/>
        </p:nvSpPr>
        <p:spPr>
          <a:xfrm>
            <a:off x="1974300" y="5004800"/>
            <a:ext cx="5195400" cy="887100"/>
          </a:xfrm>
          <a:prstGeom prst="roundRect">
            <a:avLst>
              <a:gd name="adj" fmla="val 16667"/>
            </a:avLst>
          </a:pr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smtClean="0">
                <a:solidFill>
                  <a:srgbClr val="FFFFFF"/>
                </a:solidFill>
                <a:latin typeface="Calibri"/>
                <a:ea typeface="Calibri"/>
                <a:cs typeface="Calibri"/>
                <a:sym typeface="Calibri"/>
              </a:rPr>
              <a:t>The selection of a specific directionality of the G-U pair and consequent minor groove size variation seems to be facilitating target-aptamer interaction</a:t>
            </a:r>
            <a:endParaRPr lang="en-US" sz="1600" b="1" i="0" u="none" strike="noStrike" cap="none">
              <a:solidFill>
                <a:srgbClr val="FFFFFF"/>
              </a:solidFill>
              <a:latin typeface="Calibri"/>
              <a:ea typeface="Calibri"/>
              <a:cs typeface="Calibri"/>
              <a:sym typeface="Calibri"/>
            </a:endParaRPr>
          </a:p>
        </p:txBody>
      </p:sp>
      <p:sp>
        <p:nvSpPr>
          <p:cNvPr id="596" name="Google Shape;596;p36"/>
          <p:cNvSpPr txBox="1"/>
          <p:nvPr/>
        </p:nvSpPr>
        <p:spPr>
          <a:xfrm>
            <a:off x="2590491" y="4441158"/>
            <a:ext cx="5092825"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smtClean="0">
                <a:solidFill>
                  <a:schemeClr val="tx1"/>
                </a:solidFill>
                <a:latin typeface="Calibri"/>
                <a:ea typeface="Calibri"/>
                <a:cs typeface="Calibri"/>
                <a:sym typeface="Calibri"/>
              </a:rPr>
              <a:t>G nucleotide location from the G-U pair in aptamer or in WNV 3’UTR</a:t>
            </a:r>
            <a:endParaRPr lang="en-US" sz="1300" b="0" i="0" u="none" strike="noStrike" cap="none">
              <a:solidFill>
                <a:schemeClr val="tx1"/>
              </a:solidFill>
              <a:latin typeface="Calibri"/>
              <a:ea typeface="Calibri"/>
              <a:cs typeface="Calibri"/>
              <a:sym typeface="Calibri"/>
            </a:endParaRPr>
          </a:p>
        </p:txBody>
      </p:sp>
      <p:sp>
        <p:nvSpPr>
          <p:cNvPr id="597" name="Google Shape;597;p36"/>
          <p:cNvSpPr txBox="1"/>
          <p:nvPr/>
        </p:nvSpPr>
        <p:spPr>
          <a:xfrm>
            <a:off x="252099" y="2684100"/>
            <a:ext cx="1447491" cy="7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smtClean="0">
                <a:solidFill>
                  <a:schemeClr val="accent5"/>
                </a:solidFill>
                <a:latin typeface="Calibri"/>
                <a:ea typeface="Calibri"/>
                <a:cs typeface="Calibri"/>
                <a:sym typeface="Calibri"/>
              </a:rPr>
              <a:t>Analysis of the location of the G from the G-U pair in either the aptamer or the target</a:t>
            </a:r>
            <a:endParaRPr lang="en-US" sz="1500" b="1" i="0" u="none" strike="noStrike" cap="none">
              <a:solidFill>
                <a:schemeClr val="accent5"/>
              </a:solidFill>
              <a:latin typeface="Calibri"/>
              <a:ea typeface="Calibri"/>
              <a:cs typeface="Calibri"/>
              <a:sym typeface="Calibri"/>
            </a:endParaRPr>
          </a:p>
        </p:txBody>
      </p:sp>
      <p:sp>
        <p:nvSpPr>
          <p:cNvPr id="598" name="Google Shape;598;p36"/>
          <p:cNvSpPr txBox="1"/>
          <p:nvPr/>
        </p:nvSpPr>
        <p:spPr>
          <a:xfrm>
            <a:off x="1314150" y="1338325"/>
            <a:ext cx="6515700" cy="6261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i="0" u="none" strike="noStrike" cap="none" smtClean="0">
                <a:solidFill>
                  <a:schemeClr val="accent6"/>
                </a:solidFill>
                <a:latin typeface="Calibri"/>
                <a:ea typeface="Calibri"/>
                <a:cs typeface="Calibri"/>
                <a:sym typeface="Calibri"/>
              </a:rPr>
              <a:t>G-U pairs are non isosteric to U-G pairs, they generate different torsions of the helix, yielding differences in the minor groove size</a:t>
            </a:r>
            <a:endParaRPr lang="en-US" sz="1300" b="1" i="0" u="none" strike="noStrike" cap="none">
              <a:solidFill>
                <a:schemeClr val="accent6"/>
              </a:solidFill>
              <a:latin typeface="Calibri"/>
              <a:ea typeface="Calibri"/>
              <a:cs typeface="Calibri"/>
              <a:sym typeface="Calibri"/>
            </a:endParaRPr>
          </a:p>
        </p:txBody>
      </p:sp>
      <p:pic>
        <p:nvPicPr>
          <p:cNvPr id="599" name="Google Shape;599;p36" title="Gráfico"/>
          <p:cNvPicPr preferRelativeResize="0"/>
          <p:nvPr/>
        </p:nvPicPr>
        <p:blipFill rotWithShape="1">
          <a:blip r:embed="rId4">
            <a:alphaModFix/>
          </a:blip>
          <a:srcRect/>
          <a:stretch/>
        </p:blipFill>
        <p:spPr>
          <a:xfrm>
            <a:off x="1604500" y="2179138"/>
            <a:ext cx="3493750" cy="2153325"/>
          </a:xfrm>
          <a:prstGeom prst="rect">
            <a:avLst/>
          </a:prstGeom>
          <a:noFill/>
          <a:ln>
            <a:noFill/>
          </a:ln>
        </p:spPr>
      </p:pic>
      <p:pic>
        <p:nvPicPr>
          <p:cNvPr id="600" name="Google Shape;600;p36" title="Gráfico"/>
          <p:cNvPicPr preferRelativeResize="0"/>
          <p:nvPr/>
        </p:nvPicPr>
        <p:blipFill rotWithShape="1">
          <a:blip r:embed="rId5">
            <a:alphaModFix/>
          </a:blip>
          <a:srcRect/>
          <a:stretch/>
        </p:blipFill>
        <p:spPr>
          <a:xfrm>
            <a:off x="5250650" y="2241444"/>
            <a:ext cx="3493750" cy="2153332"/>
          </a:xfrm>
          <a:prstGeom prst="rect">
            <a:avLst/>
          </a:prstGeom>
          <a:noFill/>
          <a:ln>
            <a:noFill/>
          </a:ln>
        </p:spPr>
      </p:pic>
      <p:sp>
        <p:nvSpPr>
          <p:cNvPr id="601" name="Google Shape;601;p36"/>
          <p:cNvSpPr/>
          <p:nvPr/>
        </p:nvSpPr>
        <p:spPr>
          <a:xfrm>
            <a:off x="8037288" y="2125550"/>
            <a:ext cx="613200" cy="4251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smtClean="0">
                <a:solidFill>
                  <a:srgbClr val="000000"/>
                </a:solidFill>
                <a:latin typeface="Calibri"/>
                <a:ea typeface="Calibri"/>
                <a:cs typeface="Calibri"/>
                <a:sym typeface="Calibri"/>
              </a:rPr>
              <a:t>P9</a:t>
            </a:r>
            <a:endParaRPr lang="en-US" sz="1600" b="1" i="0" u="none" strike="noStrike" cap="none">
              <a:solidFill>
                <a:srgbClr val="000000"/>
              </a:solidFill>
              <a:latin typeface="Calibri"/>
              <a:ea typeface="Calibri"/>
              <a:cs typeface="Calibri"/>
              <a:sym typeface="Calibri"/>
            </a:endParaRPr>
          </a:p>
        </p:txBody>
      </p:sp>
      <p:sp>
        <p:nvSpPr>
          <p:cNvPr id="602" name="Google Shape;602;p36"/>
          <p:cNvSpPr/>
          <p:nvPr/>
        </p:nvSpPr>
        <p:spPr>
          <a:xfrm>
            <a:off x="4379688" y="2125550"/>
            <a:ext cx="613200" cy="425100"/>
          </a:xfrm>
          <a:prstGeom prst="roundRect">
            <a:avLst>
              <a:gd name="adj" fmla="val 16667"/>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smtClean="0">
                <a:solidFill>
                  <a:srgbClr val="000000"/>
                </a:solidFill>
                <a:latin typeface="Calibri"/>
                <a:ea typeface="Calibri"/>
                <a:cs typeface="Calibri"/>
                <a:sym typeface="Calibri"/>
              </a:rPr>
              <a:t>P6</a:t>
            </a:r>
            <a:endParaRPr lang="en-US" sz="1600" b="1"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37"/>
          <p:cNvSpPr txBox="1"/>
          <p:nvPr/>
        </p:nvSpPr>
        <p:spPr>
          <a:xfrm>
            <a:off x="609600" y="533400"/>
            <a:ext cx="8153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000000"/>
                </a:solidFill>
                <a:latin typeface="Calibri"/>
                <a:ea typeface="Calibri"/>
                <a:cs typeface="Calibri"/>
                <a:sym typeface="Calibri"/>
              </a:rPr>
              <a:t>Results- Criteria for the selection of aptamers for biochemical analysis</a:t>
            </a:r>
            <a:endParaRPr lang="en-US" sz="1400" b="0" i="0" u="none" strike="noStrike" cap="none" dirty="0">
              <a:solidFill>
                <a:srgbClr val="000000"/>
              </a:solidFill>
              <a:sym typeface="Arial"/>
            </a:endParaRPr>
          </a:p>
        </p:txBody>
      </p:sp>
      <p:sp>
        <p:nvSpPr>
          <p:cNvPr id="608" name="Google Shape;608;p37"/>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25</a:t>
            </a:fld>
            <a:endParaRPr lang="en-US"/>
          </a:p>
        </p:txBody>
      </p:sp>
      <p:pic>
        <p:nvPicPr>
          <p:cNvPr id="609" name="Google Shape;609;p37"/>
          <p:cNvPicPr preferRelativeResize="0"/>
          <p:nvPr/>
        </p:nvPicPr>
        <p:blipFill rotWithShape="1">
          <a:blip r:embed="rId3">
            <a:alphaModFix/>
          </a:blip>
          <a:srcRect/>
          <a:stretch/>
        </p:blipFill>
        <p:spPr>
          <a:xfrm>
            <a:off x="2" y="6021438"/>
            <a:ext cx="9136916" cy="835799"/>
          </a:xfrm>
          <a:prstGeom prst="rect">
            <a:avLst/>
          </a:prstGeom>
          <a:noFill/>
          <a:ln>
            <a:noFill/>
          </a:ln>
        </p:spPr>
      </p:pic>
      <p:sp>
        <p:nvSpPr>
          <p:cNvPr id="610" name="Google Shape;610;p37"/>
          <p:cNvSpPr txBox="1"/>
          <p:nvPr/>
        </p:nvSpPr>
        <p:spPr>
          <a:xfrm>
            <a:off x="503200" y="1430075"/>
            <a:ext cx="8199900" cy="403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smtClean="0">
                <a:solidFill>
                  <a:schemeClr val="tx1"/>
                </a:solidFill>
                <a:latin typeface="Calibri"/>
                <a:ea typeface="Calibri"/>
                <a:cs typeface="Calibri"/>
                <a:sym typeface="Calibri"/>
              </a:rPr>
              <a:t>Selection criteria for the aptamers that would be further studied </a:t>
            </a:r>
            <a:r>
              <a:rPr lang="en-US" sz="1800" b="0" i="1" u="none" strike="noStrike" cap="none" dirty="0" smtClean="0">
                <a:solidFill>
                  <a:schemeClr val="tx1"/>
                </a:solidFill>
                <a:latin typeface="Calibri"/>
                <a:ea typeface="Calibri"/>
                <a:cs typeface="Calibri"/>
                <a:sym typeface="Calibri"/>
              </a:rPr>
              <a:t>in vitro</a:t>
            </a:r>
            <a:r>
              <a:rPr lang="en-US" sz="1800" b="0" i="0" u="none" strike="noStrike" cap="none" dirty="0" smtClean="0">
                <a:solidFill>
                  <a:schemeClr val="tx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ts val="1100"/>
              <a:buFont typeface="Arial"/>
              <a:buNone/>
            </a:pPr>
            <a:endParaRPr lang="en-US" sz="1800" b="0" i="0" u="none" strike="noStrike" cap="none" dirty="0" smtClean="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dirty="0" smtClean="0">
                <a:solidFill>
                  <a:schemeClr val="tx1"/>
                </a:solidFill>
                <a:latin typeface="Calibri"/>
                <a:ea typeface="Calibri"/>
                <a:cs typeface="Calibri"/>
                <a:sym typeface="Calibri"/>
              </a:rPr>
              <a:t>1-To obtain a group of aptamers that together, have the maximum number of WNV 3’UTR targets with biological interest predicted.</a:t>
            </a:r>
          </a:p>
          <a:p>
            <a:pPr marL="0" marR="0" lvl="0" indent="0" algn="l" rtl="0">
              <a:lnSpc>
                <a:spcPct val="100000"/>
              </a:lnSpc>
              <a:spcBef>
                <a:spcPts val="0"/>
              </a:spcBef>
              <a:spcAft>
                <a:spcPts val="0"/>
              </a:spcAft>
              <a:buClr>
                <a:schemeClr val="dk1"/>
              </a:buClr>
              <a:buSzPts val="1100"/>
              <a:buFont typeface="Arial"/>
              <a:buNone/>
            </a:pPr>
            <a:endParaRPr lang="en-US" sz="1800" b="0" i="0" u="none" strike="noStrike" cap="none" dirty="0" smtClean="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dirty="0" smtClean="0">
                <a:solidFill>
                  <a:schemeClr val="tx1"/>
                </a:solidFill>
                <a:latin typeface="Calibri"/>
                <a:ea typeface="Calibri"/>
                <a:cs typeface="Calibri"/>
                <a:sym typeface="Calibri"/>
              </a:rPr>
              <a:t>2-If there are several predictions for the same target, select those aptamers, which yields interactions with lower ΔG and / or greater number of interacting nucleotides.</a:t>
            </a:r>
          </a:p>
          <a:p>
            <a:pPr marL="0" marR="0" lvl="0" indent="0" algn="l" rtl="0">
              <a:lnSpc>
                <a:spcPct val="100000"/>
              </a:lnSpc>
              <a:spcBef>
                <a:spcPts val="0"/>
              </a:spcBef>
              <a:spcAft>
                <a:spcPts val="0"/>
              </a:spcAft>
              <a:buClr>
                <a:schemeClr val="dk1"/>
              </a:buClr>
              <a:buSzPts val="1100"/>
              <a:buFont typeface="Arial"/>
              <a:buNone/>
            </a:pPr>
            <a:endParaRPr lang="en-US" sz="1800" b="0" i="0" u="none" strike="noStrike" cap="none" dirty="0" smtClean="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dirty="0" smtClean="0">
                <a:solidFill>
                  <a:schemeClr val="tx1"/>
                </a:solidFill>
                <a:latin typeface="Calibri"/>
                <a:ea typeface="Calibri"/>
                <a:cs typeface="Calibri"/>
                <a:sym typeface="Calibri"/>
              </a:rPr>
              <a:t>3-If the data were similar between rounds, aptamers from round 9 were selected because of their theoretical higher affinity.</a:t>
            </a:r>
          </a:p>
          <a:p>
            <a:pPr marL="0" marR="0" lvl="0" indent="0" algn="l" rtl="0">
              <a:lnSpc>
                <a:spcPct val="100000"/>
              </a:lnSpc>
              <a:spcBef>
                <a:spcPts val="0"/>
              </a:spcBef>
              <a:spcAft>
                <a:spcPts val="0"/>
              </a:spcAft>
              <a:buClr>
                <a:schemeClr val="dk1"/>
              </a:buClr>
              <a:buSzPts val="1100"/>
              <a:buFont typeface="Arial"/>
              <a:buNone/>
            </a:pPr>
            <a:endParaRPr lang="en-US" sz="1800" b="0" i="0" u="none" strike="noStrike" cap="none" dirty="0" smtClean="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dirty="0" smtClean="0">
                <a:solidFill>
                  <a:schemeClr val="tx1"/>
                </a:solidFill>
                <a:latin typeface="Calibri"/>
                <a:ea typeface="Calibri"/>
                <a:cs typeface="Calibri"/>
                <a:sym typeface="Calibri"/>
              </a:rPr>
              <a:t>4- Conserved </a:t>
            </a:r>
            <a:r>
              <a:rPr lang="en-US" sz="1800" b="0" i="0" u="none" strike="noStrike" cap="none" dirty="0" err="1" smtClean="0">
                <a:solidFill>
                  <a:schemeClr val="tx1"/>
                </a:solidFill>
                <a:latin typeface="Calibri"/>
                <a:ea typeface="Calibri"/>
                <a:cs typeface="Calibri"/>
                <a:sym typeface="Calibri"/>
              </a:rPr>
              <a:t>hexanucleotides</a:t>
            </a:r>
            <a:r>
              <a:rPr lang="en-US" sz="1800" b="0" i="0" u="none" strike="noStrike" cap="none" dirty="0" smtClean="0">
                <a:solidFill>
                  <a:schemeClr val="tx1"/>
                </a:solidFill>
                <a:latin typeface="Calibri"/>
                <a:ea typeface="Calibri"/>
                <a:cs typeface="Calibri"/>
                <a:sym typeface="Calibri"/>
              </a:rPr>
              <a:t> have SL-I and CS2 as targets. Search for aptamers lacking these </a:t>
            </a:r>
            <a:r>
              <a:rPr lang="en-US" sz="1800" b="0" i="0" u="none" strike="noStrike" cap="none" dirty="0" err="1" smtClean="0">
                <a:solidFill>
                  <a:schemeClr val="tx1"/>
                </a:solidFill>
                <a:latin typeface="Calibri"/>
                <a:ea typeface="Calibri"/>
                <a:cs typeface="Calibri"/>
                <a:sym typeface="Calibri"/>
              </a:rPr>
              <a:t>hexanucleotide</a:t>
            </a:r>
            <a:r>
              <a:rPr lang="en-US" sz="1800" b="0" i="0" u="none" strike="noStrike" cap="none" dirty="0" smtClean="0">
                <a:solidFill>
                  <a:schemeClr val="tx1"/>
                </a:solidFill>
                <a:latin typeface="Calibri"/>
                <a:ea typeface="Calibri"/>
                <a:cs typeface="Calibri"/>
                <a:sym typeface="Calibri"/>
              </a:rPr>
              <a:t> sequence motifs.</a:t>
            </a:r>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dirty="0">
              <a:solidFill>
                <a:schemeClr val="tx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8"/>
          <p:cNvSpPr txBox="1"/>
          <p:nvPr/>
        </p:nvSpPr>
        <p:spPr>
          <a:xfrm>
            <a:off x="609600" y="533400"/>
            <a:ext cx="8153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000000"/>
                </a:solidFill>
                <a:latin typeface="Calibri"/>
                <a:ea typeface="Calibri"/>
                <a:cs typeface="Calibri"/>
                <a:sym typeface="Calibri"/>
              </a:rPr>
              <a:t>Results- Selected aptamers for biochemical analysis</a:t>
            </a:r>
            <a:endParaRPr sz="1400" b="0" i="0" u="none" strike="noStrike" cap="none">
              <a:solidFill>
                <a:srgbClr val="000000"/>
              </a:solidFill>
              <a:latin typeface="Arial"/>
              <a:ea typeface="Arial"/>
              <a:cs typeface="Arial"/>
              <a:sym typeface="Arial"/>
            </a:endParaRPr>
          </a:p>
        </p:txBody>
      </p:sp>
      <p:sp>
        <p:nvSpPr>
          <p:cNvPr id="616" name="Google Shape;616;p38"/>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26</a:t>
            </a:fld>
            <a:endParaRPr/>
          </a:p>
        </p:txBody>
      </p:sp>
      <p:pic>
        <p:nvPicPr>
          <p:cNvPr id="617" name="Google Shape;617;p38"/>
          <p:cNvPicPr preferRelativeResize="0"/>
          <p:nvPr/>
        </p:nvPicPr>
        <p:blipFill rotWithShape="1">
          <a:blip r:embed="rId3">
            <a:alphaModFix/>
          </a:blip>
          <a:srcRect/>
          <a:stretch/>
        </p:blipFill>
        <p:spPr>
          <a:xfrm>
            <a:off x="2" y="6021438"/>
            <a:ext cx="9136916" cy="835799"/>
          </a:xfrm>
          <a:prstGeom prst="rect">
            <a:avLst/>
          </a:prstGeom>
          <a:noFill/>
          <a:ln>
            <a:noFill/>
          </a:ln>
        </p:spPr>
      </p:pic>
      <p:graphicFrame>
        <p:nvGraphicFramePr>
          <p:cNvPr id="618" name="Google Shape;618;p38"/>
          <p:cNvGraphicFramePr/>
          <p:nvPr/>
        </p:nvGraphicFramePr>
        <p:xfrm>
          <a:off x="384338" y="1169850"/>
          <a:ext cx="8375325" cy="4333745"/>
        </p:xfrm>
        <a:graphic>
          <a:graphicData uri="http://schemas.openxmlformats.org/drawingml/2006/table">
            <a:tbl>
              <a:tblPr>
                <a:noFill/>
                <a:tableStyleId>{F5866CF5-EDFF-48D0-81D7-4A83FD24FE58}</a:tableStyleId>
              </a:tblPr>
              <a:tblGrid>
                <a:gridCol w="742300">
                  <a:extLst>
                    <a:ext uri="{9D8B030D-6E8A-4147-A177-3AD203B41FA5}">
                      <a16:colId xmlns:a16="http://schemas.microsoft.com/office/drawing/2014/main" xmlns="" val="20000"/>
                    </a:ext>
                  </a:extLst>
                </a:gridCol>
                <a:gridCol w="728275">
                  <a:extLst>
                    <a:ext uri="{9D8B030D-6E8A-4147-A177-3AD203B41FA5}">
                      <a16:colId xmlns:a16="http://schemas.microsoft.com/office/drawing/2014/main" xmlns="" val="20001"/>
                    </a:ext>
                  </a:extLst>
                </a:gridCol>
                <a:gridCol w="686275">
                  <a:extLst>
                    <a:ext uri="{9D8B030D-6E8A-4147-A177-3AD203B41FA5}">
                      <a16:colId xmlns:a16="http://schemas.microsoft.com/office/drawing/2014/main" xmlns="" val="20002"/>
                    </a:ext>
                  </a:extLst>
                </a:gridCol>
                <a:gridCol w="1092425">
                  <a:extLst>
                    <a:ext uri="{9D8B030D-6E8A-4147-A177-3AD203B41FA5}">
                      <a16:colId xmlns:a16="http://schemas.microsoft.com/office/drawing/2014/main" xmlns="" val="20003"/>
                    </a:ext>
                  </a:extLst>
                </a:gridCol>
                <a:gridCol w="742300">
                  <a:extLst>
                    <a:ext uri="{9D8B030D-6E8A-4147-A177-3AD203B41FA5}">
                      <a16:colId xmlns:a16="http://schemas.microsoft.com/office/drawing/2014/main" xmlns="" val="20004"/>
                    </a:ext>
                  </a:extLst>
                </a:gridCol>
                <a:gridCol w="1582625">
                  <a:extLst>
                    <a:ext uri="{9D8B030D-6E8A-4147-A177-3AD203B41FA5}">
                      <a16:colId xmlns:a16="http://schemas.microsoft.com/office/drawing/2014/main" xmlns="" val="20005"/>
                    </a:ext>
                  </a:extLst>
                </a:gridCol>
                <a:gridCol w="2801125">
                  <a:extLst>
                    <a:ext uri="{9D8B030D-6E8A-4147-A177-3AD203B41FA5}">
                      <a16:colId xmlns:a16="http://schemas.microsoft.com/office/drawing/2014/main" xmlns="" val="20006"/>
                    </a:ext>
                  </a:extLst>
                </a:gridCol>
              </a:tblGrid>
              <a:tr h="523975">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solidFill>
                            <a:srgbClr val="FFFFFF"/>
                          </a:solidFill>
                          <a:latin typeface="Calibri"/>
                          <a:ea typeface="Calibri"/>
                          <a:cs typeface="Calibri"/>
                          <a:sym typeface="Calibri"/>
                        </a:rPr>
                        <a:t>Round</a:t>
                      </a:r>
                      <a:endParaRPr sz="1200" u="none" strike="noStrike" cap="none">
                        <a:solidFill>
                          <a:srgbClr val="FFFFFF"/>
                        </a:solidFill>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5E6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solidFill>
                            <a:srgbClr val="FFFFFF"/>
                          </a:solidFill>
                          <a:latin typeface="Calibri"/>
                          <a:ea typeface="Calibri"/>
                          <a:cs typeface="Calibri"/>
                          <a:sym typeface="Calibri"/>
                        </a:rPr>
                        <a:t>Group</a:t>
                      </a:r>
                      <a:endParaRPr sz="1200" u="none" strike="noStrike" cap="none">
                        <a:solidFill>
                          <a:srgbClr val="FFFFFF"/>
                        </a:solidFill>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5E6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solidFill>
                            <a:srgbClr val="FFFFFF"/>
                          </a:solidFill>
                          <a:latin typeface="Calibri"/>
                          <a:ea typeface="Calibri"/>
                          <a:cs typeface="Calibri"/>
                          <a:sym typeface="Calibri"/>
                        </a:rPr>
                        <a:t>Apt</a:t>
                      </a:r>
                      <a:endParaRPr sz="1200" u="none" strike="noStrike" cap="none">
                        <a:solidFill>
                          <a:srgbClr val="FFFFFF"/>
                        </a:solidFill>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5E6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solidFill>
                            <a:srgbClr val="FFFFFF"/>
                          </a:solidFill>
                          <a:latin typeface="Calibri"/>
                          <a:ea typeface="Calibri"/>
                          <a:cs typeface="Calibri"/>
                          <a:sym typeface="Calibri"/>
                        </a:rPr>
                        <a:t>Apt stru</a:t>
                      </a:r>
                      <a:r>
                        <a:rPr lang="fr-FR" sz="1200">
                          <a:solidFill>
                            <a:srgbClr val="FFFFFF"/>
                          </a:solidFill>
                          <a:latin typeface="Calibri"/>
                          <a:ea typeface="Calibri"/>
                          <a:cs typeface="Calibri"/>
                          <a:sym typeface="Calibri"/>
                        </a:rPr>
                        <a:t>ct</a:t>
                      </a:r>
                      <a:endParaRPr sz="1200" u="none" strike="noStrike" cap="none">
                        <a:solidFill>
                          <a:srgbClr val="FFFFFF"/>
                        </a:solidFill>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5E6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solidFill>
                            <a:srgbClr val="FFFFFF"/>
                          </a:solidFill>
                          <a:latin typeface="Calibri"/>
                          <a:ea typeface="Calibri"/>
                          <a:cs typeface="Calibri"/>
                          <a:sym typeface="Calibri"/>
                        </a:rPr>
                        <a:t>ΔG</a:t>
                      </a:r>
                      <a:endParaRPr sz="1200" u="none" strike="noStrike" cap="none">
                        <a:solidFill>
                          <a:srgbClr val="FFFFFF"/>
                        </a:solidFill>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5E6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solidFill>
                            <a:srgbClr val="FFFFFF"/>
                          </a:solidFill>
                          <a:latin typeface="Calibri"/>
                          <a:ea typeface="Calibri"/>
                          <a:cs typeface="Calibri"/>
                          <a:sym typeface="Calibri"/>
                        </a:rPr>
                        <a:t>Rep</a:t>
                      </a:r>
                      <a:r>
                        <a:rPr lang="fr-FR" sz="1200">
                          <a:solidFill>
                            <a:srgbClr val="FFFFFF"/>
                          </a:solidFill>
                          <a:latin typeface="Calibri"/>
                          <a:ea typeface="Calibri"/>
                          <a:cs typeface="Calibri"/>
                          <a:sym typeface="Calibri"/>
                        </a:rPr>
                        <a:t> hexant</a:t>
                      </a:r>
                      <a:endParaRPr sz="1200" u="none" strike="noStrike" cap="none">
                        <a:solidFill>
                          <a:srgbClr val="FFFFFF"/>
                        </a:solidFill>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5E6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solidFill>
                            <a:srgbClr val="FFFFFF"/>
                          </a:solidFill>
                          <a:latin typeface="Calibri"/>
                          <a:ea typeface="Calibri"/>
                          <a:cs typeface="Calibri"/>
                          <a:sym typeface="Calibri"/>
                        </a:rPr>
                        <a:t>3’WNV </a:t>
                      </a:r>
                      <a:r>
                        <a:rPr lang="fr-FR" sz="1200">
                          <a:solidFill>
                            <a:srgbClr val="FFFFFF"/>
                          </a:solidFill>
                          <a:latin typeface="Calibri"/>
                          <a:ea typeface="Calibri"/>
                          <a:cs typeface="Calibri"/>
                          <a:sym typeface="Calibri"/>
                        </a:rPr>
                        <a:t>putative targets</a:t>
                      </a:r>
                      <a:endParaRPr sz="1200" u="none" strike="noStrike" cap="none">
                        <a:solidFill>
                          <a:srgbClr val="FFFFFF"/>
                        </a:solidFill>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5E61"/>
                    </a:solidFill>
                  </a:tcPr>
                </a:tc>
                <a:extLst>
                  <a:ext uri="{0D108BD9-81ED-4DB2-BD59-A6C34878D82A}">
                    <a16:rowId xmlns:a16="http://schemas.microsoft.com/office/drawing/2014/main" xmlns="" val="10000"/>
                  </a:ext>
                </a:extLst>
              </a:tr>
              <a:tr h="348275">
                <a:tc rowSpan="3">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6</a:t>
                      </a:r>
                      <a:endParaRPr sz="12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1</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17</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Tail</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-17,87</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2</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[SL-I (LA,IIB)(10)]</a:t>
                      </a:r>
                      <a:endParaRPr sz="1200" b="1" u="none" strike="noStrike" cap="none">
                        <a:latin typeface="Calibri"/>
                        <a:ea typeface="Calibri"/>
                        <a:cs typeface="Calibri"/>
                        <a:sym typeface="Calibri"/>
                      </a:endParaRPr>
                    </a:p>
                  </a:txBody>
                  <a:tcPr marL="72000" marR="72000" marT="72000" marB="72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extLst>
                  <a:ext uri="{0D108BD9-81ED-4DB2-BD59-A6C34878D82A}">
                    <a16:rowId xmlns:a16="http://schemas.microsoft.com/office/drawing/2014/main" xmlns="" val="10001"/>
                  </a:ext>
                </a:extLst>
              </a:tr>
              <a:tr h="34827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1</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8</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Tail </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0</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CS3 (8) </a:t>
                      </a:r>
                      <a:r>
                        <a:rPr lang="fr-FR" sz="1200" u="none" strike="noStrike" cap="none">
                          <a:latin typeface="Calibri"/>
                          <a:ea typeface="Calibri"/>
                          <a:cs typeface="Calibri"/>
                          <a:sym typeface="Calibri"/>
                        </a:rPr>
                        <a:t>[SL-I (IIB)(12)]</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9999"/>
                    </a:solidFill>
                  </a:tcPr>
                </a:tc>
                <a:extLst>
                  <a:ext uri="{0D108BD9-81ED-4DB2-BD59-A6C34878D82A}">
                    <a16:rowId xmlns:a16="http://schemas.microsoft.com/office/drawing/2014/main" xmlns="" val="10002"/>
                  </a:ext>
                </a:extLst>
              </a:tr>
              <a:tr h="34827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2</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57</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Apical loop</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-19,05</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7</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[SL-I (IIB)(15)]</a:t>
                      </a:r>
                      <a:endParaRPr sz="1200" b="1"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extLst>
                  <a:ext uri="{0D108BD9-81ED-4DB2-BD59-A6C34878D82A}">
                    <a16:rowId xmlns:a16="http://schemas.microsoft.com/office/drawing/2014/main" xmlns="" val="10003"/>
                  </a:ext>
                </a:extLst>
              </a:tr>
              <a:tr h="348275">
                <a:tc rowSpan="7">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9</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2</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35</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Stem, AL</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-13,37</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0</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[RCS2(15)]</a:t>
                      </a:r>
                      <a:endParaRPr sz="1200" b="1"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extLst>
                  <a:ext uri="{0D108BD9-81ED-4DB2-BD59-A6C34878D82A}">
                    <a16:rowId xmlns:a16="http://schemas.microsoft.com/office/drawing/2014/main" xmlns="" val="10004"/>
                  </a:ext>
                </a:extLst>
              </a:tr>
              <a:tr h="34827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2</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23</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fr-FR" sz="1200" u="none" strike="noStrike" cap="none">
                          <a:solidFill>
                            <a:schemeClr val="dk1"/>
                          </a:solidFill>
                          <a:latin typeface="Calibri"/>
                          <a:ea typeface="Calibri"/>
                          <a:cs typeface="Calibri"/>
                          <a:sym typeface="Calibri"/>
                        </a:rPr>
                        <a:t>Apical loop</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2</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TL2-CS2 (8)</a:t>
                      </a:r>
                      <a:r>
                        <a:rPr lang="fr-FR" sz="1200" u="none" strike="noStrike" cap="none">
                          <a:latin typeface="Calibri"/>
                          <a:ea typeface="Calibri"/>
                          <a:cs typeface="Calibri"/>
                          <a:sym typeface="Calibri"/>
                        </a:rPr>
                        <a:t> [SL-I (LA, IIB)(11)]</a:t>
                      </a:r>
                      <a:endParaRPr sz="1200" b="1"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extLst>
                  <a:ext uri="{0D108BD9-81ED-4DB2-BD59-A6C34878D82A}">
                    <a16:rowId xmlns:a16="http://schemas.microsoft.com/office/drawing/2014/main" xmlns="" val="10005"/>
                  </a:ext>
                </a:extLst>
              </a:tr>
              <a:tr h="34827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2</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13</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fr-FR" sz="1200" u="none" strike="noStrike" cap="none">
                          <a:solidFill>
                            <a:schemeClr val="dk1"/>
                          </a:solidFill>
                          <a:latin typeface="Calibri"/>
                          <a:ea typeface="Calibri"/>
                          <a:cs typeface="Calibri"/>
                          <a:sym typeface="Calibri"/>
                        </a:rPr>
                        <a:t>Apical loop</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-9,8</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0</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[InDI-II (14)]</a:t>
                      </a:r>
                      <a:endParaRPr sz="1200" b="1"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6D7A8"/>
                    </a:solidFill>
                  </a:tcPr>
                </a:tc>
                <a:extLst>
                  <a:ext uri="{0D108BD9-81ED-4DB2-BD59-A6C34878D82A}">
                    <a16:rowId xmlns:a16="http://schemas.microsoft.com/office/drawing/2014/main" xmlns="" val="10006"/>
                  </a:ext>
                </a:extLst>
              </a:tr>
              <a:tr h="34827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3</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8[5]</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Apical loop</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0</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SL-II(LA) (6)</a:t>
                      </a:r>
                      <a:endParaRPr sz="1200" b="1"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4C2F4"/>
                    </a:solidFill>
                  </a:tcPr>
                </a:tc>
                <a:extLst>
                  <a:ext uri="{0D108BD9-81ED-4DB2-BD59-A6C34878D82A}">
                    <a16:rowId xmlns:a16="http://schemas.microsoft.com/office/drawing/2014/main" xmlns="" val="10007"/>
                  </a:ext>
                </a:extLst>
              </a:tr>
              <a:tr h="34827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4</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11</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IL, AL, Stem</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2</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CS2 (9) </a:t>
                      </a:r>
                      <a:r>
                        <a:rPr lang="fr-FR" sz="1200" u="none" strike="noStrike" cap="none">
                          <a:latin typeface="Calibri"/>
                          <a:ea typeface="Calibri"/>
                          <a:cs typeface="Calibri"/>
                          <a:sym typeface="Calibri"/>
                        </a:rPr>
                        <a:t>[SL-I (IIB)(14)]</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extLst>
                  <a:ext uri="{0D108BD9-81ED-4DB2-BD59-A6C34878D82A}">
                    <a16:rowId xmlns:a16="http://schemas.microsoft.com/office/drawing/2014/main" xmlns="" val="10008"/>
                  </a:ext>
                </a:extLst>
              </a:tr>
              <a:tr h="34827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4</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24</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Internal loop</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0</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SL-III (6)</a:t>
                      </a:r>
                      <a:r>
                        <a:rPr lang="fr-FR" sz="1200" u="none" strike="noStrike" cap="none">
                          <a:latin typeface="Calibri"/>
                          <a:ea typeface="Calibri"/>
                          <a:cs typeface="Calibri"/>
                          <a:sym typeface="Calibri"/>
                        </a:rPr>
                        <a:t> [SL-I (LA, IIB)(11)]</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599"/>
                    </a:solidFill>
                  </a:tcPr>
                </a:tc>
                <a:extLst>
                  <a:ext uri="{0D108BD9-81ED-4DB2-BD59-A6C34878D82A}">
                    <a16:rowId xmlns:a16="http://schemas.microsoft.com/office/drawing/2014/main" xmlns="" val="10009"/>
                  </a:ext>
                </a:extLst>
              </a:tr>
              <a:tr h="563650">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Ex</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CB9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9</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CB9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Stem-AL</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CB9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CB9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u="none" strike="noStrike" cap="none">
                          <a:latin typeface="Calibri"/>
                          <a:ea typeface="Calibri"/>
                          <a:cs typeface="Calibri"/>
                          <a:sym typeface="Calibri"/>
                        </a:rPr>
                        <a:t>3</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CB9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TL-1 (11) </a:t>
                      </a:r>
                      <a:r>
                        <a:rPr lang="fr-FR" sz="1200" u="none" strike="noStrike" cap="none">
                          <a:latin typeface="Calibri"/>
                          <a:ea typeface="Calibri"/>
                          <a:cs typeface="Calibri"/>
                          <a:sym typeface="Calibri"/>
                        </a:rPr>
                        <a:t>[SL-1 (IIB)(12)]</a:t>
                      </a:r>
                      <a:endParaRPr sz="1200" u="none" strike="noStrike" cap="none">
                        <a:latin typeface="Calibri"/>
                        <a:ea typeface="Calibri"/>
                        <a:cs typeface="Calibri"/>
                        <a:sym typeface="Calibri"/>
                      </a:endParaRPr>
                    </a:p>
                  </a:txBody>
                  <a:tcPr marL="88900" marR="88900" marT="88900" marB="889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CB9C"/>
                    </a:solidFill>
                  </a:tcPr>
                </a:tc>
                <a:extLst>
                  <a:ext uri="{0D108BD9-81ED-4DB2-BD59-A6C34878D82A}">
                    <a16:rowId xmlns:a16="http://schemas.microsoft.com/office/drawing/2014/main" xmlns="" val="10010"/>
                  </a:ext>
                </a:extLst>
              </a:tr>
            </a:tbl>
          </a:graphicData>
        </a:graphic>
      </p:graphicFrame>
      <p:sp>
        <p:nvSpPr>
          <p:cNvPr id="619" name="Google Shape;619;p38"/>
          <p:cNvSpPr txBox="1"/>
          <p:nvPr/>
        </p:nvSpPr>
        <p:spPr>
          <a:xfrm>
            <a:off x="384350" y="5502225"/>
            <a:ext cx="8375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dirty="0" smtClean="0">
                <a:solidFill>
                  <a:schemeClr val="tx1"/>
                </a:solidFill>
                <a:latin typeface="Calibri"/>
                <a:ea typeface="Calibri"/>
                <a:cs typeface="Calibri"/>
                <a:sym typeface="Calibri"/>
              </a:rPr>
              <a:t>Apt </a:t>
            </a:r>
            <a:r>
              <a:rPr lang="en-US" sz="1300" dirty="0" err="1" smtClean="0">
                <a:solidFill>
                  <a:schemeClr val="tx1"/>
                </a:solidFill>
                <a:latin typeface="Calibri"/>
                <a:ea typeface="Calibri"/>
                <a:cs typeface="Calibri"/>
                <a:sym typeface="Calibri"/>
              </a:rPr>
              <a:t>struct</a:t>
            </a:r>
            <a:r>
              <a:rPr lang="en-US" sz="1300" dirty="0" smtClean="0">
                <a:solidFill>
                  <a:schemeClr val="tx1"/>
                </a:solidFill>
                <a:latin typeface="Calibri"/>
                <a:ea typeface="Calibri"/>
                <a:cs typeface="Calibri"/>
                <a:sym typeface="Calibri"/>
              </a:rPr>
              <a:t>, structure of the aptamer that interacts with WNV 3’UTR; rep </a:t>
            </a:r>
            <a:r>
              <a:rPr lang="en-US" sz="1300" dirty="0" err="1" smtClean="0">
                <a:solidFill>
                  <a:schemeClr val="tx1"/>
                </a:solidFill>
                <a:latin typeface="Calibri"/>
                <a:ea typeface="Calibri"/>
                <a:cs typeface="Calibri"/>
                <a:sym typeface="Calibri"/>
              </a:rPr>
              <a:t>hexant</a:t>
            </a:r>
            <a:r>
              <a:rPr lang="en-US" sz="1300" dirty="0" smtClean="0">
                <a:solidFill>
                  <a:schemeClr val="tx1"/>
                </a:solidFill>
                <a:latin typeface="Calibri"/>
                <a:ea typeface="Calibri"/>
                <a:cs typeface="Calibri"/>
                <a:sym typeface="Calibri"/>
              </a:rPr>
              <a:t>, number of most repeated </a:t>
            </a:r>
            <a:r>
              <a:rPr lang="en-US" sz="1300" dirty="0" err="1" smtClean="0">
                <a:solidFill>
                  <a:schemeClr val="tx1"/>
                </a:solidFill>
                <a:latin typeface="Calibri"/>
                <a:ea typeface="Calibri"/>
                <a:cs typeface="Calibri"/>
                <a:sym typeface="Calibri"/>
              </a:rPr>
              <a:t>hexanucleotides</a:t>
            </a:r>
            <a:r>
              <a:rPr lang="en-US" sz="1300" dirty="0" smtClean="0">
                <a:solidFill>
                  <a:schemeClr val="tx1"/>
                </a:solidFill>
                <a:latin typeface="Calibri"/>
                <a:ea typeface="Calibri"/>
                <a:cs typeface="Calibri"/>
                <a:sym typeface="Calibri"/>
              </a:rPr>
              <a:t> in each aptamer. [] Structures predicted by </a:t>
            </a:r>
            <a:r>
              <a:rPr lang="en-US" sz="1300" dirty="0" err="1" smtClean="0">
                <a:solidFill>
                  <a:schemeClr val="tx1"/>
                </a:solidFill>
                <a:latin typeface="Calibri"/>
                <a:ea typeface="Calibri"/>
                <a:cs typeface="Calibri"/>
                <a:sym typeface="Calibri"/>
              </a:rPr>
              <a:t>RNAcofold</a:t>
            </a:r>
            <a:r>
              <a:rPr lang="en-US" sz="1300" dirty="0" smtClean="0">
                <a:solidFill>
                  <a:schemeClr val="tx1"/>
                </a:solidFill>
                <a:latin typeface="Calibri"/>
                <a:ea typeface="Calibri"/>
                <a:cs typeface="Calibri"/>
                <a:sym typeface="Calibri"/>
              </a:rPr>
              <a:t>, () number of nucleotides that interact</a:t>
            </a:r>
            <a:r>
              <a:rPr lang="fr-FR" sz="1300" dirty="0" smtClean="0">
                <a:solidFill>
                  <a:schemeClr val="tx1"/>
                </a:solidFill>
                <a:latin typeface="Calibri"/>
                <a:ea typeface="Calibri"/>
                <a:cs typeface="Calibri"/>
                <a:sym typeface="Calibri"/>
              </a:rPr>
              <a:t>.</a:t>
            </a:r>
            <a:endParaRPr sz="1300" b="0" i="0" u="none" strike="noStrike" cap="none" dirty="0">
              <a:solidFill>
                <a:schemeClr val="tx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9"/>
          <p:cNvSpPr txBox="1">
            <a:spLocks noGrp="1"/>
          </p:cNvSpPr>
          <p:nvPr>
            <p:ph type="sldNum" idx="12"/>
          </p:nvPr>
        </p:nvSpPr>
        <p:spPr>
          <a:xfrm>
            <a:off x="6934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27</a:t>
            </a:fld>
            <a:endParaRPr/>
          </a:p>
        </p:txBody>
      </p:sp>
      <p:pic>
        <p:nvPicPr>
          <p:cNvPr id="625" name="Google Shape;625;p39"/>
          <p:cNvPicPr preferRelativeResize="0"/>
          <p:nvPr/>
        </p:nvPicPr>
        <p:blipFill rotWithShape="1">
          <a:blip r:embed="rId3">
            <a:alphaModFix/>
          </a:blip>
          <a:srcRect/>
          <a:stretch/>
        </p:blipFill>
        <p:spPr>
          <a:xfrm>
            <a:off x="2" y="6021438"/>
            <a:ext cx="9136916" cy="835799"/>
          </a:xfrm>
          <a:prstGeom prst="rect">
            <a:avLst/>
          </a:prstGeom>
          <a:noFill/>
          <a:ln>
            <a:noFill/>
          </a:ln>
        </p:spPr>
      </p:pic>
      <p:pic>
        <p:nvPicPr>
          <p:cNvPr id="626" name="Google Shape;626;p39"/>
          <p:cNvPicPr preferRelativeResize="0"/>
          <p:nvPr/>
        </p:nvPicPr>
        <p:blipFill rotWithShape="1">
          <a:blip r:embed="rId4">
            <a:alphaModFix/>
          </a:blip>
          <a:srcRect/>
          <a:stretch/>
        </p:blipFill>
        <p:spPr>
          <a:xfrm>
            <a:off x="2029400" y="1196375"/>
            <a:ext cx="5347550" cy="3952925"/>
          </a:xfrm>
          <a:prstGeom prst="rect">
            <a:avLst/>
          </a:prstGeom>
          <a:noFill/>
          <a:ln>
            <a:noFill/>
          </a:ln>
        </p:spPr>
      </p:pic>
      <p:sp>
        <p:nvSpPr>
          <p:cNvPr id="627" name="Google Shape;627;p39"/>
          <p:cNvSpPr txBox="1"/>
          <p:nvPr/>
        </p:nvSpPr>
        <p:spPr>
          <a:xfrm>
            <a:off x="457200" y="457200"/>
            <a:ext cx="8153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dirty="0">
                <a:solidFill>
                  <a:schemeClr val="tx1"/>
                </a:solidFill>
                <a:latin typeface="Calibri"/>
                <a:ea typeface="Calibri"/>
                <a:cs typeface="Calibri"/>
                <a:sym typeface="Calibri"/>
              </a:rPr>
              <a:t>Results- The selected aptamers cover most of the biologically interesting structural motifs of </a:t>
            </a:r>
            <a:r>
              <a:rPr lang="fr-FR" sz="2400" b="1" i="0" u="none" strike="noStrike" cap="none" dirty="0" smtClean="0">
                <a:solidFill>
                  <a:schemeClr val="tx1"/>
                </a:solidFill>
                <a:latin typeface="Calibri"/>
                <a:ea typeface="Calibri"/>
                <a:cs typeface="Calibri"/>
                <a:sym typeface="Calibri"/>
              </a:rPr>
              <a:t>WNV 3’UTR</a:t>
            </a:r>
            <a:endParaRPr sz="1400" b="0" i="0" u="none" strike="noStrike" cap="none" dirty="0">
              <a:solidFill>
                <a:schemeClr val="tx1"/>
              </a:solidFill>
              <a:sym typeface="Arial"/>
            </a:endParaRPr>
          </a:p>
        </p:txBody>
      </p:sp>
      <p:sp>
        <p:nvSpPr>
          <p:cNvPr id="628" name="Google Shape;628;p39"/>
          <p:cNvSpPr txBox="1"/>
          <p:nvPr/>
        </p:nvSpPr>
        <p:spPr>
          <a:xfrm>
            <a:off x="5125700" y="1738175"/>
            <a:ext cx="3038100" cy="7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dirty="0">
                <a:solidFill>
                  <a:schemeClr val="accent5"/>
                </a:solidFill>
                <a:latin typeface="Calibri"/>
                <a:ea typeface="Calibri"/>
                <a:cs typeface="Calibri"/>
                <a:sym typeface="Calibri"/>
              </a:rPr>
              <a:t>Location in </a:t>
            </a:r>
            <a:r>
              <a:rPr lang="fr-FR" sz="1500" b="1" i="0" u="none" strike="noStrike" cap="none" dirty="0" smtClean="0">
                <a:solidFill>
                  <a:schemeClr val="accent5"/>
                </a:solidFill>
                <a:latin typeface="Calibri"/>
                <a:ea typeface="Calibri"/>
                <a:cs typeface="Calibri"/>
                <a:sym typeface="Calibri"/>
              </a:rPr>
              <a:t>WNV 3’UTR </a:t>
            </a:r>
            <a:r>
              <a:rPr lang="fr-FR" sz="1500" b="1" i="0" u="none" strike="noStrike" cap="none" dirty="0">
                <a:solidFill>
                  <a:schemeClr val="accent5"/>
                </a:solidFill>
                <a:latin typeface="Calibri"/>
                <a:ea typeface="Calibri"/>
                <a:cs typeface="Calibri"/>
                <a:sym typeface="Calibri"/>
              </a:rPr>
              <a:t>of the selected aptamers for biochemical and functional analysis</a:t>
            </a:r>
            <a:endParaRPr sz="1500" b="1" i="0" u="none" strike="noStrike" cap="none" dirty="0">
              <a:solidFill>
                <a:schemeClr val="accent5"/>
              </a:solidFill>
              <a:latin typeface="Calibri"/>
              <a:ea typeface="Calibri"/>
              <a:cs typeface="Calibri"/>
              <a:sym typeface="Calibri"/>
            </a:endParaRPr>
          </a:p>
        </p:txBody>
      </p:sp>
      <p:sp>
        <p:nvSpPr>
          <p:cNvPr id="629" name="Google Shape;629;p39"/>
          <p:cNvSpPr/>
          <p:nvPr/>
        </p:nvSpPr>
        <p:spPr>
          <a:xfrm>
            <a:off x="237925" y="5149300"/>
            <a:ext cx="8719500" cy="818800"/>
          </a:xfrm>
          <a:prstGeom prst="roundRect">
            <a:avLst>
              <a:gd name="adj" fmla="val 16667"/>
            </a:avLst>
          </a:pr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500" b="1" i="0" u="none" strike="noStrike" cap="none" dirty="0" smtClean="0">
                <a:solidFill>
                  <a:schemeClr val="bg1"/>
                </a:solidFill>
                <a:latin typeface="Calibri"/>
                <a:ea typeface="Calibri"/>
                <a:cs typeface="Calibri"/>
                <a:sym typeface="Calibri"/>
              </a:rPr>
              <a:t>The </a:t>
            </a:r>
            <a:r>
              <a:rPr lang="en-US" sz="1500" b="1" dirty="0" smtClean="0">
                <a:solidFill>
                  <a:schemeClr val="bg1"/>
                </a:solidFill>
                <a:latin typeface="Calibri"/>
                <a:ea typeface="Calibri"/>
                <a:cs typeface="Calibri"/>
                <a:sym typeface="Calibri"/>
              </a:rPr>
              <a:t>selected</a:t>
            </a:r>
            <a:r>
              <a:rPr lang="en-US" sz="1500" b="1" i="0" u="none" strike="noStrike" cap="none" dirty="0" smtClean="0">
                <a:solidFill>
                  <a:schemeClr val="bg1"/>
                </a:solidFill>
                <a:latin typeface="Calibri"/>
                <a:ea typeface="Calibri"/>
                <a:cs typeface="Calibri"/>
                <a:sym typeface="Calibri"/>
              </a:rPr>
              <a:t> aptamers interact with most of the biologically interesting structural motifs of WNV 3’UTR and may permit the generation of antiviral agents. They also have potential as molecular tools for studying the functions of different structural motifs for a deeper understanding of </a:t>
            </a:r>
            <a:r>
              <a:rPr lang="en-US" sz="1500" b="1" i="1" u="none" strike="noStrike" cap="none" dirty="0" err="1" smtClean="0">
                <a:solidFill>
                  <a:schemeClr val="bg1"/>
                </a:solidFill>
                <a:latin typeface="Calibri"/>
                <a:ea typeface="Calibri"/>
                <a:cs typeface="Calibri"/>
                <a:sym typeface="Calibri"/>
              </a:rPr>
              <a:t>Flavivirus</a:t>
            </a:r>
            <a:r>
              <a:rPr lang="en-US" sz="1500" b="1" i="1" u="none" strike="noStrike" cap="none" dirty="0" smtClean="0">
                <a:solidFill>
                  <a:schemeClr val="bg1"/>
                </a:solidFill>
                <a:latin typeface="Calibri"/>
                <a:ea typeface="Calibri"/>
                <a:cs typeface="Calibri"/>
                <a:sym typeface="Calibri"/>
              </a:rPr>
              <a:t> </a:t>
            </a:r>
            <a:r>
              <a:rPr lang="en-US" sz="1500" b="1" dirty="0" smtClean="0">
                <a:solidFill>
                  <a:schemeClr val="bg1"/>
                </a:solidFill>
                <a:latin typeface="Calibri"/>
                <a:ea typeface="Calibri"/>
                <a:cs typeface="Calibri"/>
                <a:sym typeface="Calibri"/>
              </a:rPr>
              <a:t>replication and infectious cycles</a:t>
            </a:r>
            <a:endParaRPr lang="en-US" sz="1500" b="1" i="0" u="none" strike="noStrike" cap="none" dirty="0">
              <a:solidFill>
                <a:schemeClr val="bg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0"/>
          <p:cNvSpPr txBox="1"/>
          <p:nvPr/>
        </p:nvSpPr>
        <p:spPr>
          <a:xfrm>
            <a:off x="533400" y="533400"/>
            <a:ext cx="8153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chemeClr val="dk1"/>
                </a:solidFill>
                <a:latin typeface="Calibri"/>
                <a:ea typeface="Calibri"/>
                <a:cs typeface="Calibri"/>
                <a:sym typeface="Calibri"/>
              </a:rPr>
              <a:t>Conclusions</a:t>
            </a:r>
            <a:endParaRPr sz="1400" b="0" i="0" u="none" strike="noStrike" cap="none">
              <a:solidFill>
                <a:srgbClr val="000000"/>
              </a:solidFill>
              <a:latin typeface="Arial"/>
              <a:ea typeface="Arial"/>
              <a:cs typeface="Arial"/>
              <a:sym typeface="Arial"/>
            </a:endParaRPr>
          </a:p>
        </p:txBody>
      </p:sp>
      <p:sp>
        <p:nvSpPr>
          <p:cNvPr id="635" name="Google Shape;635;p40"/>
          <p:cNvSpPr txBox="1">
            <a:spLocks noGrp="1"/>
          </p:cNvSpPr>
          <p:nvPr>
            <p:ph type="sldNum" idx="12"/>
          </p:nvPr>
        </p:nvSpPr>
        <p:spPr>
          <a:xfrm>
            <a:off x="6934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28</a:t>
            </a:fld>
            <a:endParaRPr/>
          </a:p>
        </p:txBody>
      </p:sp>
      <p:pic>
        <p:nvPicPr>
          <p:cNvPr id="636" name="Google Shape;636;p40"/>
          <p:cNvPicPr preferRelativeResize="0"/>
          <p:nvPr/>
        </p:nvPicPr>
        <p:blipFill rotWithShape="1">
          <a:blip r:embed="rId3">
            <a:alphaModFix/>
          </a:blip>
          <a:srcRect/>
          <a:stretch/>
        </p:blipFill>
        <p:spPr>
          <a:xfrm>
            <a:off x="2" y="6021438"/>
            <a:ext cx="9136918" cy="835799"/>
          </a:xfrm>
          <a:prstGeom prst="rect">
            <a:avLst/>
          </a:prstGeom>
          <a:noFill/>
          <a:ln>
            <a:noFill/>
          </a:ln>
        </p:spPr>
      </p:pic>
      <p:sp>
        <p:nvSpPr>
          <p:cNvPr id="637" name="Google Shape;637;p40"/>
          <p:cNvSpPr txBox="1"/>
          <p:nvPr/>
        </p:nvSpPr>
        <p:spPr>
          <a:xfrm>
            <a:off x="503200" y="1125275"/>
            <a:ext cx="8199900" cy="403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tx1"/>
                </a:solidFill>
                <a:latin typeface="Calibri"/>
                <a:ea typeface="Calibri"/>
                <a:cs typeface="Calibri"/>
                <a:sym typeface="Calibri"/>
              </a:rPr>
              <a:t>-The aptamer population shows an evolution throughout the SELEX process, both at the structural complexity level and at the chosen target. Thus, the application of restrictive conditions has promoted the isolation of aptamers against structural elements of the </a:t>
            </a:r>
            <a:r>
              <a:rPr lang="fr-FR" sz="1800" b="0" i="0" u="none" strike="noStrike" cap="none" dirty="0" smtClean="0">
                <a:solidFill>
                  <a:schemeClr val="tx1"/>
                </a:solidFill>
                <a:latin typeface="Calibri"/>
                <a:ea typeface="Calibri"/>
                <a:cs typeface="Calibri"/>
                <a:sym typeface="Calibri"/>
              </a:rPr>
              <a:t>WNV 3’UTR </a:t>
            </a:r>
            <a:r>
              <a:rPr lang="fr-FR" sz="1800" b="0" i="0" u="none" strike="noStrike" cap="none" dirty="0">
                <a:solidFill>
                  <a:schemeClr val="tx1"/>
                </a:solidFill>
                <a:latin typeface="Calibri"/>
                <a:ea typeface="Calibri"/>
                <a:cs typeface="Calibri"/>
                <a:sym typeface="Calibri"/>
              </a:rPr>
              <a:t>distinct from the SL-I domain.</a:t>
            </a:r>
            <a:endParaRPr sz="18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tx1"/>
                </a:solidFill>
                <a:latin typeface="Calibri"/>
                <a:ea typeface="Calibri"/>
                <a:cs typeface="Calibri"/>
                <a:sym typeface="Calibri"/>
              </a:rPr>
              <a:t>-The structural element SL-I presents some structural characteristics that make it a highly disposable domain to interact. This supports the interest of a further study of such structural features and their contribution to the completion of the viral cycle. </a:t>
            </a:r>
            <a:endParaRPr sz="18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smtClean="0">
                <a:solidFill>
                  <a:schemeClr val="tx1"/>
                </a:solidFill>
                <a:latin typeface="Calibri"/>
                <a:ea typeface="Calibri"/>
                <a:cs typeface="Calibri"/>
                <a:sym typeface="Calibri"/>
              </a:rPr>
              <a:t>- </a:t>
            </a:r>
            <a:r>
              <a:rPr lang="fr-FR" sz="1800" b="0" i="0" u="none" strike="noStrike" cap="none" dirty="0">
                <a:solidFill>
                  <a:schemeClr val="tx1"/>
                </a:solidFill>
                <a:latin typeface="Calibri"/>
                <a:ea typeface="Calibri"/>
                <a:cs typeface="Calibri"/>
                <a:sym typeface="Calibri"/>
              </a:rPr>
              <a:t>10 </a:t>
            </a:r>
            <a:r>
              <a:rPr lang="fr-FR" sz="1800" b="0" i="0" u="none" strike="noStrike" cap="none" dirty="0" smtClean="0">
                <a:solidFill>
                  <a:schemeClr val="tx1"/>
                </a:solidFill>
                <a:latin typeface="Calibri"/>
                <a:ea typeface="Calibri"/>
                <a:cs typeface="Calibri"/>
                <a:sym typeface="Calibri"/>
              </a:rPr>
              <a:t>aptamers, which theoretically recognize </a:t>
            </a:r>
            <a:r>
              <a:rPr lang="fr-FR" sz="1800" b="0" i="0" u="none" strike="noStrike" cap="none" dirty="0">
                <a:solidFill>
                  <a:schemeClr val="tx1"/>
                </a:solidFill>
                <a:latin typeface="Calibri"/>
                <a:ea typeface="Calibri"/>
                <a:cs typeface="Calibri"/>
                <a:sym typeface="Calibri"/>
              </a:rPr>
              <a:t>9 of </a:t>
            </a:r>
            <a:r>
              <a:rPr lang="fr-FR" sz="1800" b="0" i="0" u="none" strike="noStrike" cap="none" dirty="0" smtClean="0">
                <a:solidFill>
                  <a:schemeClr val="tx1"/>
                </a:solidFill>
                <a:latin typeface="Calibri"/>
                <a:ea typeface="Calibri"/>
                <a:cs typeface="Calibri"/>
                <a:sym typeface="Calibri"/>
              </a:rPr>
              <a:t>the biologically relevant </a:t>
            </a:r>
            <a:r>
              <a:rPr lang="fr-FR" sz="1800" b="0" i="0" u="none" strike="noStrike" cap="none" dirty="0">
                <a:solidFill>
                  <a:schemeClr val="tx1"/>
                </a:solidFill>
                <a:latin typeface="Calibri"/>
                <a:ea typeface="Calibri"/>
                <a:cs typeface="Calibri"/>
                <a:sym typeface="Calibri"/>
              </a:rPr>
              <a:t>structural elements </a:t>
            </a:r>
            <a:r>
              <a:rPr lang="fr-FR" sz="1800" b="0" i="0" u="none" strike="noStrike" cap="none" dirty="0" smtClean="0">
                <a:solidFill>
                  <a:schemeClr val="tx1"/>
                </a:solidFill>
                <a:latin typeface="Calibri"/>
                <a:ea typeface="Calibri"/>
                <a:cs typeface="Calibri"/>
                <a:sym typeface="Calibri"/>
              </a:rPr>
              <a:t>in WNV 3’UTR, </a:t>
            </a:r>
            <a:r>
              <a:rPr lang="fr-FR" sz="1800" b="0" i="0" u="none" strike="noStrike" cap="none" dirty="0">
                <a:solidFill>
                  <a:schemeClr val="tx1"/>
                </a:solidFill>
                <a:latin typeface="Calibri"/>
                <a:ea typeface="Calibri"/>
                <a:cs typeface="Calibri"/>
                <a:sym typeface="Calibri"/>
              </a:rPr>
              <a:t>have been selected for biochemical analysis.</a:t>
            </a:r>
            <a:endParaRPr sz="1400" b="0" i="0" u="none" strike="noStrike" cap="none" dirty="0">
              <a:solidFill>
                <a:schemeClr val="tx1"/>
              </a:solidFil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fr-FR" sz="1800" b="0" i="0" u="none" strike="noStrike" cap="none" dirty="0">
                <a:solidFill>
                  <a:schemeClr val="tx1"/>
                </a:solidFill>
                <a:latin typeface="Calibri"/>
                <a:ea typeface="Calibri"/>
                <a:cs typeface="Calibri"/>
                <a:sym typeface="Calibri"/>
              </a:rPr>
              <a:t>-</a:t>
            </a:r>
            <a:r>
              <a:rPr lang="fr-FR" sz="1800" b="0" i="1" u="none" strike="noStrike" cap="none" dirty="0">
                <a:solidFill>
                  <a:schemeClr val="tx1"/>
                </a:solidFill>
                <a:latin typeface="Calibri"/>
                <a:ea typeface="Calibri"/>
                <a:cs typeface="Calibri"/>
                <a:sym typeface="Calibri"/>
              </a:rPr>
              <a:t>In silico </a:t>
            </a:r>
            <a:r>
              <a:rPr lang="fr-FR" sz="1800" b="0" i="0" u="none" strike="noStrike" cap="none" dirty="0">
                <a:solidFill>
                  <a:schemeClr val="tx1"/>
                </a:solidFill>
                <a:latin typeface="Calibri"/>
                <a:ea typeface="Calibri"/>
                <a:cs typeface="Calibri"/>
                <a:sym typeface="Calibri"/>
              </a:rPr>
              <a:t>analysis of the RNA structure and interaction has provided useful information that would reduce the cost of analysis of the whole aptamer population </a:t>
            </a:r>
            <a:r>
              <a:rPr lang="fr-FR" sz="1800" b="0" i="1" u="none" strike="noStrike" cap="none" dirty="0">
                <a:solidFill>
                  <a:schemeClr val="tx1"/>
                </a:solidFill>
                <a:latin typeface="Calibri"/>
                <a:ea typeface="Calibri"/>
                <a:cs typeface="Calibri"/>
                <a:sym typeface="Calibri"/>
              </a:rPr>
              <a:t>in vitro </a:t>
            </a:r>
            <a:r>
              <a:rPr lang="fr-FR" sz="1800" b="0" i="0" u="none" strike="noStrike" cap="none" dirty="0">
                <a:solidFill>
                  <a:schemeClr val="tx1"/>
                </a:solidFill>
                <a:latin typeface="Calibri"/>
                <a:ea typeface="Calibri"/>
                <a:cs typeface="Calibri"/>
                <a:sym typeface="Calibri"/>
              </a:rPr>
              <a:t>and also given interesting data about structural preferences for </a:t>
            </a:r>
            <a:r>
              <a:rPr lang="fr-FR" sz="1800" b="0" i="0" u="none" strike="noStrike" cap="none" dirty="0" smtClean="0">
                <a:solidFill>
                  <a:schemeClr val="tx1"/>
                </a:solidFill>
                <a:latin typeface="Calibri"/>
                <a:ea typeface="Calibri"/>
                <a:cs typeface="Calibri"/>
                <a:sym typeface="Calibri"/>
              </a:rPr>
              <a:t>RNA-RNA </a:t>
            </a:r>
            <a:r>
              <a:rPr lang="fr-FR" sz="1800" b="0" i="0" u="none" strike="noStrike" cap="none" dirty="0">
                <a:solidFill>
                  <a:schemeClr val="tx1"/>
                </a:solidFill>
                <a:latin typeface="Calibri"/>
                <a:ea typeface="Calibri"/>
                <a:cs typeface="Calibri"/>
                <a:sym typeface="Calibri"/>
              </a:rPr>
              <a:t>interactions.</a:t>
            </a:r>
            <a:endParaRPr sz="1800" b="0" i="0" u="none" strike="noStrike" cap="none" dirty="0">
              <a:solidFill>
                <a:schemeClr val="tx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1"/>
          <p:cNvSpPr txBox="1"/>
          <p:nvPr/>
        </p:nvSpPr>
        <p:spPr>
          <a:xfrm>
            <a:off x="609600" y="609600"/>
            <a:ext cx="8153400" cy="4616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chemeClr val="dk1"/>
                </a:solidFill>
                <a:latin typeface="Calibri"/>
                <a:ea typeface="Calibri"/>
                <a:cs typeface="Calibri"/>
                <a:sym typeface="Calibri"/>
              </a:rPr>
              <a:t>Acknowledgments</a:t>
            </a:r>
            <a:endParaRPr sz="2400" b="1" i="0" u="none" strike="noStrike" cap="none">
              <a:solidFill>
                <a:schemeClr val="dk1"/>
              </a:solidFill>
              <a:latin typeface="Calibri"/>
              <a:ea typeface="Calibri"/>
              <a:cs typeface="Calibri"/>
              <a:sym typeface="Calibri"/>
            </a:endParaRPr>
          </a:p>
        </p:txBody>
      </p:sp>
      <p:sp>
        <p:nvSpPr>
          <p:cNvPr id="643" name="Google Shape;643;p41"/>
          <p:cNvSpPr txBox="1">
            <a:spLocks noGrp="1"/>
          </p:cNvSpPr>
          <p:nvPr>
            <p:ph type="sldNum" idx="12"/>
          </p:nvPr>
        </p:nvSpPr>
        <p:spPr>
          <a:xfrm>
            <a:off x="6934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29</a:t>
            </a:fld>
            <a:endParaRPr/>
          </a:p>
        </p:txBody>
      </p:sp>
      <p:pic>
        <p:nvPicPr>
          <p:cNvPr id="644" name="Google Shape;644;p41"/>
          <p:cNvPicPr preferRelativeResize="0"/>
          <p:nvPr/>
        </p:nvPicPr>
        <p:blipFill rotWithShape="1">
          <a:blip r:embed="rId3">
            <a:alphaModFix/>
          </a:blip>
          <a:srcRect/>
          <a:stretch/>
        </p:blipFill>
        <p:spPr>
          <a:xfrm>
            <a:off x="2" y="6021438"/>
            <a:ext cx="9136918" cy="835799"/>
          </a:xfrm>
          <a:prstGeom prst="rect">
            <a:avLst/>
          </a:prstGeom>
          <a:noFill/>
          <a:ln>
            <a:noFill/>
          </a:ln>
        </p:spPr>
      </p:pic>
      <p:pic>
        <p:nvPicPr>
          <p:cNvPr id="645" name="Google Shape;645;p41" descr="http://www.ipb.csic.es/imagenes/logotipos/logocabeceragobmin.gif"/>
          <p:cNvPicPr preferRelativeResize="0"/>
          <p:nvPr/>
        </p:nvPicPr>
        <p:blipFill rotWithShape="1">
          <a:blip r:embed="rId4">
            <a:alphaModFix/>
          </a:blip>
          <a:srcRect/>
          <a:stretch/>
        </p:blipFill>
        <p:spPr>
          <a:xfrm>
            <a:off x="2781298" y="1458311"/>
            <a:ext cx="3298825" cy="973049"/>
          </a:xfrm>
          <a:prstGeom prst="rect">
            <a:avLst/>
          </a:prstGeom>
          <a:noFill/>
          <a:ln>
            <a:noFill/>
          </a:ln>
        </p:spPr>
      </p:pic>
      <p:pic>
        <p:nvPicPr>
          <p:cNvPr id="646" name="Google Shape;646;p41" descr="Plan internacionalización de Navarra"/>
          <p:cNvPicPr preferRelativeResize="0"/>
          <p:nvPr/>
        </p:nvPicPr>
        <p:blipFill rotWithShape="1">
          <a:blip r:embed="rId5">
            <a:alphaModFix/>
          </a:blip>
          <a:srcRect/>
          <a:stretch/>
        </p:blipFill>
        <p:spPr>
          <a:xfrm>
            <a:off x="2476498" y="1623218"/>
            <a:ext cx="5108575" cy="3831431"/>
          </a:xfrm>
          <a:prstGeom prst="rect">
            <a:avLst/>
          </a:prstGeom>
          <a:noFill/>
          <a:ln>
            <a:noFill/>
          </a:ln>
        </p:spPr>
      </p:pic>
      <p:sp>
        <p:nvSpPr>
          <p:cNvPr id="647" name="Google Shape;647;p41"/>
          <p:cNvSpPr txBox="1"/>
          <p:nvPr/>
        </p:nvSpPr>
        <p:spPr>
          <a:xfrm>
            <a:off x="1952626" y="4648200"/>
            <a:ext cx="5943599" cy="11695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This work has been funded by the Spanish </a:t>
            </a:r>
            <a:r>
              <a:rPr lang="fr-FR" sz="1400" b="0" i="1" u="none" strike="noStrike" cap="none">
                <a:solidFill>
                  <a:srgbClr val="000000"/>
                </a:solidFill>
                <a:latin typeface="Calibri"/>
                <a:ea typeface="Calibri"/>
                <a:cs typeface="Calibri"/>
                <a:sym typeface="Calibri"/>
              </a:rPr>
              <a:t>Agencia Estatal de Investigación</a:t>
            </a:r>
            <a:r>
              <a:rPr lang="fr-FR"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 PID2019-104018RB-100/ AEI /10.13039/501100011033</a:t>
            </a:r>
            <a:r>
              <a:rPr lang="fr-FR" sz="1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p:nvPr/>
        </p:nvSpPr>
        <p:spPr>
          <a:xfrm>
            <a:off x="433788" y="457200"/>
            <a:ext cx="8276400" cy="510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1800" b="1" i="0" u="none" strike="noStrike" cap="none" dirty="0">
                <a:solidFill>
                  <a:schemeClr val="dk1"/>
                </a:solidFill>
                <a:latin typeface="Calibri"/>
                <a:ea typeface="Calibri"/>
                <a:cs typeface="Calibri"/>
                <a:sym typeface="Calibri"/>
              </a:rPr>
              <a:t>Abstract: </a:t>
            </a:r>
            <a:r>
              <a:rPr lang="fr-FR" sz="1800" b="0" i="0" u="none" strike="noStrike" cap="none" dirty="0">
                <a:solidFill>
                  <a:schemeClr val="dk1"/>
                </a:solidFill>
                <a:latin typeface="Calibri"/>
                <a:ea typeface="Calibri"/>
                <a:cs typeface="Calibri"/>
                <a:sym typeface="Calibri"/>
              </a:rPr>
              <a:t>West Nile Virus (WNV) </a:t>
            </a:r>
            <a:r>
              <a:rPr lang="fr-FR" sz="1800" b="0" i="0" u="none" strike="noStrike" cap="none" dirty="0" err="1">
                <a:solidFill>
                  <a:schemeClr val="dk1"/>
                </a:solidFill>
                <a:latin typeface="Calibri"/>
                <a:ea typeface="Calibri"/>
                <a:cs typeface="Calibri"/>
                <a:sym typeface="Calibri"/>
              </a:rPr>
              <a:t>is</a:t>
            </a:r>
            <a:r>
              <a:rPr lang="fr-FR" sz="1800" b="0" i="0" u="none" strike="noStrike" cap="none" dirty="0">
                <a:solidFill>
                  <a:schemeClr val="dk1"/>
                </a:solidFill>
                <a:latin typeface="Calibri"/>
                <a:ea typeface="Calibri"/>
                <a:cs typeface="Calibri"/>
                <a:sym typeface="Calibri"/>
              </a:rPr>
              <a:t> a positive </a:t>
            </a:r>
            <a:r>
              <a:rPr lang="fr-FR" sz="1800" b="0" i="0" u="none" strike="noStrike" cap="none" dirty="0" err="1">
                <a:solidFill>
                  <a:schemeClr val="dk1"/>
                </a:solidFill>
                <a:latin typeface="Calibri"/>
                <a:ea typeface="Calibri"/>
                <a:cs typeface="Calibri"/>
                <a:sym typeface="Calibri"/>
              </a:rPr>
              <a:t>polarity</a:t>
            </a:r>
            <a:r>
              <a:rPr lang="fr-FR" sz="1800" b="0" i="0" u="none" strike="noStrike" cap="none" dirty="0">
                <a:solidFill>
                  <a:schemeClr val="dk1"/>
                </a:solidFill>
                <a:latin typeface="Calibri"/>
                <a:ea typeface="Calibri"/>
                <a:cs typeface="Calibri"/>
                <a:sym typeface="Calibri"/>
              </a:rPr>
              <a:t>, single-</a:t>
            </a:r>
            <a:r>
              <a:rPr lang="fr-FR" sz="1800" b="0" i="0" u="none" strike="noStrike" cap="none" dirty="0" err="1">
                <a:solidFill>
                  <a:schemeClr val="dk1"/>
                </a:solidFill>
                <a:latin typeface="Calibri"/>
                <a:ea typeface="Calibri"/>
                <a:cs typeface="Calibri"/>
                <a:sym typeface="Calibri"/>
              </a:rPr>
              <a:t>stranded</a:t>
            </a:r>
            <a:r>
              <a:rPr lang="fr-FR" sz="1800" b="0" i="0" u="none" strike="noStrike" cap="none" dirty="0">
                <a:solidFill>
                  <a:schemeClr val="dk1"/>
                </a:solidFill>
                <a:latin typeface="Calibri"/>
                <a:ea typeface="Calibri"/>
                <a:cs typeface="Calibri"/>
                <a:sym typeface="Calibri"/>
              </a:rPr>
              <a:t> RNA virus </a:t>
            </a:r>
            <a:r>
              <a:rPr lang="fr-FR" sz="1800" b="0" i="0" u="none" strike="noStrike" cap="none" dirty="0" err="1">
                <a:solidFill>
                  <a:schemeClr val="dk1"/>
                </a:solidFill>
                <a:latin typeface="Calibri"/>
                <a:ea typeface="Calibri"/>
                <a:cs typeface="Calibri"/>
                <a:sym typeface="Calibri"/>
              </a:rPr>
              <a:t>that</a:t>
            </a:r>
            <a:r>
              <a:rPr lang="fr-FR" sz="1800" b="0" i="0" u="none" strike="noStrike" cap="none" dirty="0">
                <a:solidFill>
                  <a:schemeClr val="dk1"/>
                </a:solidFill>
                <a:latin typeface="Calibri"/>
                <a:ea typeface="Calibri"/>
                <a:cs typeface="Calibri"/>
                <a:sym typeface="Calibri"/>
              </a:rPr>
              <a:t> causes West Nile </a:t>
            </a:r>
            <a:r>
              <a:rPr lang="fr-FR" sz="1800" b="0" i="0" u="none" strike="noStrike" cap="none" dirty="0" err="1">
                <a:solidFill>
                  <a:schemeClr val="dk1"/>
                </a:solidFill>
                <a:latin typeface="Calibri"/>
                <a:ea typeface="Calibri"/>
                <a:cs typeface="Calibri"/>
                <a:sym typeface="Calibri"/>
              </a:rPr>
              <a:t>fever</a:t>
            </a:r>
            <a:r>
              <a:rPr lang="fr-FR" sz="1800" b="0" i="0" u="none" strike="noStrike" cap="none" dirty="0">
                <a:solidFill>
                  <a:schemeClr val="dk1"/>
                </a:solidFill>
                <a:latin typeface="Calibri"/>
                <a:ea typeface="Calibri"/>
                <a:cs typeface="Calibri"/>
                <a:sym typeface="Calibri"/>
              </a:rPr>
              <a:t>, for </a:t>
            </a:r>
            <a:r>
              <a:rPr lang="fr-FR" sz="1800" b="0" i="0" u="none" strike="noStrike" cap="none" dirty="0" err="1">
                <a:solidFill>
                  <a:schemeClr val="dk1"/>
                </a:solidFill>
                <a:latin typeface="Calibri"/>
                <a:ea typeface="Calibri"/>
                <a:cs typeface="Calibri"/>
                <a:sym typeface="Calibri"/>
              </a:rPr>
              <a:t>which</a:t>
            </a:r>
            <a:r>
              <a:rPr lang="fr-FR" sz="1800" b="0" i="0" u="none" strike="noStrike" cap="none" dirty="0">
                <a:solidFill>
                  <a:schemeClr val="dk1"/>
                </a:solidFill>
                <a:latin typeface="Calibri"/>
                <a:ea typeface="Calibri"/>
                <a:cs typeface="Calibri"/>
                <a:sym typeface="Calibri"/>
              </a:rPr>
              <a:t> no cure has been </a:t>
            </a:r>
            <a:r>
              <a:rPr lang="fr-FR" sz="1800" b="0" i="0" u="none" strike="noStrike" cap="none" dirty="0" err="1">
                <a:solidFill>
                  <a:schemeClr val="dk1"/>
                </a:solidFill>
                <a:latin typeface="Calibri"/>
                <a:ea typeface="Calibri"/>
                <a:cs typeface="Calibri"/>
                <a:sym typeface="Calibri"/>
              </a:rPr>
              <a:t>found</a:t>
            </a:r>
            <a:r>
              <a:rPr lang="fr-FR" sz="1800" b="0" i="0" u="none" strike="noStrike" cap="none" dirty="0">
                <a:solidFill>
                  <a:schemeClr val="dk1"/>
                </a:solidFill>
                <a:latin typeface="Calibri"/>
                <a:ea typeface="Calibri"/>
                <a:cs typeface="Calibri"/>
                <a:sym typeface="Calibri"/>
              </a:rPr>
              <a:t> to date. WNV, </a:t>
            </a:r>
            <a:r>
              <a:rPr lang="fr-FR" sz="1800" b="0" i="0" u="none" strike="noStrike" cap="none" dirty="0" err="1">
                <a:solidFill>
                  <a:schemeClr val="dk1"/>
                </a:solidFill>
                <a:latin typeface="Calibri"/>
                <a:ea typeface="Calibri"/>
                <a:cs typeface="Calibri"/>
                <a:sym typeface="Calibri"/>
              </a:rPr>
              <a:t>like</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other</a:t>
            </a:r>
            <a:r>
              <a:rPr lang="fr-FR" sz="1800" b="0" i="0" u="none" strike="noStrike" cap="none" dirty="0">
                <a:solidFill>
                  <a:schemeClr val="dk1"/>
                </a:solidFill>
                <a:latin typeface="Calibri"/>
                <a:ea typeface="Calibri"/>
                <a:cs typeface="Calibri"/>
                <a:sym typeface="Calibri"/>
              </a:rPr>
              <a:t> RNA </a:t>
            </a:r>
            <a:r>
              <a:rPr lang="fr-FR" sz="1800" b="0" i="0" u="none" strike="noStrike" cap="none" dirty="0" err="1">
                <a:solidFill>
                  <a:schemeClr val="dk1"/>
                </a:solidFill>
                <a:latin typeface="Calibri"/>
                <a:ea typeface="Calibri"/>
                <a:cs typeface="Calibri"/>
                <a:sym typeface="Calibri"/>
              </a:rPr>
              <a:t>viruses</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needs</a:t>
            </a:r>
            <a:r>
              <a:rPr lang="fr-FR" sz="1800" b="0" i="0" u="none" strike="noStrike" cap="none" dirty="0">
                <a:solidFill>
                  <a:schemeClr val="dk1"/>
                </a:solidFill>
                <a:latin typeface="Calibri"/>
                <a:ea typeface="Calibri"/>
                <a:cs typeface="Calibri"/>
                <a:sym typeface="Calibri"/>
              </a:rPr>
              <a:t> to compact all the information to </a:t>
            </a:r>
            <a:r>
              <a:rPr lang="fr-FR" sz="1800" b="0" i="0" u="none" strike="noStrike" cap="none" dirty="0" err="1">
                <a:solidFill>
                  <a:schemeClr val="dk1"/>
                </a:solidFill>
                <a:latin typeface="Calibri"/>
                <a:ea typeface="Calibri"/>
                <a:cs typeface="Calibri"/>
                <a:sym typeface="Calibri"/>
              </a:rPr>
              <a:t>complete</a:t>
            </a:r>
            <a:r>
              <a:rPr lang="fr-FR" sz="1800" b="0" i="0" u="none" strike="noStrike" cap="none" dirty="0">
                <a:solidFill>
                  <a:schemeClr val="dk1"/>
                </a:solidFill>
                <a:latin typeface="Calibri"/>
                <a:ea typeface="Calibri"/>
                <a:cs typeface="Calibri"/>
                <a:sym typeface="Calibri"/>
              </a:rPr>
              <a:t> the viral cycle </a:t>
            </a:r>
            <a:r>
              <a:rPr lang="fr-FR" sz="1800" b="0" i="0" u="none" strike="noStrike" cap="none" dirty="0" err="1">
                <a:solidFill>
                  <a:schemeClr val="dk1"/>
                </a:solidFill>
                <a:latin typeface="Calibri"/>
                <a:ea typeface="Calibri"/>
                <a:cs typeface="Calibri"/>
                <a:sym typeface="Calibri"/>
              </a:rPr>
              <a:t>into</a:t>
            </a:r>
            <a:r>
              <a:rPr lang="fr-FR" sz="1800" b="0" i="0" u="none" strike="noStrike" cap="none" dirty="0">
                <a:solidFill>
                  <a:schemeClr val="dk1"/>
                </a:solidFill>
                <a:latin typeface="Calibri"/>
                <a:ea typeface="Calibri"/>
                <a:cs typeface="Calibri"/>
                <a:sym typeface="Calibri"/>
              </a:rPr>
              <a:t> a </a:t>
            </a:r>
            <a:r>
              <a:rPr lang="fr-FR" sz="1800" b="0" i="0" u="none" strike="noStrike" cap="none" dirty="0" err="1">
                <a:solidFill>
                  <a:schemeClr val="dk1"/>
                </a:solidFill>
                <a:latin typeface="Calibri"/>
                <a:ea typeface="Calibri"/>
                <a:cs typeface="Calibri"/>
                <a:sym typeface="Calibri"/>
              </a:rPr>
              <a:t>very</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small</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genome</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Beyond</a:t>
            </a:r>
            <a:r>
              <a:rPr lang="fr-FR" sz="1800" b="0" i="0" u="none" strike="noStrike" cap="none" dirty="0">
                <a:solidFill>
                  <a:schemeClr val="dk1"/>
                </a:solidFill>
                <a:latin typeface="Calibri"/>
                <a:ea typeface="Calibri"/>
                <a:cs typeface="Calibri"/>
                <a:sym typeface="Calibri"/>
              </a:rPr>
              <a:t> the information </a:t>
            </a:r>
            <a:r>
              <a:rPr lang="fr-FR" sz="1800" b="0" i="0" u="none" strike="noStrike" cap="none" dirty="0" err="1">
                <a:solidFill>
                  <a:schemeClr val="dk1"/>
                </a:solidFill>
                <a:latin typeface="Calibri"/>
                <a:ea typeface="Calibri"/>
                <a:cs typeface="Calibri"/>
                <a:sym typeface="Calibri"/>
              </a:rPr>
              <a:t>that</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is</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stored</a:t>
            </a:r>
            <a:r>
              <a:rPr lang="fr-FR" sz="1800" b="0" i="0" u="none" strike="noStrike" cap="none" dirty="0">
                <a:solidFill>
                  <a:schemeClr val="dk1"/>
                </a:solidFill>
                <a:latin typeface="Calibri"/>
                <a:ea typeface="Calibri"/>
                <a:cs typeface="Calibri"/>
                <a:sym typeface="Calibri"/>
              </a:rPr>
              <a:t> in the </a:t>
            </a:r>
            <a:r>
              <a:rPr lang="fr-FR" sz="1800" b="0" i="0" u="none" strike="noStrike" cap="none" dirty="0" err="1">
                <a:solidFill>
                  <a:schemeClr val="dk1"/>
                </a:solidFill>
                <a:latin typeface="Calibri"/>
                <a:ea typeface="Calibri"/>
                <a:cs typeface="Calibri"/>
                <a:sym typeface="Calibri"/>
              </a:rPr>
              <a:t>primary</a:t>
            </a:r>
            <a:r>
              <a:rPr lang="fr-FR" sz="1800" b="0" i="0" u="none" strike="noStrike" cap="none" dirty="0">
                <a:solidFill>
                  <a:schemeClr val="dk1"/>
                </a:solidFill>
                <a:latin typeface="Calibri"/>
                <a:ea typeface="Calibri"/>
                <a:cs typeface="Calibri"/>
                <a:sym typeface="Calibri"/>
              </a:rPr>
              <a:t> structure, the </a:t>
            </a:r>
            <a:r>
              <a:rPr lang="fr-FR" sz="1800" b="0" i="0" u="none" strike="noStrike" cap="none" dirty="0" err="1">
                <a:solidFill>
                  <a:schemeClr val="dk1"/>
                </a:solidFill>
                <a:latin typeface="Calibri"/>
                <a:ea typeface="Calibri"/>
                <a:cs typeface="Calibri"/>
                <a:sym typeface="Calibri"/>
              </a:rPr>
              <a:t>genome</a:t>
            </a:r>
            <a:r>
              <a:rPr lang="fr-FR" sz="1800" b="0" i="0" u="none" strike="noStrike" cap="none" dirty="0">
                <a:solidFill>
                  <a:schemeClr val="dk1"/>
                </a:solidFill>
                <a:latin typeface="Calibri"/>
                <a:ea typeface="Calibri"/>
                <a:cs typeface="Calibri"/>
                <a:sym typeface="Calibri"/>
              </a:rPr>
              <a:t> of RNA </a:t>
            </a:r>
            <a:r>
              <a:rPr lang="fr-FR" sz="1800" b="0" i="0" u="none" strike="noStrike" cap="none" dirty="0" err="1">
                <a:solidFill>
                  <a:schemeClr val="dk1"/>
                </a:solidFill>
                <a:latin typeface="Calibri"/>
                <a:ea typeface="Calibri"/>
                <a:cs typeface="Calibri"/>
                <a:sym typeface="Calibri"/>
              </a:rPr>
              <a:t>viruses</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bear</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functional</a:t>
            </a:r>
            <a:r>
              <a:rPr lang="fr-FR" sz="1800" b="0" i="0" u="none" strike="noStrike" cap="none" dirty="0">
                <a:solidFill>
                  <a:schemeClr val="dk1"/>
                </a:solidFill>
                <a:latin typeface="Calibri"/>
                <a:ea typeface="Calibri"/>
                <a:cs typeface="Calibri"/>
                <a:sym typeface="Calibri"/>
              </a:rPr>
              <a:t> structural </a:t>
            </a:r>
            <a:r>
              <a:rPr lang="fr-FR" sz="1800" b="0" i="0" u="none" strike="noStrike" cap="none" dirty="0" err="1">
                <a:solidFill>
                  <a:schemeClr val="dk1"/>
                </a:solidFill>
                <a:latin typeface="Calibri"/>
                <a:ea typeface="Calibri"/>
                <a:cs typeface="Calibri"/>
                <a:sym typeface="Calibri"/>
              </a:rPr>
              <a:t>domains</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that</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perform</a:t>
            </a:r>
            <a:r>
              <a:rPr lang="fr-FR" sz="1800" b="0" i="0" u="none" strike="noStrike" cap="none" dirty="0">
                <a:solidFill>
                  <a:schemeClr val="dk1"/>
                </a:solidFill>
                <a:latin typeface="Calibri"/>
                <a:ea typeface="Calibri"/>
                <a:cs typeface="Calibri"/>
                <a:sym typeface="Calibri"/>
              </a:rPr>
              <a:t> multiple essential </a:t>
            </a:r>
            <a:r>
              <a:rPr lang="fr-FR" sz="1800" b="0" i="0" u="none" strike="noStrike" cap="none" dirty="0" err="1">
                <a:solidFill>
                  <a:schemeClr val="dk1"/>
                </a:solidFill>
                <a:latin typeface="Calibri"/>
                <a:ea typeface="Calibri"/>
                <a:cs typeface="Calibri"/>
                <a:sym typeface="Calibri"/>
              </a:rPr>
              <a:t>functions</a:t>
            </a:r>
            <a:r>
              <a:rPr lang="fr-FR" sz="1800" b="0" i="0" u="none" strike="noStrike" cap="none" dirty="0">
                <a:solidFill>
                  <a:schemeClr val="dk1"/>
                </a:solidFill>
                <a:latin typeface="Calibri"/>
                <a:ea typeface="Calibri"/>
                <a:cs typeface="Calibri"/>
                <a:sym typeface="Calibri"/>
              </a:rPr>
              <a:t> for the viral cycle. In WNV, </a:t>
            </a:r>
            <a:r>
              <a:rPr lang="fr-FR" sz="1800" b="0" i="0" u="none" strike="noStrike" cap="none" dirty="0" err="1">
                <a:solidFill>
                  <a:schemeClr val="dk1"/>
                </a:solidFill>
                <a:latin typeface="Calibri"/>
                <a:ea typeface="Calibri"/>
                <a:cs typeface="Calibri"/>
                <a:sym typeface="Calibri"/>
              </a:rPr>
              <a:t>several</a:t>
            </a:r>
            <a:r>
              <a:rPr lang="fr-FR" sz="1800" b="0" i="0" u="none" strike="noStrike" cap="none" dirty="0">
                <a:solidFill>
                  <a:schemeClr val="dk1"/>
                </a:solidFill>
                <a:latin typeface="Calibri"/>
                <a:ea typeface="Calibri"/>
                <a:cs typeface="Calibri"/>
                <a:sym typeface="Calibri"/>
              </a:rPr>
              <a:t> of </a:t>
            </a:r>
            <a:r>
              <a:rPr lang="fr-FR" sz="1800" b="0" i="0" u="none" strike="noStrike" cap="none" dirty="0" err="1">
                <a:solidFill>
                  <a:schemeClr val="dk1"/>
                </a:solidFill>
                <a:latin typeface="Calibri"/>
                <a:ea typeface="Calibri"/>
                <a:cs typeface="Calibri"/>
                <a:sym typeface="Calibri"/>
              </a:rPr>
              <a:t>these</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functional</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domains</a:t>
            </a:r>
            <a:r>
              <a:rPr lang="fr-FR" sz="1800" b="0" i="0" u="none" strike="noStrike" cap="none" dirty="0">
                <a:solidFill>
                  <a:schemeClr val="dk1"/>
                </a:solidFill>
                <a:latin typeface="Calibri"/>
                <a:ea typeface="Calibri"/>
                <a:cs typeface="Calibri"/>
                <a:sym typeface="Calibri"/>
              </a:rPr>
              <a:t> are </a:t>
            </a:r>
            <a:r>
              <a:rPr lang="fr-FR" sz="1800" b="0" i="0" u="none" strike="noStrike" cap="none" dirty="0" err="1">
                <a:solidFill>
                  <a:schemeClr val="dk1"/>
                </a:solidFill>
                <a:latin typeface="Calibri"/>
                <a:ea typeface="Calibri"/>
                <a:cs typeface="Calibri"/>
                <a:sym typeface="Calibri"/>
              </a:rPr>
              <a:t>found</a:t>
            </a:r>
            <a:r>
              <a:rPr lang="fr-FR" sz="1800" b="0" i="0" u="none" strike="noStrike" cap="none" dirty="0">
                <a:solidFill>
                  <a:schemeClr val="dk1"/>
                </a:solidFill>
                <a:latin typeface="Calibri"/>
                <a:ea typeface="Calibri"/>
                <a:cs typeface="Calibri"/>
                <a:sym typeface="Calibri"/>
              </a:rPr>
              <a:t> in the 3'UTR </a:t>
            </a:r>
            <a:r>
              <a:rPr lang="fr-FR" sz="1800" b="0" i="0" u="none" strike="noStrike" cap="none" dirty="0" err="1">
                <a:solidFill>
                  <a:schemeClr val="dk1"/>
                </a:solidFill>
                <a:latin typeface="Calibri"/>
                <a:ea typeface="Calibri"/>
                <a:cs typeface="Calibri"/>
                <a:sym typeface="Calibri"/>
              </a:rPr>
              <a:t>region</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Based</a:t>
            </a:r>
            <a:r>
              <a:rPr lang="fr-FR" sz="1800" b="0" i="0" u="none" strike="noStrike" cap="none" dirty="0">
                <a:solidFill>
                  <a:schemeClr val="dk1"/>
                </a:solidFill>
                <a:latin typeface="Calibri"/>
                <a:ea typeface="Calibri"/>
                <a:cs typeface="Calibri"/>
                <a:sym typeface="Calibri"/>
              </a:rPr>
              <a:t> on the importance of </a:t>
            </a:r>
            <a:r>
              <a:rPr lang="fr-FR" sz="1800" b="0" i="0" u="none" strike="noStrike" cap="none" dirty="0" err="1">
                <a:solidFill>
                  <a:schemeClr val="dk1"/>
                </a:solidFill>
                <a:latin typeface="Calibri"/>
                <a:ea typeface="Calibri"/>
                <a:cs typeface="Calibri"/>
                <a:sym typeface="Calibri"/>
              </a:rPr>
              <a:t>these</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functional</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domains</a:t>
            </a:r>
            <a:r>
              <a:rPr lang="fr-FR" sz="1800" b="0" i="0" u="none" strike="noStrike" cap="none" dirty="0">
                <a:solidFill>
                  <a:schemeClr val="dk1"/>
                </a:solidFill>
                <a:latin typeface="Calibri"/>
                <a:ea typeface="Calibri"/>
                <a:cs typeface="Calibri"/>
                <a:sym typeface="Calibri"/>
              </a:rPr>
              <a:t>, in </a:t>
            </a:r>
            <a:r>
              <a:rPr lang="fr-FR" sz="1800" b="0" i="0" u="none" strike="noStrike" cap="none" dirty="0" err="1">
                <a:solidFill>
                  <a:schemeClr val="dk1"/>
                </a:solidFill>
                <a:latin typeface="Calibri"/>
                <a:ea typeface="Calibri"/>
                <a:cs typeface="Calibri"/>
                <a:sym typeface="Calibri"/>
              </a:rPr>
              <a:t>this</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work</a:t>
            </a:r>
            <a:r>
              <a:rPr lang="fr-FR" sz="1800" b="0" i="0" u="none" strike="noStrike" cap="none" dirty="0">
                <a:solidFill>
                  <a:schemeClr val="dk1"/>
                </a:solidFill>
                <a:latin typeface="Calibri"/>
                <a:ea typeface="Calibri"/>
                <a:cs typeface="Calibri"/>
                <a:sym typeface="Calibri"/>
              </a:rPr>
              <a:t>, RNA aptamers have been </a:t>
            </a:r>
            <a:r>
              <a:rPr lang="fr-FR" sz="1800" b="0" i="0" u="none" strike="noStrike" cap="none" dirty="0" err="1">
                <a:solidFill>
                  <a:schemeClr val="dk1"/>
                </a:solidFill>
                <a:latin typeface="Calibri"/>
                <a:ea typeface="Calibri"/>
                <a:cs typeface="Calibri"/>
                <a:sym typeface="Calibri"/>
              </a:rPr>
              <a:t>studied</a:t>
            </a:r>
            <a:r>
              <a:rPr lang="fr-FR" sz="1800" b="0" i="0" u="none" strike="noStrike" cap="none" dirty="0">
                <a:solidFill>
                  <a:schemeClr val="dk1"/>
                </a:solidFill>
                <a:latin typeface="Calibri"/>
                <a:ea typeface="Calibri"/>
                <a:cs typeface="Calibri"/>
                <a:sym typeface="Calibri"/>
              </a:rPr>
              <a:t> as a possible </a:t>
            </a:r>
            <a:r>
              <a:rPr lang="fr-FR" sz="1800" b="0" i="0" u="none" strike="noStrike" cap="none" dirty="0" err="1">
                <a:solidFill>
                  <a:schemeClr val="dk1"/>
                </a:solidFill>
                <a:latin typeface="Calibri"/>
                <a:ea typeface="Calibri"/>
                <a:cs typeface="Calibri"/>
                <a:sym typeface="Calibri"/>
              </a:rPr>
              <a:t>therapeutic</a:t>
            </a:r>
            <a:r>
              <a:rPr lang="fr-FR" sz="1800" b="0" i="0" u="none" strike="noStrike" cap="none" dirty="0">
                <a:solidFill>
                  <a:schemeClr val="dk1"/>
                </a:solidFill>
                <a:latin typeface="Calibri"/>
                <a:ea typeface="Calibri"/>
                <a:cs typeface="Calibri"/>
                <a:sym typeface="Calibri"/>
              </a:rPr>
              <a:t> agent. Aptamers are </a:t>
            </a:r>
            <a:r>
              <a:rPr lang="fr-FR" sz="1800" b="0" i="0" u="none" strike="noStrike" cap="none" dirty="0" err="1">
                <a:solidFill>
                  <a:schemeClr val="dk1"/>
                </a:solidFill>
                <a:latin typeface="Calibri"/>
                <a:ea typeface="Calibri"/>
                <a:cs typeface="Calibri"/>
                <a:sym typeface="Calibri"/>
              </a:rPr>
              <a:t>oligonucleotides</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with</a:t>
            </a:r>
            <a:r>
              <a:rPr lang="fr-FR" sz="1800" b="0" i="0" u="none" strike="noStrike" cap="none" dirty="0">
                <a:solidFill>
                  <a:schemeClr val="dk1"/>
                </a:solidFill>
                <a:latin typeface="Calibri"/>
                <a:ea typeface="Calibri"/>
                <a:cs typeface="Calibri"/>
                <a:sym typeface="Calibri"/>
              </a:rPr>
              <a:t> the </a:t>
            </a:r>
            <a:r>
              <a:rPr lang="fr-FR" sz="1800" b="0" i="0" u="none" strike="noStrike" cap="none" dirty="0" err="1">
                <a:solidFill>
                  <a:schemeClr val="dk1"/>
                </a:solidFill>
                <a:latin typeface="Calibri"/>
                <a:ea typeface="Calibri"/>
                <a:cs typeface="Calibri"/>
                <a:sym typeface="Calibri"/>
              </a:rPr>
              <a:t>ability</a:t>
            </a:r>
            <a:r>
              <a:rPr lang="fr-FR" sz="1800" b="0" i="0" u="none" strike="noStrike" cap="none" dirty="0">
                <a:solidFill>
                  <a:schemeClr val="dk1"/>
                </a:solidFill>
                <a:latin typeface="Calibri"/>
                <a:ea typeface="Calibri"/>
                <a:cs typeface="Calibri"/>
                <a:sym typeface="Calibri"/>
              </a:rPr>
              <a:t> to </a:t>
            </a:r>
            <a:r>
              <a:rPr lang="fr-FR" sz="1800" b="0" i="0" u="none" strike="noStrike" cap="none" dirty="0" err="1">
                <a:solidFill>
                  <a:schemeClr val="dk1"/>
                </a:solidFill>
                <a:latin typeface="Calibri"/>
                <a:ea typeface="Calibri"/>
                <a:cs typeface="Calibri"/>
                <a:sym typeface="Calibri"/>
              </a:rPr>
              <a:t>efficiently</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bind</a:t>
            </a:r>
            <a:r>
              <a:rPr lang="fr-FR" sz="1800" b="0" i="0" u="none" strike="noStrike" cap="none" dirty="0">
                <a:solidFill>
                  <a:schemeClr val="dk1"/>
                </a:solidFill>
                <a:latin typeface="Calibri"/>
                <a:ea typeface="Calibri"/>
                <a:cs typeface="Calibri"/>
                <a:sym typeface="Calibri"/>
              </a:rPr>
              <a:t> to a </a:t>
            </a:r>
            <a:r>
              <a:rPr lang="fr-FR" sz="1800" b="0" i="0" u="none" strike="noStrike" cap="none" dirty="0" err="1">
                <a:solidFill>
                  <a:schemeClr val="dk1"/>
                </a:solidFill>
                <a:latin typeface="Calibri"/>
                <a:ea typeface="Calibri"/>
                <a:cs typeface="Calibri"/>
                <a:sym typeface="Calibri"/>
              </a:rPr>
              <a:t>molecule</a:t>
            </a:r>
            <a:r>
              <a:rPr lang="fr-FR" sz="1800" b="0" i="0" u="none" strike="noStrike" cap="none" dirty="0">
                <a:solidFill>
                  <a:schemeClr val="dk1"/>
                </a:solidFill>
                <a:latin typeface="Calibri"/>
                <a:ea typeface="Calibri"/>
                <a:cs typeface="Calibri"/>
                <a:sym typeface="Calibri"/>
              </a:rPr>
              <a:t>, not </a:t>
            </a:r>
            <a:r>
              <a:rPr lang="fr-FR" sz="1800" b="0" i="0" u="none" strike="noStrike" cap="none" dirty="0" err="1">
                <a:solidFill>
                  <a:schemeClr val="dk1"/>
                </a:solidFill>
                <a:latin typeface="Calibri"/>
                <a:ea typeface="Calibri"/>
                <a:cs typeface="Calibri"/>
                <a:sym typeface="Calibri"/>
              </a:rPr>
              <a:t>taking</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into</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account</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only</a:t>
            </a:r>
            <a:r>
              <a:rPr lang="fr-FR" sz="1800" b="0" i="0" u="none" strike="noStrike" cap="none" dirty="0">
                <a:solidFill>
                  <a:schemeClr val="dk1"/>
                </a:solidFill>
                <a:latin typeface="Calibri"/>
                <a:ea typeface="Calibri"/>
                <a:cs typeface="Calibri"/>
                <a:sym typeface="Calibri"/>
              </a:rPr>
              <a:t> the </a:t>
            </a:r>
            <a:r>
              <a:rPr lang="fr-FR" sz="1800" b="0" i="0" u="none" strike="noStrike" cap="none" dirty="0" err="1">
                <a:solidFill>
                  <a:schemeClr val="dk1"/>
                </a:solidFill>
                <a:latin typeface="Calibri"/>
                <a:ea typeface="Calibri"/>
                <a:cs typeface="Calibri"/>
                <a:sym typeface="Calibri"/>
              </a:rPr>
              <a:t>sequence</a:t>
            </a:r>
            <a:r>
              <a:rPr lang="fr-FR" sz="1800" b="0" i="0" u="none" strike="noStrike" cap="none" dirty="0">
                <a:solidFill>
                  <a:schemeClr val="dk1"/>
                </a:solidFill>
                <a:latin typeface="Calibri"/>
                <a:ea typeface="Calibri"/>
                <a:cs typeface="Calibri"/>
                <a:sym typeface="Calibri"/>
              </a:rPr>
              <a:t> of the </a:t>
            </a:r>
            <a:r>
              <a:rPr lang="fr-FR" sz="1800" b="0" i="0" u="none" strike="noStrike" cap="none" dirty="0" err="1">
                <a:solidFill>
                  <a:schemeClr val="dk1"/>
                </a:solidFill>
                <a:latin typeface="Calibri"/>
                <a:ea typeface="Calibri"/>
                <a:cs typeface="Calibri"/>
                <a:sym typeface="Calibri"/>
              </a:rPr>
              <a:t>target</a:t>
            </a:r>
            <a:r>
              <a:rPr lang="fr-FR" sz="1800" b="0" i="0" u="none" strike="noStrike" cap="none" dirty="0">
                <a:solidFill>
                  <a:schemeClr val="dk1"/>
                </a:solidFill>
                <a:latin typeface="Calibri"/>
                <a:ea typeface="Calibri"/>
                <a:cs typeface="Calibri"/>
                <a:sym typeface="Calibri"/>
              </a:rPr>
              <a:t> but </a:t>
            </a:r>
            <a:r>
              <a:rPr lang="fr-FR" sz="1800" b="0" i="0" u="none" strike="noStrike" cap="none" dirty="0" err="1">
                <a:solidFill>
                  <a:schemeClr val="dk1"/>
                </a:solidFill>
                <a:latin typeface="Calibri"/>
                <a:ea typeface="Calibri"/>
                <a:cs typeface="Calibri"/>
                <a:sym typeface="Calibri"/>
              </a:rPr>
              <a:t>also</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its</a:t>
            </a:r>
            <a:r>
              <a:rPr lang="fr-FR" sz="1800" b="0" i="0" u="none" strike="noStrike" cap="none" dirty="0">
                <a:solidFill>
                  <a:schemeClr val="dk1"/>
                </a:solidFill>
                <a:latin typeface="Calibri"/>
                <a:ea typeface="Calibri"/>
                <a:cs typeface="Calibri"/>
                <a:sym typeface="Calibri"/>
              </a:rPr>
              <a:t> structural motifs. In </a:t>
            </a:r>
            <a:r>
              <a:rPr lang="fr-FR" sz="1800" b="0" i="0" u="none" strike="noStrike" cap="none" dirty="0" err="1">
                <a:solidFill>
                  <a:schemeClr val="dk1"/>
                </a:solidFill>
                <a:latin typeface="Calibri"/>
                <a:ea typeface="Calibri"/>
                <a:cs typeface="Calibri"/>
                <a:sym typeface="Calibri"/>
              </a:rPr>
              <a:t>this</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work</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various</a:t>
            </a:r>
            <a:r>
              <a:rPr lang="fr-FR" sz="1800" b="0" i="0" u="none" strike="noStrike" cap="none" dirty="0">
                <a:solidFill>
                  <a:schemeClr val="dk1"/>
                </a:solidFill>
                <a:latin typeface="Calibri"/>
                <a:ea typeface="Calibri"/>
                <a:cs typeface="Calibri"/>
                <a:sym typeface="Calibri"/>
              </a:rPr>
              <a:t> aptamers </a:t>
            </a:r>
            <a:r>
              <a:rPr lang="fr-FR" sz="1800" b="0" i="0" u="none" strike="noStrike" cap="none" dirty="0" err="1">
                <a:solidFill>
                  <a:schemeClr val="dk1"/>
                </a:solidFill>
                <a:latin typeface="Calibri"/>
                <a:ea typeface="Calibri"/>
                <a:cs typeface="Calibri"/>
                <a:sym typeface="Calibri"/>
              </a:rPr>
              <a:t>directed</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against</a:t>
            </a:r>
            <a:r>
              <a:rPr lang="fr-FR" sz="1800" b="0" i="0" u="none" strike="noStrike" cap="none" dirty="0">
                <a:solidFill>
                  <a:schemeClr val="dk1"/>
                </a:solidFill>
                <a:latin typeface="Calibri"/>
                <a:ea typeface="Calibri"/>
                <a:cs typeface="Calibri"/>
                <a:sym typeface="Calibri"/>
              </a:rPr>
              <a:t> the 3'UTR </a:t>
            </a:r>
            <a:r>
              <a:rPr lang="fr-FR" sz="1800" b="0" i="0" u="none" strike="noStrike" cap="none" dirty="0" err="1">
                <a:solidFill>
                  <a:schemeClr val="dk1"/>
                </a:solidFill>
                <a:latin typeface="Calibri"/>
                <a:ea typeface="Calibri"/>
                <a:cs typeface="Calibri"/>
                <a:sym typeface="Calibri"/>
              </a:rPr>
              <a:t>region</a:t>
            </a:r>
            <a:r>
              <a:rPr lang="fr-FR" sz="1800" b="0" i="0" u="none" strike="noStrike" cap="none" dirty="0">
                <a:solidFill>
                  <a:schemeClr val="dk1"/>
                </a:solidFill>
                <a:latin typeface="Calibri"/>
                <a:ea typeface="Calibri"/>
                <a:cs typeface="Calibri"/>
                <a:sym typeface="Calibri"/>
              </a:rPr>
              <a:t> of WNV, </a:t>
            </a:r>
            <a:r>
              <a:rPr lang="fr-FR" sz="1800" b="0" i="0" u="none" strike="noStrike" cap="none" dirty="0" err="1">
                <a:solidFill>
                  <a:schemeClr val="dk1"/>
                </a:solidFill>
                <a:latin typeface="Calibri"/>
                <a:ea typeface="Calibri"/>
                <a:cs typeface="Calibri"/>
                <a:sym typeface="Calibri"/>
              </a:rPr>
              <a:t>which</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could</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potentially</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inhibit</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processes</a:t>
            </a:r>
            <a:r>
              <a:rPr lang="fr-FR" sz="1800" b="0" i="0" u="none" strike="noStrike" cap="none" dirty="0">
                <a:solidFill>
                  <a:schemeClr val="dk1"/>
                </a:solidFill>
                <a:latin typeface="Calibri"/>
                <a:ea typeface="Calibri"/>
                <a:cs typeface="Calibri"/>
                <a:sym typeface="Calibri"/>
              </a:rPr>
              <a:t> of the WNV viral cycle, have been </a:t>
            </a:r>
            <a:r>
              <a:rPr lang="fr-FR" sz="1800" b="0" i="0" u="none" strike="noStrike" cap="none" dirty="0" err="1">
                <a:solidFill>
                  <a:schemeClr val="dk1"/>
                </a:solidFill>
                <a:latin typeface="Calibri"/>
                <a:ea typeface="Calibri"/>
                <a:cs typeface="Calibri"/>
                <a:sym typeface="Calibri"/>
              </a:rPr>
              <a:t>analysed</a:t>
            </a:r>
            <a:r>
              <a:rPr lang="fr-FR" sz="1800" b="0" i="0" u="none" strike="noStrike" cap="none" dirty="0">
                <a:solidFill>
                  <a:schemeClr val="dk1"/>
                </a:solidFill>
                <a:latin typeface="Calibri"/>
                <a:ea typeface="Calibri"/>
                <a:cs typeface="Calibri"/>
                <a:sym typeface="Calibri"/>
              </a:rPr>
              <a:t> and </a:t>
            </a:r>
            <a:r>
              <a:rPr lang="fr-FR" sz="1800" b="0" i="0" u="none" strike="noStrike" cap="none" dirty="0" err="1">
                <a:solidFill>
                  <a:schemeClr val="dk1"/>
                </a:solidFill>
                <a:latin typeface="Calibri"/>
                <a:ea typeface="Calibri"/>
                <a:cs typeface="Calibri"/>
                <a:sym typeface="Calibri"/>
              </a:rPr>
              <a:t>selected</a:t>
            </a:r>
            <a:r>
              <a:rPr lang="fr-FR" sz="1800" b="0" i="0" u="none" strike="noStrike" cap="none" dirty="0">
                <a:solidFill>
                  <a:schemeClr val="dk1"/>
                </a:solidFill>
                <a:latin typeface="Calibri"/>
                <a:ea typeface="Calibri"/>
                <a:cs typeface="Calibri"/>
                <a:sym typeface="Calibri"/>
              </a:rPr>
              <a:t> by </a:t>
            </a:r>
            <a:r>
              <a:rPr lang="fr-FR" sz="1800" b="0" i="1" u="none" strike="noStrike" cap="none" dirty="0">
                <a:solidFill>
                  <a:schemeClr val="dk1"/>
                </a:solidFill>
                <a:latin typeface="Calibri"/>
                <a:ea typeface="Calibri"/>
                <a:cs typeface="Calibri"/>
                <a:sym typeface="Calibri"/>
              </a:rPr>
              <a:t>in silico </a:t>
            </a:r>
            <a:r>
              <a:rPr lang="fr-FR" sz="1800" b="0" i="0" u="none" strike="noStrike" cap="none" dirty="0" err="1">
                <a:solidFill>
                  <a:schemeClr val="dk1"/>
                </a:solidFill>
                <a:latin typeface="Calibri"/>
                <a:ea typeface="Calibri"/>
                <a:cs typeface="Calibri"/>
                <a:sym typeface="Calibri"/>
              </a:rPr>
              <a:t>analysis</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We</a:t>
            </a:r>
            <a:r>
              <a:rPr lang="fr-FR" sz="1800" b="0" i="0" u="none" strike="noStrike" cap="none" dirty="0">
                <a:solidFill>
                  <a:schemeClr val="dk1"/>
                </a:solidFill>
                <a:latin typeface="Calibri"/>
                <a:ea typeface="Calibri"/>
                <a:cs typeface="Calibri"/>
                <a:sym typeface="Calibri"/>
              </a:rPr>
              <a:t> have </a:t>
            </a:r>
            <a:r>
              <a:rPr lang="fr-FR" sz="1800" b="0" i="0" u="none" strike="noStrike" cap="none" dirty="0" err="1">
                <a:solidFill>
                  <a:schemeClr val="dk1"/>
                </a:solidFill>
                <a:latin typeface="Calibri"/>
                <a:ea typeface="Calibri"/>
                <a:cs typeface="Calibri"/>
                <a:sym typeface="Calibri"/>
              </a:rPr>
              <a:t>also</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studied</a:t>
            </a:r>
            <a:r>
              <a:rPr lang="fr-FR" sz="1800" b="0" i="0" u="none" strike="noStrike" cap="none" dirty="0">
                <a:solidFill>
                  <a:schemeClr val="dk1"/>
                </a:solidFill>
                <a:latin typeface="Calibri"/>
                <a:ea typeface="Calibri"/>
                <a:cs typeface="Calibri"/>
                <a:sym typeface="Calibri"/>
              </a:rPr>
              <a:t> certain </a:t>
            </a:r>
            <a:r>
              <a:rPr lang="fr-FR" sz="1800" b="0" i="0" u="none" strike="noStrike" cap="none" dirty="0" err="1">
                <a:solidFill>
                  <a:schemeClr val="dk1"/>
                </a:solidFill>
                <a:latin typeface="Calibri"/>
                <a:ea typeface="Calibri"/>
                <a:cs typeface="Calibri"/>
                <a:sym typeface="Calibri"/>
              </a:rPr>
              <a:t>characteristics</a:t>
            </a:r>
            <a:r>
              <a:rPr lang="fr-FR" sz="1800" b="0" i="0" u="none" strike="noStrike" cap="none" dirty="0">
                <a:solidFill>
                  <a:schemeClr val="dk1"/>
                </a:solidFill>
                <a:latin typeface="Calibri"/>
                <a:ea typeface="Calibri"/>
                <a:cs typeface="Calibri"/>
                <a:sym typeface="Calibri"/>
              </a:rPr>
              <a:t> of the SL-I structural </a:t>
            </a:r>
            <a:r>
              <a:rPr lang="fr-FR" sz="1800" b="0" i="0" u="none" strike="noStrike" cap="none" dirty="0" err="1">
                <a:solidFill>
                  <a:schemeClr val="dk1"/>
                </a:solidFill>
                <a:latin typeface="Calibri"/>
                <a:ea typeface="Calibri"/>
                <a:cs typeface="Calibri"/>
                <a:sym typeface="Calibri"/>
              </a:rPr>
              <a:t>element</a:t>
            </a:r>
            <a:r>
              <a:rPr lang="fr-FR" sz="1800" b="0" i="0" u="none" strike="noStrike" cap="none" dirty="0">
                <a:solidFill>
                  <a:schemeClr val="dk1"/>
                </a:solidFill>
                <a:latin typeface="Calibri"/>
                <a:ea typeface="Calibri"/>
                <a:cs typeface="Calibri"/>
                <a:sym typeface="Calibri"/>
              </a:rPr>
              <a:t> of the WNV 3’UTR, </a:t>
            </a:r>
            <a:r>
              <a:rPr lang="fr-FR" sz="1800" b="0" i="0" u="none" strike="noStrike" cap="none" dirty="0" err="1">
                <a:solidFill>
                  <a:schemeClr val="dk1"/>
                </a:solidFill>
                <a:latin typeface="Calibri"/>
                <a:ea typeface="Calibri"/>
                <a:cs typeface="Calibri"/>
                <a:sym typeface="Calibri"/>
              </a:rPr>
              <a:t>which</a:t>
            </a:r>
            <a:r>
              <a:rPr lang="fr-FR" sz="1800" b="0" i="0" u="none" strike="noStrike" cap="none" dirty="0">
                <a:solidFill>
                  <a:schemeClr val="dk1"/>
                </a:solidFill>
                <a:latin typeface="Calibri"/>
                <a:ea typeface="Calibri"/>
                <a:cs typeface="Calibri"/>
                <a:sym typeface="Calibri"/>
              </a:rPr>
              <a:t> shows a high chance of </a:t>
            </a:r>
            <a:r>
              <a:rPr lang="fr-FR" sz="1800" b="0" i="0" u="none" strike="noStrike" cap="none" dirty="0" err="1">
                <a:solidFill>
                  <a:schemeClr val="dk1"/>
                </a:solidFill>
                <a:latin typeface="Calibri"/>
                <a:ea typeface="Calibri"/>
                <a:cs typeface="Calibri"/>
                <a:sym typeface="Calibri"/>
              </a:rPr>
              <a:t>interacting</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with</a:t>
            </a:r>
            <a:r>
              <a:rPr lang="fr-FR" sz="1800" b="0" i="0" u="none" strike="noStrike" cap="none" dirty="0">
                <a:solidFill>
                  <a:schemeClr val="dk1"/>
                </a:solidFill>
                <a:latin typeface="Calibri"/>
                <a:ea typeface="Calibri"/>
                <a:cs typeface="Calibri"/>
                <a:sym typeface="Calibri"/>
              </a:rPr>
              <a:t> host </a:t>
            </a:r>
            <a:r>
              <a:rPr lang="fr-FR" sz="1800" b="0" i="0" u="none" strike="noStrike" cap="none" dirty="0" err="1">
                <a:solidFill>
                  <a:schemeClr val="dk1"/>
                </a:solidFill>
                <a:latin typeface="Calibri"/>
                <a:ea typeface="Calibri"/>
                <a:cs typeface="Calibri"/>
                <a:sym typeface="Calibri"/>
              </a:rPr>
              <a:t>molecules</a:t>
            </a:r>
            <a:r>
              <a:rPr lang="fr-FR" sz="1800" b="0" i="0" u="none" strike="noStrike" cap="none" dirty="0">
                <a:solidFill>
                  <a:schemeClr val="dk1"/>
                </a:solidFill>
                <a:latin typeface="Calibri"/>
                <a:ea typeface="Calibri"/>
                <a:cs typeface="Calibri"/>
                <a:sym typeface="Calibri"/>
              </a:rPr>
              <a:t>. This </a:t>
            </a:r>
            <a:r>
              <a:rPr lang="fr-FR" sz="1800" b="0" i="0" u="none" strike="noStrike" cap="none" dirty="0" err="1">
                <a:solidFill>
                  <a:schemeClr val="dk1"/>
                </a:solidFill>
                <a:latin typeface="Calibri"/>
                <a:ea typeface="Calibri"/>
                <a:cs typeface="Calibri"/>
                <a:sym typeface="Calibri"/>
              </a:rPr>
              <a:t>work</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will</a:t>
            </a:r>
            <a:r>
              <a:rPr lang="fr-FR" sz="1800" b="0" i="0" u="none" strike="noStrike" cap="none" dirty="0">
                <a:solidFill>
                  <a:schemeClr val="dk1"/>
                </a:solidFill>
                <a:latin typeface="Calibri"/>
                <a:ea typeface="Calibri"/>
                <a:cs typeface="Calibri"/>
                <a:sym typeface="Calibri"/>
              </a:rPr>
              <a:t> lead </a:t>
            </a:r>
            <a:r>
              <a:rPr lang="fr-FR" sz="1800" b="0" i="0" u="none" strike="noStrike" cap="none" dirty="0" err="1">
                <a:solidFill>
                  <a:schemeClr val="dk1"/>
                </a:solidFill>
                <a:latin typeface="Calibri"/>
                <a:ea typeface="Calibri"/>
                <a:cs typeface="Calibri"/>
                <a:sym typeface="Calibri"/>
              </a:rPr>
              <a:t>further</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studies</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towards</a:t>
            </a:r>
            <a:r>
              <a:rPr lang="fr-FR" sz="1800" b="0" i="0" u="none" strike="noStrike" cap="none" dirty="0">
                <a:solidFill>
                  <a:schemeClr val="dk1"/>
                </a:solidFill>
                <a:latin typeface="Calibri"/>
                <a:ea typeface="Calibri"/>
                <a:cs typeface="Calibri"/>
                <a:sym typeface="Calibri"/>
              </a:rPr>
              <a:t> the </a:t>
            </a:r>
            <a:r>
              <a:rPr lang="fr-FR" sz="1800" b="0" i="0" u="none" strike="noStrike" cap="none" dirty="0" err="1">
                <a:solidFill>
                  <a:schemeClr val="dk1"/>
                </a:solidFill>
                <a:latin typeface="Calibri"/>
                <a:ea typeface="Calibri"/>
                <a:cs typeface="Calibri"/>
                <a:sym typeface="Calibri"/>
              </a:rPr>
              <a:t>generation</a:t>
            </a:r>
            <a:r>
              <a:rPr lang="fr-FR" sz="1800" b="0" i="0" u="none" strike="noStrike" cap="none" dirty="0">
                <a:solidFill>
                  <a:schemeClr val="dk1"/>
                </a:solidFill>
                <a:latin typeface="Calibri"/>
                <a:ea typeface="Calibri"/>
                <a:cs typeface="Calibri"/>
                <a:sym typeface="Calibri"/>
              </a:rPr>
              <a:t> of antiviral aptamers </a:t>
            </a:r>
            <a:r>
              <a:rPr lang="fr-FR" sz="1800" b="0" i="0" u="none" strike="noStrike" cap="none" dirty="0" err="1">
                <a:solidFill>
                  <a:schemeClr val="dk1"/>
                </a:solidFill>
                <a:latin typeface="Calibri"/>
                <a:ea typeface="Calibri"/>
                <a:cs typeface="Calibri"/>
                <a:sym typeface="Calibri"/>
              </a:rPr>
              <a:t>against</a:t>
            </a:r>
            <a:r>
              <a:rPr lang="fr-FR" sz="1800" b="0" i="0" u="none" strike="noStrike" cap="none" dirty="0">
                <a:solidFill>
                  <a:schemeClr val="dk1"/>
                </a:solidFill>
                <a:latin typeface="Calibri"/>
                <a:ea typeface="Calibri"/>
                <a:cs typeface="Calibri"/>
                <a:sym typeface="Calibri"/>
              </a:rPr>
              <a:t> WNV and a </a:t>
            </a:r>
            <a:r>
              <a:rPr lang="fr-FR" sz="1800" b="0" i="0" u="none" strike="noStrike" cap="none" dirty="0" err="1">
                <a:solidFill>
                  <a:schemeClr val="dk1"/>
                </a:solidFill>
                <a:latin typeface="Calibri"/>
                <a:ea typeface="Calibri"/>
                <a:cs typeface="Calibri"/>
                <a:sym typeface="Calibri"/>
              </a:rPr>
              <a:t>deeper</a:t>
            </a:r>
            <a:r>
              <a:rPr lang="fr-FR" sz="1800" b="0" i="0" u="none" strike="noStrike" cap="none" dirty="0">
                <a:solidFill>
                  <a:schemeClr val="dk1"/>
                </a:solidFill>
                <a:latin typeface="Calibri"/>
                <a:ea typeface="Calibri"/>
                <a:cs typeface="Calibri"/>
                <a:sym typeface="Calibri"/>
              </a:rPr>
              <a:t> </a:t>
            </a:r>
            <a:r>
              <a:rPr lang="fr-FR" sz="1800" b="0" i="0" u="none" strike="noStrike" cap="none" dirty="0" err="1">
                <a:solidFill>
                  <a:schemeClr val="dk1"/>
                </a:solidFill>
                <a:latin typeface="Calibri"/>
                <a:ea typeface="Calibri"/>
                <a:cs typeface="Calibri"/>
                <a:sym typeface="Calibri"/>
              </a:rPr>
              <a:t>understanding</a:t>
            </a:r>
            <a:r>
              <a:rPr lang="fr-FR" sz="1800" b="0" i="0" u="none" strike="noStrike" cap="none" dirty="0">
                <a:solidFill>
                  <a:schemeClr val="dk1"/>
                </a:solidFill>
                <a:latin typeface="Calibri"/>
                <a:ea typeface="Calibri"/>
                <a:cs typeface="Calibri"/>
                <a:sym typeface="Calibri"/>
              </a:rPr>
              <a:t> of WNV interaction </a:t>
            </a:r>
            <a:r>
              <a:rPr lang="fr-FR" sz="1800" b="0" i="0" u="none" strike="noStrike" cap="none" dirty="0" err="1">
                <a:solidFill>
                  <a:schemeClr val="dk1"/>
                </a:solidFill>
                <a:latin typeface="Calibri"/>
                <a:ea typeface="Calibri"/>
                <a:cs typeface="Calibri"/>
                <a:sym typeface="Calibri"/>
              </a:rPr>
              <a:t>with</a:t>
            </a:r>
            <a:r>
              <a:rPr lang="fr-FR" sz="1800" b="0" i="0" u="none" strike="noStrike" cap="none" dirty="0">
                <a:solidFill>
                  <a:schemeClr val="dk1"/>
                </a:solidFill>
                <a:latin typeface="Calibri"/>
                <a:ea typeface="Calibri"/>
                <a:cs typeface="Calibri"/>
                <a:sym typeface="Calibri"/>
              </a:rPr>
              <a:t> the host </a:t>
            </a:r>
            <a:r>
              <a:rPr lang="fr-FR" sz="1800" b="0" i="0" u="none" strike="noStrike" cap="none" dirty="0" err="1">
                <a:solidFill>
                  <a:schemeClr val="dk1"/>
                </a:solidFill>
                <a:latin typeface="Calibri"/>
                <a:ea typeface="Calibri"/>
                <a:cs typeface="Calibri"/>
                <a:sym typeface="Calibri"/>
              </a:rPr>
              <a:t>cell</a:t>
            </a:r>
            <a:r>
              <a:rPr lang="fr-FR" sz="18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lvl="0">
              <a:buSzPts val="1800"/>
            </a:pPr>
            <a:r>
              <a:rPr lang="fr-FR" sz="1800" b="1" i="0" u="none" strike="noStrike" cap="none" dirty="0">
                <a:solidFill>
                  <a:schemeClr val="dk1"/>
                </a:solidFill>
                <a:latin typeface="Calibri"/>
                <a:ea typeface="Calibri"/>
                <a:cs typeface="Calibri"/>
                <a:sym typeface="Calibri"/>
              </a:rPr>
              <a:t>Keywords: </a:t>
            </a:r>
            <a:r>
              <a:rPr lang="en-US" sz="1800" dirty="0">
                <a:latin typeface="Calibri" pitchFamily="34" charset="0"/>
              </a:rPr>
              <a:t>aptamer, functional RNA domains, RNA genome, RNA structure, RNA-RNA interactions, West Nile Virus</a:t>
            </a:r>
            <a:r>
              <a:rPr lang="fr-FR" sz="1800" b="0" i="0" u="none" strike="noStrike" cap="none" dirty="0" smtClean="0">
                <a:solidFill>
                  <a:schemeClr val="dk1"/>
                </a:solidFill>
                <a:latin typeface="Calibri"/>
                <a:ea typeface="Calibri"/>
                <a:cs typeface="Calibri"/>
                <a:sym typeface="Calibri"/>
              </a:rPr>
              <a:t>.</a:t>
            </a:r>
            <a:endParaRPr sz="1800" b="1" i="0" u="none" strike="noStrike" cap="none" dirty="0">
              <a:solidFill>
                <a:schemeClr val="dk1"/>
              </a:solidFill>
              <a:latin typeface="Calibri"/>
              <a:ea typeface="Calibri"/>
              <a:cs typeface="Calibri"/>
              <a:sym typeface="Calibri"/>
            </a:endParaRPr>
          </a:p>
        </p:txBody>
      </p:sp>
      <p:sp>
        <p:nvSpPr>
          <p:cNvPr id="121" name="Google Shape;121;p15"/>
          <p:cNvSpPr txBox="1">
            <a:spLocks noGrp="1"/>
          </p:cNvSpPr>
          <p:nvPr>
            <p:ph type="sldNum" idx="12"/>
          </p:nvPr>
        </p:nvSpPr>
        <p:spPr>
          <a:xfrm>
            <a:off x="6934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a:t>
            </a:fld>
            <a:endParaRPr/>
          </a:p>
        </p:txBody>
      </p:sp>
      <p:pic>
        <p:nvPicPr>
          <p:cNvPr id="122" name="Google Shape;122;p15"/>
          <p:cNvPicPr preferRelativeResize="0"/>
          <p:nvPr/>
        </p:nvPicPr>
        <p:blipFill rotWithShape="1">
          <a:blip r:embed="rId3">
            <a:alphaModFix/>
          </a:blip>
          <a:srcRect/>
          <a:stretch/>
        </p:blipFill>
        <p:spPr>
          <a:xfrm>
            <a:off x="2" y="6021438"/>
            <a:ext cx="9136918" cy="835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txBox="1"/>
          <p:nvPr/>
        </p:nvSpPr>
        <p:spPr>
          <a:xfrm>
            <a:off x="685800" y="457200"/>
            <a:ext cx="78486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chemeClr val="dk1"/>
                </a:solidFill>
                <a:latin typeface="Calibri"/>
                <a:ea typeface="Calibri"/>
                <a:cs typeface="Calibri"/>
                <a:sym typeface="Calibri"/>
              </a:rPr>
              <a:t>Introduction- WNV</a:t>
            </a:r>
            <a:endParaRPr sz="2400" b="1" i="0" u="none" strike="noStrike" cap="none">
              <a:solidFill>
                <a:schemeClr val="dk1"/>
              </a:solidFill>
              <a:latin typeface="Calibri"/>
              <a:ea typeface="Calibri"/>
              <a:cs typeface="Calibri"/>
              <a:sym typeface="Calibri"/>
            </a:endParaRPr>
          </a:p>
        </p:txBody>
      </p:sp>
      <p:pic>
        <p:nvPicPr>
          <p:cNvPr id="128" name="Google Shape;128;p16"/>
          <p:cNvPicPr preferRelativeResize="0"/>
          <p:nvPr/>
        </p:nvPicPr>
        <p:blipFill rotWithShape="1">
          <a:blip r:embed="rId3">
            <a:alphaModFix/>
          </a:blip>
          <a:srcRect/>
          <a:stretch/>
        </p:blipFill>
        <p:spPr>
          <a:xfrm>
            <a:off x="2" y="6021438"/>
            <a:ext cx="9136918" cy="835799"/>
          </a:xfrm>
          <a:prstGeom prst="rect">
            <a:avLst/>
          </a:prstGeom>
          <a:noFill/>
          <a:ln>
            <a:noFill/>
          </a:ln>
        </p:spPr>
      </p:pic>
      <p:sp>
        <p:nvSpPr>
          <p:cNvPr id="129" name="Google Shape;129;p16"/>
          <p:cNvSpPr/>
          <p:nvPr/>
        </p:nvSpPr>
        <p:spPr>
          <a:xfrm>
            <a:off x="1353450" y="2371888"/>
            <a:ext cx="1263900" cy="468600"/>
          </a:xfrm>
          <a:prstGeom prst="roundRect">
            <a:avLst>
              <a:gd name="adj" fmla="val 16667"/>
            </a:avLst>
          </a:prstGeom>
          <a:solidFill>
            <a:schemeClr val="accent6"/>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FFFFFF"/>
                </a:solidFill>
                <a:latin typeface="Calibri"/>
                <a:ea typeface="Calibri"/>
                <a:cs typeface="Calibri"/>
                <a:sym typeface="Calibri"/>
              </a:rPr>
              <a:t>Disease</a:t>
            </a:r>
            <a:endParaRPr sz="1500" b="1" i="0" u="none" strike="noStrike" cap="none">
              <a:solidFill>
                <a:srgbClr val="FFFFFF"/>
              </a:solidFill>
              <a:latin typeface="Calibri"/>
              <a:ea typeface="Calibri"/>
              <a:cs typeface="Calibri"/>
              <a:sym typeface="Calibri"/>
            </a:endParaRPr>
          </a:p>
        </p:txBody>
      </p:sp>
      <p:sp>
        <p:nvSpPr>
          <p:cNvPr id="130" name="Google Shape;130;p16"/>
          <p:cNvSpPr/>
          <p:nvPr/>
        </p:nvSpPr>
        <p:spPr>
          <a:xfrm>
            <a:off x="4487325" y="2390888"/>
            <a:ext cx="1104900" cy="468600"/>
          </a:xfrm>
          <a:prstGeom prst="roundRect">
            <a:avLst>
              <a:gd name="adj" fmla="val 16667"/>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FFFFFF"/>
                </a:solidFill>
                <a:latin typeface="Calibri"/>
                <a:ea typeface="Calibri"/>
                <a:cs typeface="Calibri"/>
                <a:sym typeface="Calibri"/>
              </a:rPr>
              <a:t>Vector</a:t>
            </a:r>
            <a:endParaRPr sz="1500" b="1" i="0" u="none" strike="noStrike" cap="none">
              <a:solidFill>
                <a:srgbClr val="FFFFFF"/>
              </a:solidFill>
              <a:latin typeface="Calibri"/>
              <a:ea typeface="Calibri"/>
              <a:cs typeface="Calibri"/>
              <a:sym typeface="Calibri"/>
            </a:endParaRPr>
          </a:p>
        </p:txBody>
      </p:sp>
      <p:sp>
        <p:nvSpPr>
          <p:cNvPr id="131" name="Google Shape;131;p16"/>
          <p:cNvSpPr/>
          <p:nvPr/>
        </p:nvSpPr>
        <p:spPr>
          <a:xfrm>
            <a:off x="7139550" y="2390900"/>
            <a:ext cx="1104900" cy="468600"/>
          </a:xfrm>
          <a:prstGeom prst="roundRect">
            <a:avLst>
              <a:gd name="adj" fmla="val 16667"/>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FFFFFF"/>
                </a:solidFill>
                <a:latin typeface="Calibri"/>
                <a:ea typeface="Calibri"/>
                <a:cs typeface="Calibri"/>
                <a:sym typeface="Calibri"/>
              </a:rPr>
              <a:t>Genus</a:t>
            </a:r>
            <a:endParaRPr sz="1500" b="1" i="0" u="none" strike="noStrike" cap="none">
              <a:solidFill>
                <a:srgbClr val="FFFFFF"/>
              </a:solidFill>
              <a:latin typeface="Calibri"/>
              <a:ea typeface="Calibri"/>
              <a:cs typeface="Calibri"/>
              <a:sym typeface="Calibri"/>
            </a:endParaRPr>
          </a:p>
        </p:txBody>
      </p:sp>
      <p:sp>
        <p:nvSpPr>
          <p:cNvPr id="132" name="Google Shape;132;p16"/>
          <p:cNvSpPr/>
          <p:nvPr/>
        </p:nvSpPr>
        <p:spPr>
          <a:xfrm>
            <a:off x="1353450" y="3035425"/>
            <a:ext cx="1263900" cy="626100"/>
          </a:xfrm>
          <a:prstGeom prst="roundRect">
            <a:avLst>
              <a:gd name="adj" fmla="val 16667"/>
            </a:avLst>
          </a:prstGeom>
          <a:solidFill>
            <a:schemeClr val="accent6"/>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FFFFFF"/>
                </a:solidFill>
                <a:latin typeface="Calibri"/>
                <a:ea typeface="Calibri"/>
                <a:cs typeface="Calibri"/>
                <a:sym typeface="Calibri"/>
              </a:rPr>
              <a:t>West Nile Fever</a:t>
            </a:r>
            <a:endParaRPr sz="1500" b="1" i="0" u="none" strike="noStrike" cap="none">
              <a:solidFill>
                <a:srgbClr val="FFFFFF"/>
              </a:solidFill>
              <a:latin typeface="Calibri"/>
              <a:ea typeface="Calibri"/>
              <a:cs typeface="Calibri"/>
              <a:sym typeface="Calibri"/>
            </a:endParaRPr>
          </a:p>
        </p:txBody>
      </p:sp>
      <p:sp>
        <p:nvSpPr>
          <p:cNvPr id="133" name="Google Shape;133;p16"/>
          <p:cNvSpPr/>
          <p:nvPr/>
        </p:nvSpPr>
        <p:spPr>
          <a:xfrm>
            <a:off x="4407825" y="3035413"/>
            <a:ext cx="1263900" cy="626100"/>
          </a:xfrm>
          <a:prstGeom prst="roundRect">
            <a:avLst>
              <a:gd name="adj" fmla="val 16667"/>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1" u="none" strike="noStrike" cap="none">
                <a:solidFill>
                  <a:srgbClr val="FFFFFF"/>
                </a:solidFill>
                <a:latin typeface="Calibri"/>
                <a:ea typeface="Calibri"/>
                <a:cs typeface="Calibri"/>
                <a:sym typeface="Calibri"/>
              </a:rPr>
              <a:t>Culex</a:t>
            </a:r>
            <a:r>
              <a:rPr lang="fr-FR" sz="1500" b="1" i="0" u="none" strike="noStrike" cap="none">
                <a:solidFill>
                  <a:srgbClr val="FFFFFF"/>
                </a:solidFill>
                <a:latin typeface="Calibri"/>
                <a:ea typeface="Calibri"/>
                <a:cs typeface="Calibri"/>
                <a:sym typeface="Calibri"/>
              </a:rPr>
              <a:t> mosquitoes</a:t>
            </a:r>
            <a:endParaRPr sz="1500" b="1" i="0" u="none" strike="noStrike" cap="none">
              <a:solidFill>
                <a:srgbClr val="FFFFFF"/>
              </a:solidFill>
              <a:latin typeface="Calibri"/>
              <a:ea typeface="Calibri"/>
              <a:cs typeface="Calibri"/>
              <a:sym typeface="Calibri"/>
            </a:endParaRPr>
          </a:p>
        </p:txBody>
      </p:sp>
      <p:sp>
        <p:nvSpPr>
          <p:cNvPr id="134" name="Google Shape;134;p16"/>
          <p:cNvSpPr/>
          <p:nvPr/>
        </p:nvSpPr>
        <p:spPr>
          <a:xfrm>
            <a:off x="7060050" y="3035425"/>
            <a:ext cx="1263900" cy="626100"/>
          </a:xfrm>
          <a:prstGeom prst="roundRect">
            <a:avLst>
              <a:gd name="adj" fmla="val 16667"/>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1" u="none" strike="noStrike" cap="none">
                <a:solidFill>
                  <a:srgbClr val="FFFFFF"/>
                </a:solidFill>
                <a:latin typeface="Calibri"/>
                <a:ea typeface="Calibri"/>
                <a:cs typeface="Calibri"/>
                <a:sym typeface="Calibri"/>
              </a:rPr>
              <a:t>Flavivirus</a:t>
            </a:r>
            <a:endParaRPr sz="1500" b="1" i="1" u="none" strike="noStrike" cap="none">
              <a:solidFill>
                <a:srgbClr val="FFFFFF"/>
              </a:solidFill>
              <a:latin typeface="Calibri"/>
              <a:ea typeface="Calibri"/>
              <a:cs typeface="Calibri"/>
              <a:sym typeface="Calibri"/>
            </a:endParaRPr>
          </a:p>
        </p:txBody>
      </p:sp>
      <p:cxnSp>
        <p:nvCxnSpPr>
          <p:cNvPr id="135" name="Google Shape;135;p16"/>
          <p:cNvCxnSpPr>
            <a:stCxn id="131" idx="2"/>
            <a:endCxn id="134" idx="0"/>
          </p:cNvCxnSpPr>
          <p:nvPr/>
        </p:nvCxnSpPr>
        <p:spPr>
          <a:xfrm>
            <a:off x="7692000" y="2859500"/>
            <a:ext cx="0" cy="175800"/>
          </a:xfrm>
          <a:prstGeom prst="straightConnector1">
            <a:avLst/>
          </a:prstGeom>
          <a:noFill/>
          <a:ln w="9525" cap="flat" cmpd="sng">
            <a:solidFill>
              <a:srgbClr val="000000"/>
            </a:solidFill>
            <a:prstDash val="solid"/>
            <a:round/>
            <a:headEnd type="none" w="sm" len="sm"/>
            <a:tailEnd type="triangle" w="med" len="med"/>
          </a:ln>
        </p:spPr>
      </p:cxnSp>
      <p:sp>
        <p:nvSpPr>
          <p:cNvPr id="136" name="Google Shape;136;p16"/>
          <p:cNvSpPr/>
          <p:nvPr/>
        </p:nvSpPr>
        <p:spPr>
          <a:xfrm>
            <a:off x="411300" y="3925775"/>
            <a:ext cx="3148200" cy="1281600"/>
          </a:xfrm>
          <a:prstGeom prst="roundRect">
            <a:avLst>
              <a:gd name="adj" fmla="val 16667"/>
            </a:avLst>
          </a:prstGeom>
          <a:solidFill>
            <a:schemeClr val="accent6"/>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FFFFFF"/>
                </a:solidFill>
                <a:latin typeface="Calibri"/>
                <a:ea typeface="Calibri"/>
                <a:cs typeface="Calibri"/>
                <a:sym typeface="Calibri"/>
              </a:rPr>
              <a:t>-Outbreaks in 6 out of 7 continents. </a:t>
            </a:r>
            <a:endParaRPr sz="15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FFFFFF"/>
                </a:solidFill>
                <a:latin typeface="Calibri"/>
                <a:ea typeface="Calibri"/>
                <a:cs typeface="Calibri"/>
                <a:sym typeface="Calibri"/>
              </a:rPr>
              <a:t>-Symptoms: fever, neuroinvasive disease, death.</a:t>
            </a:r>
            <a:endParaRPr sz="15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FFFFFF"/>
                </a:solidFill>
                <a:latin typeface="Calibri"/>
                <a:ea typeface="Calibri"/>
                <a:cs typeface="Calibri"/>
                <a:sym typeface="Calibri"/>
              </a:rPr>
              <a:t>-No cure or vaccination.</a:t>
            </a:r>
            <a:endParaRPr sz="1500" b="1" i="0" u="none" strike="noStrike" cap="none">
              <a:solidFill>
                <a:srgbClr val="FFFFFF"/>
              </a:solidFill>
              <a:latin typeface="Calibri"/>
              <a:ea typeface="Calibri"/>
              <a:cs typeface="Calibri"/>
              <a:sym typeface="Calibri"/>
            </a:endParaRPr>
          </a:p>
        </p:txBody>
      </p:sp>
      <p:sp>
        <p:nvSpPr>
          <p:cNvPr id="137" name="Google Shape;137;p16"/>
          <p:cNvSpPr/>
          <p:nvPr/>
        </p:nvSpPr>
        <p:spPr>
          <a:xfrm>
            <a:off x="3837525" y="3925675"/>
            <a:ext cx="2404500" cy="1281600"/>
          </a:xfrm>
          <a:prstGeom prst="roundRect">
            <a:avLst>
              <a:gd name="adj" fmla="val 16667"/>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FFFFFF"/>
                </a:solidFill>
                <a:latin typeface="Calibri"/>
                <a:ea typeface="Calibri"/>
                <a:cs typeface="Calibri"/>
                <a:sym typeface="Calibri"/>
              </a:rPr>
              <a:t>Principal transmission cycle: bird-mosquito-bird.</a:t>
            </a:r>
            <a:endParaRPr sz="15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FFFFFF"/>
                </a:solidFill>
                <a:latin typeface="Calibri"/>
                <a:ea typeface="Calibri"/>
                <a:cs typeface="Calibri"/>
                <a:sym typeface="Calibri"/>
              </a:rPr>
              <a:t>Humans are accidental hosts.</a:t>
            </a:r>
            <a:endParaRPr sz="1500" b="1" i="0" u="none" strike="noStrike" cap="none">
              <a:solidFill>
                <a:srgbClr val="FFFFFF"/>
              </a:solidFill>
              <a:latin typeface="Calibri"/>
              <a:ea typeface="Calibri"/>
              <a:cs typeface="Calibri"/>
              <a:sym typeface="Calibri"/>
            </a:endParaRPr>
          </a:p>
        </p:txBody>
      </p:sp>
      <p:sp>
        <p:nvSpPr>
          <p:cNvPr id="138" name="Google Shape;138;p16"/>
          <p:cNvSpPr/>
          <p:nvPr/>
        </p:nvSpPr>
        <p:spPr>
          <a:xfrm>
            <a:off x="6746550" y="3951175"/>
            <a:ext cx="1890900" cy="1230600"/>
          </a:xfrm>
          <a:prstGeom prst="roundRect">
            <a:avLst>
              <a:gd name="adj" fmla="val 16667"/>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FFFFFF"/>
                </a:solidFill>
                <a:latin typeface="Calibri"/>
                <a:ea typeface="Calibri"/>
                <a:cs typeface="Calibri"/>
                <a:sym typeface="Calibri"/>
              </a:rPr>
              <a:t>Viruses causing: dengue, Zika, yellow fever, Japanese encephalitis ...</a:t>
            </a:r>
            <a:endParaRPr sz="1500" b="1" i="0" u="none" strike="noStrike" cap="none">
              <a:solidFill>
                <a:srgbClr val="FFFFFF"/>
              </a:solidFill>
              <a:latin typeface="Calibri"/>
              <a:ea typeface="Calibri"/>
              <a:cs typeface="Calibri"/>
              <a:sym typeface="Calibri"/>
            </a:endParaRPr>
          </a:p>
        </p:txBody>
      </p:sp>
      <p:cxnSp>
        <p:nvCxnSpPr>
          <p:cNvPr id="139" name="Google Shape;139;p16"/>
          <p:cNvCxnSpPr>
            <a:stCxn id="132" idx="2"/>
            <a:endCxn id="136" idx="0"/>
          </p:cNvCxnSpPr>
          <p:nvPr/>
        </p:nvCxnSpPr>
        <p:spPr>
          <a:xfrm>
            <a:off x="1985400" y="3661525"/>
            <a:ext cx="0" cy="264300"/>
          </a:xfrm>
          <a:prstGeom prst="straightConnector1">
            <a:avLst/>
          </a:prstGeom>
          <a:noFill/>
          <a:ln w="9525" cap="flat" cmpd="sng">
            <a:solidFill>
              <a:srgbClr val="000000"/>
            </a:solidFill>
            <a:prstDash val="solid"/>
            <a:round/>
            <a:headEnd type="none" w="sm" len="sm"/>
            <a:tailEnd type="triangle" w="med" len="med"/>
          </a:ln>
        </p:spPr>
      </p:cxnSp>
      <p:cxnSp>
        <p:nvCxnSpPr>
          <p:cNvPr id="140" name="Google Shape;140;p16"/>
          <p:cNvCxnSpPr>
            <a:stCxn id="133" idx="2"/>
            <a:endCxn id="137" idx="0"/>
          </p:cNvCxnSpPr>
          <p:nvPr/>
        </p:nvCxnSpPr>
        <p:spPr>
          <a:xfrm>
            <a:off x="5039775" y="3661513"/>
            <a:ext cx="0" cy="264300"/>
          </a:xfrm>
          <a:prstGeom prst="straightConnector1">
            <a:avLst/>
          </a:prstGeom>
          <a:noFill/>
          <a:ln w="9525" cap="flat" cmpd="sng">
            <a:solidFill>
              <a:srgbClr val="000000"/>
            </a:solidFill>
            <a:prstDash val="solid"/>
            <a:round/>
            <a:headEnd type="none" w="sm" len="sm"/>
            <a:tailEnd type="triangle" w="med" len="med"/>
          </a:ln>
        </p:spPr>
      </p:cxnSp>
      <p:cxnSp>
        <p:nvCxnSpPr>
          <p:cNvPr id="141" name="Google Shape;141;p16"/>
          <p:cNvCxnSpPr>
            <a:stCxn id="134" idx="2"/>
            <a:endCxn id="138" idx="0"/>
          </p:cNvCxnSpPr>
          <p:nvPr/>
        </p:nvCxnSpPr>
        <p:spPr>
          <a:xfrm>
            <a:off x="7692000" y="3661525"/>
            <a:ext cx="0" cy="289800"/>
          </a:xfrm>
          <a:prstGeom prst="straightConnector1">
            <a:avLst/>
          </a:prstGeom>
          <a:noFill/>
          <a:ln w="9525" cap="flat" cmpd="sng">
            <a:solidFill>
              <a:srgbClr val="000000"/>
            </a:solidFill>
            <a:prstDash val="solid"/>
            <a:round/>
            <a:headEnd type="none" w="sm" len="sm"/>
            <a:tailEnd type="triangle" w="med" len="med"/>
          </a:ln>
        </p:spPr>
      </p:cxnSp>
      <p:cxnSp>
        <p:nvCxnSpPr>
          <p:cNvPr id="142" name="Google Shape;142;p16"/>
          <p:cNvCxnSpPr>
            <a:stCxn id="130" idx="2"/>
            <a:endCxn id="133" idx="0"/>
          </p:cNvCxnSpPr>
          <p:nvPr/>
        </p:nvCxnSpPr>
        <p:spPr>
          <a:xfrm>
            <a:off x="5039775" y="2859488"/>
            <a:ext cx="0" cy="175800"/>
          </a:xfrm>
          <a:prstGeom prst="straightConnector1">
            <a:avLst/>
          </a:prstGeom>
          <a:noFill/>
          <a:ln w="9525" cap="flat" cmpd="sng">
            <a:solidFill>
              <a:srgbClr val="000000"/>
            </a:solidFill>
            <a:prstDash val="solid"/>
            <a:round/>
            <a:headEnd type="none" w="sm" len="sm"/>
            <a:tailEnd type="triangle" w="med" len="med"/>
          </a:ln>
        </p:spPr>
      </p:cxnSp>
      <p:cxnSp>
        <p:nvCxnSpPr>
          <p:cNvPr id="143" name="Google Shape;143;p16"/>
          <p:cNvCxnSpPr>
            <a:stCxn id="129" idx="2"/>
            <a:endCxn id="132" idx="0"/>
          </p:cNvCxnSpPr>
          <p:nvPr/>
        </p:nvCxnSpPr>
        <p:spPr>
          <a:xfrm>
            <a:off x="1985400" y="2840488"/>
            <a:ext cx="0" cy="195000"/>
          </a:xfrm>
          <a:prstGeom prst="straightConnector1">
            <a:avLst/>
          </a:prstGeom>
          <a:noFill/>
          <a:ln w="9525" cap="flat" cmpd="sng">
            <a:solidFill>
              <a:srgbClr val="000000"/>
            </a:solidFill>
            <a:prstDash val="solid"/>
            <a:round/>
            <a:headEnd type="none" w="sm" len="sm"/>
            <a:tailEnd type="triangle" w="med" len="med"/>
          </a:ln>
        </p:spPr>
      </p:cxnSp>
      <p:sp>
        <p:nvSpPr>
          <p:cNvPr id="144" name="Google Shape;144;p16"/>
          <p:cNvSpPr txBox="1"/>
          <p:nvPr/>
        </p:nvSpPr>
        <p:spPr>
          <a:xfrm>
            <a:off x="3133950" y="1304925"/>
            <a:ext cx="2876100" cy="6642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accent5"/>
                </a:solidFill>
                <a:latin typeface="Calibri"/>
                <a:ea typeface="Calibri"/>
                <a:cs typeface="Calibri"/>
                <a:sym typeface="Calibri"/>
              </a:rPr>
              <a:t>Positive polarity single-stranded RNA virus</a:t>
            </a:r>
            <a:endParaRPr sz="1700" b="1" i="0" u="none" strike="noStrike" cap="none">
              <a:solidFill>
                <a:schemeClr val="accent5"/>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7"/>
          <p:cNvPicPr preferRelativeResize="0"/>
          <p:nvPr/>
        </p:nvPicPr>
        <p:blipFill rotWithShape="1">
          <a:blip r:embed="rId3">
            <a:alphaModFix/>
          </a:blip>
          <a:srcRect/>
          <a:stretch/>
        </p:blipFill>
        <p:spPr>
          <a:xfrm>
            <a:off x="1458825" y="2682325"/>
            <a:ext cx="6164704" cy="835775"/>
          </a:xfrm>
          <a:prstGeom prst="rect">
            <a:avLst/>
          </a:prstGeom>
          <a:noFill/>
          <a:ln>
            <a:noFill/>
          </a:ln>
        </p:spPr>
      </p:pic>
      <p:sp>
        <p:nvSpPr>
          <p:cNvPr id="150" name="Google Shape;150;p17"/>
          <p:cNvSpPr txBox="1"/>
          <p:nvPr/>
        </p:nvSpPr>
        <p:spPr>
          <a:xfrm>
            <a:off x="685800" y="457200"/>
            <a:ext cx="78486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chemeClr val="dk1"/>
                </a:solidFill>
                <a:latin typeface="Calibri"/>
                <a:ea typeface="Calibri"/>
                <a:cs typeface="Calibri"/>
                <a:sym typeface="Calibri"/>
              </a:rPr>
              <a:t>Introduction- Genome </a:t>
            </a:r>
            <a:r>
              <a:rPr lang="fr-FR" sz="2400" b="1" i="0" u="none" strike="noStrike" cap="none">
                <a:solidFill>
                  <a:srgbClr val="000000"/>
                </a:solidFill>
                <a:latin typeface="Calibri"/>
                <a:ea typeface="Calibri"/>
                <a:cs typeface="Calibri"/>
                <a:sym typeface="Calibri"/>
              </a:rPr>
              <a:t>organization</a:t>
            </a:r>
            <a:r>
              <a:rPr lang="fr-FR" sz="2400" b="1" i="0" u="none" strike="noStrike" cap="none">
                <a:solidFill>
                  <a:srgbClr val="FF0000"/>
                </a:solidFill>
                <a:latin typeface="Calibri"/>
                <a:ea typeface="Calibri"/>
                <a:cs typeface="Calibri"/>
                <a:sym typeface="Calibri"/>
              </a:rPr>
              <a:t> </a:t>
            </a:r>
            <a:r>
              <a:rPr lang="fr-FR" sz="2400" b="1" i="0" u="none" strike="noStrike" cap="none">
                <a:solidFill>
                  <a:schemeClr val="dk1"/>
                </a:solidFill>
                <a:latin typeface="Calibri"/>
                <a:ea typeface="Calibri"/>
                <a:cs typeface="Calibri"/>
                <a:sym typeface="Calibri"/>
              </a:rPr>
              <a:t>of WNV</a:t>
            </a:r>
            <a:endParaRPr sz="2400" b="1" i="0" u="none" strike="noStrike" cap="none">
              <a:solidFill>
                <a:schemeClr val="dk1"/>
              </a:solidFill>
              <a:latin typeface="Calibri"/>
              <a:ea typeface="Calibri"/>
              <a:cs typeface="Calibri"/>
              <a:sym typeface="Calibri"/>
            </a:endParaRPr>
          </a:p>
        </p:txBody>
      </p:sp>
      <p:pic>
        <p:nvPicPr>
          <p:cNvPr id="151" name="Google Shape;151;p17"/>
          <p:cNvPicPr preferRelativeResize="0"/>
          <p:nvPr/>
        </p:nvPicPr>
        <p:blipFill rotWithShape="1">
          <a:blip r:embed="rId4">
            <a:alphaModFix/>
          </a:blip>
          <a:srcRect/>
          <a:stretch/>
        </p:blipFill>
        <p:spPr>
          <a:xfrm>
            <a:off x="2" y="6021438"/>
            <a:ext cx="9136916" cy="835799"/>
          </a:xfrm>
          <a:prstGeom prst="rect">
            <a:avLst/>
          </a:prstGeom>
          <a:noFill/>
          <a:ln>
            <a:noFill/>
          </a:ln>
        </p:spPr>
      </p:pic>
      <p:sp>
        <p:nvSpPr>
          <p:cNvPr id="152" name="Google Shape;152;p17"/>
          <p:cNvSpPr txBox="1"/>
          <p:nvPr/>
        </p:nvSpPr>
        <p:spPr>
          <a:xfrm>
            <a:off x="3072750" y="4824775"/>
            <a:ext cx="1783200" cy="35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rgbClr val="6AA84F"/>
                </a:solidFill>
                <a:latin typeface="Calibri"/>
                <a:ea typeface="Calibri"/>
                <a:cs typeface="Calibri"/>
                <a:sym typeface="Calibri"/>
              </a:rPr>
              <a:t>Replication</a:t>
            </a:r>
            <a:endParaRPr sz="1700" b="1" i="0" u="none" strike="noStrike" cap="none">
              <a:solidFill>
                <a:srgbClr val="6AA84F"/>
              </a:solidFill>
              <a:latin typeface="Calibri"/>
              <a:ea typeface="Calibri"/>
              <a:cs typeface="Calibri"/>
              <a:sym typeface="Calibri"/>
            </a:endParaRPr>
          </a:p>
        </p:txBody>
      </p:sp>
      <p:sp>
        <p:nvSpPr>
          <p:cNvPr id="153" name="Google Shape;153;p17"/>
          <p:cNvSpPr txBox="1"/>
          <p:nvPr/>
        </p:nvSpPr>
        <p:spPr>
          <a:xfrm>
            <a:off x="6438600" y="4038725"/>
            <a:ext cx="2401200" cy="35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fr-FR" sz="1700" b="1" i="0" u="none" strike="noStrike" cap="none">
                <a:solidFill>
                  <a:srgbClr val="6AA84F"/>
                </a:solidFill>
                <a:latin typeface="Calibri"/>
                <a:ea typeface="Calibri"/>
                <a:cs typeface="Calibri"/>
                <a:sym typeface="Calibri"/>
              </a:rPr>
              <a:t>Host defenses antagonism</a:t>
            </a:r>
            <a:endParaRPr sz="1700" b="1" i="0" u="none" strike="noStrike" cap="none">
              <a:solidFill>
                <a:srgbClr val="6AA84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rgbClr val="6AA84F"/>
              </a:solidFill>
              <a:latin typeface="Calibri"/>
              <a:ea typeface="Calibri"/>
              <a:cs typeface="Calibri"/>
              <a:sym typeface="Calibri"/>
            </a:endParaRPr>
          </a:p>
        </p:txBody>
      </p:sp>
      <p:sp>
        <p:nvSpPr>
          <p:cNvPr id="154" name="Google Shape;154;p17"/>
          <p:cNvSpPr txBox="1"/>
          <p:nvPr/>
        </p:nvSpPr>
        <p:spPr>
          <a:xfrm>
            <a:off x="2018400" y="3978750"/>
            <a:ext cx="2401200" cy="35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rgbClr val="6AA84F"/>
                </a:solidFill>
                <a:latin typeface="Calibri"/>
                <a:ea typeface="Calibri"/>
                <a:cs typeface="Calibri"/>
                <a:sym typeface="Calibri"/>
              </a:rPr>
              <a:t>Polyprotein processing</a:t>
            </a:r>
            <a:endParaRPr sz="1700" b="1" i="0" u="none" strike="noStrike" cap="none">
              <a:solidFill>
                <a:srgbClr val="6AA84F"/>
              </a:solidFill>
              <a:latin typeface="Calibri"/>
              <a:ea typeface="Calibri"/>
              <a:cs typeface="Calibri"/>
              <a:sym typeface="Calibri"/>
            </a:endParaRPr>
          </a:p>
        </p:txBody>
      </p:sp>
      <p:sp>
        <p:nvSpPr>
          <p:cNvPr id="155" name="Google Shape;155;p17"/>
          <p:cNvSpPr txBox="1"/>
          <p:nvPr/>
        </p:nvSpPr>
        <p:spPr>
          <a:xfrm>
            <a:off x="5220700" y="4824775"/>
            <a:ext cx="2401200" cy="35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fr-FR" sz="1700" b="1" i="0" u="none" strike="noStrike" cap="none">
                <a:solidFill>
                  <a:srgbClr val="6AA84F"/>
                </a:solidFill>
                <a:latin typeface="Calibri"/>
                <a:ea typeface="Calibri"/>
                <a:cs typeface="Calibri"/>
                <a:sym typeface="Calibri"/>
              </a:rPr>
              <a:t>Assembling of viral particles</a:t>
            </a:r>
            <a:endParaRPr sz="1700" b="1" i="0" u="none" strike="noStrike" cap="none">
              <a:solidFill>
                <a:srgbClr val="6AA84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rgbClr val="6AA84F"/>
              </a:solidFill>
              <a:latin typeface="Calibri"/>
              <a:ea typeface="Calibri"/>
              <a:cs typeface="Calibri"/>
              <a:sym typeface="Calibri"/>
            </a:endParaRPr>
          </a:p>
        </p:txBody>
      </p:sp>
      <p:cxnSp>
        <p:nvCxnSpPr>
          <p:cNvPr id="156" name="Google Shape;156;p17"/>
          <p:cNvCxnSpPr/>
          <p:nvPr/>
        </p:nvCxnSpPr>
        <p:spPr>
          <a:xfrm flipH="1">
            <a:off x="3744100" y="3518800"/>
            <a:ext cx="1474800" cy="491400"/>
          </a:xfrm>
          <a:prstGeom prst="straightConnector1">
            <a:avLst/>
          </a:prstGeom>
          <a:noFill/>
          <a:ln w="19050" cap="flat" cmpd="sng">
            <a:solidFill>
              <a:srgbClr val="38761D"/>
            </a:solidFill>
            <a:prstDash val="solid"/>
            <a:round/>
            <a:headEnd type="none" w="sm" len="sm"/>
            <a:tailEnd type="none" w="sm" len="sm"/>
          </a:ln>
        </p:spPr>
      </p:cxnSp>
      <p:cxnSp>
        <p:nvCxnSpPr>
          <p:cNvPr id="157" name="Google Shape;157;p17"/>
          <p:cNvCxnSpPr/>
          <p:nvPr/>
        </p:nvCxnSpPr>
        <p:spPr>
          <a:xfrm flipH="1">
            <a:off x="4331800" y="3530775"/>
            <a:ext cx="887100" cy="1187100"/>
          </a:xfrm>
          <a:prstGeom prst="straightConnector1">
            <a:avLst/>
          </a:prstGeom>
          <a:noFill/>
          <a:ln w="19050" cap="flat" cmpd="sng">
            <a:solidFill>
              <a:srgbClr val="38761D"/>
            </a:solidFill>
            <a:prstDash val="solid"/>
            <a:round/>
            <a:headEnd type="none" w="sm" len="sm"/>
            <a:tailEnd type="none" w="sm" len="sm"/>
          </a:ln>
        </p:spPr>
      </p:cxnSp>
      <p:cxnSp>
        <p:nvCxnSpPr>
          <p:cNvPr id="158" name="Google Shape;158;p17"/>
          <p:cNvCxnSpPr>
            <a:endCxn id="155" idx="0"/>
          </p:cNvCxnSpPr>
          <p:nvPr/>
        </p:nvCxnSpPr>
        <p:spPr>
          <a:xfrm>
            <a:off x="5218900" y="3542875"/>
            <a:ext cx="1202400" cy="1281900"/>
          </a:xfrm>
          <a:prstGeom prst="straightConnector1">
            <a:avLst/>
          </a:prstGeom>
          <a:noFill/>
          <a:ln w="19050" cap="flat" cmpd="sng">
            <a:solidFill>
              <a:srgbClr val="38761D"/>
            </a:solidFill>
            <a:prstDash val="solid"/>
            <a:round/>
            <a:headEnd type="none" w="sm" len="sm"/>
            <a:tailEnd type="none" w="sm" len="sm"/>
          </a:ln>
        </p:spPr>
      </p:cxnSp>
      <p:cxnSp>
        <p:nvCxnSpPr>
          <p:cNvPr id="159" name="Google Shape;159;p17"/>
          <p:cNvCxnSpPr>
            <a:endCxn id="153" idx="0"/>
          </p:cNvCxnSpPr>
          <p:nvPr/>
        </p:nvCxnSpPr>
        <p:spPr>
          <a:xfrm>
            <a:off x="5206800" y="3518825"/>
            <a:ext cx="2432400" cy="519900"/>
          </a:xfrm>
          <a:prstGeom prst="straightConnector1">
            <a:avLst/>
          </a:prstGeom>
          <a:noFill/>
          <a:ln w="19050" cap="flat" cmpd="sng">
            <a:solidFill>
              <a:srgbClr val="38761D"/>
            </a:solidFill>
            <a:prstDash val="solid"/>
            <a:round/>
            <a:headEnd type="none" w="sm" len="sm"/>
            <a:tailEnd type="none" w="sm" len="sm"/>
          </a:ln>
        </p:spPr>
      </p:cxnSp>
      <p:sp>
        <p:nvSpPr>
          <p:cNvPr id="160" name="Google Shape;160;p17"/>
          <p:cNvSpPr txBox="1"/>
          <p:nvPr/>
        </p:nvSpPr>
        <p:spPr>
          <a:xfrm>
            <a:off x="1552575" y="1721250"/>
            <a:ext cx="2401200" cy="35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rgbClr val="3C78D8"/>
                </a:solidFill>
                <a:latin typeface="Calibri"/>
                <a:ea typeface="Calibri"/>
                <a:cs typeface="Calibri"/>
                <a:sym typeface="Calibri"/>
              </a:rPr>
              <a:t>Viral particles formation</a:t>
            </a:r>
            <a:endParaRPr sz="1700" b="1" i="0" u="none" strike="noStrike" cap="none">
              <a:solidFill>
                <a:srgbClr val="3C78D8"/>
              </a:solidFill>
              <a:latin typeface="Calibri"/>
              <a:ea typeface="Calibri"/>
              <a:cs typeface="Calibri"/>
              <a:sym typeface="Calibri"/>
            </a:endParaRPr>
          </a:p>
        </p:txBody>
      </p:sp>
      <p:cxnSp>
        <p:nvCxnSpPr>
          <p:cNvPr id="161" name="Google Shape;161;p17"/>
          <p:cNvCxnSpPr/>
          <p:nvPr/>
        </p:nvCxnSpPr>
        <p:spPr>
          <a:xfrm>
            <a:off x="2725075" y="2379775"/>
            <a:ext cx="0" cy="479700"/>
          </a:xfrm>
          <a:prstGeom prst="straightConnector1">
            <a:avLst/>
          </a:prstGeom>
          <a:noFill/>
          <a:ln w="19050" cap="flat" cmpd="sng">
            <a:solidFill>
              <a:srgbClr val="1155CC"/>
            </a:solidFill>
            <a:prstDash val="solid"/>
            <a:round/>
            <a:headEnd type="none" w="sm" len="sm"/>
            <a:tailEnd type="none" w="sm" len="sm"/>
          </a:ln>
        </p:spPr>
      </p:cxnSp>
      <p:sp>
        <p:nvSpPr>
          <p:cNvPr id="162" name="Google Shape;162;p17"/>
          <p:cNvSpPr txBox="1"/>
          <p:nvPr/>
        </p:nvSpPr>
        <p:spPr>
          <a:xfrm>
            <a:off x="4855950" y="1721250"/>
            <a:ext cx="2783400" cy="35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rgbClr val="E69138"/>
                </a:solidFill>
                <a:latin typeface="Calibri"/>
                <a:ea typeface="Calibri"/>
                <a:cs typeface="Calibri"/>
                <a:sym typeface="Calibri"/>
              </a:rPr>
              <a:t>Promoters, regulation of viral cycle</a:t>
            </a:r>
            <a:endParaRPr sz="1700" b="1" i="0" u="none" strike="noStrike" cap="none">
              <a:solidFill>
                <a:srgbClr val="E69138"/>
              </a:solidFill>
              <a:latin typeface="Calibri"/>
              <a:ea typeface="Calibri"/>
              <a:cs typeface="Calibri"/>
              <a:sym typeface="Calibri"/>
            </a:endParaRPr>
          </a:p>
        </p:txBody>
      </p:sp>
      <p:cxnSp>
        <p:nvCxnSpPr>
          <p:cNvPr id="163" name="Google Shape;163;p17"/>
          <p:cNvCxnSpPr/>
          <p:nvPr/>
        </p:nvCxnSpPr>
        <p:spPr>
          <a:xfrm rot="10800000" flipH="1">
            <a:off x="1909800" y="2187925"/>
            <a:ext cx="3153300" cy="707400"/>
          </a:xfrm>
          <a:prstGeom prst="straightConnector1">
            <a:avLst/>
          </a:prstGeom>
          <a:noFill/>
          <a:ln w="19050" cap="flat" cmpd="sng">
            <a:solidFill>
              <a:srgbClr val="B45F06"/>
            </a:solidFill>
            <a:prstDash val="solid"/>
            <a:round/>
            <a:headEnd type="none" w="sm" len="sm"/>
            <a:tailEnd type="none" w="sm" len="sm"/>
          </a:ln>
        </p:spPr>
      </p:cxnSp>
      <p:cxnSp>
        <p:nvCxnSpPr>
          <p:cNvPr id="164" name="Google Shape;164;p17"/>
          <p:cNvCxnSpPr/>
          <p:nvPr/>
        </p:nvCxnSpPr>
        <p:spPr>
          <a:xfrm>
            <a:off x="6285975" y="2367800"/>
            <a:ext cx="759000" cy="544800"/>
          </a:xfrm>
          <a:prstGeom prst="straightConnector1">
            <a:avLst/>
          </a:prstGeom>
          <a:noFill/>
          <a:ln w="19050" cap="flat" cmpd="sng">
            <a:solidFill>
              <a:srgbClr val="B45F06"/>
            </a:solidFill>
            <a:prstDash val="solid"/>
            <a:round/>
            <a:headEnd type="none" w="sm" len="sm"/>
            <a:tailEnd type="none" w="sm" len="sm"/>
          </a:ln>
        </p:spPr>
      </p:cxnSp>
      <p:sp>
        <p:nvSpPr>
          <p:cNvPr id="165" name="Google Shape;165;p17"/>
          <p:cNvSpPr txBox="1"/>
          <p:nvPr/>
        </p:nvSpPr>
        <p:spPr>
          <a:xfrm>
            <a:off x="235500" y="2926058"/>
            <a:ext cx="1782900" cy="35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accent4"/>
                </a:solidFill>
                <a:latin typeface="Calibri"/>
                <a:ea typeface="Calibri"/>
                <a:cs typeface="Calibri"/>
                <a:sym typeface="Calibri"/>
              </a:rPr>
              <a:t>11 kb</a:t>
            </a:r>
            <a:endParaRPr sz="1700" b="1" i="0" u="none" strike="noStrike" cap="none">
              <a:solidFill>
                <a:schemeClr val="accent4"/>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8"/>
          <p:cNvSpPr txBox="1"/>
          <p:nvPr/>
        </p:nvSpPr>
        <p:spPr>
          <a:xfrm>
            <a:off x="197207" y="268359"/>
            <a:ext cx="8651017"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latin typeface="Calibri"/>
                <a:ea typeface="Calibri"/>
                <a:cs typeface="Calibri"/>
                <a:sym typeface="Calibri"/>
              </a:rPr>
              <a:t>Introduction- Functional structural RNA elements of WNV genome </a:t>
            </a:r>
            <a:endParaRPr sz="2400" b="1" i="0" u="none" strike="noStrike" cap="none">
              <a:latin typeface="Calibri"/>
              <a:ea typeface="Calibri"/>
              <a:cs typeface="Calibri"/>
              <a:sym typeface="Calibri"/>
            </a:endParaRPr>
          </a:p>
        </p:txBody>
      </p:sp>
      <p:pic>
        <p:nvPicPr>
          <p:cNvPr id="171" name="Google Shape;171;p18"/>
          <p:cNvPicPr preferRelativeResize="0"/>
          <p:nvPr/>
        </p:nvPicPr>
        <p:blipFill rotWithShape="1">
          <a:blip r:embed="rId3">
            <a:alphaModFix/>
          </a:blip>
          <a:srcRect/>
          <a:stretch/>
        </p:blipFill>
        <p:spPr>
          <a:xfrm>
            <a:off x="2" y="6021438"/>
            <a:ext cx="9136916" cy="835799"/>
          </a:xfrm>
          <a:prstGeom prst="rect">
            <a:avLst/>
          </a:prstGeom>
          <a:noFill/>
          <a:ln>
            <a:noFill/>
          </a:ln>
        </p:spPr>
      </p:pic>
      <p:sp>
        <p:nvSpPr>
          <p:cNvPr id="172" name="Google Shape;172;p18"/>
          <p:cNvSpPr txBox="1"/>
          <p:nvPr/>
        </p:nvSpPr>
        <p:spPr>
          <a:xfrm>
            <a:off x="467263" y="1093650"/>
            <a:ext cx="3143700" cy="36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accent6"/>
                </a:solidFill>
                <a:latin typeface="Calibri"/>
                <a:ea typeface="Calibri"/>
                <a:cs typeface="Calibri"/>
                <a:sym typeface="Calibri"/>
              </a:rPr>
              <a:t>WNV → Small genome</a:t>
            </a:r>
            <a:endParaRPr sz="1600" b="1" i="0" u="none" strike="noStrike" cap="none">
              <a:solidFill>
                <a:schemeClr val="accent6"/>
              </a:solidFill>
              <a:latin typeface="Calibri"/>
              <a:ea typeface="Calibri"/>
              <a:cs typeface="Calibri"/>
              <a:sym typeface="Calibri"/>
            </a:endParaRPr>
          </a:p>
        </p:txBody>
      </p:sp>
      <p:sp>
        <p:nvSpPr>
          <p:cNvPr id="173" name="Google Shape;173;p18"/>
          <p:cNvSpPr txBox="1"/>
          <p:nvPr/>
        </p:nvSpPr>
        <p:spPr>
          <a:xfrm>
            <a:off x="467263" y="1527125"/>
            <a:ext cx="3143700" cy="36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accent6"/>
                </a:solidFill>
                <a:latin typeface="Calibri"/>
                <a:ea typeface="Calibri"/>
                <a:cs typeface="Calibri"/>
                <a:sym typeface="Calibri"/>
              </a:rPr>
              <a:t>Complex viral cycle</a:t>
            </a:r>
            <a:endParaRPr sz="1600" b="1" i="0" u="none" strike="noStrike" cap="none">
              <a:solidFill>
                <a:schemeClr val="accent6"/>
              </a:solidFill>
              <a:latin typeface="Calibri"/>
              <a:ea typeface="Calibri"/>
              <a:cs typeface="Calibri"/>
              <a:sym typeface="Calibri"/>
            </a:endParaRPr>
          </a:p>
        </p:txBody>
      </p:sp>
      <p:sp>
        <p:nvSpPr>
          <p:cNvPr id="174" name="Google Shape;174;p18"/>
          <p:cNvSpPr txBox="1"/>
          <p:nvPr/>
        </p:nvSpPr>
        <p:spPr>
          <a:xfrm>
            <a:off x="467275" y="1946975"/>
            <a:ext cx="3143700" cy="65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accent6"/>
                </a:solidFill>
                <a:latin typeface="Calibri"/>
                <a:ea typeface="Calibri"/>
                <a:cs typeface="Calibri"/>
                <a:sym typeface="Calibri"/>
              </a:rPr>
              <a:t>Need for coordination between replication and translation</a:t>
            </a:r>
            <a:endParaRPr sz="1600" b="1" i="0" u="none" strike="noStrike" cap="none">
              <a:solidFill>
                <a:schemeClr val="accent6"/>
              </a:solidFill>
              <a:latin typeface="Calibri"/>
              <a:ea typeface="Calibri"/>
              <a:cs typeface="Calibri"/>
              <a:sym typeface="Calibri"/>
            </a:endParaRPr>
          </a:p>
        </p:txBody>
      </p:sp>
      <p:sp>
        <p:nvSpPr>
          <p:cNvPr id="175" name="Google Shape;175;p18"/>
          <p:cNvSpPr txBox="1"/>
          <p:nvPr/>
        </p:nvSpPr>
        <p:spPr>
          <a:xfrm>
            <a:off x="282175" y="4682125"/>
            <a:ext cx="3513900" cy="957300"/>
          </a:xfrm>
          <a:prstGeom prst="rect">
            <a:avLst/>
          </a:prstGeom>
          <a:noFill/>
          <a:ln w="19050" cap="flat" cmpd="sng">
            <a:solidFill>
              <a:schemeClr val="accent6"/>
            </a:solidFill>
            <a:prstDash val="dash"/>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fr-FR" sz="1700" b="1" i="0" u="none" strike="noStrike" cap="none">
                <a:solidFill>
                  <a:schemeClr val="accent6"/>
                </a:solidFill>
                <a:latin typeface="Calibri"/>
                <a:ea typeface="Calibri"/>
                <a:cs typeface="Calibri"/>
                <a:sym typeface="Calibri"/>
              </a:rPr>
              <a:t>Structural elements with fundamental functions for viral cycle regulation</a:t>
            </a:r>
            <a:endParaRPr sz="1700" b="1" i="0" u="none" strike="noStrike" cap="none">
              <a:solidFill>
                <a:schemeClr val="accent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chemeClr val="accent6"/>
              </a:solidFill>
              <a:latin typeface="Calibri"/>
              <a:ea typeface="Calibri"/>
              <a:cs typeface="Calibri"/>
              <a:sym typeface="Calibri"/>
            </a:endParaRPr>
          </a:p>
        </p:txBody>
      </p:sp>
      <p:sp>
        <p:nvSpPr>
          <p:cNvPr id="176" name="Google Shape;176;p18"/>
          <p:cNvSpPr txBox="1"/>
          <p:nvPr/>
        </p:nvSpPr>
        <p:spPr>
          <a:xfrm>
            <a:off x="539125" y="3151950"/>
            <a:ext cx="3000000" cy="869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fr-FR" sz="1600" b="1" i="0" u="none" strike="noStrike" cap="none">
                <a:solidFill>
                  <a:schemeClr val="accent6"/>
                </a:solidFill>
                <a:latin typeface="Calibri"/>
                <a:ea typeface="Calibri"/>
                <a:cs typeface="Calibri"/>
                <a:sym typeface="Calibri"/>
              </a:rPr>
              <a:t>Necessary compaction of information in elements superimposed on the sequence</a:t>
            </a:r>
            <a:endParaRPr sz="1600" b="1" i="0" u="none" strike="noStrike" cap="none">
              <a:solidFill>
                <a:schemeClr val="accent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accent6"/>
              </a:solidFill>
              <a:latin typeface="Calibri"/>
              <a:ea typeface="Calibri"/>
              <a:cs typeface="Calibri"/>
              <a:sym typeface="Calibri"/>
            </a:endParaRPr>
          </a:p>
        </p:txBody>
      </p:sp>
      <p:sp>
        <p:nvSpPr>
          <p:cNvPr id="177" name="Google Shape;177;p18"/>
          <p:cNvSpPr/>
          <p:nvPr/>
        </p:nvSpPr>
        <p:spPr>
          <a:xfrm>
            <a:off x="1874275" y="2662913"/>
            <a:ext cx="329700" cy="417600"/>
          </a:xfrm>
          <a:prstGeom prst="downArrow">
            <a:avLst>
              <a:gd name="adj1" fmla="val 50000"/>
              <a:gd name="adj2" fmla="val 50000"/>
            </a:avLst>
          </a:prstGeom>
          <a:solidFill>
            <a:srgbClr val="8E7CC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p:txBody>
      </p:sp>
      <p:sp>
        <p:nvSpPr>
          <p:cNvPr id="178" name="Google Shape;178;p18"/>
          <p:cNvSpPr/>
          <p:nvPr/>
        </p:nvSpPr>
        <p:spPr>
          <a:xfrm>
            <a:off x="1874275" y="4028750"/>
            <a:ext cx="329700" cy="417600"/>
          </a:xfrm>
          <a:prstGeom prst="downArrow">
            <a:avLst>
              <a:gd name="adj1" fmla="val 50000"/>
              <a:gd name="adj2" fmla="val 50000"/>
            </a:avLst>
          </a:prstGeom>
          <a:solidFill>
            <a:srgbClr val="8E7CC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p:txBody>
      </p:sp>
      <p:pic>
        <p:nvPicPr>
          <p:cNvPr id="179" name="Google Shape;179;p18"/>
          <p:cNvPicPr preferRelativeResize="0"/>
          <p:nvPr/>
        </p:nvPicPr>
        <p:blipFill rotWithShape="1">
          <a:blip r:embed="rId4">
            <a:alphaModFix/>
          </a:blip>
          <a:srcRect/>
          <a:stretch/>
        </p:blipFill>
        <p:spPr>
          <a:xfrm>
            <a:off x="4149019" y="1914182"/>
            <a:ext cx="4639835" cy="2878700"/>
          </a:xfrm>
          <a:prstGeom prst="rect">
            <a:avLst/>
          </a:prstGeom>
          <a:noFill/>
          <a:ln>
            <a:noFill/>
          </a:ln>
        </p:spPr>
      </p:pic>
      <p:sp>
        <p:nvSpPr>
          <p:cNvPr id="180" name="Google Shape;180;p18"/>
          <p:cNvSpPr txBox="1"/>
          <p:nvPr/>
        </p:nvSpPr>
        <p:spPr>
          <a:xfrm>
            <a:off x="5581625" y="4909832"/>
            <a:ext cx="2202300" cy="25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rgbClr val="6AA84F"/>
                </a:solidFill>
                <a:latin typeface="Calibri"/>
                <a:ea typeface="Calibri"/>
                <a:cs typeface="Calibri"/>
                <a:sym typeface="Calibri"/>
              </a:rPr>
              <a:t>Protein recruitment and RNA-RNA interactions</a:t>
            </a:r>
            <a:endParaRPr sz="1100" b="1" i="0" u="none" strike="noStrike" cap="none">
              <a:solidFill>
                <a:srgbClr val="6AA84F"/>
              </a:solidFill>
              <a:latin typeface="Calibri"/>
              <a:ea typeface="Calibri"/>
              <a:cs typeface="Calibri"/>
              <a:sym typeface="Calibri"/>
            </a:endParaRPr>
          </a:p>
        </p:txBody>
      </p:sp>
      <p:sp>
        <p:nvSpPr>
          <p:cNvPr id="181" name="Google Shape;181;p18"/>
          <p:cNvSpPr/>
          <p:nvPr/>
        </p:nvSpPr>
        <p:spPr>
          <a:xfrm>
            <a:off x="5648075" y="4450357"/>
            <a:ext cx="1515900" cy="120900"/>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2" name="Google Shape;182;p18"/>
          <p:cNvCxnSpPr>
            <a:stCxn id="180" idx="0"/>
            <a:endCxn id="181" idx="2"/>
          </p:cNvCxnSpPr>
          <p:nvPr/>
        </p:nvCxnSpPr>
        <p:spPr>
          <a:xfrm rot="10800000">
            <a:off x="6406175" y="4571132"/>
            <a:ext cx="276600" cy="338700"/>
          </a:xfrm>
          <a:prstGeom prst="straightConnector1">
            <a:avLst/>
          </a:prstGeom>
          <a:noFill/>
          <a:ln w="28575" cap="flat" cmpd="sng">
            <a:solidFill>
              <a:srgbClr val="6AA84F"/>
            </a:solidFill>
            <a:prstDash val="solid"/>
            <a:round/>
            <a:headEnd type="none" w="sm" len="sm"/>
            <a:tailEnd type="none" w="sm" len="sm"/>
          </a:ln>
        </p:spPr>
      </p:cxnSp>
      <p:sp>
        <p:nvSpPr>
          <p:cNvPr id="183" name="Google Shape;183;p18"/>
          <p:cNvSpPr/>
          <p:nvPr/>
        </p:nvSpPr>
        <p:spPr>
          <a:xfrm>
            <a:off x="6232645" y="4104815"/>
            <a:ext cx="237900" cy="1209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8"/>
          <p:cNvSpPr txBox="1"/>
          <p:nvPr/>
        </p:nvSpPr>
        <p:spPr>
          <a:xfrm>
            <a:off x="4714271" y="4987719"/>
            <a:ext cx="1000800" cy="25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rgbClr val="674EA7"/>
                </a:solidFill>
                <a:latin typeface="Calibri"/>
                <a:ea typeface="Calibri"/>
                <a:cs typeface="Calibri"/>
                <a:sym typeface="Calibri"/>
              </a:rPr>
              <a:t>Infectivity</a:t>
            </a:r>
            <a:endParaRPr sz="1100" b="1" i="0" u="none" strike="noStrike" cap="none">
              <a:solidFill>
                <a:srgbClr val="674EA7"/>
              </a:solidFill>
              <a:latin typeface="Calibri"/>
              <a:ea typeface="Calibri"/>
              <a:cs typeface="Calibri"/>
              <a:sym typeface="Calibri"/>
            </a:endParaRPr>
          </a:p>
        </p:txBody>
      </p:sp>
      <p:cxnSp>
        <p:nvCxnSpPr>
          <p:cNvPr id="185" name="Google Shape;185;p18"/>
          <p:cNvCxnSpPr>
            <a:stCxn id="184" idx="0"/>
          </p:cNvCxnSpPr>
          <p:nvPr/>
        </p:nvCxnSpPr>
        <p:spPr>
          <a:xfrm rot="10800000" flipH="1">
            <a:off x="5214671" y="4225719"/>
            <a:ext cx="1137000" cy="762000"/>
          </a:xfrm>
          <a:prstGeom prst="straightConnector1">
            <a:avLst/>
          </a:prstGeom>
          <a:noFill/>
          <a:ln w="28575" cap="flat" cmpd="sng">
            <a:solidFill>
              <a:srgbClr val="674EA7"/>
            </a:solidFill>
            <a:prstDash val="solid"/>
            <a:round/>
            <a:headEnd type="none" w="sm" len="sm"/>
            <a:tailEnd type="none" w="sm" len="sm"/>
          </a:ln>
        </p:spPr>
      </p:cxnSp>
      <p:sp>
        <p:nvSpPr>
          <p:cNvPr id="186" name="Google Shape;186;p18"/>
          <p:cNvSpPr/>
          <p:nvPr/>
        </p:nvSpPr>
        <p:spPr>
          <a:xfrm>
            <a:off x="7451284" y="2999122"/>
            <a:ext cx="247800" cy="1167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8"/>
          <p:cNvSpPr txBox="1"/>
          <p:nvPr/>
        </p:nvSpPr>
        <p:spPr>
          <a:xfrm>
            <a:off x="7847425" y="1255082"/>
            <a:ext cx="1000800" cy="65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chemeClr val="accent5"/>
                </a:solidFill>
                <a:latin typeface="Calibri"/>
                <a:ea typeface="Calibri"/>
                <a:cs typeface="Calibri"/>
                <a:sym typeface="Calibri"/>
              </a:rPr>
              <a:t>Replication, translation, infectivity</a:t>
            </a:r>
            <a:endParaRPr sz="1100" b="1" i="0" u="none" strike="noStrike" cap="none">
              <a:solidFill>
                <a:schemeClr val="accent5"/>
              </a:solidFill>
              <a:latin typeface="Calibri"/>
              <a:ea typeface="Calibri"/>
              <a:cs typeface="Calibri"/>
              <a:sym typeface="Calibri"/>
            </a:endParaRPr>
          </a:p>
        </p:txBody>
      </p:sp>
      <p:cxnSp>
        <p:nvCxnSpPr>
          <p:cNvPr id="188" name="Google Shape;188;p18"/>
          <p:cNvCxnSpPr>
            <a:stCxn id="186" idx="0"/>
            <a:endCxn id="187" idx="2"/>
          </p:cNvCxnSpPr>
          <p:nvPr/>
        </p:nvCxnSpPr>
        <p:spPr>
          <a:xfrm rot="10800000" flipH="1">
            <a:off x="7575184" y="1914322"/>
            <a:ext cx="772500" cy="1084800"/>
          </a:xfrm>
          <a:prstGeom prst="straightConnector1">
            <a:avLst/>
          </a:prstGeom>
          <a:noFill/>
          <a:ln w="28575" cap="flat" cmpd="sng">
            <a:solidFill>
              <a:schemeClr val="accent5"/>
            </a:solidFill>
            <a:prstDash val="solid"/>
            <a:round/>
            <a:headEnd type="none" w="sm" len="sm"/>
            <a:tailEnd type="none" w="sm" len="sm"/>
          </a:ln>
        </p:spPr>
      </p:cxnSp>
      <p:sp>
        <p:nvSpPr>
          <p:cNvPr id="189" name="Google Shape;189;p18"/>
          <p:cNvSpPr/>
          <p:nvPr/>
        </p:nvSpPr>
        <p:spPr>
          <a:xfrm>
            <a:off x="8025930" y="3076869"/>
            <a:ext cx="643800" cy="3972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8"/>
          <p:cNvSpPr txBox="1"/>
          <p:nvPr/>
        </p:nvSpPr>
        <p:spPr>
          <a:xfrm>
            <a:off x="7262747" y="4733889"/>
            <a:ext cx="1734000" cy="60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rgbClr val="E69138"/>
                </a:solidFill>
                <a:latin typeface="Calibri"/>
                <a:ea typeface="Calibri"/>
                <a:cs typeface="Calibri"/>
                <a:sym typeface="Calibri"/>
              </a:rPr>
              <a:t>Cycling control </a:t>
            </a:r>
            <a:endParaRPr sz="1100" b="1" i="0" u="none" strike="noStrike" cap="none">
              <a:solidFill>
                <a:srgbClr val="E69138"/>
              </a:solidFill>
              <a:latin typeface="Calibri"/>
              <a:ea typeface="Calibri"/>
              <a:cs typeface="Calibri"/>
              <a:sym typeface="Calibri"/>
            </a:endParaRPr>
          </a:p>
        </p:txBody>
      </p:sp>
      <p:cxnSp>
        <p:nvCxnSpPr>
          <p:cNvPr id="191" name="Google Shape;191;p18"/>
          <p:cNvCxnSpPr>
            <a:stCxn id="189" idx="2"/>
            <a:endCxn id="190" idx="0"/>
          </p:cNvCxnSpPr>
          <p:nvPr/>
        </p:nvCxnSpPr>
        <p:spPr>
          <a:xfrm flipH="1">
            <a:off x="8129730" y="3474069"/>
            <a:ext cx="218100" cy="1259700"/>
          </a:xfrm>
          <a:prstGeom prst="straightConnector1">
            <a:avLst/>
          </a:prstGeom>
          <a:noFill/>
          <a:ln w="28575" cap="flat" cmpd="sng">
            <a:solidFill>
              <a:srgbClr val="E69138"/>
            </a:solidFill>
            <a:prstDash val="solid"/>
            <a:round/>
            <a:headEnd type="none" w="sm" len="sm"/>
            <a:tailEnd type="none" w="sm" len="sm"/>
          </a:ln>
        </p:spPr>
      </p:cxnSp>
      <p:sp>
        <p:nvSpPr>
          <p:cNvPr id="192" name="Google Shape;192;p18"/>
          <p:cNvSpPr txBox="1"/>
          <p:nvPr/>
        </p:nvSpPr>
        <p:spPr>
          <a:xfrm>
            <a:off x="6505774" y="934193"/>
            <a:ext cx="1344000" cy="957300"/>
          </a:xfrm>
          <a:prstGeom prst="rect">
            <a:avLst/>
          </a:prstGeom>
          <a:noFill/>
          <a:ln w="19050" cap="flat" cmpd="sng">
            <a:solidFill>
              <a:schemeClr val="accent5"/>
            </a:solidFill>
            <a:prstDash val="dash"/>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accent5"/>
                </a:solidFill>
                <a:latin typeface="Calibri"/>
                <a:ea typeface="Calibri"/>
                <a:cs typeface="Calibri"/>
                <a:sym typeface="Calibri"/>
              </a:rPr>
              <a:t>Potential therapeutic targets</a:t>
            </a:r>
            <a:endParaRPr sz="1700" b="1" i="0" u="none" strike="noStrike" cap="none">
              <a:solidFill>
                <a:schemeClr val="accent5"/>
              </a:solidFill>
              <a:latin typeface="Calibri"/>
              <a:ea typeface="Calibri"/>
              <a:cs typeface="Calibri"/>
              <a:sym typeface="Calibri"/>
            </a:endParaRPr>
          </a:p>
        </p:txBody>
      </p:sp>
      <p:sp>
        <p:nvSpPr>
          <p:cNvPr id="193" name="Google Shape;193;p18"/>
          <p:cNvSpPr txBox="1"/>
          <p:nvPr/>
        </p:nvSpPr>
        <p:spPr>
          <a:xfrm>
            <a:off x="4405682" y="1018944"/>
            <a:ext cx="1425300" cy="43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accent5"/>
                </a:solidFill>
                <a:latin typeface="Calibri"/>
                <a:ea typeface="Calibri"/>
                <a:cs typeface="Calibri"/>
                <a:sym typeface="Calibri"/>
              </a:rPr>
              <a:t>Conserved on the </a:t>
            </a:r>
            <a:r>
              <a:rPr lang="fr-FR" sz="1600" b="1" i="1" u="none" strike="noStrike" cap="none">
                <a:solidFill>
                  <a:schemeClr val="accent5"/>
                </a:solidFill>
                <a:latin typeface="Calibri"/>
                <a:ea typeface="Calibri"/>
                <a:cs typeface="Calibri"/>
                <a:sym typeface="Calibri"/>
              </a:rPr>
              <a:t>Flavivirus </a:t>
            </a:r>
            <a:r>
              <a:rPr lang="fr-FR" sz="1600" b="1" i="0" u="none" strike="noStrike" cap="none">
                <a:solidFill>
                  <a:schemeClr val="accent5"/>
                </a:solidFill>
                <a:latin typeface="Calibri"/>
                <a:ea typeface="Calibri"/>
                <a:cs typeface="Calibri"/>
                <a:sym typeface="Calibri"/>
              </a:rPr>
              <a:t>genus</a:t>
            </a:r>
            <a:endParaRPr sz="1600" b="1" i="0" u="none" strike="noStrike" cap="none">
              <a:solidFill>
                <a:schemeClr val="accent5"/>
              </a:solidFill>
              <a:latin typeface="Calibri"/>
              <a:ea typeface="Calibri"/>
              <a:cs typeface="Calibri"/>
              <a:sym typeface="Calibri"/>
            </a:endParaRPr>
          </a:p>
        </p:txBody>
      </p:sp>
      <p:sp>
        <p:nvSpPr>
          <p:cNvPr id="194" name="Google Shape;194;p18"/>
          <p:cNvSpPr/>
          <p:nvPr/>
        </p:nvSpPr>
        <p:spPr>
          <a:xfrm rot="-5400000">
            <a:off x="5893775" y="1172942"/>
            <a:ext cx="329700" cy="417600"/>
          </a:xfrm>
          <a:prstGeom prst="downArrow">
            <a:avLst>
              <a:gd name="adj1" fmla="val 50000"/>
              <a:gd name="adj2" fmla="val 50000"/>
            </a:avLst>
          </a:prstGeom>
          <a:solidFill>
            <a:srgbClr val="8E7CC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p:txBody>
      </p:sp>
      <p:sp>
        <p:nvSpPr>
          <p:cNvPr id="195" name="Google Shape;195;p18"/>
          <p:cNvSpPr txBox="1"/>
          <p:nvPr/>
        </p:nvSpPr>
        <p:spPr>
          <a:xfrm>
            <a:off x="1874275" y="1263588"/>
            <a:ext cx="3297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fr-FR" sz="1900" b="0" i="0" u="none" strike="noStrike" cap="none">
                <a:solidFill>
                  <a:schemeClr val="accent4"/>
                </a:solidFill>
                <a:latin typeface="Calibri"/>
                <a:ea typeface="Calibri"/>
                <a:cs typeface="Calibri"/>
                <a:sym typeface="Calibri"/>
              </a:rPr>
              <a:t>+</a:t>
            </a:r>
            <a:endParaRPr sz="2100" b="1" i="0" u="none" strike="noStrike" cap="none">
              <a:solidFill>
                <a:schemeClr val="accent4"/>
              </a:solidFill>
              <a:latin typeface="Calibri"/>
              <a:ea typeface="Calibri"/>
              <a:cs typeface="Calibri"/>
              <a:sym typeface="Calibri"/>
            </a:endParaRPr>
          </a:p>
        </p:txBody>
      </p:sp>
      <p:sp>
        <p:nvSpPr>
          <p:cNvPr id="196" name="Google Shape;196;p18"/>
          <p:cNvSpPr txBox="1"/>
          <p:nvPr/>
        </p:nvSpPr>
        <p:spPr>
          <a:xfrm>
            <a:off x="1874275" y="1706813"/>
            <a:ext cx="3297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fr-FR" sz="1900" b="0" i="0" u="none" strike="noStrike" cap="none">
                <a:solidFill>
                  <a:schemeClr val="accent4"/>
                </a:solidFill>
                <a:latin typeface="Calibri"/>
                <a:ea typeface="Calibri"/>
                <a:cs typeface="Calibri"/>
                <a:sym typeface="Calibri"/>
              </a:rPr>
              <a:t>+</a:t>
            </a:r>
            <a:endParaRPr sz="2100" b="1" i="0" u="none" strike="noStrike" cap="none">
              <a:solidFill>
                <a:schemeClr val="accent4"/>
              </a:solidFill>
              <a:latin typeface="Calibri"/>
              <a:ea typeface="Calibri"/>
              <a:cs typeface="Calibri"/>
              <a:sym typeface="Calibri"/>
            </a:endParaRPr>
          </a:p>
        </p:txBody>
      </p:sp>
      <p:sp>
        <p:nvSpPr>
          <p:cNvPr id="197" name="Google Shape;197;p18"/>
          <p:cNvSpPr txBox="1"/>
          <p:nvPr/>
        </p:nvSpPr>
        <p:spPr>
          <a:xfrm>
            <a:off x="4126100" y="5338825"/>
            <a:ext cx="4920300" cy="7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Schematic representation of the secondary structure of the 5’ and 3’ UTRs of the WNV RNA genome. The main structural motifs and proposed functions are depicted.</a:t>
            </a:r>
            <a:endParaRPr sz="13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9"/>
          <p:cNvSpPr txBox="1"/>
          <p:nvPr/>
        </p:nvSpPr>
        <p:spPr>
          <a:xfrm>
            <a:off x="685800" y="377688"/>
            <a:ext cx="78486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000000"/>
                </a:solidFill>
                <a:latin typeface="Calibri"/>
                <a:ea typeface="Calibri"/>
                <a:cs typeface="Calibri"/>
                <a:sym typeface="Calibri"/>
              </a:rPr>
              <a:t>Introduction- Selection of Aptamers</a:t>
            </a:r>
            <a:endParaRPr sz="2400" b="1" i="0" u="none" strike="noStrike" cap="none">
              <a:solidFill>
                <a:srgbClr val="000000"/>
              </a:solidFill>
              <a:latin typeface="Calibri"/>
              <a:ea typeface="Calibri"/>
              <a:cs typeface="Calibri"/>
              <a:sym typeface="Calibri"/>
            </a:endParaRPr>
          </a:p>
        </p:txBody>
      </p:sp>
      <p:pic>
        <p:nvPicPr>
          <p:cNvPr id="203" name="Google Shape;203;p19"/>
          <p:cNvPicPr preferRelativeResize="0"/>
          <p:nvPr/>
        </p:nvPicPr>
        <p:blipFill rotWithShape="1">
          <a:blip r:embed="rId3">
            <a:alphaModFix/>
          </a:blip>
          <a:srcRect/>
          <a:stretch/>
        </p:blipFill>
        <p:spPr>
          <a:xfrm>
            <a:off x="2" y="6021438"/>
            <a:ext cx="9136916" cy="835799"/>
          </a:xfrm>
          <a:prstGeom prst="rect">
            <a:avLst/>
          </a:prstGeom>
          <a:noFill/>
          <a:ln>
            <a:noFill/>
          </a:ln>
        </p:spPr>
      </p:pic>
      <p:sp>
        <p:nvSpPr>
          <p:cNvPr id="204" name="Google Shape;204;p19"/>
          <p:cNvSpPr txBox="1"/>
          <p:nvPr/>
        </p:nvSpPr>
        <p:spPr>
          <a:xfrm>
            <a:off x="-125100" y="4476146"/>
            <a:ext cx="3301500" cy="876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chemeClr val="accent5"/>
                </a:solidFill>
                <a:latin typeface="Calibri"/>
                <a:ea typeface="Calibri"/>
                <a:cs typeface="Calibri"/>
                <a:sym typeface="Calibri"/>
              </a:rPr>
              <a:t>They recognize both the primary structure and the three-dimensional conformation of the target</a:t>
            </a:r>
            <a:endParaRPr sz="1500" b="1" i="0" u="none" strike="noStrike" cap="none">
              <a:solidFill>
                <a:schemeClr val="accent5"/>
              </a:solidFill>
              <a:latin typeface="Calibri"/>
              <a:ea typeface="Calibri"/>
              <a:cs typeface="Calibri"/>
              <a:sym typeface="Calibri"/>
            </a:endParaRPr>
          </a:p>
        </p:txBody>
      </p:sp>
      <p:sp>
        <p:nvSpPr>
          <p:cNvPr id="205" name="Google Shape;205;p19"/>
          <p:cNvSpPr/>
          <p:nvPr/>
        </p:nvSpPr>
        <p:spPr>
          <a:xfrm>
            <a:off x="1360800" y="3849784"/>
            <a:ext cx="329700" cy="417600"/>
          </a:xfrm>
          <a:prstGeom prst="downArrow">
            <a:avLst>
              <a:gd name="adj1" fmla="val 50000"/>
              <a:gd name="adj2" fmla="val 50000"/>
            </a:avLst>
          </a:prstGeom>
          <a:solidFill>
            <a:srgbClr val="8E7CC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sngStrike" cap="none">
              <a:solidFill>
                <a:schemeClr val="accent4"/>
              </a:solidFill>
              <a:latin typeface="Arial"/>
              <a:ea typeface="Arial"/>
              <a:cs typeface="Arial"/>
              <a:sym typeface="Arial"/>
            </a:endParaRPr>
          </a:p>
        </p:txBody>
      </p:sp>
      <p:pic>
        <p:nvPicPr>
          <p:cNvPr id="206" name="Google Shape;206;p19"/>
          <p:cNvPicPr preferRelativeResize="0"/>
          <p:nvPr/>
        </p:nvPicPr>
        <p:blipFill rotWithShape="1">
          <a:blip r:embed="rId4">
            <a:alphaModFix/>
          </a:blip>
          <a:srcRect/>
          <a:stretch/>
        </p:blipFill>
        <p:spPr>
          <a:xfrm>
            <a:off x="3203150" y="1091289"/>
            <a:ext cx="5459649" cy="4101900"/>
          </a:xfrm>
          <a:prstGeom prst="rect">
            <a:avLst/>
          </a:prstGeom>
          <a:noFill/>
          <a:ln>
            <a:noFill/>
          </a:ln>
        </p:spPr>
      </p:pic>
      <p:sp>
        <p:nvSpPr>
          <p:cNvPr id="207" name="Google Shape;207;p19"/>
          <p:cNvSpPr txBox="1"/>
          <p:nvPr/>
        </p:nvSpPr>
        <p:spPr>
          <a:xfrm>
            <a:off x="2871721" y="5276538"/>
            <a:ext cx="61224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Schematic representation of the standard procedure for the selection of aptamers (SELEX). It consists of iterative cycles of binding, selection and amplification</a:t>
            </a:r>
            <a:endParaRPr sz="1300" b="0" i="0" u="none" strike="noStrike" cap="none">
              <a:solidFill>
                <a:srgbClr val="000000"/>
              </a:solidFill>
              <a:latin typeface="Calibri"/>
              <a:ea typeface="Calibri"/>
              <a:cs typeface="Calibri"/>
              <a:sym typeface="Calibri"/>
            </a:endParaRPr>
          </a:p>
        </p:txBody>
      </p:sp>
      <p:sp>
        <p:nvSpPr>
          <p:cNvPr id="208" name="Google Shape;208;p19"/>
          <p:cNvSpPr txBox="1"/>
          <p:nvPr/>
        </p:nvSpPr>
        <p:spPr>
          <a:xfrm>
            <a:off x="273750" y="1109425"/>
            <a:ext cx="2503800" cy="2377200"/>
          </a:xfrm>
          <a:prstGeom prst="rect">
            <a:avLst/>
          </a:prstGeom>
          <a:noFill/>
          <a:ln w="190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accent5"/>
                </a:solidFill>
                <a:latin typeface="Calibri"/>
                <a:ea typeface="Calibri"/>
                <a:cs typeface="Calibri"/>
                <a:sym typeface="Calibri"/>
              </a:rPr>
              <a:t>Starting from a large synthetic single-stranded population of variable sequence oligonucleotides (DNA or RNA), typically ranging from 10</a:t>
            </a:r>
            <a:r>
              <a:rPr lang="fr-FR" sz="1400" b="1" i="0" u="none" strike="noStrike" cap="none" baseline="30000">
                <a:solidFill>
                  <a:schemeClr val="accent5"/>
                </a:solidFill>
                <a:latin typeface="Calibri"/>
                <a:ea typeface="Calibri"/>
                <a:cs typeface="Calibri"/>
                <a:sym typeface="Calibri"/>
              </a:rPr>
              <a:t>12</a:t>
            </a:r>
            <a:r>
              <a:rPr lang="fr-FR" sz="1400" b="1" i="0" u="none" strike="noStrike" cap="none">
                <a:solidFill>
                  <a:schemeClr val="accent5"/>
                </a:solidFill>
                <a:latin typeface="Calibri"/>
                <a:ea typeface="Calibri"/>
                <a:cs typeface="Calibri"/>
                <a:sym typeface="Calibri"/>
              </a:rPr>
              <a:t> to 10</a:t>
            </a:r>
            <a:r>
              <a:rPr lang="fr-FR" sz="1400" b="1" i="0" u="none" strike="noStrike" cap="none" baseline="30000">
                <a:solidFill>
                  <a:schemeClr val="accent5"/>
                </a:solidFill>
                <a:latin typeface="Calibri"/>
                <a:ea typeface="Calibri"/>
                <a:cs typeface="Calibri"/>
                <a:sym typeface="Calibri"/>
              </a:rPr>
              <a:t>16</a:t>
            </a:r>
            <a:r>
              <a:rPr lang="fr-FR" sz="1400" b="1" i="0" u="none" strike="noStrike" cap="none">
                <a:solidFill>
                  <a:schemeClr val="accent5"/>
                </a:solidFill>
                <a:latin typeface="Calibri"/>
                <a:ea typeface="Calibri"/>
                <a:cs typeface="Calibri"/>
                <a:sym typeface="Calibri"/>
              </a:rPr>
              <a:t> variants, molecules able to efficiently bind to a target molecule with high specificity can be selected by a SELEX procedure. They are named Aptamers</a:t>
            </a:r>
            <a:endParaRPr sz="1400" b="1" i="0" u="none" strike="noStrike" cap="none">
              <a:solidFill>
                <a:schemeClr val="accent5"/>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cxnSp>
        <p:nvCxnSpPr>
          <p:cNvPr id="213" name="Google Shape;213;p20"/>
          <p:cNvCxnSpPr/>
          <p:nvPr/>
        </p:nvCxnSpPr>
        <p:spPr>
          <a:xfrm rot="10800000" flipH="1">
            <a:off x="122625" y="5868350"/>
            <a:ext cx="3020700" cy="36900"/>
          </a:xfrm>
          <a:prstGeom prst="straightConnector1">
            <a:avLst/>
          </a:prstGeom>
          <a:noFill/>
          <a:ln w="19050" cap="flat" cmpd="sng">
            <a:solidFill>
              <a:schemeClr val="accent5"/>
            </a:solidFill>
            <a:prstDash val="dash"/>
            <a:round/>
            <a:headEnd type="none" w="sm" len="sm"/>
            <a:tailEnd type="none" w="sm" len="sm"/>
          </a:ln>
        </p:spPr>
      </p:cxnSp>
      <p:sp>
        <p:nvSpPr>
          <p:cNvPr id="214" name="Google Shape;214;p20"/>
          <p:cNvSpPr txBox="1"/>
          <p:nvPr/>
        </p:nvSpPr>
        <p:spPr>
          <a:xfrm>
            <a:off x="720158" y="337932"/>
            <a:ext cx="78486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chemeClr val="dk1"/>
                </a:solidFill>
                <a:latin typeface="Calibri"/>
                <a:ea typeface="Calibri"/>
                <a:cs typeface="Calibri"/>
                <a:sym typeface="Calibri"/>
              </a:rPr>
              <a:t>Introduction- Aptamers against WNV genomic 3’UTR</a:t>
            </a:r>
            <a:endParaRPr sz="2400" b="1" i="0" u="none" strike="noStrike" cap="none">
              <a:solidFill>
                <a:schemeClr val="dk1"/>
              </a:solidFill>
              <a:latin typeface="Calibri"/>
              <a:ea typeface="Calibri"/>
              <a:cs typeface="Calibri"/>
              <a:sym typeface="Calibri"/>
            </a:endParaRPr>
          </a:p>
        </p:txBody>
      </p:sp>
      <p:pic>
        <p:nvPicPr>
          <p:cNvPr id="215" name="Google Shape;215;p20"/>
          <p:cNvPicPr preferRelativeResize="0"/>
          <p:nvPr/>
        </p:nvPicPr>
        <p:blipFill rotWithShape="1">
          <a:blip r:embed="rId3">
            <a:alphaModFix/>
          </a:blip>
          <a:srcRect/>
          <a:stretch/>
        </p:blipFill>
        <p:spPr>
          <a:xfrm>
            <a:off x="2" y="6031377"/>
            <a:ext cx="9136916" cy="835799"/>
          </a:xfrm>
          <a:prstGeom prst="rect">
            <a:avLst/>
          </a:prstGeom>
          <a:noFill/>
          <a:ln>
            <a:noFill/>
          </a:ln>
        </p:spPr>
      </p:pic>
      <p:pic>
        <p:nvPicPr>
          <p:cNvPr id="216" name="Google Shape;216;p20"/>
          <p:cNvPicPr preferRelativeResize="0"/>
          <p:nvPr/>
        </p:nvPicPr>
        <p:blipFill rotWithShape="1">
          <a:blip r:embed="rId4">
            <a:alphaModFix/>
          </a:blip>
          <a:srcRect/>
          <a:stretch/>
        </p:blipFill>
        <p:spPr>
          <a:xfrm>
            <a:off x="3143200" y="2276269"/>
            <a:ext cx="4889150" cy="3673276"/>
          </a:xfrm>
          <a:prstGeom prst="rect">
            <a:avLst/>
          </a:prstGeom>
          <a:noFill/>
          <a:ln>
            <a:noFill/>
          </a:ln>
        </p:spPr>
      </p:pic>
      <p:cxnSp>
        <p:nvCxnSpPr>
          <p:cNvPr id="217" name="Google Shape;217;p20"/>
          <p:cNvCxnSpPr/>
          <p:nvPr/>
        </p:nvCxnSpPr>
        <p:spPr>
          <a:xfrm>
            <a:off x="150925" y="877300"/>
            <a:ext cx="3080400" cy="2595000"/>
          </a:xfrm>
          <a:prstGeom prst="straightConnector1">
            <a:avLst/>
          </a:prstGeom>
          <a:noFill/>
          <a:ln w="19050" cap="flat" cmpd="sng">
            <a:solidFill>
              <a:schemeClr val="accent6"/>
            </a:solidFill>
            <a:prstDash val="dash"/>
            <a:round/>
            <a:headEnd type="none" w="sm" len="sm"/>
            <a:tailEnd type="none" w="sm" len="sm"/>
          </a:ln>
        </p:spPr>
      </p:cxnSp>
      <p:cxnSp>
        <p:nvCxnSpPr>
          <p:cNvPr id="218" name="Google Shape;218;p20"/>
          <p:cNvCxnSpPr/>
          <p:nvPr/>
        </p:nvCxnSpPr>
        <p:spPr>
          <a:xfrm>
            <a:off x="150925" y="3056375"/>
            <a:ext cx="3091500" cy="1405200"/>
          </a:xfrm>
          <a:prstGeom prst="straightConnector1">
            <a:avLst/>
          </a:prstGeom>
          <a:noFill/>
          <a:ln w="19050" cap="flat" cmpd="sng">
            <a:solidFill>
              <a:schemeClr val="accent6"/>
            </a:solidFill>
            <a:prstDash val="dash"/>
            <a:round/>
            <a:headEnd type="none" w="sm" len="sm"/>
            <a:tailEnd type="none" w="sm" len="sm"/>
          </a:ln>
        </p:spPr>
      </p:cxnSp>
      <p:sp>
        <p:nvSpPr>
          <p:cNvPr id="219" name="Google Shape;219;p20"/>
          <p:cNvSpPr/>
          <p:nvPr/>
        </p:nvSpPr>
        <p:spPr>
          <a:xfrm>
            <a:off x="141370" y="875832"/>
            <a:ext cx="2415600" cy="2161200"/>
          </a:xfrm>
          <a:prstGeom prst="rect">
            <a:avLst/>
          </a:prstGeom>
          <a:solidFill>
            <a:srgbClr val="FFFFFF"/>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0"/>
          <p:cNvSpPr/>
          <p:nvPr/>
        </p:nvSpPr>
        <p:spPr>
          <a:xfrm>
            <a:off x="247730" y="1703915"/>
            <a:ext cx="689700" cy="238800"/>
          </a:xfrm>
          <a:prstGeom prst="rect">
            <a:avLst/>
          </a:prstGeom>
          <a:solidFill>
            <a:srgbClr val="674EA7"/>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0"/>
          <p:cNvSpPr/>
          <p:nvPr/>
        </p:nvSpPr>
        <p:spPr>
          <a:xfrm>
            <a:off x="937338" y="1703915"/>
            <a:ext cx="849600" cy="2388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0"/>
          <p:cNvSpPr/>
          <p:nvPr/>
        </p:nvSpPr>
        <p:spPr>
          <a:xfrm>
            <a:off x="1787458" y="1703915"/>
            <a:ext cx="689700" cy="238800"/>
          </a:xfrm>
          <a:prstGeom prst="rect">
            <a:avLst/>
          </a:prstGeom>
          <a:solidFill>
            <a:srgbClr val="6AA84F"/>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0"/>
          <p:cNvSpPr txBox="1"/>
          <p:nvPr/>
        </p:nvSpPr>
        <p:spPr>
          <a:xfrm>
            <a:off x="589103" y="2481493"/>
            <a:ext cx="1546500" cy="37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fr-FR" sz="1300" b="1" i="0" u="none" strike="noStrike" cap="none">
                <a:solidFill>
                  <a:srgbClr val="1155CC"/>
                </a:solidFill>
                <a:latin typeface="Calibri"/>
                <a:ea typeface="Calibri"/>
                <a:cs typeface="Calibri"/>
                <a:sym typeface="Calibri"/>
              </a:rPr>
              <a:t>25 nts randomly mutagenized</a:t>
            </a:r>
            <a:endParaRPr sz="1300" b="1" i="0" u="none" strike="noStrike" cap="none">
              <a:solidFill>
                <a:srgbClr val="1155CC"/>
              </a:solidFill>
              <a:latin typeface="Calibri"/>
              <a:ea typeface="Calibri"/>
              <a:cs typeface="Calibri"/>
              <a:sym typeface="Calibri"/>
            </a:endParaRPr>
          </a:p>
        </p:txBody>
      </p:sp>
      <p:cxnSp>
        <p:nvCxnSpPr>
          <p:cNvPr id="224" name="Google Shape;224;p20"/>
          <p:cNvCxnSpPr>
            <a:stCxn id="221" idx="2"/>
            <a:endCxn id="223" idx="0"/>
          </p:cNvCxnSpPr>
          <p:nvPr/>
        </p:nvCxnSpPr>
        <p:spPr>
          <a:xfrm>
            <a:off x="1362138" y="1942715"/>
            <a:ext cx="300" cy="538800"/>
          </a:xfrm>
          <a:prstGeom prst="straightConnector1">
            <a:avLst/>
          </a:prstGeom>
          <a:noFill/>
          <a:ln w="19050" cap="flat" cmpd="sng">
            <a:solidFill>
              <a:srgbClr val="1155CC"/>
            </a:solidFill>
            <a:prstDash val="solid"/>
            <a:round/>
            <a:headEnd type="none" w="sm" len="sm"/>
            <a:tailEnd type="none" w="sm" len="sm"/>
          </a:ln>
        </p:spPr>
      </p:cxnSp>
      <p:sp>
        <p:nvSpPr>
          <p:cNvPr id="225" name="Google Shape;225;p20"/>
          <p:cNvSpPr txBox="1"/>
          <p:nvPr/>
        </p:nvSpPr>
        <p:spPr>
          <a:xfrm>
            <a:off x="81050" y="941052"/>
            <a:ext cx="2415600" cy="45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fr-FR" sz="1300" b="1" i="0" u="none" strike="noStrike" cap="none">
                <a:solidFill>
                  <a:schemeClr val="accent6"/>
                </a:solidFill>
                <a:latin typeface="Calibri"/>
                <a:ea typeface="Calibri"/>
                <a:cs typeface="Calibri"/>
                <a:sym typeface="Calibri"/>
              </a:rPr>
              <a:t>Initial population of 66 nucleotides-long RNA molecule variants</a:t>
            </a:r>
            <a:endParaRPr sz="1300" b="1" i="0" u="none" strike="noStrike" cap="none">
              <a:solidFill>
                <a:schemeClr val="accent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1" i="0" u="none" strike="noStrike" cap="none">
              <a:solidFill>
                <a:schemeClr val="accent6"/>
              </a:solidFill>
              <a:latin typeface="Calibri"/>
              <a:ea typeface="Calibri"/>
              <a:cs typeface="Calibri"/>
              <a:sym typeface="Calibri"/>
            </a:endParaRPr>
          </a:p>
        </p:txBody>
      </p:sp>
      <p:sp>
        <p:nvSpPr>
          <p:cNvPr id="226" name="Google Shape;226;p20"/>
          <p:cNvSpPr txBox="1"/>
          <p:nvPr/>
        </p:nvSpPr>
        <p:spPr>
          <a:xfrm>
            <a:off x="1707207" y="2033798"/>
            <a:ext cx="849600" cy="53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fr-FR" sz="1300" b="1" i="0" u="none" strike="noStrike" cap="none">
                <a:solidFill>
                  <a:srgbClr val="38761D"/>
                </a:solidFill>
                <a:latin typeface="Calibri"/>
                <a:ea typeface="Calibri"/>
                <a:cs typeface="Calibri"/>
                <a:sym typeface="Calibri"/>
              </a:rPr>
              <a:t>fix PCR sequence</a:t>
            </a:r>
            <a:endParaRPr sz="1300" b="1" i="0" u="none" strike="noStrike" cap="none">
              <a:solidFill>
                <a:srgbClr val="38761D"/>
              </a:solidFill>
              <a:latin typeface="Calibri"/>
              <a:ea typeface="Calibri"/>
              <a:cs typeface="Calibri"/>
              <a:sym typeface="Calibri"/>
            </a:endParaRPr>
          </a:p>
        </p:txBody>
      </p:sp>
      <p:sp>
        <p:nvSpPr>
          <p:cNvPr id="227" name="Google Shape;227;p20"/>
          <p:cNvSpPr txBox="1"/>
          <p:nvPr/>
        </p:nvSpPr>
        <p:spPr>
          <a:xfrm>
            <a:off x="167473" y="2083022"/>
            <a:ext cx="849600" cy="53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fr-FR" sz="1300" b="1" i="0" u="none" strike="noStrike" cap="none">
                <a:solidFill>
                  <a:srgbClr val="674EA7"/>
                </a:solidFill>
                <a:latin typeface="Calibri"/>
                <a:ea typeface="Calibri"/>
                <a:cs typeface="Calibri"/>
                <a:sym typeface="Calibri"/>
              </a:rPr>
              <a:t>fix PCR sequence</a:t>
            </a:r>
            <a:endParaRPr sz="1300" b="1" i="0" u="none" strike="noStrike" cap="none">
              <a:solidFill>
                <a:srgbClr val="674EA7"/>
              </a:solidFill>
              <a:latin typeface="Calibri"/>
              <a:ea typeface="Calibri"/>
              <a:cs typeface="Calibri"/>
              <a:sym typeface="Calibri"/>
            </a:endParaRPr>
          </a:p>
        </p:txBody>
      </p:sp>
      <p:cxnSp>
        <p:nvCxnSpPr>
          <p:cNvPr id="228" name="Google Shape;228;p20"/>
          <p:cNvCxnSpPr>
            <a:endCxn id="227" idx="0"/>
          </p:cNvCxnSpPr>
          <p:nvPr/>
        </p:nvCxnSpPr>
        <p:spPr>
          <a:xfrm>
            <a:off x="592273" y="1859222"/>
            <a:ext cx="0" cy="223800"/>
          </a:xfrm>
          <a:prstGeom prst="straightConnector1">
            <a:avLst/>
          </a:prstGeom>
          <a:noFill/>
          <a:ln w="19050" cap="flat" cmpd="sng">
            <a:solidFill>
              <a:srgbClr val="674EA7"/>
            </a:solidFill>
            <a:prstDash val="solid"/>
            <a:round/>
            <a:headEnd type="none" w="sm" len="sm"/>
            <a:tailEnd type="none" w="sm" len="sm"/>
          </a:ln>
        </p:spPr>
      </p:cxnSp>
      <p:cxnSp>
        <p:nvCxnSpPr>
          <p:cNvPr id="229" name="Google Shape;229;p20"/>
          <p:cNvCxnSpPr>
            <a:stCxn id="222" idx="2"/>
            <a:endCxn id="226" idx="0"/>
          </p:cNvCxnSpPr>
          <p:nvPr/>
        </p:nvCxnSpPr>
        <p:spPr>
          <a:xfrm flipH="1">
            <a:off x="2132008" y="1942715"/>
            <a:ext cx="300" cy="91200"/>
          </a:xfrm>
          <a:prstGeom prst="straightConnector1">
            <a:avLst/>
          </a:prstGeom>
          <a:noFill/>
          <a:ln w="19050" cap="flat" cmpd="sng">
            <a:solidFill>
              <a:srgbClr val="38761D"/>
            </a:solidFill>
            <a:prstDash val="solid"/>
            <a:round/>
            <a:headEnd type="none" w="sm" len="sm"/>
            <a:tailEnd type="none" w="sm" len="sm"/>
          </a:ln>
        </p:spPr>
      </p:cxnSp>
      <p:sp>
        <p:nvSpPr>
          <p:cNvPr id="230" name="Google Shape;230;p20"/>
          <p:cNvSpPr/>
          <p:nvPr/>
        </p:nvSpPr>
        <p:spPr>
          <a:xfrm>
            <a:off x="3225025" y="3460332"/>
            <a:ext cx="1546500" cy="1017900"/>
          </a:xfrm>
          <a:prstGeom prst="rect">
            <a:avLst/>
          </a:prstGeom>
          <a:noFill/>
          <a:ln w="19050"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1" name="Google Shape;231;p20"/>
          <p:cNvCxnSpPr/>
          <p:nvPr/>
        </p:nvCxnSpPr>
        <p:spPr>
          <a:xfrm>
            <a:off x="2584725" y="886725"/>
            <a:ext cx="2185200" cy="2574600"/>
          </a:xfrm>
          <a:prstGeom prst="straightConnector1">
            <a:avLst/>
          </a:prstGeom>
          <a:noFill/>
          <a:ln w="19050" cap="flat" cmpd="sng">
            <a:solidFill>
              <a:schemeClr val="accent6"/>
            </a:solidFill>
            <a:prstDash val="dash"/>
            <a:round/>
            <a:headEnd type="none" w="sm" len="sm"/>
            <a:tailEnd type="none" w="sm" len="sm"/>
          </a:ln>
        </p:spPr>
      </p:cxnSp>
      <p:cxnSp>
        <p:nvCxnSpPr>
          <p:cNvPr id="232" name="Google Shape;232;p20"/>
          <p:cNvCxnSpPr/>
          <p:nvPr/>
        </p:nvCxnSpPr>
        <p:spPr>
          <a:xfrm>
            <a:off x="2575275" y="3046950"/>
            <a:ext cx="2172600" cy="1414500"/>
          </a:xfrm>
          <a:prstGeom prst="straightConnector1">
            <a:avLst/>
          </a:prstGeom>
          <a:noFill/>
          <a:ln w="19050" cap="flat" cmpd="sng">
            <a:solidFill>
              <a:schemeClr val="accent6"/>
            </a:solidFill>
            <a:prstDash val="dash"/>
            <a:round/>
            <a:headEnd type="none" w="sm" len="sm"/>
            <a:tailEnd type="none" w="sm" len="sm"/>
          </a:ln>
        </p:spPr>
      </p:cxnSp>
      <p:cxnSp>
        <p:nvCxnSpPr>
          <p:cNvPr id="233" name="Google Shape;233;p20"/>
          <p:cNvCxnSpPr/>
          <p:nvPr/>
        </p:nvCxnSpPr>
        <p:spPr>
          <a:xfrm>
            <a:off x="122625" y="3754450"/>
            <a:ext cx="3020700" cy="1025700"/>
          </a:xfrm>
          <a:prstGeom prst="straightConnector1">
            <a:avLst/>
          </a:prstGeom>
          <a:noFill/>
          <a:ln w="19050" cap="flat" cmpd="sng">
            <a:solidFill>
              <a:schemeClr val="accent5"/>
            </a:solidFill>
            <a:prstDash val="dash"/>
            <a:round/>
            <a:headEnd type="none" w="sm" len="sm"/>
            <a:tailEnd type="none" w="sm" len="sm"/>
          </a:ln>
        </p:spPr>
      </p:cxnSp>
      <p:sp>
        <p:nvSpPr>
          <p:cNvPr id="234" name="Google Shape;234;p20"/>
          <p:cNvSpPr/>
          <p:nvPr/>
        </p:nvSpPr>
        <p:spPr>
          <a:xfrm>
            <a:off x="124396" y="3748767"/>
            <a:ext cx="2475900" cy="2161200"/>
          </a:xfrm>
          <a:prstGeom prst="rect">
            <a:avLst/>
          </a:prstGeom>
          <a:solidFill>
            <a:srgbClr val="FFFFFF"/>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0"/>
          <p:cNvSpPr/>
          <p:nvPr/>
        </p:nvSpPr>
        <p:spPr>
          <a:xfrm>
            <a:off x="3127775" y="4753257"/>
            <a:ext cx="1546500" cy="1116300"/>
          </a:xfrm>
          <a:prstGeom prst="rect">
            <a:avLst/>
          </a:prstGeom>
          <a:no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p20"/>
          <p:cNvPicPr preferRelativeResize="0"/>
          <p:nvPr/>
        </p:nvPicPr>
        <p:blipFill rotWithShape="1">
          <a:blip r:embed="rId5">
            <a:alphaModFix/>
          </a:blip>
          <a:srcRect b="4798"/>
          <a:stretch/>
        </p:blipFill>
        <p:spPr>
          <a:xfrm>
            <a:off x="144841" y="4226852"/>
            <a:ext cx="2400771" cy="1645847"/>
          </a:xfrm>
          <a:prstGeom prst="rect">
            <a:avLst/>
          </a:prstGeom>
          <a:noFill/>
          <a:ln>
            <a:noFill/>
          </a:ln>
        </p:spPr>
      </p:pic>
      <p:sp>
        <p:nvSpPr>
          <p:cNvPr id="237" name="Google Shape;237;p20"/>
          <p:cNvSpPr txBox="1"/>
          <p:nvPr/>
        </p:nvSpPr>
        <p:spPr>
          <a:xfrm>
            <a:off x="425059" y="3772219"/>
            <a:ext cx="1915500" cy="55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chemeClr val="accent5"/>
                </a:solidFill>
                <a:latin typeface="Calibri"/>
                <a:ea typeface="Calibri"/>
                <a:cs typeface="Calibri"/>
                <a:sym typeface="Calibri"/>
              </a:rPr>
              <a:t>3’UTR region of WNV</a:t>
            </a:r>
            <a:endParaRPr sz="1200" b="1" i="0" u="none" strike="noStrike" cap="none">
              <a:solidFill>
                <a:schemeClr val="accent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chemeClr val="accent5"/>
                </a:solidFill>
                <a:latin typeface="Calibri"/>
                <a:ea typeface="Calibri"/>
                <a:cs typeface="Calibri"/>
                <a:sym typeface="Calibri"/>
              </a:rPr>
              <a:t>genome</a:t>
            </a:r>
            <a:endParaRPr sz="1200" b="1" i="0" u="none" strike="noStrike" cap="none">
              <a:solidFill>
                <a:schemeClr val="accent5"/>
              </a:solidFill>
              <a:latin typeface="Calibri"/>
              <a:ea typeface="Calibri"/>
              <a:cs typeface="Calibri"/>
              <a:sym typeface="Calibri"/>
            </a:endParaRPr>
          </a:p>
        </p:txBody>
      </p:sp>
      <p:sp>
        <p:nvSpPr>
          <p:cNvPr id="238" name="Google Shape;238;p20"/>
          <p:cNvSpPr txBox="1"/>
          <p:nvPr/>
        </p:nvSpPr>
        <p:spPr>
          <a:xfrm>
            <a:off x="1218677" y="4462039"/>
            <a:ext cx="817500" cy="27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5"/>
                </a:solidFill>
                <a:latin typeface="Calibri"/>
                <a:ea typeface="Calibri"/>
                <a:cs typeface="Calibri"/>
                <a:sym typeface="Calibri"/>
              </a:rPr>
              <a:t>3’WNV</a:t>
            </a:r>
            <a:endParaRPr sz="1100" b="1" i="0" u="none" strike="noStrike" cap="none">
              <a:solidFill>
                <a:schemeClr val="accent5"/>
              </a:solidFill>
              <a:latin typeface="Calibri"/>
              <a:ea typeface="Calibri"/>
              <a:cs typeface="Calibri"/>
              <a:sym typeface="Calibri"/>
            </a:endParaRPr>
          </a:p>
        </p:txBody>
      </p:sp>
      <p:cxnSp>
        <p:nvCxnSpPr>
          <p:cNvPr id="239" name="Google Shape;239;p20"/>
          <p:cNvCxnSpPr/>
          <p:nvPr/>
        </p:nvCxnSpPr>
        <p:spPr>
          <a:xfrm>
            <a:off x="2613025" y="3754450"/>
            <a:ext cx="2046900" cy="1014600"/>
          </a:xfrm>
          <a:prstGeom prst="straightConnector1">
            <a:avLst/>
          </a:prstGeom>
          <a:noFill/>
          <a:ln w="19050" cap="flat" cmpd="sng">
            <a:solidFill>
              <a:schemeClr val="accent5"/>
            </a:solidFill>
            <a:prstDash val="dash"/>
            <a:round/>
            <a:headEnd type="none" w="sm" len="sm"/>
            <a:tailEnd type="none" w="sm" len="sm"/>
          </a:ln>
        </p:spPr>
      </p:cxnSp>
      <p:cxnSp>
        <p:nvCxnSpPr>
          <p:cNvPr id="240" name="Google Shape;240;p20"/>
          <p:cNvCxnSpPr/>
          <p:nvPr/>
        </p:nvCxnSpPr>
        <p:spPr>
          <a:xfrm rot="10800000" flipH="1">
            <a:off x="2584725" y="5868050"/>
            <a:ext cx="2086200" cy="37200"/>
          </a:xfrm>
          <a:prstGeom prst="straightConnector1">
            <a:avLst/>
          </a:prstGeom>
          <a:noFill/>
          <a:ln w="19050" cap="flat" cmpd="sng">
            <a:solidFill>
              <a:schemeClr val="accent5"/>
            </a:solidFill>
            <a:prstDash val="dash"/>
            <a:round/>
            <a:headEnd type="none" w="sm" len="sm"/>
            <a:tailEnd type="none" w="sm" len="sm"/>
          </a:ln>
        </p:spPr>
      </p:cxnSp>
      <p:cxnSp>
        <p:nvCxnSpPr>
          <p:cNvPr id="241" name="Google Shape;241;p20"/>
          <p:cNvCxnSpPr/>
          <p:nvPr/>
        </p:nvCxnSpPr>
        <p:spPr>
          <a:xfrm rot="10800000" flipH="1">
            <a:off x="6036350" y="878350"/>
            <a:ext cx="2985600" cy="1814400"/>
          </a:xfrm>
          <a:prstGeom prst="straightConnector1">
            <a:avLst/>
          </a:prstGeom>
          <a:noFill/>
          <a:ln w="19050" cap="flat" cmpd="sng">
            <a:solidFill>
              <a:schemeClr val="accent4"/>
            </a:solidFill>
            <a:prstDash val="dash"/>
            <a:round/>
            <a:headEnd type="none" w="sm" len="sm"/>
            <a:tailEnd type="none" w="sm" len="sm"/>
          </a:ln>
        </p:spPr>
      </p:cxnSp>
      <p:cxnSp>
        <p:nvCxnSpPr>
          <p:cNvPr id="242" name="Google Shape;242;p20"/>
          <p:cNvCxnSpPr/>
          <p:nvPr/>
        </p:nvCxnSpPr>
        <p:spPr>
          <a:xfrm rot="10800000">
            <a:off x="4409425" y="886825"/>
            <a:ext cx="650700" cy="1822200"/>
          </a:xfrm>
          <a:prstGeom prst="straightConnector1">
            <a:avLst/>
          </a:prstGeom>
          <a:noFill/>
          <a:ln w="19050" cap="flat" cmpd="sng">
            <a:solidFill>
              <a:schemeClr val="accent4"/>
            </a:solidFill>
            <a:prstDash val="dash"/>
            <a:round/>
            <a:headEnd type="none" w="sm" len="sm"/>
            <a:tailEnd type="none" w="sm" len="sm"/>
          </a:ln>
        </p:spPr>
      </p:cxnSp>
      <p:graphicFrame>
        <p:nvGraphicFramePr>
          <p:cNvPr id="243" name="Google Shape;243;p20"/>
          <p:cNvGraphicFramePr/>
          <p:nvPr/>
        </p:nvGraphicFramePr>
        <p:xfrm>
          <a:off x="4396775" y="874257"/>
          <a:ext cx="4621825" cy="1280070"/>
        </p:xfrm>
        <a:graphic>
          <a:graphicData uri="http://schemas.openxmlformats.org/drawingml/2006/table">
            <a:tbl>
              <a:tblPr>
                <a:noFill/>
                <a:tableStyleId>{8AFB689B-499E-46F1-942D-A490C834B041}</a:tableStyleId>
              </a:tblPr>
              <a:tblGrid>
                <a:gridCol w="885600">
                  <a:extLst>
                    <a:ext uri="{9D8B030D-6E8A-4147-A177-3AD203B41FA5}">
                      <a16:colId xmlns:a16="http://schemas.microsoft.com/office/drawing/2014/main" xmlns="" val="20000"/>
                    </a:ext>
                  </a:extLst>
                </a:gridCol>
                <a:gridCol w="1322050">
                  <a:extLst>
                    <a:ext uri="{9D8B030D-6E8A-4147-A177-3AD203B41FA5}">
                      <a16:colId xmlns:a16="http://schemas.microsoft.com/office/drawing/2014/main" xmlns="" val="20001"/>
                    </a:ext>
                  </a:extLst>
                </a:gridCol>
                <a:gridCol w="525000">
                  <a:extLst>
                    <a:ext uri="{9D8B030D-6E8A-4147-A177-3AD203B41FA5}">
                      <a16:colId xmlns:a16="http://schemas.microsoft.com/office/drawing/2014/main" xmlns="" val="20002"/>
                    </a:ext>
                  </a:extLst>
                </a:gridCol>
                <a:gridCol w="587850">
                  <a:extLst>
                    <a:ext uri="{9D8B030D-6E8A-4147-A177-3AD203B41FA5}">
                      <a16:colId xmlns:a16="http://schemas.microsoft.com/office/drawing/2014/main" xmlns="" val="20003"/>
                    </a:ext>
                  </a:extLst>
                </a:gridCol>
                <a:gridCol w="703300">
                  <a:extLst>
                    <a:ext uri="{9D8B030D-6E8A-4147-A177-3AD203B41FA5}">
                      <a16:colId xmlns:a16="http://schemas.microsoft.com/office/drawing/2014/main" xmlns="" val="20004"/>
                    </a:ext>
                  </a:extLst>
                </a:gridCol>
                <a:gridCol w="598025">
                  <a:extLst>
                    <a:ext uri="{9D8B030D-6E8A-4147-A177-3AD203B41FA5}">
                      <a16:colId xmlns:a16="http://schemas.microsoft.com/office/drawing/2014/main" xmlns="" val="20005"/>
                    </a:ext>
                  </a:extLst>
                </a:gridCol>
              </a:tblGrid>
              <a:tr h="365725">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Selection conditions</a:t>
                      </a:r>
                      <a:endParaRPr sz="1200" b="1" u="none" strike="noStrike" cap="none">
                        <a:latin typeface="Calibri"/>
                        <a:ea typeface="Calibri"/>
                        <a:cs typeface="Calibri"/>
                        <a:sym typeface="Calibri"/>
                      </a:endParaRPr>
                    </a:p>
                  </a:txBody>
                  <a:tcPr marL="91425" marR="91425" marT="91425" marB="91425">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fr-FR" sz="1200" b="1" u="none" strike="noStrike" cap="none">
                          <a:solidFill>
                            <a:schemeClr val="dk1"/>
                          </a:solidFill>
                          <a:latin typeface="Calibri"/>
                          <a:ea typeface="Calibri"/>
                          <a:cs typeface="Calibri"/>
                          <a:sym typeface="Calibri"/>
                        </a:rPr>
                        <a:t>[RNA Pool] : [RNA Target]</a:t>
                      </a:r>
                      <a:endParaRPr sz="1200" b="1" u="none" strike="noStrike" cap="none">
                        <a:latin typeface="Calibri"/>
                        <a:ea typeface="Calibri"/>
                        <a:cs typeface="Calibri"/>
                        <a:sym typeface="Calibri"/>
                      </a:endParaRPr>
                    </a:p>
                  </a:txBody>
                  <a:tcPr marL="91425" marR="91425" marT="91425" marB="91425">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solidFill>
                            <a:schemeClr val="dk1"/>
                          </a:solidFill>
                          <a:latin typeface="Calibri"/>
                          <a:ea typeface="Calibri"/>
                          <a:cs typeface="Calibri"/>
                          <a:sym typeface="Calibri"/>
                        </a:rPr>
                        <a:t>Tº</a:t>
                      </a:r>
                      <a:endParaRPr sz="1200" b="1" u="none" strike="noStrike" cap="none">
                        <a:latin typeface="Calibri"/>
                        <a:ea typeface="Calibri"/>
                        <a:cs typeface="Calibri"/>
                        <a:sym typeface="Calibri"/>
                      </a:endParaRPr>
                    </a:p>
                  </a:txBody>
                  <a:tcPr marL="91425" marR="91425" marT="91425" marB="91425">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solidFill>
                            <a:schemeClr val="dk1"/>
                          </a:solidFill>
                          <a:latin typeface="Calibri"/>
                          <a:ea typeface="Calibri"/>
                          <a:cs typeface="Calibri"/>
                          <a:sym typeface="Calibri"/>
                        </a:rPr>
                        <a:t>Time</a:t>
                      </a:r>
                      <a:endParaRPr sz="1200" b="1" u="none" strike="noStrike" cap="none">
                        <a:latin typeface="Calibri"/>
                        <a:ea typeface="Calibri"/>
                        <a:cs typeface="Calibri"/>
                        <a:sym typeface="Calibri"/>
                      </a:endParaRPr>
                    </a:p>
                  </a:txBody>
                  <a:tcPr marL="91425" marR="91425" marT="91425" marB="91425">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solidFill>
                            <a:schemeClr val="dk1"/>
                          </a:solidFill>
                          <a:latin typeface="Calibri"/>
                          <a:ea typeface="Calibri"/>
                          <a:cs typeface="Calibri"/>
                          <a:sym typeface="Calibri"/>
                        </a:rPr>
                        <a:t>[MgCl2]</a:t>
                      </a:r>
                      <a:endParaRPr sz="1200" b="1" u="none" strike="noStrike" cap="none">
                        <a:latin typeface="Calibri"/>
                        <a:ea typeface="Calibri"/>
                        <a:cs typeface="Calibri"/>
                        <a:sym typeface="Calibri"/>
                      </a:endParaRPr>
                    </a:p>
                  </a:txBody>
                  <a:tcPr marL="91425" marR="91425" marT="91425" marB="91425">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solidFill>
                            <a:schemeClr val="dk1"/>
                          </a:solidFill>
                          <a:latin typeface="Calibri"/>
                          <a:ea typeface="Calibri"/>
                          <a:cs typeface="Calibri"/>
                          <a:sym typeface="Calibri"/>
                        </a:rPr>
                        <a:t>[NaCl]</a:t>
                      </a:r>
                      <a:endParaRPr sz="1200" b="1" u="none" strike="noStrike" cap="none">
                        <a:latin typeface="Calibri"/>
                        <a:ea typeface="Calibri"/>
                        <a:cs typeface="Calibri"/>
                        <a:sym typeface="Calibri"/>
                      </a:endParaRPr>
                    </a:p>
                  </a:txBody>
                  <a:tcPr marL="91425" marR="91425" marT="91425" marB="91425">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solidFill>
                      <a:srgbClr val="B4A7D6"/>
                    </a:solidFill>
                  </a:tcPr>
                </a:tc>
                <a:extLst>
                  <a:ext uri="{0D108BD9-81ED-4DB2-BD59-A6C34878D82A}">
                    <a16:rowId xmlns:a16="http://schemas.microsoft.com/office/drawing/2014/main" xmlns="" val="10000"/>
                  </a:ext>
                </a:extLst>
              </a:tr>
              <a:tr h="323125">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Cycle  5-6</a:t>
                      </a:r>
                      <a:endParaRPr sz="1200" b="1" u="none" strike="noStrike" cap="none">
                        <a:latin typeface="Calibri"/>
                        <a:ea typeface="Calibri"/>
                        <a:cs typeface="Calibri"/>
                        <a:sym typeface="Calibri"/>
                      </a:endParaRPr>
                    </a:p>
                  </a:txBody>
                  <a:tcPr marL="36000" marR="36000" marT="36000" marB="36000">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10:1</a:t>
                      </a:r>
                      <a:endParaRPr sz="1200" b="1" u="none" strike="noStrike" cap="none">
                        <a:latin typeface="Calibri"/>
                        <a:ea typeface="Calibri"/>
                        <a:cs typeface="Calibri"/>
                        <a:sym typeface="Calibri"/>
                      </a:endParaRPr>
                    </a:p>
                  </a:txBody>
                  <a:tcPr marL="91425" marR="91425" marT="91425" marB="91425">
                    <a:lnL w="19050" cap="flat" cmpd="sng">
                      <a:solidFill>
                        <a:schemeClr val="accent4"/>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37ºC</a:t>
                      </a:r>
                      <a:endParaRPr sz="1200" b="1" u="none" strike="noStrike" cap="none">
                        <a:latin typeface="Calibri"/>
                        <a:ea typeface="Calibri"/>
                        <a:cs typeface="Calibri"/>
                        <a:sym typeface="Calibri"/>
                      </a:endParaRPr>
                    </a:p>
                  </a:txBody>
                  <a:tcPr marL="91425" marR="91425" marT="91425" marB="91425">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10’</a:t>
                      </a:r>
                      <a:endParaRPr sz="1200" b="1" u="none" strike="noStrike" cap="none">
                        <a:latin typeface="Calibri"/>
                        <a:ea typeface="Calibri"/>
                        <a:cs typeface="Calibri"/>
                        <a:sym typeface="Calibri"/>
                      </a:endParaRPr>
                    </a:p>
                  </a:txBody>
                  <a:tcPr marL="91425" marR="91425" marT="91425" marB="91425">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1mM</a:t>
                      </a:r>
                      <a:endParaRPr sz="1200" b="1" u="none" strike="noStrike" cap="none">
                        <a:latin typeface="Calibri"/>
                        <a:ea typeface="Calibri"/>
                        <a:cs typeface="Calibri"/>
                        <a:sym typeface="Calibri"/>
                      </a:endParaRPr>
                    </a:p>
                  </a:txBody>
                  <a:tcPr marL="91425" marR="91425" marT="91425" marB="91425">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50mM</a:t>
                      </a:r>
                      <a:endParaRPr sz="1200" b="1" u="none" strike="noStrike" cap="none">
                        <a:latin typeface="Calibri"/>
                        <a:ea typeface="Calibri"/>
                        <a:cs typeface="Calibri"/>
                        <a:sym typeface="Calibri"/>
                      </a:endParaRPr>
                    </a:p>
                  </a:txBody>
                  <a:tcPr marL="91425" marR="91425" marT="91425" marB="91425">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5"/>
                      </a:solidFill>
                      <a:prstDash val="solid"/>
                      <a:round/>
                      <a:headEnd type="none" w="sm" len="sm"/>
                      <a:tailEnd type="none" w="sm" len="sm"/>
                    </a:lnB>
                    <a:solidFill>
                      <a:srgbClr val="CFE2F3"/>
                    </a:solidFill>
                  </a:tcPr>
                </a:tc>
                <a:extLst>
                  <a:ext uri="{0D108BD9-81ED-4DB2-BD59-A6C34878D82A}">
                    <a16:rowId xmlns:a16="http://schemas.microsoft.com/office/drawing/2014/main" xmlns="" val="10001"/>
                  </a:ext>
                </a:extLst>
              </a:tr>
              <a:tr h="323125">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solidFill>
                            <a:schemeClr val="dk1"/>
                          </a:solidFill>
                          <a:latin typeface="Calibri"/>
                          <a:ea typeface="Calibri"/>
                          <a:cs typeface="Calibri"/>
                          <a:sym typeface="Calibri"/>
                        </a:rPr>
                        <a:t>Cycle 7-9</a:t>
                      </a:r>
                      <a:endParaRPr sz="1200" b="1" u="none" strike="noStrike" cap="none">
                        <a:latin typeface="Calibri"/>
                        <a:ea typeface="Calibri"/>
                        <a:cs typeface="Calibri"/>
                        <a:sym typeface="Calibri"/>
                      </a:endParaRPr>
                    </a:p>
                  </a:txBody>
                  <a:tcPr marL="91425" marR="91425" marT="91425" marB="91425">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100:1</a:t>
                      </a:r>
                      <a:endParaRPr sz="1200" b="1" u="none" strike="noStrike" cap="none">
                        <a:latin typeface="Calibri"/>
                        <a:ea typeface="Calibri"/>
                        <a:cs typeface="Calibri"/>
                        <a:sym typeface="Calibri"/>
                      </a:endParaRPr>
                    </a:p>
                  </a:txBody>
                  <a:tcPr marL="91425" marR="91425" marT="91425" marB="91425">
                    <a:lnL w="19050" cap="flat" cmpd="sng">
                      <a:solidFill>
                        <a:schemeClr val="accent4"/>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fr-FR" sz="1200" b="1" u="none" strike="noStrike" cap="none">
                          <a:solidFill>
                            <a:schemeClr val="dk1"/>
                          </a:solidFill>
                          <a:latin typeface="Calibri"/>
                          <a:ea typeface="Calibri"/>
                          <a:cs typeface="Calibri"/>
                          <a:sym typeface="Calibri"/>
                        </a:rPr>
                        <a:t>37ºC</a:t>
                      </a:r>
                      <a:endParaRPr sz="1200" b="1" u="none" strike="noStrike" cap="none">
                        <a:latin typeface="Calibri"/>
                        <a:ea typeface="Calibri"/>
                        <a:cs typeface="Calibri"/>
                        <a:sym typeface="Calibri"/>
                      </a:endParaRPr>
                    </a:p>
                  </a:txBody>
                  <a:tcPr marL="91425" marR="91425" marT="91425" marB="91425">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10’</a:t>
                      </a:r>
                      <a:endParaRPr sz="1200" b="1" u="none" strike="noStrike" cap="none">
                        <a:latin typeface="Calibri"/>
                        <a:ea typeface="Calibri"/>
                        <a:cs typeface="Calibri"/>
                        <a:sym typeface="Calibri"/>
                      </a:endParaRPr>
                    </a:p>
                  </a:txBody>
                  <a:tcPr marL="91425" marR="91425" marT="91425" marB="91425">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1mM</a:t>
                      </a:r>
                      <a:endParaRPr sz="1200" b="1" u="none" strike="noStrike" cap="none">
                        <a:latin typeface="Calibri"/>
                        <a:ea typeface="Calibri"/>
                        <a:cs typeface="Calibri"/>
                        <a:sym typeface="Calibri"/>
                      </a:endParaRPr>
                    </a:p>
                  </a:txBody>
                  <a:tcPr marL="91425" marR="91425" marT="91425" marB="91425">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b="1" u="none" strike="noStrike" cap="none">
                          <a:latin typeface="Calibri"/>
                          <a:ea typeface="Calibri"/>
                          <a:cs typeface="Calibri"/>
                          <a:sym typeface="Calibri"/>
                        </a:rPr>
                        <a:t>50mM</a:t>
                      </a:r>
                      <a:endParaRPr sz="1200" b="1" u="none" strike="noStrike" cap="none">
                        <a:latin typeface="Calibri"/>
                        <a:ea typeface="Calibri"/>
                        <a:cs typeface="Calibri"/>
                        <a:sym typeface="Calibri"/>
                      </a:endParaRPr>
                    </a:p>
                  </a:txBody>
                  <a:tcPr marL="91425" marR="91425" marT="91425" marB="91425">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solidFill>
                      <a:srgbClr val="CFE2F3"/>
                    </a:solidFill>
                  </a:tcPr>
                </a:tc>
                <a:extLst>
                  <a:ext uri="{0D108BD9-81ED-4DB2-BD59-A6C34878D82A}">
                    <a16:rowId xmlns:a16="http://schemas.microsoft.com/office/drawing/2014/main" xmlns="" val="10002"/>
                  </a:ext>
                </a:extLst>
              </a:tr>
            </a:tbl>
          </a:graphicData>
        </a:graphic>
      </p:graphicFrame>
      <p:sp>
        <p:nvSpPr>
          <p:cNvPr id="244" name="Google Shape;244;p20"/>
          <p:cNvSpPr/>
          <p:nvPr/>
        </p:nvSpPr>
        <p:spPr>
          <a:xfrm>
            <a:off x="5060125" y="2700900"/>
            <a:ext cx="960000" cy="414900"/>
          </a:xfrm>
          <a:prstGeom prst="rect">
            <a:avLst/>
          </a:prstGeom>
          <a:noFill/>
          <a:ln w="19050" cap="flat"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5" name="Google Shape;245;p20"/>
          <p:cNvCxnSpPr/>
          <p:nvPr/>
        </p:nvCxnSpPr>
        <p:spPr>
          <a:xfrm rot="10800000">
            <a:off x="4409375" y="2156050"/>
            <a:ext cx="642600" cy="951600"/>
          </a:xfrm>
          <a:prstGeom prst="straightConnector1">
            <a:avLst/>
          </a:prstGeom>
          <a:noFill/>
          <a:ln w="19050" cap="flat" cmpd="sng">
            <a:solidFill>
              <a:schemeClr val="accent4"/>
            </a:solidFill>
            <a:prstDash val="dash"/>
            <a:round/>
            <a:headEnd type="none" w="sm" len="sm"/>
            <a:tailEnd type="none" w="sm" len="sm"/>
          </a:ln>
        </p:spPr>
      </p:cxnSp>
      <p:cxnSp>
        <p:nvCxnSpPr>
          <p:cNvPr id="246" name="Google Shape;246;p20"/>
          <p:cNvCxnSpPr/>
          <p:nvPr/>
        </p:nvCxnSpPr>
        <p:spPr>
          <a:xfrm rot="10800000" flipH="1">
            <a:off x="6036350" y="2163925"/>
            <a:ext cx="2993700" cy="960000"/>
          </a:xfrm>
          <a:prstGeom prst="straightConnector1">
            <a:avLst/>
          </a:prstGeom>
          <a:noFill/>
          <a:ln w="19050" cap="flat" cmpd="sng">
            <a:solidFill>
              <a:schemeClr val="accent4"/>
            </a:solidFill>
            <a:prstDash val="dash"/>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1"/>
          <p:cNvSpPr txBox="1"/>
          <p:nvPr/>
        </p:nvSpPr>
        <p:spPr>
          <a:xfrm>
            <a:off x="609600" y="457200"/>
            <a:ext cx="8153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000000"/>
                </a:solidFill>
                <a:latin typeface="Calibri"/>
                <a:ea typeface="Calibri"/>
                <a:cs typeface="Calibri"/>
                <a:sym typeface="Calibri"/>
              </a:rPr>
              <a:t>Results- Aptamers are structurally selected in for clusters</a:t>
            </a:r>
            <a:endParaRPr sz="1400" b="0" i="0" u="none" strike="noStrike" cap="none">
              <a:solidFill>
                <a:srgbClr val="000000"/>
              </a:solidFill>
              <a:latin typeface="Arial"/>
              <a:ea typeface="Arial"/>
              <a:cs typeface="Arial"/>
              <a:sym typeface="Arial"/>
            </a:endParaRPr>
          </a:p>
        </p:txBody>
      </p:sp>
      <p:sp>
        <p:nvSpPr>
          <p:cNvPr id="252" name="Google Shape;252;p21"/>
          <p:cNvSpPr txBox="1">
            <a:spLocks noGrp="1"/>
          </p:cNvSpPr>
          <p:nvPr>
            <p:ph type="sldNum" idx="12"/>
          </p:nvPr>
        </p:nvSpPr>
        <p:spPr>
          <a:xfrm>
            <a:off x="6934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a:t>
            </a:fld>
            <a:endParaRPr/>
          </a:p>
        </p:txBody>
      </p:sp>
      <p:pic>
        <p:nvPicPr>
          <p:cNvPr id="253" name="Google Shape;253;p21"/>
          <p:cNvPicPr preferRelativeResize="0"/>
          <p:nvPr/>
        </p:nvPicPr>
        <p:blipFill rotWithShape="1">
          <a:blip r:embed="rId3">
            <a:alphaModFix/>
          </a:blip>
          <a:srcRect/>
          <a:stretch/>
        </p:blipFill>
        <p:spPr>
          <a:xfrm>
            <a:off x="2" y="6021438"/>
            <a:ext cx="9136918" cy="835799"/>
          </a:xfrm>
          <a:prstGeom prst="rect">
            <a:avLst/>
          </a:prstGeom>
          <a:noFill/>
          <a:ln>
            <a:noFill/>
          </a:ln>
        </p:spPr>
      </p:pic>
      <p:sp>
        <p:nvSpPr>
          <p:cNvPr id="254" name="Google Shape;254;p21"/>
          <p:cNvSpPr/>
          <p:nvPr/>
        </p:nvSpPr>
        <p:spPr>
          <a:xfrm>
            <a:off x="8145461" y="1479953"/>
            <a:ext cx="418800" cy="513000"/>
          </a:xfrm>
          <a:prstGeom prst="donut">
            <a:avLst>
              <a:gd name="adj" fmla="val 25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1"/>
          <p:cNvSpPr txBox="1"/>
          <p:nvPr/>
        </p:nvSpPr>
        <p:spPr>
          <a:xfrm>
            <a:off x="5391000" y="1345575"/>
            <a:ext cx="2383500" cy="68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accent5"/>
                </a:solidFill>
                <a:latin typeface="Calibri"/>
                <a:ea typeface="Calibri"/>
                <a:cs typeface="Calibri"/>
                <a:sym typeface="Calibri"/>
              </a:rPr>
              <a:t>Structural clustering by visual inspection</a:t>
            </a:r>
            <a:endParaRPr sz="1700" b="1" i="0" u="none" strike="noStrike" cap="none">
              <a:solidFill>
                <a:schemeClr val="accent5"/>
              </a:solidFill>
              <a:latin typeface="Calibri"/>
              <a:ea typeface="Calibri"/>
              <a:cs typeface="Calibri"/>
              <a:sym typeface="Calibri"/>
            </a:endParaRPr>
          </a:p>
        </p:txBody>
      </p:sp>
      <p:sp>
        <p:nvSpPr>
          <p:cNvPr id="256" name="Google Shape;256;p21"/>
          <p:cNvSpPr txBox="1"/>
          <p:nvPr/>
        </p:nvSpPr>
        <p:spPr>
          <a:xfrm>
            <a:off x="2216700" y="1212325"/>
            <a:ext cx="2383500" cy="99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accent5"/>
                </a:solidFill>
                <a:latin typeface="Calibri"/>
                <a:ea typeface="Calibri"/>
                <a:cs typeface="Calibri"/>
                <a:sym typeface="Calibri"/>
              </a:rPr>
              <a:t>Aptamers secondary structure prediction by RNAStructure</a:t>
            </a:r>
            <a:endParaRPr sz="1400" b="0" i="0" u="none" strike="noStrike" cap="none">
              <a:solidFill>
                <a:schemeClr val="accent5"/>
              </a:solidFill>
              <a:latin typeface="Arial"/>
              <a:ea typeface="Arial"/>
              <a:cs typeface="Arial"/>
              <a:sym typeface="Arial"/>
            </a:endParaRPr>
          </a:p>
        </p:txBody>
      </p:sp>
      <p:sp>
        <p:nvSpPr>
          <p:cNvPr id="257" name="Google Shape;257;p21"/>
          <p:cNvSpPr/>
          <p:nvPr/>
        </p:nvSpPr>
        <p:spPr>
          <a:xfrm>
            <a:off x="8231885" y="1591745"/>
            <a:ext cx="255300" cy="308400"/>
          </a:xfrm>
          <a:prstGeom prst="ellipse">
            <a:avLst/>
          </a:prstGeom>
          <a:solidFill>
            <a:srgbClr val="000000"/>
          </a:solidFill>
          <a:ln w="9525" cap="flat" cmpd="sng">
            <a:solidFill>
              <a:srgbClr val="5E696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1"/>
          <p:cNvSpPr/>
          <p:nvPr/>
        </p:nvSpPr>
        <p:spPr>
          <a:xfrm rot="5400000">
            <a:off x="8220348" y="1198901"/>
            <a:ext cx="269100" cy="826500"/>
          </a:xfrm>
          <a:prstGeom prst="moon">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1"/>
          <p:cNvSpPr/>
          <p:nvPr/>
        </p:nvSpPr>
        <p:spPr>
          <a:xfrm rot="-5400000">
            <a:off x="8220215" y="1468150"/>
            <a:ext cx="269100" cy="826500"/>
          </a:xfrm>
          <a:prstGeom prst="moon">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1"/>
          <p:cNvSpPr/>
          <p:nvPr/>
        </p:nvSpPr>
        <p:spPr>
          <a:xfrm>
            <a:off x="8369282" y="1633460"/>
            <a:ext cx="81000" cy="1134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1" name="Google Shape;261;p21"/>
          <p:cNvCxnSpPr/>
          <p:nvPr/>
        </p:nvCxnSpPr>
        <p:spPr>
          <a:xfrm>
            <a:off x="7872850" y="1474525"/>
            <a:ext cx="67200" cy="108000"/>
          </a:xfrm>
          <a:prstGeom prst="straightConnector1">
            <a:avLst/>
          </a:prstGeom>
          <a:noFill/>
          <a:ln w="38100" cap="flat" cmpd="sng">
            <a:solidFill>
              <a:srgbClr val="000000"/>
            </a:solidFill>
            <a:prstDash val="solid"/>
            <a:round/>
            <a:headEnd type="none" w="sm" len="sm"/>
            <a:tailEnd type="none" w="sm" len="sm"/>
          </a:ln>
        </p:spPr>
      </p:cxnSp>
      <p:cxnSp>
        <p:nvCxnSpPr>
          <p:cNvPr id="262" name="Google Shape;262;p21"/>
          <p:cNvCxnSpPr/>
          <p:nvPr/>
        </p:nvCxnSpPr>
        <p:spPr>
          <a:xfrm>
            <a:off x="8016453" y="1327738"/>
            <a:ext cx="52800" cy="134100"/>
          </a:xfrm>
          <a:prstGeom prst="straightConnector1">
            <a:avLst/>
          </a:prstGeom>
          <a:noFill/>
          <a:ln w="38100" cap="flat" cmpd="sng">
            <a:solidFill>
              <a:srgbClr val="000000"/>
            </a:solidFill>
            <a:prstDash val="solid"/>
            <a:round/>
            <a:headEnd type="none" w="sm" len="sm"/>
            <a:tailEnd type="none" w="sm" len="sm"/>
          </a:ln>
        </p:spPr>
      </p:cxnSp>
      <p:cxnSp>
        <p:nvCxnSpPr>
          <p:cNvPr id="263" name="Google Shape;263;p21"/>
          <p:cNvCxnSpPr/>
          <p:nvPr/>
        </p:nvCxnSpPr>
        <p:spPr>
          <a:xfrm>
            <a:off x="8350970" y="1266513"/>
            <a:ext cx="9300" cy="126000"/>
          </a:xfrm>
          <a:prstGeom prst="straightConnector1">
            <a:avLst/>
          </a:prstGeom>
          <a:noFill/>
          <a:ln w="38100" cap="flat" cmpd="sng">
            <a:solidFill>
              <a:srgbClr val="000000"/>
            </a:solidFill>
            <a:prstDash val="solid"/>
            <a:round/>
            <a:headEnd type="none" w="sm" len="sm"/>
            <a:tailEnd type="none" w="sm" len="sm"/>
          </a:ln>
        </p:spPr>
      </p:cxnSp>
      <p:cxnSp>
        <p:nvCxnSpPr>
          <p:cNvPr id="264" name="Google Shape;264;p21"/>
          <p:cNvCxnSpPr/>
          <p:nvPr/>
        </p:nvCxnSpPr>
        <p:spPr>
          <a:xfrm flipH="1">
            <a:off x="8769500" y="1544966"/>
            <a:ext cx="80100" cy="93600"/>
          </a:xfrm>
          <a:prstGeom prst="straightConnector1">
            <a:avLst/>
          </a:prstGeom>
          <a:noFill/>
          <a:ln w="38100" cap="flat" cmpd="sng">
            <a:solidFill>
              <a:srgbClr val="000000"/>
            </a:solidFill>
            <a:prstDash val="solid"/>
            <a:round/>
            <a:headEnd type="none" w="sm" len="sm"/>
            <a:tailEnd type="none" w="sm" len="sm"/>
          </a:ln>
        </p:spPr>
      </p:cxnSp>
      <p:cxnSp>
        <p:nvCxnSpPr>
          <p:cNvPr id="265" name="Google Shape;265;p21"/>
          <p:cNvCxnSpPr/>
          <p:nvPr/>
        </p:nvCxnSpPr>
        <p:spPr>
          <a:xfrm>
            <a:off x="8191934" y="1266678"/>
            <a:ext cx="20400" cy="135000"/>
          </a:xfrm>
          <a:prstGeom prst="straightConnector1">
            <a:avLst/>
          </a:prstGeom>
          <a:noFill/>
          <a:ln w="38100" cap="flat" cmpd="sng">
            <a:solidFill>
              <a:srgbClr val="000000"/>
            </a:solidFill>
            <a:prstDash val="solid"/>
            <a:round/>
            <a:headEnd type="none" w="sm" len="sm"/>
            <a:tailEnd type="none" w="sm" len="sm"/>
          </a:ln>
        </p:spPr>
      </p:cxnSp>
      <p:cxnSp>
        <p:nvCxnSpPr>
          <p:cNvPr id="266" name="Google Shape;266;p21"/>
          <p:cNvCxnSpPr/>
          <p:nvPr/>
        </p:nvCxnSpPr>
        <p:spPr>
          <a:xfrm flipH="1">
            <a:off x="8637702" y="1330868"/>
            <a:ext cx="71700" cy="119700"/>
          </a:xfrm>
          <a:prstGeom prst="straightConnector1">
            <a:avLst/>
          </a:prstGeom>
          <a:noFill/>
          <a:ln w="38100" cap="flat" cmpd="sng">
            <a:solidFill>
              <a:srgbClr val="000000"/>
            </a:solidFill>
            <a:prstDash val="solid"/>
            <a:round/>
            <a:headEnd type="none" w="sm" len="sm"/>
            <a:tailEnd type="none" w="sm" len="sm"/>
          </a:ln>
        </p:spPr>
      </p:cxnSp>
      <p:cxnSp>
        <p:nvCxnSpPr>
          <p:cNvPr id="267" name="Google Shape;267;p21"/>
          <p:cNvCxnSpPr/>
          <p:nvPr/>
        </p:nvCxnSpPr>
        <p:spPr>
          <a:xfrm flipH="1">
            <a:off x="8491286" y="1263250"/>
            <a:ext cx="13200" cy="141600"/>
          </a:xfrm>
          <a:prstGeom prst="straightConnector1">
            <a:avLst/>
          </a:prstGeom>
          <a:noFill/>
          <a:ln w="38100" cap="flat" cmpd="sng">
            <a:solidFill>
              <a:srgbClr val="000000"/>
            </a:solidFill>
            <a:prstDash val="solid"/>
            <a:round/>
            <a:headEnd type="none" w="sm" len="sm"/>
            <a:tailEnd type="none" w="sm" len="sm"/>
          </a:ln>
        </p:spPr>
      </p:cxnSp>
      <p:sp>
        <p:nvSpPr>
          <p:cNvPr id="268" name="Google Shape;268;p21"/>
          <p:cNvSpPr/>
          <p:nvPr/>
        </p:nvSpPr>
        <p:spPr>
          <a:xfrm>
            <a:off x="477900" y="1488175"/>
            <a:ext cx="1581000" cy="4482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rgbClr val="FFFFFF"/>
                </a:solidFill>
                <a:latin typeface="Calibri"/>
                <a:ea typeface="Calibri"/>
                <a:cs typeface="Calibri"/>
                <a:sym typeface="Calibri"/>
              </a:rPr>
              <a:t>RNAstructure</a:t>
            </a:r>
            <a:endParaRPr sz="1700" b="1" i="0" u="none" strike="noStrike" cap="none">
              <a:solidFill>
                <a:srgbClr val="FFFFFF"/>
              </a:solidFill>
              <a:latin typeface="Calibri"/>
              <a:ea typeface="Calibri"/>
              <a:cs typeface="Calibri"/>
              <a:sym typeface="Calibri"/>
            </a:endParaRPr>
          </a:p>
        </p:txBody>
      </p:sp>
      <p:sp>
        <p:nvSpPr>
          <p:cNvPr id="269" name="Google Shape;269;p21"/>
          <p:cNvSpPr/>
          <p:nvPr/>
        </p:nvSpPr>
        <p:spPr>
          <a:xfrm>
            <a:off x="264900" y="2188775"/>
            <a:ext cx="2007000" cy="8694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0" i="0" u="none" strike="noStrike" cap="none">
                <a:solidFill>
                  <a:srgbClr val="000000"/>
                </a:solidFill>
                <a:latin typeface="Calibri"/>
                <a:ea typeface="Calibri"/>
                <a:cs typeface="Calibri"/>
                <a:sym typeface="Calibri"/>
              </a:rPr>
              <a:t>Theoretical RNA aptamer secondary structure prediction</a:t>
            </a:r>
            <a:endParaRPr sz="1500" b="0" i="0" u="none" strike="noStrike" cap="none">
              <a:solidFill>
                <a:srgbClr val="000000"/>
              </a:solidFill>
              <a:latin typeface="Calibri"/>
              <a:ea typeface="Calibri"/>
              <a:cs typeface="Calibri"/>
              <a:sym typeface="Calibri"/>
            </a:endParaRPr>
          </a:p>
        </p:txBody>
      </p:sp>
      <p:cxnSp>
        <p:nvCxnSpPr>
          <p:cNvPr id="270" name="Google Shape;270;p21"/>
          <p:cNvCxnSpPr>
            <a:endCxn id="269" idx="0"/>
          </p:cNvCxnSpPr>
          <p:nvPr/>
        </p:nvCxnSpPr>
        <p:spPr>
          <a:xfrm>
            <a:off x="1268400" y="1936475"/>
            <a:ext cx="0" cy="252300"/>
          </a:xfrm>
          <a:prstGeom prst="straightConnector1">
            <a:avLst/>
          </a:prstGeom>
          <a:noFill/>
          <a:ln w="19050" cap="flat" cmpd="sng">
            <a:solidFill>
              <a:schemeClr val="accent6"/>
            </a:solidFill>
            <a:prstDash val="solid"/>
            <a:round/>
            <a:headEnd type="none" w="sm" len="sm"/>
            <a:tailEnd type="none" w="sm" len="sm"/>
          </a:ln>
        </p:spPr>
      </p:cxnSp>
      <p:sp>
        <p:nvSpPr>
          <p:cNvPr id="271" name="Google Shape;271;p21"/>
          <p:cNvSpPr/>
          <p:nvPr/>
        </p:nvSpPr>
        <p:spPr>
          <a:xfrm rot="-5400000">
            <a:off x="4906950" y="1479663"/>
            <a:ext cx="329700" cy="417600"/>
          </a:xfrm>
          <a:prstGeom prst="downArrow">
            <a:avLst>
              <a:gd name="adj1" fmla="val 50000"/>
              <a:gd name="adj2" fmla="val 50000"/>
            </a:avLst>
          </a:prstGeom>
          <a:solidFill>
            <a:srgbClr val="8E7CC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p:txBody>
      </p:sp>
      <p:pic>
        <p:nvPicPr>
          <p:cNvPr id="272" name="Google Shape;272;p21"/>
          <p:cNvPicPr preferRelativeResize="0"/>
          <p:nvPr/>
        </p:nvPicPr>
        <p:blipFill rotWithShape="1">
          <a:blip r:embed="rId4">
            <a:alphaModFix/>
          </a:blip>
          <a:srcRect/>
          <a:stretch/>
        </p:blipFill>
        <p:spPr>
          <a:xfrm>
            <a:off x="2604528" y="2219562"/>
            <a:ext cx="5058925" cy="1864472"/>
          </a:xfrm>
          <a:prstGeom prst="rect">
            <a:avLst/>
          </a:prstGeom>
          <a:noFill/>
          <a:ln>
            <a:noFill/>
          </a:ln>
        </p:spPr>
      </p:pic>
      <p:graphicFrame>
        <p:nvGraphicFramePr>
          <p:cNvPr id="273" name="Google Shape;273;p21"/>
          <p:cNvGraphicFramePr/>
          <p:nvPr/>
        </p:nvGraphicFramePr>
        <p:xfrm>
          <a:off x="298413" y="4348413"/>
          <a:ext cx="8547150" cy="870100"/>
        </p:xfrm>
        <a:graphic>
          <a:graphicData uri="http://schemas.openxmlformats.org/drawingml/2006/table">
            <a:tbl>
              <a:tblPr>
                <a:noFill/>
                <a:tableStyleId>{8AFB689B-499E-46F1-942D-A490C834B041}</a:tableStyleId>
              </a:tblPr>
              <a:tblGrid>
                <a:gridCol w="1529100">
                  <a:extLst>
                    <a:ext uri="{9D8B030D-6E8A-4147-A177-3AD203B41FA5}">
                      <a16:colId xmlns:a16="http://schemas.microsoft.com/office/drawing/2014/main" xmlns="" val="20000"/>
                    </a:ext>
                  </a:extLst>
                </a:gridCol>
                <a:gridCol w="700075">
                  <a:extLst>
                    <a:ext uri="{9D8B030D-6E8A-4147-A177-3AD203B41FA5}">
                      <a16:colId xmlns:a16="http://schemas.microsoft.com/office/drawing/2014/main" xmlns="" val="20001"/>
                    </a:ext>
                  </a:extLst>
                </a:gridCol>
                <a:gridCol w="782675">
                  <a:extLst>
                    <a:ext uri="{9D8B030D-6E8A-4147-A177-3AD203B41FA5}">
                      <a16:colId xmlns:a16="http://schemas.microsoft.com/office/drawing/2014/main" xmlns="" val="20002"/>
                    </a:ext>
                  </a:extLst>
                </a:gridCol>
                <a:gridCol w="741400">
                  <a:extLst>
                    <a:ext uri="{9D8B030D-6E8A-4147-A177-3AD203B41FA5}">
                      <a16:colId xmlns:a16="http://schemas.microsoft.com/office/drawing/2014/main" xmlns="" val="20003"/>
                    </a:ext>
                  </a:extLst>
                </a:gridCol>
                <a:gridCol w="906625">
                  <a:extLst>
                    <a:ext uri="{9D8B030D-6E8A-4147-A177-3AD203B41FA5}">
                      <a16:colId xmlns:a16="http://schemas.microsoft.com/office/drawing/2014/main" xmlns="" val="20004"/>
                    </a:ext>
                  </a:extLst>
                </a:gridCol>
                <a:gridCol w="713850">
                  <a:extLst>
                    <a:ext uri="{9D8B030D-6E8A-4147-A177-3AD203B41FA5}">
                      <a16:colId xmlns:a16="http://schemas.microsoft.com/office/drawing/2014/main" xmlns="" val="20005"/>
                    </a:ext>
                  </a:extLst>
                </a:gridCol>
                <a:gridCol w="768925">
                  <a:extLst>
                    <a:ext uri="{9D8B030D-6E8A-4147-A177-3AD203B41FA5}">
                      <a16:colId xmlns:a16="http://schemas.microsoft.com/office/drawing/2014/main" xmlns="" val="20006"/>
                    </a:ext>
                  </a:extLst>
                </a:gridCol>
                <a:gridCol w="768925">
                  <a:extLst>
                    <a:ext uri="{9D8B030D-6E8A-4147-A177-3AD203B41FA5}">
                      <a16:colId xmlns:a16="http://schemas.microsoft.com/office/drawing/2014/main" xmlns="" val="20007"/>
                    </a:ext>
                  </a:extLst>
                </a:gridCol>
                <a:gridCol w="768925">
                  <a:extLst>
                    <a:ext uri="{9D8B030D-6E8A-4147-A177-3AD203B41FA5}">
                      <a16:colId xmlns:a16="http://schemas.microsoft.com/office/drawing/2014/main" xmlns="" val="20008"/>
                    </a:ext>
                  </a:extLst>
                </a:gridCol>
                <a:gridCol w="866650">
                  <a:extLst>
                    <a:ext uri="{9D8B030D-6E8A-4147-A177-3AD203B41FA5}">
                      <a16:colId xmlns:a16="http://schemas.microsoft.com/office/drawing/2014/main" xmlns="" val="20009"/>
                    </a:ext>
                  </a:extLst>
                </a:gridCol>
              </a:tblGrid>
              <a:tr h="432950">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Cluster</a:t>
                      </a:r>
                      <a:endParaRPr sz="14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P6-1</a:t>
                      </a:r>
                      <a:endParaRPr sz="14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P6-2</a:t>
                      </a:r>
                      <a:endParaRPr sz="14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P6-3</a:t>
                      </a:r>
                      <a:endParaRPr sz="14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Excluded</a:t>
                      </a:r>
                      <a:endParaRPr sz="14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9CB9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P9-1</a:t>
                      </a:r>
                      <a:endParaRPr sz="14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P9-2</a:t>
                      </a:r>
                      <a:endParaRPr sz="14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P9-3</a:t>
                      </a:r>
                      <a:endParaRPr sz="14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P9-4</a:t>
                      </a:r>
                      <a:endParaRPr sz="14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Excluded</a:t>
                      </a:r>
                      <a:endParaRPr sz="14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9CB9C"/>
                    </a:solidFill>
                  </a:tcPr>
                </a:tc>
                <a:extLst>
                  <a:ext uri="{0D108BD9-81ED-4DB2-BD59-A6C34878D82A}">
                    <a16:rowId xmlns:a16="http://schemas.microsoft.com/office/drawing/2014/main" xmlns="" val="10000"/>
                  </a:ext>
                </a:extLst>
              </a:tr>
              <a:tr h="437150">
                <a:tc>
                  <a:txBody>
                    <a:bodyPr/>
                    <a:lstStyle/>
                    <a:p>
                      <a:pPr marL="0" marR="0" lvl="0" indent="0" algn="ctr" rtl="0">
                        <a:lnSpc>
                          <a:spcPct val="100000"/>
                        </a:lnSpc>
                        <a:spcBef>
                          <a:spcPts val="0"/>
                        </a:spcBef>
                        <a:spcAft>
                          <a:spcPts val="0"/>
                        </a:spcAft>
                        <a:buClr>
                          <a:srgbClr val="000000"/>
                        </a:buClr>
                        <a:buSzPts val="1400"/>
                        <a:buFont typeface="Arial"/>
                        <a:buNone/>
                      </a:pPr>
                      <a:r>
                        <a:rPr lang="fr-FR" b="1">
                          <a:latin typeface="Calibri"/>
                          <a:ea typeface="Calibri"/>
                          <a:cs typeface="Calibri"/>
                          <a:sym typeface="Calibri"/>
                        </a:rPr>
                        <a:t>Aptamers </a:t>
                      </a:r>
                      <a:endParaRPr sz="1400" b="1"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Calibri"/>
                          <a:ea typeface="Calibri"/>
                          <a:cs typeface="Calibri"/>
                          <a:sym typeface="Calibri"/>
                        </a:rPr>
                        <a:t>10</a:t>
                      </a:r>
                      <a:endParaRPr sz="1400"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Calibri"/>
                          <a:ea typeface="Calibri"/>
                          <a:cs typeface="Calibri"/>
                          <a:sym typeface="Calibri"/>
                        </a:rPr>
                        <a:t>9</a:t>
                      </a:r>
                      <a:endParaRPr sz="1400"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Calibri"/>
                          <a:ea typeface="Calibri"/>
                          <a:cs typeface="Calibri"/>
                          <a:sym typeface="Calibri"/>
                        </a:rPr>
                        <a:t>6</a:t>
                      </a:r>
                      <a:endParaRPr sz="1400"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a:latin typeface="Calibri"/>
                          <a:ea typeface="Calibri"/>
                          <a:cs typeface="Calibri"/>
                          <a:sym typeface="Calibri"/>
                        </a:rPr>
                        <a:t>11</a:t>
                      </a:r>
                      <a:endParaRPr sz="1400"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Calibri"/>
                          <a:ea typeface="Calibri"/>
                          <a:cs typeface="Calibri"/>
                          <a:sym typeface="Calibri"/>
                        </a:rPr>
                        <a:t>7</a:t>
                      </a:r>
                      <a:endParaRPr sz="1400"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Calibri"/>
                          <a:ea typeface="Calibri"/>
                          <a:cs typeface="Calibri"/>
                          <a:sym typeface="Calibri"/>
                        </a:rPr>
                        <a:t>17</a:t>
                      </a:r>
                      <a:endParaRPr sz="1400"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Calibri"/>
                          <a:ea typeface="Calibri"/>
                          <a:cs typeface="Calibri"/>
                          <a:sym typeface="Calibri"/>
                        </a:rPr>
                        <a:t>9</a:t>
                      </a:r>
                      <a:endParaRPr sz="1400"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Calibri"/>
                          <a:ea typeface="Calibri"/>
                          <a:cs typeface="Calibri"/>
                          <a:sym typeface="Calibri"/>
                        </a:rPr>
                        <a:t>2</a:t>
                      </a:r>
                      <a:endParaRPr sz="1400"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a:latin typeface="Calibri"/>
                          <a:ea typeface="Calibri"/>
                          <a:cs typeface="Calibri"/>
                          <a:sym typeface="Calibri"/>
                        </a:rPr>
                        <a:t>9</a:t>
                      </a:r>
                      <a:endParaRPr sz="1400"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CE5CD"/>
                    </a:solidFill>
                  </a:tcPr>
                </a:tc>
                <a:extLst>
                  <a:ext uri="{0D108BD9-81ED-4DB2-BD59-A6C34878D82A}">
                    <a16:rowId xmlns:a16="http://schemas.microsoft.com/office/drawing/2014/main" xmlns="" val="10001"/>
                  </a:ext>
                </a:extLst>
              </a:tr>
            </a:tbl>
          </a:graphicData>
        </a:graphic>
      </p:graphicFrame>
      <p:sp>
        <p:nvSpPr>
          <p:cNvPr id="274" name="Google Shape;274;p21"/>
          <p:cNvSpPr txBox="1"/>
          <p:nvPr/>
        </p:nvSpPr>
        <p:spPr>
          <a:xfrm>
            <a:off x="294963" y="5296963"/>
            <a:ext cx="8547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fr-FR" sz="1300" b="0" i="0" u="none" strike="noStrike" cap="none">
                <a:latin typeface="Calibri"/>
                <a:ea typeface="Calibri"/>
                <a:cs typeface="Calibri"/>
                <a:sym typeface="Calibri"/>
              </a:rPr>
              <a:t>Table summarizes the number of aptamers classified in each cluster. Those representatives showing more than one theoretical structure prediction were excluded of the analysis.</a:t>
            </a:r>
            <a:endParaRPr sz="1300" b="0" i="0" u="none" strike="noStrike" cap="none">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2815</Words>
  <Application>Microsoft Office PowerPoint</Application>
  <PresentationFormat>Presentación en pantalla (4:3)</PresentationFormat>
  <Paragraphs>571</Paragraphs>
  <Slides>29</Slides>
  <Notes>29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Lora</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lab112</dc:creator>
  <cp:lastModifiedBy>alfredo berzal</cp:lastModifiedBy>
  <cp:revision>18</cp:revision>
  <dcterms:modified xsi:type="dcterms:W3CDTF">2020-10-30T09:50:31Z</dcterms:modified>
</cp:coreProperties>
</file>