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267" r:id="rId4"/>
    <p:sldId id="258" r:id="rId5"/>
    <p:sldId id="259" r:id="rId6"/>
    <p:sldId id="268" r:id="rId7"/>
    <p:sldId id="317" r:id="rId8"/>
    <p:sldId id="318" r:id="rId9"/>
    <p:sldId id="319" r:id="rId10"/>
    <p:sldId id="320" r:id="rId11"/>
    <p:sldId id="326" r:id="rId12"/>
    <p:sldId id="321" r:id="rId13"/>
    <p:sldId id="322" r:id="rId14"/>
    <p:sldId id="323" r:id="rId15"/>
    <p:sldId id="324" r:id="rId16"/>
    <p:sldId id="325" r:id="rId17"/>
    <p:sldId id="327" r:id="rId18"/>
    <p:sldId id="328" r:id="rId19"/>
    <p:sldId id="2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Valya Putilova" initials="VP" lastIdx="7" clrIdx="2">
    <p:extLst>
      <p:ext uri="{19B8F6BF-5375-455C-9EA6-DF929625EA0E}">
        <p15:presenceInfo xmlns="" xmlns:p15="http://schemas.microsoft.com/office/powerpoint/2012/main" userId="8ab417ed84bcfd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67FB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38" autoAdjust="0"/>
  </p:normalViewPr>
  <p:slideViewPr>
    <p:cSldViewPr>
      <p:cViewPr varScale="1">
        <p:scale>
          <a:sx n="75" d="100"/>
          <a:sy n="75" d="100"/>
        </p:scale>
        <p:origin x="-12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1290704\Desktop\&#1057;&#1090;&#1072;&#1090;&#1100;&#1103;\AS-358%20&#1074;%20&#1082;&#1088;&#1086;&#1074;&#1080;%20&#1080;%20&#1087;&#1083;&#1072;&#1079;&#1084;&#1077;%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290704\Desktop\&#1057;&#1090;&#1072;&#1090;&#1100;&#1103;\VP-60,%2061%20(&#1060;&#1050;,%20&#1084;&#1077;&#1083;,%20&#1082;&#1088;&#1072;&#1093;&#1084;&#1072;&#108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290704\Desktop\&#1059;&#1095;&#1077;&#1073;&#1072;\VP-6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scatterChart>
        <c:scatterStyle val="smoothMarker"/>
        <c:ser>
          <c:idx val="0"/>
          <c:order val="0"/>
          <c:tx>
            <c:strRef>
              <c:f>Blood!$B$1</c:f>
              <c:strCache>
                <c:ptCount val="1"/>
                <c:pt idx="0">
                  <c:v>Blood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Blood!$A$4:$A$10</c:f>
              <c:numCache>
                <c:formatCode>\О\с\н\о\в\н\о\й</c:formatCode>
                <c:ptCount val="7"/>
                <c:pt idx="0">
                  <c:v>5</c:v>
                </c:pt>
                <c:pt idx="1">
                  <c:v>10</c:v>
                </c:pt>
                <c:pt idx="2">
                  <c:v>30</c:v>
                </c:pt>
                <c:pt idx="3">
                  <c:v>60</c:v>
                </c:pt>
                <c:pt idx="4">
                  <c:v>120</c:v>
                </c:pt>
                <c:pt idx="5">
                  <c:v>180</c:v>
                </c:pt>
                <c:pt idx="6">
                  <c:v>240</c:v>
                </c:pt>
              </c:numCache>
            </c:numRef>
          </c:xVal>
          <c:yVal>
            <c:numRef>
              <c:f>Blood!$C$4:$C$10</c:f>
              <c:numCache>
                <c:formatCode>\О\с\н\о\в\н\о\й</c:formatCode>
                <c:ptCount val="7"/>
                <c:pt idx="0">
                  <c:v>550000</c:v>
                </c:pt>
                <c:pt idx="1">
                  <c:v>440000</c:v>
                </c:pt>
                <c:pt idx="2">
                  <c:v>230000</c:v>
                </c:pt>
                <c:pt idx="3">
                  <c:v>84000</c:v>
                </c:pt>
                <c:pt idx="4">
                  <c:v>17000</c:v>
                </c:pt>
                <c:pt idx="5">
                  <c:v>8500</c:v>
                </c:pt>
                <c:pt idx="6">
                  <c:v>5800</c:v>
                </c:pt>
              </c:numCache>
            </c:numRef>
          </c:yVal>
          <c:smooth val="1"/>
          <c:extLst xmlns:c16r2="http://schemas.microsoft.com/office/drawing/2015/06/chart">
            <c:ext xmlns:c16="http://schemas.microsoft.com/office/drawing/2014/chart" uri="{C3380CC4-5D6E-409C-BE32-E72D297353CC}">
              <c16:uniqueId val="{00000000-D132-4697-98E3-B43DA5AA5A6F}"/>
            </c:ext>
          </c:extLst>
        </c:ser>
        <c:ser>
          <c:idx val="1"/>
          <c:order val="1"/>
          <c:tx>
            <c:strRef>
              <c:f>Blood!$D$1</c:f>
              <c:strCache>
                <c:ptCount val="1"/>
                <c:pt idx="0">
                  <c:v>Plasma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Blood!$A$4:$A$10</c:f>
              <c:numCache>
                <c:formatCode>\О\с\н\о\в\н\о\й</c:formatCode>
                <c:ptCount val="7"/>
                <c:pt idx="0">
                  <c:v>5</c:v>
                </c:pt>
                <c:pt idx="1">
                  <c:v>10</c:v>
                </c:pt>
                <c:pt idx="2">
                  <c:v>30</c:v>
                </c:pt>
                <c:pt idx="3">
                  <c:v>60</c:v>
                </c:pt>
                <c:pt idx="4">
                  <c:v>120</c:v>
                </c:pt>
                <c:pt idx="5">
                  <c:v>180</c:v>
                </c:pt>
                <c:pt idx="6">
                  <c:v>240</c:v>
                </c:pt>
              </c:numCache>
            </c:numRef>
          </c:xVal>
          <c:yVal>
            <c:numRef>
              <c:f>Blood!$E$4:$E$10</c:f>
              <c:numCache>
                <c:formatCode>\О\с\н\о\в\н\о\й</c:formatCode>
                <c:ptCount val="7"/>
                <c:pt idx="0">
                  <c:v>450000</c:v>
                </c:pt>
                <c:pt idx="1">
                  <c:v>290000</c:v>
                </c:pt>
                <c:pt idx="2">
                  <c:v>60000</c:v>
                </c:pt>
                <c:pt idx="3">
                  <c:v>11000</c:v>
                </c:pt>
                <c:pt idx="4">
                  <c:v>3000</c:v>
                </c:pt>
                <c:pt idx="5">
                  <c:v>2700</c:v>
                </c:pt>
                <c:pt idx="6">
                  <c:v>1700</c:v>
                </c:pt>
              </c:numCache>
            </c:numRef>
          </c:yVal>
          <c:smooth val="1"/>
          <c:extLst xmlns:c16r2="http://schemas.microsoft.com/office/drawing/2015/06/chart">
            <c:ext xmlns:c16="http://schemas.microsoft.com/office/drawing/2014/chart" uri="{C3380CC4-5D6E-409C-BE32-E72D297353CC}">
              <c16:uniqueId val="{00000001-D132-4697-98E3-B43DA5AA5A6F}"/>
            </c:ext>
          </c:extLst>
        </c:ser>
        <c:ser>
          <c:idx val="2"/>
          <c:order val="2"/>
          <c:tx>
            <c:strRef>
              <c:f>Blood!$F$1</c:f>
              <c:strCache>
                <c:ptCount val="1"/>
                <c:pt idx="0">
                  <c:v>Blood + NaF</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name>Linear (Blood + NaF)</c:name>
            <c:spPr>
              <a:ln w="19050" cap="rnd">
                <a:solidFill>
                  <a:schemeClr val="accent4"/>
                </a:solidFill>
                <a:prstDash val="solid"/>
              </a:ln>
              <a:effectLst/>
            </c:spPr>
            <c:trendlineType val="linear"/>
          </c:trendline>
          <c:xVal>
            <c:numRef>
              <c:f>Blood!$A$4:$A$10</c:f>
              <c:numCache>
                <c:formatCode>\О\с\н\о\в\н\о\й</c:formatCode>
                <c:ptCount val="7"/>
                <c:pt idx="0">
                  <c:v>5</c:v>
                </c:pt>
                <c:pt idx="1">
                  <c:v>10</c:v>
                </c:pt>
                <c:pt idx="2">
                  <c:v>30</c:v>
                </c:pt>
                <c:pt idx="3">
                  <c:v>60</c:v>
                </c:pt>
                <c:pt idx="4">
                  <c:v>120</c:v>
                </c:pt>
                <c:pt idx="5">
                  <c:v>180</c:v>
                </c:pt>
                <c:pt idx="6">
                  <c:v>240</c:v>
                </c:pt>
              </c:numCache>
            </c:numRef>
          </c:xVal>
          <c:yVal>
            <c:numRef>
              <c:f>Blood!$G$4:$G$10</c:f>
              <c:numCache>
                <c:formatCode>\О\с\н\о\в\н\о\й</c:formatCode>
                <c:ptCount val="7"/>
                <c:pt idx="0">
                  <c:v>660000</c:v>
                </c:pt>
                <c:pt idx="1">
                  <c:v>640000</c:v>
                </c:pt>
                <c:pt idx="2">
                  <c:v>660000</c:v>
                </c:pt>
                <c:pt idx="3">
                  <c:v>570000</c:v>
                </c:pt>
                <c:pt idx="4">
                  <c:v>570000</c:v>
                </c:pt>
                <c:pt idx="5">
                  <c:v>550000</c:v>
                </c:pt>
                <c:pt idx="6">
                  <c:v>510000</c:v>
                </c:pt>
              </c:numCache>
            </c:numRef>
          </c:yVal>
          <c:smooth val="1"/>
          <c:extLst xmlns:c16r2="http://schemas.microsoft.com/office/drawing/2015/06/chart">
            <c:ext xmlns:c16="http://schemas.microsoft.com/office/drawing/2014/chart" uri="{C3380CC4-5D6E-409C-BE32-E72D297353CC}">
              <c16:uniqueId val="{00000003-D132-4697-98E3-B43DA5AA5A6F}"/>
            </c:ext>
          </c:extLst>
        </c:ser>
        <c:axId val="64534400"/>
        <c:axId val="58531840"/>
      </c:scatterChart>
      <c:valAx>
        <c:axId val="64534400"/>
        <c:scaling>
          <c:orientation val="minMax"/>
          <c:max val="260"/>
          <c:min val="0"/>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Time, min</a:t>
                </a:r>
                <a:endParaRPr lang="ru-RU"/>
              </a:p>
            </c:rich>
          </c:tx>
          <c:layout/>
          <c:spPr>
            <a:noFill/>
            <a:ln>
              <a:noFill/>
            </a:ln>
            <a:effectLst/>
          </c:spPr>
        </c:title>
        <c:numFmt formatCode="#,##0"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58531840"/>
        <c:crosses val="autoZero"/>
        <c:crossBetween val="midCat"/>
      </c:valAx>
      <c:valAx>
        <c:axId val="5853184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Peak area, units</a:t>
                </a:r>
              </a:p>
            </c:rich>
          </c:tx>
          <c:layout/>
          <c:spPr>
            <a:noFill/>
            <a:ln>
              <a:noFill/>
            </a:ln>
            <a:effectLst/>
          </c:spPr>
        </c:title>
        <c:numFmt formatCode="0.0E+00"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64534400"/>
        <c:crosses val="autoZero"/>
        <c:crossBetween val="midCat"/>
      </c:valAx>
      <c:spPr>
        <a:noFill/>
        <a:ln>
          <a:noFill/>
        </a:ln>
        <a:effectLst/>
      </c:spPr>
    </c:plotArea>
    <c:legend>
      <c:legendPos val="t"/>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200">
          <a:latin typeface="Times New Roman" panose="02020603050405020304" pitchFamily="18" charset="0"/>
          <a:cs typeface="Times New Roman" panose="02020603050405020304"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2512431251257913"/>
          <c:y val="4.1006536232832409E-2"/>
          <c:w val="0.81824027865061466"/>
          <c:h val="0.83902719916243151"/>
        </c:manualLayout>
      </c:layout>
      <c:scatterChart>
        <c:scatterStyle val="smoothMarker"/>
        <c:ser>
          <c:idx val="0"/>
          <c:order val="0"/>
          <c:tx>
            <c:v>Chalk 1:3</c:v>
          </c:tx>
          <c:xVal>
            <c:numRef>
              <c:f>'VP-60 (AS-358 + мел)'!$H$2:$Q$2</c:f>
              <c:numCache>
                <c:formatCode>\О\с\н\о\в\н\о\й</c:formatCode>
                <c:ptCount val="10"/>
                <c:pt idx="0">
                  <c:v>0</c:v>
                </c:pt>
                <c:pt idx="1">
                  <c:v>0.25</c:v>
                </c:pt>
                <c:pt idx="2">
                  <c:v>0.5</c:v>
                </c:pt>
                <c:pt idx="3">
                  <c:v>1</c:v>
                </c:pt>
                <c:pt idx="4">
                  <c:v>2</c:v>
                </c:pt>
                <c:pt idx="5">
                  <c:v>3</c:v>
                </c:pt>
                <c:pt idx="6">
                  <c:v>4</c:v>
                </c:pt>
                <c:pt idx="7">
                  <c:v>5</c:v>
                </c:pt>
                <c:pt idx="8">
                  <c:v>6</c:v>
                </c:pt>
                <c:pt idx="9">
                  <c:v>24</c:v>
                </c:pt>
              </c:numCache>
            </c:numRef>
          </c:xVal>
          <c:yVal>
            <c:numRef>
              <c:f>'VP-60 (AS-358 + мел)'!$H$6:$Q$6</c:f>
              <c:numCache>
                <c:formatCode>\О\с\н\о\в\н\о\й</c:formatCode>
                <c:ptCount val="10"/>
                <c:pt idx="0">
                  <c:v>0</c:v>
                </c:pt>
                <c:pt idx="1">
                  <c:v>113.52</c:v>
                </c:pt>
                <c:pt idx="2">
                  <c:v>274.15000000000015</c:v>
                </c:pt>
                <c:pt idx="3">
                  <c:v>553.36666666666667</c:v>
                </c:pt>
                <c:pt idx="4">
                  <c:v>200.18833333333347</c:v>
                </c:pt>
                <c:pt idx="5">
                  <c:v>374.2</c:v>
                </c:pt>
                <c:pt idx="6">
                  <c:v>277.58333333333331</c:v>
                </c:pt>
                <c:pt idx="7">
                  <c:v>130.50750000000002</c:v>
                </c:pt>
                <c:pt idx="8">
                  <c:v>96.02000000000001</c:v>
                </c:pt>
                <c:pt idx="9">
                  <c:v>41.506250000000001</c:v>
                </c:pt>
              </c:numCache>
            </c:numRef>
          </c:yVal>
          <c:smooth val="1"/>
          <c:extLst xmlns:c16r2="http://schemas.microsoft.com/office/drawing/2015/06/chart">
            <c:ext xmlns:c16="http://schemas.microsoft.com/office/drawing/2014/chart" uri="{C3380CC4-5D6E-409C-BE32-E72D297353CC}">
              <c16:uniqueId val="{00000000-5339-4FAE-A9A3-0E277B7946E0}"/>
            </c:ext>
          </c:extLst>
        </c:ser>
        <c:ser>
          <c:idx val="1"/>
          <c:order val="1"/>
          <c:tx>
            <c:v>Starch</c:v>
          </c:tx>
          <c:xVal>
            <c:numRef>
              <c:f>'VP-60 (AS-358 + мел)'!$H$2:$Q$2</c:f>
              <c:numCache>
                <c:formatCode>\О\с\н\о\в\н\о\й</c:formatCode>
                <c:ptCount val="10"/>
                <c:pt idx="0">
                  <c:v>0</c:v>
                </c:pt>
                <c:pt idx="1">
                  <c:v>0.25</c:v>
                </c:pt>
                <c:pt idx="2">
                  <c:v>0.5</c:v>
                </c:pt>
                <c:pt idx="3">
                  <c:v>1</c:v>
                </c:pt>
                <c:pt idx="4">
                  <c:v>2</c:v>
                </c:pt>
                <c:pt idx="5">
                  <c:v>3</c:v>
                </c:pt>
                <c:pt idx="6">
                  <c:v>4</c:v>
                </c:pt>
                <c:pt idx="7">
                  <c:v>5</c:v>
                </c:pt>
                <c:pt idx="8">
                  <c:v>6</c:v>
                </c:pt>
                <c:pt idx="9">
                  <c:v>24</c:v>
                </c:pt>
              </c:numCache>
            </c:numRef>
          </c:xVal>
          <c:yVal>
            <c:numRef>
              <c:f>'VP-60 (AS-358 + мел)'!$H$7:$Q$7</c:f>
              <c:numCache>
                <c:formatCode>\О\с\н\о\в\н\о\й</c:formatCode>
                <c:ptCount val="10"/>
                <c:pt idx="0">
                  <c:v>0</c:v>
                </c:pt>
                <c:pt idx="1">
                  <c:v>16.643333333333317</c:v>
                </c:pt>
                <c:pt idx="2">
                  <c:v>46.595000000000013</c:v>
                </c:pt>
                <c:pt idx="3">
                  <c:v>35.416666666666622</c:v>
                </c:pt>
                <c:pt idx="4">
                  <c:v>53.125000000000014</c:v>
                </c:pt>
                <c:pt idx="5">
                  <c:v>62.05166666666662</c:v>
                </c:pt>
                <c:pt idx="6">
                  <c:v>48.363333333333323</c:v>
                </c:pt>
                <c:pt idx="7">
                  <c:v>36.030000000000008</c:v>
                </c:pt>
                <c:pt idx="8">
                  <c:v>15.035</c:v>
                </c:pt>
                <c:pt idx="9">
                  <c:v>16.833333333333318</c:v>
                </c:pt>
              </c:numCache>
            </c:numRef>
          </c:yVal>
          <c:smooth val="1"/>
          <c:extLst xmlns:c16r2="http://schemas.microsoft.com/office/drawing/2015/06/chart">
            <c:ext xmlns:c16="http://schemas.microsoft.com/office/drawing/2014/chart" uri="{C3380CC4-5D6E-409C-BE32-E72D297353CC}">
              <c16:uniqueId val="{00000001-5339-4FAE-A9A3-0E277B7946E0}"/>
            </c:ext>
          </c:extLst>
        </c:ser>
        <c:ser>
          <c:idx val="2"/>
          <c:order val="2"/>
          <c:tx>
            <c:v>Chalk 1:10</c:v>
          </c:tx>
          <c:xVal>
            <c:numRef>
              <c:f>'VP-60 (AS-358 + мел)'!$H$2:$Q$2</c:f>
              <c:numCache>
                <c:formatCode>\О\с\н\о\в\н\о\й</c:formatCode>
                <c:ptCount val="10"/>
                <c:pt idx="0">
                  <c:v>0</c:v>
                </c:pt>
                <c:pt idx="1">
                  <c:v>0.25</c:v>
                </c:pt>
                <c:pt idx="2">
                  <c:v>0.5</c:v>
                </c:pt>
                <c:pt idx="3">
                  <c:v>1</c:v>
                </c:pt>
                <c:pt idx="4">
                  <c:v>2</c:v>
                </c:pt>
                <c:pt idx="5">
                  <c:v>3</c:v>
                </c:pt>
                <c:pt idx="6">
                  <c:v>4</c:v>
                </c:pt>
                <c:pt idx="7">
                  <c:v>5</c:v>
                </c:pt>
                <c:pt idx="8">
                  <c:v>6</c:v>
                </c:pt>
                <c:pt idx="9">
                  <c:v>24</c:v>
                </c:pt>
              </c:numCache>
            </c:numRef>
          </c:xVal>
          <c:yVal>
            <c:numRef>
              <c:f>'VP-60 (AS-358 + мел)'!$H$8:$Q$8</c:f>
              <c:numCache>
                <c:formatCode>\О\с\н\о\в\н\о\й</c:formatCode>
                <c:ptCount val="10"/>
                <c:pt idx="0">
                  <c:v>0</c:v>
                </c:pt>
                <c:pt idx="1">
                  <c:v>79.900000000000006</c:v>
                </c:pt>
                <c:pt idx="2">
                  <c:v>63.5</c:v>
                </c:pt>
                <c:pt idx="3">
                  <c:v>42.7</c:v>
                </c:pt>
                <c:pt idx="4">
                  <c:v>8.6</c:v>
                </c:pt>
                <c:pt idx="5">
                  <c:v>8.2000000000000011</c:v>
                </c:pt>
                <c:pt idx="6">
                  <c:v>32.700000000000003</c:v>
                </c:pt>
                <c:pt idx="7">
                  <c:v>73.599999999999994</c:v>
                </c:pt>
                <c:pt idx="8">
                  <c:v>30.4</c:v>
                </c:pt>
              </c:numCache>
            </c:numRef>
          </c:yVal>
          <c:smooth val="1"/>
          <c:extLst xmlns:c16r2="http://schemas.microsoft.com/office/drawing/2015/06/chart">
            <c:ext xmlns:c16="http://schemas.microsoft.com/office/drawing/2014/chart" uri="{C3380CC4-5D6E-409C-BE32-E72D297353CC}">
              <c16:uniqueId val="{00000002-5339-4FAE-A9A3-0E277B7946E0}"/>
            </c:ext>
          </c:extLst>
        </c:ser>
        <c:axId val="58570624"/>
        <c:axId val="58576896"/>
      </c:scatterChart>
      <c:valAx>
        <c:axId val="58570624"/>
        <c:scaling>
          <c:orientation val="minMax"/>
          <c:max val="25"/>
        </c:scaling>
        <c:axPos val="b"/>
        <c:title>
          <c:tx>
            <c:rich>
              <a:bodyPr/>
              <a:lstStyle/>
              <a:p>
                <a:pPr>
                  <a:defRPr sz="1200"/>
                </a:pPr>
                <a:r>
                  <a:rPr lang="en-US" sz="1200"/>
                  <a:t>time, h</a:t>
                </a:r>
              </a:p>
            </c:rich>
          </c:tx>
          <c:layout/>
        </c:title>
        <c:numFmt formatCode="#,##0" sourceLinked="0"/>
        <c:tickLblPos val="nextTo"/>
        <c:crossAx val="58576896"/>
        <c:crosses val="autoZero"/>
        <c:crossBetween val="midCat"/>
      </c:valAx>
      <c:valAx>
        <c:axId val="58576896"/>
        <c:scaling>
          <c:orientation val="minMax"/>
        </c:scaling>
        <c:axPos val="l"/>
        <c:title>
          <c:tx>
            <c:rich>
              <a:bodyPr rot="-5400000" vert="horz"/>
              <a:lstStyle/>
              <a:p>
                <a:pPr>
                  <a:defRPr sz="1200"/>
                </a:pPr>
                <a:r>
                  <a:rPr lang="en-US" sz="1200"/>
                  <a:t>C(AS-358), ng/ml</a:t>
                </a:r>
              </a:p>
            </c:rich>
          </c:tx>
          <c:layout>
            <c:manualLayout>
              <c:xMode val="edge"/>
              <c:yMode val="edge"/>
              <c:x val="2.7845509921588438E-2"/>
              <c:y val="0.28474988056191025"/>
            </c:manualLayout>
          </c:layout>
        </c:title>
        <c:numFmt formatCode="#,##0" sourceLinked="0"/>
        <c:tickLblPos val="nextTo"/>
        <c:crossAx val="58570624"/>
        <c:crosses val="autoZero"/>
        <c:crossBetween val="midCat"/>
      </c:valAx>
    </c:plotArea>
    <c:legend>
      <c:legendPos val="t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plotArea>
      <c:layout/>
      <c:scatterChart>
        <c:scatterStyle val="lineMarker"/>
        <c:ser>
          <c:idx val="0"/>
          <c:order val="0"/>
          <c:spPr>
            <a:ln w="25400" cap="rnd">
              <a:noFill/>
              <a:round/>
            </a:ln>
            <a:effectLst/>
          </c:spPr>
          <c:marker>
            <c:symbol val="diamond"/>
            <c:size val="6"/>
            <c:spPr>
              <a:solidFill>
                <a:schemeClr val="accent1"/>
              </a:solidFill>
              <a:ln w="9525">
                <a:solidFill>
                  <a:schemeClr val="accent1"/>
                </a:solidFill>
                <a:round/>
              </a:ln>
              <a:effectLst/>
            </c:spPr>
          </c:marker>
          <c:trendline>
            <c:spPr>
              <a:ln w="9525" cap="rnd">
                <a:solidFill>
                  <a:schemeClr val="accent1"/>
                </a:solidFill>
              </a:ln>
              <a:effectLst/>
            </c:spPr>
            <c:trendlineType val="movingAvg"/>
            <c:period val="2"/>
          </c:trendline>
          <c:trendline>
            <c:spPr>
              <a:ln w="9525" cap="rnd">
                <a:solidFill>
                  <a:schemeClr val="accent1"/>
                </a:solidFill>
              </a:ln>
              <a:effectLst/>
            </c:spPr>
            <c:trendlineType val="movingAvg"/>
            <c:period val="2"/>
          </c:trendline>
          <c:xVal>
            <c:numRef>
              <c:f>Лист1!$R$2:$R$12</c:f>
              <c:numCache>
                <c:formatCode>\О\с\н\о\в\н\о\й</c:formatCode>
                <c:ptCount val="11"/>
                <c:pt idx="0">
                  <c:v>1</c:v>
                </c:pt>
                <c:pt idx="1">
                  <c:v>5</c:v>
                </c:pt>
                <c:pt idx="2">
                  <c:v>10</c:v>
                </c:pt>
                <c:pt idx="3">
                  <c:v>15</c:v>
                </c:pt>
                <c:pt idx="4">
                  <c:v>30</c:v>
                </c:pt>
                <c:pt idx="5">
                  <c:v>45</c:v>
                </c:pt>
                <c:pt idx="6">
                  <c:v>60</c:v>
                </c:pt>
                <c:pt idx="7">
                  <c:v>90</c:v>
                </c:pt>
                <c:pt idx="8">
                  <c:v>120</c:v>
                </c:pt>
                <c:pt idx="9">
                  <c:v>150</c:v>
                </c:pt>
                <c:pt idx="10">
                  <c:v>300</c:v>
                </c:pt>
              </c:numCache>
            </c:numRef>
          </c:xVal>
          <c:yVal>
            <c:numRef>
              <c:f>Лист1!$Q$2:$Q$12</c:f>
              <c:numCache>
                <c:formatCode>\О\с\н\о\в\н\о\й</c:formatCode>
                <c:ptCount val="11"/>
                <c:pt idx="0">
                  <c:v>6412379.2615119545</c:v>
                </c:pt>
                <c:pt idx="1">
                  <c:v>5298488.1131495507</c:v>
                </c:pt>
                <c:pt idx="2">
                  <c:v>4750686.0221078005</c:v>
                </c:pt>
                <c:pt idx="3">
                  <c:v>4766415.0865592202</c:v>
                </c:pt>
                <c:pt idx="4">
                  <c:v>4649025.2777130827</c:v>
                </c:pt>
                <c:pt idx="5">
                  <c:v>4462890.4448105395</c:v>
                </c:pt>
                <c:pt idx="6">
                  <c:v>4107576.7298718113</c:v>
                </c:pt>
                <c:pt idx="7">
                  <c:v>4502999.2647734508</c:v>
                </c:pt>
                <c:pt idx="8">
                  <c:v>4457057.3336491799</c:v>
                </c:pt>
                <c:pt idx="9">
                  <c:v>4722035.5192009825</c:v>
                </c:pt>
                <c:pt idx="10">
                  <c:v>5101531.2176931035</c:v>
                </c:pt>
              </c:numCache>
            </c:numRef>
          </c:yVal>
          <c:extLst xmlns:c16r2="http://schemas.microsoft.com/office/drawing/2015/06/chart">
            <c:ext xmlns:c16="http://schemas.microsoft.com/office/drawing/2014/chart" uri="{C3380CC4-5D6E-409C-BE32-E72D297353CC}">
              <c16:uniqueId val="{00000002-1B6F-47E1-B3CB-0B733D1A7639}"/>
            </c:ext>
          </c:extLst>
        </c:ser>
        <c:axId val="67077248"/>
        <c:axId val="67079168"/>
      </c:scatterChart>
      <c:valAx>
        <c:axId val="67077248"/>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cap="all" baseline="0">
                    <a:solidFill>
                      <a:schemeClr val="tx1"/>
                    </a:solidFill>
                    <a:latin typeface="+mn-lt"/>
                    <a:ea typeface="+mn-ea"/>
                    <a:cs typeface="+mn-cs"/>
                  </a:defRPr>
                </a:pPr>
                <a:r>
                  <a:rPr lang="en-US" sz="1200" b="1" i="0" kern="1200" baseline="0" dirty="0" smtClean="0">
                    <a:solidFill>
                      <a:schemeClr val="tx1"/>
                    </a:solidFill>
                    <a:effectLst/>
                  </a:rPr>
                  <a:t>Time, min</a:t>
                </a:r>
                <a:endParaRPr lang="ru-RU" sz="1200" b="1" dirty="0">
                  <a:solidFill>
                    <a:schemeClr val="tx1"/>
                  </a:solidFill>
                  <a:effectLst/>
                </a:endParaRPr>
              </a:p>
            </c:rich>
          </c:tx>
          <c:layout/>
          <c:spPr>
            <a:noFill/>
            <a:ln>
              <a:noFill/>
            </a:ln>
            <a:effectLst/>
          </c:spPr>
        </c:title>
        <c:numFmt formatCode="#,##0" sourceLinked="0"/>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solidFill>
                <a:latin typeface="+mn-lt"/>
                <a:ea typeface="+mn-ea"/>
                <a:cs typeface="+mn-cs"/>
              </a:defRPr>
            </a:pPr>
            <a:endParaRPr lang="ru-RU"/>
          </a:p>
        </c:txPr>
        <c:crossAx val="67079168"/>
        <c:crosses val="autoZero"/>
        <c:crossBetween val="midCat"/>
      </c:valAx>
      <c:valAx>
        <c:axId val="6707916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solidFill>
                    <a:latin typeface="+mn-lt"/>
                    <a:ea typeface="+mn-ea"/>
                    <a:cs typeface="+mn-cs"/>
                  </a:defRPr>
                </a:pPr>
                <a:r>
                  <a:rPr lang="en-US" sz="1200" b="1" i="0" kern="1200" baseline="0" dirty="0" smtClean="0">
                    <a:solidFill>
                      <a:schemeClr val="tx1"/>
                    </a:solidFill>
                    <a:effectLst/>
                  </a:rPr>
                  <a:t>Peak area, units</a:t>
                </a:r>
                <a:endParaRPr lang="ru-RU" sz="1200" b="1" dirty="0">
                  <a:solidFill>
                    <a:schemeClr val="tx1"/>
                  </a:solidFill>
                  <a:effectLst/>
                </a:endParaRPr>
              </a:p>
            </c:rich>
          </c:tx>
          <c:layout/>
          <c:spPr>
            <a:noFill/>
            <a:ln>
              <a:noFill/>
            </a:ln>
            <a:effectLst/>
          </c:spPr>
        </c:title>
        <c:numFmt formatCode="0.0E+00" sourceLinked="0"/>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67077248"/>
        <c:crosses val="autoZero"/>
        <c:crossBetween val="midCat"/>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rgbClr val="003366"/>
      </a:solidFill>
      <a:round/>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11/1/2020</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a:t>
            </a:fld>
            <a:endParaRPr lang="en-US"/>
          </a:p>
        </p:txBody>
      </p:sp>
    </p:spTree>
    <p:extLst>
      <p:ext uri="{BB962C8B-B14F-4D97-AF65-F5344CB8AC3E}">
        <p14:creationId xmlns=""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01/11/2020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01/11/2020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01/11/2020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01/11/2020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01/11/2020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01/11/2020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01/11/2020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01/11/2020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11/1/2020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jpeg"/><Relationship Id="rId7" Type="http://schemas.openxmlformats.org/officeDocument/2006/relationships/image" Target="../media/image28.pn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0.jpeg"/><Relationship Id="rId5" Type="http://schemas.openxmlformats.org/officeDocument/2006/relationships/image" Target="../media/image24.jpeg"/><Relationship Id="rId10" Type="http://schemas.openxmlformats.org/officeDocument/2006/relationships/image" Target="../media/image9.jpeg"/><Relationship Id="rId4" Type="http://schemas.openxmlformats.org/officeDocument/2006/relationships/image" Target="../media/image23.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png"/><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14.bin"/><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5.bin"/><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svg"/><Relationship Id="rId3" Type="http://schemas.openxmlformats.org/officeDocument/2006/relationships/image" Target="../media/image9.jpe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5.svg"/><Relationship Id="rId5" Type="http://schemas.openxmlformats.org/officeDocument/2006/relationships/image" Target="../media/image11.png"/><Relationship Id="rId15" Type="http://schemas.openxmlformats.org/officeDocument/2006/relationships/image" Target="../media/image18.jpe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png"/><Relationship Id="rId1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jpeg"/><Relationship Id="rId5" Type="http://schemas.openxmlformats.org/officeDocument/2006/relationships/image" Target="../media/image17.jpe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4397101"/>
          </a:xfrm>
          <a:prstGeom prst="rect">
            <a:avLst/>
          </a:prstGeom>
          <a:noFill/>
        </p:spPr>
        <p:txBody>
          <a:bodyPr wrap="square" rtlCol="0">
            <a:spAutoFit/>
          </a:bodyPr>
          <a:lstStyle/>
          <a:p>
            <a:pPr algn="ctr"/>
            <a:r>
              <a:rPr lang="en-US" sz="2400" b="1" dirty="0"/>
              <a:t>Stability study, method for the quantitation of a new </a:t>
            </a:r>
            <a:r>
              <a:rPr lang="en-US" sz="2400" b="1" dirty="0" err="1"/>
              <a:t>antifilovirus</a:t>
            </a:r>
            <a:r>
              <a:rPr lang="en-US" sz="2400" b="1" dirty="0"/>
              <a:t> agent in biological fluids and a preliminary study of its pharmacokinetics</a:t>
            </a:r>
            <a:endParaRPr lang="en-US" b="1" dirty="0"/>
          </a:p>
          <a:p>
            <a:pPr algn="ctr"/>
            <a:endParaRPr lang="en-US" b="1" dirty="0"/>
          </a:p>
          <a:p>
            <a:pPr algn="ctr"/>
            <a:endParaRPr lang="fr-FR" dirty="0"/>
          </a:p>
          <a:p>
            <a:pPr indent="252095" algn="ctr">
              <a:lnSpc>
                <a:spcPct val="115000"/>
              </a:lnSpc>
              <a:spcAft>
                <a:spcPts val="10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P. </a:t>
            </a: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Putilova</a:t>
            </a:r>
            <a:r>
              <a:rPr lang="en-US" sz="1800" b="1" baseline="30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I. Yarovaya</a:t>
            </a:r>
            <a:r>
              <a:rPr lang="en-US" sz="1800" b="1"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D. Rogachev</a:t>
            </a:r>
            <a:r>
              <a:rPr lang="en-US" sz="1800" b="1"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V. </a:t>
            </a: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Zaykovskaya</a:t>
            </a:r>
            <a:r>
              <a:rPr lang="en-US" sz="1800" b="1" baseline="30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 Salakhutdinov</a:t>
            </a:r>
            <a:r>
              <a:rPr lang="en-US" sz="1800" b="1"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baseline="30000" dirty="0"/>
              <a:t>1</a:t>
            </a:r>
            <a:r>
              <a:rPr lang="fr-FR" dirty="0"/>
              <a:t> N. N. Vorozhtsov Novosibirsk Institute of Organic Chemistry, acad. Lavrentiev ave., 9, Novosibirsk 630090, Russia. </a:t>
            </a:r>
          </a:p>
          <a:p>
            <a:r>
              <a:rPr lang="fr-FR" baseline="30000" dirty="0"/>
              <a:t>2</a:t>
            </a:r>
            <a:r>
              <a:rPr lang="fr-FR" dirty="0"/>
              <a:t> Novosibirsk State University, Pirogov str., 2, Novosibirsk 630090, Russia.</a:t>
            </a:r>
          </a:p>
          <a:p>
            <a:r>
              <a:rPr lang="fr-FR" baseline="30000" dirty="0"/>
              <a:t>3</a:t>
            </a:r>
            <a:r>
              <a:rPr lang="fr-FR" dirty="0"/>
              <a:t> State Research Center of Virology and Biotechnology VECTOR, 630559, Russia, Koltsovo, Novosibirsk region.</a:t>
            </a:r>
          </a:p>
          <a:p>
            <a:endParaRPr lang="fr-FR" dirty="0"/>
          </a:p>
          <a:p>
            <a:r>
              <a:rPr lang="en-US" sz="1400" b="1" dirty="0"/>
              <a:t>*</a:t>
            </a:r>
            <a:r>
              <a:rPr lang="en-US" sz="1400" dirty="0"/>
              <a:t> Corresponding author: valya1put1@gmail.com</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 y="2725"/>
            <a:ext cx="9143997" cy="2196051"/>
          </a:xfrm>
          <a:prstGeom prst="rect">
            <a:avLst/>
          </a:prstGeom>
        </p:spPr>
      </p:pic>
      <p:pic>
        <p:nvPicPr>
          <p:cNvPr id="2" name="Picture 4" descr="Логотип со звездочкой разработали для НГУ">
            <a:extLst>
              <a:ext uri="{FF2B5EF4-FFF2-40B4-BE49-F238E27FC236}">
                <a16:creationId xmlns="" xmlns:a16="http://schemas.microsoft.com/office/drawing/2014/main" id="{3A004CFF-13C5-4774-982C-4ADC250C93F6}"/>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47120" r="20178"/>
          <a:stretch/>
        </p:blipFill>
        <p:spPr bwMode="auto">
          <a:xfrm>
            <a:off x="5334000" y="6075904"/>
            <a:ext cx="1676400" cy="70705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ÐÐ¾ÑÐ¾Ð¶ÐµÐµ Ð¸Ð·Ð¾Ð±ÑÐ°Ð¶ÐµÐ½Ð¸Ðµ">
            <a:extLst>
              <a:ext uri="{FF2B5EF4-FFF2-40B4-BE49-F238E27FC236}">
                <a16:creationId xmlns="" xmlns:a16="http://schemas.microsoft.com/office/drawing/2014/main" id="{C389925E-B48A-49F9-9031-9294A7CDDEE0}"/>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772400" y="6010332"/>
            <a:ext cx="838200" cy="838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4131" y="222669"/>
            <a:ext cx="4495800" cy="523220"/>
          </a:xfrm>
          <a:prstGeom prst="rect">
            <a:avLst/>
          </a:prstGeom>
          <a:noFill/>
        </p:spPr>
        <p:txBody>
          <a:bodyPr wrap="square" rtlCol="0">
            <a:spAutoFit/>
          </a:bodyPr>
          <a:lstStyle/>
          <a:p>
            <a:r>
              <a:rPr lang="fr-FR" sz="2800" b="1" dirty="0"/>
              <a:t>Sample preparation scheme</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grpSp>
        <p:nvGrpSpPr>
          <p:cNvPr id="6" name="Группа 5">
            <a:extLst>
              <a:ext uri="{FF2B5EF4-FFF2-40B4-BE49-F238E27FC236}">
                <a16:creationId xmlns="" xmlns:a16="http://schemas.microsoft.com/office/drawing/2014/main" id="{6A6247CE-2845-4A26-8A59-68DDA644D590}"/>
              </a:ext>
            </a:extLst>
          </p:cNvPr>
          <p:cNvGrpSpPr/>
          <p:nvPr/>
        </p:nvGrpSpPr>
        <p:grpSpPr>
          <a:xfrm>
            <a:off x="7586597" y="0"/>
            <a:ext cx="1517705" cy="1233347"/>
            <a:chOff x="960575" y="4423922"/>
            <a:chExt cx="2593320" cy="2231771"/>
          </a:xfrm>
        </p:grpSpPr>
        <p:pic>
          <p:nvPicPr>
            <p:cNvPr id="7" name="Picture 2" descr="https://pp.userapi.com/c847018/v847018100/15b718/LOiLEX5IBt4.jpg">
              <a:extLst>
                <a:ext uri="{FF2B5EF4-FFF2-40B4-BE49-F238E27FC236}">
                  <a16:creationId xmlns="" xmlns:a16="http://schemas.microsoft.com/office/drawing/2014/main" id="{BC3512BE-4767-48E0-89FB-0B9254FA5F69}"/>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3763" t="30022" r="13076"/>
            <a:stretch/>
          </p:blipFill>
          <p:spPr bwMode="auto">
            <a:xfrm>
              <a:off x="960575" y="4423922"/>
              <a:ext cx="1271588" cy="223177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s://pp.userapi.com/c849532/v849532100/eba0f/CShSKB_Z018.jpg">
              <a:extLst>
                <a:ext uri="{FF2B5EF4-FFF2-40B4-BE49-F238E27FC236}">
                  <a16:creationId xmlns="" xmlns:a16="http://schemas.microsoft.com/office/drawing/2014/main" id="{4CEE8192-A5F0-4EFF-B615-D7F7ADB96267}"/>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0412" t="5320" r="9939" b="18972"/>
            <a:stretch/>
          </p:blipFill>
          <p:spPr bwMode="auto">
            <a:xfrm>
              <a:off x="2235121" y="4423922"/>
              <a:ext cx="1318774" cy="2231771"/>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 name="Picture 2" descr="https://sun9-56.userapi.com/c851232/v851232701/75880/Iebily9VKKw.jpg">
            <a:extLst>
              <a:ext uri="{FF2B5EF4-FFF2-40B4-BE49-F238E27FC236}">
                <a16:creationId xmlns="" xmlns:a16="http://schemas.microsoft.com/office/drawing/2014/main" id="{4C4B422A-C94D-4660-B1BF-528329D510EF}"/>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99" y="22606"/>
            <a:ext cx="1534795" cy="1151096"/>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Рисунок 16">
            <a:extLst>
              <a:ext uri="{FF2B5EF4-FFF2-40B4-BE49-F238E27FC236}">
                <a16:creationId xmlns="" xmlns:a16="http://schemas.microsoft.com/office/drawing/2014/main" id="{FED55774-ADC4-4412-8C19-08C3D6D6AAFC}"/>
              </a:ext>
            </a:extLst>
          </p:cNvPr>
          <p:cNvPicPr>
            <a:picLocks noChangeAspect="1"/>
          </p:cNvPicPr>
          <p:nvPr/>
        </p:nvPicPr>
        <p:blipFill>
          <a:blip r:embed="rId6" cstate="print"/>
          <a:stretch>
            <a:fillRect/>
          </a:stretch>
        </p:blipFill>
        <p:spPr>
          <a:xfrm>
            <a:off x="3171785" y="2933988"/>
            <a:ext cx="566743" cy="839391"/>
          </a:xfrm>
          <a:prstGeom prst="rect">
            <a:avLst/>
          </a:prstGeom>
        </p:spPr>
      </p:pic>
      <p:grpSp>
        <p:nvGrpSpPr>
          <p:cNvPr id="18" name="Группа 17">
            <a:extLst>
              <a:ext uri="{FF2B5EF4-FFF2-40B4-BE49-F238E27FC236}">
                <a16:creationId xmlns="" xmlns:a16="http://schemas.microsoft.com/office/drawing/2014/main" id="{AE6BDFA8-EA47-421E-9314-8FB37CA84921}"/>
              </a:ext>
            </a:extLst>
          </p:cNvPr>
          <p:cNvGrpSpPr/>
          <p:nvPr/>
        </p:nvGrpSpPr>
        <p:grpSpPr>
          <a:xfrm>
            <a:off x="3789852" y="3046948"/>
            <a:ext cx="1497949" cy="715581"/>
            <a:chOff x="4392971" y="1719858"/>
            <a:chExt cx="1997265" cy="954108"/>
          </a:xfrm>
        </p:grpSpPr>
        <p:sp>
          <p:nvSpPr>
            <p:cNvPr id="19" name="TextBox 18">
              <a:extLst>
                <a:ext uri="{FF2B5EF4-FFF2-40B4-BE49-F238E27FC236}">
                  <a16:creationId xmlns="" xmlns:a16="http://schemas.microsoft.com/office/drawing/2014/main" id="{1A5267CE-AB6A-47C7-ACB3-21A3B69BF113}"/>
                </a:ext>
              </a:extLst>
            </p:cNvPr>
            <p:cNvSpPr txBox="1"/>
            <p:nvPr/>
          </p:nvSpPr>
          <p:spPr>
            <a:xfrm>
              <a:off x="4568718" y="1719858"/>
              <a:ext cx="1821518" cy="954108"/>
            </a:xfrm>
            <a:prstGeom prst="rect">
              <a:avLst/>
            </a:prstGeom>
            <a:noFill/>
          </p:spPr>
          <p:txBody>
            <a:bodyPr wrap="square" rtlCol="0">
              <a:spAutoFit/>
            </a:bodyPr>
            <a:lstStyle/>
            <a:p>
              <a:r>
                <a:rPr lang="ru-RU" sz="1350" dirty="0"/>
                <a:t>50 </a:t>
              </a:r>
              <a:r>
                <a:rPr lang="el-GR" sz="1350" dirty="0"/>
                <a:t>μ</a:t>
              </a:r>
              <a:r>
                <a:rPr lang="en-US" sz="1350" dirty="0"/>
                <a:t>l 0.2M</a:t>
              </a:r>
              <a:endParaRPr lang="ru-RU" sz="1350" dirty="0"/>
            </a:p>
            <a:p>
              <a:endParaRPr lang="ru-RU" sz="1350" dirty="0"/>
            </a:p>
            <a:p>
              <a:r>
                <a:rPr lang="en-US" sz="1350" dirty="0"/>
                <a:t>ZnSO</a:t>
              </a:r>
              <a:r>
                <a:rPr lang="en-US" sz="1350" baseline="-25000" dirty="0"/>
                <a:t>4</a:t>
              </a:r>
              <a:r>
                <a:rPr lang="ru-RU" sz="1350" dirty="0"/>
                <a:t>/</a:t>
              </a:r>
              <a:r>
                <a:rPr lang="en-US" sz="1350" dirty="0"/>
                <a:t>MeOH</a:t>
              </a:r>
              <a:endParaRPr lang="ru-RU" sz="1350" baseline="-25000" dirty="0"/>
            </a:p>
          </p:txBody>
        </p:sp>
        <p:sp>
          <p:nvSpPr>
            <p:cNvPr id="20" name="Стрелка вправо 15">
              <a:extLst>
                <a:ext uri="{FF2B5EF4-FFF2-40B4-BE49-F238E27FC236}">
                  <a16:creationId xmlns="" xmlns:a16="http://schemas.microsoft.com/office/drawing/2014/main" id="{8ED6D265-2580-4ACC-8419-69EF535959BD}"/>
                </a:ext>
              </a:extLst>
            </p:cNvPr>
            <p:cNvSpPr/>
            <p:nvPr/>
          </p:nvSpPr>
          <p:spPr>
            <a:xfrm>
              <a:off x="4392971" y="2041426"/>
              <a:ext cx="1925818" cy="214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pic>
        <p:nvPicPr>
          <p:cNvPr id="21" name="Рисунок 20">
            <a:extLst>
              <a:ext uri="{FF2B5EF4-FFF2-40B4-BE49-F238E27FC236}">
                <a16:creationId xmlns="" xmlns:a16="http://schemas.microsoft.com/office/drawing/2014/main" id="{920CB59D-3749-4EC9-8B53-07F323263859}"/>
              </a:ext>
            </a:extLst>
          </p:cNvPr>
          <p:cNvPicPr>
            <a:picLocks noChangeAspect="1"/>
          </p:cNvPicPr>
          <p:nvPr/>
        </p:nvPicPr>
        <p:blipFill>
          <a:blip r:embed="rId7" cstate="print"/>
          <a:stretch>
            <a:fillRect/>
          </a:stretch>
        </p:blipFill>
        <p:spPr>
          <a:xfrm>
            <a:off x="5296268" y="2933988"/>
            <a:ext cx="575933" cy="839391"/>
          </a:xfrm>
          <a:prstGeom prst="rect">
            <a:avLst/>
          </a:prstGeom>
        </p:spPr>
      </p:pic>
      <p:grpSp>
        <p:nvGrpSpPr>
          <p:cNvPr id="22" name="Группа 21">
            <a:extLst>
              <a:ext uri="{FF2B5EF4-FFF2-40B4-BE49-F238E27FC236}">
                <a16:creationId xmlns="" xmlns:a16="http://schemas.microsoft.com/office/drawing/2014/main" id="{8F7BB71A-0D9C-4E18-9C27-93F77110506B}"/>
              </a:ext>
            </a:extLst>
          </p:cNvPr>
          <p:cNvGrpSpPr/>
          <p:nvPr/>
        </p:nvGrpSpPr>
        <p:grpSpPr>
          <a:xfrm>
            <a:off x="5366026" y="3269665"/>
            <a:ext cx="1341983" cy="457324"/>
            <a:chOff x="6494535" y="2016814"/>
            <a:chExt cx="1789311" cy="609765"/>
          </a:xfrm>
        </p:grpSpPr>
        <p:sp>
          <p:nvSpPr>
            <p:cNvPr id="23" name="Стрелка вправо 19">
              <a:extLst>
                <a:ext uri="{FF2B5EF4-FFF2-40B4-BE49-F238E27FC236}">
                  <a16:creationId xmlns="" xmlns:a16="http://schemas.microsoft.com/office/drawing/2014/main" id="{4FED867E-7D18-49E7-856A-BBFFA39B419B}"/>
                </a:ext>
              </a:extLst>
            </p:cNvPr>
            <p:cNvSpPr/>
            <p:nvPr/>
          </p:nvSpPr>
          <p:spPr>
            <a:xfrm>
              <a:off x="7278498" y="2016814"/>
              <a:ext cx="751075" cy="219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4" name="TextBox 23">
              <a:extLst>
                <a:ext uri="{FF2B5EF4-FFF2-40B4-BE49-F238E27FC236}">
                  <a16:creationId xmlns="" xmlns:a16="http://schemas.microsoft.com/office/drawing/2014/main" id="{B947F725-0949-4272-9135-602C4A1AFAAC}"/>
                </a:ext>
              </a:extLst>
            </p:cNvPr>
            <p:cNvSpPr txBox="1"/>
            <p:nvPr/>
          </p:nvSpPr>
          <p:spPr>
            <a:xfrm>
              <a:off x="6494535" y="2226470"/>
              <a:ext cx="1789311" cy="400109"/>
            </a:xfrm>
            <a:prstGeom prst="rect">
              <a:avLst/>
            </a:prstGeom>
            <a:noFill/>
          </p:spPr>
          <p:txBody>
            <a:bodyPr wrap="square" rtlCol="0">
              <a:spAutoFit/>
            </a:bodyPr>
            <a:lstStyle/>
            <a:p>
              <a:pPr algn="ctr"/>
              <a:r>
                <a:rPr lang="en-US" sz="1350" dirty="0"/>
                <a:t>centrifugation</a:t>
              </a:r>
              <a:endParaRPr lang="ru-RU" sz="1350" dirty="0"/>
            </a:p>
          </p:txBody>
        </p:sp>
      </p:grpSp>
      <p:pic>
        <p:nvPicPr>
          <p:cNvPr id="25" name="Рисунок 24">
            <a:extLst>
              <a:ext uri="{FF2B5EF4-FFF2-40B4-BE49-F238E27FC236}">
                <a16:creationId xmlns="" xmlns:a16="http://schemas.microsoft.com/office/drawing/2014/main" id="{8C197C6A-3282-4EDE-8217-0F1BD4EC7A6A}"/>
              </a:ext>
            </a:extLst>
          </p:cNvPr>
          <p:cNvPicPr>
            <a:picLocks noChangeAspect="1"/>
          </p:cNvPicPr>
          <p:nvPr/>
        </p:nvPicPr>
        <p:blipFill>
          <a:blip r:embed="rId8" cstate="print"/>
          <a:stretch>
            <a:fillRect/>
          </a:stretch>
        </p:blipFill>
        <p:spPr>
          <a:xfrm>
            <a:off x="6562590" y="2929320"/>
            <a:ext cx="580940" cy="841577"/>
          </a:xfrm>
          <a:prstGeom prst="rect">
            <a:avLst/>
          </a:prstGeom>
        </p:spPr>
      </p:pic>
      <p:pic>
        <p:nvPicPr>
          <p:cNvPr id="26" name="Picture 8" descr="ÐÐ°ÑÑÐ¸Ð½ÐºÐ¸ Ð¿Ð¾ Ð·Ð°Ð¿ÑÐ¾ÑÑ Ð²Ð¸Ð°Ð»Ð° 2 Ð¼Ð» ÑÐ¾ ÑÑÐµÐºÐ»ÑÐ½Ð½ÑÐ¼Ð¸ Ð²ÑÑÐ°Ð²ÐºÐ°Ð¼Ð¸ Ð½Ð° 300 Ð¼ÐºÐ»">
            <a:extLst>
              <a:ext uri="{FF2B5EF4-FFF2-40B4-BE49-F238E27FC236}">
                <a16:creationId xmlns="" xmlns:a16="http://schemas.microsoft.com/office/drawing/2014/main" id="{C8F8A0C1-9319-41F8-9303-F782F1A09750}"/>
              </a:ext>
            </a:extLst>
          </p:cNvPr>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r="58736"/>
          <a:stretch/>
        </p:blipFill>
        <p:spPr bwMode="auto">
          <a:xfrm>
            <a:off x="8643286" y="2918272"/>
            <a:ext cx="341729" cy="8526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 name="Группа 26">
            <a:extLst>
              <a:ext uri="{FF2B5EF4-FFF2-40B4-BE49-F238E27FC236}">
                <a16:creationId xmlns="" xmlns:a16="http://schemas.microsoft.com/office/drawing/2014/main" id="{8974A27B-E004-45A4-B179-3A13D4D306F8}"/>
              </a:ext>
            </a:extLst>
          </p:cNvPr>
          <p:cNvGrpSpPr/>
          <p:nvPr/>
        </p:nvGrpSpPr>
        <p:grpSpPr>
          <a:xfrm>
            <a:off x="7163389" y="3039206"/>
            <a:ext cx="1477634" cy="715581"/>
            <a:chOff x="8891020" y="1709535"/>
            <a:chExt cx="1970179" cy="954108"/>
          </a:xfrm>
        </p:grpSpPr>
        <p:sp>
          <p:nvSpPr>
            <p:cNvPr id="28" name="TextBox 27">
              <a:extLst>
                <a:ext uri="{FF2B5EF4-FFF2-40B4-BE49-F238E27FC236}">
                  <a16:creationId xmlns="" xmlns:a16="http://schemas.microsoft.com/office/drawing/2014/main" id="{DFF65CC3-D248-4136-BB0F-56D54B6E1F3C}"/>
                </a:ext>
              </a:extLst>
            </p:cNvPr>
            <p:cNvSpPr txBox="1"/>
            <p:nvPr/>
          </p:nvSpPr>
          <p:spPr>
            <a:xfrm>
              <a:off x="8891020" y="1709535"/>
              <a:ext cx="1970179" cy="954108"/>
            </a:xfrm>
            <a:prstGeom prst="rect">
              <a:avLst/>
            </a:prstGeom>
            <a:noFill/>
          </p:spPr>
          <p:txBody>
            <a:bodyPr wrap="square" rtlCol="0">
              <a:spAutoFit/>
            </a:bodyPr>
            <a:lstStyle/>
            <a:p>
              <a:r>
                <a:rPr lang="ru-RU" sz="1350" dirty="0"/>
                <a:t>50 </a:t>
              </a:r>
              <a:r>
                <a:rPr lang="el-GR" sz="1350" dirty="0"/>
                <a:t>μ</a:t>
              </a:r>
              <a:r>
                <a:rPr lang="en-US" sz="1350" dirty="0"/>
                <a:t>l</a:t>
              </a:r>
              <a:r>
                <a:rPr lang="ru-RU" sz="1350" dirty="0"/>
                <a:t> </a:t>
              </a:r>
              <a:r>
                <a:rPr lang="en-US" sz="1350" dirty="0"/>
                <a:t>supernatant</a:t>
              </a:r>
              <a:endParaRPr lang="ru-RU" sz="1350" dirty="0"/>
            </a:p>
            <a:p>
              <a:endParaRPr lang="ru-RU" sz="1350" dirty="0"/>
            </a:p>
            <a:p>
              <a:r>
                <a:rPr lang="ru-RU" sz="1350" dirty="0"/>
                <a:t> +100 </a:t>
              </a:r>
              <a:r>
                <a:rPr lang="el-GR" sz="1350" dirty="0"/>
                <a:t>μ</a:t>
              </a:r>
              <a:r>
                <a:rPr lang="en-US" sz="1350" dirty="0"/>
                <a:t>l</a:t>
              </a:r>
              <a:r>
                <a:rPr lang="ru-RU" sz="1350" dirty="0"/>
                <a:t> </a:t>
              </a:r>
              <a:r>
                <a:rPr lang="en-US" sz="1350" dirty="0"/>
                <a:t>H</a:t>
              </a:r>
              <a:r>
                <a:rPr lang="en-US" sz="1350" baseline="-25000" dirty="0"/>
                <a:t>2</a:t>
              </a:r>
              <a:r>
                <a:rPr lang="en-US" sz="1350" dirty="0"/>
                <a:t>O</a:t>
              </a:r>
              <a:endParaRPr lang="ru-RU" sz="1350" dirty="0"/>
            </a:p>
          </p:txBody>
        </p:sp>
        <p:sp>
          <p:nvSpPr>
            <p:cNvPr id="29" name="Стрелка вправо 25">
              <a:extLst>
                <a:ext uri="{FF2B5EF4-FFF2-40B4-BE49-F238E27FC236}">
                  <a16:creationId xmlns="" xmlns:a16="http://schemas.microsoft.com/office/drawing/2014/main" id="{7420F941-DED1-445F-B602-B4213856FC15}"/>
                </a:ext>
              </a:extLst>
            </p:cNvPr>
            <p:cNvSpPr/>
            <p:nvPr/>
          </p:nvSpPr>
          <p:spPr>
            <a:xfrm>
              <a:off x="8892979" y="2031103"/>
              <a:ext cx="1925818" cy="214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sp>
        <p:nvSpPr>
          <p:cNvPr id="34" name="Прямоугольник 33">
            <a:extLst>
              <a:ext uri="{FF2B5EF4-FFF2-40B4-BE49-F238E27FC236}">
                <a16:creationId xmlns="" xmlns:a16="http://schemas.microsoft.com/office/drawing/2014/main" id="{B688FBA5-B0D5-4279-A413-D0E39A167691}"/>
              </a:ext>
            </a:extLst>
          </p:cNvPr>
          <p:cNvSpPr/>
          <p:nvPr/>
        </p:nvSpPr>
        <p:spPr>
          <a:xfrm>
            <a:off x="2676449" y="3845250"/>
            <a:ext cx="1348740" cy="300082"/>
          </a:xfrm>
          <a:prstGeom prst="rect">
            <a:avLst/>
          </a:prstGeom>
        </p:spPr>
        <p:txBody>
          <a:bodyPr wrap="square">
            <a:spAutoFit/>
          </a:bodyPr>
          <a:lstStyle/>
          <a:p>
            <a:r>
              <a:rPr lang="el-GR" sz="1350" dirty="0"/>
              <a:t>20 μ</a:t>
            </a:r>
            <a:r>
              <a:rPr lang="en-US" sz="1350" dirty="0"/>
              <a:t>l sample</a:t>
            </a:r>
            <a:endParaRPr lang="ru-RU" sz="1350" dirty="0"/>
          </a:p>
        </p:txBody>
      </p:sp>
      <p:pic>
        <p:nvPicPr>
          <p:cNvPr id="35" name="Picture 8" descr="Картинки по запросу ножницы">
            <a:extLst>
              <a:ext uri="{FF2B5EF4-FFF2-40B4-BE49-F238E27FC236}">
                <a16:creationId xmlns="" xmlns:a16="http://schemas.microsoft.com/office/drawing/2014/main" id="{6B529ADA-77BE-4E1C-947A-15B30EAF67E4}"/>
              </a:ext>
            </a:extLst>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3663905">
            <a:off x="1703297" y="3084001"/>
            <a:ext cx="517876" cy="517876"/>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2" descr="Картинки по запросу белые лабораторные крысы">
            <a:extLst>
              <a:ext uri="{FF2B5EF4-FFF2-40B4-BE49-F238E27FC236}">
                <a16:creationId xmlns="" xmlns:a16="http://schemas.microsoft.com/office/drawing/2014/main" id="{E2F7A0E5-B2CA-44EB-B9E1-95B56BDF23F4}"/>
              </a:ext>
            </a:extLst>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11065" y="3424351"/>
            <a:ext cx="1647494" cy="123873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7" name="Прямая соединительная линия 36">
            <a:extLst>
              <a:ext uri="{FF2B5EF4-FFF2-40B4-BE49-F238E27FC236}">
                <a16:creationId xmlns="" xmlns:a16="http://schemas.microsoft.com/office/drawing/2014/main" id="{94E7FE41-9865-4710-959E-25074DB36715}"/>
              </a:ext>
            </a:extLst>
          </p:cNvPr>
          <p:cNvCxnSpPr/>
          <p:nvPr/>
        </p:nvCxnSpPr>
        <p:spPr>
          <a:xfrm>
            <a:off x="1563435" y="3449009"/>
            <a:ext cx="182880" cy="13194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38" name="Группа 37">
            <a:extLst>
              <a:ext uri="{FF2B5EF4-FFF2-40B4-BE49-F238E27FC236}">
                <a16:creationId xmlns="" xmlns:a16="http://schemas.microsoft.com/office/drawing/2014/main" id="{48B3CA48-A37F-41C4-A021-993D6F521D50}"/>
              </a:ext>
            </a:extLst>
          </p:cNvPr>
          <p:cNvGrpSpPr/>
          <p:nvPr/>
        </p:nvGrpSpPr>
        <p:grpSpPr>
          <a:xfrm rot="19603995">
            <a:off x="1401524" y="3786693"/>
            <a:ext cx="1341983" cy="424220"/>
            <a:chOff x="6723042" y="1670466"/>
            <a:chExt cx="1789311" cy="565627"/>
          </a:xfrm>
        </p:grpSpPr>
        <p:sp>
          <p:nvSpPr>
            <p:cNvPr id="39" name="Стрелка вправо 19">
              <a:extLst>
                <a:ext uri="{FF2B5EF4-FFF2-40B4-BE49-F238E27FC236}">
                  <a16:creationId xmlns="" xmlns:a16="http://schemas.microsoft.com/office/drawing/2014/main" id="{E1DEC6FF-1019-43E3-ACAA-ACB85B49A4BE}"/>
                </a:ext>
              </a:extLst>
            </p:cNvPr>
            <p:cNvSpPr/>
            <p:nvPr/>
          </p:nvSpPr>
          <p:spPr>
            <a:xfrm>
              <a:off x="7278498" y="2016814"/>
              <a:ext cx="751075" cy="219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0" name="TextBox 39">
              <a:extLst>
                <a:ext uri="{FF2B5EF4-FFF2-40B4-BE49-F238E27FC236}">
                  <a16:creationId xmlns="" xmlns:a16="http://schemas.microsoft.com/office/drawing/2014/main" id="{6AFFE443-E61B-418F-A697-A9B7AC04D9EE}"/>
                </a:ext>
              </a:extLst>
            </p:cNvPr>
            <p:cNvSpPr txBox="1"/>
            <p:nvPr/>
          </p:nvSpPr>
          <p:spPr>
            <a:xfrm>
              <a:off x="6723042" y="1670466"/>
              <a:ext cx="1789311" cy="400109"/>
            </a:xfrm>
            <a:prstGeom prst="rect">
              <a:avLst/>
            </a:prstGeom>
            <a:noFill/>
          </p:spPr>
          <p:txBody>
            <a:bodyPr wrap="square" rtlCol="0">
              <a:spAutoFit/>
            </a:bodyPr>
            <a:lstStyle/>
            <a:p>
              <a:pPr algn="ctr"/>
              <a:r>
                <a:rPr lang="en-US" sz="1350" dirty="0"/>
                <a:t>Sampling</a:t>
              </a:r>
              <a:r>
                <a:rPr lang="ru-RU" sz="1350" dirty="0"/>
                <a:t> 20 </a:t>
              </a:r>
              <a:r>
                <a:rPr lang="el-GR" sz="1350" dirty="0"/>
                <a:t>μ</a:t>
              </a:r>
              <a:r>
                <a:rPr lang="en-US" sz="1350" dirty="0"/>
                <a:t>l</a:t>
              </a:r>
              <a:endParaRPr lang="ru-RU" sz="1350" dirty="0"/>
            </a:p>
          </p:txBody>
        </p:sp>
      </p:grpSp>
      <p:sp>
        <p:nvSpPr>
          <p:cNvPr id="41" name="Прямоугольник 40">
            <a:extLst>
              <a:ext uri="{FF2B5EF4-FFF2-40B4-BE49-F238E27FC236}">
                <a16:creationId xmlns="" xmlns:a16="http://schemas.microsoft.com/office/drawing/2014/main" id="{FFB1B786-8D73-49DA-9307-7515E85E3C3C}"/>
              </a:ext>
            </a:extLst>
          </p:cNvPr>
          <p:cNvSpPr/>
          <p:nvPr/>
        </p:nvSpPr>
        <p:spPr>
          <a:xfrm>
            <a:off x="244394" y="4546582"/>
            <a:ext cx="1348740" cy="923330"/>
          </a:xfrm>
          <a:prstGeom prst="rect">
            <a:avLst/>
          </a:prstGeom>
        </p:spPr>
        <p:txBody>
          <a:bodyPr wrap="square">
            <a:spAutoFit/>
          </a:bodyPr>
          <a:lstStyle/>
          <a:p>
            <a:r>
              <a:rPr lang="en-US" sz="1350" dirty="0"/>
              <a:t>An animal that has been orally administered with </a:t>
            </a:r>
            <a:r>
              <a:rPr lang="en-US" sz="1350" dirty="0" smtClean="0"/>
              <a:t>AS-358</a:t>
            </a:r>
            <a:endParaRPr lang="ru-RU" sz="1350" dirty="0"/>
          </a:p>
        </p:txBody>
      </p:sp>
      <p:pic>
        <p:nvPicPr>
          <p:cNvPr id="42" name="Рисунок 41">
            <a:extLst>
              <a:ext uri="{FF2B5EF4-FFF2-40B4-BE49-F238E27FC236}">
                <a16:creationId xmlns="" xmlns:a16="http://schemas.microsoft.com/office/drawing/2014/main" id="{4BB648D5-EC6E-4178-88DF-CB6F9797C281}"/>
              </a:ext>
            </a:extLst>
          </p:cNvPr>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791784" y="1828800"/>
            <a:ext cx="771651" cy="1076722"/>
          </a:xfrm>
          <a:prstGeom prst="rect">
            <a:avLst/>
          </a:prstGeom>
        </p:spPr>
      </p:pic>
      <p:sp>
        <p:nvSpPr>
          <p:cNvPr id="43" name="Прямоугольник 42">
            <a:extLst>
              <a:ext uri="{FF2B5EF4-FFF2-40B4-BE49-F238E27FC236}">
                <a16:creationId xmlns="" xmlns:a16="http://schemas.microsoft.com/office/drawing/2014/main" id="{47643437-F1FE-44A5-A011-5A7228BAA7D8}"/>
              </a:ext>
            </a:extLst>
          </p:cNvPr>
          <p:cNvSpPr/>
          <p:nvPr/>
        </p:nvSpPr>
        <p:spPr>
          <a:xfrm>
            <a:off x="351325" y="2881895"/>
            <a:ext cx="1168140" cy="300082"/>
          </a:xfrm>
          <a:prstGeom prst="rect">
            <a:avLst/>
          </a:prstGeom>
        </p:spPr>
        <p:txBody>
          <a:bodyPr wrap="none">
            <a:spAutoFit/>
          </a:bodyPr>
          <a:lstStyle/>
          <a:p>
            <a:r>
              <a:rPr lang="en-US" sz="1350" dirty="0"/>
              <a:t>spike</a:t>
            </a:r>
            <a:r>
              <a:rPr lang="ru-RU" sz="1350" dirty="0"/>
              <a:t> (200 </a:t>
            </a:r>
            <a:r>
              <a:rPr lang="en-US" sz="1350" dirty="0"/>
              <a:t>ml</a:t>
            </a:r>
            <a:r>
              <a:rPr lang="ru-RU" sz="1350" dirty="0"/>
              <a:t>)</a:t>
            </a:r>
          </a:p>
        </p:txBody>
      </p:sp>
      <p:grpSp>
        <p:nvGrpSpPr>
          <p:cNvPr id="44" name="Группа 43">
            <a:extLst>
              <a:ext uri="{FF2B5EF4-FFF2-40B4-BE49-F238E27FC236}">
                <a16:creationId xmlns="" xmlns:a16="http://schemas.microsoft.com/office/drawing/2014/main" id="{85C985E4-F4A1-49DE-8B3D-4B47243F7B09}"/>
              </a:ext>
            </a:extLst>
          </p:cNvPr>
          <p:cNvGrpSpPr/>
          <p:nvPr/>
        </p:nvGrpSpPr>
        <p:grpSpPr>
          <a:xfrm rot="1193040">
            <a:off x="1618452" y="2476036"/>
            <a:ext cx="1341983" cy="424221"/>
            <a:chOff x="6723043" y="1670466"/>
            <a:chExt cx="1789311" cy="565627"/>
          </a:xfrm>
        </p:grpSpPr>
        <p:sp>
          <p:nvSpPr>
            <p:cNvPr id="45" name="Стрелка вправо 19">
              <a:extLst>
                <a:ext uri="{FF2B5EF4-FFF2-40B4-BE49-F238E27FC236}">
                  <a16:creationId xmlns="" xmlns:a16="http://schemas.microsoft.com/office/drawing/2014/main" id="{D5C947FF-23BB-424F-BC45-F1C399C0EBE8}"/>
                </a:ext>
              </a:extLst>
            </p:cNvPr>
            <p:cNvSpPr/>
            <p:nvPr/>
          </p:nvSpPr>
          <p:spPr>
            <a:xfrm>
              <a:off x="7278498" y="2016814"/>
              <a:ext cx="751075" cy="219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46" name="TextBox 45">
              <a:extLst>
                <a:ext uri="{FF2B5EF4-FFF2-40B4-BE49-F238E27FC236}">
                  <a16:creationId xmlns="" xmlns:a16="http://schemas.microsoft.com/office/drawing/2014/main" id="{3034F788-9E8D-43DC-A7C3-7D8AC8D3CDAE}"/>
                </a:ext>
              </a:extLst>
            </p:cNvPr>
            <p:cNvSpPr txBox="1"/>
            <p:nvPr/>
          </p:nvSpPr>
          <p:spPr>
            <a:xfrm>
              <a:off x="6723043" y="1670466"/>
              <a:ext cx="1789311" cy="400109"/>
            </a:xfrm>
            <a:prstGeom prst="rect">
              <a:avLst/>
            </a:prstGeom>
            <a:noFill/>
          </p:spPr>
          <p:txBody>
            <a:bodyPr wrap="square" rtlCol="0">
              <a:spAutoFit/>
            </a:bodyPr>
            <a:lstStyle/>
            <a:p>
              <a:pPr algn="ctr"/>
              <a:r>
                <a:rPr lang="en-US" sz="1350" dirty="0"/>
                <a:t>Sampling</a:t>
              </a:r>
              <a:r>
                <a:rPr lang="ru-RU" sz="1350" dirty="0"/>
                <a:t> 20 </a:t>
              </a:r>
              <a:r>
                <a:rPr lang="el-GR" sz="1350" dirty="0"/>
                <a:t>μ</a:t>
              </a:r>
              <a:r>
                <a:rPr lang="en-US" sz="1350" dirty="0"/>
                <a:t>l</a:t>
              </a:r>
              <a:endParaRPr lang="ru-RU" sz="1350" dirty="0"/>
            </a:p>
          </p:txBody>
        </p:sp>
      </p:grpSp>
    </p:spTree>
    <p:extLst>
      <p:ext uri="{BB962C8B-B14F-4D97-AF65-F5344CB8AC3E}">
        <p14:creationId xmlns="" xmlns:p14="http://schemas.microsoft.com/office/powerpoint/2010/main" val="192542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fr-FR" sz="2800" b="1" dirty="0"/>
              <a:t>Quantitative determination procedure</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7" name="Объект 2">
            <a:extLst>
              <a:ext uri="{FF2B5EF4-FFF2-40B4-BE49-F238E27FC236}">
                <a16:creationId xmlns="" xmlns:a16="http://schemas.microsoft.com/office/drawing/2014/main" id="{01F3F372-E828-483E-A243-13A52E266A0A}"/>
              </a:ext>
            </a:extLst>
          </p:cNvPr>
          <p:cNvSpPr txBox="1">
            <a:spLocks/>
          </p:cNvSpPr>
          <p:nvPr/>
        </p:nvSpPr>
        <p:spPr>
          <a:xfrm>
            <a:off x="381000" y="1207916"/>
            <a:ext cx="7886700" cy="2221084"/>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Taking into account the stability data, a method for the quantitative determination of AS-358 in rat blood was developed and validated</a:t>
            </a:r>
            <a:r>
              <a:rPr lang="en-US" dirty="0" smtClean="0"/>
              <a:t>.</a:t>
            </a:r>
            <a:endParaRPr lang="ru-RU" dirty="0"/>
          </a:p>
          <a:p>
            <a:r>
              <a:rPr lang="en-US" dirty="0"/>
              <a:t>The </a:t>
            </a:r>
            <a:r>
              <a:rPr lang="en-US" dirty="0" err="1"/>
              <a:t>bioanalytical</a:t>
            </a:r>
            <a:r>
              <a:rPr lang="en-US" dirty="0"/>
              <a:t> method was validated in accordance with the FDA and EMA regulations in terms of selectivity, calibration curve, accuracy, </a:t>
            </a:r>
            <a:r>
              <a:rPr lang="en-US" dirty="0" err="1"/>
              <a:t>recovey</a:t>
            </a:r>
            <a:r>
              <a:rPr lang="en-US" dirty="0"/>
              <a:t>, carry over and stability of a</a:t>
            </a:r>
            <a:r>
              <a:rPr lang="ru-RU" dirty="0"/>
              <a:t> </a:t>
            </a:r>
            <a:r>
              <a:rPr lang="en-US" dirty="0"/>
              <a:t>prepared sample in autosampler.</a:t>
            </a:r>
          </a:p>
          <a:p>
            <a:endParaRPr lang="ru-RU" dirty="0"/>
          </a:p>
        </p:txBody>
      </p:sp>
      <p:sp>
        <p:nvSpPr>
          <p:cNvPr id="8" name="TextBox 7">
            <a:extLst>
              <a:ext uri="{FF2B5EF4-FFF2-40B4-BE49-F238E27FC236}">
                <a16:creationId xmlns="" xmlns:a16="http://schemas.microsoft.com/office/drawing/2014/main" id="{1E19FEAC-4CD2-452E-99DF-7F3B935CD1DF}"/>
              </a:ext>
            </a:extLst>
          </p:cNvPr>
          <p:cNvSpPr txBox="1"/>
          <p:nvPr/>
        </p:nvSpPr>
        <p:spPr>
          <a:xfrm>
            <a:off x="1835813" y="5084058"/>
            <a:ext cx="2201862" cy="300082"/>
          </a:xfrm>
          <a:prstGeom prst="rect">
            <a:avLst/>
          </a:prstGeom>
          <a:noFill/>
        </p:spPr>
        <p:txBody>
          <a:bodyPr wrap="square" rtlCol="0">
            <a:spAutoFit/>
          </a:bodyPr>
          <a:lstStyle/>
          <a:p>
            <a:pPr algn="ctr"/>
            <a:r>
              <a:rPr lang="en-US" sz="1350" i="1" dirty="0">
                <a:latin typeface="Calibri" panose="020F0502020204030204" pitchFamily="34" charset="0"/>
                <a:cs typeface="Calibri" panose="020F0502020204030204" pitchFamily="34" charset="0"/>
              </a:rPr>
              <a:t>Calibration solutions</a:t>
            </a:r>
            <a:endParaRPr lang="ru-RU" sz="1350" i="1" dirty="0">
              <a:latin typeface="Calibri" panose="020F0502020204030204" pitchFamily="34" charset="0"/>
              <a:cs typeface="Calibri" panose="020F0502020204030204" pitchFamily="34" charset="0"/>
            </a:endParaRPr>
          </a:p>
        </p:txBody>
      </p:sp>
      <p:pic>
        <p:nvPicPr>
          <p:cNvPr id="9" name="Picture 2" descr="https://pp.userapi.com/c852224/v852224701/6b029/Lh8SnJJzw-E.jpg">
            <a:extLst>
              <a:ext uri="{FF2B5EF4-FFF2-40B4-BE49-F238E27FC236}">
                <a16:creationId xmlns="" xmlns:a16="http://schemas.microsoft.com/office/drawing/2014/main" id="{29F78638-91F8-446A-95A0-587391FBF1EF}"/>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952" y="3861426"/>
            <a:ext cx="1638380" cy="1228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0" name="Picture 2">
            <a:extLst>
              <a:ext uri="{FF2B5EF4-FFF2-40B4-BE49-F238E27FC236}">
                <a16:creationId xmlns="" xmlns:a16="http://schemas.microsoft.com/office/drawing/2014/main" id="{9ED5C99D-B0E0-4D0E-BB3F-FF16AE8349EF}"/>
              </a:ext>
            </a:extLst>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70261" y="3631278"/>
            <a:ext cx="4499204" cy="1793081"/>
          </a:xfrm>
          <a:prstGeom prst="rect">
            <a:avLst/>
          </a:prstGeom>
          <a:noFill/>
          <a:ln>
            <a:noFill/>
          </a:ln>
        </p:spPr>
      </p:pic>
      <p:sp>
        <p:nvSpPr>
          <p:cNvPr id="11" name="Прямоугольник 10">
            <a:extLst>
              <a:ext uri="{FF2B5EF4-FFF2-40B4-BE49-F238E27FC236}">
                <a16:creationId xmlns="" xmlns:a16="http://schemas.microsoft.com/office/drawing/2014/main" id="{4772B385-5121-48A5-B26B-97AA713A8124}"/>
              </a:ext>
            </a:extLst>
          </p:cNvPr>
          <p:cNvSpPr/>
          <p:nvPr/>
        </p:nvSpPr>
        <p:spPr>
          <a:xfrm>
            <a:off x="6369844" y="4527818"/>
            <a:ext cx="2621756" cy="577081"/>
          </a:xfrm>
          <a:prstGeom prst="rect">
            <a:avLst/>
          </a:prstGeom>
          <a:ln>
            <a:noFill/>
          </a:ln>
        </p:spPr>
        <p:txBody>
          <a:bodyPr wrap="square">
            <a:spAutoFit/>
          </a:bodyPr>
          <a:lstStyle/>
          <a:p>
            <a:pPr algn="ctr"/>
            <a:r>
              <a:rPr lang="en-US" sz="1050" i="1" dirty="0"/>
              <a:t>Calibration plot of the ratio of the AS-358 peak area to its concentration in the blood.</a:t>
            </a:r>
            <a:endParaRPr lang="ru-RU" sz="1050" i="1" dirty="0"/>
          </a:p>
          <a:p>
            <a:pPr algn="ctr"/>
            <a:r>
              <a:rPr lang="ru-RU" sz="1050" i="1" dirty="0"/>
              <a:t>1-500 </a:t>
            </a:r>
            <a:r>
              <a:rPr lang="en-US" sz="1050" i="1" dirty="0"/>
              <a:t>ng</a:t>
            </a:r>
            <a:r>
              <a:rPr lang="ru-RU" sz="1050" i="1" dirty="0"/>
              <a:t>/</a:t>
            </a:r>
            <a:r>
              <a:rPr lang="en-US" sz="1050" i="1" dirty="0"/>
              <a:t>ml</a:t>
            </a:r>
            <a:r>
              <a:rPr lang="ru-RU" sz="1050" i="1" dirty="0"/>
              <a:t>.</a:t>
            </a:r>
          </a:p>
        </p:txBody>
      </p:sp>
      <p:graphicFrame>
        <p:nvGraphicFramePr>
          <p:cNvPr id="12" name="Таблица 11">
            <a:extLst>
              <a:ext uri="{FF2B5EF4-FFF2-40B4-BE49-F238E27FC236}">
                <a16:creationId xmlns="" xmlns:a16="http://schemas.microsoft.com/office/drawing/2014/main" id="{829CC2C0-D858-4897-BED9-A08FF5AE5ECB}"/>
              </a:ext>
            </a:extLst>
          </p:cNvPr>
          <p:cNvGraphicFramePr>
            <a:graphicFrameLocks noGrp="1"/>
          </p:cNvGraphicFramePr>
          <p:nvPr>
            <p:extLst>
              <p:ext uri="{D42A27DB-BD31-4B8C-83A1-F6EECF244321}">
                <p14:modId xmlns="" xmlns:p14="http://schemas.microsoft.com/office/powerpoint/2010/main" val="83994654"/>
              </p:ext>
            </p:extLst>
          </p:nvPr>
        </p:nvGraphicFramePr>
        <p:xfrm>
          <a:off x="474041" y="3867579"/>
          <a:ext cx="1113237" cy="1456292"/>
        </p:xfrm>
        <a:graphic>
          <a:graphicData uri="http://schemas.openxmlformats.org/drawingml/2006/table">
            <a:tbl>
              <a:tblPr firstRow="1" bandRow="1">
                <a:tableStyleId>{5C22544A-7EE6-4342-B048-85BDC9FD1C3A}</a:tableStyleId>
              </a:tblPr>
              <a:tblGrid>
                <a:gridCol w="1113237">
                  <a:extLst>
                    <a:ext uri="{9D8B030D-6E8A-4147-A177-3AD203B41FA5}">
                      <a16:colId xmlns="" xmlns:a16="http://schemas.microsoft.com/office/drawing/2014/main" val="1895335316"/>
                    </a:ext>
                  </a:extLst>
                </a:gridCol>
              </a:tblGrid>
              <a:tr h="1456292">
                <a:tc>
                  <a:txBody>
                    <a:bodyPr/>
                    <a:lstStyle/>
                    <a:p>
                      <a:endParaRPr lang="ru-RU"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22039645"/>
                  </a:ext>
                </a:extLst>
              </a:tr>
            </a:tbl>
          </a:graphicData>
        </a:graphic>
      </p:graphicFrame>
      <p:pic>
        <p:nvPicPr>
          <p:cNvPr id="13" name="Рисунок 12">
            <a:extLst>
              <a:ext uri="{FF2B5EF4-FFF2-40B4-BE49-F238E27FC236}">
                <a16:creationId xmlns="" xmlns:a16="http://schemas.microsoft.com/office/drawing/2014/main" id="{7700EDCE-5426-439D-A145-28F8F9315C6F}"/>
              </a:ext>
            </a:extLst>
          </p:cNvPr>
          <p:cNvPicPr>
            <a:picLocks noChangeAspect="1"/>
          </p:cNvPicPr>
          <p:nvPr/>
        </p:nvPicPr>
        <p:blipFill>
          <a:blip r:embed="rId5" cstate="print"/>
          <a:stretch>
            <a:fillRect/>
          </a:stretch>
        </p:blipFill>
        <p:spPr>
          <a:xfrm>
            <a:off x="540115" y="3958750"/>
            <a:ext cx="1028360" cy="593109"/>
          </a:xfrm>
          <a:prstGeom prst="rect">
            <a:avLst/>
          </a:prstGeom>
        </p:spPr>
      </p:pic>
      <p:sp>
        <p:nvSpPr>
          <p:cNvPr id="14" name="TextBox 13">
            <a:extLst>
              <a:ext uri="{FF2B5EF4-FFF2-40B4-BE49-F238E27FC236}">
                <a16:creationId xmlns="" xmlns:a16="http://schemas.microsoft.com/office/drawing/2014/main" id="{5E0259DC-29EA-4AD4-BC9C-DE9F1396D64E}"/>
              </a:ext>
            </a:extLst>
          </p:cNvPr>
          <p:cNvSpPr txBox="1"/>
          <p:nvPr/>
        </p:nvSpPr>
        <p:spPr>
          <a:xfrm>
            <a:off x="491074" y="4487742"/>
            <a:ext cx="1122604" cy="900246"/>
          </a:xfrm>
          <a:prstGeom prst="rect">
            <a:avLst/>
          </a:prstGeom>
          <a:noFill/>
        </p:spPr>
        <p:txBody>
          <a:bodyPr wrap="square" rtlCol="0">
            <a:spAutoFit/>
          </a:bodyPr>
          <a:lstStyle/>
          <a:p>
            <a:pPr algn="ctr"/>
            <a:r>
              <a:rPr lang="en-US" sz="1050" dirty="0"/>
              <a:t>2-amino-adamantane hydrochloride</a:t>
            </a:r>
          </a:p>
          <a:p>
            <a:pPr algn="ctr"/>
            <a:r>
              <a:rPr lang="en-US" sz="1050" dirty="0"/>
              <a:t>(internal standard)</a:t>
            </a:r>
            <a:endParaRPr lang="ru-RU" sz="1050" dirty="0"/>
          </a:p>
        </p:txBody>
      </p:sp>
    </p:spTree>
    <p:extLst>
      <p:ext uri="{BB962C8B-B14F-4D97-AF65-F5344CB8AC3E}">
        <p14:creationId xmlns="" xmlns:p14="http://schemas.microsoft.com/office/powerpoint/2010/main" val="2568708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fr-FR" sz="2800" b="1" dirty="0"/>
              <a:t>Preliminary study of pharmacokinetics</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4" name="Объект 2">
            <a:extLst>
              <a:ext uri="{FF2B5EF4-FFF2-40B4-BE49-F238E27FC236}">
                <a16:creationId xmlns="" xmlns:a16="http://schemas.microsoft.com/office/drawing/2014/main" id="{585183A5-1DD5-443B-9ABA-FDAC9E681F8B}"/>
              </a:ext>
            </a:extLst>
          </p:cNvPr>
          <p:cNvSpPr txBox="1">
            <a:spLocks/>
          </p:cNvSpPr>
          <p:nvPr/>
        </p:nvSpPr>
        <p:spPr>
          <a:xfrm>
            <a:off x="264437" y="1554580"/>
            <a:ext cx="4161466" cy="3759729"/>
          </a:xfrm>
          <a:prstGeom prst="rect">
            <a:avLst/>
          </a:prstGeom>
          <a:ln>
            <a:noFill/>
          </a:ln>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9BBB59"/>
                </a:solidFill>
              </a:rPr>
              <a:t>mixture </a:t>
            </a:r>
            <a:r>
              <a:rPr lang="en-US" b="1" dirty="0">
                <a:solidFill>
                  <a:srgbClr val="9BBB59"/>
                </a:solidFill>
              </a:rPr>
              <a:t>AS-358 with chalk (1:10), suspended in saline</a:t>
            </a:r>
          </a:p>
          <a:p>
            <a:r>
              <a:rPr lang="en-US" b="1" dirty="0" smtClean="0">
                <a:solidFill>
                  <a:schemeClr val="accent5">
                    <a:lumMod val="75000"/>
                  </a:schemeClr>
                </a:solidFill>
              </a:rPr>
              <a:t>mixture </a:t>
            </a:r>
            <a:r>
              <a:rPr lang="en-US" b="1" dirty="0">
                <a:solidFill>
                  <a:schemeClr val="accent5">
                    <a:lumMod val="75000"/>
                  </a:schemeClr>
                </a:solidFill>
              </a:rPr>
              <a:t>of AS-358 with chalk (</a:t>
            </a:r>
            <a:r>
              <a:rPr lang="en-US" b="1" dirty="0" smtClean="0">
                <a:solidFill>
                  <a:schemeClr val="accent5">
                    <a:lumMod val="75000"/>
                  </a:schemeClr>
                </a:solidFill>
              </a:rPr>
              <a:t>1:3</a:t>
            </a:r>
            <a:r>
              <a:rPr lang="en-US" b="1" dirty="0">
                <a:solidFill>
                  <a:schemeClr val="accent5">
                    <a:lumMod val="75000"/>
                  </a:schemeClr>
                </a:solidFill>
              </a:rPr>
              <a:t>), suspended in saline</a:t>
            </a:r>
          </a:p>
          <a:p>
            <a:r>
              <a:rPr lang="en-US" b="1" dirty="0" smtClean="0">
                <a:solidFill>
                  <a:srgbClr val="FF0000"/>
                </a:solidFill>
              </a:rPr>
              <a:t>AS-358 </a:t>
            </a:r>
            <a:r>
              <a:rPr lang="en-US" b="1" dirty="0">
                <a:solidFill>
                  <a:srgbClr val="FF0000"/>
                </a:solidFill>
              </a:rPr>
              <a:t>suspension in 1% aqueous starch</a:t>
            </a:r>
          </a:p>
          <a:p>
            <a:pPr algn="ctr">
              <a:buFont typeface="Arial" pitchFamily="34" charset="0"/>
              <a:buNone/>
            </a:pPr>
            <a:endParaRPr lang="en-US" b="1" dirty="0" smtClean="0"/>
          </a:p>
          <a:p>
            <a:pPr algn="ctr">
              <a:buFont typeface="Arial" pitchFamily="34" charset="0"/>
              <a:buNone/>
            </a:pPr>
            <a:r>
              <a:rPr lang="en-US" b="1" dirty="0" smtClean="0"/>
              <a:t>Dose </a:t>
            </a:r>
            <a:r>
              <a:rPr lang="en-US" b="1" dirty="0"/>
              <a:t>200 </a:t>
            </a:r>
            <a:r>
              <a:rPr lang="en-US" b="1" dirty="0" smtClean="0"/>
              <a:t>mg/kg</a:t>
            </a:r>
            <a:r>
              <a:rPr lang="en-US" b="1" dirty="0"/>
              <a:t>, 3 animals</a:t>
            </a:r>
          </a:p>
          <a:p>
            <a:pPr algn="ctr">
              <a:buFont typeface="Arial" pitchFamily="34" charset="0"/>
              <a:buNone/>
            </a:pPr>
            <a:endParaRPr lang="en-US" dirty="0" smtClean="0"/>
          </a:p>
          <a:p>
            <a:pPr algn="ctr">
              <a:buFont typeface="Arial" pitchFamily="34" charset="0"/>
              <a:buNone/>
            </a:pPr>
            <a:r>
              <a:rPr lang="en-US" dirty="0" smtClean="0"/>
              <a:t>Blood </a:t>
            </a:r>
            <a:r>
              <a:rPr lang="en-US" dirty="0"/>
              <a:t>was collected from the tail vein after 15 min, 30 min, 1 </a:t>
            </a:r>
            <a:r>
              <a:rPr lang="en-US" dirty="0" smtClean="0"/>
              <a:t>h,</a:t>
            </a:r>
            <a:br>
              <a:rPr lang="en-US" dirty="0" smtClean="0"/>
            </a:br>
            <a:r>
              <a:rPr lang="en-US" dirty="0" smtClean="0"/>
              <a:t>2 </a:t>
            </a:r>
            <a:r>
              <a:rPr lang="en-US" dirty="0"/>
              <a:t>h, 3 h, 4 h, 5 h, 6 h, 24 h</a:t>
            </a:r>
            <a:r>
              <a:rPr lang="en-US" dirty="0" smtClean="0"/>
              <a:t>.</a:t>
            </a:r>
            <a:endParaRPr lang="en-US" dirty="0"/>
          </a:p>
        </p:txBody>
      </p:sp>
      <p:grpSp>
        <p:nvGrpSpPr>
          <p:cNvPr id="6" name="Группа 5">
            <a:extLst>
              <a:ext uri="{FF2B5EF4-FFF2-40B4-BE49-F238E27FC236}">
                <a16:creationId xmlns="" xmlns:a16="http://schemas.microsoft.com/office/drawing/2014/main" id="{7A1D21CC-E68D-483D-A5EF-F6151A3D1C71}"/>
              </a:ext>
            </a:extLst>
          </p:cNvPr>
          <p:cNvGrpSpPr/>
          <p:nvPr/>
        </p:nvGrpSpPr>
        <p:grpSpPr>
          <a:xfrm>
            <a:off x="4572000" y="1543689"/>
            <a:ext cx="4169621" cy="3770621"/>
            <a:chOff x="6197600" y="1607342"/>
            <a:chExt cx="5350323" cy="4946651"/>
          </a:xfrm>
        </p:grpSpPr>
        <p:pic>
          <p:nvPicPr>
            <p:cNvPr id="7" name="Picture 2" descr="https://pp.userapi.com/c845216/v845216463/1eef68/xLmzhjDxT5s.jpg">
              <a:extLst>
                <a:ext uri="{FF2B5EF4-FFF2-40B4-BE49-F238E27FC236}">
                  <a16:creationId xmlns="" xmlns:a16="http://schemas.microsoft.com/office/drawing/2014/main" id="{035DE8F9-2460-4DB8-B7EC-0FA33C1FF4E0}"/>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5153" t="1" b="861"/>
            <a:stretch/>
          </p:blipFill>
          <p:spPr bwMode="auto">
            <a:xfrm>
              <a:off x="6197600" y="1621630"/>
              <a:ext cx="2788989" cy="493236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s://pp.userapi.com/c845121/v845121017/1df087/hd2YXQnFnQ8.jpg">
              <a:extLst>
                <a:ext uri="{FF2B5EF4-FFF2-40B4-BE49-F238E27FC236}">
                  <a16:creationId xmlns="" xmlns:a16="http://schemas.microsoft.com/office/drawing/2014/main" id="{1CF28702-8EF2-4616-B36F-DF6202314AFE}"/>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701" t="-723" r="21513" b="723"/>
            <a:stretch/>
          </p:blipFill>
          <p:spPr bwMode="auto">
            <a:xfrm>
              <a:off x="8972550" y="1607342"/>
              <a:ext cx="2557461" cy="197643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6" descr="https://pp.userapi.com/c854220/v854220112/170a4/lEBBQVfqHww.jpg">
              <a:extLst>
                <a:ext uri="{FF2B5EF4-FFF2-40B4-BE49-F238E27FC236}">
                  <a16:creationId xmlns="" xmlns:a16="http://schemas.microsoft.com/office/drawing/2014/main" id="{E216088D-05DA-4958-90D7-3CC8A45A9543}"/>
                </a:ext>
              </a:extLst>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2186" b="22779"/>
            <a:stretch/>
          </p:blipFill>
          <p:spPr bwMode="auto">
            <a:xfrm>
              <a:off x="8986588" y="3590152"/>
              <a:ext cx="2561335" cy="2963841"/>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92596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fr-FR" sz="2800" b="1" dirty="0"/>
              <a:t>Metabolite detection</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pic>
        <p:nvPicPr>
          <p:cNvPr id="2" name="Picture 20">
            <a:extLst>
              <a:ext uri="{FF2B5EF4-FFF2-40B4-BE49-F238E27FC236}">
                <a16:creationId xmlns="" xmlns:a16="http://schemas.microsoft.com/office/drawing/2014/main" id="{D9285029-9B14-4671-B157-DC19E16DCF82}"/>
              </a:ext>
            </a:extLst>
          </p:cNvPr>
          <p:cNvPicPr>
            <a:picLocks noChangeAspect="1" noChangeArrowheads="1"/>
          </p:cNvPicPr>
          <p:nvPr/>
        </p:nvPicPr>
        <p:blipFill>
          <a:blip r:embed="rId4" cstate="print"/>
          <a:srcRect/>
          <a:stretch>
            <a:fillRect/>
          </a:stretch>
        </p:blipFill>
        <p:spPr bwMode="auto">
          <a:xfrm>
            <a:off x="4683354" y="1752600"/>
            <a:ext cx="4284343" cy="2564267"/>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 xmlns:a16="http://schemas.microsoft.com/office/drawing/2014/main" id="{E1B8A102-30B6-4DAD-950E-ECD672DF6C06}"/>
              </a:ext>
            </a:extLst>
          </p:cNvPr>
          <p:cNvSpPr txBox="1"/>
          <p:nvPr/>
        </p:nvSpPr>
        <p:spPr>
          <a:xfrm>
            <a:off x="8489309" y="1859611"/>
            <a:ext cx="357088" cy="300082"/>
          </a:xfrm>
          <a:prstGeom prst="rect">
            <a:avLst/>
          </a:prstGeom>
          <a:noFill/>
          <a:ln>
            <a:solidFill>
              <a:schemeClr val="tx1"/>
            </a:solidFill>
          </a:ln>
        </p:spPr>
        <p:txBody>
          <a:bodyPr wrap="square" rtlCol="0">
            <a:spAutoFit/>
          </a:bodyPr>
          <a:lstStyle/>
          <a:p>
            <a:r>
              <a:rPr lang="en-US" sz="1350" dirty="0"/>
              <a:t>b</a:t>
            </a:r>
            <a:r>
              <a:rPr lang="ru-RU" sz="1350" dirty="0"/>
              <a:t>)</a:t>
            </a:r>
          </a:p>
        </p:txBody>
      </p:sp>
      <p:sp>
        <p:nvSpPr>
          <p:cNvPr id="9" name="TextBox 8">
            <a:extLst>
              <a:ext uri="{FF2B5EF4-FFF2-40B4-BE49-F238E27FC236}">
                <a16:creationId xmlns="" xmlns:a16="http://schemas.microsoft.com/office/drawing/2014/main" id="{2984E2A3-4B6B-4051-BC37-47724BE05DDE}"/>
              </a:ext>
            </a:extLst>
          </p:cNvPr>
          <p:cNvSpPr txBox="1"/>
          <p:nvPr/>
        </p:nvSpPr>
        <p:spPr>
          <a:xfrm>
            <a:off x="1250787" y="4746401"/>
            <a:ext cx="7200900" cy="300082"/>
          </a:xfrm>
          <a:prstGeom prst="rect">
            <a:avLst/>
          </a:prstGeom>
          <a:noFill/>
        </p:spPr>
        <p:txBody>
          <a:bodyPr wrap="square" rtlCol="0">
            <a:spAutoFit/>
          </a:bodyPr>
          <a:lstStyle/>
          <a:p>
            <a:r>
              <a:rPr lang="en-US" sz="1350" i="1" dirty="0">
                <a:cs typeface="Calibri" panose="020F0502020204030204" pitchFamily="34" charset="0"/>
              </a:rPr>
              <a:t>Concentration-time profile: a) compounds AS-358; b) 3- (1-piperidinyl) -propanoic acid</a:t>
            </a:r>
            <a:endParaRPr lang="ru-RU" sz="1350" dirty="0"/>
          </a:p>
        </p:txBody>
      </p:sp>
      <p:pic>
        <p:nvPicPr>
          <p:cNvPr id="11" name="Picture 19">
            <a:extLst>
              <a:ext uri="{FF2B5EF4-FFF2-40B4-BE49-F238E27FC236}">
                <a16:creationId xmlns="" xmlns:a16="http://schemas.microsoft.com/office/drawing/2014/main" id="{99734E30-AABD-423D-BCD2-0048C7ECEE77}"/>
              </a:ext>
            </a:extLst>
          </p:cNvPr>
          <p:cNvPicPr>
            <a:picLocks noChangeAspect="1" noChangeArrowheads="1"/>
          </p:cNvPicPr>
          <p:nvPr/>
        </p:nvPicPr>
        <p:blipFill>
          <a:blip r:embed="rId5" cstate="print"/>
          <a:srcRect/>
          <a:stretch>
            <a:fillRect/>
          </a:stretch>
        </p:blipFill>
        <p:spPr bwMode="auto">
          <a:xfrm>
            <a:off x="152400" y="1752600"/>
            <a:ext cx="4273778" cy="2564267"/>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 xmlns:a16="http://schemas.microsoft.com/office/drawing/2014/main" id="{DA979E5B-EE0E-48A4-B4E3-05D43E14B781}"/>
              </a:ext>
            </a:extLst>
          </p:cNvPr>
          <p:cNvSpPr txBox="1"/>
          <p:nvPr/>
        </p:nvSpPr>
        <p:spPr>
          <a:xfrm>
            <a:off x="3892877" y="1859611"/>
            <a:ext cx="361950" cy="300082"/>
          </a:xfrm>
          <a:prstGeom prst="rect">
            <a:avLst/>
          </a:prstGeom>
          <a:noFill/>
        </p:spPr>
        <p:txBody>
          <a:bodyPr wrap="square" rtlCol="0">
            <a:spAutoFit/>
          </a:bodyPr>
          <a:lstStyle/>
          <a:p>
            <a:r>
              <a:rPr lang="en-US" sz="1350" dirty="0"/>
              <a:t>a</a:t>
            </a:r>
            <a:r>
              <a:rPr lang="ru-RU" sz="1350" dirty="0"/>
              <a:t>)</a:t>
            </a:r>
          </a:p>
        </p:txBody>
      </p:sp>
      <p:graphicFrame>
        <p:nvGraphicFramePr>
          <p:cNvPr id="15" name="Объект 14">
            <a:extLst>
              <a:ext uri="{FF2B5EF4-FFF2-40B4-BE49-F238E27FC236}">
                <a16:creationId xmlns="" xmlns:a16="http://schemas.microsoft.com/office/drawing/2014/main" id="{182A6E22-E5DD-4FDC-A177-3B42A9477664}"/>
              </a:ext>
            </a:extLst>
          </p:cNvPr>
          <p:cNvGraphicFramePr>
            <a:graphicFrameLocks noChangeAspect="1"/>
          </p:cNvGraphicFramePr>
          <p:nvPr>
            <p:extLst>
              <p:ext uri="{D42A27DB-BD31-4B8C-83A1-F6EECF244321}">
                <p14:modId xmlns="" xmlns:p14="http://schemas.microsoft.com/office/powerpoint/2010/main" val="1978599270"/>
              </p:ext>
            </p:extLst>
          </p:nvPr>
        </p:nvGraphicFramePr>
        <p:xfrm>
          <a:off x="1217940" y="1860343"/>
          <a:ext cx="2276475" cy="1052513"/>
        </p:xfrm>
        <a:graphic>
          <a:graphicData uri="http://schemas.openxmlformats.org/presentationml/2006/ole">
            <p:oleObj spid="_x0000_s19460" name="CS ChemDraw Drawing" r:id="rId6" imgW="3035570" imgH="1403140" progId="">
              <p:embed/>
            </p:oleObj>
          </a:graphicData>
        </a:graphic>
      </p:graphicFrame>
      <p:graphicFrame>
        <p:nvGraphicFramePr>
          <p:cNvPr id="17" name="Объект 16">
            <a:extLst>
              <a:ext uri="{FF2B5EF4-FFF2-40B4-BE49-F238E27FC236}">
                <a16:creationId xmlns="" xmlns:a16="http://schemas.microsoft.com/office/drawing/2014/main" id="{588C5A53-9EF6-437B-ABFD-9FC5D4BA5F30}"/>
              </a:ext>
            </a:extLst>
          </p:cNvPr>
          <p:cNvGraphicFramePr>
            <a:graphicFrameLocks noChangeAspect="1"/>
          </p:cNvGraphicFramePr>
          <p:nvPr>
            <p:extLst>
              <p:ext uri="{D42A27DB-BD31-4B8C-83A1-F6EECF244321}">
                <p14:modId xmlns="" xmlns:p14="http://schemas.microsoft.com/office/powerpoint/2010/main" val="2022976157"/>
              </p:ext>
            </p:extLst>
          </p:nvPr>
        </p:nvGraphicFramePr>
        <p:xfrm>
          <a:off x="5886971" y="2803648"/>
          <a:ext cx="1672828" cy="944165"/>
        </p:xfrm>
        <a:graphic>
          <a:graphicData uri="http://schemas.openxmlformats.org/presentationml/2006/ole">
            <p:oleObj spid="_x0000_s19461" name="CS ChemDraw Drawing" r:id="rId7" imgW="2230606" imgH="1258378" progId="">
              <p:embed/>
            </p:oleObj>
          </a:graphicData>
        </a:graphic>
      </p:graphicFrame>
      <p:pic>
        <p:nvPicPr>
          <p:cNvPr id="19" name="Рисунок 18">
            <a:extLst>
              <a:ext uri="{FF2B5EF4-FFF2-40B4-BE49-F238E27FC236}">
                <a16:creationId xmlns="" xmlns:a16="http://schemas.microsoft.com/office/drawing/2014/main" id="{57B2148C-EA49-4C24-8E29-39EA6CE93965}"/>
              </a:ext>
            </a:extLst>
          </p:cNvPr>
          <p:cNvPicPr>
            <a:picLocks noChangeAspect="1"/>
          </p:cNvPicPr>
          <p:nvPr/>
        </p:nvPicPr>
        <p:blipFill>
          <a:blip r:embed="rId8" cstate="print"/>
          <a:stretch>
            <a:fillRect/>
          </a:stretch>
        </p:blipFill>
        <p:spPr>
          <a:xfrm>
            <a:off x="2012784" y="4041568"/>
            <a:ext cx="685800" cy="204281"/>
          </a:xfrm>
          <a:prstGeom prst="rect">
            <a:avLst/>
          </a:prstGeom>
        </p:spPr>
      </p:pic>
      <p:pic>
        <p:nvPicPr>
          <p:cNvPr id="21" name="Рисунок 20">
            <a:extLst>
              <a:ext uri="{FF2B5EF4-FFF2-40B4-BE49-F238E27FC236}">
                <a16:creationId xmlns="" xmlns:a16="http://schemas.microsoft.com/office/drawing/2014/main" id="{43550C19-C73E-4C20-B772-112A26D1B747}"/>
              </a:ext>
            </a:extLst>
          </p:cNvPr>
          <p:cNvPicPr>
            <a:picLocks noChangeAspect="1"/>
          </p:cNvPicPr>
          <p:nvPr/>
        </p:nvPicPr>
        <p:blipFill>
          <a:blip r:embed="rId8" cstate="print"/>
          <a:stretch>
            <a:fillRect/>
          </a:stretch>
        </p:blipFill>
        <p:spPr>
          <a:xfrm>
            <a:off x="6710192" y="4065887"/>
            <a:ext cx="685800" cy="204281"/>
          </a:xfrm>
          <a:prstGeom prst="rect">
            <a:avLst/>
          </a:prstGeom>
          <a:ln>
            <a:solidFill>
              <a:schemeClr val="tx1"/>
            </a:solidFill>
          </a:ln>
        </p:spPr>
      </p:pic>
      <p:pic>
        <p:nvPicPr>
          <p:cNvPr id="23" name="Рисунок 22">
            <a:extLst>
              <a:ext uri="{FF2B5EF4-FFF2-40B4-BE49-F238E27FC236}">
                <a16:creationId xmlns="" xmlns:a16="http://schemas.microsoft.com/office/drawing/2014/main" id="{7C14B280-30E8-4298-BCB2-0F4CF8B3BC9F}"/>
              </a:ext>
            </a:extLst>
          </p:cNvPr>
          <p:cNvPicPr>
            <a:picLocks noChangeAspect="1"/>
          </p:cNvPicPr>
          <p:nvPr/>
        </p:nvPicPr>
        <p:blipFill>
          <a:blip r:embed="rId9" cstate="print"/>
          <a:stretch>
            <a:fillRect/>
          </a:stretch>
        </p:blipFill>
        <p:spPr>
          <a:xfrm rot="16200000">
            <a:off x="4540479" y="2736635"/>
            <a:ext cx="628650" cy="228600"/>
          </a:xfrm>
          <a:prstGeom prst="rect">
            <a:avLst/>
          </a:prstGeom>
          <a:ln>
            <a:solidFill>
              <a:schemeClr val="tx1"/>
            </a:solidFill>
          </a:ln>
        </p:spPr>
      </p:pic>
    </p:spTree>
    <p:extLst>
      <p:ext uri="{BB962C8B-B14F-4D97-AF65-F5344CB8AC3E}">
        <p14:creationId xmlns="" xmlns:p14="http://schemas.microsoft.com/office/powerpoint/2010/main" val="152300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954107"/>
          </a:xfrm>
          <a:prstGeom prst="rect">
            <a:avLst/>
          </a:prstGeom>
          <a:noFill/>
        </p:spPr>
        <p:txBody>
          <a:bodyPr wrap="square" rtlCol="0">
            <a:spAutoFit/>
          </a:bodyPr>
          <a:lstStyle/>
          <a:p>
            <a:r>
              <a:rPr lang="en-US" sz="2800" b="1" dirty="0"/>
              <a:t>Dependence "concentration - time" of AS-358 in the blood of animals after oral administration</a:t>
            </a:r>
            <a:endParaRPr lang="fr-FR" sz="28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graphicFrame>
        <p:nvGraphicFramePr>
          <p:cNvPr id="2" name="Диаграмма 1">
            <a:extLst>
              <a:ext uri="{FF2B5EF4-FFF2-40B4-BE49-F238E27FC236}">
                <a16:creationId xmlns="" xmlns:a16="http://schemas.microsoft.com/office/drawing/2014/main" id="{A35B924A-F9D9-4DA2-864F-A5C09C7A8AA1}"/>
              </a:ext>
            </a:extLst>
          </p:cNvPr>
          <p:cNvGraphicFramePr>
            <a:graphicFrameLocks/>
          </p:cNvGraphicFramePr>
          <p:nvPr>
            <p:extLst>
              <p:ext uri="{D42A27DB-BD31-4B8C-83A1-F6EECF244321}">
                <p14:modId xmlns="" xmlns:p14="http://schemas.microsoft.com/office/powerpoint/2010/main" val="2408148400"/>
              </p:ext>
            </p:extLst>
          </p:nvPr>
        </p:nvGraphicFramePr>
        <p:xfrm>
          <a:off x="1525223" y="2051084"/>
          <a:ext cx="6086475" cy="34829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5858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fr-FR" sz="2800" b="1" dirty="0"/>
              <a:t>Synthetic part</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pic>
        <p:nvPicPr>
          <p:cNvPr id="2" name="Picture 45" descr="Практическая работа на уроках окружающего мира. - Сайт Соломиной ...">
            <a:extLst>
              <a:ext uri="{FF2B5EF4-FFF2-40B4-BE49-F238E27FC236}">
                <a16:creationId xmlns="" xmlns:a16="http://schemas.microsoft.com/office/drawing/2014/main" id="{DC3A5C09-F382-4443-A000-D51BAC0D875E}"/>
              </a:ext>
            </a:extLst>
          </p:cNvPr>
          <p:cNvPicPr>
            <a:picLocks noChangeAspect="1" noChangeArrowheads="1"/>
          </p:cNvPicPr>
          <p:nvPr/>
        </p:nvPicPr>
        <p:blipFill>
          <a:blip r:embed="rId4" cstate="print"/>
          <a:srcRect/>
          <a:stretch>
            <a:fillRect/>
          </a:stretch>
        </p:blipFill>
        <p:spPr bwMode="auto">
          <a:xfrm>
            <a:off x="20977" y="5097925"/>
            <a:ext cx="917778" cy="921875"/>
          </a:xfrm>
          <a:prstGeom prst="rect">
            <a:avLst/>
          </a:prstGeom>
          <a:noFill/>
        </p:spPr>
      </p:pic>
      <p:graphicFrame>
        <p:nvGraphicFramePr>
          <p:cNvPr id="7" name="Объект 6">
            <a:extLst>
              <a:ext uri="{FF2B5EF4-FFF2-40B4-BE49-F238E27FC236}">
                <a16:creationId xmlns="" xmlns:a16="http://schemas.microsoft.com/office/drawing/2014/main" id="{86298F68-1A0F-49C9-9569-685ADC56AE65}"/>
              </a:ext>
            </a:extLst>
          </p:cNvPr>
          <p:cNvGraphicFramePr>
            <a:graphicFrameLocks noChangeAspect="1"/>
          </p:cNvGraphicFramePr>
          <p:nvPr>
            <p:extLst>
              <p:ext uri="{D42A27DB-BD31-4B8C-83A1-F6EECF244321}">
                <p14:modId xmlns="" xmlns:p14="http://schemas.microsoft.com/office/powerpoint/2010/main" val="135594395"/>
              </p:ext>
            </p:extLst>
          </p:nvPr>
        </p:nvGraphicFramePr>
        <p:xfrm>
          <a:off x="2541656" y="2858825"/>
          <a:ext cx="4103402" cy="829942"/>
        </p:xfrm>
        <a:graphic>
          <a:graphicData uri="http://schemas.openxmlformats.org/presentationml/2006/ole">
            <p:oleObj spid="_x0000_s20484" name="CS ChemDraw Drawing" r:id="rId5" imgW="3562593" imgH="714508" progId="">
              <p:embed/>
            </p:oleObj>
          </a:graphicData>
        </a:graphic>
      </p:graphicFrame>
      <p:graphicFrame>
        <p:nvGraphicFramePr>
          <p:cNvPr id="9" name="Object 43">
            <a:extLst>
              <a:ext uri="{FF2B5EF4-FFF2-40B4-BE49-F238E27FC236}">
                <a16:creationId xmlns="" xmlns:a16="http://schemas.microsoft.com/office/drawing/2014/main" id="{BABD807D-23B8-4483-A5F2-9A7860C0BE47}"/>
              </a:ext>
            </a:extLst>
          </p:cNvPr>
          <p:cNvGraphicFramePr>
            <a:graphicFrameLocks noChangeAspect="1"/>
          </p:cNvGraphicFramePr>
          <p:nvPr>
            <p:extLst>
              <p:ext uri="{D42A27DB-BD31-4B8C-83A1-F6EECF244321}">
                <p14:modId xmlns="" xmlns:p14="http://schemas.microsoft.com/office/powerpoint/2010/main" val="2265224447"/>
              </p:ext>
            </p:extLst>
          </p:nvPr>
        </p:nvGraphicFramePr>
        <p:xfrm>
          <a:off x="1847066" y="3947188"/>
          <a:ext cx="5498530" cy="1557407"/>
        </p:xfrm>
        <a:graphic>
          <a:graphicData uri="http://schemas.openxmlformats.org/presentationml/2006/ole">
            <p:oleObj spid="_x0000_s20485" name="CS ChemDraw Drawing" r:id="rId6" imgW="6138153" imgH="1727781" progId="">
              <p:embed/>
            </p:oleObj>
          </a:graphicData>
        </a:graphic>
      </p:graphicFrame>
      <p:sp>
        <p:nvSpPr>
          <p:cNvPr id="11" name="Прямоугольник 10">
            <a:extLst>
              <a:ext uri="{FF2B5EF4-FFF2-40B4-BE49-F238E27FC236}">
                <a16:creationId xmlns="" xmlns:a16="http://schemas.microsoft.com/office/drawing/2014/main" id="{0F364EEF-84AB-4577-9AE0-205642295449}"/>
              </a:ext>
            </a:extLst>
          </p:cNvPr>
          <p:cNvSpPr/>
          <p:nvPr/>
        </p:nvSpPr>
        <p:spPr>
          <a:xfrm>
            <a:off x="425811" y="1319496"/>
            <a:ext cx="8489589" cy="1197251"/>
          </a:xfrm>
          <a:prstGeom prst="rect">
            <a:avLst/>
          </a:prstGeom>
        </p:spPr>
        <p:txBody>
          <a:bodyPr wrap="square">
            <a:spAutoFit/>
          </a:bodyPr>
          <a:lstStyle/>
          <a:p>
            <a:pPr>
              <a:defRPr/>
            </a:pPr>
            <a:r>
              <a:rPr lang="en-US" sz="1795" dirty="0"/>
              <a:t>It is based on the previously developed two-stage method </a:t>
            </a:r>
            <a:r>
              <a:rPr lang="en-US" sz="1795" dirty="0" smtClean="0"/>
              <a:t> starting from </a:t>
            </a:r>
            <a:r>
              <a:rPr lang="en-US" sz="1795" dirty="0"/>
              <a:t>camphene: at the first stage </a:t>
            </a:r>
            <a:r>
              <a:rPr lang="en-US" sz="1795" dirty="0" smtClean="0"/>
              <a:t>camphene reacts with </a:t>
            </a:r>
            <a:r>
              <a:rPr lang="en-US" sz="1795" dirty="0"/>
              <a:t>2-bromoethanol / 3-bromopropanol in the presence of K-10 </a:t>
            </a:r>
            <a:r>
              <a:rPr lang="en-US" sz="1795" dirty="0" err="1"/>
              <a:t>cationoid</a:t>
            </a:r>
            <a:r>
              <a:rPr lang="en-US" sz="1795" dirty="0"/>
              <a:t> </a:t>
            </a:r>
            <a:r>
              <a:rPr lang="en-US" sz="1795" dirty="0" smtClean="0"/>
              <a:t>clay producing a </a:t>
            </a:r>
            <a:r>
              <a:rPr lang="en-US" sz="1795" dirty="0" err="1" smtClean="0"/>
              <a:t>bromoether</a:t>
            </a:r>
            <a:r>
              <a:rPr lang="en-US" sz="1795" dirty="0" smtClean="0"/>
              <a:t>. This </a:t>
            </a:r>
            <a:r>
              <a:rPr lang="en-US" sz="1795" dirty="0" err="1" smtClean="0"/>
              <a:t>bromoether</a:t>
            </a:r>
            <a:r>
              <a:rPr lang="en-US" sz="1795" dirty="0" smtClean="0"/>
              <a:t> then subsequently </a:t>
            </a:r>
            <a:r>
              <a:rPr lang="en-US" sz="1795" dirty="0" err="1" smtClean="0"/>
              <a:t>alkylates</a:t>
            </a:r>
            <a:r>
              <a:rPr lang="en-US" sz="1795" dirty="0" smtClean="0"/>
              <a:t> a </a:t>
            </a:r>
            <a:r>
              <a:rPr lang="en-US" sz="1795" dirty="0"/>
              <a:t>saturated nitrogen </a:t>
            </a:r>
            <a:r>
              <a:rPr lang="en-US" sz="1795" dirty="0" err="1"/>
              <a:t>heterocycles</a:t>
            </a:r>
            <a:r>
              <a:rPr lang="en-US" sz="1795" dirty="0"/>
              <a:t> </a:t>
            </a:r>
            <a:r>
              <a:rPr lang="en-US" sz="1795" dirty="0" smtClean="0"/>
              <a:t>leading </a:t>
            </a:r>
            <a:r>
              <a:rPr lang="en-US" sz="1795" dirty="0"/>
              <a:t>to </a:t>
            </a:r>
            <a:r>
              <a:rPr lang="en-US" sz="1795" dirty="0" smtClean="0"/>
              <a:t>target </a:t>
            </a:r>
            <a:r>
              <a:rPr lang="en-US" sz="1795" dirty="0"/>
              <a:t>compounds.</a:t>
            </a:r>
            <a:endParaRPr lang="ru-RU" sz="1795" dirty="0"/>
          </a:p>
        </p:txBody>
      </p:sp>
      <p:sp>
        <p:nvSpPr>
          <p:cNvPr id="13" name="Прямоугольник 12">
            <a:extLst>
              <a:ext uri="{FF2B5EF4-FFF2-40B4-BE49-F238E27FC236}">
                <a16:creationId xmlns="" xmlns:a16="http://schemas.microsoft.com/office/drawing/2014/main" id="{FC02DFFB-4F7B-473C-A89B-4FBE78F6286D}"/>
              </a:ext>
            </a:extLst>
          </p:cNvPr>
          <p:cNvSpPr/>
          <p:nvPr/>
        </p:nvSpPr>
        <p:spPr>
          <a:xfrm>
            <a:off x="2274506" y="5472493"/>
            <a:ext cx="4915568" cy="322524"/>
          </a:xfrm>
          <a:prstGeom prst="rect">
            <a:avLst/>
          </a:prstGeom>
        </p:spPr>
        <p:txBody>
          <a:bodyPr wrap="square">
            <a:spAutoFit/>
          </a:bodyPr>
          <a:lstStyle/>
          <a:p>
            <a:r>
              <a:rPr lang="en-US" sz="1496" i="1" dirty="0"/>
              <a:t>n </a:t>
            </a:r>
            <a:r>
              <a:rPr lang="ru-RU" sz="1496" i="1" dirty="0"/>
              <a:t>=</a:t>
            </a:r>
            <a:r>
              <a:rPr lang="en-US" sz="1496" i="1" dirty="0"/>
              <a:t> </a:t>
            </a:r>
            <a:r>
              <a:rPr lang="ru-RU" sz="1496" i="1" dirty="0"/>
              <a:t>1, 2</a:t>
            </a:r>
            <a:r>
              <a:rPr lang="en-US" sz="1496" i="1" dirty="0"/>
              <a:t>; m = 0, 1, 2;</a:t>
            </a:r>
            <a:r>
              <a:rPr lang="ru-RU" sz="1496" i="1" dirty="0"/>
              <a:t> </a:t>
            </a:r>
            <a:r>
              <a:rPr lang="en-US" sz="1496" i="1" dirty="0"/>
              <a:t>X</a:t>
            </a:r>
            <a:r>
              <a:rPr lang="ru-RU" sz="1496" i="1" dirty="0"/>
              <a:t>=</a:t>
            </a:r>
            <a:r>
              <a:rPr lang="en-US" sz="1496" i="1" dirty="0"/>
              <a:t> CH</a:t>
            </a:r>
            <a:r>
              <a:rPr lang="ru-RU" sz="1496" i="1" baseline="-25000" dirty="0"/>
              <a:t>2</a:t>
            </a:r>
            <a:r>
              <a:rPr lang="ru-RU" sz="1496" i="1" dirty="0"/>
              <a:t>, </a:t>
            </a:r>
            <a:r>
              <a:rPr lang="en-US" sz="1496" i="1" dirty="0"/>
              <a:t>CH</a:t>
            </a:r>
            <a:r>
              <a:rPr lang="ru-RU" sz="1496" i="1" baseline="-25000" dirty="0"/>
              <a:t>2</a:t>
            </a:r>
            <a:r>
              <a:rPr lang="ru-RU" sz="1496" i="1" dirty="0"/>
              <a:t>-</a:t>
            </a:r>
            <a:r>
              <a:rPr lang="en-US" sz="1496" i="1" dirty="0"/>
              <a:t>CH</a:t>
            </a:r>
            <a:r>
              <a:rPr lang="ru-RU" sz="1496" i="1" baseline="-25000" dirty="0"/>
              <a:t>3</a:t>
            </a:r>
            <a:r>
              <a:rPr lang="ru-RU" sz="1496" i="1" dirty="0"/>
              <a:t>, </a:t>
            </a:r>
            <a:r>
              <a:rPr lang="en-US" sz="1496" i="1" dirty="0"/>
              <a:t>N</a:t>
            </a:r>
            <a:r>
              <a:rPr lang="ru-RU" sz="1496" i="1" dirty="0"/>
              <a:t>-</a:t>
            </a:r>
            <a:r>
              <a:rPr lang="en-US" sz="1496" i="1" dirty="0"/>
              <a:t>CH</a:t>
            </a:r>
            <a:r>
              <a:rPr lang="ru-RU" sz="1496" i="1" baseline="-25000" dirty="0"/>
              <a:t>3</a:t>
            </a:r>
            <a:r>
              <a:rPr lang="ru-RU" sz="1496" i="1" dirty="0"/>
              <a:t>, </a:t>
            </a:r>
            <a:r>
              <a:rPr lang="en-US" sz="1496" i="1" dirty="0"/>
              <a:t>O</a:t>
            </a:r>
            <a:r>
              <a:rPr lang="ru-RU" sz="1496" i="1" dirty="0"/>
              <a:t>, </a:t>
            </a:r>
            <a:r>
              <a:rPr lang="en-US" sz="1496" i="1" dirty="0"/>
              <a:t>N</a:t>
            </a:r>
            <a:r>
              <a:rPr lang="ru-RU" sz="1496" i="1" dirty="0"/>
              <a:t>-</a:t>
            </a:r>
            <a:r>
              <a:rPr lang="en-US" sz="1496" i="1" dirty="0"/>
              <a:t>CH</a:t>
            </a:r>
            <a:r>
              <a:rPr lang="ru-RU" sz="1496" i="1" baseline="-25000" dirty="0"/>
              <a:t>2</a:t>
            </a:r>
            <a:r>
              <a:rPr lang="ru-RU" sz="1496" i="1" dirty="0"/>
              <a:t>-</a:t>
            </a:r>
            <a:r>
              <a:rPr lang="en-US" sz="1496" i="1" dirty="0"/>
              <a:t>C</a:t>
            </a:r>
            <a:r>
              <a:rPr lang="ru-RU" sz="1496" i="1" baseline="-25000" dirty="0"/>
              <a:t>6</a:t>
            </a:r>
            <a:r>
              <a:rPr lang="en-US" sz="1496" i="1" dirty="0"/>
              <a:t>H</a:t>
            </a:r>
            <a:r>
              <a:rPr lang="ru-RU" sz="1496" i="1" baseline="-25000" dirty="0"/>
              <a:t>5</a:t>
            </a:r>
            <a:endParaRPr lang="ru-RU" sz="1496" dirty="0"/>
          </a:p>
        </p:txBody>
      </p:sp>
    </p:spTree>
    <p:extLst>
      <p:ext uri="{BB962C8B-B14F-4D97-AF65-F5344CB8AC3E}">
        <p14:creationId xmlns="" xmlns:p14="http://schemas.microsoft.com/office/powerpoint/2010/main" val="184882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fr-FR" sz="2800" b="1" dirty="0"/>
              <a:t>Synthesis of target compounds</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pic>
        <p:nvPicPr>
          <p:cNvPr id="2" name="Picture 18" descr="Завершение. Статья. Психология. Самопознание.ру">
            <a:extLst>
              <a:ext uri="{FF2B5EF4-FFF2-40B4-BE49-F238E27FC236}">
                <a16:creationId xmlns="" xmlns:a16="http://schemas.microsoft.com/office/drawing/2014/main" id="{CE19F35F-A02F-4FEB-AFB2-EF562A5C5610}"/>
              </a:ext>
            </a:extLst>
          </p:cNvPr>
          <p:cNvPicPr>
            <a:picLocks noChangeAspect="1" noChangeArrowheads="1"/>
          </p:cNvPicPr>
          <p:nvPr/>
        </p:nvPicPr>
        <p:blipFill>
          <a:blip r:embed="rId4" cstate="print"/>
          <a:srcRect/>
          <a:stretch>
            <a:fillRect/>
          </a:stretch>
        </p:blipFill>
        <p:spPr bwMode="auto">
          <a:xfrm>
            <a:off x="20977" y="5072638"/>
            <a:ext cx="1398749" cy="928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Object 17">
            <a:extLst>
              <a:ext uri="{FF2B5EF4-FFF2-40B4-BE49-F238E27FC236}">
                <a16:creationId xmlns="" xmlns:a16="http://schemas.microsoft.com/office/drawing/2014/main" id="{F99BC756-13BA-4F5D-8336-747C26BA4B5F}"/>
              </a:ext>
            </a:extLst>
          </p:cNvPr>
          <p:cNvGraphicFramePr>
            <a:graphicFrameLocks noChangeAspect="1"/>
          </p:cNvGraphicFramePr>
          <p:nvPr/>
        </p:nvGraphicFramePr>
        <p:xfrm>
          <a:off x="509476" y="2052125"/>
          <a:ext cx="4136153" cy="2022255"/>
        </p:xfrm>
        <a:graphic>
          <a:graphicData uri="http://schemas.openxmlformats.org/presentationml/2006/ole">
            <p:oleObj spid="_x0000_s21507" name="CS ChemDraw Drawing" r:id="rId5" imgW="2556753" imgH="1246257" progId="">
              <p:embed/>
            </p:oleObj>
          </a:graphicData>
        </a:graphic>
      </p:graphicFrame>
      <p:sp>
        <p:nvSpPr>
          <p:cNvPr id="9" name="TextBox 8">
            <a:extLst>
              <a:ext uri="{FF2B5EF4-FFF2-40B4-BE49-F238E27FC236}">
                <a16:creationId xmlns="" xmlns:a16="http://schemas.microsoft.com/office/drawing/2014/main" id="{60647D5F-BF64-49AF-9C79-7C2644D6EE1F}"/>
              </a:ext>
            </a:extLst>
          </p:cNvPr>
          <p:cNvSpPr txBox="1"/>
          <p:nvPr/>
        </p:nvSpPr>
        <p:spPr>
          <a:xfrm>
            <a:off x="4993066" y="1981200"/>
            <a:ext cx="3522284" cy="2308324"/>
          </a:xfrm>
          <a:prstGeom prst="rect">
            <a:avLst/>
          </a:prstGeom>
          <a:noFill/>
        </p:spPr>
        <p:txBody>
          <a:bodyPr wrap="square">
            <a:spAutoFit/>
          </a:bodyPr>
          <a:lstStyle/>
          <a:p>
            <a:r>
              <a:rPr lang="en-US" sz="2400" dirty="0">
                <a:ea typeface="Calibri" panose="020F0502020204030204" pitchFamily="34" charset="0"/>
                <a:cs typeface="Times New Roman" panose="02020603050405020304" pitchFamily="18" charset="0"/>
              </a:rPr>
              <a:t>At the moment, </a:t>
            </a:r>
            <a:r>
              <a:rPr lang="en-US" sz="2400" dirty="0" smtClean="0">
                <a:ea typeface="Calibri" panose="020F0502020204030204" pitchFamily="34" charset="0"/>
                <a:cs typeface="Times New Roman" panose="02020603050405020304" pitchFamily="18" charset="0"/>
              </a:rPr>
              <a:t>all new </a:t>
            </a:r>
            <a:r>
              <a:rPr lang="en-US" sz="2400" dirty="0">
                <a:ea typeface="Calibri" panose="020F0502020204030204" pitchFamily="34" charset="0"/>
                <a:cs typeface="Times New Roman" panose="02020603050405020304" pitchFamily="18" charset="0"/>
              </a:rPr>
              <a:t>substances are being tested at the </a:t>
            </a:r>
            <a:r>
              <a:rPr lang="fr-FR" sz="2400" dirty="0"/>
              <a:t>State Research Center of Virology and Biotechnology VECTOR.</a:t>
            </a:r>
            <a:endParaRPr lang="ru-RU" sz="2400" dirty="0"/>
          </a:p>
        </p:txBody>
      </p:sp>
    </p:spTree>
    <p:extLst>
      <p:ext uri="{BB962C8B-B14F-4D97-AF65-F5344CB8AC3E}">
        <p14:creationId xmlns="" xmlns:p14="http://schemas.microsoft.com/office/powerpoint/2010/main" val="200317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fr-FR" sz="2800" b="1" dirty="0"/>
              <a:t>VP-11 stability check</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4" name="Объект 2">
            <a:extLst>
              <a:ext uri="{FF2B5EF4-FFF2-40B4-BE49-F238E27FC236}">
                <a16:creationId xmlns="" xmlns:a16="http://schemas.microsoft.com/office/drawing/2014/main" id="{F3D17216-2ED7-4B7B-82A4-9D338D37F62D}"/>
              </a:ext>
            </a:extLst>
          </p:cNvPr>
          <p:cNvSpPr txBox="1">
            <a:spLocks/>
          </p:cNvSpPr>
          <p:nvPr/>
        </p:nvSpPr>
        <p:spPr>
          <a:xfrm>
            <a:off x="6281763" y="2360399"/>
            <a:ext cx="2841262" cy="33944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96" dirty="0"/>
              <a:t>In rat blood, after distribution of the substance </a:t>
            </a:r>
            <a:r>
              <a:rPr lang="en-US" sz="1496" dirty="0" smtClean="0"/>
              <a:t>VP-11 between blood cells and plasma, no hydrolysis or other transformations </a:t>
            </a:r>
            <a:r>
              <a:rPr lang="en-US" sz="1496" dirty="0"/>
              <a:t>are </a:t>
            </a:r>
            <a:r>
              <a:rPr lang="en-US" sz="1496" dirty="0" smtClean="0"/>
              <a:t>observed.</a:t>
            </a:r>
            <a:endParaRPr lang="en-US" sz="1496" dirty="0"/>
          </a:p>
          <a:p>
            <a:r>
              <a:rPr lang="en-US" sz="1496" dirty="0" smtClean="0"/>
              <a:t>Thus, it </a:t>
            </a:r>
            <a:r>
              <a:rPr lang="en-US" sz="1496" dirty="0"/>
              <a:t>was shown that ethers based on borneol and </a:t>
            </a:r>
            <a:r>
              <a:rPr lang="en-US" sz="1496" dirty="0" smtClean="0"/>
              <a:t>3-(</a:t>
            </a:r>
            <a:r>
              <a:rPr lang="en-US" sz="1496" dirty="0"/>
              <a:t>piperidin-1-yl) -propane do not undergo enzymatic hydrolysis when introduced into rat blood.</a:t>
            </a:r>
          </a:p>
        </p:txBody>
      </p:sp>
      <p:graphicFrame>
        <p:nvGraphicFramePr>
          <p:cNvPr id="6" name="Диаграмма 5">
            <a:extLst>
              <a:ext uri="{FF2B5EF4-FFF2-40B4-BE49-F238E27FC236}">
                <a16:creationId xmlns="" xmlns:a16="http://schemas.microsoft.com/office/drawing/2014/main" id="{1196BC1B-4B34-4770-AF41-035E9D5C1733}"/>
              </a:ext>
            </a:extLst>
          </p:cNvPr>
          <p:cNvGraphicFramePr/>
          <p:nvPr/>
        </p:nvGraphicFramePr>
        <p:xfrm>
          <a:off x="190734" y="2146678"/>
          <a:ext cx="6037600" cy="33126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4">
            <a:extLst>
              <a:ext uri="{FF2B5EF4-FFF2-40B4-BE49-F238E27FC236}">
                <a16:creationId xmlns="" xmlns:a16="http://schemas.microsoft.com/office/drawing/2014/main" id="{F0CDB5F8-AE9D-4C63-B412-0AD6D12E1C99}"/>
              </a:ext>
            </a:extLst>
          </p:cNvPr>
          <p:cNvGraphicFramePr>
            <a:graphicFrameLocks noChangeAspect="1"/>
          </p:cNvGraphicFramePr>
          <p:nvPr/>
        </p:nvGraphicFramePr>
        <p:xfrm>
          <a:off x="6545339" y="961735"/>
          <a:ext cx="2434020" cy="1310809"/>
        </p:xfrm>
        <a:graphic>
          <a:graphicData uri="http://schemas.openxmlformats.org/presentationml/2006/ole">
            <p:oleObj spid="_x0000_s22531" name="CS ChemDraw Drawing" r:id="rId5" imgW="2055454" imgH="1101412" progId="">
              <p:embed/>
            </p:oleObj>
          </a:graphicData>
        </a:graphic>
      </p:graphicFrame>
    </p:spTree>
    <p:extLst>
      <p:ext uri="{BB962C8B-B14F-4D97-AF65-F5344CB8AC3E}">
        <p14:creationId xmlns="" xmlns:p14="http://schemas.microsoft.com/office/powerpoint/2010/main" val="364705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2" name="Объект 2">
            <a:extLst>
              <a:ext uri="{FF2B5EF4-FFF2-40B4-BE49-F238E27FC236}">
                <a16:creationId xmlns="" xmlns:a16="http://schemas.microsoft.com/office/drawing/2014/main" id="{818A3721-4FAC-4D74-B4CD-69FAE811E77C}"/>
              </a:ext>
            </a:extLst>
          </p:cNvPr>
          <p:cNvSpPr txBox="1">
            <a:spLocks/>
          </p:cNvSpPr>
          <p:nvPr/>
        </p:nvSpPr>
        <p:spPr>
          <a:xfrm>
            <a:off x="533400" y="1371600"/>
            <a:ext cx="8077200" cy="4296961"/>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dirty="0"/>
              <a:t>The stability of the agent in rat whole blood and plasma was studied.</a:t>
            </a:r>
          </a:p>
          <a:p>
            <a:pPr>
              <a:lnSpc>
                <a:spcPct val="110000"/>
              </a:lnSpc>
            </a:pPr>
            <a:r>
              <a:rPr lang="en-US" dirty="0"/>
              <a:t>A method for the quantitative determination of the AS-358 agent in rat whole blood by HPLC-MS / MS was developed and validated.</a:t>
            </a:r>
          </a:p>
          <a:p>
            <a:pPr>
              <a:lnSpc>
                <a:spcPct val="110000"/>
              </a:lnSpc>
            </a:pPr>
            <a:r>
              <a:rPr lang="en-US" dirty="0"/>
              <a:t>A preliminary study of the pharmacokinetics of the agent AS-358 after oral administration to rats in the form of three different dosage forms at a dose of 200 mg / kg was carried out.</a:t>
            </a:r>
          </a:p>
          <a:p>
            <a:pPr>
              <a:lnSpc>
                <a:spcPct val="110000"/>
              </a:lnSpc>
            </a:pPr>
            <a:r>
              <a:rPr lang="en-US" dirty="0"/>
              <a:t>It has been shown that the use of a suitable dosage form can ensure the presence of the AS-358 agent in rat blood, despite its instability.</a:t>
            </a:r>
          </a:p>
          <a:p>
            <a:pPr>
              <a:lnSpc>
                <a:spcPct val="110000"/>
              </a:lnSpc>
            </a:pPr>
            <a:r>
              <a:rPr lang="en-US" dirty="0"/>
              <a:t>The synthesis of a set of camphene derivatives containing an ether linker of various lengths and a set of saturated N-heterocyclic fragments was carried out.</a:t>
            </a:r>
          </a:p>
          <a:p>
            <a:pPr>
              <a:lnSpc>
                <a:spcPct val="110000"/>
              </a:lnSpc>
            </a:pPr>
            <a:r>
              <a:rPr lang="en-US" dirty="0"/>
              <a:t>A method for the detection of agent VP-11 using HPLC-MS / MS was developed and the stability of the substance in rat whole blood was shown. The applicability of the method of sample preparation of rat blood samples using zinc sulfate precipitation for the analysis of the agent in the blood is shown, and a calibration dependence in the range of 1-1000 </a:t>
            </a:r>
            <a:r>
              <a:rPr lang="en-US" dirty="0" smtClean="0"/>
              <a:t>ng/ml </a:t>
            </a:r>
            <a:r>
              <a:rPr lang="en-US" dirty="0"/>
              <a:t>is constructed.</a:t>
            </a:r>
            <a:endParaRPr lang="ru-RU" dirty="0"/>
          </a:p>
        </p:txBody>
      </p:sp>
      <p:pic>
        <p:nvPicPr>
          <p:cNvPr id="3" name="Picture 10" descr="ÐÐ°ÑÑÐ¸Ð½ÐºÐ¸ Ð¿Ð¾ Ð·Ð°Ð¿ÑÐ¾ÑÑ ÐºÑÑÑÐºÐ¸">
            <a:extLst>
              <a:ext uri="{FF2B5EF4-FFF2-40B4-BE49-F238E27FC236}">
                <a16:creationId xmlns="" xmlns:a16="http://schemas.microsoft.com/office/drawing/2014/main" id="{88807EE9-A3BF-4A8C-B359-A75ADF7916F6}"/>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57779" y="6822"/>
            <a:ext cx="1197219" cy="119721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961" y="384703"/>
            <a:ext cx="7239000" cy="1200329"/>
          </a:xfrm>
          <a:prstGeom prst="rect">
            <a:avLst/>
          </a:prstGeom>
        </p:spPr>
        <p:txBody>
          <a:bodyPr wrap="square">
            <a:spAutoFit/>
          </a:bodyPr>
          <a:lstStyle/>
          <a:p>
            <a:pPr algn="ctr"/>
            <a:r>
              <a:rPr lang="en-US" sz="2400" b="1" dirty="0"/>
              <a:t>Stability study, method for the quantitation of a new </a:t>
            </a:r>
            <a:r>
              <a:rPr lang="en-US" sz="2400" b="1" dirty="0" err="1"/>
              <a:t>antifilovirus</a:t>
            </a:r>
            <a:r>
              <a:rPr lang="en-US" sz="2400" b="1" dirty="0"/>
              <a:t> agent in biological fluids and a preliminary study of its pharmacokinetics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graphicFrame>
        <p:nvGraphicFramePr>
          <p:cNvPr id="2" name="Объект 1">
            <a:extLst>
              <a:ext uri="{FF2B5EF4-FFF2-40B4-BE49-F238E27FC236}">
                <a16:creationId xmlns="" xmlns:a16="http://schemas.microsoft.com/office/drawing/2014/main" id="{102D4A4B-3657-43EA-AB2B-85699EB3CE7D}"/>
              </a:ext>
            </a:extLst>
          </p:cNvPr>
          <p:cNvGraphicFramePr>
            <a:graphicFrameLocks noChangeAspect="1"/>
          </p:cNvGraphicFramePr>
          <p:nvPr>
            <p:extLst>
              <p:ext uri="{D42A27DB-BD31-4B8C-83A1-F6EECF244321}">
                <p14:modId xmlns="" xmlns:p14="http://schemas.microsoft.com/office/powerpoint/2010/main" val="1111761148"/>
              </p:ext>
            </p:extLst>
          </p:nvPr>
        </p:nvGraphicFramePr>
        <p:xfrm>
          <a:off x="49213" y="1905000"/>
          <a:ext cx="5260975" cy="4025900"/>
        </p:xfrm>
        <a:graphic>
          <a:graphicData uri="http://schemas.openxmlformats.org/presentationml/2006/ole">
            <p:oleObj spid="_x0000_s1030" name="CS ChemDraw Drawing" r:id="rId5" imgW="3358692" imgH="2573518" progId="">
              <p:embed/>
            </p:oleObj>
          </a:graphicData>
        </a:graphic>
      </p:graphicFrame>
      <p:graphicFrame>
        <p:nvGraphicFramePr>
          <p:cNvPr id="7" name="Объект 6">
            <a:extLst>
              <a:ext uri="{FF2B5EF4-FFF2-40B4-BE49-F238E27FC236}">
                <a16:creationId xmlns="" xmlns:a16="http://schemas.microsoft.com/office/drawing/2014/main" id="{A08D0EB1-FB19-4B7C-B9B1-7F696DECE1D3}"/>
              </a:ext>
            </a:extLst>
          </p:cNvPr>
          <p:cNvGraphicFramePr>
            <a:graphicFrameLocks noChangeAspect="1"/>
          </p:cNvGraphicFramePr>
          <p:nvPr>
            <p:extLst>
              <p:ext uri="{D42A27DB-BD31-4B8C-83A1-F6EECF244321}">
                <p14:modId xmlns="" xmlns:p14="http://schemas.microsoft.com/office/powerpoint/2010/main" val="4192163139"/>
              </p:ext>
            </p:extLst>
          </p:nvPr>
        </p:nvGraphicFramePr>
        <p:xfrm>
          <a:off x="5636410" y="2695029"/>
          <a:ext cx="3447854" cy="1901286"/>
        </p:xfrm>
        <a:graphic>
          <a:graphicData uri="http://schemas.openxmlformats.org/presentationml/2006/ole">
            <p:oleObj spid="_x0000_s1031" name="CS ChemDraw Drawing" r:id="rId6" imgW="2315994" imgH="1272127" progId="">
              <p:embed/>
            </p:oleObj>
          </a:graphicData>
        </a:graphic>
      </p:graphicFrame>
      <p:sp>
        <p:nvSpPr>
          <p:cNvPr id="9" name="TextBox 8">
            <a:extLst>
              <a:ext uri="{FF2B5EF4-FFF2-40B4-BE49-F238E27FC236}">
                <a16:creationId xmlns="" xmlns:a16="http://schemas.microsoft.com/office/drawing/2014/main" id="{EDB3C05F-E42D-4DF1-9B91-5AC91DD33D32}"/>
              </a:ext>
            </a:extLst>
          </p:cNvPr>
          <p:cNvSpPr txBox="1"/>
          <p:nvPr/>
        </p:nvSpPr>
        <p:spPr>
          <a:xfrm>
            <a:off x="6909902" y="4236443"/>
            <a:ext cx="1066365" cy="400110"/>
          </a:xfrm>
          <a:prstGeom prst="rect">
            <a:avLst/>
          </a:prstGeom>
          <a:noFill/>
        </p:spPr>
        <p:txBody>
          <a:bodyPr wrap="square" rtlCol="0">
            <a:spAutoFit/>
          </a:bodyPr>
          <a:lstStyle/>
          <a:p>
            <a:r>
              <a:rPr lang="en-US" sz="2000" b="1" dirty="0"/>
              <a:t>AS-358</a:t>
            </a:r>
            <a:endParaRPr lang="ru-RU" sz="2000" dirty="0"/>
          </a:p>
        </p:txBody>
      </p:sp>
    </p:spTree>
    <p:extLst>
      <p:ext uri="{BB962C8B-B14F-4D97-AF65-F5344CB8AC3E}">
        <p14:creationId xmlns=""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4524315"/>
          </a:xfrm>
          <a:prstGeom prst="rect">
            <a:avLst/>
          </a:prstGeom>
          <a:noFill/>
        </p:spPr>
        <p:txBody>
          <a:bodyPr wrap="square" rtlCol="0">
            <a:spAutoFit/>
          </a:bodyPr>
          <a:lstStyle/>
          <a:p>
            <a:r>
              <a:rPr lang="fr-FR" b="1" dirty="0"/>
              <a:t>Abstract:</a:t>
            </a:r>
            <a:endParaRPr lang="fr-FR" dirty="0"/>
          </a:p>
          <a:p>
            <a:r>
              <a:rPr lang="en-US" dirty="0"/>
              <a:t>The stability of the new </a:t>
            </a:r>
            <a:r>
              <a:rPr lang="en-US" dirty="0" err="1"/>
              <a:t>antifiloviral</a:t>
            </a:r>
            <a:r>
              <a:rPr lang="en-US" dirty="0"/>
              <a:t> agent AS-358 consisting of borneol and 3-(piperidin-1-yl)propanoic acid, was studied in the blood and blood plasma of rats in vitro. It was found that in both matrices stabilized by EDTA or heparin, the compound is rapidly hydrolyzed at the ester bond. When sodium fluoride was added, the decomposition of the compound was significantly slowed down. This made it possible to develop and validate a method for the quantitative determination of the agent in whole rat blood. Analysis was performed by HPLC-MS/MS method using reverse phase chromatography. The developed method was used for a preliminary study of the pharmacokinetics of the agent AS-358 after its oral administration to rats, and it was shown that the concentration of AS-358 in the blood of animals reached 550 ng/ml after 1 hour, despite its instability in blood. Analogues of the agent which contain ether linker have been synthesized and their metabolic stability has been shown.</a:t>
            </a:r>
            <a:endParaRPr lang="ru-RU" dirty="0"/>
          </a:p>
          <a:p>
            <a:endParaRPr lang="en-US" dirty="0"/>
          </a:p>
          <a:p>
            <a:r>
              <a:rPr lang="fr-FR" b="1" dirty="0"/>
              <a:t>Keywords: </a:t>
            </a:r>
            <a:r>
              <a:rPr lang="fr-FR" dirty="0"/>
              <a:t>antifiloviral agent; rat blood; HPLC-MS/MS; pharmacokinetics</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 xmlns:a16="http://schemas.microsoft.com/office/drawing/2014/main" id="{DD466382-20B6-490F-8C41-6253E43E3BB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fr-FR" sz="2800" b="1" dirty="0"/>
              <a:t>Introduction</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graphicFrame>
        <p:nvGraphicFramePr>
          <p:cNvPr id="4" name="Объект 3">
            <a:extLst>
              <a:ext uri="{FF2B5EF4-FFF2-40B4-BE49-F238E27FC236}">
                <a16:creationId xmlns="" xmlns:a16="http://schemas.microsoft.com/office/drawing/2014/main" id="{700EF0D0-77CD-48D1-BCE9-21DE6D47759F}"/>
              </a:ext>
            </a:extLst>
          </p:cNvPr>
          <p:cNvGraphicFramePr>
            <a:graphicFrameLocks noChangeAspect="1"/>
          </p:cNvGraphicFramePr>
          <p:nvPr>
            <p:extLst>
              <p:ext uri="{D42A27DB-BD31-4B8C-83A1-F6EECF244321}">
                <p14:modId xmlns="" xmlns:p14="http://schemas.microsoft.com/office/powerpoint/2010/main" val="977890410"/>
              </p:ext>
            </p:extLst>
          </p:nvPr>
        </p:nvGraphicFramePr>
        <p:xfrm>
          <a:off x="4395788" y="606425"/>
          <a:ext cx="2982912" cy="1641475"/>
        </p:xfrm>
        <a:graphic>
          <a:graphicData uri="http://schemas.openxmlformats.org/presentationml/2006/ole">
            <p:oleObj spid="_x0000_s4099" name="CS ChemDraw Drawing" r:id="rId4" imgW="2316287" imgH="1273750" progId="">
              <p:embed/>
            </p:oleObj>
          </a:graphicData>
        </a:graphic>
      </p:graphicFrame>
      <p:sp>
        <p:nvSpPr>
          <p:cNvPr id="6" name="TextBox 5">
            <a:extLst>
              <a:ext uri="{FF2B5EF4-FFF2-40B4-BE49-F238E27FC236}">
                <a16:creationId xmlns="" xmlns:a16="http://schemas.microsoft.com/office/drawing/2014/main" id="{432EB693-EE50-4AAA-B736-1CF1D26A1711}"/>
              </a:ext>
            </a:extLst>
          </p:cNvPr>
          <p:cNvSpPr txBox="1"/>
          <p:nvPr/>
        </p:nvSpPr>
        <p:spPr>
          <a:xfrm>
            <a:off x="5630561" y="1770229"/>
            <a:ext cx="965329" cy="415498"/>
          </a:xfrm>
          <a:prstGeom prst="rect">
            <a:avLst/>
          </a:prstGeom>
          <a:noFill/>
        </p:spPr>
        <p:txBody>
          <a:bodyPr wrap="none" rtlCol="0">
            <a:spAutoFit/>
          </a:bodyPr>
          <a:lstStyle/>
          <a:p>
            <a:r>
              <a:rPr lang="en-US" sz="2100" b="1" dirty="0"/>
              <a:t>AS-358</a:t>
            </a:r>
            <a:endParaRPr lang="ru-RU" sz="2100" dirty="0"/>
          </a:p>
        </p:txBody>
      </p:sp>
      <p:sp>
        <p:nvSpPr>
          <p:cNvPr id="7" name="TextBox 6">
            <a:extLst>
              <a:ext uri="{FF2B5EF4-FFF2-40B4-BE49-F238E27FC236}">
                <a16:creationId xmlns="" xmlns:a16="http://schemas.microsoft.com/office/drawing/2014/main" id="{925D2277-91C2-4AA0-B61B-C49BDEB3F325}"/>
              </a:ext>
            </a:extLst>
          </p:cNvPr>
          <p:cNvSpPr txBox="1"/>
          <p:nvPr/>
        </p:nvSpPr>
        <p:spPr>
          <a:xfrm>
            <a:off x="4498826" y="3230965"/>
            <a:ext cx="4416574" cy="2031325"/>
          </a:xfrm>
          <a:prstGeom prst="rect">
            <a:avLst/>
          </a:prstGeom>
          <a:noFill/>
        </p:spPr>
        <p:txBody>
          <a:bodyPr wrap="square" rtlCol="0">
            <a:spAutoFit/>
          </a:bodyPr>
          <a:lstStyle/>
          <a:p>
            <a:r>
              <a:rPr lang="en-US" sz="2100" dirty="0"/>
              <a:t>The compound showed high </a:t>
            </a:r>
            <a:r>
              <a:rPr lang="en-US" sz="2100" dirty="0" err="1" smtClean="0"/>
              <a:t>antifiloviral</a:t>
            </a:r>
            <a:r>
              <a:rPr lang="en-US" sz="2100" dirty="0" smtClean="0"/>
              <a:t> </a:t>
            </a:r>
            <a:r>
              <a:rPr lang="en-US" sz="2100" dirty="0"/>
              <a:t>activity in </a:t>
            </a:r>
            <a:r>
              <a:rPr lang="en-US" sz="2100" i="1" dirty="0"/>
              <a:t>in vitro </a:t>
            </a:r>
            <a:r>
              <a:rPr lang="en-US" sz="2100" dirty="0"/>
              <a:t>experiments</a:t>
            </a:r>
            <a:r>
              <a:rPr lang="en-US" sz="2100" dirty="0" smtClean="0"/>
              <a:t>. (</a:t>
            </a:r>
            <a:r>
              <a:rPr lang="en-US" sz="2100" dirty="0"/>
              <a:t>O. I. </a:t>
            </a:r>
            <a:r>
              <a:rPr lang="en-US" sz="2100" dirty="0" err="1"/>
              <a:t>Yarovaya</a:t>
            </a:r>
            <a:r>
              <a:rPr lang="en-US" sz="2100" dirty="0"/>
              <a:t>, A. S. </a:t>
            </a:r>
            <a:r>
              <a:rPr lang="en-US" sz="2100" dirty="0" err="1"/>
              <a:t>Sokolova</a:t>
            </a:r>
            <a:r>
              <a:rPr lang="en-US" sz="2100" dirty="0"/>
              <a:t> </a:t>
            </a:r>
            <a:r>
              <a:rPr lang="en-US" sz="2100" i="1" dirty="0" smtClean="0"/>
              <a:t>et al.</a:t>
            </a:r>
            <a:r>
              <a:rPr lang="en-US" sz="2100" dirty="0" smtClean="0"/>
              <a:t> Pat. </a:t>
            </a:r>
            <a:r>
              <a:rPr lang="en-US" sz="2100" dirty="0"/>
              <a:t>RU 2 649 406, 2018</a:t>
            </a:r>
          </a:p>
          <a:p>
            <a:r>
              <a:rPr lang="en-US" sz="2100" dirty="0"/>
              <a:t>O.I. </a:t>
            </a:r>
            <a:r>
              <a:rPr lang="en-US" sz="2100" dirty="0" err="1"/>
              <a:t>Yarovaya</a:t>
            </a:r>
            <a:r>
              <a:rPr lang="en-US" sz="2100" dirty="0"/>
              <a:t>, A.S. </a:t>
            </a:r>
            <a:r>
              <a:rPr lang="en-US" sz="2100" dirty="0" err="1" smtClean="0"/>
              <a:t>Sokolova</a:t>
            </a:r>
            <a:r>
              <a:rPr lang="en-US" sz="2100" dirty="0" smtClean="0"/>
              <a:t> </a:t>
            </a:r>
            <a:r>
              <a:rPr lang="en-US" sz="2100" i="1" dirty="0" smtClean="0"/>
              <a:t>et al.</a:t>
            </a:r>
            <a:r>
              <a:rPr lang="en-US" sz="2100" dirty="0" smtClean="0"/>
              <a:t>; </a:t>
            </a:r>
            <a:r>
              <a:rPr lang="en-US" sz="2100" dirty="0"/>
              <a:t>Patent RU 2697716, 2019)</a:t>
            </a:r>
            <a:endParaRPr lang="ru-RU" sz="3000" dirty="0"/>
          </a:p>
        </p:txBody>
      </p:sp>
      <p:sp>
        <p:nvSpPr>
          <p:cNvPr id="8" name="Прямоугольник 7">
            <a:extLst>
              <a:ext uri="{FF2B5EF4-FFF2-40B4-BE49-F238E27FC236}">
                <a16:creationId xmlns="" xmlns:a16="http://schemas.microsoft.com/office/drawing/2014/main" id="{F60E44EF-CC89-4E17-9300-3606B74A02E6}"/>
              </a:ext>
            </a:extLst>
          </p:cNvPr>
          <p:cNvSpPr/>
          <p:nvPr/>
        </p:nvSpPr>
        <p:spPr>
          <a:xfrm>
            <a:off x="7317157" y="999211"/>
            <a:ext cx="1561646" cy="1131079"/>
          </a:xfrm>
          <a:prstGeom prst="rect">
            <a:avLst/>
          </a:prstGeom>
        </p:spPr>
        <p:txBody>
          <a:bodyPr wrap="none">
            <a:spAutoFit/>
          </a:bodyPr>
          <a:lstStyle/>
          <a:p>
            <a:r>
              <a:rPr lang="en-US" sz="1350" i="1" dirty="0">
                <a:solidFill>
                  <a:srgbClr val="000000"/>
                </a:solidFill>
              </a:rPr>
              <a:t>Ebola virus</a:t>
            </a:r>
            <a:endParaRPr lang="ru-RU" sz="1350" i="1" dirty="0">
              <a:solidFill>
                <a:srgbClr val="000000"/>
              </a:solidFill>
            </a:endParaRPr>
          </a:p>
          <a:p>
            <a:r>
              <a:rPr lang="en-US" sz="1350" i="1" dirty="0"/>
              <a:t>IC</a:t>
            </a:r>
            <a:r>
              <a:rPr lang="en-US" sz="1350" i="1" baseline="-25000" dirty="0"/>
              <a:t>50</a:t>
            </a:r>
            <a:r>
              <a:rPr lang="en-US" sz="1350" i="1" dirty="0"/>
              <a:t> = 9 µM, SI=30,8</a:t>
            </a:r>
            <a:endParaRPr lang="ru-RU" sz="1350" i="1" dirty="0"/>
          </a:p>
          <a:p>
            <a:endParaRPr lang="ru-RU" sz="1350" i="1" dirty="0">
              <a:solidFill>
                <a:srgbClr val="000000"/>
              </a:solidFill>
            </a:endParaRPr>
          </a:p>
          <a:p>
            <a:r>
              <a:rPr lang="en-US" sz="1350" i="1" dirty="0"/>
              <a:t>Marburg virus</a:t>
            </a:r>
            <a:endParaRPr lang="ru-RU" sz="1350" i="1" dirty="0"/>
          </a:p>
          <a:p>
            <a:r>
              <a:rPr lang="en-US" sz="1350" i="1" dirty="0"/>
              <a:t>IC</a:t>
            </a:r>
            <a:r>
              <a:rPr lang="en-US" sz="1350" i="1" baseline="-25000" dirty="0"/>
              <a:t>50</a:t>
            </a:r>
            <a:r>
              <a:rPr lang="ru-RU" sz="1350" i="1" dirty="0"/>
              <a:t> = 9</a:t>
            </a:r>
            <a:r>
              <a:rPr lang="en-US" sz="1350" i="1" dirty="0"/>
              <a:t> µM</a:t>
            </a:r>
            <a:r>
              <a:rPr lang="ru-RU" sz="1350" i="1" dirty="0"/>
              <a:t>, </a:t>
            </a:r>
            <a:r>
              <a:rPr lang="en-US" sz="1350" i="1" dirty="0"/>
              <a:t>SI=35</a:t>
            </a:r>
            <a:endParaRPr lang="ru-RU" sz="1350" i="1" dirty="0"/>
          </a:p>
        </p:txBody>
      </p:sp>
      <p:sp>
        <p:nvSpPr>
          <p:cNvPr id="9" name="Прямоугольник 8">
            <a:extLst>
              <a:ext uri="{FF2B5EF4-FFF2-40B4-BE49-F238E27FC236}">
                <a16:creationId xmlns="" xmlns:a16="http://schemas.microsoft.com/office/drawing/2014/main" id="{B4FE4B6E-9FF6-4957-8727-4B7BF485AB41}"/>
              </a:ext>
            </a:extLst>
          </p:cNvPr>
          <p:cNvSpPr/>
          <p:nvPr/>
        </p:nvSpPr>
        <p:spPr>
          <a:xfrm>
            <a:off x="4432541" y="2329572"/>
            <a:ext cx="4572000" cy="507831"/>
          </a:xfrm>
          <a:prstGeom prst="rect">
            <a:avLst/>
          </a:prstGeom>
        </p:spPr>
        <p:txBody>
          <a:bodyPr>
            <a:spAutoFit/>
          </a:bodyPr>
          <a:lstStyle/>
          <a:p>
            <a:r>
              <a:rPr lang="en-US" sz="1350" dirty="0" smtClean="0"/>
              <a:t>(1</a:t>
            </a:r>
            <a:r>
              <a:rPr lang="en-US" sz="1350" i="1" dirty="0" smtClean="0"/>
              <a:t>S</a:t>
            </a:r>
            <a:r>
              <a:rPr lang="en-US" sz="1350" dirty="0" smtClean="0"/>
              <a:t>,2</a:t>
            </a:r>
            <a:r>
              <a:rPr lang="en-US" sz="1350" i="1" dirty="0" smtClean="0"/>
              <a:t>R</a:t>
            </a:r>
            <a:r>
              <a:rPr lang="en-US" sz="1350" dirty="0" smtClean="0"/>
              <a:t>,4</a:t>
            </a:r>
            <a:r>
              <a:rPr lang="en-US" sz="1350" i="1" dirty="0" smtClean="0"/>
              <a:t>S</a:t>
            </a:r>
            <a:r>
              <a:rPr lang="en-US" sz="1350" dirty="0" smtClean="0"/>
              <a:t>)-1,7,7-trimethylbicyclo[2.2.1]heptan-2-yl 3-(piperidin-1-yl)</a:t>
            </a:r>
            <a:r>
              <a:rPr lang="en-US" sz="1350" dirty="0" err="1" smtClean="0"/>
              <a:t>propanoate</a:t>
            </a:r>
            <a:endParaRPr lang="ru-RU" sz="1350" dirty="0"/>
          </a:p>
        </p:txBody>
      </p:sp>
      <p:graphicFrame>
        <p:nvGraphicFramePr>
          <p:cNvPr id="4102" name="Object 6"/>
          <p:cNvGraphicFramePr>
            <a:graphicFrameLocks noChangeAspect="1"/>
          </p:cNvGraphicFramePr>
          <p:nvPr/>
        </p:nvGraphicFramePr>
        <p:xfrm>
          <a:off x="49213" y="1905001"/>
          <a:ext cx="4281803" cy="3276600"/>
        </p:xfrm>
        <a:graphic>
          <a:graphicData uri="http://schemas.openxmlformats.org/presentationml/2006/ole">
            <p:oleObj spid="_x0000_s4102" name="CS ChemDraw Drawing" r:id="rId5" imgW="3358692" imgH="2573518" progId="">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fr-FR" sz="2800" b="1" dirty="0"/>
              <a:t>Targets and goals</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18" name="Объект 2">
            <a:extLst>
              <a:ext uri="{FF2B5EF4-FFF2-40B4-BE49-F238E27FC236}">
                <a16:creationId xmlns="" xmlns:a16="http://schemas.microsoft.com/office/drawing/2014/main" id="{8032564C-3BCB-4101-886C-416B5C521B83}"/>
              </a:ext>
            </a:extLst>
          </p:cNvPr>
          <p:cNvSpPr txBox="1">
            <a:spLocks/>
          </p:cNvSpPr>
          <p:nvPr/>
        </p:nvSpPr>
        <p:spPr>
          <a:xfrm>
            <a:off x="625111" y="1351458"/>
            <a:ext cx="7886700" cy="25347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Study of the stability of the </a:t>
            </a:r>
            <a:r>
              <a:rPr lang="en-US" sz="1800" dirty="0" err="1" smtClean="0"/>
              <a:t>antifiloviral</a:t>
            </a:r>
            <a:r>
              <a:rPr lang="en-US" sz="1800" dirty="0" smtClean="0"/>
              <a:t> </a:t>
            </a:r>
            <a:r>
              <a:rPr lang="en-US" sz="1800" dirty="0"/>
              <a:t>agent AS-358 in rat blood and plasma</a:t>
            </a:r>
          </a:p>
          <a:p>
            <a:r>
              <a:rPr lang="en-US" sz="1800" dirty="0"/>
              <a:t>Determination of the decomposition products of the AS-358 compound</a:t>
            </a:r>
          </a:p>
          <a:p>
            <a:r>
              <a:rPr lang="en-US" sz="1800" dirty="0"/>
              <a:t>Development and validation of a method for the quantitative determination of AS-358 in rat whole blood</a:t>
            </a:r>
          </a:p>
          <a:p>
            <a:r>
              <a:rPr lang="en-US" sz="1800" dirty="0"/>
              <a:t>Study of the pharmacokinetics of the compound AS-358 after oral administration to rats</a:t>
            </a:r>
          </a:p>
          <a:p>
            <a:r>
              <a:rPr lang="en-US" sz="1800" dirty="0"/>
              <a:t>Synthesis of stable </a:t>
            </a:r>
            <a:r>
              <a:rPr lang="en-US" sz="1800" dirty="0" smtClean="0"/>
              <a:t>analogues </a:t>
            </a:r>
            <a:r>
              <a:rPr lang="en-US" sz="1800" dirty="0"/>
              <a:t>of </a:t>
            </a:r>
            <a:r>
              <a:rPr lang="en-US" sz="1800" dirty="0" smtClean="0"/>
              <a:t>AS-358 having </a:t>
            </a:r>
            <a:r>
              <a:rPr lang="en-US" sz="1800" dirty="0"/>
              <a:t>ether as a linker</a:t>
            </a:r>
            <a:endParaRPr lang="ru-RU" dirty="0"/>
          </a:p>
        </p:txBody>
      </p:sp>
      <p:pic>
        <p:nvPicPr>
          <p:cNvPr id="20" name="Рисунок 19">
            <a:extLst>
              <a:ext uri="{FF2B5EF4-FFF2-40B4-BE49-F238E27FC236}">
                <a16:creationId xmlns="" xmlns:a16="http://schemas.microsoft.com/office/drawing/2014/main" id="{3CFCAB8C-5B68-4898-88E2-2F39236288AB}"/>
              </a:ext>
            </a:extLst>
          </p:cNvPr>
          <p:cNvPicPr>
            <a:picLocks noChangeAspect="1"/>
          </p:cNvPicPr>
          <p:nvPr/>
        </p:nvPicPr>
        <p:blipFill>
          <a:blip r:embed="rId4" cstate="print"/>
          <a:stretch>
            <a:fillRect/>
          </a:stretch>
        </p:blipFill>
        <p:spPr>
          <a:xfrm>
            <a:off x="4138773" y="4093808"/>
            <a:ext cx="1563359" cy="901671"/>
          </a:xfrm>
          <a:prstGeom prst="rect">
            <a:avLst/>
          </a:prstGeom>
        </p:spPr>
      </p:pic>
      <p:sp>
        <p:nvSpPr>
          <p:cNvPr id="21" name="TextBox 20">
            <a:extLst>
              <a:ext uri="{FF2B5EF4-FFF2-40B4-BE49-F238E27FC236}">
                <a16:creationId xmlns="" xmlns:a16="http://schemas.microsoft.com/office/drawing/2014/main" id="{03A71A2B-A2DA-4161-B7EC-DD87F3203E19}"/>
              </a:ext>
            </a:extLst>
          </p:cNvPr>
          <p:cNvSpPr txBox="1"/>
          <p:nvPr/>
        </p:nvSpPr>
        <p:spPr>
          <a:xfrm>
            <a:off x="3975134" y="4941510"/>
            <a:ext cx="1890638" cy="738664"/>
          </a:xfrm>
          <a:prstGeom prst="rect">
            <a:avLst/>
          </a:prstGeom>
          <a:noFill/>
        </p:spPr>
        <p:txBody>
          <a:bodyPr wrap="square" rtlCol="0">
            <a:spAutoFit/>
          </a:bodyPr>
          <a:lstStyle/>
          <a:p>
            <a:pPr algn="ctr"/>
            <a:r>
              <a:rPr lang="en-US" sz="1400" dirty="0"/>
              <a:t>2-amino-adamantane hydrochloride</a:t>
            </a:r>
          </a:p>
          <a:p>
            <a:pPr algn="ctr"/>
            <a:r>
              <a:rPr lang="en-US" sz="1400" dirty="0"/>
              <a:t>(internal standard)</a:t>
            </a:r>
            <a:endParaRPr lang="ru-RU" sz="1400" dirty="0"/>
          </a:p>
        </p:txBody>
      </p:sp>
      <p:graphicFrame>
        <p:nvGraphicFramePr>
          <p:cNvPr id="22" name="Объект 21">
            <a:extLst>
              <a:ext uri="{FF2B5EF4-FFF2-40B4-BE49-F238E27FC236}">
                <a16:creationId xmlns="" xmlns:a16="http://schemas.microsoft.com/office/drawing/2014/main" id="{AA03CE62-D746-4DB5-B939-DE71C73F68A0}"/>
              </a:ext>
            </a:extLst>
          </p:cNvPr>
          <p:cNvGraphicFramePr>
            <a:graphicFrameLocks noChangeAspect="1"/>
          </p:cNvGraphicFramePr>
          <p:nvPr>
            <p:extLst>
              <p:ext uri="{D42A27DB-BD31-4B8C-83A1-F6EECF244321}">
                <p14:modId xmlns="" xmlns:p14="http://schemas.microsoft.com/office/powerpoint/2010/main" val="2942444639"/>
              </p:ext>
            </p:extLst>
          </p:nvPr>
        </p:nvGraphicFramePr>
        <p:xfrm>
          <a:off x="557979" y="4126344"/>
          <a:ext cx="2664877" cy="1469521"/>
        </p:xfrm>
        <a:graphic>
          <a:graphicData uri="http://schemas.openxmlformats.org/presentationml/2006/ole">
            <p:oleObj spid="_x0000_s3080" name="CS ChemDraw Drawing" r:id="rId5" imgW="2315994" imgH="1272127" progId="">
              <p:embed/>
            </p:oleObj>
          </a:graphicData>
        </a:graphic>
      </p:graphicFrame>
      <p:sp>
        <p:nvSpPr>
          <p:cNvPr id="23" name="TextBox 22">
            <a:extLst>
              <a:ext uri="{FF2B5EF4-FFF2-40B4-BE49-F238E27FC236}">
                <a16:creationId xmlns="" xmlns:a16="http://schemas.microsoft.com/office/drawing/2014/main" id="{D4B300DE-B292-4106-9C4C-07DBDE032C78}"/>
              </a:ext>
            </a:extLst>
          </p:cNvPr>
          <p:cNvSpPr txBox="1"/>
          <p:nvPr/>
        </p:nvSpPr>
        <p:spPr>
          <a:xfrm>
            <a:off x="1682238" y="5178443"/>
            <a:ext cx="965329" cy="415498"/>
          </a:xfrm>
          <a:prstGeom prst="rect">
            <a:avLst/>
          </a:prstGeom>
          <a:noFill/>
        </p:spPr>
        <p:txBody>
          <a:bodyPr wrap="none" rtlCol="0">
            <a:spAutoFit/>
          </a:bodyPr>
          <a:lstStyle/>
          <a:p>
            <a:r>
              <a:rPr lang="en-US" sz="2100" b="1" dirty="0"/>
              <a:t>AS-358</a:t>
            </a:r>
            <a:endParaRPr lang="ru-RU" sz="2100" dirty="0"/>
          </a:p>
        </p:txBody>
      </p:sp>
      <p:graphicFrame>
        <p:nvGraphicFramePr>
          <p:cNvPr id="3082" name="Object 10"/>
          <p:cNvGraphicFramePr>
            <a:graphicFrameLocks noChangeAspect="1"/>
          </p:cNvGraphicFramePr>
          <p:nvPr/>
        </p:nvGraphicFramePr>
        <p:xfrm>
          <a:off x="6172200" y="3962400"/>
          <a:ext cx="2719388" cy="2080980"/>
        </p:xfrm>
        <a:graphic>
          <a:graphicData uri="http://schemas.openxmlformats.org/presentationml/2006/ole">
            <p:oleObj spid="_x0000_s3082" name="CS ChemDraw Drawing" r:id="rId6" imgW="3358692" imgH="2573518" progId="">
              <p:embed/>
            </p:oleObj>
          </a:graphicData>
        </a:graphic>
      </p:graphicFrame>
    </p:spTree>
    <p:extLst>
      <p:ext uri="{BB962C8B-B14F-4D97-AF65-F5344CB8AC3E}">
        <p14:creationId xmlns="" xmlns:p14="http://schemas.microsoft.com/office/powerpoint/2010/main" val="371872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fr-FR" sz="2800" b="1" dirty="0"/>
              <a:t>Materials, equipment, methods</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pic>
        <p:nvPicPr>
          <p:cNvPr id="10" name="Picture 8" descr="Картинки по запросу ножницы">
            <a:extLst>
              <a:ext uri="{FF2B5EF4-FFF2-40B4-BE49-F238E27FC236}">
                <a16:creationId xmlns="" xmlns:a16="http://schemas.microsoft.com/office/drawing/2014/main" id="{1600B7F8-D840-4B44-AA60-EDF17B2EE2F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3663905">
            <a:off x="5926038" y="3848376"/>
            <a:ext cx="517876" cy="517876"/>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Картинки по запросу белые лабораторные крысы">
            <a:extLst>
              <a:ext uri="{FF2B5EF4-FFF2-40B4-BE49-F238E27FC236}">
                <a16:creationId xmlns="" xmlns:a16="http://schemas.microsoft.com/office/drawing/2014/main" id="{9E879C3B-495B-4647-917B-1CDE9DDE0FC8}"/>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33806" y="4188727"/>
            <a:ext cx="1647494" cy="1238732"/>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2" name="Таблица 11">
            <a:extLst>
              <a:ext uri="{FF2B5EF4-FFF2-40B4-BE49-F238E27FC236}">
                <a16:creationId xmlns="" xmlns:a16="http://schemas.microsoft.com/office/drawing/2014/main" id="{C7DF33E8-691E-4457-AAFB-A2ED329036E7}"/>
              </a:ext>
            </a:extLst>
          </p:cNvPr>
          <p:cNvGraphicFramePr>
            <a:graphicFrameLocks noGrp="1"/>
          </p:cNvGraphicFramePr>
          <p:nvPr>
            <p:extLst>
              <p:ext uri="{D42A27DB-BD31-4B8C-83A1-F6EECF244321}">
                <p14:modId xmlns="" xmlns:p14="http://schemas.microsoft.com/office/powerpoint/2010/main" val="3424671872"/>
              </p:ext>
            </p:extLst>
          </p:nvPr>
        </p:nvGraphicFramePr>
        <p:xfrm>
          <a:off x="676073" y="3347044"/>
          <a:ext cx="1354935" cy="2404995"/>
        </p:xfrm>
        <a:graphic>
          <a:graphicData uri="http://schemas.openxmlformats.org/drawingml/2006/table">
            <a:tbl>
              <a:tblPr firstRow="1" bandRow="1">
                <a:tableStyleId>{5C22544A-7EE6-4342-B048-85BDC9FD1C3A}</a:tableStyleId>
              </a:tblPr>
              <a:tblGrid>
                <a:gridCol w="1354935">
                  <a:extLst>
                    <a:ext uri="{9D8B030D-6E8A-4147-A177-3AD203B41FA5}">
                      <a16:colId xmlns="" xmlns:a16="http://schemas.microsoft.com/office/drawing/2014/main" val="2542565395"/>
                    </a:ext>
                  </a:extLst>
                </a:gridCol>
              </a:tblGrid>
              <a:tr h="2404995">
                <a:tc>
                  <a:txBody>
                    <a:bodyPr/>
                    <a:lstStyle/>
                    <a:p>
                      <a:endParaRPr lang="ru-RU"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70103167"/>
                  </a:ext>
                </a:extLst>
              </a:tr>
            </a:tbl>
          </a:graphicData>
        </a:graphic>
      </p:graphicFrame>
      <p:graphicFrame>
        <p:nvGraphicFramePr>
          <p:cNvPr id="13" name="Таблица 12">
            <a:extLst>
              <a:ext uri="{FF2B5EF4-FFF2-40B4-BE49-F238E27FC236}">
                <a16:creationId xmlns="" xmlns:a16="http://schemas.microsoft.com/office/drawing/2014/main" id="{06CDD235-ADEB-4F94-AAAF-5BD05477FB57}"/>
              </a:ext>
            </a:extLst>
          </p:cNvPr>
          <p:cNvGraphicFramePr>
            <a:graphicFrameLocks noGrp="1"/>
          </p:cNvGraphicFramePr>
          <p:nvPr>
            <p:extLst>
              <p:ext uri="{D42A27DB-BD31-4B8C-83A1-F6EECF244321}">
                <p14:modId xmlns="" xmlns:p14="http://schemas.microsoft.com/office/powerpoint/2010/main" val="2195679282"/>
              </p:ext>
            </p:extLst>
          </p:nvPr>
        </p:nvGraphicFramePr>
        <p:xfrm>
          <a:off x="2158903" y="3344009"/>
          <a:ext cx="1955964" cy="2408031"/>
        </p:xfrm>
        <a:graphic>
          <a:graphicData uri="http://schemas.openxmlformats.org/drawingml/2006/table">
            <a:tbl>
              <a:tblPr firstRow="1" bandRow="1">
                <a:tableStyleId>{5C22544A-7EE6-4342-B048-85BDC9FD1C3A}</a:tableStyleId>
              </a:tblPr>
              <a:tblGrid>
                <a:gridCol w="1955964">
                  <a:extLst>
                    <a:ext uri="{9D8B030D-6E8A-4147-A177-3AD203B41FA5}">
                      <a16:colId xmlns="" xmlns:a16="http://schemas.microsoft.com/office/drawing/2014/main" val="2542565395"/>
                    </a:ext>
                  </a:extLst>
                </a:gridCol>
              </a:tblGrid>
              <a:tr h="2408031">
                <a:tc>
                  <a:txBody>
                    <a:bodyPr/>
                    <a:lstStyle/>
                    <a:p>
                      <a:endParaRPr lang="ru-RU"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70103167"/>
                  </a:ext>
                </a:extLst>
              </a:tr>
            </a:tbl>
          </a:graphicData>
        </a:graphic>
      </p:graphicFrame>
      <p:pic>
        <p:nvPicPr>
          <p:cNvPr id="14" name="Picture 2" descr="https://pp.userapi.com/c846320/v846320973/161690/-pbjkYq6zCM.jpg">
            <a:extLst>
              <a:ext uri="{FF2B5EF4-FFF2-40B4-BE49-F238E27FC236}">
                <a16:creationId xmlns="" xmlns:a16="http://schemas.microsoft.com/office/drawing/2014/main" id="{A73E4356-95CC-4DFE-ADFA-541C3A49320A}"/>
              </a:ext>
            </a:extLst>
          </p:cNvPr>
          <p:cNvPicPr>
            <a:picLocks noChangeAspect="1" noChangeArrowheads="1"/>
          </p:cNvPicPr>
          <p:nvPr/>
        </p:nvPicPr>
        <p:blipFill rotWithShape="1">
          <a:blip r:embed="rId5" cstate="print">
            <a:extLst>
              <a:ext uri="{BEBA8EAE-BF5A-486C-A8C5-ECC9F3942E4B}">
                <a14:imgProps xmlns="" xmlns:a14="http://schemas.microsoft.com/office/drawing/2010/main">
                  <a14:imgLayer r:embed="rId6">
                    <a14:imgEffect>
                      <a14:brightnessContrast bright="40000" contrast="-40000"/>
                    </a14:imgEffect>
                  </a14:imgLayer>
                </a14:imgProps>
              </a:ext>
            </a:extLst>
          </a:blip>
          <a:srcRect l="6667" t="23973" r="52608" b="27870"/>
          <a:stretch/>
        </p:blipFill>
        <p:spPr bwMode="auto">
          <a:xfrm>
            <a:off x="866649" y="3362285"/>
            <a:ext cx="956942" cy="1586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a:extLst>
              <a:ext uri="{FF2B5EF4-FFF2-40B4-BE49-F238E27FC236}">
                <a16:creationId xmlns="" xmlns:a16="http://schemas.microsoft.com/office/drawing/2014/main" id="{96A33A6F-C255-461B-AA2F-9E853683C915}"/>
              </a:ext>
            </a:extLst>
          </p:cNvPr>
          <p:cNvSpPr txBox="1"/>
          <p:nvPr/>
        </p:nvSpPr>
        <p:spPr>
          <a:xfrm>
            <a:off x="705847" y="4919850"/>
            <a:ext cx="1278547" cy="877163"/>
          </a:xfrm>
          <a:prstGeom prst="rect">
            <a:avLst/>
          </a:prstGeom>
          <a:noFill/>
        </p:spPr>
        <p:txBody>
          <a:bodyPr wrap="square" rtlCol="0">
            <a:spAutoFit/>
          </a:bodyPr>
          <a:lstStyle/>
          <a:p>
            <a:pPr algn="ctr"/>
            <a:r>
              <a:rPr lang="en-US" sz="1275" i="1" dirty="0">
                <a:latin typeface="Calibri" panose="020F0502020204030204" pitchFamily="34" charset="0"/>
                <a:cs typeface="Calibri" panose="020F0502020204030204" pitchFamily="34" charset="0"/>
              </a:rPr>
              <a:t>Chromatograph</a:t>
            </a:r>
          </a:p>
          <a:p>
            <a:pPr algn="ctr"/>
            <a:r>
              <a:rPr lang="en-US" sz="1275" i="1" dirty="0">
                <a:latin typeface="Calibri" panose="020F0502020204030204" pitchFamily="34" charset="0"/>
                <a:cs typeface="Calibri" panose="020F0502020204030204" pitchFamily="34" charset="0"/>
              </a:rPr>
              <a:t>Shimadzu LC-20AD Prominence</a:t>
            </a:r>
            <a:endParaRPr lang="ru-RU" sz="1275" i="1" dirty="0">
              <a:latin typeface="Calibri" panose="020F0502020204030204" pitchFamily="34" charset="0"/>
              <a:cs typeface="Calibri" panose="020F0502020204030204" pitchFamily="34" charset="0"/>
            </a:endParaRPr>
          </a:p>
        </p:txBody>
      </p:sp>
      <p:pic>
        <p:nvPicPr>
          <p:cNvPr id="16" name="Рисунок 15">
            <a:extLst>
              <a:ext uri="{FF2B5EF4-FFF2-40B4-BE49-F238E27FC236}">
                <a16:creationId xmlns="" xmlns:a16="http://schemas.microsoft.com/office/drawing/2014/main" id="{82221D80-50E3-47D7-A3AC-37EF55EA4753}"/>
              </a:ext>
            </a:extLst>
          </p:cNvPr>
          <p:cNvPicPr>
            <a:picLocks noChangeAspect="1"/>
          </p:cNvPicPr>
          <p:nvPr/>
        </p:nvPicPr>
        <p:blipFill rotWithShape="1">
          <a:blip r:embed="rId7" cstate="print"/>
          <a:srcRect l="11632" t="11951" r="15510" b="10487"/>
          <a:stretch/>
        </p:blipFill>
        <p:spPr>
          <a:xfrm>
            <a:off x="2225310" y="3443973"/>
            <a:ext cx="1889557" cy="1683133"/>
          </a:xfrm>
          <a:prstGeom prst="rect">
            <a:avLst/>
          </a:prstGeom>
        </p:spPr>
      </p:pic>
      <p:sp>
        <p:nvSpPr>
          <p:cNvPr id="17" name="TextBox 16">
            <a:extLst>
              <a:ext uri="{FF2B5EF4-FFF2-40B4-BE49-F238E27FC236}">
                <a16:creationId xmlns="" xmlns:a16="http://schemas.microsoft.com/office/drawing/2014/main" id="{05E4CC42-2500-4FCB-944D-FC16B7FC3C0F}"/>
              </a:ext>
            </a:extLst>
          </p:cNvPr>
          <p:cNvSpPr txBox="1"/>
          <p:nvPr/>
        </p:nvSpPr>
        <p:spPr>
          <a:xfrm>
            <a:off x="2249623" y="5199602"/>
            <a:ext cx="1840931" cy="484748"/>
          </a:xfrm>
          <a:prstGeom prst="rect">
            <a:avLst/>
          </a:prstGeom>
          <a:noFill/>
        </p:spPr>
        <p:txBody>
          <a:bodyPr wrap="square" rtlCol="0">
            <a:spAutoFit/>
          </a:bodyPr>
          <a:lstStyle/>
          <a:p>
            <a:pPr algn="ctr"/>
            <a:r>
              <a:rPr lang="en-US" sz="1275" i="1" dirty="0">
                <a:latin typeface="Calibri" panose="020F0502020204030204" pitchFamily="34" charset="0"/>
                <a:cs typeface="Calibri" panose="020F0502020204030204" pitchFamily="34" charset="0"/>
              </a:rPr>
              <a:t>Mass-spectrometer</a:t>
            </a:r>
          </a:p>
          <a:p>
            <a:pPr algn="ctr"/>
            <a:r>
              <a:rPr lang="en-US" sz="1275" i="1" cap="all" dirty="0">
                <a:latin typeface="Calibri" panose="020F0502020204030204" pitchFamily="34" charset="0"/>
                <a:cs typeface="Calibri" panose="020F0502020204030204" pitchFamily="34" charset="0"/>
              </a:rPr>
              <a:t>ab </a:t>
            </a:r>
            <a:r>
              <a:rPr lang="en-US" sz="1275" i="1" cap="all" dirty="0" err="1">
                <a:latin typeface="Calibri" panose="020F0502020204030204" pitchFamily="34" charset="0"/>
                <a:cs typeface="Calibri" panose="020F0502020204030204" pitchFamily="34" charset="0"/>
              </a:rPr>
              <a:t>sciex</a:t>
            </a:r>
            <a:r>
              <a:rPr lang="en-US" sz="1275" i="1" cap="all" dirty="0">
                <a:latin typeface="Calibri" panose="020F0502020204030204" pitchFamily="34" charset="0"/>
                <a:cs typeface="Calibri" panose="020F0502020204030204" pitchFamily="34" charset="0"/>
              </a:rPr>
              <a:t> 6500</a:t>
            </a:r>
            <a:endParaRPr lang="ru-RU" sz="1275" i="1" cap="all" dirty="0">
              <a:latin typeface="Calibri" panose="020F0502020204030204" pitchFamily="34" charset="0"/>
              <a:cs typeface="Calibri" panose="020F0502020204030204" pitchFamily="34" charset="0"/>
            </a:endParaRPr>
          </a:p>
        </p:txBody>
      </p:sp>
      <p:cxnSp>
        <p:nvCxnSpPr>
          <p:cNvPr id="19" name="Прямая соединительная линия 18">
            <a:extLst>
              <a:ext uri="{FF2B5EF4-FFF2-40B4-BE49-F238E27FC236}">
                <a16:creationId xmlns="" xmlns:a16="http://schemas.microsoft.com/office/drawing/2014/main" id="{3FB53652-2979-416C-B1E7-EBF629A67042}"/>
              </a:ext>
            </a:extLst>
          </p:cNvPr>
          <p:cNvCxnSpPr/>
          <p:nvPr/>
        </p:nvCxnSpPr>
        <p:spPr>
          <a:xfrm>
            <a:off x="5786177" y="4213384"/>
            <a:ext cx="182880" cy="13194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5" name="Picture 4" descr="Картинки по запросу эппендорф">
            <a:extLst>
              <a:ext uri="{FF2B5EF4-FFF2-40B4-BE49-F238E27FC236}">
                <a16:creationId xmlns="" xmlns:a16="http://schemas.microsoft.com/office/drawing/2014/main" id="{E7558428-C991-4118-BDA4-5A074B55251B}"/>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098680" y="4353502"/>
            <a:ext cx="786872" cy="786872"/>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6" descr="Картинки по запросу автоматическая пипетка на 20 мкл">
            <a:extLst>
              <a:ext uri="{FF2B5EF4-FFF2-40B4-BE49-F238E27FC236}">
                <a16:creationId xmlns="" xmlns:a16="http://schemas.microsoft.com/office/drawing/2014/main" id="{73BCD8E3-A1D5-4856-8F21-D3494C02B58A}"/>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464064" y="3850811"/>
            <a:ext cx="991854" cy="153706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7" name="Прямая со стрелкой 26">
            <a:extLst>
              <a:ext uri="{FF2B5EF4-FFF2-40B4-BE49-F238E27FC236}">
                <a16:creationId xmlns="" xmlns:a16="http://schemas.microsoft.com/office/drawing/2014/main" id="{39CA0228-A144-4127-92F2-6265B2B362BB}"/>
              </a:ext>
            </a:extLst>
          </p:cNvPr>
          <p:cNvCxnSpPr>
            <a:stCxn id="11" idx="3"/>
          </p:cNvCxnSpPr>
          <p:nvPr/>
        </p:nvCxnSpPr>
        <p:spPr>
          <a:xfrm flipV="1">
            <a:off x="6081301" y="4808092"/>
            <a:ext cx="470612" cy="1"/>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8" name="Прямая со стрелкой 27">
            <a:extLst>
              <a:ext uri="{FF2B5EF4-FFF2-40B4-BE49-F238E27FC236}">
                <a16:creationId xmlns="" xmlns:a16="http://schemas.microsoft.com/office/drawing/2014/main" id="{8B888877-B841-48B3-A6EA-D5D7A50C25EE}"/>
              </a:ext>
            </a:extLst>
          </p:cNvPr>
          <p:cNvCxnSpPr>
            <a:cxnSpLocks/>
          </p:cNvCxnSpPr>
          <p:nvPr/>
        </p:nvCxnSpPr>
        <p:spPr>
          <a:xfrm>
            <a:off x="7514993" y="4793757"/>
            <a:ext cx="558178"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pic>
        <p:nvPicPr>
          <p:cNvPr id="29" name="Рисунок 28" descr="Крыса">
            <a:extLst>
              <a:ext uri="{FF2B5EF4-FFF2-40B4-BE49-F238E27FC236}">
                <a16:creationId xmlns="" xmlns:a16="http://schemas.microsoft.com/office/drawing/2014/main" id="{BE014304-2097-430D-9CD9-A6A718D63201}"/>
              </a:ext>
            </a:extLst>
          </p:cNvPr>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tretch>
            <a:fillRect/>
          </a:stretch>
        </p:blipFill>
        <p:spPr>
          <a:xfrm>
            <a:off x="1218233" y="1317526"/>
            <a:ext cx="2014154" cy="2014154"/>
          </a:xfrm>
          <a:prstGeom prst="rect">
            <a:avLst/>
          </a:prstGeom>
        </p:spPr>
      </p:pic>
      <p:pic>
        <p:nvPicPr>
          <p:cNvPr id="30" name="Рисунок 29" descr="Игла">
            <a:extLst>
              <a:ext uri="{FF2B5EF4-FFF2-40B4-BE49-F238E27FC236}">
                <a16:creationId xmlns="" xmlns:a16="http://schemas.microsoft.com/office/drawing/2014/main" id="{542EE434-D4C1-4284-8597-B25DE89C1FA7}"/>
              </a:ext>
            </a:extLst>
          </p:cNvPr>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tretch>
            <a:fillRect/>
          </a:stretch>
        </p:blipFill>
        <p:spPr>
          <a:xfrm>
            <a:off x="4474508" y="1966409"/>
            <a:ext cx="806453" cy="806453"/>
          </a:xfrm>
          <a:prstGeom prst="rect">
            <a:avLst/>
          </a:prstGeom>
        </p:spPr>
      </p:pic>
      <p:cxnSp>
        <p:nvCxnSpPr>
          <p:cNvPr id="31" name="Прямая соединительная линия 30">
            <a:extLst>
              <a:ext uri="{FF2B5EF4-FFF2-40B4-BE49-F238E27FC236}">
                <a16:creationId xmlns="" xmlns:a16="http://schemas.microsoft.com/office/drawing/2014/main" id="{4144D78C-8ED8-4D77-AFC9-12FA6E8D0B81}"/>
              </a:ext>
            </a:extLst>
          </p:cNvPr>
          <p:cNvCxnSpPr>
            <a:cxnSpLocks/>
          </p:cNvCxnSpPr>
          <p:nvPr/>
        </p:nvCxnSpPr>
        <p:spPr>
          <a:xfrm>
            <a:off x="2601287" y="2562979"/>
            <a:ext cx="1971152" cy="11582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Прямая со стрелкой 31">
            <a:extLst>
              <a:ext uri="{FF2B5EF4-FFF2-40B4-BE49-F238E27FC236}">
                <a16:creationId xmlns="" xmlns:a16="http://schemas.microsoft.com/office/drawing/2014/main" id="{0B6D356B-7F5C-4E27-9439-E007142075A0}"/>
              </a:ext>
            </a:extLst>
          </p:cNvPr>
          <p:cNvCxnSpPr>
            <a:cxnSpLocks/>
          </p:cNvCxnSpPr>
          <p:nvPr/>
        </p:nvCxnSpPr>
        <p:spPr>
          <a:xfrm flipV="1">
            <a:off x="3436105" y="2437277"/>
            <a:ext cx="814604" cy="17157"/>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3" name="Сердце 32">
            <a:extLst>
              <a:ext uri="{FF2B5EF4-FFF2-40B4-BE49-F238E27FC236}">
                <a16:creationId xmlns="" xmlns:a16="http://schemas.microsoft.com/office/drawing/2014/main" id="{17AEF913-E932-4D61-B64D-20C0A82B66B0}"/>
              </a:ext>
            </a:extLst>
          </p:cNvPr>
          <p:cNvSpPr/>
          <p:nvPr/>
        </p:nvSpPr>
        <p:spPr>
          <a:xfrm>
            <a:off x="2312185" y="2408962"/>
            <a:ext cx="289102" cy="258143"/>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cxnSp>
        <p:nvCxnSpPr>
          <p:cNvPr id="34" name="Прямая со стрелкой 33">
            <a:extLst>
              <a:ext uri="{FF2B5EF4-FFF2-40B4-BE49-F238E27FC236}">
                <a16:creationId xmlns="" xmlns:a16="http://schemas.microsoft.com/office/drawing/2014/main" id="{6BF7BA9A-0AEB-483C-A433-465B831C9E8E}"/>
              </a:ext>
            </a:extLst>
          </p:cNvPr>
          <p:cNvCxnSpPr>
            <a:cxnSpLocks/>
          </p:cNvCxnSpPr>
          <p:nvPr/>
        </p:nvCxnSpPr>
        <p:spPr>
          <a:xfrm flipV="1">
            <a:off x="5329251" y="2429144"/>
            <a:ext cx="814604" cy="17157"/>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pic>
        <p:nvPicPr>
          <p:cNvPr id="35" name="Picture 20" descr="https://pp.userapi.com/c856032/v856032938/17679/6a_VKGBrLTI.jpg">
            <a:extLst>
              <a:ext uri="{FF2B5EF4-FFF2-40B4-BE49-F238E27FC236}">
                <a16:creationId xmlns="" xmlns:a16="http://schemas.microsoft.com/office/drawing/2014/main" id="{DE6A857E-FAB2-4AC4-8F9F-EFB40AFB2FB3}"/>
              </a:ext>
            </a:extLst>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l="13045" t="26274" r="32835" b="22676"/>
          <a:stretch>
            <a:fillRect/>
          </a:stretch>
        </p:blipFill>
        <p:spPr bwMode="auto">
          <a:xfrm>
            <a:off x="8265194" y="1510248"/>
            <a:ext cx="613514" cy="1049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Рисунок 20">
            <a:extLst>
              <a:ext uri="{FF2B5EF4-FFF2-40B4-BE49-F238E27FC236}">
                <a16:creationId xmlns="" xmlns:a16="http://schemas.microsoft.com/office/drawing/2014/main" id="{69978B8D-5E63-4DB6-AA9F-2463E2BF75E5}"/>
              </a:ext>
            </a:extLst>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l="16344" t="26819" r="14404"/>
          <a:stretch>
            <a:fillRect/>
          </a:stretch>
        </p:blipFill>
        <p:spPr bwMode="auto">
          <a:xfrm>
            <a:off x="8222782" y="2707960"/>
            <a:ext cx="683582" cy="9813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Рисунок 36">
            <a:extLst>
              <a:ext uri="{FF2B5EF4-FFF2-40B4-BE49-F238E27FC236}">
                <a16:creationId xmlns="" xmlns:a16="http://schemas.microsoft.com/office/drawing/2014/main" id="{E0A2940C-548C-4C7E-8372-CEBF3445F68B}"/>
              </a:ext>
            </a:extLst>
          </p:cNvPr>
          <p:cNvPicPr>
            <a:picLocks noChangeAspect="1"/>
          </p:cNvPicPr>
          <p:nvPr/>
        </p:nvPicPr>
        <p:blipFill>
          <a:blip r:embed="rId16" cstate="print"/>
          <a:stretch>
            <a:fillRect/>
          </a:stretch>
        </p:blipFill>
        <p:spPr>
          <a:xfrm>
            <a:off x="6233977" y="1799447"/>
            <a:ext cx="1714500" cy="1485900"/>
          </a:xfrm>
          <a:prstGeom prst="rect">
            <a:avLst/>
          </a:prstGeom>
        </p:spPr>
      </p:pic>
    </p:spTree>
    <p:extLst>
      <p:ext uri="{BB962C8B-B14F-4D97-AF65-F5344CB8AC3E}">
        <p14:creationId xmlns="" xmlns:p14="http://schemas.microsoft.com/office/powerpoint/2010/main" val="87759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523220"/>
          </a:xfrm>
          <a:prstGeom prst="rect">
            <a:avLst/>
          </a:prstGeom>
          <a:noFill/>
        </p:spPr>
        <p:txBody>
          <a:bodyPr wrap="square" rtlCol="0">
            <a:spAutoFit/>
          </a:bodyPr>
          <a:lstStyle/>
          <a:p>
            <a:r>
              <a:rPr lang="en-US" sz="2800" b="1" dirty="0"/>
              <a:t>Stability of AS-358 in blood and plasma</a:t>
            </a:r>
            <a:r>
              <a:rPr lang="ru-RU" sz="2800" b="1" dirty="0"/>
              <a:t> </a:t>
            </a:r>
            <a:r>
              <a:rPr lang="en-US" sz="2800" b="1" i="1" dirty="0"/>
              <a:t>in vitro</a:t>
            </a:r>
            <a:endParaRPr lang="fr-FR" sz="2800" b="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graphicFrame>
        <p:nvGraphicFramePr>
          <p:cNvPr id="38" name="Объект 37">
            <a:extLst>
              <a:ext uri="{FF2B5EF4-FFF2-40B4-BE49-F238E27FC236}">
                <a16:creationId xmlns="" xmlns:a16="http://schemas.microsoft.com/office/drawing/2014/main" id="{A7E0B371-626C-47C4-8AAA-221BF002ECF7}"/>
              </a:ext>
            </a:extLst>
          </p:cNvPr>
          <p:cNvGraphicFramePr>
            <a:graphicFrameLocks noChangeAspect="1"/>
          </p:cNvGraphicFramePr>
          <p:nvPr>
            <p:extLst>
              <p:ext uri="{D42A27DB-BD31-4B8C-83A1-F6EECF244321}">
                <p14:modId xmlns="" xmlns:p14="http://schemas.microsoft.com/office/powerpoint/2010/main" val="1159719004"/>
              </p:ext>
            </p:extLst>
          </p:nvPr>
        </p:nvGraphicFramePr>
        <p:xfrm>
          <a:off x="6086716" y="3915216"/>
          <a:ext cx="2779622" cy="1532796"/>
        </p:xfrm>
        <a:graphic>
          <a:graphicData uri="http://schemas.openxmlformats.org/presentationml/2006/ole">
            <p:oleObj spid="_x0000_s15363" name="CS ChemDraw Drawing" r:id="rId4" imgW="2315994" imgH="1272127" progId="">
              <p:embed/>
            </p:oleObj>
          </a:graphicData>
        </a:graphic>
      </p:graphicFrame>
      <p:sp>
        <p:nvSpPr>
          <p:cNvPr id="39" name="TextBox 38">
            <a:extLst>
              <a:ext uri="{FF2B5EF4-FFF2-40B4-BE49-F238E27FC236}">
                <a16:creationId xmlns="" xmlns:a16="http://schemas.microsoft.com/office/drawing/2014/main" id="{558C61CB-6830-45D1-99A7-6AC3A54A5C39}"/>
              </a:ext>
            </a:extLst>
          </p:cNvPr>
          <p:cNvSpPr txBox="1"/>
          <p:nvPr/>
        </p:nvSpPr>
        <p:spPr>
          <a:xfrm>
            <a:off x="7253704" y="5140250"/>
            <a:ext cx="1052095" cy="369332"/>
          </a:xfrm>
          <a:prstGeom prst="rect">
            <a:avLst/>
          </a:prstGeom>
          <a:noFill/>
        </p:spPr>
        <p:txBody>
          <a:bodyPr wrap="square" rtlCol="0">
            <a:spAutoFit/>
          </a:bodyPr>
          <a:lstStyle/>
          <a:p>
            <a:r>
              <a:rPr lang="en-US" b="1" dirty="0"/>
              <a:t>AS-358</a:t>
            </a:r>
            <a:endParaRPr lang="ru-RU" dirty="0"/>
          </a:p>
        </p:txBody>
      </p:sp>
      <p:grpSp>
        <p:nvGrpSpPr>
          <p:cNvPr id="40" name="Группа 39">
            <a:extLst>
              <a:ext uri="{FF2B5EF4-FFF2-40B4-BE49-F238E27FC236}">
                <a16:creationId xmlns="" xmlns:a16="http://schemas.microsoft.com/office/drawing/2014/main" id="{3DCE5829-F9CC-4B87-AEA5-C15B3EF060F6}"/>
              </a:ext>
            </a:extLst>
          </p:cNvPr>
          <p:cNvGrpSpPr/>
          <p:nvPr/>
        </p:nvGrpSpPr>
        <p:grpSpPr>
          <a:xfrm>
            <a:off x="6275385" y="1676400"/>
            <a:ext cx="2751220" cy="1973953"/>
            <a:chOff x="8820485" y="1574478"/>
            <a:chExt cx="3224047" cy="2424604"/>
          </a:xfrm>
        </p:grpSpPr>
        <p:sp>
          <p:nvSpPr>
            <p:cNvPr id="41" name="TextBox 40">
              <a:extLst>
                <a:ext uri="{FF2B5EF4-FFF2-40B4-BE49-F238E27FC236}">
                  <a16:creationId xmlns="" xmlns:a16="http://schemas.microsoft.com/office/drawing/2014/main" id="{6B7A7BEA-615E-461C-895F-72DC89E0D592}"/>
                </a:ext>
              </a:extLst>
            </p:cNvPr>
            <p:cNvSpPr txBox="1"/>
            <p:nvPr/>
          </p:nvSpPr>
          <p:spPr>
            <a:xfrm>
              <a:off x="8987294" y="3630492"/>
              <a:ext cx="3057238" cy="368590"/>
            </a:xfrm>
            <a:prstGeom prst="rect">
              <a:avLst/>
            </a:prstGeom>
            <a:noFill/>
          </p:spPr>
          <p:txBody>
            <a:bodyPr wrap="square" rtlCol="0">
              <a:spAutoFit/>
            </a:bodyPr>
            <a:lstStyle/>
            <a:p>
              <a:r>
                <a:rPr lang="ru-RU" sz="1350" i="1" dirty="0">
                  <a:cs typeface="Calibri" panose="020F0502020204030204" pitchFamily="34" charset="0"/>
                </a:rPr>
                <a:t>    а) </a:t>
              </a:r>
              <a:r>
                <a:rPr lang="en-US" sz="1350" i="1" dirty="0">
                  <a:cs typeface="Calibri" panose="020F0502020204030204" pitchFamily="34" charset="0"/>
                </a:rPr>
                <a:t>EDTA</a:t>
              </a:r>
              <a:r>
                <a:rPr lang="ru-RU" sz="1350" i="1" dirty="0">
                  <a:cs typeface="Calibri" panose="020F0502020204030204" pitchFamily="34" charset="0"/>
                </a:rPr>
                <a:t>           б) </a:t>
              </a:r>
              <a:r>
                <a:rPr lang="en-US" sz="1350" i="1" dirty="0">
                  <a:cs typeface="Calibri" panose="020F0502020204030204" pitchFamily="34" charset="0"/>
                </a:rPr>
                <a:t>EDTA with </a:t>
              </a:r>
              <a:r>
                <a:rPr lang="en-US" sz="1350" i="1" dirty="0" err="1">
                  <a:cs typeface="Calibri" panose="020F0502020204030204" pitchFamily="34" charset="0"/>
                </a:rPr>
                <a:t>NaF</a:t>
              </a:r>
              <a:endParaRPr lang="ru-RU" sz="1350" i="1" dirty="0">
                <a:cs typeface="Calibri" panose="020F0502020204030204" pitchFamily="34" charset="0"/>
              </a:endParaRPr>
            </a:p>
          </p:txBody>
        </p:sp>
        <p:grpSp>
          <p:nvGrpSpPr>
            <p:cNvPr id="42" name="Группа 41">
              <a:extLst>
                <a:ext uri="{FF2B5EF4-FFF2-40B4-BE49-F238E27FC236}">
                  <a16:creationId xmlns="" xmlns:a16="http://schemas.microsoft.com/office/drawing/2014/main" id="{C4400892-28AC-42AB-AAF3-A17D9BC97E29}"/>
                </a:ext>
              </a:extLst>
            </p:cNvPr>
            <p:cNvGrpSpPr/>
            <p:nvPr/>
          </p:nvGrpSpPr>
          <p:grpSpPr>
            <a:xfrm>
              <a:off x="10293420" y="2153813"/>
              <a:ext cx="1100392" cy="1349739"/>
              <a:chOff x="10463707" y="5205659"/>
              <a:chExt cx="1108051" cy="1271819"/>
            </a:xfrm>
          </p:grpSpPr>
          <p:pic>
            <p:nvPicPr>
              <p:cNvPr id="47" name="Picture 20" descr="https://pp.userapi.com/c856032/v856032938/17679/6a_VKGBrLTI.jpg">
                <a:extLst>
                  <a:ext uri="{FF2B5EF4-FFF2-40B4-BE49-F238E27FC236}">
                    <a16:creationId xmlns="" xmlns:a16="http://schemas.microsoft.com/office/drawing/2014/main" id="{BA8698F3-BBF3-4005-BA51-8D2C8091CD2F}"/>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l="13045" t="26274" r="32835" b="22676"/>
              <a:stretch>
                <a:fillRect/>
              </a:stretch>
            </p:blipFill>
            <p:spPr bwMode="auto">
              <a:xfrm>
                <a:off x="10847802" y="5262317"/>
                <a:ext cx="723956" cy="12151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 xmlns:a16="http://schemas.microsoft.com/office/drawing/2014/main" id="{2424BA63-F389-428D-B0C8-56EDCBD2423C}"/>
                  </a:ext>
                </a:extLst>
              </p:cNvPr>
              <p:cNvSpPr txBox="1"/>
              <p:nvPr/>
            </p:nvSpPr>
            <p:spPr>
              <a:xfrm>
                <a:off x="10463707" y="5205659"/>
                <a:ext cx="486917" cy="347312"/>
              </a:xfrm>
              <a:prstGeom prst="rect">
                <a:avLst/>
              </a:prstGeom>
              <a:noFill/>
            </p:spPr>
            <p:txBody>
              <a:bodyPr wrap="square" rtlCol="0">
                <a:spAutoFit/>
              </a:bodyPr>
              <a:lstStyle/>
              <a:p>
                <a:r>
                  <a:rPr lang="ru-RU" sz="1350" dirty="0">
                    <a:latin typeface="Calibri" panose="020F0502020204030204" pitchFamily="34" charset="0"/>
                    <a:cs typeface="Calibri" panose="020F0502020204030204" pitchFamily="34" charset="0"/>
                  </a:rPr>
                  <a:t>б)</a:t>
                </a:r>
              </a:p>
            </p:txBody>
          </p:sp>
        </p:grpSp>
        <p:grpSp>
          <p:nvGrpSpPr>
            <p:cNvPr id="43" name="Группа 42">
              <a:extLst>
                <a:ext uri="{FF2B5EF4-FFF2-40B4-BE49-F238E27FC236}">
                  <a16:creationId xmlns="" xmlns:a16="http://schemas.microsoft.com/office/drawing/2014/main" id="{A4FF49FA-B3C2-4D16-83C6-9D1065950A0A}"/>
                </a:ext>
              </a:extLst>
            </p:cNvPr>
            <p:cNvGrpSpPr/>
            <p:nvPr/>
          </p:nvGrpSpPr>
          <p:grpSpPr>
            <a:xfrm>
              <a:off x="8820485" y="2151921"/>
              <a:ext cx="1256630" cy="1420415"/>
              <a:chOff x="5978609" y="5236128"/>
              <a:chExt cx="1265377" cy="1338415"/>
            </a:xfrm>
          </p:grpSpPr>
          <p:pic>
            <p:nvPicPr>
              <p:cNvPr id="45" name="Рисунок 20">
                <a:extLst>
                  <a:ext uri="{FF2B5EF4-FFF2-40B4-BE49-F238E27FC236}">
                    <a16:creationId xmlns="" xmlns:a16="http://schemas.microsoft.com/office/drawing/2014/main" id="{A41E5459-C5BE-4127-96CF-0A58339D7CC5}"/>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l="16344" t="26819" r="14404"/>
              <a:stretch>
                <a:fillRect/>
              </a:stretch>
            </p:blipFill>
            <p:spPr bwMode="auto">
              <a:xfrm>
                <a:off x="6326754" y="5283080"/>
                <a:ext cx="917232" cy="1291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 xmlns:a16="http://schemas.microsoft.com/office/drawing/2014/main" id="{BD19C822-4629-4E97-ABCC-74578874EDDA}"/>
                  </a:ext>
                </a:extLst>
              </p:cNvPr>
              <p:cNvSpPr txBox="1"/>
              <p:nvPr/>
            </p:nvSpPr>
            <p:spPr>
              <a:xfrm>
                <a:off x="5978609" y="5236128"/>
                <a:ext cx="386037" cy="347312"/>
              </a:xfrm>
              <a:prstGeom prst="rect">
                <a:avLst/>
              </a:prstGeom>
              <a:noFill/>
            </p:spPr>
            <p:txBody>
              <a:bodyPr wrap="square" rtlCol="0">
                <a:spAutoFit/>
              </a:bodyPr>
              <a:lstStyle/>
              <a:p>
                <a:r>
                  <a:rPr lang="ru-RU" sz="1350" dirty="0">
                    <a:latin typeface="Calibri" panose="020F0502020204030204" pitchFamily="34" charset="0"/>
                    <a:cs typeface="Calibri" panose="020F0502020204030204" pitchFamily="34" charset="0"/>
                  </a:rPr>
                  <a:t>а)</a:t>
                </a:r>
              </a:p>
            </p:txBody>
          </p:sp>
        </p:grpSp>
        <p:sp>
          <p:nvSpPr>
            <p:cNvPr id="44" name="Прямоугольник 43">
              <a:extLst>
                <a:ext uri="{FF2B5EF4-FFF2-40B4-BE49-F238E27FC236}">
                  <a16:creationId xmlns="" xmlns:a16="http://schemas.microsoft.com/office/drawing/2014/main" id="{0FFB4359-3627-446D-82F1-F12436D7D4AF}"/>
                </a:ext>
              </a:extLst>
            </p:cNvPr>
            <p:cNvSpPr/>
            <p:nvPr/>
          </p:nvSpPr>
          <p:spPr>
            <a:xfrm>
              <a:off x="8930291" y="1574478"/>
              <a:ext cx="2679826" cy="623768"/>
            </a:xfrm>
            <a:prstGeom prst="rect">
              <a:avLst/>
            </a:prstGeom>
          </p:spPr>
          <p:txBody>
            <a:bodyPr wrap="square">
              <a:spAutoFit/>
            </a:bodyPr>
            <a:lstStyle/>
            <a:p>
              <a:pPr algn="ctr"/>
              <a:r>
                <a:rPr lang="en-US" sz="1350" i="1" dirty="0">
                  <a:cs typeface="Calibri" panose="020F0502020204030204" pitchFamily="34" charset="0"/>
                </a:rPr>
                <a:t>Vacutainers with blood with anticoagulants</a:t>
              </a:r>
              <a:r>
                <a:rPr lang="ru-RU" sz="1350" i="1" dirty="0">
                  <a:cs typeface="Calibri" panose="020F0502020204030204" pitchFamily="34" charset="0"/>
                </a:rPr>
                <a:t>: </a:t>
              </a:r>
              <a:endParaRPr lang="ru-RU" sz="1350" dirty="0"/>
            </a:p>
          </p:txBody>
        </p:sp>
      </p:grpSp>
      <p:graphicFrame>
        <p:nvGraphicFramePr>
          <p:cNvPr id="49" name="Диаграмма 48">
            <a:extLst>
              <a:ext uri="{FF2B5EF4-FFF2-40B4-BE49-F238E27FC236}">
                <a16:creationId xmlns="" xmlns:a16="http://schemas.microsoft.com/office/drawing/2014/main" id="{6A712F6A-548F-426E-9847-286DA5C272A5}"/>
              </a:ext>
            </a:extLst>
          </p:cNvPr>
          <p:cNvGraphicFramePr>
            <a:graphicFrameLocks/>
          </p:cNvGraphicFramePr>
          <p:nvPr>
            <p:extLst>
              <p:ext uri="{D42A27DB-BD31-4B8C-83A1-F6EECF244321}">
                <p14:modId xmlns="" xmlns:p14="http://schemas.microsoft.com/office/powerpoint/2010/main" val="167084183"/>
              </p:ext>
            </p:extLst>
          </p:nvPr>
        </p:nvGraphicFramePr>
        <p:xfrm>
          <a:off x="207865" y="1746885"/>
          <a:ext cx="5486400" cy="3364230"/>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p:cNvSpPr txBox="1"/>
          <p:nvPr/>
        </p:nvSpPr>
        <p:spPr>
          <a:xfrm>
            <a:off x="152400" y="5181600"/>
            <a:ext cx="5562600" cy="646331"/>
          </a:xfrm>
          <a:prstGeom prst="rect">
            <a:avLst/>
          </a:prstGeom>
          <a:noFill/>
        </p:spPr>
        <p:txBody>
          <a:bodyPr wrap="square" rtlCol="0">
            <a:spAutoFit/>
          </a:bodyPr>
          <a:lstStyle/>
          <a:p>
            <a:r>
              <a:rPr lang="en-US" b="1" dirty="0" smtClean="0"/>
              <a:t>The use of NaF as an addition results in inhibition of the enzymes taking part in hydrolysis of AS-358.</a:t>
            </a:r>
            <a:endParaRPr lang="ru-RU" b="1" dirty="0"/>
          </a:p>
        </p:txBody>
      </p:sp>
    </p:spTree>
    <p:extLst>
      <p:ext uri="{BB962C8B-B14F-4D97-AF65-F5344CB8AC3E}">
        <p14:creationId xmlns="" xmlns:p14="http://schemas.microsoft.com/office/powerpoint/2010/main" val="17266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1384995"/>
          </a:xfrm>
          <a:prstGeom prst="rect">
            <a:avLst/>
          </a:prstGeom>
          <a:noFill/>
        </p:spPr>
        <p:txBody>
          <a:bodyPr wrap="square" rtlCol="0">
            <a:spAutoFit/>
          </a:bodyPr>
          <a:lstStyle/>
          <a:p>
            <a:pPr algn="ctr"/>
            <a:r>
              <a:rPr lang="en-US" sz="2800" b="1" dirty="0"/>
              <a:t>Search and establishment of the structure of the metabolite formed from </a:t>
            </a:r>
            <a:r>
              <a:rPr lang="en-US" sz="2800" b="1" dirty="0" smtClean="0"/>
              <a:t>AS-358 in </a:t>
            </a:r>
            <a:r>
              <a:rPr lang="en-US" sz="2800" b="1" dirty="0"/>
              <a:t>blood and plasma </a:t>
            </a:r>
            <a:r>
              <a:rPr lang="en-US" sz="2800" b="1" i="1" dirty="0"/>
              <a:t>in vitro</a:t>
            </a:r>
            <a:endParaRPr lang="fr-FR" sz="2800" b="1" i="1" dirty="0"/>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graphicFrame>
        <p:nvGraphicFramePr>
          <p:cNvPr id="2" name="Объект 1">
            <a:extLst>
              <a:ext uri="{FF2B5EF4-FFF2-40B4-BE49-F238E27FC236}">
                <a16:creationId xmlns="" xmlns:a16="http://schemas.microsoft.com/office/drawing/2014/main" id="{60A174BF-C187-4AD9-B6A0-585A0CE356C4}"/>
              </a:ext>
            </a:extLst>
          </p:cNvPr>
          <p:cNvGraphicFramePr>
            <a:graphicFrameLocks noChangeAspect="1"/>
          </p:cNvGraphicFramePr>
          <p:nvPr/>
        </p:nvGraphicFramePr>
        <p:xfrm>
          <a:off x="735807" y="2521744"/>
          <a:ext cx="7695010" cy="1354931"/>
        </p:xfrm>
        <a:graphic>
          <a:graphicData uri="http://schemas.openxmlformats.org/presentationml/2006/ole">
            <p:oleObj spid="_x0000_s16388" name="CS ChemDraw Drawing" r:id="rId4" imgW="6609134" imgH="1156209" progId="">
              <p:embed/>
            </p:oleObj>
          </a:graphicData>
        </a:graphic>
      </p:graphicFrame>
      <p:sp>
        <p:nvSpPr>
          <p:cNvPr id="7" name="TextBox 6">
            <a:extLst>
              <a:ext uri="{FF2B5EF4-FFF2-40B4-BE49-F238E27FC236}">
                <a16:creationId xmlns="" xmlns:a16="http://schemas.microsoft.com/office/drawing/2014/main" id="{C583B839-58D4-4A8D-9F52-651FE1D0B92E}"/>
              </a:ext>
            </a:extLst>
          </p:cNvPr>
          <p:cNvSpPr txBox="1"/>
          <p:nvPr/>
        </p:nvSpPr>
        <p:spPr>
          <a:xfrm>
            <a:off x="474008" y="4223937"/>
            <a:ext cx="8284982" cy="1384995"/>
          </a:xfrm>
          <a:prstGeom prst="rect">
            <a:avLst/>
          </a:prstGeom>
          <a:noFill/>
        </p:spPr>
        <p:txBody>
          <a:bodyPr wrap="square" rtlCol="0">
            <a:spAutoFit/>
          </a:bodyPr>
          <a:lstStyle/>
          <a:p>
            <a:pPr marL="257175" indent="-257175">
              <a:buAutoNum type="arabicParenR"/>
            </a:pPr>
            <a:r>
              <a:rPr lang="en-US" sz="2100" dirty="0"/>
              <a:t>NaOH</a:t>
            </a:r>
            <a:r>
              <a:rPr lang="ru-RU" sz="2100" dirty="0"/>
              <a:t>, </a:t>
            </a:r>
            <a:r>
              <a:rPr lang="en-US" sz="2100" dirty="0"/>
              <a:t>MeOH, 48 </a:t>
            </a:r>
            <a:r>
              <a:rPr lang="ru-RU" sz="2100" dirty="0"/>
              <a:t>ч.</a:t>
            </a:r>
          </a:p>
          <a:p>
            <a:pPr marL="257175" indent="-257175">
              <a:buAutoNum type="arabicParenR"/>
            </a:pPr>
            <a:r>
              <a:rPr lang="en-US" sz="2100" dirty="0"/>
              <a:t>HCl|Et</a:t>
            </a:r>
            <a:r>
              <a:rPr lang="en-US" sz="2100" baseline="-25000" dirty="0"/>
              <a:t>2</a:t>
            </a:r>
            <a:r>
              <a:rPr lang="en-US" sz="2100" dirty="0"/>
              <a:t>O, pH~7, solvent stripping</a:t>
            </a:r>
            <a:endParaRPr lang="ru-RU" sz="2100" dirty="0"/>
          </a:p>
          <a:p>
            <a:pPr marL="257175" indent="-257175">
              <a:buAutoNum type="arabicParenR"/>
            </a:pPr>
            <a:r>
              <a:rPr lang="en-US" sz="2100" dirty="0"/>
              <a:t>Treatment of the mixture with hexane </a:t>
            </a:r>
            <a:r>
              <a:rPr lang="ru-RU" sz="2100" dirty="0"/>
              <a:t>→ </a:t>
            </a:r>
            <a:r>
              <a:rPr lang="en-US" sz="2100" dirty="0"/>
              <a:t>borneol</a:t>
            </a:r>
            <a:r>
              <a:rPr lang="ru-RU" sz="2100" dirty="0"/>
              <a:t> (2) (</a:t>
            </a:r>
            <a:r>
              <a:rPr lang="en-US" sz="2100" dirty="0"/>
              <a:t>GC-MS</a:t>
            </a:r>
            <a:r>
              <a:rPr lang="ru-RU" sz="2100" dirty="0"/>
              <a:t>)</a:t>
            </a:r>
          </a:p>
          <a:p>
            <a:pPr marL="257175" indent="-257175">
              <a:buAutoNum type="arabicParenR"/>
            </a:pPr>
            <a:r>
              <a:rPr lang="en-US" sz="2100" dirty="0"/>
              <a:t>Treatment</a:t>
            </a:r>
            <a:r>
              <a:rPr lang="ru-RU" sz="2100" dirty="0"/>
              <a:t> </a:t>
            </a:r>
            <a:r>
              <a:rPr lang="en-US" sz="2100" dirty="0"/>
              <a:t>CH</a:t>
            </a:r>
            <a:r>
              <a:rPr lang="ru-RU" sz="2100" baseline="-25000" dirty="0"/>
              <a:t>2</a:t>
            </a:r>
            <a:r>
              <a:rPr lang="en-US" sz="2100" dirty="0"/>
              <a:t>Cl</a:t>
            </a:r>
            <a:r>
              <a:rPr lang="en-US" sz="2100" baseline="-25000" dirty="0"/>
              <a:t>2</a:t>
            </a:r>
            <a:r>
              <a:rPr lang="ru-RU" sz="2100" dirty="0"/>
              <a:t> → </a:t>
            </a:r>
            <a:r>
              <a:rPr lang="en-US" sz="2100" dirty="0"/>
              <a:t>acid</a:t>
            </a:r>
            <a:r>
              <a:rPr lang="ru-RU" sz="2100" dirty="0"/>
              <a:t> (1) + </a:t>
            </a:r>
            <a:r>
              <a:rPr lang="en-US" sz="2100" dirty="0"/>
              <a:t>borneol</a:t>
            </a:r>
            <a:r>
              <a:rPr lang="ru-RU" sz="2100" dirty="0"/>
              <a:t> (2) (</a:t>
            </a:r>
            <a:r>
              <a:rPr lang="en-US" sz="2100" dirty="0"/>
              <a:t>GC-MS</a:t>
            </a:r>
            <a:r>
              <a:rPr lang="ru-RU" sz="2100" dirty="0"/>
              <a:t>, </a:t>
            </a:r>
            <a:r>
              <a:rPr lang="en-US" sz="2100" dirty="0"/>
              <a:t>HPLC</a:t>
            </a:r>
            <a:r>
              <a:rPr lang="ru-RU" sz="2100" dirty="0"/>
              <a:t>-</a:t>
            </a:r>
            <a:r>
              <a:rPr lang="en-US" sz="2100" dirty="0"/>
              <a:t>MS</a:t>
            </a:r>
            <a:r>
              <a:rPr lang="ru-RU" sz="2100" dirty="0"/>
              <a:t>/</a:t>
            </a:r>
            <a:r>
              <a:rPr lang="en-US" sz="2100" dirty="0"/>
              <a:t>MS</a:t>
            </a:r>
            <a:r>
              <a:rPr lang="ru-RU" sz="2100" dirty="0"/>
              <a:t>)</a:t>
            </a:r>
          </a:p>
        </p:txBody>
      </p:sp>
    </p:spTree>
    <p:extLst>
      <p:ext uri="{BB962C8B-B14F-4D97-AF65-F5344CB8AC3E}">
        <p14:creationId xmlns="" xmlns:p14="http://schemas.microsoft.com/office/powerpoint/2010/main" val="104971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64131" y="222669"/>
            <a:ext cx="4495800" cy="523220"/>
          </a:xfrm>
          <a:prstGeom prst="rect">
            <a:avLst/>
          </a:prstGeom>
          <a:noFill/>
        </p:spPr>
        <p:txBody>
          <a:bodyPr wrap="square" rtlCol="0">
            <a:spAutoFit/>
          </a:bodyPr>
          <a:lstStyle/>
          <a:p>
            <a:r>
              <a:rPr lang="fr-FR" sz="2800" b="1" dirty="0"/>
              <a:t>Sample preparation scheme</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grpSp>
        <p:nvGrpSpPr>
          <p:cNvPr id="6" name="Группа 5">
            <a:extLst>
              <a:ext uri="{FF2B5EF4-FFF2-40B4-BE49-F238E27FC236}">
                <a16:creationId xmlns="" xmlns:a16="http://schemas.microsoft.com/office/drawing/2014/main" id="{6A6247CE-2845-4A26-8A59-68DDA644D590}"/>
              </a:ext>
            </a:extLst>
          </p:cNvPr>
          <p:cNvGrpSpPr/>
          <p:nvPr/>
        </p:nvGrpSpPr>
        <p:grpSpPr>
          <a:xfrm>
            <a:off x="7586597" y="0"/>
            <a:ext cx="1517705" cy="1233347"/>
            <a:chOff x="960575" y="4423922"/>
            <a:chExt cx="2593320" cy="2231771"/>
          </a:xfrm>
        </p:grpSpPr>
        <p:pic>
          <p:nvPicPr>
            <p:cNvPr id="7" name="Picture 2" descr="https://pp.userapi.com/c847018/v847018100/15b718/LOiLEX5IBt4.jpg">
              <a:extLst>
                <a:ext uri="{FF2B5EF4-FFF2-40B4-BE49-F238E27FC236}">
                  <a16:creationId xmlns="" xmlns:a16="http://schemas.microsoft.com/office/drawing/2014/main" id="{BC3512BE-4767-48E0-89FB-0B9254FA5F69}"/>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3763" t="30022" r="13076"/>
            <a:stretch/>
          </p:blipFill>
          <p:spPr bwMode="auto">
            <a:xfrm>
              <a:off x="960575" y="4423922"/>
              <a:ext cx="1271588" cy="223177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s://pp.userapi.com/c849532/v849532100/eba0f/CShSKB_Z018.jpg">
              <a:extLst>
                <a:ext uri="{FF2B5EF4-FFF2-40B4-BE49-F238E27FC236}">
                  <a16:creationId xmlns="" xmlns:a16="http://schemas.microsoft.com/office/drawing/2014/main" id="{4CEE8192-A5F0-4EFF-B615-D7F7ADB96267}"/>
                </a:ext>
              </a:extLst>
            </p:cNvP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0412" t="5320" r="9939" b="18972"/>
            <a:stretch/>
          </p:blipFill>
          <p:spPr bwMode="auto">
            <a:xfrm>
              <a:off x="2235121" y="4423922"/>
              <a:ext cx="1318774" cy="2231771"/>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9" name="Picture 2" descr="https://sun9-56.userapi.com/c851232/v851232701/75880/Iebily9VKKw.jpg">
            <a:extLst>
              <a:ext uri="{FF2B5EF4-FFF2-40B4-BE49-F238E27FC236}">
                <a16:creationId xmlns="" xmlns:a16="http://schemas.microsoft.com/office/drawing/2014/main" id="{4C4B422A-C94D-4660-B1BF-528329D510EF}"/>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699" y="22606"/>
            <a:ext cx="1534795" cy="1151096"/>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DCDDBE34-F437-4491-A921-11A04EF861BD}"/>
              </a:ext>
            </a:extLst>
          </p:cNvPr>
          <p:cNvSpPr txBox="1"/>
          <p:nvPr/>
        </p:nvSpPr>
        <p:spPr>
          <a:xfrm>
            <a:off x="132726" y="1523840"/>
            <a:ext cx="8758611" cy="415498"/>
          </a:xfrm>
          <a:prstGeom prst="rect">
            <a:avLst/>
          </a:prstGeom>
          <a:noFill/>
        </p:spPr>
        <p:txBody>
          <a:bodyPr wrap="square" rtlCol="0">
            <a:spAutoFit/>
          </a:bodyPr>
          <a:lstStyle/>
          <a:p>
            <a:pPr algn="ctr"/>
            <a:r>
              <a:rPr lang="en-US" sz="2100" dirty="0"/>
              <a:t>To prepare calibration solutions:</a:t>
            </a:r>
            <a:endParaRPr lang="ru-RU" sz="1350" dirty="0"/>
          </a:p>
        </p:txBody>
      </p:sp>
      <p:graphicFrame>
        <p:nvGraphicFramePr>
          <p:cNvPr id="11" name="Таблица 10">
            <a:extLst>
              <a:ext uri="{FF2B5EF4-FFF2-40B4-BE49-F238E27FC236}">
                <a16:creationId xmlns="" xmlns:a16="http://schemas.microsoft.com/office/drawing/2014/main" id="{808954B3-65CB-4367-B425-90420836A871}"/>
              </a:ext>
            </a:extLst>
          </p:cNvPr>
          <p:cNvGraphicFramePr>
            <a:graphicFrameLocks noGrp="1"/>
          </p:cNvGraphicFramePr>
          <p:nvPr>
            <p:extLst>
              <p:ext uri="{D42A27DB-BD31-4B8C-83A1-F6EECF244321}">
                <p14:modId xmlns="" xmlns:p14="http://schemas.microsoft.com/office/powerpoint/2010/main" val="3873964222"/>
              </p:ext>
            </p:extLst>
          </p:nvPr>
        </p:nvGraphicFramePr>
        <p:xfrm>
          <a:off x="301187" y="1960463"/>
          <a:ext cx="8590150" cy="3110437"/>
        </p:xfrm>
        <a:graphic>
          <a:graphicData uri="http://schemas.openxmlformats.org/drawingml/2006/table">
            <a:tbl>
              <a:tblPr>
                <a:tableStyleId>{7E9639D4-E3E2-4D34-9284-5A2195B3D0D7}</a:tableStyleId>
              </a:tblPr>
              <a:tblGrid>
                <a:gridCol w="1679548">
                  <a:extLst>
                    <a:ext uri="{9D8B030D-6E8A-4147-A177-3AD203B41FA5}">
                      <a16:colId xmlns="" xmlns:a16="http://schemas.microsoft.com/office/drawing/2014/main" val="2013549825"/>
                    </a:ext>
                  </a:extLst>
                </a:gridCol>
                <a:gridCol w="1449872">
                  <a:extLst>
                    <a:ext uri="{9D8B030D-6E8A-4147-A177-3AD203B41FA5}">
                      <a16:colId xmlns="" xmlns:a16="http://schemas.microsoft.com/office/drawing/2014/main" val="1614148597"/>
                    </a:ext>
                  </a:extLst>
                </a:gridCol>
                <a:gridCol w="2168032">
                  <a:extLst>
                    <a:ext uri="{9D8B030D-6E8A-4147-A177-3AD203B41FA5}">
                      <a16:colId xmlns="" xmlns:a16="http://schemas.microsoft.com/office/drawing/2014/main" val="3830515715"/>
                    </a:ext>
                  </a:extLst>
                </a:gridCol>
                <a:gridCol w="1680224">
                  <a:extLst>
                    <a:ext uri="{9D8B030D-6E8A-4147-A177-3AD203B41FA5}">
                      <a16:colId xmlns="" xmlns:a16="http://schemas.microsoft.com/office/drawing/2014/main" val="1514304952"/>
                    </a:ext>
                  </a:extLst>
                </a:gridCol>
                <a:gridCol w="1612474">
                  <a:extLst>
                    <a:ext uri="{9D8B030D-6E8A-4147-A177-3AD203B41FA5}">
                      <a16:colId xmlns="" xmlns:a16="http://schemas.microsoft.com/office/drawing/2014/main" val="123230322"/>
                    </a:ext>
                  </a:extLst>
                </a:gridCol>
              </a:tblGrid>
              <a:tr h="282767">
                <a:tc rowSpan="11">
                  <a:txBody>
                    <a:bodyPr/>
                    <a:lstStyle/>
                    <a:p>
                      <a:pPr algn="ctr" fontAlgn="ctr"/>
                      <a:r>
                        <a:rPr lang="en-US" sz="1700" u="none" strike="noStrike" dirty="0">
                          <a:effectLst/>
                          <a:latin typeface="+mn-lt"/>
                        </a:rPr>
                        <a:t>AS-358 (20 </a:t>
                      </a:r>
                      <a:r>
                        <a:rPr lang="el-GR" sz="1700" u="none" strike="noStrike" dirty="0">
                          <a:effectLst/>
                          <a:latin typeface="+mn-lt"/>
                        </a:rPr>
                        <a:t>μ</a:t>
                      </a:r>
                      <a:r>
                        <a:rPr lang="en-US" sz="1700" u="none" strike="noStrike" dirty="0">
                          <a:effectLst/>
                          <a:latin typeface="+mn-lt"/>
                        </a:rPr>
                        <a:t>l</a:t>
                      </a:r>
                      <a:r>
                        <a:rPr lang="ru-RU" sz="1700" u="none" strike="noStrike" dirty="0">
                          <a:effectLst/>
                          <a:latin typeface="+mn-lt"/>
                        </a:rPr>
                        <a:t>)</a:t>
                      </a:r>
                      <a:endParaRPr lang="ru-RU" sz="1700" b="0" i="0" u="none" strike="noStrike" dirty="0">
                        <a:solidFill>
                          <a:srgbClr val="000000"/>
                        </a:solidFill>
                        <a:effectLst/>
                        <a:latin typeface="+mn-lt"/>
                      </a:endParaRPr>
                    </a:p>
                  </a:txBody>
                  <a:tcPr marL="5715" marR="5715" marT="5715" marB="0" anchor="ctr">
                    <a:lnR w="12700" cap="flat" cmpd="sng" algn="ctr">
                      <a:solidFill>
                        <a:schemeClr val="tx1"/>
                      </a:solidFill>
                      <a:prstDash val="solid"/>
                      <a:round/>
                      <a:headEnd type="none" w="med" len="med"/>
                      <a:tailEnd type="none" w="med" len="med"/>
                    </a:lnR>
                  </a:tcPr>
                </a:tc>
                <a:tc>
                  <a:txBody>
                    <a:bodyPr/>
                    <a:lstStyle/>
                    <a:p>
                      <a:pPr algn="ctr" rtl="0" fontAlgn="ctr"/>
                      <a:r>
                        <a:rPr lang="ru-RU" sz="1700" u="none" strike="noStrike" dirty="0">
                          <a:effectLst/>
                          <a:latin typeface="+mn-lt"/>
                        </a:rPr>
                        <a:t>(10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11">
                  <a:txBody>
                    <a:bodyPr/>
                    <a:lstStyle/>
                    <a:p>
                      <a:pPr algn="ctr" fontAlgn="ctr"/>
                      <a:r>
                        <a:rPr lang="ru-RU" sz="1700" u="none" strike="noStrike" dirty="0">
                          <a:effectLst/>
                          <a:latin typeface="+mn-lt"/>
                        </a:rPr>
                        <a:t> </a:t>
                      </a:r>
                      <a:r>
                        <a:rPr lang="en-US" sz="1700" u="none" strike="noStrike" dirty="0">
                          <a:effectLst/>
                          <a:latin typeface="+mn-lt"/>
                        </a:rPr>
                        <a:t>+ blood with EDTA + NaF </a:t>
                      </a:r>
                      <a:r>
                        <a:rPr lang="en-US" sz="1700" u="none" strike="noStrike" dirty="0" smtClean="0">
                          <a:effectLst/>
                          <a:latin typeface="+mn-lt"/>
                        </a:rPr>
                        <a:t>preservative</a:t>
                      </a:r>
                      <a:endParaRPr lang="en-US" sz="1700" u="none" strike="noStrike" dirty="0">
                        <a:effectLst/>
                        <a:latin typeface="+mn-lt"/>
                      </a:endParaRPr>
                    </a:p>
                    <a:p>
                      <a:pPr algn="ctr" fontAlgn="ctr"/>
                      <a:r>
                        <a:rPr lang="en-US" sz="1700" u="none" strike="noStrike" dirty="0">
                          <a:effectLst/>
                          <a:latin typeface="+mn-lt"/>
                        </a:rPr>
                        <a:t>(180 </a:t>
                      </a:r>
                      <a:r>
                        <a:rPr lang="el-GR" sz="1700" u="none" strike="noStrike" dirty="0">
                          <a:effectLst/>
                          <a:latin typeface="+mn-lt"/>
                        </a:rPr>
                        <a:t>μ</a:t>
                      </a:r>
                      <a:r>
                        <a:rPr lang="en-US" sz="1700" u="none" strike="noStrike" dirty="0">
                          <a:effectLst/>
                          <a:latin typeface="+mn-lt"/>
                        </a:rPr>
                        <a:t>l) =</a:t>
                      </a:r>
                    </a:p>
                    <a:p>
                      <a:pPr algn="ctr" fontAlgn="ctr"/>
                      <a:endParaRPr lang="en-US" sz="1700" u="none" strike="noStrike" dirty="0">
                        <a:effectLst/>
                        <a:latin typeface="+mn-lt"/>
                      </a:endParaRPr>
                    </a:p>
                    <a:p>
                      <a:pPr algn="ctr" fontAlgn="ctr"/>
                      <a:endParaRPr lang="ru-RU" sz="1700" u="none" strike="noStrike" dirty="0">
                        <a:effectLst/>
                        <a:latin typeface="+mn-lt"/>
                      </a:endParaRPr>
                    </a:p>
                    <a:p>
                      <a:pPr algn="ctr" fontAlgn="ct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11">
                  <a:txBody>
                    <a:bodyPr/>
                    <a:lstStyle/>
                    <a:p>
                      <a:pPr algn="ctr" fontAlgn="ctr"/>
                      <a:r>
                        <a:rPr lang="ru-RU" sz="1700" u="none" strike="noStrike" dirty="0">
                          <a:effectLst/>
                          <a:latin typeface="+mn-lt"/>
                        </a:rPr>
                        <a:t> </a:t>
                      </a:r>
                      <a:r>
                        <a:rPr lang="en-US" sz="1700" u="none" strike="noStrike" dirty="0">
                          <a:effectLst/>
                          <a:latin typeface="+mn-lt"/>
                        </a:rPr>
                        <a:t>spike </a:t>
                      </a:r>
                      <a:r>
                        <a:rPr lang="ru-RU" sz="1700" u="none" strike="noStrike" dirty="0">
                          <a:effectLst/>
                          <a:latin typeface="+mn-lt"/>
                        </a:rPr>
                        <a:t>(200 </a:t>
                      </a:r>
                      <a:r>
                        <a:rPr lang="en-US" sz="1700" u="none" strike="noStrike" dirty="0">
                          <a:effectLst/>
                          <a:latin typeface="+mn-lt"/>
                        </a:rPr>
                        <a:t>ml</a:t>
                      </a:r>
                      <a:r>
                        <a:rPr lang="ru-RU" sz="1700" u="none" strike="noStrike" dirty="0">
                          <a:effectLst/>
                          <a:latin typeface="+mn-lt"/>
                        </a:rPr>
                        <a:t>)</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ru-RU" sz="1700" u="none" strike="noStrike" dirty="0">
                          <a:effectLst/>
                          <a:latin typeface="+mn-lt"/>
                        </a:rPr>
                        <a:t>(1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4119490312"/>
                  </a:ext>
                </a:extLst>
              </a:tr>
              <a:tr h="282767">
                <a:tc vMerge="1">
                  <a:txBody>
                    <a:bodyPr/>
                    <a:lstStyle/>
                    <a:p>
                      <a:endParaRPr lang="ru-RU"/>
                    </a:p>
                  </a:txBody>
                  <a:tcPr/>
                </a:tc>
                <a:tc>
                  <a:txBody>
                    <a:bodyPr/>
                    <a:lstStyle/>
                    <a:p>
                      <a:pPr algn="ctr" rtl="0" fontAlgn="ctr"/>
                      <a:r>
                        <a:rPr lang="ru-RU" sz="1700" u="none" strike="noStrike" dirty="0">
                          <a:effectLst/>
                          <a:latin typeface="+mn-lt"/>
                        </a:rPr>
                        <a:t>(20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(2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155595010"/>
                  </a:ext>
                </a:extLst>
              </a:tr>
              <a:tr h="282767">
                <a:tc vMerge="1">
                  <a:txBody>
                    <a:bodyPr/>
                    <a:lstStyle/>
                    <a:p>
                      <a:endParaRPr lang="ru-RU"/>
                    </a:p>
                  </a:txBody>
                  <a:tcPr/>
                </a:tc>
                <a:tc>
                  <a:txBody>
                    <a:bodyPr/>
                    <a:lstStyle/>
                    <a:p>
                      <a:pPr algn="ctr" rtl="0" fontAlgn="ctr"/>
                      <a:r>
                        <a:rPr lang="ru-RU" sz="1700" u="none" strike="noStrike" dirty="0">
                          <a:effectLst/>
                          <a:latin typeface="+mn-lt"/>
                        </a:rPr>
                        <a:t>(30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(3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842906243"/>
                  </a:ext>
                </a:extLst>
              </a:tr>
              <a:tr h="282767">
                <a:tc vMerge="1">
                  <a:txBody>
                    <a:bodyPr/>
                    <a:lstStyle/>
                    <a:p>
                      <a:endParaRPr lang="ru-RU"/>
                    </a:p>
                  </a:txBody>
                  <a:tcPr/>
                </a:tc>
                <a:tc>
                  <a:txBody>
                    <a:bodyPr/>
                    <a:lstStyle/>
                    <a:p>
                      <a:pPr algn="ctr" rtl="0" fontAlgn="ctr"/>
                      <a:r>
                        <a:rPr lang="ru-RU" sz="1700" u="none" strike="noStrike" dirty="0">
                          <a:effectLst/>
                          <a:latin typeface="+mn-lt"/>
                        </a:rPr>
                        <a:t>(50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(5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45555312"/>
                  </a:ext>
                </a:extLst>
              </a:tr>
              <a:tr h="282767">
                <a:tc vMerge="1">
                  <a:txBody>
                    <a:bodyPr/>
                    <a:lstStyle/>
                    <a:p>
                      <a:endParaRPr lang="ru-RU"/>
                    </a:p>
                  </a:txBody>
                  <a:tcPr/>
                </a:tc>
                <a:tc>
                  <a:txBody>
                    <a:bodyPr/>
                    <a:lstStyle/>
                    <a:p>
                      <a:pPr algn="ctr" rtl="0" fontAlgn="ctr"/>
                      <a:r>
                        <a:rPr lang="ru-RU" sz="1700" u="none" strike="noStrike" dirty="0">
                          <a:effectLst/>
                          <a:latin typeface="+mn-lt"/>
                        </a:rPr>
                        <a:t>(100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(10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495896560"/>
                  </a:ext>
                </a:extLst>
              </a:tr>
              <a:tr h="282767">
                <a:tc vMerge="1">
                  <a:txBody>
                    <a:bodyPr/>
                    <a:lstStyle/>
                    <a:p>
                      <a:endParaRPr lang="ru-RU"/>
                    </a:p>
                  </a:txBody>
                  <a:tcPr/>
                </a:tc>
                <a:tc>
                  <a:txBody>
                    <a:bodyPr/>
                    <a:lstStyle/>
                    <a:p>
                      <a:pPr algn="ctr" rtl="0" fontAlgn="ctr"/>
                      <a:r>
                        <a:rPr lang="ru-RU" sz="1700" u="none" strike="noStrike" dirty="0">
                          <a:effectLst/>
                          <a:latin typeface="+mn-lt"/>
                        </a:rPr>
                        <a:t>(200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(20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046195645"/>
                  </a:ext>
                </a:extLst>
              </a:tr>
              <a:tr h="282767">
                <a:tc vMerge="1">
                  <a:txBody>
                    <a:bodyPr/>
                    <a:lstStyle/>
                    <a:p>
                      <a:endParaRPr lang="ru-RU"/>
                    </a:p>
                  </a:txBody>
                  <a:tcPr/>
                </a:tc>
                <a:tc>
                  <a:txBody>
                    <a:bodyPr/>
                    <a:lstStyle/>
                    <a:p>
                      <a:pPr algn="ctr" rtl="0" fontAlgn="ctr"/>
                      <a:r>
                        <a:rPr lang="ru-RU" sz="1700" u="none" strike="noStrike" dirty="0">
                          <a:effectLst/>
                          <a:latin typeface="+mn-lt"/>
                        </a:rPr>
                        <a:t>(500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(50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4143481133"/>
                  </a:ext>
                </a:extLst>
              </a:tr>
              <a:tr h="282767">
                <a:tc vMerge="1">
                  <a:txBody>
                    <a:bodyPr/>
                    <a:lstStyle/>
                    <a:p>
                      <a:endParaRPr lang="ru-RU"/>
                    </a:p>
                  </a:txBody>
                  <a:tcPr/>
                </a:tc>
                <a:tc>
                  <a:txBody>
                    <a:bodyPr/>
                    <a:lstStyle/>
                    <a:p>
                      <a:pPr algn="ctr" rtl="0" fontAlgn="ctr"/>
                      <a:r>
                        <a:rPr lang="ru-RU" sz="1700" u="none" strike="noStrike" dirty="0">
                          <a:effectLst/>
                          <a:latin typeface="+mn-lt"/>
                        </a:rPr>
                        <a:t>(1000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(100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15535435"/>
                  </a:ext>
                </a:extLst>
              </a:tr>
              <a:tr h="282767">
                <a:tc vMerge="1">
                  <a:txBody>
                    <a:bodyPr/>
                    <a:lstStyle/>
                    <a:p>
                      <a:endParaRPr lang="ru-RU"/>
                    </a:p>
                  </a:txBody>
                  <a:tcPr/>
                </a:tc>
                <a:tc>
                  <a:txBody>
                    <a:bodyPr/>
                    <a:lstStyle/>
                    <a:p>
                      <a:pPr algn="ctr" rtl="0" fontAlgn="ctr"/>
                      <a:r>
                        <a:rPr lang="ru-RU" sz="1700" u="none" strike="noStrike" dirty="0">
                          <a:effectLst/>
                          <a:latin typeface="+mn-lt"/>
                        </a:rPr>
                        <a:t>(2000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(200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587057086"/>
                  </a:ext>
                </a:extLst>
              </a:tr>
              <a:tr h="282767">
                <a:tc vMerge="1">
                  <a:txBody>
                    <a:bodyPr/>
                    <a:lstStyle/>
                    <a:p>
                      <a:endParaRPr lang="ru-RU"/>
                    </a:p>
                  </a:txBody>
                  <a:tcPr/>
                </a:tc>
                <a:tc>
                  <a:txBody>
                    <a:bodyPr/>
                    <a:lstStyle/>
                    <a:p>
                      <a:pPr algn="ctr" rtl="0" fontAlgn="ctr"/>
                      <a:r>
                        <a:rPr lang="ru-RU" sz="1700" u="none" strike="noStrike" dirty="0">
                          <a:effectLst/>
                          <a:latin typeface="+mn-lt"/>
                        </a:rPr>
                        <a:t>(4000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(400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686173001"/>
                  </a:ext>
                </a:extLst>
              </a:tr>
              <a:tr h="282767">
                <a:tc vMerge="1">
                  <a:txBody>
                    <a:bodyPr/>
                    <a:lstStyle/>
                    <a:p>
                      <a:endParaRPr lang="ru-RU"/>
                    </a:p>
                  </a:txBody>
                  <a:tcPr/>
                </a:tc>
                <a:tc>
                  <a:txBody>
                    <a:bodyPr/>
                    <a:lstStyle/>
                    <a:p>
                      <a:pPr algn="ctr" rtl="0" fontAlgn="ctr"/>
                      <a:r>
                        <a:rPr lang="ru-RU" sz="1700" u="none" strike="noStrike" dirty="0">
                          <a:effectLst/>
                          <a:latin typeface="+mn-lt"/>
                        </a:rPr>
                        <a:t>(5000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a:p>
                  </a:txBody>
                  <a:tcPr/>
                </a:tc>
                <a:tc vMerge="1">
                  <a:txBody>
                    <a:bodyPr/>
                    <a:lstStyle/>
                    <a:p>
                      <a:endParaRPr lang="ru-RU"/>
                    </a:p>
                  </a:txBody>
                  <a:tcPr/>
                </a:tc>
                <a:tc>
                  <a:txBody>
                    <a:bodyPr/>
                    <a:lstStyle/>
                    <a:p>
                      <a:pPr algn="ctr" rtl="0" fontAlgn="ctr"/>
                      <a:r>
                        <a:rPr lang="ru-RU" sz="1700" u="none" strike="noStrike" dirty="0">
                          <a:effectLst/>
                          <a:latin typeface="+mn-lt"/>
                        </a:rPr>
                        <a:t>(500 </a:t>
                      </a:r>
                      <a:r>
                        <a:rPr lang="en-US" sz="1700" u="none" strike="noStrike" dirty="0">
                          <a:effectLst/>
                          <a:latin typeface="+mn-lt"/>
                        </a:rPr>
                        <a:t>ng</a:t>
                      </a:r>
                      <a:r>
                        <a:rPr lang="ru-RU" sz="1700" u="none" strike="noStrike" dirty="0">
                          <a:effectLst/>
                          <a:latin typeface="+mn-lt"/>
                        </a:rPr>
                        <a:t>/</a:t>
                      </a:r>
                      <a:r>
                        <a:rPr lang="en-US" sz="1700" u="none" strike="noStrike" dirty="0">
                          <a:effectLst/>
                          <a:latin typeface="+mn-lt"/>
                        </a:rPr>
                        <a:t>ml</a:t>
                      </a:r>
                      <a:r>
                        <a:rPr lang="ru-RU" sz="1700" u="none" strike="noStrike" dirty="0">
                          <a:effectLst/>
                          <a:latin typeface="+mn-lt"/>
                        </a:rPr>
                        <a:t>) </a:t>
                      </a:r>
                      <a:endParaRPr lang="ru-RU" sz="1700" b="0" i="0" u="none" strike="noStrike" dirty="0">
                        <a:solidFill>
                          <a:srgbClr val="000000"/>
                        </a:solidFill>
                        <a:effectLst/>
                        <a:latin typeface="+mn-lt"/>
                      </a:endParaRPr>
                    </a:p>
                  </a:txBody>
                  <a:tcPr marL="5715" marR="5715" marT="5715"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4021834622"/>
                  </a:ext>
                </a:extLst>
              </a:tr>
            </a:tbl>
          </a:graphicData>
        </a:graphic>
      </p:graphicFrame>
      <p:pic>
        <p:nvPicPr>
          <p:cNvPr id="12" name="Picture 20" descr="https://pp.userapi.com/c856032/v856032938/17679/6a_VKGBrLTI.jpg">
            <a:extLst>
              <a:ext uri="{FF2B5EF4-FFF2-40B4-BE49-F238E27FC236}">
                <a16:creationId xmlns="" xmlns:a16="http://schemas.microsoft.com/office/drawing/2014/main" id="{8F7728AA-2155-4890-BFC7-AB377C825E75}"/>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l="13045" t="26274" r="32835" b="22676"/>
          <a:stretch>
            <a:fillRect/>
          </a:stretch>
        </p:blipFill>
        <p:spPr bwMode="auto">
          <a:xfrm>
            <a:off x="4186175" y="3686398"/>
            <a:ext cx="771651" cy="1320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3" name="Объект 12">
            <a:extLst>
              <a:ext uri="{FF2B5EF4-FFF2-40B4-BE49-F238E27FC236}">
                <a16:creationId xmlns="" xmlns:a16="http://schemas.microsoft.com/office/drawing/2014/main" id="{8409322C-2D0C-4D87-8615-7653F3334AD3}"/>
              </a:ext>
            </a:extLst>
          </p:cNvPr>
          <p:cNvGraphicFramePr>
            <a:graphicFrameLocks noChangeAspect="1"/>
          </p:cNvGraphicFramePr>
          <p:nvPr>
            <p:extLst>
              <p:ext uri="{D42A27DB-BD31-4B8C-83A1-F6EECF244321}">
                <p14:modId xmlns="" xmlns:p14="http://schemas.microsoft.com/office/powerpoint/2010/main" val="3562481176"/>
              </p:ext>
            </p:extLst>
          </p:nvPr>
        </p:nvGraphicFramePr>
        <p:xfrm>
          <a:off x="407051" y="4122118"/>
          <a:ext cx="1488560" cy="820852"/>
        </p:xfrm>
        <a:graphic>
          <a:graphicData uri="http://schemas.openxmlformats.org/presentationml/2006/ole">
            <p:oleObj spid="_x0000_s18434" name="CS ChemDraw Drawing" r:id="rId8" imgW="2315994" imgH="1272127" progId="">
              <p:embed/>
            </p:oleObj>
          </a:graphicData>
        </a:graphic>
      </p:graphicFrame>
      <p:pic>
        <p:nvPicPr>
          <p:cNvPr id="14" name="Рисунок 13">
            <a:extLst>
              <a:ext uri="{FF2B5EF4-FFF2-40B4-BE49-F238E27FC236}">
                <a16:creationId xmlns="" xmlns:a16="http://schemas.microsoft.com/office/drawing/2014/main" id="{8D1A858F-3A29-4124-B86F-34DB37749A71}"/>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143301" y="3994182"/>
            <a:ext cx="771651" cy="1076722"/>
          </a:xfrm>
          <a:prstGeom prst="rect">
            <a:avLst/>
          </a:prstGeom>
        </p:spPr>
      </p:pic>
    </p:spTree>
    <p:extLst>
      <p:ext uri="{BB962C8B-B14F-4D97-AF65-F5344CB8AC3E}">
        <p14:creationId xmlns="" xmlns:p14="http://schemas.microsoft.com/office/powerpoint/2010/main" val="2417050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1320</Words>
  <Application>Microsoft Office PowerPoint</Application>
  <PresentationFormat>Экран (4:3)</PresentationFormat>
  <Paragraphs>141</Paragraphs>
  <Slides>18</Slides>
  <Notes>2</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18</vt:i4>
      </vt:variant>
    </vt:vector>
  </HeadingPairs>
  <TitlesOfParts>
    <vt:vector size="21" baseType="lpstr">
      <vt:lpstr>Office Theme</vt:lpstr>
      <vt:lpstr>Custom Design</vt:lpstr>
      <vt:lpstr>CS ChemDraw Drawing</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Artem</cp:lastModifiedBy>
  <cp:revision>96</cp:revision>
  <dcterms:created xsi:type="dcterms:W3CDTF">2015-04-04T09:45:50Z</dcterms:created>
  <dcterms:modified xsi:type="dcterms:W3CDTF">2020-11-01T17:26:03Z</dcterms:modified>
</cp:coreProperties>
</file>