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3399"/>
    <a:srgbClr val="6A4E9D"/>
    <a:srgbClr val="5E4197"/>
    <a:srgbClr val="60326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5878" autoAdjust="0"/>
  </p:normalViewPr>
  <p:slideViewPr>
    <p:cSldViewPr>
      <p:cViewPr>
        <p:scale>
          <a:sx n="26" d="100"/>
          <a:sy n="26" d="100"/>
        </p:scale>
        <p:origin x="-510" y="-78"/>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01/11/2020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01-Nov-20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01-Nov-20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01-Nov-20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01-Nov-20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01-Nov-20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01-Nov-20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01-Nov-20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01-Nov-20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01-Nov-20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01-Nov-20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01-Nov-20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01/11/2020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01/11/2020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01/11/2020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01/11/2020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01-Nov-20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74006" y="13481050"/>
            <a:ext cx="27508200" cy="2499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2806" y="374650"/>
            <a:ext cx="23926800" cy="2089196"/>
          </a:xfrm>
        </p:spPr>
        <p:txBody>
          <a:bodyPr>
            <a:normAutofit/>
          </a:bodyPr>
          <a:lstStyle/>
          <a:p>
            <a:r>
              <a:rPr lang="en-US" sz="4600" b="1" dirty="0" smtClean="0"/>
              <a:t>Sequence and Structure Analysis of Surface Glycoprotein of SARS-CoV-2 from India Variants</a:t>
            </a:r>
            <a:endParaRPr lang="en-US" sz="4600"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574006" y="6013450"/>
            <a:ext cx="27416044" cy="5334000"/>
          </a:xfrm>
          <a:ln>
            <a:solidFill>
              <a:schemeClr val="tx1"/>
            </a:solidFill>
          </a:ln>
        </p:spPr>
        <p:txBody>
          <a:bodyPr>
            <a:noAutofit/>
          </a:bodyPr>
          <a:lstStyle/>
          <a:p>
            <a:pPr algn="just"/>
            <a:r>
              <a:rPr lang="en-US" sz="3000" dirty="0" smtClean="0">
                <a:solidFill>
                  <a:schemeClr val="tx1"/>
                </a:solidFill>
                <a:latin typeface="Times New Roman" pitchFamily="18" charset="0"/>
                <a:cs typeface="Times New Roman" pitchFamily="18" charset="0"/>
              </a:rPr>
              <a:t>COVID19 is a pandemic across the world. It is caused by a novel coronavirus, severe acute respiratory syndrome coronavirus 2 (SARS-CoV-2). The Surface/Spike Glycoprotein of SARS-CoV-2, which plays a key role in the receptor recognition and cell membrane fusion process, is composed of two subunits, S1 and S2. In the present work we have searched for Surface/Spike glycoprotein in the NCBI protein database and origin from “India”, the search hit out 192 protein sequences as on 20 June 2020. Further, the sequences were aligned using Surface/Spike glycoprotein from Wuhan-China Origin and on the basis of the sequence length of 1273, the sequences were screened. Out of 192 input protein sequences, 177 sequences were complete in the length of 1273 amino-acids. Comparing all the sequences via sequence alignment mode in MEGA-X, exhibited a complex diversified outcome and reported 32 sequences. The protein sequence id QKI28685.1 was identified as a root and 31 protein sequences as a mutant/variant. QKI28685.1 was subjected to 3D protein structure modelling. As no full-length structural template was identified in the database. Automated homology modelling, Swiss-Model server and threading based I-Tasser were considered for the structure determination. Swiss-Model reported a partial structure from amino acid length 27 to 1146. A full-length structure is obtained from the I-Tasser server. The structures were analyzed using the ProSA and Ramachandran plot. 31 identified mutations were manually incorporated in the protein structure and a total of 31 mutants were created. Further, these proteins are in a process to study and understand the structural changes and their impact on the protein-protein interaction and protein-drug interaction.</a:t>
            </a:r>
            <a:endParaRPr lang="en-US" sz="3000" dirty="0">
              <a:solidFill>
                <a:schemeClr val="tx1"/>
              </a:solidFill>
              <a:latin typeface="Times New Roman" pitchFamily="18" charset="0"/>
              <a:cs typeface="Times New Roman" pitchFamily="18" charset="0"/>
            </a:endParaRPr>
          </a:p>
        </p:txBody>
      </p:sp>
      <p:sp>
        <p:nvSpPr>
          <p:cNvPr id="8" name="TextBox 7"/>
          <p:cNvSpPr txBox="1"/>
          <p:nvPr/>
        </p:nvSpPr>
        <p:spPr>
          <a:xfrm>
            <a:off x="1574006" y="2203450"/>
            <a:ext cx="27423189" cy="3354765"/>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baseline="30000" dirty="0" smtClean="0">
                <a:solidFill>
                  <a:schemeClr val="bg1"/>
                </a:solidFill>
                <a:latin typeface="Times New Roman" pitchFamily="18" charset="0"/>
                <a:cs typeface="Times New Roman" pitchFamily="18" charset="0"/>
              </a:rPr>
              <a:t>1</a:t>
            </a:r>
            <a:r>
              <a:rPr lang="en-US" sz="4000" b="1" dirty="0" smtClean="0">
                <a:solidFill>
                  <a:schemeClr val="bg1"/>
                </a:solidFill>
                <a:latin typeface="Times New Roman" pitchFamily="18" charset="0"/>
                <a:cs typeface="Times New Roman" pitchFamily="18" charset="0"/>
              </a:rPr>
              <a:t>Pramodkumar P. Gupta, </a:t>
            </a:r>
            <a:r>
              <a:rPr lang="en-US" sz="4000" b="1" baseline="30000" dirty="0" smtClean="0">
                <a:solidFill>
                  <a:schemeClr val="bg1"/>
                </a:solidFill>
                <a:latin typeface="Times New Roman" pitchFamily="18" charset="0"/>
                <a:cs typeface="Times New Roman" pitchFamily="18" charset="0"/>
              </a:rPr>
              <a:t>2</a:t>
            </a:r>
            <a:r>
              <a:rPr lang="en-US" sz="4000" b="1" dirty="0" smtClean="0">
                <a:solidFill>
                  <a:schemeClr val="bg1"/>
                </a:solidFill>
                <a:latin typeface="Times New Roman" pitchFamily="18" charset="0"/>
                <a:cs typeface="Times New Roman" pitchFamily="18" charset="0"/>
              </a:rPr>
              <a:t>Virupaksha A. Bastikar, </a:t>
            </a:r>
            <a:r>
              <a:rPr lang="en-US" sz="4000" b="1" baseline="30000" dirty="0" smtClean="0">
                <a:solidFill>
                  <a:schemeClr val="bg1"/>
                </a:solidFill>
                <a:latin typeface="Times New Roman" pitchFamily="18" charset="0"/>
                <a:cs typeface="Times New Roman" pitchFamily="18" charset="0"/>
              </a:rPr>
              <a:t>3</a:t>
            </a:r>
            <a:r>
              <a:rPr lang="en-US" sz="4000" b="1" dirty="0" smtClean="0">
                <a:solidFill>
                  <a:schemeClr val="bg1"/>
                </a:solidFill>
                <a:latin typeface="Times New Roman" pitchFamily="18" charset="0"/>
                <a:cs typeface="Times New Roman" pitchFamily="18" charset="0"/>
              </a:rPr>
              <a:t>Alpana Bastikar, and </a:t>
            </a:r>
            <a:r>
              <a:rPr lang="en-US" sz="4000" b="1" baseline="30000" dirty="0" smtClean="0">
                <a:solidFill>
                  <a:schemeClr val="bg1"/>
                </a:solidFill>
                <a:latin typeface="Times New Roman" pitchFamily="18" charset="0"/>
                <a:cs typeface="Times New Roman" pitchFamily="18" charset="0"/>
              </a:rPr>
              <a:t>4</a:t>
            </a:r>
            <a:r>
              <a:rPr lang="en-US" sz="4000" b="1" dirty="0" smtClean="0">
                <a:solidFill>
                  <a:schemeClr val="bg1"/>
                </a:solidFill>
                <a:latin typeface="Times New Roman" pitchFamily="18" charset="0"/>
                <a:cs typeface="Times New Roman" pitchFamily="18" charset="0"/>
              </a:rPr>
              <a:t>Santosh </a:t>
            </a:r>
            <a:r>
              <a:rPr lang="en-US" sz="4000" b="1" dirty="0" smtClean="0">
                <a:solidFill>
                  <a:schemeClr val="bg1"/>
                </a:solidFill>
                <a:latin typeface="Times New Roman" pitchFamily="18" charset="0"/>
                <a:cs typeface="Times New Roman" pitchFamily="18" charset="0"/>
              </a:rPr>
              <a:t>S. </a:t>
            </a:r>
            <a:r>
              <a:rPr lang="en-US" sz="4000" b="1" dirty="0" smtClean="0">
                <a:solidFill>
                  <a:schemeClr val="bg1"/>
                </a:solidFill>
                <a:latin typeface="Times New Roman" pitchFamily="18" charset="0"/>
                <a:cs typeface="Times New Roman" pitchFamily="18" charset="0"/>
              </a:rPr>
              <a:t>Chhajed</a:t>
            </a:r>
          </a:p>
          <a:p>
            <a:pPr algn="ctr"/>
            <a:r>
              <a:rPr lang="en-US" sz="3400" b="1" baseline="30000" dirty="0" smtClean="0">
                <a:solidFill>
                  <a:schemeClr val="bg1"/>
                </a:solidFill>
                <a:latin typeface="Times New Roman" pitchFamily="18" charset="0"/>
                <a:cs typeface="Times New Roman" pitchFamily="18" charset="0"/>
              </a:rPr>
              <a:t>1</a:t>
            </a:r>
            <a:r>
              <a:rPr lang="en-US" sz="3400" b="1" dirty="0" smtClean="0">
                <a:solidFill>
                  <a:schemeClr val="bg1"/>
                </a:solidFill>
                <a:latin typeface="Times New Roman" pitchFamily="18" charset="0"/>
                <a:cs typeface="Times New Roman" pitchFamily="18" charset="0"/>
              </a:rPr>
              <a:t>School of  Biotechnology  and  Bioinformatics,  D.  Y.  Patil  Deemed to be University,  Navi -Mumbai, Maharashtra,  India., </a:t>
            </a:r>
          </a:p>
          <a:p>
            <a:pPr algn="ctr"/>
            <a:r>
              <a:rPr lang="en-US" sz="3400" b="1" baseline="30000" dirty="0" smtClean="0">
                <a:solidFill>
                  <a:schemeClr val="bg1"/>
                </a:solidFill>
                <a:latin typeface="Times New Roman" pitchFamily="18" charset="0"/>
                <a:cs typeface="Times New Roman" pitchFamily="18" charset="0"/>
              </a:rPr>
              <a:t>2</a:t>
            </a:r>
            <a:r>
              <a:rPr lang="en-US" sz="3400" b="1" dirty="0" smtClean="0">
                <a:solidFill>
                  <a:schemeClr val="bg1"/>
                </a:solidFill>
                <a:latin typeface="Times New Roman" pitchFamily="18" charset="0"/>
                <a:cs typeface="Times New Roman" pitchFamily="18" charset="0"/>
              </a:rPr>
              <a:t>Amity Institute of Biotechnology (AIB), Amity  University  Maharashtra,  Mumbai, </a:t>
            </a:r>
            <a:r>
              <a:rPr lang="en-US" sz="3400" b="1" dirty="0" smtClean="0">
                <a:solidFill>
                  <a:schemeClr val="bg1"/>
                </a:solidFill>
                <a:latin typeface="Times New Roman" pitchFamily="18" charset="0"/>
                <a:cs typeface="Times New Roman" pitchFamily="18" charset="0"/>
              </a:rPr>
              <a:t> Maharashtra  India</a:t>
            </a:r>
            <a:r>
              <a:rPr lang="en-US" sz="3400" b="1" dirty="0" smtClean="0">
                <a:solidFill>
                  <a:schemeClr val="bg1"/>
                </a:solidFill>
                <a:latin typeface="Times New Roman" pitchFamily="18" charset="0"/>
                <a:cs typeface="Times New Roman" pitchFamily="18" charset="0"/>
              </a:rPr>
              <a:t>., </a:t>
            </a:r>
          </a:p>
          <a:p>
            <a:pPr algn="ctr"/>
            <a:r>
              <a:rPr lang="en-US" sz="3400" b="1" baseline="30000" dirty="0" smtClean="0">
                <a:solidFill>
                  <a:schemeClr val="bg1"/>
                </a:solidFill>
                <a:latin typeface="Times New Roman" pitchFamily="18" charset="0"/>
                <a:cs typeface="Times New Roman" pitchFamily="18" charset="0"/>
              </a:rPr>
              <a:t>3</a:t>
            </a:r>
            <a:r>
              <a:rPr lang="en-US" sz="3400" b="1" dirty="0" smtClean="0">
                <a:solidFill>
                  <a:schemeClr val="bg1"/>
                </a:solidFill>
                <a:latin typeface="Times New Roman" pitchFamily="18" charset="0"/>
                <a:cs typeface="Times New Roman" pitchFamily="18" charset="0"/>
              </a:rPr>
              <a:t>Department </a:t>
            </a:r>
            <a:r>
              <a:rPr lang="en-US" sz="3400" b="1" dirty="0" smtClean="0">
                <a:solidFill>
                  <a:schemeClr val="bg1"/>
                </a:solidFill>
                <a:latin typeface="Times New Roman" pitchFamily="18" charset="0"/>
                <a:cs typeface="Times New Roman" pitchFamily="18" charset="0"/>
              </a:rPr>
              <a:t> of  </a:t>
            </a:r>
            <a:r>
              <a:rPr lang="en-US" sz="3400" b="1" dirty="0" smtClean="0">
                <a:solidFill>
                  <a:schemeClr val="bg1"/>
                </a:solidFill>
                <a:latin typeface="Times New Roman" pitchFamily="18" charset="0"/>
                <a:cs typeface="Times New Roman" pitchFamily="18" charset="0"/>
              </a:rPr>
              <a:t>Computer </a:t>
            </a:r>
            <a:r>
              <a:rPr lang="en-US" sz="3400" b="1" dirty="0" smtClean="0">
                <a:solidFill>
                  <a:schemeClr val="bg1"/>
                </a:solidFill>
                <a:latin typeface="Times New Roman" pitchFamily="18" charset="0"/>
                <a:cs typeface="Times New Roman" pitchFamily="18" charset="0"/>
              </a:rPr>
              <a:t>-Aided  Drug  Design</a:t>
            </a:r>
            <a:r>
              <a:rPr lang="en-US" sz="3400" b="1" dirty="0" smtClean="0">
                <a:solidFill>
                  <a:schemeClr val="bg1"/>
                </a:solidFill>
                <a:latin typeface="Times New Roman" pitchFamily="18" charset="0"/>
                <a:cs typeface="Times New Roman" pitchFamily="18" charset="0"/>
              </a:rPr>
              <a:t>, </a:t>
            </a:r>
            <a:r>
              <a:rPr lang="en-US" sz="3400" b="1" dirty="0" smtClean="0">
                <a:solidFill>
                  <a:schemeClr val="bg1"/>
                </a:solidFill>
                <a:latin typeface="Times New Roman" pitchFamily="18" charset="0"/>
                <a:cs typeface="Times New Roman" pitchFamily="18" charset="0"/>
              </a:rPr>
              <a:t> Navin  Saxena </a:t>
            </a:r>
            <a:r>
              <a:rPr lang="en-US" sz="3400" b="1" dirty="0" smtClean="0">
                <a:solidFill>
                  <a:schemeClr val="bg1"/>
                </a:solidFill>
                <a:latin typeface="Times New Roman" pitchFamily="18" charset="0"/>
                <a:cs typeface="Times New Roman" pitchFamily="18" charset="0"/>
              </a:rPr>
              <a:t>Research and Technology </a:t>
            </a:r>
            <a:r>
              <a:rPr lang="en-US" sz="3400" b="1" dirty="0" smtClean="0">
                <a:solidFill>
                  <a:schemeClr val="bg1"/>
                </a:solidFill>
                <a:latin typeface="Times New Roman" pitchFamily="18" charset="0"/>
                <a:cs typeface="Times New Roman" pitchFamily="18" charset="0"/>
              </a:rPr>
              <a:t> Pvt</a:t>
            </a:r>
            <a:r>
              <a:rPr lang="en-US" sz="3400" b="1" dirty="0" smtClean="0">
                <a:solidFill>
                  <a:schemeClr val="bg1"/>
                </a:solidFill>
                <a:latin typeface="Times New Roman" pitchFamily="18" charset="0"/>
                <a:cs typeface="Times New Roman" pitchFamily="18" charset="0"/>
              </a:rPr>
              <a:t>. </a:t>
            </a:r>
            <a:r>
              <a:rPr lang="en-US" sz="3400" b="1" dirty="0" smtClean="0">
                <a:solidFill>
                  <a:schemeClr val="bg1"/>
                </a:solidFill>
                <a:latin typeface="Times New Roman" pitchFamily="18" charset="0"/>
                <a:cs typeface="Times New Roman" pitchFamily="18" charset="0"/>
              </a:rPr>
              <a:t> Ltd</a:t>
            </a:r>
            <a:r>
              <a:rPr lang="en-US" sz="3400" b="1" dirty="0" smtClean="0">
                <a:solidFill>
                  <a:schemeClr val="bg1"/>
                </a:solidFill>
                <a:latin typeface="Times New Roman" pitchFamily="18" charset="0"/>
                <a:cs typeface="Times New Roman" pitchFamily="18" charset="0"/>
              </a:rPr>
              <a:t>, </a:t>
            </a:r>
            <a:r>
              <a:rPr lang="en-US" sz="3400" b="1" dirty="0" smtClean="0">
                <a:solidFill>
                  <a:schemeClr val="bg1"/>
                </a:solidFill>
                <a:latin typeface="Times New Roman" pitchFamily="18" charset="0"/>
                <a:cs typeface="Times New Roman" pitchFamily="18" charset="0"/>
              </a:rPr>
              <a:t> Gandhidham,  </a:t>
            </a:r>
            <a:r>
              <a:rPr lang="en-US" sz="3400" b="1" dirty="0" smtClean="0">
                <a:solidFill>
                  <a:schemeClr val="bg1"/>
                </a:solidFill>
                <a:latin typeface="Times New Roman" pitchFamily="18" charset="0"/>
                <a:cs typeface="Times New Roman" pitchFamily="18" charset="0"/>
              </a:rPr>
              <a:t>Gujarat, </a:t>
            </a:r>
            <a:r>
              <a:rPr lang="en-US" sz="3400" b="1" smtClean="0">
                <a:solidFill>
                  <a:schemeClr val="bg1"/>
                </a:solidFill>
                <a:latin typeface="Times New Roman" pitchFamily="18" charset="0"/>
                <a:cs typeface="Times New Roman" pitchFamily="18" charset="0"/>
              </a:rPr>
              <a:t>India</a:t>
            </a:r>
            <a:r>
              <a:rPr lang="en-US" sz="3400" b="1" smtClean="0">
                <a:solidFill>
                  <a:schemeClr val="bg1"/>
                </a:solidFill>
                <a:latin typeface="Times New Roman" pitchFamily="18" charset="0"/>
                <a:cs typeface="Times New Roman" pitchFamily="18" charset="0"/>
              </a:rPr>
              <a:t>.,</a:t>
            </a:r>
          </a:p>
          <a:p>
            <a:pPr algn="ctr"/>
            <a:r>
              <a:rPr lang="en-US" sz="3400" b="1" smtClean="0">
                <a:solidFill>
                  <a:schemeClr val="bg1"/>
                </a:solidFill>
                <a:latin typeface="Times New Roman" pitchFamily="18" charset="0"/>
                <a:cs typeface="Times New Roman" pitchFamily="18" charset="0"/>
              </a:rPr>
              <a:t> </a:t>
            </a:r>
            <a:r>
              <a:rPr lang="en-US" sz="3400" b="1" baseline="30000" smtClean="0">
                <a:solidFill>
                  <a:schemeClr val="bg1"/>
                </a:solidFill>
                <a:latin typeface="Times New Roman" pitchFamily="18" charset="0"/>
                <a:cs typeface="Times New Roman" pitchFamily="18" charset="0"/>
              </a:rPr>
              <a:t>4</a:t>
            </a:r>
            <a:r>
              <a:rPr lang="en-US" sz="3400" b="1" smtClean="0">
                <a:solidFill>
                  <a:schemeClr val="bg1"/>
                </a:solidFill>
                <a:latin typeface="Times New Roman" pitchFamily="18" charset="0"/>
                <a:cs typeface="Times New Roman" pitchFamily="18" charset="0"/>
              </a:rPr>
              <a:t>Department </a:t>
            </a:r>
            <a:r>
              <a:rPr lang="en-US" sz="3400" b="1" smtClean="0">
                <a:solidFill>
                  <a:schemeClr val="bg1"/>
                </a:solidFill>
                <a:latin typeface="Times New Roman" pitchFamily="18" charset="0"/>
                <a:cs typeface="Times New Roman" pitchFamily="18" charset="0"/>
              </a:rPr>
              <a:t>of  </a:t>
            </a:r>
            <a:r>
              <a:rPr lang="en-US" sz="3400" b="1" dirty="0" smtClean="0">
                <a:solidFill>
                  <a:schemeClr val="bg1"/>
                </a:solidFill>
                <a:latin typeface="Times New Roman" pitchFamily="18" charset="0"/>
                <a:cs typeface="Times New Roman" pitchFamily="18" charset="0"/>
              </a:rPr>
              <a:t>Pharmaceutical Chemistry, </a:t>
            </a:r>
            <a:r>
              <a:rPr lang="en-US" sz="3400" b="1" dirty="0" smtClean="0">
                <a:solidFill>
                  <a:schemeClr val="bg1"/>
                </a:solidFill>
                <a:latin typeface="Times New Roman" pitchFamily="18" charset="0"/>
                <a:cs typeface="Times New Roman" pitchFamily="18" charset="0"/>
              </a:rPr>
              <a:t> Bhujbal  Knowledge </a:t>
            </a:r>
            <a:r>
              <a:rPr lang="en-US" sz="3400" b="1" dirty="0" smtClean="0">
                <a:solidFill>
                  <a:schemeClr val="bg1"/>
                </a:solidFill>
                <a:latin typeface="Times New Roman" pitchFamily="18" charset="0"/>
                <a:cs typeface="Times New Roman" pitchFamily="18" charset="0"/>
              </a:rPr>
              <a:t>City</a:t>
            </a:r>
            <a:r>
              <a:rPr lang="en-US" sz="3400" b="1" smtClean="0">
                <a:solidFill>
                  <a:schemeClr val="bg1"/>
                </a:solidFill>
                <a:latin typeface="Times New Roman" pitchFamily="18" charset="0"/>
                <a:cs typeface="Times New Roman" pitchFamily="18" charset="0"/>
              </a:rPr>
              <a:t>, </a:t>
            </a:r>
            <a:r>
              <a:rPr lang="en-US" sz="3400" b="1" smtClean="0">
                <a:solidFill>
                  <a:schemeClr val="bg1"/>
                </a:solidFill>
                <a:latin typeface="Times New Roman" pitchFamily="18" charset="0"/>
                <a:cs typeface="Times New Roman" pitchFamily="18" charset="0"/>
              </a:rPr>
              <a:t> MET's </a:t>
            </a:r>
            <a:r>
              <a:rPr lang="en-US" sz="3400" b="1" dirty="0" smtClean="0">
                <a:solidFill>
                  <a:schemeClr val="bg1"/>
                </a:solidFill>
                <a:latin typeface="Times New Roman" pitchFamily="18" charset="0"/>
                <a:cs typeface="Times New Roman" pitchFamily="18" charset="0"/>
              </a:rPr>
              <a:t>Institute of Pharmacy, </a:t>
            </a:r>
            <a:r>
              <a:rPr lang="en-US" sz="3400" b="1" dirty="0" smtClean="0">
                <a:solidFill>
                  <a:schemeClr val="bg1"/>
                </a:solidFill>
                <a:latin typeface="Times New Roman" pitchFamily="18" charset="0"/>
                <a:cs typeface="Times New Roman" pitchFamily="18" charset="0"/>
              </a:rPr>
              <a:t> Adgaon</a:t>
            </a:r>
            <a:r>
              <a:rPr lang="en-US" sz="3400" b="1" dirty="0" smtClean="0">
                <a:solidFill>
                  <a:schemeClr val="bg1"/>
                </a:solidFill>
                <a:latin typeface="Times New Roman" pitchFamily="18" charset="0"/>
                <a:cs typeface="Times New Roman" pitchFamily="18" charset="0"/>
              </a:rPr>
              <a:t>, </a:t>
            </a:r>
            <a:r>
              <a:rPr lang="en-US" sz="3400" b="1" dirty="0" smtClean="0">
                <a:solidFill>
                  <a:schemeClr val="bg1"/>
                </a:solidFill>
                <a:latin typeface="Times New Roman" pitchFamily="18" charset="0"/>
                <a:cs typeface="Times New Roman" pitchFamily="18" charset="0"/>
              </a:rPr>
              <a:t> Nashik</a:t>
            </a:r>
            <a:r>
              <a:rPr lang="en-US" sz="3400" b="1" dirty="0" smtClean="0">
                <a:solidFill>
                  <a:schemeClr val="bg1"/>
                </a:solidFill>
                <a:latin typeface="Times New Roman" pitchFamily="18" charset="0"/>
                <a:cs typeface="Times New Roman" pitchFamily="18" charset="0"/>
              </a:rPr>
              <a:t>, </a:t>
            </a:r>
            <a:r>
              <a:rPr lang="en-US" sz="3400" b="1" dirty="0" smtClean="0">
                <a:solidFill>
                  <a:schemeClr val="bg1"/>
                </a:solidFill>
                <a:latin typeface="Times New Roman" pitchFamily="18" charset="0"/>
                <a:cs typeface="Times New Roman" pitchFamily="18" charset="0"/>
              </a:rPr>
              <a:t> Maharashtra</a:t>
            </a:r>
            <a:r>
              <a:rPr lang="en-US" sz="3400" b="1" dirty="0" smtClean="0">
                <a:solidFill>
                  <a:schemeClr val="bg1"/>
                </a:solidFill>
                <a:latin typeface="Times New Roman" pitchFamily="18" charset="0"/>
                <a:cs typeface="Times New Roman" pitchFamily="18" charset="0"/>
              </a:rPr>
              <a:t>, India</a:t>
            </a:r>
          </a:p>
          <a:p>
            <a:pPr algn="ctr"/>
            <a:r>
              <a:rPr lang="en-US" sz="3600" b="1" dirty="0" smtClean="0">
                <a:solidFill>
                  <a:schemeClr val="bg1"/>
                </a:solidFill>
                <a:latin typeface="Times New Roman" pitchFamily="18" charset="0"/>
                <a:cs typeface="Times New Roman" pitchFamily="18" charset="0"/>
              </a:rPr>
              <a:t>Corresponding author: Pramodkumar </a:t>
            </a:r>
            <a:r>
              <a:rPr lang="en-US" sz="3600" b="1" dirty="0" smtClean="0">
                <a:solidFill>
                  <a:schemeClr val="bg1"/>
                </a:solidFill>
                <a:latin typeface="Times New Roman" pitchFamily="18" charset="0"/>
                <a:cs typeface="Times New Roman" pitchFamily="18" charset="0"/>
              </a:rPr>
              <a:t>P. Gupta, pramodkumar785@gmail.com </a:t>
            </a:r>
            <a:endParaRPr lang="en-US" sz="3600" b="1" dirty="0" smtClean="0">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485391" y="39235053"/>
            <a:ext cx="27423185" cy="2508534"/>
          </a:xfrm>
          <a:prstGeom prst="rect">
            <a:avLst/>
          </a:prstGeom>
        </p:spPr>
      </p:pic>
      <p:pic>
        <p:nvPicPr>
          <p:cNvPr id="1026" name="Picture 2"/>
          <p:cNvPicPr>
            <a:picLocks noGrp="1" noChangeAspect="1" noChangeArrowheads="1"/>
          </p:cNvPicPr>
          <p:nvPr>
            <p:ph idx="1"/>
          </p:nvPr>
        </p:nvPicPr>
        <p:blipFill>
          <a:blip r:embed="rId4" cstate="print"/>
          <a:srcRect/>
          <a:stretch>
            <a:fillRect/>
          </a:stretch>
        </p:blipFill>
        <p:spPr bwMode="auto">
          <a:xfrm rot="16200000">
            <a:off x="13346908" y="11385549"/>
            <a:ext cx="4343400" cy="9296401"/>
          </a:xfrm>
          <a:prstGeom prst="rect">
            <a:avLst/>
          </a:prstGeom>
          <a:noFill/>
          <a:ln w="9525">
            <a:noFill/>
            <a:miter lim="800000"/>
            <a:headEnd/>
            <a:tailEnd/>
          </a:ln>
        </p:spPr>
      </p:pic>
      <p:pic>
        <p:nvPicPr>
          <p:cNvPr id="1028" name="Picture 4"/>
          <p:cNvPicPr>
            <a:picLocks noChangeArrowheads="1"/>
          </p:cNvPicPr>
          <p:nvPr/>
        </p:nvPicPr>
        <p:blipFill>
          <a:blip r:embed="rId5" cstate="print"/>
          <a:srcRect l="27639" t="696" r="30434" b="16600"/>
          <a:stretch>
            <a:fillRect/>
          </a:stretch>
        </p:blipFill>
        <p:spPr bwMode="auto">
          <a:xfrm>
            <a:off x="14832806" y="20110450"/>
            <a:ext cx="1828800" cy="1828800"/>
          </a:xfrm>
          <a:prstGeom prst="rect">
            <a:avLst/>
          </a:prstGeom>
          <a:noFill/>
          <a:ln w="9525">
            <a:solidFill>
              <a:schemeClr val="tx1"/>
            </a:solidFill>
            <a:miter lim="800000"/>
            <a:headEnd/>
            <a:tailEnd/>
          </a:ln>
        </p:spPr>
      </p:pic>
      <p:sp>
        <p:nvSpPr>
          <p:cNvPr id="11" name="Text Placeholder 3"/>
          <p:cNvSpPr txBox="1">
            <a:spLocks/>
          </p:cNvSpPr>
          <p:nvPr/>
        </p:nvSpPr>
        <p:spPr>
          <a:xfrm>
            <a:off x="1650206" y="11423650"/>
            <a:ext cx="27416044" cy="1905000"/>
          </a:xfrm>
          <a:prstGeom prst="rect">
            <a:avLst/>
          </a:prstGeom>
          <a:ln>
            <a:solidFill>
              <a:schemeClr val="tx1"/>
            </a:solidFill>
          </a:ln>
        </p:spPr>
        <p:txBody>
          <a:bodyPr vert="horz" lIns="91440" tIns="45720" rIns="91440" bIns="45720" rtlCol="0">
            <a:noAutofit/>
          </a:bodyPr>
          <a:lstStyle/>
          <a:p>
            <a:pPr lvl="0" algn="just" defTabSz="914400">
              <a:spcBef>
                <a:spcPct val="20000"/>
              </a:spcBef>
              <a:defRPr/>
            </a:pPr>
            <a:r>
              <a:rPr lang="en-US" sz="4000" b="1" dirty="0" smtClean="0">
                <a:latin typeface="Times New Roman" pitchFamily="18" charset="0"/>
                <a:cs typeface="Times New Roman" pitchFamily="18" charset="0"/>
              </a:rPr>
              <a:t>Methodology</a:t>
            </a:r>
            <a:endParaRPr lang="en-US" sz="4000" b="1" dirty="0">
              <a:latin typeface="Times New Roman" pitchFamily="18" charset="0"/>
              <a:cs typeface="Times New Roman" pitchFamily="18" charset="0"/>
            </a:endParaRPr>
          </a:p>
        </p:txBody>
      </p:sp>
      <p:sp>
        <p:nvSpPr>
          <p:cNvPr id="12" name="Flowchart: Document 11"/>
          <p:cNvSpPr/>
          <p:nvPr/>
        </p:nvSpPr>
        <p:spPr>
          <a:xfrm>
            <a:off x="4926806" y="11880850"/>
            <a:ext cx="3505200" cy="1371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Protein sequences of surface glycoprotein of SARS-CoV-2 from India</a:t>
            </a:r>
            <a:endParaRPr lang="en-US" sz="2000" dirty="0">
              <a:solidFill>
                <a:schemeClr val="tx1"/>
              </a:solidFill>
            </a:endParaRPr>
          </a:p>
        </p:txBody>
      </p:sp>
      <p:sp>
        <p:nvSpPr>
          <p:cNvPr id="14" name="Rectangle 13"/>
          <p:cNvSpPr/>
          <p:nvPr/>
        </p:nvSpPr>
        <p:spPr>
          <a:xfrm>
            <a:off x="10184606" y="11880850"/>
            <a:ext cx="3048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Sequence analysis using MEGA</a:t>
            </a:r>
            <a:endParaRPr lang="en-US" sz="2000" b="1" dirty="0">
              <a:solidFill>
                <a:schemeClr val="tx1"/>
              </a:solidFill>
            </a:endParaRPr>
          </a:p>
        </p:txBody>
      </p:sp>
      <p:graphicFrame>
        <p:nvGraphicFramePr>
          <p:cNvPr id="16" name="Table 15"/>
          <p:cNvGraphicFramePr>
            <a:graphicFrameLocks noGrp="1"/>
          </p:cNvGraphicFramePr>
          <p:nvPr/>
        </p:nvGraphicFramePr>
        <p:xfrm>
          <a:off x="1878806" y="20034250"/>
          <a:ext cx="12801600" cy="18116813"/>
        </p:xfrm>
        <a:graphic>
          <a:graphicData uri="http://schemas.openxmlformats.org/drawingml/2006/table">
            <a:tbl>
              <a:tblPr firstRow="1" bandRow="1">
                <a:tableStyleId>{5C22544A-7EE6-4342-B048-85BDC9FD1C3A}</a:tableStyleId>
              </a:tblPr>
              <a:tblGrid>
                <a:gridCol w="509155"/>
                <a:gridCol w="1527464"/>
                <a:gridCol w="1309254"/>
                <a:gridCol w="1309254"/>
                <a:gridCol w="945573"/>
                <a:gridCol w="1163782"/>
                <a:gridCol w="1163782"/>
                <a:gridCol w="1163782"/>
                <a:gridCol w="1745672"/>
                <a:gridCol w="1963882"/>
              </a:tblGrid>
              <a:tr h="704001">
                <a:tc rowSpan="2">
                  <a:txBody>
                    <a:bodyPr/>
                    <a:lstStyle/>
                    <a:p>
                      <a:pPr algn="l" fontAlgn="b"/>
                      <a:r>
                        <a:rPr lang="en-US" sz="2000" b="1" i="0" u="none" strike="noStrike" dirty="0" err="1">
                          <a:solidFill>
                            <a:srgbClr val="C00000"/>
                          </a:solidFill>
                          <a:latin typeface="Times New Roman" pitchFamily="18" charset="0"/>
                          <a:cs typeface="Times New Roman" pitchFamily="18" charset="0"/>
                        </a:rPr>
                        <a:t>sr</a:t>
                      </a:r>
                      <a:r>
                        <a:rPr lang="en-US" sz="2000" b="1" i="0" u="none" strike="noStrike" dirty="0">
                          <a:solidFill>
                            <a:srgbClr val="C00000"/>
                          </a:solidFill>
                          <a:latin typeface="Times New Roman" pitchFamily="18" charset="0"/>
                          <a:cs typeface="Times New Roman" pitchFamily="18" charset="0"/>
                        </a:rPr>
                        <a:t> no</a:t>
                      </a:r>
                    </a:p>
                  </a:txBody>
                  <a:tcPr/>
                </a:tc>
                <a:tc rowSpan="2">
                  <a:txBody>
                    <a:bodyPr/>
                    <a:lstStyle/>
                    <a:p>
                      <a:pPr algn="l" fontAlgn="b"/>
                      <a:r>
                        <a:rPr lang="en-US" sz="2000" b="1" i="0" u="none" strike="noStrike" dirty="0">
                          <a:solidFill>
                            <a:srgbClr val="C00000"/>
                          </a:solidFill>
                          <a:latin typeface="Times New Roman" pitchFamily="18" charset="0"/>
                          <a:cs typeface="Times New Roman" pitchFamily="18" charset="0"/>
                        </a:rPr>
                        <a:t>Protein Sequence Id</a:t>
                      </a:r>
                    </a:p>
                  </a:txBody>
                  <a:tcPr/>
                </a:tc>
                <a:tc rowSpan="2">
                  <a:txBody>
                    <a:bodyPr/>
                    <a:lstStyle/>
                    <a:p>
                      <a:pPr algn="l" fontAlgn="b"/>
                      <a:r>
                        <a:rPr lang="en-US" sz="2000" b="1" i="0" u="none" strike="noStrike" dirty="0">
                          <a:solidFill>
                            <a:srgbClr val="C00000"/>
                          </a:solidFill>
                          <a:latin typeface="Times New Roman" pitchFamily="18" charset="0"/>
                          <a:cs typeface="Times New Roman" pitchFamily="18" charset="0"/>
                        </a:rPr>
                        <a:t>Mutation Position</a:t>
                      </a:r>
                    </a:p>
                  </a:txBody>
                  <a:tcPr/>
                </a:tc>
                <a:tc rowSpan="2">
                  <a:txBody>
                    <a:bodyPr/>
                    <a:lstStyle/>
                    <a:p>
                      <a:pPr algn="l" fontAlgn="b"/>
                      <a:r>
                        <a:rPr lang="en-US" sz="2000" b="1" i="0" u="none" strike="noStrike" dirty="0">
                          <a:solidFill>
                            <a:srgbClr val="C00000"/>
                          </a:solidFill>
                          <a:latin typeface="Times New Roman" pitchFamily="18" charset="0"/>
                          <a:cs typeface="Times New Roman" pitchFamily="18" charset="0"/>
                        </a:rPr>
                        <a:t>Mutation Position</a:t>
                      </a:r>
                    </a:p>
                  </a:txBody>
                  <a:tcPr/>
                </a:tc>
                <a:tc rowSpan="2">
                  <a:txBody>
                    <a:bodyPr/>
                    <a:lstStyle/>
                    <a:p>
                      <a:pPr algn="l" fontAlgn="b"/>
                      <a:r>
                        <a:rPr lang="en-US" sz="2000" b="1" i="0" u="none" strike="noStrike" dirty="0">
                          <a:solidFill>
                            <a:srgbClr val="C00000"/>
                          </a:solidFill>
                          <a:latin typeface="Times New Roman" pitchFamily="18" charset="0"/>
                          <a:cs typeface="Times New Roman" pitchFamily="18" charset="0"/>
                        </a:rPr>
                        <a:t>ProSA Score</a:t>
                      </a:r>
                    </a:p>
                  </a:txBody>
                  <a:tcPr/>
                </a:tc>
                <a:tc gridSpan="3">
                  <a:txBody>
                    <a:bodyPr/>
                    <a:lstStyle/>
                    <a:p>
                      <a:r>
                        <a:rPr lang="en-US" sz="2000" dirty="0" smtClean="0">
                          <a:solidFill>
                            <a:srgbClr val="C00000"/>
                          </a:solidFill>
                          <a:latin typeface="Times New Roman" pitchFamily="18" charset="0"/>
                          <a:cs typeface="Times New Roman" pitchFamily="18" charset="0"/>
                        </a:rPr>
                        <a:t>Ramachandran Plot using Molprobity</a:t>
                      </a:r>
                      <a:endParaRPr lang="en-US" sz="2000" dirty="0">
                        <a:solidFill>
                          <a:srgbClr val="C00000"/>
                        </a:solidFill>
                        <a:latin typeface="Times New Roman" pitchFamily="18" charset="0"/>
                        <a:cs typeface="Times New Roman" pitchFamily="18" charset="0"/>
                      </a:endParaRPr>
                    </a:p>
                  </a:txBody>
                  <a:tcPr/>
                </a:tc>
                <a:tc hMerge="1">
                  <a:txBody>
                    <a:bodyPr/>
                    <a:lstStyle/>
                    <a:p>
                      <a:endParaRPr lang="en-US" sz="2000" dirty="0">
                        <a:latin typeface="Times New Roman" pitchFamily="18" charset="0"/>
                        <a:cs typeface="Times New Roman" pitchFamily="18" charset="0"/>
                      </a:endParaRPr>
                    </a:p>
                  </a:txBody>
                  <a:tcPr/>
                </a:tc>
                <a:tc hMerge="1">
                  <a:txBody>
                    <a:bodyPr/>
                    <a:lstStyle/>
                    <a:p>
                      <a:endParaRPr lang="en-US" sz="2000" dirty="0">
                        <a:latin typeface="Times New Roman" pitchFamily="18" charset="0"/>
                        <a:cs typeface="Times New Roman" pitchFamily="18" charset="0"/>
                      </a:endParaRPr>
                    </a:p>
                  </a:txBody>
                  <a:tcPr/>
                </a:tc>
                <a:tc gridSpan="2">
                  <a:txBody>
                    <a:bodyPr/>
                    <a:lstStyle/>
                    <a:p>
                      <a:r>
                        <a:rPr lang="en-US" sz="2000" dirty="0" smtClean="0">
                          <a:solidFill>
                            <a:srgbClr val="C00000"/>
                          </a:solidFill>
                          <a:latin typeface="Times New Roman" pitchFamily="18" charset="0"/>
                          <a:cs typeface="Times New Roman" pitchFamily="18" charset="0"/>
                        </a:rPr>
                        <a:t>Energy  Minimization from</a:t>
                      </a:r>
                      <a:r>
                        <a:rPr lang="en-US" sz="2000" baseline="0" dirty="0" smtClean="0">
                          <a:solidFill>
                            <a:srgbClr val="C00000"/>
                          </a:solidFill>
                          <a:latin typeface="Times New Roman" pitchFamily="18" charset="0"/>
                          <a:cs typeface="Times New Roman" pitchFamily="18" charset="0"/>
                        </a:rPr>
                        <a:t> Yasara</a:t>
                      </a:r>
                      <a:endParaRPr lang="en-US" sz="2000" dirty="0">
                        <a:solidFill>
                          <a:srgbClr val="C00000"/>
                        </a:solidFill>
                        <a:latin typeface="Times New Roman" pitchFamily="18" charset="0"/>
                        <a:cs typeface="Times New Roman" pitchFamily="18" charset="0"/>
                      </a:endParaRPr>
                    </a:p>
                  </a:txBody>
                  <a:tcPr/>
                </a:tc>
                <a:tc hMerge="1">
                  <a:txBody>
                    <a:bodyPr/>
                    <a:lstStyle/>
                    <a:p>
                      <a:endParaRPr lang="en-US" sz="2000" dirty="0">
                        <a:latin typeface="Times New Roman" pitchFamily="18" charset="0"/>
                        <a:cs typeface="Times New Roman" pitchFamily="18" charset="0"/>
                      </a:endParaRPr>
                    </a:p>
                  </a:txBody>
                  <a:tcPr/>
                </a:tc>
              </a:tr>
              <a:tr h="621740">
                <a:tc vMerge="1">
                  <a:txBody>
                    <a:bodyPr/>
                    <a:lstStyle/>
                    <a:p>
                      <a:pPr algn="l" fontAlgn="b"/>
                      <a:endParaRPr lang="en-US" sz="2000" b="1" i="0" u="none" strike="noStrike" dirty="0">
                        <a:solidFill>
                          <a:srgbClr val="000000"/>
                        </a:solidFill>
                        <a:latin typeface="Times New Roman" pitchFamily="18" charset="0"/>
                        <a:cs typeface="Times New Roman" pitchFamily="18" charset="0"/>
                      </a:endParaRPr>
                    </a:p>
                  </a:txBody>
                  <a:tcPr marL="9525" marR="9525" marT="9525" marB="0" anchor="b"/>
                </a:tc>
                <a:tc vMerge="1">
                  <a:txBody>
                    <a:bodyPr/>
                    <a:lstStyle/>
                    <a:p>
                      <a:pPr algn="l" fontAlgn="b"/>
                      <a:endParaRPr lang="en-US" sz="2000" b="1" i="0" u="none" strike="noStrike" dirty="0">
                        <a:solidFill>
                          <a:srgbClr val="000000"/>
                        </a:solidFill>
                        <a:latin typeface="Times New Roman" pitchFamily="18" charset="0"/>
                        <a:cs typeface="Times New Roman" pitchFamily="18" charset="0"/>
                      </a:endParaRPr>
                    </a:p>
                  </a:txBody>
                  <a:tcPr marL="9525" marR="9525" marT="9525" marB="0" anchor="b"/>
                </a:tc>
                <a:tc vMerge="1">
                  <a:txBody>
                    <a:bodyPr/>
                    <a:lstStyle/>
                    <a:p>
                      <a:pPr algn="l" fontAlgn="b"/>
                      <a:endParaRPr lang="en-US" sz="2000" b="1" i="0" u="none" strike="noStrike" dirty="0">
                        <a:solidFill>
                          <a:srgbClr val="000000"/>
                        </a:solidFill>
                        <a:latin typeface="Times New Roman" pitchFamily="18" charset="0"/>
                        <a:cs typeface="Times New Roman" pitchFamily="18" charset="0"/>
                      </a:endParaRPr>
                    </a:p>
                  </a:txBody>
                  <a:tcPr marL="9525" marR="9525" marT="9525" marB="0" anchor="b"/>
                </a:tc>
                <a:tc vMerge="1">
                  <a:txBody>
                    <a:bodyPr/>
                    <a:lstStyle/>
                    <a:p>
                      <a:pPr algn="l" fontAlgn="b"/>
                      <a:endParaRPr lang="en-US" sz="2000" b="1" i="0" u="none" strike="noStrike" dirty="0">
                        <a:solidFill>
                          <a:srgbClr val="000000"/>
                        </a:solidFill>
                        <a:latin typeface="Times New Roman" pitchFamily="18" charset="0"/>
                        <a:cs typeface="Times New Roman" pitchFamily="18" charset="0"/>
                      </a:endParaRPr>
                    </a:p>
                  </a:txBody>
                  <a:tcPr marL="9525" marR="9525" marT="9525" marB="0" anchor="b"/>
                </a:tc>
                <a:tc vMerge="1">
                  <a:txBody>
                    <a:bodyPr/>
                    <a:lstStyle/>
                    <a:p>
                      <a:pPr algn="l" fontAlgn="b"/>
                      <a:endParaRPr lang="en-US" sz="20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l" fontAlgn="b"/>
                      <a:r>
                        <a:rPr lang="en-US" sz="2000" b="1" i="0" u="none" strike="noStrike" dirty="0">
                          <a:solidFill>
                            <a:srgbClr val="C00000"/>
                          </a:solidFill>
                          <a:latin typeface="Times New Roman" pitchFamily="18" charset="0"/>
                          <a:cs typeface="Times New Roman" pitchFamily="18" charset="0"/>
                        </a:rPr>
                        <a:t>Favoured region</a:t>
                      </a:r>
                    </a:p>
                  </a:txBody>
                  <a:tcPr marL="9525" marR="9525" marT="9525" marB="0" anchor="b"/>
                </a:tc>
                <a:tc>
                  <a:txBody>
                    <a:bodyPr/>
                    <a:lstStyle/>
                    <a:p>
                      <a:pPr algn="l" fontAlgn="b"/>
                      <a:r>
                        <a:rPr lang="en-US" sz="2000" b="1" i="0" u="none" strike="noStrike" dirty="0">
                          <a:solidFill>
                            <a:srgbClr val="C00000"/>
                          </a:solidFill>
                          <a:latin typeface="Times New Roman" pitchFamily="18" charset="0"/>
                          <a:cs typeface="Times New Roman" pitchFamily="18" charset="0"/>
                        </a:rPr>
                        <a:t>Allowed Region</a:t>
                      </a:r>
                    </a:p>
                  </a:txBody>
                  <a:tcPr marL="9525" marR="9525" marT="9525" marB="0" anchor="b"/>
                </a:tc>
                <a:tc>
                  <a:txBody>
                    <a:bodyPr/>
                    <a:lstStyle/>
                    <a:p>
                      <a:pPr algn="l" fontAlgn="b"/>
                      <a:r>
                        <a:rPr lang="en-US" sz="2000" b="1" i="0" u="none" strike="noStrike" dirty="0">
                          <a:solidFill>
                            <a:srgbClr val="C00000"/>
                          </a:solidFill>
                          <a:latin typeface="Times New Roman" pitchFamily="18" charset="0"/>
                          <a:cs typeface="Times New Roman" pitchFamily="18" charset="0"/>
                        </a:rPr>
                        <a:t>Outlier</a:t>
                      </a:r>
                    </a:p>
                  </a:txBody>
                  <a:tcPr marL="9525" marR="9525" marT="9525" marB="0" anchor="b"/>
                </a:tc>
                <a:tc>
                  <a:txBody>
                    <a:bodyPr/>
                    <a:lstStyle/>
                    <a:p>
                      <a:pPr algn="l" fontAlgn="b"/>
                      <a:r>
                        <a:rPr lang="en-US" sz="2000" b="1" i="0" u="none" strike="noStrike" dirty="0">
                          <a:solidFill>
                            <a:srgbClr val="C00000"/>
                          </a:solidFill>
                          <a:latin typeface="Times New Roman" pitchFamily="18" charset="0"/>
                          <a:cs typeface="Times New Roman" pitchFamily="18" charset="0"/>
                        </a:rPr>
                        <a:t>Initial </a:t>
                      </a:r>
                      <a:r>
                        <a:rPr lang="en-US" sz="2000" b="1" i="0" u="none" strike="noStrike" dirty="0" smtClean="0">
                          <a:solidFill>
                            <a:srgbClr val="C00000"/>
                          </a:solidFill>
                          <a:latin typeface="Times New Roman" pitchFamily="18" charset="0"/>
                          <a:cs typeface="Times New Roman" pitchFamily="18" charset="0"/>
                        </a:rPr>
                        <a:t>Energy</a:t>
                      </a:r>
                    </a:p>
                    <a:p>
                      <a:pPr algn="l" fontAlgn="b"/>
                      <a:r>
                        <a:rPr lang="en-US" sz="2000" b="1" i="0" u="none" strike="noStrike" dirty="0" err="1" smtClean="0">
                          <a:solidFill>
                            <a:srgbClr val="C00000"/>
                          </a:solidFill>
                          <a:latin typeface="Times New Roman" pitchFamily="18" charset="0"/>
                          <a:cs typeface="Times New Roman" pitchFamily="18" charset="0"/>
                        </a:rPr>
                        <a:t>Kj</a:t>
                      </a:r>
                      <a:r>
                        <a:rPr lang="en-US" sz="2000" b="1" i="0" u="none" strike="noStrike" dirty="0" smtClean="0">
                          <a:solidFill>
                            <a:srgbClr val="C00000"/>
                          </a:solidFill>
                          <a:latin typeface="Times New Roman" pitchFamily="18" charset="0"/>
                          <a:cs typeface="Times New Roman" pitchFamily="18" charset="0"/>
                        </a:rPr>
                        <a:t>/mol</a:t>
                      </a:r>
                      <a:endParaRPr lang="en-US" sz="2000" b="1" i="0" u="none" strike="noStrike" dirty="0">
                        <a:solidFill>
                          <a:srgbClr val="C00000"/>
                        </a:solidFill>
                        <a:latin typeface="Times New Roman" pitchFamily="18" charset="0"/>
                        <a:cs typeface="Times New Roman" pitchFamily="18" charset="0"/>
                      </a:endParaRPr>
                    </a:p>
                  </a:txBody>
                  <a:tcPr marL="9525" marR="9525" marT="9525" marB="0" anchor="b"/>
                </a:tc>
                <a:tc>
                  <a:txBody>
                    <a:bodyPr/>
                    <a:lstStyle/>
                    <a:p>
                      <a:pPr algn="l" fontAlgn="b"/>
                      <a:r>
                        <a:rPr lang="en-US" sz="2000" b="1" i="0" u="none" strike="noStrike" dirty="0">
                          <a:solidFill>
                            <a:srgbClr val="C00000"/>
                          </a:solidFill>
                          <a:latin typeface="Times New Roman" pitchFamily="18" charset="0"/>
                          <a:cs typeface="Times New Roman" pitchFamily="18" charset="0"/>
                        </a:rPr>
                        <a:t>Final </a:t>
                      </a:r>
                      <a:r>
                        <a:rPr lang="en-US" sz="2000" b="1" i="0" u="none" strike="noStrike" dirty="0" smtClean="0">
                          <a:solidFill>
                            <a:srgbClr val="C00000"/>
                          </a:solidFill>
                          <a:latin typeface="Times New Roman" pitchFamily="18" charset="0"/>
                          <a:cs typeface="Times New Roman" pitchFamily="18" charset="0"/>
                        </a:rPr>
                        <a:t>Energy</a:t>
                      </a:r>
                    </a:p>
                    <a:p>
                      <a:pPr algn="l" fontAlgn="b"/>
                      <a:r>
                        <a:rPr lang="en-US" sz="2000" b="1" i="0" u="none" strike="noStrike" dirty="0" err="1" smtClean="0">
                          <a:solidFill>
                            <a:srgbClr val="C00000"/>
                          </a:solidFill>
                          <a:latin typeface="Times New Roman" pitchFamily="18" charset="0"/>
                          <a:cs typeface="Times New Roman" pitchFamily="18" charset="0"/>
                        </a:rPr>
                        <a:t>Kj</a:t>
                      </a:r>
                      <a:r>
                        <a:rPr lang="en-US" sz="2000" b="1" i="0" u="none" strike="noStrike" dirty="0" smtClean="0">
                          <a:solidFill>
                            <a:srgbClr val="C00000"/>
                          </a:solidFill>
                          <a:latin typeface="Times New Roman" pitchFamily="18" charset="0"/>
                          <a:cs typeface="Times New Roman" pitchFamily="18" charset="0"/>
                        </a:rPr>
                        <a:t>/mol</a:t>
                      </a:r>
                      <a:endParaRPr lang="en-US" sz="2000" b="1" i="0" u="none" strike="noStrike" dirty="0">
                        <a:solidFill>
                          <a:srgbClr val="C00000"/>
                        </a:solidFill>
                        <a:latin typeface="Times New Roman" pitchFamily="18" charset="0"/>
                        <a:cs typeface="Times New Roman" pitchFamily="18" charset="0"/>
                      </a:endParaRP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QKI28685.1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614G</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-325057.3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-503512</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QJF77846.1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28(Y/H)</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614(G/D)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-351536.1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-504211</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3</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QIA98583.1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 (G/D)</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930 (A/V)</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-348526.6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-507212</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QKI28673.1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614(G/D)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-351888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-504978</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5</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QJY40409.1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614(G/D)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677(Q/H)</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1066717883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-504756</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6</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QJH92167.1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677(Q/H)</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1066717927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-504136</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7</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QJR84537.1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583(E/D)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614(G/D)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-351435.5</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-502811</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QJY40565.1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583(E/D)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1083(H/Q)</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-351579.1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-503256</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QJT43488.1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583(E/D)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-351544.7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-501305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QJY40517.1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78(R/M)</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1083(H/Q)</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-350279.6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-504551</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QJT43704.1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78(R/M)</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-350268.1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-504040</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QKG91274.1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572(T/I)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-351653.7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-504555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QKI28601.1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5(L/F)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572(T/I)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-351510.8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-499995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QJY40469.1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5(L/F)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162(S/I)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71.44%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-308769.4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-505735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15</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QKE61684.1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148(N/Y)</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-351390.5</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-499820</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QJX44574.1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1104(V/L)</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-350126.3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-503512</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QJX44430.1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13(S/I)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-350518.7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-508495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QJT43584.1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827(T/I)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-351167.8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-503572</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19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QJR84369.1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1181(K/R)</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-352072.2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-504759</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QKI28577.1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54(L/F)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-351475.1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-505910</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QJX44562.1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54(L/F)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471(E/Q)</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-350705</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-501060</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QJT43572.1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892(A/V)</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-351914.4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-502281</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QJF11812.1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1250(C/F)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2.9702E+12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-504405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24</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QJC19491.1</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271(Q/R)</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-352094.1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-501956</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25</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QJT43452.1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156(E/D)</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-351994.8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505783</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QJW00303.1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177(M/I)</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-351189.1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-504217</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27</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QJX44466.1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879(A/S)</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-351994.1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-503085</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28</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QJX44586.1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2(F/L)</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-352043</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-503833</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29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QKE61804.1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255(S/F)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-350978.1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-505004</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QJR84441.1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1243(C/F)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-9.89</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-346291.9</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-501549</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31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QJX44634.1</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706(A/S)</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 </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-351990.6</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-503669</a:t>
                      </a:r>
                    </a:p>
                  </a:txBody>
                  <a:tcPr marL="9525" marR="9525" marT="9525" marB="0" anchor="b"/>
                </a:tc>
              </a:tr>
              <a:tr h="524721">
                <a:tc>
                  <a:txBody>
                    <a:bodyPr/>
                    <a:lstStyle/>
                    <a:p>
                      <a:pPr algn="l" fontAlgn="b"/>
                      <a:r>
                        <a:rPr lang="en-US" sz="2000" b="0" i="0" u="none" strike="noStrike">
                          <a:solidFill>
                            <a:srgbClr val="000000"/>
                          </a:solidFill>
                          <a:latin typeface="Times New Roman" pitchFamily="18" charset="0"/>
                          <a:cs typeface="Times New Roman" pitchFamily="18" charset="0"/>
                        </a:rPr>
                        <a:t>32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QJR84429.1</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706(A/S)</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1243(C/F)</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-9.9</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71.52%</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89.30%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10.70%</a:t>
                      </a:r>
                    </a:p>
                  </a:txBody>
                  <a:tcPr marL="9525" marR="9525" marT="9525" marB="0" anchor="b"/>
                </a:tc>
                <a:tc>
                  <a:txBody>
                    <a:bodyPr/>
                    <a:lstStyle/>
                    <a:p>
                      <a:pPr algn="l" fontAlgn="b"/>
                      <a:r>
                        <a:rPr lang="en-US" sz="2000" b="0" i="0" u="none" strike="noStrike">
                          <a:solidFill>
                            <a:srgbClr val="000000"/>
                          </a:solidFill>
                          <a:latin typeface="Times New Roman" pitchFamily="18" charset="0"/>
                          <a:cs typeface="Times New Roman" pitchFamily="18" charset="0"/>
                        </a:rPr>
                        <a:t>-346248</a:t>
                      </a:r>
                    </a:p>
                  </a:txBody>
                  <a:tcPr marL="9525" marR="9525" marT="9525" marB="0" anchor="b"/>
                </a:tc>
                <a:tc>
                  <a:txBody>
                    <a:bodyPr/>
                    <a:lstStyle/>
                    <a:p>
                      <a:pPr algn="l" fontAlgn="b"/>
                      <a:r>
                        <a:rPr lang="en-US" sz="2000" b="0" i="0" u="none" strike="noStrike" dirty="0">
                          <a:solidFill>
                            <a:srgbClr val="000000"/>
                          </a:solidFill>
                          <a:latin typeface="Times New Roman" pitchFamily="18" charset="0"/>
                          <a:cs typeface="Times New Roman" pitchFamily="18" charset="0"/>
                        </a:rPr>
                        <a:t>-505940</a:t>
                      </a:r>
                    </a:p>
                  </a:txBody>
                  <a:tcPr marL="9525" marR="9525" marT="9525" marB="0" anchor="b"/>
                </a:tc>
              </a:tr>
            </a:tbl>
          </a:graphicData>
        </a:graphic>
      </p:graphicFrame>
      <p:sp>
        <p:nvSpPr>
          <p:cNvPr id="17" name="Rectangle 16"/>
          <p:cNvSpPr/>
          <p:nvPr/>
        </p:nvSpPr>
        <p:spPr>
          <a:xfrm>
            <a:off x="15137606" y="11880850"/>
            <a:ext cx="3048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Phylogenetic guide tree</a:t>
            </a:r>
            <a:endParaRPr lang="en-US" sz="2000" b="1" dirty="0">
              <a:solidFill>
                <a:schemeClr val="tx1"/>
              </a:solidFill>
            </a:endParaRPr>
          </a:p>
        </p:txBody>
      </p:sp>
      <p:sp>
        <p:nvSpPr>
          <p:cNvPr id="18" name="Rectangle 17"/>
          <p:cNvSpPr/>
          <p:nvPr/>
        </p:nvSpPr>
        <p:spPr>
          <a:xfrm>
            <a:off x="20319206" y="11880850"/>
            <a:ext cx="3048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Mutation identification</a:t>
            </a:r>
            <a:endParaRPr lang="en-US" sz="2000" b="1" dirty="0">
              <a:solidFill>
                <a:schemeClr val="tx1"/>
              </a:solidFill>
            </a:endParaRPr>
          </a:p>
        </p:txBody>
      </p:sp>
      <p:sp>
        <p:nvSpPr>
          <p:cNvPr id="19" name="Rectangle 18"/>
          <p:cNvSpPr/>
          <p:nvPr/>
        </p:nvSpPr>
        <p:spPr>
          <a:xfrm>
            <a:off x="25729406" y="11957050"/>
            <a:ext cx="3048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Structure modelling</a:t>
            </a:r>
            <a:endParaRPr lang="en-US" sz="2000" b="1" dirty="0">
              <a:solidFill>
                <a:schemeClr val="tx1"/>
              </a:solidFill>
            </a:endParaRPr>
          </a:p>
        </p:txBody>
      </p:sp>
      <p:sp>
        <p:nvSpPr>
          <p:cNvPr id="21" name="Rectangle 20"/>
          <p:cNvSpPr/>
          <p:nvPr/>
        </p:nvSpPr>
        <p:spPr>
          <a:xfrm>
            <a:off x="148328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4: </a:t>
            </a:r>
            <a:r>
              <a:rPr lang="en-US" sz="1800" dirty="0" smtClean="0">
                <a:solidFill>
                  <a:srgbClr val="000000"/>
                </a:solidFill>
                <a:latin typeface="Times New Roman" pitchFamily="18" charset="0"/>
                <a:cs typeface="Times New Roman" pitchFamily="18" charset="0"/>
              </a:rPr>
              <a:t>QKI28685.1</a:t>
            </a:r>
            <a:r>
              <a:rPr lang="en-US" sz="1800" dirty="0" smtClean="0">
                <a:solidFill>
                  <a:schemeClr val="tx1"/>
                </a:solidFill>
                <a:latin typeface="Times New Roman" pitchFamily="18" charset="0"/>
                <a:cs typeface="Times New Roman" pitchFamily="18" charset="0"/>
              </a:rPr>
              <a:t> </a:t>
            </a:r>
            <a:endParaRPr lang="en-US" sz="1800" dirty="0">
              <a:solidFill>
                <a:schemeClr val="tx1"/>
              </a:solidFill>
              <a:latin typeface="Times New Roman" pitchFamily="18" charset="0"/>
              <a:cs typeface="Times New Roman" pitchFamily="18" charset="0"/>
            </a:endParaRPr>
          </a:p>
        </p:txBody>
      </p:sp>
      <p:pic>
        <p:nvPicPr>
          <p:cNvPr id="3" name="Picture 2"/>
          <p:cNvPicPr>
            <a:picLocks noChangeArrowheads="1"/>
          </p:cNvPicPr>
          <p:nvPr/>
        </p:nvPicPr>
        <p:blipFill>
          <a:blip r:embed="rId6" cstate="print"/>
          <a:srcRect l="33229" t="7058" r="27639" b="15010"/>
          <a:stretch>
            <a:fillRect/>
          </a:stretch>
        </p:blipFill>
        <p:spPr bwMode="auto">
          <a:xfrm>
            <a:off x="17347406" y="20110450"/>
            <a:ext cx="1828800" cy="1828800"/>
          </a:xfrm>
          <a:prstGeom prst="rect">
            <a:avLst/>
          </a:prstGeom>
          <a:noFill/>
          <a:ln w="9525">
            <a:solidFill>
              <a:schemeClr val="tx1"/>
            </a:solidFill>
            <a:miter lim="800000"/>
            <a:headEnd/>
            <a:tailEnd/>
          </a:ln>
        </p:spPr>
      </p:pic>
      <p:sp>
        <p:nvSpPr>
          <p:cNvPr id="23" name="Rectangle 22"/>
          <p:cNvSpPr/>
          <p:nvPr/>
        </p:nvSpPr>
        <p:spPr>
          <a:xfrm>
            <a:off x="219956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7: QKI28673.1 </a:t>
            </a:r>
            <a:endParaRPr lang="en-US" sz="1800" dirty="0">
              <a:solidFill>
                <a:schemeClr val="tx1"/>
              </a:solidFill>
              <a:latin typeface="Times New Roman" pitchFamily="18" charset="0"/>
              <a:cs typeface="Times New Roman" pitchFamily="18" charset="0"/>
            </a:endParaRPr>
          </a:p>
        </p:txBody>
      </p:sp>
      <p:sp>
        <p:nvSpPr>
          <p:cNvPr id="24" name="Rectangle 23"/>
          <p:cNvSpPr/>
          <p:nvPr/>
        </p:nvSpPr>
        <p:spPr>
          <a:xfrm>
            <a:off x="196334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6: QIA98583.1  </a:t>
            </a:r>
            <a:endParaRPr lang="en-US" sz="1800" dirty="0">
              <a:solidFill>
                <a:schemeClr val="tx1"/>
              </a:solidFill>
              <a:latin typeface="Times New Roman" pitchFamily="18" charset="0"/>
              <a:cs typeface="Times New Roman" pitchFamily="18" charset="0"/>
            </a:endParaRPr>
          </a:p>
        </p:txBody>
      </p:sp>
      <p:sp>
        <p:nvSpPr>
          <p:cNvPr id="25" name="Rectangle 24"/>
          <p:cNvSpPr/>
          <p:nvPr/>
        </p:nvSpPr>
        <p:spPr>
          <a:xfrm>
            <a:off x="172712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5: QJF77846.1 </a:t>
            </a:r>
            <a:endParaRPr lang="en-US" sz="1800" dirty="0">
              <a:solidFill>
                <a:schemeClr val="tx1"/>
              </a:solidFill>
              <a:latin typeface="Times New Roman" pitchFamily="18" charset="0"/>
              <a:cs typeface="Times New Roman" pitchFamily="18" charset="0"/>
            </a:endParaRPr>
          </a:p>
        </p:txBody>
      </p:sp>
      <p:sp>
        <p:nvSpPr>
          <p:cNvPr id="26" name="Rectangle 25"/>
          <p:cNvSpPr/>
          <p:nvPr/>
        </p:nvSpPr>
        <p:spPr>
          <a:xfrm>
            <a:off x="243578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8: QJY40409.1</a:t>
            </a:r>
            <a:endParaRPr lang="en-US" sz="1800" dirty="0">
              <a:solidFill>
                <a:schemeClr val="tx1"/>
              </a:solidFill>
              <a:latin typeface="Times New Roman" pitchFamily="18" charset="0"/>
              <a:cs typeface="Times New Roman" pitchFamily="18" charset="0"/>
            </a:endParaRPr>
          </a:p>
        </p:txBody>
      </p:sp>
      <p:pic>
        <p:nvPicPr>
          <p:cNvPr id="5" name="Picture 3"/>
          <p:cNvPicPr>
            <a:picLocks noChangeArrowheads="1"/>
          </p:cNvPicPr>
          <p:nvPr/>
        </p:nvPicPr>
        <p:blipFill>
          <a:blip r:embed="rId7" cstate="print"/>
          <a:srcRect l="29036" t="3877" r="29735" b="21372"/>
          <a:stretch>
            <a:fillRect/>
          </a:stretch>
        </p:blipFill>
        <p:spPr bwMode="auto">
          <a:xfrm>
            <a:off x="19633406" y="20110450"/>
            <a:ext cx="1828800" cy="1828800"/>
          </a:xfrm>
          <a:prstGeom prst="rect">
            <a:avLst/>
          </a:prstGeom>
          <a:noFill/>
          <a:ln w="9525">
            <a:solidFill>
              <a:schemeClr val="tx1"/>
            </a:solidFill>
            <a:miter lim="800000"/>
            <a:headEnd/>
            <a:tailEnd/>
          </a:ln>
        </p:spPr>
      </p:pic>
      <p:sp>
        <p:nvSpPr>
          <p:cNvPr id="28" name="Rectangle 27"/>
          <p:cNvSpPr/>
          <p:nvPr/>
        </p:nvSpPr>
        <p:spPr>
          <a:xfrm>
            <a:off x="26643806" y="220154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9: QJH92167.1</a:t>
            </a:r>
            <a:endParaRPr lang="en-US" sz="1800" dirty="0">
              <a:solidFill>
                <a:schemeClr val="tx1"/>
              </a:solidFill>
              <a:latin typeface="Times New Roman" pitchFamily="18" charset="0"/>
              <a:cs typeface="Times New Roman" pitchFamily="18" charset="0"/>
            </a:endParaRPr>
          </a:p>
        </p:txBody>
      </p:sp>
      <p:pic>
        <p:nvPicPr>
          <p:cNvPr id="6" name="Picture 4"/>
          <p:cNvPicPr>
            <a:picLocks noChangeArrowheads="1"/>
          </p:cNvPicPr>
          <p:nvPr/>
        </p:nvPicPr>
        <p:blipFill>
          <a:blip r:embed="rId8" cstate="print"/>
          <a:srcRect l="31831" t="3877" r="26241" b="11829"/>
          <a:stretch>
            <a:fillRect/>
          </a:stretch>
        </p:blipFill>
        <p:spPr bwMode="auto">
          <a:xfrm>
            <a:off x="21995606" y="20110450"/>
            <a:ext cx="1828800" cy="1828800"/>
          </a:xfrm>
          <a:prstGeom prst="rect">
            <a:avLst/>
          </a:prstGeom>
          <a:noFill/>
          <a:ln w="9525">
            <a:solidFill>
              <a:schemeClr val="tx1"/>
            </a:solidFill>
            <a:miter lim="800000"/>
            <a:headEnd/>
            <a:tailEnd/>
          </a:ln>
        </p:spPr>
      </p:pic>
      <p:pic>
        <p:nvPicPr>
          <p:cNvPr id="1029" name="Picture 5"/>
          <p:cNvPicPr>
            <a:picLocks noChangeArrowheads="1"/>
          </p:cNvPicPr>
          <p:nvPr/>
        </p:nvPicPr>
        <p:blipFill>
          <a:blip r:embed="rId9" cstate="print"/>
          <a:srcRect l="30434" t="696" r="29735" b="18191"/>
          <a:stretch>
            <a:fillRect/>
          </a:stretch>
        </p:blipFill>
        <p:spPr bwMode="auto">
          <a:xfrm>
            <a:off x="24434006" y="20110450"/>
            <a:ext cx="1828800" cy="1828800"/>
          </a:xfrm>
          <a:prstGeom prst="rect">
            <a:avLst/>
          </a:prstGeom>
          <a:noFill/>
          <a:ln w="9525">
            <a:solidFill>
              <a:schemeClr val="tx1"/>
            </a:solidFill>
            <a:miter lim="800000"/>
            <a:headEnd/>
            <a:tailEnd/>
          </a:ln>
        </p:spPr>
      </p:pic>
      <p:pic>
        <p:nvPicPr>
          <p:cNvPr id="1030" name="Picture 6"/>
          <p:cNvPicPr>
            <a:picLocks noChangeArrowheads="1"/>
          </p:cNvPicPr>
          <p:nvPr/>
        </p:nvPicPr>
        <p:blipFill>
          <a:blip r:embed="rId10" cstate="print"/>
          <a:srcRect l="30434" t="10239" r="26940" b="15010"/>
          <a:stretch>
            <a:fillRect/>
          </a:stretch>
        </p:blipFill>
        <p:spPr bwMode="auto">
          <a:xfrm>
            <a:off x="26643806" y="20110450"/>
            <a:ext cx="1828800" cy="1828800"/>
          </a:xfrm>
          <a:prstGeom prst="rect">
            <a:avLst/>
          </a:prstGeom>
          <a:noFill/>
          <a:ln w="9525">
            <a:solidFill>
              <a:schemeClr val="tx1"/>
            </a:solidFill>
            <a:miter lim="800000"/>
            <a:headEnd/>
            <a:tailEnd/>
          </a:ln>
        </p:spPr>
      </p:pic>
      <p:sp>
        <p:nvSpPr>
          <p:cNvPr id="32" name="Rectangle 31"/>
          <p:cNvSpPr/>
          <p:nvPr/>
        </p:nvSpPr>
        <p:spPr>
          <a:xfrm>
            <a:off x="14832806" y="24606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10: QJR84537.1</a:t>
            </a:r>
            <a:endParaRPr lang="en-US" sz="1800" dirty="0">
              <a:solidFill>
                <a:schemeClr val="tx1"/>
              </a:solidFill>
              <a:latin typeface="Times New Roman" pitchFamily="18" charset="0"/>
              <a:cs typeface="Times New Roman" pitchFamily="18" charset="0"/>
            </a:endParaRPr>
          </a:p>
        </p:txBody>
      </p:sp>
      <p:sp>
        <p:nvSpPr>
          <p:cNvPr id="33" name="Rectangle 32"/>
          <p:cNvSpPr/>
          <p:nvPr/>
        </p:nvSpPr>
        <p:spPr>
          <a:xfrm>
            <a:off x="21995606" y="24606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13: QJY40517.1</a:t>
            </a:r>
            <a:endParaRPr lang="en-US" sz="1800" dirty="0">
              <a:solidFill>
                <a:schemeClr val="tx1"/>
              </a:solidFill>
              <a:latin typeface="Times New Roman" pitchFamily="18" charset="0"/>
              <a:cs typeface="Times New Roman" pitchFamily="18" charset="0"/>
            </a:endParaRPr>
          </a:p>
        </p:txBody>
      </p:sp>
      <p:sp>
        <p:nvSpPr>
          <p:cNvPr id="34" name="Rectangle 33"/>
          <p:cNvSpPr/>
          <p:nvPr/>
        </p:nvSpPr>
        <p:spPr>
          <a:xfrm>
            <a:off x="19633406" y="24606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12: QJT43488.1</a:t>
            </a:r>
            <a:endParaRPr lang="en-US" sz="1800" dirty="0">
              <a:solidFill>
                <a:schemeClr val="tx1"/>
              </a:solidFill>
              <a:latin typeface="Times New Roman" pitchFamily="18" charset="0"/>
              <a:cs typeface="Times New Roman" pitchFamily="18" charset="0"/>
            </a:endParaRPr>
          </a:p>
        </p:txBody>
      </p:sp>
      <p:sp>
        <p:nvSpPr>
          <p:cNvPr id="35" name="Rectangle 34"/>
          <p:cNvSpPr/>
          <p:nvPr/>
        </p:nvSpPr>
        <p:spPr>
          <a:xfrm>
            <a:off x="17271206" y="24606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11: QJY40565.1</a:t>
            </a:r>
            <a:endParaRPr lang="en-US" sz="1800" dirty="0">
              <a:solidFill>
                <a:schemeClr val="tx1"/>
              </a:solidFill>
              <a:latin typeface="Times New Roman" pitchFamily="18" charset="0"/>
              <a:cs typeface="Times New Roman" pitchFamily="18" charset="0"/>
            </a:endParaRPr>
          </a:p>
        </p:txBody>
      </p:sp>
      <p:sp>
        <p:nvSpPr>
          <p:cNvPr id="36" name="Rectangle 35"/>
          <p:cNvSpPr/>
          <p:nvPr/>
        </p:nvSpPr>
        <p:spPr>
          <a:xfrm>
            <a:off x="24357806" y="24606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14: QJT43704.1</a:t>
            </a:r>
            <a:endParaRPr lang="en-US" sz="1800" dirty="0">
              <a:solidFill>
                <a:schemeClr val="tx1"/>
              </a:solidFill>
              <a:latin typeface="Times New Roman" pitchFamily="18" charset="0"/>
              <a:cs typeface="Times New Roman" pitchFamily="18" charset="0"/>
            </a:endParaRPr>
          </a:p>
        </p:txBody>
      </p:sp>
      <p:sp>
        <p:nvSpPr>
          <p:cNvPr id="37" name="Rectangle 36"/>
          <p:cNvSpPr/>
          <p:nvPr/>
        </p:nvSpPr>
        <p:spPr>
          <a:xfrm>
            <a:off x="26643806" y="2460625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15: QKG91274.1</a:t>
            </a:r>
            <a:endParaRPr lang="en-US" sz="1800" dirty="0">
              <a:solidFill>
                <a:schemeClr val="tx1"/>
              </a:solidFill>
              <a:latin typeface="Times New Roman" pitchFamily="18" charset="0"/>
              <a:cs typeface="Times New Roman" pitchFamily="18" charset="0"/>
            </a:endParaRPr>
          </a:p>
        </p:txBody>
      </p:sp>
      <p:sp>
        <p:nvSpPr>
          <p:cNvPr id="38" name="Rectangle 37"/>
          <p:cNvSpPr/>
          <p:nvPr/>
        </p:nvSpPr>
        <p:spPr>
          <a:xfrm>
            <a:off x="14832806" y="27273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16: QKI28601.1</a:t>
            </a:r>
            <a:endParaRPr lang="en-US" sz="1800" dirty="0">
              <a:solidFill>
                <a:schemeClr val="tx1"/>
              </a:solidFill>
              <a:latin typeface="Times New Roman" pitchFamily="18" charset="0"/>
              <a:cs typeface="Times New Roman" pitchFamily="18" charset="0"/>
            </a:endParaRPr>
          </a:p>
        </p:txBody>
      </p:sp>
      <p:sp>
        <p:nvSpPr>
          <p:cNvPr id="39" name="Rectangle 38"/>
          <p:cNvSpPr/>
          <p:nvPr/>
        </p:nvSpPr>
        <p:spPr>
          <a:xfrm>
            <a:off x="21995606" y="27273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19: QJX44574.1</a:t>
            </a:r>
            <a:endParaRPr lang="en-US" sz="1800" dirty="0">
              <a:solidFill>
                <a:schemeClr val="tx1"/>
              </a:solidFill>
              <a:latin typeface="Times New Roman" pitchFamily="18" charset="0"/>
              <a:cs typeface="Times New Roman" pitchFamily="18" charset="0"/>
            </a:endParaRPr>
          </a:p>
        </p:txBody>
      </p:sp>
      <p:sp>
        <p:nvSpPr>
          <p:cNvPr id="40" name="Rectangle 39"/>
          <p:cNvSpPr/>
          <p:nvPr/>
        </p:nvSpPr>
        <p:spPr>
          <a:xfrm>
            <a:off x="19557206" y="2727325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18: QKE61684.1</a:t>
            </a:r>
            <a:endParaRPr lang="en-US" sz="1800" dirty="0">
              <a:solidFill>
                <a:schemeClr val="tx1"/>
              </a:solidFill>
              <a:latin typeface="Times New Roman" pitchFamily="18" charset="0"/>
              <a:cs typeface="Times New Roman" pitchFamily="18" charset="0"/>
            </a:endParaRPr>
          </a:p>
        </p:txBody>
      </p:sp>
      <p:sp>
        <p:nvSpPr>
          <p:cNvPr id="41" name="Rectangle 40"/>
          <p:cNvSpPr/>
          <p:nvPr/>
        </p:nvSpPr>
        <p:spPr>
          <a:xfrm>
            <a:off x="17271206" y="27273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17: QJY40469.1</a:t>
            </a:r>
            <a:endParaRPr lang="en-US" sz="1800" dirty="0">
              <a:solidFill>
                <a:schemeClr val="tx1"/>
              </a:solidFill>
              <a:latin typeface="Times New Roman" pitchFamily="18" charset="0"/>
              <a:cs typeface="Times New Roman" pitchFamily="18" charset="0"/>
            </a:endParaRPr>
          </a:p>
        </p:txBody>
      </p:sp>
      <p:sp>
        <p:nvSpPr>
          <p:cNvPr id="42" name="Rectangle 41"/>
          <p:cNvSpPr/>
          <p:nvPr/>
        </p:nvSpPr>
        <p:spPr>
          <a:xfrm>
            <a:off x="24357806" y="27273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20: QJX44430.1</a:t>
            </a:r>
            <a:endParaRPr lang="en-US" sz="1800" dirty="0">
              <a:solidFill>
                <a:schemeClr val="tx1"/>
              </a:solidFill>
              <a:latin typeface="Times New Roman" pitchFamily="18" charset="0"/>
              <a:cs typeface="Times New Roman" pitchFamily="18" charset="0"/>
            </a:endParaRPr>
          </a:p>
        </p:txBody>
      </p:sp>
      <p:sp>
        <p:nvSpPr>
          <p:cNvPr id="43" name="Rectangle 42"/>
          <p:cNvSpPr/>
          <p:nvPr/>
        </p:nvSpPr>
        <p:spPr>
          <a:xfrm>
            <a:off x="26643806" y="272732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21: QJT43584.1</a:t>
            </a:r>
            <a:endParaRPr lang="en-US" sz="1800" dirty="0">
              <a:solidFill>
                <a:schemeClr val="tx1"/>
              </a:solidFill>
              <a:latin typeface="Times New Roman" pitchFamily="18" charset="0"/>
              <a:cs typeface="Times New Roman" pitchFamily="18" charset="0"/>
            </a:endParaRPr>
          </a:p>
        </p:txBody>
      </p:sp>
      <p:sp>
        <p:nvSpPr>
          <p:cNvPr id="44" name="Rectangle 43"/>
          <p:cNvSpPr/>
          <p:nvPr/>
        </p:nvSpPr>
        <p:spPr>
          <a:xfrm>
            <a:off x="148328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22: QJR84369.1</a:t>
            </a:r>
            <a:endParaRPr lang="en-US" sz="1800" dirty="0">
              <a:solidFill>
                <a:schemeClr val="tx1"/>
              </a:solidFill>
              <a:latin typeface="Times New Roman" pitchFamily="18" charset="0"/>
              <a:cs typeface="Times New Roman" pitchFamily="18" charset="0"/>
            </a:endParaRPr>
          </a:p>
        </p:txBody>
      </p:sp>
      <p:sp>
        <p:nvSpPr>
          <p:cNvPr id="45" name="Rectangle 44"/>
          <p:cNvSpPr/>
          <p:nvPr/>
        </p:nvSpPr>
        <p:spPr>
          <a:xfrm>
            <a:off x="219956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25: QJT43572.1</a:t>
            </a:r>
            <a:endParaRPr lang="en-US" sz="1800" dirty="0">
              <a:solidFill>
                <a:schemeClr val="tx1"/>
              </a:solidFill>
              <a:latin typeface="Times New Roman" pitchFamily="18" charset="0"/>
              <a:cs typeface="Times New Roman" pitchFamily="18" charset="0"/>
            </a:endParaRPr>
          </a:p>
        </p:txBody>
      </p:sp>
      <p:sp>
        <p:nvSpPr>
          <p:cNvPr id="46" name="Rectangle 45"/>
          <p:cNvSpPr/>
          <p:nvPr/>
        </p:nvSpPr>
        <p:spPr>
          <a:xfrm>
            <a:off x="196334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24: QJX44562.1</a:t>
            </a:r>
            <a:endParaRPr lang="en-US" sz="1800" dirty="0">
              <a:solidFill>
                <a:schemeClr val="tx1"/>
              </a:solidFill>
              <a:latin typeface="Times New Roman" pitchFamily="18" charset="0"/>
              <a:cs typeface="Times New Roman" pitchFamily="18" charset="0"/>
            </a:endParaRPr>
          </a:p>
        </p:txBody>
      </p:sp>
      <p:sp>
        <p:nvSpPr>
          <p:cNvPr id="47" name="Rectangle 46"/>
          <p:cNvSpPr/>
          <p:nvPr/>
        </p:nvSpPr>
        <p:spPr>
          <a:xfrm>
            <a:off x="172712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23: QKI28577.1</a:t>
            </a:r>
            <a:endParaRPr lang="en-US" sz="1800" dirty="0">
              <a:solidFill>
                <a:schemeClr val="tx1"/>
              </a:solidFill>
              <a:latin typeface="Times New Roman" pitchFamily="18" charset="0"/>
              <a:cs typeface="Times New Roman" pitchFamily="18" charset="0"/>
            </a:endParaRPr>
          </a:p>
        </p:txBody>
      </p:sp>
      <p:sp>
        <p:nvSpPr>
          <p:cNvPr id="48" name="Rectangle 47"/>
          <p:cNvSpPr/>
          <p:nvPr/>
        </p:nvSpPr>
        <p:spPr>
          <a:xfrm>
            <a:off x="243578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26: QJF11812.1</a:t>
            </a:r>
            <a:endParaRPr lang="en-US" sz="1800" dirty="0">
              <a:solidFill>
                <a:schemeClr val="tx1"/>
              </a:solidFill>
              <a:latin typeface="Times New Roman" pitchFamily="18" charset="0"/>
              <a:cs typeface="Times New Roman" pitchFamily="18" charset="0"/>
            </a:endParaRPr>
          </a:p>
        </p:txBody>
      </p:sp>
      <p:sp>
        <p:nvSpPr>
          <p:cNvPr id="49" name="Rectangle 48"/>
          <p:cNvSpPr/>
          <p:nvPr/>
        </p:nvSpPr>
        <p:spPr>
          <a:xfrm>
            <a:off x="26643806" y="298640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27: QJC19491.1</a:t>
            </a:r>
            <a:endParaRPr lang="en-US" sz="1800" dirty="0">
              <a:solidFill>
                <a:schemeClr val="tx1"/>
              </a:solidFill>
              <a:latin typeface="Times New Roman" pitchFamily="18" charset="0"/>
              <a:cs typeface="Times New Roman" pitchFamily="18" charset="0"/>
            </a:endParaRPr>
          </a:p>
        </p:txBody>
      </p:sp>
      <p:sp>
        <p:nvSpPr>
          <p:cNvPr id="50" name="Rectangle 49"/>
          <p:cNvSpPr/>
          <p:nvPr/>
        </p:nvSpPr>
        <p:spPr>
          <a:xfrm>
            <a:off x="14832806" y="324548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28: QJT43452.1</a:t>
            </a:r>
            <a:endParaRPr lang="en-US" sz="1800" dirty="0">
              <a:solidFill>
                <a:schemeClr val="tx1"/>
              </a:solidFill>
              <a:latin typeface="Times New Roman" pitchFamily="18" charset="0"/>
              <a:cs typeface="Times New Roman" pitchFamily="18" charset="0"/>
            </a:endParaRPr>
          </a:p>
        </p:txBody>
      </p:sp>
      <p:sp>
        <p:nvSpPr>
          <p:cNvPr id="51" name="Rectangle 50"/>
          <p:cNvSpPr/>
          <p:nvPr/>
        </p:nvSpPr>
        <p:spPr>
          <a:xfrm>
            <a:off x="21995606" y="324548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31: QJX44586.1</a:t>
            </a:r>
            <a:endParaRPr lang="en-US" sz="1800" dirty="0">
              <a:solidFill>
                <a:schemeClr val="tx1"/>
              </a:solidFill>
              <a:latin typeface="Times New Roman" pitchFamily="18" charset="0"/>
              <a:cs typeface="Times New Roman" pitchFamily="18" charset="0"/>
            </a:endParaRPr>
          </a:p>
        </p:txBody>
      </p:sp>
      <p:sp>
        <p:nvSpPr>
          <p:cNvPr id="52" name="Rectangle 51"/>
          <p:cNvSpPr/>
          <p:nvPr/>
        </p:nvSpPr>
        <p:spPr>
          <a:xfrm>
            <a:off x="19633406" y="324548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30: QJX44466.1</a:t>
            </a:r>
            <a:endParaRPr lang="en-US" sz="1800" dirty="0">
              <a:solidFill>
                <a:schemeClr val="tx1"/>
              </a:solidFill>
              <a:latin typeface="Times New Roman" pitchFamily="18" charset="0"/>
              <a:cs typeface="Times New Roman" pitchFamily="18" charset="0"/>
            </a:endParaRPr>
          </a:p>
        </p:txBody>
      </p:sp>
      <p:sp>
        <p:nvSpPr>
          <p:cNvPr id="53" name="Rectangle 52"/>
          <p:cNvSpPr/>
          <p:nvPr/>
        </p:nvSpPr>
        <p:spPr>
          <a:xfrm>
            <a:off x="17118806" y="32454850"/>
            <a:ext cx="2209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29: QJW00303.1</a:t>
            </a:r>
            <a:endParaRPr lang="en-US" sz="1800" dirty="0">
              <a:solidFill>
                <a:schemeClr val="tx1"/>
              </a:solidFill>
              <a:latin typeface="Times New Roman" pitchFamily="18" charset="0"/>
              <a:cs typeface="Times New Roman" pitchFamily="18" charset="0"/>
            </a:endParaRPr>
          </a:p>
        </p:txBody>
      </p:sp>
      <p:sp>
        <p:nvSpPr>
          <p:cNvPr id="54" name="Rectangle 53"/>
          <p:cNvSpPr/>
          <p:nvPr/>
        </p:nvSpPr>
        <p:spPr>
          <a:xfrm>
            <a:off x="24281606" y="3245485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32: QKE61804.1</a:t>
            </a:r>
            <a:endParaRPr lang="en-US" sz="1800" dirty="0">
              <a:solidFill>
                <a:schemeClr val="tx1"/>
              </a:solidFill>
              <a:latin typeface="Times New Roman" pitchFamily="18" charset="0"/>
              <a:cs typeface="Times New Roman" pitchFamily="18" charset="0"/>
            </a:endParaRPr>
          </a:p>
        </p:txBody>
      </p:sp>
      <p:sp>
        <p:nvSpPr>
          <p:cNvPr id="55" name="Rectangle 54"/>
          <p:cNvSpPr/>
          <p:nvPr/>
        </p:nvSpPr>
        <p:spPr>
          <a:xfrm>
            <a:off x="26643806" y="324548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33: QJR84441.1</a:t>
            </a:r>
            <a:endParaRPr lang="en-US" sz="1800" dirty="0">
              <a:solidFill>
                <a:schemeClr val="tx1"/>
              </a:solidFill>
              <a:latin typeface="Times New Roman" pitchFamily="18" charset="0"/>
              <a:cs typeface="Times New Roman" pitchFamily="18" charset="0"/>
            </a:endParaRPr>
          </a:p>
        </p:txBody>
      </p:sp>
      <p:pic>
        <p:nvPicPr>
          <p:cNvPr id="1031" name="Picture 7"/>
          <p:cNvPicPr>
            <a:picLocks noChangeArrowheads="1"/>
          </p:cNvPicPr>
          <p:nvPr/>
        </p:nvPicPr>
        <p:blipFill>
          <a:blip r:embed="rId11" cstate="print"/>
          <a:srcRect l="28337" t="11829" r="29036" b="19781"/>
          <a:stretch>
            <a:fillRect/>
          </a:stretch>
        </p:blipFill>
        <p:spPr bwMode="auto">
          <a:xfrm>
            <a:off x="14832806" y="22701250"/>
            <a:ext cx="1828800" cy="1828800"/>
          </a:xfrm>
          <a:prstGeom prst="rect">
            <a:avLst/>
          </a:prstGeom>
          <a:noFill/>
          <a:ln w="9525">
            <a:solidFill>
              <a:schemeClr val="tx1"/>
            </a:solidFill>
            <a:miter lim="800000"/>
            <a:headEnd/>
            <a:tailEnd/>
          </a:ln>
        </p:spPr>
      </p:pic>
      <p:pic>
        <p:nvPicPr>
          <p:cNvPr id="1032" name="Picture 8"/>
          <p:cNvPicPr>
            <a:picLocks noChangeArrowheads="1"/>
          </p:cNvPicPr>
          <p:nvPr/>
        </p:nvPicPr>
        <p:blipFill>
          <a:blip r:embed="rId12" cstate="print"/>
          <a:srcRect l="28337" t="2286" r="29036" b="27734"/>
          <a:stretch>
            <a:fillRect/>
          </a:stretch>
        </p:blipFill>
        <p:spPr bwMode="auto">
          <a:xfrm>
            <a:off x="17347406" y="22701250"/>
            <a:ext cx="1828800" cy="1828800"/>
          </a:xfrm>
          <a:prstGeom prst="rect">
            <a:avLst/>
          </a:prstGeom>
          <a:noFill/>
          <a:ln w="9525">
            <a:solidFill>
              <a:schemeClr val="tx1"/>
            </a:solidFill>
            <a:miter lim="800000"/>
            <a:headEnd/>
            <a:tailEnd/>
          </a:ln>
        </p:spPr>
      </p:pic>
      <p:pic>
        <p:nvPicPr>
          <p:cNvPr id="1033" name="Picture 9"/>
          <p:cNvPicPr>
            <a:picLocks noChangeArrowheads="1"/>
          </p:cNvPicPr>
          <p:nvPr/>
        </p:nvPicPr>
        <p:blipFill>
          <a:blip r:embed="rId13" cstate="print"/>
          <a:srcRect l="28337" t="16600" r="30434" b="16600"/>
          <a:stretch>
            <a:fillRect/>
          </a:stretch>
        </p:blipFill>
        <p:spPr bwMode="auto">
          <a:xfrm>
            <a:off x="19633406" y="22701250"/>
            <a:ext cx="1828800" cy="1828800"/>
          </a:xfrm>
          <a:prstGeom prst="rect">
            <a:avLst/>
          </a:prstGeom>
          <a:noFill/>
          <a:ln w="9525">
            <a:solidFill>
              <a:schemeClr val="tx1"/>
            </a:solidFill>
            <a:miter lim="800000"/>
            <a:headEnd/>
            <a:tailEnd/>
          </a:ln>
        </p:spPr>
      </p:pic>
      <p:pic>
        <p:nvPicPr>
          <p:cNvPr id="1034" name="Picture 10"/>
          <p:cNvPicPr>
            <a:picLocks noChangeArrowheads="1"/>
          </p:cNvPicPr>
          <p:nvPr/>
        </p:nvPicPr>
        <p:blipFill>
          <a:blip r:embed="rId14" cstate="print"/>
          <a:srcRect l="31133" t="13419" r="26940" b="15010"/>
          <a:stretch>
            <a:fillRect/>
          </a:stretch>
        </p:blipFill>
        <p:spPr bwMode="auto">
          <a:xfrm>
            <a:off x="21995606" y="22701250"/>
            <a:ext cx="1828800" cy="1828800"/>
          </a:xfrm>
          <a:prstGeom prst="rect">
            <a:avLst/>
          </a:prstGeom>
          <a:noFill/>
          <a:ln w="9525">
            <a:solidFill>
              <a:schemeClr val="tx1"/>
            </a:solidFill>
            <a:miter lim="800000"/>
            <a:headEnd/>
            <a:tailEnd/>
          </a:ln>
        </p:spPr>
      </p:pic>
      <p:pic>
        <p:nvPicPr>
          <p:cNvPr id="1035" name="Picture 11"/>
          <p:cNvPicPr>
            <a:picLocks noChangeArrowheads="1"/>
          </p:cNvPicPr>
          <p:nvPr/>
        </p:nvPicPr>
        <p:blipFill>
          <a:blip r:embed="rId15" cstate="print"/>
          <a:srcRect l="28650" t="3181" r="30820" b="26839"/>
          <a:stretch>
            <a:fillRect/>
          </a:stretch>
        </p:blipFill>
        <p:spPr bwMode="auto">
          <a:xfrm>
            <a:off x="24434006" y="22701250"/>
            <a:ext cx="1828800" cy="1828800"/>
          </a:xfrm>
          <a:prstGeom prst="rect">
            <a:avLst/>
          </a:prstGeom>
          <a:noFill/>
          <a:ln w="9525">
            <a:solidFill>
              <a:schemeClr val="tx1"/>
            </a:solidFill>
            <a:miter lim="800000"/>
            <a:headEnd/>
            <a:tailEnd/>
          </a:ln>
        </p:spPr>
      </p:pic>
      <p:pic>
        <p:nvPicPr>
          <p:cNvPr id="1036" name="Picture 12"/>
          <p:cNvPicPr>
            <a:picLocks noChangeArrowheads="1"/>
          </p:cNvPicPr>
          <p:nvPr/>
        </p:nvPicPr>
        <p:blipFill>
          <a:blip r:embed="rId16" cstate="print"/>
          <a:srcRect l="29036" t="15010" r="26241" b="21372"/>
          <a:stretch>
            <a:fillRect/>
          </a:stretch>
        </p:blipFill>
        <p:spPr bwMode="auto">
          <a:xfrm>
            <a:off x="26643806" y="22701250"/>
            <a:ext cx="1828800" cy="1828800"/>
          </a:xfrm>
          <a:prstGeom prst="rect">
            <a:avLst/>
          </a:prstGeom>
          <a:noFill/>
          <a:ln w="9525">
            <a:solidFill>
              <a:schemeClr val="tx1"/>
            </a:solidFill>
            <a:miter lim="800000"/>
            <a:headEnd/>
            <a:tailEnd/>
          </a:ln>
        </p:spPr>
      </p:pic>
      <p:pic>
        <p:nvPicPr>
          <p:cNvPr id="1037" name="Picture 13"/>
          <p:cNvPicPr>
            <a:picLocks noChangeArrowheads="1"/>
          </p:cNvPicPr>
          <p:nvPr/>
        </p:nvPicPr>
        <p:blipFill>
          <a:blip r:embed="rId17" cstate="print"/>
          <a:srcRect l="26940" t="16600" r="29036" b="13420"/>
          <a:stretch>
            <a:fillRect/>
          </a:stretch>
        </p:blipFill>
        <p:spPr bwMode="auto">
          <a:xfrm>
            <a:off x="14832806" y="25368250"/>
            <a:ext cx="1828800" cy="1828800"/>
          </a:xfrm>
          <a:prstGeom prst="rect">
            <a:avLst/>
          </a:prstGeom>
          <a:noFill/>
          <a:ln w="9525">
            <a:solidFill>
              <a:schemeClr val="tx1"/>
            </a:solidFill>
            <a:miter lim="800000"/>
            <a:headEnd/>
            <a:tailEnd/>
          </a:ln>
        </p:spPr>
      </p:pic>
      <p:pic>
        <p:nvPicPr>
          <p:cNvPr id="1038" name="Picture 14"/>
          <p:cNvPicPr>
            <a:picLocks noChangeArrowheads="1"/>
          </p:cNvPicPr>
          <p:nvPr/>
        </p:nvPicPr>
        <p:blipFill>
          <a:blip r:embed="rId18" cstate="print"/>
          <a:srcRect l="29735" t="15010" r="28337" b="18191"/>
          <a:stretch>
            <a:fillRect/>
          </a:stretch>
        </p:blipFill>
        <p:spPr bwMode="auto">
          <a:xfrm>
            <a:off x="17347406" y="25368250"/>
            <a:ext cx="1828800" cy="1828800"/>
          </a:xfrm>
          <a:prstGeom prst="rect">
            <a:avLst/>
          </a:prstGeom>
          <a:noFill/>
          <a:ln w="9525">
            <a:solidFill>
              <a:schemeClr val="tx1"/>
            </a:solidFill>
            <a:miter lim="800000"/>
            <a:headEnd/>
            <a:tailEnd/>
          </a:ln>
        </p:spPr>
      </p:pic>
      <p:pic>
        <p:nvPicPr>
          <p:cNvPr id="1039" name="Picture 15"/>
          <p:cNvPicPr>
            <a:picLocks noChangeArrowheads="1"/>
          </p:cNvPicPr>
          <p:nvPr/>
        </p:nvPicPr>
        <p:blipFill>
          <a:blip r:embed="rId19" cstate="print"/>
          <a:srcRect l="29036" t="18191" r="28338" b="16600"/>
          <a:stretch>
            <a:fillRect/>
          </a:stretch>
        </p:blipFill>
        <p:spPr bwMode="auto">
          <a:xfrm>
            <a:off x="19633406" y="25368250"/>
            <a:ext cx="1828800" cy="1828800"/>
          </a:xfrm>
          <a:prstGeom prst="rect">
            <a:avLst/>
          </a:prstGeom>
          <a:noFill/>
          <a:ln w="9525">
            <a:solidFill>
              <a:schemeClr val="tx1"/>
            </a:solidFill>
            <a:miter lim="800000"/>
            <a:headEnd/>
            <a:tailEnd/>
          </a:ln>
        </p:spPr>
      </p:pic>
      <p:pic>
        <p:nvPicPr>
          <p:cNvPr id="1040" name="Picture 16"/>
          <p:cNvPicPr>
            <a:picLocks noChangeArrowheads="1"/>
          </p:cNvPicPr>
          <p:nvPr/>
        </p:nvPicPr>
        <p:blipFill>
          <a:blip r:embed="rId20" cstate="print"/>
          <a:srcRect l="28337" t="13419" r="30434" b="16600"/>
          <a:stretch>
            <a:fillRect/>
          </a:stretch>
        </p:blipFill>
        <p:spPr bwMode="auto">
          <a:xfrm>
            <a:off x="21995606" y="25368250"/>
            <a:ext cx="1828800" cy="1828800"/>
          </a:xfrm>
          <a:prstGeom prst="rect">
            <a:avLst/>
          </a:prstGeom>
          <a:noFill/>
          <a:ln w="9525">
            <a:solidFill>
              <a:schemeClr val="tx1"/>
            </a:solidFill>
            <a:miter lim="800000"/>
            <a:headEnd/>
            <a:tailEnd/>
          </a:ln>
        </p:spPr>
      </p:pic>
      <p:pic>
        <p:nvPicPr>
          <p:cNvPr id="1041" name="Picture 17"/>
          <p:cNvPicPr>
            <a:picLocks noChangeArrowheads="1"/>
          </p:cNvPicPr>
          <p:nvPr/>
        </p:nvPicPr>
        <p:blipFill>
          <a:blip r:embed="rId21" cstate="print"/>
          <a:srcRect l="31133" t="16600" r="27639" b="18191"/>
          <a:stretch>
            <a:fillRect/>
          </a:stretch>
        </p:blipFill>
        <p:spPr bwMode="auto">
          <a:xfrm>
            <a:off x="24434006" y="25368250"/>
            <a:ext cx="1828800" cy="1828800"/>
          </a:xfrm>
          <a:prstGeom prst="rect">
            <a:avLst/>
          </a:prstGeom>
          <a:noFill/>
          <a:ln w="9525">
            <a:solidFill>
              <a:schemeClr val="tx1"/>
            </a:solidFill>
            <a:miter lim="800000"/>
            <a:headEnd/>
            <a:tailEnd/>
          </a:ln>
        </p:spPr>
      </p:pic>
      <p:pic>
        <p:nvPicPr>
          <p:cNvPr id="1042" name="Picture 18"/>
          <p:cNvPicPr>
            <a:picLocks noChangeArrowheads="1"/>
          </p:cNvPicPr>
          <p:nvPr/>
        </p:nvPicPr>
        <p:blipFill>
          <a:blip r:embed="rId22" cstate="print"/>
          <a:srcRect l="29036" t="13419" r="28338" b="18191"/>
          <a:stretch>
            <a:fillRect/>
          </a:stretch>
        </p:blipFill>
        <p:spPr bwMode="auto">
          <a:xfrm>
            <a:off x="26720006" y="25368250"/>
            <a:ext cx="1828800" cy="1828800"/>
          </a:xfrm>
          <a:prstGeom prst="rect">
            <a:avLst/>
          </a:prstGeom>
          <a:noFill/>
          <a:ln w="9525">
            <a:solidFill>
              <a:schemeClr val="tx1"/>
            </a:solidFill>
            <a:miter lim="800000"/>
            <a:headEnd/>
            <a:tailEnd/>
          </a:ln>
        </p:spPr>
      </p:pic>
      <p:pic>
        <p:nvPicPr>
          <p:cNvPr id="1043" name="Picture 19"/>
          <p:cNvPicPr>
            <a:picLocks noChangeArrowheads="1"/>
          </p:cNvPicPr>
          <p:nvPr/>
        </p:nvPicPr>
        <p:blipFill>
          <a:blip r:embed="rId23" cstate="print"/>
          <a:srcRect l="26940" t="10239" r="30434" b="21372"/>
          <a:stretch>
            <a:fillRect/>
          </a:stretch>
        </p:blipFill>
        <p:spPr bwMode="auto">
          <a:xfrm>
            <a:off x="14832806" y="27959050"/>
            <a:ext cx="1828800" cy="1828800"/>
          </a:xfrm>
          <a:prstGeom prst="rect">
            <a:avLst/>
          </a:prstGeom>
          <a:noFill/>
          <a:ln w="9525">
            <a:solidFill>
              <a:schemeClr val="tx1"/>
            </a:solidFill>
            <a:miter lim="800000"/>
            <a:headEnd/>
            <a:tailEnd/>
          </a:ln>
        </p:spPr>
      </p:pic>
      <p:pic>
        <p:nvPicPr>
          <p:cNvPr id="1044" name="Picture 20"/>
          <p:cNvPicPr>
            <a:picLocks noChangeArrowheads="1"/>
          </p:cNvPicPr>
          <p:nvPr/>
        </p:nvPicPr>
        <p:blipFill>
          <a:blip r:embed="rId24" cstate="print"/>
          <a:srcRect l="26940" t="10239" r="29735" b="19781"/>
          <a:stretch>
            <a:fillRect/>
          </a:stretch>
        </p:blipFill>
        <p:spPr bwMode="auto">
          <a:xfrm>
            <a:off x="17347406" y="27959050"/>
            <a:ext cx="1828800" cy="1828800"/>
          </a:xfrm>
          <a:prstGeom prst="rect">
            <a:avLst/>
          </a:prstGeom>
          <a:noFill/>
          <a:ln w="9525">
            <a:solidFill>
              <a:schemeClr val="tx1"/>
            </a:solidFill>
            <a:miter lim="800000"/>
            <a:headEnd/>
            <a:tailEnd/>
          </a:ln>
        </p:spPr>
      </p:pic>
      <p:pic>
        <p:nvPicPr>
          <p:cNvPr id="1045" name="Picture 21"/>
          <p:cNvPicPr>
            <a:picLocks noChangeArrowheads="1"/>
          </p:cNvPicPr>
          <p:nvPr/>
        </p:nvPicPr>
        <p:blipFill>
          <a:blip r:embed="rId25" cstate="print"/>
          <a:srcRect l="27639" t="11829" r="28337" b="22962"/>
          <a:stretch>
            <a:fillRect/>
          </a:stretch>
        </p:blipFill>
        <p:spPr bwMode="auto">
          <a:xfrm>
            <a:off x="19633406" y="27959050"/>
            <a:ext cx="1828800" cy="1828800"/>
          </a:xfrm>
          <a:prstGeom prst="rect">
            <a:avLst/>
          </a:prstGeom>
          <a:noFill/>
          <a:ln w="9525">
            <a:solidFill>
              <a:schemeClr val="tx1"/>
            </a:solidFill>
            <a:miter lim="800000"/>
            <a:headEnd/>
            <a:tailEnd/>
          </a:ln>
        </p:spPr>
      </p:pic>
      <p:pic>
        <p:nvPicPr>
          <p:cNvPr id="1046" name="Picture 22"/>
          <p:cNvPicPr>
            <a:picLocks noChangeArrowheads="1"/>
          </p:cNvPicPr>
          <p:nvPr/>
        </p:nvPicPr>
        <p:blipFill>
          <a:blip r:embed="rId26" cstate="print"/>
          <a:srcRect l="26241" t="8648" r="30434" b="16600"/>
          <a:stretch>
            <a:fillRect/>
          </a:stretch>
        </p:blipFill>
        <p:spPr bwMode="auto">
          <a:xfrm>
            <a:off x="21995606" y="27959050"/>
            <a:ext cx="1828800" cy="1828800"/>
          </a:xfrm>
          <a:prstGeom prst="rect">
            <a:avLst/>
          </a:prstGeom>
          <a:noFill/>
          <a:ln w="9525">
            <a:solidFill>
              <a:schemeClr val="tx1"/>
            </a:solidFill>
            <a:miter lim="800000"/>
            <a:headEnd/>
            <a:tailEnd/>
          </a:ln>
        </p:spPr>
      </p:pic>
      <p:pic>
        <p:nvPicPr>
          <p:cNvPr id="1047" name="Picture 23"/>
          <p:cNvPicPr>
            <a:picLocks noChangeArrowheads="1"/>
          </p:cNvPicPr>
          <p:nvPr/>
        </p:nvPicPr>
        <p:blipFill>
          <a:blip r:embed="rId27" cstate="print"/>
          <a:srcRect l="26241" t="8648" r="28337" b="18191"/>
          <a:stretch>
            <a:fillRect/>
          </a:stretch>
        </p:blipFill>
        <p:spPr bwMode="auto">
          <a:xfrm>
            <a:off x="24434006" y="27959050"/>
            <a:ext cx="1828800" cy="1828800"/>
          </a:xfrm>
          <a:prstGeom prst="rect">
            <a:avLst/>
          </a:prstGeom>
          <a:noFill/>
          <a:ln w="9525">
            <a:solidFill>
              <a:schemeClr val="tx1"/>
            </a:solidFill>
            <a:miter lim="800000"/>
            <a:headEnd/>
            <a:tailEnd/>
          </a:ln>
        </p:spPr>
      </p:pic>
      <p:pic>
        <p:nvPicPr>
          <p:cNvPr id="1048" name="Picture 24"/>
          <p:cNvPicPr>
            <a:picLocks noChangeArrowheads="1"/>
          </p:cNvPicPr>
          <p:nvPr/>
        </p:nvPicPr>
        <p:blipFill>
          <a:blip r:embed="rId28" cstate="print"/>
          <a:srcRect l="27639" t="8648" r="29735" b="19781"/>
          <a:stretch>
            <a:fillRect/>
          </a:stretch>
        </p:blipFill>
        <p:spPr bwMode="auto">
          <a:xfrm>
            <a:off x="26720006" y="27959050"/>
            <a:ext cx="1828800" cy="1828800"/>
          </a:xfrm>
          <a:prstGeom prst="rect">
            <a:avLst/>
          </a:prstGeom>
          <a:noFill/>
          <a:ln w="9525">
            <a:solidFill>
              <a:schemeClr val="tx1"/>
            </a:solidFill>
            <a:miter lim="800000"/>
            <a:headEnd/>
            <a:tailEnd/>
          </a:ln>
        </p:spPr>
      </p:pic>
      <p:sp>
        <p:nvSpPr>
          <p:cNvPr id="74" name="Rectangle 73"/>
          <p:cNvSpPr/>
          <p:nvPr/>
        </p:nvSpPr>
        <p:spPr>
          <a:xfrm>
            <a:off x="14832806" y="3504565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33: QJX44634.1</a:t>
            </a:r>
            <a:endParaRPr lang="en-US" sz="1800" dirty="0">
              <a:solidFill>
                <a:schemeClr val="tx1"/>
              </a:solidFill>
              <a:latin typeface="Times New Roman" pitchFamily="18" charset="0"/>
              <a:cs typeface="Times New Roman" pitchFamily="18" charset="0"/>
            </a:endParaRPr>
          </a:p>
        </p:txBody>
      </p:sp>
      <p:sp>
        <p:nvSpPr>
          <p:cNvPr id="75" name="Rectangle 74"/>
          <p:cNvSpPr/>
          <p:nvPr/>
        </p:nvSpPr>
        <p:spPr>
          <a:xfrm>
            <a:off x="17118806" y="35045650"/>
            <a:ext cx="2209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35: QJR84429.1</a:t>
            </a:r>
            <a:endParaRPr lang="en-US" sz="1800" dirty="0">
              <a:solidFill>
                <a:schemeClr val="tx1"/>
              </a:solidFill>
              <a:latin typeface="Times New Roman" pitchFamily="18" charset="0"/>
              <a:cs typeface="Times New Roman" pitchFamily="18" charset="0"/>
            </a:endParaRPr>
          </a:p>
        </p:txBody>
      </p:sp>
      <p:pic>
        <p:nvPicPr>
          <p:cNvPr id="1049" name="Picture 25"/>
          <p:cNvPicPr>
            <a:picLocks noChangeArrowheads="1"/>
          </p:cNvPicPr>
          <p:nvPr/>
        </p:nvPicPr>
        <p:blipFill>
          <a:blip r:embed="rId29" cstate="print"/>
          <a:srcRect l="28337" t="8648" r="30434" b="15010"/>
          <a:stretch>
            <a:fillRect/>
          </a:stretch>
        </p:blipFill>
        <p:spPr bwMode="auto">
          <a:xfrm>
            <a:off x="14832806" y="30549850"/>
            <a:ext cx="1828800" cy="1828800"/>
          </a:xfrm>
          <a:prstGeom prst="rect">
            <a:avLst/>
          </a:prstGeom>
          <a:noFill/>
          <a:ln w="9525">
            <a:solidFill>
              <a:schemeClr val="tx1"/>
            </a:solidFill>
            <a:miter lim="800000"/>
            <a:headEnd/>
            <a:tailEnd/>
          </a:ln>
        </p:spPr>
      </p:pic>
      <p:pic>
        <p:nvPicPr>
          <p:cNvPr id="1050" name="Picture 26"/>
          <p:cNvPicPr>
            <a:picLocks noChangeArrowheads="1"/>
          </p:cNvPicPr>
          <p:nvPr/>
        </p:nvPicPr>
        <p:blipFill>
          <a:blip r:embed="rId30" cstate="print"/>
          <a:srcRect l="29735" t="5467" r="28337" b="24553"/>
          <a:stretch>
            <a:fillRect/>
          </a:stretch>
        </p:blipFill>
        <p:spPr bwMode="auto">
          <a:xfrm>
            <a:off x="17347406" y="30549850"/>
            <a:ext cx="1828800" cy="1828800"/>
          </a:xfrm>
          <a:prstGeom prst="rect">
            <a:avLst/>
          </a:prstGeom>
          <a:noFill/>
          <a:ln w="9525">
            <a:solidFill>
              <a:schemeClr val="tx1"/>
            </a:solidFill>
            <a:miter lim="800000"/>
            <a:headEnd/>
            <a:tailEnd/>
          </a:ln>
        </p:spPr>
      </p:pic>
      <p:pic>
        <p:nvPicPr>
          <p:cNvPr id="1051" name="Picture 27"/>
          <p:cNvPicPr>
            <a:picLocks noChangeArrowheads="1"/>
          </p:cNvPicPr>
          <p:nvPr/>
        </p:nvPicPr>
        <p:blipFill>
          <a:blip r:embed="rId31" cstate="print"/>
          <a:srcRect l="28337" t="5467" r="29735" b="21372"/>
          <a:stretch>
            <a:fillRect/>
          </a:stretch>
        </p:blipFill>
        <p:spPr bwMode="auto">
          <a:xfrm>
            <a:off x="19633406" y="30549850"/>
            <a:ext cx="1828800" cy="1828800"/>
          </a:xfrm>
          <a:prstGeom prst="rect">
            <a:avLst/>
          </a:prstGeom>
          <a:noFill/>
          <a:ln w="9525">
            <a:solidFill>
              <a:schemeClr val="tx1"/>
            </a:solidFill>
            <a:miter lim="800000"/>
            <a:headEnd/>
            <a:tailEnd/>
          </a:ln>
        </p:spPr>
      </p:pic>
      <p:pic>
        <p:nvPicPr>
          <p:cNvPr id="1052" name="Picture 28"/>
          <p:cNvPicPr>
            <a:picLocks noChangeArrowheads="1"/>
          </p:cNvPicPr>
          <p:nvPr/>
        </p:nvPicPr>
        <p:blipFill>
          <a:blip r:embed="rId32" cstate="print"/>
          <a:srcRect l="29735" t="3877" r="28337" b="26143"/>
          <a:stretch>
            <a:fillRect/>
          </a:stretch>
        </p:blipFill>
        <p:spPr bwMode="auto">
          <a:xfrm>
            <a:off x="22071806" y="30549850"/>
            <a:ext cx="1828800" cy="1828800"/>
          </a:xfrm>
          <a:prstGeom prst="rect">
            <a:avLst/>
          </a:prstGeom>
          <a:noFill/>
          <a:ln w="9525">
            <a:solidFill>
              <a:schemeClr val="tx1"/>
            </a:solidFill>
            <a:miter lim="800000"/>
            <a:headEnd/>
            <a:tailEnd/>
          </a:ln>
        </p:spPr>
      </p:pic>
      <p:pic>
        <p:nvPicPr>
          <p:cNvPr id="1053" name="Picture 29"/>
          <p:cNvPicPr>
            <a:picLocks noChangeArrowheads="1"/>
          </p:cNvPicPr>
          <p:nvPr/>
        </p:nvPicPr>
        <p:blipFill>
          <a:blip r:embed="rId33" cstate="print"/>
          <a:srcRect l="30434" t="2286" r="30434" b="27734"/>
          <a:stretch>
            <a:fillRect/>
          </a:stretch>
        </p:blipFill>
        <p:spPr bwMode="auto">
          <a:xfrm>
            <a:off x="24434006" y="30549850"/>
            <a:ext cx="1828800" cy="1828800"/>
          </a:xfrm>
          <a:prstGeom prst="rect">
            <a:avLst/>
          </a:prstGeom>
          <a:noFill/>
          <a:ln w="9525">
            <a:solidFill>
              <a:schemeClr val="tx1"/>
            </a:solidFill>
            <a:miter lim="800000"/>
            <a:headEnd/>
            <a:tailEnd/>
          </a:ln>
        </p:spPr>
      </p:pic>
      <p:pic>
        <p:nvPicPr>
          <p:cNvPr id="1054" name="Picture 30"/>
          <p:cNvPicPr>
            <a:picLocks noChangeArrowheads="1"/>
          </p:cNvPicPr>
          <p:nvPr/>
        </p:nvPicPr>
        <p:blipFill>
          <a:blip r:embed="rId34" cstate="print"/>
          <a:srcRect l="29735" t="3877" r="28337" b="26143"/>
          <a:stretch>
            <a:fillRect/>
          </a:stretch>
        </p:blipFill>
        <p:spPr bwMode="auto">
          <a:xfrm>
            <a:off x="26720006" y="30549850"/>
            <a:ext cx="1828800" cy="1828800"/>
          </a:xfrm>
          <a:prstGeom prst="rect">
            <a:avLst/>
          </a:prstGeom>
          <a:noFill/>
          <a:ln w="9525">
            <a:solidFill>
              <a:schemeClr val="tx1"/>
            </a:solidFill>
            <a:miter lim="800000"/>
            <a:headEnd/>
            <a:tailEnd/>
          </a:ln>
        </p:spPr>
      </p:pic>
      <p:pic>
        <p:nvPicPr>
          <p:cNvPr id="1055" name="Picture 31"/>
          <p:cNvPicPr>
            <a:picLocks noChangeArrowheads="1"/>
          </p:cNvPicPr>
          <p:nvPr/>
        </p:nvPicPr>
        <p:blipFill>
          <a:blip r:embed="rId35" cstate="print"/>
          <a:srcRect l="29036" t="11829" r="29735" b="19781"/>
          <a:stretch>
            <a:fillRect/>
          </a:stretch>
        </p:blipFill>
        <p:spPr bwMode="auto">
          <a:xfrm>
            <a:off x="14909006" y="33140650"/>
            <a:ext cx="1828800" cy="1828800"/>
          </a:xfrm>
          <a:prstGeom prst="rect">
            <a:avLst/>
          </a:prstGeom>
          <a:noFill/>
          <a:ln w="9525">
            <a:solidFill>
              <a:schemeClr val="tx1"/>
            </a:solidFill>
            <a:miter lim="800000"/>
            <a:headEnd/>
            <a:tailEnd/>
          </a:ln>
        </p:spPr>
      </p:pic>
      <p:pic>
        <p:nvPicPr>
          <p:cNvPr id="1056" name="Picture 32"/>
          <p:cNvPicPr>
            <a:picLocks noChangeArrowheads="1"/>
          </p:cNvPicPr>
          <p:nvPr/>
        </p:nvPicPr>
        <p:blipFill>
          <a:blip r:embed="rId36" cstate="print"/>
          <a:srcRect l="27639" t="10239" r="29735" b="18191"/>
          <a:stretch>
            <a:fillRect/>
          </a:stretch>
        </p:blipFill>
        <p:spPr bwMode="auto">
          <a:xfrm>
            <a:off x="17347406" y="33140650"/>
            <a:ext cx="1828800" cy="1828800"/>
          </a:xfrm>
          <a:prstGeom prst="rect">
            <a:avLst/>
          </a:prstGeom>
          <a:noFill/>
          <a:ln w="9525">
            <a:solidFill>
              <a:schemeClr val="tx1"/>
            </a:solidFill>
            <a:miter lim="800000"/>
            <a:headEnd/>
            <a:tailEnd/>
          </a:ln>
        </p:spPr>
      </p:pic>
      <p:sp>
        <p:nvSpPr>
          <p:cNvPr id="84" name="Rectangle 83"/>
          <p:cNvSpPr/>
          <p:nvPr/>
        </p:nvSpPr>
        <p:spPr>
          <a:xfrm>
            <a:off x="19481006" y="33140650"/>
            <a:ext cx="92202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smtClean="0">
                <a:solidFill>
                  <a:schemeClr val="tx1"/>
                </a:solidFill>
                <a:latin typeface="Times New Roman" pitchFamily="18" charset="0"/>
                <a:cs typeface="Times New Roman" pitchFamily="18" charset="0"/>
              </a:rPr>
              <a:t>Conclusion</a:t>
            </a:r>
            <a:r>
              <a:rPr lang="en-US" sz="2000" b="1" dirty="0" smtClean="0">
                <a:solidFill>
                  <a:schemeClr val="tx1"/>
                </a:solidFill>
                <a:latin typeface="Times New Roman" pitchFamily="18" charset="0"/>
                <a:cs typeface="Times New Roman" pitchFamily="18" charset="0"/>
              </a:rPr>
              <a:t> :  </a:t>
            </a:r>
            <a:r>
              <a:rPr lang="en-US" sz="2000" dirty="0" smtClean="0">
                <a:solidFill>
                  <a:schemeClr val="tx1"/>
                </a:solidFill>
                <a:latin typeface="Times New Roman" pitchFamily="18" charset="0"/>
                <a:cs typeface="Times New Roman" pitchFamily="18" charset="0"/>
              </a:rPr>
              <a:t>All the modelled structures were analyzed using ProSA and Ramchandran plot. Energy minimization is carried out using Yasara online server. Further these proteins are in a process to study and understand the structural changes and its impact on the protein-protein interaction and protein-drug interaction. All the modelled </a:t>
            </a:r>
            <a:r>
              <a:rPr lang="en-US" sz="2000" dirty="0" smtClean="0">
                <a:solidFill>
                  <a:schemeClr val="tx1"/>
                </a:solidFill>
                <a:latin typeface="Times New Roman" pitchFamily="18" charset="0"/>
                <a:cs typeface="Times New Roman" pitchFamily="18" charset="0"/>
              </a:rPr>
              <a:t>protein </a:t>
            </a:r>
            <a:r>
              <a:rPr lang="en-US" sz="2000" dirty="0" smtClean="0">
                <a:solidFill>
                  <a:schemeClr val="tx1"/>
                </a:solidFill>
                <a:latin typeface="Times New Roman" pitchFamily="18" charset="0"/>
                <a:cs typeface="Times New Roman" pitchFamily="18" charset="0"/>
              </a:rPr>
              <a:t>could be an initiating point to understand the impact of mutations on existing and future </a:t>
            </a:r>
            <a:r>
              <a:rPr lang="en-US" sz="2000" dirty="0" smtClean="0">
                <a:solidFill>
                  <a:schemeClr val="tx1"/>
                </a:solidFill>
                <a:latin typeface="Times New Roman" pitchFamily="18" charset="0"/>
                <a:cs typeface="Times New Roman" pitchFamily="18" charset="0"/>
              </a:rPr>
              <a:t>therapies.</a:t>
            </a:r>
            <a:endParaRPr lang="en-US" sz="2000" dirty="0">
              <a:solidFill>
                <a:schemeClr val="tx1"/>
              </a:solidFill>
              <a:latin typeface="Times New Roman" pitchFamily="18" charset="0"/>
              <a:cs typeface="Times New Roman" pitchFamily="18" charset="0"/>
            </a:endParaRPr>
          </a:p>
        </p:txBody>
      </p:sp>
      <p:sp>
        <p:nvSpPr>
          <p:cNvPr id="86" name="Rectangle 85"/>
          <p:cNvSpPr/>
          <p:nvPr/>
        </p:nvSpPr>
        <p:spPr>
          <a:xfrm>
            <a:off x="14985206" y="35807650"/>
            <a:ext cx="137160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itchFamily="18" charset="0"/>
                <a:cs typeface="Times New Roman" pitchFamily="18" charset="0"/>
              </a:rPr>
              <a:t>Reference:</a:t>
            </a:r>
          </a:p>
          <a:p>
            <a:r>
              <a:rPr lang="en-US" sz="2000" dirty="0" smtClean="0">
                <a:solidFill>
                  <a:schemeClr val="tx1"/>
                </a:solidFill>
                <a:latin typeface="Times New Roman" pitchFamily="18" charset="0"/>
                <a:cs typeface="Times New Roman" pitchFamily="18" charset="0"/>
              </a:rPr>
              <a:t>Improving physical realism, stereochemistry, and side-chain accuracy in homology modeling: Four approaches that performed well in CASP8. Krieger E, </a:t>
            </a:r>
            <a:r>
              <a:rPr lang="en-US" sz="2000" dirty="0" err="1" smtClean="0">
                <a:solidFill>
                  <a:schemeClr val="tx1"/>
                </a:solidFill>
                <a:latin typeface="Times New Roman" pitchFamily="18" charset="0"/>
                <a:cs typeface="Times New Roman" pitchFamily="18" charset="0"/>
              </a:rPr>
              <a:t>Joo</a:t>
            </a:r>
            <a:r>
              <a:rPr lang="en-US" sz="2000" dirty="0" smtClean="0">
                <a:solidFill>
                  <a:schemeClr val="tx1"/>
                </a:solidFill>
                <a:latin typeface="Times New Roman" pitchFamily="18" charset="0"/>
                <a:cs typeface="Times New Roman" pitchFamily="18" charset="0"/>
              </a:rPr>
              <a:t> K, Lee J, Lee J, Raman S, Thompson J, </a:t>
            </a:r>
            <a:r>
              <a:rPr lang="en-US" sz="2000" dirty="0" err="1" smtClean="0">
                <a:solidFill>
                  <a:schemeClr val="tx1"/>
                </a:solidFill>
                <a:latin typeface="Times New Roman" pitchFamily="18" charset="0"/>
                <a:cs typeface="Times New Roman" pitchFamily="18" charset="0"/>
              </a:rPr>
              <a:t>Tyka</a:t>
            </a:r>
            <a:r>
              <a:rPr lang="en-US" sz="2000" dirty="0" smtClean="0">
                <a:solidFill>
                  <a:schemeClr val="tx1"/>
                </a:solidFill>
                <a:latin typeface="Times New Roman" pitchFamily="18" charset="0"/>
                <a:cs typeface="Times New Roman" pitchFamily="18" charset="0"/>
              </a:rPr>
              <a:t> M, Baker D, </a:t>
            </a:r>
            <a:r>
              <a:rPr lang="en-US" sz="2000" dirty="0" err="1" smtClean="0">
                <a:solidFill>
                  <a:schemeClr val="tx1"/>
                </a:solidFill>
                <a:latin typeface="Times New Roman" pitchFamily="18" charset="0"/>
                <a:cs typeface="Times New Roman" pitchFamily="18" charset="0"/>
              </a:rPr>
              <a:t>Karplus</a:t>
            </a:r>
            <a:r>
              <a:rPr lang="en-US" sz="2000" dirty="0" smtClean="0">
                <a:solidFill>
                  <a:schemeClr val="tx1"/>
                </a:solidFill>
                <a:latin typeface="Times New Roman" pitchFamily="18" charset="0"/>
                <a:cs typeface="Times New Roman" pitchFamily="18" charset="0"/>
              </a:rPr>
              <a:t> K (2009) Proteins 77 </a:t>
            </a:r>
            <a:r>
              <a:rPr lang="en-US" sz="2000" dirty="0" err="1" smtClean="0">
                <a:solidFill>
                  <a:schemeClr val="tx1"/>
                </a:solidFill>
                <a:latin typeface="Times New Roman" pitchFamily="18" charset="0"/>
                <a:cs typeface="Times New Roman" pitchFamily="18" charset="0"/>
              </a:rPr>
              <a:t>Suppl</a:t>
            </a:r>
            <a:r>
              <a:rPr lang="en-US" sz="2000" dirty="0" smtClean="0">
                <a:solidFill>
                  <a:schemeClr val="tx1"/>
                </a:solidFill>
                <a:latin typeface="Times New Roman" pitchFamily="18" charset="0"/>
                <a:cs typeface="Times New Roman" pitchFamily="18" charset="0"/>
              </a:rPr>
              <a:t> 9, 114-122 PMID19768677'</a:t>
            </a:r>
            <a:r>
              <a:rPr lang="en-US" sz="2000" b="1" dirty="0" smtClean="0">
                <a:solidFill>
                  <a:schemeClr val="tx1"/>
                </a:solidFill>
                <a:latin typeface="Times New Roman" pitchFamily="18" charset="0"/>
                <a:cs typeface="Times New Roman" pitchFamily="18" charset="0"/>
              </a:rPr>
              <a:t> </a:t>
            </a:r>
          </a:p>
          <a:p>
            <a:endParaRPr lang="en-US" sz="2000" dirty="0">
              <a:solidFill>
                <a:schemeClr val="tx1"/>
              </a:solidFill>
            </a:endParaRPr>
          </a:p>
        </p:txBody>
      </p:sp>
      <p:sp>
        <p:nvSpPr>
          <p:cNvPr id="87" name="Right Arrow 86"/>
          <p:cNvSpPr/>
          <p:nvPr/>
        </p:nvSpPr>
        <p:spPr>
          <a:xfrm>
            <a:off x="8660606" y="1218565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a:off x="13613606" y="1226185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a:off x="18490406" y="1226185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23900606" y="1226185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767253" y="13532187"/>
            <a:ext cx="3311953" cy="1015663"/>
          </a:xfrm>
          <a:prstGeom prst="rect">
            <a:avLst/>
          </a:prstGeom>
        </p:spPr>
        <p:txBody>
          <a:bodyPr wrap="square">
            <a:spAutoFit/>
          </a:bodyPr>
          <a:lstStyle/>
          <a:p>
            <a:pPr lvl="0" algn="just" defTabSz="914400">
              <a:spcBef>
                <a:spcPct val="20000"/>
              </a:spcBef>
              <a:defRPr/>
            </a:pPr>
            <a:r>
              <a:rPr lang="en-US" sz="6000" b="1" dirty="0" smtClean="0">
                <a:latin typeface="Times New Roman" pitchFamily="18" charset="0"/>
                <a:cs typeface="Times New Roman" pitchFamily="18" charset="0"/>
              </a:rPr>
              <a:t>Results</a:t>
            </a:r>
            <a:endParaRPr lang="en-US" sz="6000" b="1" dirty="0">
              <a:latin typeface="Times New Roman" pitchFamily="18" charset="0"/>
              <a:cs typeface="Times New Roman" pitchFamily="18" charset="0"/>
            </a:endParaRPr>
          </a:p>
        </p:txBody>
      </p:sp>
      <p:pic>
        <p:nvPicPr>
          <p:cNvPr id="1058" name="Picture 34"/>
          <p:cNvPicPr>
            <a:picLocks noChangeArrowheads="1"/>
          </p:cNvPicPr>
          <p:nvPr/>
        </p:nvPicPr>
        <p:blipFill>
          <a:blip r:embed="rId37" cstate="print"/>
          <a:srcRect l="226" t="8333" r="4899" b="11458"/>
          <a:stretch>
            <a:fillRect/>
          </a:stretch>
        </p:blipFill>
        <p:spPr bwMode="auto">
          <a:xfrm>
            <a:off x="1955006" y="14547850"/>
            <a:ext cx="7315200" cy="3657600"/>
          </a:xfrm>
          <a:prstGeom prst="rect">
            <a:avLst/>
          </a:prstGeom>
          <a:noFill/>
          <a:ln w="9525">
            <a:noFill/>
            <a:miter lim="800000"/>
            <a:headEnd/>
            <a:tailEnd/>
          </a:ln>
        </p:spPr>
      </p:pic>
      <p:sp>
        <p:nvSpPr>
          <p:cNvPr id="93" name="Rectangle 92"/>
          <p:cNvSpPr/>
          <p:nvPr/>
        </p:nvSpPr>
        <p:spPr>
          <a:xfrm>
            <a:off x="2031206" y="18281650"/>
            <a:ext cx="3505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1: </a:t>
            </a:r>
            <a:r>
              <a:rPr lang="en-US" sz="1800" dirty="0" smtClean="0">
                <a:solidFill>
                  <a:srgbClr val="000000"/>
                </a:solidFill>
                <a:latin typeface="Times New Roman" pitchFamily="18" charset="0"/>
                <a:cs typeface="Times New Roman" pitchFamily="18" charset="0"/>
              </a:rPr>
              <a:t>Sequence alignment</a:t>
            </a:r>
            <a:r>
              <a:rPr lang="en-US" sz="1800" dirty="0" smtClean="0">
                <a:solidFill>
                  <a:schemeClr val="tx1"/>
                </a:solidFill>
                <a:latin typeface="Times New Roman" pitchFamily="18" charset="0"/>
                <a:cs typeface="Times New Roman" pitchFamily="18" charset="0"/>
              </a:rPr>
              <a:t> </a:t>
            </a:r>
            <a:endParaRPr lang="en-US" sz="1800" dirty="0">
              <a:solidFill>
                <a:schemeClr val="tx1"/>
              </a:solidFill>
              <a:latin typeface="Times New Roman" pitchFamily="18" charset="0"/>
              <a:cs typeface="Times New Roman" pitchFamily="18" charset="0"/>
            </a:endParaRPr>
          </a:p>
        </p:txBody>
      </p:sp>
      <p:sp>
        <p:nvSpPr>
          <p:cNvPr id="94" name="Rectangle 93"/>
          <p:cNvSpPr/>
          <p:nvPr/>
        </p:nvSpPr>
        <p:spPr>
          <a:xfrm>
            <a:off x="12013406" y="18357850"/>
            <a:ext cx="4343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2</a:t>
            </a:r>
            <a:r>
              <a:rPr lang="en-US" sz="1800" dirty="0" smtClean="0">
                <a:solidFill>
                  <a:schemeClr val="tx1"/>
                </a:solidFill>
                <a:latin typeface="Times New Roman" pitchFamily="18" charset="0"/>
                <a:cs typeface="Times New Roman" pitchFamily="18" charset="0"/>
              </a:rPr>
              <a:t>: Phylogeny of all the sequences</a:t>
            </a:r>
            <a:endParaRPr lang="en-US" sz="1800" dirty="0">
              <a:solidFill>
                <a:schemeClr val="tx1"/>
              </a:solidFill>
              <a:latin typeface="Times New Roman" pitchFamily="18" charset="0"/>
              <a:cs typeface="Times New Roman" pitchFamily="18" charset="0"/>
            </a:endParaRPr>
          </a:p>
        </p:txBody>
      </p:sp>
      <p:sp>
        <p:nvSpPr>
          <p:cNvPr id="95" name="Rectangle 94"/>
          <p:cNvSpPr/>
          <p:nvPr/>
        </p:nvSpPr>
        <p:spPr>
          <a:xfrm>
            <a:off x="1878806" y="19272250"/>
            <a:ext cx="579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Table 1: Details about protein sequence, mutation and model</a:t>
            </a:r>
            <a:endParaRPr lang="en-US" sz="1800" dirty="0">
              <a:solidFill>
                <a:schemeClr val="tx1"/>
              </a:solidFill>
              <a:latin typeface="Times New Roman" pitchFamily="18" charset="0"/>
              <a:cs typeface="Times New Roman" pitchFamily="18" charset="0"/>
            </a:endParaRPr>
          </a:p>
        </p:txBody>
      </p:sp>
      <p:pic>
        <p:nvPicPr>
          <p:cNvPr id="1059" name="Picture 35"/>
          <p:cNvPicPr>
            <a:picLocks noChangeAspect="1" noChangeArrowheads="1"/>
          </p:cNvPicPr>
          <p:nvPr/>
        </p:nvPicPr>
        <p:blipFill>
          <a:blip r:embed="rId38" cstate="print"/>
          <a:srcRect/>
          <a:stretch>
            <a:fillRect/>
          </a:stretch>
        </p:blipFill>
        <p:spPr bwMode="auto">
          <a:xfrm>
            <a:off x="20852606" y="13938250"/>
            <a:ext cx="7239000" cy="4447995"/>
          </a:xfrm>
          <a:prstGeom prst="rect">
            <a:avLst/>
          </a:prstGeom>
          <a:noFill/>
          <a:ln w="9525">
            <a:noFill/>
            <a:miter lim="800000"/>
            <a:headEnd/>
            <a:tailEnd/>
          </a:ln>
        </p:spPr>
      </p:pic>
      <p:sp>
        <p:nvSpPr>
          <p:cNvPr id="97" name="Rectangle 96"/>
          <p:cNvSpPr/>
          <p:nvPr/>
        </p:nvSpPr>
        <p:spPr>
          <a:xfrm>
            <a:off x="21386006" y="18434050"/>
            <a:ext cx="6019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Times New Roman" pitchFamily="18" charset="0"/>
                <a:cs typeface="Times New Roman" pitchFamily="18" charset="0"/>
              </a:rPr>
              <a:t>Fig </a:t>
            </a:r>
            <a:r>
              <a:rPr lang="en-US" sz="1800" dirty="0" smtClean="0">
                <a:solidFill>
                  <a:schemeClr val="tx1"/>
                </a:solidFill>
                <a:latin typeface="Times New Roman" pitchFamily="18" charset="0"/>
                <a:cs typeface="Times New Roman" pitchFamily="18" charset="0"/>
              </a:rPr>
              <a:t>3: Phylogeny of all full length sequences</a:t>
            </a:r>
            <a:endParaRPr lang="en-US" sz="1800" dirty="0">
              <a:solidFill>
                <a:schemeClr val="tx1"/>
              </a:solidFill>
              <a:latin typeface="Times New Roman" pitchFamily="18" charset="0"/>
              <a:cs typeface="Times New Roman" pitchFamily="18" charset="0"/>
            </a:endParaRPr>
          </a:p>
        </p:txBody>
      </p:sp>
      <p:pic>
        <p:nvPicPr>
          <p:cNvPr id="98" name="Picture 1"/>
          <p:cNvPicPr>
            <a:picLocks noChangeAspect="1"/>
          </p:cNvPicPr>
          <p:nvPr/>
        </p:nvPicPr>
        <p:blipFill>
          <a:blip r:embed="rId39" cstate="print"/>
          <a:srcRect/>
          <a:stretch>
            <a:fillRect/>
          </a:stretch>
        </p:blipFill>
        <p:spPr bwMode="auto">
          <a:xfrm>
            <a:off x="0" y="146050"/>
            <a:ext cx="2031206" cy="1249302"/>
          </a:xfrm>
          <a:prstGeom prst="rect">
            <a:avLst/>
          </a:prstGeom>
          <a:noFill/>
          <a:ln w="9525">
            <a:noFill/>
            <a:miter lim="800000"/>
            <a:headEnd/>
            <a:tailEnd/>
          </a:ln>
        </p:spPr>
      </p:pic>
      <p:pic>
        <p:nvPicPr>
          <p:cNvPr id="99" name="Picture 2"/>
          <p:cNvPicPr>
            <a:picLocks noChangeAspect="1"/>
          </p:cNvPicPr>
          <p:nvPr/>
        </p:nvPicPr>
        <p:blipFill>
          <a:blip r:embed="rId40" cstate="print"/>
          <a:srcRect/>
          <a:stretch>
            <a:fillRect/>
          </a:stretch>
        </p:blipFill>
        <p:spPr bwMode="auto">
          <a:xfrm>
            <a:off x="2031206" y="222250"/>
            <a:ext cx="1940719" cy="1044399"/>
          </a:xfrm>
          <a:prstGeom prst="rect">
            <a:avLst/>
          </a:prstGeom>
          <a:noFill/>
          <a:ln w="9525">
            <a:noFill/>
            <a:miter lim="800000"/>
            <a:headEnd/>
            <a:tailEnd/>
          </a:ln>
        </p:spPr>
      </p:pic>
      <p:pic>
        <p:nvPicPr>
          <p:cNvPr id="100" name="Picture 2"/>
          <p:cNvPicPr>
            <a:picLocks noChangeAspect="1"/>
          </p:cNvPicPr>
          <p:nvPr/>
        </p:nvPicPr>
        <p:blipFill>
          <a:blip r:embed="rId41" cstate="print"/>
          <a:srcRect/>
          <a:stretch>
            <a:fillRect/>
          </a:stretch>
        </p:blipFill>
        <p:spPr bwMode="auto">
          <a:xfrm>
            <a:off x="28229718" y="298450"/>
            <a:ext cx="1690688" cy="990600"/>
          </a:xfrm>
          <a:prstGeom prst="rect">
            <a:avLst/>
          </a:prstGeom>
          <a:noFill/>
          <a:ln w="9525">
            <a:noFill/>
            <a:miter lim="800000"/>
            <a:headEnd/>
            <a:tailEnd/>
          </a:ln>
        </p:spPr>
      </p:pic>
      <p:pic>
        <p:nvPicPr>
          <p:cNvPr id="1061" name="Picture 37" descr="http://www.nsrtc.com/images/logo.png"/>
          <p:cNvPicPr>
            <a:picLocks noChangeAspect="1" noChangeArrowheads="1"/>
          </p:cNvPicPr>
          <p:nvPr/>
        </p:nvPicPr>
        <p:blipFill>
          <a:blip r:embed="rId42" cstate="print"/>
          <a:srcRect/>
          <a:stretch>
            <a:fillRect/>
          </a:stretch>
        </p:blipFill>
        <p:spPr bwMode="auto">
          <a:xfrm>
            <a:off x="26567606" y="679450"/>
            <a:ext cx="1485900" cy="552451"/>
          </a:xfrm>
          <a:prstGeom prst="rect">
            <a:avLst/>
          </a:prstGeom>
          <a:noFill/>
        </p:spPr>
      </p:pic>
    </p:spTree>
    <p:extLst>
      <p:ext uri="{BB962C8B-B14F-4D97-AF65-F5344CB8AC3E}">
        <p14:creationId xmlns="" xmlns:p14="http://schemas.microsoft.com/office/powerpoint/2010/main"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1290</Words>
  <Application>Microsoft Office PowerPoint</Application>
  <PresentationFormat>Custom</PresentationFormat>
  <Paragraphs>389</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Custom Design</vt:lpstr>
      <vt:lpstr>Sequence and Structure Analysis of Surface Glycoprotein of SARS-CoV-2 from India Variants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Pramodkumar</cp:lastModifiedBy>
  <cp:revision>193</cp:revision>
  <dcterms:created xsi:type="dcterms:W3CDTF">2015-04-04T09:45:50Z</dcterms:created>
  <dcterms:modified xsi:type="dcterms:W3CDTF">2020-11-01T16:19:51Z</dcterms:modified>
</cp:coreProperties>
</file>