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3636" autoAdjust="0"/>
  </p:normalViewPr>
  <p:slideViewPr>
    <p:cSldViewPr>
      <p:cViewPr>
        <p:scale>
          <a:sx n="20" d="100"/>
          <a:sy n="20" d="100"/>
        </p:scale>
        <p:origin x="1110" y="-1542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Design and synthesis of new hybrid latency reversal agents for HIV treatment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Grp="1" noChangeArrowheads="1"/>
              </p:cNvSpPr>
              <p:nvPr>
                <p:ph sz="half" idx="2"/>
              </p:nvPr>
            </p:nvSpPr>
            <p:spPr bwMode="auto">
              <a:xfrm>
                <a:off x="1421606" y="6927850"/>
                <a:ext cx="13381200" cy="3230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21024" tIns="21024" rIns="21024" bIns="2102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200" b="1" dirty="0" smtClean="0">
                    <a:solidFill>
                      <a:srgbClr val="663399"/>
                    </a:solidFill>
                    <a:latin typeface="+mj-lt"/>
                  </a:rPr>
                  <a:t>Background</a:t>
                </a:r>
                <a:endParaRPr lang="en-CA" altLang="en-US" sz="3200" dirty="0">
                  <a:solidFill>
                    <a:srgbClr val="663399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CA" sz="3200" dirty="0">
                    <a:cs typeface="Arial" panose="020B0604020202020204" pitchFamily="34" charset="0"/>
                  </a:rPr>
                  <a:t>The HIV-1 latent reservoir remains one of the main barriers to eliminate the virus. The latent reservoir is established after activated CD4+ T cells containing integrated </a:t>
                </a:r>
                <a:r>
                  <a:rPr lang="en-CA" sz="3200" dirty="0" err="1">
                    <a:cs typeface="Arial" panose="020B0604020202020204" pitchFamily="34" charset="0"/>
                  </a:rPr>
                  <a:t>proviral</a:t>
                </a:r>
                <a:r>
                  <a:rPr lang="en-CA" sz="3200" dirty="0">
                    <a:cs typeface="Arial" panose="020B0604020202020204" pitchFamily="34" charset="0"/>
                  </a:rPr>
                  <a:t> DNA differentiates into a resting memory cells with reduced </a:t>
                </a:r>
                <a:r>
                  <a:rPr lang="en-CA" sz="3200" dirty="0" err="1">
                    <a:cs typeface="Arial" panose="020B0604020202020204" pitchFamily="34" charset="0"/>
                  </a:rPr>
                  <a:t>transcriptonal</a:t>
                </a:r>
                <a:r>
                  <a:rPr lang="en-CA" sz="3200" dirty="0">
                    <a:cs typeface="Arial" panose="020B0604020202020204" pitchFamily="34" charset="0"/>
                  </a:rPr>
                  <a:t> activity.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1</a:t>
                </a:r>
                <a:r>
                  <a:rPr lang="en-CA" sz="3200" dirty="0">
                    <a:cs typeface="Arial" panose="020B0604020202020204" pitchFamily="34" charset="0"/>
                  </a:rPr>
                  <a:t> A strategy named “kick-and-kill” (also known as “shock-and-kill”) has emerged as an alternative to purge HIV-1 from reservoir in the first step, and after, to kill it using vaccines/antibodies or even immune system activation.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2</a:t>
                </a:r>
                <a:r>
                  <a:rPr lang="en-CA" sz="3200" dirty="0">
                    <a:cs typeface="Arial" panose="020B0604020202020204" pitchFamily="34" charset="0"/>
                  </a:rPr>
                  <a:t>  Latency reversal agents (LRA) are an extensive class of compounds that can disrupt HIV latency. Among the classes of LRA, is possible to highlight the histone deacetylase (HDAC) and </a:t>
                </a:r>
                <a:r>
                  <a:rPr lang="en-CA" sz="3200" dirty="0" err="1">
                    <a:cs typeface="Arial" panose="020B0604020202020204" pitchFamily="34" charset="0"/>
                  </a:rPr>
                  <a:t>bromodomain</a:t>
                </a:r>
                <a:r>
                  <a:rPr lang="en-CA" sz="3200" dirty="0">
                    <a:cs typeface="Arial" panose="020B0604020202020204" pitchFamily="34" charset="0"/>
                  </a:rPr>
                  <a:t> (BRD) inhibitors.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1,2</a:t>
                </a:r>
                <a:r>
                  <a:rPr lang="en-CA" sz="3200" dirty="0">
                    <a:cs typeface="Arial" panose="020B0604020202020204" pitchFamily="34" charset="0"/>
                  </a:rPr>
                  <a:t> The potential of HDAC </a:t>
                </a:r>
                <a:r>
                  <a:rPr lang="en-CA" sz="3200" dirty="0" smtClean="0">
                    <a:cs typeface="Arial" panose="020B0604020202020204" pitchFamily="34" charset="0"/>
                  </a:rPr>
                  <a:t>and </a:t>
                </a:r>
                <a:r>
                  <a:rPr lang="en-CA" sz="3200" dirty="0">
                    <a:cs typeface="Arial" panose="020B0604020202020204" pitchFamily="34" charset="0"/>
                  </a:rPr>
                  <a:t>BRD inhibitors to reactivate HIV-1 from latent reservoir was demonstrated </a:t>
                </a:r>
                <a:r>
                  <a:rPr lang="en-CA" sz="3200" i="1" dirty="0">
                    <a:cs typeface="Arial" panose="020B0604020202020204" pitchFamily="34" charset="0"/>
                  </a:rPr>
                  <a:t>in vitro</a:t>
                </a:r>
                <a:r>
                  <a:rPr lang="en-CA" sz="3200" dirty="0">
                    <a:cs typeface="Arial" panose="020B0604020202020204" pitchFamily="34" charset="0"/>
                  </a:rPr>
                  <a:t> and </a:t>
                </a:r>
                <a:r>
                  <a:rPr lang="en-CA" sz="3200" i="1" dirty="0">
                    <a:cs typeface="Arial" panose="020B0604020202020204" pitchFamily="34" charset="0"/>
                  </a:rPr>
                  <a:t>in vivo</a:t>
                </a:r>
                <a:r>
                  <a:rPr lang="en-CA" sz="3200" dirty="0">
                    <a:cs typeface="Arial" panose="020B0604020202020204" pitchFamily="34" charset="0"/>
                  </a:rPr>
                  <a:t>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3</a:t>
                </a:r>
                <a:r>
                  <a:rPr lang="en-CA" sz="3200" dirty="0">
                    <a:cs typeface="Arial" panose="020B0604020202020204" pitchFamily="34" charset="0"/>
                  </a:rPr>
                  <a:t> 2-aminobenzamide derivatives, as </a:t>
                </a:r>
                <a:r>
                  <a:rPr lang="en-CA" sz="3200" dirty="0" err="1">
                    <a:cs typeface="Arial" panose="020B0604020202020204" pitchFamily="34" charset="0"/>
                  </a:rPr>
                  <a:t>HDACi</a:t>
                </a:r>
                <a:r>
                  <a:rPr lang="en-CA" sz="3200" dirty="0">
                    <a:cs typeface="Arial" panose="020B0604020202020204" pitchFamily="34" charset="0"/>
                  </a:rPr>
                  <a:t> class I, and BRD4 inhibitors as those containing </a:t>
                </a:r>
                <a:r>
                  <a:rPr lang="en-CA" sz="3200" dirty="0" err="1">
                    <a:cs typeface="Arial" panose="020B0604020202020204" pitchFamily="34" charset="0"/>
                  </a:rPr>
                  <a:t>oxazole</a:t>
                </a:r>
                <a:r>
                  <a:rPr lang="en-CA" sz="3200" dirty="0">
                    <a:cs typeface="Arial" panose="020B0604020202020204" pitchFamily="34" charset="0"/>
                  </a:rPr>
                  <a:t> subunit has shown has been described to reactivate latent HIV-1 reservoir.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4</a:t>
                </a:r>
                <a:r>
                  <a:rPr lang="en-CA" sz="3200" dirty="0">
                    <a:cs typeface="Arial" panose="020B0604020202020204" pitchFamily="34" charset="0"/>
                  </a:rPr>
                  <a:t> The combination of LRA can promote synergism and induce a more promising reactivation in the latent reservoir.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5</a:t>
                </a:r>
                <a:r>
                  <a:rPr lang="en-CA" sz="3200" dirty="0">
                    <a:cs typeface="Arial" panose="020B0604020202020204" pitchFamily="34" charset="0"/>
                  </a:rPr>
                  <a:t> Based on these finds, </a:t>
                </a:r>
                <a:r>
                  <a:rPr lang="en-CA" sz="3200" dirty="0" smtClean="0">
                    <a:cs typeface="Arial" panose="020B0604020202020204" pitchFamily="34" charset="0"/>
                  </a:rPr>
                  <a:t>we </a:t>
                </a:r>
                <a:r>
                  <a:rPr lang="en-CA" sz="3200" dirty="0">
                    <a:cs typeface="Arial" panose="020B0604020202020204" pitchFamily="34" charset="0"/>
                  </a:rPr>
                  <a:t>used molecular modification (hybridization) approach to describe the design, synthesis and evaluation of optimized hybrid compounds designed to target both </a:t>
                </a:r>
                <a:r>
                  <a:rPr lang="en-CA" sz="3200" dirty="0" smtClean="0">
                    <a:cs typeface="Arial" panose="020B0604020202020204" pitchFamily="34" charset="0"/>
                  </a:rPr>
                  <a:t>BRD4 </a:t>
                </a:r>
                <a:r>
                  <a:rPr lang="en-CA" sz="3200" dirty="0">
                    <a:cs typeface="Arial" panose="020B0604020202020204" pitchFamily="34" charset="0"/>
                  </a:rPr>
                  <a:t>and HDAC class </a:t>
                </a:r>
                <a:r>
                  <a:rPr lang="en-CA" sz="3200" dirty="0" smtClean="0">
                    <a:cs typeface="Arial" panose="020B0604020202020204" pitchFamily="34" charset="0"/>
                  </a:rPr>
                  <a:t>I (HDAC1-3). </a:t>
                </a: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+mj-lt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3200" b="1" dirty="0" smtClean="0">
                    <a:solidFill>
                      <a:srgbClr val="663399"/>
                    </a:solidFill>
                    <a:latin typeface="+mj-lt"/>
                  </a:rPr>
                  <a:t>Methods</a:t>
                </a:r>
                <a:endParaRPr lang="en-US" altLang="en-US" sz="3200" b="1" dirty="0">
                  <a:solidFill>
                    <a:srgbClr val="663399"/>
                  </a:solidFill>
                  <a:latin typeface="+mj-lt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CA" sz="3200" dirty="0">
                    <a:cs typeface="Arial" panose="020B0604020202020204" pitchFamily="34" charset="0"/>
                  </a:rPr>
                  <a:t>All designed compounds were docked against BRD4 and HDAC2 in order to identify those more prone to interact with both targets at appropriate level (</a:t>
                </a:r>
                <a:r>
                  <a:rPr lang="en-CA" sz="3200" b="1" dirty="0">
                    <a:cs typeface="Arial" panose="020B0604020202020204" pitchFamily="34" charset="0"/>
                  </a:rPr>
                  <a:t>Figure 1</a:t>
                </a:r>
                <a:r>
                  <a:rPr lang="en-CA" sz="3200" dirty="0">
                    <a:cs typeface="Arial" panose="020B0604020202020204" pitchFamily="34" charset="0"/>
                  </a:rPr>
                  <a:t>). The more promising compounds were synthesized and evaluated through enzymatic assays using both HDAC and BRD enzymes. </a:t>
                </a:r>
                <a:r>
                  <a:rPr lang="en-CA" sz="3200" b="1" dirty="0">
                    <a:cs typeface="Arial" panose="020B0604020202020204" pitchFamily="34" charset="0"/>
                  </a:rPr>
                  <a:t>Molecular docking</a:t>
                </a:r>
                <a:r>
                  <a:rPr lang="en-CA" sz="3200" dirty="0">
                    <a:cs typeface="Arial" panose="020B0604020202020204" pitchFamily="34" charset="0"/>
                  </a:rPr>
                  <a:t>. Docking simulation was performed using Glide on Extra-precision mode by Maestro (Schrödinger</a:t>
                </a:r>
                <a:r>
                  <a:rPr lang="en-CA" sz="3200" baseline="30000" dirty="0">
                    <a:cs typeface="Arial" panose="020B0604020202020204" pitchFamily="34" charset="0"/>
                  </a:rPr>
                  <a:t>®️</a:t>
                </a:r>
                <a:r>
                  <a:rPr lang="en-CA" sz="3200" dirty="0">
                    <a:cs typeface="Arial" panose="020B0604020202020204" pitchFamily="34" charset="0"/>
                  </a:rPr>
                  <a:t>) using BRD4 (PDB code: 4WIV; resolution 1.56 Å) and HDAC-2 (PDB code: 4LY1; resolution 1.56 Å). The </a:t>
                </a:r>
                <a:r>
                  <a:rPr lang="en-CA" sz="3200" dirty="0" err="1">
                    <a:cs typeface="Arial" panose="020B0604020202020204" pitchFamily="34" charset="0"/>
                  </a:rPr>
                  <a:t>pdb</a:t>
                </a:r>
                <a:r>
                  <a:rPr lang="en-CA" sz="3200" dirty="0">
                    <a:cs typeface="Arial" panose="020B0604020202020204" pitchFamily="34" charset="0"/>
                  </a:rPr>
                  <a:t> files were imported into the Maestro and prepared using the </a:t>
                </a:r>
                <a:r>
                  <a:rPr lang="en-CA" sz="3200" i="1" dirty="0">
                    <a:cs typeface="Arial" panose="020B0604020202020204" pitchFamily="34" charset="0"/>
                  </a:rPr>
                  <a:t>Protein Preparation Wizard</a:t>
                </a:r>
                <a:r>
                  <a:rPr lang="en-CA" sz="3200" dirty="0">
                    <a:cs typeface="Arial" panose="020B0604020202020204" pitchFamily="34" charset="0"/>
                  </a:rPr>
                  <a:t>. The interaction box (“grid”) was defined by the </a:t>
                </a:r>
                <a:r>
                  <a:rPr lang="en-CA" sz="3200" i="1" dirty="0">
                    <a:cs typeface="Arial" panose="020B0604020202020204" pitchFamily="34" charset="0"/>
                  </a:rPr>
                  <a:t>Receptor Grid Generation</a:t>
                </a:r>
                <a:r>
                  <a:rPr lang="en-CA" sz="3200" dirty="0">
                    <a:cs typeface="Arial" panose="020B0604020202020204" pitchFamily="34" charset="0"/>
                  </a:rPr>
                  <a:t>, with dimensions of 10 Å x 10 Å x 10 Å. All ligands were prepared using Ligand Preparation (</a:t>
                </a:r>
                <a:r>
                  <a:rPr lang="en-CA" sz="3200" dirty="0" err="1">
                    <a:cs typeface="Arial" panose="020B0604020202020204" pitchFamily="34" charset="0"/>
                  </a:rPr>
                  <a:t>LigPrep</a:t>
                </a:r>
                <a:r>
                  <a:rPr lang="en-CA" sz="3200" dirty="0">
                    <a:cs typeface="Arial" panose="020B0604020202020204" pitchFamily="34" charset="0"/>
                  </a:rPr>
                  <a:t>) with the OPLS3 force field and ionization states at pH 7 ± 2. </a:t>
                </a:r>
                <a:r>
                  <a:rPr lang="en-CA" sz="3200" dirty="0" err="1">
                    <a:cs typeface="Arial" panose="020B0604020202020204" pitchFamily="34" charset="0"/>
                  </a:rPr>
                  <a:t>Redocking</a:t>
                </a:r>
                <a:r>
                  <a:rPr lang="en-CA" sz="3200" dirty="0">
                    <a:cs typeface="Arial" panose="020B0604020202020204" pitchFamily="34" charset="0"/>
                  </a:rPr>
                  <a:t> studies were performed in order to validate the model. </a:t>
                </a:r>
                <a:r>
                  <a:rPr lang="en-CA" sz="3200" b="1" dirty="0">
                    <a:cs typeface="Arial" panose="020B0604020202020204" pitchFamily="34" charset="0"/>
                  </a:rPr>
                  <a:t>Synthesis</a:t>
                </a:r>
                <a:r>
                  <a:rPr lang="en-CA" sz="3200" dirty="0">
                    <a:cs typeface="Arial" panose="020B0604020202020204" pitchFamily="34" charset="0"/>
                  </a:rPr>
                  <a:t>. All compounds were prepared through divergent route, using classic organic reactions, according Scheme 1 and 2. </a:t>
                </a:r>
                <a:r>
                  <a:rPr lang="en-US" altLang="en-US" sz="3200" b="1" dirty="0">
                    <a:cs typeface="Arial" panose="020B0604020202020204" pitchFamily="34" charset="0"/>
                  </a:rPr>
                  <a:t>Enzymatic assays</a:t>
                </a:r>
                <a:r>
                  <a:rPr lang="en-US" altLang="en-US" sz="3200" dirty="0">
                    <a:cs typeface="Arial" panose="020B0604020202020204" pitchFamily="34" charset="0"/>
                  </a:rPr>
                  <a:t>. The ability of all compounds (at 10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3200" dirty="0">
                    <a:cs typeface="Arial" panose="020B0604020202020204" pitchFamily="34" charset="0"/>
                  </a:rPr>
                  <a:t>M) to inhibit both enzymes HDAC 1-3 and BRD4 were evaluated. </a:t>
                </a:r>
                <a:endParaRPr lang="en-CA" sz="3200" dirty="0"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CA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3200" b="1" dirty="0" smtClean="0">
                  <a:solidFill>
                    <a:srgbClr val="663399"/>
                  </a:solidFill>
                  <a:cs typeface="Arial" panose="020B0604020202020204" pitchFamily="34" charset="0"/>
                </a:endParaRPr>
              </a:p>
              <a:p>
                <a:pPr marL="0" indent="0" algn="just" defTabSz="525571" eaLnBrk="0" fontAlgn="base" hangingPunct="0">
                  <a:lnSpc>
                    <a:spcPts val="333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C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421606" y="6927850"/>
                <a:ext cx="13381200" cy="32308800"/>
              </a:xfrm>
              <a:prstGeom prst="rect">
                <a:avLst/>
              </a:prstGeom>
              <a:blipFill>
                <a:blip r:embed="rId2"/>
                <a:stretch>
                  <a:fillRect l="-1686" t="-509" r="-16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06616" y="4489450"/>
            <a:ext cx="27423189" cy="226215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400" u="sng" dirty="0" smtClean="0">
                <a:solidFill>
                  <a:schemeClr val="bg1"/>
                </a:solidFill>
              </a:rPr>
              <a:t>Juliana Romano Lopes</a:t>
            </a:r>
            <a:r>
              <a:rPr lang="pt-BR" sz="5400" baseline="30000" dirty="0" smtClean="0"/>
              <a:t>1</a:t>
            </a:r>
            <a:r>
              <a:rPr lang="en-US" sz="5400" dirty="0" smtClean="0">
                <a:solidFill>
                  <a:schemeClr val="bg1"/>
                </a:solidFill>
              </a:rPr>
              <a:t>, </a:t>
            </a:r>
            <a:r>
              <a:rPr lang="pt-BR" sz="5400" dirty="0"/>
              <a:t>Igor </a:t>
            </a:r>
            <a:r>
              <a:rPr lang="pt-BR" sz="5400" dirty="0" smtClean="0"/>
              <a:t>Prokopczyk</a:t>
            </a:r>
            <a:r>
              <a:rPr lang="pt-BR" sz="5400" baseline="30000" dirty="0" smtClean="0"/>
              <a:t>1</a:t>
            </a:r>
            <a:r>
              <a:rPr lang="pt-BR" sz="5400" dirty="0" smtClean="0"/>
              <a:t>, Jean Leandro dos Santos</a:t>
            </a:r>
            <a:r>
              <a:rPr lang="pt-BR" sz="5400" baseline="30000" dirty="0" smtClean="0"/>
              <a:t>1</a:t>
            </a:r>
          </a:p>
          <a:p>
            <a:pPr algn="r">
              <a:lnSpc>
                <a:spcPct val="150000"/>
              </a:lnSpc>
            </a:pPr>
            <a:r>
              <a:rPr lang="pt-BR" sz="4000" baseline="300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State University of São Paulo – UNESP, School of Pharmaceutical Science,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Araraquara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, São Paulo, Brazil, 14800-903</a:t>
            </a:r>
            <a:endParaRPr lang="en-US" sz="40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513761" y="1714454"/>
            <a:ext cx="27247692" cy="2089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/>
              <a:t>Design and synthesis of new hybrid latency reversal agents for HIV treatment</a:t>
            </a:r>
            <a:endParaRPr lang="en-US" sz="5000" b="1" dirty="0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15747206" y="7004050"/>
            <a:ext cx="13382065" cy="31623000"/>
          </a:xfrm>
        </p:spPr>
        <p:txBody>
          <a:bodyPr>
            <a:noAutofit/>
          </a:bodyPr>
          <a:lstStyle/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663399"/>
                </a:solidFill>
                <a:cs typeface="Arial" panose="020B0604020202020204" pitchFamily="34" charset="0"/>
              </a:rPr>
              <a:t>Results</a:t>
            </a: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3200" dirty="0">
                <a:ea typeface="Times New Roman" panose="02020603050405020304" pitchFamily="18" charset="0"/>
                <a:cs typeface="Arial" panose="020B0604020202020204" pitchFamily="34" charset="0"/>
              </a:rPr>
              <a:t>The 8 more promissory compounds able to interact with both BRD-4 and HDAC-2 through docking simulation were selected.</a:t>
            </a:r>
            <a:r>
              <a:rPr lang="pt-BR" sz="3200" dirty="0"/>
              <a:t> </a:t>
            </a:r>
            <a:r>
              <a:rPr lang="en-CA" sz="32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CA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acetamide</a:t>
            </a:r>
            <a:r>
              <a:rPr lang="en-CA" sz="3200" dirty="0">
                <a:ea typeface="Times New Roman" panose="02020603050405020304" pitchFamily="18" charset="0"/>
                <a:cs typeface="Arial" panose="020B0604020202020204" pitchFamily="34" charset="0"/>
              </a:rPr>
              <a:t> and 3,5-dimethyloxazole derivatives were synthesized at yields ranging from 46-72%. All compounds were characterized by analytical methods such as NMR, infrared, mass spectrometry and elemental analysis. </a:t>
            </a:r>
            <a:r>
              <a:rPr lang="en-US" altLang="en-US" sz="3200" dirty="0"/>
              <a:t>The enzymatic </a:t>
            </a:r>
            <a:r>
              <a:rPr lang="en-US" altLang="en-US" sz="3200" dirty="0" smtClean="0"/>
              <a:t>assays (</a:t>
            </a:r>
            <a:r>
              <a:rPr lang="en-US" altLang="en-US" sz="3200" b="1" dirty="0" smtClean="0"/>
              <a:t>Table 1</a:t>
            </a:r>
            <a:r>
              <a:rPr lang="en-US" altLang="en-US" sz="3200" dirty="0" smtClean="0"/>
              <a:t>) </a:t>
            </a:r>
            <a:r>
              <a:rPr lang="en-US" altLang="en-US" sz="3200" dirty="0"/>
              <a:t>reveals that compounds (</a:t>
            </a:r>
            <a:r>
              <a:rPr lang="en-US" altLang="en-US" sz="3200" b="1" dirty="0"/>
              <a:t>4</a:t>
            </a:r>
            <a:r>
              <a:rPr lang="en-US" altLang="en-US" sz="3200" dirty="0"/>
              <a:t>), (</a:t>
            </a:r>
            <a:r>
              <a:rPr lang="en-US" altLang="en-US" sz="3200" b="1" dirty="0"/>
              <a:t>20</a:t>
            </a:r>
            <a:r>
              <a:rPr lang="en-US" altLang="en-US" sz="3200" dirty="0"/>
              <a:t>), (</a:t>
            </a:r>
            <a:r>
              <a:rPr lang="en-US" altLang="en-US" sz="3200" b="1" dirty="0"/>
              <a:t>9</a:t>
            </a:r>
            <a:r>
              <a:rPr lang="en-US" altLang="en-US" sz="3200" dirty="0"/>
              <a:t>) and (</a:t>
            </a:r>
            <a:r>
              <a:rPr lang="en-US" altLang="en-US" sz="3200" b="1" dirty="0"/>
              <a:t>23</a:t>
            </a:r>
            <a:r>
              <a:rPr lang="en-US" altLang="en-US" sz="3200" dirty="0"/>
              <a:t>) inhibited HDAC class I, specifically HDAC 1-3 with values ranging from 75-89% for HDAC1, 72-91% for HDAC2 and 16-77 for HDAC3. Against BRD4, the inhibitory effect ranged from 5-25%. The presence of 3,5-dimethyloxazole improved the recognition by bromodomain-4. All hybrids exhibited superior activity as HDAC inhibitor than BRD4 inhibitor. </a:t>
            </a:r>
            <a:r>
              <a:rPr lang="en-US" altLang="en-US" sz="3200" dirty="0"/>
              <a:t>. </a:t>
            </a:r>
            <a:endParaRPr lang="en-US" sz="3200" dirty="0"/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CA" sz="3200" dirty="0">
              <a:latin typeface="+mj-lt"/>
              <a:cs typeface="Arial" panose="020B0604020202020204" pitchFamily="34" charset="0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b="1" dirty="0" smtClean="0">
              <a:solidFill>
                <a:srgbClr val="663399"/>
              </a:solidFill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smtClean="0">
                <a:solidFill>
                  <a:srgbClr val="663399"/>
                </a:solidFill>
                <a:latin typeface="+mj-lt"/>
              </a:rPr>
              <a:t>Conclusions</a:t>
            </a:r>
            <a:endParaRPr lang="en-US" altLang="en-US" sz="3200" b="1" dirty="0">
              <a:solidFill>
                <a:srgbClr val="663399"/>
              </a:solidFill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A" sz="3200" dirty="0">
                <a:latin typeface="+mj-lt"/>
                <a:ea typeface="Times New Roman" panose="02020603050405020304" pitchFamily="18" charset="0"/>
              </a:rPr>
              <a:t>New </a:t>
            </a:r>
            <a:r>
              <a:rPr lang="en-CA" sz="3200" dirty="0" smtClean="0">
                <a:latin typeface="+mj-lt"/>
                <a:ea typeface="Times New Roman" panose="02020603050405020304" pitchFamily="18" charset="0"/>
              </a:rPr>
              <a:t>hybrid HDAC/BRD4 inhibitors were </a:t>
            </a:r>
            <a:r>
              <a:rPr lang="en-CA" sz="3200" dirty="0">
                <a:latin typeface="+mj-lt"/>
                <a:ea typeface="Times New Roman" panose="02020603050405020304" pitchFamily="18" charset="0"/>
              </a:rPr>
              <a:t>synthesized and characterized by analytical methods. Docking studies contributed to selected the promising molecules for the synthesis. All of those were evaluated against the enzymes HDAC and BRD4. These </a:t>
            </a:r>
            <a:r>
              <a:rPr lang="en-CA" sz="3200" dirty="0" smtClean="0">
                <a:latin typeface="+mj-lt"/>
                <a:ea typeface="Times New Roman" panose="02020603050405020304" pitchFamily="18" charset="0"/>
              </a:rPr>
              <a:t>compounds </a:t>
            </a:r>
            <a:r>
              <a:rPr lang="en-CA" sz="3200" dirty="0">
                <a:latin typeface="+mj-lt"/>
                <a:ea typeface="Times New Roman" panose="02020603050405020304" pitchFamily="18" charset="0"/>
              </a:rPr>
              <a:t>were able to inhibit BRD4 and HDAC 1-3 (class I) suggesting its potential use as latency-reversing agents. In the next steps, these compounds will be evaluated in vitro against infected HIV cells in order to characterize its latency-reversing </a:t>
            </a:r>
            <a:r>
              <a:rPr lang="en-CA" sz="3200" dirty="0" smtClean="0">
                <a:latin typeface="+mj-lt"/>
                <a:ea typeface="Times New Roman" panose="02020603050405020304" pitchFamily="18" charset="0"/>
              </a:rPr>
              <a:t>effects</a:t>
            </a:r>
            <a:r>
              <a:rPr lang="pt-BR" sz="3200" dirty="0" smtClean="0">
                <a:latin typeface="+mj-lt"/>
              </a:rPr>
              <a:t>.</a:t>
            </a:r>
          </a:p>
          <a:p>
            <a:pPr marL="0" indent="0" algn="just" defTabSz="52557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latin typeface="+mj-lt"/>
            </a:endParaRPr>
          </a:p>
          <a:p>
            <a:pPr marL="0" indent="0" algn="just" defTabSz="52557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smtClean="0">
                <a:solidFill>
                  <a:srgbClr val="663399"/>
                </a:solidFill>
                <a:latin typeface="+mj-lt"/>
              </a:rPr>
              <a:t>References</a:t>
            </a:r>
            <a:endParaRPr lang="en-US" altLang="en-US" sz="3200" b="1" dirty="0">
              <a:solidFill>
                <a:srgbClr val="663399"/>
              </a:solidFill>
              <a:latin typeface="+mj-lt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Bruner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, K. M., Wang, Z.,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Simonetti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, F. R., et al. A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quantitative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approach for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measuring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reservoir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latent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HIV-1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proviruses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.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Nature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(2019), 566: 120–125.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sz="2800" dirty="0">
                <a:latin typeface="+mj-lt"/>
                <a:cs typeface="Arial" panose="020B0604020202020204" pitchFamily="34" charset="0"/>
              </a:rPr>
              <a:t>Lewin, S. R., Rasmussen, T. A.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Kick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 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 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kill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 for HIV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latency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. Lancet (2020), 395(10227): 844-846.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Lehrman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, G.,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Hogue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, I.B., Palmer, S., et al.,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Depletion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latent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HIV-1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infection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in vivo: a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proof-of-concept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+mj-lt"/>
                <a:cs typeface="Arial" panose="020B0604020202020204" pitchFamily="34" charset="0"/>
              </a:rPr>
              <a:t>study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. Lancet (2005), 366: 549–555.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sz="2800" dirty="0" err="1" smtClean="0">
                <a:latin typeface="+mj-lt"/>
              </a:rPr>
              <a:t>Banerjee</a:t>
            </a:r>
            <a:r>
              <a:rPr lang="pt-BR" sz="2800" dirty="0" smtClean="0">
                <a:latin typeface="+mj-lt"/>
              </a:rPr>
              <a:t>, </a:t>
            </a:r>
            <a:r>
              <a:rPr lang="pt-BR" sz="2800" dirty="0">
                <a:latin typeface="+mj-lt"/>
              </a:rPr>
              <a:t>C. et al. BET </a:t>
            </a:r>
            <a:r>
              <a:rPr lang="pt-BR" sz="2800" dirty="0" err="1">
                <a:latin typeface="+mj-lt"/>
              </a:rPr>
              <a:t>Bromodomain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Inhibition</a:t>
            </a:r>
            <a:r>
              <a:rPr lang="pt-BR" sz="2800" dirty="0">
                <a:latin typeface="+mj-lt"/>
              </a:rPr>
              <a:t> as a Novel </a:t>
            </a:r>
            <a:r>
              <a:rPr lang="pt-BR" sz="2800" dirty="0" err="1">
                <a:latin typeface="+mj-lt"/>
              </a:rPr>
              <a:t>Strategy</a:t>
            </a:r>
            <a:r>
              <a:rPr lang="pt-BR" sz="2800" dirty="0">
                <a:latin typeface="+mj-lt"/>
              </a:rPr>
              <a:t> for </a:t>
            </a:r>
            <a:r>
              <a:rPr lang="pt-BR" sz="2800" dirty="0" err="1">
                <a:latin typeface="+mj-lt"/>
              </a:rPr>
              <a:t>Reactivation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of</a:t>
            </a:r>
            <a:r>
              <a:rPr lang="pt-BR" sz="2800" dirty="0">
                <a:latin typeface="+mj-lt"/>
              </a:rPr>
              <a:t> HIV-1. </a:t>
            </a:r>
            <a:r>
              <a:rPr lang="pt-BR" sz="2800" dirty="0" err="1">
                <a:latin typeface="+mj-lt"/>
              </a:rPr>
              <a:t>Journal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of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Leukocyte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Biology</a:t>
            </a:r>
            <a:r>
              <a:rPr lang="pt-BR" sz="2800" dirty="0">
                <a:latin typeface="+mj-lt"/>
              </a:rPr>
              <a:t> (2012), 92(6): 1147-1154.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altLang="en-US" sz="2800" dirty="0">
                <a:latin typeface="+mj-lt"/>
              </a:rPr>
              <a:t> Abner E, Jordan A. HIV "</a:t>
            </a:r>
            <a:r>
              <a:rPr lang="pt-BR" altLang="en-US" sz="2800" dirty="0" err="1">
                <a:latin typeface="+mj-lt"/>
              </a:rPr>
              <a:t>shock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and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kill</a:t>
            </a:r>
            <a:r>
              <a:rPr lang="pt-BR" altLang="en-US" sz="2800" dirty="0">
                <a:latin typeface="+mj-lt"/>
              </a:rPr>
              <a:t>" </a:t>
            </a:r>
            <a:r>
              <a:rPr lang="pt-BR" altLang="en-US" sz="2800" dirty="0" err="1">
                <a:latin typeface="+mj-lt"/>
              </a:rPr>
              <a:t>therapy</a:t>
            </a:r>
            <a:r>
              <a:rPr lang="pt-BR" altLang="en-US" sz="2800" dirty="0">
                <a:latin typeface="+mj-lt"/>
              </a:rPr>
              <a:t>: In </a:t>
            </a:r>
            <a:r>
              <a:rPr lang="pt-BR" altLang="en-US" sz="2800" dirty="0" err="1">
                <a:latin typeface="+mj-lt"/>
              </a:rPr>
              <a:t>need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of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revision</a:t>
            </a:r>
            <a:r>
              <a:rPr lang="pt-BR" altLang="en-US" sz="2800" dirty="0">
                <a:latin typeface="+mj-lt"/>
              </a:rPr>
              <a:t>. Antiviral </a:t>
            </a:r>
            <a:r>
              <a:rPr lang="pt-BR" altLang="en-US" sz="2800" dirty="0" err="1">
                <a:latin typeface="+mj-lt"/>
              </a:rPr>
              <a:t>Research</a:t>
            </a:r>
            <a:r>
              <a:rPr lang="pt-BR" altLang="en-US" sz="2800" dirty="0">
                <a:latin typeface="+mj-lt"/>
              </a:rPr>
              <a:t> (2019), 166:19-34. </a:t>
            </a: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 smtClean="0">
              <a:latin typeface="+mj-lt"/>
            </a:endParaRPr>
          </a:p>
          <a:p>
            <a:pPr marL="0" indent="0" algn="just" defTabSz="52557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663399"/>
                </a:solidFill>
                <a:latin typeface="+mj-lt"/>
              </a:rPr>
              <a:t>Acknowledgments</a:t>
            </a:r>
          </a:p>
          <a:p>
            <a:pPr marL="0" indent="0" algn="just" defTabSz="52557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2800" dirty="0">
                <a:latin typeface="+mj-lt"/>
              </a:rPr>
              <a:t>This </a:t>
            </a:r>
            <a:r>
              <a:rPr lang="pt-BR" altLang="en-US" sz="2800" dirty="0" err="1">
                <a:latin typeface="+mj-lt"/>
              </a:rPr>
              <a:t>study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was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supported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by</a:t>
            </a:r>
            <a:r>
              <a:rPr lang="pt-BR" altLang="en-US" sz="2800" dirty="0">
                <a:latin typeface="+mj-lt"/>
              </a:rPr>
              <a:t> Fundação de Amparo à Pesquisa do Estado de São Paulo (FAPESP Ref. </a:t>
            </a:r>
            <a:r>
              <a:rPr lang="pt-BR" altLang="en-US" sz="2800" dirty="0" err="1">
                <a:latin typeface="+mj-lt"/>
              </a:rPr>
              <a:t>Process</a:t>
            </a:r>
            <a:r>
              <a:rPr lang="pt-BR" altLang="en-US" sz="2800" dirty="0">
                <a:latin typeface="+mj-lt"/>
              </a:rPr>
              <a:t>: FAPESP 18/11079-0); Programa de Apoio ao Desenvolvimento Científico da Faculdade de Ciências Farmacêuticas da UNESP – PADC. This </a:t>
            </a:r>
            <a:r>
              <a:rPr lang="pt-BR" altLang="en-US" sz="2800" dirty="0" err="1">
                <a:latin typeface="+mj-lt"/>
              </a:rPr>
              <a:t>study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was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financed</a:t>
            </a:r>
            <a:r>
              <a:rPr lang="pt-BR" altLang="en-US" sz="2800" dirty="0">
                <a:latin typeface="+mj-lt"/>
              </a:rPr>
              <a:t> in </a:t>
            </a:r>
            <a:r>
              <a:rPr lang="pt-BR" altLang="en-US" sz="2800" dirty="0" err="1">
                <a:latin typeface="+mj-lt"/>
              </a:rPr>
              <a:t>part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by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the</a:t>
            </a:r>
            <a:r>
              <a:rPr lang="pt-BR" altLang="en-US" sz="2800" dirty="0">
                <a:latin typeface="+mj-lt"/>
              </a:rPr>
              <a:t> Coordenação de Aperfeiçoamento de Pessoal de Nível Superior - Brasil (CAPES) - </a:t>
            </a:r>
            <a:r>
              <a:rPr lang="pt-BR" altLang="en-US" sz="2800" dirty="0" err="1">
                <a:latin typeface="+mj-lt"/>
              </a:rPr>
              <a:t>Finance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Code</a:t>
            </a:r>
            <a:r>
              <a:rPr lang="pt-BR" altLang="en-US" sz="2800" dirty="0">
                <a:latin typeface="+mj-lt"/>
              </a:rPr>
              <a:t> 001 </a:t>
            </a:r>
            <a:r>
              <a:rPr lang="pt-BR" altLang="en-US" sz="2800" dirty="0" err="1">
                <a:latin typeface="+mj-lt"/>
              </a:rPr>
              <a:t>and</a:t>
            </a:r>
            <a:r>
              <a:rPr lang="pt-BR" altLang="en-US" sz="2800" dirty="0">
                <a:latin typeface="+mj-lt"/>
              </a:rPr>
              <a:t> Conselho Nacional de Desenvolvimento Científico e Tecnológico (CNPq). J.L.S. </a:t>
            </a:r>
            <a:r>
              <a:rPr lang="pt-BR" altLang="en-US" sz="2800" dirty="0" err="1">
                <a:latin typeface="+mj-lt"/>
              </a:rPr>
              <a:t>is</a:t>
            </a:r>
            <a:r>
              <a:rPr lang="pt-BR" altLang="en-US" sz="2800" dirty="0">
                <a:latin typeface="+mj-lt"/>
              </a:rPr>
              <a:t> CNPq </a:t>
            </a:r>
            <a:r>
              <a:rPr lang="pt-BR" altLang="en-US" sz="2800" dirty="0" err="1">
                <a:latin typeface="+mj-lt"/>
              </a:rPr>
              <a:t>productivity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fellows</a:t>
            </a:r>
            <a:r>
              <a:rPr lang="pt-BR" altLang="en-US" sz="2800" dirty="0">
                <a:latin typeface="+mj-lt"/>
              </a:rPr>
              <a:t>’ </a:t>
            </a:r>
            <a:r>
              <a:rPr lang="pt-BR" altLang="en-US" sz="2800" dirty="0" err="1">
                <a:latin typeface="+mj-lt"/>
              </a:rPr>
              <a:t>level</a:t>
            </a:r>
            <a:r>
              <a:rPr lang="pt-BR" altLang="en-US" sz="2800" dirty="0">
                <a:latin typeface="+mj-lt"/>
              </a:rPr>
              <a:t> 2 (CNPq Ref. </a:t>
            </a:r>
            <a:r>
              <a:rPr lang="pt-BR" altLang="en-US" sz="2800" dirty="0" err="1">
                <a:latin typeface="+mj-lt"/>
              </a:rPr>
              <a:t>Process</a:t>
            </a:r>
            <a:r>
              <a:rPr lang="pt-BR" altLang="en-US" sz="2800" dirty="0">
                <a:latin typeface="+mj-lt"/>
              </a:rPr>
              <a:t>: 304731/2017-0). The </a:t>
            </a:r>
            <a:r>
              <a:rPr lang="pt-BR" altLang="en-US" sz="2800" dirty="0" err="1">
                <a:latin typeface="+mj-lt"/>
              </a:rPr>
              <a:t>funders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had</a:t>
            </a:r>
            <a:r>
              <a:rPr lang="pt-BR" altLang="en-US" sz="2800" dirty="0">
                <a:latin typeface="+mj-lt"/>
              </a:rPr>
              <a:t> no role in </a:t>
            </a:r>
            <a:r>
              <a:rPr lang="pt-BR" altLang="en-US" sz="2800" dirty="0" err="1">
                <a:latin typeface="+mj-lt"/>
              </a:rPr>
              <a:t>study</a:t>
            </a:r>
            <a:r>
              <a:rPr lang="pt-BR" altLang="en-US" sz="2800" dirty="0">
                <a:latin typeface="+mj-lt"/>
              </a:rPr>
              <a:t> design, data </a:t>
            </a:r>
            <a:r>
              <a:rPr lang="pt-BR" altLang="en-US" sz="2800" dirty="0" err="1">
                <a:latin typeface="+mj-lt"/>
              </a:rPr>
              <a:t>collection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and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analysis</a:t>
            </a:r>
            <a:r>
              <a:rPr lang="pt-BR" altLang="en-US" sz="2800" dirty="0">
                <a:latin typeface="+mj-lt"/>
              </a:rPr>
              <a:t>. The </a:t>
            </a:r>
            <a:r>
              <a:rPr lang="pt-BR" altLang="en-US" sz="2800" dirty="0" err="1">
                <a:latin typeface="+mj-lt"/>
              </a:rPr>
              <a:t>authors</a:t>
            </a:r>
            <a:r>
              <a:rPr lang="pt-BR" altLang="en-US" sz="2800" dirty="0">
                <a:latin typeface="+mj-lt"/>
              </a:rPr>
              <a:t> declare </a:t>
            </a:r>
            <a:r>
              <a:rPr lang="pt-BR" altLang="en-US" sz="2800" dirty="0" err="1">
                <a:latin typeface="+mj-lt"/>
              </a:rPr>
              <a:t>not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conflict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of</a:t>
            </a:r>
            <a:r>
              <a:rPr lang="pt-BR" altLang="en-US" sz="2800" dirty="0">
                <a:latin typeface="+mj-lt"/>
              </a:rPr>
              <a:t> </a:t>
            </a:r>
            <a:r>
              <a:rPr lang="pt-BR" altLang="en-US" sz="2800" dirty="0" err="1">
                <a:latin typeface="+mj-lt"/>
              </a:rPr>
              <a:t>interests</a:t>
            </a:r>
            <a:r>
              <a:rPr lang="pt-BR" altLang="en-US" sz="2800" dirty="0">
                <a:latin typeface="+mj-lt"/>
              </a:rPr>
              <a:t>.</a:t>
            </a:r>
            <a:endParaRPr lang="en-US" altLang="en-US" sz="2800" dirty="0">
              <a:latin typeface="+mj-lt"/>
            </a:endParaRPr>
          </a:p>
          <a:p>
            <a:pPr marL="0" indent="0"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3200" dirty="0">
              <a:latin typeface="+mj-lt"/>
            </a:endParaRPr>
          </a:p>
        </p:txBody>
      </p:sp>
      <p:pic>
        <p:nvPicPr>
          <p:cNvPr id="30" name="Imagem 29" descr="Texto preto sobre fundo branco&#10;&#10;Descrição gerada automaticamente">
            <a:extLst>
              <a:ext uri="{FF2B5EF4-FFF2-40B4-BE49-F238E27FC236}">
                <a16:creationId xmlns:a16="http://schemas.microsoft.com/office/drawing/2014/main" id="{2F0C077A-FA34-F440-8059-D82018CF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06" y="21634450"/>
            <a:ext cx="7716269" cy="792000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B14E9E2-3A98-5D42-953D-566555A7B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806" y="21634450"/>
            <a:ext cx="7079614" cy="7920000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2640806" y="29483050"/>
            <a:ext cx="44413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smtClean="0">
                <a:latin typeface="+mj-lt"/>
                <a:cs typeface="Arial" panose="020B0604020202020204" pitchFamily="34" charset="0"/>
              </a:rPr>
              <a:t>Scheme </a:t>
            </a:r>
            <a:r>
              <a:rPr lang="en-CA" sz="1500" b="1" dirty="0">
                <a:latin typeface="+mj-lt"/>
                <a:cs typeface="Arial" panose="020B0604020202020204" pitchFamily="34" charset="0"/>
              </a:rPr>
              <a:t>1</a:t>
            </a:r>
            <a:r>
              <a:rPr lang="en-CA" sz="1500" dirty="0">
                <a:latin typeface="+mj-lt"/>
                <a:cs typeface="Arial" panose="020B0604020202020204" pitchFamily="34" charset="0"/>
              </a:rPr>
              <a:t>. Synthesis of </a:t>
            </a:r>
            <a:r>
              <a:rPr lang="en-CA" sz="1500" dirty="0" err="1">
                <a:latin typeface="+mj-lt"/>
                <a:cs typeface="Arial" panose="020B0604020202020204" pitchFamily="34" charset="0"/>
              </a:rPr>
              <a:t>acetamide</a:t>
            </a:r>
            <a:r>
              <a:rPr lang="en-CA" sz="1500" dirty="0">
                <a:latin typeface="+mj-lt"/>
                <a:cs typeface="Arial" panose="020B0604020202020204" pitchFamily="34" charset="0"/>
              </a:rPr>
              <a:t> derivatives.</a:t>
            </a:r>
          </a:p>
          <a:p>
            <a:endParaRPr lang="pt-BR" sz="1500" dirty="0">
              <a:latin typeface="+mj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9498806" y="2963545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latin typeface="+mj-lt"/>
                <a:cs typeface="Arial" panose="020B0604020202020204" pitchFamily="34" charset="0"/>
              </a:rPr>
              <a:t>Scheme 2</a:t>
            </a:r>
            <a:r>
              <a:rPr lang="en-CA" sz="1500" dirty="0">
                <a:latin typeface="+mj-lt"/>
                <a:cs typeface="Arial" panose="020B0604020202020204" pitchFamily="34" charset="0"/>
              </a:rPr>
              <a:t>. Synthesis of </a:t>
            </a:r>
            <a:r>
              <a:rPr lang="en-CA" sz="1500" dirty="0" err="1">
                <a:latin typeface="+mj-lt"/>
                <a:cs typeface="Arial" panose="020B0604020202020204" pitchFamily="34" charset="0"/>
              </a:rPr>
              <a:t>dimethyloxazole</a:t>
            </a:r>
            <a:r>
              <a:rPr lang="en-CA" sz="1500" dirty="0">
                <a:latin typeface="+mj-lt"/>
                <a:cs typeface="Arial" panose="020B0604020202020204" pitchFamily="34" charset="0"/>
              </a:rPr>
              <a:t> derivatives</a:t>
            </a:r>
            <a:endParaRPr lang="pt-BR" sz="1500" dirty="0">
              <a:latin typeface="+mj-lt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AB282E67-9C23-BE43-8AED-7115B5070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406" y="30168850"/>
            <a:ext cx="7871221" cy="86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8" name="CaixaDeTexto 67"/>
          <p:cNvSpPr txBox="1"/>
          <p:nvPr/>
        </p:nvSpPr>
        <p:spPr>
          <a:xfrm>
            <a:off x="6069806" y="38655124"/>
            <a:ext cx="624840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5571" eaLnBrk="0" fontAlgn="base" hangingPunct="0">
              <a:lnSpc>
                <a:spcPts val="333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500" b="1" dirty="0">
                <a:latin typeface="+mj-lt"/>
                <a:cs typeface="Arial" panose="020B0604020202020204" pitchFamily="34" charset="0"/>
              </a:rPr>
              <a:t>Figure 1</a:t>
            </a:r>
            <a:r>
              <a:rPr lang="en-CA" sz="1500" dirty="0">
                <a:latin typeface="+mj-lt"/>
                <a:cs typeface="Arial" panose="020B0604020202020204" pitchFamily="34" charset="0"/>
              </a:rPr>
              <a:t>. Drug design for dual BRD4-HDAC class I inhibitors.</a:t>
            </a:r>
          </a:p>
          <a:p>
            <a:pPr algn="just"/>
            <a:endParaRPr lang="pt-BR" sz="1500" dirty="0">
              <a:latin typeface="+mj-lt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734C014-3A95-1948-8685-B639E691A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7006" y="11880850"/>
            <a:ext cx="8903421" cy="131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18057269" y="25139650"/>
            <a:ext cx="8839200" cy="144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5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Table 1</a:t>
            </a:r>
            <a:r>
              <a:rPr lang="en-CA" sz="1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Inhibitory effect of compounds against HDAC and BRD4 expressed as percentage of inhibition. All compounds were evaluated at 10 </a:t>
            </a:r>
            <a:r>
              <a:rPr lang="en-CA" sz="15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en-CA" sz="1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CA" sz="15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Vorinostat</a:t>
            </a:r>
            <a:r>
              <a:rPr lang="en-CA" sz="1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was evaluated at 0.1 </a:t>
            </a:r>
            <a:r>
              <a:rPr lang="en-CA" sz="15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en-CA" sz="1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JQ-1 at 2.5 </a:t>
            </a:r>
            <a:r>
              <a:rPr lang="en-CA" sz="15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en-CA" sz="1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828</Words>
  <Application>Microsoft Office PowerPoint</Application>
  <PresentationFormat>Personalizar</PresentationFormat>
  <Paragraphs>90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Design and synthesis of new hybrid latency reversal agents for HIV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Juliana Romano</cp:lastModifiedBy>
  <cp:revision>100</cp:revision>
  <dcterms:created xsi:type="dcterms:W3CDTF">2015-04-04T09:45:50Z</dcterms:created>
  <dcterms:modified xsi:type="dcterms:W3CDTF">2020-10-20T11:20:56Z</dcterms:modified>
</cp:coreProperties>
</file>