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handoutMasterIdLst>
    <p:handoutMasterId r:id="rId28"/>
  </p:handoutMasterIdLst>
  <p:sldIdLst>
    <p:sldId id="256" r:id="rId3"/>
    <p:sldId id="267" r:id="rId4"/>
    <p:sldId id="258" r:id="rId5"/>
    <p:sldId id="259" r:id="rId6"/>
    <p:sldId id="268" r:id="rId7"/>
    <p:sldId id="277" r:id="rId8"/>
    <p:sldId id="278" r:id="rId9"/>
    <p:sldId id="269" r:id="rId10"/>
    <p:sldId id="361" r:id="rId11"/>
    <p:sldId id="271" r:id="rId12"/>
    <p:sldId id="272" r:id="rId13"/>
    <p:sldId id="507" r:id="rId14"/>
    <p:sldId id="693" r:id="rId15"/>
    <p:sldId id="510" r:id="rId16"/>
    <p:sldId id="781" r:id="rId17"/>
    <p:sldId id="777" r:id="rId18"/>
    <p:sldId id="261" r:id="rId19"/>
    <p:sldId id="782" r:id="rId20"/>
    <p:sldId id="273" r:id="rId21"/>
    <p:sldId id="274" r:id="rId22"/>
    <p:sldId id="275" r:id="rId23"/>
    <p:sldId id="276" r:id="rId24"/>
    <p:sldId id="265" r:id="rId25"/>
    <p:sldId id="264" r:id="rId2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a Schalnich" initials="MS" lastIdx="3" clrIdx="0"/>
  <p:cmAuthor id="1" name="Samanta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497" autoAdjust="0"/>
    <p:restoredTop sz="94628" autoAdjust="0"/>
  </p:normalViewPr>
  <p:slideViewPr>
    <p:cSldViewPr>
      <p:cViewPr varScale="1">
        <p:scale>
          <a:sx n="114" d="100"/>
          <a:sy n="114" d="100"/>
        </p:scale>
        <p:origin x="144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313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lldiamond/Desktop/MaxWell/9-21-19%20HSV%20PEPTOID%20DOSAGE%20RESPONS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lldiamond/Desktop/MaxWell/TM4%20and%205%20Time%20cours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gilldiamond/Desktop/MaxWell/Research%20notebook/8-26-20%204,5,9%20oral%20mt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5µg/ml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Sheet4!$C$46:$C$52</c:f>
                <c:numCache>
                  <c:formatCode>General</c:formatCode>
                  <c:ptCount val="7"/>
                  <c:pt idx="0">
                    <c:v>0.33</c:v>
                  </c:pt>
                  <c:pt idx="1">
                    <c:v>0.28000000000000003</c:v>
                  </c:pt>
                  <c:pt idx="2">
                    <c:v>0.28999999999999998</c:v>
                  </c:pt>
                  <c:pt idx="3">
                    <c:v>0.21</c:v>
                  </c:pt>
                  <c:pt idx="4">
                    <c:v>0.19</c:v>
                  </c:pt>
                  <c:pt idx="5">
                    <c:v>0.25</c:v>
                  </c:pt>
                  <c:pt idx="6">
                    <c:v>0.16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Sheet4!$B$33:$B$39</c:f>
              <c:strCache>
                <c:ptCount val="7"/>
                <c:pt idx="0">
                  <c:v>MXB1</c:v>
                </c:pt>
                <c:pt idx="1">
                  <c:v>MXB2</c:v>
                </c:pt>
                <c:pt idx="2">
                  <c:v>MXB4</c:v>
                </c:pt>
                <c:pt idx="3">
                  <c:v>MXB5</c:v>
                </c:pt>
                <c:pt idx="4">
                  <c:v>MXB8</c:v>
                </c:pt>
                <c:pt idx="5">
                  <c:v>MXB9</c:v>
                </c:pt>
                <c:pt idx="6">
                  <c:v>LL-37</c:v>
                </c:pt>
              </c:strCache>
            </c:strRef>
          </c:cat>
          <c:val>
            <c:numRef>
              <c:f>Sheet4!$C$33:$C$39</c:f>
              <c:numCache>
                <c:formatCode>General</c:formatCode>
                <c:ptCount val="7"/>
                <c:pt idx="0" formatCode="0.00">
                  <c:v>1.0114319239044163</c:v>
                </c:pt>
                <c:pt idx="1">
                  <c:v>0.75</c:v>
                </c:pt>
                <c:pt idx="2" formatCode="0.00">
                  <c:v>0.97707231567103181</c:v>
                </c:pt>
                <c:pt idx="3" formatCode="0.00">
                  <c:v>0.68234234858138387</c:v>
                </c:pt>
                <c:pt idx="4" formatCode="0.00">
                  <c:v>1.26</c:v>
                </c:pt>
                <c:pt idx="5" formatCode="0.00">
                  <c:v>0.74292482275605387</c:v>
                </c:pt>
                <c:pt idx="6" formatCode="0.00">
                  <c:v>1.04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B3-5049-B03C-76134C615FD0}"/>
            </c:ext>
          </c:extLst>
        </c:ser>
        <c:ser>
          <c:idx val="1"/>
          <c:order val="1"/>
          <c:tx>
            <c:v>20µg/ml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Sheet4!$D$46:$D$51</c:f>
                <c:numCache>
                  <c:formatCode>General</c:formatCode>
                  <c:ptCount val="6"/>
                  <c:pt idx="0">
                    <c:v>0.33</c:v>
                  </c:pt>
                  <c:pt idx="1">
                    <c:v>0.09</c:v>
                  </c:pt>
                  <c:pt idx="2">
                    <c:v>0.02</c:v>
                  </c:pt>
                  <c:pt idx="3">
                    <c:v>0.11</c:v>
                  </c:pt>
                  <c:pt idx="4">
                    <c:v>0.28000000000000003</c:v>
                  </c:pt>
                  <c:pt idx="5">
                    <c:v>0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Sheet4!$B$33:$B$39</c:f>
              <c:strCache>
                <c:ptCount val="7"/>
                <c:pt idx="0">
                  <c:v>MXB1</c:v>
                </c:pt>
                <c:pt idx="1">
                  <c:v>MXB2</c:v>
                </c:pt>
                <c:pt idx="2">
                  <c:v>MXB4</c:v>
                </c:pt>
                <c:pt idx="3">
                  <c:v>MXB5</c:v>
                </c:pt>
                <c:pt idx="4">
                  <c:v>MXB8</c:v>
                </c:pt>
                <c:pt idx="5">
                  <c:v>MXB9</c:v>
                </c:pt>
                <c:pt idx="6">
                  <c:v>LL-37</c:v>
                </c:pt>
              </c:strCache>
            </c:strRef>
          </c:cat>
          <c:val>
            <c:numRef>
              <c:f>Sheet4!$D$33:$D$39</c:f>
              <c:numCache>
                <c:formatCode>General</c:formatCode>
                <c:ptCount val="7"/>
                <c:pt idx="0" formatCode="0.00">
                  <c:v>0.56225383500371262</c:v>
                </c:pt>
                <c:pt idx="1">
                  <c:v>0.67</c:v>
                </c:pt>
                <c:pt idx="2" formatCode="0.00">
                  <c:v>0.17210362698006418</c:v>
                </c:pt>
                <c:pt idx="3" formatCode="0.00">
                  <c:v>0.29420444828889247</c:v>
                </c:pt>
                <c:pt idx="4" formatCode="0.00">
                  <c:v>1.02</c:v>
                </c:pt>
                <c:pt idx="5" formatCode="0.00">
                  <c:v>3.9336584116249747E-2</c:v>
                </c:pt>
                <c:pt idx="6" formatCode="0.0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B3-5049-B03C-76134C615F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3951616"/>
        <c:axId val="2020524960"/>
      </c:barChart>
      <c:catAx>
        <c:axId val="1993951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0524960"/>
        <c:crosses val="autoZero"/>
        <c:auto val="1"/>
        <c:lblAlgn val="ctr"/>
        <c:lblOffset val="100"/>
        <c:noMultiLvlLbl val="0"/>
      </c:catAx>
      <c:valAx>
        <c:axId val="202052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HSV-1 DNA levels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3951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12119158328866"/>
          <c:y val="5.9183464396829547E-2"/>
          <c:w val="0.25758092738407701"/>
          <c:h val="7.8102945465150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Sheet3!$C$8</c:f>
              <c:strCache>
                <c:ptCount val="1"/>
                <c:pt idx="0">
                  <c:v>0'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Sheet3!$P$9:$P$11</c:f>
                <c:numCache>
                  <c:formatCode>General</c:formatCode>
                  <c:ptCount val="3"/>
                  <c:pt idx="0">
                    <c:v>0.19920753493607765</c:v>
                  </c:pt>
                  <c:pt idx="1">
                    <c:v>0.2</c:v>
                  </c:pt>
                  <c:pt idx="2">
                    <c:v>0.24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Sheet3!$B$9:$B$11</c:f>
              <c:strCache>
                <c:ptCount val="3"/>
                <c:pt idx="0">
                  <c:v>MXB4</c:v>
                </c:pt>
                <c:pt idx="1">
                  <c:v>MXB5</c:v>
                </c:pt>
                <c:pt idx="2">
                  <c:v>MXB9</c:v>
                </c:pt>
              </c:strCache>
            </c:strRef>
          </c:cat>
          <c:val>
            <c:numRef>
              <c:f>Sheet3!$C$9:$C$11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BF-1041-8416-48FB89A8C5F8}"/>
            </c:ext>
          </c:extLst>
        </c:ser>
        <c:ser>
          <c:idx val="1"/>
          <c:order val="1"/>
          <c:tx>
            <c:strRef>
              <c:f>Sheet3!$E$8</c:f>
              <c:strCache>
                <c:ptCount val="1"/>
                <c:pt idx="0">
                  <c:v>30'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Sheet3!$Q$9:$Q$10</c:f>
                <c:numCache>
                  <c:formatCode>General</c:formatCode>
                  <c:ptCount val="2"/>
                  <c:pt idx="0">
                    <c:v>0.11279542918672621</c:v>
                  </c:pt>
                  <c:pt idx="1">
                    <c:v>3.4856276472711119E-2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Sheet3!$B$9:$B$11</c:f>
              <c:strCache>
                <c:ptCount val="3"/>
                <c:pt idx="0">
                  <c:v>MXB4</c:v>
                </c:pt>
                <c:pt idx="1">
                  <c:v>MXB5</c:v>
                </c:pt>
                <c:pt idx="2">
                  <c:v>MXB9</c:v>
                </c:pt>
              </c:strCache>
            </c:strRef>
          </c:cat>
          <c:val>
            <c:numRef>
              <c:f>Sheet3!$E$9:$E$11</c:f>
              <c:numCache>
                <c:formatCode>General</c:formatCode>
                <c:ptCount val="3"/>
                <c:pt idx="0">
                  <c:v>0.67</c:v>
                </c:pt>
                <c:pt idx="1">
                  <c:v>0.89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7BF-1041-8416-48FB89A8C5F8}"/>
            </c:ext>
          </c:extLst>
        </c:ser>
        <c:ser>
          <c:idx val="2"/>
          <c:order val="2"/>
          <c:tx>
            <c:strRef>
              <c:f>Sheet3!$F$8</c:f>
              <c:strCache>
                <c:ptCount val="1"/>
                <c:pt idx="0">
                  <c:v>60'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Sheet3!$R$9:$R$10</c:f>
                <c:numCache>
                  <c:formatCode>General</c:formatCode>
                  <c:ptCount val="2"/>
                  <c:pt idx="0">
                    <c:v>7.7096238166832004E-2</c:v>
                  </c:pt>
                  <c:pt idx="1">
                    <c:v>7.162194217843007E-2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Sheet3!$B$9:$B$11</c:f>
              <c:strCache>
                <c:ptCount val="3"/>
                <c:pt idx="0">
                  <c:v>MXB4</c:v>
                </c:pt>
                <c:pt idx="1">
                  <c:v>MXB5</c:v>
                </c:pt>
                <c:pt idx="2">
                  <c:v>MXB9</c:v>
                </c:pt>
              </c:strCache>
            </c:strRef>
          </c:cat>
          <c:val>
            <c:numRef>
              <c:f>Sheet3!$F$9:$F$11</c:f>
              <c:numCache>
                <c:formatCode>General</c:formatCode>
                <c:ptCount val="3"/>
                <c:pt idx="0">
                  <c:v>0.25</c:v>
                </c:pt>
                <c:pt idx="1">
                  <c:v>0.56000000000000005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7BF-1041-8416-48FB89A8C5F8}"/>
            </c:ext>
          </c:extLst>
        </c:ser>
        <c:ser>
          <c:idx val="3"/>
          <c:order val="3"/>
          <c:tx>
            <c:strRef>
              <c:f>Sheet3!$G$8</c:f>
              <c:strCache>
                <c:ptCount val="1"/>
                <c:pt idx="0">
                  <c:v>120'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errBars>
            <c:errBarType val="plus"/>
            <c:errValType val="cust"/>
            <c:noEndCap val="0"/>
            <c:plus>
              <c:numRef>
                <c:f>Sheet3!$S$9:$S$10</c:f>
                <c:numCache>
                  <c:formatCode>General</c:formatCode>
                  <c:ptCount val="2"/>
                  <c:pt idx="0">
                    <c:v>5.4399544750644756E-2</c:v>
                  </c:pt>
                  <c:pt idx="1">
                    <c:v>4.6958905905669195E-2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Sheet3!$B$9:$B$11</c:f>
              <c:strCache>
                <c:ptCount val="3"/>
                <c:pt idx="0">
                  <c:v>MXB4</c:v>
                </c:pt>
                <c:pt idx="1">
                  <c:v>MXB5</c:v>
                </c:pt>
                <c:pt idx="2">
                  <c:v>MXB9</c:v>
                </c:pt>
              </c:strCache>
            </c:strRef>
          </c:cat>
          <c:val>
            <c:numRef>
              <c:f>Sheet3!$G$9:$G$11</c:f>
              <c:numCache>
                <c:formatCode>General</c:formatCode>
                <c:ptCount val="3"/>
                <c:pt idx="0">
                  <c:v>0.14000000000000001</c:v>
                </c:pt>
                <c:pt idx="1">
                  <c:v>0.18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7BF-1041-8416-48FB89A8C5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76451056"/>
        <c:axId val="1785956880"/>
      </c:barChart>
      <c:catAx>
        <c:axId val="177645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85956880"/>
        <c:crosses val="autoZero"/>
        <c:auto val="1"/>
        <c:lblAlgn val="ctr"/>
        <c:lblOffset val="100"/>
        <c:noMultiLvlLbl val="0"/>
      </c:catAx>
      <c:valAx>
        <c:axId val="1785956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 HSV-1 DNA levels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76451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662314085739288"/>
          <c:y val="6.5392971711869308E-2"/>
          <c:w val="0.25342038495188102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Sheet1!$C$30</c:f>
              <c:strCache>
                <c:ptCount val="1"/>
                <c:pt idx="0">
                  <c:v>MXB4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Sheet1!$D$35:$H$35</c:f>
                <c:numCache>
                  <c:formatCode>General</c:formatCode>
                  <c:ptCount val="5"/>
                  <c:pt idx="0">
                    <c:v>13.55830978922261</c:v>
                  </c:pt>
                  <c:pt idx="1">
                    <c:v>8.4123359573585841</c:v>
                  </c:pt>
                  <c:pt idx="2">
                    <c:v>7.9851480080660453</c:v>
                  </c:pt>
                  <c:pt idx="3">
                    <c:v>6.8037622084049767</c:v>
                  </c:pt>
                  <c:pt idx="4">
                    <c:v>22.721053888992721</c:v>
                  </c:pt>
                </c:numCache>
              </c:numRef>
            </c:plus>
            <c:minus>
              <c:numRef>
                <c:f>Sheet1!$D$35:$H$35</c:f>
                <c:numCache>
                  <c:formatCode>General</c:formatCode>
                  <c:ptCount val="5"/>
                  <c:pt idx="0">
                    <c:v>13.55830978922261</c:v>
                  </c:pt>
                  <c:pt idx="1">
                    <c:v>8.4123359573585841</c:v>
                  </c:pt>
                  <c:pt idx="2">
                    <c:v>7.9851480080660453</c:v>
                  </c:pt>
                  <c:pt idx="3">
                    <c:v>6.8037622084049767</c:v>
                  </c:pt>
                  <c:pt idx="4">
                    <c:v>22.721053888992721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Sheet1!$D$29:$H$29</c:f>
              <c:numCache>
                <c:formatCode>General</c:formatCode>
                <c:ptCount val="5"/>
                <c:pt idx="0">
                  <c:v>16</c:v>
                </c:pt>
                <c:pt idx="1">
                  <c:v>32</c:v>
                </c:pt>
                <c:pt idx="2">
                  <c:v>64</c:v>
                </c:pt>
                <c:pt idx="3">
                  <c:v>128</c:v>
                </c:pt>
                <c:pt idx="4">
                  <c:v>256</c:v>
                </c:pt>
              </c:numCache>
            </c:numRef>
          </c:cat>
          <c:val>
            <c:numRef>
              <c:f>Sheet1!$D$30:$H$30</c:f>
              <c:numCache>
                <c:formatCode>0.00</c:formatCode>
                <c:ptCount val="5"/>
                <c:pt idx="0">
                  <c:v>113.36612021857923</c:v>
                </c:pt>
                <c:pt idx="1">
                  <c:v>114.49908925318761</c:v>
                </c:pt>
                <c:pt idx="2">
                  <c:v>110.45537340619306</c:v>
                </c:pt>
                <c:pt idx="3">
                  <c:v>119.97449908925319</c:v>
                </c:pt>
                <c:pt idx="4">
                  <c:v>127.03825136612022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B5C-6B44-83E6-A215D96C9906}"/>
            </c:ext>
          </c:extLst>
        </c:ser>
        <c:ser>
          <c:idx val="1"/>
          <c:order val="1"/>
          <c:tx>
            <c:strRef>
              <c:f>Sheet1!$C$31</c:f>
              <c:strCache>
                <c:ptCount val="1"/>
                <c:pt idx="0">
                  <c:v>MXB5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Sheet1!$D$36:$H$36</c:f>
                <c:numCache>
                  <c:formatCode>General</c:formatCode>
                  <c:ptCount val="5"/>
                  <c:pt idx="1">
                    <c:v>1.604995337421649</c:v>
                  </c:pt>
                  <c:pt idx="2">
                    <c:v>8.981033495341757</c:v>
                  </c:pt>
                  <c:pt idx="3">
                    <c:v>3.316005005642769</c:v>
                  </c:pt>
                  <c:pt idx="4">
                    <c:v>11.081810930015374</c:v>
                  </c:pt>
                </c:numCache>
              </c:numRef>
            </c:plus>
            <c:minus>
              <c:numRef>
                <c:f>Sheet1!$D$36:$H$36</c:f>
                <c:numCache>
                  <c:formatCode>General</c:formatCode>
                  <c:ptCount val="5"/>
                  <c:pt idx="1">
                    <c:v>1.604995337421649</c:v>
                  </c:pt>
                  <c:pt idx="2">
                    <c:v>8.981033495341757</c:v>
                  </c:pt>
                  <c:pt idx="3">
                    <c:v>3.316005005642769</c:v>
                  </c:pt>
                  <c:pt idx="4">
                    <c:v>11.081810930015374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Sheet1!$D$29:$H$29</c:f>
              <c:numCache>
                <c:formatCode>General</c:formatCode>
                <c:ptCount val="5"/>
                <c:pt idx="0">
                  <c:v>16</c:v>
                </c:pt>
                <c:pt idx="1">
                  <c:v>32</c:v>
                </c:pt>
                <c:pt idx="2">
                  <c:v>64</c:v>
                </c:pt>
                <c:pt idx="3">
                  <c:v>128</c:v>
                </c:pt>
                <c:pt idx="4">
                  <c:v>256</c:v>
                </c:pt>
              </c:numCache>
            </c:numRef>
          </c:cat>
          <c:val>
            <c:numRef>
              <c:f>Sheet1!$D$31:$H$31</c:f>
              <c:numCache>
                <c:formatCode>0.00</c:formatCode>
                <c:ptCount val="5"/>
                <c:pt idx="1">
                  <c:v>119.24590163934425</c:v>
                </c:pt>
                <c:pt idx="2">
                  <c:v>115.35519125683059</c:v>
                </c:pt>
                <c:pt idx="3">
                  <c:v>106.75045537340618</c:v>
                </c:pt>
                <c:pt idx="4">
                  <c:v>113.48633879781421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B5C-6B44-83E6-A215D96C9906}"/>
            </c:ext>
          </c:extLst>
        </c:ser>
        <c:ser>
          <c:idx val="2"/>
          <c:order val="2"/>
          <c:tx>
            <c:strRef>
              <c:f>Sheet1!$C$32</c:f>
              <c:strCache>
                <c:ptCount val="1"/>
                <c:pt idx="0">
                  <c:v>MXB9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Sheet1!$D$37:$H$37</c:f>
                <c:numCache>
                  <c:formatCode>General</c:formatCode>
                  <c:ptCount val="5"/>
                  <c:pt idx="0">
                    <c:v>14.376395961674337</c:v>
                  </c:pt>
                  <c:pt idx="1">
                    <c:v>3.7712414449741161</c:v>
                  </c:pt>
                  <c:pt idx="2">
                    <c:v>3.3198149241816259</c:v>
                  </c:pt>
                  <c:pt idx="3">
                    <c:v>5.5216283167933948</c:v>
                  </c:pt>
                  <c:pt idx="4">
                    <c:v>8.00901529512781</c:v>
                  </c:pt>
                </c:numCache>
              </c:numRef>
            </c:plus>
            <c:minus>
              <c:numRef>
                <c:f>Sheet1!$D$37:$H$37</c:f>
                <c:numCache>
                  <c:formatCode>General</c:formatCode>
                  <c:ptCount val="5"/>
                  <c:pt idx="0">
                    <c:v>14.376395961674337</c:v>
                  </c:pt>
                  <c:pt idx="1">
                    <c:v>3.7712414449741161</c:v>
                  </c:pt>
                  <c:pt idx="2">
                    <c:v>3.3198149241816259</c:v>
                  </c:pt>
                  <c:pt idx="3">
                    <c:v>5.5216283167933948</c:v>
                  </c:pt>
                  <c:pt idx="4">
                    <c:v>8.00901529512781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Sheet1!$D$29:$H$29</c:f>
              <c:numCache>
                <c:formatCode>General</c:formatCode>
                <c:ptCount val="5"/>
                <c:pt idx="0">
                  <c:v>16</c:v>
                </c:pt>
                <c:pt idx="1">
                  <c:v>32</c:v>
                </c:pt>
                <c:pt idx="2">
                  <c:v>64</c:v>
                </c:pt>
                <c:pt idx="3">
                  <c:v>128</c:v>
                </c:pt>
                <c:pt idx="4">
                  <c:v>256</c:v>
                </c:pt>
              </c:numCache>
            </c:numRef>
          </c:cat>
          <c:val>
            <c:numRef>
              <c:f>Sheet1!$D$32:$H$32</c:f>
              <c:numCache>
                <c:formatCode>0.00</c:formatCode>
                <c:ptCount val="5"/>
                <c:pt idx="0">
                  <c:v>89.759562841530055</c:v>
                </c:pt>
                <c:pt idx="1">
                  <c:v>111.959927140255</c:v>
                </c:pt>
                <c:pt idx="2">
                  <c:v>112.60109289617486</c:v>
                </c:pt>
                <c:pt idx="3">
                  <c:v>108.30965391621129</c:v>
                </c:pt>
                <c:pt idx="4">
                  <c:v>115.7959927140255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B5C-6B44-83E6-A215D96C99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3530431"/>
        <c:axId val="281279183"/>
      </c:lineChart>
      <c:catAx>
        <c:axId val="823530431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Concentration, µg/ml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1279183"/>
        <c:crosses val="autoZero"/>
        <c:auto val="1"/>
        <c:lblAlgn val="ctr"/>
        <c:lblOffset val="100"/>
        <c:noMultiLvlLbl val="0"/>
      </c:catAx>
      <c:valAx>
        <c:axId val="281279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 Survival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235304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63298337707786"/>
          <c:y val="6.5415573053368328E-2"/>
          <c:w val="0.54940069991251095"/>
          <c:h val="7.81029454651501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83100A-8A72-460F-8D5A-54D1E8721B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2E079F-1A5F-425D-8548-7D6E0BA765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0DBEE4-A35F-451C-BCBF-73654C02E910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9FF8A4-6C72-4FA9-92D5-35F646DB18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BC330F-8964-486B-B51A-F7EA853506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2DDE-B420-4AB0-A81B-677338ED3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32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FBF3B-F983-4F41-9E6C-02008BB91DD1}" type="datetimeFigureOut">
              <a:rPr lang="fr-FR" smtClean="0"/>
              <a:pPr/>
              <a:t>29/10/2020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69082-9D5D-43A3-B675-27AB9B8E55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096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832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34537CB-67C2-4565-B688-976D9E72B324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48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AE1BF9-31EA-7F44-B63D-32982341A0FA}" type="slidenum">
              <a:rPr lang="en-US"/>
              <a:pPr/>
              <a:t>12</a:t>
            </a:fld>
            <a:endParaRPr lang="en-US"/>
          </a:p>
        </p:txBody>
      </p:sp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Mimicking magainin alpha helix with 3-sided </a:t>
            </a:r>
            <a:r>
              <a:rPr lang="en-US" dirty="0" err="1"/>
              <a:t>peptoid</a:t>
            </a:r>
            <a:r>
              <a:rPr lang="en-US" dirty="0"/>
              <a:t> helix </a:t>
            </a:r>
            <a:r>
              <a:rPr lang="en-US" dirty="0">
                <a:latin typeface="Arial" charset="0"/>
              </a:rPr>
              <a:t>mimicking only gross physiochemical property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Arial" charset="0"/>
              </a:rPr>
              <a:t>Peptoid</a:t>
            </a:r>
            <a:r>
              <a:rPr lang="en-US" dirty="0">
                <a:latin typeface="Arial" charset="0"/>
              </a:rPr>
              <a:t> 1 is a 12 residue long with positively charged residues</a:t>
            </a:r>
            <a:r>
              <a:rPr lang="en-US" baseline="0" dirty="0">
                <a:latin typeface="Arial" charset="0"/>
              </a:rPr>
              <a:t> at every third position and intervening chiral hydrophobic residues. Magainin 2 is a 23 amino acid AMP with positively charged residues in the blue and hydrophobic residues in orange.</a:t>
            </a:r>
            <a:endParaRPr lang="en-US" dirty="0">
              <a:latin typeface="Arial" charset="0"/>
            </a:endParaRPr>
          </a:p>
          <a:p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65" charset="0"/>
                <a:ea typeface="MS PGothic" panose="020B0600070205080204" pitchFamily="34" charset="-128"/>
                <a:cs typeface="ＭＳ Ｐゴシック" charset="0"/>
              </a:rPr>
              <a:t>Pexiganan:</a:t>
            </a:r>
            <a:r>
              <a:rPr kumimoji="0" lang="en-US" sz="12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-65" charset="0"/>
                <a:ea typeface="MS PGothic" panose="020B0600070205080204" pitchFamily="34" charset="-128"/>
                <a:cs typeface="ＭＳ Ｐゴシック" charset="0"/>
              </a:rPr>
              <a:t> an analog of magainin-2 developed for therapeutic applications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Tx/>
              <a:buChar char="•"/>
              <a:tabLst/>
              <a:defRPr/>
            </a:pPr>
            <a:r>
              <a:rPr lang="en-US" sz="1200" kern="0" baseline="0" dirty="0" err="1">
                <a:latin typeface="Arial" pitchFamily="-65" charset="0"/>
              </a:rPr>
              <a:t>Peptoid</a:t>
            </a:r>
            <a:r>
              <a:rPr lang="en-US" sz="1200" kern="0" dirty="0">
                <a:latin typeface="Arial" pitchFamily="-65" charset="0"/>
              </a:rPr>
              <a:t> </a:t>
            </a:r>
            <a:r>
              <a:rPr lang="en-US" sz="1200" b="1" kern="0" dirty="0">
                <a:latin typeface="Arial" pitchFamily="-65" charset="0"/>
              </a:rPr>
              <a:t>1</a:t>
            </a:r>
            <a:r>
              <a:rPr lang="en-US" sz="1200" kern="0" dirty="0">
                <a:latin typeface="Arial" pitchFamily="-65" charset="0"/>
              </a:rPr>
              <a:t> is comparable or more potent than pexiganan against these BSL2 pathogens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004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6FAA53-F607-EE43-B115-455246EF130D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22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Wide range of side chain diversity (greater than natural amino acids)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6D943-A52D-534F-893E-6FB1546736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21E2D-A50B-495F-9AA4-3F10866B781B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6B278-45EA-45CC-9642-20CC60EAB0D1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16925-72EC-42D4-94D3-A1003B939FCE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266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687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92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89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36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14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51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73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60309-1331-4F8F-AC1F-972AC9046391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12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69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406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87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3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96765-7664-41F5-8267-06B87A0274DD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F9947-2A44-4499-8893-791A730D1CEB}" type="datetime1">
              <a:rPr lang="fr-FR" smtClean="0"/>
              <a:t>29/10/2020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4740-CB78-4DA2-9449-5BA6BAB8E8B9}" type="datetime1">
              <a:rPr lang="fr-FR" smtClean="0"/>
              <a:t>29/10/2020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D13E3-8353-4C2E-BE7C-26AE1B623ED5}" type="datetime1">
              <a:rPr lang="fr-FR" smtClean="0"/>
              <a:t>29/10/2020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13025-920A-462C-B19C-06B25E7A86DA}" type="datetime1">
              <a:rPr lang="fr-FR" smtClean="0"/>
              <a:t>29/10/2020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4D6D2-AC3E-41CF-B9A3-5BCCE2F511AB}" type="datetime1">
              <a:rPr lang="fr-FR" smtClean="0"/>
              <a:t>29/10/2020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8312-C233-4B5A-993A-6F581BBA2EDC}" type="datetime1">
              <a:rPr lang="fr-FR" smtClean="0"/>
              <a:t>29/10/2020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FA5E1-D094-4A0B-B20B-B561C85E6A82}" type="datetime1">
              <a:rPr lang="fr-FR" smtClean="0"/>
              <a:t>29/10/2020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EAE96-855E-42B1-8DE9-9C9E68DE18C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24ED9-1BAC-43CE-92AB-135E2507265C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872-1DA2-4001-977B-942AFF1DF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8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3.mov"/><Relationship Id="rId7" Type="http://schemas.openxmlformats.org/officeDocument/2006/relationships/notesSlide" Target="../notesSlides/notesSlide4.xml"/><Relationship Id="rId2" Type="http://schemas.microsoft.com/office/2007/relationships/media" Target="../media/media13.mov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15.m4a"/><Relationship Id="rId7" Type="http://schemas.openxmlformats.org/officeDocument/2006/relationships/image" Target="../media/image6.png"/><Relationship Id="rId2" Type="http://schemas.microsoft.com/office/2007/relationships/media" Target="../media/media15.m4a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chart" Target="../charts/char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chart" Target="../charts/char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20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21.emf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chart" Target="../charts/chart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3.gif"/><Relationship Id="rId11" Type="http://schemas.openxmlformats.org/officeDocument/2006/relationships/image" Target="../media/image3.png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image" Target="../media/image4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9100" y="2355574"/>
            <a:ext cx="84328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Potent antiviral activity against HSV-1 and SARS-CoV-2 by antimicrobial peptoids</a:t>
            </a:r>
          </a:p>
          <a:p>
            <a:pPr algn="ctr"/>
            <a:r>
              <a:rPr lang="it-IT" b="1" dirty="0"/>
              <a:t>Gill Diamond</a:t>
            </a:r>
            <a:r>
              <a:rPr lang="it-IT" b="1" baseline="30000" dirty="0"/>
              <a:t>1,</a:t>
            </a:r>
            <a:r>
              <a:rPr lang="it-IT" b="1" dirty="0"/>
              <a:t>*, Claudine Herlan</a:t>
            </a:r>
            <a:r>
              <a:rPr lang="it-IT" b="1" baseline="30000" dirty="0"/>
              <a:t>2</a:t>
            </a:r>
            <a:r>
              <a:rPr lang="it-IT" b="1" dirty="0"/>
              <a:t>, Natalia Molchanova</a:t>
            </a:r>
            <a:r>
              <a:rPr lang="it-IT" b="1" baseline="30000" dirty="0"/>
              <a:t>2</a:t>
            </a:r>
            <a:r>
              <a:rPr lang="it-IT" b="1" dirty="0"/>
              <a:t>, Erika Figgins</a:t>
            </a:r>
            <a:r>
              <a:rPr lang="it-IT" b="1" baseline="30000" dirty="0"/>
              <a:t>1</a:t>
            </a:r>
            <a:r>
              <a:rPr lang="it-IT" b="1" dirty="0"/>
              <a:t>, Lisa K. Ryan</a:t>
            </a:r>
            <a:r>
              <a:rPr lang="it-IT" b="1" baseline="30000" dirty="0"/>
              <a:t>3</a:t>
            </a:r>
            <a:r>
              <a:rPr lang="it-IT" b="1" dirty="0"/>
              <a:t>, </a:t>
            </a:r>
            <a:r>
              <a:rPr lang="it-IT" b="1" dirty="0" err="1"/>
              <a:t>Donghoon</a:t>
            </a:r>
            <a:r>
              <a:rPr lang="it-IT" b="1" dirty="0"/>
              <a:t> Chung</a:t>
            </a:r>
            <a:r>
              <a:rPr lang="it-IT" b="1" baseline="30000" dirty="0"/>
              <a:t>4</a:t>
            </a:r>
            <a:r>
              <a:rPr lang="it-IT" b="1" dirty="0"/>
              <a:t>, Robert Scott Adcock</a:t>
            </a:r>
            <a:r>
              <a:rPr lang="it-IT" b="1" baseline="30000" dirty="0"/>
              <a:t>4</a:t>
            </a:r>
            <a:r>
              <a:rPr lang="it-IT" b="1" dirty="0"/>
              <a:t>, and </a:t>
            </a:r>
            <a:r>
              <a:rPr lang="it-IT" b="1" dirty="0" err="1"/>
              <a:t>Annelise</a:t>
            </a:r>
            <a:r>
              <a:rPr lang="it-IT" b="1" dirty="0"/>
              <a:t> Barron</a:t>
            </a:r>
            <a:r>
              <a:rPr lang="it-IT" b="1" baseline="30000" dirty="0"/>
              <a:t>2</a:t>
            </a:r>
          </a:p>
          <a:p>
            <a:endParaRPr lang="it-IT" b="1" baseline="30000" dirty="0"/>
          </a:p>
          <a:p>
            <a:r>
              <a:rPr lang="en-US" baseline="30000" dirty="0"/>
              <a:t>1</a:t>
            </a:r>
            <a:r>
              <a:rPr lang="en-US" dirty="0"/>
              <a:t> Department of Oral Immunology and Infectious Diseases, University of Louisville School of Dentistry, Louisville, KY 40202 USA; </a:t>
            </a:r>
            <a:endParaRPr lang="fr-FR" dirty="0"/>
          </a:p>
          <a:p>
            <a:r>
              <a:rPr lang="en-US" baseline="30000" dirty="0"/>
              <a:t>2</a:t>
            </a:r>
            <a:r>
              <a:rPr lang="en-US" dirty="0"/>
              <a:t>Department of Bioengineering, Stanford University, Stanford, CA 94305;</a:t>
            </a:r>
          </a:p>
          <a:p>
            <a:r>
              <a:rPr lang="en-US" baseline="30000" dirty="0"/>
              <a:t>3</a:t>
            </a:r>
            <a:r>
              <a:rPr lang="en-US" dirty="0"/>
              <a:t>Division of Infectious Diseases and Global Medicine, Department of Medicine, University of Florida School of Medicine, Gainesville, FL 32601 USA</a:t>
            </a:r>
          </a:p>
          <a:p>
            <a:r>
              <a:rPr lang="en-US" baseline="30000" dirty="0"/>
              <a:t>4</a:t>
            </a:r>
            <a:r>
              <a:rPr lang="en-US" dirty="0"/>
              <a:t>Department of Microbiology, Center for Predictive Medicine, School</a:t>
            </a:r>
          </a:p>
          <a:p>
            <a:r>
              <a:rPr lang="en-US" dirty="0"/>
              <a:t> of Medicine, University of </a:t>
            </a:r>
            <a:r>
              <a:rPr lang="en-US" dirty="0" err="1"/>
              <a:t>Louisiville</a:t>
            </a:r>
            <a:r>
              <a:rPr lang="en-US" dirty="0"/>
              <a:t>, KY 40202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1400" b="1" dirty="0"/>
              <a:t>*</a:t>
            </a:r>
            <a:r>
              <a:rPr lang="en-US" sz="1400" dirty="0"/>
              <a:t> Corresponding author: </a:t>
            </a:r>
            <a:r>
              <a:rPr lang="en-US" sz="1400" dirty="0" err="1"/>
              <a:t>gill.diamond@Louisville.edu</a:t>
            </a:r>
            <a:endParaRPr lang="fr-FR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</a:t>
            </a:fld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25"/>
            <a:ext cx="9143997" cy="2196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28365F-9EF9-9540-8A2B-9C1DFA415C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95" y="5019675"/>
            <a:ext cx="1701800" cy="17018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14AD31-DC29-484D-A73F-937C50BC8B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5"/>
    </mc:Choice>
    <mc:Fallback>
      <p:transition spd="slow" advTm="20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A50C5D3-D435-A247-931D-0B867B5505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714" y="806203"/>
            <a:ext cx="8189494" cy="83820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we use antimicrobial peptides as antiviral therapeutics?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33338A6-9EED-934A-AD3B-EACA049367CC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2819400"/>
            <a:ext cx="3810000" cy="2895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solidFill>
                  <a:srgbClr val="00B050"/>
                </a:solidFill>
                <a:ea typeface="ＭＳ Ｐゴシック" panose="020B0600070205080204" pitchFamily="34" charset="-128"/>
              </a:rPr>
              <a:t>Naturally occurring</a:t>
            </a:r>
          </a:p>
          <a:p>
            <a:r>
              <a:rPr lang="en-US" altLang="en-US" sz="2400">
                <a:solidFill>
                  <a:srgbClr val="00B050"/>
                </a:solidFill>
                <a:ea typeface="ＭＳ Ｐゴシック" panose="020B0600070205080204" pitchFamily="34" charset="-128"/>
              </a:rPr>
              <a:t>Broad-spectrum antimicrobials</a:t>
            </a:r>
          </a:p>
          <a:p>
            <a:r>
              <a:rPr lang="en-US" altLang="en-US" sz="2400">
                <a:solidFill>
                  <a:srgbClr val="00B050"/>
                </a:solidFill>
                <a:ea typeface="ＭＳ Ｐゴシック" panose="020B0600070205080204" pitchFamily="34" charset="-128"/>
              </a:rPr>
              <a:t>Little resistance</a:t>
            </a:r>
          </a:p>
          <a:p>
            <a:r>
              <a:rPr lang="en-US" altLang="en-US" sz="2400">
                <a:solidFill>
                  <a:srgbClr val="00B050"/>
                </a:solidFill>
                <a:ea typeface="ＭＳ Ｐゴシック" panose="020B0600070205080204" pitchFamily="34" charset="-128"/>
              </a:rPr>
              <a:t>Low antigenicity</a:t>
            </a:r>
            <a:endParaRPr lang="en-US" altLang="en-US" sz="2400" dirty="0">
              <a:solidFill>
                <a:srgbClr val="00B05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9E45E56C-1274-AF49-B918-F4C51A8A8F53}"/>
              </a:ext>
            </a:extLst>
          </p:cNvPr>
          <p:cNvSpPr txBox="1">
            <a:spLocks noChangeArrowheads="1"/>
          </p:cNvSpPr>
          <p:nvPr/>
        </p:nvSpPr>
        <p:spPr>
          <a:xfrm>
            <a:off x="4724400" y="2819400"/>
            <a:ext cx="3810000" cy="2514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Protease sensitive</a:t>
            </a:r>
          </a:p>
          <a:p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Expensive to produce and purify</a:t>
            </a:r>
          </a:p>
          <a:p>
            <a:r>
              <a:rPr lang="en-US" altLang="en-US" sz="2400">
                <a:solidFill>
                  <a:srgbClr val="FF0000"/>
                </a:solidFill>
                <a:ea typeface="ＭＳ Ｐゴシック" panose="020B0600070205080204" pitchFamily="34" charset="-128"/>
              </a:rPr>
              <a:t>Often are inactivated by other proteins</a:t>
            </a:r>
            <a:endParaRPr lang="en-US" altLang="en-US" sz="2400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FDE8FC47-3537-D949-AEFA-215D4D6D3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133600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B050"/>
                </a:solidFill>
                <a:latin typeface="+mn-lt"/>
              </a:rPr>
              <a:t>GOOD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A8B9E429-7660-2849-9633-E54B0AB53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133600"/>
            <a:ext cx="213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+mn-lt"/>
              </a:rPr>
              <a:t>BAD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DD5D48-AB11-544A-8C78-89F272684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58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45"/>
    </mc:Choice>
    <mc:Fallback>
      <p:transition spd="slow" advTm="3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524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A242ABE-7FAF-D545-8F99-CF49046D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761" y="685800"/>
            <a:ext cx="7391400" cy="854075"/>
          </a:xfrm>
        </p:spPr>
        <p:txBody>
          <a:bodyPr>
            <a:noAutofit/>
          </a:bodyPr>
          <a:lstStyle/>
          <a:p>
            <a:r>
              <a:rPr lang="en-US" sz="2800" dirty="0"/>
              <a:t>Design novel antiviral molecules based on antimicrobial peptides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727F86-4093-9642-B8EF-258CF0CD3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47623"/>
            <a:ext cx="5264880" cy="2962028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pitchFamily="2" charset="2"/>
              </a:rPr>
              <a:t>b</a:t>
            </a:r>
            <a:r>
              <a:rPr lang="en-US" sz="2400" dirty="0"/>
              <a:t>-</a:t>
            </a:r>
            <a:r>
              <a:rPr lang="en-US" sz="2400" dirty="0" err="1"/>
              <a:t>peptoids</a:t>
            </a:r>
            <a:r>
              <a:rPr lang="en-US" sz="2400" dirty="0"/>
              <a:t>: </a:t>
            </a:r>
            <a:r>
              <a:rPr lang="en-US" sz="2400" i="1" dirty="0"/>
              <a:t>N</a:t>
            </a:r>
            <a:r>
              <a:rPr lang="en-US" sz="2400" dirty="0"/>
              <a:t>-substituted glycine polymers </a:t>
            </a:r>
          </a:p>
          <a:p>
            <a:r>
              <a:rPr lang="en-US" sz="2400" dirty="0"/>
              <a:t>Resistant to proteases</a:t>
            </a:r>
          </a:p>
          <a:p>
            <a:r>
              <a:rPr lang="en-US" sz="2400" dirty="0"/>
              <a:t>Inexpensive to synthesize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Peptoid helices: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-chiral side chains stabilize helical structures , ~ 3 residues per turn, a helical pitch of 6 - 6.7 Å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5294E41-D9EA-224B-AE59-95915266E0A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43005"/>
            <a:ext cx="3235597" cy="2489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9D1EC9-9E0F-9246-92D2-B8EB04485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3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90"/>
    </mc:Choice>
    <mc:Fallback>
      <p:transition spd="slow" advTm="3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5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4538" y="4394693"/>
            <a:ext cx="34877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295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950" y="1708159"/>
            <a:ext cx="3489325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295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37075" y="1716097"/>
            <a:ext cx="1878013" cy="182403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pic>
        <p:nvPicPr>
          <p:cNvPr id="72295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52950" y="4388343"/>
            <a:ext cx="1882775" cy="18240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722957" name="Text Box 13"/>
          <p:cNvSpPr txBox="1">
            <a:spLocks noChangeArrowheads="1"/>
          </p:cNvSpPr>
          <p:nvPr/>
        </p:nvSpPr>
        <p:spPr bwMode="auto">
          <a:xfrm>
            <a:off x="668632" y="3824210"/>
            <a:ext cx="6054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latin typeface="Arial" pitchFamily="-65" charset="0"/>
              </a:rPr>
              <a:t>Magainin-2</a:t>
            </a:r>
            <a:r>
              <a:rPr lang="en-US" sz="2000" dirty="0">
                <a:latin typeface="Arial" pitchFamily="-65" charset="0"/>
              </a:rPr>
              <a:t>: GIGKFLHSAKKFGKAFVGEIMNS–NH</a:t>
            </a:r>
            <a:r>
              <a:rPr lang="en-US" sz="2000" baseline="-25000" dirty="0">
                <a:latin typeface="Arial" pitchFamily="-65" charset="0"/>
              </a:rPr>
              <a:t>2</a:t>
            </a:r>
            <a:endParaRPr lang="en-US" sz="2000" dirty="0">
              <a:latin typeface="Arial" pitchFamily="-65" charset="0"/>
            </a:endParaRPr>
          </a:p>
        </p:txBody>
      </p:sp>
      <p:sp>
        <p:nvSpPr>
          <p:cNvPr id="722959" name="Line 15"/>
          <p:cNvSpPr>
            <a:spLocks noChangeShapeType="1"/>
          </p:cNvSpPr>
          <p:nvPr/>
        </p:nvSpPr>
        <p:spPr bwMode="auto">
          <a:xfrm flipV="1">
            <a:off x="427038" y="3806414"/>
            <a:ext cx="8574087" cy="177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2958" name="Text Box 14"/>
          <p:cNvSpPr txBox="1">
            <a:spLocks noChangeArrowheads="1"/>
          </p:cNvSpPr>
          <p:nvPr/>
        </p:nvSpPr>
        <p:spPr bwMode="auto">
          <a:xfrm>
            <a:off x="668632" y="1066800"/>
            <a:ext cx="46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u="sng" dirty="0">
                <a:latin typeface="Arial" pitchFamily="-65" charset="0"/>
              </a:rPr>
              <a:t>Peptoid </a:t>
            </a:r>
            <a:r>
              <a:rPr lang="en-US" sz="2000" b="1" u="sng" dirty="0">
                <a:latin typeface="Arial" pitchFamily="-65" charset="0"/>
              </a:rPr>
              <a:t>1</a:t>
            </a:r>
            <a:r>
              <a:rPr lang="en-US" sz="2000" dirty="0">
                <a:latin typeface="Arial" pitchFamily="-65" charset="0"/>
              </a:rPr>
              <a:t>: H–(</a:t>
            </a:r>
            <a:r>
              <a:rPr lang="en-US" sz="2000" i="1" dirty="0" err="1">
                <a:solidFill>
                  <a:srgbClr val="0000DE"/>
                </a:solidFill>
                <a:latin typeface="Arial" pitchFamily="-65" charset="0"/>
              </a:rPr>
              <a:t>N</a:t>
            </a:r>
            <a:r>
              <a:rPr lang="en-US" sz="2000" dirty="0" err="1">
                <a:solidFill>
                  <a:srgbClr val="0000DE"/>
                </a:solidFill>
                <a:latin typeface="Arial" pitchFamily="-65" charset="0"/>
              </a:rPr>
              <a:t>Lys</a:t>
            </a:r>
            <a:r>
              <a:rPr lang="en-US" sz="2000" dirty="0">
                <a:latin typeface="Arial" pitchFamily="-65" charset="0"/>
              </a:rPr>
              <a:t>–</a:t>
            </a:r>
            <a:r>
              <a:rPr lang="en-US" sz="2000" i="1" dirty="0" err="1">
                <a:solidFill>
                  <a:srgbClr val="E47100"/>
                </a:solidFill>
                <a:latin typeface="Arial" pitchFamily="-65" charset="0"/>
              </a:rPr>
              <a:t>N</a:t>
            </a:r>
            <a:r>
              <a:rPr lang="en-US" sz="2000" dirty="0" err="1">
                <a:solidFill>
                  <a:srgbClr val="E47100"/>
                </a:solidFill>
                <a:latin typeface="Arial" pitchFamily="-65" charset="0"/>
              </a:rPr>
              <a:t>spe</a:t>
            </a:r>
            <a:r>
              <a:rPr lang="en-US" sz="2000" dirty="0">
                <a:latin typeface="Arial" pitchFamily="-65" charset="0"/>
              </a:rPr>
              <a:t>–</a:t>
            </a:r>
            <a:r>
              <a:rPr lang="en-US" sz="2000" i="1" dirty="0">
                <a:solidFill>
                  <a:srgbClr val="E47100"/>
                </a:solidFill>
                <a:latin typeface="Arial" pitchFamily="-65" charset="0"/>
              </a:rPr>
              <a:t>N</a:t>
            </a:r>
            <a:r>
              <a:rPr lang="en-US" sz="2000" dirty="0">
                <a:solidFill>
                  <a:srgbClr val="E47100"/>
                </a:solidFill>
                <a:latin typeface="Arial" pitchFamily="-65" charset="0"/>
              </a:rPr>
              <a:t>spe</a:t>
            </a:r>
            <a:r>
              <a:rPr lang="en-US" sz="2000" dirty="0">
                <a:latin typeface="Arial" pitchFamily="-65" charset="0"/>
              </a:rPr>
              <a:t>)</a:t>
            </a:r>
            <a:r>
              <a:rPr lang="en-US" sz="2000" baseline="-25000" dirty="0">
                <a:latin typeface="Arial" pitchFamily="-65" charset="0"/>
              </a:rPr>
              <a:t>4</a:t>
            </a:r>
            <a:r>
              <a:rPr lang="en-US" sz="2000" dirty="0">
                <a:latin typeface="Arial" pitchFamily="-65" charset="0"/>
              </a:rPr>
              <a:t>–NH</a:t>
            </a:r>
            <a:r>
              <a:rPr lang="en-US" sz="2000" baseline="-25000" dirty="0">
                <a:latin typeface="Arial" pitchFamily="-65" charset="0"/>
              </a:rPr>
              <a:t>2</a:t>
            </a:r>
          </a:p>
        </p:txBody>
      </p:sp>
      <p:sp>
        <p:nvSpPr>
          <p:cNvPr id="722960" name="Text Box 16"/>
          <p:cNvSpPr txBox="1">
            <a:spLocks noChangeArrowheads="1"/>
          </p:cNvSpPr>
          <p:nvPr/>
        </p:nvSpPr>
        <p:spPr bwMode="auto">
          <a:xfrm>
            <a:off x="7147255" y="4348402"/>
            <a:ext cx="1746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E47100"/>
                </a:solidFill>
                <a:latin typeface="Arial" pitchFamily="-65" charset="0"/>
              </a:rPr>
              <a:t>hydrophobic</a:t>
            </a:r>
          </a:p>
        </p:txBody>
      </p:sp>
      <p:sp>
        <p:nvSpPr>
          <p:cNvPr id="722961" name="Text Box 17"/>
          <p:cNvSpPr txBox="1">
            <a:spLocks noChangeArrowheads="1"/>
          </p:cNvSpPr>
          <p:nvPr/>
        </p:nvSpPr>
        <p:spPr bwMode="auto">
          <a:xfrm>
            <a:off x="7136481" y="3947990"/>
            <a:ext cx="1431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DE"/>
                </a:solidFill>
                <a:latin typeface="Arial" pitchFamily="-65" charset="0"/>
              </a:rPr>
              <a:t>cationic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68632" y="205912"/>
            <a:ext cx="7251283" cy="6506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rgbClr val="0000DE"/>
                </a:solidFill>
              </a:rPr>
              <a:t>Synthetic, non-natural </a:t>
            </a:r>
            <a:r>
              <a:rPr lang="en-US" sz="2000" dirty="0" err="1">
                <a:solidFill>
                  <a:srgbClr val="0000DE"/>
                </a:solidFill>
              </a:rPr>
              <a:t>peptoid</a:t>
            </a:r>
            <a:r>
              <a:rPr lang="en-US" sz="2000" dirty="0">
                <a:solidFill>
                  <a:srgbClr val="0000DE"/>
                </a:solidFill>
              </a:rPr>
              <a:t> mimics of natural AMPs:</a:t>
            </a:r>
            <a:br>
              <a:rPr lang="en-US" sz="2000" dirty="0">
                <a:solidFill>
                  <a:srgbClr val="0000DE"/>
                </a:solidFill>
              </a:rPr>
            </a:br>
            <a:r>
              <a:rPr lang="en-US" sz="2000" i="1" dirty="0">
                <a:solidFill>
                  <a:schemeClr val="tx1"/>
                </a:solidFill>
              </a:rPr>
              <a:t>Short, sequence-specific, helical oligo-N-substituted </a:t>
            </a:r>
            <a:r>
              <a:rPr lang="en-US" sz="2000" i="1" dirty="0" err="1">
                <a:solidFill>
                  <a:schemeClr val="tx1"/>
                </a:solidFill>
              </a:rPr>
              <a:t>glycines</a:t>
            </a:r>
            <a:endParaRPr lang="en-US" sz="2000" i="1" dirty="0">
              <a:solidFill>
                <a:schemeClr val="tx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 r="74814"/>
          <a:stretch>
            <a:fillRect/>
          </a:stretch>
        </p:blipFill>
        <p:spPr bwMode="auto">
          <a:xfrm>
            <a:off x="7637674" y="1818460"/>
            <a:ext cx="1462717" cy="1371598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0" cstate="print"/>
          <a:srcRect l="55619"/>
          <a:stretch>
            <a:fillRect/>
          </a:stretch>
        </p:blipFill>
        <p:spPr bwMode="auto">
          <a:xfrm>
            <a:off x="6399111" y="1092813"/>
            <a:ext cx="1496288" cy="1563429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22" name="Rectangle 21"/>
          <p:cNvSpPr/>
          <p:nvPr/>
        </p:nvSpPr>
        <p:spPr>
          <a:xfrm>
            <a:off x="6667990" y="2692389"/>
            <a:ext cx="6744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solidFill>
                  <a:srgbClr val="1203DB"/>
                </a:solidFill>
              </a:rPr>
              <a:t>N</a:t>
            </a:r>
            <a:r>
              <a:rPr lang="en-US" sz="2000" b="1" dirty="0">
                <a:solidFill>
                  <a:srgbClr val="1203DB"/>
                </a:solidFill>
              </a:rPr>
              <a:t>Lys</a:t>
            </a:r>
            <a:endParaRPr lang="en-US" sz="2000" b="1" dirty="0"/>
          </a:p>
        </p:txBody>
      </p:sp>
      <p:sp>
        <p:nvSpPr>
          <p:cNvPr id="23" name="Rectangle 22"/>
          <p:cNvSpPr/>
          <p:nvPr/>
        </p:nvSpPr>
        <p:spPr>
          <a:xfrm>
            <a:off x="7740377" y="3067561"/>
            <a:ext cx="7232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err="1">
                <a:solidFill>
                  <a:srgbClr val="E47100"/>
                </a:solidFill>
              </a:rPr>
              <a:t>N</a:t>
            </a:r>
            <a:r>
              <a:rPr lang="en-US" sz="2000" b="1" dirty="0" err="1">
                <a:solidFill>
                  <a:srgbClr val="E47100"/>
                </a:solidFill>
              </a:rPr>
              <a:t>spe</a:t>
            </a:r>
            <a:endParaRPr lang="en-US" sz="2000" b="1" dirty="0">
              <a:solidFill>
                <a:srgbClr val="E47100"/>
              </a:solidFill>
            </a:endParaRP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4379717" y="6550223"/>
            <a:ext cx="48198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Chongsiriwatana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N.P. et al.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PNAS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2008,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105: 2794-2799.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A76ABC-141A-104D-A8E9-2736A8104A20}"/>
              </a:ext>
            </a:extLst>
          </p:cNvPr>
          <p:cNvSpPr txBox="1"/>
          <p:nvPr/>
        </p:nvSpPr>
        <p:spPr>
          <a:xfrm>
            <a:off x="6475644" y="5926796"/>
            <a:ext cx="120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DE"/>
                </a:solidFill>
              </a:rPr>
              <a:t>(Pexiganan)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C0C049-7191-8245-84B3-F9FE54B12640}"/>
              </a:ext>
            </a:extLst>
          </p:cNvPr>
          <p:cNvSpPr txBox="1"/>
          <p:nvPr/>
        </p:nvSpPr>
        <p:spPr>
          <a:xfrm>
            <a:off x="7120439" y="3366828"/>
            <a:ext cx="192841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47100"/>
                </a:solidFill>
              </a:rPr>
              <a:t>(</a:t>
            </a:r>
            <a:r>
              <a:rPr lang="en-US" sz="1600" b="1" dirty="0" err="1">
                <a:solidFill>
                  <a:srgbClr val="E47100"/>
                </a:solidFill>
              </a:rPr>
              <a:t>phenylethylgycine</a:t>
            </a:r>
            <a:r>
              <a:rPr lang="en-US" sz="1600" b="1" dirty="0">
                <a:solidFill>
                  <a:srgbClr val="E47100"/>
                </a:solidFill>
              </a:rPr>
              <a:t>)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39993A-A17A-5C46-B6CD-B1F258B25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63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30575"/>
    </mc:Choice>
    <mc:Fallback>
      <p:transition advTm="30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17546" y="3798094"/>
            <a:ext cx="46482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 Narrow" charset="0"/>
              </a:rPr>
              <a:t>‘</a:t>
            </a:r>
            <a:r>
              <a:rPr lang="en-US" altLang="ja-JP" sz="1600">
                <a:solidFill>
                  <a:schemeClr val="bg1"/>
                </a:solidFill>
                <a:latin typeface="Arial Narrow" charset="0"/>
              </a:rPr>
              <a:t>Cathelicidin</a:t>
            </a:r>
            <a:r>
              <a:rPr lang="en-US" altLang="en-US" sz="1600">
                <a:solidFill>
                  <a:schemeClr val="bg1"/>
                </a:solidFill>
                <a:latin typeface="Arial Narrow" charset="0"/>
              </a:rPr>
              <a:t>’</a:t>
            </a:r>
            <a:r>
              <a:rPr lang="en-US" altLang="ja-JP" sz="1600">
                <a:solidFill>
                  <a:schemeClr val="bg1"/>
                </a:solidFill>
                <a:latin typeface="Arial Narrow" charset="0"/>
              </a:rPr>
              <a:t> peptide LL-37: Unique in the human proteome </a:t>
            </a:r>
            <a:endParaRPr lang="en-US" altLang="en-US" sz="1600">
              <a:solidFill>
                <a:schemeClr val="bg1"/>
              </a:solidFill>
              <a:latin typeface="Arial Narrow" charset="0"/>
            </a:endParaRPr>
          </a:p>
        </p:txBody>
      </p:sp>
      <p:pic>
        <p:nvPicPr>
          <p:cNvPr id="4" name="LL37a (Converted).mo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4755" y="762000"/>
            <a:ext cx="7095460" cy="4267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2555" y="4454045"/>
            <a:ext cx="3776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8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Human innate immune peptide LL-37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19200" y="5189310"/>
            <a:ext cx="6064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LL-37 is the single human </a:t>
            </a:r>
            <a:r>
              <a:rPr lang="en-US" b="1" i="1" dirty="0" err="1">
                <a:solidFill>
                  <a:srgbClr val="0000CC"/>
                </a:solidFill>
              </a:rPr>
              <a:t>cathelicidin</a:t>
            </a:r>
            <a:r>
              <a:rPr lang="en-US" dirty="0"/>
              <a:t> innate immune peptide, and exhibits potent antiviral activity against enveloped viruses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8394F-F61F-2A41-82C4-E5483AF2C209}"/>
              </a:ext>
            </a:extLst>
          </p:cNvPr>
          <p:cNvSpPr txBox="1"/>
          <p:nvPr/>
        </p:nvSpPr>
        <p:spPr>
          <a:xfrm>
            <a:off x="6781800" y="6172200"/>
            <a:ext cx="21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CC"/>
                </a:solidFill>
              </a:rPr>
              <a:t>G. Wang</a:t>
            </a:r>
            <a:r>
              <a:rPr lang="en-US" sz="1200" dirty="0"/>
              <a:t>, </a:t>
            </a:r>
            <a:r>
              <a:rPr lang="en-US" sz="1200" i="1" dirty="0"/>
              <a:t>J. Biol. Chem. </a:t>
            </a:r>
            <a:r>
              <a:rPr lang="en-US" sz="1200" dirty="0"/>
              <a:t>(2008) </a:t>
            </a:r>
          </a:p>
          <a:p>
            <a:r>
              <a:rPr lang="en-US" sz="1200" dirty="0"/>
              <a:t>Vol. 283, No. 47, pp. 32637-32643.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033B20-FF64-5744-99C1-0A07F72D67C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858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40"/>
    </mc:Choice>
    <mc:Fallback>
      <p:transition spd="slow" advTm="17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415" objId="4"/>
        <p14:playEvt time="6603" objId="4"/>
        <p14:playEvt time="12638" objId="4"/>
        <p14:stopEvt time="17740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099" y="2537756"/>
            <a:ext cx="4483790" cy="16749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6649" y="1101430"/>
            <a:ext cx="6449046" cy="1715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3663" y="1613897"/>
            <a:ext cx="1542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err="1"/>
              <a:t>Peptoid</a:t>
            </a:r>
            <a:r>
              <a:rPr lang="en-US" sz="1800" b="1" dirty="0"/>
              <a:t> 1 (MW 1819)</a:t>
            </a:r>
            <a:endParaRPr lang="en-US" sz="1800" b="1" dirty="0"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63" y="2918031"/>
            <a:ext cx="2153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err="1"/>
              <a:t>Peptoid</a:t>
            </a:r>
            <a:r>
              <a:rPr lang="en-US" sz="1800" b="1" dirty="0"/>
              <a:t> 1-</a:t>
            </a:r>
            <a:r>
              <a:rPr lang="en-US" sz="1800" b="1" dirty="0">
                <a:ea typeface="Calibri"/>
                <a:cs typeface="Times New Roman"/>
              </a:rPr>
              <a:t>C13</a:t>
            </a:r>
            <a:r>
              <a:rPr lang="en-US" sz="1800" b="1" baseline="-25000" dirty="0">
                <a:ea typeface="Calibri"/>
                <a:cs typeface="Times New Roman"/>
              </a:rPr>
              <a:t>4mer</a:t>
            </a:r>
          </a:p>
          <a:p>
            <a:r>
              <a:rPr lang="en-US" sz="1800" b="1" dirty="0">
                <a:ea typeface="Calibri"/>
                <a:cs typeface="Times New Roman"/>
              </a:rPr>
              <a:t>(MW 835)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1531" y="6378612"/>
            <a:ext cx="7356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Chongsiriwatana, N.P. et al.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Antimicrob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 Agents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Chemother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55: 417-420.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673692C1-2AFE-4551-A486-4E6BDADAEBC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0999" y="479388"/>
            <a:ext cx="7707862" cy="65069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DE"/>
                </a:solidFill>
              </a:rPr>
              <a:t>Designing an antimicrobial peptoid based on LL-37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1BC8EA4-6EAD-4124-823C-A372C8DF524B}"/>
              </a:ext>
            </a:extLst>
          </p:cNvPr>
          <p:cNvSpPr/>
          <p:nvPr/>
        </p:nvSpPr>
        <p:spPr>
          <a:xfrm>
            <a:off x="2775962" y="5121351"/>
            <a:ext cx="372137" cy="20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8C90F1-6049-45AC-9830-F6B47F74EAF4}"/>
              </a:ext>
            </a:extLst>
          </p:cNvPr>
          <p:cNvSpPr/>
          <p:nvPr/>
        </p:nvSpPr>
        <p:spPr>
          <a:xfrm>
            <a:off x="4285779" y="5101675"/>
            <a:ext cx="372137" cy="20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D4CEC30-04A1-4A9B-833D-68DC40276942}"/>
              </a:ext>
            </a:extLst>
          </p:cNvPr>
          <p:cNvSpPr/>
          <p:nvPr/>
        </p:nvSpPr>
        <p:spPr>
          <a:xfrm>
            <a:off x="642537" y="5367477"/>
            <a:ext cx="8014101" cy="41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chemeClr val="tx1"/>
                </a:solidFill>
              </a:rPr>
              <a:t>     </a:t>
            </a:r>
            <a:r>
              <a:rPr lang="en-US" sz="2000" b="1" i="1" dirty="0" err="1">
                <a:solidFill>
                  <a:schemeClr val="tx1"/>
                </a:solidFill>
              </a:rPr>
              <a:t>N</a:t>
            </a:r>
            <a:r>
              <a:rPr lang="en-US" sz="2000" b="1" dirty="0" err="1">
                <a:solidFill>
                  <a:schemeClr val="tx1"/>
                </a:solidFill>
              </a:rPr>
              <a:t>spe</a:t>
            </a:r>
            <a:r>
              <a:rPr lang="en-US" sz="2000" b="1" dirty="0">
                <a:solidFill>
                  <a:schemeClr val="tx1"/>
                </a:solidFill>
              </a:rPr>
              <a:t>                      </a:t>
            </a:r>
            <a:r>
              <a:rPr lang="en-US" sz="2000" b="1" i="1" dirty="0" err="1">
                <a:solidFill>
                  <a:schemeClr val="tx1"/>
                </a:solidFill>
              </a:rPr>
              <a:t>N</a:t>
            </a:r>
            <a:r>
              <a:rPr lang="en-US" sz="2000" b="1" dirty="0" err="1">
                <a:solidFill>
                  <a:schemeClr val="tx1"/>
                </a:solidFill>
              </a:rPr>
              <a:t>ssb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sz="2000" b="1" dirty="0">
                <a:solidFill>
                  <a:schemeClr val="tx1"/>
                </a:solidFill>
              </a:rPr>
              <a:t>                  </a:t>
            </a:r>
            <a:r>
              <a:rPr lang="en-US" sz="2000" b="1" i="1" dirty="0" err="1">
                <a:solidFill>
                  <a:srgbClr val="002060"/>
                </a:solidFill>
              </a:rPr>
              <a:t>N</a:t>
            </a:r>
            <a:r>
              <a:rPr lang="en-US" sz="2000" b="1" dirty="0" err="1">
                <a:solidFill>
                  <a:srgbClr val="002060"/>
                </a:solidFill>
              </a:rPr>
              <a:t>tridec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               </a:t>
            </a:r>
            <a:r>
              <a:rPr lang="en-US" sz="2000" b="1" i="1" dirty="0" err="1">
                <a:solidFill>
                  <a:schemeClr val="tx1"/>
                </a:solidFill>
              </a:rPr>
              <a:t>N</a:t>
            </a:r>
            <a:r>
              <a:rPr lang="en-US" sz="2000" b="1" dirty="0" err="1">
                <a:solidFill>
                  <a:schemeClr val="tx1"/>
                </a:solidFill>
              </a:rPr>
              <a:t>pm</a:t>
            </a:r>
            <a:r>
              <a:rPr lang="en-US" sz="2000" b="1" dirty="0">
                <a:solidFill>
                  <a:schemeClr val="tx1"/>
                </a:solidFill>
              </a:rPr>
              <a:t>                  </a:t>
            </a:r>
            <a:r>
              <a:rPr lang="en-US" sz="2000" b="1" i="1" dirty="0" err="1">
                <a:solidFill>
                  <a:srgbClr val="0000DE"/>
                </a:solidFill>
              </a:rPr>
              <a:t>N</a:t>
            </a:r>
            <a:r>
              <a:rPr lang="en-US" sz="2000" b="1" dirty="0" err="1">
                <a:solidFill>
                  <a:srgbClr val="0000DE"/>
                </a:solidFill>
              </a:rPr>
              <a:t>Lys</a:t>
            </a:r>
            <a:endParaRPr lang="en-US" sz="2000" b="1" i="1" dirty="0">
              <a:solidFill>
                <a:srgbClr val="0000DE"/>
              </a:solidFill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81887F0-10B5-4656-A8AB-BEFA633A8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61519" y="4211987"/>
            <a:ext cx="4458359" cy="1052924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29B2C1F1-9536-4CA2-AB6F-B444E904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95482" y="4211987"/>
            <a:ext cx="2588131" cy="1200186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76D905-4D9C-0B41-B56A-647707D5676C}"/>
              </a:ext>
            </a:extLst>
          </p:cNvPr>
          <p:cNvSpPr txBox="1"/>
          <p:nvPr/>
        </p:nvSpPr>
        <p:spPr>
          <a:xfrm>
            <a:off x="1364250" y="2284829"/>
            <a:ext cx="80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00FFFF"/>
                </a:highlight>
              </a:rPr>
              <a:t>(MXB1)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A794C1-A209-984A-A3DE-2ABB10821119}"/>
              </a:ext>
            </a:extLst>
          </p:cNvPr>
          <p:cNvSpPr txBox="1"/>
          <p:nvPr/>
        </p:nvSpPr>
        <p:spPr>
          <a:xfrm>
            <a:off x="1364250" y="3564362"/>
            <a:ext cx="806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ighlight>
                  <a:srgbClr val="00FFFF"/>
                </a:highlight>
              </a:rPr>
              <a:t>(MXB5)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16D7DC1-6247-BB41-8DA9-4A70DC30C1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1893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44699"/>
    </mc:Choice>
    <mc:Fallback>
      <p:transition advTm="44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94375-8E94-C246-AC22-A877AA09D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20" y="1524000"/>
            <a:ext cx="7399157" cy="4356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7DE362-F12A-1C46-92A7-5C2903318A89}"/>
              </a:ext>
            </a:extLst>
          </p:cNvPr>
          <p:cNvSpPr txBox="1"/>
          <p:nvPr/>
        </p:nvSpPr>
        <p:spPr>
          <a:xfrm>
            <a:off x="509829" y="410944"/>
            <a:ext cx="8124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DE"/>
                </a:solidFill>
              </a:rPr>
              <a:t>Variants with </a:t>
            </a:r>
            <a:r>
              <a:rPr lang="en-US" i="1" dirty="0">
                <a:solidFill>
                  <a:srgbClr val="0000DE"/>
                </a:solidFill>
              </a:rPr>
              <a:t>N</a:t>
            </a:r>
            <a:r>
              <a:rPr lang="en-US" dirty="0">
                <a:solidFill>
                  <a:srgbClr val="0000DE"/>
                </a:solidFill>
              </a:rPr>
              <a:t>-terminal alkylation, </a:t>
            </a:r>
            <a:r>
              <a:rPr lang="en-US" i="1" dirty="0">
                <a:solidFill>
                  <a:srgbClr val="0000DE"/>
                </a:solidFill>
              </a:rPr>
              <a:t>para</a:t>
            </a:r>
            <a:r>
              <a:rPr lang="en-US" dirty="0">
                <a:solidFill>
                  <a:srgbClr val="0000DE"/>
                </a:solidFill>
              </a:rPr>
              <a:t>-</a:t>
            </a:r>
            <a:r>
              <a:rPr lang="en-US" dirty="0" err="1">
                <a:solidFill>
                  <a:srgbClr val="0000DE"/>
                </a:solidFill>
              </a:rPr>
              <a:t>bromination</a:t>
            </a:r>
            <a:r>
              <a:rPr lang="en-US" dirty="0">
                <a:solidFill>
                  <a:srgbClr val="0000DE"/>
                </a:solidFill>
              </a:rPr>
              <a:t> of </a:t>
            </a:r>
            <a:r>
              <a:rPr lang="en-US" i="1" dirty="0" err="1">
                <a:solidFill>
                  <a:srgbClr val="0000DE"/>
                </a:solidFill>
              </a:rPr>
              <a:t>N</a:t>
            </a:r>
            <a:r>
              <a:rPr lang="en-US" dirty="0" err="1">
                <a:solidFill>
                  <a:srgbClr val="0000DE"/>
                </a:solidFill>
              </a:rPr>
              <a:t>spe</a:t>
            </a:r>
            <a:endParaRPr lang="en-US" dirty="0">
              <a:solidFill>
                <a:srgbClr val="0000D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5B0BF-4744-EF49-9A4D-D68695CD63E3}"/>
              </a:ext>
            </a:extLst>
          </p:cNvPr>
          <p:cNvSpPr txBox="1"/>
          <p:nvPr/>
        </p:nvSpPr>
        <p:spPr>
          <a:xfrm>
            <a:off x="638827" y="953838"/>
            <a:ext cx="2655519" cy="21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214BA-D33C-2B4C-8013-05B91061AF75}"/>
              </a:ext>
            </a:extLst>
          </p:cNvPr>
          <p:cNvSpPr txBox="1"/>
          <p:nvPr/>
        </p:nvSpPr>
        <p:spPr>
          <a:xfrm>
            <a:off x="6700318" y="6273225"/>
            <a:ext cx="2443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Håvard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Jenssen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LBNL Molecular Foundry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80307-8A87-6E46-9948-5479892C1C2E}"/>
              </a:ext>
            </a:extLst>
          </p:cNvPr>
          <p:cNvSpPr txBox="1"/>
          <p:nvPr/>
        </p:nvSpPr>
        <p:spPr>
          <a:xfrm>
            <a:off x="583407" y="3069117"/>
            <a:ext cx="2963355" cy="329128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78CAE6-EBE7-594A-A170-93BDBFAEE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5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57"/>
    </mc:Choice>
    <mc:Fallback>
      <p:transition spd="slow" advTm="10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09530A-3B4C-E144-8F08-F7A96C41B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213973"/>
              </p:ext>
            </p:extLst>
          </p:nvPr>
        </p:nvGraphicFramePr>
        <p:xfrm>
          <a:off x="466412" y="862176"/>
          <a:ext cx="8211176" cy="550299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665153">
                  <a:extLst>
                    <a:ext uri="{9D8B030D-6E8A-4147-A177-3AD203B41FA5}">
                      <a16:colId xmlns:a16="http://schemas.microsoft.com/office/drawing/2014/main" val="943100356"/>
                    </a:ext>
                  </a:extLst>
                </a:gridCol>
                <a:gridCol w="5546023">
                  <a:extLst>
                    <a:ext uri="{9D8B030D-6E8A-4147-A177-3AD203B41FA5}">
                      <a16:colId xmlns:a16="http://schemas.microsoft.com/office/drawing/2014/main" val="1497749575"/>
                    </a:ext>
                  </a:extLst>
                </a:gridCol>
              </a:tblGrid>
              <a:tr h="60079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Peptoid Sequences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4062203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MXB1 (</a:t>
                      </a:r>
                      <a:r>
                        <a:rPr lang="en-GB" dirty="0"/>
                        <a:t>Peptoid 1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13008358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spe(</a:t>
                      </a:r>
                      <a:r>
                        <a:rPr lang="en-GB" sz="1600" dirty="0">
                          <a:solidFill>
                            <a:srgbClr val="FF2F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p-Br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8236146"/>
                  </a:ext>
                </a:extLst>
              </a:tr>
              <a:tr h="60079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MXB3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</a:t>
                      </a:r>
                      <a:r>
                        <a:rPr lang="da-DK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da-DK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da-DK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da-DK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da-DK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da-DK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spe(</a:t>
                      </a:r>
                      <a:r>
                        <a:rPr lang="da-DK" sz="1600" dirty="0">
                          <a:solidFill>
                            <a:srgbClr val="FF2F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p-Br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)-NH</a:t>
                      </a:r>
                      <a:r>
                        <a:rPr lang="da-DK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5843644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MXB4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spe(</a:t>
                      </a:r>
                      <a:r>
                        <a:rPr lang="en-GB" sz="1600" dirty="0">
                          <a:solidFill>
                            <a:srgbClr val="FF2F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p-Br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spe(</a:t>
                      </a:r>
                      <a:r>
                        <a:rPr lang="en-GB" sz="1600" dirty="0">
                          <a:solidFill>
                            <a:srgbClr val="FF2F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p-Br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4426520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 (</a:t>
                      </a:r>
                      <a:r>
                        <a:rPr lang="da-DK" dirty="0"/>
                        <a:t>C13-4mer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</a:t>
                      </a:r>
                      <a:r>
                        <a:rPr lang="da-DK" sz="1600" i="1" dirty="0" err="1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 err="1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tridec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da-DK" sz="1600" i="1" dirty="0" err="1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 err="1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da-DK" sz="16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da-DK" sz="1600" i="1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da-DK" sz="1600" i="1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da-DK" sz="1600" i="1" dirty="0" err="1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 err="1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0166016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MXB6 (1-11mer)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8812169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MXB7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73209049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i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</a:t>
                      </a:r>
                      <a:r>
                        <a:rPr lang="en-GB" sz="1600" i="1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i="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</a:t>
                      </a:r>
                      <a:r>
                        <a:rPr lang="en-GB" sz="1600" i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10021437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</a:t>
                      </a:r>
                      <a:r>
                        <a:rPr lang="en-GB" sz="1600" i="1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spe(</a:t>
                      </a:r>
                      <a:r>
                        <a:rPr lang="en-GB" sz="1600" dirty="0">
                          <a:solidFill>
                            <a:srgbClr val="FF2F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p-Br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8261981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MXB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H-</a:t>
                      </a:r>
                      <a:r>
                        <a:rPr lang="da-DK" sz="1600" i="1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da-DK" sz="1600" dirty="0">
                          <a:effectLst/>
                          <a:highlight>
                            <a:srgbClr val="FFFF00"/>
                          </a:highlight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tridec</a:t>
                      </a:r>
                      <a:r>
                        <a:rPr lang="da-DK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(</a:t>
                      </a:r>
                      <a:r>
                        <a:rPr lang="en-GB" sz="1600" i="1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solidFill>
                            <a:srgbClr val="0000DE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Lys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spe-</a:t>
                      </a:r>
                      <a:r>
                        <a:rPr lang="en-GB" sz="1600" i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spe(</a:t>
                      </a:r>
                      <a:r>
                        <a:rPr lang="en-GB" sz="1600" dirty="0">
                          <a:solidFill>
                            <a:srgbClr val="FF2F92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p-Br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))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r>
                        <a:rPr lang="en-GB" sz="16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-NH</a:t>
                      </a:r>
                      <a:r>
                        <a:rPr lang="en-GB" sz="1600" baseline="-2500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5444568"/>
                  </a:ext>
                </a:extLst>
              </a:tr>
              <a:tr h="4301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aseline="-25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aseline="-25000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9582672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AB4AF52-EF64-3D46-B973-2307CC6E2435}"/>
              </a:ext>
            </a:extLst>
          </p:cNvPr>
          <p:cNvSpPr txBox="1"/>
          <p:nvPr/>
        </p:nvSpPr>
        <p:spPr>
          <a:xfrm>
            <a:off x="438613" y="316231"/>
            <a:ext cx="837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DE"/>
                </a:solidFill>
              </a:rPr>
              <a:t>Variants with </a:t>
            </a:r>
            <a:r>
              <a:rPr lang="en-US" i="1" dirty="0">
                <a:solidFill>
                  <a:srgbClr val="0000DE"/>
                </a:solidFill>
              </a:rPr>
              <a:t>N</a:t>
            </a:r>
            <a:r>
              <a:rPr lang="en-US" dirty="0">
                <a:solidFill>
                  <a:srgbClr val="0000DE"/>
                </a:solidFill>
              </a:rPr>
              <a:t>-terminal alkylation or </a:t>
            </a:r>
            <a:r>
              <a:rPr lang="en-US" i="1" dirty="0">
                <a:solidFill>
                  <a:srgbClr val="0000DE"/>
                </a:solidFill>
              </a:rPr>
              <a:t>para</a:t>
            </a:r>
            <a:r>
              <a:rPr lang="en-US" dirty="0">
                <a:solidFill>
                  <a:srgbClr val="0000DE"/>
                </a:solidFill>
              </a:rPr>
              <a:t>-</a:t>
            </a:r>
            <a:r>
              <a:rPr lang="en-US" dirty="0" err="1">
                <a:solidFill>
                  <a:srgbClr val="0000DE"/>
                </a:solidFill>
              </a:rPr>
              <a:t>bromination</a:t>
            </a:r>
            <a:r>
              <a:rPr lang="en-US" dirty="0">
                <a:solidFill>
                  <a:srgbClr val="0000DE"/>
                </a:solidFill>
              </a:rPr>
              <a:t> of </a:t>
            </a:r>
            <a:r>
              <a:rPr lang="en-US" i="1" dirty="0" err="1">
                <a:solidFill>
                  <a:srgbClr val="0000DE"/>
                </a:solidFill>
              </a:rPr>
              <a:t>N</a:t>
            </a:r>
            <a:r>
              <a:rPr lang="en-US" dirty="0" err="1">
                <a:solidFill>
                  <a:srgbClr val="0000DE"/>
                </a:solidFill>
              </a:rPr>
              <a:t>spe</a:t>
            </a:r>
            <a:endParaRPr lang="en-US" dirty="0">
              <a:solidFill>
                <a:srgbClr val="0000D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090A5-6E21-1941-A603-37FCD4C957AE}"/>
              </a:ext>
            </a:extLst>
          </p:cNvPr>
          <p:cNvSpPr txBox="1"/>
          <p:nvPr/>
        </p:nvSpPr>
        <p:spPr>
          <a:xfrm>
            <a:off x="7999162" y="1524000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8C34D-5290-9243-80DA-17E90EA2F572}"/>
              </a:ext>
            </a:extLst>
          </p:cNvPr>
          <p:cNvSpPr txBox="1"/>
          <p:nvPr/>
        </p:nvSpPr>
        <p:spPr>
          <a:xfrm>
            <a:off x="8111398" y="198566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6mer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423DB-22E2-CB47-A063-87CEA4056943}"/>
              </a:ext>
            </a:extLst>
          </p:cNvPr>
          <p:cNvSpPr txBox="1"/>
          <p:nvPr/>
        </p:nvSpPr>
        <p:spPr>
          <a:xfrm>
            <a:off x="8111398" y="244733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23AA8A-6FD5-2F45-98DB-A3204F958ADA}"/>
              </a:ext>
            </a:extLst>
          </p:cNvPr>
          <p:cNvSpPr txBox="1"/>
          <p:nvPr/>
        </p:nvSpPr>
        <p:spPr>
          <a:xfrm>
            <a:off x="8111398" y="2972495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F4A67F-9685-7846-BA34-3E08606D5CD9}"/>
              </a:ext>
            </a:extLst>
          </p:cNvPr>
          <p:cNvSpPr txBox="1"/>
          <p:nvPr/>
        </p:nvSpPr>
        <p:spPr>
          <a:xfrm>
            <a:off x="8111398" y="3370660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5mer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D32910-76BA-0A40-85B6-B85A0859A2B5}"/>
              </a:ext>
            </a:extLst>
          </p:cNvPr>
          <p:cNvSpPr txBox="1"/>
          <p:nvPr/>
        </p:nvSpPr>
        <p:spPr>
          <a:xfrm>
            <a:off x="8000154" y="3832325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11mer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69D3F6-1EFE-4849-B9E2-1C802453581B}"/>
              </a:ext>
            </a:extLst>
          </p:cNvPr>
          <p:cNvSpPr txBox="1"/>
          <p:nvPr/>
        </p:nvSpPr>
        <p:spPr>
          <a:xfrm>
            <a:off x="8075322" y="4241613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BC47A1-315C-5040-A21E-37E74C224D51}"/>
              </a:ext>
            </a:extLst>
          </p:cNvPr>
          <p:cNvSpPr txBox="1"/>
          <p:nvPr/>
        </p:nvSpPr>
        <p:spPr>
          <a:xfrm>
            <a:off x="6398922" y="4241613"/>
            <a:ext cx="13388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(neg. control)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87A2B2-8382-D646-9CB5-7A070D6389D8}"/>
              </a:ext>
            </a:extLst>
          </p:cNvPr>
          <p:cNvSpPr txBox="1"/>
          <p:nvPr/>
        </p:nvSpPr>
        <p:spPr>
          <a:xfrm>
            <a:off x="8087506" y="4703278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7mer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4B21E2-B2A2-7642-B14C-7EF4951BBAA6}"/>
              </a:ext>
            </a:extLst>
          </p:cNvPr>
          <p:cNvSpPr txBox="1"/>
          <p:nvPr/>
        </p:nvSpPr>
        <p:spPr>
          <a:xfrm>
            <a:off x="8087506" y="5095579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7mer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55B49-2527-614D-AB75-F2A5E56F8C6D}"/>
              </a:ext>
            </a:extLst>
          </p:cNvPr>
          <p:cNvSpPr txBox="1"/>
          <p:nvPr/>
        </p:nvSpPr>
        <p:spPr>
          <a:xfrm>
            <a:off x="8087506" y="5578628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7mer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7B711-DCE4-7B4C-8E55-508A4B50705C}"/>
              </a:ext>
            </a:extLst>
          </p:cNvPr>
          <p:cNvSpPr txBox="1"/>
          <p:nvPr/>
        </p:nvSpPr>
        <p:spPr>
          <a:xfrm>
            <a:off x="5410200" y="6458475"/>
            <a:ext cx="3559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Molchanova</a:t>
            </a:r>
            <a:r>
              <a:rPr lang="en-US" sz="1400" dirty="0"/>
              <a:t>, N. et al., 2020 Sci. Rep. 10:14805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D453EE0-5563-D945-A48A-F2679428A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74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48"/>
    </mc:Choice>
    <mc:Fallback>
      <p:transition spd="slow" advTm="23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BFF2D-2FB2-0C4D-AB66-0D1AE9B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7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Quantify antiviral activity of antimicrobial peptoids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1C35D3-9143-FF47-9179-6AFCF07FAF74}"/>
              </a:ext>
            </a:extLst>
          </p:cNvPr>
          <p:cNvSpPr txBox="1"/>
          <p:nvPr/>
        </p:nvSpPr>
        <p:spPr>
          <a:xfrm>
            <a:off x="1465002" y="2308449"/>
            <a:ext cx="6061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Assay: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Incubate HSV-1 in the presence of peptoid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Infect oral keratinocyte cell line OKF6/TERT-1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Quantify HSV-1 genomic DNA after 24 hours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2A0A44-1156-364C-AADF-0D8BE9A2C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92"/>
    </mc:Choice>
    <mc:Fallback>
      <p:transition spd="slow" advTm="2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BFF2D-2FB2-0C4D-AB66-0D1AE9B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7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Antimicrobial peptoids exhibit potent antiviral activity against HSV-1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6F16589-FED8-3740-9A62-9A2B106D20EF}"/>
              </a:ext>
            </a:extLst>
          </p:cNvPr>
          <p:cNvGraphicFramePr>
            <a:graphicFrameLocks/>
          </p:cNvGraphicFramePr>
          <p:nvPr/>
        </p:nvGraphicFramePr>
        <p:xfrm>
          <a:off x="1676400" y="2021760"/>
          <a:ext cx="5943600" cy="3540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76C0AA-498A-104B-AAD9-26DECDE9C0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49"/>
    </mc:Choice>
    <mc:Fallback>
      <p:transition spd="slow" advTm="2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BFF2D-2FB2-0C4D-AB66-0D1AE9B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7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Antimicrobial peptoids exhibit potent antiviral activity against HSV-1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266429D-B1E1-6A46-9667-561CED6B56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2329232"/>
              </p:ext>
            </p:extLst>
          </p:nvPr>
        </p:nvGraphicFramePr>
        <p:xfrm>
          <a:off x="1828800" y="1999989"/>
          <a:ext cx="57912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67A1FE-E4D5-7E4A-B3A7-55C67BC6F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55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12"/>
    </mc:Choice>
    <mc:Fallback>
      <p:transition spd="slow" advTm="26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43000" y="685800"/>
            <a:ext cx="701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Potent antiviral activity against HSV-1 and SARS-CoV-2 by antimicrobial peptoids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989067-145C-7E41-8107-59FB6206305B}"/>
              </a:ext>
            </a:extLst>
          </p:cNvPr>
          <p:cNvGrpSpPr/>
          <p:nvPr/>
        </p:nvGrpSpPr>
        <p:grpSpPr>
          <a:xfrm>
            <a:off x="2547677" y="2946688"/>
            <a:ext cx="1608353" cy="1365346"/>
            <a:chOff x="1817914" y="2710543"/>
            <a:chExt cx="2090057" cy="1915886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E55C8BC-95CE-9F4B-8134-14F5E5DDC9C2}"/>
                </a:ext>
              </a:extLst>
            </p:cNvPr>
            <p:cNvSpPr/>
            <p:nvPr/>
          </p:nvSpPr>
          <p:spPr>
            <a:xfrm>
              <a:off x="1817914" y="2710543"/>
              <a:ext cx="2090057" cy="19158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1C6CF17-0676-DE4F-BA6B-595B5382E563}"/>
                </a:ext>
              </a:extLst>
            </p:cNvPr>
            <p:cNvSpPr/>
            <p:nvPr/>
          </p:nvSpPr>
          <p:spPr>
            <a:xfrm>
              <a:off x="1904998" y="2786743"/>
              <a:ext cx="1937657" cy="17634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Hexagon 7">
            <a:extLst>
              <a:ext uri="{FF2B5EF4-FFF2-40B4-BE49-F238E27FC236}">
                <a16:creationId xmlns:a16="http://schemas.microsoft.com/office/drawing/2014/main" id="{E6884A83-6E1E-9F48-AC21-674229E2D691}"/>
              </a:ext>
            </a:extLst>
          </p:cNvPr>
          <p:cNvSpPr/>
          <p:nvPr/>
        </p:nvSpPr>
        <p:spPr>
          <a:xfrm>
            <a:off x="2941389" y="3295783"/>
            <a:ext cx="837684" cy="643885"/>
          </a:xfrm>
          <a:prstGeom prst="hexagon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3863F4-5D38-7249-9208-C0CA98B2671A}"/>
              </a:ext>
            </a:extLst>
          </p:cNvPr>
          <p:cNvSpPr/>
          <p:nvPr/>
        </p:nvSpPr>
        <p:spPr>
          <a:xfrm rot="833237">
            <a:off x="3521889" y="2761642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45A304-C867-5444-BC75-6D501F7FEE82}"/>
              </a:ext>
            </a:extLst>
          </p:cNvPr>
          <p:cNvSpPr/>
          <p:nvPr/>
        </p:nvSpPr>
        <p:spPr>
          <a:xfrm rot="20878611">
            <a:off x="3170592" y="2755061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2B3FE0-001C-4448-AD9E-44096033EEDD}"/>
              </a:ext>
            </a:extLst>
          </p:cNvPr>
          <p:cNvSpPr/>
          <p:nvPr/>
        </p:nvSpPr>
        <p:spPr>
          <a:xfrm rot="19999998">
            <a:off x="2841367" y="2853641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43C6CB-D1FC-1048-8B9E-58CCD38276FA}"/>
              </a:ext>
            </a:extLst>
          </p:cNvPr>
          <p:cNvSpPr/>
          <p:nvPr/>
        </p:nvSpPr>
        <p:spPr>
          <a:xfrm rot="18878267">
            <a:off x="2607218" y="3026125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32BE6C5-0708-E24B-A5BA-A864729C82A8}"/>
              </a:ext>
            </a:extLst>
          </p:cNvPr>
          <p:cNvSpPr/>
          <p:nvPr/>
        </p:nvSpPr>
        <p:spPr>
          <a:xfrm rot="17379119">
            <a:off x="2439789" y="3282740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BF9ECE-4EF5-F343-8833-5B47697E8FB4}"/>
              </a:ext>
            </a:extLst>
          </p:cNvPr>
          <p:cNvSpPr/>
          <p:nvPr/>
        </p:nvSpPr>
        <p:spPr>
          <a:xfrm rot="15757950">
            <a:off x="2387406" y="3601042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6D9CB4F-7566-2542-8F04-C9F900BD239F}"/>
              </a:ext>
            </a:extLst>
          </p:cNvPr>
          <p:cNvSpPr/>
          <p:nvPr/>
        </p:nvSpPr>
        <p:spPr>
          <a:xfrm rot="14218644">
            <a:off x="2491769" y="3880270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B7FB91-A655-1741-84B1-7D0B0D35C7BE}"/>
              </a:ext>
            </a:extLst>
          </p:cNvPr>
          <p:cNvSpPr/>
          <p:nvPr/>
        </p:nvSpPr>
        <p:spPr>
          <a:xfrm rot="13178124">
            <a:off x="2689192" y="4142487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9E4BE07-FBAD-FB4C-AE7B-CA8279A9275B}"/>
              </a:ext>
            </a:extLst>
          </p:cNvPr>
          <p:cNvSpPr/>
          <p:nvPr/>
        </p:nvSpPr>
        <p:spPr>
          <a:xfrm rot="11845287">
            <a:off x="2933601" y="4269777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0F86C7C-A930-D14D-AFA9-2A1EAB20E6FE}"/>
              </a:ext>
            </a:extLst>
          </p:cNvPr>
          <p:cNvSpPr/>
          <p:nvPr/>
        </p:nvSpPr>
        <p:spPr>
          <a:xfrm rot="10800000">
            <a:off x="3219653" y="4333986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026F97A-1A93-7842-9FE0-81D3C53D1AA6}"/>
              </a:ext>
            </a:extLst>
          </p:cNvPr>
          <p:cNvSpPr/>
          <p:nvPr/>
        </p:nvSpPr>
        <p:spPr>
          <a:xfrm rot="9543381">
            <a:off x="3527863" y="4313378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87BF110-4757-2840-88A2-D31DB186DCD2}"/>
              </a:ext>
            </a:extLst>
          </p:cNvPr>
          <p:cNvSpPr/>
          <p:nvPr/>
        </p:nvSpPr>
        <p:spPr>
          <a:xfrm rot="8680768">
            <a:off x="3847139" y="4174690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4FF032-48C7-6548-BD1F-DE50AE545B18}"/>
              </a:ext>
            </a:extLst>
          </p:cNvPr>
          <p:cNvSpPr/>
          <p:nvPr/>
        </p:nvSpPr>
        <p:spPr>
          <a:xfrm rot="7355851">
            <a:off x="4048304" y="4017208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AB7F42F-ED39-414C-9B03-B885DF22FC87}"/>
              </a:ext>
            </a:extLst>
          </p:cNvPr>
          <p:cNvSpPr/>
          <p:nvPr/>
        </p:nvSpPr>
        <p:spPr>
          <a:xfrm rot="6043378">
            <a:off x="4240188" y="3580290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BDC1C0A-2B32-B341-BD90-CC2FA0874782}"/>
              </a:ext>
            </a:extLst>
          </p:cNvPr>
          <p:cNvSpPr/>
          <p:nvPr/>
        </p:nvSpPr>
        <p:spPr>
          <a:xfrm rot="4356143">
            <a:off x="4191317" y="3319280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4C47B27-FEEE-8A42-A871-7D4E78AFD2A7}"/>
              </a:ext>
            </a:extLst>
          </p:cNvPr>
          <p:cNvSpPr/>
          <p:nvPr/>
        </p:nvSpPr>
        <p:spPr>
          <a:xfrm rot="3115370">
            <a:off x="4058369" y="3071052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90F78C-34CC-D74C-9D25-9D45F6E188B2}"/>
              </a:ext>
            </a:extLst>
          </p:cNvPr>
          <p:cNvSpPr/>
          <p:nvPr/>
        </p:nvSpPr>
        <p:spPr>
          <a:xfrm rot="1857444">
            <a:off x="3828522" y="2877309"/>
            <a:ext cx="102144" cy="191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DC3215B-CE8E-DB4F-A8DC-426695F9EDE4}"/>
              </a:ext>
            </a:extLst>
          </p:cNvPr>
          <p:cNvSpPr/>
          <p:nvPr/>
        </p:nvSpPr>
        <p:spPr>
          <a:xfrm rot="7008391">
            <a:off x="4172377" y="3801992"/>
            <a:ext cx="94594" cy="20704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BDEA8AA-E4DC-104C-9981-483AC7A51DEE}"/>
              </a:ext>
            </a:extLst>
          </p:cNvPr>
          <p:cNvGrpSpPr/>
          <p:nvPr/>
        </p:nvGrpSpPr>
        <p:grpSpPr>
          <a:xfrm>
            <a:off x="4742409" y="2946688"/>
            <a:ext cx="1608353" cy="1365346"/>
            <a:chOff x="1817914" y="2710543"/>
            <a:chExt cx="2090057" cy="1915886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02A820F-C3DD-1C43-8BBF-4B7CA494C00E}"/>
                </a:ext>
              </a:extLst>
            </p:cNvPr>
            <p:cNvSpPr/>
            <p:nvPr/>
          </p:nvSpPr>
          <p:spPr>
            <a:xfrm>
              <a:off x="1817914" y="2710543"/>
              <a:ext cx="2090057" cy="19158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84AC511-BF51-634C-9FA5-4F90FFE94A91}"/>
                </a:ext>
              </a:extLst>
            </p:cNvPr>
            <p:cNvSpPr/>
            <p:nvPr/>
          </p:nvSpPr>
          <p:spPr>
            <a:xfrm>
              <a:off x="1904998" y="2786743"/>
              <a:ext cx="1937657" cy="176348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7" name="Picture 2" descr="Spiral Assets for Affinity Designer">
            <a:extLst>
              <a:ext uri="{FF2B5EF4-FFF2-40B4-BE49-F238E27FC236}">
                <a16:creationId xmlns:a16="http://schemas.microsoft.com/office/drawing/2014/main" id="{1D65AA58-DAE8-EF47-BF0D-4596F1B6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633" y="3191094"/>
            <a:ext cx="917266" cy="8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riangle 47">
            <a:extLst>
              <a:ext uri="{FF2B5EF4-FFF2-40B4-BE49-F238E27FC236}">
                <a16:creationId xmlns:a16="http://schemas.microsoft.com/office/drawing/2014/main" id="{64155808-942D-6947-B2DD-B7646160D565}"/>
              </a:ext>
            </a:extLst>
          </p:cNvPr>
          <p:cNvSpPr/>
          <p:nvPr/>
        </p:nvSpPr>
        <p:spPr>
          <a:xfrm>
            <a:off x="5454440" y="2768075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riangle 48">
            <a:extLst>
              <a:ext uri="{FF2B5EF4-FFF2-40B4-BE49-F238E27FC236}">
                <a16:creationId xmlns:a16="http://schemas.microsoft.com/office/drawing/2014/main" id="{21B68C06-BA80-6844-B57B-F7CD4F01C985}"/>
              </a:ext>
            </a:extLst>
          </p:cNvPr>
          <p:cNvSpPr/>
          <p:nvPr/>
        </p:nvSpPr>
        <p:spPr>
          <a:xfrm rot="1104122">
            <a:off x="5763288" y="2787829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riangle 49">
            <a:extLst>
              <a:ext uri="{FF2B5EF4-FFF2-40B4-BE49-F238E27FC236}">
                <a16:creationId xmlns:a16="http://schemas.microsoft.com/office/drawing/2014/main" id="{47F8E140-4DA7-0541-AA0D-B286546A1508}"/>
              </a:ext>
            </a:extLst>
          </p:cNvPr>
          <p:cNvSpPr/>
          <p:nvPr/>
        </p:nvSpPr>
        <p:spPr>
          <a:xfrm rot="1877373">
            <a:off x="6000360" y="2923375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riangle 50">
            <a:extLst>
              <a:ext uri="{FF2B5EF4-FFF2-40B4-BE49-F238E27FC236}">
                <a16:creationId xmlns:a16="http://schemas.microsoft.com/office/drawing/2014/main" id="{53810A24-50F3-B840-A84F-EE3BF65BFE32}"/>
              </a:ext>
            </a:extLst>
          </p:cNvPr>
          <p:cNvSpPr/>
          <p:nvPr/>
        </p:nvSpPr>
        <p:spPr>
          <a:xfrm rot="3165059">
            <a:off x="6226234" y="3059964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riangle 51">
            <a:extLst>
              <a:ext uri="{FF2B5EF4-FFF2-40B4-BE49-F238E27FC236}">
                <a16:creationId xmlns:a16="http://schemas.microsoft.com/office/drawing/2014/main" id="{00548FCD-4B5F-B54A-A533-9D9441724532}"/>
              </a:ext>
            </a:extLst>
          </p:cNvPr>
          <p:cNvSpPr/>
          <p:nvPr/>
        </p:nvSpPr>
        <p:spPr>
          <a:xfrm rot="3993092">
            <a:off x="6341176" y="3238730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42E1B67E-B9C3-F94D-917C-E82EC07055D9}"/>
              </a:ext>
            </a:extLst>
          </p:cNvPr>
          <p:cNvSpPr/>
          <p:nvPr/>
        </p:nvSpPr>
        <p:spPr>
          <a:xfrm rot="5400000">
            <a:off x="6387347" y="3481190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75513E02-C6DA-4F4C-8A14-DB4E79467F07}"/>
              </a:ext>
            </a:extLst>
          </p:cNvPr>
          <p:cNvSpPr/>
          <p:nvPr/>
        </p:nvSpPr>
        <p:spPr>
          <a:xfrm rot="6310205">
            <a:off x="6382504" y="3724448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766238FB-2D63-0F48-94B2-0A8F45685312}"/>
              </a:ext>
            </a:extLst>
          </p:cNvPr>
          <p:cNvSpPr/>
          <p:nvPr/>
        </p:nvSpPr>
        <p:spPr>
          <a:xfrm rot="7308775">
            <a:off x="6306074" y="3903656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3E043644-B001-CF4F-B632-E9B04A8B11C2}"/>
              </a:ext>
            </a:extLst>
          </p:cNvPr>
          <p:cNvSpPr/>
          <p:nvPr/>
        </p:nvSpPr>
        <p:spPr>
          <a:xfrm rot="8214511">
            <a:off x="6150839" y="4094324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riangle 56">
            <a:extLst>
              <a:ext uri="{FF2B5EF4-FFF2-40B4-BE49-F238E27FC236}">
                <a16:creationId xmlns:a16="http://schemas.microsoft.com/office/drawing/2014/main" id="{89A2378C-2668-8F4B-8DAA-32A9B3ECFE71}"/>
              </a:ext>
            </a:extLst>
          </p:cNvPr>
          <p:cNvSpPr/>
          <p:nvPr/>
        </p:nvSpPr>
        <p:spPr>
          <a:xfrm rot="9287237">
            <a:off x="5908951" y="4215123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riangle 57">
            <a:extLst>
              <a:ext uri="{FF2B5EF4-FFF2-40B4-BE49-F238E27FC236}">
                <a16:creationId xmlns:a16="http://schemas.microsoft.com/office/drawing/2014/main" id="{856C1F15-6F3F-6B49-9125-397E30C6D893}"/>
              </a:ext>
            </a:extLst>
          </p:cNvPr>
          <p:cNvSpPr/>
          <p:nvPr/>
        </p:nvSpPr>
        <p:spPr>
          <a:xfrm rot="20458859">
            <a:off x="5152579" y="2798742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012AF86E-4AE9-004B-BD72-A6DF12A48ADE}"/>
              </a:ext>
            </a:extLst>
          </p:cNvPr>
          <p:cNvSpPr/>
          <p:nvPr/>
        </p:nvSpPr>
        <p:spPr>
          <a:xfrm rot="19149502">
            <a:off x="4846610" y="2979832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1D8983E4-AB21-304D-9FFB-D051BBE8F690}"/>
              </a:ext>
            </a:extLst>
          </p:cNvPr>
          <p:cNvSpPr/>
          <p:nvPr/>
        </p:nvSpPr>
        <p:spPr>
          <a:xfrm rot="13870377">
            <a:off x="4704074" y="3939892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riangle 60">
            <a:extLst>
              <a:ext uri="{FF2B5EF4-FFF2-40B4-BE49-F238E27FC236}">
                <a16:creationId xmlns:a16="http://schemas.microsoft.com/office/drawing/2014/main" id="{27EDBE32-545F-1B47-A9A3-066301EBF609}"/>
              </a:ext>
            </a:extLst>
          </p:cNvPr>
          <p:cNvSpPr/>
          <p:nvPr/>
        </p:nvSpPr>
        <p:spPr>
          <a:xfrm rot="12908724">
            <a:off x="4903234" y="4159367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riangle 61">
            <a:extLst>
              <a:ext uri="{FF2B5EF4-FFF2-40B4-BE49-F238E27FC236}">
                <a16:creationId xmlns:a16="http://schemas.microsoft.com/office/drawing/2014/main" id="{9DA9B8BB-BDD1-5C47-A6CB-8CA230C1EAD0}"/>
              </a:ext>
            </a:extLst>
          </p:cNvPr>
          <p:cNvSpPr/>
          <p:nvPr/>
        </p:nvSpPr>
        <p:spPr>
          <a:xfrm rot="12017240">
            <a:off x="5150102" y="4286912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riangle 62">
            <a:extLst>
              <a:ext uri="{FF2B5EF4-FFF2-40B4-BE49-F238E27FC236}">
                <a16:creationId xmlns:a16="http://schemas.microsoft.com/office/drawing/2014/main" id="{FCD67FE8-44F1-544D-81B0-8C045E060590}"/>
              </a:ext>
            </a:extLst>
          </p:cNvPr>
          <p:cNvSpPr/>
          <p:nvPr/>
        </p:nvSpPr>
        <p:spPr>
          <a:xfrm rot="10800000">
            <a:off x="5414716" y="4332554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riangle 63">
            <a:extLst>
              <a:ext uri="{FF2B5EF4-FFF2-40B4-BE49-F238E27FC236}">
                <a16:creationId xmlns:a16="http://schemas.microsoft.com/office/drawing/2014/main" id="{45CDAB81-A946-5A47-8031-25DC97B4B4DC}"/>
              </a:ext>
            </a:extLst>
          </p:cNvPr>
          <p:cNvSpPr/>
          <p:nvPr/>
        </p:nvSpPr>
        <p:spPr>
          <a:xfrm rot="10059103">
            <a:off x="5690460" y="4320034"/>
            <a:ext cx="150782" cy="178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riangle 64">
            <a:extLst>
              <a:ext uri="{FF2B5EF4-FFF2-40B4-BE49-F238E27FC236}">
                <a16:creationId xmlns:a16="http://schemas.microsoft.com/office/drawing/2014/main" id="{1288C5D9-8E96-FF4F-9C22-520477537EEB}"/>
              </a:ext>
            </a:extLst>
          </p:cNvPr>
          <p:cNvSpPr/>
          <p:nvPr/>
        </p:nvSpPr>
        <p:spPr>
          <a:xfrm rot="17030565">
            <a:off x="4575891" y="3391185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9AADB31B-C795-874A-9A11-24EB1E71235B}"/>
              </a:ext>
            </a:extLst>
          </p:cNvPr>
          <p:cNvSpPr/>
          <p:nvPr/>
        </p:nvSpPr>
        <p:spPr>
          <a:xfrm rot="15273643">
            <a:off x="4605737" y="3678018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riangle 66">
            <a:extLst>
              <a:ext uri="{FF2B5EF4-FFF2-40B4-BE49-F238E27FC236}">
                <a16:creationId xmlns:a16="http://schemas.microsoft.com/office/drawing/2014/main" id="{2D588949-F999-D54F-8219-577CCCC3B1DE}"/>
              </a:ext>
            </a:extLst>
          </p:cNvPr>
          <p:cNvSpPr/>
          <p:nvPr/>
        </p:nvSpPr>
        <p:spPr>
          <a:xfrm rot="17571112">
            <a:off x="4681886" y="3174336"/>
            <a:ext cx="139637" cy="19266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3B3E238-D047-874F-B2D3-665E565BED4B}"/>
              </a:ext>
            </a:extLst>
          </p:cNvPr>
          <p:cNvSpPr/>
          <p:nvPr/>
        </p:nvSpPr>
        <p:spPr>
          <a:xfrm>
            <a:off x="5156087" y="3319359"/>
            <a:ext cx="707854" cy="5563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A3627EA5-91A3-C049-8B09-BB48F4A20D86}"/>
              </a:ext>
            </a:extLst>
          </p:cNvPr>
          <p:cNvSpPr/>
          <p:nvPr/>
        </p:nvSpPr>
        <p:spPr>
          <a:xfrm>
            <a:off x="3208149" y="5095619"/>
            <a:ext cx="837684" cy="643885"/>
          </a:xfrm>
          <a:prstGeom prst="hexagon">
            <a:avLst/>
          </a:prstGeom>
          <a:pattFill prst="wdDnDiag">
            <a:fgClr>
              <a:schemeClr val="accent1"/>
            </a:fgClr>
            <a:bgClr>
              <a:prstClr val="white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Spiral Assets for Affinity Designer">
            <a:extLst>
              <a:ext uri="{FF2B5EF4-FFF2-40B4-BE49-F238E27FC236}">
                <a16:creationId xmlns:a16="http://schemas.microsoft.com/office/drawing/2014/main" id="{73B2DC03-8D1F-D142-9CCD-C5DFFA60E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589" y="5004128"/>
            <a:ext cx="917266" cy="8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6CEC11AE-B9AF-5940-9F4D-52B4E609DB76}"/>
              </a:ext>
            </a:extLst>
          </p:cNvPr>
          <p:cNvSpPr/>
          <p:nvPr/>
        </p:nvSpPr>
        <p:spPr>
          <a:xfrm>
            <a:off x="5254186" y="5167643"/>
            <a:ext cx="695956" cy="56595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CC257F6-9308-D74D-9BDC-01EE7D5E62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1389" y="1758542"/>
            <a:ext cx="2681043" cy="66045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27E7669-4020-8447-8A5D-92949569D6C8}"/>
              </a:ext>
            </a:extLst>
          </p:cNvPr>
          <p:cNvCxnSpPr/>
          <p:nvPr/>
        </p:nvCxnSpPr>
        <p:spPr>
          <a:xfrm flipH="1">
            <a:off x="3647387" y="2418992"/>
            <a:ext cx="352346" cy="59359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7A26E9A-A8B3-C34C-9850-58D9E3011F59}"/>
              </a:ext>
            </a:extLst>
          </p:cNvPr>
          <p:cNvCxnSpPr/>
          <p:nvPr/>
        </p:nvCxnSpPr>
        <p:spPr>
          <a:xfrm>
            <a:off x="4727755" y="2389401"/>
            <a:ext cx="393622" cy="67271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DD009C6-D768-9A47-B0E0-743025302E50}"/>
              </a:ext>
            </a:extLst>
          </p:cNvPr>
          <p:cNvCxnSpPr>
            <a:cxnSpLocks/>
          </p:cNvCxnSpPr>
          <p:nvPr/>
        </p:nvCxnSpPr>
        <p:spPr>
          <a:xfrm>
            <a:off x="3466175" y="4471278"/>
            <a:ext cx="46141" cy="5924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E8D70D-3176-BF43-9A10-461E0C282CF6}"/>
              </a:ext>
            </a:extLst>
          </p:cNvPr>
          <p:cNvCxnSpPr>
            <a:cxnSpLocks/>
            <a:endCxn id="30" idx="0"/>
          </p:cNvCxnSpPr>
          <p:nvPr/>
        </p:nvCxnSpPr>
        <p:spPr>
          <a:xfrm flipH="1">
            <a:off x="5605222" y="4463345"/>
            <a:ext cx="12983" cy="5407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FE9D70-C2E8-D249-81E6-971185B1AD59}"/>
              </a:ext>
            </a:extLst>
          </p:cNvPr>
          <p:cNvSpPr txBox="1"/>
          <p:nvPr/>
        </p:nvSpPr>
        <p:spPr>
          <a:xfrm>
            <a:off x="5831399" y="1948983"/>
            <a:ext cx="1709112" cy="263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Antimicrobial peptoid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7B4F42-2F1E-3645-BBD2-843A008D1289}"/>
              </a:ext>
            </a:extLst>
          </p:cNvPr>
          <p:cNvSpPr txBox="1"/>
          <p:nvPr/>
        </p:nvSpPr>
        <p:spPr>
          <a:xfrm>
            <a:off x="6685954" y="3438981"/>
            <a:ext cx="1619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SARS-CoV-2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3266901-4F56-4546-89A2-49EEE1240EAF}"/>
              </a:ext>
            </a:extLst>
          </p:cNvPr>
          <p:cNvSpPr txBox="1"/>
          <p:nvPr/>
        </p:nvSpPr>
        <p:spPr>
          <a:xfrm>
            <a:off x="1284339" y="3438981"/>
            <a:ext cx="918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HSV-1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1A4C70D-1B0E-2A40-BEC9-1DE7244EEA21}"/>
              </a:ext>
            </a:extLst>
          </p:cNvPr>
          <p:cNvSpPr txBox="1"/>
          <p:nvPr/>
        </p:nvSpPr>
        <p:spPr>
          <a:xfrm>
            <a:off x="4987000" y="2450569"/>
            <a:ext cx="2136266" cy="263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Disruption of viral envelope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A1459AE-E243-DE43-94B5-E6B4254A43FF}"/>
              </a:ext>
            </a:extLst>
          </p:cNvPr>
          <p:cNvSpPr txBox="1"/>
          <p:nvPr/>
        </p:nvSpPr>
        <p:spPr>
          <a:xfrm>
            <a:off x="6055133" y="4709928"/>
            <a:ext cx="1485377" cy="263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Viral inactivation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3EABEA-1D68-FB4F-BB4F-4CDE85AECADF}"/>
              </a:ext>
            </a:extLst>
          </p:cNvPr>
          <p:cNvSpPr txBox="1"/>
          <p:nvPr/>
        </p:nvSpPr>
        <p:spPr>
          <a:xfrm>
            <a:off x="2434702" y="1659800"/>
            <a:ext cx="7521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2D050"/>
                </a:solidFill>
              </a:rPr>
              <a:t>cationic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A8A9FC-62F5-9441-A2EF-380DC450AC33}"/>
              </a:ext>
            </a:extLst>
          </p:cNvPr>
          <p:cNvSpPr txBox="1"/>
          <p:nvPr/>
        </p:nvSpPr>
        <p:spPr>
          <a:xfrm>
            <a:off x="2262865" y="2279530"/>
            <a:ext cx="846217" cy="2193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hydrophobic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980FFA-336A-694A-914E-1E49E65F39EB}"/>
              </a:ext>
            </a:extLst>
          </p:cNvPr>
          <p:cNvSpPr txBox="1"/>
          <p:nvPr/>
        </p:nvSpPr>
        <p:spPr>
          <a:xfrm>
            <a:off x="2816199" y="3002998"/>
            <a:ext cx="583076" cy="197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envelope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6CE1653-7F50-F741-8515-0C4AD055422A}"/>
              </a:ext>
            </a:extLst>
          </p:cNvPr>
          <p:cNvSpPr txBox="1"/>
          <p:nvPr/>
        </p:nvSpPr>
        <p:spPr>
          <a:xfrm>
            <a:off x="2673365" y="3400184"/>
            <a:ext cx="445214" cy="1974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capsid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564EF8-4458-3442-9199-4D0095113C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9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0"/>
    </mc:Choice>
    <mc:Fallback>
      <p:transition spd="slow" advTm="5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BFF2D-2FB2-0C4D-AB66-0D1AE9B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7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Antimicrobial peptoids disrupt the HSV-1 viral envelope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AD4F8-4C95-A14D-B633-C2A62DDD49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t="18160" r="18447" b="16681"/>
          <a:stretch/>
        </p:blipFill>
        <p:spPr>
          <a:xfrm>
            <a:off x="1524000" y="1600200"/>
            <a:ext cx="6096000" cy="410571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E774A2-2038-5347-920E-66E0136C9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04"/>
    </mc:Choice>
    <mc:Fallback>
      <p:transition spd="slow" advTm="49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BFF2D-2FB2-0C4D-AB66-0D1AE9B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7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Antimicrobial peptoids inactivate SARS-CoV-2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EC0A0A-044C-DF47-94D2-4F1A680855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/>
          <a:stretch/>
        </p:blipFill>
        <p:spPr>
          <a:xfrm>
            <a:off x="2736850" y="2286000"/>
            <a:ext cx="3670300" cy="25590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4CBFED7-5935-664D-A31C-8745A0B0E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655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69"/>
    </mc:Choice>
    <mc:Fallback>
      <p:transition spd="slow" advTm="33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3048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Results</a:t>
            </a:r>
            <a:r>
              <a:rPr lang="fr-FR" sz="2400" b="1" dirty="0"/>
              <a:t> and discussion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BFF2D-2FB2-0C4D-AB66-0D1AE9B6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9178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Antimicrobial peptoids are not cytotoxic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FB525F-7065-45C8-9992-6C435E2CE8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F7A13A2F-3B73-674F-AB58-F01E286237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7873664"/>
              </p:ext>
            </p:extLst>
          </p:nvPr>
        </p:nvGraphicFramePr>
        <p:xfrm>
          <a:off x="1955800" y="2068359"/>
          <a:ext cx="5080000" cy="361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A644C8-C6B9-E54A-B908-F5532E632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23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27"/>
    </mc:Choice>
    <mc:Fallback>
      <p:transition spd="slow" advTm="39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Conclusions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8BAA44-CBAE-4836-8172-27FD4C6FBF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83A1C0-2E40-8245-ACFC-35D87491A577}"/>
              </a:ext>
            </a:extLst>
          </p:cNvPr>
          <p:cNvSpPr txBox="1"/>
          <p:nvPr/>
        </p:nvSpPr>
        <p:spPr>
          <a:xfrm>
            <a:off x="990600" y="1524000"/>
            <a:ext cx="7315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Antimicrobial peptoids exhibit potent </a:t>
            </a:r>
            <a:r>
              <a:rPr lang="en-US" sz="2400" i="1" dirty="0"/>
              <a:t>in vitro </a:t>
            </a:r>
            <a:r>
              <a:rPr lang="en-US" sz="2400" dirty="0"/>
              <a:t>activity against two different types of enveloped viruses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</a:t>
            </a:r>
            <a:r>
              <a:rPr lang="en-US" sz="2400" i="1" dirty="0"/>
              <a:t>in vitro </a:t>
            </a:r>
            <a:r>
              <a:rPr lang="en-US" sz="2400" dirty="0"/>
              <a:t>cytotoxicity is observed in differentiated cell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with antimicrobial peptides, the activity appears to be through disruption of the viral envelope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Thus, these peptoids can be developed as broad-spectrum antiviral agents, to treat viral infections including COVID-19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3D3336-B2B2-AC42-AC3F-6F6FA399C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07"/>
    </mc:Choice>
    <mc:Fallback>
      <p:transition spd="slow" advTm="35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815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/>
              <a:t>Acknowledgments</a:t>
            </a:r>
            <a:endParaRPr lang="fr-FR" sz="2400" b="1" dirty="0"/>
          </a:p>
          <a:p>
            <a:endParaRPr lang="fr-FR" sz="2400" b="1" dirty="0"/>
          </a:p>
          <a:p>
            <a:r>
              <a:rPr lang="fr-FR" dirty="0"/>
              <a:t>                              </a:t>
            </a:r>
            <a:r>
              <a:rPr lang="fr-FR" u="sng" dirty="0" err="1"/>
              <a:t>Funding</a:t>
            </a:r>
            <a:r>
              <a:rPr lang="fr-FR" u="sng" dirty="0"/>
              <a:t>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0E4F9-57B5-40AD-9E3E-3CC678427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BFFF28-BA24-C142-AF99-4BADEAE7B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346424"/>
            <a:ext cx="1600200" cy="1507881"/>
          </a:xfrm>
          <a:prstGeom prst="rect">
            <a:avLst/>
          </a:prstGeom>
        </p:spPr>
      </p:pic>
      <p:pic>
        <p:nvPicPr>
          <p:cNvPr id="1028" name="Picture 4" descr="National Institutes of Health | Brands of the World™ | Download vector  logos and logotypes">
            <a:extLst>
              <a:ext uri="{FF2B5EF4-FFF2-40B4-BE49-F238E27FC236}">
                <a16:creationId xmlns:a16="http://schemas.microsoft.com/office/drawing/2014/main" id="{2721400F-DF46-5A46-BEF3-57AE5E409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095315"/>
            <a:ext cx="2057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Senate">
            <a:extLst>
              <a:ext uri="{FF2B5EF4-FFF2-40B4-BE49-F238E27FC236}">
                <a16:creationId xmlns:a16="http://schemas.microsoft.com/office/drawing/2014/main" id="{49B3C12D-A53C-C14A-89A8-5D2E42AB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19600"/>
            <a:ext cx="1466076" cy="14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EB0650-48B2-824B-A080-9A3CB4B3F6ED}"/>
              </a:ext>
            </a:extLst>
          </p:cNvPr>
          <p:cNvSpPr txBox="1"/>
          <p:nvPr/>
        </p:nvSpPr>
        <p:spPr>
          <a:xfrm>
            <a:off x="3733800" y="47244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Thanks to Jillian Cramer, University of Kentucky Electron Microscopy Core</a:t>
            </a:r>
          </a:p>
        </p:txBody>
      </p:sp>
      <p:pic>
        <p:nvPicPr>
          <p:cNvPr id="1032" name="Picture 8" descr="Lawrence Berkeley National Laboratory (LBNL) - Innovation Toronto">
            <a:extLst>
              <a:ext uri="{FF2B5EF4-FFF2-40B4-BE49-F238E27FC236}">
                <a16:creationId xmlns:a16="http://schemas.microsoft.com/office/drawing/2014/main" id="{27B2CDC3-9BF4-7340-BEE7-0567BF53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511" y="715923"/>
            <a:ext cx="1591733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tanford University, predicting the slow death of lithium-ion batteries -  BatteryIndustry.tech">
            <a:extLst>
              <a:ext uri="{FF2B5EF4-FFF2-40B4-BE49-F238E27FC236}">
                <a16:creationId xmlns:a16="http://schemas.microsoft.com/office/drawing/2014/main" id="{F79769CE-881E-C842-9FF6-2168EBD3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755056"/>
            <a:ext cx="1859066" cy="123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Coronavirus Impact t at University of Louisville">
            <a:extLst>
              <a:ext uri="{FF2B5EF4-FFF2-40B4-BE49-F238E27FC236}">
                <a16:creationId xmlns:a16="http://schemas.microsoft.com/office/drawing/2014/main" id="{718A54DC-ADC7-3F4F-BF3F-ED649288C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56" y="2925505"/>
            <a:ext cx="2233154" cy="125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B30EE7-8100-3E49-B367-2EC184DA9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82"/>
    </mc:Choice>
    <mc:Fallback>
      <p:transition spd="slow" advTm="25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061" y="381000"/>
            <a:ext cx="7924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Abstract: </a:t>
            </a:r>
            <a:r>
              <a:rPr lang="en-US" sz="1600" dirty="0"/>
              <a:t>Most therapeutic strategies for the development of antiviral agents are designed based on targets specific to each virus. We examined the potential broad-spectrum activity of antimicrobial peptoids (AMPs) against two different viruses. AMPs are mimetics of antimicrobial peptides, which are sequence-specific </a:t>
            </a:r>
            <a:r>
              <a:rPr lang="en-US" sz="1600" i="1" dirty="0"/>
              <a:t>N</a:t>
            </a:r>
            <a:r>
              <a:rPr lang="en-US" sz="1600" dirty="0"/>
              <a:t>-substituted glycine oligomers, where their side chains are appended to the backbone amide </a:t>
            </a:r>
            <a:r>
              <a:rPr lang="en-US" sz="1600" dirty="0" err="1"/>
              <a:t>nitrogens</a:t>
            </a:r>
            <a:r>
              <a:rPr lang="en-US" sz="1600" dirty="0"/>
              <a:t> rather than α-carbons. As a result, peptoids are not proteolyzed, and have improved biostability and bioavailability and reduced immunogenicity relative to natural peptides. AMPs exhibit potent in vitro activity against a wide variety of bacteria and fungi </a:t>
            </a:r>
            <a:r>
              <a:rPr lang="en-US" sz="1600" i="1" dirty="0"/>
              <a:t>via</a:t>
            </a:r>
            <a:r>
              <a:rPr lang="en-US" sz="1600" dirty="0"/>
              <a:t> disruption of microbial membranes as well intracellular binding to nucleic acids. Thus, we hypothesized that they also exhibit activity against enveloped viruses. HSV-1 is an enveloped DNA virus that causes topical lesions. Incubation of HSV-1 with a panel of AMPs demonstrates variable inactivation of the virus prior to infection of cultured epithelial cells. Peptoids with the best activity exhibited dose- and time-dependent inactivation of HSV-1. Lead compounds inactivate the virus within 30 minutes at µg/ml concentrations. Transmission electron microscopy shows that these compounds remove the viral envelope, similar to what is seen with detergent treatment. We also tested the compound against SARS-CoV-2, an enveloped RNA virus that causes COVID-19. Our results show a dose-dependent inactivation of this virus prior to infection of target cells. Cytotoxicity assays show little toxic effects when applied to the apical surface of well-differentiated air-liquid interface cultures of airway epithelial cells. These results indicate that AMPs are strong candidates for broad-spectrum antiviral agents.</a:t>
            </a:r>
          </a:p>
          <a:p>
            <a:endParaRPr lang="en-US" dirty="0"/>
          </a:p>
          <a:p>
            <a:r>
              <a:rPr lang="fr-FR" b="1" dirty="0"/>
              <a:t>Keywords: </a:t>
            </a:r>
            <a:r>
              <a:rPr lang="fr-FR" dirty="0"/>
              <a:t>3 to 5 keywords </a:t>
            </a:r>
            <a:r>
              <a:rPr lang="fr-FR" dirty="0" err="1"/>
              <a:t>separated</a:t>
            </a:r>
            <a:r>
              <a:rPr lang="fr-FR" dirty="0"/>
              <a:t> by semi colons</a:t>
            </a:r>
            <a:endParaRPr lang="fr-FR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AE96-855E-42B1-8DE9-9C9E68DE18C5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466382-20B6-490F-8C41-6253E43E3B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0DDB40-1FE9-3E4A-81C7-7800876D9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"/>
    </mc:Choice>
    <mc:Fallback>
      <p:transition spd="slow" advTm="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F3DE-E7BA-3E40-A01A-BBE2DBAF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1" y="1279359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Traditional therapeutic strategies to treat pathogenic viruses involve designing drugs to target specific viral enzymes</a:t>
            </a:r>
          </a:p>
          <a:p>
            <a:pPr lvl="1"/>
            <a:r>
              <a:rPr lang="en-US" dirty="0"/>
              <a:t>Acyclovir for Herpes Simplex Virus (HSV)-1</a:t>
            </a:r>
          </a:p>
          <a:p>
            <a:pPr lvl="2"/>
            <a:r>
              <a:rPr lang="en-US" dirty="0"/>
              <a:t>Inactivates HSV-specific DNA polymerases</a:t>
            </a:r>
          </a:p>
          <a:p>
            <a:pPr lvl="1"/>
            <a:r>
              <a:rPr lang="en-US" dirty="0" err="1"/>
              <a:t>Remdesivir</a:t>
            </a:r>
            <a:r>
              <a:rPr lang="en-US" dirty="0"/>
              <a:t> for Ebola (and SARS-CoV-2)</a:t>
            </a:r>
          </a:p>
          <a:p>
            <a:pPr lvl="2"/>
            <a:r>
              <a:rPr lang="en-US" dirty="0"/>
              <a:t>Inactivates RNA-dependent RNA polymerase</a:t>
            </a:r>
          </a:p>
          <a:p>
            <a:r>
              <a:rPr lang="en-US" dirty="0"/>
              <a:t>Problems with this approach</a:t>
            </a:r>
          </a:p>
          <a:p>
            <a:pPr lvl="1"/>
            <a:r>
              <a:rPr lang="en-US" dirty="0"/>
              <a:t>Resistance</a:t>
            </a:r>
          </a:p>
          <a:p>
            <a:pPr lvl="1"/>
            <a:r>
              <a:rPr lang="en-US" dirty="0"/>
              <a:t>Different drugs for each virus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BD5CD5-F1FD-644D-AD49-C0B3ABD41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793"/>
    </mc:Choice>
    <mc:Fallback>
      <p:transition spd="slow" advTm="33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F3DE-E7BA-3E40-A01A-BBE2DBAF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1" y="1279359"/>
            <a:ext cx="8229600" cy="4525963"/>
          </a:xfrm>
        </p:spPr>
        <p:txBody>
          <a:bodyPr/>
          <a:lstStyle/>
          <a:p>
            <a:r>
              <a:rPr lang="en-US" dirty="0"/>
              <a:t>New approach for antiviral drug development</a:t>
            </a:r>
          </a:p>
          <a:p>
            <a:r>
              <a:rPr lang="en-US" dirty="0"/>
              <a:t>Design a drug that targets the overall structure</a:t>
            </a:r>
          </a:p>
          <a:p>
            <a:pPr lvl="1"/>
            <a:r>
              <a:rPr lang="en-US" dirty="0"/>
              <a:t>No resistance development</a:t>
            </a:r>
          </a:p>
          <a:p>
            <a:pPr lvl="1"/>
            <a:r>
              <a:rPr lang="en-US" dirty="0"/>
              <a:t>Can target multiple viruses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5BAE342-8F1B-CE42-9708-C88CA815B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95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00"/>
    </mc:Choice>
    <mc:Fallback>
      <p:transition spd="slow" advTm="14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F3DE-E7BA-3E40-A01A-BBE2DBAF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1" y="1279359"/>
            <a:ext cx="8229600" cy="4525963"/>
          </a:xfrm>
        </p:spPr>
        <p:txBody>
          <a:bodyPr/>
          <a:lstStyle/>
          <a:p>
            <a:r>
              <a:rPr lang="en-US" dirty="0"/>
              <a:t>Viral structures:</a:t>
            </a:r>
          </a:p>
          <a:p>
            <a:pPr lvl="1"/>
            <a:r>
              <a:rPr lang="en-US" dirty="0"/>
              <a:t>Enveloped vs. non-enveloped</a:t>
            </a:r>
          </a:p>
          <a:p>
            <a:pPr lvl="1"/>
            <a:r>
              <a:rPr lang="en-US" dirty="0"/>
              <a:t>RNA vs. DNA</a:t>
            </a:r>
          </a:p>
          <a:p>
            <a:endParaRPr lang="en-US" dirty="0"/>
          </a:p>
          <a:p>
            <a:r>
              <a:rPr lang="en-US" dirty="0"/>
              <a:t>Goal: Design an antiviral drug based on antimicrobial peptides to target the viral envelope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59C38E6-C75A-A249-A6DF-81468D0F7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45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64"/>
    </mc:Choice>
    <mc:Fallback>
      <p:transition spd="slow" advTm="35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F3DE-E7BA-3E40-A01A-BBE2DBAF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1" y="1279359"/>
            <a:ext cx="8229600" cy="4525963"/>
          </a:xfrm>
        </p:spPr>
        <p:txBody>
          <a:bodyPr/>
          <a:lstStyle/>
          <a:p>
            <a:r>
              <a:rPr lang="en-US" dirty="0"/>
              <a:t>HSV-1</a:t>
            </a:r>
          </a:p>
          <a:p>
            <a:pPr lvl="1"/>
            <a:r>
              <a:rPr lang="en-US" dirty="0"/>
              <a:t>Enveloped DNA virus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SARS-CoV-2</a:t>
            </a:r>
          </a:p>
          <a:p>
            <a:pPr lvl="1"/>
            <a:r>
              <a:rPr lang="en-US" dirty="0"/>
              <a:t>Enveloped RNA virus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00FCE-E4A7-124B-B55D-1063BCFFB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5" y="609600"/>
            <a:ext cx="2540000" cy="25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E7138F-6FD2-2B4C-BC16-80CCD4EBDA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3276208"/>
            <a:ext cx="2540000" cy="254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17AB78-B1A7-454E-8F4B-42D1324DAE5D}"/>
              </a:ext>
            </a:extLst>
          </p:cNvPr>
          <p:cNvSpPr txBox="1"/>
          <p:nvPr/>
        </p:nvSpPr>
        <p:spPr>
          <a:xfrm>
            <a:off x="7315200" y="1447800"/>
            <a:ext cx="457200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="1" dirty="0"/>
              <a:t>DNA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BC6FF-5A1A-5D48-8C2D-6802797C922E}"/>
              </a:ext>
            </a:extLst>
          </p:cNvPr>
          <p:cNvSpPr txBox="1"/>
          <p:nvPr/>
        </p:nvSpPr>
        <p:spPr>
          <a:xfrm>
            <a:off x="6016170" y="5487599"/>
            <a:ext cx="1299029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b="1" dirty="0"/>
              <a:t>RNA + nucleoprotein 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27FAF0-8A7B-5F41-9B6C-933EE13CC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1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20"/>
    </mc:Choice>
    <mc:Fallback>
      <p:transition spd="slow" advTm="1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609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8AFEB-D629-432D-9288-39A0078A47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6021438"/>
            <a:ext cx="9136918" cy="83579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F3DE-E7BA-3E40-A01A-BBE2DBAF1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661" y="127935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Antimicrobial peptides</a:t>
            </a:r>
          </a:p>
          <a:p>
            <a:r>
              <a:rPr lang="en-US" dirty="0"/>
              <a:t>Broad-spectrum antimicrobial agents</a:t>
            </a:r>
          </a:p>
          <a:p>
            <a:r>
              <a:rPr lang="en-US" dirty="0"/>
              <a:t>Cationic, amphipathic peptides</a:t>
            </a:r>
          </a:p>
          <a:p>
            <a:r>
              <a:rPr lang="en-US" dirty="0"/>
              <a:t>Important components of innate immunity</a:t>
            </a:r>
          </a:p>
          <a:p>
            <a:r>
              <a:rPr lang="en-US" dirty="0"/>
              <a:t>Mechanism of action is through membrane disruption</a:t>
            </a:r>
          </a:p>
          <a:p>
            <a:r>
              <a:rPr lang="en-US" dirty="0"/>
              <a:t>Defensins, </a:t>
            </a:r>
            <a:r>
              <a:rPr lang="en-US" dirty="0" err="1"/>
              <a:t>cathelicidins</a:t>
            </a:r>
            <a:r>
              <a:rPr lang="en-US" dirty="0"/>
              <a:t>, </a:t>
            </a:r>
            <a:r>
              <a:rPr lang="en-US" dirty="0" err="1"/>
              <a:t>protegrins</a:t>
            </a:r>
            <a:r>
              <a:rPr lang="en-US" dirty="0"/>
              <a:t>, </a:t>
            </a:r>
            <a:r>
              <a:rPr lang="en-US" dirty="0" err="1"/>
              <a:t>magainins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7DC27B-8561-D544-AC83-26D24D2DD4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57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177"/>
    </mc:Choice>
    <mc:Fallback>
      <p:transition spd="slow" advTm="47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661D4-C1BE-DD47-8D17-531E49F8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Human </a:t>
            </a:r>
            <a:r>
              <a:rPr lang="en-US" dirty="0" err="1"/>
              <a:t>cathelicidin</a:t>
            </a:r>
            <a:r>
              <a:rPr lang="en-US" dirty="0"/>
              <a:t> LL-37 inactivates KSVH by disrupting the viral envelope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C25BDF-B74B-F849-BD42-9CC481582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394" y="2549191"/>
            <a:ext cx="6741212" cy="25401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0FC217-0997-844D-BF42-9957EE796052}"/>
              </a:ext>
            </a:extLst>
          </p:cNvPr>
          <p:cNvSpPr txBox="1"/>
          <p:nvPr/>
        </p:nvSpPr>
        <p:spPr>
          <a:xfrm>
            <a:off x="5787197" y="5329855"/>
            <a:ext cx="3032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Brice et al., Antiviral Res., 158:25, 2018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87B4BF-5C8B-2C4E-866F-E6A92A038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68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94"/>
    </mc:Choice>
    <mc:Fallback>
      <p:transition spd="slow" advTm="62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|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1262</Words>
  <Application>Microsoft Macintosh PowerPoint</Application>
  <PresentationFormat>On-screen Show (4:3)</PresentationFormat>
  <Paragraphs>190</Paragraphs>
  <Slides>24</Slides>
  <Notes>5</Notes>
  <HiddenSlides>0</HiddenSlides>
  <MMClips>25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ＭＳ Ｐゴシック</vt:lpstr>
      <vt:lpstr>ＭＳ Ｐゴシック</vt:lpstr>
      <vt:lpstr>Arial</vt:lpstr>
      <vt:lpstr>Arial Narrow</vt:lpstr>
      <vt:lpstr>Calibri</vt:lpstr>
      <vt:lpstr>Calibri Light</vt:lpstr>
      <vt:lpstr>Symbol</vt:lpstr>
      <vt:lpstr>Times New Roman</vt:lpstr>
      <vt:lpstr>Verdana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 cathelicidin LL-37 inactivates KSVH by disrupting the viral envelope</vt:lpstr>
      <vt:lpstr>Can we use antimicrobial peptides as antiviral therapeutics?</vt:lpstr>
      <vt:lpstr>Design novel antiviral molecules based on antimicrobial peptides</vt:lpstr>
      <vt:lpstr>Synthetic, non-natural peptoid mimics of natural AMPs: Short, sequence-specific, helical oligo-N-substituted glycines</vt:lpstr>
      <vt:lpstr>PowerPoint Presentation</vt:lpstr>
      <vt:lpstr>Designing an antimicrobial peptoid based on LL-37</vt:lpstr>
      <vt:lpstr>PowerPoint Presentation</vt:lpstr>
      <vt:lpstr>PowerPoint Presentation</vt:lpstr>
      <vt:lpstr>Quantify antiviral activity of antimicrobial peptoids</vt:lpstr>
      <vt:lpstr>Antimicrobial peptoids exhibit potent antiviral activity against HSV-1</vt:lpstr>
      <vt:lpstr>Antimicrobial peptoids exhibit potent antiviral activity against HSV-1</vt:lpstr>
      <vt:lpstr>Antimicrobial peptoids disrupt the HSV-1 viral envelope</vt:lpstr>
      <vt:lpstr>Antimicrobial peptoids inactivate SARS-CoV-2</vt:lpstr>
      <vt:lpstr>Antimicrobial peptoids are not cytotoxic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Gill Diamond </cp:lastModifiedBy>
  <cp:revision>102</cp:revision>
  <dcterms:created xsi:type="dcterms:W3CDTF">2015-04-04T09:45:50Z</dcterms:created>
  <dcterms:modified xsi:type="dcterms:W3CDTF">2020-10-29T21:35:09Z</dcterms:modified>
</cp:coreProperties>
</file>