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14"/>
  </p:notesMasterIdLst>
  <p:sldIdLst>
    <p:sldId id="256" r:id="rId2"/>
    <p:sldId id="258" r:id="rId3"/>
    <p:sldId id="264" r:id="rId4"/>
    <p:sldId id="265" r:id="rId5"/>
    <p:sldId id="261" r:id="rId6"/>
    <p:sldId id="267" r:id="rId7"/>
    <p:sldId id="268" r:id="rId8"/>
    <p:sldId id="270" r:id="rId9"/>
    <p:sldId id="273" r:id="rId10"/>
    <p:sldId id="275" r:id="rId11"/>
    <p:sldId id="266"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089"/>
    <a:srgbClr val="A0B6CE"/>
    <a:srgbClr val="634B9F"/>
    <a:srgbClr val="4FB3C9"/>
    <a:srgbClr val="EAEAEA"/>
    <a:srgbClr val="2C6BB0"/>
    <a:srgbClr val="1A7B7C"/>
    <a:srgbClr val="FCFBF2"/>
    <a:srgbClr val="000000"/>
    <a:srgbClr val="EBE4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38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1P9GF5J\Dropbox\Kristaps\CNBA\Rezultati_SDPXRD_Kristap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rist\Desktop\Kursa%20darbs_Bakalaura%20darbs\Magistra%20darbs\Eksperimenti\Rezultati_SDPXRD_Kristaps.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krist\Desktop\Kursa%20darbs_Bakalaura%20darbs\Magistra%20darbs\Eksperimenti\Rezultati_SDPXRD_Kristap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1" Type="http://schemas.openxmlformats.org/officeDocument/2006/relationships/oleObject" Target="file:///C:\Users\krist\Desktop\Kursa%20darbs_Bakalaura%20darbs\Magistra%20darbs\Eksperimenti\Rezultati_SDPXRD_Kristap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krist\Desktop\Kursa%20darbs_Bakalaura%20darbs\Magistra%20darbs\Eksperimenti\Rezultati_SDPXRD_Kristap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krist\Desktop\Kursa%20darbs_Bakalaura%20darbs\Magistra%20darbs\Eksperimenti\Rezultati_SDPXRD_Kristap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krist\Desktop\Kursa%20darbs_Bakalaura%20darbs\Magistra%20darbs\Eksperimenti\Rezultati_SDPXRD_Kristap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14333333333333"/>
          <c:y val="5.542843137254902E-2"/>
          <c:w val="0.83079288888888903"/>
          <c:h val="0.73772916666666666"/>
        </c:manualLayout>
      </c:layout>
      <c:scatterChart>
        <c:scatterStyle val="lineMarker"/>
        <c:varyColors val="0"/>
        <c:ser>
          <c:idx val="0"/>
          <c:order val="0"/>
          <c:spPr>
            <a:ln w="12700" cap="flat" cmpd="sng" algn="ctr">
              <a:noFill/>
              <a:prstDash val="solid"/>
              <a:miter lim="800000"/>
            </a:ln>
            <a:effectLst/>
          </c:spPr>
          <c:marker>
            <c:symbol val="circle"/>
            <c:size val="6"/>
            <c:spPr>
              <a:solidFill>
                <a:srgbClr val="634B9F"/>
              </a:solidFill>
              <a:ln w="15875" cap="flat" cmpd="sng" algn="ctr">
                <a:solidFill>
                  <a:schemeClr val="dk1"/>
                </a:solidFill>
                <a:prstDash val="solid"/>
                <a:miter lim="800000"/>
              </a:ln>
              <a:effectLst/>
            </c:spPr>
          </c:marker>
          <c:trendline>
            <c:spPr>
              <a:ln w="19050" cap="rnd" cmpd="sng">
                <a:solidFill>
                  <a:srgbClr val="634B9F"/>
                </a:solidFill>
                <a:prstDash val="dash"/>
              </a:ln>
              <a:effectLst/>
            </c:spPr>
            <c:trendlineType val="poly"/>
            <c:order val="2"/>
            <c:dispRSqr val="0"/>
            <c:dispEq val="0"/>
          </c:trendline>
          <c:xVal>
            <c:numRef>
              <c:f>'Solid Solutions (Nesolvātu)'!$AQ$17:$AQ$22</c:f>
              <c:numCache>
                <c:formatCode>General</c:formatCode>
                <c:ptCount val="6"/>
                <c:pt idx="0">
                  <c:v>30</c:v>
                </c:pt>
                <c:pt idx="1">
                  <c:v>50</c:v>
                </c:pt>
                <c:pt idx="2">
                  <c:v>70</c:v>
                </c:pt>
                <c:pt idx="3">
                  <c:v>75</c:v>
                </c:pt>
                <c:pt idx="4">
                  <c:v>90</c:v>
                </c:pt>
                <c:pt idx="5">
                  <c:v>100</c:v>
                </c:pt>
              </c:numCache>
            </c:numRef>
          </c:xVal>
          <c:yVal>
            <c:numRef>
              <c:f>'Solid Solutions (Nesolvātu)'!$AR$17:$AR$22</c:f>
              <c:numCache>
                <c:formatCode>0.00</c:formatCode>
                <c:ptCount val="6"/>
                <c:pt idx="0">
                  <c:v>191.32</c:v>
                </c:pt>
                <c:pt idx="1">
                  <c:v>208.24</c:v>
                </c:pt>
                <c:pt idx="2">
                  <c:v>222.54</c:v>
                </c:pt>
                <c:pt idx="3">
                  <c:v>230.48</c:v>
                </c:pt>
                <c:pt idx="4">
                  <c:v>231.79</c:v>
                </c:pt>
                <c:pt idx="5">
                  <c:v>239.6</c:v>
                </c:pt>
              </c:numCache>
            </c:numRef>
          </c:yVal>
          <c:smooth val="0"/>
          <c:extLst>
            <c:ext xmlns:c16="http://schemas.microsoft.com/office/drawing/2014/chart" uri="{C3380CC4-5D6E-409C-BE32-E72D297353CC}">
              <c16:uniqueId val="{00000000-EE1B-4786-8E1F-78E00A6DC6E8}"/>
            </c:ext>
          </c:extLst>
        </c:ser>
        <c:ser>
          <c:idx val="2"/>
          <c:order val="1"/>
          <c:spPr>
            <a:ln w="12700" cap="flat" cmpd="sng" algn="ctr">
              <a:noFill/>
              <a:prstDash val="solid"/>
              <a:miter lim="800000"/>
            </a:ln>
            <a:effectLst/>
          </c:spPr>
          <c:marker>
            <c:symbol val="circle"/>
            <c:size val="6"/>
            <c:spPr>
              <a:solidFill>
                <a:srgbClr val="0B95B4"/>
              </a:solidFill>
              <a:ln w="15875" cap="flat" cmpd="sng" algn="ctr">
                <a:solidFill>
                  <a:schemeClr val="dk1"/>
                </a:solidFill>
                <a:prstDash val="solid"/>
                <a:miter lim="800000"/>
              </a:ln>
              <a:effectLst/>
            </c:spPr>
          </c:marker>
          <c:trendline>
            <c:spPr>
              <a:ln w="19050" cap="rnd">
                <a:solidFill>
                  <a:srgbClr val="0B95B4"/>
                </a:solidFill>
                <a:prstDash val="dash"/>
              </a:ln>
              <a:effectLst/>
            </c:spPr>
            <c:trendlineType val="poly"/>
            <c:order val="2"/>
            <c:dispRSqr val="0"/>
            <c:dispEq val="0"/>
          </c:trendline>
          <c:xVal>
            <c:numRef>
              <c:f>'Solid Solutions (Nesolvātu)'!$AQ$17:$AQ$22</c:f>
              <c:numCache>
                <c:formatCode>General</c:formatCode>
                <c:ptCount val="6"/>
                <c:pt idx="0">
                  <c:v>30</c:v>
                </c:pt>
                <c:pt idx="1">
                  <c:v>50</c:v>
                </c:pt>
                <c:pt idx="2">
                  <c:v>70</c:v>
                </c:pt>
                <c:pt idx="3">
                  <c:v>75</c:v>
                </c:pt>
                <c:pt idx="4">
                  <c:v>90</c:v>
                </c:pt>
                <c:pt idx="5">
                  <c:v>100</c:v>
                </c:pt>
              </c:numCache>
            </c:numRef>
          </c:xVal>
          <c:yVal>
            <c:numRef>
              <c:f>'Solid Solutions (Nesolvātu)'!$AS$17:$AS$22</c:f>
              <c:numCache>
                <c:formatCode>0.00</c:formatCode>
                <c:ptCount val="6"/>
                <c:pt idx="0">
                  <c:v>208.75</c:v>
                </c:pt>
                <c:pt idx="1">
                  <c:v>220.42</c:v>
                </c:pt>
                <c:pt idx="2">
                  <c:v>229.36</c:v>
                </c:pt>
                <c:pt idx="3">
                  <c:v>234.74</c:v>
                </c:pt>
                <c:pt idx="4">
                  <c:v>235.6</c:v>
                </c:pt>
                <c:pt idx="5">
                  <c:v>239.6</c:v>
                </c:pt>
              </c:numCache>
            </c:numRef>
          </c:yVal>
          <c:smooth val="0"/>
          <c:extLst>
            <c:ext xmlns:c16="http://schemas.microsoft.com/office/drawing/2014/chart" uri="{C3380CC4-5D6E-409C-BE32-E72D297353CC}">
              <c16:uniqueId val="{00000001-EE1B-4786-8E1F-78E00A6DC6E8}"/>
            </c:ext>
          </c:extLst>
        </c:ser>
        <c:ser>
          <c:idx val="3"/>
          <c:order val="2"/>
          <c:spPr>
            <a:ln w="25400" cap="rnd">
              <a:noFill/>
              <a:round/>
            </a:ln>
            <a:effectLst/>
          </c:spPr>
          <c:marker>
            <c:symbol val="circle"/>
            <c:size val="5"/>
            <c:spPr>
              <a:solidFill>
                <a:schemeClr val="accent4"/>
              </a:solidFill>
              <a:ln w="9525">
                <a:solidFill>
                  <a:schemeClr val="accent4"/>
                </a:solidFill>
              </a:ln>
              <a:effectLst/>
            </c:spPr>
          </c:marker>
          <c:xVal>
            <c:numRef>
              <c:f>'Solid Solutions (Nesolvātu)'!#REF!</c:f>
            </c:numRef>
          </c:xVal>
          <c:yVal>
            <c:numRef>
              <c:f>'Solid Solutions (Nesolvātu)'!$AU$49:$AU$51</c:f>
              <c:numCache>
                <c:formatCode>General</c:formatCode>
                <c:ptCount val="3"/>
              </c:numCache>
            </c:numRef>
          </c:yVal>
          <c:smooth val="0"/>
          <c:extLst>
            <c:ext xmlns:c16="http://schemas.microsoft.com/office/drawing/2014/chart" uri="{C3380CC4-5D6E-409C-BE32-E72D297353CC}">
              <c16:uniqueId val="{00000002-EE1B-4786-8E1F-78E00A6DC6E8}"/>
            </c:ext>
          </c:extLst>
        </c:ser>
        <c:dLbls>
          <c:showLegendKey val="0"/>
          <c:showVal val="0"/>
          <c:showCatName val="0"/>
          <c:showSerName val="0"/>
          <c:showPercent val="0"/>
          <c:showBubbleSize val="0"/>
        </c:dLbls>
        <c:axId val="4127040"/>
        <c:axId val="4127600"/>
      </c:scatterChart>
      <c:valAx>
        <c:axId val="4127040"/>
        <c:scaling>
          <c:orientation val="minMax"/>
          <c:max val="100"/>
          <c:min val="2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lv-LV" sz="1100" b="1" i="0" u="none" strike="noStrike" baseline="0" dirty="0" smtClean="0">
                    <a:solidFill>
                      <a:sysClr val="windowText" lastClr="000000"/>
                    </a:solidFill>
                    <a:effectLst/>
                    <a:latin typeface="Palatino Linotype" panose="02040502050505030304" pitchFamily="18" charset="0"/>
                    <a:ea typeface="Cambria" panose="02040503050406030204" pitchFamily="18" charset="0"/>
                    <a:cs typeface="Times New Roman" panose="02020603050405020304" pitchFamily="18" charset="0"/>
                  </a:rPr>
                  <a:t>Composition (mass fraction 2OH4NBA</a:t>
                </a:r>
                <a:r>
                  <a:rPr lang="lv-LV" sz="1100" b="1" i="0" u="none" strike="noStrike" baseline="0" dirty="0">
                    <a:solidFill>
                      <a:sysClr val="windowText" lastClr="000000"/>
                    </a:solidFill>
                    <a:effectLst/>
                    <a:latin typeface="Palatino Linotype" panose="02040502050505030304" pitchFamily="18" charset="0"/>
                    <a:ea typeface="Cambria" panose="02040503050406030204" pitchFamily="18" charset="0"/>
                    <a:cs typeface="Times New Roman" panose="02020603050405020304" pitchFamily="18" charset="0"/>
                  </a:rPr>
                  <a:t>) / %</a:t>
                </a:r>
                <a:endParaRPr lang="lv-LV" sz="1100" b="1"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endParaRPr>
              </a:p>
            </c:rich>
          </c:tx>
          <c:layout>
            <c:manualLayout>
              <c:xMode val="edge"/>
              <c:yMode val="edge"/>
              <c:x val="0.20530222222222219"/>
              <c:y val="0.862280208333333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lv-LV"/>
            </a:p>
          </c:txPr>
        </c:title>
        <c:numFmt formatCode="General" sourceLinked="1"/>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defRPr>
            </a:pPr>
            <a:endParaRPr lang="lv-LV"/>
          </a:p>
        </c:txPr>
        <c:crossAx val="4127600"/>
        <c:crosses val="autoZero"/>
        <c:crossBetween val="midCat"/>
        <c:minorUnit val="5"/>
      </c:valAx>
      <c:valAx>
        <c:axId val="4127600"/>
        <c:scaling>
          <c:orientation val="minMax"/>
          <c:max val="240"/>
          <c:min val="18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lv-LV" sz="1100" b="1" baseline="0" dirty="0" smtClean="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Temperature </a:t>
                </a:r>
                <a:r>
                  <a:rPr lang="lv-LV" sz="1100" b="1" baseline="0"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 °C</a:t>
                </a:r>
                <a:endParaRPr lang="lv-LV" sz="1100" b="1"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endParaRPr>
              </a:p>
            </c:rich>
          </c:tx>
          <c:layout>
            <c:manualLayout>
              <c:xMode val="edge"/>
              <c:yMode val="edge"/>
              <c:x val="0"/>
              <c:y val="0.2495840277777777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lv-LV"/>
            </a:p>
          </c:txPr>
        </c:title>
        <c:numFmt formatCode="0" sourceLinked="0"/>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defRPr>
            </a:pPr>
            <a:endParaRPr lang="lv-LV"/>
          </a:p>
        </c:txPr>
        <c:crossAx val="4127040"/>
        <c:crosses val="autoZero"/>
        <c:crossBetween val="midCat"/>
        <c:minorUnit val="5"/>
      </c:valAx>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a:pPr>
      <a:endParaRPr lang="lv-LV"/>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35866666666668"/>
          <c:y val="5.1643209282360103E-2"/>
          <c:w val="0.82531066666666675"/>
          <c:h val="0.72287395833333346"/>
        </c:manualLayout>
      </c:layout>
      <c:scatterChart>
        <c:scatterStyle val="lineMarker"/>
        <c:varyColors val="0"/>
        <c:ser>
          <c:idx val="0"/>
          <c:order val="0"/>
          <c:spPr>
            <a:ln w="12700" cap="flat" cmpd="sng" algn="ctr">
              <a:noFill/>
              <a:prstDash val="solid"/>
              <a:miter lim="800000"/>
            </a:ln>
            <a:effectLst/>
          </c:spPr>
          <c:marker>
            <c:symbol val="circle"/>
            <c:size val="6"/>
            <c:spPr>
              <a:solidFill>
                <a:srgbClr val="634B9F"/>
              </a:solidFill>
              <a:ln w="19050" cap="flat" cmpd="sng" algn="ctr">
                <a:solidFill>
                  <a:schemeClr val="dk1"/>
                </a:solidFill>
                <a:prstDash val="solid"/>
                <a:miter lim="800000"/>
              </a:ln>
              <a:effectLst/>
            </c:spPr>
          </c:marker>
          <c:trendline>
            <c:spPr>
              <a:ln w="19050" cap="rnd">
                <a:solidFill>
                  <a:srgbClr val="634B9F"/>
                </a:solidFill>
                <a:prstDash val="dash"/>
              </a:ln>
              <a:effectLst/>
            </c:spPr>
            <c:trendlineType val="poly"/>
            <c:order val="2"/>
            <c:dispRSqr val="0"/>
            <c:dispEq val="0"/>
          </c:trendline>
          <c:xVal>
            <c:numRef>
              <c:f>'Solid Solutions (Nesolvātu)'!$O$83:$O$86</c:f>
              <c:numCache>
                <c:formatCode>General</c:formatCode>
                <c:ptCount val="4"/>
                <c:pt idx="0">
                  <c:v>0</c:v>
                </c:pt>
                <c:pt idx="1">
                  <c:v>10</c:v>
                </c:pt>
                <c:pt idx="2">
                  <c:v>25</c:v>
                </c:pt>
                <c:pt idx="3">
                  <c:v>30</c:v>
                </c:pt>
              </c:numCache>
            </c:numRef>
          </c:xVal>
          <c:yVal>
            <c:numRef>
              <c:f>'Solid Solutions (Nesolvātu)'!$Q$83:$Q$86</c:f>
              <c:numCache>
                <c:formatCode>0.00</c:formatCode>
                <c:ptCount val="4"/>
                <c:pt idx="0">
                  <c:v>185.99</c:v>
                </c:pt>
                <c:pt idx="1">
                  <c:v>179.09</c:v>
                </c:pt>
                <c:pt idx="2">
                  <c:v>176.22</c:v>
                </c:pt>
                <c:pt idx="3">
                  <c:v>176.12</c:v>
                </c:pt>
              </c:numCache>
            </c:numRef>
          </c:yVal>
          <c:smooth val="0"/>
          <c:extLst>
            <c:ext xmlns:c16="http://schemas.microsoft.com/office/drawing/2014/chart" uri="{C3380CC4-5D6E-409C-BE32-E72D297353CC}">
              <c16:uniqueId val="{00000000-AFD4-457B-97C3-174648F55909}"/>
            </c:ext>
          </c:extLst>
        </c:ser>
        <c:ser>
          <c:idx val="2"/>
          <c:order val="1"/>
          <c:spPr>
            <a:ln w="12700" cap="flat" cmpd="sng" algn="ctr">
              <a:noFill/>
              <a:prstDash val="solid"/>
              <a:miter lim="800000"/>
            </a:ln>
            <a:effectLst/>
          </c:spPr>
          <c:marker>
            <c:symbol val="circle"/>
            <c:size val="6"/>
            <c:spPr>
              <a:solidFill>
                <a:srgbClr val="0B95B4"/>
              </a:solidFill>
              <a:ln w="15875" cap="flat" cmpd="sng" algn="ctr">
                <a:solidFill>
                  <a:schemeClr val="dk1"/>
                </a:solidFill>
                <a:prstDash val="solid"/>
                <a:miter lim="800000"/>
              </a:ln>
              <a:effectLst/>
            </c:spPr>
          </c:marker>
          <c:trendline>
            <c:spPr>
              <a:ln w="19050" cap="rnd">
                <a:solidFill>
                  <a:srgbClr val="0B95B4"/>
                </a:solidFill>
                <a:prstDash val="dash"/>
              </a:ln>
              <a:effectLst/>
            </c:spPr>
            <c:trendlineType val="poly"/>
            <c:order val="2"/>
            <c:dispRSqr val="0"/>
            <c:dispEq val="0"/>
          </c:trendline>
          <c:xVal>
            <c:numRef>
              <c:f>'Solid Solutions (Nesolvātu)'!$O$83:$O$86</c:f>
              <c:numCache>
                <c:formatCode>General</c:formatCode>
                <c:ptCount val="4"/>
                <c:pt idx="0">
                  <c:v>0</c:v>
                </c:pt>
                <c:pt idx="1">
                  <c:v>10</c:v>
                </c:pt>
                <c:pt idx="2">
                  <c:v>25</c:v>
                </c:pt>
                <c:pt idx="3">
                  <c:v>30</c:v>
                </c:pt>
              </c:numCache>
            </c:numRef>
          </c:xVal>
          <c:yVal>
            <c:numRef>
              <c:f>'Solid Solutions (Nesolvātu)'!$R$83:$R$86</c:f>
              <c:numCache>
                <c:formatCode>0.00</c:formatCode>
                <c:ptCount val="4"/>
                <c:pt idx="0">
                  <c:v>185.99</c:v>
                </c:pt>
                <c:pt idx="1">
                  <c:v>183.39</c:v>
                </c:pt>
                <c:pt idx="2">
                  <c:v>181.08</c:v>
                </c:pt>
                <c:pt idx="3">
                  <c:v>180.63</c:v>
                </c:pt>
              </c:numCache>
            </c:numRef>
          </c:yVal>
          <c:smooth val="0"/>
          <c:extLst>
            <c:ext xmlns:c16="http://schemas.microsoft.com/office/drawing/2014/chart" uri="{C3380CC4-5D6E-409C-BE32-E72D297353CC}">
              <c16:uniqueId val="{00000001-AFD4-457B-97C3-174648F55909}"/>
            </c:ext>
          </c:extLst>
        </c:ser>
        <c:ser>
          <c:idx val="1"/>
          <c:order val="2"/>
          <c:spPr>
            <a:ln w="25400" cap="rnd">
              <a:noFill/>
              <a:round/>
            </a:ln>
            <a:effectLst/>
          </c:spPr>
          <c:marker>
            <c:symbol val="circle"/>
            <c:size val="6"/>
            <c:spPr>
              <a:solidFill>
                <a:srgbClr val="634B9F"/>
              </a:solidFill>
              <a:ln w="15875">
                <a:solidFill>
                  <a:schemeClr val="tx1"/>
                </a:solidFill>
              </a:ln>
              <a:effectLst/>
            </c:spPr>
          </c:marker>
          <c:trendline>
            <c:spPr>
              <a:ln w="19050" cap="rnd">
                <a:solidFill>
                  <a:srgbClr val="634B9F"/>
                </a:solidFill>
                <a:prstDash val="dash"/>
              </a:ln>
              <a:effectLst/>
            </c:spPr>
            <c:trendlineType val="poly"/>
            <c:order val="2"/>
            <c:dispRSqr val="0"/>
            <c:dispEq val="0"/>
          </c:trendline>
          <c:xVal>
            <c:numRef>
              <c:f>'Solid Solutions (Nesolvātu)'!$O$92:$O$95</c:f>
              <c:numCache>
                <c:formatCode>General</c:formatCode>
                <c:ptCount val="4"/>
                <c:pt idx="0">
                  <c:v>70</c:v>
                </c:pt>
                <c:pt idx="1">
                  <c:v>75</c:v>
                </c:pt>
                <c:pt idx="2">
                  <c:v>90</c:v>
                </c:pt>
                <c:pt idx="3">
                  <c:v>100</c:v>
                </c:pt>
              </c:numCache>
            </c:numRef>
          </c:xVal>
          <c:yVal>
            <c:numRef>
              <c:f>'Solid Solutions (Nesolvātu)'!$Q$92:$Q$95</c:f>
              <c:numCache>
                <c:formatCode>0.00</c:formatCode>
                <c:ptCount val="4"/>
                <c:pt idx="0">
                  <c:v>169.14</c:v>
                </c:pt>
                <c:pt idx="1">
                  <c:v>170.48</c:v>
                </c:pt>
                <c:pt idx="2">
                  <c:v>177.41</c:v>
                </c:pt>
                <c:pt idx="3">
                  <c:v>186.16</c:v>
                </c:pt>
              </c:numCache>
            </c:numRef>
          </c:yVal>
          <c:smooth val="0"/>
          <c:extLst>
            <c:ext xmlns:c16="http://schemas.microsoft.com/office/drawing/2014/chart" uri="{C3380CC4-5D6E-409C-BE32-E72D297353CC}">
              <c16:uniqueId val="{00000002-AFD4-457B-97C3-174648F55909}"/>
            </c:ext>
          </c:extLst>
        </c:ser>
        <c:ser>
          <c:idx val="3"/>
          <c:order val="3"/>
          <c:spPr>
            <a:ln w="25400" cap="rnd">
              <a:noFill/>
              <a:round/>
            </a:ln>
            <a:effectLst/>
          </c:spPr>
          <c:marker>
            <c:symbol val="circle"/>
            <c:size val="6"/>
            <c:spPr>
              <a:solidFill>
                <a:srgbClr val="0B95B4"/>
              </a:solidFill>
              <a:ln w="15875">
                <a:solidFill>
                  <a:schemeClr val="tx1"/>
                </a:solidFill>
              </a:ln>
              <a:effectLst/>
            </c:spPr>
          </c:marker>
          <c:trendline>
            <c:spPr>
              <a:ln w="19050" cap="rnd">
                <a:solidFill>
                  <a:srgbClr val="0B95B4"/>
                </a:solidFill>
                <a:prstDash val="dash"/>
              </a:ln>
              <a:effectLst/>
            </c:spPr>
            <c:trendlineType val="poly"/>
            <c:order val="2"/>
            <c:dispRSqr val="0"/>
            <c:dispEq val="0"/>
          </c:trendline>
          <c:xVal>
            <c:numRef>
              <c:f>'Solid Solutions (Nesolvātu)'!$O$92:$O$95</c:f>
              <c:numCache>
                <c:formatCode>General</c:formatCode>
                <c:ptCount val="4"/>
                <c:pt idx="0">
                  <c:v>70</c:v>
                </c:pt>
                <c:pt idx="1">
                  <c:v>75</c:v>
                </c:pt>
                <c:pt idx="2">
                  <c:v>90</c:v>
                </c:pt>
                <c:pt idx="3">
                  <c:v>100</c:v>
                </c:pt>
              </c:numCache>
            </c:numRef>
          </c:xVal>
          <c:yVal>
            <c:numRef>
              <c:f>'Solid Solutions (Nesolvātu)'!$R$92:$R$95</c:f>
              <c:numCache>
                <c:formatCode>0.00</c:formatCode>
                <c:ptCount val="4"/>
                <c:pt idx="0">
                  <c:v>174.32</c:v>
                </c:pt>
                <c:pt idx="1">
                  <c:v>174.3</c:v>
                </c:pt>
                <c:pt idx="2">
                  <c:v>180.86</c:v>
                </c:pt>
                <c:pt idx="3">
                  <c:v>186.16</c:v>
                </c:pt>
              </c:numCache>
            </c:numRef>
          </c:yVal>
          <c:smooth val="0"/>
          <c:extLst>
            <c:ext xmlns:c16="http://schemas.microsoft.com/office/drawing/2014/chart" uri="{C3380CC4-5D6E-409C-BE32-E72D297353CC}">
              <c16:uniqueId val="{00000003-AFD4-457B-97C3-174648F55909}"/>
            </c:ext>
          </c:extLst>
        </c:ser>
        <c:dLbls>
          <c:showLegendKey val="0"/>
          <c:showVal val="0"/>
          <c:showCatName val="0"/>
          <c:showSerName val="0"/>
          <c:showPercent val="0"/>
          <c:showBubbleSize val="0"/>
        </c:dLbls>
        <c:axId val="277316304"/>
        <c:axId val="277316864"/>
      </c:scatterChart>
      <c:valAx>
        <c:axId val="277316304"/>
        <c:scaling>
          <c:orientation val="minMax"/>
          <c:max val="100"/>
        </c:scaling>
        <c:delete val="0"/>
        <c:axPos val="b"/>
        <c:title>
          <c:tx>
            <c:rich>
              <a:bodyPr rot="0" spcFirstLastPara="1" vertOverflow="ellipsis" vert="horz" wrap="square" anchor="ctr" anchorCtr="1"/>
              <a:lstStyle/>
              <a:p>
                <a:pPr>
                  <a:defRPr sz="900" b="0" i="0" u="none" strike="noStrike" kern="1200" baseline="0">
                    <a:solidFill>
                      <a:sysClr val="windowText" lastClr="000000"/>
                    </a:solidFill>
                    <a:latin typeface="Palatino Linotype" panose="02040502050505030304" pitchFamily="18" charset="0"/>
                    <a:ea typeface="Verdana" panose="020B0604030504040204" pitchFamily="34" charset="0"/>
                    <a:cs typeface="+mn-cs"/>
                  </a:defRPr>
                </a:pPr>
                <a:r>
                  <a:rPr lang="lv-LV" sz="1100" b="1" dirty="0">
                    <a:latin typeface="Palatino Linotype" panose="02040502050505030304" pitchFamily="18" charset="0"/>
                    <a:ea typeface="Cambria" panose="02040503050406030204" pitchFamily="18" charset="0"/>
                  </a:rPr>
                  <a:t>Composition (mass fraction 4C3NBA) / %</a:t>
                </a:r>
              </a:p>
            </c:rich>
          </c:tx>
          <c:layout>
            <c:manualLayout>
              <c:xMode val="edge"/>
              <c:yMode val="edge"/>
              <c:x val="0.26038488888888889"/>
              <c:y val="0.845372916666666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Palatino Linotype" panose="02040502050505030304" pitchFamily="18" charset="0"/>
                  <a:ea typeface="Verdana" panose="020B0604030504040204" pitchFamily="34" charset="0"/>
                  <a:cs typeface="+mn-cs"/>
                </a:defRPr>
              </a:pPr>
              <a:endParaRPr lang="lv-LV"/>
            </a:p>
          </c:txPr>
        </c:title>
        <c:numFmt formatCode="General" sourceLinked="1"/>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Palatino Linotype" panose="02040502050505030304" pitchFamily="18" charset="0"/>
                <a:ea typeface="Cambria" panose="02040503050406030204" pitchFamily="18" charset="0"/>
                <a:cs typeface="+mn-cs"/>
              </a:defRPr>
            </a:pPr>
            <a:endParaRPr lang="lv-LV"/>
          </a:p>
        </c:txPr>
        <c:crossAx val="277316864"/>
        <c:crosses val="autoZero"/>
        <c:crossBetween val="midCat"/>
        <c:minorUnit val="5"/>
      </c:valAx>
      <c:valAx>
        <c:axId val="277316864"/>
        <c:scaling>
          <c:orientation val="minMax"/>
          <c:min val="150"/>
        </c:scaling>
        <c:delete val="0"/>
        <c:axPos val="l"/>
        <c:title>
          <c:tx>
            <c:rich>
              <a:bodyPr rot="-5400000" spcFirstLastPara="1" vertOverflow="ellipsis" vert="horz" wrap="square" anchor="ctr" anchorCtr="1"/>
              <a:lstStyle/>
              <a:p>
                <a:pPr>
                  <a:defRPr sz="900" b="0" i="0" u="none" strike="noStrike" kern="1200" baseline="0">
                    <a:solidFill>
                      <a:sysClr val="windowText" lastClr="000000"/>
                    </a:solidFill>
                    <a:latin typeface="Palatino Linotype" panose="02040502050505030304" pitchFamily="18" charset="0"/>
                    <a:ea typeface="Verdana" panose="020B0604030504040204" pitchFamily="34" charset="0"/>
                    <a:cs typeface="+mn-cs"/>
                  </a:defRPr>
                </a:pPr>
                <a:r>
                  <a:rPr lang="lv-LV" sz="1100" b="1" dirty="0">
                    <a:latin typeface="Palatino Linotype" panose="02040502050505030304" pitchFamily="18" charset="0"/>
                    <a:ea typeface="Cambria" panose="02040503050406030204" pitchFamily="18" charset="0"/>
                  </a:rPr>
                  <a:t>Temperature / °C</a:t>
                </a:r>
              </a:p>
            </c:rich>
          </c:tx>
          <c:layout>
            <c:manualLayout>
              <c:xMode val="edge"/>
              <c:yMode val="edge"/>
              <c:x val="9.2528888888888886E-3"/>
              <c:y val="0.24110937499999999"/>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ysClr val="windowText" lastClr="000000"/>
                  </a:solidFill>
                  <a:latin typeface="Palatino Linotype" panose="02040502050505030304" pitchFamily="18" charset="0"/>
                  <a:ea typeface="Verdana" panose="020B0604030504040204" pitchFamily="34" charset="0"/>
                  <a:cs typeface="+mn-cs"/>
                </a:defRPr>
              </a:pPr>
              <a:endParaRPr lang="lv-LV"/>
            </a:p>
          </c:txPr>
        </c:title>
        <c:numFmt formatCode="0" sourceLinked="0"/>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Palatino Linotype" panose="02040502050505030304" pitchFamily="18" charset="0"/>
                <a:ea typeface="Cambria" panose="02040503050406030204" pitchFamily="18" charset="0"/>
                <a:cs typeface="+mn-cs"/>
              </a:defRPr>
            </a:pPr>
            <a:endParaRPr lang="lv-LV"/>
          </a:p>
        </c:txPr>
        <c:crossAx val="277316304"/>
        <c:crosses val="autoZero"/>
        <c:crossBetween val="midCat"/>
        <c:majorUnit val="10"/>
        <c:minorUnit val="5"/>
      </c:valAx>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sz="900">
          <a:solidFill>
            <a:sysClr val="windowText" lastClr="000000"/>
          </a:solidFill>
          <a:latin typeface="Palatino Linotype" panose="02040502050505030304" pitchFamily="18" charset="0"/>
          <a:ea typeface="Verdana" panose="020B0604030504040204" pitchFamily="34" charset="0"/>
        </a:defRPr>
      </a:pPr>
      <a:endParaRPr lang="lv-LV"/>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946021629889142"/>
          <c:y val="2.54283318751823E-2"/>
          <c:w val="0.82849600000000001"/>
          <c:h val="0.81624635462233897"/>
        </c:manualLayout>
      </c:layout>
      <c:scatterChart>
        <c:scatterStyle val="lineMarker"/>
        <c:varyColors val="0"/>
        <c:ser>
          <c:idx val="0"/>
          <c:order val="0"/>
          <c:tx>
            <c:strRef>
              <c:f>Režģu_parametri!$L$3</c:f>
              <c:strCache>
                <c:ptCount val="1"/>
                <c:pt idx="0">
                  <c:v>a / Å</c:v>
                </c:pt>
              </c:strCache>
            </c:strRef>
          </c:tx>
          <c:spPr>
            <a:ln w="25400" cap="rnd">
              <a:noFill/>
              <a:round/>
            </a:ln>
            <a:effectLst/>
          </c:spPr>
          <c:marker>
            <c:symbol val="circle"/>
            <c:size val="6"/>
            <c:spPr>
              <a:solidFill>
                <a:srgbClr val="A0B6CE"/>
              </a:solidFill>
              <a:ln w="15875">
                <a:solidFill>
                  <a:schemeClr val="tx1"/>
                </a:solidFill>
              </a:ln>
              <a:effectLst/>
            </c:spPr>
          </c:marker>
          <c:trendline>
            <c:spPr>
              <a:ln w="25400" cap="rnd">
                <a:solidFill>
                  <a:srgbClr val="A0B6CE"/>
                </a:solidFill>
                <a:prstDash val="sysDot"/>
              </a:ln>
              <a:effectLst/>
            </c:spPr>
            <c:trendlineType val="linear"/>
            <c:dispRSqr val="0"/>
            <c:dispEq val="0"/>
          </c:trendline>
          <c:xVal>
            <c:numRef>
              <c:f>Režģu_parametri!$A$7:$A$12</c:f>
              <c:numCache>
                <c:formatCode>General</c:formatCode>
                <c:ptCount val="6"/>
                <c:pt idx="0">
                  <c:v>30</c:v>
                </c:pt>
                <c:pt idx="1">
                  <c:v>50</c:v>
                </c:pt>
                <c:pt idx="2">
                  <c:v>70</c:v>
                </c:pt>
                <c:pt idx="3">
                  <c:v>75</c:v>
                </c:pt>
                <c:pt idx="4">
                  <c:v>90</c:v>
                </c:pt>
                <c:pt idx="5">
                  <c:v>100</c:v>
                </c:pt>
              </c:numCache>
            </c:numRef>
          </c:xVal>
          <c:yVal>
            <c:numRef>
              <c:f>Režģu_parametri!$L$7:$L$12</c:f>
              <c:numCache>
                <c:formatCode>0.000</c:formatCode>
                <c:ptCount val="6"/>
                <c:pt idx="0">
                  <c:v>-3.9203707173593672E-2</c:v>
                </c:pt>
                <c:pt idx="1">
                  <c:v>-0.12629383937995134</c:v>
                </c:pt>
                <c:pt idx="2">
                  <c:v>-0.12714673284070177</c:v>
                </c:pt>
                <c:pt idx="3">
                  <c:v>-9.1314710339008509E-2</c:v>
                </c:pt>
                <c:pt idx="4">
                  <c:v>2.4235295723101423E-2</c:v>
                </c:pt>
                <c:pt idx="5">
                  <c:v>0</c:v>
                </c:pt>
              </c:numCache>
            </c:numRef>
          </c:yVal>
          <c:smooth val="0"/>
          <c:extLst>
            <c:ext xmlns:c16="http://schemas.microsoft.com/office/drawing/2014/chart" uri="{C3380CC4-5D6E-409C-BE32-E72D297353CC}">
              <c16:uniqueId val="{00000000-249C-4E27-81FC-E4109D6372CB}"/>
            </c:ext>
          </c:extLst>
        </c:ser>
        <c:ser>
          <c:idx val="1"/>
          <c:order val="1"/>
          <c:tx>
            <c:strRef>
              <c:f>Režģu_parametri!$M$3</c:f>
              <c:strCache>
                <c:ptCount val="1"/>
                <c:pt idx="0">
                  <c:v>b / Å</c:v>
                </c:pt>
              </c:strCache>
            </c:strRef>
          </c:tx>
          <c:spPr>
            <a:ln w="25400" cap="rnd">
              <a:noFill/>
              <a:round/>
            </a:ln>
            <a:effectLst/>
          </c:spPr>
          <c:marker>
            <c:symbol val="circle"/>
            <c:size val="6"/>
            <c:spPr>
              <a:solidFill>
                <a:srgbClr val="634B9F"/>
              </a:solidFill>
              <a:ln w="15875">
                <a:solidFill>
                  <a:schemeClr val="tx1"/>
                </a:solidFill>
              </a:ln>
              <a:effectLst/>
            </c:spPr>
          </c:marker>
          <c:trendline>
            <c:spPr>
              <a:ln w="25400" cap="rnd">
                <a:solidFill>
                  <a:srgbClr val="634B9F"/>
                </a:solidFill>
                <a:prstDash val="sysDot"/>
              </a:ln>
              <a:effectLst/>
            </c:spPr>
            <c:trendlineType val="linear"/>
            <c:dispRSqr val="0"/>
            <c:dispEq val="0"/>
          </c:trendline>
          <c:xVal>
            <c:numRef>
              <c:f>Režģu_parametri!$A$7:$A$12</c:f>
              <c:numCache>
                <c:formatCode>General</c:formatCode>
                <c:ptCount val="6"/>
                <c:pt idx="0">
                  <c:v>30</c:v>
                </c:pt>
                <c:pt idx="1">
                  <c:v>50</c:v>
                </c:pt>
                <c:pt idx="2">
                  <c:v>70</c:v>
                </c:pt>
                <c:pt idx="3">
                  <c:v>75</c:v>
                </c:pt>
                <c:pt idx="4">
                  <c:v>90</c:v>
                </c:pt>
                <c:pt idx="5">
                  <c:v>100</c:v>
                </c:pt>
              </c:numCache>
            </c:numRef>
          </c:xVal>
          <c:yVal>
            <c:numRef>
              <c:f>Režģu_parametri!$M$7:$M$12</c:f>
              <c:numCache>
                <c:formatCode>0.000</c:formatCode>
                <c:ptCount val="6"/>
                <c:pt idx="0">
                  <c:v>1.8048000231657355</c:v>
                </c:pt>
                <c:pt idx="1">
                  <c:v>1.0384739543998589</c:v>
                </c:pt>
                <c:pt idx="2">
                  <c:v>0.6714392613367367</c:v>
                </c:pt>
                <c:pt idx="3">
                  <c:v>0.50821028826743209</c:v>
                </c:pt>
                <c:pt idx="4">
                  <c:v>0.54304596887592316</c:v>
                </c:pt>
                <c:pt idx="5">
                  <c:v>0</c:v>
                </c:pt>
              </c:numCache>
            </c:numRef>
          </c:yVal>
          <c:smooth val="0"/>
          <c:extLst>
            <c:ext xmlns:c16="http://schemas.microsoft.com/office/drawing/2014/chart" uri="{C3380CC4-5D6E-409C-BE32-E72D297353CC}">
              <c16:uniqueId val="{00000001-249C-4E27-81FC-E4109D6372CB}"/>
            </c:ext>
          </c:extLst>
        </c:ser>
        <c:ser>
          <c:idx val="2"/>
          <c:order val="2"/>
          <c:tx>
            <c:strRef>
              <c:f>Režģu_parametri!$N$3</c:f>
              <c:strCache>
                <c:ptCount val="1"/>
                <c:pt idx="0">
                  <c:v>c / Å</c:v>
                </c:pt>
              </c:strCache>
            </c:strRef>
          </c:tx>
          <c:spPr>
            <a:ln w="25400" cap="rnd">
              <a:noFill/>
              <a:round/>
            </a:ln>
            <a:effectLst/>
          </c:spPr>
          <c:marker>
            <c:symbol val="circle"/>
            <c:size val="6"/>
            <c:spPr>
              <a:solidFill>
                <a:srgbClr val="4FB3C9"/>
              </a:solidFill>
              <a:ln w="15875">
                <a:solidFill>
                  <a:schemeClr val="tx1"/>
                </a:solidFill>
              </a:ln>
              <a:effectLst/>
            </c:spPr>
          </c:marker>
          <c:trendline>
            <c:spPr>
              <a:ln w="25400" cap="rnd">
                <a:solidFill>
                  <a:srgbClr val="4FB3C9"/>
                </a:solidFill>
                <a:prstDash val="sysDot"/>
              </a:ln>
              <a:effectLst/>
            </c:spPr>
            <c:trendlineType val="linear"/>
            <c:dispRSqr val="0"/>
            <c:dispEq val="0"/>
          </c:trendline>
          <c:xVal>
            <c:numRef>
              <c:f>Režģu_parametri!$A$7:$A$12</c:f>
              <c:numCache>
                <c:formatCode>General</c:formatCode>
                <c:ptCount val="6"/>
                <c:pt idx="0">
                  <c:v>30</c:v>
                </c:pt>
                <c:pt idx="1">
                  <c:v>50</c:v>
                </c:pt>
                <c:pt idx="2">
                  <c:v>70</c:v>
                </c:pt>
                <c:pt idx="3">
                  <c:v>75</c:v>
                </c:pt>
                <c:pt idx="4">
                  <c:v>90</c:v>
                </c:pt>
                <c:pt idx="5">
                  <c:v>100</c:v>
                </c:pt>
              </c:numCache>
            </c:numRef>
          </c:xVal>
          <c:yVal>
            <c:numRef>
              <c:f>Režģu_parametri!$N$7:$N$12</c:f>
              <c:numCache>
                <c:formatCode>0.000</c:formatCode>
                <c:ptCount val="6"/>
                <c:pt idx="0">
                  <c:v>0.64726210617359226</c:v>
                </c:pt>
                <c:pt idx="1">
                  <c:v>0.29011673910262425</c:v>
                </c:pt>
                <c:pt idx="2">
                  <c:v>0.17255363476370286</c:v>
                </c:pt>
                <c:pt idx="3">
                  <c:v>0.12554042314652311</c:v>
                </c:pt>
                <c:pt idx="4">
                  <c:v>0.15056491072869396</c:v>
                </c:pt>
                <c:pt idx="5">
                  <c:v>0</c:v>
                </c:pt>
              </c:numCache>
            </c:numRef>
          </c:yVal>
          <c:smooth val="0"/>
          <c:extLst>
            <c:ext xmlns:c16="http://schemas.microsoft.com/office/drawing/2014/chart" uri="{C3380CC4-5D6E-409C-BE32-E72D297353CC}">
              <c16:uniqueId val="{00000002-249C-4E27-81FC-E4109D6372CB}"/>
            </c:ext>
          </c:extLst>
        </c:ser>
        <c:dLbls>
          <c:showLegendKey val="0"/>
          <c:showVal val="0"/>
          <c:showCatName val="0"/>
          <c:showSerName val="0"/>
          <c:showPercent val="0"/>
          <c:showBubbleSize val="0"/>
        </c:dLbls>
        <c:axId val="280865936"/>
        <c:axId val="280866496"/>
      </c:scatterChart>
      <c:valAx>
        <c:axId val="280865936"/>
        <c:scaling>
          <c:orientation val="minMax"/>
          <c:max val="100"/>
          <c:min val="2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Palatino Linotype" panose="02040502050505030304" pitchFamily="18" charset="0"/>
                    <a:ea typeface="+mn-ea"/>
                    <a:cs typeface="+mn-cs"/>
                  </a:defRPr>
                </a:pPr>
                <a:r>
                  <a:rPr lang="lv-LV" sz="1100" b="1" dirty="0" smtClean="0">
                    <a:solidFill>
                      <a:schemeClr val="tx1"/>
                    </a:solidFill>
                  </a:rPr>
                  <a:t>Composition (mass fraction </a:t>
                </a:r>
                <a:r>
                  <a:rPr lang="lv-LV" sz="1100" b="1" dirty="0">
                    <a:solidFill>
                      <a:schemeClr val="tx1"/>
                    </a:solidFill>
                  </a:rPr>
                  <a:t>2OH4NBA) / %</a:t>
                </a:r>
              </a:p>
            </c:rich>
          </c:tx>
          <c:layout>
            <c:manualLayout>
              <c:xMode val="edge"/>
              <c:yMode val="edge"/>
              <c:x val="0.24897148148148149"/>
              <c:y val="0.7843930555555556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lv-LV"/>
            </a:p>
          </c:txPr>
        </c:title>
        <c:numFmt formatCode="General" sourceLinked="1"/>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Palatino Linotype" panose="02040502050505030304" pitchFamily="18" charset="0"/>
                <a:ea typeface="+mn-ea"/>
                <a:cs typeface="+mn-cs"/>
              </a:defRPr>
            </a:pPr>
            <a:endParaRPr lang="lv-LV"/>
          </a:p>
        </c:txPr>
        <c:crossAx val="280866496"/>
        <c:crosses val="autoZero"/>
        <c:crossBetween val="midCat"/>
        <c:minorUnit val="5"/>
      </c:valAx>
      <c:valAx>
        <c:axId val="28086649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Palatino Linotype" panose="02040502050505030304" pitchFamily="18" charset="0"/>
                    <a:ea typeface="+mn-ea"/>
                    <a:cs typeface="+mn-cs"/>
                  </a:defRPr>
                </a:pPr>
                <a:r>
                  <a:rPr lang="lv-LV" sz="1100" b="1" dirty="0" smtClean="0">
                    <a:solidFill>
                      <a:schemeClr val="tx1"/>
                    </a:solidFill>
                  </a:rPr>
                  <a:t>Difference </a:t>
                </a:r>
                <a:r>
                  <a:rPr lang="lv-LV" sz="1100" b="1" dirty="0">
                    <a:solidFill>
                      <a:schemeClr val="tx1"/>
                    </a:solidFill>
                  </a:rPr>
                  <a:t>(∆) /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lv-LV"/>
            </a:p>
          </c:txPr>
        </c:title>
        <c:numFmt formatCode="0.0" sourceLinked="0"/>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Palatino Linotype" panose="02040502050505030304" pitchFamily="18" charset="0"/>
                <a:ea typeface="+mn-ea"/>
                <a:cs typeface="+mn-cs"/>
              </a:defRPr>
            </a:pPr>
            <a:endParaRPr lang="lv-LV"/>
          </a:p>
        </c:txPr>
        <c:crossAx val="280865936"/>
        <c:crosses val="autoZero"/>
        <c:crossBetween val="midCat"/>
        <c:minorUnit val="0.25"/>
      </c:valAx>
      <c:spPr>
        <a:noFill/>
        <a:ln>
          <a:noFill/>
        </a:ln>
        <a:effectLst/>
      </c:spPr>
    </c:plotArea>
    <c:legend>
      <c:legendPos val="r"/>
      <c:legendEntry>
        <c:idx val="3"/>
        <c:delete val="1"/>
      </c:legendEntry>
      <c:legendEntry>
        <c:idx val="4"/>
        <c:delete val="1"/>
      </c:legendEntry>
      <c:legendEntry>
        <c:idx val="5"/>
        <c:delete val="1"/>
      </c:legendEntry>
      <c:layout>
        <c:manualLayout>
          <c:xMode val="edge"/>
          <c:yMode val="edge"/>
          <c:x val="0.86163733333333326"/>
          <c:y val="0.23511805555555557"/>
          <c:w val="0.1186070700831965"/>
          <c:h val="0.29224354999655522"/>
        </c:manualLayout>
      </c:layout>
      <c:overlay val="0"/>
      <c:spPr>
        <a:noFill/>
        <a:ln>
          <a:noFill/>
        </a:ln>
        <a:effectLst/>
      </c:spPr>
      <c:txPr>
        <a:bodyPr rot="0" spcFirstLastPara="1" vertOverflow="ellipsis" vert="horz" wrap="square" anchor="ctr" anchorCtr="1"/>
        <a:lstStyle/>
        <a:p>
          <a:pPr>
            <a:defRPr sz="1000" b="0" i="1" u="none" strike="noStrike" kern="1200" baseline="0">
              <a:solidFill>
                <a:schemeClr val="tx1"/>
              </a:solidFill>
              <a:latin typeface="Palatino Linotype" panose="02040502050505030304" pitchFamily="18" charset="0"/>
              <a:ea typeface="+mn-ea"/>
              <a:cs typeface="+mn-cs"/>
            </a:defRPr>
          </a:pPr>
          <a:endParaRPr lang="lv-LV"/>
        </a:p>
      </c:txPr>
    </c:legend>
    <c:plotVisOnly val="1"/>
    <c:dispBlanksAs val="gap"/>
    <c:showDLblsOverMax val="0"/>
  </c:chart>
  <c:spPr>
    <a:solidFill>
      <a:sysClr val="window" lastClr="FFFFFF"/>
    </a:solidFill>
    <a:ln w="9525" cap="flat" cmpd="sng" algn="ctr">
      <a:solidFill>
        <a:schemeClr val="bg1"/>
      </a:solidFill>
      <a:round/>
    </a:ln>
    <a:effectLst/>
  </c:spPr>
  <c:txPr>
    <a:bodyPr/>
    <a:lstStyle/>
    <a:p>
      <a:pPr>
        <a:defRPr>
          <a:latin typeface="Palatino Linotype" panose="02040502050505030304" pitchFamily="18" charset="0"/>
        </a:defRPr>
      </a:pPr>
      <a:endParaRPr lang="lv-LV"/>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2553877243131"/>
          <c:y val="2.54283318751823E-2"/>
          <c:w val="0.80027388888888873"/>
          <c:h val="0.81624635462233897"/>
        </c:manualLayout>
      </c:layout>
      <c:scatterChart>
        <c:scatterStyle val="lineMarker"/>
        <c:varyColors val="0"/>
        <c:ser>
          <c:idx val="0"/>
          <c:order val="0"/>
          <c:tx>
            <c:strRef>
              <c:f>Režģu_parametri!$AE$173</c:f>
              <c:strCache>
                <c:ptCount val="1"/>
                <c:pt idx="0">
                  <c:v>a / Å</c:v>
                </c:pt>
              </c:strCache>
            </c:strRef>
          </c:tx>
          <c:spPr>
            <a:ln w="25400" cap="rnd">
              <a:noFill/>
              <a:round/>
            </a:ln>
            <a:effectLst/>
          </c:spPr>
          <c:marker>
            <c:symbol val="circle"/>
            <c:size val="6"/>
            <c:spPr>
              <a:solidFill>
                <a:srgbClr val="A0B6CE"/>
              </a:solidFill>
              <a:ln w="15875">
                <a:solidFill>
                  <a:schemeClr val="tx1"/>
                </a:solidFill>
              </a:ln>
              <a:effectLst/>
            </c:spPr>
          </c:marker>
          <c:trendline>
            <c:spPr>
              <a:ln w="25400" cap="rnd">
                <a:solidFill>
                  <a:srgbClr val="A0B6CE"/>
                </a:solidFill>
                <a:prstDash val="sysDot"/>
              </a:ln>
              <a:effectLst/>
            </c:spPr>
            <c:trendlineType val="linear"/>
            <c:dispRSqr val="0"/>
            <c:dispEq val="0"/>
          </c:trendline>
          <c:xVal>
            <c:numRef>
              <c:f>Režģu_parametri!$T$174:$T$177</c:f>
              <c:numCache>
                <c:formatCode>General</c:formatCode>
                <c:ptCount val="4"/>
                <c:pt idx="0">
                  <c:v>0</c:v>
                </c:pt>
                <c:pt idx="1">
                  <c:v>10</c:v>
                </c:pt>
                <c:pt idx="2">
                  <c:v>25</c:v>
                </c:pt>
                <c:pt idx="3">
                  <c:v>30</c:v>
                </c:pt>
              </c:numCache>
            </c:numRef>
          </c:xVal>
          <c:yVal>
            <c:numRef>
              <c:f>Režģu_parametri!$AE$174:$AE$177</c:f>
              <c:numCache>
                <c:formatCode>0.0000</c:formatCode>
                <c:ptCount val="4"/>
                <c:pt idx="0">
                  <c:v>0</c:v>
                </c:pt>
                <c:pt idx="1">
                  <c:v>-0.67527422161152217</c:v>
                </c:pt>
                <c:pt idx="2">
                  <c:v>-0.45283131496353962</c:v>
                </c:pt>
                <c:pt idx="3">
                  <c:v>-0.54502500449614499</c:v>
                </c:pt>
              </c:numCache>
            </c:numRef>
          </c:yVal>
          <c:smooth val="0"/>
          <c:extLst>
            <c:ext xmlns:c16="http://schemas.microsoft.com/office/drawing/2014/chart" uri="{C3380CC4-5D6E-409C-BE32-E72D297353CC}">
              <c16:uniqueId val="{00000000-8F81-489A-9865-513263B3CADF}"/>
            </c:ext>
          </c:extLst>
        </c:ser>
        <c:ser>
          <c:idx val="1"/>
          <c:order val="1"/>
          <c:tx>
            <c:strRef>
              <c:f>Režģu_parametri!$AF$173</c:f>
              <c:strCache>
                <c:ptCount val="1"/>
                <c:pt idx="0">
                  <c:v>b / Å</c:v>
                </c:pt>
              </c:strCache>
            </c:strRef>
          </c:tx>
          <c:spPr>
            <a:ln w="25400" cap="rnd">
              <a:noFill/>
              <a:round/>
            </a:ln>
            <a:effectLst/>
          </c:spPr>
          <c:marker>
            <c:symbol val="circle"/>
            <c:size val="6"/>
            <c:spPr>
              <a:solidFill>
                <a:srgbClr val="634B9F"/>
              </a:solidFill>
              <a:ln w="15875">
                <a:solidFill>
                  <a:schemeClr val="tx1"/>
                </a:solidFill>
              </a:ln>
              <a:effectLst/>
            </c:spPr>
          </c:marker>
          <c:trendline>
            <c:spPr>
              <a:ln w="25400" cap="rnd">
                <a:solidFill>
                  <a:srgbClr val="634B9F"/>
                </a:solidFill>
                <a:prstDash val="sysDot"/>
              </a:ln>
              <a:effectLst/>
            </c:spPr>
            <c:trendlineType val="linear"/>
            <c:dispRSqr val="0"/>
            <c:dispEq val="0"/>
          </c:trendline>
          <c:xVal>
            <c:numRef>
              <c:f>Režģu_parametri!$T$174:$T$177</c:f>
              <c:numCache>
                <c:formatCode>General</c:formatCode>
                <c:ptCount val="4"/>
                <c:pt idx="0">
                  <c:v>0</c:v>
                </c:pt>
                <c:pt idx="1">
                  <c:v>10</c:v>
                </c:pt>
                <c:pt idx="2">
                  <c:v>25</c:v>
                </c:pt>
                <c:pt idx="3">
                  <c:v>30</c:v>
                </c:pt>
              </c:numCache>
            </c:numRef>
          </c:xVal>
          <c:yVal>
            <c:numRef>
              <c:f>Režģu_parametri!$AF$174:$AF$177</c:f>
              <c:numCache>
                <c:formatCode>0.0000</c:formatCode>
                <c:ptCount val="4"/>
                <c:pt idx="0">
                  <c:v>0</c:v>
                </c:pt>
                <c:pt idx="1">
                  <c:v>0.36296155630635363</c:v>
                </c:pt>
                <c:pt idx="2">
                  <c:v>0.85761608869254247</c:v>
                </c:pt>
                <c:pt idx="3">
                  <c:v>1.0235049220147976</c:v>
                </c:pt>
              </c:numCache>
            </c:numRef>
          </c:yVal>
          <c:smooth val="0"/>
          <c:extLst>
            <c:ext xmlns:c16="http://schemas.microsoft.com/office/drawing/2014/chart" uri="{C3380CC4-5D6E-409C-BE32-E72D297353CC}">
              <c16:uniqueId val="{00000001-8F81-489A-9865-513263B3CADF}"/>
            </c:ext>
          </c:extLst>
        </c:ser>
        <c:ser>
          <c:idx val="2"/>
          <c:order val="2"/>
          <c:tx>
            <c:strRef>
              <c:f>Režģu_parametri!$AG$173</c:f>
              <c:strCache>
                <c:ptCount val="1"/>
                <c:pt idx="0">
                  <c:v>c / Å</c:v>
                </c:pt>
              </c:strCache>
            </c:strRef>
          </c:tx>
          <c:spPr>
            <a:ln w="25400" cap="rnd">
              <a:noFill/>
              <a:round/>
            </a:ln>
            <a:effectLst/>
          </c:spPr>
          <c:marker>
            <c:symbol val="circle"/>
            <c:size val="6"/>
            <c:spPr>
              <a:solidFill>
                <a:srgbClr val="4FB3C9"/>
              </a:solidFill>
              <a:ln w="15875">
                <a:solidFill>
                  <a:schemeClr val="tx1"/>
                </a:solidFill>
              </a:ln>
              <a:effectLst/>
            </c:spPr>
          </c:marker>
          <c:trendline>
            <c:spPr>
              <a:ln w="25400" cap="rnd">
                <a:solidFill>
                  <a:srgbClr val="4FB3C9"/>
                </a:solidFill>
                <a:prstDash val="sysDot"/>
              </a:ln>
              <a:effectLst/>
            </c:spPr>
            <c:trendlineType val="linear"/>
            <c:dispRSqr val="0"/>
            <c:dispEq val="0"/>
          </c:trendline>
          <c:xVal>
            <c:numRef>
              <c:f>Režģu_parametri!$T$174:$T$177</c:f>
              <c:numCache>
                <c:formatCode>General</c:formatCode>
                <c:ptCount val="4"/>
                <c:pt idx="0">
                  <c:v>0</c:v>
                </c:pt>
                <c:pt idx="1">
                  <c:v>10</c:v>
                </c:pt>
                <c:pt idx="2">
                  <c:v>25</c:v>
                </c:pt>
                <c:pt idx="3">
                  <c:v>30</c:v>
                </c:pt>
              </c:numCache>
            </c:numRef>
          </c:xVal>
          <c:yVal>
            <c:numRef>
              <c:f>Režģu_parametri!$AG$174:$AG$177</c:f>
              <c:numCache>
                <c:formatCode>0.0000</c:formatCode>
                <c:ptCount val="4"/>
                <c:pt idx="0">
                  <c:v>0</c:v>
                </c:pt>
                <c:pt idx="1">
                  <c:v>1.2169063797989803</c:v>
                </c:pt>
                <c:pt idx="2">
                  <c:v>2.7206727818485774</c:v>
                </c:pt>
                <c:pt idx="3">
                  <c:v>3.2808826872327344</c:v>
                </c:pt>
              </c:numCache>
            </c:numRef>
          </c:yVal>
          <c:smooth val="0"/>
          <c:extLst>
            <c:ext xmlns:c16="http://schemas.microsoft.com/office/drawing/2014/chart" uri="{C3380CC4-5D6E-409C-BE32-E72D297353CC}">
              <c16:uniqueId val="{00000002-8F81-489A-9865-513263B3CADF}"/>
            </c:ext>
          </c:extLst>
        </c:ser>
        <c:dLbls>
          <c:showLegendKey val="0"/>
          <c:showVal val="0"/>
          <c:showCatName val="0"/>
          <c:showSerName val="0"/>
          <c:showPercent val="0"/>
          <c:showBubbleSize val="0"/>
        </c:dLbls>
        <c:axId val="282460960"/>
        <c:axId val="282461520"/>
      </c:scatterChart>
      <c:valAx>
        <c:axId val="282460960"/>
        <c:scaling>
          <c:orientation val="minMax"/>
          <c:max val="40"/>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Palatino Linotype" panose="02040502050505030304" pitchFamily="18" charset="0"/>
                    <a:ea typeface="+mn-ea"/>
                    <a:cs typeface="+mn-cs"/>
                  </a:defRPr>
                </a:pPr>
                <a:r>
                  <a:rPr lang="lv-LV" sz="1100" b="1" dirty="0" smtClean="0">
                    <a:solidFill>
                      <a:schemeClr val="tx1"/>
                    </a:solidFill>
                  </a:rPr>
                  <a:t>Composition (mass</a:t>
                </a:r>
                <a:r>
                  <a:rPr lang="lv-LV" sz="1100" b="1" baseline="0" dirty="0" smtClean="0">
                    <a:solidFill>
                      <a:schemeClr val="tx1"/>
                    </a:solidFill>
                  </a:rPr>
                  <a:t> fraction </a:t>
                </a:r>
                <a:r>
                  <a:rPr lang="lv-LV" sz="1100" b="1" dirty="0" smtClean="0">
                    <a:solidFill>
                      <a:schemeClr val="tx1"/>
                    </a:solidFill>
                  </a:rPr>
                  <a:t>5CH</a:t>
                </a:r>
                <a:r>
                  <a:rPr lang="lv-LV" sz="1100" b="1" baseline="-25000" dirty="0" smtClean="0">
                    <a:solidFill>
                      <a:schemeClr val="tx1"/>
                    </a:solidFill>
                  </a:rPr>
                  <a:t>3</a:t>
                </a:r>
                <a:r>
                  <a:rPr lang="lv-LV" sz="1100" b="1" dirty="0" smtClean="0">
                    <a:solidFill>
                      <a:schemeClr val="tx1"/>
                    </a:solidFill>
                  </a:rPr>
                  <a:t>2NBA</a:t>
                </a:r>
                <a:r>
                  <a:rPr lang="lv-LV" sz="1100" b="1" dirty="0">
                    <a:solidFill>
                      <a:schemeClr val="tx1"/>
                    </a:solidFill>
                  </a:rPr>
                  <a:t>) / %</a:t>
                </a:r>
              </a:p>
            </c:rich>
          </c:tx>
          <c:layout>
            <c:manualLayout>
              <c:xMode val="edge"/>
              <c:yMode val="edge"/>
              <c:x val="0.22326955555555558"/>
              <c:y val="0.7822479166666667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lv-LV"/>
            </a:p>
          </c:txPr>
        </c:title>
        <c:numFmt formatCode="General" sourceLinked="1"/>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Palatino Linotype" panose="02040502050505030304" pitchFamily="18" charset="0"/>
                <a:ea typeface="+mn-ea"/>
                <a:cs typeface="+mn-cs"/>
              </a:defRPr>
            </a:pPr>
            <a:endParaRPr lang="lv-LV"/>
          </a:p>
        </c:txPr>
        <c:crossAx val="282461520"/>
        <c:crosses val="autoZero"/>
        <c:crossBetween val="midCat"/>
        <c:majorUnit val="10"/>
        <c:minorUnit val="5"/>
      </c:valAx>
      <c:valAx>
        <c:axId val="282461520"/>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Palatino Linotype" panose="02040502050505030304" pitchFamily="18" charset="0"/>
                    <a:ea typeface="+mn-ea"/>
                    <a:cs typeface="+mn-cs"/>
                  </a:defRPr>
                </a:pPr>
                <a:r>
                  <a:rPr lang="lv-LV" sz="1100" b="1" dirty="0" smtClean="0">
                    <a:solidFill>
                      <a:schemeClr val="tx1"/>
                    </a:solidFill>
                  </a:rPr>
                  <a:t>Difference (</a:t>
                </a:r>
                <a:r>
                  <a:rPr lang="lv-LV" sz="1100" b="1" dirty="0">
                    <a:solidFill>
                      <a:schemeClr val="tx1"/>
                    </a:solidFill>
                  </a:rPr>
                  <a:t>∆) / %</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Palatino Linotype" panose="02040502050505030304" pitchFamily="18" charset="0"/>
                  <a:ea typeface="+mn-ea"/>
                  <a:cs typeface="+mn-cs"/>
                </a:defRPr>
              </a:pPr>
              <a:endParaRPr lang="lv-LV"/>
            </a:p>
          </c:txPr>
        </c:title>
        <c:numFmt formatCode="0.0" sourceLinked="0"/>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Palatino Linotype" panose="02040502050505030304" pitchFamily="18" charset="0"/>
                <a:ea typeface="+mn-ea"/>
                <a:cs typeface="+mn-cs"/>
              </a:defRPr>
            </a:pPr>
            <a:endParaRPr lang="lv-LV"/>
          </a:p>
        </c:txPr>
        <c:crossAx val="282460960"/>
        <c:crosses val="autoZero"/>
        <c:crossBetween val="midCat"/>
        <c:majorUnit val="1"/>
        <c:minorUnit val="0.5"/>
      </c:valAx>
      <c:spPr>
        <a:noFill/>
        <a:ln>
          <a:noFill/>
        </a:ln>
        <a:effectLst/>
      </c:spPr>
    </c:plotArea>
    <c:legend>
      <c:legendPos val="r"/>
      <c:legendEntry>
        <c:idx val="3"/>
        <c:delete val="1"/>
      </c:legendEntry>
      <c:legendEntry>
        <c:idx val="4"/>
        <c:delete val="1"/>
      </c:legendEntry>
      <c:legendEntry>
        <c:idx val="5"/>
        <c:delete val="1"/>
      </c:legendEntry>
      <c:layout>
        <c:manualLayout>
          <c:xMode val="edge"/>
          <c:yMode val="edge"/>
          <c:x val="0.85592600000000008"/>
          <c:y val="0.23527847222222223"/>
          <c:w val="0.1024957777777778"/>
          <c:h val="0.27310694444444439"/>
        </c:manualLayout>
      </c:layout>
      <c:overlay val="0"/>
      <c:spPr>
        <a:noFill/>
        <a:ln>
          <a:noFill/>
        </a:ln>
        <a:effectLst/>
      </c:spPr>
      <c:txPr>
        <a:bodyPr rot="0" spcFirstLastPara="1" vertOverflow="ellipsis" vert="horz" wrap="square" anchor="ctr" anchorCtr="1"/>
        <a:lstStyle/>
        <a:p>
          <a:pPr>
            <a:defRPr sz="1000" b="0" i="1" u="none" strike="noStrike" kern="1200" baseline="0">
              <a:solidFill>
                <a:schemeClr val="tx1"/>
              </a:solidFill>
              <a:latin typeface="Palatino Linotype" panose="02040502050505030304" pitchFamily="18" charset="0"/>
              <a:ea typeface="+mn-ea"/>
              <a:cs typeface="+mn-cs"/>
            </a:defRPr>
          </a:pPr>
          <a:endParaRPr lang="lv-LV"/>
        </a:p>
      </c:txPr>
    </c:legend>
    <c:plotVisOnly val="1"/>
    <c:dispBlanksAs val="gap"/>
    <c:showDLblsOverMax val="0"/>
  </c:chart>
  <c:spPr>
    <a:solidFill>
      <a:sysClr val="window" lastClr="FFFFFF"/>
    </a:solidFill>
    <a:ln w="9525" cap="flat" cmpd="sng" algn="ctr">
      <a:solidFill>
        <a:schemeClr val="bg1"/>
      </a:solidFill>
      <a:round/>
    </a:ln>
    <a:effectLst/>
  </c:spPr>
  <c:txPr>
    <a:bodyPr/>
    <a:lstStyle/>
    <a:p>
      <a:pPr>
        <a:defRPr>
          <a:latin typeface="Palatino Linotype" panose="02040502050505030304" pitchFamily="18" charset="0"/>
        </a:defRPr>
      </a:pPr>
      <a:endParaRPr lang="lv-LV"/>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925233644859799E-2"/>
          <c:y val="0.111861103923005"/>
          <c:w val="0.90734980473378435"/>
          <c:h val="0.71298476621471563"/>
        </c:manualLayout>
      </c:layout>
      <c:scatterChart>
        <c:scatterStyle val="lineMarker"/>
        <c:varyColors val="0"/>
        <c:ser>
          <c:idx val="0"/>
          <c:order val="0"/>
          <c:spPr>
            <a:ln w="19050" cap="rnd">
              <a:noFill/>
              <a:round/>
            </a:ln>
            <a:effectLst/>
          </c:spPr>
          <c:marker>
            <c:symbol val="circle"/>
            <c:size val="7"/>
            <c:spPr>
              <a:solidFill>
                <a:schemeClr val="accent2"/>
              </a:solidFill>
              <a:ln w="15875">
                <a:solidFill>
                  <a:schemeClr val="tx1"/>
                </a:solidFill>
              </a:ln>
              <a:effectLst/>
            </c:spPr>
          </c:marker>
          <c:dLbls>
            <c:dLbl>
              <c:idx val="0"/>
              <c:layout>
                <c:manualLayout>
                  <c:x val="-0.19481822222222225"/>
                  <c:y val="0.15739017094017094"/>
                </c:manualLayout>
              </c:layout>
              <c:tx>
                <c:rich>
                  <a:bodyPr rot="0" vert="horz"/>
                  <a:lstStyle/>
                  <a:p>
                    <a:pPr>
                      <a:defRPr sz="800"/>
                    </a:pPr>
                    <a:r>
                      <a:rPr lang="en-US" sz="800" dirty="0">
                        <a:latin typeface="Palatino Linotype" panose="02040502050505030304" pitchFamily="18" charset="0"/>
                        <a:ea typeface="Cambria" panose="02040503050406030204" pitchFamily="18" charset="0"/>
                      </a:rPr>
                      <a:t>5OH2NBA</a:t>
                    </a:r>
                  </a:p>
                </c:rich>
              </c:tx>
              <c:spPr>
                <a:solidFill>
                  <a:sysClr val="window" lastClr="FFFFFF"/>
                </a:solidFill>
                <a:ln w="12700" cap="flat" cmpd="sng" algn="ctr">
                  <a:solidFill>
                    <a:sysClr val="windowText" lastClr="000000"/>
                  </a:solidFill>
                  <a:prstDash val="solid"/>
                  <a:miter lim="800000"/>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128"/>
                      <c:h val="7.6923076923076927E-2"/>
                    </c:manualLayout>
                  </c15:layout>
                </c:ext>
                <c:ext xmlns:c16="http://schemas.microsoft.com/office/drawing/2014/chart" uri="{C3380CC4-5D6E-409C-BE32-E72D297353CC}">
                  <c16:uniqueId val="{00000000-EFC9-4481-8086-3C38F36BE560}"/>
                </c:ext>
              </c:extLst>
            </c:dLbl>
            <c:dLbl>
              <c:idx val="1"/>
              <c:layout>
                <c:manualLayout>
                  <c:x val="-0.13129977777777788"/>
                  <c:y val="0.1523017094017094"/>
                </c:manualLayout>
              </c:layout>
              <c:tx>
                <c:rich>
                  <a:bodyPr/>
                  <a:lstStyle/>
                  <a:p>
                    <a:r>
                      <a:rPr lang="en-US" sz="800" dirty="0">
                        <a:latin typeface="Palatino Linotype" panose="02040502050505030304" pitchFamily="18" charset="0"/>
                        <a:ea typeface="Cambria" panose="02040503050406030204" pitchFamily="18" charset="0"/>
                      </a:rPr>
                      <a:t>CH</a:t>
                    </a:r>
                    <a:r>
                      <a:rPr lang="en-US" sz="800" baseline="-25000" dirty="0">
                        <a:latin typeface="Palatino Linotype" panose="02040502050505030304" pitchFamily="18" charset="0"/>
                        <a:ea typeface="Cambria" panose="02040503050406030204" pitchFamily="18" charset="0"/>
                      </a:rPr>
                      <a:t>3</a:t>
                    </a:r>
                    <a:r>
                      <a:rPr lang="en-US" sz="800" dirty="0">
                        <a:latin typeface="Palatino Linotype" panose="02040502050505030304" pitchFamily="18" charset="0"/>
                        <a:ea typeface="Cambria" panose="02040503050406030204" pitchFamily="18" charset="0"/>
                      </a:rPr>
                      <a:t>-iso-OH </a:t>
                    </a:r>
                  </a:p>
                </c:rich>
              </c:tx>
              <c:showLegendKey val="0"/>
              <c:showVal val="1"/>
              <c:showCatName val="1"/>
              <c:showSerName val="0"/>
              <c:showPercent val="0"/>
              <c:showBubbleSize val="0"/>
              <c:extLst>
                <c:ext xmlns:c15="http://schemas.microsoft.com/office/drawing/2012/chart" uri="{CE6537A1-D6FC-4f65-9D91-7224C49458BB}">
                  <c15:layout>
                    <c:manualLayout>
                      <c:w val="0.14399999999999999"/>
                      <c:h val="7.6923076923076927E-2"/>
                    </c:manualLayout>
                  </c15:layout>
                </c:ext>
                <c:ext xmlns:c16="http://schemas.microsoft.com/office/drawing/2014/chart" uri="{C3380CC4-5D6E-409C-BE32-E72D297353CC}">
                  <c16:uniqueId val="{00000001-EFC9-4481-8086-3C38F36BE560}"/>
                </c:ext>
              </c:extLst>
            </c:dLbl>
            <c:dLbl>
              <c:idx val="2"/>
              <c:layout>
                <c:manualLayout>
                  <c:x val="9.3251111111111104E-3"/>
                  <c:y val="-8.4610256410256407E-2"/>
                </c:manualLayout>
              </c:layout>
              <c:tx>
                <c:rich>
                  <a:bodyPr/>
                  <a:lstStyle/>
                  <a:p>
                    <a:r>
                      <a:rPr lang="en-US" sz="800" dirty="0">
                        <a:latin typeface="Palatino Linotype" panose="02040502050505030304" pitchFamily="18" charset="0"/>
                        <a:ea typeface="Cambria" panose="02040503050406030204" pitchFamily="18" charset="0"/>
                      </a:rPr>
                      <a:t>Cl-</a:t>
                    </a:r>
                    <a:r>
                      <a:rPr lang="en-US" sz="800" dirty="0" err="1">
                        <a:latin typeface="Palatino Linotype" panose="02040502050505030304" pitchFamily="18" charset="0"/>
                        <a:ea typeface="Cambria" panose="02040503050406030204" pitchFamily="18" charset="0"/>
                      </a:rPr>
                      <a:t>iso</a:t>
                    </a:r>
                    <a:r>
                      <a:rPr lang="en-US" sz="800" dirty="0">
                        <a:latin typeface="Palatino Linotype" panose="02040502050505030304" pitchFamily="18" charset="0"/>
                        <a:ea typeface="Cambria" panose="02040503050406030204" pitchFamily="18" charset="0"/>
                      </a:rPr>
                      <a:t>-OH</a:t>
                    </a:r>
                  </a:p>
                </c:rich>
              </c:tx>
              <c:showLegendKey val="0"/>
              <c:showVal val="1"/>
              <c:showCatName val="1"/>
              <c:showSerName val="0"/>
              <c:showPercent val="0"/>
              <c:showBubbleSize val="0"/>
              <c:extLst>
                <c:ext xmlns:c15="http://schemas.microsoft.com/office/drawing/2012/chart" uri="{CE6537A1-D6FC-4f65-9D91-7224C49458BB}">
                  <c15:layout>
                    <c:manualLayout>
                      <c:w val="0.12"/>
                      <c:h val="7.6923076923076927E-2"/>
                    </c:manualLayout>
                  </c15:layout>
                </c:ext>
                <c:ext xmlns:c16="http://schemas.microsoft.com/office/drawing/2014/chart" uri="{C3380CC4-5D6E-409C-BE32-E72D297353CC}">
                  <c16:uniqueId val="{00000002-EFC9-4481-8086-3C38F36BE560}"/>
                </c:ext>
              </c:extLst>
            </c:dLbl>
            <c:dLbl>
              <c:idx val="3"/>
              <c:layout>
                <c:manualLayout>
                  <c:x val="-0.18772333333333333"/>
                  <c:y val="-0.13343333333333335"/>
                </c:manualLayout>
              </c:layout>
              <c:tx>
                <c:rich>
                  <a:bodyPr/>
                  <a:lstStyle/>
                  <a:p>
                    <a:r>
                      <a:rPr lang="en-US" sz="800" dirty="0">
                        <a:latin typeface="Palatino Linotype" panose="02040502050505030304" pitchFamily="18" charset="0"/>
                        <a:ea typeface="Cambria" panose="02040503050406030204" pitchFamily="18" charset="0"/>
                      </a:rPr>
                      <a:t>OH-</a:t>
                    </a:r>
                    <a:r>
                      <a:rPr lang="en-US" sz="800" dirty="0" err="1">
                        <a:latin typeface="Palatino Linotype" panose="02040502050505030304" pitchFamily="18" charset="0"/>
                        <a:ea typeface="Cambria" panose="02040503050406030204" pitchFamily="18" charset="0"/>
                      </a:rPr>
                      <a:t>subst</a:t>
                    </a:r>
                    <a:r>
                      <a:rPr lang="en-US" sz="800" dirty="0">
                        <a:latin typeface="Palatino Linotype" panose="02040502050505030304" pitchFamily="18" charset="0"/>
                        <a:ea typeface="Cambria" panose="02040503050406030204" pitchFamily="18" charset="0"/>
                      </a:rPr>
                      <a:t>-Cl</a:t>
                    </a:r>
                    <a:endParaRPr lang="en-US" sz="800" baseline="0" dirty="0">
                      <a:latin typeface="Palatino Linotype" panose="02040502050505030304" pitchFamily="18" charset="0"/>
                      <a:ea typeface="Cambria" panose="02040503050406030204" pitchFamily="18" charset="0"/>
                    </a:endParaRPr>
                  </a:p>
                </c:rich>
              </c:tx>
              <c:showLegendKey val="0"/>
              <c:showVal val="1"/>
              <c:showCatName val="1"/>
              <c:showSerName val="0"/>
              <c:showPercent val="0"/>
              <c:showBubbleSize val="0"/>
              <c:extLst>
                <c:ext xmlns:c15="http://schemas.microsoft.com/office/drawing/2012/chart" uri="{CE6537A1-D6FC-4f65-9D91-7224C49458BB}">
                  <c15:layout>
                    <c:manualLayout>
                      <c:w val="0.14399999999999999"/>
                      <c:h val="7.6923076923076927E-2"/>
                    </c:manualLayout>
                  </c15:layout>
                </c:ext>
                <c:ext xmlns:c16="http://schemas.microsoft.com/office/drawing/2014/chart" uri="{C3380CC4-5D6E-409C-BE32-E72D297353CC}">
                  <c16:uniqueId val="{00000003-EFC9-4481-8086-3C38F36BE560}"/>
                </c:ext>
              </c:extLst>
            </c:dLbl>
            <c:dLbl>
              <c:idx val="4"/>
              <c:layout>
                <c:manualLayout>
                  <c:x val="-0.35162044444444446"/>
                  <c:y val="-9.1766666666666719E-2"/>
                </c:manualLayout>
              </c:layout>
              <c:tx>
                <c:rich>
                  <a:bodyPr/>
                  <a:lstStyle/>
                  <a:p>
                    <a:r>
                      <a:rPr lang="en-US" sz="800" dirty="0">
                        <a:latin typeface="Palatino Linotype" panose="02040502050505030304" pitchFamily="18" charset="0"/>
                        <a:ea typeface="Cambria" panose="02040503050406030204" pitchFamily="18" charset="0"/>
                      </a:rPr>
                      <a:t>OH-subst-CH</a:t>
                    </a:r>
                    <a:r>
                      <a:rPr lang="en-US" sz="800" baseline="-25000" dirty="0">
                        <a:latin typeface="Palatino Linotype" panose="02040502050505030304" pitchFamily="18" charset="0"/>
                        <a:ea typeface="Cambria" panose="02040503050406030204" pitchFamily="18" charset="0"/>
                      </a:rPr>
                      <a:t>3</a:t>
                    </a:r>
                  </a:p>
                </c:rich>
              </c:tx>
              <c:showLegendKey val="0"/>
              <c:showVal val="1"/>
              <c:showCatName val="1"/>
              <c:showSerName val="0"/>
              <c:showPercent val="0"/>
              <c:showBubbleSize val="0"/>
              <c:extLst>
                <c:ext xmlns:c15="http://schemas.microsoft.com/office/drawing/2012/chart" uri="{CE6537A1-D6FC-4f65-9D91-7224C49458BB}">
                  <c15:layout>
                    <c:manualLayout>
                      <c:w val="0.16800000000000001"/>
                      <c:h val="7.6923076923076927E-2"/>
                    </c:manualLayout>
                  </c15:layout>
                </c:ext>
                <c:ext xmlns:c16="http://schemas.microsoft.com/office/drawing/2014/chart" uri="{C3380CC4-5D6E-409C-BE32-E72D297353CC}">
                  <c16:uniqueId val="{00000004-EFC9-4481-8086-3C38F36BE560}"/>
                </c:ext>
              </c:extLst>
            </c:dLbl>
            <c:spPr>
              <a:solidFill>
                <a:sysClr val="window" lastClr="FFFFFF"/>
              </a:solidFill>
              <a:ln>
                <a:solidFill>
                  <a:sysClr val="windowText" lastClr="000000">
                    <a:lumMod val="25000"/>
                    <a:lumOff val="75000"/>
                  </a:sysClr>
                </a:solidFill>
              </a:ln>
              <a:effectLst/>
            </c:spPr>
            <c:txPr>
              <a:bodyPr rot="0" vert="horz"/>
              <a:lstStyle/>
              <a:p>
                <a:pPr>
                  <a:defRPr sz="800"/>
                </a:pPr>
                <a:endParaRPr lang="lv-LV"/>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xVal>
            <c:numRef>
              <c:f>Enerģiju_starpības!$C$171:$C$175</c:f>
              <c:numCache>
                <c:formatCode>0.0</c:formatCode>
                <c:ptCount val="5"/>
                <c:pt idx="0">
                  <c:v>-158.33349152756355</c:v>
                </c:pt>
                <c:pt idx="1">
                  <c:v>-131.84395838432314</c:v>
                </c:pt>
                <c:pt idx="2">
                  <c:v>-143.67506746835511</c:v>
                </c:pt>
                <c:pt idx="3">
                  <c:v>-150.21587730827082</c:v>
                </c:pt>
                <c:pt idx="4">
                  <c:v>-152.21910709547248</c:v>
                </c:pt>
              </c:numCache>
            </c:numRef>
          </c:xVal>
          <c:yVal>
            <c:numRef>
              <c:f>Enerģiju_starpības!$D$171:$D$175</c:f>
              <c:numCache>
                <c:formatCode>0.00</c:formatCode>
                <c:ptCount val="5"/>
                <c:pt idx="0">
                  <c:v>0</c:v>
                </c:pt>
                <c:pt idx="1">
                  <c:v>26.489533143240408</c:v>
                </c:pt>
                <c:pt idx="2">
                  <c:v>14.658424059208443</c:v>
                </c:pt>
                <c:pt idx="3">
                  <c:v>8.117614219292733</c:v>
                </c:pt>
                <c:pt idx="4">
                  <c:v>6.1143844320910716</c:v>
                </c:pt>
              </c:numCache>
            </c:numRef>
          </c:yVal>
          <c:smooth val="0"/>
          <c:extLst>
            <c:ext xmlns:c16="http://schemas.microsoft.com/office/drawing/2014/chart" uri="{C3380CC4-5D6E-409C-BE32-E72D297353CC}">
              <c16:uniqueId val="{00000005-EFC9-4481-8086-3C38F36BE560}"/>
            </c:ext>
          </c:extLst>
        </c:ser>
        <c:ser>
          <c:idx val="1"/>
          <c:order val="1"/>
          <c:spPr>
            <a:ln w="19050" cap="rnd">
              <a:noFill/>
              <a:round/>
            </a:ln>
            <a:effectLst/>
          </c:spPr>
          <c:marker>
            <c:symbol val="circle"/>
            <c:size val="7"/>
            <c:spPr>
              <a:solidFill>
                <a:schemeClr val="accent6"/>
              </a:solidFill>
              <a:ln w="15875">
                <a:solidFill>
                  <a:schemeClr val="tx1"/>
                </a:solidFill>
              </a:ln>
              <a:effectLst/>
            </c:spPr>
          </c:marker>
          <c:dLbls>
            <c:dLbl>
              <c:idx val="0"/>
              <c:layout>
                <c:manualLayout>
                  <c:x val="1.9844444444443408E-3"/>
                  <c:y val="0.17003247863247864"/>
                </c:manualLayout>
              </c:layout>
              <c:tx>
                <c:rich>
                  <a:bodyPr rot="0" vert="horz"/>
                  <a:lstStyle/>
                  <a:p>
                    <a:pPr>
                      <a:defRPr sz="800">
                        <a:latin typeface="Palatino Linotype" panose="02040502050505030304" pitchFamily="18" charset="0"/>
                        <a:ea typeface="Cambria" panose="02040503050406030204" pitchFamily="18" charset="0"/>
                      </a:defRPr>
                    </a:pPr>
                    <a:r>
                      <a:rPr lang="en-US" sz="800" dirty="0">
                        <a:latin typeface="Palatino Linotype" panose="02040502050505030304" pitchFamily="18" charset="0"/>
                        <a:ea typeface="Cambria" panose="02040503050406030204" pitchFamily="18" charset="0"/>
                      </a:rPr>
                      <a:t>5C2NBA</a:t>
                    </a:r>
                  </a:p>
                </c:rich>
              </c:tx>
              <c:spPr>
                <a:solidFill>
                  <a:sysClr val="window" lastClr="FFFFFF"/>
                </a:solidFill>
                <a:ln w="12700" cap="flat" cmpd="sng" algn="ctr">
                  <a:solidFill>
                    <a:sysClr val="windowText" lastClr="000000"/>
                  </a:solidFill>
                  <a:prstDash val="solid"/>
                  <a:miter lim="800000"/>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112"/>
                      <c:h val="7.6923076923076927E-2"/>
                    </c:manualLayout>
                  </c15:layout>
                </c:ext>
                <c:ext xmlns:c16="http://schemas.microsoft.com/office/drawing/2014/chart" uri="{C3380CC4-5D6E-409C-BE32-E72D297353CC}">
                  <c16:uniqueId val="{00000006-EFC9-4481-8086-3C38F36BE560}"/>
                </c:ext>
              </c:extLst>
            </c:dLbl>
            <c:dLbl>
              <c:idx val="1"/>
              <c:layout>
                <c:manualLayout>
                  <c:x val="-0.15024600000000005"/>
                  <c:y val="0.15413076923076913"/>
                </c:manualLayout>
              </c:layout>
              <c:tx>
                <c:rich>
                  <a:bodyPr/>
                  <a:lstStyle/>
                  <a:p>
                    <a:r>
                      <a:rPr lang="en-US" sz="800" b="1" dirty="0">
                        <a:latin typeface="Palatino Linotype" panose="02040502050505030304" pitchFamily="18" charset="0"/>
                        <a:ea typeface="Cambria" panose="02040503050406030204" pitchFamily="18" charset="0"/>
                      </a:rPr>
                      <a:t>OH-</a:t>
                    </a:r>
                    <a:r>
                      <a:rPr lang="en-US" sz="800" b="1" dirty="0" err="1">
                        <a:latin typeface="Palatino Linotype" panose="02040502050505030304" pitchFamily="18" charset="0"/>
                        <a:ea typeface="Cambria" panose="02040503050406030204" pitchFamily="18" charset="0"/>
                      </a:rPr>
                      <a:t>iso</a:t>
                    </a:r>
                    <a:r>
                      <a:rPr lang="en-US" sz="800" b="1" dirty="0">
                        <a:latin typeface="Palatino Linotype" panose="02040502050505030304" pitchFamily="18" charset="0"/>
                        <a:ea typeface="Cambria" panose="02040503050406030204" pitchFamily="18" charset="0"/>
                      </a:rPr>
                      <a:t>-Cl</a:t>
                    </a:r>
                  </a:p>
                </c:rich>
              </c:tx>
              <c:showLegendKey val="0"/>
              <c:showVal val="1"/>
              <c:showCatName val="1"/>
              <c:showSerName val="0"/>
              <c:showPercent val="0"/>
              <c:showBubbleSize val="0"/>
              <c:extLst>
                <c:ext xmlns:c15="http://schemas.microsoft.com/office/drawing/2012/chart" uri="{CE6537A1-D6FC-4f65-9D91-7224C49458BB}">
                  <c15:layout>
                    <c:manualLayout>
                      <c:w val="0.128"/>
                      <c:h val="7.6923076923076927E-2"/>
                    </c:manualLayout>
                  </c15:layout>
                </c:ext>
                <c:ext xmlns:c16="http://schemas.microsoft.com/office/drawing/2014/chart" uri="{C3380CC4-5D6E-409C-BE32-E72D297353CC}">
                  <c16:uniqueId val="{00000007-EFC9-4481-8086-3C38F36BE560}"/>
                </c:ext>
              </c:extLst>
            </c:dLbl>
            <c:dLbl>
              <c:idx val="2"/>
              <c:layout>
                <c:manualLayout>
                  <c:x val="-0.11638688888888889"/>
                  <c:y val="0.39687948717948707"/>
                </c:manualLayout>
              </c:layout>
              <c:tx>
                <c:rich>
                  <a:bodyPr/>
                  <a:lstStyle/>
                  <a:p>
                    <a:r>
                      <a:rPr lang="en-US" sz="800" b="1" dirty="0">
                        <a:latin typeface="Palatino Linotype" panose="02040502050505030304" pitchFamily="18" charset="0"/>
                        <a:ea typeface="Cambria" panose="02040503050406030204" pitchFamily="18" charset="0"/>
                      </a:rPr>
                      <a:t>CH</a:t>
                    </a:r>
                    <a:r>
                      <a:rPr lang="en-US" sz="800" b="1" baseline="-25000" dirty="0">
                        <a:latin typeface="Palatino Linotype" panose="02040502050505030304" pitchFamily="18" charset="0"/>
                        <a:ea typeface="Cambria" panose="02040503050406030204" pitchFamily="18" charset="0"/>
                      </a:rPr>
                      <a:t>3</a:t>
                    </a:r>
                    <a:r>
                      <a:rPr lang="en-US" sz="800" b="1" dirty="0">
                        <a:latin typeface="Palatino Linotype" panose="02040502050505030304" pitchFamily="18" charset="0"/>
                        <a:ea typeface="Cambria" panose="02040503050406030204" pitchFamily="18" charset="0"/>
                      </a:rPr>
                      <a:t>-iso-Cl</a:t>
                    </a:r>
                  </a:p>
                </c:rich>
              </c:tx>
              <c:showLegendKey val="0"/>
              <c:showVal val="1"/>
              <c:showCatName val="1"/>
              <c:showSerName val="0"/>
              <c:showPercent val="0"/>
              <c:showBubbleSize val="0"/>
              <c:extLst>
                <c:ext xmlns:c15="http://schemas.microsoft.com/office/drawing/2012/chart" uri="{CE6537A1-D6FC-4f65-9D91-7224C49458BB}">
                  <c15:layout>
                    <c:manualLayout>
                      <c:w val="0.13600000000000001"/>
                      <c:h val="7.6923076923076927E-2"/>
                    </c:manualLayout>
                  </c15:layout>
                </c:ext>
                <c:ext xmlns:c16="http://schemas.microsoft.com/office/drawing/2014/chart" uri="{C3380CC4-5D6E-409C-BE32-E72D297353CC}">
                  <c16:uniqueId val="{00000008-EFC9-4481-8086-3C38F36BE560}"/>
                </c:ext>
              </c:extLst>
            </c:dLbl>
            <c:dLbl>
              <c:idx val="3"/>
              <c:layout>
                <c:manualLayout>
                  <c:x val="-0.23250399999999999"/>
                  <c:y val="0.11699786324786315"/>
                </c:manualLayout>
              </c:layout>
              <c:tx>
                <c:rich>
                  <a:bodyPr/>
                  <a:lstStyle/>
                  <a:p>
                    <a:r>
                      <a:rPr lang="en-US" sz="800" b="1" i="0" u="none" strike="noStrike" kern="1200" baseline="0" dirty="0">
                        <a:solidFill>
                          <a:sysClr val="windowText" lastClr="000000"/>
                        </a:solidFill>
                        <a:latin typeface="Palatino Linotype" panose="02040502050505030304" pitchFamily="18" charset="0"/>
                        <a:ea typeface="Cambria" panose="02040503050406030204" pitchFamily="18" charset="0"/>
                      </a:rPr>
                      <a:t>Cl-</a:t>
                    </a:r>
                    <a:r>
                      <a:rPr lang="en-US" sz="800" b="1" i="0" u="none" strike="noStrike" kern="1200" baseline="0" dirty="0" err="1">
                        <a:solidFill>
                          <a:sysClr val="windowText" lastClr="000000"/>
                        </a:solidFill>
                        <a:latin typeface="Palatino Linotype" panose="02040502050505030304" pitchFamily="18" charset="0"/>
                        <a:ea typeface="Cambria" panose="02040503050406030204" pitchFamily="18" charset="0"/>
                      </a:rPr>
                      <a:t>subst</a:t>
                    </a:r>
                    <a:r>
                      <a:rPr lang="en-US" sz="800" b="1" i="0" u="none" strike="noStrike" kern="1200" baseline="0" dirty="0">
                        <a:solidFill>
                          <a:sysClr val="windowText" lastClr="000000"/>
                        </a:solidFill>
                        <a:latin typeface="Palatino Linotype" panose="02040502050505030304" pitchFamily="18" charset="0"/>
                        <a:ea typeface="Cambria" panose="02040503050406030204" pitchFamily="18" charset="0"/>
                      </a:rPr>
                      <a:t>-OH</a:t>
                    </a:r>
                    <a:endParaRPr lang="en-US" sz="800" b="1" baseline="0" dirty="0">
                      <a:solidFill>
                        <a:sysClr val="windowText" lastClr="000000"/>
                      </a:solidFill>
                      <a:latin typeface="Palatino Linotype" panose="02040502050505030304" pitchFamily="18" charset="0"/>
                      <a:ea typeface="Cambria" panose="02040503050406030204" pitchFamily="18" charset="0"/>
                    </a:endParaRPr>
                  </a:p>
                </c:rich>
              </c:tx>
              <c:showLegendKey val="0"/>
              <c:showVal val="1"/>
              <c:showCatName val="1"/>
              <c:showSerName val="0"/>
              <c:showPercent val="0"/>
              <c:showBubbleSize val="0"/>
              <c:extLst>
                <c:ext xmlns:c15="http://schemas.microsoft.com/office/drawing/2012/chart" uri="{CE6537A1-D6FC-4f65-9D91-7224C49458BB}">
                  <c15:layout>
                    <c:manualLayout>
                      <c:w val="0.152"/>
                      <c:h val="7.6923076923076927E-2"/>
                    </c:manualLayout>
                  </c15:layout>
                </c:ext>
                <c:ext xmlns:c16="http://schemas.microsoft.com/office/drawing/2014/chart" uri="{C3380CC4-5D6E-409C-BE32-E72D297353CC}">
                  <c16:uniqueId val="{00000009-EFC9-4481-8086-3C38F36BE560}"/>
                </c:ext>
              </c:extLst>
            </c:dLbl>
            <c:dLbl>
              <c:idx val="4"/>
              <c:layout>
                <c:manualLayout>
                  <c:x val="-0.19279155555555555"/>
                  <c:y val="0.29970897435897437"/>
                </c:manualLayout>
              </c:layout>
              <c:tx>
                <c:rich>
                  <a:bodyPr/>
                  <a:lstStyle/>
                  <a:p>
                    <a:r>
                      <a:rPr lang="en-US" sz="800" b="1" dirty="0">
                        <a:latin typeface="Palatino Linotype" panose="02040502050505030304" pitchFamily="18" charset="0"/>
                        <a:ea typeface="Cambria" panose="02040503050406030204" pitchFamily="18" charset="0"/>
                      </a:rPr>
                      <a:t>Cl-subst-CH</a:t>
                    </a:r>
                    <a:r>
                      <a:rPr lang="en-US" sz="800" b="1" baseline="-25000" dirty="0">
                        <a:latin typeface="Palatino Linotype" panose="02040502050505030304" pitchFamily="18" charset="0"/>
                        <a:ea typeface="Cambria" panose="02040503050406030204" pitchFamily="18" charset="0"/>
                      </a:rPr>
                      <a:t>3</a:t>
                    </a:r>
                  </a:p>
                </c:rich>
              </c:tx>
              <c:showLegendKey val="0"/>
              <c:showVal val="1"/>
              <c:showCatName val="1"/>
              <c:showSerName val="0"/>
              <c:showPercent val="0"/>
              <c:showBubbleSize val="0"/>
              <c:extLst>
                <c:ext xmlns:c15="http://schemas.microsoft.com/office/drawing/2012/chart" uri="{CE6537A1-D6FC-4f65-9D91-7224C49458BB}">
                  <c15:layout>
                    <c:manualLayout>
                      <c:w val="0.16"/>
                      <c:h val="7.6923076923076927E-2"/>
                    </c:manualLayout>
                  </c15:layout>
                </c:ext>
                <c:ext xmlns:c16="http://schemas.microsoft.com/office/drawing/2014/chart" uri="{C3380CC4-5D6E-409C-BE32-E72D297353CC}">
                  <c16:uniqueId val="{0000000A-EFC9-4481-8086-3C38F36BE560}"/>
                </c:ext>
              </c:extLst>
            </c:dLbl>
            <c:spPr>
              <a:solidFill>
                <a:sysClr val="window" lastClr="FFFFFF"/>
              </a:solidFill>
              <a:ln>
                <a:solidFill>
                  <a:sysClr val="windowText" lastClr="000000">
                    <a:lumMod val="25000"/>
                    <a:lumOff val="75000"/>
                  </a:sysClr>
                </a:solidFill>
              </a:ln>
              <a:effectLst/>
            </c:spPr>
            <c:txPr>
              <a:bodyPr rot="0" vert="horz"/>
              <a:lstStyle/>
              <a:p>
                <a:pPr>
                  <a:defRPr sz="800">
                    <a:latin typeface="Palatino Linotype" panose="02040502050505030304" pitchFamily="18" charset="0"/>
                  </a:defRPr>
                </a:pPr>
                <a:endParaRPr lang="lv-LV"/>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xVal>
            <c:numRef>
              <c:f>Enerģiju_starpības!$C$177:$C$181</c:f>
              <c:numCache>
                <c:formatCode>0.0</c:formatCode>
                <c:ptCount val="5"/>
                <c:pt idx="0">
                  <c:v>-132.07911123807398</c:v>
                </c:pt>
                <c:pt idx="1">
                  <c:v>-148.03078245951497</c:v>
                </c:pt>
                <c:pt idx="2">
                  <c:v>-132.51748430916274</c:v>
                </c:pt>
                <c:pt idx="3">
                  <c:v>-133.40278957938349</c:v>
                </c:pt>
                <c:pt idx="4">
                  <c:v>-133.34285270990523</c:v>
                </c:pt>
              </c:numCache>
            </c:numRef>
          </c:xVal>
          <c:yVal>
            <c:numRef>
              <c:f>Enerģiju_starpības!$D$177:$D$181</c:f>
              <c:numCache>
                <c:formatCode>0.00</c:formatCode>
                <c:ptCount val="5"/>
                <c:pt idx="0">
                  <c:v>0</c:v>
                </c:pt>
                <c:pt idx="1">
                  <c:v>-15.951671221440989</c:v>
                </c:pt>
                <c:pt idx="2">
                  <c:v>-0.43837307108876189</c:v>
                </c:pt>
                <c:pt idx="3">
                  <c:v>-1.3236783413095168</c:v>
                </c:pt>
                <c:pt idx="4">
                  <c:v>-1.2637414718312527</c:v>
                </c:pt>
              </c:numCache>
            </c:numRef>
          </c:yVal>
          <c:smooth val="0"/>
          <c:extLst>
            <c:ext xmlns:c16="http://schemas.microsoft.com/office/drawing/2014/chart" uri="{C3380CC4-5D6E-409C-BE32-E72D297353CC}">
              <c16:uniqueId val="{0000000B-EFC9-4481-8086-3C38F36BE560}"/>
            </c:ext>
          </c:extLst>
        </c:ser>
        <c:ser>
          <c:idx val="2"/>
          <c:order val="2"/>
          <c:spPr>
            <a:ln w="19050" cap="rnd">
              <a:noFill/>
              <a:round/>
            </a:ln>
            <a:effectLst/>
          </c:spPr>
          <c:marker>
            <c:symbol val="circle"/>
            <c:size val="7"/>
            <c:spPr>
              <a:solidFill>
                <a:srgbClr val="FF0000"/>
              </a:solidFill>
              <a:ln w="15875">
                <a:solidFill>
                  <a:schemeClr val="tx1"/>
                </a:solidFill>
              </a:ln>
              <a:effectLst/>
            </c:spPr>
          </c:marker>
          <c:dLbls>
            <c:dLbl>
              <c:idx val="0"/>
              <c:layout>
                <c:manualLayout>
                  <c:x val="-0.12734066666666671"/>
                  <c:y val="0.16647051282051281"/>
                </c:manualLayout>
              </c:layout>
              <c:tx>
                <c:rich>
                  <a:bodyPr rot="0" vert="horz"/>
                  <a:lstStyle/>
                  <a:p>
                    <a:pPr>
                      <a:defRPr sz="800">
                        <a:latin typeface="Palatino Linotype" panose="02040502050505030304" pitchFamily="18" charset="0"/>
                        <a:ea typeface="Cambria" panose="02040503050406030204" pitchFamily="18" charset="0"/>
                      </a:defRPr>
                    </a:pPr>
                    <a:r>
                      <a:rPr lang="en-US" sz="800">
                        <a:latin typeface="Palatino Linotype" panose="02040502050505030304" pitchFamily="18" charset="0"/>
                        <a:ea typeface="Cambria" panose="02040503050406030204" pitchFamily="18" charset="0"/>
                      </a:rPr>
                      <a:t>5CH</a:t>
                    </a:r>
                    <a:r>
                      <a:rPr lang="en-US" sz="800" baseline="-25000">
                        <a:latin typeface="Palatino Linotype" panose="02040502050505030304" pitchFamily="18" charset="0"/>
                        <a:ea typeface="Cambria" panose="02040503050406030204" pitchFamily="18" charset="0"/>
                      </a:rPr>
                      <a:t>3</a:t>
                    </a:r>
                    <a:r>
                      <a:rPr lang="en-US" sz="800">
                        <a:latin typeface="Palatino Linotype" panose="02040502050505030304" pitchFamily="18" charset="0"/>
                        <a:ea typeface="Cambria" panose="02040503050406030204" pitchFamily="18" charset="0"/>
                      </a:rPr>
                      <a:t>2NBA</a:t>
                    </a:r>
                  </a:p>
                </c:rich>
              </c:tx>
              <c:spPr>
                <a:solidFill>
                  <a:sysClr val="window" lastClr="FFFFFF"/>
                </a:solidFill>
                <a:ln w="12700" cap="flat" cmpd="sng" algn="ctr">
                  <a:solidFill>
                    <a:sysClr val="windowText" lastClr="000000"/>
                  </a:solidFill>
                  <a:prstDash val="solid"/>
                  <a:miter lim="800000"/>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13600000000000001"/>
                      <c:h val="7.6923076923076927E-2"/>
                    </c:manualLayout>
                  </c15:layout>
                </c:ext>
                <c:ext xmlns:c16="http://schemas.microsoft.com/office/drawing/2014/chart" uri="{C3380CC4-5D6E-409C-BE32-E72D297353CC}">
                  <c16:uniqueId val="{0000000C-EFC9-4481-8086-3C38F36BE560}"/>
                </c:ext>
              </c:extLst>
            </c:dLbl>
            <c:dLbl>
              <c:idx val="1"/>
              <c:layout>
                <c:manualLayout>
                  <c:x val="-0.10247044444444445"/>
                  <c:y val="0.20569999999999999"/>
                </c:manualLayout>
              </c:layout>
              <c:tx>
                <c:rich>
                  <a:bodyPr/>
                  <a:lstStyle/>
                  <a:p>
                    <a:r>
                      <a:rPr lang="en-US" dirty="0"/>
                      <a:t>Cl-iso-CH</a:t>
                    </a:r>
                    <a:r>
                      <a:rPr lang="en-US" baseline="-25000" dirty="0"/>
                      <a:t>3</a:t>
                    </a:r>
                  </a:p>
                </c:rich>
              </c:tx>
              <c:showLegendKey val="0"/>
              <c:showVal val="1"/>
              <c:showCatName val="1"/>
              <c:showSerName val="0"/>
              <c:showPercent val="0"/>
              <c:showBubbleSize val="0"/>
              <c:extLst>
                <c:ext xmlns:c15="http://schemas.microsoft.com/office/drawing/2012/chart" uri="{CE6537A1-D6FC-4f65-9D91-7224C49458BB}">
                  <c15:layout>
                    <c:manualLayout>
                      <c:w val="0.128"/>
                      <c:h val="7.6923076923076927E-2"/>
                    </c:manualLayout>
                  </c15:layout>
                </c:ext>
                <c:ext xmlns:c16="http://schemas.microsoft.com/office/drawing/2014/chart" uri="{C3380CC4-5D6E-409C-BE32-E72D297353CC}">
                  <c16:uniqueId val="{0000000D-EFC9-4481-8086-3C38F36BE560}"/>
                </c:ext>
              </c:extLst>
            </c:dLbl>
            <c:dLbl>
              <c:idx val="2"/>
              <c:layout>
                <c:manualLayout>
                  <c:x val="-6.786466666666667E-2"/>
                  <c:y val="-0.14674102564102573"/>
                </c:manualLayout>
              </c:layout>
              <c:tx>
                <c:rich>
                  <a:bodyPr/>
                  <a:lstStyle/>
                  <a:p>
                    <a:r>
                      <a:rPr lang="en-US" b="1" dirty="0"/>
                      <a:t>OH-iso-CH</a:t>
                    </a:r>
                    <a:r>
                      <a:rPr lang="en-US" b="1" baseline="-25000" dirty="0"/>
                      <a:t>3</a:t>
                    </a:r>
                  </a:p>
                </c:rich>
              </c:tx>
              <c:showLegendKey val="0"/>
              <c:showVal val="1"/>
              <c:showCatName val="1"/>
              <c:showSerName val="0"/>
              <c:showPercent val="0"/>
              <c:showBubbleSize val="0"/>
              <c:extLst>
                <c:ext xmlns:c15="http://schemas.microsoft.com/office/drawing/2012/chart" uri="{CE6537A1-D6FC-4f65-9D91-7224C49458BB}">
                  <c15:layout>
                    <c:manualLayout>
                      <c:w val="0.14399999999999999"/>
                      <c:h val="7.6923076923076927E-2"/>
                    </c:manualLayout>
                  </c15:layout>
                </c:ext>
                <c:ext xmlns:c16="http://schemas.microsoft.com/office/drawing/2014/chart" uri="{C3380CC4-5D6E-409C-BE32-E72D297353CC}">
                  <c16:uniqueId val="{0000000E-EFC9-4481-8086-3C38F36BE560}"/>
                </c:ext>
              </c:extLst>
            </c:dLbl>
            <c:dLbl>
              <c:idx val="3"/>
              <c:layout>
                <c:manualLayout>
                  <c:x val="-0.20401133333333332"/>
                  <c:y val="-0.21383162393162394"/>
                </c:manualLayout>
              </c:layout>
              <c:tx>
                <c:rich>
                  <a:bodyPr/>
                  <a:lstStyle/>
                  <a:p>
                    <a:r>
                      <a:rPr lang="en-US" dirty="0"/>
                      <a:t>CH</a:t>
                    </a:r>
                    <a:r>
                      <a:rPr lang="en-US" baseline="-25000" dirty="0"/>
                      <a:t>3</a:t>
                    </a:r>
                    <a:r>
                      <a:rPr lang="en-US" dirty="0"/>
                      <a:t>-subst-Cl</a:t>
                    </a:r>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152"/>
                      <c:h val="7.6923076923076927E-2"/>
                    </c:manualLayout>
                  </c15:layout>
                </c:ext>
                <c:ext xmlns:c16="http://schemas.microsoft.com/office/drawing/2014/chart" uri="{C3380CC4-5D6E-409C-BE32-E72D297353CC}">
                  <c16:uniqueId val="{0000000F-EFC9-4481-8086-3C38F36BE560}"/>
                </c:ext>
              </c:extLst>
            </c:dLbl>
            <c:dLbl>
              <c:idx val="4"/>
              <c:layout>
                <c:manualLayout>
                  <c:x val="-0.37124711111111114"/>
                  <c:y val="-2.8168376068376067E-2"/>
                </c:manualLayout>
              </c:layout>
              <c:tx>
                <c:rich>
                  <a:bodyPr/>
                  <a:lstStyle/>
                  <a:p>
                    <a:r>
                      <a:rPr lang="en-US" dirty="0"/>
                      <a:t>CH</a:t>
                    </a:r>
                    <a:r>
                      <a:rPr lang="en-US" baseline="-25000" dirty="0"/>
                      <a:t>3</a:t>
                    </a:r>
                    <a:r>
                      <a:rPr lang="en-US" dirty="0"/>
                      <a:t>-subst-OH</a:t>
                    </a:r>
                    <a:endParaRPr lang="en-US" baseline="0" dirty="0"/>
                  </a:p>
                </c:rich>
              </c:tx>
              <c:showLegendKey val="0"/>
              <c:showVal val="1"/>
              <c:showCatName val="1"/>
              <c:showSerName val="0"/>
              <c:showPercent val="0"/>
              <c:showBubbleSize val="0"/>
              <c:extLst>
                <c:ext xmlns:c15="http://schemas.microsoft.com/office/drawing/2012/chart" uri="{CE6537A1-D6FC-4f65-9D91-7224C49458BB}">
                  <c15:layout>
                    <c:manualLayout>
                      <c:w val="0.16800000000000001"/>
                      <c:h val="7.6923076923076927E-2"/>
                    </c:manualLayout>
                  </c15:layout>
                </c:ext>
                <c:ext xmlns:c16="http://schemas.microsoft.com/office/drawing/2014/chart" uri="{C3380CC4-5D6E-409C-BE32-E72D297353CC}">
                  <c16:uniqueId val="{00000010-EFC9-4481-8086-3C38F36BE560}"/>
                </c:ext>
              </c:extLst>
            </c:dLbl>
            <c:spPr>
              <a:solidFill>
                <a:sysClr val="window" lastClr="FFFFFF"/>
              </a:solidFill>
              <a:ln>
                <a:solidFill>
                  <a:sysClr val="windowText" lastClr="000000">
                    <a:lumMod val="25000"/>
                    <a:lumOff val="75000"/>
                  </a:sysClr>
                </a:solidFill>
              </a:ln>
              <a:effectLst/>
            </c:spPr>
            <c:txPr>
              <a:bodyPr rot="0" vert="horz"/>
              <a:lstStyle/>
              <a:p>
                <a:pPr>
                  <a:defRPr sz="800">
                    <a:latin typeface="Palatino Linotype" panose="02040502050505030304" pitchFamily="18" charset="0"/>
                    <a:ea typeface="Cambria" panose="02040503050406030204" pitchFamily="18" charset="0"/>
                  </a:defRPr>
                </a:pPr>
                <a:endParaRPr lang="lv-LV"/>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xVal>
            <c:numRef>
              <c:f>Enerģiju_starpības!$C$183:$C$187</c:f>
              <c:numCache>
                <c:formatCode>0.0</c:formatCode>
                <c:ptCount val="5"/>
                <c:pt idx="0">
                  <c:v>-152.51139081626783</c:v>
                </c:pt>
                <c:pt idx="1">
                  <c:v>-128.74266270119844</c:v>
                </c:pt>
                <c:pt idx="2">
                  <c:v>-177.68586382002536</c:v>
                </c:pt>
                <c:pt idx="3">
                  <c:v>-143.44402844405002</c:v>
                </c:pt>
                <c:pt idx="4">
                  <c:v>-149.59715868345441</c:v>
                </c:pt>
              </c:numCache>
            </c:numRef>
          </c:xVal>
          <c:yVal>
            <c:numRef>
              <c:f>Enerģiju_starpības!$D$183:$D$187</c:f>
              <c:numCache>
                <c:formatCode>0.00</c:formatCode>
                <c:ptCount val="5"/>
                <c:pt idx="0">
                  <c:v>0</c:v>
                </c:pt>
                <c:pt idx="1">
                  <c:v>23.768728115069393</c:v>
                </c:pt>
                <c:pt idx="2">
                  <c:v>-25.174473003757527</c:v>
                </c:pt>
                <c:pt idx="3">
                  <c:v>9.0673623722178149</c:v>
                </c:pt>
                <c:pt idx="4">
                  <c:v>2.9142321328134244</c:v>
                </c:pt>
              </c:numCache>
            </c:numRef>
          </c:yVal>
          <c:smooth val="0"/>
          <c:extLst>
            <c:ext xmlns:c16="http://schemas.microsoft.com/office/drawing/2014/chart" uri="{C3380CC4-5D6E-409C-BE32-E72D297353CC}">
              <c16:uniqueId val="{00000011-EFC9-4481-8086-3C38F36BE560}"/>
            </c:ext>
          </c:extLst>
        </c:ser>
        <c:dLbls>
          <c:showLegendKey val="0"/>
          <c:showVal val="0"/>
          <c:showCatName val="0"/>
          <c:showSerName val="0"/>
          <c:showPercent val="0"/>
          <c:showBubbleSize val="0"/>
        </c:dLbls>
        <c:axId val="330010416"/>
        <c:axId val="330010976"/>
      </c:scatterChart>
      <c:valAx>
        <c:axId val="330010416"/>
        <c:scaling>
          <c:orientation val="minMax"/>
          <c:max val="-120"/>
          <c:min val="-180"/>
        </c:scaling>
        <c:delete val="0"/>
        <c:axPos val="b"/>
        <c:title>
          <c:tx>
            <c:rich>
              <a:bodyPr rot="0" vert="horz"/>
              <a:lstStyle/>
              <a:p>
                <a:pPr>
                  <a:defRPr/>
                </a:pPr>
                <a:r>
                  <a:rPr lang="lv-LV" sz="1200" dirty="0">
                    <a:latin typeface="Palatino Linotype" panose="02040502050505030304" pitchFamily="18" charset="0"/>
                    <a:ea typeface="Cambria" panose="02040503050406030204" pitchFamily="18" charset="0"/>
                  </a:rPr>
                  <a:t>Energy / kJ·mol</a:t>
                </a:r>
                <a:r>
                  <a:rPr lang="lv-LV" sz="1200" baseline="30000" dirty="0">
                    <a:latin typeface="Palatino Linotype" panose="02040502050505030304" pitchFamily="18" charset="0"/>
                    <a:ea typeface="Cambria" panose="02040503050406030204" pitchFamily="18" charset="0"/>
                  </a:rPr>
                  <a:t>-1</a:t>
                </a:r>
              </a:p>
            </c:rich>
          </c:tx>
          <c:layout>
            <c:manualLayout>
              <c:xMode val="edge"/>
              <c:yMode val="edge"/>
              <c:x val="0.74050002896901268"/>
              <c:y val="0.90039673927197905"/>
            </c:manualLayout>
          </c:layout>
          <c:overlay val="0"/>
          <c:spPr>
            <a:noFill/>
            <a:ln>
              <a:noFill/>
            </a:ln>
            <a:effectLst/>
          </c:spPr>
        </c:title>
        <c:numFmt formatCode="0" sourceLinked="0"/>
        <c:majorTickMark val="out"/>
        <c:minorTickMark val="out"/>
        <c:tickLblPos val="nextTo"/>
        <c:spPr>
          <a:noFill/>
          <a:ln w="9525" cap="flat" cmpd="sng" algn="ctr">
            <a:solidFill>
              <a:schemeClr val="tx1">
                <a:lumMod val="25000"/>
                <a:lumOff val="75000"/>
              </a:schemeClr>
            </a:solidFill>
            <a:round/>
          </a:ln>
          <a:effectLst/>
        </c:spPr>
        <c:txPr>
          <a:bodyPr rot="-60000000" vert="horz"/>
          <a:lstStyle/>
          <a:p>
            <a:pPr>
              <a:defRPr sz="1000">
                <a:latin typeface="Palatino Linotype" panose="02040502050505030304" pitchFamily="18" charset="0"/>
                <a:ea typeface="Cambria" panose="02040503050406030204" pitchFamily="18" charset="0"/>
              </a:defRPr>
            </a:pPr>
            <a:endParaRPr lang="lv-LV"/>
          </a:p>
        </c:txPr>
        <c:crossAx val="330010976"/>
        <c:crosses val="autoZero"/>
        <c:crossBetween val="midCat"/>
        <c:majorUnit val="10"/>
        <c:minorUnit val="5"/>
      </c:valAx>
      <c:valAx>
        <c:axId val="330010976"/>
        <c:scaling>
          <c:orientation val="minMax"/>
        </c:scaling>
        <c:delete val="0"/>
        <c:axPos val="l"/>
        <c:title>
          <c:tx>
            <c:rich>
              <a:bodyPr rot="-5400000" vert="horz"/>
              <a:lstStyle/>
              <a:p>
                <a:pPr>
                  <a:defRPr/>
                </a:pPr>
                <a:r>
                  <a:rPr lang="lv-LV" sz="1200" dirty="0">
                    <a:latin typeface="Palatino Linotype" panose="02040502050505030304" pitchFamily="18" charset="0"/>
                    <a:ea typeface="Cambria" panose="02040503050406030204" pitchFamily="18" charset="0"/>
                  </a:rPr>
                  <a:t>ΔE / kJ·mol</a:t>
                </a:r>
                <a:r>
                  <a:rPr lang="lv-LV" sz="1200" baseline="30000" dirty="0">
                    <a:latin typeface="Palatino Linotype" panose="02040502050505030304" pitchFamily="18" charset="0"/>
                    <a:ea typeface="Cambria" panose="02040503050406030204" pitchFamily="18" charset="0"/>
                  </a:rPr>
                  <a:t>-1</a:t>
                </a:r>
              </a:p>
            </c:rich>
          </c:tx>
          <c:layout>
            <c:manualLayout>
              <c:xMode val="edge"/>
              <c:yMode val="edge"/>
              <c:x val="0.95312432785938039"/>
              <c:y val="6.9914737654321005E-2"/>
            </c:manualLayout>
          </c:layout>
          <c:overlay val="0"/>
          <c:spPr>
            <a:noFill/>
            <a:ln>
              <a:noFill/>
            </a:ln>
            <a:effectLst/>
          </c:spPr>
        </c:title>
        <c:numFmt formatCode="0.0" sourceLinked="0"/>
        <c:majorTickMark val="out"/>
        <c:minorTickMark val="out"/>
        <c:tickLblPos val="nextTo"/>
        <c:spPr>
          <a:noFill/>
          <a:ln w="9525" cap="flat" cmpd="sng" algn="ctr">
            <a:solidFill>
              <a:schemeClr val="tx1">
                <a:lumMod val="25000"/>
                <a:lumOff val="75000"/>
              </a:schemeClr>
            </a:solidFill>
            <a:round/>
          </a:ln>
          <a:effectLst/>
        </c:spPr>
        <c:txPr>
          <a:bodyPr rot="-60000000" vert="horz"/>
          <a:lstStyle/>
          <a:p>
            <a:pPr>
              <a:defRPr sz="1000">
                <a:solidFill>
                  <a:schemeClr val="tx1"/>
                </a:solidFill>
                <a:latin typeface="Palatino Linotype" panose="02040502050505030304" pitchFamily="18" charset="0"/>
                <a:ea typeface="Cambria" panose="02040503050406030204" pitchFamily="18" charset="0"/>
              </a:defRPr>
            </a:pPr>
            <a:endParaRPr lang="lv-LV"/>
          </a:p>
        </c:txPr>
        <c:crossAx val="330010416"/>
        <c:crosses val="autoZero"/>
        <c:crossBetween val="midCat"/>
        <c:minorUnit val="5"/>
      </c:valAx>
    </c:plotArea>
    <c:plotVisOnly val="1"/>
    <c:dispBlanksAs val="gap"/>
    <c:showDLblsOverMax val="0"/>
  </c:chart>
  <c:spPr>
    <a:solidFill>
      <a:schemeClr val="bg1"/>
    </a:solidFill>
    <a:ln w="9525" cap="flat" cmpd="sng" algn="ctr">
      <a:solidFill>
        <a:schemeClr val="bg1"/>
      </a:solidFill>
      <a:round/>
    </a:ln>
    <a:effectLst/>
  </c:spPr>
  <c:txPr>
    <a:bodyPr/>
    <a:lstStyle/>
    <a:p>
      <a:pPr>
        <a:defRPr sz="900">
          <a:solidFill>
            <a:sysClr val="windowText" lastClr="000000"/>
          </a:solidFill>
          <a:latin typeface="Palatino Linotype" panose="02040502050505030304" pitchFamily="18" charset="0"/>
          <a:ea typeface="Verdana" panose="020B0604030504040204" pitchFamily="34" charset="0"/>
        </a:defRPr>
      </a:pPr>
      <a:endParaRPr lang="lv-LV"/>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925233644859799E-2"/>
          <c:y val="0.111861103923005"/>
          <c:w val="0.91175946188294099"/>
          <c:h val="0.65697823896347873"/>
        </c:manualLayout>
      </c:layout>
      <c:scatterChart>
        <c:scatterStyle val="lineMarker"/>
        <c:varyColors val="0"/>
        <c:ser>
          <c:idx val="0"/>
          <c:order val="0"/>
          <c:spPr>
            <a:ln w="19050" cap="rnd">
              <a:noFill/>
              <a:round/>
            </a:ln>
            <a:effectLst/>
          </c:spPr>
          <c:marker>
            <c:symbol val="circle"/>
            <c:size val="7"/>
            <c:spPr>
              <a:solidFill>
                <a:schemeClr val="accent2"/>
              </a:solidFill>
              <a:ln w="15875">
                <a:solidFill>
                  <a:schemeClr val="tx1"/>
                </a:solidFill>
              </a:ln>
              <a:effectLst/>
            </c:spPr>
          </c:marker>
          <c:dLbls>
            <c:dLbl>
              <c:idx val="0"/>
              <c:layout>
                <c:manualLayout>
                  <c:x val="-4.8557999999999997E-2"/>
                  <c:y val="0.64562008547008543"/>
                </c:manualLayout>
              </c:layout>
              <c:tx>
                <c:rich>
                  <a:bodyPr rot="0" vert="horz"/>
                  <a:lstStyle/>
                  <a:p>
                    <a:pPr>
                      <a:defRPr sz="800">
                        <a:latin typeface="Palatino Linotype" panose="02040502050505030304" pitchFamily="18" charset="0"/>
                        <a:ea typeface="Cambria" panose="02040503050406030204" pitchFamily="18" charset="0"/>
                      </a:defRPr>
                    </a:pPr>
                    <a:r>
                      <a:rPr lang="en-US" sz="800" dirty="0">
                        <a:latin typeface="Palatino Linotype" panose="02040502050505030304" pitchFamily="18" charset="0"/>
                        <a:ea typeface="Cambria" panose="02040503050406030204" pitchFamily="18" charset="0"/>
                      </a:rPr>
                      <a:t>4OH3NBA</a:t>
                    </a:r>
                  </a:p>
                </c:rich>
              </c:tx>
              <c:spPr>
                <a:solidFill>
                  <a:sysClr val="window" lastClr="FFFFFF"/>
                </a:solidFill>
                <a:ln w="12700" cap="flat" cmpd="sng" algn="ctr">
                  <a:solidFill>
                    <a:sysClr val="windowText" lastClr="000000"/>
                  </a:solidFill>
                  <a:prstDash val="solid"/>
                  <a:miter lim="800000"/>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128"/>
                      <c:h val="7.6923076923076927E-2"/>
                    </c:manualLayout>
                  </c15:layout>
                </c:ext>
                <c:ext xmlns:c16="http://schemas.microsoft.com/office/drawing/2014/chart" uri="{C3380CC4-5D6E-409C-BE32-E72D297353CC}">
                  <c16:uniqueId val="{00000000-7CAB-4657-BB28-18642FB0DE1A}"/>
                </c:ext>
              </c:extLst>
            </c:dLbl>
            <c:dLbl>
              <c:idx val="1"/>
              <c:layout>
                <c:manualLayout>
                  <c:x val="-0.38469866666666669"/>
                  <c:y val="9.2587606837606834E-2"/>
                </c:manualLayout>
              </c:layout>
              <c:tx>
                <c:rich>
                  <a:bodyPr/>
                  <a:lstStyle/>
                  <a:p>
                    <a:r>
                      <a:rPr lang="en-US" b="1" dirty="0"/>
                      <a:t>CH</a:t>
                    </a:r>
                    <a:r>
                      <a:rPr lang="en-US" b="1" baseline="-25000" dirty="0"/>
                      <a:t>3</a:t>
                    </a:r>
                    <a:r>
                      <a:rPr lang="en-US" b="1" dirty="0"/>
                      <a:t>-iso-OH</a:t>
                    </a:r>
                  </a:p>
                </c:rich>
              </c:tx>
              <c:showLegendKey val="0"/>
              <c:showVal val="1"/>
              <c:showCatName val="1"/>
              <c:showSerName val="0"/>
              <c:showPercent val="0"/>
              <c:showBubbleSize val="0"/>
              <c:extLst>
                <c:ext xmlns:c15="http://schemas.microsoft.com/office/drawing/2012/chart" uri="{CE6537A1-D6FC-4f65-9D91-7224C49458BB}">
                  <c15:layout>
                    <c:manualLayout>
                      <c:w val="0.14399999999999999"/>
                      <c:h val="7.6923076923076927E-2"/>
                    </c:manualLayout>
                  </c15:layout>
                </c:ext>
                <c:ext xmlns:c16="http://schemas.microsoft.com/office/drawing/2014/chart" uri="{C3380CC4-5D6E-409C-BE32-E72D297353CC}">
                  <c16:uniqueId val="{00000001-7CAB-4657-BB28-18642FB0DE1A}"/>
                </c:ext>
              </c:extLst>
            </c:dLbl>
            <c:dLbl>
              <c:idx val="2"/>
              <c:layout>
                <c:manualLayout>
                  <c:x val="-0.60930444444444443"/>
                  <c:y val="0.46481837606837606"/>
                </c:manualLayout>
              </c:layout>
              <c:tx>
                <c:rich>
                  <a:bodyPr/>
                  <a:lstStyle/>
                  <a:p>
                    <a:r>
                      <a:rPr lang="en-US" b="1" dirty="0"/>
                      <a:t>Cl-</a:t>
                    </a:r>
                    <a:r>
                      <a:rPr lang="en-US" b="1" dirty="0" err="1"/>
                      <a:t>iso</a:t>
                    </a:r>
                    <a:r>
                      <a:rPr lang="en-US" b="1" dirty="0"/>
                      <a:t>-OH</a:t>
                    </a:r>
                  </a:p>
                </c:rich>
              </c:tx>
              <c:showLegendKey val="0"/>
              <c:showVal val="1"/>
              <c:showCatName val="1"/>
              <c:showSerName val="0"/>
              <c:showPercent val="0"/>
              <c:showBubbleSize val="0"/>
              <c:extLst>
                <c:ext xmlns:c15="http://schemas.microsoft.com/office/drawing/2012/chart" uri="{CE6537A1-D6FC-4f65-9D91-7224C49458BB}">
                  <c15:layout>
                    <c:manualLayout>
                      <c:w val="0.128"/>
                      <c:h val="7.6923076923076927E-2"/>
                    </c:manualLayout>
                  </c15:layout>
                </c:ext>
                <c:ext xmlns:c16="http://schemas.microsoft.com/office/drawing/2014/chart" uri="{C3380CC4-5D6E-409C-BE32-E72D297353CC}">
                  <c16:uniqueId val="{00000002-7CAB-4657-BB28-18642FB0DE1A}"/>
                </c:ext>
              </c:extLst>
            </c:dLbl>
            <c:dLbl>
              <c:idx val="3"/>
              <c:layout>
                <c:manualLayout>
                  <c:x val="-0.4623755555555556"/>
                  <c:y val="0.54062606837606841"/>
                </c:manualLayout>
              </c:layout>
              <c:tx>
                <c:rich>
                  <a:bodyPr/>
                  <a:lstStyle/>
                  <a:p>
                    <a:r>
                      <a:rPr lang="en-US" b="1"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OH-</a:t>
                    </a:r>
                    <a:r>
                      <a:rPr lang="en-US" b="1" dirty="0" err="1">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subst</a:t>
                    </a:r>
                    <a:r>
                      <a:rPr lang="en-US" b="1"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-Cl</a:t>
                    </a:r>
                    <a:endParaRPr lang="en-US" b="1" baseline="0"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endParaRPr>
                  </a:p>
                </c:rich>
              </c:tx>
              <c:showLegendKey val="0"/>
              <c:showVal val="1"/>
              <c:showCatName val="1"/>
              <c:showSerName val="0"/>
              <c:showPercent val="0"/>
              <c:showBubbleSize val="0"/>
              <c:extLst>
                <c:ext xmlns:c15="http://schemas.microsoft.com/office/drawing/2012/chart" uri="{CE6537A1-D6FC-4f65-9D91-7224C49458BB}">
                  <c15:layout>
                    <c:manualLayout>
                      <c:w val="0.152"/>
                      <c:h val="7.6923076923076927E-2"/>
                    </c:manualLayout>
                  </c15:layout>
                </c:ext>
                <c:ext xmlns:c16="http://schemas.microsoft.com/office/drawing/2014/chart" uri="{C3380CC4-5D6E-409C-BE32-E72D297353CC}">
                  <c16:uniqueId val="{00000003-7CAB-4657-BB28-18642FB0DE1A}"/>
                </c:ext>
              </c:extLst>
            </c:dLbl>
            <c:dLbl>
              <c:idx val="4"/>
              <c:layout>
                <c:manualLayout>
                  <c:x val="-0.17239355555555555"/>
                  <c:y val="0.54604829059829052"/>
                </c:manualLayout>
              </c:layout>
              <c:tx>
                <c:rich>
                  <a:bodyPr/>
                  <a:lstStyle/>
                  <a:p>
                    <a:r>
                      <a:rPr lang="en-US" sz="800" b="1"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OH-subst-CH</a:t>
                    </a:r>
                    <a:r>
                      <a:rPr lang="en-US" sz="800" b="1" baseline="-25000"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3</a:t>
                    </a:r>
                  </a:p>
                </c:rich>
              </c:tx>
              <c:showLegendKey val="0"/>
              <c:showVal val="1"/>
              <c:showCatName val="1"/>
              <c:showSerName val="0"/>
              <c:showPercent val="0"/>
              <c:showBubbleSize val="0"/>
              <c:extLst>
                <c:ext xmlns:c15="http://schemas.microsoft.com/office/drawing/2012/chart" uri="{CE6537A1-D6FC-4f65-9D91-7224C49458BB}">
                  <c15:layout>
                    <c:manualLayout>
                      <c:w val="0.16800000000000001"/>
                      <c:h val="7.6923076923076927E-2"/>
                    </c:manualLayout>
                  </c15:layout>
                </c:ext>
                <c:ext xmlns:c16="http://schemas.microsoft.com/office/drawing/2014/chart" uri="{C3380CC4-5D6E-409C-BE32-E72D297353CC}">
                  <c16:uniqueId val="{00000004-7CAB-4657-BB28-18642FB0DE1A}"/>
                </c:ext>
              </c:extLst>
            </c:dLbl>
            <c:spPr>
              <a:solidFill>
                <a:sysClr val="window" lastClr="FFFFFF"/>
              </a:solidFill>
              <a:ln>
                <a:solidFill>
                  <a:sysClr val="windowText" lastClr="000000">
                    <a:lumMod val="25000"/>
                    <a:lumOff val="75000"/>
                  </a:sysClr>
                </a:solidFill>
              </a:ln>
              <a:effectLst/>
            </c:spPr>
            <c:txPr>
              <a:bodyPr rot="0" vert="horz"/>
              <a:lstStyle/>
              <a:p>
                <a:pPr>
                  <a:defRPr sz="800">
                    <a:latin typeface="Palatino Linotype" panose="02040502050505030304" pitchFamily="18" charset="0"/>
                    <a:ea typeface="Cambria" panose="02040503050406030204" pitchFamily="18" charset="0"/>
                  </a:defRPr>
                </a:pPr>
                <a:endParaRPr lang="lv-LV"/>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xVal>
            <c:numRef>
              <c:f>Enerģiju_starpības!$C$121:$C$125</c:f>
              <c:numCache>
                <c:formatCode>0.0</c:formatCode>
                <c:ptCount val="5"/>
                <c:pt idx="0">
                  <c:v>-138.70728292958583</c:v>
                </c:pt>
                <c:pt idx="1">
                  <c:v>-142.68525911742557</c:v>
                </c:pt>
                <c:pt idx="2">
                  <c:v>-141.71768710537546</c:v>
                </c:pt>
                <c:pt idx="3">
                  <c:v>-139.93792013582564</c:v>
                </c:pt>
                <c:pt idx="4">
                  <c:v>-138.9555895354676</c:v>
                </c:pt>
              </c:numCache>
            </c:numRef>
          </c:xVal>
          <c:yVal>
            <c:numRef>
              <c:f>Enerģiju_starpības!$D$121:$D$125</c:f>
              <c:numCache>
                <c:formatCode>0.00</c:formatCode>
                <c:ptCount val="5"/>
                <c:pt idx="0">
                  <c:v>0</c:v>
                </c:pt>
                <c:pt idx="1">
                  <c:v>-3.9779761878397437</c:v>
                </c:pt>
                <c:pt idx="2">
                  <c:v>-3.0104041757896312</c:v>
                </c:pt>
                <c:pt idx="3">
                  <c:v>-1.2306372062398054</c:v>
                </c:pt>
                <c:pt idx="4">
                  <c:v>-0.24830660588176556</c:v>
                </c:pt>
              </c:numCache>
            </c:numRef>
          </c:yVal>
          <c:smooth val="0"/>
          <c:extLst>
            <c:ext xmlns:c16="http://schemas.microsoft.com/office/drawing/2014/chart" uri="{C3380CC4-5D6E-409C-BE32-E72D297353CC}">
              <c16:uniqueId val="{00000005-7CAB-4657-BB28-18642FB0DE1A}"/>
            </c:ext>
          </c:extLst>
        </c:ser>
        <c:ser>
          <c:idx val="1"/>
          <c:order val="1"/>
          <c:spPr>
            <a:ln w="19050" cap="rnd">
              <a:noFill/>
              <a:round/>
            </a:ln>
            <a:effectLst/>
          </c:spPr>
          <c:marker>
            <c:symbol val="circle"/>
            <c:size val="7"/>
            <c:spPr>
              <a:solidFill>
                <a:schemeClr val="accent6"/>
              </a:solidFill>
              <a:ln w="15875">
                <a:solidFill>
                  <a:schemeClr val="tx1"/>
                </a:solidFill>
              </a:ln>
              <a:effectLst/>
            </c:spPr>
          </c:marker>
          <c:dLbls>
            <c:dLbl>
              <c:idx val="0"/>
              <c:layout>
                <c:manualLayout>
                  <c:x val="-0.20605844444444443"/>
                  <c:y val="0.45970470085470078"/>
                </c:manualLayout>
              </c:layout>
              <c:tx>
                <c:rich>
                  <a:bodyPr rot="0" vert="horz"/>
                  <a:lstStyle/>
                  <a:p>
                    <a:pPr>
                      <a:defRPr sz="800">
                        <a:latin typeface="Palatino Linotype" panose="02040502050505030304" pitchFamily="18" charset="0"/>
                        <a:ea typeface="Cambria" panose="02040503050406030204" pitchFamily="18" charset="0"/>
                      </a:defRPr>
                    </a:pPr>
                    <a:r>
                      <a:rPr lang="en-US" sz="800" dirty="0">
                        <a:latin typeface="Palatino Linotype" panose="02040502050505030304" pitchFamily="18" charset="0"/>
                        <a:ea typeface="Cambria" panose="02040503050406030204" pitchFamily="18" charset="0"/>
                      </a:rPr>
                      <a:t>4C3NBA</a:t>
                    </a:r>
                  </a:p>
                </c:rich>
              </c:tx>
              <c:spPr>
                <a:solidFill>
                  <a:sysClr val="window" lastClr="FFFFFF"/>
                </a:solidFill>
                <a:ln w="12700" cap="flat" cmpd="sng" algn="ctr">
                  <a:solidFill>
                    <a:sysClr val="windowText" lastClr="000000"/>
                  </a:solidFill>
                  <a:prstDash val="solid"/>
                  <a:miter lim="800000"/>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112"/>
                      <c:h val="7.6923076923076927E-2"/>
                    </c:manualLayout>
                  </c15:layout>
                </c:ext>
                <c:ext xmlns:c16="http://schemas.microsoft.com/office/drawing/2014/chart" uri="{C3380CC4-5D6E-409C-BE32-E72D297353CC}">
                  <c16:uniqueId val="{00000006-7CAB-4657-BB28-18642FB0DE1A}"/>
                </c:ext>
              </c:extLst>
            </c:dLbl>
            <c:dLbl>
              <c:idx val="1"/>
              <c:layout>
                <c:manualLayout>
                  <c:x val="-0.17232066666666668"/>
                  <c:y val="4.5982051282051184E-2"/>
                </c:manualLayout>
              </c:layout>
              <c:tx>
                <c:rich>
                  <a:bodyPr/>
                  <a:lstStyle/>
                  <a:p>
                    <a:r>
                      <a:rPr lang="en-US" sz="800" b="1" i="0" dirty="0">
                        <a:latin typeface="Palatino Linotype" panose="02040502050505030304" pitchFamily="18" charset="0"/>
                        <a:ea typeface="Cambria" panose="02040503050406030204" pitchFamily="18" charset="0"/>
                      </a:rPr>
                      <a:t>OH-</a:t>
                    </a:r>
                    <a:r>
                      <a:rPr lang="en-US" sz="800" b="1" i="0" dirty="0" err="1">
                        <a:latin typeface="Palatino Linotype" panose="02040502050505030304" pitchFamily="18" charset="0"/>
                        <a:ea typeface="Cambria" panose="02040503050406030204" pitchFamily="18" charset="0"/>
                      </a:rPr>
                      <a:t>iso</a:t>
                    </a:r>
                    <a:r>
                      <a:rPr lang="en-US" sz="800" b="1" i="0" dirty="0">
                        <a:latin typeface="Palatino Linotype" panose="02040502050505030304" pitchFamily="18" charset="0"/>
                        <a:ea typeface="Cambria" panose="02040503050406030204" pitchFamily="18" charset="0"/>
                      </a:rPr>
                      <a:t>-Cl</a:t>
                    </a:r>
                  </a:p>
                </c:rich>
              </c:tx>
              <c:showLegendKey val="0"/>
              <c:showVal val="1"/>
              <c:showCatName val="1"/>
              <c:showSerName val="0"/>
              <c:showPercent val="0"/>
              <c:showBubbleSize val="0"/>
              <c:extLst>
                <c:ext xmlns:c15="http://schemas.microsoft.com/office/drawing/2012/chart" uri="{CE6537A1-D6FC-4f65-9D91-7224C49458BB}">
                  <c15:layout>
                    <c:manualLayout>
                      <c:w val="0.128"/>
                      <c:h val="7.6923076923076927E-2"/>
                    </c:manualLayout>
                  </c15:layout>
                </c:ext>
                <c:ext xmlns:c16="http://schemas.microsoft.com/office/drawing/2014/chart" uri="{C3380CC4-5D6E-409C-BE32-E72D297353CC}">
                  <c16:uniqueId val="{00000007-7CAB-4657-BB28-18642FB0DE1A}"/>
                </c:ext>
              </c:extLst>
            </c:dLbl>
            <c:dLbl>
              <c:idx val="2"/>
              <c:layout>
                <c:manualLayout>
                  <c:x val="-0.70993733333333331"/>
                  <c:y val="0.39365192307692309"/>
                </c:manualLayout>
              </c:layout>
              <c:tx>
                <c:rich>
                  <a:bodyPr/>
                  <a:lstStyle/>
                  <a:p>
                    <a:r>
                      <a:rPr lang="en-US" b="1" dirty="0"/>
                      <a:t>CH</a:t>
                    </a:r>
                    <a:r>
                      <a:rPr lang="en-US" b="1" baseline="-25000" dirty="0"/>
                      <a:t>3</a:t>
                    </a:r>
                    <a:r>
                      <a:rPr lang="en-US" b="1" dirty="0"/>
                      <a:t>-iso-Cl</a:t>
                    </a:r>
                  </a:p>
                </c:rich>
              </c:tx>
              <c:showLegendKey val="0"/>
              <c:showVal val="1"/>
              <c:showCatName val="1"/>
              <c:showSerName val="0"/>
              <c:showPercent val="0"/>
              <c:showBubbleSize val="0"/>
              <c:extLst>
                <c:ext xmlns:c15="http://schemas.microsoft.com/office/drawing/2012/chart" uri="{CE6537A1-D6FC-4f65-9D91-7224C49458BB}">
                  <c15:layout>
                    <c:manualLayout>
                      <c:w val="0.13600000000000001"/>
                      <c:h val="7.6923076923076913E-2"/>
                    </c:manualLayout>
                  </c15:layout>
                </c:ext>
                <c:ext xmlns:c16="http://schemas.microsoft.com/office/drawing/2014/chart" uri="{C3380CC4-5D6E-409C-BE32-E72D297353CC}">
                  <c16:uniqueId val="{00000008-7CAB-4657-BB28-18642FB0DE1A}"/>
                </c:ext>
              </c:extLst>
            </c:dLbl>
            <c:dLbl>
              <c:idx val="3"/>
              <c:layout>
                <c:manualLayout>
                  <c:x val="-0.39547955555555558"/>
                  <c:y val="0.63475470085470087"/>
                </c:manualLayout>
              </c:layout>
              <c:tx>
                <c:rich>
                  <a:bodyPr/>
                  <a:lstStyle/>
                  <a:p>
                    <a:r>
                      <a:rPr lang="en-US" sz="800" b="1" i="0" u="none" strike="noStrike" kern="1200" baseline="0"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Cl-</a:t>
                    </a:r>
                    <a:r>
                      <a:rPr lang="en-US" sz="800" b="1" i="0" u="none" strike="noStrike" kern="1200" baseline="0" dirty="0" err="1">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subst</a:t>
                    </a:r>
                    <a:r>
                      <a:rPr lang="en-US" sz="800" b="1" i="0" u="none" strike="noStrike" kern="1200" baseline="0"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-OH</a:t>
                    </a:r>
                    <a:endParaRPr lang="en-US" sz="800" b="1" baseline="0"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endParaRPr>
                  </a:p>
                </c:rich>
              </c:tx>
              <c:showLegendKey val="0"/>
              <c:showVal val="1"/>
              <c:showCatName val="1"/>
              <c:showSerName val="0"/>
              <c:showPercent val="0"/>
              <c:showBubbleSize val="0"/>
              <c:extLst>
                <c:ext xmlns:c15="http://schemas.microsoft.com/office/drawing/2012/chart" uri="{CE6537A1-D6FC-4f65-9D91-7224C49458BB}">
                  <c15:layout>
                    <c:manualLayout>
                      <c:w val="0.152"/>
                      <c:h val="7.6923076923076927E-2"/>
                    </c:manualLayout>
                  </c15:layout>
                </c:ext>
                <c:ext xmlns:c16="http://schemas.microsoft.com/office/drawing/2014/chart" uri="{C3380CC4-5D6E-409C-BE32-E72D297353CC}">
                  <c16:uniqueId val="{00000009-7CAB-4657-BB28-18642FB0DE1A}"/>
                </c:ext>
              </c:extLst>
            </c:dLbl>
            <c:dLbl>
              <c:idx val="4"/>
              <c:layout>
                <c:manualLayout>
                  <c:x val="-0.61822733333333335"/>
                  <c:y val="0.57575128205128201"/>
                </c:manualLayout>
              </c:layout>
              <c:tx>
                <c:rich>
                  <a:bodyPr/>
                  <a:lstStyle/>
                  <a:p>
                    <a:r>
                      <a:rPr lang="en-US" b="1"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Cl-subst-CH</a:t>
                    </a:r>
                    <a:r>
                      <a:rPr lang="en-US" b="1" baseline="-25000"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3</a:t>
                    </a:r>
                  </a:p>
                </c:rich>
              </c:tx>
              <c:showLegendKey val="0"/>
              <c:showVal val="1"/>
              <c:showCatName val="1"/>
              <c:showSerName val="0"/>
              <c:showPercent val="0"/>
              <c:showBubbleSize val="0"/>
              <c:extLst>
                <c:ext xmlns:c15="http://schemas.microsoft.com/office/drawing/2012/chart" uri="{CE6537A1-D6FC-4f65-9D91-7224C49458BB}">
                  <c15:layout>
                    <c:manualLayout>
                      <c:w val="0.16"/>
                      <c:h val="7.6923076923076927E-2"/>
                    </c:manualLayout>
                  </c15:layout>
                </c:ext>
                <c:ext xmlns:c16="http://schemas.microsoft.com/office/drawing/2014/chart" uri="{C3380CC4-5D6E-409C-BE32-E72D297353CC}">
                  <c16:uniqueId val="{0000000A-7CAB-4657-BB28-18642FB0DE1A}"/>
                </c:ext>
              </c:extLst>
            </c:dLbl>
            <c:spPr>
              <a:solidFill>
                <a:sysClr val="window" lastClr="FFFFFF"/>
              </a:solidFill>
              <a:ln>
                <a:solidFill>
                  <a:sysClr val="windowText" lastClr="000000">
                    <a:lumMod val="25000"/>
                    <a:lumOff val="75000"/>
                  </a:sysClr>
                </a:solidFill>
              </a:ln>
              <a:effectLst/>
            </c:spPr>
            <c:txPr>
              <a:bodyPr rot="0" vert="horz"/>
              <a:lstStyle/>
              <a:p>
                <a:pPr>
                  <a:defRPr sz="800">
                    <a:latin typeface="Palatino Linotype" panose="02040502050505030304" pitchFamily="18" charset="0"/>
                    <a:ea typeface="Cambria" panose="02040503050406030204" pitchFamily="18" charset="0"/>
                  </a:defRPr>
                </a:pPr>
                <a:endParaRPr lang="lv-LV"/>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xVal>
            <c:numRef>
              <c:f>Enerģiju_starpības!$C$127:$C$131</c:f>
              <c:numCache>
                <c:formatCode>0.0</c:formatCode>
                <c:ptCount val="5"/>
                <c:pt idx="0">
                  <c:v>-139.1457938394278</c:v>
                </c:pt>
                <c:pt idx="1">
                  <c:v>-160.62600212059021</c:v>
                </c:pt>
                <c:pt idx="2">
                  <c:v>-140.69235410659653</c:v>
                </c:pt>
                <c:pt idx="3">
                  <c:v>-140.02667514315732</c:v>
                </c:pt>
                <c:pt idx="4">
                  <c:v>-140.37969322857356</c:v>
                </c:pt>
              </c:numCache>
            </c:numRef>
          </c:xVal>
          <c:yVal>
            <c:numRef>
              <c:f>Enerģiju_starpības!$D$127:$D$131</c:f>
              <c:numCache>
                <c:formatCode>0.00</c:formatCode>
                <c:ptCount val="5"/>
                <c:pt idx="0">
                  <c:v>0</c:v>
                </c:pt>
                <c:pt idx="1">
                  <c:v>-21.480208281162419</c:v>
                </c:pt>
                <c:pt idx="2">
                  <c:v>-1.5465602671687293</c:v>
                </c:pt>
                <c:pt idx="3">
                  <c:v>-0.88088130372952378</c:v>
                </c:pt>
                <c:pt idx="4">
                  <c:v>-1.2338993891457619</c:v>
                </c:pt>
              </c:numCache>
            </c:numRef>
          </c:yVal>
          <c:smooth val="0"/>
          <c:extLst>
            <c:ext xmlns:c16="http://schemas.microsoft.com/office/drawing/2014/chart" uri="{C3380CC4-5D6E-409C-BE32-E72D297353CC}">
              <c16:uniqueId val="{0000000B-7CAB-4657-BB28-18642FB0DE1A}"/>
            </c:ext>
          </c:extLst>
        </c:ser>
        <c:ser>
          <c:idx val="2"/>
          <c:order val="2"/>
          <c:spPr>
            <a:ln w="19050" cap="rnd">
              <a:noFill/>
              <a:round/>
            </a:ln>
            <a:effectLst/>
          </c:spPr>
          <c:marker>
            <c:symbol val="circle"/>
            <c:size val="7"/>
            <c:spPr>
              <a:solidFill>
                <a:srgbClr val="FF0000"/>
              </a:solidFill>
              <a:ln w="15875">
                <a:solidFill>
                  <a:schemeClr val="tx1"/>
                </a:solidFill>
              </a:ln>
              <a:effectLst/>
            </c:spPr>
          </c:marker>
          <c:dLbls>
            <c:dLbl>
              <c:idx val="0"/>
              <c:layout>
                <c:manualLayout>
                  <c:x val="-0.67996133333333331"/>
                  <c:y val="0.13264316239316234"/>
                </c:manualLayout>
              </c:layout>
              <c:tx>
                <c:rich>
                  <a:bodyPr rot="0" vert="horz"/>
                  <a:lstStyle/>
                  <a:p>
                    <a:pPr>
                      <a:defRPr sz="800">
                        <a:latin typeface="Palatino Linotype" panose="02040502050505030304" pitchFamily="18" charset="0"/>
                        <a:ea typeface="Cambria" panose="02040503050406030204" pitchFamily="18" charset="0"/>
                      </a:defRPr>
                    </a:pPr>
                    <a:r>
                      <a:rPr lang="en-US" sz="800" dirty="0">
                        <a:latin typeface="Palatino Linotype" panose="02040502050505030304" pitchFamily="18" charset="0"/>
                        <a:ea typeface="Cambria" panose="02040503050406030204" pitchFamily="18" charset="0"/>
                      </a:rPr>
                      <a:t>4CH</a:t>
                    </a:r>
                    <a:r>
                      <a:rPr lang="en-US" sz="800" baseline="-25000" dirty="0">
                        <a:latin typeface="Palatino Linotype" panose="02040502050505030304" pitchFamily="18" charset="0"/>
                        <a:ea typeface="Cambria" panose="02040503050406030204" pitchFamily="18" charset="0"/>
                      </a:rPr>
                      <a:t>3</a:t>
                    </a:r>
                    <a:r>
                      <a:rPr lang="en-US" sz="800" dirty="0">
                        <a:latin typeface="Palatino Linotype" panose="02040502050505030304" pitchFamily="18" charset="0"/>
                        <a:ea typeface="Cambria" panose="02040503050406030204" pitchFamily="18" charset="0"/>
                      </a:rPr>
                      <a:t>3NBA</a:t>
                    </a:r>
                  </a:p>
                </c:rich>
              </c:tx>
              <c:spPr>
                <a:solidFill>
                  <a:sysClr val="window" lastClr="FFFFFF"/>
                </a:solidFill>
                <a:ln w="12700" cap="flat" cmpd="sng" algn="ctr">
                  <a:solidFill>
                    <a:sysClr val="windowText" lastClr="000000"/>
                  </a:solidFill>
                  <a:prstDash val="solid"/>
                  <a:miter lim="800000"/>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13600000000000001"/>
                      <c:h val="7.6923076923076927E-2"/>
                    </c:manualLayout>
                  </c15:layout>
                </c:ext>
                <c:ext xmlns:c16="http://schemas.microsoft.com/office/drawing/2014/chart" uri="{C3380CC4-5D6E-409C-BE32-E72D297353CC}">
                  <c16:uniqueId val="{0000000C-7CAB-4657-BB28-18642FB0DE1A}"/>
                </c:ext>
              </c:extLst>
            </c:dLbl>
            <c:dLbl>
              <c:idx val="1"/>
              <c:layout>
                <c:manualLayout>
                  <c:x val="-0.15978238095238095"/>
                  <c:y val="-8.5071447649572654E-2"/>
                </c:manualLayout>
              </c:layout>
              <c:tx>
                <c:rich>
                  <a:bodyPr/>
                  <a:lstStyle/>
                  <a:p>
                    <a:r>
                      <a:rPr lang="en-US" sz="800" dirty="0">
                        <a:latin typeface="Palatino Linotype" panose="02040502050505030304" pitchFamily="18" charset="0"/>
                      </a:rPr>
                      <a:t>Cl-iso-CH</a:t>
                    </a:r>
                    <a:r>
                      <a:rPr lang="en-US" sz="800" baseline="-25000" dirty="0">
                        <a:latin typeface="Palatino Linotype" panose="02040502050505030304" pitchFamily="18" charset="0"/>
                      </a:rPr>
                      <a:t>3</a:t>
                    </a:r>
                  </a:p>
                </c:rich>
              </c:tx>
              <c:showLegendKey val="0"/>
              <c:showVal val="1"/>
              <c:showCatName val="1"/>
              <c:showSerName val="0"/>
              <c:showPercent val="0"/>
              <c:showBubbleSize val="0"/>
              <c:extLst>
                <c:ext xmlns:c15="http://schemas.microsoft.com/office/drawing/2012/chart" uri="{CE6537A1-D6FC-4f65-9D91-7224C49458BB}">
                  <c15:layout>
                    <c:manualLayout>
                      <c:w val="0.128"/>
                      <c:h val="7.6923076923076927E-2"/>
                    </c:manualLayout>
                  </c15:layout>
                </c:ext>
                <c:ext xmlns:c16="http://schemas.microsoft.com/office/drawing/2014/chart" uri="{C3380CC4-5D6E-409C-BE32-E72D297353CC}">
                  <c16:uniqueId val="{0000000D-7CAB-4657-BB28-18642FB0DE1A}"/>
                </c:ext>
              </c:extLst>
            </c:dLbl>
            <c:dLbl>
              <c:idx val="2"/>
              <c:layout>
                <c:manualLayout>
                  <c:x val="-0.15101355555555557"/>
                  <c:y val="5.5305982905982855E-2"/>
                </c:manualLayout>
              </c:layout>
              <c:tx>
                <c:rich>
                  <a:bodyPr/>
                  <a:lstStyle/>
                  <a:p>
                    <a:r>
                      <a:rPr lang="en-US" b="1" dirty="0"/>
                      <a:t>OH-iso-CH</a:t>
                    </a:r>
                    <a:r>
                      <a:rPr lang="en-US" b="1" baseline="-25000" dirty="0"/>
                      <a:t>3</a:t>
                    </a:r>
                  </a:p>
                </c:rich>
              </c:tx>
              <c:showLegendKey val="0"/>
              <c:showVal val="1"/>
              <c:showCatName val="1"/>
              <c:showSerName val="0"/>
              <c:showPercent val="0"/>
              <c:showBubbleSize val="0"/>
              <c:extLst>
                <c:ext xmlns:c15="http://schemas.microsoft.com/office/drawing/2012/chart" uri="{CE6537A1-D6FC-4f65-9D91-7224C49458BB}">
                  <c15:layout>
                    <c:manualLayout>
                      <c:w val="0.14399999999999999"/>
                      <c:h val="7.6923076923076927E-2"/>
                    </c:manualLayout>
                  </c15:layout>
                </c:ext>
                <c:ext xmlns:c16="http://schemas.microsoft.com/office/drawing/2014/chart" uri="{C3380CC4-5D6E-409C-BE32-E72D297353CC}">
                  <c16:uniqueId val="{0000000E-7CAB-4657-BB28-18642FB0DE1A}"/>
                </c:ext>
              </c:extLst>
            </c:dLbl>
            <c:dLbl>
              <c:idx val="3"/>
              <c:layout>
                <c:manualLayout>
                  <c:x val="-0.25690155555555555"/>
                  <c:y val="-8.3216239316239324E-2"/>
                </c:manualLayout>
              </c:layout>
              <c:tx>
                <c:rich>
                  <a:bodyPr/>
                  <a:lstStyle/>
                  <a:p>
                    <a:r>
                      <a:rPr lang="en-US" sz="800" dirty="0">
                        <a:latin typeface="Palatino Linotype" panose="02040502050505030304" pitchFamily="18" charset="0"/>
                      </a:rPr>
                      <a:t>CH</a:t>
                    </a:r>
                    <a:r>
                      <a:rPr lang="en-US" sz="800" baseline="-25000" dirty="0">
                        <a:latin typeface="Palatino Linotype" panose="02040502050505030304" pitchFamily="18" charset="0"/>
                      </a:rPr>
                      <a:t>3</a:t>
                    </a:r>
                    <a:r>
                      <a:rPr lang="en-US" sz="800" dirty="0">
                        <a:latin typeface="Palatino Linotype" panose="02040502050505030304" pitchFamily="18" charset="0"/>
                      </a:rPr>
                      <a:t>-subst-Cl</a:t>
                    </a:r>
                  </a:p>
                </c:rich>
              </c:tx>
              <c:showLegendKey val="0"/>
              <c:showVal val="1"/>
              <c:showCatName val="1"/>
              <c:showSerName val="0"/>
              <c:showPercent val="0"/>
              <c:showBubbleSize val="0"/>
              <c:extLst>
                <c:ext xmlns:c15="http://schemas.microsoft.com/office/drawing/2012/chart" uri="{CE6537A1-D6FC-4f65-9D91-7224C49458BB}">
                  <c15:layout>
                    <c:manualLayout>
                      <c:w val="0.152"/>
                      <c:h val="7.6923076923076927E-2"/>
                    </c:manualLayout>
                  </c15:layout>
                </c:ext>
                <c:ext xmlns:c16="http://schemas.microsoft.com/office/drawing/2014/chart" uri="{C3380CC4-5D6E-409C-BE32-E72D297353CC}">
                  <c16:uniqueId val="{0000000F-7CAB-4657-BB28-18642FB0DE1A}"/>
                </c:ext>
              </c:extLst>
            </c:dLbl>
            <c:dLbl>
              <c:idx val="4"/>
              <c:layout>
                <c:manualLayout>
                  <c:x val="-0.40003355555555559"/>
                  <c:y val="-4.8217521367521367E-2"/>
                </c:manualLayout>
              </c:layout>
              <c:tx>
                <c:rich>
                  <a:bodyPr/>
                  <a:lstStyle/>
                  <a:p>
                    <a:r>
                      <a:rPr lang="en-US" sz="800" dirty="0">
                        <a:latin typeface="Palatino Linotype" panose="02040502050505030304" pitchFamily="18" charset="0"/>
                      </a:rPr>
                      <a:t>CH</a:t>
                    </a:r>
                    <a:r>
                      <a:rPr lang="en-US" sz="800" baseline="-25000" dirty="0">
                        <a:latin typeface="Palatino Linotype" panose="02040502050505030304" pitchFamily="18" charset="0"/>
                      </a:rPr>
                      <a:t>3</a:t>
                    </a:r>
                    <a:r>
                      <a:rPr lang="en-US" sz="800" dirty="0">
                        <a:latin typeface="Palatino Linotype" panose="02040502050505030304" pitchFamily="18" charset="0"/>
                      </a:rPr>
                      <a:t>-subst-OH </a:t>
                    </a:r>
                  </a:p>
                </c:rich>
              </c:tx>
              <c:showLegendKey val="0"/>
              <c:showVal val="1"/>
              <c:showCatName val="1"/>
              <c:showSerName val="0"/>
              <c:showPercent val="0"/>
              <c:showBubbleSize val="0"/>
              <c:extLst>
                <c:ext xmlns:c15="http://schemas.microsoft.com/office/drawing/2012/chart" uri="{CE6537A1-D6FC-4f65-9D91-7224C49458BB}">
                  <c15:layout>
                    <c:manualLayout>
                      <c:w val="0.16800000000000001"/>
                      <c:h val="7.6923076923076927E-2"/>
                    </c:manualLayout>
                  </c15:layout>
                </c:ext>
                <c:ext xmlns:c16="http://schemas.microsoft.com/office/drawing/2014/chart" uri="{C3380CC4-5D6E-409C-BE32-E72D297353CC}">
                  <c16:uniqueId val="{00000010-7CAB-4657-BB28-18642FB0DE1A}"/>
                </c:ext>
              </c:extLst>
            </c:dLbl>
            <c:spPr>
              <a:solidFill>
                <a:sysClr val="window" lastClr="FFFFFF"/>
              </a:solidFill>
              <a:ln>
                <a:solidFill>
                  <a:sysClr val="windowText" lastClr="000000">
                    <a:lumMod val="25000"/>
                    <a:lumOff val="75000"/>
                  </a:sysClr>
                </a:solidFill>
              </a:ln>
              <a:effectLst/>
            </c:spPr>
            <c:txPr>
              <a:bodyPr rot="0" vert="horz"/>
              <a:lstStyle/>
              <a:p>
                <a:pPr>
                  <a:defRPr sz="800">
                    <a:latin typeface="Palatino Linotype" panose="02040502050505030304" pitchFamily="18" charset="0"/>
                    <a:ea typeface="Cambria" panose="02040503050406030204" pitchFamily="18" charset="0"/>
                  </a:defRPr>
                </a:pPr>
                <a:endParaRPr lang="lv-LV"/>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xVal>
            <c:numRef>
              <c:f>Enerģiju_starpības!$C$133:$C$137</c:f>
              <c:numCache>
                <c:formatCode>0.0</c:formatCode>
                <c:ptCount val="5"/>
                <c:pt idx="0">
                  <c:v>-142.76217804515696</c:v>
                </c:pt>
                <c:pt idx="1">
                  <c:v>-138.27231808497899</c:v>
                </c:pt>
                <c:pt idx="2">
                  <c:v>-155.51389059786814</c:v>
                </c:pt>
                <c:pt idx="3">
                  <c:v>-140.48881882937917</c:v>
                </c:pt>
                <c:pt idx="4">
                  <c:v>-141.75085700842936</c:v>
                </c:pt>
              </c:numCache>
            </c:numRef>
          </c:xVal>
          <c:yVal>
            <c:numRef>
              <c:f>Enerģiju_starpības!$D$133:$D$137</c:f>
              <c:numCache>
                <c:formatCode>0.00</c:formatCode>
                <c:ptCount val="5"/>
                <c:pt idx="0">
                  <c:v>0</c:v>
                </c:pt>
                <c:pt idx="1">
                  <c:v>4.4898599601779665</c:v>
                </c:pt>
                <c:pt idx="2">
                  <c:v>-12.751712552711183</c:v>
                </c:pt>
                <c:pt idx="3">
                  <c:v>2.2733592157777878</c:v>
                </c:pt>
                <c:pt idx="4">
                  <c:v>1.011321036727594</c:v>
                </c:pt>
              </c:numCache>
            </c:numRef>
          </c:yVal>
          <c:smooth val="0"/>
          <c:extLst>
            <c:ext xmlns:c16="http://schemas.microsoft.com/office/drawing/2014/chart" uri="{C3380CC4-5D6E-409C-BE32-E72D297353CC}">
              <c16:uniqueId val="{00000011-7CAB-4657-BB28-18642FB0DE1A}"/>
            </c:ext>
          </c:extLst>
        </c:ser>
        <c:dLbls>
          <c:showLegendKey val="0"/>
          <c:showVal val="0"/>
          <c:showCatName val="0"/>
          <c:showSerName val="0"/>
          <c:showPercent val="0"/>
          <c:showBubbleSize val="0"/>
        </c:dLbls>
        <c:axId val="329996976"/>
        <c:axId val="329997536"/>
      </c:scatterChart>
      <c:valAx>
        <c:axId val="329996976"/>
        <c:scaling>
          <c:orientation val="minMax"/>
          <c:max val="-135"/>
        </c:scaling>
        <c:delete val="0"/>
        <c:axPos val="b"/>
        <c:title>
          <c:tx>
            <c:rich>
              <a:bodyPr rot="0" vert="horz"/>
              <a:lstStyle/>
              <a:p>
                <a:pPr>
                  <a:defRPr/>
                </a:pPr>
                <a:r>
                  <a:rPr lang="lv-LV" sz="1200" dirty="0">
                    <a:latin typeface="Palatino Linotype" panose="02040502050505030304" pitchFamily="18" charset="0"/>
                    <a:ea typeface="Cambria" panose="02040503050406030204" pitchFamily="18" charset="0"/>
                  </a:rPr>
                  <a:t>Energy / kJ·mol</a:t>
                </a:r>
                <a:r>
                  <a:rPr lang="lv-LV" sz="1200" baseline="30000" dirty="0">
                    <a:latin typeface="Palatino Linotype" panose="02040502050505030304" pitchFamily="18" charset="0"/>
                    <a:ea typeface="Cambria" panose="02040503050406030204" pitchFamily="18" charset="0"/>
                  </a:rPr>
                  <a:t>-1</a:t>
                </a:r>
              </a:p>
            </c:rich>
          </c:tx>
          <c:layout>
            <c:manualLayout>
              <c:xMode val="edge"/>
              <c:yMode val="edge"/>
              <c:x val="0.70970775604873881"/>
              <c:y val="0.90590870904508536"/>
            </c:manualLayout>
          </c:layout>
          <c:overlay val="0"/>
          <c:spPr>
            <a:noFill/>
            <a:ln>
              <a:noFill/>
            </a:ln>
            <a:effectLst/>
          </c:spPr>
        </c:title>
        <c:numFmt formatCode="0" sourceLinked="0"/>
        <c:majorTickMark val="out"/>
        <c:minorTickMark val="out"/>
        <c:tickLblPos val="nextTo"/>
        <c:spPr>
          <a:noFill/>
          <a:ln w="9525" cap="flat" cmpd="sng" algn="ctr">
            <a:solidFill>
              <a:schemeClr val="tx1">
                <a:lumMod val="25000"/>
                <a:lumOff val="75000"/>
              </a:schemeClr>
            </a:solidFill>
            <a:round/>
          </a:ln>
          <a:effectLst/>
        </c:spPr>
        <c:txPr>
          <a:bodyPr rot="-60000000" vert="horz"/>
          <a:lstStyle/>
          <a:p>
            <a:pPr>
              <a:defRPr sz="1000">
                <a:latin typeface="Palatino Linotype" panose="02040502050505030304" pitchFamily="18" charset="0"/>
                <a:ea typeface="Cambria" panose="02040503050406030204" pitchFamily="18" charset="0"/>
              </a:defRPr>
            </a:pPr>
            <a:endParaRPr lang="lv-LV"/>
          </a:p>
        </c:txPr>
        <c:crossAx val="329997536"/>
        <c:crosses val="autoZero"/>
        <c:crossBetween val="midCat"/>
        <c:minorUnit val="2.5"/>
      </c:valAx>
      <c:valAx>
        <c:axId val="329997536"/>
        <c:scaling>
          <c:orientation val="minMax"/>
          <c:max val="10"/>
          <c:min val="-50"/>
        </c:scaling>
        <c:delete val="0"/>
        <c:axPos val="l"/>
        <c:title>
          <c:tx>
            <c:rich>
              <a:bodyPr rot="-5400000" vert="horz"/>
              <a:lstStyle/>
              <a:p>
                <a:pPr>
                  <a:defRPr/>
                </a:pPr>
                <a:r>
                  <a:rPr lang="lv-LV" sz="1200" dirty="0">
                    <a:latin typeface="Palatino Linotype" panose="02040502050505030304" pitchFamily="18" charset="0"/>
                    <a:ea typeface="Cambria" panose="02040503050406030204" pitchFamily="18" charset="0"/>
                  </a:rPr>
                  <a:t>ΔE / kJ·mol</a:t>
                </a:r>
                <a:r>
                  <a:rPr lang="lv-LV" sz="1200" baseline="30000" dirty="0">
                    <a:latin typeface="Palatino Linotype" panose="02040502050505030304" pitchFamily="18" charset="0"/>
                    <a:ea typeface="Cambria" panose="02040503050406030204" pitchFamily="18" charset="0"/>
                  </a:rPr>
                  <a:t>-1</a:t>
                </a:r>
              </a:p>
            </c:rich>
          </c:tx>
          <c:layout>
            <c:manualLayout>
              <c:xMode val="edge"/>
              <c:yMode val="edge"/>
              <c:x val="0.96118803111510065"/>
              <c:y val="0.33439547178984103"/>
            </c:manualLayout>
          </c:layout>
          <c:overlay val="0"/>
          <c:spPr>
            <a:noFill/>
            <a:ln>
              <a:noFill/>
            </a:ln>
            <a:effectLst/>
          </c:spPr>
        </c:title>
        <c:numFmt formatCode="0.0" sourceLinked="0"/>
        <c:majorTickMark val="out"/>
        <c:minorTickMark val="out"/>
        <c:tickLblPos val="nextTo"/>
        <c:spPr>
          <a:noFill/>
          <a:ln w="9525" cap="flat" cmpd="sng" algn="ctr">
            <a:solidFill>
              <a:schemeClr val="tx1">
                <a:lumMod val="25000"/>
                <a:lumOff val="75000"/>
              </a:schemeClr>
            </a:solidFill>
            <a:round/>
          </a:ln>
          <a:effectLst/>
        </c:spPr>
        <c:txPr>
          <a:bodyPr rot="-60000000" vert="horz"/>
          <a:lstStyle/>
          <a:p>
            <a:pPr>
              <a:defRPr sz="1000">
                <a:latin typeface="Palatino Linotype" panose="02040502050505030304" pitchFamily="18" charset="0"/>
                <a:ea typeface="Cambria" panose="02040503050406030204" pitchFamily="18" charset="0"/>
              </a:defRPr>
            </a:pPr>
            <a:endParaRPr lang="lv-LV"/>
          </a:p>
        </c:txPr>
        <c:crossAx val="329996976"/>
        <c:crosses val="autoZero"/>
        <c:crossBetween val="midCat"/>
        <c:minorUnit val="5"/>
      </c:valAx>
    </c:plotArea>
    <c:plotVisOnly val="1"/>
    <c:dispBlanksAs val="gap"/>
    <c:showDLblsOverMax val="0"/>
  </c:chart>
  <c:spPr>
    <a:solidFill>
      <a:schemeClr val="bg1"/>
    </a:solidFill>
    <a:ln w="9525" cap="flat" cmpd="sng" algn="ctr">
      <a:solidFill>
        <a:schemeClr val="bg1"/>
      </a:solidFill>
      <a:round/>
    </a:ln>
    <a:effectLst/>
  </c:spPr>
  <c:txPr>
    <a:bodyPr/>
    <a:lstStyle/>
    <a:p>
      <a:pPr>
        <a:defRPr sz="900">
          <a:solidFill>
            <a:sysClr val="windowText" lastClr="000000"/>
          </a:solidFill>
          <a:latin typeface="Palatino Linotype" panose="02040502050505030304" pitchFamily="18" charset="0"/>
          <a:ea typeface="Verdana" panose="020B0604030504040204" pitchFamily="34" charset="0"/>
        </a:defRPr>
      </a:pPr>
      <a:endParaRPr lang="lv-LV"/>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941203221989149E-2"/>
          <c:y val="0.11186111111111111"/>
          <c:w val="0.90955463330836284"/>
          <c:h val="0.71298476621471563"/>
        </c:manualLayout>
      </c:layout>
      <c:scatterChart>
        <c:scatterStyle val="lineMarker"/>
        <c:varyColors val="0"/>
        <c:ser>
          <c:idx val="0"/>
          <c:order val="0"/>
          <c:spPr>
            <a:ln w="19050" cap="rnd">
              <a:noFill/>
              <a:round/>
            </a:ln>
            <a:effectLst/>
          </c:spPr>
          <c:marker>
            <c:symbol val="circle"/>
            <c:size val="7"/>
            <c:spPr>
              <a:solidFill>
                <a:schemeClr val="accent2"/>
              </a:solidFill>
              <a:ln w="15875">
                <a:solidFill>
                  <a:schemeClr val="tx1"/>
                </a:solidFill>
              </a:ln>
              <a:effectLst/>
            </c:spPr>
          </c:marker>
          <c:dLbls>
            <c:dLbl>
              <c:idx val="0"/>
              <c:layout>
                <c:manualLayout>
                  <c:x val="8.4385777777777782E-2"/>
                  <c:y val="0.20287307692307693"/>
                </c:manualLayout>
              </c:layout>
              <c:tx>
                <c:rich>
                  <a:bodyPr rot="0" vert="horz"/>
                  <a:lstStyle/>
                  <a:p>
                    <a:pPr>
                      <a:defRPr sz="1050">
                        <a:latin typeface="Cambria" panose="02040503050406030204" pitchFamily="18" charset="0"/>
                        <a:ea typeface="Cambria" panose="02040503050406030204" pitchFamily="18" charset="0"/>
                      </a:defRPr>
                    </a:pPr>
                    <a:r>
                      <a:rPr lang="en-US" sz="800" dirty="0">
                        <a:latin typeface="Palatino Linotype" panose="02040502050505030304" pitchFamily="18" charset="0"/>
                        <a:ea typeface="Cambria" panose="02040503050406030204" pitchFamily="18" charset="0"/>
                      </a:rPr>
                      <a:t>2OH5NBA</a:t>
                    </a:r>
                  </a:p>
                </c:rich>
              </c:tx>
              <c:spPr>
                <a:solidFill>
                  <a:sysClr val="window" lastClr="FFFFFF"/>
                </a:solidFill>
                <a:ln w="12700" cap="flat" cmpd="sng" algn="ctr">
                  <a:solidFill>
                    <a:sysClr val="windowText" lastClr="000000"/>
                  </a:solidFill>
                  <a:prstDash val="solid"/>
                  <a:miter lim="800000"/>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128"/>
                      <c:h val="7.6923076923076927E-2"/>
                    </c:manualLayout>
                  </c15:layout>
                </c:ext>
                <c:ext xmlns:c16="http://schemas.microsoft.com/office/drawing/2014/chart" uri="{C3380CC4-5D6E-409C-BE32-E72D297353CC}">
                  <c16:uniqueId val="{00000000-9891-486D-919B-06AF3378F7BF}"/>
                </c:ext>
              </c:extLst>
            </c:dLbl>
            <c:dLbl>
              <c:idx val="1"/>
              <c:layout>
                <c:manualLayout>
                  <c:x val="-0.20685844444444446"/>
                  <c:y val="-5.6076923076923075E-3"/>
                </c:manualLayout>
              </c:layout>
              <c:tx>
                <c:rich>
                  <a:bodyPr/>
                  <a:lstStyle/>
                  <a:p>
                    <a:r>
                      <a:rPr lang="en-US" sz="800" dirty="0">
                        <a:latin typeface="Palatino Linotype" panose="02040502050505030304" pitchFamily="18" charset="0"/>
                      </a:rPr>
                      <a:t>CH</a:t>
                    </a:r>
                    <a:r>
                      <a:rPr lang="en-US" sz="800" baseline="-25000" dirty="0">
                        <a:latin typeface="Palatino Linotype" panose="02040502050505030304" pitchFamily="18" charset="0"/>
                      </a:rPr>
                      <a:t>3</a:t>
                    </a:r>
                    <a:r>
                      <a:rPr lang="en-US" sz="800" dirty="0">
                        <a:latin typeface="Palatino Linotype" panose="02040502050505030304" pitchFamily="18" charset="0"/>
                      </a:rPr>
                      <a:t>-iso-OH </a:t>
                    </a:r>
                  </a:p>
                </c:rich>
              </c:tx>
              <c:showLegendKey val="0"/>
              <c:showVal val="1"/>
              <c:showCatName val="1"/>
              <c:showSerName val="0"/>
              <c:showPercent val="0"/>
              <c:showBubbleSize val="0"/>
              <c:extLst>
                <c:ext xmlns:c15="http://schemas.microsoft.com/office/drawing/2012/chart" uri="{CE6537A1-D6FC-4f65-9D91-7224C49458BB}">
                  <c15:layout>
                    <c:manualLayout>
                      <c:w val="0.14399999999999999"/>
                      <c:h val="7.6923076923076927E-2"/>
                    </c:manualLayout>
                  </c15:layout>
                </c:ext>
                <c:ext xmlns:c16="http://schemas.microsoft.com/office/drawing/2014/chart" uri="{C3380CC4-5D6E-409C-BE32-E72D297353CC}">
                  <c16:uniqueId val="{00000001-9891-486D-919B-06AF3378F7BF}"/>
                </c:ext>
              </c:extLst>
            </c:dLbl>
            <c:dLbl>
              <c:idx val="2"/>
              <c:layout>
                <c:manualLayout>
                  <c:x val="-0.19230000000000011"/>
                  <c:y val="-5.5511538461538459E-2"/>
                </c:manualLayout>
              </c:layout>
              <c:tx>
                <c:rich>
                  <a:bodyPr rot="0" vert="horz"/>
                  <a:lstStyle/>
                  <a:p>
                    <a:pPr>
                      <a:defRPr sz="1050">
                        <a:latin typeface="Palatino Linotype" panose="02040502050505030304" pitchFamily="18" charset="0"/>
                        <a:ea typeface="Cambria" panose="02040503050406030204" pitchFamily="18" charset="0"/>
                      </a:defRPr>
                    </a:pPr>
                    <a:r>
                      <a:rPr lang="en-US" sz="800" dirty="0">
                        <a:latin typeface="Palatino Linotype" panose="02040502050505030304" pitchFamily="18" charset="0"/>
                      </a:rPr>
                      <a:t>Cl-</a:t>
                    </a:r>
                    <a:r>
                      <a:rPr lang="en-US" sz="800" dirty="0" err="1">
                        <a:latin typeface="Palatino Linotype" panose="02040502050505030304" pitchFamily="18" charset="0"/>
                      </a:rPr>
                      <a:t>iso</a:t>
                    </a:r>
                    <a:r>
                      <a:rPr lang="en-US" sz="800" dirty="0">
                        <a:latin typeface="Palatino Linotype" panose="02040502050505030304" pitchFamily="18" charset="0"/>
                      </a:rPr>
                      <a:t>-OH</a:t>
                    </a:r>
                    <a:endParaRPr lang="en-US" sz="700" dirty="0">
                      <a:latin typeface="Palatino Linotype" panose="02040502050505030304" pitchFamily="18" charset="0"/>
                    </a:endParaRPr>
                  </a:p>
                </c:rich>
              </c:tx>
              <c:spPr>
                <a:solidFill>
                  <a:sysClr val="window" lastClr="FFFFFF"/>
                </a:solidFill>
                <a:ln>
                  <a:solidFill>
                    <a:sysClr val="windowText" lastClr="000000">
                      <a:lumMod val="25000"/>
                      <a:lumOff val="75000"/>
                    </a:sysClr>
                  </a:solid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12"/>
                      <c:h val="7.6923076923076927E-2"/>
                    </c:manualLayout>
                  </c15:layout>
                </c:ext>
                <c:ext xmlns:c16="http://schemas.microsoft.com/office/drawing/2014/chart" uri="{C3380CC4-5D6E-409C-BE32-E72D297353CC}">
                  <c16:uniqueId val="{00000002-9891-486D-919B-06AF3378F7BF}"/>
                </c:ext>
              </c:extLst>
            </c:dLbl>
            <c:dLbl>
              <c:idx val="3"/>
              <c:layout>
                <c:manualLayout>
                  <c:x val="-0.17315133333333332"/>
                  <c:y val="-5.8717094017094067E-2"/>
                </c:manualLayout>
              </c:layout>
              <c:tx>
                <c:rich>
                  <a:bodyPr/>
                  <a:lstStyle/>
                  <a:p>
                    <a:r>
                      <a:rPr lang="en-US" sz="800"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OH-</a:t>
                    </a:r>
                    <a:r>
                      <a:rPr lang="en-US" sz="800" dirty="0" err="1">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subst</a:t>
                    </a:r>
                    <a:r>
                      <a:rPr lang="en-US" sz="800"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-Cl</a:t>
                    </a:r>
                    <a:endParaRPr lang="en-US" sz="800" baseline="0"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endParaRPr>
                  </a:p>
                </c:rich>
              </c:tx>
              <c:showLegendKey val="0"/>
              <c:showVal val="1"/>
              <c:showCatName val="1"/>
              <c:showSerName val="0"/>
              <c:showPercent val="0"/>
              <c:showBubbleSize val="0"/>
              <c:extLst>
                <c:ext xmlns:c15="http://schemas.microsoft.com/office/drawing/2012/chart" uri="{CE6537A1-D6FC-4f65-9D91-7224C49458BB}">
                  <c15:layout>
                    <c:manualLayout>
                      <c:w val="0.14399999999999999"/>
                      <c:h val="7.6923076923076927E-2"/>
                    </c:manualLayout>
                  </c15:layout>
                </c:ext>
                <c:ext xmlns:c16="http://schemas.microsoft.com/office/drawing/2014/chart" uri="{C3380CC4-5D6E-409C-BE32-E72D297353CC}">
                  <c16:uniqueId val="{00000003-9891-486D-919B-06AF3378F7BF}"/>
                </c:ext>
              </c:extLst>
            </c:dLbl>
            <c:dLbl>
              <c:idx val="4"/>
              <c:layout>
                <c:manualLayout>
                  <c:x val="-0.13878311111111111"/>
                  <c:y val="-0.12701367521367521"/>
                </c:manualLayout>
              </c:layout>
              <c:tx>
                <c:rich>
                  <a:bodyPr rot="0" vert="horz"/>
                  <a:lstStyle/>
                  <a:p>
                    <a:pPr>
                      <a:defRPr sz="800">
                        <a:latin typeface="Palatino Linotype" panose="02040502050505030304" pitchFamily="18" charset="0"/>
                        <a:ea typeface="Cambria" panose="02040503050406030204" pitchFamily="18" charset="0"/>
                      </a:defRPr>
                    </a:pPr>
                    <a:r>
                      <a:rPr lang="en-US" sz="800"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OH-subst-CH</a:t>
                    </a:r>
                    <a:r>
                      <a:rPr lang="en-US" sz="800" baseline="-25000"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3</a:t>
                    </a:r>
                  </a:p>
                </c:rich>
              </c:tx>
              <c:spPr>
                <a:solidFill>
                  <a:sysClr val="window" lastClr="FFFFFF"/>
                </a:solidFill>
                <a:ln>
                  <a:solidFill>
                    <a:sysClr val="windowText" lastClr="000000">
                      <a:lumMod val="25000"/>
                      <a:lumOff val="75000"/>
                    </a:sysClr>
                  </a:solid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16800000000000001"/>
                      <c:h val="7.6923076923076927E-2"/>
                    </c:manualLayout>
                  </c15:layout>
                </c:ext>
                <c:ext xmlns:c16="http://schemas.microsoft.com/office/drawing/2014/chart" uri="{C3380CC4-5D6E-409C-BE32-E72D297353CC}">
                  <c16:uniqueId val="{00000004-9891-486D-919B-06AF3378F7BF}"/>
                </c:ext>
              </c:extLst>
            </c:dLbl>
            <c:spPr>
              <a:solidFill>
                <a:sysClr val="window" lastClr="FFFFFF"/>
              </a:solidFill>
              <a:ln>
                <a:solidFill>
                  <a:sysClr val="windowText" lastClr="000000">
                    <a:lumMod val="25000"/>
                    <a:lumOff val="75000"/>
                  </a:sysClr>
                </a:solidFill>
              </a:ln>
              <a:effectLst/>
            </c:spPr>
            <c:txPr>
              <a:bodyPr rot="0" vert="horz"/>
              <a:lstStyle/>
              <a:p>
                <a:pPr>
                  <a:defRPr sz="1050">
                    <a:latin typeface="Cambria" panose="02040503050406030204" pitchFamily="18" charset="0"/>
                    <a:ea typeface="Cambria" panose="02040503050406030204" pitchFamily="18" charset="0"/>
                  </a:defRPr>
                </a:pPr>
                <a:endParaRPr lang="lv-LV"/>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xVal>
            <c:numRef>
              <c:f>Enerģiju_starpības!$C$71:$C$75</c:f>
              <c:numCache>
                <c:formatCode>0.0</c:formatCode>
                <c:ptCount val="5"/>
                <c:pt idx="0">
                  <c:v>-132.59776223518591</c:v>
                </c:pt>
                <c:pt idx="1">
                  <c:v>-130.43043873552543</c:v>
                </c:pt>
                <c:pt idx="2">
                  <c:v>-126.22006318641358</c:v>
                </c:pt>
                <c:pt idx="3">
                  <c:v>-129.12492885007475</c:v>
                </c:pt>
                <c:pt idx="4">
                  <c:v>-125.28934990409043</c:v>
                </c:pt>
              </c:numCache>
            </c:numRef>
          </c:xVal>
          <c:yVal>
            <c:numRef>
              <c:f>Enerģiju_starpības!$D$71:$D$75</c:f>
              <c:numCache>
                <c:formatCode>0.00</c:formatCode>
                <c:ptCount val="5"/>
                <c:pt idx="0">
                  <c:v>0</c:v>
                </c:pt>
                <c:pt idx="1">
                  <c:v>2.1673234996604833</c:v>
                </c:pt>
                <c:pt idx="2">
                  <c:v>6.3776990487723282</c:v>
                </c:pt>
                <c:pt idx="3">
                  <c:v>3.4728333851111586</c:v>
                </c:pt>
                <c:pt idx="4">
                  <c:v>7.3084123310954823</c:v>
                </c:pt>
              </c:numCache>
            </c:numRef>
          </c:yVal>
          <c:smooth val="0"/>
          <c:extLst>
            <c:ext xmlns:c16="http://schemas.microsoft.com/office/drawing/2014/chart" uri="{C3380CC4-5D6E-409C-BE32-E72D297353CC}">
              <c16:uniqueId val="{00000005-9891-486D-919B-06AF3378F7BF}"/>
            </c:ext>
          </c:extLst>
        </c:ser>
        <c:ser>
          <c:idx val="1"/>
          <c:order val="1"/>
          <c:spPr>
            <a:ln w="19050" cap="rnd">
              <a:noFill/>
              <a:round/>
            </a:ln>
            <a:effectLst/>
          </c:spPr>
          <c:marker>
            <c:symbol val="circle"/>
            <c:size val="7"/>
            <c:spPr>
              <a:solidFill>
                <a:schemeClr val="accent6">
                  <a:alpha val="99000"/>
                </a:schemeClr>
              </a:solidFill>
              <a:ln w="15875">
                <a:solidFill>
                  <a:schemeClr val="tx1"/>
                </a:solidFill>
              </a:ln>
              <a:effectLst/>
            </c:spPr>
          </c:marker>
          <c:dLbls>
            <c:dLbl>
              <c:idx val="0"/>
              <c:layout>
                <c:manualLayout>
                  <c:x val="0.10822733333333333"/>
                  <c:y val="0.18171153846153845"/>
                </c:manualLayout>
              </c:layout>
              <c:tx>
                <c:rich>
                  <a:bodyPr rot="0" vert="horz"/>
                  <a:lstStyle/>
                  <a:p>
                    <a:pPr>
                      <a:defRPr sz="1100">
                        <a:latin typeface="Cambria" panose="02040503050406030204" pitchFamily="18" charset="0"/>
                        <a:ea typeface="Cambria" panose="02040503050406030204" pitchFamily="18" charset="0"/>
                      </a:defRPr>
                    </a:pPr>
                    <a:r>
                      <a:rPr lang="en-US" sz="800" dirty="0">
                        <a:latin typeface="Palatino Linotype" panose="02040502050505030304" pitchFamily="18" charset="0"/>
                        <a:ea typeface="Cambria" panose="02040503050406030204" pitchFamily="18" charset="0"/>
                      </a:rPr>
                      <a:t>2C5NBA</a:t>
                    </a:r>
                  </a:p>
                </c:rich>
              </c:tx>
              <c:spPr>
                <a:solidFill>
                  <a:sysClr val="window" lastClr="FFFFFF"/>
                </a:solidFill>
                <a:ln w="12700" cap="flat" cmpd="sng" algn="ctr">
                  <a:solidFill>
                    <a:sysClr val="windowText" lastClr="000000"/>
                  </a:solidFill>
                  <a:prstDash val="solid"/>
                  <a:miter lim="800000"/>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112"/>
                      <c:h val="7.6923076923076927E-2"/>
                    </c:manualLayout>
                  </c15:layout>
                </c:ext>
                <c:ext xmlns:c16="http://schemas.microsoft.com/office/drawing/2014/chart" uri="{C3380CC4-5D6E-409C-BE32-E72D297353CC}">
                  <c16:uniqueId val="{00000006-9891-486D-919B-06AF3378F7BF}"/>
                </c:ext>
              </c:extLst>
            </c:dLbl>
            <c:dLbl>
              <c:idx val="1"/>
              <c:layout>
                <c:manualLayout>
                  <c:x val="-7.6807973542164176E-2"/>
                  <c:y val="0.14081956315289648"/>
                </c:manualLayout>
              </c:layout>
              <c:tx>
                <c:rich>
                  <a:bodyPr/>
                  <a:lstStyle/>
                  <a:p>
                    <a:r>
                      <a:rPr lang="en-US" sz="800" b="1" dirty="0">
                        <a:latin typeface="Palatino Linotype" panose="02040502050505030304" pitchFamily="18" charset="0"/>
                      </a:rPr>
                      <a:t>OH-</a:t>
                    </a:r>
                    <a:r>
                      <a:rPr lang="en-US" sz="800" b="1" dirty="0" err="1">
                        <a:latin typeface="Palatino Linotype" panose="02040502050505030304" pitchFamily="18" charset="0"/>
                      </a:rPr>
                      <a:t>iso</a:t>
                    </a:r>
                    <a:r>
                      <a:rPr lang="en-US" sz="800" b="1" dirty="0">
                        <a:latin typeface="Palatino Linotype" panose="02040502050505030304" pitchFamily="18" charset="0"/>
                      </a:rPr>
                      <a:t>-Cl</a:t>
                    </a:r>
                  </a:p>
                </c:rich>
              </c:tx>
              <c:showLegendKey val="0"/>
              <c:showVal val="1"/>
              <c:showCatName val="1"/>
              <c:showSerName val="0"/>
              <c:showPercent val="0"/>
              <c:showBubbleSize val="0"/>
              <c:extLst>
                <c:ext xmlns:c15="http://schemas.microsoft.com/office/drawing/2012/chart" uri="{CE6537A1-D6FC-4f65-9D91-7224C49458BB}">
                  <c15:layout>
                    <c:manualLayout>
                      <c:w val="0.128"/>
                      <c:h val="7.6923076923076927E-2"/>
                    </c:manualLayout>
                  </c15:layout>
                </c:ext>
                <c:ext xmlns:c16="http://schemas.microsoft.com/office/drawing/2014/chart" uri="{C3380CC4-5D6E-409C-BE32-E72D297353CC}">
                  <c16:uniqueId val="{00000007-9891-486D-919B-06AF3378F7BF}"/>
                </c:ext>
              </c:extLst>
            </c:dLbl>
            <c:dLbl>
              <c:idx val="2"/>
              <c:layout>
                <c:manualLayout>
                  <c:x val="-0.14506622222222226"/>
                  <c:y val="0.21022222222222212"/>
                </c:manualLayout>
              </c:layout>
              <c:tx>
                <c:rich>
                  <a:bodyPr rot="0" vert="horz"/>
                  <a:lstStyle/>
                  <a:p>
                    <a:pPr>
                      <a:defRPr sz="800">
                        <a:latin typeface="Palatino Linotype" panose="02040502050505030304" pitchFamily="18" charset="0"/>
                        <a:ea typeface="Cambria" panose="02040503050406030204" pitchFamily="18" charset="0"/>
                      </a:defRPr>
                    </a:pPr>
                    <a:r>
                      <a:rPr lang="en-US" sz="800" b="1">
                        <a:latin typeface="Palatino Linotype" panose="02040502050505030304" pitchFamily="18" charset="0"/>
                      </a:rPr>
                      <a:t>CH</a:t>
                    </a:r>
                    <a:r>
                      <a:rPr lang="en-US" sz="800" b="1" baseline="-25000">
                        <a:latin typeface="Palatino Linotype" panose="02040502050505030304" pitchFamily="18" charset="0"/>
                      </a:rPr>
                      <a:t>3</a:t>
                    </a:r>
                    <a:r>
                      <a:rPr lang="en-US" sz="800" b="1">
                        <a:latin typeface="Palatino Linotype" panose="02040502050505030304" pitchFamily="18" charset="0"/>
                      </a:rPr>
                      <a:t>-iso-Cl</a:t>
                    </a:r>
                  </a:p>
                </c:rich>
              </c:tx>
              <c:spPr>
                <a:solidFill>
                  <a:sysClr val="window" lastClr="FFFFFF"/>
                </a:solidFill>
                <a:ln>
                  <a:solidFill>
                    <a:sysClr val="windowText" lastClr="000000">
                      <a:lumMod val="25000"/>
                      <a:lumOff val="75000"/>
                    </a:sysClr>
                  </a:solidFill>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13600000000000001"/>
                      <c:h val="7.6923076923076927E-2"/>
                    </c:manualLayout>
                  </c15:layout>
                </c:ext>
                <c:ext xmlns:c16="http://schemas.microsoft.com/office/drawing/2014/chart" uri="{C3380CC4-5D6E-409C-BE32-E72D297353CC}">
                  <c16:uniqueId val="{00000008-9891-486D-919B-06AF3378F7BF}"/>
                </c:ext>
              </c:extLst>
            </c:dLbl>
            <c:dLbl>
              <c:idx val="3"/>
              <c:layout>
                <c:manualLayout>
                  <c:x val="5.152311111111111E-2"/>
                  <c:y val="0.27132478632478635"/>
                </c:manualLayout>
              </c:layout>
              <c:tx>
                <c:rich>
                  <a:bodyPr/>
                  <a:lstStyle/>
                  <a:p>
                    <a:r>
                      <a:rPr lang="en-US" sz="800" b="1" dirty="0">
                        <a:latin typeface="Palatino Linotype" panose="02040502050505030304" pitchFamily="18" charset="0"/>
                      </a:rPr>
                      <a:t>Cl-</a:t>
                    </a:r>
                    <a:r>
                      <a:rPr lang="en-US" sz="800" b="1" dirty="0" err="1">
                        <a:latin typeface="Palatino Linotype" panose="02040502050505030304" pitchFamily="18" charset="0"/>
                      </a:rPr>
                      <a:t>subst</a:t>
                    </a:r>
                    <a:r>
                      <a:rPr lang="en-US" sz="800" b="1" dirty="0">
                        <a:latin typeface="Palatino Linotype" panose="02040502050505030304" pitchFamily="18" charset="0"/>
                      </a:rPr>
                      <a:t>-OH</a:t>
                    </a:r>
                  </a:p>
                </c:rich>
              </c:tx>
              <c:showLegendKey val="0"/>
              <c:showVal val="1"/>
              <c:showCatName val="1"/>
              <c:showSerName val="0"/>
              <c:showPercent val="0"/>
              <c:showBubbleSize val="0"/>
              <c:extLst>
                <c:ext xmlns:c15="http://schemas.microsoft.com/office/drawing/2012/chart" uri="{CE6537A1-D6FC-4f65-9D91-7224C49458BB}">
                  <c15:layout>
                    <c:manualLayout>
                      <c:w val="0.152"/>
                      <c:h val="7.6923076923076927E-2"/>
                    </c:manualLayout>
                  </c15:layout>
                </c:ext>
                <c:ext xmlns:c16="http://schemas.microsoft.com/office/drawing/2014/chart" uri="{C3380CC4-5D6E-409C-BE32-E72D297353CC}">
                  <c16:uniqueId val="{00000009-9891-486D-919B-06AF3378F7BF}"/>
                </c:ext>
              </c:extLst>
            </c:dLbl>
            <c:dLbl>
              <c:idx val="4"/>
              <c:layout>
                <c:manualLayout>
                  <c:x val="-9.8529755144380726E-2"/>
                  <c:y val="0.35441099833808154"/>
                </c:manualLayout>
              </c:layout>
              <c:tx>
                <c:rich>
                  <a:bodyPr/>
                  <a:lstStyle/>
                  <a:p>
                    <a:r>
                      <a:rPr lang="en-US" sz="800" b="1" dirty="0">
                        <a:latin typeface="Palatino Linotype" panose="02040502050505030304" pitchFamily="18" charset="0"/>
                      </a:rPr>
                      <a:t>Cl-subst-CH</a:t>
                    </a:r>
                    <a:r>
                      <a:rPr lang="en-US" sz="800" b="1" baseline="-25000" dirty="0">
                        <a:latin typeface="Palatino Linotype" panose="02040502050505030304" pitchFamily="18" charset="0"/>
                      </a:rPr>
                      <a:t>3</a:t>
                    </a:r>
                  </a:p>
                </c:rich>
              </c:tx>
              <c:showLegendKey val="0"/>
              <c:showVal val="1"/>
              <c:showCatName val="1"/>
              <c:showSerName val="0"/>
              <c:showPercent val="0"/>
              <c:showBubbleSize val="0"/>
              <c:extLst>
                <c:ext xmlns:c15="http://schemas.microsoft.com/office/drawing/2012/chart" uri="{CE6537A1-D6FC-4f65-9D91-7224C49458BB}">
                  <c15:layout>
                    <c:manualLayout>
                      <c:w val="0.16"/>
                      <c:h val="7.6923076923076927E-2"/>
                    </c:manualLayout>
                  </c15:layout>
                </c:ext>
                <c:ext xmlns:c16="http://schemas.microsoft.com/office/drawing/2014/chart" uri="{C3380CC4-5D6E-409C-BE32-E72D297353CC}">
                  <c16:uniqueId val="{0000000A-9891-486D-919B-06AF3378F7BF}"/>
                </c:ext>
              </c:extLst>
            </c:dLbl>
            <c:spPr>
              <a:solidFill>
                <a:sysClr val="window" lastClr="FFFFFF"/>
              </a:solidFill>
              <a:ln>
                <a:solidFill>
                  <a:sysClr val="windowText" lastClr="000000">
                    <a:lumMod val="25000"/>
                    <a:lumOff val="75000"/>
                  </a:sysClr>
                </a:solidFill>
              </a:ln>
              <a:effectLst/>
            </c:spPr>
            <c:txPr>
              <a:bodyPr rot="0" vert="horz"/>
              <a:lstStyle/>
              <a:p>
                <a:pPr>
                  <a:defRPr sz="1100">
                    <a:latin typeface="Cambria" panose="02040503050406030204" pitchFamily="18" charset="0"/>
                    <a:ea typeface="Cambria" panose="02040503050406030204" pitchFamily="18" charset="0"/>
                  </a:defRPr>
                </a:pPr>
                <a:endParaRPr lang="lv-LV"/>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xVal>
            <c:numRef>
              <c:f>Enerģiju_starpības!$C$77:$C$81</c:f>
              <c:numCache>
                <c:formatCode>0.0</c:formatCode>
                <c:ptCount val="5"/>
                <c:pt idx="0">
                  <c:v>-137.78500078222061</c:v>
                </c:pt>
                <c:pt idx="1">
                  <c:v>-144.49536701442025</c:v>
                </c:pt>
                <c:pt idx="2">
                  <c:v>-139.13381171655004</c:v>
                </c:pt>
                <c:pt idx="3">
                  <c:v>-138.26010130811142</c:v>
                </c:pt>
                <c:pt idx="4">
                  <c:v>-138.37660456203929</c:v>
                </c:pt>
              </c:numCache>
            </c:numRef>
          </c:xVal>
          <c:yVal>
            <c:numRef>
              <c:f>Enerģiju_starpības!$D$77:$D$81</c:f>
              <c:numCache>
                <c:formatCode>0.00</c:formatCode>
                <c:ptCount val="5"/>
                <c:pt idx="0">
                  <c:v>0</c:v>
                </c:pt>
                <c:pt idx="1">
                  <c:v>-6.7103662321996467</c:v>
                </c:pt>
                <c:pt idx="2">
                  <c:v>-1.3488109343294354</c:v>
                </c:pt>
                <c:pt idx="3">
                  <c:v>-0.47510052589080942</c:v>
                </c:pt>
                <c:pt idx="4">
                  <c:v>-0.59160377981868351</c:v>
                </c:pt>
              </c:numCache>
            </c:numRef>
          </c:yVal>
          <c:smooth val="0"/>
          <c:extLst>
            <c:ext xmlns:c16="http://schemas.microsoft.com/office/drawing/2014/chart" uri="{C3380CC4-5D6E-409C-BE32-E72D297353CC}">
              <c16:uniqueId val="{0000000B-9891-486D-919B-06AF3378F7BF}"/>
            </c:ext>
          </c:extLst>
        </c:ser>
        <c:ser>
          <c:idx val="2"/>
          <c:order val="2"/>
          <c:spPr>
            <a:ln w="19050" cap="rnd">
              <a:noFill/>
              <a:round/>
            </a:ln>
            <a:effectLst/>
          </c:spPr>
          <c:marker>
            <c:symbol val="circle"/>
            <c:size val="7"/>
            <c:spPr>
              <a:solidFill>
                <a:srgbClr val="FF0000"/>
              </a:solidFill>
              <a:ln w="15875">
                <a:solidFill>
                  <a:schemeClr val="tx1"/>
                </a:solidFill>
              </a:ln>
              <a:effectLst/>
            </c:spPr>
          </c:marker>
          <c:dLbls>
            <c:dLbl>
              <c:idx val="0"/>
              <c:layout>
                <c:manualLayout>
                  <c:x val="-4.801511111111114E-2"/>
                  <c:y val="0.17059444444444444"/>
                </c:manualLayout>
              </c:layout>
              <c:tx>
                <c:rich>
                  <a:bodyPr rot="0" vert="horz"/>
                  <a:lstStyle/>
                  <a:p>
                    <a:pPr>
                      <a:defRPr sz="1100">
                        <a:latin typeface="Cambria" panose="02040503050406030204" pitchFamily="18" charset="0"/>
                        <a:ea typeface="Cambria" panose="02040503050406030204" pitchFamily="18" charset="0"/>
                      </a:defRPr>
                    </a:pPr>
                    <a:r>
                      <a:rPr lang="en-US" sz="800" dirty="0">
                        <a:latin typeface="Palatino Linotype" panose="02040502050505030304" pitchFamily="18" charset="0"/>
                        <a:ea typeface="Cambria" panose="02040503050406030204" pitchFamily="18" charset="0"/>
                      </a:rPr>
                      <a:t>2CH</a:t>
                    </a:r>
                    <a:r>
                      <a:rPr lang="en-US" sz="800" baseline="-25000" dirty="0">
                        <a:latin typeface="Palatino Linotype" panose="02040502050505030304" pitchFamily="18" charset="0"/>
                        <a:ea typeface="Cambria" panose="02040503050406030204" pitchFamily="18" charset="0"/>
                      </a:rPr>
                      <a:t>3</a:t>
                    </a:r>
                    <a:r>
                      <a:rPr lang="en-US" sz="800" dirty="0">
                        <a:latin typeface="Palatino Linotype" panose="02040502050505030304" pitchFamily="18" charset="0"/>
                        <a:ea typeface="Cambria" panose="02040503050406030204" pitchFamily="18" charset="0"/>
                      </a:rPr>
                      <a:t>5NBA</a:t>
                    </a:r>
                  </a:p>
                </c:rich>
              </c:tx>
              <c:spPr>
                <a:solidFill>
                  <a:sysClr val="window" lastClr="FFFFFF"/>
                </a:solidFill>
                <a:ln w="12700" cap="flat" cmpd="sng" algn="ctr">
                  <a:solidFill>
                    <a:sysClr val="windowText" lastClr="000000"/>
                  </a:solidFill>
                  <a:prstDash val="solid"/>
                  <a:miter lim="800000"/>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13600000000000001"/>
                      <c:h val="7.6923076923076927E-2"/>
                    </c:manualLayout>
                  </c15:layout>
                </c:ext>
                <c:ext xmlns:c16="http://schemas.microsoft.com/office/drawing/2014/chart" uri="{C3380CC4-5D6E-409C-BE32-E72D297353CC}">
                  <c16:uniqueId val="{0000000C-9891-486D-919B-06AF3378F7BF}"/>
                </c:ext>
              </c:extLst>
            </c:dLbl>
            <c:dLbl>
              <c:idx val="1"/>
              <c:layout>
                <c:manualLayout>
                  <c:x val="-0.15210888888888893"/>
                  <c:y val="0.13229786324786325"/>
                </c:manualLayout>
              </c:layout>
              <c:tx>
                <c:rich>
                  <a:bodyPr/>
                  <a:lstStyle/>
                  <a:p>
                    <a:r>
                      <a:rPr lang="en-US" sz="800" dirty="0">
                        <a:latin typeface="Palatino Linotype" panose="02040502050505030304" pitchFamily="18" charset="0"/>
                      </a:rPr>
                      <a:t>Cl-iso-CH</a:t>
                    </a:r>
                    <a:r>
                      <a:rPr lang="en-US" sz="800" baseline="-25000" dirty="0">
                        <a:latin typeface="Palatino Linotype" panose="02040502050505030304" pitchFamily="18" charset="0"/>
                      </a:rPr>
                      <a:t>3</a:t>
                    </a:r>
                  </a:p>
                </c:rich>
              </c:tx>
              <c:showLegendKey val="0"/>
              <c:showVal val="1"/>
              <c:showCatName val="1"/>
              <c:showSerName val="0"/>
              <c:showPercent val="0"/>
              <c:showBubbleSize val="0"/>
              <c:extLst>
                <c:ext xmlns:c15="http://schemas.microsoft.com/office/drawing/2012/chart" uri="{CE6537A1-D6FC-4f65-9D91-7224C49458BB}">
                  <c15:layout>
                    <c:manualLayout>
                      <c:w val="0.128"/>
                      <c:h val="7.6923076923076927E-2"/>
                    </c:manualLayout>
                  </c15:layout>
                </c:ext>
                <c:ext xmlns:c16="http://schemas.microsoft.com/office/drawing/2014/chart" uri="{C3380CC4-5D6E-409C-BE32-E72D297353CC}">
                  <c16:uniqueId val="{0000000D-9891-486D-919B-06AF3378F7BF}"/>
                </c:ext>
              </c:extLst>
            </c:dLbl>
            <c:dLbl>
              <c:idx val="2"/>
              <c:layout>
                <c:manualLayout>
                  <c:x val="-6.6549333333333335E-2"/>
                  <c:y val="0.10108461538461538"/>
                </c:manualLayout>
              </c:layout>
              <c:tx>
                <c:rich>
                  <a:bodyPr/>
                  <a:lstStyle/>
                  <a:p>
                    <a:r>
                      <a:rPr lang="en-US" sz="800" b="1" dirty="0">
                        <a:latin typeface="Palatino Linotype" panose="02040502050505030304" pitchFamily="18" charset="0"/>
                      </a:rPr>
                      <a:t>OH-iso-CH</a:t>
                    </a:r>
                    <a:r>
                      <a:rPr lang="en-US" sz="800" b="1" baseline="-25000" dirty="0">
                        <a:latin typeface="Palatino Linotype" panose="02040502050505030304" pitchFamily="18" charset="0"/>
                      </a:rPr>
                      <a:t>3</a:t>
                    </a:r>
                  </a:p>
                </c:rich>
              </c:tx>
              <c:showLegendKey val="0"/>
              <c:showVal val="1"/>
              <c:showCatName val="1"/>
              <c:showSerName val="0"/>
              <c:showPercent val="0"/>
              <c:showBubbleSize val="0"/>
              <c:extLst>
                <c:ext xmlns:c15="http://schemas.microsoft.com/office/drawing/2012/chart" uri="{CE6537A1-D6FC-4f65-9D91-7224C49458BB}">
                  <c15:layout>
                    <c:manualLayout>
                      <c:w val="0.14399999999999999"/>
                      <c:h val="7.6923076923076927E-2"/>
                    </c:manualLayout>
                  </c15:layout>
                </c:ext>
                <c:ext xmlns:c16="http://schemas.microsoft.com/office/drawing/2014/chart" uri="{C3380CC4-5D6E-409C-BE32-E72D297353CC}">
                  <c16:uniqueId val="{0000000E-9891-486D-919B-06AF3378F7BF}"/>
                </c:ext>
              </c:extLst>
            </c:dLbl>
            <c:dLbl>
              <c:idx val="3"/>
              <c:layout>
                <c:manualLayout>
                  <c:x val="-0.13832311111111112"/>
                  <c:y val="-0.1852820512820513"/>
                </c:manualLayout>
              </c:layout>
              <c:tx>
                <c:rich>
                  <a:bodyPr/>
                  <a:lstStyle/>
                  <a:p>
                    <a:r>
                      <a:rPr lang="en-US" sz="800" dirty="0">
                        <a:latin typeface="Palatino Linotype" panose="02040502050505030304" pitchFamily="18" charset="0"/>
                      </a:rPr>
                      <a:t>CH</a:t>
                    </a:r>
                    <a:r>
                      <a:rPr lang="en-US" sz="800" baseline="-25000" dirty="0">
                        <a:latin typeface="Palatino Linotype" panose="02040502050505030304" pitchFamily="18" charset="0"/>
                      </a:rPr>
                      <a:t>3</a:t>
                    </a:r>
                    <a:r>
                      <a:rPr lang="en-US" sz="800" dirty="0">
                        <a:latin typeface="Palatino Linotype" panose="02040502050505030304" pitchFamily="18" charset="0"/>
                      </a:rPr>
                      <a:t>-subst-Cl</a:t>
                    </a:r>
                  </a:p>
                </c:rich>
              </c:tx>
              <c:showLegendKey val="0"/>
              <c:showVal val="1"/>
              <c:showCatName val="1"/>
              <c:showSerName val="0"/>
              <c:showPercent val="0"/>
              <c:showBubbleSize val="0"/>
              <c:extLst>
                <c:ext xmlns:c15="http://schemas.microsoft.com/office/drawing/2012/chart" uri="{CE6537A1-D6FC-4f65-9D91-7224C49458BB}">
                  <c15:layout>
                    <c:manualLayout>
                      <c:w val="0.152"/>
                      <c:h val="7.6923076923076927E-2"/>
                    </c:manualLayout>
                  </c15:layout>
                </c:ext>
                <c:ext xmlns:c16="http://schemas.microsoft.com/office/drawing/2014/chart" uri="{C3380CC4-5D6E-409C-BE32-E72D297353CC}">
                  <c16:uniqueId val="{0000000F-9891-486D-919B-06AF3378F7BF}"/>
                </c:ext>
              </c:extLst>
            </c:dLbl>
            <c:dLbl>
              <c:idx val="4"/>
              <c:layout>
                <c:manualLayout>
                  <c:x val="-0.15728666666666666"/>
                  <c:y val="-0.16191452991452993"/>
                </c:manualLayout>
              </c:layout>
              <c:tx>
                <c:rich>
                  <a:bodyPr/>
                  <a:lstStyle/>
                  <a:p>
                    <a:r>
                      <a:rPr lang="en-US" sz="800" dirty="0">
                        <a:latin typeface="Palatino Linotype" panose="02040502050505030304" pitchFamily="18" charset="0"/>
                        <a:ea typeface="Cambria" panose="02040503050406030204" pitchFamily="18" charset="0"/>
                      </a:rPr>
                      <a:t>CH</a:t>
                    </a:r>
                    <a:r>
                      <a:rPr lang="en-US" sz="800" baseline="-25000" dirty="0">
                        <a:latin typeface="Palatino Linotype" panose="02040502050505030304" pitchFamily="18" charset="0"/>
                        <a:ea typeface="Cambria" panose="02040503050406030204" pitchFamily="18" charset="0"/>
                      </a:rPr>
                      <a:t>3</a:t>
                    </a:r>
                    <a:r>
                      <a:rPr lang="en-US" sz="800" dirty="0">
                        <a:latin typeface="Palatino Linotype" panose="02040502050505030304" pitchFamily="18" charset="0"/>
                        <a:ea typeface="Cambria" panose="02040503050406030204" pitchFamily="18" charset="0"/>
                      </a:rPr>
                      <a:t>-subst-OH</a:t>
                    </a:r>
                  </a:p>
                </c:rich>
              </c:tx>
              <c:showLegendKey val="0"/>
              <c:showVal val="1"/>
              <c:showCatName val="1"/>
              <c:showSerName val="0"/>
              <c:showPercent val="0"/>
              <c:showBubbleSize val="0"/>
              <c:extLst>
                <c:ext xmlns:c15="http://schemas.microsoft.com/office/drawing/2012/chart" uri="{CE6537A1-D6FC-4f65-9D91-7224C49458BB}">
                  <c15:layout>
                    <c:manualLayout>
                      <c:w val="0.16800000000000001"/>
                      <c:h val="7.6923076923076927E-2"/>
                    </c:manualLayout>
                  </c15:layout>
                </c:ext>
                <c:ext xmlns:c16="http://schemas.microsoft.com/office/drawing/2014/chart" uri="{C3380CC4-5D6E-409C-BE32-E72D297353CC}">
                  <c16:uniqueId val="{00000010-9891-486D-919B-06AF3378F7BF}"/>
                </c:ext>
              </c:extLst>
            </c:dLbl>
            <c:spPr>
              <a:solidFill>
                <a:sysClr val="window" lastClr="FFFFFF"/>
              </a:solidFill>
              <a:ln>
                <a:solidFill>
                  <a:sysClr val="windowText" lastClr="000000">
                    <a:lumMod val="25000"/>
                    <a:lumOff val="75000"/>
                  </a:sysClr>
                </a:solidFill>
              </a:ln>
              <a:effectLst/>
            </c:spPr>
            <c:txPr>
              <a:bodyPr rot="0" vert="horz"/>
              <a:lstStyle/>
              <a:p>
                <a:pPr>
                  <a:defRPr sz="1100">
                    <a:latin typeface="Cambria" panose="02040503050406030204" pitchFamily="18" charset="0"/>
                    <a:ea typeface="Cambria" panose="02040503050406030204" pitchFamily="18" charset="0"/>
                  </a:defRPr>
                </a:pPr>
                <a:endParaRPr lang="lv-LV"/>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xVal>
            <c:numRef>
              <c:f>Enerģiju_starpības!$C$83:$C$87</c:f>
              <c:numCache>
                <c:formatCode>0.0</c:formatCode>
                <c:ptCount val="5"/>
                <c:pt idx="0">
                  <c:v>-144.26015508688607</c:v>
                </c:pt>
                <c:pt idx="1">
                  <c:v>-135.52837092043939</c:v>
                </c:pt>
                <c:pt idx="2">
                  <c:v>-148.6582275881315</c:v>
                </c:pt>
                <c:pt idx="3">
                  <c:v>-141.46416231962473</c:v>
                </c:pt>
                <c:pt idx="4">
                  <c:v>-144.0727370940985</c:v>
                </c:pt>
              </c:numCache>
            </c:numRef>
          </c:xVal>
          <c:yVal>
            <c:numRef>
              <c:f>Enerģiju_starpības!$D$83:$D$87</c:f>
              <c:numCache>
                <c:formatCode>0.00</c:formatCode>
                <c:ptCount val="5"/>
                <c:pt idx="0">
                  <c:v>0</c:v>
                </c:pt>
                <c:pt idx="1">
                  <c:v>8.7317841664466869</c:v>
                </c:pt>
                <c:pt idx="2">
                  <c:v>-4.3980725012454229</c:v>
                </c:pt>
                <c:pt idx="3">
                  <c:v>2.7959927672613389</c:v>
                </c:pt>
                <c:pt idx="4">
                  <c:v>0.18741799278757298</c:v>
                </c:pt>
              </c:numCache>
            </c:numRef>
          </c:yVal>
          <c:smooth val="0"/>
          <c:extLst>
            <c:ext xmlns:c16="http://schemas.microsoft.com/office/drawing/2014/chart" uri="{C3380CC4-5D6E-409C-BE32-E72D297353CC}">
              <c16:uniqueId val="{00000011-9891-486D-919B-06AF3378F7BF}"/>
            </c:ext>
          </c:extLst>
        </c:ser>
        <c:dLbls>
          <c:showLegendKey val="0"/>
          <c:showVal val="0"/>
          <c:showCatName val="0"/>
          <c:showSerName val="0"/>
          <c:showPercent val="0"/>
          <c:showBubbleSize val="0"/>
        </c:dLbls>
        <c:axId val="329983536"/>
        <c:axId val="329984096"/>
      </c:scatterChart>
      <c:valAx>
        <c:axId val="329983536"/>
        <c:scaling>
          <c:orientation val="minMax"/>
        </c:scaling>
        <c:delete val="0"/>
        <c:axPos val="b"/>
        <c:title>
          <c:tx>
            <c:rich>
              <a:bodyPr rot="0" vert="horz"/>
              <a:lstStyle/>
              <a:p>
                <a:pPr>
                  <a:defRPr/>
                </a:pPr>
                <a:r>
                  <a:rPr lang="lv-LV" sz="1200" dirty="0">
                    <a:latin typeface="Palatino Linotype" panose="02040502050505030304" pitchFamily="18" charset="0"/>
                    <a:ea typeface="Cambria" panose="02040503050406030204" pitchFamily="18" charset="0"/>
                  </a:rPr>
                  <a:t>Energy / kJ·mol</a:t>
                </a:r>
                <a:r>
                  <a:rPr lang="lv-LV" sz="1200" baseline="30000" dirty="0">
                    <a:latin typeface="Palatino Linotype" panose="02040502050505030304" pitchFamily="18" charset="0"/>
                    <a:ea typeface="Cambria" panose="02040503050406030204" pitchFamily="18" charset="0"/>
                  </a:rPr>
                  <a:t>-1</a:t>
                </a:r>
              </a:p>
            </c:rich>
          </c:tx>
          <c:layout>
            <c:manualLayout>
              <c:xMode val="edge"/>
              <c:yMode val="edge"/>
              <c:x val="0.69183557982074129"/>
              <c:y val="0.88716630928300466"/>
            </c:manualLayout>
          </c:layout>
          <c:overlay val="0"/>
          <c:spPr>
            <a:noFill/>
            <a:ln>
              <a:noFill/>
            </a:ln>
            <a:effectLst/>
          </c:spPr>
        </c:title>
        <c:numFmt formatCode="0" sourceLinked="0"/>
        <c:majorTickMark val="out"/>
        <c:minorTickMark val="out"/>
        <c:tickLblPos val="nextTo"/>
        <c:spPr>
          <a:noFill/>
          <a:ln w="9525" cap="flat" cmpd="sng" algn="ctr">
            <a:solidFill>
              <a:schemeClr val="tx1">
                <a:lumMod val="25000"/>
                <a:lumOff val="75000"/>
              </a:schemeClr>
            </a:solidFill>
            <a:round/>
          </a:ln>
          <a:effectLst/>
        </c:spPr>
        <c:txPr>
          <a:bodyPr rot="-60000000" vert="horz"/>
          <a:lstStyle/>
          <a:p>
            <a:pPr>
              <a:defRPr sz="1000">
                <a:solidFill>
                  <a:schemeClr val="tx1"/>
                </a:solidFill>
                <a:latin typeface="Palatino Linotype" panose="02040502050505030304" pitchFamily="18" charset="0"/>
                <a:ea typeface="Cambria" panose="02040503050406030204" pitchFamily="18" charset="0"/>
              </a:defRPr>
            </a:pPr>
            <a:endParaRPr lang="lv-LV"/>
          </a:p>
        </c:txPr>
        <c:crossAx val="329984096"/>
        <c:crosses val="autoZero"/>
        <c:crossBetween val="midCat"/>
        <c:minorUnit val="2.5"/>
      </c:valAx>
      <c:valAx>
        <c:axId val="329984096"/>
        <c:scaling>
          <c:orientation val="minMax"/>
        </c:scaling>
        <c:delete val="0"/>
        <c:axPos val="l"/>
        <c:title>
          <c:tx>
            <c:rich>
              <a:bodyPr rot="-5400000" vert="horz"/>
              <a:lstStyle/>
              <a:p>
                <a:pPr>
                  <a:defRPr/>
                </a:pPr>
                <a:r>
                  <a:rPr lang="lv-LV" sz="1200" dirty="0">
                    <a:latin typeface="Palatino Linotype" panose="02040502050505030304" pitchFamily="18" charset="0"/>
                    <a:ea typeface="Cambria" panose="02040503050406030204" pitchFamily="18" charset="0"/>
                  </a:rPr>
                  <a:t>ΔE / kJ·mol</a:t>
                </a:r>
                <a:r>
                  <a:rPr lang="lv-LV" sz="1200" baseline="30000" dirty="0">
                    <a:latin typeface="Palatino Linotype" panose="02040502050505030304" pitchFamily="18" charset="0"/>
                    <a:ea typeface="Cambria" panose="02040503050406030204" pitchFamily="18" charset="0"/>
                  </a:rPr>
                  <a:t>-1</a:t>
                </a:r>
              </a:p>
            </c:rich>
          </c:tx>
          <c:layout>
            <c:manualLayout>
              <c:xMode val="edge"/>
              <c:yMode val="edge"/>
              <c:x val="0.96320395692903071"/>
              <c:y val="6.3399456545329844E-2"/>
            </c:manualLayout>
          </c:layout>
          <c:overlay val="0"/>
          <c:spPr>
            <a:noFill/>
            <a:ln>
              <a:noFill/>
            </a:ln>
            <a:effectLst/>
          </c:spPr>
        </c:title>
        <c:numFmt formatCode="0.0" sourceLinked="0"/>
        <c:majorTickMark val="out"/>
        <c:minorTickMark val="out"/>
        <c:tickLblPos val="nextTo"/>
        <c:spPr>
          <a:noFill/>
          <a:ln w="9525" cap="flat" cmpd="sng" algn="ctr">
            <a:solidFill>
              <a:schemeClr val="tx1">
                <a:lumMod val="25000"/>
                <a:lumOff val="75000"/>
              </a:schemeClr>
            </a:solidFill>
            <a:round/>
          </a:ln>
          <a:effectLst/>
        </c:spPr>
        <c:txPr>
          <a:bodyPr rot="-60000000" vert="horz"/>
          <a:lstStyle/>
          <a:p>
            <a:pPr>
              <a:defRPr sz="1000">
                <a:latin typeface="Palatino Linotype" panose="02040502050505030304" pitchFamily="18" charset="0"/>
                <a:ea typeface="Cambria" panose="02040503050406030204" pitchFamily="18" charset="0"/>
              </a:defRPr>
            </a:pPr>
            <a:endParaRPr lang="lv-LV"/>
          </a:p>
        </c:txPr>
        <c:crossAx val="329983536"/>
        <c:crosses val="autoZero"/>
        <c:crossBetween val="midCat"/>
        <c:majorUnit val="5"/>
        <c:minorUnit val="2.5"/>
      </c:valAx>
    </c:plotArea>
    <c:plotVisOnly val="1"/>
    <c:dispBlanksAs val="gap"/>
    <c:showDLblsOverMax val="0"/>
  </c:chart>
  <c:spPr>
    <a:solidFill>
      <a:schemeClr val="bg1"/>
    </a:solidFill>
    <a:ln w="9525" cap="flat" cmpd="sng" algn="ctr">
      <a:solidFill>
        <a:schemeClr val="bg1"/>
      </a:solidFill>
      <a:round/>
    </a:ln>
    <a:effectLst/>
  </c:spPr>
  <c:txPr>
    <a:bodyPr/>
    <a:lstStyle/>
    <a:p>
      <a:pPr>
        <a:defRPr sz="900">
          <a:solidFill>
            <a:sysClr val="windowText" lastClr="000000"/>
          </a:solidFill>
          <a:latin typeface="Palatino Linotype" panose="02040502050505030304" pitchFamily="18" charset="0"/>
          <a:ea typeface="Verdana" panose="020B0604030504040204" pitchFamily="34" charset="0"/>
        </a:defRPr>
      </a:pPr>
      <a:endParaRPr lang="lv-LV"/>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925233644859799E-2"/>
          <c:y val="0.111861103923005"/>
          <c:w val="0.91396429045751926"/>
          <c:h val="0.71298476621471563"/>
        </c:manualLayout>
      </c:layout>
      <c:scatterChart>
        <c:scatterStyle val="lineMarker"/>
        <c:varyColors val="0"/>
        <c:ser>
          <c:idx val="0"/>
          <c:order val="0"/>
          <c:spPr>
            <a:ln w="19050" cap="rnd">
              <a:noFill/>
              <a:round/>
            </a:ln>
            <a:effectLst/>
          </c:spPr>
          <c:marker>
            <c:symbol val="circle"/>
            <c:size val="7"/>
            <c:spPr>
              <a:solidFill>
                <a:schemeClr val="accent2"/>
              </a:solidFill>
              <a:ln w="15875">
                <a:solidFill>
                  <a:schemeClr val="tx1"/>
                </a:solidFill>
              </a:ln>
              <a:effectLst/>
            </c:spPr>
          </c:marker>
          <c:dLbls>
            <c:dLbl>
              <c:idx val="0"/>
              <c:layout>
                <c:manualLayout>
                  <c:x val="3.6773777777777725E-2"/>
                  <c:y val="0.14755384615384626"/>
                </c:manualLayout>
              </c:layout>
              <c:tx>
                <c:rich>
                  <a:bodyPr rot="0" vert="horz"/>
                  <a:lstStyle/>
                  <a:p>
                    <a:pPr>
                      <a:defRPr sz="800">
                        <a:latin typeface="Palatino Linotype" panose="02040502050505030304" pitchFamily="18" charset="0"/>
                      </a:defRPr>
                    </a:pPr>
                    <a:r>
                      <a:rPr lang="en-US" sz="800" dirty="0">
                        <a:latin typeface="Palatino Linotype" panose="02040502050505030304" pitchFamily="18" charset="0"/>
                      </a:rPr>
                      <a:t>2OH4NBA</a:t>
                    </a:r>
                  </a:p>
                </c:rich>
              </c:tx>
              <c:spPr>
                <a:solidFill>
                  <a:sysClr val="window" lastClr="FFFFFF"/>
                </a:solidFill>
                <a:ln w="12700" cap="flat" cmpd="sng" algn="ctr">
                  <a:solidFill>
                    <a:sysClr val="windowText" lastClr="000000"/>
                  </a:solidFill>
                  <a:prstDash val="solid"/>
                  <a:miter lim="800000"/>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128"/>
                      <c:h val="7.6923076923076927E-2"/>
                    </c:manualLayout>
                  </c15:layout>
                </c:ext>
                <c:ext xmlns:c16="http://schemas.microsoft.com/office/drawing/2014/chart" uri="{C3380CC4-5D6E-409C-BE32-E72D297353CC}">
                  <c16:uniqueId val="{00000000-FB1E-4473-B488-92B7DE99C41D}"/>
                </c:ext>
              </c:extLst>
            </c:dLbl>
            <c:dLbl>
              <c:idx val="1"/>
              <c:layout>
                <c:manualLayout>
                  <c:x val="-1.4372444444444445E-2"/>
                  <c:y val="-0.54674786324786329"/>
                </c:manualLayout>
              </c:layout>
              <c:tx>
                <c:rich>
                  <a:bodyPr/>
                  <a:lstStyle/>
                  <a:p>
                    <a:r>
                      <a:rPr lang="en-US" dirty="0"/>
                      <a:t>CH</a:t>
                    </a:r>
                    <a:r>
                      <a:rPr lang="en-US" baseline="-25000" dirty="0"/>
                      <a:t>3</a:t>
                    </a:r>
                    <a:r>
                      <a:rPr lang="en-US" dirty="0"/>
                      <a:t>-iso-OH</a:t>
                    </a:r>
                  </a:p>
                </c:rich>
              </c:tx>
              <c:showLegendKey val="0"/>
              <c:showVal val="1"/>
              <c:showCatName val="1"/>
              <c:showSerName val="0"/>
              <c:showPercent val="0"/>
              <c:showBubbleSize val="0"/>
              <c:extLst>
                <c:ext xmlns:c15="http://schemas.microsoft.com/office/drawing/2012/chart" uri="{CE6537A1-D6FC-4f65-9D91-7224C49458BB}">
                  <c15:layout>
                    <c:manualLayout>
                      <c:w val="0.14399999999999999"/>
                      <c:h val="7.6923076923076927E-2"/>
                    </c:manualLayout>
                  </c15:layout>
                </c:ext>
                <c:ext xmlns:c16="http://schemas.microsoft.com/office/drawing/2014/chart" uri="{C3380CC4-5D6E-409C-BE32-E72D297353CC}">
                  <c16:uniqueId val="{00000001-FB1E-4473-B488-92B7DE99C41D}"/>
                </c:ext>
              </c:extLst>
            </c:dLbl>
            <c:dLbl>
              <c:idx val="2"/>
              <c:layout>
                <c:manualLayout>
                  <c:x val="9.2003555555555505E-2"/>
                  <c:y val="-4.6773504273504275E-2"/>
                </c:manualLayout>
              </c:layout>
              <c:tx>
                <c:rich>
                  <a:bodyPr/>
                  <a:lstStyle/>
                  <a:p>
                    <a:r>
                      <a:rPr lang="en-US" dirty="0"/>
                      <a:t>Cl-</a:t>
                    </a:r>
                    <a:r>
                      <a:rPr lang="en-US" dirty="0" err="1"/>
                      <a:t>iso</a:t>
                    </a:r>
                    <a:r>
                      <a:rPr lang="en-US" dirty="0"/>
                      <a:t>-OH</a:t>
                    </a:r>
                  </a:p>
                </c:rich>
              </c:tx>
              <c:showLegendKey val="0"/>
              <c:showVal val="1"/>
              <c:showCatName val="1"/>
              <c:showSerName val="0"/>
              <c:showPercent val="0"/>
              <c:showBubbleSize val="0"/>
              <c:extLst>
                <c:ext xmlns:c15="http://schemas.microsoft.com/office/drawing/2012/chart" uri="{CE6537A1-D6FC-4f65-9D91-7224C49458BB}">
                  <c15:layout>
                    <c:manualLayout>
                      <c:w val="0.12"/>
                      <c:h val="7.6923076923076927E-2"/>
                    </c:manualLayout>
                  </c15:layout>
                </c:ext>
                <c:ext xmlns:c16="http://schemas.microsoft.com/office/drawing/2014/chart" uri="{C3380CC4-5D6E-409C-BE32-E72D297353CC}">
                  <c16:uniqueId val="{00000002-FB1E-4473-B488-92B7DE99C41D}"/>
                </c:ext>
              </c:extLst>
            </c:dLbl>
            <c:dLbl>
              <c:idx val="3"/>
              <c:layout>
                <c:manualLayout>
                  <c:x val="5.6711111111111101E-2"/>
                  <c:y val="-0.44897222222222222"/>
                </c:manualLayout>
              </c:layout>
              <c:tx>
                <c:rich>
                  <a:bodyPr/>
                  <a:lstStyle/>
                  <a:p>
                    <a:r>
                      <a:rPr lang="en-US"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OH-</a:t>
                    </a:r>
                    <a:r>
                      <a:rPr lang="en-US" dirty="0" err="1">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subst</a:t>
                    </a:r>
                    <a:r>
                      <a:rPr lang="en-US"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-Cl</a:t>
                    </a:r>
                    <a:endParaRPr lang="en-US" baseline="0"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endParaRPr>
                  </a:p>
                </c:rich>
              </c:tx>
              <c:showLegendKey val="0"/>
              <c:showVal val="1"/>
              <c:showCatName val="1"/>
              <c:showSerName val="0"/>
              <c:showPercent val="0"/>
              <c:showBubbleSize val="0"/>
              <c:extLst>
                <c:ext xmlns:c15="http://schemas.microsoft.com/office/drawing/2012/chart" uri="{CE6537A1-D6FC-4f65-9D91-7224C49458BB}">
                  <c15:layout>
                    <c:manualLayout>
                      <c:w val="0.14399999999999999"/>
                      <c:h val="7.6923076923076927E-2"/>
                    </c:manualLayout>
                  </c15:layout>
                </c:ext>
                <c:ext xmlns:c16="http://schemas.microsoft.com/office/drawing/2014/chart" uri="{C3380CC4-5D6E-409C-BE32-E72D297353CC}">
                  <c16:uniqueId val="{00000003-FB1E-4473-B488-92B7DE99C41D}"/>
                </c:ext>
              </c:extLst>
            </c:dLbl>
            <c:dLbl>
              <c:idx val="4"/>
              <c:layout>
                <c:manualLayout>
                  <c:x val="0.1171868888888889"/>
                  <c:y val="-0.35504743589743593"/>
                </c:manualLayout>
              </c:layout>
              <c:tx>
                <c:rich>
                  <a:bodyPr/>
                  <a:lstStyle/>
                  <a:p>
                    <a:r>
                      <a:rPr lang="en-US"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OH-subst-CH</a:t>
                    </a:r>
                    <a:r>
                      <a:rPr lang="en-US" baseline="-25000"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3</a:t>
                    </a:r>
                  </a:p>
                </c:rich>
              </c:tx>
              <c:showLegendKey val="0"/>
              <c:showVal val="1"/>
              <c:showCatName val="1"/>
              <c:showSerName val="0"/>
              <c:showPercent val="0"/>
              <c:showBubbleSize val="0"/>
              <c:extLst>
                <c:ext xmlns:c15="http://schemas.microsoft.com/office/drawing/2012/chart" uri="{CE6537A1-D6FC-4f65-9D91-7224C49458BB}">
                  <c15:layout>
                    <c:manualLayout>
                      <c:w val="0.16800000000000001"/>
                      <c:h val="7.6923076923076927E-2"/>
                    </c:manualLayout>
                  </c15:layout>
                </c:ext>
                <c:ext xmlns:c16="http://schemas.microsoft.com/office/drawing/2014/chart" uri="{C3380CC4-5D6E-409C-BE32-E72D297353CC}">
                  <c16:uniqueId val="{00000004-FB1E-4473-B488-92B7DE99C41D}"/>
                </c:ext>
              </c:extLst>
            </c:dLbl>
            <c:spPr>
              <a:solidFill>
                <a:sysClr val="window" lastClr="FFFFFF"/>
              </a:solidFill>
              <a:ln>
                <a:solidFill>
                  <a:sysClr val="windowText" lastClr="000000">
                    <a:lumMod val="25000"/>
                    <a:lumOff val="75000"/>
                  </a:sysClr>
                </a:solidFill>
              </a:ln>
              <a:effectLst/>
            </c:spPr>
            <c:txPr>
              <a:bodyPr rot="0" vert="horz"/>
              <a:lstStyle/>
              <a:p>
                <a:pPr>
                  <a:defRPr sz="800">
                    <a:latin typeface="Palatino Linotype" panose="02040502050505030304" pitchFamily="18" charset="0"/>
                  </a:defRPr>
                </a:pPr>
                <a:endParaRPr lang="lv-LV"/>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xVal>
            <c:numRef>
              <c:f>Enerģiju_starpības!$C$21:$C$25</c:f>
              <c:numCache>
                <c:formatCode>0.0</c:formatCode>
                <c:ptCount val="5"/>
                <c:pt idx="0">
                  <c:v>-139.9079369326966</c:v>
                </c:pt>
                <c:pt idx="1">
                  <c:v>-138.93000732565454</c:v>
                </c:pt>
                <c:pt idx="2">
                  <c:v>-138.21424039730175</c:v>
                </c:pt>
                <c:pt idx="3">
                  <c:v>-138.88645685428418</c:v>
                </c:pt>
                <c:pt idx="4">
                  <c:v>-138.72896955467058</c:v>
                </c:pt>
              </c:numCache>
            </c:numRef>
          </c:xVal>
          <c:yVal>
            <c:numRef>
              <c:f>Enerģiju_starpības!$D$21:$D$25</c:f>
              <c:numCache>
                <c:formatCode>0.00</c:formatCode>
                <c:ptCount val="5"/>
                <c:pt idx="0">
                  <c:v>0</c:v>
                </c:pt>
                <c:pt idx="1">
                  <c:v>0.97792960704205711</c:v>
                </c:pt>
                <c:pt idx="2">
                  <c:v>1.6936965353948494</c:v>
                </c:pt>
                <c:pt idx="3">
                  <c:v>1.0214800784124236</c:v>
                </c:pt>
                <c:pt idx="4">
                  <c:v>1.1789673780260159</c:v>
                </c:pt>
              </c:numCache>
            </c:numRef>
          </c:yVal>
          <c:smooth val="0"/>
          <c:extLst>
            <c:ext xmlns:c16="http://schemas.microsoft.com/office/drawing/2014/chart" uri="{C3380CC4-5D6E-409C-BE32-E72D297353CC}">
              <c16:uniqueId val="{00000005-FB1E-4473-B488-92B7DE99C41D}"/>
            </c:ext>
          </c:extLst>
        </c:ser>
        <c:ser>
          <c:idx val="1"/>
          <c:order val="1"/>
          <c:spPr>
            <a:ln w="19050" cap="rnd">
              <a:noFill/>
              <a:round/>
            </a:ln>
            <a:effectLst/>
          </c:spPr>
          <c:marker>
            <c:symbol val="circle"/>
            <c:size val="7"/>
            <c:spPr>
              <a:solidFill>
                <a:schemeClr val="accent6"/>
              </a:solidFill>
              <a:ln w="15875">
                <a:solidFill>
                  <a:schemeClr val="tx1"/>
                </a:solidFill>
              </a:ln>
              <a:effectLst/>
            </c:spPr>
          </c:marker>
          <c:dLbls>
            <c:dLbl>
              <c:idx val="0"/>
              <c:layout>
                <c:manualLayout>
                  <c:x val="-5.2043589602479005E-2"/>
                  <c:y val="0.2738735042735041"/>
                </c:manualLayout>
              </c:layout>
              <c:tx>
                <c:rich>
                  <a:bodyPr rot="0" vert="horz"/>
                  <a:lstStyle/>
                  <a:p>
                    <a:pPr>
                      <a:defRPr sz="800">
                        <a:latin typeface="Palatino Linotype" panose="02040502050505030304" pitchFamily="18" charset="0"/>
                      </a:defRPr>
                    </a:pPr>
                    <a:r>
                      <a:rPr lang="en-US" sz="800" dirty="0">
                        <a:latin typeface="Palatino Linotype" panose="02040502050505030304" pitchFamily="18" charset="0"/>
                      </a:rPr>
                      <a:t>2C4NBA</a:t>
                    </a:r>
                  </a:p>
                </c:rich>
              </c:tx>
              <c:spPr>
                <a:solidFill>
                  <a:sysClr val="window" lastClr="FFFFFF"/>
                </a:solidFill>
                <a:ln w="12700" cap="flat" cmpd="sng" algn="ctr">
                  <a:solidFill>
                    <a:sysClr val="windowText" lastClr="000000"/>
                  </a:solidFill>
                  <a:prstDash val="solid"/>
                  <a:miter lim="800000"/>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112"/>
                      <c:h val="7.6923076923076927E-2"/>
                    </c:manualLayout>
                  </c15:layout>
                </c:ext>
                <c:ext xmlns:c16="http://schemas.microsoft.com/office/drawing/2014/chart" uri="{C3380CC4-5D6E-409C-BE32-E72D297353CC}">
                  <c16:uniqueId val="{00000006-FB1E-4473-B488-92B7DE99C41D}"/>
                </c:ext>
              </c:extLst>
            </c:dLbl>
            <c:dLbl>
              <c:idx val="1"/>
              <c:layout>
                <c:manualLayout>
                  <c:x val="-0.15806111111111112"/>
                  <c:y val="5.2597008547008495E-2"/>
                </c:manualLayout>
              </c:layout>
              <c:tx>
                <c:rich>
                  <a:bodyPr/>
                  <a:lstStyle/>
                  <a:p>
                    <a:r>
                      <a:rPr lang="en-US" sz="800" dirty="0">
                        <a:latin typeface="Palatino Linotype" panose="02040502050505030304" pitchFamily="18" charset="0"/>
                      </a:rPr>
                      <a:t>OH-</a:t>
                    </a:r>
                    <a:r>
                      <a:rPr lang="en-US" sz="800" dirty="0" err="1">
                        <a:latin typeface="Palatino Linotype" panose="02040502050505030304" pitchFamily="18" charset="0"/>
                      </a:rPr>
                      <a:t>iso</a:t>
                    </a:r>
                    <a:r>
                      <a:rPr lang="en-US" sz="800" dirty="0">
                        <a:latin typeface="Palatino Linotype" panose="02040502050505030304" pitchFamily="18" charset="0"/>
                      </a:rPr>
                      <a:t>-Cl</a:t>
                    </a:r>
                  </a:p>
                </c:rich>
              </c:tx>
              <c:showLegendKey val="0"/>
              <c:showVal val="1"/>
              <c:showCatName val="1"/>
              <c:showSerName val="0"/>
              <c:showPercent val="0"/>
              <c:showBubbleSize val="0"/>
              <c:extLst>
                <c:ext xmlns:c15="http://schemas.microsoft.com/office/drawing/2012/chart" uri="{CE6537A1-D6FC-4f65-9D91-7224C49458BB}">
                  <c15:layout>
                    <c:manualLayout>
                      <c:w val="0.12"/>
                      <c:h val="7.6923076923076927E-2"/>
                    </c:manualLayout>
                  </c15:layout>
                </c:ext>
                <c:ext xmlns:c16="http://schemas.microsoft.com/office/drawing/2014/chart" uri="{C3380CC4-5D6E-409C-BE32-E72D297353CC}">
                  <c16:uniqueId val="{00000007-FB1E-4473-B488-92B7DE99C41D}"/>
                </c:ext>
              </c:extLst>
            </c:dLbl>
            <c:dLbl>
              <c:idx val="2"/>
              <c:layout>
                <c:manualLayout>
                  <c:x val="-0.16627155555555556"/>
                  <c:y val="0.15982820512820523"/>
                </c:manualLayout>
              </c:layout>
              <c:tx>
                <c:rich>
                  <a:bodyPr/>
                  <a:lstStyle/>
                  <a:p>
                    <a:r>
                      <a:rPr lang="en-US" sz="800" b="1" dirty="0"/>
                      <a:t>CH</a:t>
                    </a:r>
                    <a:r>
                      <a:rPr lang="en-US" sz="800" b="1" baseline="-25000" dirty="0"/>
                      <a:t>3</a:t>
                    </a:r>
                    <a:r>
                      <a:rPr lang="en-US" sz="800" b="1" dirty="0"/>
                      <a:t>-iso-Cl</a:t>
                    </a:r>
                  </a:p>
                </c:rich>
              </c:tx>
              <c:showLegendKey val="0"/>
              <c:showVal val="1"/>
              <c:showCatName val="1"/>
              <c:showSerName val="0"/>
              <c:showPercent val="0"/>
              <c:showBubbleSize val="0"/>
              <c:extLst>
                <c:ext xmlns:c15="http://schemas.microsoft.com/office/drawing/2012/chart" uri="{CE6537A1-D6FC-4f65-9D91-7224C49458BB}">
                  <c15:layout>
                    <c:manualLayout>
                      <c:w val="0.13600000000000001"/>
                      <c:h val="7.6923076923076927E-2"/>
                    </c:manualLayout>
                  </c15:layout>
                </c:ext>
                <c:ext xmlns:c16="http://schemas.microsoft.com/office/drawing/2014/chart" uri="{C3380CC4-5D6E-409C-BE32-E72D297353CC}">
                  <c16:uniqueId val="{00000008-FB1E-4473-B488-92B7DE99C41D}"/>
                </c:ext>
              </c:extLst>
            </c:dLbl>
            <c:dLbl>
              <c:idx val="3"/>
              <c:layout>
                <c:manualLayout>
                  <c:x val="-0.19783422222222222"/>
                  <c:y val="-0.21969829059829066"/>
                </c:manualLayout>
              </c:layout>
              <c:tx>
                <c:rich>
                  <a:bodyPr/>
                  <a:lstStyle/>
                  <a:p>
                    <a:r>
                      <a:rPr lang="en-US" sz="800" b="0" i="0" u="none" strike="noStrike" kern="1200" baseline="0"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Cl-</a:t>
                    </a:r>
                    <a:r>
                      <a:rPr lang="en-US" sz="800" b="0" i="0" u="none" strike="noStrike" kern="1200" baseline="0" dirty="0" err="1">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subst</a:t>
                    </a:r>
                    <a:r>
                      <a:rPr lang="en-US" sz="800" b="0" i="0" u="none" strike="noStrike" kern="1200" baseline="0"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-OH</a:t>
                    </a:r>
                    <a:endParaRPr lang="en-US" sz="800" baseline="0"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endParaRPr>
                  </a:p>
                </c:rich>
              </c:tx>
              <c:showLegendKey val="0"/>
              <c:showVal val="1"/>
              <c:showCatName val="1"/>
              <c:showSerName val="0"/>
              <c:showPercent val="0"/>
              <c:showBubbleSize val="0"/>
              <c:extLst>
                <c:ext xmlns:c15="http://schemas.microsoft.com/office/drawing/2012/chart" uri="{CE6537A1-D6FC-4f65-9D91-7224C49458BB}">
                  <c15:layout>
                    <c:manualLayout>
                      <c:w val="0.14399999999999999"/>
                      <c:h val="7.6923076923076927E-2"/>
                    </c:manualLayout>
                  </c15:layout>
                </c:ext>
                <c:ext xmlns:c16="http://schemas.microsoft.com/office/drawing/2014/chart" uri="{C3380CC4-5D6E-409C-BE32-E72D297353CC}">
                  <c16:uniqueId val="{00000009-FB1E-4473-B488-92B7DE99C41D}"/>
                </c:ext>
              </c:extLst>
            </c:dLbl>
            <c:dLbl>
              <c:idx val="4"/>
              <c:layout>
                <c:manualLayout>
                  <c:x val="-0.22201133333333334"/>
                  <c:y val="-0.10713076923076922"/>
                </c:manualLayout>
              </c:layout>
              <c:tx>
                <c:rich>
                  <a:bodyPr/>
                  <a:lstStyle/>
                  <a:p>
                    <a:r>
                      <a:rPr lang="en-US" sz="800"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Cl-subst-CH</a:t>
                    </a:r>
                    <a:r>
                      <a:rPr lang="en-US" sz="800" baseline="-25000"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3</a:t>
                    </a:r>
                  </a:p>
                </c:rich>
              </c:tx>
              <c:showLegendKey val="0"/>
              <c:showVal val="1"/>
              <c:showCatName val="1"/>
              <c:showSerName val="0"/>
              <c:showPercent val="0"/>
              <c:showBubbleSize val="0"/>
              <c:extLst>
                <c:ext xmlns:c15="http://schemas.microsoft.com/office/drawing/2012/chart" uri="{CE6537A1-D6FC-4f65-9D91-7224C49458BB}">
                  <c15:layout>
                    <c:manualLayout>
                      <c:w val="0.152"/>
                      <c:h val="7.6923076923076927E-2"/>
                    </c:manualLayout>
                  </c15:layout>
                </c:ext>
                <c:ext xmlns:c16="http://schemas.microsoft.com/office/drawing/2014/chart" uri="{C3380CC4-5D6E-409C-BE32-E72D297353CC}">
                  <c16:uniqueId val="{0000000A-FB1E-4473-B488-92B7DE99C41D}"/>
                </c:ext>
              </c:extLst>
            </c:dLbl>
            <c:spPr>
              <a:solidFill>
                <a:sysClr val="window" lastClr="FFFFFF"/>
              </a:solidFill>
              <a:ln>
                <a:solidFill>
                  <a:sysClr val="windowText" lastClr="000000">
                    <a:lumMod val="25000"/>
                    <a:lumOff val="75000"/>
                  </a:sysClr>
                </a:solidFill>
              </a:ln>
              <a:effectLst/>
            </c:spPr>
            <c:txPr>
              <a:bodyPr rot="0" vert="horz"/>
              <a:lstStyle/>
              <a:p>
                <a:pPr>
                  <a:defRPr sz="800">
                    <a:latin typeface="Palatino Linotype" panose="02040502050505030304" pitchFamily="18" charset="0"/>
                  </a:defRPr>
                </a:pPr>
                <a:endParaRPr lang="lv-LV"/>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xVal>
            <c:numRef>
              <c:f>Enerģiju_starpības!$C$27:$C$31</c:f>
              <c:numCache>
                <c:formatCode>0.0</c:formatCode>
                <c:ptCount val="5"/>
                <c:pt idx="0">
                  <c:v>-144.10774812853745</c:v>
                </c:pt>
                <c:pt idx="1">
                  <c:v>-115.53789397199708</c:v>
                </c:pt>
                <c:pt idx="2">
                  <c:v>-144.52074574801762</c:v>
                </c:pt>
                <c:pt idx="3">
                  <c:v>-142.37552895315679</c:v>
                </c:pt>
                <c:pt idx="4">
                  <c:v>-143.71896089553951</c:v>
                </c:pt>
              </c:numCache>
            </c:numRef>
          </c:xVal>
          <c:yVal>
            <c:numRef>
              <c:f>Enerģiju_starpības!$D$27:$D$31</c:f>
              <c:numCache>
                <c:formatCode>0.00</c:formatCode>
                <c:ptCount val="5"/>
                <c:pt idx="0">
                  <c:v>0</c:v>
                </c:pt>
                <c:pt idx="1">
                  <c:v>28.569854156540373</c:v>
                </c:pt>
                <c:pt idx="2">
                  <c:v>-0.41299761948016567</c:v>
                </c:pt>
                <c:pt idx="3">
                  <c:v>1.7322191753806635</c:v>
                </c:pt>
                <c:pt idx="4">
                  <c:v>0.3887872329979416</c:v>
                </c:pt>
              </c:numCache>
            </c:numRef>
          </c:yVal>
          <c:smooth val="0"/>
          <c:extLst>
            <c:ext xmlns:c16="http://schemas.microsoft.com/office/drawing/2014/chart" uri="{C3380CC4-5D6E-409C-BE32-E72D297353CC}">
              <c16:uniqueId val="{0000000B-FB1E-4473-B488-92B7DE99C41D}"/>
            </c:ext>
          </c:extLst>
        </c:ser>
        <c:ser>
          <c:idx val="2"/>
          <c:order val="2"/>
          <c:spPr>
            <a:ln w="19050" cap="rnd">
              <a:noFill/>
              <a:round/>
            </a:ln>
            <a:effectLst/>
          </c:spPr>
          <c:marker>
            <c:symbol val="circle"/>
            <c:size val="7"/>
            <c:spPr>
              <a:solidFill>
                <a:srgbClr val="FF0000"/>
              </a:solidFill>
              <a:ln w="15875">
                <a:solidFill>
                  <a:schemeClr val="tx1"/>
                </a:solidFill>
              </a:ln>
              <a:effectLst/>
            </c:spPr>
          </c:marker>
          <c:dLbls>
            <c:dLbl>
              <c:idx val="0"/>
              <c:layout>
                <c:manualLayout>
                  <c:x val="-2.3261111111111111E-2"/>
                  <c:y val="0.23946324786324766"/>
                </c:manualLayout>
              </c:layout>
              <c:tx>
                <c:rich>
                  <a:bodyPr rot="0" vert="horz"/>
                  <a:lstStyle/>
                  <a:p>
                    <a:pPr>
                      <a:defRPr sz="800">
                        <a:latin typeface="Palatino Linotype" panose="02040502050505030304" pitchFamily="18" charset="0"/>
                      </a:defRPr>
                    </a:pPr>
                    <a:r>
                      <a:rPr lang="en-US" sz="800" dirty="0">
                        <a:latin typeface="Palatino Linotype" panose="02040502050505030304" pitchFamily="18" charset="0"/>
                      </a:rPr>
                      <a:t>2CH</a:t>
                    </a:r>
                    <a:r>
                      <a:rPr lang="en-US" sz="800" baseline="-25000" dirty="0">
                        <a:latin typeface="Palatino Linotype" panose="02040502050505030304" pitchFamily="18" charset="0"/>
                      </a:rPr>
                      <a:t>3</a:t>
                    </a:r>
                    <a:r>
                      <a:rPr lang="en-US" sz="800" dirty="0">
                        <a:latin typeface="Palatino Linotype" panose="02040502050505030304" pitchFamily="18" charset="0"/>
                      </a:rPr>
                      <a:t>4NBA</a:t>
                    </a:r>
                  </a:p>
                </c:rich>
              </c:tx>
              <c:spPr>
                <a:solidFill>
                  <a:sysClr val="window" lastClr="FFFFFF"/>
                </a:solidFill>
                <a:ln w="12700" cap="flat" cmpd="sng" algn="ctr">
                  <a:solidFill>
                    <a:sysClr val="windowText" lastClr="000000"/>
                  </a:solidFill>
                  <a:prstDash val="solid"/>
                  <a:miter lim="800000"/>
                </a:ln>
                <a:effectLst/>
              </c:sp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wedgeRectCallout">
                      <a:avLst/>
                    </a:prstGeom>
                  </c15:spPr>
                  <c15:layout>
                    <c:manualLayout>
                      <c:w val="0.13600000000000001"/>
                      <c:h val="7.6923076923076927E-2"/>
                    </c:manualLayout>
                  </c15:layout>
                </c:ext>
                <c:ext xmlns:c16="http://schemas.microsoft.com/office/drawing/2014/chart" uri="{C3380CC4-5D6E-409C-BE32-E72D297353CC}">
                  <c16:uniqueId val="{0000000C-FB1E-4473-B488-92B7DE99C41D}"/>
                </c:ext>
              </c:extLst>
            </c:dLbl>
            <c:dLbl>
              <c:idx val="1"/>
              <c:layout>
                <c:manualLayout>
                  <c:x val="0.10604866666666657"/>
                  <c:y val="-0.20675726495726496"/>
                </c:manualLayout>
              </c:layout>
              <c:tx>
                <c:rich>
                  <a:bodyPr/>
                  <a:lstStyle/>
                  <a:p>
                    <a:r>
                      <a:rPr lang="en-US" sz="800" dirty="0">
                        <a:latin typeface="Palatino Linotype" panose="02040502050505030304" pitchFamily="18" charset="0"/>
                      </a:rPr>
                      <a:t>Cl-iso-CH</a:t>
                    </a:r>
                    <a:r>
                      <a:rPr lang="en-US" sz="800" baseline="-25000" dirty="0">
                        <a:latin typeface="Palatino Linotype" panose="02040502050505030304" pitchFamily="18" charset="0"/>
                      </a:rPr>
                      <a:t>3</a:t>
                    </a:r>
                  </a:p>
                </c:rich>
              </c:tx>
              <c:showLegendKey val="0"/>
              <c:showVal val="1"/>
              <c:showCatName val="1"/>
              <c:showSerName val="0"/>
              <c:showPercent val="0"/>
              <c:showBubbleSize val="0"/>
              <c:extLst>
                <c:ext xmlns:c15="http://schemas.microsoft.com/office/drawing/2012/chart" uri="{CE6537A1-D6FC-4f65-9D91-7224C49458BB}">
                  <c15:layout>
                    <c:manualLayout>
                      <c:w val="0.128"/>
                      <c:h val="7.6923076923076927E-2"/>
                    </c:manualLayout>
                  </c15:layout>
                </c:ext>
                <c:ext xmlns:c16="http://schemas.microsoft.com/office/drawing/2014/chart" uri="{C3380CC4-5D6E-409C-BE32-E72D297353CC}">
                  <c16:uniqueId val="{0000000D-FB1E-4473-B488-92B7DE99C41D}"/>
                </c:ext>
              </c:extLst>
            </c:dLbl>
            <c:dLbl>
              <c:idx val="2"/>
              <c:layout>
                <c:manualLayout>
                  <c:x val="3.0557327295079872E-2"/>
                  <c:y val="1.925667735042727E-2"/>
                </c:manualLayout>
              </c:layout>
              <c:tx>
                <c:rich>
                  <a:bodyPr/>
                  <a:lstStyle/>
                  <a:p>
                    <a:r>
                      <a:rPr lang="en-US" sz="800" dirty="0">
                        <a:latin typeface="Palatino Linotype" panose="02040502050505030304" pitchFamily="18" charset="0"/>
                      </a:rPr>
                      <a:t>OH-iso-CH</a:t>
                    </a:r>
                    <a:r>
                      <a:rPr lang="en-US" sz="800" baseline="-25000" dirty="0">
                        <a:latin typeface="Palatino Linotype" panose="02040502050505030304" pitchFamily="18" charset="0"/>
                      </a:rPr>
                      <a:t>3</a:t>
                    </a:r>
                  </a:p>
                </c:rich>
              </c:tx>
              <c:showLegendKey val="0"/>
              <c:showVal val="1"/>
              <c:showCatName val="1"/>
              <c:showSerName val="0"/>
              <c:showPercent val="0"/>
              <c:showBubbleSize val="0"/>
              <c:extLst>
                <c:ext xmlns:c15="http://schemas.microsoft.com/office/drawing/2012/chart" uri="{CE6537A1-D6FC-4f65-9D91-7224C49458BB}">
                  <c15:layout>
                    <c:manualLayout>
                      <c:w val="0.14399999999999999"/>
                      <c:h val="7.6923076923076927E-2"/>
                    </c:manualLayout>
                  </c15:layout>
                </c:ext>
                <c:ext xmlns:c16="http://schemas.microsoft.com/office/drawing/2014/chart" uri="{C3380CC4-5D6E-409C-BE32-E72D297353CC}">
                  <c16:uniqueId val="{0000000E-FB1E-4473-B488-92B7DE99C41D}"/>
                </c:ext>
              </c:extLst>
            </c:dLbl>
            <c:dLbl>
              <c:idx val="3"/>
              <c:layout>
                <c:manualLayout>
                  <c:x val="-0.11645933333333336"/>
                  <c:y val="-0.44133290598290598"/>
                </c:manualLayout>
              </c:layout>
              <c:tx>
                <c:rich>
                  <a:bodyPr/>
                  <a:lstStyle/>
                  <a:p>
                    <a:r>
                      <a:rPr lang="en-US" sz="800" dirty="0">
                        <a:latin typeface="Palatino Linotype" panose="02040502050505030304" pitchFamily="18" charset="0"/>
                      </a:rPr>
                      <a:t>CH</a:t>
                    </a:r>
                    <a:r>
                      <a:rPr lang="en-US" sz="800" baseline="-25000" dirty="0">
                        <a:latin typeface="Palatino Linotype" panose="02040502050505030304" pitchFamily="18" charset="0"/>
                      </a:rPr>
                      <a:t>3</a:t>
                    </a:r>
                    <a:r>
                      <a:rPr lang="en-US" sz="800" dirty="0">
                        <a:latin typeface="Palatino Linotype" panose="02040502050505030304" pitchFamily="18" charset="0"/>
                      </a:rPr>
                      <a:t>-subst-Cl</a:t>
                    </a:r>
                  </a:p>
                </c:rich>
              </c:tx>
              <c:showLegendKey val="0"/>
              <c:showVal val="1"/>
              <c:showCatName val="1"/>
              <c:showSerName val="0"/>
              <c:showPercent val="0"/>
              <c:showBubbleSize val="0"/>
              <c:extLst>
                <c:ext xmlns:c15="http://schemas.microsoft.com/office/drawing/2012/chart" uri="{CE6537A1-D6FC-4f65-9D91-7224C49458BB}">
                  <c15:layout>
                    <c:manualLayout>
                      <c:w val="0.152"/>
                      <c:h val="7.6923076923076927E-2"/>
                    </c:manualLayout>
                  </c15:layout>
                </c:ext>
                <c:ext xmlns:c16="http://schemas.microsoft.com/office/drawing/2014/chart" uri="{C3380CC4-5D6E-409C-BE32-E72D297353CC}">
                  <c16:uniqueId val="{0000000F-FB1E-4473-B488-92B7DE99C41D}"/>
                </c:ext>
              </c:extLst>
            </c:dLbl>
            <c:dLbl>
              <c:idx val="4"/>
              <c:layout>
                <c:manualLayout>
                  <c:x val="-0.19907022222222226"/>
                  <c:y val="-0.33892521367521367"/>
                </c:manualLayout>
              </c:layout>
              <c:tx>
                <c:rich>
                  <a:bodyPr/>
                  <a:lstStyle/>
                  <a:p>
                    <a:r>
                      <a:rPr lang="en-US"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CH</a:t>
                    </a:r>
                    <a:r>
                      <a:rPr lang="en-US" baseline="-25000"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3</a:t>
                    </a:r>
                    <a:r>
                      <a:rPr lang="en-US"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-subst-OH</a:t>
                    </a:r>
                    <a:endParaRPr lang="en-US" baseline="0"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endParaRPr>
                  </a:p>
                </c:rich>
              </c:tx>
              <c:showLegendKey val="0"/>
              <c:showVal val="1"/>
              <c:showCatName val="1"/>
              <c:showSerName val="0"/>
              <c:showPercent val="0"/>
              <c:showBubbleSize val="0"/>
              <c:extLst>
                <c:ext xmlns:c15="http://schemas.microsoft.com/office/drawing/2012/chart" uri="{CE6537A1-D6FC-4f65-9D91-7224C49458BB}">
                  <c15:layout>
                    <c:manualLayout>
                      <c:w val="0.16800000000000001"/>
                      <c:h val="7.6923076923076927E-2"/>
                    </c:manualLayout>
                  </c15:layout>
                </c:ext>
                <c:ext xmlns:c16="http://schemas.microsoft.com/office/drawing/2014/chart" uri="{C3380CC4-5D6E-409C-BE32-E72D297353CC}">
                  <c16:uniqueId val="{00000010-FB1E-4473-B488-92B7DE99C41D}"/>
                </c:ext>
              </c:extLst>
            </c:dLbl>
            <c:spPr>
              <a:solidFill>
                <a:sysClr val="window" lastClr="FFFFFF"/>
              </a:solidFill>
              <a:ln>
                <a:solidFill>
                  <a:sysClr val="windowText" lastClr="000000">
                    <a:lumMod val="25000"/>
                    <a:lumOff val="75000"/>
                  </a:sysClr>
                </a:solidFill>
              </a:ln>
              <a:effectLst/>
            </c:spPr>
            <c:txPr>
              <a:bodyPr rot="0" vert="horz"/>
              <a:lstStyle/>
              <a:p>
                <a:pPr>
                  <a:defRPr sz="800">
                    <a:latin typeface="Palatino Linotype" panose="02040502050505030304" pitchFamily="18" charset="0"/>
                  </a:defRPr>
                </a:pPr>
                <a:endParaRPr lang="lv-LV"/>
              </a:p>
            </c:txPr>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c15:spPr>
                <c15:showLeaderLines val="0"/>
              </c:ext>
            </c:extLst>
          </c:dLbls>
          <c:xVal>
            <c:numRef>
              <c:f>Enerģiju_starpības!$C$33:$C$37</c:f>
              <c:numCache>
                <c:formatCode>0.0</c:formatCode>
                <c:ptCount val="5"/>
                <c:pt idx="0">
                  <c:v>-140.62904018863435</c:v>
                </c:pt>
                <c:pt idx="1">
                  <c:v>-135.97553285080193</c:v>
                </c:pt>
                <c:pt idx="2">
                  <c:v>-130.21724818421657</c:v>
                </c:pt>
                <c:pt idx="3">
                  <c:v>-140.4405851235073</c:v>
                </c:pt>
                <c:pt idx="4">
                  <c:v>-140.47618361356723</c:v>
                </c:pt>
              </c:numCache>
            </c:numRef>
          </c:xVal>
          <c:yVal>
            <c:numRef>
              <c:f>Enerģiju_starpības!$D$33:$D$37</c:f>
              <c:numCache>
                <c:formatCode>0.00</c:formatCode>
                <c:ptCount val="5"/>
                <c:pt idx="0">
                  <c:v>0</c:v>
                </c:pt>
                <c:pt idx="1">
                  <c:v>4.6535073378324228</c:v>
                </c:pt>
                <c:pt idx="2">
                  <c:v>10.411792004417777</c:v>
                </c:pt>
                <c:pt idx="3">
                  <c:v>0.18845506512704446</c:v>
                </c:pt>
                <c:pt idx="4">
                  <c:v>0.15285657506711914</c:v>
                </c:pt>
              </c:numCache>
            </c:numRef>
          </c:yVal>
          <c:smooth val="0"/>
          <c:extLst>
            <c:ext xmlns:c16="http://schemas.microsoft.com/office/drawing/2014/chart" uri="{C3380CC4-5D6E-409C-BE32-E72D297353CC}">
              <c16:uniqueId val="{00000011-FB1E-4473-B488-92B7DE99C41D}"/>
            </c:ext>
          </c:extLst>
        </c:ser>
        <c:dLbls>
          <c:showLegendKey val="0"/>
          <c:showVal val="0"/>
          <c:showCatName val="0"/>
          <c:showSerName val="0"/>
          <c:showPercent val="0"/>
          <c:showBubbleSize val="0"/>
        </c:dLbls>
        <c:axId val="329463472"/>
        <c:axId val="329464032"/>
      </c:scatterChart>
      <c:valAx>
        <c:axId val="329463472"/>
        <c:scaling>
          <c:orientation val="minMax"/>
          <c:max val="-115"/>
        </c:scaling>
        <c:delete val="0"/>
        <c:axPos val="b"/>
        <c:title>
          <c:tx>
            <c:rich>
              <a:bodyPr rot="0" vert="horz"/>
              <a:lstStyle/>
              <a:p>
                <a:pPr>
                  <a:defRPr/>
                </a:pPr>
                <a:r>
                  <a:rPr lang="lv-LV" sz="1200" dirty="0">
                    <a:solidFill>
                      <a:schemeClr val="tx1"/>
                    </a:solidFill>
                    <a:latin typeface="Palatino Linotype" panose="02040502050505030304" pitchFamily="18" charset="0"/>
                  </a:rPr>
                  <a:t>Energy / kJ·mol</a:t>
                </a:r>
                <a:r>
                  <a:rPr lang="lv-LV" sz="1200" baseline="30000" dirty="0">
                    <a:solidFill>
                      <a:schemeClr val="tx1"/>
                    </a:solidFill>
                    <a:latin typeface="Palatino Linotype" panose="02040502050505030304" pitchFamily="18" charset="0"/>
                  </a:rPr>
                  <a:t>-1</a:t>
                </a:r>
              </a:p>
            </c:rich>
          </c:tx>
          <c:layout>
            <c:manualLayout>
              <c:xMode val="edge"/>
              <c:yMode val="edge"/>
              <c:x val="0.70126630300634862"/>
              <c:y val="0.8895932771358378"/>
            </c:manualLayout>
          </c:layout>
          <c:overlay val="0"/>
          <c:spPr>
            <a:noFill/>
            <a:ln>
              <a:noFill/>
            </a:ln>
            <a:effectLst/>
          </c:spPr>
        </c:title>
        <c:numFmt formatCode="0" sourceLinked="0"/>
        <c:majorTickMark val="out"/>
        <c:minorTickMark val="out"/>
        <c:tickLblPos val="nextTo"/>
        <c:spPr>
          <a:noFill/>
          <a:ln w="9525" cap="flat" cmpd="sng" algn="ctr">
            <a:solidFill>
              <a:schemeClr val="tx1">
                <a:lumMod val="25000"/>
                <a:lumOff val="75000"/>
              </a:schemeClr>
            </a:solidFill>
            <a:round/>
          </a:ln>
          <a:effectLst/>
        </c:spPr>
        <c:txPr>
          <a:bodyPr rot="-60000000" vert="horz"/>
          <a:lstStyle/>
          <a:p>
            <a:pPr>
              <a:defRPr sz="1000">
                <a:solidFill>
                  <a:schemeClr val="tx1"/>
                </a:solidFill>
                <a:latin typeface="Palatino Linotype" panose="02040502050505030304" pitchFamily="18" charset="0"/>
              </a:defRPr>
            </a:pPr>
            <a:endParaRPr lang="lv-LV"/>
          </a:p>
        </c:txPr>
        <c:crossAx val="329464032"/>
        <c:crosses val="autoZero"/>
        <c:crossBetween val="midCat"/>
        <c:minorUnit val="2.5"/>
      </c:valAx>
      <c:valAx>
        <c:axId val="329464032"/>
        <c:scaling>
          <c:orientation val="minMax"/>
        </c:scaling>
        <c:delete val="0"/>
        <c:axPos val="l"/>
        <c:title>
          <c:tx>
            <c:rich>
              <a:bodyPr rot="-5400000" vert="horz"/>
              <a:lstStyle/>
              <a:p>
                <a:pPr>
                  <a:defRPr sz="1200">
                    <a:latin typeface="Palatino Linotype" panose="02040502050505030304" pitchFamily="18" charset="0"/>
                  </a:defRPr>
                </a:pPr>
                <a:r>
                  <a:rPr lang="lv-LV" sz="1200" dirty="0">
                    <a:solidFill>
                      <a:schemeClr val="tx1"/>
                    </a:solidFill>
                    <a:latin typeface="Palatino Linotype" panose="02040502050505030304" pitchFamily="18" charset="0"/>
                  </a:rPr>
                  <a:t>ΔE / kJ·mol</a:t>
                </a:r>
                <a:r>
                  <a:rPr lang="lv-LV" sz="1200" baseline="30000" dirty="0">
                    <a:solidFill>
                      <a:schemeClr val="tx1"/>
                    </a:solidFill>
                    <a:latin typeface="Palatino Linotype" panose="02040502050505030304" pitchFamily="18" charset="0"/>
                  </a:rPr>
                  <a:t>-1</a:t>
                </a:r>
              </a:p>
            </c:rich>
          </c:tx>
          <c:layout>
            <c:manualLayout>
              <c:xMode val="edge"/>
              <c:yMode val="edge"/>
              <c:x val="0.96118803111510065"/>
              <c:y val="0.22798253305437152"/>
            </c:manualLayout>
          </c:layout>
          <c:overlay val="0"/>
          <c:spPr>
            <a:noFill/>
            <a:ln>
              <a:noFill/>
            </a:ln>
            <a:effectLst/>
          </c:spPr>
        </c:title>
        <c:numFmt formatCode="0.0" sourceLinked="0"/>
        <c:majorTickMark val="out"/>
        <c:minorTickMark val="out"/>
        <c:tickLblPos val="nextTo"/>
        <c:spPr>
          <a:noFill/>
          <a:ln w="9525" cap="flat" cmpd="sng" algn="ctr">
            <a:solidFill>
              <a:schemeClr val="tx1">
                <a:lumMod val="25000"/>
                <a:lumOff val="75000"/>
              </a:schemeClr>
            </a:solidFill>
            <a:round/>
          </a:ln>
          <a:effectLst/>
        </c:spPr>
        <c:txPr>
          <a:bodyPr rot="-60000000" vert="horz"/>
          <a:lstStyle/>
          <a:p>
            <a:pPr>
              <a:defRPr sz="1000">
                <a:solidFill>
                  <a:schemeClr val="tx1"/>
                </a:solidFill>
                <a:latin typeface="Palatino Linotype" panose="02040502050505030304" pitchFamily="18" charset="0"/>
              </a:defRPr>
            </a:pPr>
            <a:endParaRPr lang="lv-LV"/>
          </a:p>
        </c:txPr>
        <c:crossAx val="329463472"/>
        <c:crosses val="autoZero"/>
        <c:crossBetween val="midCat"/>
        <c:majorUnit val="10"/>
        <c:minorUnit val="5"/>
      </c:valAx>
    </c:plotArea>
    <c:plotVisOnly val="1"/>
    <c:dispBlanksAs val="gap"/>
    <c:showDLblsOverMax val="0"/>
  </c:chart>
  <c:spPr>
    <a:solidFill>
      <a:schemeClr val="bg1"/>
    </a:solidFill>
    <a:ln w="9525" cap="flat" cmpd="sng" algn="ctr">
      <a:solidFill>
        <a:schemeClr val="bg1"/>
      </a:solidFill>
      <a:round/>
    </a:ln>
    <a:effectLst/>
  </c:spPr>
  <c:txPr>
    <a:bodyPr/>
    <a:lstStyle/>
    <a:p>
      <a:pPr>
        <a:defRPr sz="900">
          <a:solidFill>
            <a:sysClr val="windowText" lastClr="000000"/>
          </a:solidFill>
          <a:latin typeface="Cambria" panose="02040503050406030204" pitchFamily="18" charset="0"/>
          <a:ea typeface="Cambria" panose="02040503050406030204" pitchFamily="18" charset="0"/>
        </a:defRPr>
      </a:pPr>
      <a:endParaRPr lang="lv-LV"/>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0.08358</cdr:x>
      <cdr:y>0.90383</cdr:y>
    </cdr:from>
    <cdr:to>
      <cdr:x>0.25133</cdr:x>
      <cdr:y>1</cdr:y>
    </cdr:to>
    <cdr:sp macro="" textlink="">
      <cdr:nvSpPr>
        <cdr:cNvPr id="2" name="Text Box 1"/>
        <cdr:cNvSpPr txBox="1"/>
      </cdr:nvSpPr>
      <cdr:spPr>
        <a:xfrm xmlns:a="http://schemas.openxmlformats.org/drawingml/2006/main">
          <a:off x="376125" y="2603030"/>
          <a:ext cx="754875" cy="2769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b="1" dirty="0">
              <a:latin typeface="Palatino Linotype" panose="02040502050505030304" pitchFamily="18" charset="0"/>
              <a:ea typeface="Cambria" panose="02040503050406030204" pitchFamily="18" charset="0"/>
              <a:cs typeface="Times New Roman" panose="02020603050405020304" pitchFamily="18" charset="0"/>
            </a:rPr>
            <a:t>2C4NBA</a:t>
          </a:r>
        </a:p>
      </cdr:txBody>
    </cdr:sp>
  </cdr:relSizeAnchor>
  <cdr:relSizeAnchor xmlns:cdr="http://schemas.openxmlformats.org/drawingml/2006/chartDrawing">
    <cdr:from>
      <cdr:x>0.79426</cdr:x>
      <cdr:y>0.90383</cdr:y>
    </cdr:from>
    <cdr:to>
      <cdr:x>1</cdr:x>
      <cdr:y>1</cdr:y>
    </cdr:to>
    <cdr:sp macro="" textlink="">
      <cdr:nvSpPr>
        <cdr:cNvPr id="3" name="Text Box 1"/>
        <cdr:cNvSpPr txBox="1"/>
      </cdr:nvSpPr>
      <cdr:spPr>
        <a:xfrm xmlns:a="http://schemas.openxmlformats.org/drawingml/2006/main">
          <a:off x="3574170" y="2603030"/>
          <a:ext cx="925830" cy="27697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b="1" dirty="0">
              <a:latin typeface="Palatino Linotype" panose="02040502050505030304" pitchFamily="18" charset="0"/>
              <a:ea typeface="Cambria" panose="02040503050406030204" pitchFamily="18" charset="0"/>
              <a:cs typeface="Times New Roman" panose="02020603050405020304" pitchFamily="18" charset="0"/>
            </a:rPr>
            <a:t>2OH4NBA</a:t>
          </a:r>
        </a:p>
      </cdr:txBody>
    </cdr:sp>
  </cdr:relSizeAnchor>
</c:userShapes>
</file>

<file path=ppt/drawings/drawing2.xml><?xml version="1.0" encoding="utf-8"?>
<c:userShapes xmlns:c="http://schemas.openxmlformats.org/drawingml/2006/chart">
  <cdr:relSizeAnchor xmlns:cdr="http://schemas.openxmlformats.org/drawingml/2006/chartDrawing">
    <cdr:from>
      <cdr:x>0.10234</cdr:x>
      <cdr:y>0.88666</cdr:y>
    </cdr:from>
    <cdr:to>
      <cdr:x>0.31646</cdr:x>
      <cdr:y>0.96252</cdr:y>
    </cdr:to>
    <cdr:sp macro="" textlink="">
      <cdr:nvSpPr>
        <cdr:cNvPr id="2" name="Text Box 1"/>
        <cdr:cNvSpPr txBox="1"/>
      </cdr:nvSpPr>
      <cdr:spPr>
        <a:xfrm xmlns:a="http://schemas.openxmlformats.org/drawingml/2006/main">
          <a:off x="460520" y="2553594"/>
          <a:ext cx="963540" cy="2184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b="1"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4OH3NBA</a:t>
          </a:r>
        </a:p>
      </cdr:txBody>
    </cdr:sp>
  </cdr:relSizeAnchor>
  <cdr:relSizeAnchor xmlns:cdr="http://schemas.openxmlformats.org/drawingml/2006/chartDrawing">
    <cdr:from>
      <cdr:x>0.79279</cdr:x>
      <cdr:y>0.88615</cdr:y>
    </cdr:from>
    <cdr:to>
      <cdr:x>1</cdr:x>
      <cdr:y>0.96006</cdr:y>
    </cdr:to>
    <cdr:sp macro="" textlink="">
      <cdr:nvSpPr>
        <cdr:cNvPr id="3" name="Text Box 1"/>
        <cdr:cNvSpPr txBox="1"/>
      </cdr:nvSpPr>
      <cdr:spPr>
        <a:xfrm xmlns:a="http://schemas.openxmlformats.org/drawingml/2006/main">
          <a:off x="3567555" y="2552120"/>
          <a:ext cx="932445" cy="21286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lv-LV" b="1" dirty="0" smtClean="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rPr>
            <a:t>4C3NBA</a:t>
          </a:r>
          <a:endParaRPr lang="lv-LV" b="1" dirty="0">
            <a:solidFill>
              <a:sysClr val="windowText" lastClr="000000"/>
            </a:solidFill>
            <a:latin typeface="Palatino Linotype" panose="02040502050505030304" pitchFamily="18" charset="0"/>
            <a:ea typeface="Cambria" panose="02040503050406030204" pitchFamily="18" charset="0"/>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0.10884</cdr:x>
      <cdr:y>0.83763</cdr:y>
    </cdr:from>
    <cdr:to>
      <cdr:x>0.27542</cdr:x>
      <cdr:y>0.93732</cdr:y>
    </cdr:to>
    <cdr:sp macro="" textlink="">
      <cdr:nvSpPr>
        <cdr:cNvPr id="2" name="Text Box 1"/>
        <cdr:cNvSpPr txBox="1"/>
      </cdr:nvSpPr>
      <cdr:spPr>
        <a:xfrm xmlns:a="http://schemas.openxmlformats.org/drawingml/2006/main">
          <a:off x="587735" y="2412374"/>
          <a:ext cx="899559" cy="2871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b="1" dirty="0">
              <a:solidFill>
                <a:schemeClr val="tx1"/>
              </a:solidFill>
              <a:latin typeface="Palatino Linotype" panose="02040502050505030304" pitchFamily="18" charset="0"/>
              <a:cs typeface="Times New Roman" panose="02020603050405020304" pitchFamily="18" charset="0"/>
            </a:rPr>
            <a:t>2C4NBA</a:t>
          </a:r>
          <a:endParaRPr lang="lv-LV" sz="1050" b="1" dirty="0">
            <a:solidFill>
              <a:schemeClr val="tx1"/>
            </a:solidFill>
            <a:latin typeface="Palatino Linotype" panose="02040502050505030304" pitchFamily="18" charset="0"/>
            <a:cs typeface="Times New Roman" panose="02020603050405020304" pitchFamily="18" charset="0"/>
          </a:endParaRPr>
        </a:p>
      </cdr:txBody>
    </cdr:sp>
  </cdr:relSizeAnchor>
  <cdr:relSizeAnchor xmlns:cdr="http://schemas.openxmlformats.org/drawingml/2006/chartDrawing">
    <cdr:from>
      <cdr:x>0.80465</cdr:x>
      <cdr:y>0.8342</cdr:y>
    </cdr:from>
    <cdr:to>
      <cdr:x>1</cdr:x>
      <cdr:y>0.93389</cdr:y>
    </cdr:to>
    <cdr:sp macro="" textlink="">
      <cdr:nvSpPr>
        <cdr:cNvPr id="3" name="Text Box 1"/>
        <cdr:cNvSpPr txBox="1"/>
      </cdr:nvSpPr>
      <cdr:spPr>
        <a:xfrm xmlns:a="http://schemas.openxmlformats.org/drawingml/2006/main">
          <a:off x="3620929" y="2402485"/>
          <a:ext cx="879071" cy="2871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b="1" dirty="0">
              <a:solidFill>
                <a:schemeClr val="tx1"/>
              </a:solidFill>
              <a:latin typeface="Palatino Linotype" panose="02040502050505030304" pitchFamily="18" charset="0"/>
              <a:cs typeface="Times New Roman" panose="02020603050405020304" pitchFamily="18" charset="0"/>
            </a:rPr>
            <a:t>2OH4NBA</a:t>
          </a:r>
          <a:endParaRPr lang="lv-LV" sz="1050" b="1" dirty="0">
            <a:solidFill>
              <a:schemeClr val="tx1"/>
            </a:solidFill>
            <a:latin typeface="Palatino Linotype" panose="02040502050505030304" pitchFamily="18" charset="0"/>
            <a:cs typeface="Times New Roman" panose="02020603050405020304" pitchFamily="18"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0.10401</cdr:x>
      <cdr:y>0.8302</cdr:y>
    </cdr:from>
    <cdr:to>
      <cdr:x>0.30081</cdr:x>
      <cdr:y>0.9299</cdr:y>
    </cdr:to>
    <cdr:sp macro="" textlink="">
      <cdr:nvSpPr>
        <cdr:cNvPr id="2" name="Text Box 1"/>
        <cdr:cNvSpPr txBox="1"/>
      </cdr:nvSpPr>
      <cdr:spPr>
        <a:xfrm xmlns:a="http://schemas.openxmlformats.org/drawingml/2006/main">
          <a:off x="561672" y="2390979"/>
          <a:ext cx="1062726" cy="2871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b="1" dirty="0">
              <a:solidFill>
                <a:schemeClr val="tx1"/>
              </a:solidFill>
              <a:latin typeface="Palatino Linotype" panose="02040502050505030304" pitchFamily="18" charset="0"/>
              <a:cs typeface="Times New Roman" panose="02020603050405020304" pitchFamily="18" charset="0"/>
            </a:rPr>
            <a:t>5OH2NBA</a:t>
          </a:r>
          <a:endParaRPr lang="lv-LV" sz="1050" b="1" dirty="0">
            <a:solidFill>
              <a:schemeClr val="tx1"/>
            </a:solidFill>
            <a:latin typeface="Palatino Linotype" panose="02040502050505030304" pitchFamily="18" charset="0"/>
            <a:cs typeface="Times New Roman" panose="02020603050405020304" pitchFamily="18" charset="0"/>
          </a:endParaRPr>
        </a:p>
      </cdr:txBody>
    </cdr:sp>
  </cdr:relSizeAnchor>
  <cdr:relSizeAnchor xmlns:cdr="http://schemas.openxmlformats.org/drawingml/2006/chartDrawing">
    <cdr:from>
      <cdr:x>0.78409</cdr:x>
      <cdr:y>0.8302</cdr:y>
    </cdr:from>
    <cdr:to>
      <cdr:x>0.98539</cdr:x>
      <cdr:y>0.9299</cdr:y>
    </cdr:to>
    <cdr:sp macro="" textlink="">
      <cdr:nvSpPr>
        <cdr:cNvPr id="3" name="Text Box 1"/>
        <cdr:cNvSpPr txBox="1"/>
      </cdr:nvSpPr>
      <cdr:spPr>
        <a:xfrm xmlns:a="http://schemas.openxmlformats.org/drawingml/2006/main">
          <a:off x="4234080" y="2390979"/>
          <a:ext cx="1087028" cy="28713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lv-LV" b="1" dirty="0">
              <a:latin typeface="Palatino Linotype" panose="02040502050505030304" pitchFamily="18" charset="0"/>
              <a:cs typeface="Times New Roman" panose="02020603050405020304" pitchFamily="18" charset="0"/>
            </a:rPr>
            <a:t>5CH</a:t>
          </a:r>
          <a:r>
            <a:rPr lang="lv-LV" b="1" baseline="-25000" dirty="0">
              <a:latin typeface="Palatino Linotype" panose="02040502050505030304" pitchFamily="18" charset="0"/>
              <a:cs typeface="Times New Roman" panose="02020603050405020304" pitchFamily="18" charset="0"/>
            </a:rPr>
            <a:t>3</a:t>
          </a:r>
          <a:r>
            <a:rPr lang="lv-LV" b="1" dirty="0">
              <a:latin typeface="Palatino Linotype" panose="02040502050505030304" pitchFamily="18" charset="0"/>
              <a:cs typeface="Times New Roman" panose="02020603050405020304" pitchFamily="18" charset="0"/>
            </a:rPr>
            <a:t>2NBA</a:t>
          </a:r>
          <a:endParaRPr lang="lv-LV" sz="1050" b="1" dirty="0">
            <a:latin typeface="Palatino Linotype" panose="0204050205050503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998315-0C90-45FD-A228-0C183F000FE7}" type="datetimeFigureOut">
              <a:rPr lang="lv-LV" smtClean="0"/>
              <a:t>10.10.2020</a:t>
            </a:fld>
            <a:endParaRPr lang="lv-LV"/>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E7803E-2A6D-422F-BC62-9F43A629BAF2}" type="slidenum">
              <a:rPr lang="lv-LV" smtClean="0"/>
              <a:t>‹#›</a:t>
            </a:fld>
            <a:endParaRPr lang="lv-LV"/>
          </a:p>
        </p:txBody>
      </p:sp>
    </p:spTree>
    <p:extLst>
      <p:ext uri="{BB962C8B-B14F-4D97-AF65-F5344CB8AC3E}">
        <p14:creationId xmlns:p14="http://schemas.microsoft.com/office/powerpoint/2010/main" val="138393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these compounds, the different group/atom (R) does not significantly affect the dominant intermolecular interactions – hydrogen bonds formed by the carboxylic group.</a:t>
            </a:r>
            <a:endParaRPr lang="lv-LV" dirty="0"/>
          </a:p>
        </p:txBody>
      </p:sp>
      <p:sp>
        <p:nvSpPr>
          <p:cNvPr id="4" name="Slide Number Placeholder 3"/>
          <p:cNvSpPr>
            <a:spLocks noGrp="1"/>
          </p:cNvSpPr>
          <p:nvPr>
            <p:ph type="sldNum" sz="quarter" idx="10"/>
          </p:nvPr>
        </p:nvSpPr>
        <p:spPr/>
        <p:txBody>
          <a:bodyPr/>
          <a:lstStyle/>
          <a:p>
            <a:fld id="{A2E7803E-2A6D-422F-BC62-9F43A629BAF2}" type="slidenum">
              <a:rPr lang="lv-LV" smtClean="0"/>
              <a:t>3</a:t>
            </a:fld>
            <a:endParaRPr lang="lv-LV"/>
          </a:p>
        </p:txBody>
      </p:sp>
    </p:spTree>
    <p:extLst>
      <p:ext uri="{BB962C8B-B14F-4D97-AF65-F5344CB8AC3E}">
        <p14:creationId xmlns:p14="http://schemas.microsoft.com/office/powerpoint/2010/main" val="3966338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Crystal forms of the studied compounds obtained in the crystallization experiments are given in the Table S1. All solid solutions from various </a:t>
            </a:r>
            <a:r>
              <a:rPr lang="en-GB" sz="1200" kern="1200" dirty="0" err="1" smtClean="0">
                <a:solidFill>
                  <a:schemeClr val="tx1"/>
                </a:solidFill>
                <a:effectLst/>
                <a:latin typeface="+mn-lt"/>
                <a:ea typeface="+mn-ea"/>
                <a:cs typeface="+mn-cs"/>
              </a:rPr>
              <a:t>nitrobenzoic</a:t>
            </a:r>
            <a:r>
              <a:rPr lang="en-GB" sz="1200" kern="1200" dirty="0" smtClean="0">
                <a:solidFill>
                  <a:schemeClr val="tx1"/>
                </a:solidFill>
                <a:effectLst/>
                <a:latin typeface="+mn-lt"/>
                <a:ea typeface="+mn-ea"/>
                <a:cs typeface="+mn-cs"/>
              </a:rPr>
              <a:t> acid derivatives ant their isomers are designated as </a:t>
            </a:r>
            <a:r>
              <a:rPr lang="en-GB" sz="1200" b="1" kern="1200" dirty="0" smtClean="0">
                <a:solidFill>
                  <a:schemeClr val="tx1"/>
                </a:solidFill>
                <a:effectLst/>
                <a:latin typeface="+mn-lt"/>
                <a:ea typeface="+mn-ea"/>
                <a:cs typeface="+mn-cs"/>
              </a:rPr>
              <a:t>SS</a:t>
            </a:r>
            <a:r>
              <a:rPr lang="en-GB" sz="1200" b="1" kern="1200" baseline="30000" dirty="0" smtClean="0">
                <a:solidFill>
                  <a:schemeClr val="tx1"/>
                </a:solidFill>
                <a:effectLst/>
                <a:latin typeface="+mn-lt"/>
                <a:ea typeface="+mn-ea"/>
                <a:cs typeface="+mn-cs"/>
              </a:rPr>
              <a:t>NBA</a:t>
            </a:r>
            <a:r>
              <a:rPr lang="en-GB" sz="1200" b="1" kern="1200" dirty="0" smtClean="0">
                <a:solidFill>
                  <a:schemeClr val="tx1"/>
                </a:solidFill>
                <a:effectLst/>
                <a:latin typeface="+mn-lt"/>
                <a:ea typeface="+mn-ea"/>
                <a:cs typeface="+mn-cs"/>
              </a:rPr>
              <a:t>I</a:t>
            </a:r>
            <a:r>
              <a:rPr lang="en-GB" sz="1200" kern="1200" dirty="0" smtClean="0">
                <a:solidFill>
                  <a:schemeClr val="tx1"/>
                </a:solidFill>
                <a:effectLst/>
                <a:latin typeface="+mn-lt"/>
                <a:ea typeface="+mn-ea"/>
                <a:cs typeface="+mn-cs"/>
              </a:rPr>
              <a:t> (where </a:t>
            </a:r>
            <a:r>
              <a:rPr lang="en-GB" sz="1200" b="1" kern="1200" dirty="0" smtClean="0">
                <a:solidFill>
                  <a:schemeClr val="tx1"/>
                </a:solidFill>
                <a:effectLst/>
                <a:latin typeface="+mn-lt"/>
                <a:ea typeface="+mn-ea"/>
                <a:cs typeface="+mn-cs"/>
              </a:rPr>
              <a:t>NBA</a:t>
            </a:r>
            <a:r>
              <a:rPr lang="en-GB" sz="1200" kern="1200" dirty="0" smtClean="0">
                <a:solidFill>
                  <a:schemeClr val="tx1"/>
                </a:solidFill>
                <a:effectLst/>
                <a:latin typeface="+mn-lt"/>
                <a:ea typeface="+mn-ea"/>
                <a:cs typeface="+mn-cs"/>
              </a:rPr>
              <a:t> = abbreviated name of the </a:t>
            </a:r>
            <a:r>
              <a:rPr lang="en-GB" sz="1200" kern="1200" dirty="0" err="1" smtClean="0">
                <a:solidFill>
                  <a:schemeClr val="tx1"/>
                </a:solidFill>
                <a:effectLst/>
                <a:latin typeface="+mn-lt"/>
                <a:ea typeface="+mn-ea"/>
                <a:cs typeface="+mn-cs"/>
              </a:rPr>
              <a:t>nitrobenzoic</a:t>
            </a:r>
            <a:r>
              <a:rPr lang="en-GB" sz="1200" kern="1200" dirty="0" smtClean="0">
                <a:solidFill>
                  <a:schemeClr val="tx1"/>
                </a:solidFill>
                <a:effectLst/>
                <a:latin typeface="+mn-lt"/>
                <a:ea typeface="+mn-ea"/>
                <a:cs typeface="+mn-cs"/>
              </a:rPr>
              <a:t> acid).</a:t>
            </a:r>
            <a:endParaRPr lang="lv-LV"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Crystallization experiments were performed for mixtures of different substituted </a:t>
            </a:r>
            <a:r>
              <a:rPr lang="en-GB" sz="1200" kern="1200" dirty="0" err="1" smtClean="0">
                <a:solidFill>
                  <a:schemeClr val="tx1"/>
                </a:solidFill>
                <a:effectLst/>
                <a:latin typeface="+mn-lt"/>
                <a:ea typeface="+mn-ea"/>
                <a:cs typeface="+mn-cs"/>
              </a:rPr>
              <a:t>nitrobenzoic</a:t>
            </a:r>
            <a:r>
              <a:rPr lang="en-GB" sz="1200" kern="1200" dirty="0" smtClean="0">
                <a:solidFill>
                  <a:schemeClr val="tx1"/>
                </a:solidFill>
                <a:effectLst/>
                <a:latin typeface="+mn-lt"/>
                <a:ea typeface="+mn-ea"/>
                <a:cs typeface="+mn-cs"/>
              </a:rPr>
              <a:t> acid derivatives and their isomers, in different substance ratios from 0:100 to 100:0 using ethanol as solvent (cooling crystallization), to determine the crystallization products obtained for each system (see Table 1). </a:t>
            </a:r>
            <a:endParaRPr lang="lv-LV" dirty="0" smtClean="0">
              <a:effectLst/>
            </a:endParaRPr>
          </a:p>
          <a:p>
            <a:r>
              <a:rPr lang="en-GB" sz="1200" kern="1200" dirty="0" smtClean="0">
                <a:solidFill>
                  <a:schemeClr val="tx1"/>
                </a:solidFill>
                <a:effectLst/>
                <a:latin typeface="+mn-lt"/>
                <a:ea typeface="+mn-ea"/>
                <a:cs typeface="+mn-cs"/>
              </a:rPr>
              <a:t>As it was observed that in the cooling crystallization (substance ratios and solvent volumes see Table S2) usually, the solid solution of stable polymorph </a:t>
            </a:r>
            <a:r>
              <a:rPr lang="en-GB" sz="1200" b="1" kern="1200" dirty="0" smtClean="0">
                <a:solidFill>
                  <a:schemeClr val="tx1"/>
                </a:solidFill>
                <a:effectLst/>
                <a:latin typeface="+mn-lt"/>
                <a:ea typeface="+mn-ea"/>
                <a:cs typeface="+mn-cs"/>
              </a:rPr>
              <a:t>I</a:t>
            </a:r>
            <a:r>
              <a:rPr lang="en-GB" sz="1200" kern="1200" dirty="0" smtClean="0">
                <a:solidFill>
                  <a:schemeClr val="tx1"/>
                </a:solidFill>
                <a:effectLst/>
                <a:latin typeface="+mn-lt"/>
                <a:ea typeface="+mn-ea"/>
                <a:cs typeface="+mn-cs"/>
              </a:rPr>
              <a:t> was obtained for all experimentally used substituted </a:t>
            </a:r>
            <a:r>
              <a:rPr lang="en-GB" sz="1200" kern="1200" dirty="0" err="1" smtClean="0">
                <a:solidFill>
                  <a:schemeClr val="tx1"/>
                </a:solidFill>
                <a:effectLst/>
                <a:latin typeface="+mn-lt"/>
                <a:ea typeface="+mn-ea"/>
                <a:cs typeface="+mn-cs"/>
              </a:rPr>
              <a:t>nitrobenzoic</a:t>
            </a:r>
            <a:r>
              <a:rPr lang="en-GB" sz="1200" kern="1200" dirty="0" smtClean="0">
                <a:solidFill>
                  <a:schemeClr val="tx1"/>
                </a:solidFill>
                <a:effectLst/>
                <a:latin typeface="+mn-lt"/>
                <a:ea typeface="+mn-ea"/>
                <a:cs typeface="+mn-cs"/>
              </a:rPr>
              <a:t> acid derivatives and their isomers.</a:t>
            </a:r>
            <a:endParaRPr lang="lv-LV" dirty="0"/>
          </a:p>
        </p:txBody>
      </p:sp>
      <p:sp>
        <p:nvSpPr>
          <p:cNvPr id="4" name="Slide Number Placeholder 3"/>
          <p:cNvSpPr>
            <a:spLocks noGrp="1"/>
          </p:cNvSpPr>
          <p:nvPr>
            <p:ph type="sldNum" sz="quarter" idx="10"/>
          </p:nvPr>
        </p:nvSpPr>
        <p:spPr/>
        <p:txBody>
          <a:bodyPr/>
          <a:lstStyle/>
          <a:p>
            <a:fld id="{A2E7803E-2A6D-422F-BC62-9F43A629BAF2}" type="slidenum">
              <a:rPr lang="lv-LV" smtClean="0"/>
              <a:t>4</a:t>
            </a:fld>
            <a:endParaRPr lang="lv-LV"/>
          </a:p>
        </p:txBody>
      </p:sp>
    </p:spTree>
    <p:extLst>
      <p:ext uri="{BB962C8B-B14F-4D97-AF65-F5344CB8AC3E}">
        <p14:creationId xmlns:p14="http://schemas.microsoft.com/office/powerpoint/2010/main" val="252756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A2E7803E-2A6D-422F-BC62-9F43A629BAF2}" type="slidenum">
              <a:rPr lang="lv-LV" smtClean="0"/>
              <a:t>5</a:t>
            </a:fld>
            <a:endParaRPr lang="lv-LV"/>
          </a:p>
        </p:txBody>
      </p:sp>
    </p:spTree>
    <p:extLst>
      <p:ext uri="{BB962C8B-B14F-4D97-AF65-F5344CB8AC3E}">
        <p14:creationId xmlns:p14="http://schemas.microsoft.com/office/powerpoint/2010/main" val="1247129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A2E7803E-2A6D-422F-BC62-9F43A629BAF2}" type="slidenum">
              <a:rPr lang="lv-LV" smtClean="0"/>
              <a:t>6</a:t>
            </a:fld>
            <a:endParaRPr lang="lv-LV"/>
          </a:p>
        </p:txBody>
      </p:sp>
    </p:spTree>
    <p:extLst>
      <p:ext uri="{BB962C8B-B14F-4D97-AF65-F5344CB8AC3E}">
        <p14:creationId xmlns:p14="http://schemas.microsoft.com/office/powerpoint/2010/main" val="483601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A2E7803E-2A6D-422F-BC62-9F43A629BAF2}" type="slidenum">
              <a:rPr lang="lv-LV" smtClean="0"/>
              <a:t>7</a:t>
            </a:fld>
            <a:endParaRPr lang="lv-LV"/>
          </a:p>
        </p:txBody>
      </p:sp>
    </p:spTree>
    <p:extLst>
      <p:ext uri="{BB962C8B-B14F-4D97-AF65-F5344CB8AC3E}">
        <p14:creationId xmlns:p14="http://schemas.microsoft.com/office/powerpoint/2010/main" val="3097259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A2E7803E-2A6D-422F-BC62-9F43A629BAF2}" type="slidenum">
              <a:rPr lang="lv-LV" smtClean="0"/>
              <a:t>8</a:t>
            </a:fld>
            <a:endParaRPr lang="lv-LV"/>
          </a:p>
        </p:txBody>
      </p:sp>
    </p:spTree>
    <p:extLst>
      <p:ext uri="{BB962C8B-B14F-4D97-AF65-F5344CB8AC3E}">
        <p14:creationId xmlns:p14="http://schemas.microsoft.com/office/powerpoint/2010/main" val="2230876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A2E7803E-2A6D-422F-BC62-9F43A629BAF2}" type="slidenum">
              <a:rPr lang="lv-LV" smtClean="0"/>
              <a:t>9</a:t>
            </a:fld>
            <a:endParaRPr lang="lv-LV"/>
          </a:p>
        </p:txBody>
      </p:sp>
    </p:spTree>
    <p:extLst>
      <p:ext uri="{BB962C8B-B14F-4D97-AF65-F5344CB8AC3E}">
        <p14:creationId xmlns:p14="http://schemas.microsoft.com/office/powerpoint/2010/main" val="308305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A2E7803E-2A6D-422F-BC62-9F43A629BAF2}" type="slidenum">
              <a:rPr lang="lv-LV" smtClean="0"/>
              <a:t>10</a:t>
            </a:fld>
            <a:endParaRPr lang="lv-LV"/>
          </a:p>
        </p:txBody>
      </p:sp>
    </p:spTree>
    <p:extLst>
      <p:ext uri="{BB962C8B-B14F-4D97-AF65-F5344CB8AC3E}">
        <p14:creationId xmlns:p14="http://schemas.microsoft.com/office/powerpoint/2010/main" val="1586094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D5483D-A904-431E-A713-F666BFE957C8}" type="datetime1">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75A375-9E18-462B-B29D-0FD35D59AB86}" type="datetime1">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84E088-15BA-49C8-9919-465842200125}" type="datetime1">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8625A7-846B-4B6F-92A1-FF0C4452D642}" type="datetime1">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1ABCD6-9861-4B04-80C1-9A9F5D697619}" type="datetime1">
              <a:rPr lang="en-US" smtClean="0"/>
              <a:t>10/10/2020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957C332-60ED-443D-BBA2-358DCCDC03E8}" type="datetime1">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587846-54DD-4F2F-B0BB-32EE8B0CCC1A}" type="datetime1">
              <a:rPr lang="en-US" smtClean="0"/>
              <a:t>10/10/2020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D894CA-A90A-4121-933A-728FE5CEAFFC}" type="datetime1">
              <a:rPr lang="en-US" smtClean="0"/>
              <a:t>10/10/2020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8FEB6A-8613-4760-B663-7898FF513E2B}" type="datetime1">
              <a:rPr lang="en-US" smtClean="0"/>
              <a:t>10/10/2020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CC35E4-5DB9-4654-8709-F4DC8432BD2D}" type="datetime1">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58E8837-9A7A-4B21-B341-C9B1E87D9AD8}" type="datetime1">
              <a:rPr lang="en-US" smtClean="0"/>
              <a:t>10/10/2020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64ECF-2A04-4500-A487-395AA4E990CD}" type="datetime1">
              <a:rPr lang="en-US" smtClean="0"/>
              <a:t>10/10/2020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tiff"/><Relationship Id="rId10" Type="http://schemas.openxmlformats.org/officeDocument/2006/relationships/image" Target="../media/image15.png"/><Relationship Id="rId4" Type="http://schemas.openxmlformats.org/officeDocument/2006/relationships/image" Target="../media/image4.jp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2951727"/>
            <a:ext cx="8305800" cy="2954655"/>
          </a:xfrm>
          <a:prstGeom prst="rect">
            <a:avLst/>
          </a:prstGeom>
          <a:noFill/>
        </p:spPr>
        <p:txBody>
          <a:bodyPr wrap="square" rtlCol="0">
            <a:spAutoFit/>
          </a:bodyPr>
          <a:lstStyle/>
          <a:p>
            <a:pPr algn="ctr"/>
            <a:r>
              <a:rPr lang="en-US" sz="2400" b="1" dirty="0">
                <a:latin typeface="Palatino Linotype" panose="02040502050505030304" pitchFamily="18" charset="0"/>
              </a:rPr>
              <a:t>Computational prediction and experimental confirmation of Solid Solution formation from different </a:t>
            </a:r>
            <a:r>
              <a:rPr lang="en-US" sz="2400" b="1" dirty="0" err="1">
                <a:latin typeface="Palatino Linotype" panose="02040502050505030304" pitchFamily="18" charset="0"/>
              </a:rPr>
              <a:t>nitrobenzoic</a:t>
            </a:r>
            <a:r>
              <a:rPr lang="en-US" sz="2400" b="1" dirty="0">
                <a:latin typeface="Palatino Linotype" panose="02040502050505030304" pitchFamily="18" charset="0"/>
              </a:rPr>
              <a:t> acid derivatives and their isomers</a:t>
            </a:r>
            <a:endParaRPr lang="fr-FR" dirty="0">
              <a:latin typeface="Palatino Linotype" panose="02040502050505030304" pitchFamily="18" charset="0"/>
            </a:endParaRPr>
          </a:p>
          <a:p>
            <a:pPr algn="ctr"/>
            <a:endParaRPr lang="lv-LV" sz="1600" b="1" dirty="0">
              <a:latin typeface="Palatino Linotype" panose="02040502050505030304" pitchFamily="18" charset="0"/>
            </a:endParaRPr>
          </a:p>
          <a:p>
            <a:pPr algn="ctr"/>
            <a:r>
              <a:rPr lang="lv-LV" b="1" dirty="0">
                <a:latin typeface="Palatino Linotype" panose="02040502050505030304" pitchFamily="18" charset="0"/>
              </a:rPr>
              <a:t>Kristaps Saršūns </a:t>
            </a:r>
            <a:r>
              <a:rPr lang="it-IT" b="1" baseline="30000" dirty="0">
                <a:latin typeface="Palatino Linotype" panose="02040502050505030304" pitchFamily="18" charset="0"/>
              </a:rPr>
              <a:t>1</a:t>
            </a:r>
            <a:r>
              <a:rPr lang="it-IT" b="1" dirty="0">
                <a:latin typeface="Palatino Linotype" panose="02040502050505030304" pitchFamily="18" charset="0"/>
              </a:rPr>
              <a:t>, </a:t>
            </a:r>
            <a:r>
              <a:rPr lang="lv-LV" b="1" dirty="0">
                <a:latin typeface="Palatino Linotype" panose="02040502050505030304" pitchFamily="18" charset="0"/>
              </a:rPr>
              <a:t>Agris Bērziņš </a:t>
            </a:r>
            <a:r>
              <a:rPr lang="lv-LV" b="1" baseline="30000" dirty="0">
                <a:latin typeface="Palatino Linotype" panose="02040502050505030304" pitchFamily="18" charset="0"/>
              </a:rPr>
              <a:t>1,*</a:t>
            </a:r>
          </a:p>
          <a:p>
            <a:pPr algn="ctr"/>
            <a:endParaRPr lang="fr-FR" sz="1600" dirty="0">
              <a:latin typeface="Palatino Linotype" panose="02040502050505030304" pitchFamily="18" charset="0"/>
            </a:endParaRPr>
          </a:p>
          <a:p>
            <a:r>
              <a:rPr lang="en-US" baseline="30000" dirty="0">
                <a:latin typeface="Palatino Linotype" panose="02040502050505030304" pitchFamily="18" charset="0"/>
              </a:rPr>
              <a:t>1</a:t>
            </a:r>
            <a:r>
              <a:rPr lang="lv-LV" dirty="0">
                <a:latin typeface="Palatino Linotype" panose="02040502050505030304" pitchFamily="18" charset="0"/>
              </a:rPr>
              <a:t> </a:t>
            </a:r>
            <a:r>
              <a:rPr lang="en-US" dirty="0">
                <a:latin typeface="Palatino Linotype" panose="02040502050505030304" pitchFamily="18" charset="0"/>
              </a:rPr>
              <a:t>Faculty of Chemistry, University of Latvia, </a:t>
            </a:r>
            <a:r>
              <a:rPr lang="en-US" dirty="0" err="1">
                <a:latin typeface="Palatino Linotype" panose="02040502050505030304" pitchFamily="18" charset="0"/>
              </a:rPr>
              <a:t>Jelgavas</a:t>
            </a:r>
            <a:r>
              <a:rPr lang="en-US" dirty="0">
                <a:latin typeface="Palatino Linotype" panose="02040502050505030304" pitchFamily="18" charset="0"/>
              </a:rPr>
              <a:t> </a:t>
            </a:r>
            <a:r>
              <a:rPr lang="en-US" dirty="0" err="1">
                <a:latin typeface="Palatino Linotype" panose="02040502050505030304" pitchFamily="18" charset="0"/>
              </a:rPr>
              <a:t>iela</a:t>
            </a:r>
            <a:r>
              <a:rPr lang="en-US" dirty="0">
                <a:latin typeface="Palatino Linotype" panose="02040502050505030304" pitchFamily="18" charset="0"/>
              </a:rPr>
              <a:t> 1, Riga, LV-1004, Latvia; kristaps.sarsuns@lu.lv</a:t>
            </a:r>
            <a:endParaRPr lang="lv-LV" dirty="0">
              <a:latin typeface="Palatino Linotype" panose="02040502050505030304" pitchFamily="18" charset="0"/>
            </a:endParaRPr>
          </a:p>
          <a:p>
            <a:endParaRPr lang="lv-LV" sz="1200" dirty="0">
              <a:latin typeface="Palatino Linotype" panose="02040502050505030304" pitchFamily="18" charset="0"/>
            </a:endParaRPr>
          </a:p>
          <a:p>
            <a:r>
              <a:rPr lang="en-GB" sz="1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a:t>
            </a:r>
            <a:r>
              <a:rPr lang="lv-LV" sz="14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t>
            </a:r>
            <a:r>
              <a:rPr lang="en-GB" sz="1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Correspondence: agris.berzins@lu.lv; Tel.: +371-67672576</a:t>
            </a:r>
            <a:endParaRPr lang="lv-LV" sz="1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91CB71F-1219-40A7-9313-54D30727B1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8706"/>
            <a:ext cx="9144000" cy="3255171"/>
          </a:xfrm>
          <a:prstGeom prst="rect">
            <a:avLst/>
          </a:prstGeom>
        </p:spPr>
      </p:pic>
      <p:pic>
        <p:nvPicPr>
          <p:cNvPr id="9" name="Picture 8" descr="A close up of a sign&#10;&#10;Description automatically generated">
            <a:extLst>
              <a:ext uri="{FF2B5EF4-FFF2-40B4-BE49-F238E27FC236}">
                <a16:creationId xmlns:a16="http://schemas.microsoft.com/office/drawing/2014/main" id="{F3445F87-5D27-4FDF-A52D-A18719F76E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6220" y="5907614"/>
            <a:ext cx="2372365" cy="897473"/>
          </a:xfrm>
          <a:prstGeom prst="rect">
            <a:avLst/>
          </a:prstGeom>
        </p:spPr>
      </p:pic>
      <p:pic>
        <p:nvPicPr>
          <p:cNvPr id="11" name="Picture 2" descr="Attēlu rezultāti vaicājumam “Latvijas Universitāte”">
            <a:extLst>
              <a:ext uri="{FF2B5EF4-FFF2-40B4-BE49-F238E27FC236}">
                <a16:creationId xmlns:a16="http://schemas.microsoft.com/office/drawing/2014/main" id="{240A2F73-6158-4304-84EE-83F8C71448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578" y="5899906"/>
            <a:ext cx="2678916" cy="905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605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Box 2510">
            <a:extLst>
              <a:ext uri="{FF2B5EF4-FFF2-40B4-BE49-F238E27FC236}">
                <a16:creationId xmlns:a16="http://schemas.microsoft.com/office/drawing/2014/main" id="{9181B588-EA16-4FCD-B857-2F2D0F0FE8D2}"/>
              </a:ext>
            </a:extLst>
          </p:cNvPr>
          <p:cNvSpPr txBox="1"/>
          <p:nvPr/>
        </p:nvSpPr>
        <p:spPr>
          <a:xfrm>
            <a:off x="647397" y="3998758"/>
            <a:ext cx="432000" cy="180000"/>
          </a:xfrm>
          <a:prstGeom prst="rect">
            <a:avLst/>
          </a:prstGeom>
          <a:solidFill>
            <a:schemeClr val="bg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lv-LV" sz="1200" b="1" dirty="0" smtClean="0">
                <a:effectLst/>
                <a:latin typeface="Times New Roman" panose="02020603050405020304" pitchFamily="18" charset="0"/>
                <a:ea typeface="Calibri" panose="020F0502020204030204" pitchFamily="34" charset="0"/>
                <a:cs typeface="Arial" panose="020B0604020202020204" pitchFamily="34" charset="0"/>
              </a:rPr>
              <a:t>(</a:t>
            </a:r>
            <a:r>
              <a:rPr lang="lv-LV" sz="1200" b="1"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lv-LV" sz="1200" b="1" baseline="30000" dirty="0">
                <a:effectLst/>
                <a:latin typeface="Times New Roman" panose="02020603050405020304" pitchFamily="18" charset="0"/>
                <a:ea typeface="Calibri" panose="020F0502020204030204" pitchFamily="34" charset="0"/>
                <a:cs typeface="Arial" panose="020B0604020202020204" pitchFamily="34" charset="0"/>
              </a:rPr>
              <a:t>+</a:t>
            </a:r>
            <a:r>
              <a:rPr lang="lv-LV" sz="1200" b="1" dirty="0">
                <a:effectLst/>
                <a:latin typeface="Times New Roman" panose="02020603050405020304" pitchFamily="18" charset="0"/>
                <a:ea typeface="Calibri" panose="020F0502020204030204" pitchFamily="34" charset="0"/>
                <a:cs typeface="Arial" panose="020B0604020202020204" pitchFamily="34" charset="0"/>
              </a:rPr>
              <a:t>)</a:t>
            </a:r>
            <a:endParaRPr lang="lv-LV"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1" name="Text Box 2466">
            <a:extLst>
              <a:ext uri="{FF2B5EF4-FFF2-40B4-BE49-F238E27FC236}">
                <a16:creationId xmlns:a16="http://schemas.microsoft.com/office/drawing/2014/main" id="{9ADA8788-F98D-4301-87C2-3FD536FDC987}"/>
              </a:ext>
            </a:extLst>
          </p:cNvPr>
          <p:cNvSpPr txBox="1"/>
          <p:nvPr/>
        </p:nvSpPr>
        <p:spPr>
          <a:xfrm>
            <a:off x="492572" y="3837421"/>
            <a:ext cx="1695147" cy="180000"/>
          </a:xfrm>
          <a:prstGeom prst="rect">
            <a:avLst/>
          </a:prstGeom>
          <a:solidFill>
            <a:schemeClr val="bg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lv-LV" sz="1200" b="1" dirty="0" smtClean="0">
                <a:effectLst/>
                <a:latin typeface="Times New Roman" panose="02020603050405020304" pitchFamily="18" charset="0"/>
                <a:ea typeface="Calibri" panose="020F0502020204030204" pitchFamily="34" charset="0"/>
                <a:cs typeface="Arial" panose="020B0604020202020204" pitchFamily="34" charset="0"/>
              </a:rPr>
              <a:t>ESP (a.u.)</a:t>
            </a:r>
            <a:endParaRPr lang="lv-LV"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0" name="Picture 39"/>
          <p:cNvPicPr/>
          <p:nvPr/>
        </p:nvPicPr>
        <p:blipFill rotWithShape="1">
          <a:blip r:embed="rId3"/>
          <a:srcRect l="6251" t="7001" r="79424" b="59828"/>
          <a:stretch/>
        </p:blipFill>
        <p:spPr>
          <a:xfrm>
            <a:off x="1252807" y="3678798"/>
            <a:ext cx="1487704" cy="1870719"/>
          </a:xfrm>
          <a:prstGeom prst="rect">
            <a:avLst/>
          </a:prstGeom>
        </p:spPr>
      </p:pic>
      <p:pic>
        <p:nvPicPr>
          <p:cNvPr id="3" name="Picture 2">
            <a:extLst>
              <a:ext uri="{FF2B5EF4-FFF2-40B4-BE49-F238E27FC236}">
                <a16:creationId xmlns:a16="http://schemas.microsoft.com/office/drawing/2014/main" id="{60691A5F-92E4-4FE2-A6D1-C557860724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778000"/>
            <a:ext cx="1080000" cy="1080000"/>
          </a:xfrm>
          <a:prstGeom prst="rect">
            <a:avLst/>
          </a:prstGeom>
        </p:spPr>
      </p:pic>
      <p:sp>
        <p:nvSpPr>
          <p:cNvPr id="6" name="Text Box 42">
            <a:extLst>
              <a:ext uri="{FF2B5EF4-FFF2-40B4-BE49-F238E27FC236}">
                <a16:creationId xmlns:a16="http://schemas.microsoft.com/office/drawing/2014/main" id="{9958E7EE-3905-422E-9685-810AA24B58EB}"/>
              </a:ext>
            </a:extLst>
          </p:cNvPr>
          <p:cNvSpPr txBox="1">
            <a:spLocks noChangeArrowheads="1"/>
          </p:cNvSpPr>
          <p:nvPr/>
        </p:nvSpPr>
        <p:spPr bwMode="auto">
          <a:xfrm>
            <a:off x="304801" y="312536"/>
            <a:ext cx="8515350" cy="34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174" tIns="34587" rIns="69174" bIns="34587">
            <a:spAutoFit/>
          </a:bodyPr>
          <a:lstStyle>
            <a:lvl1pPr defTabSz="4156075" eaLnBrk="0" hangingPunct="0">
              <a:defRPr sz="8200">
                <a:solidFill>
                  <a:schemeClr val="tx1"/>
                </a:solidFill>
                <a:latin typeface="Arial" panose="020B0604020202020204" pitchFamily="34" charset="0"/>
              </a:defRPr>
            </a:lvl1pPr>
            <a:lvl2pPr marL="742950" indent="-285750" defTabSz="4156075" eaLnBrk="0" hangingPunct="0">
              <a:defRPr sz="8200">
                <a:solidFill>
                  <a:schemeClr val="tx1"/>
                </a:solidFill>
                <a:latin typeface="Arial" panose="020B0604020202020204" pitchFamily="34" charset="0"/>
              </a:defRPr>
            </a:lvl2pPr>
            <a:lvl3pPr marL="1143000" indent="-228600" defTabSz="4156075" eaLnBrk="0" hangingPunct="0">
              <a:defRPr sz="8200">
                <a:solidFill>
                  <a:schemeClr val="tx1"/>
                </a:solidFill>
                <a:latin typeface="Arial" panose="020B0604020202020204" pitchFamily="34" charset="0"/>
              </a:defRPr>
            </a:lvl3pPr>
            <a:lvl4pPr marL="1600200" indent="-228600" defTabSz="4156075" eaLnBrk="0" hangingPunct="0">
              <a:defRPr sz="8200">
                <a:solidFill>
                  <a:schemeClr val="tx1"/>
                </a:solidFill>
                <a:latin typeface="Arial" panose="020B0604020202020204" pitchFamily="34" charset="0"/>
              </a:defRPr>
            </a:lvl4pPr>
            <a:lvl5pPr marL="2057400" indent="-228600" defTabSz="4156075" eaLnBrk="0" hangingPunct="0">
              <a:defRPr sz="8200">
                <a:solidFill>
                  <a:schemeClr val="tx1"/>
                </a:solidFill>
                <a:latin typeface="Arial" panose="020B0604020202020204" pitchFamily="34" charset="0"/>
              </a:defRPr>
            </a:lvl5pPr>
            <a:lvl6pPr marL="2514600" indent="-228600" defTabSz="4156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56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56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56075"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r>
              <a:rPr lang="lv-LV" sz="1800" b="1" dirty="0">
                <a:latin typeface="Palatino Linotype" panose="02040502050505030304" pitchFamily="18" charset="0"/>
                <a:ea typeface="Cambria" panose="02040503050406030204" pitchFamily="18" charset="0"/>
                <a:cs typeface="Times New Roman" panose="02020603050405020304" pitchFamily="18" charset="0"/>
              </a:rPr>
              <a:t>V</a:t>
            </a:r>
            <a:r>
              <a:rPr lang="lv-LV" sz="1800" b="1" dirty="0" smtClean="0">
                <a:latin typeface="Palatino Linotype" panose="02040502050505030304" pitchFamily="18" charset="0"/>
                <a:ea typeface="Cambria" panose="02040503050406030204" pitchFamily="18" charset="0"/>
                <a:cs typeface="Times New Roman" panose="02020603050405020304" pitchFamily="18" charset="0"/>
              </a:rPr>
              <a:t>. </a:t>
            </a:r>
            <a:r>
              <a:rPr lang="en-US" sz="1800" b="1" dirty="0">
                <a:latin typeface="Palatino Linotype" panose="02040502050505030304" pitchFamily="18" charset="0"/>
                <a:ea typeface="Cambria" panose="02040503050406030204" pitchFamily="18" charset="0"/>
                <a:cs typeface="Times New Roman" panose="02020603050405020304" pitchFamily="18" charset="0"/>
              </a:rPr>
              <a:t>Structural characterization of </a:t>
            </a:r>
            <a:r>
              <a:rPr lang="en-US" sz="1800" b="1" dirty="0" err="1">
                <a:latin typeface="Palatino Linotype" panose="02040502050505030304" pitchFamily="18" charset="0"/>
                <a:ea typeface="Cambria" panose="02040503050406030204" pitchFamily="18" charset="0"/>
                <a:cs typeface="Times New Roman" panose="02020603050405020304" pitchFamily="18" charset="0"/>
              </a:rPr>
              <a:t>ansolvates</a:t>
            </a:r>
            <a:r>
              <a:rPr lang="lv-LV" sz="1800" b="1" dirty="0" smtClean="0">
                <a:latin typeface="Palatino Linotype" panose="02040502050505030304" pitchFamily="18" charset="0"/>
                <a:ea typeface="Cambria" panose="02040503050406030204" pitchFamily="18" charset="0"/>
                <a:cs typeface="Times New Roman" panose="02020603050405020304" pitchFamily="18" charset="0"/>
              </a:rPr>
              <a:t>*</a:t>
            </a:r>
            <a:endParaRPr lang="en-US" sz="1800" b="1" baseline="30000" dirty="0">
              <a:latin typeface="Palatino Linotype" panose="02040502050505030304" pitchFamily="18" charset="0"/>
              <a:ea typeface="Cambria" panose="020405030504060302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CD08198E-AEB0-431D-B7C7-98B343826A95}"/>
              </a:ext>
            </a:extLst>
          </p:cNvPr>
          <p:cNvCxnSpPr>
            <a:cxnSpLocks/>
          </p:cNvCxnSpPr>
          <p:nvPr/>
        </p:nvCxnSpPr>
        <p:spPr>
          <a:xfrm>
            <a:off x="1205115" y="5764229"/>
            <a:ext cx="6594591" cy="13771"/>
          </a:xfrm>
          <a:prstGeom prst="line">
            <a:avLst/>
          </a:prstGeom>
          <a:ln w="25400">
            <a:solidFill>
              <a:srgbClr val="2C6BB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CD08198E-AEB0-431D-B7C7-98B343826A95}"/>
              </a:ext>
            </a:extLst>
          </p:cNvPr>
          <p:cNvCxnSpPr>
            <a:cxnSpLocks/>
          </p:cNvCxnSpPr>
          <p:nvPr/>
        </p:nvCxnSpPr>
        <p:spPr>
          <a:xfrm>
            <a:off x="1216922" y="6721477"/>
            <a:ext cx="6577249" cy="1"/>
          </a:xfrm>
          <a:prstGeom prst="line">
            <a:avLst/>
          </a:prstGeom>
          <a:ln w="25400">
            <a:solidFill>
              <a:srgbClr val="2C6BB0"/>
            </a:solidFill>
          </a:ln>
        </p:spPr>
        <p:style>
          <a:lnRef idx="1">
            <a:schemeClr val="dk1"/>
          </a:lnRef>
          <a:fillRef idx="0">
            <a:schemeClr val="dk1"/>
          </a:fillRef>
          <a:effectRef idx="0">
            <a:schemeClr val="dk1"/>
          </a:effectRef>
          <a:fontRef idx="minor">
            <a:schemeClr val="tx1"/>
          </a:fontRef>
        </p:style>
      </p:cxnSp>
      <p:sp>
        <p:nvSpPr>
          <p:cNvPr id="39" name="TextBox 10"/>
          <p:cNvSpPr txBox="1"/>
          <p:nvPr/>
        </p:nvSpPr>
        <p:spPr>
          <a:xfrm rot="19823192">
            <a:off x="2787801" y="3583138"/>
            <a:ext cx="53112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v-LV" sz="1400" b="1" dirty="0">
                <a:latin typeface="Cambria" panose="02040503050406030204" pitchFamily="18" charset="0"/>
                <a:ea typeface="Cambria" panose="02040503050406030204" pitchFamily="18" charset="0"/>
              </a:rPr>
              <a:t>c</a:t>
            </a:r>
            <a:r>
              <a:rPr lang="lv-LV" sz="1400" b="1" dirty="0" smtClean="0">
                <a:latin typeface="Cambria" panose="02040503050406030204" pitchFamily="18" charset="0"/>
                <a:ea typeface="Cambria" panose="02040503050406030204" pitchFamily="18" charset="0"/>
              </a:rPr>
              <a:t>)</a:t>
            </a:r>
            <a:endParaRPr lang="lv-LV" sz="1400" b="1" dirty="0">
              <a:latin typeface="Cambria" panose="02040503050406030204" pitchFamily="18" charset="0"/>
              <a:ea typeface="Cambria" panose="02040503050406030204" pitchFamily="18" charset="0"/>
            </a:endParaRPr>
          </a:p>
        </p:txBody>
      </p:sp>
      <p:sp>
        <p:nvSpPr>
          <p:cNvPr id="2" name="Slide Number Placeholder 1"/>
          <p:cNvSpPr>
            <a:spLocks noGrp="1"/>
          </p:cNvSpPr>
          <p:nvPr>
            <p:ph type="sldNum" sz="quarter" idx="12"/>
          </p:nvPr>
        </p:nvSpPr>
        <p:spPr/>
        <p:txBody>
          <a:bodyPr/>
          <a:lstStyle/>
          <a:p>
            <a:fld id="{CD6E8413-8B64-46A0-A043-DA7FCA8C4DD3}" type="slidenum">
              <a:rPr lang="en-US" smtClean="0">
                <a:latin typeface="Palatino Linotype" panose="02040502050505030304" pitchFamily="18" charset="0"/>
              </a:rPr>
              <a:t>10</a:t>
            </a:fld>
            <a:endParaRPr lang="en-US" dirty="0">
              <a:latin typeface="Palatino Linotype" panose="02040502050505030304" pitchFamily="18" charset="0"/>
            </a:endParaRPr>
          </a:p>
        </p:txBody>
      </p:sp>
      <p:pic>
        <p:nvPicPr>
          <p:cNvPr id="20" name="Picture 19">
            <a:extLst>
              <a:ext uri="{FF2B5EF4-FFF2-40B4-BE49-F238E27FC236}">
                <a16:creationId xmlns:a16="http://schemas.microsoft.com/office/drawing/2014/main" id="{BB6A8FC5-DD3D-4FE6-A8DD-64A41C7CA286}"/>
              </a:ext>
            </a:extLst>
          </p:cNvPr>
          <p:cNvPicPr/>
          <p:nvPr/>
        </p:nvPicPr>
        <p:blipFill rotWithShape="1">
          <a:blip r:embed="rId5" cstate="print">
            <a:extLst>
              <a:ext uri="{28A0092B-C50C-407E-A947-70E740481C1C}">
                <a14:useLocalDpi xmlns:a14="http://schemas.microsoft.com/office/drawing/2010/main" val="0"/>
              </a:ext>
            </a:extLst>
          </a:blip>
          <a:srcRect l="4682" t="24711" r="48153" b="38162"/>
          <a:stretch/>
        </p:blipFill>
        <p:spPr bwMode="auto">
          <a:xfrm>
            <a:off x="3229297" y="2051050"/>
            <a:ext cx="2854003" cy="1873684"/>
          </a:xfrm>
          <a:prstGeom prst="rect">
            <a:avLst/>
          </a:prstGeom>
          <a:noFill/>
          <a:ln>
            <a:noFill/>
          </a:ln>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15FB3504-FF87-4674-A7EE-DD92ECD787D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397" y="929072"/>
            <a:ext cx="2917536" cy="2059330"/>
          </a:xfrm>
          <a:prstGeom prst="rect">
            <a:avLst/>
          </a:prstGeom>
          <a:noFill/>
          <a:ln>
            <a:noFill/>
          </a:ln>
        </p:spPr>
      </p:pic>
      <p:cxnSp>
        <p:nvCxnSpPr>
          <p:cNvPr id="25" name="Straight Arrow Connector 24"/>
          <p:cNvCxnSpPr/>
          <p:nvPr/>
        </p:nvCxnSpPr>
        <p:spPr>
          <a:xfrm flipV="1">
            <a:off x="5555783" y="1971114"/>
            <a:ext cx="828000" cy="468000"/>
          </a:xfrm>
          <a:prstGeom prst="straightConnector1">
            <a:avLst/>
          </a:prstGeom>
          <a:ln w="38100">
            <a:solidFill>
              <a:srgbClr val="1B5089"/>
            </a:solidFill>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a:cxnSpLocks/>
          </p:cNvCxnSpPr>
          <p:nvPr/>
        </p:nvCxnSpPr>
        <p:spPr>
          <a:xfrm>
            <a:off x="5641065" y="3678798"/>
            <a:ext cx="828000" cy="468000"/>
          </a:xfrm>
          <a:prstGeom prst="straightConnector1">
            <a:avLst/>
          </a:prstGeom>
          <a:ln w="38100">
            <a:solidFill>
              <a:srgbClr val="1B5089"/>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a:cxnSpLocks/>
          </p:cNvCxnSpPr>
          <p:nvPr/>
        </p:nvCxnSpPr>
        <p:spPr>
          <a:xfrm flipH="1">
            <a:off x="2584156" y="3693421"/>
            <a:ext cx="828000" cy="468000"/>
          </a:xfrm>
          <a:prstGeom prst="straightConnector1">
            <a:avLst/>
          </a:prstGeom>
          <a:ln w="38100">
            <a:solidFill>
              <a:srgbClr val="1B5089"/>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p:nvPr/>
        </p:nvCxnSpPr>
        <p:spPr>
          <a:xfrm flipH="1" flipV="1">
            <a:off x="3124380" y="2248567"/>
            <a:ext cx="828000" cy="468000"/>
          </a:xfrm>
          <a:prstGeom prst="straightConnector1">
            <a:avLst/>
          </a:prstGeom>
          <a:ln w="38100">
            <a:solidFill>
              <a:srgbClr val="1B5089"/>
            </a:solidFill>
            <a:tailEnd type="triangle"/>
          </a:ln>
        </p:spPr>
        <p:style>
          <a:lnRef idx="1">
            <a:schemeClr val="dk1"/>
          </a:lnRef>
          <a:fillRef idx="0">
            <a:schemeClr val="dk1"/>
          </a:fillRef>
          <a:effectRef idx="0">
            <a:schemeClr val="dk1"/>
          </a:effectRef>
          <a:fontRef idx="minor">
            <a:schemeClr val="tx1"/>
          </a:fontRef>
        </p:style>
      </p:cxnSp>
      <p:sp>
        <p:nvSpPr>
          <p:cNvPr id="32" name="Text Box 2509">
            <a:extLst>
              <a:ext uri="{FF2B5EF4-FFF2-40B4-BE49-F238E27FC236}">
                <a16:creationId xmlns:a16="http://schemas.microsoft.com/office/drawing/2014/main" id="{D21D9519-87EB-4C3F-98EA-CFDF169E1A9B}"/>
              </a:ext>
            </a:extLst>
          </p:cNvPr>
          <p:cNvSpPr txBox="1"/>
          <p:nvPr/>
        </p:nvSpPr>
        <p:spPr>
          <a:xfrm>
            <a:off x="656386" y="5222625"/>
            <a:ext cx="396000" cy="180000"/>
          </a:xfrm>
          <a:prstGeom prst="rect">
            <a:avLst/>
          </a:prstGeom>
          <a:solidFill>
            <a:schemeClr val="bg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lv-LV" sz="1200" b="1" dirty="0" smtClean="0">
                <a:effectLst/>
                <a:latin typeface="Times New Roman" panose="02020603050405020304" pitchFamily="18" charset="0"/>
                <a:ea typeface="Calibri" panose="020F0502020204030204" pitchFamily="34" charset="0"/>
                <a:cs typeface="Arial" panose="020B0604020202020204" pitchFamily="34" charset="0"/>
              </a:rPr>
              <a:t>(</a:t>
            </a:r>
            <a:r>
              <a:rPr lang="lv-LV" sz="1200" b="1" dirty="0">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lv-LV" sz="1200" b="1" baseline="30000" dirty="0">
                <a:effectLst/>
                <a:latin typeface="Times New Roman" panose="02020603050405020304" pitchFamily="18" charset="0"/>
                <a:ea typeface="Calibri" panose="020F0502020204030204" pitchFamily="34" charset="0"/>
                <a:cs typeface="Arial" panose="020B0604020202020204" pitchFamily="34" charset="0"/>
              </a:rPr>
              <a:t>-</a:t>
            </a:r>
            <a:r>
              <a:rPr lang="lv-LV" sz="1200" b="1" dirty="0">
                <a:effectLst/>
                <a:latin typeface="Times New Roman" panose="02020603050405020304" pitchFamily="18" charset="0"/>
                <a:ea typeface="Calibri" panose="020F0502020204030204" pitchFamily="34" charset="0"/>
                <a:cs typeface="Arial" panose="020B0604020202020204" pitchFamily="34" charset="0"/>
              </a:rPr>
              <a:t>)</a:t>
            </a:r>
            <a:endParaRPr lang="lv-LV"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4" name="Picture 33">
            <a:extLst>
              <a:ext uri="{FF2B5EF4-FFF2-40B4-BE49-F238E27FC236}">
                <a16:creationId xmlns:a16="http://schemas.microsoft.com/office/drawing/2014/main" id="{CF183D65-B4BD-4EC8-B2E7-12A33F65935C}"/>
              </a:ext>
            </a:extLst>
          </p:cNvPr>
          <p:cNvPicPr/>
          <p:nvPr/>
        </p:nvPicPr>
        <p:blipFill rotWithShape="1">
          <a:blip r:embed="rId7">
            <a:extLst>
              <a:ext uri="{28A0092B-C50C-407E-A947-70E740481C1C}">
                <a14:useLocalDpi xmlns:a14="http://schemas.microsoft.com/office/drawing/2010/main" val="0"/>
              </a:ext>
            </a:extLst>
          </a:blip>
          <a:srcRect t="11952" b="12891"/>
          <a:stretch/>
        </p:blipFill>
        <p:spPr bwMode="auto">
          <a:xfrm>
            <a:off x="530784" y="4244249"/>
            <a:ext cx="698500" cy="1028474"/>
          </a:xfrm>
          <a:prstGeom prst="rect">
            <a:avLst/>
          </a:prstGeom>
          <a:noFill/>
          <a:ln>
            <a:noFill/>
          </a:ln>
          <a:extLst>
            <a:ext uri="{53640926-AAD7-44D8-BBD7-CCE9431645EC}">
              <a14:shadowObscured xmlns:a14="http://schemas.microsoft.com/office/drawing/2010/main"/>
            </a:ext>
          </a:extLst>
        </p:spPr>
      </p:pic>
      <p:pic>
        <p:nvPicPr>
          <p:cNvPr id="37" name="Picture 36">
            <a:extLst>
              <a:ext uri="{FF2B5EF4-FFF2-40B4-BE49-F238E27FC236}">
                <a16:creationId xmlns:a16="http://schemas.microsoft.com/office/drawing/2014/main" id="{F46BDBAD-F06A-408F-BD3F-0C6CF6AB9BA6}"/>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4777" y="1024508"/>
            <a:ext cx="2620044" cy="2124540"/>
          </a:xfrm>
          <a:prstGeom prst="rect">
            <a:avLst/>
          </a:prstGeom>
          <a:noFill/>
        </p:spPr>
      </p:pic>
      <p:pic>
        <p:nvPicPr>
          <p:cNvPr id="38" name="Picture 37">
            <a:extLst>
              <a:ext uri="{FF2B5EF4-FFF2-40B4-BE49-F238E27FC236}">
                <a16:creationId xmlns:a16="http://schemas.microsoft.com/office/drawing/2014/main" id="{363417A1-DC1C-4874-92D2-B537D4C95A65}"/>
              </a:ext>
            </a:extLst>
          </p:cNvPr>
          <p:cNvPicPr>
            <a:picLocks noChangeAspect="1"/>
          </p:cNvPicPr>
          <p:nvPr/>
        </p:nvPicPr>
        <p:blipFill rotWithShape="1">
          <a:blip r:embed="rId9"/>
          <a:srcRect l="42322" t="35459" r="37597" b="30628"/>
          <a:stretch/>
        </p:blipFill>
        <p:spPr>
          <a:xfrm>
            <a:off x="6469065" y="3705690"/>
            <a:ext cx="1922783" cy="1825694"/>
          </a:xfrm>
          <a:prstGeom prst="rect">
            <a:avLst/>
          </a:prstGeom>
        </p:spPr>
      </p:pic>
      <p:sp>
        <p:nvSpPr>
          <p:cNvPr id="41" name="Rectangle 40"/>
          <p:cNvSpPr/>
          <p:nvPr/>
        </p:nvSpPr>
        <p:spPr>
          <a:xfrm>
            <a:off x="6908302" y="790572"/>
            <a:ext cx="1532792" cy="276999"/>
          </a:xfrm>
          <a:prstGeom prst="rect">
            <a:avLst/>
          </a:prstGeom>
        </p:spPr>
        <p:txBody>
          <a:bodyPr wrap="none">
            <a:spAutoFit/>
          </a:bodyPr>
          <a:lstStyle/>
          <a:p>
            <a:r>
              <a:rPr lang="en-US" sz="1200" b="1" dirty="0">
                <a:solidFill>
                  <a:srgbClr val="1B5089"/>
                </a:solidFill>
                <a:latin typeface="Palatino Linotype" panose="02040502050505030304" pitchFamily="18" charset="0"/>
              </a:rPr>
              <a:t>Hirschfield </a:t>
            </a:r>
            <a:r>
              <a:rPr lang="en-US" sz="1200" b="1" dirty="0" smtClean="0">
                <a:solidFill>
                  <a:srgbClr val="1B5089"/>
                </a:solidFill>
                <a:latin typeface="Palatino Linotype" panose="02040502050505030304" pitchFamily="18" charset="0"/>
              </a:rPr>
              <a:t>surface</a:t>
            </a:r>
            <a:endParaRPr lang="lv-LV" sz="1200" b="1" dirty="0">
              <a:solidFill>
                <a:srgbClr val="1B5089"/>
              </a:solidFill>
              <a:latin typeface="Times New Roman" panose="02020603050405020304" pitchFamily="18" charset="0"/>
              <a:cs typeface="Times New Roman" panose="02020603050405020304" pitchFamily="18" charset="0"/>
            </a:endParaRPr>
          </a:p>
        </p:txBody>
      </p:sp>
      <p:sp>
        <p:nvSpPr>
          <p:cNvPr id="42" name="Rectangle 41"/>
          <p:cNvSpPr/>
          <p:nvPr/>
        </p:nvSpPr>
        <p:spPr>
          <a:xfrm>
            <a:off x="1044045" y="736359"/>
            <a:ext cx="3890809" cy="276999"/>
          </a:xfrm>
          <a:prstGeom prst="rect">
            <a:avLst/>
          </a:prstGeom>
        </p:spPr>
        <p:txBody>
          <a:bodyPr wrap="square">
            <a:spAutoFit/>
          </a:bodyPr>
          <a:lstStyle/>
          <a:p>
            <a:r>
              <a:rPr lang="lv-LV" sz="1200" b="1" dirty="0" smtClean="0">
                <a:solidFill>
                  <a:srgbClr val="00539B"/>
                </a:solidFill>
                <a:latin typeface="Palatino Linotype" panose="02040502050505030304" pitchFamily="18" charset="0"/>
                <a:cs typeface="Times New Roman" panose="02020603050405020304" pitchFamily="18" charset="0"/>
              </a:rPr>
              <a:t>Intermolecular interactions</a:t>
            </a:r>
            <a:endParaRPr lang="lv-LV" sz="1200" b="1" dirty="0">
              <a:solidFill>
                <a:srgbClr val="00539B"/>
              </a:solidFill>
              <a:latin typeface="Palatino Linotype" panose="02040502050505030304" pitchFamily="18" charset="0"/>
              <a:cs typeface="Times New Roman" panose="02020603050405020304" pitchFamily="18" charset="0"/>
            </a:endParaRPr>
          </a:p>
        </p:txBody>
      </p:sp>
      <p:sp>
        <p:nvSpPr>
          <p:cNvPr id="43" name="Rectangle 42"/>
          <p:cNvSpPr/>
          <p:nvPr/>
        </p:nvSpPr>
        <p:spPr>
          <a:xfrm>
            <a:off x="926164" y="3409110"/>
            <a:ext cx="2125903" cy="276999"/>
          </a:xfrm>
          <a:prstGeom prst="rect">
            <a:avLst/>
          </a:prstGeom>
        </p:spPr>
        <p:txBody>
          <a:bodyPr wrap="none">
            <a:spAutoFit/>
          </a:bodyPr>
          <a:lstStyle/>
          <a:p>
            <a:r>
              <a:rPr lang="lv-LV" sz="1200" b="1" dirty="0" smtClean="0">
                <a:solidFill>
                  <a:srgbClr val="00539B"/>
                </a:solidFill>
                <a:latin typeface="Palatino Linotype" panose="02040502050505030304" pitchFamily="18" charset="0"/>
                <a:cs typeface="Times New Roman" panose="02020603050405020304" pitchFamily="18" charset="0"/>
              </a:rPr>
              <a:t>Electrostatic potential maps</a:t>
            </a:r>
            <a:endParaRPr lang="lv-LV" sz="1200" b="1" dirty="0">
              <a:solidFill>
                <a:srgbClr val="00539B"/>
              </a:solidFill>
              <a:latin typeface="Palatino Linotype" panose="02040502050505030304" pitchFamily="18" charset="0"/>
              <a:cs typeface="Times New Roman" panose="02020603050405020304" pitchFamily="18" charset="0"/>
            </a:endParaRPr>
          </a:p>
        </p:txBody>
      </p:sp>
      <p:sp>
        <p:nvSpPr>
          <p:cNvPr id="44" name="Rectangle 43">
            <a:extLst>
              <a:ext uri="{FF2B5EF4-FFF2-40B4-BE49-F238E27FC236}">
                <a16:creationId xmlns:a16="http://schemas.microsoft.com/office/drawing/2014/main" id="{F3BA8653-9FBB-4497-B9A3-5F93C45F87CF}"/>
              </a:ext>
            </a:extLst>
          </p:cNvPr>
          <p:cNvSpPr/>
          <p:nvPr/>
        </p:nvSpPr>
        <p:spPr>
          <a:xfrm>
            <a:off x="6454747" y="3244025"/>
            <a:ext cx="2170334" cy="461665"/>
          </a:xfrm>
          <a:prstGeom prst="rect">
            <a:avLst/>
          </a:prstGeom>
        </p:spPr>
        <p:txBody>
          <a:bodyPr wrap="square">
            <a:spAutoFit/>
          </a:bodyPr>
          <a:lstStyle/>
          <a:p>
            <a:pPr algn="ctr"/>
            <a:r>
              <a:rPr lang="en-US" sz="1200" b="1" dirty="0">
                <a:solidFill>
                  <a:srgbClr val="1B5089"/>
                </a:solidFill>
                <a:latin typeface="Palatino Linotype" panose="02040502050505030304" pitchFamily="18" charset="0"/>
              </a:rPr>
              <a:t>Hirschfield surface 2D fingerprint graphs</a:t>
            </a:r>
            <a:endParaRPr lang="lv-LV" sz="1200" b="1" dirty="0">
              <a:solidFill>
                <a:srgbClr val="1B5089"/>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Rectangle 3"/>
              <p:cNvSpPr/>
              <p:nvPr/>
            </p:nvSpPr>
            <p:spPr>
              <a:xfrm>
                <a:off x="1210651" y="5736627"/>
                <a:ext cx="6583519" cy="1018227"/>
              </a:xfrm>
              <a:prstGeom prst="rect">
                <a:avLst/>
              </a:prstGeom>
            </p:spPr>
            <p:txBody>
              <a:bodyPr wrap="square">
                <a:spAutoFit/>
              </a:bodyPr>
              <a:lstStyle/>
              <a:p>
                <a:pPr algn="just"/>
                <a:r>
                  <a:rPr lang="lv-LV" sz="1200" dirty="0" smtClean="0">
                    <a:solidFill>
                      <a:srgbClr val="000000"/>
                    </a:solidFill>
                    <a:latin typeface="Palatino Linotype" panose="02040502050505030304" pitchFamily="18" charset="0"/>
                    <a:ea typeface="Times New Roman" panose="02020603050405020304" pitchFamily="18" charset="0"/>
                  </a:rPr>
                  <a:t>* - </a:t>
                </a:r>
                <a:r>
                  <a:rPr lang="en-GB" sz="1200" dirty="0" smtClean="0">
                    <a:solidFill>
                      <a:srgbClr val="000000"/>
                    </a:solidFill>
                    <a:latin typeface="Palatino Linotype" panose="02040502050505030304" pitchFamily="18" charset="0"/>
                    <a:ea typeface="Times New Roman" panose="02020603050405020304" pitchFamily="18" charset="0"/>
                  </a:rPr>
                  <a:t>Analysis </a:t>
                </a:r>
                <a:r>
                  <a:rPr lang="en-GB" sz="1200" dirty="0">
                    <a:solidFill>
                      <a:srgbClr val="000000"/>
                    </a:solidFill>
                    <a:latin typeface="Palatino Linotype" panose="02040502050505030304" pitchFamily="18" charset="0"/>
                    <a:ea typeface="Times New Roman" panose="02020603050405020304" pitchFamily="18" charset="0"/>
                  </a:rPr>
                  <a:t>of the crystal structures of the non-solvated forms revealed that most of the non-solvated phases crystallize in </a:t>
                </a:r>
                <a:r>
                  <a:rPr lang="en-GB" sz="1200" i="1" dirty="0">
                    <a:solidFill>
                      <a:srgbClr val="000000"/>
                    </a:solidFill>
                    <a:latin typeface="Palatino Linotype" panose="02040502050505030304" pitchFamily="18" charset="0"/>
                    <a:ea typeface="Times New Roman" panose="02020603050405020304" pitchFamily="18" charset="0"/>
                  </a:rPr>
                  <a:t>P2</a:t>
                </a:r>
                <a:r>
                  <a:rPr lang="en-GB" sz="1200" i="1" baseline="-25000" dirty="0">
                    <a:solidFill>
                      <a:srgbClr val="000000"/>
                    </a:solidFill>
                    <a:latin typeface="Palatino Linotype" panose="02040502050505030304" pitchFamily="18" charset="0"/>
                    <a:ea typeface="Times New Roman" panose="02020603050405020304" pitchFamily="18" charset="0"/>
                  </a:rPr>
                  <a:t>1</a:t>
                </a:r>
                <a:r>
                  <a:rPr lang="en-GB" sz="1200" i="1" dirty="0">
                    <a:solidFill>
                      <a:srgbClr val="000000"/>
                    </a:solidFill>
                    <a:latin typeface="Palatino Linotype" panose="02040502050505030304" pitchFamily="18" charset="0"/>
                    <a:ea typeface="Times New Roman" panose="02020603050405020304" pitchFamily="18" charset="0"/>
                  </a:rPr>
                  <a:t>/c</a:t>
                </a:r>
                <a:r>
                  <a:rPr lang="en-GB" sz="1200" dirty="0">
                    <a:solidFill>
                      <a:srgbClr val="000000"/>
                    </a:solidFill>
                    <a:latin typeface="Palatino Linotype" panose="02040502050505030304" pitchFamily="18" charset="0"/>
                    <a:ea typeface="Times New Roman" panose="02020603050405020304" pitchFamily="18" charset="0"/>
                  </a:rPr>
                  <a:t> (8/12) space group and 1 in </a:t>
                </a:r>
                <a:r>
                  <a:rPr lang="en-GB" sz="1200" i="1" dirty="0">
                    <a:solidFill>
                      <a:srgbClr val="000000"/>
                    </a:solidFill>
                    <a:latin typeface="Palatino Linotype" panose="02040502050505030304" pitchFamily="18" charset="0"/>
                    <a:ea typeface="Times New Roman" panose="02020603050405020304" pitchFamily="18" charset="0"/>
                  </a:rPr>
                  <a:t>P2</a:t>
                </a:r>
                <a:r>
                  <a:rPr lang="en-GB" sz="1200" i="1" baseline="-25000" dirty="0">
                    <a:solidFill>
                      <a:srgbClr val="000000"/>
                    </a:solidFill>
                    <a:latin typeface="Palatino Linotype" panose="02040502050505030304" pitchFamily="18" charset="0"/>
                    <a:ea typeface="Times New Roman" panose="02020603050405020304" pitchFamily="18" charset="0"/>
                  </a:rPr>
                  <a:t>1</a:t>
                </a:r>
                <a:r>
                  <a:rPr lang="en-GB" sz="1200" i="1" dirty="0">
                    <a:solidFill>
                      <a:srgbClr val="000000"/>
                    </a:solidFill>
                    <a:latin typeface="Palatino Linotype" panose="02040502050505030304" pitchFamily="18" charset="0"/>
                    <a:ea typeface="Times New Roman" panose="02020603050405020304" pitchFamily="18" charset="0"/>
                  </a:rPr>
                  <a:t>/a</a:t>
                </a:r>
                <a:r>
                  <a:rPr lang="en-GB" sz="1200" dirty="0">
                    <a:solidFill>
                      <a:srgbClr val="000000"/>
                    </a:solidFill>
                    <a:latin typeface="Palatino Linotype" panose="02040502050505030304" pitchFamily="18" charset="0"/>
                    <a:ea typeface="Times New Roman" panose="02020603050405020304" pitchFamily="18" charset="0"/>
                  </a:rPr>
                  <a:t> space group, but 3 in </a:t>
                </a:r>
                <a:r>
                  <a:rPr lang="en-GB" sz="1200" i="1" dirty="0">
                    <a:solidFill>
                      <a:srgbClr val="000000"/>
                    </a:solidFill>
                    <a:latin typeface="Palatino Linotype" panose="02040502050505030304" pitchFamily="18" charset="0"/>
                    <a:ea typeface="Times New Roman" panose="02020603050405020304" pitchFamily="18" charset="0"/>
                  </a:rPr>
                  <a:t>P-1</a:t>
                </a:r>
                <a:r>
                  <a:rPr lang="en-GB" sz="1200" dirty="0">
                    <a:solidFill>
                      <a:srgbClr val="000000"/>
                    </a:solidFill>
                    <a:latin typeface="Palatino Linotype" panose="02040502050505030304" pitchFamily="18" charset="0"/>
                    <a:ea typeface="Times New Roman" panose="02020603050405020304" pitchFamily="18" charset="0"/>
                  </a:rPr>
                  <a:t>. In all cases Z’=1 except for 2CH</a:t>
                </a:r>
                <a:r>
                  <a:rPr lang="en-GB" sz="1200" baseline="-25000" dirty="0">
                    <a:solidFill>
                      <a:srgbClr val="000000"/>
                    </a:solidFill>
                    <a:latin typeface="Palatino Linotype" panose="02040502050505030304" pitchFamily="18" charset="0"/>
                    <a:ea typeface="Times New Roman" panose="02020603050405020304" pitchFamily="18" charset="0"/>
                  </a:rPr>
                  <a:t>3</a:t>
                </a:r>
                <a:r>
                  <a:rPr lang="en-GB" sz="1200" dirty="0">
                    <a:solidFill>
                      <a:srgbClr val="000000"/>
                    </a:solidFill>
                    <a:latin typeface="Palatino Linotype" panose="02040502050505030304" pitchFamily="18" charset="0"/>
                    <a:ea typeface="Times New Roman" panose="02020603050405020304" pitchFamily="18" charset="0"/>
                  </a:rPr>
                  <a:t>5NBA, 4CH</a:t>
                </a:r>
                <a:r>
                  <a:rPr lang="en-GB" sz="1200" baseline="-25000" dirty="0">
                    <a:solidFill>
                      <a:srgbClr val="000000"/>
                    </a:solidFill>
                    <a:latin typeface="Palatino Linotype" panose="02040502050505030304" pitchFamily="18" charset="0"/>
                    <a:ea typeface="Times New Roman" panose="02020603050405020304" pitchFamily="18" charset="0"/>
                  </a:rPr>
                  <a:t>3</a:t>
                </a:r>
                <a:r>
                  <a:rPr lang="en-GB" sz="1200" dirty="0">
                    <a:solidFill>
                      <a:srgbClr val="000000"/>
                    </a:solidFill>
                    <a:latin typeface="Palatino Linotype" panose="02040502050505030304" pitchFamily="18" charset="0"/>
                    <a:ea typeface="Times New Roman" panose="02020603050405020304" pitchFamily="18" charset="0"/>
                  </a:rPr>
                  <a:t>3NBA, 5C2NBA and 5OH2NBA (Z’=2). In all structures centrosymmetric hydrogen bonded </a:t>
                </a:r>
                <a14:m>
                  <m:oMath xmlns:m="http://schemas.openxmlformats.org/officeDocument/2006/math">
                    <m:sSubSup>
                      <m:sSubSupPr>
                        <m:ctrlPr>
                          <a:rPr lang="lv-LV" sz="1200" i="1">
                            <a:effectLst/>
                            <a:latin typeface="Cambria Math" panose="02040503050406030204" pitchFamily="18" charset="0"/>
                          </a:rPr>
                        </m:ctrlPr>
                      </m:sSubSupPr>
                      <m:e>
                        <m:r>
                          <a:rPr lang="en-GB" sz="1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𝑅</m:t>
                        </m:r>
                      </m:e>
                      <m:sub>
                        <m:r>
                          <a:rPr lang="en-GB" sz="1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b>
                      <m:sup>
                        <m:r>
                          <a:rPr lang="en-GB" sz="1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2</m:t>
                        </m:r>
                      </m:sup>
                    </m:sSubSup>
                    <m:d>
                      <m:dPr>
                        <m:ctrlPr>
                          <a:rPr lang="lv-LV" sz="1200" i="1">
                            <a:effectLst/>
                            <a:latin typeface="Cambria Math" panose="02040503050406030204" pitchFamily="18" charset="0"/>
                          </a:rPr>
                        </m:ctrlPr>
                      </m:dPr>
                      <m:e>
                        <m:r>
                          <a:rPr lang="en-GB" sz="1200"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8</m:t>
                        </m:r>
                      </m:e>
                    </m:d>
                  </m:oMath>
                </a14:m>
                <a:r>
                  <a:rPr lang="lv-LV" sz="1200" dirty="0" smtClean="0">
                    <a:solidFill>
                      <a:srgbClr val="000000"/>
                    </a:solidFill>
                    <a:latin typeface="Palatino Linotype" panose="02040502050505030304" pitchFamily="18" charset="0"/>
                    <a:ea typeface="Times New Roman" panose="02020603050405020304" pitchFamily="18" charset="0"/>
                  </a:rPr>
                  <a:t> </a:t>
                </a:r>
                <a:r>
                  <a:rPr lang="en-GB" sz="1200" dirty="0" smtClean="0">
                    <a:solidFill>
                      <a:srgbClr val="000000"/>
                    </a:solidFill>
                    <a:latin typeface="Palatino Linotype" panose="02040502050505030304" pitchFamily="18" charset="0"/>
                    <a:ea typeface="Times New Roman" panose="02020603050405020304" pitchFamily="18" charset="0"/>
                  </a:rPr>
                  <a:t>dimers </a:t>
                </a:r>
                <a:r>
                  <a:rPr lang="en-GB" sz="1200" dirty="0">
                    <a:solidFill>
                      <a:srgbClr val="000000"/>
                    </a:solidFill>
                    <a:latin typeface="Palatino Linotype" panose="02040502050505030304" pitchFamily="18" charset="0"/>
                    <a:ea typeface="Times New Roman" panose="02020603050405020304" pitchFamily="18" charset="0"/>
                  </a:rPr>
                  <a:t>O2-H∙∙∙O1 are present (although the hydrogen-bonded molecules have similar </a:t>
                </a:r>
                <a:r>
                  <a:rPr lang="en-GB" sz="1200" dirty="0" smtClean="0">
                    <a:solidFill>
                      <a:srgbClr val="000000"/>
                    </a:solidFill>
                    <a:latin typeface="Palatino Linotype" panose="02040502050505030304" pitchFamily="18" charset="0"/>
                    <a:ea typeface="Times New Roman" panose="02020603050405020304" pitchFamily="18" charset="0"/>
                  </a:rPr>
                  <a:t>conformation</a:t>
                </a:r>
                <a:r>
                  <a:rPr lang="lv-LV" sz="1200" dirty="0" smtClean="0">
                    <a:solidFill>
                      <a:srgbClr val="000000"/>
                    </a:solidFill>
                    <a:latin typeface="Palatino Linotype" panose="02040502050505030304" pitchFamily="18" charset="0"/>
                    <a:ea typeface="Times New Roman" panose="02020603050405020304" pitchFamily="18" charset="0"/>
                  </a:rPr>
                  <a:t>.</a:t>
                </a:r>
                <a:endParaRPr lang="lv-LV" sz="1200" dirty="0">
                  <a:latin typeface="Palatino Linotype" panose="0204050205050503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10651" y="5736627"/>
                <a:ext cx="6583519" cy="1018227"/>
              </a:xfrm>
              <a:prstGeom prst="rect">
                <a:avLst/>
              </a:prstGeom>
              <a:blipFill>
                <a:blip r:embed="rId10"/>
                <a:stretch>
                  <a:fillRect l="-93" t="-599" b="-3593"/>
                </a:stretch>
              </a:blipFill>
            </p:spPr>
            <p:txBody>
              <a:bodyPr/>
              <a:lstStyle/>
              <a:p>
                <a:r>
                  <a:rPr lang="lv-LV">
                    <a:noFill/>
                  </a:rPr>
                  <a:t> </a:t>
                </a:r>
              </a:p>
            </p:txBody>
          </p:sp>
        </mc:Fallback>
      </mc:AlternateContent>
      <p:sp>
        <p:nvSpPr>
          <p:cNvPr id="36" name="TextBox 35"/>
          <p:cNvSpPr txBox="1"/>
          <p:nvPr/>
        </p:nvSpPr>
        <p:spPr>
          <a:xfrm rot="1676634">
            <a:off x="5902719" y="3664765"/>
            <a:ext cx="531129" cy="307777"/>
          </a:xfrm>
          <a:prstGeom prst="rect">
            <a:avLst/>
          </a:prstGeom>
          <a:noFill/>
        </p:spPr>
        <p:txBody>
          <a:bodyPr wrap="square" rtlCol="0">
            <a:spAutoFit/>
          </a:bodyPr>
          <a:lstStyle/>
          <a:p>
            <a:r>
              <a:rPr lang="lv-LV" sz="1400" b="1" dirty="0">
                <a:latin typeface="Cambria" panose="02040503050406030204" pitchFamily="18" charset="0"/>
                <a:ea typeface="Cambria" panose="02040503050406030204" pitchFamily="18" charset="0"/>
              </a:rPr>
              <a:t>d</a:t>
            </a:r>
            <a:r>
              <a:rPr lang="lv-LV" sz="1400" b="1" dirty="0" smtClean="0">
                <a:latin typeface="Cambria" panose="02040503050406030204" pitchFamily="18" charset="0"/>
                <a:ea typeface="Cambria" panose="02040503050406030204" pitchFamily="18" charset="0"/>
              </a:rPr>
              <a:t>)</a:t>
            </a:r>
            <a:endParaRPr lang="lv-LV" sz="1400" b="1" dirty="0">
              <a:latin typeface="Cambria" panose="02040503050406030204" pitchFamily="18" charset="0"/>
              <a:ea typeface="Cambria" panose="02040503050406030204" pitchFamily="18" charset="0"/>
            </a:endParaRPr>
          </a:p>
        </p:txBody>
      </p:sp>
      <p:sp>
        <p:nvSpPr>
          <p:cNvPr id="35" name="TextBox 34"/>
          <p:cNvSpPr txBox="1"/>
          <p:nvPr/>
        </p:nvSpPr>
        <p:spPr>
          <a:xfrm rot="19860396">
            <a:off x="5704220" y="1906134"/>
            <a:ext cx="531129" cy="307777"/>
          </a:xfrm>
          <a:prstGeom prst="rect">
            <a:avLst/>
          </a:prstGeom>
          <a:noFill/>
        </p:spPr>
        <p:txBody>
          <a:bodyPr wrap="square" rtlCol="0">
            <a:spAutoFit/>
          </a:bodyPr>
          <a:lstStyle/>
          <a:p>
            <a:r>
              <a:rPr lang="lv-LV" sz="1400" b="1" dirty="0">
                <a:latin typeface="Cambria" panose="02040503050406030204" pitchFamily="18" charset="0"/>
                <a:ea typeface="Cambria" panose="02040503050406030204" pitchFamily="18" charset="0"/>
              </a:rPr>
              <a:t>b</a:t>
            </a:r>
            <a:r>
              <a:rPr lang="lv-LV" sz="1400" b="1" dirty="0" smtClean="0">
                <a:latin typeface="Cambria" panose="02040503050406030204" pitchFamily="18" charset="0"/>
                <a:ea typeface="Cambria" panose="02040503050406030204" pitchFamily="18" charset="0"/>
              </a:rPr>
              <a:t>)</a:t>
            </a:r>
            <a:endParaRPr lang="lv-LV" sz="1400" b="1" dirty="0">
              <a:latin typeface="Cambria" panose="02040503050406030204" pitchFamily="18" charset="0"/>
              <a:ea typeface="Cambria" panose="02040503050406030204" pitchFamily="18" charset="0"/>
            </a:endParaRPr>
          </a:p>
        </p:txBody>
      </p:sp>
      <p:sp>
        <p:nvSpPr>
          <p:cNvPr id="16" name="TextBox 10"/>
          <p:cNvSpPr txBox="1"/>
          <p:nvPr/>
        </p:nvSpPr>
        <p:spPr>
          <a:xfrm rot="1763375">
            <a:off x="3475988" y="2287955"/>
            <a:ext cx="53112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v-LV" sz="1400" b="1" dirty="0">
                <a:latin typeface="Cambria" panose="02040503050406030204" pitchFamily="18" charset="0"/>
                <a:ea typeface="Cambria" panose="02040503050406030204" pitchFamily="18" charset="0"/>
              </a:rPr>
              <a:t>a</a:t>
            </a:r>
            <a:r>
              <a:rPr lang="lv-LV" sz="1400" b="1" dirty="0" smtClean="0">
                <a:latin typeface="Cambria" panose="02040503050406030204" pitchFamily="18" charset="0"/>
                <a:ea typeface="Cambria" panose="02040503050406030204" pitchFamily="18" charset="0"/>
              </a:rPr>
              <a:t>)</a:t>
            </a:r>
            <a:endParaRPr lang="lv-LV" sz="1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91613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D9A876-A4BF-4078-B106-2FD52AE31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78000"/>
            <a:ext cx="1080000" cy="1080000"/>
          </a:xfrm>
          <a:prstGeom prst="rect">
            <a:avLst/>
          </a:prstGeom>
        </p:spPr>
      </p:pic>
      <p:sp>
        <p:nvSpPr>
          <p:cNvPr id="6" name="TextBox 5"/>
          <p:cNvSpPr txBox="1"/>
          <p:nvPr/>
        </p:nvSpPr>
        <p:spPr>
          <a:xfrm>
            <a:off x="266700" y="674611"/>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Conclusions</a:t>
            </a:r>
          </a:p>
        </p:txBody>
      </p:sp>
      <p:sp>
        <p:nvSpPr>
          <p:cNvPr id="2" name="Rectangle 1"/>
          <p:cNvSpPr/>
          <p:nvPr/>
        </p:nvSpPr>
        <p:spPr>
          <a:xfrm>
            <a:off x="266700" y="1136276"/>
            <a:ext cx="8509000" cy="4401205"/>
          </a:xfrm>
          <a:prstGeom prst="rect">
            <a:avLst/>
          </a:prstGeom>
        </p:spPr>
        <p:txBody>
          <a:bodyPr wrap="square">
            <a:spAutoFit/>
          </a:bodyPr>
          <a:lstStyle/>
          <a:p>
            <a:pPr marL="363697" indent="-363697" algn="just">
              <a:buClr>
                <a:srgbClr val="634B9F"/>
              </a:buClr>
              <a:buSzPct val="150000"/>
              <a:buFont typeface="Arial" panose="020B0604020202020204" pitchFamily="34" charset="0"/>
              <a:buChar char="•"/>
            </a:pPr>
            <a:r>
              <a:rPr lang="en-US" sz="1600" dirty="0">
                <a:latin typeface="Palatino Linotype" panose="02040502050505030304" pitchFamily="18" charset="0"/>
                <a:ea typeface="Cambria" panose="02040503050406030204" pitchFamily="18" charset="0"/>
                <a:cs typeface="Times New Roman" panose="02020603050405020304" pitchFamily="18" charset="0"/>
              </a:rPr>
              <a:t>The possibility of solid solution formation in a system which contains different substituted </a:t>
            </a:r>
            <a:r>
              <a:rPr lang="en-US" sz="1600" dirty="0" err="1">
                <a:latin typeface="Palatino Linotype" panose="02040502050505030304" pitchFamily="18" charset="0"/>
                <a:ea typeface="Cambria" panose="02040503050406030204" pitchFamily="18" charset="0"/>
                <a:cs typeface="Times New Roman" panose="02020603050405020304" pitchFamily="18" charset="0"/>
              </a:rPr>
              <a:t>nitrobenzoic</a:t>
            </a:r>
            <a:r>
              <a:rPr lang="en-US" sz="1600" dirty="0">
                <a:latin typeface="Palatino Linotype" panose="02040502050505030304" pitchFamily="18" charset="0"/>
                <a:ea typeface="Cambria" panose="02040503050406030204" pitchFamily="18" charset="0"/>
                <a:cs typeface="Times New Roman" panose="02020603050405020304" pitchFamily="18" charset="0"/>
              </a:rPr>
              <a:t> acid derivatives </a:t>
            </a:r>
            <a:r>
              <a:rPr lang="lv-LV" sz="1600" dirty="0">
                <a:latin typeface="Palatino Linotype" panose="02040502050505030304" pitchFamily="18" charset="0"/>
                <a:ea typeface="Cambria" panose="02040503050406030204" pitchFamily="18" charset="0"/>
                <a:cs typeface="Times New Roman" panose="02020603050405020304" pitchFamily="18" charset="0"/>
              </a:rPr>
              <a:t>and their isomers </a:t>
            </a:r>
            <a:r>
              <a:rPr lang="en-US" sz="1600" dirty="0">
                <a:latin typeface="Palatino Linotype" panose="02040502050505030304" pitchFamily="18" charset="0"/>
                <a:ea typeface="Cambria" panose="02040503050406030204" pitchFamily="18" charset="0"/>
                <a:cs typeface="Times New Roman" panose="02020603050405020304" pitchFamily="18" charset="0"/>
              </a:rPr>
              <a:t>w</a:t>
            </a:r>
            <a:r>
              <a:rPr lang="lv-LV" sz="1600" dirty="0">
                <a:latin typeface="Palatino Linotype" panose="02040502050505030304" pitchFamily="18" charset="0"/>
                <a:ea typeface="Cambria" panose="02040503050406030204" pitchFamily="18" charset="0"/>
                <a:cs typeface="Times New Roman" panose="02020603050405020304" pitchFamily="18" charset="0"/>
              </a:rPr>
              <a:t>as</a:t>
            </a:r>
            <a:r>
              <a:rPr lang="en-US" sz="1600" dirty="0">
                <a:latin typeface="Palatino Linotype" panose="02040502050505030304" pitchFamily="18" charset="0"/>
                <a:ea typeface="Cambria" panose="02040503050406030204" pitchFamily="18" charset="0"/>
                <a:cs typeface="Times New Roman" panose="02020603050405020304" pitchFamily="18" charset="0"/>
              </a:rPr>
              <a:t> investigated using a simple molecular modeling procedure which</a:t>
            </a:r>
            <a:r>
              <a:rPr lang="lv-LV" sz="1600" dirty="0">
                <a:latin typeface="Palatino Linotype" panose="02040502050505030304" pitchFamily="18" charset="0"/>
                <a:ea typeface="Cambria" panose="02040503050406030204" pitchFamily="18" charset="0"/>
                <a:cs typeface="Times New Roman" panose="02020603050405020304" pitchFamily="18" charset="0"/>
              </a:rPr>
              <a:t> </a:t>
            </a:r>
            <a:r>
              <a:rPr lang="en-US" sz="1600" dirty="0">
                <a:latin typeface="Palatino Linotype" panose="02040502050505030304" pitchFamily="18" charset="0"/>
                <a:ea typeface="Cambria" panose="02040503050406030204" pitchFamily="18" charset="0"/>
                <a:cs typeface="Times New Roman" panose="02020603050405020304" pitchFamily="18" charset="0"/>
              </a:rPr>
              <a:t>consists of</a:t>
            </a:r>
            <a:r>
              <a:rPr lang="en-US" sz="1600" b="1" dirty="0">
                <a:latin typeface="Palatino Linotype" panose="02040502050505030304" pitchFamily="18" charset="0"/>
                <a:ea typeface="Cambria" panose="02040503050406030204" pitchFamily="18" charset="0"/>
                <a:cs typeface="Times New Roman" panose="02020603050405020304" pitchFamily="18" charset="0"/>
              </a:rPr>
              <a:t> (I) </a:t>
            </a:r>
            <a:r>
              <a:rPr lang="en-US" sz="1600" dirty="0">
                <a:latin typeface="Palatino Linotype" panose="02040502050505030304" pitchFamily="18" charset="0"/>
                <a:ea typeface="Cambria" panose="02040503050406030204" pitchFamily="18" charset="0"/>
                <a:cs typeface="Times New Roman" panose="02020603050405020304" pitchFamily="18" charset="0"/>
              </a:rPr>
              <a:t>replacement of a given amount of B molecules into the A structure by preparing a</a:t>
            </a:r>
            <a:r>
              <a:rPr lang="lv-LV" sz="1600" dirty="0">
                <a:latin typeface="Palatino Linotype" panose="02040502050505030304" pitchFamily="18" charset="0"/>
                <a:ea typeface="Cambria" panose="02040503050406030204" pitchFamily="18" charset="0"/>
                <a:cs typeface="Times New Roman" panose="02020603050405020304" pitchFamily="18" charset="0"/>
              </a:rPr>
              <a:t> </a:t>
            </a:r>
            <a:r>
              <a:rPr lang="en-US" sz="1600" dirty="0">
                <a:latin typeface="Palatino Linotype" panose="02040502050505030304" pitchFamily="18" charset="0"/>
                <a:ea typeface="Cambria" panose="02040503050406030204" pitchFamily="18" charset="0"/>
                <a:cs typeface="Times New Roman" panose="02020603050405020304" pitchFamily="18" charset="0"/>
              </a:rPr>
              <a:t>virtual solid solution as well as a fully replaced isostructural phase; </a:t>
            </a:r>
            <a:r>
              <a:rPr lang="en-US" sz="1600" b="1" dirty="0">
                <a:latin typeface="Palatino Linotype" panose="02040502050505030304" pitchFamily="18" charset="0"/>
                <a:ea typeface="Cambria" panose="02040503050406030204" pitchFamily="18" charset="0"/>
                <a:cs typeface="Times New Roman" panose="02020603050405020304" pitchFamily="18" charset="0"/>
              </a:rPr>
              <a:t>(II) </a:t>
            </a:r>
            <a:r>
              <a:rPr lang="en-US" sz="1600" dirty="0">
                <a:latin typeface="Palatino Linotype" panose="02040502050505030304" pitchFamily="18" charset="0"/>
                <a:ea typeface="Cambria" panose="02040503050406030204" pitchFamily="18" charset="0"/>
                <a:cs typeface="Times New Roman" panose="02020603050405020304" pitchFamily="18" charset="0"/>
              </a:rPr>
              <a:t>computation of the lattice</a:t>
            </a:r>
            <a:r>
              <a:rPr lang="lv-LV" sz="1600" dirty="0">
                <a:latin typeface="Palatino Linotype" panose="02040502050505030304" pitchFamily="18" charset="0"/>
                <a:ea typeface="Cambria" panose="02040503050406030204" pitchFamily="18" charset="0"/>
                <a:cs typeface="Times New Roman" panose="02020603050405020304" pitchFamily="18" charset="0"/>
              </a:rPr>
              <a:t> </a:t>
            </a:r>
            <a:r>
              <a:rPr lang="en-US" sz="1600" dirty="0" smtClean="0">
                <a:latin typeface="Palatino Linotype" panose="02040502050505030304" pitchFamily="18" charset="0"/>
                <a:ea typeface="Cambria" panose="02040503050406030204" pitchFamily="18" charset="0"/>
                <a:cs typeface="Times New Roman" panose="02020603050405020304" pitchFamily="18" charset="0"/>
              </a:rPr>
              <a:t>and </a:t>
            </a:r>
            <a:r>
              <a:rPr lang="en-US" sz="1600" dirty="0">
                <a:latin typeface="Palatino Linotype" panose="02040502050505030304" pitchFamily="18" charset="0"/>
                <a:ea typeface="Cambria" panose="02040503050406030204" pitchFamily="18" charset="0"/>
                <a:cs typeface="Times New Roman" panose="02020603050405020304" pitchFamily="18" charset="0"/>
              </a:rPr>
              <a:t>intermolecular interaction </a:t>
            </a:r>
            <a:r>
              <a:rPr lang="en-US" sz="1600" dirty="0" smtClean="0">
                <a:latin typeface="Palatino Linotype" panose="02040502050505030304" pitchFamily="18" charset="0"/>
                <a:ea typeface="Cambria" panose="02040503050406030204" pitchFamily="18" charset="0"/>
                <a:cs typeface="Times New Roman" panose="02020603050405020304" pitchFamily="18" charset="0"/>
              </a:rPr>
              <a:t>energ</a:t>
            </a:r>
            <a:r>
              <a:rPr lang="lv-LV" sz="1600" dirty="0" smtClean="0">
                <a:latin typeface="Palatino Linotype" panose="02040502050505030304" pitchFamily="18" charset="0"/>
                <a:ea typeface="Cambria" panose="02040503050406030204" pitchFamily="18" charset="0"/>
                <a:cs typeface="Times New Roman" panose="02020603050405020304" pitchFamily="18" charset="0"/>
              </a:rPr>
              <a:t>y</a:t>
            </a:r>
            <a:r>
              <a:rPr lang="en-US" sz="1600" dirty="0" smtClean="0">
                <a:latin typeface="Palatino Linotype" panose="02040502050505030304" pitchFamily="18" charset="0"/>
                <a:ea typeface="Cambria" panose="02040503050406030204" pitchFamily="18" charset="0"/>
                <a:cs typeface="Times New Roman" panose="02020603050405020304" pitchFamily="18" charset="0"/>
              </a:rPr>
              <a:t>, </a:t>
            </a:r>
            <a:r>
              <a:rPr lang="lv-LV" sz="1600" dirty="0" smtClean="0">
                <a:latin typeface="Palatino Linotype" panose="02040502050505030304" pitchFamily="18" charset="0"/>
                <a:ea typeface="Cambria" panose="02040503050406030204" pitchFamily="18" charset="0"/>
                <a:cs typeface="Times New Roman" panose="02020603050405020304" pitchFamily="18" charset="0"/>
              </a:rPr>
              <a:t>furthermore</a:t>
            </a:r>
            <a:r>
              <a:rPr lang="en-US" sz="1600" dirty="0" smtClean="0">
                <a:latin typeface="Palatino Linotype" panose="02040502050505030304" pitchFamily="18" charset="0"/>
                <a:ea typeface="Cambria" panose="02040503050406030204" pitchFamily="18" charset="0"/>
                <a:cs typeface="Times New Roman" panose="02020603050405020304" pitchFamily="18" charset="0"/>
              </a:rPr>
              <a:t> </a:t>
            </a:r>
            <a:r>
              <a:rPr lang="en-US" sz="1600" dirty="0">
                <a:latin typeface="Palatino Linotype" panose="02040502050505030304" pitchFamily="18" charset="0"/>
                <a:ea typeface="Cambria" panose="02040503050406030204" pitchFamily="18" charset="0"/>
                <a:cs typeface="Times New Roman" panose="02020603050405020304" pitchFamily="18" charset="0"/>
              </a:rPr>
              <a:t>comparison energy of these structures with the</a:t>
            </a:r>
            <a:r>
              <a:rPr lang="lv-LV" sz="1600" dirty="0">
                <a:latin typeface="Palatino Linotype" panose="02040502050505030304" pitchFamily="18" charset="0"/>
                <a:ea typeface="Cambria" panose="02040503050406030204" pitchFamily="18" charset="0"/>
                <a:cs typeface="Times New Roman" panose="02020603050405020304" pitchFamily="18" charset="0"/>
              </a:rPr>
              <a:t> </a:t>
            </a:r>
            <a:r>
              <a:rPr lang="en-US" sz="1600" dirty="0">
                <a:latin typeface="Palatino Linotype" panose="02040502050505030304" pitchFamily="18" charset="0"/>
                <a:ea typeface="Cambria" panose="02040503050406030204" pitchFamily="18" charset="0"/>
                <a:cs typeface="Times New Roman" panose="02020603050405020304" pitchFamily="18" charset="0"/>
              </a:rPr>
              <a:t>energy of the original structure (calculated for pure phases</a:t>
            </a:r>
            <a:r>
              <a:rPr lang="en-US" sz="1600" dirty="0" smtClean="0">
                <a:latin typeface="Palatino Linotype" panose="02040502050505030304" pitchFamily="18" charset="0"/>
                <a:ea typeface="Cambria" panose="02040503050406030204" pitchFamily="18" charset="0"/>
                <a:cs typeface="Times New Roman" panose="02020603050405020304" pitchFamily="18" charset="0"/>
              </a:rPr>
              <a:t>)</a:t>
            </a:r>
            <a:r>
              <a:rPr lang="lv-LV" sz="1600" dirty="0" smtClean="0">
                <a:latin typeface="Palatino Linotype" panose="02040502050505030304" pitchFamily="18" charset="0"/>
                <a:ea typeface="Cambria" panose="02040503050406030204" pitchFamily="18" charset="0"/>
                <a:cs typeface="Times New Roman" panose="02020603050405020304" pitchFamily="18" charset="0"/>
              </a:rPr>
              <a:t>;</a:t>
            </a:r>
            <a:endParaRPr lang="en-US" sz="1600" dirty="0">
              <a:latin typeface="Palatino Linotype" panose="02040502050505030304" pitchFamily="18" charset="0"/>
              <a:ea typeface="Cambria" panose="02040503050406030204" pitchFamily="18" charset="0"/>
              <a:cs typeface="Times New Roman" panose="02020603050405020304" pitchFamily="18" charset="0"/>
            </a:endParaRPr>
          </a:p>
          <a:p>
            <a:pPr marL="363697" indent="-363697" algn="just">
              <a:buClr>
                <a:srgbClr val="634B9F"/>
              </a:buClr>
              <a:buSzPct val="150000"/>
              <a:buFont typeface="Arial" panose="020B0604020202020204" pitchFamily="34" charset="0"/>
              <a:buChar char="•"/>
            </a:pPr>
            <a:r>
              <a:rPr lang="en-US" sz="1600" dirty="0">
                <a:latin typeface="Palatino Linotype" panose="02040502050505030304" pitchFamily="18" charset="0"/>
                <a:ea typeface="Cambria" panose="02040503050406030204" pitchFamily="18" charset="0"/>
                <a:cs typeface="Times New Roman" panose="02020603050405020304" pitchFamily="18" charset="0"/>
              </a:rPr>
              <a:t>A prediction of different experimental phase behaviors observed in these systems was achieved.</a:t>
            </a:r>
            <a:r>
              <a:rPr lang="lv-LV" sz="1600" dirty="0">
                <a:latin typeface="Palatino Linotype" panose="02040502050505030304" pitchFamily="18" charset="0"/>
                <a:ea typeface="Cambria" panose="02040503050406030204" pitchFamily="18" charset="0"/>
                <a:cs typeface="Times New Roman" panose="02020603050405020304" pitchFamily="18" charset="0"/>
              </a:rPr>
              <a:t> </a:t>
            </a:r>
            <a:r>
              <a:rPr lang="en-US" sz="1600" dirty="0">
                <a:latin typeface="Palatino Linotype" panose="02040502050505030304" pitchFamily="18" charset="0"/>
                <a:ea typeface="Cambria" panose="02040503050406030204" pitchFamily="18" charset="0"/>
                <a:cs typeface="Times New Roman" panose="02020603050405020304" pitchFamily="18" charset="0"/>
              </a:rPr>
              <a:t>Computational studies can be used to predict the formation of solid solution in binary systems of</a:t>
            </a:r>
            <a:r>
              <a:rPr lang="lv-LV" sz="1600" dirty="0">
                <a:latin typeface="Palatino Linotype" panose="02040502050505030304" pitchFamily="18" charset="0"/>
                <a:ea typeface="Cambria" panose="02040503050406030204" pitchFamily="18" charset="0"/>
                <a:cs typeface="Times New Roman" panose="02020603050405020304" pitchFamily="18" charset="0"/>
              </a:rPr>
              <a:t> </a:t>
            </a:r>
            <a:r>
              <a:rPr lang="en-US" sz="1600" dirty="0">
                <a:latin typeface="Palatino Linotype" panose="02040502050505030304" pitchFamily="18" charset="0"/>
                <a:ea typeface="Cambria" panose="02040503050406030204" pitchFamily="18" charset="0"/>
                <a:cs typeface="Times New Roman" panose="02020603050405020304" pitchFamily="18" charset="0"/>
              </a:rPr>
              <a:t>various substituted </a:t>
            </a:r>
            <a:r>
              <a:rPr lang="en-US" sz="1600" dirty="0" err="1">
                <a:latin typeface="Palatino Linotype" panose="02040502050505030304" pitchFamily="18" charset="0"/>
                <a:ea typeface="Cambria" panose="02040503050406030204" pitchFamily="18" charset="0"/>
                <a:cs typeface="Times New Roman" panose="02020603050405020304" pitchFamily="18" charset="0"/>
              </a:rPr>
              <a:t>nitrobenzoic</a:t>
            </a:r>
            <a:r>
              <a:rPr lang="en-US" sz="1600" dirty="0">
                <a:latin typeface="Palatino Linotype" panose="02040502050505030304" pitchFamily="18" charset="0"/>
                <a:ea typeface="Cambria" panose="02040503050406030204" pitchFamily="18" charset="0"/>
                <a:cs typeface="Times New Roman" panose="02020603050405020304" pitchFamily="18" charset="0"/>
              </a:rPr>
              <a:t> acid derivatives</a:t>
            </a:r>
            <a:r>
              <a:rPr lang="lv-LV" sz="1600" dirty="0">
                <a:latin typeface="Palatino Linotype" panose="02040502050505030304" pitchFamily="18" charset="0"/>
                <a:ea typeface="Cambria" panose="02040503050406030204" pitchFamily="18" charset="0"/>
                <a:cs typeface="Times New Roman" panose="02020603050405020304" pitchFamily="18" charset="0"/>
              </a:rPr>
              <a:t> and their isomers</a:t>
            </a:r>
            <a:r>
              <a:rPr lang="en-US" sz="1600" dirty="0">
                <a:latin typeface="Palatino Linotype" panose="02040502050505030304" pitchFamily="18" charset="0"/>
                <a:ea typeface="Cambria" panose="02040503050406030204" pitchFamily="18" charset="0"/>
                <a:cs typeface="Times New Roman" panose="02020603050405020304" pitchFamily="18" charset="0"/>
              </a:rPr>
              <a:t>. The results show that the lattice and</a:t>
            </a:r>
            <a:r>
              <a:rPr lang="lv-LV" sz="1600" dirty="0">
                <a:latin typeface="Palatino Linotype" panose="02040502050505030304" pitchFamily="18" charset="0"/>
                <a:ea typeface="Cambria" panose="02040503050406030204" pitchFamily="18" charset="0"/>
                <a:cs typeface="Times New Roman" panose="02020603050405020304" pitchFamily="18" charset="0"/>
              </a:rPr>
              <a:t> </a:t>
            </a:r>
            <a:r>
              <a:rPr lang="en-US" sz="1600" dirty="0">
                <a:latin typeface="Palatino Linotype" panose="02040502050505030304" pitchFamily="18" charset="0"/>
                <a:ea typeface="Cambria" panose="02040503050406030204" pitchFamily="18" charset="0"/>
                <a:cs typeface="Times New Roman" panose="02020603050405020304" pitchFamily="18" charset="0"/>
              </a:rPr>
              <a:t>intermolecular interaction energy can be used to determine whether the respective solid solution</a:t>
            </a:r>
            <a:r>
              <a:rPr lang="lv-LV" sz="1600" dirty="0">
                <a:latin typeface="Palatino Linotype" panose="02040502050505030304" pitchFamily="18" charset="0"/>
                <a:ea typeface="Cambria" panose="02040503050406030204" pitchFamily="18" charset="0"/>
                <a:cs typeface="Times New Roman" panose="02020603050405020304" pitchFamily="18" charset="0"/>
              </a:rPr>
              <a:t> </a:t>
            </a:r>
            <a:r>
              <a:rPr lang="en-US" sz="1600" dirty="0">
                <a:latin typeface="Palatino Linotype" panose="02040502050505030304" pitchFamily="18" charset="0"/>
                <a:ea typeface="Cambria" panose="02040503050406030204" pitchFamily="18" charset="0"/>
                <a:cs typeface="Times New Roman" panose="02020603050405020304" pitchFamily="18" charset="0"/>
              </a:rPr>
              <a:t>will </a:t>
            </a:r>
            <a:r>
              <a:rPr lang="en-US" sz="1600" dirty="0" smtClean="0">
                <a:latin typeface="Palatino Linotype" panose="02040502050505030304" pitchFamily="18" charset="0"/>
                <a:ea typeface="Cambria" panose="02040503050406030204" pitchFamily="18" charset="0"/>
                <a:cs typeface="Times New Roman" panose="02020603050405020304" pitchFamily="18" charset="0"/>
              </a:rPr>
              <a:t>form</a:t>
            </a:r>
            <a:r>
              <a:rPr lang="lv-LV" sz="1600" dirty="0" smtClean="0">
                <a:latin typeface="Palatino Linotype" panose="02040502050505030304" pitchFamily="18" charset="0"/>
                <a:ea typeface="Cambria" panose="02040503050406030204" pitchFamily="18" charset="0"/>
                <a:cs typeface="Times New Roman" panose="02020603050405020304" pitchFamily="18" charset="0"/>
              </a:rPr>
              <a:t>, </a:t>
            </a:r>
            <a:r>
              <a:rPr lang="en-US" sz="1600" dirty="0" smtClean="0">
                <a:latin typeface="Palatino Linotype" panose="02040502050505030304" pitchFamily="18" charset="0"/>
                <a:ea typeface="Cambria" panose="02040503050406030204" pitchFamily="18" charset="0"/>
                <a:cs typeface="Times New Roman" panose="02020603050405020304" pitchFamily="18" charset="0"/>
              </a:rPr>
              <a:t>but </a:t>
            </a:r>
            <a:r>
              <a:rPr lang="en-US" sz="1600" dirty="0">
                <a:latin typeface="Palatino Linotype" panose="02040502050505030304" pitchFamily="18" charset="0"/>
                <a:ea typeface="Cambria" panose="02040503050406030204" pitchFamily="18" charset="0"/>
                <a:cs typeface="Times New Roman" panose="02020603050405020304" pitchFamily="18" charset="0"/>
              </a:rPr>
              <a:t>do not allow prediction of specific maximum ratios of formed solid </a:t>
            </a:r>
            <a:r>
              <a:rPr lang="en-US" sz="1600" dirty="0" smtClean="0">
                <a:latin typeface="Palatino Linotype" panose="02040502050505030304" pitchFamily="18" charset="0"/>
                <a:ea typeface="Cambria" panose="02040503050406030204" pitchFamily="18" charset="0"/>
                <a:cs typeface="Times New Roman" panose="02020603050405020304" pitchFamily="18" charset="0"/>
              </a:rPr>
              <a:t>solutions</a:t>
            </a:r>
            <a:r>
              <a:rPr lang="lv-LV" sz="1600" dirty="0" smtClean="0">
                <a:latin typeface="Palatino Linotype" panose="02040502050505030304" pitchFamily="18" charset="0"/>
                <a:ea typeface="Cambria" panose="02040503050406030204" pitchFamily="18" charset="0"/>
                <a:cs typeface="Times New Roman" panose="02020603050405020304" pitchFamily="18" charset="0"/>
              </a:rPr>
              <a:t>;</a:t>
            </a:r>
            <a:endParaRPr lang="en-US" sz="1600" dirty="0">
              <a:latin typeface="Palatino Linotype" panose="02040502050505030304" pitchFamily="18" charset="0"/>
              <a:ea typeface="Cambria" panose="02040503050406030204" pitchFamily="18" charset="0"/>
              <a:cs typeface="Times New Roman" panose="02020603050405020304" pitchFamily="18" charset="0"/>
            </a:endParaRPr>
          </a:p>
          <a:p>
            <a:pPr marL="363697" indent="-363697" algn="just">
              <a:buClr>
                <a:srgbClr val="634B9F"/>
              </a:buClr>
              <a:buSzPct val="150000"/>
              <a:buFont typeface="Arial" panose="020B0604020202020204" pitchFamily="34" charset="0"/>
              <a:buChar char="•"/>
            </a:pPr>
            <a:r>
              <a:rPr lang="en-US" sz="1600" dirty="0">
                <a:latin typeface="Palatino Linotype" panose="02040502050505030304" pitchFamily="18" charset="0"/>
                <a:ea typeface="Cambria" panose="02040503050406030204" pitchFamily="18" charset="0"/>
                <a:cs typeface="Times New Roman" panose="02020603050405020304" pitchFamily="18" charset="0"/>
              </a:rPr>
              <a:t>As this modelling approach was successful, research will proceed with molecules that are more</a:t>
            </a:r>
            <a:r>
              <a:rPr lang="lv-LV" sz="1600" dirty="0">
                <a:latin typeface="Palatino Linotype" panose="02040502050505030304" pitchFamily="18" charset="0"/>
                <a:ea typeface="Cambria" panose="02040503050406030204" pitchFamily="18" charset="0"/>
                <a:cs typeface="Times New Roman" panose="02020603050405020304" pitchFamily="18" charset="0"/>
              </a:rPr>
              <a:t> </a:t>
            </a:r>
            <a:r>
              <a:rPr lang="en-US" sz="1600" dirty="0">
                <a:latin typeface="Palatino Linotype" panose="02040502050505030304" pitchFamily="18" charset="0"/>
                <a:ea typeface="Cambria" panose="02040503050406030204" pitchFamily="18" charset="0"/>
                <a:cs typeface="Times New Roman" panose="02020603050405020304" pitchFamily="18" charset="0"/>
              </a:rPr>
              <a:t>complex (for example, active pharmaceutical ingredients) in order to understand possible factors,</a:t>
            </a:r>
            <a:r>
              <a:rPr lang="lv-LV" sz="1600" dirty="0">
                <a:latin typeface="Palatino Linotype" panose="02040502050505030304" pitchFamily="18" charset="0"/>
                <a:ea typeface="Cambria" panose="02040503050406030204" pitchFamily="18" charset="0"/>
                <a:cs typeface="Times New Roman" panose="02020603050405020304" pitchFamily="18" charset="0"/>
              </a:rPr>
              <a:t> </a:t>
            </a:r>
            <a:r>
              <a:rPr lang="en-US" sz="1600" dirty="0">
                <a:latin typeface="Palatino Linotype" panose="02040502050505030304" pitchFamily="18" charset="0"/>
                <a:ea typeface="Cambria" panose="02040503050406030204" pitchFamily="18" charset="0"/>
                <a:cs typeface="Times New Roman" panose="02020603050405020304" pitchFamily="18" charset="0"/>
              </a:rPr>
              <a:t>both geometric and energetic, and systematize the factors responsible for the formation of solid</a:t>
            </a:r>
            <a:r>
              <a:rPr lang="lv-LV" sz="1600" dirty="0">
                <a:latin typeface="Palatino Linotype" panose="02040502050505030304" pitchFamily="18" charset="0"/>
                <a:ea typeface="Cambria" panose="02040503050406030204" pitchFamily="18" charset="0"/>
                <a:cs typeface="Times New Roman" panose="02020603050405020304" pitchFamily="18" charset="0"/>
              </a:rPr>
              <a:t> </a:t>
            </a:r>
            <a:r>
              <a:rPr lang="en-US" sz="1600" dirty="0">
                <a:latin typeface="Palatino Linotype" panose="02040502050505030304" pitchFamily="18" charset="0"/>
                <a:ea typeface="Cambria" panose="02040503050406030204" pitchFamily="18" charset="0"/>
                <a:cs typeface="Times New Roman" panose="02020603050405020304" pitchFamily="18" charset="0"/>
              </a:rPr>
              <a:t>solutions.</a:t>
            </a:r>
            <a:endParaRPr lang="lv-LV" sz="1600" dirty="0">
              <a:latin typeface="Palatino Linotype" panose="02040502050505030304" pitchFamily="18" charset="0"/>
              <a:ea typeface="Cambria" panose="020405030504060302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CD6E8413-8B64-46A0-A043-DA7FCA8C4DD3}" type="slidenum">
              <a:rPr lang="en-US" smtClean="0">
                <a:latin typeface="Palatino Linotype" panose="02040502050505030304" pitchFamily="18" charset="0"/>
              </a:rPr>
              <a:t>11</a:t>
            </a:fld>
            <a:endParaRPr lang="en-US" dirty="0">
              <a:latin typeface="Palatino Linotype" panose="02040502050505030304" pitchFamily="18" charset="0"/>
            </a:endParaRPr>
          </a:p>
        </p:txBody>
      </p:sp>
    </p:spTree>
    <p:extLst>
      <p:ext uri="{BB962C8B-B14F-4D97-AF65-F5344CB8AC3E}">
        <p14:creationId xmlns:p14="http://schemas.microsoft.com/office/powerpoint/2010/main" val="335626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6248" y="886599"/>
            <a:ext cx="8277152" cy="830997"/>
          </a:xfrm>
          <a:prstGeom prst="rect">
            <a:avLst/>
          </a:prstGeom>
          <a:noFill/>
        </p:spPr>
        <p:txBody>
          <a:bodyPr wrap="square" rtlCol="0">
            <a:spAutoFit/>
          </a:bodyPr>
          <a:lstStyle/>
          <a:p>
            <a:pPr indent="255600" algn="just"/>
            <a:r>
              <a:rPr lang="en-GB" sz="1600" dirty="0" smtClean="0">
                <a:latin typeface="Palatino Linotype" panose="02040502050505030304" pitchFamily="18" charset="0"/>
              </a:rPr>
              <a:t>This work has been supported by the Latvian Council of Science, project “Crystal engineering of pharmaceutical multicomponent phases for more efficient crystalline phase design”, project No. lzp-2018/1-0312.</a:t>
            </a:r>
            <a:endParaRPr lang="lv-LV" sz="1600" dirty="0">
              <a:latin typeface="Palatino Linotype" panose="02040502050505030304" pitchFamily="18" charset="0"/>
            </a:endParaRPr>
          </a:p>
        </p:txBody>
      </p:sp>
      <p:pic>
        <p:nvPicPr>
          <p:cNvPr id="7" name="Picture 6">
            <a:extLst>
              <a:ext uri="{FF2B5EF4-FFF2-40B4-BE49-F238E27FC236}">
                <a16:creationId xmlns:a16="http://schemas.microsoft.com/office/drawing/2014/main" id="{32C81810-FA32-4EC6-9C1A-D3D235366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78000"/>
            <a:ext cx="1080000" cy="1080000"/>
          </a:xfrm>
          <a:prstGeom prst="rect">
            <a:avLst/>
          </a:prstGeom>
        </p:spPr>
      </p:pic>
      <p:sp>
        <p:nvSpPr>
          <p:cNvPr id="2" name="Rectangle 1"/>
          <p:cNvSpPr/>
          <p:nvPr/>
        </p:nvSpPr>
        <p:spPr>
          <a:xfrm>
            <a:off x="272705" y="424934"/>
            <a:ext cx="1380506" cy="461665"/>
          </a:xfrm>
          <a:prstGeom prst="rect">
            <a:avLst/>
          </a:prstGeom>
        </p:spPr>
        <p:txBody>
          <a:bodyPr wrap="none">
            <a:spAutoFit/>
          </a:bodyPr>
          <a:lstStyle/>
          <a:p>
            <a:r>
              <a:rPr lang="lv-LV" sz="2400" b="1" dirty="0" smtClean="0">
                <a:latin typeface="Palatino Linotype" panose="02040502050505030304" pitchFamily="18" charset="0"/>
              </a:rPr>
              <a:t>Funding</a:t>
            </a:r>
            <a:endParaRPr lang="fr-FR" sz="2400" b="1" dirty="0">
              <a:latin typeface="Palatino Linotype" panose="0204050205050503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052" y="1713406"/>
            <a:ext cx="4197496" cy="1944000"/>
          </a:xfrm>
          <a:prstGeom prst="rect">
            <a:avLst/>
          </a:prstGeom>
        </p:spPr>
      </p:pic>
      <p:sp>
        <p:nvSpPr>
          <p:cNvPr id="9" name="Rectangle 8"/>
          <p:cNvSpPr/>
          <p:nvPr/>
        </p:nvSpPr>
        <p:spPr>
          <a:xfrm>
            <a:off x="343186" y="3426573"/>
            <a:ext cx="2832827" cy="461665"/>
          </a:xfrm>
          <a:prstGeom prst="rect">
            <a:avLst/>
          </a:prstGeom>
        </p:spPr>
        <p:txBody>
          <a:bodyPr wrap="none">
            <a:spAutoFit/>
          </a:bodyPr>
          <a:lstStyle/>
          <a:p>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p:txBody>
      </p:sp>
      <p:sp>
        <p:nvSpPr>
          <p:cNvPr id="10" name="Rectangle 9"/>
          <p:cNvSpPr/>
          <p:nvPr/>
        </p:nvSpPr>
        <p:spPr>
          <a:xfrm>
            <a:off x="416248" y="3822493"/>
            <a:ext cx="8277152" cy="1323439"/>
          </a:xfrm>
          <a:prstGeom prst="rect">
            <a:avLst/>
          </a:prstGeom>
        </p:spPr>
        <p:txBody>
          <a:bodyPr wrap="square">
            <a:spAutoFit/>
          </a:bodyPr>
          <a:lstStyle/>
          <a:p>
            <a:pPr indent="255600" algn="just"/>
            <a:r>
              <a:rPr lang="en-GB" sz="1600" dirty="0">
                <a:solidFill>
                  <a:srgbClr val="000000"/>
                </a:solidFill>
                <a:latin typeface="Palatino Linotype" panose="02040502050505030304" pitchFamily="18" charset="0"/>
                <a:ea typeface="Times New Roman" panose="02020603050405020304" pitchFamily="18" charset="0"/>
              </a:rPr>
              <a:t>Author would like to Acknowledge the MSc. Chem. </a:t>
            </a:r>
            <a:r>
              <a:rPr lang="en-GB" sz="1600" dirty="0" err="1">
                <a:solidFill>
                  <a:srgbClr val="000000"/>
                </a:solidFill>
                <a:latin typeface="Palatino Linotype" panose="02040502050505030304" pitchFamily="18" charset="0"/>
                <a:ea typeface="Times New Roman" panose="02020603050405020304" pitchFamily="18" charset="0"/>
              </a:rPr>
              <a:t>Rihards</a:t>
            </a:r>
            <a:r>
              <a:rPr lang="en-GB" sz="1600" dirty="0">
                <a:solidFill>
                  <a:srgbClr val="000000"/>
                </a:solidFill>
                <a:latin typeface="Palatino Linotype" panose="02040502050505030304" pitchFamily="18" charset="0"/>
                <a:ea typeface="Times New Roman" panose="02020603050405020304" pitchFamily="18" charset="0"/>
              </a:rPr>
              <a:t> </a:t>
            </a:r>
            <a:r>
              <a:rPr lang="en-GB" sz="1600" dirty="0" err="1">
                <a:solidFill>
                  <a:srgbClr val="000000"/>
                </a:solidFill>
                <a:latin typeface="Palatino Linotype" panose="02040502050505030304" pitchFamily="18" charset="0"/>
                <a:ea typeface="Times New Roman" panose="02020603050405020304" pitchFamily="18" charset="0"/>
              </a:rPr>
              <a:t>Klūga</a:t>
            </a:r>
            <a:r>
              <a:rPr lang="en-GB" sz="1600" dirty="0">
                <a:solidFill>
                  <a:srgbClr val="000000"/>
                </a:solidFill>
                <a:latin typeface="Palatino Linotype" panose="02040502050505030304" pitchFamily="18" charset="0"/>
                <a:ea typeface="Times New Roman" panose="02020603050405020304" pitchFamily="18" charset="0"/>
              </a:rPr>
              <a:t> on </a:t>
            </a:r>
            <a:r>
              <a:rPr lang="en-GB" sz="1600" baseline="30000" dirty="0">
                <a:solidFill>
                  <a:srgbClr val="000000"/>
                </a:solidFill>
                <a:latin typeface="Palatino Linotype" panose="02040502050505030304" pitchFamily="18" charset="0"/>
                <a:ea typeface="Times New Roman" panose="02020603050405020304" pitchFamily="18" charset="0"/>
              </a:rPr>
              <a:t>1</a:t>
            </a:r>
            <a:r>
              <a:rPr lang="en-GB" sz="1600" dirty="0">
                <a:solidFill>
                  <a:srgbClr val="000000"/>
                </a:solidFill>
                <a:latin typeface="Palatino Linotype" panose="02040502050505030304" pitchFamily="18" charset="0"/>
                <a:ea typeface="Times New Roman" panose="02020603050405020304" pitchFamily="18" charset="0"/>
              </a:rPr>
              <a:t>H-NMR spectra admission, MSc. Chem. </a:t>
            </a:r>
            <a:r>
              <a:rPr lang="en-GB" sz="1600" dirty="0" err="1">
                <a:solidFill>
                  <a:srgbClr val="000000"/>
                </a:solidFill>
                <a:latin typeface="Palatino Linotype" panose="02040502050505030304" pitchFamily="18" charset="0"/>
                <a:ea typeface="Times New Roman" panose="02020603050405020304" pitchFamily="18" charset="0"/>
              </a:rPr>
              <a:t>Artis</a:t>
            </a:r>
            <a:r>
              <a:rPr lang="en-GB" sz="1600" dirty="0">
                <a:solidFill>
                  <a:srgbClr val="000000"/>
                </a:solidFill>
                <a:latin typeface="Palatino Linotype" panose="02040502050505030304" pitchFamily="18" charset="0"/>
                <a:ea typeface="Times New Roman" panose="02020603050405020304" pitchFamily="18" charset="0"/>
              </a:rPr>
              <a:t> </a:t>
            </a:r>
            <a:r>
              <a:rPr lang="en-GB" sz="1600" dirty="0" err="1">
                <a:solidFill>
                  <a:srgbClr val="000000"/>
                </a:solidFill>
                <a:latin typeface="Palatino Linotype" panose="02040502050505030304" pitchFamily="18" charset="0"/>
                <a:ea typeface="Times New Roman" panose="02020603050405020304" pitchFamily="18" charset="0"/>
              </a:rPr>
              <a:t>Kons</a:t>
            </a:r>
            <a:r>
              <a:rPr lang="en-GB" sz="1600" dirty="0">
                <a:solidFill>
                  <a:srgbClr val="000000"/>
                </a:solidFill>
                <a:latin typeface="Palatino Linotype" panose="02040502050505030304" pitchFamily="18" charset="0"/>
                <a:ea typeface="Times New Roman" panose="02020603050405020304" pitchFamily="18" charset="0"/>
              </a:rPr>
              <a:t> on the determination of the structure of pure crystalline phases using powder X-ray diffraction results, as well as </a:t>
            </a:r>
            <a:r>
              <a:rPr lang="en-GB" sz="1600" dirty="0" err="1">
                <a:solidFill>
                  <a:srgbClr val="000000"/>
                </a:solidFill>
                <a:latin typeface="Palatino Linotype" panose="02040502050505030304" pitchFamily="18" charset="0"/>
                <a:ea typeface="Times New Roman" panose="02020603050405020304" pitchFamily="18" charset="0"/>
              </a:rPr>
              <a:t>Dr.</a:t>
            </a:r>
            <a:r>
              <a:rPr lang="en-GB" sz="1600" dirty="0">
                <a:solidFill>
                  <a:srgbClr val="000000"/>
                </a:solidFill>
                <a:latin typeface="Palatino Linotype" panose="02040502050505030304" pitchFamily="18" charset="0"/>
                <a:ea typeface="Times New Roman" panose="02020603050405020304" pitchFamily="18" charset="0"/>
              </a:rPr>
              <a:t> Chem. Toms </a:t>
            </a:r>
            <a:r>
              <a:rPr lang="en-GB" sz="1600" dirty="0" err="1">
                <a:solidFill>
                  <a:srgbClr val="000000"/>
                </a:solidFill>
                <a:latin typeface="Palatino Linotype" panose="02040502050505030304" pitchFamily="18" charset="0"/>
                <a:ea typeface="Times New Roman" panose="02020603050405020304" pitchFamily="18" charset="0"/>
              </a:rPr>
              <a:t>Rēķis</a:t>
            </a:r>
            <a:r>
              <a:rPr lang="en-GB" sz="1600" dirty="0">
                <a:solidFill>
                  <a:srgbClr val="000000"/>
                </a:solidFill>
                <a:latin typeface="Palatino Linotype" panose="02040502050505030304" pitchFamily="18" charset="0"/>
                <a:ea typeface="Times New Roman" panose="02020603050405020304" pitchFamily="18" charset="0"/>
              </a:rPr>
              <a:t> for consulting on the construction of two-component phase diagrams of solid solutions and the provided comments.</a:t>
            </a:r>
            <a:endParaRPr lang="lv-LV" sz="1600" dirty="0">
              <a:latin typeface="Palatino Linotype" panose="02040502050505030304" pitchFamily="18" charset="0"/>
            </a:endParaRPr>
          </a:p>
        </p:txBody>
      </p:sp>
      <p:sp>
        <p:nvSpPr>
          <p:cNvPr id="3" name="Slide Number Placeholder 2"/>
          <p:cNvSpPr>
            <a:spLocks noGrp="1"/>
          </p:cNvSpPr>
          <p:nvPr>
            <p:ph type="sldNum" sz="quarter" idx="12"/>
          </p:nvPr>
        </p:nvSpPr>
        <p:spPr/>
        <p:txBody>
          <a:bodyPr/>
          <a:lstStyle/>
          <a:p>
            <a:fld id="{CD6E8413-8B64-46A0-A043-DA7FCA8C4DD3}" type="slidenum">
              <a:rPr lang="en-US" smtClean="0">
                <a:latin typeface="Palatino Linotype" panose="02040502050505030304" pitchFamily="18" charset="0"/>
              </a:rPr>
              <a:t>12</a:t>
            </a:fld>
            <a:endParaRPr lang="en-US" dirty="0">
              <a:latin typeface="Palatino Linotype" panose="02040502050505030304" pitchFamily="18" charset="0"/>
            </a:endParaRPr>
          </a:p>
        </p:txBody>
      </p:sp>
    </p:spTree>
    <p:extLst>
      <p:ext uri="{BB962C8B-B14F-4D97-AF65-F5344CB8AC3E}">
        <p14:creationId xmlns:p14="http://schemas.microsoft.com/office/powerpoint/2010/main" val="3592982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0091" y="825502"/>
            <a:ext cx="8263209" cy="3600986"/>
          </a:xfrm>
          <a:prstGeom prst="rect">
            <a:avLst/>
          </a:prstGeom>
          <a:noFill/>
        </p:spPr>
        <p:txBody>
          <a:bodyPr wrap="square" rtlCol="0">
            <a:spAutoFit/>
          </a:bodyPr>
          <a:lstStyle/>
          <a:p>
            <a:pPr indent="255600" algn="just"/>
            <a:r>
              <a:rPr lang="lv-LV" sz="1600" dirty="0" smtClean="0">
                <a:latin typeface="Palatino Linotype" panose="02040502050505030304" pitchFamily="18" charset="0"/>
              </a:rPr>
              <a:t>Crystallization experiments of </a:t>
            </a:r>
            <a:r>
              <a:rPr lang="en-US" sz="1600" dirty="0" smtClean="0">
                <a:latin typeface="Palatino Linotype" panose="02040502050505030304" pitchFamily="18" charset="0"/>
              </a:rPr>
              <a:t>mixtures of various substituted </a:t>
            </a:r>
            <a:r>
              <a:rPr lang="en-US" sz="1600" dirty="0" err="1" smtClean="0">
                <a:latin typeface="Palatino Linotype" panose="02040502050505030304" pitchFamily="18" charset="0"/>
              </a:rPr>
              <a:t>nitrobenzoic</a:t>
            </a:r>
            <a:r>
              <a:rPr lang="en-US" sz="1600" dirty="0" smtClean="0">
                <a:latin typeface="Palatino Linotype" panose="02040502050505030304" pitchFamily="18" charset="0"/>
              </a:rPr>
              <a:t> acid</a:t>
            </a:r>
            <a:r>
              <a:rPr lang="lv-LV" sz="1600" dirty="0" smtClean="0">
                <a:latin typeface="Palatino Linotype" panose="02040502050505030304" pitchFamily="18" charset="0"/>
              </a:rPr>
              <a:t> (NBA)</a:t>
            </a:r>
            <a:r>
              <a:rPr lang="en-US" sz="1600" dirty="0" smtClean="0">
                <a:latin typeface="Palatino Linotype" panose="02040502050505030304" pitchFamily="18" charset="0"/>
              </a:rPr>
              <a:t> derivatives and their isomers</a:t>
            </a:r>
            <a:r>
              <a:rPr lang="lv-LV" sz="1600" dirty="0" smtClean="0">
                <a:latin typeface="Palatino Linotype" panose="02040502050505030304" pitchFamily="18" charset="0"/>
              </a:rPr>
              <a:t>, were used to determine the experimental information about </a:t>
            </a:r>
            <a:r>
              <a:rPr lang="en-US" sz="1600" dirty="0" smtClean="0">
                <a:latin typeface="Palatino Linotype" panose="02040502050505030304" pitchFamily="18" charset="0"/>
              </a:rPr>
              <a:t>that </a:t>
            </a:r>
            <a:r>
              <a:rPr lang="lv-LV" sz="1600" dirty="0" smtClean="0">
                <a:latin typeface="Palatino Linotype" panose="02040502050505030304" pitchFamily="18" charset="0"/>
              </a:rPr>
              <a:t>the </a:t>
            </a:r>
            <a:r>
              <a:rPr lang="en-US" sz="1600" dirty="0" smtClean="0">
                <a:latin typeface="Palatino Linotype" panose="02040502050505030304" pitchFamily="18" charset="0"/>
              </a:rPr>
              <a:t>solid </a:t>
            </a:r>
            <a:r>
              <a:rPr lang="en-US" sz="1600" dirty="0" smtClean="0">
                <a:latin typeface="Palatino Linotype" panose="02040502050505030304" pitchFamily="18" charset="0"/>
              </a:rPr>
              <a:t>solutions</a:t>
            </a:r>
            <a:r>
              <a:rPr lang="lv-LV" sz="1600" dirty="0" smtClean="0">
                <a:latin typeface="Palatino Linotype" panose="02040502050505030304" pitchFamily="18" charset="0"/>
              </a:rPr>
              <a:t> (SS) </a:t>
            </a:r>
            <a:r>
              <a:rPr lang="en-US" sz="1600" dirty="0" smtClean="0">
                <a:latin typeface="Palatino Linotype" panose="02040502050505030304" pitchFamily="18" charset="0"/>
              </a:rPr>
              <a:t>can form between </a:t>
            </a:r>
            <a:r>
              <a:rPr lang="lv-LV" sz="1600" dirty="0" smtClean="0">
                <a:latin typeface="Palatino Linotype" panose="02040502050505030304" pitchFamily="18" charset="0"/>
              </a:rPr>
              <a:t>those substances</a:t>
            </a:r>
            <a:r>
              <a:rPr lang="en-US" sz="1600" dirty="0" smtClean="0">
                <a:latin typeface="Palatino Linotype" panose="02040502050505030304" pitchFamily="18" charset="0"/>
              </a:rPr>
              <a:t>. Crystalline </a:t>
            </a:r>
            <a:r>
              <a:rPr lang="en-US" sz="1600" dirty="0">
                <a:latin typeface="Palatino Linotype" panose="02040502050505030304" pitchFamily="18" charset="0"/>
              </a:rPr>
              <a:t>phases that were obtained during the </a:t>
            </a:r>
            <a:r>
              <a:rPr lang="en-US" sz="1600" dirty="0" smtClean="0">
                <a:latin typeface="Palatino Linotype" panose="02040502050505030304" pitchFamily="18" charset="0"/>
              </a:rPr>
              <a:t>work</a:t>
            </a:r>
            <a:r>
              <a:rPr lang="lv-LV" sz="1600" dirty="0" smtClean="0">
                <a:latin typeface="Palatino Linotype" panose="02040502050505030304" pitchFamily="18" charset="0"/>
              </a:rPr>
              <a:t>, </a:t>
            </a:r>
            <a:r>
              <a:rPr lang="en-US" sz="1600" dirty="0" smtClean="0">
                <a:latin typeface="Palatino Linotype" panose="02040502050505030304" pitchFamily="18" charset="0"/>
              </a:rPr>
              <a:t>were </a:t>
            </a:r>
            <a:r>
              <a:rPr lang="lv-LV" sz="1600" dirty="0" smtClean="0">
                <a:latin typeface="Palatino Linotype" panose="02040502050505030304" pitchFamily="18" charset="0"/>
              </a:rPr>
              <a:t>characterized by combination of</a:t>
            </a:r>
            <a:r>
              <a:rPr lang="en-US" sz="1600" dirty="0" smtClean="0">
                <a:latin typeface="Palatino Linotype" panose="02040502050505030304" pitchFamily="18" charset="0"/>
              </a:rPr>
              <a:t> </a:t>
            </a:r>
            <a:r>
              <a:rPr lang="lv-LV" sz="1600" dirty="0" smtClean="0">
                <a:latin typeface="Palatino Linotype" panose="02040502050505030304" pitchFamily="18" charset="0"/>
              </a:rPr>
              <a:t>use of</a:t>
            </a:r>
            <a:r>
              <a:rPr lang="en-US" sz="1600" dirty="0" smtClean="0">
                <a:latin typeface="Palatino Linotype" panose="02040502050505030304" pitchFamily="18" charset="0"/>
              </a:rPr>
              <a:t> </a:t>
            </a:r>
            <a:r>
              <a:rPr lang="en-US" sz="1600" dirty="0">
                <a:latin typeface="Palatino Linotype" panose="02040502050505030304" pitchFamily="18" charset="0"/>
              </a:rPr>
              <a:t>X-ray powder diffraction </a:t>
            </a:r>
            <a:r>
              <a:rPr lang="lv-LV" sz="1600" dirty="0" smtClean="0">
                <a:latin typeface="Palatino Linotype" panose="02040502050505030304" pitchFamily="18" charset="0"/>
              </a:rPr>
              <a:t>(XRPD) </a:t>
            </a:r>
            <a:r>
              <a:rPr lang="en-US" sz="1600" dirty="0" smtClean="0">
                <a:latin typeface="Palatino Linotype" panose="02040502050505030304" pitchFamily="18" charset="0"/>
              </a:rPr>
              <a:t>and </a:t>
            </a:r>
            <a:r>
              <a:rPr lang="en-US" sz="1600" dirty="0">
                <a:latin typeface="Palatino Linotype" panose="02040502050505030304" pitchFamily="18" charset="0"/>
              </a:rPr>
              <a:t>thermal analysis </a:t>
            </a:r>
            <a:r>
              <a:rPr lang="lv-LV" sz="1600" dirty="0" smtClean="0">
                <a:latin typeface="Palatino Linotype" panose="02040502050505030304" pitchFamily="18" charset="0"/>
              </a:rPr>
              <a:t>(DSC/TG)</a:t>
            </a:r>
            <a:r>
              <a:rPr lang="en-US" sz="1600" dirty="0" smtClean="0">
                <a:latin typeface="Palatino Linotype" panose="02040502050505030304" pitchFamily="18" charset="0"/>
              </a:rPr>
              <a:t>, </a:t>
            </a:r>
            <a:r>
              <a:rPr lang="lv-LV" sz="1600" dirty="0" smtClean="0">
                <a:latin typeface="Palatino Linotype" panose="02040502050505030304" pitchFamily="18" charset="0"/>
              </a:rPr>
              <a:t>also </a:t>
            </a:r>
            <a:r>
              <a:rPr lang="en-US" sz="1600" dirty="0" smtClean="0">
                <a:latin typeface="Palatino Linotype" panose="02040502050505030304" pitchFamily="18" charset="0"/>
              </a:rPr>
              <a:t>using </a:t>
            </a:r>
            <a:r>
              <a:rPr lang="en-US" sz="1600" dirty="0">
                <a:latin typeface="Palatino Linotype" panose="02040502050505030304" pitchFamily="18" charset="0"/>
              </a:rPr>
              <a:t>the </a:t>
            </a:r>
            <a:r>
              <a:rPr lang="en-US" sz="1600" dirty="0" smtClean="0">
                <a:latin typeface="Palatino Linotype" panose="02040502050505030304" pitchFamily="18" charset="0"/>
              </a:rPr>
              <a:t>nuclear </a:t>
            </a:r>
            <a:r>
              <a:rPr lang="en-US" sz="1600" dirty="0">
                <a:latin typeface="Palatino Linotype" panose="02040502050505030304" pitchFamily="18" charset="0"/>
              </a:rPr>
              <a:t>magnetic resonance </a:t>
            </a:r>
            <a:r>
              <a:rPr lang="en-US" sz="1600" dirty="0" smtClean="0">
                <a:latin typeface="Palatino Linotype" panose="02040502050505030304" pitchFamily="18" charset="0"/>
              </a:rPr>
              <a:t>spectroscopy</a:t>
            </a:r>
            <a:r>
              <a:rPr lang="lv-LV" sz="1600" dirty="0" smtClean="0">
                <a:latin typeface="Palatino Linotype" panose="02040502050505030304" pitchFamily="18" charset="0"/>
              </a:rPr>
              <a:t> (</a:t>
            </a:r>
            <a:r>
              <a:rPr lang="lv-LV" sz="1600" baseline="30000" dirty="0" smtClean="0">
                <a:latin typeface="Palatino Linotype" panose="02040502050505030304" pitchFamily="18" charset="0"/>
              </a:rPr>
              <a:t>1</a:t>
            </a:r>
            <a:r>
              <a:rPr lang="lv-LV" sz="1600" dirty="0" smtClean="0">
                <a:latin typeface="Palatino Linotype" panose="02040502050505030304" pitchFamily="18" charset="0"/>
              </a:rPr>
              <a:t>H-NMR)</a:t>
            </a:r>
            <a:r>
              <a:rPr lang="en-US" sz="1600" dirty="0" smtClean="0">
                <a:latin typeface="Palatino Linotype" panose="02040502050505030304" pitchFamily="18" charset="0"/>
              </a:rPr>
              <a:t>, </a:t>
            </a:r>
            <a:r>
              <a:rPr lang="en-US" sz="1600" dirty="0">
                <a:latin typeface="Palatino Linotype" panose="02040502050505030304" pitchFamily="18" charset="0"/>
              </a:rPr>
              <a:t>information about </a:t>
            </a:r>
            <a:r>
              <a:rPr lang="en-US" sz="1600" dirty="0" smtClean="0">
                <a:latin typeface="Palatino Linotype" panose="02040502050505030304" pitchFamily="18" charset="0"/>
              </a:rPr>
              <a:t>stoichiometric ratio</a:t>
            </a:r>
            <a:r>
              <a:rPr lang="lv-LV" sz="1600" dirty="0" smtClean="0">
                <a:latin typeface="Palatino Linotype" panose="02040502050505030304" pitchFamily="18" charset="0"/>
              </a:rPr>
              <a:t>s, </a:t>
            </a:r>
            <a:r>
              <a:rPr lang="en-US" sz="1600" dirty="0" smtClean="0">
                <a:latin typeface="Palatino Linotype" panose="02040502050505030304" pitchFamily="18" charset="0"/>
              </a:rPr>
              <a:t>of </a:t>
            </a:r>
            <a:r>
              <a:rPr lang="en-US" sz="1600" dirty="0">
                <a:latin typeface="Palatino Linotype" panose="02040502050505030304" pitchFamily="18" charset="0"/>
              </a:rPr>
              <a:t>mixtures of different </a:t>
            </a:r>
            <a:r>
              <a:rPr lang="en-US" sz="1600" dirty="0" err="1">
                <a:latin typeface="Palatino Linotype" panose="02040502050505030304" pitchFamily="18" charset="0"/>
              </a:rPr>
              <a:t>nitrobenzoic</a:t>
            </a:r>
            <a:r>
              <a:rPr lang="en-US" sz="1600" dirty="0">
                <a:latin typeface="Palatino Linotype" panose="02040502050505030304" pitchFamily="18" charset="0"/>
              </a:rPr>
              <a:t> acid derivatives and their isomers in </a:t>
            </a:r>
            <a:r>
              <a:rPr lang="en-US" sz="1600" dirty="0" smtClean="0">
                <a:latin typeface="Palatino Linotype" panose="02040502050505030304" pitchFamily="18" charset="0"/>
              </a:rPr>
              <a:t>crystallization products</a:t>
            </a:r>
            <a:r>
              <a:rPr lang="lv-LV" sz="1600" dirty="0" smtClean="0">
                <a:latin typeface="Palatino Linotype" panose="02040502050505030304" pitchFamily="18" charset="0"/>
              </a:rPr>
              <a:t>, </a:t>
            </a:r>
            <a:r>
              <a:rPr lang="en-US" sz="1600" dirty="0" smtClean="0">
                <a:latin typeface="Palatino Linotype" panose="02040502050505030304" pitchFamily="18" charset="0"/>
              </a:rPr>
              <a:t>were </a:t>
            </a:r>
            <a:r>
              <a:rPr lang="en-US" sz="1600" dirty="0">
                <a:latin typeface="Palatino Linotype" panose="02040502050505030304" pitchFamily="18" charset="0"/>
              </a:rPr>
              <a:t>obtained. </a:t>
            </a:r>
            <a:endParaRPr lang="lv-LV" sz="1600" dirty="0" smtClean="0">
              <a:latin typeface="Palatino Linotype" panose="02040502050505030304" pitchFamily="18" charset="0"/>
            </a:endParaRPr>
          </a:p>
          <a:p>
            <a:pPr indent="255600" algn="just"/>
            <a:r>
              <a:rPr lang="en-US" sz="1600" dirty="0">
                <a:latin typeface="Palatino Linotype" panose="02040502050505030304" pitchFamily="18" charset="0"/>
              </a:rPr>
              <a:t>Furthermore, using quantum chemical calculations for information about structural and energetic aspects </a:t>
            </a:r>
            <a:r>
              <a:rPr lang="lv-LV" sz="1600" dirty="0" smtClean="0">
                <a:latin typeface="Palatino Linotype" panose="02040502050505030304" pitchFamily="18" charset="0"/>
              </a:rPr>
              <a:t>were carried out to identify possible factors, which could be used in prediction of solid solutions in binary systems of chemically similar molecules.</a:t>
            </a:r>
            <a:endParaRPr lang="lv-LV" sz="1600" dirty="0">
              <a:latin typeface="Palatino Linotype" panose="02040502050505030304" pitchFamily="18" charset="0"/>
            </a:endParaRPr>
          </a:p>
          <a:p>
            <a:pPr indent="255600" algn="just"/>
            <a:endParaRPr lang="en-US" dirty="0">
              <a:latin typeface="Palatino Linotype" panose="02040502050505030304" pitchFamily="18" charset="0"/>
            </a:endParaRPr>
          </a:p>
          <a:p>
            <a:r>
              <a:rPr lang="fr-FR" b="1" dirty="0">
                <a:latin typeface="Palatino Linotype" panose="02040502050505030304" pitchFamily="18" charset="0"/>
              </a:rPr>
              <a:t>Keywords: </a:t>
            </a:r>
            <a:r>
              <a:rPr lang="lv-LV" sz="1600" dirty="0" err="1">
                <a:latin typeface="Palatino Linotype" panose="02040502050505030304" pitchFamily="18" charset="0"/>
              </a:rPr>
              <a:t>S</a:t>
            </a:r>
            <a:r>
              <a:rPr lang="fr-FR" sz="1600" dirty="0" err="1">
                <a:latin typeface="Palatino Linotype" panose="02040502050505030304" pitchFamily="18" charset="0"/>
              </a:rPr>
              <a:t>olid</a:t>
            </a:r>
            <a:r>
              <a:rPr lang="fr-FR" sz="1600" dirty="0">
                <a:latin typeface="Palatino Linotype" panose="02040502050505030304" pitchFamily="18" charset="0"/>
              </a:rPr>
              <a:t> solutions; quantum </a:t>
            </a:r>
            <a:r>
              <a:rPr lang="fr-FR" sz="1600" dirty="0" err="1">
                <a:latin typeface="Palatino Linotype" panose="02040502050505030304" pitchFamily="18" charset="0"/>
              </a:rPr>
              <a:t>chemical</a:t>
            </a:r>
            <a:r>
              <a:rPr lang="fr-FR" sz="1600" dirty="0">
                <a:latin typeface="Palatino Linotype" panose="02040502050505030304" pitchFamily="18" charset="0"/>
              </a:rPr>
              <a:t> </a:t>
            </a:r>
            <a:r>
              <a:rPr lang="fr-FR" sz="1600" dirty="0" err="1">
                <a:latin typeface="Palatino Linotype" panose="02040502050505030304" pitchFamily="18" charset="0"/>
              </a:rPr>
              <a:t>calculations</a:t>
            </a:r>
            <a:r>
              <a:rPr lang="fr-FR" sz="1600" dirty="0">
                <a:latin typeface="Palatino Linotype" panose="02040502050505030304" pitchFamily="18" charset="0"/>
              </a:rPr>
              <a:t>; </a:t>
            </a:r>
            <a:r>
              <a:rPr lang="fr-FR" sz="1600" dirty="0" err="1">
                <a:latin typeface="Palatino Linotype" panose="02040502050505030304" pitchFamily="18" charset="0"/>
              </a:rPr>
              <a:t>two</a:t>
            </a:r>
            <a:r>
              <a:rPr lang="fr-FR" sz="1600" dirty="0">
                <a:latin typeface="Palatino Linotype" panose="02040502050505030304" pitchFamily="18" charset="0"/>
              </a:rPr>
              <a:t> component phase </a:t>
            </a:r>
            <a:r>
              <a:rPr lang="fr-FR" sz="1600" dirty="0" err="1">
                <a:latin typeface="Palatino Linotype" panose="02040502050505030304" pitchFamily="18" charset="0"/>
              </a:rPr>
              <a:t>diagram</a:t>
            </a:r>
            <a:r>
              <a:rPr lang="fr-FR" sz="1600" dirty="0">
                <a:latin typeface="Palatino Linotype" panose="02040502050505030304" pitchFamily="18" charset="0"/>
              </a:rPr>
              <a:t>; Crystal </a:t>
            </a:r>
            <a:r>
              <a:rPr lang="fr-FR" sz="1600" dirty="0" err="1">
                <a:latin typeface="Palatino Linotype" panose="02040502050505030304" pitchFamily="18" charset="0"/>
              </a:rPr>
              <a:t>lattice</a:t>
            </a:r>
            <a:r>
              <a:rPr lang="fr-FR" sz="1600" dirty="0">
                <a:latin typeface="Palatino Linotype" panose="02040502050505030304" pitchFamily="18" charset="0"/>
              </a:rPr>
              <a:t> </a:t>
            </a:r>
            <a:r>
              <a:rPr lang="fr-FR" sz="1600" dirty="0" err="1">
                <a:latin typeface="Palatino Linotype" panose="02040502050505030304" pitchFamily="18" charset="0"/>
              </a:rPr>
              <a:t>parameters</a:t>
            </a:r>
            <a:r>
              <a:rPr lang="fr-FR" sz="1600" dirty="0">
                <a:latin typeface="Palatino Linotype" panose="02040502050505030304" pitchFamily="18" charset="0"/>
              </a:rPr>
              <a:t>; </a:t>
            </a:r>
            <a:r>
              <a:rPr lang="fr-FR" sz="1600" dirty="0" err="1">
                <a:latin typeface="Palatino Linotype" panose="02040502050505030304" pitchFamily="18" charset="0"/>
              </a:rPr>
              <a:t>powder</a:t>
            </a:r>
            <a:r>
              <a:rPr lang="fr-FR" sz="1600" dirty="0">
                <a:latin typeface="Palatino Linotype" panose="02040502050505030304" pitchFamily="18" charset="0"/>
              </a:rPr>
              <a:t> X-ray </a:t>
            </a:r>
            <a:r>
              <a:rPr lang="fr-FR" sz="1600" dirty="0" err="1">
                <a:latin typeface="Palatino Linotype" panose="02040502050505030304" pitchFamily="18" charset="0"/>
              </a:rPr>
              <a:t>diffractometry</a:t>
            </a:r>
            <a:endParaRPr lang="fr-FR" sz="1600" b="1" dirty="0">
              <a:latin typeface="Palatino Linotype" panose="02040502050505030304" pitchFamily="18" charset="0"/>
            </a:endParaRPr>
          </a:p>
        </p:txBody>
      </p:sp>
      <p:pic>
        <p:nvPicPr>
          <p:cNvPr id="3" name="Picture 2">
            <a:extLst>
              <a:ext uri="{FF2B5EF4-FFF2-40B4-BE49-F238E27FC236}">
                <a16:creationId xmlns:a16="http://schemas.microsoft.com/office/drawing/2014/main" id="{BFD9A876-A4BF-4078-B106-2FD52AE31F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78000"/>
            <a:ext cx="1080000" cy="1080000"/>
          </a:xfrm>
          <a:prstGeom prst="rect">
            <a:avLst/>
          </a:prstGeom>
        </p:spPr>
      </p:pic>
      <p:sp>
        <p:nvSpPr>
          <p:cNvPr id="2" name="Rectangle 1"/>
          <p:cNvSpPr/>
          <p:nvPr/>
        </p:nvSpPr>
        <p:spPr>
          <a:xfrm>
            <a:off x="360091" y="454090"/>
            <a:ext cx="1439818" cy="461665"/>
          </a:xfrm>
          <a:prstGeom prst="rect">
            <a:avLst/>
          </a:prstGeom>
        </p:spPr>
        <p:txBody>
          <a:bodyPr wrap="none">
            <a:spAutoFit/>
          </a:bodyPr>
          <a:lstStyle/>
          <a:p>
            <a:r>
              <a:rPr lang="en-US" sz="2400" b="1" dirty="0" smtClean="0">
                <a:latin typeface="Palatino Linotype" panose="02040502050505030304" pitchFamily="18" charset="0"/>
              </a:rPr>
              <a:t>Abstract </a:t>
            </a:r>
            <a:endParaRPr lang="lv-LV" sz="2400" dirty="0"/>
          </a:p>
        </p:txBody>
      </p:sp>
      <p:sp>
        <p:nvSpPr>
          <p:cNvPr id="6" name="Slide Number Placeholder 5"/>
          <p:cNvSpPr>
            <a:spLocks noGrp="1"/>
          </p:cNvSpPr>
          <p:nvPr>
            <p:ph type="sldNum" sz="quarter" idx="12"/>
          </p:nvPr>
        </p:nvSpPr>
        <p:spPr/>
        <p:txBody>
          <a:bodyPr/>
          <a:lstStyle/>
          <a:p>
            <a:fld id="{CD6E8413-8B64-46A0-A043-DA7FCA8C4DD3}" type="slidenum">
              <a:rPr lang="en-US" smtClean="0">
                <a:latin typeface="Palatino Linotype" panose="02040502050505030304" pitchFamily="18" charset="0"/>
              </a:rPr>
              <a:t>2</a:t>
            </a:fld>
            <a:endParaRPr lang="en-US" dirty="0">
              <a:latin typeface="Palatino Linotype" panose="02040502050505030304" pitchFamily="18" charset="0"/>
            </a:endParaRPr>
          </a:p>
        </p:txBody>
      </p:sp>
    </p:spTree>
    <p:extLst>
      <p:ext uri="{BB962C8B-B14F-4D97-AF65-F5344CB8AC3E}">
        <p14:creationId xmlns:p14="http://schemas.microsoft.com/office/powerpoint/2010/main" val="2099526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Box 2"/>
          <p:cNvSpPr txBox="1">
            <a:spLocks noChangeArrowheads="1"/>
          </p:cNvSpPr>
          <p:nvPr/>
        </p:nvSpPr>
        <p:spPr bwMode="auto">
          <a:xfrm>
            <a:off x="1695774" y="5025902"/>
            <a:ext cx="5613400" cy="354487"/>
          </a:xfrm>
          <a:prstGeom prst="rect">
            <a:avLst/>
          </a:prstGeom>
          <a:solidFill>
            <a:srgbClr val="FFFFFF"/>
          </a:solidFill>
          <a:ln w="9525">
            <a:solidFill>
              <a:srgbClr val="FFFFFF"/>
            </a:solidFill>
            <a:miter lim="800000"/>
            <a:headEnd/>
            <a:tailEnd/>
          </a:ln>
        </p:spPr>
        <p:txBody>
          <a:bodyPr rot="0" vert="horz" wrap="square" lIns="91440" tIns="45720" rIns="91440" bIns="45720" anchor="t" anchorCtr="0" upright="1">
            <a:noAutofit/>
          </a:bodyPr>
          <a:lstStyle/>
          <a:p>
            <a:pPr algn="ctr">
              <a:lnSpc>
                <a:spcPts val="1700"/>
              </a:lnSpc>
              <a:spcAft>
                <a:spcPts val="0"/>
              </a:spcAft>
            </a:pPr>
            <a:r>
              <a:rPr lang="en-US" sz="1200" b="1" dirty="0">
                <a:solidFill>
                  <a:srgbClr val="000000"/>
                </a:solidFill>
                <a:effectLst/>
                <a:latin typeface="Palatino Linotype" panose="02040502050505030304" pitchFamily="18" charset="0"/>
                <a:ea typeface="Times New Roman" panose="02020603050405020304" pitchFamily="18" charset="0"/>
              </a:rPr>
              <a:t>R</a:t>
            </a:r>
            <a:r>
              <a:rPr lang="en-US" sz="1200" dirty="0">
                <a:solidFill>
                  <a:srgbClr val="000000"/>
                </a:solidFill>
                <a:effectLst/>
                <a:latin typeface="Palatino Linotype" panose="02040502050505030304" pitchFamily="18" charset="0"/>
                <a:ea typeface="Times New Roman" panose="02020603050405020304" pitchFamily="18" charset="0"/>
              </a:rPr>
              <a:t> = chlorine atom (</a:t>
            </a:r>
            <a:r>
              <a:rPr lang="en-US" sz="1200" b="1" dirty="0">
                <a:solidFill>
                  <a:srgbClr val="000000"/>
                </a:solidFill>
                <a:effectLst/>
                <a:latin typeface="Palatino Linotype" panose="02040502050505030304" pitchFamily="18" charset="0"/>
                <a:ea typeface="Times New Roman" panose="02020603050405020304" pitchFamily="18" charset="0"/>
              </a:rPr>
              <a:t>-Cl</a:t>
            </a:r>
            <a:r>
              <a:rPr lang="en-US" sz="1200" dirty="0">
                <a:solidFill>
                  <a:srgbClr val="000000"/>
                </a:solidFill>
                <a:effectLst/>
                <a:latin typeface="Palatino Linotype" panose="02040502050505030304" pitchFamily="18" charset="0"/>
                <a:ea typeface="Times New Roman" panose="02020603050405020304" pitchFamily="18" charset="0"/>
              </a:rPr>
              <a:t>), hydroxyl group (</a:t>
            </a:r>
            <a:r>
              <a:rPr lang="en-US" sz="1200" b="1" dirty="0">
                <a:solidFill>
                  <a:srgbClr val="000000"/>
                </a:solidFill>
                <a:effectLst/>
                <a:latin typeface="Palatino Linotype" panose="02040502050505030304" pitchFamily="18" charset="0"/>
                <a:ea typeface="Times New Roman" panose="02020603050405020304" pitchFamily="18" charset="0"/>
              </a:rPr>
              <a:t>-OH</a:t>
            </a:r>
            <a:r>
              <a:rPr lang="en-US" sz="1200" dirty="0">
                <a:solidFill>
                  <a:srgbClr val="000000"/>
                </a:solidFill>
                <a:effectLst/>
                <a:latin typeface="Palatino Linotype" panose="02040502050505030304" pitchFamily="18" charset="0"/>
                <a:ea typeface="Times New Roman" panose="02020603050405020304" pitchFamily="18" charset="0"/>
              </a:rPr>
              <a:t>) or methyl group (</a:t>
            </a:r>
            <a:r>
              <a:rPr lang="en-US" sz="1200" b="1" dirty="0">
                <a:solidFill>
                  <a:srgbClr val="000000"/>
                </a:solidFill>
                <a:effectLst/>
                <a:latin typeface="Palatino Linotype" panose="02040502050505030304" pitchFamily="18" charset="0"/>
                <a:ea typeface="Times New Roman" panose="02020603050405020304" pitchFamily="18" charset="0"/>
              </a:rPr>
              <a:t>-CH</a:t>
            </a:r>
            <a:r>
              <a:rPr lang="en-US" sz="1200" b="1" baseline="-25000" dirty="0">
                <a:solidFill>
                  <a:srgbClr val="000000"/>
                </a:solidFill>
                <a:effectLst/>
                <a:latin typeface="Palatino Linotype" panose="02040502050505030304" pitchFamily="18" charset="0"/>
                <a:ea typeface="Times New Roman" panose="02020603050405020304" pitchFamily="18" charset="0"/>
              </a:rPr>
              <a:t>3</a:t>
            </a:r>
            <a:r>
              <a:rPr lang="en-US" sz="1200" dirty="0">
                <a:solidFill>
                  <a:srgbClr val="000000"/>
                </a:solidFill>
                <a:effectLst/>
                <a:latin typeface="Palatino Linotype" panose="02040502050505030304" pitchFamily="18" charset="0"/>
                <a:ea typeface="Times New Roman" panose="02020603050405020304" pitchFamily="18" charset="0"/>
              </a:rPr>
              <a:t>)</a:t>
            </a:r>
            <a:endParaRPr lang="lv-LV" sz="1200" dirty="0">
              <a:solidFill>
                <a:srgbClr val="000000"/>
              </a:solidFill>
              <a:effectLst/>
              <a:latin typeface="Times New Roman" panose="02020603050405020304" pitchFamily="18" charset="0"/>
              <a:ea typeface="Times New Roman" panose="02020603050405020304" pitchFamily="18" charset="0"/>
            </a:endParaRPr>
          </a:p>
          <a:p>
            <a:pPr algn="ctr">
              <a:lnSpc>
                <a:spcPts val="1700"/>
              </a:lnSpc>
              <a:spcAft>
                <a:spcPts val="0"/>
              </a:spcAft>
            </a:pPr>
            <a:r>
              <a:rPr lang="en-US" sz="1200" dirty="0">
                <a:solidFill>
                  <a:srgbClr val="000000"/>
                </a:solidFill>
                <a:effectLst/>
                <a:latin typeface="Palatino Linotype" panose="02040502050505030304" pitchFamily="18" charset="0"/>
                <a:ea typeface="Times New Roman" panose="02020603050405020304" pitchFamily="18" charset="0"/>
              </a:rPr>
              <a:t> </a:t>
            </a:r>
            <a:endParaRPr lang="lv-LV" sz="1200" dirty="0">
              <a:solidFill>
                <a:srgbClr val="000000"/>
              </a:solidFill>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BFD9A876-A4BF-4078-B106-2FD52AE31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76718"/>
            <a:ext cx="1080000" cy="1080000"/>
          </a:xfrm>
          <a:prstGeom prst="rect">
            <a:avLst/>
          </a:prstGeom>
        </p:spPr>
      </p:pic>
      <p:sp>
        <p:nvSpPr>
          <p:cNvPr id="19" name="TextBox 18"/>
          <p:cNvSpPr txBox="1"/>
          <p:nvPr/>
        </p:nvSpPr>
        <p:spPr>
          <a:xfrm>
            <a:off x="206801" y="623860"/>
            <a:ext cx="8591348" cy="4585871"/>
          </a:xfrm>
          <a:prstGeom prst="rect">
            <a:avLst/>
          </a:prstGeom>
          <a:noFill/>
        </p:spPr>
        <p:txBody>
          <a:bodyPr wrap="square" rtlCol="0">
            <a:spAutoFit/>
          </a:bodyPr>
          <a:lstStyle/>
          <a:p>
            <a:pPr indent="255600" algn="just"/>
            <a:r>
              <a:rPr lang="en-US" sz="1600" dirty="0" smtClean="0">
                <a:latin typeface="Palatino Linotype" panose="02040502050505030304" pitchFamily="18" charset="0"/>
              </a:rPr>
              <a:t>Several </a:t>
            </a:r>
            <a:r>
              <a:rPr lang="en-US" sz="1600" dirty="0" err="1" smtClean="0">
                <a:latin typeface="Palatino Linotype" panose="02040502050505030304" pitchFamily="18" charset="0"/>
              </a:rPr>
              <a:t>nitrobenzoic</a:t>
            </a:r>
            <a:r>
              <a:rPr lang="en-US" sz="1600" dirty="0" smtClean="0">
                <a:latin typeface="Palatino Linotype" panose="02040502050505030304" pitchFamily="18" charset="0"/>
              </a:rPr>
              <a:t> acid (NBA) derivatives (</a:t>
            </a:r>
            <a:r>
              <a:rPr lang="en-US" sz="1600" i="1" dirty="0" smtClean="0">
                <a:latin typeface="Palatino Linotype" panose="02040502050505030304" pitchFamily="18" charset="0"/>
              </a:rPr>
              <a:t>-</a:t>
            </a:r>
            <a:r>
              <a:rPr lang="en-US" sz="1600" i="1" dirty="0" err="1" smtClean="0">
                <a:latin typeface="Palatino Linotype" panose="02040502050505030304" pitchFamily="18" charset="0"/>
              </a:rPr>
              <a:t>chloro</a:t>
            </a:r>
            <a:r>
              <a:rPr lang="en-US" sz="1600" dirty="0" smtClean="0">
                <a:latin typeface="Palatino Linotype" panose="02040502050505030304" pitchFamily="18" charset="0"/>
              </a:rPr>
              <a:t>, </a:t>
            </a:r>
            <a:r>
              <a:rPr lang="en-US" sz="1600" i="1" dirty="0" smtClean="0">
                <a:latin typeface="Palatino Linotype" panose="02040502050505030304" pitchFamily="18" charset="0"/>
              </a:rPr>
              <a:t>-methyl</a:t>
            </a:r>
            <a:r>
              <a:rPr lang="en-US" sz="1600" dirty="0" smtClean="0">
                <a:latin typeface="Palatino Linotype" panose="02040502050505030304" pitchFamily="18" charset="0"/>
              </a:rPr>
              <a:t>, -</a:t>
            </a:r>
            <a:r>
              <a:rPr lang="en-US" sz="1600" i="1" dirty="0" smtClean="0">
                <a:latin typeface="Palatino Linotype" panose="02040502050505030304" pitchFamily="18" charset="0"/>
              </a:rPr>
              <a:t>hydroxyl</a:t>
            </a:r>
            <a:r>
              <a:rPr lang="en-US" sz="1600" dirty="0" smtClean="0">
                <a:latin typeface="Palatino Linotype" panose="02040502050505030304" pitchFamily="18" charset="0"/>
              </a:rPr>
              <a:t>) and their isomers (Figure 1), such as 2-substituted 4-nitrobenzoic acid (24NBA, Figure 1a), 2-substituted 5-nitrobenzoic acid (25NBA, Figure 1b), 4-substituted 3-nitrobenzoic acid (43NBA, Figure 1c) and 5-substituted 2-nitrobenzoic acid (52NBA, Figure 1d), were selected as model compounds because of their availability and chemically similar structures</a:t>
            </a:r>
            <a:r>
              <a:rPr lang="lv-LV" sz="1600" dirty="0" smtClean="0">
                <a:latin typeface="Palatino Linotype" panose="02040502050505030304" pitchFamily="18" charset="0"/>
              </a:rPr>
              <a:t>*</a:t>
            </a:r>
            <a:r>
              <a:rPr lang="en-US" sz="1600" dirty="0" smtClean="0">
                <a:latin typeface="Palatino Linotype" panose="02040502050505030304" pitchFamily="18" charset="0"/>
              </a:rPr>
              <a:t>. </a:t>
            </a:r>
            <a:endParaRPr lang="en-US" dirty="0" smtClean="0">
              <a:latin typeface="Palatino Linotype" panose="02040502050505030304" pitchFamily="18" charset="0"/>
            </a:endParaRPr>
          </a:p>
          <a:p>
            <a:pPr algn="just"/>
            <a:endParaRPr lang="en-US" dirty="0" smtClean="0">
              <a:latin typeface="Palatino Linotype" panose="02040502050505030304" pitchFamily="18" charset="0"/>
            </a:endParaRPr>
          </a:p>
          <a:p>
            <a:pPr algn="just"/>
            <a:endParaRPr lang="en-US" dirty="0">
              <a:latin typeface="Palatino Linotype" panose="02040502050505030304" pitchFamily="18" charset="0"/>
            </a:endParaRPr>
          </a:p>
          <a:p>
            <a:pPr algn="just"/>
            <a:endParaRPr lang="lv-LV" sz="1600" dirty="0" smtClean="0">
              <a:latin typeface="Palatino Linotype" panose="02040502050505030304" pitchFamily="18" charset="0"/>
            </a:endParaRPr>
          </a:p>
          <a:p>
            <a:pPr algn="just"/>
            <a:endParaRPr lang="lv-LV" sz="1600" dirty="0">
              <a:latin typeface="Palatino Linotype" panose="02040502050505030304" pitchFamily="18" charset="0"/>
            </a:endParaRPr>
          </a:p>
          <a:p>
            <a:pPr algn="just"/>
            <a:endParaRPr lang="lv-LV" sz="1600" dirty="0" smtClean="0">
              <a:latin typeface="Palatino Linotype" panose="02040502050505030304" pitchFamily="18" charset="0"/>
            </a:endParaRPr>
          </a:p>
          <a:p>
            <a:pPr algn="just"/>
            <a:endParaRPr lang="lv-LV" sz="1600" dirty="0">
              <a:latin typeface="Palatino Linotype" panose="02040502050505030304" pitchFamily="18" charset="0"/>
            </a:endParaRPr>
          </a:p>
          <a:p>
            <a:pPr algn="just"/>
            <a:endParaRPr lang="lv-LV" sz="1600" dirty="0" smtClean="0">
              <a:latin typeface="Palatino Linotype" panose="02040502050505030304" pitchFamily="18" charset="0"/>
            </a:endParaRPr>
          </a:p>
          <a:p>
            <a:pPr algn="just"/>
            <a:endParaRPr lang="lv-LV" sz="1600" dirty="0">
              <a:latin typeface="Palatino Linotype" panose="02040502050505030304" pitchFamily="18" charset="0"/>
            </a:endParaRPr>
          </a:p>
          <a:p>
            <a:pPr algn="just"/>
            <a:endParaRPr lang="lv-LV" sz="1600" dirty="0" smtClean="0">
              <a:latin typeface="Palatino Linotype" panose="02040502050505030304" pitchFamily="18" charset="0"/>
            </a:endParaRPr>
          </a:p>
          <a:p>
            <a:pPr algn="just"/>
            <a:endParaRPr lang="lv-LV" sz="1600" dirty="0" smtClean="0">
              <a:latin typeface="Palatino Linotype" panose="02040502050505030304" pitchFamily="18" charset="0"/>
            </a:endParaRPr>
          </a:p>
          <a:p>
            <a:pPr algn="just"/>
            <a:endParaRPr lang="lv-LV" sz="1600" dirty="0" smtClean="0">
              <a:latin typeface="Palatino Linotype" panose="02040502050505030304" pitchFamily="18" charset="0"/>
            </a:endParaRPr>
          </a:p>
          <a:p>
            <a:pPr algn="just"/>
            <a:endParaRPr lang="lv-LV" sz="1600" dirty="0" smtClean="0">
              <a:latin typeface="Palatino Linotype" panose="02040502050505030304" pitchFamily="18" charset="0"/>
            </a:endParaRPr>
          </a:p>
          <a:p>
            <a:pPr algn="just"/>
            <a:endParaRPr lang="lv-LV" sz="1600" dirty="0">
              <a:latin typeface="Palatino Linotype" panose="02040502050505030304" pitchFamily="18" charset="0"/>
            </a:endParaRPr>
          </a:p>
        </p:txBody>
      </p:sp>
      <p:pic>
        <p:nvPicPr>
          <p:cNvPr id="34" name="Picture 33" descr="C:\Users\1P9GF5J\Dropbox\Kristaps\Publikacijas\CNBA_Pub\Results\Structures\Molecules.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1000" y="1887370"/>
            <a:ext cx="4542949" cy="3169294"/>
          </a:xfrm>
          <a:prstGeom prst="rect">
            <a:avLst/>
          </a:prstGeom>
          <a:noFill/>
          <a:ln>
            <a:noFill/>
          </a:ln>
        </p:spPr>
      </p:pic>
      <p:sp>
        <p:nvSpPr>
          <p:cNvPr id="36" name="Rectangle 35"/>
          <p:cNvSpPr/>
          <p:nvPr/>
        </p:nvSpPr>
        <p:spPr>
          <a:xfrm>
            <a:off x="1042508" y="6181674"/>
            <a:ext cx="6132643" cy="276999"/>
          </a:xfrm>
          <a:prstGeom prst="rect">
            <a:avLst/>
          </a:prstGeom>
        </p:spPr>
        <p:txBody>
          <a:bodyPr wrap="square">
            <a:spAutoFit/>
          </a:bodyPr>
          <a:lstStyle/>
          <a:p>
            <a:pPr indent="255600"/>
            <a:r>
              <a:rPr lang="lv-LV" sz="1200" dirty="0" smtClean="0">
                <a:latin typeface="Cambria" panose="02040503050406030204" pitchFamily="18" charset="0"/>
                <a:ea typeface="Cambria" panose="02040503050406030204" pitchFamily="18" charset="0"/>
              </a:rPr>
              <a:t>* - A</a:t>
            </a:r>
            <a:r>
              <a:rPr lang="en-US" sz="1200" dirty="0" err="1" smtClean="0">
                <a:latin typeface="Cambria" panose="02040503050406030204" pitchFamily="18" charset="0"/>
                <a:ea typeface="Cambria" panose="02040503050406030204" pitchFamily="18" charset="0"/>
              </a:rPr>
              <a:t>ll</a:t>
            </a:r>
            <a:r>
              <a:rPr lang="en-US" sz="1200" dirty="0" smtClean="0">
                <a:latin typeface="Cambria" panose="02040503050406030204" pitchFamily="18" charset="0"/>
                <a:ea typeface="Cambria" panose="02040503050406030204" pitchFamily="18" charset="0"/>
              </a:rPr>
              <a:t> corresponding to polymorph I of the respective compound were used as received.</a:t>
            </a:r>
            <a:endParaRPr lang="lv-LV" sz="1200" dirty="0">
              <a:latin typeface="Cambria" panose="02040503050406030204" pitchFamily="18" charset="0"/>
              <a:ea typeface="Cambria" panose="02040503050406030204" pitchFamily="18" charset="0"/>
            </a:endParaRPr>
          </a:p>
        </p:txBody>
      </p:sp>
      <p:cxnSp>
        <p:nvCxnSpPr>
          <p:cNvPr id="37" name="Straight Connector 36">
            <a:extLst>
              <a:ext uri="{FF2B5EF4-FFF2-40B4-BE49-F238E27FC236}">
                <a16:creationId xmlns:a16="http://schemas.microsoft.com/office/drawing/2014/main" id="{CD08198E-AEB0-431D-B7C7-98B343826A95}"/>
              </a:ext>
            </a:extLst>
          </p:cNvPr>
          <p:cNvCxnSpPr>
            <a:cxnSpLocks/>
          </p:cNvCxnSpPr>
          <p:nvPr/>
        </p:nvCxnSpPr>
        <p:spPr>
          <a:xfrm>
            <a:off x="1283478" y="6163848"/>
            <a:ext cx="5891673" cy="17826"/>
          </a:xfrm>
          <a:prstGeom prst="line">
            <a:avLst/>
          </a:prstGeom>
          <a:ln w="25400">
            <a:solidFill>
              <a:srgbClr val="2C6BB0"/>
            </a:solidFill>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206801" y="285585"/>
            <a:ext cx="1962397" cy="461665"/>
          </a:xfrm>
          <a:prstGeom prst="rect">
            <a:avLst/>
          </a:prstGeom>
        </p:spPr>
        <p:txBody>
          <a:bodyPr wrap="none">
            <a:spAutoFit/>
          </a:bodyPr>
          <a:lstStyle/>
          <a:p>
            <a:pPr algn="just"/>
            <a:r>
              <a:rPr lang="en-US" sz="2400" b="1" dirty="0" smtClean="0">
                <a:latin typeface="Palatino Linotype" panose="02040502050505030304" pitchFamily="18" charset="0"/>
              </a:rPr>
              <a:t>Introduction</a:t>
            </a:r>
            <a:endParaRPr lang="lv-LV" sz="2400" b="1" dirty="0">
              <a:latin typeface="Palatino Linotype" panose="02040502050505030304" pitchFamily="18" charset="0"/>
            </a:endParaRPr>
          </a:p>
        </p:txBody>
      </p:sp>
      <p:cxnSp>
        <p:nvCxnSpPr>
          <p:cNvPr id="41" name="Straight Connector 40">
            <a:extLst>
              <a:ext uri="{FF2B5EF4-FFF2-40B4-BE49-F238E27FC236}">
                <a16:creationId xmlns:a16="http://schemas.microsoft.com/office/drawing/2014/main" id="{CD08198E-AEB0-431D-B7C7-98B343826A95}"/>
              </a:ext>
            </a:extLst>
          </p:cNvPr>
          <p:cNvCxnSpPr>
            <a:cxnSpLocks/>
          </p:cNvCxnSpPr>
          <p:nvPr/>
        </p:nvCxnSpPr>
        <p:spPr>
          <a:xfrm>
            <a:off x="1283478" y="6475542"/>
            <a:ext cx="5891673" cy="17826"/>
          </a:xfrm>
          <a:prstGeom prst="line">
            <a:avLst/>
          </a:prstGeom>
          <a:ln w="25400">
            <a:solidFill>
              <a:srgbClr val="2C6BB0"/>
            </a:solidFill>
          </a:ln>
        </p:spPr>
        <p:style>
          <a:lnRef idx="1">
            <a:schemeClr val="dk1"/>
          </a:lnRef>
          <a:fillRef idx="0">
            <a:schemeClr val="dk1"/>
          </a:fillRef>
          <a:effectRef idx="0">
            <a:schemeClr val="dk1"/>
          </a:effectRef>
          <a:fontRef idx="minor">
            <a:schemeClr val="tx1"/>
          </a:fontRef>
        </p:style>
      </p:cxnSp>
      <p:sp>
        <p:nvSpPr>
          <p:cNvPr id="2" name="Rectangle 1"/>
          <p:cNvSpPr/>
          <p:nvPr/>
        </p:nvSpPr>
        <p:spPr>
          <a:xfrm>
            <a:off x="206801" y="5284784"/>
            <a:ext cx="8591348" cy="523220"/>
          </a:xfrm>
          <a:prstGeom prst="rect">
            <a:avLst/>
          </a:prstGeom>
        </p:spPr>
        <p:txBody>
          <a:bodyPr wrap="square">
            <a:spAutoFit/>
          </a:bodyPr>
          <a:lstStyle/>
          <a:p>
            <a:pPr algn="just"/>
            <a:r>
              <a:rPr lang="en-US" sz="1400" b="1" dirty="0">
                <a:latin typeface="Palatino Linotype" panose="02040502050505030304" pitchFamily="18" charset="0"/>
              </a:rPr>
              <a:t>Figure 1. </a:t>
            </a:r>
            <a:r>
              <a:rPr lang="en-US" sz="1400" dirty="0">
                <a:latin typeface="Palatino Linotype" panose="02040502050505030304" pitchFamily="18" charset="0"/>
              </a:rPr>
              <a:t>Molecular structures of </a:t>
            </a:r>
            <a:r>
              <a:rPr lang="en-US" sz="1400" b="1" dirty="0">
                <a:latin typeface="Palatino Linotype" panose="02040502050505030304" pitchFamily="18" charset="0"/>
              </a:rPr>
              <a:t>(a) </a:t>
            </a:r>
            <a:r>
              <a:rPr lang="en-US" sz="1400" dirty="0">
                <a:latin typeface="Palatino Linotype" panose="02040502050505030304" pitchFamily="18" charset="0"/>
              </a:rPr>
              <a:t>2-substituted 4-nitrobenzoic acid,</a:t>
            </a:r>
            <a:r>
              <a:rPr lang="en-US" sz="1400" b="1" dirty="0">
                <a:latin typeface="Palatino Linotype" panose="02040502050505030304" pitchFamily="18" charset="0"/>
              </a:rPr>
              <a:t> (b) </a:t>
            </a:r>
            <a:r>
              <a:rPr lang="en-US" sz="1400" dirty="0">
                <a:latin typeface="Palatino Linotype" panose="02040502050505030304" pitchFamily="18" charset="0"/>
              </a:rPr>
              <a:t>2-substituted 5-nitrobenzoic acid, </a:t>
            </a:r>
            <a:r>
              <a:rPr lang="en-US" sz="1400" b="1" dirty="0">
                <a:latin typeface="Palatino Linotype" panose="02040502050505030304" pitchFamily="18" charset="0"/>
              </a:rPr>
              <a:t>(c) </a:t>
            </a:r>
            <a:r>
              <a:rPr lang="en-US" sz="1400" dirty="0">
                <a:latin typeface="Palatino Linotype" panose="02040502050505030304" pitchFamily="18" charset="0"/>
              </a:rPr>
              <a:t>4-substituted 3-nitrobenzoic acid and </a:t>
            </a:r>
            <a:r>
              <a:rPr lang="en-US" sz="1400" b="1" dirty="0">
                <a:latin typeface="Palatino Linotype" panose="02040502050505030304" pitchFamily="18" charset="0"/>
              </a:rPr>
              <a:t>(d) </a:t>
            </a:r>
            <a:r>
              <a:rPr lang="en-US" sz="1400" dirty="0">
                <a:latin typeface="Palatino Linotype" panose="02040502050505030304" pitchFamily="18" charset="0"/>
              </a:rPr>
              <a:t>5-substituted 2-nitrobenzoic acid.</a:t>
            </a:r>
          </a:p>
        </p:txBody>
      </p:sp>
      <p:sp>
        <p:nvSpPr>
          <p:cNvPr id="4" name="Slide Number Placeholder 3"/>
          <p:cNvSpPr>
            <a:spLocks noGrp="1"/>
          </p:cNvSpPr>
          <p:nvPr>
            <p:ph type="sldNum" sz="quarter" idx="12"/>
          </p:nvPr>
        </p:nvSpPr>
        <p:spPr/>
        <p:txBody>
          <a:bodyPr/>
          <a:lstStyle/>
          <a:p>
            <a:fld id="{CD6E8413-8B64-46A0-A043-DA7FCA8C4DD3}" type="slidenum">
              <a:rPr lang="en-US" smtClean="0">
                <a:latin typeface="Palatino Linotype" panose="02040502050505030304" pitchFamily="18" charset="0"/>
              </a:rPr>
              <a:t>3</a:t>
            </a:fld>
            <a:endParaRPr lang="en-US" dirty="0">
              <a:latin typeface="Palatino Linotype" panose="02040502050505030304" pitchFamily="18" charset="0"/>
            </a:endParaRPr>
          </a:p>
        </p:txBody>
      </p:sp>
    </p:spTree>
    <p:extLst>
      <p:ext uri="{BB962C8B-B14F-4D97-AF65-F5344CB8AC3E}">
        <p14:creationId xmlns:p14="http://schemas.microsoft.com/office/powerpoint/2010/main" val="30983063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D9A876-A4BF-4078-B106-2FD52AE31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78000"/>
            <a:ext cx="1080000" cy="1080000"/>
          </a:xfrm>
          <a:prstGeom prst="rect">
            <a:avLst/>
          </a:prstGeom>
        </p:spPr>
      </p:pic>
      <p:sp>
        <p:nvSpPr>
          <p:cNvPr id="8" name="TextBox 7"/>
          <p:cNvSpPr txBox="1"/>
          <p:nvPr/>
        </p:nvSpPr>
        <p:spPr>
          <a:xfrm>
            <a:off x="277012" y="174988"/>
            <a:ext cx="8420100" cy="4031873"/>
          </a:xfrm>
          <a:prstGeom prst="rect">
            <a:avLst/>
          </a:prstGeom>
          <a:noFill/>
        </p:spPr>
        <p:txBody>
          <a:bodyPr wrap="square" rtlCol="0">
            <a:spAutoFit/>
          </a:bodyPr>
          <a:lstStyle/>
          <a:p>
            <a:pPr algn="just"/>
            <a:r>
              <a:rPr lang="lv-LV" sz="2400" b="1" dirty="0" smtClean="0">
                <a:latin typeface="Palatino Linotype" panose="02040502050505030304" pitchFamily="18" charset="0"/>
              </a:rPr>
              <a:t>Crystallization results</a:t>
            </a:r>
            <a:endParaRPr lang="lv-LV" b="1" dirty="0" smtClean="0">
              <a:latin typeface="Palatino Linotype" panose="02040502050505030304" pitchFamily="18" charset="0"/>
            </a:endParaRPr>
          </a:p>
          <a:p>
            <a:pPr algn="just"/>
            <a:endParaRPr lang="en-US" dirty="0">
              <a:latin typeface="Palatino Linotype" panose="02040502050505030304" pitchFamily="18" charset="0"/>
            </a:endParaRPr>
          </a:p>
          <a:p>
            <a:pPr algn="just"/>
            <a:endParaRPr lang="en-US" dirty="0">
              <a:latin typeface="Palatino Linotype" panose="02040502050505030304" pitchFamily="18" charset="0"/>
            </a:endParaRPr>
          </a:p>
          <a:p>
            <a:pPr algn="just"/>
            <a:endParaRPr lang="lv-LV" sz="1600" dirty="0" smtClean="0">
              <a:latin typeface="Palatino Linotype" panose="02040502050505030304" pitchFamily="18" charset="0"/>
            </a:endParaRPr>
          </a:p>
          <a:p>
            <a:pPr algn="just"/>
            <a:endParaRPr lang="lv-LV" sz="1600" dirty="0">
              <a:latin typeface="Palatino Linotype" panose="02040502050505030304" pitchFamily="18" charset="0"/>
            </a:endParaRPr>
          </a:p>
          <a:p>
            <a:pPr algn="just"/>
            <a:endParaRPr lang="lv-LV" sz="1600" dirty="0" smtClean="0">
              <a:latin typeface="Palatino Linotype" panose="02040502050505030304" pitchFamily="18" charset="0"/>
            </a:endParaRPr>
          </a:p>
          <a:p>
            <a:pPr algn="just"/>
            <a:endParaRPr lang="lv-LV" sz="1600" dirty="0">
              <a:latin typeface="Palatino Linotype" panose="02040502050505030304" pitchFamily="18" charset="0"/>
            </a:endParaRPr>
          </a:p>
          <a:p>
            <a:pPr algn="just"/>
            <a:endParaRPr lang="lv-LV" sz="1600" dirty="0" smtClean="0">
              <a:latin typeface="Palatino Linotype" panose="02040502050505030304" pitchFamily="18" charset="0"/>
            </a:endParaRPr>
          </a:p>
          <a:p>
            <a:pPr algn="just"/>
            <a:endParaRPr lang="lv-LV" sz="1600" dirty="0">
              <a:latin typeface="Palatino Linotype" panose="02040502050505030304" pitchFamily="18" charset="0"/>
            </a:endParaRPr>
          </a:p>
          <a:p>
            <a:pPr algn="just"/>
            <a:endParaRPr lang="lv-LV" sz="1600" dirty="0" smtClean="0">
              <a:latin typeface="Palatino Linotype" panose="02040502050505030304" pitchFamily="18" charset="0"/>
            </a:endParaRPr>
          </a:p>
          <a:p>
            <a:pPr algn="just"/>
            <a:endParaRPr lang="lv-LV" sz="1600" dirty="0" smtClean="0">
              <a:latin typeface="Palatino Linotype" panose="02040502050505030304" pitchFamily="18" charset="0"/>
            </a:endParaRPr>
          </a:p>
          <a:p>
            <a:pPr algn="just"/>
            <a:endParaRPr lang="lv-LV" sz="1600" dirty="0" smtClean="0">
              <a:latin typeface="Palatino Linotype" panose="02040502050505030304" pitchFamily="18" charset="0"/>
            </a:endParaRPr>
          </a:p>
          <a:p>
            <a:pPr algn="just"/>
            <a:endParaRPr lang="lv-LV" sz="1600" dirty="0" smtClean="0">
              <a:latin typeface="Palatino Linotype" panose="02040502050505030304" pitchFamily="18" charset="0"/>
            </a:endParaRPr>
          </a:p>
          <a:p>
            <a:pPr algn="just"/>
            <a:endParaRPr lang="lv-LV" sz="1600" dirty="0">
              <a:latin typeface="Palatino Linotype" panose="02040502050505030304" pitchFamily="18" charset="0"/>
            </a:endParaRPr>
          </a:p>
          <a:p>
            <a:pPr algn="just"/>
            <a:endParaRPr lang="lv-LV" sz="1600" dirty="0" smtClean="0">
              <a:latin typeface="Palatino Linotype" panose="02040502050505030304" pitchFamily="18" charset="0"/>
            </a:endParaRPr>
          </a:p>
        </p:txBody>
      </p:sp>
      <p:sp>
        <p:nvSpPr>
          <p:cNvPr id="14" name="Rectangle 13"/>
          <p:cNvSpPr/>
          <p:nvPr/>
        </p:nvSpPr>
        <p:spPr>
          <a:xfrm>
            <a:off x="1251500" y="6201016"/>
            <a:ext cx="7047770" cy="646331"/>
          </a:xfrm>
          <a:prstGeom prst="rect">
            <a:avLst/>
          </a:prstGeom>
        </p:spPr>
        <p:txBody>
          <a:bodyPr wrap="square">
            <a:spAutoFit/>
          </a:bodyPr>
          <a:lstStyle/>
          <a:p>
            <a:pPr algn="just"/>
            <a:r>
              <a:rPr lang="lv-LV" sz="1200" dirty="0" smtClean="0">
                <a:latin typeface="Palatino Linotype" panose="02040502050505030304" pitchFamily="18" charset="0"/>
                <a:ea typeface="Cambria" panose="02040503050406030204" pitchFamily="18" charset="0"/>
              </a:rPr>
              <a:t>* - </a:t>
            </a:r>
            <a:r>
              <a:rPr lang="de-DE" sz="1200" dirty="0" smtClean="0">
                <a:latin typeface="Palatino Linotype" panose="02040502050505030304" pitchFamily="18" charset="0"/>
                <a:ea typeface="Cambria" panose="02040503050406030204" pitchFamily="18" charset="0"/>
              </a:rPr>
              <a:t>The </a:t>
            </a:r>
            <a:r>
              <a:rPr lang="de-DE" sz="1200" dirty="0">
                <a:latin typeface="Palatino Linotype" panose="02040502050505030304" pitchFamily="18" charset="0"/>
                <a:ea typeface="Cambria" panose="02040503050406030204" pitchFamily="18" charset="0"/>
              </a:rPr>
              <a:t>preparation of the solid solutions of </a:t>
            </a:r>
            <a:r>
              <a:rPr lang="lv-LV" sz="1200" dirty="0">
                <a:latin typeface="Palatino Linotype" panose="02040502050505030304" pitchFamily="18" charset="0"/>
                <a:ea typeface="Cambria" panose="02040503050406030204" pitchFamily="18" charset="0"/>
              </a:rPr>
              <a:t>various nitrobenzoic acid derivatives and their isomers </a:t>
            </a:r>
            <a:r>
              <a:rPr lang="de-DE" sz="1200" dirty="0">
                <a:latin typeface="Palatino Linotype" panose="02040502050505030304" pitchFamily="18" charset="0"/>
                <a:ea typeface="Cambria" panose="02040503050406030204" pitchFamily="18" charset="0"/>
              </a:rPr>
              <a:t>was based on crystallization from solvent</a:t>
            </a:r>
            <a:r>
              <a:rPr lang="lv-LV" sz="1200" dirty="0">
                <a:latin typeface="Palatino Linotype" panose="02040502050505030304" pitchFamily="18" charset="0"/>
                <a:ea typeface="Cambria" panose="02040503050406030204" pitchFamily="18" charset="0"/>
              </a:rPr>
              <a:t> (in this case from ethanol), </a:t>
            </a:r>
            <a:r>
              <a:rPr lang="en-US" sz="1200" dirty="0">
                <a:latin typeface="Palatino Linotype" panose="02040502050505030304" pitchFamily="18" charset="0"/>
                <a:ea typeface="Cambria" panose="02040503050406030204" pitchFamily="18" charset="0"/>
              </a:rPr>
              <a:t>in different proportions (%), from </a:t>
            </a:r>
            <a:r>
              <a:rPr lang="en-US" sz="1200" b="1" i="1" dirty="0">
                <a:latin typeface="Palatino Linotype" panose="02040502050505030304" pitchFamily="18" charset="0"/>
                <a:ea typeface="Cambria" panose="02040503050406030204" pitchFamily="18" charset="0"/>
              </a:rPr>
              <a:t>100-x</a:t>
            </a:r>
            <a:r>
              <a:rPr lang="en-US" sz="1200" dirty="0">
                <a:latin typeface="Palatino Linotype" panose="02040502050505030304" pitchFamily="18" charset="0"/>
                <a:ea typeface="Cambria" panose="02040503050406030204" pitchFamily="18" charset="0"/>
              </a:rPr>
              <a:t> to </a:t>
            </a:r>
            <a:r>
              <a:rPr lang="en-US" sz="1200" b="1" i="1" dirty="0">
                <a:latin typeface="Palatino Linotype" panose="02040502050505030304" pitchFamily="18" charset="0"/>
                <a:ea typeface="Cambria" panose="02040503050406030204" pitchFamily="18" charset="0"/>
              </a:rPr>
              <a:t>x</a:t>
            </a:r>
            <a:r>
              <a:rPr lang="lv-LV" sz="1200" dirty="0">
                <a:latin typeface="Palatino Linotype" panose="02040502050505030304" pitchFamily="18" charset="0"/>
                <a:ea typeface="Cambria" panose="02040503050406030204" pitchFamily="18" charset="0"/>
              </a:rPr>
              <a:t>, </a:t>
            </a:r>
            <a:r>
              <a:rPr lang="en-US" sz="1200" dirty="0">
                <a:latin typeface="Palatino Linotype" panose="02040502050505030304" pitchFamily="18" charset="0"/>
                <a:ea typeface="Cambria" panose="02040503050406030204" pitchFamily="18" charset="0"/>
              </a:rPr>
              <a:t>where </a:t>
            </a:r>
            <a:r>
              <a:rPr lang="en-US" sz="1200" b="1" dirty="0">
                <a:latin typeface="Palatino Linotype" panose="02040502050505030304" pitchFamily="18" charset="0"/>
                <a:ea typeface="Cambria" panose="02040503050406030204" pitchFamily="18" charset="0"/>
              </a:rPr>
              <a:t>0 ≤ </a:t>
            </a:r>
            <a:r>
              <a:rPr lang="en-US" sz="1200" b="1" i="1" dirty="0">
                <a:latin typeface="Palatino Linotype" panose="02040502050505030304" pitchFamily="18" charset="0"/>
                <a:ea typeface="Cambria" panose="02040503050406030204" pitchFamily="18" charset="0"/>
              </a:rPr>
              <a:t>x</a:t>
            </a:r>
            <a:r>
              <a:rPr lang="en-US" sz="1200" b="1" dirty="0">
                <a:latin typeface="Palatino Linotype" panose="02040502050505030304" pitchFamily="18" charset="0"/>
                <a:ea typeface="Cambria" panose="02040503050406030204" pitchFamily="18" charset="0"/>
              </a:rPr>
              <a:t> ≤ 100</a:t>
            </a:r>
            <a:r>
              <a:rPr lang="lv-LV" sz="1200" dirty="0">
                <a:latin typeface="Palatino Linotype" panose="02040502050505030304" pitchFamily="18" charset="0"/>
                <a:ea typeface="Cambria" panose="02040503050406030204" pitchFamily="18" charset="0"/>
              </a:rPr>
              <a:t>.</a:t>
            </a:r>
          </a:p>
        </p:txBody>
      </p:sp>
      <p:cxnSp>
        <p:nvCxnSpPr>
          <p:cNvPr id="15" name="Straight Connector 14">
            <a:extLst>
              <a:ext uri="{FF2B5EF4-FFF2-40B4-BE49-F238E27FC236}">
                <a16:creationId xmlns:a16="http://schemas.microsoft.com/office/drawing/2014/main" id="{CD08198E-AEB0-431D-B7C7-98B343826A95}"/>
              </a:ext>
            </a:extLst>
          </p:cNvPr>
          <p:cNvCxnSpPr>
            <a:cxnSpLocks/>
          </p:cNvCxnSpPr>
          <p:nvPr/>
        </p:nvCxnSpPr>
        <p:spPr>
          <a:xfrm>
            <a:off x="1251499" y="6201016"/>
            <a:ext cx="6969392" cy="0"/>
          </a:xfrm>
          <a:prstGeom prst="line">
            <a:avLst/>
          </a:prstGeom>
          <a:ln w="25400">
            <a:solidFill>
              <a:srgbClr val="2C6BB0"/>
            </a:solidFill>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277012" y="598978"/>
            <a:ext cx="8118417" cy="307777"/>
          </a:xfrm>
          <a:prstGeom prst="rect">
            <a:avLst/>
          </a:prstGeom>
        </p:spPr>
        <p:txBody>
          <a:bodyPr wrap="square">
            <a:spAutoFit/>
          </a:bodyPr>
          <a:lstStyle/>
          <a:p>
            <a:pPr indent="204295" algn="ctr" defTabSz="646560" eaLnBrk="0" fontAlgn="base" hangingPunct="0">
              <a:spcBef>
                <a:spcPct val="0"/>
              </a:spcBef>
              <a:spcAft>
                <a:spcPct val="0"/>
              </a:spcAft>
            </a:pPr>
            <a:r>
              <a:rPr lang="lv-LV" altLang="lv-LV" sz="1400" b="1" dirty="0" smtClean="0">
                <a:latin typeface="Palatino Linotype" panose="02040502050505030304" pitchFamily="18" charset="0"/>
                <a:ea typeface="Cambria" panose="02040503050406030204" pitchFamily="18" charset="0"/>
                <a:cs typeface="Calibri" panose="020F0502020204030204" pitchFamily="34" charset="0"/>
              </a:rPr>
              <a:t>Table 1.</a:t>
            </a:r>
            <a:r>
              <a:rPr lang="en-GB" altLang="lv-LV" sz="1400" dirty="0" smtClean="0">
                <a:latin typeface="Palatino Linotype" panose="02040502050505030304" pitchFamily="18" charset="0"/>
                <a:ea typeface="Cambria" panose="02040503050406030204" pitchFamily="18" charset="0"/>
                <a:cs typeface="Calibri" panose="020F0502020204030204" pitchFamily="34" charset="0"/>
              </a:rPr>
              <a:t>Experimentally </a:t>
            </a:r>
            <a:r>
              <a:rPr lang="en-GB" altLang="lv-LV" sz="1400" dirty="0">
                <a:latin typeface="Palatino Linotype" panose="02040502050505030304" pitchFamily="18" charset="0"/>
                <a:ea typeface="Cambria" panose="02040503050406030204" pitchFamily="18" charset="0"/>
                <a:cs typeface="Calibri" panose="020F0502020204030204" pitchFamily="34" charset="0"/>
              </a:rPr>
              <a:t>obtained </a:t>
            </a:r>
            <a:r>
              <a:rPr lang="en-GB" altLang="lv-LV" sz="1400" dirty="0" err="1" smtClean="0">
                <a:latin typeface="Palatino Linotype" panose="02040502050505030304" pitchFamily="18" charset="0"/>
                <a:ea typeface="Cambria" panose="02040503050406030204" pitchFamily="18" charset="0"/>
                <a:cs typeface="Calibri" panose="020F0502020204030204" pitchFamily="34" charset="0"/>
              </a:rPr>
              <a:t>crystalilne</a:t>
            </a:r>
            <a:r>
              <a:rPr lang="en-GB" altLang="lv-LV" sz="1400" dirty="0" smtClean="0">
                <a:latin typeface="Palatino Linotype" panose="02040502050505030304" pitchFamily="18" charset="0"/>
                <a:ea typeface="Cambria" panose="02040503050406030204" pitchFamily="18" charset="0"/>
                <a:cs typeface="Calibri" panose="020F0502020204030204" pitchFamily="34" charset="0"/>
              </a:rPr>
              <a:t> </a:t>
            </a:r>
            <a:r>
              <a:rPr lang="en-GB" altLang="lv-LV" sz="1400" dirty="0">
                <a:latin typeface="Palatino Linotype" panose="02040502050505030304" pitchFamily="18" charset="0"/>
                <a:ea typeface="Cambria" panose="02040503050406030204" pitchFamily="18" charset="0"/>
                <a:cs typeface="Calibri" panose="020F0502020204030204" pitchFamily="34" charset="0"/>
              </a:rPr>
              <a:t>phases </a:t>
            </a:r>
            <a:r>
              <a:rPr lang="lv-LV" altLang="lv-LV" sz="1400" dirty="0">
                <a:latin typeface="Palatino Linotype" panose="02040502050505030304" pitchFamily="18" charset="0"/>
                <a:ea typeface="Cambria" panose="02040503050406030204" pitchFamily="18" charset="0"/>
                <a:cs typeface="Calibri" panose="020F0502020204030204" pitchFamily="34" charset="0"/>
              </a:rPr>
              <a:t>from </a:t>
            </a:r>
            <a:r>
              <a:rPr lang="en-GB" altLang="lv-LV" sz="1400" dirty="0">
                <a:latin typeface="Palatino Linotype" panose="02040502050505030304" pitchFamily="18" charset="0"/>
                <a:ea typeface="Cambria" panose="02040503050406030204" pitchFamily="18" charset="0"/>
                <a:cs typeface="Calibri" panose="020F0502020204030204" pitchFamily="34" charset="0"/>
              </a:rPr>
              <a:t>different </a:t>
            </a:r>
            <a:r>
              <a:rPr lang="en-GB" altLang="lv-LV" sz="1400" dirty="0" err="1">
                <a:latin typeface="Palatino Linotype" panose="02040502050505030304" pitchFamily="18" charset="0"/>
                <a:ea typeface="Cambria" panose="02040503050406030204" pitchFamily="18" charset="0"/>
                <a:cs typeface="Calibri" panose="020F0502020204030204" pitchFamily="34" charset="0"/>
              </a:rPr>
              <a:t>nitrobenzoic</a:t>
            </a:r>
            <a:r>
              <a:rPr lang="en-GB" altLang="lv-LV" sz="1400" dirty="0">
                <a:latin typeface="Palatino Linotype" panose="02040502050505030304" pitchFamily="18" charset="0"/>
                <a:ea typeface="Cambria" panose="02040503050406030204" pitchFamily="18" charset="0"/>
                <a:cs typeface="Calibri" panose="020F0502020204030204" pitchFamily="34" charset="0"/>
              </a:rPr>
              <a:t> acid </a:t>
            </a:r>
            <a:r>
              <a:rPr lang="en-GB" altLang="lv-LV" sz="1400" dirty="0" smtClean="0">
                <a:latin typeface="Palatino Linotype" panose="02040502050505030304" pitchFamily="18" charset="0"/>
                <a:ea typeface="Cambria" panose="02040503050406030204" pitchFamily="18" charset="0"/>
                <a:cs typeface="Calibri" panose="020F0502020204030204" pitchFamily="34" charset="0"/>
              </a:rPr>
              <a:t>mixtures</a:t>
            </a:r>
            <a:r>
              <a:rPr lang="lv-LV" altLang="lv-LV" sz="1400" dirty="0" smtClean="0">
                <a:latin typeface="Palatino Linotype" panose="02040502050505030304" pitchFamily="18" charset="0"/>
                <a:ea typeface="Cambria" panose="02040503050406030204" pitchFamily="18" charset="0"/>
                <a:cs typeface="Calibri" panose="020F0502020204030204" pitchFamily="34" charset="0"/>
              </a:rPr>
              <a:t>*.</a:t>
            </a:r>
            <a:endParaRPr lang="lv-LV" altLang="lv-LV" sz="1400" i="1" baseline="30000" dirty="0">
              <a:latin typeface="Palatino Linotype" panose="02040502050505030304" pitchFamily="18" charset="0"/>
              <a:ea typeface="Cambria" panose="02040503050406030204" pitchFamily="18" charset="0"/>
            </a:endParaRPr>
          </a:p>
        </p:txBody>
      </p:sp>
      <p:sp>
        <p:nvSpPr>
          <p:cNvPr id="28" name="Rectangle 27"/>
          <p:cNvSpPr/>
          <p:nvPr/>
        </p:nvSpPr>
        <p:spPr>
          <a:xfrm>
            <a:off x="1487922" y="5759338"/>
            <a:ext cx="540000" cy="360000"/>
          </a:xfrm>
          <a:prstGeom prst="rect">
            <a:avLst/>
          </a:prstGeom>
          <a:solidFill>
            <a:srgbClr val="B2DE82"/>
          </a:solidFill>
          <a:ln>
            <a:solidFill>
              <a:srgbClr val="B2DE8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latin typeface="Cambria" panose="02040503050406030204" pitchFamily="18" charset="0"/>
              <a:ea typeface="Cambria" panose="02040503050406030204" pitchFamily="18" charset="0"/>
            </a:endParaRPr>
          </a:p>
        </p:txBody>
      </p:sp>
      <p:sp>
        <p:nvSpPr>
          <p:cNvPr id="29" name="Rectangle 28"/>
          <p:cNvSpPr/>
          <p:nvPr/>
        </p:nvSpPr>
        <p:spPr>
          <a:xfrm>
            <a:off x="4093552" y="5759338"/>
            <a:ext cx="540000" cy="360000"/>
          </a:xfrm>
          <a:prstGeom prst="rect">
            <a:avLst/>
          </a:prstGeom>
          <a:solidFill>
            <a:srgbClr val="FAC090"/>
          </a:solidFill>
          <a:ln>
            <a:solidFill>
              <a:srgbClr val="FAC09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latin typeface="Cambria" panose="02040503050406030204" pitchFamily="18" charset="0"/>
              <a:ea typeface="Cambria" panose="02040503050406030204" pitchFamily="18" charset="0"/>
            </a:endParaRPr>
          </a:p>
        </p:txBody>
      </p:sp>
      <p:sp>
        <p:nvSpPr>
          <p:cNvPr id="30" name="Rectangle 29"/>
          <p:cNvSpPr/>
          <p:nvPr/>
        </p:nvSpPr>
        <p:spPr>
          <a:xfrm>
            <a:off x="6024958" y="5767680"/>
            <a:ext cx="270000" cy="360000"/>
          </a:xfrm>
          <a:prstGeom prst="rect">
            <a:avLst/>
          </a:prstGeom>
          <a:solidFill>
            <a:srgbClr val="95B3D7"/>
          </a:solidFill>
          <a:ln>
            <a:solidFill>
              <a:srgbClr val="95B3D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latin typeface="Cambria" panose="02040503050406030204" pitchFamily="18" charset="0"/>
              <a:ea typeface="Cambria" panose="02040503050406030204" pitchFamily="18" charset="0"/>
            </a:endParaRPr>
          </a:p>
        </p:txBody>
      </p:sp>
      <p:sp>
        <p:nvSpPr>
          <p:cNvPr id="31" name="Rectangle 30"/>
          <p:cNvSpPr/>
          <p:nvPr/>
        </p:nvSpPr>
        <p:spPr>
          <a:xfrm>
            <a:off x="5754958" y="5767680"/>
            <a:ext cx="270000" cy="360000"/>
          </a:xfrm>
          <a:prstGeom prst="rect">
            <a:avLst/>
          </a:pr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lv-LV">
              <a:latin typeface="Cambria" panose="02040503050406030204" pitchFamily="18" charset="0"/>
              <a:ea typeface="Cambria" panose="02040503050406030204" pitchFamily="18" charset="0"/>
            </a:endParaRPr>
          </a:p>
        </p:txBody>
      </p:sp>
      <p:sp>
        <p:nvSpPr>
          <p:cNvPr id="32" name="TextBox 31"/>
          <p:cNvSpPr txBox="1"/>
          <p:nvPr/>
        </p:nvSpPr>
        <p:spPr>
          <a:xfrm>
            <a:off x="2027922" y="5767347"/>
            <a:ext cx="2316877" cy="307777"/>
          </a:xfrm>
          <a:prstGeom prst="rect">
            <a:avLst/>
          </a:prstGeom>
          <a:noFill/>
        </p:spPr>
        <p:txBody>
          <a:bodyPr wrap="square" rtlCol="0">
            <a:spAutoFit/>
          </a:bodyPr>
          <a:lstStyle/>
          <a:p>
            <a:r>
              <a:rPr lang="lv-LV" sz="1400" b="1" dirty="0" smtClean="0">
                <a:latin typeface="Palatino Linotype" panose="02040502050505030304" pitchFamily="18" charset="0"/>
                <a:ea typeface="Cambria" panose="02040503050406030204" pitchFamily="18" charset="0"/>
              </a:rPr>
              <a:t>Solid solution (SS)</a:t>
            </a:r>
            <a:endParaRPr lang="lv-LV" sz="1400" b="1" dirty="0">
              <a:latin typeface="Palatino Linotype" panose="02040502050505030304" pitchFamily="18" charset="0"/>
              <a:ea typeface="Cambria" panose="02040503050406030204" pitchFamily="18" charset="0"/>
            </a:endParaRPr>
          </a:p>
        </p:txBody>
      </p:sp>
      <p:sp>
        <p:nvSpPr>
          <p:cNvPr id="33" name="TextBox 32"/>
          <p:cNvSpPr txBox="1"/>
          <p:nvPr/>
        </p:nvSpPr>
        <p:spPr>
          <a:xfrm>
            <a:off x="4610345" y="5773055"/>
            <a:ext cx="1028455" cy="307777"/>
          </a:xfrm>
          <a:prstGeom prst="rect">
            <a:avLst/>
          </a:prstGeom>
          <a:noFill/>
        </p:spPr>
        <p:txBody>
          <a:bodyPr wrap="square" rtlCol="0">
            <a:spAutoFit/>
          </a:bodyPr>
          <a:lstStyle/>
          <a:p>
            <a:r>
              <a:rPr lang="lv-LV" sz="1400" dirty="0" smtClean="0">
                <a:latin typeface="Palatino Linotype" panose="02040502050505030304" pitchFamily="18" charset="0"/>
                <a:ea typeface="Cambria" panose="02040503050406030204" pitchFamily="18" charset="0"/>
              </a:rPr>
              <a:t>Mixture</a:t>
            </a:r>
            <a:endParaRPr lang="lv-LV" sz="1400" dirty="0">
              <a:latin typeface="Palatino Linotype" panose="02040502050505030304" pitchFamily="18" charset="0"/>
              <a:ea typeface="Cambria" panose="02040503050406030204" pitchFamily="18" charset="0"/>
            </a:endParaRPr>
          </a:p>
        </p:txBody>
      </p:sp>
      <p:sp>
        <p:nvSpPr>
          <p:cNvPr id="34" name="TextBox 33"/>
          <p:cNvSpPr txBox="1"/>
          <p:nvPr/>
        </p:nvSpPr>
        <p:spPr>
          <a:xfrm>
            <a:off x="6280757" y="5785449"/>
            <a:ext cx="2467155" cy="307777"/>
          </a:xfrm>
          <a:prstGeom prst="rect">
            <a:avLst/>
          </a:prstGeom>
          <a:noFill/>
        </p:spPr>
        <p:txBody>
          <a:bodyPr wrap="square" rtlCol="0">
            <a:spAutoFit/>
          </a:bodyPr>
          <a:lstStyle/>
          <a:p>
            <a:r>
              <a:rPr lang="lv-LV" sz="1400" dirty="0" smtClean="0">
                <a:latin typeface="Palatino Linotype" panose="02040502050505030304" pitchFamily="18" charset="0"/>
                <a:ea typeface="Cambria" panose="02040503050406030204" pitchFamily="18" charset="0"/>
              </a:rPr>
              <a:t>Pure phase (polymorph I)</a:t>
            </a:r>
            <a:endParaRPr lang="lv-LV" sz="1400" dirty="0">
              <a:latin typeface="Palatino Linotype" panose="02040502050505030304" pitchFamily="18" charset="0"/>
              <a:ea typeface="Cambria" panose="02040503050406030204" pitchFamily="18" charset="0"/>
            </a:endParaRPr>
          </a:p>
        </p:txBody>
      </p:sp>
      <p:pic>
        <p:nvPicPr>
          <p:cNvPr id="40" name="Picture 39"/>
          <p:cNvPicPr>
            <a:picLocks noChangeAspect="1"/>
          </p:cNvPicPr>
          <p:nvPr/>
        </p:nvPicPr>
        <p:blipFill>
          <a:blip r:embed="rId4"/>
          <a:stretch>
            <a:fillRect/>
          </a:stretch>
        </p:blipFill>
        <p:spPr>
          <a:xfrm>
            <a:off x="683616" y="906755"/>
            <a:ext cx="7853457" cy="4813744"/>
          </a:xfrm>
          <a:prstGeom prst="rect">
            <a:avLst/>
          </a:prstGeom>
        </p:spPr>
      </p:pic>
      <p:cxnSp>
        <p:nvCxnSpPr>
          <p:cNvPr id="41" name="Straight Connector 40">
            <a:extLst>
              <a:ext uri="{FF2B5EF4-FFF2-40B4-BE49-F238E27FC236}">
                <a16:creationId xmlns:a16="http://schemas.microsoft.com/office/drawing/2014/main" id="{CD08198E-AEB0-431D-B7C7-98B343826A95}"/>
              </a:ext>
            </a:extLst>
          </p:cNvPr>
          <p:cNvCxnSpPr>
            <a:cxnSpLocks/>
          </p:cNvCxnSpPr>
          <p:nvPr/>
        </p:nvCxnSpPr>
        <p:spPr>
          <a:xfrm>
            <a:off x="1251499" y="6808995"/>
            <a:ext cx="6969392" cy="38352"/>
          </a:xfrm>
          <a:prstGeom prst="line">
            <a:avLst/>
          </a:prstGeom>
          <a:ln w="25400">
            <a:solidFill>
              <a:srgbClr val="2C6BB0"/>
            </a:solidFill>
          </a:ln>
        </p:spPr>
        <p:style>
          <a:lnRef idx="1">
            <a:schemeClr val="dk1"/>
          </a:lnRef>
          <a:fillRef idx="0">
            <a:schemeClr val="dk1"/>
          </a:fillRef>
          <a:effectRef idx="0">
            <a:schemeClr val="dk1"/>
          </a:effectRef>
          <a:fontRef idx="minor">
            <a:schemeClr val="tx1"/>
          </a:fontRef>
        </p:style>
      </p:cxnSp>
      <p:sp>
        <p:nvSpPr>
          <p:cNvPr id="2" name="Slide Number Placeholder 1"/>
          <p:cNvSpPr>
            <a:spLocks noGrp="1"/>
          </p:cNvSpPr>
          <p:nvPr>
            <p:ph type="sldNum" sz="quarter" idx="12"/>
          </p:nvPr>
        </p:nvSpPr>
        <p:spPr/>
        <p:txBody>
          <a:bodyPr/>
          <a:lstStyle/>
          <a:p>
            <a:fld id="{CD6E8413-8B64-46A0-A043-DA7FCA8C4DD3}" type="slidenum">
              <a:rPr lang="en-US" smtClean="0"/>
              <a:t>4</a:t>
            </a:fld>
            <a:endParaRPr lang="en-US"/>
          </a:p>
        </p:txBody>
      </p:sp>
    </p:spTree>
    <p:extLst>
      <p:ext uri="{BB962C8B-B14F-4D97-AF65-F5344CB8AC3E}">
        <p14:creationId xmlns:p14="http://schemas.microsoft.com/office/powerpoint/2010/main" val="3387476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15902"/>
            <a:ext cx="8153400" cy="461665"/>
          </a:xfrm>
          <a:prstGeom prst="rect">
            <a:avLst/>
          </a:prstGeom>
          <a:noFill/>
        </p:spPr>
        <p:txBody>
          <a:bodyPr wrap="square" rtlCol="0">
            <a:spAutoFit/>
          </a:bodyPr>
          <a:lstStyle/>
          <a:p>
            <a:r>
              <a:rPr lang="fr-FR" sz="2400" b="1" dirty="0">
                <a:latin typeface="Palatino Linotype" panose="02040502050505030304" pitchFamily="18" charset="0"/>
              </a:rPr>
              <a:t>Results and Discussion</a:t>
            </a:r>
          </a:p>
        </p:txBody>
      </p:sp>
      <p:pic>
        <p:nvPicPr>
          <p:cNvPr id="3" name="Picture 2">
            <a:extLst>
              <a:ext uri="{FF2B5EF4-FFF2-40B4-BE49-F238E27FC236}">
                <a16:creationId xmlns:a16="http://schemas.microsoft.com/office/drawing/2014/main" id="{60691A5F-92E4-4FE2-A6D1-C55786072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 y="5778000"/>
            <a:ext cx="1080000" cy="1080000"/>
          </a:xfrm>
          <a:prstGeom prst="rect">
            <a:avLst/>
          </a:prstGeom>
        </p:spPr>
      </p:pic>
      <p:sp>
        <p:nvSpPr>
          <p:cNvPr id="6" name="Text Box 42">
            <a:extLst>
              <a:ext uri="{FF2B5EF4-FFF2-40B4-BE49-F238E27FC236}">
                <a16:creationId xmlns:a16="http://schemas.microsoft.com/office/drawing/2014/main" id="{9958E7EE-3905-422E-9685-810AA24B58EB}"/>
              </a:ext>
            </a:extLst>
          </p:cNvPr>
          <p:cNvSpPr txBox="1">
            <a:spLocks noChangeArrowheads="1"/>
          </p:cNvSpPr>
          <p:nvPr/>
        </p:nvSpPr>
        <p:spPr bwMode="auto">
          <a:xfrm>
            <a:off x="621637" y="677567"/>
            <a:ext cx="8446163" cy="34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174" tIns="34587" rIns="69174" bIns="34587">
            <a:spAutoFit/>
          </a:bodyPr>
          <a:lstStyle>
            <a:lvl1pPr defTabSz="4156075" eaLnBrk="0" hangingPunct="0">
              <a:defRPr sz="8200">
                <a:solidFill>
                  <a:schemeClr val="tx1"/>
                </a:solidFill>
                <a:latin typeface="Arial" panose="020B0604020202020204" pitchFamily="34" charset="0"/>
              </a:defRPr>
            </a:lvl1pPr>
            <a:lvl2pPr marL="742950" indent="-285750" defTabSz="4156075" eaLnBrk="0" hangingPunct="0">
              <a:defRPr sz="8200">
                <a:solidFill>
                  <a:schemeClr val="tx1"/>
                </a:solidFill>
                <a:latin typeface="Arial" panose="020B0604020202020204" pitchFamily="34" charset="0"/>
              </a:defRPr>
            </a:lvl2pPr>
            <a:lvl3pPr marL="1143000" indent="-228600" defTabSz="4156075" eaLnBrk="0" hangingPunct="0">
              <a:defRPr sz="8200">
                <a:solidFill>
                  <a:schemeClr val="tx1"/>
                </a:solidFill>
                <a:latin typeface="Arial" panose="020B0604020202020204" pitchFamily="34" charset="0"/>
              </a:defRPr>
            </a:lvl3pPr>
            <a:lvl4pPr marL="1600200" indent="-228600" defTabSz="4156075" eaLnBrk="0" hangingPunct="0">
              <a:defRPr sz="8200">
                <a:solidFill>
                  <a:schemeClr val="tx1"/>
                </a:solidFill>
                <a:latin typeface="Arial" panose="020B0604020202020204" pitchFamily="34" charset="0"/>
              </a:defRPr>
            </a:lvl4pPr>
            <a:lvl5pPr marL="2057400" indent="-228600" defTabSz="4156075" eaLnBrk="0" hangingPunct="0">
              <a:defRPr sz="8200">
                <a:solidFill>
                  <a:schemeClr val="tx1"/>
                </a:solidFill>
                <a:latin typeface="Arial" panose="020B0604020202020204" pitchFamily="34" charset="0"/>
              </a:defRPr>
            </a:lvl5pPr>
            <a:lvl6pPr marL="2514600" indent="-228600" defTabSz="4156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56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56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56075"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r>
              <a:rPr lang="lv-LV" sz="1800" b="1" dirty="0" smtClean="0">
                <a:latin typeface="Palatino Linotype" panose="02040502050505030304" pitchFamily="18" charset="0"/>
                <a:ea typeface="Cambria" panose="02040503050406030204" pitchFamily="18" charset="0"/>
                <a:cs typeface="Times New Roman" panose="02020603050405020304" pitchFamily="18" charset="0"/>
              </a:rPr>
              <a:t>I. Identification of nitrobenzoic acid solid solutions*</a:t>
            </a:r>
            <a:endParaRPr lang="en-US" sz="1800" b="1" baseline="30000" dirty="0">
              <a:latin typeface="Palatino Linotype" panose="02040502050505030304" pitchFamily="18" charset="0"/>
              <a:ea typeface="Cambria" panose="02040503050406030204" pitchFamily="18" charset="0"/>
              <a:cs typeface="Times New Roman" panose="02020603050405020304" pitchFamily="18" charset="0"/>
            </a:endParaRPr>
          </a:p>
        </p:txBody>
      </p:sp>
      <p:sp>
        <p:nvSpPr>
          <p:cNvPr id="8" name="Rectangle 7"/>
          <p:cNvSpPr/>
          <p:nvPr/>
        </p:nvSpPr>
        <p:spPr>
          <a:xfrm>
            <a:off x="304800" y="1031534"/>
            <a:ext cx="8515350" cy="1077218"/>
          </a:xfrm>
          <a:prstGeom prst="rect">
            <a:avLst/>
          </a:prstGeom>
        </p:spPr>
        <p:txBody>
          <a:bodyPr wrap="square">
            <a:spAutoFit/>
          </a:bodyPr>
          <a:lstStyle/>
          <a:p>
            <a:pPr indent="254556" algn="just" defTabSz="2938761" fontAlgn="base">
              <a:spcBef>
                <a:spcPct val="0"/>
              </a:spcBef>
              <a:spcAft>
                <a:spcPct val="0"/>
              </a:spcAft>
            </a:pPr>
            <a:r>
              <a:rPr lang="lv-LV" sz="1600" dirty="0">
                <a:latin typeface="Palatino Linotype" panose="02040502050505030304" pitchFamily="18" charset="0"/>
                <a:ea typeface="Cambria" panose="02040503050406030204" pitchFamily="18" charset="0"/>
                <a:cs typeface="Tahoma" panose="020B0604030504040204" pitchFamily="34" charset="0"/>
              </a:rPr>
              <a:t>Solid solution formation can be confirmed by means of melting phase diagram. It precisely demonstrate that the various substituted nitrobenzoic acid derivatives and their isomers form solid solutions between each </a:t>
            </a:r>
            <a:r>
              <a:rPr lang="lv-LV" sz="1600" dirty="0" smtClean="0">
                <a:latin typeface="Palatino Linotype" panose="02040502050505030304" pitchFamily="18" charset="0"/>
                <a:ea typeface="Cambria" panose="02040503050406030204" pitchFamily="18" charset="0"/>
                <a:cs typeface="Tahoma" panose="020B0604030504040204" pitchFamily="34" charset="0"/>
              </a:rPr>
              <a:t>other, </a:t>
            </a:r>
            <a:r>
              <a:rPr lang="en-GB" sz="1600" dirty="0" smtClean="0">
                <a:latin typeface="Palatino Linotype" panose="02040502050505030304" pitchFamily="18" charset="0"/>
                <a:ea typeface="Cambria" panose="02040503050406030204" pitchFamily="18" charset="0"/>
              </a:rPr>
              <a:t>for </a:t>
            </a:r>
            <a:r>
              <a:rPr lang="en-GB" sz="1600" dirty="0">
                <a:latin typeface="Palatino Linotype" panose="02040502050505030304" pitchFamily="18" charset="0"/>
                <a:ea typeface="Cambria" panose="02040503050406030204" pitchFamily="18" charset="0"/>
              </a:rPr>
              <a:t>example, </a:t>
            </a:r>
            <a:r>
              <a:rPr lang="en-GB" sz="1600" dirty="0" smtClean="0">
                <a:latin typeface="Palatino Linotype" panose="02040502050505030304" pitchFamily="18" charset="0"/>
                <a:ea typeface="Cambria" panose="02040503050406030204" pitchFamily="18" charset="0"/>
              </a:rPr>
              <a:t>when </a:t>
            </a:r>
            <a:r>
              <a:rPr lang="en-GB" sz="1600" dirty="0">
                <a:latin typeface="Palatino Linotype" panose="02040502050505030304" pitchFamily="18" charset="0"/>
                <a:ea typeface="Cambria" panose="02040503050406030204" pitchFamily="18" charset="0"/>
              </a:rPr>
              <a:t>solid solution forms in the whole range of substance </a:t>
            </a:r>
            <a:r>
              <a:rPr lang="en-GB" sz="1600" dirty="0" smtClean="0">
                <a:latin typeface="Palatino Linotype" panose="02040502050505030304" pitchFamily="18" charset="0"/>
                <a:ea typeface="Cambria" panose="02040503050406030204" pitchFamily="18" charset="0"/>
              </a:rPr>
              <a:t>ratios</a:t>
            </a:r>
            <a:r>
              <a:rPr lang="lv-LV" sz="1600" dirty="0" smtClean="0">
                <a:latin typeface="Palatino Linotype" panose="02040502050505030304" pitchFamily="18" charset="0"/>
                <a:ea typeface="Cambria" panose="02040503050406030204" pitchFamily="18" charset="0"/>
              </a:rPr>
              <a:t> </a:t>
            </a:r>
            <a:r>
              <a:rPr lang="lv-LV" sz="1600" b="1" dirty="0" smtClean="0">
                <a:latin typeface="Palatino Linotype" panose="02040502050505030304" pitchFamily="18" charset="0"/>
                <a:ea typeface="Cambria" panose="02040503050406030204" pitchFamily="18" charset="0"/>
              </a:rPr>
              <a:t>(a) </a:t>
            </a:r>
            <a:r>
              <a:rPr lang="en-GB" sz="1600" dirty="0" smtClean="0">
                <a:latin typeface="Palatino Linotype" panose="02040502050505030304" pitchFamily="18" charset="0"/>
                <a:ea typeface="Cambria" panose="02040503050406030204" pitchFamily="18" charset="0"/>
              </a:rPr>
              <a:t>and </a:t>
            </a:r>
            <a:r>
              <a:rPr lang="en-GB" sz="1600" dirty="0">
                <a:latin typeface="Palatino Linotype" panose="02040502050505030304" pitchFamily="18" charset="0"/>
                <a:ea typeface="Cambria" panose="02040503050406030204" pitchFamily="18" charset="0"/>
              </a:rPr>
              <a:t>at both sides </a:t>
            </a:r>
            <a:r>
              <a:rPr lang="lv-LV" sz="1600" dirty="0" smtClean="0">
                <a:latin typeface="Palatino Linotype" panose="02040502050505030304" pitchFamily="18" charset="0"/>
                <a:ea typeface="Cambria" panose="02040503050406030204" pitchFamily="18" charset="0"/>
              </a:rPr>
              <a:t>- </a:t>
            </a:r>
            <a:r>
              <a:rPr lang="en-GB" sz="1600" dirty="0" smtClean="0">
                <a:latin typeface="Palatino Linotype" panose="02040502050505030304" pitchFamily="18" charset="0"/>
                <a:ea typeface="Cambria" panose="02040503050406030204" pitchFamily="18" charset="0"/>
              </a:rPr>
              <a:t>limited </a:t>
            </a:r>
            <a:r>
              <a:rPr lang="en-GB" sz="1600" dirty="0">
                <a:latin typeface="Palatino Linotype" panose="02040502050505030304" pitchFamily="18" charset="0"/>
                <a:ea typeface="Cambria" panose="02040503050406030204" pitchFamily="18" charset="0"/>
              </a:rPr>
              <a:t>substance </a:t>
            </a:r>
            <a:r>
              <a:rPr lang="en-GB" sz="1600" dirty="0" smtClean="0">
                <a:latin typeface="Palatino Linotype" panose="02040502050505030304" pitchFamily="18" charset="0"/>
                <a:ea typeface="Cambria" panose="02040503050406030204" pitchFamily="18" charset="0"/>
              </a:rPr>
              <a:t>ratios</a:t>
            </a:r>
            <a:r>
              <a:rPr lang="lv-LV" sz="1600" dirty="0" smtClean="0">
                <a:latin typeface="Palatino Linotype" panose="02040502050505030304" pitchFamily="18" charset="0"/>
                <a:ea typeface="Cambria" panose="02040503050406030204" pitchFamily="18" charset="0"/>
              </a:rPr>
              <a:t> </a:t>
            </a:r>
            <a:r>
              <a:rPr lang="lv-LV" sz="1600" b="1" dirty="0" smtClean="0">
                <a:latin typeface="Palatino Linotype" panose="02040502050505030304" pitchFamily="18" charset="0"/>
                <a:ea typeface="Cambria" panose="02040503050406030204" pitchFamily="18" charset="0"/>
              </a:rPr>
              <a:t>(b)</a:t>
            </a:r>
            <a:r>
              <a:rPr lang="lv-LV" sz="1600" dirty="0" smtClean="0">
                <a:latin typeface="Palatino Linotype" panose="02040502050505030304" pitchFamily="18" charset="0"/>
                <a:ea typeface="Cambria" panose="02040503050406030204" pitchFamily="18" charset="0"/>
              </a:rPr>
              <a:t>.</a:t>
            </a:r>
            <a:endParaRPr lang="lv-LV" sz="1600" dirty="0">
              <a:latin typeface="Palatino Linotype" panose="02040502050505030304" pitchFamily="18" charset="0"/>
              <a:ea typeface="Cambria" panose="02040503050406030204" pitchFamily="18" charset="0"/>
              <a:cs typeface="Tahoma" panose="020B0604030504040204" pitchFamily="34" charset="0"/>
            </a:endParaRPr>
          </a:p>
        </p:txBody>
      </p:sp>
      <p:graphicFrame>
        <p:nvGraphicFramePr>
          <p:cNvPr id="9" name="Chart 8">
            <a:extLst>
              <a:ext uri="{FF2B5EF4-FFF2-40B4-BE49-F238E27FC236}">
                <a16:creationId xmlns:a16="http://schemas.microsoft.com/office/drawing/2014/main" id="{00000000-0008-0000-0500-000002000000}"/>
              </a:ext>
            </a:extLst>
          </p:cNvPr>
          <p:cNvGraphicFramePr/>
          <p:nvPr>
            <p:extLst>
              <p:ext uri="{D42A27DB-BD31-4B8C-83A1-F6EECF244321}">
                <p14:modId xmlns:p14="http://schemas.microsoft.com/office/powerpoint/2010/main" val="3776971364"/>
              </p:ext>
            </p:extLst>
          </p:nvPr>
        </p:nvGraphicFramePr>
        <p:xfrm>
          <a:off x="62475" y="2235178"/>
          <a:ext cx="4500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00000000-0008-0000-0500-00000C000000}"/>
              </a:ext>
            </a:extLst>
          </p:cNvPr>
          <p:cNvGraphicFramePr/>
          <p:nvPr>
            <p:extLst>
              <p:ext uri="{D42A27DB-BD31-4B8C-83A1-F6EECF244321}">
                <p14:modId xmlns:p14="http://schemas.microsoft.com/office/powerpoint/2010/main" val="4130643475"/>
              </p:ext>
            </p:extLst>
          </p:nvPr>
        </p:nvGraphicFramePr>
        <p:xfrm>
          <a:off x="4567800" y="2235262"/>
          <a:ext cx="4500000" cy="2880000"/>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23949" y="2092781"/>
            <a:ext cx="531129" cy="307777"/>
          </a:xfrm>
          <a:prstGeom prst="rect">
            <a:avLst/>
          </a:prstGeom>
          <a:noFill/>
        </p:spPr>
        <p:txBody>
          <a:bodyPr wrap="square" rtlCol="0">
            <a:spAutoFit/>
          </a:bodyPr>
          <a:lstStyle/>
          <a:p>
            <a:r>
              <a:rPr lang="lv-LV" sz="1400" b="1" dirty="0" smtClean="0">
                <a:latin typeface="Cambria" panose="02040503050406030204" pitchFamily="18" charset="0"/>
                <a:ea typeface="Cambria" panose="02040503050406030204" pitchFamily="18" charset="0"/>
              </a:rPr>
              <a:t>a)</a:t>
            </a:r>
            <a:endParaRPr lang="lv-LV" sz="1400" b="1" dirty="0">
              <a:latin typeface="Cambria" panose="02040503050406030204" pitchFamily="18" charset="0"/>
              <a:ea typeface="Cambria" panose="02040503050406030204" pitchFamily="18" charset="0"/>
            </a:endParaRPr>
          </a:p>
        </p:txBody>
      </p:sp>
      <p:sp>
        <p:nvSpPr>
          <p:cNvPr id="12" name="TextBox 11"/>
          <p:cNvSpPr txBox="1"/>
          <p:nvPr/>
        </p:nvSpPr>
        <p:spPr>
          <a:xfrm>
            <a:off x="4467797" y="2140792"/>
            <a:ext cx="392854" cy="307777"/>
          </a:xfrm>
          <a:prstGeom prst="rect">
            <a:avLst/>
          </a:prstGeom>
          <a:noFill/>
        </p:spPr>
        <p:txBody>
          <a:bodyPr wrap="square" rtlCol="0">
            <a:spAutoFit/>
          </a:bodyPr>
          <a:lstStyle/>
          <a:p>
            <a:r>
              <a:rPr lang="lv-LV" sz="1400" b="1" dirty="0" smtClean="0">
                <a:latin typeface="Cambria" panose="02040503050406030204" pitchFamily="18" charset="0"/>
                <a:ea typeface="Cambria" panose="02040503050406030204" pitchFamily="18" charset="0"/>
              </a:rPr>
              <a:t>b)</a:t>
            </a:r>
            <a:endParaRPr lang="lv-LV" sz="1400" b="1" dirty="0">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id="{7AC5EBA5-D9A6-4E9E-A36F-36FAC6E6262E}"/>
              </a:ext>
            </a:extLst>
          </p:cNvPr>
          <p:cNvSpPr/>
          <p:nvPr/>
        </p:nvSpPr>
        <p:spPr>
          <a:xfrm>
            <a:off x="1165164" y="5890481"/>
            <a:ext cx="6681466" cy="830997"/>
          </a:xfrm>
          <a:prstGeom prst="rect">
            <a:avLst/>
          </a:prstGeom>
        </p:spPr>
        <p:txBody>
          <a:bodyPr wrap="square">
            <a:spAutoFit/>
          </a:bodyPr>
          <a:lstStyle/>
          <a:p>
            <a:pPr algn="just" defTabSz="2938761" fontAlgn="base">
              <a:spcBef>
                <a:spcPct val="0"/>
              </a:spcBef>
              <a:spcAft>
                <a:spcPct val="0"/>
              </a:spcAft>
            </a:pPr>
            <a:r>
              <a:rPr lang="lv-LV" sz="1200" dirty="0" smtClean="0">
                <a:latin typeface="Palatino Linotype" panose="02040502050505030304" pitchFamily="18" charset="0"/>
                <a:ea typeface="Cambria" panose="02040503050406030204" pitchFamily="18" charset="0"/>
                <a:cs typeface="Tahoma" panose="020B0604030504040204" pitchFamily="34" charset="0"/>
              </a:rPr>
              <a:t>* - </a:t>
            </a:r>
            <a:r>
              <a:rPr lang="en-US" sz="1200" dirty="0" smtClean="0">
                <a:latin typeface="Palatino Linotype" panose="02040502050505030304" pitchFamily="18" charset="0"/>
                <a:ea typeface="Cambria" panose="02040503050406030204" pitchFamily="18" charset="0"/>
                <a:cs typeface="Tahoma" panose="020B0604030504040204" pitchFamily="34" charset="0"/>
              </a:rPr>
              <a:t>Graphically depicting the </a:t>
            </a:r>
            <a:r>
              <a:rPr lang="en-US" sz="1200" b="1" dirty="0" smtClean="0">
                <a:solidFill>
                  <a:srgbClr val="634B9F"/>
                </a:solidFill>
                <a:latin typeface="Palatino Linotype" panose="02040502050505030304" pitchFamily="18" charset="0"/>
                <a:ea typeface="Cambria" panose="02040503050406030204" pitchFamily="18" charset="0"/>
                <a:cs typeface="Tahoma" panose="020B0604030504040204" pitchFamily="34" charset="0"/>
              </a:rPr>
              <a:t>melting</a:t>
            </a:r>
            <a:r>
              <a:rPr lang="en-US" sz="1200" dirty="0" smtClean="0">
                <a:latin typeface="Palatino Linotype" panose="02040502050505030304" pitchFamily="18" charset="0"/>
                <a:ea typeface="Cambria" panose="02040503050406030204" pitchFamily="18" charset="0"/>
                <a:cs typeface="Tahoma" panose="020B0604030504040204" pitchFamily="34" charset="0"/>
              </a:rPr>
              <a:t> of the crystallization products (</a:t>
            </a:r>
            <a:r>
              <a:rPr lang="en-US" sz="1200" i="1" dirty="0" smtClean="0">
                <a:latin typeface="Palatino Linotype" panose="02040502050505030304" pitchFamily="18" charset="0"/>
                <a:ea typeface="Cambria" panose="02040503050406030204" pitchFamily="18" charset="0"/>
                <a:cs typeface="Tahoma" panose="020B0604030504040204" pitchFamily="34" charset="0"/>
              </a:rPr>
              <a:t>onset temperature</a:t>
            </a:r>
            <a:r>
              <a:rPr lang="en-US" sz="1200" dirty="0" smtClean="0">
                <a:latin typeface="Palatino Linotype" panose="02040502050505030304" pitchFamily="18" charset="0"/>
                <a:ea typeface="Cambria" panose="02040503050406030204" pitchFamily="18" charset="0"/>
                <a:cs typeface="Tahoma" panose="020B0604030504040204" pitchFamily="34" charset="0"/>
              </a:rPr>
              <a:t>) depending on the weight fraction of the substituted </a:t>
            </a:r>
            <a:r>
              <a:rPr lang="en-US" sz="1200" dirty="0" err="1" smtClean="0">
                <a:latin typeface="Palatino Linotype" panose="02040502050505030304" pitchFamily="18" charset="0"/>
                <a:ea typeface="Cambria" panose="02040503050406030204" pitchFamily="18" charset="0"/>
                <a:cs typeface="Tahoma" panose="020B0604030504040204" pitchFamily="34" charset="0"/>
              </a:rPr>
              <a:t>nitrobenzoic</a:t>
            </a:r>
            <a:r>
              <a:rPr lang="en-US" sz="1200" dirty="0" smtClean="0">
                <a:latin typeface="Palatino Linotype" panose="02040502050505030304" pitchFamily="18" charset="0"/>
                <a:ea typeface="Cambria" panose="02040503050406030204" pitchFamily="18" charset="0"/>
                <a:cs typeface="Tahoma" panose="020B0604030504040204" pitchFamily="34" charset="0"/>
              </a:rPr>
              <a:t> acid derivative, as well as including the </a:t>
            </a:r>
            <a:r>
              <a:rPr lang="en-US" sz="1200" b="1" dirty="0" smtClean="0">
                <a:solidFill>
                  <a:srgbClr val="0B95B4"/>
                </a:solidFill>
                <a:latin typeface="Palatino Linotype" panose="02040502050505030304" pitchFamily="18" charset="0"/>
                <a:ea typeface="Cambria" panose="02040503050406030204" pitchFamily="18" charset="0"/>
                <a:cs typeface="Tahoma" panose="020B0604030504040204" pitchFamily="34" charset="0"/>
              </a:rPr>
              <a:t>maximum</a:t>
            </a:r>
            <a:r>
              <a:rPr lang="en-US" sz="1200" dirty="0" smtClean="0">
                <a:latin typeface="Palatino Linotype" panose="02040502050505030304" pitchFamily="18" charset="0"/>
                <a:ea typeface="Cambria" panose="02040503050406030204" pitchFamily="18" charset="0"/>
                <a:cs typeface="Tahoma" panose="020B0604030504040204" pitchFamily="34" charset="0"/>
              </a:rPr>
              <a:t> temperature (</a:t>
            </a:r>
            <a:r>
              <a:rPr lang="en-US" sz="1200" i="1" dirty="0" smtClean="0">
                <a:latin typeface="Palatino Linotype" panose="02040502050505030304" pitchFamily="18" charset="0"/>
                <a:ea typeface="Cambria" panose="02040503050406030204" pitchFamily="18" charset="0"/>
                <a:cs typeface="Tahoma" panose="020B0604030504040204" pitchFamily="34" charset="0"/>
              </a:rPr>
              <a:t>peak temperature</a:t>
            </a:r>
            <a:r>
              <a:rPr lang="en-US" sz="1200" dirty="0" smtClean="0">
                <a:latin typeface="Palatino Linotype" panose="02040502050505030304" pitchFamily="18" charset="0"/>
                <a:ea typeface="Cambria" panose="02040503050406030204" pitchFamily="18" charset="0"/>
                <a:cs typeface="Tahoma" panose="020B0604030504040204" pitchFamily="34" charset="0"/>
              </a:rPr>
              <a:t>) a two-component phase diagram is formed</a:t>
            </a:r>
            <a:r>
              <a:rPr lang="lv-LV" sz="1200" dirty="0" smtClean="0">
                <a:latin typeface="Palatino Linotype" panose="02040502050505030304" pitchFamily="18" charset="0"/>
                <a:ea typeface="Cambria" panose="02040503050406030204" pitchFamily="18" charset="0"/>
                <a:cs typeface="Tahoma" panose="020B0604030504040204" pitchFamily="34" charset="0"/>
              </a:rPr>
              <a:t> (T</a:t>
            </a:r>
            <a:r>
              <a:rPr lang="lv-LV" sz="1200" baseline="-25000" dirty="0" smtClean="0">
                <a:latin typeface="Palatino Linotype" panose="02040502050505030304" pitchFamily="18" charset="0"/>
                <a:ea typeface="Cambria" panose="02040503050406030204" pitchFamily="18" charset="0"/>
                <a:cs typeface="Tahoma" panose="020B0604030504040204" pitchFamily="34" charset="0"/>
              </a:rPr>
              <a:t>melt.</a:t>
            </a:r>
            <a:r>
              <a:rPr lang="lv-LV" sz="1200" dirty="0" smtClean="0">
                <a:latin typeface="Palatino Linotype" panose="02040502050505030304" pitchFamily="18" charset="0"/>
                <a:ea typeface="Cambria" panose="02040503050406030204" pitchFamily="18" charset="0"/>
                <a:cs typeface="Tahoma" panose="020B0604030504040204" pitchFamily="34" charset="0"/>
              </a:rPr>
              <a:t> – </a:t>
            </a:r>
            <a:r>
              <a:rPr lang="en-US" sz="1200" b="1" dirty="0" smtClean="0">
                <a:solidFill>
                  <a:srgbClr val="634B9F"/>
                </a:solidFill>
                <a:latin typeface="Palatino Linotype" panose="02040502050505030304" pitchFamily="18" charset="0"/>
                <a:ea typeface="Cambria" panose="02040503050406030204" pitchFamily="18" charset="0"/>
                <a:cs typeface="Tahoma" panose="020B0604030504040204" pitchFamily="34" charset="0"/>
              </a:rPr>
              <a:t>solidus</a:t>
            </a:r>
            <a:r>
              <a:rPr lang="lv-LV" sz="1200" dirty="0" smtClean="0">
                <a:latin typeface="Palatino Linotype" panose="02040502050505030304" pitchFamily="18" charset="0"/>
                <a:ea typeface="Cambria" panose="02040503050406030204" pitchFamily="18" charset="0"/>
                <a:cs typeface="Tahoma" panose="020B0604030504040204" pitchFamily="34" charset="0"/>
              </a:rPr>
              <a:t> and T</a:t>
            </a:r>
            <a:r>
              <a:rPr lang="lv-LV" sz="1200" baseline="-25000" dirty="0" smtClean="0">
                <a:latin typeface="Palatino Linotype" panose="02040502050505030304" pitchFamily="18" charset="0"/>
                <a:ea typeface="Cambria" panose="02040503050406030204" pitchFamily="18" charset="0"/>
                <a:cs typeface="Tahoma" panose="020B0604030504040204" pitchFamily="34" charset="0"/>
              </a:rPr>
              <a:t>max.</a:t>
            </a:r>
            <a:r>
              <a:rPr lang="lv-LV" sz="1200" dirty="0" smtClean="0">
                <a:latin typeface="Palatino Linotype" panose="02040502050505030304" pitchFamily="18" charset="0"/>
                <a:ea typeface="Cambria" panose="02040503050406030204" pitchFamily="18" charset="0"/>
                <a:cs typeface="Tahoma" panose="020B0604030504040204" pitchFamily="34" charset="0"/>
              </a:rPr>
              <a:t> – </a:t>
            </a:r>
            <a:r>
              <a:rPr lang="en-US" sz="1200" b="1" dirty="0" err="1" smtClean="0">
                <a:solidFill>
                  <a:srgbClr val="0B95B4"/>
                </a:solidFill>
                <a:latin typeface="Palatino Linotype" panose="02040502050505030304" pitchFamily="18" charset="0"/>
                <a:ea typeface="Cambria" panose="02040503050406030204" pitchFamily="18" charset="0"/>
                <a:cs typeface="Tahoma" panose="020B0604030504040204" pitchFamily="34" charset="0"/>
              </a:rPr>
              <a:t>liquidus</a:t>
            </a:r>
            <a:r>
              <a:rPr lang="lv-LV" sz="1200" dirty="0" smtClean="0">
                <a:latin typeface="Palatino Linotype" panose="02040502050505030304" pitchFamily="18" charset="0"/>
                <a:ea typeface="Cambria" panose="02040503050406030204" pitchFamily="18" charset="0"/>
                <a:cs typeface="Tahoma" panose="020B0604030504040204" pitchFamily="34" charset="0"/>
              </a:rPr>
              <a:t>).</a:t>
            </a:r>
            <a:endParaRPr lang="lv-LV" sz="1200" dirty="0">
              <a:latin typeface="Palatino Linotype" panose="02040502050505030304" pitchFamily="18" charset="0"/>
              <a:ea typeface="Cambria" panose="02040503050406030204" pitchFamily="18" charset="0"/>
              <a:cs typeface="Tahoma" panose="020B0604030504040204" pitchFamily="34" charset="0"/>
            </a:endParaRPr>
          </a:p>
        </p:txBody>
      </p:sp>
      <p:sp>
        <p:nvSpPr>
          <p:cNvPr id="16" name="Rectangle 15"/>
          <p:cNvSpPr/>
          <p:nvPr/>
        </p:nvSpPr>
        <p:spPr>
          <a:xfrm>
            <a:off x="304800" y="5096965"/>
            <a:ext cx="8515350" cy="738664"/>
          </a:xfrm>
          <a:prstGeom prst="rect">
            <a:avLst/>
          </a:prstGeom>
        </p:spPr>
        <p:txBody>
          <a:bodyPr wrap="square">
            <a:spAutoFit/>
          </a:bodyPr>
          <a:lstStyle/>
          <a:p>
            <a:pPr algn="just"/>
            <a:r>
              <a:rPr lang="lv-LV" sz="1400" b="1" dirty="0" smtClean="0">
                <a:latin typeface="Palatino Linotype" panose="02040502050505030304" pitchFamily="18" charset="0"/>
                <a:ea typeface="Cambria" panose="02040503050406030204" pitchFamily="18" charset="0"/>
              </a:rPr>
              <a:t>Figure 2. </a:t>
            </a:r>
            <a:r>
              <a:rPr lang="en-GB" sz="1400" dirty="0" smtClean="0">
                <a:latin typeface="Palatino Linotype" panose="02040502050505030304" pitchFamily="18" charset="0"/>
                <a:ea typeface="Cambria" panose="02040503050406030204" pitchFamily="18" charset="0"/>
              </a:rPr>
              <a:t>Melting </a:t>
            </a:r>
            <a:r>
              <a:rPr lang="en-GB" sz="1400" dirty="0">
                <a:latin typeface="Palatino Linotype" panose="02040502050505030304" pitchFamily="18" charset="0"/>
                <a:ea typeface="Cambria" panose="02040503050406030204" pitchFamily="18" charset="0"/>
              </a:rPr>
              <a:t>points (DSC </a:t>
            </a:r>
            <a:r>
              <a:rPr lang="en-GB" sz="1400" b="1" dirty="0">
                <a:solidFill>
                  <a:srgbClr val="634B9F"/>
                </a:solidFill>
                <a:latin typeface="Palatino Linotype" panose="02040502050505030304" pitchFamily="18" charset="0"/>
                <a:ea typeface="Cambria" panose="02040503050406030204" pitchFamily="18" charset="0"/>
              </a:rPr>
              <a:t>onset temperatures</a:t>
            </a:r>
            <a:r>
              <a:rPr lang="en-GB" sz="1400" dirty="0">
                <a:latin typeface="Palatino Linotype" panose="02040502050505030304" pitchFamily="18" charset="0"/>
                <a:ea typeface="Cambria" panose="02040503050406030204" pitchFamily="18" charset="0"/>
              </a:rPr>
              <a:t>) and maximum points (DSC </a:t>
            </a:r>
            <a:r>
              <a:rPr lang="en-GB" sz="1400" b="1" dirty="0">
                <a:solidFill>
                  <a:srgbClr val="0B95B4"/>
                </a:solidFill>
                <a:latin typeface="Palatino Linotype" panose="02040502050505030304" pitchFamily="18" charset="0"/>
                <a:ea typeface="Cambria" panose="02040503050406030204" pitchFamily="18" charset="0"/>
              </a:rPr>
              <a:t>peak temperatures</a:t>
            </a:r>
            <a:r>
              <a:rPr lang="en-GB" sz="1400" dirty="0">
                <a:latin typeface="Palatino Linotype" panose="02040502050505030304" pitchFamily="18" charset="0"/>
                <a:ea typeface="Cambria" panose="02040503050406030204" pitchFamily="18" charset="0"/>
              </a:rPr>
              <a:t>) vs. mass fraction of </a:t>
            </a:r>
            <a:r>
              <a:rPr lang="lv-LV" sz="1400" b="1" dirty="0" smtClean="0">
                <a:latin typeface="Palatino Linotype" panose="02040502050505030304" pitchFamily="18" charset="0"/>
                <a:ea typeface="Cambria" panose="02040503050406030204" pitchFamily="18" charset="0"/>
              </a:rPr>
              <a:t>a) 2OH4NBA </a:t>
            </a:r>
            <a:r>
              <a:rPr lang="en-GB" sz="1400" b="1" dirty="0" smtClean="0">
                <a:latin typeface="Palatino Linotype" panose="02040502050505030304" pitchFamily="18" charset="0"/>
                <a:ea typeface="Cambria" panose="02040503050406030204" pitchFamily="18" charset="0"/>
              </a:rPr>
              <a:t>in </a:t>
            </a:r>
            <a:r>
              <a:rPr lang="lv-LV" sz="1400" b="1" dirty="0" smtClean="0">
                <a:latin typeface="Palatino Linotype" panose="02040502050505030304" pitchFamily="18" charset="0"/>
                <a:ea typeface="Cambria" panose="02040503050406030204" pitchFamily="18" charset="0"/>
              </a:rPr>
              <a:t>2OH4</a:t>
            </a:r>
            <a:r>
              <a:rPr lang="en-GB" sz="1400" b="1" dirty="0" smtClean="0">
                <a:latin typeface="Palatino Linotype" panose="02040502050505030304" pitchFamily="18" charset="0"/>
                <a:ea typeface="Cambria" panose="02040503050406030204" pitchFamily="18" charset="0"/>
              </a:rPr>
              <a:t>NBA</a:t>
            </a:r>
            <a:r>
              <a:rPr lang="en-GB" sz="1400" b="1" baseline="-25000" dirty="0" smtClean="0">
                <a:latin typeface="Palatino Linotype" panose="02040502050505030304" pitchFamily="18" charset="0"/>
                <a:ea typeface="Cambria" panose="02040503050406030204" pitchFamily="18" charset="0"/>
              </a:rPr>
              <a:t>100-x</a:t>
            </a:r>
            <a:r>
              <a:rPr lang="lv-LV" sz="1400" b="1" baseline="-25000" dirty="0" smtClean="0">
                <a:latin typeface="Palatino Linotype" panose="02040502050505030304" pitchFamily="18" charset="0"/>
                <a:ea typeface="Cambria" panose="02040503050406030204" pitchFamily="18" charset="0"/>
              </a:rPr>
              <a:t> </a:t>
            </a:r>
            <a:r>
              <a:rPr lang="lv-LV" sz="1400" b="1" dirty="0" smtClean="0">
                <a:latin typeface="Palatino Linotype" panose="02040502050505030304" pitchFamily="18" charset="0"/>
                <a:ea typeface="Cambria" panose="02040503050406030204" pitchFamily="18" charset="0"/>
              </a:rPr>
              <a:t>2C4</a:t>
            </a:r>
            <a:r>
              <a:rPr lang="en-GB" sz="1400" b="1" dirty="0" err="1" smtClean="0">
                <a:latin typeface="Palatino Linotype" panose="02040502050505030304" pitchFamily="18" charset="0"/>
                <a:ea typeface="Cambria" panose="02040503050406030204" pitchFamily="18" charset="0"/>
              </a:rPr>
              <a:t>NBA</a:t>
            </a:r>
            <a:r>
              <a:rPr lang="en-GB" sz="1400" b="1" baseline="-25000" dirty="0" err="1" smtClean="0">
                <a:latin typeface="Palatino Linotype" panose="02040502050505030304" pitchFamily="18" charset="0"/>
                <a:ea typeface="Cambria" panose="02040503050406030204" pitchFamily="18" charset="0"/>
              </a:rPr>
              <a:t>x</a:t>
            </a:r>
            <a:r>
              <a:rPr lang="en-GB" sz="1400" dirty="0" smtClean="0">
                <a:latin typeface="Palatino Linotype" panose="02040502050505030304" pitchFamily="18" charset="0"/>
                <a:ea typeface="Cambria" panose="02040503050406030204" pitchFamily="18" charset="0"/>
              </a:rPr>
              <a:t> </a:t>
            </a:r>
            <a:r>
              <a:rPr lang="lv-LV" sz="1400" dirty="0" smtClean="0">
                <a:latin typeface="Palatino Linotype" panose="02040502050505030304" pitchFamily="18" charset="0"/>
                <a:ea typeface="Cambria" panose="02040503050406030204" pitchFamily="18" charset="0"/>
              </a:rPr>
              <a:t>and </a:t>
            </a:r>
            <a:r>
              <a:rPr lang="lv-LV" sz="1400" b="1" dirty="0">
                <a:latin typeface="Palatino Linotype" panose="02040502050505030304" pitchFamily="18" charset="0"/>
                <a:ea typeface="Cambria" panose="02040503050406030204" pitchFamily="18" charset="0"/>
              </a:rPr>
              <a:t>b) </a:t>
            </a:r>
            <a:r>
              <a:rPr lang="lv-LV" sz="1400" b="1" dirty="0" smtClean="0">
                <a:latin typeface="Palatino Linotype" panose="02040502050505030304" pitchFamily="18" charset="0"/>
                <a:ea typeface="Cambria" panose="02040503050406030204" pitchFamily="18" charset="0"/>
              </a:rPr>
              <a:t>4C3NBA </a:t>
            </a:r>
            <a:r>
              <a:rPr lang="en-GB" sz="1400" b="1" dirty="0">
                <a:latin typeface="Palatino Linotype" panose="02040502050505030304" pitchFamily="18" charset="0"/>
                <a:ea typeface="Cambria" panose="02040503050406030204" pitchFamily="18" charset="0"/>
              </a:rPr>
              <a:t>in </a:t>
            </a:r>
            <a:r>
              <a:rPr lang="lv-LV" sz="1400" b="1" dirty="0" smtClean="0">
                <a:latin typeface="Palatino Linotype" panose="02040502050505030304" pitchFamily="18" charset="0"/>
                <a:ea typeface="Cambria" panose="02040503050406030204" pitchFamily="18" charset="0"/>
              </a:rPr>
              <a:t>4C3</a:t>
            </a:r>
            <a:r>
              <a:rPr lang="en-GB" sz="1400" b="1" dirty="0" smtClean="0">
                <a:latin typeface="Palatino Linotype" panose="02040502050505030304" pitchFamily="18" charset="0"/>
                <a:ea typeface="Cambria" panose="02040503050406030204" pitchFamily="18" charset="0"/>
              </a:rPr>
              <a:t>NBA</a:t>
            </a:r>
            <a:r>
              <a:rPr lang="en-GB" sz="1400" b="1" baseline="-25000" dirty="0" smtClean="0">
                <a:latin typeface="Palatino Linotype" panose="02040502050505030304" pitchFamily="18" charset="0"/>
                <a:ea typeface="Cambria" panose="02040503050406030204" pitchFamily="18" charset="0"/>
              </a:rPr>
              <a:t>100-x</a:t>
            </a:r>
            <a:r>
              <a:rPr lang="lv-LV" sz="1400" b="1" baseline="-25000" dirty="0" smtClean="0">
                <a:latin typeface="Palatino Linotype" panose="02040502050505030304" pitchFamily="18" charset="0"/>
                <a:ea typeface="Cambria" panose="02040503050406030204" pitchFamily="18" charset="0"/>
              </a:rPr>
              <a:t> </a:t>
            </a:r>
            <a:r>
              <a:rPr lang="lv-LV" sz="1400" b="1" dirty="0" smtClean="0">
                <a:latin typeface="Palatino Linotype" panose="02040502050505030304" pitchFamily="18" charset="0"/>
                <a:ea typeface="Cambria" panose="02040503050406030204" pitchFamily="18" charset="0"/>
              </a:rPr>
              <a:t>4OH3</a:t>
            </a:r>
            <a:r>
              <a:rPr lang="en-GB" sz="1400" b="1" dirty="0" err="1" smtClean="0">
                <a:latin typeface="Palatino Linotype" panose="02040502050505030304" pitchFamily="18" charset="0"/>
                <a:ea typeface="Cambria" panose="02040503050406030204" pitchFamily="18" charset="0"/>
              </a:rPr>
              <a:t>NBA</a:t>
            </a:r>
            <a:r>
              <a:rPr lang="en-GB" sz="1400" b="1" baseline="-25000" dirty="0" err="1" smtClean="0">
                <a:latin typeface="Palatino Linotype" panose="02040502050505030304" pitchFamily="18" charset="0"/>
                <a:ea typeface="Cambria" panose="02040503050406030204" pitchFamily="18" charset="0"/>
              </a:rPr>
              <a:t>x</a:t>
            </a:r>
            <a:r>
              <a:rPr lang="en-GB" sz="1400" dirty="0" smtClean="0">
                <a:latin typeface="Palatino Linotype" panose="02040502050505030304" pitchFamily="18" charset="0"/>
                <a:ea typeface="Cambria" panose="02040503050406030204" pitchFamily="18" charset="0"/>
              </a:rPr>
              <a:t> </a:t>
            </a:r>
            <a:r>
              <a:rPr lang="en-GB" sz="1400" dirty="0">
                <a:latin typeface="Palatino Linotype" panose="02040502050505030304" pitchFamily="18" charset="0"/>
                <a:ea typeface="Cambria" panose="02040503050406030204" pitchFamily="18" charset="0"/>
              </a:rPr>
              <a:t>solid </a:t>
            </a:r>
            <a:r>
              <a:rPr lang="en-GB" sz="1400" dirty="0" smtClean="0">
                <a:latin typeface="Palatino Linotype" panose="02040502050505030304" pitchFamily="18" charset="0"/>
                <a:ea typeface="Cambria" panose="02040503050406030204" pitchFamily="18" charset="0"/>
              </a:rPr>
              <a:t>solutions</a:t>
            </a:r>
            <a:r>
              <a:rPr lang="lv-LV" sz="1400" dirty="0">
                <a:latin typeface="Palatino Linotype" panose="02040502050505030304" pitchFamily="18" charset="0"/>
                <a:ea typeface="Cambria" panose="02040503050406030204" pitchFamily="18" charset="0"/>
              </a:rPr>
              <a:t>.</a:t>
            </a:r>
          </a:p>
        </p:txBody>
      </p:sp>
      <p:cxnSp>
        <p:nvCxnSpPr>
          <p:cNvPr id="17" name="Straight Connector 16">
            <a:extLst>
              <a:ext uri="{FF2B5EF4-FFF2-40B4-BE49-F238E27FC236}">
                <a16:creationId xmlns:a16="http://schemas.microsoft.com/office/drawing/2014/main" id="{CD08198E-AEB0-431D-B7C7-98B343826A95}"/>
              </a:ext>
            </a:extLst>
          </p:cNvPr>
          <p:cNvCxnSpPr>
            <a:cxnSpLocks/>
          </p:cNvCxnSpPr>
          <p:nvPr/>
        </p:nvCxnSpPr>
        <p:spPr>
          <a:xfrm flipV="1">
            <a:off x="1165164" y="5890481"/>
            <a:ext cx="6681466" cy="30768"/>
          </a:xfrm>
          <a:prstGeom prst="line">
            <a:avLst/>
          </a:prstGeom>
          <a:ln w="25400">
            <a:solidFill>
              <a:srgbClr val="2C6BB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CD08198E-AEB0-431D-B7C7-98B343826A95}"/>
              </a:ext>
            </a:extLst>
          </p:cNvPr>
          <p:cNvCxnSpPr>
            <a:cxnSpLocks/>
          </p:cNvCxnSpPr>
          <p:nvPr/>
        </p:nvCxnSpPr>
        <p:spPr>
          <a:xfrm>
            <a:off x="1165164" y="6715395"/>
            <a:ext cx="6681466" cy="6083"/>
          </a:xfrm>
          <a:prstGeom prst="line">
            <a:avLst/>
          </a:prstGeom>
          <a:ln w="25400">
            <a:solidFill>
              <a:srgbClr val="2C6BB0"/>
            </a:solidFill>
          </a:ln>
        </p:spPr>
        <p:style>
          <a:lnRef idx="1">
            <a:schemeClr val="dk1"/>
          </a:lnRef>
          <a:fillRef idx="0">
            <a:schemeClr val="dk1"/>
          </a:fillRef>
          <a:effectRef idx="0">
            <a:schemeClr val="dk1"/>
          </a:effectRef>
          <a:fontRef idx="minor">
            <a:schemeClr val="tx1"/>
          </a:fontRef>
        </p:style>
      </p:cxnSp>
      <p:sp>
        <p:nvSpPr>
          <p:cNvPr id="2" name="Slide Number Placeholder 1"/>
          <p:cNvSpPr>
            <a:spLocks noGrp="1"/>
          </p:cNvSpPr>
          <p:nvPr>
            <p:ph type="sldNum" sz="quarter" idx="12"/>
          </p:nvPr>
        </p:nvSpPr>
        <p:spPr/>
        <p:txBody>
          <a:bodyPr/>
          <a:lstStyle/>
          <a:p>
            <a:fld id="{CD6E8413-8B64-46A0-A043-DA7FCA8C4DD3}" type="slidenum">
              <a:rPr lang="en-US" smtClean="0">
                <a:latin typeface="Palatino Linotype" panose="02040502050505030304" pitchFamily="18" charset="0"/>
              </a:rPr>
              <a:t>5</a:t>
            </a:fld>
            <a:endParaRPr lang="en-US" dirty="0">
              <a:latin typeface="Palatino Linotype" panose="02040502050505030304" pitchFamily="18" charset="0"/>
            </a:endParaRPr>
          </a:p>
        </p:txBody>
      </p:sp>
    </p:spTree>
    <p:extLst>
      <p:ext uri="{BB962C8B-B14F-4D97-AF65-F5344CB8AC3E}">
        <p14:creationId xmlns:p14="http://schemas.microsoft.com/office/powerpoint/2010/main" val="885618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691A5F-92E4-4FE2-A6D1-C55786072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78000"/>
            <a:ext cx="1080000" cy="1080000"/>
          </a:xfrm>
          <a:prstGeom prst="rect">
            <a:avLst/>
          </a:prstGeom>
        </p:spPr>
      </p:pic>
      <p:sp>
        <p:nvSpPr>
          <p:cNvPr id="6" name="Text Box 42">
            <a:extLst>
              <a:ext uri="{FF2B5EF4-FFF2-40B4-BE49-F238E27FC236}">
                <a16:creationId xmlns:a16="http://schemas.microsoft.com/office/drawing/2014/main" id="{9958E7EE-3905-422E-9685-810AA24B58EB}"/>
              </a:ext>
            </a:extLst>
          </p:cNvPr>
          <p:cNvSpPr txBox="1">
            <a:spLocks noChangeArrowheads="1"/>
          </p:cNvSpPr>
          <p:nvPr/>
        </p:nvSpPr>
        <p:spPr bwMode="auto">
          <a:xfrm>
            <a:off x="304801" y="337387"/>
            <a:ext cx="8515350" cy="34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174" tIns="34587" rIns="69174" bIns="34587">
            <a:spAutoFit/>
          </a:bodyPr>
          <a:lstStyle>
            <a:lvl1pPr defTabSz="4156075" eaLnBrk="0" hangingPunct="0">
              <a:defRPr sz="8200">
                <a:solidFill>
                  <a:schemeClr val="tx1"/>
                </a:solidFill>
                <a:latin typeface="Arial" panose="020B0604020202020204" pitchFamily="34" charset="0"/>
              </a:defRPr>
            </a:lvl1pPr>
            <a:lvl2pPr marL="742950" indent="-285750" defTabSz="4156075" eaLnBrk="0" hangingPunct="0">
              <a:defRPr sz="8200">
                <a:solidFill>
                  <a:schemeClr val="tx1"/>
                </a:solidFill>
                <a:latin typeface="Arial" panose="020B0604020202020204" pitchFamily="34" charset="0"/>
              </a:defRPr>
            </a:lvl2pPr>
            <a:lvl3pPr marL="1143000" indent="-228600" defTabSz="4156075" eaLnBrk="0" hangingPunct="0">
              <a:defRPr sz="8200">
                <a:solidFill>
                  <a:schemeClr val="tx1"/>
                </a:solidFill>
                <a:latin typeface="Arial" panose="020B0604020202020204" pitchFamily="34" charset="0"/>
              </a:defRPr>
            </a:lvl3pPr>
            <a:lvl4pPr marL="1600200" indent="-228600" defTabSz="4156075" eaLnBrk="0" hangingPunct="0">
              <a:defRPr sz="8200">
                <a:solidFill>
                  <a:schemeClr val="tx1"/>
                </a:solidFill>
                <a:latin typeface="Arial" panose="020B0604020202020204" pitchFamily="34" charset="0"/>
              </a:defRPr>
            </a:lvl4pPr>
            <a:lvl5pPr marL="2057400" indent="-228600" defTabSz="4156075" eaLnBrk="0" hangingPunct="0">
              <a:defRPr sz="8200">
                <a:solidFill>
                  <a:schemeClr val="tx1"/>
                </a:solidFill>
                <a:latin typeface="Arial" panose="020B0604020202020204" pitchFamily="34" charset="0"/>
              </a:defRPr>
            </a:lvl5pPr>
            <a:lvl6pPr marL="2514600" indent="-228600" defTabSz="4156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56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56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56075"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r>
              <a:rPr lang="lv-LV" sz="1800" b="1" dirty="0" smtClean="0">
                <a:latin typeface="Palatino Linotype" panose="02040502050505030304" pitchFamily="18" charset="0"/>
                <a:ea typeface="Cambria" panose="02040503050406030204" pitchFamily="18" charset="0"/>
                <a:cs typeface="Times New Roman" panose="02020603050405020304" pitchFamily="18" charset="0"/>
              </a:rPr>
              <a:t>II. Structural aspects of nitrobenzoic acid solid solutions*</a:t>
            </a:r>
            <a:endParaRPr lang="en-US" sz="1800" b="1" baseline="30000" dirty="0">
              <a:latin typeface="Palatino Linotype" panose="02040502050505030304" pitchFamily="18" charset="0"/>
              <a:ea typeface="Cambria" panose="0204050305040603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7AC5EBA5-D9A6-4E9E-A36F-36FAC6E6262E}"/>
              </a:ext>
            </a:extLst>
          </p:cNvPr>
          <p:cNvSpPr/>
          <p:nvPr/>
        </p:nvSpPr>
        <p:spPr>
          <a:xfrm>
            <a:off x="1199580" y="5906759"/>
            <a:ext cx="6228831" cy="646331"/>
          </a:xfrm>
          <a:prstGeom prst="rect">
            <a:avLst/>
          </a:prstGeom>
        </p:spPr>
        <p:txBody>
          <a:bodyPr wrap="square">
            <a:spAutoFit/>
          </a:bodyPr>
          <a:lstStyle/>
          <a:p>
            <a:pPr algn="just" defTabSz="2938761" fontAlgn="base">
              <a:spcBef>
                <a:spcPct val="0"/>
              </a:spcBef>
              <a:spcAft>
                <a:spcPct val="0"/>
              </a:spcAft>
            </a:pPr>
            <a:r>
              <a:rPr lang="lv-LV" sz="1200" dirty="0" smtClean="0">
                <a:latin typeface="Palatino Linotype" panose="02040502050505030304" pitchFamily="18" charset="0"/>
                <a:ea typeface="Cambria" panose="02040503050406030204" pitchFamily="18" charset="0"/>
                <a:cs typeface="Tahoma" panose="020B0604030504040204" pitchFamily="34" charset="0"/>
              </a:rPr>
              <a:t>* - </a:t>
            </a:r>
            <a:r>
              <a:rPr lang="en-US" sz="1200" dirty="0">
                <a:latin typeface="Palatino Linotype" panose="02040502050505030304" pitchFamily="18" charset="0"/>
                <a:ea typeface="Cambria" panose="02040503050406030204" pitchFamily="18" charset="0"/>
                <a:cs typeface="Tahoma" panose="020B0604030504040204" pitchFamily="34" charset="0"/>
              </a:rPr>
              <a:t>In the case of non-solvated solid solutions, it can be observed that the crystal lattice parameters, depending on the content of substituted </a:t>
            </a:r>
            <a:r>
              <a:rPr lang="en-US" sz="1200" dirty="0" err="1">
                <a:latin typeface="Palatino Linotype" panose="02040502050505030304" pitchFamily="18" charset="0"/>
                <a:ea typeface="Cambria" panose="02040503050406030204" pitchFamily="18" charset="0"/>
                <a:cs typeface="Tahoma" panose="020B0604030504040204" pitchFamily="34" charset="0"/>
              </a:rPr>
              <a:t>nitrobenzoic</a:t>
            </a:r>
            <a:r>
              <a:rPr lang="en-US" sz="1200" dirty="0">
                <a:latin typeface="Palatino Linotype" panose="02040502050505030304" pitchFamily="18" charset="0"/>
                <a:ea typeface="Cambria" panose="02040503050406030204" pitchFamily="18" charset="0"/>
                <a:cs typeface="Tahoma" panose="020B0604030504040204" pitchFamily="34" charset="0"/>
              </a:rPr>
              <a:t> acid derivative, form a monotonous function, this means that the </a:t>
            </a:r>
            <a:r>
              <a:rPr lang="en-US" sz="1200" i="1" dirty="0">
                <a:latin typeface="Palatino Linotype" panose="02040502050505030304" pitchFamily="18" charset="0"/>
                <a:ea typeface="Cambria" panose="02040503050406030204" pitchFamily="18" charset="0"/>
                <a:cs typeface="Tahoma" panose="020B0604030504040204" pitchFamily="34" charset="0"/>
              </a:rPr>
              <a:t>Vegard’s Law</a:t>
            </a:r>
            <a:r>
              <a:rPr lang="en-US" sz="1200" dirty="0">
                <a:latin typeface="Palatino Linotype" panose="02040502050505030304" pitchFamily="18" charset="0"/>
                <a:ea typeface="Cambria" panose="02040503050406030204" pitchFamily="18" charset="0"/>
                <a:cs typeface="Tahoma" panose="020B0604030504040204" pitchFamily="34" charset="0"/>
              </a:rPr>
              <a:t> is </a:t>
            </a:r>
            <a:r>
              <a:rPr lang="en-US" sz="1200" dirty="0" smtClean="0">
                <a:latin typeface="Palatino Linotype" panose="02040502050505030304" pitchFamily="18" charset="0"/>
                <a:ea typeface="Cambria" panose="02040503050406030204" pitchFamily="18" charset="0"/>
                <a:cs typeface="Tahoma" panose="020B0604030504040204" pitchFamily="34" charset="0"/>
              </a:rPr>
              <a:t>fulfilled.</a:t>
            </a:r>
            <a:endParaRPr lang="en-US" sz="1200" dirty="0">
              <a:latin typeface="Palatino Linotype" panose="02040502050505030304" pitchFamily="18" charset="0"/>
              <a:ea typeface="Cambria" panose="02040503050406030204" pitchFamily="18" charset="0"/>
              <a:cs typeface="Tahoma" panose="020B0604030504040204" pitchFamily="34" charset="0"/>
            </a:endParaRPr>
          </a:p>
        </p:txBody>
      </p:sp>
      <p:sp>
        <p:nvSpPr>
          <p:cNvPr id="16" name="Rectangle 15"/>
          <p:cNvSpPr/>
          <p:nvPr/>
        </p:nvSpPr>
        <p:spPr>
          <a:xfrm>
            <a:off x="342901" y="5113706"/>
            <a:ext cx="8439149" cy="523220"/>
          </a:xfrm>
          <a:prstGeom prst="rect">
            <a:avLst/>
          </a:prstGeom>
        </p:spPr>
        <p:txBody>
          <a:bodyPr wrap="square">
            <a:spAutoFit/>
          </a:bodyPr>
          <a:lstStyle/>
          <a:p>
            <a:pPr algn="just"/>
            <a:r>
              <a:rPr lang="lv-LV" sz="1400" b="1" dirty="0" smtClean="0">
                <a:latin typeface="Palatino Linotype" panose="02040502050505030304" pitchFamily="18" charset="0"/>
                <a:ea typeface="Cambria" panose="02040503050406030204" pitchFamily="18" charset="0"/>
              </a:rPr>
              <a:t>Figure 3 </a:t>
            </a:r>
            <a:r>
              <a:rPr lang="en-GB" sz="1400" dirty="0">
                <a:latin typeface="Palatino Linotype" panose="02040502050505030304" pitchFamily="18" charset="0"/>
                <a:ea typeface="Cambria" panose="02040503050406030204" pitchFamily="18" charset="0"/>
              </a:rPr>
              <a:t>Crystalline lattice parameters (</a:t>
            </a:r>
            <a:r>
              <a:rPr lang="en-GB" sz="1400" b="1" i="1" dirty="0">
                <a:solidFill>
                  <a:srgbClr val="A0B6CE"/>
                </a:solidFill>
                <a:latin typeface="Palatino Linotype" panose="02040502050505030304" pitchFamily="18" charset="0"/>
                <a:ea typeface="Cambria" panose="02040503050406030204" pitchFamily="18" charset="0"/>
              </a:rPr>
              <a:t>a</a:t>
            </a:r>
            <a:r>
              <a:rPr lang="en-GB" sz="1400" dirty="0">
                <a:latin typeface="Palatino Linotype" panose="02040502050505030304" pitchFamily="18" charset="0"/>
                <a:ea typeface="Cambria" panose="02040503050406030204" pitchFamily="18" charset="0"/>
              </a:rPr>
              <a:t>, </a:t>
            </a:r>
            <a:r>
              <a:rPr lang="en-GB" sz="1400" b="1" i="1" dirty="0">
                <a:solidFill>
                  <a:srgbClr val="634B9F"/>
                </a:solidFill>
                <a:latin typeface="Palatino Linotype" panose="02040502050505030304" pitchFamily="18" charset="0"/>
                <a:ea typeface="Cambria" panose="02040503050406030204" pitchFamily="18" charset="0"/>
              </a:rPr>
              <a:t>b</a:t>
            </a:r>
            <a:r>
              <a:rPr lang="en-GB" sz="1400" dirty="0">
                <a:latin typeface="Palatino Linotype" panose="02040502050505030304" pitchFamily="18" charset="0"/>
                <a:ea typeface="Cambria" panose="02040503050406030204" pitchFamily="18" charset="0"/>
              </a:rPr>
              <a:t> and </a:t>
            </a:r>
            <a:r>
              <a:rPr lang="en-GB" sz="1400" b="1" i="1" dirty="0">
                <a:solidFill>
                  <a:srgbClr val="0B95B4"/>
                </a:solidFill>
                <a:latin typeface="Palatino Linotype" panose="02040502050505030304" pitchFamily="18" charset="0"/>
                <a:ea typeface="Cambria" panose="02040503050406030204" pitchFamily="18" charset="0"/>
              </a:rPr>
              <a:t>c</a:t>
            </a:r>
            <a:r>
              <a:rPr lang="en-GB" sz="1400" dirty="0" smtClean="0">
                <a:latin typeface="Palatino Linotype" panose="02040502050505030304" pitchFamily="18" charset="0"/>
                <a:ea typeface="Cambria" panose="02040503050406030204" pitchFamily="18" charset="0"/>
              </a:rPr>
              <a:t>) </a:t>
            </a:r>
            <a:r>
              <a:rPr lang="en-GB" sz="1400" dirty="0">
                <a:latin typeface="Palatino Linotype" panose="02040502050505030304" pitchFamily="18" charset="0"/>
                <a:ea typeface="Cambria" panose="02040503050406030204" pitchFamily="18" charset="0"/>
              </a:rPr>
              <a:t>changes depending on the content of </a:t>
            </a:r>
            <a:r>
              <a:rPr lang="lv-LV" sz="1400" b="1" dirty="0" smtClean="0">
                <a:latin typeface="Palatino Linotype" panose="02040502050505030304" pitchFamily="18" charset="0"/>
                <a:ea typeface="Cambria" panose="02040503050406030204" pitchFamily="18" charset="0"/>
              </a:rPr>
              <a:t>a) 2OH4NBA </a:t>
            </a:r>
            <a:r>
              <a:rPr lang="en-GB" sz="1400" b="1" dirty="0" smtClean="0">
                <a:latin typeface="Palatino Linotype" panose="02040502050505030304" pitchFamily="18" charset="0"/>
                <a:ea typeface="Cambria" panose="02040503050406030204" pitchFamily="18" charset="0"/>
              </a:rPr>
              <a:t>in </a:t>
            </a:r>
            <a:r>
              <a:rPr lang="lv-LV" sz="1400" b="1" dirty="0" smtClean="0">
                <a:latin typeface="Palatino Linotype" panose="02040502050505030304" pitchFamily="18" charset="0"/>
                <a:ea typeface="Cambria" panose="02040503050406030204" pitchFamily="18" charset="0"/>
              </a:rPr>
              <a:t>2OH4</a:t>
            </a:r>
            <a:r>
              <a:rPr lang="en-GB" sz="1400" b="1" dirty="0" smtClean="0">
                <a:latin typeface="Palatino Linotype" panose="02040502050505030304" pitchFamily="18" charset="0"/>
                <a:ea typeface="Cambria" panose="02040503050406030204" pitchFamily="18" charset="0"/>
              </a:rPr>
              <a:t>NBA</a:t>
            </a:r>
            <a:r>
              <a:rPr lang="en-GB" sz="1400" b="1" baseline="-25000" dirty="0" smtClean="0">
                <a:latin typeface="Palatino Linotype" panose="02040502050505030304" pitchFamily="18" charset="0"/>
                <a:ea typeface="Cambria" panose="02040503050406030204" pitchFamily="18" charset="0"/>
              </a:rPr>
              <a:t>100-x</a:t>
            </a:r>
            <a:r>
              <a:rPr lang="lv-LV" sz="1400" b="1" baseline="-25000" dirty="0" smtClean="0">
                <a:latin typeface="Palatino Linotype" panose="02040502050505030304" pitchFamily="18" charset="0"/>
                <a:ea typeface="Cambria" panose="02040503050406030204" pitchFamily="18" charset="0"/>
              </a:rPr>
              <a:t> </a:t>
            </a:r>
            <a:r>
              <a:rPr lang="lv-LV" sz="1400" b="1" dirty="0" smtClean="0">
                <a:latin typeface="Palatino Linotype" panose="02040502050505030304" pitchFamily="18" charset="0"/>
                <a:ea typeface="Cambria" panose="02040503050406030204" pitchFamily="18" charset="0"/>
              </a:rPr>
              <a:t>2C4</a:t>
            </a:r>
            <a:r>
              <a:rPr lang="en-GB" sz="1400" b="1" dirty="0" err="1" smtClean="0">
                <a:latin typeface="Palatino Linotype" panose="02040502050505030304" pitchFamily="18" charset="0"/>
                <a:ea typeface="Cambria" panose="02040503050406030204" pitchFamily="18" charset="0"/>
              </a:rPr>
              <a:t>NBA</a:t>
            </a:r>
            <a:r>
              <a:rPr lang="en-GB" sz="1400" b="1" baseline="-25000" dirty="0" err="1" smtClean="0">
                <a:latin typeface="Palatino Linotype" panose="02040502050505030304" pitchFamily="18" charset="0"/>
                <a:ea typeface="Cambria" panose="02040503050406030204" pitchFamily="18" charset="0"/>
              </a:rPr>
              <a:t>x</a:t>
            </a:r>
            <a:r>
              <a:rPr lang="en-GB" sz="1400" dirty="0" smtClean="0">
                <a:latin typeface="Palatino Linotype" panose="02040502050505030304" pitchFamily="18" charset="0"/>
                <a:ea typeface="Cambria" panose="02040503050406030204" pitchFamily="18" charset="0"/>
              </a:rPr>
              <a:t> </a:t>
            </a:r>
            <a:r>
              <a:rPr lang="en-GB" sz="1400" dirty="0">
                <a:latin typeface="Palatino Linotype" panose="02040502050505030304" pitchFamily="18" charset="0"/>
                <a:ea typeface="Cambria" panose="02040503050406030204" pitchFamily="18" charset="0"/>
              </a:rPr>
              <a:t>solid </a:t>
            </a:r>
            <a:r>
              <a:rPr lang="en-GB" sz="1400" dirty="0" smtClean="0">
                <a:latin typeface="Palatino Linotype" panose="02040502050505030304" pitchFamily="18" charset="0"/>
                <a:ea typeface="Cambria" panose="02040503050406030204" pitchFamily="18" charset="0"/>
              </a:rPr>
              <a:t>solutions</a:t>
            </a:r>
            <a:r>
              <a:rPr lang="lv-LV" sz="1400" dirty="0">
                <a:latin typeface="Palatino Linotype" panose="02040502050505030304" pitchFamily="18" charset="0"/>
                <a:ea typeface="Cambria" panose="02040503050406030204" pitchFamily="18" charset="0"/>
              </a:rPr>
              <a:t>.</a:t>
            </a:r>
          </a:p>
        </p:txBody>
      </p:sp>
      <p:cxnSp>
        <p:nvCxnSpPr>
          <p:cNvPr id="17" name="Straight Connector 16">
            <a:extLst>
              <a:ext uri="{FF2B5EF4-FFF2-40B4-BE49-F238E27FC236}">
                <a16:creationId xmlns:a16="http://schemas.microsoft.com/office/drawing/2014/main" id="{CD08198E-AEB0-431D-B7C7-98B343826A95}"/>
              </a:ext>
            </a:extLst>
          </p:cNvPr>
          <p:cNvCxnSpPr>
            <a:cxnSpLocks/>
          </p:cNvCxnSpPr>
          <p:nvPr/>
        </p:nvCxnSpPr>
        <p:spPr>
          <a:xfrm>
            <a:off x="1199580" y="5906759"/>
            <a:ext cx="6228831" cy="0"/>
          </a:xfrm>
          <a:prstGeom prst="line">
            <a:avLst/>
          </a:prstGeom>
          <a:ln w="25400">
            <a:solidFill>
              <a:srgbClr val="2C6BB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CD08198E-AEB0-431D-B7C7-98B343826A95}"/>
              </a:ext>
            </a:extLst>
          </p:cNvPr>
          <p:cNvCxnSpPr>
            <a:cxnSpLocks/>
          </p:cNvCxnSpPr>
          <p:nvPr/>
        </p:nvCxnSpPr>
        <p:spPr>
          <a:xfrm>
            <a:off x="1199580" y="6545506"/>
            <a:ext cx="6228831" cy="7584"/>
          </a:xfrm>
          <a:prstGeom prst="line">
            <a:avLst/>
          </a:prstGeom>
          <a:ln w="25400">
            <a:solidFill>
              <a:srgbClr val="2C6BB0"/>
            </a:solidFill>
          </a:ln>
        </p:spPr>
        <p:style>
          <a:lnRef idx="1">
            <a:schemeClr val="dk1"/>
          </a:lnRef>
          <a:fillRef idx="0">
            <a:schemeClr val="dk1"/>
          </a:fillRef>
          <a:effectRef idx="0">
            <a:schemeClr val="dk1"/>
          </a:effectRef>
          <a:fontRef idx="minor">
            <a:schemeClr val="tx1"/>
          </a:fontRef>
        </p:style>
      </p:cxnSp>
      <p:graphicFrame>
        <p:nvGraphicFramePr>
          <p:cNvPr id="19" name="Chart 18">
            <a:extLst>
              <a:ext uri="{FF2B5EF4-FFF2-40B4-BE49-F238E27FC236}">
                <a16:creationId xmlns:a16="http://schemas.microsoft.com/office/drawing/2014/main" id="{00000000-0008-0000-0F00-00002D000000}"/>
              </a:ext>
            </a:extLst>
          </p:cNvPr>
          <p:cNvGraphicFramePr/>
          <p:nvPr>
            <p:extLst>
              <p:ext uri="{D42A27DB-BD31-4B8C-83A1-F6EECF244321}">
                <p14:modId xmlns:p14="http://schemas.microsoft.com/office/powerpoint/2010/main" val="1674231370"/>
              </p:ext>
            </p:extLst>
          </p:nvPr>
        </p:nvGraphicFramePr>
        <p:xfrm>
          <a:off x="43541" y="2165601"/>
          <a:ext cx="4500000" cy="288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a:extLst>
              <a:ext uri="{FF2B5EF4-FFF2-40B4-BE49-F238E27FC236}">
                <a16:creationId xmlns:a16="http://schemas.microsoft.com/office/drawing/2014/main" id="{00000000-0008-0000-0F00-00003B000000}"/>
              </a:ext>
            </a:extLst>
          </p:cNvPr>
          <p:cNvGraphicFramePr/>
          <p:nvPr>
            <p:extLst>
              <p:ext uri="{D42A27DB-BD31-4B8C-83A1-F6EECF244321}">
                <p14:modId xmlns:p14="http://schemas.microsoft.com/office/powerpoint/2010/main" val="1596863970"/>
              </p:ext>
            </p:extLst>
          </p:nvPr>
        </p:nvGraphicFramePr>
        <p:xfrm>
          <a:off x="4577393" y="2176611"/>
          <a:ext cx="4500000" cy="288000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4543541" y="1955073"/>
            <a:ext cx="392854" cy="307777"/>
          </a:xfrm>
          <a:prstGeom prst="rect">
            <a:avLst/>
          </a:prstGeom>
          <a:noFill/>
        </p:spPr>
        <p:txBody>
          <a:bodyPr wrap="square" rtlCol="0">
            <a:spAutoFit/>
          </a:bodyPr>
          <a:lstStyle/>
          <a:p>
            <a:r>
              <a:rPr lang="lv-LV" sz="1400" b="1" dirty="0" smtClean="0">
                <a:latin typeface="Cambria" panose="02040503050406030204" pitchFamily="18" charset="0"/>
                <a:ea typeface="Cambria" panose="02040503050406030204" pitchFamily="18" charset="0"/>
              </a:rPr>
              <a:t>b)</a:t>
            </a:r>
            <a:endParaRPr lang="lv-LV" sz="1400" b="1" dirty="0">
              <a:latin typeface="Cambria" panose="02040503050406030204" pitchFamily="18" charset="0"/>
              <a:ea typeface="Cambria" panose="02040503050406030204" pitchFamily="18" charset="0"/>
            </a:endParaRPr>
          </a:p>
        </p:txBody>
      </p:sp>
      <p:sp>
        <p:nvSpPr>
          <p:cNvPr id="11" name="TextBox 10"/>
          <p:cNvSpPr txBox="1"/>
          <p:nvPr/>
        </p:nvSpPr>
        <p:spPr>
          <a:xfrm>
            <a:off x="9689" y="1907843"/>
            <a:ext cx="531129" cy="307777"/>
          </a:xfrm>
          <a:prstGeom prst="rect">
            <a:avLst/>
          </a:prstGeom>
          <a:noFill/>
        </p:spPr>
        <p:txBody>
          <a:bodyPr wrap="square" rtlCol="0">
            <a:spAutoFit/>
          </a:bodyPr>
          <a:lstStyle/>
          <a:p>
            <a:r>
              <a:rPr lang="lv-LV" sz="1400" b="1" dirty="0" smtClean="0">
                <a:latin typeface="Cambria" panose="02040503050406030204" pitchFamily="18" charset="0"/>
                <a:ea typeface="Cambria" panose="02040503050406030204" pitchFamily="18" charset="0"/>
              </a:rPr>
              <a:t>a)</a:t>
            </a:r>
            <a:endParaRPr lang="lv-LV" sz="1400" b="1" dirty="0">
              <a:latin typeface="Cambria" panose="02040503050406030204" pitchFamily="18" charset="0"/>
              <a:ea typeface="Cambria" panose="02040503050406030204" pitchFamily="18" charset="0"/>
            </a:endParaRPr>
          </a:p>
        </p:txBody>
      </p:sp>
      <p:sp>
        <p:nvSpPr>
          <p:cNvPr id="7" name="Rectangle 6"/>
          <p:cNvSpPr/>
          <p:nvPr/>
        </p:nvSpPr>
        <p:spPr>
          <a:xfrm>
            <a:off x="342901" y="631634"/>
            <a:ext cx="8724899" cy="1323439"/>
          </a:xfrm>
          <a:prstGeom prst="rect">
            <a:avLst/>
          </a:prstGeom>
        </p:spPr>
        <p:txBody>
          <a:bodyPr wrap="square">
            <a:spAutoFit/>
          </a:bodyPr>
          <a:lstStyle/>
          <a:p>
            <a:pPr indent="270000" algn="just"/>
            <a:r>
              <a:rPr lang="en-US" sz="1600" dirty="0">
                <a:latin typeface="Palatino Linotype" panose="02040502050505030304" pitchFamily="18" charset="0"/>
              </a:rPr>
              <a:t>In the case of non-solvated solid solutions, the crystalline lattice parameters were determined. This was done based on experimentally obtained powder X-ray diffraction image data taken from the products obtained during the crystallization process. The crystalline lattice parameters of pure crystalline phases (pure raw materials) were used as initial crystal lattice parameters. Using TOPAS v5.0, the profile was adjusted according to the Pauli method. </a:t>
            </a:r>
            <a:endParaRPr lang="lv-LV" sz="1600" dirty="0">
              <a:latin typeface="Palatino Linotype" panose="02040502050505030304" pitchFamily="18" charset="0"/>
            </a:endParaRPr>
          </a:p>
        </p:txBody>
      </p:sp>
      <p:sp>
        <p:nvSpPr>
          <p:cNvPr id="2" name="Slide Number Placeholder 1"/>
          <p:cNvSpPr>
            <a:spLocks noGrp="1"/>
          </p:cNvSpPr>
          <p:nvPr>
            <p:ph type="sldNum" sz="quarter" idx="12"/>
          </p:nvPr>
        </p:nvSpPr>
        <p:spPr/>
        <p:txBody>
          <a:bodyPr/>
          <a:lstStyle/>
          <a:p>
            <a:fld id="{CD6E8413-8B64-46A0-A043-DA7FCA8C4DD3}" type="slidenum">
              <a:rPr lang="en-US" smtClean="0">
                <a:latin typeface="Palatino Linotype" panose="02040502050505030304" pitchFamily="18" charset="0"/>
              </a:rPr>
              <a:t>6</a:t>
            </a:fld>
            <a:endParaRPr lang="en-US" dirty="0">
              <a:latin typeface="Palatino Linotype" panose="02040502050505030304" pitchFamily="18" charset="0"/>
            </a:endParaRPr>
          </a:p>
        </p:txBody>
      </p:sp>
    </p:spTree>
    <p:extLst>
      <p:ext uri="{BB962C8B-B14F-4D97-AF65-F5344CB8AC3E}">
        <p14:creationId xmlns:p14="http://schemas.microsoft.com/office/powerpoint/2010/main" val="1122158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0091" y="825502"/>
            <a:ext cx="8523567" cy="584775"/>
          </a:xfrm>
          <a:prstGeom prst="rect">
            <a:avLst/>
          </a:prstGeom>
          <a:noFill/>
        </p:spPr>
        <p:txBody>
          <a:bodyPr wrap="square" rtlCol="0">
            <a:spAutoFit/>
          </a:bodyPr>
          <a:lstStyle/>
          <a:p>
            <a:pPr indent="270000" algn="just"/>
            <a:r>
              <a:rPr lang="en-GB" sz="1600" dirty="0" smtClean="0">
                <a:latin typeface="Palatino Linotype" panose="02040502050505030304" pitchFamily="18" charset="0"/>
              </a:rPr>
              <a:t>Simulation </a:t>
            </a:r>
            <a:r>
              <a:rPr lang="en-GB" sz="1600" dirty="0">
                <a:latin typeface="Palatino Linotype" panose="02040502050505030304" pitchFamily="18" charset="0"/>
              </a:rPr>
              <a:t>of solid solutions or construction of the crystal structures was performed using </a:t>
            </a:r>
            <a:r>
              <a:rPr lang="en-GB" sz="1600" i="1" dirty="0">
                <a:latin typeface="Palatino Linotype" panose="02040502050505030304" pitchFamily="18" charset="0"/>
              </a:rPr>
              <a:t>Mercury CSD 4.1.3</a:t>
            </a:r>
            <a:r>
              <a:rPr lang="en-GB" sz="1600" dirty="0">
                <a:latin typeface="Palatino Linotype" panose="02040502050505030304" pitchFamily="18" charset="0"/>
              </a:rPr>
              <a:t>. Virtual solid solutions were obtained as follows (Scheme 1</a:t>
            </a:r>
            <a:r>
              <a:rPr lang="en-GB" sz="1600" dirty="0" smtClean="0">
                <a:latin typeface="Palatino Linotype" panose="02040502050505030304" pitchFamily="18" charset="0"/>
              </a:rPr>
              <a:t>)</a:t>
            </a:r>
            <a:r>
              <a:rPr lang="lv-LV" sz="1600" dirty="0" smtClean="0">
                <a:latin typeface="Palatino Linotype" panose="02040502050505030304" pitchFamily="18" charset="0"/>
              </a:rPr>
              <a:t>*</a:t>
            </a:r>
            <a:r>
              <a:rPr lang="en-GB" sz="1600" dirty="0" smtClean="0">
                <a:latin typeface="Palatino Linotype" panose="02040502050505030304" pitchFamily="18" charset="0"/>
              </a:rPr>
              <a:t>. </a:t>
            </a:r>
            <a:endParaRPr lang="lv-LV" sz="1600" dirty="0">
              <a:latin typeface="Palatino Linotype" panose="02040502050505030304" pitchFamily="18" charset="0"/>
            </a:endParaRPr>
          </a:p>
        </p:txBody>
      </p:sp>
      <p:pic>
        <p:nvPicPr>
          <p:cNvPr id="3" name="Picture 2">
            <a:extLst>
              <a:ext uri="{FF2B5EF4-FFF2-40B4-BE49-F238E27FC236}">
                <a16:creationId xmlns:a16="http://schemas.microsoft.com/office/drawing/2014/main" id="{BFD9A876-A4BF-4078-B106-2FD52AE31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78000"/>
            <a:ext cx="1080000" cy="1080000"/>
          </a:xfrm>
          <a:prstGeom prst="rect">
            <a:avLst/>
          </a:prstGeom>
        </p:spPr>
      </p:pic>
      <p:sp>
        <p:nvSpPr>
          <p:cNvPr id="2" name="Rectangle 1"/>
          <p:cNvSpPr/>
          <p:nvPr/>
        </p:nvSpPr>
        <p:spPr>
          <a:xfrm>
            <a:off x="360091" y="454090"/>
            <a:ext cx="7664278" cy="461665"/>
          </a:xfrm>
          <a:prstGeom prst="rect">
            <a:avLst/>
          </a:prstGeom>
        </p:spPr>
        <p:txBody>
          <a:bodyPr wrap="none">
            <a:spAutoFit/>
          </a:bodyPr>
          <a:lstStyle/>
          <a:p>
            <a:r>
              <a:rPr lang="lv-LV" sz="2400" b="1" dirty="0" smtClean="0">
                <a:latin typeface="Palatino Linotype" panose="02040502050505030304" pitchFamily="18" charset="0"/>
              </a:rPr>
              <a:t>Molecular Modelling – Simulation of solid solutions</a:t>
            </a:r>
            <a:r>
              <a:rPr lang="en-US" sz="2400" b="1" dirty="0" smtClean="0">
                <a:latin typeface="Palatino Linotype" panose="02040502050505030304" pitchFamily="18" charset="0"/>
              </a:rPr>
              <a:t> </a:t>
            </a:r>
            <a:endParaRPr lang="lv-LV" sz="2400" dirty="0"/>
          </a:p>
        </p:txBody>
      </p:sp>
      <p:sp>
        <p:nvSpPr>
          <p:cNvPr id="6" name="Rectangle 2"/>
          <p:cNvSpPr>
            <a:spLocks noChangeArrowheads="1"/>
          </p:cNvSpPr>
          <p:nvPr/>
        </p:nvSpPr>
        <p:spPr bwMode="auto">
          <a:xfrm>
            <a:off x="360091" y="267402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lv-LV"/>
          </a:p>
        </p:txBody>
      </p:sp>
      <p:pic>
        <p:nvPicPr>
          <p:cNvPr id="1025" name="Picture 15" descr="Scheme_1"/>
          <p:cNvPicPr>
            <a:picLocks noChangeAspect="1" noChangeArrowheads="1"/>
          </p:cNvPicPr>
          <p:nvPr/>
        </p:nvPicPr>
        <p:blipFill>
          <a:blip r:embed="rId4">
            <a:extLst>
              <a:ext uri="{28A0092B-C50C-407E-A947-70E740481C1C}">
                <a14:useLocalDpi xmlns:a14="http://schemas.microsoft.com/office/drawing/2010/main" val="0"/>
              </a:ext>
            </a:extLst>
          </a:blip>
          <a:srcRect l="848" r="1118"/>
          <a:stretch>
            <a:fillRect/>
          </a:stretch>
        </p:blipFill>
        <p:spPr bwMode="auto">
          <a:xfrm>
            <a:off x="99731" y="1395212"/>
            <a:ext cx="8783927" cy="299027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986087" y="4347344"/>
            <a:ext cx="470353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2698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69875" algn="l" defTabSz="914400" rtl="0" eaLnBrk="0" fontAlgn="base" latinLnBrk="0" hangingPunct="0">
              <a:lnSpc>
                <a:spcPct val="100000"/>
              </a:lnSpc>
              <a:spcBef>
                <a:spcPct val="0"/>
              </a:spcBef>
              <a:spcAft>
                <a:spcPct val="0"/>
              </a:spcAft>
              <a:buClrTx/>
              <a:buSzTx/>
              <a:buFontTx/>
              <a:buNone/>
              <a:tabLst/>
            </a:pPr>
            <a:r>
              <a:rPr kumimoji="0" lang="en-GB" altLang="lv-LV" sz="1400" b="1"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Scheme 1.</a:t>
            </a:r>
            <a:r>
              <a:rPr kumimoji="0" lang="en-GB" altLang="lv-LV" sz="1400" b="0" i="0" u="none" strike="noStrike" cap="none" normalizeH="0" baseline="0" dirty="0" smtClean="0">
                <a:ln>
                  <a:noFill/>
                </a:ln>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Construction of a simulated solid solution.</a:t>
            </a:r>
          </a:p>
        </p:txBody>
      </p:sp>
      <p:sp>
        <p:nvSpPr>
          <p:cNvPr id="8" name="Rectangle 7"/>
          <p:cNvSpPr/>
          <p:nvPr/>
        </p:nvSpPr>
        <p:spPr>
          <a:xfrm>
            <a:off x="360091" y="4664752"/>
            <a:ext cx="8523567" cy="1077218"/>
          </a:xfrm>
          <a:prstGeom prst="rect">
            <a:avLst/>
          </a:prstGeom>
        </p:spPr>
        <p:txBody>
          <a:bodyPr wrap="square">
            <a:spAutoFit/>
          </a:bodyPr>
          <a:lstStyle/>
          <a:p>
            <a:pPr indent="270000" algn="just"/>
            <a:r>
              <a:rPr lang="en-GB" sz="1600" dirty="0">
                <a:latin typeface="Palatino Linotype" panose="02040502050505030304" pitchFamily="18" charset="0"/>
              </a:rPr>
              <a:t>A lattice is constructed by reducing symmetry of the </a:t>
            </a:r>
            <a:r>
              <a:rPr lang="en-GB" sz="1600" dirty="0" smtClean="0">
                <a:latin typeface="Palatino Linotype" panose="02040502050505030304" pitchFamily="18" charset="0"/>
              </a:rPr>
              <a:t>respective</a:t>
            </a:r>
            <a:r>
              <a:rPr lang="lv-LV" sz="1600" dirty="0" smtClean="0">
                <a:latin typeface="Palatino Linotype" panose="02040502050505030304" pitchFamily="18" charset="0"/>
              </a:rPr>
              <a:t> </a:t>
            </a:r>
            <a:r>
              <a:rPr lang="en-GB" sz="1600" dirty="0" smtClean="0">
                <a:latin typeface="Palatino Linotype" panose="02040502050505030304" pitchFamily="18" charset="0"/>
              </a:rPr>
              <a:t>structure </a:t>
            </a:r>
            <a:r>
              <a:rPr lang="en-GB" sz="1600" dirty="0">
                <a:latin typeface="Palatino Linotype" panose="02040502050505030304" pitchFamily="18" charset="0"/>
              </a:rPr>
              <a:t>and setting it to </a:t>
            </a:r>
            <a:r>
              <a:rPr lang="en-GB" sz="1600" i="1" dirty="0">
                <a:latin typeface="Palatino Linotype" panose="02040502050505030304" pitchFamily="18" charset="0"/>
              </a:rPr>
              <a:t>P1</a:t>
            </a:r>
            <a:r>
              <a:rPr lang="en-GB" sz="1600" dirty="0">
                <a:latin typeface="Palatino Linotype" panose="02040502050505030304" pitchFamily="18" charset="0"/>
              </a:rPr>
              <a:t> space group. One molecule in the unit cell is then replaced with another, for example, one 2CH</a:t>
            </a:r>
            <a:r>
              <a:rPr lang="en-GB" sz="1600" baseline="-25000" dirty="0">
                <a:latin typeface="Palatino Linotype" panose="02040502050505030304" pitchFamily="18" charset="0"/>
              </a:rPr>
              <a:t>3</a:t>
            </a:r>
            <a:r>
              <a:rPr lang="en-GB" sz="1600" dirty="0">
                <a:latin typeface="Palatino Linotype" panose="02040502050505030304" pitchFamily="18" charset="0"/>
              </a:rPr>
              <a:t>4NBA molecule (called “native”) is removed and replaced by one of the derivatives (containing -OH functional group or -Cl atom). </a:t>
            </a:r>
            <a:endParaRPr lang="lv-LV" sz="1600" dirty="0">
              <a:latin typeface="Palatino Linotype" panose="02040502050505030304" pitchFamily="18" charset="0"/>
            </a:endParaRPr>
          </a:p>
        </p:txBody>
      </p:sp>
      <p:sp>
        <p:nvSpPr>
          <p:cNvPr id="12" name="Rectangle 11"/>
          <p:cNvSpPr/>
          <p:nvPr/>
        </p:nvSpPr>
        <p:spPr>
          <a:xfrm>
            <a:off x="1156249" y="5998049"/>
            <a:ext cx="6367957" cy="646331"/>
          </a:xfrm>
          <a:prstGeom prst="rect">
            <a:avLst/>
          </a:prstGeom>
        </p:spPr>
        <p:txBody>
          <a:bodyPr wrap="square">
            <a:spAutoFit/>
          </a:bodyPr>
          <a:lstStyle/>
          <a:p>
            <a:pPr algn="just"/>
            <a:r>
              <a:rPr lang="lv-LV" sz="1200" dirty="0" smtClean="0">
                <a:latin typeface="Palatino Linotype" panose="02040502050505030304" pitchFamily="18" charset="0"/>
              </a:rPr>
              <a:t>* - </a:t>
            </a:r>
            <a:r>
              <a:rPr lang="en-GB" sz="1200" dirty="0" smtClean="0">
                <a:latin typeface="Palatino Linotype" panose="02040502050505030304" pitchFamily="18" charset="0"/>
              </a:rPr>
              <a:t>Several </a:t>
            </a:r>
            <a:r>
              <a:rPr lang="en-GB" sz="1200" dirty="0">
                <a:latin typeface="Palatino Linotype" panose="02040502050505030304" pitchFamily="18" charset="0"/>
              </a:rPr>
              <a:t>ratios of native and derivative molecules have been investigated: ratios 1:0 (original structure, </a:t>
            </a:r>
            <a:r>
              <a:rPr lang="en-GB" sz="1200" i="1" dirty="0">
                <a:latin typeface="Palatino Linotype" panose="02040502050505030304" pitchFamily="18" charset="0"/>
              </a:rPr>
              <a:t>P2</a:t>
            </a:r>
            <a:r>
              <a:rPr lang="en-GB" sz="1200" i="1" baseline="-25000" dirty="0">
                <a:latin typeface="Palatino Linotype" panose="02040502050505030304" pitchFamily="18" charset="0"/>
              </a:rPr>
              <a:t>1</a:t>
            </a:r>
            <a:r>
              <a:rPr lang="en-GB" sz="1200" i="1" dirty="0">
                <a:latin typeface="Palatino Linotype" panose="02040502050505030304" pitchFamily="18" charset="0"/>
              </a:rPr>
              <a:t>/c</a:t>
            </a:r>
            <a:r>
              <a:rPr lang="en-GB" sz="1200" dirty="0">
                <a:latin typeface="Palatino Linotype" panose="02040502050505030304" pitchFamily="18" charset="0"/>
              </a:rPr>
              <a:t>), 0:1 (isostructural structure, </a:t>
            </a:r>
            <a:r>
              <a:rPr lang="en-GB" sz="1200" i="1" dirty="0">
                <a:latin typeface="Palatino Linotype" panose="02040502050505030304" pitchFamily="18" charset="0"/>
              </a:rPr>
              <a:t>P2</a:t>
            </a:r>
            <a:r>
              <a:rPr lang="en-GB" sz="1200" i="1" baseline="-25000" dirty="0">
                <a:latin typeface="Palatino Linotype" panose="02040502050505030304" pitchFamily="18" charset="0"/>
              </a:rPr>
              <a:t>1</a:t>
            </a:r>
            <a:r>
              <a:rPr lang="en-GB" sz="1200" i="1" dirty="0">
                <a:latin typeface="Palatino Linotype" panose="02040502050505030304" pitchFamily="18" charset="0"/>
              </a:rPr>
              <a:t>/c</a:t>
            </a:r>
            <a:r>
              <a:rPr lang="en-GB" sz="1200" dirty="0">
                <a:latin typeface="Palatino Linotype" panose="02040502050505030304" pitchFamily="18" charset="0"/>
              </a:rPr>
              <a:t>) and 3:1 (substituted structure, </a:t>
            </a:r>
            <a:r>
              <a:rPr lang="en-GB" sz="1200" i="1" dirty="0">
                <a:latin typeface="Palatino Linotype" panose="02040502050505030304" pitchFamily="18" charset="0"/>
              </a:rPr>
              <a:t>P1</a:t>
            </a:r>
            <a:r>
              <a:rPr lang="en-GB" sz="1200" dirty="0">
                <a:latin typeface="Palatino Linotype" panose="02040502050505030304" pitchFamily="18" charset="0"/>
              </a:rPr>
              <a:t>).</a:t>
            </a:r>
            <a:endParaRPr lang="lv-LV" sz="1200" dirty="0">
              <a:latin typeface="Palatino Linotype" panose="02040502050505030304" pitchFamily="18" charset="0"/>
            </a:endParaRPr>
          </a:p>
        </p:txBody>
      </p:sp>
      <p:cxnSp>
        <p:nvCxnSpPr>
          <p:cNvPr id="16" name="Straight Connector 15">
            <a:extLst>
              <a:ext uri="{FF2B5EF4-FFF2-40B4-BE49-F238E27FC236}">
                <a16:creationId xmlns:a16="http://schemas.microsoft.com/office/drawing/2014/main" id="{CD08198E-AEB0-431D-B7C7-98B343826A95}"/>
              </a:ext>
            </a:extLst>
          </p:cNvPr>
          <p:cNvCxnSpPr>
            <a:cxnSpLocks/>
          </p:cNvCxnSpPr>
          <p:nvPr/>
        </p:nvCxnSpPr>
        <p:spPr>
          <a:xfrm flipV="1">
            <a:off x="1156249" y="5998049"/>
            <a:ext cx="6367957" cy="6403"/>
          </a:xfrm>
          <a:prstGeom prst="line">
            <a:avLst/>
          </a:prstGeom>
          <a:ln w="25400">
            <a:solidFill>
              <a:srgbClr val="2C6BB0"/>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CD08198E-AEB0-431D-B7C7-98B343826A95}"/>
              </a:ext>
            </a:extLst>
          </p:cNvPr>
          <p:cNvCxnSpPr>
            <a:cxnSpLocks/>
          </p:cNvCxnSpPr>
          <p:nvPr/>
        </p:nvCxnSpPr>
        <p:spPr>
          <a:xfrm>
            <a:off x="1156249" y="6633625"/>
            <a:ext cx="6367957" cy="10755"/>
          </a:xfrm>
          <a:prstGeom prst="line">
            <a:avLst/>
          </a:prstGeom>
          <a:ln w="25400">
            <a:solidFill>
              <a:srgbClr val="2C6BB0"/>
            </a:solidFill>
          </a:ln>
        </p:spPr>
        <p:style>
          <a:lnRef idx="1">
            <a:schemeClr val="dk1"/>
          </a:lnRef>
          <a:fillRef idx="0">
            <a:schemeClr val="dk1"/>
          </a:fillRef>
          <a:effectRef idx="0">
            <a:schemeClr val="dk1"/>
          </a:effectRef>
          <a:fontRef idx="minor">
            <a:schemeClr val="tx1"/>
          </a:fontRef>
        </p:style>
      </p:cxnSp>
      <p:sp>
        <p:nvSpPr>
          <p:cNvPr id="9" name="Slide Number Placeholder 8"/>
          <p:cNvSpPr>
            <a:spLocks noGrp="1"/>
          </p:cNvSpPr>
          <p:nvPr>
            <p:ph type="sldNum" sz="quarter" idx="12"/>
          </p:nvPr>
        </p:nvSpPr>
        <p:spPr/>
        <p:txBody>
          <a:bodyPr/>
          <a:lstStyle/>
          <a:p>
            <a:fld id="{CD6E8413-8B64-46A0-A043-DA7FCA8C4DD3}" type="slidenum">
              <a:rPr lang="en-US" smtClean="0">
                <a:latin typeface="Palatino Linotype" panose="02040502050505030304" pitchFamily="18" charset="0"/>
              </a:rPr>
              <a:t>7</a:t>
            </a:fld>
            <a:endParaRPr lang="en-US" dirty="0">
              <a:latin typeface="Palatino Linotype" panose="02040502050505030304" pitchFamily="18" charset="0"/>
            </a:endParaRPr>
          </a:p>
        </p:txBody>
      </p:sp>
    </p:spTree>
    <p:extLst>
      <p:ext uri="{BB962C8B-B14F-4D97-AF65-F5344CB8AC3E}">
        <p14:creationId xmlns:p14="http://schemas.microsoft.com/office/powerpoint/2010/main" val="2679173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691A5F-92E4-4FE2-A6D1-C557860724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78000"/>
            <a:ext cx="1080000" cy="1080000"/>
          </a:xfrm>
          <a:prstGeom prst="rect">
            <a:avLst/>
          </a:prstGeom>
        </p:spPr>
      </p:pic>
      <p:sp>
        <p:nvSpPr>
          <p:cNvPr id="6" name="Text Box 42">
            <a:extLst>
              <a:ext uri="{FF2B5EF4-FFF2-40B4-BE49-F238E27FC236}">
                <a16:creationId xmlns:a16="http://schemas.microsoft.com/office/drawing/2014/main" id="{9958E7EE-3905-422E-9685-810AA24B58EB}"/>
              </a:ext>
            </a:extLst>
          </p:cNvPr>
          <p:cNvSpPr txBox="1">
            <a:spLocks noChangeArrowheads="1"/>
          </p:cNvSpPr>
          <p:nvPr/>
        </p:nvSpPr>
        <p:spPr bwMode="auto">
          <a:xfrm>
            <a:off x="304801" y="337387"/>
            <a:ext cx="8515350" cy="34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174" tIns="34587" rIns="69174" bIns="34587">
            <a:spAutoFit/>
          </a:bodyPr>
          <a:lstStyle>
            <a:lvl1pPr defTabSz="4156075" eaLnBrk="0" hangingPunct="0">
              <a:defRPr sz="8200">
                <a:solidFill>
                  <a:schemeClr val="tx1"/>
                </a:solidFill>
                <a:latin typeface="Arial" panose="020B0604020202020204" pitchFamily="34" charset="0"/>
              </a:defRPr>
            </a:lvl1pPr>
            <a:lvl2pPr marL="742950" indent="-285750" defTabSz="4156075" eaLnBrk="0" hangingPunct="0">
              <a:defRPr sz="8200">
                <a:solidFill>
                  <a:schemeClr val="tx1"/>
                </a:solidFill>
                <a:latin typeface="Arial" panose="020B0604020202020204" pitchFamily="34" charset="0"/>
              </a:defRPr>
            </a:lvl2pPr>
            <a:lvl3pPr marL="1143000" indent="-228600" defTabSz="4156075" eaLnBrk="0" hangingPunct="0">
              <a:defRPr sz="8200">
                <a:solidFill>
                  <a:schemeClr val="tx1"/>
                </a:solidFill>
                <a:latin typeface="Arial" panose="020B0604020202020204" pitchFamily="34" charset="0"/>
              </a:defRPr>
            </a:lvl3pPr>
            <a:lvl4pPr marL="1600200" indent="-228600" defTabSz="4156075" eaLnBrk="0" hangingPunct="0">
              <a:defRPr sz="8200">
                <a:solidFill>
                  <a:schemeClr val="tx1"/>
                </a:solidFill>
                <a:latin typeface="Arial" panose="020B0604020202020204" pitchFamily="34" charset="0"/>
              </a:defRPr>
            </a:lvl4pPr>
            <a:lvl5pPr marL="2057400" indent="-228600" defTabSz="4156075" eaLnBrk="0" hangingPunct="0">
              <a:defRPr sz="8200">
                <a:solidFill>
                  <a:schemeClr val="tx1"/>
                </a:solidFill>
                <a:latin typeface="Arial" panose="020B0604020202020204" pitchFamily="34" charset="0"/>
              </a:defRPr>
            </a:lvl5pPr>
            <a:lvl6pPr marL="2514600" indent="-228600" defTabSz="4156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56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56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56075"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r>
              <a:rPr lang="lv-LV" sz="1800" b="1" dirty="0" smtClean="0">
                <a:latin typeface="Palatino Linotype" panose="02040502050505030304" pitchFamily="18" charset="0"/>
                <a:ea typeface="Cambria" panose="02040503050406030204" pitchFamily="18" charset="0"/>
                <a:cs typeface="Times New Roman" panose="02020603050405020304" pitchFamily="18" charset="0"/>
              </a:rPr>
              <a:t>III. Quantum chemical calculations*</a:t>
            </a:r>
            <a:endParaRPr lang="en-US" sz="1800" b="1" baseline="30000" dirty="0">
              <a:latin typeface="Palatino Linotype" panose="02040502050505030304" pitchFamily="18" charset="0"/>
              <a:ea typeface="Cambria" panose="020405030504060302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CD08198E-AEB0-431D-B7C7-98B343826A95}"/>
              </a:ext>
            </a:extLst>
          </p:cNvPr>
          <p:cNvCxnSpPr>
            <a:cxnSpLocks/>
          </p:cNvCxnSpPr>
          <p:nvPr/>
        </p:nvCxnSpPr>
        <p:spPr>
          <a:xfrm flipV="1">
            <a:off x="1199580" y="6070232"/>
            <a:ext cx="6765325" cy="12331"/>
          </a:xfrm>
          <a:prstGeom prst="line">
            <a:avLst/>
          </a:prstGeom>
          <a:ln w="25400">
            <a:solidFill>
              <a:srgbClr val="2C6BB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CD08198E-AEB0-431D-B7C7-98B343826A95}"/>
              </a:ext>
            </a:extLst>
          </p:cNvPr>
          <p:cNvCxnSpPr>
            <a:cxnSpLocks/>
          </p:cNvCxnSpPr>
          <p:nvPr/>
        </p:nvCxnSpPr>
        <p:spPr>
          <a:xfrm>
            <a:off x="1199580" y="6531897"/>
            <a:ext cx="6765325" cy="0"/>
          </a:xfrm>
          <a:prstGeom prst="line">
            <a:avLst/>
          </a:prstGeom>
          <a:ln w="25400">
            <a:solidFill>
              <a:srgbClr val="2C6BB0"/>
            </a:solidFill>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910685" y="724379"/>
            <a:ext cx="7303582" cy="523220"/>
          </a:xfrm>
          <a:prstGeom prst="rect">
            <a:avLst/>
          </a:prstGeom>
        </p:spPr>
        <p:txBody>
          <a:bodyPr wrap="square">
            <a:spAutoFit/>
          </a:bodyPr>
          <a:lstStyle/>
          <a:p>
            <a:pPr algn="just"/>
            <a:r>
              <a:rPr lang="lv-LV" sz="1400" b="1" dirty="0" smtClean="0">
                <a:latin typeface="Palatino Linotype" panose="02040502050505030304" pitchFamily="18" charset="0"/>
                <a:ea typeface="Cambria" panose="02040503050406030204" pitchFamily="18" charset="0"/>
              </a:rPr>
              <a:t>Table 2. </a:t>
            </a:r>
            <a:r>
              <a:rPr lang="en-US" sz="1400" dirty="0" smtClean="0">
                <a:latin typeface="Palatino Linotype" panose="02040502050505030304" pitchFamily="18" charset="0"/>
                <a:ea typeface="Cambria" panose="02040503050406030204" pitchFamily="18" charset="0"/>
              </a:rPr>
              <a:t>Information about </a:t>
            </a:r>
            <a:r>
              <a:rPr lang="en-US" sz="1400" dirty="0">
                <a:latin typeface="Palatino Linotype" panose="02040502050505030304" pitchFamily="18" charset="0"/>
                <a:ea typeface="Cambria" panose="02040503050406030204" pitchFamily="18" charset="0"/>
              </a:rPr>
              <a:t>crystal lattice energy changes for different </a:t>
            </a:r>
            <a:r>
              <a:rPr lang="en-US" sz="1400" dirty="0" err="1">
                <a:latin typeface="Palatino Linotype" panose="02040502050505030304" pitchFamily="18" charset="0"/>
                <a:ea typeface="Cambria" panose="02040503050406030204" pitchFamily="18" charset="0"/>
              </a:rPr>
              <a:t>nitrobenzoic</a:t>
            </a:r>
            <a:r>
              <a:rPr lang="en-US" sz="1400" dirty="0">
                <a:latin typeface="Palatino Linotype" panose="02040502050505030304" pitchFamily="18" charset="0"/>
                <a:ea typeface="Cambria" panose="02040503050406030204" pitchFamily="18" charset="0"/>
              </a:rPr>
              <a:t> acid derivatives and their </a:t>
            </a:r>
            <a:r>
              <a:rPr lang="en-US" sz="1400" dirty="0" smtClean="0">
                <a:latin typeface="Palatino Linotype" panose="02040502050505030304" pitchFamily="18" charset="0"/>
                <a:ea typeface="Cambria" panose="02040503050406030204" pitchFamily="18" charset="0"/>
              </a:rPr>
              <a:t>isomers</a:t>
            </a:r>
            <a:r>
              <a:rPr lang="lv-LV" sz="1400" dirty="0" smtClean="0">
                <a:latin typeface="Palatino Linotype" panose="02040502050505030304" pitchFamily="18" charset="0"/>
                <a:ea typeface="Cambria" panose="02040503050406030204" pitchFamily="18" charset="0"/>
              </a:rPr>
              <a:t> (</a:t>
            </a:r>
            <a:r>
              <a:rPr lang="en-GB" sz="1400" dirty="0">
                <a:latin typeface="Palatino Linotype" panose="02040502050505030304" pitchFamily="18" charset="0"/>
                <a:ea typeface="Cambria" panose="02040503050406030204" pitchFamily="18" charset="0"/>
              </a:rPr>
              <a:t>calculated according to </a:t>
            </a:r>
            <a:r>
              <a:rPr lang="en-GB" sz="1400" i="1" dirty="0">
                <a:latin typeface="Palatino Linotype" panose="02040502050505030304" pitchFamily="18" charset="0"/>
                <a:ea typeface="Cambria" panose="02040503050406030204" pitchFamily="18" charset="0"/>
              </a:rPr>
              <a:t>VC-relax</a:t>
            </a:r>
            <a:r>
              <a:rPr lang="en-GB" sz="1400" dirty="0">
                <a:latin typeface="Palatino Linotype" panose="02040502050505030304" pitchFamily="18" charset="0"/>
                <a:ea typeface="Cambria" panose="02040503050406030204" pitchFamily="18" charset="0"/>
              </a:rPr>
              <a:t> and </a:t>
            </a:r>
            <a:r>
              <a:rPr lang="en-GB" sz="1400" i="1" dirty="0">
                <a:latin typeface="Palatino Linotype" panose="02040502050505030304" pitchFamily="18" charset="0"/>
                <a:ea typeface="Cambria" panose="02040503050406030204" pitchFamily="18" charset="0"/>
              </a:rPr>
              <a:t>SCF</a:t>
            </a:r>
            <a:r>
              <a:rPr lang="en-GB" sz="1400" dirty="0">
                <a:latin typeface="Palatino Linotype" panose="02040502050505030304" pitchFamily="18" charset="0"/>
                <a:ea typeface="Cambria" panose="02040503050406030204" pitchFamily="18" charset="0"/>
              </a:rPr>
              <a:t> </a:t>
            </a:r>
            <a:r>
              <a:rPr lang="en-GB" sz="1400" dirty="0" smtClean="0">
                <a:latin typeface="Palatino Linotype" panose="02040502050505030304" pitchFamily="18" charset="0"/>
                <a:ea typeface="Cambria" panose="02040503050406030204" pitchFamily="18" charset="0"/>
              </a:rPr>
              <a:t>solution</a:t>
            </a:r>
            <a:r>
              <a:rPr lang="lv-LV" sz="1400" dirty="0" smtClean="0">
                <a:latin typeface="Palatino Linotype" panose="02040502050505030304" pitchFamily="18" charset="0"/>
                <a:ea typeface="Cambria" panose="02040503050406030204" pitchFamily="18" charset="0"/>
              </a:rPr>
              <a:t>)*.</a:t>
            </a:r>
            <a:endParaRPr lang="lv-LV" sz="1400" dirty="0">
              <a:latin typeface="Palatino Linotype" panose="02040502050505030304" pitchFamily="18" charset="0"/>
              <a:ea typeface="Cambria" panose="02040503050406030204" pitchFamily="18" charset="0"/>
            </a:endParaRPr>
          </a:p>
        </p:txBody>
      </p:sp>
      <p:sp>
        <p:nvSpPr>
          <p:cNvPr id="23" name="Rectangle 22"/>
          <p:cNvSpPr/>
          <p:nvPr/>
        </p:nvSpPr>
        <p:spPr>
          <a:xfrm>
            <a:off x="1199580" y="6070232"/>
            <a:ext cx="6765325" cy="461665"/>
          </a:xfrm>
          <a:prstGeom prst="rect">
            <a:avLst/>
          </a:prstGeom>
        </p:spPr>
        <p:txBody>
          <a:bodyPr wrap="square">
            <a:spAutoFit/>
          </a:bodyPr>
          <a:lstStyle/>
          <a:p>
            <a:pPr algn="just"/>
            <a:r>
              <a:rPr lang="en-US" sz="1200" dirty="0">
                <a:latin typeface="Palatino Linotype" panose="02040502050505030304" pitchFamily="18" charset="0"/>
                <a:ea typeface="Cambria" panose="02040503050406030204" pitchFamily="18" charset="0"/>
              </a:rPr>
              <a:t>* - </a:t>
            </a:r>
            <a:r>
              <a:rPr lang="de-DE" sz="1200" b="1" dirty="0" smtClean="0">
                <a:latin typeface="Palatino Linotype" panose="02040502050505030304" pitchFamily="18" charset="0"/>
                <a:ea typeface="Cambria" panose="02040503050406030204" pitchFamily="18" charset="0"/>
              </a:rPr>
              <a:t>∆</a:t>
            </a:r>
            <a:r>
              <a:rPr lang="de-DE" sz="1200" b="1" dirty="0">
                <a:latin typeface="Palatino Linotype" panose="02040502050505030304" pitchFamily="18" charset="0"/>
                <a:ea typeface="Cambria" panose="02040503050406030204" pitchFamily="18" charset="0"/>
              </a:rPr>
              <a:t>E &lt; 0 </a:t>
            </a:r>
            <a:r>
              <a:rPr lang="de-DE" sz="1200" dirty="0">
                <a:latin typeface="Palatino Linotype" panose="02040502050505030304" pitchFamily="18" charset="0"/>
                <a:ea typeface="Cambria" panose="02040503050406030204" pitchFamily="18" charset="0"/>
              </a:rPr>
              <a:t>(colored in </a:t>
            </a:r>
            <a:r>
              <a:rPr lang="de-DE" sz="1200" b="1" dirty="0">
                <a:latin typeface="Palatino Linotype" panose="02040502050505030304" pitchFamily="18" charset="0"/>
                <a:ea typeface="Cambria" panose="02040503050406030204" pitchFamily="18" charset="0"/>
              </a:rPr>
              <a:t>bold</a:t>
            </a:r>
            <a:r>
              <a:rPr lang="de-DE" sz="1200" dirty="0" smtClean="0">
                <a:latin typeface="Palatino Linotype" panose="02040502050505030304" pitchFamily="18" charset="0"/>
                <a:ea typeface="Cambria" panose="02040503050406030204" pitchFamily="18" charset="0"/>
              </a:rPr>
              <a:t>), </a:t>
            </a:r>
            <a:r>
              <a:rPr lang="de-DE" sz="1200" dirty="0">
                <a:latin typeface="Palatino Linotype" panose="02040502050505030304" pitchFamily="18" charset="0"/>
                <a:ea typeface="Cambria" panose="02040503050406030204" pitchFamily="18" charset="0"/>
              </a:rPr>
              <a:t>it is likely that the two compounds will crystallize separately and will form solid solutions with each other in the given </a:t>
            </a:r>
            <a:r>
              <a:rPr lang="de-DE" sz="1200" dirty="0" smtClean="0">
                <a:latin typeface="Palatino Linotype" panose="02040502050505030304" pitchFamily="18" charset="0"/>
                <a:ea typeface="Cambria" panose="02040503050406030204" pitchFamily="18" charset="0"/>
              </a:rPr>
              <a:t>combination.</a:t>
            </a:r>
            <a:endParaRPr lang="lv-LV" sz="1200" dirty="0">
              <a:latin typeface="Palatino Linotype" panose="02040502050505030304" pitchFamily="18" charset="0"/>
              <a:ea typeface="Cambria" panose="02040503050406030204" pitchFamily="18" charset="0"/>
            </a:endParaRPr>
          </a:p>
        </p:txBody>
      </p:sp>
      <p:pic>
        <p:nvPicPr>
          <p:cNvPr id="4" name="Picture 3"/>
          <p:cNvPicPr>
            <a:picLocks noChangeAspect="1"/>
          </p:cNvPicPr>
          <p:nvPr/>
        </p:nvPicPr>
        <p:blipFill>
          <a:blip r:embed="rId4"/>
          <a:stretch>
            <a:fillRect/>
          </a:stretch>
        </p:blipFill>
        <p:spPr>
          <a:xfrm>
            <a:off x="910685" y="1229002"/>
            <a:ext cx="7303582" cy="4548998"/>
          </a:xfrm>
          <a:prstGeom prst="rect">
            <a:avLst/>
          </a:prstGeom>
        </p:spPr>
      </p:pic>
      <p:sp>
        <p:nvSpPr>
          <p:cNvPr id="2" name="Slide Number Placeholder 1"/>
          <p:cNvSpPr>
            <a:spLocks noGrp="1"/>
          </p:cNvSpPr>
          <p:nvPr>
            <p:ph type="sldNum" sz="quarter" idx="12"/>
          </p:nvPr>
        </p:nvSpPr>
        <p:spPr/>
        <p:txBody>
          <a:bodyPr/>
          <a:lstStyle/>
          <a:p>
            <a:fld id="{CD6E8413-8B64-46A0-A043-DA7FCA8C4DD3}" type="slidenum">
              <a:rPr lang="en-US" smtClean="0"/>
              <a:t>8</a:t>
            </a:fld>
            <a:endParaRPr lang="en-US"/>
          </a:p>
        </p:txBody>
      </p:sp>
    </p:spTree>
    <p:extLst>
      <p:ext uri="{BB962C8B-B14F-4D97-AF65-F5344CB8AC3E}">
        <p14:creationId xmlns:p14="http://schemas.microsoft.com/office/powerpoint/2010/main" val="2662125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a:extLst>
              <a:ext uri="{FF2B5EF4-FFF2-40B4-BE49-F238E27FC236}">
                <a16:creationId xmlns:a16="http://schemas.microsoft.com/office/drawing/2014/main" id="{00000000-0008-0000-1000-000012000000}"/>
              </a:ext>
            </a:extLst>
          </p:cNvPr>
          <p:cNvGraphicFramePr/>
          <p:nvPr>
            <p:extLst>
              <p:ext uri="{D42A27DB-BD31-4B8C-83A1-F6EECF244321}">
                <p14:modId xmlns:p14="http://schemas.microsoft.com/office/powerpoint/2010/main" val="322685160"/>
              </p:ext>
            </p:extLst>
          </p:nvPr>
        </p:nvGraphicFramePr>
        <p:xfrm>
          <a:off x="4586013" y="2833718"/>
          <a:ext cx="4500000" cy="23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id="{00000000-0008-0000-1000-00000F000000}"/>
              </a:ext>
            </a:extLst>
          </p:cNvPr>
          <p:cNvGraphicFramePr/>
          <p:nvPr>
            <p:extLst>
              <p:ext uri="{D42A27DB-BD31-4B8C-83A1-F6EECF244321}">
                <p14:modId xmlns:p14="http://schemas.microsoft.com/office/powerpoint/2010/main" val="3734849706"/>
              </p:ext>
            </p:extLst>
          </p:nvPr>
        </p:nvGraphicFramePr>
        <p:xfrm>
          <a:off x="58383" y="2838141"/>
          <a:ext cx="4500000" cy="234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Chart 23">
            <a:extLst>
              <a:ext uri="{FF2B5EF4-FFF2-40B4-BE49-F238E27FC236}">
                <a16:creationId xmlns:a16="http://schemas.microsoft.com/office/drawing/2014/main" id="{00000000-0008-0000-1000-00000C000000}"/>
              </a:ext>
            </a:extLst>
          </p:cNvPr>
          <p:cNvGraphicFramePr/>
          <p:nvPr>
            <p:extLst>
              <p:ext uri="{D42A27DB-BD31-4B8C-83A1-F6EECF244321}">
                <p14:modId xmlns:p14="http://schemas.microsoft.com/office/powerpoint/2010/main" val="3086821772"/>
              </p:ext>
            </p:extLst>
          </p:nvPr>
        </p:nvGraphicFramePr>
        <p:xfrm>
          <a:off x="4586013" y="593416"/>
          <a:ext cx="4500000" cy="234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00000000-0008-0000-1000-000002000000}"/>
              </a:ext>
            </a:extLst>
          </p:cNvPr>
          <p:cNvGraphicFramePr/>
          <p:nvPr>
            <p:extLst>
              <p:ext uri="{D42A27DB-BD31-4B8C-83A1-F6EECF244321}">
                <p14:modId xmlns:p14="http://schemas.microsoft.com/office/powerpoint/2010/main" val="26576655"/>
              </p:ext>
            </p:extLst>
          </p:nvPr>
        </p:nvGraphicFramePr>
        <p:xfrm>
          <a:off x="58383" y="593416"/>
          <a:ext cx="4500000" cy="2340000"/>
        </p:xfrm>
        <a:graphic>
          <a:graphicData uri="http://schemas.openxmlformats.org/drawingml/2006/chart">
            <c:chart xmlns:c="http://schemas.openxmlformats.org/drawingml/2006/chart" xmlns:r="http://schemas.openxmlformats.org/officeDocument/2006/relationships" r:id="rId6"/>
          </a:graphicData>
        </a:graphic>
      </p:graphicFrame>
      <p:pic>
        <p:nvPicPr>
          <p:cNvPr id="3" name="Picture 2">
            <a:extLst>
              <a:ext uri="{FF2B5EF4-FFF2-40B4-BE49-F238E27FC236}">
                <a16:creationId xmlns:a16="http://schemas.microsoft.com/office/drawing/2014/main" id="{60691A5F-92E4-4FE2-A6D1-C557860724F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5778000"/>
            <a:ext cx="1080000" cy="1080000"/>
          </a:xfrm>
          <a:prstGeom prst="rect">
            <a:avLst/>
          </a:prstGeom>
        </p:spPr>
      </p:pic>
      <p:sp>
        <p:nvSpPr>
          <p:cNvPr id="6" name="Text Box 42">
            <a:extLst>
              <a:ext uri="{FF2B5EF4-FFF2-40B4-BE49-F238E27FC236}">
                <a16:creationId xmlns:a16="http://schemas.microsoft.com/office/drawing/2014/main" id="{9958E7EE-3905-422E-9685-810AA24B58EB}"/>
              </a:ext>
            </a:extLst>
          </p:cNvPr>
          <p:cNvSpPr txBox="1">
            <a:spLocks noChangeArrowheads="1"/>
          </p:cNvSpPr>
          <p:nvPr/>
        </p:nvSpPr>
        <p:spPr bwMode="auto">
          <a:xfrm>
            <a:off x="304801" y="312536"/>
            <a:ext cx="8515350" cy="346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9174" tIns="34587" rIns="69174" bIns="34587">
            <a:spAutoFit/>
          </a:bodyPr>
          <a:lstStyle>
            <a:lvl1pPr defTabSz="4156075" eaLnBrk="0" hangingPunct="0">
              <a:defRPr sz="8200">
                <a:solidFill>
                  <a:schemeClr val="tx1"/>
                </a:solidFill>
                <a:latin typeface="Arial" panose="020B0604020202020204" pitchFamily="34" charset="0"/>
              </a:defRPr>
            </a:lvl1pPr>
            <a:lvl2pPr marL="742950" indent="-285750" defTabSz="4156075" eaLnBrk="0" hangingPunct="0">
              <a:defRPr sz="8200">
                <a:solidFill>
                  <a:schemeClr val="tx1"/>
                </a:solidFill>
                <a:latin typeface="Arial" panose="020B0604020202020204" pitchFamily="34" charset="0"/>
              </a:defRPr>
            </a:lvl2pPr>
            <a:lvl3pPr marL="1143000" indent="-228600" defTabSz="4156075" eaLnBrk="0" hangingPunct="0">
              <a:defRPr sz="8200">
                <a:solidFill>
                  <a:schemeClr val="tx1"/>
                </a:solidFill>
                <a:latin typeface="Arial" panose="020B0604020202020204" pitchFamily="34" charset="0"/>
              </a:defRPr>
            </a:lvl3pPr>
            <a:lvl4pPr marL="1600200" indent="-228600" defTabSz="4156075" eaLnBrk="0" hangingPunct="0">
              <a:defRPr sz="8200">
                <a:solidFill>
                  <a:schemeClr val="tx1"/>
                </a:solidFill>
                <a:latin typeface="Arial" panose="020B0604020202020204" pitchFamily="34" charset="0"/>
              </a:defRPr>
            </a:lvl4pPr>
            <a:lvl5pPr marL="2057400" indent="-228600" defTabSz="4156075" eaLnBrk="0" hangingPunct="0">
              <a:defRPr sz="8200">
                <a:solidFill>
                  <a:schemeClr val="tx1"/>
                </a:solidFill>
                <a:latin typeface="Arial" panose="020B0604020202020204" pitchFamily="34" charset="0"/>
              </a:defRPr>
            </a:lvl5pPr>
            <a:lvl6pPr marL="2514600" indent="-228600" defTabSz="4156075" eaLnBrk="0" fontAlgn="base" hangingPunct="0">
              <a:spcBef>
                <a:spcPct val="0"/>
              </a:spcBef>
              <a:spcAft>
                <a:spcPct val="0"/>
              </a:spcAft>
              <a:defRPr sz="8200">
                <a:solidFill>
                  <a:schemeClr val="tx1"/>
                </a:solidFill>
                <a:latin typeface="Arial" panose="020B0604020202020204" pitchFamily="34" charset="0"/>
              </a:defRPr>
            </a:lvl6pPr>
            <a:lvl7pPr marL="2971800" indent="-228600" defTabSz="4156075" eaLnBrk="0" fontAlgn="base" hangingPunct="0">
              <a:spcBef>
                <a:spcPct val="0"/>
              </a:spcBef>
              <a:spcAft>
                <a:spcPct val="0"/>
              </a:spcAft>
              <a:defRPr sz="8200">
                <a:solidFill>
                  <a:schemeClr val="tx1"/>
                </a:solidFill>
                <a:latin typeface="Arial" panose="020B0604020202020204" pitchFamily="34" charset="0"/>
              </a:defRPr>
            </a:lvl7pPr>
            <a:lvl8pPr marL="3429000" indent="-228600" defTabSz="4156075" eaLnBrk="0" fontAlgn="base" hangingPunct="0">
              <a:spcBef>
                <a:spcPct val="0"/>
              </a:spcBef>
              <a:spcAft>
                <a:spcPct val="0"/>
              </a:spcAft>
              <a:defRPr sz="8200">
                <a:solidFill>
                  <a:schemeClr val="tx1"/>
                </a:solidFill>
                <a:latin typeface="Arial" panose="020B0604020202020204" pitchFamily="34" charset="0"/>
              </a:defRPr>
            </a:lvl8pPr>
            <a:lvl9pPr marL="3886200" indent="-228600" defTabSz="4156075" eaLnBrk="0" fontAlgn="base" hangingPunct="0">
              <a:spcBef>
                <a:spcPct val="0"/>
              </a:spcBef>
              <a:spcAft>
                <a:spcPct val="0"/>
              </a:spcAft>
              <a:defRPr sz="8200">
                <a:solidFill>
                  <a:schemeClr val="tx1"/>
                </a:solidFill>
                <a:latin typeface="Arial" panose="020B0604020202020204" pitchFamily="34" charset="0"/>
              </a:defRPr>
            </a:lvl9pPr>
          </a:lstStyle>
          <a:p>
            <a:pPr eaLnBrk="1" hangingPunct="1"/>
            <a:r>
              <a:rPr lang="lv-LV" sz="1800" b="1" dirty="0" smtClean="0">
                <a:latin typeface="Palatino Linotype" panose="02040502050505030304" pitchFamily="18" charset="0"/>
                <a:ea typeface="Cambria" panose="02040503050406030204" pitchFamily="18" charset="0"/>
                <a:cs typeface="Times New Roman" panose="02020603050405020304" pitchFamily="18" charset="0"/>
              </a:rPr>
              <a:t>IV. </a:t>
            </a:r>
            <a:r>
              <a:rPr lang="en-US" sz="1800" b="1" dirty="0">
                <a:latin typeface="Palatino Linotype" panose="02040502050505030304" pitchFamily="18" charset="0"/>
                <a:ea typeface="Cambria" panose="02040503050406030204" pitchFamily="18" charset="0"/>
                <a:cs typeface="Times New Roman" panose="02020603050405020304" pitchFamily="18" charset="0"/>
              </a:rPr>
              <a:t>Energetic aspects of </a:t>
            </a:r>
            <a:r>
              <a:rPr lang="en-US" sz="1800" b="1" dirty="0" err="1">
                <a:latin typeface="Palatino Linotype" panose="02040502050505030304" pitchFamily="18" charset="0"/>
                <a:ea typeface="Cambria" panose="02040503050406030204" pitchFamily="18" charset="0"/>
                <a:cs typeface="Times New Roman" panose="02020603050405020304" pitchFamily="18" charset="0"/>
              </a:rPr>
              <a:t>nitrobenzoic</a:t>
            </a:r>
            <a:r>
              <a:rPr lang="en-US" sz="1800" b="1" dirty="0">
                <a:latin typeface="Palatino Linotype" panose="02040502050505030304" pitchFamily="18" charset="0"/>
                <a:ea typeface="Cambria" panose="02040503050406030204" pitchFamily="18" charset="0"/>
                <a:cs typeface="Times New Roman" panose="02020603050405020304" pitchFamily="18" charset="0"/>
              </a:rPr>
              <a:t> acid solid </a:t>
            </a:r>
            <a:r>
              <a:rPr lang="en-US" sz="1800" b="1" dirty="0" smtClean="0">
                <a:latin typeface="Palatino Linotype" panose="02040502050505030304" pitchFamily="18" charset="0"/>
                <a:ea typeface="Cambria" panose="02040503050406030204" pitchFamily="18" charset="0"/>
                <a:cs typeface="Times New Roman" panose="02020603050405020304" pitchFamily="18" charset="0"/>
              </a:rPr>
              <a:t>solutions</a:t>
            </a:r>
            <a:r>
              <a:rPr lang="lv-LV" sz="1800" b="1" dirty="0" smtClean="0">
                <a:latin typeface="Palatino Linotype" panose="02040502050505030304" pitchFamily="18" charset="0"/>
                <a:ea typeface="Cambria" panose="02040503050406030204" pitchFamily="18" charset="0"/>
                <a:cs typeface="Times New Roman" panose="02020603050405020304" pitchFamily="18" charset="0"/>
              </a:rPr>
              <a:t>*</a:t>
            </a:r>
            <a:endParaRPr lang="en-US" sz="1800" b="1" baseline="30000" dirty="0">
              <a:latin typeface="Palatino Linotype" panose="02040502050505030304" pitchFamily="18" charset="0"/>
              <a:ea typeface="Cambria" panose="020405030504060302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CD08198E-AEB0-431D-B7C7-98B343826A95}"/>
              </a:ext>
            </a:extLst>
          </p:cNvPr>
          <p:cNvCxnSpPr>
            <a:cxnSpLocks/>
          </p:cNvCxnSpPr>
          <p:nvPr/>
        </p:nvCxnSpPr>
        <p:spPr>
          <a:xfrm>
            <a:off x="1208250" y="5908805"/>
            <a:ext cx="6735067" cy="13771"/>
          </a:xfrm>
          <a:prstGeom prst="line">
            <a:avLst/>
          </a:prstGeom>
          <a:ln w="25400">
            <a:solidFill>
              <a:srgbClr val="2C6BB0"/>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CD08198E-AEB0-431D-B7C7-98B343826A95}"/>
              </a:ext>
            </a:extLst>
          </p:cNvPr>
          <p:cNvCxnSpPr>
            <a:cxnSpLocks/>
          </p:cNvCxnSpPr>
          <p:nvPr/>
        </p:nvCxnSpPr>
        <p:spPr>
          <a:xfrm>
            <a:off x="1216922" y="6721477"/>
            <a:ext cx="6726395" cy="1"/>
          </a:xfrm>
          <a:prstGeom prst="line">
            <a:avLst/>
          </a:prstGeom>
          <a:ln w="25400">
            <a:solidFill>
              <a:srgbClr val="2C6BB0"/>
            </a:solidFill>
          </a:ln>
        </p:spPr>
        <p:style>
          <a:lnRef idx="1">
            <a:schemeClr val="dk1"/>
          </a:lnRef>
          <a:fillRef idx="0">
            <a:schemeClr val="dk1"/>
          </a:fillRef>
          <a:effectRef idx="0">
            <a:schemeClr val="dk1"/>
          </a:effectRef>
          <a:fontRef idx="minor">
            <a:schemeClr val="tx1"/>
          </a:fontRef>
        </p:style>
      </p:cxnSp>
      <p:sp>
        <p:nvSpPr>
          <p:cNvPr id="23" name="Rectangle 22"/>
          <p:cNvSpPr/>
          <p:nvPr/>
        </p:nvSpPr>
        <p:spPr>
          <a:xfrm>
            <a:off x="1216922" y="5922576"/>
            <a:ext cx="6726395" cy="1015663"/>
          </a:xfrm>
          <a:prstGeom prst="rect">
            <a:avLst/>
          </a:prstGeom>
        </p:spPr>
        <p:txBody>
          <a:bodyPr wrap="square">
            <a:spAutoFit/>
          </a:bodyPr>
          <a:lstStyle/>
          <a:p>
            <a:pPr algn="just"/>
            <a:r>
              <a:rPr lang="lv-LV" sz="1200" dirty="0" smtClean="0">
                <a:latin typeface="Palatino Linotype" panose="02040502050505030304" pitchFamily="18" charset="0"/>
                <a:ea typeface="Cambria" panose="02040503050406030204" pitchFamily="18" charset="0"/>
              </a:rPr>
              <a:t>* - </a:t>
            </a:r>
            <a:r>
              <a:rPr lang="en-US" sz="1200" dirty="0" smtClean="0">
                <a:latin typeface="Palatino Linotype" panose="02040502050505030304" pitchFamily="18" charset="0"/>
                <a:ea typeface="Cambria" panose="02040503050406030204" pitchFamily="18" charset="0"/>
              </a:rPr>
              <a:t>By </a:t>
            </a:r>
            <a:r>
              <a:rPr lang="en-US" sz="1200" dirty="0">
                <a:latin typeface="Palatino Linotype" panose="02040502050505030304" pitchFamily="18" charset="0"/>
                <a:ea typeface="Cambria" panose="02040503050406030204" pitchFamily="18" charset="0"/>
              </a:rPr>
              <a:t>graphically interpreting the results, it can be clearly seen in which cases the isostructural and/or replaced structure is more energetically advantageous compared to the original structure </a:t>
            </a:r>
            <a:r>
              <a:rPr lang="lv-LV" sz="1200" dirty="0" smtClean="0">
                <a:latin typeface="Palatino Linotype" panose="02040502050505030304" pitchFamily="18" charset="0"/>
                <a:ea typeface="Cambria" panose="02040503050406030204" pitchFamily="18" charset="0"/>
              </a:rPr>
              <a:t>(pure phase) energy </a:t>
            </a:r>
            <a:r>
              <a:rPr lang="en-US" sz="1200" dirty="0" smtClean="0">
                <a:latin typeface="Palatino Linotype" panose="02040502050505030304" pitchFamily="18" charset="0"/>
                <a:ea typeface="Cambria" panose="02040503050406030204" pitchFamily="18" charset="0"/>
              </a:rPr>
              <a:t>(</a:t>
            </a:r>
            <a:r>
              <a:rPr lang="en-US" sz="1200" b="1" dirty="0" smtClean="0">
                <a:latin typeface="Palatino Linotype" panose="02040502050505030304" pitchFamily="18" charset="0"/>
                <a:ea typeface="Cambria" panose="02040503050406030204" pitchFamily="18" charset="0"/>
              </a:rPr>
              <a:t>the </a:t>
            </a:r>
            <a:r>
              <a:rPr lang="en-US" sz="1200" b="1" dirty="0">
                <a:latin typeface="Palatino Linotype" panose="02040502050505030304" pitchFamily="18" charset="0"/>
                <a:ea typeface="Cambria" panose="02040503050406030204" pitchFamily="18" charset="0"/>
              </a:rPr>
              <a:t>frame is covered in black</a:t>
            </a:r>
            <a:r>
              <a:rPr lang="en-US" sz="1200" dirty="0" smtClean="0">
                <a:latin typeface="Palatino Linotype" panose="02040502050505030304" pitchFamily="18" charset="0"/>
                <a:ea typeface="Cambria" panose="02040503050406030204" pitchFamily="18" charset="0"/>
              </a:rPr>
              <a:t>).</a:t>
            </a:r>
            <a:r>
              <a:rPr lang="lv-LV" sz="1200" dirty="0">
                <a:latin typeface="Palatino Linotype" panose="02040502050505030304" pitchFamily="18" charset="0"/>
                <a:ea typeface="Cambria" panose="02040503050406030204" pitchFamily="18" charset="0"/>
              </a:rPr>
              <a:t> </a:t>
            </a:r>
            <a:r>
              <a:rPr lang="lv-LV" sz="1200" dirty="0">
                <a:latin typeface="Palatino Linotype" panose="02040502050505030304" pitchFamily="18" charset="0"/>
                <a:ea typeface="Cambria" panose="02040503050406030204" pitchFamily="18" charset="0"/>
                <a:cs typeface="Tahoma" panose="020B0604030504040204" pitchFamily="34" charset="0"/>
              </a:rPr>
              <a:t>C</a:t>
            </a:r>
            <a:r>
              <a:rPr lang="lv-LV" sz="1200" dirty="0" smtClean="0">
                <a:latin typeface="Palatino Linotype" panose="02040502050505030304" pitchFamily="18" charset="0"/>
                <a:ea typeface="Cambria" panose="02040503050406030204" pitchFamily="18" charset="0"/>
                <a:cs typeface="Tahoma" panose="020B0604030504040204" pitchFamily="34" charset="0"/>
              </a:rPr>
              <a:t>olors </a:t>
            </a:r>
            <a:r>
              <a:rPr lang="lv-LV" sz="1200" dirty="0">
                <a:latin typeface="Palatino Linotype" panose="02040502050505030304" pitchFamily="18" charset="0"/>
                <a:ea typeface="Cambria" panose="02040503050406030204" pitchFamily="18" charset="0"/>
                <a:cs typeface="Tahoma" panose="020B0604030504040204" pitchFamily="34" charset="0"/>
              </a:rPr>
              <a:t>are marked by substitution of </a:t>
            </a:r>
            <a:r>
              <a:rPr lang="en-GB" sz="1200" dirty="0">
                <a:latin typeface="Palatino Linotype" panose="02040502050505030304" pitchFamily="18" charset="0"/>
                <a:ea typeface="Cambria" panose="02040503050406030204" pitchFamily="18" charset="0"/>
              </a:rPr>
              <a:t>group/atom (R)</a:t>
            </a:r>
            <a:r>
              <a:rPr lang="lv-LV" sz="1200" dirty="0">
                <a:latin typeface="Palatino Linotype" panose="02040502050505030304" pitchFamily="18" charset="0"/>
                <a:ea typeface="Cambria" panose="02040503050406030204" pitchFamily="18" charset="0"/>
              </a:rPr>
              <a:t>: </a:t>
            </a:r>
            <a:r>
              <a:rPr lang="lv-LV" sz="1200" dirty="0">
                <a:solidFill>
                  <a:srgbClr val="507C33"/>
                </a:solidFill>
                <a:latin typeface="Palatino Linotype" panose="02040502050505030304" pitchFamily="18" charset="0"/>
                <a:ea typeface="Cambria" panose="02040503050406030204" pitchFamily="18" charset="0"/>
                <a:cs typeface="Tahoma" panose="020B0604030504040204" pitchFamily="34" charset="0"/>
              </a:rPr>
              <a:t>green</a:t>
            </a:r>
            <a:r>
              <a:rPr lang="lv-LV" sz="1200" dirty="0">
                <a:latin typeface="Palatino Linotype" panose="02040502050505030304" pitchFamily="18" charset="0"/>
                <a:ea typeface="Cambria" panose="02040503050406030204" pitchFamily="18" charset="0"/>
                <a:cs typeface="Tahoma" panose="020B0604030504040204" pitchFamily="34" charset="0"/>
              </a:rPr>
              <a:t> – chlorine atom, </a:t>
            </a:r>
            <a:r>
              <a:rPr lang="lv-LV" sz="1200" dirty="0">
                <a:solidFill>
                  <a:srgbClr val="E28D52"/>
                </a:solidFill>
                <a:latin typeface="Palatino Linotype" panose="02040502050505030304" pitchFamily="18" charset="0"/>
                <a:ea typeface="Cambria" panose="02040503050406030204" pitchFamily="18" charset="0"/>
                <a:cs typeface="Tahoma" panose="020B0604030504040204" pitchFamily="34" charset="0"/>
              </a:rPr>
              <a:t>orange</a:t>
            </a:r>
            <a:r>
              <a:rPr lang="lv-LV" sz="1200" dirty="0">
                <a:latin typeface="Palatino Linotype" panose="02040502050505030304" pitchFamily="18" charset="0"/>
                <a:ea typeface="Cambria" panose="02040503050406030204" pitchFamily="18" charset="0"/>
                <a:cs typeface="Tahoma" panose="020B0604030504040204" pitchFamily="34" charset="0"/>
              </a:rPr>
              <a:t> – hydroxyl group, </a:t>
            </a:r>
            <a:r>
              <a:rPr lang="lv-LV" sz="1200" dirty="0">
                <a:solidFill>
                  <a:srgbClr val="EB0000"/>
                </a:solidFill>
                <a:latin typeface="Palatino Linotype" panose="02040502050505030304" pitchFamily="18" charset="0"/>
                <a:ea typeface="Cambria" panose="02040503050406030204" pitchFamily="18" charset="0"/>
                <a:cs typeface="Tahoma" panose="020B0604030504040204" pitchFamily="34" charset="0"/>
              </a:rPr>
              <a:t>red</a:t>
            </a:r>
            <a:r>
              <a:rPr lang="lv-LV" sz="1200" dirty="0">
                <a:latin typeface="Palatino Linotype" panose="02040502050505030304" pitchFamily="18" charset="0"/>
                <a:ea typeface="Cambria" panose="02040503050406030204" pitchFamily="18" charset="0"/>
                <a:cs typeface="Tahoma" panose="020B0604030504040204" pitchFamily="34" charset="0"/>
              </a:rPr>
              <a:t> – methyl group).</a:t>
            </a:r>
            <a:endParaRPr lang="lv-LV" sz="1200" dirty="0">
              <a:latin typeface="Palatino Linotype" panose="02040502050505030304" pitchFamily="18" charset="0"/>
              <a:ea typeface="Cambria" panose="02040503050406030204" pitchFamily="18" charset="0"/>
            </a:endParaRPr>
          </a:p>
          <a:p>
            <a:pPr algn="just"/>
            <a:endParaRPr lang="lv-LV" sz="1200" dirty="0">
              <a:latin typeface="Palatino Linotype" panose="02040502050505030304" pitchFamily="18" charset="0"/>
              <a:ea typeface="Cambria" panose="02040503050406030204" pitchFamily="18" charset="0"/>
            </a:endParaRPr>
          </a:p>
        </p:txBody>
      </p:sp>
      <p:sp>
        <p:nvSpPr>
          <p:cNvPr id="21" name="Rectangle 20"/>
          <p:cNvSpPr/>
          <p:nvPr/>
        </p:nvSpPr>
        <p:spPr>
          <a:xfrm>
            <a:off x="112873" y="5241303"/>
            <a:ext cx="8973140" cy="523220"/>
          </a:xfrm>
          <a:prstGeom prst="rect">
            <a:avLst/>
          </a:prstGeom>
        </p:spPr>
        <p:txBody>
          <a:bodyPr wrap="square">
            <a:spAutoFit/>
          </a:bodyPr>
          <a:lstStyle/>
          <a:p>
            <a:pPr algn="just"/>
            <a:r>
              <a:rPr lang="lv-LV" sz="1400" b="1" dirty="0" smtClean="0">
                <a:latin typeface="Palatino Linotype" panose="02040502050505030304" pitchFamily="18" charset="0"/>
                <a:ea typeface="Cambria" panose="02040503050406030204" pitchFamily="18" charset="0"/>
                <a:cs typeface="Tahoma" panose="020B0604030504040204" pitchFamily="34" charset="0"/>
              </a:rPr>
              <a:t>Figure 4. </a:t>
            </a:r>
            <a:r>
              <a:rPr lang="lv-LV" sz="1400" dirty="0" smtClean="0">
                <a:latin typeface="Palatino Linotype" panose="02040502050505030304" pitchFamily="18" charset="0"/>
                <a:ea typeface="Cambria" panose="02040503050406030204" pitchFamily="18" charset="0"/>
                <a:cs typeface="Tahoma" panose="020B0604030504040204" pitchFamily="34" charset="0"/>
              </a:rPr>
              <a:t>Energy </a:t>
            </a:r>
            <a:r>
              <a:rPr lang="lv-LV" sz="1400" dirty="0">
                <a:latin typeface="Palatino Linotype" panose="02040502050505030304" pitchFamily="18" charset="0"/>
                <a:ea typeface="Cambria" panose="02040503050406030204" pitchFamily="18" charset="0"/>
                <a:cs typeface="Tahoma" panose="020B0604030504040204" pitchFamily="34" charset="0"/>
              </a:rPr>
              <a:t>c</a:t>
            </a:r>
            <a:r>
              <a:rPr lang="en-GB" sz="1400" dirty="0" err="1" smtClean="0">
                <a:latin typeface="Palatino Linotype" panose="02040502050505030304" pitchFamily="18" charset="0"/>
                <a:ea typeface="Cambria" panose="02040503050406030204" pitchFamily="18" charset="0"/>
                <a:cs typeface="Tahoma" panose="020B0604030504040204" pitchFamily="34" charset="0"/>
              </a:rPr>
              <a:t>hange</a:t>
            </a:r>
            <a:r>
              <a:rPr lang="en-GB" sz="1400" dirty="0" smtClean="0">
                <a:latin typeface="Palatino Linotype" panose="02040502050505030304" pitchFamily="18" charset="0"/>
                <a:ea typeface="Cambria" panose="02040503050406030204" pitchFamily="18" charset="0"/>
                <a:cs typeface="Tahoma" panose="020B0604030504040204" pitchFamily="34" charset="0"/>
              </a:rPr>
              <a:t> </a:t>
            </a:r>
            <a:r>
              <a:rPr lang="en-GB" sz="1400" dirty="0">
                <a:latin typeface="Palatino Linotype" panose="02040502050505030304" pitchFamily="18" charset="0"/>
                <a:ea typeface="Cambria" panose="02040503050406030204" pitchFamily="18" charset="0"/>
                <a:cs typeface="Tahoma" panose="020B0604030504040204" pitchFamily="34" charset="0"/>
              </a:rPr>
              <a:t>(ΔE) depending on the crystal lattice energy </a:t>
            </a:r>
            <a:r>
              <a:rPr lang="en-GB" sz="1400" dirty="0" smtClean="0">
                <a:latin typeface="Palatino Linotype" panose="02040502050505030304" pitchFamily="18" charset="0"/>
                <a:ea typeface="Cambria" panose="02040503050406030204" pitchFamily="18" charset="0"/>
                <a:cs typeface="Tahoma" panose="020B0604030504040204" pitchFamily="34" charset="0"/>
              </a:rPr>
              <a:t>of</a:t>
            </a:r>
            <a:r>
              <a:rPr lang="lv-LV" sz="1400" dirty="0" smtClean="0">
                <a:latin typeface="Palatino Linotype" panose="02040502050505030304" pitchFamily="18" charset="0"/>
                <a:ea typeface="Cambria" panose="02040503050406030204" pitchFamily="18" charset="0"/>
                <a:cs typeface="Tahoma" panose="020B0604030504040204" pitchFamily="34" charset="0"/>
              </a:rPr>
              <a:t> </a:t>
            </a:r>
            <a:r>
              <a:rPr lang="lv-LV" sz="1400" b="1" dirty="0" smtClean="0">
                <a:latin typeface="Palatino Linotype" panose="02040502050505030304" pitchFamily="18" charset="0"/>
                <a:ea typeface="Cambria" panose="02040503050406030204" pitchFamily="18" charset="0"/>
                <a:cs typeface="Tahoma" panose="020B0604030504040204" pitchFamily="34" charset="0"/>
              </a:rPr>
              <a:t>a) </a:t>
            </a:r>
            <a:r>
              <a:rPr lang="en-GB" sz="1400" dirty="0" smtClean="0">
                <a:latin typeface="Palatino Linotype" panose="02040502050505030304" pitchFamily="18" charset="0"/>
                <a:ea typeface="Cambria" panose="02040503050406030204" pitchFamily="18" charset="0"/>
                <a:cs typeface="Tahoma" panose="020B0604030504040204" pitchFamily="34" charset="0"/>
              </a:rPr>
              <a:t>2-substituted 4-nitrobenzoic</a:t>
            </a:r>
            <a:r>
              <a:rPr lang="lv-LV" sz="1400" dirty="0" smtClean="0">
                <a:latin typeface="Palatino Linotype" panose="02040502050505030304" pitchFamily="18" charset="0"/>
                <a:ea typeface="Cambria" panose="02040503050406030204" pitchFamily="18" charset="0"/>
                <a:cs typeface="Tahoma" panose="020B0604030504040204" pitchFamily="34" charset="0"/>
              </a:rPr>
              <a:t>, </a:t>
            </a:r>
            <a:r>
              <a:rPr lang="lv-LV" sz="1400" b="1" dirty="0" smtClean="0">
                <a:latin typeface="Palatino Linotype" panose="02040502050505030304" pitchFamily="18" charset="0"/>
                <a:ea typeface="Cambria" panose="02040503050406030204" pitchFamily="18" charset="0"/>
                <a:cs typeface="Tahoma" panose="020B0604030504040204" pitchFamily="34" charset="0"/>
              </a:rPr>
              <a:t>b) </a:t>
            </a:r>
            <a:r>
              <a:rPr lang="lv-LV" sz="1400" dirty="0" smtClean="0">
                <a:latin typeface="Palatino Linotype" panose="02040502050505030304" pitchFamily="18" charset="0"/>
                <a:ea typeface="Cambria" panose="02040503050406030204" pitchFamily="18" charset="0"/>
                <a:cs typeface="Tahoma" panose="020B0604030504040204" pitchFamily="34" charset="0"/>
              </a:rPr>
              <a:t>2-substituted 5-nitrobenzoic acid, </a:t>
            </a:r>
            <a:r>
              <a:rPr lang="lv-LV" sz="1400" b="1" dirty="0" smtClean="0">
                <a:latin typeface="Palatino Linotype" panose="02040502050505030304" pitchFamily="18" charset="0"/>
                <a:ea typeface="Cambria" panose="02040503050406030204" pitchFamily="18" charset="0"/>
                <a:cs typeface="Tahoma" panose="020B0604030504040204" pitchFamily="34" charset="0"/>
              </a:rPr>
              <a:t>c) </a:t>
            </a:r>
            <a:r>
              <a:rPr lang="lv-LV" sz="1400" dirty="0" smtClean="0">
                <a:latin typeface="Palatino Linotype" panose="02040502050505030304" pitchFamily="18" charset="0"/>
                <a:ea typeface="Cambria" panose="02040503050406030204" pitchFamily="18" charset="0"/>
                <a:cs typeface="Tahoma" panose="020B0604030504040204" pitchFamily="34" charset="0"/>
              </a:rPr>
              <a:t>4-substituted 3-nitrobenzoic acid and </a:t>
            </a:r>
            <a:r>
              <a:rPr lang="lv-LV" sz="1400" b="1" dirty="0" smtClean="0">
                <a:latin typeface="Palatino Linotype" panose="02040502050505030304" pitchFamily="18" charset="0"/>
                <a:ea typeface="Cambria" panose="02040503050406030204" pitchFamily="18" charset="0"/>
                <a:cs typeface="Tahoma" panose="020B0604030504040204" pitchFamily="34" charset="0"/>
              </a:rPr>
              <a:t>d) </a:t>
            </a:r>
            <a:r>
              <a:rPr lang="lv-LV" sz="1400" dirty="0" smtClean="0">
                <a:latin typeface="Palatino Linotype" panose="02040502050505030304" pitchFamily="18" charset="0"/>
                <a:ea typeface="Cambria" panose="02040503050406030204" pitchFamily="18" charset="0"/>
                <a:cs typeface="Tahoma" panose="020B0604030504040204" pitchFamily="34" charset="0"/>
              </a:rPr>
              <a:t>5-substituted 2-nitrobenzoic acid</a:t>
            </a:r>
            <a:endParaRPr lang="lv-LV" sz="1400" dirty="0">
              <a:latin typeface="Palatino Linotype" panose="02040502050505030304" pitchFamily="18" charset="0"/>
              <a:ea typeface="Cambria" panose="02040503050406030204" pitchFamily="18" charset="0"/>
            </a:endParaRPr>
          </a:p>
        </p:txBody>
      </p:sp>
      <p:sp>
        <p:nvSpPr>
          <p:cNvPr id="35" name="TextBox 34"/>
          <p:cNvSpPr txBox="1"/>
          <p:nvPr/>
        </p:nvSpPr>
        <p:spPr>
          <a:xfrm>
            <a:off x="4727863" y="577637"/>
            <a:ext cx="531129" cy="307777"/>
          </a:xfrm>
          <a:prstGeom prst="rect">
            <a:avLst/>
          </a:prstGeom>
          <a:noFill/>
        </p:spPr>
        <p:txBody>
          <a:bodyPr wrap="square" rtlCol="0">
            <a:spAutoFit/>
          </a:bodyPr>
          <a:lstStyle/>
          <a:p>
            <a:r>
              <a:rPr lang="lv-LV" sz="1400" b="1" dirty="0">
                <a:latin typeface="Cambria" panose="02040503050406030204" pitchFamily="18" charset="0"/>
                <a:ea typeface="Cambria" panose="02040503050406030204" pitchFamily="18" charset="0"/>
              </a:rPr>
              <a:t>b</a:t>
            </a:r>
            <a:r>
              <a:rPr lang="lv-LV" sz="1400" b="1" dirty="0" smtClean="0">
                <a:latin typeface="Cambria" panose="02040503050406030204" pitchFamily="18" charset="0"/>
                <a:ea typeface="Cambria" panose="02040503050406030204" pitchFamily="18" charset="0"/>
              </a:rPr>
              <a:t>)</a:t>
            </a:r>
            <a:endParaRPr lang="lv-LV" sz="1400" b="1" dirty="0">
              <a:latin typeface="Cambria" panose="02040503050406030204" pitchFamily="18" charset="0"/>
              <a:ea typeface="Cambria" panose="02040503050406030204" pitchFamily="18" charset="0"/>
            </a:endParaRPr>
          </a:p>
        </p:txBody>
      </p:sp>
      <p:sp>
        <p:nvSpPr>
          <p:cNvPr id="36" name="TextBox 35"/>
          <p:cNvSpPr txBox="1"/>
          <p:nvPr/>
        </p:nvSpPr>
        <p:spPr>
          <a:xfrm>
            <a:off x="4727864" y="2967271"/>
            <a:ext cx="531129" cy="307777"/>
          </a:xfrm>
          <a:prstGeom prst="rect">
            <a:avLst/>
          </a:prstGeom>
          <a:noFill/>
        </p:spPr>
        <p:txBody>
          <a:bodyPr wrap="square" rtlCol="0">
            <a:spAutoFit/>
          </a:bodyPr>
          <a:lstStyle/>
          <a:p>
            <a:r>
              <a:rPr lang="lv-LV" sz="1400" b="1" dirty="0">
                <a:latin typeface="Cambria" panose="02040503050406030204" pitchFamily="18" charset="0"/>
                <a:ea typeface="Cambria" panose="02040503050406030204" pitchFamily="18" charset="0"/>
              </a:rPr>
              <a:t>d</a:t>
            </a:r>
            <a:r>
              <a:rPr lang="lv-LV" sz="1400" b="1" dirty="0" smtClean="0">
                <a:latin typeface="Cambria" panose="02040503050406030204" pitchFamily="18" charset="0"/>
                <a:ea typeface="Cambria" panose="02040503050406030204" pitchFamily="18" charset="0"/>
              </a:rPr>
              <a:t>)</a:t>
            </a:r>
            <a:endParaRPr lang="lv-LV" sz="1400" b="1" dirty="0">
              <a:latin typeface="Cambria" panose="02040503050406030204" pitchFamily="18" charset="0"/>
              <a:ea typeface="Cambria" panose="02040503050406030204" pitchFamily="18" charset="0"/>
            </a:endParaRPr>
          </a:p>
        </p:txBody>
      </p:sp>
      <p:sp>
        <p:nvSpPr>
          <p:cNvPr id="39" name="TextBox 10"/>
          <p:cNvSpPr txBox="1"/>
          <p:nvPr/>
        </p:nvSpPr>
        <p:spPr>
          <a:xfrm>
            <a:off x="30752" y="2971748"/>
            <a:ext cx="53112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v-LV" sz="1400" b="1" dirty="0">
                <a:latin typeface="Cambria" panose="02040503050406030204" pitchFamily="18" charset="0"/>
                <a:ea typeface="Cambria" panose="02040503050406030204" pitchFamily="18" charset="0"/>
              </a:rPr>
              <a:t>c</a:t>
            </a:r>
            <a:r>
              <a:rPr lang="lv-LV" sz="1400" b="1" dirty="0" smtClean="0">
                <a:latin typeface="Cambria" panose="02040503050406030204" pitchFamily="18" charset="0"/>
                <a:ea typeface="Cambria" panose="02040503050406030204" pitchFamily="18" charset="0"/>
              </a:rPr>
              <a:t>)</a:t>
            </a:r>
            <a:endParaRPr lang="lv-LV" sz="1400" b="1" dirty="0">
              <a:latin typeface="Cambria" panose="02040503050406030204" pitchFamily="18" charset="0"/>
              <a:ea typeface="Cambria" panose="02040503050406030204" pitchFamily="18" charset="0"/>
            </a:endParaRPr>
          </a:p>
        </p:txBody>
      </p:sp>
      <p:sp>
        <p:nvSpPr>
          <p:cNvPr id="2" name="Slide Number Placeholder 1"/>
          <p:cNvSpPr>
            <a:spLocks noGrp="1"/>
          </p:cNvSpPr>
          <p:nvPr>
            <p:ph type="sldNum" sz="quarter" idx="12"/>
          </p:nvPr>
        </p:nvSpPr>
        <p:spPr/>
        <p:txBody>
          <a:bodyPr/>
          <a:lstStyle/>
          <a:p>
            <a:fld id="{CD6E8413-8B64-46A0-A043-DA7FCA8C4DD3}" type="slidenum">
              <a:rPr lang="en-US" smtClean="0">
                <a:latin typeface="Palatino Linotype" panose="02040502050505030304" pitchFamily="18" charset="0"/>
              </a:rPr>
              <a:t>9</a:t>
            </a:fld>
            <a:endParaRPr lang="en-US" dirty="0">
              <a:latin typeface="Palatino Linotype" panose="02040502050505030304" pitchFamily="18" charset="0"/>
            </a:endParaRPr>
          </a:p>
        </p:txBody>
      </p:sp>
      <p:sp>
        <p:nvSpPr>
          <p:cNvPr id="16" name="TextBox 10"/>
          <p:cNvSpPr txBox="1"/>
          <p:nvPr/>
        </p:nvSpPr>
        <p:spPr>
          <a:xfrm>
            <a:off x="30752" y="585515"/>
            <a:ext cx="531129"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lv-LV" sz="1400" b="1" dirty="0">
                <a:latin typeface="Cambria" panose="02040503050406030204" pitchFamily="18" charset="0"/>
                <a:ea typeface="Cambria" panose="02040503050406030204" pitchFamily="18" charset="0"/>
              </a:rPr>
              <a:t>a</a:t>
            </a:r>
            <a:r>
              <a:rPr lang="lv-LV" sz="1400" b="1" dirty="0" smtClean="0">
                <a:latin typeface="Cambria" panose="02040503050406030204" pitchFamily="18" charset="0"/>
                <a:ea typeface="Cambria" panose="02040503050406030204" pitchFamily="18" charset="0"/>
              </a:rPr>
              <a:t>)</a:t>
            </a:r>
            <a:endParaRPr lang="lv-LV" sz="14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75574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1004</TotalTime>
  <Words>1871</Words>
  <Application>Microsoft Office PowerPoint</Application>
  <PresentationFormat>On-screen Show (4:3)</PresentationFormat>
  <Paragraphs>203</Paragraphs>
  <Slides>12</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vt:lpstr>
      <vt:lpstr>Calibri</vt:lpstr>
      <vt:lpstr>Calibri Light</vt:lpstr>
      <vt:lpstr>Cambria</vt:lpstr>
      <vt:lpstr>Cambria Math</vt:lpstr>
      <vt:lpstr>Palatino Linotype</vt:lpstr>
      <vt:lpstr>Symbol</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1P9GF5J</cp:lastModifiedBy>
  <cp:revision>97</cp:revision>
  <dcterms:created xsi:type="dcterms:W3CDTF">2017-05-27T02:37:01Z</dcterms:created>
  <dcterms:modified xsi:type="dcterms:W3CDTF">2020-10-10T11:10:54Z</dcterms:modified>
</cp:coreProperties>
</file>