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61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2" r:id="rId12"/>
    <p:sldId id="276" r:id="rId13"/>
    <p:sldId id="277" r:id="rId14"/>
    <p:sldId id="278" r:id="rId15"/>
    <p:sldId id="279" r:id="rId16"/>
    <p:sldId id="280" r:id="rId17"/>
    <p:sldId id="281" r:id="rId18"/>
    <p:sldId id="284" r:id="rId19"/>
    <p:sldId id="282" r:id="rId20"/>
    <p:sldId id="283" r:id="rId21"/>
    <p:sldId id="285" r:id="rId22"/>
    <p:sldId id="286" r:id="rId23"/>
    <p:sldId id="287" r:id="rId24"/>
    <p:sldId id="289" r:id="rId25"/>
    <p:sldId id="290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2A50AC2-4CC6-4A58-B2F7-49BC5709DB07}">
          <p14:sldIdLst>
            <p14:sldId id="256"/>
            <p14:sldId id="261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62"/>
            <p14:sldId id="276"/>
            <p14:sldId id="277"/>
            <p14:sldId id="278"/>
            <p14:sldId id="279"/>
            <p14:sldId id="280"/>
            <p14:sldId id="281"/>
            <p14:sldId id="284"/>
            <p14:sldId id="282"/>
            <p14:sldId id="283"/>
            <p14:sldId id="285"/>
            <p14:sldId id="286"/>
            <p14:sldId id="287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YA-laptop" initials="V" lastIdx="0" clrIdx="0">
    <p:extLst>
      <p:ext uri="{19B8F6BF-5375-455C-9EA6-DF929625EA0E}">
        <p15:presenceInfo xmlns:p15="http://schemas.microsoft.com/office/powerpoint/2012/main" userId="VYA-lapt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CDFFFF"/>
    <a:srgbClr val="00FF00"/>
    <a:srgbClr val="000000"/>
    <a:srgbClr val="FFF7CF"/>
    <a:srgbClr val="DFFFFF"/>
    <a:srgbClr val="F5DFFF"/>
    <a:srgbClr val="FFB2B2"/>
    <a:srgbClr val="FF0000"/>
    <a:srgbClr val="2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>
        <p:scale>
          <a:sx n="100" d="100"/>
          <a:sy n="100" d="100"/>
        </p:scale>
        <p:origin x="1980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693E2-A7FD-46E0-9171-7E5951A8AF20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48D83-2A1E-448F-A65D-1AD700E46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06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48D83-2A1E-448F-A65D-1AD700E468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85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48D83-2A1E-448F-A65D-1AD700E468E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701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AEB6-5A5C-4DB2-9D46-98EABA38A501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E8413-8B64-46A0-A043-DA7FCA8C4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0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4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45" y="2976465"/>
            <a:ext cx="90197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Quantum chemical modeling of molecular crystal deformations</a:t>
            </a:r>
            <a:endParaRPr lang="fr-FR" dirty="0">
              <a:latin typeface="Palatino Linotype" panose="02040502050505030304" pitchFamily="18" charset="0"/>
            </a:endParaRPr>
          </a:p>
          <a:p>
            <a:pPr algn="ctr"/>
            <a:r>
              <a:rPr lang="it-IT" b="1" dirty="0">
                <a:latin typeface="Palatino Linotype" panose="02040502050505030304" pitchFamily="18" charset="0"/>
              </a:rPr>
              <a:t>Yevhenii A. Vaksler </a:t>
            </a:r>
            <a:r>
              <a:rPr lang="it-IT" b="1" baseline="30000" dirty="0">
                <a:latin typeface="Palatino Linotype" panose="02040502050505030304" pitchFamily="18" charset="0"/>
              </a:rPr>
              <a:t>1,2,</a:t>
            </a:r>
            <a:r>
              <a:rPr lang="ru-RU" b="1" baseline="30000" dirty="0">
                <a:latin typeface="Palatino Linotype" panose="02040502050505030304" pitchFamily="18" charset="0"/>
              </a:rPr>
              <a:t>3,</a:t>
            </a:r>
            <a:r>
              <a:rPr lang="it-IT" b="1" dirty="0">
                <a:latin typeface="Palatino Linotype" panose="02040502050505030304" pitchFamily="18" charset="0"/>
              </a:rPr>
              <a:t>*, Abdenacer Idrissi </a:t>
            </a:r>
            <a:r>
              <a:rPr lang="it-IT" b="1" baseline="30000" dirty="0">
                <a:latin typeface="Palatino Linotype" panose="02040502050505030304" pitchFamily="18" charset="0"/>
              </a:rPr>
              <a:t>2</a:t>
            </a:r>
            <a:r>
              <a:rPr lang="it-IT" b="1" dirty="0">
                <a:latin typeface="Palatino Linotype" panose="02040502050505030304" pitchFamily="18" charset="0"/>
              </a:rPr>
              <a:t>, and Svitlana V. Shishkina </a:t>
            </a:r>
            <a:r>
              <a:rPr lang="it-IT" b="1" baseline="30000" dirty="0">
                <a:latin typeface="Palatino Linotype" panose="02040502050505030304" pitchFamily="18" charset="0"/>
              </a:rPr>
              <a:t>1,3</a:t>
            </a:r>
          </a:p>
          <a:p>
            <a:endParaRPr lang="it-IT" b="1" baseline="30000" dirty="0">
              <a:latin typeface="Palatino Linotype" panose="02040502050505030304" pitchFamily="18" charset="0"/>
            </a:endParaRPr>
          </a:p>
          <a:p>
            <a:r>
              <a:rPr lang="en-US" baseline="30000" dirty="0">
                <a:latin typeface="Palatino Linotype" panose="02040502050505030304" pitchFamily="18" charset="0"/>
              </a:rPr>
              <a:t>1</a:t>
            </a:r>
            <a:r>
              <a:rPr lang="en-US" dirty="0">
                <a:latin typeface="Palatino Linotype" panose="02040502050505030304" pitchFamily="18" charset="0"/>
              </a:rPr>
              <a:t> V.N. </a:t>
            </a:r>
            <a:r>
              <a:rPr lang="en-US" dirty="0" err="1">
                <a:latin typeface="Palatino Linotype" panose="02040502050505030304" pitchFamily="18" charset="0"/>
              </a:rPr>
              <a:t>Karazin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Kharkiv</a:t>
            </a:r>
            <a:r>
              <a:rPr lang="en-US" dirty="0">
                <a:latin typeface="Palatino Linotype" panose="02040502050505030304" pitchFamily="18" charset="0"/>
              </a:rPr>
              <a:t> National University, 4 </a:t>
            </a:r>
            <a:r>
              <a:rPr lang="en-US" dirty="0" err="1">
                <a:latin typeface="Palatino Linotype" panose="02040502050505030304" pitchFamily="18" charset="0"/>
              </a:rPr>
              <a:t>Svobody</a:t>
            </a:r>
            <a:r>
              <a:rPr lang="en-US" dirty="0">
                <a:latin typeface="Palatino Linotype" panose="02040502050505030304" pitchFamily="18" charset="0"/>
              </a:rPr>
              <a:t> Sq., </a:t>
            </a:r>
            <a:r>
              <a:rPr lang="en-US" dirty="0" err="1">
                <a:latin typeface="Palatino Linotype" panose="02040502050505030304" pitchFamily="18" charset="0"/>
              </a:rPr>
              <a:t>Kharkiv</a:t>
            </a:r>
            <a:r>
              <a:rPr lang="en-US" dirty="0">
                <a:latin typeface="Palatino Linotype" panose="02040502050505030304" pitchFamily="18" charset="0"/>
              </a:rPr>
              <a:t>, 61022, Ukraine</a:t>
            </a:r>
          </a:p>
          <a:p>
            <a:r>
              <a:rPr lang="en-US" baseline="30000" dirty="0">
                <a:latin typeface="Palatino Linotype" panose="02040502050505030304" pitchFamily="18" charset="0"/>
              </a:rPr>
              <a:t>2 </a:t>
            </a:r>
            <a:r>
              <a:rPr lang="en-US" dirty="0">
                <a:latin typeface="Palatino Linotype" panose="02040502050505030304" pitchFamily="18" charset="0"/>
              </a:rPr>
              <a:t>SSI “Institute for Single Crystals” NAS of Ukraine, 60 </a:t>
            </a:r>
            <a:r>
              <a:rPr lang="en-US" dirty="0" err="1">
                <a:latin typeface="Palatino Linotype" panose="02040502050505030304" pitchFamily="18" charset="0"/>
              </a:rPr>
              <a:t>Nauky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ave.</a:t>
            </a:r>
            <a:r>
              <a:rPr lang="en-US" dirty="0">
                <a:latin typeface="Palatino Linotype" panose="02040502050505030304" pitchFamily="18" charset="0"/>
              </a:rPr>
              <a:t>, </a:t>
            </a:r>
            <a:r>
              <a:rPr lang="en-US" dirty="0" err="1">
                <a:latin typeface="Palatino Linotype" panose="02040502050505030304" pitchFamily="18" charset="0"/>
              </a:rPr>
              <a:t>Kharkiv</a:t>
            </a:r>
            <a:r>
              <a:rPr lang="en-US" dirty="0">
                <a:latin typeface="Palatino Linotype" panose="02040502050505030304" pitchFamily="18" charset="0"/>
              </a:rPr>
              <a:t>, 61001, Ukraine</a:t>
            </a:r>
            <a:endParaRPr lang="fr-FR" dirty="0">
              <a:latin typeface="Palatino Linotype" panose="02040502050505030304" pitchFamily="18" charset="0"/>
            </a:endParaRPr>
          </a:p>
          <a:p>
            <a:r>
              <a:rPr lang="en-US" baseline="30000" dirty="0">
                <a:latin typeface="Palatino Linotype" panose="02040502050505030304" pitchFamily="18" charset="0"/>
              </a:rPr>
              <a:t>3 </a:t>
            </a:r>
            <a:r>
              <a:rPr lang="fr-FR" dirty="0">
                <a:latin typeface="Palatino Linotype" panose="02040502050505030304" pitchFamily="18" charset="0"/>
              </a:rPr>
              <a:t>Laboratoire de Spectroscopie pour les Interactions, la Réactivité et L’environnement (UMR CNRS A8516), Université de Lille, 59655, Villeneuve d’Ascq Cedex, France.</a:t>
            </a:r>
          </a:p>
          <a:p>
            <a:r>
              <a:rPr lang="en-US" sz="1400" b="1" dirty="0">
                <a:latin typeface="Palatino Linotype" panose="02040502050505030304" pitchFamily="18" charset="0"/>
              </a:rPr>
              <a:t>*</a:t>
            </a:r>
            <a:r>
              <a:rPr lang="en-US" sz="1400" dirty="0">
                <a:latin typeface="Palatino Linotype" panose="02040502050505030304" pitchFamily="18" charset="0"/>
              </a:rPr>
              <a:t> Corresponding author: vakslerea@gmail.com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1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CB71F-1219-40A7-9313-54D30727B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706"/>
            <a:ext cx="9144000" cy="325517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C59E82-18ED-4B29-A936-F7ECE7AE8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23"/>
          <a:stretch/>
        </p:blipFill>
        <p:spPr>
          <a:xfrm>
            <a:off x="1790699" y="5838201"/>
            <a:ext cx="2781300" cy="629063"/>
          </a:xfrm>
          <a:prstGeom prst="rect">
            <a:avLst/>
          </a:prstGeom>
        </p:spPr>
      </p:pic>
      <p:pic>
        <p:nvPicPr>
          <p:cNvPr id="1026" name="Picture 2" descr="Герб университета &gt;&gt; ХНУ имени В. Н. Каразина">
            <a:extLst>
              <a:ext uri="{FF2B5EF4-FFF2-40B4-BE49-F238E27FC236}">
                <a16:creationId xmlns:a16="http://schemas.microsoft.com/office/drawing/2014/main" id="{CCB51C11-D951-471A-9AEE-FC0144E8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7" y="5569475"/>
            <a:ext cx="110427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2E772-D939-4B2E-BB53-894CD0372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26" t="18868" r="9493" b="19545"/>
          <a:stretch/>
        </p:blipFill>
        <p:spPr>
          <a:xfrm>
            <a:off x="4572001" y="5676278"/>
            <a:ext cx="2492961" cy="915126"/>
          </a:xfrm>
          <a:prstGeom prst="rect">
            <a:avLst/>
          </a:prstGeom>
        </p:spPr>
      </p:pic>
      <p:pic>
        <p:nvPicPr>
          <p:cNvPr id="1028" name="Picture 4" descr="SSI &quot;Institute for Single Crystals&quot; NAS of Ukraine | LinkedIn">
            <a:extLst>
              <a:ext uri="{FF2B5EF4-FFF2-40B4-BE49-F238E27FC236}">
                <a16:creationId xmlns:a16="http://schemas.microsoft.com/office/drawing/2014/main" id="{EE31EFA8-6218-46B3-BEA2-B1396271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60" y="5557841"/>
            <a:ext cx="11520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22DDD8-34B5-457C-811C-AB85B115B2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/>
          <a:stretch/>
        </p:blipFill>
        <p:spPr>
          <a:xfrm>
            <a:off x="4715649" y="2066263"/>
            <a:ext cx="3845011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/>
          <a:stretch/>
        </p:blipFill>
        <p:spPr>
          <a:xfrm>
            <a:off x="726986" y="2066263"/>
            <a:ext cx="3845010" cy="3240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D739C2-2C02-4FCD-8F62-3BAEE89B6E1C}"/>
                  </a:ext>
                </a:extLst>
              </p:cNvPr>
              <p:cNvSpPr txBox="1"/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Length of the vector: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𝑠𝑡𝑟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R</a:t>
                </a:r>
                <a:r>
                  <a:rPr lang="en-US" sz="1600" baseline="-25000" dirty="0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the distance between the geometric centers of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interaction energy between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between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    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str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energy of the strongest pairwise interaction in crystal                                       </a:t>
                </a:r>
                <a:endParaRPr lang="ru-RU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D739C2-2C02-4FCD-8F62-3BAEE89B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blipFill>
                <a:blip r:embed="rId5"/>
                <a:stretch>
                  <a:fillRect t="-1345" b="-44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397502-7819-4D78-9791-48F243F1DD26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397502-7819-4D78-9791-48F243F1D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6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23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B3F2F3-7411-4C37-A6A3-40612DB53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4508A3D-ED96-4A97-8367-EA339BC6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Classification of molecular crystals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294EC1-8388-4416-B8EF-E3A99B144B3B}"/>
              </a:ext>
            </a:extLst>
          </p:cNvPr>
          <p:cNvGrpSpPr/>
          <p:nvPr/>
        </p:nvGrpSpPr>
        <p:grpSpPr>
          <a:xfrm>
            <a:off x="240603" y="672658"/>
            <a:ext cx="8662794" cy="4291415"/>
            <a:chOff x="191775" y="1116155"/>
            <a:chExt cx="8662794" cy="42914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93516A3-CE45-49D5-AF15-540602EF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75" y="1116155"/>
              <a:ext cx="8208000" cy="42914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232F66-CEF8-41D2-9932-C18D876DD437}"/>
                </a:ext>
              </a:extLst>
            </p:cNvPr>
            <p:cNvSpPr txBox="1"/>
            <p:nvPr/>
          </p:nvSpPr>
          <p:spPr>
            <a:xfrm>
              <a:off x="6653645" y="4105685"/>
              <a:ext cx="220092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1600" dirty="0">
                  <a:latin typeface="Palatino Linotype" panose="02040502050505030304" pitchFamily="18" charset="0"/>
                </a:rPr>
                <a:t>Isotropic</a:t>
              </a:r>
            </a:p>
            <a:p>
              <a:pPr marL="342900" indent="-342900" algn="just">
                <a:buAutoNum type="arabicPeriod"/>
              </a:pPr>
              <a:r>
                <a:rPr lang="en-US" sz="1600" dirty="0">
                  <a:latin typeface="Palatino Linotype" panose="02040502050505030304" pitchFamily="18" charset="0"/>
                </a:rPr>
                <a:t>Columnar</a:t>
              </a:r>
            </a:p>
            <a:p>
              <a:pPr marL="342900" indent="-342900" algn="just">
                <a:buAutoNum type="arabicPeriod"/>
              </a:pPr>
              <a:r>
                <a:rPr lang="en-US" sz="1600" dirty="0">
                  <a:latin typeface="Palatino Linotype" panose="02040502050505030304" pitchFamily="18" charset="0"/>
                </a:rPr>
                <a:t>Layered</a:t>
              </a:r>
            </a:p>
            <a:p>
              <a:pPr marL="342900" indent="-342900" algn="just">
                <a:buAutoNum type="arabicPeriod"/>
              </a:pPr>
              <a:r>
                <a:rPr lang="en-US" sz="1600" dirty="0">
                  <a:latin typeface="Palatino Linotype" panose="02040502050505030304" pitchFamily="18" charset="0"/>
                </a:rPr>
                <a:t>Columnar-layered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sp>
          <p:nvSpPr>
            <p:cNvPr id="11" name="Стрелка: вниз 10">
              <a:extLst>
                <a:ext uri="{FF2B5EF4-FFF2-40B4-BE49-F238E27FC236}">
                  <a16:creationId xmlns:a16="http://schemas.microsoft.com/office/drawing/2014/main" id="{DAE0E712-F9A2-4C9E-BBCF-8933BB523766}"/>
                </a:ext>
              </a:extLst>
            </p:cNvPr>
            <p:cNvSpPr/>
            <p:nvPr/>
          </p:nvSpPr>
          <p:spPr>
            <a:xfrm>
              <a:off x="7355057" y="3516516"/>
              <a:ext cx="645943" cy="538432"/>
            </a:xfrm>
            <a:prstGeom prst="downArrow">
              <a:avLst/>
            </a:prstGeom>
            <a:solidFill>
              <a:srgbClr val="CD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579788-D795-4782-94C2-96AFADED3A03}"/>
              </a:ext>
            </a:extLst>
          </p:cNvPr>
          <p:cNvSpPr/>
          <p:nvPr/>
        </p:nvSpPr>
        <p:spPr>
          <a:xfrm>
            <a:off x="1089617" y="6020136"/>
            <a:ext cx="783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Shishkin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O. V. , </a:t>
            </a: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Zubatyuk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R. I., </a:t>
            </a: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Shishkina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S. V., [et al.] (2014).</a:t>
            </a:r>
          </a:p>
          <a:p>
            <a:pPr>
              <a:lnSpc>
                <a:spcPct val="100000"/>
              </a:lnSpc>
            </a:pPr>
            <a:r>
              <a:rPr lang="en-US" sz="1600" i="1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Phys. Chem. Chem. Phys., 16, 6773-6786.</a:t>
            </a:r>
            <a:endParaRPr lang="en-US" sz="1600" i="1" spc="-1" dirty="0"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31BC5E6-2DF3-4CCE-A19E-8AC7D76BB83D}"/>
              </a:ext>
            </a:extLst>
          </p:cNvPr>
          <p:cNvSpPr/>
          <p:nvPr/>
        </p:nvSpPr>
        <p:spPr>
          <a:xfrm>
            <a:off x="0" y="507665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Relationship between anisotropy of physical properties and anisotropy of crystal packing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Different properties of polymorphs due to different systems of intermolecular interactions</a:t>
            </a:r>
          </a:p>
        </p:txBody>
      </p:sp>
    </p:spTree>
    <p:extLst>
      <p:ext uri="{BB962C8B-B14F-4D97-AF65-F5344CB8AC3E}">
        <p14:creationId xmlns:p14="http://schemas.microsoft.com/office/powerpoint/2010/main" val="1235145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DCABC2-6CEF-421E-94BF-F9DAD1C7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Palatino Linotype" panose="02040502050505030304" pitchFamily="18" charset="0"/>
              </a:rPr>
              <a:t>Aspirin</a:t>
            </a:r>
            <a:r>
              <a:rPr lang="en-US" sz="3200" dirty="0">
                <a:latin typeface="Palatino Linotype" panose="02040502050505030304" pitchFamily="18" charset="0"/>
              </a:rPr>
              <a:t>’s polymorphic forms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9F72BD37-11DB-47BC-8D4F-08D7E9C4FF0C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4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CDB08E29-5911-45C9-BBC4-903DF9180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C92EA26-5C01-4269-8180-AAE12E32C88B}"/>
              </a:ext>
            </a:extLst>
          </p:cNvPr>
          <p:cNvGrpSpPr/>
          <p:nvPr/>
        </p:nvGrpSpPr>
        <p:grpSpPr>
          <a:xfrm>
            <a:off x="663830" y="634040"/>
            <a:ext cx="8513422" cy="5375187"/>
            <a:chOff x="663830" y="548315"/>
            <a:chExt cx="8513422" cy="5375187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3325846-5B50-419B-A922-8BD0651203EE}"/>
                </a:ext>
              </a:extLst>
            </p:cNvPr>
            <p:cNvSpPr/>
            <p:nvPr/>
          </p:nvSpPr>
          <p:spPr>
            <a:xfrm>
              <a:off x="5412321" y="5368428"/>
              <a:ext cx="37649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pc="-1" dirty="0" err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Shtukenberg</a:t>
              </a:r>
              <a:r>
                <a:rPr lang="en-US" sz="1400" spc="-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A., Hu C., Zhu Q., [et al.] (2017). </a:t>
              </a:r>
              <a:endParaRPr lang="en-US" sz="1400" spc="-1" dirty="0">
                <a:latin typeface="Palatino Linotype" panose="02040502050505030304" pitchFamily="18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sz="1400" i="1" spc="-1" dirty="0" err="1">
                  <a:solidFill>
                    <a:srgbClr val="000000"/>
                  </a:solidFill>
                  <a:latin typeface="Palatino Linotype" panose="02040502050505030304" pitchFamily="18" charset="0"/>
                </a:rPr>
                <a:t>Cryst</a:t>
              </a:r>
              <a:r>
                <a:rPr lang="en-US" sz="1400" i="1" spc="-1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. Growth Des., 17(6), 3562-3566</a:t>
              </a:r>
              <a:endParaRPr lang="en-US" sz="1400" i="1" spc="-1" dirty="0">
                <a:latin typeface="Palatino Linotype" panose="02040502050505030304" pitchFamily="18" charset="0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DF145F3-C7C5-48CA-BCF4-12C94A89D6B6}"/>
                </a:ext>
              </a:extLst>
            </p:cNvPr>
            <p:cNvGrpSpPr/>
            <p:nvPr/>
          </p:nvGrpSpPr>
          <p:grpSpPr>
            <a:xfrm>
              <a:off x="663830" y="548315"/>
              <a:ext cx="8470645" cy="5375187"/>
              <a:chOff x="663830" y="548315"/>
              <a:chExt cx="8470645" cy="5375187"/>
            </a:xfrm>
          </p:grpSpPr>
          <p:pic>
            <p:nvPicPr>
              <p:cNvPr id="12" name="Рисунок 7">
                <a:extLst>
                  <a:ext uri="{FF2B5EF4-FFF2-40B4-BE49-F238E27FC236}">
                    <a16:creationId xmlns:a16="http://schemas.microsoft.com/office/drawing/2014/main" id="{578054CF-8EAB-4775-82C1-CD9B2F0E2E31}"/>
                  </a:ext>
                </a:extLst>
              </p:cNvPr>
              <p:cNvPicPr/>
              <p:nvPr/>
            </p:nvPicPr>
            <p:blipFill>
              <a:blip r:embed="rId4"/>
              <a:srcRect l="12953" t="4803" r="10925" b="21535"/>
              <a:stretch/>
            </p:blipFill>
            <p:spPr>
              <a:xfrm>
                <a:off x="1529142" y="4361822"/>
                <a:ext cx="2151720" cy="1561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CustomShape 5">
                <a:extLst>
                  <a:ext uri="{FF2B5EF4-FFF2-40B4-BE49-F238E27FC236}">
                    <a16:creationId xmlns:a16="http://schemas.microsoft.com/office/drawing/2014/main" id="{2FAB9CE7-2A92-40D4-9BEB-54342885ADD5}"/>
                  </a:ext>
                </a:extLst>
              </p:cNvPr>
              <p:cNvSpPr/>
              <p:nvPr/>
            </p:nvSpPr>
            <p:spPr>
              <a:xfrm>
                <a:off x="758235" y="4055499"/>
                <a:ext cx="3756527" cy="3063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P21/c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: a= 16.741, b= 4.795, c= 23.802 β= 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111.08</a:t>
                </a:r>
                <a:endParaRPr lang="en-US" sz="1400" spc="-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8D9049-E90B-406F-AFB9-D822B8745335}"/>
                  </a:ext>
                </a:extLst>
              </p:cNvPr>
              <p:cNvSpPr txBox="1"/>
              <p:nvPr/>
            </p:nvSpPr>
            <p:spPr>
              <a:xfrm>
                <a:off x="1166540" y="5004569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III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62A767-4AD8-4EA2-8DE7-363A99E82E69}"/>
                  </a:ext>
                </a:extLst>
              </p:cNvPr>
              <p:cNvSpPr txBox="1"/>
              <p:nvPr/>
            </p:nvSpPr>
            <p:spPr>
              <a:xfrm>
                <a:off x="5873939" y="5004569"/>
                <a:ext cx="1771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Unknown form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pic>
            <p:nvPicPr>
              <p:cNvPr id="8" name="Рисунок 2">
                <a:extLst>
                  <a:ext uri="{FF2B5EF4-FFF2-40B4-BE49-F238E27FC236}">
                    <a16:creationId xmlns:a16="http://schemas.microsoft.com/office/drawing/2014/main" id="{A22BF91F-59E7-46B5-8F58-49FF0449B926}"/>
                  </a:ext>
                </a:extLst>
              </p:cNvPr>
              <p:cNvPicPr/>
              <p:nvPr/>
            </p:nvPicPr>
            <p:blipFill>
              <a:blip r:embed="rId5"/>
              <a:srcRect l="17143" t="13334" r="18413" b="18940"/>
              <a:stretch/>
            </p:blipFill>
            <p:spPr>
              <a:xfrm>
                <a:off x="1592142" y="727969"/>
                <a:ext cx="2088720" cy="16462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CustomShape 2">
                <a:extLst>
                  <a:ext uri="{FF2B5EF4-FFF2-40B4-BE49-F238E27FC236}">
                    <a16:creationId xmlns:a16="http://schemas.microsoft.com/office/drawing/2014/main" id="{BF067421-40A0-4B23-BB70-71FD350BA243}"/>
                  </a:ext>
                </a:extLst>
              </p:cNvPr>
              <p:cNvSpPr/>
              <p:nvPr/>
            </p:nvSpPr>
            <p:spPr>
              <a:xfrm>
                <a:off x="663830" y="548315"/>
                <a:ext cx="3945339" cy="3063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P21/c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: a= 11.2776, b= 6.5517, c= 11.2741 β= 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95.837</a:t>
                </a:r>
                <a:endParaRPr lang="en-US" sz="1400" spc="-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361ED1-4490-4BB3-9874-902C5C1F3FAB}"/>
                  </a:ext>
                </a:extLst>
              </p:cNvPr>
              <p:cNvSpPr txBox="1"/>
              <p:nvPr/>
            </p:nvSpPr>
            <p:spPr>
              <a:xfrm>
                <a:off x="1329102" y="1366650"/>
                <a:ext cx="263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I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A94243-BE5E-4285-BA71-61AFA69DD0BC}"/>
                  </a:ext>
                </a:extLst>
              </p:cNvPr>
              <p:cNvSpPr txBox="1"/>
              <p:nvPr/>
            </p:nvSpPr>
            <p:spPr>
              <a:xfrm>
                <a:off x="6549604" y="1366443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III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14574C20-468C-4C5F-A68F-55B68D066776}"/>
                  </a:ext>
                </a:extLst>
              </p:cNvPr>
              <p:cNvGrpSpPr/>
              <p:nvPr/>
            </p:nvGrpSpPr>
            <p:grpSpPr>
              <a:xfrm>
                <a:off x="4071781" y="1170478"/>
                <a:ext cx="1162975" cy="562130"/>
                <a:chOff x="4406067" y="1085378"/>
                <a:chExt cx="1162975" cy="562130"/>
              </a:xfrm>
            </p:grpSpPr>
            <p:sp>
              <p:nvSpPr>
                <p:cNvPr id="27" name="Стрелка: вправо 26">
                  <a:extLst>
                    <a:ext uri="{FF2B5EF4-FFF2-40B4-BE49-F238E27FC236}">
                      <a16:creationId xmlns:a16="http://schemas.microsoft.com/office/drawing/2014/main" id="{8D32B74A-E80A-4CFA-8B2B-F13D5B9B08F1}"/>
                    </a:ext>
                  </a:extLst>
                </p:cNvPr>
                <p:cNvSpPr/>
                <p:nvPr/>
              </p:nvSpPr>
              <p:spPr>
                <a:xfrm>
                  <a:off x="4406067" y="1454710"/>
                  <a:ext cx="1162975" cy="192798"/>
                </a:xfrm>
                <a:prstGeom prst="rightArrow">
                  <a:avLst/>
                </a:prstGeom>
                <a:solidFill>
                  <a:srgbClr val="CD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17AAED9-430C-4F46-A91D-FE8F1E0DDA0F}"/>
                    </a:ext>
                  </a:extLst>
                </p:cNvPr>
                <p:cNvSpPr txBox="1"/>
                <p:nvPr/>
              </p:nvSpPr>
              <p:spPr>
                <a:xfrm>
                  <a:off x="4457508" y="1085378"/>
                  <a:ext cx="9548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2.0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</p:grpSp>
          <p:pic>
            <p:nvPicPr>
              <p:cNvPr id="10" name="Рисунок 4">
                <a:extLst>
                  <a:ext uri="{FF2B5EF4-FFF2-40B4-BE49-F238E27FC236}">
                    <a16:creationId xmlns:a16="http://schemas.microsoft.com/office/drawing/2014/main" id="{D2B9A4A0-B53F-48BB-8429-A65EE27E24B5}"/>
                  </a:ext>
                </a:extLst>
              </p:cNvPr>
              <p:cNvPicPr/>
              <p:nvPr/>
            </p:nvPicPr>
            <p:blipFill>
              <a:blip r:embed="rId6"/>
              <a:srcRect l="17867" t="13334" r="15737" b="24590"/>
              <a:stretch/>
            </p:blipFill>
            <p:spPr>
              <a:xfrm>
                <a:off x="1570362" y="2609835"/>
                <a:ext cx="2132280" cy="14950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CustomShape 3">
                <a:extLst>
                  <a:ext uri="{FF2B5EF4-FFF2-40B4-BE49-F238E27FC236}">
                    <a16:creationId xmlns:a16="http://schemas.microsoft.com/office/drawing/2014/main" id="{48242857-98E3-46C5-8DEF-5870D419C1FE}"/>
                  </a:ext>
                </a:extLst>
              </p:cNvPr>
              <p:cNvSpPr/>
              <p:nvPr/>
            </p:nvSpPr>
            <p:spPr>
              <a:xfrm>
                <a:off x="663830" y="2419424"/>
                <a:ext cx="4033537" cy="3063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P21/c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: a= 12.1515, b= 6.5064, c= 11.3677 β= 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111.574</a:t>
                </a:r>
                <a:endParaRPr lang="en-US" sz="1400" spc="-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0E874E-5BD1-4472-A65E-1940C06D5AF0}"/>
                  </a:ext>
                </a:extLst>
              </p:cNvPr>
              <p:cNvSpPr txBox="1"/>
              <p:nvPr/>
            </p:nvSpPr>
            <p:spPr>
              <a:xfrm>
                <a:off x="1242761" y="3169339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II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26702A-765C-4433-8A6E-50E7651C4D64}"/>
                  </a:ext>
                </a:extLst>
              </p:cNvPr>
              <p:cNvSpPr txBox="1"/>
              <p:nvPr/>
            </p:nvSpPr>
            <p:spPr>
              <a:xfrm>
                <a:off x="6549604" y="3169339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III</a:t>
                </a:r>
                <a:endParaRPr lang="ru-RU" dirty="0">
                  <a:latin typeface="Palatino Linotype" panose="02040502050505030304" pitchFamily="18" charset="0"/>
                </a:endParaRP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7431C2AB-0DAC-4806-A74C-01731428B254}"/>
                  </a:ext>
                </a:extLst>
              </p:cNvPr>
              <p:cNvGrpSpPr/>
              <p:nvPr/>
            </p:nvGrpSpPr>
            <p:grpSpPr>
              <a:xfrm>
                <a:off x="4071781" y="3035511"/>
                <a:ext cx="1162975" cy="562130"/>
                <a:chOff x="4406067" y="2897138"/>
                <a:chExt cx="1162975" cy="562130"/>
              </a:xfrm>
            </p:grpSpPr>
            <p:sp>
              <p:nvSpPr>
                <p:cNvPr id="29" name="Стрелка: вправо 28">
                  <a:extLst>
                    <a:ext uri="{FF2B5EF4-FFF2-40B4-BE49-F238E27FC236}">
                      <a16:creationId xmlns:a16="http://schemas.microsoft.com/office/drawing/2014/main" id="{993DB39E-4E9A-44C6-87C4-69105FBD80F3}"/>
                    </a:ext>
                  </a:extLst>
                </p:cNvPr>
                <p:cNvSpPr/>
                <p:nvPr/>
              </p:nvSpPr>
              <p:spPr>
                <a:xfrm>
                  <a:off x="4406067" y="3266470"/>
                  <a:ext cx="1162975" cy="192798"/>
                </a:xfrm>
                <a:prstGeom prst="rightArrow">
                  <a:avLst/>
                </a:prstGeom>
                <a:solidFill>
                  <a:srgbClr val="CD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EEBAD52-AFCB-44DB-9F1B-443FE5F401E0}"/>
                    </a:ext>
                  </a:extLst>
                </p:cNvPr>
                <p:cNvSpPr txBox="1"/>
                <p:nvPr/>
              </p:nvSpPr>
              <p:spPr>
                <a:xfrm>
                  <a:off x="4457508" y="2897138"/>
                  <a:ext cx="9548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2.2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</p:grp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2B4C04AE-A295-4B3E-BF59-2729B73626E0}"/>
                  </a:ext>
                </a:extLst>
              </p:cNvPr>
              <p:cNvSpPr/>
              <p:nvPr/>
            </p:nvSpPr>
            <p:spPr>
              <a:xfrm>
                <a:off x="5479221" y="2234544"/>
                <a:ext cx="365525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400" dirty="0">
                    <a:latin typeface="Palatino Linotype" panose="02040502050505030304" pitchFamily="18" charset="0"/>
                  </a:rPr>
                  <a:t>Bond A., Boese R., </a:t>
                </a:r>
                <a:r>
                  <a:rPr lang="de-DE" sz="1400" dirty="0" err="1">
                    <a:latin typeface="Palatino Linotype" panose="02040502050505030304" pitchFamily="18" charset="0"/>
                  </a:rPr>
                  <a:t>Desiraju</a:t>
                </a:r>
                <a:r>
                  <a:rPr lang="de-DE" sz="1400" dirty="0">
                    <a:latin typeface="Palatino Linotype" panose="02040502050505030304" pitchFamily="18" charset="0"/>
                  </a:rPr>
                  <a:t> G. (2007).</a:t>
                </a:r>
              </a:p>
              <a:p>
                <a:r>
                  <a:rPr lang="de-DE" sz="1400" i="1" dirty="0" err="1">
                    <a:latin typeface="Palatino Linotype" panose="02040502050505030304" pitchFamily="18" charset="0"/>
                  </a:rPr>
                  <a:t>Angew</a:t>
                </a:r>
                <a:r>
                  <a:rPr lang="de-DE" sz="1400" i="1" dirty="0">
                    <a:latin typeface="Palatino Linotype" panose="02040502050505030304" pitchFamily="18" charset="0"/>
                  </a:rPr>
                  <a:t>. Chem. Int. Ed., 46(4), 615-617</a:t>
                </a:r>
                <a:endParaRPr lang="ru-RU" sz="1400" i="1" dirty="0">
                  <a:latin typeface="Palatino Linotype" panose="02040502050505030304" pitchFamily="18" charset="0"/>
                </a:endParaRPr>
              </a:p>
            </p:txBody>
          </p:sp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13F9E9CD-FC2D-4D8C-AD8A-5D261E957E47}"/>
                  </a:ext>
                </a:extLst>
              </p:cNvPr>
              <p:cNvGrpSpPr/>
              <p:nvPr/>
            </p:nvGrpSpPr>
            <p:grpSpPr>
              <a:xfrm>
                <a:off x="4003891" y="4452600"/>
                <a:ext cx="1298753" cy="1208461"/>
                <a:chOff x="4338177" y="4446505"/>
                <a:chExt cx="1298753" cy="1208461"/>
              </a:xfrm>
            </p:grpSpPr>
            <p:sp>
              <p:nvSpPr>
                <p:cNvPr id="30" name="Стрелка: вправо 29">
                  <a:extLst>
                    <a:ext uri="{FF2B5EF4-FFF2-40B4-BE49-F238E27FC236}">
                      <a16:creationId xmlns:a16="http://schemas.microsoft.com/office/drawing/2014/main" id="{136FCA89-C447-4139-915B-7D55168BA239}"/>
                    </a:ext>
                  </a:extLst>
                </p:cNvPr>
                <p:cNvSpPr/>
                <p:nvPr/>
              </p:nvSpPr>
              <p:spPr>
                <a:xfrm>
                  <a:off x="4406067" y="5092836"/>
                  <a:ext cx="1162975" cy="192798"/>
                </a:xfrm>
                <a:prstGeom prst="rightArrow">
                  <a:avLst/>
                </a:prstGeom>
                <a:solidFill>
                  <a:srgbClr val="FF0000">
                    <a:alpha val="14902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8C4038E-E40C-426A-8A13-9A647BDE62C2}"/>
                    </a:ext>
                  </a:extLst>
                </p:cNvPr>
                <p:cNvSpPr txBox="1"/>
                <p:nvPr/>
              </p:nvSpPr>
              <p:spPr>
                <a:xfrm>
                  <a:off x="4455998" y="4446505"/>
                  <a:ext cx="10631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Pressure</a:t>
                  </a:r>
                </a:p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drop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678A99C-F194-41AC-A643-5547184FCDD9}"/>
                    </a:ext>
                  </a:extLst>
                </p:cNvPr>
                <p:cNvSpPr txBox="1"/>
                <p:nvPr/>
              </p:nvSpPr>
              <p:spPr>
                <a:xfrm>
                  <a:off x="4338177" y="5285634"/>
                  <a:ext cx="12987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Metastable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</p:grpSp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A983269C-0C6B-4F02-B7EF-B7103AD57DB1}"/>
              </a:ext>
            </a:extLst>
          </p:cNvPr>
          <p:cNvGrpSpPr/>
          <p:nvPr/>
        </p:nvGrpSpPr>
        <p:grpSpPr>
          <a:xfrm>
            <a:off x="61502" y="1366443"/>
            <a:ext cx="932797" cy="2066532"/>
            <a:chOff x="61502" y="1366443"/>
            <a:chExt cx="932797" cy="2066532"/>
          </a:xfrm>
        </p:grpSpPr>
        <p:sp>
          <p:nvSpPr>
            <p:cNvPr id="47" name="Стрелка: изогнутая влево 46">
              <a:extLst>
                <a:ext uri="{FF2B5EF4-FFF2-40B4-BE49-F238E27FC236}">
                  <a16:creationId xmlns:a16="http://schemas.microsoft.com/office/drawing/2014/main" id="{A539F6A2-30DE-4A9E-A096-26A14AA44149}"/>
                </a:ext>
              </a:extLst>
            </p:cNvPr>
            <p:cNvSpPr/>
            <p:nvPr/>
          </p:nvSpPr>
          <p:spPr>
            <a:xfrm rot="10800000">
              <a:off x="430640" y="1366443"/>
              <a:ext cx="563659" cy="2066532"/>
            </a:xfrm>
            <a:prstGeom prst="curvedLeftArrow">
              <a:avLst/>
            </a:prstGeom>
            <a:solidFill>
              <a:srgbClr val="CD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D78ED7-290F-42D7-89C3-C30DC0028E3B}"/>
                </a:ext>
              </a:extLst>
            </p:cNvPr>
            <p:cNvSpPr txBox="1"/>
            <p:nvPr/>
          </p:nvSpPr>
          <p:spPr>
            <a:xfrm rot="16200000">
              <a:off x="-361531" y="2215043"/>
              <a:ext cx="1215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Palatino Linotype" panose="02040502050505030304" pitchFamily="18" charset="0"/>
                </a:rPr>
                <a:t>Grinding*</a:t>
              </a:r>
              <a:endParaRPr lang="ru-RU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D12B819-D1A5-4B0A-8626-F87674BC855E}"/>
              </a:ext>
            </a:extLst>
          </p:cNvPr>
          <p:cNvSpPr/>
          <p:nvPr/>
        </p:nvSpPr>
        <p:spPr>
          <a:xfrm>
            <a:off x="1180547" y="6161561"/>
            <a:ext cx="5882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Palatino Linotype" panose="02040502050505030304" pitchFamily="18" charset="0"/>
              </a:rPr>
              <a:t>*</a:t>
            </a:r>
            <a:r>
              <a:rPr lang="de-DE" sz="1600" dirty="0" err="1">
                <a:latin typeface="Palatino Linotype" panose="02040502050505030304" pitchFamily="18" charset="0"/>
              </a:rPr>
              <a:t>Varughese</a:t>
            </a:r>
            <a:r>
              <a:rPr lang="de-DE" sz="1600" dirty="0">
                <a:latin typeface="Palatino Linotype" panose="02040502050505030304" pitchFamily="18" charset="0"/>
              </a:rPr>
              <a:t> S., Kiran M. S. R. N., </a:t>
            </a:r>
            <a:r>
              <a:rPr lang="de-DE" sz="1600" dirty="0" err="1">
                <a:latin typeface="Palatino Linotype" panose="02040502050505030304" pitchFamily="18" charset="0"/>
              </a:rPr>
              <a:t>Solanko</a:t>
            </a:r>
            <a:r>
              <a:rPr lang="de-DE" sz="1600" dirty="0">
                <a:latin typeface="Palatino Linotype" panose="02040502050505030304" pitchFamily="18" charset="0"/>
              </a:rPr>
              <a:t> K. A., [et al.] (2007).</a:t>
            </a:r>
          </a:p>
          <a:p>
            <a:r>
              <a:rPr lang="de-DE" sz="1600" i="1" dirty="0" err="1">
                <a:latin typeface="Palatino Linotype" panose="02040502050505030304" pitchFamily="18" charset="0"/>
              </a:rPr>
              <a:t>Angew</a:t>
            </a:r>
            <a:r>
              <a:rPr lang="de-DE" sz="1600" i="1" dirty="0">
                <a:latin typeface="Palatino Linotype" panose="02040502050505030304" pitchFamily="18" charset="0"/>
              </a:rPr>
              <a:t>. Chem. Int. Ed., 46(4), 615-617</a:t>
            </a:r>
            <a:endParaRPr lang="ru-RU" sz="1600" i="1" dirty="0">
              <a:latin typeface="Palatino Linotype" panose="02040502050505030304" pitchFamily="18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149F5D-5E20-4840-9B32-F9A8C5D6F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85" y="136523"/>
            <a:ext cx="1836000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CEA52C-3807-440D-9ACB-56F62863BD31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5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9B436D-A7AA-4690-AD46-C5BF30B0C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B4FA915-C820-414A-B059-72B8431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Palatino Linotype" panose="02040502050505030304" pitchFamily="18" charset="0"/>
              </a:rPr>
              <a:t>Analysis of energetic structure of </a:t>
            </a:r>
            <a:r>
              <a:rPr lang="en-US" sz="2800" b="1" dirty="0">
                <a:latin typeface="Palatino Linotype" panose="02040502050505030304" pitchFamily="18" charset="0"/>
              </a:rPr>
              <a:t>aspirin</a:t>
            </a:r>
            <a:r>
              <a:rPr lang="en-US" sz="2800" dirty="0">
                <a:latin typeface="Palatino Linotype" panose="02040502050505030304" pitchFamily="18" charset="0"/>
              </a:rPr>
              <a:t>’s polymorphs</a:t>
            </a:r>
            <a:endParaRPr lang="ru-RU" sz="28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29213D3E-D056-4E51-8351-F2A8F857A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994799"/>
              </p:ext>
            </p:extLst>
          </p:nvPr>
        </p:nvGraphicFramePr>
        <p:xfrm>
          <a:off x="98639" y="691008"/>
          <a:ext cx="8946720" cy="3030224"/>
        </p:xfrm>
        <a:graphic>
          <a:graphicData uri="http://schemas.openxmlformats.org/drawingml/2006/table">
            <a:tbl>
              <a:tblPr/>
              <a:tblGrid>
                <a:gridCol w="235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1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1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4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Interaction energy, kcal/mol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 AA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 BB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(1 0 0)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(0 0 1)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(1 0 0)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(-1 0 2)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(1 0 0)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(0 0 1)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(1 0 0)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(0 0 1)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solidFill>
                      <a:srgbClr val="FFF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chain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-26.8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-26.9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-35.3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-32.9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chains 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-32.2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-12.3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-33.6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-13.3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-19.7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-17.4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-17.4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-59.9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-39.0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-60.5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-40.1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-55.0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-52.8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-53.8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-50.3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layers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-36.3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-14.8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-35.2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-24.6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-26.9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-24.6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-28.1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FFF7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Chain with all neighbors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-48.6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-48.4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-44.3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-45.5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-73.5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-73.5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-79.7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-78.5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670913A-0A53-4909-8F68-25DA55E36132}"/>
              </a:ext>
            </a:extLst>
          </p:cNvPr>
          <p:cNvGrpSpPr/>
          <p:nvPr/>
        </p:nvGrpSpPr>
        <p:grpSpPr>
          <a:xfrm>
            <a:off x="1126249" y="3743196"/>
            <a:ext cx="6891501" cy="3114802"/>
            <a:chOff x="1328574" y="3668848"/>
            <a:chExt cx="7056000" cy="31891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45F6C34-3D43-40D1-AD14-71E8D9385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74" y="3668848"/>
              <a:ext cx="7056000" cy="31891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E3B744-54D0-4CB2-A5BE-0FB5D569241C}"/>
                </a:ext>
              </a:extLst>
            </p:cNvPr>
            <p:cNvSpPr txBox="1"/>
            <p:nvPr/>
          </p:nvSpPr>
          <p:spPr>
            <a:xfrm>
              <a:off x="1328574" y="3686474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I</a:t>
              </a:r>
              <a:endParaRPr lang="ru-RU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5A2580-142D-46EC-8BC4-0387D537CA53}"/>
                </a:ext>
              </a:extLst>
            </p:cNvPr>
            <p:cNvSpPr txBox="1"/>
            <p:nvPr/>
          </p:nvSpPr>
          <p:spPr>
            <a:xfrm>
              <a:off x="4389899" y="3681562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II</a:t>
              </a:r>
              <a:endParaRPr lang="ru-RU" b="1" dirty="0">
                <a:latin typeface="Palatino Linotype" panose="0204050205050503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D52B97-3021-4B29-ACC9-3A2A2513707D}"/>
                </a:ext>
              </a:extLst>
            </p:cNvPr>
            <p:cNvSpPr txBox="1"/>
            <p:nvPr/>
          </p:nvSpPr>
          <p:spPr>
            <a:xfrm>
              <a:off x="7930604" y="368156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Palatino Linotype" panose="02040502050505030304" pitchFamily="18" charset="0"/>
                </a:rPr>
                <a:t>III</a:t>
              </a:r>
              <a:endParaRPr lang="ru-RU" b="1" dirty="0"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21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961053-69F0-4FD7-9F63-54C586F03CEB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6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E22F92-2524-4762-9BA0-F9A6D4B65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E8C7465-D06D-47C2-BA7F-06890E3E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Modelling of shift in </a:t>
            </a:r>
            <a:r>
              <a:rPr lang="en-US" sz="3200" b="1" dirty="0">
                <a:latin typeface="Palatino Linotype" panose="02040502050505030304" pitchFamily="18" charset="0"/>
              </a:rPr>
              <a:t>aspirin</a:t>
            </a:r>
            <a:r>
              <a:rPr lang="en-US" sz="3200" dirty="0">
                <a:latin typeface="Palatino Linotype" panose="02040502050505030304" pitchFamily="18" charset="0"/>
              </a:rPr>
              <a:t>’s crystals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E14F6-E685-425E-A496-41C798AD3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54" y="3589339"/>
            <a:ext cx="3733800" cy="31321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9899E0-3C7D-4302-B70E-B45CBFCFA5B8}"/>
              </a:ext>
            </a:extLst>
          </p:cNvPr>
          <p:cNvGrpSpPr/>
          <p:nvPr/>
        </p:nvGrpSpPr>
        <p:grpSpPr>
          <a:xfrm>
            <a:off x="4956715" y="3646954"/>
            <a:ext cx="3954970" cy="2899475"/>
            <a:chOff x="1384209" y="3644388"/>
            <a:chExt cx="3954970" cy="2899475"/>
          </a:xfrm>
        </p:grpSpPr>
        <p:graphicFrame>
          <p:nvGraphicFramePr>
            <p:cNvPr id="7" name="Table 2">
              <a:extLst>
                <a:ext uri="{FF2B5EF4-FFF2-40B4-BE49-F238E27FC236}">
                  <a16:creationId xmlns:a16="http://schemas.microsoft.com/office/drawing/2014/main" id="{1862D836-830C-43AC-BC49-88E00CC21CC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57690387"/>
                </p:ext>
              </p:extLst>
            </p:nvPr>
          </p:nvGraphicFramePr>
          <p:xfrm>
            <a:off x="1384209" y="3644388"/>
            <a:ext cx="3890458" cy="2208171"/>
          </p:xfrm>
          <a:graphic>
            <a:graphicData uri="http://schemas.openxmlformats.org/drawingml/2006/table">
              <a:tbl>
                <a:tblPr>
                  <a:tableStyleId>{5940675A-B579-460E-94D1-54222C63F5DA}</a:tableStyleId>
                </a:tblPr>
                <a:tblGrid>
                  <a:gridCol w="155618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3387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0040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20484">
                  <a:tc>
                    <a:txBody>
                      <a:bodyPr/>
                      <a:lstStyle/>
                      <a:p>
                        <a:endParaRPr lang="ru-RU" sz="1400" b="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Shift energy barrier, kcal/mol</a:t>
                        </a: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Minimal distance, Å</a:t>
                        </a: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9735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I [001]</a:t>
                        </a:r>
                        <a:r>
                          <a:rPr lang="ru-RU" sz="1400" b="1" strike="noStrike" spc="-1" dirty="0">
                            <a:latin typeface="Palatino Linotype" panose="02040502050505030304" pitchFamily="18" charset="0"/>
                          </a:rPr>
                          <a:t> (100)</a:t>
                        </a:r>
                        <a:endParaRPr lang="en-US" sz="1400" b="1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17.1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1.19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9735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II [001]</a:t>
                        </a:r>
                        <a:r>
                          <a:rPr lang="ru-RU" sz="1400" b="1" strike="noStrike" spc="-1" dirty="0">
                            <a:latin typeface="Palatino Linotype" panose="02040502050505030304" pitchFamily="18" charset="0"/>
                          </a:rPr>
                          <a:t> (100)</a:t>
                        </a:r>
                        <a:endParaRPr lang="en-US" sz="1400" b="1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14.5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1.27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9735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III [010] (001)</a:t>
                        </a: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9.2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1.73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97355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III [010]</a:t>
                        </a:r>
                        <a:r>
                          <a:rPr lang="en-US" sz="1400" b="1" strike="noStrike" spc="-1" baseline="0" dirty="0">
                            <a:latin typeface="Palatino Linotype" panose="02040502050505030304" pitchFamily="18" charset="0"/>
                          </a:rPr>
                          <a:t> (100)</a:t>
                        </a:r>
                        <a:endParaRPr lang="en-US" sz="1400" b="1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5.3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1.73</a:t>
                        </a:r>
                        <a:endParaRPr lang="en-US" sz="1400" b="0" strike="noStrike" spc="-1" dirty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297355">
                  <a:tc>
                    <a:txBody>
                      <a:bodyPr/>
                      <a:lstStyle/>
                      <a:p>
                        <a:pPr marL="0" marR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="1" strike="noStrike" spc="-1" dirty="0">
                            <a:latin typeface="Palatino Linotype" panose="02040502050505030304" pitchFamily="18" charset="0"/>
                          </a:rPr>
                          <a:t>III [010]</a:t>
                        </a:r>
                        <a:r>
                          <a:rPr lang="en-US" sz="1400" b="1" strike="noStrike" spc="-1" baseline="0" dirty="0">
                            <a:latin typeface="Palatino Linotype" panose="02040502050505030304" pitchFamily="18" charset="0"/>
                          </a:rPr>
                          <a:t> (-101)</a:t>
                        </a:r>
                        <a:endParaRPr lang="en-US" sz="1400" b="1" strike="noStrike" spc="-1" dirty="0">
                          <a:latin typeface="Palatino Linotype" panose="02040502050505030304" pitchFamily="18" charset="0"/>
                        </a:endParaRPr>
                      </a:p>
                    </a:txBody>
                    <a:tcPr marL="60827" marR="60827" marT="40658" marB="40658" anchor="ctr">
                      <a:solidFill>
                        <a:srgbClr val="CC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>
                            <a:latin typeface="Palatino Linotype" panose="02040502050505030304" pitchFamily="18" charset="0"/>
                          </a:rPr>
                          <a:t>8.5</a:t>
                        </a:r>
                        <a:endParaRPr lang="en-US" sz="1400" b="0" strike="noStrike" spc="-1" dirty="0">
                          <a:latin typeface="Palatino Linotype" panose="02040502050505030304" pitchFamily="18" charset="0"/>
                          <a:cs typeface="Times New Roman" pitchFamily="18" charset="0"/>
                        </a:endParaRPr>
                      </a:p>
                    </a:txBody>
                    <a:tcPr marL="60827" marR="60827" marT="40658" marB="40658"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00000"/>
                          </a:lnSpc>
                        </a:pPr>
                        <a:r>
                          <a:rPr lang="en-US" sz="1400" strike="noStrike" spc="-1" dirty="0">
                            <a:latin typeface="Palatino Linotype" panose="02040502050505030304" pitchFamily="18" charset="0"/>
                          </a:rPr>
                          <a:t>1.82</a:t>
                        </a:r>
                        <a:endParaRPr lang="en-US" sz="1400" b="0" strike="noStrike" spc="-1" dirty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  <a:cs typeface="Times New Roman" pitchFamily="18" charset="0"/>
                        </a:endParaRPr>
                      </a:p>
                    </a:txBody>
                    <a:tcPr marL="60827" marR="60827" marT="40658" marB="40658"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</a:tbl>
            </a:graphicData>
          </a:graphic>
        </p:graphicFrame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AE5DD4B-00A2-4D2B-848B-9703C92A2E91}"/>
                </a:ext>
              </a:extLst>
            </p:cNvPr>
            <p:cNvSpPr/>
            <p:nvPr/>
          </p:nvSpPr>
          <p:spPr>
            <a:xfrm>
              <a:off x="1384209" y="5835977"/>
              <a:ext cx="39549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Crystal structure transformation under pressure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966303-6848-4A5E-BEBB-95409B5B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" y="662161"/>
            <a:ext cx="815094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0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F059AF-5595-4125-8398-7920F4AFCA5B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7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AA6910-8793-4964-821A-5B9C65DD9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ABDAFD0-1DF1-4CED-988F-CECCCE0F9F2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Palatino Linotype" panose="02040502050505030304" pitchFamily="18" charset="0"/>
              </a:rPr>
              <a:t>Transformation in </a:t>
            </a:r>
            <a:r>
              <a:rPr lang="en-US" sz="2800" b="1" dirty="0">
                <a:latin typeface="Palatino Linotype" panose="02040502050505030304" pitchFamily="18" charset="0"/>
              </a:rPr>
              <a:t>piracetam</a:t>
            </a:r>
            <a:r>
              <a:rPr lang="en-US" sz="2800" dirty="0">
                <a:latin typeface="Palatino Linotype" panose="02040502050505030304" pitchFamily="18" charset="0"/>
              </a:rPr>
              <a:t> under pressure</a:t>
            </a:r>
            <a:endParaRPr lang="ru-RU" sz="2800" dirty="0">
              <a:latin typeface="Palatino Linotype" panose="02040502050505030304" pitchFamily="18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629FCE-03FD-45E7-8EFD-7093EF31534B}"/>
              </a:ext>
            </a:extLst>
          </p:cNvPr>
          <p:cNvGrpSpPr/>
          <p:nvPr/>
        </p:nvGrpSpPr>
        <p:grpSpPr>
          <a:xfrm>
            <a:off x="140621" y="1006958"/>
            <a:ext cx="8852628" cy="4659638"/>
            <a:chOff x="64689" y="727971"/>
            <a:chExt cx="8852628" cy="4659638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2B4614F1-B88A-4673-92D3-BC9EFEBFA96D}"/>
                </a:ext>
              </a:extLst>
            </p:cNvPr>
            <p:cNvGrpSpPr/>
            <p:nvPr/>
          </p:nvGrpSpPr>
          <p:grpSpPr>
            <a:xfrm>
              <a:off x="90999" y="727971"/>
              <a:ext cx="8826318" cy="4659638"/>
              <a:chOff x="-106141" y="765898"/>
              <a:chExt cx="8826318" cy="4659638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BD2EDF9D-56C3-4FE3-AE62-3D9E97DF1E02}"/>
                  </a:ext>
                </a:extLst>
              </p:cNvPr>
              <p:cNvGrpSpPr/>
              <p:nvPr/>
            </p:nvGrpSpPr>
            <p:grpSpPr>
              <a:xfrm>
                <a:off x="251256" y="2694835"/>
                <a:ext cx="8398515" cy="2204231"/>
                <a:chOff x="-63836" y="2788245"/>
                <a:chExt cx="9084139" cy="2384178"/>
              </a:xfrm>
            </p:grpSpPr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A7F82388-A977-457F-B0F9-5F89A52F7E31}"/>
                    </a:ext>
                  </a:extLst>
                </p:cNvPr>
                <p:cNvGrpSpPr/>
                <p:nvPr/>
              </p:nvGrpSpPr>
              <p:grpSpPr>
                <a:xfrm>
                  <a:off x="-63836" y="2788245"/>
                  <a:ext cx="9084139" cy="2384178"/>
                  <a:chOff x="-63836" y="2788245"/>
                  <a:chExt cx="9084139" cy="2384178"/>
                </a:xfrm>
              </p:grpSpPr>
              <p:pic>
                <p:nvPicPr>
                  <p:cNvPr id="8" name="Рисунок 7">
                    <a:extLst>
                      <a:ext uri="{FF2B5EF4-FFF2-40B4-BE49-F238E27FC236}">
                        <a16:creationId xmlns:a16="http://schemas.microsoft.com/office/drawing/2014/main" id="{882C957C-B1AE-40E6-BA07-49DD98787C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3836" y="2788245"/>
                    <a:ext cx="3589674" cy="2375275"/>
                  </a:xfrm>
                  <a:prstGeom prst="rect">
                    <a:avLst/>
                  </a:prstGeom>
                </p:spPr>
              </p:pic>
              <p:pic>
                <p:nvPicPr>
                  <p:cNvPr id="10" name="Рисунок 9">
                    <a:extLst>
                      <a:ext uri="{FF2B5EF4-FFF2-40B4-BE49-F238E27FC236}">
                        <a16:creationId xmlns:a16="http://schemas.microsoft.com/office/drawing/2014/main" id="{5C6174EE-886B-44BA-BF6E-9408EF5C76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1637" y="2797149"/>
                    <a:ext cx="3718666" cy="2375274"/>
                  </a:xfrm>
                  <a:prstGeom prst="rect">
                    <a:avLst/>
                  </a:prstGeom>
                </p:spPr>
              </p:pic>
              <p:sp>
                <p:nvSpPr>
                  <p:cNvPr id="12" name="Стрелка: вправо 11">
                    <a:extLst>
                      <a:ext uri="{FF2B5EF4-FFF2-40B4-BE49-F238E27FC236}">
                        <a16:creationId xmlns:a16="http://schemas.microsoft.com/office/drawing/2014/main" id="{208C77D5-E2F6-43BB-A501-07B3EB456141}"/>
                      </a:ext>
                    </a:extLst>
                  </p:cNvPr>
                  <p:cNvSpPr/>
                  <p:nvPr/>
                </p:nvSpPr>
                <p:spPr>
                  <a:xfrm>
                    <a:off x="3863071" y="3459779"/>
                    <a:ext cx="1071697" cy="503809"/>
                  </a:xfrm>
                  <a:prstGeom prst="rightArrow">
                    <a:avLst/>
                  </a:prstGeom>
                  <a:solidFill>
                    <a:srgbClr val="FFB2B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183B647-2F92-4B36-BD55-5E70B563EB40}"/>
                    </a:ext>
                  </a:extLst>
                </p:cNvPr>
                <p:cNvSpPr txBox="1"/>
                <p:nvPr/>
              </p:nvSpPr>
              <p:spPr>
                <a:xfrm>
                  <a:off x="3831776" y="3090447"/>
                  <a:ext cx="11342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Tableting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DD87F268-E417-47C5-B05A-95668F9382C0}"/>
                  </a:ext>
                </a:extLst>
              </p:cNvPr>
              <p:cNvGrpSpPr/>
              <p:nvPr/>
            </p:nvGrpSpPr>
            <p:grpSpPr>
              <a:xfrm>
                <a:off x="632117" y="765898"/>
                <a:ext cx="8074691" cy="1807288"/>
                <a:chOff x="632117" y="765898"/>
                <a:chExt cx="8074691" cy="1807288"/>
              </a:xfrm>
            </p:grpSpPr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id="{9EBFEA42-6A98-4E6A-9F87-2F8177D2D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5026" y="950564"/>
                  <a:ext cx="7313948" cy="93600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448CCBA-BC1B-460E-B45B-12962CD274A7}"/>
                    </a:ext>
                  </a:extLst>
                </p:cNvPr>
                <p:cNvSpPr txBox="1"/>
                <p:nvPr/>
              </p:nvSpPr>
              <p:spPr>
                <a:xfrm>
                  <a:off x="3637288" y="765898"/>
                  <a:ext cx="18694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Pressure growth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6B83819-B277-4B4B-BFA5-6902AADB0879}"/>
                    </a:ext>
                  </a:extLst>
                </p:cNvPr>
                <p:cNvSpPr txBox="1"/>
                <p:nvPr/>
              </p:nvSpPr>
              <p:spPr>
                <a:xfrm>
                  <a:off x="632117" y="1886564"/>
                  <a:ext cx="6928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Palatino Linotype" panose="02040502050505030304" pitchFamily="18" charset="0"/>
                    </a:rPr>
                    <a:t>1 bar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C70DE7A-EBE4-47A5-A76C-37ED8F2C8748}"/>
                    </a:ext>
                  </a:extLst>
                </p:cNvPr>
                <p:cNvSpPr txBox="1"/>
                <p:nvPr/>
              </p:nvSpPr>
              <p:spPr>
                <a:xfrm>
                  <a:off x="1745164" y="1886564"/>
                  <a:ext cx="1070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0.45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B1EF2AC-9D30-45E2-812D-2791D747D53E}"/>
                    </a:ext>
                  </a:extLst>
                </p:cNvPr>
                <p:cNvSpPr txBox="1"/>
                <p:nvPr/>
              </p:nvSpPr>
              <p:spPr>
                <a:xfrm>
                  <a:off x="3021514" y="1886564"/>
                  <a:ext cx="1070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0.70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D323F44-9D1F-4BB7-B991-CFFF7715F583}"/>
                    </a:ext>
                  </a:extLst>
                </p:cNvPr>
                <p:cNvSpPr txBox="1"/>
                <p:nvPr/>
              </p:nvSpPr>
              <p:spPr>
                <a:xfrm>
                  <a:off x="2273301" y="1214848"/>
                  <a:ext cx="1270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Palatino Linotype" panose="02040502050505030304" pitchFamily="18" charset="0"/>
                    </a:rPr>
                    <a:t>Conversion</a:t>
                  </a:r>
                  <a:endParaRPr lang="ru-RU" sz="1600" b="1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4412D06-513C-4B0B-821D-1C289689A940}"/>
                    </a:ext>
                  </a:extLst>
                </p:cNvPr>
                <p:cNvSpPr txBox="1"/>
                <p:nvPr/>
              </p:nvSpPr>
              <p:spPr>
                <a:xfrm>
                  <a:off x="4327347" y="1886564"/>
                  <a:ext cx="1070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0.90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416ED92-E7DD-467C-A8E1-37A1CD184394}"/>
                    </a:ext>
                  </a:extLst>
                </p:cNvPr>
                <p:cNvSpPr txBox="1"/>
                <p:nvPr/>
              </p:nvSpPr>
              <p:spPr>
                <a:xfrm>
                  <a:off x="5633180" y="1886564"/>
                  <a:ext cx="1070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2.50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0BC62F1-4CCD-4153-A57C-81FFBE2F3EA8}"/>
                    </a:ext>
                  </a:extLst>
                </p:cNvPr>
                <p:cNvSpPr txBox="1"/>
                <p:nvPr/>
              </p:nvSpPr>
              <p:spPr>
                <a:xfrm>
                  <a:off x="6930771" y="1886564"/>
                  <a:ext cx="1070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>
                      <a:latin typeface="Palatino Linotype" panose="02040502050505030304" pitchFamily="18" charset="0"/>
                    </a:rPr>
                    <a:t>4.00 </a:t>
                  </a:r>
                  <a:r>
                    <a:rPr lang="en-US" dirty="0" err="1">
                      <a:latin typeface="Palatino Linotype" panose="02040502050505030304" pitchFamily="18" charset="0"/>
                    </a:rPr>
                    <a:t>GPa</a:t>
                  </a:r>
                  <a:endParaRPr lang="ru-RU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FE53E4-D4A2-499F-AD00-71048C5243E1}"/>
                    </a:ext>
                  </a:extLst>
                </p:cNvPr>
                <p:cNvSpPr txBox="1"/>
                <p:nvPr/>
              </p:nvSpPr>
              <p:spPr>
                <a:xfrm>
                  <a:off x="8316958" y="1058383"/>
                  <a:ext cx="38985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600" b="1" dirty="0">
                      <a:latin typeface="Palatino Linotype" panose="02040502050505030304" pitchFamily="18" charset="0"/>
                    </a:rPr>
                    <a:t>?</a:t>
                  </a:r>
                  <a:endParaRPr lang="ru-RU" sz="3600" b="1" dirty="0"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27" name="Левая фигурная скобка 26">
                  <a:extLst>
                    <a:ext uri="{FF2B5EF4-FFF2-40B4-BE49-F238E27FC236}">
                      <a16:creationId xmlns:a16="http://schemas.microsoft.com/office/drawing/2014/main" id="{BDD714E0-E987-4673-86B1-C8DD6B02800B}"/>
                    </a:ext>
                  </a:extLst>
                </p:cNvPr>
                <p:cNvSpPr/>
                <p:nvPr/>
              </p:nvSpPr>
              <p:spPr>
                <a:xfrm rot="16200000">
                  <a:off x="1454159" y="1686796"/>
                  <a:ext cx="346409" cy="1426372"/>
                </a:xfrm>
                <a:prstGeom prst="leftBrace">
                  <a:avLst>
                    <a:gd name="adj1" fmla="val 102940"/>
                    <a:gd name="adj2" fmla="val 50000"/>
                  </a:avLst>
                </a:prstGeom>
                <a:solidFill>
                  <a:srgbClr val="CD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Левая фигурная скобка 27">
                  <a:extLst>
                    <a:ext uri="{FF2B5EF4-FFF2-40B4-BE49-F238E27FC236}">
                      <a16:creationId xmlns:a16="http://schemas.microsoft.com/office/drawing/2014/main" id="{F5143E69-EF7C-4CC8-82F8-1E99D5CC5DDD}"/>
                    </a:ext>
                  </a:extLst>
                </p:cNvPr>
                <p:cNvSpPr/>
                <p:nvPr/>
              </p:nvSpPr>
              <p:spPr>
                <a:xfrm rot="16200000">
                  <a:off x="5345266" y="420370"/>
                  <a:ext cx="346409" cy="3959223"/>
                </a:xfrm>
                <a:prstGeom prst="leftBrace">
                  <a:avLst>
                    <a:gd name="adj1" fmla="val 92429"/>
                    <a:gd name="adj2" fmla="val 83826"/>
                  </a:avLst>
                </a:prstGeom>
                <a:solidFill>
                  <a:srgbClr val="CDFF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0" name="CustomShape 3">
                <a:extLst>
                  <a:ext uri="{FF2B5EF4-FFF2-40B4-BE49-F238E27FC236}">
                    <a16:creationId xmlns:a16="http://schemas.microsoft.com/office/drawing/2014/main" id="{F99C9914-C6A2-4A4B-A27D-4E619E15EB02}"/>
                  </a:ext>
                </a:extLst>
              </p:cNvPr>
              <p:cNvSpPr/>
              <p:nvPr/>
            </p:nvSpPr>
            <p:spPr>
              <a:xfrm>
                <a:off x="-106141" y="4902815"/>
                <a:ext cx="4033537" cy="5217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pc="-1" dirty="0">
                    <a:latin typeface="Palatino Linotype" panose="02040502050505030304" pitchFamily="18" charset="0"/>
                  </a:rPr>
                  <a:t>Form II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, P-1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: a= 6.321, b= 6.5597, c= 8.380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α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79.82, </a:t>
                </a: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β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102.34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, </a:t>
                </a: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γ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90.94</a:t>
                </a:r>
                <a:endParaRPr lang="en-US" sz="1400" spc="-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31" name="CustomShape 3">
                <a:extLst>
                  <a:ext uri="{FF2B5EF4-FFF2-40B4-BE49-F238E27FC236}">
                    <a16:creationId xmlns:a16="http://schemas.microsoft.com/office/drawing/2014/main" id="{88CB681E-972E-43BC-BF97-E151D62F99E4}"/>
                  </a:ext>
                </a:extLst>
              </p:cNvPr>
              <p:cNvSpPr/>
              <p:nvPr/>
            </p:nvSpPr>
            <p:spPr>
              <a:xfrm>
                <a:off x="4686640" y="4903770"/>
                <a:ext cx="4033537" cy="5217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1400" b="1" spc="-1" dirty="0">
                    <a:latin typeface="Palatino Linotype" panose="02040502050505030304" pitchFamily="18" charset="0"/>
                  </a:rPr>
                  <a:t>Form V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, P-1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: a= 6.442, b= 6.3530, c= 8.737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α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81.43, </a:t>
                </a: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β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</a:t>
                </a:r>
                <a:r>
                  <a:rPr lang="en-US" sz="1400" b="1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112.88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, </a:t>
                </a:r>
                <a:r>
                  <a:rPr lang="el-GR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γ</a:t>
                </a:r>
                <a:r>
                  <a:rPr lang="en-US" sz="1400" spc="-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= 91.38</a:t>
                </a:r>
                <a:endParaRPr lang="en-US" sz="1400" spc="-1" dirty="0"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E1565A0-8065-4828-A92D-7EDB8F5A0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9" y="766787"/>
              <a:ext cx="941205" cy="1800000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08145FC-8950-4450-893A-592521AF660D}"/>
              </a:ext>
            </a:extLst>
          </p:cNvPr>
          <p:cNvSpPr/>
          <p:nvPr/>
        </p:nvSpPr>
        <p:spPr>
          <a:xfrm>
            <a:off x="1175666" y="6024343"/>
            <a:ext cx="5952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>
                <a:latin typeface="Palatino Linotype" panose="02040502050505030304" pitchFamily="18" charset="0"/>
              </a:rPr>
              <a:t>Fabbiani</a:t>
            </a:r>
            <a:r>
              <a:rPr lang="de-DE" sz="1600" dirty="0">
                <a:latin typeface="Palatino Linotype" panose="02040502050505030304" pitchFamily="18" charset="0"/>
              </a:rPr>
              <a:t> F. P. A., </a:t>
            </a:r>
            <a:r>
              <a:rPr lang="de-DE" sz="1600" dirty="0" err="1">
                <a:latin typeface="Palatino Linotype" panose="02040502050505030304" pitchFamily="18" charset="0"/>
              </a:rPr>
              <a:t>Allan</a:t>
            </a:r>
            <a:r>
              <a:rPr lang="de-DE" sz="1600" dirty="0">
                <a:latin typeface="Palatino Linotype" panose="02040502050505030304" pitchFamily="18" charset="0"/>
              </a:rPr>
              <a:t> D. R., David W. I. F., [et al.] (2007).</a:t>
            </a:r>
          </a:p>
          <a:p>
            <a:r>
              <a:rPr lang="en-US" sz="1600" i="1" dirty="0" err="1">
                <a:latin typeface="Palatino Linotype" panose="02040502050505030304" pitchFamily="18" charset="0"/>
              </a:rPr>
              <a:t>Cryst</a:t>
            </a:r>
            <a:r>
              <a:rPr lang="en-US" sz="1600" i="1" dirty="0">
                <a:latin typeface="Palatino Linotype" panose="02040502050505030304" pitchFamily="18" charset="0"/>
              </a:rPr>
              <a:t>. Growth Des., 7(6), 1115-1124.</a:t>
            </a:r>
            <a:endParaRPr lang="ru-RU" sz="16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0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532662-2424-418C-8FB2-463C770CF192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8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492AF3E-80B0-47F1-9302-320AB0D9FC56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Changes in energetic structure of </a:t>
            </a:r>
            <a:r>
              <a:rPr lang="en-US" sz="2400" b="1" dirty="0">
                <a:latin typeface="Palatino Linotype" panose="02040502050505030304" pitchFamily="18" charset="0"/>
              </a:rPr>
              <a:t>piracetam</a:t>
            </a:r>
            <a:r>
              <a:rPr lang="en-US" sz="2400" dirty="0">
                <a:latin typeface="Palatino Linotype" panose="02040502050505030304" pitchFamily="18" charset="0"/>
              </a:rPr>
              <a:t> upon a transition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3328F41-112F-400E-97DD-7EF941ED1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954457"/>
              </p:ext>
            </p:extLst>
          </p:nvPr>
        </p:nvGraphicFramePr>
        <p:xfrm>
          <a:off x="66675" y="653077"/>
          <a:ext cx="9001125" cy="2651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163815581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1396821331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5150216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560671237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152444380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218826924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3122139030"/>
                    </a:ext>
                  </a:extLst>
                </a:gridCol>
              </a:tblGrid>
              <a:tr h="3600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Interaction energy, kcal/mol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 at 0.45 GPa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at 0.70 GPa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47440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(001)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(010)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(0-11)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5D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(001)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(010)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(0-11)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5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2968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chain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3957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chains 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‑19.2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‑8.8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‑9.6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‑20.4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‑13.2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‑12.9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87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‑74.3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‑53.4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‑55.2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‑75.4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‑60.9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‑60.3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084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layers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‑18.4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‑28.8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‑27.9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‑26.0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D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‑33.2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FF7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‑33.5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F5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80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07888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B9E704-EAD8-46A4-9788-5E4FA8DB4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9" y="3553477"/>
            <a:ext cx="4158748" cy="316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35950C-43E9-4F7C-89EA-F4E128825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82" y="3613969"/>
            <a:ext cx="3879285" cy="304701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44FFB20-5D48-4613-A9B2-EB2EB1480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6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485B21-2F9E-46BB-B0E0-48F6ADCE8D3F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9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AE3397-6496-4107-97BD-33E06BD8F079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Modelling of shift in </a:t>
            </a:r>
            <a:r>
              <a:rPr lang="en-US" sz="3200" b="1" dirty="0">
                <a:latin typeface="Palatino Linotype" panose="02040502050505030304" pitchFamily="18" charset="0"/>
              </a:rPr>
              <a:t>piracetam</a:t>
            </a:r>
            <a:r>
              <a:rPr lang="en-US" sz="3200" dirty="0">
                <a:latin typeface="Palatino Linotype" panose="02040502050505030304" pitchFamily="18" charset="0"/>
              </a:rPr>
              <a:t>’s crystals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F0569E-396D-40F1-803A-316517D29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9263E1-E9D1-44E7-A967-E788A019B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1" y="1084089"/>
            <a:ext cx="3986945" cy="316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A797EE-65DF-4753-8F3E-80CCF45B0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13" y="1084089"/>
            <a:ext cx="3986945" cy="3168000"/>
          </a:xfrm>
          <a:prstGeom prst="rect">
            <a:avLst/>
          </a:prstGeom>
        </p:spPr>
      </p:pic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92CC07CB-5CC9-42D6-BBE4-C57D2EAF6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868919"/>
              </p:ext>
            </p:extLst>
          </p:nvPr>
        </p:nvGraphicFramePr>
        <p:xfrm>
          <a:off x="1914628" y="4411854"/>
          <a:ext cx="5723124" cy="23046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4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625">
                  <a:extLst>
                    <a:ext uri="{9D8B030D-6E8A-4147-A177-3AD203B41FA5}">
                      <a16:colId xmlns:a16="http://schemas.microsoft.com/office/drawing/2014/main" val="2719395442"/>
                    </a:ext>
                  </a:extLst>
                </a:gridCol>
                <a:gridCol w="196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4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alatino Linotype" panose="02040502050505030304" pitchFamily="18" charset="0"/>
                        </a:rPr>
                        <a:t>Polymorph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alatino Linotype" panose="02040502050505030304" pitchFamily="18" charset="0"/>
                        </a:rPr>
                        <a:t>Pressure, </a:t>
                      </a:r>
                      <a:r>
                        <a:rPr lang="en-US" sz="1400" b="1" dirty="0" err="1">
                          <a:latin typeface="Palatino Linotype" panose="02040502050505030304" pitchFamily="18" charset="0"/>
                        </a:rPr>
                        <a:t>GPa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Shift energy barrier, kcal/mol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Minimal distance, Å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35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II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1.00*10</a:t>
                      </a:r>
                      <a:r>
                        <a:rPr lang="en-US" sz="1400" b="1" strike="noStrike" spc="-1" baseline="30000" dirty="0">
                          <a:latin typeface="Palatino Linotype" panose="02040502050505030304" pitchFamily="18" charset="0"/>
                        </a:rPr>
                        <a:t>-4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5.3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1.72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b="1" strike="noStrike" spc="-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0.45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6.0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1.84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355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V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0.70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7.2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2.01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55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b="1" strike="noStrike" spc="-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0.90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</a:rPr>
                        <a:t>8.2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1.96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55"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strike="noStrike" spc="-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2.50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9.4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  <a:cs typeface="Times New Roman" pitchFamily="18" charset="0"/>
                        </a:rPr>
                        <a:t>1.88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355">
                <a:tc v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strike="noStrike" spc="-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4.00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Palatino Linotype" panose="02040502050505030304" pitchFamily="18" charset="0"/>
                          <a:cs typeface="Times New Roman" pitchFamily="18" charset="0"/>
                        </a:rPr>
                        <a:t>10.3</a:t>
                      </a:r>
                    </a:p>
                  </a:txBody>
                  <a:tcPr marL="60827" marR="60827" marT="40658" marB="4065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  <a:cs typeface="Times New Roman" pitchFamily="18" charset="0"/>
                        </a:rPr>
                        <a:t>1.84</a:t>
                      </a:r>
                    </a:p>
                  </a:txBody>
                  <a:tcPr marL="60827" marR="60827" marT="40658" marB="40658" anchor="ctr"/>
                </a:tc>
                <a:extLst>
                  <a:ext uri="{0D108BD9-81ED-4DB2-BD59-A6C34878D82A}">
                    <a16:rowId xmlns:a16="http://schemas.microsoft.com/office/drawing/2014/main" val="40558341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198747-C4B5-4D65-81F2-75AA51ACB0AC}"/>
              </a:ext>
            </a:extLst>
          </p:cNvPr>
          <p:cNvSpPr txBox="1"/>
          <p:nvPr/>
        </p:nvSpPr>
        <p:spPr>
          <a:xfrm>
            <a:off x="3027093" y="70974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[100] direction along (001) layer</a:t>
            </a:r>
            <a:endParaRPr lang="ru-RU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0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F54CCA-96DF-45A1-8281-DB32F117878F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10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20AFF0-5958-45C8-9AA5-1DC7DF877B0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Cavities detection in </a:t>
            </a:r>
            <a:r>
              <a:rPr lang="en-US" sz="3200" b="1" dirty="0">
                <a:latin typeface="Palatino Linotype" panose="02040502050505030304" pitchFamily="18" charset="0"/>
              </a:rPr>
              <a:t>piracetam</a:t>
            </a:r>
            <a:endParaRPr lang="ru-RU" sz="32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D7EC4B-991F-4980-992D-64A8D9D3F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DFEE0B-47CB-4B56-BF59-ED6EA7FC4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74" y="1864279"/>
            <a:ext cx="6004621" cy="4926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240104-D687-422E-924B-309B05D75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2" y="2663102"/>
            <a:ext cx="713769" cy="2894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E657C-B23D-4C1B-840B-2EBCB6146068}"/>
                  </a:ext>
                </a:extLst>
              </p:cNvPr>
              <p:cNvSpPr txBox="1"/>
              <p:nvPr/>
            </p:nvSpPr>
            <p:spPr>
              <a:xfrm>
                <a:off x="485433" y="637661"/>
                <a:ext cx="8173135" cy="1226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Shortening of the van der Waals radii sum at a point: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𝑆𝑣𝑑𝑊𝑅</m:t>
                    </m:r>
                  </m:oMath>
                </a14:m>
                <a:r>
                  <a:rPr lang="en-US" b="0" dirty="0">
                    <a:latin typeface="Palatino Linotype" panose="0204050205050503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𝐹𝑃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– the distance between the atoms of fixed (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) and motile (j) parts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FP</m:t>
                        </m:r>
                      </m:sup>
                    </m:sSubSup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MP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– van der Waals radii of the corresponding atoms in fixed (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) and motile (j) parts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7E657C-B23D-4C1B-840B-2EBCB6146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33" y="637661"/>
                <a:ext cx="8173135" cy="1226618"/>
              </a:xfrm>
              <a:prstGeom prst="rect">
                <a:avLst/>
              </a:prstGeom>
              <a:blipFill>
                <a:blip r:embed="rId5"/>
                <a:stretch>
                  <a:fillRect t="-1493" b="-3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32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F54CCA-96DF-45A1-8281-DB32F117878F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10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520AFF0-5958-45C8-9AA5-1DC7DF877B0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Cavities detection in </a:t>
            </a:r>
            <a:r>
              <a:rPr lang="en-US" sz="3200" b="1" dirty="0">
                <a:latin typeface="Palatino Linotype" panose="02040502050505030304" pitchFamily="18" charset="0"/>
              </a:rPr>
              <a:t>piracetam</a:t>
            </a:r>
            <a:endParaRPr lang="ru-RU" sz="32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CD7EC4B-991F-4980-992D-64A8D9D3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DFEE0B-47CB-4B56-BF59-ED6EA7FC49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74" y="1864279"/>
            <a:ext cx="6004621" cy="492676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B78A0D0A-4665-4DFF-B6FE-4D16114931CE}"/>
              </a:ext>
            </a:extLst>
          </p:cNvPr>
          <p:cNvSpPr/>
          <p:nvPr/>
        </p:nvSpPr>
        <p:spPr>
          <a:xfrm>
            <a:off x="5064756" y="3660609"/>
            <a:ext cx="63609" cy="636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FDB6BF-C1D7-44D5-9BAE-B4FEEFB19BA2}"/>
              </a:ext>
            </a:extLst>
          </p:cNvPr>
          <p:cNvSpPr txBox="1"/>
          <p:nvPr/>
        </p:nvSpPr>
        <p:spPr>
          <a:xfrm>
            <a:off x="3811978" y="3660609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alatino Linotype" panose="02040502050505030304" pitchFamily="18" charset="0"/>
              </a:rPr>
              <a:t>(0.7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alatino Linotype" panose="02040502050505030304" pitchFamily="18" charset="0"/>
              </a:rPr>
              <a:t>8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alatino Linotype" panose="02040502050505030304" pitchFamily="18" charset="0"/>
              </a:rPr>
              <a:t>,0.9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alatino Linotype" panose="02040502050505030304" pitchFamily="18" charset="0"/>
              </a:rPr>
              <a:t>7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DC7493-1E02-4F23-85BA-4E99D364155F}"/>
                  </a:ext>
                </a:extLst>
              </p:cNvPr>
              <p:cNvSpPr txBox="1"/>
              <p:nvPr/>
            </p:nvSpPr>
            <p:spPr>
              <a:xfrm>
                <a:off x="485433" y="637661"/>
                <a:ext cx="8173135" cy="1226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Shortening of the van der Waals radii sum at a point: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𝑆𝑣𝑑𝑊𝑅</m:t>
                    </m:r>
                  </m:oMath>
                </a14:m>
                <a:r>
                  <a:rPr lang="en-US" b="0" dirty="0">
                    <a:latin typeface="Palatino Linotype" panose="0204050205050503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𝐹𝑃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𝑀𝑃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– the distance between the atoms of fixed (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) and motile (j) parts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FP</m:t>
                        </m:r>
                      </m:sup>
                    </m:sSubSup>
                    <m:r>
                      <a:rPr lang="en-US" sz="160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MP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– van der Waals radii of the corresponding atoms in fixed (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) and motile (j) parts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DC7493-1E02-4F23-85BA-4E99D364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33" y="637661"/>
                <a:ext cx="8173135" cy="1226618"/>
              </a:xfrm>
              <a:prstGeom prst="rect">
                <a:avLst/>
              </a:prstGeom>
              <a:blipFill>
                <a:blip r:embed="rId6"/>
                <a:stretch>
                  <a:fillRect t="-1493" b="-3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398922-37DD-441B-AAC2-E05C0FF02C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2" y="2663102"/>
            <a:ext cx="713769" cy="2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7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/>
          <a:stretch/>
        </p:blipFill>
        <p:spPr>
          <a:xfrm>
            <a:off x="0" y="1138912"/>
            <a:ext cx="4572000" cy="5400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2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91A5F-92E4-4FE2-A6D1-C55786072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18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C02A33-4D92-495C-8D51-BEB661C7A4F8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11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6EC72A-8C5D-406D-A5B4-A127D76C6E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Comparison of structure and energy assessment of the transition in </a:t>
            </a:r>
            <a:r>
              <a:rPr lang="en-US" sz="2400" b="1" dirty="0">
                <a:latin typeface="Palatino Linotype" panose="02040502050505030304" pitchFamily="18" charset="0"/>
              </a:rPr>
              <a:t>piracetam</a:t>
            </a:r>
            <a:r>
              <a:rPr lang="en-US" sz="2400" dirty="0">
                <a:latin typeface="Palatino Linotype" panose="02040502050505030304" pitchFamily="18" charset="0"/>
              </a:rPr>
              <a:t> crystals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4951F7-ED22-4EE3-B45D-C133D76E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A5ECDE-0009-417B-9682-291B04D9CF16}"/>
              </a:ext>
            </a:extLst>
          </p:cNvPr>
          <p:cNvSpPr txBox="1"/>
          <p:nvPr/>
        </p:nvSpPr>
        <p:spPr>
          <a:xfrm rot="16200000">
            <a:off x="-1543796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II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0.45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BB827-EAB6-4B8D-81AD-341407ADCC41}"/>
              </a:ext>
            </a:extLst>
          </p:cNvPr>
          <p:cNvSpPr txBox="1"/>
          <p:nvPr/>
        </p:nvSpPr>
        <p:spPr>
          <a:xfrm rot="5400000">
            <a:off x="6195180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0.70 </a:t>
            </a:r>
            <a:r>
              <a:rPr lang="en-US" b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3998FAA-32E4-43E9-A1EF-77796CF231A5}"/>
              </a:ext>
            </a:extLst>
          </p:cNvPr>
          <p:cNvGrpSpPr/>
          <p:nvPr/>
        </p:nvGrpSpPr>
        <p:grpSpPr>
          <a:xfrm>
            <a:off x="1137793" y="727969"/>
            <a:ext cx="7254058" cy="3240000"/>
            <a:chOff x="1137793" y="727969"/>
            <a:chExt cx="7254058" cy="324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DEB35E7-8868-4D43-A6E5-9393EA9B0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793" y="727969"/>
              <a:ext cx="3190413" cy="3240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AB95095-3148-4F16-A8AE-42768D604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61" y="727969"/>
              <a:ext cx="3991290" cy="3240000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8616FC48-CD5F-43B8-9E02-99D4247193CF}"/>
                </a:ext>
              </a:extLst>
            </p:cNvPr>
            <p:cNvSpPr/>
            <p:nvPr/>
          </p:nvSpPr>
          <p:spPr>
            <a:xfrm>
              <a:off x="3509920" y="1119176"/>
              <a:ext cx="63609" cy="636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31D03B56-F8F5-4F11-92E4-9DA906DA89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4603" y="1103997"/>
              <a:ext cx="546101" cy="385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0835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C02A33-4D92-495C-8D51-BEB661C7A4F8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11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6EC72A-8C5D-406D-A5B4-A127D76C6E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Comparison of structure and energy assessment of the transition in </a:t>
            </a:r>
            <a:r>
              <a:rPr lang="en-US" sz="2400" b="1" dirty="0">
                <a:latin typeface="Palatino Linotype" panose="02040502050505030304" pitchFamily="18" charset="0"/>
              </a:rPr>
              <a:t>piracetam</a:t>
            </a:r>
            <a:r>
              <a:rPr lang="en-US" sz="2400" dirty="0">
                <a:latin typeface="Palatino Linotype" panose="02040502050505030304" pitchFamily="18" charset="0"/>
              </a:rPr>
              <a:t> crystals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4951F7-ED22-4EE3-B45D-C133D76E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4F428EB-D96C-4F3C-BD96-EDAAD270C492}"/>
              </a:ext>
            </a:extLst>
          </p:cNvPr>
          <p:cNvGrpSpPr/>
          <p:nvPr/>
        </p:nvGrpSpPr>
        <p:grpSpPr>
          <a:xfrm>
            <a:off x="1754951" y="3924109"/>
            <a:ext cx="5634098" cy="507831"/>
            <a:chOff x="1709374" y="3798692"/>
            <a:chExt cx="5634098" cy="5078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682EB0-4AE7-4129-8584-7B3C20A7C002}"/>
                </a:ext>
              </a:extLst>
            </p:cNvPr>
            <p:cNvSpPr txBox="1"/>
            <p:nvPr/>
          </p:nvSpPr>
          <p:spPr>
            <a:xfrm>
              <a:off x="1709374" y="3967969"/>
              <a:ext cx="1946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(0,0): -16.4 kcal/mol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41AD73-F5C4-4D83-B58B-52F02FABC0B4}"/>
                </a:ext>
              </a:extLst>
            </p:cNvPr>
            <p:cNvSpPr txBox="1"/>
            <p:nvPr/>
          </p:nvSpPr>
          <p:spPr>
            <a:xfrm>
              <a:off x="4986738" y="3967969"/>
              <a:ext cx="2356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(0.7</a:t>
              </a:r>
              <a:r>
                <a:rPr lang="ru-RU" sz="1600" dirty="0">
                  <a:latin typeface="Palatino Linotype" panose="02040502050505030304" pitchFamily="18" charset="0"/>
                </a:rPr>
                <a:t>8</a:t>
              </a:r>
              <a:r>
                <a:rPr lang="en-US" sz="1600" dirty="0">
                  <a:latin typeface="Palatino Linotype" panose="02040502050505030304" pitchFamily="18" charset="0"/>
                </a:rPr>
                <a:t>,0.9</a:t>
              </a:r>
              <a:r>
                <a:rPr lang="ru-RU" sz="1600" dirty="0">
                  <a:latin typeface="Palatino Linotype" panose="02040502050505030304" pitchFamily="18" charset="0"/>
                </a:rPr>
                <a:t>7</a:t>
              </a:r>
              <a:r>
                <a:rPr lang="en-US" sz="1600" dirty="0">
                  <a:latin typeface="Palatino Linotype" panose="02040502050505030304" pitchFamily="18" charset="0"/>
                </a:rPr>
                <a:t>): -9.0 kcal/mol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id="{5F8298BD-A928-426A-A911-60BD38060992}"/>
                </a:ext>
              </a:extLst>
            </p:cNvPr>
            <p:cNvCxnSpPr>
              <a:stCxn id="20" idx="3"/>
              <a:endCxn id="21" idx="1"/>
            </p:cNvCxnSpPr>
            <p:nvPr/>
          </p:nvCxnSpPr>
          <p:spPr>
            <a:xfrm>
              <a:off x="3655740" y="4137246"/>
              <a:ext cx="13309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6B1716-214C-48DA-A2D6-2D243EC500B6}"/>
                </a:ext>
              </a:extLst>
            </p:cNvPr>
            <p:cNvSpPr txBox="1"/>
            <p:nvPr/>
          </p:nvSpPr>
          <p:spPr>
            <a:xfrm>
              <a:off x="3581276" y="3798692"/>
              <a:ext cx="1479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No repulsion!</a:t>
              </a:r>
              <a:endParaRPr lang="ru-RU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BAF992A-A19A-4621-99FC-FDCF13A53B94}"/>
              </a:ext>
            </a:extLst>
          </p:cNvPr>
          <p:cNvSpPr txBox="1"/>
          <p:nvPr/>
        </p:nvSpPr>
        <p:spPr>
          <a:xfrm rot="16200000">
            <a:off x="-1543796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II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0.45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4C460-BD0F-45F3-9B70-21A9D4291D1E}"/>
              </a:ext>
            </a:extLst>
          </p:cNvPr>
          <p:cNvSpPr txBox="1"/>
          <p:nvPr/>
        </p:nvSpPr>
        <p:spPr>
          <a:xfrm rot="5400000">
            <a:off x="6195180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0.70 </a:t>
            </a:r>
            <a:r>
              <a:rPr lang="en-US" b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E3C6CFC-5B64-4B25-AC22-3A3E66947933}"/>
              </a:ext>
            </a:extLst>
          </p:cNvPr>
          <p:cNvGrpSpPr/>
          <p:nvPr/>
        </p:nvGrpSpPr>
        <p:grpSpPr>
          <a:xfrm>
            <a:off x="1137793" y="727969"/>
            <a:ext cx="7254058" cy="3240000"/>
            <a:chOff x="1137793" y="727969"/>
            <a:chExt cx="7254058" cy="324000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1B846FE-FC89-4CCC-B227-38C05951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793" y="727969"/>
              <a:ext cx="3190413" cy="324000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69AF21D-EA94-40AB-A144-4F1A63F7C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61" y="727969"/>
              <a:ext cx="3991290" cy="3240000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737DE33-3D67-4BF2-BADA-68B6A8745B26}"/>
                </a:ext>
              </a:extLst>
            </p:cNvPr>
            <p:cNvSpPr/>
            <p:nvPr/>
          </p:nvSpPr>
          <p:spPr>
            <a:xfrm>
              <a:off x="3509920" y="1119176"/>
              <a:ext cx="63609" cy="636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EC64A81E-5364-43FC-B4FF-821E21BC0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4603" y="1103997"/>
              <a:ext cx="546101" cy="385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43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C02A33-4D92-495C-8D51-BEB661C7A4F8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11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6EC72A-8C5D-406D-A5B4-A127D76C6E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Comparison of structure and energy assessment of the transition in </a:t>
            </a:r>
            <a:r>
              <a:rPr lang="en-US" sz="2400" b="1" dirty="0">
                <a:latin typeface="Palatino Linotype" panose="02040502050505030304" pitchFamily="18" charset="0"/>
              </a:rPr>
              <a:t>piracetam</a:t>
            </a:r>
            <a:r>
              <a:rPr lang="en-US" sz="2400" dirty="0">
                <a:latin typeface="Palatino Linotype" panose="02040502050505030304" pitchFamily="18" charset="0"/>
              </a:rPr>
              <a:t> crystals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4951F7-ED22-4EE3-B45D-C133D76E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E0A34B4-F11B-42B7-8E63-34C38BB89AF5}"/>
              </a:ext>
            </a:extLst>
          </p:cNvPr>
          <p:cNvGrpSpPr/>
          <p:nvPr/>
        </p:nvGrpSpPr>
        <p:grpSpPr>
          <a:xfrm>
            <a:off x="2088256" y="4360650"/>
            <a:ext cx="4919288" cy="2491157"/>
            <a:chOff x="2133614" y="4306523"/>
            <a:chExt cx="4919288" cy="249115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51998F4-ACA1-4A2D-B2C8-CC6E98B168B9}"/>
                </a:ext>
              </a:extLst>
            </p:cNvPr>
            <p:cNvGrpSpPr/>
            <p:nvPr/>
          </p:nvGrpSpPr>
          <p:grpSpPr>
            <a:xfrm>
              <a:off x="2133614" y="4306523"/>
              <a:ext cx="4150425" cy="2491157"/>
              <a:chOff x="2307525" y="4306523"/>
              <a:chExt cx="4568390" cy="2742027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389FC0E3-E43B-41C5-B888-7E9F6B255D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230"/>
              <a:stretch/>
            </p:blipFill>
            <p:spPr>
              <a:xfrm>
                <a:off x="2307525" y="4306523"/>
                <a:ext cx="4528949" cy="1346981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CDC246-4830-4622-9756-FF81BB054A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561"/>
              <a:stretch/>
            </p:blipFill>
            <p:spPr>
              <a:xfrm>
                <a:off x="2346966" y="5653504"/>
                <a:ext cx="4528949" cy="1395046"/>
              </a:xfrm>
              <a:prstGeom prst="rect">
                <a:avLst/>
              </a:prstGeom>
            </p:spPr>
          </p:pic>
        </p:grpSp>
        <p:sp>
          <p:nvSpPr>
            <p:cNvPr id="3" name="Стрелка: изогнутая влево 2">
              <a:extLst>
                <a:ext uri="{FF2B5EF4-FFF2-40B4-BE49-F238E27FC236}">
                  <a16:creationId xmlns:a16="http://schemas.microsoft.com/office/drawing/2014/main" id="{D5D92090-B7BC-4F1B-BE00-30A15423865D}"/>
                </a:ext>
              </a:extLst>
            </p:cNvPr>
            <p:cNvSpPr/>
            <p:nvPr/>
          </p:nvSpPr>
          <p:spPr>
            <a:xfrm>
              <a:off x="6367379" y="4918395"/>
              <a:ext cx="346969" cy="1223746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19C45F-E744-42E2-ABB4-F41F9600D043}"/>
                </a:ext>
              </a:extLst>
            </p:cNvPr>
            <p:cNvSpPr txBox="1"/>
            <p:nvPr/>
          </p:nvSpPr>
          <p:spPr>
            <a:xfrm rot="5400000">
              <a:off x="6170128" y="5360991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Compression</a:t>
              </a:r>
              <a:endParaRPr lang="ru-RU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A2B3EAE-0DB9-494F-A2CC-2D52C5FE7FF0}"/>
              </a:ext>
            </a:extLst>
          </p:cNvPr>
          <p:cNvSpPr txBox="1"/>
          <p:nvPr/>
        </p:nvSpPr>
        <p:spPr>
          <a:xfrm rot="16200000">
            <a:off x="-1543796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II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0.45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B1E515-5EE9-4282-AFA3-73FCE5872352}"/>
              </a:ext>
            </a:extLst>
          </p:cNvPr>
          <p:cNvSpPr txBox="1"/>
          <p:nvPr/>
        </p:nvSpPr>
        <p:spPr>
          <a:xfrm rot="5400000">
            <a:off x="6195180" y="2982433"/>
            <a:ext cx="487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Polymorph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US" dirty="0">
                <a:solidFill>
                  <a:srgbClr val="000000"/>
                </a:solidFill>
                <a:latin typeface="Palatino Linotype" panose="02040502050505030304" pitchFamily="18" charset="0"/>
              </a:rPr>
              <a:t> under the pressure of </a:t>
            </a:r>
            <a:r>
              <a:rPr lang="en-US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0.70 </a:t>
            </a:r>
            <a:r>
              <a:rPr lang="en-US" b="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GPa</a:t>
            </a:r>
            <a:endParaRPr lang="ru-RU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F85510F-229E-4C52-B9D2-9456048304B4}"/>
              </a:ext>
            </a:extLst>
          </p:cNvPr>
          <p:cNvGrpSpPr/>
          <p:nvPr/>
        </p:nvGrpSpPr>
        <p:grpSpPr>
          <a:xfrm>
            <a:off x="1754951" y="3924109"/>
            <a:ext cx="5634098" cy="507831"/>
            <a:chOff x="1709374" y="3798692"/>
            <a:chExt cx="5634098" cy="5078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B5B237-1851-4730-9962-2DE5559DB510}"/>
                </a:ext>
              </a:extLst>
            </p:cNvPr>
            <p:cNvSpPr txBox="1"/>
            <p:nvPr/>
          </p:nvSpPr>
          <p:spPr>
            <a:xfrm>
              <a:off x="1709374" y="3967969"/>
              <a:ext cx="19463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(0,0): -16.4 kcal/mol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1F4ADE-B5E9-453D-9284-B6166F67049D}"/>
                </a:ext>
              </a:extLst>
            </p:cNvPr>
            <p:cNvSpPr txBox="1"/>
            <p:nvPr/>
          </p:nvSpPr>
          <p:spPr>
            <a:xfrm>
              <a:off x="4986738" y="3967969"/>
              <a:ext cx="2356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(0.7</a:t>
              </a:r>
              <a:r>
                <a:rPr lang="ru-RU" sz="1600" dirty="0">
                  <a:latin typeface="Palatino Linotype" panose="02040502050505030304" pitchFamily="18" charset="0"/>
                </a:rPr>
                <a:t>8</a:t>
              </a:r>
              <a:r>
                <a:rPr lang="en-US" sz="1600" dirty="0">
                  <a:latin typeface="Palatino Linotype" panose="02040502050505030304" pitchFamily="18" charset="0"/>
                </a:rPr>
                <a:t>,0.9</a:t>
              </a:r>
              <a:r>
                <a:rPr lang="ru-RU" sz="1600" dirty="0">
                  <a:latin typeface="Palatino Linotype" panose="02040502050505030304" pitchFamily="18" charset="0"/>
                </a:rPr>
                <a:t>7</a:t>
              </a:r>
              <a:r>
                <a:rPr lang="en-US" sz="1600" dirty="0">
                  <a:latin typeface="Palatino Linotype" panose="02040502050505030304" pitchFamily="18" charset="0"/>
                </a:rPr>
                <a:t>): -9.0 kcal/mol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684ACA34-D622-4453-A45C-2ED5D4E8A35F}"/>
                </a:ext>
              </a:extLst>
            </p:cNvPr>
            <p:cNvCxnSpPr>
              <a:stCxn id="28" idx="3"/>
              <a:endCxn id="29" idx="1"/>
            </p:cNvCxnSpPr>
            <p:nvPr/>
          </p:nvCxnSpPr>
          <p:spPr>
            <a:xfrm>
              <a:off x="3655740" y="4137246"/>
              <a:ext cx="133099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A88036-5E91-43C8-9C69-8703E3415D21}"/>
                </a:ext>
              </a:extLst>
            </p:cNvPr>
            <p:cNvSpPr txBox="1"/>
            <p:nvPr/>
          </p:nvSpPr>
          <p:spPr>
            <a:xfrm>
              <a:off x="3581276" y="3798692"/>
              <a:ext cx="1479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No repulsion!</a:t>
              </a:r>
              <a:endParaRPr lang="ru-RU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8E9C83A-EA76-4637-8DFE-872C9858E09F}"/>
              </a:ext>
            </a:extLst>
          </p:cNvPr>
          <p:cNvGrpSpPr/>
          <p:nvPr/>
        </p:nvGrpSpPr>
        <p:grpSpPr>
          <a:xfrm>
            <a:off x="1137793" y="727969"/>
            <a:ext cx="7254058" cy="3240000"/>
            <a:chOff x="1137793" y="727969"/>
            <a:chExt cx="7254058" cy="324000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0873EC8-7A82-4FE6-9C67-CB3F7BE5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793" y="727969"/>
              <a:ext cx="3190413" cy="324000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60F3417-9657-4152-A53D-02F66F7A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561" y="727969"/>
              <a:ext cx="3991290" cy="32400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85908FA-FF6B-4415-823A-C0118B640158}"/>
                </a:ext>
              </a:extLst>
            </p:cNvPr>
            <p:cNvSpPr/>
            <p:nvPr/>
          </p:nvSpPr>
          <p:spPr>
            <a:xfrm>
              <a:off x="3509920" y="1119176"/>
              <a:ext cx="63609" cy="636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B23E827C-9B37-49D1-84FC-8EED8CF8D2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4603" y="1103997"/>
              <a:ext cx="546101" cy="3859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551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30504-3E05-476D-B1B7-D22626DBD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11" y="2645558"/>
            <a:ext cx="4050765" cy="3239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EDF9DB-6DFF-4BB5-8635-F66787ACE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2" y="2645550"/>
            <a:ext cx="4030519" cy="3240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E57014-A860-4D83-8E5F-7CA0C467BCD8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12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89A878F-F4E3-41C3-875F-8E072E94C389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Consistency of </a:t>
            </a:r>
            <a:r>
              <a:rPr lang="en-US" sz="3200" b="1" dirty="0">
                <a:latin typeface="Palatino Linotype" panose="02040502050505030304" pitchFamily="18" charset="0"/>
              </a:rPr>
              <a:t>ibuprofen</a:t>
            </a:r>
            <a:r>
              <a:rPr lang="en-US" sz="3200" dirty="0">
                <a:latin typeface="Palatino Linotype" panose="02040502050505030304" pitchFamily="18" charset="0"/>
              </a:rPr>
              <a:t>’s structure</a:t>
            </a:r>
            <a:endParaRPr lang="ru-RU" sz="32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13AB17-A8C1-4844-853A-2A452C0E4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D527E0-51E1-44C8-8DA9-49D5A7D35A3E}"/>
              </a:ext>
            </a:extLst>
          </p:cNvPr>
          <p:cNvSpPr/>
          <p:nvPr/>
        </p:nvSpPr>
        <p:spPr>
          <a:xfrm>
            <a:off x="1089617" y="6020136"/>
            <a:ext cx="783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Ostrowska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K., </a:t>
            </a: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Kropidłowska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M., </a:t>
            </a:r>
            <a:r>
              <a:rPr lang="en-US" sz="1600" spc="-1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Katrusiak</a:t>
            </a:r>
            <a:r>
              <a:rPr lang="en-US" sz="1600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 A. (2015)</a:t>
            </a:r>
          </a:p>
          <a:p>
            <a:pPr>
              <a:lnSpc>
                <a:spcPct val="100000"/>
              </a:lnSpc>
            </a:pPr>
            <a:r>
              <a:rPr lang="en-US" sz="1600" i="1" dirty="0" err="1">
                <a:latin typeface="Palatino Linotype" panose="02040502050505030304" pitchFamily="18" charset="0"/>
              </a:rPr>
              <a:t>Cryst</a:t>
            </a:r>
            <a:r>
              <a:rPr lang="en-US" sz="1600" i="1" dirty="0">
                <a:latin typeface="Palatino Linotype" panose="02040502050505030304" pitchFamily="18" charset="0"/>
              </a:rPr>
              <a:t>. Growth Des.</a:t>
            </a:r>
            <a:r>
              <a:rPr lang="en-US" sz="1600" i="1" spc="-1" dirty="0">
                <a:solidFill>
                  <a:srgbClr val="000000"/>
                </a:solidFill>
                <a:latin typeface="Palatino Linotype" panose="02040502050505030304" pitchFamily="18" charset="0"/>
              </a:rPr>
              <a:t>, 15(3), 1512-1517.</a:t>
            </a:r>
            <a:endParaRPr lang="en-US" sz="1600" i="1" spc="-1" dirty="0">
              <a:latin typeface="Palatino Linotype" panose="02040502050505030304" pitchFamily="18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FCD4D3C-53BC-4ABB-BC9A-3FF4D129E954}"/>
              </a:ext>
            </a:extLst>
          </p:cNvPr>
          <p:cNvGrpSpPr/>
          <p:nvPr/>
        </p:nvGrpSpPr>
        <p:grpSpPr>
          <a:xfrm>
            <a:off x="1509365" y="727971"/>
            <a:ext cx="6356091" cy="1800000"/>
            <a:chOff x="1536419" y="4107991"/>
            <a:chExt cx="6356091" cy="1800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CE67DE9-0193-49AF-A8D5-238D81895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419" y="4107991"/>
              <a:ext cx="1590448" cy="180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F3DDBE-2930-4D66-811E-41DC227A0C2E}"/>
                </a:ext>
              </a:extLst>
            </p:cNvPr>
            <p:cNvSpPr txBox="1"/>
            <p:nvPr/>
          </p:nvSpPr>
          <p:spPr>
            <a:xfrm>
              <a:off x="6242698" y="4711182"/>
              <a:ext cx="16498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No conversion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under pressure!</a:t>
              </a:r>
              <a:endParaRPr lang="ru-RU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AE51EFB-AA5D-47FF-A5F9-E57EC7F93183}"/>
                </a:ext>
              </a:extLst>
            </p:cNvPr>
            <p:cNvGrpSpPr/>
            <p:nvPr/>
          </p:nvGrpSpPr>
          <p:grpSpPr>
            <a:xfrm>
              <a:off x="3310246" y="4577284"/>
              <a:ext cx="2750107" cy="852572"/>
              <a:chOff x="3310246" y="4577284"/>
              <a:chExt cx="2750107" cy="852572"/>
            </a:xfrm>
          </p:grpSpPr>
          <p:sp>
            <p:nvSpPr>
              <p:cNvPr id="13" name="Стрелка: вправо 12">
                <a:extLst>
                  <a:ext uri="{FF2B5EF4-FFF2-40B4-BE49-F238E27FC236}">
                    <a16:creationId xmlns:a16="http://schemas.microsoft.com/office/drawing/2014/main" id="{5E909654-3193-43B5-AE7B-88DD061A7054}"/>
                  </a:ext>
                </a:extLst>
              </p:cNvPr>
              <p:cNvSpPr/>
              <p:nvPr/>
            </p:nvSpPr>
            <p:spPr>
              <a:xfrm>
                <a:off x="3310246" y="4577284"/>
                <a:ext cx="2750107" cy="852572"/>
              </a:xfrm>
              <a:prstGeom prst="rightArrow">
                <a:avLst/>
              </a:prstGeom>
              <a:solidFill>
                <a:srgbClr val="CD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28E9A1-B113-4215-92D3-91E1AA7656BC}"/>
                  </a:ext>
                </a:extLst>
              </p:cNvPr>
              <p:cNvSpPr txBox="1"/>
              <p:nvPr/>
            </p:nvSpPr>
            <p:spPr>
              <a:xfrm>
                <a:off x="3310246" y="4834292"/>
                <a:ext cx="25667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Compression up to 4 </a:t>
                </a:r>
                <a:r>
                  <a:rPr lang="en-US" sz="1600" b="1" dirty="0" err="1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GPa</a:t>
                </a:r>
                <a:endParaRPr lang="ru-RU" sz="1600" b="1" dirty="0">
                  <a:solidFill>
                    <a:srgbClr val="FF0000"/>
                  </a:solidFill>
                  <a:latin typeface="Palatino Linotype" panose="0204050205050503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086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FCEB82F-7074-4D9A-A74B-F1D0E45346D3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Sustainability of </a:t>
            </a:r>
            <a:r>
              <a:rPr lang="en-US" sz="3200" b="1" dirty="0">
                <a:latin typeface="Palatino Linotype" panose="02040502050505030304" pitchFamily="18" charset="0"/>
              </a:rPr>
              <a:t>ibuprofen</a:t>
            </a:r>
            <a:r>
              <a:rPr lang="en-US" sz="3200" dirty="0">
                <a:latin typeface="Palatino Linotype" panose="02040502050505030304" pitchFamily="18" charset="0"/>
              </a:rPr>
              <a:t>’s energetic structure</a:t>
            </a:r>
            <a:endParaRPr lang="ru-RU" sz="32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1B058D-6A3C-406F-A7E1-88018D7F7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831F3C7-D9DF-47B9-BE69-C9C99578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88269"/>
              </p:ext>
            </p:extLst>
          </p:nvPr>
        </p:nvGraphicFramePr>
        <p:xfrm>
          <a:off x="277582" y="842248"/>
          <a:ext cx="5143500" cy="2651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2587187910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600978598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781440896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595846148"/>
                    </a:ext>
                  </a:extLst>
                </a:gridCol>
              </a:tblGrid>
              <a:tr h="25618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Interaction energy, kcal/mol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 </a:t>
                      </a:r>
                      <a:r>
                        <a:rPr lang="en-US" sz="1400" b="1" dirty="0" err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GPa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587031"/>
                  </a:ext>
                </a:extLst>
              </a:tr>
              <a:tr h="256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(100)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FF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(001)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(102)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152634"/>
                  </a:ext>
                </a:extLst>
              </a:tr>
              <a:tr h="2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chain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-21.6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31931"/>
                  </a:ext>
                </a:extLst>
              </a:tr>
              <a:tr h="2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chains 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‑30.3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rgbClr val="00FF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‑6.0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‑4.5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573520"/>
                  </a:ext>
                </a:extLst>
              </a:tr>
              <a:tr h="2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layer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-82.2</a:t>
                      </a:r>
                    </a:p>
                  </a:txBody>
                  <a:tcPr anchor="ctr">
                    <a:solidFill>
                      <a:srgbClr val="00FF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-33.6</a:t>
                      </a: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-30.5</a:t>
                      </a:r>
                    </a:p>
                  </a:txBody>
                  <a:tcPr marL="68580" marR="68580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97045"/>
                  </a:ext>
                </a:extLst>
              </a:tr>
              <a:tr h="2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Between layers</a:t>
                      </a:r>
                      <a:endParaRPr lang="ru-RU" sz="12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‑10.5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FF0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‑34.8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‑36.3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062507"/>
                  </a:ext>
                </a:extLst>
              </a:tr>
              <a:tr h="2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anchor="ctr"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Palatino Linotype" panose="020405020505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-103.2</a:t>
                      </a:r>
                      <a:endParaRPr lang="ru-RU" sz="12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49858"/>
                  </a:ext>
                </a:extLst>
              </a:tr>
            </a:tbl>
          </a:graphicData>
        </a:graphic>
      </p:graphicFrame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A0640C2-2EAB-4230-8EEF-34233E090040}"/>
              </a:ext>
            </a:extLst>
          </p:cNvPr>
          <p:cNvGrpSpPr/>
          <p:nvPr/>
        </p:nvGrpSpPr>
        <p:grpSpPr>
          <a:xfrm>
            <a:off x="1080000" y="3607971"/>
            <a:ext cx="7659920" cy="3077995"/>
            <a:chOff x="1080000" y="3517966"/>
            <a:chExt cx="7883907" cy="316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2349AC8-268C-44E8-814C-B248B0387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0" y="3517966"/>
              <a:ext cx="3992080" cy="316799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6CA30AC-FC57-40B2-BABA-F8F3E2E74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080" y="3517966"/>
              <a:ext cx="3891827" cy="3168000"/>
            </a:xfrm>
            <a:prstGeom prst="rect">
              <a:avLst/>
            </a:prstGeom>
          </p:spPr>
        </p:pic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5C53F3-1D15-4673-AD65-7785992BCE8B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684077-3690-47C7-BD6F-E03472C24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64" y="727971"/>
            <a:ext cx="3008356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39B1F3-C2BD-4D88-9EB0-3F0500339A0C}"/>
              </a:ext>
            </a:extLst>
          </p:cNvPr>
          <p:cNvSpPr txBox="1"/>
          <p:nvPr/>
        </p:nvSpPr>
        <p:spPr>
          <a:xfrm>
            <a:off x="2615409" y="3687872"/>
            <a:ext cx="1345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Palatino Linotype" panose="02040502050505030304" pitchFamily="18" charset="0"/>
              </a:rPr>
              <a:t>Total energy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69AC3A-7FF4-4A4F-A452-460CFA9A1CEE}"/>
              </a:ext>
            </a:extLst>
          </p:cNvPr>
          <p:cNvSpPr txBox="1"/>
          <p:nvPr/>
        </p:nvSpPr>
        <p:spPr>
          <a:xfrm>
            <a:off x="6308867" y="3692711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Palatino Linotype" panose="02040502050505030304" pitchFamily="18" charset="0"/>
              </a:rPr>
              <a:t>Energy in layer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09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371195-D74A-4F6F-A062-151B3278CF1C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14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7A37C6D-CEF5-46E8-850E-E49FC617DB7A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Modelling of shift in </a:t>
            </a:r>
            <a:r>
              <a:rPr lang="en-US" sz="3200" b="1" dirty="0">
                <a:latin typeface="Palatino Linotype" panose="02040502050505030304" pitchFamily="18" charset="0"/>
              </a:rPr>
              <a:t>ibuprofen</a:t>
            </a:r>
            <a:r>
              <a:rPr lang="en-US" sz="3200" dirty="0">
                <a:latin typeface="Palatino Linotype" panose="02040502050505030304" pitchFamily="18" charset="0"/>
              </a:rPr>
              <a:t>’s crystals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452FDE8-92C8-4DE7-B4B9-29F2BE809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991D2-52A1-4479-8496-3015123A3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0" y="799973"/>
            <a:ext cx="3999711" cy="3240000"/>
          </a:xfrm>
          <a:prstGeom prst="rect">
            <a:avLst/>
          </a:prstGeom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D8BBAC19-7E0D-4DD2-B012-15E9FE897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679381"/>
              </p:ext>
            </p:extLst>
          </p:nvPr>
        </p:nvGraphicFramePr>
        <p:xfrm>
          <a:off x="1356381" y="4125597"/>
          <a:ext cx="7218999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9316">
                  <a:extLst>
                    <a:ext uri="{9D8B030D-6E8A-4147-A177-3AD203B41FA5}">
                      <a16:colId xmlns:a16="http://schemas.microsoft.com/office/drawing/2014/main" val="281308220"/>
                    </a:ext>
                  </a:extLst>
                </a:gridCol>
                <a:gridCol w="2513350">
                  <a:extLst>
                    <a:ext uri="{9D8B030D-6E8A-4147-A177-3AD203B41FA5}">
                      <a16:colId xmlns:a16="http://schemas.microsoft.com/office/drawing/2014/main" val="3567217383"/>
                    </a:ext>
                  </a:extLst>
                </a:gridCol>
                <a:gridCol w="2406333">
                  <a:extLst>
                    <a:ext uri="{9D8B030D-6E8A-4147-A177-3AD203B41FA5}">
                      <a16:colId xmlns:a16="http://schemas.microsoft.com/office/drawing/2014/main" val="3798407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Palatino Linotype" panose="02040502050505030304" pitchFamily="18" charset="0"/>
                        </a:rPr>
                        <a:t>Pressure, </a:t>
                      </a:r>
                      <a:r>
                        <a:rPr lang="en-US" sz="1400" b="1" dirty="0" err="1">
                          <a:latin typeface="Palatino Linotype" panose="02040502050505030304" pitchFamily="18" charset="0"/>
                        </a:rPr>
                        <a:t>GPa</a:t>
                      </a:r>
                      <a:endParaRPr lang="ru-RU" sz="1400" b="1" dirty="0">
                        <a:latin typeface="Palatino Linotype" panose="02040502050505030304" pitchFamily="18" charset="0"/>
                      </a:endParaRP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Shift energy barrier, kcal/mol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latin typeface="Palatino Linotype" panose="02040502050505030304" pitchFamily="18" charset="0"/>
                        </a:rPr>
                        <a:t>Minimal distance, Å</a:t>
                      </a:r>
                    </a:p>
                  </a:txBody>
                  <a:tcPr marL="60827" marR="60827" marT="40658" marB="40658"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097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0,23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1,46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456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0,60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877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0,80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1,18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5539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0,88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34,7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1,20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161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2,65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3062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4,00</a:t>
                      </a:r>
                    </a:p>
                  </a:txBody>
                  <a:tcPr marL="9525" marR="9525" marT="9525" marB="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190,7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</a:rPr>
                        <a:t>0,70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5044641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3D95D3D-9230-458B-A1CC-C3A6C133E0F1}"/>
              </a:ext>
            </a:extLst>
          </p:cNvPr>
          <p:cNvGrpSpPr/>
          <p:nvPr/>
        </p:nvGrpSpPr>
        <p:grpSpPr>
          <a:xfrm>
            <a:off x="4720610" y="526527"/>
            <a:ext cx="4015919" cy="3513445"/>
            <a:chOff x="4720610" y="526527"/>
            <a:chExt cx="4015919" cy="351344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82FBC12-EF99-4EE4-976B-C2C87406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610" y="799973"/>
              <a:ext cx="4015919" cy="3239999"/>
            </a:xfrm>
            <a:prstGeom prst="rect">
              <a:avLst/>
            </a:prstGeom>
          </p:spPr>
        </p:pic>
        <p:sp>
          <p:nvSpPr>
            <p:cNvPr id="11" name="Стрелка: вниз 10">
              <a:extLst>
                <a:ext uri="{FF2B5EF4-FFF2-40B4-BE49-F238E27FC236}">
                  <a16:creationId xmlns:a16="http://schemas.microsoft.com/office/drawing/2014/main" id="{50ED8B2F-9115-4AB7-A3AD-EBEC8A25D8A9}"/>
                </a:ext>
              </a:extLst>
            </p:cNvPr>
            <p:cNvSpPr/>
            <p:nvPr/>
          </p:nvSpPr>
          <p:spPr>
            <a:xfrm>
              <a:off x="5216065" y="1978807"/>
              <a:ext cx="124287" cy="2485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: вниз 11">
              <a:extLst>
                <a:ext uri="{FF2B5EF4-FFF2-40B4-BE49-F238E27FC236}">
                  <a16:creationId xmlns:a16="http://schemas.microsoft.com/office/drawing/2014/main" id="{C99457D6-AECA-4730-BD96-F4D67BB32CA2}"/>
                </a:ext>
              </a:extLst>
            </p:cNvPr>
            <p:cNvSpPr/>
            <p:nvPr/>
          </p:nvSpPr>
          <p:spPr>
            <a:xfrm>
              <a:off x="6563103" y="1978806"/>
              <a:ext cx="124287" cy="24857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2ECFD7-383D-441A-BBF7-30B285003DB5}"/>
                </a:ext>
              </a:extLst>
            </p:cNvPr>
            <p:cNvSpPr txBox="1"/>
            <p:nvPr/>
          </p:nvSpPr>
          <p:spPr>
            <a:xfrm>
              <a:off x="5298342" y="1320134"/>
              <a:ext cx="1306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9.1 kcal/mol</a:t>
              </a:r>
              <a:endParaRPr lang="ru-RU" sz="1600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E92A11-7A99-4B50-86D6-C6A9710AAE3A}"/>
                </a:ext>
              </a:extLst>
            </p:cNvPr>
            <p:cNvSpPr txBox="1"/>
            <p:nvPr/>
          </p:nvSpPr>
          <p:spPr>
            <a:xfrm>
              <a:off x="6354051" y="1648776"/>
              <a:ext cx="543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Palatino Linotype" panose="02040502050505030304" pitchFamily="18" charset="0"/>
                </a:rPr>
                <a:t>0.40</a:t>
              </a:r>
              <a:endParaRPr lang="ru-RU" sz="1600" dirty="0">
                <a:latin typeface="Palatino Linotype" panose="02040502050505030304" pitchFamily="18" charset="0"/>
              </a:endParaRPr>
            </a:p>
          </p:txBody>
        </p:sp>
        <p:sp>
          <p:nvSpPr>
            <p:cNvPr id="17" name="Стрелка: изогнутая вниз 16">
              <a:extLst>
                <a:ext uri="{FF2B5EF4-FFF2-40B4-BE49-F238E27FC236}">
                  <a16:creationId xmlns:a16="http://schemas.microsoft.com/office/drawing/2014/main" id="{8E7A4292-1486-437A-971D-91DF9A77DB7F}"/>
                </a:ext>
              </a:extLst>
            </p:cNvPr>
            <p:cNvSpPr/>
            <p:nvPr/>
          </p:nvSpPr>
          <p:spPr>
            <a:xfrm>
              <a:off x="5404062" y="1654154"/>
              <a:ext cx="1095331" cy="503901"/>
            </a:xfrm>
            <a:prstGeom prst="curvedDownArrow">
              <a:avLst/>
            </a:prstGeom>
            <a:solidFill>
              <a:srgbClr val="CD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D1A618-8D66-4838-BB9C-ABA02ED131FF}"/>
                </a:ext>
              </a:extLst>
            </p:cNvPr>
            <p:cNvSpPr txBox="1"/>
            <p:nvPr/>
          </p:nvSpPr>
          <p:spPr>
            <a:xfrm>
              <a:off x="5256089" y="526527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[001] direction along (100) layer</a:t>
              </a:r>
              <a:endParaRPr lang="ru-RU" b="1" dirty="0">
                <a:solidFill>
                  <a:srgbClr val="FF0000"/>
                </a:solidFill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324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232936-E538-400D-9C28-92BC0DC77A56}"/>
              </a:ext>
            </a:extLst>
          </p:cNvPr>
          <p:cNvSpPr txBox="1">
            <a:spLocks/>
          </p:cNvSpPr>
          <p:nvPr/>
        </p:nvSpPr>
        <p:spPr>
          <a:xfrm>
            <a:off x="6934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alatino Linotype" panose="02040502050505030304" pitchFamily="18" charset="0"/>
              </a:rPr>
              <a:t>15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DD04EC-84C9-427E-9C72-5735F84B0E0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727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Conclusions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4D3CB9-2B18-4933-9AC6-3F10C0533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261B7C-7B6C-442F-BBEE-3B691B7AAEF6}"/>
              </a:ext>
            </a:extLst>
          </p:cNvPr>
          <p:cNvSpPr txBox="1"/>
          <p:nvPr/>
        </p:nvSpPr>
        <p:spPr>
          <a:xfrm>
            <a:off x="540000" y="843677"/>
            <a:ext cx="806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On the base of a study of pairwise interactions energies in crystals </a:t>
            </a:r>
            <a:r>
              <a:rPr lang="en-US" b="1" dirty="0">
                <a:latin typeface="Palatino Linotype" panose="02040502050505030304" pitchFamily="18" charset="0"/>
              </a:rPr>
              <a:t>the new quantum-chemical method</a:t>
            </a:r>
            <a:r>
              <a:rPr lang="en-US" dirty="0">
                <a:latin typeface="Palatino Linotype" panose="02040502050505030304" pitchFamily="18" charset="0"/>
              </a:rPr>
              <a:t> able to describe </a:t>
            </a:r>
            <a:r>
              <a:rPr lang="en-US" b="1" dirty="0">
                <a:latin typeface="Palatino Linotype" panose="02040502050505030304" pitchFamily="18" charset="0"/>
              </a:rPr>
              <a:t>shear-based transformations </a:t>
            </a:r>
            <a:r>
              <a:rPr lang="en-US" dirty="0">
                <a:latin typeface="Palatino Linotype" panose="02040502050505030304" pitchFamily="18" charset="0"/>
              </a:rPr>
              <a:t>of crystal structures was proposed.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The new </a:t>
            </a:r>
            <a:r>
              <a:rPr lang="en-US" b="1" dirty="0">
                <a:latin typeface="Palatino Linotype" panose="02040502050505030304" pitchFamily="18" charset="0"/>
              </a:rPr>
              <a:t>cheap express method for the 2d-detection of cavities </a:t>
            </a:r>
            <a:r>
              <a:rPr lang="en-US" dirty="0">
                <a:latin typeface="Palatino Linotype" panose="02040502050505030304" pitchFamily="18" charset="0"/>
              </a:rPr>
              <a:t>in structure was offered and applied for the preliminary assessment of         the molecular slips probability in crystals.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n-US" b="1" dirty="0">
                <a:latin typeface="Palatino Linotype" panose="02040502050505030304" pitchFamily="18" charset="0"/>
              </a:rPr>
              <a:t>Testing</a:t>
            </a:r>
            <a:r>
              <a:rPr lang="en-US" dirty="0">
                <a:latin typeface="Palatino Linotype" panose="02040502050505030304" pitchFamily="18" charset="0"/>
              </a:rPr>
              <a:t> with experimental results showed a </a:t>
            </a:r>
            <a:r>
              <a:rPr lang="en-US" b="1" dirty="0">
                <a:latin typeface="Palatino Linotype" panose="02040502050505030304" pitchFamily="18" charset="0"/>
              </a:rPr>
              <a:t>good match </a:t>
            </a:r>
            <a:r>
              <a:rPr lang="en-US" dirty="0">
                <a:latin typeface="Palatino Linotype" panose="02040502050505030304" pitchFamily="18" charset="0"/>
              </a:rPr>
              <a:t>within               the simulated and real properties and transformations for three pharmaceutic compounds: </a:t>
            </a:r>
            <a:r>
              <a:rPr lang="en-US" b="1" dirty="0">
                <a:latin typeface="Palatino Linotype" panose="02040502050505030304" pitchFamily="18" charset="0"/>
              </a:rPr>
              <a:t>aspirin, piracetam and ibuprofen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02D4D3-F7E9-406F-8755-357D553FC36C}"/>
              </a:ext>
            </a:extLst>
          </p:cNvPr>
          <p:cNvGrpSpPr/>
          <p:nvPr/>
        </p:nvGrpSpPr>
        <p:grpSpPr>
          <a:xfrm>
            <a:off x="1080000" y="3544706"/>
            <a:ext cx="7233169" cy="3240000"/>
            <a:chOff x="1080000" y="3544706"/>
            <a:chExt cx="7233169" cy="3240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562192-FCA2-4A27-97A6-6F6D81AB6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58" y="3544706"/>
              <a:ext cx="3999711" cy="3240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90DE452-503F-4419-BE0D-44144B1E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0" y="3544706"/>
              <a:ext cx="3356955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50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/>
          <a:stretch/>
        </p:blipFill>
        <p:spPr>
          <a:xfrm>
            <a:off x="0" y="1138912"/>
            <a:ext cx="4572000" cy="5400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3B20EC4-EAF6-4FE6-A411-85E91CA5E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9E9-201C-4E99-8FEA-F608EB866E9D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489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  <a:endParaRPr lang="en-US" dirty="0"/>
              </a:p>
              <a:p>
                <a:r>
                  <a:rPr lang="en-US" dirty="0"/>
                  <a:t>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9E9-201C-4E99-8FEA-F608EB866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489639"/>
              </a:xfrm>
              <a:prstGeom prst="rect">
                <a:avLst/>
              </a:prstGeom>
              <a:blipFill>
                <a:blip r:embed="rId4"/>
                <a:stretch>
                  <a:fillRect t="-12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23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A8A86-3CD3-4A55-8911-A21CFF81741D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FA8A86-3CD3-4A55-8911-A21CFF817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4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838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397F5-22CD-46A2-B54C-9AD89C74A1E9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397F5-22CD-46A2-B54C-9AD89C74A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4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526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BF9A7-E4E7-4FF0-B77A-F5E948E6A186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BF9A7-E4E7-4FF0-B77A-F5E948E6A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4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39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7FE23-0E24-47F0-B796-9639058CBDE8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7FE23-0E24-47F0-B796-9639058CB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4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770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2E402-ADC9-4D2E-B7A9-0EF4CD345D30}"/>
                  </a:ext>
                </a:extLst>
              </p:cNvPr>
              <p:cNvSpPr txBox="1"/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Length of the vector: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𝑠𝑡𝑟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R</a:t>
                </a:r>
                <a:r>
                  <a:rPr lang="en-US" sz="1600" baseline="-25000" dirty="0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the distance between the geometric centers of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interaction energy between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between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    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str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energy of the strongest pairwise interaction in crystal                                       </a:t>
                </a:r>
                <a:endParaRPr lang="ru-RU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2E402-ADC9-4D2E-B7A9-0EF4CD34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blipFill>
                <a:blip r:embed="rId4"/>
                <a:stretch>
                  <a:fillRect t="-1345" b="-44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298A50-9D48-415D-8100-DBF2D39BAD67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298A50-9D48-415D-8100-DBF2D39BA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5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0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ACB26-0A30-4666-8FCE-C91373F8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912"/>
            <a:ext cx="4572000" cy="4572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2"/>
            <a:ext cx="2133600" cy="365125"/>
          </a:xfrm>
        </p:spPr>
        <p:txBody>
          <a:bodyPr/>
          <a:lstStyle/>
          <a:p>
            <a:r>
              <a:rPr lang="fr-FR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EDEE4B-4C9B-4B46-824A-93705864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2796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Palatino Linotype" panose="02040502050505030304" pitchFamily="18" charset="0"/>
              </a:rPr>
              <a:t>Energy-vector diagrams for visualization</a:t>
            </a:r>
            <a:endParaRPr lang="ru-RU" sz="32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C6CB6B-D64F-4FCB-A736-BCAD25DA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000"/>
            <a:ext cx="1080000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D739C2-2C02-4FCD-8F62-3BAEE89B6E1C}"/>
                  </a:ext>
                </a:extLst>
              </p:cNvPr>
              <p:cNvSpPr txBox="1"/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Length of the vector: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/2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𝑠𝑡𝑟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R</a:t>
                </a:r>
                <a:r>
                  <a:rPr lang="en-US" sz="1600" baseline="-25000" dirty="0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the distance between the geometric centers of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interaction energy between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between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 and the initial molecule    </a:t>
                </a:r>
              </a:p>
              <a:p>
                <a:pPr algn="ctr"/>
                <a:r>
                  <a:rPr lang="en-US" sz="1600" dirty="0" err="1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str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energy of the strongest pairwise interaction in crystal                                       </a:t>
                </a:r>
                <a:endParaRPr lang="ru-RU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D739C2-2C02-4FCD-8F62-3BAEE89B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05" y="727971"/>
                <a:ext cx="8747587" cy="1354217"/>
              </a:xfrm>
              <a:prstGeom prst="rect">
                <a:avLst/>
              </a:prstGeom>
              <a:blipFill>
                <a:blip r:embed="rId4"/>
                <a:stretch>
                  <a:fillRect t="-1345" b="-44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4F8C31-772F-48FF-91A6-7DFB943E0C80}"/>
                  </a:ext>
                </a:extLst>
              </p:cNvPr>
              <p:cNvSpPr txBox="1"/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Search for neighbors: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𝑉𝑑𝑊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where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D</a:t>
                </a:r>
                <a:r>
                  <a:rPr lang="en-US" sz="1600" baseline="-25000" dirty="0" err="1">
                    <a:latin typeface="Palatino Linotype" panose="02040502050505030304" pitchFamily="18" charset="0"/>
                  </a:rPr>
                  <a:t>ij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– distance between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and j atoms of the initial molecule and n</a:t>
                </a:r>
                <a:r>
                  <a:rPr lang="en-US" sz="1600" i="1" dirty="0">
                    <a:latin typeface="Palatino Linotype" panose="02040502050505030304" pitchFamily="18" charset="0"/>
                  </a:rPr>
                  <a:t>th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neighbor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𝑖𝑚</m:t>
                        </m:r>
                      </m:sup>
                    </m:sSubSup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- van der Waals radius of the </a:t>
                </a:r>
                <a:r>
                  <a:rPr lang="en-US" sz="1600" dirty="0" err="1">
                    <a:latin typeface="Palatino Linotype" panose="02040502050505030304" pitchFamily="18" charset="0"/>
                  </a:rPr>
                  <a:t>i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 atom of the initial molecule</a:t>
                </a:r>
              </a:p>
              <a:p>
                <a:r>
                  <a:rPr lang="en-US" sz="1600" dirty="0">
                    <a:latin typeface="Palatino Linotype" panose="02040502050505030304" pitchFamily="18" charset="0"/>
                  </a:rPr>
                  <a:t>           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𝑉𝑑𝑊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- van der Waals radius of the j atom of the neighboring molecule</a:t>
                </a:r>
              </a:p>
              <a:p>
                <a:r>
                  <a:rPr lang="en-US" dirty="0"/>
                  <a:t>            </a:t>
                </a:r>
                <a:endParaRPr lang="en-US" sz="16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4F8C31-772F-48FF-91A6-7DFB943E0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305088"/>
                <a:ext cx="8064000" cy="1792927"/>
              </a:xfrm>
              <a:prstGeom prst="rect">
                <a:avLst/>
              </a:prstGeom>
              <a:blipFill>
                <a:blip r:embed="rId5"/>
                <a:stretch>
                  <a:fillRect t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997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2251</TotalTime>
  <Words>1981</Words>
  <Application>Microsoft Office PowerPoint</Application>
  <PresentationFormat>Экран (4:3)</PresentationFormat>
  <Paragraphs>381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Palatino Linotype</vt:lpstr>
      <vt:lpstr>Times New Roman</vt:lpstr>
      <vt:lpstr>Wingdings</vt:lpstr>
      <vt:lpstr>Office Theme</vt:lpstr>
      <vt:lpstr>Презентация PowerPoint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Energy-vector diagrams for visualization</vt:lpstr>
      <vt:lpstr>Classification of molecular crystals</vt:lpstr>
      <vt:lpstr>Aspirin’s polymorphic forms</vt:lpstr>
      <vt:lpstr>Analysis of energetic structure of aspirin’s polymorphs</vt:lpstr>
      <vt:lpstr>Modelling of shift in aspirin’s crystals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MDPI</dc:creator>
  <cp:lastModifiedBy>VYA-laptop</cp:lastModifiedBy>
  <cp:revision>157</cp:revision>
  <dcterms:created xsi:type="dcterms:W3CDTF">2017-05-27T02:37:01Z</dcterms:created>
  <dcterms:modified xsi:type="dcterms:W3CDTF">2020-10-29T10:13:00Z</dcterms:modified>
</cp:coreProperties>
</file>