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64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68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7B7C"/>
    <a:srgbClr val="EAEAEA"/>
    <a:srgbClr val="FCFBF2"/>
    <a:srgbClr val="000000"/>
    <a:srgbClr val="EBE4AF"/>
    <a:srgbClr val="EBFFFF"/>
    <a:srgbClr val="073759"/>
    <a:srgbClr val="CCFF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FF8739-CDEE-44BB-A82C-68D3CB5633B1}" type="datetimeFigureOut">
              <a:rPr lang="de-DE" smtClean="0"/>
              <a:t>19.10.2020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053E4-F19A-4DC2-879C-A42B896173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8139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3053E4-F19A-4DC2-879C-A42B8961731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3624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829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7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42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348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9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8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3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77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7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1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AEB6-5A5C-4DB2-9D46-98EABA38A50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8413-8B64-46A0-A043-DA7FCA8C4D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0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9AEB6-5A5C-4DB2-9D46-98EABA38A501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8413-8B64-46A0-A043-DA7FCA8C4D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6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jpg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oleObject" Target="../embeddings/oleObject11.bin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4.bin"/><Relationship Id="rId3" Type="http://schemas.openxmlformats.org/officeDocument/2006/relationships/image" Target="../media/image2.jpg"/><Relationship Id="rId21" Type="http://schemas.openxmlformats.org/officeDocument/2006/relationships/oleObject" Target="../embeddings/oleObject19.bin"/><Relationship Id="rId7" Type="http://schemas.openxmlformats.org/officeDocument/2006/relationships/image" Target="../media/image5.emf"/><Relationship Id="rId12" Type="http://schemas.openxmlformats.org/officeDocument/2006/relationships/oleObject" Target="../embeddings/oleObject10.bin"/><Relationship Id="rId17" Type="http://schemas.openxmlformats.org/officeDocument/2006/relationships/oleObject" Target="../embeddings/oleObject15.bin"/><Relationship Id="rId25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20" Type="http://schemas.openxmlformats.org/officeDocument/2006/relationships/oleObject" Target="../embeddings/oleObject18.bin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9.bin"/><Relationship Id="rId24" Type="http://schemas.openxmlformats.org/officeDocument/2006/relationships/oleObject" Target="../embeddings/oleObject22.bin"/><Relationship Id="rId5" Type="http://schemas.openxmlformats.org/officeDocument/2006/relationships/image" Target="../media/image4.emf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21.bin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8.bin"/><Relationship Id="rId19" Type="http://schemas.openxmlformats.org/officeDocument/2006/relationships/oleObject" Target="../embeddings/oleObject17.bin"/><Relationship Id="rId31" Type="http://schemas.openxmlformats.org/officeDocument/2006/relationships/oleObject" Target="../embeddings/oleObject29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7.bin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20.bin"/><Relationship Id="rId27" Type="http://schemas.openxmlformats.org/officeDocument/2006/relationships/oleObject" Target="../embeddings/oleObject25.bin"/><Relationship Id="rId30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emf"/><Relationship Id="rId2" Type="http://schemas.openxmlformats.org/officeDocument/2006/relationships/tags" Target="../tags/tag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jpg"/><Relationship Id="rId10" Type="http://schemas.openxmlformats.org/officeDocument/2006/relationships/image" Target="../media/image7.png"/><Relationship Id="rId4" Type="http://schemas.openxmlformats.org/officeDocument/2006/relationships/image" Target="../media/image2.jpg"/><Relationship Id="rId9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jpg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9100" y="2951727"/>
            <a:ext cx="83058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Palatino Linotype" panose="02040502050505030304" pitchFamily="18" charset="0"/>
              </a:rPr>
              <a:t>N-Donor Functionalized Acetylacetones for Heterobimetallic MOFs – The Next Episode: </a:t>
            </a:r>
            <a:r>
              <a:rPr lang="en-US" sz="2400" b="1" dirty="0" err="1">
                <a:latin typeface="Palatino Linotype" panose="02040502050505030304" pitchFamily="18" charset="0"/>
              </a:rPr>
              <a:t>Trimethylpyrazoles</a:t>
            </a:r>
            <a:endParaRPr lang="en-US" sz="2400" b="1" dirty="0">
              <a:latin typeface="Palatino Linotype" panose="02040502050505030304" pitchFamily="18" charset="0"/>
            </a:endParaRPr>
          </a:p>
          <a:p>
            <a:pPr algn="ctr"/>
            <a:endParaRPr lang="fr-FR" dirty="0">
              <a:latin typeface="Palatino Linotype" panose="02040502050505030304" pitchFamily="18" charset="0"/>
            </a:endParaRPr>
          </a:p>
          <a:p>
            <a:pPr algn="ctr"/>
            <a:r>
              <a:rPr lang="it-IT" b="1" dirty="0">
                <a:latin typeface="Palatino Linotype" panose="02040502050505030304" pitchFamily="18" charset="0"/>
              </a:rPr>
              <a:t>Steven van Terwingen</a:t>
            </a:r>
            <a:r>
              <a:rPr lang="it-IT" b="1" baseline="30000" dirty="0">
                <a:latin typeface="Palatino Linotype" panose="02040502050505030304" pitchFamily="18" charset="0"/>
              </a:rPr>
              <a:t>1,</a:t>
            </a:r>
            <a:r>
              <a:rPr lang="it-IT" b="1" dirty="0">
                <a:latin typeface="Palatino Linotype" panose="02040502050505030304" pitchFamily="18" charset="0"/>
              </a:rPr>
              <a:t>*, and Ulli Englert</a:t>
            </a:r>
            <a:r>
              <a:rPr lang="it-IT" b="1" baseline="30000" dirty="0">
                <a:latin typeface="Palatino Linotype" panose="02040502050505030304" pitchFamily="18" charset="0"/>
              </a:rPr>
              <a:t>1,2</a:t>
            </a:r>
            <a:endParaRPr lang="it-IT" b="1" dirty="0">
              <a:latin typeface="Palatino Linotype" panose="02040502050505030304" pitchFamily="18" charset="0"/>
            </a:endParaRPr>
          </a:p>
          <a:p>
            <a:endParaRPr lang="it-IT" b="1" baseline="30000" dirty="0">
              <a:latin typeface="Palatino Linotype" panose="02040502050505030304" pitchFamily="18" charset="0"/>
            </a:endParaRPr>
          </a:p>
          <a:p>
            <a:endParaRPr lang="fr-FR" dirty="0">
              <a:latin typeface="Palatino Linotype" panose="02040502050505030304" pitchFamily="18" charset="0"/>
            </a:endParaRPr>
          </a:p>
          <a:p>
            <a:r>
              <a:rPr lang="en-US" baseline="30000" dirty="0">
                <a:latin typeface="Palatino Linotype" panose="02040502050505030304" pitchFamily="18" charset="0"/>
              </a:rPr>
              <a:t>1</a:t>
            </a:r>
            <a:r>
              <a:rPr lang="en-US" dirty="0">
                <a:latin typeface="Palatino Linotype" panose="02040502050505030304" pitchFamily="18" charset="0"/>
              </a:rPr>
              <a:t> Institute of Inorganic Chemistry, RWTH Aachen University, </a:t>
            </a:r>
            <a:r>
              <a:rPr lang="en-US" dirty="0" err="1">
                <a:latin typeface="Palatino Linotype" panose="02040502050505030304" pitchFamily="18" charset="0"/>
              </a:rPr>
              <a:t>Landoltweg</a:t>
            </a:r>
            <a:r>
              <a:rPr lang="en-US" dirty="0">
                <a:latin typeface="Palatino Linotype" panose="02040502050505030304" pitchFamily="18" charset="0"/>
              </a:rPr>
              <a:t> 1, 52074 Aachen, Germany;</a:t>
            </a:r>
          </a:p>
          <a:p>
            <a:r>
              <a:rPr lang="en-US" sz="1800" baseline="30000" dirty="0">
                <a:latin typeface="Palatino Linotype" panose="02040502050505030304" pitchFamily="18" charset="0"/>
              </a:rPr>
              <a:t>2</a:t>
            </a:r>
            <a:r>
              <a:rPr lang="en-US" sz="1800" dirty="0">
                <a:latin typeface="Palatino Linotype" panose="02040502050505030304" pitchFamily="18" charset="0"/>
              </a:rPr>
              <a:t> </a:t>
            </a:r>
            <a:r>
              <a:rPr lang="en-US" sz="1800" b="0" i="0" u="none" strike="noStrike" baseline="0" dirty="0">
                <a:latin typeface="Palatino Linotype" panose="02040502050505030304" pitchFamily="18" charset="0"/>
              </a:rPr>
              <a:t>Key Laboratory of Materials for Energy Conversion and Storage, Institute of Molecular Science, Shanxi University, Taiyuan, Shanxi 030006, People's Republic </a:t>
            </a:r>
            <a:r>
              <a:rPr lang="de-DE" sz="1800" b="0" i="0" u="none" strike="noStrike" baseline="0" dirty="0" err="1">
                <a:latin typeface="Palatino Linotype" panose="02040502050505030304" pitchFamily="18" charset="0"/>
              </a:rPr>
              <a:t>of</a:t>
            </a:r>
            <a:r>
              <a:rPr lang="de-DE" sz="1800" b="0" i="0" u="none" strike="noStrike" baseline="0" dirty="0">
                <a:latin typeface="Palatino Linotype" panose="02040502050505030304" pitchFamily="18" charset="0"/>
              </a:rPr>
              <a:t> China.</a:t>
            </a:r>
            <a:endParaRPr lang="fr-FR" dirty="0">
              <a:latin typeface="Palatino Linotype" panose="02040502050505030304" pitchFamily="18" charset="0"/>
            </a:endParaRPr>
          </a:p>
          <a:p>
            <a:r>
              <a:rPr lang="en-US" sz="1400" b="1" dirty="0">
                <a:latin typeface="Palatino Linotype" panose="02040502050505030304" pitchFamily="18" charset="0"/>
              </a:rPr>
              <a:t>*</a:t>
            </a:r>
            <a:r>
              <a:rPr lang="en-US" sz="1400" dirty="0">
                <a:latin typeface="Palatino Linotype" panose="02040502050505030304" pitchFamily="18" charset="0"/>
              </a:rPr>
              <a:t> Corresponding author: steven.vanterwingen@ac.rwth-aachen.de</a:t>
            </a:r>
            <a:endParaRPr lang="fr-FR" sz="1400" dirty="0">
              <a:latin typeface="Palatino Linotype" panose="02040502050505030304" pitchFamily="18" charset="0"/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1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CB71F-1219-40A7-9313-54D30727B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8706"/>
            <a:ext cx="9144000" cy="3255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05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EBBB67D-A0F7-4AAD-B2CB-C80260B2B1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3" t="29660" r="8030" b="21633"/>
          <a:stretch/>
        </p:blipFill>
        <p:spPr>
          <a:xfrm>
            <a:off x="3632059" y="1681732"/>
            <a:ext cx="5388192" cy="440404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D9A876-A4BF-4078-B106-2FD52AE31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5346053"/>
            <a:ext cx="1502229" cy="150222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FA1B25E-1C99-4499-BB3F-6ABC7154E982}"/>
              </a:ext>
            </a:extLst>
          </p:cNvPr>
          <p:cNvSpPr txBox="1"/>
          <p:nvPr/>
        </p:nvSpPr>
        <p:spPr>
          <a:xfrm>
            <a:off x="239485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– </a:t>
            </a:r>
            <a:r>
              <a:rPr lang="fr-FR" sz="2400" b="1" dirty="0" err="1">
                <a:latin typeface="Palatino Linotype" panose="02040502050505030304" pitchFamily="18" charset="0"/>
              </a:rPr>
              <a:t>Topology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10" name="Fußzeilenplatzhalter 2">
            <a:extLst>
              <a:ext uri="{FF2B5EF4-FFF2-40B4-BE49-F238E27FC236}">
                <a16:creationId xmlns:a16="http://schemas.microsoft.com/office/drawing/2014/main" id="{5205922D-E803-4133-9E59-99EAFACD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8073" y="6284469"/>
            <a:ext cx="6327972" cy="365125"/>
          </a:xfrm>
        </p:spPr>
        <p:txBody>
          <a:bodyPr/>
          <a:lstStyle/>
          <a:p>
            <a:pPr algn="l"/>
            <a:r>
              <a:rPr lang="de-DE" dirty="0">
                <a:latin typeface="Palatino Linotype" panose="02040502050505030304" pitchFamily="18" charset="0"/>
              </a:rPr>
              <a:t>[4] A. L. </a:t>
            </a:r>
            <a:r>
              <a:rPr lang="de-DE" dirty="0" err="1">
                <a:effectLst/>
                <a:latin typeface="Palatino Linotype" panose="02040502050505030304" pitchFamily="18" charset="0"/>
              </a:rPr>
              <a:t>Spek</a:t>
            </a:r>
            <a:r>
              <a:rPr lang="de-DE" dirty="0">
                <a:effectLst/>
                <a:latin typeface="Palatino Linotype" panose="02040502050505030304" pitchFamily="18" charset="0"/>
              </a:rPr>
              <a:t>, </a:t>
            </a:r>
            <a:r>
              <a:rPr lang="de-DE" i="1" dirty="0">
                <a:effectLst/>
                <a:latin typeface="Palatino Linotype" panose="02040502050505030304" pitchFamily="18" charset="0"/>
              </a:rPr>
              <a:t>Acta </a:t>
            </a:r>
            <a:r>
              <a:rPr lang="de-DE" i="1" dirty="0" err="1">
                <a:effectLst/>
                <a:latin typeface="Palatino Linotype" panose="02040502050505030304" pitchFamily="18" charset="0"/>
              </a:rPr>
              <a:t>Crystallogr</a:t>
            </a:r>
            <a:r>
              <a:rPr lang="de-DE" i="1" dirty="0">
                <a:effectLst/>
                <a:latin typeface="Palatino Linotype" panose="02040502050505030304" pitchFamily="18" charset="0"/>
              </a:rPr>
              <a:t>.</a:t>
            </a:r>
            <a:r>
              <a:rPr lang="de-DE" dirty="0">
                <a:effectLst/>
                <a:latin typeface="Palatino Linotype" panose="02040502050505030304" pitchFamily="18" charset="0"/>
              </a:rPr>
              <a:t> </a:t>
            </a:r>
            <a:r>
              <a:rPr lang="de-DE" b="1" dirty="0">
                <a:effectLst/>
                <a:latin typeface="Palatino Linotype" panose="02040502050505030304" pitchFamily="18" charset="0"/>
              </a:rPr>
              <a:t>2009</a:t>
            </a:r>
            <a:r>
              <a:rPr lang="de-DE" dirty="0">
                <a:effectLst/>
                <a:latin typeface="Palatino Linotype" panose="02040502050505030304" pitchFamily="18" charset="0"/>
              </a:rPr>
              <a:t>, </a:t>
            </a:r>
            <a:r>
              <a:rPr lang="de-DE" i="1" dirty="0">
                <a:effectLst/>
                <a:latin typeface="Palatino Linotype" panose="02040502050505030304" pitchFamily="18" charset="0"/>
              </a:rPr>
              <a:t>D65</a:t>
            </a:r>
            <a:r>
              <a:rPr lang="de-DE" dirty="0">
                <a:effectLst/>
                <a:latin typeface="Palatino Linotype" panose="02040502050505030304" pitchFamily="18" charset="0"/>
              </a:rPr>
              <a:t>, 148–155.</a:t>
            </a:r>
          </a:p>
          <a:p>
            <a:pPr algn="l"/>
            <a:r>
              <a:rPr lang="de-DE" dirty="0">
                <a:latin typeface="Palatino Linotype" panose="02040502050505030304" pitchFamily="18" charset="0"/>
              </a:rPr>
              <a:t>[5] A. L. </a:t>
            </a:r>
            <a:r>
              <a:rPr lang="en-US" dirty="0" err="1">
                <a:latin typeface="Palatino Linotype" panose="02040502050505030304" pitchFamily="18" charset="0"/>
              </a:rPr>
              <a:t>Spek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i="1" dirty="0">
                <a:latin typeface="Palatino Linotype" panose="02040502050505030304" pitchFamily="18" charset="0"/>
              </a:rPr>
              <a:t>Acta </a:t>
            </a:r>
            <a:r>
              <a:rPr lang="en-US" i="1" dirty="0" err="1">
                <a:latin typeface="Palatino Linotype" panose="02040502050505030304" pitchFamily="18" charset="0"/>
              </a:rPr>
              <a:t>Crystallogr</a:t>
            </a:r>
            <a:r>
              <a:rPr lang="en-US" i="1" dirty="0">
                <a:latin typeface="Palatino Linotype" panose="02040502050505030304" pitchFamily="18" charset="0"/>
              </a:rPr>
              <a:t>.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b="1" dirty="0">
                <a:latin typeface="Palatino Linotype" panose="02040502050505030304" pitchFamily="18" charset="0"/>
              </a:rPr>
              <a:t>2015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i="1" dirty="0">
                <a:latin typeface="Palatino Linotype" panose="02040502050505030304" pitchFamily="18" charset="0"/>
              </a:rPr>
              <a:t>C71</a:t>
            </a:r>
            <a:r>
              <a:rPr lang="en-US" dirty="0">
                <a:latin typeface="Palatino Linotype" panose="02040502050505030304" pitchFamily="18" charset="0"/>
              </a:rPr>
              <a:t>, 9–18.</a:t>
            </a:r>
          </a:p>
          <a:p>
            <a:pPr algn="l"/>
            <a:r>
              <a:rPr lang="de-DE" dirty="0">
                <a:latin typeface="Palatino Linotype" panose="02040502050505030304" pitchFamily="18" charset="0"/>
              </a:rPr>
              <a:t>* </a:t>
            </a:r>
            <a:r>
              <a:rPr lang="de-DE" dirty="0" err="1">
                <a:latin typeface="Palatino Linotype" panose="02040502050505030304" pitchFamily="18" charset="0"/>
              </a:rPr>
              <a:t>assuming</a:t>
            </a:r>
            <a:r>
              <a:rPr lang="de-DE" dirty="0">
                <a:latin typeface="Palatino Linotype" panose="02040502050505030304" pitchFamily="18" charset="0"/>
              </a:rPr>
              <a:t> 32 e</a:t>
            </a:r>
            <a:r>
              <a:rPr lang="de-DE" baseline="30000" dirty="0">
                <a:latin typeface="Palatino Linotype" panose="02040502050505030304" pitchFamily="18" charset="0"/>
                <a:cs typeface="Arial" panose="020B0604020202020204" pitchFamily="34" charset="0"/>
              </a:rPr>
              <a:t>−</a:t>
            </a:r>
            <a:r>
              <a:rPr lang="de-DE" dirty="0">
                <a:latin typeface="Palatino Linotype" panose="02040502050505030304" pitchFamily="18" charset="0"/>
              </a:rPr>
              <a:t> and 80 </a:t>
            </a:r>
            <a:r>
              <a:rPr lang="de-DE" dirty="0">
                <a:latin typeface="Palatino Linotype" panose="02040502050505030304" pitchFamily="18" charset="0"/>
                <a:cs typeface="Arial" panose="020B0604020202020204" pitchFamily="34" charset="0"/>
              </a:rPr>
              <a:t>Å</a:t>
            </a:r>
            <a:r>
              <a:rPr lang="de-DE" baseline="30000" dirty="0">
                <a:latin typeface="Palatino Linotype" panose="02040502050505030304" pitchFamily="18" charset="0"/>
                <a:cs typeface="Arial" panose="020B0604020202020204" pitchFamily="34" charset="0"/>
              </a:rPr>
              <a:t>3</a:t>
            </a:r>
            <a:r>
              <a:rPr lang="de-DE" dirty="0">
                <a:latin typeface="Palatino Linotype" panose="02040502050505030304" pitchFamily="18" charset="0"/>
              </a:rPr>
              <a:t> per </a:t>
            </a:r>
            <a:r>
              <a:rPr lang="de-DE" dirty="0" err="1">
                <a:latin typeface="Palatino Linotype" panose="02040502050505030304" pitchFamily="18" charset="0"/>
              </a:rPr>
              <a:t>MeCN</a:t>
            </a:r>
            <a:r>
              <a:rPr lang="de-DE" dirty="0">
                <a:latin typeface="Palatino Linotype" panose="02040502050505030304" pitchFamily="18" charset="0"/>
              </a:rPr>
              <a:t>/H</a:t>
            </a:r>
            <a:r>
              <a:rPr lang="de-DE" baseline="-25000" dirty="0">
                <a:latin typeface="Palatino Linotype" panose="02040502050505030304" pitchFamily="18" charset="0"/>
              </a:rPr>
              <a:t>2</a:t>
            </a:r>
            <a:r>
              <a:rPr lang="de-DE" dirty="0">
                <a:latin typeface="Palatino Linotype" panose="02040502050505030304" pitchFamily="18" charset="0"/>
              </a:rPr>
              <a:t>O pair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6DDDA070-4511-4026-927D-036FAC8B45EC}"/>
              </a:ext>
            </a:extLst>
          </p:cNvPr>
          <p:cNvCxnSpPr>
            <a:cxnSpLocks/>
          </p:cNvCxnSpPr>
          <p:nvPr/>
        </p:nvCxnSpPr>
        <p:spPr>
          <a:xfrm>
            <a:off x="3318816" y="1590373"/>
            <a:ext cx="11015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B87B3F1-BEE9-4240-8A2D-63B26FC916CF}"/>
              </a:ext>
            </a:extLst>
          </p:cNvPr>
          <p:cNvCxnSpPr>
            <a:cxnSpLocks/>
          </p:cNvCxnSpPr>
          <p:nvPr/>
        </p:nvCxnSpPr>
        <p:spPr>
          <a:xfrm>
            <a:off x="3318799" y="1581042"/>
            <a:ext cx="0" cy="86400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45292FEB-1EEF-4E29-B9BE-2A3B370B5ECC}"/>
              </a:ext>
            </a:extLst>
          </p:cNvPr>
          <p:cNvSpPr txBox="1"/>
          <p:nvPr/>
        </p:nvSpPr>
        <p:spPr>
          <a:xfrm>
            <a:off x="3318799" y="2237638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Palatino Linotype" panose="02040502050505030304" pitchFamily="18" charset="0"/>
              </a:rPr>
              <a:t>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8DAFB62-79D8-4BBA-A6E8-C87F4353E5DB}"/>
              </a:ext>
            </a:extLst>
          </p:cNvPr>
          <p:cNvSpPr txBox="1"/>
          <p:nvPr/>
        </p:nvSpPr>
        <p:spPr>
          <a:xfrm>
            <a:off x="4268712" y="1581042"/>
            <a:ext cx="30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Palatino Linotype" panose="02040502050505030304" pitchFamily="18" charset="0"/>
              </a:rPr>
              <a:t>b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6F9BC74-C4C2-42BC-A767-309C2E95DFA8}"/>
              </a:ext>
            </a:extLst>
          </p:cNvPr>
          <p:cNvSpPr txBox="1"/>
          <p:nvPr/>
        </p:nvSpPr>
        <p:spPr>
          <a:xfrm>
            <a:off x="465365" y="619652"/>
            <a:ext cx="8335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err="1">
                <a:latin typeface="Palatino Linotype" panose="02040502050505030304" pitchFamily="18" charset="0"/>
              </a:rPr>
              <a:t>There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are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huge</a:t>
            </a:r>
            <a:r>
              <a:rPr lang="de-DE" dirty="0">
                <a:latin typeface="Palatino Linotype" panose="02040502050505030304" pitchFamily="18" charset="0"/>
              </a:rPr>
              <a:t> solvent </a:t>
            </a:r>
            <a:r>
              <a:rPr lang="de-DE" dirty="0" err="1">
                <a:latin typeface="Palatino Linotype" panose="02040502050505030304" pitchFamily="18" charset="0"/>
              </a:rPr>
              <a:t>accessible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voids</a:t>
            </a:r>
            <a:r>
              <a:rPr lang="de-DE" dirty="0">
                <a:latin typeface="Palatino Linotype" panose="02040502050505030304" pitchFamily="18" charset="0"/>
              </a:rPr>
              <a:t> in </a:t>
            </a:r>
            <a:r>
              <a:rPr lang="de-DE" dirty="0" err="1">
                <a:latin typeface="Palatino Linotype" panose="02040502050505030304" pitchFamily="18" charset="0"/>
              </a:rPr>
              <a:t>the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structure</a:t>
            </a:r>
            <a:r>
              <a:rPr lang="de-DE" dirty="0">
                <a:latin typeface="Palatino Linotype" panose="02040502050505030304" pitchFamily="18" charset="0"/>
              </a:rPr>
              <a:t>. The PLATON SQUEEZE [4,5] </a:t>
            </a:r>
            <a:r>
              <a:rPr lang="de-DE" dirty="0" err="1">
                <a:latin typeface="Palatino Linotype" panose="02040502050505030304" pitchFamily="18" charset="0"/>
              </a:rPr>
              <a:t>procedure</a:t>
            </a:r>
            <a:r>
              <a:rPr lang="de-DE" dirty="0">
                <a:latin typeface="Palatino Linotype" panose="02040502050505030304" pitchFamily="18" charset="0"/>
              </a:rPr>
              <a:t> was </a:t>
            </a:r>
            <a:r>
              <a:rPr lang="de-DE" dirty="0" err="1">
                <a:latin typeface="Palatino Linotype" panose="02040502050505030304" pitchFamily="18" charset="0"/>
              </a:rPr>
              <a:t>used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to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determine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size</a:t>
            </a:r>
            <a:r>
              <a:rPr lang="de-DE" dirty="0">
                <a:latin typeface="Palatino Linotype" panose="02040502050505030304" pitchFamily="18" charset="0"/>
              </a:rPr>
              <a:t> and </a:t>
            </a:r>
            <a:r>
              <a:rPr lang="de-DE" dirty="0" err="1">
                <a:latin typeface="Palatino Linotype" panose="02040502050505030304" pitchFamily="18" charset="0"/>
              </a:rPr>
              <a:t>electron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count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of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the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voids</a:t>
            </a:r>
            <a:r>
              <a:rPr lang="de-DE" dirty="0">
                <a:latin typeface="Palatino Linotype" panose="02040502050505030304" pitchFamily="18" charset="0"/>
              </a:rPr>
              <a:t>:</a:t>
            </a: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2C3AF3D1-4F63-498A-A7F0-55FC22B2D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795010"/>
              </p:ext>
            </p:extLst>
          </p:nvPr>
        </p:nvGraphicFramePr>
        <p:xfrm>
          <a:off x="123749" y="1553502"/>
          <a:ext cx="2954338" cy="1783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5963">
                  <a:extLst>
                    <a:ext uri="{9D8B030D-6E8A-4147-A177-3AD203B41FA5}">
                      <a16:colId xmlns:a16="http://schemas.microsoft.com/office/drawing/2014/main" val="1809815091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10414056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Cell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volume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/ Å</a:t>
                      </a:r>
                      <a:r>
                        <a:rPr lang="de-DE" sz="1400" u="none" strike="noStrike" baseline="300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de-DE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56994.3(17)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57970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Void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volume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/ Å</a:t>
                      </a:r>
                      <a:r>
                        <a:rPr lang="de-DE" sz="1400" u="none" strike="noStrike" baseline="300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30200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14421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percent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void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of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cell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53.1 %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548029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electron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count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9600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29143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packing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index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67.4 %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75672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electron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count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−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32 ClO</a:t>
                      </a:r>
                      <a:r>
                        <a:rPr lang="de-DE" sz="1400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4</a:t>
                      </a:r>
                      <a:r>
                        <a:rPr lang="de-DE" sz="1400" u="none" strike="noStrike" baseline="30000" dirty="0"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−</a:t>
                      </a:r>
                      <a:endParaRPr lang="de-DE" sz="1400" b="0" i="0" u="none" strike="noStrike" baseline="30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8250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994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amount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* </a:t>
                      </a:r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of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de-DE" sz="1400" u="none" strike="noStrike" dirty="0" err="1">
                          <a:effectLst/>
                          <a:latin typeface="Palatino Linotype" panose="02040502050505030304" pitchFamily="18" charset="0"/>
                        </a:rPr>
                        <a:t>MeCN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/H</a:t>
                      </a:r>
                      <a:r>
                        <a:rPr lang="de-DE" sz="1400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260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72008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Volume* per Atom / Å</a:t>
                      </a:r>
                      <a:r>
                        <a:rPr lang="de-DE" sz="1400" u="none" strike="noStrike" baseline="30000" dirty="0">
                          <a:effectLst/>
                          <a:latin typeface="Palatino Linotype" panose="02040502050505030304" pitchFamily="18" charset="0"/>
                        </a:rPr>
                        <a:t>3</a:t>
                      </a:r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 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u="none" strike="noStrike" dirty="0">
                          <a:effectLst/>
                          <a:latin typeface="Palatino Linotype" panose="02040502050505030304" pitchFamily="18" charset="0"/>
                        </a:rPr>
                        <a:t>25</a:t>
                      </a:r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340732"/>
                  </a:ext>
                </a:extLst>
              </a:tr>
            </a:tbl>
          </a:graphicData>
        </a:graphic>
      </p:graphicFrame>
      <p:pic>
        <p:nvPicPr>
          <p:cNvPr id="18" name="Grafik 17" descr="Ein Bild, das Karte, Text enthält.&#10;&#10;Automatisch generierte Beschreibung">
            <a:extLst>
              <a:ext uri="{FF2B5EF4-FFF2-40B4-BE49-F238E27FC236}">
                <a16:creationId xmlns:a16="http://schemas.microsoft.com/office/drawing/2014/main" id="{030151B5-F8E9-4386-9830-89D52A0BFF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626" y="3415032"/>
            <a:ext cx="2728762" cy="273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695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9A876-A4BF-4078-B106-2FD52AE31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5346053"/>
            <a:ext cx="1502229" cy="150222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FA1B25E-1C99-4499-BB3F-6ABC7154E982}"/>
              </a:ext>
            </a:extLst>
          </p:cNvPr>
          <p:cNvSpPr txBox="1"/>
          <p:nvPr/>
        </p:nvSpPr>
        <p:spPr>
          <a:xfrm>
            <a:off x="239485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Conclusions</a:t>
            </a:r>
          </a:p>
        </p:txBody>
      </p:sp>
      <p:sp>
        <p:nvSpPr>
          <p:cNvPr id="5" name="TextBox 354">
            <a:extLst>
              <a:ext uri="{FF2B5EF4-FFF2-40B4-BE49-F238E27FC236}">
                <a16:creationId xmlns:a16="http://schemas.microsoft.com/office/drawing/2014/main" id="{EBD64A31-61A2-40AC-AE0D-101400B31AFB}"/>
              </a:ext>
            </a:extLst>
          </p:cNvPr>
          <p:cNvSpPr txBox="1"/>
          <p:nvPr/>
        </p:nvSpPr>
        <p:spPr>
          <a:xfrm>
            <a:off x="239485" y="1135822"/>
            <a:ext cx="816353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The potential of the novel ligand featuring a pyrazolyl group shows promising results for the stepwise synthesis of heterobimetallic MOFs. The coordination polymer with </a:t>
            </a:r>
            <a:r>
              <a:rPr lang="en-US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Fe</a:t>
            </a:r>
            <a:r>
              <a:rPr lang="en-US" sz="2000" baseline="30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III</a:t>
            </a:r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/</a:t>
            </a:r>
            <a:r>
              <a:rPr lang="en-US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Ag</a:t>
            </a:r>
            <a:r>
              <a:rPr lang="en-US" sz="2000" baseline="30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I</a:t>
            </a:r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shows large solvent-filled voids, created by the wave-like propagation of the one-dimensional chains in [1 0 1] direction. </a:t>
            </a:r>
          </a:p>
          <a:p>
            <a:pPr algn="just"/>
            <a:endParaRPr lang="en-US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algn="just"/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Further investigation of the properties is planned. 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Thermal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decomposition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and,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afterwards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,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screening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for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catalytic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properties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will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be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performed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. The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anion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of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the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Ag</a:t>
            </a:r>
            <a:r>
              <a:rPr lang="de-DE" sz="2000" baseline="30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I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salt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will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be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altered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,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to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investigate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ist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effects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on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the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related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structure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. Also,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the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choice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of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different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metals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, e.g.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Cu</a:t>
            </a:r>
            <a:r>
              <a:rPr lang="de-DE" sz="2000" baseline="30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II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,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could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lead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to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interesting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effects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and different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topologies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. </a:t>
            </a:r>
          </a:p>
          <a:p>
            <a:pPr algn="just"/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If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you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have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any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questions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please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do not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hesitate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to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write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me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an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e-mail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:</a:t>
            </a:r>
            <a:b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</a:b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steven.vanterwingen@ac.rwth-aachen.de</a:t>
            </a:r>
            <a:endParaRPr lang="en-US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397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9A876-A4BF-4078-B106-2FD52AE31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5346053"/>
            <a:ext cx="1502229" cy="150222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FA1B25E-1C99-4499-BB3F-6ABC7154E982}"/>
              </a:ext>
            </a:extLst>
          </p:cNvPr>
          <p:cNvSpPr txBox="1"/>
          <p:nvPr/>
        </p:nvSpPr>
        <p:spPr>
          <a:xfrm>
            <a:off x="239485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Acknowledgements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544ACD0-94DB-4EE0-B86C-1E8CFDB69ECF}"/>
              </a:ext>
            </a:extLst>
          </p:cNvPr>
          <p:cNvSpPr txBox="1"/>
          <p:nvPr/>
        </p:nvSpPr>
        <p:spPr>
          <a:xfrm>
            <a:off x="432148" y="778411"/>
            <a:ext cx="77849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de-DE" dirty="0">
                <a:latin typeface="Palatino Linotype" panose="02040502050505030304" pitchFamily="18" charset="0"/>
              </a:rPr>
              <a:t>An RWTH </a:t>
            </a:r>
            <a:r>
              <a:rPr lang="de-DE" dirty="0" err="1">
                <a:latin typeface="Palatino Linotype" panose="02040502050505030304" pitchFamily="18" charset="0"/>
              </a:rPr>
              <a:t>fellowship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to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SvT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is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gratefully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acknowledged</a:t>
            </a:r>
            <a:r>
              <a:rPr lang="de-DE" dirty="0">
                <a:latin typeface="Palatino Linotype" panose="02040502050505030304" pitchFamily="18" charset="0"/>
              </a:rPr>
              <a:t>. 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The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help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all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members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AKS and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the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Institute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of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Inorganic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Chemistry, RWTH Aachen University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is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greatly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kumimoji="0" lang="de-DE" altLang="de-DE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appreciated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6E39DCE-3CCC-43A2-8BFA-925199E89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768" y="4609752"/>
            <a:ext cx="5029200" cy="83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3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6096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>
                <a:latin typeface="Palatino Linotype" panose="02040502050505030304" pitchFamily="18" charset="0"/>
              </a:rPr>
              <a:t>Abstract: </a:t>
            </a:r>
            <a:r>
              <a:rPr lang="en-US" dirty="0">
                <a:latin typeface="Palatino Linotype" panose="02040502050505030304" pitchFamily="18" charset="0"/>
              </a:rPr>
              <a:t>While metal-organic frameworks (MOFs) have been investigated intensively throughout the last decades, only a fraction of the published articles on MOFs feature heterobimetallic structures. Combining two metallic centers in a rigid framework could lead to interesting effects, such as magnetic coupling, collaborating fluorescence or catalytic properties; however, its synthesis is more sophisticated than for monometallic MOFs. We utilize </a:t>
            </a:r>
            <a:r>
              <a:rPr lang="en-US" dirty="0" err="1">
                <a:latin typeface="Palatino Linotype" panose="02040502050505030304" pitchFamily="18" charset="0"/>
              </a:rPr>
              <a:t>ditopic</a:t>
            </a:r>
            <a:r>
              <a:rPr lang="en-US" dirty="0">
                <a:latin typeface="Palatino Linotype" panose="02040502050505030304" pitchFamily="18" charset="0"/>
              </a:rPr>
              <a:t> ligands whose coordination sites differ in their Pearson hardness (HSAB). This enables a stepwise selective formation of heterobimetallic MOFs: first, a monometallic building block is synthesized. In a second step the framework can be constructed by crosslinking with a second metal ion.</a:t>
            </a:r>
          </a:p>
          <a:p>
            <a:pPr algn="just"/>
            <a:r>
              <a:rPr lang="en-US" dirty="0">
                <a:latin typeface="Palatino Linotype" panose="02040502050505030304" pitchFamily="18" charset="0"/>
              </a:rPr>
              <a:t>In this work we present our most recent ligand candidate: 3-(1,3,5-trimethyl-1</a:t>
            </a:r>
            <a:r>
              <a:rPr lang="en-US" i="1" dirty="0">
                <a:latin typeface="Palatino Linotype" panose="02040502050505030304" pitchFamily="18" charset="0"/>
              </a:rPr>
              <a:t>H</a:t>
            </a:r>
            <a:r>
              <a:rPr lang="en-US" dirty="0">
                <a:latin typeface="Palatino Linotype" panose="02040502050505030304" pitchFamily="18" charset="0"/>
              </a:rPr>
              <a:t>-pyrazol-4-yl)acetylacetone. Its synthesis is straightforward and inexpensive. The O,O’ coordination was accomplished with a variety of hard cations like </a:t>
            </a:r>
            <a:r>
              <a:rPr lang="en-US" dirty="0" err="1">
                <a:latin typeface="Palatino Linotype" panose="02040502050505030304" pitchFamily="18" charset="0"/>
              </a:rPr>
              <a:t>Fe</a:t>
            </a:r>
            <a:r>
              <a:rPr lang="en-US" baseline="30000" dirty="0" err="1">
                <a:latin typeface="Palatino Linotype" panose="02040502050505030304" pitchFamily="18" charset="0"/>
              </a:rPr>
              <a:t>III</a:t>
            </a:r>
            <a:r>
              <a:rPr lang="en-US" dirty="0">
                <a:latin typeface="Palatino Linotype" panose="02040502050505030304" pitchFamily="18" charset="0"/>
              </a:rPr>
              <a:t> or </a:t>
            </a:r>
            <a:r>
              <a:rPr lang="en-US" dirty="0" err="1">
                <a:latin typeface="Palatino Linotype" panose="02040502050505030304" pitchFamily="18" charset="0"/>
              </a:rPr>
              <a:t>Ga</a:t>
            </a:r>
            <a:r>
              <a:rPr lang="en-US" baseline="30000" dirty="0" err="1">
                <a:latin typeface="Palatino Linotype" panose="02040502050505030304" pitchFamily="18" charset="0"/>
              </a:rPr>
              <a:t>III</a:t>
            </a:r>
            <a:r>
              <a:rPr lang="en-US" dirty="0">
                <a:latin typeface="Palatino Linotype" panose="02040502050505030304" pitchFamily="18" charset="0"/>
              </a:rPr>
              <a:t>. First crosslinking attempts with N coordination of the </a:t>
            </a:r>
            <a:r>
              <a:rPr lang="en-US" dirty="0" err="1">
                <a:latin typeface="Palatino Linotype" panose="02040502050505030304" pitchFamily="18" charset="0"/>
              </a:rPr>
              <a:t>Fe</a:t>
            </a:r>
            <a:r>
              <a:rPr lang="en-US" baseline="30000" dirty="0" err="1">
                <a:latin typeface="Palatino Linotype" panose="02040502050505030304" pitchFamily="18" charset="0"/>
              </a:rPr>
              <a:t>III</a:t>
            </a:r>
            <a:r>
              <a:rPr lang="en-US" dirty="0">
                <a:latin typeface="Palatino Linotype" panose="02040502050505030304" pitchFamily="18" charset="0"/>
              </a:rPr>
              <a:t> building block to </a:t>
            </a:r>
            <a:r>
              <a:rPr lang="en-US" dirty="0" err="1">
                <a:latin typeface="Palatino Linotype" panose="02040502050505030304" pitchFamily="18" charset="0"/>
              </a:rPr>
              <a:t>Ag</a:t>
            </a:r>
            <a:r>
              <a:rPr lang="en-US" baseline="30000" dirty="0" err="1">
                <a:latin typeface="Palatino Linotype" panose="02040502050505030304" pitchFamily="18" charset="0"/>
              </a:rPr>
              <a:t>I</a:t>
            </a:r>
            <a:r>
              <a:rPr lang="en-US" dirty="0">
                <a:latin typeface="Palatino Linotype" panose="02040502050505030304" pitchFamily="18" charset="0"/>
              </a:rPr>
              <a:t> leads to a one-dimensional coordination polymer with high porosity.</a:t>
            </a:r>
          </a:p>
          <a:p>
            <a:endParaRPr lang="fr-FR" dirty="0"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fr-FR" b="1" dirty="0">
                <a:latin typeface="Palatino Linotype" panose="02040502050505030304" pitchFamily="18" charset="0"/>
              </a:rPr>
              <a:t>Keywords: </a:t>
            </a:r>
            <a:r>
              <a:rPr lang="fr-FR" dirty="0" err="1">
                <a:latin typeface="Palatino Linotype" panose="02040502050505030304" pitchFamily="18" charset="0"/>
              </a:rPr>
              <a:t>MOFs</a:t>
            </a:r>
            <a:r>
              <a:rPr lang="fr-FR" dirty="0">
                <a:latin typeface="Palatino Linotype" panose="02040502050505030304" pitchFamily="18" charset="0"/>
              </a:rPr>
              <a:t>; coordination </a:t>
            </a:r>
            <a:r>
              <a:rPr lang="en-US" dirty="0">
                <a:latin typeface="Palatino Linotype" panose="02040502050505030304" pitchFamily="18" charset="0"/>
              </a:rPr>
              <a:t>chemistry</a:t>
            </a:r>
            <a:r>
              <a:rPr lang="fr-FR" dirty="0">
                <a:latin typeface="Palatino Linotype" panose="02040502050505030304" pitchFamily="18" charset="0"/>
              </a:rPr>
              <a:t>; </a:t>
            </a:r>
            <a:r>
              <a:rPr lang="fr-FR" dirty="0" err="1">
                <a:latin typeface="Palatino Linotype" panose="02040502050505030304" pitchFamily="18" charset="0"/>
              </a:rPr>
              <a:t>crystal</a:t>
            </a:r>
            <a:r>
              <a:rPr lang="fr-FR" dirty="0">
                <a:latin typeface="Palatino Linotype" panose="02040502050505030304" pitchFamily="18" charset="0"/>
              </a:rPr>
              <a:t> engineering</a:t>
            </a:r>
            <a:endParaRPr lang="fr-FR" b="1" dirty="0">
              <a:latin typeface="Palatino Linotype" panose="0204050205050503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2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9A876-A4BF-4078-B106-2FD52AE31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5346053"/>
            <a:ext cx="1502229" cy="15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52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3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9A876-A4BF-4078-B106-2FD52AE31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5346053"/>
            <a:ext cx="1502229" cy="150222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FA1B25E-1C99-4499-BB3F-6ABC7154E982}"/>
              </a:ext>
            </a:extLst>
          </p:cNvPr>
          <p:cNvSpPr txBox="1"/>
          <p:nvPr/>
        </p:nvSpPr>
        <p:spPr>
          <a:xfrm>
            <a:off x="239485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Introduction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3F03B413-69FA-453D-87B6-1AC5F39E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11" y="6261813"/>
            <a:ext cx="6327972" cy="365125"/>
          </a:xfrm>
        </p:spPr>
        <p:txBody>
          <a:bodyPr/>
          <a:lstStyle/>
          <a:p>
            <a:pPr algn="l"/>
            <a:r>
              <a:rPr lang="en-US" dirty="0">
                <a:latin typeface="Palatino Linotype" panose="02040502050505030304" pitchFamily="18" charset="0"/>
              </a:rPr>
              <a:t>[1] R. G. Pearson, </a:t>
            </a:r>
            <a:r>
              <a:rPr lang="en-US" i="1" dirty="0">
                <a:latin typeface="Palatino Linotype" panose="02040502050505030304" pitchFamily="18" charset="0"/>
              </a:rPr>
              <a:t>J. Am. Chem. Soc.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en-US" b="1" dirty="0">
                <a:latin typeface="Palatino Linotype" panose="02040502050505030304" pitchFamily="18" charset="0"/>
              </a:rPr>
              <a:t>1963</a:t>
            </a:r>
            <a:r>
              <a:rPr lang="en-US" dirty="0">
                <a:latin typeface="Palatino Linotype" panose="02040502050505030304" pitchFamily="18" charset="0"/>
              </a:rPr>
              <a:t>, </a:t>
            </a:r>
            <a:r>
              <a:rPr lang="en-US" i="1" dirty="0">
                <a:latin typeface="Palatino Linotype" panose="02040502050505030304" pitchFamily="18" charset="0"/>
              </a:rPr>
              <a:t>85</a:t>
            </a:r>
            <a:r>
              <a:rPr lang="en-US" dirty="0">
                <a:latin typeface="Palatino Linotype" panose="02040502050505030304" pitchFamily="18" charset="0"/>
              </a:rPr>
              <a:t>, 3533–3539.</a:t>
            </a:r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3087AE7-88EE-469F-9062-CD0B5B2037BF}"/>
              </a:ext>
            </a:extLst>
          </p:cNvPr>
          <p:cNvSpPr txBox="1"/>
          <p:nvPr/>
        </p:nvSpPr>
        <p:spPr>
          <a:xfrm>
            <a:off x="448902" y="520022"/>
            <a:ext cx="823076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000" dirty="0" err="1">
                <a:latin typeface="Palatino Linotype" panose="02040502050505030304" pitchFamily="18" charset="0"/>
              </a:rPr>
              <a:t>We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aim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for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the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stepwise</a:t>
            </a:r>
            <a:r>
              <a:rPr lang="de-DE" sz="2000" dirty="0">
                <a:latin typeface="Palatino Linotype" panose="02040502050505030304" pitchFamily="18" charset="0"/>
              </a:rPr>
              <a:t> and </a:t>
            </a:r>
            <a:r>
              <a:rPr lang="de-DE" sz="2000" dirty="0" err="1">
                <a:latin typeface="Palatino Linotype" panose="02040502050505030304" pitchFamily="18" charset="0"/>
              </a:rPr>
              <a:t>selective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synthesis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of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heterobimetallic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metal-organic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frameworks</a:t>
            </a:r>
            <a:r>
              <a:rPr lang="de-DE" sz="2000" dirty="0">
                <a:latin typeface="Palatino Linotype" panose="02040502050505030304" pitchFamily="18" charset="0"/>
              </a:rPr>
              <a:t> (MOFs). </a:t>
            </a:r>
            <a:r>
              <a:rPr lang="de-DE" sz="2000" dirty="0" err="1">
                <a:latin typeface="Palatino Linotype" panose="02040502050505030304" pitchFamily="18" charset="0"/>
              </a:rPr>
              <a:t>For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that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purpose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we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utilize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ditopic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ligands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which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donor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sites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differ</a:t>
            </a:r>
            <a:r>
              <a:rPr lang="de-DE" sz="2000" dirty="0">
                <a:latin typeface="Palatino Linotype" panose="02040502050505030304" pitchFamily="18" charset="0"/>
              </a:rPr>
              <a:t> in Pearson </a:t>
            </a:r>
            <a:r>
              <a:rPr lang="de-DE" sz="2000" dirty="0" err="1">
                <a:latin typeface="Palatino Linotype" panose="02040502050505030304" pitchFamily="18" charset="0"/>
              </a:rPr>
              <a:t>hardness</a:t>
            </a:r>
            <a:r>
              <a:rPr lang="de-DE" sz="2000" dirty="0">
                <a:latin typeface="Palatino Linotype" panose="02040502050505030304" pitchFamily="18" charset="0"/>
              </a:rPr>
              <a:t> [1]. Here </a:t>
            </a:r>
            <a:r>
              <a:rPr lang="de-DE" sz="2000" dirty="0" err="1">
                <a:latin typeface="Palatino Linotype" panose="02040502050505030304" pitchFamily="18" charset="0"/>
              </a:rPr>
              <a:t>we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present</a:t>
            </a:r>
            <a:r>
              <a:rPr lang="de-DE" sz="2000" dirty="0">
                <a:latin typeface="Palatino Linotype" panose="02040502050505030304" pitchFamily="18" charset="0"/>
              </a:rPr>
              <a:t> a </a:t>
            </a:r>
            <a:r>
              <a:rPr lang="de-DE" sz="2000" dirty="0" err="1">
                <a:solidFill>
                  <a:srgbClr val="00549F"/>
                </a:solidFill>
                <a:latin typeface="Palatino Linotype" panose="02040502050505030304" pitchFamily="18" charset="0"/>
              </a:rPr>
              <a:t>trimethylpyrazolyl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substituted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solidFill>
                  <a:srgbClr val="CD1443"/>
                </a:solidFill>
                <a:latin typeface="Palatino Linotype" panose="02040502050505030304" pitchFamily="18" charset="0"/>
              </a:rPr>
              <a:t>acetylacetone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to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construct</a:t>
            </a:r>
            <a:r>
              <a:rPr lang="de-DE" sz="2000" dirty="0">
                <a:latin typeface="Palatino Linotype" panose="02040502050505030304" pitchFamily="18" charset="0"/>
              </a:rPr>
              <a:t> a </a:t>
            </a:r>
            <a:r>
              <a:rPr lang="de-DE" sz="2000" dirty="0" err="1">
                <a:latin typeface="Palatino Linotype" panose="02040502050505030304" pitchFamily="18" charset="0"/>
              </a:rPr>
              <a:t>heterobimetallic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coordination</a:t>
            </a:r>
            <a:r>
              <a:rPr lang="de-DE" sz="2000" dirty="0">
                <a:latin typeface="Palatino Linotype" panose="02040502050505030304" pitchFamily="18" charset="0"/>
              </a:rPr>
              <a:t> polymer.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A446851-8660-4CCD-9FD6-156CCF3672D1}"/>
              </a:ext>
            </a:extLst>
          </p:cNvPr>
          <p:cNvSpPr txBox="1"/>
          <p:nvPr/>
        </p:nvSpPr>
        <p:spPr>
          <a:xfrm>
            <a:off x="2716298" y="2886346"/>
            <a:ext cx="542136" cy="369332"/>
          </a:xfrm>
          <a:prstGeom prst="rect">
            <a:avLst/>
          </a:prstGeom>
          <a:noFill/>
        </p:spPr>
        <p:txBody>
          <a:bodyPr wrap="none" rtlCol="0">
            <a:prstTxWarp prst="textWave1">
              <a:avLst>
                <a:gd name="adj1" fmla="val 9895"/>
                <a:gd name="adj2" fmla="val 1721"/>
              </a:avLst>
            </a:prstTxWarp>
            <a:spAutoFit/>
          </a:bodyPr>
          <a:lstStyle/>
          <a:p>
            <a:r>
              <a:rPr lang="de-DE" i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Soft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660967B-4408-4E5C-8816-9AED7EFC48B8}"/>
              </a:ext>
            </a:extLst>
          </p:cNvPr>
          <p:cNvSpPr txBox="1"/>
          <p:nvPr/>
        </p:nvSpPr>
        <p:spPr>
          <a:xfrm>
            <a:off x="5408762" y="288634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cap="small" dirty="0">
                <a:ln w="0"/>
                <a:solidFill>
                  <a:srgbClr val="CD144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alatino Linotype" panose="02040502050505030304" pitchFamily="18" charset="0"/>
              </a:rPr>
              <a:t>Hard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42A90B0E-A6F6-4DAF-BF88-84B951B04074}"/>
              </a:ext>
            </a:extLst>
          </p:cNvPr>
          <p:cNvSpPr txBox="1"/>
          <p:nvPr/>
        </p:nvSpPr>
        <p:spPr>
          <a:xfrm>
            <a:off x="586194" y="2917123"/>
            <a:ext cx="16950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Cu</a:t>
            </a:r>
            <a:r>
              <a:rPr lang="de-DE" sz="2000" baseline="300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I</a:t>
            </a:r>
            <a:r>
              <a:rPr lang="de-DE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, </a:t>
            </a:r>
            <a:r>
              <a:rPr lang="de-DE" sz="20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Ag</a:t>
            </a:r>
            <a:r>
              <a:rPr lang="de-DE" sz="2000" baseline="300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I</a:t>
            </a:r>
            <a:r>
              <a:rPr lang="de-DE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, </a:t>
            </a:r>
            <a:r>
              <a:rPr lang="de-DE" sz="20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Hg</a:t>
            </a:r>
            <a:r>
              <a:rPr lang="de-DE" sz="2000" baseline="30000" dirty="0" err="1">
                <a:solidFill>
                  <a:srgbClr val="0070C0"/>
                </a:solidFill>
                <a:latin typeface="Palatino Linotype" panose="02040502050505030304" pitchFamily="18" charset="0"/>
              </a:rPr>
              <a:t>II</a:t>
            </a:r>
            <a:endParaRPr lang="de-DE" sz="2000" baseline="30000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graphicFrame>
        <p:nvGraphicFramePr>
          <p:cNvPr id="12" name="Objekt 11">
            <a:extLst>
              <a:ext uri="{FF2B5EF4-FFF2-40B4-BE49-F238E27FC236}">
                <a16:creationId xmlns:a16="http://schemas.microsoft.com/office/drawing/2014/main" id="{7336C124-34D5-41CC-9364-A64CE6240A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2195713"/>
              </p:ext>
            </p:extLst>
          </p:nvPr>
        </p:nvGraphicFramePr>
        <p:xfrm>
          <a:off x="3251264" y="2397751"/>
          <a:ext cx="2239317" cy="1438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CS ChemDraw Drawing" r:id="rId4" imgW="1073960" imgH="689997" progId="ChemDraw.Document.6.0">
                  <p:embed/>
                </p:oleObj>
              </mc:Choice>
              <mc:Fallback>
                <p:oleObj name="CS ChemDraw Drawing" r:id="rId4" imgW="1073960" imgH="689997" progId="ChemDraw.Document.6.0">
                  <p:embed/>
                  <p:pic>
                    <p:nvPicPr>
                      <p:cNvPr id="13" name="Objekt 12">
                        <a:extLst>
                          <a:ext uri="{FF2B5EF4-FFF2-40B4-BE49-F238E27FC236}">
                            <a16:creationId xmlns:a16="http://schemas.microsoft.com/office/drawing/2014/main" id="{47E6966C-8E11-4F6A-9C33-3C1809D3EC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251264" y="2397751"/>
                        <a:ext cx="2239317" cy="14388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38DDD118-D070-45C4-BFA5-1821C197F94A}"/>
              </a:ext>
            </a:extLst>
          </p:cNvPr>
          <p:cNvSpPr txBox="1"/>
          <p:nvPr/>
        </p:nvSpPr>
        <p:spPr>
          <a:xfrm>
            <a:off x="6605898" y="2917123"/>
            <a:ext cx="18549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solidFill>
                  <a:srgbClr val="CD1443"/>
                </a:solidFill>
                <a:latin typeface="Palatino Linotype" panose="02040502050505030304" pitchFamily="18" charset="0"/>
              </a:rPr>
              <a:t>Fe</a:t>
            </a:r>
            <a:r>
              <a:rPr lang="de-DE" sz="2000" baseline="30000" dirty="0" err="1">
                <a:solidFill>
                  <a:srgbClr val="CD1443"/>
                </a:solidFill>
                <a:latin typeface="Palatino Linotype" panose="02040502050505030304" pitchFamily="18" charset="0"/>
              </a:rPr>
              <a:t>III</a:t>
            </a:r>
            <a:r>
              <a:rPr lang="de-DE" sz="2000" dirty="0">
                <a:solidFill>
                  <a:srgbClr val="CD1443"/>
                </a:solidFill>
                <a:latin typeface="Palatino Linotype" panose="02040502050505030304" pitchFamily="18" charset="0"/>
              </a:rPr>
              <a:t>, </a:t>
            </a:r>
            <a:r>
              <a:rPr lang="de-DE" sz="2000" dirty="0" err="1">
                <a:solidFill>
                  <a:srgbClr val="CD1443"/>
                </a:solidFill>
                <a:latin typeface="Palatino Linotype" panose="02040502050505030304" pitchFamily="18" charset="0"/>
              </a:rPr>
              <a:t>Ga</a:t>
            </a:r>
            <a:r>
              <a:rPr lang="de-DE" sz="2000" baseline="30000" dirty="0" err="1">
                <a:solidFill>
                  <a:srgbClr val="CD1443"/>
                </a:solidFill>
                <a:latin typeface="Palatino Linotype" panose="02040502050505030304" pitchFamily="18" charset="0"/>
              </a:rPr>
              <a:t>III</a:t>
            </a:r>
            <a:r>
              <a:rPr lang="de-DE" sz="2000" dirty="0">
                <a:solidFill>
                  <a:srgbClr val="CD1443"/>
                </a:solidFill>
                <a:latin typeface="Palatino Linotype" panose="02040502050505030304" pitchFamily="18" charset="0"/>
              </a:rPr>
              <a:t>, </a:t>
            </a:r>
            <a:r>
              <a:rPr lang="de-DE" sz="2000" dirty="0" err="1">
                <a:solidFill>
                  <a:srgbClr val="CD1443"/>
                </a:solidFill>
                <a:latin typeface="Palatino Linotype" panose="02040502050505030304" pitchFamily="18" charset="0"/>
              </a:rPr>
              <a:t>Yb</a:t>
            </a:r>
            <a:r>
              <a:rPr lang="de-DE" sz="2000" baseline="30000" dirty="0" err="1">
                <a:solidFill>
                  <a:srgbClr val="CD1443"/>
                </a:solidFill>
                <a:latin typeface="Palatino Linotype" panose="02040502050505030304" pitchFamily="18" charset="0"/>
              </a:rPr>
              <a:t>III</a:t>
            </a:r>
            <a:endParaRPr lang="de-DE" sz="2000" baseline="30000" dirty="0">
              <a:solidFill>
                <a:srgbClr val="CD1443"/>
              </a:solidFill>
              <a:latin typeface="Palatino Linotype" panose="02040502050505030304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37939FB-F9BD-4B11-9DF9-BD46344C7F26}"/>
              </a:ext>
            </a:extLst>
          </p:cNvPr>
          <p:cNvGrpSpPr/>
          <p:nvPr/>
        </p:nvGrpSpPr>
        <p:grpSpPr>
          <a:xfrm rot="10800000">
            <a:off x="3326387" y="4868651"/>
            <a:ext cx="2519526" cy="1195692"/>
            <a:chOff x="3873600" y="4926062"/>
            <a:chExt cx="986155" cy="468000"/>
          </a:xfrm>
        </p:grpSpPr>
        <p:cxnSp>
          <p:nvCxnSpPr>
            <p:cNvPr id="15" name="Straight Connector 9">
              <a:extLst>
                <a:ext uri="{FF2B5EF4-FFF2-40B4-BE49-F238E27FC236}">
                  <a16:creationId xmlns:a16="http://schemas.microsoft.com/office/drawing/2014/main" id="{CA0A6D0D-0176-40CB-9FA3-B6B107E17637}"/>
                </a:ext>
              </a:extLst>
            </p:cNvPr>
            <p:cNvCxnSpPr>
              <a:cxnSpLocks/>
            </p:cNvCxnSpPr>
            <p:nvPr/>
          </p:nvCxnSpPr>
          <p:spPr>
            <a:xfrm rot="10800000" flipH="1">
              <a:off x="4341599" y="5160062"/>
              <a:ext cx="208556" cy="0"/>
            </a:xfrm>
            <a:prstGeom prst="line">
              <a:avLst/>
            </a:prstGeom>
            <a:ln w="1270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Arc 10">
              <a:extLst>
                <a:ext uri="{FF2B5EF4-FFF2-40B4-BE49-F238E27FC236}">
                  <a16:creationId xmlns:a16="http://schemas.microsoft.com/office/drawing/2014/main" id="{1867CF9B-6775-4C24-ACAA-4AA7B7C5DECF}"/>
                </a:ext>
              </a:extLst>
            </p:cNvPr>
            <p:cNvSpPr/>
            <p:nvPr/>
          </p:nvSpPr>
          <p:spPr>
            <a:xfrm>
              <a:off x="3873600" y="4926062"/>
              <a:ext cx="468000" cy="468000"/>
            </a:xfrm>
            <a:prstGeom prst="arc">
              <a:avLst>
                <a:gd name="adj1" fmla="val 16200000"/>
                <a:gd name="adj2" fmla="val 5394769"/>
              </a:avLst>
            </a:prstGeom>
            <a:ln w="127000">
              <a:solidFill>
                <a:srgbClr val="CC071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Straight Connector 14">
              <a:extLst>
                <a:ext uri="{FF2B5EF4-FFF2-40B4-BE49-F238E27FC236}">
                  <a16:creationId xmlns:a16="http://schemas.microsoft.com/office/drawing/2014/main" id="{7344C382-EE51-4592-B680-941AD79B5942}"/>
                </a:ext>
              </a:extLst>
            </p:cNvPr>
            <p:cNvCxnSpPr/>
            <p:nvPr/>
          </p:nvCxnSpPr>
          <p:spPr>
            <a:xfrm>
              <a:off x="4550155" y="5160062"/>
              <a:ext cx="309600" cy="0"/>
            </a:xfrm>
            <a:prstGeom prst="line">
              <a:avLst/>
            </a:prstGeom>
            <a:ln w="127000">
              <a:solidFill>
                <a:srgbClr val="407FB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Down Arrow 16">
            <a:extLst>
              <a:ext uri="{FF2B5EF4-FFF2-40B4-BE49-F238E27FC236}">
                <a16:creationId xmlns:a16="http://schemas.microsoft.com/office/drawing/2014/main" id="{07EA2F44-C51F-4D70-BB6C-2A20C5E9EAB4}"/>
              </a:ext>
            </a:extLst>
          </p:cNvPr>
          <p:cNvSpPr/>
          <p:nvPr/>
        </p:nvSpPr>
        <p:spPr>
          <a:xfrm>
            <a:off x="1239047" y="3928823"/>
            <a:ext cx="288000" cy="786251"/>
          </a:xfrm>
          <a:prstGeom prst="downArrow">
            <a:avLst>
              <a:gd name="adj1" fmla="val 30561"/>
              <a:gd name="adj2" fmla="val 593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Down Arrow 16">
            <a:extLst>
              <a:ext uri="{FF2B5EF4-FFF2-40B4-BE49-F238E27FC236}">
                <a16:creationId xmlns:a16="http://schemas.microsoft.com/office/drawing/2014/main" id="{310B7E0B-BF59-490E-9A29-046E1B25596C}"/>
              </a:ext>
            </a:extLst>
          </p:cNvPr>
          <p:cNvSpPr/>
          <p:nvPr/>
        </p:nvSpPr>
        <p:spPr>
          <a:xfrm>
            <a:off x="4226922" y="3927230"/>
            <a:ext cx="288000" cy="786251"/>
          </a:xfrm>
          <a:prstGeom prst="downArrow">
            <a:avLst>
              <a:gd name="adj1" fmla="val 30561"/>
              <a:gd name="adj2" fmla="val 593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Down Arrow 16">
            <a:extLst>
              <a:ext uri="{FF2B5EF4-FFF2-40B4-BE49-F238E27FC236}">
                <a16:creationId xmlns:a16="http://schemas.microsoft.com/office/drawing/2014/main" id="{C4A0A1B1-1FCB-4F13-9932-B13DC2BB5DD6}"/>
              </a:ext>
            </a:extLst>
          </p:cNvPr>
          <p:cNvSpPr/>
          <p:nvPr/>
        </p:nvSpPr>
        <p:spPr>
          <a:xfrm>
            <a:off x="7202421" y="3863089"/>
            <a:ext cx="288000" cy="786251"/>
          </a:xfrm>
          <a:prstGeom prst="downArrow">
            <a:avLst>
              <a:gd name="adj1" fmla="val 30561"/>
              <a:gd name="adj2" fmla="val 5933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1" name="Object 8">
            <a:extLst>
              <a:ext uri="{FF2B5EF4-FFF2-40B4-BE49-F238E27FC236}">
                <a16:creationId xmlns:a16="http://schemas.microsoft.com/office/drawing/2014/main" id="{88760F5C-CDEB-40F0-BBF5-704B35343D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285855"/>
              </p:ext>
            </p:extLst>
          </p:nvPr>
        </p:nvGraphicFramePr>
        <p:xfrm>
          <a:off x="6984437" y="5126092"/>
          <a:ext cx="723968" cy="719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CS ChemDraw Drawing" r:id="rId6" imgW="271135" imgH="270537" progId="ChemDraw.Document.6.0">
                  <p:embed/>
                </p:oleObj>
              </mc:Choice>
              <mc:Fallback>
                <p:oleObj name="CS ChemDraw Drawing" r:id="rId6" imgW="271135" imgH="270537" progId="ChemDraw.Document.6.0">
                  <p:embed/>
                  <p:pic>
                    <p:nvPicPr>
                      <p:cNvPr id="34" name="Object 8">
                        <a:extLst>
                          <a:ext uri="{FF2B5EF4-FFF2-40B4-BE49-F238E27FC236}">
                            <a16:creationId xmlns:a16="http://schemas.microsoft.com/office/drawing/2014/main" id="{7FB08043-A778-42DE-8A5D-DDE31C78D4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84437" y="5126092"/>
                        <a:ext cx="723968" cy="719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7">
            <a:extLst>
              <a:ext uri="{FF2B5EF4-FFF2-40B4-BE49-F238E27FC236}">
                <a16:creationId xmlns:a16="http://schemas.microsoft.com/office/drawing/2014/main" id="{C13CFF89-2F72-4CD0-B3D6-E1737F0D0C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48155"/>
              </p:ext>
            </p:extLst>
          </p:nvPr>
        </p:nvGraphicFramePr>
        <p:xfrm>
          <a:off x="1057971" y="5143590"/>
          <a:ext cx="650152" cy="650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CS ChemDraw Drawing" r:id="rId8" imgW="601746" imgH="601612" progId="ChemDraw.Document.6.0">
                  <p:embed/>
                </p:oleObj>
              </mc:Choice>
              <mc:Fallback>
                <p:oleObj name="CS ChemDraw Drawing" r:id="rId8" imgW="601746" imgH="601612" progId="ChemDraw.Document.6.0">
                  <p:embed/>
                  <p:pic>
                    <p:nvPicPr>
                      <p:cNvPr id="36" name="Object 27">
                        <a:extLst>
                          <a:ext uri="{FF2B5EF4-FFF2-40B4-BE49-F238E27FC236}">
                            <a16:creationId xmlns:a16="http://schemas.microsoft.com/office/drawing/2014/main" id="{054A9C9F-DFD1-4770-9739-70B77789AB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57971" y="5143590"/>
                        <a:ext cx="650152" cy="650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306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356350"/>
            <a:ext cx="2133600" cy="365125"/>
          </a:xfrm>
        </p:spPr>
        <p:txBody>
          <a:bodyPr/>
          <a:lstStyle/>
          <a:p>
            <a:fld id="{FCAEAE96-855E-42B1-8DE9-9C9E68DE18C5}" type="slidenum">
              <a:rPr lang="fr-FR" smtClean="0">
                <a:latin typeface="Palatino Linotype" panose="02040502050505030304" pitchFamily="18" charset="0"/>
              </a:rPr>
              <a:pPr/>
              <a:t>4</a:t>
            </a:fld>
            <a:endParaRPr lang="fr-FR">
              <a:latin typeface="Palatino Linotype" panose="0204050205050503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D9A876-A4BF-4078-B106-2FD52AE31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5346053"/>
            <a:ext cx="1502229" cy="150222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FA1B25E-1C99-4499-BB3F-6ABC7154E982}"/>
              </a:ext>
            </a:extLst>
          </p:cNvPr>
          <p:cNvSpPr txBox="1"/>
          <p:nvPr/>
        </p:nvSpPr>
        <p:spPr>
          <a:xfrm>
            <a:off x="239485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Motivation</a:t>
            </a:r>
          </a:p>
        </p:txBody>
      </p:sp>
      <p:cxnSp>
        <p:nvCxnSpPr>
          <p:cNvPr id="23" name="Straight Connector 4">
            <a:extLst>
              <a:ext uri="{FF2B5EF4-FFF2-40B4-BE49-F238E27FC236}">
                <a16:creationId xmlns:a16="http://schemas.microsoft.com/office/drawing/2014/main" id="{956EE382-9169-4CFE-889C-F43AE9B8E9A6}"/>
              </a:ext>
            </a:extLst>
          </p:cNvPr>
          <p:cNvCxnSpPr/>
          <p:nvPr/>
        </p:nvCxnSpPr>
        <p:spPr>
          <a:xfrm>
            <a:off x="476965" y="3469051"/>
            <a:ext cx="4608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Arc 5">
            <a:extLst>
              <a:ext uri="{FF2B5EF4-FFF2-40B4-BE49-F238E27FC236}">
                <a16:creationId xmlns:a16="http://schemas.microsoft.com/office/drawing/2014/main" id="{262D6AD3-9CDA-4696-A2D5-47BA6ECD24BD}"/>
              </a:ext>
            </a:extLst>
          </p:cNvPr>
          <p:cNvSpPr/>
          <p:nvPr/>
        </p:nvSpPr>
        <p:spPr>
          <a:xfrm>
            <a:off x="8965" y="3235051"/>
            <a:ext cx="468000" cy="468000"/>
          </a:xfrm>
          <a:prstGeom prst="arc">
            <a:avLst>
              <a:gd name="adj1" fmla="val 16200000"/>
              <a:gd name="adj2" fmla="val 5394769"/>
            </a:avLst>
          </a:prstGeom>
          <a:ln w="762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" name="Straight Connector 6">
            <a:extLst>
              <a:ext uri="{FF2B5EF4-FFF2-40B4-BE49-F238E27FC236}">
                <a16:creationId xmlns:a16="http://schemas.microsoft.com/office/drawing/2014/main" id="{45FB98EF-3141-4B94-A7CB-1717E5D2CF9F}"/>
              </a:ext>
            </a:extLst>
          </p:cNvPr>
          <p:cNvCxnSpPr/>
          <p:nvPr/>
        </p:nvCxnSpPr>
        <p:spPr>
          <a:xfrm>
            <a:off x="937765" y="3469051"/>
            <a:ext cx="309600" cy="0"/>
          </a:xfrm>
          <a:prstGeom prst="line">
            <a:avLst/>
          </a:prstGeom>
          <a:ln w="762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7">
            <a:extLst>
              <a:ext uri="{FF2B5EF4-FFF2-40B4-BE49-F238E27FC236}">
                <a16:creationId xmlns:a16="http://schemas.microsoft.com/office/drawing/2014/main" id="{188D467D-0EC9-495E-BEC2-563D1E21F504}"/>
              </a:ext>
            </a:extLst>
          </p:cNvPr>
          <p:cNvCxnSpPr>
            <a:cxnSpLocks/>
          </p:cNvCxnSpPr>
          <p:nvPr/>
        </p:nvCxnSpPr>
        <p:spPr>
          <a:xfrm flipV="1">
            <a:off x="1412241" y="2408950"/>
            <a:ext cx="730324" cy="453929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" name="Object 8">
            <a:extLst>
              <a:ext uri="{FF2B5EF4-FFF2-40B4-BE49-F238E27FC236}">
                <a16:creationId xmlns:a16="http://schemas.microsoft.com/office/drawing/2014/main" id="{A67185E3-9AF4-450A-8892-FB51A33B1A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842909"/>
              </p:ext>
            </p:extLst>
          </p:nvPr>
        </p:nvGraphicFramePr>
        <p:xfrm>
          <a:off x="1223173" y="1976885"/>
          <a:ext cx="723968" cy="719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8" name="Object 8">
                        <a:extLst>
                          <a:ext uri="{FF2B5EF4-FFF2-40B4-BE49-F238E27FC236}">
                            <a16:creationId xmlns:a16="http://schemas.microsoft.com/office/drawing/2014/main" id="{68480AFA-E403-466E-8072-1070D84728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23173" y="1976885"/>
                        <a:ext cx="723968" cy="719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>
            <a:extLst>
              <a:ext uri="{FF2B5EF4-FFF2-40B4-BE49-F238E27FC236}">
                <a16:creationId xmlns:a16="http://schemas.microsoft.com/office/drawing/2014/main" id="{AEC04FF9-5F59-4A8F-820B-D687CD869B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033489"/>
              </p:ext>
            </p:extLst>
          </p:nvPr>
        </p:nvGraphicFramePr>
        <p:xfrm>
          <a:off x="2789839" y="1536635"/>
          <a:ext cx="420620" cy="418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2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9" name="Object 9">
                        <a:extLst>
                          <a:ext uri="{FF2B5EF4-FFF2-40B4-BE49-F238E27FC236}">
                            <a16:creationId xmlns:a16="http://schemas.microsoft.com/office/drawing/2014/main" id="{BC9A3F03-99D1-4E66-8054-745C29C1FA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89839" y="1536635"/>
                        <a:ext cx="420620" cy="418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Connector 11">
            <a:extLst>
              <a:ext uri="{FF2B5EF4-FFF2-40B4-BE49-F238E27FC236}">
                <a16:creationId xmlns:a16="http://schemas.microsoft.com/office/drawing/2014/main" id="{A0786C5E-93CD-4349-9948-274F9B09B2CC}"/>
              </a:ext>
            </a:extLst>
          </p:cNvPr>
          <p:cNvCxnSpPr/>
          <p:nvPr/>
        </p:nvCxnSpPr>
        <p:spPr>
          <a:xfrm>
            <a:off x="3309116" y="1745715"/>
            <a:ext cx="267721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12">
            <a:extLst>
              <a:ext uri="{FF2B5EF4-FFF2-40B4-BE49-F238E27FC236}">
                <a16:creationId xmlns:a16="http://schemas.microsoft.com/office/drawing/2014/main" id="{8DDF4476-56EC-413E-9CE6-7AA96FF9F0BD}"/>
              </a:ext>
            </a:extLst>
          </p:cNvPr>
          <p:cNvSpPr/>
          <p:nvPr/>
        </p:nvSpPr>
        <p:spPr>
          <a:xfrm>
            <a:off x="3037212" y="1609763"/>
            <a:ext cx="271904" cy="271904"/>
          </a:xfrm>
          <a:prstGeom prst="arc">
            <a:avLst>
              <a:gd name="adj1" fmla="val 16200000"/>
              <a:gd name="adj2" fmla="val 5394769"/>
            </a:avLst>
          </a:prstGeom>
          <a:ln w="4445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1" name="Straight Connector 13">
            <a:extLst>
              <a:ext uri="{FF2B5EF4-FFF2-40B4-BE49-F238E27FC236}">
                <a16:creationId xmlns:a16="http://schemas.microsoft.com/office/drawing/2014/main" id="{2B47D0AA-A2BA-41B2-8C65-D5C7349F4DAA}"/>
              </a:ext>
            </a:extLst>
          </p:cNvPr>
          <p:cNvCxnSpPr/>
          <p:nvPr/>
        </p:nvCxnSpPr>
        <p:spPr>
          <a:xfrm>
            <a:off x="3576838" y="1745715"/>
            <a:ext cx="179875" cy="0"/>
          </a:xfrm>
          <a:prstGeom prst="line">
            <a:avLst/>
          </a:prstGeom>
          <a:ln w="4445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5">
            <a:extLst>
              <a:ext uri="{FF2B5EF4-FFF2-40B4-BE49-F238E27FC236}">
                <a16:creationId xmlns:a16="http://schemas.microsoft.com/office/drawing/2014/main" id="{8B3779C5-0E56-4144-BD55-3C37D86B4347}"/>
              </a:ext>
            </a:extLst>
          </p:cNvPr>
          <p:cNvCxnSpPr/>
          <p:nvPr/>
        </p:nvCxnSpPr>
        <p:spPr>
          <a:xfrm rot="14400000">
            <a:off x="2646131" y="1371381"/>
            <a:ext cx="267721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rc 16">
            <a:extLst>
              <a:ext uri="{FF2B5EF4-FFF2-40B4-BE49-F238E27FC236}">
                <a16:creationId xmlns:a16="http://schemas.microsoft.com/office/drawing/2014/main" id="{375C685E-4628-4B1E-9ADF-693C0F278343}"/>
              </a:ext>
            </a:extLst>
          </p:cNvPr>
          <p:cNvSpPr/>
          <p:nvPr/>
        </p:nvSpPr>
        <p:spPr>
          <a:xfrm rot="14400000">
            <a:off x="2778945" y="1469094"/>
            <a:ext cx="271904" cy="271904"/>
          </a:xfrm>
          <a:prstGeom prst="arc">
            <a:avLst>
              <a:gd name="adj1" fmla="val 16200000"/>
              <a:gd name="adj2" fmla="val 5394769"/>
            </a:avLst>
          </a:prstGeom>
          <a:ln w="4445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4" name="Straight Connector 17">
            <a:extLst>
              <a:ext uri="{FF2B5EF4-FFF2-40B4-BE49-F238E27FC236}">
                <a16:creationId xmlns:a16="http://schemas.microsoft.com/office/drawing/2014/main" id="{CDA0203A-5937-4CC6-8942-89E572AF5F44}"/>
              </a:ext>
            </a:extLst>
          </p:cNvPr>
          <p:cNvCxnSpPr/>
          <p:nvPr/>
        </p:nvCxnSpPr>
        <p:spPr>
          <a:xfrm rot="14400000">
            <a:off x="2578154" y="1177566"/>
            <a:ext cx="179875" cy="0"/>
          </a:xfrm>
          <a:prstGeom prst="line">
            <a:avLst/>
          </a:prstGeom>
          <a:ln w="4445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9">
            <a:extLst>
              <a:ext uri="{FF2B5EF4-FFF2-40B4-BE49-F238E27FC236}">
                <a16:creationId xmlns:a16="http://schemas.microsoft.com/office/drawing/2014/main" id="{797A9D41-848B-48A5-8A5F-0469BCA3F67C}"/>
              </a:ext>
            </a:extLst>
          </p:cNvPr>
          <p:cNvCxnSpPr/>
          <p:nvPr/>
        </p:nvCxnSpPr>
        <p:spPr>
          <a:xfrm rot="7200000">
            <a:off x="2646131" y="2122182"/>
            <a:ext cx="267721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20">
            <a:extLst>
              <a:ext uri="{FF2B5EF4-FFF2-40B4-BE49-F238E27FC236}">
                <a16:creationId xmlns:a16="http://schemas.microsoft.com/office/drawing/2014/main" id="{A6570ADF-8CEB-427A-BE2C-3AFABD965593}"/>
              </a:ext>
            </a:extLst>
          </p:cNvPr>
          <p:cNvSpPr/>
          <p:nvPr/>
        </p:nvSpPr>
        <p:spPr>
          <a:xfrm rot="7200000">
            <a:off x="2778945" y="1752565"/>
            <a:ext cx="271904" cy="271904"/>
          </a:xfrm>
          <a:prstGeom prst="arc">
            <a:avLst>
              <a:gd name="adj1" fmla="val 16200000"/>
              <a:gd name="adj2" fmla="val 5394769"/>
            </a:avLst>
          </a:prstGeom>
          <a:ln w="4445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7" name="Straight Connector 21">
            <a:extLst>
              <a:ext uri="{FF2B5EF4-FFF2-40B4-BE49-F238E27FC236}">
                <a16:creationId xmlns:a16="http://schemas.microsoft.com/office/drawing/2014/main" id="{399324FB-5EA0-476E-9BAF-958D250D452E}"/>
              </a:ext>
            </a:extLst>
          </p:cNvPr>
          <p:cNvCxnSpPr/>
          <p:nvPr/>
        </p:nvCxnSpPr>
        <p:spPr>
          <a:xfrm rot="7200000">
            <a:off x="2578154" y="2315997"/>
            <a:ext cx="179875" cy="0"/>
          </a:xfrm>
          <a:prstGeom prst="line">
            <a:avLst/>
          </a:prstGeom>
          <a:ln w="4445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4">
            <a:extLst>
              <a:ext uri="{FF2B5EF4-FFF2-40B4-BE49-F238E27FC236}">
                <a16:creationId xmlns:a16="http://schemas.microsoft.com/office/drawing/2014/main" id="{70744E4B-083B-4301-BFB3-DEB1F375027E}"/>
              </a:ext>
            </a:extLst>
          </p:cNvPr>
          <p:cNvCxnSpPr>
            <a:cxnSpLocks/>
          </p:cNvCxnSpPr>
          <p:nvPr/>
        </p:nvCxnSpPr>
        <p:spPr>
          <a:xfrm>
            <a:off x="1412241" y="4196983"/>
            <a:ext cx="730324" cy="450942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Object 27">
            <a:extLst>
              <a:ext uri="{FF2B5EF4-FFF2-40B4-BE49-F238E27FC236}">
                <a16:creationId xmlns:a16="http://schemas.microsoft.com/office/drawing/2014/main" id="{840BA66C-C02F-4E50-B384-3B4F3D78A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558354"/>
              </p:ext>
            </p:extLst>
          </p:nvPr>
        </p:nvGraphicFramePr>
        <p:xfrm>
          <a:off x="1585157" y="3734165"/>
          <a:ext cx="650152" cy="650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3" name="CS ChemDraw Drawing" r:id="rId6" imgW="601746" imgH="601612" progId="ChemDraw.Document.6.0">
                  <p:embed/>
                </p:oleObj>
              </mc:Choice>
              <mc:Fallback>
                <p:oleObj name="CS ChemDraw Drawing" r:id="rId6" imgW="601746" imgH="601612" progId="ChemDraw.Document.6.0">
                  <p:embed/>
                  <p:pic>
                    <p:nvPicPr>
                      <p:cNvPr id="20" name="Object 27">
                        <a:extLst>
                          <a:ext uri="{FF2B5EF4-FFF2-40B4-BE49-F238E27FC236}">
                            <a16:creationId xmlns:a16="http://schemas.microsoft.com/office/drawing/2014/main" id="{1B4E587C-0BDA-40A1-B0B7-2818EA81A6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5157" y="3734165"/>
                        <a:ext cx="650152" cy="650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Connector 29">
            <a:extLst>
              <a:ext uri="{FF2B5EF4-FFF2-40B4-BE49-F238E27FC236}">
                <a16:creationId xmlns:a16="http://schemas.microsoft.com/office/drawing/2014/main" id="{E9C4FB27-E0C2-4752-BA37-B75B0FE9B486}"/>
              </a:ext>
            </a:extLst>
          </p:cNvPr>
          <p:cNvCxnSpPr/>
          <p:nvPr/>
        </p:nvCxnSpPr>
        <p:spPr>
          <a:xfrm>
            <a:off x="2465783" y="5015849"/>
            <a:ext cx="27929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Arc 30">
            <a:extLst>
              <a:ext uri="{FF2B5EF4-FFF2-40B4-BE49-F238E27FC236}">
                <a16:creationId xmlns:a16="http://schemas.microsoft.com/office/drawing/2014/main" id="{BBEA1D89-AFC3-4518-81B0-DA13F468FD98}"/>
              </a:ext>
            </a:extLst>
          </p:cNvPr>
          <p:cNvSpPr/>
          <p:nvPr/>
        </p:nvSpPr>
        <p:spPr>
          <a:xfrm>
            <a:off x="2182125" y="4874020"/>
            <a:ext cx="283658" cy="283658"/>
          </a:xfrm>
          <a:prstGeom prst="arc">
            <a:avLst>
              <a:gd name="adj1" fmla="val 16200000"/>
              <a:gd name="adj2" fmla="val 5394769"/>
            </a:avLst>
          </a:prstGeom>
          <a:ln w="4445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2" name="Straight Connector 31">
            <a:extLst>
              <a:ext uri="{FF2B5EF4-FFF2-40B4-BE49-F238E27FC236}">
                <a16:creationId xmlns:a16="http://schemas.microsoft.com/office/drawing/2014/main" id="{72348A81-2BFA-436C-A0A0-B0F755794196}"/>
              </a:ext>
            </a:extLst>
          </p:cNvPr>
          <p:cNvCxnSpPr/>
          <p:nvPr/>
        </p:nvCxnSpPr>
        <p:spPr>
          <a:xfrm>
            <a:off x="2745077" y="5015849"/>
            <a:ext cx="187651" cy="0"/>
          </a:xfrm>
          <a:prstGeom prst="line">
            <a:avLst/>
          </a:prstGeom>
          <a:ln w="4445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3" name="Object 32">
            <a:extLst>
              <a:ext uri="{FF2B5EF4-FFF2-40B4-BE49-F238E27FC236}">
                <a16:creationId xmlns:a16="http://schemas.microsoft.com/office/drawing/2014/main" id="{47A5977B-F8F1-4A1B-957C-4FC23F2E60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368895"/>
              </p:ext>
            </p:extLst>
          </p:nvPr>
        </p:nvGraphicFramePr>
        <p:xfrm>
          <a:off x="2937617" y="4818818"/>
          <a:ext cx="394061" cy="39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4" name="CS ChemDraw Drawing" r:id="rId8" imgW="601746" imgH="601612" progId="ChemDraw.Document.6.0">
                  <p:embed/>
                </p:oleObj>
              </mc:Choice>
              <mc:Fallback>
                <p:oleObj name="CS ChemDraw Drawing" r:id="rId8" imgW="601746" imgH="601612" progId="ChemDraw.Document.6.0">
                  <p:embed/>
                  <p:pic>
                    <p:nvPicPr>
                      <p:cNvPr id="24" name="Object 32">
                        <a:extLst>
                          <a:ext uri="{FF2B5EF4-FFF2-40B4-BE49-F238E27FC236}">
                            <a16:creationId xmlns:a16="http://schemas.microsoft.com/office/drawing/2014/main" id="{AC2231DA-B34B-4B25-B2BF-1EEE00E98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37617" y="4818818"/>
                        <a:ext cx="394061" cy="394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4" name="Straight Connector 34">
            <a:extLst>
              <a:ext uri="{FF2B5EF4-FFF2-40B4-BE49-F238E27FC236}">
                <a16:creationId xmlns:a16="http://schemas.microsoft.com/office/drawing/2014/main" id="{FBDE5F98-17CD-40A9-8D24-F14824A0F33D}"/>
              </a:ext>
            </a:extLst>
          </p:cNvPr>
          <p:cNvCxnSpPr/>
          <p:nvPr/>
        </p:nvCxnSpPr>
        <p:spPr>
          <a:xfrm rot="10800000">
            <a:off x="3514566" y="5015849"/>
            <a:ext cx="27929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rc 35">
            <a:extLst>
              <a:ext uri="{FF2B5EF4-FFF2-40B4-BE49-F238E27FC236}">
                <a16:creationId xmlns:a16="http://schemas.microsoft.com/office/drawing/2014/main" id="{6E63AA79-A085-47A3-B34A-39EFAF107D60}"/>
              </a:ext>
            </a:extLst>
          </p:cNvPr>
          <p:cNvSpPr/>
          <p:nvPr/>
        </p:nvSpPr>
        <p:spPr>
          <a:xfrm rot="10800000">
            <a:off x="3793859" y="4874020"/>
            <a:ext cx="283658" cy="283658"/>
          </a:xfrm>
          <a:prstGeom prst="arc">
            <a:avLst>
              <a:gd name="adj1" fmla="val 16200000"/>
              <a:gd name="adj2" fmla="val 5394769"/>
            </a:avLst>
          </a:prstGeom>
          <a:ln w="4445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46" name="Straight Connector 36">
            <a:extLst>
              <a:ext uri="{FF2B5EF4-FFF2-40B4-BE49-F238E27FC236}">
                <a16:creationId xmlns:a16="http://schemas.microsoft.com/office/drawing/2014/main" id="{DB51FB02-BA21-40B7-A90D-8B876AF21EF2}"/>
              </a:ext>
            </a:extLst>
          </p:cNvPr>
          <p:cNvCxnSpPr/>
          <p:nvPr/>
        </p:nvCxnSpPr>
        <p:spPr>
          <a:xfrm rot="10800000">
            <a:off x="3326915" y="5015849"/>
            <a:ext cx="187651" cy="0"/>
          </a:xfrm>
          <a:prstGeom prst="line">
            <a:avLst/>
          </a:prstGeom>
          <a:ln w="4445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39">
            <a:extLst>
              <a:ext uri="{FF2B5EF4-FFF2-40B4-BE49-F238E27FC236}">
                <a16:creationId xmlns:a16="http://schemas.microsoft.com/office/drawing/2014/main" id="{3BD73CD1-3B03-4E6F-B138-BA3EBBE15901}"/>
              </a:ext>
            </a:extLst>
          </p:cNvPr>
          <p:cNvCxnSpPr>
            <a:cxnSpLocks/>
          </p:cNvCxnSpPr>
          <p:nvPr/>
        </p:nvCxnSpPr>
        <p:spPr>
          <a:xfrm flipV="1">
            <a:off x="4247327" y="4463914"/>
            <a:ext cx="730324" cy="453929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0">
            <a:extLst>
              <a:ext uri="{FF2B5EF4-FFF2-40B4-BE49-F238E27FC236}">
                <a16:creationId xmlns:a16="http://schemas.microsoft.com/office/drawing/2014/main" id="{CAD14C90-078A-40FF-8234-61F0E808796E}"/>
              </a:ext>
            </a:extLst>
          </p:cNvPr>
          <p:cNvCxnSpPr>
            <a:cxnSpLocks/>
          </p:cNvCxnSpPr>
          <p:nvPr/>
        </p:nvCxnSpPr>
        <p:spPr>
          <a:xfrm>
            <a:off x="4247327" y="1942944"/>
            <a:ext cx="730324" cy="450942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Object 41">
            <a:extLst>
              <a:ext uri="{FF2B5EF4-FFF2-40B4-BE49-F238E27FC236}">
                <a16:creationId xmlns:a16="http://schemas.microsoft.com/office/drawing/2014/main" id="{EAFF0549-6071-475E-BE80-B413A48CC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967964"/>
              </p:ext>
            </p:extLst>
          </p:nvPr>
        </p:nvGraphicFramePr>
        <p:xfrm>
          <a:off x="4320296" y="1411687"/>
          <a:ext cx="650152" cy="650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5" name="CS ChemDraw Drawing" r:id="rId9" imgW="601746" imgH="601612" progId="ChemDraw.Document.6.0">
                  <p:embed/>
                </p:oleObj>
              </mc:Choice>
              <mc:Fallback>
                <p:oleObj name="CS ChemDraw Drawing" r:id="rId9" imgW="601746" imgH="601612" progId="ChemDraw.Document.6.0">
                  <p:embed/>
                  <p:pic>
                    <p:nvPicPr>
                      <p:cNvPr id="30" name="Object 41">
                        <a:extLst>
                          <a:ext uri="{FF2B5EF4-FFF2-40B4-BE49-F238E27FC236}">
                            <a16:creationId xmlns:a16="http://schemas.microsoft.com/office/drawing/2014/main" id="{55B291D4-7211-45FE-A5C8-1AE8F375F1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20296" y="1411687"/>
                        <a:ext cx="650152" cy="650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2">
            <a:extLst>
              <a:ext uri="{FF2B5EF4-FFF2-40B4-BE49-F238E27FC236}">
                <a16:creationId xmlns:a16="http://schemas.microsoft.com/office/drawing/2014/main" id="{E790E260-26B7-4E6B-B536-1E724A7720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6279021"/>
              </p:ext>
            </p:extLst>
          </p:nvPr>
        </p:nvGraphicFramePr>
        <p:xfrm>
          <a:off x="4120948" y="3971144"/>
          <a:ext cx="723968" cy="719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6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31" name="Object 42">
                        <a:extLst>
                          <a:ext uri="{FF2B5EF4-FFF2-40B4-BE49-F238E27FC236}">
                            <a16:creationId xmlns:a16="http://schemas.microsoft.com/office/drawing/2014/main" id="{7CE47D06-920E-4349-96E4-2563F1EE1B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20948" y="3971144"/>
                        <a:ext cx="723968" cy="7197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340">
            <a:extLst>
              <a:ext uri="{FF2B5EF4-FFF2-40B4-BE49-F238E27FC236}">
                <a16:creationId xmlns:a16="http://schemas.microsoft.com/office/drawing/2014/main" id="{91D56DBB-4C74-4938-9F78-8B4F3BDE79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651164"/>
              </p:ext>
            </p:extLst>
          </p:nvPr>
        </p:nvGraphicFramePr>
        <p:xfrm>
          <a:off x="6561904" y="4066838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7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32" name="Object 340">
                        <a:extLst>
                          <a:ext uri="{FF2B5EF4-FFF2-40B4-BE49-F238E27FC236}">
                            <a16:creationId xmlns:a16="http://schemas.microsoft.com/office/drawing/2014/main" id="{49E7A4BF-D84B-4B1F-84B8-971DA8FE895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1904" y="4066838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2" name="Straight Connector 350">
            <a:extLst>
              <a:ext uri="{FF2B5EF4-FFF2-40B4-BE49-F238E27FC236}">
                <a16:creationId xmlns:a16="http://schemas.microsoft.com/office/drawing/2014/main" id="{CA7A36B5-2369-45E6-9458-55B12410FE0D}"/>
              </a:ext>
            </a:extLst>
          </p:cNvPr>
          <p:cNvCxnSpPr/>
          <p:nvPr/>
        </p:nvCxnSpPr>
        <p:spPr>
          <a:xfrm>
            <a:off x="6779052" y="4154270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Arc 351">
            <a:extLst>
              <a:ext uri="{FF2B5EF4-FFF2-40B4-BE49-F238E27FC236}">
                <a16:creationId xmlns:a16="http://schemas.microsoft.com/office/drawing/2014/main" id="{BCCB7D04-6535-4745-BD40-D5D72C01AED7}"/>
              </a:ext>
            </a:extLst>
          </p:cNvPr>
          <p:cNvSpPr/>
          <p:nvPr/>
        </p:nvSpPr>
        <p:spPr>
          <a:xfrm>
            <a:off x="6665349" y="4097418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4" name="Straight Connector 352">
            <a:extLst>
              <a:ext uri="{FF2B5EF4-FFF2-40B4-BE49-F238E27FC236}">
                <a16:creationId xmlns:a16="http://schemas.microsoft.com/office/drawing/2014/main" id="{F24F0A13-A891-4880-A9A0-520350007A8E}"/>
              </a:ext>
            </a:extLst>
          </p:cNvPr>
          <p:cNvCxnSpPr/>
          <p:nvPr/>
        </p:nvCxnSpPr>
        <p:spPr>
          <a:xfrm>
            <a:off x="6891006" y="4154270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347">
            <a:extLst>
              <a:ext uri="{FF2B5EF4-FFF2-40B4-BE49-F238E27FC236}">
                <a16:creationId xmlns:a16="http://schemas.microsoft.com/office/drawing/2014/main" id="{ECE75E25-89C7-4AEA-B35F-E863F741FE7E}"/>
              </a:ext>
            </a:extLst>
          </p:cNvPr>
          <p:cNvCxnSpPr/>
          <p:nvPr/>
        </p:nvCxnSpPr>
        <p:spPr>
          <a:xfrm rot="14400000">
            <a:off x="6501808" y="3997733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rc 348">
            <a:extLst>
              <a:ext uri="{FF2B5EF4-FFF2-40B4-BE49-F238E27FC236}">
                <a16:creationId xmlns:a16="http://schemas.microsoft.com/office/drawing/2014/main" id="{E8B9028C-6389-4C83-86A2-581175AE614C}"/>
              </a:ext>
            </a:extLst>
          </p:cNvPr>
          <p:cNvSpPr/>
          <p:nvPr/>
        </p:nvSpPr>
        <p:spPr>
          <a:xfrm rot="14400000">
            <a:off x="6557348" y="4038594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57" name="Straight Connector 349">
            <a:extLst>
              <a:ext uri="{FF2B5EF4-FFF2-40B4-BE49-F238E27FC236}">
                <a16:creationId xmlns:a16="http://schemas.microsoft.com/office/drawing/2014/main" id="{D541AD7B-96D9-478A-A6DC-E5B401B12B3B}"/>
              </a:ext>
            </a:extLst>
          </p:cNvPr>
          <p:cNvCxnSpPr/>
          <p:nvPr/>
        </p:nvCxnSpPr>
        <p:spPr>
          <a:xfrm rot="14400000">
            <a:off x="6473382" y="3916685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344">
            <a:extLst>
              <a:ext uri="{FF2B5EF4-FFF2-40B4-BE49-F238E27FC236}">
                <a16:creationId xmlns:a16="http://schemas.microsoft.com/office/drawing/2014/main" id="{F34F1E00-CF87-4C9A-88C8-2250A25DB4C9}"/>
              </a:ext>
            </a:extLst>
          </p:cNvPr>
          <p:cNvCxnSpPr/>
          <p:nvPr/>
        </p:nvCxnSpPr>
        <p:spPr>
          <a:xfrm rot="7200000">
            <a:off x="6501808" y="4311698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Arc 345">
            <a:extLst>
              <a:ext uri="{FF2B5EF4-FFF2-40B4-BE49-F238E27FC236}">
                <a16:creationId xmlns:a16="http://schemas.microsoft.com/office/drawing/2014/main" id="{D9803893-04F6-49F5-B6CD-0139249262E9}"/>
              </a:ext>
            </a:extLst>
          </p:cNvPr>
          <p:cNvSpPr/>
          <p:nvPr/>
        </p:nvSpPr>
        <p:spPr>
          <a:xfrm rot="7200000">
            <a:off x="6557348" y="4157134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0" name="Straight Connector 346">
            <a:extLst>
              <a:ext uri="{FF2B5EF4-FFF2-40B4-BE49-F238E27FC236}">
                <a16:creationId xmlns:a16="http://schemas.microsoft.com/office/drawing/2014/main" id="{6841C06F-190D-42D0-8259-335626BC7D3B}"/>
              </a:ext>
            </a:extLst>
          </p:cNvPr>
          <p:cNvCxnSpPr/>
          <p:nvPr/>
        </p:nvCxnSpPr>
        <p:spPr>
          <a:xfrm rot="7200000">
            <a:off x="6473382" y="4392746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Object 61">
            <a:extLst>
              <a:ext uri="{FF2B5EF4-FFF2-40B4-BE49-F238E27FC236}">
                <a16:creationId xmlns:a16="http://schemas.microsoft.com/office/drawing/2014/main" id="{A09FAD72-8299-4172-A3CC-CC146669BE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3110093"/>
              </p:ext>
            </p:extLst>
          </p:nvPr>
        </p:nvGraphicFramePr>
        <p:xfrm>
          <a:off x="6966225" y="4071877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8" name="CS ChemDraw Drawing" r:id="rId10" imgW="601746" imgH="601612" progId="ChemDraw.Document.6.0">
                  <p:embed/>
                </p:oleObj>
              </mc:Choice>
              <mc:Fallback>
                <p:oleObj name="CS ChemDraw Drawing" r:id="rId10" imgW="601746" imgH="601612" progId="ChemDraw.Document.6.0">
                  <p:embed/>
                  <p:pic>
                    <p:nvPicPr>
                      <p:cNvPr id="42" name="Object 61">
                        <a:extLst>
                          <a:ext uri="{FF2B5EF4-FFF2-40B4-BE49-F238E27FC236}">
                            <a16:creationId xmlns:a16="http://schemas.microsoft.com/office/drawing/2014/main" id="{9AE2737E-D7FA-481C-ABDF-05D2A8EA09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6225" y="4071877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Object 62">
            <a:extLst>
              <a:ext uri="{FF2B5EF4-FFF2-40B4-BE49-F238E27FC236}">
                <a16:creationId xmlns:a16="http://schemas.microsoft.com/office/drawing/2014/main" id="{30D225D7-02BC-42A8-B6F8-3DBA04912E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753638"/>
              </p:ext>
            </p:extLst>
          </p:nvPr>
        </p:nvGraphicFramePr>
        <p:xfrm>
          <a:off x="6372887" y="3732148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9" name="CS ChemDraw Drawing" r:id="rId11" imgW="601746" imgH="601612" progId="ChemDraw.Document.6.0">
                  <p:embed/>
                </p:oleObj>
              </mc:Choice>
              <mc:Fallback>
                <p:oleObj name="CS ChemDraw Drawing" r:id="rId11" imgW="601746" imgH="601612" progId="ChemDraw.Document.6.0">
                  <p:embed/>
                  <p:pic>
                    <p:nvPicPr>
                      <p:cNvPr id="43" name="Object 62">
                        <a:extLst>
                          <a:ext uri="{FF2B5EF4-FFF2-40B4-BE49-F238E27FC236}">
                            <a16:creationId xmlns:a16="http://schemas.microsoft.com/office/drawing/2014/main" id="{F24F21C5-7BDF-4C19-B707-65E84F2C2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2887" y="3732148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3">
            <a:extLst>
              <a:ext uri="{FF2B5EF4-FFF2-40B4-BE49-F238E27FC236}">
                <a16:creationId xmlns:a16="http://schemas.microsoft.com/office/drawing/2014/main" id="{D70A132B-A0E5-4B72-8BB8-7C130B1D1D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784519"/>
              </p:ext>
            </p:extLst>
          </p:nvPr>
        </p:nvGraphicFramePr>
        <p:xfrm>
          <a:off x="7356850" y="4065230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44" name="Object 63">
                        <a:extLst>
                          <a:ext uri="{FF2B5EF4-FFF2-40B4-BE49-F238E27FC236}">
                            <a16:creationId xmlns:a16="http://schemas.microsoft.com/office/drawing/2014/main" id="{D687EDF2-2915-46E9-B21D-1756AAF194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56850" y="4065230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4" name="Straight Connector 337">
            <a:extLst>
              <a:ext uri="{FF2B5EF4-FFF2-40B4-BE49-F238E27FC236}">
                <a16:creationId xmlns:a16="http://schemas.microsoft.com/office/drawing/2014/main" id="{F3451A2A-57FD-4F43-8431-520B293B2F2A}"/>
              </a:ext>
            </a:extLst>
          </p:cNvPr>
          <p:cNvCxnSpPr/>
          <p:nvPr/>
        </p:nvCxnSpPr>
        <p:spPr>
          <a:xfrm rot="18000000">
            <a:off x="7476203" y="3997733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Arc 338">
            <a:extLst>
              <a:ext uri="{FF2B5EF4-FFF2-40B4-BE49-F238E27FC236}">
                <a16:creationId xmlns:a16="http://schemas.microsoft.com/office/drawing/2014/main" id="{08453255-7BED-47FF-8D23-9FD4DB5D5CBD}"/>
              </a:ext>
            </a:extLst>
          </p:cNvPr>
          <p:cNvSpPr/>
          <p:nvPr/>
        </p:nvSpPr>
        <p:spPr>
          <a:xfrm rot="18000000">
            <a:off x="7418914" y="4038594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6" name="Straight Connector 339">
            <a:extLst>
              <a:ext uri="{FF2B5EF4-FFF2-40B4-BE49-F238E27FC236}">
                <a16:creationId xmlns:a16="http://schemas.microsoft.com/office/drawing/2014/main" id="{B2FDA9B6-84C6-4EA9-BEC2-F8A11780E39D}"/>
              </a:ext>
            </a:extLst>
          </p:cNvPr>
          <p:cNvCxnSpPr/>
          <p:nvPr/>
        </p:nvCxnSpPr>
        <p:spPr>
          <a:xfrm rot="18000000">
            <a:off x="7541364" y="3916685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334">
            <a:extLst>
              <a:ext uri="{FF2B5EF4-FFF2-40B4-BE49-F238E27FC236}">
                <a16:creationId xmlns:a16="http://schemas.microsoft.com/office/drawing/2014/main" id="{80A069B7-1DD6-4A07-BB4E-BC3756EFCC1E}"/>
              </a:ext>
            </a:extLst>
          </p:cNvPr>
          <p:cNvCxnSpPr/>
          <p:nvPr/>
        </p:nvCxnSpPr>
        <p:spPr>
          <a:xfrm rot="10800000">
            <a:off x="7202776" y="4153052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Arc 335">
            <a:extLst>
              <a:ext uri="{FF2B5EF4-FFF2-40B4-BE49-F238E27FC236}">
                <a16:creationId xmlns:a16="http://schemas.microsoft.com/office/drawing/2014/main" id="{3DD186B1-D322-4DF4-96F1-0389CCADB031}"/>
              </a:ext>
            </a:extLst>
          </p:cNvPr>
          <p:cNvSpPr/>
          <p:nvPr/>
        </p:nvSpPr>
        <p:spPr>
          <a:xfrm rot="10800000">
            <a:off x="7314730" y="4096200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9" name="Straight Connector 336">
            <a:extLst>
              <a:ext uri="{FF2B5EF4-FFF2-40B4-BE49-F238E27FC236}">
                <a16:creationId xmlns:a16="http://schemas.microsoft.com/office/drawing/2014/main" id="{5FFECB6C-BF9A-4A4B-A17F-20E85B61DA98}"/>
              </a:ext>
            </a:extLst>
          </p:cNvPr>
          <p:cNvCxnSpPr/>
          <p:nvPr/>
        </p:nvCxnSpPr>
        <p:spPr>
          <a:xfrm rot="10800000">
            <a:off x="7127557" y="4153052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331">
            <a:extLst>
              <a:ext uri="{FF2B5EF4-FFF2-40B4-BE49-F238E27FC236}">
                <a16:creationId xmlns:a16="http://schemas.microsoft.com/office/drawing/2014/main" id="{EA6A5730-BB1E-401A-978E-863821954887}"/>
              </a:ext>
            </a:extLst>
          </p:cNvPr>
          <p:cNvCxnSpPr/>
          <p:nvPr/>
        </p:nvCxnSpPr>
        <p:spPr>
          <a:xfrm rot="3600000">
            <a:off x="7480318" y="4308311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Arc 332">
            <a:extLst>
              <a:ext uri="{FF2B5EF4-FFF2-40B4-BE49-F238E27FC236}">
                <a16:creationId xmlns:a16="http://schemas.microsoft.com/office/drawing/2014/main" id="{3D9E1BF4-E46D-4F4D-8481-410B49C0F0E6}"/>
              </a:ext>
            </a:extLst>
          </p:cNvPr>
          <p:cNvSpPr/>
          <p:nvPr/>
        </p:nvSpPr>
        <p:spPr>
          <a:xfrm rot="3600000">
            <a:off x="7423029" y="4153747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2" name="Straight Connector 333">
            <a:extLst>
              <a:ext uri="{FF2B5EF4-FFF2-40B4-BE49-F238E27FC236}">
                <a16:creationId xmlns:a16="http://schemas.microsoft.com/office/drawing/2014/main" id="{BF5FA43D-AA4B-4951-9D53-833D515ADCE9}"/>
              </a:ext>
            </a:extLst>
          </p:cNvPr>
          <p:cNvCxnSpPr/>
          <p:nvPr/>
        </p:nvCxnSpPr>
        <p:spPr>
          <a:xfrm rot="3600000">
            <a:off x="7545479" y="4389359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Object 67">
            <a:extLst>
              <a:ext uri="{FF2B5EF4-FFF2-40B4-BE49-F238E27FC236}">
                <a16:creationId xmlns:a16="http://schemas.microsoft.com/office/drawing/2014/main" id="{D394E8E1-2091-4364-AAE9-3818025C5D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605435"/>
              </p:ext>
            </p:extLst>
          </p:nvPr>
        </p:nvGraphicFramePr>
        <p:xfrm>
          <a:off x="7557541" y="3732148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1" name="CS ChemDraw Drawing" r:id="rId12" imgW="601746" imgH="601612" progId="ChemDraw.Document.6.0">
                  <p:embed/>
                </p:oleObj>
              </mc:Choice>
              <mc:Fallback>
                <p:oleObj name="CS ChemDraw Drawing" r:id="rId12" imgW="601746" imgH="601612" progId="ChemDraw.Document.6.0">
                  <p:embed/>
                  <p:pic>
                    <p:nvPicPr>
                      <p:cNvPr id="54" name="Object 67">
                        <a:extLst>
                          <a:ext uri="{FF2B5EF4-FFF2-40B4-BE49-F238E27FC236}">
                            <a16:creationId xmlns:a16="http://schemas.microsoft.com/office/drawing/2014/main" id="{43ADF1BE-86CD-4B80-B242-BF830106B7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7541" y="3732148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318">
            <a:extLst>
              <a:ext uri="{FF2B5EF4-FFF2-40B4-BE49-F238E27FC236}">
                <a16:creationId xmlns:a16="http://schemas.microsoft.com/office/drawing/2014/main" id="{401AF6EE-1576-4426-931F-546D8AFA0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5886"/>
              </p:ext>
            </p:extLst>
          </p:nvPr>
        </p:nvGraphicFramePr>
        <p:xfrm>
          <a:off x="7748869" y="3384400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55" name="Object 318">
                        <a:extLst>
                          <a:ext uri="{FF2B5EF4-FFF2-40B4-BE49-F238E27FC236}">
                            <a16:creationId xmlns:a16="http://schemas.microsoft.com/office/drawing/2014/main" id="{6496B8F1-CD63-4DA0-8BA0-D7C98F22A9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8869" y="3384400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5" name="Straight Connector 328">
            <a:extLst>
              <a:ext uri="{FF2B5EF4-FFF2-40B4-BE49-F238E27FC236}">
                <a16:creationId xmlns:a16="http://schemas.microsoft.com/office/drawing/2014/main" id="{CEA21723-8093-4DEF-8C76-975FBD562D06}"/>
              </a:ext>
            </a:extLst>
          </p:cNvPr>
          <p:cNvCxnSpPr/>
          <p:nvPr/>
        </p:nvCxnSpPr>
        <p:spPr>
          <a:xfrm>
            <a:off x="7966017" y="3471832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Arc 329">
            <a:extLst>
              <a:ext uri="{FF2B5EF4-FFF2-40B4-BE49-F238E27FC236}">
                <a16:creationId xmlns:a16="http://schemas.microsoft.com/office/drawing/2014/main" id="{1802E3FD-25EE-4CEE-A9FD-5845F1C50910}"/>
              </a:ext>
            </a:extLst>
          </p:cNvPr>
          <p:cNvSpPr/>
          <p:nvPr/>
        </p:nvSpPr>
        <p:spPr>
          <a:xfrm>
            <a:off x="7852314" y="3414980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7" name="Straight Connector 330">
            <a:extLst>
              <a:ext uri="{FF2B5EF4-FFF2-40B4-BE49-F238E27FC236}">
                <a16:creationId xmlns:a16="http://schemas.microsoft.com/office/drawing/2014/main" id="{53E23B77-1960-400B-A569-99195EFAC422}"/>
              </a:ext>
            </a:extLst>
          </p:cNvPr>
          <p:cNvCxnSpPr/>
          <p:nvPr/>
        </p:nvCxnSpPr>
        <p:spPr>
          <a:xfrm>
            <a:off x="8077971" y="3471832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325">
            <a:extLst>
              <a:ext uri="{FF2B5EF4-FFF2-40B4-BE49-F238E27FC236}">
                <a16:creationId xmlns:a16="http://schemas.microsoft.com/office/drawing/2014/main" id="{72428087-6A77-4A1F-959B-46F1EA7D034B}"/>
              </a:ext>
            </a:extLst>
          </p:cNvPr>
          <p:cNvCxnSpPr/>
          <p:nvPr/>
        </p:nvCxnSpPr>
        <p:spPr>
          <a:xfrm rot="14400000">
            <a:off x="7688773" y="3315295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Arc 326">
            <a:extLst>
              <a:ext uri="{FF2B5EF4-FFF2-40B4-BE49-F238E27FC236}">
                <a16:creationId xmlns:a16="http://schemas.microsoft.com/office/drawing/2014/main" id="{08AE10C0-F826-4DD0-88DF-0EFA7134C77A}"/>
              </a:ext>
            </a:extLst>
          </p:cNvPr>
          <p:cNvSpPr/>
          <p:nvPr/>
        </p:nvSpPr>
        <p:spPr>
          <a:xfrm rot="14400000">
            <a:off x="7744313" y="3356156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0" name="Straight Connector 327">
            <a:extLst>
              <a:ext uri="{FF2B5EF4-FFF2-40B4-BE49-F238E27FC236}">
                <a16:creationId xmlns:a16="http://schemas.microsoft.com/office/drawing/2014/main" id="{10964A19-8DA1-46B0-9A7E-57EBC8D95B11}"/>
              </a:ext>
            </a:extLst>
          </p:cNvPr>
          <p:cNvCxnSpPr/>
          <p:nvPr/>
        </p:nvCxnSpPr>
        <p:spPr>
          <a:xfrm rot="14400000">
            <a:off x="7660347" y="3234247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322">
            <a:extLst>
              <a:ext uri="{FF2B5EF4-FFF2-40B4-BE49-F238E27FC236}">
                <a16:creationId xmlns:a16="http://schemas.microsoft.com/office/drawing/2014/main" id="{38926BBA-0CCE-4F9E-B044-12E1380879C4}"/>
              </a:ext>
            </a:extLst>
          </p:cNvPr>
          <p:cNvCxnSpPr/>
          <p:nvPr/>
        </p:nvCxnSpPr>
        <p:spPr>
          <a:xfrm rot="7200000">
            <a:off x="7688773" y="3629260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Arc 323">
            <a:extLst>
              <a:ext uri="{FF2B5EF4-FFF2-40B4-BE49-F238E27FC236}">
                <a16:creationId xmlns:a16="http://schemas.microsoft.com/office/drawing/2014/main" id="{7334D518-0F2E-4900-8A8E-D390EB56EFC4}"/>
              </a:ext>
            </a:extLst>
          </p:cNvPr>
          <p:cNvSpPr/>
          <p:nvPr/>
        </p:nvSpPr>
        <p:spPr>
          <a:xfrm rot="7200000">
            <a:off x="7744313" y="3474696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3" name="Straight Connector 324">
            <a:extLst>
              <a:ext uri="{FF2B5EF4-FFF2-40B4-BE49-F238E27FC236}">
                <a16:creationId xmlns:a16="http://schemas.microsoft.com/office/drawing/2014/main" id="{F2A6E031-D7B8-4C25-AB8F-1D95039FB376}"/>
              </a:ext>
            </a:extLst>
          </p:cNvPr>
          <p:cNvCxnSpPr/>
          <p:nvPr/>
        </p:nvCxnSpPr>
        <p:spPr>
          <a:xfrm rot="7200000">
            <a:off x="7660347" y="3710308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Object 69">
            <a:extLst>
              <a:ext uri="{FF2B5EF4-FFF2-40B4-BE49-F238E27FC236}">
                <a16:creationId xmlns:a16="http://schemas.microsoft.com/office/drawing/2014/main" id="{B11C0196-0CF9-4548-A82E-5102CD9786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134529"/>
              </p:ext>
            </p:extLst>
          </p:nvPr>
        </p:nvGraphicFramePr>
        <p:xfrm>
          <a:off x="8153190" y="3389438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3" name="CS ChemDraw Drawing" r:id="rId13" imgW="601746" imgH="601612" progId="ChemDraw.Document.6.0">
                  <p:embed/>
                </p:oleObj>
              </mc:Choice>
              <mc:Fallback>
                <p:oleObj name="CS ChemDraw Drawing" r:id="rId13" imgW="601746" imgH="601612" progId="ChemDraw.Document.6.0">
                  <p:embed/>
                  <p:pic>
                    <p:nvPicPr>
                      <p:cNvPr id="65" name="Object 69">
                        <a:extLst>
                          <a:ext uri="{FF2B5EF4-FFF2-40B4-BE49-F238E27FC236}">
                            <a16:creationId xmlns:a16="http://schemas.microsoft.com/office/drawing/2014/main" id="{9D81CEFE-49A4-4342-B592-C49454C480F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3190" y="3389438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70">
            <a:extLst>
              <a:ext uri="{FF2B5EF4-FFF2-40B4-BE49-F238E27FC236}">
                <a16:creationId xmlns:a16="http://schemas.microsoft.com/office/drawing/2014/main" id="{C11DECD3-A800-4EB1-AD2D-6160509BFD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7029796"/>
              </p:ext>
            </p:extLst>
          </p:nvPr>
        </p:nvGraphicFramePr>
        <p:xfrm>
          <a:off x="8543815" y="3382791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4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66" name="Object 70">
                        <a:extLst>
                          <a:ext uri="{FF2B5EF4-FFF2-40B4-BE49-F238E27FC236}">
                            <a16:creationId xmlns:a16="http://schemas.microsoft.com/office/drawing/2014/main" id="{585BB0B1-017C-4F5D-B2F1-755856E9A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43815" y="3382791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6" name="Straight Connector 315">
            <a:extLst>
              <a:ext uri="{FF2B5EF4-FFF2-40B4-BE49-F238E27FC236}">
                <a16:creationId xmlns:a16="http://schemas.microsoft.com/office/drawing/2014/main" id="{A3CAD5C9-ACF3-4AD1-A89F-3FA5DB75D5FD}"/>
              </a:ext>
            </a:extLst>
          </p:cNvPr>
          <p:cNvCxnSpPr/>
          <p:nvPr/>
        </p:nvCxnSpPr>
        <p:spPr>
          <a:xfrm rot="18000000">
            <a:off x="8663168" y="3315294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Arc 316">
            <a:extLst>
              <a:ext uri="{FF2B5EF4-FFF2-40B4-BE49-F238E27FC236}">
                <a16:creationId xmlns:a16="http://schemas.microsoft.com/office/drawing/2014/main" id="{F05067FF-1775-4BE2-A9E8-D62DE1C48153}"/>
              </a:ext>
            </a:extLst>
          </p:cNvPr>
          <p:cNvSpPr/>
          <p:nvPr/>
        </p:nvSpPr>
        <p:spPr>
          <a:xfrm rot="18000000">
            <a:off x="8605879" y="3356155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88" name="Straight Connector 317">
            <a:extLst>
              <a:ext uri="{FF2B5EF4-FFF2-40B4-BE49-F238E27FC236}">
                <a16:creationId xmlns:a16="http://schemas.microsoft.com/office/drawing/2014/main" id="{00CAA626-C99F-4FAE-AF20-3D073A402A34}"/>
              </a:ext>
            </a:extLst>
          </p:cNvPr>
          <p:cNvCxnSpPr/>
          <p:nvPr/>
        </p:nvCxnSpPr>
        <p:spPr>
          <a:xfrm rot="18000000">
            <a:off x="8728329" y="3234246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312">
            <a:extLst>
              <a:ext uri="{FF2B5EF4-FFF2-40B4-BE49-F238E27FC236}">
                <a16:creationId xmlns:a16="http://schemas.microsoft.com/office/drawing/2014/main" id="{EC4833E6-6918-488E-9360-CE6D5F27E50D}"/>
              </a:ext>
            </a:extLst>
          </p:cNvPr>
          <p:cNvCxnSpPr/>
          <p:nvPr/>
        </p:nvCxnSpPr>
        <p:spPr>
          <a:xfrm rot="10800000">
            <a:off x="8389741" y="3470615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Arc 313">
            <a:extLst>
              <a:ext uri="{FF2B5EF4-FFF2-40B4-BE49-F238E27FC236}">
                <a16:creationId xmlns:a16="http://schemas.microsoft.com/office/drawing/2014/main" id="{7A447598-3003-499F-97C1-394B90EA29D6}"/>
              </a:ext>
            </a:extLst>
          </p:cNvPr>
          <p:cNvSpPr/>
          <p:nvPr/>
        </p:nvSpPr>
        <p:spPr>
          <a:xfrm rot="10800000">
            <a:off x="8501695" y="3413763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1" name="Straight Connector 314">
            <a:extLst>
              <a:ext uri="{FF2B5EF4-FFF2-40B4-BE49-F238E27FC236}">
                <a16:creationId xmlns:a16="http://schemas.microsoft.com/office/drawing/2014/main" id="{034F8474-BFAB-47A1-850D-9D3D5541415C}"/>
              </a:ext>
            </a:extLst>
          </p:cNvPr>
          <p:cNvCxnSpPr/>
          <p:nvPr/>
        </p:nvCxnSpPr>
        <p:spPr>
          <a:xfrm rot="10800000">
            <a:off x="8314522" y="3470615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309">
            <a:extLst>
              <a:ext uri="{FF2B5EF4-FFF2-40B4-BE49-F238E27FC236}">
                <a16:creationId xmlns:a16="http://schemas.microsoft.com/office/drawing/2014/main" id="{CA41D393-813E-46B1-B5BC-8110843736DF}"/>
              </a:ext>
            </a:extLst>
          </p:cNvPr>
          <p:cNvCxnSpPr/>
          <p:nvPr/>
        </p:nvCxnSpPr>
        <p:spPr>
          <a:xfrm rot="3600000">
            <a:off x="8667283" y="3625872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Arc 310">
            <a:extLst>
              <a:ext uri="{FF2B5EF4-FFF2-40B4-BE49-F238E27FC236}">
                <a16:creationId xmlns:a16="http://schemas.microsoft.com/office/drawing/2014/main" id="{75C7522F-5F85-48F8-8073-29EC1AB5EE17}"/>
              </a:ext>
            </a:extLst>
          </p:cNvPr>
          <p:cNvSpPr/>
          <p:nvPr/>
        </p:nvSpPr>
        <p:spPr>
          <a:xfrm rot="3600000">
            <a:off x="8609994" y="3471308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94" name="Straight Connector 311">
            <a:extLst>
              <a:ext uri="{FF2B5EF4-FFF2-40B4-BE49-F238E27FC236}">
                <a16:creationId xmlns:a16="http://schemas.microsoft.com/office/drawing/2014/main" id="{006DA5C6-FD5E-4FD3-BB00-81CF269FA2D2}"/>
              </a:ext>
            </a:extLst>
          </p:cNvPr>
          <p:cNvCxnSpPr/>
          <p:nvPr/>
        </p:nvCxnSpPr>
        <p:spPr>
          <a:xfrm rot="3600000">
            <a:off x="8732444" y="3706920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5" name="Object 74">
            <a:extLst>
              <a:ext uri="{FF2B5EF4-FFF2-40B4-BE49-F238E27FC236}">
                <a16:creationId xmlns:a16="http://schemas.microsoft.com/office/drawing/2014/main" id="{1DDE784D-ADED-473D-9F01-147D666E41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098231"/>
              </p:ext>
            </p:extLst>
          </p:nvPr>
        </p:nvGraphicFramePr>
        <p:xfrm>
          <a:off x="6375515" y="3046677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5" name="CS ChemDraw Drawing" r:id="rId14" imgW="601746" imgH="601612" progId="ChemDraw.Document.6.0">
                  <p:embed/>
                </p:oleObj>
              </mc:Choice>
              <mc:Fallback>
                <p:oleObj name="CS ChemDraw Drawing" r:id="rId14" imgW="601746" imgH="601612" progId="ChemDraw.Document.6.0">
                  <p:embed/>
                  <p:pic>
                    <p:nvPicPr>
                      <p:cNvPr id="76" name="Object 74">
                        <a:extLst>
                          <a:ext uri="{FF2B5EF4-FFF2-40B4-BE49-F238E27FC236}">
                            <a16:creationId xmlns:a16="http://schemas.microsoft.com/office/drawing/2014/main" id="{AFFC34E9-6943-4120-817C-0ED2C3032C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5515" y="3046677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Object 75">
            <a:extLst>
              <a:ext uri="{FF2B5EF4-FFF2-40B4-BE49-F238E27FC236}">
                <a16:creationId xmlns:a16="http://schemas.microsoft.com/office/drawing/2014/main" id="{29EDF943-7FD3-4629-8F29-BC5CA261FA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71041"/>
              </p:ext>
            </p:extLst>
          </p:nvPr>
        </p:nvGraphicFramePr>
        <p:xfrm>
          <a:off x="7560169" y="3046677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6" name="CS ChemDraw Drawing" r:id="rId15" imgW="601746" imgH="601612" progId="ChemDraw.Document.6.0">
                  <p:embed/>
                </p:oleObj>
              </mc:Choice>
              <mc:Fallback>
                <p:oleObj name="CS ChemDraw Drawing" r:id="rId15" imgW="601746" imgH="601612" progId="ChemDraw.Document.6.0">
                  <p:embed/>
                  <p:pic>
                    <p:nvPicPr>
                      <p:cNvPr id="77" name="Object 75">
                        <a:extLst>
                          <a:ext uri="{FF2B5EF4-FFF2-40B4-BE49-F238E27FC236}">
                            <a16:creationId xmlns:a16="http://schemas.microsoft.com/office/drawing/2014/main" id="{BD9D1003-5C26-4DE9-BFD6-541F36ED8BF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60169" y="3046677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296">
            <a:extLst>
              <a:ext uri="{FF2B5EF4-FFF2-40B4-BE49-F238E27FC236}">
                <a16:creationId xmlns:a16="http://schemas.microsoft.com/office/drawing/2014/main" id="{D8430F66-9A62-45B4-8EA0-8D8F42C442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757034"/>
              </p:ext>
            </p:extLst>
          </p:nvPr>
        </p:nvGraphicFramePr>
        <p:xfrm>
          <a:off x="6565358" y="2697072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7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78" name="Object 296">
                        <a:extLst>
                          <a:ext uri="{FF2B5EF4-FFF2-40B4-BE49-F238E27FC236}">
                            <a16:creationId xmlns:a16="http://schemas.microsoft.com/office/drawing/2014/main" id="{9E8AACA4-40F8-487F-8A91-E9D2EEB83CD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5358" y="2697072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8" name="Straight Connector 306">
            <a:extLst>
              <a:ext uri="{FF2B5EF4-FFF2-40B4-BE49-F238E27FC236}">
                <a16:creationId xmlns:a16="http://schemas.microsoft.com/office/drawing/2014/main" id="{87263D32-7AAB-4461-9878-5F5645CA14FE}"/>
              </a:ext>
            </a:extLst>
          </p:cNvPr>
          <p:cNvCxnSpPr/>
          <p:nvPr/>
        </p:nvCxnSpPr>
        <p:spPr>
          <a:xfrm>
            <a:off x="6782506" y="2784504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Arc 307">
            <a:extLst>
              <a:ext uri="{FF2B5EF4-FFF2-40B4-BE49-F238E27FC236}">
                <a16:creationId xmlns:a16="http://schemas.microsoft.com/office/drawing/2014/main" id="{E8E4FB2D-8B39-4B47-B14F-D4F1A0BAEA35}"/>
              </a:ext>
            </a:extLst>
          </p:cNvPr>
          <p:cNvSpPr/>
          <p:nvPr/>
        </p:nvSpPr>
        <p:spPr>
          <a:xfrm>
            <a:off x="6668803" y="2727652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0" name="Straight Connector 308">
            <a:extLst>
              <a:ext uri="{FF2B5EF4-FFF2-40B4-BE49-F238E27FC236}">
                <a16:creationId xmlns:a16="http://schemas.microsoft.com/office/drawing/2014/main" id="{6369FDA6-86BB-4381-B343-A6978C1EFF11}"/>
              </a:ext>
            </a:extLst>
          </p:cNvPr>
          <p:cNvCxnSpPr/>
          <p:nvPr/>
        </p:nvCxnSpPr>
        <p:spPr>
          <a:xfrm>
            <a:off x="6894460" y="2784504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303">
            <a:extLst>
              <a:ext uri="{FF2B5EF4-FFF2-40B4-BE49-F238E27FC236}">
                <a16:creationId xmlns:a16="http://schemas.microsoft.com/office/drawing/2014/main" id="{021432B1-7F22-4070-A106-FA94C308EFEC}"/>
              </a:ext>
            </a:extLst>
          </p:cNvPr>
          <p:cNvCxnSpPr/>
          <p:nvPr/>
        </p:nvCxnSpPr>
        <p:spPr>
          <a:xfrm rot="14400000">
            <a:off x="6505262" y="2627967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Arc 304">
            <a:extLst>
              <a:ext uri="{FF2B5EF4-FFF2-40B4-BE49-F238E27FC236}">
                <a16:creationId xmlns:a16="http://schemas.microsoft.com/office/drawing/2014/main" id="{E1073DF8-6307-4378-BA5A-45C2F3B20F50}"/>
              </a:ext>
            </a:extLst>
          </p:cNvPr>
          <p:cNvSpPr/>
          <p:nvPr/>
        </p:nvSpPr>
        <p:spPr>
          <a:xfrm rot="14400000">
            <a:off x="6560802" y="2668828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3" name="Straight Connector 305">
            <a:extLst>
              <a:ext uri="{FF2B5EF4-FFF2-40B4-BE49-F238E27FC236}">
                <a16:creationId xmlns:a16="http://schemas.microsoft.com/office/drawing/2014/main" id="{3118BD85-02AA-43D5-81F0-23BC3CF2182E}"/>
              </a:ext>
            </a:extLst>
          </p:cNvPr>
          <p:cNvCxnSpPr/>
          <p:nvPr/>
        </p:nvCxnSpPr>
        <p:spPr>
          <a:xfrm rot="14400000">
            <a:off x="6476836" y="2546919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300">
            <a:extLst>
              <a:ext uri="{FF2B5EF4-FFF2-40B4-BE49-F238E27FC236}">
                <a16:creationId xmlns:a16="http://schemas.microsoft.com/office/drawing/2014/main" id="{6193AA0D-8601-4FB8-98C0-917FEFFEB7B5}"/>
              </a:ext>
            </a:extLst>
          </p:cNvPr>
          <p:cNvCxnSpPr/>
          <p:nvPr/>
        </p:nvCxnSpPr>
        <p:spPr>
          <a:xfrm rot="7200000">
            <a:off x="6505262" y="2941932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Arc 301">
            <a:extLst>
              <a:ext uri="{FF2B5EF4-FFF2-40B4-BE49-F238E27FC236}">
                <a16:creationId xmlns:a16="http://schemas.microsoft.com/office/drawing/2014/main" id="{4BD7C58A-3299-48D3-A629-8AEF5E019DB3}"/>
              </a:ext>
            </a:extLst>
          </p:cNvPr>
          <p:cNvSpPr/>
          <p:nvPr/>
        </p:nvSpPr>
        <p:spPr>
          <a:xfrm rot="7200000">
            <a:off x="6560802" y="2787368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06" name="Straight Connector 302">
            <a:extLst>
              <a:ext uri="{FF2B5EF4-FFF2-40B4-BE49-F238E27FC236}">
                <a16:creationId xmlns:a16="http://schemas.microsoft.com/office/drawing/2014/main" id="{4E7448CE-BEBE-46AB-8067-6B416B98A6CD}"/>
              </a:ext>
            </a:extLst>
          </p:cNvPr>
          <p:cNvCxnSpPr/>
          <p:nvPr/>
        </p:nvCxnSpPr>
        <p:spPr>
          <a:xfrm rot="7200000">
            <a:off x="6476836" y="3022980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7" name="Object 77">
            <a:extLst>
              <a:ext uri="{FF2B5EF4-FFF2-40B4-BE49-F238E27FC236}">
                <a16:creationId xmlns:a16="http://schemas.microsoft.com/office/drawing/2014/main" id="{DD843D29-FFB4-4432-890B-5A2A809923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098193"/>
              </p:ext>
            </p:extLst>
          </p:nvPr>
        </p:nvGraphicFramePr>
        <p:xfrm>
          <a:off x="6969679" y="2702110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8" name="CS ChemDraw Drawing" r:id="rId16" imgW="601746" imgH="601612" progId="ChemDraw.Document.6.0">
                  <p:embed/>
                </p:oleObj>
              </mc:Choice>
              <mc:Fallback>
                <p:oleObj name="CS ChemDraw Drawing" r:id="rId16" imgW="601746" imgH="601612" progId="ChemDraw.Document.6.0">
                  <p:embed/>
                  <p:pic>
                    <p:nvPicPr>
                      <p:cNvPr id="88" name="Object 77">
                        <a:extLst>
                          <a:ext uri="{FF2B5EF4-FFF2-40B4-BE49-F238E27FC236}">
                            <a16:creationId xmlns:a16="http://schemas.microsoft.com/office/drawing/2014/main" id="{6BC3BC3F-417F-4ABC-8C84-9C114DC21A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9679" y="2702110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78">
            <a:extLst>
              <a:ext uri="{FF2B5EF4-FFF2-40B4-BE49-F238E27FC236}">
                <a16:creationId xmlns:a16="http://schemas.microsoft.com/office/drawing/2014/main" id="{856F714C-62FE-4D20-8480-B2C2A064FD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010902"/>
              </p:ext>
            </p:extLst>
          </p:nvPr>
        </p:nvGraphicFramePr>
        <p:xfrm>
          <a:off x="7360304" y="2695463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89" name="Object 78">
                        <a:extLst>
                          <a:ext uri="{FF2B5EF4-FFF2-40B4-BE49-F238E27FC236}">
                            <a16:creationId xmlns:a16="http://schemas.microsoft.com/office/drawing/2014/main" id="{F02BDFA2-E175-49C6-AB22-6527FBE18F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60304" y="2695463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9" name="Straight Connector 293">
            <a:extLst>
              <a:ext uri="{FF2B5EF4-FFF2-40B4-BE49-F238E27FC236}">
                <a16:creationId xmlns:a16="http://schemas.microsoft.com/office/drawing/2014/main" id="{66AE305B-326D-4EA7-BBAB-11FAD81EA38F}"/>
              </a:ext>
            </a:extLst>
          </p:cNvPr>
          <p:cNvCxnSpPr/>
          <p:nvPr/>
        </p:nvCxnSpPr>
        <p:spPr>
          <a:xfrm rot="18000000">
            <a:off x="7479658" y="2627967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Arc 294">
            <a:extLst>
              <a:ext uri="{FF2B5EF4-FFF2-40B4-BE49-F238E27FC236}">
                <a16:creationId xmlns:a16="http://schemas.microsoft.com/office/drawing/2014/main" id="{6361CD9E-27AD-4B22-A1A0-000D8A3FBC9B}"/>
              </a:ext>
            </a:extLst>
          </p:cNvPr>
          <p:cNvSpPr/>
          <p:nvPr/>
        </p:nvSpPr>
        <p:spPr>
          <a:xfrm rot="18000000">
            <a:off x="7422369" y="2668828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1" name="Straight Connector 295">
            <a:extLst>
              <a:ext uri="{FF2B5EF4-FFF2-40B4-BE49-F238E27FC236}">
                <a16:creationId xmlns:a16="http://schemas.microsoft.com/office/drawing/2014/main" id="{B80349A3-8D59-4D9B-B393-F8C0E0C49036}"/>
              </a:ext>
            </a:extLst>
          </p:cNvPr>
          <p:cNvCxnSpPr/>
          <p:nvPr/>
        </p:nvCxnSpPr>
        <p:spPr>
          <a:xfrm rot="18000000">
            <a:off x="7544819" y="2546919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290">
            <a:extLst>
              <a:ext uri="{FF2B5EF4-FFF2-40B4-BE49-F238E27FC236}">
                <a16:creationId xmlns:a16="http://schemas.microsoft.com/office/drawing/2014/main" id="{B281001F-2E5B-4049-B168-4F5CD9CE8199}"/>
              </a:ext>
            </a:extLst>
          </p:cNvPr>
          <p:cNvCxnSpPr/>
          <p:nvPr/>
        </p:nvCxnSpPr>
        <p:spPr>
          <a:xfrm rot="10800000">
            <a:off x="7206230" y="2783286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Arc 291">
            <a:extLst>
              <a:ext uri="{FF2B5EF4-FFF2-40B4-BE49-F238E27FC236}">
                <a16:creationId xmlns:a16="http://schemas.microsoft.com/office/drawing/2014/main" id="{75188CD6-3483-4EB4-A212-75962C9994E4}"/>
              </a:ext>
            </a:extLst>
          </p:cNvPr>
          <p:cNvSpPr/>
          <p:nvPr/>
        </p:nvSpPr>
        <p:spPr>
          <a:xfrm rot="10800000">
            <a:off x="7318184" y="2726434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4" name="Straight Connector 292">
            <a:extLst>
              <a:ext uri="{FF2B5EF4-FFF2-40B4-BE49-F238E27FC236}">
                <a16:creationId xmlns:a16="http://schemas.microsoft.com/office/drawing/2014/main" id="{52A7B99F-2B62-4FAE-B0D4-5AEF75D1A9C8}"/>
              </a:ext>
            </a:extLst>
          </p:cNvPr>
          <p:cNvCxnSpPr/>
          <p:nvPr/>
        </p:nvCxnSpPr>
        <p:spPr>
          <a:xfrm rot="10800000">
            <a:off x="7131011" y="2783286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287">
            <a:extLst>
              <a:ext uri="{FF2B5EF4-FFF2-40B4-BE49-F238E27FC236}">
                <a16:creationId xmlns:a16="http://schemas.microsoft.com/office/drawing/2014/main" id="{A07ED98E-ADA3-48EC-838C-9316A5F8B8D1}"/>
              </a:ext>
            </a:extLst>
          </p:cNvPr>
          <p:cNvCxnSpPr/>
          <p:nvPr/>
        </p:nvCxnSpPr>
        <p:spPr>
          <a:xfrm rot="3600000">
            <a:off x="7483772" y="2938544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Arc 288">
            <a:extLst>
              <a:ext uri="{FF2B5EF4-FFF2-40B4-BE49-F238E27FC236}">
                <a16:creationId xmlns:a16="http://schemas.microsoft.com/office/drawing/2014/main" id="{4B2F1609-07AB-45BF-BA2D-0E4C909C10A5}"/>
              </a:ext>
            </a:extLst>
          </p:cNvPr>
          <p:cNvSpPr/>
          <p:nvPr/>
        </p:nvSpPr>
        <p:spPr>
          <a:xfrm rot="3600000">
            <a:off x="7426483" y="2783980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7" name="Straight Connector 289">
            <a:extLst>
              <a:ext uri="{FF2B5EF4-FFF2-40B4-BE49-F238E27FC236}">
                <a16:creationId xmlns:a16="http://schemas.microsoft.com/office/drawing/2014/main" id="{5B4D1769-11A2-482E-A072-C055602737A8}"/>
              </a:ext>
            </a:extLst>
          </p:cNvPr>
          <p:cNvCxnSpPr/>
          <p:nvPr/>
        </p:nvCxnSpPr>
        <p:spPr>
          <a:xfrm rot="3600000">
            <a:off x="7548933" y="3019592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8" name="Object 274">
            <a:extLst>
              <a:ext uri="{FF2B5EF4-FFF2-40B4-BE49-F238E27FC236}">
                <a16:creationId xmlns:a16="http://schemas.microsoft.com/office/drawing/2014/main" id="{2772D146-39C0-41E2-8920-BF6B7E5EFC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177940"/>
              </p:ext>
            </p:extLst>
          </p:nvPr>
        </p:nvGraphicFramePr>
        <p:xfrm>
          <a:off x="5379475" y="3382755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99" name="Object 274">
                        <a:extLst>
                          <a:ext uri="{FF2B5EF4-FFF2-40B4-BE49-F238E27FC236}">
                            <a16:creationId xmlns:a16="http://schemas.microsoft.com/office/drawing/2014/main" id="{B5A4C8EB-805E-4A88-9CD0-3AF3470A8E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9475" y="3382755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9" name="Straight Connector 284">
            <a:extLst>
              <a:ext uri="{FF2B5EF4-FFF2-40B4-BE49-F238E27FC236}">
                <a16:creationId xmlns:a16="http://schemas.microsoft.com/office/drawing/2014/main" id="{932BB096-8755-486F-B498-C508D4C4D97A}"/>
              </a:ext>
            </a:extLst>
          </p:cNvPr>
          <p:cNvCxnSpPr/>
          <p:nvPr/>
        </p:nvCxnSpPr>
        <p:spPr>
          <a:xfrm>
            <a:off x="5596623" y="3470187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Arc 285">
            <a:extLst>
              <a:ext uri="{FF2B5EF4-FFF2-40B4-BE49-F238E27FC236}">
                <a16:creationId xmlns:a16="http://schemas.microsoft.com/office/drawing/2014/main" id="{1294DEC6-8C2B-42C7-8BCD-241ABCEA5EB4}"/>
              </a:ext>
            </a:extLst>
          </p:cNvPr>
          <p:cNvSpPr/>
          <p:nvPr/>
        </p:nvSpPr>
        <p:spPr>
          <a:xfrm>
            <a:off x="5482920" y="3413335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1" name="Straight Connector 286">
            <a:extLst>
              <a:ext uri="{FF2B5EF4-FFF2-40B4-BE49-F238E27FC236}">
                <a16:creationId xmlns:a16="http://schemas.microsoft.com/office/drawing/2014/main" id="{49234516-FDC2-44FC-ACED-0386A435DC11}"/>
              </a:ext>
            </a:extLst>
          </p:cNvPr>
          <p:cNvCxnSpPr/>
          <p:nvPr/>
        </p:nvCxnSpPr>
        <p:spPr>
          <a:xfrm>
            <a:off x="5708577" y="3470187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281">
            <a:extLst>
              <a:ext uri="{FF2B5EF4-FFF2-40B4-BE49-F238E27FC236}">
                <a16:creationId xmlns:a16="http://schemas.microsoft.com/office/drawing/2014/main" id="{F9E0DA61-CF99-4AA0-970B-F18F34D8B84C}"/>
              </a:ext>
            </a:extLst>
          </p:cNvPr>
          <p:cNvCxnSpPr/>
          <p:nvPr/>
        </p:nvCxnSpPr>
        <p:spPr>
          <a:xfrm rot="14400000">
            <a:off x="5319379" y="3313650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Arc 282">
            <a:extLst>
              <a:ext uri="{FF2B5EF4-FFF2-40B4-BE49-F238E27FC236}">
                <a16:creationId xmlns:a16="http://schemas.microsoft.com/office/drawing/2014/main" id="{B7ABBB79-FCDD-448A-B24D-D0318CFF7D39}"/>
              </a:ext>
            </a:extLst>
          </p:cNvPr>
          <p:cNvSpPr/>
          <p:nvPr/>
        </p:nvSpPr>
        <p:spPr>
          <a:xfrm rot="14400000">
            <a:off x="5374919" y="3354511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4" name="Straight Connector 283">
            <a:extLst>
              <a:ext uri="{FF2B5EF4-FFF2-40B4-BE49-F238E27FC236}">
                <a16:creationId xmlns:a16="http://schemas.microsoft.com/office/drawing/2014/main" id="{9067C733-0F9E-4FE3-A49A-33F74E1BCC11}"/>
              </a:ext>
            </a:extLst>
          </p:cNvPr>
          <p:cNvCxnSpPr/>
          <p:nvPr/>
        </p:nvCxnSpPr>
        <p:spPr>
          <a:xfrm rot="14400000">
            <a:off x="5290953" y="3232602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278">
            <a:extLst>
              <a:ext uri="{FF2B5EF4-FFF2-40B4-BE49-F238E27FC236}">
                <a16:creationId xmlns:a16="http://schemas.microsoft.com/office/drawing/2014/main" id="{E514A0AE-3620-4FAF-9301-B8A99FD63FB0}"/>
              </a:ext>
            </a:extLst>
          </p:cNvPr>
          <p:cNvCxnSpPr/>
          <p:nvPr/>
        </p:nvCxnSpPr>
        <p:spPr>
          <a:xfrm rot="7200000">
            <a:off x="5319379" y="3627615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Arc 279">
            <a:extLst>
              <a:ext uri="{FF2B5EF4-FFF2-40B4-BE49-F238E27FC236}">
                <a16:creationId xmlns:a16="http://schemas.microsoft.com/office/drawing/2014/main" id="{F3971C1D-2D03-483B-ABAC-7BD31A2AFEE3}"/>
              </a:ext>
            </a:extLst>
          </p:cNvPr>
          <p:cNvSpPr/>
          <p:nvPr/>
        </p:nvSpPr>
        <p:spPr>
          <a:xfrm rot="7200000">
            <a:off x="5374919" y="3473051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7" name="Straight Connector 280">
            <a:extLst>
              <a:ext uri="{FF2B5EF4-FFF2-40B4-BE49-F238E27FC236}">
                <a16:creationId xmlns:a16="http://schemas.microsoft.com/office/drawing/2014/main" id="{08116F32-3481-45A8-BA79-FABE15F8981E}"/>
              </a:ext>
            </a:extLst>
          </p:cNvPr>
          <p:cNvCxnSpPr/>
          <p:nvPr/>
        </p:nvCxnSpPr>
        <p:spPr>
          <a:xfrm rot="7200000">
            <a:off x="5290953" y="3708663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8" name="Object 83">
            <a:extLst>
              <a:ext uri="{FF2B5EF4-FFF2-40B4-BE49-F238E27FC236}">
                <a16:creationId xmlns:a16="http://schemas.microsoft.com/office/drawing/2014/main" id="{0C8085D9-2CFF-4ACD-ACF0-E25A3BA35E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221582"/>
              </p:ext>
            </p:extLst>
          </p:nvPr>
        </p:nvGraphicFramePr>
        <p:xfrm>
          <a:off x="5783796" y="3387793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" name="CS ChemDraw Drawing" r:id="rId17" imgW="601746" imgH="601612" progId="ChemDraw.Document.6.0">
                  <p:embed/>
                </p:oleObj>
              </mc:Choice>
              <mc:Fallback>
                <p:oleObj name="CS ChemDraw Drawing" r:id="rId17" imgW="601746" imgH="601612" progId="ChemDraw.Document.6.0">
                  <p:embed/>
                  <p:pic>
                    <p:nvPicPr>
                      <p:cNvPr id="109" name="Object 83">
                        <a:extLst>
                          <a:ext uri="{FF2B5EF4-FFF2-40B4-BE49-F238E27FC236}">
                            <a16:creationId xmlns:a16="http://schemas.microsoft.com/office/drawing/2014/main" id="{C343D805-61C5-42FB-A2D5-21A40598FD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3796" y="3387793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9" name="Object 84">
            <a:extLst>
              <a:ext uri="{FF2B5EF4-FFF2-40B4-BE49-F238E27FC236}">
                <a16:creationId xmlns:a16="http://schemas.microsoft.com/office/drawing/2014/main" id="{645A3151-F7C7-4EC0-B91E-CCB0B57BE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373929"/>
              </p:ext>
            </p:extLst>
          </p:nvPr>
        </p:nvGraphicFramePr>
        <p:xfrm>
          <a:off x="6174421" y="3381145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110" name="Object 84">
                        <a:extLst>
                          <a:ext uri="{FF2B5EF4-FFF2-40B4-BE49-F238E27FC236}">
                            <a16:creationId xmlns:a16="http://schemas.microsoft.com/office/drawing/2014/main" id="{5E6D3431-D87A-43F5-AEDE-FAD0E899E9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4421" y="3381145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0" name="Straight Connector 271">
            <a:extLst>
              <a:ext uri="{FF2B5EF4-FFF2-40B4-BE49-F238E27FC236}">
                <a16:creationId xmlns:a16="http://schemas.microsoft.com/office/drawing/2014/main" id="{06DB7528-59B0-4BDF-8F94-9301950E93FC}"/>
              </a:ext>
            </a:extLst>
          </p:cNvPr>
          <p:cNvCxnSpPr/>
          <p:nvPr/>
        </p:nvCxnSpPr>
        <p:spPr>
          <a:xfrm rot="18000000">
            <a:off x="6293775" y="3313649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Arc 272">
            <a:extLst>
              <a:ext uri="{FF2B5EF4-FFF2-40B4-BE49-F238E27FC236}">
                <a16:creationId xmlns:a16="http://schemas.microsoft.com/office/drawing/2014/main" id="{832DD9A2-14D4-4D2F-B8B8-D1CE0B85A1FA}"/>
              </a:ext>
            </a:extLst>
          </p:cNvPr>
          <p:cNvSpPr/>
          <p:nvPr/>
        </p:nvSpPr>
        <p:spPr>
          <a:xfrm rot="18000000">
            <a:off x="6236486" y="3354510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2" name="Straight Connector 273">
            <a:extLst>
              <a:ext uri="{FF2B5EF4-FFF2-40B4-BE49-F238E27FC236}">
                <a16:creationId xmlns:a16="http://schemas.microsoft.com/office/drawing/2014/main" id="{F210381C-5319-4649-B51F-C6911982E379}"/>
              </a:ext>
            </a:extLst>
          </p:cNvPr>
          <p:cNvCxnSpPr/>
          <p:nvPr/>
        </p:nvCxnSpPr>
        <p:spPr>
          <a:xfrm rot="18000000">
            <a:off x="6358936" y="3232601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268">
            <a:extLst>
              <a:ext uri="{FF2B5EF4-FFF2-40B4-BE49-F238E27FC236}">
                <a16:creationId xmlns:a16="http://schemas.microsoft.com/office/drawing/2014/main" id="{14A3D427-EE9F-4863-BA83-347FC1AD07BB}"/>
              </a:ext>
            </a:extLst>
          </p:cNvPr>
          <p:cNvCxnSpPr/>
          <p:nvPr/>
        </p:nvCxnSpPr>
        <p:spPr>
          <a:xfrm rot="10800000">
            <a:off x="6020347" y="3468969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Arc 269">
            <a:extLst>
              <a:ext uri="{FF2B5EF4-FFF2-40B4-BE49-F238E27FC236}">
                <a16:creationId xmlns:a16="http://schemas.microsoft.com/office/drawing/2014/main" id="{BE0A99E6-B26A-46D8-8C6C-D77066D158F9}"/>
              </a:ext>
            </a:extLst>
          </p:cNvPr>
          <p:cNvSpPr/>
          <p:nvPr/>
        </p:nvSpPr>
        <p:spPr>
          <a:xfrm rot="10800000">
            <a:off x="6132301" y="3412117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5" name="Straight Connector 270">
            <a:extLst>
              <a:ext uri="{FF2B5EF4-FFF2-40B4-BE49-F238E27FC236}">
                <a16:creationId xmlns:a16="http://schemas.microsoft.com/office/drawing/2014/main" id="{CED3C4B0-4659-4BF6-94C0-202B63536AC8}"/>
              </a:ext>
            </a:extLst>
          </p:cNvPr>
          <p:cNvCxnSpPr/>
          <p:nvPr/>
        </p:nvCxnSpPr>
        <p:spPr>
          <a:xfrm rot="10800000">
            <a:off x="5945128" y="3468969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265">
            <a:extLst>
              <a:ext uri="{FF2B5EF4-FFF2-40B4-BE49-F238E27FC236}">
                <a16:creationId xmlns:a16="http://schemas.microsoft.com/office/drawing/2014/main" id="{5F7ECB76-964A-434C-8361-15E4509EECC6}"/>
              </a:ext>
            </a:extLst>
          </p:cNvPr>
          <p:cNvCxnSpPr/>
          <p:nvPr/>
        </p:nvCxnSpPr>
        <p:spPr>
          <a:xfrm rot="3600000">
            <a:off x="6297889" y="3624227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Arc 266">
            <a:extLst>
              <a:ext uri="{FF2B5EF4-FFF2-40B4-BE49-F238E27FC236}">
                <a16:creationId xmlns:a16="http://schemas.microsoft.com/office/drawing/2014/main" id="{AA8070A8-A485-4147-A831-1C997C7DD10D}"/>
              </a:ext>
            </a:extLst>
          </p:cNvPr>
          <p:cNvSpPr/>
          <p:nvPr/>
        </p:nvSpPr>
        <p:spPr>
          <a:xfrm rot="3600000">
            <a:off x="6240600" y="3469663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38" name="Straight Connector 267">
            <a:extLst>
              <a:ext uri="{FF2B5EF4-FFF2-40B4-BE49-F238E27FC236}">
                <a16:creationId xmlns:a16="http://schemas.microsoft.com/office/drawing/2014/main" id="{99AB0F6E-2DF9-4499-A0A5-974F57C53E98}"/>
              </a:ext>
            </a:extLst>
          </p:cNvPr>
          <p:cNvCxnSpPr/>
          <p:nvPr/>
        </p:nvCxnSpPr>
        <p:spPr>
          <a:xfrm rot="3600000">
            <a:off x="6363050" y="3705275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9" name="Object 252">
            <a:extLst>
              <a:ext uri="{FF2B5EF4-FFF2-40B4-BE49-F238E27FC236}">
                <a16:creationId xmlns:a16="http://schemas.microsoft.com/office/drawing/2014/main" id="{600AAB61-D42F-4879-970E-C85354CC57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193822"/>
              </p:ext>
            </p:extLst>
          </p:nvPr>
        </p:nvGraphicFramePr>
        <p:xfrm>
          <a:off x="6562342" y="5437822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3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120" name="Object 252">
                        <a:extLst>
                          <a:ext uri="{FF2B5EF4-FFF2-40B4-BE49-F238E27FC236}">
                            <a16:creationId xmlns:a16="http://schemas.microsoft.com/office/drawing/2014/main" id="{AAAE9299-036D-45AB-9DF8-F04B4C2663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2342" y="5437822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0" name="Straight Connector 262">
            <a:extLst>
              <a:ext uri="{FF2B5EF4-FFF2-40B4-BE49-F238E27FC236}">
                <a16:creationId xmlns:a16="http://schemas.microsoft.com/office/drawing/2014/main" id="{E0AE0B78-FF62-420E-B3A3-224DD62A7DBA}"/>
              </a:ext>
            </a:extLst>
          </p:cNvPr>
          <p:cNvCxnSpPr/>
          <p:nvPr/>
        </p:nvCxnSpPr>
        <p:spPr>
          <a:xfrm>
            <a:off x="6779490" y="5525254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Arc 263">
            <a:extLst>
              <a:ext uri="{FF2B5EF4-FFF2-40B4-BE49-F238E27FC236}">
                <a16:creationId xmlns:a16="http://schemas.microsoft.com/office/drawing/2014/main" id="{E2E9DDA8-D023-431B-B23E-08D3C53D73E7}"/>
              </a:ext>
            </a:extLst>
          </p:cNvPr>
          <p:cNvSpPr/>
          <p:nvPr/>
        </p:nvSpPr>
        <p:spPr>
          <a:xfrm>
            <a:off x="6665787" y="5468402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2" name="Straight Connector 264">
            <a:extLst>
              <a:ext uri="{FF2B5EF4-FFF2-40B4-BE49-F238E27FC236}">
                <a16:creationId xmlns:a16="http://schemas.microsoft.com/office/drawing/2014/main" id="{B38EDBBE-F8CE-4954-AA98-D269D4A991E7}"/>
              </a:ext>
            </a:extLst>
          </p:cNvPr>
          <p:cNvCxnSpPr/>
          <p:nvPr/>
        </p:nvCxnSpPr>
        <p:spPr>
          <a:xfrm>
            <a:off x="6891444" y="5525254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259">
            <a:extLst>
              <a:ext uri="{FF2B5EF4-FFF2-40B4-BE49-F238E27FC236}">
                <a16:creationId xmlns:a16="http://schemas.microsoft.com/office/drawing/2014/main" id="{CA2D7C8C-5648-467E-9025-E2ABFF8AC708}"/>
              </a:ext>
            </a:extLst>
          </p:cNvPr>
          <p:cNvCxnSpPr/>
          <p:nvPr/>
        </p:nvCxnSpPr>
        <p:spPr>
          <a:xfrm rot="14400000">
            <a:off x="6502246" y="5368717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Arc 260">
            <a:extLst>
              <a:ext uri="{FF2B5EF4-FFF2-40B4-BE49-F238E27FC236}">
                <a16:creationId xmlns:a16="http://schemas.microsoft.com/office/drawing/2014/main" id="{0E174360-9998-4BD1-8C5F-E8A208AF4055}"/>
              </a:ext>
            </a:extLst>
          </p:cNvPr>
          <p:cNvSpPr/>
          <p:nvPr/>
        </p:nvSpPr>
        <p:spPr>
          <a:xfrm rot="14400000">
            <a:off x="6557786" y="5409578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5" name="Straight Connector 261">
            <a:extLst>
              <a:ext uri="{FF2B5EF4-FFF2-40B4-BE49-F238E27FC236}">
                <a16:creationId xmlns:a16="http://schemas.microsoft.com/office/drawing/2014/main" id="{84B76E96-68C7-47D6-9511-5D2C75EF6EDD}"/>
              </a:ext>
            </a:extLst>
          </p:cNvPr>
          <p:cNvCxnSpPr/>
          <p:nvPr/>
        </p:nvCxnSpPr>
        <p:spPr>
          <a:xfrm rot="14400000">
            <a:off x="6473820" y="5287669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256">
            <a:extLst>
              <a:ext uri="{FF2B5EF4-FFF2-40B4-BE49-F238E27FC236}">
                <a16:creationId xmlns:a16="http://schemas.microsoft.com/office/drawing/2014/main" id="{4ECCA5D4-B301-4FD9-97E0-80CAB2CD70C2}"/>
              </a:ext>
            </a:extLst>
          </p:cNvPr>
          <p:cNvCxnSpPr/>
          <p:nvPr/>
        </p:nvCxnSpPr>
        <p:spPr>
          <a:xfrm rot="7200000">
            <a:off x="6502246" y="5682682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Arc 257">
            <a:extLst>
              <a:ext uri="{FF2B5EF4-FFF2-40B4-BE49-F238E27FC236}">
                <a16:creationId xmlns:a16="http://schemas.microsoft.com/office/drawing/2014/main" id="{8D33F6D1-04C5-4524-A93B-46BB900667AE}"/>
              </a:ext>
            </a:extLst>
          </p:cNvPr>
          <p:cNvSpPr/>
          <p:nvPr/>
        </p:nvSpPr>
        <p:spPr>
          <a:xfrm rot="7200000">
            <a:off x="6557786" y="5528118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48" name="Straight Connector 258">
            <a:extLst>
              <a:ext uri="{FF2B5EF4-FFF2-40B4-BE49-F238E27FC236}">
                <a16:creationId xmlns:a16="http://schemas.microsoft.com/office/drawing/2014/main" id="{1F4E064E-3F15-40A3-8E32-F99313C025EB}"/>
              </a:ext>
            </a:extLst>
          </p:cNvPr>
          <p:cNvCxnSpPr/>
          <p:nvPr/>
        </p:nvCxnSpPr>
        <p:spPr>
          <a:xfrm rot="7200000">
            <a:off x="6473820" y="5763730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9" name="Object 178">
            <a:extLst>
              <a:ext uri="{FF2B5EF4-FFF2-40B4-BE49-F238E27FC236}">
                <a16:creationId xmlns:a16="http://schemas.microsoft.com/office/drawing/2014/main" id="{D739E0CD-1A10-41AE-ADD4-93927CADE4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173669"/>
              </p:ext>
            </p:extLst>
          </p:nvPr>
        </p:nvGraphicFramePr>
        <p:xfrm>
          <a:off x="6966663" y="5442861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" name="CS ChemDraw Drawing" r:id="rId18" imgW="601746" imgH="601612" progId="ChemDraw.Document.6.0">
                  <p:embed/>
                </p:oleObj>
              </mc:Choice>
              <mc:Fallback>
                <p:oleObj name="CS ChemDraw Drawing" r:id="rId18" imgW="601746" imgH="601612" progId="ChemDraw.Document.6.0">
                  <p:embed/>
                  <p:pic>
                    <p:nvPicPr>
                      <p:cNvPr id="130" name="Object 178">
                        <a:extLst>
                          <a:ext uri="{FF2B5EF4-FFF2-40B4-BE49-F238E27FC236}">
                            <a16:creationId xmlns:a16="http://schemas.microsoft.com/office/drawing/2014/main" id="{23A7C20C-F033-4962-953E-ECF08F3CFA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6663" y="5442861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" name="Object 179">
            <a:extLst>
              <a:ext uri="{FF2B5EF4-FFF2-40B4-BE49-F238E27FC236}">
                <a16:creationId xmlns:a16="http://schemas.microsoft.com/office/drawing/2014/main" id="{D44E86E1-40C0-4C4E-9473-057AA22911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461803"/>
              </p:ext>
            </p:extLst>
          </p:nvPr>
        </p:nvGraphicFramePr>
        <p:xfrm>
          <a:off x="6373325" y="5103132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5" name="CS ChemDraw Drawing" r:id="rId19" imgW="601746" imgH="601612" progId="ChemDraw.Document.6.0">
                  <p:embed/>
                </p:oleObj>
              </mc:Choice>
              <mc:Fallback>
                <p:oleObj name="CS ChemDraw Drawing" r:id="rId19" imgW="601746" imgH="601612" progId="ChemDraw.Document.6.0">
                  <p:embed/>
                  <p:pic>
                    <p:nvPicPr>
                      <p:cNvPr id="131" name="Object 179">
                        <a:extLst>
                          <a:ext uri="{FF2B5EF4-FFF2-40B4-BE49-F238E27FC236}">
                            <a16:creationId xmlns:a16="http://schemas.microsoft.com/office/drawing/2014/main" id="{15A467CF-120B-47E6-9310-A900E2F79E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3325" y="5103132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" name="Object 180">
            <a:extLst>
              <a:ext uri="{FF2B5EF4-FFF2-40B4-BE49-F238E27FC236}">
                <a16:creationId xmlns:a16="http://schemas.microsoft.com/office/drawing/2014/main" id="{122BF75E-6CDC-42A4-AC9E-D0CC99ABBE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51176"/>
              </p:ext>
            </p:extLst>
          </p:nvPr>
        </p:nvGraphicFramePr>
        <p:xfrm>
          <a:off x="7357288" y="5436214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6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132" name="Object 180">
                        <a:extLst>
                          <a:ext uri="{FF2B5EF4-FFF2-40B4-BE49-F238E27FC236}">
                            <a16:creationId xmlns:a16="http://schemas.microsoft.com/office/drawing/2014/main" id="{EB3FF6E1-7A5D-4094-A2D8-2B69325AB1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57288" y="5436214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2" name="Straight Connector 249">
            <a:extLst>
              <a:ext uri="{FF2B5EF4-FFF2-40B4-BE49-F238E27FC236}">
                <a16:creationId xmlns:a16="http://schemas.microsoft.com/office/drawing/2014/main" id="{44123F7D-D6AF-4066-B711-F36BE82B5109}"/>
              </a:ext>
            </a:extLst>
          </p:cNvPr>
          <p:cNvCxnSpPr/>
          <p:nvPr/>
        </p:nvCxnSpPr>
        <p:spPr>
          <a:xfrm rot="18000000">
            <a:off x="7476641" y="5368717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Arc 250">
            <a:extLst>
              <a:ext uri="{FF2B5EF4-FFF2-40B4-BE49-F238E27FC236}">
                <a16:creationId xmlns:a16="http://schemas.microsoft.com/office/drawing/2014/main" id="{3D540D4C-D265-4D64-8780-234BF8EF203D}"/>
              </a:ext>
            </a:extLst>
          </p:cNvPr>
          <p:cNvSpPr/>
          <p:nvPr/>
        </p:nvSpPr>
        <p:spPr>
          <a:xfrm rot="18000000">
            <a:off x="7419352" y="5409578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4" name="Straight Connector 251">
            <a:extLst>
              <a:ext uri="{FF2B5EF4-FFF2-40B4-BE49-F238E27FC236}">
                <a16:creationId xmlns:a16="http://schemas.microsoft.com/office/drawing/2014/main" id="{2EDB338C-A22C-466E-B170-6A0F67DF3633}"/>
              </a:ext>
            </a:extLst>
          </p:cNvPr>
          <p:cNvCxnSpPr/>
          <p:nvPr/>
        </p:nvCxnSpPr>
        <p:spPr>
          <a:xfrm rot="18000000">
            <a:off x="7541802" y="5287669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246">
            <a:extLst>
              <a:ext uri="{FF2B5EF4-FFF2-40B4-BE49-F238E27FC236}">
                <a16:creationId xmlns:a16="http://schemas.microsoft.com/office/drawing/2014/main" id="{E781434E-0BB7-4300-9280-F5C4738CD708}"/>
              </a:ext>
            </a:extLst>
          </p:cNvPr>
          <p:cNvCxnSpPr/>
          <p:nvPr/>
        </p:nvCxnSpPr>
        <p:spPr>
          <a:xfrm rot="10800000">
            <a:off x="7203213" y="5524036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Arc 247">
            <a:extLst>
              <a:ext uri="{FF2B5EF4-FFF2-40B4-BE49-F238E27FC236}">
                <a16:creationId xmlns:a16="http://schemas.microsoft.com/office/drawing/2014/main" id="{B87E8DD6-C5D2-4B43-B47B-043F7106F515}"/>
              </a:ext>
            </a:extLst>
          </p:cNvPr>
          <p:cNvSpPr/>
          <p:nvPr/>
        </p:nvSpPr>
        <p:spPr>
          <a:xfrm rot="10800000">
            <a:off x="7315167" y="5467184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57" name="Straight Connector 248">
            <a:extLst>
              <a:ext uri="{FF2B5EF4-FFF2-40B4-BE49-F238E27FC236}">
                <a16:creationId xmlns:a16="http://schemas.microsoft.com/office/drawing/2014/main" id="{8B715B07-8E52-472D-BDC4-03A167DACC1A}"/>
              </a:ext>
            </a:extLst>
          </p:cNvPr>
          <p:cNvCxnSpPr/>
          <p:nvPr/>
        </p:nvCxnSpPr>
        <p:spPr>
          <a:xfrm rot="10800000">
            <a:off x="7127994" y="5524036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243">
            <a:extLst>
              <a:ext uri="{FF2B5EF4-FFF2-40B4-BE49-F238E27FC236}">
                <a16:creationId xmlns:a16="http://schemas.microsoft.com/office/drawing/2014/main" id="{E106488E-7951-4F9A-BDFB-0726D5B3C3C0}"/>
              </a:ext>
            </a:extLst>
          </p:cNvPr>
          <p:cNvCxnSpPr/>
          <p:nvPr/>
        </p:nvCxnSpPr>
        <p:spPr>
          <a:xfrm rot="3600000">
            <a:off x="7480756" y="5679295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Arc 244">
            <a:extLst>
              <a:ext uri="{FF2B5EF4-FFF2-40B4-BE49-F238E27FC236}">
                <a16:creationId xmlns:a16="http://schemas.microsoft.com/office/drawing/2014/main" id="{0F6D1CA4-9E00-4EF6-BC64-2A3C65B6BC19}"/>
              </a:ext>
            </a:extLst>
          </p:cNvPr>
          <p:cNvSpPr/>
          <p:nvPr/>
        </p:nvSpPr>
        <p:spPr>
          <a:xfrm rot="3600000">
            <a:off x="7423467" y="5524731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0" name="Straight Connector 245">
            <a:extLst>
              <a:ext uri="{FF2B5EF4-FFF2-40B4-BE49-F238E27FC236}">
                <a16:creationId xmlns:a16="http://schemas.microsoft.com/office/drawing/2014/main" id="{512EAFE0-A9C9-4A2D-AD91-ED71A6702451}"/>
              </a:ext>
            </a:extLst>
          </p:cNvPr>
          <p:cNvCxnSpPr/>
          <p:nvPr/>
        </p:nvCxnSpPr>
        <p:spPr>
          <a:xfrm rot="3600000">
            <a:off x="7545917" y="5760343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1" name="Object 184">
            <a:extLst>
              <a:ext uri="{FF2B5EF4-FFF2-40B4-BE49-F238E27FC236}">
                <a16:creationId xmlns:a16="http://schemas.microsoft.com/office/drawing/2014/main" id="{FFBA0C4E-38F1-4EE9-85CE-33B98DC8E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705066"/>
              </p:ext>
            </p:extLst>
          </p:nvPr>
        </p:nvGraphicFramePr>
        <p:xfrm>
          <a:off x="7557979" y="5103132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7" name="CS ChemDraw Drawing" r:id="rId20" imgW="601746" imgH="601612" progId="ChemDraw.Document.6.0">
                  <p:embed/>
                </p:oleObj>
              </mc:Choice>
              <mc:Fallback>
                <p:oleObj name="CS ChemDraw Drawing" r:id="rId20" imgW="601746" imgH="601612" progId="ChemDraw.Document.6.0">
                  <p:embed/>
                  <p:pic>
                    <p:nvPicPr>
                      <p:cNvPr id="142" name="Object 184">
                        <a:extLst>
                          <a:ext uri="{FF2B5EF4-FFF2-40B4-BE49-F238E27FC236}">
                            <a16:creationId xmlns:a16="http://schemas.microsoft.com/office/drawing/2014/main" id="{DEB85EB4-9BEB-46B4-A229-15F771948C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7979" y="5103132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" name="Object 230">
            <a:extLst>
              <a:ext uri="{FF2B5EF4-FFF2-40B4-BE49-F238E27FC236}">
                <a16:creationId xmlns:a16="http://schemas.microsoft.com/office/drawing/2014/main" id="{9A7CADAA-9B74-4215-9009-BA4B2ECC9A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174913"/>
              </p:ext>
            </p:extLst>
          </p:nvPr>
        </p:nvGraphicFramePr>
        <p:xfrm>
          <a:off x="7749306" y="4755385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8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143" name="Object 230">
                        <a:extLst>
                          <a:ext uri="{FF2B5EF4-FFF2-40B4-BE49-F238E27FC236}">
                            <a16:creationId xmlns:a16="http://schemas.microsoft.com/office/drawing/2014/main" id="{E629CF93-C210-41B4-94BD-AE067D4FFF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9306" y="4755385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3" name="Straight Connector 240">
            <a:extLst>
              <a:ext uri="{FF2B5EF4-FFF2-40B4-BE49-F238E27FC236}">
                <a16:creationId xmlns:a16="http://schemas.microsoft.com/office/drawing/2014/main" id="{5B61FCB9-65E0-4DF7-B83B-9D9D02F097A3}"/>
              </a:ext>
            </a:extLst>
          </p:cNvPr>
          <p:cNvCxnSpPr/>
          <p:nvPr/>
        </p:nvCxnSpPr>
        <p:spPr>
          <a:xfrm>
            <a:off x="7966454" y="4842817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Arc 241">
            <a:extLst>
              <a:ext uri="{FF2B5EF4-FFF2-40B4-BE49-F238E27FC236}">
                <a16:creationId xmlns:a16="http://schemas.microsoft.com/office/drawing/2014/main" id="{264DB759-3284-4C6D-94CC-F9CECA5AC6A2}"/>
              </a:ext>
            </a:extLst>
          </p:cNvPr>
          <p:cNvSpPr/>
          <p:nvPr/>
        </p:nvSpPr>
        <p:spPr>
          <a:xfrm>
            <a:off x="7852751" y="4785965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5" name="Straight Connector 242">
            <a:extLst>
              <a:ext uri="{FF2B5EF4-FFF2-40B4-BE49-F238E27FC236}">
                <a16:creationId xmlns:a16="http://schemas.microsoft.com/office/drawing/2014/main" id="{ABE3585C-9531-4BE0-9162-68F75CCC0961}"/>
              </a:ext>
            </a:extLst>
          </p:cNvPr>
          <p:cNvCxnSpPr/>
          <p:nvPr/>
        </p:nvCxnSpPr>
        <p:spPr>
          <a:xfrm>
            <a:off x="8078408" y="4842817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237">
            <a:extLst>
              <a:ext uri="{FF2B5EF4-FFF2-40B4-BE49-F238E27FC236}">
                <a16:creationId xmlns:a16="http://schemas.microsoft.com/office/drawing/2014/main" id="{39CC125D-D32F-42E2-8725-1F5211F1AB60}"/>
              </a:ext>
            </a:extLst>
          </p:cNvPr>
          <p:cNvCxnSpPr/>
          <p:nvPr/>
        </p:nvCxnSpPr>
        <p:spPr>
          <a:xfrm rot="14400000">
            <a:off x="7689210" y="4686280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Arc 238">
            <a:extLst>
              <a:ext uri="{FF2B5EF4-FFF2-40B4-BE49-F238E27FC236}">
                <a16:creationId xmlns:a16="http://schemas.microsoft.com/office/drawing/2014/main" id="{6A49E63C-6598-4FA5-8862-A301B678EAAD}"/>
              </a:ext>
            </a:extLst>
          </p:cNvPr>
          <p:cNvSpPr/>
          <p:nvPr/>
        </p:nvSpPr>
        <p:spPr>
          <a:xfrm rot="14400000">
            <a:off x="7744750" y="4727141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8" name="Straight Connector 239">
            <a:extLst>
              <a:ext uri="{FF2B5EF4-FFF2-40B4-BE49-F238E27FC236}">
                <a16:creationId xmlns:a16="http://schemas.microsoft.com/office/drawing/2014/main" id="{F8ADABCF-716C-4A3F-90C8-4A51EE4AABFF}"/>
              </a:ext>
            </a:extLst>
          </p:cNvPr>
          <p:cNvCxnSpPr/>
          <p:nvPr/>
        </p:nvCxnSpPr>
        <p:spPr>
          <a:xfrm rot="14400000">
            <a:off x="7660784" y="4605232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234">
            <a:extLst>
              <a:ext uri="{FF2B5EF4-FFF2-40B4-BE49-F238E27FC236}">
                <a16:creationId xmlns:a16="http://schemas.microsoft.com/office/drawing/2014/main" id="{50A261C6-8B91-4581-A7E8-0D9D2FD2EB2F}"/>
              </a:ext>
            </a:extLst>
          </p:cNvPr>
          <p:cNvCxnSpPr/>
          <p:nvPr/>
        </p:nvCxnSpPr>
        <p:spPr>
          <a:xfrm rot="7200000">
            <a:off x="7689210" y="5000245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Arc 235">
            <a:extLst>
              <a:ext uri="{FF2B5EF4-FFF2-40B4-BE49-F238E27FC236}">
                <a16:creationId xmlns:a16="http://schemas.microsoft.com/office/drawing/2014/main" id="{2BA0C806-9669-4D0F-9E8D-3F02DB4A9EDB}"/>
              </a:ext>
            </a:extLst>
          </p:cNvPr>
          <p:cNvSpPr/>
          <p:nvPr/>
        </p:nvSpPr>
        <p:spPr>
          <a:xfrm rot="7200000">
            <a:off x="7744750" y="4845681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1" name="Straight Connector 236">
            <a:extLst>
              <a:ext uri="{FF2B5EF4-FFF2-40B4-BE49-F238E27FC236}">
                <a16:creationId xmlns:a16="http://schemas.microsoft.com/office/drawing/2014/main" id="{E49B2F10-B8CF-4343-811E-E7524537531F}"/>
              </a:ext>
            </a:extLst>
          </p:cNvPr>
          <p:cNvCxnSpPr/>
          <p:nvPr/>
        </p:nvCxnSpPr>
        <p:spPr>
          <a:xfrm rot="7200000">
            <a:off x="7660784" y="5081293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2" name="Object 186">
            <a:extLst>
              <a:ext uri="{FF2B5EF4-FFF2-40B4-BE49-F238E27FC236}">
                <a16:creationId xmlns:a16="http://schemas.microsoft.com/office/drawing/2014/main" id="{6B13BC1B-5082-4ECC-93D9-47D3976857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332426"/>
              </p:ext>
            </p:extLst>
          </p:nvPr>
        </p:nvGraphicFramePr>
        <p:xfrm>
          <a:off x="8153628" y="4760422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9" name="CS ChemDraw Drawing" r:id="rId21" imgW="601746" imgH="601612" progId="ChemDraw.Document.6.0">
                  <p:embed/>
                </p:oleObj>
              </mc:Choice>
              <mc:Fallback>
                <p:oleObj name="CS ChemDraw Drawing" r:id="rId21" imgW="601746" imgH="601612" progId="ChemDraw.Document.6.0">
                  <p:embed/>
                  <p:pic>
                    <p:nvPicPr>
                      <p:cNvPr id="153" name="Object 186">
                        <a:extLst>
                          <a:ext uri="{FF2B5EF4-FFF2-40B4-BE49-F238E27FC236}">
                            <a16:creationId xmlns:a16="http://schemas.microsoft.com/office/drawing/2014/main" id="{6E7C2EA0-4F0A-417E-A909-732644634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3628" y="4760422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" name="Object 187">
            <a:extLst>
              <a:ext uri="{FF2B5EF4-FFF2-40B4-BE49-F238E27FC236}">
                <a16:creationId xmlns:a16="http://schemas.microsoft.com/office/drawing/2014/main" id="{17A22586-49C4-4FC4-9412-0192ED40C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4492794"/>
              </p:ext>
            </p:extLst>
          </p:nvPr>
        </p:nvGraphicFramePr>
        <p:xfrm>
          <a:off x="8544252" y="4753775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0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154" name="Object 187">
                        <a:extLst>
                          <a:ext uri="{FF2B5EF4-FFF2-40B4-BE49-F238E27FC236}">
                            <a16:creationId xmlns:a16="http://schemas.microsoft.com/office/drawing/2014/main" id="{1562B721-67BC-4C44-BD32-C9B4855CF7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44252" y="4753775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4" name="Straight Connector 227">
            <a:extLst>
              <a:ext uri="{FF2B5EF4-FFF2-40B4-BE49-F238E27FC236}">
                <a16:creationId xmlns:a16="http://schemas.microsoft.com/office/drawing/2014/main" id="{1A326012-E868-4568-9EB2-8AEF32A000E7}"/>
              </a:ext>
            </a:extLst>
          </p:cNvPr>
          <p:cNvCxnSpPr/>
          <p:nvPr/>
        </p:nvCxnSpPr>
        <p:spPr>
          <a:xfrm rot="18000000">
            <a:off x="8663606" y="4686278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Arc 228">
            <a:extLst>
              <a:ext uri="{FF2B5EF4-FFF2-40B4-BE49-F238E27FC236}">
                <a16:creationId xmlns:a16="http://schemas.microsoft.com/office/drawing/2014/main" id="{48A391BC-367E-4E79-830D-51D155B7C0BA}"/>
              </a:ext>
            </a:extLst>
          </p:cNvPr>
          <p:cNvSpPr/>
          <p:nvPr/>
        </p:nvSpPr>
        <p:spPr>
          <a:xfrm rot="18000000">
            <a:off x="8606317" y="4727139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6" name="Straight Connector 229">
            <a:extLst>
              <a:ext uri="{FF2B5EF4-FFF2-40B4-BE49-F238E27FC236}">
                <a16:creationId xmlns:a16="http://schemas.microsoft.com/office/drawing/2014/main" id="{E95312B3-E8A3-4F24-A02B-458F7A02B81A}"/>
              </a:ext>
            </a:extLst>
          </p:cNvPr>
          <p:cNvCxnSpPr/>
          <p:nvPr/>
        </p:nvCxnSpPr>
        <p:spPr>
          <a:xfrm rot="18000000">
            <a:off x="8728767" y="4605230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224">
            <a:extLst>
              <a:ext uri="{FF2B5EF4-FFF2-40B4-BE49-F238E27FC236}">
                <a16:creationId xmlns:a16="http://schemas.microsoft.com/office/drawing/2014/main" id="{C684CD72-2BE0-478C-8D2B-2F1CD5DB43D3}"/>
              </a:ext>
            </a:extLst>
          </p:cNvPr>
          <p:cNvCxnSpPr/>
          <p:nvPr/>
        </p:nvCxnSpPr>
        <p:spPr>
          <a:xfrm rot="10800000">
            <a:off x="8390178" y="4841599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Arc 225">
            <a:extLst>
              <a:ext uri="{FF2B5EF4-FFF2-40B4-BE49-F238E27FC236}">
                <a16:creationId xmlns:a16="http://schemas.microsoft.com/office/drawing/2014/main" id="{89FFFEBC-4A27-4C52-B9DC-BE50E84169F3}"/>
              </a:ext>
            </a:extLst>
          </p:cNvPr>
          <p:cNvSpPr/>
          <p:nvPr/>
        </p:nvSpPr>
        <p:spPr>
          <a:xfrm rot="10800000">
            <a:off x="8502132" y="4784747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79" name="Straight Connector 226">
            <a:extLst>
              <a:ext uri="{FF2B5EF4-FFF2-40B4-BE49-F238E27FC236}">
                <a16:creationId xmlns:a16="http://schemas.microsoft.com/office/drawing/2014/main" id="{BFC3B79C-F25B-4E45-893A-5C147A4C6B0F}"/>
              </a:ext>
            </a:extLst>
          </p:cNvPr>
          <p:cNvCxnSpPr/>
          <p:nvPr/>
        </p:nvCxnSpPr>
        <p:spPr>
          <a:xfrm rot="10800000">
            <a:off x="8314959" y="4841599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221">
            <a:extLst>
              <a:ext uri="{FF2B5EF4-FFF2-40B4-BE49-F238E27FC236}">
                <a16:creationId xmlns:a16="http://schemas.microsoft.com/office/drawing/2014/main" id="{4DB103FF-8C1A-417B-B66B-4442241D6C45}"/>
              </a:ext>
            </a:extLst>
          </p:cNvPr>
          <p:cNvCxnSpPr/>
          <p:nvPr/>
        </p:nvCxnSpPr>
        <p:spPr>
          <a:xfrm rot="3600000">
            <a:off x="8667721" y="4996856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Arc 222">
            <a:extLst>
              <a:ext uri="{FF2B5EF4-FFF2-40B4-BE49-F238E27FC236}">
                <a16:creationId xmlns:a16="http://schemas.microsoft.com/office/drawing/2014/main" id="{08E851C5-C465-4553-A229-E16491E20C1C}"/>
              </a:ext>
            </a:extLst>
          </p:cNvPr>
          <p:cNvSpPr/>
          <p:nvPr/>
        </p:nvSpPr>
        <p:spPr>
          <a:xfrm rot="3600000">
            <a:off x="8610432" y="4842292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2" name="Straight Connector 223">
            <a:extLst>
              <a:ext uri="{FF2B5EF4-FFF2-40B4-BE49-F238E27FC236}">
                <a16:creationId xmlns:a16="http://schemas.microsoft.com/office/drawing/2014/main" id="{2530EB40-3CD3-4731-826A-1EC5D05E1F55}"/>
              </a:ext>
            </a:extLst>
          </p:cNvPr>
          <p:cNvCxnSpPr/>
          <p:nvPr/>
        </p:nvCxnSpPr>
        <p:spPr>
          <a:xfrm rot="3600000">
            <a:off x="8732882" y="5077904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3" name="Object 191">
            <a:extLst>
              <a:ext uri="{FF2B5EF4-FFF2-40B4-BE49-F238E27FC236}">
                <a16:creationId xmlns:a16="http://schemas.microsoft.com/office/drawing/2014/main" id="{05CC16AD-8033-407A-9137-54621BE20C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770907"/>
              </p:ext>
            </p:extLst>
          </p:nvPr>
        </p:nvGraphicFramePr>
        <p:xfrm>
          <a:off x="6375953" y="4417661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" name="CS ChemDraw Drawing" r:id="rId22" imgW="601746" imgH="601612" progId="ChemDraw.Document.6.0">
                  <p:embed/>
                </p:oleObj>
              </mc:Choice>
              <mc:Fallback>
                <p:oleObj name="CS ChemDraw Drawing" r:id="rId22" imgW="601746" imgH="601612" progId="ChemDraw.Document.6.0">
                  <p:embed/>
                  <p:pic>
                    <p:nvPicPr>
                      <p:cNvPr id="164" name="Object 191">
                        <a:extLst>
                          <a:ext uri="{FF2B5EF4-FFF2-40B4-BE49-F238E27FC236}">
                            <a16:creationId xmlns:a16="http://schemas.microsoft.com/office/drawing/2014/main" id="{941C871B-05BE-4844-93DD-F39224F03AA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5953" y="4417661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" name="Object 192">
            <a:extLst>
              <a:ext uri="{FF2B5EF4-FFF2-40B4-BE49-F238E27FC236}">
                <a16:creationId xmlns:a16="http://schemas.microsoft.com/office/drawing/2014/main" id="{ADD69453-8586-4C7D-B503-240F25401F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839414"/>
              </p:ext>
            </p:extLst>
          </p:nvPr>
        </p:nvGraphicFramePr>
        <p:xfrm>
          <a:off x="7560606" y="4417661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" name="CS ChemDraw Drawing" r:id="rId23" imgW="601746" imgH="601612" progId="ChemDraw.Document.6.0">
                  <p:embed/>
                </p:oleObj>
              </mc:Choice>
              <mc:Fallback>
                <p:oleObj name="CS ChemDraw Drawing" r:id="rId23" imgW="601746" imgH="601612" progId="ChemDraw.Document.6.0">
                  <p:embed/>
                  <p:pic>
                    <p:nvPicPr>
                      <p:cNvPr id="165" name="Object 192">
                        <a:extLst>
                          <a:ext uri="{FF2B5EF4-FFF2-40B4-BE49-F238E27FC236}">
                            <a16:creationId xmlns:a16="http://schemas.microsoft.com/office/drawing/2014/main" id="{12B77153-180B-4675-9D03-A9F578BB07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60606" y="4417661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" name="Object 208">
            <a:extLst>
              <a:ext uri="{FF2B5EF4-FFF2-40B4-BE49-F238E27FC236}">
                <a16:creationId xmlns:a16="http://schemas.microsoft.com/office/drawing/2014/main" id="{10EE9654-59D4-48E7-8144-5F934BD746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419364"/>
              </p:ext>
            </p:extLst>
          </p:nvPr>
        </p:nvGraphicFramePr>
        <p:xfrm>
          <a:off x="5379913" y="4753739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166" name="Object 208">
                        <a:extLst>
                          <a:ext uri="{FF2B5EF4-FFF2-40B4-BE49-F238E27FC236}">
                            <a16:creationId xmlns:a16="http://schemas.microsoft.com/office/drawing/2014/main" id="{0FE042CB-9A42-4647-A280-9155B3BFA3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9913" y="4753739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6" name="Straight Connector 218">
            <a:extLst>
              <a:ext uri="{FF2B5EF4-FFF2-40B4-BE49-F238E27FC236}">
                <a16:creationId xmlns:a16="http://schemas.microsoft.com/office/drawing/2014/main" id="{B93A3FF5-8B39-4F83-804D-CD3C1CE9B114}"/>
              </a:ext>
            </a:extLst>
          </p:cNvPr>
          <p:cNvCxnSpPr/>
          <p:nvPr/>
        </p:nvCxnSpPr>
        <p:spPr>
          <a:xfrm>
            <a:off x="5597061" y="4841171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Arc 219">
            <a:extLst>
              <a:ext uri="{FF2B5EF4-FFF2-40B4-BE49-F238E27FC236}">
                <a16:creationId xmlns:a16="http://schemas.microsoft.com/office/drawing/2014/main" id="{9AE10724-ABE2-4A1F-9D99-C62B83363ABB}"/>
              </a:ext>
            </a:extLst>
          </p:cNvPr>
          <p:cNvSpPr/>
          <p:nvPr/>
        </p:nvSpPr>
        <p:spPr>
          <a:xfrm>
            <a:off x="5483358" y="4784319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88" name="Straight Connector 220">
            <a:extLst>
              <a:ext uri="{FF2B5EF4-FFF2-40B4-BE49-F238E27FC236}">
                <a16:creationId xmlns:a16="http://schemas.microsoft.com/office/drawing/2014/main" id="{AE4984FE-2284-44BC-8816-7E95E8FBD869}"/>
              </a:ext>
            </a:extLst>
          </p:cNvPr>
          <p:cNvCxnSpPr/>
          <p:nvPr/>
        </p:nvCxnSpPr>
        <p:spPr>
          <a:xfrm>
            <a:off x="5709015" y="4841171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215">
            <a:extLst>
              <a:ext uri="{FF2B5EF4-FFF2-40B4-BE49-F238E27FC236}">
                <a16:creationId xmlns:a16="http://schemas.microsoft.com/office/drawing/2014/main" id="{48AB809D-FCA1-4D72-AFBD-356B1FAD3496}"/>
              </a:ext>
            </a:extLst>
          </p:cNvPr>
          <p:cNvCxnSpPr/>
          <p:nvPr/>
        </p:nvCxnSpPr>
        <p:spPr>
          <a:xfrm rot="14400000">
            <a:off x="5319817" y="4684634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Arc 216">
            <a:extLst>
              <a:ext uri="{FF2B5EF4-FFF2-40B4-BE49-F238E27FC236}">
                <a16:creationId xmlns:a16="http://schemas.microsoft.com/office/drawing/2014/main" id="{D2C409B5-DF9B-4FE6-A942-2916A64D823F}"/>
              </a:ext>
            </a:extLst>
          </p:cNvPr>
          <p:cNvSpPr/>
          <p:nvPr/>
        </p:nvSpPr>
        <p:spPr>
          <a:xfrm rot="14400000">
            <a:off x="5375357" y="4725495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1" name="Straight Connector 217">
            <a:extLst>
              <a:ext uri="{FF2B5EF4-FFF2-40B4-BE49-F238E27FC236}">
                <a16:creationId xmlns:a16="http://schemas.microsoft.com/office/drawing/2014/main" id="{74AFD53D-B9C4-466E-A277-A393A09EE4A1}"/>
              </a:ext>
            </a:extLst>
          </p:cNvPr>
          <p:cNvCxnSpPr/>
          <p:nvPr/>
        </p:nvCxnSpPr>
        <p:spPr>
          <a:xfrm rot="14400000">
            <a:off x="5291391" y="4603586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212">
            <a:extLst>
              <a:ext uri="{FF2B5EF4-FFF2-40B4-BE49-F238E27FC236}">
                <a16:creationId xmlns:a16="http://schemas.microsoft.com/office/drawing/2014/main" id="{A75F0255-921C-4210-8140-F0240A2DA342}"/>
              </a:ext>
            </a:extLst>
          </p:cNvPr>
          <p:cNvCxnSpPr/>
          <p:nvPr/>
        </p:nvCxnSpPr>
        <p:spPr>
          <a:xfrm rot="7200000">
            <a:off x="5319817" y="4998599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Arc 213">
            <a:extLst>
              <a:ext uri="{FF2B5EF4-FFF2-40B4-BE49-F238E27FC236}">
                <a16:creationId xmlns:a16="http://schemas.microsoft.com/office/drawing/2014/main" id="{7D52C1C7-2A55-44CB-9EF0-E45B647C00E9}"/>
              </a:ext>
            </a:extLst>
          </p:cNvPr>
          <p:cNvSpPr/>
          <p:nvPr/>
        </p:nvSpPr>
        <p:spPr>
          <a:xfrm rot="7200000">
            <a:off x="5375357" y="4844035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4" name="Straight Connector 214">
            <a:extLst>
              <a:ext uri="{FF2B5EF4-FFF2-40B4-BE49-F238E27FC236}">
                <a16:creationId xmlns:a16="http://schemas.microsoft.com/office/drawing/2014/main" id="{2A0FFA6A-DD8F-4EC0-A96C-D081B0370CE0}"/>
              </a:ext>
            </a:extLst>
          </p:cNvPr>
          <p:cNvCxnSpPr/>
          <p:nvPr/>
        </p:nvCxnSpPr>
        <p:spPr>
          <a:xfrm rot="7200000">
            <a:off x="5291391" y="5079647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5" name="Object 194">
            <a:extLst>
              <a:ext uri="{FF2B5EF4-FFF2-40B4-BE49-F238E27FC236}">
                <a16:creationId xmlns:a16="http://schemas.microsoft.com/office/drawing/2014/main" id="{C28CFC5B-6F0A-41D1-96CB-6752C4E5B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245741"/>
              </p:ext>
            </p:extLst>
          </p:nvPr>
        </p:nvGraphicFramePr>
        <p:xfrm>
          <a:off x="5784234" y="4758777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4" name="CS ChemDraw Drawing" r:id="rId24" imgW="601746" imgH="601612" progId="ChemDraw.Document.6.0">
                  <p:embed/>
                </p:oleObj>
              </mc:Choice>
              <mc:Fallback>
                <p:oleObj name="CS ChemDraw Drawing" r:id="rId24" imgW="601746" imgH="601612" progId="ChemDraw.Document.6.0">
                  <p:embed/>
                  <p:pic>
                    <p:nvPicPr>
                      <p:cNvPr id="176" name="Object 194">
                        <a:extLst>
                          <a:ext uri="{FF2B5EF4-FFF2-40B4-BE49-F238E27FC236}">
                            <a16:creationId xmlns:a16="http://schemas.microsoft.com/office/drawing/2014/main" id="{2DA8B80D-7375-4914-AEC0-35D48B3F8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4234" y="4758777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" name="Object 195">
            <a:extLst>
              <a:ext uri="{FF2B5EF4-FFF2-40B4-BE49-F238E27FC236}">
                <a16:creationId xmlns:a16="http://schemas.microsoft.com/office/drawing/2014/main" id="{7CD4A7CC-E0CB-4151-A6C8-6258B8A40B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539670"/>
              </p:ext>
            </p:extLst>
          </p:nvPr>
        </p:nvGraphicFramePr>
        <p:xfrm>
          <a:off x="6174859" y="4752131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5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177" name="Object 195">
                        <a:extLst>
                          <a:ext uri="{FF2B5EF4-FFF2-40B4-BE49-F238E27FC236}">
                            <a16:creationId xmlns:a16="http://schemas.microsoft.com/office/drawing/2014/main" id="{2259A9B6-6B3F-42BC-A27D-242283635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4859" y="4752131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7" name="Straight Connector 205">
            <a:extLst>
              <a:ext uri="{FF2B5EF4-FFF2-40B4-BE49-F238E27FC236}">
                <a16:creationId xmlns:a16="http://schemas.microsoft.com/office/drawing/2014/main" id="{B1C5BF3E-6579-4EF5-8A4E-02B1734E44A8}"/>
              </a:ext>
            </a:extLst>
          </p:cNvPr>
          <p:cNvCxnSpPr/>
          <p:nvPr/>
        </p:nvCxnSpPr>
        <p:spPr>
          <a:xfrm rot="18000000">
            <a:off x="6294213" y="4684633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Arc 206">
            <a:extLst>
              <a:ext uri="{FF2B5EF4-FFF2-40B4-BE49-F238E27FC236}">
                <a16:creationId xmlns:a16="http://schemas.microsoft.com/office/drawing/2014/main" id="{4A51CD45-E63A-4527-BC09-9D7184BA2F8E}"/>
              </a:ext>
            </a:extLst>
          </p:cNvPr>
          <p:cNvSpPr/>
          <p:nvPr/>
        </p:nvSpPr>
        <p:spPr>
          <a:xfrm rot="18000000">
            <a:off x="6236924" y="4725494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99" name="Straight Connector 207">
            <a:extLst>
              <a:ext uri="{FF2B5EF4-FFF2-40B4-BE49-F238E27FC236}">
                <a16:creationId xmlns:a16="http://schemas.microsoft.com/office/drawing/2014/main" id="{90AF5E05-7C6F-443F-A131-05D8F34216D2}"/>
              </a:ext>
            </a:extLst>
          </p:cNvPr>
          <p:cNvCxnSpPr/>
          <p:nvPr/>
        </p:nvCxnSpPr>
        <p:spPr>
          <a:xfrm rot="18000000">
            <a:off x="6359374" y="4603585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202">
            <a:extLst>
              <a:ext uri="{FF2B5EF4-FFF2-40B4-BE49-F238E27FC236}">
                <a16:creationId xmlns:a16="http://schemas.microsoft.com/office/drawing/2014/main" id="{1FD79B6D-D099-49DA-AF58-046246046460}"/>
              </a:ext>
            </a:extLst>
          </p:cNvPr>
          <p:cNvCxnSpPr/>
          <p:nvPr/>
        </p:nvCxnSpPr>
        <p:spPr>
          <a:xfrm rot="10800000">
            <a:off x="6020785" y="4839953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1" name="Arc 203">
            <a:extLst>
              <a:ext uri="{FF2B5EF4-FFF2-40B4-BE49-F238E27FC236}">
                <a16:creationId xmlns:a16="http://schemas.microsoft.com/office/drawing/2014/main" id="{93E6EE72-DC48-44FD-9EA3-1785FEA578FE}"/>
              </a:ext>
            </a:extLst>
          </p:cNvPr>
          <p:cNvSpPr/>
          <p:nvPr/>
        </p:nvSpPr>
        <p:spPr>
          <a:xfrm rot="10800000">
            <a:off x="6132739" y="4783101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2" name="Straight Connector 204">
            <a:extLst>
              <a:ext uri="{FF2B5EF4-FFF2-40B4-BE49-F238E27FC236}">
                <a16:creationId xmlns:a16="http://schemas.microsoft.com/office/drawing/2014/main" id="{1C8F06CA-4223-45E9-9A98-152D85A63ABF}"/>
              </a:ext>
            </a:extLst>
          </p:cNvPr>
          <p:cNvCxnSpPr/>
          <p:nvPr/>
        </p:nvCxnSpPr>
        <p:spPr>
          <a:xfrm rot="10800000">
            <a:off x="5945566" y="4839953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Straight Connector 199">
            <a:extLst>
              <a:ext uri="{FF2B5EF4-FFF2-40B4-BE49-F238E27FC236}">
                <a16:creationId xmlns:a16="http://schemas.microsoft.com/office/drawing/2014/main" id="{11014E28-1D76-4A2F-AD5F-F52DE713575B}"/>
              </a:ext>
            </a:extLst>
          </p:cNvPr>
          <p:cNvCxnSpPr/>
          <p:nvPr/>
        </p:nvCxnSpPr>
        <p:spPr>
          <a:xfrm rot="3600000">
            <a:off x="6298327" y="4995211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Arc 200">
            <a:extLst>
              <a:ext uri="{FF2B5EF4-FFF2-40B4-BE49-F238E27FC236}">
                <a16:creationId xmlns:a16="http://schemas.microsoft.com/office/drawing/2014/main" id="{0651C4CB-365D-48D7-9CF6-CC8698018375}"/>
              </a:ext>
            </a:extLst>
          </p:cNvPr>
          <p:cNvSpPr/>
          <p:nvPr/>
        </p:nvSpPr>
        <p:spPr>
          <a:xfrm rot="3600000">
            <a:off x="6241038" y="4840647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05" name="Straight Connector 201">
            <a:extLst>
              <a:ext uri="{FF2B5EF4-FFF2-40B4-BE49-F238E27FC236}">
                <a16:creationId xmlns:a16="http://schemas.microsoft.com/office/drawing/2014/main" id="{BBFE736B-1F35-497A-80E2-3474EB5AA7E7}"/>
              </a:ext>
            </a:extLst>
          </p:cNvPr>
          <p:cNvCxnSpPr/>
          <p:nvPr/>
        </p:nvCxnSpPr>
        <p:spPr>
          <a:xfrm rot="3600000">
            <a:off x="6363488" y="5076259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" name="Object 89">
            <a:extLst>
              <a:ext uri="{FF2B5EF4-FFF2-40B4-BE49-F238E27FC236}">
                <a16:creationId xmlns:a16="http://schemas.microsoft.com/office/drawing/2014/main" id="{DC4FA454-FD29-43DC-B76C-B2981D2B1A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378340"/>
              </p:ext>
            </p:extLst>
          </p:nvPr>
        </p:nvGraphicFramePr>
        <p:xfrm>
          <a:off x="6372887" y="2367901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6" name="CS ChemDraw Drawing" r:id="rId25" imgW="601746" imgH="601612" progId="ChemDraw.Document.6.0">
                  <p:embed/>
                </p:oleObj>
              </mc:Choice>
              <mc:Fallback>
                <p:oleObj name="CS ChemDraw Drawing" r:id="rId25" imgW="601746" imgH="601612" progId="ChemDraw.Document.6.0">
                  <p:embed/>
                  <p:pic>
                    <p:nvPicPr>
                      <p:cNvPr id="187" name="Object 89">
                        <a:extLst>
                          <a:ext uri="{FF2B5EF4-FFF2-40B4-BE49-F238E27FC236}">
                            <a16:creationId xmlns:a16="http://schemas.microsoft.com/office/drawing/2014/main" id="{498A8EA3-CE51-4044-9431-721DD5DAF7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2887" y="2367901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" name="Object 90">
            <a:extLst>
              <a:ext uri="{FF2B5EF4-FFF2-40B4-BE49-F238E27FC236}">
                <a16:creationId xmlns:a16="http://schemas.microsoft.com/office/drawing/2014/main" id="{11D5C063-CBAB-4C1A-A720-D59F03B1B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766167"/>
              </p:ext>
            </p:extLst>
          </p:nvPr>
        </p:nvGraphicFramePr>
        <p:xfrm>
          <a:off x="7557541" y="2367901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7" name="CS ChemDraw Drawing" r:id="rId26" imgW="601746" imgH="601612" progId="ChemDraw.Document.6.0">
                  <p:embed/>
                </p:oleObj>
              </mc:Choice>
              <mc:Fallback>
                <p:oleObj name="CS ChemDraw Drawing" r:id="rId26" imgW="601746" imgH="601612" progId="ChemDraw.Document.6.0">
                  <p:embed/>
                  <p:pic>
                    <p:nvPicPr>
                      <p:cNvPr id="188" name="Object 90">
                        <a:extLst>
                          <a:ext uri="{FF2B5EF4-FFF2-40B4-BE49-F238E27FC236}">
                            <a16:creationId xmlns:a16="http://schemas.microsoft.com/office/drawing/2014/main" id="{443DBA58-9459-4474-9313-9A3D19A4BD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7541" y="2367901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8" name="Object 164">
            <a:extLst>
              <a:ext uri="{FF2B5EF4-FFF2-40B4-BE49-F238E27FC236}">
                <a16:creationId xmlns:a16="http://schemas.microsoft.com/office/drawing/2014/main" id="{C4312E24-E211-41BB-935B-1903532CAB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9614867"/>
              </p:ext>
            </p:extLst>
          </p:nvPr>
        </p:nvGraphicFramePr>
        <p:xfrm>
          <a:off x="7748869" y="2020153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189" name="Object 164">
                        <a:extLst>
                          <a:ext uri="{FF2B5EF4-FFF2-40B4-BE49-F238E27FC236}">
                            <a16:creationId xmlns:a16="http://schemas.microsoft.com/office/drawing/2014/main" id="{B87D0694-7665-4ACB-A3CA-A7FF3FD777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48869" y="2020153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9" name="Straight Connector 174">
            <a:extLst>
              <a:ext uri="{FF2B5EF4-FFF2-40B4-BE49-F238E27FC236}">
                <a16:creationId xmlns:a16="http://schemas.microsoft.com/office/drawing/2014/main" id="{26215713-B2DC-4BAB-ADE7-CDA50A36030C}"/>
              </a:ext>
            </a:extLst>
          </p:cNvPr>
          <p:cNvCxnSpPr/>
          <p:nvPr/>
        </p:nvCxnSpPr>
        <p:spPr>
          <a:xfrm>
            <a:off x="7966017" y="2107585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Arc 175">
            <a:extLst>
              <a:ext uri="{FF2B5EF4-FFF2-40B4-BE49-F238E27FC236}">
                <a16:creationId xmlns:a16="http://schemas.microsoft.com/office/drawing/2014/main" id="{84E4BF25-F008-42AE-B83E-87DCE3E70AF6}"/>
              </a:ext>
            </a:extLst>
          </p:cNvPr>
          <p:cNvSpPr/>
          <p:nvPr/>
        </p:nvSpPr>
        <p:spPr>
          <a:xfrm>
            <a:off x="7852314" y="2050733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1" name="Straight Connector 176">
            <a:extLst>
              <a:ext uri="{FF2B5EF4-FFF2-40B4-BE49-F238E27FC236}">
                <a16:creationId xmlns:a16="http://schemas.microsoft.com/office/drawing/2014/main" id="{A83763D7-4C01-4943-8FE4-905E8A76CD46}"/>
              </a:ext>
            </a:extLst>
          </p:cNvPr>
          <p:cNvCxnSpPr/>
          <p:nvPr/>
        </p:nvCxnSpPr>
        <p:spPr>
          <a:xfrm>
            <a:off x="8077971" y="2107585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171">
            <a:extLst>
              <a:ext uri="{FF2B5EF4-FFF2-40B4-BE49-F238E27FC236}">
                <a16:creationId xmlns:a16="http://schemas.microsoft.com/office/drawing/2014/main" id="{48875F67-BF7B-4472-9FE9-D3030BFBFA47}"/>
              </a:ext>
            </a:extLst>
          </p:cNvPr>
          <p:cNvCxnSpPr/>
          <p:nvPr/>
        </p:nvCxnSpPr>
        <p:spPr>
          <a:xfrm rot="14400000">
            <a:off x="7688773" y="1951048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3" name="Arc 172">
            <a:extLst>
              <a:ext uri="{FF2B5EF4-FFF2-40B4-BE49-F238E27FC236}">
                <a16:creationId xmlns:a16="http://schemas.microsoft.com/office/drawing/2014/main" id="{7E0992A7-EB2B-4B47-B86F-EB669704580C}"/>
              </a:ext>
            </a:extLst>
          </p:cNvPr>
          <p:cNvSpPr/>
          <p:nvPr/>
        </p:nvSpPr>
        <p:spPr>
          <a:xfrm rot="14400000">
            <a:off x="7744313" y="1991909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4" name="Straight Connector 173">
            <a:extLst>
              <a:ext uri="{FF2B5EF4-FFF2-40B4-BE49-F238E27FC236}">
                <a16:creationId xmlns:a16="http://schemas.microsoft.com/office/drawing/2014/main" id="{EB8484D6-D1B3-49C6-B7A0-5D805847ACDC}"/>
              </a:ext>
            </a:extLst>
          </p:cNvPr>
          <p:cNvCxnSpPr/>
          <p:nvPr/>
        </p:nvCxnSpPr>
        <p:spPr>
          <a:xfrm rot="14400000">
            <a:off x="7660347" y="1870000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168">
            <a:extLst>
              <a:ext uri="{FF2B5EF4-FFF2-40B4-BE49-F238E27FC236}">
                <a16:creationId xmlns:a16="http://schemas.microsoft.com/office/drawing/2014/main" id="{20BFFA56-CB1E-4D69-8D0C-BB7A70A8D286}"/>
              </a:ext>
            </a:extLst>
          </p:cNvPr>
          <p:cNvCxnSpPr/>
          <p:nvPr/>
        </p:nvCxnSpPr>
        <p:spPr>
          <a:xfrm rot="7200000">
            <a:off x="7688773" y="2265013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" name="Arc 169">
            <a:extLst>
              <a:ext uri="{FF2B5EF4-FFF2-40B4-BE49-F238E27FC236}">
                <a16:creationId xmlns:a16="http://schemas.microsoft.com/office/drawing/2014/main" id="{340F0321-ED85-4B30-AB12-229E97068CFA}"/>
              </a:ext>
            </a:extLst>
          </p:cNvPr>
          <p:cNvSpPr/>
          <p:nvPr/>
        </p:nvSpPr>
        <p:spPr>
          <a:xfrm rot="7200000">
            <a:off x="7744313" y="2110449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17" name="Straight Connector 170">
            <a:extLst>
              <a:ext uri="{FF2B5EF4-FFF2-40B4-BE49-F238E27FC236}">
                <a16:creationId xmlns:a16="http://schemas.microsoft.com/office/drawing/2014/main" id="{1FD4B86E-2912-48B9-8082-F1B7DE2D98A5}"/>
              </a:ext>
            </a:extLst>
          </p:cNvPr>
          <p:cNvCxnSpPr/>
          <p:nvPr/>
        </p:nvCxnSpPr>
        <p:spPr>
          <a:xfrm rot="7200000">
            <a:off x="7660347" y="2346061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8" name="Object 92">
            <a:extLst>
              <a:ext uri="{FF2B5EF4-FFF2-40B4-BE49-F238E27FC236}">
                <a16:creationId xmlns:a16="http://schemas.microsoft.com/office/drawing/2014/main" id="{D01023E8-FF2F-4DB1-9773-7BA402CFA4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178585"/>
              </p:ext>
            </p:extLst>
          </p:nvPr>
        </p:nvGraphicFramePr>
        <p:xfrm>
          <a:off x="8153190" y="2025191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" name="CS ChemDraw Drawing" r:id="rId27" imgW="601746" imgH="601612" progId="ChemDraw.Document.6.0">
                  <p:embed/>
                </p:oleObj>
              </mc:Choice>
              <mc:Fallback>
                <p:oleObj name="CS ChemDraw Drawing" r:id="rId27" imgW="601746" imgH="601612" progId="ChemDraw.Document.6.0">
                  <p:embed/>
                  <p:pic>
                    <p:nvPicPr>
                      <p:cNvPr id="199" name="Object 92">
                        <a:extLst>
                          <a:ext uri="{FF2B5EF4-FFF2-40B4-BE49-F238E27FC236}">
                            <a16:creationId xmlns:a16="http://schemas.microsoft.com/office/drawing/2014/main" id="{7659E173-19A1-4DFD-8243-4F60E6AA5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153190" y="2025191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9" name="Object 93">
            <a:extLst>
              <a:ext uri="{FF2B5EF4-FFF2-40B4-BE49-F238E27FC236}">
                <a16:creationId xmlns:a16="http://schemas.microsoft.com/office/drawing/2014/main" id="{57440671-4D09-44BB-BC17-69C57ED28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67759"/>
              </p:ext>
            </p:extLst>
          </p:nvPr>
        </p:nvGraphicFramePr>
        <p:xfrm>
          <a:off x="8543815" y="2018544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200" name="Object 93">
                        <a:extLst>
                          <a:ext uri="{FF2B5EF4-FFF2-40B4-BE49-F238E27FC236}">
                            <a16:creationId xmlns:a16="http://schemas.microsoft.com/office/drawing/2014/main" id="{ED66616D-0193-4419-BAE6-8BA253C618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43815" y="2018544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0" name="Straight Connector 161">
            <a:extLst>
              <a:ext uri="{FF2B5EF4-FFF2-40B4-BE49-F238E27FC236}">
                <a16:creationId xmlns:a16="http://schemas.microsoft.com/office/drawing/2014/main" id="{820FFB65-4C3D-420D-B118-1773EB671512}"/>
              </a:ext>
            </a:extLst>
          </p:cNvPr>
          <p:cNvCxnSpPr/>
          <p:nvPr/>
        </p:nvCxnSpPr>
        <p:spPr>
          <a:xfrm rot="18000000">
            <a:off x="8663168" y="1951046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" name="Arc 162">
            <a:extLst>
              <a:ext uri="{FF2B5EF4-FFF2-40B4-BE49-F238E27FC236}">
                <a16:creationId xmlns:a16="http://schemas.microsoft.com/office/drawing/2014/main" id="{E0CB045F-0883-469E-92C0-DD2912F89AF4}"/>
              </a:ext>
            </a:extLst>
          </p:cNvPr>
          <p:cNvSpPr/>
          <p:nvPr/>
        </p:nvSpPr>
        <p:spPr>
          <a:xfrm rot="18000000">
            <a:off x="8605879" y="1991907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2" name="Straight Connector 163">
            <a:extLst>
              <a:ext uri="{FF2B5EF4-FFF2-40B4-BE49-F238E27FC236}">
                <a16:creationId xmlns:a16="http://schemas.microsoft.com/office/drawing/2014/main" id="{C47676F7-B898-447E-90A4-BA324B1544E1}"/>
              </a:ext>
            </a:extLst>
          </p:cNvPr>
          <p:cNvCxnSpPr/>
          <p:nvPr/>
        </p:nvCxnSpPr>
        <p:spPr>
          <a:xfrm rot="18000000">
            <a:off x="8728329" y="1869998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158">
            <a:extLst>
              <a:ext uri="{FF2B5EF4-FFF2-40B4-BE49-F238E27FC236}">
                <a16:creationId xmlns:a16="http://schemas.microsoft.com/office/drawing/2014/main" id="{EF07145A-F1A4-47C9-B7A7-9376C89F844C}"/>
              </a:ext>
            </a:extLst>
          </p:cNvPr>
          <p:cNvCxnSpPr/>
          <p:nvPr/>
        </p:nvCxnSpPr>
        <p:spPr>
          <a:xfrm rot="10800000">
            <a:off x="8389741" y="2106367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4" name="Arc 159">
            <a:extLst>
              <a:ext uri="{FF2B5EF4-FFF2-40B4-BE49-F238E27FC236}">
                <a16:creationId xmlns:a16="http://schemas.microsoft.com/office/drawing/2014/main" id="{2260942D-E06A-4981-A339-417C2AD90FC4}"/>
              </a:ext>
            </a:extLst>
          </p:cNvPr>
          <p:cNvSpPr/>
          <p:nvPr/>
        </p:nvSpPr>
        <p:spPr>
          <a:xfrm rot="10800000">
            <a:off x="8501695" y="2049515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5" name="Straight Connector 160">
            <a:extLst>
              <a:ext uri="{FF2B5EF4-FFF2-40B4-BE49-F238E27FC236}">
                <a16:creationId xmlns:a16="http://schemas.microsoft.com/office/drawing/2014/main" id="{CB69403B-02E2-4540-AA1A-F435352A7C48}"/>
              </a:ext>
            </a:extLst>
          </p:cNvPr>
          <p:cNvCxnSpPr/>
          <p:nvPr/>
        </p:nvCxnSpPr>
        <p:spPr>
          <a:xfrm rot="10800000">
            <a:off x="8314522" y="2106367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155">
            <a:extLst>
              <a:ext uri="{FF2B5EF4-FFF2-40B4-BE49-F238E27FC236}">
                <a16:creationId xmlns:a16="http://schemas.microsoft.com/office/drawing/2014/main" id="{7BEDB6E2-4CF9-4BC7-B8DA-702D1F263B7E}"/>
              </a:ext>
            </a:extLst>
          </p:cNvPr>
          <p:cNvCxnSpPr/>
          <p:nvPr/>
        </p:nvCxnSpPr>
        <p:spPr>
          <a:xfrm rot="3600000">
            <a:off x="8667283" y="2261625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Arc 156">
            <a:extLst>
              <a:ext uri="{FF2B5EF4-FFF2-40B4-BE49-F238E27FC236}">
                <a16:creationId xmlns:a16="http://schemas.microsoft.com/office/drawing/2014/main" id="{06A4B699-F89F-4F3C-AC5C-39473DA2FF97}"/>
              </a:ext>
            </a:extLst>
          </p:cNvPr>
          <p:cNvSpPr/>
          <p:nvPr/>
        </p:nvSpPr>
        <p:spPr>
          <a:xfrm rot="3600000">
            <a:off x="8609994" y="2107061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28" name="Straight Connector 157">
            <a:extLst>
              <a:ext uri="{FF2B5EF4-FFF2-40B4-BE49-F238E27FC236}">
                <a16:creationId xmlns:a16="http://schemas.microsoft.com/office/drawing/2014/main" id="{D68CC549-A420-4FFA-BECA-F168351EC6F1}"/>
              </a:ext>
            </a:extLst>
          </p:cNvPr>
          <p:cNvCxnSpPr/>
          <p:nvPr/>
        </p:nvCxnSpPr>
        <p:spPr>
          <a:xfrm rot="3600000">
            <a:off x="8732444" y="2342673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9" name="Object 97">
            <a:extLst>
              <a:ext uri="{FF2B5EF4-FFF2-40B4-BE49-F238E27FC236}">
                <a16:creationId xmlns:a16="http://schemas.microsoft.com/office/drawing/2014/main" id="{601142B6-3703-430F-8F11-D8AD2080F6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429174"/>
              </p:ext>
            </p:extLst>
          </p:nvPr>
        </p:nvGraphicFramePr>
        <p:xfrm>
          <a:off x="6375515" y="1682429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" name="CS ChemDraw Drawing" r:id="rId28" imgW="601746" imgH="601612" progId="ChemDraw.Document.6.0">
                  <p:embed/>
                </p:oleObj>
              </mc:Choice>
              <mc:Fallback>
                <p:oleObj name="CS ChemDraw Drawing" r:id="rId28" imgW="601746" imgH="601612" progId="ChemDraw.Document.6.0">
                  <p:embed/>
                  <p:pic>
                    <p:nvPicPr>
                      <p:cNvPr id="210" name="Object 97">
                        <a:extLst>
                          <a:ext uri="{FF2B5EF4-FFF2-40B4-BE49-F238E27FC236}">
                            <a16:creationId xmlns:a16="http://schemas.microsoft.com/office/drawing/2014/main" id="{A3CF2971-53F1-4257-A781-C5E92DD93E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75515" y="1682429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" name="Object 98">
            <a:extLst>
              <a:ext uri="{FF2B5EF4-FFF2-40B4-BE49-F238E27FC236}">
                <a16:creationId xmlns:a16="http://schemas.microsoft.com/office/drawing/2014/main" id="{1BFF855F-4C41-4054-8F69-188D9A3EA7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287648"/>
              </p:ext>
            </p:extLst>
          </p:nvPr>
        </p:nvGraphicFramePr>
        <p:xfrm>
          <a:off x="7560169" y="1682429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" name="CS ChemDraw Drawing" r:id="rId29" imgW="601746" imgH="601612" progId="ChemDraw.Document.6.0">
                  <p:embed/>
                </p:oleObj>
              </mc:Choice>
              <mc:Fallback>
                <p:oleObj name="CS ChemDraw Drawing" r:id="rId29" imgW="601746" imgH="601612" progId="ChemDraw.Document.6.0">
                  <p:embed/>
                  <p:pic>
                    <p:nvPicPr>
                      <p:cNvPr id="211" name="Object 98">
                        <a:extLst>
                          <a:ext uri="{FF2B5EF4-FFF2-40B4-BE49-F238E27FC236}">
                            <a16:creationId xmlns:a16="http://schemas.microsoft.com/office/drawing/2014/main" id="{6874C40E-6C47-46BD-9DBE-4AA95E9EA14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60169" y="1682429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1" name="Object 142">
            <a:extLst>
              <a:ext uri="{FF2B5EF4-FFF2-40B4-BE49-F238E27FC236}">
                <a16:creationId xmlns:a16="http://schemas.microsoft.com/office/drawing/2014/main" id="{DA1E73E1-4AF2-4692-95C0-C18096EC84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330348"/>
              </p:ext>
            </p:extLst>
          </p:nvPr>
        </p:nvGraphicFramePr>
        <p:xfrm>
          <a:off x="6565358" y="1332825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212" name="Object 142">
                        <a:extLst>
                          <a:ext uri="{FF2B5EF4-FFF2-40B4-BE49-F238E27FC236}">
                            <a16:creationId xmlns:a16="http://schemas.microsoft.com/office/drawing/2014/main" id="{83141201-4F92-490E-8E9F-0AD24F691B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65358" y="1332825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2" name="Straight Connector 152">
            <a:extLst>
              <a:ext uri="{FF2B5EF4-FFF2-40B4-BE49-F238E27FC236}">
                <a16:creationId xmlns:a16="http://schemas.microsoft.com/office/drawing/2014/main" id="{FB594FC9-D073-4834-B963-7984B81E12C7}"/>
              </a:ext>
            </a:extLst>
          </p:cNvPr>
          <p:cNvCxnSpPr/>
          <p:nvPr/>
        </p:nvCxnSpPr>
        <p:spPr>
          <a:xfrm>
            <a:off x="6782506" y="1420257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Arc 153">
            <a:extLst>
              <a:ext uri="{FF2B5EF4-FFF2-40B4-BE49-F238E27FC236}">
                <a16:creationId xmlns:a16="http://schemas.microsoft.com/office/drawing/2014/main" id="{64B3038E-58DC-42B6-8A01-1812EA742608}"/>
              </a:ext>
            </a:extLst>
          </p:cNvPr>
          <p:cNvSpPr/>
          <p:nvPr/>
        </p:nvSpPr>
        <p:spPr>
          <a:xfrm>
            <a:off x="6668803" y="1363405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4" name="Straight Connector 154">
            <a:extLst>
              <a:ext uri="{FF2B5EF4-FFF2-40B4-BE49-F238E27FC236}">
                <a16:creationId xmlns:a16="http://schemas.microsoft.com/office/drawing/2014/main" id="{8368525A-6450-4892-897B-0438529C4F69}"/>
              </a:ext>
            </a:extLst>
          </p:cNvPr>
          <p:cNvCxnSpPr/>
          <p:nvPr/>
        </p:nvCxnSpPr>
        <p:spPr>
          <a:xfrm>
            <a:off x="6894460" y="1420257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149">
            <a:extLst>
              <a:ext uri="{FF2B5EF4-FFF2-40B4-BE49-F238E27FC236}">
                <a16:creationId xmlns:a16="http://schemas.microsoft.com/office/drawing/2014/main" id="{D4D13A6C-7159-4A41-982A-470FD698AE5E}"/>
              </a:ext>
            </a:extLst>
          </p:cNvPr>
          <p:cNvCxnSpPr/>
          <p:nvPr/>
        </p:nvCxnSpPr>
        <p:spPr>
          <a:xfrm rot="14400000">
            <a:off x="6505262" y="1263720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Arc 150">
            <a:extLst>
              <a:ext uri="{FF2B5EF4-FFF2-40B4-BE49-F238E27FC236}">
                <a16:creationId xmlns:a16="http://schemas.microsoft.com/office/drawing/2014/main" id="{247ED456-1EF2-4A01-B88E-B2CE63179400}"/>
              </a:ext>
            </a:extLst>
          </p:cNvPr>
          <p:cNvSpPr/>
          <p:nvPr/>
        </p:nvSpPr>
        <p:spPr>
          <a:xfrm rot="14400000">
            <a:off x="6560802" y="1304581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7" name="Straight Connector 151">
            <a:extLst>
              <a:ext uri="{FF2B5EF4-FFF2-40B4-BE49-F238E27FC236}">
                <a16:creationId xmlns:a16="http://schemas.microsoft.com/office/drawing/2014/main" id="{DA936431-3C53-461B-80E1-53636ACBD644}"/>
              </a:ext>
            </a:extLst>
          </p:cNvPr>
          <p:cNvCxnSpPr/>
          <p:nvPr/>
        </p:nvCxnSpPr>
        <p:spPr>
          <a:xfrm rot="14400000">
            <a:off x="6476836" y="1182672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146">
            <a:extLst>
              <a:ext uri="{FF2B5EF4-FFF2-40B4-BE49-F238E27FC236}">
                <a16:creationId xmlns:a16="http://schemas.microsoft.com/office/drawing/2014/main" id="{2A237041-823D-4974-B064-41BB6B177078}"/>
              </a:ext>
            </a:extLst>
          </p:cNvPr>
          <p:cNvCxnSpPr/>
          <p:nvPr/>
        </p:nvCxnSpPr>
        <p:spPr>
          <a:xfrm rot="7200000">
            <a:off x="6505262" y="1577685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Arc 147">
            <a:extLst>
              <a:ext uri="{FF2B5EF4-FFF2-40B4-BE49-F238E27FC236}">
                <a16:creationId xmlns:a16="http://schemas.microsoft.com/office/drawing/2014/main" id="{C463B0B4-5329-419E-A473-66DBB072C6A6}"/>
              </a:ext>
            </a:extLst>
          </p:cNvPr>
          <p:cNvSpPr/>
          <p:nvPr/>
        </p:nvSpPr>
        <p:spPr>
          <a:xfrm rot="7200000">
            <a:off x="6560802" y="1423121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0" name="Straight Connector 148">
            <a:extLst>
              <a:ext uri="{FF2B5EF4-FFF2-40B4-BE49-F238E27FC236}">
                <a16:creationId xmlns:a16="http://schemas.microsoft.com/office/drawing/2014/main" id="{D4EDCD74-9E87-4CCB-8C56-37AE891CB248}"/>
              </a:ext>
            </a:extLst>
          </p:cNvPr>
          <p:cNvCxnSpPr/>
          <p:nvPr/>
        </p:nvCxnSpPr>
        <p:spPr>
          <a:xfrm rot="7200000">
            <a:off x="6476836" y="1658733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1" name="Object 100">
            <a:extLst>
              <a:ext uri="{FF2B5EF4-FFF2-40B4-BE49-F238E27FC236}">
                <a16:creationId xmlns:a16="http://schemas.microsoft.com/office/drawing/2014/main" id="{CF773D2A-75EC-4871-AA47-EF671E6E76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8256858"/>
              </p:ext>
            </p:extLst>
          </p:nvPr>
        </p:nvGraphicFramePr>
        <p:xfrm>
          <a:off x="6969679" y="1337863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" name="CS ChemDraw Drawing" r:id="rId30" imgW="601746" imgH="601612" progId="ChemDraw.Document.6.0">
                  <p:embed/>
                </p:oleObj>
              </mc:Choice>
              <mc:Fallback>
                <p:oleObj name="CS ChemDraw Drawing" r:id="rId30" imgW="601746" imgH="601612" progId="ChemDraw.Document.6.0">
                  <p:embed/>
                  <p:pic>
                    <p:nvPicPr>
                      <p:cNvPr id="222" name="Object 100">
                        <a:extLst>
                          <a:ext uri="{FF2B5EF4-FFF2-40B4-BE49-F238E27FC236}">
                            <a16:creationId xmlns:a16="http://schemas.microsoft.com/office/drawing/2014/main" id="{CC0D0F06-4312-41EB-87A2-B60C263F7F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69679" y="1337863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" name="Object 101">
            <a:extLst>
              <a:ext uri="{FF2B5EF4-FFF2-40B4-BE49-F238E27FC236}">
                <a16:creationId xmlns:a16="http://schemas.microsoft.com/office/drawing/2014/main" id="{11728D66-E949-42D7-BAD6-70131273B1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526983"/>
              </p:ext>
            </p:extLst>
          </p:nvPr>
        </p:nvGraphicFramePr>
        <p:xfrm>
          <a:off x="7360304" y="1331216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223" name="Object 101">
                        <a:extLst>
                          <a:ext uri="{FF2B5EF4-FFF2-40B4-BE49-F238E27FC236}">
                            <a16:creationId xmlns:a16="http://schemas.microsoft.com/office/drawing/2014/main" id="{31946FCA-E0CE-4E5B-9778-DC1B594E4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60304" y="1331216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3" name="Straight Connector 139">
            <a:extLst>
              <a:ext uri="{FF2B5EF4-FFF2-40B4-BE49-F238E27FC236}">
                <a16:creationId xmlns:a16="http://schemas.microsoft.com/office/drawing/2014/main" id="{4495E66A-45E1-4CF5-B5B3-33D2B82308C3}"/>
              </a:ext>
            </a:extLst>
          </p:cNvPr>
          <p:cNvCxnSpPr/>
          <p:nvPr/>
        </p:nvCxnSpPr>
        <p:spPr>
          <a:xfrm rot="18000000">
            <a:off x="7479658" y="1263719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Arc 140">
            <a:extLst>
              <a:ext uri="{FF2B5EF4-FFF2-40B4-BE49-F238E27FC236}">
                <a16:creationId xmlns:a16="http://schemas.microsoft.com/office/drawing/2014/main" id="{B2ACFD1B-E676-495C-BCF9-A5C02B8A81FD}"/>
              </a:ext>
            </a:extLst>
          </p:cNvPr>
          <p:cNvSpPr/>
          <p:nvPr/>
        </p:nvSpPr>
        <p:spPr>
          <a:xfrm rot="18000000">
            <a:off x="7422369" y="1304580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5" name="Straight Connector 141">
            <a:extLst>
              <a:ext uri="{FF2B5EF4-FFF2-40B4-BE49-F238E27FC236}">
                <a16:creationId xmlns:a16="http://schemas.microsoft.com/office/drawing/2014/main" id="{571D25C3-E052-4B70-B70B-2C21433C85CB}"/>
              </a:ext>
            </a:extLst>
          </p:cNvPr>
          <p:cNvCxnSpPr/>
          <p:nvPr/>
        </p:nvCxnSpPr>
        <p:spPr>
          <a:xfrm rot="18000000">
            <a:off x="7544819" y="1182671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136">
            <a:extLst>
              <a:ext uri="{FF2B5EF4-FFF2-40B4-BE49-F238E27FC236}">
                <a16:creationId xmlns:a16="http://schemas.microsoft.com/office/drawing/2014/main" id="{9695DCCF-D415-40E6-B1B8-ECB192CA1008}"/>
              </a:ext>
            </a:extLst>
          </p:cNvPr>
          <p:cNvCxnSpPr/>
          <p:nvPr/>
        </p:nvCxnSpPr>
        <p:spPr>
          <a:xfrm rot="10800000">
            <a:off x="7206230" y="1419039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7" name="Arc 137">
            <a:extLst>
              <a:ext uri="{FF2B5EF4-FFF2-40B4-BE49-F238E27FC236}">
                <a16:creationId xmlns:a16="http://schemas.microsoft.com/office/drawing/2014/main" id="{7CB325F3-960C-43D8-AEF4-2F413866BF90}"/>
              </a:ext>
            </a:extLst>
          </p:cNvPr>
          <p:cNvSpPr/>
          <p:nvPr/>
        </p:nvSpPr>
        <p:spPr>
          <a:xfrm rot="10800000">
            <a:off x="7318184" y="1362187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8" name="Straight Connector 138">
            <a:extLst>
              <a:ext uri="{FF2B5EF4-FFF2-40B4-BE49-F238E27FC236}">
                <a16:creationId xmlns:a16="http://schemas.microsoft.com/office/drawing/2014/main" id="{A1318473-3257-48B6-BD29-F1289DF16E67}"/>
              </a:ext>
            </a:extLst>
          </p:cNvPr>
          <p:cNvCxnSpPr/>
          <p:nvPr/>
        </p:nvCxnSpPr>
        <p:spPr>
          <a:xfrm rot="10800000">
            <a:off x="7131011" y="1419039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133">
            <a:extLst>
              <a:ext uri="{FF2B5EF4-FFF2-40B4-BE49-F238E27FC236}">
                <a16:creationId xmlns:a16="http://schemas.microsoft.com/office/drawing/2014/main" id="{3C61D854-AA28-41E2-AC8D-66EADB1F816E}"/>
              </a:ext>
            </a:extLst>
          </p:cNvPr>
          <p:cNvCxnSpPr/>
          <p:nvPr/>
        </p:nvCxnSpPr>
        <p:spPr>
          <a:xfrm rot="3600000">
            <a:off x="7483772" y="1574297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Arc 134">
            <a:extLst>
              <a:ext uri="{FF2B5EF4-FFF2-40B4-BE49-F238E27FC236}">
                <a16:creationId xmlns:a16="http://schemas.microsoft.com/office/drawing/2014/main" id="{6921BD15-841A-4CBF-89D5-DD449535DB58}"/>
              </a:ext>
            </a:extLst>
          </p:cNvPr>
          <p:cNvSpPr/>
          <p:nvPr/>
        </p:nvSpPr>
        <p:spPr>
          <a:xfrm rot="3600000">
            <a:off x="7426483" y="1419733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1" name="Straight Connector 135">
            <a:extLst>
              <a:ext uri="{FF2B5EF4-FFF2-40B4-BE49-F238E27FC236}">
                <a16:creationId xmlns:a16="http://schemas.microsoft.com/office/drawing/2014/main" id="{D96A9A74-A535-4629-A769-92BFFE1009DE}"/>
              </a:ext>
            </a:extLst>
          </p:cNvPr>
          <p:cNvCxnSpPr/>
          <p:nvPr/>
        </p:nvCxnSpPr>
        <p:spPr>
          <a:xfrm rot="3600000">
            <a:off x="7548933" y="1655345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2" name="Object 120">
            <a:extLst>
              <a:ext uri="{FF2B5EF4-FFF2-40B4-BE49-F238E27FC236}">
                <a16:creationId xmlns:a16="http://schemas.microsoft.com/office/drawing/2014/main" id="{1B2EBE5B-64F7-4477-AA23-C83763853D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39145"/>
              </p:ext>
            </p:extLst>
          </p:nvPr>
        </p:nvGraphicFramePr>
        <p:xfrm>
          <a:off x="5379475" y="2018508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233" name="Object 120">
                        <a:extLst>
                          <a:ext uri="{FF2B5EF4-FFF2-40B4-BE49-F238E27FC236}">
                            <a16:creationId xmlns:a16="http://schemas.microsoft.com/office/drawing/2014/main" id="{8F9883BA-95BD-4B8F-BC89-B62AB9DB93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79475" y="2018508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3" name="Straight Connector 130">
            <a:extLst>
              <a:ext uri="{FF2B5EF4-FFF2-40B4-BE49-F238E27FC236}">
                <a16:creationId xmlns:a16="http://schemas.microsoft.com/office/drawing/2014/main" id="{5367D354-A3EA-4119-899C-8F6EC3C87D9F}"/>
              </a:ext>
            </a:extLst>
          </p:cNvPr>
          <p:cNvCxnSpPr/>
          <p:nvPr/>
        </p:nvCxnSpPr>
        <p:spPr>
          <a:xfrm>
            <a:off x="5596623" y="2105940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4" name="Arc 131">
            <a:extLst>
              <a:ext uri="{FF2B5EF4-FFF2-40B4-BE49-F238E27FC236}">
                <a16:creationId xmlns:a16="http://schemas.microsoft.com/office/drawing/2014/main" id="{7FA5152F-7C47-4FAF-8EC8-936306D25853}"/>
              </a:ext>
            </a:extLst>
          </p:cNvPr>
          <p:cNvSpPr/>
          <p:nvPr/>
        </p:nvSpPr>
        <p:spPr>
          <a:xfrm>
            <a:off x="5482920" y="2049088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5" name="Straight Connector 132">
            <a:extLst>
              <a:ext uri="{FF2B5EF4-FFF2-40B4-BE49-F238E27FC236}">
                <a16:creationId xmlns:a16="http://schemas.microsoft.com/office/drawing/2014/main" id="{F361709A-D1CA-4BF6-938A-36F4DD952969}"/>
              </a:ext>
            </a:extLst>
          </p:cNvPr>
          <p:cNvCxnSpPr/>
          <p:nvPr/>
        </p:nvCxnSpPr>
        <p:spPr>
          <a:xfrm>
            <a:off x="5708577" y="2105940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127">
            <a:extLst>
              <a:ext uri="{FF2B5EF4-FFF2-40B4-BE49-F238E27FC236}">
                <a16:creationId xmlns:a16="http://schemas.microsoft.com/office/drawing/2014/main" id="{B6B5222C-DDCD-4B74-AF2D-16B0B1F58096}"/>
              </a:ext>
            </a:extLst>
          </p:cNvPr>
          <p:cNvCxnSpPr/>
          <p:nvPr/>
        </p:nvCxnSpPr>
        <p:spPr>
          <a:xfrm rot="14400000">
            <a:off x="5319379" y="1949403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Arc 128">
            <a:extLst>
              <a:ext uri="{FF2B5EF4-FFF2-40B4-BE49-F238E27FC236}">
                <a16:creationId xmlns:a16="http://schemas.microsoft.com/office/drawing/2014/main" id="{563B41E8-803B-4558-B02B-E024B328D7E2}"/>
              </a:ext>
            </a:extLst>
          </p:cNvPr>
          <p:cNvSpPr/>
          <p:nvPr/>
        </p:nvSpPr>
        <p:spPr>
          <a:xfrm rot="14400000">
            <a:off x="5374919" y="1990264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58" name="Straight Connector 129">
            <a:extLst>
              <a:ext uri="{FF2B5EF4-FFF2-40B4-BE49-F238E27FC236}">
                <a16:creationId xmlns:a16="http://schemas.microsoft.com/office/drawing/2014/main" id="{B5B66923-8D57-4096-A480-7F288301B5D3}"/>
              </a:ext>
            </a:extLst>
          </p:cNvPr>
          <p:cNvCxnSpPr/>
          <p:nvPr/>
        </p:nvCxnSpPr>
        <p:spPr>
          <a:xfrm rot="14400000">
            <a:off x="5290953" y="1868355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124">
            <a:extLst>
              <a:ext uri="{FF2B5EF4-FFF2-40B4-BE49-F238E27FC236}">
                <a16:creationId xmlns:a16="http://schemas.microsoft.com/office/drawing/2014/main" id="{5058CC8A-8C80-4508-ABC0-11312D340412}"/>
              </a:ext>
            </a:extLst>
          </p:cNvPr>
          <p:cNvCxnSpPr/>
          <p:nvPr/>
        </p:nvCxnSpPr>
        <p:spPr>
          <a:xfrm rot="7200000">
            <a:off x="5319379" y="2263368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Arc 125">
            <a:extLst>
              <a:ext uri="{FF2B5EF4-FFF2-40B4-BE49-F238E27FC236}">
                <a16:creationId xmlns:a16="http://schemas.microsoft.com/office/drawing/2014/main" id="{F0D0366C-81B9-4111-AD0B-869DCAB783E4}"/>
              </a:ext>
            </a:extLst>
          </p:cNvPr>
          <p:cNvSpPr/>
          <p:nvPr/>
        </p:nvSpPr>
        <p:spPr>
          <a:xfrm rot="7200000">
            <a:off x="5374919" y="2108804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1" name="Straight Connector 126">
            <a:extLst>
              <a:ext uri="{FF2B5EF4-FFF2-40B4-BE49-F238E27FC236}">
                <a16:creationId xmlns:a16="http://schemas.microsoft.com/office/drawing/2014/main" id="{179ACF0D-3DE9-4E51-B10A-FD848658D951}"/>
              </a:ext>
            </a:extLst>
          </p:cNvPr>
          <p:cNvCxnSpPr/>
          <p:nvPr/>
        </p:nvCxnSpPr>
        <p:spPr>
          <a:xfrm rot="7200000">
            <a:off x="5290953" y="2344416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2" name="Object 106">
            <a:extLst>
              <a:ext uri="{FF2B5EF4-FFF2-40B4-BE49-F238E27FC236}">
                <a16:creationId xmlns:a16="http://schemas.microsoft.com/office/drawing/2014/main" id="{8CC2C226-FC34-4A0A-8DA2-056F8515AD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445886"/>
              </p:ext>
            </p:extLst>
          </p:nvPr>
        </p:nvGraphicFramePr>
        <p:xfrm>
          <a:off x="5783796" y="2023546"/>
          <a:ext cx="164786" cy="1647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7" name="CS ChemDraw Drawing" r:id="rId31" imgW="601746" imgH="601612" progId="ChemDraw.Document.6.0">
                  <p:embed/>
                </p:oleObj>
              </mc:Choice>
              <mc:Fallback>
                <p:oleObj name="CS ChemDraw Drawing" r:id="rId31" imgW="601746" imgH="601612" progId="ChemDraw.Document.6.0">
                  <p:embed/>
                  <p:pic>
                    <p:nvPicPr>
                      <p:cNvPr id="243" name="Object 106">
                        <a:extLst>
                          <a:ext uri="{FF2B5EF4-FFF2-40B4-BE49-F238E27FC236}">
                            <a16:creationId xmlns:a16="http://schemas.microsoft.com/office/drawing/2014/main" id="{003BEE7C-C9B4-4DCB-887C-D30268FB36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783796" y="2023546"/>
                        <a:ext cx="164786" cy="1647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" name="Object 107">
            <a:extLst>
              <a:ext uri="{FF2B5EF4-FFF2-40B4-BE49-F238E27FC236}">
                <a16:creationId xmlns:a16="http://schemas.microsoft.com/office/drawing/2014/main" id="{CD8F870B-721F-4CC4-976D-9A4967E9FE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718655"/>
              </p:ext>
            </p:extLst>
          </p:nvPr>
        </p:nvGraphicFramePr>
        <p:xfrm>
          <a:off x="6174421" y="2016898"/>
          <a:ext cx="175892" cy="17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" name="CS ChemDraw Drawing" r:id="rId4" imgW="271135" imgH="270537" progId="ChemDraw.Document.6.0">
                  <p:embed/>
                </p:oleObj>
              </mc:Choice>
              <mc:Fallback>
                <p:oleObj name="CS ChemDraw Drawing" r:id="rId4" imgW="271135" imgH="270537" progId="ChemDraw.Document.6.0">
                  <p:embed/>
                  <p:pic>
                    <p:nvPicPr>
                      <p:cNvPr id="244" name="Object 107">
                        <a:extLst>
                          <a:ext uri="{FF2B5EF4-FFF2-40B4-BE49-F238E27FC236}">
                            <a16:creationId xmlns:a16="http://schemas.microsoft.com/office/drawing/2014/main" id="{87C671D9-98F0-403B-AAD0-436C52F20E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74421" y="2016898"/>
                        <a:ext cx="175892" cy="17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64" name="Straight Connector 117">
            <a:extLst>
              <a:ext uri="{FF2B5EF4-FFF2-40B4-BE49-F238E27FC236}">
                <a16:creationId xmlns:a16="http://schemas.microsoft.com/office/drawing/2014/main" id="{01881AC6-3304-485E-AD0D-79E6650E5FDA}"/>
              </a:ext>
            </a:extLst>
          </p:cNvPr>
          <p:cNvCxnSpPr/>
          <p:nvPr/>
        </p:nvCxnSpPr>
        <p:spPr>
          <a:xfrm rot="18000000">
            <a:off x="6293775" y="1949402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Arc 118">
            <a:extLst>
              <a:ext uri="{FF2B5EF4-FFF2-40B4-BE49-F238E27FC236}">
                <a16:creationId xmlns:a16="http://schemas.microsoft.com/office/drawing/2014/main" id="{886FD2C0-B9CF-4832-B765-B840A4DA6969}"/>
              </a:ext>
            </a:extLst>
          </p:cNvPr>
          <p:cNvSpPr/>
          <p:nvPr/>
        </p:nvSpPr>
        <p:spPr>
          <a:xfrm rot="18000000">
            <a:off x="6236486" y="1990263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6" name="Straight Connector 119">
            <a:extLst>
              <a:ext uri="{FF2B5EF4-FFF2-40B4-BE49-F238E27FC236}">
                <a16:creationId xmlns:a16="http://schemas.microsoft.com/office/drawing/2014/main" id="{9232CD43-304E-4E1C-8EA7-1AF9F87EFE06}"/>
              </a:ext>
            </a:extLst>
          </p:cNvPr>
          <p:cNvCxnSpPr/>
          <p:nvPr/>
        </p:nvCxnSpPr>
        <p:spPr>
          <a:xfrm rot="18000000">
            <a:off x="6358936" y="1868354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114">
            <a:extLst>
              <a:ext uri="{FF2B5EF4-FFF2-40B4-BE49-F238E27FC236}">
                <a16:creationId xmlns:a16="http://schemas.microsoft.com/office/drawing/2014/main" id="{04ACD520-568F-429A-9E7D-0608E9ADB39F}"/>
              </a:ext>
            </a:extLst>
          </p:cNvPr>
          <p:cNvCxnSpPr/>
          <p:nvPr/>
        </p:nvCxnSpPr>
        <p:spPr>
          <a:xfrm rot="10800000">
            <a:off x="6020347" y="2104722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8" name="Arc 115">
            <a:extLst>
              <a:ext uri="{FF2B5EF4-FFF2-40B4-BE49-F238E27FC236}">
                <a16:creationId xmlns:a16="http://schemas.microsoft.com/office/drawing/2014/main" id="{4D255391-640A-4CA9-9D7B-5876E67290F8}"/>
              </a:ext>
            </a:extLst>
          </p:cNvPr>
          <p:cNvSpPr/>
          <p:nvPr/>
        </p:nvSpPr>
        <p:spPr>
          <a:xfrm rot="10800000">
            <a:off x="6132301" y="2047870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69" name="Straight Connector 116">
            <a:extLst>
              <a:ext uri="{FF2B5EF4-FFF2-40B4-BE49-F238E27FC236}">
                <a16:creationId xmlns:a16="http://schemas.microsoft.com/office/drawing/2014/main" id="{5E9BBD3C-2A7F-4040-89B9-043D58555534}"/>
              </a:ext>
            </a:extLst>
          </p:cNvPr>
          <p:cNvCxnSpPr/>
          <p:nvPr/>
        </p:nvCxnSpPr>
        <p:spPr>
          <a:xfrm rot="10800000">
            <a:off x="5945128" y="2104722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111">
            <a:extLst>
              <a:ext uri="{FF2B5EF4-FFF2-40B4-BE49-F238E27FC236}">
                <a16:creationId xmlns:a16="http://schemas.microsoft.com/office/drawing/2014/main" id="{3F35EF34-F460-438F-8B20-093C078A30AA}"/>
              </a:ext>
            </a:extLst>
          </p:cNvPr>
          <p:cNvCxnSpPr/>
          <p:nvPr/>
        </p:nvCxnSpPr>
        <p:spPr>
          <a:xfrm rot="3600000">
            <a:off x="6297889" y="2259979"/>
            <a:ext cx="111954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1" name="Arc 112">
            <a:extLst>
              <a:ext uri="{FF2B5EF4-FFF2-40B4-BE49-F238E27FC236}">
                <a16:creationId xmlns:a16="http://schemas.microsoft.com/office/drawing/2014/main" id="{FD37BDB7-F847-4832-836F-8EACB87AA2C3}"/>
              </a:ext>
            </a:extLst>
          </p:cNvPr>
          <p:cNvSpPr/>
          <p:nvPr/>
        </p:nvSpPr>
        <p:spPr>
          <a:xfrm rot="3600000">
            <a:off x="6240600" y="2105415"/>
            <a:ext cx="113703" cy="113703"/>
          </a:xfrm>
          <a:prstGeom prst="arc">
            <a:avLst>
              <a:gd name="adj1" fmla="val 16200000"/>
              <a:gd name="adj2" fmla="val 5394769"/>
            </a:avLst>
          </a:prstGeom>
          <a:ln w="25400">
            <a:solidFill>
              <a:srgbClr val="CC071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72" name="Straight Connector 113">
            <a:extLst>
              <a:ext uri="{FF2B5EF4-FFF2-40B4-BE49-F238E27FC236}">
                <a16:creationId xmlns:a16="http://schemas.microsoft.com/office/drawing/2014/main" id="{E0FFEE44-7DA1-40DC-B96A-D414501E05A8}"/>
              </a:ext>
            </a:extLst>
          </p:cNvPr>
          <p:cNvCxnSpPr/>
          <p:nvPr/>
        </p:nvCxnSpPr>
        <p:spPr>
          <a:xfrm rot="3600000">
            <a:off x="6363050" y="2341027"/>
            <a:ext cx="75219" cy="0"/>
          </a:xfrm>
          <a:prstGeom prst="line">
            <a:avLst/>
          </a:prstGeom>
          <a:ln w="25400">
            <a:solidFill>
              <a:srgbClr val="407FB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353">
            <a:extLst>
              <a:ext uri="{FF2B5EF4-FFF2-40B4-BE49-F238E27FC236}">
                <a16:creationId xmlns:a16="http://schemas.microsoft.com/office/drawing/2014/main" id="{55034FBE-975C-46AB-91DD-EF77B551E80C}"/>
              </a:ext>
            </a:extLst>
          </p:cNvPr>
          <p:cNvSpPr txBox="1"/>
          <p:nvPr/>
        </p:nvSpPr>
        <p:spPr>
          <a:xfrm>
            <a:off x="2368251" y="5897944"/>
            <a:ext cx="16818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building unit</a:t>
            </a:r>
            <a:endParaRPr lang="en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274" name="TextBox 354">
            <a:extLst>
              <a:ext uri="{FF2B5EF4-FFF2-40B4-BE49-F238E27FC236}">
                <a16:creationId xmlns:a16="http://schemas.microsoft.com/office/drawing/2014/main" id="{36299330-E38F-4453-BE17-23C3A5EB3E41}"/>
              </a:ext>
            </a:extLst>
          </p:cNvPr>
          <p:cNvSpPr txBox="1"/>
          <p:nvPr/>
        </p:nvSpPr>
        <p:spPr>
          <a:xfrm>
            <a:off x="5023448" y="5926051"/>
            <a:ext cx="267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heterobimetallic MOF</a:t>
            </a:r>
            <a:endParaRPr lang="en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275" name="TextBox 353">
            <a:extLst>
              <a:ext uri="{FF2B5EF4-FFF2-40B4-BE49-F238E27FC236}">
                <a16:creationId xmlns:a16="http://schemas.microsoft.com/office/drawing/2014/main" id="{94973E23-192B-4AA8-94A8-3D1DBD36DBB2}"/>
              </a:ext>
            </a:extLst>
          </p:cNvPr>
          <p:cNvSpPr txBox="1"/>
          <p:nvPr/>
        </p:nvSpPr>
        <p:spPr>
          <a:xfrm>
            <a:off x="326417" y="5926051"/>
            <a:ext cx="994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Ligand</a:t>
            </a:r>
            <a:endParaRPr lang="en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276" name="TextBox 353">
            <a:extLst>
              <a:ext uri="{FF2B5EF4-FFF2-40B4-BE49-F238E27FC236}">
                <a16:creationId xmlns:a16="http://schemas.microsoft.com/office/drawing/2014/main" id="{F832B41F-5F05-4C46-9565-F6472AE090A8}"/>
              </a:ext>
            </a:extLst>
          </p:cNvPr>
          <p:cNvSpPr txBox="1"/>
          <p:nvPr/>
        </p:nvSpPr>
        <p:spPr>
          <a:xfrm>
            <a:off x="49958" y="619923"/>
            <a:ext cx="89198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Stepwise synthesis of a heterobimetallic MOF achieved with a </a:t>
            </a:r>
            <a:r>
              <a:rPr lang="en-US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ditopic</a:t>
            </a:r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ligand:</a:t>
            </a:r>
            <a:endParaRPr lang="en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244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9A876-A4BF-4078-B106-2FD52AE31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5346053"/>
            <a:ext cx="1502229" cy="150222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FA1B25E-1C99-4499-BB3F-6ABC7154E982}"/>
              </a:ext>
            </a:extLst>
          </p:cNvPr>
          <p:cNvSpPr txBox="1"/>
          <p:nvPr/>
        </p:nvSpPr>
        <p:spPr>
          <a:xfrm>
            <a:off x="239485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Palatino Linotype" panose="02040502050505030304" pitchFamily="18" charset="0"/>
              </a:rPr>
              <a:t>Motivation</a:t>
            </a:r>
          </a:p>
        </p:txBody>
      </p:sp>
      <p:sp>
        <p:nvSpPr>
          <p:cNvPr id="277" name="TextBox 354 1">
            <a:extLst>
              <a:ext uri="{FF2B5EF4-FFF2-40B4-BE49-F238E27FC236}">
                <a16:creationId xmlns:a16="http://schemas.microsoft.com/office/drawing/2014/main" id="{BD8DDF2A-0F43-4109-93E7-7A6082FA6FEE}"/>
              </a:ext>
            </a:extLst>
          </p:cNvPr>
          <p:cNvSpPr txBox="1"/>
          <p:nvPr/>
        </p:nvSpPr>
        <p:spPr>
          <a:xfrm>
            <a:off x="362590" y="598190"/>
            <a:ext cx="8163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There are various properties of these MOF’s which are worth investigating (bottom left). Post-modification and/or thermal decomposition can also lead to complex systems with interesting features, e.g. one example of our group shows catalytic properties for the N</a:t>
            </a:r>
            <a:r>
              <a:rPr lang="en-US" sz="2000" baseline="-25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2</a:t>
            </a:r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O conversion to the elements after thermal decomposition of an </a:t>
            </a:r>
            <a:r>
              <a:rPr lang="en-US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Yb</a:t>
            </a:r>
            <a:r>
              <a:rPr lang="en-US" sz="2000" baseline="30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III</a:t>
            </a:r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/</a:t>
            </a:r>
            <a:r>
              <a:rPr lang="en-US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Ag</a:t>
            </a:r>
            <a:r>
              <a:rPr lang="en-US" sz="2000" baseline="30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I</a:t>
            </a:r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MOF (bottom right) [3]:</a:t>
            </a:r>
            <a:endParaRPr lang="en-DE" sz="2000" baseline="30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278" name="TextBox 15">
            <a:extLst>
              <a:ext uri="{FF2B5EF4-FFF2-40B4-BE49-F238E27FC236}">
                <a16:creationId xmlns:a16="http://schemas.microsoft.com/office/drawing/2014/main" id="{A4121E06-C799-4E72-9E30-3156E8162A8A}"/>
              </a:ext>
            </a:extLst>
          </p:cNvPr>
          <p:cNvSpPr txBox="1"/>
          <p:nvPr/>
        </p:nvSpPr>
        <p:spPr>
          <a:xfrm>
            <a:off x="406133" y="3412914"/>
            <a:ext cx="40531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Analysis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of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the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MOF‘s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topology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[2]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catalytic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properties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[3]</a:t>
            </a:r>
            <a:endParaRPr lang="en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luminescence</a:t>
            </a:r>
            <a:endParaRPr lang="de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gas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storage</a:t>
            </a:r>
            <a:r>
              <a:rPr lang="de-DE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properties</a:t>
            </a:r>
            <a:endParaRPr lang="de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magnetism</a:t>
            </a:r>
            <a:endParaRPr lang="de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pic>
        <p:nvPicPr>
          <p:cNvPr id="279" name="Grafik 278" descr="Ein Bild, das Platz, Wabe, Schläger, Mann enthält.&#10;&#10;Automatisch generierte Beschreibung">
            <a:extLst>
              <a:ext uri="{FF2B5EF4-FFF2-40B4-BE49-F238E27FC236}">
                <a16:creationId xmlns:a16="http://schemas.microsoft.com/office/drawing/2014/main" id="{C336F634-56D2-463A-A3EA-9851EE8340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637" y="2993378"/>
            <a:ext cx="1565235" cy="1378277"/>
          </a:xfrm>
          <a:prstGeom prst="rect">
            <a:avLst/>
          </a:prstGeom>
          <a:effectLst>
            <a:softEdge rad="114300"/>
          </a:effectLst>
        </p:spPr>
      </p:pic>
      <p:graphicFrame>
        <p:nvGraphicFramePr>
          <p:cNvPr id="280" name="Object 8 1">
            <a:extLst>
              <a:ext uri="{FF2B5EF4-FFF2-40B4-BE49-F238E27FC236}">
                <a16:creationId xmlns:a16="http://schemas.microsoft.com/office/drawing/2014/main" id="{5245A151-190B-46DA-936B-5271C8A0C4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949534"/>
              </p:ext>
            </p:extLst>
          </p:nvPr>
        </p:nvGraphicFramePr>
        <p:xfrm>
          <a:off x="5908322" y="2909495"/>
          <a:ext cx="544538" cy="54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CS ChemDraw Drawing" r:id="rId6" imgW="271135" imgH="270537" progId="ChemDraw.Document.6.0">
                  <p:embed/>
                </p:oleObj>
              </mc:Choice>
              <mc:Fallback>
                <p:oleObj name="CS ChemDraw Drawing" r:id="rId6" imgW="271135" imgH="270537" progId="ChemDraw.Document.6.0">
                  <p:embed/>
                  <p:pic>
                    <p:nvPicPr>
                      <p:cNvPr id="232" name="Object 8">
                        <a:extLst>
                          <a:ext uri="{FF2B5EF4-FFF2-40B4-BE49-F238E27FC236}">
                            <a16:creationId xmlns:a16="http://schemas.microsoft.com/office/drawing/2014/main" id="{ED7A88A4-D81A-4DDE-B4E4-D760355219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8322" y="2909495"/>
                        <a:ext cx="544538" cy="54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1" name="Object 27 1">
            <a:extLst>
              <a:ext uri="{FF2B5EF4-FFF2-40B4-BE49-F238E27FC236}">
                <a16:creationId xmlns:a16="http://schemas.microsoft.com/office/drawing/2014/main" id="{3A692501-2DA4-4271-BE80-B681D025E6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142883"/>
              </p:ext>
            </p:extLst>
          </p:nvPr>
        </p:nvGraphicFramePr>
        <p:xfrm>
          <a:off x="5935439" y="3393240"/>
          <a:ext cx="490304" cy="49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CS ChemDraw Drawing" r:id="rId8" imgW="601746" imgH="601612" progId="ChemDraw.Document.6.0">
                  <p:embed/>
                </p:oleObj>
              </mc:Choice>
              <mc:Fallback>
                <p:oleObj name="CS ChemDraw Drawing" r:id="rId8" imgW="601746" imgH="601612" progId="ChemDraw.Document.6.0">
                  <p:embed/>
                  <p:pic>
                    <p:nvPicPr>
                      <p:cNvPr id="233" name="Object 27">
                        <a:extLst>
                          <a:ext uri="{FF2B5EF4-FFF2-40B4-BE49-F238E27FC236}">
                            <a16:creationId xmlns:a16="http://schemas.microsoft.com/office/drawing/2014/main" id="{621CEFE3-45E9-4C58-9C56-F78FB5FE3E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35439" y="3393240"/>
                        <a:ext cx="490304" cy="49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2" name="Object 8 2">
            <a:extLst>
              <a:ext uri="{FF2B5EF4-FFF2-40B4-BE49-F238E27FC236}">
                <a16:creationId xmlns:a16="http://schemas.microsoft.com/office/drawing/2014/main" id="{B95B8F91-1D85-4507-97F6-22B573BCB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9206297"/>
              </p:ext>
            </p:extLst>
          </p:nvPr>
        </p:nvGraphicFramePr>
        <p:xfrm>
          <a:off x="5908112" y="3814189"/>
          <a:ext cx="544538" cy="54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CS ChemDraw Drawing" r:id="rId6" imgW="271135" imgH="270537" progId="ChemDraw.Document.6.0">
                  <p:embed/>
                </p:oleObj>
              </mc:Choice>
              <mc:Fallback>
                <p:oleObj name="CS ChemDraw Drawing" r:id="rId6" imgW="271135" imgH="270537" progId="ChemDraw.Document.6.0">
                  <p:embed/>
                  <p:pic>
                    <p:nvPicPr>
                      <p:cNvPr id="234" name="Object 8">
                        <a:extLst>
                          <a:ext uri="{FF2B5EF4-FFF2-40B4-BE49-F238E27FC236}">
                            <a16:creationId xmlns:a16="http://schemas.microsoft.com/office/drawing/2014/main" id="{0014BC71-18B2-4BF2-B7CD-246C71E0E5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08112" y="3814189"/>
                        <a:ext cx="544538" cy="54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3" name="Object 27 2">
            <a:extLst>
              <a:ext uri="{FF2B5EF4-FFF2-40B4-BE49-F238E27FC236}">
                <a16:creationId xmlns:a16="http://schemas.microsoft.com/office/drawing/2014/main" id="{C66A2DCE-A09C-4876-A917-86370F5AE6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263812"/>
              </p:ext>
            </p:extLst>
          </p:nvPr>
        </p:nvGraphicFramePr>
        <p:xfrm>
          <a:off x="5935439" y="4290190"/>
          <a:ext cx="490304" cy="49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CS ChemDraw Drawing" r:id="rId8" imgW="601746" imgH="601612" progId="ChemDraw.Document.6.0">
                  <p:embed/>
                </p:oleObj>
              </mc:Choice>
              <mc:Fallback>
                <p:oleObj name="CS ChemDraw Drawing" r:id="rId8" imgW="601746" imgH="601612" progId="ChemDraw.Document.6.0">
                  <p:embed/>
                  <p:pic>
                    <p:nvPicPr>
                      <p:cNvPr id="235" name="Object 27">
                        <a:extLst>
                          <a:ext uri="{FF2B5EF4-FFF2-40B4-BE49-F238E27FC236}">
                            <a16:creationId xmlns:a16="http://schemas.microsoft.com/office/drawing/2014/main" id="{EE719287-EFEE-42F9-AA7D-2AAF3152D6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935439" y="4290190"/>
                        <a:ext cx="490304" cy="49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4" name="Object 8 3">
            <a:extLst>
              <a:ext uri="{FF2B5EF4-FFF2-40B4-BE49-F238E27FC236}">
                <a16:creationId xmlns:a16="http://schemas.microsoft.com/office/drawing/2014/main" id="{66F299DF-7908-4BC8-B9D2-50DB39DF88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8645959"/>
              </p:ext>
            </p:extLst>
          </p:nvPr>
        </p:nvGraphicFramePr>
        <p:xfrm>
          <a:off x="6351925" y="3352840"/>
          <a:ext cx="544538" cy="54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CS ChemDraw Drawing" r:id="rId6" imgW="271135" imgH="270537" progId="ChemDraw.Document.6.0">
                  <p:embed/>
                </p:oleObj>
              </mc:Choice>
              <mc:Fallback>
                <p:oleObj name="CS ChemDraw Drawing" r:id="rId6" imgW="271135" imgH="270537" progId="ChemDraw.Document.6.0">
                  <p:embed/>
                  <p:pic>
                    <p:nvPicPr>
                      <p:cNvPr id="236" name="Object 8">
                        <a:extLst>
                          <a:ext uri="{FF2B5EF4-FFF2-40B4-BE49-F238E27FC236}">
                            <a16:creationId xmlns:a16="http://schemas.microsoft.com/office/drawing/2014/main" id="{D026BEEE-7294-4AB1-9F9E-41A1B747F6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1925" y="3352840"/>
                        <a:ext cx="544538" cy="54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" name="Object 27 3">
            <a:extLst>
              <a:ext uri="{FF2B5EF4-FFF2-40B4-BE49-F238E27FC236}">
                <a16:creationId xmlns:a16="http://schemas.microsoft.com/office/drawing/2014/main" id="{BC2D1785-A509-4E49-A6F6-161F9F6A005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575674"/>
              </p:ext>
            </p:extLst>
          </p:nvPr>
        </p:nvGraphicFramePr>
        <p:xfrm>
          <a:off x="6379690" y="2930533"/>
          <a:ext cx="490304" cy="49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" name="CS ChemDraw Drawing" r:id="rId8" imgW="601746" imgH="601612" progId="ChemDraw.Document.6.0">
                  <p:embed/>
                </p:oleObj>
              </mc:Choice>
              <mc:Fallback>
                <p:oleObj name="CS ChemDraw Drawing" r:id="rId8" imgW="601746" imgH="601612" progId="ChemDraw.Document.6.0">
                  <p:embed/>
                  <p:pic>
                    <p:nvPicPr>
                      <p:cNvPr id="237" name="Object 27">
                        <a:extLst>
                          <a:ext uri="{FF2B5EF4-FFF2-40B4-BE49-F238E27FC236}">
                            <a16:creationId xmlns:a16="http://schemas.microsoft.com/office/drawing/2014/main" id="{FA02D02C-8FAB-4727-B1B6-08D4DABE0EA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79690" y="2930533"/>
                        <a:ext cx="490304" cy="49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" name="Object 8 4">
            <a:extLst>
              <a:ext uri="{FF2B5EF4-FFF2-40B4-BE49-F238E27FC236}">
                <a16:creationId xmlns:a16="http://schemas.microsoft.com/office/drawing/2014/main" id="{7D34F3F5-1B8B-4570-886A-940B85CB89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189867"/>
              </p:ext>
            </p:extLst>
          </p:nvPr>
        </p:nvGraphicFramePr>
        <p:xfrm>
          <a:off x="6352654" y="4259714"/>
          <a:ext cx="544538" cy="54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" name="CS ChemDraw Drawing" r:id="rId6" imgW="271135" imgH="270537" progId="ChemDraw.Document.6.0">
                  <p:embed/>
                </p:oleObj>
              </mc:Choice>
              <mc:Fallback>
                <p:oleObj name="CS ChemDraw Drawing" r:id="rId6" imgW="271135" imgH="270537" progId="ChemDraw.Document.6.0">
                  <p:embed/>
                  <p:pic>
                    <p:nvPicPr>
                      <p:cNvPr id="238" name="Object 8">
                        <a:extLst>
                          <a:ext uri="{FF2B5EF4-FFF2-40B4-BE49-F238E27FC236}">
                            <a16:creationId xmlns:a16="http://schemas.microsoft.com/office/drawing/2014/main" id="{C8615FEF-DE2F-46AB-8E68-E064BB8A98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2654" y="4259714"/>
                        <a:ext cx="544538" cy="54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" name="Object 27 4">
            <a:extLst>
              <a:ext uri="{FF2B5EF4-FFF2-40B4-BE49-F238E27FC236}">
                <a16:creationId xmlns:a16="http://schemas.microsoft.com/office/drawing/2014/main" id="{6AFBF7AF-4719-4BC1-A9D1-A24A555896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6526"/>
              </p:ext>
            </p:extLst>
          </p:nvPr>
        </p:nvGraphicFramePr>
        <p:xfrm>
          <a:off x="6380419" y="3837407"/>
          <a:ext cx="490304" cy="49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" name="CS ChemDraw Drawing" r:id="rId8" imgW="601746" imgH="601612" progId="ChemDraw.Document.6.0">
                  <p:embed/>
                </p:oleObj>
              </mc:Choice>
              <mc:Fallback>
                <p:oleObj name="CS ChemDraw Drawing" r:id="rId8" imgW="601746" imgH="601612" progId="ChemDraw.Document.6.0">
                  <p:embed/>
                  <p:pic>
                    <p:nvPicPr>
                      <p:cNvPr id="239" name="Object 27">
                        <a:extLst>
                          <a:ext uri="{FF2B5EF4-FFF2-40B4-BE49-F238E27FC236}">
                            <a16:creationId xmlns:a16="http://schemas.microsoft.com/office/drawing/2014/main" id="{5258B041-EF71-4ED1-ADA6-1E202CD1BD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80419" y="3837407"/>
                        <a:ext cx="490304" cy="49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8" name="Object 8 5">
            <a:extLst>
              <a:ext uri="{FF2B5EF4-FFF2-40B4-BE49-F238E27FC236}">
                <a16:creationId xmlns:a16="http://schemas.microsoft.com/office/drawing/2014/main" id="{0AA874E8-0312-43DF-BE29-4F0B82606D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417974"/>
              </p:ext>
            </p:extLst>
          </p:nvPr>
        </p:nvGraphicFramePr>
        <p:xfrm>
          <a:off x="6806512" y="2909495"/>
          <a:ext cx="544538" cy="54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" name="CS ChemDraw Drawing" r:id="rId6" imgW="271135" imgH="270537" progId="ChemDraw.Document.6.0">
                  <p:embed/>
                </p:oleObj>
              </mc:Choice>
              <mc:Fallback>
                <p:oleObj name="CS ChemDraw Drawing" r:id="rId6" imgW="271135" imgH="270537" progId="ChemDraw.Document.6.0">
                  <p:embed/>
                  <p:pic>
                    <p:nvPicPr>
                      <p:cNvPr id="240" name="Object 8">
                        <a:extLst>
                          <a:ext uri="{FF2B5EF4-FFF2-40B4-BE49-F238E27FC236}">
                            <a16:creationId xmlns:a16="http://schemas.microsoft.com/office/drawing/2014/main" id="{7B2BAF63-3D9E-42E4-ACED-C6C9FA9B0D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06512" y="2909495"/>
                        <a:ext cx="544538" cy="54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9" name="Object 27 5">
            <a:extLst>
              <a:ext uri="{FF2B5EF4-FFF2-40B4-BE49-F238E27FC236}">
                <a16:creationId xmlns:a16="http://schemas.microsoft.com/office/drawing/2014/main" id="{294DD19F-AD92-4FDC-AC31-17951A593D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37199"/>
              </p:ext>
            </p:extLst>
          </p:nvPr>
        </p:nvGraphicFramePr>
        <p:xfrm>
          <a:off x="6833629" y="3393240"/>
          <a:ext cx="490304" cy="49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9" name="CS ChemDraw Drawing" r:id="rId8" imgW="601746" imgH="601612" progId="ChemDraw.Document.6.0">
                  <p:embed/>
                </p:oleObj>
              </mc:Choice>
              <mc:Fallback>
                <p:oleObj name="CS ChemDraw Drawing" r:id="rId8" imgW="601746" imgH="601612" progId="ChemDraw.Document.6.0">
                  <p:embed/>
                  <p:pic>
                    <p:nvPicPr>
                      <p:cNvPr id="241" name="Object 27">
                        <a:extLst>
                          <a:ext uri="{FF2B5EF4-FFF2-40B4-BE49-F238E27FC236}">
                            <a16:creationId xmlns:a16="http://schemas.microsoft.com/office/drawing/2014/main" id="{57851282-019E-4EC8-9B46-03549DE01C8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33629" y="3393240"/>
                        <a:ext cx="490304" cy="49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0" name="Object 8 6">
            <a:extLst>
              <a:ext uri="{FF2B5EF4-FFF2-40B4-BE49-F238E27FC236}">
                <a16:creationId xmlns:a16="http://schemas.microsoft.com/office/drawing/2014/main" id="{A54FBB9B-1F37-461E-A82F-446DB2D181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188126"/>
              </p:ext>
            </p:extLst>
          </p:nvPr>
        </p:nvGraphicFramePr>
        <p:xfrm>
          <a:off x="6806302" y="3814189"/>
          <a:ext cx="544538" cy="54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0" name="CS ChemDraw Drawing" r:id="rId6" imgW="271135" imgH="270537" progId="ChemDraw.Document.6.0">
                  <p:embed/>
                </p:oleObj>
              </mc:Choice>
              <mc:Fallback>
                <p:oleObj name="CS ChemDraw Drawing" r:id="rId6" imgW="271135" imgH="270537" progId="ChemDraw.Document.6.0">
                  <p:embed/>
                  <p:pic>
                    <p:nvPicPr>
                      <p:cNvPr id="242" name="Object 8">
                        <a:extLst>
                          <a:ext uri="{FF2B5EF4-FFF2-40B4-BE49-F238E27FC236}">
                            <a16:creationId xmlns:a16="http://schemas.microsoft.com/office/drawing/2014/main" id="{1AC1DEE6-3D83-4FE9-8D3C-59DF181E1F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06302" y="3814189"/>
                        <a:ext cx="544538" cy="54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1" name="Object 27 6">
            <a:extLst>
              <a:ext uri="{FF2B5EF4-FFF2-40B4-BE49-F238E27FC236}">
                <a16:creationId xmlns:a16="http://schemas.microsoft.com/office/drawing/2014/main" id="{25B6435F-CBCE-44B2-98EE-A42736E6D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465629"/>
              </p:ext>
            </p:extLst>
          </p:nvPr>
        </p:nvGraphicFramePr>
        <p:xfrm>
          <a:off x="6833629" y="4290190"/>
          <a:ext cx="490304" cy="49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1" name="CS ChemDraw Drawing" r:id="rId8" imgW="601746" imgH="601612" progId="ChemDraw.Document.6.0">
                  <p:embed/>
                </p:oleObj>
              </mc:Choice>
              <mc:Fallback>
                <p:oleObj name="CS ChemDraw Drawing" r:id="rId8" imgW="601746" imgH="601612" progId="ChemDraw.Document.6.0">
                  <p:embed/>
                  <p:pic>
                    <p:nvPicPr>
                      <p:cNvPr id="243" name="Object 27">
                        <a:extLst>
                          <a:ext uri="{FF2B5EF4-FFF2-40B4-BE49-F238E27FC236}">
                            <a16:creationId xmlns:a16="http://schemas.microsoft.com/office/drawing/2014/main" id="{F3E8B60F-D9E6-451B-A8D0-2AD75DE7AF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33629" y="4290190"/>
                        <a:ext cx="490304" cy="49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2" name="Object 8 7">
            <a:extLst>
              <a:ext uri="{FF2B5EF4-FFF2-40B4-BE49-F238E27FC236}">
                <a16:creationId xmlns:a16="http://schemas.microsoft.com/office/drawing/2014/main" id="{4CC0428C-8F8B-48B9-8552-38DD0A0B9C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745124"/>
              </p:ext>
            </p:extLst>
          </p:nvPr>
        </p:nvGraphicFramePr>
        <p:xfrm>
          <a:off x="7250115" y="3352840"/>
          <a:ext cx="544538" cy="54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2" name="CS ChemDraw Drawing" r:id="rId6" imgW="271135" imgH="270537" progId="ChemDraw.Document.6.0">
                  <p:embed/>
                </p:oleObj>
              </mc:Choice>
              <mc:Fallback>
                <p:oleObj name="CS ChemDraw Drawing" r:id="rId6" imgW="271135" imgH="270537" progId="ChemDraw.Document.6.0">
                  <p:embed/>
                  <p:pic>
                    <p:nvPicPr>
                      <p:cNvPr id="244" name="Object 8">
                        <a:extLst>
                          <a:ext uri="{FF2B5EF4-FFF2-40B4-BE49-F238E27FC236}">
                            <a16:creationId xmlns:a16="http://schemas.microsoft.com/office/drawing/2014/main" id="{D0F4C92D-A089-4ACD-8434-67FB6D1B3E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50115" y="3352840"/>
                        <a:ext cx="544538" cy="54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3" name="Object 27 7">
            <a:extLst>
              <a:ext uri="{FF2B5EF4-FFF2-40B4-BE49-F238E27FC236}">
                <a16:creationId xmlns:a16="http://schemas.microsoft.com/office/drawing/2014/main" id="{D6B51D67-74AB-40AB-8368-1C89CD6BC0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262169"/>
              </p:ext>
            </p:extLst>
          </p:nvPr>
        </p:nvGraphicFramePr>
        <p:xfrm>
          <a:off x="7277880" y="2930533"/>
          <a:ext cx="490304" cy="49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3" name="CS ChemDraw Drawing" r:id="rId8" imgW="601746" imgH="601612" progId="ChemDraw.Document.6.0">
                  <p:embed/>
                </p:oleObj>
              </mc:Choice>
              <mc:Fallback>
                <p:oleObj name="CS ChemDraw Drawing" r:id="rId8" imgW="601746" imgH="601612" progId="ChemDraw.Document.6.0">
                  <p:embed/>
                  <p:pic>
                    <p:nvPicPr>
                      <p:cNvPr id="245" name="Object 27">
                        <a:extLst>
                          <a:ext uri="{FF2B5EF4-FFF2-40B4-BE49-F238E27FC236}">
                            <a16:creationId xmlns:a16="http://schemas.microsoft.com/office/drawing/2014/main" id="{6A861FFC-2590-4C25-B4E7-A69CAE9009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77880" y="2930533"/>
                        <a:ext cx="490304" cy="49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4" name="Object 8 8">
            <a:extLst>
              <a:ext uri="{FF2B5EF4-FFF2-40B4-BE49-F238E27FC236}">
                <a16:creationId xmlns:a16="http://schemas.microsoft.com/office/drawing/2014/main" id="{359342FC-9AA1-4767-B634-2A59AA0F63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0898731"/>
              </p:ext>
            </p:extLst>
          </p:nvPr>
        </p:nvGraphicFramePr>
        <p:xfrm>
          <a:off x="7250844" y="4259714"/>
          <a:ext cx="544538" cy="541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4" name="CS ChemDraw Drawing" r:id="rId6" imgW="271135" imgH="270537" progId="ChemDraw.Document.6.0">
                  <p:embed/>
                </p:oleObj>
              </mc:Choice>
              <mc:Fallback>
                <p:oleObj name="CS ChemDraw Drawing" r:id="rId6" imgW="271135" imgH="270537" progId="ChemDraw.Document.6.0">
                  <p:embed/>
                  <p:pic>
                    <p:nvPicPr>
                      <p:cNvPr id="246" name="Object 8">
                        <a:extLst>
                          <a:ext uri="{FF2B5EF4-FFF2-40B4-BE49-F238E27FC236}">
                            <a16:creationId xmlns:a16="http://schemas.microsoft.com/office/drawing/2014/main" id="{7B05AFF8-911D-4BA6-B926-BC4412F7E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50844" y="4259714"/>
                        <a:ext cx="544538" cy="541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5" name="Object 27 8">
            <a:extLst>
              <a:ext uri="{FF2B5EF4-FFF2-40B4-BE49-F238E27FC236}">
                <a16:creationId xmlns:a16="http://schemas.microsoft.com/office/drawing/2014/main" id="{B43A21DA-D15E-4DD4-89B6-381EE61AAD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06637"/>
              </p:ext>
            </p:extLst>
          </p:nvPr>
        </p:nvGraphicFramePr>
        <p:xfrm>
          <a:off x="7278609" y="3837407"/>
          <a:ext cx="490304" cy="490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5" name="CS ChemDraw Drawing" r:id="rId8" imgW="601746" imgH="601612" progId="ChemDraw.Document.6.0">
                  <p:embed/>
                </p:oleObj>
              </mc:Choice>
              <mc:Fallback>
                <p:oleObj name="CS ChemDraw Drawing" r:id="rId8" imgW="601746" imgH="601612" progId="ChemDraw.Document.6.0">
                  <p:embed/>
                  <p:pic>
                    <p:nvPicPr>
                      <p:cNvPr id="247" name="Object 27">
                        <a:extLst>
                          <a:ext uri="{FF2B5EF4-FFF2-40B4-BE49-F238E27FC236}">
                            <a16:creationId xmlns:a16="http://schemas.microsoft.com/office/drawing/2014/main" id="{40C3AB41-3553-4E15-943B-FC33D300CD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78609" y="3837407"/>
                        <a:ext cx="490304" cy="4903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" name="TextBox 354 2">
            <a:extLst>
              <a:ext uri="{FF2B5EF4-FFF2-40B4-BE49-F238E27FC236}">
                <a16:creationId xmlns:a16="http://schemas.microsoft.com/office/drawing/2014/main" id="{A5B6CF99-BBD8-414F-817D-1BBCA338D07F}"/>
              </a:ext>
            </a:extLst>
          </p:cNvPr>
          <p:cNvSpPr txBox="1"/>
          <p:nvPr/>
        </p:nvSpPr>
        <p:spPr>
          <a:xfrm>
            <a:off x="7956739" y="2486725"/>
            <a:ext cx="611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Ag</a:t>
            </a:r>
            <a:r>
              <a:rPr lang="en-US" sz="2000" baseline="30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0</a:t>
            </a:r>
            <a:endParaRPr lang="en-DE" sz="2000" baseline="30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297" name="TextBox 354 3">
            <a:extLst>
              <a:ext uri="{FF2B5EF4-FFF2-40B4-BE49-F238E27FC236}">
                <a16:creationId xmlns:a16="http://schemas.microsoft.com/office/drawing/2014/main" id="{0123F5E9-B500-4522-863C-59BFF4B8B701}"/>
              </a:ext>
            </a:extLst>
          </p:cNvPr>
          <p:cNvSpPr txBox="1"/>
          <p:nvPr/>
        </p:nvSpPr>
        <p:spPr>
          <a:xfrm>
            <a:off x="6821696" y="2265236"/>
            <a:ext cx="870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Yb</a:t>
            </a:r>
            <a:r>
              <a:rPr lang="en-US" sz="2000" baseline="-25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2</a:t>
            </a:r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O</a:t>
            </a:r>
            <a:r>
              <a:rPr lang="en-US" sz="2000" baseline="-25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3</a:t>
            </a:r>
            <a:endParaRPr lang="en-DE" sz="2000" baseline="-25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298" name="Down Arrow 16 1">
            <a:extLst>
              <a:ext uri="{FF2B5EF4-FFF2-40B4-BE49-F238E27FC236}">
                <a16:creationId xmlns:a16="http://schemas.microsoft.com/office/drawing/2014/main" id="{CB8DB1CC-B97A-4D8D-95BB-E77225CDDABF}"/>
              </a:ext>
            </a:extLst>
          </p:cNvPr>
          <p:cNvSpPr/>
          <p:nvPr/>
        </p:nvSpPr>
        <p:spPr>
          <a:xfrm rot="1225841">
            <a:off x="7142627" y="2633449"/>
            <a:ext cx="71428" cy="284105"/>
          </a:xfrm>
          <a:prstGeom prst="downArrow">
            <a:avLst>
              <a:gd name="adj1" fmla="val 12958"/>
              <a:gd name="adj2" fmla="val 831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Palatino Linotype" panose="02040502050505030304" pitchFamily="18" charset="0"/>
            </a:endParaRPr>
          </a:p>
        </p:txBody>
      </p:sp>
      <p:sp>
        <p:nvSpPr>
          <p:cNvPr id="299" name="Down Arrow 16 2">
            <a:extLst>
              <a:ext uri="{FF2B5EF4-FFF2-40B4-BE49-F238E27FC236}">
                <a16:creationId xmlns:a16="http://schemas.microsoft.com/office/drawing/2014/main" id="{09FB08F2-4CBB-4171-B142-C9066BE8C330}"/>
              </a:ext>
            </a:extLst>
          </p:cNvPr>
          <p:cNvSpPr/>
          <p:nvPr/>
        </p:nvSpPr>
        <p:spPr>
          <a:xfrm rot="3648488">
            <a:off x="7822961" y="2687518"/>
            <a:ext cx="71428" cy="391935"/>
          </a:xfrm>
          <a:prstGeom prst="downArrow">
            <a:avLst>
              <a:gd name="adj1" fmla="val 12958"/>
              <a:gd name="adj2" fmla="val 8315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Palatino Linotype" panose="02040502050505030304" pitchFamily="18" charset="0"/>
            </a:endParaRPr>
          </a:p>
        </p:txBody>
      </p:sp>
      <p:sp>
        <p:nvSpPr>
          <p:cNvPr id="300" name="TextBox 354 4">
            <a:extLst>
              <a:ext uri="{FF2B5EF4-FFF2-40B4-BE49-F238E27FC236}">
                <a16:creationId xmlns:a16="http://schemas.microsoft.com/office/drawing/2014/main" id="{A0FA286D-1F3B-4FAD-8E42-1CF69B9E3EEB}"/>
              </a:ext>
            </a:extLst>
          </p:cNvPr>
          <p:cNvSpPr txBox="1"/>
          <p:nvPr/>
        </p:nvSpPr>
        <p:spPr>
          <a:xfrm>
            <a:off x="5735709" y="4781300"/>
            <a:ext cx="2763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heterogeneous solid[3]</a:t>
            </a:r>
            <a:endParaRPr lang="en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301" name="TextBox 354 5">
            <a:extLst>
              <a:ext uri="{FF2B5EF4-FFF2-40B4-BE49-F238E27FC236}">
                <a16:creationId xmlns:a16="http://schemas.microsoft.com/office/drawing/2014/main" id="{54CA9605-E2E7-4E29-B8D9-C29807468474}"/>
              </a:ext>
            </a:extLst>
          </p:cNvPr>
          <p:cNvSpPr txBox="1"/>
          <p:nvPr/>
        </p:nvSpPr>
        <p:spPr>
          <a:xfrm>
            <a:off x="4900952" y="4006222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N</a:t>
            </a:r>
            <a:r>
              <a:rPr lang="en-US" sz="2000" baseline="-25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2</a:t>
            </a:r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O</a:t>
            </a:r>
            <a:endParaRPr lang="en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32DBB6-CE6D-4BDB-A81C-E1215D9782C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82" y="5399037"/>
            <a:ext cx="2378666" cy="397714"/>
          </a:xfrm>
          <a:prstGeom prst="rect">
            <a:avLst/>
          </a:prstGeom>
        </p:spPr>
      </p:pic>
      <p:sp>
        <p:nvSpPr>
          <p:cNvPr id="303" name="TextBox 354 6">
            <a:extLst>
              <a:ext uri="{FF2B5EF4-FFF2-40B4-BE49-F238E27FC236}">
                <a16:creationId xmlns:a16="http://schemas.microsoft.com/office/drawing/2014/main" id="{640D11E9-DF58-4ABE-82D8-33226F0D846A}"/>
              </a:ext>
            </a:extLst>
          </p:cNvPr>
          <p:cNvSpPr txBox="1"/>
          <p:nvPr/>
        </p:nvSpPr>
        <p:spPr>
          <a:xfrm>
            <a:off x="8321302" y="4226328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N</a:t>
            </a:r>
            <a:r>
              <a:rPr lang="en-US" sz="2000" baseline="-25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2</a:t>
            </a:r>
            <a:endParaRPr lang="en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304" name="TextBox 354 7">
            <a:extLst>
              <a:ext uri="{FF2B5EF4-FFF2-40B4-BE49-F238E27FC236}">
                <a16:creationId xmlns:a16="http://schemas.microsoft.com/office/drawing/2014/main" id="{8C1BF375-74D5-49AD-8861-054055BA2091}"/>
              </a:ext>
            </a:extLst>
          </p:cNvPr>
          <p:cNvSpPr txBox="1"/>
          <p:nvPr/>
        </p:nvSpPr>
        <p:spPr>
          <a:xfrm>
            <a:off x="8234777" y="336761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N</a:t>
            </a:r>
            <a:r>
              <a:rPr lang="en-US" sz="2000" baseline="-25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2</a:t>
            </a:r>
            <a:endParaRPr lang="en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305" name="TextBox 354 8">
            <a:extLst>
              <a:ext uri="{FF2B5EF4-FFF2-40B4-BE49-F238E27FC236}">
                <a16:creationId xmlns:a16="http://schemas.microsoft.com/office/drawing/2014/main" id="{DAF3FF60-A822-4BA3-BE2F-08D3EAB097C2}"/>
              </a:ext>
            </a:extLst>
          </p:cNvPr>
          <p:cNvSpPr txBox="1"/>
          <p:nvPr/>
        </p:nvSpPr>
        <p:spPr>
          <a:xfrm>
            <a:off x="7973149" y="3813323"/>
            <a:ext cx="471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O</a:t>
            </a:r>
            <a:r>
              <a:rPr lang="en-US" sz="2000" baseline="-25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2</a:t>
            </a:r>
            <a:endParaRPr lang="en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sp>
        <p:nvSpPr>
          <p:cNvPr id="306" name="TextBox 354 9">
            <a:extLst>
              <a:ext uri="{FF2B5EF4-FFF2-40B4-BE49-F238E27FC236}">
                <a16:creationId xmlns:a16="http://schemas.microsoft.com/office/drawing/2014/main" id="{9C08059B-557D-422C-901B-5D204A073214}"/>
              </a:ext>
            </a:extLst>
          </p:cNvPr>
          <p:cNvSpPr txBox="1"/>
          <p:nvPr/>
        </p:nvSpPr>
        <p:spPr>
          <a:xfrm>
            <a:off x="4913974" y="3404482"/>
            <a:ext cx="6848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N</a:t>
            </a:r>
            <a:r>
              <a:rPr lang="en-US" sz="2000" baseline="-25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2</a:t>
            </a:r>
            <a:r>
              <a:rPr lang="en-US" sz="2000" dirty="0">
                <a:latin typeface="Palatino Linotype" panose="02040502050505030304" pitchFamily="18" charset="0"/>
                <a:ea typeface="CMU Sans Serif" panose="02000603000000000000" pitchFamily="2" charset="0"/>
                <a:cs typeface="CMU Sans Serif" panose="02000603000000000000" pitchFamily="2" charset="0"/>
              </a:rPr>
              <a:t>O</a:t>
            </a:r>
            <a:endParaRPr lang="en-DE" sz="2000" dirty="0">
              <a:latin typeface="Palatino Linotype" panose="02040502050505030304" pitchFamily="18" charset="0"/>
              <a:ea typeface="CMU Sans Serif" panose="02000603000000000000" pitchFamily="2" charset="0"/>
              <a:cs typeface="CMU Sans Serif" panose="02000603000000000000" pitchFamily="2" charset="0"/>
            </a:endParaRPr>
          </a:p>
        </p:txBody>
      </p:sp>
      <p:cxnSp>
        <p:nvCxnSpPr>
          <p:cNvPr id="307" name="Verbinder: gekrümmt 306">
            <a:extLst>
              <a:ext uri="{FF2B5EF4-FFF2-40B4-BE49-F238E27FC236}">
                <a16:creationId xmlns:a16="http://schemas.microsoft.com/office/drawing/2014/main" id="{E6C3206A-A75C-4FE3-AA2E-786A2A962F09}"/>
              </a:ext>
            </a:extLst>
          </p:cNvPr>
          <p:cNvCxnSpPr>
            <a:stCxn id="306" idx="3"/>
          </p:cNvCxnSpPr>
          <p:nvPr/>
        </p:nvCxnSpPr>
        <p:spPr>
          <a:xfrm>
            <a:off x="5598777" y="3604537"/>
            <a:ext cx="1234852" cy="232870"/>
          </a:xfrm>
          <a:prstGeom prst="curvedConnector3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8" name="Verbinder: gekrümmt 307">
            <a:extLst>
              <a:ext uri="{FF2B5EF4-FFF2-40B4-BE49-F238E27FC236}">
                <a16:creationId xmlns:a16="http://schemas.microsoft.com/office/drawing/2014/main" id="{370F214F-E1EE-4B1A-8BFE-EFB7382DC5AC}"/>
              </a:ext>
            </a:extLst>
          </p:cNvPr>
          <p:cNvCxnSpPr>
            <a:cxnSpLocks/>
            <a:stCxn id="301" idx="3"/>
          </p:cNvCxnSpPr>
          <p:nvPr/>
        </p:nvCxnSpPr>
        <p:spPr>
          <a:xfrm flipV="1">
            <a:off x="5585755" y="3833957"/>
            <a:ext cx="1265358" cy="372320"/>
          </a:xfrm>
          <a:prstGeom prst="curvedConnector3">
            <a:avLst/>
          </a:prstGeom>
          <a:ln w="2857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Verbinder: gekrümmt 308">
            <a:extLst>
              <a:ext uri="{FF2B5EF4-FFF2-40B4-BE49-F238E27FC236}">
                <a16:creationId xmlns:a16="http://schemas.microsoft.com/office/drawing/2014/main" id="{83FFB310-5A92-467C-A912-B36C2E4B0200}"/>
              </a:ext>
            </a:extLst>
          </p:cNvPr>
          <p:cNvCxnSpPr>
            <a:endCxn id="304" idx="1"/>
          </p:cNvCxnSpPr>
          <p:nvPr/>
        </p:nvCxnSpPr>
        <p:spPr>
          <a:xfrm flipV="1">
            <a:off x="6853127" y="3567671"/>
            <a:ext cx="1381650" cy="266286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Verbinder: gekrümmt 309">
            <a:extLst>
              <a:ext uri="{FF2B5EF4-FFF2-40B4-BE49-F238E27FC236}">
                <a16:creationId xmlns:a16="http://schemas.microsoft.com/office/drawing/2014/main" id="{2770C495-0140-4F5A-B0C2-8E99D9C458B7}"/>
              </a:ext>
            </a:extLst>
          </p:cNvPr>
          <p:cNvCxnSpPr>
            <a:endCxn id="303" idx="1"/>
          </p:cNvCxnSpPr>
          <p:nvPr/>
        </p:nvCxnSpPr>
        <p:spPr>
          <a:xfrm>
            <a:off x="6859159" y="3830088"/>
            <a:ext cx="1462143" cy="596295"/>
          </a:xfrm>
          <a:prstGeom prst="curved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Verbinder: gekrümmt 310">
            <a:extLst>
              <a:ext uri="{FF2B5EF4-FFF2-40B4-BE49-F238E27FC236}">
                <a16:creationId xmlns:a16="http://schemas.microsoft.com/office/drawing/2014/main" id="{FB976517-D37B-427B-979C-8CDB35655E82}"/>
              </a:ext>
            </a:extLst>
          </p:cNvPr>
          <p:cNvCxnSpPr>
            <a:cxnSpLocks/>
            <a:endCxn id="305" idx="1"/>
          </p:cNvCxnSpPr>
          <p:nvPr/>
        </p:nvCxnSpPr>
        <p:spPr>
          <a:xfrm>
            <a:off x="6835643" y="3833956"/>
            <a:ext cx="1137506" cy="179422"/>
          </a:xfrm>
          <a:prstGeom prst="curved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" name="Fußzeilenplatzhalter 2">
            <a:extLst>
              <a:ext uri="{FF2B5EF4-FFF2-40B4-BE49-F238E27FC236}">
                <a16:creationId xmlns:a16="http://schemas.microsoft.com/office/drawing/2014/main" id="{FC543B2A-7AD9-4DFD-ACA2-8D2872149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65" y="6450395"/>
            <a:ext cx="7515065" cy="365125"/>
          </a:xfrm>
        </p:spPr>
        <p:txBody>
          <a:bodyPr/>
          <a:lstStyle/>
          <a:p>
            <a:pPr algn="l"/>
            <a:r>
              <a:rPr lang="de-DE" sz="1000" dirty="0">
                <a:latin typeface="Palatino Linotype" panose="02040502050505030304" pitchFamily="18" charset="0"/>
              </a:rPr>
              <a:t>[2] M. O'Keeffe, M. A. </a:t>
            </a:r>
            <a:r>
              <a:rPr lang="de-DE" sz="1000" dirty="0" err="1">
                <a:latin typeface="Palatino Linotype" panose="02040502050505030304" pitchFamily="18" charset="0"/>
              </a:rPr>
              <a:t>Peskov</a:t>
            </a:r>
            <a:r>
              <a:rPr lang="de-DE" sz="1000" dirty="0">
                <a:latin typeface="Palatino Linotype" panose="02040502050505030304" pitchFamily="18" charset="0"/>
              </a:rPr>
              <a:t>, S. J. </a:t>
            </a:r>
            <a:r>
              <a:rPr lang="de-DE" sz="1000" dirty="0" err="1">
                <a:latin typeface="Palatino Linotype" panose="02040502050505030304" pitchFamily="18" charset="0"/>
              </a:rPr>
              <a:t>Ramsden</a:t>
            </a:r>
            <a:r>
              <a:rPr lang="de-DE" sz="1000" dirty="0">
                <a:latin typeface="Palatino Linotype" panose="02040502050505030304" pitchFamily="18" charset="0"/>
              </a:rPr>
              <a:t>, O. M. </a:t>
            </a:r>
            <a:r>
              <a:rPr lang="de-DE" sz="1000" dirty="0" err="1">
                <a:latin typeface="Palatino Linotype" panose="02040502050505030304" pitchFamily="18" charset="0"/>
              </a:rPr>
              <a:t>Yaghi</a:t>
            </a:r>
            <a:r>
              <a:rPr lang="de-DE" sz="1000" dirty="0">
                <a:latin typeface="Palatino Linotype" panose="02040502050505030304" pitchFamily="18" charset="0"/>
              </a:rPr>
              <a:t>, </a:t>
            </a:r>
            <a:r>
              <a:rPr lang="de-DE" sz="1000" i="1" dirty="0" err="1">
                <a:latin typeface="Palatino Linotype" panose="02040502050505030304" pitchFamily="18" charset="0"/>
              </a:rPr>
              <a:t>Accts</a:t>
            </a:r>
            <a:r>
              <a:rPr lang="de-DE" sz="1000" i="1" dirty="0">
                <a:latin typeface="Palatino Linotype" panose="02040502050505030304" pitchFamily="18" charset="0"/>
              </a:rPr>
              <a:t>. Chem. Res.</a:t>
            </a:r>
            <a:r>
              <a:rPr lang="de-DE" sz="1000" dirty="0">
                <a:latin typeface="Palatino Linotype" panose="02040502050505030304" pitchFamily="18" charset="0"/>
              </a:rPr>
              <a:t> </a:t>
            </a:r>
            <a:r>
              <a:rPr lang="de-DE" sz="1000" b="1" dirty="0">
                <a:latin typeface="Palatino Linotype" panose="02040502050505030304" pitchFamily="18" charset="0"/>
              </a:rPr>
              <a:t>2008</a:t>
            </a:r>
            <a:r>
              <a:rPr lang="de-DE" sz="1000" dirty="0">
                <a:latin typeface="Palatino Linotype" panose="02040502050505030304" pitchFamily="18" charset="0"/>
              </a:rPr>
              <a:t>, </a:t>
            </a:r>
            <a:r>
              <a:rPr lang="de-DE" sz="1000" i="1" dirty="0">
                <a:latin typeface="Palatino Linotype" panose="02040502050505030304" pitchFamily="18" charset="0"/>
              </a:rPr>
              <a:t>41</a:t>
            </a:r>
            <a:r>
              <a:rPr lang="de-DE" sz="1000" dirty="0">
                <a:latin typeface="Palatino Linotype" panose="02040502050505030304" pitchFamily="18" charset="0"/>
              </a:rPr>
              <a:t>, 1782-1789.</a:t>
            </a:r>
          </a:p>
          <a:p>
            <a:pPr algn="l"/>
            <a:r>
              <a:rPr lang="de-DE" sz="1000" dirty="0">
                <a:latin typeface="Palatino Linotype" panose="02040502050505030304" pitchFamily="18" charset="0"/>
              </a:rPr>
              <a:t>[3] M. </a:t>
            </a:r>
            <a:r>
              <a:rPr lang="de-DE" sz="1000" dirty="0" err="1">
                <a:latin typeface="Palatino Linotype" panose="02040502050505030304" pitchFamily="18" charset="0"/>
              </a:rPr>
              <a:t>Konkol</a:t>
            </a:r>
            <a:r>
              <a:rPr lang="de-DE" sz="1000" dirty="0">
                <a:latin typeface="Palatino Linotype" panose="02040502050505030304" pitchFamily="18" charset="0"/>
              </a:rPr>
              <a:t>, M. </a:t>
            </a:r>
            <a:r>
              <a:rPr lang="de-DE" sz="1000" dirty="0" err="1">
                <a:latin typeface="Palatino Linotype" panose="02040502050505030304" pitchFamily="18" charset="0"/>
              </a:rPr>
              <a:t>Kondracka</a:t>
            </a:r>
            <a:r>
              <a:rPr lang="de-DE" sz="1000" dirty="0">
                <a:latin typeface="Palatino Linotype" panose="02040502050505030304" pitchFamily="18" charset="0"/>
              </a:rPr>
              <a:t>, P. </a:t>
            </a:r>
            <a:r>
              <a:rPr lang="de-DE" sz="1000" dirty="0" err="1">
                <a:latin typeface="Palatino Linotype" panose="02040502050505030304" pitchFamily="18" charset="0"/>
              </a:rPr>
              <a:t>Kowalik</a:t>
            </a:r>
            <a:r>
              <a:rPr lang="de-DE" sz="1000" dirty="0">
                <a:latin typeface="Palatino Linotype" panose="02040502050505030304" pitchFamily="18" charset="0"/>
              </a:rPr>
              <a:t>, W. </a:t>
            </a:r>
            <a:r>
              <a:rPr lang="de-DE" sz="1000" dirty="0" err="1">
                <a:latin typeface="Palatino Linotype" panose="02040502050505030304" pitchFamily="18" charset="0"/>
              </a:rPr>
              <a:t>Próchniak</a:t>
            </a:r>
            <a:r>
              <a:rPr lang="de-DE" sz="1000" dirty="0">
                <a:latin typeface="Palatino Linotype" panose="02040502050505030304" pitchFamily="18" charset="0"/>
              </a:rPr>
              <a:t>, K. </a:t>
            </a:r>
            <a:r>
              <a:rPr lang="de-DE" sz="1000" dirty="0" err="1">
                <a:latin typeface="Palatino Linotype" panose="02040502050505030304" pitchFamily="18" charset="0"/>
              </a:rPr>
              <a:t>Michalska</a:t>
            </a:r>
            <a:r>
              <a:rPr lang="de-DE" sz="1000" dirty="0">
                <a:latin typeface="Palatino Linotype" panose="02040502050505030304" pitchFamily="18" charset="0"/>
              </a:rPr>
              <a:t>, A. Schwedt, C. Merkens, U. Englert, </a:t>
            </a:r>
            <a:r>
              <a:rPr lang="de-DE" sz="1000" i="1" dirty="0" err="1">
                <a:latin typeface="Palatino Linotype" panose="02040502050505030304" pitchFamily="18" charset="0"/>
              </a:rPr>
              <a:t>Appl</a:t>
            </a:r>
            <a:r>
              <a:rPr lang="de-DE" sz="1000" i="1" dirty="0">
                <a:latin typeface="Palatino Linotype" panose="02040502050505030304" pitchFamily="18" charset="0"/>
              </a:rPr>
              <a:t>. </a:t>
            </a:r>
            <a:r>
              <a:rPr lang="de-DE" sz="1000" i="1" dirty="0" err="1">
                <a:latin typeface="Palatino Linotype" panose="02040502050505030304" pitchFamily="18" charset="0"/>
              </a:rPr>
              <a:t>Catal</a:t>
            </a:r>
            <a:r>
              <a:rPr lang="de-DE" sz="1000" i="1" dirty="0">
                <a:latin typeface="Palatino Linotype" panose="02040502050505030304" pitchFamily="18" charset="0"/>
              </a:rPr>
              <a:t>., B</a:t>
            </a:r>
            <a:r>
              <a:rPr lang="de-DE" sz="1000" dirty="0">
                <a:latin typeface="Palatino Linotype" panose="02040502050505030304" pitchFamily="18" charset="0"/>
              </a:rPr>
              <a:t> </a:t>
            </a:r>
            <a:r>
              <a:rPr lang="de-DE" sz="1000" b="1" dirty="0">
                <a:latin typeface="Palatino Linotype" panose="02040502050505030304" pitchFamily="18" charset="0"/>
              </a:rPr>
              <a:t>2016</a:t>
            </a:r>
            <a:r>
              <a:rPr lang="de-DE" sz="1000" dirty="0">
                <a:latin typeface="Palatino Linotype" panose="02040502050505030304" pitchFamily="18" charset="0"/>
              </a:rPr>
              <a:t>, </a:t>
            </a:r>
            <a:r>
              <a:rPr lang="de-DE" sz="1000" i="1" dirty="0">
                <a:latin typeface="Palatino Linotype" panose="02040502050505030304" pitchFamily="18" charset="0"/>
              </a:rPr>
              <a:t>190</a:t>
            </a:r>
            <a:r>
              <a:rPr lang="de-DE" sz="1000" dirty="0">
                <a:latin typeface="Palatino Linotype" panose="02040502050505030304" pitchFamily="18" charset="0"/>
              </a:rPr>
              <a:t>, 85-92.</a:t>
            </a:r>
          </a:p>
          <a:p>
            <a:pPr algn="l"/>
            <a:endParaRPr lang="de-DE" sz="1000" dirty="0">
              <a:latin typeface="Palatino Linotype" panose="02040502050505030304" pitchFamily="18" charset="0"/>
            </a:endParaRPr>
          </a:p>
          <a:p>
            <a:pPr algn="l"/>
            <a:endParaRPr lang="de-DE" sz="1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08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rafik 281" descr="Ein Bild, das sitzend, Gruppe enthält.&#10;&#10;Automatisch generierte Beschreibung">
            <a:extLst>
              <a:ext uri="{FF2B5EF4-FFF2-40B4-BE49-F238E27FC236}">
                <a16:creationId xmlns:a16="http://schemas.microsoft.com/office/drawing/2014/main" id="{B38D341C-6B31-410D-8470-08118F28B8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33" t="18707" r="7496" b="10680"/>
          <a:stretch/>
        </p:blipFill>
        <p:spPr>
          <a:xfrm rot="5400000">
            <a:off x="3673555" y="590730"/>
            <a:ext cx="4599120" cy="54020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D9A876-A4BF-4078-B106-2FD52AE31F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5346053"/>
            <a:ext cx="1502229" cy="150222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FA1B25E-1C99-4499-BB3F-6ABC7154E982}"/>
              </a:ext>
            </a:extLst>
          </p:cNvPr>
          <p:cNvSpPr txBox="1"/>
          <p:nvPr/>
        </p:nvSpPr>
        <p:spPr>
          <a:xfrm>
            <a:off x="239485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– </a:t>
            </a:r>
            <a:r>
              <a:rPr lang="fr-FR" sz="2400" b="1" dirty="0" err="1">
                <a:latin typeface="Palatino Linotype" panose="02040502050505030304" pitchFamily="18" charset="0"/>
              </a:rPr>
              <a:t>Synthesis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sp>
        <p:nvSpPr>
          <p:cNvPr id="277" name="Textfeld 276">
            <a:extLst>
              <a:ext uri="{FF2B5EF4-FFF2-40B4-BE49-F238E27FC236}">
                <a16:creationId xmlns:a16="http://schemas.microsoft.com/office/drawing/2014/main" id="{4611FCFB-CEB9-4C8B-BDB9-0398CCA2AF8B}"/>
              </a:ext>
            </a:extLst>
          </p:cNvPr>
          <p:cNvSpPr txBox="1"/>
          <p:nvPr/>
        </p:nvSpPr>
        <p:spPr>
          <a:xfrm>
            <a:off x="1596526" y="153030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Palatino Linotype" panose="02040502050505030304" pitchFamily="18" charset="0"/>
              </a:rPr>
              <a:t>1. </a:t>
            </a:r>
            <a:r>
              <a:rPr lang="de-DE" dirty="0" err="1">
                <a:latin typeface="Palatino Linotype" panose="02040502050505030304" pitchFamily="18" charset="0"/>
              </a:rPr>
              <a:t>Fe</a:t>
            </a:r>
            <a:r>
              <a:rPr lang="de-DE" dirty="0">
                <a:latin typeface="Palatino Linotype" panose="02040502050505030304" pitchFamily="18" charset="0"/>
              </a:rPr>
              <a:t>(NO</a:t>
            </a:r>
            <a:r>
              <a:rPr lang="de-DE" baseline="-25000" dirty="0">
                <a:latin typeface="Palatino Linotype" panose="02040502050505030304" pitchFamily="18" charset="0"/>
              </a:rPr>
              <a:t>3</a:t>
            </a:r>
            <a:r>
              <a:rPr lang="de-DE" dirty="0">
                <a:latin typeface="Palatino Linotype" panose="02040502050505030304" pitchFamily="18" charset="0"/>
              </a:rPr>
              <a:t>)</a:t>
            </a:r>
            <a:r>
              <a:rPr lang="de-DE" baseline="-25000" dirty="0">
                <a:latin typeface="Palatino Linotype" panose="02040502050505030304" pitchFamily="18" charset="0"/>
              </a:rPr>
              <a:t>3</a:t>
            </a:r>
          </a:p>
        </p:txBody>
      </p:sp>
      <p:graphicFrame>
        <p:nvGraphicFramePr>
          <p:cNvPr id="278" name="Objekt 277">
            <a:extLst>
              <a:ext uri="{FF2B5EF4-FFF2-40B4-BE49-F238E27FC236}">
                <a16:creationId xmlns:a16="http://schemas.microsoft.com/office/drawing/2014/main" id="{E99B4627-0912-472A-A2EB-0BC40F7625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736682"/>
              </p:ext>
            </p:extLst>
          </p:nvPr>
        </p:nvGraphicFramePr>
        <p:xfrm>
          <a:off x="233266" y="1479755"/>
          <a:ext cx="1206751" cy="173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9" name="CS ChemDraw Drawing" r:id="rId5" imgW="689789" imgH="990316" progId="ChemDraw.Document.6.0">
                  <p:embed/>
                </p:oleObj>
              </mc:Choice>
              <mc:Fallback>
                <p:oleObj name="CS ChemDraw Drawing" r:id="rId5" imgW="689789" imgH="990316" progId="ChemDraw.Document.6.0">
                  <p:embed/>
                  <p:pic>
                    <p:nvPicPr>
                      <p:cNvPr id="7" name="Objekt 6">
                        <a:extLst>
                          <a:ext uri="{FF2B5EF4-FFF2-40B4-BE49-F238E27FC236}">
                            <a16:creationId xmlns:a16="http://schemas.microsoft.com/office/drawing/2014/main" id="{D47C9AC7-ADFB-4A38-A2CA-D7F4DC0FA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3266" y="1479755"/>
                        <a:ext cx="1206751" cy="1731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" name="Textfeld 278">
            <a:extLst>
              <a:ext uri="{FF2B5EF4-FFF2-40B4-BE49-F238E27FC236}">
                <a16:creationId xmlns:a16="http://schemas.microsoft.com/office/drawing/2014/main" id="{947BD4AC-C5BF-4F42-881A-0BA87DB3C219}"/>
              </a:ext>
            </a:extLst>
          </p:cNvPr>
          <p:cNvSpPr txBox="1"/>
          <p:nvPr/>
        </p:nvSpPr>
        <p:spPr>
          <a:xfrm>
            <a:off x="1642596" y="1899634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Palatino Linotype" panose="02040502050505030304" pitchFamily="18" charset="0"/>
              </a:rPr>
              <a:t>2. AgClO</a:t>
            </a:r>
            <a:r>
              <a:rPr lang="de-DE" baseline="-25000" dirty="0">
                <a:latin typeface="Palatino Linotype" panose="02040502050505030304" pitchFamily="18" charset="0"/>
              </a:rPr>
              <a:t>4</a:t>
            </a:r>
          </a:p>
        </p:txBody>
      </p:sp>
      <p:cxnSp>
        <p:nvCxnSpPr>
          <p:cNvPr id="280" name="Straight Arrow Connector 24">
            <a:extLst>
              <a:ext uri="{FF2B5EF4-FFF2-40B4-BE49-F238E27FC236}">
                <a16:creationId xmlns:a16="http://schemas.microsoft.com/office/drawing/2014/main" id="{03352650-0AE9-4DFD-85C3-2CBD3BBBBAED}"/>
              </a:ext>
            </a:extLst>
          </p:cNvPr>
          <p:cNvCxnSpPr>
            <a:cxnSpLocks/>
          </p:cNvCxnSpPr>
          <p:nvPr/>
        </p:nvCxnSpPr>
        <p:spPr>
          <a:xfrm>
            <a:off x="1645507" y="2287628"/>
            <a:ext cx="1293053" cy="15009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1" name="Textfeld 280">
            <a:extLst>
              <a:ext uri="{FF2B5EF4-FFF2-40B4-BE49-F238E27FC236}">
                <a16:creationId xmlns:a16="http://schemas.microsoft.com/office/drawing/2014/main" id="{452EC699-7C79-46B3-8D91-6A491FEC4992}"/>
              </a:ext>
            </a:extLst>
          </p:cNvPr>
          <p:cNvSpPr txBox="1"/>
          <p:nvPr/>
        </p:nvSpPr>
        <p:spPr>
          <a:xfrm>
            <a:off x="1800414" y="2345286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Palatino Linotype" panose="02040502050505030304" pitchFamily="18" charset="0"/>
              </a:rPr>
              <a:t>MeCN</a:t>
            </a:r>
            <a:endParaRPr lang="de-DE" baseline="-25000" dirty="0">
              <a:latin typeface="Palatino Linotype" panose="02040502050505030304" pitchFamily="18" charset="0"/>
            </a:endParaRPr>
          </a:p>
        </p:txBody>
      </p:sp>
      <p:sp>
        <p:nvSpPr>
          <p:cNvPr id="283" name="Textfeld 282">
            <a:extLst>
              <a:ext uri="{FF2B5EF4-FFF2-40B4-BE49-F238E27FC236}">
                <a16:creationId xmlns:a16="http://schemas.microsoft.com/office/drawing/2014/main" id="{41F68A9C-1773-4632-A53E-0B463432D2CE}"/>
              </a:ext>
            </a:extLst>
          </p:cNvPr>
          <p:cNvSpPr txBox="1"/>
          <p:nvPr/>
        </p:nvSpPr>
        <p:spPr>
          <a:xfrm>
            <a:off x="4734665" y="337576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Palatino Linotype" panose="02040502050505030304" pitchFamily="18" charset="0"/>
              </a:rPr>
              <a:t>Fe</a:t>
            </a:r>
            <a:endParaRPr lang="de-DE" baseline="-25000" dirty="0">
              <a:latin typeface="Palatino Linotype" panose="02040502050505030304" pitchFamily="18" charset="0"/>
            </a:endParaRPr>
          </a:p>
        </p:txBody>
      </p:sp>
      <p:sp>
        <p:nvSpPr>
          <p:cNvPr id="284" name="Textfeld 283">
            <a:extLst>
              <a:ext uri="{FF2B5EF4-FFF2-40B4-BE49-F238E27FC236}">
                <a16:creationId xmlns:a16="http://schemas.microsoft.com/office/drawing/2014/main" id="{27169DE0-9204-4B07-AA16-3009565506D7}"/>
              </a:ext>
            </a:extLst>
          </p:cNvPr>
          <p:cNvSpPr txBox="1"/>
          <p:nvPr/>
        </p:nvSpPr>
        <p:spPr>
          <a:xfrm>
            <a:off x="6464405" y="436402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Palatino Linotype" panose="02040502050505030304" pitchFamily="18" charset="0"/>
              </a:rPr>
              <a:t>Ag</a:t>
            </a:r>
            <a:endParaRPr lang="de-DE" baseline="-25000" dirty="0">
              <a:latin typeface="Palatino Linotype" panose="02040502050505030304" pitchFamily="18" charset="0"/>
            </a:endParaRPr>
          </a:p>
        </p:txBody>
      </p:sp>
      <p:sp>
        <p:nvSpPr>
          <p:cNvPr id="285" name="Textfeld 284">
            <a:extLst>
              <a:ext uri="{FF2B5EF4-FFF2-40B4-BE49-F238E27FC236}">
                <a16:creationId xmlns:a16="http://schemas.microsoft.com/office/drawing/2014/main" id="{3D6CFC1B-7CC8-467F-AD86-03F587BD3FD7}"/>
              </a:ext>
            </a:extLst>
          </p:cNvPr>
          <p:cNvSpPr txBox="1"/>
          <p:nvPr/>
        </p:nvSpPr>
        <p:spPr>
          <a:xfrm>
            <a:off x="5359505" y="165892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Palatino Linotype" panose="02040502050505030304" pitchFamily="18" charset="0"/>
              </a:rPr>
              <a:t>Ag</a:t>
            </a:r>
            <a:endParaRPr lang="de-DE" baseline="-25000" dirty="0">
              <a:latin typeface="Palatino Linotype" panose="02040502050505030304" pitchFamily="18" charset="0"/>
            </a:endParaRPr>
          </a:p>
        </p:txBody>
      </p:sp>
      <p:sp>
        <p:nvSpPr>
          <p:cNvPr id="286" name="Textfeld 285">
            <a:extLst>
              <a:ext uri="{FF2B5EF4-FFF2-40B4-BE49-F238E27FC236}">
                <a16:creationId xmlns:a16="http://schemas.microsoft.com/office/drawing/2014/main" id="{977E3208-2673-4E29-9085-59D750C2A6B0}"/>
              </a:ext>
            </a:extLst>
          </p:cNvPr>
          <p:cNvSpPr txBox="1"/>
          <p:nvPr/>
        </p:nvSpPr>
        <p:spPr>
          <a:xfrm>
            <a:off x="6981507" y="2486687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Palatino Linotype" panose="02040502050505030304" pitchFamily="18" charset="0"/>
              </a:rPr>
              <a:t>Fe</a:t>
            </a:r>
            <a:endParaRPr lang="de-DE" baseline="-25000" dirty="0">
              <a:latin typeface="Palatino Linotype" panose="02040502050505030304" pitchFamily="18" charset="0"/>
            </a:endParaRPr>
          </a:p>
        </p:txBody>
      </p:sp>
      <p:sp>
        <p:nvSpPr>
          <p:cNvPr id="287" name="Textfeld 286">
            <a:extLst>
              <a:ext uri="{FF2B5EF4-FFF2-40B4-BE49-F238E27FC236}">
                <a16:creationId xmlns:a16="http://schemas.microsoft.com/office/drawing/2014/main" id="{320010D8-8810-43FE-B7CF-83AE535F589F}"/>
              </a:ext>
            </a:extLst>
          </p:cNvPr>
          <p:cNvSpPr txBox="1"/>
          <p:nvPr/>
        </p:nvSpPr>
        <p:spPr>
          <a:xfrm>
            <a:off x="6051081" y="582716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latin typeface="Palatino Linotype" panose="02040502050505030304" pitchFamily="18" charset="0"/>
              </a:rPr>
              <a:t>1</a:t>
            </a:r>
            <a:endParaRPr lang="de-DE" b="1" baseline="-25000" dirty="0">
              <a:latin typeface="Palatino Linotype" panose="02040502050505030304" pitchFamily="18" charset="0"/>
            </a:endParaRPr>
          </a:p>
        </p:txBody>
      </p:sp>
      <p:sp>
        <p:nvSpPr>
          <p:cNvPr id="288" name="Textfeld 287">
            <a:extLst>
              <a:ext uri="{FF2B5EF4-FFF2-40B4-BE49-F238E27FC236}">
                <a16:creationId xmlns:a16="http://schemas.microsoft.com/office/drawing/2014/main" id="{969C0796-E1A3-4F25-84FF-E6D33EEF38DF}"/>
              </a:ext>
            </a:extLst>
          </p:cNvPr>
          <p:cNvSpPr txBox="1"/>
          <p:nvPr/>
        </p:nvSpPr>
        <p:spPr>
          <a:xfrm>
            <a:off x="142762" y="556305"/>
            <a:ext cx="6013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>
                <a:latin typeface="Palatino Linotype" panose="02040502050505030304" pitchFamily="18" charset="0"/>
              </a:rPr>
              <a:t>Crosslinking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with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Fe</a:t>
            </a:r>
            <a:r>
              <a:rPr lang="de-DE" sz="2000" baseline="30000" dirty="0" err="1">
                <a:latin typeface="Palatino Linotype" panose="02040502050505030304" pitchFamily="18" charset="0"/>
              </a:rPr>
              <a:t>III</a:t>
            </a:r>
            <a:r>
              <a:rPr lang="de-DE" sz="2000" dirty="0">
                <a:latin typeface="Palatino Linotype" panose="02040502050505030304" pitchFamily="18" charset="0"/>
              </a:rPr>
              <a:t>/</a:t>
            </a:r>
            <a:r>
              <a:rPr lang="de-DE" sz="2000" dirty="0" err="1">
                <a:latin typeface="Palatino Linotype" panose="02040502050505030304" pitchFamily="18" charset="0"/>
              </a:rPr>
              <a:t>Ag</a:t>
            </a:r>
            <a:r>
              <a:rPr lang="de-DE" sz="2000" baseline="30000" dirty="0" err="1">
                <a:latin typeface="Palatino Linotype" panose="02040502050505030304" pitchFamily="18" charset="0"/>
              </a:rPr>
              <a:t>I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leads</a:t>
            </a:r>
            <a:r>
              <a:rPr lang="de-DE" sz="2000" dirty="0">
                <a:latin typeface="Palatino Linotype" panose="02040502050505030304" pitchFamily="18" charset="0"/>
              </a:rPr>
              <a:t> </a:t>
            </a:r>
            <a:r>
              <a:rPr lang="de-DE" sz="2000" dirty="0" err="1">
                <a:latin typeface="Palatino Linotype" panose="02040502050505030304" pitchFamily="18" charset="0"/>
              </a:rPr>
              <a:t>to</a:t>
            </a:r>
            <a:r>
              <a:rPr lang="de-DE" sz="2000" dirty="0">
                <a:latin typeface="Palatino Linotype" panose="02040502050505030304" pitchFamily="18" charset="0"/>
              </a:rPr>
              <a:t> a 1D polymer </a:t>
            </a:r>
            <a:r>
              <a:rPr lang="de-DE" sz="2000" b="1" dirty="0">
                <a:latin typeface="Palatino Linotype" panose="02040502050505030304" pitchFamily="18" charset="0"/>
              </a:rPr>
              <a:t>1</a:t>
            </a:r>
            <a:r>
              <a:rPr lang="de-DE" sz="2000" dirty="0">
                <a:latin typeface="Palatino Linotype" panose="02040502050505030304" pitchFamily="18" charset="0"/>
              </a:rPr>
              <a:t>:</a:t>
            </a:r>
          </a:p>
        </p:txBody>
      </p:sp>
      <p:graphicFrame>
        <p:nvGraphicFramePr>
          <p:cNvPr id="289" name="Tabelle 288">
            <a:extLst>
              <a:ext uri="{FF2B5EF4-FFF2-40B4-BE49-F238E27FC236}">
                <a16:creationId xmlns:a16="http://schemas.microsoft.com/office/drawing/2014/main" id="{8303CDB2-DAED-490C-9839-155C47C4FC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206831"/>
              </p:ext>
            </p:extLst>
          </p:nvPr>
        </p:nvGraphicFramePr>
        <p:xfrm>
          <a:off x="142762" y="3926078"/>
          <a:ext cx="3254241" cy="2352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3388">
                  <a:extLst>
                    <a:ext uri="{9D8B030D-6E8A-4147-A177-3AD203B41FA5}">
                      <a16:colId xmlns:a16="http://schemas.microsoft.com/office/drawing/2014/main" val="1782055756"/>
                    </a:ext>
                  </a:extLst>
                </a:gridCol>
                <a:gridCol w="1550853">
                  <a:extLst>
                    <a:ext uri="{9D8B030D-6E8A-4147-A177-3AD203B41FA5}">
                      <a16:colId xmlns:a16="http://schemas.microsoft.com/office/drawing/2014/main" val="282507538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 err="1">
                          <a:effectLst/>
                          <a:latin typeface="Palatino Linotype" panose="02040502050505030304" pitchFamily="18" charset="0"/>
                        </a:rPr>
                        <a:t>composition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  <a:latin typeface="Palatino Linotype" panose="02040502050505030304" pitchFamily="18" charset="0"/>
                        </a:rPr>
                        <a:t>C</a:t>
                      </a:r>
                      <a:r>
                        <a:rPr lang="pt-BR" sz="1100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560</a:t>
                      </a:r>
                      <a:r>
                        <a:rPr lang="pt-BR" sz="1100" u="none" strike="noStrike" dirty="0">
                          <a:effectLst/>
                          <a:latin typeface="Palatino Linotype" panose="02040502050505030304" pitchFamily="18" charset="0"/>
                        </a:rPr>
                        <a:t>H</a:t>
                      </a:r>
                      <a:r>
                        <a:rPr lang="pt-BR" sz="1100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768</a:t>
                      </a:r>
                      <a:r>
                        <a:rPr lang="pt-BR" sz="1100" u="none" strike="noStrike" dirty="0">
                          <a:effectLst/>
                          <a:latin typeface="Palatino Linotype" panose="02040502050505030304" pitchFamily="18" charset="0"/>
                        </a:rPr>
                        <a:t>Ag</a:t>
                      </a:r>
                      <a:r>
                        <a:rPr lang="pt-BR" sz="1100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16</a:t>
                      </a:r>
                      <a:r>
                        <a:rPr lang="pt-BR" sz="1100" u="none" strike="noStrike" dirty="0">
                          <a:effectLst/>
                          <a:latin typeface="Palatino Linotype" panose="02040502050505030304" pitchFamily="18" charset="0"/>
                        </a:rPr>
                        <a:t>Fe</a:t>
                      </a:r>
                      <a:r>
                        <a:rPr lang="pt-BR" sz="1100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16</a:t>
                      </a:r>
                      <a:r>
                        <a:rPr lang="pt-BR" sz="1100" u="none" strike="noStrike" dirty="0">
                          <a:effectLst/>
                          <a:latin typeface="Palatino Linotype" panose="02040502050505030304" pitchFamily="18" charset="0"/>
                        </a:rPr>
                        <a:t>N</a:t>
                      </a:r>
                      <a:r>
                        <a:rPr lang="pt-BR" sz="1100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112</a:t>
                      </a:r>
                      <a:r>
                        <a:rPr lang="pt-BR" sz="1100" u="none" strike="noStrike" dirty="0">
                          <a:effectLst/>
                          <a:latin typeface="Palatino Linotype" panose="02040502050505030304" pitchFamily="18" charset="0"/>
                        </a:rPr>
                        <a:t>O</a:t>
                      </a:r>
                      <a:r>
                        <a:rPr lang="pt-BR" sz="1100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96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5898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Crystal </a:t>
                      </a:r>
                      <a:r>
                        <a:rPr lang="de-DE" sz="1100" u="none" strike="noStrike" dirty="0" err="1">
                          <a:effectLst/>
                          <a:latin typeface="Palatino Linotype" panose="02040502050505030304" pitchFamily="18" charset="0"/>
                        </a:rPr>
                        <a:t>system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 err="1">
                          <a:effectLst/>
                          <a:latin typeface="Palatino Linotype" panose="02040502050505030304" pitchFamily="18" charset="0"/>
                        </a:rPr>
                        <a:t>orthorhombic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48851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Space Group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i="1" u="none" strike="noStrike" dirty="0">
                          <a:effectLst/>
                          <a:latin typeface="Palatino Linotype" panose="02040502050505030304" pitchFamily="18" charset="0"/>
                        </a:rPr>
                        <a:t>Fdd</a:t>
                      </a:r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64906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i="1" u="none" strike="noStrike" dirty="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 / Å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53.3047(8)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7057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i="1" u="none" strike="noStrike" dirty="0">
                          <a:effectLst/>
                          <a:latin typeface="Palatino Linotype" panose="02040502050505030304" pitchFamily="18" charset="0"/>
                        </a:rPr>
                        <a:t>b</a:t>
                      </a:r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 / Å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70.5917(12)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73208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i="1" u="none" strike="noStrike" dirty="0">
                          <a:effectLst/>
                          <a:latin typeface="Palatino Linotype" panose="02040502050505030304" pitchFamily="18" charset="0"/>
                        </a:rPr>
                        <a:t>c</a:t>
                      </a:r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 / Å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15.1465(3)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318065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i="1" u="none" strike="noStrike" dirty="0">
                          <a:effectLst/>
                          <a:latin typeface="Palatino Linotype" panose="02040502050505030304" pitchFamily="18" charset="0"/>
                        </a:rPr>
                        <a:t>V</a:t>
                      </a:r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 / Å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56994.3(17)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2978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Z</a:t>
                      </a: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5252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l-GR" sz="1100" i="1" u="none" strike="noStrike" dirty="0">
                          <a:effectLst/>
                          <a:latin typeface="Palatino Linotype" panose="02040502050505030304" pitchFamily="18" charset="0"/>
                        </a:rPr>
                        <a:t>θ</a:t>
                      </a:r>
                      <a:r>
                        <a:rPr lang="de-DE" sz="1100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min/</a:t>
                      </a:r>
                      <a:r>
                        <a:rPr lang="de-DE" sz="1100" u="none" strike="noStrike" baseline="-25000" dirty="0" err="1">
                          <a:effectLst/>
                          <a:latin typeface="Palatino Linotype" panose="02040502050505030304" pitchFamily="18" charset="0"/>
                        </a:rPr>
                        <a:t>max</a:t>
                      </a:r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(</a:t>
                      </a:r>
                      <a:r>
                        <a:rPr lang="de-DE" sz="1100" u="none" strike="noStrike" dirty="0" err="1">
                          <a:effectLst/>
                          <a:latin typeface="Palatino Linotype" panose="02040502050505030304" pitchFamily="18" charset="0"/>
                        </a:rPr>
                        <a:t>Cu</a:t>
                      </a:r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-K</a:t>
                      </a:r>
                      <a:r>
                        <a:rPr lang="el-GR" sz="1100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α</a:t>
                      </a:r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)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2.08/58.2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7983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total/</a:t>
                      </a:r>
                      <a:r>
                        <a:rPr lang="de-DE" sz="1100" u="none" strike="noStrike" dirty="0" err="1">
                          <a:effectLst/>
                          <a:latin typeface="Palatino Linotype" panose="02040502050505030304" pitchFamily="18" charset="0"/>
                        </a:rPr>
                        <a:t>unique</a:t>
                      </a:r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/</a:t>
                      </a:r>
                      <a:r>
                        <a:rPr lang="de-DE" sz="1100" u="none" strike="noStrike" dirty="0" err="1">
                          <a:effectLst/>
                          <a:latin typeface="Palatino Linotype" panose="02040502050505030304" pitchFamily="18" charset="0"/>
                        </a:rPr>
                        <a:t>observed</a:t>
                      </a:r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 refl.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144676/19245/10675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27907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R</a:t>
                      </a:r>
                      <a:r>
                        <a:rPr lang="de-DE" sz="11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1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[</a:t>
                      </a:r>
                      <a:r>
                        <a:rPr lang="de-DE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 &gt; 2</a:t>
                      </a:r>
                      <a:r>
                        <a:rPr lang="el-GR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  <a:cs typeface="Arial" panose="020B0604020202020204" pitchFamily="34" charset="0"/>
                        </a:rPr>
                        <a:t>σ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(</a:t>
                      </a:r>
                      <a:r>
                        <a:rPr lang="de-DE" sz="11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I</a:t>
                      </a:r>
                      <a:r>
                        <a:rPr lang="de-D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)]</a:t>
                      </a:r>
                      <a:endParaRPr lang="de-DE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12.92 %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26002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w</a:t>
                      </a:r>
                      <a:r>
                        <a:rPr lang="de-DE" sz="1100" i="1" u="none" strike="noStrike" dirty="0">
                          <a:effectLst/>
                          <a:latin typeface="Palatino Linotype" panose="02040502050505030304" pitchFamily="18" charset="0"/>
                        </a:rPr>
                        <a:t>R</a:t>
                      </a:r>
                      <a:r>
                        <a:rPr lang="de-DE" sz="1100" u="none" strike="noStrike" baseline="-25000" dirty="0">
                          <a:effectLst/>
                          <a:latin typeface="Palatino Linotype" panose="02040502050505030304" pitchFamily="18" charset="0"/>
                        </a:rPr>
                        <a:t>2</a:t>
                      </a:r>
                      <a:r>
                        <a:rPr lang="de-DE" sz="1100" u="none" strike="noStrike" baseline="0" dirty="0">
                          <a:effectLst/>
                          <a:latin typeface="Palatino Linotype" panose="02040502050505030304" pitchFamily="18" charset="0"/>
                        </a:rPr>
                        <a:t>[all </a:t>
                      </a:r>
                      <a:r>
                        <a:rPr lang="de-DE" sz="1100" u="none" strike="noStrike" baseline="0" dirty="0" err="1">
                          <a:effectLst/>
                          <a:latin typeface="Palatino Linotype" panose="02040502050505030304" pitchFamily="18" charset="0"/>
                        </a:rPr>
                        <a:t>data</a:t>
                      </a:r>
                      <a:r>
                        <a:rPr lang="de-DE" sz="1100" u="none" strike="noStrike" baseline="0" dirty="0">
                          <a:effectLst/>
                          <a:latin typeface="Palatino Linotype" panose="02040502050505030304" pitchFamily="18" charset="0"/>
                        </a:rPr>
                        <a:t>]</a:t>
                      </a:r>
                      <a:endParaRPr lang="de-DE" sz="11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22.75 %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9624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Palatino Linotype" panose="02040502050505030304" pitchFamily="18" charset="0"/>
                        </a:rPr>
                        <a:t>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 dirty="0">
                          <a:effectLst/>
                          <a:latin typeface="Palatino Linotype" panose="02040502050505030304" pitchFamily="18" charset="0"/>
                        </a:rPr>
                        <a:t>0.962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6648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66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9A876-A4BF-4078-B106-2FD52AE31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5346053"/>
            <a:ext cx="1502229" cy="150222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FA1B25E-1C99-4499-BB3F-6ABC7154E982}"/>
              </a:ext>
            </a:extLst>
          </p:cNvPr>
          <p:cNvSpPr txBox="1"/>
          <p:nvPr/>
        </p:nvSpPr>
        <p:spPr>
          <a:xfrm>
            <a:off x="239485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– </a:t>
            </a:r>
            <a:r>
              <a:rPr lang="fr-FR" sz="2400" b="1" dirty="0" err="1">
                <a:latin typeface="Palatino Linotype" panose="02040502050505030304" pitchFamily="18" charset="0"/>
              </a:rPr>
              <a:t>Topology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pic>
        <p:nvPicPr>
          <p:cNvPr id="18" name="Grafik 17" descr="Ein Bild, das fliegend, Ebene, Flugzeug, Baum enthält.&#10;&#10;Automatisch generierte Beschreibung">
            <a:extLst>
              <a:ext uri="{FF2B5EF4-FFF2-40B4-BE49-F238E27FC236}">
                <a16:creationId xmlns:a16="http://schemas.microsoft.com/office/drawing/2014/main" id="{5451E495-8002-43A3-A7C6-57097B3DB3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52" t="15949" r="34574" b="7838"/>
          <a:stretch/>
        </p:blipFill>
        <p:spPr>
          <a:xfrm rot="5400000">
            <a:off x="3508729" y="-1260065"/>
            <a:ext cx="2126541" cy="7240557"/>
          </a:xfrm>
          <a:prstGeom prst="rect">
            <a:avLst/>
          </a:prstGeom>
        </p:spPr>
      </p:pic>
      <p:sp>
        <p:nvSpPr>
          <p:cNvPr id="20" name="Eckige Klammer links 19">
            <a:extLst>
              <a:ext uri="{FF2B5EF4-FFF2-40B4-BE49-F238E27FC236}">
                <a16:creationId xmlns:a16="http://schemas.microsoft.com/office/drawing/2014/main" id="{3E7CA361-BDE4-45A4-8F96-EC975AD37773}"/>
              </a:ext>
            </a:extLst>
          </p:cNvPr>
          <p:cNvSpPr/>
          <p:nvPr/>
        </p:nvSpPr>
        <p:spPr>
          <a:xfrm>
            <a:off x="2819078" y="1268554"/>
            <a:ext cx="195944" cy="2286404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Palatino Linotype" panose="02040502050505030304" pitchFamily="18" charset="0"/>
            </a:endParaRPr>
          </a:p>
        </p:txBody>
      </p:sp>
      <p:sp>
        <p:nvSpPr>
          <p:cNvPr id="22" name="Eckige Klammer links 21">
            <a:extLst>
              <a:ext uri="{FF2B5EF4-FFF2-40B4-BE49-F238E27FC236}">
                <a16:creationId xmlns:a16="http://schemas.microsoft.com/office/drawing/2014/main" id="{A0F5C447-6B71-44D2-8E3F-4ABE4E997E21}"/>
              </a:ext>
            </a:extLst>
          </p:cNvPr>
          <p:cNvSpPr/>
          <p:nvPr/>
        </p:nvSpPr>
        <p:spPr>
          <a:xfrm rot="10800000">
            <a:off x="5258415" y="1268950"/>
            <a:ext cx="195943" cy="2286007"/>
          </a:xfrm>
          <a:prstGeom prst="leftBracket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atin typeface="Palatino Linotype" panose="02040502050505030304" pitchFamily="18" charset="0"/>
            </a:endParaRP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4F8F61C6-E9A3-4845-8DC4-806C20101F7B}"/>
              </a:ext>
            </a:extLst>
          </p:cNvPr>
          <p:cNvSpPr txBox="1"/>
          <p:nvPr/>
        </p:nvSpPr>
        <p:spPr>
          <a:xfrm>
            <a:off x="5384585" y="33703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Palatino Linotype" panose="02040502050505030304" pitchFamily="18" charset="0"/>
              </a:rPr>
              <a:t>n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025D8E9-A361-4E67-93EA-C7BAE3E8FBF8}"/>
              </a:ext>
            </a:extLst>
          </p:cNvPr>
          <p:cNvSpPr txBox="1"/>
          <p:nvPr/>
        </p:nvSpPr>
        <p:spPr>
          <a:xfrm>
            <a:off x="216754" y="586093"/>
            <a:ext cx="5653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Palatino Linotype" panose="02040502050505030304" pitchFamily="18" charset="0"/>
              </a:rPr>
              <a:t>The </a:t>
            </a:r>
            <a:r>
              <a:rPr lang="de-DE" dirty="0" err="1">
                <a:latin typeface="Palatino Linotype" panose="02040502050505030304" pitchFamily="18" charset="0"/>
              </a:rPr>
              <a:t>chain</a:t>
            </a:r>
            <a:r>
              <a:rPr lang="de-DE" dirty="0">
                <a:latin typeface="Palatino Linotype" panose="02040502050505030304" pitchFamily="18" charset="0"/>
              </a:rPr>
              <a:t> polymer </a:t>
            </a:r>
            <a:r>
              <a:rPr lang="de-DE" dirty="0" err="1">
                <a:latin typeface="Palatino Linotype" panose="02040502050505030304" pitchFamily="18" charset="0"/>
              </a:rPr>
              <a:t>propagates</a:t>
            </a:r>
            <a:r>
              <a:rPr lang="de-DE" dirty="0">
                <a:latin typeface="Palatino Linotype" panose="02040502050505030304" pitchFamily="18" charset="0"/>
              </a:rPr>
              <a:t> in a </a:t>
            </a:r>
            <a:r>
              <a:rPr lang="de-DE" dirty="0" err="1">
                <a:latin typeface="Palatino Linotype" panose="02040502050505030304" pitchFamily="18" charset="0"/>
              </a:rPr>
              <a:t>wave</a:t>
            </a:r>
            <a:r>
              <a:rPr lang="de-DE" dirty="0">
                <a:latin typeface="Palatino Linotype" panose="02040502050505030304" pitchFamily="18" charset="0"/>
              </a:rPr>
              <a:t>-like </a:t>
            </a:r>
            <a:r>
              <a:rPr lang="de-DE" dirty="0" err="1">
                <a:latin typeface="Palatino Linotype" panose="02040502050505030304" pitchFamily="18" charset="0"/>
              </a:rPr>
              <a:t>fashion</a:t>
            </a:r>
            <a:r>
              <a:rPr lang="de-DE" dirty="0">
                <a:latin typeface="Palatino Linotype" panose="02040502050505030304" pitchFamily="18" charset="0"/>
              </a:rPr>
              <a:t>: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36EA1E7B-88AE-425D-8047-4D3898F2DD40}"/>
              </a:ext>
            </a:extLst>
          </p:cNvPr>
          <p:cNvSpPr txBox="1"/>
          <p:nvPr/>
        </p:nvSpPr>
        <p:spPr>
          <a:xfrm>
            <a:off x="216754" y="943291"/>
            <a:ext cx="260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Palatino Linotype" panose="02040502050505030304" pitchFamily="18" charset="0"/>
              </a:rPr>
              <a:t>View </a:t>
            </a:r>
            <a:r>
              <a:rPr lang="de-DE" dirty="0" err="1">
                <a:latin typeface="Palatino Linotype" panose="02040502050505030304" pitchFamily="18" charset="0"/>
              </a:rPr>
              <a:t>from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the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i="1" dirty="0">
                <a:latin typeface="Palatino Linotype" panose="02040502050505030304" pitchFamily="18" charset="0"/>
              </a:rPr>
              <a:t>ab</a:t>
            </a:r>
            <a:r>
              <a:rPr lang="de-DE" dirty="0">
                <a:latin typeface="Palatino Linotype" panose="02040502050505030304" pitchFamily="18" charset="0"/>
              </a:rPr>
              <a:t> plane: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7032B06F-8FA2-439E-BB58-3076596F2E85}"/>
              </a:ext>
            </a:extLst>
          </p:cNvPr>
          <p:cNvSpPr txBox="1"/>
          <p:nvPr/>
        </p:nvSpPr>
        <p:spPr>
          <a:xfrm>
            <a:off x="228366" y="3662280"/>
            <a:ext cx="837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Palatino Linotype" panose="02040502050505030304" pitchFamily="18" charset="0"/>
              </a:rPr>
              <a:t>The </a:t>
            </a:r>
            <a:r>
              <a:rPr lang="de-DE" dirty="0" err="1">
                <a:latin typeface="Palatino Linotype" panose="02040502050505030304" pitchFamily="18" charset="0"/>
              </a:rPr>
              <a:t>chains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exhibit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ligands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as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crosslinkers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between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two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strands</a:t>
            </a:r>
            <a:r>
              <a:rPr lang="de-DE" dirty="0">
                <a:latin typeface="Palatino Linotype" panose="02040502050505030304" pitchFamily="18" charset="0"/>
              </a:rPr>
              <a:t>, </a:t>
            </a:r>
            <a:r>
              <a:rPr lang="de-DE" dirty="0" err="1">
                <a:latin typeface="Palatino Linotype" panose="02040502050505030304" pitchFamily="18" charset="0"/>
              </a:rPr>
              <a:t>forming</a:t>
            </a:r>
            <a:r>
              <a:rPr lang="de-DE" dirty="0">
                <a:latin typeface="Palatino Linotype" panose="02040502050505030304" pitchFamily="18" charset="0"/>
              </a:rPr>
              <a:t> a </a:t>
            </a:r>
            <a:r>
              <a:rPr lang="de-DE" dirty="0" err="1">
                <a:latin typeface="Palatino Linotype" panose="02040502050505030304" pitchFamily="18" charset="0"/>
              </a:rPr>
              <a:t>ladder</a:t>
            </a:r>
            <a:r>
              <a:rPr lang="de-DE" dirty="0">
                <a:latin typeface="Palatino Linotype" panose="02040502050505030304" pitchFamily="18" charset="0"/>
              </a:rPr>
              <a:t>-like </a:t>
            </a:r>
            <a:r>
              <a:rPr lang="de-DE" dirty="0" err="1">
                <a:latin typeface="Palatino Linotype" panose="02040502050505030304" pitchFamily="18" charset="0"/>
              </a:rPr>
              <a:t>chain</a:t>
            </a:r>
            <a:r>
              <a:rPr lang="de-DE" dirty="0">
                <a:latin typeface="Palatino Linotype" panose="02040502050505030304" pitchFamily="18" charset="0"/>
              </a:rPr>
              <a:t>:</a:t>
            </a: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652AA671-F00F-4168-B4D5-D121B5B25A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91" t="47211" r="9954" b="39047"/>
          <a:stretch/>
        </p:blipFill>
        <p:spPr>
          <a:xfrm>
            <a:off x="239485" y="4816008"/>
            <a:ext cx="7286103" cy="1747973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32461624-325C-4E07-9E39-9CA1D0BBBDAA}"/>
              </a:ext>
            </a:extLst>
          </p:cNvPr>
          <p:cNvSpPr txBox="1"/>
          <p:nvPr/>
        </p:nvSpPr>
        <p:spPr>
          <a:xfrm>
            <a:off x="216754" y="4339466"/>
            <a:ext cx="258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Palatino Linotype" panose="02040502050505030304" pitchFamily="18" charset="0"/>
              </a:rPr>
              <a:t>View </a:t>
            </a:r>
            <a:r>
              <a:rPr lang="de-DE" dirty="0" err="1">
                <a:latin typeface="Palatino Linotype" panose="02040502050505030304" pitchFamily="18" charset="0"/>
              </a:rPr>
              <a:t>from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the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i="1" dirty="0" err="1">
                <a:latin typeface="Palatino Linotype" panose="02040502050505030304" pitchFamily="18" charset="0"/>
              </a:rPr>
              <a:t>ac</a:t>
            </a:r>
            <a:r>
              <a:rPr lang="de-DE" dirty="0">
                <a:latin typeface="Palatino Linotype" panose="02040502050505030304" pitchFamily="18" charset="0"/>
              </a:rPr>
              <a:t> plane:</a:t>
            </a:r>
          </a:p>
        </p:txBody>
      </p:sp>
    </p:spTree>
    <p:extLst>
      <p:ext uri="{BB962C8B-B14F-4D97-AF65-F5344CB8AC3E}">
        <p14:creationId xmlns:p14="http://schemas.microsoft.com/office/powerpoint/2010/main" val="416247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9A876-A4BF-4078-B106-2FD52AE31F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5346053"/>
            <a:ext cx="1502229" cy="150222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FA1B25E-1C99-4499-BB3F-6ABC7154E982}"/>
              </a:ext>
            </a:extLst>
          </p:cNvPr>
          <p:cNvSpPr txBox="1"/>
          <p:nvPr/>
        </p:nvSpPr>
        <p:spPr>
          <a:xfrm>
            <a:off x="239485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– </a:t>
            </a:r>
            <a:r>
              <a:rPr lang="fr-FR" sz="2400" b="1" dirty="0" err="1">
                <a:latin typeface="Palatino Linotype" panose="02040502050505030304" pitchFamily="18" charset="0"/>
              </a:rPr>
              <a:t>Topology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pic>
        <p:nvPicPr>
          <p:cNvPr id="4" name="Grafik 3" descr="Ein Bild, das Blume enthält.&#10;&#10;Automatisch generierte Beschreibung">
            <a:extLst>
              <a:ext uri="{FF2B5EF4-FFF2-40B4-BE49-F238E27FC236}">
                <a16:creationId xmlns:a16="http://schemas.microsoft.com/office/drawing/2014/main" id="{DD778EDA-0CD4-4854-B286-C1BD6A4D5B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06" t="25850" r="9569" b="17551"/>
          <a:stretch/>
        </p:blipFill>
        <p:spPr>
          <a:xfrm>
            <a:off x="542389" y="1384456"/>
            <a:ext cx="5289363" cy="5177351"/>
          </a:xfrm>
          <a:prstGeom prst="rect">
            <a:avLst/>
          </a:prstGeom>
        </p:spPr>
      </p:pic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D16F8FA0-A161-4374-B16D-89282B21C6B3}"/>
              </a:ext>
            </a:extLst>
          </p:cNvPr>
          <p:cNvCxnSpPr>
            <a:cxnSpLocks/>
          </p:cNvCxnSpPr>
          <p:nvPr/>
        </p:nvCxnSpPr>
        <p:spPr>
          <a:xfrm>
            <a:off x="247132" y="1015124"/>
            <a:ext cx="110154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0DADF020-F743-43C1-90D1-FF7E92C1CE7A}"/>
              </a:ext>
            </a:extLst>
          </p:cNvPr>
          <p:cNvCxnSpPr>
            <a:cxnSpLocks/>
          </p:cNvCxnSpPr>
          <p:nvPr/>
        </p:nvCxnSpPr>
        <p:spPr>
          <a:xfrm>
            <a:off x="247115" y="1005793"/>
            <a:ext cx="0" cy="5556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089BD5D2-8794-4BBC-B6C9-F13DA8EDFE1A}"/>
              </a:ext>
            </a:extLst>
          </p:cNvPr>
          <p:cNvSpPr txBox="1"/>
          <p:nvPr/>
        </p:nvSpPr>
        <p:spPr>
          <a:xfrm>
            <a:off x="239485" y="1370750"/>
            <a:ext cx="279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Palatino Linotype" panose="02040502050505030304" pitchFamily="18" charset="0"/>
              </a:rPr>
              <a:t>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79920CA-BBA2-4830-A9EC-BA8B408E43FB}"/>
              </a:ext>
            </a:extLst>
          </p:cNvPr>
          <p:cNvSpPr txBox="1"/>
          <p:nvPr/>
        </p:nvSpPr>
        <p:spPr>
          <a:xfrm>
            <a:off x="1197028" y="1005793"/>
            <a:ext cx="287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>
                <a:latin typeface="Palatino Linotype" panose="02040502050505030304" pitchFamily="18" charset="0"/>
              </a:rPr>
              <a:t>a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BE4D06F-1F94-4611-A1E3-905359734060}"/>
              </a:ext>
            </a:extLst>
          </p:cNvPr>
          <p:cNvSpPr txBox="1"/>
          <p:nvPr/>
        </p:nvSpPr>
        <p:spPr>
          <a:xfrm>
            <a:off x="5839382" y="1692047"/>
            <a:ext cx="29802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>
                <a:latin typeface="Palatino Linotype" panose="02040502050505030304" pitchFamily="18" charset="0"/>
              </a:rPr>
              <a:t>The polymer </a:t>
            </a:r>
            <a:r>
              <a:rPr lang="de-DE" dirty="0" err="1">
                <a:latin typeface="Palatino Linotype" panose="02040502050505030304" pitchFamily="18" charset="0"/>
              </a:rPr>
              <a:t>propagates</a:t>
            </a:r>
            <a:r>
              <a:rPr lang="de-DE" dirty="0">
                <a:latin typeface="Palatino Linotype" panose="02040502050505030304" pitchFamily="18" charset="0"/>
              </a:rPr>
              <a:t> in [1 0 1] </a:t>
            </a:r>
            <a:r>
              <a:rPr lang="de-DE" dirty="0" err="1">
                <a:latin typeface="Palatino Linotype" panose="02040502050505030304" pitchFamily="18" charset="0"/>
              </a:rPr>
              <a:t>direction</a:t>
            </a:r>
            <a:r>
              <a:rPr lang="de-DE" dirty="0">
                <a:latin typeface="Palatino Linotype" panose="02040502050505030304" pitchFamily="18" charset="0"/>
              </a:rPr>
              <a:t>. </a:t>
            </a:r>
            <a:r>
              <a:rPr lang="de-DE" dirty="0" err="1">
                <a:latin typeface="Palatino Linotype" panose="02040502050505030304" pitchFamily="18" charset="0"/>
              </a:rPr>
              <a:t>Three</a:t>
            </a:r>
            <a:r>
              <a:rPr lang="de-DE" dirty="0">
                <a:latin typeface="Palatino Linotype" panose="02040502050505030304" pitchFamily="18" charset="0"/>
              </a:rPr>
              <a:t> different </a:t>
            </a:r>
            <a:r>
              <a:rPr lang="de-DE" dirty="0" err="1">
                <a:latin typeface="Palatino Linotype" panose="02040502050505030304" pitchFamily="18" charset="0"/>
              </a:rPr>
              <a:t>strands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are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depicted</a:t>
            </a:r>
            <a:r>
              <a:rPr lang="de-DE" dirty="0">
                <a:latin typeface="Palatino Linotype" panose="02040502050505030304" pitchFamily="18" charset="0"/>
              </a:rPr>
              <a:t> on </a:t>
            </a:r>
            <a:r>
              <a:rPr lang="de-DE" dirty="0" err="1">
                <a:latin typeface="Palatino Linotype" panose="02040502050505030304" pitchFamily="18" charset="0"/>
              </a:rPr>
              <a:t>the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right</a:t>
            </a:r>
            <a:r>
              <a:rPr lang="de-DE" dirty="0">
                <a:latin typeface="Palatino Linotype" panose="02040502050505030304" pitchFamily="18" charset="0"/>
              </a:rPr>
              <a:t>.</a:t>
            </a:r>
          </a:p>
          <a:p>
            <a:pPr algn="just"/>
            <a:endParaRPr lang="de-DE" dirty="0">
              <a:latin typeface="Palatino Linotype" panose="02040502050505030304" pitchFamily="18" charset="0"/>
            </a:endParaRPr>
          </a:p>
          <a:p>
            <a:pPr algn="just"/>
            <a:r>
              <a:rPr lang="de-DE" dirty="0">
                <a:latin typeface="Palatino Linotype" panose="02040502050505030304" pitchFamily="18" charset="0"/>
              </a:rPr>
              <a:t>The </a:t>
            </a:r>
            <a:r>
              <a:rPr lang="de-DE" dirty="0" err="1">
                <a:latin typeface="Palatino Linotype" panose="02040502050505030304" pitchFamily="18" charset="0"/>
              </a:rPr>
              <a:t>point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symbol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for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this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coordination</a:t>
            </a:r>
            <a:r>
              <a:rPr lang="de-DE" dirty="0">
                <a:latin typeface="Palatino Linotype" panose="02040502050505030304" pitchFamily="18" charset="0"/>
              </a:rPr>
              <a:t> polymer </a:t>
            </a:r>
            <a:r>
              <a:rPr lang="de-DE" dirty="0" err="1">
                <a:latin typeface="Palatino Linotype" panose="02040502050505030304" pitchFamily="18" charset="0"/>
              </a:rPr>
              <a:t>is</a:t>
            </a:r>
            <a:r>
              <a:rPr lang="de-DE" dirty="0">
                <a:latin typeface="Palatino Linotype" panose="02040502050505030304" pitchFamily="18" charset="0"/>
              </a:rPr>
              <a:t> 4</a:t>
            </a:r>
            <a:r>
              <a:rPr lang="de-DE" baseline="30000" dirty="0">
                <a:latin typeface="Palatino Linotype" panose="02040502050505030304" pitchFamily="18" charset="0"/>
              </a:rPr>
              <a:t>1</a:t>
            </a:r>
            <a:r>
              <a:rPr lang="de-DE" dirty="0">
                <a:latin typeface="Palatino Linotype" panose="02040502050505030304" pitchFamily="18" charset="0"/>
              </a:rPr>
              <a:t>.4</a:t>
            </a:r>
            <a:r>
              <a:rPr lang="de-DE" baseline="30000" dirty="0">
                <a:latin typeface="Palatino Linotype" panose="02040502050505030304" pitchFamily="18" charset="0"/>
              </a:rPr>
              <a:t>1</a:t>
            </a:r>
            <a:r>
              <a:rPr lang="de-DE" dirty="0">
                <a:latin typeface="Palatino Linotype" panose="02040502050505030304" pitchFamily="18" charset="0"/>
              </a:rPr>
              <a:t>.6</a:t>
            </a:r>
            <a:r>
              <a:rPr lang="de-DE" baseline="30000" dirty="0">
                <a:latin typeface="Palatino Linotype" panose="02040502050505030304" pitchFamily="18" charset="0"/>
              </a:rPr>
              <a:t>1</a:t>
            </a:r>
            <a:r>
              <a:rPr lang="de-DE" dirty="0">
                <a:latin typeface="Palatino Linotype" panose="0204050205050503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1920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D9A876-A4BF-4078-B106-2FD52AE31F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771" y="5346053"/>
            <a:ext cx="1502229" cy="1502229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2FA1B25E-1C99-4499-BB3F-6ABC7154E982}"/>
              </a:ext>
            </a:extLst>
          </p:cNvPr>
          <p:cNvSpPr txBox="1"/>
          <p:nvPr/>
        </p:nvSpPr>
        <p:spPr>
          <a:xfrm>
            <a:off x="239485" y="13652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latin typeface="Palatino Linotype" panose="02040502050505030304" pitchFamily="18" charset="0"/>
              </a:rPr>
              <a:t>Results</a:t>
            </a:r>
            <a:r>
              <a:rPr lang="fr-FR" sz="2400" b="1" dirty="0">
                <a:latin typeface="Palatino Linotype" panose="02040502050505030304" pitchFamily="18" charset="0"/>
              </a:rPr>
              <a:t> – </a:t>
            </a:r>
            <a:r>
              <a:rPr lang="fr-FR" sz="2400" b="1" dirty="0" err="1">
                <a:latin typeface="Palatino Linotype" panose="02040502050505030304" pitchFamily="18" charset="0"/>
              </a:rPr>
              <a:t>Topology</a:t>
            </a:r>
            <a:endParaRPr lang="fr-FR" sz="2400" b="1" dirty="0">
              <a:latin typeface="Palatino Linotype" panose="02040502050505030304" pitchFamily="18" charset="0"/>
            </a:endParaRPr>
          </a:p>
        </p:txBody>
      </p: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7503C403-2577-47F9-B438-EEB2E9E58B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0785396"/>
              </p:ext>
            </p:extLst>
          </p:nvPr>
        </p:nvGraphicFramePr>
        <p:xfrm>
          <a:off x="6381454" y="736145"/>
          <a:ext cx="2133211" cy="3415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CS ChemDraw Drawing" r:id="rId4" imgW="1483906" imgH="2377065" progId="ChemDraw.Document.6.0">
                  <p:embed/>
                </p:oleObj>
              </mc:Choice>
              <mc:Fallback>
                <p:oleObj name="CS ChemDraw Drawing" r:id="rId4" imgW="1483906" imgH="2377065" progId="ChemDraw.Document.6.0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CBCF4352-C44A-4534-9EB8-0271D125C83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1454" y="736145"/>
                        <a:ext cx="2133211" cy="3415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74945CF-AE85-4F97-A14F-81B6916E1C87}"/>
              </a:ext>
            </a:extLst>
          </p:cNvPr>
          <p:cNvSpPr txBox="1"/>
          <p:nvPr/>
        </p:nvSpPr>
        <p:spPr>
          <a:xfrm>
            <a:off x="152200" y="853644"/>
            <a:ext cx="473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>
                <a:latin typeface="Palatino Linotype" panose="02040502050505030304" pitchFamily="18" charset="0"/>
              </a:rPr>
              <a:t>simplified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representation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of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the</a:t>
            </a:r>
            <a:r>
              <a:rPr lang="de-DE" dirty="0">
                <a:latin typeface="Palatino Linotype" panose="02040502050505030304" pitchFamily="18" charset="0"/>
              </a:rPr>
              <a:t> 1D polymer: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11603E6-816D-4494-A95B-126979F60A17}"/>
              </a:ext>
            </a:extLst>
          </p:cNvPr>
          <p:cNvGrpSpPr/>
          <p:nvPr/>
        </p:nvGrpSpPr>
        <p:grpSpPr>
          <a:xfrm>
            <a:off x="5097753" y="1684412"/>
            <a:ext cx="1" cy="999595"/>
            <a:chOff x="854730" y="2742798"/>
            <a:chExt cx="1" cy="999595"/>
          </a:xfrm>
        </p:grpSpPr>
        <p:cxnSp>
          <p:nvCxnSpPr>
            <p:cNvPr id="13" name="Straight Connector 9">
              <a:extLst>
                <a:ext uri="{FF2B5EF4-FFF2-40B4-BE49-F238E27FC236}">
                  <a16:creationId xmlns:a16="http://schemas.microsoft.com/office/drawing/2014/main" id="{E909DFF1-A5CF-4ED6-B2ED-71F6C22FBA20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88310" y="3009218"/>
              <a:ext cx="532839" cy="0"/>
            </a:xfrm>
            <a:prstGeom prst="line">
              <a:avLst/>
            </a:prstGeom>
            <a:ln w="57150">
              <a:solidFill>
                <a:srgbClr val="CD144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9">
              <a:extLst>
                <a:ext uri="{FF2B5EF4-FFF2-40B4-BE49-F238E27FC236}">
                  <a16:creationId xmlns:a16="http://schemas.microsoft.com/office/drawing/2014/main" id="{D145C125-8A28-42AA-A696-E5FF3E331374}"/>
                </a:ext>
              </a:extLst>
            </p:cNvPr>
            <p:cNvCxnSpPr>
              <a:cxnSpLocks/>
            </p:cNvCxnSpPr>
            <p:nvPr/>
          </p:nvCxnSpPr>
          <p:spPr>
            <a:xfrm rot="5400000" flipH="1">
              <a:off x="588311" y="3475974"/>
              <a:ext cx="532839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kt 14">
            <a:extLst>
              <a:ext uri="{FF2B5EF4-FFF2-40B4-BE49-F238E27FC236}">
                <a16:creationId xmlns:a16="http://schemas.microsoft.com/office/drawing/2014/main" id="{5B270D8F-E043-4C75-8B9E-39A0E53CCB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098196"/>
              </p:ext>
            </p:extLst>
          </p:nvPr>
        </p:nvGraphicFramePr>
        <p:xfrm>
          <a:off x="3770071" y="1665473"/>
          <a:ext cx="801929" cy="1150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CS ChemDraw Drawing" r:id="rId6" imgW="689789" imgH="990316" progId="ChemDraw.Document.6.0">
                  <p:embed/>
                </p:oleObj>
              </mc:Choice>
              <mc:Fallback>
                <p:oleObj name="CS ChemDraw Drawing" r:id="rId6" imgW="689789" imgH="990316" progId="ChemDraw.Document.6.0">
                  <p:embed/>
                  <p:pic>
                    <p:nvPicPr>
                      <p:cNvPr id="15" name="Objekt 14">
                        <a:extLst>
                          <a:ext uri="{FF2B5EF4-FFF2-40B4-BE49-F238E27FC236}">
                            <a16:creationId xmlns:a16="http://schemas.microsoft.com/office/drawing/2014/main" id="{ACC0F0BB-6DC3-4DD1-8B29-786A3AC4AA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70071" y="1665473"/>
                        <a:ext cx="801929" cy="1150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feld 15">
            <a:extLst>
              <a:ext uri="{FF2B5EF4-FFF2-40B4-BE49-F238E27FC236}">
                <a16:creationId xmlns:a16="http://schemas.microsoft.com/office/drawing/2014/main" id="{26B08A3E-647A-4210-8334-A4766CD138C7}"/>
              </a:ext>
            </a:extLst>
          </p:cNvPr>
          <p:cNvSpPr txBox="1"/>
          <p:nvPr/>
        </p:nvSpPr>
        <p:spPr>
          <a:xfrm>
            <a:off x="4588255" y="198948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>
                <a:latin typeface="Palatino Linotype" panose="02040502050505030304" pitchFamily="18" charset="0"/>
              </a:rPr>
              <a:t>=</a:t>
            </a:r>
          </a:p>
        </p:txBody>
      </p:sp>
      <p:cxnSp>
        <p:nvCxnSpPr>
          <p:cNvPr id="17" name="Straight Arrow Connector 24">
            <a:extLst>
              <a:ext uri="{FF2B5EF4-FFF2-40B4-BE49-F238E27FC236}">
                <a16:creationId xmlns:a16="http://schemas.microsoft.com/office/drawing/2014/main" id="{8B562086-AAA5-4021-984A-293A6990DE66}"/>
              </a:ext>
            </a:extLst>
          </p:cNvPr>
          <p:cNvCxnSpPr>
            <a:cxnSpLocks/>
          </p:cNvCxnSpPr>
          <p:nvPr/>
        </p:nvCxnSpPr>
        <p:spPr>
          <a:xfrm>
            <a:off x="5390862" y="2135602"/>
            <a:ext cx="666160" cy="0"/>
          </a:xfrm>
          <a:prstGeom prst="straightConnector1">
            <a:avLst/>
          </a:prstGeom>
          <a:ln w="38100">
            <a:solidFill>
              <a:schemeClr val="tx1"/>
            </a:solidFill>
            <a:headEnd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FA616304-20B3-4ADD-B262-679D1F0FA57B}"/>
              </a:ext>
            </a:extLst>
          </p:cNvPr>
          <p:cNvSpPr txBox="1"/>
          <p:nvPr/>
        </p:nvSpPr>
        <p:spPr>
          <a:xfrm>
            <a:off x="152200" y="1816500"/>
            <a:ext cx="3384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err="1">
                <a:latin typeface="Palatino Linotype" panose="02040502050505030304" pitchFamily="18" charset="0"/>
              </a:rPr>
              <a:t>There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are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no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meaningful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interactions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between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two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of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the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ladder</a:t>
            </a:r>
            <a:r>
              <a:rPr lang="de-DE" dirty="0">
                <a:latin typeface="Palatino Linotype" panose="02040502050505030304" pitchFamily="18" charset="0"/>
              </a:rPr>
              <a:t>-like </a:t>
            </a:r>
            <a:r>
              <a:rPr lang="de-DE" dirty="0" err="1">
                <a:latin typeface="Palatino Linotype" panose="02040502050505030304" pitchFamily="18" charset="0"/>
              </a:rPr>
              <a:t>chains</a:t>
            </a:r>
            <a:r>
              <a:rPr lang="de-DE" dirty="0">
                <a:latin typeface="Palatino Linotype" panose="02040502050505030304" pitchFamily="18" charset="0"/>
              </a:rPr>
              <a:t>. The </a:t>
            </a:r>
            <a:r>
              <a:rPr lang="de-DE" dirty="0" err="1">
                <a:latin typeface="Palatino Linotype" panose="02040502050505030304" pitchFamily="18" charset="0"/>
              </a:rPr>
              <a:t>shortest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distance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between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them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amounts</a:t>
            </a:r>
            <a:r>
              <a:rPr lang="de-DE" dirty="0">
                <a:latin typeface="Palatino Linotype" panose="02040502050505030304" pitchFamily="18" charset="0"/>
              </a:rPr>
              <a:t> </a:t>
            </a:r>
            <a:r>
              <a:rPr lang="de-DE" dirty="0" err="1">
                <a:latin typeface="Palatino Linotype" panose="02040502050505030304" pitchFamily="18" charset="0"/>
              </a:rPr>
              <a:t>to</a:t>
            </a:r>
            <a:r>
              <a:rPr lang="de-DE" dirty="0">
                <a:latin typeface="Palatino Linotype" panose="02040502050505030304" pitchFamily="18" charset="0"/>
              </a:rPr>
              <a:t> 2.7 Å:</a:t>
            </a:r>
          </a:p>
        </p:txBody>
      </p:sp>
      <p:pic>
        <p:nvPicPr>
          <p:cNvPr id="19" name="Grafik 18" descr="Ein Bild, das Karte, Draht, sitzend, farbig enthält.&#10;&#10;Automatisch generierte Beschreibung">
            <a:extLst>
              <a:ext uri="{FF2B5EF4-FFF2-40B4-BE49-F238E27FC236}">
                <a16:creationId xmlns:a16="http://schemas.microsoft.com/office/drawing/2014/main" id="{42A093D0-81A4-411C-A695-D5055DE244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66135" y="3394057"/>
            <a:ext cx="4553103" cy="3132367"/>
          </a:xfrm>
          <a:prstGeom prst="rect">
            <a:avLst/>
          </a:prstGeom>
          <a:effectLst>
            <a:softEdge rad="25400"/>
          </a:effectLst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CF92B337-81A3-4471-A98C-B46BD4C6F260}"/>
              </a:ext>
            </a:extLst>
          </p:cNvPr>
          <p:cNvSpPr txBox="1"/>
          <p:nvPr/>
        </p:nvSpPr>
        <p:spPr>
          <a:xfrm>
            <a:off x="4316185" y="5346053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latin typeface="Palatino Linotype" panose="02040502050505030304" pitchFamily="18" charset="0"/>
              </a:rPr>
              <a:t>2.7 Å</a:t>
            </a:r>
          </a:p>
        </p:txBody>
      </p:sp>
    </p:spTree>
    <p:extLst>
      <p:ext uri="{BB962C8B-B14F-4D97-AF65-F5344CB8AC3E}">
        <p14:creationId xmlns:p14="http://schemas.microsoft.com/office/powerpoint/2010/main" val="25146914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5.7255"/>
  <p:tag name="ORIGINALWIDTH" val="1170.604"/>
  <p:tag name="LATEXADDIN" val="\documentclass{article}&#10;\usepackage{amsmath}&#10;\usepackage{mhchem}&#10;\usepackage{mathpazo}&#10;\pagestyle{empty}&#10;\begin{document}&#10;&#10;\ce{2N2O -&gt;[Ag^0] 2N2 + O2}&#10;&#10;\end{document}"/>
  <p:tag name="IGUANATEXSIZE" val="20"/>
  <p:tag name="IGUANATEXCURSOR" val="85"/>
  <p:tag name="TRANSPARENCY" val="Wahr"/>
  <p:tag name="FILENAME" val=""/>
  <p:tag name="LATEXENGINEID" val="0"/>
  <p:tag name="TEMPFOLDER" val="d:\temp\"/>
  <p:tag name="LATEXFORMHEIGHT" val="312"/>
  <p:tag name="LATEXFORMWIDTH" val="384"/>
  <p:tag name="LATEXFORMWRAP" val="Wahr"/>
  <p:tag name="BITMAPVECTOR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1066</Words>
  <Application>Microsoft Office PowerPoint</Application>
  <PresentationFormat>Bildschirmpräsentation (4:3)</PresentationFormat>
  <Paragraphs>132</Paragraphs>
  <Slides>12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Palatino Linotype</vt:lpstr>
      <vt:lpstr>Office Theme</vt:lpstr>
      <vt:lpstr>CS ChemDraw Drawing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MDPI</dc:creator>
  <cp:lastModifiedBy>Steven</cp:lastModifiedBy>
  <cp:revision>52</cp:revision>
  <dcterms:created xsi:type="dcterms:W3CDTF">2017-05-27T02:37:01Z</dcterms:created>
  <dcterms:modified xsi:type="dcterms:W3CDTF">2020-10-19T09:36:18Z</dcterms:modified>
</cp:coreProperties>
</file>