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7" r:id="rId5"/>
    <p:sldId id="265" r:id="rId6"/>
    <p:sldId id="268" r:id="rId7"/>
    <p:sldId id="270" r:id="rId8"/>
    <p:sldId id="271" r:id="rId9"/>
    <p:sldId id="272" r:id="rId10"/>
    <p:sldId id="273" r:id="rId11"/>
    <p:sldId id="274" r:id="rId12"/>
    <p:sldId id="275"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E6D"/>
    <a:srgbClr val="0000FF"/>
    <a:srgbClr val="FCFBF2"/>
    <a:srgbClr val="1A7B7C"/>
    <a:srgbClr val="EAEAEA"/>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a:extLst>
              <a:ext uri="{FF2B5EF4-FFF2-40B4-BE49-F238E27FC236}">
                <a16:creationId xmlns:a16="http://schemas.microsoft.com/office/drawing/2014/main" id="{5293E525-7A1C-4F70-8D2B-2062574B91B6}"/>
              </a:ext>
            </a:extLst>
          </p:cNvPr>
          <p:cNvSpPr>
            <a:spLocks noGrp="1"/>
          </p:cNvSpPr>
          <p:nvPr>
            <p:ph type="dt" sz="half" idx="10"/>
          </p:nvPr>
        </p:nvSpPr>
        <p:spPr/>
        <p:txBody>
          <a:bodyPr/>
          <a:lstStyle/>
          <a:p>
            <a:fld id="{7519AEB6-5A5C-4DB2-9D46-98EABA38A501}" type="datetimeFigureOut">
              <a:rPr lang="en-US" smtClean="0"/>
              <a:t>10/27/2020</a:t>
            </a:fld>
            <a:endParaRPr lang="en-US"/>
          </a:p>
        </p:txBody>
      </p:sp>
      <p:sp>
        <p:nvSpPr>
          <p:cNvPr id="8" name="Fußzeilenplatzhalter 7">
            <a:extLst>
              <a:ext uri="{FF2B5EF4-FFF2-40B4-BE49-F238E27FC236}">
                <a16:creationId xmlns:a16="http://schemas.microsoft.com/office/drawing/2014/main" id="{8F214A2E-8BED-4337-9F35-91456F2AF2C8}"/>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3F1468D7-4310-4B76-A291-BD276AB8815B}"/>
              </a:ext>
            </a:extLst>
          </p:cNvPr>
          <p:cNvSpPr>
            <a:spLocks noGrp="1"/>
          </p:cNvSpPr>
          <p:nvPr>
            <p:ph type="sldNum" sz="quarter" idx="12"/>
          </p:nvPr>
        </p:nvSpPr>
        <p:spPr>
          <a:xfrm>
            <a:off x="7006590" y="6356351"/>
            <a:ext cx="2057400" cy="365125"/>
          </a:xfrm>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0123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E8413-8B64-46A0-A043-DA7FCA8C4DD3}" type="slidenum">
              <a:rPr lang="en-US" smtClean="0"/>
              <a:pPr/>
              <a:t>‹Nr.›</a:t>
            </a:fld>
            <a:endParaRPr lang="en-US" dirty="0"/>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9.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108543"/>
          </a:xfrm>
          <a:prstGeom prst="rect">
            <a:avLst/>
          </a:prstGeom>
          <a:noFill/>
        </p:spPr>
        <p:txBody>
          <a:bodyPr wrap="square" rtlCol="0">
            <a:spAutoFit/>
          </a:bodyPr>
          <a:lstStyle/>
          <a:p>
            <a:pPr algn="ctr"/>
            <a:r>
              <a:rPr lang="en-US" sz="2000" b="1" dirty="0">
                <a:latin typeface="Palatino Linotype" panose="02040502050505030304" pitchFamily="18" charset="0"/>
              </a:rPr>
              <a:t>Competition of the Donor Atoms – Coordination Chemistry of a </a:t>
            </a:r>
            <a:r>
              <a:rPr lang="en-US" sz="2000" b="1" i="1" dirty="0">
                <a:latin typeface="Palatino Linotype" panose="02040502050505030304" pitchFamily="18" charset="0"/>
              </a:rPr>
              <a:t>O,P,N</a:t>
            </a:r>
            <a:r>
              <a:rPr lang="en-US" sz="2000" b="1" dirty="0">
                <a:latin typeface="Palatino Linotype" panose="02040502050505030304" pitchFamily="18" charset="0"/>
              </a:rPr>
              <a:t> </a:t>
            </a:r>
            <a:r>
              <a:rPr lang="en-US" sz="2000" b="1" dirty="0" err="1">
                <a:latin typeface="Palatino Linotype" panose="02040502050505030304" pitchFamily="18" charset="0"/>
              </a:rPr>
              <a:t>tritopic</a:t>
            </a:r>
            <a:r>
              <a:rPr lang="en-US" sz="2000" b="1" dirty="0">
                <a:latin typeface="Palatino Linotype" panose="02040502050505030304" pitchFamily="18" charset="0"/>
              </a:rPr>
              <a:t> Ligand – Complexes, Supramolecules and Metal-Organic Frameworks</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Hans Gildenast</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it-IT" b="1" dirty="0" err="1">
                <a:latin typeface="Palatino Linotype" panose="02040502050505030304" pitchFamily="18" charset="0"/>
              </a:rPr>
              <a:t>Franziska</a:t>
            </a:r>
            <a:r>
              <a:rPr lang="it-IT" b="1" dirty="0">
                <a:latin typeface="Palatino Linotype" panose="02040502050505030304" pitchFamily="18" charset="0"/>
              </a:rPr>
              <a:t> Busse</a:t>
            </a:r>
            <a:r>
              <a:rPr lang="it-IT" b="1" baseline="30000" dirty="0">
                <a:latin typeface="Palatino Linotype" panose="02040502050505030304" pitchFamily="18" charset="0"/>
              </a:rPr>
              <a:t>1</a:t>
            </a:r>
            <a:r>
              <a:rPr lang="it-IT" b="1" dirty="0">
                <a:latin typeface="Palatino Linotype" panose="02040502050505030304" pitchFamily="18" charset="0"/>
              </a:rPr>
              <a:t>, and Ulli Englert</a:t>
            </a:r>
            <a:r>
              <a:rPr lang="it-IT" b="1" baseline="30000" dirty="0">
                <a:latin typeface="Palatino Linotype" panose="02040502050505030304" pitchFamily="18" charset="0"/>
              </a:rPr>
              <a:t>1,2</a:t>
            </a:r>
          </a:p>
          <a:p>
            <a:endParaRPr lang="it-IT" b="1" baseline="30000" dirty="0">
              <a:latin typeface="Palatino Linotype" panose="02040502050505030304" pitchFamily="18" charset="0"/>
            </a:endParaRPr>
          </a:p>
          <a:p>
            <a:endParaRPr lang="fr-FR" sz="1400" dirty="0">
              <a:latin typeface="Palatino Linotype" panose="02040502050505030304" pitchFamily="18" charset="0"/>
            </a:endParaRPr>
          </a:p>
          <a:p>
            <a:pPr algn="l"/>
            <a:r>
              <a:rPr lang="en-US" sz="1400" baseline="30000" dirty="0">
                <a:latin typeface="Palatino Linotype" panose="02040502050505030304" pitchFamily="18" charset="0"/>
              </a:rPr>
              <a:t>1</a:t>
            </a:r>
            <a:r>
              <a:rPr lang="en-US" sz="1400" dirty="0">
                <a:latin typeface="Palatino Linotype" panose="02040502050505030304" pitchFamily="18" charset="0"/>
              </a:rPr>
              <a:t> </a:t>
            </a:r>
            <a:r>
              <a:rPr lang="en-US" sz="1400" b="0" i="0" u="none" strike="noStrike" baseline="0" dirty="0">
                <a:latin typeface="Palatino Linotype" panose="02040502050505030304" pitchFamily="18" charset="0"/>
              </a:rPr>
              <a:t>RWTH Aachen University, Institute of Inorganic Chemistry, </a:t>
            </a:r>
            <a:r>
              <a:rPr lang="en-US" sz="1400" b="0" i="0" u="none" strike="noStrike" baseline="0" dirty="0" err="1">
                <a:latin typeface="Palatino Linotype" panose="02040502050505030304" pitchFamily="18" charset="0"/>
              </a:rPr>
              <a:t>Landoltweg</a:t>
            </a:r>
            <a:r>
              <a:rPr lang="en-US" sz="1400" b="0" i="0" u="none" strike="noStrike" baseline="0" dirty="0">
                <a:latin typeface="Palatino Linotype" panose="02040502050505030304" pitchFamily="18" charset="0"/>
              </a:rPr>
              <a:t> 1, 52074</a:t>
            </a:r>
            <a:r>
              <a:rPr lang="en-US" sz="1400" dirty="0">
                <a:latin typeface="Palatino Linotype" panose="02040502050505030304" pitchFamily="18" charset="0"/>
              </a:rPr>
              <a:t> </a:t>
            </a:r>
            <a:r>
              <a:rPr lang="de-DE" sz="1400" b="0" i="0" u="none" strike="noStrike" baseline="0" dirty="0">
                <a:latin typeface="Palatino Linotype" panose="02040502050505030304" pitchFamily="18" charset="0"/>
              </a:rPr>
              <a:t>Aachen, Germany;</a:t>
            </a:r>
            <a:endParaRPr lang="fr-FR" sz="1400" dirty="0">
              <a:latin typeface="Palatino Linotype" panose="02040502050505030304" pitchFamily="18" charset="0"/>
            </a:endParaRPr>
          </a:p>
          <a:p>
            <a:pPr algn="l"/>
            <a:r>
              <a:rPr lang="en-US" sz="1400" baseline="30000" dirty="0">
                <a:latin typeface="Palatino Linotype" panose="02040502050505030304" pitchFamily="18" charset="0"/>
              </a:rPr>
              <a:t>2</a:t>
            </a:r>
            <a:r>
              <a:rPr lang="en-US" sz="1400" dirty="0">
                <a:latin typeface="Palatino Linotype" panose="02040502050505030304" pitchFamily="18" charset="0"/>
              </a:rPr>
              <a:t> </a:t>
            </a:r>
            <a:r>
              <a:rPr lang="en-US" sz="1400" b="0" i="0" u="none" strike="noStrike" baseline="0" dirty="0">
                <a:latin typeface="Palatino Linotype" panose="02040502050505030304" pitchFamily="18" charset="0"/>
              </a:rPr>
              <a:t>Key Laboratory of Materials for Energy Conversion and Storage, Institute of Molecular Science,  Shanxi University, Taiyuan, Shanxi 030006, People's Republic </a:t>
            </a:r>
            <a:r>
              <a:rPr lang="de-DE" sz="1400" b="0" i="0" u="none" strike="noStrike" baseline="0" dirty="0" err="1">
                <a:latin typeface="Palatino Linotype" panose="02040502050505030304" pitchFamily="18" charset="0"/>
              </a:rPr>
              <a:t>of</a:t>
            </a:r>
            <a:r>
              <a:rPr lang="de-DE" sz="1400" b="0" i="0" u="none" strike="noStrike" baseline="0" dirty="0">
                <a:latin typeface="Palatino Linotype" panose="02040502050505030304" pitchFamily="18" charset="0"/>
              </a:rPr>
              <a:t> China.</a:t>
            </a:r>
            <a:endParaRPr lang="en-US" sz="1400"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err="1">
                <a:latin typeface="Palatino Linotype" panose="02040502050505030304" pitchFamily="18" charset="0"/>
              </a:rPr>
              <a:t>hans.gildenast</a:t>
            </a:r>
            <a:r>
              <a:rPr lang="en-US" sz="1400" dirty="0">
                <a:latin typeface="Palatino Linotype" panose="02040502050505030304" pitchFamily="18" charset="0"/>
              </a:rPr>
              <a:t>(at)ac.rwth-aachen.de</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291CB71F-1219-40A7-9313-54D30727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706"/>
            <a:ext cx="9144000" cy="3255171"/>
          </a:xfrm>
          <a:prstGeom prst="rect">
            <a:avLst/>
          </a:prstGeom>
        </p:spPr>
      </p:pic>
      <p:pic>
        <p:nvPicPr>
          <p:cNvPr id="2" name="Grafik 2">
            <a:extLst>
              <a:ext uri="{FF2B5EF4-FFF2-40B4-BE49-F238E27FC236}">
                <a16:creationId xmlns:a16="http://schemas.microsoft.com/office/drawing/2014/main" id="{B38B4477-F61E-495B-A33B-5090CABE96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975" y="5796775"/>
            <a:ext cx="3588385" cy="11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461665"/>
          </a:xfrm>
          <a:prstGeom prst="rect">
            <a:avLst/>
          </a:prstGeom>
          <a:noFill/>
        </p:spPr>
        <p:txBody>
          <a:bodyPr wrap="square" rtlCol="0">
            <a:spAutoFit/>
          </a:bodyPr>
          <a:lstStyle/>
          <a:p>
            <a:r>
              <a:rPr lang="fr-FR" sz="2400" b="1" dirty="0" err="1">
                <a:latin typeface="Palatino Linotype" panose="02040502050505030304" pitchFamily="18" charset="0"/>
              </a:rPr>
              <a:t>Bimetallic</a:t>
            </a:r>
            <a:r>
              <a:rPr lang="fr-FR" sz="2400" b="1" dirty="0">
                <a:latin typeface="Palatino Linotype" panose="02040502050505030304" pitchFamily="18" charset="0"/>
              </a:rPr>
              <a:t> </a:t>
            </a:r>
            <a:r>
              <a:rPr lang="fr-FR" sz="2400" b="1" dirty="0" err="1">
                <a:latin typeface="Palatino Linotype" panose="02040502050505030304" pitchFamily="18" charset="0"/>
              </a:rPr>
              <a:t>metal-organic</a:t>
            </a:r>
            <a:r>
              <a:rPr lang="fr-FR" sz="2400" b="1" dirty="0">
                <a:latin typeface="Palatino Linotype" panose="02040502050505030304" pitchFamily="18" charset="0"/>
              </a:rPr>
              <a:t> </a:t>
            </a:r>
            <a:r>
              <a:rPr lang="fr-FR" sz="2400" b="1" dirty="0" err="1">
                <a:latin typeface="Palatino Linotype" panose="02040502050505030304" pitchFamily="18" charset="0"/>
              </a:rPr>
              <a:t>framework</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6" name="Grafik 5">
            <a:extLst>
              <a:ext uri="{FF2B5EF4-FFF2-40B4-BE49-F238E27FC236}">
                <a16:creationId xmlns:a16="http://schemas.microsoft.com/office/drawing/2014/main" id="{E03892D9-33E2-4B5C-9CA8-6B3514D1C512}"/>
              </a:ext>
            </a:extLst>
          </p:cNvPr>
          <p:cNvPicPr>
            <a:picLocks noChangeAspect="1"/>
          </p:cNvPicPr>
          <p:nvPr/>
        </p:nvPicPr>
        <p:blipFill>
          <a:blip r:embed="rId3"/>
          <a:stretch>
            <a:fillRect/>
          </a:stretch>
        </p:blipFill>
        <p:spPr>
          <a:xfrm>
            <a:off x="5227578" y="2835733"/>
            <a:ext cx="3796751" cy="2343371"/>
          </a:xfrm>
          <a:prstGeom prst="rect">
            <a:avLst/>
          </a:prstGeom>
        </p:spPr>
      </p:pic>
      <p:pic>
        <p:nvPicPr>
          <p:cNvPr id="8" name="Grafik 7">
            <a:extLst>
              <a:ext uri="{FF2B5EF4-FFF2-40B4-BE49-F238E27FC236}">
                <a16:creationId xmlns:a16="http://schemas.microsoft.com/office/drawing/2014/main" id="{CFCEE502-76ED-4D8D-B54D-778094B002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9671" y="3118600"/>
            <a:ext cx="5007725" cy="2982875"/>
          </a:xfrm>
          <a:prstGeom prst="rect">
            <a:avLst/>
          </a:prstGeom>
        </p:spPr>
      </p:pic>
      <p:sp>
        <p:nvSpPr>
          <p:cNvPr id="21" name="TextBox 3">
            <a:extLst>
              <a:ext uri="{FF2B5EF4-FFF2-40B4-BE49-F238E27FC236}">
                <a16:creationId xmlns:a16="http://schemas.microsoft.com/office/drawing/2014/main" id="{D38E7B05-FDAF-4A1D-8903-5AFC9DF8D7A3}"/>
              </a:ext>
            </a:extLst>
          </p:cNvPr>
          <p:cNvSpPr txBox="1"/>
          <p:nvPr/>
        </p:nvSpPr>
        <p:spPr>
          <a:xfrm>
            <a:off x="696130" y="1396600"/>
            <a:ext cx="2601798" cy="1200329"/>
          </a:xfrm>
          <a:prstGeom prst="rect">
            <a:avLst/>
          </a:prstGeom>
          <a:noFill/>
        </p:spPr>
        <p:txBody>
          <a:bodyPr wrap="square" rtlCol="0">
            <a:spAutoFit/>
          </a:bodyPr>
          <a:lstStyle/>
          <a:p>
            <a:pPr algn="just"/>
            <a:r>
              <a:rPr lang="en-US" dirty="0">
                <a:latin typeface="Palatino Linotype" panose="02040502050505030304" pitchFamily="18" charset="0"/>
              </a:rPr>
              <a:t>If the </a:t>
            </a:r>
            <a:r>
              <a:rPr lang="en-US" dirty="0" err="1">
                <a:latin typeface="Palatino Linotype" panose="02040502050505030304" pitchFamily="18" charset="0"/>
              </a:rPr>
              <a:t>dinuclear</a:t>
            </a:r>
            <a:r>
              <a:rPr lang="en-US" dirty="0">
                <a:latin typeface="Palatino Linotype" panose="02040502050505030304" pitchFamily="18" charset="0"/>
              </a:rPr>
              <a:t> iron center is treated as one node the topology is that of an </a:t>
            </a:r>
            <a:r>
              <a:rPr lang="en-US" b="1" dirty="0" err="1">
                <a:latin typeface="Palatino Linotype" panose="02040502050505030304" pitchFamily="18" charset="0"/>
              </a:rPr>
              <a:t>hwx</a:t>
            </a:r>
            <a:r>
              <a:rPr lang="en-US" dirty="0">
                <a:latin typeface="Palatino Linotype" panose="02040502050505030304" pitchFamily="18" charset="0"/>
              </a:rPr>
              <a:t> net.</a:t>
            </a:r>
            <a:r>
              <a:rPr lang="en-US" baseline="30000" dirty="0">
                <a:latin typeface="Palatino Linotype" panose="02040502050505030304" pitchFamily="18" charset="0"/>
              </a:rPr>
              <a:t>[2]</a:t>
            </a:r>
            <a:r>
              <a:rPr lang="en-US" dirty="0">
                <a:latin typeface="Palatino Linotype" panose="02040502050505030304" pitchFamily="18" charset="0"/>
              </a:rPr>
              <a:t>  </a:t>
            </a:r>
            <a:endParaRPr lang="en-US" baseline="30000" dirty="0">
              <a:latin typeface="Palatino Linotype" panose="02040502050505030304" pitchFamily="18" charset="0"/>
            </a:endParaRPr>
          </a:p>
        </p:txBody>
      </p:sp>
      <p:pic>
        <p:nvPicPr>
          <p:cNvPr id="22" name="Picture 2">
            <a:extLst>
              <a:ext uri="{FF2B5EF4-FFF2-40B4-BE49-F238E27FC236}">
                <a16:creationId xmlns:a16="http://schemas.microsoft.com/office/drawing/2014/main" id="{5FA73A01-8BFE-48C2-BD55-98227C10CB4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7928" y="1187847"/>
            <a:ext cx="1647886" cy="1647886"/>
          </a:xfrm>
          <a:prstGeom prst="rect">
            <a:avLst/>
          </a:prstGeom>
          <a:noFill/>
          <a:extLst>
            <a:ext uri="{909E8E84-426E-40DD-AFC4-6F175D3DCCD1}">
              <a14:hiddenFill xmlns:a14="http://schemas.microsoft.com/office/drawing/2010/main">
                <a:solidFill>
                  <a:srgbClr val="FFFFFF"/>
                </a:solidFill>
              </a14:hiddenFill>
            </a:ext>
          </a:extLst>
        </p:spPr>
      </p:pic>
      <p:sp>
        <p:nvSpPr>
          <p:cNvPr id="28" name="Rechteck 27">
            <a:extLst>
              <a:ext uri="{FF2B5EF4-FFF2-40B4-BE49-F238E27FC236}">
                <a16:creationId xmlns:a16="http://schemas.microsoft.com/office/drawing/2014/main" id="{64FDB33C-CB2E-4094-9CC2-8ED4D5266835}"/>
              </a:ext>
            </a:extLst>
          </p:cNvPr>
          <p:cNvSpPr/>
          <p:nvPr/>
        </p:nvSpPr>
        <p:spPr>
          <a:xfrm>
            <a:off x="3634903" y="2596155"/>
            <a:ext cx="1501884" cy="523220"/>
          </a:xfrm>
          <a:prstGeom prst="rect">
            <a:avLst/>
          </a:prstGeom>
        </p:spPr>
        <p:txBody>
          <a:bodyPr wrap="square">
            <a:spAutoFit/>
          </a:bodyPr>
          <a:lstStyle/>
          <a:p>
            <a:pPr algn="just"/>
            <a:r>
              <a:rPr lang="de-DE" sz="2800" b="1" dirty="0" err="1">
                <a:solidFill>
                  <a:srgbClr val="181810"/>
                </a:solidFill>
                <a:latin typeface="proxima-nova"/>
              </a:rPr>
              <a:t>hwx</a:t>
            </a:r>
            <a:endParaRPr lang="de-DE" sz="2800" b="1" i="0" dirty="0">
              <a:solidFill>
                <a:srgbClr val="181810"/>
              </a:solidFill>
              <a:effectLst/>
              <a:latin typeface="proxima-nova"/>
            </a:endParaRPr>
          </a:p>
        </p:txBody>
      </p:sp>
      <p:sp>
        <p:nvSpPr>
          <p:cNvPr id="29" name="Fußzeilenplatzhalter 2">
            <a:extLst>
              <a:ext uri="{FF2B5EF4-FFF2-40B4-BE49-F238E27FC236}">
                <a16:creationId xmlns:a16="http://schemas.microsoft.com/office/drawing/2014/main" id="{14F95E49-464C-4FDD-B25A-9E0FAE53313D}"/>
              </a:ext>
            </a:extLst>
          </p:cNvPr>
          <p:cNvSpPr>
            <a:spLocks noGrp="1"/>
          </p:cNvSpPr>
          <p:nvPr>
            <p:ph type="ftr" sz="quarter" idx="11"/>
          </p:nvPr>
        </p:nvSpPr>
        <p:spPr>
          <a:xfrm>
            <a:off x="609600" y="6356350"/>
            <a:ext cx="4673730" cy="365125"/>
          </a:xfrm>
        </p:spPr>
        <p:txBody>
          <a:bodyPr/>
          <a:lstStyle/>
          <a:p>
            <a:pPr algn="l"/>
            <a:r>
              <a:rPr lang="en-US" sz="1000" dirty="0">
                <a:latin typeface="Palatino Linotype" panose="02040502050505030304" pitchFamily="18" charset="0"/>
              </a:rPr>
              <a:t>[2]</a:t>
            </a:r>
            <a:r>
              <a:rPr lang="de-DE" sz="1000" b="0" i="0" u="none" strike="noStrike" baseline="0" dirty="0">
                <a:latin typeface="Palatino Linotype" panose="02040502050505030304" pitchFamily="18" charset="0"/>
              </a:rPr>
              <a:t> M. O'Keeffe et al., </a:t>
            </a:r>
            <a:r>
              <a:rPr lang="de-DE" sz="1000" b="0" i="1" u="none" strike="noStrike" baseline="0" dirty="0">
                <a:latin typeface="Palatino Linotype" panose="02040502050505030304" pitchFamily="18" charset="0"/>
              </a:rPr>
              <a:t>Acc. Chem. Res</a:t>
            </a:r>
            <a:r>
              <a:rPr lang="de-DE" sz="1000" b="0" i="0" u="none" strike="noStrike" baseline="0" dirty="0">
                <a:latin typeface="Palatino Linotype" panose="02040502050505030304" pitchFamily="18" charset="0"/>
              </a:rPr>
              <a:t>. </a:t>
            </a:r>
            <a:r>
              <a:rPr lang="de-DE" sz="1000" b="1" i="0" u="none" strike="noStrike" baseline="0" dirty="0">
                <a:latin typeface="Palatino Linotype" panose="02040502050505030304" pitchFamily="18" charset="0"/>
              </a:rPr>
              <a:t>2008</a:t>
            </a:r>
            <a:r>
              <a:rPr lang="de-DE" sz="1000" b="0" i="0" u="none" strike="noStrike" baseline="0" dirty="0">
                <a:latin typeface="Palatino Linotype" panose="02040502050505030304" pitchFamily="18" charset="0"/>
              </a:rPr>
              <a:t>, </a:t>
            </a:r>
            <a:r>
              <a:rPr lang="de-DE" sz="1000" b="0" i="1" u="none" strike="noStrike" baseline="0" dirty="0">
                <a:latin typeface="Palatino Linotype" panose="02040502050505030304" pitchFamily="18" charset="0"/>
              </a:rPr>
              <a:t>41</a:t>
            </a:r>
            <a:r>
              <a:rPr lang="de-DE" sz="1000" b="0" i="0" u="none" strike="noStrike" baseline="0" dirty="0">
                <a:latin typeface="Palatino Linotype" panose="02040502050505030304" pitchFamily="18" charset="0"/>
              </a:rPr>
              <a:t>, </a:t>
            </a:r>
            <a:r>
              <a:rPr lang="de-DE" sz="1000" b="0" i="0" u="none" strike="noStrike" baseline="0" dirty="0" smtClean="0">
                <a:latin typeface="Palatino Linotype" panose="02040502050505030304" pitchFamily="18" charset="0"/>
              </a:rPr>
              <a:t>1782.</a:t>
            </a:r>
          </a:p>
          <a:p>
            <a:pPr algn="l"/>
            <a:r>
              <a:rPr lang="de-DE" sz="1000" dirty="0" smtClean="0">
                <a:latin typeface="Palatino Linotype" panose="02040502050505030304" pitchFamily="18" charset="0"/>
              </a:rPr>
              <a:t>[3]K</a:t>
            </a:r>
            <a:r>
              <a:rPr lang="de-DE" sz="1000" dirty="0">
                <a:latin typeface="Palatino Linotype" panose="02040502050505030304" pitchFamily="18" charset="0"/>
              </a:rPr>
              <a:t>. </a:t>
            </a:r>
            <a:r>
              <a:rPr lang="de-DE" sz="1000" dirty="0" smtClean="0">
                <a:latin typeface="Palatino Linotype" panose="02040502050505030304" pitchFamily="18" charset="0"/>
              </a:rPr>
              <a:t>Lamberts et al.</a:t>
            </a:r>
            <a:r>
              <a:rPr lang="fi-FI" sz="1000" dirty="0" smtClean="0">
                <a:latin typeface="Palatino Linotype" panose="02040502050505030304" pitchFamily="18" charset="0"/>
              </a:rPr>
              <a:t>, </a:t>
            </a:r>
            <a:r>
              <a:rPr lang="fi-FI" sz="1000" i="1" dirty="0">
                <a:latin typeface="Palatino Linotype" panose="02040502050505030304" pitchFamily="18" charset="0"/>
              </a:rPr>
              <a:t>Z. Kristallogr</a:t>
            </a:r>
            <a:r>
              <a:rPr lang="fi-FI" sz="1000" dirty="0" smtClean="0">
                <a:latin typeface="Palatino Linotype" panose="02040502050505030304" pitchFamily="18" charset="0"/>
              </a:rPr>
              <a:t>. </a:t>
            </a:r>
            <a:r>
              <a:rPr lang="fi-FI" sz="1000" b="1" dirty="0">
                <a:latin typeface="Palatino Linotype" panose="02040502050505030304" pitchFamily="18" charset="0"/>
              </a:rPr>
              <a:t>2012</a:t>
            </a:r>
            <a:r>
              <a:rPr lang="fi-FI" sz="1000" dirty="0">
                <a:latin typeface="Palatino Linotype" panose="02040502050505030304" pitchFamily="18" charset="0"/>
              </a:rPr>
              <a:t>, 117.</a:t>
            </a:r>
            <a:endParaRPr lang="de-DE" sz="1000" dirty="0">
              <a:latin typeface="Palatino Linotype" panose="02040502050505030304" pitchFamily="18" charset="0"/>
            </a:endParaRPr>
          </a:p>
        </p:txBody>
      </p:sp>
      <p:sp>
        <p:nvSpPr>
          <p:cNvPr id="30" name="TextBox 3">
            <a:extLst>
              <a:ext uri="{FF2B5EF4-FFF2-40B4-BE49-F238E27FC236}">
                <a16:creationId xmlns:a16="http://schemas.microsoft.com/office/drawing/2014/main" id="{8CB75E90-556B-44B3-A74A-51B9EEC79CC4}"/>
              </a:ext>
            </a:extLst>
          </p:cNvPr>
          <p:cNvSpPr txBox="1"/>
          <p:nvPr/>
        </p:nvSpPr>
        <p:spPr>
          <a:xfrm>
            <a:off x="5127396" y="1147456"/>
            <a:ext cx="3877559" cy="1754326"/>
          </a:xfrm>
          <a:prstGeom prst="rect">
            <a:avLst/>
          </a:prstGeom>
          <a:noFill/>
        </p:spPr>
        <p:txBody>
          <a:bodyPr wrap="square" rtlCol="0">
            <a:spAutoFit/>
          </a:bodyPr>
          <a:lstStyle/>
          <a:p>
            <a:pPr algn="just"/>
            <a:r>
              <a:rPr lang="en-US" dirty="0">
                <a:latin typeface="Palatino Linotype" panose="02040502050505030304" pitchFamily="18" charset="0"/>
              </a:rPr>
              <a:t>The material is highly porous with about 37% of the unit cell volume accessible to solvent molecules and anions. The pores are accessible in all 3 lattice directions with the largest pore along the </a:t>
            </a:r>
            <a:r>
              <a:rPr lang="en-US" i="1" dirty="0">
                <a:latin typeface="Palatino Linotype" panose="02040502050505030304" pitchFamily="18" charset="0"/>
              </a:rPr>
              <a:t>a</a:t>
            </a:r>
            <a:r>
              <a:rPr lang="en-US" dirty="0">
                <a:latin typeface="Palatino Linotype" panose="02040502050505030304" pitchFamily="18" charset="0"/>
              </a:rPr>
              <a:t> axis.</a:t>
            </a:r>
            <a:endParaRPr lang="en-US" baseline="30000" dirty="0">
              <a:latin typeface="Palatino Linotype" panose="02040502050505030304" pitchFamily="18" charset="0"/>
            </a:endParaRPr>
          </a:p>
        </p:txBody>
      </p:sp>
      <p:cxnSp>
        <p:nvCxnSpPr>
          <p:cNvPr id="7" name="Gerade Verbindung mit Pfeil 6">
            <a:extLst>
              <a:ext uri="{FF2B5EF4-FFF2-40B4-BE49-F238E27FC236}">
                <a16:creationId xmlns:a16="http://schemas.microsoft.com/office/drawing/2014/main" id="{F0E7671E-90F4-45AE-9439-C9B4CD79DCDF}"/>
              </a:ext>
            </a:extLst>
          </p:cNvPr>
          <p:cNvCxnSpPr>
            <a:cxnSpLocks/>
          </p:cNvCxnSpPr>
          <p:nvPr/>
        </p:nvCxnSpPr>
        <p:spPr>
          <a:xfrm flipH="1">
            <a:off x="6116320" y="3370580"/>
            <a:ext cx="35560" cy="231140"/>
          </a:xfrm>
          <a:prstGeom prst="straightConnector1">
            <a:avLst/>
          </a:prstGeom>
          <a:ln>
            <a:headEnd type="triangle"/>
            <a:tailEnd type="triangle"/>
          </a:ln>
          <a:effectLst>
            <a:glow rad="63500">
              <a:srgbClr val="FCFBF2">
                <a:alpha val="73000"/>
              </a:srgbClr>
            </a:glow>
          </a:effectLst>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A674C39B-1F6B-4F4C-AA84-2F4EEBAE8B81}"/>
              </a:ext>
            </a:extLst>
          </p:cNvPr>
          <p:cNvSpPr txBox="1"/>
          <p:nvPr/>
        </p:nvSpPr>
        <p:spPr>
          <a:xfrm>
            <a:off x="6116320" y="3305739"/>
            <a:ext cx="784602" cy="369332"/>
          </a:xfrm>
          <a:prstGeom prst="rect">
            <a:avLst/>
          </a:prstGeom>
          <a:noFill/>
        </p:spPr>
        <p:txBody>
          <a:bodyPr wrap="square" rtlCol="0">
            <a:spAutoFit/>
          </a:bodyPr>
          <a:lstStyle/>
          <a:p>
            <a:r>
              <a:rPr lang="de-DE" dirty="0">
                <a:solidFill>
                  <a:schemeClr val="accent1">
                    <a:lumMod val="75000"/>
                  </a:schemeClr>
                </a:solidFill>
                <a:effectLst>
                  <a:glow rad="152400">
                    <a:schemeClr val="bg1">
                      <a:alpha val="84000"/>
                    </a:schemeClr>
                  </a:glow>
                </a:effectLst>
              </a:rPr>
              <a:t>3.1 Å</a:t>
            </a:r>
          </a:p>
        </p:txBody>
      </p:sp>
      <p:sp>
        <p:nvSpPr>
          <p:cNvPr id="14" name="Textfeld 74">
            <a:extLst>
              <a:ext uri="{FF2B5EF4-FFF2-40B4-BE49-F238E27FC236}">
                <a16:creationId xmlns:a16="http://schemas.microsoft.com/office/drawing/2014/main" id="{DBA70F96-2EF1-4CEA-AED2-2E662C2F699D}"/>
              </a:ext>
            </a:extLst>
          </p:cNvPr>
          <p:cNvSpPr txBox="1"/>
          <p:nvPr/>
        </p:nvSpPr>
        <p:spPr>
          <a:xfrm>
            <a:off x="807464" y="6017796"/>
            <a:ext cx="4008633" cy="276999"/>
          </a:xfrm>
          <a:prstGeom prst="rect">
            <a:avLst/>
          </a:prstGeom>
          <a:noFill/>
        </p:spPr>
        <p:txBody>
          <a:bodyPr wrap="square" rtlCol="0">
            <a:spAutoFit/>
          </a:bodyPr>
          <a:lstStyle/>
          <a:p>
            <a:r>
              <a:rPr lang="de-DE" sz="1200" dirty="0" smtClean="0">
                <a:latin typeface="Palatino Linotype" panose="02040502050505030304" pitchFamily="18" charset="0"/>
              </a:rPr>
              <a:t>GTECS</a:t>
            </a:r>
            <a:r>
              <a:rPr lang="de-DE" sz="1200" baseline="30000" dirty="0" smtClean="0">
                <a:latin typeface="Palatino Linotype" panose="02040502050505030304" pitchFamily="18" charset="0"/>
              </a:rPr>
              <a:t>[3]</a:t>
            </a:r>
            <a:r>
              <a:rPr lang="de-DE" sz="1200" dirty="0" smtClean="0">
                <a:latin typeface="Palatino Linotype" panose="02040502050505030304" pitchFamily="18" charset="0"/>
              </a:rPr>
              <a:t> plot of the network to simplify the topology </a:t>
            </a:r>
            <a:endParaRPr lang="de-DE" sz="1200" dirty="0">
              <a:latin typeface="Palatino Linotype" panose="02040502050505030304" pitchFamily="18" charset="0"/>
            </a:endParaRPr>
          </a:p>
        </p:txBody>
      </p:sp>
      <p:sp>
        <p:nvSpPr>
          <p:cNvPr id="15" name="Textfeld 74">
            <a:extLst>
              <a:ext uri="{FF2B5EF4-FFF2-40B4-BE49-F238E27FC236}">
                <a16:creationId xmlns:a16="http://schemas.microsoft.com/office/drawing/2014/main" id="{DBA70F96-2EF1-4CEA-AED2-2E662C2F699D}"/>
              </a:ext>
            </a:extLst>
          </p:cNvPr>
          <p:cNvSpPr txBox="1"/>
          <p:nvPr/>
        </p:nvSpPr>
        <p:spPr>
          <a:xfrm>
            <a:off x="5425185" y="5234525"/>
            <a:ext cx="2042416" cy="1015663"/>
          </a:xfrm>
          <a:prstGeom prst="rect">
            <a:avLst/>
          </a:prstGeom>
          <a:noFill/>
        </p:spPr>
        <p:txBody>
          <a:bodyPr wrap="square" rtlCol="0">
            <a:spAutoFit/>
          </a:bodyPr>
          <a:lstStyle/>
          <a:p>
            <a:r>
              <a:rPr lang="de-DE" sz="1200" dirty="0" smtClean="0">
                <a:latin typeface="Palatino Linotype" panose="02040502050505030304" pitchFamily="18" charset="0"/>
              </a:rPr>
              <a:t>Mercury void plot of the network after deletion of all solvent molecules and anions. Calculated with a probe radius of </a:t>
            </a:r>
            <a:r>
              <a:rPr lang="de-DE" sz="1200" dirty="0">
                <a:latin typeface="Palatino Linotype" panose="02040502050505030304" pitchFamily="18" charset="0"/>
              </a:rPr>
              <a:t>1.2 </a:t>
            </a:r>
            <a:r>
              <a:rPr lang="de-DE" sz="1200" dirty="0" smtClean="0">
                <a:latin typeface="Palatino Linotype" panose="02040502050505030304" pitchFamily="18" charset="0"/>
              </a:rPr>
              <a:t>Å.</a:t>
            </a:r>
            <a:endParaRPr lang="de-DE" sz="1200" dirty="0">
              <a:latin typeface="Palatino Linotype" panose="02040502050505030304" pitchFamily="18" charset="0"/>
            </a:endParaRPr>
          </a:p>
        </p:txBody>
      </p:sp>
    </p:spTree>
    <p:extLst>
      <p:ext uri="{BB962C8B-B14F-4D97-AF65-F5344CB8AC3E}">
        <p14:creationId xmlns:p14="http://schemas.microsoft.com/office/powerpoint/2010/main" val="13236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E587951-1F85-4182-8CF4-900021C261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4163" y="3642583"/>
            <a:ext cx="2877933" cy="2791638"/>
          </a:xfrm>
          <a:prstGeom prst="rect">
            <a:avLst/>
          </a:prstGeom>
        </p:spPr>
      </p:pic>
      <p:pic>
        <p:nvPicPr>
          <p:cNvPr id="14" name="Grafik 13">
            <a:extLst>
              <a:ext uri="{FF2B5EF4-FFF2-40B4-BE49-F238E27FC236}">
                <a16:creationId xmlns:a16="http://schemas.microsoft.com/office/drawing/2014/main" id="{43F625D7-EB82-4915-9A31-A3392AA584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68277" y="3229195"/>
            <a:ext cx="3558596" cy="3175102"/>
          </a:xfrm>
          <a:prstGeom prst="rect">
            <a:avLst/>
          </a:prstGeom>
        </p:spPr>
      </p:pic>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461665"/>
          </a:xfrm>
          <a:prstGeom prst="rect">
            <a:avLst/>
          </a:prstGeom>
          <a:noFill/>
        </p:spPr>
        <p:txBody>
          <a:bodyPr wrap="square" rtlCol="0">
            <a:spAutoFit/>
          </a:bodyPr>
          <a:lstStyle/>
          <a:p>
            <a:r>
              <a:rPr lang="fr-FR" sz="2400" b="1" dirty="0" err="1">
                <a:latin typeface="Palatino Linotype" panose="02040502050505030304" pitchFamily="18" charset="0"/>
              </a:rPr>
              <a:t>Bimetallic</a:t>
            </a:r>
            <a:r>
              <a:rPr lang="fr-FR" sz="2400" b="1" dirty="0">
                <a:latin typeface="Palatino Linotype" panose="02040502050505030304" pitchFamily="18" charset="0"/>
              </a:rPr>
              <a:t> </a:t>
            </a:r>
            <a:r>
              <a:rPr lang="fr-FR" sz="2400" b="1" dirty="0" err="1">
                <a:latin typeface="Palatino Linotype" panose="02040502050505030304" pitchFamily="18" charset="0"/>
              </a:rPr>
              <a:t>supramolecular</a:t>
            </a:r>
            <a:r>
              <a:rPr lang="fr-FR" sz="2400" b="1" dirty="0">
                <a:latin typeface="Palatino Linotype" panose="02040502050505030304" pitchFamily="18" charset="0"/>
              </a:rPr>
              <a:t> cube</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30" name="TextBox 3">
            <a:extLst>
              <a:ext uri="{FF2B5EF4-FFF2-40B4-BE49-F238E27FC236}">
                <a16:creationId xmlns:a16="http://schemas.microsoft.com/office/drawing/2014/main" id="{8CB75E90-556B-44B3-A74A-51B9EEC79CC4}"/>
              </a:ext>
            </a:extLst>
          </p:cNvPr>
          <p:cNvSpPr txBox="1"/>
          <p:nvPr/>
        </p:nvSpPr>
        <p:spPr>
          <a:xfrm>
            <a:off x="1989056" y="1240862"/>
            <a:ext cx="6589335" cy="2308324"/>
          </a:xfrm>
          <a:prstGeom prst="rect">
            <a:avLst/>
          </a:prstGeom>
          <a:noFill/>
        </p:spPr>
        <p:txBody>
          <a:bodyPr wrap="square" rtlCol="0">
            <a:spAutoFit/>
          </a:bodyPr>
          <a:lstStyle/>
          <a:p>
            <a:pPr algn="just"/>
            <a:r>
              <a:rPr lang="en-US" dirty="0">
                <a:latin typeface="Palatino Linotype" panose="02040502050505030304" pitchFamily="18" charset="0"/>
              </a:rPr>
              <a:t>In presence of little methanol the </a:t>
            </a:r>
            <a:r>
              <a:rPr lang="en-US" dirty="0" err="1">
                <a:latin typeface="Palatino Linotype" panose="02040502050505030304" pitchFamily="18" charset="0"/>
              </a:rPr>
              <a:t>Al</a:t>
            </a:r>
            <a:r>
              <a:rPr lang="en-US" baseline="30000" dirty="0" err="1">
                <a:latin typeface="Palatino Linotype" panose="02040502050505030304" pitchFamily="18" charset="0"/>
              </a:rPr>
              <a:t>III</a:t>
            </a:r>
            <a:r>
              <a:rPr lang="en-US" dirty="0">
                <a:latin typeface="Palatino Linotype" panose="02040502050505030304" pitchFamily="18" charset="0"/>
              </a:rPr>
              <a:t> and </a:t>
            </a:r>
            <a:r>
              <a:rPr lang="en-US" dirty="0" err="1">
                <a:latin typeface="Palatino Linotype" panose="02040502050505030304" pitchFamily="18" charset="0"/>
              </a:rPr>
              <a:t>Fe</a:t>
            </a:r>
            <a:r>
              <a:rPr lang="en-US" baseline="30000" dirty="0" err="1">
                <a:latin typeface="Palatino Linotype" panose="02040502050505030304" pitchFamily="18" charset="0"/>
              </a:rPr>
              <a:t>III</a:t>
            </a:r>
            <a:r>
              <a:rPr lang="en-US" dirty="0">
                <a:latin typeface="Palatino Linotype" panose="02040502050505030304" pitchFamily="18" charset="0"/>
              </a:rPr>
              <a:t> octahedral building blocks form a tetrameric cube upon </a:t>
            </a:r>
            <a:r>
              <a:rPr lang="en-US" dirty="0" smtClean="0">
                <a:latin typeface="Palatino Linotype" panose="02040502050505030304" pitchFamily="18" charset="0"/>
              </a:rPr>
              <a:t>reaction with a soft metal cation. The octahedral M</a:t>
            </a:r>
            <a:r>
              <a:rPr lang="en-US" baseline="30000" dirty="0" smtClean="0">
                <a:latin typeface="Palatino Linotype" panose="02040502050505030304" pitchFamily="18" charset="0"/>
              </a:rPr>
              <a:t>III</a:t>
            </a:r>
            <a:r>
              <a:rPr lang="en-US" dirty="0" smtClean="0">
                <a:latin typeface="Palatino Linotype" panose="02040502050505030304" pitchFamily="18" charset="0"/>
              </a:rPr>
              <a:t> complex is the </a:t>
            </a:r>
            <a:r>
              <a:rPr lang="en-US" i="1" dirty="0" err="1" smtClean="0">
                <a:latin typeface="Palatino Linotype" panose="02040502050505030304" pitchFamily="18" charset="0"/>
              </a:rPr>
              <a:t>fac</a:t>
            </a:r>
            <a:r>
              <a:rPr lang="en-US" dirty="0" smtClean="0">
                <a:latin typeface="Palatino Linotype" panose="02040502050505030304" pitchFamily="18" charset="0"/>
              </a:rPr>
              <a:t> isomer and the M</a:t>
            </a:r>
            <a:r>
              <a:rPr lang="en-US" baseline="30000" dirty="0" smtClean="0">
                <a:latin typeface="Palatino Linotype" panose="02040502050505030304" pitchFamily="18" charset="0"/>
              </a:rPr>
              <a:t>I</a:t>
            </a:r>
            <a:r>
              <a:rPr lang="en-US" dirty="0" smtClean="0">
                <a:latin typeface="Palatino Linotype" panose="02040502050505030304" pitchFamily="18" charset="0"/>
              </a:rPr>
              <a:t> ion is coordinated by three phosphines forming </a:t>
            </a:r>
            <a:r>
              <a:rPr lang="en-US" dirty="0">
                <a:latin typeface="Palatino Linotype" panose="02040502050505030304" pitchFamily="18" charset="0"/>
              </a:rPr>
              <a:t>a trigonal planar coordination sphere. Both metal </a:t>
            </a:r>
            <a:r>
              <a:rPr lang="en-US" dirty="0" smtClean="0">
                <a:latin typeface="Palatino Linotype" panose="02040502050505030304" pitchFamily="18" charset="0"/>
              </a:rPr>
              <a:t>cations </a:t>
            </a:r>
            <a:r>
              <a:rPr lang="en-US" dirty="0">
                <a:latin typeface="Palatino Linotype" panose="02040502050505030304" pitchFamily="18" charset="0"/>
              </a:rPr>
              <a:t>are located on threefold rotation </a:t>
            </a:r>
            <a:r>
              <a:rPr lang="en-US" dirty="0" smtClean="0">
                <a:latin typeface="Palatino Linotype" panose="02040502050505030304" pitchFamily="18" charset="0"/>
              </a:rPr>
              <a:t>axes</a:t>
            </a:r>
            <a:r>
              <a:rPr lang="en-US" dirty="0">
                <a:latin typeface="Palatino Linotype" panose="02040502050505030304" pitchFamily="18" charset="0"/>
              </a:rPr>
              <a:t>. The entire cube is generated by symmetry. The asymmetric unit only contains a single ligand molecule.</a:t>
            </a:r>
          </a:p>
        </p:txBody>
      </p:sp>
      <mc:AlternateContent xmlns:mc="http://schemas.openxmlformats.org/markup-compatibility/2006" xmlns:a14="http://schemas.microsoft.com/office/drawing/2010/main">
        <mc:Choice Requires="a14">
          <p:graphicFrame>
            <p:nvGraphicFramePr>
              <p:cNvPr id="4" name="Tabelle 3">
                <a:extLst>
                  <a:ext uri="{FF2B5EF4-FFF2-40B4-BE49-F238E27FC236}">
                    <a16:creationId xmlns:a16="http://schemas.microsoft.com/office/drawing/2014/main" id="{FE63C073-AB44-4CA9-862F-0306762318DB}"/>
                  </a:ext>
                </a:extLst>
              </p:cNvPr>
              <p:cNvGraphicFramePr>
                <a:graphicFrameLocks noGrp="1"/>
              </p:cNvGraphicFramePr>
              <p:nvPr>
                <p:extLst>
                  <p:ext uri="{D42A27DB-BD31-4B8C-83A1-F6EECF244321}">
                    <p14:modId xmlns:p14="http://schemas.microsoft.com/office/powerpoint/2010/main" val="3005991949"/>
                  </p:ext>
                </p:extLst>
              </p:nvPr>
            </p:nvGraphicFramePr>
            <p:xfrm>
              <a:off x="539147" y="4063828"/>
              <a:ext cx="2013554" cy="2134934"/>
            </p:xfrm>
            <a:graphic>
              <a:graphicData uri="http://schemas.openxmlformats.org/drawingml/2006/table">
                <a:tbl>
                  <a:tblPr firstRow="1" bandRow="1">
                    <a:tableStyleId>{5C22544A-7EE6-4342-B048-85BDC9FD1C3A}</a:tableStyleId>
                  </a:tblPr>
                  <a:tblGrid>
                    <a:gridCol w="777772">
                      <a:extLst>
                        <a:ext uri="{9D8B030D-6E8A-4147-A177-3AD203B41FA5}">
                          <a16:colId xmlns:a16="http://schemas.microsoft.com/office/drawing/2014/main" val="497117459"/>
                        </a:ext>
                      </a:extLst>
                    </a:gridCol>
                    <a:gridCol w="1235782">
                      <a:extLst>
                        <a:ext uri="{9D8B030D-6E8A-4147-A177-3AD203B41FA5}">
                          <a16:colId xmlns:a16="http://schemas.microsoft.com/office/drawing/2014/main" val="1116998606"/>
                        </a:ext>
                      </a:extLst>
                    </a:gridCol>
                  </a:tblGrid>
                  <a:tr h="278336">
                    <a:tc gridSpan="2">
                      <a:txBody>
                        <a:bodyPr/>
                        <a:lstStyle/>
                        <a:p>
                          <a:pPr algn="ctr"/>
                          <a:r>
                            <a:rPr lang="de-DE" sz="1400" i="1" dirty="0">
                              <a:latin typeface="Palatino Linotype" panose="02040502050505030304" pitchFamily="18" charset="0"/>
                            </a:rPr>
                            <a:t>P</a:t>
                          </a:r>
                          <a14:m>
                            <m:oMath xmlns:m="http://schemas.openxmlformats.org/officeDocument/2006/math">
                              <m:acc>
                                <m:accPr>
                                  <m:chr m:val="̅"/>
                                  <m:ctrlPr>
                                    <a:rPr lang="de-DE" sz="1400" i="1" dirty="0" smtClean="0">
                                      <a:latin typeface="Cambria Math" panose="02040503050406030204" pitchFamily="18" charset="0"/>
                                    </a:rPr>
                                  </m:ctrlPr>
                                </m:accPr>
                                <m:e>
                                  <m:r>
                                    <m:rPr>
                                      <m:nor/>
                                    </m:rPr>
                                    <a:rPr lang="de-DE" sz="1400" b="1" i="0" dirty="0" smtClean="0">
                                      <a:latin typeface="Palatino Linotype" panose="02040502050505030304" pitchFamily="18" charset="0"/>
                                    </a:rPr>
                                    <m:t>4</m:t>
                                  </m:r>
                                </m:e>
                              </m:acc>
                            </m:oMath>
                          </a14:m>
                          <a:r>
                            <a:rPr lang="de-DE" sz="1400" i="0" dirty="0">
                              <a:latin typeface="Palatino Linotype" panose="02040502050505030304" pitchFamily="18" charset="0"/>
                            </a:rPr>
                            <a:t>3na</a:t>
                          </a:r>
                        </a:p>
                      </a:txBody>
                      <a:tcPr/>
                    </a:tc>
                    <a:tc hMerge="1">
                      <a:txBody>
                        <a:bodyPr/>
                        <a:lstStyle/>
                        <a:p>
                          <a:endParaRPr lang="de-DE" sz="1600" dirty="0">
                            <a:latin typeface="Palatino Linotype" panose="02040502050505030304" pitchFamily="18" charset="0"/>
                          </a:endParaRPr>
                        </a:p>
                      </a:txBody>
                      <a:tcPr/>
                    </a:tc>
                    <a:extLst>
                      <a:ext uri="{0D108BD9-81ED-4DB2-BD59-A6C34878D82A}">
                        <a16:rowId xmlns:a16="http://schemas.microsoft.com/office/drawing/2014/main" val="540357857"/>
                      </a:ext>
                    </a:extLst>
                  </a:tr>
                  <a:tr h="278336">
                    <a:tc>
                      <a:txBody>
                        <a:bodyPr/>
                        <a:lstStyle/>
                        <a:p>
                          <a:r>
                            <a:rPr lang="de-DE" sz="1400" dirty="0">
                              <a:latin typeface="Palatino Linotype" panose="02040502050505030304" pitchFamily="18" charset="0"/>
                            </a:rPr>
                            <a:t>M</a:t>
                          </a:r>
                          <a:r>
                            <a:rPr lang="de-DE" sz="1400" baseline="30000" dirty="0">
                              <a:latin typeface="Palatino Linotype" panose="02040502050505030304" pitchFamily="18" charset="0"/>
                            </a:rPr>
                            <a:t>III</a:t>
                          </a:r>
                          <a:endParaRPr lang="de-DE" sz="1400" dirty="0">
                            <a:latin typeface="Palatino Linotype" panose="02040502050505030304" pitchFamily="18" charset="0"/>
                          </a:endParaRPr>
                        </a:p>
                      </a:txBody>
                      <a:tcPr/>
                    </a:tc>
                    <a:tc>
                      <a:txBody>
                        <a:bodyPr/>
                        <a:lstStyle/>
                        <a:p>
                          <a:r>
                            <a:rPr lang="de-DE" sz="1400" dirty="0" err="1">
                              <a:latin typeface="Palatino Linotype" panose="02040502050505030304" pitchFamily="18" charset="0"/>
                            </a:rPr>
                            <a:t>Al</a:t>
                          </a:r>
                          <a:r>
                            <a:rPr lang="de-DE" sz="1400" baseline="30000" dirty="0" err="1">
                              <a:latin typeface="Palatino Linotype" panose="02040502050505030304" pitchFamily="18" charset="0"/>
                            </a:rPr>
                            <a:t>III</a:t>
                          </a:r>
                          <a:endParaRPr lang="de-DE" sz="1400" dirty="0">
                            <a:latin typeface="Palatino Linotype" panose="02040502050505030304" pitchFamily="18" charset="0"/>
                          </a:endParaRPr>
                        </a:p>
                      </a:txBody>
                      <a:tcPr/>
                    </a:tc>
                    <a:extLst>
                      <a:ext uri="{0D108BD9-81ED-4DB2-BD59-A6C34878D82A}">
                        <a16:rowId xmlns:a16="http://schemas.microsoft.com/office/drawing/2014/main" val="2113167664"/>
                      </a:ext>
                    </a:extLst>
                  </a:tr>
                  <a:tr h="278336">
                    <a:tc>
                      <a:txBody>
                        <a:bodyPr/>
                        <a:lstStyle/>
                        <a:p>
                          <a:r>
                            <a:rPr lang="de-DE" sz="1400" dirty="0">
                              <a:latin typeface="Palatino Linotype" panose="02040502050505030304" pitchFamily="18" charset="0"/>
                            </a:rPr>
                            <a:t>M</a:t>
                          </a:r>
                          <a:r>
                            <a:rPr lang="de-DE" sz="1400" baseline="30000" dirty="0">
                              <a:latin typeface="Palatino Linotype" panose="02040502050505030304" pitchFamily="18" charset="0"/>
                            </a:rPr>
                            <a:t>I</a:t>
                          </a:r>
                          <a:endParaRPr lang="de-DE" sz="1400" dirty="0">
                            <a:latin typeface="Palatino Linotype" panose="02040502050505030304" pitchFamily="18" charset="0"/>
                          </a:endParaRPr>
                        </a:p>
                      </a:txBody>
                      <a:tcPr/>
                    </a:tc>
                    <a:tc>
                      <a:txBody>
                        <a:bodyPr/>
                        <a:lstStyle/>
                        <a:p>
                          <a:r>
                            <a:rPr lang="de-DE" sz="1400" dirty="0" err="1">
                              <a:latin typeface="Palatino Linotype" panose="02040502050505030304" pitchFamily="18" charset="0"/>
                            </a:rPr>
                            <a:t>Cu</a:t>
                          </a:r>
                          <a:r>
                            <a:rPr lang="de-DE" sz="1400" baseline="30000" dirty="0" err="1">
                              <a:latin typeface="Palatino Linotype" panose="02040502050505030304" pitchFamily="18" charset="0"/>
                            </a:rPr>
                            <a:t>I</a:t>
                          </a:r>
                          <a:endParaRPr lang="de-DE" sz="1400" dirty="0">
                            <a:latin typeface="Palatino Linotype" panose="02040502050505030304" pitchFamily="18" charset="0"/>
                          </a:endParaRPr>
                        </a:p>
                      </a:txBody>
                      <a:tcPr/>
                    </a:tc>
                    <a:extLst>
                      <a:ext uri="{0D108BD9-81ED-4DB2-BD59-A6C34878D82A}">
                        <a16:rowId xmlns:a16="http://schemas.microsoft.com/office/drawing/2014/main" val="2355047739"/>
                      </a:ext>
                    </a:extLst>
                  </a:tr>
                  <a:tr h="278336">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28.7770 (15)</a:t>
                          </a:r>
                        </a:p>
                      </a:txBody>
                      <a:tcPr/>
                    </a:tc>
                    <a:extLst>
                      <a:ext uri="{0D108BD9-81ED-4DB2-BD59-A6C34878D82A}">
                        <a16:rowId xmlns:a16="http://schemas.microsoft.com/office/drawing/2014/main" val="438608490"/>
                      </a:ext>
                    </a:extLst>
                  </a:tr>
                  <a:tr h="278336">
                    <a:tc>
                      <a:txBody>
                        <a:bodyPr/>
                        <a:lstStyle/>
                        <a:p>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23831(4)</a:t>
                          </a:r>
                        </a:p>
                      </a:txBody>
                      <a:tcPr/>
                    </a:tc>
                    <a:extLst>
                      <a:ext uri="{0D108BD9-81ED-4DB2-BD59-A6C34878D82A}">
                        <a16:rowId xmlns:a16="http://schemas.microsoft.com/office/drawing/2014/main" val="1164602141"/>
                      </a:ext>
                    </a:extLst>
                  </a:tr>
                  <a:tr h="278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baseline="-25000" dirty="0" smtClean="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0.0771</a:t>
                          </a:r>
                          <a:endParaRPr lang="de-DE" sz="1400" dirty="0">
                            <a:latin typeface="Palatino Linotype" panose="02040502050505030304" pitchFamily="18" charset="0"/>
                          </a:endParaRPr>
                        </a:p>
                      </a:txBody>
                      <a:tcPr/>
                    </a:tc>
                    <a:extLst>
                      <a:ext uri="{0D108BD9-81ED-4DB2-BD59-A6C34878D82A}">
                        <a16:rowId xmlns:a16="http://schemas.microsoft.com/office/drawing/2014/main" val="2655914045"/>
                      </a:ext>
                    </a:extLst>
                  </a:tr>
                  <a:tr h="278336">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0.2210</a:t>
                          </a:r>
                        </a:p>
                      </a:txBody>
                      <a:tcPr/>
                    </a:tc>
                    <a:extLst>
                      <a:ext uri="{0D108BD9-81ED-4DB2-BD59-A6C34878D82A}">
                        <a16:rowId xmlns:a16="http://schemas.microsoft.com/office/drawing/2014/main" val="2044366554"/>
                      </a:ext>
                    </a:extLst>
                  </a:tr>
                </a:tbl>
              </a:graphicData>
            </a:graphic>
          </p:graphicFrame>
        </mc:Choice>
        <mc:Fallback xmlns="">
          <p:graphicFrame>
            <p:nvGraphicFramePr>
              <p:cNvPr id="4" name="Tabelle 3">
                <a:extLst>
                  <a:ext uri="{FF2B5EF4-FFF2-40B4-BE49-F238E27FC236}">
                    <a16:creationId xmlns:a16="http://schemas.microsoft.com/office/drawing/2014/main" id="{FE63C073-AB44-4CA9-862F-0306762318DB}"/>
                  </a:ext>
                </a:extLst>
              </p:cNvPr>
              <p:cNvGraphicFramePr>
                <a:graphicFrameLocks noGrp="1"/>
              </p:cNvGraphicFramePr>
              <p:nvPr>
                <p:extLst>
                  <p:ext uri="{D42A27DB-BD31-4B8C-83A1-F6EECF244321}">
                    <p14:modId xmlns:p14="http://schemas.microsoft.com/office/powerpoint/2010/main" val="3005991949"/>
                  </p:ext>
                </p:extLst>
              </p:nvPr>
            </p:nvGraphicFramePr>
            <p:xfrm>
              <a:off x="539147" y="4063828"/>
              <a:ext cx="2013554" cy="2134934"/>
            </p:xfrm>
            <a:graphic>
              <a:graphicData uri="http://schemas.openxmlformats.org/drawingml/2006/table">
                <a:tbl>
                  <a:tblPr firstRow="1" bandRow="1">
                    <a:tableStyleId>{5C22544A-7EE6-4342-B048-85BDC9FD1C3A}</a:tableStyleId>
                  </a:tblPr>
                  <a:tblGrid>
                    <a:gridCol w="777772">
                      <a:extLst>
                        <a:ext uri="{9D8B030D-6E8A-4147-A177-3AD203B41FA5}">
                          <a16:colId xmlns:a16="http://schemas.microsoft.com/office/drawing/2014/main" val="497117459"/>
                        </a:ext>
                      </a:extLst>
                    </a:gridCol>
                    <a:gridCol w="1235782">
                      <a:extLst>
                        <a:ext uri="{9D8B030D-6E8A-4147-A177-3AD203B41FA5}">
                          <a16:colId xmlns:a16="http://schemas.microsoft.com/office/drawing/2014/main" val="1116998606"/>
                        </a:ext>
                      </a:extLst>
                    </a:gridCol>
                  </a:tblGrid>
                  <a:tr h="306134">
                    <a:tc gridSpan="2">
                      <a:txBody>
                        <a:bodyPr/>
                        <a:lstStyle/>
                        <a:p>
                          <a:endParaRPr lang="de-DE"/>
                        </a:p>
                      </a:txBody>
                      <a:tcPr>
                        <a:blipFill>
                          <a:blip r:embed="rId6"/>
                          <a:stretch>
                            <a:fillRect l="-302" t="-2000" r="-1208" b="-622000"/>
                          </a:stretch>
                        </a:blipFill>
                      </a:tcPr>
                    </a:tc>
                    <a:tc hMerge="1">
                      <a:txBody>
                        <a:bodyPr/>
                        <a:lstStyle/>
                        <a:p>
                          <a:endParaRPr lang="de-DE" sz="1600" dirty="0">
                            <a:latin typeface="Palatino Linotype" panose="02040502050505030304" pitchFamily="18" charset="0"/>
                          </a:endParaRPr>
                        </a:p>
                      </a:txBody>
                      <a:tcPr/>
                    </a:tc>
                    <a:extLst>
                      <a:ext uri="{0D108BD9-81ED-4DB2-BD59-A6C34878D82A}">
                        <a16:rowId xmlns:a16="http://schemas.microsoft.com/office/drawing/2014/main" val="540357857"/>
                      </a:ext>
                    </a:extLst>
                  </a:tr>
                  <a:tr h="304800">
                    <a:tc>
                      <a:txBody>
                        <a:bodyPr/>
                        <a:lstStyle/>
                        <a:p>
                          <a:r>
                            <a:rPr lang="de-DE" sz="1400" dirty="0">
                              <a:latin typeface="Palatino Linotype" panose="02040502050505030304" pitchFamily="18" charset="0"/>
                            </a:rPr>
                            <a:t>M</a:t>
                          </a:r>
                          <a:r>
                            <a:rPr lang="de-DE" sz="1400" baseline="30000" dirty="0">
                              <a:latin typeface="Palatino Linotype" panose="02040502050505030304" pitchFamily="18" charset="0"/>
                            </a:rPr>
                            <a:t>III</a:t>
                          </a:r>
                          <a:endParaRPr lang="de-DE" sz="1400" dirty="0">
                            <a:latin typeface="Palatino Linotype" panose="02040502050505030304" pitchFamily="18" charset="0"/>
                          </a:endParaRPr>
                        </a:p>
                      </a:txBody>
                      <a:tcPr/>
                    </a:tc>
                    <a:tc>
                      <a:txBody>
                        <a:bodyPr/>
                        <a:lstStyle/>
                        <a:p>
                          <a:r>
                            <a:rPr lang="de-DE" sz="1400" dirty="0" err="1">
                              <a:latin typeface="Palatino Linotype" panose="02040502050505030304" pitchFamily="18" charset="0"/>
                            </a:rPr>
                            <a:t>Al</a:t>
                          </a:r>
                          <a:r>
                            <a:rPr lang="de-DE" sz="1400" baseline="30000" dirty="0" err="1">
                              <a:latin typeface="Palatino Linotype" panose="02040502050505030304" pitchFamily="18" charset="0"/>
                            </a:rPr>
                            <a:t>III</a:t>
                          </a:r>
                          <a:endParaRPr lang="de-DE" sz="1400" dirty="0">
                            <a:latin typeface="Palatino Linotype" panose="02040502050505030304" pitchFamily="18" charset="0"/>
                          </a:endParaRPr>
                        </a:p>
                      </a:txBody>
                      <a:tcPr/>
                    </a:tc>
                    <a:extLst>
                      <a:ext uri="{0D108BD9-81ED-4DB2-BD59-A6C34878D82A}">
                        <a16:rowId xmlns:a16="http://schemas.microsoft.com/office/drawing/2014/main" val="2113167664"/>
                      </a:ext>
                    </a:extLst>
                  </a:tr>
                  <a:tr h="304800">
                    <a:tc>
                      <a:txBody>
                        <a:bodyPr/>
                        <a:lstStyle/>
                        <a:p>
                          <a:r>
                            <a:rPr lang="de-DE" sz="1400" dirty="0">
                              <a:latin typeface="Palatino Linotype" panose="02040502050505030304" pitchFamily="18" charset="0"/>
                            </a:rPr>
                            <a:t>M</a:t>
                          </a:r>
                          <a:r>
                            <a:rPr lang="de-DE" sz="1400" baseline="30000" dirty="0">
                              <a:latin typeface="Palatino Linotype" panose="02040502050505030304" pitchFamily="18" charset="0"/>
                            </a:rPr>
                            <a:t>I</a:t>
                          </a:r>
                          <a:endParaRPr lang="de-DE" sz="1400" dirty="0">
                            <a:latin typeface="Palatino Linotype" panose="02040502050505030304" pitchFamily="18" charset="0"/>
                          </a:endParaRPr>
                        </a:p>
                      </a:txBody>
                      <a:tcPr/>
                    </a:tc>
                    <a:tc>
                      <a:txBody>
                        <a:bodyPr/>
                        <a:lstStyle/>
                        <a:p>
                          <a:r>
                            <a:rPr lang="de-DE" sz="1400" dirty="0" err="1">
                              <a:latin typeface="Palatino Linotype" panose="02040502050505030304" pitchFamily="18" charset="0"/>
                            </a:rPr>
                            <a:t>Cu</a:t>
                          </a:r>
                          <a:r>
                            <a:rPr lang="de-DE" sz="1400" baseline="30000" dirty="0" err="1">
                              <a:latin typeface="Palatino Linotype" panose="02040502050505030304" pitchFamily="18" charset="0"/>
                            </a:rPr>
                            <a:t>I</a:t>
                          </a:r>
                          <a:endParaRPr lang="de-DE" sz="1400" dirty="0">
                            <a:latin typeface="Palatino Linotype" panose="02040502050505030304" pitchFamily="18" charset="0"/>
                          </a:endParaRPr>
                        </a:p>
                      </a:txBody>
                      <a:tcPr/>
                    </a:tc>
                    <a:extLst>
                      <a:ext uri="{0D108BD9-81ED-4DB2-BD59-A6C34878D82A}">
                        <a16:rowId xmlns:a16="http://schemas.microsoft.com/office/drawing/2014/main" val="2355047739"/>
                      </a:ext>
                    </a:extLst>
                  </a:tr>
                  <a:tr h="304800">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28.7770 (15)</a:t>
                          </a:r>
                        </a:p>
                      </a:txBody>
                      <a:tcPr/>
                    </a:tc>
                    <a:extLst>
                      <a:ext uri="{0D108BD9-81ED-4DB2-BD59-A6C34878D82A}">
                        <a16:rowId xmlns:a16="http://schemas.microsoft.com/office/drawing/2014/main" val="438608490"/>
                      </a:ext>
                    </a:extLst>
                  </a:tr>
                  <a:tr h="304800">
                    <a:tc>
                      <a:txBody>
                        <a:bodyPr/>
                        <a:lstStyle/>
                        <a:p>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23831(4)</a:t>
                          </a:r>
                        </a:p>
                      </a:txBody>
                      <a:tcPr/>
                    </a:tc>
                    <a:extLst>
                      <a:ext uri="{0D108BD9-81ED-4DB2-BD59-A6C34878D82A}">
                        <a16:rowId xmlns:a16="http://schemas.microsoft.com/office/drawing/2014/main" val="116460214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baseline="-25000" dirty="0" smtClean="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0.0771</a:t>
                          </a:r>
                          <a:endParaRPr lang="de-DE" sz="1400" dirty="0">
                            <a:latin typeface="Palatino Linotype" panose="02040502050505030304" pitchFamily="18" charset="0"/>
                          </a:endParaRPr>
                        </a:p>
                      </a:txBody>
                      <a:tcPr/>
                    </a:tc>
                    <a:extLst>
                      <a:ext uri="{0D108BD9-81ED-4DB2-BD59-A6C34878D82A}">
                        <a16:rowId xmlns:a16="http://schemas.microsoft.com/office/drawing/2014/main" val="2655914045"/>
                      </a:ext>
                    </a:extLst>
                  </a:tr>
                  <a:tr h="304800">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0.2210</a:t>
                          </a:r>
                        </a:p>
                      </a:txBody>
                      <a:tcPr/>
                    </a:tc>
                    <a:extLst>
                      <a:ext uri="{0D108BD9-81ED-4DB2-BD59-A6C34878D82A}">
                        <a16:rowId xmlns:a16="http://schemas.microsoft.com/office/drawing/2014/main" val="2044366554"/>
                      </a:ext>
                    </a:extLst>
                  </a:tr>
                </a:tbl>
              </a:graphicData>
            </a:graphic>
          </p:graphicFrame>
        </mc:Fallback>
      </mc:AlternateContent>
      <p:sp>
        <p:nvSpPr>
          <p:cNvPr id="12" name="TextBox 3">
            <a:extLst>
              <a:ext uri="{FF2B5EF4-FFF2-40B4-BE49-F238E27FC236}">
                <a16:creationId xmlns:a16="http://schemas.microsoft.com/office/drawing/2014/main" id="{FAC8D2D5-2276-4A3C-BA53-ABB1BC4AE3BF}"/>
              </a:ext>
            </a:extLst>
          </p:cNvPr>
          <p:cNvSpPr txBox="1"/>
          <p:nvPr/>
        </p:nvSpPr>
        <p:spPr>
          <a:xfrm>
            <a:off x="3891576" y="6203885"/>
            <a:ext cx="2877933" cy="307777"/>
          </a:xfrm>
          <a:prstGeom prst="rect">
            <a:avLst/>
          </a:prstGeom>
          <a:noFill/>
        </p:spPr>
        <p:txBody>
          <a:bodyPr wrap="square" rtlCol="0">
            <a:spAutoFit/>
          </a:bodyPr>
          <a:lstStyle/>
          <a:p>
            <a:r>
              <a:rPr lang="en-US" sz="1400" dirty="0">
                <a:latin typeface="Palatino Linotype" panose="02040502050505030304" pitchFamily="18" charset="0"/>
              </a:rPr>
              <a:t>monometallic cutouts of the cube</a:t>
            </a:r>
            <a:endParaRPr lang="en-US" sz="1400" i="1" baseline="30000" dirty="0">
              <a:latin typeface="Palatino Linotype" panose="02040502050505030304" pitchFamily="18" charset="0"/>
            </a:endParaRPr>
          </a:p>
        </p:txBody>
      </p:sp>
      <p:sp>
        <p:nvSpPr>
          <p:cNvPr id="13" name="Textfeld 12">
            <a:extLst>
              <a:ext uri="{FF2B5EF4-FFF2-40B4-BE49-F238E27FC236}">
                <a16:creationId xmlns:a16="http://schemas.microsoft.com/office/drawing/2014/main" id="{8A778CA4-9E85-4155-9486-09659C525F7A}"/>
              </a:ext>
            </a:extLst>
          </p:cNvPr>
          <p:cNvSpPr txBox="1"/>
          <p:nvPr/>
        </p:nvSpPr>
        <p:spPr>
          <a:xfrm>
            <a:off x="4069642" y="4632080"/>
            <a:ext cx="431528"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Al</a:t>
            </a:r>
            <a:endParaRPr lang="de-DE" dirty="0">
              <a:effectLst>
                <a:glow rad="101600">
                  <a:srgbClr val="FCFBF2"/>
                </a:glow>
              </a:effectLst>
            </a:endParaRPr>
          </a:p>
        </p:txBody>
      </p:sp>
      <p:sp>
        <p:nvSpPr>
          <p:cNvPr id="18" name="Textfeld 17">
            <a:extLst>
              <a:ext uri="{FF2B5EF4-FFF2-40B4-BE49-F238E27FC236}">
                <a16:creationId xmlns:a16="http://schemas.microsoft.com/office/drawing/2014/main" id="{1AEB9893-3015-463B-9A6B-9C6E14225B67}"/>
              </a:ext>
            </a:extLst>
          </p:cNvPr>
          <p:cNvSpPr txBox="1"/>
          <p:nvPr/>
        </p:nvSpPr>
        <p:spPr>
          <a:xfrm>
            <a:off x="6525692" y="4138941"/>
            <a:ext cx="487634"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Cu</a:t>
            </a:r>
            <a:endParaRPr lang="de-DE" dirty="0">
              <a:effectLst>
                <a:glow rad="101600">
                  <a:srgbClr val="FCFBF2"/>
                </a:glow>
              </a:effectLst>
            </a:endParaRPr>
          </a:p>
        </p:txBody>
      </p:sp>
      <p:graphicFrame>
        <p:nvGraphicFramePr>
          <p:cNvPr id="22" name="Objekt 21">
            <a:extLst>
              <a:ext uri="{FF2B5EF4-FFF2-40B4-BE49-F238E27FC236}">
                <a16:creationId xmlns:a16="http://schemas.microsoft.com/office/drawing/2014/main" id="{7A0CFA68-1216-4E4D-8D49-546989C2EDA4}"/>
              </a:ext>
            </a:extLst>
          </p:cNvPr>
          <p:cNvGraphicFramePr>
            <a:graphicFrameLocks noChangeAspect="1"/>
          </p:cNvGraphicFramePr>
          <p:nvPr>
            <p:extLst>
              <p:ext uri="{D42A27DB-BD31-4B8C-83A1-F6EECF244321}">
                <p14:modId xmlns:p14="http://schemas.microsoft.com/office/powerpoint/2010/main" val="389708351"/>
              </p:ext>
            </p:extLst>
          </p:nvPr>
        </p:nvGraphicFramePr>
        <p:xfrm>
          <a:off x="189522" y="1240862"/>
          <a:ext cx="2108212" cy="3175102"/>
        </p:xfrm>
        <a:graphic>
          <a:graphicData uri="http://schemas.openxmlformats.org/presentationml/2006/ole">
            <mc:AlternateContent xmlns:mc="http://schemas.openxmlformats.org/markup-compatibility/2006">
              <mc:Choice xmlns:v="urn:schemas-microsoft-com:vml" Requires="v">
                <p:oleObj spid="_x0000_s5183" name="CS ChemDraw Drawing" r:id="rId7" imgW="1963741" imgH="2957661" progId="ChemDraw.Document.6.0">
                  <p:embed/>
                </p:oleObj>
              </mc:Choice>
              <mc:Fallback>
                <p:oleObj name="CS ChemDraw Drawing" r:id="rId7" imgW="1963741" imgH="2957661" progId="ChemDraw.Document.6.0">
                  <p:embed/>
                  <p:pic>
                    <p:nvPicPr>
                      <p:cNvPr id="0" name=""/>
                      <p:cNvPicPr/>
                      <p:nvPr/>
                    </p:nvPicPr>
                    <p:blipFill>
                      <a:blip r:embed="rId8"/>
                      <a:stretch>
                        <a:fillRect/>
                      </a:stretch>
                    </p:blipFill>
                    <p:spPr>
                      <a:xfrm>
                        <a:off x="189522" y="1240862"/>
                        <a:ext cx="2108212" cy="3175102"/>
                      </a:xfrm>
                      <a:prstGeom prst="rect">
                        <a:avLst/>
                      </a:prstGeom>
                    </p:spPr>
                  </p:pic>
                </p:oleObj>
              </mc:Fallback>
            </mc:AlternateContent>
          </a:graphicData>
        </a:graphic>
      </p:graphicFrame>
    </p:spTree>
    <p:extLst>
      <p:ext uri="{BB962C8B-B14F-4D97-AF65-F5344CB8AC3E}">
        <p14:creationId xmlns:p14="http://schemas.microsoft.com/office/powerpoint/2010/main" val="101432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
            <a:extLst>
              <a:ext uri="{FF2B5EF4-FFF2-40B4-BE49-F238E27FC236}">
                <a16:creationId xmlns:a16="http://schemas.microsoft.com/office/drawing/2014/main" id="{00CCB42C-9F56-4A27-A037-1833079783C3}"/>
              </a:ext>
            </a:extLst>
          </p:cNvPr>
          <p:cNvSpPr txBox="1"/>
          <p:nvPr/>
        </p:nvSpPr>
        <p:spPr>
          <a:xfrm>
            <a:off x="609600" y="685800"/>
            <a:ext cx="8153400" cy="2800767"/>
          </a:xfrm>
          <a:prstGeom prst="rect">
            <a:avLst/>
          </a:prstGeom>
          <a:noFill/>
        </p:spPr>
        <p:txBody>
          <a:bodyPr wrap="square" rtlCol="0">
            <a:spAutoFit/>
          </a:bodyPr>
          <a:lstStyle/>
          <a:p>
            <a:r>
              <a:rPr lang="fr-FR" sz="2400" b="1" dirty="0" err="1">
                <a:latin typeface="Palatino Linotype" panose="02040502050505030304" pitchFamily="18" charset="0"/>
              </a:rPr>
              <a:t>Bimetallic</a:t>
            </a:r>
            <a:r>
              <a:rPr lang="fr-FR" sz="2400" b="1" dirty="0">
                <a:latin typeface="Palatino Linotype" panose="02040502050505030304" pitchFamily="18" charset="0"/>
              </a:rPr>
              <a:t> </a:t>
            </a:r>
            <a:r>
              <a:rPr lang="fr-FR" sz="2400" b="1" dirty="0" err="1">
                <a:latin typeface="Palatino Linotype" panose="02040502050505030304" pitchFamily="18" charset="0"/>
              </a:rPr>
              <a:t>supramolecular</a:t>
            </a:r>
            <a:r>
              <a:rPr lang="fr-FR" sz="2400" b="1" dirty="0">
                <a:latin typeface="Palatino Linotype" panose="02040502050505030304" pitchFamily="18" charset="0"/>
              </a:rPr>
              <a:t> cube</a:t>
            </a:r>
          </a:p>
          <a:p>
            <a:endParaRPr lang="en-US" sz="1400" b="1" dirty="0">
              <a:latin typeface="Palatino Linotype" panose="02040502050505030304" pitchFamily="18" charset="0"/>
            </a:endParaRPr>
          </a:p>
          <a:p>
            <a:pPr algn="just"/>
            <a:r>
              <a:rPr lang="en-US" dirty="0">
                <a:latin typeface="Palatino Linotype" panose="02040502050505030304" pitchFamily="18" charset="0"/>
              </a:rPr>
              <a:t>The packing is pseudo body centered with the center of each cube on the corners and the center of the unit cell. The inside of the cubes and the space between them is filled with solvent molecules and non coordinating anions that are heavily </a:t>
            </a:r>
            <a:r>
              <a:rPr lang="en-US" dirty="0" smtClean="0">
                <a:latin typeface="Palatino Linotype" panose="02040502050505030304" pitchFamily="18" charset="0"/>
              </a:rPr>
              <a:t>disordered. </a:t>
            </a:r>
            <a:r>
              <a:rPr lang="en-US" dirty="0">
                <a:latin typeface="Palatino Linotype" panose="02040502050505030304" pitchFamily="18" charset="0"/>
              </a:rPr>
              <a:t>The two gaps are not connected but the outer pores are continuous in all three directions.</a:t>
            </a:r>
          </a:p>
          <a:p>
            <a:endParaRPr lang="en-US" baseline="-25000"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17" name="Gruppieren 16">
            <a:extLst>
              <a:ext uri="{FF2B5EF4-FFF2-40B4-BE49-F238E27FC236}">
                <a16:creationId xmlns:a16="http://schemas.microsoft.com/office/drawing/2014/main" id="{3C5CB7B2-FECB-4DEA-8C60-02A9F1A32997}"/>
              </a:ext>
            </a:extLst>
          </p:cNvPr>
          <p:cNvGrpSpPr>
            <a:grpSpLocks noChangeAspect="1"/>
          </p:cNvGrpSpPr>
          <p:nvPr/>
        </p:nvGrpSpPr>
        <p:grpSpPr>
          <a:xfrm>
            <a:off x="3960317" y="4201481"/>
            <a:ext cx="2321891" cy="2224866"/>
            <a:chOff x="2094557" y="2849848"/>
            <a:chExt cx="2692433" cy="2579925"/>
          </a:xfrm>
        </p:grpSpPr>
        <p:pic>
          <p:nvPicPr>
            <p:cNvPr id="10" name="Grafik 9">
              <a:extLst>
                <a:ext uri="{FF2B5EF4-FFF2-40B4-BE49-F238E27FC236}">
                  <a16:creationId xmlns:a16="http://schemas.microsoft.com/office/drawing/2014/main" id="{3536A3AE-64B8-4EF3-9D54-17D30F1E9F5E}"/>
                </a:ext>
              </a:extLst>
            </p:cNvPr>
            <p:cNvPicPr>
              <a:picLocks noChangeAspect="1"/>
            </p:cNvPicPr>
            <p:nvPr/>
          </p:nvPicPr>
          <p:blipFill>
            <a:blip r:embed="rId3"/>
            <a:stretch>
              <a:fillRect/>
            </a:stretch>
          </p:blipFill>
          <p:spPr>
            <a:xfrm>
              <a:off x="2094557" y="2849848"/>
              <a:ext cx="2692433" cy="2579925"/>
            </a:xfrm>
            <a:prstGeom prst="rect">
              <a:avLst/>
            </a:prstGeom>
          </p:spPr>
        </p:pic>
        <p:sp>
          <p:nvSpPr>
            <p:cNvPr id="16" name="Rechtwinkliges Dreieck 15">
              <a:extLst>
                <a:ext uri="{FF2B5EF4-FFF2-40B4-BE49-F238E27FC236}">
                  <a16:creationId xmlns:a16="http://schemas.microsoft.com/office/drawing/2014/main" id="{6F1AEBA5-D87A-4208-A736-65AD095CE8E5}"/>
                </a:ext>
              </a:extLst>
            </p:cNvPr>
            <p:cNvSpPr/>
            <p:nvPr/>
          </p:nvSpPr>
          <p:spPr>
            <a:xfrm rot="5400000">
              <a:off x="2334047" y="2896023"/>
              <a:ext cx="503979" cy="6457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winkliges Dreieck 18">
              <a:extLst>
                <a:ext uri="{FF2B5EF4-FFF2-40B4-BE49-F238E27FC236}">
                  <a16:creationId xmlns:a16="http://schemas.microsoft.com/office/drawing/2014/main" id="{D7DEBAA5-06A9-4DE8-BE69-FCFEDD8E23B0}"/>
                </a:ext>
              </a:extLst>
            </p:cNvPr>
            <p:cNvSpPr/>
            <p:nvPr/>
          </p:nvSpPr>
          <p:spPr>
            <a:xfrm rot="16200000">
              <a:off x="2362053" y="3008799"/>
              <a:ext cx="322240" cy="445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winkliges Dreieck 22">
              <a:extLst>
                <a:ext uri="{FF2B5EF4-FFF2-40B4-BE49-F238E27FC236}">
                  <a16:creationId xmlns:a16="http://schemas.microsoft.com/office/drawing/2014/main" id="{2726B95B-4B71-425C-9874-474E73B2760D}"/>
                </a:ext>
              </a:extLst>
            </p:cNvPr>
            <p:cNvSpPr/>
            <p:nvPr/>
          </p:nvSpPr>
          <p:spPr>
            <a:xfrm rot="16200000">
              <a:off x="4070923" y="4775453"/>
              <a:ext cx="503979" cy="6457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winkliges Dreieck 23">
              <a:extLst>
                <a:ext uri="{FF2B5EF4-FFF2-40B4-BE49-F238E27FC236}">
                  <a16:creationId xmlns:a16="http://schemas.microsoft.com/office/drawing/2014/main" id="{625CB48D-0228-476B-8023-545FE14F9E77}"/>
                </a:ext>
              </a:extLst>
            </p:cNvPr>
            <p:cNvSpPr/>
            <p:nvPr/>
          </p:nvSpPr>
          <p:spPr>
            <a:xfrm rot="5400000">
              <a:off x="4187994" y="4887791"/>
              <a:ext cx="322240" cy="445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winkliges Dreieck 24">
              <a:extLst>
                <a:ext uri="{FF2B5EF4-FFF2-40B4-BE49-F238E27FC236}">
                  <a16:creationId xmlns:a16="http://schemas.microsoft.com/office/drawing/2014/main" id="{B9E40B0D-46E4-411E-A5F6-63029878046E}"/>
                </a:ext>
              </a:extLst>
            </p:cNvPr>
            <p:cNvSpPr/>
            <p:nvPr/>
          </p:nvSpPr>
          <p:spPr>
            <a:xfrm rot="5400000" flipH="1">
              <a:off x="2334047" y="4775452"/>
              <a:ext cx="503979" cy="6457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winkliges Dreieck 25">
              <a:extLst>
                <a:ext uri="{FF2B5EF4-FFF2-40B4-BE49-F238E27FC236}">
                  <a16:creationId xmlns:a16="http://schemas.microsoft.com/office/drawing/2014/main" id="{E120225D-9649-4AD3-BD77-4C0ABEB8F9F0}"/>
                </a:ext>
              </a:extLst>
            </p:cNvPr>
            <p:cNvSpPr/>
            <p:nvPr/>
          </p:nvSpPr>
          <p:spPr>
            <a:xfrm rot="16200000" flipH="1">
              <a:off x="2424916" y="4887791"/>
              <a:ext cx="322240" cy="445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winkliges Dreieck 26">
              <a:extLst>
                <a:ext uri="{FF2B5EF4-FFF2-40B4-BE49-F238E27FC236}">
                  <a16:creationId xmlns:a16="http://schemas.microsoft.com/office/drawing/2014/main" id="{34E3F445-425A-447A-A327-9F9798083394}"/>
                </a:ext>
              </a:extLst>
            </p:cNvPr>
            <p:cNvSpPr/>
            <p:nvPr/>
          </p:nvSpPr>
          <p:spPr>
            <a:xfrm rot="16200000" flipH="1">
              <a:off x="4070923" y="2897632"/>
              <a:ext cx="503979" cy="6457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winkliges Dreieck 27">
              <a:extLst>
                <a:ext uri="{FF2B5EF4-FFF2-40B4-BE49-F238E27FC236}">
                  <a16:creationId xmlns:a16="http://schemas.microsoft.com/office/drawing/2014/main" id="{899C839D-E71A-498B-A366-F97C88255D3C}"/>
                </a:ext>
              </a:extLst>
            </p:cNvPr>
            <p:cNvSpPr/>
            <p:nvPr/>
          </p:nvSpPr>
          <p:spPr>
            <a:xfrm rot="5400000" flipH="1">
              <a:off x="4187994" y="2996034"/>
              <a:ext cx="322240" cy="445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1" name="Grafik 30">
            <a:extLst>
              <a:ext uri="{FF2B5EF4-FFF2-40B4-BE49-F238E27FC236}">
                <a16:creationId xmlns:a16="http://schemas.microsoft.com/office/drawing/2014/main" id="{220AFDEF-243F-415B-95A7-49866761A0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200" y="2758300"/>
            <a:ext cx="3855720" cy="3790167"/>
          </a:xfrm>
          <a:prstGeom prst="rect">
            <a:avLst/>
          </a:prstGeom>
        </p:spPr>
      </p:pic>
      <p:sp>
        <p:nvSpPr>
          <p:cNvPr id="35" name="TextBox 3">
            <a:extLst>
              <a:ext uri="{FF2B5EF4-FFF2-40B4-BE49-F238E27FC236}">
                <a16:creationId xmlns:a16="http://schemas.microsoft.com/office/drawing/2014/main" id="{A60B1FF1-264A-4A27-B3B3-11B73F856A1F}"/>
              </a:ext>
            </a:extLst>
          </p:cNvPr>
          <p:cNvSpPr txBox="1"/>
          <p:nvPr/>
        </p:nvSpPr>
        <p:spPr>
          <a:xfrm>
            <a:off x="1524001" y="6517322"/>
            <a:ext cx="3276600" cy="307777"/>
          </a:xfrm>
          <a:prstGeom prst="rect">
            <a:avLst/>
          </a:prstGeom>
          <a:noFill/>
        </p:spPr>
        <p:txBody>
          <a:bodyPr wrap="square" rtlCol="0">
            <a:spAutoFit/>
          </a:bodyPr>
          <a:lstStyle/>
          <a:p>
            <a:r>
              <a:rPr lang="en-US" sz="1400" dirty="0">
                <a:latin typeface="Palatino Linotype" panose="02040502050505030304" pitchFamily="18" charset="0"/>
              </a:rPr>
              <a:t>void plots of the outer and inner void</a:t>
            </a:r>
            <a:endParaRPr lang="en-US" sz="1400" i="1" baseline="30000" dirty="0">
              <a:latin typeface="Palatino Linotype" panose="02040502050505030304" pitchFamily="18" charset="0"/>
            </a:endParaRPr>
          </a:p>
        </p:txBody>
      </p:sp>
      <p:sp>
        <p:nvSpPr>
          <p:cNvPr id="36" name="TextBox 3">
            <a:extLst>
              <a:ext uri="{FF2B5EF4-FFF2-40B4-BE49-F238E27FC236}">
                <a16:creationId xmlns:a16="http://schemas.microsoft.com/office/drawing/2014/main" id="{7D36FC8E-1324-4350-B624-CF9C1C96885C}"/>
              </a:ext>
            </a:extLst>
          </p:cNvPr>
          <p:cNvSpPr txBox="1"/>
          <p:nvPr/>
        </p:nvSpPr>
        <p:spPr>
          <a:xfrm>
            <a:off x="3960317" y="2655738"/>
            <a:ext cx="5089550" cy="646331"/>
          </a:xfrm>
          <a:prstGeom prst="rect">
            <a:avLst/>
          </a:prstGeom>
          <a:noFill/>
        </p:spPr>
        <p:txBody>
          <a:bodyPr wrap="square" rtlCol="0">
            <a:spAutoFit/>
          </a:bodyPr>
          <a:lstStyle/>
          <a:p>
            <a:pPr algn="just"/>
            <a:r>
              <a:rPr lang="en-US" dirty="0">
                <a:latin typeface="Palatino Linotype" panose="02040502050505030304" pitchFamily="18" charset="0"/>
              </a:rPr>
              <a:t>The cubes are connected via an intramolecular interlocking of phenyl </a:t>
            </a:r>
            <a:r>
              <a:rPr lang="en-US" dirty="0" smtClean="0">
                <a:latin typeface="Palatino Linotype" panose="02040502050505030304" pitchFamily="18" charset="0"/>
              </a:rPr>
              <a:t>rings at all corners:</a:t>
            </a:r>
            <a:endParaRPr lang="en-US" dirty="0">
              <a:latin typeface="Palatino Linotype" panose="02040502050505030304" pitchFamily="18" charset="0"/>
            </a:endParaRPr>
          </a:p>
        </p:txBody>
      </p:sp>
      <p:pic>
        <p:nvPicPr>
          <p:cNvPr id="37" name="Grafik 36">
            <a:extLst>
              <a:ext uri="{FF2B5EF4-FFF2-40B4-BE49-F238E27FC236}">
                <a16:creationId xmlns:a16="http://schemas.microsoft.com/office/drawing/2014/main" id="{F50D0DF5-BE38-4473-BB45-E832E962991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77489" y="3146923"/>
            <a:ext cx="2533253" cy="2109116"/>
          </a:xfrm>
          <a:prstGeom prst="rect">
            <a:avLst/>
          </a:prstGeom>
        </p:spPr>
      </p:pic>
      <p:cxnSp>
        <p:nvCxnSpPr>
          <p:cNvPr id="20" name="Gerade Verbindung mit Pfeil 19">
            <a:extLst>
              <a:ext uri="{FF2B5EF4-FFF2-40B4-BE49-F238E27FC236}">
                <a16:creationId xmlns:a16="http://schemas.microsoft.com/office/drawing/2014/main" id="{6A048A80-C058-43DA-B3E3-B0DA7901E091}"/>
              </a:ext>
            </a:extLst>
          </p:cNvPr>
          <p:cNvCxnSpPr>
            <a:cxnSpLocks/>
          </p:cNvCxnSpPr>
          <p:nvPr/>
        </p:nvCxnSpPr>
        <p:spPr>
          <a:xfrm>
            <a:off x="1127385" y="4353345"/>
            <a:ext cx="0" cy="600075"/>
          </a:xfrm>
          <a:prstGeom prst="straightConnector1">
            <a:avLst/>
          </a:prstGeom>
          <a:ln>
            <a:headEnd type="triangle"/>
            <a:tailEnd type="triangle"/>
          </a:ln>
          <a:effectLst>
            <a:glow rad="63500">
              <a:srgbClr val="FCFBF2">
                <a:alpha val="73000"/>
              </a:srgbClr>
            </a:glow>
          </a:effectLst>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7CABC3E-C0EF-4277-8BE7-18EBBCF68E9C}"/>
              </a:ext>
            </a:extLst>
          </p:cNvPr>
          <p:cNvSpPr txBox="1"/>
          <p:nvPr/>
        </p:nvSpPr>
        <p:spPr>
          <a:xfrm>
            <a:off x="713719" y="4447946"/>
            <a:ext cx="784602" cy="369332"/>
          </a:xfrm>
          <a:prstGeom prst="rect">
            <a:avLst/>
          </a:prstGeom>
          <a:noFill/>
        </p:spPr>
        <p:txBody>
          <a:bodyPr wrap="square" rtlCol="0">
            <a:spAutoFit/>
          </a:bodyPr>
          <a:lstStyle/>
          <a:p>
            <a:r>
              <a:rPr lang="de-DE" dirty="0">
                <a:solidFill>
                  <a:schemeClr val="accent1">
                    <a:lumMod val="75000"/>
                  </a:schemeClr>
                </a:solidFill>
                <a:effectLst>
                  <a:glow rad="152400">
                    <a:schemeClr val="bg1">
                      <a:alpha val="84000"/>
                    </a:schemeClr>
                  </a:glow>
                </a:effectLst>
              </a:rPr>
              <a:t>9.2 Å</a:t>
            </a:r>
          </a:p>
        </p:txBody>
      </p:sp>
      <p:sp>
        <p:nvSpPr>
          <p:cNvPr id="29" name="Textfeld 28">
            <a:extLst>
              <a:ext uri="{FF2B5EF4-FFF2-40B4-BE49-F238E27FC236}">
                <a16:creationId xmlns:a16="http://schemas.microsoft.com/office/drawing/2014/main" id="{8ACD1688-7721-488A-9ED0-E7290BF54C46}"/>
              </a:ext>
            </a:extLst>
          </p:cNvPr>
          <p:cNvSpPr txBox="1"/>
          <p:nvPr/>
        </p:nvSpPr>
        <p:spPr>
          <a:xfrm>
            <a:off x="1767819" y="3440217"/>
            <a:ext cx="784602" cy="369332"/>
          </a:xfrm>
          <a:prstGeom prst="rect">
            <a:avLst/>
          </a:prstGeom>
          <a:noFill/>
        </p:spPr>
        <p:txBody>
          <a:bodyPr wrap="square" rtlCol="0">
            <a:spAutoFit/>
          </a:bodyPr>
          <a:lstStyle/>
          <a:p>
            <a:r>
              <a:rPr lang="de-DE" dirty="0">
                <a:solidFill>
                  <a:schemeClr val="accent1">
                    <a:lumMod val="75000"/>
                  </a:schemeClr>
                </a:solidFill>
                <a:effectLst>
                  <a:glow rad="152400">
                    <a:schemeClr val="bg1">
                      <a:alpha val="84000"/>
                    </a:schemeClr>
                  </a:glow>
                </a:effectLst>
              </a:rPr>
              <a:t>6.1 Å</a:t>
            </a:r>
          </a:p>
        </p:txBody>
      </p:sp>
      <p:cxnSp>
        <p:nvCxnSpPr>
          <p:cNvPr id="30" name="Gerade Verbindung mit Pfeil 29">
            <a:extLst>
              <a:ext uri="{FF2B5EF4-FFF2-40B4-BE49-F238E27FC236}">
                <a16:creationId xmlns:a16="http://schemas.microsoft.com/office/drawing/2014/main" id="{9FC15324-FBDD-4E18-926C-D9A8F1F738E5}"/>
              </a:ext>
            </a:extLst>
          </p:cNvPr>
          <p:cNvCxnSpPr>
            <a:cxnSpLocks/>
          </p:cNvCxnSpPr>
          <p:nvPr/>
        </p:nvCxnSpPr>
        <p:spPr>
          <a:xfrm>
            <a:off x="1835745" y="3751407"/>
            <a:ext cx="368675" cy="0"/>
          </a:xfrm>
          <a:prstGeom prst="straightConnector1">
            <a:avLst/>
          </a:prstGeom>
          <a:ln>
            <a:headEnd type="triangle"/>
            <a:tailEnd type="triangle"/>
          </a:ln>
          <a:effectLst>
            <a:glow rad="63500">
              <a:srgbClr val="FCFBF2">
                <a:alpha val="73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95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3">
            <a:extLst>
              <a:ext uri="{FF2B5EF4-FFF2-40B4-BE49-F238E27FC236}">
                <a16:creationId xmlns:a16="http://schemas.microsoft.com/office/drawing/2014/main" id="{ECCB573F-7FDE-4363-9836-8758C4EF508A}"/>
              </a:ext>
            </a:extLst>
          </p:cNvPr>
          <p:cNvSpPr txBox="1"/>
          <p:nvPr/>
        </p:nvSpPr>
        <p:spPr>
          <a:xfrm>
            <a:off x="609600" y="609600"/>
            <a:ext cx="8153400" cy="5539978"/>
          </a:xfrm>
          <a:prstGeom prst="rect">
            <a:avLst/>
          </a:prstGeom>
          <a:noFill/>
        </p:spPr>
        <p:txBody>
          <a:bodyPr wrap="square" rtlCol="0">
            <a:spAutoFit/>
          </a:bodyPr>
          <a:lstStyle/>
          <a:p>
            <a:r>
              <a:rPr lang="fr-FR" sz="2400" b="1" dirty="0">
                <a:latin typeface="Palatino Linotype" panose="02040502050505030304" pitchFamily="18" charset="0"/>
              </a:rPr>
              <a:t>Conclusion and Outlook</a:t>
            </a:r>
          </a:p>
          <a:p>
            <a:endParaRPr lang="fr-FR" sz="2400" b="1" dirty="0">
              <a:latin typeface="Palatino Linotype" panose="02040502050505030304" pitchFamily="18" charset="0"/>
            </a:endParaRPr>
          </a:p>
          <a:p>
            <a:r>
              <a:rPr lang="fr-FR" dirty="0">
                <a:latin typeface="Palatino Linotype" panose="02040502050505030304" pitchFamily="18" charset="0"/>
              </a:rPr>
              <a:t>The </a:t>
            </a:r>
            <a:r>
              <a:rPr lang="fr-FR" dirty="0" err="1">
                <a:latin typeface="Palatino Linotype" panose="02040502050505030304" pitchFamily="18" charset="0"/>
              </a:rPr>
              <a:t>results</a:t>
            </a:r>
            <a:r>
              <a:rPr lang="fr-FR" dirty="0">
                <a:latin typeface="Palatino Linotype" panose="02040502050505030304" pitchFamily="18" charset="0"/>
              </a:rPr>
              <a:t> show </a:t>
            </a:r>
            <a:r>
              <a:rPr lang="fr-FR" dirty="0" err="1">
                <a:latin typeface="Palatino Linotype" panose="02040502050505030304" pitchFamily="18" charset="0"/>
              </a:rPr>
              <a:t>that</a:t>
            </a:r>
            <a:r>
              <a:rPr lang="fr-FR" dirty="0">
                <a:latin typeface="Palatino Linotype" panose="02040502050505030304" pitchFamily="18" charset="0"/>
              </a:rPr>
              <a:t> the ligand </a:t>
            </a:r>
            <a:r>
              <a:rPr lang="fr-FR" dirty="0" err="1">
                <a:latin typeface="Palatino Linotype" panose="02040502050505030304" pitchFamily="18" charset="0"/>
              </a:rPr>
              <a:t>is</a:t>
            </a:r>
            <a:r>
              <a:rPr lang="fr-FR" dirty="0">
                <a:latin typeface="Palatino Linotype" panose="02040502050505030304" pitchFamily="18" charset="0"/>
              </a:rPr>
              <a:t> capable of </a:t>
            </a:r>
            <a:r>
              <a:rPr lang="fr-FR" dirty="0" err="1">
                <a:latin typeface="Palatino Linotype" panose="02040502050505030304" pitchFamily="18" charset="0"/>
              </a:rPr>
              <a:t>connecting</a:t>
            </a:r>
            <a:r>
              <a:rPr lang="fr-FR" dirty="0">
                <a:latin typeface="Palatino Linotype" panose="02040502050505030304" pitchFamily="18" charset="0"/>
              </a:rPr>
              <a:t> </a:t>
            </a:r>
            <a:r>
              <a:rPr lang="fr-FR" dirty="0" err="1">
                <a:latin typeface="Palatino Linotype" panose="02040502050505030304" pitchFamily="18" charset="0"/>
              </a:rPr>
              <a:t>two</a:t>
            </a:r>
            <a:r>
              <a:rPr lang="fr-FR" dirty="0">
                <a:latin typeface="Palatino Linotype" panose="02040502050505030304" pitchFamily="18" charset="0"/>
              </a:rPr>
              <a:t> </a:t>
            </a:r>
            <a:r>
              <a:rPr lang="fr-FR" dirty="0" err="1">
                <a:latin typeface="Palatino Linotype" panose="02040502050505030304" pitchFamily="18" charset="0"/>
              </a:rPr>
              <a:t>metal</a:t>
            </a:r>
            <a:r>
              <a:rPr lang="fr-FR" dirty="0">
                <a:latin typeface="Palatino Linotype" panose="02040502050505030304" pitchFamily="18" charset="0"/>
              </a:rPr>
              <a:t> cations </a:t>
            </a:r>
            <a:r>
              <a:rPr lang="fr-FR" dirty="0" err="1">
                <a:latin typeface="Palatino Linotype" panose="02040502050505030304" pitchFamily="18" charset="0"/>
              </a:rPr>
              <a:t>with</a:t>
            </a:r>
            <a:r>
              <a:rPr lang="fr-FR" dirty="0">
                <a:latin typeface="Palatino Linotype" panose="02040502050505030304" pitchFamily="18" charset="0"/>
              </a:rPr>
              <a:t> a </a:t>
            </a:r>
            <a:r>
              <a:rPr lang="fr-FR" dirty="0" err="1">
                <a:latin typeface="Palatino Linotype" panose="02040502050505030304" pitchFamily="18" charset="0"/>
              </a:rPr>
              <a:t>pronounced</a:t>
            </a:r>
            <a:r>
              <a:rPr lang="fr-FR" dirty="0">
                <a:latin typeface="Palatino Linotype" panose="02040502050505030304" pitchFamily="18" charset="0"/>
              </a:rPr>
              <a:t> </a:t>
            </a:r>
            <a:r>
              <a:rPr lang="fr-FR" dirty="0" err="1">
                <a:latin typeface="Palatino Linotype" panose="02040502050505030304" pitchFamily="18" charset="0"/>
              </a:rPr>
              <a:t>difference</a:t>
            </a:r>
            <a:r>
              <a:rPr lang="fr-FR" dirty="0">
                <a:latin typeface="Palatino Linotype" panose="02040502050505030304" pitchFamily="18" charset="0"/>
              </a:rPr>
              <a:t> in Pearson </a:t>
            </a:r>
            <a:r>
              <a:rPr lang="fr-FR" dirty="0" err="1">
                <a:latin typeface="Palatino Linotype" panose="02040502050505030304" pitchFamily="18" charset="0"/>
              </a:rPr>
              <a:t>hardness</a:t>
            </a:r>
            <a:r>
              <a:rPr lang="fr-FR" dirty="0">
                <a:latin typeface="Palatino Linotype" panose="02040502050505030304" pitchFamily="18" charset="0"/>
              </a:rPr>
              <a:t>. As </a:t>
            </a:r>
            <a:r>
              <a:rPr lang="fr-FR" dirty="0" err="1">
                <a:latin typeface="Palatino Linotype" panose="02040502050505030304" pitchFamily="18" charset="0"/>
              </a:rPr>
              <a:t>expected</a:t>
            </a:r>
            <a:r>
              <a:rPr lang="fr-FR" dirty="0">
                <a:latin typeface="Palatino Linotype" panose="02040502050505030304" pitchFamily="18" charset="0"/>
              </a:rPr>
              <a:t>, the phosphine </a:t>
            </a:r>
            <a:r>
              <a:rPr lang="fr-FR" dirty="0" err="1">
                <a:latin typeface="Palatino Linotype" panose="02040502050505030304" pitchFamily="18" charset="0"/>
              </a:rPr>
              <a:t>is</a:t>
            </a:r>
            <a:r>
              <a:rPr lang="fr-FR" dirty="0">
                <a:latin typeface="Palatino Linotype" panose="02040502050505030304" pitchFamily="18" charset="0"/>
              </a:rPr>
              <a:t> a </a:t>
            </a:r>
            <a:r>
              <a:rPr lang="fr-FR" dirty="0" err="1">
                <a:latin typeface="Palatino Linotype" panose="02040502050505030304" pitchFamily="18" charset="0"/>
              </a:rPr>
              <a:t>stronger</a:t>
            </a:r>
            <a:r>
              <a:rPr lang="fr-FR" dirty="0">
                <a:latin typeface="Palatino Linotype" panose="02040502050505030304" pitchFamily="18" charset="0"/>
              </a:rPr>
              <a:t> </a:t>
            </a:r>
            <a:r>
              <a:rPr lang="fr-FR" dirty="0" err="1">
                <a:latin typeface="Palatino Linotype" panose="02040502050505030304" pitchFamily="18" charset="0"/>
              </a:rPr>
              <a:t>donor</a:t>
            </a:r>
            <a:r>
              <a:rPr lang="fr-FR" dirty="0">
                <a:latin typeface="Palatino Linotype" panose="02040502050505030304" pitchFamily="18" charset="0"/>
              </a:rPr>
              <a:t> </a:t>
            </a:r>
            <a:r>
              <a:rPr lang="fr-FR" dirty="0" err="1">
                <a:latin typeface="Palatino Linotype" panose="02040502050505030304" pitchFamily="18" charset="0"/>
              </a:rPr>
              <a:t>than</a:t>
            </a:r>
            <a:r>
              <a:rPr lang="fr-FR" dirty="0">
                <a:latin typeface="Palatino Linotype" panose="02040502050505030304" pitchFamily="18" charset="0"/>
              </a:rPr>
              <a:t> the nitrile and </a:t>
            </a:r>
            <a:r>
              <a:rPr lang="fr-FR" dirty="0" err="1">
                <a:latin typeface="Palatino Linotype" panose="02040502050505030304" pitchFamily="18" charset="0"/>
              </a:rPr>
              <a:t>will</a:t>
            </a:r>
            <a:r>
              <a:rPr lang="fr-FR" dirty="0">
                <a:latin typeface="Palatino Linotype" panose="02040502050505030304" pitchFamily="18" charset="0"/>
              </a:rPr>
              <a:t>, </a:t>
            </a:r>
            <a:r>
              <a:rPr lang="fr-FR" dirty="0" err="1">
                <a:latin typeface="Palatino Linotype" panose="02040502050505030304" pitchFamily="18" charset="0"/>
              </a:rPr>
              <a:t>thus</a:t>
            </a:r>
            <a:r>
              <a:rPr lang="fr-FR" dirty="0">
                <a:latin typeface="Palatino Linotype" panose="02040502050505030304" pitchFamily="18" charset="0"/>
              </a:rPr>
              <a:t>, </a:t>
            </a:r>
            <a:r>
              <a:rPr lang="fr-FR" dirty="0" err="1">
                <a:latin typeface="Palatino Linotype" panose="02040502050505030304" pitchFamily="18" charset="0"/>
              </a:rPr>
              <a:t>dominate</a:t>
            </a:r>
            <a:r>
              <a:rPr lang="fr-FR" dirty="0">
                <a:latin typeface="Palatino Linotype" panose="02040502050505030304" pitchFamily="18" charset="0"/>
              </a:rPr>
              <a:t> the coordination </a:t>
            </a:r>
            <a:r>
              <a:rPr lang="fr-FR" dirty="0" err="1">
                <a:latin typeface="Palatino Linotype" panose="02040502050505030304" pitchFamily="18" charset="0"/>
              </a:rPr>
              <a:t>chemistry</a:t>
            </a:r>
            <a:r>
              <a:rPr lang="fr-FR" dirty="0">
                <a:latin typeface="Palatino Linotype" panose="02040502050505030304" pitchFamily="18" charset="0"/>
              </a:rPr>
              <a:t> </a:t>
            </a:r>
            <a:r>
              <a:rPr lang="fr-FR" dirty="0" err="1">
                <a:latin typeface="Palatino Linotype" panose="02040502050505030304" pitchFamily="18" charset="0"/>
              </a:rPr>
              <a:t>with</a:t>
            </a:r>
            <a:r>
              <a:rPr lang="fr-FR" dirty="0">
                <a:latin typeface="Palatino Linotype" panose="02040502050505030304" pitchFamily="18" charset="0"/>
              </a:rPr>
              <a:t> soft </a:t>
            </a:r>
            <a:r>
              <a:rPr lang="fr-FR" dirty="0" err="1">
                <a:latin typeface="Palatino Linotype" panose="02040502050505030304" pitchFamily="18" charset="0"/>
              </a:rPr>
              <a:t>metal</a:t>
            </a:r>
            <a:r>
              <a:rPr lang="fr-FR" dirty="0">
                <a:latin typeface="Palatino Linotype" panose="02040502050505030304" pitchFamily="18" charset="0"/>
              </a:rPr>
              <a:t> cations. </a:t>
            </a:r>
            <a:r>
              <a:rPr lang="fr-FR" dirty="0" err="1">
                <a:latin typeface="Palatino Linotype" panose="02040502050505030304" pitchFamily="18" charset="0"/>
              </a:rPr>
              <a:t>Nevertheless</a:t>
            </a:r>
            <a:r>
              <a:rPr lang="fr-FR" dirty="0">
                <a:latin typeface="Palatino Linotype" panose="02040502050505030304" pitchFamily="18" charset="0"/>
              </a:rPr>
              <a:t>, </a:t>
            </a:r>
            <a:r>
              <a:rPr lang="fr-FR" dirty="0" err="1">
                <a:latin typeface="Palatino Linotype" panose="02040502050505030304" pitchFamily="18" charset="0"/>
              </a:rPr>
              <a:t>under</a:t>
            </a:r>
            <a:r>
              <a:rPr lang="fr-FR" dirty="0">
                <a:latin typeface="Palatino Linotype" panose="02040502050505030304" pitchFamily="18" charset="0"/>
              </a:rPr>
              <a:t> the right conditions the nitrile can </a:t>
            </a:r>
            <a:r>
              <a:rPr lang="fr-FR" dirty="0" err="1">
                <a:latin typeface="Palatino Linotype" panose="02040502050505030304" pitchFamily="18" charset="0"/>
              </a:rPr>
              <a:t>act</a:t>
            </a:r>
            <a:r>
              <a:rPr lang="fr-FR" dirty="0">
                <a:latin typeface="Palatino Linotype" panose="02040502050505030304" pitchFamily="18" charset="0"/>
              </a:rPr>
              <a:t> as a </a:t>
            </a:r>
            <a:r>
              <a:rPr lang="fr-FR" dirty="0" err="1">
                <a:latin typeface="Palatino Linotype" panose="02040502050505030304" pitchFamily="18" charset="0"/>
              </a:rPr>
              <a:t>crosslinker</a:t>
            </a:r>
            <a:r>
              <a:rPr lang="fr-FR" dirty="0">
                <a:latin typeface="Palatino Linotype" panose="02040502050505030304" pitchFamily="18" charset="0"/>
              </a:rPr>
              <a:t> and </a:t>
            </a:r>
            <a:r>
              <a:rPr lang="fr-FR" dirty="0" err="1">
                <a:latin typeface="Palatino Linotype" panose="02040502050505030304" pitchFamily="18" charset="0"/>
              </a:rPr>
              <a:t>be</a:t>
            </a:r>
            <a:r>
              <a:rPr lang="fr-FR" dirty="0">
                <a:latin typeface="Palatino Linotype" panose="02040502050505030304" pitchFamily="18" charset="0"/>
              </a:rPr>
              <a:t> the </a:t>
            </a:r>
            <a:r>
              <a:rPr lang="fr-FR" dirty="0" err="1">
                <a:latin typeface="Palatino Linotype" panose="02040502050505030304" pitchFamily="18" charset="0"/>
              </a:rPr>
              <a:t>decisive</a:t>
            </a:r>
            <a:r>
              <a:rPr lang="fr-FR" dirty="0">
                <a:latin typeface="Palatino Linotype" panose="02040502050505030304" pitchFamily="18" charset="0"/>
              </a:rPr>
              <a:t> </a:t>
            </a:r>
            <a:r>
              <a:rPr lang="fr-FR" dirty="0" err="1">
                <a:latin typeface="Palatino Linotype" panose="02040502050505030304" pitchFamily="18" charset="0"/>
              </a:rPr>
              <a:t>donor</a:t>
            </a:r>
            <a:r>
              <a:rPr lang="fr-FR" dirty="0">
                <a:latin typeface="Palatino Linotype" panose="02040502050505030304" pitchFamily="18" charset="0"/>
              </a:rPr>
              <a:t> </a:t>
            </a:r>
            <a:r>
              <a:rPr lang="fr-FR" dirty="0" err="1">
                <a:latin typeface="Palatino Linotype" panose="02040502050505030304" pitchFamily="18" charset="0"/>
              </a:rPr>
              <a:t>atom</a:t>
            </a:r>
            <a:r>
              <a:rPr lang="fr-FR" dirty="0">
                <a:latin typeface="Palatino Linotype" panose="02040502050505030304" pitchFamily="18" charset="0"/>
              </a:rPr>
              <a:t> in the formation of a  </a:t>
            </a:r>
            <a:r>
              <a:rPr lang="fr-FR" dirty="0" err="1">
                <a:latin typeface="Palatino Linotype" panose="02040502050505030304" pitchFamily="18" charset="0"/>
              </a:rPr>
              <a:t>porous</a:t>
            </a:r>
            <a:r>
              <a:rPr lang="fr-FR" dirty="0">
                <a:latin typeface="Palatino Linotype" panose="02040502050505030304" pitchFamily="18" charset="0"/>
              </a:rPr>
              <a:t> MOF. </a:t>
            </a:r>
          </a:p>
          <a:p>
            <a:pPr algn="just"/>
            <a:r>
              <a:rPr lang="fr-FR" dirty="0" err="1">
                <a:latin typeface="Palatino Linotype" panose="02040502050505030304" pitchFamily="18" charset="0"/>
              </a:rPr>
              <a:t>Both</a:t>
            </a:r>
            <a:r>
              <a:rPr lang="fr-FR" dirty="0">
                <a:latin typeface="Palatino Linotype" panose="02040502050505030304" pitchFamily="18" charset="0"/>
              </a:rPr>
              <a:t> the MOF and the </a:t>
            </a:r>
            <a:r>
              <a:rPr lang="fr-FR" dirty="0" err="1">
                <a:latin typeface="Palatino Linotype" panose="02040502050505030304" pitchFamily="18" charset="0"/>
              </a:rPr>
              <a:t>supramolecular</a:t>
            </a:r>
            <a:r>
              <a:rPr lang="fr-FR" dirty="0">
                <a:latin typeface="Palatino Linotype" panose="02040502050505030304" pitchFamily="18" charset="0"/>
              </a:rPr>
              <a:t> cube are </a:t>
            </a:r>
            <a:r>
              <a:rPr lang="fr-FR" dirty="0" err="1">
                <a:latin typeface="Palatino Linotype" panose="02040502050505030304" pitchFamily="18" charset="0"/>
              </a:rPr>
              <a:t>under</a:t>
            </a:r>
            <a:r>
              <a:rPr lang="fr-FR" dirty="0">
                <a:latin typeface="Palatino Linotype" panose="02040502050505030304" pitchFamily="18" charset="0"/>
              </a:rPr>
              <a:t> </a:t>
            </a:r>
            <a:r>
              <a:rPr lang="fr-FR" dirty="0" err="1">
                <a:latin typeface="Palatino Linotype" panose="02040502050505030304" pitchFamily="18" charset="0"/>
              </a:rPr>
              <a:t>further</a:t>
            </a:r>
            <a:r>
              <a:rPr lang="fr-FR" dirty="0">
                <a:latin typeface="Palatino Linotype" panose="02040502050505030304" pitchFamily="18" charset="0"/>
              </a:rPr>
              <a:t> investigation for </a:t>
            </a:r>
            <a:r>
              <a:rPr lang="fr-FR" dirty="0" err="1">
                <a:latin typeface="Palatino Linotype" panose="02040502050505030304" pitchFamily="18" charset="0"/>
              </a:rPr>
              <a:t>example</a:t>
            </a:r>
            <a:r>
              <a:rPr lang="fr-FR" dirty="0">
                <a:latin typeface="Palatino Linotype" panose="02040502050505030304" pitchFamily="18" charset="0"/>
              </a:rPr>
              <a:t> </a:t>
            </a:r>
            <a:r>
              <a:rPr lang="fr-FR" dirty="0" err="1">
                <a:latin typeface="Palatino Linotype" panose="02040502050505030304" pitchFamily="18" charset="0"/>
              </a:rPr>
              <a:t>with</a:t>
            </a:r>
            <a:r>
              <a:rPr lang="fr-FR" dirty="0">
                <a:latin typeface="Palatino Linotype" panose="02040502050505030304" pitchFamily="18" charset="0"/>
              </a:rPr>
              <a:t> </a:t>
            </a:r>
            <a:r>
              <a:rPr lang="fr-FR" dirty="0" err="1">
                <a:latin typeface="Palatino Linotype" panose="02040502050505030304" pitchFamily="18" charset="0"/>
              </a:rPr>
              <a:t>soaking</a:t>
            </a:r>
            <a:r>
              <a:rPr lang="fr-FR" dirty="0">
                <a:latin typeface="Palatino Linotype" panose="02040502050505030304" pitchFamily="18" charset="0"/>
              </a:rPr>
              <a:t> </a:t>
            </a:r>
            <a:r>
              <a:rPr lang="fr-FR" dirty="0" err="1">
                <a:latin typeface="Palatino Linotype" panose="02040502050505030304" pitchFamily="18" charset="0"/>
              </a:rPr>
              <a:t>experiments</a:t>
            </a:r>
            <a:r>
              <a:rPr lang="fr-FR" dirty="0">
                <a:latin typeface="Palatino Linotype" panose="02040502050505030304" pitchFamily="18" charset="0"/>
              </a:rPr>
              <a:t> to exchange </a:t>
            </a:r>
            <a:r>
              <a:rPr lang="fr-FR" dirty="0" err="1">
                <a:latin typeface="Palatino Linotype" panose="02040502050505030304" pitchFamily="18" charset="0"/>
              </a:rPr>
              <a:t>solvent</a:t>
            </a:r>
            <a:r>
              <a:rPr lang="fr-FR" dirty="0">
                <a:latin typeface="Palatino Linotype" panose="02040502050505030304" pitchFamily="18" charset="0"/>
              </a:rPr>
              <a:t> </a:t>
            </a:r>
            <a:r>
              <a:rPr lang="fr-FR" dirty="0" err="1" smtClean="0">
                <a:latin typeface="Palatino Linotype" panose="02040502050505030304" pitchFamily="18" charset="0"/>
              </a:rPr>
              <a:t>molecules</a:t>
            </a:r>
            <a:r>
              <a:rPr lang="fr-FR" dirty="0" smtClean="0">
                <a:latin typeface="Palatino Linotype" panose="02040502050505030304" pitchFamily="18" charset="0"/>
              </a:rPr>
              <a:t> and luminescence </a:t>
            </a:r>
            <a:r>
              <a:rPr lang="fr-FR" dirty="0" err="1" smtClean="0">
                <a:latin typeface="Palatino Linotype" panose="02040502050505030304" pitchFamily="18" charset="0"/>
              </a:rPr>
              <a:t>measurements</a:t>
            </a:r>
            <a:r>
              <a:rPr lang="fr-FR" dirty="0" smtClean="0">
                <a:latin typeface="Palatino Linotype" panose="02040502050505030304" pitchFamily="18" charset="0"/>
              </a:rPr>
              <a:t>.</a:t>
            </a:r>
            <a:endParaRPr lang="fr-FR" dirty="0">
              <a:latin typeface="Palatino Linotype" panose="02040502050505030304" pitchFamily="18" charset="0"/>
            </a:endParaRPr>
          </a:p>
          <a:p>
            <a:r>
              <a:rPr lang="fr-FR" dirty="0" err="1">
                <a:latin typeface="Palatino Linotype" panose="02040502050505030304" pitchFamily="18" charset="0"/>
              </a:rPr>
              <a:t>Furthermore</a:t>
            </a:r>
            <a:r>
              <a:rPr lang="fr-FR" dirty="0">
                <a:latin typeface="Palatino Linotype" panose="02040502050505030304" pitchFamily="18" charset="0"/>
              </a:rPr>
              <a:t>, </a:t>
            </a:r>
            <a:r>
              <a:rPr lang="fr-FR" dirty="0" err="1">
                <a:latin typeface="Palatino Linotype" panose="02040502050505030304" pitchFamily="18" charset="0"/>
              </a:rPr>
              <a:t>we</a:t>
            </a:r>
            <a:r>
              <a:rPr lang="fr-FR" dirty="0">
                <a:latin typeface="Palatino Linotype" panose="02040502050505030304" pitchFamily="18" charset="0"/>
              </a:rPr>
              <a:t> are </a:t>
            </a:r>
            <a:r>
              <a:rPr lang="fr-FR" dirty="0" err="1">
                <a:latin typeface="Palatino Linotype" panose="02040502050505030304" pitchFamily="18" charset="0"/>
              </a:rPr>
              <a:t>expanding</a:t>
            </a:r>
            <a:r>
              <a:rPr lang="fr-FR" dirty="0">
                <a:latin typeface="Palatino Linotype" panose="02040502050505030304" pitchFamily="18" charset="0"/>
              </a:rPr>
              <a:t> the </a:t>
            </a:r>
            <a:r>
              <a:rPr lang="fr-FR" dirty="0" err="1">
                <a:latin typeface="Palatino Linotype" panose="02040502050505030304" pitchFamily="18" charset="0"/>
              </a:rPr>
              <a:t>bandwidth</a:t>
            </a:r>
            <a:r>
              <a:rPr lang="fr-FR" dirty="0">
                <a:latin typeface="Palatino Linotype" panose="02040502050505030304" pitchFamily="18" charset="0"/>
              </a:rPr>
              <a:t> of </a:t>
            </a:r>
            <a:r>
              <a:rPr lang="fr-FR" dirty="0" err="1">
                <a:latin typeface="Palatino Linotype" panose="02040502050505030304" pitchFamily="18" charset="0"/>
              </a:rPr>
              <a:t>polytopic</a:t>
            </a:r>
            <a:r>
              <a:rPr lang="fr-FR" dirty="0">
                <a:latin typeface="Palatino Linotype" panose="02040502050505030304" pitchFamily="18" charset="0"/>
              </a:rPr>
              <a:t> ligands </a:t>
            </a:r>
            <a:r>
              <a:rPr lang="fr-FR" dirty="0" err="1">
                <a:latin typeface="Palatino Linotype" panose="02040502050505030304" pitchFamily="18" charset="0"/>
              </a:rPr>
              <a:t>containing</a:t>
            </a:r>
            <a:r>
              <a:rPr lang="fr-FR" dirty="0">
                <a:latin typeface="Palatino Linotype" panose="02040502050505030304" pitchFamily="18" charset="0"/>
              </a:rPr>
              <a:t> phosphine </a:t>
            </a:r>
            <a:r>
              <a:rPr lang="fr-FR" dirty="0" err="1">
                <a:latin typeface="Palatino Linotype" panose="02040502050505030304" pitchFamily="18" charset="0"/>
              </a:rPr>
              <a:t>donors</a:t>
            </a:r>
            <a:r>
              <a:rPr lang="fr-FR" dirty="0">
                <a:latin typeface="Palatino Linotype" panose="02040502050505030304" pitchFamily="18" charset="0"/>
              </a:rPr>
              <a:t> to explore </a:t>
            </a:r>
            <a:r>
              <a:rPr lang="fr-FR" dirty="0" err="1">
                <a:latin typeface="Palatino Linotype" panose="02040502050505030304" pitchFamily="18" charset="0"/>
              </a:rPr>
              <a:t>this</a:t>
            </a:r>
            <a:r>
              <a:rPr lang="fr-FR" dirty="0">
                <a:latin typeface="Palatino Linotype" panose="02040502050505030304" pitchFamily="18" charset="0"/>
              </a:rPr>
              <a:t> new </a:t>
            </a:r>
            <a:r>
              <a:rPr lang="fr-FR" dirty="0" err="1">
                <a:latin typeface="Palatino Linotype" panose="02040502050505030304" pitchFamily="18" charset="0"/>
              </a:rPr>
              <a:t>branch</a:t>
            </a:r>
            <a:r>
              <a:rPr lang="fr-FR" dirty="0">
                <a:latin typeface="Palatino Linotype" panose="02040502050505030304" pitchFamily="18" charset="0"/>
              </a:rPr>
              <a:t> of MOF and </a:t>
            </a:r>
            <a:r>
              <a:rPr lang="fr-FR" dirty="0" err="1">
                <a:latin typeface="Palatino Linotype" panose="02040502050505030304" pitchFamily="18" charset="0"/>
              </a:rPr>
              <a:t>supramolecular</a:t>
            </a:r>
            <a:r>
              <a:rPr lang="fr-FR" dirty="0">
                <a:latin typeface="Palatino Linotype" panose="02040502050505030304" pitchFamily="18" charset="0"/>
              </a:rPr>
              <a:t> </a:t>
            </a:r>
            <a:r>
              <a:rPr lang="fr-FR" dirty="0" err="1">
                <a:latin typeface="Palatino Linotype" panose="02040502050505030304" pitchFamily="18" charset="0"/>
              </a:rPr>
              <a:t>chemistry</a:t>
            </a:r>
            <a:r>
              <a:rPr lang="fr-FR" dirty="0">
                <a:latin typeface="Palatino Linotype" panose="02040502050505030304" pitchFamily="18" charset="0"/>
              </a:rPr>
              <a:t>.</a:t>
            </a:r>
          </a:p>
          <a:p>
            <a:endParaRPr lang="fr-FR" dirty="0">
              <a:latin typeface="Palatino Linotype" panose="02040502050505030304" pitchFamily="18" charset="0"/>
            </a:endParaRPr>
          </a:p>
          <a:p>
            <a:r>
              <a:rPr lang="de-DE" sz="1800" dirty="0">
                <a:latin typeface="Palatino Linotype" panose="02040502050505030304" pitchFamily="18" charset="0"/>
                <a:ea typeface="CMU Sans Serif" panose="02000603000000000000" pitchFamily="2" charset="0"/>
                <a:cs typeface="CMU Sans Serif" panose="02000603000000000000" pitchFamily="2" charset="0"/>
              </a:rPr>
              <a:t>If you have any questions</a:t>
            </a:r>
            <a:r>
              <a:rPr lang="de-DE" sz="1800" dirty="0" smtClean="0">
                <a:latin typeface="Palatino Linotype" panose="02040502050505030304" pitchFamily="18" charset="0"/>
                <a:ea typeface="CMU Sans Serif" panose="02000603000000000000" pitchFamily="2" charset="0"/>
                <a:cs typeface="CMU Sans Serif" panose="02000603000000000000" pitchFamily="2" charset="0"/>
              </a:rPr>
              <a:t>, remarks or suggestions, </a:t>
            </a:r>
            <a:r>
              <a:rPr lang="de-DE" sz="1800" dirty="0">
                <a:latin typeface="Palatino Linotype" panose="02040502050505030304" pitchFamily="18" charset="0"/>
                <a:ea typeface="CMU Sans Serif" panose="02000603000000000000" pitchFamily="2" charset="0"/>
                <a:cs typeface="CMU Sans Serif" panose="02000603000000000000" pitchFamily="2" charset="0"/>
              </a:rPr>
              <a:t>please do not hesitate to contact me:</a:t>
            </a:r>
            <a:br>
              <a:rPr lang="de-DE" sz="1800" dirty="0">
                <a:latin typeface="Palatino Linotype" panose="02040502050505030304" pitchFamily="18" charset="0"/>
                <a:ea typeface="CMU Sans Serif" panose="02000603000000000000" pitchFamily="2" charset="0"/>
                <a:cs typeface="CMU Sans Serif" panose="02000603000000000000" pitchFamily="2" charset="0"/>
              </a:rPr>
            </a:br>
            <a:r>
              <a:rPr lang="de-DE" sz="1800" dirty="0">
                <a:latin typeface="Palatino Linotype" panose="02040502050505030304" pitchFamily="18" charset="0"/>
                <a:ea typeface="CMU Sans Serif" panose="02000603000000000000" pitchFamily="2" charset="0"/>
                <a:cs typeface="CMU Sans Serif" panose="02000603000000000000" pitchFamily="2" charset="0"/>
              </a:rPr>
              <a:t>hans gildenast</a:t>
            </a:r>
            <a:r>
              <a:rPr lang="de-DE" dirty="0">
                <a:latin typeface="Palatino Linotype" panose="02040502050505030304" pitchFamily="18" charset="0"/>
                <a:ea typeface="CMU Sans Serif" panose="02000603000000000000" pitchFamily="2" charset="0"/>
                <a:cs typeface="CMU Sans Serif" panose="02000603000000000000" pitchFamily="2" charset="0"/>
              </a:rPr>
              <a:t>(at)</a:t>
            </a:r>
            <a:r>
              <a:rPr lang="de-DE" sz="1800" dirty="0">
                <a:latin typeface="Palatino Linotype" panose="02040502050505030304" pitchFamily="18" charset="0"/>
                <a:ea typeface="CMU Sans Serif" panose="02000603000000000000" pitchFamily="2" charset="0"/>
                <a:cs typeface="CMU Sans Serif" panose="02000603000000000000" pitchFamily="2" charset="0"/>
              </a:rPr>
              <a:t>ac.rwth-aachen.de</a:t>
            </a:r>
            <a:endParaRPr lang="en-US" sz="1800" dirty="0">
              <a:latin typeface="Palatino Linotype" panose="02040502050505030304" pitchFamily="18" charset="0"/>
              <a:ea typeface="CMU Sans Serif" panose="02000603000000000000" pitchFamily="2" charset="0"/>
              <a:cs typeface="CMU Sans Serif" panose="02000603000000000000" pitchFamily="2" charset="0"/>
            </a:endParaRPr>
          </a:p>
          <a:p>
            <a:endParaRPr lang="fr-FR" dirty="0">
              <a:latin typeface="Palatino Linotype" panose="02040502050505030304" pitchFamily="18" charset="0"/>
            </a:endParaRPr>
          </a:p>
        </p:txBody>
      </p:sp>
    </p:spTree>
    <p:extLst>
      <p:ext uri="{BB962C8B-B14F-4D97-AF65-F5344CB8AC3E}">
        <p14:creationId xmlns:p14="http://schemas.microsoft.com/office/powerpoint/2010/main" val="227852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4" name="TextBox 3">
            <a:extLst>
              <a:ext uri="{FF2B5EF4-FFF2-40B4-BE49-F238E27FC236}">
                <a16:creationId xmlns:a16="http://schemas.microsoft.com/office/drawing/2014/main" id="{90A2DC4E-5FF5-4B65-A992-3CD743CF9E12}"/>
              </a:ext>
            </a:extLst>
          </p:cNvPr>
          <p:cNvSpPr txBox="1"/>
          <p:nvPr/>
        </p:nvSpPr>
        <p:spPr>
          <a:xfrm>
            <a:off x="609600" y="609600"/>
            <a:ext cx="8153400" cy="1846659"/>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dirty="0">
              <a:latin typeface="Palatino Linotype" panose="02040502050505030304" pitchFamily="18" charset="0"/>
            </a:endParaRPr>
          </a:p>
          <a:p>
            <a:pPr algn="just"/>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We</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gratefully</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acknowledge</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the</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scholarship</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of</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the</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1"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german</a:t>
            </a:r>
            <a:r>
              <a:rPr kumimoji="0" lang="de-DE" altLang="de-DE" sz="1800" b="0" i="1"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1"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academic</a:t>
            </a:r>
            <a:r>
              <a:rPr kumimoji="0" lang="de-DE" altLang="de-DE" sz="1800" b="0" i="1"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1"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scholarship</a:t>
            </a:r>
            <a:r>
              <a:rPr kumimoji="0" lang="de-DE" altLang="de-DE" sz="1800" b="0" i="1"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1" u="none" strike="noStrike" cap="none" normalizeH="0" baseline="0" dirty="0" err="1">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foundation</a:t>
            </a:r>
            <a:r>
              <a:rPr lang="de-DE" altLang="de-DE" dirty="0">
                <a:latin typeface="Palatino Linotype" panose="02040502050505030304" pitchFamily="18" charset="0"/>
                <a:ea typeface="CMU Sans Serif" panose="02000603000000000000" pitchFamily="2" charset="0"/>
                <a:cs typeface="CMU Sans Serif" panose="02000603000000000000" pitchFamily="2" charset="0"/>
              </a:rPr>
              <a:t>. </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The help of all members of the </a:t>
            </a:r>
            <a:r>
              <a:rPr kumimoji="0" lang="de-DE" altLang="de-DE" sz="1800" b="0" i="0" u="none" strike="noStrike" cap="none" normalizeH="0" baseline="0" dirty="0" smtClean="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Englert group </a:t>
            </a:r>
            <a:r>
              <a:rPr kumimoji="0" lang="de-DE" altLang="de-DE" sz="1800" b="0" i="0" u="none" strike="noStrike" cap="none" normalizeH="0" baseline="0" dirty="0">
                <a:ln>
                  <a:noFill/>
                </a:ln>
                <a:solidFill>
                  <a:schemeClr val="tx1"/>
                </a:solidFill>
                <a:effectLst/>
                <a:latin typeface="Palatino Linotype" panose="02040502050505030304" pitchFamily="18" charset="0"/>
                <a:ea typeface="CMU Sans Serif" panose="02000603000000000000" pitchFamily="2" charset="0"/>
                <a:cs typeface="CMU Sans Serif" panose="02000603000000000000" pitchFamily="2" charset="0"/>
              </a:rPr>
              <a:t>and the Institute of Inorganic Chemistry, RWTH Aachen University is greatly appreciated.</a:t>
            </a:r>
          </a:p>
          <a:p>
            <a:r>
              <a:rPr lang="fr-FR" dirty="0">
                <a:latin typeface="Palatino Linotype" panose="02040502050505030304" pitchFamily="18" charset="0"/>
              </a:rPr>
              <a:t> </a:t>
            </a:r>
          </a:p>
        </p:txBody>
      </p:sp>
      <p:pic>
        <p:nvPicPr>
          <p:cNvPr id="6" name="Grafik 5">
            <a:extLst>
              <a:ext uri="{FF2B5EF4-FFF2-40B4-BE49-F238E27FC236}">
                <a16:creationId xmlns:a16="http://schemas.microsoft.com/office/drawing/2014/main" id="{66E39DCE-3CCC-43A2-8BFA-925199E89429}"/>
              </a:ext>
            </a:extLst>
          </p:cNvPr>
          <p:cNvPicPr>
            <a:picLocks noChangeAspect="1"/>
          </p:cNvPicPr>
          <p:nvPr/>
        </p:nvPicPr>
        <p:blipFill>
          <a:blip r:embed="rId3"/>
          <a:stretch>
            <a:fillRect/>
          </a:stretch>
        </p:blipFill>
        <p:spPr>
          <a:xfrm>
            <a:off x="609600" y="4963628"/>
            <a:ext cx="5029200" cy="830834"/>
          </a:xfrm>
          <a:prstGeom prst="rect">
            <a:avLst/>
          </a:prstGeom>
        </p:spPr>
      </p:pic>
      <p:pic>
        <p:nvPicPr>
          <p:cNvPr id="7" name="Grafik 6">
            <a:extLst>
              <a:ext uri="{FF2B5EF4-FFF2-40B4-BE49-F238E27FC236}">
                <a16:creationId xmlns:a16="http://schemas.microsoft.com/office/drawing/2014/main" id="{22E297C0-7267-43EA-A9DA-979EF4C70777}"/>
              </a:ext>
            </a:extLst>
          </p:cNvPr>
          <p:cNvPicPr>
            <a:picLocks noChangeAspect="1"/>
          </p:cNvPicPr>
          <p:nvPr/>
        </p:nvPicPr>
        <p:blipFill>
          <a:blip r:embed="rId4"/>
          <a:stretch>
            <a:fillRect/>
          </a:stretch>
        </p:blipFill>
        <p:spPr>
          <a:xfrm>
            <a:off x="609600" y="3429000"/>
            <a:ext cx="3200400" cy="1133475"/>
          </a:xfrm>
          <a:prstGeom prst="rect">
            <a:avLst/>
          </a:prstGeom>
        </p:spPr>
      </p:pic>
    </p:spTree>
    <p:extLst>
      <p:ext uri="{BB962C8B-B14F-4D97-AF65-F5344CB8AC3E}">
        <p14:creationId xmlns:p14="http://schemas.microsoft.com/office/powerpoint/2010/main" val="30579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09600" y="609600"/>
                <a:ext cx="7924800" cy="5481757"/>
              </a:xfrm>
              <a:prstGeom prst="rect">
                <a:avLst/>
              </a:prstGeom>
              <a:noFill/>
            </p:spPr>
            <p:txBody>
              <a:bodyPr wrap="square" rtlCol="0">
                <a:spAutoFit/>
              </a:bodyPr>
              <a:lstStyle/>
              <a:p>
                <a:pPr algn="just"/>
                <a:r>
                  <a:rPr lang="fr-FR" b="1" dirty="0">
                    <a:latin typeface="Palatino Linotype" panose="02040502050505030304" pitchFamily="18" charset="0"/>
                  </a:rPr>
                  <a:t>Abstract</a:t>
                </a:r>
                <a:endParaRPr lang="fr-FR" dirty="0">
                  <a:latin typeface="Palatino Linotype" panose="02040502050505030304" pitchFamily="18" charset="0"/>
                </a:endParaRPr>
              </a:p>
              <a:p>
                <a:pPr algn="just"/>
                <a:endParaRPr lang="en-US" dirty="0">
                  <a:latin typeface="Palatino Linotype" panose="02040502050505030304" pitchFamily="18" charset="0"/>
                </a:endParaRPr>
              </a:p>
              <a:p>
                <a:pPr algn="just"/>
                <a:r>
                  <a:rPr lang="en-US" sz="1400" b="0" i="0" dirty="0">
                    <a:solidFill>
                      <a:srgbClr val="4A4A4A"/>
                    </a:solidFill>
                    <a:effectLst/>
                    <a:latin typeface="Palatino Linotype" panose="02040502050505030304" pitchFamily="18" charset="0"/>
                  </a:rPr>
                  <a:t>In the rich field of metal-organic frameworks (MOFs) there is a vast number of results with </a:t>
                </a:r>
                <a:r>
                  <a:rPr lang="en-US" sz="1400" b="0" i="1" dirty="0">
                    <a:solidFill>
                      <a:srgbClr val="4A4A4A"/>
                    </a:solidFill>
                    <a:effectLst/>
                    <a:latin typeface="Palatino Linotype" panose="02040502050505030304" pitchFamily="18" charset="0"/>
                  </a:rPr>
                  <a:t>O</a:t>
                </a:r>
                <a:r>
                  <a:rPr lang="en-US" sz="1400" b="0" i="0" dirty="0">
                    <a:solidFill>
                      <a:srgbClr val="4A4A4A"/>
                    </a:solidFill>
                    <a:effectLst/>
                    <a:latin typeface="Palatino Linotype" panose="02040502050505030304" pitchFamily="18" charset="0"/>
                  </a:rPr>
                  <a:t> and N donor ligands, but little to no work on ligands containing </a:t>
                </a:r>
                <a:r>
                  <a:rPr lang="en-US" sz="1400" b="0" i="1" dirty="0">
                    <a:solidFill>
                      <a:srgbClr val="4A4A4A"/>
                    </a:solidFill>
                    <a:effectLst/>
                    <a:latin typeface="Palatino Linotype" panose="02040502050505030304" pitchFamily="18" charset="0"/>
                  </a:rPr>
                  <a:t>P</a:t>
                </a:r>
                <a:r>
                  <a:rPr lang="en-US" sz="1400" b="0" i="0" dirty="0">
                    <a:solidFill>
                      <a:srgbClr val="4A4A4A"/>
                    </a:solidFill>
                    <a:effectLst/>
                    <a:latin typeface="Palatino Linotype" panose="02040502050505030304" pitchFamily="18" charset="0"/>
                  </a:rPr>
                  <a:t> donors. A few reasons for this lack of research are obvious: the lower stability of P</a:t>
                </a:r>
                <a:r>
                  <a:rPr lang="en-US" sz="1400" b="0" baseline="30000" dirty="0">
                    <a:solidFill>
                      <a:srgbClr val="4A4A4A"/>
                    </a:solidFill>
                    <a:effectLst/>
                    <a:latin typeface="Palatino Linotype" panose="02040502050505030304" pitchFamily="18" charset="0"/>
                  </a:rPr>
                  <a:t>III</a:t>
                </a:r>
                <a:r>
                  <a:rPr lang="en-US" sz="1400" b="0" i="0" dirty="0">
                    <a:solidFill>
                      <a:srgbClr val="4A4A4A"/>
                    </a:solidFill>
                    <a:effectLst/>
                    <a:latin typeface="Palatino Linotype" panose="02040502050505030304" pitchFamily="18" charset="0"/>
                  </a:rPr>
                  <a:t>, the more elaborate syntheses, and the nonexistent availability of commercially suitable candidate molecules. Nevertheless, the usage of phosphorus can enable a much greater variety of structural possibilities for MOF synthesis, as it can stabilize metal cations in low oxidation states, among other advantages.</a:t>
                </a:r>
              </a:p>
              <a:p>
                <a:pPr algn="just"/>
                <a:endParaRPr lang="en-US" sz="1400" b="0" i="0" dirty="0">
                  <a:solidFill>
                    <a:srgbClr val="4A4A4A"/>
                  </a:solidFill>
                  <a:effectLst/>
                  <a:latin typeface="Palatino Linotype" panose="02040502050505030304" pitchFamily="18" charset="0"/>
                </a:endParaRPr>
              </a:p>
              <a:p>
                <a:pPr algn="just"/>
                <a:r>
                  <a:rPr lang="en-US" sz="1400" b="0" i="0" dirty="0">
                    <a:solidFill>
                      <a:srgbClr val="4A4A4A"/>
                    </a:solidFill>
                    <a:effectLst/>
                    <a:latin typeface="Palatino Linotype" panose="02040502050505030304" pitchFamily="18" charset="0"/>
                  </a:rPr>
                  <a:t>Thus, we intend to compare the abilities of the three donors by preparing the ligand 4-(3-(4-(</a:t>
                </a:r>
                <a:r>
                  <a:rPr lang="en-US" sz="1400" b="0" i="0" dirty="0" err="1">
                    <a:solidFill>
                      <a:srgbClr val="4A4A4A"/>
                    </a:solidFill>
                    <a:effectLst/>
                    <a:latin typeface="Palatino Linotype" panose="02040502050505030304" pitchFamily="18" charset="0"/>
                  </a:rPr>
                  <a:t>diphenylphosphino</a:t>
                </a:r>
                <a:r>
                  <a:rPr lang="en-US" sz="1400" b="0" i="0" dirty="0">
                    <a:solidFill>
                      <a:srgbClr val="4A4A4A"/>
                    </a:solidFill>
                    <a:effectLst/>
                    <a:latin typeface="Palatino Linotype" panose="02040502050505030304" pitchFamily="18" charset="0"/>
                  </a:rPr>
                  <a:t>)phenyl)-3-oxopropanoyl)benzonitrile. This multifunctional ligand contains a chelating beta-diketone and a nitrile group as </a:t>
                </a:r>
                <a:r>
                  <a:rPr lang="en-US" sz="1400" b="0" i="1" dirty="0">
                    <a:solidFill>
                      <a:srgbClr val="4A4A4A"/>
                    </a:solidFill>
                    <a:effectLst/>
                    <a:latin typeface="Palatino Linotype" panose="02040502050505030304" pitchFamily="18" charset="0"/>
                  </a:rPr>
                  <a:t>O</a:t>
                </a:r>
                <a:r>
                  <a:rPr lang="en-US" sz="1400" b="0" i="0" dirty="0">
                    <a:solidFill>
                      <a:srgbClr val="4A4A4A"/>
                    </a:solidFill>
                    <a:effectLst/>
                    <a:latin typeface="Palatino Linotype" panose="02040502050505030304" pitchFamily="18" charset="0"/>
                  </a:rPr>
                  <a:t> and </a:t>
                </a:r>
                <a:r>
                  <a:rPr lang="en-US" sz="1400" b="0" i="1" dirty="0">
                    <a:solidFill>
                      <a:srgbClr val="4A4A4A"/>
                    </a:solidFill>
                    <a:effectLst/>
                    <a:latin typeface="Palatino Linotype" panose="02040502050505030304" pitchFamily="18" charset="0"/>
                  </a:rPr>
                  <a:t>N</a:t>
                </a:r>
                <a:r>
                  <a:rPr lang="en-US" sz="1400" b="0" i="0" dirty="0">
                    <a:solidFill>
                      <a:srgbClr val="4A4A4A"/>
                    </a:solidFill>
                    <a:effectLst/>
                    <a:latin typeface="Palatino Linotype" panose="02040502050505030304" pitchFamily="18" charset="0"/>
                  </a:rPr>
                  <a:t> donors, as well as a </a:t>
                </a:r>
                <a:r>
                  <a:rPr lang="en-US" sz="1400" b="0" i="0" dirty="0" err="1">
                    <a:solidFill>
                      <a:srgbClr val="4A4A4A"/>
                    </a:solidFill>
                    <a:effectLst/>
                    <a:latin typeface="Palatino Linotype" panose="02040502050505030304" pitchFamily="18" charset="0"/>
                  </a:rPr>
                  <a:t>triarylphosphine</a:t>
                </a:r>
                <a:r>
                  <a:rPr lang="en-US" sz="1400" b="0" i="0" dirty="0">
                    <a:solidFill>
                      <a:srgbClr val="4A4A4A"/>
                    </a:solidFill>
                    <a:effectLst/>
                    <a:latin typeface="Palatino Linotype" panose="02040502050505030304" pitchFamily="18" charset="0"/>
                  </a:rPr>
                  <a:t> </a:t>
                </a:r>
                <a:r>
                  <a:rPr lang="en-US" sz="1400" b="0" i="1" dirty="0">
                    <a:solidFill>
                      <a:srgbClr val="4A4A4A"/>
                    </a:solidFill>
                    <a:effectLst/>
                    <a:latin typeface="Palatino Linotype" panose="02040502050505030304" pitchFamily="18" charset="0"/>
                  </a:rPr>
                  <a:t>P</a:t>
                </a:r>
                <a:r>
                  <a:rPr lang="en-US" sz="1400" b="0" i="0" dirty="0">
                    <a:solidFill>
                      <a:srgbClr val="4A4A4A"/>
                    </a:solidFill>
                    <a:effectLst/>
                    <a:latin typeface="Palatino Linotype" panose="02040502050505030304" pitchFamily="18" charset="0"/>
                  </a:rPr>
                  <a:t> donor group. The results show that its coordination behavior very much depends on reaction conditions. We have selectively prepared mononuclear complexes on both the </a:t>
                </a:r>
                <a:r>
                  <a:rPr lang="en-US" sz="1400" b="0" i="1" dirty="0">
                    <a:solidFill>
                      <a:srgbClr val="4A4A4A"/>
                    </a:solidFill>
                    <a:effectLst/>
                    <a:latin typeface="Palatino Linotype" panose="02040502050505030304" pitchFamily="18" charset="0"/>
                  </a:rPr>
                  <a:t>O</a:t>
                </a:r>
                <a:r>
                  <a:rPr lang="en-US" sz="1400" b="0" i="0" dirty="0">
                    <a:solidFill>
                      <a:srgbClr val="4A4A4A"/>
                    </a:solidFill>
                    <a:effectLst/>
                    <a:latin typeface="Palatino Linotype" panose="02040502050505030304" pitchFamily="18" charset="0"/>
                  </a:rPr>
                  <a:t> and </a:t>
                </a:r>
                <a:r>
                  <a:rPr lang="en-US" sz="1400" b="0" i="1" dirty="0">
                    <a:solidFill>
                      <a:srgbClr val="4A4A4A"/>
                    </a:solidFill>
                    <a:effectLst/>
                    <a:latin typeface="Palatino Linotype" panose="02040502050505030304" pitchFamily="18" charset="0"/>
                  </a:rPr>
                  <a:t>P</a:t>
                </a:r>
                <a:r>
                  <a:rPr lang="en-US" sz="1400" b="0" i="0" dirty="0">
                    <a:solidFill>
                      <a:srgbClr val="4A4A4A"/>
                    </a:solidFill>
                    <a:effectLst/>
                    <a:latin typeface="Palatino Linotype" panose="02040502050505030304" pitchFamily="18" charset="0"/>
                  </a:rPr>
                  <a:t> side, but no purely </a:t>
                </a:r>
                <a:r>
                  <a:rPr lang="en-US" sz="1400" b="0" i="1" dirty="0">
                    <a:solidFill>
                      <a:srgbClr val="4A4A4A"/>
                    </a:solidFill>
                    <a:effectLst/>
                    <a:latin typeface="Palatino Linotype" panose="02040502050505030304" pitchFamily="18" charset="0"/>
                  </a:rPr>
                  <a:t>N</a:t>
                </a:r>
                <a:r>
                  <a:rPr lang="en-US" sz="1400" b="0" i="0" dirty="0">
                    <a:solidFill>
                      <a:srgbClr val="4A4A4A"/>
                    </a:solidFill>
                    <a:effectLst/>
                    <a:latin typeface="Palatino Linotype" panose="02040502050505030304" pitchFamily="18" charset="0"/>
                  </a:rPr>
                  <a:t> coordinated complexes could be obtained. Furthermore, we have crystallized a bimetallic supramolecular cube in the rare cubic space group </a:t>
                </a:r>
                <a:r>
                  <a:rPr lang="en-US" sz="1400" b="0" i="1" dirty="0">
                    <a:solidFill>
                      <a:srgbClr val="4A4A4A"/>
                    </a:solidFill>
                    <a:effectLst/>
                    <a:latin typeface="Palatino Linotype" panose="02040502050505030304" pitchFamily="18" charset="0"/>
                  </a:rPr>
                  <a:t>P</a:t>
                </a:r>
                <a14:m>
                  <m:oMath xmlns:m="http://schemas.openxmlformats.org/officeDocument/2006/math">
                    <m:acc>
                      <m:accPr>
                        <m:chr m:val="̅"/>
                        <m:ctrlPr>
                          <a:rPr lang="en-US" sz="1400" b="0" i="1" dirty="0" smtClean="0">
                            <a:solidFill>
                              <a:srgbClr val="4A4A4A"/>
                            </a:solidFill>
                            <a:effectLst/>
                            <a:latin typeface="Cambria Math" panose="02040503050406030204" pitchFamily="18" charset="0"/>
                          </a:rPr>
                        </m:ctrlPr>
                      </m:accPr>
                      <m:e>
                        <m:r>
                          <m:rPr>
                            <m:nor/>
                          </m:rPr>
                          <a:rPr lang="de-DE" sz="1400" b="0" i="0" dirty="0" smtClean="0">
                            <a:solidFill>
                              <a:srgbClr val="4A4A4A"/>
                            </a:solidFill>
                            <a:effectLst/>
                            <a:latin typeface="Palatino Linotype" panose="02040502050505030304" pitchFamily="18" charset="0"/>
                          </a:rPr>
                          <m:t>4</m:t>
                        </m:r>
                      </m:e>
                    </m:acc>
                  </m:oMath>
                </a14:m>
                <a:r>
                  <a:rPr lang="en-US" sz="1400" b="0" i="0" dirty="0">
                    <a:solidFill>
                      <a:srgbClr val="4A4A4A"/>
                    </a:solidFill>
                    <a:effectLst/>
                    <a:latin typeface="Palatino Linotype" panose="02040502050505030304" pitchFamily="18" charset="0"/>
                  </a:rPr>
                  <a:t>3</a:t>
                </a:r>
                <a:r>
                  <a:rPr lang="en-US" sz="1400" b="0" i="1" dirty="0">
                    <a:solidFill>
                      <a:srgbClr val="4A4A4A"/>
                    </a:solidFill>
                    <a:effectLst/>
                    <a:latin typeface="Palatino Linotype" panose="02040502050505030304" pitchFamily="18" charset="0"/>
                  </a:rPr>
                  <a:t>n</a:t>
                </a:r>
                <a:r>
                  <a:rPr lang="en-US" sz="1400" b="0" i="0" dirty="0">
                    <a:solidFill>
                      <a:srgbClr val="4A4A4A"/>
                    </a:solidFill>
                    <a:effectLst/>
                    <a:latin typeface="Palatino Linotype" panose="02040502050505030304" pitchFamily="18" charset="0"/>
                  </a:rPr>
                  <a:t>. Finally, the formation of a porous bimetallic MOF</a:t>
                </a:r>
                <a:r>
                  <a:rPr lang="en-US" sz="1400" dirty="0">
                    <a:solidFill>
                      <a:srgbClr val="4A4A4A"/>
                    </a:solidFill>
                    <a:latin typeface="Palatino Linotype" panose="02040502050505030304" pitchFamily="18" charset="0"/>
                  </a:rPr>
                  <a:t> </a:t>
                </a:r>
                <a:r>
                  <a:rPr lang="en-US" sz="1400" b="0" i="0" dirty="0">
                    <a:solidFill>
                      <a:srgbClr val="4A4A4A"/>
                    </a:solidFill>
                    <a:effectLst/>
                    <a:latin typeface="Palatino Linotype" panose="02040502050505030304" pitchFamily="18" charset="0"/>
                  </a:rPr>
                  <a:t>with an interesting topology could be achieved by the simultaneous coordination of all three donors.</a:t>
                </a:r>
                <a:endParaRPr lang="fr-FR" dirty="0">
                  <a:latin typeface="Palatino Linotype" panose="02040502050505030304" pitchFamily="18" charset="0"/>
                </a:endParaRPr>
              </a:p>
              <a:p>
                <a:pPr algn="just"/>
                <a:endParaRPr lang="en-US" dirty="0">
                  <a:latin typeface="Palatino Linotype" panose="02040502050505030304" pitchFamily="18" charset="0"/>
                </a:endParaRPr>
              </a:p>
              <a:p>
                <a:pPr algn="just"/>
                <a:r>
                  <a:rPr lang="fr-FR" b="1" dirty="0">
                    <a:latin typeface="Palatino Linotype" panose="02040502050505030304" pitchFamily="18" charset="0"/>
                  </a:rPr>
                  <a:t>Keywords: </a:t>
                </a:r>
                <a:r>
                  <a:rPr lang="en-US" b="0" i="0" dirty="0">
                    <a:solidFill>
                      <a:srgbClr val="4A4A4A"/>
                    </a:solidFill>
                    <a:effectLst/>
                    <a:latin typeface="Palatino Linotype" panose="02040502050505030304" pitchFamily="18" charset="0"/>
                  </a:rPr>
                  <a:t>metal-organic frameworks; coordination chemistry; supramolecular chemistry; phosphines</a:t>
                </a:r>
              </a:p>
              <a:p>
                <a:pPr algn="just"/>
                <a:r>
                  <a:rPr lang="en-US" dirty="0"/>
                  <a:t/>
                </a:r>
                <a:br>
                  <a:rPr lang="en-US" dirty="0"/>
                </a:br>
                <a:endParaRPr lang="fr-FR" b="1" dirty="0">
                  <a:latin typeface="Palatino Linotype" panose="0204050205050503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609600"/>
                <a:ext cx="7924800" cy="5481757"/>
              </a:xfrm>
              <a:prstGeom prst="rect">
                <a:avLst/>
              </a:prstGeom>
              <a:blipFill>
                <a:blip r:embed="rId2"/>
                <a:stretch>
                  <a:fillRect l="-615" t="-556" r="-615"/>
                </a:stretch>
              </a:blipFill>
            </p:spPr>
            <p:txBody>
              <a:bodyPr/>
              <a:lstStyle/>
              <a:p>
                <a:r>
                  <a:rPr lang="de-DE">
                    <a:noFill/>
                  </a:rPr>
                  <a:t> </a:t>
                </a:r>
              </a:p>
            </p:txBody>
          </p:sp>
        </mc:Fallback>
      </mc:AlternateContent>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2" name="Picture 2">
            <a:extLst>
              <a:ext uri="{FF2B5EF4-FFF2-40B4-BE49-F238E27FC236}">
                <a16:creationId xmlns:a16="http://schemas.microsoft.com/office/drawing/2014/main" id="{311C33C8-1206-42DA-9B2B-5EE5C2BDF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5478423"/>
          </a:xfrm>
          <a:prstGeom prst="rect">
            <a:avLst/>
          </a:prstGeom>
          <a:noFill/>
        </p:spPr>
        <p:txBody>
          <a:bodyPr wrap="square" rtlCol="0">
            <a:spAutoFit/>
          </a:bodyPr>
          <a:lstStyle/>
          <a:p>
            <a:r>
              <a:rPr lang="en-US" sz="2400" b="1" dirty="0">
                <a:latin typeface="Palatino Linotype" panose="02040502050505030304" pitchFamily="18" charset="0"/>
              </a:rPr>
              <a:t>Introduction</a:t>
            </a:r>
          </a:p>
          <a:p>
            <a:endParaRPr lang="en-US" sz="2400" b="1" dirty="0">
              <a:latin typeface="Palatino Linotype" panose="02040502050505030304" pitchFamily="18" charset="0"/>
            </a:endParaRPr>
          </a:p>
          <a:p>
            <a:r>
              <a:rPr lang="en-US" dirty="0">
                <a:latin typeface="Palatino Linotype" panose="02040502050505030304" pitchFamily="18" charset="0"/>
              </a:rPr>
              <a:t>Using </a:t>
            </a:r>
            <a:r>
              <a:rPr lang="en-US" dirty="0" err="1">
                <a:latin typeface="Palatino Linotype" panose="02040502050505030304" pitchFamily="18" charset="0"/>
              </a:rPr>
              <a:t>heterofunctional</a:t>
            </a:r>
            <a:r>
              <a:rPr lang="en-US" dirty="0">
                <a:latin typeface="Palatino Linotype" panose="02040502050505030304" pitchFamily="18" charset="0"/>
              </a:rPr>
              <a:t> polytopic ligands the different chemical properties of the donor atoms can be utilized to bind different metal cations selectively. </a:t>
            </a:r>
          </a:p>
          <a:p>
            <a:pPr algn="just"/>
            <a:r>
              <a:rPr lang="en-US" dirty="0">
                <a:latin typeface="Palatino Linotype" panose="02040502050505030304" pitchFamily="18" charset="0"/>
              </a:rPr>
              <a:t>For example, the Pearson hardness</a:t>
            </a:r>
            <a:r>
              <a:rPr lang="en-US" baseline="30000" dirty="0">
                <a:latin typeface="Palatino Linotype" panose="02040502050505030304" pitchFamily="18" charset="0"/>
              </a:rPr>
              <a:t>[1]</a:t>
            </a:r>
            <a:r>
              <a:rPr lang="en-US" dirty="0">
                <a:latin typeface="Palatino Linotype" panose="02040502050505030304" pitchFamily="18" charset="0"/>
              </a:rPr>
              <a:t> of different donor elements can result in selective binding of metal cations that differ in their Pearson hardness as well.</a:t>
            </a: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algn="just"/>
            <a:endParaRPr lang="en-US" sz="1400" dirty="0">
              <a:latin typeface="Palatino Linotype" panose="02040502050505030304" pitchFamily="18" charset="0"/>
            </a:endParaRPr>
          </a:p>
          <a:p>
            <a:pPr algn="just"/>
            <a:endParaRPr lang="en-US" dirty="0">
              <a:latin typeface="Palatino Linotype" panose="02040502050505030304" pitchFamily="18" charset="0"/>
            </a:endParaRPr>
          </a:p>
          <a:p>
            <a:pPr algn="just"/>
            <a:r>
              <a:rPr lang="en-US" dirty="0">
                <a:latin typeface="Palatino Linotype" panose="02040502050505030304" pitchFamily="18" charset="0"/>
              </a:rPr>
              <a:t>For this </a:t>
            </a:r>
            <a:r>
              <a:rPr lang="en-US" dirty="0" smtClean="0">
                <a:latin typeface="Palatino Linotype" panose="02040502050505030304" pitchFamily="18" charset="0"/>
              </a:rPr>
              <a:t>ligand </a:t>
            </a:r>
            <a:r>
              <a:rPr lang="en-US" dirty="0">
                <a:latin typeface="Palatino Linotype" panose="02040502050505030304" pitchFamily="18" charset="0"/>
              </a:rPr>
              <a:t>the beta </a:t>
            </a:r>
            <a:r>
              <a:rPr lang="en-US" dirty="0" err="1">
                <a:latin typeface="Palatino Linotype" panose="02040502050505030304" pitchFamily="18" charset="0"/>
              </a:rPr>
              <a:t>diketo</a:t>
            </a:r>
            <a:r>
              <a:rPr lang="en-US" dirty="0">
                <a:latin typeface="Palatino Linotype" panose="02040502050505030304" pitchFamily="18" charset="0"/>
              </a:rPr>
              <a:t> function represents the Pearson hard donor </a:t>
            </a:r>
            <a:r>
              <a:rPr lang="en-US" dirty="0" smtClean="0">
                <a:latin typeface="Palatino Linotype" panose="02040502050505030304" pitchFamily="18" charset="0"/>
              </a:rPr>
              <a:t>functionality. It additionally needs to be </a:t>
            </a:r>
            <a:r>
              <a:rPr lang="en-US" dirty="0">
                <a:latin typeface="Palatino Linotype" panose="02040502050505030304" pitchFamily="18" charset="0"/>
              </a:rPr>
              <a:t>deprotonated for coordination. The other two donors, the nitrile and the </a:t>
            </a:r>
            <a:r>
              <a:rPr lang="en-US" dirty="0" err="1">
                <a:latin typeface="Palatino Linotype" panose="02040502050505030304" pitchFamily="18" charset="0"/>
              </a:rPr>
              <a:t>triarylphosphine</a:t>
            </a:r>
            <a:r>
              <a:rPr lang="en-US" dirty="0">
                <a:latin typeface="Palatino Linotype" panose="02040502050505030304" pitchFamily="18" charset="0"/>
              </a:rPr>
              <a:t> are both soft, whereas the phosphine should display a superior ligand strength.</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Fußzeilenplatzhalter 2">
            <a:extLst>
              <a:ext uri="{FF2B5EF4-FFF2-40B4-BE49-F238E27FC236}">
                <a16:creationId xmlns:a16="http://schemas.microsoft.com/office/drawing/2014/main" id="{B4F2809F-12E1-4813-9FDE-83F90B10DFE7}"/>
              </a:ext>
            </a:extLst>
          </p:cNvPr>
          <p:cNvSpPr>
            <a:spLocks noGrp="1"/>
          </p:cNvSpPr>
          <p:nvPr>
            <p:ph type="ftr" sz="quarter" idx="11"/>
          </p:nvPr>
        </p:nvSpPr>
        <p:spPr>
          <a:xfrm>
            <a:off x="582211" y="6356350"/>
            <a:ext cx="6327972" cy="365125"/>
          </a:xfrm>
        </p:spPr>
        <p:txBody>
          <a:bodyPr/>
          <a:lstStyle/>
          <a:p>
            <a:pPr algn="l"/>
            <a:r>
              <a:rPr lang="en-US" sz="1050" dirty="0">
                <a:latin typeface="Palatino Linotype" panose="02040502050505030304" pitchFamily="18" charset="0"/>
              </a:rPr>
              <a:t>[1] R. G. Pearson, </a:t>
            </a:r>
            <a:r>
              <a:rPr lang="en-US" sz="1050" i="1" dirty="0">
                <a:latin typeface="Palatino Linotype" panose="02040502050505030304" pitchFamily="18" charset="0"/>
              </a:rPr>
              <a:t>J. Am. Chem. Soc.</a:t>
            </a:r>
            <a:r>
              <a:rPr lang="en-US" sz="1050" dirty="0">
                <a:latin typeface="Palatino Linotype" panose="02040502050505030304" pitchFamily="18" charset="0"/>
              </a:rPr>
              <a:t> </a:t>
            </a:r>
            <a:r>
              <a:rPr lang="en-US" sz="1050" b="1" dirty="0">
                <a:latin typeface="Palatino Linotype" panose="02040502050505030304" pitchFamily="18" charset="0"/>
              </a:rPr>
              <a:t>1963</a:t>
            </a:r>
            <a:r>
              <a:rPr lang="en-US" sz="1050" dirty="0">
                <a:latin typeface="Palatino Linotype" panose="02040502050505030304" pitchFamily="18" charset="0"/>
              </a:rPr>
              <a:t>, </a:t>
            </a:r>
            <a:r>
              <a:rPr lang="en-US" sz="1050" i="1" dirty="0">
                <a:latin typeface="Palatino Linotype" panose="02040502050505030304" pitchFamily="18" charset="0"/>
              </a:rPr>
              <a:t>85</a:t>
            </a:r>
            <a:r>
              <a:rPr lang="en-US" sz="1050" dirty="0">
                <a:latin typeface="Palatino Linotype" panose="02040502050505030304" pitchFamily="18" charset="0"/>
              </a:rPr>
              <a:t>, 3533.</a:t>
            </a:r>
            <a:endParaRPr lang="de-DE" sz="1050" dirty="0">
              <a:latin typeface="Palatino Linotype" panose="02040502050505030304" pitchFamily="18" charset="0"/>
            </a:endParaRPr>
          </a:p>
        </p:txBody>
      </p:sp>
      <p:graphicFrame>
        <p:nvGraphicFramePr>
          <p:cNvPr id="10" name="Objekt 9">
            <a:extLst>
              <a:ext uri="{FF2B5EF4-FFF2-40B4-BE49-F238E27FC236}">
                <a16:creationId xmlns:a16="http://schemas.microsoft.com/office/drawing/2014/main" id="{B1CCFCC0-D325-40E9-B743-461C353154DA}"/>
              </a:ext>
            </a:extLst>
          </p:cNvPr>
          <p:cNvGraphicFramePr>
            <a:graphicFrameLocks noChangeAspect="1"/>
          </p:cNvGraphicFramePr>
          <p:nvPr>
            <p:extLst>
              <p:ext uri="{D42A27DB-BD31-4B8C-83A1-F6EECF244321}">
                <p14:modId xmlns:p14="http://schemas.microsoft.com/office/powerpoint/2010/main" val="2633939130"/>
              </p:ext>
            </p:extLst>
          </p:nvPr>
        </p:nvGraphicFramePr>
        <p:xfrm>
          <a:off x="2487613" y="2852304"/>
          <a:ext cx="4929187" cy="1830387"/>
        </p:xfrm>
        <a:graphic>
          <a:graphicData uri="http://schemas.openxmlformats.org/presentationml/2006/ole">
            <mc:AlternateContent xmlns:mc="http://schemas.openxmlformats.org/markup-compatibility/2006">
              <mc:Choice xmlns:v="urn:schemas-microsoft-com:vml" Requires="v">
                <p:oleObj spid="_x0000_s1087" name="CS ChemDraw Drawing" r:id="rId4" imgW="2603525" imgH="966859" progId="ChemDraw.Document.6.0">
                  <p:embed/>
                </p:oleObj>
              </mc:Choice>
              <mc:Fallback>
                <p:oleObj name="CS ChemDraw Drawing" r:id="rId4" imgW="2603525" imgH="966859" progId="ChemDraw.Document.6.0">
                  <p:embed/>
                  <p:pic>
                    <p:nvPicPr>
                      <p:cNvPr id="0" name=""/>
                      <p:cNvPicPr/>
                      <p:nvPr/>
                    </p:nvPicPr>
                    <p:blipFill>
                      <a:blip r:embed="rId5"/>
                      <a:stretch>
                        <a:fillRect/>
                      </a:stretch>
                    </p:blipFill>
                    <p:spPr>
                      <a:xfrm>
                        <a:off x="2487613" y="2852304"/>
                        <a:ext cx="4929187" cy="1830387"/>
                      </a:xfrm>
                      <a:prstGeom prst="rect">
                        <a:avLst/>
                      </a:prstGeom>
                    </p:spPr>
                  </p:pic>
                </p:oleObj>
              </mc:Fallback>
            </mc:AlternateContent>
          </a:graphicData>
        </a:graphic>
      </p:graphicFrame>
      <p:sp>
        <p:nvSpPr>
          <p:cNvPr id="11" name="Textfeld 10">
            <a:extLst>
              <a:ext uri="{FF2B5EF4-FFF2-40B4-BE49-F238E27FC236}">
                <a16:creationId xmlns:a16="http://schemas.microsoft.com/office/drawing/2014/main" id="{299DE82A-E6AB-4DC6-A744-B5515DD5C8F8}"/>
              </a:ext>
            </a:extLst>
          </p:cNvPr>
          <p:cNvSpPr txBox="1"/>
          <p:nvPr/>
        </p:nvSpPr>
        <p:spPr>
          <a:xfrm>
            <a:off x="4180332" y="2529138"/>
            <a:ext cx="684276" cy="646331"/>
          </a:xfrm>
          <a:prstGeom prst="rect">
            <a:avLst/>
          </a:prstGeom>
          <a:noFill/>
        </p:spPr>
        <p:txBody>
          <a:bodyPr wrap="square" rtlCol="0">
            <a:spAutoFit/>
          </a:bodyPr>
          <a:lstStyle/>
          <a:p>
            <a:r>
              <a:rPr lang="de-DE" sz="1800" cap="small" dirty="0">
                <a:ln w="0"/>
                <a:solidFill>
                  <a:srgbClr val="FF0000"/>
                </a:solidFill>
                <a:effectLst>
                  <a:outerShdw blurRad="38100" dist="38100" dir="2700000" algn="tl">
                    <a:srgbClr val="000000">
                      <a:alpha val="43137"/>
                    </a:srgbClr>
                  </a:outerShdw>
                </a:effectLst>
              </a:rPr>
              <a:t>Hard</a:t>
            </a:r>
          </a:p>
          <a:p>
            <a:endParaRPr lang="de-DE" dirty="0">
              <a:solidFill>
                <a:srgbClr val="FF0000"/>
              </a:solidFill>
              <a:effectLst>
                <a:outerShdw blurRad="38100" dist="38100" dir="2700000" algn="tl">
                  <a:srgbClr val="000000">
                    <a:alpha val="43137"/>
                  </a:srgbClr>
                </a:outerShdw>
              </a:effectLst>
              <a:latin typeface="Comp"/>
              <a:ea typeface="Microsoft YaHei UI" panose="020B0503020204020204" pitchFamily="34" charset="-122"/>
            </a:endParaRPr>
          </a:p>
        </p:txBody>
      </p:sp>
      <p:sp>
        <p:nvSpPr>
          <p:cNvPr id="14" name="Textfeld 13">
            <a:extLst>
              <a:ext uri="{FF2B5EF4-FFF2-40B4-BE49-F238E27FC236}">
                <a16:creationId xmlns:a16="http://schemas.microsoft.com/office/drawing/2014/main" id="{C53B74CD-6153-4A2C-A062-A08F6376A9FF}"/>
              </a:ext>
            </a:extLst>
          </p:cNvPr>
          <p:cNvSpPr txBox="1"/>
          <p:nvPr/>
        </p:nvSpPr>
        <p:spPr>
          <a:xfrm>
            <a:off x="6405372" y="3989748"/>
            <a:ext cx="684276" cy="646331"/>
          </a:xfrm>
          <a:prstGeom prst="rect">
            <a:avLst/>
          </a:prstGeom>
          <a:noFill/>
        </p:spPr>
        <p:txBody>
          <a:bodyPr wrap="square" rtlCol="0">
            <a:spAutoFit/>
          </a:bodyPr>
          <a:lstStyle/>
          <a:p>
            <a:r>
              <a:rPr lang="de-DE" sz="1800" i="1" dirty="0">
                <a:ln w="0"/>
                <a:solidFill>
                  <a:srgbClr val="0000FF"/>
                </a:solidFill>
                <a:effectLst>
                  <a:outerShdw blurRad="38100" dist="38100" dir="2700000" algn="tl">
                    <a:srgbClr val="000000">
                      <a:alpha val="43137"/>
                    </a:srgbClr>
                  </a:outerShdw>
                </a:effectLst>
              </a:rPr>
              <a:t>Soft</a:t>
            </a:r>
          </a:p>
          <a:p>
            <a:endParaRPr lang="de-DE" i="1" dirty="0">
              <a:effectLst>
                <a:outerShdw blurRad="38100" dist="38100" dir="2700000" algn="tl">
                  <a:srgbClr val="000000">
                    <a:alpha val="43137"/>
                  </a:srgbClr>
                </a:outerShdw>
              </a:effectLst>
              <a:latin typeface="Comp"/>
              <a:ea typeface="Microsoft YaHei UI" panose="020B0503020204020204" pitchFamily="34" charset="-122"/>
            </a:endParaRPr>
          </a:p>
        </p:txBody>
      </p:sp>
      <p:sp>
        <p:nvSpPr>
          <p:cNvPr id="16" name="Textfeld 15">
            <a:extLst>
              <a:ext uri="{FF2B5EF4-FFF2-40B4-BE49-F238E27FC236}">
                <a16:creationId xmlns:a16="http://schemas.microsoft.com/office/drawing/2014/main" id="{AB66C2E8-89EF-49FC-854D-16EE40FEC9E6}"/>
              </a:ext>
            </a:extLst>
          </p:cNvPr>
          <p:cNvSpPr txBox="1"/>
          <p:nvPr/>
        </p:nvSpPr>
        <p:spPr>
          <a:xfrm>
            <a:off x="1945477" y="3943581"/>
            <a:ext cx="542136" cy="369332"/>
          </a:xfrm>
          <a:prstGeom prst="rect">
            <a:avLst/>
          </a:prstGeom>
          <a:noFill/>
        </p:spPr>
        <p:txBody>
          <a:bodyPr wrap="none" rtlCol="0">
            <a:prstTxWarp prst="textWave1">
              <a:avLst>
                <a:gd name="adj1" fmla="val 9895"/>
                <a:gd name="adj2" fmla="val 1721"/>
              </a:avLst>
            </a:prstTxWarp>
            <a:spAutoFit/>
          </a:bodyPr>
          <a:lstStyle/>
          <a:p>
            <a:r>
              <a:rPr lang="de-DE" i="1" dirty="0">
                <a:ln w="0"/>
                <a:solidFill>
                  <a:srgbClr val="FE9E6D"/>
                </a:solidFill>
                <a:effectLst>
                  <a:outerShdw blurRad="38100" dist="19050" dir="2700000" algn="tl" rotWithShape="0">
                    <a:schemeClr val="dk1">
                      <a:alpha val="40000"/>
                    </a:schemeClr>
                  </a:outerShdw>
                </a:effectLst>
              </a:rPr>
              <a:t>Softer</a:t>
            </a: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6">
            <a:extLst>
              <a:ext uri="{FF2B5EF4-FFF2-40B4-BE49-F238E27FC236}">
                <a16:creationId xmlns:a16="http://schemas.microsoft.com/office/drawing/2014/main" id="{F3BB2731-3538-436B-AADB-156F2714E5B0}"/>
              </a:ext>
            </a:extLst>
          </p:cNvPr>
          <p:cNvCxnSpPr>
            <a:cxnSpLocks/>
          </p:cNvCxnSpPr>
          <p:nvPr/>
        </p:nvCxnSpPr>
        <p:spPr>
          <a:xfrm flipH="1">
            <a:off x="6219022" y="4247229"/>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FBCF7F19-72F6-47C5-8B10-77160D34FEBF}"/>
              </a:ext>
            </a:extLst>
          </p:cNvPr>
          <p:cNvSpPr/>
          <p:nvPr/>
        </p:nvSpPr>
        <p:spPr>
          <a:xfrm>
            <a:off x="6956021" y="4168492"/>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7887E0C8-EE44-429D-A7CB-70E2821D6DE5}"/>
              </a:ext>
            </a:extLst>
          </p:cNvPr>
          <p:cNvSpPr/>
          <p:nvPr/>
        </p:nvSpPr>
        <p:spPr>
          <a:xfrm>
            <a:off x="6000546" y="4168492"/>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Straight Connector 6">
            <a:extLst>
              <a:ext uri="{FF2B5EF4-FFF2-40B4-BE49-F238E27FC236}">
                <a16:creationId xmlns:a16="http://schemas.microsoft.com/office/drawing/2014/main" id="{DE712B4B-7F65-418B-B54B-5CB8A38906B1}"/>
              </a:ext>
            </a:extLst>
          </p:cNvPr>
          <p:cNvCxnSpPr>
            <a:cxnSpLocks/>
          </p:cNvCxnSpPr>
          <p:nvPr/>
        </p:nvCxnSpPr>
        <p:spPr>
          <a:xfrm>
            <a:off x="6219022" y="5130122"/>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F3273211-B0E5-405F-9BCD-A72B58A6CF82}"/>
              </a:ext>
            </a:extLst>
          </p:cNvPr>
          <p:cNvSpPr/>
          <p:nvPr/>
        </p:nvSpPr>
        <p:spPr>
          <a:xfrm flipH="1">
            <a:off x="6956021" y="5051385"/>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731D5F3C-8CAC-4FF7-891A-904156499BC7}"/>
              </a:ext>
            </a:extLst>
          </p:cNvPr>
          <p:cNvSpPr/>
          <p:nvPr/>
        </p:nvSpPr>
        <p:spPr>
          <a:xfrm flipH="1">
            <a:off x="6000546" y="5051385"/>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Straight Connector 6">
            <a:extLst>
              <a:ext uri="{FF2B5EF4-FFF2-40B4-BE49-F238E27FC236}">
                <a16:creationId xmlns:a16="http://schemas.microsoft.com/office/drawing/2014/main" id="{A14F7B96-3FEF-4EC1-AE98-FDE1DE06FF6C}"/>
              </a:ext>
            </a:extLst>
          </p:cNvPr>
          <p:cNvCxnSpPr>
            <a:cxnSpLocks/>
          </p:cNvCxnSpPr>
          <p:nvPr/>
        </p:nvCxnSpPr>
        <p:spPr>
          <a:xfrm rot="16200000" flipV="1">
            <a:off x="5746582" y="4688675"/>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
            <a:extLst>
              <a:ext uri="{FF2B5EF4-FFF2-40B4-BE49-F238E27FC236}">
                <a16:creationId xmlns:a16="http://schemas.microsoft.com/office/drawing/2014/main" id="{24F41294-E4C1-44CB-AC9E-2DD6DA6B5A07}"/>
              </a:ext>
            </a:extLst>
          </p:cNvPr>
          <p:cNvCxnSpPr>
            <a:cxnSpLocks/>
          </p:cNvCxnSpPr>
          <p:nvPr/>
        </p:nvCxnSpPr>
        <p:spPr>
          <a:xfrm rot="5400000">
            <a:off x="6706702" y="4688675"/>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9600" y="685800"/>
            <a:ext cx="8153400" cy="2769989"/>
          </a:xfrm>
          <a:prstGeom prst="rect">
            <a:avLst/>
          </a:prstGeom>
          <a:noFill/>
        </p:spPr>
        <p:txBody>
          <a:bodyPr wrap="square" rtlCol="0">
            <a:spAutoFit/>
          </a:bodyPr>
          <a:lstStyle/>
          <a:p>
            <a:r>
              <a:rPr lang="en-US" sz="2400" b="1" dirty="0">
                <a:latin typeface="Palatino Linotype" panose="02040502050505030304" pitchFamily="18" charset="0"/>
              </a:rPr>
              <a:t>Introduction</a:t>
            </a:r>
          </a:p>
          <a:p>
            <a:endParaRPr lang="en-US" sz="2400" b="1" dirty="0">
              <a:latin typeface="Palatino Linotype" panose="02040502050505030304" pitchFamily="18" charset="0"/>
            </a:endParaRPr>
          </a:p>
          <a:p>
            <a:pPr algn="just"/>
            <a:r>
              <a:rPr lang="en-US" dirty="0">
                <a:latin typeface="Palatino Linotype" panose="02040502050505030304" pitchFamily="18" charset="0"/>
              </a:rPr>
              <a:t>Depending on the metal cations and crystallization conditions supramolecules or coordination polymers </a:t>
            </a:r>
            <a:r>
              <a:rPr lang="en-US" dirty="0" smtClean="0">
                <a:latin typeface="Palatino Linotype" panose="02040502050505030304" pitchFamily="18" charset="0"/>
              </a:rPr>
              <a:t>can be formed. </a:t>
            </a:r>
            <a:r>
              <a:rPr lang="en-US" dirty="0">
                <a:latin typeface="Palatino Linotype" panose="02040502050505030304" pitchFamily="18" charset="0"/>
              </a:rPr>
              <a:t>This heavily depends on both the chemical properties of the metal </a:t>
            </a:r>
            <a:r>
              <a:rPr lang="en-US" dirty="0" smtClean="0">
                <a:latin typeface="Palatino Linotype" panose="02040502050505030304" pitchFamily="18" charset="0"/>
              </a:rPr>
              <a:t>cations, </a:t>
            </a:r>
            <a:r>
              <a:rPr lang="en-US" dirty="0">
                <a:latin typeface="Palatino Linotype" panose="02040502050505030304" pitchFamily="18" charset="0"/>
              </a:rPr>
              <a:t>as well as the geometry of the ligand.</a:t>
            </a:r>
          </a:p>
          <a:p>
            <a:pPr algn="just"/>
            <a:r>
              <a:rPr lang="en-US" dirty="0">
                <a:latin typeface="Palatino Linotype" panose="02040502050505030304" pitchFamily="18" charset="0"/>
              </a:rPr>
              <a:t>Below two examples are shown in which the ligand and metal cations display the same connectivity, but the resulting structures are different.</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cxnSp>
        <p:nvCxnSpPr>
          <p:cNvPr id="12" name="Straight Connector 6">
            <a:extLst>
              <a:ext uri="{FF2B5EF4-FFF2-40B4-BE49-F238E27FC236}">
                <a16:creationId xmlns:a16="http://schemas.microsoft.com/office/drawing/2014/main" id="{8D7B9E4E-C2B7-407C-BB55-A15625A76D23}"/>
              </a:ext>
            </a:extLst>
          </p:cNvPr>
          <p:cNvCxnSpPr>
            <a:cxnSpLocks/>
          </p:cNvCxnSpPr>
          <p:nvPr/>
        </p:nvCxnSpPr>
        <p:spPr>
          <a:xfrm>
            <a:off x="5593723" y="3391148"/>
            <a:ext cx="915702"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17277937-6F66-4EE2-AD44-E3D3C9CFE344}"/>
              </a:ext>
            </a:extLst>
          </p:cNvPr>
          <p:cNvSpPr txBox="1"/>
          <p:nvPr/>
        </p:nvSpPr>
        <p:spPr>
          <a:xfrm>
            <a:off x="6661174" y="3206482"/>
            <a:ext cx="1639546" cy="738664"/>
          </a:xfrm>
          <a:prstGeom prst="rect">
            <a:avLst/>
          </a:prstGeom>
          <a:noFill/>
        </p:spPr>
        <p:txBody>
          <a:bodyPr wrap="square" rtlCol="0">
            <a:spAutoFit/>
          </a:bodyPr>
          <a:lstStyle/>
          <a:p>
            <a:r>
              <a:rPr lang="de-DE" sz="1600" dirty="0" err="1">
                <a:latin typeface="Palatino Linotype" panose="02040502050505030304" pitchFamily="18" charset="0"/>
              </a:rPr>
              <a:t>ligand</a:t>
            </a:r>
            <a:endParaRPr lang="de-DE" sz="1600" dirty="0">
              <a:latin typeface="Palatino Linotype" panose="02040502050505030304" pitchFamily="18" charset="0"/>
            </a:endParaRPr>
          </a:p>
          <a:p>
            <a:endParaRPr lang="de-DE" sz="900" dirty="0">
              <a:latin typeface="Palatino Linotype" panose="02040502050505030304" pitchFamily="18" charset="0"/>
            </a:endParaRPr>
          </a:p>
          <a:p>
            <a:r>
              <a:rPr lang="de-DE" sz="1600" dirty="0" err="1">
                <a:latin typeface="Palatino Linotype" panose="02040502050505030304" pitchFamily="18" charset="0"/>
              </a:rPr>
              <a:t>metal</a:t>
            </a:r>
            <a:r>
              <a:rPr lang="de-DE" sz="1600" dirty="0">
                <a:latin typeface="Palatino Linotype" panose="02040502050505030304" pitchFamily="18" charset="0"/>
              </a:rPr>
              <a:t> </a:t>
            </a:r>
            <a:r>
              <a:rPr lang="de-DE" sz="1600" dirty="0" err="1">
                <a:latin typeface="Palatino Linotype" panose="02040502050505030304" pitchFamily="18" charset="0"/>
              </a:rPr>
              <a:t>cations</a:t>
            </a:r>
            <a:endParaRPr lang="de-DE" sz="1600" dirty="0">
              <a:latin typeface="Palatino Linotype" panose="02040502050505030304" pitchFamily="18" charset="0"/>
            </a:endParaRPr>
          </a:p>
        </p:txBody>
      </p:sp>
      <p:grpSp>
        <p:nvGrpSpPr>
          <p:cNvPr id="40" name="Gruppieren 39">
            <a:extLst>
              <a:ext uri="{FF2B5EF4-FFF2-40B4-BE49-F238E27FC236}">
                <a16:creationId xmlns:a16="http://schemas.microsoft.com/office/drawing/2014/main" id="{82DBB6B7-9693-4F69-AFE6-9B072D48C2E6}"/>
              </a:ext>
            </a:extLst>
          </p:cNvPr>
          <p:cNvGrpSpPr/>
          <p:nvPr/>
        </p:nvGrpSpPr>
        <p:grpSpPr>
          <a:xfrm>
            <a:off x="990477" y="2936131"/>
            <a:ext cx="3818686" cy="3343289"/>
            <a:chOff x="318918" y="2617528"/>
            <a:chExt cx="3818686" cy="3343289"/>
          </a:xfrm>
        </p:grpSpPr>
        <p:cxnSp>
          <p:nvCxnSpPr>
            <p:cNvPr id="17" name="Straight Connector 6">
              <a:extLst>
                <a:ext uri="{FF2B5EF4-FFF2-40B4-BE49-F238E27FC236}">
                  <a16:creationId xmlns:a16="http://schemas.microsoft.com/office/drawing/2014/main" id="{A38499E2-9103-4C5D-ACAA-0589F3C7B997}"/>
                </a:ext>
              </a:extLst>
            </p:cNvPr>
            <p:cNvCxnSpPr>
              <a:cxnSpLocks/>
            </p:cNvCxnSpPr>
            <p:nvPr/>
          </p:nvCxnSpPr>
          <p:spPr>
            <a:xfrm>
              <a:off x="1883047" y="5086677"/>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6">
              <a:extLst>
                <a:ext uri="{FF2B5EF4-FFF2-40B4-BE49-F238E27FC236}">
                  <a16:creationId xmlns:a16="http://schemas.microsoft.com/office/drawing/2014/main" id="{588551FF-DFAB-43D1-B9E2-E0FC1C3ACAEF}"/>
                </a:ext>
              </a:extLst>
            </p:cNvPr>
            <p:cNvCxnSpPr>
              <a:cxnSpLocks/>
            </p:cNvCxnSpPr>
            <p:nvPr/>
          </p:nvCxnSpPr>
          <p:spPr>
            <a:xfrm rot="14400000">
              <a:off x="2596387" y="3895373"/>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6">
              <a:extLst>
                <a:ext uri="{FF2B5EF4-FFF2-40B4-BE49-F238E27FC236}">
                  <a16:creationId xmlns:a16="http://schemas.microsoft.com/office/drawing/2014/main" id="{5315F6E6-CCD0-4AE7-BF9D-0A93380983E3}"/>
                </a:ext>
              </a:extLst>
            </p:cNvPr>
            <p:cNvCxnSpPr>
              <a:cxnSpLocks/>
            </p:cNvCxnSpPr>
            <p:nvPr/>
          </p:nvCxnSpPr>
          <p:spPr>
            <a:xfrm rot="7200000">
              <a:off x="1196183" y="3886623"/>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6">
              <a:extLst>
                <a:ext uri="{FF2B5EF4-FFF2-40B4-BE49-F238E27FC236}">
                  <a16:creationId xmlns:a16="http://schemas.microsoft.com/office/drawing/2014/main" id="{D04A26E9-72E7-444D-964A-27AE647C5481}"/>
                </a:ext>
              </a:extLst>
            </p:cNvPr>
            <p:cNvCxnSpPr>
              <a:cxnSpLocks/>
            </p:cNvCxnSpPr>
            <p:nvPr/>
          </p:nvCxnSpPr>
          <p:spPr>
            <a:xfrm>
              <a:off x="1883046" y="3489629"/>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3A9BE23C-D863-4F26-ADA9-6364C0BC19C0}"/>
                </a:ext>
              </a:extLst>
            </p:cNvPr>
            <p:cNvSpPr/>
            <p:nvPr/>
          </p:nvSpPr>
          <p:spPr>
            <a:xfrm>
              <a:off x="2620045" y="3410892"/>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74A5B27D-33D3-4F82-8B2C-F6A8178E9215}"/>
                </a:ext>
              </a:extLst>
            </p:cNvPr>
            <p:cNvSpPr/>
            <p:nvPr/>
          </p:nvSpPr>
          <p:spPr>
            <a:xfrm>
              <a:off x="1664570" y="3410892"/>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B5A040B3-F065-4777-AB43-BD6447C86520}"/>
                </a:ext>
              </a:extLst>
            </p:cNvPr>
            <p:cNvSpPr/>
            <p:nvPr/>
          </p:nvSpPr>
          <p:spPr>
            <a:xfrm>
              <a:off x="1221584" y="4209011"/>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3EF5F938-BA38-45A0-9659-28229D13C3E8}"/>
                </a:ext>
              </a:extLst>
            </p:cNvPr>
            <p:cNvSpPr/>
            <p:nvPr/>
          </p:nvSpPr>
          <p:spPr>
            <a:xfrm>
              <a:off x="2614624" y="5007941"/>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43C86D7-D3F2-4AC2-A7CC-6CDD61863DD9}"/>
                </a:ext>
              </a:extLst>
            </p:cNvPr>
            <p:cNvSpPr/>
            <p:nvPr/>
          </p:nvSpPr>
          <p:spPr>
            <a:xfrm>
              <a:off x="3074270" y="4209011"/>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70AF355F-BEED-4680-B640-BBCFB88E5FDD}"/>
                </a:ext>
              </a:extLst>
            </p:cNvPr>
            <p:cNvSpPr/>
            <p:nvPr/>
          </p:nvSpPr>
          <p:spPr>
            <a:xfrm>
              <a:off x="1665492" y="5007941"/>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Straight Connector 6">
              <a:extLst>
                <a:ext uri="{FF2B5EF4-FFF2-40B4-BE49-F238E27FC236}">
                  <a16:creationId xmlns:a16="http://schemas.microsoft.com/office/drawing/2014/main" id="{FC39F0D0-ADC0-438A-9E9E-DCC0FA1CC2B8}"/>
                </a:ext>
              </a:extLst>
            </p:cNvPr>
            <p:cNvCxnSpPr>
              <a:cxnSpLocks/>
            </p:cNvCxnSpPr>
            <p:nvPr/>
          </p:nvCxnSpPr>
          <p:spPr>
            <a:xfrm rot="14400000">
              <a:off x="1189737" y="4701112"/>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6">
              <a:extLst>
                <a:ext uri="{FF2B5EF4-FFF2-40B4-BE49-F238E27FC236}">
                  <a16:creationId xmlns:a16="http://schemas.microsoft.com/office/drawing/2014/main" id="{48442B13-3618-4C8E-AA3A-4CFFF57E7500}"/>
                </a:ext>
              </a:extLst>
            </p:cNvPr>
            <p:cNvCxnSpPr>
              <a:cxnSpLocks/>
            </p:cNvCxnSpPr>
            <p:nvPr/>
          </p:nvCxnSpPr>
          <p:spPr>
            <a:xfrm rot="7200000">
              <a:off x="2606207" y="4681684"/>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6">
              <a:extLst>
                <a:ext uri="{FF2B5EF4-FFF2-40B4-BE49-F238E27FC236}">
                  <a16:creationId xmlns:a16="http://schemas.microsoft.com/office/drawing/2014/main" id="{C7B8E4AB-B73A-427D-80A7-1AB8E910213D}"/>
                </a:ext>
              </a:extLst>
            </p:cNvPr>
            <p:cNvCxnSpPr>
              <a:cxnSpLocks/>
            </p:cNvCxnSpPr>
            <p:nvPr/>
          </p:nvCxnSpPr>
          <p:spPr>
            <a:xfrm>
              <a:off x="3279030" y="4281651"/>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6">
              <a:extLst>
                <a:ext uri="{FF2B5EF4-FFF2-40B4-BE49-F238E27FC236}">
                  <a16:creationId xmlns:a16="http://schemas.microsoft.com/office/drawing/2014/main" id="{1972734D-8DF4-4312-9A6F-1FC74FA0F988}"/>
                </a:ext>
              </a:extLst>
            </p:cNvPr>
            <p:cNvCxnSpPr>
              <a:cxnSpLocks/>
            </p:cNvCxnSpPr>
            <p:nvPr/>
          </p:nvCxnSpPr>
          <p:spPr>
            <a:xfrm rot="7200000">
              <a:off x="2606209" y="3083884"/>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6">
              <a:extLst>
                <a:ext uri="{FF2B5EF4-FFF2-40B4-BE49-F238E27FC236}">
                  <a16:creationId xmlns:a16="http://schemas.microsoft.com/office/drawing/2014/main" id="{A6D70636-BD15-462C-BF3F-7A9EE631B63F}"/>
                </a:ext>
              </a:extLst>
            </p:cNvPr>
            <p:cNvCxnSpPr>
              <a:cxnSpLocks/>
            </p:cNvCxnSpPr>
            <p:nvPr/>
          </p:nvCxnSpPr>
          <p:spPr>
            <a:xfrm rot="14400000">
              <a:off x="2617331" y="5490474"/>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7" name="Straight Connector 6">
              <a:extLst>
                <a:ext uri="{FF2B5EF4-FFF2-40B4-BE49-F238E27FC236}">
                  <a16:creationId xmlns:a16="http://schemas.microsoft.com/office/drawing/2014/main" id="{F4072E1D-88F2-4498-A279-C0908A084ECE}"/>
                </a:ext>
              </a:extLst>
            </p:cNvPr>
            <p:cNvCxnSpPr>
              <a:cxnSpLocks/>
            </p:cNvCxnSpPr>
            <p:nvPr/>
          </p:nvCxnSpPr>
          <p:spPr>
            <a:xfrm rot="14400000">
              <a:off x="1166878" y="3083886"/>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6">
              <a:extLst>
                <a:ext uri="{FF2B5EF4-FFF2-40B4-BE49-F238E27FC236}">
                  <a16:creationId xmlns:a16="http://schemas.microsoft.com/office/drawing/2014/main" id="{E12B418C-0887-4F9C-B728-4110FFDAD234}"/>
                </a:ext>
              </a:extLst>
            </p:cNvPr>
            <p:cNvCxnSpPr>
              <a:cxnSpLocks/>
            </p:cNvCxnSpPr>
            <p:nvPr/>
          </p:nvCxnSpPr>
          <p:spPr>
            <a:xfrm rot="7200000">
              <a:off x="1181076" y="5490475"/>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6">
              <a:extLst>
                <a:ext uri="{FF2B5EF4-FFF2-40B4-BE49-F238E27FC236}">
                  <a16:creationId xmlns:a16="http://schemas.microsoft.com/office/drawing/2014/main" id="{4E96890C-524D-4131-B14B-CEDA293364C7}"/>
                </a:ext>
              </a:extLst>
            </p:cNvPr>
            <p:cNvCxnSpPr>
              <a:cxnSpLocks/>
            </p:cNvCxnSpPr>
            <p:nvPr/>
          </p:nvCxnSpPr>
          <p:spPr>
            <a:xfrm>
              <a:off x="505350" y="4281651"/>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9" name="Ellipse 68">
              <a:extLst>
                <a:ext uri="{FF2B5EF4-FFF2-40B4-BE49-F238E27FC236}">
                  <a16:creationId xmlns:a16="http://schemas.microsoft.com/office/drawing/2014/main" id="{E4D393C5-0A19-43A7-B9BB-29A47402BC2A}"/>
                </a:ext>
              </a:extLst>
            </p:cNvPr>
            <p:cNvSpPr/>
            <p:nvPr/>
          </p:nvSpPr>
          <p:spPr>
            <a:xfrm>
              <a:off x="3980124" y="4209011"/>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D3560BA5-366A-4A55-B13B-099359E90179}"/>
                </a:ext>
              </a:extLst>
            </p:cNvPr>
            <p:cNvSpPr/>
            <p:nvPr/>
          </p:nvSpPr>
          <p:spPr>
            <a:xfrm>
              <a:off x="1205775" y="2630888"/>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D426F8DE-7087-480B-9800-95E0B2873FC3}"/>
                </a:ext>
              </a:extLst>
            </p:cNvPr>
            <p:cNvSpPr/>
            <p:nvPr/>
          </p:nvSpPr>
          <p:spPr>
            <a:xfrm>
              <a:off x="1210346" y="5803344"/>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3D100C31-A92A-4774-B28D-547E366C3AF0}"/>
                </a:ext>
              </a:extLst>
            </p:cNvPr>
            <p:cNvSpPr/>
            <p:nvPr/>
          </p:nvSpPr>
          <p:spPr>
            <a:xfrm>
              <a:off x="3094081" y="5793230"/>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F4522296-065A-45E3-9432-FC748F5373EE}"/>
                </a:ext>
              </a:extLst>
            </p:cNvPr>
            <p:cNvSpPr/>
            <p:nvPr/>
          </p:nvSpPr>
          <p:spPr>
            <a:xfrm>
              <a:off x="3074270" y="2617528"/>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86E899F2-B108-4446-AC06-CCD476283899}"/>
                </a:ext>
              </a:extLst>
            </p:cNvPr>
            <p:cNvSpPr/>
            <p:nvPr/>
          </p:nvSpPr>
          <p:spPr>
            <a:xfrm>
              <a:off x="318918" y="4202914"/>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5" name="Ellipse 44">
            <a:extLst>
              <a:ext uri="{FF2B5EF4-FFF2-40B4-BE49-F238E27FC236}">
                <a16:creationId xmlns:a16="http://schemas.microsoft.com/office/drawing/2014/main" id="{8AD7F4A5-7B8E-47C8-8EE2-7D4FCBBD54F6}"/>
              </a:ext>
            </a:extLst>
          </p:cNvPr>
          <p:cNvSpPr/>
          <p:nvPr/>
        </p:nvSpPr>
        <p:spPr>
          <a:xfrm>
            <a:off x="6473699" y="4530617"/>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7E580A07-D8FB-431C-B02B-67E08EB32FAA}"/>
              </a:ext>
            </a:extLst>
          </p:cNvPr>
          <p:cNvSpPr/>
          <p:nvPr/>
        </p:nvSpPr>
        <p:spPr>
          <a:xfrm>
            <a:off x="5518224" y="4530617"/>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Straight Connector 6">
            <a:extLst>
              <a:ext uri="{FF2B5EF4-FFF2-40B4-BE49-F238E27FC236}">
                <a16:creationId xmlns:a16="http://schemas.microsoft.com/office/drawing/2014/main" id="{1B69757B-E665-47EB-A6D8-3FE9F8824635}"/>
              </a:ext>
            </a:extLst>
          </p:cNvPr>
          <p:cNvCxnSpPr>
            <a:cxnSpLocks/>
          </p:cNvCxnSpPr>
          <p:nvPr/>
        </p:nvCxnSpPr>
        <p:spPr>
          <a:xfrm flipH="1">
            <a:off x="5736700" y="5492247"/>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8CA01842-A07D-40A9-A340-6507EE1FE933}"/>
              </a:ext>
            </a:extLst>
          </p:cNvPr>
          <p:cNvSpPr/>
          <p:nvPr/>
        </p:nvSpPr>
        <p:spPr>
          <a:xfrm flipH="1">
            <a:off x="6473699" y="5413510"/>
            <a:ext cx="157480" cy="1574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A32B770D-1EFB-4D50-AA21-62DB102F18BC}"/>
              </a:ext>
            </a:extLst>
          </p:cNvPr>
          <p:cNvSpPr/>
          <p:nvPr/>
        </p:nvSpPr>
        <p:spPr>
          <a:xfrm flipH="1">
            <a:off x="5518224" y="5413510"/>
            <a:ext cx="157480" cy="1574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Straight Connector 6">
            <a:extLst>
              <a:ext uri="{FF2B5EF4-FFF2-40B4-BE49-F238E27FC236}">
                <a16:creationId xmlns:a16="http://schemas.microsoft.com/office/drawing/2014/main" id="{B51A9748-BDE1-430A-A43C-36E66608C614}"/>
              </a:ext>
            </a:extLst>
          </p:cNvPr>
          <p:cNvCxnSpPr>
            <a:cxnSpLocks/>
          </p:cNvCxnSpPr>
          <p:nvPr/>
        </p:nvCxnSpPr>
        <p:spPr>
          <a:xfrm rot="5400000">
            <a:off x="5264260" y="5050800"/>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DAABBF5D-DFE6-4F85-800E-4AA820B7A321}"/>
              </a:ext>
            </a:extLst>
          </p:cNvPr>
          <p:cNvSpPr/>
          <p:nvPr/>
        </p:nvSpPr>
        <p:spPr>
          <a:xfrm>
            <a:off x="5781114" y="4434426"/>
            <a:ext cx="582923" cy="346701"/>
          </a:xfrm>
          <a:prstGeom prst="rect">
            <a:avLst/>
          </a:prstGeom>
          <a:solidFill>
            <a:schemeClr val="bg1"/>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Straight Connector 6">
            <a:extLst>
              <a:ext uri="{FF2B5EF4-FFF2-40B4-BE49-F238E27FC236}">
                <a16:creationId xmlns:a16="http://schemas.microsoft.com/office/drawing/2014/main" id="{1EB2DDD6-F40F-48B1-B3BD-BA348CB68C69}"/>
              </a:ext>
            </a:extLst>
          </p:cNvPr>
          <p:cNvCxnSpPr>
            <a:cxnSpLocks/>
          </p:cNvCxnSpPr>
          <p:nvPr/>
        </p:nvCxnSpPr>
        <p:spPr>
          <a:xfrm>
            <a:off x="5736700" y="4609354"/>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Rechteck 62">
            <a:extLst>
              <a:ext uri="{FF2B5EF4-FFF2-40B4-BE49-F238E27FC236}">
                <a16:creationId xmlns:a16="http://schemas.microsoft.com/office/drawing/2014/main" id="{914B01B4-E3F6-41D9-B39C-58FEE035AEFF}"/>
              </a:ext>
            </a:extLst>
          </p:cNvPr>
          <p:cNvSpPr/>
          <p:nvPr/>
        </p:nvSpPr>
        <p:spPr>
          <a:xfrm rot="5400000">
            <a:off x="6257530" y="4981129"/>
            <a:ext cx="582923" cy="346701"/>
          </a:xfrm>
          <a:prstGeom prst="rect">
            <a:avLst/>
          </a:prstGeom>
          <a:solidFill>
            <a:schemeClr val="bg1"/>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Straight Connector 6">
            <a:extLst>
              <a:ext uri="{FF2B5EF4-FFF2-40B4-BE49-F238E27FC236}">
                <a16:creationId xmlns:a16="http://schemas.microsoft.com/office/drawing/2014/main" id="{C450E824-D477-4862-B980-4B077EF22B57}"/>
              </a:ext>
            </a:extLst>
          </p:cNvPr>
          <p:cNvCxnSpPr>
            <a:cxnSpLocks/>
          </p:cNvCxnSpPr>
          <p:nvPr/>
        </p:nvCxnSpPr>
        <p:spPr>
          <a:xfrm rot="16200000" flipV="1">
            <a:off x="6224380" y="5050800"/>
            <a:ext cx="663591" cy="0"/>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
            <a:extLst>
              <a:ext uri="{FF2B5EF4-FFF2-40B4-BE49-F238E27FC236}">
                <a16:creationId xmlns:a16="http://schemas.microsoft.com/office/drawing/2014/main" id="{B90B89A2-E337-4D1B-A6DD-D5BBB62EAFA2}"/>
              </a:ext>
            </a:extLst>
          </p:cNvPr>
          <p:cNvCxnSpPr>
            <a:cxnSpLocks/>
          </p:cNvCxnSpPr>
          <p:nvPr/>
        </p:nvCxnSpPr>
        <p:spPr>
          <a:xfrm flipH="1">
            <a:off x="6661174" y="4326980"/>
            <a:ext cx="287338" cy="216525"/>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
            <a:extLst>
              <a:ext uri="{FF2B5EF4-FFF2-40B4-BE49-F238E27FC236}">
                <a16:creationId xmlns:a16="http://schemas.microsoft.com/office/drawing/2014/main" id="{0E369147-ECBD-4E96-818F-B85E21E6D2DA}"/>
              </a:ext>
            </a:extLst>
          </p:cNvPr>
          <p:cNvCxnSpPr>
            <a:cxnSpLocks/>
          </p:cNvCxnSpPr>
          <p:nvPr/>
        </p:nvCxnSpPr>
        <p:spPr>
          <a:xfrm flipH="1">
            <a:off x="5693547" y="5196985"/>
            <a:ext cx="287338" cy="216525"/>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
            <a:extLst>
              <a:ext uri="{FF2B5EF4-FFF2-40B4-BE49-F238E27FC236}">
                <a16:creationId xmlns:a16="http://schemas.microsoft.com/office/drawing/2014/main" id="{33FFD91C-9BCD-4361-A7C5-A9F5A7F5017A}"/>
              </a:ext>
            </a:extLst>
          </p:cNvPr>
          <p:cNvCxnSpPr>
            <a:cxnSpLocks/>
          </p:cNvCxnSpPr>
          <p:nvPr/>
        </p:nvCxnSpPr>
        <p:spPr>
          <a:xfrm rot="10800000" flipH="1">
            <a:off x="5691001" y="4303011"/>
            <a:ext cx="287338" cy="216525"/>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
            <a:extLst>
              <a:ext uri="{FF2B5EF4-FFF2-40B4-BE49-F238E27FC236}">
                <a16:creationId xmlns:a16="http://schemas.microsoft.com/office/drawing/2014/main" id="{59E975CB-9D0E-478A-8740-C98365F13556}"/>
              </a:ext>
            </a:extLst>
          </p:cNvPr>
          <p:cNvCxnSpPr>
            <a:cxnSpLocks/>
          </p:cNvCxnSpPr>
          <p:nvPr/>
        </p:nvCxnSpPr>
        <p:spPr>
          <a:xfrm rot="10800000" flipH="1">
            <a:off x="6668683" y="5229416"/>
            <a:ext cx="287338" cy="216525"/>
          </a:xfrm>
          <a:prstGeom prst="line">
            <a:avLst/>
          </a:prstGeom>
          <a:ln w="76200">
            <a:gradFill flip="none" rotWithShape="1">
              <a:gsLst>
                <a:gs pos="29000">
                  <a:srgbClr val="C00000"/>
                </a:gs>
                <a:gs pos="56000">
                  <a:srgbClr val="FFC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5" name="Textfeld 74">
            <a:extLst>
              <a:ext uri="{FF2B5EF4-FFF2-40B4-BE49-F238E27FC236}">
                <a16:creationId xmlns:a16="http://schemas.microsoft.com/office/drawing/2014/main" id="{DBA70F96-2EF1-4CEA-AED2-2E662C2F699D}"/>
              </a:ext>
            </a:extLst>
          </p:cNvPr>
          <p:cNvSpPr txBox="1"/>
          <p:nvPr/>
        </p:nvSpPr>
        <p:spPr>
          <a:xfrm>
            <a:off x="1865666" y="6317991"/>
            <a:ext cx="2639028" cy="338554"/>
          </a:xfrm>
          <a:prstGeom prst="rect">
            <a:avLst/>
          </a:prstGeom>
          <a:noFill/>
        </p:spPr>
        <p:txBody>
          <a:bodyPr wrap="square" rtlCol="0">
            <a:spAutoFit/>
          </a:bodyPr>
          <a:lstStyle/>
          <a:p>
            <a:r>
              <a:rPr lang="de-DE" sz="1600" dirty="0" err="1">
                <a:latin typeface="Palatino Linotype" panose="02040502050505030304" pitchFamily="18" charset="0"/>
              </a:rPr>
              <a:t>coordination</a:t>
            </a:r>
            <a:r>
              <a:rPr lang="de-DE" sz="1600" dirty="0">
                <a:latin typeface="Palatino Linotype" panose="02040502050505030304" pitchFamily="18" charset="0"/>
              </a:rPr>
              <a:t> polymer</a:t>
            </a:r>
          </a:p>
        </p:txBody>
      </p:sp>
      <p:sp>
        <p:nvSpPr>
          <p:cNvPr id="76" name="Textfeld 75">
            <a:extLst>
              <a:ext uri="{FF2B5EF4-FFF2-40B4-BE49-F238E27FC236}">
                <a16:creationId xmlns:a16="http://schemas.microsoft.com/office/drawing/2014/main" id="{D9A057EF-78F0-48B0-988A-65B687C8EFFF}"/>
              </a:ext>
            </a:extLst>
          </p:cNvPr>
          <p:cNvSpPr txBox="1"/>
          <p:nvPr/>
        </p:nvSpPr>
        <p:spPr>
          <a:xfrm>
            <a:off x="5295764" y="5850800"/>
            <a:ext cx="2641972" cy="338554"/>
          </a:xfrm>
          <a:prstGeom prst="rect">
            <a:avLst/>
          </a:prstGeom>
          <a:noFill/>
        </p:spPr>
        <p:txBody>
          <a:bodyPr wrap="square" rtlCol="0">
            <a:spAutoFit/>
          </a:bodyPr>
          <a:lstStyle/>
          <a:p>
            <a:r>
              <a:rPr lang="de-DE" sz="1600" dirty="0" err="1">
                <a:latin typeface="Palatino Linotype" panose="02040502050505030304" pitchFamily="18" charset="0"/>
              </a:rPr>
              <a:t>supramolecular</a:t>
            </a:r>
            <a:r>
              <a:rPr lang="de-DE" sz="1600" dirty="0">
                <a:latin typeface="Palatino Linotype" panose="02040502050505030304" pitchFamily="18" charset="0"/>
              </a:rPr>
              <a:t> </a:t>
            </a:r>
            <a:r>
              <a:rPr lang="de-DE" sz="1600" dirty="0" err="1">
                <a:latin typeface="Palatino Linotype" panose="02040502050505030304" pitchFamily="18" charset="0"/>
              </a:rPr>
              <a:t>cube</a:t>
            </a:r>
            <a:endParaRPr lang="de-DE" sz="1600" dirty="0">
              <a:latin typeface="Palatino Linotype" panose="02040502050505030304" pitchFamily="18" charset="0"/>
            </a:endParaRPr>
          </a:p>
        </p:txBody>
      </p:sp>
      <p:sp>
        <p:nvSpPr>
          <p:cNvPr id="78" name="Ellipse 77">
            <a:extLst>
              <a:ext uri="{FF2B5EF4-FFF2-40B4-BE49-F238E27FC236}">
                <a16:creationId xmlns:a16="http://schemas.microsoft.com/office/drawing/2014/main" id="{F8960BE2-24C1-4DB4-AF1C-3963A72F2BF9}"/>
              </a:ext>
            </a:extLst>
          </p:cNvPr>
          <p:cNvSpPr/>
          <p:nvPr/>
        </p:nvSpPr>
        <p:spPr>
          <a:xfrm>
            <a:off x="6362870" y="3689970"/>
            <a:ext cx="157480" cy="157473"/>
          </a:xfrm>
          <a:prstGeom prst="ellipse">
            <a:avLst/>
          </a:prstGeom>
          <a:gradFill flip="none" rotWithShape="1">
            <a:gsLst>
              <a:gs pos="29000">
                <a:srgbClr val="C00000"/>
              </a:gs>
              <a:gs pos="56000">
                <a:srgbClr val="FFC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57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229293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a:p>
            <a:endParaRPr lang="en-US" sz="1100" b="1" dirty="0">
              <a:latin typeface="Palatino Linotype" panose="02040502050505030304" pitchFamily="18" charset="0"/>
            </a:endParaRPr>
          </a:p>
          <a:p>
            <a:pPr algn="just"/>
            <a:r>
              <a:rPr lang="en-US" dirty="0">
                <a:latin typeface="Palatino Linotype" panose="02040502050505030304" pitchFamily="18" charset="0"/>
              </a:rPr>
              <a:t>The synthesis of bimetallic compounds proceeds via a monometallic building block with free donor functions for subsequent </a:t>
            </a:r>
            <a:r>
              <a:rPr lang="en-US" dirty="0" smtClean="0">
                <a:latin typeface="Palatino Linotype" panose="02040502050505030304" pitchFamily="18" charset="0"/>
              </a:rPr>
              <a:t>crosslinking – a </a:t>
            </a:r>
            <a:r>
              <a:rPr lang="en-US" dirty="0" err="1" smtClean="0">
                <a:latin typeface="Palatino Linotype" panose="02040502050505030304" pitchFamily="18" charset="0"/>
              </a:rPr>
              <a:t>metalloligand</a:t>
            </a:r>
            <a:r>
              <a:rPr lang="en-US" dirty="0" smtClean="0">
                <a:latin typeface="Palatino Linotype" panose="02040502050505030304" pitchFamily="18" charset="0"/>
              </a:rPr>
              <a:t>. </a:t>
            </a:r>
            <a:r>
              <a:rPr lang="en-US" dirty="0">
                <a:latin typeface="Palatino Linotype" panose="02040502050505030304" pitchFamily="18" charset="0"/>
              </a:rPr>
              <a:t>Both the </a:t>
            </a:r>
            <a:r>
              <a:rPr lang="en-US" i="1" dirty="0">
                <a:latin typeface="Palatino Linotype" panose="02040502050505030304" pitchFamily="18" charset="0"/>
              </a:rPr>
              <a:t>P</a:t>
            </a:r>
            <a:r>
              <a:rPr lang="en-US" dirty="0">
                <a:latin typeface="Palatino Linotype" panose="02040502050505030304" pitchFamily="18" charset="0"/>
              </a:rPr>
              <a:t> and </a:t>
            </a:r>
            <a:r>
              <a:rPr lang="en-US" i="1" dirty="0">
                <a:latin typeface="Palatino Linotype" panose="02040502050505030304" pitchFamily="18" charset="0"/>
              </a:rPr>
              <a:t>O</a:t>
            </a:r>
            <a:r>
              <a:rPr lang="en-US" dirty="0">
                <a:latin typeface="Palatino Linotype" panose="02040502050505030304" pitchFamily="18" charset="0"/>
              </a:rPr>
              <a:t> donors can bind to metal cations selectively to form monometallic complexes.</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TextBox 3">
            <a:extLst>
              <a:ext uri="{FF2B5EF4-FFF2-40B4-BE49-F238E27FC236}">
                <a16:creationId xmlns:a16="http://schemas.microsoft.com/office/drawing/2014/main" id="{B4297DE8-DD7A-4740-8E48-6C2E358A3656}"/>
              </a:ext>
            </a:extLst>
          </p:cNvPr>
          <p:cNvSpPr txBox="1"/>
          <p:nvPr/>
        </p:nvSpPr>
        <p:spPr>
          <a:xfrm>
            <a:off x="816990" y="2490087"/>
            <a:ext cx="8153400" cy="646331"/>
          </a:xfrm>
          <a:prstGeom prst="rect">
            <a:avLst/>
          </a:prstGeom>
          <a:noFill/>
        </p:spPr>
        <p:txBody>
          <a:bodyPr wrap="square" rtlCol="0">
            <a:spAutoFit/>
          </a:bodyPr>
          <a:lstStyle/>
          <a:p>
            <a:endParaRPr lang="en-US" dirty="0">
              <a:latin typeface="Palatino Linotype" panose="02040502050505030304" pitchFamily="18" charset="0"/>
            </a:endParaRPr>
          </a:p>
          <a:p>
            <a:endParaRPr lang="en-US" dirty="0">
              <a:latin typeface="Palatino Linotype" panose="02040502050505030304" pitchFamily="18" charset="0"/>
            </a:endParaRPr>
          </a:p>
        </p:txBody>
      </p:sp>
      <p:graphicFrame>
        <p:nvGraphicFramePr>
          <p:cNvPr id="9" name="Objekt 8">
            <a:extLst>
              <a:ext uri="{FF2B5EF4-FFF2-40B4-BE49-F238E27FC236}">
                <a16:creationId xmlns:a16="http://schemas.microsoft.com/office/drawing/2014/main" id="{7220A752-B013-4893-9A52-BF1D4D73600D}"/>
              </a:ext>
            </a:extLst>
          </p:cNvPr>
          <p:cNvGraphicFramePr>
            <a:graphicFrameLocks noChangeAspect="1"/>
          </p:cNvGraphicFramePr>
          <p:nvPr>
            <p:extLst>
              <p:ext uri="{D42A27DB-BD31-4B8C-83A1-F6EECF244321}">
                <p14:modId xmlns:p14="http://schemas.microsoft.com/office/powerpoint/2010/main" val="1264145407"/>
              </p:ext>
            </p:extLst>
          </p:nvPr>
        </p:nvGraphicFramePr>
        <p:xfrm>
          <a:off x="609600" y="5353050"/>
          <a:ext cx="6424613" cy="1423988"/>
        </p:xfrm>
        <a:graphic>
          <a:graphicData uri="http://schemas.openxmlformats.org/presentationml/2006/ole">
            <mc:AlternateContent xmlns:mc="http://schemas.openxmlformats.org/markup-compatibility/2006">
              <mc:Choice xmlns:v="urn:schemas-microsoft-com:vml" Requires="v">
                <p:oleObj spid="_x0000_s2177" name="CS ChemDraw Drawing" r:id="rId4" imgW="5230723" imgH="1159517" progId="ChemDraw.Document.6.0">
                  <p:embed/>
                </p:oleObj>
              </mc:Choice>
              <mc:Fallback>
                <p:oleObj name="CS ChemDraw Drawing" r:id="rId4" imgW="5230723" imgH="1159517" progId="ChemDraw.Document.6.0">
                  <p:embed/>
                  <p:pic>
                    <p:nvPicPr>
                      <p:cNvPr id="0" name=""/>
                      <p:cNvPicPr/>
                      <p:nvPr/>
                    </p:nvPicPr>
                    <p:blipFill>
                      <a:blip r:embed="rId5"/>
                      <a:stretch>
                        <a:fillRect/>
                      </a:stretch>
                    </p:blipFill>
                    <p:spPr>
                      <a:xfrm>
                        <a:off x="609600" y="5353050"/>
                        <a:ext cx="6424613" cy="1423988"/>
                      </a:xfrm>
                      <a:prstGeom prst="rect">
                        <a:avLst/>
                      </a:prstGeom>
                    </p:spPr>
                  </p:pic>
                </p:oleObj>
              </mc:Fallback>
            </mc:AlternateContent>
          </a:graphicData>
        </a:graphic>
      </p:graphicFrame>
      <p:sp>
        <p:nvSpPr>
          <p:cNvPr id="11" name="TextBox 3">
            <a:extLst>
              <a:ext uri="{FF2B5EF4-FFF2-40B4-BE49-F238E27FC236}">
                <a16:creationId xmlns:a16="http://schemas.microsoft.com/office/drawing/2014/main" id="{31D9B914-0D69-462D-9961-3C640F04FFB9}"/>
              </a:ext>
            </a:extLst>
          </p:cNvPr>
          <p:cNvSpPr txBox="1"/>
          <p:nvPr/>
        </p:nvSpPr>
        <p:spPr>
          <a:xfrm>
            <a:off x="609600" y="2350287"/>
            <a:ext cx="8153400" cy="923330"/>
          </a:xfrm>
          <a:prstGeom prst="rect">
            <a:avLst/>
          </a:prstGeom>
          <a:noFill/>
        </p:spPr>
        <p:txBody>
          <a:bodyPr wrap="square" rtlCol="0">
            <a:spAutoFit/>
          </a:bodyPr>
          <a:lstStyle/>
          <a:p>
            <a:pPr algn="just"/>
            <a:r>
              <a:rPr lang="fr-FR" b="1" i="1" dirty="0">
                <a:latin typeface="Palatino Linotype" panose="02040502050505030304" pitchFamily="18" charset="0"/>
              </a:rPr>
              <a:t>O</a:t>
            </a:r>
            <a:r>
              <a:rPr lang="fr-FR" b="1" dirty="0">
                <a:latin typeface="Palatino Linotype" panose="02040502050505030304" pitchFamily="18" charset="0"/>
              </a:rPr>
              <a:t>,</a:t>
            </a:r>
            <a:r>
              <a:rPr lang="fr-FR" b="1" i="1" dirty="0">
                <a:latin typeface="Palatino Linotype" panose="02040502050505030304" pitchFamily="18" charset="0"/>
              </a:rPr>
              <a:t>O</a:t>
            </a:r>
            <a:r>
              <a:rPr lang="fr-FR" b="1" dirty="0">
                <a:latin typeface="Palatino Linotype" panose="02040502050505030304" pitchFamily="18" charset="0"/>
              </a:rPr>
              <a:t>’-complexes –</a:t>
            </a:r>
            <a:r>
              <a:rPr lang="fr-FR" dirty="0">
                <a:latin typeface="Palatino Linotype" panose="02040502050505030304" pitchFamily="18" charset="0"/>
              </a:rPr>
              <a:t> </a:t>
            </a:r>
            <a:r>
              <a:rPr lang="en-US" dirty="0">
                <a:latin typeface="Palatino Linotype" panose="02040502050505030304" pitchFamily="18" charset="0"/>
              </a:rPr>
              <a:t>these</a:t>
            </a:r>
            <a:r>
              <a:rPr lang="fr-FR" dirty="0">
                <a:latin typeface="Palatino Linotype" panose="02040502050505030304" pitchFamily="18" charset="0"/>
              </a:rPr>
              <a:t> </a:t>
            </a:r>
            <a:r>
              <a:rPr lang="fr-FR" dirty="0" err="1">
                <a:latin typeface="Palatino Linotype" panose="02040502050505030304" pitchFamily="18" charset="0"/>
              </a:rPr>
              <a:t>octahedral</a:t>
            </a:r>
            <a:r>
              <a:rPr lang="fr-FR" dirty="0">
                <a:latin typeface="Palatino Linotype" panose="02040502050505030304" pitchFamily="18" charset="0"/>
              </a:rPr>
              <a:t> complexes </a:t>
            </a:r>
            <a:r>
              <a:rPr lang="fr-FR" dirty="0" err="1">
                <a:latin typeface="Palatino Linotype" panose="02040502050505030304" pitchFamily="18" charset="0"/>
              </a:rPr>
              <a:t>give</a:t>
            </a:r>
            <a:r>
              <a:rPr lang="fr-FR" dirty="0">
                <a:latin typeface="Palatino Linotype" panose="02040502050505030304" pitchFamily="18" charset="0"/>
              </a:rPr>
              <a:t> </a:t>
            </a:r>
            <a:r>
              <a:rPr lang="fr-FR" dirty="0" err="1">
                <a:latin typeface="Palatino Linotype" panose="02040502050505030304" pitchFamily="18" charset="0"/>
              </a:rPr>
              <a:t>two</a:t>
            </a:r>
            <a:r>
              <a:rPr lang="fr-FR" dirty="0">
                <a:latin typeface="Palatino Linotype" panose="02040502050505030304" pitchFamily="18" charset="0"/>
              </a:rPr>
              <a:t> </a:t>
            </a:r>
            <a:r>
              <a:rPr lang="fr-FR" dirty="0" err="1" smtClean="0">
                <a:latin typeface="Palatino Linotype" panose="02040502050505030304" pitchFamily="18" charset="0"/>
              </a:rPr>
              <a:t>stereoisomers</a:t>
            </a:r>
            <a:r>
              <a:rPr lang="fr-FR" dirty="0" smtClean="0">
                <a:latin typeface="Palatino Linotype" panose="02040502050505030304" pitchFamily="18" charset="0"/>
              </a:rPr>
              <a:t> </a:t>
            </a:r>
            <a:r>
              <a:rPr lang="fr-FR" dirty="0">
                <a:latin typeface="Palatino Linotype" panose="02040502050505030304" pitchFamily="18" charset="0"/>
              </a:rPr>
              <a:t>and       		  </a:t>
            </a:r>
            <a:r>
              <a:rPr lang="fr-FR" dirty="0" err="1">
                <a:latin typeface="Palatino Linotype" panose="02040502050505030304" pitchFamily="18" charset="0"/>
              </a:rPr>
              <a:t>yield</a:t>
            </a:r>
            <a:r>
              <a:rPr lang="fr-FR" dirty="0">
                <a:latin typeface="Palatino Linotype" panose="02040502050505030304" pitchFamily="18" charset="0"/>
              </a:rPr>
              <a:t> no crystalline </a:t>
            </a:r>
            <a:r>
              <a:rPr lang="fr-FR" dirty="0" err="1">
                <a:latin typeface="Palatino Linotype" panose="02040502050505030304" pitchFamily="18" charset="0"/>
              </a:rPr>
              <a:t>material</a:t>
            </a:r>
            <a:r>
              <a:rPr lang="fr-FR" dirty="0">
                <a:latin typeface="Palatino Linotype" panose="02040502050505030304" pitchFamily="18" charset="0"/>
              </a:rPr>
              <a:t>. Identity </a:t>
            </a:r>
            <a:r>
              <a:rPr lang="fr-FR" dirty="0" err="1">
                <a:latin typeface="Palatino Linotype" panose="02040502050505030304" pitchFamily="18" charset="0"/>
              </a:rPr>
              <a:t>was</a:t>
            </a:r>
            <a:r>
              <a:rPr lang="fr-FR" dirty="0">
                <a:latin typeface="Palatino Linotype" panose="02040502050505030304" pitchFamily="18" charset="0"/>
              </a:rPr>
              <a:t> </a:t>
            </a:r>
            <a:r>
              <a:rPr lang="fr-FR" dirty="0" err="1">
                <a:latin typeface="Palatino Linotype" panose="02040502050505030304" pitchFamily="18" charset="0"/>
              </a:rPr>
              <a:t>determined</a:t>
            </a:r>
            <a:r>
              <a:rPr lang="fr-FR" dirty="0">
                <a:latin typeface="Palatino Linotype" panose="02040502050505030304" pitchFamily="18" charset="0"/>
              </a:rPr>
              <a:t> 		  </a:t>
            </a:r>
            <a:r>
              <a:rPr lang="fr-FR" dirty="0" err="1">
                <a:latin typeface="Palatino Linotype" panose="02040502050505030304" pitchFamily="18" charset="0"/>
              </a:rPr>
              <a:t>spectroscopically</a:t>
            </a:r>
            <a:r>
              <a:rPr lang="fr-FR" dirty="0">
                <a:latin typeface="Palatino Linotype" panose="02040502050505030304" pitchFamily="18" charset="0"/>
              </a:rPr>
              <a:t>.</a:t>
            </a:r>
            <a:endParaRPr lang="en-US" dirty="0">
              <a:latin typeface="Palatino Linotype" panose="02040502050505030304" pitchFamily="18" charset="0"/>
            </a:endParaRPr>
          </a:p>
        </p:txBody>
      </p:sp>
      <p:graphicFrame>
        <p:nvGraphicFramePr>
          <p:cNvPr id="15" name="Objekt 14">
            <a:extLst>
              <a:ext uri="{FF2B5EF4-FFF2-40B4-BE49-F238E27FC236}">
                <a16:creationId xmlns:a16="http://schemas.microsoft.com/office/drawing/2014/main" id="{E6DD58AB-3847-4974-8285-B3557626859F}"/>
              </a:ext>
            </a:extLst>
          </p:cNvPr>
          <p:cNvGraphicFramePr>
            <a:graphicFrameLocks noChangeAspect="1"/>
          </p:cNvGraphicFramePr>
          <p:nvPr>
            <p:extLst>
              <p:ext uri="{D42A27DB-BD31-4B8C-83A1-F6EECF244321}">
                <p14:modId xmlns:p14="http://schemas.microsoft.com/office/powerpoint/2010/main" val="3988917027"/>
              </p:ext>
            </p:extLst>
          </p:nvPr>
        </p:nvGraphicFramePr>
        <p:xfrm>
          <a:off x="685800" y="2950045"/>
          <a:ext cx="8458200" cy="2226488"/>
        </p:xfrm>
        <a:graphic>
          <a:graphicData uri="http://schemas.openxmlformats.org/presentationml/2006/ole">
            <mc:AlternateContent xmlns:mc="http://schemas.openxmlformats.org/markup-compatibility/2006">
              <mc:Choice xmlns:v="urn:schemas-microsoft-com:vml" Requires="v">
                <p:oleObj spid="_x0000_s2178" name="CS ChemDraw Drawing" r:id="rId6" imgW="7215770" imgH="1900419" progId="ChemDraw.Document.6.0">
                  <p:embed/>
                </p:oleObj>
              </mc:Choice>
              <mc:Fallback>
                <p:oleObj name="CS ChemDraw Drawing" r:id="rId6" imgW="7215770" imgH="1900419" progId="ChemDraw.Document.6.0">
                  <p:embed/>
                  <p:pic>
                    <p:nvPicPr>
                      <p:cNvPr id="0" name=""/>
                      <p:cNvPicPr/>
                      <p:nvPr/>
                    </p:nvPicPr>
                    <p:blipFill>
                      <a:blip r:embed="rId7"/>
                      <a:stretch>
                        <a:fillRect/>
                      </a:stretch>
                    </p:blipFill>
                    <p:spPr>
                      <a:xfrm>
                        <a:off x="685800" y="2950045"/>
                        <a:ext cx="8458200" cy="2226488"/>
                      </a:xfrm>
                      <a:prstGeom prst="rect">
                        <a:avLst/>
                      </a:prstGeom>
                    </p:spPr>
                  </p:pic>
                </p:oleObj>
              </mc:Fallback>
            </mc:AlternateContent>
          </a:graphicData>
        </a:graphic>
      </p:graphicFrame>
      <p:sp>
        <p:nvSpPr>
          <p:cNvPr id="12" name="TextBox 3">
            <a:extLst>
              <a:ext uri="{FF2B5EF4-FFF2-40B4-BE49-F238E27FC236}">
                <a16:creationId xmlns:a16="http://schemas.microsoft.com/office/drawing/2014/main" id="{4BA9D625-EC1A-46E8-A6E3-812C9B0A8B63}"/>
              </a:ext>
            </a:extLst>
          </p:cNvPr>
          <p:cNvSpPr txBox="1"/>
          <p:nvPr/>
        </p:nvSpPr>
        <p:spPr>
          <a:xfrm>
            <a:off x="609600" y="4704001"/>
            <a:ext cx="8153400" cy="369332"/>
          </a:xfrm>
          <a:prstGeom prst="rect">
            <a:avLst/>
          </a:prstGeom>
          <a:noFill/>
        </p:spPr>
        <p:txBody>
          <a:bodyPr wrap="square" rtlCol="0">
            <a:spAutoFit/>
          </a:bodyPr>
          <a:lstStyle/>
          <a:p>
            <a:r>
              <a:rPr lang="fr-FR" b="1" i="1" dirty="0">
                <a:latin typeface="Palatino Linotype" panose="02040502050505030304" pitchFamily="18" charset="0"/>
              </a:rPr>
              <a:t>P</a:t>
            </a:r>
            <a:r>
              <a:rPr lang="fr-FR" b="1" dirty="0">
                <a:latin typeface="Palatino Linotype" panose="02040502050505030304" pitchFamily="18" charset="0"/>
              </a:rPr>
              <a:t>-complexes</a:t>
            </a:r>
            <a:r>
              <a:rPr lang="en-US" b="1" dirty="0">
                <a:latin typeface="Palatino Linotype" panose="02040502050505030304" pitchFamily="18" charset="0"/>
              </a:rPr>
              <a:t> </a:t>
            </a:r>
            <a:r>
              <a:rPr lang="fr-FR" b="1" dirty="0">
                <a:latin typeface="Palatino Linotype" panose="02040502050505030304" pitchFamily="18" charset="0"/>
              </a:rPr>
              <a:t>–</a:t>
            </a:r>
            <a:r>
              <a:rPr lang="fr-FR" dirty="0">
                <a:latin typeface="Palatino Linotype" panose="02040502050505030304" pitchFamily="18" charset="0"/>
              </a:rPr>
              <a:t> </a:t>
            </a:r>
            <a:r>
              <a:rPr lang="fr-FR" dirty="0" err="1">
                <a:latin typeface="Palatino Linotype" panose="02040502050505030304" pitchFamily="18" charset="0"/>
              </a:rPr>
              <a:t>give</a:t>
            </a:r>
            <a:r>
              <a:rPr lang="fr-FR" dirty="0">
                <a:latin typeface="Palatino Linotype" panose="02040502050505030304" pitchFamily="18" charset="0"/>
              </a:rPr>
              <a:t> </a:t>
            </a:r>
            <a:r>
              <a:rPr lang="fr-FR" dirty="0" err="1">
                <a:latin typeface="Palatino Linotype" panose="02040502050505030304" pitchFamily="18" charset="0"/>
              </a:rPr>
              <a:t>only</a:t>
            </a:r>
            <a:r>
              <a:rPr lang="fr-FR" dirty="0">
                <a:latin typeface="Palatino Linotype" panose="02040502050505030304" pitchFamily="18" charset="0"/>
              </a:rPr>
              <a:t> one </a:t>
            </a:r>
            <a:r>
              <a:rPr lang="fr-FR" dirty="0" err="1">
                <a:latin typeface="Palatino Linotype" panose="02040502050505030304" pitchFamily="18" charset="0"/>
              </a:rPr>
              <a:t>isomer</a:t>
            </a:r>
            <a:r>
              <a:rPr lang="fr-FR" dirty="0">
                <a:latin typeface="Palatino Linotype" panose="02040502050505030304" pitchFamily="18" charset="0"/>
              </a:rPr>
              <a:t> </a:t>
            </a:r>
            <a:r>
              <a:rPr lang="fr-FR" dirty="0" smtClean="0">
                <a:latin typeface="Palatino Linotype" panose="02040502050505030304" pitchFamily="18" charset="0"/>
              </a:rPr>
              <a:t>and </a:t>
            </a:r>
            <a:r>
              <a:rPr lang="fr-FR" dirty="0" err="1" smtClean="0">
                <a:latin typeface="Palatino Linotype" panose="02040502050505030304" pitchFamily="18" charset="0"/>
              </a:rPr>
              <a:t>yield</a:t>
            </a:r>
            <a:r>
              <a:rPr lang="fr-FR" dirty="0" smtClean="0">
                <a:latin typeface="Palatino Linotype" panose="02040502050505030304" pitchFamily="18" charset="0"/>
              </a:rPr>
              <a:t> </a:t>
            </a:r>
            <a:r>
              <a:rPr lang="fr-FR" dirty="0" err="1">
                <a:latin typeface="Palatino Linotype" panose="02040502050505030304" pitchFamily="18" charset="0"/>
              </a:rPr>
              <a:t>crystalline</a:t>
            </a:r>
            <a:r>
              <a:rPr lang="fr-FR" dirty="0">
                <a:latin typeface="Palatino Linotype" panose="02040502050505030304" pitchFamily="18" charset="0"/>
              </a:rPr>
              <a:t> </a:t>
            </a:r>
            <a:r>
              <a:rPr lang="fr-FR" dirty="0" err="1" smtClean="0">
                <a:latin typeface="Palatino Linotype" panose="02040502050505030304" pitchFamily="18" charset="0"/>
              </a:rPr>
              <a:t>materials</a:t>
            </a:r>
            <a:r>
              <a:rPr lang="fr-FR" dirty="0" smtClean="0">
                <a:latin typeface="Palatino Linotype" panose="02040502050505030304" pitchFamily="18" charset="0"/>
              </a:rPr>
              <a:t>.</a:t>
            </a:r>
            <a:endParaRPr lang="fr-FR" dirty="0">
              <a:latin typeface="Palatino Linotype" panose="02040502050505030304" pitchFamily="18" charset="0"/>
            </a:endParaRPr>
          </a:p>
        </p:txBody>
      </p:sp>
    </p:spTree>
    <p:extLst>
      <p:ext uri="{BB962C8B-B14F-4D97-AF65-F5344CB8AC3E}">
        <p14:creationId xmlns:p14="http://schemas.microsoft.com/office/powerpoint/2010/main" val="588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1508105"/>
          </a:xfrm>
          <a:prstGeom prst="rect">
            <a:avLst/>
          </a:prstGeom>
          <a:noFill/>
        </p:spPr>
        <p:txBody>
          <a:bodyPr wrap="square" rtlCol="0">
            <a:spAutoFit/>
          </a:bodyPr>
          <a:lstStyle/>
          <a:p>
            <a:r>
              <a:rPr lang="fr-FR" sz="2400" b="1" i="1" dirty="0">
                <a:latin typeface="Palatino Linotype" panose="02040502050505030304" pitchFamily="18" charset="0"/>
              </a:rPr>
              <a:t>P</a:t>
            </a:r>
            <a:r>
              <a:rPr lang="fr-FR" sz="2400" b="1" dirty="0">
                <a:latin typeface="Palatino Linotype" panose="02040502050505030304" pitchFamily="18" charset="0"/>
              </a:rPr>
              <a:t>-complexes</a:t>
            </a:r>
          </a:p>
          <a:p>
            <a:endParaRPr lang="en-US" sz="1400" b="1" dirty="0">
              <a:latin typeface="Palatino Linotype" panose="02040502050505030304" pitchFamily="18" charset="0"/>
            </a:endParaRPr>
          </a:p>
          <a:p>
            <a:pPr algn="just"/>
            <a:r>
              <a:rPr lang="en-US" dirty="0">
                <a:latin typeface="Palatino Linotype" panose="02040502050505030304" pitchFamily="18" charset="0"/>
              </a:rPr>
              <a:t>The tetrahedral HgI</a:t>
            </a:r>
            <a:r>
              <a:rPr lang="en-US" baseline="-25000" dirty="0">
                <a:latin typeface="Palatino Linotype" panose="02040502050505030304" pitchFamily="18" charset="0"/>
              </a:rPr>
              <a:t>2</a:t>
            </a:r>
            <a:r>
              <a:rPr lang="en-US" dirty="0">
                <a:latin typeface="Palatino Linotype" panose="02040502050505030304" pitchFamily="18" charset="0"/>
              </a:rPr>
              <a:t> complex was characterized with SCXRD.</a:t>
            </a:r>
            <a:endParaRPr lang="en-US" baseline="-25000"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4" name="Objekt 3">
            <a:extLst>
              <a:ext uri="{FF2B5EF4-FFF2-40B4-BE49-F238E27FC236}">
                <a16:creationId xmlns:a16="http://schemas.microsoft.com/office/drawing/2014/main" id="{F7DE9ACC-56E1-4B0E-9F21-3A6A7E41C21D}"/>
              </a:ext>
            </a:extLst>
          </p:cNvPr>
          <p:cNvGraphicFramePr>
            <a:graphicFrameLocks noChangeAspect="1"/>
          </p:cNvGraphicFramePr>
          <p:nvPr>
            <p:extLst>
              <p:ext uri="{D42A27DB-BD31-4B8C-83A1-F6EECF244321}">
                <p14:modId xmlns:p14="http://schemas.microsoft.com/office/powerpoint/2010/main" val="3277224293"/>
              </p:ext>
            </p:extLst>
          </p:nvPr>
        </p:nvGraphicFramePr>
        <p:xfrm>
          <a:off x="7325041" y="690810"/>
          <a:ext cx="1188023" cy="1571357"/>
        </p:xfrm>
        <a:graphic>
          <a:graphicData uri="http://schemas.openxmlformats.org/presentationml/2006/ole">
            <mc:AlternateContent xmlns:mc="http://schemas.openxmlformats.org/markup-compatibility/2006">
              <mc:Choice xmlns:v="urn:schemas-microsoft-com:vml" Requires="v">
                <p:oleObj spid="_x0000_s3139" name="CS ChemDraw Drawing" r:id="rId4" imgW="595396" imgH="787877" progId="ChemDraw.Document.6.0">
                  <p:embed/>
                </p:oleObj>
              </mc:Choice>
              <mc:Fallback>
                <p:oleObj name="CS ChemDraw Drawing" r:id="rId4" imgW="595396" imgH="787877" progId="ChemDraw.Document.6.0">
                  <p:embed/>
                  <p:pic>
                    <p:nvPicPr>
                      <p:cNvPr id="0" name=""/>
                      <p:cNvPicPr/>
                      <p:nvPr/>
                    </p:nvPicPr>
                    <p:blipFill>
                      <a:blip r:embed="rId5"/>
                      <a:stretch>
                        <a:fillRect/>
                      </a:stretch>
                    </p:blipFill>
                    <p:spPr>
                      <a:xfrm>
                        <a:off x="7325041" y="690810"/>
                        <a:ext cx="1188023" cy="1571357"/>
                      </a:xfrm>
                      <a:prstGeom prst="rect">
                        <a:avLst/>
                      </a:prstGeom>
                    </p:spPr>
                  </p:pic>
                </p:oleObj>
              </mc:Fallback>
            </mc:AlternateContent>
          </a:graphicData>
        </a:graphic>
      </p:graphicFrame>
      <p:grpSp>
        <p:nvGrpSpPr>
          <p:cNvPr id="35" name="Gruppieren 34">
            <a:extLst>
              <a:ext uri="{FF2B5EF4-FFF2-40B4-BE49-F238E27FC236}">
                <a16:creationId xmlns:a16="http://schemas.microsoft.com/office/drawing/2014/main" id="{C1B324A1-E233-409F-B3A4-13612F876B40}"/>
              </a:ext>
            </a:extLst>
          </p:cNvPr>
          <p:cNvGrpSpPr/>
          <p:nvPr/>
        </p:nvGrpSpPr>
        <p:grpSpPr>
          <a:xfrm>
            <a:off x="214973" y="1609143"/>
            <a:ext cx="3378052" cy="2465278"/>
            <a:chOff x="128460" y="1807912"/>
            <a:chExt cx="3378052" cy="2465278"/>
          </a:xfrm>
        </p:grpSpPr>
        <p:pic>
          <p:nvPicPr>
            <p:cNvPr id="6" name="Grafik 5">
              <a:extLst>
                <a:ext uri="{FF2B5EF4-FFF2-40B4-BE49-F238E27FC236}">
                  <a16:creationId xmlns:a16="http://schemas.microsoft.com/office/drawing/2014/main" id="{B28E2DF2-1429-4709-BD03-DBF3E22F169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3610" y="1807912"/>
              <a:ext cx="3332902" cy="2465278"/>
            </a:xfrm>
            <a:prstGeom prst="rect">
              <a:avLst/>
            </a:prstGeom>
          </p:spPr>
        </p:pic>
        <p:sp>
          <p:nvSpPr>
            <p:cNvPr id="10" name="Textfeld 9">
              <a:extLst>
                <a:ext uri="{FF2B5EF4-FFF2-40B4-BE49-F238E27FC236}">
                  <a16:creationId xmlns:a16="http://schemas.microsoft.com/office/drawing/2014/main" id="{149265B8-25B2-44B7-8C65-FF12DB97B899}"/>
                </a:ext>
              </a:extLst>
            </p:cNvPr>
            <p:cNvSpPr txBox="1"/>
            <p:nvPr/>
          </p:nvSpPr>
          <p:spPr>
            <a:xfrm>
              <a:off x="550290" y="2717696"/>
              <a:ext cx="533400" cy="307777"/>
            </a:xfrm>
            <a:prstGeom prst="rect">
              <a:avLst/>
            </a:prstGeom>
            <a:noFill/>
          </p:spPr>
          <p:txBody>
            <a:bodyPr wrap="square" rtlCol="0">
              <a:spAutoFit/>
            </a:bodyPr>
            <a:lstStyle/>
            <a:p>
              <a:r>
                <a:rPr lang="de-DE" sz="1400" dirty="0" err="1">
                  <a:latin typeface="Palatino Linotype" panose="02040502050505030304" pitchFamily="18" charset="0"/>
                </a:rPr>
                <a:t>Hg</a:t>
              </a:r>
              <a:endParaRPr lang="de-DE" sz="1400" dirty="0">
                <a:latin typeface="Palatino Linotype" panose="02040502050505030304" pitchFamily="18" charset="0"/>
              </a:endParaRPr>
            </a:p>
          </p:txBody>
        </p:sp>
        <p:sp>
          <p:nvSpPr>
            <p:cNvPr id="14" name="Textfeld 13">
              <a:extLst>
                <a:ext uri="{FF2B5EF4-FFF2-40B4-BE49-F238E27FC236}">
                  <a16:creationId xmlns:a16="http://schemas.microsoft.com/office/drawing/2014/main" id="{356D5D53-1E83-49C8-A878-5F2C55AD55A6}"/>
                </a:ext>
              </a:extLst>
            </p:cNvPr>
            <p:cNvSpPr txBox="1"/>
            <p:nvPr/>
          </p:nvSpPr>
          <p:spPr>
            <a:xfrm>
              <a:off x="1083690" y="3095950"/>
              <a:ext cx="533400" cy="307777"/>
            </a:xfrm>
            <a:prstGeom prst="rect">
              <a:avLst/>
            </a:prstGeom>
            <a:noFill/>
          </p:spPr>
          <p:txBody>
            <a:bodyPr wrap="square" rtlCol="0">
              <a:spAutoFit/>
            </a:bodyPr>
            <a:lstStyle/>
            <a:p>
              <a:r>
                <a:rPr lang="de-DE" sz="1400" dirty="0">
                  <a:latin typeface="Palatino Linotype" panose="02040502050505030304" pitchFamily="18" charset="0"/>
                </a:rPr>
                <a:t>I1</a:t>
              </a:r>
            </a:p>
          </p:txBody>
        </p:sp>
        <p:sp>
          <p:nvSpPr>
            <p:cNvPr id="16" name="Textfeld 15">
              <a:extLst>
                <a:ext uri="{FF2B5EF4-FFF2-40B4-BE49-F238E27FC236}">
                  <a16:creationId xmlns:a16="http://schemas.microsoft.com/office/drawing/2014/main" id="{DF5B1EC1-3184-4858-978D-22A522F1A8FF}"/>
                </a:ext>
              </a:extLst>
            </p:cNvPr>
            <p:cNvSpPr txBox="1"/>
            <p:nvPr/>
          </p:nvSpPr>
          <p:spPr>
            <a:xfrm>
              <a:off x="128460" y="2886662"/>
              <a:ext cx="533400" cy="307777"/>
            </a:xfrm>
            <a:prstGeom prst="rect">
              <a:avLst/>
            </a:prstGeom>
            <a:noFill/>
          </p:spPr>
          <p:txBody>
            <a:bodyPr wrap="square" rtlCol="0">
              <a:spAutoFit/>
            </a:bodyPr>
            <a:lstStyle/>
            <a:p>
              <a:r>
                <a:rPr lang="de-DE" sz="1400" dirty="0">
                  <a:latin typeface="Palatino Linotype" panose="02040502050505030304" pitchFamily="18" charset="0"/>
                </a:rPr>
                <a:t>I2</a:t>
              </a:r>
            </a:p>
          </p:txBody>
        </p:sp>
      </p:grpSp>
      <p:grpSp>
        <p:nvGrpSpPr>
          <p:cNvPr id="32" name="Gruppieren 31">
            <a:extLst>
              <a:ext uri="{FF2B5EF4-FFF2-40B4-BE49-F238E27FC236}">
                <a16:creationId xmlns:a16="http://schemas.microsoft.com/office/drawing/2014/main" id="{189946B4-9A08-488A-84AA-72310992E12D}"/>
              </a:ext>
            </a:extLst>
          </p:cNvPr>
          <p:cNvGrpSpPr>
            <a:grpSpLocks noChangeAspect="1"/>
          </p:cNvGrpSpPr>
          <p:nvPr/>
        </p:nvGrpSpPr>
        <p:grpSpPr>
          <a:xfrm>
            <a:off x="2897657" y="4360825"/>
            <a:ext cx="2859068" cy="2009213"/>
            <a:chOff x="4739131" y="2325864"/>
            <a:chExt cx="3863499" cy="2715080"/>
          </a:xfrm>
        </p:grpSpPr>
        <p:grpSp>
          <p:nvGrpSpPr>
            <p:cNvPr id="31" name="Gruppieren 30">
              <a:extLst>
                <a:ext uri="{FF2B5EF4-FFF2-40B4-BE49-F238E27FC236}">
                  <a16:creationId xmlns:a16="http://schemas.microsoft.com/office/drawing/2014/main" id="{EEE4F476-0DAF-4F7A-8B21-FC898DF55F97}"/>
                </a:ext>
              </a:extLst>
            </p:cNvPr>
            <p:cNvGrpSpPr/>
            <p:nvPr/>
          </p:nvGrpSpPr>
          <p:grpSpPr>
            <a:xfrm>
              <a:off x="4739131" y="2325864"/>
              <a:ext cx="3863499" cy="2715080"/>
              <a:chOff x="4739131" y="2325864"/>
              <a:chExt cx="3863499" cy="2715080"/>
            </a:xfrm>
          </p:grpSpPr>
          <p:pic>
            <p:nvPicPr>
              <p:cNvPr id="8" name="Grafik 7">
                <a:extLst>
                  <a:ext uri="{FF2B5EF4-FFF2-40B4-BE49-F238E27FC236}">
                    <a16:creationId xmlns:a16="http://schemas.microsoft.com/office/drawing/2014/main" id="{EBF8991D-1C8A-483A-96D3-D21801FC4B2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739131" y="2376666"/>
                <a:ext cx="3863499" cy="2570328"/>
              </a:xfrm>
              <a:prstGeom prst="rect">
                <a:avLst/>
              </a:prstGeom>
            </p:spPr>
          </p:pic>
          <p:sp>
            <p:nvSpPr>
              <p:cNvPr id="17" name="Textfeld 16">
                <a:extLst>
                  <a:ext uri="{FF2B5EF4-FFF2-40B4-BE49-F238E27FC236}">
                    <a16:creationId xmlns:a16="http://schemas.microsoft.com/office/drawing/2014/main" id="{9D564883-420C-4724-8C33-BC827BC7393E}"/>
                  </a:ext>
                </a:extLst>
              </p:cNvPr>
              <p:cNvSpPr txBox="1"/>
              <p:nvPr/>
            </p:nvSpPr>
            <p:spPr>
              <a:xfrm>
                <a:off x="5754750" y="3380738"/>
                <a:ext cx="708830" cy="415903"/>
              </a:xfrm>
              <a:prstGeom prst="rect">
                <a:avLst/>
              </a:prstGeom>
              <a:noFill/>
            </p:spPr>
            <p:txBody>
              <a:bodyPr wrap="square" rtlCol="0">
                <a:spAutoFit/>
              </a:bodyPr>
              <a:lstStyle/>
              <a:p>
                <a:r>
                  <a:rPr lang="de-DE" sz="1400" dirty="0">
                    <a:latin typeface="Palatino Linotype" panose="02040502050505030304" pitchFamily="18" charset="0"/>
                  </a:rPr>
                  <a:t>O1</a:t>
                </a:r>
              </a:p>
            </p:txBody>
          </p:sp>
          <p:sp>
            <p:nvSpPr>
              <p:cNvPr id="18" name="Textfeld 17">
                <a:extLst>
                  <a:ext uri="{FF2B5EF4-FFF2-40B4-BE49-F238E27FC236}">
                    <a16:creationId xmlns:a16="http://schemas.microsoft.com/office/drawing/2014/main" id="{D36B8596-F509-4DFD-B5C2-DC93429D247E}"/>
                  </a:ext>
                </a:extLst>
              </p:cNvPr>
              <p:cNvSpPr txBox="1"/>
              <p:nvPr/>
            </p:nvSpPr>
            <p:spPr>
              <a:xfrm>
                <a:off x="5596207" y="2513263"/>
                <a:ext cx="686795" cy="415904"/>
              </a:xfrm>
              <a:prstGeom prst="rect">
                <a:avLst/>
              </a:prstGeom>
              <a:noFill/>
            </p:spPr>
            <p:txBody>
              <a:bodyPr wrap="square" rtlCol="0">
                <a:spAutoFit/>
              </a:bodyPr>
              <a:lstStyle/>
              <a:p>
                <a:r>
                  <a:rPr lang="de-DE" sz="1400" dirty="0">
                    <a:latin typeface="Palatino Linotype" panose="02040502050505030304" pitchFamily="18" charset="0"/>
                  </a:rPr>
                  <a:t>O2</a:t>
                </a:r>
              </a:p>
            </p:txBody>
          </p:sp>
          <p:sp>
            <p:nvSpPr>
              <p:cNvPr id="19" name="Textfeld 18">
                <a:extLst>
                  <a:ext uri="{FF2B5EF4-FFF2-40B4-BE49-F238E27FC236}">
                    <a16:creationId xmlns:a16="http://schemas.microsoft.com/office/drawing/2014/main" id="{B8C04BA6-A1A2-4275-A441-6F0C02F54077}"/>
                  </a:ext>
                </a:extLst>
              </p:cNvPr>
              <p:cNvSpPr txBox="1"/>
              <p:nvPr/>
            </p:nvSpPr>
            <p:spPr>
              <a:xfrm>
                <a:off x="6428861" y="2325864"/>
                <a:ext cx="715109" cy="356775"/>
              </a:xfrm>
              <a:prstGeom prst="rect">
                <a:avLst/>
              </a:prstGeom>
              <a:noFill/>
            </p:spPr>
            <p:txBody>
              <a:bodyPr wrap="square" rtlCol="0">
                <a:spAutoFit/>
              </a:bodyPr>
              <a:lstStyle/>
              <a:p>
                <a:r>
                  <a:rPr lang="de-DE" sz="1400" dirty="0">
                    <a:latin typeface="Palatino Linotype" panose="02040502050505030304" pitchFamily="18" charset="0"/>
                  </a:rPr>
                  <a:t>O3‘</a:t>
                </a:r>
              </a:p>
            </p:txBody>
          </p:sp>
          <p:sp>
            <p:nvSpPr>
              <p:cNvPr id="23" name="Textfeld 22">
                <a:extLst>
                  <a:ext uri="{FF2B5EF4-FFF2-40B4-BE49-F238E27FC236}">
                    <a16:creationId xmlns:a16="http://schemas.microsoft.com/office/drawing/2014/main" id="{355B0EB7-6DA0-43B8-9F69-8EE0E254D558}"/>
                  </a:ext>
                </a:extLst>
              </p:cNvPr>
              <p:cNvSpPr txBox="1"/>
              <p:nvPr/>
            </p:nvSpPr>
            <p:spPr>
              <a:xfrm>
                <a:off x="6463581" y="4625040"/>
                <a:ext cx="715109" cy="415904"/>
              </a:xfrm>
              <a:prstGeom prst="rect">
                <a:avLst/>
              </a:prstGeom>
              <a:noFill/>
            </p:spPr>
            <p:txBody>
              <a:bodyPr wrap="square" rtlCol="0">
                <a:spAutoFit/>
              </a:bodyPr>
              <a:lstStyle/>
              <a:p>
                <a:r>
                  <a:rPr lang="de-DE" sz="1400" dirty="0">
                    <a:latin typeface="Palatino Linotype" panose="02040502050505030304" pitchFamily="18" charset="0"/>
                  </a:rPr>
                  <a:t>O3</a:t>
                </a:r>
              </a:p>
            </p:txBody>
          </p:sp>
          <p:sp>
            <p:nvSpPr>
              <p:cNvPr id="24" name="Textfeld 23">
                <a:extLst>
                  <a:ext uri="{FF2B5EF4-FFF2-40B4-BE49-F238E27FC236}">
                    <a16:creationId xmlns:a16="http://schemas.microsoft.com/office/drawing/2014/main" id="{78B601A7-F57C-4712-BE88-1D11D8D2EA7A}"/>
                  </a:ext>
                </a:extLst>
              </p:cNvPr>
              <p:cNvSpPr txBox="1"/>
              <p:nvPr/>
            </p:nvSpPr>
            <p:spPr>
              <a:xfrm>
                <a:off x="7311690" y="4403450"/>
                <a:ext cx="645807" cy="356776"/>
              </a:xfrm>
              <a:prstGeom prst="rect">
                <a:avLst/>
              </a:prstGeom>
              <a:noFill/>
            </p:spPr>
            <p:txBody>
              <a:bodyPr wrap="square" rtlCol="0">
                <a:spAutoFit/>
              </a:bodyPr>
              <a:lstStyle/>
              <a:p>
                <a:r>
                  <a:rPr lang="de-DE" sz="1400" dirty="0">
                    <a:latin typeface="Palatino Linotype" panose="02040502050505030304" pitchFamily="18" charset="0"/>
                  </a:rPr>
                  <a:t>O2‘</a:t>
                </a:r>
              </a:p>
            </p:txBody>
          </p:sp>
          <p:sp>
            <p:nvSpPr>
              <p:cNvPr id="25" name="Textfeld 24">
                <a:extLst>
                  <a:ext uri="{FF2B5EF4-FFF2-40B4-BE49-F238E27FC236}">
                    <a16:creationId xmlns:a16="http://schemas.microsoft.com/office/drawing/2014/main" id="{AA402EB4-96F1-43A9-906F-5B0B713030B7}"/>
                  </a:ext>
                </a:extLst>
              </p:cNvPr>
              <p:cNvSpPr txBox="1"/>
              <p:nvPr/>
            </p:nvSpPr>
            <p:spPr>
              <a:xfrm>
                <a:off x="7178689" y="3545170"/>
                <a:ext cx="645807" cy="356776"/>
              </a:xfrm>
              <a:prstGeom prst="rect">
                <a:avLst/>
              </a:prstGeom>
              <a:noFill/>
            </p:spPr>
            <p:txBody>
              <a:bodyPr wrap="square" rtlCol="0">
                <a:spAutoFit/>
              </a:bodyPr>
              <a:lstStyle/>
              <a:p>
                <a:r>
                  <a:rPr lang="de-DE" sz="1400" dirty="0">
                    <a:latin typeface="Palatino Linotype" panose="02040502050505030304" pitchFamily="18" charset="0"/>
                  </a:rPr>
                  <a:t>O1‘</a:t>
                </a:r>
              </a:p>
            </p:txBody>
          </p:sp>
          <p:grpSp>
            <p:nvGrpSpPr>
              <p:cNvPr id="28" name="Gruppieren 27">
                <a:extLst>
                  <a:ext uri="{FF2B5EF4-FFF2-40B4-BE49-F238E27FC236}">
                    <a16:creationId xmlns:a16="http://schemas.microsoft.com/office/drawing/2014/main" id="{A4BF28F9-F25C-4170-92E1-B5909D14EB28}"/>
                  </a:ext>
                </a:extLst>
              </p:cNvPr>
              <p:cNvGrpSpPr/>
              <p:nvPr/>
            </p:nvGrpSpPr>
            <p:grpSpPr>
              <a:xfrm>
                <a:off x="6707320" y="3264597"/>
                <a:ext cx="539655" cy="536481"/>
                <a:chOff x="6742646" y="3239753"/>
                <a:chExt cx="539655" cy="536481"/>
              </a:xfrm>
            </p:grpSpPr>
            <p:sp>
              <p:nvSpPr>
                <p:cNvPr id="26" name="Textfeld 25">
                  <a:extLst>
                    <a:ext uri="{FF2B5EF4-FFF2-40B4-BE49-F238E27FC236}">
                      <a16:creationId xmlns:a16="http://schemas.microsoft.com/office/drawing/2014/main" id="{0C5200C7-C094-4554-8F01-454509EBFF45}"/>
                    </a:ext>
                  </a:extLst>
                </p:cNvPr>
                <p:cNvSpPr txBox="1"/>
                <p:nvPr/>
              </p:nvSpPr>
              <p:spPr>
                <a:xfrm>
                  <a:off x="6748901" y="3468457"/>
                  <a:ext cx="533400" cy="307777"/>
                </a:xfrm>
                <a:prstGeom prst="rect">
                  <a:avLst/>
                </a:prstGeom>
                <a:noFill/>
              </p:spPr>
              <p:txBody>
                <a:bodyPr wrap="square" rtlCol="0">
                  <a:spAutoFit/>
                </a:bodyPr>
                <a:lstStyle/>
                <a:p>
                  <a:r>
                    <a:rPr lang="de-DE" sz="1400" dirty="0">
                      <a:latin typeface="Palatino Linotype" panose="02040502050505030304" pitchFamily="18" charset="0"/>
                    </a:rPr>
                    <a:t>1</a:t>
                  </a:r>
                </a:p>
              </p:txBody>
            </p:sp>
            <p:sp>
              <p:nvSpPr>
                <p:cNvPr id="27" name="Textfeld 26">
                  <a:extLst>
                    <a:ext uri="{FF2B5EF4-FFF2-40B4-BE49-F238E27FC236}">
                      <a16:creationId xmlns:a16="http://schemas.microsoft.com/office/drawing/2014/main" id="{36125775-26AE-4149-A167-BD2977CCE0C0}"/>
                    </a:ext>
                  </a:extLst>
                </p:cNvPr>
                <p:cNvSpPr txBox="1"/>
                <p:nvPr/>
              </p:nvSpPr>
              <p:spPr>
                <a:xfrm>
                  <a:off x="6742646" y="3239753"/>
                  <a:ext cx="533401" cy="307777"/>
                </a:xfrm>
                <a:prstGeom prst="rect">
                  <a:avLst/>
                </a:prstGeom>
                <a:noFill/>
              </p:spPr>
              <p:txBody>
                <a:bodyPr wrap="square" rtlCol="0">
                  <a:spAutoFit/>
                </a:bodyPr>
                <a:lstStyle/>
                <a:p>
                  <a:r>
                    <a:rPr lang="de-DE" sz="1400" dirty="0">
                      <a:latin typeface="Palatino Linotype" panose="02040502050505030304" pitchFamily="18" charset="0"/>
                    </a:rPr>
                    <a:t>_</a:t>
                  </a:r>
                </a:p>
              </p:txBody>
            </p:sp>
          </p:grpSp>
          <p:sp>
            <p:nvSpPr>
              <p:cNvPr id="34" name="Textfeld 33">
                <a:extLst>
                  <a:ext uri="{FF2B5EF4-FFF2-40B4-BE49-F238E27FC236}">
                    <a16:creationId xmlns:a16="http://schemas.microsoft.com/office/drawing/2014/main" id="{9D564883-420C-4724-8C33-BC827BC7393E}"/>
                  </a:ext>
                </a:extLst>
              </p:cNvPr>
              <p:cNvSpPr txBox="1"/>
              <p:nvPr/>
            </p:nvSpPr>
            <p:spPr>
              <a:xfrm>
                <a:off x="5418056" y="2894460"/>
                <a:ext cx="708830" cy="415902"/>
              </a:xfrm>
              <a:prstGeom prst="rect">
                <a:avLst/>
              </a:prstGeom>
              <a:noFill/>
            </p:spPr>
            <p:txBody>
              <a:bodyPr wrap="square" rtlCol="0">
                <a:spAutoFit/>
              </a:bodyPr>
              <a:lstStyle/>
              <a:p>
                <a:r>
                  <a:rPr lang="de-DE" sz="1400" dirty="0" smtClean="0">
                    <a:latin typeface="Palatino Linotype" panose="02040502050505030304" pitchFamily="18" charset="0"/>
                  </a:rPr>
                  <a:t>H1</a:t>
                </a:r>
                <a:endParaRPr lang="de-DE" sz="1400" dirty="0">
                  <a:latin typeface="Palatino Linotype" panose="02040502050505030304" pitchFamily="18" charset="0"/>
                </a:endParaRPr>
              </a:p>
            </p:txBody>
          </p:sp>
          <p:sp>
            <p:nvSpPr>
              <p:cNvPr id="36" name="Textfeld 35">
                <a:extLst>
                  <a:ext uri="{FF2B5EF4-FFF2-40B4-BE49-F238E27FC236}">
                    <a16:creationId xmlns:a16="http://schemas.microsoft.com/office/drawing/2014/main" id="{9D564883-420C-4724-8C33-BC827BC7393E}"/>
                  </a:ext>
                </a:extLst>
              </p:cNvPr>
              <p:cNvSpPr txBox="1"/>
              <p:nvPr/>
            </p:nvSpPr>
            <p:spPr>
              <a:xfrm>
                <a:off x="6679599" y="2696178"/>
                <a:ext cx="708830" cy="415902"/>
              </a:xfrm>
              <a:prstGeom prst="rect">
                <a:avLst/>
              </a:prstGeom>
              <a:noFill/>
            </p:spPr>
            <p:txBody>
              <a:bodyPr wrap="square" rtlCol="0">
                <a:spAutoFit/>
              </a:bodyPr>
              <a:lstStyle/>
              <a:p>
                <a:r>
                  <a:rPr lang="de-DE" sz="1400" dirty="0" smtClean="0">
                    <a:latin typeface="Palatino Linotype" panose="02040502050505030304" pitchFamily="18" charset="0"/>
                  </a:rPr>
                  <a:t>H3‘</a:t>
                </a:r>
                <a:endParaRPr lang="de-DE" sz="1400" dirty="0">
                  <a:latin typeface="Palatino Linotype" panose="02040502050505030304" pitchFamily="18" charset="0"/>
                </a:endParaRPr>
              </a:p>
            </p:txBody>
          </p:sp>
          <p:sp>
            <p:nvSpPr>
              <p:cNvPr id="37" name="Textfeld 36">
                <a:extLst>
                  <a:ext uri="{FF2B5EF4-FFF2-40B4-BE49-F238E27FC236}">
                    <a16:creationId xmlns:a16="http://schemas.microsoft.com/office/drawing/2014/main" id="{9D564883-420C-4724-8C33-BC827BC7393E}"/>
                  </a:ext>
                </a:extLst>
              </p:cNvPr>
              <p:cNvSpPr txBox="1"/>
              <p:nvPr/>
            </p:nvSpPr>
            <p:spPr>
              <a:xfrm>
                <a:off x="6162008" y="4183737"/>
                <a:ext cx="708830" cy="415902"/>
              </a:xfrm>
              <a:prstGeom prst="rect">
                <a:avLst/>
              </a:prstGeom>
              <a:noFill/>
            </p:spPr>
            <p:txBody>
              <a:bodyPr wrap="square" rtlCol="0">
                <a:spAutoFit/>
              </a:bodyPr>
              <a:lstStyle/>
              <a:p>
                <a:r>
                  <a:rPr lang="de-DE" sz="1400" dirty="0" smtClean="0">
                    <a:latin typeface="Palatino Linotype" panose="02040502050505030304" pitchFamily="18" charset="0"/>
                  </a:rPr>
                  <a:t>H3</a:t>
                </a:r>
                <a:endParaRPr lang="de-DE" sz="1400" dirty="0">
                  <a:latin typeface="Palatino Linotype" panose="02040502050505030304" pitchFamily="18" charset="0"/>
                </a:endParaRPr>
              </a:p>
            </p:txBody>
          </p:sp>
          <p:sp>
            <p:nvSpPr>
              <p:cNvPr id="38" name="Textfeld 37">
                <a:extLst>
                  <a:ext uri="{FF2B5EF4-FFF2-40B4-BE49-F238E27FC236}">
                    <a16:creationId xmlns:a16="http://schemas.microsoft.com/office/drawing/2014/main" id="{9D564883-420C-4724-8C33-BC827BC7393E}"/>
                  </a:ext>
                </a:extLst>
              </p:cNvPr>
              <p:cNvSpPr txBox="1"/>
              <p:nvPr/>
            </p:nvSpPr>
            <p:spPr>
              <a:xfrm>
                <a:off x="7389542" y="3997117"/>
                <a:ext cx="708830" cy="415902"/>
              </a:xfrm>
              <a:prstGeom prst="rect">
                <a:avLst/>
              </a:prstGeom>
              <a:noFill/>
            </p:spPr>
            <p:txBody>
              <a:bodyPr wrap="square" rtlCol="0">
                <a:spAutoFit/>
              </a:bodyPr>
              <a:lstStyle/>
              <a:p>
                <a:r>
                  <a:rPr lang="de-DE" sz="1400" dirty="0" smtClean="0">
                    <a:latin typeface="Palatino Linotype" panose="02040502050505030304" pitchFamily="18" charset="0"/>
                  </a:rPr>
                  <a:t>H1‘</a:t>
                </a:r>
                <a:endParaRPr lang="de-DE" sz="1400" dirty="0">
                  <a:latin typeface="Palatino Linotype" panose="02040502050505030304" pitchFamily="18" charset="0"/>
                </a:endParaRPr>
              </a:p>
            </p:txBody>
          </p:sp>
        </p:grpSp>
        <p:sp>
          <p:nvSpPr>
            <p:cNvPr id="21" name="Textfeld 20">
              <a:extLst>
                <a:ext uri="{FF2B5EF4-FFF2-40B4-BE49-F238E27FC236}">
                  <a16:creationId xmlns:a16="http://schemas.microsoft.com/office/drawing/2014/main" id="{81118CEE-EA87-4FA4-95C1-B438D3BC6F30}"/>
                </a:ext>
              </a:extLst>
            </p:cNvPr>
            <p:cNvSpPr txBox="1"/>
            <p:nvPr/>
          </p:nvSpPr>
          <p:spPr>
            <a:xfrm>
              <a:off x="6516424" y="3095307"/>
              <a:ext cx="838984" cy="415904"/>
            </a:xfrm>
            <a:prstGeom prst="rect">
              <a:avLst/>
            </a:prstGeom>
            <a:noFill/>
          </p:spPr>
          <p:txBody>
            <a:bodyPr wrap="square" rtlCol="0">
              <a:spAutoFit/>
            </a:bodyPr>
            <a:lstStyle/>
            <a:p>
              <a:r>
                <a:rPr lang="de-DE" sz="1400" dirty="0">
                  <a:latin typeface="Palatino Linotype" panose="02040502050505030304" pitchFamily="18" charset="0"/>
                </a:rPr>
                <a:t>O4‘</a:t>
              </a:r>
            </a:p>
          </p:txBody>
        </p:sp>
        <p:sp>
          <p:nvSpPr>
            <p:cNvPr id="22" name="Textfeld 21">
              <a:extLst>
                <a:ext uri="{FF2B5EF4-FFF2-40B4-BE49-F238E27FC236}">
                  <a16:creationId xmlns:a16="http://schemas.microsoft.com/office/drawing/2014/main" id="{8D2866F1-A32E-4E6B-B491-9EBC1211F8B9}"/>
                </a:ext>
              </a:extLst>
            </p:cNvPr>
            <p:cNvSpPr txBox="1"/>
            <p:nvPr/>
          </p:nvSpPr>
          <p:spPr>
            <a:xfrm>
              <a:off x="6404180" y="3796469"/>
              <a:ext cx="838985" cy="415903"/>
            </a:xfrm>
            <a:prstGeom prst="rect">
              <a:avLst/>
            </a:prstGeom>
            <a:noFill/>
          </p:spPr>
          <p:txBody>
            <a:bodyPr wrap="square" rtlCol="0">
              <a:spAutoFit/>
            </a:bodyPr>
            <a:lstStyle/>
            <a:p>
              <a:r>
                <a:rPr lang="de-DE" sz="1400" dirty="0">
                  <a:latin typeface="Palatino Linotype" panose="02040502050505030304" pitchFamily="18" charset="0"/>
                </a:rPr>
                <a:t>O4</a:t>
              </a:r>
            </a:p>
          </p:txBody>
        </p:sp>
      </p:grpSp>
      <p:graphicFrame>
        <p:nvGraphicFramePr>
          <p:cNvPr id="29" name="Tabelle 29">
            <a:extLst>
              <a:ext uri="{FF2B5EF4-FFF2-40B4-BE49-F238E27FC236}">
                <a16:creationId xmlns:a16="http://schemas.microsoft.com/office/drawing/2014/main" id="{B9019FDF-6189-4F13-8C8D-BAF850131AC6}"/>
              </a:ext>
            </a:extLst>
          </p:cNvPr>
          <p:cNvGraphicFramePr>
            <a:graphicFrameLocks noGrp="1"/>
          </p:cNvGraphicFramePr>
          <p:nvPr>
            <p:extLst>
              <p:ext uri="{D42A27DB-BD31-4B8C-83A1-F6EECF244321}">
                <p14:modId xmlns:p14="http://schemas.microsoft.com/office/powerpoint/2010/main" val="2523791881"/>
              </p:ext>
            </p:extLst>
          </p:nvPr>
        </p:nvGraphicFramePr>
        <p:xfrm>
          <a:off x="3789424" y="2710512"/>
          <a:ext cx="1793752" cy="1524000"/>
        </p:xfrm>
        <a:graphic>
          <a:graphicData uri="http://schemas.openxmlformats.org/drawingml/2006/table">
            <a:tbl>
              <a:tblPr firstRow="1" bandRow="1">
                <a:tableStyleId>{5C22544A-7EE6-4342-B048-85BDC9FD1C3A}</a:tableStyleId>
              </a:tblPr>
              <a:tblGrid>
                <a:gridCol w="896876">
                  <a:extLst>
                    <a:ext uri="{9D8B030D-6E8A-4147-A177-3AD203B41FA5}">
                      <a16:colId xmlns:a16="http://schemas.microsoft.com/office/drawing/2014/main" val="497117459"/>
                    </a:ext>
                  </a:extLst>
                </a:gridCol>
                <a:gridCol w="896876">
                  <a:extLst>
                    <a:ext uri="{9D8B030D-6E8A-4147-A177-3AD203B41FA5}">
                      <a16:colId xmlns:a16="http://schemas.microsoft.com/office/drawing/2014/main" val="1116998606"/>
                    </a:ext>
                  </a:extLst>
                </a:gridCol>
              </a:tblGrid>
              <a:tr h="293048">
                <a:tc>
                  <a:txBody>
                    <a:bodyPr/>
                    <a:lstStyle/>
                    <a:p>
                      <a:endParaRPr lang="de-DE" sz="1400" dirty="0">
                        <a:latin typeface="Palatino Linotype" panose="02040502050505030304" pitchFamily="18" charset="0"/>
                      </a:endParaRPr>
                    </a:p>
                  </a:txBody>
                  <a:tcPr/>
                </a:tc>
                <a:tc>
                  <a:txBody>
                    <a:bodyPr/>
                    <a:lstStyle/>
                    <a:p>
                      <a:r>
                        <a:rPr lang="de-DE" sz="1400" i="1" dirty="0">
                          <a:latin typeface="Palatino Linotype" panose="02040502050505030304" pitchFamily="18" charset="0"/>
                        </a:rPr>
                        <a:t>d</a:t>
                      </a:r>
                      <a:r>
                        <a:rPr lang="de-DE" sz="1400" dirty="0">
                          <a:latin typeface="Palatino Linotype" panose="02040502050505030304" pitchFamily="18" charset="0"/>
                        </a:rPr>
                        <a:t> / Å</a:t>
                      </a:r>
                    </a:p>
                  </a:txBody>
                  <a:tcPr/>
                </a:tc>
                <a:extLst>
                  <a:ext uri="{0D108BD9-81ED-4DB2-BD59-A6C34878D82A}">
                    <a16:rowId xmlns:a16="http://schemas.microsoft.com/office/drawing/2014/main" val="540357857"/>
                  </a:ext>
                </a:extLst>
              </a:tr>
              <a:tr h="29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O1</a:t>
                      </a:r>
                      <a:r>
                        <a:rPr lang="en-US" sz="1400" dirty="0">
                          <a:latin typeface="Palatino Linotype" panose="02040502050505030304" pitchFamily="18" charset="0"/>
                        </a:rPr>
                        <a:t>···</a:t>
                      </a:r>
                      <a:r>
                        <a:rPr lang="de-DE" sz="1400" dirty="0">
                          <a:latin typeface="Palatino Linotype" panose="02040502050505030304" pitchFamily="18" charset="0"/>
                        </a:rPr>
                        <a:t>O4‘</a:t>
                      </a:r>
                    </a:p>
                  </a:txBody>
                  <a:tcPr/>
                </a:tc>
                <a:tc>
                  <a:txBody>
                    <a:bodyPr/>
                    <a:lstStyle/>
                    <a:p>
                      <a:r>
                        <a:rPr lang="de-DE" sz="1400" dirty="0">
                          <a:latin typeface="Palatino Linotype" panose="02040502050505030304" pitchFamily="18" charset="0"/>
                        </a:rPr>
                        <a:t>2.971(8)</a:t>
                      </a:r>
                    </a:p>
                  </a:txBody>
                  <a:tcPr/>
                </a:tc>
                <a:extLst>
                  <a:ext uri="{0D108BD9-81ED-4DB2-BD59-A6C34878D82A}">
                    <a16:rowId xmlns:a16="http://schemas.microsoft.com/office/drawing/2014/main" val="438608490"/>
                  </a:ext>
                </a:extLst>
              </a:tr>
              <a:tr h="29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O2</a:t>
                      </a:r>
                      <a:r>
                        <a:rPr lang="en-US" sz="1400" dirty="0">
                          <a:latin typeface="Palatino Linotype" panose="02040502050505030304" pitchFamily="18" charset="0"/>
                        </a:rPr>
                        <a:t>···</a:t>
                      </a:r>
                      <a:r>
                        <a:rPr lang="de-DE" sz="1400" dirty="0">
                          <a:latin typeface="Palatino Linotype" panose="02040502050505030304" pitchFamily="18" charset="0"/>
                        </a:rPr>
                        <a:t>O4‘</a:t>
                      </a:r>
                    </a:p>
                  </a:txBody>
                  <a:tcPr/>
                </a:tc>
                <a:tc>
                  <a:txBody>
                    <a:bodyPr/>
                    <a:lstStyle/>
                    <a:p>
                      <a:r>
                        <a:rPr lang="de-DE" sz="1400" dirty="0">
                          <a:latin typeface="Palatino Linotype" panose="02040502050505030304" pitchFamily="18" charset="0"/>
                        </a:rPr>
                        <a:t>2.705(9)</a:t>
                      </a:r>
                    </a:p>
                  </a:txBody>
                  <a:tcPr/>
                </a:tc>
                <a:extLst>
                  <a:ext uri="{0D108BD9-81ED-4DB2-BD59-A6C34878D82A}">
                    <a16:rowId xmlns:a16="http://schemas.microsoft.com/office/drawing/2014/main" val="1958338329"/>
                  </a:ext>
                </a:extLst>
              </a:tr>
              <a:tr h="29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O2</a:t>
                      </a:r>
                      <a:r>
                        <a:rPr lang="en-US" sz="1400" dirty="0">
                          <a:latin typeface="Palatino Linotype" panose="02040502050505030304" pitchFamily="18" charset="0"/>
                        </a:rPr>
                        <a:t>···</a:t>
                      </a:r>
                      <a:r>
                        <a:rPr lang="de-DE" sz="1400" dirty="0">
                          <a:latin typeface="Palatino Linotype" panose="02040502050505030304" pitchFamily="18" charset="0"/>
                        </a:rPr>
                        <a:t>O3‘</a:t>
                      </a:r>
                    </a:p>
                  </a:txBody>
                  <a:tcPr/>
                </a:tc>
                <a:tc>
                  <a:txBody>
                    <a:bodyPr/>
                    <a:lstStyle/>
                    <a:p>
                      <a:r>
                        <a:rPr lang="de-DE" sz="1400" dirty="0">
                          <a:latin typeface="Palatino Linotype" panose="02040502050505030304" pitchFamily="18" charset="0"/>
                        </a:rPr>
                        <a:t>3.015(8)</a:t>
                      </a:r>
                    </a:p>
                  </a:txBody>
                  <a:tcPr/>
                </a:tc>
                <a:extLst>
                  <a:ext uri="{0D108BD9-81ED-4DB2-BD59-A6C34878D82A}">
                    <a16:rowId xmlns:a16="http://schemas.microsoft.com/office/drawing/2014/main" val="1930565465"/>
                  </a:ext>
                </a:extLst>
              </a:tr>
              <a:tr h="29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O4</a:t>
                      </a:r>
                      <a:r>
                        <a:rPr lang="en-US" sz="1400" dirty="0">
                          <a:latin typeface="Palatino Linotype" panose="02040502050505030304" pitchFamily="18" charset="0"/>
                        </a:rPr>
                        <a:t>···</a:t>
                      </a:r>
                      <a:r>
                        <a:rPr lang="de-DE" sz="1400" dirty="0">
                          <a:latin typeface="Palatino Linotype" panose="02040502050505030304" pitchFamily="18" charset="0"/>
                        </a:rPr>
                        <a:t>O4‘</a:t>
                      </a:r>
                    </a:p>
                  </a:txBody>
                  <a:tcPr/>
                </a:tc>
                <a:tc>
                  <a:txBody>
                    <a:bodyPr/>
                    <a:lstStyle/>
                    <a:p>
                      <a:r>
                        <a:rPr lang="de-DE" sz="1400" dirty="0">
                          <a:latin typeface="Palatino Linotype" panose="02040502050505030304" pitchFamily="18" charset="0"/>
                        </a:rPr>
                        <a:t>3.283(10)</a:t>
                      </a:r>
                    </a:p>
                  </a:txBody>
                  <a:tcPr/>
                </a:tc>
                <a:extLst>
                  <a:ext uri="{0D108BD9-81ED-4DB2-BD59-A6C34878D82A}">
                    <a16:rowId xmlns:a16="http://schemas.microsoft.com/office/drawing/2014/main" val="2779660640"/>
                  </a:ext>
                </a:extLst>
              </a:tr>
            </a:tbl>
          </a:graphicData>
        </a:graphic>
      </p:graphicFrame>
      <p:graphicFrame>
        <p:nvGraphicFramePr>
          <p:cNvPr id="30" name="Tabelle 29">
            <a:extLst>
              <a:ext uri="{FF2B5EF4-FFF2-40B4-BE49-F238E27FC236}">
                <a16:creationId xmlns:a16="http://schemas.microsoft.com/office/drawing/2014/main" id="{B8119FB5-9451-420B-B3FD-4FC1BF078DAF}"/>
              </a:ext>
            </a:extLst>
          </p:cNvPr>
          <p:cNvGraphicFramePr>
            <a:graphicFrameLocks noGrp="1"/>
          </p:cNvGraphicFramePr>
          <p:nvPr>
            <p:extLst>
              <p:ext uri="{D42A27DB-BD31-4B8C-83A1-F6EECF244321}">
                <p14:modId xmlns:p14="http://schemas.microsoft.com/office/powerpoint/2010/main" val="4063126365"/>
              </p:ext>
            </p:extLst>
          </p:nvPr>
        </p:nvGraphicFramePr>
        <p:xfrm>
          <a:off x="609600" y="4175466"/>
          <a:ext cx="1734177" cy="2439360"/>
        </p:xfrm>
        <a:graphic>
          <a:graphicData uri="http://schemas.openxmlformats.org/drawingml/2006/table">
            <a:tbl>
              <a:tblPr firstRow="1" bandRow="1">
                <a:tableStyleId>{5C22544A-7EE6-4342-B048-85BDC9FD1C3A}</a:tableStyleId>
              </a:tblPr>
              <a:tblGrid>
                <a:gridCol w="669857">
                  <a:extLst>
                    <a:ext uri="{9D8B030D-6E8A-4147-A177-3AD203B41FA5}">
                      <a16:colId xmlns:a16="http://schemas.microsoft.com/office/drawing/2014/main" val="497117459"/>
                    </a:ext>
                  </a:extLst>
                </a:gridCol>
                <a:gridCol w="1064320">
                  <a:extLst>
                    <a:ext uri="{9D8B030D-6E8A-4147-A177-3AD203B41FA5}">
                      <a16:colId xmlns:a16="http://schemas.microsoft.com/office/drawing/2014/main" val="1116998606"/>
                    </a:ext>
                  </a:extLst>
                </a:gridCol>
              </a:tblGrid>
              <a:tr h="304920">
                <a:tc gridSpan="2">
                  <a:txBody>
                    <a:bodyPr/>
                    <a:lstStyle/>
                    <a:p>
                      <a:pPr algn="ctr"/>
                      <a:r>
                        <a:rPr lang="de-DE" sz="1400" i="1" dirty="0">
                          <a:latin typeface="Palatino Linotype" panose="02040502050505030304" pitchFamily="18" charset="0"/>
                        </a:rPr>
                        <a:t>P</a:t>
                      </a:r>
                      <a:r>
                        <a:rPr lang="de-DE" sz="1400" dirty="0">
                          <a:latin typeface="Palatino Linotype" panose="02040502050505030304" pitchFamily="18" charset="0"/>
                        </a:rPr>
                        <a:t>2</a:t>
                      </a:r>
                      <a:r>
                        <a:rPr lang="de-DE" sz="1400" baseline="-25000" dirty="0">
                          <a:latin typeface="Palatino Linotype" panose="02040502050505030304" pitchFamily="18" charset="0"/>
                        </a:rPr>
                        <a:t>1</a:t>
                      </a:r>
                      <a:r>
                        <a:rPr lang="de-DE" sz="1400" dirty="0">
                          <a:latin typeface="Palatino Linotype" panose="02040502050505030304" pitchFamily="18" charset="0"/>
                        </a:rPr>
                        <a:t>/</a:t>
                      </a:r>
                      <a:r>
                        <a:rPr lang="de-DE" sz="1400" i="1" dirty="0">
                          <a:latin typeface="Palatino Linotype" panose="02040502050505030304" pitchFamily="18" charset="0"/>
                        </a:rPr>
                        <a:t>c</a:t>
                      </a:r>
                    </a:p>
                  </a:txBody>
                  <a:tcPr/>
                </a:tc>
                <a:tc hMerge="1">
                  <a:txBody>
                    <a:bodyPr/>
                    <a:lstStyle/>
                    <a:p>
                      <a:endParaRPr lang="de-DE" sz="1600" dirty="0">
                        <a:latin typeface="Palatino Linotype" panose="02040502050505030304" pitchFamily="18" charset="0"/>
                      </a:endParaRPr>
                    </a:p>
                  </a:txBody>
                  <a:tcPr/>
                </a:tc>
                <a:extLst>
                  <a:ext uri="{0D108BD9-81ED-4DB2-BD59-A6C34878D82A}">
                    <a16:rowId xmlns:a16="http://schemas.microsoft.com/office/drawing/2014/main" val="540357857"/>
                  </a:ext>
                </a:extLst>
              </a:tr>
              <a:tr h="304920">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10.471(4)</a:t>
                      </a:r>
                    </a:p>
                  </a:txBody>
                  <a:tcPr/>
                </a:tc>
                <a:extLst>
                  <a:ext uri="{0D108BD9-81ED-4DB2-BD59-A6C34878D82A}">
                    <a16:rowId xmlns:a16="http://schemas.microsoft.com/office/drawing/2014/main" val="438608490"/>
                  </a:ext>
                </a:extLst>
              </a:tr>
              <a:tr h="304920">
                <a:tc>
                  <a:txBody>
                    <a:bodyPr/>
                    <a:lstStyle/>
                    <a:p>
                      <a:r>
                        <a:rPr lang="de-DE" sz="1400" i="1" dirty="0">
                          <a:latin typeface="Palatino Linotype" panose="02040502050505030304" pitchFamily="18" charset="0"/>
                        </a:rPr>
                        <a:t>b</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16.666(6)</a:t>
                      </a:r>
                    </a:p>
                  </a:txBody>
                  <a:tcPr/>
                </a:tc>
                <a:extLst>
                  <a:ext uri="{0D108BD9-81ED-4DB2-BD59-A6C34878D82A}">
                    <a16:rowId xmlns:a16="http://schemas.microsoft.com/office/drawing/2014/main" val="1958338329"/>
                  </a:ext>
                </a:extLst>
              </a:tr>
              <a:tr h="304920">
                <a:tc>
                  <a:txBody>
                    <a:bodyPr/>
                    <a:lstStyle/>
                    <a:p>
                      <a:r>
                        <a:rPr lang="de-DE" sz="1400" i="1" dirty="0">
                          <a:latin typeface="Palatino Linotype" panose="02040502050505030304" pitchFamily="18" charset="0"/>
                        </a:rPr>
                        <a:t>c</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32.251(11)</a:t>
                      </a:r>
                    </a:p>
                  </a:txBody>
                  <a:tcPr/>
                </a:tc>
                <a:extLst>
                  <a:ext uri="{0D108BD9-81ED-4DB2-BD59-A6C34878D82A}">
                    <a16:rowId xmlns:a16="http://schemas.microsoft.com/office/drawing/2014/main" val="1930565465"/>
                  </a:ext>
                </a:extLst>
              </a:tr>
              <a:tr h="304920">
                <a:tc>
                  <a:txBody>
                    <a:bodyPr/>
                    <a:lstStyle/>
                    <a:p>
                      <a:r>
                        <a:rPr lang="el-GR" sz="1400" i="1" dirty="0">
                          <a:latin typeface="Palatino Linotype" panose="02040502050505030304" pitchFamily="18" charset="0"/>
                        </a:rPr>
                        <a:t>β</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95.647(6)</a:t>
                      </a:r>
                    </a:p>
                  </a:txBody>
                  <a:tcPr/>
                </a:tc>
                <a:extLst>
                  <a:ext uri="{0D108BD9-81ED-4DB2-BD59-A6C34878D82A}">
                    <a16:rowId xmlns:a16="http://schemas.microsoft.com/office/drawing/2014/main" val="2779660640"/>
                  </a:ext>
                </a:extLst>
              </a:tr>
              <a:tr h="304920">
                <a:tc>
                  <a:txBody>
                    <a:bodyPr/>
                    <a:lstStyle/>
                    <a:p>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5601(4)</a:t>
                      </a:r>
                    </a:p>
                  </a:txBody>
                  <a:tcPr/>
                </a:tc>
                <a:extLst>
                  <a:ext uri="{0D108BD9-81ED-4DB2-BD59-A6C34878D82A}">
                    <a16:rowId xmlns:a16="http://schemas.microsoft.com/office/drawing/2014/main" val="1164602141"/>
                  </a:ext>
                </a:extLst>
              </a:tr>
              <a:tr h="304920">
                <a:tc>
                  <a:txBody>
                    <a:bodyPr/>
                    <a:lstStyle/>
                    <a:p>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0.0484</a:t>
                      </a:r>
                      <a:endParaRPr lang="de-DE" sz="1400" dirty="0">
                        <a:latin typeface="Palatino Linotype" panose="02040502050505030304" pitchFamily="18" charset="0"/>
                      </a:endParaRPr>
                    </a:p>
                  </a:txBody>
                  <a:tcPr/>
                </a:tc>
                <a:extLst>
                  <a:ext uri="{0D108BD9-81ED-4DB2-BD59-A6C34878D82A}">
                    <a16:rowId xmlns:a16="http://schemas.microsoft.com/office/drawing/2014/main" val="2908323"/>
                  </a:ext>
                </a:extLst>
              </a:tr>
              <a:tr h="304920">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0.1256</a:t>
                      </a:r>
                    </a:p>
                  </a:txBody>
                  <a:tcPr/>
                </a:tc>
                <a:extLst>
                  <a:ext uri="{0D108BD9-81ED-4DB2-BD59-A6C34878D82A}">
                    <a16:rowId xmlns:a16="http://schemas.microsoft.com/office/drawing/2014/main" val="2044366554"/>
                  </a:ext>
                </a:extLst>
              </a:tr>
            </a:tbl>
          </a:graphicData>
        </a:graphic>
      </p:graphicFrame>
      <p:sp>
        <p:nvSpPr>
          <p:cNvPr id="33" name="TextBox 3">
            <a:extLst>
              <a:ext uri="{FF2B5EF4-FFF2-40B4-BE49-F238E27FC236}">
                <a16:creationId xmlns:a16="http://schemas.microsoft.com/office/drawing/2014/main" id="{B70C7606-117F-4E10-8A42-F74F6B21C3A3}"/>
              </a:ext>
            </a:extLst>
          </p:cNvPr>
          <p:cNvSpPr txBox="1"/>
          <p:nvPr/>
        </p:nvSpPr>
        <p:spPr>
          <a:xfrm>
            <a:off x="5625782" y="2067809"/>
            <a:ext cx="3247145" cy="3416320"/>
          </a:xfrm>
          <a:prstGeom prst="rect">
            <a:avLst/>
          </a:prstGeom>
          <a:noFill/>
        </p:spPr>
        <p:txBody>
          <a:bodyPr wrap="square" rtlCol="0">
            <a:spAutoFit/>
          </a:bodyPr>
          <a:lstStyle/>
          <a:p>
            <a:pPr algn="just"/>
            <a:r>
              <a:rPr lang="en-US" dirty="0" smtClean="0">
                <a:latin typeface="Palatino Linotype" panose="02040502050505030304" pitchFamily="18" charset="0"/>
              </a:rPr>
              <a:t>Four </a:t>
            </a:r>
            <a:r>
              <a:rPr lang="en-US" dirty="0">
                <a:latin typeface="Palatino Linotype" panose="02040502050505030304" pitchFamily="18" charset="0"/>
              </a:rPr>
              <a:t>beta </a:t>
            </a:r>
            <a:r>
              <a:rPr lang="en-US" dirty="0" err="1">
                <a:latin typeface="Palatino Linotype" panose="02040502050505030304" pitchFamily="18" charset="0"/>
              </a:rPr>
              <a:t>diketo</a:t>
            </a:r>
            <a:r>
              <a:rPr lang="en-US" dirty="0">
                <a:latin typeface="Palatino Linotype" panose="02040502050505030304" pitchFamily="18" charset="0"/>
              </a:rPr>
              <a:t> moieties </a:t>
            </a:r>
            <a:r>
              <a:rPr lang="en-US" dirty="0" smtClean="0">
                <a:latin typeface="Palatino Linotype" panose="02040502050505030304" pitchFamily="18" charset="0"/>
              </a:rPr>
              <a:t>are arranged in close proximity to each other. The opposing </a:t>
            </a:r>
            <a:r>
              <a:rPr lang="en-US" dirty="0">
                <a:latin typeface="Palatino Linotype" panose="02040502050505030304" pitchFamily="18" charset="0"/>
              </a:rPr>
              <a:t>O atoms (O2, O4’) </a:t>
            </a:r>
            <a:r>
              <a:rPr lang="en-US" dirty="0" smtClean="0">
                <a:latin typeface="Palatino Linotype" panose="02040502050505030304" pitchFamily="18" charset="0"/>
              </a:rPr>
              <a:t>adopt a short distance that usually signals an H bond between them.</a:t>
            </a:r>
          </a:p>
          <a:p>
            <a:pPr algn="just"/>
            <a:r>
              <a:rPr lang="en-US" dirty="0" smtClean="0">
                <a:latin typeface="Palatino Linotype" panose="02040502050505030304" pitchFamily="18" charset="0"/>
              </a:rPr>
              <a:t>The close proximity may be enabled by H1 and H3’ whose positions may be fluctuant due to </a:t>
            </a:r>
            <a:r>
              <a:rPr lang="en-US" dirty="0" err="1" smtClean="0">
                <a:latin typeface="Palatino Linotype" panose="02040502050505030304" pitchFamily="18" charset="0"/>
              </a:rPr>
              <a:t>keto</a:t>
            </a:r>
            <a:r>
              <a:rPr lang="en-US" dirty="0" smtClean="0">
                <a:latin typeface="Palatino Linotype" panose="02040502050505030304" pitchFamily="18" charset="0"/>
              </a:rPr>
              <a:t> enol </a:t>
            </a:r>
            <a:r>
              <a:rPr lang="en-US" dirty="0" err="1" smtClean="0">
                <a:latin typeface="Palatino Linotype" panose="02040502050505030304" pitchFamily="18" charset="0"/>
              </a:rPr>
              <a:t>tautomerism</a:t>
            </a:r>
            <a:r>
              <a:rPr lang="en-US" dirty="0" smtClean="0">
                <a:latin typeface="Palatino Linotype" panose="02040502050505030304" pitchFamily="18" charset="0"/>
              </a:rPr>
              <a:t>. </a:t>
            </a:r>
          </a:p>
          <a:p>
            <a:pPr algn="just"/>
            <a:r>
              <a:rPr lang="en-US" dirty="0" smtClean="0">
                <a:latin typeface="Palatino Linotype" panose="02040502050505030304" pitchFamily="18" charset="0"/>
              </a:rPr>
              <a:t>This is unfortunately not visible with XRD.</a:t>
            </a:r>
            <a:endParaRPr lang="en-US" dirty="0">
              <a:latin typeface="Palatino Linotype" panose="02040502050505030304" pitchFamily="18" charset="0"/>
            </a:endParaRPr>
          </a:p>
        </p:txBody>
      </p:sp>
    </p:spTree>
    <p:extLst>
      <p:ext uri="{BB962C8B-B14F-4D97-AF65-F5344CB8AC3E}">
        <p14:creationId xmlns:p14="http://schemas.microsoft.com/office/powerpoint/2010/main" val="262320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517012" y="4336503"/>
            <a:ext cx="1882477" cy="2211056"/>
          </a:xfrm>
          <a:prstGeom prst="rect">
            <a:avLst/>
          </a:prstGeom>
        </p:spPr>
      </p:pic>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1508105"/>
          </a:xfrm>
          <a:prstGeom prst="rect">
            <a:avLst/>
          </a:prstGeom>
          <a:noFill/>
        </p:spPr>
        <p:txBody>
          <a:bodyPr wrap="square" rtlCol="0">
            <a:spAutoFit/>
          </a:bodyPr>
          <a:lstStyle/>
          <a:p>
            <a:r>
              <a:rPr lang="fr-FR" sz="2400" b="1" i="1" dirty="0">
                <a:latin typeface="Palatino Linotype" panose="02040502050505030304" pitchFamily="18" charset="0"/>
              </a:rPr>
              <a:t>P</a:t>
            </a:r>
            <a:r>
              <a:rPr lang="fr-FR" sz="2400" b="1" dirty="0">
                <a:latin typeface="Palatino Linotype" panose="02040502050505030304" pitchFamily="18" charset="0"/>
              </a:rPr>
              <a:t>-complexes</a:t>
            </a:r>
          </a:p>
          <a:p>
            <a:endParaRPr lang="en-US" sz="1400" b="1" dirty="0">
              <a:latin typeface="Palatino Linotype" panose="02040502050505030304" pitchFamily="18" charset="0"/>
            </a:endParaRPr>
          </a:p>
          <a:p>
            <a:r>
              <a:rPr lang="en-US" dirty="0">
                <a:latin typeface="Palatino Linotype" panose="02040502050505030304" pitchFamily="18" charset="0"/>
              </a:rPr>
              <a:t>The square planar PdCl</a:t>
            </a:r>
            <a:r>
              <a:rPr lang="en-US" baseline="-25000" dirty="0">
                <a:latin typeface="Palatino Linotype" panose="02040502050505030304" pitchFamily="18" charset="0"/>
              </a:rPr>
              <a:t>2</a:t>
            </a:r>
            <a:r>
              <a:rPr lang="en-US" dirty="0">
                <a:latin typeface="Palatino Linotype" panose="02040502050505030304" pitchFamily="18" charset="0"/>
              </a:rPr>
              <a:t> complex was characterized with SCXRD.</a:t>
            </a:r>
            <a:endParaRPr lang="en-US" baseline="-25000"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7" name="Tabelle 6">
            <a:extLst>
              <a:ext uri="{FF2B5EF4-FFF2-40B4-BE49-F238E27FC236}">
                <a16:creationId xmlns:a16="http://schemas.microsoft.com/office/drawing/2014/main" id="{1D17954F-C99B-4DB3-A829-0AF5C37B78AD}"/>
              </a:ext>
            </a:extLst>
          </p:cNvPr>
          <p:cNvGraphicFramePr>
            <a:graphicFrameLocks noGrp="1"/>
          </p:cNvGraphicFramePr>
          <p:nvPr>
            <p:extLst>
              <p:ext uri="{D42A27DB-BD31-4B8C-83A1-F6EECF244321}">
                <p14:modId xmlns:p14="http://schemas.microsoft.com/office/powerpoint/2010/main" val="3973283156"/>
              </p:ext>
            </p:extLst>
          </p:nvPr>
        </p:nvGraphicFramePr>
        <p:xfrm>
          <a:off x="571933" y="1691573"/>
          <a:ext cx="1678688" cy="2515296"/>
        </p:xfrm>
        <a:graphic>
          <a:graphicData uri="http://schemas.openxmlformats.org/drawingml/2006/table">
            <a:tbl>
              <a:tblPr firstRow="1" bandRow="1">
                <a:tableStyleId>{5C22544A-7EE6-4342-B048-85BDC9FD1C3A}</a:tableStyleId>
              </a:tblPr>
              <a:tblGrid>
                <a:gridCol w="648423">
                  <a:extLst>
                    <a:ext uri="{9D8B030D-6E8A-4147-A177-3AD203B41FA5}">
                      <a16:colId xmlns:a16="http://schemas.microsoft.com/office/drawing/2014/main" val="497117459"/>
                    </a:ext>
                  </a:extLst>
                </a:gridCol>
                <a:gridCol w="1030265">
                  <a:extLst>
                    <a:ext uri="{9D8B030D-6E8A-4147-A177-3AD203B41FA5}">
                      <a16:colId xmlns:a16="http://schemas.microsoft.com/office/drawing/2014/main" val="1116998606"/>
                    </a:ext>
                  </a:extLst>
                </a:gridCol>
              </a:tblGrid>
              <a:tr h="314412">
                <a:tc gridSpan="2">
                  <a:txBody>
                    <a:bodyPr/>
                    <a:lstStyle/>
                    <a:p>
                      <a:pPr algn="ctr"/>
                      <a:r>
                        <a:rPr lang="de-DE" sz="1400" i="1" dirty="0">
                          <a:latin typeface="Palatino Linotype" panose="02040502050505030304" pitchFamily="18" charset="0"/>
                        </a:rPr>
                        <a:t>C</a:t>
                      </a:r>
                      <a:r>
                        <a:rPr lang="de-DE" sz="1400" dirty="0">
                          <a:latin typeface="Palatino Linotype" panose="02040502050505030304" pitchFamily="18" charset="0"/>
                        </a:rPr>
                        <a:t>2/</a:t>
                      </a:r>
                      <a:r>
                        <a:rPr lang="de-DE" sz="1400" i="1" dirty="0">
                          <a:latin typeface="Palatino Linotype" panose="02040502050505030304" pitchFamily="18" charset="0"/>
                        </a:rPr>
                        <a:t>c</a:t>
                      </a:r>
                    </a:p>
                  </a:txBody>
                  <a:tcPr/>
                </a:tc>
                <a:tc hMerge="1">
                  <a:txBody>
                    <a:bodyPr/>
                    <a:lstStyle/>
                    <a:p>
                      <a:endParaRPr lang="de-DE" sz="1600" dirty="0">
                        <a:latin typeface="Palatino Linotype" panose="02040502050505030304" pitchFamily="18" charset="0"/>
                      </a:endParaRPr>
                    </a:p>
                  </a:txBody>
                  <a:tcPr/>
                </a:tc>
                <a:extLst>
                  <a:ext uri="{0D108BD9-81ED-4DB2-BD59-A6C34878D82A}">
                    <a16:rowId xmlns:a16="http://schemas.microsoft.com/office/drawing/2014/main" val="540357857"/>
                  </a:ext>
                </a:extLst>
              </a:tr>
              <a:tr h="314412">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27.340(13)</a:t>
                      </a:r>
                    </a:p>
                  </a:txBody>
                  <a:tcPr/>
                </a:tc>
                <a:extLst>
                  <a:ext uri="{0D108BD9-81ED-4DB2-BD59-A6C34878D82A}">
                    <a16:rowId xmlns:a16="http://schemas.microsoft.com/office/drawing/2014/main" val="438608490"/>
                  </a:ext>
                </a:extLst>
              </a:tr>
              <a:tr h="314412">
                <a:tc>
                  <a:txBody>
                    <a:bodyPr/>
                    <a:lstStyle/>
                    <a:p>
                      <a:r>
                        <a:rPr lang="de-DE" sz="1400" i="1" dirty="0">
                          <a:latin typeface="Palatino Linotype" panose="02040502050505030304" pitchFamily="18" charset="0"/>
                        </a:rPr>
                        <a:t>b</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7.494(4)</a:t>
                      </a:r>
                    </a:p>
                  </a:txBody>
                  <a:tcPr/>
                </a:tc>
                <a:extLst>
                  <a:ext uri="{0D108BD9-81ED-4DB2-BD59-A6C34878D82A}">
                    <a16:rowId xmlns:a16="http://schemas.microsoft.com/office/drawing/2014/main" val="1958338329"/>
                  </a:ext>
                </a:extLst>
              </a:tr>
              <a:tr h="314412">
                <a:tc>
                  <a:txBody>
                    <a:bodyPr/>
                    <a:lstStyle/>
                    <a:p>
                      <a:r>
                        <a:rPr lang="de-DE" sz="1400" i="1" dirty="0">
                          <a:latin typeface="Palatino Linotype" panose="02040502050505030304" pitchFamily="18" charset="0"/>
                        </a:rPr>
                        <a:t>c</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23.398(11)</a:t>
                      </a:r>
                    </a:p>
                  </a:txBody>
                  <a:tcPr/>
                </a:tc>
                <a:extLst>
                  <a:ext uri="{0D108BD9-81ED-4DB2-BD59-A6C34878D82A}">
                    <a16:rowId xmlns:a16="http://schemas.microsoft.com/office/drawing/2014/main" val="1930565465"/>
                  </a:ext>
                </a:extLst>
              </a:tr>
              <a:tr h="314412">
                <a:tc>
                  <a:txBody>
                    <a:bodyPr/>
                    <a:lstStyle/>
                    <a:p>
                      <a:r>
                        <a:rPr lang="el-GR" sz="1400" i="1" dirty="0">
                          <a:latin typeface="Palatino Linotype" panose="02040502050505030304" pitchFamily="18" charset="0"/>
                        </a:rPr>
                        <a:t>β</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95.012(9)</a:t>
                      </a:r>
                    </a:p>
                  </a:txBody>
                  <a:tcPr/>
                </a:tc>
                <a:extLst>
                  <a:ext uri="{0D108BD9-81ED-4DB2-BD59-A6C34878D82A}">
                    <a16:rowId xmlns:a16="http://schemas.microsoft.com/office/drawing/2014/main" val="2779660640"/>
                  </a:ext>
                </a:extLst>
              </a:tr>
              <a:tr h="314412">
                <a:tc>
                  <a:txBody>
                    <a:bodyPr/>
                    <a:lstStyle/>
                    <a:p>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4776(4)</a:t>
                      </a:r>
                    </a:p>
                  </a:txBody>
                  <a:tcPr/>
                </a:tc>
                <a:extLst>
                  <a:ext uri="{0D108BD9-81ED-4DB2-BD59-A6C34878D82A}">
                    <a16:rowId xmlns:a16="http://schemas.microsoft.com/office/drawing/2014/main" val="1164602141"/>
                  </a:ext>
                </a:extLst>
              </a:tr>
              <a:tr h="314412">
                <a:tc>
                  <a:txBody>
                    <a:bodyPr/>
                    <a:lstStyle/>
                    <a:p>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0.0525</a:t>
                      </a:r>
                      <a:endParaRPr lang="de-DE" sz="1400" dirty="0">
                        <a:latin typeface="Palatino Linotype" panose="02040502050505030304" pitchFamily="18" charset="0"/>
                      </a:endParaRPr>
                    </a:p>
                  </a:txBody>
                  <a:tcPr/>
                </a:tc>
                <a:extLst>
                  <a:ext uri="{0D108BD9-81ED-4DB2-BD59-A6C34878D82A}">
                    <a16:rowId xmlns:a16="http://schemas.microsoft.com/office/drawing/2014/main" val="1557799086"/>
                  </a:ext>
                </a:extLst>
              </a:tr>
              <a:tr h="314412">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0.1415</a:t>
                      </a:r>
                    </a:p>
                  </a:txBody>
                  <a:tcPr/>
                </a:tc>
                <a:extLst>
                  <a:ext uri="{0D108BD9-81ED-4DB2-BD59-A6C34878D82A}">
                    <a16:rowId xmlns:a16="http://schemas.microsoft.com/office/drawing/2014/main" val="2044366554"/>
                  </a:ext>
                </a:extLst>
              </a:tr>
            </a:tbl>
          </a:graphicData>
        </a:graphic>
      </p:graphicFrame>
      <p:grpSp>
        <p:nvGrpSpPr>
          <p:cNvPr id="45" name="Gruppieren 44">
            <a:extLst>
              <a:ext uri="{FF2B5EF4-FFF2-40B4-BE49-F238E27FC236}">
                <a16:creationId xmlns:a16="http://schemas.microsoft.com/office/drawing/2014/main" id="{DEC734D1-CEBD-436C-B0B4-84C1BAADF159}"/>
              </a:ext>
            </a:extLst>
          </p:cNvPr>
          <p:cNvGrpSpPr/>
          <p:nvPr/>
        </p:nvGrpSpPr>
        <p:grpSpPr>
          <a:xfrm>
            <a:off x="3358220" y="1593021"/>
            <a:ext cx="5839120" cy="2736828"/>
            <a:chOff x="3228680" y="1740394"/>
            <a:chExt cx="5839120" cy="2736828"/>
          </a:xfrm>
        </p:grpSpPr>
        <p:pic>
          <p:nvPicPr>
            <p:cNvPr id="36" name="Grafik 35">
              <a:extLst>
                <a:ext uri="{FF2B5EF4-FFF2-40B4-BE49-F238E27FC236}">
                  <a16:creationId xmlns:a16="http://schemas.microsoft.com/office/drawing/2014/main" id="{A1285FD5-17B1-4FBA-ADC6-0AC5D5BABF4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8680" y="1740394"/>
              <a:ext cx="5839120" cy="2736828"/>
            </a:xfrm>
            <a:prstGeom prst="rect">
              <a:avLst/>
            </a:prstGeom>
          </p:spPr>
        </p:pic>
        <p:sp>
          <p:nvSpPr>
            <p:cNvPr id="9" name="Textfeld 8">
              <a:extLst>
                <a:ext uri="{FF2B5EF4-FFF2-40B4-BE49-F238E27FC236}">
                  <a16:creationId xmlns:a16="http://schemas.microsoft.com/office/drawing/2014/main" id="{B94330A1-AA00-41DF-9F3E-99D7BFF8AC2B}"/>
                </a:ext>
              </a:extLst>
            </p:cNvPr>
            <p:cNvSpPr txBox="1"/>
            <p:nvPr/>
          </p:nvSpPr>
          <p:spPr>
            <a:xfrm>
              <a:off x="5974080" y="2823596"/>
              <a:ext cx="465192"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Pd</a:t>
              </a:r>
              <a:endParaRPr lang="de-DE" dirty="0">
                <a:effectLst>
                  <a:glow rad="101600">
                    <a:srgbClr val="FCFBF2"/>
                  </a:glow>
                </a:effectLst>
              </a:endParaRPr>
            </a:p>
          </p:txBody>
        </p:sp>
        <p:sp>
          <p:nvSpPr>
            <p:cNvPr id="39" name="Textfeld 38">
              <a:extLst>
                <a:ext uri="{FF2B5EF4-FFF2-40B4-BE49-F238E27FC236}">
                  <a16:creationId xmlns:a16="http://schemas.microsoft.com/office/drawing/2014/main" id="{74CA61A5-E49A-4D1A-9E73-A1FA4C815FEE}"/>
                </a:ext>
              </a:extLst>
            </p:cNvPr>
            <p:cNvSpPr txBox="1"/>
            <p:nvPr/>
          </p:nvSpPr>
          <p:spPr>
            <a:xfrm>
              <a:off x="6206676" y="3224681"/>
              <a:ext cx="530915"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Cl1</a:t>
              </a:r>
              <a:endParaRPr lang="de-DE" dirty="0">
                <a:effectLst>
                  <a:glow rad="101600">
                    <a:srgbClr val="FCFBF2"/>
                  </a:glow>
                </a:effectLst>
              </a:endParaRPr>
            </a:p>
          </p:txBody>
        </p:sp>
        <p:sp>
          <p:nvSpPr>
            <p:cNvPr id="40" name="Textfeld 39">
              <a:extLst>
                <a:ext uri="{FF2B5EF4-FFF2-40B4-BE49-F238E27FC236}">
                  <a16:creationId xmlns:a16="http://schemas.microsoft.com/office/drawing/2014/main" id="{3243EA73-C7AA-4946-BBDA-8089292D2B40}"/>
                </a:ext>
              </a:extLst>
            </p:cNvPr>
            <p:cNvSpPr txBox="1"/>
            <p:nvPr/>
          </p:nvSpPr>
          <p:spPr>
            <a:xfrm>
              <a:off x="5373556" y="2503188"/>
              <a:ext cx="595035"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Cl1’</a:t>
              </a:r>
              <a:endParaRPr lang="de-DE" dirty="0">
                <a:effectLst>
                  <a:glow rad="101600">
                    <a:srgbClr val="FCFBF2"/>
                  </a:glow>
                </a:effectLst>
              </a:endParaRPr>
            </a:p>
          </p:txBody>
        </p:sp>
      </p:grpSp>
      <p:grpSp>
        <p:nvGrpSpPr>
          <p:cNvPr id="50" name="Gruppieren 49">
            <a:extLst>
              <a:ext uri="{FF2B5EF4-FFF2-40B4-BE49-F238E27FC236}">
                <a16:creationId xmlns:a16="http://schemas.microsoft.com/office/drawing/2014/main" id="{DA101EE1-638D-4AF8-BD36-2668B81CFE01}"/>
              </a:ext>
            </a:extLst>
          </p:cNvPr>
          <p:cNvGrpSpPr/>
          <p:nvPr/>
        </p:nvGrpSpPr>
        <p:grpSpPr>
          <a:xfrm>
            <a:off x="755896" y="4320052"/>
            <a:ext cx="1672648" cy="2264763"/>
            <a:chOff x="4978808" y="4400913"/>
            <a:chExt cx="1672648" cy="2264763"/>
          </a:xfrm>
        </p:grpSpPr>
        <p:sp>
          <p:nvSpPr>
            <p:cNvPr id="12" name="Textfeld 11">
              <a:extLst>
                <a:ext uri="{FF2B5EF4-FFF2-40B4-BE49-F238E27FC236}">
                  <a16:creationId xmlns:a16="http://schemas.microsoft.com/office/drawing/2014/main" id="{C99AAEF8-5F7D-48C0-A48C-15F31ADE635F}"/>
                </a:ext>
              </a:extLst>
            </p:cNvPr>
            <p:cNvSpPr txBox="1"/>
            <p:nvPr/>
          </p:nvSpPr>
          <p:spPr>
            <a:xfrm>
              <a:off x="5798847" y="4400913"/>
              <a:ext cx="524549" cy="307776"/>
            </a:xfrm>
            <a:prstGeom prst="rect">
              <a:avLst/>
            </a:prstGeom>
            <a:noFill/>
          </p:spPr>
          <p:txBody>
            <a:bodyPr wrap="square" rtlCol="0">
              <a:spAutoFit/>
            </a:bodyPr>
            <a:lstStyle/>
            <a:p>
              <a:r>
                <a:rPr lang="de-DE" sz="1400" dirty="0">
                  <a:latin typeface="Palatino Linotype" panose="02040502050505030304" pitchFamily="18" charset="0"/>
                </a:rPr>
                <a:t>O1</a:t>
              </a:r>
            </a:p>
          </p:txBody>
        </p:sp>
        <p:sp>
          <p:nvSpPr>
            <p:cNvPr id="13" name="Textfeld 12">
              <a:extLst>
                <a:ext uri="{FF2B5EF4-FFF2-40B4-BE49-F238E27FC236}">
                  <a16:creationId xmlns:a16="http://schemas.microsoft.com/office/drawing/2014/main" id="{F64A5A0E-806C-4581-ABEE-CA81D7883C41}"/>
                </a:ext>
              </a:extLst>
            </p:cNvPr>
            <p:cNvSpPr txBox="1"/>
            <p:nvPr/>
          </p:nvSpPr>
          <p:spPr>
            <a:xfrm>
              <a:off x="5965291" y="5105321"/>
              <a:ext cx="508242" cy="307777"/>
            </a:xfrm>
            <a:prstGeom prst="rect">
              <a:avLst/>
            </a:prstGeom>
            <a:noFill/>
          </p:spPr>
          <p:txBody>
            <a:bodyPr wrap="square" rtlCol="0">
              <a:spAutoFit/>
            </a:bodyPr>
            <a:lstStyle/>
            <a:p>
              <a:r>
                <a:rPr lang="de-DE" sz="1400" dirty="0">
                  <a:latin typeface="Palatino Linotype" panose="02040502050505030304" pitchFamily="18" charset="0"/>
                </a:rPr>
                <a:t>O2</a:t>
              </a:r>
            </a:p>
          </p:txBody>
        </p:sp>
        <p:sp>
          <p:nvSpPr>
            <p:cNvPr id="15" name="Textfeld 14">
              <a:extLst>
                <a:ext uri="{FF2B5EF4-FFF2-40B4-BE49-F238E27FC236}">
                  <a16:creationId xmlns:a16="http://schemas.microsoft.com/office/drawing/2014/main" id="{2FCCDE69-E301-425F-84AD-245D55768A43}"/>
                </a:ext>
              </a:extLst>
            </p:cNvPr>
            <p:cNvSpPr txBox="1"/>
            <p:nvPr/>
          </p:nvSpPr>
          <p:spPr>
            <a:xfrm>
              <a:off x="5719433" y="5369517"/>
              <a:ext cx="394727" cy="227761"/>
            </a:xfrm>
            <a:prstGeom prst="rect">
              <a:avLst/>
            </a:prstGeom>
            <a:noFill/>
          </p:spPr>
          <p:txBody>
            <a:bodyPr wrap="square" rtlCol="0">
              <a:spAutoFit/>
            </a:bodyPr>
            <a:lstStyle/>
            <a:p>
              <a:r>
                <a:rPr lang="de-DE" sz="1400" dirty="0">
                  <a:latin typeface="Palatino Linotype" panose="02040502050505030304" pitchFamily="18" charset="0"/>
                </a:rPr>
                <a:t>1</a:t>
              </a:r>
            </a:p>
          </p:txBody>
        </p:sp>
        <p:sp>
          <p:nvSpPr>
            <p:cNvPr id="20" name="Textfeld 19">
              <a:extLst>
                <a:ext uri="{FF2B5EF4-FFF2-40B4-BE49-F238E27FC236}">
                  <a16:creationId xmlns:a16="http://schemas.microsoft.com/office/drawing/2014/main" id="{3BC1A0F4-04F7-4B3F-85A3-9EF5FDBD6C33}"/>
                </a:ext>
              </a:extLst>
            </p:cNvPr>
            <p:cNvSpPr txBox="1"/>
            <p:nvPr/>
          </p:nvSpPr>
          <p:spPr>
            <a:xfrm>
              <a:off x="5714804" y="5200271"/>
              <a:ext cx="394728" cy="227761"/>
            </a:xfrm>
            <a:prstGeom prst="rect">
              <a:avLst/>
            </a:prstGeom>
            <a:noFill/>
          </p:spPr>
          <p:txBody>
            <a:bodyPr wrap="square" rtlCol="0">
              <a:spAutoFit/>
            </a:bodyPr>
            <a:lstStyle/>
            <a:p>
              <a:r>
                <a:rPr lang="de-DE" sz="1400" dirty="0">
                  <a:latin typeface="Palatino Linotype" panose="02040502050505030304" pitchFamily="18" charset="0"/>
                </a:rPr>
                <a:t>_</a:t>
              </a:r>
            </a:p>
          </p:txBody>
        </p:sp>
        <p:sp>
          <p:nvSpPr>
            <p:cNvPr id="46" name="Textfeld 45">
              <a:extLst>
                <a:ext uri="{FF2B5EF4-FFF2-40B4-BE49-F238E27FC236}">
                  <a16:creationId xmlns:a16="http://schemas.microsoft.com/office/drawing/2014/main" id="{DC760AC0-417E-42CA-97CE-BB26AAC88B31}"/>
                </a:ext>
              </a:extLst>
            </p:cNvPr>
            <p:cNvSpPr txBox="1"/>
            <p:nvPr/>
          </p:nvSpPr>
          <p:spPr>
            <a:xfrm>
              <a:off x="4978808" y="5665510"/>
              <a:ext cx="508242" cy="307777"/>
            </a:xfrm>
            <a:prstGeom prst="rect">
              <a:avLst/>
            </a:prstGeom>
            <a:noFill/>
          </p:spPr>
          <p:txBody>
            <a:bodyPr wrap="square" rtlCol="0">
              <a:spAutoFit/>
            </a:bodyPr>
            <a:lstStyle/>
            <a:p>
              <a:r>
                <a:rPr lang="de-DE" sz="1400" dirty="0">
                  <a:latin typeface="Palatino Linotype" panose="02040502050505030304" pitchFamily="18" charset="0"/>
                </a:rPr>
                <a:t>O2‘</a:t>
              </a:r>
            </a:p>
          </p:txBody>
        </p:sp>
        <p:sp>
          <p:nvSpPr>
            <p:cNvPr id="47" name="Textfeld 46">
              <a:extLst>
                <a:ext uri="{FF2B5EF4-FFF2-40B4-BE49-F238E27FC236}">
                  <a16:creationId xmlns:a16="http://schemas.microsoft.com/office/drawing/2014/main" id="{0F8A7FCD-55E8-4AAD-BAE3-F414708AC68B}"/>
                </a:ext>
              </a:extLst>
            </p:cNvPr>
            <p:cNvSpPr txBox="1"/>
            <p:nvPr/>
          </p:nvSpPr>
          <p:spPr>
            <a:xfrm>
              <a:off x="5156613" y="6341857"/>
              <a:ext cx="524549" cy="307776"/>
            </a:xfrm>
            <a:prstGeom prst="rect">
              <a:avLst/>
            </a:prstGeom>
            <a:noFill/>
          </p:spPr>
          <p:txBody>
            <a:bodyPr wrap="square" rtlCol="0">
              <a:spAutoFit/>
            </a:bodyPr>
            <a:lstStyle/>
            <a:p>
              <a:r>
                <a:rPr lang="de-DE" sz="1400" dirty="0">
                  <a:latin typeface="Palatino Linotype" panose="02040502050505030304" pitchFamily="18" charset="0"/>
                </a:rPr>
                <a:t>O1‘</a:t>
              </a:r>
            </a:p>
          </p:txBody>
        </p:sp>
        <p:sp>
          <p:nvSpPr>
            <p:cNvPr id="51" name="Textfeld 50">
              <a:extLst>
                <a:ext uri="{FF2B5EF4-FFF2-40B4-BE49-F238E27FC236}">
                  <a16:creationId xmlns:a16="http://schemas.microsoft.com/office/drawing/2014/main" id="{08E6C7B8-14DB-4D63-8C51-B5990F7BF958}"/>
                </a:ext>
              </a:extLst>
            </p:cNvPr>
            <p:cNvSpPr txBox="1"/>
            <p:nvPr/>
          </p:nvSpPr>
          <p:spPr>
            <a:xfrm>
              <a:off x="5163680" y="4410710"/>
              <a:ext cx="524549" cy="307776"/>
            </a:xfrm>
            <a:prstGeom prst="rect">
              <a:avLst/>
            </a:prstGeom>
            <a:noFill/>
          </p:spPr>
          <p:txBody>
            <a:bodyPr wrap="square" rtlCol="0">
              <a:spAutoFit/>
            </a:bodyPr>
            <a:lstStyle/>
            <a:p>
              <a:r>
                <a:rPr lang="de-DE" sz="1400" dirty="0">
                  <a:latin typeface="Palatino Linotype" panose="02040502050505030304" pitchFamily="18" charset="0"/>
                </a:rPr>
                <a:t>C1</a:t>
              </a:r>
            </a:p>
          </p:txBody>
        </p:sp>
        <p:sp>
          <p:nvSpPr>
            <p:cNvPr id="54" name="Textfeld 53">
              <a:extLst>
                <a:ext uri="{FF2B5EF4-FFF2-40B4-BE49-F238E27FC236}">
                  <a16:creationId xmlns:a16="http://schemas.microsoft.com/office/drawing/2014/main" id="{03156BDC-5D2C-4816-A85E-3C2AC8D7BFAF}"/>
                </a:ext>
              </a:extLst>
            </p:cNvPr>
            <p:cNvSpPr txBox="1"/>
            <p:nvPr/>
          </p:nvSpPr>
          <p:spPr>
            <a:xfrm>
              <a:off x="5308251" y="5187100"/>
              <a:ext cx="524549" cy="307776"/>
            </a:xfrm>
            <a:prstGeom prst="rect">
              <a:avLst/>
            </a:prstGeom>
            <a:noFill/>
          </p:spPr>
          <p:txBody>
            <a:bodyPr wrap="square" rtlCol="0">
              <a:spAutoFit/>
            </a:bodyPr>
            <a:lstStyle/>
            <a:p>
              <a:r>
                <a:rPr lang="de-DE" sz="1400" dirty="0">
                  <a:latin typeface="Palatino Linotype" panose="02040502050505030304" pitchFamily="18" charset="0"/>
                </a:rPr>
                <a:t>C3</a:t>
              </a:r>
            </a:p>
          </p:txBody>
        </p:sp>
        <p:sp>
          <p:nvSpPr>
            <p:cNvPr id="55" name="Textfeld 54">
              <a:extLst>
                <a:ext uri="{FF2B5EF4-FFF2-40B4-BE49-F238E27FC236}">
                  <a16:creationId xmlns:a16="http://schemas.microsoft.com/office/drawing/2014/main" id="{009F0AE9-64BA-4850-9EB3-D2099746AD2C}"/>
                </a:ext>
              </a:extLst>
            </p:cNvPr>
            <p:cNvSpPr txBox="1"/>
            <p:nvPr/>
          </p:nvSpPr>
          <p:spPr>
            <a:xfrm>
              <a:off x="6126907" y="5687994"/>
              <a:ext cx="524549" cy="307776"/>
            </a:xfrm>
            <a:prstGeom prst="rect">
              <a:avLst/>
            </a:prstGeom>
            <a:noFill/>
          </p:spPr>
          <p:txBody>
            <a:bodyPr wrap="square" rtlCol="0">
              <a:spAutoFit/>
            </a:bodyPr>
            <a:lstStyle/>
            <a:p>
              <a:r>
                <a:rPr lang="de-DE" sz="1400" dirty="0">
                  <a:latin typeface="Palatino Linotype" panose="02040502050505030304" pitchFamily="18" charset="0"/>
                </a:rPr>
                <a:t>C3‘</a:t>
              </a:r>
            </a:p>
          </p:txBody>
        </p:sp>
        <p:sp>
          <p:nvSpPr>
            <p:cNvPr id="56" name="Textfeld 55">
              <a:extLst>
                <a:ext uri="{FF2B5EF4-FFF2-40B4-BE49-F238E27FC236}">
                  <a16:creationId xmlns:a16="http://schemas.microsoft.com/office/drawing/2014/main" id="{52203BD7-F5B6-45CA-9464-C64AAB394B22}"/>
                </a:ext>
              </a:extLst>
            </p:cNvPr>
            <p:cNvSpPr txBox="1"/>
            <p:nvPr/>
          </p:nvSpPr>
          <p:spPr>
            <a:xfrm>
              <a:off x="5847257" y="6357900"/>
              <a:ext cx="524549" cy="307776"/>
            </a:xfrm>
            <a:prstGeom prst="rect">
              <a:avLst/>
            </a:prstGeom>
            <a:noFill/>
          </p:spPr>
          <p:txBody>
            <a:bodyPr wrap="square" rtlCol="0">
              <a:spAutoFit/>
            </a:bodyPr>
            <a:lstStyle/>
            <a:p>
              <a:r>
                <a:rPr lang="de-DE" sz="1400" dirty="0">
                  <a:latin typeface="Palatino Linotype" panose="02040502050505030304" pitchFamily="18" charset="0"/>
                </a:rPr>
                <a:t>C1‘</a:t>
              </a:r>
            </a:p>
          </p:txBody>
        </p:sp>
      </p:grpSp>
      <p:graphicFrame>
        <p:nvGraphicFramePr>
          <p:cNvPr id="49" name="Tabelle 29">
            <a:extLst>
              <a:ext uri="{FF2B5EF4-FFF2-40B4-BE49-F238E27FC236}">
                <a16:creationId xmlns:a16="http://schemas.microsoft.com/office/drawing/2014/main" id="{B2E3D4D6-1A1E-4991-8A7F-D3B762AB72F8}"/>
              </a:ext>
            </a:extLst>
          </p:cNvPr>
          <p:cNvGraphicFramePr>
            <a:graphicFrameLocks noGrp="1"/>
          </p:cNvGraphicFramePr>
          <p:nvPr>
            <p:extLst>
              <p:ext uri="{D42A27DB-BD31-4B8C-83A1-F6EECF244321}">
                <p14:modId xmlns:p14="http://schemas.microsoft.com/office/powerpoint/2010/main" val="2278837750"/>
              </p:ext>
            </p:extLst>
          </p:nvPr>
        </p:nvGraphicFramePr>
        <p:xfrm>
          <a:off x="2869898" y="3697476"/>
          <a:ext cx="1854502" cy="1219200"/>
        </p:xfrm>
        <a:graphic>
          <a:graphicData uri="http://schemas.openxmlformats.org/drawingml/2006/table">
            <a:tbl>
              <a:tblPr firstRow="1" bandRow="1">
                <a:tableStyleId>{5C22544A-7EE6-4342-B048-85BDC9FD1C3A}</a:tableStyleId>
              </a:tblPr>
              <a:tblGrid>
                <a:gridCol w="927251">
                  <a:extLst>
                    <a:ext uri="{9D8B030D-6E8A-4147-A177-3AD203B41FA5}">
                      <a16:colId xmlns:a16="http://schemas.microsoft.com/office/drawing/2014/main" val="497117459"/>
                    </a:ext>
                  </a:extLst>
                </a:gridCol>
                <a:gridCol w="927251">
                  <a:extLst>
                    <a:ext uri="{9D8B030D-6E8A-4147-A177-3AD203B41FA5}">
                      <a16:colId xmlns:a16="http://schemas.microsoft.com/office/drawing/2014/main" val="1116998606"/>
                    </a:ext>
                  </a:extLst>
                </a:gridCol>
              </a:tblGrid>
              <a:tr h="287339">
                <a:tc>
                  <a:txBody>
                    <a:bodyPr/>
                    <a:lstStyle/>
                    <a:p>
                      <a:endParaRPr lang="de-DE" sz="1400" dirty="0">
                        <a:latin typeface="Palatino Linotype" panose="02040502050505030304" pitchFamily="18" charset="0"/>
                      </a:endParaRPr>
                    </a:p>
                  </a:txBody>
                  <a:tcPr/>
                </a:tc>
                <a:tc>
                  <a:txBody>
                    <a:bodyPr/>
                    <a:lstStyle/>
                    <a:p>
                      <a:r>
                        <a:rPr lang="de-DE" sz="1400" i="1" dirty="0">
                          <a:latin typeface="Palatino Linotype" panose="02040502050505030304" pitchFamily="18" charset="0"/>
                        </a:rPr>
                        <a:t>d</a:t>
                      </a:r>
                      <a:r>
                        <a:rPr lang="de-DE" sz="1400" dirty="0">
                          <a:latin typeface="Palatino Linotype" panose="02040502050505030304" pitchFamily="18" charset="0"/>
                        </a:rPr>
                        <a:t> / Å</a:t>
                      </a:r>
                    </a:p>
                  </a:txBody>
                  <a:tcPr/>
                </a:tc>
                <a:extLst>
                  <a:ext uri="{0D108BD9-81ED-4DB2-BD59-A6C34878D82A}">
                    <a16:rowId xmlns:a16="http://schemas.microsoft.com/office/drawing/2014/main" val="540357857"/>
                  </a:ext>
                </a:extLst>
              </a:tr>
              <a:tr h="287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O1</a:t>
                      </a:r>
                      <a:r>
                        <a:rPr lang="en-US" sz="1400" dirty="0">
                          <a:latin typeface="Palatino Linotype" panose="02040502050505030304" pitchFamily="18" charset="0"/>
                        </a:rPr>
                        <a:t>···</a:t>
                      </a:r>
                      <a:r>
                        <a:rPr lang="de-DE" sz="1400" dirty="0">
                          <a:latin typeface="Palatino Linotype" panose="02040502050505030304" pitchFamily="18" charset="0"/>
                        </a:rPr>
                        <a:t>C3‘</a:t>
                      </a:r>
                    </a:p>
                  </a:txBody>
                  <a:tcPr/>
                </a:tc>
                <a:tc>
                  <a:txBody>
                    <a:bodyPr/>
                    <a:lstStyle/>
                    <a:p>
                      <a:r>
                        <a:rPr lang="de-DE" sz="1400" dirty="0">
                          <a:latin typeface="Palatino Linotype" panose="02040502050505030304" pitchFamily="18" charset="0"/>
                        </a:rPr>
                        <a:t>3.334(6)</a:t>
                      </a:r>
                    </a:p>
                  </a:txBody>
                  <a:tcPr/>
                </a:tc>
                <a:extLst>
                  <a:ext uri="{0D108BD9-81ED-4DB2-BD59-A6C34878D82A}">
                    <a16:rowId xmlns:a16="http://schemas.microsoft.com/office/drawing/2014/main" val="438608490"/>
                  </a:ext>
                </a:extLst>
              </a:tr>
              <a:tr h="287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Palatino Linotype" panose="02040502050505030304" pitchFamily="18" charset="0"/>
                        </a:rPr>
                        <a:t>O2</a:t>
                      </a:r>
                      <a:r>
                        <a:rPr lang="en-US" sz="1400" dirty="0">
                          <a:latin typeface="Palatino Linotype" panose="02040502050505030304" pitchFamily="18" charset="0"/>
                        </a:rPr>
                        <a:t>···</a:t>
                      </a:r>
                      <a:r>
                        <a:rPr lang="de-DE" sz="1400" dirty="0">
                          <a:latin typeface="Palatino Linotype" panose="02040502050505030304" pitchFamily="18" charset="0"/>
                        </a:rPr>
                        <a:t>C1‘</a:t>
                      </a:r>
                    </a:p>
                  </a:txBody>
                  <a:tcPr/>
                </a:tc>
                <a:tc>
                  <a:txBody>
                    <a:bodyPr/>
                    <a:lstStyle/>
                    <a:p>
                      <a:r>
                        <a:rPr lang="de-DE" sz="1400" dirty="0">
                          <a:latin typeface="Palatino Linotype" panose="02040502050505030304" pitchFamily="18" charset="0"/>
                        </a:rPr>
                        <a:t>3.397(6</a:t>
                      </a:r>
                      <a:r>
                        <a:rPr lang="de-DE" sz="1400" dirty="0" smtClean="0">
                          <a:latin typeface="Palatino Linotype" panose="02040502050505030304" pitchFamily="18" charset="0"/>
                        </a:rPr>
                        <a:t>)</a:t>
                      </a:r>
                    </a:p>
                  </a:txBody>
                  <a:tcPr/>
                </a:tc>
                <a:extLst>
                  <a:ext uri="{0D108BD9-81ED-4DB2-BD59-A6C34878D82A}">
                    <a16:rowId xmlns:a16="http://schemas.microsoft.com/office/drawing/2014/main" val="1958338329"/>
                  </a:ext>
                </a:extLst>
              </a:tr>
              <a:tr h="287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latin typeface="Palatino Linotype" panose="02040502050505030304" pitchFamily="18" charset="0"/>
                        </a:rPr>
                        <a:t>centroids</a:t>
                      </a:r>
                      <a:endParaRPr lang="de-DE" sz="14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3.400</a:t>
                      </a:r>
                    </a:p>
                  </a:txBody>
                  <a:tcPr/>
                </a:tc>
                <a:extLst>
                  <a:ext uri="{0D108BD9-81ED-4DB2-BD59-A6C34878D82A}">
                    <a16:rowId xmlns:a16="http://schemas.microsoft.com/office/drawing/2014/main" val="57035699"/>
                  </a:ext>
                </a:extLst>
              </a:tr>
            </a:tbl>
          </a:graphicData>
        </a:graphic>
      </p:graphicFrame>
      <p:sp>
        <p:nvSpPr>
          <p:cNvPr id="57" name="TextBox 3">
            <a:extLst>
              <a:ext uri="{FF2B5EF4-FFF2-40B4-BE49-F238E27FC236}">
                <a16:creationId xmlns:a16="http://schemas.microsoft.com/office/drawing/2014/main" id="{2CC8C324-CD5F-42D8-8CE6-34AD341079DC}"/>
              </a:ext>
            </a:extLst>
          </p:cNvPr>
          <p:cNvSpPr txBox="1"/>
          <p:nvPr/>
        </p:nvSpPr>
        <p:spPr>
          <a:xfrm>
            <a:off x="2514844" y="4966145"/>
            <a:ext cx="4966752" cy="1754326"/>
          </a:xfrm>
          <a:prstGeom prst="rect">
            <a:avLst/>
          </a:prstGeom>
          <a:noFill/>
        </p:spPr>
        <p:txBody>
          <a:bodyPr wrap="square" rtlCol="0">
            <a:spAutoFit/>
          </a:bodyPr>
          <a:lstStyle/>
          <a:p>
            <a:pPr algn="just"/>
            <a:r>
              <a:rPr lang="en-US" dirty="0">
                <a:latin typeface="Palatino Linotype" panose="02040502050505030304" pitchFamily="18" charset="0"/>
              </a:rPr>
              <a:t>The beta </a:t>
            </a:r>
            <a:r>
              <a:rPr lang="en-US" dirty="0" err="1">
                <a:latin typeface="Palatino Linotype" panose="02040502050505030304" pitchFamily="18" charset="0"/>
              </a:rPr>
              <a:t>diketo</a:t>
            </a:r>
            <a:r>
              <a:rPr lang="en-US" dirty="0">
                <a:latin typeface="Palatino Linotype" panose="02040502050505030304" pitchFamily="18" charset="0"/>
              </a:rPr>
              <a:t> moieties stack around an inversion center with a </a:t>
            </a:r>
            <a:r>
              <a:rPr lang="el-GR" dirty="0">
                <a:latin typeface="Palatino Linotype" panose="02040502050505030304" pitchFamily="18" charset="0"/>
              </a:rPr>
              <a:t>π</a:t>
            </a:r>
            <a:r>
              <a:rPr lang="de-DE" dirty="0">
                <a:latin typeface="Palatino Linotype" panose="02040502050505030304" pitchFamily="18" charset="0"/>
              </a:rPr>
              <a:t>-</a:t>
            </a:r>
            <a:r>
              <a:rPr lang="el-GR" dirty="0">
                <a:latin typeface="Palatino Linotype" panose="02040502050505030304" pitchFamily="18" charset="0"/>
              </a:rPr>
              <a:t>π</a:t>
            </a:r>
            <a:r>
              <a:rPr lang="de-DE" dirty="0">
                <a:latin typeface="Palatino Linotype" panose="02040502050505030304" pitchFamily="18" charset="0"/>
              </a:rPr>
              <a:t> stacking </a:t>
            </a:r>
            <a:r>
              <a:rPr lang="de-DE" dirty="0" err="1">
                <a:latin typeface="Palatino Linotype" panose="02040502050505030304" pitchFamily="18" charset="0"/>
              </a:rPr>
              <a:t>interaction</a:t>
            </a:r>
            <a:r>
              <a:rPr lang="de-DE" dirty="0">
                <a:latin typeface="Palatino Linotype" panose="02040502050505030304" pitchFamily="18" charset="0"/>
              </a:rPr>
              <a:t>. In </a:t>
            </a:r>
            <a:r>
              <a:rPr lang="de-DE" dirty="0" err="1">
                <a:latin typeface="Palatino Linotype" panose="02040502050505030304" pitchFamily="18" charset="0"/>
              </a:rPr>
              <a:t>both</a:t>
            </a:r>
            <a:r>
              <a:rPr lang="de-DE" dirty="0">
                <a:latin typeface="Palatino Linotype" panose="02040502050505030304" pitchFamily="18" charset="0"/>
              </a:rPr>
              <a:t> </a:t>
            </a:r>
            <a:r>
              <a:rPr lang="de-DE" dirty="0" err="1">
                <a:latin typeface="Palatino Linotype" panose="02040502050505030304" pitchFamily="18" charset="0"/>
              </a:rPr>
              <a:t>examples</a:t>
            </a:r>
            <a:r>
              <a:rPr lang="de-DE" dirty="0">
                <a:latin typeface="Palatino Linotype" panose="02040502050505030304" pitchFamily="18" charset="0"/>
              </a:rPr>
              <a:t> </a:t>
            </a:r>
            <a:r>
              <a:rPr lang="de-DE" dirty="0" err="1">
                <a:latin typeface="Palatino Linotype" panose="02040502050505030304" pitchFamily="18" charset="0"/>
              </a:rPr>
              <a:t>the</a:t>
            </a:r>
            <a:r>
              <a:rPr lang="de-DE" dirty="0">
                <a:latin typeface="Palatino Linotype" panose="02040502050505030304" pitchFamily="18" charset="0"/>
              </a:rPr>
              <a:t> </a:t>
            </a:r>
            <a:r>
              <a:rPr lang="de-DE" i="1" dirty="0">
                <a:latin typeface="Palatino Linotype" panose="02040502050505030304" pitchFamily="18" charset="0"/>
              </a:rPr>
              <a:t>P</a:t>
            </a:r>
            <a:r>
              <a:rPr lang="de-DE" dirty="0">
                <a:latin typeface="Palatino Linotype" panose="02040502050505030304" pitchFamily="18" charset="0"/>
              </a:rPr>
              <a:t> </a:t>
            </a:r>
            <a:r>
              <a:rPr lang="de-DE" dirty="0" err="1">
                <a:latin typeface="Palatino Linotype" panose="02040502050505030304" pitchFamily="18" charset="0"/>
              </a:rPr>
              <a:t>donor</a:t>
            </a:r>
            <a:r>
              <a:rPr lang="de-DE" dirty="0">
                <a:latin typeface="Palatino Linotype" panose="02040502050505030304" pitchFamily="18" charset="0"/>
              </a:rPr>
              <a:t> </a:t>
            </a:r>
            <a:r>
              <a:rPr lang="de-DE" dirty="0" err="1">
                <a:latin typeface="Palatino Linotype" panose="02040502050505030304" pitchFamily="18" charset="0"/>
              </a:rPr>
              <a:t>is</a:t>
            </a:r>
            <a:r>
              <a:rPr lang="de-DE" dirty="0">
                <a:latin typeface="Palatino Linotype" panose="02040502050505030304" pitchFamily="18" charset="0"/>
              </a:rPr>
              <a:t> superior </a:t>
            </a:r>
            <a:r>
              <a:rPr lang="de-DE" dirty="0" err="1">
                <a:latin typeface="Palatino Linotype" panose="02040502050505030304" pitchFamily="18" charset="0"/>
              </a:rPr>
              <a:t>to</a:t>
            </a:r>
            <a:r>
              <a:rPr lang="de-DE" dirty="0">
                <a:latin typeface="Palatino Linotype" panose="02040502050505030304" pitchFamily="18" charset="0"/>
              </a:rPr>
              <a:t> </a:t>
            </a:r>
            <a:r>
              <a:rPr lang="de-DE" dirty="0" err="1">
                <a:latin typeface="Palatino Linotype" panose="02040502050505030304" pitchFamily="18" charset="0"/>
              </a:rPr>
              <a:t>the</a:t>
            </a:r>
            <a:r>
              <a:rPr lang="de-DE" dirty="0">
                <a:latin typeface="Palatino Linotype" panose="02040502050505030304" pitchFamily="18" charset="0"/>
              </a:rPr>
              <a:t> </a:t>
            </a:r>
            <a:r>
              <a:rPr lang="de-DE" i="1" dirty="0">
                <a:latin typeface="Palatino Linotype" panose="02040502050505030304" pitchFamily="18" charset="0"/>
              </a:rPr>
              <a:t>N</a:t>
            </a:r>
            <a:r>
              <a:rPr lang="de-DE" dirty="0">
                <a:latin typeface="Palatino Linotype" panose="02040502050505030304" pitchFamily="18" charset="0"/>
              </a:rPr>
              <a:t> </a:t>
            </a:r>
            <a:r>
              <a:rPr lang="de-DE" dirty="0" err="1">
                <a:latin typeface="Palatino Linotype" panose="02040502050505030304" pitchFamily="18" charset="0"/>
              </a:rPr>
              <a:t>donor</a:t>
            </a:r>
            <a:r>
              <a:rPr lang="de-DE" dirty="0">
                <a:latin typeface="Palatino Linotype" panose="02040502050505030304" pitchFamily="18" charset="0"/>
              </a:rPr>
              <a:t> </a:t>
            </a:r>
            <a:r>
              <a:rPr lang="de-DE" dirty="0" err="1">
                <a:latin typeface="Palatino Linotype" panose="02040502050505030304" pitchFamily="18" charset="0"/>
              </a:rPr>
              <a:t>both</a:t>
            </a:r>
            <a:r>
              <a:rPr lang="de-DE" dirty="0">
                <a:latin typeface="Palatino Linotype" panose="02040502050505030304" pitchFamily="18" charset="0"/>
              </a:rPr>
              <a:t> in </a:t>
            </a:r>
            <a:r>
              <a:rPr lang="de-DE" dirty="0" err="1">
                <a:latin typeface="Palatino Linotype" panose="02040502050505030304" pitchFamily="18" charset="0"/>
              </a:rPr>
              <a:t>terms</a:t>
            </a:r>
            <a:r>
              <a:rPr lang="de-DE" dirty="0">
                <a:latin typeface="Palatino Linotype" panose="02040502050505030304" pitchFamily="18" charset="0"/>
              </a:rPr>
              <a:t> </a:t>
            </a:r>
            <a:r>
              <a:rPr lang="de-DE" dirty="0" err="1">
                <a:latin typeface="Palatino Linotype" panose="02040502050505030304" pitchFamily="18" charset="0"/>
              </a:rPr>
              <a:t>of</a:t>
            </a:r>
            <a:r>
              <a:rPr lang="de-DE" dirty="0">
                <a:latin typeface="Palatino Linotype" panose="02040502050505030304" pitchFamily="18" charset="0"/>
              </a:rPr>
              <a:t> Pearson </a:t>
            </a:r>
            <a:r>
              <a:rPr lang="de-DE" dirty="0" err="1">
                <a:latin typeface="Palatino Linotype" panose="02040502050505030304" pitchFamily="18" charset="0"/>
              </a:rPr>
              <a:t>softness</a:t>
            </a:r>
            <a:r>
              <a:rPr lang="de-DE" dirty="0">
                <a:latin typeface="Palatino Linotype" panose="02040502050505030304" pitchFamily="18" charset="0"/>
              </a:rPr>
              <a:t> and </a:t>
            </a:r>
            <a:r>
              <a:rPr lang="de-DE" dirty="0" err="1">
                <a:latin typeface="Palatino Linotype" panose="02040502050505030304" pitchFamily="18" charset="0"/>
              </a:rPr>
              <a:t>ligand</a:t>
            </a:r>
            <a:r>
              <a:rPr lang="de-DE" dirty="0">
                <a:latin typeface="Palatino Linotype" panose="02040502050505030304" pitchFamily="18" charset="0"/>
              </a:rPr>
              <a:t> </a:t>
            </a:r>
            <a:r>
              <a:rPr lang="de-DE" dirty="0" err="1">
                <a:latin typeface="Palatino Linotype" panose="02040502050505030304" pitchFamily="18" charset="0"/>
              </a:rPr>
              <a:t>strength</a:t>
            </a:r>
            <a:r>
              <a:rPr lang="de-DE" dirty="0">
                <a:latin typeface="Palatino Linotype" panose="02040502050505030304" pitchFamily="18" charset="0"/>
              </a:rPr>
              <a:t>.</a:t>
            </a:r>
            <a:endParaRPr lang="en-US" dirty="0">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229397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1785104"/>
          </a:xfrm>
          <a:prstGeom prst="rect">
            <a:avLst/>
          </a:prstGeom>
          <a:noFill/>
        </p:spPr>
        <p:txBody>
          <a:bodyPr wrap="square" rtlCol="0">
            <a:spAutoFit/>
          </a:bodyPr>
          <a:lstStyle/>
          <a:p>
            <a:r>
              <a:rPr lang="fr-FR" sz="2400" b="1" dirty="0" err="1">
                <a:latin typeface="Palatino Linotype" panose="02040502050505030304" pitchFamily="18" charset="0"/>
              </a:rPr>
              <a:t>Bimetallic</a:t>
            </a:r>
            <a:r>
              <a:rPr lang="fr-FR" sz="2400" b="1" dirty="0">
                <a:latin typeface="Palatino Linotype" panose="02040502050505030304" pitchFamily="18" charset="0"/>
              </a:rPr>
              <a:t> rectangle</a:t>
            </a:r>
          </a:p>
          <a:p>
            <a:endParaRPr lang="en-US" sz="1400" b="1" dirty="0">
              <a:latin typeface="Palatino Linotype" panose="02040502050505030304" pitchFamily="18" charset="0"/>
            </a:endParaRPr>
          </a:p>
          <a:p>
            <a:pPr algn="just"/>
            <a:r>
              <a:rPr lang="en-US" dirty="0">
                <a:latin typeface="Palatino Linotype" panose="02040502050505030304" pitchFamily="18" charset="0"/>
              </a:rPr>
              <a:t>Reacting the monometallic </a:t>
            </a:r>
            <a:r>
              <a:rPr lang="en-US" dirty="0" err="1">
                <a:latin typeface="Palatino Linotype" panose="02040502050505030304" pitchFamily="18" charset="0"/>
              </a:rPr>
              <a:t>Fe</a:t>
            </a:r>
            <a:r>
              <a:rPr lang="en-US" baseline="30000" dirty="0" err="1">
                <a:latin typeface="Palatino Linotype" panose="02040502050505030304" pitchFamily="18" charset="0"/>
              </a:rPr>
              <a:t>III</a:t>
            </a:r>
            <a:r>
              <a:rPr lang="en-US" dirty="0">
                <a:latin typeface="Palatino Linotype" panose="02040502050505030304" pitchFamily="18" charset="0"/>
              </a:rPr>
              <a:t> complex with HgI</a:t>
            </a:r>
            <a:r>
              <a:rPr lang="en-US" baseline="-25000" dirty="0">
                <a:latin typeface="Palatino Linotype" panose="02040502050505030304" pitchFamily="18" charset="0"/>
              </a:rPr>
              <a:t>2</a:t>
            </a:r>
            <a:r>
              <a:rPr lang="en-US" dirty="0">
                <a:latin typeface="Palatino Linotype" panose="02040502050505030304" pitchFamily="18" charset="0"/>
              </a:rPr>
              <a:t> in methanol leads to the formation of a tetranuclear rectangle. The center is a </a:t>
            </a:r>
            <a:r>
              <a:rPr lang="en-US" dirty="0" err="1">
                <a:latin typeface="Palatino Linotype" panose="02040502050505030304" pitchFamily="18" charset="0"/>
              </a:rPr>
              <a:t>dinuclear</a:t>
            </a:r>
            <a:r>
              <a:rPr lang="en-US" dirty="0">
                <a:latin typeface="Palatino Linotype" panose="02040502050505030304" pitchFamily="18" charset="0"/>
              </a:rPr>
              <a:t> </a:t>
            </a:r>
            <a:r>
              <a:rPr lang="en-US" dirty="0" err="1">
                <a:latin typeface="Palatino Linotype" panose="02040502050505030304" pitchFamily="18" charset="0"/>
              </a:rPr>
              <a:t>Fe</a:t>
            </a:r>
            <a:r>
              <a:rPr lang="en-US" baseline="30000" dirty="0" err="1">
                <a:latin typeface="Palatino Linotype" panose="02040502050505030304" pitchFamily="18" charset="0"/>
              </a:rPr>
              <a:t>III</a:t>
            </a:r>
            <a:r>
              <a:rPr lang="en-US" dirty="0">
                <a:latin typeface="Palatino Linotype" panose="02040502050505030304" pitchFamily="18" charset="0"/>
              </a:rPr>
              <a:t> complex </a:t>
            </a:r>
            <a:r>
              <a:rPr lang="en-US" dirty="0" smtClean="0">
                <a:latin typeface="Palatino Linotype" panose="02040502050505030304" pitchFamily="18" charset="0"/>
              </a:rPr>
              <a:t>with two </a:t>
            </a:r>
            <a:r>
              <a:rPr lang="en-US" dirty="0">
                <a:latin typeface="Palatino Linotype" panose="02040502050505030304" pitchFamily="18" charset="0"/>
              </a:rPr>
              <a:t>bridging </a:t>
            </a:r>
            <a:r>
              <a:rPr lang="en-US" dirty="0" err="1" smtClean="0">
                <a:latin typeface="Palatino Linotype" panose="02040502050505030304" pitchFamily="18" charset="0"/>
              </a:rPr>
              <a:t>methanolates</a:t>
            </a:r>
            <a:r>
              <a:rPr lang="en-US" dirty="0" smtClean="0">
                <a:latin typeface="Palatino Linotype" panose="02040502050505030304" pitchFamily="18" charset="0"/>
              </a:rPr>
              <a:t>.</a:t>
            </a:r>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mc:AlternateContent xmlns:mc="http://schemas.openxmlformats.org/markup-compatibility/2006" xmlns:a14="http://schemas.microsoft.com/office/drawing/2010/main">
        <mc:Choice Requires="a14">
          <p:graphicFrame>
            <p:nvGraphicFramePr>
              <p:cNvPr id="7" name="Tabelle 6">
                <a:extLst>
                  <a:ext uri="{FF2B5EF4-FFF2-40B4-BE49-F238E27FC236}">
                    <a16:creationId xmlns:a16="http://schemas.microsoft.com/office/drawing/2014/main" id="{1D17954F-C99B-4DB3-A829-0AF5C37B78AD}"/>
                  </a:ext>
                </a:extLst>
              </p:cNvPr>
              <p:cNvGraphicFramePr>
                <a:graphicFrameLocks noGrp="1"/>
              </p:cNvGraphicFramePr>
              <p:nvPr>
                <p:extLst>
                  <p:ext uri="{D42A27DB-BD31-4B8C-83A1-F6EECF244321}">
                    <p14:modId xmlns:p14="http://schemas.microsoft.com/office/powerpoint/2010/main" val="4173648906"/>
                  </p:ext>
                </p:extLst>
              </p:nvPr>
            </p:nvGraphicFramePr>
            <p:xfrm>
              <a:off x="655444" y="2890706"/>
              <a:ext cx="3157353" cy="1830197"/>
            </p:xfrm>
            <a:graphic>
              <a:graphicData uri="http://schemas.openxmlformats.org/drawingml/2006/table">
                <a:tbl>
                  <a:tblPr firstRow="1" bandRow="1">
                    <a:tableStyleId>{5C22544A-7EE6-4342-B048-85BDC9FD1C3A}</a:tableStyleId>
                  </a:tblPr>
                  <a:tblGrid>
                    <a:gridCol w="657523">
                      <a:extLst>
                        <a:ext uri="{9D8B030D-6E8A-4147-A177-3AD203B41FA5}">
                          <a16:colId xmlns:a16="http://schemas.microsoft.com/office/drawing/2014/main" val="497117459"/>
                        </a:ext>
                      </a:extLst>
                    </a:gridCol>
                    <a:gridCol w="969517">
                      <a:extLst>
                        <a:ext uri="{9D8B030D-6E8A-4147-A177-3AD203B41FA5}">
                          <a16:colId xmlns:a16="http://schemas.microsoft.com/office/drawing/2014/main" val="443521143"/>
                        </a:ext>
                      </a:extLst>
                    </a:gridCol>
                    <a:gridCol w="620884">
                      <a:extLst>
                        <a:ext uri="{9D8B030D-6E8A-4147-A177-3AD203B41FA5}">
                          <a16:colId xmlns:a16="http://schemas.microsoft.com/office/drawing/2014/main" val="2238435380"/>
                        </a:ext>
                      </a:extLst>
                    </a:gridCol>
                    <a:gridCol w="909429">
                      <a:extLst>
                        <a:ext uri="{9D8B030D-6E8A-4147-A177-3AD203B41FA5}">
                          <a16:colId xmlns:a16="http://schemas.microsoft.com/office/drawing/2014/main" val="2052618532"/>
                        </a:ext>
                      </a:extLst>
                    </a:gridCol>
                  </a:tblGrid>
                  <a:tr h="262671">
                    <a:tc gridSpan="4">
                      <a:txBody>
                        <a:bodyPr/>
                        <a:lstStyle/>
                        <a:p>
                          <a:pPr algn="ctr"/>
                          <a:r>
                            <a:rPr lang="de-DE" sz="1400" i="1" dirty="0">
                              <a:latin typeface="Palatino Linotype" panose="02040502050505030304" pitchFamily="18" charset="0"/>
                            </a:rPr>
                            <a:t>P</a:t>
                          </a:r>
                          <a14:m>
                            <m:oMath xmlns:m="http://schemas.openxmlformats.org/officeDocument/2006/math">
                              <m:acc>
                                <m:accPr>
                                  <m:chr m:val="̅"/>
                                  <m:ctrlPr>
                                    <a:rPr lang="de-DE" sz="1400" i="1" dirty="0" smtClean="0">
                                      <a:latin typeface="Cambria Math" panose="02040503050406030204" pitchFamily="18" charset="0"/>
                                    </a:rPr>
                                  </m:ctrlPr>
                                </m:accPr>
                                <m:e>
                                  <m:r>
                                    <m:rPr>
                                      <m:nor/>
                                    </m:rPr>
                                    <a:rPr lang="de-DE" sz="1400" b="1" i="0" dirty="0" smtClean="0">
                                      <a:latin typeface="Palatino Linotype" panose="02040502050505030304" pitchFamily="18" charset="0"/>
                                    </a:rPr>
                                    <m:t>1</m:t>
                                  </m:r>
                                </m:e>
                              </m:acc>
                            </m:oMath>
                          </a14:m>
                          <a:endParaRPr lang="de-DE" sz="1400" i="1" dirty="0">
                            <a:latin typeface="Palatino Linotype" panose="02040502050505030304" pitchFamily="18" charset="0"/>
                          </a:endParaRPr>
                        </a:p>
                      </a:txBody>
                      <a:tcPr/>
                    </a:tc>
                    <a:tc hMerge="1">
                      <a:txBody>
                        <a:bodyPr/>
                        <a:lstStyle/>
                        <a:p>
                          <a:endParaRPr lang="de-DE"/>
                        </a:p>
                      </a:txBody>
                      <a:tcPr/>
                    </a:tc>
                    <a:tc hMerge="1">
                      <a:txBody>
                        <a:bodyPr/>
                        <a:lstStyle/>
                        <a:p>
                          <a:pPr algn="ctr"/>
                          <a:endParaRPr lang="de-DE" sz="1400" i="1" dirty="0">
                            <a:latin typeface="Palatino Linotype" panose="02040502050505030304" pitchFamily="18" charset="0"/>
                          </a:endParaRPr>
                        </a:p>
                      </a:txBody>
                      <a:tcPr/>
                    </a:tc>
                    <a:tc hMerge="1">
                      <a:txBody>
                        <a:bodyPr/>
                        <a:lstStyle/>
                        <a:p>
                          <a:endParaRPr lang="de-DE"/>
                        </a:p>
                      </a:txBody>
                      <a:tcPr/>
                    </a:tc>
                    <a:extLst>
                      <a:ext uri="{0D108BD9-81ED-4DB2-BD59-A6C34878D82A}">
                        <a16:rowId xmlns:a16="http://schemas.microsoft.com/office/drawing/2014/main" val="540357857"/>
                      </a:ext>
                    </a:extLst>
                  </a:tr>
                  <a:tr h="261473">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12.494(5)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i="1" dirty="0">
                              <a:latin typeface="Palatino Linotype" panose="02040502050505030304" pitchFamily="18" charset="0"/>
                            </a:rPr>
                            <a:t>α</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74.125(6)</a:t>
                          </a:r>
                        </a:p>
                      </a:txBody>
                      <a:tcPr/>
                    </a:tc>
                    <a:extLst>
                      <a:ext uri="{0D108BD9-81ED-4DB2-BD59-A6C34878D82A}">
                        <a16:rowId xmlns:a16="http://schemas.microsoft.com/office/drawing/2014/main" val="438608490"/>
                      </a:ext>
                    </a:extLst>
                  </a:tr>
                  <a:tr h="261473">
                    <a:tc>
                      <a:txBody>
                        <a:bodyPr/>
                        <a:lstStyle/>
                        <a:p>
                          <a:r>
                            <a:rPr lang="de-DE" sz="1400" i="1" dirty="0">
                              <a:latin typeface="Palatino Linotype" panose="02040502050505030304" pitchFamily="18" charset="0"/>
                            </a:rPr>
                            <a:t>b</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17.089(7)</a:t>
                          </a:r>
                        </a:p>
                      </a:txBody>
                      <a:tcPr/>
                    </a:tc>
                    <a:tc>
                      <a:txBody>
                        <a:bodyPr/>
                        <a:lstStyle/>
                        <a:p>
                          <a:r>
                            <a:rPr lang="el-GR" sz="1400" i="1" dirty="0">
                              <a:latin typeface="Palatino Linotype" panose="02040502050505030304" pitchFamily="18" charset="0"/>
                            </a:rPr>
                            <a:t>β</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77.095(6)</a:t>
                          </a:r>
                        </a:p>
                      </a:txBody>
                      <a:tcPr/>
                    </a:tc>
                    <a:extLst>
                      <a:ext uri="{0D108BD9-81ED-4DB2-BD59-A6C34878D82A}">
                        <a16:rowId xmlns:a16="http://schemas.microsoft.com/office/drawing/2014/main" val="1958338329"/>
                      </a:ext>
                    </a:extLst>
                  </a:tr>
                  <a:tr h="261473">
                    <a:tc>
                      <a:txBody>
                        <a:bodyPr/>
                        <a:lstStyle/>
                        <a:p>
                          <a:r>
                            <a:rPr lang="de-DE" sz="1400" i="1" dirty="0">
                              <a:latin typeface="Palatino Linotype" panose="02040502050505030304" pitchFamily="18" charset="0"/>
                            </a:rPr>
                            <a:t>c</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18.057(7)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i="1" dirty="0">
                              <a:latin typeface="Palatino Linotype" panose="02040502050505030304" pitchFamily="18" charset="0"/>
                            </a:rPr>
                            <a:t>γ</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76.097(6)</a:t>
                          </a:r>
                        </a:p>
                      </a:txBody>
                      <a:tcPr/>
                    </a:tc>
                    <a:extLst>
                      <a:ext uri="{0D108BD9-81ED-4DB2-BD59-A6C34878D82A}">
                        <a16:rowId xmlns:a16="http://schemas.microsoft.com/office/drawing/2014/main" val="1930565465"/>
                      </a:ext>
                    </a:extLst>
                  </a:tr>
                  <a:tr h="261473">
                    <a:tc gridSpan="2">
                      <a:txBody>
                        <a:bodyPr/>
                        <a:lstStyle/>
                        <a:p>
                          <a:pPr algn="r"/>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hMerge="1">
                      <a:txBody>
                        <a:bodyPr/>
                        <a:lstStyle/>
                        <a:p>
                          <a:endParaRPr lang="de-DE"/>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Palatino Linotype" panose="02040502050505030304" pitchFamily="18" charset="0"/>
                            </a:rPr>
                            <a:t>3548(2)</a:t>
                          </a:r>
                        </a:p>
                      </a:txBody>
                      <a:tcPr/>
                    </a:tc>
                    <a:tc hMerge="1">
                      <a:txBody>
                        <a:bodyPr/>
                        <a:lstStyle/>
                        <a:p>
                          <a:endParaRPr lang="de-DE"/>
                        </a:p>
                      </a:txBody>
                      <a:tcPr/>
                    </a:tc>
                    <a:extLst>
                      <a:ext uri="{0D108BD9-81ED-4DB2-BD59-A6C34878D82A}">
                        <a16:rowId xmlns:a16="http://schemas.microsoft.com/office/drawing/2014/main" val="203467030"/>
                      </a:ext>
                    </a:extLst>
                  </a:tr>
                  <a:tr h="261473">
                    <a:tc>
                      <a:txBody>
                        <a:bodyPr/>
                        <a:lstStyle/>
                        <a:p>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baseline="-250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0.0641</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0.1415</a:t>
                          </a:r>
                        </a:p>
                      </a:txBody>
                      <a:tcPr/>
                    </a:tc>
                    <a:extLst>
                      <a:ext uri="{0D108BD9-81ED-4DB2-BD59-A6C34878D82A}">
                        <a16:rowId xmlns:a16="http://schemas.microsoft.com/office/drawing/2014/main" val="2779660640"/>
                      </a:ext>
                    </a:extLst>
                  </a:tr>
                </a:tbl>
              </a:graphicData>
            </a:graphic>
          </p:graphicFrame>
        </mc:Choice>
        <mc:Fallback xmlns="">
          <p:graphicFrame>
            <p:nvGraphicFramePr>
              <p:cNvPr id="7" name="Tabelle 6">
                <a:extLst>
                  <a:ext uri="{FF2B5EF4-FFF2-40B4-BE49-F238E27FC236}">
                    <a16:creationId xmlns:a16="http://schemas.microsoft.com/office/drawing/2014/main" id="{1D17954F-C99B-4DB3-A829-0AF5C37B78AD}"/>
                  </a:ext>
                </a:extLst>
              </p:cNvPr>
              <p:cNvGraphicFramePr>
                <a:graphicFrameLocks noGrp="1"/>
              </p:cNvGraphicFramePr>
              <p:nvPr>
                <p:extLst>
                  <p:ext uri="{D42A27DB-BD31-4B8C-83A1-F6EECF244321}">
                    <p14:modId xmlns:p14="http://schemas.microsoft.com/office/powerpoint/2010/main" val="4173648906"/>
                  </p:ext>
                </p:extLst>
              </p:nvPr>
            </p:nvGraphicFramePr>
            <p:xfrm>
              <a:off x="655444" y="2890706"/>
              <a:ext cx="3157353" cy="1830197"/>
            </p:xfrm>
            <a:graphic>
              <a:graphicData uri="http://schemas.openxmlformats.org/drawingml/2006/table">
                <a:tbl>
                  <a:tblPr firstRow="1" bandRow="1">
                    <a:tableStyleId>{5C22544A-7EE6-4342-B048-85BDC9FD1C3A}</a:tableStyleId>
                  </a:tblPr>
                  <a:tblGrid>
                    <a:gridCol w="657523">
                      <a:extLst>
                        <a:ext uri="{9D8B030D-6E8A-4147-A177-3AD203B41FA5}">
                          <a16:colId xmlns:a16="http://schemas.microsoft.com/office/drawing/2014/main" val="497117459"/>
                        </a:ext>
                      </a:extLst>
                    </a:gridCol>
                    <a:gridCol w="969517">
                      <a:extLst>
                        <a:ext uri="{9D8B030D-6E8A-4147-A177-3AD203B41FA5}">
                          <a16:colId xmlns:a16="http://schemas.microsoft.com/office/drawing/2014/main" val="443521143"/>
                        </a:ext>
                      </a:extLst>
                    </a:gridCol>
                    <a:gridCol w="620884">
                      <a:extLst>
                        <a:ext uri="{9D8B030D-6E8A-4147-A177-3AD203B41FA5}">
                          <a16:colId xmlns:a16="http://schemas.microsoft.com/office/drawing/2014/main" val="2238435380"/>
                        </a:ext>
                      </a:extLst>
                    </a:gridCol>
                    <a:gridCol w="909429">
                      <a:extLst>
                        <a:ext uri="{9D8B030D-6E8A-4147-A177-3AD203B41FA5}">
                          <a16:colId xmlns:a16="http://schemas.microsoft.com/office/drawing/2014/main" val="2052618532"/>
                        </a:ext>
                      </a:extLst>
                    </a:gridCol>
                  </a:tblGrid>
                  <a:tr h="306197">
                    <a:tc gridSpan="4">
                      <a:txBody>
                        <a:bodyPr/>
                        <a:lstStyle/>
                        <a:p>
                          <a:endParaRPr lang="de-DE"/>
                        </a:p>
                      </a:txBody>
                      <a:tcPr>
                        <a:blipFill>
                          <a:blip r:embed="rId3"/>
                          <a:stretch>
                            <a:fillRect l="-193" t="-2000" r="-771" b="-522000"/>
                          </a:stretch>
                        </a:blipFill>
                      </a:tcPr>
                    </a:tc>
                    <a:tc hMerge="1">
                      <a:txBody>
                        <a:bodyPr/>
                        <a:lstStyle/>
                        <a:p>
                          <a:endParaRPr lang="de-DE"/>
                        </a:p>
                      </a:txBody>
                      <a:tcPr/>
                    </a:tc>
                    <a:tc hMerge="1">
                      <a:txBody>
                        <a:bodyPr/>
                        <a:lstStyle/>
                        <a:p>
                          <a:pPr algn="ctr"/>
                          <a:endParaRPr lang="de-DE" sz="1400" i="1" dirty="0">
                            <a:latin typeface="Palatino Linotype" panose="02040502050505030304" pitchFamily="18" charset="0"/>
                          </a:endParaRPr>
                        </a:p>
                      </a:txBody>
                      <a:tcPr/>
                    </a:tc>
                    <a:tc hMerge="1">
                      <a:txBody>
                        <a:bodyPr/>
                        <a:lstStyle/>
                        <a:p>
                          <a:endParaRPr lang="de-DE"/>
                        </a:p>
                      </a:txBody>
                      <a:tcPr/>
                    </a:tc>
                    <a:extLst>
                      <a:ext uri="{0D108BD9-81ED-4DB2-BD59-A6C34878D82A}">
                        <a16:rowId xmlns:a16="http://schemas.microsoft.com/office/drawing/2014/main" val="540357857"/>
                      </a:ext>
                    </a:extLst>
                  </a:tr>
                  <a:tr h="304800">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12.494(5)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i="1" dirty="0">
                              <a:latin typeface="Palatino Linotype" panose="02040502050505030304" pitchFamily="18" charset="0"/>
                            </a:rPr>
                            <a:t>α</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74.125(6)</a:t>
                          </a:r>
                        </a:p>
                      </a:txBody>
                      <a:tcPr/>
                    </a:tc>
                    <a:extLst>
                      <a:ext uri="{0D108BD9-81ED-4DB2-BD59-A6C34878D82A}">
                        <a16:rowId xmlns:a16="http://schemas.microsoft.com/office/drawing/2014/main" val="438608490"/>
                      </a:ext>
                    </a:extLst>
                  </a:tr>
                  <a:tr h="304800">
                    <a:tc>
                      <a:txBody>
                        <a:bodyPr/>
                        <a:lstStyle/>
                        <a:p>
                          <a:r>
                            <a:rPr lang="de-DE" sz="1400" i="1" dirty="0">
                              <a:latin typeface="Palatino Linotype" panose="02040502050505030304" pitchFamily="18" charset="0"/>
                            </a:rPr>
                            <a:t>b</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17.089(7)</a:t>
                          </a:r>
                        </a:p>
                      </a:txBody>
                      <a:tcPr/>
                    </a:tc>
                    <a:tc>
                      <a:txBody>
                        <a:bodyPr/>
                        <a:lstStyle/>
                        <a:p>
                          <a:r>
                            <a:rPr lang="el-GR" sz="1400" i="1" dirty="0">
                              <a:latin typeface="Palatino Linotype" panose="02040502050505030304" pitchFamily="18" charset="0"/>
                            </a:rPr>
                            <a:t>β</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77.095(6)</a:t>
                          </a:r>
                        </a:p>
                      </a:txBody>
                      <a:tcPr/>
                    </a:tc>
                    <a:extLst>
                      <a:ext uri="{0D108BD9-81ED-4DB2-BD59-A6C34878D82A}">
                        <a16:rowId xmlns:a16="http://schemas.microsoft.com/office/drawing/2014/main" val="1958338329"/>
                      </a:ext>
                    </a:extLst>
                  </a:tr>
                  <a:tr h="304800">
                    <a:tc>
                      <a:txBody>
                        <a:bodyPr/>
                        <a:lstStyle/>
                        <a:p>
                          <a:r>
                            <a:rPr lang="de-DE" sz="1400" i="1" dirty="0">
                              <a:latin typeface="Palatino Linotype" panose="02040502050505030304" pitchFamily="18" charset="0"/>
                            </a:rPr>
                            <a:t>c</a:t>
                          </a:r>
                          <a:r>
                            <a:rPr lang="de-DE" sz="1400" dirty="0">
                              <a:latin typeface="Palatino Linotype" panose="02040502050505030304" pitchFamily="18" charset="0"/>
                            </a:rPr>
                            <a:t> / Å</a:t>
                          </a:r>
                        </a:p>
                      </a:txBody>
                      <a:tcPr/>
                    </a:tc>
                    <a:tc>
                      <a:txBody>
                        <a:bodyPr/>
                        <a:lstStyle/>
                        <a:p>
                          <a:r>
                            <a:rPr lang="de-DE" sz="1400" dirty="0">
                              <a:latin typeface="Palatino Linotype" panose="02040502050505030304" pitchFamily="18" charset="0"/>
                            </a:rPr>
                            <a:t>18.057(7)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i="1" dirty="0">
                              <a:latin typeface="Palatino Linotype" panose="02040502050505030304" pitchFamily="18" charset="0"/>
                            </a:rPr>
                            <a:t>γ</a:t>
                          </a:r>
                          <a:r>
                            <a:rPr lang="de-DE" sz="1400" dirty="0">
                              <a:latin typeface="Palatino Linotype" panose="02040502050505030304" pitchFamily="18" charset="0"/>
                            </a:rPr>
                            <a:t> / °</a:t>
                          </a:r>
                        </a:p>
                      </a:txBody>
                      <a:tcPr/>
                    </a:tc>
                    <a:tc>
                      <a:txBody>
                        <a:bodyPr/>
                        <a:lstStyle/>
                        <a:p>
                          <a:r>
                            <a:rPr lang="de-DE" sz="1400" dirty="0">
                              <a:latin typeface="Palatino Linotype" panose="02040502050505030304" pitchFamily="18" charset="0"/>
                            </a:rPr>
                            <a:t>76.097(6)</a:t>
                          </a:r>
                        </a:p>
                      </a:txBody>
                      <a:tcPr/>
                    </a:tc>
                    <a:extLst>
                      <a:ext uri="{0D108BD9-81ED-4DB2-BD59-A6C34878D82A}">
                        <a16:rowId xmlns:a16="http://schemas.microsoft.com/office/drawing/2014/main" val="1930565465"/>
                      </a:ext>
                    </a:extLst>
                  </a:tr>
                  <a:tr h="304800">
                    <a:tc gridSpan="2">
                      <a:txBody>
                        <a:bodyPr/>
                        <a:lstStyle/>
                        <a:p>
                          <a:pPr algn="r"/>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hMerge="1">
                      <a:txBody>
                        <a:bodyPr/>
                        <a:lstStyle/>
                        <a:p>
                          <a:endParaRPr lang="de-DE"/>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Palatino Linotype" panose="02040502050505030304" pitchFamily="18" charset="0"/>
                            </a:rPr>
                            <a:t>3548(2)</a:t>
                          </a:r>
                        </a:p>
                      </a:txBody>
                      <a:tcPr/>
                    </a:tc>
                    <a:tc hMerge="1">
                      <a:txBody>
                        <a:bodyPr/>
                        <a:lstStyle/>
                        <a:p>
                          <a:endParaRPr lang="de-DE"/>
                        </a:p>
                      </a:txBody>
                      <a:tcPr/>
                    </a:tc>
                    <a:extLst>
                      <a:ext uri="{0D108BD9-81ED-4DB2-BD59-A6C34878D82A}">
                        <a16:rowId xmlns:a16="http://schemas.microsoft.com/office/drawing/2014/main" val="203467030"/>
                      </a:ext>
                    </a:extLst>
                  </a:tr>
                  <a:tr h="304800">
                    <a:tc>
                      <a:txBody>
                        <a:bodyPr/>
                        <a:lstStyle/>
                        <a:p>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baseline="-250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0.0641</a:t>
                          </a:r>
                          <a:endParaRPr lang="de-DE" sz="1400" dirty="0">
                            <a:latin typeface="Palatino Linotype" panose="02040502050505030304" pitchFamily="18" charset="0"/>
                          </a:endParaRPr>
                        </a:p>
                      </a:txBody>
                      <a:tcPr/>
                    </a:tc>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a:latin typeface="Palatino Linotype" panose="02040502050505030304" pitchFamily="18" charset="0"/>
                            </a:rPr>
                            <a:t>0.1415</a:t>
                          </a:r>
                        </a:p>
                      </a:txBody>
                      <a:tcPr/>
                    </a:tc>
                    <a:extLst>
                      <a:ext uri="{0D108BD9-81ED-4DB2-BD59-A6C34878D82A}">
                        <a16:rowId xmlns:a16="http://schemas.microsoft.com/office/drawing/2014/main" val="2779660640"/>
                      </a:ext>
                    </a:extLst>
                  </a:tr>
                </a:tbl>
              </a:graphicData>
            </a:graphic>
          </p:graphicFrame>
        </mc:Fallback>
      </mc:AlternateContent>
      <p:grpSp>
        <p:nvGrpSpPr>
          <p:cNvPr id="14" name="Gruppieren 13">
            <a:extLst>
              <a:ext uri="{FF2B5EF4-FFF2-40B4-BE49-F238E27FC236}">
                <a16:creationId xmlns:a16="http://schemas.microsoft.com/office/drawing/2014/main" id="{969BB5DA-85C2-46D3-BB11-ECEE10B034B3}"/>
              </a:ext>
            </a:extLst>
          </p:cNvPr>
          <p:cNvGrpSpPr>
            <a:grpSpLocks noChangeAspect="1"/>
          </p:cNvGrpSpPr>
          <p:nvPr/>
        </p:nvGrpSpPr>
        <p:grpSpPr>
          <a:xfrm>
            <a:off x="3991435" y="2705100"/>
            <a:ext cx="4791778" cy="2871435"/>
            <a:chOff x="3992880" y="2200363"/>
            <a:chExt cx="5125529" cy="3071433"/>
          </a:xfrm>
        </p:grpSpPr>
        <p:pic>
          <p:nvPicPr>
            <p:cNvPr id="6" name="Grafik 5">
              <a:extLst>
                <a:ext uri="{FF2B5EF4-FFF2-40B4-BE49-F238E27FC236}">
                  <a16:creationId xmlns:a16="http://schemas.microsoft.com/office/drawing/2014/main" id="{985770A4-A21D-4DFE-B06A-BD70418B8C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92880" y="2200363"/>
              <a:ext cx="5059680" cy="3071433"/>
            </a:xfrm>
            <a:prstGeom prst="rect">
              <a:avLst/>
            </a:prstGeom>
          </p:spPr>
        </p:pic>
        <p:sp>
          <p:nvSpPr>
            <p:cNvPr id="8" name="Textfeld 7">
              <a:extLst>
                <a:ext uri="{FF2B5EF4-FFF2-40B4-BE49-F238E27FC236}">
                  <a16:creationId xmlns:a16="http://schemas.microsoft.com/office/drawing/2014/main" id="{953B2257-A5B5-4BAF-8C49-70087AB444F9}"/>
                </a:ext>
              </a:extLst>
            </p:cNvPr>
            <p:cNvSpPr txBox="1"/>
            <p:nvPr/>
          </p:nvSpPr>
          <p:spPr>
            <a:xfrm>
              <a:off x="6606540" y="3324274"/>
              <a:ext cx="423514"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Fe</a:t>
              </a:r>
              <a:endParaRPr lang="de-DE" dirty="0">
                <a:effectLst>
                  <a:glow rad="101600">
                    <a:srgbClr val="FCFBF2"/>
                  </a:glow>
                </a:effectLst>
              </a:endParaRPr>
            </a:p>
          </p:txBody>
        </p:sp>
        <p:sp>
          <p:nvSpPr>
            <p:cNvPr id="29" name="Textfeld 28">
              <a:extLst>
                <a:ext uri="{FF2B5EF4-FFF2-40B4-BE49-F238E27FC236}">
                  <a16:creationId xmlns:a16="http://schemas.microsoft.com/office/drawing/2014/main" id="{FD3958C8-4E01-4A4B-8ECF-A774EFF3CFD9}"/>
                </a:ext>
              </a:extLst>
            </p:cNvPr>
            <p:cNvSpPr txBox="1"/>
            <p:nvPr/>
          </p:nvSpPr>
          <p:spPr>
            <a:xfrm>
              <a:off x="6099206" y="3683892"/>
              <a:ext cx="487634"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Fe’</a:t>
              </a:r>
              <a:endParaRPr lang="de-DE" dirty="0">
                <a:effectLst>
                  <a:glow rad="101600">
                    <a:srgbClr val="FCFBF2"/>
                  </a:glow>
                </a:effectLst>
              </a:endParaRPr>
            </a:p>
          </p:txBody>
        </p:sp>
        <p:sp>
          <p:nvSpPr>
            <p:cNvPr id="30" name="Textfeld 29">
              <a:extLst>
                <a:ext uri="{FF2B5EF4-FFF2-40B4-BE49-F238E27FC236}">
                  <a16:creationId xmlns:a16="http://schemas.microsoft.com/office/drawing/2014/main" id="{A4928538-EE12-4797-BA92-8B0404AEDEE5}"/>
                </a:ext>
              </a:extLst>
            </p:cNvPr>
            <p:cNvSpPr txBox="1"/>
            <p:nvPr/>
          </p:nvSpPr>
          <p:spPr>
            <a:xfrm>
              <a:off x="8355978" y="3314560"/>
              <a:ext cx="569387"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Hg’</a:t>
              </a:r>
              <a:endParaRPr lang="de-DE" dirty="0">
                <a:effectLst>
                  <a:glow rad="101600">
                    <a:srgbClr val="FCFBF2"/>
                  </a:glow>
                </a:effectLst>
              </a:endParaRPr>
            </a:p>
          </p:txBody>
        </p:sp>
        <p:sp>
          <p:nvSpPr>
            <p:cNvPr id="31" name="Textfeld 30">
              <a:extLst>
                <a:ext uri="{FF2B5EF4-FFF2-40B4-BE49-F238E27FC236}">
                  <a16:creationId xmlns:a16="http://schemas.microsoft.com/office/drawing/2014/main" id="{C9392A0E-44BF-40A2-A6B2-F6B98BFB96A0}"/>
                </a:ext>
              </a:extLst>
            </p:cNvPr>
            <p:cNvSpPr txBox="1"/>
            <p:nvPr/>
          </p:nvSpPr>
          <p:spPr>
            <a:xfrm>
              <a:off x="4299340" y="3366747"/>
              <a:ext cx="505267"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Hg</a:t>
              </a:r>
              <a:endParaRPr lang="de-DE" dirty="0">
                <a:effectLst>
                  <a:glow rad="101600">
                    <a:srgbClr val="FCFBF2"/>
                  </a:glow>
                </a:effectLst>
              </a:endParaRPr>
            </a:p>
          </p:txBody>
        </p:sp>
        <p:sp>
          <p:nvSpPr>
            <p:cNvPr id="32" name="Textfeld 31">
              <a:extLst>
                <a:ext uri="{FF2B5EF4-FFF2-40B4-BE49-F238E27FC236}">
                  <a16:creationId xmlns:a16="http://schemas.microsoft.com/office/drawing/2014/main" id="{554AC330-D5D6-4B93-956E-0C29530CAA13}"/>
                </a:ext>
              </a:extLst>
            </p:cNvPr>
            <p:cNvSpPr txBox="1"/>
            <p:nvPr/>
          </p:nvSpPr>
          <p:spPr>
            <a:xfrm>
              <a:off x="4077965" y="3755927"/>
              <a:ext cx="378630"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I2</a:t>
              </a:r>
              <a:endParaRPr lang="de-DE" dirty="0">
                <a:effectLst>
                  <a:glow rad="101600">
                    <a:srgbClr val="FCFBF2"/>
                  </a:glow>
                </a:effectLst>
              </a:endParaRPr>
            </a:p>
          </p:txBody>
        </p:sp>
        <p:sp>
          <p:nvSpPr>
            <p:cNvPr id="33" name="Textfeld 32">
              <a:extLst>
                <a:ext uri="{FF2B5EF4-FFF2-40B4-BE49-F238E27FC236}">
                  <a16:creationId xmlns:a16="http://schemas.microsoft.com/office/drawing/2014/main" id="{14401307-4378-406E-9902-87C7B204F077}"/>
                </a:ext>
              </a:extLst>
            </p:cNvPr>
            <p:cNvSpPr txBox="1"/>
            <p:nvPr/>
          </p:nvSpPr>
          <p:spPr>
            <a:xfrm>
              <a:off x="5008925" y="3499226"/>
              <a:ext cx="378630"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I1</a:t>
              </a:r>
              <a:endParaRPr lang="de-DE" dirty="0">
                <a:effectLst>
                  <a:glow rad="101600">
                    <a:srgbClr val="FCFBF2"/>
                  </a:glow>
                </a:effectLst>
              </a:endParaRPr>
            </a:p>
          </p:txBody>
        </p:sp>
        <p:sp>
          <p:nvSpPr>
            <p:cNvPr id="34" name="Textfeld 33">
              <a:extLst>
                <a:ext uri="{FF2B5EF4-FFF2-40B4-BE49-F238E27FC236}">
                  <a16:creationId xmlns:a16="http://schemas.microsoft.com/office/drawing/2014/main" id="{41CB522A-571A-4304-A5A9-8469AD4A7ED3}"/>
                </a:ext>
              </a:extLst>
            </p:cNvPr>
            <p:cNvSpPr txBox="1"/>
            <p:nvPr/>
          </p:nvSpPr>
          <p:spPr>
            <a:xfrm>
              <a:off x="7742169" y="3463767"/>
              <a:ext cx="442750"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I1’</a:t>
              </a:r>
              <a:endParaRPr lang="de-DE" dirty="0">
                <a:effectLst>
                  <a:glow rad="101600">
                    <a:srgbClr val="FCFBF2"/>
                  </a:glow>
                </a:effectLst>
              </a:endParaRPr>
            </a:p>
          </p:txBody>
        </p:sp>
        <p:sp>
          <p:nvSpPr>
            <p:cNvPr id="35" name="Textfeld 34">
              <a:extLst>
                <a:ext uri="{FF2B5EF4-FFF2-40B4-BE49-F238E27FC236}">
                  <a16:creationId xmlns:a16="http://schemas.microsoft.com/office/drawing/2014/main" id="{23B6C480-F016-4D29-A0BB-172168BA9DE7}"/>
                </a:ext>
              </a:extLst>
            </p:cNvPr>
            <p:cNvSpPr txBox="1"/>
            <p:nvPr/>
          </p:nvSpPr>
          <p:spPr>
            <a:xfrm>
              <a:off x="8675659" y="3736079"/>
              <a:ext cx="442750"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I2’</a:t>
              </a:r>
              <a:endParaRPr lang="de-DE" dirty="0">
                <a:effectLst>
                  <a:glow rad="101600">
                    <a:srgbClr val="FCFBF2"/>
                  </a:glow>
                </a:effectLst>
              </a:endParaRPr>
            </a:p>
          </p:txBody>
        </p:sp>
      </p:grpSp>
      <p:graphicFrame>
        <p:nvGraphicFramePr>
          <p:cNvPr id="10" name="Tabelle 29">
            <a:extLst>
              <a:ext uri="{FF2B5EF4-FFF2-40B4-BE49-F238E27FC236}">
                <a16:creationId xmlns:a16="http://schemas.microsoft.com/office/drawing/2014/main" id="{BB1F6B65-6A8B-420B-A6C7-7FD5C6A17D38}"/>
              </a:ext>
            </a:extLst>
          </p:cNvPr>
          <p:cNvGraphicFramePr>
            <a:graphicFrameLocks noGrp="1"/>
          </p:cNvGraphicFramePr>
          <p:nvPr>
            <p:extLst>
              <p:ext uri="{D42A27DB-BD31-4B8C-83A1-F6EECF244321}">
                <p14:modId xmlns:p14="http://schemas.microsoft.com/office/powerpoint/2010/main" val="1549218269"/>
              </p:ext>
            </p:extLst>
          </p:nvPr>
        </p:nvGraphicFramePr>
        <p:xfrm>
          <a:off x="5390715" y="5655358"/>
          <a:ext cx="1960728" cy="670560"/>
        </p:xfrm>
        <a:graphic>
          <a:graphicData uri="http://schemas.openxmlformats.org/drawingml/2006/table">
            <a:tbl>
              <a:tblPr firstRow="1" bandRow="1">
                <a:tableStyleId>{5C22544A-7EE6-4342-B048-85BDC9FD1C3A}</a:tableStyleId>
              </a:tblPr>
              <a:tblGrid>
                <a:gridCol w="980364">
                  <a:extLst>
                    <a:ext uri="{9D8B030D-6E8A-4147-A177-3AD203B41FA5}">
                      <a16:colId xmlns:a16="http://schemas.microsoft.com/office/drawing/2014/main" val="497117459"/>
                    </a:ext>
                  </a:extLst>
                </a:gridCol>
                <a:gridCol w="980364">
                  <a:extLst>
                    <a:ext uri="{9D8B030D-6E8A-4147-A177-3AD203B41FA5}">
                      <a16:colId xmlns:a16="http://schemas.microsoft.com/office/drawing/2014/main" val="1116998606"/>
                    </a:ext>
                  </a:extLst>
                </a:gridCol>
              </a:tblGrid>
              <a:tr h="334182">
                <a:tc>
                  <a:txBody>
                    <a:bodyPr/>
                    <a:lstStyle/>
                    <a:p>
                      <a:endParaRPr lang="de-DE" sz="1600" dirty="0">
                        <a:latin typeface="Palatino Linotype" panose="02040502050505030304" pitchFamily="18" charset="0"/>
                      </a:endParaRPr>
                    </a:p>
                  </a:txBody>
                  <a:tcPr/>
                </a:tc>
                <a:tc>
                  <a:txBody>
                    <a:bodyPr/>
                    <a:lstStyle/>
                    <a:p>
                      <a:r>
                        <a:rPr lang="de-DE" sz="1600" i="1" dirty="0">
                          <a:latin typeface="Palatino Linotype" panose="02040502050505030304" pitchFamily="18" charset="0"/>
                        </a:rPr>
                        <a:t>d</a:t>
                      </a:r>
                      <a:r>
                        <a:rPr lang="de-DE" sz="1600" dirty="0">
                          <a:latin typeface="Palatino Linotype" panose="02040502050505030304" pitchFamily="18" charset="0"/>
                        </a:rPr>
                        <a:t> / Å</a:t>
                      </a:r>
                    </a:p>
                  </a:txBody>
                  <a:tcPr/>
                </a:tc>
                <a:extLst>
                  <a:ext uri="{0D108BD9-81ED-4DB2-BD59-A6C34878D82A}">
                    <a16:rowId xmlns:a16="http://schemas.microsoft.com/office/drawing/2014/main" val="540357857"/>
                  </a:ext>
                </a:extLst>
              </a:tr>
              <a:tr h="33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a:latin typeface="Palatino Linotype" panose="02040502050505030304" pitchFamily="18" charset="0"/>
                        </a:rPr>
                        <a:t>Fe</a:t>
                      </a:r>
                      <a:r>
                        <a:rPr lang="en-US" sz="1600" dirty="0">
                          <a:latin typeface="Palatino Linotype" panose="02040502050505030304" pitchFamily="18" charset="0"/>
                        </a:rPr>
                        <a:t>···</a:t>
                      </a:r>
                      <a:r>
                        <a:rPr lang="de-DE" sz="1600" dirty="0" err="1">
                          <a:latin typeface="Palatino Linotype" panose="02040502050505030304" pitchFamily="18" charset="0"/>
                        </a:rPr>
                        <a:t>Fe</a:t>
                      </a:r>
                      <a:r>
                        <a:rPr lang="de-DE" sz="1600" dirty="0">
                          <a:latin typeface="Palatino Linotype" panose="02040502050505030304" pitchFamily="18" charset="0"/>
                        </a:rPr>
                        <a:t>‘</a:t>
                      </a:r>
                    </a:p>
                  </a:txBody>
                  <a:tcPr/>
                </a:tc>
                <a:tc>
                  <a:txBody>
                    <a:bodyPr/>
                    <a:lstStyle/>
                    <a:p>
                      <a:r>
                        <a:rPr lang="de-DE" sz="1600" dirty="0">
                          <a:latin typeface="Palatino Linotype" panose="02040502050505030304" pitchFamily="18" charset="0"/>
                        </a:rPr>
                        <a:t>3.079(2)</a:t>
                      </a:r>
                    </a:p>
                  </a:txBody>
                  <a:tcPr/>
                </a:tc>
                <a:extLst>
                  <a:ext uri="{0D108BD9-81ED-4DB2-BD59-A6C34878D82A}">
                    <a16:rowId xmlns:a16="http://schemas.microsoft.com/office/drawing/2014/main" val="438608490"/>
                  </a:ext>
                </a:extLst>
              </a:tr>
            </a:tbl>
          </a:graphicData>
        </a:graphic>
      </p:graphicFrame>
      <p:sp>
        <p:nvSpPr>
          <p:cNvPr id="38" name="TextBox 3">
            <a:extLst>
              <a:ext uri="{FF2B5EF4-FFF2-40B4-BE49-F238E27FC236}">
                <a16:creationId xmlns:a16="http://schemas.microsoft.com/office/drawing/2014/main" id="{E192148B-8F10-4946-B426-2E90501CEF7A}"/>
              </a:ext>
            </a:extLst>
          </p:cNvPr>
          <p:cNvSpPr txBox="1"/>
          <p:nvPr/>
        </p:nvSpPr>
        <p:spPr>
          <a:xfrm>
            <a:off x="649749" y="5300990"/>
            <a:ext cx="4689675" cy="1477328"/>
          </a:xfrm>
          <a:prstGeom prst="rect">
            <a:avLst/>
          </a:prstGeom>
          <a:noFill/>
        </p:spPr>
        <p:txBody>
          <a:bodyPr wrap="square" rtlCol="0">
            <a:spAutoFit/>
          </a:bodyPr>
          <a:lstStyle/>
          <a:p>
            <a:pPr algn="just"/>
            <a:r>
              <a:rPr lang="en-US" dirty="0">
                <a:latin typeface="Palatino Linotype" panose="02040502050505030304" pitchFamily="18" charset="0"/>
              </a:rPr>
              <a:t>The rectangle proves that the simultaneous coordination of two donors is possible with this ligand. Again, the </a:t>
            </a:r>
            <a:r>
              <a:rPr lang="en-US" i="1" dirty="0">
                <a:latin typeface="Palatino Linotype" panose="02040502050505030304" pitchFamily="18" charset="0"/>
              </a:rPr>
              <a:t>P</a:t>
            </a:r>
            <a:r>
              <a:rPr lang="en-US" dirty="0">
                <a:latin typeface="Palatino Linotype" panose="02040502050505030304" pitchFamily="18" charset="0"/>
              </a:rPr>
              <a:t> donor is the preferred option compared to the </a:t>
            </a:r>
            <a:r>
              <a:rPr lang="en-US" i="1" dirty="0">
                <a:latin typeface="Palatino Linotype" panose="02040502050505030304" pitchFamily="18" charset="0"/>
              </a:rPr>
              <a:t>N</a:t>
            </a:r>
            <a:r>
              <a:rPr lang="en-US" dirty="0">
                <a:latin typeface="Palatino Linotype" panose="02040502050505030304" pitchFamily="18" charset="0"/>
              </a:rPr>
              <a:t> donor.</a:t>
            </a:r>
          </a:p>
          <a:p>
            <a:endParaRPr lang="en-US" dirty="0">
              <a:latin typeface="Palatino Linotype" panose="02040502050505030304" pitchFamily="18" charset="0"/>
            </a:endParaRPr>
          </a:p>
        </p:txBody>
      </p:sp>
      <p:sp>
        <p:nvSpPr>
          <p:cNvPr id="11" name="Rechteck 10"/>
          <p:cNvSpPr/>
          <p:nvPr/>
        </p:nvSpPr>
        <p:spPr>
          <a:xfrm>
            <a:off x="7145554" y="2356556"/>
            <a:ext cx="788999" cy="338554"/>
          </a:xfrm>
          <a:prstGeom prst="rect">
            <a:avLst/>
          </a:prstGeom>
        </p:spPr>
        <p:txBody>
          <a:bodyPr wrap="none">
            <a:spAutoFit/>
          </a:bodyPr>
          <a:lstStyle/>
          <a:p>
            <a:r>
              <a:rPr lang="de-DE" sz="1600" dirty="0">
                <a:latin typeface="Palatino Linotype" panose="02040502050505030304" pitchFamily="18" charset="0"/>
              </a:rPr>
              <a:t>+ 2 </a:t>
            </a:r>
            <a:r>
              <a:rPr lang="de-DE" sz="1600" dirty="0" smtClean="0">
                <a:latin typeface="Palatino Linotype" panose="02040502050505030304" pitchFamily="18" charset="0"/>
              </a:rPr>
              <a:t>HL</a:t>
            </a:r>
            <a:endParaRPr lang="de-DE" sz="1600" dirty="0">
              <a:latin typeface="Palatino Linotype" panose="02040502050505030304" pitchFamily="18" charset="0"/>
            </a:endParaRPr>
          </a:p>
        </p:txBody>
      </p:sp>
      <p:grpSp>
        <p:nvGrpSpPr>
          <p:cNvPr id="17" name="Gruppieren 16"/>
          <p:cNvGrpSpPr/>
          <p:nvPr/>
        </p:nvGrpSpPr>
        <p:grpSpPr>
          <a:xfrm>
            <a:off x="1767316" y="2325650"/>
            <a:ext cx="3575581" cy="369332"/>
            <a:chOff x="3709139" y="2266029"/>
            <a:chExt cx="3575581" cy="369332"/>
          </a:xfrm>
        </p:grpSpPr>
        <p:sp>
          <p:nvSpPr>
            <p:cNvPr id="9" name="Rechteck 8"/>
            <p:cNvSpPr/>
            <p:nvPr/>
          </p:nvSpPr>
          <p:spPr>
            <a:xfrm>
              <a:off x="3709139" y="2266029"/>
              <a:ext cx="2510624" cy="338554"/>
            </a:xfrm>
            <a:prstGeom prst="rect">
              <a:avLst/>
            </a:prstGeom>
          </p:spPr>
          <p:txBody>
            <a:bodyPr wrap="none">
              <a:spAutoFit/>
            </a:bodyPr>
            <a:lstStyle/>
            <a:p>
              <a:r>
                <a:rPr lang="de-DE" sz="1600" dirty="0">
                  <a:latin typeface="Palatino Linotype" panose="02040502050505030304" pitchFamily="18" charset="0"/>
                </a:rPr>
                <a:t>2 FeL</a:t>
              </a:r>
              <a:r>
                <a:rPr lang="de-DE" sz="1600" baseline="-25000" dirty="0">
                  <a:latin typeface="Palatino Linotype" panose="02040502050505030304" pitchFamily="18" charset="0"/>
                </a:rPr>
                <a:t>3</a:t>
              </a:r>
              <a:r>
                <a:rPr lang="de-DE" sz="1600" dirty="0">
                  <a:latin typeface="Palatino Linotype" panose="02040502050505030304" pitchFamily="18" charset="0"/>
                </a:rPr>
                <a:t> + 2 </a:t>
              </a:r>
              <a:r>
                <a:rPr lang="de-DE" sz="1600" dirty="0" err="1">
                  <a:latin typeface="Palatino Linotype" panose="02040502050505030304" pitchFamily="18" charset="0"/>
                </a:rPr>
                <a:t>MeOH</a:t>
              </a:r>
              <a:r>
                <a:rPr lang="de-DE" sz="1600" dirty="0">
                  <a:latin typeface="Palatino Linotype" panose="02040502050505030304" pitchFamily="18" charset="0"/>
                </a:rPr>
                <a:t> + 2 HgI</a:t>
              </a:r>
              <a:r>
                <a:rPr lang="de-DE" sz="1600" baseline="-25000" dirty="0">
                  <a:latin typeface="Palatino Linotype" panose="02040502050505030304" pitchFamily="18" charset="0"/>
                </a:rPr>
                <a:t>2</a:t>
              </a:r>
            </a:p>
          </p:txBody>
        </p:sp>
        <p:cxnSp>
          <p:nvCxnSpPr>
            <p:cNvPr id="13" name="Gerade Verbindung mit Pfeil 12"/>
            <p:cNvCxnSpPr/>
            <p:nvPr/>
          </p:nvCxnSpPr>
          <p:spPr>
            <a:xfrm>
              <a:off x="7284720" y="2420606"/>
              <a:ext cx="0" cy="2147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a:off x="6279833" y="2420606"/>
              <a:ext cx="1004887" cy="0"/>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7221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C60AEF-FDA5-4E4F-9CE2-6A82D0CCFC8E}"/>
              </a:ext>
            </a:extLst>
          </p:cNvPr>
          <p:cNvSpPr txBox="1"/>
          <p:nvPr/>
        </p:nvSpPr>
        <p:spPr>
          <a:xfrm>
            <a:off x="609600" y="685800"/>
            <a:ext cx="8153400" cy="1508105"/>
          </a:xfrm>
          <a:prstGeom prst="rect">
            <a:avLst/>
          </a:prstGeom>
          <a:noFill/>
        </p:spPr>
        <p:txBody>
          <a:bodyPr wrap="square" rtlCol="0">
            <a:spAutoFit/>
          </a:bodyPr>
          <a:lstStyle/>
          <a:p>
            <a:r>
              <a:rPr lang="fr-FR" sz="2400" b="1" dirty="0" err="1">
                <a:latin typeface="Palatino Linotype" panose="02040502050505030304" pitchFamily="18" charset="0"/>
              </a:rPr>
              <a:t>Bimetallic</a:t>
            </a:r>
            <a:r>
              <a:rPr lang="fr-FR" sz="2400" b="1" dirty="0">
                <a:latin typeface="Palatino Linotype" panose="02040502050505030304" pitchFamily="18" charset="0"/>
              </a:rPr>
              <a:t> </a:t>
            </a:r>
            <a:r>
              <a:rPr lang="fr-FR" sz="2400" b="1" dirty="0" err="1">
                <a:latin typeface="Palatino Linotype" panose="02040502050505030304" pitchFamily="18" charset="0"/>
              </a:rPr>
              <a:t>metal-organic</a:t>
            </a:r>
            <a:r>
              <a:rPr lang="fr-FR" sz="2400" b="1" dirty="0">
                <a:latin typeface="Palatino Linotype" panose="02040502050505030304" pitchFamily="18" charset="0"/>
              </a:rPr>
              <a:t> </a:t>
            </a:r>
            <a:r>
              <a:rPr lang="fr-FR" sz="2400" b="1" dirty="0" err="1">
                <a:latin typeface="Palatino Linotype" panose="02040502050505030304" pitchFamily="18" charset="0"/>
              </a:rPr>
              <a:t>framework</a:t>
            </a:r>
            <a:endParaRPr lang="fr-FR" sz="2400" b="1" dirty="0">
              <a:latin typeface="Palatino Linotype" panose="02040502050505030304" pitchFamily="18" charset="0"/>
            </a:endParaRPr>
          </a:p>
          <a:p>
            <a:endParaRPr lang="en-US" sz="1400" b="1" dirty="0">
              <a:latin typeface="Palatino Linotype" panose="02040502050505030304" pitchFamily="18" charset="0"/>
            </a:endParaRPr>
          </a:p>
          <a:p>
            <a:pPr algn="just"/>
            <a:r>
              <a:rPr lang="en-US" dirty="0">
                <a:latin typeface="Palatino Linotype" panose="02040502050505030304" pitchFamily="18" charset="0"/>
              </a:rPr>
              <a:t>By using Ag</a:t>
            </a:r>
            <a:r>
              <a:rPr lang="en-US" baseline="30000" dirty="0">
                <a:latin typeface="Palatino Linotype" panose="02040502050505030304" pitchFamily="18" charset="0"/>
              </a:rPr>
              <a:t>+</a:t>
            </a:r>
            <a:r>
              <a:rPr lang="en-US" dirty="0">
                <a:latin typeface="Palatino Linotype" panose="02040502050505030304" pitchFamily="18" charset="0"/>
              </a:rPr>
              <a:t> as the soft metal cation with non coordinating anions instead of HgI</a:t>
            </a:r>
            <a:r>
              <a:rPr lang="en-US" baseline="-25000" dirty="0">
                <a:latin typeface="Palatino Linotype" panose="02040502050505030304" pitchFamily="18" charset="0"/>
              </a:rPr>
              <a:t>2</a:t>
            </a:r>
            <a:r>
              <a:rPr lang="en-US" dirty="0">
                <a:latin typeface="Palatino Linotype" panose="02040502050505030304" pitchFamily="18" charset="0"/>
              </a:rPr>
              <a:t> the same rectangle is obtained. But now, the </a:t>
            </a:r>
            <a:r>
              <a:rPr lang="en-US" i="1" dirty="0">
                <a:latin typeface="Palatino Linotype" panose="02040502050505030304" pitchFamily="18" charset="0"/>
              </a:rPr>
              <a:t>N</a:t>
            </a:r>
            <a:r>
              <a:rPr lang="en-US" dirty="0">
                <a:latin typeface="Palatino Linotype" panose="02040502050505030304" pitchFamily="18" charset="0"/>
              </a:rPr>
              <a:t> donors coordinate to the Ag</a:t>
            </a:r>
            <a:r>
              <a:rPr lang="en-US" baseline="30000" dirty="0">
                <a:latin typeface="Palatino Linotype" panose="02040502050505030304" pitchFamily="18" charset="0"/>
              </a:rPr>
              <a:t>+</a:t>
            </a:r>
            <a:r>
              <a:rPr lang="en-US" dirty="0">
                <a:latin typeface="Palatino Linotype" panose="02040502050505030304" pitchFamily="18" charset="0"/>
              </a:rPr>
              <a:t> resulting in a bimetallic MOF that uses all three donor atoms.</a:t>
            </a:r>
            <a:endParaRPr lang="en-US" baseline="300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10" name="Tabelle 29">
            <a:extLst>
              <a:ext uri="{FF2B5EF4-FFF2-40B4-BE49-F238E27FC236}">
                <a16:creationId xmlns:a16="http://schemas.microsoft.com/office/drawing/2014/main" id="{BB1F6B65-6A8B-420B-A6C7-7FD5C6A17D38}"/>
              </a:ext>
            </a:extLst>
          </p:cNvPr>
          <p:cNvGraphicFramePr>
            <a:graphicFrameLocks noGrp="1"/>
          </p:cNvGraphicFramePr>
          <p:nvPr>
            <p:extLst>
              <p:ext uri="{D42A27DB-BD31-4B8C-83A1-F6EECF244321}">
                <p14:modId xmlns:p14="http://schemas.microsoft.com/office/powerpoint/2010/main" val="2014067431"/>
              </p:ext>
            </p:extLst>
          </p:nvPr>
        </p:nvGraphicFramePr>
        <p:xfrm>
          <a:off x="5390715" y="5302855"/>
          <a:ext cx="1960728" cy="670560"/>
        </p:xfrm>
        <a:graphic>
          <a:graphicData uri="http://schemas.openxmlformats.org/drawingml/2006/table">
            <a:tbl>
              <a:tblPr firstRow="1" bandRow="1">
                <a:tableStyleId>{5C22544A-7EE6-4342-B048-85BDC9FD1C3A}</a:tableStyleId>
              </a:tblPr>
              <a:tblGrid>
                <a:gridCol w="980364">
                  <a:extLst>
                    <a:ext uri="{9D8B030D-6E8A-4147-A177-3AD203B41FA5}">
                      <a16:colId xmlns:a16="http://schemas.microsoft.com/office/drawing/2014/main" val="497117459"/>
                    </a:ext>
                  </a:extLst>
                </a:gridCol>
                <a:gridCol w="980364">
                  <a:extLst>
                    <a:ext uri="{9D8B030D-6E8A-4147-A177-3AD203B41FA5}">
                      <a16:colId xmlns:a16="http://schemas.microsoft.com/office/drawing/2014/main" val="1116998606"/>
                    </a:ext>
                  </a:extLst>
                </a:gridCol>
              </a:tblGrid>
              <a:tr h="334182">
                <a:tc>
                  <a:txBody>
                    <a:bodyPr/>
                    <a:lstStyle/>
                    <a:p>
                      <a:endParaRPr lang="de-DE" sz="1600" dirty="0">
                        <a:latin typeface="Palatino Linotype" panose="02040502050505030304" pitchFamily="18" charset="0"/>
                      </a:endParaRPr>
                    </a:p>
                  </a:txBody>
                  <a:tcPr/>
                </a:tc>
                <a:tc>
                  <a:txBody>
                    <a:bodyPr/>
                    <a:lstStyle/>
                    <a:p>
                      <a:r>
                        <a:rPr lang="de-DE" sz="1600" i="1" dirty="0">
                          <a:latin typeface="Palatino Linotype" panose="02040502050505030304" pitchFamily="18" charset="0"/>
                        </a:rPr>
                        <a:t>d</a:t>
                      </a:r>
                      <a:r>
                        <a:rPr lang="de-DE" sz="1600" dirty="0">
                          <a:latin typeface="Palatino Linotype" panose="02040502050505030304" pitchFamily="18" charset="0"/>
                        </a:rPr>
                        <a:t> / Å</a:t>
                      </a:r>
                    </a:p>
                  </a:txBody>
                  <a:tcPr/>
                </a:tc>
                <a:extLst>
                  <a:ext uri="{0D108BD9-81ED-4DB2-BD59-A6C34878D82A}">
                    <a16:rowId xmlns:a16="http://schemas.microsoft.com/office/drawing/2014/main" val="540357857"/>
                  </a:ext>
                </a:extLst>
              </a:tr>
              <a:tr h="33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a:latin typeface="Palatino Linotype" panose="02040502050505030304" pitchFamily="18" charset="0"/>
                        </a:rPr>
                        <a:t>Fe</a:t>
                      </a:r>
                      <a:r>
                        <a:rPr lang="en-US" sz="1600" dirty="0">
                          <a:latin typeface="Palatino Linotype" panose="02040502050505030304" pitchFamily="18" charset="0"/>
                        </a:rPr>
                        <a:t>···</a:t>
                      </a:r>
                      <a:r>
                        <a:rPr lang="de-DE" sz="1600" dirty="0" err="1">
                          <a:latin typeface="Palatino Linotype" panose="02040502050505030304" pitchFamily="18" charset="0"/>
                        </a:rPr>
                        <a:t>Fe</a:t>
                      </a:r>
                      <a:r>
                        <a:rPr lang="de-DE" sz="1600" dirty="0">
                          <a:latin typeface="Palatino Linotype" panose="02040502050505030304" pitchFamily="18" charset="0"/>
                        </a:rPr>
                        <a:t>‘</a:t>
                      </a:r>
                    </a:p>
                  </a:txBody>
                  <a:tcPr/>
                </a:tc>
                <a:tc>
                  <a:txBody>
                    <a:bodyPr/>
                    <a:lstStyle/>
                    <a:p>
                      <a:r>
                        <a:rPr lang="de-DE" sz="1600" dirty="0">
                          <a:latin typeface="Palatino Linotype" panose="02040502050505030304" pitchFamily="18" charset="0"/>
                        </a:rPr>
                        <a:t>3.078(2)</a:t>
                      </a:r>
                    </a:p>
                  </a:txBody>
                  <a:tcPr/>
                </a:tc>
                <a:extLst>
                  <a:ext uri="{0D108BD9-81ED-4DB2-BD59-A6C34878D82A}">
                    <a16:rowId xmlns:a16="http://schemas.microsoft.com/office/drawing/2014/main" val="438608490"/>
                  </a:ext>
                </a:extLst>
              </a:tr>
            </a:tbl>
          </a:graphicData>
        </a:graphic>
      </p:graphicFrame>
      <p:sp>
        <p:nvSpPr>
          <p:cNvPr id="38" name="TextBox 3">
            <a:extLst>
              <a:ext uri="{FF2B5EF4-FFF2-40B4-BE49-F238E27FC236}">
                <a16:creationId xmlns:a16="http://schemas.microsoft.com/office/drawing/2014/main" id="{E192148B-8F10-4946-B426-2E90501CEF7A}"/>
              </a:ext>
            </a:extLst>
          </p:cNvPr>
          <p:cNvSpPr txBox="1"/>
          <p:nvPr/>
        </p:nvSpPr>
        <p:spPr>
          <a:xfrm>
            <a:off x="815953" y="5334315"/>
            <a:ext cx="4574762" cy="923330"/>
          </a:xfrm>
          <a:prstGeom prst="rect">
            <a:avLst/>
          </a:prstGeom>
          <a:noFill/>
        </p:spPr>
        <p:txBody>
          <a:bodyPr wrap="square" rtlCol="0">
            <a:spAutoFit/>
          </a:bodyPr>
          <a:lstStyle/>
          <a:p>
            <a:pPr algn="just"/>
            <a:r>
              <a:rPr lang="en-US" dirty="0">
                <a:latin typeface="Palatino Linotype" panose="02040502050505030304" pitchFamily="18" charset="0"/>
              </a:rPr>
              <a:t>This results in a porous cationic 3D network with ClO</a:t>
            </a:r>
            <a:r>
              <a:rPr lang="en-US" baseline="-25000" dirty="0">
                <a:latin typeface="Palatino Linotype" panose="02040502050505030304" pitchFamily="18" charset="0"/>
              </a:rPr>
              <a:t>4</a:t>
            </a:r>
            <a:r>
              <a:rPr lang="en-US" baseline="30000" dirty="0">
                <a:latin typeface="Palatino Linotype" panose="02040502050505030304" pitchFamily="18" charset="0"/>
              </a:rPr>
              <a:t>−</a:t>
            </a:r>
            <a:r>
              <a:rPr lang="en-US" dirty="0">
                <a:latin typeface="Palatino Linotype" panose="02040502050505030304" pitchFamily="18" charset="0"/>
              </a:rPr>
              <a:t> cations and CHCl</a:t>
            </a:r>
            <a:r>
              <a:rPr lang="en-US" baseline="-25000" dirty="0">
                <a:latin typeface="Palatino Linotype" panose="02040502050505030304" pitchFamily="18" charset="0"/>
              </a:rPr>
              <a:t>3</a:t>
            </a:r>
            <a:r>
              <a:rPr lang="en-US" dirty="0">
                <a:latin typeface="Palatino Linotype" panose="02040502050505030304" pitchFamily="18" charset="0"/>
              </a:rPr>
              <a:t> inside the void. </a:t>
            </a:r>
            <a:endParaRPr lang="en-US" baseline="-25000" dirty="0">
              <a:latin typeface="Palatino Linotype" panose="02040502050505030304" pitchFamily="18" charset="0"/>
            </a:endParaRPr>
          </a:p>
        </p:txBody>
      </p:sp>
      <p:pic>
        <p:nvPicPr>
          <p:cNvPr id="4" name="Grafik 3">
            <a:extLst>
              <a:ext uri="{FF2B5EF4-FFF2-40B4-BE49-F238E27FC236}">
                <a16:creationId xmlns:a16="http://schemas.microsoft.com/office/drawing/2014/main" id="{82C1AC6E-055C-4E34-A332-CD2A21937AA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77543" y="2108428"/>
            <a:ext cx="4146513" cy="3194427"/>
          </a:xfrm>
          <a:prstGeom prst="rect">
            <a:avLst/>
          </a:prstGeom>
        </p:spPr>
      </p:pic>
      <p:sp>
        <p:nvSpPr>
          <p:cNvPr id="9" name="Textfeld 8">
            <a:extLst>
              <a:ext uri="{FF2B5EF4-FFF2-40B4-BE49-F238E27FC236}">
                <a16:creationId xmlns:a16="http://schemas.microsoft.com/office/drawing/2014/main" id="{BE5F8463-7961-42A1-8BCD-1E6EE85D6F71}"/>
              </a:ext>
            </a:extLst>
          </p:cNvPr>
          <p:cNvSpPr txBox="1"/>
          <p:nvPr/>
        </p:nvSpPr>
        <p:spPr>
          <a:xfrm>
            <a:off x="4854968" y="3307590"/>
            <a:ext cx="505267"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Ag</a:t>
            </a:r>
            <a:endParaRPr lang="de-DE" dirty="0">
              <a:effectLst>
                <a:glow rad="101600">
                  <a:srgbClr val="FCFBF2"/>
                </a:glow>
              </a:effectLst>
            </a:endParaRPr>
          </a:p>
        </p:txBody>
      </p:sp>
      <p:sp>
        <p:nvSpPr>
          <p:cNvPr id="20" name="Textfeld 19">
            <a:extLst>
              <a:ext uri="{FF2B5EF4-FFF2-40B4-BE49-F238E27FC236}">
                <a16:creationId xmlns:a16="http://schemas.microsoft.com/office/drawing/2014/main" id="{F9F9BAA7-0061-4B02-80A6-F08F975350C4}"/>
              </a:ext>
            </a:extLst>
          </p:cNvPr>
          <p:cNvSpPr txBox="1"/>
          <p:nvPr/>
        </p:nvSpPr>
        <p:spPr>
          <a:xfrm>
            <a:off x="7748366" y="3616533"/>
            <a:ext cx="569387"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Ag</a:t>
            </a:r>
            <a:r>
              <a:rPr lang="en-US" baseline="30000" dirty="0">
                <a:effectLst>
                  <a:glow rad="101600">
                    <a:srgbClr val="FCFBF2"/>
                  </a:glow>
                </a:effectLst>
                <a:latin typeface="Palatino Linotype" panose="02040502050505030304" pitchFamily="18" charset="0"/>
              </a:rPr>
              <a:t>a</a:t>
            </a:r>
            <a:endParaRPr lang="de-DE" dirty="0">
              <a:effectLst>
                <a:glow rad="101600">
                  <a:srgbClr val="FCFBF2"/>
                </a:glow>
              </a:effectLst>
            </a:endParaRPr>
          </a:p>
        </p:txBody>
      </p:sp>
      <p:sp>
        <p:nvSpPr>
          <p:cNvPr id="11" name="Textfeld 10">
            <a:extLst>
              <a:ext uri="{FF2B5EF4-FFF2-40B4-BE49-F238E27FC236}">
                <a16:creationId xmlns:a16="http://schemas.microsoft.com/office/drawing/2014/main" id="{E63894BD-00E6-41A8-9EFC-A278899656E8}"/>
              </a:ext>
            </a:extLst>
          </p:cNvPr>
          <p:cNvSpPr txBox="1"/>
          <p:nvPr/>
        </p:nvSpPr>
        <p:spPr>
          <a:xfrm>
            <a:off x="6622790" y="3336309"/>
            <a:ext cx="423514"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Fe</a:t>
            </a:r>
            <a:endParaRPr lang="de-DE" dirty="0">
              <a:effectLst>
                <a:glow rad="101600">
                  <a:srgbClr val="FCFBF2"/>
                </a:glow>
              </a:effectLst>
            </a:endParaRPr>
          </a:p>
        </p:txBody>
      </p:sp>
      <p:sp>
        <p:nvSpPr>
          <p:cNvPr id="23" name="Textfeld 22">
            <a:extLst>
              <a:ext uri="{FF2B5EF4-FFF2-40B4-BE49-F238E27FC236}">
                <a16:creationId xmlns:a16="http://schemas.microsoft.com/office/drawing/2014/main" id="{17BD321B-CF27-4429-A9A8-D5D0F4ED7977}"/>
              </a:ext>
            </a:extLst>
          </p:cNvPr>
          <p:cNvSpPr txBox="1"/>
          <p:nvPr/>
        </p:nvSpPr>
        <p:spPr>
          <a:xfrm>
            <a:off x="6127262" y="3676922"/>
            <a:ext cx="487634"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Fe’</a:t>
            </a:r>
            <a:endParaRPr lang="de-DE" dirty="0">
              <a:effectLst>
                <a:glow rad="101600">
                  <a:srgbClr val="FCFBF2"/>
                </a:glow>
              </a:effectLst>
            </a:endParaRPr>
          </a:p>
        </p:txBody>
      </p:sp>
      <p:sp>
        <p:nvSpPr>
          <p:cNvPr id="24" name="Textfeld 23">
            <a:extLst>
              <a:ext uri="{FF2B5EF4-FFF2-40B4-BE49-F238E27FC236}">
                <a16:creationId xmlns:a16="http://schemas.microsoft.com/office/drawing/2014/main" id="{07A232AD-21D3-42F2-B74A-A661B4AFE39D}"/>
              </a:ext>
            </a:extLst>
          </p:cNvPr>
          <p:cNvSpPr txBox="1"/>
          <p:nvPr/>
        </p:nvSpPr>
        <p:spPr>
          <a:xfrm>
            <a:off x="7177544" y="2218317"/>
            <a:ext cx="561372" cy="369332"/>
          </a:xfrm>
          <a:prstGeom prst="rect">
            <a:avLst/>
          </a:prstGeom>
          <a:noFill/>
          <a:effectLst>
            <a:glow rad="228600">
              <a:srgbClr val="FCFBF2">
                <a:alpha val="40000"/>
              </a:srgbClr>
            </a:glow>
          </a:effectLst>
        </p:spPr>
        <p:txBody>
          <a:bodyPr wrap="none" rtlCol="0">
            <a:spAutoFit/>
          </a:bodyPr>
          <a:lstStyle/>
          <a:p>
            <a:r>
              <a:rPr lang="en-US" dirty="0" err="1">
                <a:effectLst>
                  <a:glow rad="101600">
                    <a:srgbClr val="FCFBF2"/>
                  </a:glow>
                </a:effectLst>
                <a:latin typeface="Palatino Linotype" panose="02040502050505030304" pitchFamily="18" charset="0"/>
              </a:rPr>
              <a:t>Ag</a:t>
            </a:r>
            <a:r>
              <a:rPr lang="en-US" baseline="30000" dirty="0" err="1">
                <a:effectLst>
                  <a:glow rad="101600">
                    <a:srgbClr val="FCFBF2"/>
                  </a:glow>
                </a:effectLst>
                <a:latin typeface="Palatino Linotype" panose="02040502050505030304" pitchFamily="18" charset="0"/>
              </a:rPr>
              <a:t>c</a:t>
            </a:r>
            <a:endParaRPr lang="de-DE" baseline="30000" dirty="0">
              <a:effectLst>
                <a:glow rad="101600">
                  <a:srgbClr val="FCFBF2"/>
                </a:glow>
              </a:effectLst>
            </a:endParaRPr>
          </a:p>
        </p:txBody>
      </p:sp>
      <p:sp>
        <p:nvSpPr>
          <p:cNvPr id="25" name="Textfeld 24">
            <a:extLst>
              <a:ext uri="{FF2B5EF4-FFF2-40B4-BE49-F238E27FC236}">
                <a16:creationId xmlns:a16="http://schemas.microsoft.com/office/drawing/2014/main" id="{FB520C62-A199-487C-9B72-303D073AE7D7}"/>
              </a:ext>
            </a:extLst>
          </p:cNvPr>
          <p:cNvSpPr txBox="1"/>
          <p:nvPr/>
        </p:nvSpPr>
        <p:spPr>
          <a:xfrm>
            <a:off x="5049893" y="2076325"/>
            <a:ext cx="577402" cy="369332"/>
          </a:xfrm>
          <a:prstGeom prst="rect">
            <a:avLst/>
          </a:prstGeom>
          <a:noFill/>
          <a:effectLst>
            <a:glow rad="228600">
              <a:srgbClr val="FCFBF2">
                <a:alpha val="40000"/>
              </a:srgbClr>
            </a:glow>
          </a:effectLst>
        </p:spPr>
        <p:txBody>
          <a:bodyPr wrap="none" rtlCol="0">
            <a:spAutoFit/>
          </a:bodyPr>
          <a:lstStyle/>
          <a:p>
            <a:r>
              <a:rPr lang="en-US" dirty="0" err="1">
                <a:effectLst>
                  <a:glow rad="101600">
                    <a:srgbClr val="FCFBF2"/>
                  </a:glow>
                </a:effectLst>
                <a:latin typeface="Palatino Linotype" panose="02040502050505030304" pitchFamily="18" charset="0"/>
              </a:rPr>
              <a:t>Ag</a:t>
            </a:r>
            <a:r>
              <a:rPr lang="en-US" baseline="30000" dirty="0" err="1">
                <a:effectLst>
                  <a:glow rad="101600">
                    <a:srgbClr val="FCFBF2"/>
                  </a:glow>
                </a:effectLst>
                <a:latin typeface="Palatino Linotype" panose="02040502050505030304" pitchFamily="18" charset="0"/>
              </a:rPr>
              <a:t>b</a:t>
            </a:r>
            <a:endParaRPr lang="de-DE" baseline="30000" dirty="0">
              <a:effectLst>
                <a:glow rad="101600">
                  <a:srgbClr val="FCFBF2"/>
                </a:glow>
              </a:effectLst>
            </a:endParaRPr>
          </a:p>
        </p:txBody>
      </p:sp>
      <p:sp>
        <p:nvSpPr>
          <p:cNvPr id="26" name="Textfeld 25">
            <a:extLst>
              <a:ext uri="{FF2B5EF4-FFF2-40B4-BE49-F238E27FC236}">
                <a16:creationId xmlns:a16="http://schemas.microsoft.com/office/drawing/2014/main" id="{1EF5F7CD-AD66-4F72-B3E0-E78D6D62CAF5}"/>
              </a:ext>
            </a:extLst>
          </p:cNvPr>
          <p:cNvSpPr txBox="1"/>
          <p:nvPr/>
        </p:nvSpPr>
        <p:spPr>
          <a:xfrm>
            <a:off x="5442459" y="4639000"/>
            <a:ext cx="587020" cy="369332"/>
          </a:xfrm>
          <a:prstGeom prst="rect">
            <a:avLst/>
          </a:prstGeom>
          <a:noFill/>
          <a:effectLst>
            <a:glow rad="228600">
              <a:srgbClr val="FCFBF2">
                <a:alpha val="40000"/>
              </a:srgbClr>
            </a:glow>
          </a:effectLst>
        </p:spPr>
        <p:txBody>
          <a:bodyPr wrap="none" rtlCol="0">
            <a:spAutoFit/>
          </a:bodyPr>
          <a:lstStyle/>
          <a:p>
            <a:r>
              <a:rPr lang="en-US" dirty="0" err="1">
                <a:effectLst>
                  <a:glow rad="101600">
                    <a:srgbClr val="FCFBF2"/>
                  </a:glow>
                </a:effectLst>
                <a:latin typeface="Palatino Linotype" panose="02040502050505030304" pitchFamily="18" charset="0"/>
              </a:rPr>
              <a:t>Ag</a:t>
            </a:r>
            <a:r>
              <a:rPr lang="en-US" baseline="30000" dirty="0" err="1">
                <a:effectLst>
                  <a:glow rad="101600">
                    <a:srgbClr val="FCFBF2"/>
                  </a:glow>
                </a:effectLst>
                <a:latin typeface="Palatino Linotype" panose="02040502050505030304" pitchFamily="18" charset="0"/>
              </a:rPr>
              <a:t>d</a:t>
            </a:r>
            <a:endParaRPr lang="de-DE" baseline="30000" dirty="0">
              <a:effectLst>
                <a:glow rad="101600">
                  <a:srgbClr val="FCFBF2"/>
                </a:glow>
              </a:effectLst>
            </a:endParaRPr>
          </a:p>
        </p:txBody>
      </p:sp>
      <p:sp>
        <p:nvSpPr>
          <p:cNvPr id="27" name="Textfeld 26">
            <a:extLst>
              <a:ext uri="{FF2B5EF4-FFF2-40B4-BE49-F238E27FC236}">
                <a16:creationId xmlns:a16="http://schemas.microsoft.com/office/drawing/2014/main" id="{C18BC03E-0226-427A-874A-A1AA7C3DE979}"/>
              </a:ext>
            </a:extLst>
          </p:cNvPr>
          <p:cNvSpPr txBox="1"/>
          <p:nvPr/>
        </p:nvSpPr>
        <p:spPr>
          <a:xfrm>
            <a:off x="7529365" y="4898449"/>
            <a:ext cx="566181" cy="369332"/>
          </a:xfrm>
          <a:prstGeom prst="rect">
            <a:avLst/>
          </a:prstGeom>
          <a:noFill/>
          <a:effectLst>
            <a:glow rad="228600">
              <a:srgbClr val="FCFBF2">
                <a:alpha val="40000"/>
              </a:srgbClr>
            </a:glow>
          </a:effectLst>
        </p:spPr>
        <p:txBody>
          <a:bodyPr wrap="none" rtlCol="0">
            <a:spAutoFit/>
          </a:bodyPr>
          <a:lstStyle/>
          <a:p>
            <a:r>
              <a:rPr lang="en-US" dirty="0">
                <a:effectLst>
                  <a:glow rad="101600">
                    <a:srgbClr val="FCFBF2"/>
                  </a:glow>
                </a:effectLst>
                <a:latin typeface="Palatino Linotype" panose="02040502050505030304" pitchFamily="18" charset="0"/>
              </a:rPr>
              <a:t>Ag</a:t>
            </a:r>
            <a:r>
              <a:rPr lang="en-US" baseline="30000" dirty="0">
                <a:effectLst>
                  <a:glow rad="101600">
                    <a:srgbClr val="FCFBF2"/>
                  </a:glow>
                </a:effectLst>
                <a:latin typeface="Palatino Linotype" panose="02040502050505030304" pitchFamily="18" charset="0"/>
              </a:rPr>
              <a:t>e</a:t>
            </a:r>
            <a:endParaRPr lang="de-DE" baseline="30000" dirty="0">
              <a:effectLst>
                <a:glow rad="101600">
                  <a:srgbClr val="FCFBF2"/>
                </a:glow>
              </a:effectLst>
            </a:endParaRPr>
          </a:p>
        </p:txBody>
      </p:sp>
      <p:graphicFrame>
        <p:nvGraphicFramePr>
          <p:cNvPr id="17" name="Tabelle 6">
            <a:extLst>
              <a:ext uri="{FF2B5EF4-FFF2-40B4-BE49-F238E27FC236}">
                <a16:creationId xmlns:a16="http://schemas.microsoft.com/office/drawing/2014/main" id="{1D17954F-C99B-4DB3-A829-0AF5C37B78AD}"/>
              </a:ext>
            </a:extLst>
          </p:cNvPr>
          <p:cNvGraphicFramePr>
            <a:graphicFrameLocks noGrp="1"/>
          </p:cNvGraphicFramePr>
          <p:nvPr>
            <p:extLst>
              <p:ext uri="{D42A27DB-BD31-4B8C-83A1-F6EECF244321}">
                <p14:modId xmlns:p14="http://schemas.microsoft.com/office/powerpoint/2010/main" val="2157230943"/>
              </p:ext>
            </p:extLst>
          </p:nvPr>
        </p:nvGraphicFramePr>
        <p:xfrm>
          <a:off x="1077010" y="2476706"/>
          <a:ext cx="1900648" cy="2438400"/>
        </p:xfrm>
        <a:graphic>
          <a:graphicData uri="http://schemas.openxmlformats.org/drawingml/2006/table">
            <a:tbl>
              <a:tblPr firstRow="1" bandRow="1">
                <a:tableStyleId>{5C22544A-7EE6-4342-B048-85BDC9FD1C3A}</a:tableStyleId>
              </a:tblPr>
              <a:tblGrid>
                <a:gridCol w="688964">
                  <a:extLst>
                    <a:ext uri="{9D8B030D-6E8A-4147-A177-3AD203B41FA5}">
                      <a16:colId xmlns:a16="http://schemas.microsoft.com/office/drawing/2014/main" val="497117459"/>
                    </a:ext>
                  </a:extLst>
                </a:gridCol>
                <a:gridCol w="1211684">
                  <a:extLst>
                    <a:ext uri="{9D8B030D-6E8A-4147-A177-3AD203B41FA5}">
                      <a16:colId xmlns:a16="http://schemas.microsoft.com/office/drawing/2014/main" val="1116998606"/>
                    </a:ext>
                  </a:extLst>
                </a:gridCol>
              </a:tblGrid>
              <a:tr h="279057">
                <a:tc gridSpan="2">
                  <a:txBody>
                    <a:bodyPr/>
                    <a:lstStyle/>
                    <a:p>
                      <a:pPr algn="ctr"/>
                      <a:r>
                        <a:rPr lang="de-DE" sz="1400" i="1" dirty="0" smtClean="0">
                          <a:latin typeface="Palatino Linotype" panose="02040502050505030304" pitchFamily="18" charset="0"/>
                        </a:rPr>
                        <a:t>P</a:t>
                      </a:r>
                      <a:r>
                        <a:rPr lang="de-DE" sz="1400" dirty="0" smtClean="0">
                          <a:latin typeface="Palatino Linotype" panose="02040502050505030304" pitchFamily="18" charset="0"/>
                        </a:rPr>
                        <a:t>2</a:t>
                      </a:r>
                      <a:r>
                        <a:rPr lang="de-DE" sz="1400" baseline="-25000" dirty="0" smtClean="0">
                          <a:latin typeface="Palatino Linotype" panose="02040502050505030304" pitchFamily="18" charset="0"/>
                        </a:rPr>
                        <a:t>1</a:t>
                      </a:r>
                      <a:r>
                        <a:rPr lang="de-DE" sz="1400" dirty="0" smtClean="0">
                          <a:latin typeface="Palatino Linotype" panose="02040502050505030304" pitchFamily="18" charset="0"/>
                        </a:rPr>
                        <a:t>/</a:t>
                      </a:r>
                      <a:r>
                        <a:rPr lang="de-DE" sz="1400" i="1" dirty="0" smtClean="0">
                          <a:latin typeface="Palatino Linotype" panose="02040502050505030304" pitchFamily="18" charset="0"/>
                        </a:rPr>
                        <a:t>c</a:t>
                      </a:r>
                      <a:endParaRPr lang="de-DE" sz="1400" i="1" dirty="0">
                        <a:latin typeface="Palatino Linotype" panose="02040502050505030304" pitchFamily="18" charset="0"/>
                      </a:endParaRPr>
                    </a:p>
                  </a:txBody>
                  <a:tcPr/>
                </a:tc>
                <a:tc hMerge="1">
                  <a:txBody>
                    <a:bodyPr/>
                    <a:lstStyle/>
                    <a:p>
                      <a:endParaRPr lang="de-DE" sz="1600" dirty="0">
                        <a:latin typeface="Palatino Linotype" panose="02040502050505030304" pitchFamily="18" charset="0"/>
                      </a:endParaRPr>
                    </a:p>
                  </a:txBody>
                  <a:tcPr/>
                </a:tc>
                <a:extLst>
                  <a:ext uri="{0D108BD9-81ED-4DB2-BD59-A6C34878D82A}">
                    <a16:rowId xmlns:a16="http://schemas.microsoft.com/office/drawing/2014/main" val="540357857"/>
                  </a:ext>
                </a:extLst>
              </a:tr>
              <a:tr h="279057">
                <a:tc>
                  <a:txBody>
                    <a:bodyPr/>
                    <a:lstStyle/>
                    <a:p>
                      <a:r>
                        <a:rPr lang="de-DE" sz="1400" i="1" dirty="0">
                          <a:latin typeface="Palatino Linotype" panose="02040502050505030304" pitchFamily="18" charset="0"/>
                        </a:rPr>
                        <a:t>a</a:t>
                      </a:r>
                      <a:r>
                        <a:rPr lang="de-DE" sz="1400" dirty="0">
                          <a:latin typeface="Palatino Linotype" panose="02040502050505030304" pitchFamily="18" charset="0"/>
                        </a:rPr>
                        <a:t> / Å</a:t>
                      </a:r>
                    </a:p>
                  </a:txBody>
                  <a:tcPr/>
                </a:tc>
                <a:tc>
                  <a:txBody>
                    <a:bodyPr/>
                    <a:lstStyle/>
                    <a:p>
                      <a:r>
                        <a:rPr lang="de-DE" sz="1400" dirty="0" smtClean="0">
                          <a:latin typeface="Palatino Linotype" panose="02040502050505030304" pitchFamily="18" charset="0"/>
                        </a:rPr>
                        <a:t>16.3537(19)</a:t>
                      </a:r>
                      <a:endParaRPr lang="de-DE" sz="1400" dirty="0">
                        <a:latin typeface="Palatino Linotype" panose="02040502050505030304" pitchFamily="18" charset="0"/>
                      </a:endParaRPr>
                    </a:p>
                  </a:txBody>
                  <a:tcPr/>
                </a:tc>
                <a:extLst>
                  <a:ext uri="{0D108BD9-81ED-4DB2-BD59-A6C34878D82A}">
                    <a16:rowId xmlns:a16="http://schemas.microsoft.com/office/drawing/2014/main" val="438608490"/>
                  </a:ext>
                </a:extLst>
              </a:tr>
              <a:tr h="279057">
                <a:tc>
                  <a:txBody>
                    <a:bodyPr/>
                    <a:lstStyle/>
                    <a:p>
                      <a:r>
                        <a:rPr lang="de-DE" sz="1400" i="1" dirty="0">
                          <a:latin typeface="Palatino Linotype" panose="02040502050505030304" pitchFamily="18" charset="0"/>
                        </a:rPr>
                        <a:t>b</a:t>
                      </a:r>
                      <a:r>
                        <a:rPr lang="de-DE" sz="1400" dirty="0">
                          <a:latin typeface="Palatino Linotype" panose="02040502050505030304" pitchFamily="18" charset="0"/>
                        </a:rPr>
                        <a:t> / Å</a:t>
                      </a:r>
                    </a:p>
                  </a:txBody>
                  <a:tcPr/>
                </a:tc>
                <a:tc>
                  <a:txBody>
                    <a:bodyPr/>
                    <a:lstStyle/>
                    <a:p>
                      <a:r>
                        <a:rPr lang="de-DE" sz="1400" dirty="0" smtClean="0">
                          <a:latin typeface="Palatino Linotype" panose="02040502050505030304" pitchFamily="18" charset="0"/>
                        </a:rPr>
                        <a:t>18.213(3)</a:t>
                      </a:r>
                      <a:endParaRPr lang="de-DE" sz="1400" dirty="0">
                        <a:latin typeface="Palatino Linotype" panose="02040502050505030304" pitchFamily="18" charset="0"/>
                      </a:endParaRPr>
                    </a:p>
                  </a:txBody>
                  <a:tcPr/>
                </a:tc>
                <a:extLst>
                  <a:ext uri="{0D108BD9-81ED-4DB2-BD59-A6C34878D82A}">
                    <a16:rowId xmlns:a16="http://schemas.microsoft.com/office/drawing/2014/main" val="1958338329"/>
                  </a:ext>
                </a:extLst>
              </a:tr>
              <a:tr h="279057">
                <a:tc>
                  <a:txBody>
                    <a:bodyPr/>
                    <a:lstStyle/>
                    <a:p>
                      <a:r>
                        <a:rPr lang="de-DE" sz="1400" i="1" dirty="0">
                          <a:latin typeface="Palatino Linotype" panose="02040502050505030304" pitchFamily="18" charset="0"/>
                        </a:rPr>
                        <a:t>c</a:t>
                      </a:r>
                      <a:r>
                        <a:rPr lang="de-DE" sz="1400" dirty="0">
                          <a:latin typeface="Palatino Linotype" panose="02040502050505030304" pitchFamily="18" charset="0"/>
                        </a:rPr>
                        <a:t> / Å</a:t>
                      </a:r>
                    </a:p>
                  </a:txBody>
                  <a:tcPr/>
                </a:tc>
                <a:tc>
                  <a:txBody>
                    <a:bodyPr/>
                    <a:lstStyle/>
                    <a:p>
                      <a:r>
                        <a:rPr lang="de-DE" sz="1400" dirty="0" smtClean="0">
                          <a:latin typeface="Palatino Linotype" panose="02040502050505030304" pitchFamily="18" charset="0"/>
                        </a:rPr>
                        <a:t>26.477(4)</a:t>
                      </a:r>
                      <a:endParaRPr lang="de-DE" sz="1400" dirty="0">
                        <a:latin typeface="Palatino Linotype" panose="02040502050505030304" pitchFamily="18" charset="0"/>
                      </a:endParaRPr>
                    </a:p>
                  </a:txBody>
                  <a:tcPr/>
                </a:tc>
                <a:extLst>
                  <a:ext uri="{0D108BD9-81ED-4DB2-BD59-A6C34878D82A}">
                    <a16:rowId xmlns:a16="http://schemas.microsoft.com/office/drawing/2014/main" val="1930565465"/>
                  </a:ext>
                </a:extLst>
              </a:tr>
              <a:tr h="279057">
                <a:tc>
                  <a:txBody>
                    <a:bodyPr/>
                    <a:lstStyle/>
                    <a:p>
                      <a:r>
                        <a:rPr lang="el-GR" sz="1400" i="1" dirty="0">
                          <a:latin typeface="Palatino Linotype" panose="02040502050505030304" pitchFamily="18" charset="0"/>
                        </a:rPr>
                        <a:t>β</a:t>
                      </a:r>
                      <a:r>
                        <a:rPr lang="de-DE" sz="1400" dirty="0">
                          <a:latin typeface="Palatino Linotype" panose="02040502050505030304" pitchFamily="18" charset="0"/>
                        </a:rPr>
                        <a:t> / °</a:t>
                      </a:r>
                    </a:p>
                  </a:txBody>
                  <a:tcPr/>
                </a:tc>
                <a:tc>
                  <a:txBody>
                    <a:bodyPr/>
                    <a:lstStyle/>
                    <a:p>
                      <a:r>
                        <a:rPr lang="de-DE" sz="1400" dirty="0" smtClean="0">
                          <a:latin typeface="Palatino Linotype" panose="02040502050505030304" pitchFamily="18" charset="0"/>
                        </a:rPr>
                        <a:t>94.678(2)</a:t>
                      </a:r>
                      <a:endParaRPr lang="de-DE" sz="1400" dirty="0">
                        <a:latin typeface="Palatino Linotype" panose="02040502050505030304" pitchFamily="18" charset="0"/>
                      </a:endParaRPr>
                    </a:p>
                  </a:txBody>
                  <a:tcPr/>
                </a:tc>
                <a:extLst>
                  <a:ext uri="{0D108BD9-81ED-4DB2-BD59-A6C34878D82A}">
                    <a16:rowId xmlns:a16="http://schemas.microsoft.com/office/drawing/2014/main" val="2779660640"/>
                  </a:ext>
                </a:extLst>
              </a:tr>
              <a:tr h="279057">
                <a:tc>
                  <a:txBody>
                    <a:bodyPr/>
                    <a:lstStyle/>
                    <a:p>
                      <a:r>
                        <a:rPr lang="de-DE" sz="1400" i="1" dirty="0">
                          <a:latin typeface="Palatino Linotype" panose="02040502050505030304" pitchFamily="18" charset="0"/>
                        </a:rPr>
                        <a:t>V</a:t>
                      </a:r>
                      <a:r>
                        <a:rPr lang="de-DE" sz="1400" dirty="0">
                          <a:latin typeface="Palatino Linotype" panose="02040502050505030304" pitchFamily="18" charset="0"/>
                        </a:rPr>
                        <a:t> / Å</a:t>
                      </a:r>
                      <a:r>
                        <a:rPr lang="de-DE" sz="1400" baseline="30000" dirty="0">
                          <a:latin typeface="Palatino Linotype" panose="02040502050505030304" pitchFamily="18" charset="0"/>
                        </a:rPr>
                        <a:t>3</a:t>
                      </a:r>
                      <a:endParaRPr lang="de-DE" sz="1400" dirty="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7860(2)</a:t>
                      </a:r>
                      <a:endParaRPr lang="de-DE" sz="1400" dirty="0">
                        <a:latin typeface="Palatino Linotype" panose="02040502050505030304" pitchFamily="18" charset="0"/>
                      </a:endParaRPr>
                    </a:p>
                  </a:txBody>
                  <a:tcPr/>
                </a:tc>
                <a:extLst>
                  <a:ext uri="{0D108BD9-81ED-4DB2-BD59-A6C34878D82A}">
                    <a16:rowId xmlns:a16="http://schemas.microsoft.com/office/drawing/2014/main" val="1164602141"/>
                  </a:ext>
                </a:extLst>
              </a:tr>
              <a:tr h="279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i="1" dirty="0" smtClean="0">
                          <a:latin typeface="Palatino Linotype" panose="02040502050505030304" pitchFamily="18" charset="0"/>
                        </a:rPr>
                        <a:t>R</a:t>
                      </a:r>
                      <a:r>
                        <a:rPr lang="de-DE" sz="1400" i="0" baseline="-25000" dirty="0" smtClean="0">
                          <a:latin typeface="Palatino Linotype" panose="02040502050505030304" pitchFamily="18" charset="0"/>
                        </a:rPr>
                        <a:t>1</a:t>
                      </a:r>
                      <a:endParaRPr lang="de-DE" sz="1400" baseline="-25000" dirty="0" smtClean="0">
                        <a:latin typeface="Palatino Linotype" panose="02040502050505030304" pitchFamily="18" charset="0"/>
                      </a:endParaRPr>
                    </a:p>
                  </a:txBody>
                  <a:tcPr/>
                </a:tc>
                <a:tc>
                  <a:txBody>
                    <a:bodyPr/>
                    <a:lstStyle/>
                    <a:p>
                      <a:r>
                        <a:rPr lang="de-DE" sz="1400" dirty="0" smtClean="0">
                          <a:latin typeface="Palatino Linotype" panose="02040502050505030304" pitchFamily="18" charset="0"/>
                        </a:rPr>
                        <a:t>0.0747</a:t>
                      </a:r>
                      <a:endParaRPr lang="de-DE" sz="1400" dirty="0">
                        <a:latin typeface="Palatino Linotype" panose="02040502050505030304" pitchFamily="18" charset="0"/>
                      </a:endParaRPr>
                    </a:p>
                  </a:txBody>
                  <a:tcPr/>
                </a:tc>
                <a:extLst>
                  <a:ext uri="{0D108BD9-81ED-4DB2-BD59-A6C34878D82A}">
                    <a16:rowId xmlns:a16="http://schemas.microsoft.com/office/drawing/2014/main" val="2289990964"/>
                  </a:ext>
                </a:extLst>
              </a:tr>
              <a:tr h="279057">
                <a:tc>
                  <a:txBody>
                    <a:bodyPr/>
                    <a:lstStyle/>
                    <a:p>
                      <a:r>
                        <a:rPr lang="de-DE" sz="1400" dirty="0">
                          <a:latin typeface="Palatino Linotype" panose="02040502050505030304" pitchFamily="18" charset="0"/>
                        </a:rPr>
                        <a:t>w</a:t>
                      </a:r>
                      <a:r>
                        <a:rPr lang="de-DE" sz="1400" i="1" dirty="0">
                          <a:latin typeface="Palatino Linotype" panose="02040502050505030304" pitchFamily="18" charset="0"/>
                        </a:rPr>
                        <a:t>R</a:t>
                      </a:r>
                      <a:r>
                        <a:rPr lang="de-DE" sz="1400" baseline="-25000" dirty="0">
                          <a:latin typeface="Palatino Linotype" panose="02040502050505030304" pitchFamily="18" charset="0"/>
                        </a:rPr>
                        <a:t>2</a:t>
                      </a:r>
                    </a:p>
                  </a:txBody>
                  <a:tcPr/>
                </a:tc>
                <a:tc>
                  <a:txBody>
                    <a:bodyPr/>
                    <a:lstStyle/>
                    <a:p>
                      <a:r>
                        <a:rPr lang="de-DE" sz="1400" dirty="0" smtClean="0">
                          <a:latin typeface="Palatino Linotype" panose="02040502050505030304" pitchFamily="18" charset="0"/>
                        </a:rPr>
                        <a:t>0.2317</a:t>
                      </a:r>
                      <a:endParaRPr lang="de-DE" sz="1400" dirty="0">
                        <a:latin typeface="Palatino Linotype" panose="02040502050505030304" pitchFamily="18" charset="0"/>
                      </a:endParaRPr>
                    </a:p>
                  </a:txBody>
                  <a:tcPr/>
                </a:tc>
                <a:extLst>
                  <a:ext uri="{0D108BD9-81ED-4DB2-BD59-A6C34878D82A}">
                    <a16:rowId xmlns:a16="http://schemas.microsoft.com/office/drawing/2014/main" val="2044366554"/>
                  </a:ext>
                </a:extLst>
              </a:tr>
            </a:tbl>
          </a:graphicData>
        </a:graphic>
      </p:graphicFrame>
    </p:spTree>
    <p:extLst>
      <p:ext uri="{BB962C8B-B14F-4D97-AF65-F5344CB8AC3E}">
        <p14:creationId xmlns:p14="http://schemas.microsoft.com/office/powerpoint/2010/main" val="218616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1453</Words>
  <Application>Microsoft Office PowerPoint</Application>
  <PresentationFormat>Bildschirmpräsentation (4:3)</PresentationFormat>
  <Paragraphs>259</Paragraphs>
  <Slides>14</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25" baseType="lpstr">
      <vt:lpstr>Microsoft YaHei UI</vt:lpstr>
      <vt:lpstr>Arial</vt:lpstr>
      <vt:lpstr>Calibri</vt:lpstr>
      <vt:lpstr>Calibri Light</vt:lpstr>
      <vt:lpstr>Cambria Math</vt:lpstr>
      <vt:lpstr>CMU Sans Serif</vt:lpstr>
      <vt:lpstr>Comp</vt:lpstr>
      <vt:lpstr>Palatino Linotype</vt:lpstr>
      <vt:lpstr>proxima-nova</vt:lpstr>
      <vt:lpstr>Office Theme</vt:lpstr>
      <vt:lpstr>CS ChemDraw Drawing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Hans</cp:lastModifiedBy>
  <cp:revision>150</cp:revision>
  <dcterms:created xsi:type="dcterms:W3CDTF">2017-05-27T02:37:01Z</dcterms:created>
  <dcterms:modified xsi:type="dcterms:W3CDTF">2020-10-27T15:24:32Z</dcterms:modified>
</cp:coreProperties>
</file>