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handoutMasterIdLst>
    <p:handoutMasterId r:id="rId37"/>
  </p:handoutMasterIdLst>
  <p:sldIdLst>
    <p:sldId id="256" r:id="rId3"/>
    <p:sldId id="267" r:id="rId4"/>
    <p:sldId id="258" r:id="rId5"/>
    <p:sldId id="259" r:id="rId6"/>
    <p:sldId id="268" r:id="rId7"/>
    <p:sldId id="269" r:id="rId8"/>
    <p:sldId id="270" r:id="rId9"/>
    <p:sldId id="271" r:id="rId10"/>
    <p:sldId id="273" r:id="rId11"/>
    <p:sldId id="274" r:id="rId12"/>
    <p:sldId id="272" r:id="rId13"/>
    <p:sldId id="261" r:id="rId14"/>
    <p:sldId id="265" r:id="rId15"/>
    <p:sldId id="276" r:id="rId16"/>
    <p:sldId id="277" r:id="rId17"/>
    <p:sldId id="275" r:id="rId18"/>
    <p:sldId id="278" r:id="rId19"/>
    <p:sldId id="279" r:id="rId20"/>
    <p:sldId id="280" r:id="rId21"/>
    <p:sldId id="282" r:id="rId22"/>
    <p:sldId id="281" r:id="rId23"/>
    <p:sldId id="285" r:id="rId24"/>
    <p:sldId id="286" r:id="rId25"/>
    <p:sldId id="287" r:id="rId26"/>
    <p:sldId id="284" r:id="rId27"/>
    <p:sldId id="288" r:id="rId28"/>
    <p:sldId id="289" r:id="rId29"/>
    <p:sldId id="290" r:id="rId30"/>
    <p:sldId id="291" r:id="rId31"/>
    <p:sldId id="292" r:id="rId32"/>
    <p:sldId id="293" r:id="rId33"/>
    <p:sldId id="283" r:id="rId34"/>
    <p:sldId id="264"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38" autoAdjust="0"/>
  </p:normalViewPr>
  <p:slideViewPr>
    <p:cSldViewPr>
      <p:cViewPr varScale="1">
        <p:scale>
          <a:sx n="105" d="100"/>
          <a:sy n="105" d="100"/>
        </p:scale>
        <p:origin x="18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7/16/2020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‹Nr.›</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16/07/2020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‹Nr.›</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dirty="0"/>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dirty="0"/>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16/07/2020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16/07/2020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16/07/2020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7/16/2020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7/16/2020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16/07/2020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‹Nr.›</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16/07/2020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16/07/2020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16/07/2020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16/07/2020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16/07/2020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‹Nr.›</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16/07/2020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16/07/2020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‹Nr.›</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16/07/2020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‹Nr.›</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7/16/2020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‹Nr.›</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hyperlink" Target="http://www.humboldt-foundation.de/"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http://www.summerschool-cas.org/img/stabipakt2.jpg" TargetMode="Externa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3170099"/>
          </a:xfrm>
          <a:prstGeom prst="rect">
            <a:avLst/>
          </a:prstGeom>
          <a:noFill/>
        </p:spPr>
        <p:txBody>
          <a:bodyPr wrap="square" rtlCol="0">
            <a:spAutoFit/>
          </a:bodyPr>
          <a:lstStyle/>
          <a:p>
            <a:pPr algn="ctr"/>
            <a:r>
              <a:rPr lang="de-DE" sz="2400" b="1" dirty="0">
                <a:solidFill>
                  <a:srgbClr val="000000"/>
                </a:solidFill>
                <a:effectLst/>
                <a:ea typeface="Times New Roman" panose="02020603050405020304" pitchFamily="18" charset="0"/>
              </a:rPr>
              <a:t>Stochastic dynamic mass spectrometric quantification of steroids in mixture</a:t>
            </a:r>
            <a:endParaRPr lang="en-US" sz="2400" b="1" dirty="0"/>
          </a:p>
          <a:p>
            <a:pPr algn="ctr"/>
            <a:endParaRPr lang="en-US" b="1" dirty="0"/>
          </a:p>
          <a:p>
            <a:pPr algn="ctr"/>
            <a:endParaRPr lang="fr-FR" dirty="0"/>
          </a:p>
          <a:p>
            <a:pPr algn="ctr"/>
            <a:r>
              <a:rPr lang="it-IT" b="1" dirty="0"/>
              <a:t>Bojidarka Ivanova *, and Michael Spiteller</a:t>
            </a:r>
            <a:endParaRPr lang="it-IT" b="1" baseline="30000" dirty="0"/>
          </a:p>
          <a:p>
            <a:endParaRPr lang="it-IT" b="1" baseline="30000" dirty="0"/>
          </a:p>
          <a:p>
            <a:endParaRPr lang="fr-FR" dirty="0"/>
          </a:p>
          <a:p>
            <a:r>
              <a:rPr lang="de-DE" sz="1800" dirty="0">
                <a:solidFill>
                  <a:srgbClr val="000000"/>
                </a:solidFill>
                <a:effectLst/>
                <a:ea typeface="Times New Roman" panose="02020603050405020304" pitchFamily="18" charset="0"/>
              </a:rPr>
              <a:t>Lehrstuhl für Analytische Chemie, Institut für Umweltforschung, Fakultät für Chemie und Chemische Biologie, Universität Dortmund</a:t>
            </a:r>
            <a:r>
              <a:rPr lang="en-US" dirty="0"/>
              <a:t>;</a:t>
            </a:r>
            <a:r>
              <a:rPr lang="de-DE" sz="1800" dirty="0">
                <a:solidFill>
                  <a:srgbClr val="000000"/>
                </a:solidFill>
                <a:effectLst/>
                <a:ea typeface="Times New Roman" panose="02020603050405020304" pitchFamily="18" charset="0"/>
              </a:rPr>
              <a:t> Otto-Hahn-Straße 6, 44221 Dortmund, Nordrhein-Westfalen, Deutschland</a:t>
            </a:r>
            <a:r>
              <a:rPr lang="en-US" dirty="0"/>
              <a:t> </a:t>
            </a:r>
            <a:endParaRPr lang="fr-FR" dirty="0"/>
          </a:p>
          <a:p>
            <a:r>
              <a:rPr lang="en-US" sz="1400" b="1" dirty="0"/>
              <a:t>*</a:t>
            </a:r>
            <a:r>
              <a:rPr lang="en-US" sz="1400" dirty="0"/>
              <a:t> Corresponding author: B.Ivanova@web.de; B.Ivanova@infu.uni-dortmund.de</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6" name="Picture 6" descr="C:\Users\user\Desktop\DFG\0\Zn-ESI\Untitled-2.tif">
            <a:extLst>
              <a:ext uri="{FF2B5EF4-FFF2-40B4-BE49-F238E27FC236}">
                <a16:creationId xmlns:a16="http://schemas.microsoft.com/office/drawing/2014/main" id="{8302815F-E185-4662-A17A-E07EF9477A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5758831"/>
            <a:ext cx="8716020" cy="59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dirty="0"/>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1026" name="Picture 2">
            <a:extLst>
              <a:ext uri="{FF2B5EF4-FFF2-40B4-BE49-F238E27FC236}">
                <a16:creationId xmlns:a16="http://schemas.microsoft.com/office/drawing/2014/main" id="{9DD40728-5660-46D3-A00D-1DD9CACF6E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79495"/>
            <a:ext cx="685800" cy="421481"/>
          </a:xfrm>
          <a:prstGeom prst="rect">
            <a:avLst/>
          </a:prstGeom>
          <a:solidFill>
            <a:srgbClr val="FFFFFF"/>
          </a:solidFill>
        </p:spPr>
      </p:pic>
      <p:pic>
        <p:nvPicPr>
          <p:cNvPr id="1025" name="Picture 1">
            <a:extLst>
              <a:ext uri="{FF2B5EF4-FFF2-40B4-BE49-F238E27FC236}">
                <a16:creationId xmlns:a16="http://schemas.microsoft.com/office/drawing/2014/main" id="{E8286794-890E-4E86-AF99-71C87F5D42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779902"/>
            <a:ext cx="1359408" cy="446056"/>
          </a:xfrm>
          <a:prstGeom prst="rect">
            <a:avLst/>
          </a:prstGeom>
          <a:solidFill>
            <a:srgbClr val="FFFFFF"/>
          </a:solidFill>
        </p:spPr>
      </p:pic>
      <p:sp>
        <p:nvSpPr>
          <p:cNvPr id="3" name="Rectangle 4">
            <a:extLst>
              <a:ext uri="{FF2B5EF4-FFF2-40B4-BE49-F238E27FC236}">
                <a16:creationId xmlns:a16="http://schemas.microsoft.com/office/drawing/2014/main" id="{075B37A2-47DC-4B2B-AFDB-3BC34341F5F8}"/>
              </a:ext>
            </a:extLst>
          </p:cNvPr>
          <p:cNvSpPr>
            <a:spLocks noChangeArrowheads="1"/>
          </p:cNvSpPr>
          <p:nvPr/>
        </p:nvSpPr>
        <p:spPr bwMode="auto">
          <a:xfrm>
            <a:off x="2971800" y="329649"/>
            <a:ext cx="5333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200" b="1" i="0" u="none" strike="noStrike" cap="none" normalizeH="0" baseline="0" dirty="0">
                <a:ln>
                  <a:noFill/>
                </a:ln>
                <a:solidFill>
                  <a:srgbClr val="000000"/>
                </a:solidFill>
                <a:effectLst/>
                <a:ea typeface="Times New Roman" panose="02020603050405020304" pitchFamily="18" charset="0"/>
              </a:rPr>
              <a:t>(2A)</a:t>
            </a:r>
            <a:endParaRPr kumimoji="0" lang="de-DE" altLang="de-DE" sz="12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200" b="1" i="0" u="none" strike="noStrike" cap="none" normalizeH="0" baseline="0" dirty="0">
              <a:ln>
                <a:noFill/>
              </a:ln>
              <a:solidFill>
                <a:schemeClr val="tx1"/>
              </a:solidFill>
              <a:effectLst/>
            </a:endParaRPr>
          </a:p>
        </p:txBody>
      </p:sp>
      <p:sp>
        <p:nvSpPr>
          <p:cNvPr id="7" name="Rectangle 5">
            <a:extLst>
              <a:ext uri="{FF2B5EF4-FFF2-40B4-BE49-F238E27FC236}">
                <a16:creationId xmlns:a16="http://schemas.microsoft.com/office/drawing/2014/main" id="{1988EA30-D739-44F5-94E9-0C372C38BF3C}"/>
              </a:ext>
            </a:extLst>
          </p:cNvPr>
          <p:cNvSpPr>
            <a:spLocks noChangeArrowheads="1"/>
          </p:cNvSpPr>
          <p:nvPr/>
        </p:nvSpPr>
        <p:spPr bwMode="auto">
          <a:xfrm>
            <a:off x="2971800" y="822881"/>
            <a:ext cx="533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200" b="1" i="0" u="none" strike="noStrike" cap="none" normalizeH="0" baseline="0" dirty="0">
                <a:ln>
                  <a:noFill/>
                </a:ln>
                <a:solidFill>
                  <a:srgbClr val="000000"/>
                </a:solidFill>
                <a:effectLst/>
                <a:ea typeface="Times New Roman" panose="02020603050405020304" pitchFamily="18" charset="0"/>
              </a:rPr>
              <a:t>(3A).</a:t>
            </a:r>
            <a:endParaRPr kumimoji="0" lang="en-US" altLang="de-DE" sz="1200" b="1" i="0" u="none" strike="noStrike" cap="none" normalizeH="0" baseline="0" dirty="0">
              <a:ln>
                <a:noFill/>
              </a:ln>
              <a:solidFill>
                <a:schemeClr val="tx1"/>
              </a:solidFill>
              <a:effectLst/>
            </a:endParaRPr>
          </a:p>
        </p:txBody>
      </p:sp>
      <p:sp>
        <p:nvSpPr>
          <p:cNvPr id="11" name="Textfeld 10">
            <a:extLst>
              <a:ext uri="{FF2B5EF4-FFF2-40B4-BE49-F238E27FC236}">
                <a16:creationId xmlns:a16="http://schemas.microsoft.com/office/drawing/2014/main" id="{0F1658C3-C8CA-4DD2-AF0F-72ADC017F539}"/>
              </a:ext>
            </a:extLst>
          </p:cNvPr>
          <p:cNvSpPr txBox="1"/>
          <p:nvPr/>
        </p:nvSpPr>
        <p:spPr>
          <a:xfrm>
            <a:off x="276877" y="1487121"/>
            <a:ext cx="8679720" cy="3416320"/>
          </a:xfrm>
          <a:prstGeom prst="rect">
            <a:avLst/>
          </a:prstGeom>
          <a:noFill/>
        </p:spPr>
        <p:txBody>
          <a:bodyPr wrap="square">
            <a:spAutoFit/>
          </a:bodyPr>
          <a:lstStyle/>
          <a:p>
            <a:pPr algn="just">
              <a:spcAft>
                <a:spcPts val="0"/>
              </a:spcAft>
            </a:pPr>
            <a:r>
              <a:rPr lang="en-US" sz="1200" dirty="0">
                <a:solidFill>
                  <a:srgbClr val="000000"/>
                </a:solidFill>
                <a:effectLst/>
                <a:ea typeface="Times New Roman" panose="02020603050405020304" pitchFamily="18" charset="0"/>
              </a:rPr>
              <a:t>The Fokker-Planck equation and its approximation to Ornstein-Uhlenbeck process exactly determine the stochastic process or the time-evolution of a random variable. It is carried out by means of the average value of the variable </a:t>
            </a:r>
            <a:r>
              <a:rPr lang="en-US" sz="1200" i="1" dirty="0">
                <a:solidFill>
                  <a:srgbClr val="000000"/>
                </a:solidFill>
                <a:effectLst/>
                <a:ea typeface="Times New Roman" panose="02020603050405020304" pitchFamily="18" charset="0"/>
              </a:rPr>
              <a:t>per</a:t>
            </a:r>
            <a:r>
              <a:rPr lang="en-US" sz="1200" dirty="0">
                <a:solidFill>
                  <a:srgbClr val="000000"/>
                </a:solidFill>
                <a:effectLst/>
                <a:ea typeface="Times New Roman" panose="02020603050405020304" pitchFamily="18" charset="0"/>
              </a:rPr>
              <a:t> span of time and variance (s</a:t>
            </a:r>
            <a:r>
              <a:rPr lang="en-US" sz="1200" baseline="30000" dirty="0">
                <a:solidFill>
                  <a:srgbClr val="000000"/>
                </a:solidFill>
                <a:effectLst/>
                <a:ea typeface="Times New Roman" panose="02020603050405020304" pitchFamily="18" charset="0"/>
              </a:rPr>
              <a:t>2</a:t>
            </a:r>
            <a:r>
              <a:rPr lang="en-US" sz="1200" dirty="0">
                <a:solidFill>
                  <a:srgbClr val="000000"/>
                </a:solidFill>
                <a:effectLst/>
                <a:ea typeface="Times New Roman" panose="02020603050405020304" pitchFamily="18" charset="0"/>
              </a:rPr>
              <a:t>.) The experimental MS </a:t>
            </a:r>
            <a:r>
              <a:rPr lang="en-US" sz="1200" i="1" dirty="0">
                <a:solidFill>
                  <a:srgbClr val="000000"/>
                </a:solidFill>
                <a:effectLst/>
                <a:ea typeface="Times New Roman" panose="02020603050405020304" pitchFamily="18" charset="0"/>
              </a:rPr>
              <a:t>intensity</a:t>
            </a:r>
            <a:r>
              <a:rPr lang="en-US" sz="1200" dirty="0">
                <a:solidFill>
                  <a:srgbClr val="000000"/>
                </a:solidFill>
                <a:effectLst/>
                <a:ea typeface="Times New Roman" panose="02020603050405020304" pitchFamily="18" charset="0"/>
              </a:rPr>
              <a:t>-value reflects concentration of analyte. The concentration represents mass of analyte </a:t>
            </a:r>
            <a:r>
              <a:rPr lang="en-US" sz="1200" i="1" dirty="0">
                <a:solidFill>
                  <a:srgbClr val="000000"/>
                </a:solidFill>
                <a:effectLst/>
                <a:ea typeface="Times New Roman" panose="02020603050405020304" pitchFamily="18" charset="0"/>
              </a:rPr>
              <a:t>per</a:t>
            </a:r>
            <a:r>
              <a:rPr lang="en-US" sz="1200" dirty="0">
                <a:solidFill>
                  <a:srgbClr val="000000"/>
                </a:solidFill>
                <a:effectLst/>
                <a:ea typeface="Times New Roman" panose="02020603050405020304" pitchFamily="18" charset="0"/>
              </a:rPr>
              <a:t> volume. The examination of temporal behavior of MS </a:t>
            </a:r>
            <a:r>
              <a:rPr lang="en-US" sz="1200" i="1" dirty="0">
                <a:solidFill>
                  <a:srgbClr val="000000"/>
                </a:solidFill>
                <a:effectLst/>
                <a:ea typeface="Times New Roman" panose="02020603050405020304" pitchFamily="18" charset="0"/>
              </a:rPr>
              <a:t>intensity</a:t>
            </a:r>
            <a:r>
              <a:rPr lang="en-US" sz="1200" dirty="0">
                <a:solidFill>
                  <a:srgbClr val="000000"/>
                </a:solidFill>
                <a:effectLst/>
                <a:ea typeface="Times New Roman" panose="02020603050405020304" pitchFamily="18" charset="0"/>
              </a:rPr>
              <a:t> with respect to small spans of the scan time, essentially examines dynamics of mass over a small span of the scan time of the whole time of measurement. When ions are affected on low electric field, then their drift velocity along the direction of the field can be superimposed on stochastic thermal motion [</a:t>
            </a:r>
            <a:r>
              <a:rPr lang="en-US" sz="1200" dirty="0">
                <a:solidFill>
                  <a:srgbClr val="7030A0"/>
                </a:solidFill>
                <a:effectLst/>
                <a:ea typeface="Times New Roman" panose="02020603050405020304" pitchFamily="18" charset="0"/>
              </a:rPr>
              <a:t>44–46</a:t>
            </a:r>
            <a:r>
              <a:rPr lang="en-US" sz="1200" dirty="0">
                <a:solidFill>
                  <a:srgbClr val="000000"/>
                </a:solidFill>
                <a:effectLst/>
                <a:ea typeface="Times New Roman" panose="02020603050405020304" pitchFamily="18" charset="0"/>
              </a:rPr>
              <a:t>]. The upshot of the latter assumption is that, when the mass of the analyte ions is approximated directly to the observable values of the intensity; and the temporal behavior of the velocity of the MS ions is described as a stochastic variable, then the </a:t>
            </a:r>
            <a:r>
              <a:rPr lang="en-US" sz="1200" i="1" dirty="0">
                <a:solidFill>
                  <a:srgbClr val="000000"/>
                </a:solidFill>
                <a:effectLst/>
                <a:ea typeface="Times New Roman" panose="02020603050405020304" pitchFamily="18" charset="0"/>
              </a:rPr>
              <a:t>intensity</a:t>
            </a:r>
            <a:r>
              <a:rPr lang="en-US" sz="1200" dirty="0">
                <a:solidFill>
                  <a:srgbClr val="000000"/>
                </a:solidFill>
                <a:effectLst/>
                <a:ea typeface="Times New Roman" panose="02020603050405020304" pitchFamily="18" charset="0"/>
              </a:rPr>
              <a:t>-outcome is also described as random variable. According to our theory we examine the temporal behavior of the variable over spans of the whole time of a measurement. The theory accounts for  </a:t>
            </a:r>
            <a:r>
              <a:rPr lang="en-US" sz="1200" i="1" dirty="0">
                <a:solidFill>
                  <a:srgbClr val="000000"/>
                </a:solidFill>
                <a:effectLst/>
                <a:ea typeface="Times New Roman" panose="02020603050405020304" pitchFamily="18" charset="0"/>
              </a:rPr>
              <a:t>fluctuations</a:t>
            </a:r>
            <a:r>
              <a:rPr lang="en-US" sz="1200" dirty="0">
                <a:solidFill>
                  <a:srgbClr val="000000"/>
                </a:solidFill>
                <a:effectLst/>
                <a:ea typeface="Times New Roman" panose="02020603050405020304" pitchFamily="18" charset="0"/>
              </a:rPr>
              <a:t> of the observable intensity and </a:t>
            </a:r>
            <a:r>
              <a:rPr lang="en-US" sz="1200" i="1" dirty="0">
                <a:solidFill>
                  <a:srgbClr val="000000"/>
                </a:solidFill>
                <a:effectLst/>
                <a:ea typeface="Times New Roman" panose="02020603050405020304" pitchFamily="18" charset="0"/>
              </a:rPr>
              <a:t>m/z</a:t>
            </a:r>
            <a:r>
              <a:rPr lang="en-US" sz="1200" dirty="0">
                <a:solidFill>
                  <a:srgbClr val="000000"/>
                </a:solidFill>
                <a:effectLst/>
                <a:ea typeface="Times New Roman" panose="02020603050405020304" pitchFamily="18" charset="0"/>
              </a:rPr>
              <a:t>-values of peaks of an analyte ion with respect to different spans of scan time of the measurements under MS continuum or environment. These fluctuations are due to ion/molecular interactions or, ion/continuum interactions. Under </a:t>
            </a:r>
            <a:r>
              <a:rPr lang="en-US" sz="1200" i="1" dirty="0">
                <a:solidFill>
                  <a:srgbClr val="000000"/>
                </a:solidFill>
                <a:effectLst/>
                <a:ea typeface="Times New Roman" panose="02020603050405020304" pitchFamily="18" charset="0"/>
              </a:rPr>
              <a:t>continuum</a:t>
            </a:r>
            <a:r>
              <a:rPr lang="en-US" sz="1200" dirty="0">
                <a:solidFill>
                  <a:srgbClr val="000000"/>
                </a:solidFill>
                <a:effectLst/>
                <a:ea typeface="Times New Roman" panose="02020603050405020304" pitchFamily="18" charset="0"/>
              </a:rPr>
              <a:t> we understand all other molecules and ions around analyte MS ions. In general, the issue of fluctuation phenomena in the natural processes leads back to fundamental works by Einstein, which crucially contributes to their mathematical and physical expression, and respectively, description</a:t>
            </a:r>
            <a:r>
              <a:rPr lang="en-GB" sz="1200" dirty="0">
                <a:solidFill>
                  <a:srgbClr val="000000"/>
                </a:solidFill>
                <a:effectLst/>
                <a:ea typeface="Times New Roman" panose="02020603050405020304" pitchFamily="18" charset="0"/>
              </a:rPr>
              <a:t>.</a:t>
            </a:r>
            <a:r>
              <a:rPr lang="en-US" sz="1200" dirty="0">
                <a:solidFill>
                  <a:srgbClr val="000000"/>
                </a:solidFill>
                <a:effectLst/>
                <a:ea typeface="Times New Roman" panose="02020603050405020304" pitchFamily="18" charset="0"/>
              </a:rPr>
              <a:t> In Einstein’s works [</a:t>
            </a:r>
            <a:r>
              <a:rPr lang="en-US" sz="1200" dirty="0">
                <a:solidFill>
                  <a:srgbClr val="7030A0"/>
                </a:solidFill>
                <a:effectLst/>
                <a:ea typeface="Times New Roman" panose="02020603050405020304" pitchFamily="18" charset="0"/>
              </a:rPr>
              <a:t>47,47</a:t>
            </a:r>
            <a:r>
              <a:rPr lang="en-US" sz="1200" dirty="0">
                <a:solidFill>
                  <a:srgbClr val="000000"/>
                </a:solidFill>
                <a:effectLst/>
                <a:ea typeface="Times New Roman" panose="02020603050405020304" pitchFamily="18" charset="0"/>
              </a:rPr>
              <a:t>] we approximate the temporal behavior of the fluctuating path of solid particles in liquid to elementary diffusion equation. The latter equation represents precisely the forward Fokker-Planck equation (1A) [</a:t>
            </a:r>
            <a:r>
              <a:rPr lang="en-US" sz="1200" dirty="0">
                <a:solidFill>
                  <a:srgbClr val="7030A0"/>
                </a:solidFill>
                <a:effectLst/>
                <a:ea typeface="Times New Roman" panose="02020603050405020304" pitchFamily="18" charset="0"/>
              </a:rPr>
              <a:t>44–46</a:t>
            </a:r>
            <a:r>
              <a:rPr lang="en-US" sz="1200" dirty="0">
                <a:solidFill>
                  <a:srgbClr val="000000"/>
                </a:solidFill>
                <a:effectLst/>
                <a:ea typeface="Times New Roman" panose="02020603050405020304" pitchFamily="18" charset="0"/>
              </a:rPr>
              <a:t>]. The exact numerical solution of the Ornstein-Uhlenbeck process approximating the A(x,t) and D(x,t) in equation (1A) has been shown that express mathematically the fluctuating path of solid particles in liquid [</a:t>
            </a:r>
            <a:r>
              <a:rPr lang="en-US" sz="1200" dirty="0">
                <a:solidFill>
                  <a:srgbClr val="7030A0"/>
                </a:solidFill>
                <a:effectLst/>
                <a:ea typeface="Times New Roman" panose="02020603050405020304" pitchFamily="18" charset="0"/>
              </a:rPr>
              <a:t>44–46</a:t>
            </a:r>
            <a:r>
              <a:rPr lang="en-US" sz="1200" dirty="0">
                <a:solidFill>
                  <a:srgbClr val="000000"/>
                </a:solidFill>
                <a:effectLst/>
                <a:ea typeface="Times New Roman" panose="02020603050405020304" pitchFamily="18" charset="0"/>
              </a:rPr>
              <a:t>]. The characteristic function D(x,t) according to Einstein’s approximation is given by equation (4A).</a:t>
            </a:r>
            <a:endParaRPr lang="de-DE" sz="1200" dirty="0">
              <a:effectLst/>
              <a:ea typeface="Times New Roman" panose="02020603050405020304" pitchFamily="18" charset="0"/>
            </a:endParaRPr>
          </a:p>
        </p:txBody>
      </p:sp>
      <p:sp>
        <p:nvSpPr>
          <p:cNvPr id="12" name="Textfeld 11">
            <a:extLst>
              <a:ext uri="{FF2B5EF4-FFF2-40B4-BE49-F238E27FC236}">
                <a16:creationId xmlns:a16="http://schemas.microsoft.com/office/drawing/2014/main" id="{F3B18268-BDEB-4CDE-A9C7-5EC0B1451479}"/>
              </a:ext>
            </a:extLst>
          </p:cNvPr>
          <p:cNvSpPr txBox="1"/>
          <p:nvPr/>
        </p:nvSpPr>
        <p:spPr>
          <a:xfrm>
            <a:off x="228601" y="5551189"/>
            <a:ext cx="4572000" cy="338554"/>
          </a:xfrm>
          <a:prstGeom prst="rect">
            <a:avLst/>
          </a:prstGeom>
          <a:noFill/>
        </p:spPr>
        <p:txBody>
          <a:bodyPr wrap="square">
            <a:spAutoFit/>
          </a:bodyPr>
          <a:lstStyle/>
          <a:p>
            <a:pPr algn="just">
              <a:spcAft>
                <a:spcPts val="0"/>
              </a:spcAft>
            </a:pPr>
            <a:r>
              <a:rPr lang="de-DE" sz="800" dirty="0">
                <a:solidFill>
                  <a:srgbClr val="7030A0"/>
                </a:solidFill>
                <a:effectLst/>
                <a:ea typeface="Times New Roman" panose="02020603050405020304" pitchFamily="18" charset="0"/>
              </a:rPr>
              <a:t>[47] A. Einstein, Annalen der Physik 17 (1905) 549–560. </a:t>
            </a:r>
          </a:p>
          <a:p>
            <a:pPr algn="just">
              <a:spcAft>
                <a:spcPts val="0"/>
              </a:spcAft>
            </a:pPr>
            <a:r>
              <a:rPr lang="de-DE" sz="800" dirty="0">
                <a:solidFill>
                  <a:srgbClr val="7030A0"/>
                </a:solidFill>
                <a:effectLst/>
                <a:ea typeface="Times New Roman" panose="02020603050405020304" pitchFamily="18" charset="0"/>
              </a:rPr>
              <a:t>[48] A. Einstein, Annalen der Physik 19 (1906) 371–385.</a:t>
            </a:r>
          </a:p>
        </p:txBody>
      </p:sp>
      <p:pic>
        <p:nvPicPr>
          <p:cNvPr id="13" name="Picture 1">
            <a:extLst>
              <a:ext uri="{FF2B5EF4-FFF2-40B4-BE49-F238E27FC236}">
                <a16:creationId xmlns:a16="http://schemas.microsoft.com/office/drawing/2014/main" id="{1EED63E5-1B76-4295-B960-DE53868063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4607" y="223149"/>
            <a:ext cx="1231393" cy="404428"/>
          </a:xfrm>
          <a:prstGeom prst="rect">
            <a:avLst/>
          </a:prstGeom>
          <a:solidFill>
            <a:srgbClr val="FFFFFF"/>
          </a:solidFill>
        </p:spPr>
      </p:pic>
      <p:pic>
        <p:nvPicPr>
          <p:cNvPr id="14" name="Picture 4">
            <a:extLst>
              <a:ext uri="{FF2B5EF4-FFF2-40B4-BE49-F238E27FC236}">
                <a16:creationId xmlns:a16="http://schemas.microsoft.com/office/drawing/2014/main" id="{1B7D54C4-DE7E-450F-9AEB-B13AE71EBE0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1" y="795126"/>
            <a:ext cx="1984538" cy="638702"/>
          </a:xfrm>
          <a:prstGeom prst="rect">
            <a:avLst/>
          </a:prstGeom>
          <a:solidFill>
            <a:srgbClr val="FFFFFF"/>
          </a:solidFill>
        </p:spPr>
      </p:pic>
      <p:sp>
        <p:nvSpPr>
          <p:cNvPr id="15" name="Rectangle 4">
            <a:extLst>
              <a:ext uri="{FF2B5EF4-FFF2-40B4-BE49-F238E27FC236}">
                <a16:creationId xmlns:a16="http://schemas.microsoft.com/office/drawing/2014/main" id="{13263F7F-AFA5-405D-89E7-13BD8C358E0C}"/>
              </a:ext>
            </a:extLst>
          </p:cNvPr>
          <p:cNvSpPr>
            <a:spLocks noChangeArrowheads="1"/>
          </p:cNvSpPr>
          <p:nvPr/>
        </p:nvSpPr>
        <p:spPr bwMode="auto">
          <a:xfrm>
            <a:off x="7315200" y="304800"/>
            <a:ext cx="5333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200" b="1" i="0" u="none" strike="noStrike" cap="none" normalizeH="0" baseline="0" dirty="0">
                <a:ln>
                  <a:noFill/>
                </a:ln>
                <a:solidFill>
                  <a:srgbClr val="000000"/>
                </a:solidFill>
                <a:effectLst/>
                <a:ea typeface="Times New Roman" panose="02020603050405020304" pitchFamily="18" charset="0"/>
              </a:rPr>
              <a:t>(4A)</a:t>
            </a:r>
            <a:endParaRPr kumimoji="0" lang="de-DE" altLang="de-DE" sz="12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200" b="1" i="0" u="none" strike="noStrike" cap="none" normalizeH="0" baseline="0" dirty="0">
              <a:ln>
                <a:noFill/>
              </a:ln>
              <a:solidFill>
                <a:schemeClr val="tx1"/>
              </a:solidFill>
              <a:effectLst/>
            </a:endParaRPr>
          </a:p>
        </p:txBody>
      </p:sp>
      <p:sp>
        <p:nvSpPr>
          <p:cNvPr id="16" name="Rectangle 4">
            <a:extLst>
              <a:ext uri="{FF2B5EF4-FFF2-40B4-BE49-F238E27FC236}">
                <a16:creationId xmlns:a16="http://schemas.microsoft.com/office/drawing/2014/main" id="{F40AA31E-A255-432E-BC1C-17D9A192F7F1}"/>
              </a:ext>
            </a:extLst>
          </p:cNvPr>
          <p:cNvSpPr>
            <a:spLocks noChangeArrowheads="1"/>
          </p:cNvSpPr>
          <p:nvPr/>
        </p:nvSpPr>
        <p:spPr bwMode="auto">
          <a:xfrm>
            <a:off x="7315200" y="1031390"/>
            <a:ext cx="5333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200" b="1" i="0" u="none" strike="noStrike" cap="none" normalizeH="0" baseline="0" dirty="0">
                <a:ln>
                  <a:noFill/>
                </a:ln>
                <a:solidFill>
                  <a:srgbClr val="000000"/>
                </a:solidFill>
                <a:effectLst/>
                <a:ea typeface="Times New Roman" panose="02020603050405020304" pitchFamily="18" charset="0"/>
              </a:rPr>
              <a:t>(5A)</a:t>
            </a:r>
            <a:endParaRPr kumimoji="0" lang="de-DE" altLang="de-DE" sz="12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200" b="1" i="0" u="none" strike="noStrike" cap="none" normalizeH="0" baseline="0" dirty="0">
              <a:ln>
                <a:noFill/>
              </a:ln>
              <a:solidFill>
                <a:schemeClr val="tx1"/>
              </a:solidFill>
              <a:effectLst/>
            </a:endParaRPr>
          </a:p>
        </p:txBody>
      </p:sp>
      <p:sp>
        <p:nvSpPr>
          <p:cNvPr id="17" name="Textfeld 16">
            <a:extLst>
              <a:ext uri="{FF2B5EF4-FFF2-40B4-BE49-F238E27FC236}">
                <a16:creationId xmlns:a16="http://schemas.microsoft.com/office/drawing/2014/main" id="{29426225-64C9-4927-80FC-25575DB4AA77}"/>
              </a:ext>
            </a:extLst>
          </p:cNvPr>
          <p:cNvSpPr txBox="1"/>
          <p:nvPr/>
        </p:nvSpPr>
        <p:spPr>
          <a:xfrm>
            <a:off x="276877" y="4839010"/>
            <a:ext cx="8534399" cy="646331"/>
          </a:xfrm>
          <a:prstGeom prst="rect">
            <a:avLst/>
          </a:prstGeom>
          <a:noFill/>
        </p:spPr>
        <p:txBody>
          <a:bodyPr wrap="square">
            <a:spAutoFit/>
          </a:bodyPr>
          <a:lstStyle/>
          <a:p>
            <a:pPr algn="just">
              <a:spcAft>
                <a:spcPts val="0"/>
              </a:spcAft>
            </a:pPr>
            <a:r>
              <a:rPr lang="en-US" sz="1200" dirty="0">
                <a:solidFill>
                  <a:srgbClr val="000000"/>
                </a:solidFill>
                <a:effectLst/>
                <a:ea typeface="Times New Roman" panose="02020603050405020304" pitchFamily="18" charset="0"/>
              </a:rPr>
              <a:t>In writing our innovative equations (2)–(4) we empirically modify equation (4A). </a:t>
            </a:r>
            <a:r>
              <a:rPr lang="en-GB" sz="1200" dirty="0">
                <a:solidFill>
                  <a:srgbClr val="000000"/>
                </a:solidFill>
                <a:effectLst/>
                <a:ea typeface="Times New Roman" panose="02020603050405020304" pitchFamily="18" charset="0"/>
              </a:rPr>
              <a:t>The Einstein’s model does not fit our experimental data perfectly in chemometric terms </a:t>
            </a:r>
            <a:r>
              <a:rPr lang="en-GB" sz="1200" dirty="0">
                <a:solidFill>
                  <a:srgbClr val="7030A0"/>
                </a:solidFill>
                <a:effectLst/>
                <a:ea typeface="Times New Roman" panose="02020603050405020304" pitchFamily="18" charset="0"/>
              </a:rPr>
              <a:t>[35,36]</a:t>
            </a:r>
            <a:r>
              <a:rPr lang="en-GB" sz="1200" dirty="0">
                <a:solidFill>
                  <a:srgbClr val="000000"/>
                </a:solidFill>
                <a:effectLst/>
                <a:ea typeface="Times New Roman" panose="02020603050405020304" pitchFamily="18" charset="0"/>
              </a:rPr>
              <a:t>. </a:t>
            </a:r>
            <a:r>
              <a:rPr lang="en-US" sz="1200" dirty="0">
                <a:solidFill>
                  <a:srgbClr val="000000"/>
                </a:solidFill>
                <a:effectLst/>
                <a:ea typeface="Times New Roman" panose="02020603050405020304" pitchFamily="18" charset="0"/>
              </a:rPr>
              <a:t>Equation (4A) we have written as equation (5A), thus yielding to excellent coefficients of correlation (|r|) between theory and experiment. </a:t>
            </a:r>
            <a:endParaRPr lang="de-DE" sz="1200" dirty="0">
              <a:effectLst/>
              <a:ea typeface="Times New Roman" panose="02020603050405020304" pitchFamily="18" charset="0"/>
            </a:endParaRPr>
          </a:p>
        </p:txBody>
      </p:sp>
      <p:sp>
        <p:nvSpPr>
          <p:cNvPr id="18" name="Rechteck: abgerundete Ecken 17">
            <a:extLst>
              <a:ext uri="{FF2B5EF4-FFF2-40B4-BE49-F238E27FC236}">
                <a16:creationId xmlns:a16="http://schemas.microsoft.com/office/drawing/2014/main" id="{3E61B51D-23EA-4932-8659-FECE71464036}"/>
              </a:ext>
            </a:extLst>
          </p:cNvPr>
          <p:cNvSpPr/>
          <p:nvPr/>
        </p:nvSpPr>
        <p:spPr>
          <a:xfrm>
            <a:off x="4736591" y="777459"/>
            <a:ext cx="3200400" cy="709661"/>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52097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dirty="0"/>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Textfeld 6">
            <a:extLst>
              <a:ext uri="{FF2B5EF4-FFF2-40B4-BE49-F238E27FC236}">
                <a16:creationId xmlns:a16="http://schemas.microsoft.com/office/drawing/2014/main" id="{0FA05081-F83E-4A4E-AE89-5962AABF7424}"/>
              </a:ext>
            </a:extLst>
          </p:cNvPr>
          <p:cNvSpPr txBox="1"/>
          <p:nvPr/>
        </p:nvSpPr>
        <p:spPr>
          <a:xfrm>
            <a:off x="377461" y="1066800"/>
            <a:ext cx="8382000" cy="2308324"/>
          </a:xfrm>
          <a:prstGeom prst="rect">
            <a:avLst/>
          </a:prstGeom>
          <a:noFill/>
        </p:spPr>
        <p:txBody>
          <a:bodyPr wrap="square">
            <a:spAutoFit/>
          </a:bodyPr>
          <a:lstStyle/>
          <a:p>
            <a:pPr algn="just">
              <a:spcAft>
                <a:spcPts val="0"/>
              </a:spcAft>
            </a:pPr>
            <a:r>
              <a:rPr lang="en-US" sz="1200" dirty="0">
                <a:solidFill>
                  <a:srgbClr val="000000"/>
                </a:solidFill>
                <a:effectLst/>
                <a:ea typeface="Times New Roman" panose="02020603050405020304" pitchFamily="18" charset="0"/>
              </a:rPr>
              <a:t>The analysis of the applicability of our SD concepts and formulas (1)–(3) is not limited only to these models. </a:t>
            </a:r>
          </a:p>
          <a:p>
            <a:pPr algn="just">
              <a:spcAft>
                <a:spcPts val="0"/>
              </a:spcAft>
            </a:pPr>
            <a:r>
              <a:rPr lang="en-US" sz="1200" dirty="0">
                <a:solidFill>
                  <a:srgbClr val="000000"/>
                </a:solidFill>
                <a:effectLst/>
                <a:ea typeface="Times New Roman" panose="02020603050405020304" pitchFamily="18" charset="0"/>
              </a:rPr>
              <a:t>More recently [</a:t>
            </a:r>
            <a:r>
              <a:rPr lang="en-US" sz="1200" dirty="0">
                <a:solidFill>
                  <a:srgbClr val="7030A0"/>
                </a:solidFill>
                <a:effectLst/>
                <a:ea typeface="Times New Roman" panose="02020603050405020304" pitchFamily="18" charset="0"/>
              </a:rPr>
              <a:t>49</a:t>
            </a:r>
            <a:r>
              <a:rPr lang="en-US" sz="1200" dirty="0">
                <a:solidFill>
                  <a:srgbClr val="000000"/>
                </a:solidFill>
                <a:effectLst/>
                <a:ea typeface="Times New Roman" panose="02020603050405020304" pitchFamily="18" charset="0"/>
              </a:rPr>
              <a:t>] we have shown that the statistical parameter A</a:t>
            </a:r>
            <a:r>
              <a:rPr lang="en-US" sz="1200" baseline="30000" dirty="0">
                <a:solidFill>
                  <a:srgbClr val="000000"/>
                </a:solidFill>
                <a:effectLst/>
                <a:ea typeface="Times New Roman" panose="02020603050405020304" pitchFamily="18" charset="0"/>
              </a:rPr>
              <a:t>i</a:t>
            </a:r>
            <a:r>
              <a:rPr lang="en-US" sz="1200" dirty="0">
                <a:solidFill>
                  <a:srgbClr val="000000"/>
                </a:solidFill>
                <a:effectLst/>
                <a:ea typeface="Times New Roman" panose="02020603050405020304" pitchFamily="18" charset="0"/>
              </a:rPr>
              <a:t> obtained by fitting of the theoretical model (1) with experimental data on the intensity presented as a functional relationship (I – &lt; I &gt;)</a:t>
            </a:r>
            <a:r>
              <a:rPr lang="en-US" sz="1200" baseline="30000" dirty="0">
                <a:solidFill>
                  <a:srgbClr val="000000"/>
                </a:solidFill>
                <a:effectLst/>
                <a:ea typeface="Times New Roman" panose="02020603050405020304" pitchFamily="18" charset="0"/>
              </a:rPr>
              <a:t>2</a:t>
            </a:r>
            <a:r>
              <a:rPr lang="en-US" sz="1200" dirty="0">
                <a:solidFill>
                  <a:srgbClr val="000000"/>
                </a:solidFill>
                <a:effectLst/>
                <a:ea typeface="Times New Roman" panose="02020603050405020304" pitchFamily="18" charset="0"/>
              </a:rPr>
              <a:t> = </a:t>
            </a:r>
            <a:r>
              <a:rPr lang="en-US" sz="1200" i="1" dirty="0">
                <a:solidFill>
                  <a:srgbClr val="000000"/>
                </a:solidFill>
                <a:effectLst/>
                <a:ea typeface="Times New Roman" panose="02020603050405020304" pitchFamily="18" charset="0"/>
              </a:rPr>
              <a:t>f</a:t>
            </a:r>
            <a:r>
              <a:rPr lang="en-US" sz="1200" dirty="0">
                <a:solidFill>
                  <a:srgbClr val="000000"/>
                </a:solidFill>
                <a:effectLst/>
                <a:ea typeface="Times New Roman" panose="02020603050405020304" pitchFamily="18" charset="0"/>
              </a:rPr>
              <a:t>(t) is connected with the D</a:t>
            </a:r>
            <a:r>
              <a:rPr lang="en-US" sz="1200" baseline="30000" dirty="0">
                <a:solidFill>
                  <a:srgbClr val="000000"/>
                </a:solidFill>
                <a:effectLst/>
                <a:ea typeface="Times New Roman" panose="02020603050405020304" pitchFamily="18" charset="0"/>
              </a:rPr>
              <a:t>i</a:t>
            </a:r>
            <a:r>
              <a:rPr lang="en-US" sz="1200" baseline="-25000" dirty="0">
                <a:solidFill>
                  <a:srgbClr val="000000"/>
                </a:solidFill>
                <a:effectLst/>
                <a:ea typeface="Times New Roman" panose="02020603050405020304" pitchFamily="18" charset="0"/>
              </a:rPr>
              <a:t>SD</a:t>
            </a:r>
            <a:r>
              <a:rPr lang="en-US" sz="1200" dirty="0">
                <a:solidFill>
                  <a:srgbClr val="000000"/>
                </a:solidFill>
                <a:effectLst/>
                <a:ea typeface="Times New Roman" panose="02020603050405020304" pitchFamily="18" charset="0"/>
              </a:rPr>
              <a:t> parameter </a:t>
            </a:r>
            <a:r>
              <a:rPr lang="en-US" sz="1200" i="1" dirty="0">
                <a:solidFill>
                  <a:srgbClr val="000000"/>
                </a:solidFill>
                <a:effectLst/>
                <a:ea typeface="Times New Roman" panose="02020603050405020304" pitchFamily="18" charset="0"/>
              </a:rPr>
              <a:t>via</a:t>
            </a:r>
            <a:r>
              <a:rPr lang="en-US" sz="1200" dirty="0">
                <a:solidFill>
                  <a:srgbClr val="000000"/>
                </a:solidFill>
                <a:effectLst/>
                <a:ea typeface="Times New Roman" panose="02020603050405020304" pitchFamily="18" charset="0"/>
              </a:rPr>
              <a:t> equation (4). In writing the latter equation we have explored our empirical modification of the characteristic function diffusion D(x,t) [</a:t>
            </a:r>
            <a:r>
              <a:rPr lang="en-US" sz="1200" dirty="0">
                <a:solidFill>
                  <a:srgbClr val="7030A0"/>
                </a:solidFill>
                <a:effectLst/>
                <a:ea typeface="Times New Roman" panose="02020603050405020304" pitchFamily="18" charset="0"/>
              </a:rPr>
              <a:t>39,40</a:t>
            </a:r>
            <a:r>
              <a:rPr lang="en-US" sz="1200" dirty="0">
                <a:solidFill>
                  <a:srgbClr val="000000"/>
                </a:solidFill>
                <a:effectLst/>
                <a:ea typeface="Times New Roman" panose="02020603050405020304" pitchFamily="18" charset="0"/>
              </a:rPr>
              <a:t>]. Its validity has been tested studying fragment ions of acetylated cyclodextris [</a:t>
            </a:r>
            <a:r>
              <a:rPr lang="en-US" sz="1200" dirty="0">
                <a:solidFill>
                  <a:srgbClr val="7030A0"/>
                </a:solidFill>
                <a:effectLst/>
                <a:ea typeface="Times New Roman" panose="02020603050405020304" pitchFamily="18" charset="0"/>
              </a:rPr>
              <a:t>49</a:t>
            </a:r>
            <a:r>
              <a:rPr lang="en-US" sz="1200" dirty="0">
                <a:solidFill>
                  <a:srgbClr val="000000"/>
                </a:solidFill>
                <a:effectLst/>
                <a:ea typeface="Times New Roman" panose="02020603050405020304" pitchFamily="18" charset="0"/>
              </a:rPr>
              <a:t>]. There have been obtained |r| = 0.998–9.996. Our claim is that the latter equation is applicable to quantify not only biologically active macromolecules, but also </a:t>
            </a:r>
            <a:r>
              <a:rPr lang="it-IT" sz="1200" dirty="0">
                <a:solidFill>
                  <a:srgbClr val="000000"/>
                </a:solidFill>
                <a:effectLst/>
                <a:ea typeface="Times New Roman" panose="02020603050405020304" pitchFamily="18" charset="0"/>
              </a:rPr>
              <a:t>low molecular weigth analytes (</a:t>
            </a:r>
            <a:r>
              <a:rPr lang="en-US" sz="1200" dirty="0">
                <a:solidFill>
                  <a:srgbClr val="000000"/>
                </a:solidFill>
                <a:effectLst/>
                <a:ea typeface="Times New Roman" panose="02020603050405020304" pitchFamily="18" charset="0"/>
              </a:rPr>
              <a:t>LMWs) analytes such those reported to this work STs. </a:t>
            </a:r>
          </a:p>
          <a:p>
            <a:pPr algn="just">
              <a:spcAft>
                <a:spcPts val="0"/>
              </a:spcAft>
            </a:pPr>
            <a:r>
              <a:rPr lang="en-US" sz="1200" dirty="0">
                <a:solidFill>
                  <a:srgbClr val="000000"/>
                </a:solidFill>
                <a:effectLst/>
                <a:ea typeface="Times New Roman" panose="02020603050405020304" pitchFamily="18" charset="0"/>
              </a:rPr>
              <a:t>For the first time in the literature, this presentation applies equation (4) to LMWs studying analytes (1)–(4). By means of the latter equation we describe as well as the physical meaning of the statistical parameter “A</a:t>
            </a:r>
            <a:r>
              <a:rPr lang="en-US" sz="1200" baseline="30000" dirty="0">
                <a:solidFill>
                  <a:srgbClr val="000000"/>
                </a:solidFill>
                <a:effectLst/>
                <a:ea typeface="Times New Roman" panose="02020603050405020304" pitchFamily="18" charset="0"/>
              </a:rPr>
              <a:t>i</a:t>
            </a:r>
            <a:r>
              <a:rPr lang="en-US" sz="1200" dirty="0">
                <a:solidFill>
                  <a:srgbClr val="000000"/>
                </a:solidFill>
                <a:effectLst/>
                <a:ea typeface="Times New Roman" panose="02020603050405020304" pitchFamily="18" charset="0"/>
              </a:rPr>
              <a:t>” [</a:t>
            </a:r>
            <a:r>
              <a:rPr lang="en-US" sz="1200" dirty="0">
                <a:solidFill>
                  <a:srgbClr val="7030A0"/>
                </a:solidFill>
                <a:effectLst/>
                <a:ea typeface="Times New Roman" panose="02020603050405020304" pitchFamily="18" charset="0"/>
              </a:rPr>
              <a:t>41</a:t>
            </a:r>
            <a:r>
              <a:rPr lang="en-US" sz="1200" dirty="0">
                <a:solidFill>
                  <a:srgbClr val="000000"/>
                </a:solidFill>
                <a:effectLst/>
                <a:ea typeface="Times New Roman" panose="02020603050405020304" pitchFamily="18" charset="0"/>
              </a:rPr>
              <a:t>]. Its validity is tested in the latter reference, as well. Equation (4) is derived from equation (2) making an approximation that A</a:t>
            </a:r>
            <a:r>
              <a:rPr lang="en-US" sz="1200" baseline="30000" dirty="0">
                <a:solidFill>
                  <a:srgbClr val="000000"/>
                </a:solidFill>
                <a:effectLst/>
                <a:ea typeface="Times New Roman" panose="02020603050405020304" pitchFamily="18" charset="0"/>
              </a:rPr>
              <a:t>i</a:t>
            </a:r>
            <a:r>
              <a:rPr lang="en-US" sz="1200" dirty="0">
                <a:solidFill>
                  <a:srgbClr val="000000"/>
                </a:solidFill>
                <a:effectLst/>
                <a:ea typeface="Times New Roman" panose="02020603050405020304" pitchFamily="18" charset="0"/>
              </a:rPr>
              <a:t> = &lt;(I – &lt; I &gt;)</a:t>
            </a:r>
            <a:r>
              <a:rPr lang="en-US" sz="1200" baseline="30000" dirty="0">
                <a:solidFill>
                  <a:srgbClr val="000000"/>
                </a:solidFill>
                <a:effectLst/>
                <a:ea typeface="Times New Roman" panose="02020603050405020304" pitchFamily="18" charset="0"/>
              </a:rPr>
              <a:t>2</a:t>
            </a:r>
            <a:r>
              <a:rPr lang="en-US" sz="1200" dirty="0">
                <a:solidFill>
                  <a:srgbClr val="000000"/>
                </a:solidFill>
                <a:effectLst/>
                <a:ea typeface="Times New Roman" panose="02020603050405020304" pitchFamily="18" charset="0"/>
              </a:rPr>
              <a:t> &gt;. If so, then equation (1) can be written as equation (5) making a substitution of the fitting parameter A</a:t>
            </a:r>
            <a:r>
              <a:rPr lang="en-US" sz="1200" baseline="30000" dirty="0">
                <a:solidFill>
                  <a:srgbClr val="000000"/>
                </a:solidFill>
                <a:effectLst/>
                <a:ea typeface="Times New Roman" panose="02020603050405020304" pitchFamily="18" charset="0"/>
              </a:rPr>
              <a:t>i</a:t>
            </a:r>
            <a:r>
              <a:rPr lang="en-US" sz="1200" dirty="0">
                <a:solidFill>
                  <a:srgbClr val="000000"/>
                </a:solidFill>
                <a:effectLst/>
                <a:ea typeface="Times New Roman" panose="02020603050405020304" pitchFamily="18" charset="0"/>
              </a:rPr>
              <a:t>. The units of the D</a:t>
            </a:r>
            <a:r>
              <a:rPr lang="en-US" sz="1200" baseline="-25000" dirty="0">
                <a:solidFill>
                  <a:srgbClr val="000000"/>
                </a:solidFill>
                <a:effectLst/>
                <a:ea typeface="Times New Roman" panose="02020603050405020304" pitchFamily="18" charset="0"/>
              </a:rPr>
              <a:t>SD</a:t>
            </a:r>
            <a:r>
              <a:rPr lang="en-US" sz="1200" dirty="0">
                <a:solidFill>
                  <a:srgbClr val="000000"/>
                </a:solidFill>
                <a:effectLst/>
                <a:ea typeface="Times New Roman" panose="02020603050405020304" pitchFamily="18" charset="0"/>
              </a:rPr>
              <a:t> and A</a:t>
            </a:r>
            <a:r>
              <a:rPr lang="en-US" sz="1200" baseline="30000" dirty="0">
                <a:solidFill>
                  <a:srgbClr val="000000"/>
                </a:solidFill>
                <a:effectLst/>
                <a:ea typeface="Times New Roman" panose="02020603050405020304" pitchFamily="18" charset="0"/>
              </a:rPr>
              <a:t>i</a:t>
            </a:r>
            <a:r>
              <a:rPr lang="en-US" sz="1200" dirty="0">
                <a:solidFill>
                  <a:srgbClr val="000000"/>
                </a:solidFill>
                <a:effectLst/>
                <a:ea typeface="Times New Roman" panose="02020603050405020304" pitchFamily="18" charset="0"/>
              </a:rPr>
              <a:t> parameters have been discussed in [</a:t>
            </a:r>
            <a:r>
              <a:rPr lang="en-US" sz="1200" dirty="0">
                <a:solidFill>
                  <a:srgbClr val="7030A0"/>
                </a:solidFill>
                <a:effectLst/>
                <a:ea typeface="Times New Roman" panose="02020603050405020304" pitchFamily="18" charset="0"/>
              </a:rPr>
              <a:t>49</a:t>
            </a:r>
            <a:r>
              <a:rPr lang="en-US" sz="1200" dirty="0">
                <a:solidFill>
                  <a:srgbClr val="000000"/>
                </a:solidFill>
                <a:effectLst/>
                <a:ea typeface="Times New Roman" panose="02020603050405020304" pitchFamily="18" charset="0"/>
              </a:rPr>
              <a:t>]. </a:t>
            </a:r>
            <a:endParaRPr lang="de-DE" sz="1200" dirty="0">
              <a:effectLst/>
              <a:ea typeface="Times New Roman" panose="02020603050405020304" pitchFamily="18" charset="0"/>
            </a:endParaRPr>
          </a:p>
        </p:txBody>
      </p:sp>
      <p:sp>
        <p:nvSpPr>
          <p:cNvPr id="8" name="Textfeld 7">
            <a:extLst>
              <a:ext uri="{FF2B5EF4-FFF2-40B4-BE49-F238E27FC236}">
                <a16:creationId xmlns:a16="http://schemas.microsoft.com/office/drawing/2014/main" id="{1BF003C5-CDC5-4861-A662-20F93A41C9AA}"/>
              </a:ext>
            </a:extLst>
          </p:cNvPr>
          <p:cNvSpPr txBox="1"/>
          <p:nvPr/>
        </p:nvSpPr>
        <p:spPr>
          <a:xfrm>
            <a:off x="304800" y="5638538"/>
            <a:ext cx="8305800" cy="215444"/>
          </a:xfrm>
          <a:prstGeom prst="rect">
            <a:avLst/>
          </a:prstGeom>
          <a:noFill/>
        </p:spPr>
        <p:txBody>
          <a:bodyPr wrap="square">
            <a:spAutoFit/>
          </a:bodyPr>
          <a:lstStyle/>
          <a:p>
            <a:pPr algn="just">
              <a:spcAft>
                <a:spcPts val="0"/>
              </a:spcAft>
            </a:pPr>
            <a:r>
              <a:rPr lang="en-US" sz="800" dirty="0">
                <a:solidFill>
                  <a:srgbClr val="7030A0"/>
                </a:solidFill>
                <a:effectLst/>
                <a:ea typeface="Times New Roman" panose="02020603050405020304" pitchFamily="18" charset="0"/>
              </a:rPr>
              <a:t>[49] B. Ivanova, M. Spiteller, Mass spectrometric study of randomly acetylated cyclodextrins and their associates — a stochastic dynamic approach (2020) submitted.</a:t>
            </a:r>
            <a:endParaRPr lang="de-DE" sz="800" dirty="0">
              <a:solidFill>
                <a:srgbClr val="7030A0"/>
              </a:solidFill>
              <a:effectLst/>
              <a:ea typeface="Times New Roman" panose="02020603050405020304" pitchFamily="18" charset="0"/>
            </a:endParaRPr>
          </a:p>
        </p:txBody>
      </p:sp>
      <p:pic>
        <p:nvPicPr>
          <p:cNvPr id="2050" name="Picture 2">
            <a:extLst>
              <a:ext uri="{FF2B5EF4-FFF2-40B4-BE49-F238E27FC236}">
                <a16:creationId xmlns:a16="http://schemas.microsoft.com/office/drawing/2014/main" id="{B0D45882-BDBD-492E-BE67-EFBDCFBA4F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3686175"/>
            <a:ext cx="2400300"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Textfeld 9">
            <a:extLst>
              <a:ext uri="{FF2B5EF4-FFF2-40B4-BE49-F238E27FC236}">
                <a16:creationId xmlns:a16="http://schemas.microsoft.com/office/drawing/2014/main" id="{383042CE-B63B-4F1D-89FD-17004DCA9986}"/>
              </a:ext>
            </a:extLst>
          </p:cNvPr>
          <p:cNvSpPr txBox="1"/>
          <p:nvPr/>
        </p:nvSpPr>
        <p:spPr>
          <a:xfrm>
            <a:off x="3200400" y="3733800"/>
            <a:ext cx="457200" cy="276999"/>
          </a:xfrm>
          <a:prstGeom prst="rect">
            <a:avLst/>
          </a:prstGeom>
          <a:noFill/>
        </p:spPr>
        <p:txBody>
          <a:bodyPr wrap="square">
            <a:spAutoFit/>
          </a:bodyPr>
          <a:lstStyle/>
          <a:p>
            <a:r>
              <a:rPr lang="de-DE" sz="1200" b="1" dirty="0">
                <a:solidFill>
                  <a:srgbClr val="000000"/>
                </a:solidFill>
                <a:effectLst/>
                <a:ea typeface="Times New Roman" panose="02020603050405020304" pitchFamily="18" charset="0"/>
              </a:rPr>
              <a:t>(5) </a:t>
            </a:r>
            <a:endParaRPr lang="de-DE" sz="1200" b="1" dirty="0"/>
          </a:p>
        </p:txBody>
      </p:sp>
      <p:sp>
        <p:nvSpPr>
          <p:cNvPr id="9" name="Rechteck: abgerundete Ecken 8">
            <a:extLst>
              <a:ext uri="{FF2B5EF4-FFF2-40B4-BE49-F238E27FC236}">
                <a16:creationId xmlns:a16="http://schemas.microsoft.com/office/drawing/2014/main" id="{A5980098-7B64-40BA-BBCF-FEE52BD0A3B9}"/>
              </a:ext>
            </a:extLst>
          </p:cNvPr>
          <p:cNvSpPr/>
          <p:nvPr/>
        </p:nvSpPr>
        <p:spPr>
          <a:xfrm>
            <a:off x="457200" y="3527524"/>
            <a:ext cx="3200400" cy="66347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9F63F8AC-C2D8-4952-874D-EE4DE462FFB6}"/>
              </a:ext>
            </a:extLst>
          </p:cNvPr>
          <p:cNvSpPr txBox="1"/>
          <p:nvPr/>
        </p:nvSpPr>
        <p:spPr>
          <a:xfrm>
            <a:off x="377460" y="379274"/>
            <a:ext cx="8305799" cy="646331"/>
          </a:xfrm>
          <a:prstGeom prst="rect">
            <a:avLst/>
          </a:prstGeom>
          <a:noFill/>
        </p:spPr>
        <p:txBody>
          <a:bodyPr wrap="square">
            <a:spAutoFit/>
          </a:bodyPr>
          <a:lstStyle/>
          <a:p>
            <a:pPr algn="just"/>
            <a:r>
              <a:rPr lang="en-US" sz="1200" dirty="0">
                <a:solidFill>
                  <a:srgbClr val="000000"/>
                </a:solidFill>
                <a:effectLst/>
                <a:ea typeface="Times New Roman" panose="02020603050405020304" pitchFamily="18" charset="0"/>
              </a:rPr>
              <a:t>The statistical parameter A</a:t>
            </a:r>
            <a:r>
              <a:rPr lang="en-US" sz="1200" baseline="30000" dirty="0">
                <a:solidFill>
                  <a:srgbClr val="000000"/>
                </a:solidFill>
                <a:effectLst/>
                <a:ea typeface="Times New Roman" panose="02020603050405020304" pitchFamily="18" charset="0"/>
              </a:rPr>
              <a:t>i</a:t>
            </a:r>
            <a:r>
              <a:rPr lang="en-US" sz="1200" dirty="0">
                <a:solidFill>
                  <a:srgbClr val="000000"/>
                </a:solidFill>
                <a:effectLst/>
                <a:ea typeface="Times New Roman" panose="02020603050405020304" pitchFamily="18" charset="0"/>
              </a:rPr>
              <a:t> is dimensionless. Because of, the Taylor row of ln(K</a:t>
            </a:r>
            <a:r>
              <a:rPr lang="en-US" sz="1200" baseline="-25000" dirty="0">
                <a:solidFill>
                  <a:srgbClr val="000000"/>
                </a:solidFill>
                <a:effectLst/>
                <a:ea typeface="Times New Roman" panose="02020603050405020304" pitchFamily="18" charset="0"/>
              </a:rPr>
              <a:t>B</a:t>
            </a:r>
            <a:r>
              <a:rPr lang="en-US" sz="1200" dirty="0">
                <a:solidFill>
                  <a:srgbClr val="000000"/>
                </a:solidFill>
                <a:effectLst/>
                <a:ea typeface="Times New Roman" panose="02020603050405020304" pitchFamily="18" charset="0"/>
              </a:rPr>
              <a:t>.T/m) (lnx = 2.{((x-1)/(x+1)) + (1/3.((x-1)/(x+1))</a:t>
            </a:r>
            <a:r>
              <a:rPr lang="en-US" sz="1200" baseline="30000" dirty="0">
                <a:solidFill>
                  <a:srgbClr val="000000"/>
                </a:solidFill>
                <a:effectLst/>
                <a:ea typeface="Times New Roman" panose="02020603050405020304" pitchFamily="18" charset="0"/>
              </a:rPr>
              <a:t>3</a:t>
            </a:r>
            <a:r>
              <a:rPr lang="en-US" sz="1200" dirty="0">
                <a:solidFill>
                  <a:srgbClr val="000000"/>
                </a:solidFill>
                <a:effectLst/>
                <a:ea typeface="Times New Roman" panose="02020603050405020304" pitchFamily="18" charset="0"/>
              </a:rPr>
              <a:t>)} + (1/5.((x-1)/(x+1))</a:t>
            </a:r>
            <a:r>
              <a:rPr lang="en-US" sz="1200" baseline="30000" dirty="0">
                <a:solidFill>
                  <a:srgbClr val="000000"/>
                </a:solidFill>
                <a:effectLst/>
                <a:ea typeface="Times New Roman" panose="02020603050405020304" pitchFamily="18" charset="0"/>
              </a:rPr>
              <a:t>5</a:t>
            </a:r>
            <a:r>
              <a:rPr lang="en-US" sz="1200" dirty="0">
                <a:solidFill>
                  <a:srgbClr val="000000"/>
                </a:solidFill>
                <a:effectLst/>
                <a:ea typeface="Times New Roman" panose="02020603050405020304" pitchFamily="18" charset="0"/>
              </a:rPr>
              <a:t>)+</a:t>
            </a:r>
            <a:r>
              <a:rPr lang="en-US" sz="1200" baseline="30000" dirty="0">
                <a:solidFill>
                  <a:srgbClr val="000000"/>
                </a:solidFill>
                <a:effectLst/>
                <a:ea typeface="Times New Roman" panose="02020603050405020304" pitchFamily="18" charset="0"/>
              </a:rPr>
              <a:t>...</a:t>
            </a:r>
            <a:r>
              <a:rPr lang="en-US" sz="1200" dirty="0">
                <a:solidFill>
                  <a:srgbClr val="000000"/>
                </a:solidFill>
                <a:effectLst/>
                <a:ea typeface="Times New Roman" panose="02020603050405020304" pitchFamily="18" charset="0"/>
              </a:rPr>
              <a:t>} leads to A</a:t>
            </a:r>
            <a:r>
              <a:rPr lang="en-US" sz="1200" baseline="30000" dirty="0">
                <a:solidFill>
                  <a:srgbClr val="000000"/>
                </a:solidFill>
                <a:effectLst/>
                <a:ea typeface="Times New Roman" panose="02020603050405020304" pitchFamily="18" charset="0"/>
              </a:rPr>
              <a:t>i</a:t>
            </a:r>
            <a:r>
              <a:rPr lang="en-US" sz="1200" dirty="0">
                <a:solidFill>
                  <a:srgbClr val="000000"/>
                </a:solidFill>
                <a:effectLst/>
                <a:ea typeface="Times New Roman" panose="02020603050405020304" pitchFamily="18" charset="0"/>
              </a:rPr>
              <a:t> [units] (kg.m</a:t>
            </a:r>
            <a:r>
              <a:rPr lang="en-US" sz="1200" baseline="30000" dirty="0">
                <a:solidFill>
                  <a:srgbClr val="000000"/>
                </a:solidFill>
                <a:effectLst/>
                <a:ea typeface="Times New Roman" panose="02020603050405020304" pitchFamily="18" charset="0"/>
              </a:rPr>
              <a:t>2</a:t>
            </a:r>
            <a:r>
              <a:rPr lang="en-US" sz="1200" dirty="0">
                <a:solidFill>
                  <a:srgbClr val="000000"/>
                </a:solidFill>
                <a:effectLst/>
                <a:ea typeface="Times New Roman" panose="02020603050405020304" pitchFamily="18" charset="0"/>
              </a:rPr>
              <a:t>.s</a:t>
            </a:r>
            <a:r>
              <a:rPr lang="en-US" sz="1200" baseline="30000" dirty="0">
                <a:solidFill>
                  <a:srgbClr val="000000"/>
                </a:solidFill>
                <a:effectLst/>
                <a:ea typeface="Times New Roman" panose="02020603050405020304" pitchFamily="18" charset="0"/>
              </a:rPr>
              <a:t>-1</a:t>
            </a:r>
            <a:r>
              <a:rPr lang="en-US" sz="1200" dirty="0">
                <a:solidFill>
                  <a:srgbClr val="000000"/>
                </a:solidFill>
                <a:effectLst/>
                <a:ea typeface="Times New Roman" panose="02020603050405020304" pitchFamily="18" charset="0"/>
              </a:rPr>
              <a:t>)/(K.s.m</a:t>
            </a:r>
            <a:r>
              <a:rPr lang="en-US" sz="1200" baseline="30000" dirty="0">
                <a:solidFill>
                  <a:srgbClr val="000000"/>
                </a:solidFill>
                <a:effectLst/>
                <a:ea typeface="Times New Roman" panose="02020603050405020304" pitchFamily="18" charset="0"/>
              </a:rPr>
              <a:t>2</a:t>
            </a:r>
            <a:r>
              <a:rPr lang="en-US" sz="1200" dirty="0">
                <a:solidFill>
                  <a:srgbClr val="000000"/>
                </a:solidFill>
                <a:effectLst/>
                <a:ea typeface="Times New Roman" panose="02020603050405020304" pitchFamily="18" charset="0"/>
              </a:rPr>
              <a:t>.kg.s</a:t>
            </a:r>
            <a:r>
              <a:rPr lang="en-US" sz="1200" baseline="30000" dirty="0">
                <a:solidFill>
                  <a:srgbClr val="000000"/>
                </a:solidFill>
                <a:effectLst/>
                <a:ea typeface="Times New Roman" panose="02020603050405020304" pitchFamily="18" charset="0"/>
              </a:rPr>
              <a:t>-2</a:t>
            </a:r>
            <a:r>
              <a:rPr lang="en-US" sz="1200" dirty="0">
                <a:solidFill>
                  <a:srgbClr val="000000"/>
                </a:solidFill>
                <a:effectLst/>
                <a:ea typeface="Times New Roman" panose="02020603050405020304" pitchFamily="18" charset="0"/>
              </a:rPr>
              <a:t>.K</a:t>
            </a:r>
            <a:r>
              <a:rPr lang="en-US" sz="1200" baseline="30000" dirty="0">
                <a:solidFill>
                  <a:srgbClr val="000000"/>
                </a:solidFill>
                <a:effectLst/>
                <a:ea typeface="Times New Roman" panose="02020603050405020304" pitchFamily="18" charset="0"/>
              </a:rPr>
              <a:t>-1</a:t>
            </a:r>
            <a:r>
              <a:rPr lang="en-US" sz="1200" dirty="0">
                <a:solidFill>
                  <a:srgbClr val="000000"/>
                </a:solidFill>
                <a:effectLst/>
                <a:ea typeface="Times New Roman" panose="02020603050405020304" pitchFamily="18" charset="0"/>
              </a:rPr>
              <a:t>) or it is dimensionless. Conversely, the D</a:t>
            </a:r>
            <a:r>
              <a:rPr lang="en-US" sz="1200" baseline="-25000" dirty="0">
                <a:solidFill>
                  <a:srgbClr val="000000"/>
                </a:solidFill>
                <a:effectLst/>
                <a:ea typeface="Times New Roman" panose="02020603050405020304" pitchFamily="18" charset="0"/>
              </a:rPr>
              <a:t>SD</a:t>
            </a:r>
            <a:r>
              <a:rPr lang="en-US" sz="1200" dirty="0">
                <a:solidFill>
                  <a:srgbClr val="000000"/>
                </a:solidFill>
                <a:effectLst/>
                <a:ea typeface="Times New Roman" panose="02020603050405020304" pitchFamily="18" charset="0"/>
              </a:rPr>
              <a:t> parameter as can be expected shows D</a:t>
            </a:r>
            <a:r>
              <a:rPr lang="en-US" sz="1200" baseline="-25000" dirty="0">
                <a:solidFill>
                  <a:srgbClr val="000000"/>
                </a:solidFill>
                <a:effectLst/>
                <a:ea typeface="Times New Roman" panose="02020603050405020304" pitchFamily="18" charset="0"/>
              </a:rPr>
              <a:t>SD</a:t>
            </a:r>
            <a:r>
              <a:rPr lang="en-US" sz="1200" dirty="0">
                <a:solidFill>
                  <a:srgbClr val="000000"/>
                </a:solidFill>
                <a:effectLst/>
                <a:ea typeface="Times New Roman" panose="02020603050405020304" pitchFamily="18" charset="0"/>
              </a:rPr>
              <a:t> [units] (K.s.m</a:t>
            </a:r>
            <a:r>
              <a:rPr lang="en-US" sz="1200" baseline="30000" dirty="0">
                <a:solidFill>
                  <a:srgbClr val="000000"/>
                </a:solidFill>
                <a:effectLst/>
                <a:ea typeface="Times New Roman" panose="02020603050405020304" pitchFamily="18" charset="0"/>
              </a:rPr>
              <a:t>2</a:t>
            </a:r>
            <a:r>
              <a:rPr lang="en-US" sz="1200" dirty="0">
                <a:solidFill>
                  <a:srgbClr val="000000"/>
                </a:solidFill>
                <a:effectLst/>
                <a:ea typeface="Times New Roman" panose="02020603050405020304" pitchFamily="18" charset="0"/>
              </a:rPr>
              <a:t>.s</a:t>
            </a:r>
            <a:r>
              <a:rPr lang="en-US" sz="1200" baseline="30000" dirty="0">
                <a:solidFill>
                  <a:srgbClr val="000000"/>
                </a:solidFill>
                <a:effectLst/>
                <a:ea typeface="Times New Roman" panose="02020603050405020304" pitchFamily="18" charset="0"/>
              </a:rPr>
              <a:t>-2</a:t>
            </a:r>
            <a:r>
              <a:rPr lang="en-US" sz="1200" dirty="0">
                <a:solidFill>
                  <a:srgbClr val="000000"/>
                </a:solidFill>
                <a:effectLst/>
                <a:ea typeface="Times New Roman" panose="02020603050405020304" pitchFamily="18" charset="0"/>
              </a:rPr>
              <a:t>.K</a:t>
            </a:r>
            <a:r>
              <a:rPr lang="en-US" sz="1200" baseline="30000" dirty="0">
                <a:solidFill>
                  <a:srgbClr val="000000"/>
                </a:solidFill>
                <a:effectLst/>
                <a:ea typeface="Times New Roman" panose="02020603050405020304" pitchFamily="18" charset="0"/>
              </a:rPr>
              <a:t>-1</a:t>
            </a:r>
            <a:r>
              <a:rPr lang="en-US" sz="1200" dirty="0">
                <a:solidFill>
                  <a:srgbClr val="000000"/>
                </a:solidFill>
                <a:effectLst/>
                <a:ea typeface="Times New Roman" panose="02020603050405020304" pitchFamily="18" charset="0"/>
              </a:rPr>
              <a:t>.kg)/(kg) or it has units [m</a:t>
            </a:r>
            <a:r>
              <a:rPr lang="en-US" sz="1200" baseline="30000" dirty="0">
                <a:solidFill>
                  <a:srgbClr val="000000"/>
                </a:solidFill>
                <a:effectLst/>
                <a:ea typeface="Times New Roman" panose="02020603050405020304" pitchFamily="18" charset="0"/>
              </a:rPr>
              <a:t>2</a:t>
            </a:r>
            <a:r>
              <a:rPr lang="en-US" sz="1200" dirty="0">
                <a:solidFill>
                  <a:srgbClr val="000000"/>
                </a:solidFill>
                <a:effectLst/>
                <a:ea typeface="Times New Roman" panose="02020603050405020304" pitchFamily="18" charset="0"/>
              </a:rPr>
              <a:t>.s</a:t>
            </a:r>
            <a:r>
              <a:rPr lang="en-US" sz="1200" baseline="30000" dirty="0">
                <a:solidFill>
                  <a:srgbClr val="000000"/>
                </a:solidFill>
                <a:effectLst/>
                <a:ea typeface="Times New Roman" panose="02020603050405020304" pitchFamily="18" charset="0"/>
              </a:rPr>
              <a:t>-1</a:t>
            </a:r>
            <a:r>
              <a:rPr lang="en-US" sz="1200" dirty="0">
                <a:solidFill>
                  <a:srgbClr val="000000"/>
                </a:solidFill>
                <a:effectLst/>
                <a:ea typeface="Times New Roman" panose="02020603050405020304" pitchFamily="18" charset="0"/>
              </a:rPr>
              <a:t>]. The units of D(x,t) </a:t>
            </a:r>
            <a:r>
              <a:rPr lang="en-US" sz="1200" dirty="0">
                <a:solidFill>
                  <a:srgbClr val="000000"/>
                </a:solidFill>
                <a:ea typeface="Times New Roman" panose="02020603050405020304" pitchFamily="18" charset="0"/>
              </a:rPr>
              <a:t>according equation (5A) </a:t>
            </a:r>
            <a:r>
              <a:rPr lang="en-US" sz="1200" dirty="0">
                <a:solidFill>
                  <a:srgbClr val="000000"/>
                </a:solidFill>
                <a:effectLst/>
                <a:ea typeface="Times New Roman" panose="02020603050405020304" pitchFamily="18" charset="0"/>
              </a:rPr>
              <a:t>are  [s</a:t>
            </a:r>
            <a:r>
              <a:rPr lang="en-US" sz="1200" baseline="30000" dirty="0">
                <a:solidFill>
                  <a:srgbClr val="000000"/>
                </a:solidFill>
                <a:effectLst/>
                <a:ea typeface="Times New Roman" panose="02020603050405020304" pitchFamily="18" charset="0"/>
              </a:rPr>
              <a:t>-1</a:t>
            </a:r>
            <a:r>
              <a:rPr lang="en-US" sz="1200" dirty="0">
                <a:solidFill>
                  <a:srgbClr val="000000"/>
                </a:solidFill>
                <a:effectLst/>
                <a:ea typeface="Times New Roman" panose="02020603050405020304" pitchFamily="18" charset="0"/>
              </a:rPr>
              <a:t>]. </a:t>
            </a:r>
            <a:endParaRPr lang="de-DE" sz="1200" dirty="0"/>
          </a:p>
        </p:txBody>
      </p:sp>
    </p:spTree>
    <p:extLst>
      <p:ext uri="{BB962C8B-B14F-4D97-AF65-F5344CB8AC3E}">
        <p14:creationId xmlns:p14="http://schemas.microsoft.com/office/powerpoint/2010/main" val="2507776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0"/>
            <a:ext cx="8153400" cy="461665"/>
          </a:xfrm>
          <a:prstGeom prst="rect">
            <a:avLst/>
          </a:prstGeom>
          <a:noFill/>
        </p:spPr>
        <p:txBody>
          <a:bodyPr wrap="square" rtlCol="0">
            <a:spAutoFit/>
          </a:bodyPr>
          <a:lstStyle/>
          <a:p>
            <a:r>
              <a:rPr lang="fr-FR" sz="2400" b="1" dirty="0"/>
              <a:t>Results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dirty="0"/>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Textfeld 6">
            <a:extLst>
              <a:ext uri="{FF2B5EF4-FFF2-40B4-BE49-F238E27FC236}">
                <a16:creationId xmlns:a16="http://schemas.microsoft.com/office/drawing/2014/main" id="{6E582BB5-74B1-4A19-B383-D940F27D6148}"/>
              </a:ext>
            </a:extLst>
          </p:cNvPr>
          <p:cNvSpPr txBox="1"/>
          <p:nvPr/>
        </p:nvSpPr>
        <p:spPr>
          <a:xfrm>
            <a:off x="603504" y="810554"/>
            <a:ext cx="8153400" cy="954107"/>
          </a:xfrm>
          <a:prstGeom prst="rect">
            <a:avLst/>
          </a:prstGeom>
          <a:noFill/>
        </p:spPr>
        <p:txBody>
          <a:bodyPr wrap="square">
            <a:spAutoFit/>
          </a:bodyPr>
          <a:lstStyle/>
          <a:p>
            <a:pPr algn="just">
              <a:spcAft>
                <a:spcPts val="0"/>
              </a:spcAft>
            </a:pPr>
            <a:r>
              <a:rPr lang="en-US" sz="1400" b="1" dirty="0">
                <a:solidFill>
                  <a:srgbClr val="000000"/>
                </a:solidFill>
                <a:effectLst/>
                <a:ea typeface="Times New Roman" panose="02020603050405020304" pitchFamily="18" charset="0"/>
              </a:rPr>
              <a:t>1. Mass spectrometric data</a:t>
            </a:r>
            <a:endParaRPr lang="de-DE" sz="1400" b="1" dirty="0">
              <a:effectLst/>
              <a:ea typeface="Times New Roman" panose="02020603050405020304" pitchFamily="18" charset="0"/>
            </a:endParaRPr>
          </a:p>
          <a:p>
            <a:pPr algn="just">
              <a:spcAft>
                <a:spcPts val="0"/>
              </a:spcAft>
            </a:pPr>
            <a:endParaRPr lang="en-US" sz="1400" dirty="0">
              <a:solidFill>
                <a:srgbClr val="000000"/>
              </a:solidFill>
              <a:effectLst/>
              <a:ea typeface="Times New Roman" panose="02020603050405020304" pitchFamily="18" charset="0"/>
            </a:endParaRPr>
          </a:p>
          <a:p>
            <a:pPr algn="just">
              <a:spcAft>
                <a:spcPts val="0"/>
              </a:spcAft>
            </a:pPr>
            <a:r>
              <a:rPr lang="en-US" sz="1400" dirty="0">
                <a:solidFill>
                  <a:srgbClr val="000000"/>
                </a:solidFill>
                <a:effectLst/>
                <a:ea typeface="Times New Roman" panose="02020603050405020304" pitchFamily="18" charset="0"/>
              </a:rPr>
              <a:t>1.1. Assignment of fragment ions of steroids under atmospheric pressure chemical ionization mass spectrometric conditions</a:t>
            </a:r>
            <a:endParaRPr lang="de-DE" sz="1400" dirty="0">
              <a:effectLst/>
              <a:ea typeface="Times New Roman" panose="02020603050405020304" pitchFamily="18" charset="0"/>
            </a:endParaRPr>
          </a:p>
        </p:txBody>
      </p:sp>
      <p:sp>
        <p:nvSpPr>
          <p:cNvPr id="8" name="Textfeld 7">
            <a:extLst>
              <a:ext uri="{FF2B5EF4-FFF2-40B4-BE49-F238E27FC236}">
                <a16:creationId xmlns:a16="http://schemas.microsoft.com/office/drawing/2014/main" id="{3254614B-DAAD-4243-A130-262B2D00BC62}"/>
              </a:ext>
            </a:extLst>
          </p:cNvPr>
          <p:cNvSpPr txBox="1"/>
          <p:nvPr/>
        </p:nvSpPr>
        <p:spPr>
          <a:xfrm>
            <a:off x="603504" y="1808750"/>
            <a:ext cx="8007096" cy="2308324"/>
          </a:xfrm>
          <a:prstGeom prst="rect">
            <a:avLst/>
          </a:prstGeom>
          <a:noFill/>
        </p:spPr>
        <p:txBody>
          <a:bodyPr wrap="square">
            <a:spAutoFit/>
          </a:bodyPr>
          <a:lstStyle/>
          <a:p>
            <a:pPr algn="just"/>
            <a:r>
              <a:rPr lang="de-DE" sz="1200" dirty="0">
                <a:solidFill>
                  <a:srgbClr val="000000"/>
                </a:solidFill>
                <a:effectLst/>
                <a:ea typeface="Times New Roman" panose="02020603050405020304" pitchFamily="18" charset="0"/>
              </a:rPr>
              <a:t>The common and different fragment characteristics of STs (1)–(4) with respect to the type of the substituents </a:t>
            </a:r>
            <a:r>
              <a:rPr lang="de-DE" sz="1200" dirty="0" err="1">
                <a:solidFill>
                  <a:srgbClr val="000000"/>
                </a:solidFill>
                <a:effectLst/>
                <a:ea typeface="Times New Roman" panose="02020603050405020304" pitchFamily="18" charset="0"/>
              </a:rPr>
              <a:t>are</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shown</a:t>
            </a:r>
            <a:r>
              <a:rPr lang="de-DE" sz="1200" dirty="0">
                <a:solidFill>
                  <a:srgbClr val="000000"/>
                </a:solidFill>
                <a:effectLst/>
                <a:ea typeface="Times New Roman" panose="02020603050405020304" pitchFamily="18" charset="0"/>
              </a:rPr>
              <a:t> in </a:t>
            </a:r>
            <a:r>
              <a:rPr lang="de-DE" sz="1200" b="1" dirty="0">
                <a:solidFill>
                  <a:srgbClr val="000000"/>
                </a:solidFill>
                <a:effectLst/>
                <a:ea typeface="Times New Roman" panose="02020603050405020304" pitchFamily="18" charset="0"/>
              </a:rPr>
              <a:t>Figure 2</a:t>
            </a:r>
            <a:r>
              <a:rPr lang="de-DE" sz="1200" dirty="0">
                <a:solidFill>
                  <a:srgbClr val="000000"/>
                </a:solidFill>
                <a:effectLst/>
                <a:ea typeface="Times New Roman" panose="02020603050405020304" pitchFamily="18" charset="0"/>
              </a:rPr>
              <a:t>. The STs </a:t>
            </a:r>
            <a:r>
              <a:rPr lang="de-DE" sz="1200" dirty="0" err="1">
                <a:solidFill>
                  <a:srgbClr val="000000"/>
                </a:solidFill>
                <a:effectLst/>
                <a:ea typeface="Times New Roman" panose="02020603050405020304" pitchFamily="18" charset="0"/>
              </a:rPr>
              <a:t>belong</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to</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the</a:t>
            </a:r>
            <a:r>
              <a:rPr lang="de-DE" sz="1200" dirty="0">
                <a:solidFill>
                  <a:srgbClr val="000000"/>
                </a:solidFill>
                <a:effectLst/>
                <a:ea typeface="Times New Roman" panose="02020603050405020304" pitchFamily="18" charset="0"/>
              </a:rPr>
              <a:t> </a:t>
            </a:r>
            <a:r>
              <a:rPr lang="de-DE" sz="1200" dirty="0">
                <a:solidFill>
                  <a:srgbClr val="000000"/>
                </a:solidFill>
                <a:effectLst/>
                <a:latin typeface="Symbol" panose="05050102010706020507" pitchFamily="18" charset="2"/>
                <a:ea typeface="Times New Roman" panose="02020603050405020304" pitchFamily="18" charset="0"/>
              </a:rPr>
              <a:t>D</a:t>
            </a:r>
            <a:r>
              <a:rPr lang="de-DE" sz="1200" baseline="30000" dirty="0">
                <a:solidFill>
                  <a:srgbClr val="000000"/>
                </a:solidFill>
                <a:effectLst/>
                <a:ea typeface="Times New Roman" panose="02020603050405020304" pitchFamily="18" charset="0"/>
              </a:rPr>
              <a:t>4</a:t>
            </a:r>
            <a:r>
              <a:rPr lang="de-DE" sz="1200" dirty="0">
                <a:solidFill>
                  <a:srgbClr val="000000"/>
                </a:solidFill>
                <a:effectLst/>
                <a:ea typeface="Times New Roman" panose="02020603050405020304" pitchFamily="18" charset="0"/>
              </a:rPr>
              <a:t>-3-keto derivatives [</a:t>
            </a:r>
            <a:r>
              <a:rPr lang="de-DE" sz="1200" dirty="0">
                <a:solidFill>
                  <a:srgbClr val="7030A0"/>
                </a:solidFill>
                <a:effectLst/>
                <a:ea typeface="Times New Roman" panose="02020603050405020304" pitchFamily="18" charset="0"/>
              </a:rPr>
              <a:t>11</a:t>
            </a:r>
            <a:r>
              <a:rPr lang="de-DE" sz="1200" dirty="0">
                <a:solidFill>
                  <a:srgbClr val="000000"/>
                </a:solidFill>
                <a:effectLst/>
                <a:ea typeface="Times New Roman" panose="02020603050405020304" pitchFamily="18" charset="0"/>
              </a:rPr>
              <a:t>]. The </a:t>
            </a:r>
            <a:r>
              <a:rPr lang="de-DE" sz="1200" dirty="0" err="1">
                <a:solidFill>
                  <a:srgbClr val="000000"/>
                </a:solidFill>
                <a:effectLst/>
                <a:ea typeface="Times New Roman" panose="02020603050405020304" pitchFamily="18" charset="0"/>
              </a:rPr>
              <a:t>nonsubstituted</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steroid</a:t>
            </a:r>
            <a:r>
              <a:rPr lang="de-DE" sz="1200" dirty="0">
                <a:solidFill>
                  <a:srgbClr val="000000"/>
                </a:solidFill>
                <a:effectLst/>
                <a:ea typeface="Times New Roman" panose="02020603050405020304" pitchFamily="18" charset="0"/>
              </a:rPr>
              <a:t> 4-androsten-3-one </a:t>
            </a:r>
            <a:r>
              <a:rPr lang="de-DE" sz="1200" dirty="0" err="1">
                <a:solidFill>
                  <a:srgbClr val="000000"/>
                </a:solidFill>
                <a:effectLst/>
                <a:ea typeface="Times New Roman" panose="02020603050405020304" pitchFamily="18" charset="0"/>
              </a:rPr>
              <a:t>exhibit</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fragment</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peaks</a:t>
            </a:r>
            <a:r>
              <a:rPr lang="de-DE" sz="1200" dirty="0">
                <a:solidFill>
                  <a:srgbClr val="000000"/>
                </a:solidFill>
                <a:effectLst/>
                <a:ea typeface="Times New Roman" panose="02020603050405020304" pitchFamily="18" charset="0"/>
              </a:rPr>
              <a:t> at </a:t>
            </a:r>
            <a:r>
              <a:rPr lang="de-DE" sz="1200" i="1" dirty="0">
                <a:solidFill>
                  <a:srgbClr val="000000"/>
                </a:solidFill>
                <a:effectLst/>
                <a:ea typeface="Times New Roman" panose="02020603050405020304" pitchFamily="18" charset="0"/>
              </a:rPr>
              <a:t>m/z</a:t>
            </a:r>
            <a:r>
              <a:rPr lang="de-DE" sz="1200" dirty="0">
                <a:solidFill>
                  <a:srgbClr val="000000"/>
                </a:solidFill>
                <a:effectLst/>
                <a:ea typeface="Times New Roman" panose="02020603050405020304" pitchFamily="18" charset="0"/>
              </a:rPr>
              <a:t> 124 and 149 due </a:t>
            </a:r>
            <a:r>
              <a:rPr lang="de-DE" sz="1200" dirty="0" err="1">
                <a:solidFill>
                  <a:srgbClr val="000000"/>
                </a:solidFill>
                <a:effectLst/>
                <a:ea typeface="Times New Roman" panose="02020603050405020304" pitchFamily="18" charset="0"/>
              </a:rPr>
              <a:t>to</a:t>
            </a:r>
            <a:r>
              <a:rPr lang="de-DE" sz="1200" dirty="0">
                <a:solidFill>
                  <a:srgbClr val="000000"/>
                </a:solidFill>
                <a:effectLst/>
                <a:ea typeface="Times New Roman" panose="02020603050405020304" pitchFamily="18" charset="0"/>
              </a:rPr>
              <a:t> of </a:t>
            </a:r>
            <a:r>
              <a:rPr lang="de-DE" sz="1200" dirty="0" err="1">
                <a:solidFill>
                  <a:srgbClr val="000000"/>
                </a:solidFill>
                <a:effectLst/>
                <a:ea typeface="Times New Roman" panose="02020603050405020304" pitchFamily="18" charset="0"/>
              </a:rPr>
              <a:t>the</a:t>
            </a:r>
            <a:r>
              <a:rPr lang="de-DE" sz="1200" dirty="0">
                <a:solidFill>
                  <a:srgbClr val="000000"/>
                </a:solidFill>
                <a:effectLst/>
                <a:ea typeface="Times New Roman" panose="02020603050405020304" pitchFamily="18" charset="0"/>
              </a:rPr>
              <a:t> C</a:t>
            </a:r>
            <a:r>
              <a:rPr lang="de-DE" sz="1200" baseline="30000" dirty="0">
                <a:solidFill>
                  <a:srgbClr val="000000"/>
                </a:solidFill>
                <a:effectLst/>
                <a:ea typeface="Times New Roman" panose="02020603050405020304" pitchFamily="18" charset="0"/>
              </a:rPr>
              <a:t>6</a:t>
            </a:r>
            <a:r>
              <a:rPr lang="de-DE" sz="1200" dirty="0">
                <a:solidFill>
                  <a:srgbClr val="000000"/>
                </a:solidFill>
                <a:effectLst/>
                <a:ea typeface="Times New Roman" panose="02020603050405020304" pitchFamily="18" charset="0"/>
              </a:rPr>
              <a:t>–C</a:t>
            </a:r>
            <a:r>
              <a:rPr lang="de-DE" sz="1200" baseline="30000" dirty="0">
                <a:solidFill>
                  <a:srgbClr val="000000"/>
                </a:solidFill>
                <a:effectLst/>
                <a:ea typeface="Times New Roman" panose="02020603050405020304" pitchFamily="18" charset="0"/>
              </a:rPr>
              <a:t>7</a:t>
            </a:r>
            <a:r>
              <a:rPr lang="de-DE" sz="1200" dirty="0">
                <a:solidFill>
                  <a:srgbClr val="000000"/>
                </a:solidFill>
                <a:effectLst/>
                <a:ea typeface="Times New Roman" panose="02020603050405020304" pitchFamily="18" charset="0"/>
              </a:rPr>
              <a:t> and C</a:t>
            </a:r>
            <a:r>
              <a:rPr lang="de-DE" sz="1200" baseline="30000" dirty="0">
                <a:solidFill>
                  <a:srgbClr val="000000"/>
                </a:solidFill>
                <a:effectLst/>
                <a:ea typeface="Times New Roman" panose="02020603050405020304" pitchFamily="18" charset="0"/>
              </a:rPr>
              <a:t>9</a:t>
            </a:r>
            <a:r>
              <a:rPr lang="de-DE" sz="1200" dirty="0">
                <a:solidFill>
                  <a:srgbClr val="000000"/>
                </a:solidFill>
                <a:effectLst/>
                <a:ea typeface="Times New Roman" panose="02020603050405020304" pitchFamily="18" charset="0"/>
              </a:rPr>
              <a:t>–C</a:t>
            </a:r>
            <a:r>
              <a:rPr lang="de-DE" sz="1200" baseline="30000" dirty="0">
                <a:solidFill>
                  <a:srgbClr val="000000"/>
                </a:solidFill>
                <a:effectLst/>
                <a:ea typeface="Times New Roman" panose="02020603050405020304" pitchFamily="18" charset="0"/>
              </a:rPr>
              <a:t>10</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bonds</a:t>
            </a:r>
            <a:r>
              <a:rPr lang="de-DE" sz="1200" dirty="0">
                <a:solidFill>
                  <a:srgbClr val="000000"/>
                </a:solidFill>
                <a:effectLst/>
                <a:ea typeface="Times New Roman" panose="02020603050405020304" pitchFamily="18" charset="0"/>
              </a:rPr>
              <a:t> of </a:t>
            </a:r>
            <a:r>
              <a:rPr lang="de-DE" sz="1200" dirty="0" err="1">
                <a:solidFill>
                  <a:srgbClr val="000000"/>
                </a:solidFill>
                <a:effectLst/>
                <a:ea typeface="Times New Roman" panose="02020603050405020304" pitchFamily="18" charset="0"/>
              </a:rPr>
              <a:t>the</a:t>
            </a:r>
            <a:r>
              <a:rPr lang="de-DE" sz="1200" dirty="0">
                <a:solidFill>
                  <a:srgbClr val="000000"/>
                </a:solidFill>
                <a:effectLst/>
                <a:ea typeface="Times New Roman" panose="02020603050405020304" pitchFamily="18" charset="0"/>
              </a:rPr>
              <a:t> steroids’ ring B (</a:t>
            </a:r>
            <a:r>
              <a:rPr lang="de-DE" sz="1200" b="1" dirty="0" err="1">
                <a:solidFill>
                  <a:srgbClr val="000000"/>
                </a:solidFill>
                <a:effectLst/>
                <a:ea typeface="Times New Roman" panose="02020603050405020304" pitchFamily="18" charset="0"/>
              </a:rPr>
              <a:t>Figures</a:t>
            </a:r>
            <a:r>
              <a:rPr lang="de-DE" sz="1200" b="1" dirty="0">
                <a:solidFill>
                  <a:srgbClr val="000000"/>
                </a:solidFill>
                <a:effectLst/>
                <a:ea typeface="Times New Roman" panose="02020603050405020304" pitchFamily="18" charset="0"/>
              </a:rPr>
              <a:t> 3</a:t>
            </a:r>
            <a:r>
              <a:rPr lang="de-DE" sz="1200" dirty="0">
                <a:solidFill>
                  <a:srgbClr val="000000"/>
                </a:solidFill>
                <a:effectLst/>
                <a:ea typeface="Times New Roman" panose="02020603050405020304" pitchFamily="18" charset="0"/>
              </a:rPr>
              <a:t> and </a:t>
            </a:r>
            <a:r>
              <a:rPr lang="de-DE" sz="1200" b="1" dirty="0">
                <a:solidFill>
                  <a:srgbClr val="000000"/>
                </a:solidFill>
                <a:effectLst/>
                <a:ea typeface="Times New Roman" panose="02020603050405020304" pitchFamily="18" charset="0"/>
              </a:rPr>
              <a:t>4</a:t>
            </a:r>
            <a:r>
              <a:rPr lang="de-DE" sz="1200" dirty="0">
                <a:solidFill>
                  <a:srgbClr val="000000"/>
                </a:solidFill>
                <a:effectLst/>
                <a:ea typeface="Times New Roman" panose="02020603050405020304" pitchFamily="18" charset="0"/>
              </a:rPr>
              <a:t>) [</a:t>
            </a:r>
            <a:r>
              <a:rPr lang="de-DE" sz="1200" dirty="0">
                <a:solidFill>
                  <a:srgbClr val="7030A0"/>
                </a:solidFill>
                <a:effectLst/>
                <a:ea typeface="Times New Roman" panose="02020603050405020304" pitchFamily="18" charset="0"/>
              </a:rPr>
              <a:t>11</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Under</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the</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electron</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impact</a:t>
            </a:r>
            <a:r>
              <a:rPr lang="de-DE" sz="1200" dirty="0">
                <a:solidFill>
                  <a:srgbClr val="000000"/>
                </a:solidFill>
                <a:effectLst/>
                <a:ea typeface="Times New Roman" panose="02020603050405020304" pitchFamily="18" charset="0"/>
              </a:rPr>
              <a:t> MS </a:t>
            </a:r>
            <a:r>
              <a:rPr lang="de-DE" sz="1200" dirty="0" err="1">
                <a:solidFill>
                  <a:srgbClr val="000000"/>
                </a:solidFill>
                <a:effectLst/>
                <a:ea typeface="Times New Roman" panose="02020603050405020304" pitchFamily="18" charset="0"/>
              </a:rPr>
              <a:t>conditions</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there</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has</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been</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proposed</a:t>
            </a:r>
            <a:r>
              <a:rPr lang="de-DE" sz="1200" dirty="0">
                <a:solidFill>
                  <a:srgbClr val="000000"/>
                </a:solidFill>
                <a:effectLst/>
                <a:ea typeface="Times New Roman" panose="02020603050405020304" pitchFamily="18" charset="0"/>
              </a:rPr>
              <a:t> a </a:t>
            </a:r>
            <a:r>
              <a:rPr lang="de-DE" sz="1200" dirty="0" err="1">
                <a:solidFill>
                  <a:srgbClr val="000000"/>
                </a:solidFill>
                <a:effectLst/>
                <a:ea typeface="Times New Roman" panose="02020603050405020304" pitchFamily="18" charset="0"/>
              </a:rPr>
              <a:t>ion-radical</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mechanism</a:t>
            </a:r>
            <a:r>
              <a:rPr lang="de-DE" sz="1200" dirty="0">
                <a:solidFill>
                  <a:srgbClr val="000000"/>
                </a:solidFill>
                <a:effectLst/>
                <a:ea typeface="Times New Roman" panose="02020603050405020304" pitchFamily="18" charset="0"/>
              </a:rPr>
              <a:t> of </a:t>
            </a:r>
            <a:r>
              <a:rPr lang="de-DE" sz="1200" dirty="0" err="1">
                <a:solidFill>
                  <a:srgbClr val="000000"/>
                </a:solidFill>
                <a:effectLst/>
                <a:ea typeface="Times New Roman" panose="02020603050405020304" pitchFamily="18" charset="0"/>
              </a:rPr>
              <a:t>ion</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formation</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based</a:t>
            </a:r>
            <a:r>
              <a:rPr lang="de-DE" sz="1200" dirty="0">
                <a:solidFill>
                  <a:srgbClr val="000000"/>
                </a:solidFill>
                <a:effectLst/>
                <a:ea typeface="Times New Roman" panose="02020603050405020304" pitchFamily="18" charset="0"/>
              </a:rPr>
              <a:t> on: </a:t>
            </a:r>
            <a:r>
              <a:rPr lang="de-DE" sz="1200" i="1" dirty="0">
                <a:solidFill>
                  <a:srgbClr val="000000"/>
                </a:solidFill>
                <a:effectLst/>
                <a:ea typeface="Times New Roman" panose="02020603050405020304" pitchFamily="18" charset="0"/>
              </a:rPr>
              <a:t>(i)</a:t>
            </a:r>
            <a:r>
              <a:rPr lang="de-DE" sz="1200" dirty="0">
                <a:solidFill>
                  <a:srgbClr val="000000"/>
                </a:solidFill>
                <a:effectLst/>
                <a:ea typeface="Times New Roman" panose="02020603050405020304" pitchFamily="18" charset="0"/>
              </a:rPr>
              <a:t> a </a:t>
            </a:r>
            <a:r>
              <a:rPr lang="de-DE" sz="1200" dirty="0" err="1">
                <a:solidFill>
                  <a:srgbClr val="000000"/>
                </a:solidFill>
                <a:effectLst/>
                <a:ea typeface="Times New Roman" panose="02020603050405020304" pitchFamily="18" charset="0"/>
              </a:rPr>
              <a:t>fission</a:t>
            </a:r>
            <a:r>
              <a:rPr lang="de-DE" sz="1200" dirty="0">
                <a:solidFill>
                  <a:srgbClr val="000000"/>
                </a:solidFill>
                <a:effectLst/>
                <a:ea typeface="Times New Roman" panose="02020603050405020304" pitchFamily="18" charset="0"/>
              </a:rPr>
              <a:t> of </a:t>
            </a:r>
            <a:r>
              <a:rPr lang="de-DE" sz="1200" dirty="0" err="1">
                <a:solidFill>
                  <a:srgbClr val="000000"/>
                </a:solidFill>
                <a:effectLst/>
                <a:ea typeface="Times New Roman" panose="02020603050405020304" pitchFamily="18" charset="0"/>
              </a:rPr>
              <a:t>the</a:t>
            </a:r>
            <a:r>
              <a:rPr lang="de-DE" sz="1200" dirty="0">
                <a:solidFill>
                  <a:srgbClr val="000000"/>
                </a:solidFill>
                <a:effectLst/>
                <a:ea typeface="Times New Roman" panose="02020603050405020304" pitchFamily="18" charset="0"/>
              </a:rPr>
              <a:t> C9-C10 </a:t>
            </a:r>
            <a:r>
              <a:rPr lang="de-DE" sz="1200" dirty="0" err="1">
                <a:solidFill>
                  <a:srgbClr val="000000"/>
                </a:solidFill>
                <a:effectLst/>
                <a:ea typeface="Times New Roman" panose="02020603050405020304" pitchFamily="18" charset="0"/>
              </a:rPr>
              <a:t>bond</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leads</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to</a:t>
            </a:r>
            <a:r>
              <a:rPr lang="de-DE" sz="1200" dirty="0">
                <a:solidFill>
                  <a:srgbClr val="000000"/>
                </a:solidFill>
                <a:effectLst/>
                <a:ea typeface="Times New Roman" panose="02020603050405020304" pitchFamily="18" charset="0"/>
              </a:rPr>
              <a:t> a </a:t>
            </a:r>
            <a:r>
              <a:rPr lang="de-DE" sz="1200" dirty="0" err="1">
                <a:solidFill>
                  <a:srgbClr val="000000"/>
                </a:solidFill>
                <a:effectLst/>
                <a:ea typeface="Times New Roman" panose="02020603050405020304" pitchFamily="18" charset="0"/>
              </a:rPr>
              <a:t>steric</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compression</a:t>
            </a:r>
            <a:r>
              <a:rPr lang="de-DE" sz="1200" dirty="0">
                <a:solidFill>
                  <a:srgbClr val="000000"/>
                </a:solidFill>
                <a:effectLst/>
                <a:ea typeface="Times New Roman" panose="02020603050405020304" pitchFamily="18" charset="0"/>
              </a:rPr>
              <a:t> of A/B rings of </a:t>
            </a:r>
            <a:r>
              <a:rPr lang="de-DE" sz="1200" dirty="0" err="1">
                <a:solidFill>
                  <a:srgbClr val="000000"/>
                </a:solidFill>
                <a:effectLst/>
                <a:ea typeface="Times New Roman" panose="02020603050405020304" pitchFamily="18" charset="0"/>
              </a:rPr>
              <a:t>the</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steroid</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followed</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by</a:t>
            </a:r>
            <a:r>
              <a:rPr lang="de-DE" sz="1200" dirty="0">
                <a:solidFill>
                  <a:srgbClr val="000000"/>
                </a:solidFill>
                <a:effectLst/>
                <a:ea typeface="Times New Roman" panose="02020603050405020304" pitchFamily="18" charset="0"/>
              </a:rPr>
              <a:t> a </a:t>
            </a:r>
            <a:r>
              <a:rPr lang="de-DE" sz="1200" dirty="0" err="1">
                <a:solidFill>
                  <a:srgbClr val="000000"/>
                </a:solidFill>
                <a:effectLst/>
                <a:ea typeface="Times New Roman" panose="02020603050405020304" pitchFamily="18" charset="0"/>
              </a:rPr>
              <a:t>intramolecularrearrangement</a:t>
            </a:r>
            <a:r>
              <a:rPr lang="de-DE" sz="1200" dirty="0">
                <a:solidFill>
                  <a:srgbClr val="000000"/>
                </a:solidFill>
                <a:effectLst/>
                <a:ea typeface="Times New Roman" panose="02020603050405020304" pitchFamily="18" charset="0"/>
              </a:rPr>
              <a:t> and </a:t>
            </a:r>
            <a:r>
              <a:rPr lang="de-DE" sz="1200" dirty="0" err="1">
                <a:solidFill>
                  <a:srgbClr val="000000"/>
                </a:solidFill>
                <a:effectLst/>
                <a:ea typeface="Times New Roman" panose="02020603050405020304" pitchFamily="18" charset="0"/>
              </a:rPr>
              <a:t>stabilization</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of</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cation-radical</a:t>
            </a:r>
            <a:r>
              <a:rPr lang="de-DE" sz="1200" dirty="0">
                <a:solidFill>
                  <a:srgbClr val="000000"/>
                </a:solidFill>
                <a:effectLst/>
                <a:ea typeface="Times New Roman" panose="02020603050405020304" pitchFamily="18" charset="0"/>
              </a:rPr>
              <a:t>; </a:t>
            </a:r>
            <a:r>
              <a:rPr lang="de-DE" sz="1200" i="1" dirty="0">
                <a:solidFill>
                  <a:srgbClr val="000000"/>
                </a:solidFill>
                <a:effectLst/>
                <a:ea typeface="Times New Roman" panose="02020603050405020304" pitchFamily="18" charset="0"/>
              </a:rPr>
              <a:t>(ii) </a:t>
            </a:r>
            <a:r>
              <a:rPr lang="de-DE" sz="1200" dirty="0" err="1">
                <a:solidFill>
                  <a:srgbClr val="000000"/>
                </a:solidFill>
                <a:effectLst/>
                <a:ea typeface="Times New Roman" panose="02020603050405020304" pitchFamily="18" charset="0"/>
              </a:rPr>
              <a:t>the</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next</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intramolecular</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proton</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transfer</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from</a:t>
            </a:r>
            <a:r>
              <a:rPr lang="de-DE" sz="1200" dirty="0">
                <a:solidFill>
                  <a:srgbClr val="000000"/>
                </a:solidFill>
                <a:effectLst/>
                <a:ea typeface="Times New Roman" panose="02020603050405020304" pitchFamily="18" charset="0"/>
              </a:rPr>
              <a:t> C</a:t>
            </a:r>
            <a:r>
              <a:rPr lang="de-DE" sz="1200" baseline="30000" dirty="0">
                <a:solidFill>
                  <a:srgbClr val="000000"/>
                </a:solidFill>
                <a:effectLst/>
                <a:ea typeface="Times New Roman" panose="02020603050405020304" pitchFamily="18" charset="0"/>
              </a:rPr>
              <a:t>8</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to</a:t>
            </a:r>
            <a:r>
              <a:rPr lang="de-DE" sz="1200" dirty="0">
                <a:solidFill>
                  <a:srgbClr val="000000"/>
                </a:solidFill>
                <a:effectLst/>
                <a:ea typeface="Times New Roman" panose="02020603050405020304" pitchFamily="18" charset="0"/>
              </a:rPr>
              <a:t> C</a:t>
            </a:r>
            <a:r>
              <a:rPr lang="de-DE" sz="1200" baseline="30000" dirty="0">
                <a:solidFill>
                  <a:srgbClr val="000000"/>
                </a:solidFill>
                <a:effectLst/>
                <a:ea typeface="Times New Roman" panose="02020603050405020304" pitchFamily="18" charset="0"/>
              </a:rPr>
              <a:t>10</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atoms</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leads</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to</a:t>
            </a:r>
            <a:r>
              <a:rPr lang="de-DE" sz="1200" dirty="0">
                <a:solidFill>
                  <a:srgbClr val="000000"/>
                </a:solidFill>
                <a:effectLst/>
                <a:ea typeface="Times New Roman" panose="02020603050405020304" pitchFamily="18" charset="0"/>
              </a:rPr>
              <a:t> a diene </a:t>
            </a:r>
            <a:r>
              <a:rPr lang="de-DE" sz="1200" dirty="0" err="1">
                <a:solidFill>
                  <a:srgbClr val="000000"/>
                </a:solidFill>
                <a:effectLst/>
                <a:ea typeface="Times New Roman" panose="02020603050405020304" pitchFamily="18" charset="0"/>
              </a:rPr>
              <a:t>structure</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which</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appear</a:t>
            </a:r>
            <a:r>
              <a:rPr lang="de-DE" sz="1200" dirty="0">
                <a:solidFill>
                  <a:srgbClr val="000000"/>
                </a:solidFill>
                <a:effectLst/>
                <a:ea typeface="Times New Roman" panose="02020603050405020304" pitchFamily="18" charset="0"/>
              </a:rPr>
              <a:t> favorable </a:t>
            </a:r>
            <a:r>
              <a:rPr lang="de-DE" sz="1200" dirty="0" err="1">
                <a:solidFill>
                  <a:srgbClr val="000000"/>
                </a:solidFill>
                <a:effectLst/>
                <a:ea typeface="Times New Roman" panose="02020603050405020304" pitchFamily="18" charset="0"/>
              </a:rPr>
              <a:t>energetically</a:t>
            </a:r>
            <a:r>
              <a:rPr lang="de-DE" sz="1200" dirty="0">
                <a:solidFill>
                  <a:srgbClr val="000000"/>
                </a:solidFill>
                <a:effectLst/>
                <a:ea typeface="Times New Roman" panose="02020603050405020304" pitchFamily="18" charset="0"/>
              </a:rPr>
              <a:t>; </a:t>
            </a:r>
            <a:r>
              <a:rPr lang="de-DE" sz="1200" i="1" dirty="0">
                <a:solidFill>
                  <a:srgbClr val="000000"/>
                </a:solidFill>
                <a:effectLst/>
                <a:ea typeface="Times New Roman" panose="02020603050405020304" pitchFamily="18" charset="0"/>
              </a:rPr>
              <a:t>(iii) </a:t>
            </a:r>
            <a:r>
              <a:rPr lang="de-DE" sz="1200" dirty="0" err="1">
                <a:solidFill>
                  <a:srgbClr val="000000"/>
                </a:solidFill>
                <a:effectLst/>
                <a:ea typeface="Times New Roman" panose="02020603050405020304" pitchFamily="18" charset="0"/>
              </a:rPr>
              <a:t>the</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further</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fission</a:t>
            </a:r>
            <a:r>
              <a:rPr lang="de-DE" sz="1200" dirty="0">
                <a:solidFill>
                  <a:srgbClr val="000000"/>
                </a:solidFill>
                <a:effectLst/>
                <a:ea typeface="Times New Roman" panose="02020603050405020304" pitchFamily="18" charset="0"/>
              </a:rPr>
              <a:t> of C</a:t>
            </a:r>
            <a:r>
              <a:rPr lang="de-DE" sz="1200" baseline="30000" dirty="0">
                <a:solidFill>
                  <a:srgbClr val="000000"/>
                </a:solidFill>
                <a:effectLst/>
                <a:ea typeface="Times New Roman" panose="02020603050405020304" pitchFamily="18" charset="0"/>
              </a:rPr>
              <a:t>6</a:t>
            </a:r>
            <a:r>
              <a:rPr lang="de-DE" sz="1200" dirty="0">
                <a:solidFill>
                  <a:srgbClr val="000000"/>
                </a:solidFill>
                <a:effectLst/>
                <a:ea typeface="Times New Roman" panose="02020603050405020304" pitchFamily="18" charset="0"/>
              </a:rPr>
              <a:t>–C</a:t>
            </a:r>
            <a:r>
              <a:rPr lang="de-DE" sz="1200" baseline="30000" dirty="0">
                <a:solidFill>
                  <a:srgbClr val="000000"/>
                </a:solidFill>
                <a:effectLst/>
                <a:ea typeface="Times New Roman" panose="02020603050405020304" pitchFamily="18" charset="0"/>
              </a:rPr>
              <a:t>7</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bond</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yields</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to</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cation-radical</a:t>
            </a:r>
            <a:r>
              <a:rPr lang="de-DE" sz="1200" dirty="0">
                <a:solidFill>
                  <a:srgbClr val="000000"/>
                </a:solidFill>
                <a:effectLst/>
                <a:ea typeface="Times New Roman" panose="02020603050405020304" pitchFamily="18" charset="0"/>
              </a:rPr>
              <a:t> of 4-methyl-3-methylene-cyclohex-1-enol and neutral 3a-methyl-7-methylene-2,3,3a,4,7,7a-hexahydro-1H-indene in </a:t>
            </a:r>
            <a:r>
              <a:rPr lang="de-DE" sz="1200" dirty="0" err="1">
                <a:solidFill>
                  <a:srgbClr val="000000"/>
                </a:solidFill>
                <a:effectLst/>
                <a:ea typeface="Times New Roman" panose="02020603050405020304" pitchFamily="18" charset="0"/>
              </a:rPr>
              <a:t>the</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case</a:t>
            </a:r>
            <a:r>
              <a:rPr lang="de-DE" sz="1200" dirty="0">
                <a:solidFill>
                  <a:srgbClr val="000000"/>
                </a:solidFill>
                <a:effectLst/>
                <a:ea typeface="Times New Roman" panose="02020603050405020304" pitchFamily="18" charset="0"/>
              </a:rPr>
              <a:t> of non-</a:t>
            </a:r>
            <a:r>
              <a:rPr lang="de-DE" sz="1200" dirty="0" err="1">
                <a:solidFill>
                  <a:srgbClr val="000000"/>
                </a:solidFill>
                <a:effectLst/>
                <a:ea typeface="Times New Roman" panose="02020603050405020304" pitchFamily="18" charset="0"/>
              </a:rPr>
              <a:t>substituted</a:t>
            </a:r>
            <a:r>
              <a:rPr lang="de-DE" sz="1200" dirty="0">
                <a:solidFill>
                  <a:srgbClr val="000000"/>
                </a:solidFill>
                <a:effectLst/>
                <a:ea typeface="Times New Roman" panose="02020603050405020304" pitchFamily="18" charset="0"/>
              </a:rPr>
              <a:t> 4-androsten-3-one. A </a:t>
            </a:r>
            <a:r>
              <a:rPr lang="de-DE" sz="1200" dirty="0" err="1">
                <a:solidFill>
                  <a:srgbClr val="000000"/>
                </a:solidFill>
                <a:effectLst/>
                <a:ea typeface="Times New Roman" panose="02020603050405020304" pitchFamily="18" charset="0"/>
              </a:rPr>
              <a:t>comparative</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analysis</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among</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these</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latter</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results</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from</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previous</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comprehensive</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analysis</a:t>
            </a:r>
            <a:r>
              <a:rPr lang="de-DE" sz="1200" dirty="0">
                <a:solidFill>
                  <a:srgbClr val="000000"/>
                </a:solidFill>
                <a:effectLst/>
                <a:ea typeface="Times New Roman" panose="02020603050405020304" pitchFamily="18" charset="0"/>
              </a:rPr>
              <a:t> of </a:t>
            </a:r>
            <a:r>
              <a:rPr lang="de-DE" sz="1200" dirty="0" err="1">
                <a:solidFill>
                  <a:srgbClr val="000000"/>
                </a:solidFill>
                <a:effectLst/>
                <a:ea typeface="Times New Roman" panose="02020603050405020304" pitchFamily="18" charset="0"/>
              </a:rPr>
              <a:t>the</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preferred</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fragment</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paths</a:t>
            </a:r>
            <a:r>
              <a:rPr lang="de-DE" sz="1200" dirty="0">
                <a:solidFill>
                  <a:srgbClr val="000000"/>
                </a:solidFill>
                <a:effectLst/>
                <a:ea typeface="Times New Roman" panose="02020603050405020304" pitchFamily="18" charset="0"/>
              </a:rPr>
              <a:t> of </a:t>
            </a:r>
            <a:r>
              <a:rPr lang="de-DE" sz="1200" dirty="0">
                <a:solidFill>
                  <a:srgbClr val="000000"/>
                </a:solidFill>
                <a:effectLst/>
                <a:ea typeface="Times New Roman" panose="02020603050405020304" pitchFamily="18" charset="0"/>
                <a:cs typeface="Times New Roman" panose="02020603050405020304" pitchFamily="18" charset="0"/>
              </a:rPr>
              <a:t>D</a:t>
            </a:r>
            <a:r>
              <a:rPr lang="de-DE" sz="1200" baseline="30000" dirty="0">
                <a:solidFill>
                  <a:srgbClr val="000000"/>
                </a:solidFill>
                <a:effectLst/>
                <a:ea typeface="Times New Roman" panose="02020603050405020304" pitchFamily="18" charset="0"/>
              </a:rPr>
              <a:t>4</a:t>
            </a:r>
            <a:r>
              <a:rPr lang="de-DE" sz="1200" dirty="0">
                <a:solidFill>
                  <a:srgbClr val="000000"/>
                </a:solidFill>
                <a:effectLst/>
                <a:ea typeface="Times New Roman" panose="02020603050405020304" pitchFamily="18" charset="0"/>
              </a:rPr>
              <a:t>–3-keto steroids and </a:t>
            </a:r>
            <a:r>
              <a:rPr lang="de-DE" sz="1200" dirty="0" err="1">
                <a:solidFill>
                  <a:srgbClr val="000000"/>
                </a:solidFill>
                <a:effectLst/>
                <a:ea typeface="Times New Roman" panose="02020603050405020304" pitchFamily="18" charset="0"/>
              </a:rPr>
              <a:t>analytes</a:t>
            </a:r>
            <a:r>
              <a:rPr lang="de-DE" sz="1200" dirty="0">
                <a:solidFill>
                  <a:srgbClr val="000000"/>
                </a:solidFill>
                <a:effectLst/>
                <a:ea typeface="Times New Roman" panose="02020603050405020304" pitchFamily="18" charset="0"/>
              </a:rPr>
              <a:t> (1)–(4) </a:t>
            </a:r>
            <a:r>
              <a:rPr lang="de-DE" sz="1200" dirty="0" err="1">
                <a:solidFill>
                  <a:srgbClr val="000000"/>
                </a:solidFill>
                <a:effectLst/>
                <a:ea typeface="Times New Roman" panose="02020603050405020304" pitchFamily="18" charset="0"/>
              </a:rPr>
              <a:t>studied</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under</a:t>
            </a:r>
            <a:r>
              <a:rPr lang="de-DE" sz="1200" dirty="0">
                <a:solidFill>
                  <a:srgbClr val="000000"/>
                </a:solidFill>
                <a:effectLst/>
                <a:ea typeface="Times New Roman" panose="02020603050405020304" pitchFamily="18" charset="0"/>
              </a:rPr>
              <a:t> APCI-MS </a:t>
            </a:r>
            <a:r>
              <a:rPr lang="de-DE" sz="1200" dirty="0" err="1">
                <a:solidFill>
                  <a:srgbClr val="000000"/>
                </a:solidFill>
                <a:effectLst/>
                <a:ea typeface="Times New Roman" panose="02020603050405020304" pitchFamily="18" charset="0"/>
              </a:rPr>
              <a:t>conditions</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show</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that</a:t>
            </a:r>
            <a:r>
              <a:rPr lang="de-DE" sz="1200" dirty="0">
                <a:solidFill>
                  <a:srgbClr val="000000"/>
                </a:solidFill>
                <a:effectLst/>
                <a:ea typeface="Times New Roman" panose="02020603050405020304" pitchFamily="18" charset="0"/>
              </a:rPr>
              <a:t> in </a:t>
            </a:r>
            <a:r>
              <a:rPr lang="de-DE" sz="1200" dirty="0" err="1">
                <a:solidFill>
                  <a:srgbClr val="000000"/>
                </a:solidFill>
                <a:effectLst/>
                <a:ea typeface="Times New Roman" panose="02020603050405020304" pitchFamily="18" charset="0"/>
              </a:rPr>
              <a:t>cases</a:t>
            </a:r>
            <a:r>
              <a:rPr lang="de-DE" sz="1200" dirty="0">
                <a:solidFill>
                  <a:srgbClr val="000000"/>
                </a:solidFill>
                <a:effectLst/>
                <a:ea typeface="Times New Roman" panose="02020603050405020304" pitchFamily="18" charset="0"/>
              </a:rPr>
              <a:t> (1)–(3) </a:t>
            </a:r>
            <a:r>
              <a:rPr lang="de-DE" sz="1200" dirty="0" err="1">
                <a:solidFill>
                  <a:srgbClr val="000000"/>
                </a:solidFill>
                <a:effectLst/>
                <a:ea typeface="Times New Roman" panose="02020603050405020304" pitchFamily="18" charset="0"/>
              </a:rPr>
              <a:t>the</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observed</a:t>
            </a:r>
            <a:r>
              <a:rPr lang="de-DE" sz="1200" dirty="0">
                <a:solidFill>
                  <a:srgbClr val="000000"/>
                </a:solidFill>
                <a:effectLst/>
                <a:ea typeface="Times New Roman" panose="02020603050405020304" pitchFamily="18" charset="0"/>
              </a:rPr>
              <a:t> MS </a:t>
            </a:r>
            <a:r>
              <a:rPr lang="de-DE" sz="1200" dirty="0" err="1">
                <a:solidFill>
                  <a:srgbClr val="000000"/>
                </a:solidFill>
                <a:effectLst/>
                <a:ea typeface="Times New Roman" panose="02020603050405020304" pitchFamily="18" charset="0"/>
              </a:rPr>
              <a:t>peaks</a:t>
            </a:r>
            <a:r>
              <a:rPr lang="de-DE" sz="1200" dirty="0">
                <a:solidFill>
                  <a:srgbClr val="000000"/>
                </a:solidFill>
                <a:effectLst/>
                <a:ea typeface="Times New Roman" panose="02020603050405020304" pitchFamily="18" charset="0"/>
              </a:rPr>
              <a:t> at </a:t>
            </a:r>
            <a:r>
              <a:rPr lang="de-DE" sz="1200" i="1" dirty="0">
                <a:solidFill>
                  <a:srgbClr val="000000"/>
                </a:solidFill>
                <a:effectLst/>
                <a:ea typeface="Times New Roman" panose="02020603050405020304" pitchFamily="18" charset="0"/>
              </a:rPr>
              <a:t>m/z</a:t>
            </a:r>
            <a:r>
              <a:rPr lang="de-DE" sz="1200" dirty="0">
                <a:solidFill>
                  <a:srgbClr val="000000"/>
                </a:solidFill>
                <a:effectLst/>
                <a:ea typeface="Times New Roman" panose="02020603050405020304" pitchFamily="18" charset="0"/>
              </a:rPr>
              <a:t> 239 (1), 209 (2) and 191/123 (3) </a:t>
            </a:r>
            <a:r>
              <a:rPr lang="de-DE" sz="1200" dirty="0" err="1">
                <a:solidFill>
                  <a:srgbClr val="000000"/>
                </a:solidFill>
                <a:effectLst/>
                <a:ea typeface="Times New Roman" panose="02020603050405020304" pitchFamily="18" charset="0"/>
              </a:rPr>
              <a:t>can</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be</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assigned</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to</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products</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obtained</a:t>
            </a:r>
            <a:r>
              <a:rPr lang="de-DE" sz="1200" dirty="0">
                <a:solidFill>
                  <a:srgbClr val="000000"/>
                </a:solidFill>
                <a:effectLst/>
                <a:ea typeface="Times New Roman" panose="02020603050405020304" pitchFamily="18" charset="0"/>
              </a:rPr>
              <a:t> on </a:t>
            </a:r>
            <a:r>
              <a:rPr lang="de-DE" sz="1200" dirty="0" err="1">
                <a:solidFill>
                  <a:srgbClr val="000000"/>
                </a:solidFill>
                <a:effectLst/>
                <a:ea typeface="Times New Roman" panose="02020603050405020304" pitchFamily="18" charset="0"/>
              </a:rPr>
              <a:t>the</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base</a:t>
            </a:r>
            <a:r>
              <a:rPr lang="de-DE" sz="1200" dirty="0">
                <a:solidFill>
                  <a:srgbClr val="000000"/>
                </a:solidFill>
                <a:effectLst/>
                <a:ea typeface="Times New Roman" panose="02020603050405020304" pitchFamily="18" charset="0"/>
              </a:rPr>
              <a:t> on </a:t>
            </a:r>
            <a:r>
              <a:rPr lang="de-DE" sz="1200" dirty="0" err="1">
                <a:solidFill>
                  <a:srgbClr val="000000"/>
                </a:solidFill>
                <a:effectLst/>
                <a:ea typeface="Times New Roman" panose="02020603050405020304" pitchFamily="18" charset="0"/>
              </a:rPr>
              <a:t>reactions</a:t>
            </a:r>
            <a:r>
              <a:rPr lang="de-DE" sz="1200" dirty="0">
                <a:solidFill>
                  <a:srgbClr val="000000"/>
                </a:solidFill>
                <a:effectLst/>
                <a:ea typeface="Times New Roman" panose="02020603050405020304" pitchFamily="18" charset="0"/>
              </a:rPr>
              <a:t> of </a:t>
            </a:r>
            <a:r>
              <a:rPr lang="de-DE" sz="1200" dirty="0" err="1">
                <a:solidFill>
                  <a:srgbClr val="000000"/>
                </a:solidFill>
                <a:effectLst/>
                <a:ea typeface="Times New Roman" panose="02020603050405020304" pitchFamily="18" charset="0"/>
              </a:rPr>
              <a:t>cleavage</a:t>
            </a:r>
            <a:r>
              <a:rPr lang="de-DE" sz="1200" dirty="0">
                <a:solidFill>
                  <a:srgbClr val="000000"/>
                </a:solidFill>
                <a:effectLst/>
                <a:ea typeface="Times New Roman" panose="02020603050405020304" pitchFamily="18" charset="0"/>
              </a:rPr>
              <a:t> of </a:t>
            </a:r>
            <a:r>
              <a:rPr lang="de-DE" sz="1200" dirty="0" err="1">
                <a:solidFill>
                  <a:srgbClr val="000000"/>
                </a:solidFill>
                <a:effectLst/>
                <a:ea typeface="Times New Roman" panose="02020603050405020304" pitchFamily="18" charset="0"/>
              </a:rPr>
              <a:t>the</a:t>
            </a:r>
            <a:r>
              <a:rPr lang="de-DE" sz="1200" dirty="0">
                <a:solidFill>
                  <a:srgbClr val="000000"/>
                </a:solidFill>
                <a:effectLst/>
                <a:ea typeface="Times New Roman" panose="02020603050405020304" pitchFamily="18" charset="0"/>
              </a:rPr>
              <a:t> same C</a:t>
            </a:r>
            <a:r>
              <a:rPr lang="de-DE" sz="1200" baseline="30000" dirty="0">
                <a:solidFill>
                  <a:srgbClr val="000000"/>
                </a:solidFill>
                <a:effectLst/>
                <a:ea typeface="Times New Roman" panose="02020603050405020304" pitchFamily="18" charset="0"/>
              </a:rPr>
              <a:t>6</a:t>
            </a:r>
            <a:r>
              <a:rPr lang="de-DE" sz="1200" dirty="0">
                <a:solidFill>
                  <a:srgbClr val="000000"/>
                </a:solidFill>
                <a:effectLst/>
                <a:ea typeface="Times New Roman" panose="02020603050405020304" pitchFamily="18" charset="0"/>
              </a:rPr>
              <a:t>-C</a:t>
            </a:r>
            <a:r>
              <a:rPr lang="de-DE" sz="1200" baseline="30000" dirty="0">
                <a:solidFill>
                  <a:srgbClr val="000000"/>
                </a:solidFill>
                <a:effectLst/>
                <a:ea typeface="Times New Roman" panose="02020603050405020304" pitchFamily="18" charset="0"/>
              </a:rPr>
              <a:t>7</a:t>
            </a:r>
            <a:r>
              <a:rPr lang="de-DE" sz="1200" dirty="0">
                <a:solidFill>
                  <a:srgbClr val="000000"/>
                </a:solidFill>
                <a:effectLst/>
                <a:ea typeface="Times New Roman" panose="02020603050405020304" pitchFamily="18" charset="0"/>
              </a:rPr>
              <a:t> and C</a:t>
            </a:r>
            <a:r>
              <a:rPr lang="de-DE" sz="1200" baseline="30000" dirty="0">
                <a:solidFill>
                  <a:srgbClr val="000000"/>
                </a:solidFill>
                <a:effectLst/>
                <a:ea typeface="Times New Roman" panose="02020603050405020304" pitchFamily="18" charset="0"/>
              </a:rPr>
              <a:t>9</a:t>
            </a:r>
            <a:r>
              <a:rPr lang="de-DE" sz="1200" dirty="0">
                <a:solidFill>
                  <a:srgbClr val="000000"/>
                </a:solidFill>
                <a:effectLst/>
                <a:ea typeface="Times New Roman" panose="02020603050405020304" pitchFamily="18" charset="0"/>
              </a:rPr>
              <a:t>-C</a:t>
            </a:r>
            <a:r>
              <a:rPr lang="de-DE" sz="1200" baseline="30000" dirty="0">
                <a:solidFill>
                  <a:srgbClr val="000000"/>
                </a:solidFill>
                <a:effectLst/>
                <a:ea typeface="Times New Roman" panose="02020603050405020304" pitchFamily="18" charset="0"/>
              </a:rPr>
              <a:t>10</a:t>
            </a:r>
            <a:r>
              <a:rPr lang="de-DE" sz="1200" dirty="0">
                <a:solidFill>
                  <a:srgbClr val="000000"/>
                </a:solidFill>
                <a:effectLst/>
                <a:ea typeface="Times New Roman" panose="02020603050405020304" pitchFamily="18" charset="0"/>
              </a:rPr>
              <a:t> </a:t>
            </a:r>
            <a:r>
              <a:rPr lang="de-DE" sz="1200" dirty="0" err="1">
                <a:solidFill>
                  <a:srgbClr val="000000"/>
                </a:solidFill>
                <a:effectLst/>
                <a:ea typeface="Times New Roman" panose="02020603050405020304" pitchFamily="18" charset="0"/>
              </a:rPr>
              <a:t>bonds</a:t>
            </a:r>
            <a:r>
              <a:rPr lang="de-DE" sz="1200" dirty="0">
                <a:solidFill>
                  <a:srgbClr val="000000"/>
                </a:solidFill>
                <a:effectLst/>
                <a:ea typeface="Times New Roman" panose="02020603050405020304" pitchFamily="18" charset="0"/>
              </a:rPr>
              <a:t> of </a:t>
            </a:r>
            <a:r>
              <a:rPr lang="de-DE" sz="1200" dirty="0" err="1">
                <a:solidFill>
                  <a:srgbClr val="000000"/>
                </a:solidFill>
                <a:effectLst/>
                <a:ea typeface="Times New Roman" panose="02020603050405020304" pitchFamily="18" charset="0"/>
              </a:rPr>
              <a:t>the</a:t>
            </a:r>
            <a:r>
              <a:rPr lang="de-DE" sz="1200" dirty="0">
                <a:solidFill>
                  <a:srgbClr val="000000"/>
                </a:solidFill>
                <a:effectLst/>
                <a:ea typeface="Times New Roman" panose="02020603050405020304" pitchFamily="18" charset="0"/>
              </a:rPr>
              <a:t> B-ring of </a:t>
            </a:r>
            <a:r>
              <a:rPr lang="de-DE" sz="1200" dirty="0" err="1">
                <a:solidFill>
                  <a:srgbClr val="000000"/>
                </a:solidFill>
                <a:effectLst/>
                <a:ea typeface="Times New Roman" panose="02020603050405020304" pitchFamily="18" charset="0"/>
              </a:rPr>
              <a:t>the</a:t>
            </a:r>
            <a:r>
              <a:rPr lang="de-DE" sz="1200" dirty="0">
                <a:solidFill>
                  <a:srgbClr val="000000"/>
                </a:solidFill>
                <a:effectLst/>
                <a:ea typeface="Times New Roman" panose="02020603050405020304" pitchFamily="18" charset="0"/>
              </a:rPr>
              <a:t> steroids. </a:t>
            </a:r>
            <a:endParaRPr lang="de-DE"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5" name="Picture 2">
            <a:extLst>
              <a:ext uri="{FF2B5EF4-FFF2-40B4-BE49-F238E27FC236}">
                <a16:creationId xmlns:a16="http://schemas.microsoft.com/office/drawing/2014/main" id="{3EFD5260-35CE-4B21-A480-1037725ADA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6051667" cy="533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6FC0A3E1-E23D-4A59-9AF8-9A7A3B067FFC}"/>
              </a:ext>
            </a:extLst>
          </p:cNvPr>
          <p:cNvSpPr txBox="1"/>
          <p:nvPr/>
        </p:nvSpPr>
        <p:spPr>
          <a:xfrm>
            <a:off x="6705600" y="4572000"/>
            <a:ext cx="2209800" cy="1169551"/>
          </a:xfrm>
          <a:prstGeom prst="rect">
            <a:avLst/>
          </a:prstGeom>
          <a:noFill/>
        </p:spPr>
        <p:txBody>
          <a:bodyPr wrap="square">
            <a:spAutoFit/>
          </a:bodyPr>
          <a:lstStyle/>
          <a:p>
            <a:pPr algn="just">
              <a:spcAft>
                <a:spcPts val="0"/>
              </a:spcAft>
            </a:pPr>
            <a:r>
              <a:rPr lang="en-US" sz="1000" b="1" dirty="0">
                <a:solidFill>
                  <a:srgbClr val="000000"/>
                </a:solidFill>
                <a:effectLst/>
                <a:ea typeface="Times New Roman" panose="02020603050405020304" pitchFamily="18" charset="0"/>
              </a:rPr>
              <a:t>Figure 2.</a:t>
            </a:r>
            <a:r>
              <a:rPr lang="en-US" sz="1000" dirty="0">
                <a:solidFill>
                  <a:srgbClr val="000000"/>
                </a:solidFill>
                <a:effectLst/>
                <a:ea typeface="Times New Roman" panose="02020603050405020304" pitchFamily="18" charset="0"/>
              </a:rPr>
              <a:t> Chemical diagram of the common molecular skeleton of STs; fragment ions of steroids (1)–(4) under CID experimental conditions of the protonated analyte molecule [M+H]</a:t>
            </a:r>
            <a:r>
              <a:rPr lang="en-US" sz="1000" baseline="30000" dirty="0">
                <a:solidFill>
                  <a:srgbClr val="000000"/>
                </a:solidFill>
                <a:effectLst/>
                <a:ea typeface="Times New Roman" panose="02020603050405020304" pitchFamily="18" charset="0"/>
              </a:rPr>
              <a:t>+</a:t>
            </a:r>
            <a:r>
              <a:rPr lang="en-US" sz="1000" dirty="0">
                <a:solidFill>
                  <a:srgbClr val="000000"/>
                </a:solidFill>
                <a:effectLst/>
                <a:ea typeface="Times New Roman" panose="02020603050405020304" pitchFamily="18" charset="0"/>
              </a:rPr>
              <a:t>; the different ion-products are highlighted</a:t>
            </a:r>
            <a:endParaRPr lang="de-DE" sz="1000" dirty="0">
              <a:effectLst/>
              <a:ea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1026" name="Picture 2">
            <a:extLst>
              <a:ext uri="{FF2B5EF4-FFF2-40B4-BE49-F238E27FC236}">
                <a16:creationId xmlns:a16="http://schemas.microsoft.com/office/drawing/2014/main" id="{F9487C28-F394-4197-9B00-2CAC30D11C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1000"/>
            <a:ext cx="4824167" cy="525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2C40DB40-A580-474E-8EDC-5B7ED4190635}"/>
              </a:ext>
            </a:extLst>
          </p:cNvPr>
          <p:cNvSpPr txBox="1"/>
          <p:nvPr/>
        </p:nvSpPr>
        <p:spPr>
          <a:xfrm>
            <a:off x="5486400" y="3853696"/>
            <a:ext cx="3448105" cy="1785104"/>
          </a:xfrm>
          <a:prstGeom prst="rect">
            <a:avLst/>
          </a:prstGeom>
          <a:noFill/>
        </p:spPr>
        <p:txBody>
          <a:bodyPr wrap="square">
            <a:spAutoFit/>
          </a:bodyPr>
          <a:lstStyle/>
          <a:p>
            <a:pPr algn="just"/>
            <a:r>
              <a:rPr lang="de-DE" sz="1000" b="1" dirty="0">
                <a:solidFill>
                  <a:srgbClr val="000000"/>
                </a:solidFill>
                <a:effectLst/>
                <a:ea typeface="Times New Roman" panose="02020603050405020304" pitchFamily="18" charset="0"/>
              </a:rPr>
              <a:t>Figure 3</a:t>
            </a:r>
            <a:r>
              <a:rPr lang="de-DE" sz="1000" dirty="0">
                <a:solidFill>
                  <a:srgbClr val="000000"/>
                </a:solidFill>
                <a:effectLst/>
                <a:ea typeface="Times New Roman" panose="02020603050405020304" pitchFamily="18" charset="0"/>
              </a:rPr>
              <a:t>. Fragment </a:t>
            </a:r>
            <a:r>
              <a:rPr lang="de-DE" sz="1000" dirty="0" err="1">
                <a:solidFill>
                  <a:srgbClr val="000000"/>
                </a:solidFill>
                <a:effectLst/>
                <a:ea typeface="Times New Roman" panose="02020603050405020304" pitchFamily="18" charset="0"/>
              </a:rPr>
              <a:t>paths</a:t>
            </a:r>
            <a:r>
              <a:rPr lang="de-DE" sz="1000" dirty="0">
                <a:solidFill>
                  <a:srgbClr val="000000"/>
                </a:solidFill>
                <a:effectLst/>
                <a:ea typeface="Times New Roman" panose="02020603050405020304" pitchFamily="18" charset="0"/>
              </a:rPr>
              <a:t> of androstan-3-one (A) and 4-androsten-3-one (B) </a:t>
            </a:r>
            <a:r>
              <a:rPr lang="de-DE" sz="1000" dirty="0" err="1">
                <a:solidFill>
                  <a:srgbClr val="000000"/>
                </a:solidFill>
                <a:effectLst/>
                <a:ea typeface="Times New Roman" panose="02020603050405020304" pitchFamily="18" charset="0"/>
              </a:rPr>
              <a:t>according</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to</a:t>
            </a:r>
            <a:r>
              <a:rPr lang="de-DE" sz="1000" dirty="0">
                <a:solidFill>
                  <a:srgbClr val="000000"/>
                </a:solidFill>
                <a:effectLst/>
                <a:ea typeface="Times New Roman" panose="02020603050405020304" pitchFamily="18" charset="0"/>
              </a:rPr>
              <a:t> [</a:t>
            </a:r>
            <a:r>
              <a:rPr lang="de-DE" sz="1000" dirty="0">
                <a:solidFill>
                  <a:srgbClr val="7030A0"/>
                </a:solidFill>
                <a:effectLst/>
                <a:ea typeface="Times New Roman" panose="02020603050405020304" pitchFamily="18" charset="0"/>
              </a:rPr>
              <a:t>11</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under</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electron</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impact</a:t>
            </a:r>
            <a:r>
              <a:rPr lang="de-DE" sz="1000" dirty="0">
                <a:solidFill>
                  <a:srgbClr val="000000"/>
                </a:solidFill>
                <a:effectLst/>
                <a:ea typeface="Times New Roman" panose="02020603050405020304" pitchFamily="18" charset="0"/>
              </a:rPr>
              <a:t> experimental </a:t>
            </a:r>
            <a:r>
              <a:rPr lang="de-DE" sz="1000" dirty="0" err="1">
                <a:solidFill>
                  <a:srgbClr val="000000"/>
                </a:solidFill>
                <a:effectLst/>
                <a:ea typeface="Times New Roman" panose="02020603050405020304" pitchFamily="18" charset="0"/>
              </a:rPr>
              <a:t>conditions</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fragment</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paths</a:t>
            </a:r>
            <a:r>
              <a:rPr lang="de-DE" sz="1000" dirty="0">
                <a:solidFill>
                  <a:srgbClr val="000000"/>
                </a:solidFill>
                <a:effectLst/>
                <a:ea typeface="Times New Roman" panose="02020603050405020304" pitchFamily="18" charset="0"/>
              </a:rPr>
              <a:t> of (1)–(3) </a:t>
            </a:r>
            <a:r>
              <a:rPr lang="de-DE" sz="1000" dirty="0" err="1">
                <a:solidFill>
                  <a:srgbClr val="000000"/>
                </a:solidFill>
                <a:effectLst/>
                <a:ea typeface="Times New Roman" panose="02020603050405020304" pitchFamily="18" charset="0"/>
              </a:rPr>
              <a:t>according</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to</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the</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data</a:t>
            </a:r>
            <a:r>
              <a:rPr lang="de-DE" sz="1000" dirty="0">
                <a:solidFill>
                  <a:srgbClr val="000000"/>
                </a:solidFill>
                <a:effectLst/>
                <a:ea typeface="Times New Roman" panose="02020603050405020304" pitchFamily="18" charset="0"/>
              </a:rPr>
              <a:t> on </a:t>
            </a:r>
            <a:r>
              <a:rPr lang="de-DE" sz="1000" dirty="0" err="1">
                <a:solidFill>
                  <a:srgbClr val="000000"/>
                </a:solidFill>
                <a:effectLst/>
                <a:ea typeface="Times New Roman" panose="02020603050405020304" pitchFamily="18" charset="0"/>
              </a:rPr>
              <a:t>this</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paper</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under</a:t>
            </a:r>
            <a:r>
              <a:rPr lang="de-DE" sz="1000" dirty="0">
                <a:solidFill>
                  <a:srgbClr val="000000"/>
                </a:solidFill>
                <a:effectLst/>
                <a:ea typeface="Times New Roman" panose="02020603050405020304" pitchFamily="18" charset="0"/>
              </a:rPr>
              <a:t> APCI-MS experimental </a:t>
            </a:r>
            <a:r>
              <a:rPr lang="de-DE" sz="1000" dirty="0" err="1">
                <a:solidFill>
                  <a:srgbClr val="000000"/>
                </a:solidFill>
                <a:effectLst/>
                <a:ea typeface="Times New Roman" panose="02020603050405020304" pitchFamily="18" charset="0"/>
              </a:rPr>
              <a:t>conditions</a:t>
            </a:r>
            <a:r>
              <a:rPr lang="de-DE" sz="1000" dirty="0">
                <a:solidFill>
                  <a:srgbClr val="000000"/>
                </a:solidFill>
                <a:effectLst/>
                <a:ea typeface="Times New Roman" panose="02020603050405020304" pitchFamily="18" charset="0"/>
              </a:rPr>
              <a:t> (C); </a:t>
            </a:r>
            <a:r>
              <a:rPr lang="de-DE" sz="1000" dirty="0" err="1">
                <a:solidFill>
                  <a:srgbClr val="000000"/>
                </a:solidFill>
                <a:effectLst/>
                <a:ea typeface="Times New Roman" panose="02020603050405020304" pitchFamily="18" charset="0"/>
              </a:rPr>
              <a:t>ion-radical</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mechanism</a:t>
            </a:r>
            <a:r>
              <a:rPr lang="de-DE" sz="1000" dirty="0">
                <a:solidFill>
                  <a:srgbClr val="000000"/>
                </a:solidFill>
                <a:effectLst/>
                <a:ea typeface="Times New Roman" panose="02020603050405020304" pitchFamily="18" charset="0"/>
              </a:rPr>
              <a:t> of </a:t>
            </a:r>
            <a:r>
              <a:rPr lang="de-DE" sz="1000" dirty="0" err="1">
                <a:solidFill>
                  <a:srgbClr val="000000"/>
                </a:solidFill>
                <a:effectLst/>
                <a:ea typeface="Times New Roman" panose="02020603050405020304" pitchFamily="18" charset="0"/>
              </a:rPr>
              <a:t>cleavage</a:t>
            </a:r>
            <a:r>
              <a:rPr lang="de-DE" sz="1000" dirty="0">
                <a:solidFill>
                  <a:srgbClr val="000000"/>
                </a:solidFill>
                <a:effectLst/>
                <a:ea typeface="Times New Roman" panose="02020603050405020304" pitchFamily="18" charset="0"/>
              </a:rPr>
              <a:t> of </a:t>
            </a:r>
            <a:r>
              <a:rPr lang="de-DE" sz="1000" dirty="0" err="1">
                <a:solidFill>
                  <a:srgbClr val="000000"/>
                </a:solidFill>
                <a:effectLst/>
                <a:ea typeface="Times New Roman" panose="02020603050405020304" pitchFamily="18" charset="0"/>
              </a:rPr>
              <a:t>bonds</a:t>
            </a:r>
            <a:r>
              <a:rPr lang="de-DE" sz="1000" dirty="0">
                <a:solidFill>
                  <a:srgbClr val="000000"/>
                </a:solidFill>
                <a:effectLst/>
                <a:ea typeface="Times New Roman" panose="02020603050405020304" pitchFamily="18" charset="0"/>
              </a:rPr>
              <a:t> of 4-androsten-3-one </a:t>
            </a:r>
            <a:r>
              <a:rPr lang="de-DE" sz="1000" dirty="0" err="1">
                <a:solidFill>
                  <a:srgbClr val="000000"/>
                </a:solidFill>
                <a:effectLst/>
                <a:ea typeface="Times New Roman" panose="02020603050405020304" pitchFamily="18" charset="0"/>
              </a:rPr>
              <a:t>according</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to</a:t>
            </a:r>
            <a:r>
              <a:rPr lang="de-DE" sz="1000" dirty="0">
                <a:solidFill>
                  <a:srgbClr val="000000"/>
                </a:solidFill>
                <a:effectLst/>
                <a:ea typeface="Times New Roman" panose="02020603050405020304" pitchFamily="18" charset="0"/>
              </a:rPr>
              <a:t> [</a:t>
            </a:r>
            <a:r>
              <a:rPr lang="de-DE" sz="1000" dirty="0">
                <a:solidFill>
                  <a:srgbClr val="7030A0"/>
                </a:solidFill>
                <a:effectLst/>
                <a:ea typeface="Times New Roman" panose="02020603050405020304" pitchFamily="18" charset="0"/>
              </a:rPr>
              <a:t>11</a:t>
            </a:r>
            <a:r>
              <a:rPr lang="de-DE" sz="1000" dirty="0">
                <a:solidFill>
                  <a:srgbClr val="000000"/>
                </a:solidFill>
                <a:effectLst/>
                <a:ea typeface="Times New Roman" panose="02020603050405020304" pitchFamily="18" charset="0"/>
              </a:rPr>
              <a:t>] (D); </a:t>
            </a:r>
            <a:r>
              <a:rPr lang="de-DE" sz="1000" dirty="0" err="1">
                <a:solidFill>
                  <a:srgbClr val="000000"/>
                </a:solidFill>
                <a:effectLst/>
                <a:ea typeface="Times New Roman" panose="02020603050405020304" pitchFamily="18" charset="0"/>
              </a:rPr>
              <a:t>fragment</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paths</a:t>
            </a:r>
            <a:r>
              <a:rPr lang="de-DE" sz="1000" dirty="0">
                <a:solidFill>
                  <a:srgbClr val="000000"/>
                </a:solidFill>
                <a:effectLst/>
                <a:ea typeface="Times New Roman" panose="02020603050405020304" pitchFamily="18" charset="0"/>
              </a:rPr>
              <a:t> of 5a- ad 5b-adrostae </a:t>
            </a:r>
            <a:r>
              <a:rPr lang="de-DE" sz="1000" dirty="0" err="1">
                <a:solidFill>
                  <a:srgbClr val="000000"/>
                </a:solidFill>
                <a:effectLst/>
                <a:ea typeface="Times New Roman" panose="02020603050405020304" pitchFamily="18" charset="0"/>
              </a:rPr>
              <a:t>according</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to</a:t>
            </a:r>
            <a:r>
              <a:rPr lang="de-DE" sz="1000" dirty="0">
                <a:solidFill>
                  <a:srgbClr val="000000"/>
                </a:solidFill>
                <a:effectLst/>
                <a:ea typeface="Times New Roman" panose="02020603050405020304" pitchFamily="18" charset="0"/>
              </a:rPr>
              <a:t> [</a:t>
            </a:r>
            <a:r>
              <a:rPr lang="de-DE" sz="1000" dirty="0">
                <a:solidFill>
                  <a:srgbClr val="7030A0"/>
                </a:solidFill>
                <a:effectLst/>
                <a:ea typeface="Times New Roman" panose="02020603050405020304" pitchFamily="18" charset="0"/>
              </a:rPr>
              <a:t>12,13</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ion-radical</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mechanism</a:t>
            </a:r>
            <a:r>
              <a:rPr lang="de-DE" sz="1000" dirty="0">
                <a:solidFill>
                  <a:srgbClr val="000000"/>
                </a:solidFill>
                <a:effectLst/>
                <a:ea typeface="Times New Roman" panose="02020603050405020304" pitchFamily="18" charset="0"/>
              </a:rPr>
              <a:t> of </a:t>
            </a:r>
            <a:r>
              <a:rPr lang="de-DE" sz="1000" dirty="0" err="1">
                <a:solidFill>
                  <a:srgbClr val="000000"/>
                </a:solidFill>
                <a:effectLst/>
                <a:ea typeface="Times New Roman" panose="02020603050405020304" pitchFamily="18" charset="0"/>
              </a:rPr>
              <a:t>cleavage</a:t>
            </a:r>
            <a:r>
              <a:rPr lang="de-DE" sz="1000" dirty="0">
                <a:solidFill>
                  <a:srgbClr val="000000"/>
                </a:solidFill>
                <a:effectLst/>
                <a:ea typeface="Times New Roman" panose="02020603050405020304" pitchFamily="18" charset="0"/>
              </a:rPr>
              <a:t> of C</a:t>
            </a:r>
            <a:r>
              <a:rPr lang="de-DE" sz="1000" baseline="30000" dirty="0">
                <a:solidFill>
                  <a:srgbClr val="000000"/>
                </a:solidFill>
                <a:effectLst/>
                <a:ea typeface="Times New Roman" panose="02020603050405020304" pitchFamily="18" charset="0"/>
              </a:rPr>
              <a:t>1</a:t>
            </a:r>
            <a:r>
              <a:rPr lang="de-DE" sz="1000" dirty="0">
                <a:solidFill>
                  <a:srgbClr val="000000"/>
                </a:solidFill>
                <a:effectLst/>
                <a:ea typeface="Times New Roman" panose="02020603050405020304" pitchFamily="18" charset="0"/>
              </a:rPr>
              <a:t>–C</a:t>
            </a:r>
            <a:r>
              <a:rPr lang="de-DE" sz="1000" baseline="30000" dirty="0">
                <a:solidFill>
                  <a:srgbClr val="000000"/>
                </a:solidFill>
                <a:effectLst/>
                <a:ea typeface="Times New Roman" panose="02020603050405020304" pitchFamily="18" charset="0"/>
              </a:rPr>
              <a:t>10</a:t>
            </a:r>
            <a:r>
              <a:rPr lang="de-DE" sz="1000" dirty="0">
                <a:solidFill>
                  <a:srgbClr val="000000"/>
                </a:solidFill>
                <a:effectLst/>
                <a:ea typeface="Times New Roman" panose="02020603050405020304" pitchFamily="18" charset="0"/>
              </a:rPr>
              <a:t> and C</a:t>
            </a:r>
            <a:r>
              <a:rPr lang="de-DE" sz="1000" baseline="30000" dirty="0">
                <a:solidFill>
                  <a:srgbClr val="000000"/>
                </a:solidFill>
                <a:effectLst/>
                <a:ea typeface="Times New Roman" panose="02020603050405020304" pitchFamily="18" charset="0"/>
              </a:rPr>
              <a:t>13</a:t>
            </a:r>
            <a:r>
              <a:rPr lang="de-DE" sz="1000" dirty="0">
                <a:solidFill>
                  <a:srgbClr val="000000"/>
                </a:solidFill>
                <a:effectLst/>
                <a:ea typeface="Times New Roman" panose="02020603050405020304" pitchFamily="18" charset="0"/>
              </a:rPr>
              <a:t>–C</a:t>
            </a:r>
            <a:r>
              <a:rPr lang="de-DE" sz="1000" baseline="30000" dirty="0">
                <a:solidFill>
                  <a:srgbClr val="000000"/>
                </a:solidFill>
                <a:effectLst/>
                <a:ea typeface="Times New Roman" panose="02020603050405020304" pitchFamily="18" charset="0"/>
              </a:rPr>
              <a:t>17</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bonds</a:t>
            </a:r>
            <a:r>
              <a:rPr lang="de-DE" sz="1000" dirty="0">
                <a:solidFill>
                  <a:srgbClr val="000000"/>
                </a:solidFill>
                <a:effectLst/>
                <a:ea typeface="Times New Roman" panose="02020603050405020304" pitchFamily="18" charset="0"/>
              </a:rPr>
              <a:t> of 5</a:t>
            </a:r>
            <a:r>
              <a:rPr lang="de-DE" sz="1000" dirty="0">
                <a:solidFill>
                  <a:srgbClr val="000000"/>
                </a:solidFill>
                <a:effectLst/>
                <a:ea typeface="Times New Roman" panose="02020603050405020304" pitchFamily="18" charset="0"/>
                <a:cs typeface="Times New Roman" panose="02020603050405020304" pitchFamily="18" charset="0"/>
              </a:rPr>
              <a:t>a</a:t>
            </a:r>
            <a:r>
              <a:rPr lang="de-DE" sz="1000" dirty="0">
                <a:solidFill>
                  <a:srgbClr val="000000"/>
                </a:solidFill>
                <a:effectLst/>
                <a:ea typeface="Times New Roman" panose="02020603050405020304" pitchFamily="18" charset="0"/>
              </a:rPr>
              <a:t>-androstane </a:t>
            </a:r>
            <a:r>
              <a:rPr lang="de-DE" sz="1000" dirty="0" err="1">
                <a:solidFill>
                  <a:srgbClr val="000000"/>
                </a:solidFill>
                <a:effectLst/>
                <a:ea typeface="Times New Roman" panose="02020603050405020304" pitchFamily="18" charset="0"/>
              </a:rPr>
              <a:t>according</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to</a:t>
            </a:r>
            <a:r>
              <a:rPr lang="de-DE" sz="1000" dirty="0">
                <a:solidFill>
                  <a:srgbClr val="000000"/>
                </a:solidFill>
                <a:effectLst/>
                <a:ea typeface="Times New Roman" panose="02020603050405020304" pitchFamily="18" charset="0"/>
              </a:rPr>
              <a:t> [</a:t>
            </a:r>
            <a:r>
              <a:rPr lang="de-DE" sz="1000" dirty="0">
                <a:solidFill>
                  <a:srgbClr val="7030A0"/>
                </a:solidFill>
                <a:effectLst/>
                <a:ea typeface="Times New Roman" panose="02020603050405020304" pitchFamily="18" charset="0"/>
              </a:rPr>
              <a:t>12,13</a:t>
            </a:r>
            <a:r>
              <a:rPr lang="de-DE" sz="1000" dirty="0">
                <a:solidFill>
                  <a:srgbClr val="000000"/>
                </a:solidFill>
                <a:effectLst/>
                <a:ea typeface="Times New Roman" panose="02020603050405020304" pitchFamily="18" charset="0"/>
              </a:rPr>
              <a:t>]; and </a:t>
            </a:r>
            <a:r>
              <a:rPr lang="de-DE" sz="1000" dirty="0" err="1">
                <a:solidFill>
                  <a:srgbClr val="000000"/>
                </a:solidFill>
                <a:effectLst/>
                <a:ea typeface="Times New Roman" panose="02020603050405020304" pitchFamily="18" charset="0"/>
              </a:rPr>
              <a:t>fragment</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processes</a:t>
            </a:r>
            <a:r>
              <a:rPr lang="de-DE" sz="1000" dirty="0">
                <a:solidFill>
                  <a:srgbClr val="000000"/>
                </a:solidFill>
                <a:effectLst/>
                <a:ea typeface="Times New Roman" panose="02020603050405020304" pitchFamily="18" charset="0"/>
              </a:rPr>
              <a:t> of  17</a:t>
            </a:r>
            <a:r>
              <a:rPr lang="de-DE" sz="1000" dirty="0">
                <a:solidFill>
                  <a:srgbClr val="000000"/>
                </a:solidFill>
                <a:effectLst/>
                <a:ea typeface="Times New Roman" panose="02020603050405020304" pitchFamily="18" charset="0"/>
                <a:cs typeface="Times New Roman" panose="02020603050405020304" pitchFamily="18" charset="0"/>
              </a:rPr>
              <a:t>b</a:t>
            </a:r>
            <a:r>
              <a:rPr lang="de-DE" sz="1000" dirty="0">
                <a:solidFill>
                  <a:srgbClr val="000000"/>
                </a:solidFill>
                <a:effectLst/>
                <a:ea typeface="Times New Roman" panose="02020603050405020304" pitchFamily="18" charset="0"/>
              </a:rPr>
              <a:t>-hydrohy-5</a:t>
            </a:r>
            <a:r>
              <a:rPr lang="de-DE" sz="1000" dirty="0">
                <a:solidFill>
                  <a:srgbClr val="000000"/>
                </a:solidFill>
                <a:effectLst/>
                <a:ea typeface="Times New Roman" panose="02020603050405020304" pitchFamily="18" charset="0"/>
                <a:cs typeface="Times New Roman" panose="02020603050405020304" pitchFamily="18" charset="0"/>
              </a:rPr>
              <a:t>a</a:t>
            </a:r>
            <a:r>
              <a:rPr lang="de-DE" sz="1000" dirty="0">
                <a:solidFill>
                  <a:srgbClr val="000000"/>
                </a:solidFill>
                <a:effectLst/>
                <a:ea typeface="Times New Roman" panose="02020603050405020304" pitchFamily="18" charset="0"/>
              </a:rPr>
              <a:t>- and 17</a:t>
            </a:r>
            <a:r>
              <a:rPr lang="de-DE" sz="1000" dirty="0">
                <a:solidFill>
                  <a:srgbClr val="000000"/>
                </a:solidFill>
                <a:effectLst/>
                <a:ea typeface="Times New Roman" panose="02020603050405020304" pitchFamily="18" charset="0"/>
                <a:cs typeface="Times New Roman" panose="02020603050405020304" pitchFamily="18" charset="0"/>
              </a:rPr>
              <a:t>b</a:t>
            </a:r>
            <a:r>
              <a:rPr lang="de-DE" sz="1000" dirty="0">
                <a:solidFill>
                  <a:srgbClr val="000000"/>
                </a:solidFill>
                <a:effectLst/>
                <a:ea typeface="Times New Roman" panose="02020603050405020304" pitchFamily="18" charset="0"/>
              </a:rPr>
              <a:t>-hydrohy-5b-adrostans </a:t>
            </a:r>
            <a:r>
              <a:rPr lang="de-DE" sz="1000" dirty="0" err="1">
                <a:solidFill>
                  <a:srgbClr val="000000"/>
                </a:solidFill>
                <a:effectLst/>
                <a:ea typeface="Times New Roman" panose="02020603050405020304" pitchFamily="18" charset="0"/>
              </a:rPr>
              <a:t>according</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to</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the</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latter</a:t>
            </a:r>
            <a:r>
              <a:rPr lang="de-DE" sz="1000" dirty="0">
                <a:solidFill>
                  <a:srgbClr val="000000"/>
                </a:solidFill>
                <a:effectLst/>
                <a:ea typeface="Times New Roman" panose="02020603050405020304" pitchFamily="18" charset="0"/>
              </a:rPr>
              <a:t> </a:t>
            </a:r>
            <a:r>
              <a:rPr lang="de-DE" sz="1000" dirty="0" err="1">
                <a:solidFill>
                  <a:srgbClr val="000000"/>
                </a:solidFill>
                <a:effectLst/>
                <a:ea typeface="Times New Roman" panose="02020603050405020304" pitchFamily="18" charset="0"/>
              </a:rPr>
              <a:t>reference</a:t>
            </a:r>
            <a:r>
              <a:rPr lang="de-DE" sz="1000" dirty="0">
                <a:solidFill>
                  <a:srgbClr val="000000"/>
                </a:solidFill>
                <a:effectLst/>
                <a:ea typeface="Times New Roman" panose="02020603050405020304" pitchFamily="18" charset="0"/>
              </a:rPr>
              <a:t> (E).</a:t>
            </a:r>
            <a:endParaRPr lang="de-DE" sz="1000" dirty="0"/>
          </a:p>
        </p:txBody>
      </p:sp>
    </p:spTree>
    <p:extLst>
      <p:ext uri="{BB962C8B-B14F-4D97-AF65-F5344CB8AC3E}">
        <p14:creationId xmlns:p14="http://schemas.microsoft.com/office/powerpoint/2010/main" val="3568690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15</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050" name="Picture 2">
            <a:extLst>
              <a:ext uri="{FF2B5EF4-FFF2-40B4-BE49-F238E27FC236}">
                <a16:creationId xmlns:a16="http://schemas.microsoft.com/office/drawing/2014/main" id="{D908A7B3-1FD5-4516-BA70-06BD3BFA9F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28600"/>
            <a:ext cx="4570632" cy="5619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ABA5F3F2-D60E-42E9-A51F-92304B09ED33}"/>
              </a:ext>
            </a:extLst>
          </p:cNvPr>
          <p:cNvSpPr txBox="1"/>
          <p:nvPr/>
        </p:nvSpPr>
        <p:spPr>
          <a:xfrm>
            <a:off x="5334000" y="3733800"/>
            <a:ext cx="3581400" cy="861774"/>
          </a:xfrm>
          <a:prstGeom prst="rect">
            <a:avLst/>
          </a:prstGeom>
          <a:noFill/>
        </p:spPr>
        <p:txBody>
          <a:bodyPr wrap="square">
            <a:spAutoFit/>
          </a:bodyPr>
          <a:lstStyle/>
          <a:p>
            <a:pPr algn="just">
              <a:spcAft>
                <a:spcPts val="0"/>
              </a:spcAft>
            </a:pPr>
            <a:r>
              <a:rPr lang="en-US" sz="1000" b="1" dirty="0">
                <a:solidFill>
                  <a:srgbClr val="000000"/>
                </a:solidFill>
                <a:effectLst/>
                <a:ea typeface="Times New Roman" panose="02020603050405020304" pitchFamily="18" charset="0"/>
              </a:rPr>
              <a:t>Figure 3. </a:t>
            </a:r>
            <a:r>
              <a:rPr lang="en-US" sz="1000" dirty="0">
                <a:solidFill>
                  <a:srgbClr val="000000"/>
                </a:solidFill>
                <a:effectLst/>
                <a:ea typeface="Times New Roman" panose="02020603050405020304" pitchFamily="18" charset="0"/>
              </a:rPr>
              <a:t>The assignment of MS peaks at </a:t>
            </a:r>
            <a:r>
              <a:rPr lang="en-US" sz="1000" i="1" dirty="0">
                <a:solidFill>
                  <a:srgbClr val="000000"/>
                </a:solidFill>
                <a:effectLst/>
                <a:ea typeface="Times New Roman" panose="02020603050405020304" pitchFamily="18" charset="0"/>
              </a:rPr>
              <a:t>m/z</a:t>
            </a:r>
            <a:r>
              <a:rPr lang="en-US" sz="1000" dirty="0">
                <a:solidFill>
                  <a:srgbClr val="000000"/>
                </a:solidFill>
                <a:effectLst/>
                <a:ea typeface="Times New Roman" panose="02020603050405020304" pitchFamily="18" charset="0"/>
              </a:rPr>
              <a:t> 109</a:t>
            </a:r>
            <a:r>
              <a:rPr lang="en-US" sz="1000" baseline="-25000" dirty="0">
                <a:solidFill>
                  <a:srgbClr val="000000"/>
                </a:solidFill>
                <a:effectLst/>
                <a:ea typeface="Times New Roman" panose="02020603050405020304" pitchFamily="18" charset="0"/>
              </a:rPr>
              <a:t>_a</a:t>
            </a:r>
            <a:r>
              <a:rPr lang="en-US" sz="1000" dirty="0">
                <a:solidFill>
                  <a:srgbClr val="000000"/>
                </a:solidFill>
                <a:effectLst/>
                <a:ea typeface="Times New Roman" panose="02020603050405020304" pitchFamily="18" charset="0"/>
              </a:rPr>
              <a:t> and 97 is according to [</a:t>
            </a:r>
            <a:r>
              <a:rPr lang="en-US" sz="1000" dirty="0">
                <a:solidFill>
                  <a:srgbClr val="7030A0"/>
                </a:solidFill>
                <a:effectLst/>
                <a:ea typeface="Times New Roman" panose="02020603050405020304" pitchFamily="18" charset="0"/>
              </a:rPr>
              <a:t>50–52</a:t>
            </a:r>
            <a:r>
              <a:rPr lang="en-US" sz="1000" dirty="0">
                <a:solidFill>
                  <a:srgbClr val="000000"/>
                </a:solidFill>
                <a:effectLst/>
                <a:ea typeface="Times New Roman" panose="02020603050405020304" pitchFamily="18" charset="0"/>
              </a:rPr>
              <a:t>]; while the species </a:t>
            </a:r>
            <a:r>
              <a:rPr lang="en-US" sz="1000" i="1" dirty="0">
                <a:solidFill>
                  <a:srgbClr val="000000"/>
                </a:solidFill>
                <a:effectLst/>
                <a:ea typeface="Times New Roman" panose="02020603050405020304" pitchFamily="18" charset="0"/>
              </a:rPr>
              <a:t>m/z</a:t>
            </a:r>
            <a:r>
              <a:rPr lang="en-US" sz="1000" dirty="0">
                <a:solidFill>
                  <a:srgbClr val="000000"/>
                </a:solidFill>
                <a:effectLst/>
                <a:ea typeface="Times New Roman" panose="02020603050405020304" pitchFamily="18" charset="0"/>
              </a:rPr>
              <a:t> 227</a:t>
            </a:r>
            <a:r>
              <a:rPr lang="en-US" sz="1000" baseline="-25000" dirty="0">
                <a:solidFill>
                  <a:srgbClr val="000000"/>
                </a:solidFill>
                <a:effectLst/>
                <a:ea typeface="Times New Roman" panose="02020603050405020304" pitchFamily="18" charset="0"/>
              </a:rPr>
              <a:t>_b</a:t>
            </a:r>
            <a:r>
              <a:rPr lang="en-US" sz="1000" dirty="0">
                <a:solidFill>
                  <a:srgbClr val="000000"/>
                </a:solidFill>
                <a:effectLst/>
                <a:ea typeface="Times New Roman" panose="02020603050405020304" pitchFamily="18" charset="0"/>
              </a:rPr>
              <a:t> – according to [</a:t>
            </a:r>
            <a:r>
              <a:rPr lang="en-US" sz="1000" dirty="0">
                <a:solidFill>
                  <a:srgbClr val="7030A0"/>
                </a:solidFill>
                <a:effectLst/>
                <a:ea typeface="Times New Roman" panose="02020603050405020304" pitchFamily="18" charset="0"/>
              </a:rPr>
              <a:t>53</a:t>
            </a:r>
            <a:r>
              <a:rPr lang="en-US" sz="1000" dirty="0">
                <a:solidFill>
                  <a:srgbClr val="000000"/>
                </a:solidFill>
                <a:effectLst/>
                <a:ea typeface="Times New Roman" panose="02020603050405020304" pitchFamily="18" charset="0"/>
              </a:rPr>
              <a:t>]; the assignment of peak </a:t>
            </a:r>
            <a:r>
              <a:rPr lang="en-US" sz="1000" i="1" dirty="0">
                <a:solidFill>
                  <a:srgbClr val="000000"/>
                </a:solidFill>
                <a:effectLst/>
                <a:ea typeface="Times New Roman" panose="02020603050405020304" pitchFamily="18" charset="0"/>
              </a:rPr>
              <a:t>m/z</a:t>
            </a:r>
            <a:r>
              <a:rPr lang="en-US" sz="1000" dirty="0">
                <a:solidFill>
                  <a:srgbClr val="000000"/>
                </a:solidFill>
                <a:effectLst/>
                <a:ea typeface="Times New Roman" panose="02020603050405020304" pitchFamily="18" charset="0"/>
              </a:rPr>
              <a:t> 109</a:t>
            </a:r>
            <a:r>
              <a:rPr lang="en-US" sz="1000" baseline="-25000" dirty="0">
                <a:solidFill>
                  <a:srgbClr val="000000"/>
                </a:solidFill>
                <a:effectLst/>
                <a:ea typeface="Times New Roman" panose="02020603050405020304" pitchFamily="18" charset="0"/>
              </a:rPr>
              <a:t>_b</a:t>
            </a:r>
            <a:r>
              <a:rPr lang="en-US" sz="1000" dirty="0">
                <a:solidFill>
                  <a:srgbClr val="000000"/>
                </a:solidFill>
                <a:effectLst/>
                <a:ea typeface="Times New Roman" panose="02020603050405020304" pitchFamily="18" charset="0"/>
              </a:rPr>
              <a:t>, 163 and 285</a:t>
            </a:r>
            <a:r>
              <a:rPr lang="en-US" sz="1000" baseline="-25000" dirty="0">
                <a:solidFill>
                  <a:srgbClr val="000000"/>
                </a:solidFill>
                <a:effectLst/>
                <a:ea typeface="Times New Roman" panose="02020603050405020304" pitchFamily="18" charset="0"/>
              </a:rPr>
              <a:t>_c</a:t>
            </a:r>
            <a:r>
              <a:rPr lang="en-US" sz="1000" dirty="0">
                <a:solidFill>
                  <a:srgbClr val="000000"/>
                </a:solidFill>
                <a:effectLst/>
                <a:ea typeface="Times New Roman" panose="02020603050405020304" pitchFamily="18" charset="0"/>
              </a:rPr>
              <a:t> is according to [</a:t>
            </a:r>
            <a:r>
              <a:rPr lang="en-US" sz="1000" dirty="0">
                <a:solidFill>
                  <a:srgbClr val="7030A0"/>
                </a:solidFill>
                <a:effectLst/>
                <a:ea typeface="Times New Roman" panose="02020603050405020304" pitchFamily="18" charset="0"/>
              </a:rPr>
              <a:t>54</a:t>
            </a:r>
            <a:r>
              <a:rPr lang="en-US" sz="1000" dirty="0">
                <a:solidFill>
                  <a:srgbClr val="000000"/>
                </a:solidFill>
                <a:effectLst/>
                <a:ea typeface="Times New Roman" panose="02020603050405020304" pitchFamily="18" charset="0"/>
              </a:rPr>
              <a:t>]; the </a:t>
            </a:r>
            <a:r>
              <a:rPr lang="en-US" sz="1000" i="1" dirty="0">
                <a:solidFill>
                  <a:srgbClr val="000000"/>
                </a:solidFill>
                <a:effectLst/>
                <a:ea typeface="Times New Roman" panose="02020603050405020304" pitchFamily="18" charset="0"/>
              </a:rPr>
              <a:t>m/z</a:t>
            </a:r>
            <a:r>
              <a:rPr lang="en-US" sz="1000" dirty="0">
                <a:solidFill>
                  <a:srgbClr val="000000"/>
                </a:solidFill>
                <a:effectLst/>
                <a:ea typeface="Times New Roman" panose="02020603050405020304" pitchFamily="18" charset="0"/>
              </a:rPr>
              <a:t> 97, 109 and 123 ions originated from [M+H]` ion.</a:t>
            </a:r>
            <a:endParaRPr lang="de-DE" sz="1000" dirty="0">
              <a:effectLst/>
              <a:ea typeface="Times New Roman" panose="02020603050405020304" pitchFamily="18" charset="0"/>
            </a:endParaRPr>
          </a:p>
        </p:txBody>
      </p:sp>
      <p:sp>
        <p:nvSpPr>
          <p:cNvPr id="9" name="Textfeld 8">
            <a:extLst>
              <a:ext uri="{FF2B5EF4-FFF2-40B4-BE49-F238E27FC236}">
                <a16:creationId xmlns:a16="http://schemas.microsoft.com/office/drawing/2014/main" id="{748E4560-322E-454C-9A1E-052E5C0A82B6}"/>
              </a:ext>
            </a:extLst>
          </p:cNvPr>
          <p:cNvSpPr txBox="1"/>
          <p:nvPr/>
        </p:nvSpPr>
        <p:spPr>
          <a:xfrm>
            <a:off x="5323488" y="5750462"/>
            <a:ext cx="3591912" cy="215444"/>
          </a:xfrm>
          <a:prstGeom prst="rect">
            <a:avLst/>
          </a:prstGeom>
          <a:noFill/>
        </p:spPr>
        <p:txBody>
          <a:bodyPr wrap="square">
            <a:spAutoFit/>
          </a:bodyPr>
          <a:lstStyle/>
          <a:p>
            <a:pPr algn="just">
              <a:spcAft>
                <a:spcPts val="0"/>
              </a:spcAft>
            </a:pPr>
            <a:r>
              <a:rPr lang="en-US" sz="800" dirty="0">
                <a:solidFill>
                  <a:srgbClr val="7030A0"/>
                </a:solidFill>
                <a:effectLst/>
                <a:ea typeface="Times New Roman" panose="02020603050405020304" pitchFamily="18" charset="0"/>
              </a:rPr>
              <a:t>[54]. Noh, C. Yoon, J. Lee, et al. Bull. Korean Chem. Soc</a:t>
            </a:r>
            <a:r>
              <a:rPr lang="en-US" sz="800" i="1" dirty="0">
                <a:solidFill>
                  <a:srgbClr val="7030A0"/>
                </a:solidFill>
                <a:effectLst/>
                <a:ea typeface="Times New Roman" panose="02020603050405020304" pitchFamily="18" charset="0"/>
              </a:rPr>
              <a:t>. </a:t>
            </a:r>
            <a:r>
              <a:rPr lang="en-US" sz="800" dirty="0">
                <a:solidFill>
                  <a:srgbClr val="7030A0"/>
                </a:solidFill>
                <a:effectLst/>
                <a:ea typeface="Times New Roman" panose="02020603050405020304" pitchFamily="18" charset="0"/>
              </a:rPr>
              <a:t>37 (2016) 1029–1038.</a:t>
            </a:r>
            <a:endParaRPr lang="de-DE" sz="800" dirty="0">
              <a:solidFill>
                <a:srgbClr val="7030A0"/>
              </a:solidFill>
              <a:effectLst/>
              <a:ea typeface="Times New Roman" panose="02020603050405020304" pitchFamily="18" charset="0"/>
            </a:endParaRPr>
          </a:p>
        </p:txBody>
      </p:sp>
      <p:sp>
        <p:nvSpPr>
          <p:cNvPr id="11" name="Textfeld 10">
            <a:extLst>
              <a:ext uri="{FF2B5EF4-FFF2-40B4-BE49-F238E27FC236}">
                <a16:creationId xmlns:a16="http://schemas.microsoft.com/office/drawing/2014/main" id="{4561CCF7-63EA-4791-9084-8145EE592996}"/>
              </a:ext>
            </a:extLst>
          </p:cNvPr>
          <p:cNvSpPr txBox="1"/>
          <p:nvPr/>
        </p:nvSpPr>
        <p:spPr>
          <a:xfrm>
            <a:off x="5334000" y="4800600"/>
            <a:ext cx="3505200" cy="830997"/>
          </a:xfrm>
          <a:prstGeom prst="rect">
            <a:avLst/>
          </a:prstGeom>
          <a:noFill/>
        </p:spPr>
        <p:txBody>
          <a:bodyPr wrap="square">
            <a:spAutoFit/>
          </a:bodyPr>
          <a:lstStyle/>
          <a:p>
            <a:pPr algn="just">
              <a:spcAft>
                <a:spcPts val="0"/>
              </a:spcAft>
            </a:pPr>
            <a:r>
              <a:rPr lang="en-US" sz="800" dirty="0">
                <a:solidFill>
                  <a:srgbClr val="7030A0"/>
                </a:solidFill>
                <a:effectLst/>
                <a:ea typeface="Times New Roman" panose="02020603050405020304" pitchFamily="18" charset="0"/>
              </a:rPr>
              <a:t>[50] Z. </a:t>
            </a:r>
            <a:r>
              <a:rPr lang="en-US" sz="800" dirty="0" err="1">
                <a:solidFill>
                  <a:srgbClr val="7030A0"/>
                </a:solidFill>
                <a:effectLst/>
                <a:ea typeface="Times New Roman" panose="02020603050405020304" pitchFamily="18" charset="0"/>
              </a:rPr>
              <a:t>Zaretskii</a:t>
            </a:r>
            <a:r>
              <a:rPr lang="en-US" sz="800" dirty="0">
                <a:solidFill>
                  <a:srgbClr val="7030A0"/>
                </a:solidFill>
                <a:effectLst/>
                <a:ea typeface="Times New Roman" panose="02020603050405020304" pitchFamily="18" charset="0"/>
              </a:rPr>
              <a:t>, J. Curtis, D. Ghosh, et al. Int. J. Mass </a:t>
            </a:r>
            <a:r>
              <a:rPr lang="en-US" sz="800" dirty="0" err="1">
                <a:solidFill>
                  <a:srgbClr val="7030A0"/>
                </a:solidFill>
                <a:effectLst/>
                <a:ea typeface="Times New Roman" panose="02020603050405020304" pitchFamily="18" charset="0"/>
              </a:rPr>
              <a:t>Spectrom</a:t>
            </a:r>
            <a:r>
              <a:rPr lang="en-US" sz="800" dirty="0">
                <a:solidFill>
                  <a:srgbClr val="7030A0"/>
                </a:solidFill>
                <a:effectLst/>
                <a:ea typeface="Times New Roman" panose="02020603050405020304" pitchFamily="18" charset="0"/>
              </a:rPr>
              <a:t>. 86 (1988) 121–136.</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[51] Z. </a:t>
            </a:r>
            <a:r>
              <a:rPr lang="en-US" sz="800" dirty="0" err="1">
                <a:solidFill>
                  <a:srgbClr val="7030A0"/>
                </a:solidFill>
                <a:effectLst/>
                <a:ea typeface="Times New Roman" panose="02020603050405020304" pitchFamily="18" charset="0"/>
              </a:rPr>
              <a:t>Zaretskii</a:t>
            </a:r>
            <a:r>
              <a:rPr lang="en-US" sz="800" dirty="0">
                <a:solidFill>
                  <a:srgbClr val="7030A0"/>
                </a:solidFill>
                <a:effectLst/>
                <a:ea typeface="Times New Roman" panose="02020603050405020304" pitchFamily="18" charset="0"/>
              </a:rPr>
              <a:t>, D. Ghosh, A. Brenton, et al. Rapid </a:t>
            </a:r>
            <a:r>
              <a:rPr lang="en-US" sz="800" dirty="0" err="1">
                <a:solidFill>
                  <a:srgbClr val="7030A0"/>
                </a:solidFill>
                <a:effectLst/>
                <a:ea typeface="Times New Roman" panose="02020603050405020304" pitchFamily="18" charset="0"/>
              </a:rPr>
              <a:t>Commun</a:t>
            </a:r>
            <a:r>
              <a:rPr lang="en-US" sz="800" dirty="0">
                <a:solidFill>
                  <a:srgbClr val="7030A0"/>
                </a:solidFill>
                <a:effectLst/>
                <a:ea typeface="Times New Roman" panose="02020603050405020304" pitchFamily="18" charset="0"/>
              </a:rPr>
              <a:t>. </a:t>
            </a:r>
            <a:r>
              <a:rPr lang="en-US" sz="800" dirty="0" err="1">
                <a:solidFill>
                  <a:srgbClr val="7030A0"/>
                </a:solidFill>
                <a:effectLst/>
                <a:ea typeface="Times New Roman" panose="02020603050405020304" pitchFamily="18" charset="0"/>
              </a:rPr>
              <a:t>MassSpectrom</a:t>
            </a:r>
            <a:r>
              <a:rPr lang="en-US" sz="800" dirty="0">
                <a:solidFill>
                  <a:srgbClr val="7030A0"/>
                </a:solidFill>
                <a:effectLst/>
                <a:ea typeface="Times New Roman" panose="02020603050405020304" pitchFamily="18" charset="0"/>
              </a:rPr>
              <a:t>. 3 (1989) 329–334.</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[52] Z. </a:t>
            </a:r>
            <a:r>
              <a:rPr lang="en-US" sz="800" dirty="0" err="1">
                <a:solidFill>
                  <a:srgbClr val="7030A0"/>
                </a:solidFill>
                <a:effectLst/>
                <a:ea typeface="Times New Roman" panose="02020603050405020304" pitchFamily="18" charset="0"/>
              </a:rPr>
              <a:t>Zaretskii</a:t>
            </a:r>
            <a:r>
              <a:rPr lang="en-US" sz="800" dirty="0">
                <a:solidFill>
                  <a:srgbClr val="7030A0"/>
                </a:solidFill>
                <a:effectLst/>
                <a:ea typeface="Times New Roman" panose="02020603050405020304" pitchFamily="18" charset="0"/>
              </a:rPr>
              <a:t>, D. Ghosh, A. Brenton, et al. Rapid </a:t>
            </a:r>
            <a:r>
              <a:rPr lang="en-US" sz="800" dirty="0" err="1">
                <a:solidFill>
                  <a:srgbClr val="7030A0"/>
                </a:solidFill>
                <a:effectLst/>
                <a:ea typeface="Times New Roman" panose="02020603050405020304" pitchFamily="18" charset="0"/>
              </a:rPr>
              <a:t>Commun</a:t>
            </a:r>
            <a:r>
              <a:rPr lang="en-US" sz="800" dirty="0">
                <a:solidFill>
                  <a:srgbClr val="7030A0"/>
                </a:solidFill>
                <a:effectLst/>
                <a:ea typeface="Times New Roman" panose="02020603050405020304" pitchFamily="18" charset="0"/>
              </a:rPr>
              <a:t>. Mass </a:t>
            </a:r>
            <a:r>
              <a:rPr lang="en-US" sz="800" dirty="0" err="1">
                <a:solidFill>
                  <a:srgbClr val="7030A0"/>
                </a:solidFill>
                <a:effectLst/>
                <a:ea typeface="Times New Roman" panose="02020603050405020304" pitchFamily="18" charset="0"/>
              </a:rPr>
              <a:t>Spectrom</a:t>
            </a:r>
            <a:r>
              <a:rPr lang="en-US" sz="800" dirty="0">
                <a:solidFill>
                  <a:srgbClr val="7030A0"/>
                </a:solidFill>
                <a:effectLst/>
                <a:ea typeface="Times New Roman" panose="02020603050405020304" pitchFamily="18" charset="0"/>
              </a:rPr>
              <a:t>. 4 (1990) 44–51.</a:t>
            </a:r>
            <a:endParaRPr lang="de-DE" sz="800" dirty="0">
              <a:solidFill>
                <a:srgbClr val="7030A0"/>
              </a:solidFill>
              <a:effectLst/>
              <a:ea typeface="Times New Roman" panose="02020603050405020304" pitchFamily="18" charset="0"/>
            </a:endParaRPr>
          </a:p>
        </p:txBody>
      </p:sp>
      <p:sp>
        <p:nvSpPr>
          <p:cNvPr id="13" name="Textfeld 12">
            <a:extLst>
              <a:ext uri="{FF2B5EF4-FFF2-40B4-BE49-F238E27FC236}">
                <a16:creationId xmlns:a16="http://schemas.microsoft.com/office/drawing/2014/main" id="{CFDA5295-08FA-4A9C-8AD9-BA8231C509ED}"/>
              </a:ext>
            </a:extLst>
          </p:cNvPr>
          <p:cNvSpPr txBox="1"/>
          <p:nvPr/>
        </p:nvSpPr>
        <p:spPr>
          <a:xfrm>
            <a:off x="5334000" y="5574859"/>
            <a:ext cx="3352800" cy="215444"/>
          </a:xfrm>
          <a:prstGeom prst="rect">
            <a:avLst/>
          </a:prstGeom>
          <a:noFill/>
        </p:spPr>
        <p:txBody>
          <a:bodyPr wrap="square">
            <a:spAutoFit/>
          </a:bodyPr>
          <a:lstStyle/>
          <a:p>
            <a:pPr algn="just"/>
            <a:r>
              <a:rPr lang="en-US" sz="800" dirty="0">
                <a:solidFill>
                  <a:srgbClr val="7030A0"/>
                </a:solidFill>
                <a:effectLst/>
                <a:ea typeface="Times New Roman" panose="02020603050405020304" pitchFamily="18" charset="0"/>
              </a:rPr>
              <a:t>[53] S. </a:t>
            </a:r>
            <a:r>
              <a:rPr lang="en-US" sz="800" dirty="0" err="1">
                <a:solidFill>
                  <a:srgbClr val="7030A0"/>
                </a:solidFill>
                <a:effectLst/>
                <a:ea typeface="Times New Roman" panose="02020603050405020304" pitchFamily="18" charset="0"/>
              </a:rPr>
              <a:t>Hammerus</a:t>
            </a:r>
            <a:r>
              <a:rPr lang="en-US" sz="800" dirty="0">
                <a:solidFill>
                  <a:srgbClr val="7030A0"/>
                </a:solidFill>
                <a:effectLst/>
                <a:ea typeface="Times New Roman" panose="02020603050405020304" pitchFamily="18" charset="0"/>
              </a:rPr>
              <a:t>, C. Djerassi, Tetrahedron 31 (2004) 2391–2400.</a:t>
            </a:r>
            <a:endParaRPr lang="de-DE" sz="800" dirty="0">
              <a:solidFill>
                <a:srgbClr val="7030A0"/>
              </a:solidFill>
            </a:endParaRPr>
          </a:p>
        </p:txBody>
      </p:sp>
    </p:spTree>
    <p:extLst>
      <p:ext uri="{BB962C8B-B14F-4D97-AF65-F5344CB8AC3E}">
        <p14:creationId xmlns:p14="http://schemas.microsoft.com/office/powerpoint/2010/main" val="213879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16</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Textfeld 7">
            <a:extLst>
              <a:ext uri="{FF2B5EF4-FFF2-40B4-BE49-F238E27FC236}">
                <a16:creationId xmlns:a16="http://schemas.microsoft.com/office/drawing/2014/main" id="{10459AEB-1F5A-4F95-BDB7-2C7A0C973445}"/>
              </a:ext>
            </a:extLst>
          </p:cNvPr>
          <p:cNvSpPr txBox="1"/>
          <p:nvPr/>
        </p:nvSpPr>
        <p:spPr>
          <a:xfrm>
            <a:off x="377461" y="406337"/>
            <a:ext cx="8382000" cy="5447645"/>
          </a:xfrm>
          <a:prstGeom prst="rect">
            <a:avLst/>
          </a:prstGeom>
          <a:noFill/>
        </p:spPr>
        <p:txBody>
          <a:bodyPr wrap="square">
            <a:spAutoFit/>
          </a:bodyPr>
          <a:lstStyle/>
          <a:p>
            <a:pPr algn="just">
              <a:spcAft>
                <a:spcPts val="0"/>
              </a:spcAft>
            </a:pPr>
            <a:r>
              <a:rPr lang="en-US" sz="1200" dirty="0">
                <a:solidFill>
                  <a:srgbClr val="000000"/>
                </a:solidFill>
                <a:effectLst/>
                <a:ea typeface="Times New Roman" panose="02020603050405020304" pitchFamily="18" charset="0"/>
                <a:cs typeface="Times New Roman" panose="02020603050405020304" pitchFamily="18" charset="0"/>
              </a:rPr>
              <a:t>Looking at the experimental data on androstan-3-one, 4-androsten-3-one and (1)–(3) toward reaction path of subsequent cleavable of C</a:t>
            </a:r>
            <a:r>
              <a:rPr lang="en-US" sz="1200" baseline="30000" dirty="0">
                <a:solidFill>
                  <a:srgbClr val="000000"/>
                </a:solidFill>
                <a:effectLst/>
                <a:ea typeface="Times New Roman" panose="02020603050405020304" pitchFamily="18" charset="0"/>
                <a:cs typeface="Times New Roman" panose="02020603050405020304" pitchFamily="18" charset="0"/>
              </a:rPr>
              <a:t>6</a:t>
            </a:r>
            <a:r>
              <a:rPr lang="en-US" sz="1200" dirty="0">
                <a:solidFill>
                  <a:srgbClr val="000000"/>
                </a:solidFill>
                <a:effectLst/>
                <a:ea typeface="Times New Roman" panose="02020603050405020304" pitchFamily="18" charset="0"/>
                <a:cs typeface="Times New Roman" panose="02020603050405020304" pitchFamily="18" charset="0"/>
              </a:rPr>
              <a:t>–C</a:t>
            </a:r>
            <a:r>
              <a:rPr lang="en-US" sz="1200" baseline="30000" dirty="0">
                <a:solidFill>
                  <a:srgbClr val="000000"/>
                </a:solidFill>
                <a:effectLst/>
                <a:ea typeface="Times New Roman" panose="02020603050405020304" pitchFamily="18" charset="0"/>
                <a:cs typeface="Times New Roman" panose="02020603050405020304" pitchFamily="18" charset="0"/>
              </a:rPr>
              <a:t>7</a:t>
            </a:r>
            <a:r>
              <a:rPr lang="en-US" sz="1200" dirty="0">
                <a:solidFill>
                  <a:srgbClr val="000000"/>
                </a:solidFill>
                <a:effectLst/>
                <a:ea typeface="Times New Roman" panose="02020603050405020304" pitchFamily="18" charset="0"/>
                <a:cs typeface="Times New Roman" panose="02020603050405020304" pitchFamily="18" charset="0"/>
              </a:rPr>
              <a:t> and C</a:t>
            </a:r>
            <a:r>
              <a:rPr lang="en-US" sz="1200" baseline="30000" dirty="0">
                <a:solidFill>
                  <a:srgbClr val="000000"/>
                </a:solidFill>
                <a:effectLst/>
                <a:ea typeface="Times New Roman" panose="02020603050405020304" pitchFamily="18" charset="0"/>
                <a:cs typeface="Times New Roman" panose="02020603050405020304" pitchFamily="18" charset="0"/>
              </a:rPr>
              <a:t>9</a:t>
            </a:r>
            <a:r>
              <a:rPr lang="en-US" sz="1200" dirty="0">
                <a:solidFill>
                  <a:srgbClr val="000000"/>
                </a:solidFill>
                <a:effectLst/>
                <a:ea typeface="Times New Roman" panose="02020603050405020304" pitchFamily="18" charset="0"/>
                <a:cs typeface="Times New Roman" panose="02020603050405020304" pitchFamily="18" charset="0"/>
              </a:rPr>
              <a:t>–C</a:t>
            </a:r>
            <a:r>
              <a:rPr lang="en-US" sz="1200" baseline="30000" dirty="0">
                <a:solidFill>
                  <a:srgbClr val="000000"/>
                </a:solidFill>
                <a:effectLst/>
                <a:ea typeface="Times New Roman" panose="02020603050405020304" pitchFamily="18" charset="0"/>
                <a:cs typeface="Times New Roman" panose="02020603050405020304" pitchFamily="18" charset="0"/>
              </a:rPr>
              <a:t>10</a:t>
            </a:r>
            <a:r>
              <a:rPr lang="en-US" sz="1200" dirty="0">
                <a:solidFill>
                  <a:srgbClr val="000000"/>
                </a:solidFill>
                <a:effectLst/>
                <a:ea typeface="Times New Roman" panose="02020603050405020304" pitchFamily="18" charset="0"/>
                <a:cs typeface="Times New Roman" panose="02020603050405020304" pitchFamily="18" charset="0"/>
              </a:rPr>
              <a:t> bonds, it is clear that despite the fact that APCI-MS conditions tolerate fragment ion-radical mechanisms in case of (1)–(3) the observed data cannot be associated with such mechanisms. Further question arises: why (4) does not exhibit those discussed lastly characteristic MS peaks? Because of, the data on (1)–(3) show that the discussed fragment path does not depend on the type of the substituent at the shown position. Moreover, the shown fragment path of androstan-3-one in </a:t>
            </a:r>
            <a:r>
              <a:rPr lang="en-US" sz="1200" b="1" dirty="0">
                <a:solidFill>
                  <a:srgbClr val="000000"/>
                </a:solidFill>
                <a:effectLst/>
                <a:ea typeface="Times New Roman" panose="02020603050405020304" pitchFamily="18" charset="0"/>
                <a:cs typeface="Times New Roman" panose="02020603050405020304" pitchFamily="18" charset="0"/>
              </a:rPr>
              <a:t>Figure 3</a:t>
            </a:r>
            <a:r>
              <a:rPr lang="en-US" sz="1200" dirty="0">
                <a:solidFill>
                  <a:srgbClr val="000000"/>
                </a:solidFill>
                <a:effectLst/>
                <a:ea typeface="Times New Roman" panose="02020603050405020304" pitchFamily="18" charset="0"/>
                <a:cs typeface="Times New Roman" panose="02020603050405020304" pitchFamily="18" charset="0"/>
              </a:rPr>
              <a:t> is observed, as can be expected, in the case of the </a:t>
            </a:r>
            <a:r>
              <a:rPr lang="en-US" sz="1200" dirty="0" err="1">
                <a:solidFill>
                  <a:srgbClr val="000000"/>
                </a:solidFill>
                <a:effectLst/>
                <a:ea typeface="Times New Roman" panose="02020603050405020304" pitchFamily="18" charset="0"/>
                <a:cs typeface="Times New Roman" panose="02020603050405020304" pitchFamily="18" charset="0"/>
              </a:rPr>
              <a:t>nonsubstituted</a:t>
            </a:r>
            <a:r>
              <a:rPr lang="en-US" sz="1200" dirty="0">
                <a:solidFill>
                  <a:srgbClr val="000000"/>
                </a:solidFill>
                <a:effectLst/>
                <a:ea typeface="Times New Roman" panose="02020603050405020304" pitchFamily="18" charset="0"/>
                <a:cs typeface="Times New Roman" panose="02020603050405020304" pitchFamily="18" charset="0"/>
              </a:rPr>
              <a:t> 5a- or 5b-androstans [</a:t>
            </a:r>
            <a:r>
              <a:rPr lang="en-US" sz="1200" dirty="0">
                <a:solidFill>
                  <a:srgbClr val="7030A0"/>
                </a:solidFill>
                <a:effectLst/>
                <a:ea typeface="Times New Roman" panose="02020603050405020304" pitchFamily="18" charset="0"/>
                <a:cs typeface="Times New Roman" panose="02020603050405020304" pitchFamily="18" charset="0"/>
              </a:rPr>
              <a:t>13</a:t>
            </a:r>
            <a:r>
              <a:rPr lang="en-US" sz="1200" dirty="0">
                <a:solidFill>
                  <a:srgbClr val="000000"/>
                </a:solidFill>
                <a:effectLst/>
                <a:ea typeface="Times New Roman" panose="02020603050405020304" pitchFamily="18" charset="0"/>
                <a:cs typeface="Times New Roman" panose="02020603050405020304" pitchFamily="18" charset="0"/>
              </a:rPr>
              <a:t>]. Therefore, these fragment reactions which appear common and preferred reactions of STs are little affected on the type of the substituents in the molecular structure. The later statement is also confirmed looking at the experimental MS spectra of 17b-hydroxy-5a or 17b-hydroxy-5b-androstans [</a:t>
            </a:r>
            <a:r>
              <a:rPr lang="en-US" sz="1200" dirty="0">
                <a:solidFill>
                  <a:srgbClr val="7030A0"/>
                </a:solidFill>
                <a:effectLst/>
                <a:ea typeface="Times New Roman" panose="02020603050405020304" pitchFamily="18" charset="0"/>
                <a:cs typeface="Times New Roman" panose="02020603050405020304" pitchFamily="18" charset="0"/>
              </a:rPr>
              <a:t>13</a:t>
            </a:r>
            <a:r>
              <a:rPr lang="en-US" sz="1200" dirty="0">
                <a:solidFill>
                  <a:srgbClr val="000000"/>
                </a:solidFill>
                <a:effectLst/>
                <a:ea typeface="Times New Roman" panose="02020603050405020304" pitchFamily="18" charset="0"/>
                <a:cs typeface="Times New Roman" panose="02020603050405020304" pitchFamily="18" charset="0"/>
              </a:rPr>
              <a:t>], where, again, a peak at </a:t>
            </a:r>
            <a:r>
              <a:rPr lang="en-US" sz="1200" i="1" dirty="0">
                <a:solidFill>
                  <a:srgbClr val="000000"/>
                </a:solidFill>
                <a:effectLst/>
                <a:ea typeface="Times New Roman" panose="02020603050405020304" pitchFamily="18" charset="0"/>
                <a:cs typeface="Times New Roman" panose="02020603050405020304" pitchFamily="18" charset="0"/>
              </a:rPr>
              <a:t>m/z</a:t>
            </a:r>
            <a:r>
              <a:rPr lang="en-US" sz="1200" dirty="0">
                <a:solidFill>
                  <a:srgbClr val="000000"/>
                </a:solidFill>
                <a:effectLst/>
                <a:ea typeface="Times New Roman" panose="02020603050405020304" pitchFamily="18" charset="0"/>
                <a:cs typeface="Times New Roman" panose="02020603050405020304" pitchFamily="18" charset="0"/>
              </a:rPr>
              <a:t> 217 occurs like in the case of the </a:t>
            </a:r>
            <a:r>
              <a:rPr lang="en-US" sz="1200" dirty="0" err="1">
                <a:solidFill>
                  <a:srgbClr val="000000"/>
                </a:solidFill>
                <a:effectLst/>
                <a:ea typeface="Times New Roman" panose="02020603050405020304" pitchFamily="18" charset="0"/>
                <a:cs typeface="Times New Roman" panose="02020603050405020304" pitchFamily="18" charset="0"/>
              </a:rPr>
              <a:t>nonsubstituted</a:t>
            </a:r>
            <a:r>
              <a:rPr lang="en-US" sz="1200" dirty="0">
                <a:solidFill>
                  <a:srgbClr val="000000"/>
                </a:solidFill>
                <a:effectLst/>
                <a:ea typeface="Times New Roman" panose="02020603050405020304" pitchFamily="18" charset="0"/>
                <a:cs typeface="Times New Roman" panose="02020603050405020304" pitchFamily="18" charset="0"/>
              </a:rPr>
              <a:t> ST. In parallel, a new peak at </a:t>
            </a:r>
            <a:r>
              <a:rPr lang="en-US" sz="1200" i="1" dirty="0">
                <a:solidFill>
                  <a:srgbClr val="000000"/>
                </a:solidFill>
                <a:effectLst/>
                <a:ea typeface="Times New Roman" panose="02020603050405020304" pitchFamily="18" charset="0"/>
                <a:cs typeface="Times New Roman" panose="02020603050405020304" pitchFamily="18" charset="0"/>
              </a:rPr>
              <a:t>m/z</a:t>
            </a:r>
            <a:r>
              <a:rPr lang="en-US" sz="1200" dirty="0">
                <a:solidFill>
                  <a:srgbClr val="000000"/>
                </a:solidFill>
                <a:effectLst/>
                <a:ea typeface="Times New Roman" panose="02020603050405020304" pitchFamily="18" charset="0"/>
                <a:cs typeface="Times New Roman" panose="02020603050405020304" pitchFamily="18" charset="0"/>
              </a:rPr>
              <a:t> 232 is found. Owing to the fact that the two peaks are result from the initial cleavage of C</a:t>
            </a:r>
            <a:r>
              <a:rPr lang="en-US" sz="1200" baseline="30000" dirty="0">
                <a:solidFill>
                  <a:srgbClr val="000000"/>
                </a:solidFill>
                <a:effectLst/>
                <a:ea typeface="Times New Roman" panose="02020603050405020304" pitchFamily="18" charset="0"/>
                <a:cs typeface="Times New Roman" panose="02020603050405020304" pitchFamily="18" charset="0"/>
              </a:rPr>
              <a:t>13</a:t>
            </a:r>
            <a:r>
              <a:rPr lang="en-US" sz="1200" dirty="0">
                <a:solidFill>
                  <a:srgbClr val="000000"/>
                </a:solidFill>
                <a:effectLst/>
                <a:ea typeface="Times New Roman" panose="02020603050405020304" pitchFamily="18" charset="0"/>
                <a:cs typeface="Times New Roman" panose="02020603050405020304" pitchFamily="18" charset="0"/>
              </a:rPr>
              <a:t>-C</a:t>
            </a:r>
            <a:r>
              <a:rPr lang="en-US" sz="1200" baseline="30000" dirty="0">
                <a:solidFill>
                  <a:srgbClr val="000000"/>
                </a:solidFill>
                <a:effectLst/>
                <a:ea typeface="Times New Roman" panose="02020603050405020304" pitchFamily="18" charset="0"/>
                <a:cs typeface="Times New Roman" panose="02020603050405020304" pitchFamily="18" charset="0"/>
              </a:rPr>
              <a:t>17</a:t>
            </a:r>
            <a:r>
              <a:rPr lang="en-US" sz="1200" dirty="0">
                <a:solidFill>
                  <a:srgbClr val="000000"/>
                </a:solidFill>
                <a:effectLst/>
                <a:ea typeface="Times New Roman" panose="02020603050405020304" pitchFamily="18" charset="0"/>
                <a:cs typeface="Times New Roman" panose="02020603050405020304" pitchFamily="18" charset="0"/>
              </a:rPr>
              <a:t> bond despite the type of the substituent at C</a:t>
            </a:r>
            <a:r>
              <a:rPr lang="en-US" sz="1200" baseline="30000" dirty="0">
                <a:solidFill>
                  <a:srgbClr val="000000"/>
                </a:solidFill>
                <a:effectLst/>
                <a:ea typeface="Times New Roman" panose="02020603050405020304" pitchFamily="18" charset="0"/>
                <a:cs typeface="Times New Roman" panose="02020603050405020304" pitchFamily="18" charset="0"/>
              </a:rPr>
              <a:t>17</a:t>
            </a:r>
            <a:r>
              <a:rPr lang="en-US" sz="1200" dirty="0">
                <a:solidFill>
                  <a:srgbClr val="000000"/>
                </a:solidFill>
                <a:effectLst/>
                <a:ea typeface="Times New Roman" panose="02020603050405020304" pitchFamily="18" charset="0"/>
                <a:cs typeface="Times New Roman" panose="02020603050405020304" pitchFamily="18" charset="0"/>
              </a:rPr>
              <a:t>-position. Nevertheless, the further increasing in the complexity of the substitution of the main ST molecular skeleton – the 10,13-dimethyl-hexadecahydro-cyclopenta[a]phenanthrene one – such as the derivatives 5a-androstane-3-one-17b-ol, and 5b-androstane-3-17b-ol leads to a preferred cleavage of two solvent molecules H</a:t>
            </a:r>
            <a:r>
              <a:rPr lang="en-US" sz="1200" baseline="-25000" dirty="0">
                <a:solidFill>
                  <a:srgbClr val="000000"/>
                </a:solidFill>
                <a:effectLst/>
                <a:ea typeface="Times New Roman" panose="02020603050405020304" pitchFamily="18" charset="0"/>
                <a:cs typeface="Times New Roman" panose="02020603050405020304" pitchFamily="18" charset="0"/>
              </a:rPr>
              <a:t>2</a:t>
            </a:r>
            <a:r>
              <a:rPr lang="en-US" sz="1200" dirty="0">
                <a:solidFill>
                  <a:srgbClr val="000000"/>
                </a:solidFill>
                <a:effectLst/>
                <a:ea typeface="Times New Roman" panose="02020603050405020304" pitchFamily="18" charset="0"/>
                <a:cs typeface="Times New Roman" panose="02020603050405020304" pitchFamily="18" charset="0"/>
              </a:rPr>
              <a:t>O yielding to most abundance MS peaks of the corresponding fragment ions. The latter reference has highlighted that the EI spectra of the </a:t>
            </a:r>
            <a:r>
              <a:rPr lang="en-US" sz="1200" dirty="0" err="1">
                <a:solidFill>
                  <a:srgbClr val="000000"/>
                </a:solidFill>
                <a:effectLst/>
                <a:ea typeface="Times New Roman" panose="02020603050405020304" pitchFamily="18" charset="0"/>
                <a:cs typeface="Times New Roman" panose="02020603050405020304" pitchFamily="18" charset="0"/>
              </a:rPr>
              <a:t>epimeric</a:t>
            </a:r>
            <a:r>
              <a:rPr lang="en-US" sz="1200" dirty="0">
                <a:solidFill>
                  <a:srgbClr val="000000"/>
                </a:solidFill>
                <a:effectLst/>
                <a:ea typeface="Times New Roman" panose="02020603050405020304" pitchFamily="18" charset="0"/>
                <a:cs typeface="Times New Roman" panose="02020603050405020304" pitchFamily="18" charset="0"/>
              </a:rPr>
              <a:t> diols are virtually indistinguishable; due to, the subtle difference in the MS intensity of the fragment species. Conversely, the there is a lack of cleavage of the second C–O bond in the case of testosterone 5a-androstane-3-one-17b-ol, and 5b-androstane-3-17b-ol, which is explained with the presence of the conjugated C=O group as a </a:t>
            </a:r>
            <a:r>
              <a:rPr lang="en-US" sz="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D</a:t>
            </a:r>
            <a:r>
              <a:rPr lang="en-US" sz="1200" baseline="30000" dirty="0">
                <a:solidFill>
                  <a:srgbClr val="000000"/>
                </a:solidFill>
                <a:effectLst/>
                <a:ea typeface="Times New Roman" panose="02020603050405020304" pitchFamily="18" charset="0"/>
                <a:cs typeface="Times New Roman" panose="02020603050405020304" pitchFamily="18" charset="0"/>
              </a:rPr>
              <a:t>4</a:t>
            </a:r>
            <a:r>
              <a:rPr lang="en-US" sz="1200" dirty="0">
                <a:solidFill>
                  <a:srgbClr val="000000"/>
                </a:solidFill>
                <a:effectLst/>
                <a:ea typeface="Times New Roman" panose="02020603050405020304" pitchFamily="18" charset="0"/>
                <a:cs typeface="Times New Roman" panose="02020603050405020304" pitchFamily="18" charset="0"/>
              </a:rPr>
              <a:t>-3-keto derivative. However, the presence of double bond at C</a:t>
            </a:r>
            <a:r>
              <a:rPr lang="en-US" sz="1200" baseline="30000" dirty="0">
                <a:solidFill>
                  <a:srgbClr val="000000"/>
                </a:solidFill>
                <a:effectLst/>
                <a:ea typeface="Times New Roman" panose="02020603050405020304" pitchFamily="18" charset="0"/>
                <a:cs typeface="Times New Roman" panose="02020603050405020304" pitchFamily="18" charset="0"/>
              </a:rPr>
              <a:t>1</a:t>
            </a:r>
            <a:r>
              <a:rPr lang="en-US" sz="1200" dirty="0">
                <a:solidFill>
                  <a:srgbClr val="000000"/>
                </a:solidFill>
                <a:effectLst/>
                <a:ea typeface="Times New Roman" panose="02020603050405020304" pitchFamily="18" charset="0"/>
                <a:cs typeface="Times New Roman" panose="02020603050405020304" pitchFamily="18" charset="0"/>
              </a:rPr>
              <a:t>-position of </a:t>
            </a:r>
            <a:r>
              <a:rPr lang="en-US" sz="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D</a:t>
            </a:r>
            <a:r>
              <a:rPr lang="en-US" sz="1200" baseline="30000" dirty="0">
                <a:solidFill>
                  <a:srgbClr val="000000"/>
                </a:solidFill>
                <a:effectLst/>
                <a:ea typeface="Times New Roman" panose="02020603050405020304" pitchFamily="18" charset="0"/>
                <a:cs typeface="Times New Roman" panose="02020603050405020304" pitchFamily="18" charset="0"/>
              </a:rPr>
              <a:t>l,4</a:t>
            </a:r>
            <a:r>
              <a:rPr lang="en-US" sz="1200" dirty="0">
                <a:solidFill>
                  <a:srgbClr val="000000"/>
                </a:solidFill>
                <a:effectLst/>
                <a:ea typeface="Times New Roman" panose="02020603050405020304" pitchFamily="18" charset="0"/>
                <a:cs typeface="Times New Roman" panose="02020603050405020304" pitchFamily="18" charset="0"/>
              </a:rPr>
              <a:t>-androstadiene-3-one-17b-ol does not affect significantly on the MS patter of the compound, which appears almost identical with the spectrum of testosterone. Looking at the APCI-CID-MS spectra of (1)–(4) we may distinguish clearly a series of MS peaks which have been obtained due to cleavage of H</a:t>
            </a:r>
            <a:r>
              <a:rPr lang="en-US" sz="1200" baseline="-25000" dirty="0">
                <a:solidFill>
                  <a:srgbClr val="000000"/>
                </a:solidFill>
                <a:effectLst/>
                <a:ea typeface="Times New Roman" panose="02020603050405020304" pitchFamily="18" charset="0"/>
                <a:cs typeface="Times New Roman" panose="02020603050405020304" pitchFamily="18" charset="0"/>
              </a:rPr>
              <a:t>2</a:t>
            </a:r>
            <a:r>
              <a:rPr lang="en-US" sz="1200" dirty="0">
                <a:solidFill>
                  <a:srgbClr val="000000"/>
                </a:solidFill>
                <a:effectLst/>
                <a:ea typeface="Times New Roman" panose="02020603050405020304" pitchFamily="18" charset="0"/>
                <a:cs typeface="Times New Roman" panose="02020603050405020304" pitchFamily="18" charset="0"/>
              </a:rPr>
              <a:t>O molecule (loss of 18 </a:t>
            </a:r>
            <a:r>
              <a:rPr lang="en-US" sz="1200" dirty="0" err="1">
                <a:solidFill>
                  <a:srgbClr val="000000"/>
                </a:solidFill>
                <a:effectLst/>
                <a:ea typeface="Times New Roman" panose="02020603050405020304" pitchFamily="18" charset="0"/>
                <a:cs typeface="Times New Roman" panose="02020603050405020304" pitchFamily="18" charset="0"/>
              </a:rPr>
              <a:t>a.u</a:t>
            </a:r>
            <a:r>
              <a:rPr lang="en-US" sz="1200" dirty="0">
                <a:solidFill>
                  <a:srgbClr val="000000"/>
                </a:solidFill>
                <a:effectLst/>
                <a:ea typeface="Times New Roman" panose="02020603050405020304" pitchFamily="18" charset="0"/>
                <a:cs typeface="Times New Roman" panose="02020603050405020304" pitchFamily="18" charset="0"/>
              </a:rPr>
              <a:t>.) depending on the number of OH-, respectively keto C=O groups in the molecules. These are the fragment processes: 363.30 </a:t>
            </a:r>
            <a:r>
              <a:rPr lang="en-US" sz="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a:t>
            </a:r>
            <a:r>
              <a:rPr lang="en-US" sz="1200" dirty="0">
                <a:solidFill>
                  <a:srgbClr val="000000"/>
                </a:solidFill>
                <a:effectLst/>
                <a:ea typeface="Times New Roman" panose="02020603050405020304" pitchFamily="18" charset="0"/>
                <a:cs typeface="Times New Roman" panose="02020603050405020304" pitchFamily="18" charset="0"/>
              </a:rPr>
              <a:t> 345.18 </a:t>
            </a:r>
            <a:r>
              <a:rPr lang="en-US" sz="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a:t>
            </a:r>
            <a:r>
              <a:rPr lang="en-US" sz="1200" dirty="0">
                <a:solidFill>
                  <a:srgbClr val="000000"/>
                </a:solidFill>
                <a:effectLst/>
                <a:ea typeface="Times New Roman" panose="02020603050405020304" pitchFamily="18" charset="0"/>
                <a:cs typeface="Times New Roman" panose="02020603050405020304" pitchFamily="18" charset="0"/>
              </a:rPr>
              <a:t> 327.21 </a:t>
            </a:r>
            <a:r>
              <a:rPr lang="en-US" sz="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a:t>
            </a:r>
            <a:r>
              <a:rPr lang="en-US" sz="1200" dirty="0">
                <a:solidFill>
                  <a:srgbClr val="000000"/>
                </a:solidFill>
                <a:effectLst/>
                <a:ea typeface="Times New Roman" panose="02020603050405020304" pitchFamily="18" charset="0"/>
                <a:cs typeface="Times New Roman" panose="02020603050405020304" pitchFamily="18" charset="0"/>
              </a:rPr>
              <a:t> 309.18 (1); 331.30 </a:t>
            </a:r>
            <a:r>
              <a:rPr lang="en-US" sz="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a:t>
            </a:r>
            <a:r>
              <a:rPr lang="en-US" sz="1200" dirty="0">
                <a:solidFill>
                  <a:srgbClr val="000000"/>
                </a:solidFill>
                <a:effectLst/>
                <a:ea typeface="Times New Roman" panose="02020603050405020304" pitchFamily="18" charset="0"/>
                <a:cs typeface="Times New Roman" panose="02020603050405020304" pitchFamily="18" charset="0"/>
              </a:rPr>
              <a:t> 313.16 </a:t>
            </a:r>
            <a:r>
              <a:rPr lang="en-US" sz="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 </a:t>
            </a:r>
            <a:r>
              <a:rPr lang="en-US" sz="1200" dirty="0">
                <a:solidFill>
                  <a:srgbClr val="000000"/>
                </a:solidFill>
                <a:effectLst/>
                <a:ea typeface="Times New Roman" panose="02020603050405020304" pitchFamily="18" charset="0"/>
                <a:cs typeface="Times New Roman" panose="02020603050405020304" pitchFamily="18" charset="0"/>
              </a:rPr>
              <a:t>295.24 </a:t>
            </a:r>
            <a:r>
              <a:rPr lang="en-US" sz="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 </a:t>
            </a:r>
            <a:r>
              <a:rPr lang="en-US" sz="1200" dirty="0">
                <a:solidFill>
                  <a:srgbClr val="000000"/>
                </a:solidFill>
                <a:effectLst/>
                <a:ea typeface="Times New Roman" panose="02020603050405020304" pitchFamily="18" charset="0"/>
                <a:cs typeface="Times New Roman" panose="02020603050405020304" pitchFamily="18" charset="0"/>
              </a:rPr>
              <a:t>277.18 (2); 315.30 </a:t>
            </a:r>
            <a:r>
              <a:rPr lang="en-US" sz="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a:t>
            </a:r>
            <a:r>
              <a:rPr lang="en-US" sz="1200" dirty="0">
                <a:solidFill>
                  <a:srgbClr val="000000"/>
                </a:solidFill>
                <a:effectLst/>
                <a:ea typeface="Times New Roman" panose="02020603050405020304" pitchFamily="18" charset="0"/>
                <a:cs typeface="Times New Roman" panose="02020603050405020304" pitchFamily="18" charset="0"/>
              </a:rPr>
              <a:t> 297.22 </a:t>
            </a:r>
            <a:r>
              <a:rPr lang="en-US" sz="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 </a:t>
            </a:r>
            <a:r>
              <a:rPr lang="en-US" sz="1200" dirty="0">
                <a:solidFill>
                  <a:srgbClr val="000000"/>
                </a:solidFill>
                <a:effectLst/>
                <a:ea typeface="Times New Roman" panose="02020603050405020304" pitchFamily="18" charset="0"/>
                <a:cs typeface="Times New Roman" panose="02020603050405020304" pitchFamily="18" charset="0"/>
              </a:rPr>
              <a:t>279.26 (3); and 303.30 </a:t>
            </a:r>
            <a:r>
              <a:rPr lang="en-US" sz="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 </a:t>
            </a:r>
            <a:r>
              <a:rPr lang="en-US" sz="1200" dirty="0">
                <a:solidFill>
                  <a:srgbClr val="000000"/>
                </a:solidFill>
                <a:effectLst/>
                <a:ea typeface="Times New Roman" panose="02020603050405020304" pitchFamily="18" charset="0"/>
                <a:cs typeface="Times New Roman" panose="02020603050405020304" pitchFamily="18" charset="0"/>
              </a:rPr>
              <a:t>285.23 </a:t>
            </a:r>
            <a:r>
              <a:rPr lang="en-US" sz="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 </a:t>
            </a:r>
            <a:r>
              <a:rPr lang="en-US" sz="1200" dirty="0">
                <a:solidFill>
                  <a:srgbClr val="000000"/>
                </a:solidFill>
                <a:effectLst/>
                <a:ea typeface="Times New Roman" panose="02020603050405020304" pitchFamily="18" charset="0"/>
                <a:cs typeface="Times New Roman" panose="02020603050405020304" pitchFamily="18" charset="0"/>
              </a:rPr>
              <a:t>267.05 (4), respectively. It is important to pay attention to the molecular factors governing the subsequence of the loss of H</a:t>
            </a:r>
            <a:r>
              <a:rPr lang="en-US" sz="1200" baseline="-25000" dirty="0">
                <a:solidFill>
                  <a:srgbClr val="000000"/>
                </a:solidFill>
                <a:effectLst/>
                <a:ea typeface="Times New Roman" panose="02020603050405020304" pitchFamily="18" charset="0"/>
                <a:cs typeface="Times New Roman" panose="02020603050405020304" pitchFamily="18" charset="0"/>
              </a:rPr>
              <a:t>2</a:t>
            </a:r>
            <a:r>
              <a:rPr lang="en-US" sz="1200" dirty="0">
                <a:solidFill>
                  <a:srgbClr val="000000"/>
                </a:solidFill>
                <a:effectLst/>
                <a:ea typeface="Times New Roman" panose="02020603050405020304" pitchFamily="18" charset="0"/>
                <a:cs typeface="Times New Roman" panose="02020603050405020304" pitchFamily="18" charset="0"/>
              </a:rPr>
              <a:t>O molecules of compounds (1)–(4) and to determine a rule, if any, defining the loss of solvent water molecules of STs with respect the position of the OH-, respectively, keto C=O-groups. In doing so, we conduct a series of computations of the thermodynamics of fragment reactions of steroids depending on the subsequence of the loss of the 18 atomic units. This is a very important issue of further study, because of previous work on this topic suggests, again, a ion-radical mechanism of loss of molecule H</a:t>
            </a:r>
            <a:r>
              <a:rPr lang="en-US" sz="1200" baseline="-25000" dirty="0">
                <a:solidFill>
                  <a:srgbClr val="000000"/>
                </a:solidFill>
                <a:effectLst/>
                <a:ea typeface="Times New Roman" panose="02020603050405020304" pitchFamily="18" charset="0"/>
                <a:cs typeface="Times New Roman" panose="02020603050405020304" pitchFamily="18" charset="0"/>
              </a:rPr>
              <a:t>2</a:t>
            </a:r>
            <a:r>
              <a:rPr lang="en-US" sz="1200" dirty="0">
                <a:solidFill>
                  <a:srgbClr val="000000"/>
                </a:solidFill>
                <a:effectLst/>
                <a:ea typeface="Times New Roman" panose="02020603050405020304" pitchFamily="18" charset="0"/>
                <a:cs typeface="Times New Roman" panose="02020603050405020304" pitchFamily="18" charset="0"/>
              </a:rPr>
              <a:t>O, accompanied with an intramolecular proton transfer; furthermore, there is a regiospecific 1,3-elimination of species H- and OH-species leading to the so-called </a:t>
            </a:r>
            <a:r>
              <a:rPr lang="en-US" sz="1200" i="1" dirty="0">
                <a:solidFill>
                  <a:srgbClr val="000000"/>
                </a:solidFill>
                <a:effectLst/>
                <a:ea typeface="Times New Roman" panose="02020603050405020304" pitchFamily="18" charset="0"/>
                <a:cs typeface="Times New Roman" panose="02020603050405020304" pitchFamily="18" charset="0"/>
              </a:rPr>
              <a:t>unsaturated effect</a:t>
            </a:r>
            <a:r>
              <a:rPr lang="en-US" sz="1200" dirty="0">
                <a:solidFill>
                  <a:srgbClr val="000000"/>
                </a:solidFill>
                <a:effectLst/>
                <a:ea typeface="Times New Roman" panose="02020603050405020304" pitchFamily="18" charset="0"/>
                <a:cs typeface="Times New Roman" panose="02020603050405020304" pitchFamily="18" charset="0"/>
              </a:rPr>
              <a:t>; or an effect of obtaining of unsaturated steroids. Due to, an effect of intermolecular rearrangement there can be observed even loss of angular CH</a:t>
            </a:r>
            <a:r>
              <a:rPr lang="en-US" sz="1200" baseline="-25000" dirty="0">
                <a:solidFill>
                  <a:srgbClr val="000000"/>
                </a:solidFill>
                <a:effectLst/>
                <a:ea typeface="Times New Roman" panose="02020603050405020304" pitchFamily="18" charset="0"/>
                <a:cs typeface="Times New Roman" panose="02020603050405020304" pitchFamily="18" charset="0"/>
              </a:rPr>
              <a:t>3</a:t>
            </a:r>
            <a:r>
              <a:rPr lang="en-US" sz="1200" dirty="0">
                <a:solidFill>
                  <a:srgbClr val="000000"/>
                </a:solidFill>
                <a:effectLst/>
                <a:ea typeface="Times New Roman" panose="02020603050405020304" pitchFamily="18" charset="0"/>
                <a:cs typeface="Times New Roman" panose="02020603050405020304" pitchFamily="18" charset="0"/>
              </a:rPr>
              <a:t>-groups of the analytes. </a:t>
            </a:r>
            <a:endParaRPr lang="de-DE" sz="1200" dirty="0"/>
          </a:p>
        </p:txBody>
      </p:sp>
    </p:spTree>
    <p:extLst>
      <p:ext uri="{BB962C8B-B14F-4D97-AF65-F5344CB8AC3E}">
        <p14:creationId xmlns:p14="http://schemas.microsoft.com/office/powerpoint/2010/main" val="3072689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17</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9" name="Textfeld 8">
            <a:extLst>
              <a:ext uri="{FF2B5EF4-FFF2-40B4-BE49-F238E27FC236}">
                <a16:creationId xmlns:a16="http://schemas.microsoft.com/office/drawing/2014/main" id="{5DDCBF80-EA2F-4307-8FED-8ECFAA368E77}"/>
              </a:ext>
            </a:extLst>
          </p:cNvPr>
          <p:cNvSpPr txBox="1"/>
          <p:nvPr/>
        </p:nvSpPr>
        <p:spPr>
          <a:xfrm>
            <a:off x="609600" y="457200"/>
            <a:ext cx="8235696" cy="3600986"/>
          </a:xfrm>
          <a:prstGeom prst="rect">
            <a:avLst/>
          </a:prstGeom>
          <a:noFill/>
        </p:spPr>
        <p:txBody>
          <a:bodyPr wrap="square">
            <a:spAutoFit/>
          </a:bodyPr>
          <a:lstStyle/>
          <a:p>
            <a:pPr algn="just">
              <a:spcAft>
                <a:spcPts val="0"/>
              </a:spcAft>
            </a:pPr>
            <a:r>
              <a:rPr lang="en-US" sz="1200" dirty="0">
                <a:solidFill>
                  <a:srgbClr val="000000"/>
                </a:solidFill>
                <a:effectLst/>
                <a:ea typeface="Times New Roman" panose="02020603050405020304" pitchFamily="18" charset="0"/>
                <a:cs typeface="Times New Roman" panose="02020603050405020304" pitchFamily="18" charset="0"/>
              </a:rPr>
              <a:t>In the case of 5b-cholestan-3a-ol a detail study of mechanistic aspects of reaction of loss of H</a:t>
            </a:r>
            <a:r>
              <a:rPr lang="en-US" sz="1200" baseline="-25000" dirty="0">
                <a:solidFill>
                  <a:srgbClr val="000000"/>
                </a:solidFill>
                <a:effectLst/>
                <a:ea typeface="Times New Roman" panose="02020603050405020304" pitchFamily="18" charset="0"/>
                <a:cs typeface="Times New Roman" panose="02020603050405020304" pitchFamily="18" charset="0"/>
              </a:rPr>
              <a:t>2</a:t>
            </a:r>
            <a:r>
              <a:rPr lang="en-US" sz="1200" dirty="0">
                <a:solidFill>
                  <a:srgbClr val="000000"/>
                </a:solidFill>
                <a:effectLst/>
                <a:ea typeface="Times New Roman" panose="02020603050405020304" pitchFamily="18" charset="0"/>
                <a:cs typeface="Times New Roman" panose="02020603050405020304" pitchFamily="18" charset="0"/>
              </a:rPr>
              <a:t>O molecule has shown that the process is accompanied with a preliminary chair-to-boat isomerization of the ring A of the steroid. Thus, within the framework of a subsequent series of loss of more than one solvent water molecules of (1)–(4) the correlation between molecular structure and thermodynamics of the processes is far from a straightforward one. We can simply suggest a variety of mechanisms accompanied weather with change of the 3D molecular conformation and electronic structures of STs depending of the subsequence of the cleavage of the H</a:t>
            </a:r>
            <a:r>
              <a:rPr lang="en-US" sz="1200" baseline="-25000" dirty="0">
                <a:solidFill>
                  <a:srgbClr val="000000"/>
                </a:solidFill>
                <a:effectLst/>
                <a:ea typeface="Times New Roman" panose="02020603050405020304" pitchFamily="18" charset="0"/>
                <a:cs typeface="Times New Roman" panose="02020603050405020304" pitchFamily="18" charset="0"/>
              </a:rPr>
              <a:t>2</a:t>
            </a:r>
            <a:r>
              <a:rPr lang="en-US" sz="1200" dirty="0">
                <a:solidFill>
                  <a:srgbClr val="000000"/>
                </a:solidFill>
                <a:effectLst/>
                <a:ea typeface="Times New Roman" panose="02020603050405020304" pitchFamily="18" charset="0"/>
                <a:cs typeface="Times New Roman" panose="02020603050405020304" pitchFamily="18" charset="0"/>
              </a:rPr>
              <a:t>O molecule depending on the initial position of the OH-, respectively C=O groups in the analyte molecules.</a:t>
            </a:r>
            <a:endParaRPr lang="de-DE" sz="1200" dirty="0">
              <a:effectLst/>
              <a:ea typeface="Times New Roman" panose="02020603050405020304" pitchFamily="18" charset="0"/>
              <a:cs typeface="Times New Roman" panose="02020603050405020304" pitchFamily="18" charset="0"/>
            </a:endParaRPr>
          </a:p>
          <a:p>
            <a:pPr algn="just">
              <a:spcAft>
                <a:spcPts val="0"/>
              </a:spcAft>
            </a:pPr>
            <a:r>
              <a:rPr lang="en-US" sz="1200" dirty="0">
                <a:solidFill>
                  <a:srgbClr val="000000"/>
                </a:solidFill>
                <a:effectLst/>
                <a:ea typeface="Times New Roman" panose="02020603050405020304" pitchFamily="18" charset="0"/>
              </a:rPr>
              <a:t>The epimers testosterone and its derivative 11-epitestosterone can be distinguished quantitatively using the intensity ratio of the peaks of {[M-CH</a:t>
            </a:r>
            <a:r>
              <a:rPr lang="en-US" sz="1200" baseline="-25000" dirty="0">
                <a:solidFill>
                  <a:srgbClr val="000000"/>
                </a:solidFill>
                <a:effectLst/>
                <a:ea typeface="Times New Roman" panose="02020603050405020304" pitchFamily="18" charset="0"/>
              </a:rPr>
              <a:t>2</a:t>
            </a:r>
            <a:r>
              <a:rPr lang="en-US" sz="1200" dirty="0">
                <a:solidFill>
                  <a:srgbClr val="000000"/>
                </a:solidFill>
                <a:effectLst/>
                <a:ea typeface="Times New Roman" panose="02020603050405020304" pitchFamily="18" charset="0"/>
              </a:rPr>
              <a:t>CO-H</a:t>
            </a:r>
            <a:r>
              <a:rPr lang="en-US" sz="1200" baseline="-25000" dirty="0">
                <a:solidFill>
                  <a:srgbClr val="000000"/>
                </a:solidFill>
                <a:effectLst/>
                <a:ea typeface="Times New Roman" panose="02020603050405020304" pitchFamily="18" charset="0"/>
              </a:rPr>
              <a:t>2</a:t>
            </a:r>
            <a:r>
              <a:rPr lang="en-US" sz="1200" dirty="0">
                <a:solidFill>
                  <a:srgbClr val="000000"/>
                </a:solidFill>
                <a:effectLst/>
                <a:ea typeface="Times New Roman" panose="02020603050405020304" pitchFamily="18" charset="0"/>
              </a:rPr>
              <a:t>O]</a:t>
            </a:r>
            <a:r>
              <a:rPr lang="en-US" sz="1200" baseline="30000" dirty="0">
                <a:solidFill>
                  <a:srgbClr val="000000"/>
                </a:solidFill>
                <a:effectLst/>
                <a:ea typeface="Times New Roman" panose="02020603050405020304" pitchFamily="18" charset="0"/>
              </a:rPr>
              <a:t>·+</a:t>
            </a:r>
            <a:r>
              <a:rPr lang="en-US" sz="1200" dirty="0">
                <a:solidFill>
                  <a:srgbClr val="000000"/>
                </a:solidFill>
                <a:effectLst/>
                <a:ea typeface="Times New Roman" panose="02020603050405020304" pitchFamily="18" charset="0"/>
              </a:rPr>
              <a:t>} and {[M-CH</a:t>
            </a:r>
            <a:r>
              <a:rPr lang="en-US" sz="1200" baseline="-25000" dirty="0">
                <a:solidFill>
                  <a:srgbClr val="000000"/>
                </a:solidFill>
                <a:effectLst/>
                <a:ea typeface="Times New Roman" panose="02020603050405020304" pitchFamily="18" charset="0"/>
              </a:rPr>
              <a:t>2</a:t>
            </a:r>
            <a:r>
              <a:rPr lang="en-US" sz="1200" dirty="0">
                <a:solidFill>
                  <a:srgbClr val="000000"/>
                </a:solidFill>
                <a:effectLst/>
                <a:ea typeface="Times New Roman" panose="02020603050405020304" pitchFamily="18" charset="0"/>
              </a:rPr>
              <a:t>CO]</a:t>
            </a:r>
            <a:r>
              <a:rPr lang="en-US" sz="1200" baseline="30000" dirty="0">
                <a:solidFill>
                  <a:srgbClr val="000000"/>
                </a:solidFill>
                <a:effectLst/>
                <a:ea typeface="Times New Roman" panose="02020603050405020304" pitchFamily="18" charset="0"/>
              </a:rPr>
              <a:t>·+</a:t>
            </a:r>
            <a:r>
              <a:rPr lang="en-US" sz="1200" dirty="0">
                <a:solidFill>
                  <a:srgbClr val="000000"/>
                </a:solidFill>
                <a:effectLst/>
                <a:ea typeface="Times New Roman" panose="02020603050405020304" pitchFamily="18" charset="0"/>
              </a:rPr>
              <a:t>} at </a:t>
            </a:r>
            <a:r>
              <a:rPr lang="en-US" sz="1200" i="1" dirty="0">
                <a:solidFill>
                  <a:srgbClr val="000000"/>
                </a:solidFill>
                <a:effectLst/>
                <a:ea typeface="Times New Roman" panose="02020603050405020304" pitchFamily="18" charset="0"/>
              </a:rPr>
              <a:t>m/z</a:t>
            </a:r>
            <a:r>
              <a:rPr lang="en-US" sz="1200" dirty="0">
                <a:solidFill>
                  <a:srgbClr val="000000"/>
                </a:solidFill>
                <a:effectLst/>
                <a:ea typeface="Times New Roman" panose="02020603050405020304" pitchFamily="18" charset="0"/>
              </a:rPr>
              <a:t> 228 and 246. There is a subsequent loss of CH</a:t>
            </a:r>
            <a:r>
              <a:rPr lang="en-US" sz="1200" baseline="-25000" dirty="0">
                <a:solidFill>
                  <a:srgbClr val="000000"/>
                </a:solidFill>
                <a:effectLst/>
                <a:ea typeface="Times New Roman" panose="02020603050405020304" pitchFamily="18" charset="0"/>
              </a:rPr>
              <a:t>2</a:t>
            </a:r>
            <a:r>
              <a:rPr lang="en-US" sz="1200" dirty="0">
                <a:solidFill>
                  <a:srgbClr val="000000"/>
                </a:solidFill>
                <a:effectLst/>
                <a:ea typeface="Times New Roman" panose="02020603050405020304" pitchFamily="18" charset="0"/>
              </a:rPr>
              <a:t>CO fragment leading to cation radical of 2a,4a-dimethyl-2a,2b,3,4,4a,5,6,7,7a,7b,8,9-dodecahydro-2H-cyclobuta[a]</a:t>
            </a:r>
            <a:r>
              <a:rPr lang="en-US" sz="1200" dirty="0" err="1">
                <a:solidFill>
                  <a:srgbClr val="000000"/>
                </a:solidFill>
                <a:effectLst/>
                <a:ea typeface="Times New Roman" panose="02020603050405020304" pitchFamily="18" charset="0"/>
              </a:rPr>
              <a:t>cyclopenta</a:t>
            </a:r>
            <a:r>
              <a:rPr lang="en-US" sz="1200" dirty="0">
                <a:solidFill>
                  <a:srgbClr val="000000"/>
                </a:solidFill>
                <a:effectLst/>
                <a:ea typeface="Times New Roman" panose="02020603050405020304" pitchFamily="18" charset="0"/>
              </a:rPr>
              <a:t>[f]naphthalen-5-ol followed by loss of solvent water molecule from C</a:t>
            </a:r>
            <a:r>
              <a:rPr lang="en-US" sz="1200" baseline="30000" dirty="0">
                <a:solidFill>
                  <a:srgbClr val="000000"/>
                </a:solidFill>
                <a:effectLst/>
                <a:ea typeface="Times New Roman" panose="02020603050405020304" pitchFamily="18" charset="0"/>
              </a:rPr>
              <a:t>17</a:t>
            </a:r>
            <a:r>
              <a:rPr lang="en-US" sz="1200" dirty="0">
                <a:solidFill>
                  <a:srgbClr val="000000"/>
                </a:solidFill>
                <a:effectLst/>
                <a:ea typeface="Times New Roman" panose="02020603050405020304" pitchFamily="18" charset="0"/>
              </a:rPr>
              <a:t>-position. Steroid (4) exhibits MS peaks at </a:t>
            </a:r>
            <a:r>
              <a:rPr lang="en-US" sz="1200" i="1" dirty="0">
                <a:solidFill>
                  <a:srgbClr val="000000"/>
                </a:solidFill>
                <a:effectLst/>
                <a:ea typeface="Times New Roman" panose="02020603050405020304" pitchFamily="18" charset="0"/>
              </a:rPr>
              <a:t>m/z</a:t>
            </a:r>
            <a:r>
              <a:rPr lang="en-US" sz="1200" dirty="0">
                <a:solidFill>
                  <a:srgbClr val="000000"/>
                </a:solidFill>
                <a:effectLst/>
                <a:ea typeface="Times New Roman" panose="02020603050405020304" pitchFamily="18" charset="0"/>
              </a:rPr>
              <a:t> 227 and 245, which we assign to product ions obtained within the framework of the same reactions as far as (4) represents a derivative of testosterone. Analogously, (4) also shows MS peak at </a:t>
            </a:r>
            <a:r>
              <a:rPr lang="en-US" sz="1200" i="1" dirty="0">
                <a:solidFill>
                  <a:srgbClr val="000000"/>
                </a:solidFill>
                <a:effectLst/>
                <a:ea typeface="Times New Roman" panose="02020603050405020304" pitchFamily="18" charset="0"/>
              </a:rPr>
              <a:t>m/z</a:t>
            </a:r>
            <a:r>
              <a:rPr lang="en-US" sz="1200" dirty="0">
                <a:solidFill>
                  <a:srgbClr val="000000"/>
                </a:solidFill>
                <a:effectLst/>
                <a:ea typeface="Times New Roman" panose="02020603050405020304" pitchFamily="18" charset="0"/>
              </a:rPr>
              <a:t> 203; or, there is, a competition between the reactions of loss of solvent water molecule from the D-ring and C</a:t>
            </a:r>
            <a:r>
              <a:rPr lang="en-US" sz="1200" baseline="30000" dirty="0">
                <a:solidFill>
                  <a:srgbClr val="000000"/>
                </a:solidFill>
                <a:effectLst/>
                <a:ea typeface="Times New Roman" panose="02020603050405020304" pitchFamily="18" charset="0"/>
              </a:rPr>
              <a:t>1</a:t>
            </a:r>
            <a:r>
              <a:rPr lang="en-US" sz="1200" dirty="0">
                <a:solidFill>
                  <a:srgbClr val="000000"/>
                </a:solidFill>
                <a:effectLst/>
                <a:ea typeface="Times New Roman" panose="02020603050405020304" pitchFamily="18" charset="0"/>
              </a:rPr>
              <a:t>-C</a:t>
            </a:r>
            <a:r>
              <a:rPr lang="en-US" sz="1200" baseline="30000" dirty="0">
                <a:solidFill>
                  <a:srgbClr val="000000"/>
                </a:solidFill>
                <a:effectLst/>
                <a:ea typeface="Times New Roman" panose="02020603050405020304" pitchFamily="18" charset="0"/>
              </a:rPr>
              <a:t>10</a:t>
            </a:r>
            <a:r>
              <a:rPr lang="en-US" sz="1200" dirty="0">
                <a:solidFill>
                  <a:srgbClr val="000000"/>
                </a:solidFill>
                <a:effectLst/>
                <a:ea typeface="Times New Roman" panose="02020603050405020304" pitchFamily="18" charset="0"/>
              </a:rPr>
              <a:t>-C</a:t>
            </a:r>
            <a:r>
              <a:rPr lang="en-US" sz="1200" baseline="30000" dirty="0">
                <a:solidFill>
                  <a:srgbClr val="000000"/>
                </a:solidFill>
                <a:effectLst/>
                <a:ea typeface="Times New Roman" panose="02020603050405020304" pitchFamily="18" charset="0"/>
              </a:rPr>
              <a:t>19</a:t>
            </a:r>
            <a:r>
              <a:rPr lang="en-US" sz="1200" dirty="0">
                <a:solidFill>
                  <a:srgbClr val="000000"/>
                </a:solidFill>
                <a:effectLst/>
                <a:ea typeface="Times New Roman" panose="02020603050405020304" pitchFamily="18" charset="0"/>
              </a:rPr>
              <a:t> fragment unit from rings B and C.</a:t>
            </a:r>
            <a:endParaRPr lang="de-DE" sz="1200" dirty="0">
              <a:effectLst/>
              <a:ea typeface="Times New Roman" panose="02020603050405020304" pitchFamily="18" charset="0"/>
            </a:endParaRPr>
          </a:p>
          <a:p>
            <a:pPr algn="just">
              <a:spcAft>
                <a:spcPts val="0"/>
              </a:spcAft>
            </a:pPr>
            <a:r>
              <a:rPr lang="en-US" sz="1200" dirty="0">
                <a:solidFill>
                  <a:srgbClr val="000000"/>
                </a:solidFill>
                <a:effectLst/>
                <a:ea typeface="Times New Roman" panose="02020603050405020304" pitchFamily="18" charset="0"/>
              </a:rPr>
              <a:t>The obtaining of cation of type m</a:t>
            </a:r>
            <a:r>
              <a:rPr lang="en-US" sz="1200" baseline="-25000" dirty="0">
                <a:solidFill>
                  <a:srgbClr val="000000"/>
                </a:solidFill>
                <a:effectLst/>
                <a:ea typeface="Times New Roman" panose="02020603050405020304" pitchFamily="18" charset="0"/>
              </a:rPr>
              <a:t>109_a</a:t>
            </a:r>
            <a:r>
              <a:rPr lang="en-US" sz="1200" dirty="0">
                <a:solidFill>
                  <a:srgbClr val="000000"/>
                </a:solidFill>
                <a:effectLst/>
                <a:ea typeface="Times New Roman" panose="02020603050405020304" pitchFamily="18" charset="0"/>
              </a:rPr>
              <a:t> of (4) has been proposed by many authors. Mechanism of its formation has been detailed. </a:t>
            </a:r>
            <a:endParaRPr lang="de-DE" sz="1200" dirty="0">
              <a:effectLst/>
              <a:ea typeface="Times New Roman" panose="02020603050405020304" pitchFamily="18" charset="0"/>
            </a:endParaRPr>
          </a:p>
          <a:p>
            <a:pPr algn="just"/>
            <a:r>
              <a:rPr lang="en-US" sz="1200" dirty="0">
                <a:solidFill>
                  <a:srgbClr val="000000"/>
                </a:solidFill>
                <a:effectLst/>
                <a:ea typeface="Times New Roman" panose="02020603050405020304" pitchFamily="18" charset="0"/>
              </a:rPr>
              <a:t>An in-depth study of the fragment pattern of progesterone or </a:t>
            </a:r>
            <a:r>
              <a:rPr lang="en-US" sz="1200" dirty="0">
                <a:solidFill>
                  <a:srgbClr val="000000"/>
                </a:solidFill>
                <a:effectLst/>
                <a:latin typeface="Symbol" panose="05050102010706020507" pitchFamily="18" charset="2"/>
                <a:ea typeface="Times New Roman" panose="02020603050405020304" pitchFamily="18" charset="0"/>
              </a:rPr>
              <a:t>D</a:t>
            </a:r>
            <a:r>
              <a:rPr lang="en-US" sz="1200" baseline="30000" dirty="0">
                <a:solidFill>
                  <a:srgbClr val="000000"/>
                </a:solidFill>
                <a:effectLst/>
                <a:ea typeface="Times New Roman" panose="02020603050405020304" pitchFamily="18" charset="0"/>
              </a:rPr>
              <a:t>4</a:t>
            </a:r>
            <a:r>
              <a:rPr lang="en-US" sz="1200" dirty="0">
                <a:solidFill>
                  <a:srgbClr val="000000"/>
                </a:solidFill>
                <a:effectLst/>
                <a:ea typeface="Times New Roman" panose="02020603050405020304" pitchFamily="18" charset="0"/>
              </a:rPr>
              <a:t>-pregnene-3,20-dione, (3) has been presented. The study of the loss of CH</a:t>
            </a:r>
            <a:r>
              <a:rPr lang="en-US" sz="1200" baseline="-25000" dirty="0">
                <a:solidFill>
                  <a:srgbClr val="000000"/>
                </a:solidFill>
                <a:effectLst/>
                <a:ea typeface="Times New Roman" panose="02020603050405020304" pitchFamily="18" charset="0"/>
              </a:rPr>
              <a:t>3</a:t>
            </a:r>
            <a:r>
              <a:rPr lang="en-US" sz="1200" dirty="0">
                <a:solidFill>
                  <a:srgbClr val="000000"/>
                </a:solidFill>
                <a:effectLst/>
                <a:ea typeface="Times New Roman" panose="02020603050405020304" pitchFamily="18" charset="0"/>
              </a:rPr>
              <a:t>-groups has been detailed accounting for the favorable reaction. The loss of C</a:t>
            </a:r>
            <a:r>
              <a:rPr lang="en-US" sz="1200" baseline="30000" dirty="0">
                <a:solidFill>
                  <a:srgbClr val="000000"/>
                </a:solidFill>
                <a:effectLst/>
                <a:ea typeface="Times New Roman" panose="02020603050405020304" pitchFamily="18" charset="0"/>
              </a:rPr>
              <a:t>18</a:t>
            </a:r>
            <a:r>
              <a:rPr lang="en-US" sz="1200" dirty="0">
                <a:solidFill>
                  <a:srgbClr val="000000"/>
                </a:solidFill>
                <a:effectLst/>
                <a:ea typeface="Times New Roman" panose="02020603050405020304" pitchFamily="18" charset="0"/>
              </a:rPr>
              <a:t>-CH</a:t>
            </a:r>
            <a:r>
              <a:rPr lang="en-US" sz="1200" baseline="-25000" dirty="0">
                <a:solidFill>
                  <a:srgbClr val="000000"/>
                </a:solidFill>
                <a:effectLst/>
                <a:ea typeface="Times New Roman" panose="02020603050405020304" pitchFamily="18" charset="0"/>
              </a:rPr>
              <a:t>3</a:t>
            </a:r>
            <a:r>
              <a:rPr lang="en-US" sz="1200" dirty="0">
                <a:solidFill>
                  <a:srgbClr val="000000"/>
                </a:solidFill>
                <a:effectLst/>
                <a:ea typeface="Times New Roman" panose="02020603050405020304" pitchFamily="18" charset="0"/>
              </a:rPr>
              <a:t> methyl-group appears comparable from the perspective of chemical kinetics and thermodynamics. Despite the fact that the loss of C</a:t>
            </a:r>
            <a:r>
              <a:rPr lang="en-US" sz="1200" baseline="30000" dirty="0">
                <a:solidFill>
                  <a:srgbClr val="000000"/>
                </a:solidFill>
                <a:effectLst/>
                <a:ea typeface="Times New Roman" panose="02020603050405020304" pitchFamily="18" charset="0"/>
              </a:rPr>
              <a:t>19</a:t>
            </a:r>
            <a:r>
              <a:rPr lang="en-US" sz="1200" dirty="0">
                <a:solidFill>
                  <a:srgbClr val="000000"/>
                </a:solidFill>
                <a:effectLst/>
                <a:ea typeface="Times New Roman" panose="02020603050405020304" pitchFamily="18" charset="0"/>
              </a:rPr>
              <a:t>-CH</a:t>
            </a:r>
            <a:r>
              <a:rPr lang="en-US" sz="1200" baseline="-25000" dirty="0">
                <a:solidFill>
                  <a:srgbClr val="000000"/>
                </a:solidFill>
                <a:effectLst/>
                <a:ea typeface="Times New Roman" panose="02020603050405020304" pitchFamily="18" charset="0"/>
              </a:rPr>
              <a:t>3</a:t>
            </a:r>
            <a:r>
              <a:rPr lang="en-US" sz="1200" dirty="0">
                <a:solidFill>
                  <a:srgbClr val="000000"/>
                </a:solidFill>
                <a:effectLst/>
                <a:ea typeface="Times New Roman" panose="02020603050405020304" pitchFamily="18" charset="0"/>
              </a:rPr>
              <a:t> methyl-group , presumably, should dominate as a fragment process of (3) under APCI-MS experimental conditions, due to, the discussed above preferred cleavage of C</a:t>
            </a:r>
            <a:r>
              <a:rPr lang="en-US" sz="1200" baseline="30000" dirty="0">
                <a:solidFill>
                  <a:srgbClr val="000000"/>
                </a:solidFill>
                <a:effectLst/>
                <a:ea typeface="Times New Roman" panose="02020603050405020304" pitchFamily="18" charset="0"/>
              </a:rPr>
              <a:t>10</a:t>
            </a:r>
            <a:r>
              <a:rPr lang="en-US" sz="1200" dirty="0">
                <a:solidFill>
                  <a:srgbClr val="000000"/>
                </a:solidFill>
                <a:effectLst/>
                <a:ea typeface="Times New Roman" panose="02020603050405020304" pitchFamily="18" charset="0"/>
              </a:rPr>
              <a:t>-C</a:t>
            </a:r>
            <a:r>
              <a:rPr lang="en-US" sz="1200" baseline="30000" dirty="0">
                <a:solidFill>
                  <a:srgbClr val="000000"/>
                </a:solidFill>
                <a:effectLst/>
                <a:ea typeface="Times New Roman" panose="02020603050405020304" pitchFamily="18" charset="0"/>
              </a:rPr>
              <a:t>19</a:t>
            </a:r>
            <a:r>
              <a:rPr lang="en-US" sz="1200" dirty="0">
                <a:solidFill>
                  <a:srgbClr val="000000"/>
                </a:solidFill>
                <a:effectLst/>
                <a:ea typeface="Times New Roman" panose="02020603050405020304" pitchFamily="18" charset="0"/>
              </a:rPr>
              <a:t> bond cases from cleavage of the C</a:t>
            </a:r>
            <a:r>
              <a:rPr lang="en-US" sz="1200" baseline="30000" dirty="0">
                <a:solidFill>
                  <a:srgbClr val="000000"/>
                </a:solidFill>
                <a:effectLst/>
                <a:ea typeface="Times New Roman" panose="02020603050405020304" pitchFamily="18" charset="0"/>
              </a:rPr>
              <a:t>18</a:t>
            </a:r>
            <a:r>
              <a:rPr lang="en-US" sz="1200" dirty="0">
                <a:solidFill>
                  <a:srgbClr val="000000"/>
                </a:solidFill>
                <a:effectLst/>
                <a:ea typeface="Times New Roman" panose="02020603050405020304" pitchFamily="18" charset="0"/>
              </a:rPr>
              <a:t>-CH</a:t>
            </a:r>
            <a:r>
              <a:rPr lang="en-US" sz="1200" baseline="-25000" dirty="0">
                <a:solidFill>
                  <a:srgbClr val="000000"/>
                </a:solidFill>
                <a:effectLst/>
                <a:ea typeface="Times New Roman" panose="02020603050405020304" pitchFamily="18" charset="0"/>
              </a:rPr>
              <a:t>3</a:t>
            </a:r>
            <a:r>
              <a:rPr lang="en-US" sz="1200" dirty="0">
                <a:solidFill>
                  <a:srgbClr val="000000"/>
                </a:solidFill>
                <a:effectLst/>
                <a:ea typeface="Times New Roman" panose="02020603050405020304" pitchFamily="18" charset="0"/>
              </a:rPr>
              <a:t> methyl-group. </a:t>
            </a:r>
            <a:endParaRPr lang="de-DE" sz="1200" dirty="0"/>
          </a:p>
        </p:txBody>
      </p:sp>
    </p:spTree>
    <p:extLst>
      <p:ext uri="{BB962C8B-B14F-4D97-AF65-F5344CB8AC3E}">
        <p14:creationId xmlns:p14="http://schemas.microsoft.com/office/powerpoint/2010/main" val="2812640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18</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Textfeld 7">
            <a:extLst>
              <a:ext uri="{FF2B5EF4-FFF2-40B4-BE49-F238E27FC236}">
                <a16:creationId xmlns:a16="http://schemas.microsoft.com/office/drawing/2014/main" id="{E45D32A6-2A9B-4167-82A8-8694C158AEC9}"/>
              </a:ext>
            </a:extLst>
          </p:cNvPr>
          <p:cNvSpPr txBox="1"/>
          <p:nvPr/>
        </p:nvSpPr>
        <p:spPr>
          <a:xfrm>
            <a:off x="533400" y="228600"/>
            <a:ext cx="4572000" cy="774699"/>
          </a:xfrm>
          <a:prstGeom prst="rect">
            <a:avLst/>
          </a:prstGeom>
          <a:noFill/>
        </p:spPr>
        <p:txBody>
          <a:bodyPr wrap="square">
            <a:spAutoFit/>
          </a:bodyPr>
          <a:lstStyle/>
          <a:p>
            <a:pPr algn="just">
              <a:lnSpc>
                <a:spcPct val="200000"/>
              </a:lnSpc>
              <a:spcAft>
                <a:spcPts val="0"/>
              </a:spcAft>
            </a:pPr>
            <a:r>
              <a:rPr lang="en-US" sz="1200" dirty="0">
                <a:solidFill>
                  <a:srgbClr val="000000"/>
                </a:solidFill>
                <a:effectLst/>
                <a:ea typeface="Times New Roman" panose="02020603050405020304" pitchFamily="18" charset="0"/>
                <a:cs typeface="Times New Roman" panose="02020603050405020304" pitchFamily="18" charset="0"/>
              </a:rPr>
              <a:t>1.2. Quantitative mass spectrometric analysis</a:t>
            </a:r>
            <a:endParaRPr lang="de-DE" sz="1200" dirty="0">
              <a:effectLst/>
              <a:ea typeface="Times New Roman" panose="02020603050405020304" pitchFamily="18" charset="0"/>
              <a:cs typeface="Times New Roman" panose="02020603050405020304" pitchFamily="18" charset="0"/>
            </a:endParaRPr>
          </a:p>
          <a:p>
            <a:pPr algn="just">
              <a:lnSpc>
                <a:spcPct val="200000"/>
              </a:lnSpc>
              <a:spcAft>
                <a:spcPts val="0"/>
              </a:spcAft>
            </a:pPr>
            <a:r>
              <a:rPr lang="en-US" sz="1200" dirty="0">
                <a:solidFill>
                  <a:srgbClr val="000000"/>
                </a:solidFill>
                <a:effectLst/>
                <a:ea typeface="Times New Roman" panose="02020603050405020304" pitchFamily="18" charset="0"/>
                <a:cs typeface="Times New Roman" panose="02020603050405020304" pitchFamily="18" charset="0"/>
              </a:rPr>
              <a:t>1.2.1. Method performances</a:t>
            </a:r>
            <a:endParaRPr lang="de-DE" sz="1200" dirty="0">
              <a:effectLst/>
              <a:ea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D927615A-8BFD-430C-889A-E757384161C8}"/>
              </a:ext>
            </a:extLst>
          </p:cNvPr>
          <p:cNvSpPr txBox="1"/>
          <p:nvPr/>
        </p:nvSpPr>
        <p:spPr>
          <a:xfrm>
            <a:off x="529861" y="1003299"/>
            <a:ext cx="8077200" cy="4893647"/>
          </a:xfrm>
          <a:prstGeom prst="rect">
            <a:avLst/>
          </a:prstGeom>
          <a:noFill/>
        </p:spPr>
        <p:txBody>
          <a:bodyPr wrap="square">
            <a:spAutoFit/>
          </a:bodyPr>
          <a:lstStyle/>
          <a:p>
            <a:pPr algn="just">
              <a:spcAft>
                <a:spcPts val="0"/>
              </a:spcAft>
            </a:pPr>
            <a:r>
              <a:rPr lang="en-US" sz="1200" dirty="0">
                <a:solidFill>
                  <a:srgbClr val="000000"/>
                </a:solidFill>
                <a:effectLst/>
                <a:ea typeface="Times New Roman" panose="02020603050405020304" pitchFamily="18" charset="0"/>
                <a:cs typeface="Times New Roman" panose="02020603050405020304" pitchFamily="18" charset="0"/>
              </a:rPr>
              <a:t>Our SD formulas are derived </a:t>
            </a:r>
            <a:r>
              <a:rPr lang="en-US" sz="1200" i="1" dirty="0">
                <a:solidFill>
                  <a:srgbClr val="000000"/>
                </a:solidFill>
                <a:effectLst/>
                <a:ea typeface="Times New Roman" panose="02020603050405020304" pitchFamily="18" charset="0"/>
                <a:cs typeface="Times New Roman" panose="02020603050405020304" pitchFamily="18" charset="0"/>
              </a:rPr>
              <a:t>per</a:t>
            </a:r>
            <a:r>
              <a:rPr lang="en-US" sz="1200" dirty="0">
                <a:solidFill>
                  <a:srgbClr val="000000"/>
                </a:solidFill>
                <a:effectLst/>
                <a:ea typeface="Times New Roman" panose="02020603050405020304" pitchFamily="18" charset="0"/>
                <a:cs typeface="Times New Roman" panose="02020603050405020304" pitchFamily="18" charset="0"/>
              </a:rPr>
              <a:t> span of scan time of a measurement, instead of over the whole time of the measurement. This would mean that the method performances should be evaluated statistically </a:t>
            </a:r>
            <a:r>
              <a:rPr lang="en-US" sz="1200" i="1" dirty="0">
                <a:solidFill>
                  <a:srgbClr val="000000"/>
                </a:solidFill>
                <a:effectLst/>
                <a:ea typeface="Times New Roman" panose="02020603050405020304" pitchFamily="18" charset="0"/>
                <a:cs typeface="Times New Roman" panose="02020603050405020304" pitchFamily="18" charset="0"/>
              </a:rPr>
              <a:t>per </a:t>
            </a:r>
            <a:r>
              <a:rPr lang="en-US" sz="1200" dirty="0">
                <a:solidFill>
                  <a:srgbClr val="000000"/>
                </a:solidFill>
                <a:effectLst/>
                <a:ea typeface="Times New Roman" panose="02020603050405020304" pitchFamily="18" charset="0"/>
                <a:cs typeface="Times New Roman" panose="02020603050405020304" pitchFamily="18" charset="0"/>
              </a:rPr>
              <a:t>span of scan time. The descriptive statistic data are shown in </a:t>
            </a:r>
            <a:r>
              <a:rPr lang="en-US" sz="1200" b="1" dirty="0">
                <a:solidFill>
                  <a:srgbClr val="000000"/>
                </a:solidFill>
                <a:effectLst/>
                <a:ea typeface="Times New Roman" panose="02020603050405020304" pitchFamily="18" charset="0"/>
                <a:cs typeface="Times New Roman" panose="02020603050405020304" pitchFamily="18" charset="0"/>
              </a:rPr>
              <a:t>Figures 4 </a:t>
            </a:r>
            <a:r>
              <a:rPr lang="en-US" sz="1200" dirty="0">
                <a:solidFill>
                  <a:srgbClr val="000000"/>
                </a:solidFill>
                <a:effectLst/>
                <a:ea typeface="Times New Roman" panose="02020603050405020304" pitchFamily="18" charset="0"/>
                <a:cs typeface="Times New Roman" panose="02020603050405020304" pitchFamily="18" charset="0"/>
              </a:rPr>
              <a:t>and</a:t>
            </a:r>
            <a:r>
              <a:rPr lang="en-US" sz="1200" b="1" dirty="0">
                <a:solidFill>
                  <a:srgbClr val="000000"/>
                </a:solidFill>
                <a:effectLst/>
                <a:ea typeface="Times New Roman" panose="02020603050405020304" pitchFamily="18" charset="0"/>
                <a:cs typeface="Times New Roman" panose="02020603050405020304" pitchFamily="18" charset="0"/>
              </a:rPr>
              <a:t> 5</a:t>
            </a:r>
            <a:r>
              <a:rPr lang="en-US" sz="1200" dirty="0">
                <a:solidFill>
                  <a:srgbClr val="000000"/>
                </a:solidFill>
                <a:effectLst/>
                <a:ea typeface="Times New Roman" panose="02020603050405020304" pitchFamily="18" charset="0"/>
                <a:cs typeface="Times New Roman" panose="02020603050405020304" pitchFamily="18" charset="0"/>
              </a:rPr>
              <a:t>. To begin with, by asking do the datasets of random variables follow the normal distribution. This consideration is of importance for the evaluation of the method performances, because of many of the other statistical tests are applicable to normally distributed variables. We use Shapiro-Wilk test having the best power for evaluation of the type of the distribution of random variables. It introduces the W-statistics. The large values of the latter parameter mean normal distribution of the evaluated set of variables. Some data reveals that the datasets of the temporally variables corresponding to ions having </a:t>
            </a:r>
            <a:r>
              <a:rPr lang="en-US" sz="1200" i="1" dirty="0">
                <a:solidFill>
                  <a:srgbClr val="000000"/>
                </a:solidFill>
                <a:effectLst/>
                <a:ea typeface="Times New Roman" panose="02020603050405020304" pitchFamily="18" charset="0"/>
                <a:cs typeface="Times New Roman" panose="02020603050405020304" pitchFamily="18" charset="0"/>
              </a:rPr>
              <a:t>m/z</a:t>
            </a:r>
            <a:r>
              <a:rPr lang="en-US" sz="1200" dirty="0">
                <a:solidFill>
                  <a:srgbClr val="000000"/>
                </a:solidFill>
                <a:effectLst/>
                <a:ea typeface="Times New Roman" panose="02020603050405020304" pitchFamily="18" charset="0"/>
                <a:cs typeface="Times New Roman" panose="02020603050405020304" pitchFamily="18" charset="0"/>
              </a:rPr>
              <a:t> 285 and 267 of samples 04 and 05 do not come from normal distribution. Despite, that within the framework of the same experiments 04 and 05 the datasets corresponding to other </a:t>
            </a:r>
            <a:r>
              <a:rPr lang="en-US" sz="1200" i="1" dirty="0">
                <a:solidFill>
                  <a:srgbClr val="000000"/>
                </a:solidFill>
                <a:effectLst/>
                <a:ea typeface="Times New Roman" panose="02020603050405020304" pitchFamily="18" charset="0"/>
                <a:cs typeface="Times New Roman" panose="02020603050405020304" pitchFamily="18" charset="0"/>
              </a:rPr>
              <a:t>m/z-</a:t>
            </a:r>
            <a:r>
              <a:rPr lang="en-US" sz="1200" dirty="0">
                <a:solidFill>
                  <a:srgbClr val="000000"/>
                </a:solidFill>
                <a:effectLst/>
                <a:ea typeface="Times New Roman" panose="02020603050405020304" pitchFamily="18" charset="0"/>
                <a:cs typeface="Times New Roman" panose="02020603050405020304" pitchFamily="18" charset="0"/>
              </a:rPr>
              <a:t>values are normally distributed. Since, Shapiro-Wilk test has capability of rejecting the hypothesis about a normal distribution of a set of random variables, but it cannot confirm such distribution we apply the other statistical t- and F-tests assuming a normal distribution of the variables. Even if the distributions do not follow a normal distribution the latter tests will give relatively reliable results, because of the distributions of the datasets of </a:t>
            </a:r>
            <a:r>
              <a:rPr lang="en-US" sz="1200" i="1" dirty="0">
                <a:solidFill>
                  <a:srgbClr val="000000"/>
                </a:solidFill>
                <a:effectLst/>
                <a:ea typeface="Times New Roman" panose="02020603050405020304" pitchFamily="18" charset="0"/>
                <a:cs typeface="Times New Roman" panose="02020603050405020304" pitchFamily="18" charset="0"/>
              </a:rPr>
              <a:t>m/z</a:t>
            </a:r>
            <a:r>
              <a:rPr lang="en-US" sz="1200" dirty="0">
                <a:solidFill>
                  <a:srgbClr val="000000"/>
                </a:solidFill>
                <a:effectLst/>
                <a:ea typeface="Times New Roman" panose="02020603050405020304" pitchFamily="18" charset="0"/>
                <a:cs typeface="Times New Roman" panose="02020603050405020304" pitchFamily="18" charset="0"/>
              </a:rPr>
              <a:t>-values resemble a normal distribution. The latter figure illustrates the distribution of the number of times when given </a:t>
            </a:r>
            <a:r>
              <a:rPr lang="en-US" sz="1200" i="1" dirty="0">
                <a:solidFill>
                  <a:srgbClr val="000000"/>
                </a:solidFill>
                <a:effectLst/>
                <a:ea typeface="Times New Roman" panose="02020603050405020304" pitchFamily="18" charset="0"/>
                <a:cs typeface="Times New Roman" panose="02020603050405020304" pitchFamily="18" charset="0"/>
              </a:rPr>
              <a:t>m/z</a:t>
            </a:r>
            <a:r>
              <a:rPr lang="en-US" sz="1200" dirty="0">
                <a:solidFill>
                  <a:srgbClr val="000000"/>
                </a:solidFill>
                <a:effectLst/>
                <a:ea typeface="Times New Roman" panose="02020603050405020304" pitchFamily="18" charset="0"/>
                <a:cs typeface="Times New Roman" panose="02020603050405020304" pitchFamily="18" charset="0"/>
              </a:rPr>
              <a:t>-value fell into a bin or histogram and the ordered normal probability plot of the experimental values. If the later plot yields to straight line, then the variables come from normal distribution.</a:t>
            </a:r>
            <a:endParaRPr lang="de-DE" sz="1200" dirty="0">
              <a:effectLst/>
              <a:ea typeface="Times New Roman" panose="02020603050405020304" pitchFamily="18" charset="0"/>
              <a:cs typeface="Times New Roman" panose="02020603050405020304" pitchFamily="18" charset="0"/>
            </a:endParaRPr>
          </a:p>
          <a:p>
            <a:pPr algn="just">
              <a:spcAft>
                <a:spcPts val="0"/>
              </a:spcAft>
            </a:pPr>
            <a:r>
              <a:rPr lang="en-US" sz="1200" dirty="0">
                <a:solidFill>
                  <a:srgbClr val="000000"/>
                </a:solidFill>
                <a:effectLst/>
                <a:ea typeface="Times New Roman" panose="02020603050405020304" pitchFamily="18" charset="0"/>
                <a:cs typeface="Times New Roman" panose="02020603050405020304" pitchFamily="18" charset="0"/>
              </a:rPr>
              <a:t>In order to test whether the difference among the means of the </a:t>
            </a:r>
            <a:r>
              <a:rPr lang="en-US" sz="1200" i="1" dirty="0">
                <a:solidFill>
                  <a:srgbClr val="000000"/>
                </a:solidFill>
                <a:effectLst/>
                <a:ea typeface="Times New Roman" panose="02020603050405020304" pitchFamily="18" charset="0"/>
                <a:cs typeface="Times New Roman" panose="02020603050405020304" pitchFamily="18" charset="0"/>
              </a:rPr>
              <a:t>m/z</a:t>
            </a:r>
            <a:r>
              <a:rPr lang="en-US" sz="1200" dirty="0">
                <a:solidFill>
                  <a:srgbClr val="000000"/>
                </a:solidFill>
                <a:effectLst/>
                <a:ea typeface="Times New Roman" panose="02020603050405020304" pitchFamily="18" charset="0"/>
                <a:cs typeface="Times New Roman" panose="02020603050405020304" pitchFamily="18" charset="0"/>
              </a:rPr>
              <a:t>-values </a:t>
            </a:r>
            <a:r>
              <a:rPr lang="en-US" sz="1200" i="1" dirty="0">
                <a:solidFill>
                  <a:srgbClr val="000000"/>
                </a:solidFill>
                <a:effectLst/>
                <a:ea typeface="Times New Roman" panose="02020603050405020304" pitchFamily="18" charset="0"/>
                <a:cs typeface="Times New Roman" panose="02020603050405020304" pitchFamily="18" charset="0"/>
              </a:rPr>
              <a:t>per </a:t>
            </a:r>
            <a:r>
              <a:rPr lang="en-US" sz="1200" dirty="0">
                <a:solidFill>
                  <a:srgbClr val="000000"/>
                </a:solidFill>
                <a:effectLst/>
                <a:ea typeface="Times New Roman" panose="02020603050405020304" pitchFamily="18" charset="0"/>
                <a:cs typeface="Times New Roman" panose="02020603050405020304" pitchFamily="18" charset="0"/>
              </a:rPr>
              <a:t>span of scan time of different measurements (analysis between samples) is so great that there is unable to be explained by a random error we use ANOVA test. Besides, analysis of values among different spans of scan time within the whole time of a measurement (analysis within a sample) is carried out. The relationship between the F- and </a:t>
            </a:r>
            <a:r>
              <a:rPr lang="en-US" sz="1200" i="1" dirty="0">
                <a:solidFill>
                  <a:srgbClr val="000000"/>
                </a:solidFill>
                <a:effectLst/>
                <a:ea typeface="Times New Roman" panose="02020603050405020304" pitchFamily="18" charset="0"/>
                <a:cs typeface="Times New Roman" panose="02020603050405020304" pitchFamily="18" charset="0"/>
              </a:rPr>
              <a:t>P</a:t>
            </a:r>
            <a:r>
              <a:rPr lang="en-US" sz="1200" dirty="0">
                <a:solidFill>
                  <a:srgbClr val="000000"/>
                </a:solidFill>
                <a:effectLst/>
                <a:ea typeface="Times New Roman" panose="02020603050405020304" pitchFamily="18" charset="0"/>
                <a:cs typeface="Times New Roman" panose="02020603050405020304" pitchFamily="18" charset="0"/>
              </a:rPr>
              <a:t>-values is that when the former parameter is large, then the latter parameter has small value. When the latter case is obtained small </a:t>
            </a:r>
            <a:r>
              <a:rPr lang="en-US" sz="1200" i="1" dirty="0">
                <a:solidFill>
                  <a:srgbClr val="000000"/>
                </a:solidFill>
                <a:effectLst/>
                <a:ea typeface="Times New Roman" panose="02020603050405020304" pitchFamily="18" charset="0"/>
                <a:cs typeface="Times New Roman" panose="02020603050405020304" pitchFamily="18" charset="0"/>
              </a:rPr>
              <a:t>P</a:t>
            </a:r>
            <a:r>
              <a:rPr lang="en-US" sz="1200" dirty="0">
                <a:solidFill>
                  <a:srgbClr val="000000"/>
                </a:solidFill>
                <a:effectLst/>
                <a:ea typeface="Times New Roman" panose="02020603050405020304" pitchFamily="18" charset="0"/>
                <a:cs typeface="Times New Roman" panose="02020603050405020304" pitchFamily="18" charset="0"/>
              </a:rPr>
              <a:t>-values, then the null hypothesis is rejected. In the studied cases of sets of </a:t>
            </a:r>
            <a:r>
              <a:rPr lang="en-US" sz="1200" i="1" dirty="0">
                <a:solidFill>
                  <a:srgbClr val="000000"/>
                </a:solidFill>
                <a:effectLst/>
                <a:ea typeface="Times New Roman" panose="02020603050405020304" pitchFamily="18" charset="0"/>
                <a:cs typeface="Times New Roman" panose="02020603050405020304" pitchFamily="18" charset="0"/>
              </a:rPr>
              <a:t>m/z</a:t>
            </a:r>
            <a:r>
              <a:rPr lang="en-US" sz="1200" dirty="0">
                <a:solidFill>
                  <a:srgbClr val="000000"/>
                </a:solidFill>
                <a:effectLst/>
                <a:ea typeface="Times New Roman" panose="02020603050405020304" pitchFamily="18" charset="0"/>
                <a:cs typeface="Times New Roman" panose="02020603050405020304" pitchFamily="18" charset="0"/>
              </a:rPr>
              <a:t>-values the decision rule states that the values are not significantly different. Via the F-test there are detected systematic errors. Besides, ANOVA test is used to account for the random-effect factor. The equality of the populations means is also tested by means of t-test. The results determine our justification in claiming that the sets of </a:t>
            </a:r>
            <a:r>
              <a:rPr lang="en-US" sz="1200" i="1" dirty="0">
                <a:solidFill>
                  <a:srgbClr val="000000"/>
                </a:solidFill>
                <a:effectLst/>
                <a:ea typeface="Times New Roman" panose="02020603050405020304" pitchFamily="18" charset="0"/>
                <a:cs typeface="Times New Roman" panose="02020603050405020304" pitchFamily="18" charset="0"/>
              </a:rPr>
              <a:t>m/z</a:t>
            </a:r>
            <a:r>
              <a:rPr lang="en-US" sz="1200" dirty="0">
                <a:solidFill>
                  <a:srgbClr val="000000"/>
                </a:solidFill>
                <a:effectLst/>
                <a:ea typeface="Times New Roman" panose="02020603050405020304" pitchFamily="18" charset="0"/>
                <a:cs typeface="Times New Roman" panose="02020603050405020304" pitchFamily="18" charset="0"/>
              </a:rPr>
              <a:t>-values obtained experimentally </a:t>
            </a:r>
            <a:r>
              <a:rPr lang="en-US" sz="1200" i="1" dirty="0">
                <a:solidFill>
                  <a:srgbClr val="000000"/>
                </a:solidFill>
                <a:effectLst/>
                <a:ea typeface="Times New Roman" panose="02020603050405020304" pitchFamily="18" charset="0"/>
                <a:cs typeface="Times New Roman" panose="02020603050405020304" pitchFamily="18" charset="0"/>
              </a:rPr>
              <a:t>per</a:t>
            </a:r>
            <a:r>
              <a:rPr lang="en-US" sz="1200" dirty="0">
                <a:solidFill>
                  <a:srgbClr val="000000"/>
                </a:solidFill>
                <a:effectLst/>
                <a:ea typeface="Times New Roman" panose="02020603050405020304" pitchFamily="18" charset="0"/>
                <a:cs typeface="Times New Roman" panose="02020603050405020304" pitchFamily="18" charset="0"/>
              </a:rPr>
              <a:t> span of the scan time, for instance the dataset of variables of ion at </a:t>
            </a:r>
            <a:r>
              <a:rPr lang="en-US" sz="1200" i="1" dirty="0">
                <a:solidFill>
                  <a:srgbClr val="000000"/>
                </a:solidFill>
                <a:effectLst/>
                <a:ea typeface="Times New Roman" panose="02020603050405020304" pitchFamily="18" charset="0"/>
                <a:cs typeface="Times New Roman" panose="02020603050405020304" pitchFamily="18" charset="0"/>
              </a:rPr>
              <a:t>m/z</a:t>
            </a:r>
            <a:r>
              <a:rPr lang="en-US" sz="1200" dirty="0">
                <a:solidFill>
                  <a:srgbClr val="000000"/>
                </a:solidFill>
                <a:effectLst/>
                <a:ea typeface="Times New Roman" panose="02020603050405020304" pitchFamily="18" charset="0"/>
                <a:cs typeface="Times New Roman" panose="02020603050405020304" pitchFamily="18" charset="0"/>
              </a:rPr>
              <a:t> 285 of (4) belong to the same molecular ion. Therefore, we describe the same ion within the framework of all measurements in multiplication and with respect to the different concentrations of the analyte. </a:t>
            </a:r>
            <a:endParaRPr lang="de-DE"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3859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19</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3074" name="Picture 2">
            <a:extLst>
              <a:ext uri="{FF2B5EF4-FFF2-40B4-BE49-F238E27FC236}">
                <a16:creationId xmlns:a16="http://schemas.microsoft.com/office/drawing/2014/main" id="{941791E4-98C5-4DDF-A601-1EC8C6A1F0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685800"/>
            <a:ext cx="5934075" cy="4305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feld 8">
            <a:extLst>
              <a:ext uri="{FF2B5EF4-FFF2-40B4-BE49-F238E27FC236}">
                <a16:creationId xmlns:a16="http://schemas.microsoft.com/office/drawing/2014/main" id="{E91513DA-929D-4DBC-B9DE-443C851BDBF7}"/>
              </a:ext>
            </a:extLst>
          </p:cNvPr>
          <p:cNvSpPr txBox="1"/>
          <p:nvPr/>
        </p:nvSpPr>
        <p:spPr>
          <a:xfrm>
            <a:off x="6391275" y="4129326"/>
            <a:ext cx="2316861" cy="861774"/>
          </a:xfrm>
          <a:prstGeom prst="rect">
            <a:avLst/>
          </a:prstGeom>
          <a:noFill/>
        </p:spPr>
        <p:txBody>
          <a:bodyPr wrap="square">
            <a:spAutoFit/>
          </a:bodyPr>
          <a:lstStyle/>
          <a:p>
            <a:pPr algn="just">
              <a:spcAft>
                <a:spcPts val="0"/>
              </a:spcAft>
              <a:tabLst>
                <a:tab pos="749300" algn="l"/>
              </a:tabLst>
            </a:pPr>
            <a:r>
              <a:rPr lang="en-US" sz="1000" b="1" dirty="0">
                <a:solidFill>
                  <a:srgbClr val="000000"/>
                </a:solidFill>
                <a:effectLst/>
                <a:ea typeface="Times New Roman" panose="02020603050405020304" pitchFamily="18" charset="0"/>
              </a:rPr>
              <a:t>Figure 4.</a:t>
            </a:r>
            <a:r>
              <a:rPr lang="en-US" sz="1000" dirty="0">
                <a:solidFill>
                  <a:srgbClr val="000000"/>
                </a:solidFill>
                <a:effectLst/>
                <a:ea typeface="Times New Roman" panose="02020603050405020304" pitchFamily="18" charset="0"/>
              </a:rPr>
              <a:t> Temporal behavior of </a:t>
            </a:r>
            <a:r>
              <a:rPr lang="en-US" sz="1000" i="1" dirty="0">
                <a:solidFill>
                  <a:srgbClr val="000000"/>
                </a:solidFill>
                <a:effectLst/>
                <a:ea typeface="Times New Roman" panose="02020603050405020304" pitchFamily="18" charset="0"/>
              </a:rPr>
              <a:t>m/z</a:t>
            </a:r>
            <a:r>
              <a:rPr lang="en-US" sz="1000" dirty="0">
                <a:solidFill>
                  <a:srgbClr val="000000"/>
                </a:solidFill>
                <a:effectLst/>
                <a:ea typeface="Times New Roman" panose="02020603050405020304" pitchFamily="18" charset="0"/>
              </a:rPr>
              <a:t>-values of ions of (4) at concentration of the analyte in solution 02–05; descriptive statistics; </a:t>
            </a:r>
            <a:r>
              <a:rPr lang="en-US" sz="1000" dirty="0" err="1">
                <a:solidFill>
                  <a:srgbClr val="000000"/>
                </a:solidFill>
                <a:effectLst/>
                <a:ea typeface="Times New Roman" panose="02020603050405020304" pitchFamily="18" charset="0"/>
              </a:rPr>
              <a:t>sd</a:t>
            </a:r>
            <a:r>
              <a:rPr lang="en-US" sz="1000" dirty="0">
                <a:solidFill>
                  <a:srgbClr val="000000"/>
                </a:solidFill>
                <a:effectLst/>
                <a:ea typeface="Times New Roman" panose="02020603050405020304" pitchFamily="18" charset="0"/>
              </a:rPr>
              <a:t>(</a:t>
            </a:r>
            <a:r>
              <a:rPr lang="en-US" sz="1000" dirty="0" err="1">
                <a:solidFill>
                  <a:srgbClr val="000000"/>
                </a:solidFill>
                <a:effectLst/>
                <a:ea typeface="Times New Roman" panose="02020603050405020304" pitchFamily="18" charset="0"/>
              </a:rPr>
              <a:t>yEr</a:t>
            </a:r>
            <a:r>
              <a:rPr lang="en-US" sz="1000" dirty="0">
                <a:solidFill>
                  <a:srgbClr val="000000"/>
                </a:solidFill>
                <a:effectLst/>
                <a:ea typeface="Times New Roman" panose="02020603050405020304" pitchFamily="18" charset="0"/>
              </a:rPr>
              <a:t>±) – standard deviation; se(</a:t>
            </a:r>
            <a:r>
              <a:rPr lang="en-US" sz="1000" dirty="0" err="1">
                <a:solidFill>
                  <a:srgbClr val="000000"/>
                </a:solidFill>
                <a:effectLst/>
                <a:ea typeface="Times New Roman" panose="02020603050405020304" pitchFamily="18" charset="0"/>
              </a:rPr>
              <a:t>yEr</a:t>
            </a:r>
            <a:r>
              <a:rPr lang="en-US" sz="1000" dirty="0">
                <a:solidFill>
                  <a:srgbClr val="000000"/>
                </a:solidFill>
                <a:effectLst/>
                <a:ea typeface="Times New Roman" panose="02020603050405020304" pitchFamily="18" charset="0"/>
              </a:rPr>
              <a:t>±) – standard error  </a:t>
            </a:r>
            <a:endParaRPr lang="de-DE" sz="1000" dirty="0">
              <a:effectLst/>
              <a:ea typeface="Times New Roman" panose="02020603050405020304" pitchFamily="18" charset="0"/>
            </a:endParaRPr>
          </a:p>
        </p:txBody>
      </p:sp>
    </p:spTree>
    <p:extLst>
      <p:ext uri="{BB962C8B-B14F-4D97-AF65-F5344CB8AC3E}">
        <p14:creationId xmlns:p14="http://schemas.microsoft.com/office/powerpoint/2010/main" val="104760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147465"/>
            <a:ext cx="7010400" cy="369332"/>
          </a:xfrm>
          <a:prstGeom prst="rect">
            <a:avLst/>
          </a:prstGeom>
          <a:noFill/>
        </p:spPr>
        <p:txBody>
          <a:bodyPr wrap="square" rtlCol="0">
            <a:spAutoFit/>
          </a:bodyPr>
          <a:lstStyle/>
          <a:p>
            <a:r>
              <a:rPr lang="fr-FR" b="1" dirty="0"/>
              <a:t>Graphical Abstract</a:t>
            </a:r>
            <a:endParaRPr lang="fr-FR" dirty="0"/>
          </a:p>
        </p:txBody>
      </p:sp>
      <p:sp>
        <p:nvSpPr>
          <p:cNvPr id="5" name="Rectangle 4"/>
          <p:cNvSpPr/>
          <p:nvPr/>
        </p:nvSpPr>
        <p:spPr>
          <a:xfrm>
            <a:off x="2286000" y="685800"/>
            <a:ext cx="4114800" cy="461665"/>
          </a:xfrm>
          <a:prstGeom prst="rect">
            <a:avLst/>
          </a:prstGeom>
        </p:spPr>
        <p:txBody>
          <a:bodyPr wrap="square">
            <a:spAutoFit/>
          </a:bodyPr>
          <a:lstStyle/>
          <a:p>
            <a:pPr algn="ctr"/>
            <a:r>
              <a:rPr lang="en-US" sz="2400" b="1" dirty="0"/>
              <a:t>Title of the Presentation</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050" name="Bild 1">
            <a:extLst>
              <a:ext uri="{FF2B5EF4-FFF2-40B4-BE49-F238E27FC236}">
                <a16:creationId xmlns:a16="http://schemas.microsoft.com/office/drawing/2014/main" id="{8388C95D-A26A-4C13-96DD-D05A4E6E58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0775" y="1147465"/>
            <a:ext cx="5762625" cy="4600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61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20</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4098" name="Picture 2">
            <a:extLst>
              <a:ext uri="{FF2B5EF4-FFF2-40B4-BE49-F238E27FC236}">
                <a16:creationId xmlns:a16="http://schemas.microsoft.com/office/drawing/2014/main" id="{52201FB6-BAF0-4558-B6DB-76CC345A71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533400"/>
            <a:ext cx="5934075" cy="2495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4E04062F-5363-488B-8E9D-CBC98721B3E3}"/>
              </a:ext>
            </a:extLst>
          </p:cNvPr>
          <p:cNvSpPr txBox="1"/>
          <p:nvPr/>
        </p:nvSpPr>
        <p:spPr>
          <a:xfrm>
            <a:off x="1752600" y="3028890"/>
            <a:ext cx="5257800" cy="400110"/>
          </a:xfrm>
          <a:prstGeom prst="rect">
            <a:avLst/>
          </a:prstGeom>
          <a:noFill/>
        </p:spPr>
        <p:txBody>
          <a:bodyPr wrap="square">
            <a:spAutoFit/>
          </a:bodyPr>
          <a:lstStyle/>
          <a:p>
            <a:pPr algn="just">
              <a:spcAft>
                <a:spcPts val="0"/>
              </a:spcAft>
            </a:pPr>
            <a:r>
              <a:rPr lang="en-US" sz="1000" b="1" dirty="0">
                <a:solidFill>
                  <a:srgbClr val="000000"/>
                </a:solidFill>
                <a:effectLst/>
                <a:ea typeface="Times New Roman" panose="02020603050405020304" pitchFamily="18" charset="0"/>
              </a:rPr>
              <a:t>Figure 5 </a:t>
            </a:r>
            <a:r>
              <a:rPr lang="en-US" sz="1000" dirty="0">
                <a:solidFill>
                  <a:srgbClr val="000000"/>
                </a:solidFill>
                <a:effectLst/>
                <a:ea typeface="Times New Roman" panose="02020603050405020304" pitchFamily="18" charset="0"/>
              </a:rPr>
              <a:t>Histograms and probability distribution of </a:t>
            </a:r>
            <a:r>
              <a:rPr lang="en-US" sz="1000" i="1" dirty="0">
                <a:solidFill>
                  <a:srgbClr val="000000"/>
                </a:solidFill>
                <a:effectLst/>
                <a:ea typeface="Times New Roman" panose="02020603050405020304" pitchFamily="18" charset="0"/>
              </a:rPr>
              <a:t>m/z</a:t>
            </a:r>
            <a:r>
              <a:rPr lang="en-US" sz="1000" dirty="0">
                <a:solidFill>
                  <a:srgbClr val="000000"/>
                </a:solidFill>
                <a:effectLst/>
                <a:ea typeface="Times New Roman" panose="02020603050405020304" pitchFamily="18" charset="0"/>
              </a:rPr>
              <a:t>-values of MS ions of steroid (4) with respect to the concentration of the analyte in solution 02 and 13.</a:t>
            </a:r>
            <a:r>
              <a:rPr lang="en-US" sz="1000" b="1" dirty="0">
                <a:solidFill>
                  <a:srgbClr val="000000"/>
                </a:solidFill>
                <a:effectLst/>
                <a:ea typeface="Times New Roman" panose="02020603050405020304" pitchFamily="18" charset="0"/>
              </a:rPr>
              <a:t>  </a:t>
            </a:r>
            <a:endParaRPr lang="de-DE" sz="1000" dirty="0">
              <a:effectLst/>
              <a:ea typeface="Times New Roman" panose="02020603050405020304" pitchFamily="18" charset="0"/>
            </a:endParaRPr>
          </a:p>
        </p:txBody>
      </p:sp>
    </p:spTree>
    <p:extLst>
      <p:ext uri="{BB962C8B-B14F-4D97-AF65-F5344CB8AC3E}">
        <p14:creationId xmlns:p14="http://schemas.microsoft.com/office/powerpoint/2010/main" val="1019012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21</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Textfeld 7">
            <a:extLst>
              <a:ext uri="{FF2B5EF4-FFF2-40B4-BE49-F238E27FC236}">
                <a16:creationId xmlns:a16="http://schemas.microsoft.com/office/drawing/2014/main" id="{31272FFA-A406-4916-B35C-68F58F6F01F8}"/>
              </a:ext>
            </a:extLst>
          </p:cNvPr>
          <p:cNvSpPr txBox="1"/>
          <p:nvPr/>
        </p:nvSpPr>
        <p:spPr>
          <a:xfrm>
            <a:off x="457200" y="304800"/>
            <a:ext cx="7239000" cy="276999"/>
          </a:xfrm>
          <a:prstGeom prst="rect">
            <a:avLst/>
          </a:prstGeom>
          <a:noFill/>
        </p:spPr>
        <p:txBody>
          <a:bodyPr wrap="square">
            <a:spAutoFit/>
          </a:bodyPr>
          <a:lstStyle/>
          <a:p>
            <a:pPr algn="just">
              <a:spcAft>
                <a:spcPts val="0"/>
              </a:spcAft>
            </a:pPr>
            <a:r>
              <a:rPr lang="en-US" sz="1200" dirty="0">
                <a:solidFill>
                  <a:srgbClr val="000000"/>
                </a:solidFill>
                <a:effectLst/>
                <a:ea typeface="Times New Roman" panose="02020603050405020304" pitchFamily="18" charset="0"/>
                <a:cs typeface="Times New Roman" panose="02020603050405020304" pitchFamily="18" charset="0"/>
              </a:rPr>
              <a:t>1.2.2. Determination of stochastic dynamic mass spectrometric diffusion parameters</a:t>
            </a:r>
            <a:endParaRPr lang="de-DE" sz="1200" dirty="0">
              <a:effectLst/>
              <a:ea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9403C766-84C3-4BE1-BD43-8AAC817F86BB}"/>
              </a:ext>
            </a:extLst>
          </p:cNvPr>
          <p:cNvSpPr txBox="1"/>
          <p:nvPr/>
        </p:nvSpPr>
        <p:spPr>
          <a:xfrm>
            <a:off x="457200" y="685800"/>
            <a:ext cx="8305800" cy="2308324"/>
          </a:xfrm>
          <a:prstGeom prst="rect">
            <a:avLst/>
          </a:prstGeom>
          <a:noFill/>
        </p:spPr>
        <p:txBody>
          <a:bodyPr wrap="square">
            <a:spAutoFit/>
          </a:bodyPr>
          <a:lstStyle/>
          <a:p>
            <a:pPr algn="just">
              <a:spcAft>
                <a:spcPts val="0"/>
              </a:spcAft>
            </a:pPr>
            <a:r>
              <a:rPr lang="en-US" sz="1200" dirty="0">
                <a:solidFill>
                  <a:srgbClr val="000000"/>
                </a:solidFill>
                <a:effectLst/>
                <a:ea typeface="Times New Roman" panose="02020603050405020304" pitchFamily="18" charset="0"/>
                <a:cs typeface="Times New Roman" panose="02020603050405020304" pitchFamily="18" charset="0"/>
              </a:rPr>
              <a:t>The terms and the statistical parameters which we used to obtain the experimental D</a:t>
            </a:r>
            <a:r>
              <a:rPr lang="en-US" sz="1200" baseline="-25000" dirty="0">
                <a:solidFill>
                  <a:srgbClr val="000000"/>
                </a:solidFill>
                <a:effectLst/>
                <a:ea typeface="Times New Roman" panose="02020603050405020304" pitchFamily="18" charset="0"/>
                <a:cs typeface="Times New Roman" panose="02020603050405020304" pitchFamily="18" charset="0"/>
              </a:rPr>
              <a:t>SD</a:t>
            </a:r>
            <a:r>
              <a:rPr lang="en-US" sz="1200" dirty="0">
                <a:solidFill>
                  <a:srgbClr val="000000"/>
                </a:solidFill>
                <a:effectLst/>
                <a:ea typeface="Times New Roman" panose="02020603050405020304" pitchFamily="18" charset="0"/>
                <a:cs typeface="Times New Roman" panose="02020603050405020304" pitchFamily="18" charset="0"/>
              </a:rPr>
              <a:t> values within the framework of our model formula (1) have been determined previously [</a:t>
            </a:r>
            <a:r>
              <a:rPr lang="en-US" sz="1200" dirty="0">
                <a:solidFill>
                  <a:srgbClr val="7030A0"/>
                </a:solidFill>
                <a:effectLst/>
                <a:ea typeface="Times New Roman" panose="02020603050405020304" pitchFamily="18" charset="0"/>
                <a:cs typeface="Times New Roman" panose="02020603050405020304" pitchFamily="18" charset="0"/>
              </a:rPr>
              <a:t>31</a:t>
            </a:r>
            <a:r>
              <a:rPr lang="en-US" sz="1200" dirty="0">
                <a:solidFill>
                  <a:srgbClr val="000000"/>
                </a:solidFill>
                <a:effectLst/>
                <a:ea typeface="Times New Roman" panose="02020603050405020304" pitchFamily="18" charset="0"/>
                <a:cs typeface="Times New Roman" panose="02020603050405020304" pitchFamily="18" charset="0"/>
              </a:rPr>
              <a:t>]. The latter reference details the calculation tasks, as well. </a:t>
            </a:r>
            <a:r>
              <a:rPr lang="en-US" sz="1200" b="1" dirty="0">
                <a:solidFill>
                  <a:srgbClr val="000000"/>
                </a:solidFill>
                <a:effectLst/>
                <a:ea typeface="Times New Roman" panose="02020603050405020304" pitchFamily="18" charset="0"/>
                <a:cs typeface="Times New Roman" panose="02020603050405020304" pitchFamily="18" charset="0"/>
              </a:rPr>
              <a:t>Table 1</a:t>
            </a:r>
            <a:r>
              <a:rPr lang="en-US" sz="1200" dirty="0">
                <a:solidFill>
                  <a:srgbClr val="000000"/>
                </a:solidFill>
                <a:effectLst/>
                <a:ea typeface="Times New Roman" panose="02020603050405020304" pitchFamily="18" charset="0"/>
                <a:cs typeface="Times New Roman" panose="02020603050405020304" pitchFamily="18" charset="0"/>
              </a:rPr>
              <a:t> summarizes the temporal behavior of the absolute intensity value </a:t>
            </a:r>
            <a:r>
              <a:rPr lang="en-US" sz="1200" i="1" dirty="0">
                <a:solidFill>
                  <a:srgbClr val="000000"/>
                </a:solidFill>
                <a:effectLst/>
                <a:ea typeface="Times New Roman" panose="02020603050405020304" pitchFamily="18" charset="0"/>
                <a:cs typeface="Times New Roman" panose="02020603050405020304" pitchFamily="18" charset="0"/>
              </a:rPr>
              <a:t>per</a:t>
            </a:r>
            <a:r>
              <a:rPr lang="en-US" sz="1200" dirty="0">
                <a:solidFill>
                  <a:srgbClr val="000000"/>
                </a:solidFill>
                <a:effectLst/>
                <a:ea typeface="Times New Roman" panose="02020603050405020304" pitchFamily="18" charset="0"/>
                <a:cs typeface="Times New Roman" panose="02020603050405020304" pitchFamily="18" charset="0"/>
              </a:rPr>
              <a:t> analyte MS ions it is observed experimentally (</a:t>
            </a:r>
            <a:r>
              <a:rPr lang="en-US" sz="1200" b="1" dirty="0">
                <a:solidFill>
                  <a:srgbClr val="000000"/>
                </a:solidFill>
                <a:effectLst/>
                <a:ea typeface="Times New Roman" panose="02020603050405020304" pitchFamily="18" charset="0"/>
                <a:cs typeface="Times New Roman" panose="02020603050405020304" pitchFamily="18" charset="0"/>
              </a:rPr>
              <a:t>Figure 6</a:t>
            </a:r>
            <a:r>
              <a:rPr lang="en-US" sz="1200" dirty="0">
                <a:solidFill>
                  <a:srgbClr val="000000"/>
                </a:solidFill>
                <a:effectLst/>
                <a:ea typeface="Times New Roman" panose="02020603050405020304" pitchFamily="18" charset="0"/>
                <a:cs typeface="Times New Roman" panose="02020603050405020304" pitchFamily="18" charset="0"/>
              </a:rPr>
              <a:t>.) </a:t>
            </a:r>
            <a:r>
              <a:rPr lang="en-US" sz="1200" b="1" dirty="0">
                <a:solidFill>
                  <a:srgbClr val="000000"/>
                </a:solidFill>
                <a:effectLst/>
                <a:ea typeface="Times New Roman" panose="02020603050405020304" pitchFamily="18" charset="0"/>
                <a:cs typeface="Times New Roman" panose="02020603050405020304" pitchFamily="18" charset="0"/>
              </a:rPr>
              <a:t>Table 2</a:t>
            </a:r>
            <a:r>
              <a:rPr lang="en-US" sz="1200" dirty="0">
                <a:solidFill>
                  <a:srgbClr val="000000"/>
                </a:solidFill>
                <a:effectLst/>
                <a:ea typeface="Times New Roman" panose="02020603050405020304" pitchFamily="18" charset="0"/>
                <a:cs typeface="Times New Roman" panose="02020603050405020304" pitchFamily="18" charset="0"/>
              </a:rPr>
              <a:t> show the statistical and experimental diffusion parameters according to our theory and functional relationships; besides, they illustrate the experimentally observable and curve-fitted relationships between the intensity-values and the scan time. Chemometric data are shown, as well.</a:t>
            </a:r>
            <a:endParaRPr lang="de-DE" sz="1200" dirty="0">
              <a:effectLst/>
              <a:ea typeface="Times New Roman" panose="02020603050405020304" pitchFamily="18" charset="0"/>
              <a:cs typeface="Times New Roman" panose="02020603050405020304" pitchFamily="18" charset="0"/>
            </a:endParaRPr>
          </a:p>
          <a:p>
            <a:pPr algn="just">
              <a:spcAft>
                <a:spcPts val="0"/>
              </a:spcAft>
            </a:pPr>
            <a:r>
              <a:rPr lang="en-US" sz="1200" b="1" dirty="0">
                <a:solidFill>
                  <a:srgbClr val="000000"/>
                </a:solidFill>
                <a:effectLst/>
                <a:ea typeface="Times New Roman" panose="02020603050405020304" pitchFamily="18" charset="0"/>
                <a:cs typeface="Times New Roman" panose="02020603050405020304" pitchFamily="18" charset="0"/>
              </a:rPr>
              <a:t>Conversely, results reported so far from correlative analysis between experimental D</a:t>
            </a:r>
            <a:r>
              <a:rPr lang="en-US" sz="1200" b="1" baseline="-25000" dirty="0">
                <a:solidFill>
                  <a:srgbClr val="000000"/>
                </a:solidFill>
                <a:effectLst/>
                <a:ea typeface="Times New Roman" panose="02020603050405020304" pitchFamily="18" charset="0"/>
                <a:cs typeface="Times New Roman" panose="02020603050405020304" pitchFamily="18" charset="0"/>
              </a:rPr>
              <a:t>SD</a:t>
            </a:r>
            <a:r>
              <a:rPr lang="en-US" sz="1200" b="1" dirty="0">
                <a:solidFill>
                  <a:srgbClr val="000000"/>
                </a:solidFill>
                <a:effectLst/>
                <a:ea typeface="Times New Roman" panose="02020603050405020304" pitchFamily="18" charset="0"/>
                <a:cs typeface="Times New Roman" panose="02020603050405020304" pitchFamily="18" charset="0"/>
              </a:rPr>
              <a:t> parameters and total intensity values (I</a:t>
            </a:r>
            <a:r>
              <a:rPr lang="en-US" sz="1200" b="1" baseline="30000" dirty="0">
                <a:solidFill>
                  <a:srgbClr val="000000"/>
                </a:solidFill>
                <a:effectLst/>
                <a:ea typeface="Times New Roman" panose="02020603050405020304" pitchFamily="18" charset="0"/>
                <a:cs typeface="Times New Roman" panose="02020603050405020304" pitchFamily="18" charset="0"/>
              </a:rPr>
              <a:t>TOT</a:t>
            </a:r>
            <a:r>
              <a:rPr lang="en-US" sz="1200" b="1" dirty="0">
                <a:solidFill>
                  <a:srgbClr val="000000"/>
                </a:solidFill>
                <a:effectLst/>
                <a:ea typeface="Times New Roman" panose="02020603050405020304" pitchFamily="18" charset="0"/>
                <a:cs typeface="Times New Roman" panose="02020603050405020304" pitchFamily="18" charset="0"/>
              </a:rPr>
              <a:t>) which have shown good-to-excellent chemometric correlation coefficients, the analysis of the data on steroid (4) indicates only |r| = 0.7551 and 0.6352</a:t>
            </a:r>
            <a:r>
              <a:rPr lang="en-US" sz="1200" dirty="0">
                <a:solidFill>
                  <a:srgbClr val="000000"/>
                </a:solidFill>
                <a:effectLst/>
                <a:ea typeface="Times New Roman" panose="02020603050405020304" pitchFamily="18" charset="0"/>
                <a:cs typeface="Times New Roman" panose="02020603050405020304" pitchFamily="18" charset="0"/>
              </a:rPr>
              <a:t> (</a:t>
            </a:r>
            <a:r>
              <a:rPr lang="en-US" sz="1200" b="1" dirty="0">
                <a:solidFill>
                  <a:srgbClr val="000000"/>
                </a:solidFill>
                <a:effectLst/>
                <a:ea typeface="Times New Roman" panose="02020603050405020304" pitchFamily="18" charset="0"/>
                <a:cs typeface="Times New Roman" panose="02020603050405020304" pitchFamily="18" charset="0"/>
              </a:rPr>
              <a:t>Figure 7</a:t>
            </a:r>
            <a:r>
              <a:rPr lang="en-US" sz="1200" dirty="0">
                <a:solidFill>
                  <a:srgbClr val="000000"/>
                </a:solidFill>
                <a:effectLst/>
                <a:ea typeface="Times New Roman" panose="02020603050405020304" pitchFamily="18" charset="0"/>
                <a:cs typeface="Times New Roman" panose="02020603050405020304" pitchFamily="18" charset="0"/>
              </a:rPr>
              <a:t>.) This point of the study should be carefully noted, because of it reflects one of the crucial advantages of our innovative formulas and SD theory ― the capability of the D</a:t>
            </a:r>
            <a:r>
              <a:rPr lang="en-US" sz="1200" baseline="-25000" dirty="0">
                <a:solidFill>
                  <a:srgbClr val="000000"/>
                </a:solidFill>
                <a:effectLst/>
                <a:ea typeface="Times New Roman" panose="02020603050405020304" pitchFamily="18" charset="0"/>
                <a:cs typeface="Times New Roman" panose="02020603050405020304" pitchFamily="18" charset="0"/>
              </a:rPr>
              <a:t>SD</a:t>
            </a:r>
            <a:r>
              <a:rPr lang="en-US" sz="1200" dirty="0">
                <a:solidFill>
                  <a:srgbClr val="000000"/>
                </a:solidFill>
                <a:effectLst/>
                <a:ea typeface="Times New Roman" panose="02020603050405020304" pitchFamily="18" charset="0"/>
                <a:cs typeface="Times New Roman" panose="02020603050405020304" pitchFamily="18" charset="0"/>
              </a:rPr>
              <a:t> parameter to account exactly for the temporal behavior of the variable intensity per span of scan time, which improved crucially the method performances of the analytical protocols, comparing with quantification methods based on determination of the I</a:t>
            </a:r>
            <a:r>
              <a:rPr lang="en-US" sz="1200" baseline="30000" dirty="0">
                <a:solidFill>
                  <a:srgbClr val="000000"/>
                </a:solidFill>
                <a:effectLst/>
                <a:ea typeface="Times New Roman" panose="02020603050405020304" pitchFamily="18" charset="0"/>
                <a:cs typeface="Times New Roman" panose="02020603050405020304" pitchFamily="18" charset="0"/>
              </a:rPr>
              <a:t>TOT</a:t>
            </a:r>
            <a:r>
              <a:rPr lang="en-US" sz="1200" dirty="0">
                <a:solidFill>
                  <a:srgbClr val="000000"/>
                </a:solidFill>
                <a:effectLst/>
                <a:ea typeface="Times New Roman" panose="02020603050405020304" pitchFamily="18" charset="0"/>
                <a:cs typeface="Times New Roman" panose="02020603050405020304" pitchFamily="18" charset="0"/>
              </a:rPr>
              <a:t>-values. </a:t>
            </a:r>
            <a:endParaRPr lang="de-DE"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646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22</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2" name="Tabelle 1">
            <a:extLst>
              <a:ext uri="{FF2B5EF4-FFF2-40B4-BE49-F238E27FC236}">
                <a16:creationId xmlns:a16="http://schemas.microsoft.com/office/drawing/2014/main" id="{1520D97A-8D63-472A-92D5-37651D4C9EAF}"/>
              </a:ext>
            </a:extLst>
          </p:cNvPr>
          <p:cNvGraphicFramePr>
            <a:graphicFrameLocks noGrp="1"/>
          </p:cNvGraphicFramePr>
          <p:nvPr>
            <p:extLst>
              <p:ext uri="{D42A27DB-BD31-4B8C-83A1-F6EECF244321}">
                <p14:modId xmlns:p14="http://schemas.microsoft.com/office/powerpoint/2010/main" val="708244805"/>
              </p:ext>
            </p:extLst>
          </p:nvPr>
        </p:nvGraphicFramePr>
        <p:xfrm>
          <a:off x="457200" y="1066800"/>
          <a:ext cx="2859945" cy="4141480"/>
        </p:xfrm>
        <a:graphic>
          <a:graphicData uri="http://schemas.openxmlformats.org/drawingml/2006/table">
            <a:tbl>
              <a:tblPr>
                <a:tableStyleId>{5C22544A-7EE6-4342-B048-85BDC9FD1C3A}</a:tableStyleId>
              </a:tblPr>
              <a:tblGrid>
                <a:gridCol w="429411">
                  <a:extLst>
                    <a:ext uri="{9D8B030D-6E8A-4147-A177-3AD203B41FA5}">
                      <a16:colId xmlns:a16="http://schemas.microsoft.com/office/drawing/2014/main" val="397336427"/>
                    </a:ext>
                  </a:extLst>
                </a:gridCol>
                <a:gridCol w="357493">
                  <a:extLst>
                    <a:ext uri="{9D8B030D-6E8A-4147-A177-3AD203B41FA5}">
                      <a16:colId xmlns:a16="http://schemas.microsoft.com/office/drawing/2014/main" val="67413923"/>
                    </a:ext>
                  </a:extLst>
                </a:gridCol>
                <a:gridCol w="357793">
                  <a:extLst>
                    <a:ext uri="{9D8B030D-6E8A-4147-A177-3AD203B41FA5}">
                      <a16:colId xmlns:a16="http://schemas.microsoft.com/office/drawing/2014/main" val="4035630720"/>
                    </a:ext>
                  </a:extLst>
                </a:gridCol>
                <a:gridCol w="429711">
                  <a:extLst>
                    <a:ext uri="{9D8B030D-6E8A-4147-A177-3AD203B41FA5}">
                      <a16:colId xmlns:a16="http://schemas.microsoft.com/office/drawing/2014/main" val="2226686824"/>
                    </a:ext>
                  </a:extLst>
                </a:gridCol>
                <a:gridCol w="357793">
                  <a:extLst>
                    <a:ext uri="{9D8B030D-6E8A-4147-A177-3AD203B41FA5}">
                      <a16:colId xmlns:a16="http://schemas.microsoft.com/office/drawing/2014/main" val="1479111862"/>
                    </a:ext>
                  </a:extLst>
                </a:gridCol>
                <a:gridCol w="357793">
                  <a:extLst>
                    <a:ext uri="{9D8B030D-6E8A-4147-A177-3AD203B41FA5}">
                      <a16:colId xmlns:a16="http://schemas.microsoft.com/office/drawing/2014/main" val="3705588870"/>
                    </a:ext>
                  </a:extLst>
                </a:gridCol>
                <a:gridCol w="277484">
                  <a:extLst>
                    <a:ext uri="{9D8B030D-6E8A-4147-A177-3AD203B41FA5}">
                      <a16:colId xmlns:a16="http://schemas.microsoft.com/office/drawing/2014/main" val="971535984"/>
                    </a:ext>
                  </a:extLst>
                </a:gridCol>
                <a:gridCol w="292467">
                  <a:extLst>
                    <a:ext uri="{9D8B030D-6E8A-4147-A177-3AD203B41FA5}">
                      <a16:colId xmlns:a16="http://schemas.microsoft.com/office/drawing/2014/main" val="182695561"/>
                    </a:ext>
                  </a:extLst>
                </a:gridCol>
              </a:tblGrid>
              <a:tr h="86302">
                <a:tc>
                  <a:txBody>
                    <a:bodyPr/>
                    <a:lstStyle/>
                    <a:p>
                      <a:pPr algn="just">
                        <a:spcAft>
                          <a:spcPts val="0"/>
                        </a:spcAft>
                      </a:pPr>
                      <a:r>
                        <a:rPr lang="de-DE" sz="600">
                          <a:effectLst/>
                        </a:rPr>
                        <a:t>Experiment</a:t>
                      </a:r>
                      <a:endParaRPr lang="de-DE" sz="600">
                        <a:effectLst/>
                        <a:latin typeface="Times New Roman" panose="02020603050405020304" pitchFamily="18" charset="0"/>
                        <a:ea typeface="Times New Roman" panose="02020603050405020304" pitchFamily="18" charset="0"/>
                      </a:endParaRPr>
                    </a:p>
                  </a:txBody>
                  <a:tcPr marL="20976" marR="20976" marT="0" marB="0"/>
                </a:tc>
                <a:tc gridSpan="2">
                  <a:txBody>
                    <a:bodyPr/>
                    <a:lstStyle/>
                    <a:p>
                      <a:pPr algn="just">
                        <a:spcAft>
                          <a:spcPts val="0"/>
                        </a:spcAft>
                      </a:pPr>
                      <a:r>
                        <a:rPr lang="de-DE" sz="600">
                          <a:effectLst/>
                        </a:rPr>
                        <a:t>02</a:t>
                      </a:r>
                      <a:endParaRPr lang="de-DE" sz="600">
                        <a:effectLst/>
                        <a:latin typeface="Times New Roman" panose="02020603050405020304" pitchFamily="18" charset="0"/>
                        <a:ea typeface="Times New Roman" panose="02020603050405020304" pitchFamily="18" charset="0"/>
                      </a:endParaRPr>
                    </a:p>
                  </a:txBody>
                  <a:tcPr marL="20976" marR="20976" marT="0" marB="0"/>
                </a:tc>
                <a:tc hMerge="1">
                  <a:txBody>
                    <a:bodyPr/>
                    <a:lstStyle/>
                    <a:p>
                      <a:endParaRPr lang="de-DE"/>
                    </a:p>
                  </a:txBody>
                  <a:tcPr/>
                </a:tc>
                <a:tc>
                  <a:txBody>
                    <a:bodyPr/>
                    <a:lstStyle/>
                    <a:p>
                      <a:pPr algn="just">
                        <a:spcAft>
                          <a:spcPts val="0"/>
                        </a:spcAft>
                      </a:pPr>
                      <a:r>
                        <a:rPr lang="de-DE" sz="600">
                          <a:effectLst/>
                        </a:rPr>
                        <a:t>Experiment</a:t>
                      </a:r>
                      <a:endParaRPr lang="de-DE" sz="600">
                        <a:effectLst/>
                        <a:latin typeface="Times New Roman" panose="02020603050405020304" pitchFamily="18" charset="0"/>
                        <a:ea typeface="Times New Roman" panose="02020603050405020304" pitchFamily="18" charset="0"/>
                      </a:endParaRPr>
                    </a:p>
                  </a:txBody>
                  <a:tcPr marL="20976" marR="20976" marT="0" marB="0"/>
                </a:tc>
                <a:tc gridSpan="2">
                  <a:txBody>
                    <a:bodyPr/>
                    <a:lstStyle/>
                    <a:p>
                      <a:pPr algn="just">
                        <a:spcAft>
                          <a:spcPts val="0"/>
                        </a:spcAft>
                      </a:pPr>
                      <a:r>
                        <a:rPr lang="de-DE" sz="600">
                          <a:effectLst/>
                        </a:rPr>
                        <a:t>03</a:t>
                      </a:r>
                      <a:endParaRPr lang="de-DE" sz="600">
                        <a:effectLst/>
                        <a:latin typeface="Times New Roman" panose="02020603050405020304" pitchFamily="18" charset="0"/>
                        <a:ea typeface="Times New Roman" panose="02020603050405020304" pitchFamily="18" charset="0"/>
                      </a:endParaRPr>
                    </a:p>
                  </a:txBody>
                  <a:tcPr marL="20976" marR="20976" marT="0" marB="0"/>
                </a:tc>
                <a:tc hMerge="1">
                  <a:txBody>
                    <a:bodyPr/>
                    <a:lstStyle/>
                    <a:p>
                      <a:endParaRPr lang="de-DE"/>
                    </a:p>
                  </a:txBody>
                  <a:tcPr/>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2509501321"/>
                  </a:ext>
                </a:extLst>
              </a:tr>
              <a:tr h="86302">
                <a:tc>
                  <a:txBody>
                    <a:bodyPr/>
                    <a:lstStyle/>
                    <a:p>
                      <a:pPr algn="just">
                        <a:spcAft>
                          <a:spcPts val="0"/>
                        </a:spcAft>
                      </a:pPr>
                      <a:r>
                        <a:rPr lang="de-DE" sz="600">
                          <a:effectLst/>
                        </a:rPr>
                        <a:t>t</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267</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285</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t</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267</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285</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1191982092"/>
                  </a:ext>
                </a:extLst>
              </a:tr>
              <a:tr h="148002">
                <a:tc>
                  <a:txBody>
                    <a:bodyPr/>
                    <a:lstStyle/>
                    <a:p>
                      <a:pPr algn="just">
                        <a:lnSpc>
                          <a:spcPct val="200000"/>
                        </a:lnSpc>
                        <a:spcAft>
                          <a:spcPts val="0"/>
                        </a:spcAft>
                      </a:pPr>
                      <a:r>
                        <a:rPr lang="de-DE" sz="600">
                          <a:effectLst/>
                        </a:rPr>
                        <a:t>2.003</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54966</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28202</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1.956</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41339</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57744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3394716653"/>
                  </a:ext>
                </a:extLst>
              </a:tr>
              <a:tr h="148002">
                <a:tc>
                  <a:txBody>
                    <a:bodyPr/>
                    <a:lstStyle/>
                    <a:p>
                      <a:pPr algn="just">
                        <a:lnSpc>
                          <a:spcPct val="200000"/>
                        </a:lnSpc>
                        <a:spcAft>
                          <a:spcPts val="0"/>
                        </a:spcAft>
                      </a:pPr>
                      <a:r>
                        <a:rPr lang="de-DE" sz="600">
                          <a:effectLst/>
                        </a:rPr>
                        <a:t>2.013</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33958</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31080</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1.967</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45604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35434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3023651125"/>
                  </a:ext>
                </a:extLst>
              </a:tr>
              <a:tr h="148002">
                <a:tc>
                  <a:txBody>
                    <a:bodyPr/>
                    <a:lstStyle/>
                    <a:p>
                      <a:pPr algn="just">
                        <a:lnSpc>
                          <a:spcPct val="200000"/>
                        </a:lnSpc>
                        <a:spcAft>
                          <a:spcPts val="0"/>
                        </a:spcAft>
                      </a:pPr>
                      <a:r>
                        <a:rPr lang="de-DE" sz="600">
                          <a:effectLst/>
                        </a:rPr>
                        <a:t>2.024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34246</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22447</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1.978</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41995</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45604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833322996"/>
                  </a:ext>
                </a:extLst>
              </a:tr>
              <a:tr h="148002">
                <a:tc>
                  <a:txBody>
                    <a:bodyPr/>
                    <a:lstStyle/>
                    <a:p>
                      <a:pPr algn="just">
                        <a:lnSpc>
                          <a:spcPct val="200000"/>
                        </a:lnSpc>
                        <a:spcAft>
                          <a:spcPts val="0"/>
                        </a:spcAft>
                      </a:pPr>
                      <a:r>
                        <a:rPr lang="de-DE" sz="600">
                          <a:effectLst/>
                        </a:rPr>
                        <a:t>2.036</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18130</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15822</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1.988</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62665</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38386</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880631579"/>
                  </a:ext>
                </a:extLst>
              </a:tr>
              <a:tr h="86302">
                <a:tc>
                  <a:txBody>
                    <a:bodyPr/>
                    <a:lstStyle/>
                    <a:p>
                      <a:pPr algn="just">
                        <a:spcAft>
                          <a:spcPts val="0"/>
                        </a:spcAft>
                      </a:pPr>
                      <a:r>
                        <a:rPr lang="de-DE" sz="600">
                          <a:effectLst/>
                        </a:rPr>
                        <a:t>Experiment</a:t>
                      </a:r>
                      <a:endParaRPr lang="de-DE" sz="600">
                        <a:effectLst/>
                        <a:latin typeface="Times New Roman" panose="02020603050405020304" pitchFamily="18" charset="0"/>
                        <a:ea typeface="Times New Roman" panose="02020603050405020304" pitchFamily="18" charset="0"/>
                      </a:endParaRPr>
                    </a:p>
                  </a:txBody>
                  <a:tcPr marL="20976" marR="20976" marT="0" marB="0"/>
                </a:tc>
                <a:tc gridSpan="2">
                  <a:txBody>
                    <a:bodyPr/>
                    <a:lstStyle/>
                    <a:p>
                      <a:pPr algn="just">
                        <a:spcAft>
                          <a:spcPts val="0"/>
                        </a:spcAft>
                      </a:pPr>
                      <a:r>
                        <a:rPr lang="de-DE" sz="600">
                          <a:effectLst/>
                        </a:rPr>
                        <a:t>04</a:t>
                      </a:r>
                      <a:endParaRPr lang="de-DE" sz="600">
                        <a:effectLst/>
                        <a:latin typeface="Times New Roman" panose="02020603050405020304" pitchFamily="18" charset="0"/>
                        <a:ea typeface="Times New Roman" panose="02020603050405020304" pitchFamily="18" charset="0"/>
                      </a:endParaRPr>
                    </a:p>
                  </a:txBody>
                  <a:tcPr marL="20976" marR="20976" marT="0" marB="0"/>
                </a:tc>
                <a:tc hMerge="1">
                  <a:txBody>
                    <a:bodyPr/>
                    <a:lstStyle/>
                    <a:p>
                      <a:endParaRPr lang="de-DE"/>
                    </a:p>
                  </a:txBody>
                  <a:tcPr/>
                </a:tc>
                <a:tc>
                  <a:txBody>
                    <a:bodyPr/>
                    <a:lstStyle/>
                    <a:p>
                      <a:pPr algn="just">
                        <a:spcAft>
                          <a:spcPts val="0"/>
                        </a:spcAft>
                      </a:pPr>
                      <a:r>
                        <a:rPr lang="de-DE" sz="600">
                          <a:effectLst/>
                        </a:rPr>
                        <a:t>Experiment</a:t>
                      </a:r>
                      <a:endParaRPr lang="de-DE" sz="600">
                        <a:effectLst/>
                        <a:latin typeface="Times New Roman" panose="02020603050405020304" pitchFamily="18" charset="0"/>
                        <a:ea typeface="Times New Roman" panose="02020603050405020304" pitchFamily="18" charset="0"/>
                      </a:endParaRPr>
                    </a:p>
                  </a:txBody>
                  <a:tcPr marL="20976" marR="20976" marT="0" marB="0"/>
                </a:tc>
                <a:tc gridSpan="2">
                  <a:txBody>
                    <a:bodyPr/>
                    <a:lstStyle/>
                    <a:p>
                      <a:pPr algn="just">
                        <a:spcAft>
                          <a:spcPts val="0"/>
                        </a:spcAft>
                      </a:pPr>
                      <a:r>
                        <a:rPr lang="de-DE" sz="600">
                          <a:effectLst/>
                        </a:rPr>
                        <a:t>13</a:t>
                      </a:r>
                      <a:endParaRPr lang="de-DE" sz="600">
                        <a:effectLst/>
                        <a:latin typeface="Times New Roman" panose="02020603050405020304" pitchFamily="18" charset="0"/>
                        <a:ea typeface="Times New Roman" panose="02020603050405020304" pitchFamily="18" charset="0"/>
                      </a:endParaRPr>
                    </a:p>
                  </a:txBody>
                  <a:tcPr marL="20976" marR="20976" marT="0" marB="0"/>
                </a:tc>
                <a:tc hMerge="1">
                  <a:txBody>
                    <a:bodyPr/>
                    <a:lstStyle/>
                    <a:p>
                      <a:endParaRPr lang="de-DE"/>
                    </a:p>
                  </a:txBody>
                  <a:tcPr/>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349386039"/>
                  </a:ext>
                </a:extLst>
              </a:tr>
              <a:tr h="86302">
                <a:tc>
                  <a:txBody>
                    <a:bodyPr/>
                    <a:lstStyle/>
                    <a:p>
                      <a:pPr algn="just">
                        <a:spcAft>
                          <a:spcPts val="0"/>
                        </a:spcAft>
                      </a:pPr>
                      <a:r>
                        <a:rPr lang="de-DE" sz="600">
                          <a:effectLst/>
                        </a:rPr>
                        <a:t>t</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267</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285</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t</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267</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285</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2955905643"/>
                  </a:ext>
                </a:extLst>
              </a:tr>
              <a:tr h="148002">
                <a:tc>
                  <a:txBody>
                    <a:bodyPr/>
                    <a:lstStyle/>
                    <a:p>
                      <a:pPr algn="just">
                        <a:lnSpc>
                          <a:spcPct val="200000"/>
                        </a:lnSpc>
                        <a:spcAft>
                          <a:spcPts val="0"/>
                        </a:spcAft>
                      </a:pPr>
                      <a:r>
                        <a:rPr lang="de-DE" sz="600">
                          <a:effectLst/>
                        </a:rPr>
                        <a:t>1.918</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29334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38868</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1.954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53342</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34243</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1953385555"/>
                  </a:ext>
                </a:extLst>
              </a:tr>
              <a:tr h="148002">
                <a:tc>
                  <a:txBody>
                    <a:bodyPr/>
                    <a:lstStyle/>
                    <a:p>
                      <a:pPr algn="just">
                        <a:lnSpc>
                          <a:spcPct val="200000"/>
                        </a:lnSpc>
                        <a:spcAft>
                          <a:spcPts val="0"/>
                        </a:spcAft>
                      </a:pPr>
                      <a:r>
                        <a:rPr lang="de-DE" sz="600">
                          <a:effectLst/>
                        </a:rPr>
                        <a:t>1.930</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60502</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30434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1.964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45292</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48765</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2878358540"/>
                  </a:ext>
                </a:extLst>
              </a:tr>
              <a:tr h="148002">
                <a:tc>
                  <a:txBody>
                    <a:bodyPr/>
                    <a:lstStyle/>
                    <a:p>
                      <a:pPr algn="just">
                        <a:lnSpc>
                          <a:spcPct val="200000"/>
                        </a:lnSpc>
                        <a:spcAft>
                          <a:spcPts val="0"/>
                        </a:spcAft>
                      </a:pPr>
                      <a:r>
                        <a:rPr lang="de-DE" sz="600">
                          <a:effectLst/>
                        </a:rPr>
                        <a:t>1.943</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69669</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28234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1.974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51922</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32823</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2129861251"/>
                  </a:ext>
                </a:extLst>
              </a:tr>
              <a:tr h="148002">
                <a:tc>
                  <a:txBody>
                    <a:bodyPr/>
                    <a:lstStyle/>
                    <a:p>
                      <a:pPr algn="just">
                        <a:lnSpc>
                          <a:spcPct val="200000"/>
                        </a:lnSpc>
                        <a:spcAft>
                          <a:spcPts val="0"/>
                        </a:spcAft>
                      </a:pPr>
                      <a:r>
                        <a:rPr lang="de-DE" sz="600">
                          <a:effectLst/>
                        </a:rPr>
                        <a:t>1.954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51335</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47307</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3106620963"/>
                  </a:ext>
                </a:extLst>
              </a:tr>
              <a:tr h="148002">
                <a:tc>
                  <a:txBody>
                    <a:bodyPr/>
                    <a:lstStyle/>
                    <a:p>
                      <a:pPr algn="just">
                        <a:lnSpc>
                          <a:spcPct val="200000"/>
                        </a:lnSpc>
                        <a:spcAft>
                          <a:spcPts val="0"/>
                        </a:spcAft>
                      </a:pPr>
                      <a:r>
                        <a:rPr lang="de-DE" sz="600">
                          <a:effectLst/>
                        </a:rPr>
                        <a:t>1.963</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47668</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53535</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1975280347"/>
                  </a:ext>
                </a:extLst>
              </a:tr>
              <a:tr h="86302">
                <a:tc>
                  <a:txBody>
                    <a:bodyPr/>
                    <a:lstStyle/>
                    <a:p>
                      <a:pPr algn="just">
                        <a:spcAft>
                          <a:spcPts val="0"/>
                        </a:spcAft>
                      </a:pPr>
                      <a:r>
                        <a:rPr lang="de-DE" sz="600">
                          <a:effectLst/>
                        </a:rPr>
                        <a:t>Experiment</a:t>
                      </a:r>
                      <a:endParaRPr lang="de-DE" sz="600">
                        <a:effectLst/>
                        <a:latin typeface="Times New Roman" panose="02020603050405020304" pitchFamily="18" charset="0"/>
                        <a:ea typeface="Times New Roman" panose="02020603050405020304" pitchFamily="18" charset="0"/>
                      </a:endParaRPr>
                    </a:p>
                  </a:txBody>
                  <a:tcPr marL="20976" marR="20976" marT="0" marB="0"/>
                </a:tc>
                <a:tc gridSpan="7">
                  <a:txBody>
                    <a:bodyPr/>
                    <a:lstStyle/>
                    <a:p>
                      <a:pPr algn="just">
                        <a:spcAft>
                          <a:spcPts val="0"/>
                        </a:spcAft>
                      </a:pPr>
                      <a:r>
                        <a:rPr lang="de-DE" sz="600">
                          <a:effectLst/>
                        </a:rPr>
                        <a:t>05</a:t>
                      </a:r>
                      <a:endParaRPr lang="de-DE" sz="600">
                        <a:effectLst/>
                        <a:latin typeface="Times New Roman" panose="02020603050405020304" pitchFamily="18" charset="0"/>
                        <a:ea typeface="Times New Roman" panose="02020603050405020304" pitchFamily="18" charset="0"/>
                      </a:endParaRPr>
                    </a:p>
                  </a:txBody>
                  <a:tcPr marL="20976" marR="20976"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457746844"/>
                  </a:ext>
                </a:extLst>
              </a:tr>
              <a:tr h="86302">
                <a:tc>
                  <a:txBody>
                    <a:bodyPr/>
                    <a:lstStyle/>
                    <a:p>
                      <a:pPr algn="just">
                        <a:spcAft>
                          <a:spcPts val="0"/>
                        </a:spcAft>
                      </a:pPr>
                      <a:r>
                        <a:rPr lang="de-DE" sz="600">
                          <a:effectLst/>
                        </a:rPr>
                        <a:t>t</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267</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285</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227</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211</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177</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t</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109</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558327888"/>
                  </a:ext>
                </a:extLst>
              </a:tr>
              <a:tr h="148002">
                <a:tc>
                  <a:txBody>
                    <a:bodyPr/>
                    <a:lstStyle/>
                    <a:p>
                      <a:pPr algn="just">
                        <a:lnSpc>
                          <a:spcPct val="200000"/>
                        </a:lnSpc>
                        <a:spcAft>
                          <a:spcPts val="0"/>
                        </a:spcAft>
                      </a:pPr>
                      <a:r>
                        <a:rPr lang="de-DE" sz="600">
                          <a:effectLst/>
                        </a:rPr>
                        <a:t>1.916</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30572</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18485</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20150</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17780</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2766</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1.973</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10431</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3554296002"/>
                  </a:ext>
                </a:extLst>
              </a:tr>
              <a:tr h="148002">
                <a:tc>
                  <a:txBody>
                    <a:bodyPr/>
                    <a:lstStyle/>
                    <a:p>
                      <a:pPr algn="just">
                        <a:lnSpc>
                          <a:spcPct val="200000"/>
                        </a:lnSpc>
                        <a:spcAft>
                          <a:spcPts val="0"/>
                        </a:spcAft>
                      </a:pPr>
                      <a:r>
                        <a:rPr lang="de-DE" sz="600">
                          <a:effectLst/>
                        </a:rPr>
                        <a:t>1.936</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58063</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30572</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16331</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13434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8166</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1.983</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11401</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3395358613"/>
                  </a:ext>
                </a:extLst>
              </a:tr>
              <a:tr h="148002">
                <a:tc>
                  <a:txBody>
                    <a:bodyPr/>
                    <a:lstStyle/>
                    <a:p>
                      <a:pPr algn="just">
                        <a:lnSpc>
                          <a:spcPct val="200000"/>
                        </a:lnSpc>
                        <a:spcAft>
                          <a:spcPts val="0"/>
                        </a:spcAft>
                      </a:pPr>
                      <a:r>
                        <a:rPr lang="de-DE" sz="600">
                          <a:effectLst/>
                        </a:rPr>
                        <a:t>1.948</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53086</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46450</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27131</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lnSpc>
                          <a:spcPct val="200000"/>
                        </a:lnSpc>
                        <a:spcAft>
                          <a:spcPts val="0"/>
                        </a:spcAft>
                      </a:pPr>
                      <a:r>
                        <a:rPr lang="de-DE" sz="600">
                          <a:effectLst/>
                        </a:rPr>
                        <a:t>19755</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15014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1.994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11401</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955610185"/>
                  </a:ext>
                </a:extLst>
              </a:tr>
              <a:tr h="148002">
                <a:tc>
                  <a:txBody>
                    <a:bodyPr/>
                    <a:lstStyle/>
                    <a:p>
                      <a:pPr algn="just">
                        <a:lnSpc>
                          <a:spcPct val="200000"/>
                        </a:lnSpc>
                        <a:spcAft>
                          <a:spcPts val="0"/>
                        </a:spcAft>
                      </a:pPr>
                      <a:r>
                        <a:rPr lang="de-DE" sz="600" dirty="0">
                          <a:effectLst/>
                        </a:rPr>
                        <a:t>1.959</a:t>
                      </a:r>
                      <a:endParaRPr lang="de-DE" sz="600" dirty="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46450</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55219</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31213</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32530</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18175</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2140441854"/>
                  </a:ext>
                </a:extLst>
              </a:tr>
              <a:tr h="86302">
                <a:tc>
                  <a:txBody>
                    <a:bodyPr/>
                    <a:lstStyle/>
                    <a:p>
                      <a:pPr algn="just">
                        <a:spcAft>
                          <a:spcPts val="0"/>
                        </a:spcAft>
                      </a:pPr>
                      <a:r>
                        <a:rPr lang="de-DE" sz="600">
                          <a:effectLst/>
                        </a:rPr>
                        <a:t>Experiment</a:t>
                      </a:r>
                      <a:endParaRPr lang="de-DE" sz="600">
                        <a:effectLst/>
                        <a:latin typeface="Times New Roman" panose="02020603050405020304" pitchFamily="18" charset="0"/>
                        <a:ea typeface="Times New Roman" panose="02020603050405020304" pitchFamily="18" charset="0"/>
                      </a:endParaRPr>
                    </a:p>
                  </a:txBody>
                  <a:tcPr marL="20976" marR="20976" marT="0" marB="0"/>
                </a:tc>
                <a:tc gridSpan="7">
                  <a:txBody>
                    <a:bodyPr/>
                    <a:lstStyle/>
                    <a:p>
                      <a:pPr algn="just">
                        <a:spcAft>
                          <a:spcPts val="0"/>
                        </a:spcAft>
                      </a:pPr>
                      <a:r>
                        <a:rPr lang="de-DE" sz="600">
                          <a:effectLst/>
                        </a:rPr>
                        <a:t>05</a:t>
                      </a:r>
                      <a:endParaRPr lang="de-DE" sz="600">
                        <a:effectLst/>
                        <a:latin typeface="Times New Roman" panose="02020603050405020304" pitchFamily="18" charset="0"/>
                        <a:ea typeface="Times New Roman" panose="02020603050405020304" pitchFamily="18" charset="0"/>
                      </a:endParaRPr>
                    </a:p>
                  </a:txBody>
                  <a:tcPr marL="20976" marR="20976"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814016846"/>
                  </a:ext>
                </a:extLst>
              </a:tr>
              <a:tr h="86302">
                <a:tc>
                  <a:txBody>
                    <a:bodyPr/>
                    <a:lstStyle/>
                    <a:p>
                      <a:pPr algn="just">
                        <a:spcAft>
                          <a:spcPts val="0"/>
                        </a:spcAft>
                      </a:pPr>
                      <a:r>
                        <a:rPr lang="de-DE" sz="600">
                          <a:effectLst/>
                        </a:rPr>
                        <a:t>t</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245</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227</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203</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t</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303</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3473602434"/>
                  </a:ext>
                </a:extLst>
              </a:tr>
              <a:tr h="148002">
                <a:tc>
                  <a:txBody>
                    <a:bodyPr/>
                    <a:lstStyle/>
                    <a:p>
                      <a:pPr algn="just">
                        <a:lnSpc>
                          <a:spcPct val="200000"/>
                        </a:lnSpc>
                        <a:spcAft>
                          <a:spcPts val="0"/>
                        </a:spcAft>
                      </a:pPr>
                      <a:r>
                        <a:rPr lang="de-DE" sz="600">
                          <a:effectLst/>
                        </a:rPr>
                        <a:t>1.900</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7453</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7995</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1339</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2.071</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808</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328667021"/>
                  </a:ext>
                </a:extLst>
              </a:tr>
              <a:tr h="148002">
                <a:tc>
                  <a:txBody>
                    <a:bodyPr/>
                    <a:lstStyle/>
                    <a:p>
                      <a:pPr algn="just">
                        <a:lnSpc>
                          <a:spcPct val="200000"/>
                        </a:lnSpc>
                        <a:spcAft>
                          <a:spcPts val="0"/>
                        </a:spcAft>
                      </a:pPr>
                      <a:r>
                        <a:rPr lang="de-DE" sz="600">
                          <a:effectLst/>
                        </a:rPr>
                        <a:t>1.912</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136</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13551</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437</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2.083</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1574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3161376827"/>
                  </a:ext>
                </a:extLst>
              </a:tr>
              <a:tr h="148002">
                <a:tc>
                  <a:txBody>
                    <a:bodyPr/>
                    <a:lstStyle/>
                    <a:p>
                      <a:pPr algn="just">
                        <a:lnSpc>
                          <a:spcPct val="200000"/>
                        </a:lnSpc>
                        <a:spcAft>
                          <a:spcPts val="0"/>
                        </a:spcAft>
                      </a:pPr>
                      <a:r>
                        <a:rPr lang="de-DE" sz="600">
                          <a:effectLst/>
                        </a:rPr>
                        <a:t>1.924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3930</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20462</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1994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4022767190"/>
                  </a:ext>
                </a:extLst>
              </a:tr>
              <a:tr h="86302">
                <a:tc>
                  <a:txBody>
                    <a:bodyPr/>
                    <a:lstStyle/>
                    <a:p>
                      <a:pPr algn="just">
                        <a:spcAft>
                          <a:spcPts val="0"/>
                        </a:spcAft>
                      </a:pPr>
                      <a:r>
                        <a:rPr lang="de-DE" sz="600">
                          <a:effectLst/>
                        </a:rPr>
                        <a:t>Experiment</a:t>
                      </a:r>
                      <a:endParaRPr lang="de-DE" sz="600">
                        <a:effectLst/>
                        <a:latin typeface="Times New Roman" panose="02020603050405020304" pitchFamily="18" charset="0"/>
                        <a:ea typeface="Times New Roman" panose="02020603050405020304" pitchFamily="18" charset="0"/>
                      </a:endParaRPr>
                    </a:p>
                  </a:txBody>
                  <a:tcPr marL="20976" marR="20976" marT="0" marB="0"/>
                </a:tc>
                <a:tc gridSpan="2">
                  <a:txBody>
                    <a:bodyPr/>
                    <a:lstStyle/>
                    <a:p>
                      <a:pPr algn="just">
                        <a:spcAft>
                          <a:spcPts val="0"/>
                        </a:spcAft>
                      </a:pPr>
                      <a:r>
                        <a:rPr lang="de-DE" sz="600">
                          <a:effectLst/>
                        </a:rPr>
                        <a:t>14</a:t>
                      </a:r>
                      <a:endParaRPr lang="de-DE" sz="600">
                        <a:effectLst/>
                        <a:latin typeface="Times New Roman" panose="02020603050405020304" pitchFamily="18" charset="0"/>
                        <a:ea typeface="Times New Roman" panose="02020603050405020304" pitchFamily="18" charset="0"/>
                      </a:endParaRPr>
                    </a:p>
                  </a:txBody>
                  <a:tcPr marL="20976" marR="20976" marT="0" marB="0"/>
                </a:tc>
                <a:tc hMerge="1">
                  <a:txBody>
                    <a:bodyPr/>
                    <a:lstStyle/>
                    <a:p>
                      <a:endParaRPr lang="de-DE"/>
                    </a:p>
                  </a:txBody>
                  <a:tcPr/>
                </a:tc>
                <a:tc>
                  <a:txBody>
                    <a:bodyPr/>
                    <a:lstStyle/>
                    <a:p>
                      <a:pPr algn="just">
                        <a:spcAft>
                          <a:spcPts val="0"/>
                        </a:spcAft>
                      </a:pPr>
                      <a:r>
                        <a:rPr lang="de-DE" sz="600">
                          <a:effectLst/>
                        </a:rPr>
                        <a:t>Experiment</a:t>
                      </a:r>
                      <a:endParaRPr lang="de-DE" sz="600">
                        <a:effectLst/>
                        <a:latin typeface="Times New Roman" panose="02020603050405020304" pitchFamily="18" charset="0"/>
                        <a:ea typeface="Times New Roman" panose="02020603050405020304" pitchFamily="18" charset="0"/>
                      </a:endParaRPr>
                    </a:p>
                  </a:txBody>
                  <a:tcPr marL="20976" marR="20976" marT="0" marB="0"/>
                </a:tc>
                <a:tc gridSpan="2">
                  <a:txBody>
                    <a:bodyPr/>
                    <a:lstStyle/>
                    <a:p>
                      <a:pPr algn="just">
                        <a:spcAft>
                          <a:spcPts val="0"/>
                        </a:spcAft>
                      </a:pPr>
                      <a:r>
                        <a:rPr lang="de-DE" sz="600">
                          <a:effectLst/>
                        </a:rPr>
                        <a:t>16</a:t>
                      </a:r>
                      <a:endParaRPr lang="de-DE" sz="600">
                        <a:effectLst/>
                        <a:latin typeface="Times New Roman" panose="02020603050405020304" pitchFamily="18" charset="0"/>
                        <a:ea typeface="Times New Roman" panose="02020603050405020304" pitchFamily="18" charset="0"/>
                      </a:endParaRPr>
                    </a:p>
                  </a:txBody>
                  <a:tcPr marL="20976" marR="20976" marT="0" marB="0"/>
                </a:tc>
                <a:tc hMerge="1">
                  <a:txBody>
                    <a:bodyPr/>
                    <a:lstStyle/>
                    <a:p>
                      <a:endParaRPr lang="de-DE"/>
                    </a:p>
                  </a:txBody>
                  <a:tcPr/>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2367682823"/>
                  </a:ext>
                </a:extLst>
              </a:tr>
              <a:tr h="86302">
                <a:tc>
                  <a:txBody>
                    <a:bodyPr/>
                    <a:lstStyle/>
                    <a:p>
                      <a:pPr algn="just">
                        <a:spcAft>
                          <a:spcPts val="0"/>
                        </a:spcAft>
                      </a:pPr>
                      <a:r>
                        <a:rPr lang="de-DE" sz="600">
                          <a:effectLst/>
                        </a:rPr>
                        <a:t>t</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267</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285</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t</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267</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m/z 285</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2574690843"/>
                  </a:ext>
                </a:extLst>
              </a:tr>
              <a:tr h="148002">
                <a:tc>
                  <a:txBody>
                    <a:bodyPr/>
                    <a:lstStyle/>
                    <a:p>
                      <a:pPr algn="just">
                        <a:lnSpc>
                          <a:spcPct val="200000"/>
                        </a:lnSpc>
                        <a:spcAft>
                          <a:spcPts val="0"/>
                        </a:spcAft>
                      </a:pPr>
                      <a:r>
                        <a:rPr lang="de-DE" sz="600">
                          <a:effectLst/>
                        </a:rPr>
                        <a:t>1.939</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45462</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47666</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1.969</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48364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27765</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3480404109"/>
                  </a:ext>
                </a:extLst>
              </a:tr>
              <a:tr h="148002">
                <a:tc>
                  <a:txBody>
                    <a:bodyPr/>
                    <a:lstStyle/>
                    <a:p>
                      <a:pPr algn="just">
                        <a:lnSpc>
                          <a:spcPct val="200000"/>
                        </a:lnSpc>
                        <a:spcAft>
                          <a:spcPts val="0"/>
                        </a:spcAft>
                      </a:pPr>
                      <a:r>
                        <a:rPr lang="de-DE" sz="600">
                          <a:effectLst/>
                        </a:rPr>
                        <a:t>1.950</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81827</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52074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1.979</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39152</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26699</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1084240568"/>
                  </a:ext>
                </a:extLst>
              </a:tr>
              <a:tr h="148002">
                <a:tc>
                  <a:txBody>
                    <a:bodyPr/>
                    <a:lstStyle/>
                    <a:p>
                      <a:pPr algn="just">
                        <a:lnSpc>
                          <a:spcPct val="200000"/>
                        </a:lnSpc>
                        <a:spcAft>
                          <a:spcPts val="0"/>
                        </a:spcAft>
                      </a:pPr>
                      <a:r>
                        <a:rPr lang="de-DE" sz="600">
                          <a:effectLst/>
                        </a:rPr>
                        <a:t>1.960</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38300</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40504</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1.991</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30452</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28062</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351178623"/>
                  </a:ext>
                </a:extLst>
              </a:tr>
              <a:tr h="148002">
                <a:tc>
                  <a:txBody>
                    <a:bodyPr/>
                    <a:lstStyle/>
                    <a:p>
                      <a:pPr algn="just">
                        <a:lnSpc>
                          <a:spcPct val="200000"/>
                        </a:lnSpc>
                        <a:spcAft>
                          <a:spcPts val="0"/>
                        </a:spcAft>
                      </a:pPr>
                      <a:r>
                        <a:rPr lang="de-DE" sz="600">
                          <a:effectLst/>
                        </a:rPr>
                        <a:t>1.972</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44636</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50972</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a:effectLst/>
                        </a:rPr>
                        <a:t> </a:t>
                      </a:r>
                      <a:endParaRPr lang="de-DE" sz="600">
                        <a:effectLst/>
                        <a:latin typeface="Times New Roman" panose="02020603050405020304" pitchFamily="18" charset="0"/>
                        <a:ea typeface="Times New Roman" panose="02020603050405020304" pitchFamily="18" charset="0"/>
                      </a:endParaRPr>
                    </a:p>
                  </a:txBody>
                  <a:tcPr marL="20976" marR="20976" marT="0" marB="0"/>
                </a:tc>
                <a:tc>
                  <a:txBody>
                    <a:bodyPr/>
                    <a:lstStyle/>
                    <a:p>
                      <a:pPr algn="just">
                        <a:spcAft>
                          <a:spcPts val="0"/>
                        </a:spcAft>
                      </a:pPr>
                      <a:r>
                        <a:rPr lang="de-DE" sz="600" dirty="0">
                          <a:effectLst/>
                        </a:rPr>
                        <a:t> </a:t>
                      </a:r>
                      <a:endParaRPr lang="de-DE" sz="600" dirty="0">
                        <a:effectLst/>
                        <a:latin typeface="Times New Roman" panose="02020603050405020304" pitchFamily="18" charset="0"/>
                        <a:ea typeface="Times New Roman" panose="02020603050405020304" pitchFamily="18" charset="0"/>
                      </a:endParaRPr>
                    </a:p>
                  </a:txBody>
                  <a:tcPr marL="20976" marR="20976" marT="0" marB="0"/>
                </a:tc>
                <a:extLst>
                  <a:ext uri="{0D108BD9-81ED-4DB2-BD59-A6C34878D82A}">
                    <a16:rowId xmlns:a16="http://schemas.microsoft.com/office/drawing/2014/main" val="481461233"/>
                  </a:ext>
                </a:extLst>
              </a:tr>
            </a:tbl>
          </a:graphicData>
        </a:graphic>
      </p:graphicFrame>
      <p:graphicFrame>
        <p:nvGraphicFramePr>
          <p:cNvPr id="3" name="Tabelle 2">
            <a:extLst>
              <a:ext uri="{FF2B5EF4-FFF2-40B4-BE49-F238E27FC236}">
                <a16:creationId xmlns:a16="http://schemas.microsoft.com/office/drawing/2014/main" id="{47486350-F709-4BCA-BA76-51B0F129802C}"/>
              </a:ext>
            </a:extLst>
          </p:cNvPr>
          <p:cNvGraphicFramePr>
            <a:graphicFrameLocks noGrp="1"/>
          </p:cNvGraphicFramePr>
          <p:nvPr>
            <p:extLst>
              <p:ext uri="{D42A27DB-BD31-4B8C-83A1-F6EECF244321}">
                <p14:modId xmlns:p14="http://schemas.microsoft.com/office/powerpoint/2010/main" val="2250065915"/>
              </p:ext>
            </p:extLst>
          </p:nvPr>
        </p:nvGraphicFramePr>
        <p:xfrm>
          <a:off x="4343400" y="1066800"/>
          <a:ext cx="4266454" cy="4708305"/>
        </p:xfrm>
        <a:graphic>
          <a:graphicData uri="http://schemas.openxmlformats.org/drawingml/2006/table">
            <a:tbl>
              <a:tblPr>
                <a:tableStyleId>{5C22544A-7EE6-4342-B048-85BDC9FD1C3A}</a:tableStyleId>
              </a:tblPr>
              <a:tblGrid>
                <a:gridCol w="401880">
                  <a:extLst>
                    <a:ext uri="{9D8B030D-6E8A-4147-A177-3AD203B41FA5}">
                      <a16:colId xmlns:a16="http://schemas.microsoft.com/office/drawing/2014/main" val="551424227"/>
                    </a:ext>
                  </a:extLst>
                </a:gridCol>
                <a:gridCol w="1001347">
                  <a:extLst>
                    <a:ext uri="{9D8B030D-6E8A-4147-A177-3AD203B41FA5}">
                      <a16:colId xmlns:a16="http://schemas.microsoft.com/office/drawing/2014/main" val="3040619205"/>
                    </a:ext>
                  </a:extLst>
                </a:gridCol>
                <a:gridCol w="974525">
                  <a:extLst>
                    <a:ext uri="{9D8B030D-6E8A-4147-A177-3AD203B41FA5}">
                      <a16:colId xmlns:a16="http://schemas.microsoft.com/office/drawing/2014/main" val="1139316911"/>
                    </a:ext>
                  </a:extLst>
                </a:gridCol>
                <a:gridCol w="918647">
                  <a:extLst>
                    <a:ext uri="{9D8B030D-6E8A-4147-A177-3AD203B41FA5}">
                      <a16:colId xmlns:a16="http://schemas.microsoft.com/office/drawing/2014/main" val="516341129"/>
                    </a:ext>
                  </a:extLst>
                </a:gridCol>
                <a:gridCol w="970055">
                  <a:extLst>
                    <a:ext uri="{9D8B030D-6E8A-4147-A177-3AD203B41FA5}">
                      <a16:colId xmlns:a16="http://schemas.microsoft.com/office/drawing/2014/main" val="3315995435"/>
                    </a:ext>
                  </a:extLst>
                </a:gridCol>
              </a:tblGrid>
              <a:tr h="114948">
                <a:tc>
                  <a:txBody>
                    <a:bodyPr/>
                    <a:lstStyle/>
                    <a:p>
                      <a:pPr algn="just">
                        <a:spcAft>
                          <a:spcPts val="0"/>
                        </a:spcAft>
                      </a:pPr>
                      <a:r>
                        <a:rPr lang="en-US" sz="800">
                          <a:effectLst/>
                        </a:rPr>
                        <a:t> </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de-DE" sz="800">
                          <a:effectLst/>
                        </a:rPr>
                        <a:t>m/z 267</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de-DE" sz="800">
                          <a:effectLst/>
                        </a:rPr>
                        <a:t>m/z 285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de-DE" sz="800">
                          <a:effectLst/>
                        </a:rPr>
                        <a:t>m/z 267</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de-DE" sz="800">
                          <a:effectLst/>
                        </a:rPr>
                        <a:t>m/z 285</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3468030067"/>
                  </a:ext>
                </a:extLst>
              </a:tr>
              <a:tr h="114948">
                <a:tc>
                  <a:txBody>
                    <a:bodyPr/>
                    <a:lstStyle/>
                    <a:p>
                      <a:pPr algn="just">
                        <a:spcAft>
                          <a:spcPts val="0"/>
                        </a:spcAft>
                      </a:pPr>
                      <a:r>
                        <a:rPr lang="de-DE" sz="800">
                          <a:effectLst/>
                        </a:rPr>
                        <a:t> </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02</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02</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03</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03</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2140311043"/>
                  </a:ext>
                </a:extLst>
              </a:tr>
              <a:tr h="114948">
                <a:tc>
                  <a:txBody>
                    <a:bodyPr/>
                    <a:lstStyle/>
                    <a:p>
                      <a:pPr algn="just">
                        <a:spcAft>
                          <a:spcPts val="0"/>
                        </a:spcAft>
                      </a:pPr>
                      <a:r>
                        <a:rPr lang="it-IT" sz="800">
                          <a:effectLst/>
                        </a:rPr>
                        <a:t>t </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2.003–2.036</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2.003–2.036</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1.956–1.988</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1.956–1.988</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3506397073"/>
                  </a:ext>
                </a:extLst>
              </a:tr>
              <a:tr h="114948">
                <a:tc>
                  <a:txBody>
                    <a:bodyPr/>
                    <a:lstStyle/>
                    <a:p>
                      <a:pPr algn="just">
                        <a:spcAft>
                          <a:spcPts val="0"/>
                        </a:spcAft>
                      </a:pPr>
                      <a:r>
                        <a:rPr lang="it-IT" sz="800">
                          <a:effectLst/>
                        </a:rPr>
                        <a:t>&lt; I &gt;</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35325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24387.75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47900.75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44292</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1451457963"/>
                  </a:ext>
                </a:extLst>
              </a:tr>
              <a:tr h="114948">
                <a:tc>
                  <a:txBody>
                    <a:bodyPr/>
                    <a:lstStyle/>
                    <a:p>
                      <a:pPr algn="just">
                        <a:spcAft>
                          <a:spcPts val="0"/>
                        </a:spcAft>
                      </a:pPr>
                      <a:r>
                        <a:rPr lang="it-IT" sz="800">
                          <a:effectLst/>
                        </a:rPr>
                        <a:t>(&lt; I &gt;)</a:t>
                      </a:r>
                      <a:r>
                        <a:rPr lang="it-IT" sz="800" baseline="30000">
                          <a:effectLst/>
                        </a:rPr>
                        <a:t>2</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1247855625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594762350.0625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2294481850.5625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1961781264</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4154004426"/>
                  </a:ext>
                </a:extLst>
              </a:tr>
              <a:tr h="197128">
                <a:tc>
                  <a:txBody>
                    <a:bodyPr/>
                    <a:lstStyle/>
                    <a:p>
                      <a:pPr algn="just">
                        <a:spcAft>
                          <a:spcPts val="0"/>
                        </a:spcAft>
                      </a:pPr>
                      <a:r>
                        <a:rPr lang="it-IT" sz="800">
                          <a:effectLst/>
                        </a:rPr>
                        <a:t>(&lt; I</a:t>
                      </a:r>
                      <a:r>
                        <a:rPr lang="it-IT" sz="800" baseline="30000">
                          <a:effectLst/>
                        </a:rPr>
                        <a:t>2</a:t>
                      </a:r>
                      <a:r>
                        <a:rPr lang="it-IT" sz="800">
                          <a:effectLst/>
                        </a:rPr>
                        <a:t> &gt;)</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lnSpc>
                          <a:spcPct val="200000"/>
                        </a:lnSpc>
                        <a:spcAft>
                          <a:spcPts val="0"/>
                        </a:spcAft>
                      </a:pPr>
                      <a:r>
                        <a:rPr lang="it-IT" sz="800">
                          <a:effectLst/>
                        </a:rPr>
                        <a:t>1418973084</a:t>
                      </a:r>
                      <a:endParaRPr lang="de-DE" sz="800">
                        <a:effectLst/>
                        <a:latin typeface="Times" panose="02020603050405020304" pitchFamily="18" charset="0"/>
                        <a:ea typeface="Times New Roman" panose="02020603050405020304" pitchFamily="18" charset="0"/>
                        <a:cs typeface="Times New Roman" panose="02020603050405020304" pitchFamily="18" charset="0"/>
                      </a:endParaRPr>
                    </a:p>
                  </a:txBody>
                  <a:tcPr marL="27939" marR="27939" marT="0" marB="0"/>
                </a:tc>
                <a:tc>
                  <a:txBody>
                    <a:bodyPr/>
                    <a:lstStyle/>
                    <a:p>
                      <a:pPr algn="just">
                        <a:spcAft>
                          <a:spcPts val="0"/>
                        </a:spcAft>
                      </a:pPr>
                      <a:r>
                        <a:rPr lang="it-IT" sz="800">
                          <a:effectLst/>
                        </a:rPr>
                        <a:t>628880674.25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2369779996.75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2035786926</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1152280876"/>
                  </a:ext>
                </a:extLst>
              </a:tr>
              <a:tr h="139295">
                <a:tc>
                  <a:txBody>
                    <a:bodyPr/>
                    <a:lstStyle/>
                    <a:p>
                      <a:pPr algn="just">
                        <a:spcAft>
                          <a:spcPts val="0"/>
                        </a:spcAft>
                      </a:pPr>
                      <a:r>
                        <a:rPr lang="it-IT" sz="800" dirty="0">
                          <a:effectLst/>
                          <a:latin typeface="Symbol" panose="05050102010706020507" pitchFamily="18" charset="2"/>
                        </a:rPr>
                        <a:t></a:t>
                      </a:r>
                      <a:r>
                        <a:rPr lang="it-IT" sz="800" baseline="30000" dirty="0">
                          <a:effectLst/>
                        </a:rPr>
                        <a:t>2 </a:t>
                      </a:r>
                      <a:endParaRPr lang="de-DE" sz="800" dirty="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171117459</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34118324.1875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75298146.1875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74005662</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301686790"/>
                  </a:ext>
                </a:extLst>
              </a:tr>
              <a:tr h="191580">
                <a:tc>
                  <a:txBody>
                    <a:bodyPr/>
                    <a:lstStyle/>
                    <a:p>
                      <a:pPr algn="just">
                        <a:spcAft>
                          <a:spcPts val="0"/>
                        </a:spcAft>
                      </a:pPr>
                      <a:r>
                        <a:rPr lang="it-IT" sz="800">
                          <a:effectLst/>
                        </a:rPr>
                        <a:t>&lt;I-&lt;I&gt;</a:t>
                      </a:r>
                      <a:r>
                        <a:rPr lang="it-IT" sz="800" baseline="30000">
                          <a:effectLst/>
                        </a:rPr>
                        <a:t>2</a:t>
                      </a:r>
                      <a:r>
                        <a:rPr lang="it-IT" sz="800">
                          <a:effectLst/>
                        </a:rPr>
                        <a:t>&gt;</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171117459</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34118324.1864</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75298146.186375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74005662</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1044898789"/>
                  </a:ext>
                </a:extLst>
              </a:tr>
              <a:tr h="176014">
                <a:tc>
                  <a:txBody>
                    <a:bodyPr/>
                    <a:lstStyle/>
                    <a:p>
                      <a:pPr algn="just">
                        <a:spcAft>
                          <a:spcPts val="0"/>
                        </a:spcAft>
                      </a:pPr>
                      <a:r>
                        <a:rPr lang="it-IT" sz="800">
                          <a:effectLst/>
                        </a:rPr>
                        <a:t>lnP1</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-17.053</a:t>
                      </a:r>
                      <a:r>
                        <a:rPr lang="it-IT" sz="800" baseline="-25000">
                          <a:effectLst/>
                        </a:rPr>
                        <a:t>372989</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-17.053</a:t>
                      </a:r>
                      <a:r>
                        <a:rPr lang="it-IT" sz="800" baseline="-25000">
                          <a:effectLst/>
                        </a:rPr>
                        <a:t>372989</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-17.053</a:t>
                      </a:r>
                      <a:r>
                        <a:rPr lang="it-IT" sz="800" baseline="-25000">
                          <a:effectLst/>
                        </a:rPr>
                        <a:t>372989</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-17.053</a:t>
                      </a:r>
                      <a:r>
                        <a:rPr lang="it-IT" sz="800" baseline="-25000">
                          <a:effectLst/>
                        </a:rPr>
                        <a:t>372989</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2042812926"/>
                  </a:ext>
                </a:extLst>
              </a:tr>
              <a:tr h="114948">
                <a:tc>
                  <a:txBody>
                    <a:bodyPr/>
                    <a:lstStyle/>
                    <a:p>
                      <a:pPr algn="just">
                        <a:spcAft>
                          <a:spcPts val="0"/>
                        </a:spcAft>
                      </a:pPr>
                      <a:r>
                        <a:rPr lang="it-IT" sz="800" dirty="0">
                          <a:effectLst/>
                          <a:latin typeface="Symbol" panose="05050102010706020507" pitchFamily="18" charset="2"/>
                        </a:rPr>
                        <a:t></a:t>
                      </a:r>
                      <a:r>
                        <a:rPr lang="it-IT" sz="800" dirty="0">
                          <a:effectLst/>
                        </a:rPr>
                        <a:t>’</a:t>
                      </a:r>
                      <a:r>
                        <a:rPr lang="it-IT" sz="800" baseline="30000" dirty="0">
                          <a:effectLst/>
                        </a:rPr>
                        <a:t>2</a:t>
                      </a:r>
                      <a:endParaRPr lang="de-DE" sz="800" dirty="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16731582.302</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2187103.97</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7150298.35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74005662</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2071820415"/>
                  </a:ext>
                </a:extLst>
              </a:tr>
              <a:tr h="114948">
                <a:tc>
                  <a:txBody>
                    <a:bodyPr/>
                    <a:lstStyle/>
                    <a:p>
                      <a:pPr algn="just">
                        <a:spcAft>
                          <a:spcPts val="0"/>
                        </a:spcAft>
                      </a:pPr>
                      <a:r>
                        <a:rPr lang="it-IT" sz="800">
                          <a:effectLst/>
                        </a:rPr>
                        <a:t>D</a:t>
                      </a:r>
                      <a:r>
                        <a:rPr lang="it-IT" sz="800" baseline="-25000">
                          <a:effectLst/>
                        </a:rPr>
                        <a:t>SD</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7.52921204.10</a:t>
                      </a:r>
                      <a:r>
                        <a:rPr lang="it-IT" sz="800" baseline="30000">
                          <a:effectLst/>
                        </a:rPr>
                        <a:t>-9</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9.8419679.10</a:t>
                      </a:r>
                      <a:r>
                        <a:rPr lang="it-IT" sz="800" baseline="30000">
                          <a:effectLst/>
                        </a:rPr>
                        <a:t>-10</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3.2176343.10</a:t>
                      </a:r>
                      <a:r>
                        <a:rPr lang="it-IT" sz="800" baseline="30000">
                          <a:effectLst/>
                        </a:rPr>
                        <a:t>-9</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2.4247.10</a:t>
                      </a:r>
                      <a:r>
                        <a:rPr lang="it-IT" sz="800" baseline="30000">
                          <a:effectLst/>
                        </a:rPr>
                        <a:t>-9</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1143139052"/>
                  </a:ext>
                </a:extLst>
              </a:tr>
              <a:tr h="114948">
                <a:tc>
                  <a:txBody>
                    <a:bodyPr/>
                    <a:lstStyle/>
                    <a:p>
                      <a:pPr algn="just">
                        <a:spcAft>
                          <a:spcPts val="0"/>
                        </a:spcAft>
                      </a:pPr>
                      <a:r>
                        <a:rPr lang="it-IT" sz="800">
                          <a:effectLst/>
                        </a:rPr>
                        <a:t> </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m/z 267</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de-DE" sz="800">
                          <a:effectLst/>
                        </a:rPr>
                        <a:t>m/z 285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de-DE" sz="800">
                          <a:effectLst/>
                        </a:rPr>
                        <a:t>m/z 267</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m/z 285</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3055865494"/>
                  </a:ext>
                </a:extLst>
              </a:tr>
              <a:tr h="114948">
                <a:tc>
                  <a:txBody>
                    <a:bodyPr/>
                    <a:lstStyle/>
                    <a:p>
                      <a:pPr algn="just">
                        <a:spcAft>
                          <a:spcPts val="0"/>
                        </a:spcAft>
                      </a:pPr>
                      <a:r>
                        <a:rPr lang="it-IT" sz="800">
                          <a:effectLst/>
                        </a:rPr>
                        <a:t> </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04</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04</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05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05</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2654513356"/>
                  </a:ext>
                </a:extLst>
              </a:tr>
              <a:tr h="114948">
                <a:tc>
                  <a:txBody>
                    <a:bodyPr/>
                    <a:lstStyle/>
                    <a:p>
                      <a:pPr algn="just">
                        <a:spcAft>
                          <a:spcPts val="0"/>
                        </a:spcAft>
                      </a:pPr>
                      <a:r>
                        <a:rPr lang="it-IT" sz="800">
                          <a:effectLst/>
                        </a:rPr>
                        <a:t>t </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1.918–1.963</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1.918–1.963</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1.916–1.959</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1.916–1.959</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3685574161"/>
                  </a:ext>
                </a:extLst>
              </a:tr>
              <a:tr h="114948">
                <a:tc>
                  <a:txBody>
                    <a:bodyPr/>
                    <a:lstStyle/>
                    <a:p>
                      <a:pPr algn="just">
                        <a:spcAft>
                          <a:spcPts val="0"/>
                        </a:spcAft>
                      </a:pPr>
                      <a:r>
                        <a:rPr lang="it-IT" sz="800">
                          <a:effectLst/>
                        </a:rPr>
                        <a:t>&lt; I &gt;</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51701.6</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39675.6</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47042.75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37681.5</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1057331806"/>
                  </a:ext>
                </a:extLst>
              </a:tr>
              <a:tr h="114948">
                <a:tc>
                  <a:txBody>
                    <a:bodyPr/>
                    <a:lstStyle/>
                    <a:p>
                      <a:pPr algn="just">
                        <a:spcAft>
                          <a:spcPts val="0"/>
                        </a:spcAft>
                      </a:pPr>
                      <a:r>
                        <a:rPr lang="it-IT" sz="800">
                          <a:effectLst/>
                        </a:rPr>
                        <a:t>(&lt; I &gt;)</a:t>
                      </a:r>
                      <a:r>
                        <a:rPr lang="it-IT" sz="800" baseline="30000">
                          <a:effectLst/>
                        </a:rPr>
                        <a:t>2</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2673055442.56</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1574153235.36</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2213020327.5625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1419895442.25</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3552248622"/>
                  </a:ext>
                </a:extLst>
              </a:tr>
              <a:tr h="197128">
                <a:tc>
                  <a:txBody>
                    <a:bodyPr/>
                    <a:lstStyle/>
                    <a:p>
                      <a:pPr algn="just">
                        <a:spcAft>
                          <a:spcPts val="0"/>
                        </a:spcAft>
                      </a:pPr>
                      <a:r>
                        <a:rPr lang="it-IT" sz="800">
                          <a:effectLst/>
                        </a:rPr>
                        <a:t>(&lt; I</a:t>
                      </a:r>
                      <a:r>
                        <a:rPr lang="it-IT" sz="800" baseline="30000">
                          <a:effectLst/>
                        </a:rPr>
                        <a:t>2</a:t>
                      </a:r>
                      <a:r>
                        <a:rPr lang="it-IT" sz="800">
                          <a:effectLst/>
                        </a:rPr>
                        <a:t> &gt;)</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lnSpc>
                          <a:spcPct val="200000"/>
                        </a:lnSpc>
                        <a:spcAft>
                          <a:spcPts val="0"/>
                        </a:spcAft>
                      </a:pPr>
                      <a:r>
                        <a:rPr lang="it-IT" sz="800">
                          <a:effectLst/>
                        </a:rPr>
                        <a:t>2856453114</a:t>
                      </a:r>
                      <a:endParaRPr lang="de-DE" sz="800">
                        <a:effectLst/>
                        <a:latin typeface="Times" panose="02020603050405020304" pitchFamily="18" charset="0"/>
                        <a:ea typeface="Times New Roman" panose="02020603050405020304" pitchFamily="18" charset="0"/>
                        <a:cs typeface="Times New Roman" panose="02020603050405020304" pitchFamily="18" charset="0"/>
                      </a:endParaRPr>
                    </a:p>
                  </a:txBody>
                  <a:tcPr marL="27939" marR="27939" marT="0" marB="0"/>
                </a:tc>
                <a:tc>
                  <a:txBody>
                    <a:bodyPr/>
                    <a:lstStyle/>
                    <a:p>
                      <a:pPr algn="just">
                        <a:spcAft>
                          <a:spcPts val="0"/>
                        </a:spcAft>
                      </a:pPr>
                      <a:r>
                        <a:rPr lang="it-IT" sz="800">
                          <a:effectLst/>
                        </a:rPr>
                        <a:t>1667611402</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2320421262.25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1620770717.5</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332833470"/>
                  </a:ext>
                </a:extLst>
              </a:tr>
              <a:tr h="139295">
                <a:tc>
                  <a:txBody>
                    <a:bodyPr/>
                    <a:lstStyle/>
                    <a:p>
                      <a:pPr algn="just">
                        <a:spcAft>
                          <a:spcPts val="0"/>
                        </a:spcAft>
                      </a:pPr>
                      <a:r>
                        <a:rPr lang="it-IT" sz="800" dirty="0">
                          <a:effectLst/>
                          <a:latin typeface="Symbol" panose="05050102010706020507" pitchFamily="18" charset="2"/>
                        </a:rPr>
                        <a:t></a:t>
                      </a:r>
                      <a:r>
                        <a:rPr lang="it-IT" sz="800" baseline="30000" dirty="0">
                          <a:effectLst/>
                        </a:rPr>
                        <a:t>2 </a:t>
                      </a:r>
                      <a:endParaRPr lang="de-DE" sz="800" dirty="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183397671.44</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93458166.64</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107400934.6875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200875275.25</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1203694816"/>
                  </a:ext>
                </a:extLst>
              </a:tr>
              <a:tr h="191580">
                <a:tc>
                  <a:txBody>
                    <a:bodyPr/>
                    <a:lstStyle/>
                    <a:p>
                      <a:pPr algn="just">
                        <a:spcAft>
                          <a:spcPts val="0"/>
                        </a:spcAft>
                      </a:pPr>
                      <a:r>
                        <a:rPr lang="it-IT" sz="800">
                          <a:effectLst/>
                        </a:rPr>
                        <a:t>&lt;I-&lt;I&gt;</a:t>
                      </a:r>
                      <a:r>
                        <a:rPr lang="it-IT" sz="800" baseline="30000">
                          <a:effectLst/>
                        </a:rPr>
                        <a:t>2</a:t>
                      </a:r>
                      <a:r>
                        <a:rPr lang="it-IT" sz="800">
                          <a:effectLst/>
                        </a:rPr>
                        <a:t>&gt;</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183397671.456</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93458166.648</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107400934.705625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200875275.2625</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3699741903"/>
                  </a:ext>
                </a:extLst>
              </a:tr>
              <a:tr h="176014">
                <a:tc>
                  <a:txBody>
                    <a:bodyPr/>
                    <a:lstStyle/>
                    <a:p>
                      <a:pPr algn="just">
                        <a:spcAft>
                          <a:spcPts val="0"/>
                        </a:spcAft>
                      </a:pPr>
                      <a:r>
                        <a:rPr lang="it-IT" sz="800">
                          <a:effectLst/>
                        </a:rPr>
                        <a:t>lnP1</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-17.053</a:t>
                      </a:r>
                      <a:r>
                        <a:rPr lang="it-IT" sz="800" baseline="-25000">
                          <a:effectLst/>
                        </a:rPr>
                        <a:t>372989</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-17.053</a:t>
                      </a:r>
                      <a:r>
                        <a:rPr lang="it-IT" sz="800" baseline="-25000">
                          <a:effectLst/>
                        </a:rPr>
                        <a:t>372989</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-17.053</a:t>
                      </a:r>
                      <a:r>
                        <a:rPr lang="it-IT" sz="800" baseline="-25000">
                          <a:effectLst/>
                        </a:rPr>
                        <a:t>372989</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-17.053</a:t>
                      </a:r>
                      <a:r>
                        <a:rPr lang="it-IT" sz="800" baseline="-25000">
                          <a:effectLst/>
                        </a:rPr>
                        <a:t>372989</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2582953498"/>
                  </a:ext>
                </a:extLst>
              </a:tr>
              <a:tr h="114948">
                <a:tc>
                  <a:txBody>
                    <a:bodyPr/>
                    <a:lstStyle/>
                    <a:p>
                      <a:pPr algn="just">
                        <a:spcAft>
                          <a:spcPts val="0"/>
                        </a:spcAft>
                      </a:pPr>
                      <a:r>
                        <a:rPr lang="it-IT" sz="800" dirty="0">
                          <a:effectLst/>
                          <a:latin typeface="Symbol" panose="05050102010706020507" pitchFamily="18" charset="2"/>
                        </a:rPr>
                        <a:t></a:t>
                      </a:r>
                      <a:r>
                        <a:rPr lang="it-IT" sz="800" dirty="0">
                          <a:effectLst/>
                        </a:rPr>
                        <a:t>’</a:t>
                      </a:r>
                      <a:r>
                        <a:rPr lang="it-IT" sz="800" baseline="30000" dirty="0">
                          <a:effectLst/>
                        </a:rPr>
                        <a:t>2</a:t>
                      </a:r>
                      <a:endParaRPr lang="de-DE" sz="800" dirty="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16172587.092</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5181388.729</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8295480.0632</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10554176.213</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408069593"/>
                  </a:ext>
                </a:extLst>
              </a:tr>
              <a:tr h="114948">
                <a:tc>
                  <a:txBody>
                    <a:bodyPr/>
                    <a:lstStyle/>
                    <a:p>
                      <a:pPr algn="just">
                        <a:spcAft>
                          <a:spcPts val="0"/>
                        </a:spcAft>
                      </a:pPr>
                      <a:r>
                        <a:rPr lang="it-IT" sz="800">
                          <a:effectLst/>
                        </a:rPr>
                        <a:t>D</a:t>
                      </a:r>
                      <a:r>
                        <a:rPr lang="it-IT" sz="800" baseline="-25000">
                          <a:effectLst/>
                        </a:rPr>
                        <a:t>SD</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2.13379.10</a:t>
                      </a:r>
                      <a:r>
                        <a:rPr lang="it-IT" sz="800" baseline="30000">
                          <a:effectLst/>
                        </a:rPr>
                        <a:t>-10</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2.331625.10</a:t>
                      </a:r>
                      <a:r>
                        <a:rPr lang="it-IT" sz="800" baseline="30000">
                          <a:effectLst/>
                        </a:rPr>
                        <a:t>-9</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3.732966.10</a:t>
                      </a:r>
                      <a:r>
                        <a:rPr lang="it-IT" sz="800" baseline="30000">
                          <a:effectLst/>
                        </a:rPr>
                        <a:t>-9</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4.749379296.10</a:t>
                      </a:r>
                      <a:r>
                        <a:rPr lang="it-IT" sz="800" baseline="30000">
                          <a:effectLst/>
                        </a:rPr>
                        <a:t>-9</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624850026"/>
                  </a:ext>
                </a:extLst>
              </a:tr>
              <a:tr h="114948">
                <a:tc>
                  <a:txBody>
                    <a:bodyPr/>
                    <a:lstStyle/>
                    <a:p>
                      <a:pPr algn="just">
                        <a:spcAft>
                          <a:spcPts val="0"/>
                        </a:spcAft>
                      </a:pPr>
                      <a:r>
                        <a:rPr lang="it-IT" sz="800">
                          <a:effectLst/>
                        </a:rPr>
                        <a:t> </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m/z 267</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de-DE" sz="800">
                          <a:effectLst/>
                        </a:rPr>
                        <a:t>m/z 285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de-DE" sz="800">
                          <a:effectLst/>
                        </a:rPr>
                        <a:t>m/z 267</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m/z 285</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108356410"/>
                  </a:ext>
                </a:extLst>
              </a:tr>
              <a:tr h="114948">
                <a:tc>
                  <a:txBody>
                    <a:bodyPr/>
                    <a:lstStyle/>
                    <a:p>
                      <a:pPr algn="just">
                        <a:spcAft>
                          <a:spcPts val="0"/>
                        </a:spcAft>
                      </a:pPr>
                      <a:r>
                        <a:rPr lang="it-IT" sz="800">
                          <a:effectLst/>
                        </a:rPr>
                        <a:t> </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13</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13</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14</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14</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2441045384"/>
                  </a:ext>
                </a:extLst>
              </a:tr>
              <a:tr h="114948">
                <a:tc>
                  <a:txBody>
                    <a:bodyPr/>
                    <a:lstStyle/>
                    <a:p>
                      <a:pPr algn="just">
                        <a:spcAft>
                          <a:spcPts val="0"/>
                        </a:spcAft>
                      </a:pPr>
                      <a:r>
                        <a:rPr lang="it-IT" sz="800">
                          <a:effectLst/>
                        </a:rPr>
                        <a:t>t </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1.954–1.974</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1.954–1.974</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1.939–1.960</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1.939–1.960</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2822679203"/>
                  </a:ext>
                </a:extLst>
              </a:tr>
              <a:tr h="114948">
                <a:tc>
                  <a:txBody>
                    <a:bodyPr/>
                    <a:lstStyle/>
                    <a:p>
                      <a:pPr algn="just">
                        <a:spcAft>
                          <a:spcPts val="0"/>
                        </a:spcAft>
                      </a:pPr>
                      <a:r>
                        <a:rPr lang="it-IT" sz="800">
                          <a:effectLst/>
                        </a:rPr>
                        <a:t>&lt; I &gt;</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50185.33</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38610.333</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52556.25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47804</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2219723906"/>
                  </a:ext>
                </a:extLst>
              </a:tr>
              <a:tr h="114948">
                <a:tc>
                  <a:txBody>
                    <a:bodyPr/>
                    <a:lstStyle/>
                    <a:p>
                      <a:pPr algn="just">
                        <a:spcAft>
                          <a:spcPts val="0"/>
                        </a:spcAft>
                      </a:pPr>
                      <a:r>
                        <a:rPr lang="it-IT" sz="800">
                          <a:effectLst/>
                        </a:rPr>
                        <a:t>(&lt; I &gt;)</a:t>
                      </a:r>
                      <a:r>
                        <a:rPr lang="it-IT" sz="800" baseline="30000">
                          <a:effectLst/>
                        </a:rPr>
                        <a:t>2</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2518567681.778</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1490757840.111</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2762159414.0625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2285222416</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581123561"/>
                  </a:ext>
                </a:extLst>
              </a:tr>
              <a:tr h="197128">
                <a:tc>
                  <a:txBody>
                    <a:bodyPr/>
                    <a:lstStyle/>
                    <a:p>
                      <a:pPr algn="just">
                        <a:spcAft>
                          <a:spcPts val="0"/>
                        </a:spcAft>
                      </a:pPr>
                      <a:r>
                        <a:rPr lang="it-IT" sz="800">
                          <a:effectLst/>
                        </a:rPr>
                        <a:t>(&lt; I</a:t>
                      </a:r>
                      <a:r>
                        <a:rPr lang="it-IT" sz="800" baseline="30000">
                          <a:effectLst/>
                        </a:rPr>
                        <a:t>2</a:t>
                      </a:r>
                      <a:r>
                        <a:rPr lang="it-IT" sz="800">
                          <a:effectLst/>
                        </a:rPr>
                        <a:t> &gt;)</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lnSpc>
                          <a:spcPct val="200000"/>
                        </a:lnSpc>
                        <a:spcAft>
                          <a:spcPts val="0"/>
                        </a:spcAft>
                      </a:pPr>
                      <a:r>
                        <a:rPr lang="it-IT" sz="800">
                          <a:effectLst/>
                        </a:rPr>
                        <a:t>2530876104</a:t>
                      </a:r>
                      <a:endParaRPr lang="de-DE" sz="800">
                        <a:effectLst/>
                        <a:latin typeface="Times" panose="02020603050405020304" pitchFamily="18" charset="0"/>
                        <a:ea typeface="Times New Roman" panose="02020603050405020304" pitchFamily="18" charset="0"/>
                        <a:cs typeface="Times New Roman" panose="02020603050405020304" pitchFamily="18" charset="0"/>
                      </a:endParaRPr>
                    </a:p>
                  </a:txBody>
                  <a:tcPr marL="27939" marR="27939" marT="0" marB="0"/>
                </a:tc>
                <a:tc>
                  <a:txBody>
                    <a:bodyPr/>
                    <a:lstStyle/>
                    <a:p>
                      <a:pPr algn="just">
                        <a:spcAft>
                          <a:spcPts val="0"/>
                        </a:spcAft>
                      </a:pPr>
                      <a:r>
                        <a:rPr lang="it-IT" sz="800">
                          <a:effectLst/>
                        </a:rPr>
                        <a:t>1542652534.33</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3055428467.25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2305616958</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932563062"/>
                  </a:ext>
                </a:extLst>
              </a:tr>
              <a:tr h="139295">
                <a:tc>
                  <a:txBody>
                    <a:bodyPr/>
                    <a:lstStyle/>
                    <a:p>
                      <a:pPr algn="just">
                        <a:spcAft>
                          <a:spcPts val="0"/>
                        </a:spcAft>
                      </a:pPr>
                      <a:r>
                        <a:rPr lang="it-IT" sz="800" dirty="0">
                          <a:effectLst/>
                          <a:latin typeface="Symbol" panose="05050102010706020507" pitchFamily="18" charset="2"/>
                        </a:rPr>
                        <a:t></a:t>
                      </a:r>
                      <a:r>
                        <a:rPr lang="it-IT" sz="800" baseline="30000" dirty="0">
                          <a:effectLst/>
                        </a:rPr>
                        <a:t>2 </a:t>
                      </a:r>
                      <a:endParaRPr lang="de-DE" sz="800" dirty="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12308422.222</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51894694.2223</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293269053.1875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20394542</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3650445286"/>
                  </a:ext>
                </a:extLst>
              </a:tr>
              <a:tr h="191580">
                <a:tc>
                  <a:txBody>
                    <a:bodyPr/>
                    <a:lstStyle/>
                    <a:p>
                      <a:pPr algn="just">
                        <a:spcAft>
                          <a:spcPts val="0"/>
                        </a:spcAft>
                      </a:pPr>
                      <a:r>
                        <a:rPr lang="it-IT" sz="800">
                          <a:effectLst/>
                        </a:rPr>
                        <a:t>&lt;I-&lt;I&gt;</a:t>
                      </a:r>
                      <a:r>
                        <a:rPr lang="it-IT" sz="800" baseline="30000">
                          <a:effectLst/>
                        </a:rPr>
                        <a:t>2</a:t>
                      </a:r>
                      <a:r>
                        <a:rPr lang="it-IT" sz="800">
                          <a:effectLst/>
                        </a:rPr>
                        <a:t>&gt;</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12308422.2217</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51894694.217</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293269053.205625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20394542</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1169467665"/>
                  </a:ext>
                </a:extLst>
              </a:tr>
              <a:tr h="176014">
                <a:tc>
                  <a:txBody>
                    <a:bodyPr/>
                    <a:lstStyle/>
                    <a:p>
                      <a:pPr algn="just">
                        <a:spcAft>
                          <a:spcPts val="0"/>
                        </a:spcAft>
                      </a:pPr>
                      <a:r>
                        <a:rPr lang="it-IT" sz="800">
                          <a:effectLst/>
                        </a:rPr>
                        <a:t>lnP1</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-17.053</a:t>
                      </a:r>
                      <a:r>
                        <a:rPr lang="it-IT" sz="800" baseline="-25000">
                          <a:effectLst/>
                        </a:rPr>
                        <a:t>372989</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-17.053</a:t>
                      </a:r>
                      <a:r>
                        <a:rPr lang="it-IT" sz="800" baseline="-25000">
                          <a:effectLst/>
                        </a:rPr>
                        <a:t>372989</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-17.053</a:t>
                      </a:r>
                      <a:r>
                        <a:rPr lang="it-IT" sz="800" baseline="-25000">
                          <a:effectLst/>
                        </a:rPr>
                        <a:t>372989</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-17.053</a:t>
                      </a:r>
                      <a:r>
                        <a:rPr lang="it-IT" sz="800" baseline="-25000">
                          <a:effectLst/>
                        </a:rPr>
                        <a:t>372989</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1473035816"/>
                  </a:ext>
                </a:extLst>
              </a:tr>
              <a:tr h="114948">
                <a:tc>
                  <a:txBody>
                    <a:bodyPr/>
                    <a:lstStyle/>
                    <a:p>
                      <a:pPr algn="just">
                        <a:spcAft>
                          <a:spcPts val="0"/>
                        </a:spcAft>
                      </a:pPr>
                      <a:r>
                        <a:rPr lang="it-IT" sz="800" dirty="0">
                          <a:effectLst/>
                          <a:latin typeface="Symbol" panose="05050102010706020507" pitchFamily="18" charset="2"/>
                        </a:rPr>
                        <a:t></a:t>
                      </a:r>
                      <a:r>
                        <a:rPr lang="it-IT" sz="800" dirty="0">
                          <a:effectLst/>
                        </a:rPr>
                        <a:t>’</a:t>
                      </a:r>
                      <a:r>
                        <a:rPr lang="it-IT" sz="800" baseline="30000" dirty="0">
                          <a:effectLst/>
                        </a:rPr>
                        <a:t>2</a:t>
                      </a:r>
                      <a:endParaRPr lang="de-DE" sz="800" dirty="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881339.548</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3782923.55</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27622461.233</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1590514.325</a:t>
                      </a:r>
                      <a:endParaRPr lang="de-DE" sz="80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1125464624"/>
                  </a:ext>
                </a:extLst>
              </a:tr>
              <a:tr h="114948">
                <a:tc>
                  <a:txBody>
                    <a:bodyPr/>
                    <a:lstStyle/>
                    <a:p>
                      <a:pPr algn="just">
                        <a:spcAft>
                          <a:spcPts val="0"/>
                        </a:spcAft>
                      </a:pPr>
                      <a:r>
                        <a:rPr lang="it-IT" sz="800">
                          <a:effectLst/>
                        </a:rPr>
                        <a:t>D</a:t>
                      </a:r>
                      <a:r>
                        <a:rPr lang="it-IT" sz="800" baseline="-25000">
                          <a:effectLst/>
                        </a:rPr>
                        <a:t>SD</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3.9660279.10</a:t>
                      </a:r>
                      <a:r>
                        <a:rPr lang="it-IT" sz="800" baseline="30000">
                          <a:effectLst/>
                        </a:rPr>
                        <a:t>-10</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1.7023156.10</a:t>
                      </a:r>
                      <a:r>
                        <a:rPr lang="it-IT" sz="800" baseline="30000">
                          <a:effectLst/>
                        </a:rPr>
                        <a:t>-9</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a:effectLst/>
                        </a:rPr>
                        <a:t>1.2430108.10</a:t>
                      </a:r>
                      <a:r>
                        <a:rPr lang="it-IT" sz="800" baseline="30000">
                          <a:effectLst/>
                        </a:rPr>
                        <a:t>-8</a:t>
                      </a:r>
                      <a:endParaRPr lang="de-DE" sz="800">
                        <a:effectLst/>
                        <a:latin typeface="Times New Roman" panose="02020603050405020304" pitchFamily="18" charset="0"/>
                        <a:ea typeface="Times New Roman" panose="02020603050405020304" pitchFamily="18" charset="0"/>
                      </a:endParaRPr>
                    </a:p>
                  </a:txBody>
                  <a:tcPr marL="27939" marR="27939" marT="0" marB="0"/>
                </a:tc>
                <a:tc>
                  <a:txBody>
                    <a:bodyPr/>
                    <a:lstStyle/>
                    <a:p>
                      <a:pPr algn="just">
                        <a:spcAft>
                          <a:spcPts val="0"/>
                        </a:spcAft>
                      </a:pPr>
                      <a:r>
                        <a:rPr lang="it-IT" sz="800" dirty="0">
                          <a:effectLst/>
                        </a:rPr>
                        <a:t>7.1573145.10</a:t>
                      </a:r>
                      <a:r>
                        <a:rPr lang="it-IT" sz="800" baseline="30000" dirty="0">
                          <a:effectLst/>
                        </a:rPr>
                        <a:t>-10</a:t>
                      </a:r>
                      <a:endParaRPr lang="de-DE" sz="800" dirty="0">
                        <a:effectLst/>
                        <a:latin typeface="Times New Roman" panose="02020603050405020304" pitchFamily="18" charset="0"/>
                        <a:ea typeface="Times New Roman" panose="02020603050405020304" pitchFamily="18" charset="0"/>
                      </a:endParaRPr>
                    </a:p>
                  </a:txBody>
                  <a:tcPr marL="27939" marR="27939" marT="0" marB="0"/>
                </a:tc>
                <a:extLst>
                  <a:ext uri="{0D108BD9-81ED-4DB2-BD59-A6C34878D82A}">
                    <a16:rowId xmlns:a16="http://schemas.microsoft.com/office/drawing/2014/main" val="3274569291"/>
                  </a:ext>
                </a:extLst>
              </a:tr>
            </a:tbl>
          </a:graphicData>
        </a:graphic>
      </p:graphicFrame>
      <p:sp>
        <p:nvSpPr>
          <p:cNvPr id="8" name="Textfeld 7">
            <a:extLst>
              <a:ext uri="{FF2B5EF4-FFF2-40B4-BE49-F238E27FC236}">
                <a16:creationId xmlns:a16="http://schemas.microsoft.com/office/drawing/2014/main" id="{CB31EC23-56B3-42A4-A85C-6FE8000E0B07}"/>
              </a:ext>
            </a:extLst>
          </p:cNvPr>
          <p:cNvSpPr txBox="1"/>
          <p:nvPr/>
        </p:nvSpPr>
        <p:spPr>
          <a:xfrm>
            <a:off x="381000" y="229841"/>
            <a:ext cx="2936145" cy="861774"/>
          </a:xfrm>
          <a:prstGeom prst="rect">
            <a:avLst/>
          </a:prstGeom>
          <a:noFill/>
        </p:spPr>
        <p:txBody>
          <a:bodyPr wrap="square">
            <a:spAutoFit/>
          </a:bodyPr>
          <a:lstStyle/>
          <a:p>
            <a:pPr algn="just">
              <a:spcAft>
                <a:spcPts val="0"/>
              </a:spcAft>
            </a:pPr>
            <a:r>
              <a:rPr lang="en-US" sz="1000" b="1" dirty="0">
                <a:solidFill>
                  <a:srgbClr val="000000"/>
                </a:solidFill>
                <a:effectLst/>
                <a:ea typeface="Times New Roman" panose="02020603050405020304" pitchFamily="18" charset="0"/>
              </a:rPr>
              <a:t>Table 1 </a:t>
            </a:r>
            <a:endParaRPr lang="de-DE" sz="1000" dirty="0">
              <a:effectLst/>
              <a:ea typeface="Times New Roman" panose="02020603050405020304" pitchFamily="18" charset="0"/>
            </a:endParaRPr>
          </a:p>
          <a:p>
            <a:pPr algn="just">
              <a:spcAft>
                <a:spcPts val="0"/>
              </a:spcAft>
            </a:pPr>
            <a:r>
              <a:rPr lang="en-US" sz="1000" dirty="0">
                <a:solidFill>
                  <a:srgbClr val="000000"/>
                </a:solidFill>
                <a:effectLst/>
                <a:ea typeface="Times New Roman" panose="02020603050405020304" pitchFamily="18" charset="0"/>
              </a:rPr>
              <a:t>Temporal behavior of the intensity value [</a:t>
            </a:r>
            <a:r>
              <a:rPr lang="en-US" sz="1000" dirty="0" err="1">
                <a:solidFill>
                  <a:srgbClr val="000000"/>
                </a:solidFill>
                <a:effectLst/>
                <a:ea typeface="Times New Roman" panose="02020603050405020304" pitchFamily="18" charset="0"/>
              </a:rPr>
              <a:t>arb.units</a:t>
            </a:r>
            <a:r>
              <a:rPr lang="en-US" sz="1000" dirty="0">
                <a:solidFill>
                  <a:srgbClr val="000000"/>
                </a:solidFill>
                <a:effectLst/>
                <a:ea typeface="Times New Roman" panose="02020603050405020304" pitchFamily="18" charset="0"/>
              </a:rPr>
              <a:t>] </a:t>
            </a:r>
            <a:r>
              <a:rPr lang="en-US" sz="1000" i="1" dirty="0">
                <a:solidFill>
                  <a:srgbClr val="000000"/>
                </a:solidFill>
                <a:effectLst/>
                <a:ea typeface="Times New Roman" panose="02020603050405020304" pitchFamily="18" charset="0"/>
              </a:rPr>
              <a:t>per </a:t>
            </a:r>
            <a:r>
              <a:rPr lang="en-US" sz="1000" dirty="0">
                <a:solidFill>
                  <a:srgbClr val="000000"/>
                </a:solidFill>
                <a:effectLst/>
                <a:ea typeface="Times New Roman" panose="02020603050405020304" pitchFamily="18" charset="0"/>
              </a:rPr>
              <a:t>span of the scan time of ions of (4) with respect to the analyte concentration in solutions 02–04 and 13–16 </a:t>
            </a:r>
            <a:endParaRPr lang="de-DE" sz="1000" dirty="0">
              <a:effectLst/>
              <a:ea typeface="Times New Roman" panose="02020603050405020304" pitchFamily="18" charset="0"/>
            </a:endParaRPr>
          </a:p>
        </p:txBody>
      </p:sp>
      <p:sp>
        <p:nvSpPr>
          <p:cNvPr id="9" name="Textfeld 8">
            <a:extLst>
              <a:ext uri="{FF2B5EF4-FFF2-40B4-BE49-F238E27FC236}">
                <a16:creationId xmlns:a16="http://schemas.microsoft.com/office/drawing/2014/main" id="{3DE74D9D-0619-4BDE-930D-D93A51F28591}"/>
              </a:ext>
            </a:extLst>
          </p:cNvPr>
          <p:cNvSpPr txBox="1"/>
          <p:nvPr/>
        </p:nvSpPr>
        <p:spPr>
          <a:xfrm>
            <a:off x="4342479" y="266469"/>
            <a:ext cx="4266454" cy="553998"/>
          </a:xfrm>
          <a:prstGeom prst="rect">
            <a:avLst/>
          </a:prstGeom>
          <a:noFill/>
        </p:spPr>
        <p:txBody>
          <a:bodyPr wrap="square">
            <a:spAutoFit/>
          </a:bodyPr>
          <a:lstStyle/>
          <a:p>
            <a:pPr algn="just">
              <a:spcAft>
                <a:spcPts val="0"/>
              </a:spcAft>
            </a:pPr>
            <a:r>
              <a:rPr lang="en-US" sz="1000" b="1" dirty="0">
                <a:solidFill>
                  <a:srgbClr val="000000"/>
                </a:solidFill>
                <a:effectLst/>
                <a:ea typeface="Times New Roman" panose="02020603050405020304" pitchFamily="18" charset="0"/>
              </a:rPr>
              <a:t>Table 2</a:t>
            </a:r>
            <a:endParaRPr lang="de-DE" sz="1000" dirty="0">
              <a:effectLst/>
              <a:ea typeface="Times New Roman" panose="02020603050405020304" pitchFamily="18" charset="0"/>
            </a:endParaRPr>
          </a:p>
          <a:p>
            <a:pPr algn="just">
              <a:spcAft>
                <a:spcPts val="0"/>
              </a:spcAft>
            </a:pPr>
            <a:r>
              <a:rPr lang="en-US" sz="1000" dirty="0">
                <a:solidFill>
                  <a:srgbClr val="000000"/>
                </a:solidFill>
                <a:effectLst/>
                <a:ea typeface="Times New Roman" panose="02020603050405020304" pitchFamily="18" charset="0"/>
              </a:rPr>
              <a:t>APCI(+)-MS and statistical data on ions of (4); </a:t>
            </a:r>
            <a:r>
              <a:rPr lang="en-US" sz="1000" dirty="0">
                <a:solidFill>
                  <a:srgbClr val="000000"/>
                </a:solidFill>
                <a:effectLst/>
                <a:latin typeface="Symbol" panose="05050102010706020507" pitchFamily="18" charset="2"/>
                <a:ea typeface="Times New Roman" panose="02020603050405020304" pitchFamily="18" charset="0"/>
              </a:rPr>
              <a:t>s</a:t>
            </a:r>
            <a:r>
              <a:rPr lang="en-US" sz="1000" baseline="30000" dirty="0">
                <a:solidFill>
                  <a:srgbClr val="000000"/>
                </a:solidFill>
                <a:effectLst/>
                <a:ea typeface="Times New Roman" panose="02020603050405020304" pitchFamily="18" charset="0"/>
              </a:rPr>
              <a:t>2</a:t>
            </a:r>
            <a:r>
              <a:rPr lang="en-US" sz="1000" dirty="0">
                <a:solidFill>
                  <a:srgbClr val="000000"/>
                </a:solidFill>
                <a:effectLst/>
                <a:ea typeface="Times New Roman" panose="02020603050405020304" pitchFamily="18" charset="0"/>
              </a:rPr>
              <a:t> and </a:t>
            </a:r>
            <a:r>
              <a:rPr lang="en-US" sz="1000" dirty="0">
                <a:solidFill>
                  <a:srgbClr val="000000"/>
                </a:solidFill>
                <a:effectLst/>
                <a:latin typeface="Symbol" panose="05050102010706020507" pitchFamily="18" charset="2"/>
                <a:ea typeface="Times New Roman" panose="02020603050405020304" pitchFamily="18" charset="0"/>
              </a:rPr>
              <a:t>s</a:t>
            </a:r>
            <a:r>
              <a:rPr lang="en-US" sz="1000" baseline="30000" dirty="0">
                <a:solidFill>
                  <a:srgbClr val="000000"/>
                </a:solidFill>
                <a:effectLst/>
                <a:ea typeface="Times New Roman" panose="02020603050405020304" pitchFamily="18" charset="0"/>
              </a:rPr>
              <a:t>’2</a:t>
            </a:r>
            <a:r>
              <a:rPr lang="en-US" sz="1000" dirty="0">
                <a:effectLst/>
                <a:ea typeface="Times New Roman" panose="02020603050405020304" pitchFamily="18" charset="0"/>
              </a:rPr>
              <a:t> – variances; t – scan time [mins]</a:t>
            </a:r>
            <a:endParaRPr lang="de-DE" sz="1000" dirty="0">
              <a:effectLst/>
              <a:ea typeface="Times New Roman" panose="02020603050405020304" pitchFamily="18" charset="0"/>
            </a:endParaRPr>
          </a:p>
        </p:txBody>
      </p:sp>
    </p:spTree>
    <p:extLst>
      <p:ext uri="{BB962C8B-B14F-4D97-AF65-F5344CB8AC3E}">
        <p14:creationId xmlns:p14="http://schemas.microsoft.com/office/powerpoint/2010/main" val="3354459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23</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050" name="Picture 2">
            <a:extLst>
              <a:ext uri="{FF2B5EF4-FFF2-40B4-BE49-F238E27FC236}">
                <a16:creationId xmlns:a16="http://schemas.microsoft.com/office/drawing/2014/main" id="{3011C0FF-734B-4BFE-A3B2-23F38A08F6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800"/>
            <a:ext cx="4993414" cy="5410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30CA472D-AD73-44D3-BD08-0F12DAA49778}"/>
              </a:ext>
            </a:extLst>
          </p:cNvPr>
          <p:cNvSpPr txBox="1"/>
          <p:nvPr/>
        </p:nvSpPr>
        <p:spPr>
          <a:xfrm>
            <a:off x="5491028" y="5028450"/>
            <a:ext cx="3464786" cy="707886"/>
          </a:xfrm>
          <a:prstGeom prst="rect">
            <a:avLst/>
          </a:prstGeom>
          <a:noFill/>
        </p:spPr>
        <p:txBody>
          <a:bodyPr wrap="square">
            <a:spAutoFit/>
          </a:bodyPr>
          <a:lstStyle/>
          <a:p>
            <a:pPr algn="just">
              <a:spcAft>
                <a:spcPts val="0"/>
              </a:spcAft>
            </a:pPr>
            <a:r>
              <a:rPr lang="en-US" sz="1000" b="1" dirty="0">
                <a:solidFill>
                  <a:srgbClr val="000000"/>
                </a:solidFill>
                <a:effectLst/>
                <a:ea typeface="Times New Roman" panose="02020603050405020304" pitchFamily="18" charset="0"/>
              </a:rPr>
              <a:t>Figure 6. </a:t>
            </a:r>
            <a:r>
              <a:rPr lang="en-US" sz="1000" dirty="0">
                <a:solidFill>
                  <a:srgbClr val="000000"/>
                </a:solidFill>
                <a:effectLst/>
                <a:ea typeface="Times New Roman" panose="02020603050405020304" pitchFamily="18" charset="0"/>
              </a:rPr>
              <a:t>Absolute experimental intensity [arb. units] of analyte MS ions of (4) </a:t>
            </a:r>
            <a:r>
              <a:rPr lang="en-US" sz="1000" i="1" dirty="0">
                <a:solidFill>
                  <a:srgbClr val="000000"/>
                </a:solidFill>
                <a:effectLst/>
                <a:ea typeface="Times New Roman" panose="02020603050405020304" pitchFamily="18" charset="0"/>
              </a:rPr>
              <a:t>versus</a:t>
            </a:r>
            <a:r>
              <a:rPr lang="en-US" sz="1000" dirty="0">
                <a:solidFill>
                  <a:srgbClr val="000000"/>
                </a:solidFill>
                <a:effectLst/>
                <a:ea typeface="Times New Roman" panose="02020603050405020304" pitchFamily="18" charset="0"/>
              </a:rPr>
              <a:t> scan time [mins]; total ion current </a:t>
            </a:r>
            <a:r>
              <a:rPr lang="en-US" sz="1000" i="1" dirty="0">
                <a:solidFill>
                  <a:srgbClr val="000000"/>
                </a:solidFill>
                <a:effectLst/>
                <a:ea typeface="Times New Roman" panose="02020603050405020304" pitchFamily="18" charset="0"/>
              </a:rPr>
              <a:t>versus</a:t>
            </a:r>
            <a:r>
              <a:rPr lang="en-US" sz="1000" dirty="0">
                <a:solidFill>
                  <a:srgbClr val="000000"/>
                </a:solidFill>
                <a:effectLst/>
                <a:ea typeface="Times New Roman" panose="02020603050405020304" pitchFamily="18" charset="0"/>
              </a:rPr>
              <a:t> time [mins] of CID-MS spectra of (4) ate analyte concentration in solution 02 and 05.</a:t>
            </a:r>
            <a:endParaRPr lang="de-DE" sz="1000" dirty="0">
              <a:effectLst/>
              <a:ea typeface="Times New Roman" panose="02020603050405020304" pitchFamily="18" charset="0"/>
            </a:endParaRPr>
          </a:p>
        </p:txBody>
      </p:sp>
    </p:spTree>
    <p:extLst>
      <p:ext uri="{BB962C8B-B14F-4D97-AF65-F5344CB8AC3E}">
        <p14:creationId xmlns:p14="http://schemas.microsoft.com/office/powerpoint/2010/main" val="3839334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24</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3074" name="Picture 2">
            <a:extLst>
              <a:ext uri="{FF2B5EF4-FFF2-40B4-BE49-F238E27FC236}">
                <a16:creationId xmlns:a16="http://schemas.microsoft.com/office/drawing/2014/main" id="{C7DB4F2C-9223-422F-8262-FF4364BC6C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608" y="828370"/>
            <a:ext cx="5021145" cy="4795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Textfeld 9">
            <a:extLst>
              <a:ext uri="{FF2B5EF4-FFF2-40B4-BE49-F238E27FC236}">
                <a16:creationId xmlns:a16="http://schemas.microsoft.com/office/drawing/2014/main" id="{8A76628F-4357-4178-81A5-4E855678BD1D}"/>
              </a:ext>
            </a:extLst>
          </p:cNvPr>
          <p:cNvSpPr txBox="1"/>
          <p:nvPr/>
        </p:nvSpPr>
        <p:spPr>
          <a:xfrm>
            <a:off x="5425440" y="3992991"/>
            <a:ext cx="3429000" cy="1631216"/>
          </a:xfrm>
          <a:prstGeom prst="rect">
            <a:avLst/>
          </a:prstGeom>
          <a:noFill/>
        </p:spPr>
        <p:txBody>
          <a:bodyPr wrap="square">
            <a:spAutoFit/>
          </a:bodyPr>
          <a:lstStyle/>
          <a:p>
            <a:pPr algn="just">
              <a:spcAft>
                <a:spcPts val="0"/>
              </a:spcAft>
            </a:pPr>
            <a:r>
              <a:rPr lang="en-US" sz="1000" b="1" dirty="0">
                <a:solidFill>
                  <a:srgbClr val="000000"/>
                </a:solidFill>
                <a:effectLst/>
                <a:ea typeface="Times New Roman" panose="02020603050405020304" pitchFamily="18" charset="0"/>
              </a:rPr>
              <a:t>Figure 7. </a:t>
            </a:r>
            <a:r>
              <a:rPr lang="en-US" sz="1000" dirty="0">
                <a:solidFill>
                  <a:srgbClr val="000000"/>
                </a:solidFill>
                <a:effectLst/>
                <a:ea typeface="Times New Roman" panose="02020603050405020304" pitchFamily="18" charset="0"/>
              </a:rPr>
              <a:t>Relationships between the D</a:t>
            </a:r>
            <a:r>
              <a:rPr lang="en-US" sz="1000" baseline="-25000" dirty="0">
                <a:solidFill>
                  <a:srgbClr val="000000"/>
                </a:solidFill>
                <a:effectLst/>
                <a:ea typeface="Times New Roman" panose="02020603050405020304" pitchFamily="18" charset="0"/>
              </a:rPr>
              <a:t>SD</a:t>
            </a:r>
            <a:r>
              <a:rPr lang="en-US" sz="1000" dirty="0">
                <a:solidFill>
                  <a:srgbClr val="000000"/>
                </a:solidFill>
                <a:effectLst/>
                <a:ea typeface="Times New Roman" panose="02020603050405020304" pitchFamily="18" charset="0"/>
              </a:rPr>
              <a:t> data [cm</a:t>
            </a:r>
            <a:r>
              <a:rPr lang="en-US" sz="1000" baseline="30000" dirty="0">
                <a:solidFill>
                  <a:srgbClr val="000000"/>
                </a:solidFill>
                <a:effectLst/>
                <a:ea typeface="Times New Roman" panose="02020603050405020304" pitchFamily="18" charset="0"/>
              </a:rPr>
              <a:t>2</a:t>
            </a:r>
            <a:r>
              <a:rPr lang="en-US" sz="1000" dirty="0">
                <a:solidFill>
                  <a:srgbClr val="000000"/>
                </a:solidFill>
                <a:effectLst/>
                <a:ea typeface="Times New Roman" panose="02020603050405020304" pitchFamily="18" charset="0"/>
              </a:rPr>
              <a:t>.s</a:t>
            </a:r>
            <a:r>
              <a:rPr lang="en-US" sz="1000" baseline="30000" dirty="0">
                <a:solidFill>
                  <a:srgbClr val="000000"/>
                </a:solidFill>
                <a:effectLst/>
                <a:ea typeface="Times New Roman" panose="02020603050405020304" pitchFamily="18" charset="0"/>
              </a:rPr>
              <a:t>-1</a:t>
            </a:r>
            <a:r>
              <a:rPr lang="en-US" sz="1000" dirty="0">
                <a:solidFill>
                  <a:srgbClr val="000000"/>
                </a:solidFill>
                <a:effectLst/>
                <a:ea typeface="Times New Roman" panose="02020603050405020304" pitchFamily="18" charset="0"/>
              </a:rPr>
              <a:t>] according to equation (1) and the total intensity of the MS ions (I</a:t>
            </a:r>
            <a:r>
              <a:rPr lang="en-US" sz="1000" baseline="30000" dirty="0">
                <a:solidFill>
                  <a:srgbClr val="000000"/>
                </a:solidFill>
                <a:effectLst/>
                <a:ea typeface="Times New Roman" panose="02020603050405020304" pitchFamily="18" charset="0"/>
              </a:rPr>
              <a:t>TOT</a:t>
            </a:r>
            <a:r>
              <a:rPr lang="en-US" sz="1000" dirty="0">
                <a:solidFill>
                  <a:srgbClr val="000000"/>
                </a:solidFill>
                <a:effectLst/>
                <a:ea typeface="Times New Roman" panose="02020603050405020304" pitchFamily="18" charset="0"/>
              </a:rPr>
              <a:t> {</a:t>
            </a:r>
            <a:r>
              <a:rPr lang="en-US" sz="1000" dirty="0" err="1">
                <a:solidFill>
                  <a:srgbClr val="000000"/>
                </a:solidFill>
                <a:effectLst/>
                <a:ea typeface="Times New Roman" panose="02020603050405020304" pitchFamily="18" charset="0"/>
              </a:rPr>
              <a:t>arb.units</a:t>
            </a:r>
            <a:r>
              <a:rPr lang="en-US" sz="1000" dirty="0">
                <a:solidFill>
                  <a:srgbClr val="000000"/>
                </a:solidFill>
                <a:effectLst/>
                <a:ea typeface="Times New Roman" panose="02020603050405020304" pitchFamily="18" charset="0"/>
              </a:rPr>
              <a:t>]) obtained over the whole time of the measurements of analyte (4) at concentrations in solution 05 and 15; chemometrics; I</a:t>
            </a:r>
            <a:r>
              <a:rPr lang="en-US" sz="1000" baseline="30000" dirty="0">
                <a:solidFill>
                  <a:srgbClr val="000000"/>
                </a:solidFill>
                <a:effectLst/>
                <a:ea typeface="Times New Roman" panose="02020603050405020304" pitchFamily="18" charset="0"/>
              </a:rPr>
              <a:t>TOT</a:t>
            </a:r>
            <a:r>
              <a:rPr lang="en-US" sz="1000" dirty="0">
                <a:solidFill>
                  <a:srgbClr val="000000"/>
                </a:solidFill>
                <a:effectLst/>
                <a:ea typeface="Times New Roman" panose="02020603050405020304" pitchFamily="18" charset="0"/>
              </a:rPr>
              <a:t> [</a:t>
            </a:r>
            <a:r>
              <a:rPr lang="en-US" sz="1000" dirty="0" err="1">
                <a:solidFill>
                  <a:srgbClr val="000000"/>
                </a:solidFill>
                <a:effectLst/>
                <a:ea typeface="Times New Roman" panose="02020603050405020304" pitchFamily="18" charset="0"/>
              </a:rPr>
              <a:t>arb.units</a:t>
            </a:r>
            <a:r>
              <a:rPr lang="en-US" sz="1000" dirty="0">
                <a:solidFill>
                  <a:srgbClr val="000000"/>
                </a:solidFill>
                <a:effectLst/>
                <a:ea typeface="Times New Roman" panose="02020603050405020304" pitchFamily="18" charset="0"/>
              </a:rPr>
              <a:t>]; experiment 15; steroid (4): 68605 (</a:t>
            </a:r>
            <a:r>
              <a:rPr lang="en-US" sz="1000" i="1" dirty="0">
                <a:solidFill>
                  <a:srgbClr val="000000"/>
                </a:solidFill>
                <a:effectLst/>
                <a:ea typeface="Times New Roman" panose="02020603050405020304" pitchFamily="18" charset="0"/>
              </a:rPr>
              <a:t>m/z</a:t>
            </a:r>
            <a:r>
              <a:rPr lang="en-US" sz="1000" dirty="0">
                <a:solidFill>
                  <a:srgbClr val="000000"/>
                </a:solidFill>
                <a:effectLst/>
                <a:ea typeface="Times New Roman" panose="02020603050405020304" pitchFamily="18" charset="0"/>
              </a:rPr>
              <a:t> 267), 66490 (</a:t>
            </a:r>
            <a:r>
              <a:rPr lang="en-US" sz="1000" i="1" dirty="0">
                <a:solidFill>
                  <a:srgbClr val="000000"/>
                </a:solidFill>
                <a:effectLst/>
                <a:ea typeface="Times New Roman" panose="02020603050405020304" pitchFamily="18" charset="0"/>
              </a:rPr>
              <a:t>m/z</a:t>
            </a:r>
            <a:r>
              <a:rPr lang="en-US" sz="1000" dirty="0">
                <a:solidFill>
                  <a:srgbClr val="000000"/>
                </a:solidFill>
                <a:effectLst/>
                <a:ea typeface="Times New Roman" panose="02020603050405020304" pitchFamily="18" charset="0"/>
              </a:rPr>
              <a:t> 285), 30682 (</a:t>
            </a:r>
            <a:r>
              <a:rPr lang="en-US" sz="1000" i="1" dirty="0">
                <a:solidFill>
                  <a:srgbClr val="000000"/>
                </a:solidFill>
                <a:effectLst/>
                <a:ea typeface="Times New Roman" panose="02020603050405020304" pitchFamily="18" charset="0"/>
              </a:rPr>
              <a:t>m/z</a:t>
            </a:r>
            <a:r>
              <a:rPr lang="en-US" sz="1000" dirty="0">
                <a:solidFill>
                  <a:srgbClr val="000000"/>
                </a:solidFill>
                <a:effectLst/>
                <a:ea typeface="Times New Roman" panose="02020603050405020304" pitchFamily="18" charset="0"/>
              </a:rPr>
              <a:t> 227), 29273 (</a:t>
            </a:r>
            <a:r>
              <a:rPr lang="en-US" sz="1000" i="1" dirty="0">
                <a:solidFill>
                  <a:srgbClr val="000000"/>
                </a:solidFill>
                <a:effectLst/>
                <a:ea typeface="Times New Roman" panose="02020603050405020304" pitchFamily="18" charset="0"/>
              </a:rPr>
              <a:t>m/z</a:t>
            </a:r>
            <a:r>
              <a:rPr lang="en-US" sz="1000" dirty="0">
                <a:solidFill>
                  <a:srgbClr val="000000"/>
                </a:solidFill>
                <a:effectLst/>
                <a:ea typeface="Times New Roman" panose="02020603050405020304" pitchFamily="18" charset="0"/>
              </a:rPr>
              <a:t> 211), 4624 (</a:t>
            </a:r>
            <a:r>
              <a:rPr lang="en-US" sz="1000" i="1" dirty="0">
                <a:solidFill>
                  <a:srgbClr val="000000"/>
                </a:solidFill>
                <a:effectLst/>
                <a:ea typeface="Times New Roman" panose="02020603050405020304" pitchFamily="18" charset="0"/>
              </a:rPr>
              <a:t>m/z</a:t>
            </a:r>
            <a:r>
              <a:rPr lang="en-US" sz="1000" dirty="0">
                <a:solidFill>
                  <a:srgbClr val="000000"/>
                </a:solidFill>
                <a:effectLst/>
                <a:ea typeface="Times New Roman" panose="02020603050405020304" pitchFamily="18" charset="0"/>
              </a:rPr>
              <a:t> 177) and 6304 (</a:t>
            </a:r>
            <a:r>
              <a:rPr lang="en-US" sz="1000" i="1" dirty="0">
                <a:solidFill>
                  <a:srgbClr val="000000"/>
                </a:solidFill>
                <a:effectLst/>
                <a:ea typeface="Times New Roman" panose="02020603050405020304" pitchFamily="18" charset="0"/>
              </a:rPr>
              <a:t>m/z</a:t>
            </a:r>
            <a:r>
              <a:rPr lang="en-US" sz="1000" dirty="0">
                <a:solidFill>
                  <a:srgbClr val="000000"/>
                </a:solidFill>
                <a:effectLst/>
                <a:ea typeface="Times New Roman" panose="02020603050405020304" pitchFamily="18" charset="0"/>
              </a:rPr>
              <a:t> 109); experiment 05; steroid (4): 60158 (</a:t>
            </a:r>
            <a:r>
              <a:rPr lang="en-US" sz="1000" i="1" dirty="0">
                <a:solidFill>
                  <a:srgbClr val="000000"/>
                </a:solidFill>
                <a:effectLst/>
                <a:ea typeface="Times New Roman" panose="02020603050405020304" pitchFamily="18" charset="0"/>
              </a:rPr>
              <a:t>m/z</a:t>
            </a:r>
            <a:r>
              <a:rPr lang="en-US" sz="1000" dirty="0">
                <a:solidFill>
                  <a:srgbClr val="000000"/>
                </a:solidFill>
                <a:effectLst/>
                <a:ea typeface="Times New Roman" panose="02020603050405020304" pitchFamily="18" charset="0"/>
              </a:rPr>
              <a:t> 267), 41726 (</a:t>
            </a:r>
            <a:r>
              <a:rPr lang="en-US" sz="1000" i="1" dirty="0">
                <a:solidFill>
                  <a:srgbClr val="000000"/>
                </a:solidFill>
                <a:effectLst/>
                <a:ea typeface="Times New Roman" panose="02020603050405020304" pitchFamily="18" charset="0"/>
              </a:rPr>
              <a:t>m/z</a:t>
            </a:r>
            <a:r>
              <a:rPr lang="en-US" sz="1000" dirty="0">
                <a:solidFill>
                  <a:srgbClr val="000000"/>
                </a:solidFill>
                <a:effectLst/>
                <a:ea typeface="Times New Roman" panose="02020603050405020304" pitchFamily="18" charset="0"/>
              </a:rPr>
              <a:t> 285), 18417 (</a:t>
            </a:r>
            <a:r>
              <a:rPr lang="en-US" sz="1000" i="1" dirty="0">
                <a:solidFill>
                  <a:srgbClr val="000000"/>
                </a:solidFill>
                <a:effectLst/>
                <a:ea typeface="Times New Roman" panose="02020603050405020304" pitchFamily="18" charset="0"/>
              </a:rPr>
              <a:t>m/z</a:t>
            </a:r>
            <a:r>
              <a:rPr lang="en-US" sz="1000" dirty="0">
                <a:solidFill>
                  <a:srgbClr val="000000"/>
                </a:solidFill>
                <a:effectLst/>
                <a:ea typeface="Times New Roman" panose="02020603050405020304" pitchFamily="18" charset="0"/>
              </a:rPr>
              <a:t> 227), 16229 (</a:t>
            </a:r>
            <a:r>
              <a:rPr lang="en-US" sz="1000" i="1" dirty="0">
                <a:solidFill>
                  <a:srgbClr val="000000"/>
                </a:solidFill>
                <a:effectLst/>
                <a:ea typeface="Times New Roman" panose="02020603050405020304" pitchFamily="18" charset="0"/>
              </a:rPr>
              <a:t>m/z</a:t>
            </a:r>
            <a:r>
              <a:rPr lang="en-US" sz="1000" dirty="0">
                <a:solidFill>
                  <a:srgbClr val="000000"/>
                </a:solidFill>
                <a:effectLst/>
                <a:ea typeface="Times New Roman" panose="02020603050405020304" pitchFamily="18" charset="0"/>
              </a:rPr>
              <a:t> 211), 4959 (</a:t>
            </a:r>
            <a:r>
              <a:rPr lang="en-US" sz="1000" i="1" dirty="0">
                <a:solidFill>
                  <a:srgbClr val="000000"/>
                </a:solidFill>
                <a:effectLst/>
                <a:ea typeface="Times New Roman" panose="02020603050405020304" pitchFamily="18" charset="0"/>
              </a:rPr>
              <a:t>m/z</a:t>
            </a:r>
            <a:r>
              <a:rPr lang="en-US" sz="1000" dirty="0">
                <a:solidFill>
                  <a:srgbClr val="000000"/>
                </a:solidFill>
                <a:effectLst/>
                <a:ea typeface="Times New Roman" panose="02020603050405020304" pitchFamily="18" charset="0"/>
              </a:rPr>
              <a:t> 177) and 11390 (</a:t>
            </a:r>
            <a:r>
              <a:rPr lang="en-US" sz="1000" i="1" dirty="0">
                <a:solidFill>
                  <a:srgbClr val="000000"/>
                </a:solidFill>
                <a:effectLst/>
                <a:ea typeface="Times New Roman" panose="02020603050405020304" pitchFamily="18" charset="0"/>
              </a:rPr>
              <a:t>m/z</a:t>
            </a:r>
            <a:r>
              <a:rPr lang="en-US" sz="1000" dirty="0">
                <a:solidFill>
                  <a:srgbClr val="000000"/>
                </a:solidFill>
                <a:effectLst/>
                <a:ea typeface="Times New Roman" panose="02020603050405020304" pitchFamily="18" charset="0"/>
              </a:rPr>
              <a:t> 109), respectively.</a:t>
            </a:r>
            <a:endParaRPr lang="de-DE" sz="1000" dirty="0">
              <a:effectLst/>
              <a:ea typeface="Times New Roman" panose="02020603050405020304" pitchFamily="18" charset="0"/>
            </a:endParaRPr>
          </a:p>
        </p:txBody>
      </p:sp>
    </p:spTree>
    <p:extLst>
      <p:ext uri="{BB962C8B-B14F-4D97-AF65-F5344CB8AC3E}">
        <p14:creationId xmlns:p14="http://schemas.microsoft.com/office/powerpoint/2010/main" val="2192513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25</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Textfeld 7">
            <a:extLst>
              <a:ext uri="{FF2B5EF4-FFF2-40B4-BE49-F238E27FC236}">
                <a16:creationId xmlns:a16="http://schemas.microsoft.com/office/drawing/2014/main" id="{218BC66B-FF70-4D44-8185-73F3BC3E4F06}"/>
              </a:ext>
            </a:extLst>
          </p:cNvPr>
          <p:cNvSpPr txBox="1"/>
          <p:nvPr/>
        </p:nvSpPr>
        <p:spPr>
          <a:xfrm>
            <a:off x="381000" y="381000"/>
            <a:ext cx="8382000" cy="1200329"/>
          </a:xfrm>
          <a:prstGeom prst="rect">
            <a:avLst/>
          </a:prstGeom>
          <a:noFill/>
        </p:spPr>
        <p:txBody>
          <a:bodyPr wrap="square">
            <a:spAutoFit/>
          </a:bodyPr>
          <a:lstStyle/>
          <a:p>
            <a:pPr algn="just">
              <a:spcAft>
                <a:spcPts val="0"/>
              </a:spcAft>
            </a:pPr>
            <a:r>
              <a:rPr lang="en-US" sz="1200" dirty="0">
                <a:solidFill>
                  <a:srgbClr val="000000"/>
                </a:solidFill>
                <a:effectLst/>
                <a:ea typeface="Times New Roman" panose="02020603050405020304" pitchFamily="18" charset="0"/>
                <a:cs typeface="Times New Roman" panose="02020603050405020304" pitchFamily="18" charset="0"/>
              </a:rPr>
              <a:t>1.2.3. Correlations between the mass spectrometric diffusion data and the temperature</a:t>
            </a:r>
          </a:p>
          <a:p>
            <a:pPr algn="just">
              <a:spcAft>
                <a:spcPts val="0"/>
              </a:spcAft>
            </a:pPr>
            <a:endParaRPr lang="de-DE" sz="1200" dirty="0">
              <a:effectLst/>
              <a:ea typeface="Times New Roman" panose="02020603050405020304" pitchFamily="18" charset="0"/>
              <a:cs typeface="Times New Roman" panose="02020603050405020304" pitchFamily="18" charset="0"/>
            </a:endParaRPr>
          </a:p>
          <a:p>
            <a:pPr algn="just">
              <a:spcAft>
                <a:spcPts val="0"/>
              </a:spcAft>
            </a:pPr>
            <a:r>
              <a:rPr lang="en-US" sz="1200" dirty="0">
                <a:solidFill>
                  <a:srgbClr val="000000"/>
                </a:solidFill>
                <a:effectLst/>
                <a:ea typeface="Times New Roman" panose="02020603050405020304" pitchFamily="18" charset="0"/>
                <a:cs typeface="Times New Roman" panose="02020603050405020304" pitchFamily="18" charset="0"/>
              </a:rPr>
              <a:t>Hawing established the relationship between the measurable outcome intensity and the diffusion parameter D</a:t>
            </a:r>
            <a:r>
              <a:rPr lang="en-US" sz="1200" baseline="-25000" dirty="0">
                <a:solidFill>
                  <a:srgbClr val="000000"/>
                </a:solidFill>
                <a:effectLst/>
                <a:ea typeface="Times New Roman" panose="02020603050405020304" pitchFamily="18" charset="0"/>
                <a:cs typeface="Times New Roman" panose="02020603050405020304" pitchFamily="18" charset="0"/>
              </a:rPr>
              <a:t>SD</a:t>
            </a:r>
            <a:r>
              <a:rPr lang="en-US" sz="1200" dirty="0">
                <a:solidFill>
                  <a:srgbClr val="000000"/>
                </a:solidFill>
                <a:effectLst/>
                <a:ea typeface="Times New Roman" panose="02020603050405020304" pitchFamily="18" charset="0"/>
                <a:cs typeface="Times New Roman" panose="02020603050405020304" pitchFamily="18" charset="0"/>
              </a:rPr>
              <a:t> </a:t>
            </a:r>
            <a:r>
              <a:rPr lang="en-US" sz="1200" i="1" dirty="0">
                <a:solidFill>
                  <a:srgbClr val="000000"/>
                </a:solidFill>
                <a:effectLst/>
                <a:ea typeface="Times New Roman" panose="02020603050405020304" pitchFamily="18" charset="0"/>
                <a:cs typeface="Times New Roman" panose="02020603050405020304" pitchFamily="18" charset="0"/>
              </a:rPr>
              <a:t>via</a:t>
            </a:r>
            <a:r>
              <a:rPr lang="en-US" sz="1200" dirty="0">
                <a:solidFill>
                  <a:srgbClr val="000000"/>
                </a:solidFill>
                <a:effectLst/>
                <a:ea typeface="Times New Roman" panose="02020603050405020304" pitchFamily="18" charset="0"/>
                <a:cs typeface="Times New Roman" panose="02020603050405020304" pitchFamily="18" charset="0"/>
              </a:rPr>
              <a:t> equation (1), in this subsection we announces its derivative equation (2) which accounts for the experimental parameter temperature. The correlative analysis between theory and experiment within the framework of the theoretical model presented in this subsection leads to excellent chemometrics showing |r| = 0.9837</a:t>
            </a:r>
            <a:r>
              <a:rPr lang="en-US" sz="1200" baseline="-25000" dirty="0">
                <a:solidFill>
                  <a:srgbClr val="000000"/>
                </a:solidFill>
                <a:effectLst/>
                <a:ea typeface="Times New Roman" panose="02020603050405020304" pitchFamily="18" charset="0"/>
                <a:cs typeface="Times New Roman" panose="02020603050405020304" pitchFamily="18" charset="0"/>
              </a:rPr>
              <a:t>52</a:t>
            </a:r>
            <a:r>
              <a:rPr lang="en-US" sz="1200" dirty="0">
                <a:solidFill>
                  <a:srgbClr val="000000"/>
                </a:solidFill>
                <a:effectLst/>
                <a:ea typeface="Times New Roman" panose="02020603050405020304" pitchFamily="18" charset="0"/>
                <a:cs typeface="Times New Roman" panose="02020603050405020304" pitchFamily="18" charset="0"/>
              </a:rPr>
              <a:t> (</a:t>
            </a:r>
            <a:r>
              <a:rPr lang="en-US" sz="1200" b="1" dirty="0">
                <a:solidFill>
                  <a:srgbClr val="000000"/>
                </a:solidFill>
                <a:effectLst/>
                <a:ea typeface="Times New Roman" panose="02020603050405020304" pitchFamily="18" charset="0"/>
                <a:cs typeface="Times New Roman" panose="02020603050405020304" pitchFamily="18" charset="0"/>
              </a:rPr>
              <a:t>Figure 8</a:t>
            </a:r>
            <a:r>
              <a:rPr lang="en-US" sz="1200" dirty="0">
                <a:solidFill>
                  <a:srgbClr val="000000"/>
                </a:solidFill>
                <a:effectLst/>
                <a:ea typeface="Times New Roman" panose="02020603050405020304" pitchFamily="18" charset="0"/>
                <a:cs typeface="Times New Roman" panose="02020603050405020304" pitchFamily="18" charset="0"/>
              </a:rPr>
              <a:t>.)</a:t>
            </a:r>
            <a:endParaRPr lang="de-DE" sz="1200" dirty="0">
              <a:effectLst/>
              <a:ea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B0E19864-818F-42B8-956D-B0ABECDFA3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52600"/>
            <a:ext cx="5934075" cy="3076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feld 8">
            <a:extLst>
              <a:ext uri="{FF2B5EF4-FFF2-40B4-BE49-F238E27FC236}">
                <a16:creationId xmlns:a16="http://schemas.microsoft.com/office/drawing/2014/main" id="{CEA40DC6-A8EC-4564-AE20-313DACBF6878}"/>
              </a:ext>
            </a:extLst>
          </p:cNvPr>
          <p:cNvSpPr txBox="1"/>
          <p:nvPr/>
        </p:nvSpPr>
        <p:spPr>
          <a:xfrm>
            <a:off x="457200" y="4969966"/>
            <a:ext cx="4572000" cy="246221"/>
          </a:xfrm>
          <a:prstGeom prst="rect">
            <a:avLst/>
          </a:prstGeom>
          <a:noFill/>
        </p:spPr>
        <p:txBody>
          <a:bodyPr wrap="square">
            <a:spAutoFit/>
          </a:bodyPr>
          <a:lstStyle/>
          <a:p>
            <a:pPr algn="just">
              <a:spcAft>
                <a:spcPts val="0"/>
              </a:spcAft>
            </a:pPr>
            <a:r>
              <a:rPr lang="en-US" sz="1000" b="1" dirty="0">
                <a:solidFill>
                  <a:srgbClr val="000000"/>
                </a:solidFill>
                <a:effectLst/>
                <a:ea typeface="Times New Roman" panose="02020603050405020304" pitchFamily="18" charset="0"/>
              </a:rPr>
              <a:t>Figure 8. </a:t>
            </a:r>
            <a:r>
              <a:rPr lang="en-US" sz="1000" dirty="0">
                <a:solidFill>
                  <a:srgbClr val="000000"/>
                </a:solidFill>
                <a:effectLst/>
                <a:ea typeface="Times New Roman" panose="02020603050405020304" pitchFamily="18" charset="0"/>
              </a:rPr>
              <a:t>Quantitative correlations according to equation (3); chemometrics.</a:t>
            </a:r>
            <a:endParaRPr lang="de-DE" sz="1000" dirty="0">
              <a:effectLst/>
              <a:ea typeface="Times New Roman" panose="02020603050405020304" pitchFamily="18" charset="0"/>
            </a:endParaRPr>
          </a:p>
        </p:txBody>
      </p:sp>
    </p:spTree>
    <p:extLst>
      <p:ext uri="{BB962C8B-B14F-4D97-AF65-F5344CB8AC3E}">
        <p14:creationId xmlns:p14="http://schemas.microsoft.com/office/powerpoint/2010/main" val="3144239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26</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1" name="Textfeld 10">
            <a:extLst>
              <a:ext uri="{FF2B5EF4-FFF2-40B4-BE49-F238E27FC236}">
                <a16:creationId xmlns:a16="http://schemas.microsoft.com/office/drawing/2014/main" id="{87D21114-03CA-4661-B679-DB99C78C7A13}"/>
              </a:ext>
            </a:extLst>
          </p:cNvPr>
          <p:cNvSpPr txBox="1"/>
          <p:nvPr/>
        </p:nvSpPr>
        <p:spPr>
          <a:xfrm>
            <a:off x="381000" y="381000"/>
            <a:ext cx="8229600" cy="5078313"/>
          </a:xfrm>
          <a:prstGeom prst="rect">
            <a:avLst/>
          </a:prstGeom>
          <a:noFill/>
        </p:spPr>
        <p:txBody>
          <a:bodyPr wrap="square">
            <a:spAutoFit/>
          </a:bodyPr>
          <a:lstStyle/>
          <a:p>
            <a:pPr algn="just">
              <a:spcAft>
                <a:spcPts val="0"/>
              </a:spcAft>
            </a:pPr>
            <a:r>
              <a:rPr lang="en-US" sz="1200" dirty="0">
                <a:solidFill>
                  <a:srgbClr val="000000"/>
                </a:solidFill>
                <a:effectLst/>
                <a:ea typeface="Times New Roman" panose="02020603050405020304" pitchFamily="18" charset="0"/>
                <a:cs typeface="Times New Roman" panose="02020603050405020304" pitchFamily="18" charset="0"/>
              </a:rPr>
              <a:t>1.2.4. Correlative analysis between statistical and diffusion parameters according to the stochastic dynamic theory used to this work</a:t>
            </a:r>
          </a:p>
          <a:p>
            <a:pPr algn="just">
              <a:spcAft>
                <a:spcPts val="0"/>
              </a:spcAft>
            </a:pPr>
            <a:endParaRPr lang="de-DE" sz="1200" dirty="0">
              <a:effectLst/>
              <a:ea typeface="Times New Roman" panose="02020603050405020304" pitchFamily="18" charset="0"/>
              <a:cs typeface="Times New Roman" panose="02020603050405020304" pitchFamily="18" charset="0"/>
            </a:endParaRPr>
          </a:p>
          <a:p>
            <a:pPr algn="just">
              <a:spcAft>
                <a:spcPts val="0"/>
              </a:spcAft>
            </a:pPr>
            <a:r>
              <a:rPr lang="en-US" sz="1200" dirty="0">
                <a:solidFill>
                  <a:srgbClr val="000000"/>
                </a:solidFill>
                <a:effectLst/>
                <a:ea typeface="Times New Roman" panose="02020603050405020304" pitchFamily="18" charset="0"/>
                <a:cs typeface="Times New Roman" panose="02020603050405020304" pitchFamily="18" charset="0"/>
              </a:rPr>
              <a:t>We need to fill the gap of our knowledge whether the diffusion parameters (D</a:t>
            </a:r>
            <a:r>
              <a:rPr lang="en-US" sz="1200" baseline="30000" dirty="0">
                <a:solidFill>
                  <a:srgbClr val="000000"/>
                </a:solidFill>
                <a:effectLst/>
                <a:ea typeface="Times New Roman" panose="02020603050405020304" pitchFamily="18" charset="0"/>
                <a:cs typeface="Times New Roman" panose="02020603050405020304" pitchFamily="18" charset="0"/>
              </a:rPr>
              <a:t>’</a:t>
            </a:r>
            <a:r>
              <a:rPr lang="en-US" sz="1200" baseline="-25000" dirty="0">
                <a:solidFill>
                  <a:srgbClr val="000000"/>
                </a:solidFill>
                <a:effectLst/>
                <a:ea typeface="Times New Roman" panose="02020603050405020304" pitchFamily="18" charset="0"/>
                <a:cs typeface="Times New Roman" panose="02020603050405020304" pitchFamily="18" charset="0"/>
              </a:rPr>
              <a:t>SD</a:t>
            </a:r>
            <a:r>
              <a:rPr lang="en-US" sz="1200" dirty="0">
                <a:solidFill>
                  <a:srgbClr val="000000"/>
                </a:solidFill>
                <a:effectLst/>
                <a:ea typeface="Times New Roman" panose="02020603050405020304" pitchFamily="18" charset="0"/>
                <a:cs typeface="Times New Roman" panose="02020603050405020304" pitchFamily="18" charset="0"/>
              </a:rPr>
              <a:t>) obtained within the framework of the simpler model equation (5) correlate with the analyte concentration in solution. However, it must be taken into account for that there are already obtained excellent chemometric correlation coefficients between D</a:t>
            </a:r>
            <a:r>
              <a:rPr lang="en-US" sz="1200" baseline="-25000" dirty="0">
                <a:solidFill>
                  <a:srgbClr val="000000"/>
                </a:solidFill>
                <a:effectLst/>
                <a:ea typeface="Times New Roman" panose="02020603050405020304" pitchFamily="18" charset="0"/>
                <a:cs typeface="Times New Roman" panose="02020603050405020304" pitchFamily="18" charset="0"/>
              </a:rPr>
              <a:t>SD</a:t>
            </a:r>
            <a:r>
              <a:rPr lang="en-US" sz="1200" dirty="0">
                <a:solidFill>
                  <a:srgbClr val="000000"/>
                </a:solidFill>
                <a:effectLst/>
                <a:ea typeface="Times New Roman" panose="02020603050405020304" pitchFamily="18" charset="0"/>
                <a:cs typeface="Times New Roman" panose="02020603050405020304" pitchFamily="18" charset="0"/>
              </a:rPr>
              <a:t>-parameters according to equation (1) and the concentrations of steroids (1)–(3) in solution. The same is true for the correlation between the D</a:t>
            </a:r>
            <a:r>
              <a:rPr lang="en-US" sz="1200" baseline="-25000" dirty="0">
                <a:solidFill>
                  <a:srgbClr val="000000"/>
                </a:solidFill>
                <a:effectLst/>
                <a:ea typeface="Times New Roman" panose="02020603050405020304" pitchFamily="18" charset="0"/>
                <a:cs typeface="Times New Roman" panose="02020603050405020304" pitchFamily="18" charset="0"/>
              </a:rPr>
              <a:t>SD</a:t>
            </a:r>
            <a:r>
              <a:rPr lang="en-US" sz="1200" dirty="0">
                <a:solidFill>
                  <a:srgbClr val="000000"/>
                </a:solidFill>
                <a:effectLst/>
                <a:ea typeface="Times New Roman" panose="02020603050405020304" pitchFamily="18" charset="0"/>
                <a:cs typeface="Times New Roman" panose="02020603050405020304" pitchFamily="18" charset="0"/>
              </a:rPr>
              <a:t>-data on steroid (4) and its chromatographic analysis with respect to the analyte concentration in solution shown in the next subsection. Because of, if the largest part of the chemometric correlation coefficients between the theory and experiment of a systematic quantitative analyses show that there is better chemometrics quantifying the concentration of the analytes according  to equation (5) instead of equation (1), then we would revise the original assumption that only by means of equations (1) and (3) there can be gained excellent-to-exact quantification of the measurable variable </a:t>
            </a:r>
            <a:r>
              <a:rPr lang="en-US" sz="1200" i="1" dirty="0">
                <a:solidFill>
                  <a:srgbClr val="000000"/>
                </a:solidFill>
                <a:effectLst/>
                <a:ea typeface="Times New Roman" panose="02020603050405020304" pitchFamily="18" charset="0"/>
                <a:cs typeface="Times New Roman" panose="02020603050405020304" pitchFamily="18" charset="0"/>
              </a:rPr>
              <a:t>intensity </a:t>
            </a:r>
            <a:r>
              <a:rPr lang="en-US" sz="1200" dirty="0">
                <a:solidFill>
                  <a:srgbClr val="000000"/>
                </a:solidFill>
                <a:effectLst/>
                <a:ea typeface="Times New Roman" panose="02020603050405020304" pitchFamily="18" charset="0"/>
                <a:cs typeface="Times New Roman" panose="02020603050405020304" pitchFamily="18" charset="0"/>
              </a:rPr>
              <a:t>of ions of analytes, respectively, the analyte concentration in solution. The problem which currently prevents to determine unambiguously which of the model equations express the exact analyte concentration is the lack of enough data on quantitative relations. Our model equations are tested so far on a small-scale research on this issue. Despite this remark, however, </a:t>
            </a:r>
            <a:r>
              <a:rPr lang="en-US" sz="1200" b="1" dirty="0">
                <a:solidFill>
                  <a:srgbClr val="000000"/>
                </a:solidFill>
                <a:effectLst/>
                <a:ea typeface="Times New Roman" panose="02020603050405020304" pitchFamily="18" charset="0"/>
                <a:cs typeface="Times New Roman" panose="02020603050405020304" pitchFamily="18" charset="0"/>
              </a:rPr>
              <a:t>Figure 9</a:t>
            </a:r>
            <a:r>
              <a:rPr lang="en-US" sz="1200" dirty="0">
                <a:solidFill>
                  <a:srgbClr val="000000"/>
                </a:solidFill>
                <a:effectLst/>
                <a:ea typeface="Times New Roman" panose="02020603050405020304" pitchFamily="18" charset="0"/>
                <a:cs typeface="Times New Roman" panose="02020603050405020304" pitchFamily="18" charset="0"/>
              </a:rPr>
              <a:t> shown that the correlative analysis between the parameters according equations (4) and (5), respectively, between equation (1) and (4) yield to |r|=0.9311–1, thus, indicating an excellent-to-exact relations studying steroid (4). The correlation between D</a:t>
            </a:r>
            <a:r>
              <a:rPr lang="en-US" sz="1200" baseline="-25000" dirty="0">
                <a:solidFill>
                  <a:srgbClr val="000000"/>
                </a:solidFill>
                <a:effectLst/>
                <a:ea typeface="Times New Roman" panose="02020603050405020304" pitchFamily="18" charset="0"/>
                <a:cs typeface="Times New Roman" panose="02020603050405020304" pitchFamily="18" charset="0"/>
              </a:rPr>
              <a:t>SD</a:t>
            </a:r>
            <a:r>
              <a:rPr lang="en-US" sz="1200" dirty="0">
                <a:solidFill>
                  <a:srgbClr val="000000"/>
                </a:solidFill>
                <a:effectLst/>
                <a:ea typeface="Times New Roman" panose="02020603050405020304" pitchFamily="18" charset="0"/>
                <a:cs typeface="Times New Roman" panose="02020603050405020304" pitchFamily="18" charset="0"/>
              </a:rPr>
              <a:t> and D</a:t>
            </a:r>
            <a:r>
              <a:rPr lang="en-US" sz="1200" baseline="30000" dirty="0">
                <a:solidFill>
                  <a:srgbClr val="000000"/>
                </a:solidFill>
                <a:effectLst/>
                <a:ea typeface="Times New Roman" panose="02020603050405020304" pitchFamily="18" charset="0"/>
                <a:cs typeface="Times New Roman" panose="02020603050405020304" pitchFamily="18" charset="0"/>
              </a:rPr>
              <a:t>’</a:t>
            </a:r>
            <a:r>
              <a:rPr lang="en-US" sz="1200" baseline="-25000" dirty="0">
                <a:solidFill>
                  <a:srgbClr val="000000"/>
                </a:solidFill>
                <a:effectLst/>
                <a:ea typeface="Times New Roman" panose="02020603050405020304" pitchFamily="18" charset="0"/>
                <a:cs typeface="Times New Roman" panose="02020603050405020304" pitchFamily="18" charset="0"/>
              </a:rPr>
              <a:t>SD</a:t>
            </a:r>
            <a:r>
              <a:rPr lang="en-US" sz="1200" dirty="0">
                <a:solidFill>
                  <a:srgbClr val="000000"/>
                </a:solidFill>
                <a:effectLst/>
                <a:ea typeface="Times New Roman" panose="02020603050405020304" pitchFamily="18" charset="0"/>
                <a:cs typeface="Times New Roman" panose="02020603050405020304" pitchFamily="18" charset="0"/>
              </a:rPr>
              <a:t> data on steroids (2) and (3) according to equations (1) and (5) show |r|=0.9982 and |r|=0.9986 (</a:t>
            </a:r>
            <a:r>
              <a:rPr lang="en-US" sz="1200" b="1" dirty="0">
                <a:solidFill>
                  <a:srgbClr val="000000"/>
                </a:solidFill>
                <a:effectLst/>
                <a:ea typeface="Times New Roman" panose="02020603050405020304" pitchFamily="18" charset="0"/>
                <a:cs typeface="Times New Roman" panose="02020603050405020304" pitchFamily="18" charset="0"/>
              </a:rPr>
              <a:t>Figure 10</a:t>
            </a:r>
            <a:r>
              <a:rPr lang="en-US" sz="1200" dirty="0">
                <a:solidFill>
                  <a:srgbClr val="000000"/>
                </a:solidFill>
                <a:effectLst/>
                <a:ea typeface="Times New Roman" panose="02020603050405020304" pitchFamily="18" charset="0"/>
                <a:cs typeface="Times New Roman" panose="02020603050405020304" pitchFamily="18" charset="0"/>
              </a:rPr>
              <a:t>.) At this point, it should be kept in mind that equation (5) has been designed to clarify the physical meaning of the statistical parameter “A</a:t>
            </a:r>
            <a:r>
              <a:rPr lang="en-US" sz="1200" baseline="-25000" dirty="0">
                <a:solidFill>
                  <a:srgbClr val="000000"/>
                </a:solidFill>
                <a:effectLst/>
                <a:ea typeface="Times New Roman" panose="02020603050405020304" pitchFamily="18" charset="0"/>
                <a:cs typeface="Times New Roman" panose="02020603050405020304" pitchFamily="18" charset="0"/>
              </a:rPr>
              <a:t>i</a:t>
            </a:r>
            <a:r>
              <a:rPr lang="en-US" sz="1200" dirty="0">
                <a:solidFill>
                  <a:srgbClr val="000000"/>
                </a:solidFill>
                <a:effectLst/>
                <a:ea typeface="Times New Roman" panose="02020603050405020304" pitchFamily="18" charset="0"/>
                <a:cs typeface="Times New Roman" panose="02020603050405020304" pitchFamily="18" charset="0"/>
              </a:rPr>
              <a:t>” according to the </a:t>
            </a:r>
            <a:r>
              <a:rPr lang="en-US" sz="1200" dirty="0" err="1">
                <a:solidFill>
                  <a:srgbClr val="000000"/>
                </a:solidFill>
                <a:effectLst/>
                <a:ea typeface="Times New Roman" panose="02020603050405020304" pitchFamily="18" charset="0"/>
                <a:cs typeface="Times New Roman" panose="02020603050405020304" pitchFamily="18" charset="0"/>
              </a:rPr>
              <a:t>SineSqr</a:t>
            </a:r>
            <a:r>
              <a:rPr lang="en-US" sz="1200" dirty="0">
                <a:solidFill>
                  <a:srgbClr val="000000"/>
                </a:solidFill>
                <a:effectLst/>
                <a:ea typeface="Times New Roman" panose="02020603050405020304" pitchFamily="18" charset="0"/>
                <a:cs typeface="Times New Roman" panose="02020603050405020304" pitchFamily="18" charset="0"/>
              </a:rPr>
              <a:t> approximation to the experimental relation (I – &lt;I&gt;)</a:t>
            </a:r>
            <a:r>
              <a:rPr lang="en-US" sz="1200" baseline="30000" dirty="0">
                <a:solidFill>
                  <a:srgbClr val="000000"/>
                </a:solidFill>
                <a:effectLst/>
                <a:ea typeface="Times New Roman" panose="02020603050405020304" pitchFamily="18" charset="0"/>
                <a:cs typeface="Times New Roman" panose="02020603050405020304" pitchFamily="18" charset="0"/>
              </a:rPr>
              <a:t>2</a:t>
            </a:r>
            <a:r>
              <a:rPr lang="en-US" sz="1200" dirty="0">
                <a:solidFill>
                  <a:srgbClr val="000000"/>
                </a:solidFill>
                <a:effectLst/>
                <a:ea typeface="Times New Roman" panose="02020603050405020304" pitchFamily="18" charset="0"/>
                <a:cs typeface="Times New Roman" panose="02020603050405020304" pitchFamily="18" charset="0"/>
              </a:rPr>
              <a:t> = </a:t>
            </a:r>
            <a:r>
              <a:rPr lang="en-US" sz="1200" i="1" dirty="0">
                <a:solidFill>
                  <a:srgbClr val="000000"/>
                </a:solidFill>
                <a:effectLst/>
                <a:ea typeface="Times New Roman" panose="02020603050405020304" pitchFamily="18" charset="0"/>
                <a:cs typeface="Times New Roman" panose="02020603050405020304" pitchFamily="18" charset="0"/>
              </a:rPr>
              <a:t>f</a:t>
            </a:r>
            <a:r>
              <a:rPr lang="en-US" sz="1200" dirty="0">
                <a:solidFill>
                  <a:srgbClr val="000000"/>
                </a:solidFill>
                <a:effectLst/>
                <a:ea typeface="Times New Roman" panose="02020603050405020304" pitchFamily="18" charset="0"/>
                <a:cs typeface="Times New Roman" panose="02020603050405020304" pitchFamily="18" charset="0"/>
              </a:rPr>
              <a:t>(t) expressing the temporal behavior of the MS intensity of the ions of the analytes. It is based on the approximation A</a:t>
            </a:r>
            <a:r>
              <a:rPr lang="en-US" sz="1200" baseline="30000" dirty="0">
                <a:solidFill>
                  <a:srgbClr val="000000"/>
                </a:solidFill>
                <a:effectLst/>
                <a:ea typeface="Times New Roman" panose="02020603050405020304" pitchFamily="18" charset="0"/>
                <a:cs typeface="Times New Roman" panose="02020603050405020304" pitchFamily="18" charset="0"/>
              </a:rPr>
              <a:t>i</a:t>
            </a:r>
            <a:r>
              <a:rPr lang="en-US" sz="1200" dirty="0">
                <a:solidFill>
                  <a:srgbClr val="000000"/>
                </a:solidFill>
                <a:effectLst/>
                <a:ea typeface="Times New Roman" panose="02020603050405020304" pitchFamily="18" charset="0"/>
                <a:cs typeface="Times New Roman" panose="02020603050405020304" pitchFamily="18" charset="0"/>
              </a:rPr>
              <a:t> » &lt;(I–&lt;I&gt;)</a:t>
            </a:r>
            <a:r>
              <a:rPr lang="en-US" sz="1200" baseline="30000" dirty="0">
                <a:solidFill>
                  <a:srgbClr val="000000"/>
                </a:solidFill>
                <a:effectLst/>
                <a:ea typeface="Times New Roman" panose="02020603050405020304" pitchFamily="18" charset="0"/>
                <a:cs typeface="Times New Roman" panose="02020603050405020304" pitchFamily="18" charset="0"/>
              </a:rPr>
              <a:t>2</a:t>
            </a:r>
            <a:r>
              <a:rPr lang="en-US" sz="1200" dirty="0">
                <a:solidFill>
                  <a:srgbClr val="000000"/>
                </a:solidFill>
                <a:effectLst/>
                <a:ea typeface="Times New Roman" panose="02020603050405020304" pitchFamily="18" charset="0"/>
                <a:cs typeface="Times New Roman" panose="02020603050405020304" pitchFamily="18" charset="0"/>
              </a:rPr>
              <a:t>&gt;. In this context, one important feature is the chemometric parameters obtained on the base on the linear approximation of the relationship D</a:t>
            </a:r>
            <a:r>
              <a:rPr lang="en-US" sz="1200" baseline="-25000" dirty="0">
                <a:solidFill>
                  <a:srgbClr val="000000"/>
                </a:solidFill>
                <a:effectLst/>
                <a:ea typeface="Times New Roman" panose="02020603050405020304" pitchFamily="18" charset="0"/>
                <a:cs typeface="Times New Roman" panose="02020603050405020304" pitchFamily="18" charset="0"/>
              </a:rPr>
              <a:t>SD</a:t>
            </a:r>
            <a:r>
              <a:rPr lang="en-US" sz="1200" dirty="0">
                <a:solidFill>
                  <a:srgbClr val="000000"/>
                </a:solidFill>
                <a:effectLst/>
                <a:ea typeface="Times New Roman" panose="02020603050405020304" pitchFamily="18" charset="0"/>
                <a:cs typeface="Times New Roman" panose="02020603050405020304" pitchFamily="18" charset="0"/>
              </a:rPr>
              <a:t> = </a:t>
            </a:r>
            <a:r>
              <a:rPr lang="en-US" sz="1200" i="1" dirty="0">
                <a:solidFill>
                  <a:srgbClr val="000000"/>
                </a:solidFill>
                <a:effectLst/>
                <a:ea typeface="Times New Roman" panose="02020603050405020304" pitchFamily="18" charset="0"/>
                <a:cs typeface="Times New Roman" panose="02020603050405020304" pitchFamily="18" charset="0"/>
              </a:rPr>
              <a:t>f</a:t>
            </a:r>
            <a:r>
              <a:rPr lang="en-US" sz="1200" dirty="0">
                <a:solidFill>
                  <a:srgbClr val="000000"/>
                </a:solidFill>
                <a:effectLst/>
                <a:ea typeface="Times New Roman" panose="02020603050405020304" pitchFamily="18" charset="0"/>
                <a:cs typeface="Times New Roman" panose="02020603050405020304" pitchFamily="18" charset="0"/>
              </a:rPr>
              <a:t>(D</a:t>
            </a:r>
            <a:r>
              <a:rPr lang="en-US" sz="1200" baseline="30000" dirty="0">
                <a:solidFill>
                  <a:srgbClr val="000000"/>
                </a:solidFill>
                <a:effectLst/>
                <a:ea typeface="Times New Roman" panose="02020603050405020304" pitchFamily="18" charset="0"/>
                <a:cs typeface="Times New Roman" panose="02020603050405020304" pitchFamily="18" charset="0"/>
              </a:rPr>
              <a:t>”</a:t>
            </a:r>
            <a:r>
              <a:rPr lang="en-US" sz="1200" baseline="-25000" dirty="0">
                <a:solidFill>
                  <a:srgbClr val="000000"/>
                </a:solidFill>
                <a:effectLst/>
                <a:ea typeface="Times New Roman" panose="02020603050405020304" pitchFamily="18" charset="0"/>
                <a:cs typeface="Times New Roman" panose="02020603050405020304" pitchFamily="18" charset="0"/>
              </a:rPr>
              <a:t>SD</a:t>
            </a:r>
            <a:r>
              <a:rPr lang="en-US" sz="1200" dirty="0">
                <a:solidFill>
                  <a:srgbClr val="000000"/>
                </a:solidFill>
                <a:effectLst/>
                <a:ea typeface="Times New Roman" panose="02020603050405020304" pitchFamily="18" charset="0"/>
                <a:cs typeface="Times New Roman" panose="02020603050405020304" pitchFamily="18" charset="0"/>
              </a:rPr>
              <a:t>) depicted on the latter figure, where D</a:t>
            </a:r>
            <a:r>
              <a:rPr lang="en-US" sz="1200" baseline="30000" dirty="0">
                <a:solidFill>
                  <a:srgbClr val="000000"/>
                </a:solidFill>
                <a:effectLst/>
                <a:ea typeface="Times New Roman" panose="02020603050405020304" pitchFamily="18" charset="0"/>
                <a:cs typeface="Times New Roman" panose="02020603050405020304" pitchFamily="18" charset="0"/>
              </a:rPr>
              <a:t>”</a:t>
            </a:r>
            <a:r>
              <a:rPr lang="en-US" sz="1200" baseline="-25000" dirty="0">
                <a:solidFill>
                  <a:srgbClr val="000000"/>
                </a:solidFill>
                <a:effectLst/>
                <a:ea typeface="Times New Roman" panose="02020603050405020304" pitchFamily="18" charset="0"/>
                <a:cs typeface="Times New Roman" panose="02020603050405020304" pitchFamily="18" charset="0"/>
              </a:rPr>
              <a:t>SD</a:t>
            </a:r>
            <a:r>
              <a:rPr lang="en-US" sz="1200" dirty="0">
                <a:solidFill>
                  <a:srgbClr val="000000"/>
                </a:solidFill>
                <a:effectLst/>
                <a:ea typeface="Times New Roman" panose="02020603050405020304" pitchFamily="18" charset="0"/>
                <a:cs typeface="Times New Roman" panose="02020603050405020304" pitchFamily="18" charset="0"/>
              </a:rPr>
              <a:t> parameters are obtained according to equation (6). As can be seen A » 0 and B » 1. Therefore, the D</a:t>
            </a:r>
            <a:r>
              <a:rPr lang="en-US" sz="1200" baseline="-25000" dirty="0">
                <a:solidFill>
                  <a:srgbClr val="000000"/>
                </a:solidFill>
                <a:effectLst/>
                <a:ea typeface="Times New Roman" panose="02020603050405020304" pitchFamily="18" charset="0"/>
                <a:cs typeface="Times New Roman" panose="02020603050405020304" pitchFamily="18" charset="0"/>
              </a:rPr>
              <a:t>SD</a:t>
            </a:r>
            <a:r>
              <a:rPr lang="en-US" sz="1200" dirty="0">
                <a:solidFill>
                  <a:srgbClr val="000000"/>
                </a:solidFill>
                <a:effectLst/>
                <a:ea typeface="Times New Roman" panose="02020603050405020304" pitchFamily="18" charset="0"/>
                <a:cs typeface="Times New Roman" panose="02020603050405020304" pitchFamily="18" charset="0"/>
              </a:rPr>
              <a:t>-parameters according equation (1) can be approximated with the D</a:t>
            </a:r>
            <a:r>
              <a:rPr lang="en-US" sz="1200" baseline="30000" dirty="0">
                <a:solidFill>
                  <a:srgbClr val="000000"/>
                </a:solidFill>
                <a:effectLst/>
                <a:ea typeface="Times New Roman" panose="02020603050405020304" pitchFamily="18" charset="0"/>
                <a:cs typeface="Times New Roman" panose="02020603050405020304" pitchFamily="18" charset="0"/>
              </a:rPr>
              <a:t>”</a:t>
            </a:r>
            <a:r>
              <a:rPr lang="en-US" sz="1200" baseline="-25000" dirty="0">
                <a:solidFill>
                  <a:srgbClr val="000000"/>
                </a:solidFill>
                <a:effectLst/>
                <a:ea typeface="Times New Roman" panose="02020603050405020304" pitchFamily="18" charset="0"/>
                <a:cs typeface="Times New Roman" panose="02020603050405020304" pitchFamily="18" charset="0"/>
              </a:rPr>
              <a:t>SD</a:t>
            </a:r>
            <a:r>
              <a:rPr lang="en-US" sz="1200" dirty="0">
                <a:solidFill>
                  <a:srgbClr val="000000"/>
                </a:solidFill>
                <a:effectLst/>
                <a:ea typeface="Times New Roman" panose="02020603050405020304" pitchFamily="18" charset="0"/>
                <a:cs typeface="Times New Roman" panose="02020603050405020304" pitchFamily="18" charset="0"/>
              </a:rPr>
              <a:t> parameters when A</a:t>
            </a:r>
            <a:r>
              <a:rPr lang="en-US" sz="1200" baseline="30000" dirty="0">
                <a:solidFill>
                  <a:srgbClr val="000000"/>
                </a:solidFill>
                <a:effectLst/>
                <a:ea typeface="Times New Roman" panose="02020603050405020304" pitchFamily="18" charset="0"/>
                <a:cs typeface="Times New Roman" panose="02020603050405020304" pitchFamily="18" charset="0"/>
              </a:rPr>
              <a:t>i</a:t>
            </a:r>
            <a:r>
              <a:rPr lang="en-US" sz="1200" dirty="0">
                <a:solidFill>
                  <a:srgbClr val="000000"/>
                </a:solidFill>
                <a:effectLst/>
                <a:ea typeface="Times New Roman" panose="02020603050405020304" pitchFamily="18" charset="0"/>
                <a:cs typeface="Times New Roman" panose="02020603050405020304" pitchFamily="18" charset="0"/>
              </a:rPr>
              <a:t> = 2.&lt;(I–&lt;I&gt;)</a:t>
            </a:r>
            <a:r>
              <a:rPr lang="en-US" sz="1200" baseline="30000" dirty="0">
                <a:solidFill>
                  <a:srgbClr val="000000"/>
                </a:solidFill>
                <a:effectLst/>
                <a:ea typeface="Times New Roman" panose="02020603050405020304" pitchFamily="18" charset="0"/>
                <a:cs typeface="Times New Roman" panose="02020603050405020304" pitchFamily="18" charset="0"/>
              </a:rPr>
              <a:t>2</a:t>
            </a:r>
            <a:r>
              <a:rPr lang="en-US" sz="1200" dirty="0">
                <a:solidFill>
                  <a:srgbClr val="000000"/>
                </a:solidFill>
                <a:effectLst/>
                <a:ea typeface="Times New Roman" panose="02020603050405020304" pitchFamily="18" charset="0"/>
                <a:cs typeface="Times New Roman" panose="02020603050405020304" pitchFamily="18" charset="0"/>
              </a:rPr>
              <a:t>&gt;. We think that the obtained excellent chemometric data on STs (1)–(4) are suffice to judger adequately there liability of our scientific explanation of the physical meaning of the statistical parameter A’ according to our basic model formula (1). The correlative analyses between the parameters according to equations (1) and (5), respectively, (1) and (6) of analytes (1) and (2) also exhibiting excellent–to–exact chemometric data (|r|=0.9828 and |r|=0.9982 – 1.)</a:t>
            </a:r>
            <a:endParaRPr lang="de-DE"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679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27</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2">
            <a:extLst>
              <a:ext uri="{FF2B5EF4-FFF2-40B4-BE49-F238E27FC236}">
                <a16:creationId xmlns:a16="http://schemas.microsoft.com/office/drawing/2014/main" id="{C30F02A5-0A9D-42E6-9ACF-1343ED29E4B4}"/>
              </a:ext>
            </a:extLst>
          </p:cNvPr>
          <p:cNvSpPr>
            <a:spLocks noChangeArrowheads="1"/>
          </p:cNvSpPr>
          <p:nvPr/>
        </p:nvSpPr>
        <p:spPr bwMode="auto">
          <a:xfrm>
            <a:off x="3048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6145" name="Picture 1">
            <a:extLst>
              <a:ext uri="{FF2B5EF4-FFF2-40B4-BE49-F238E27FC236}">
                <a16:creationId xmlns:a16="http://schemas.microsoft.com/office/drawing/2014/main" id="{235ED65A-A0C3-4C83-8386-438F0E67D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694" y="490271"/>
            <a:ext cx="2514600" cy="359229"/>
          </a:xfrm>
          <a:prstGeom prst="rect">
            <a:avLst/>
          </a:prstGeom>
          <a:solidFill>
            <a:srgbClr val="FFFFFF"/>
          </a:solidFill>
        </p:spPr>
      </p:pic>
      <p:sp>
        <p:nvSpPr>
          <p:cNvPr id="9" name="Textfeld 8">
            <a:extLst>
              <a:ext uri="{FF2B5EF4-FFF2-40B4-BE49-F238E27FC236}">
                <a16:creationId xmlns:a16="http://schemas.microsoft.com/office/drawing/2014/main" id="{19F1DEE8-BE60-417C-A3FA-A5D6E70A7605}"/>
              </a:ext>
            </a:extLst>
          </p:cNvPr>
          <p:cNvSpPr txBox="1"/>
          <p:nvPr/>
        </p:nvSpPr>
        <p:spPr>
          <a:xfrm>
            <a:off x="8289371" y="543637"/>
            <a:ext cx="457200" cy="276999"/>
          </a:xfrm>
          <a:prstGeom prst="rect">
            <a:avLst/>
          </a:prstGeom>
          <a:noFill/>
        </p:spPr>
        <p:txBody>
          <a:bodyPr wrap="square">
            <a:spAutoFit/>
          </a:bodyPr>
          <a:lstStyle/>
          <a:p>
            <a:r>
              <a:rPr lang="de-DE" sz="1200" b="1" dirty="0">
                <a:solidFill>
                  <a:srgbClr val="000000"/>
                </a:solidFill>
                <a:effectLst/>
                <a:ea typeface="Times New Roman" panose="02020603050405020304" pitchFamily="18" charset="0"/>
              </a:rPr>
              <a:t>(6) </a:t>
            </a:r>
            <a:endParaRPr lang="de-DE" sz="1200" b="1" dirty="0"/>
          </a:p>
        </p:txBody>
      </p:sp>
      <p:sp>
        <p:nvSpPr>
          <p:cNvPr id="10" name="Rechteck: abgerundete Ecken 9">
            <a:extLst>
              <a:ext uri="{FF2B5EF4-FFF2-40B4-BE49-F238E27FC236}">
                <a16:creationId xmlns:a16="http://schemas.microsoft.com/office/drawing/2014/main" id="{46D10B8F-710F-4E88-9E5D-19F8D34DCCBF}"/>
              </a:ext>
            </a:extLst>
          </p:cNvPr>
          <p:cNvSpPr/>
          <p:nvPr/>
        </p:nvSpPr>
        <p:spPr>
          <a:xfrm>
            <a:off x="5410200" y="414072"/>
            <a:ext cx="3336371" cy="51135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148" name="Picture 4">
            <a:extLst>
              <a:ext uri="{FF2B5EF4-FFF2-40B4-BE49-F238E27FC236}">
                <a16:creationId xmlns:a16="http://schemas.microsoft.com/office/drawing/2014/main" id="{4557B184-B46B-4251-BA8B-0A6ABAA7F6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0" y="0"/>
            <a:ext cx="5167157" cy="6021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Textfeld 12">
            <a:extLst>
              <a:ext uri="{FF2B5EF4-FFF2-40B4-BE49-F238E27FC236}">
                <a16:creationId xmlns:a16="http://schemas.microsoft.com/office/drawing/2014/main" id="{03AF5516-40A8-4453-8F09-F45E1F7A5B34}"/>
              </a:ext>
            </a:extLst>
          </p:cNvPr>
          <p:cNvSpPr txBox="1"/>
          <p:nvPr/>
        </p:nvSpPr>
        <p:spPr>
          <a:xfrm>
            <a:off x="5181315" y="5299984"/>
            <a:ext cx="3664963" cy="553998"/>
          </a:xfrm>
          <a:prstGeom prst="rect">
            <a:avLst/>
          </a:prstGeom>
          <a:noFill/>
        </p:spPr>
        <p:txBody>
          <a:bodyPr wrap="square">
            <a:spAutoFit/>
          </a:bodyPr>
          <a:lstStyle/>
          <a:p>
            <a:pPr algn="just">
              <a:spcAft>
                <a:spcPts val="0"/>
              </a:spcAft>
            </a:pPr>
            <a:r>
              <a:rPr lang="en-US" sz="1000" b="1" dirty="0">
                <a:solidFill>
                  <a:srgbClr val="000000"/>
                </a:solidFill>
                <a:effectLst/>
                <a:ea typeface="Times New Roman" panose="02020603050405020304" pitchFamily="18" charset="0"/>
                <a:cs typeface="Times New Roman" panose="02020603050405020304" pitchFamily="18" charset="0"/>
              </a:rPr>
              <a:t>Figure 9. </a:t>
            </a:r>
            <a:r>
              <a:rPr lang="en-US" sz="1000" dirty="0">
                <a:solidFill>
                  <a:srgbClr val="000000"/>
                </a:solidFill>
                <a:effectLst/>
                <a:ea typeface="Times New Roman" panose="02020603050405020304" pitchFamily="18" charset="0"/>
                <a:cs typeface="Times New Roman" panose="02020603050405020304" pitchFamily="18" charset="0"/>
              </a:rPr>
              <a:t>Quantitative correlations among diffusion parameters and statistical parameter A</a:t>
            </a:r>
            <a:r>
              <a:rPr lang="en-US" sz="1000" baseline="30000" dirty="0">
                <a:solidFill>
                  <a:srgbClr val="000000"/>
                </a:solidFill>
                <a:effectLst/>
                <a:ea typeface="Times New Roman" panose="02020603050405020304" pitchFamily="18" charset="0"/>
                <a:cs typeface="Times New Roman" panose="02020603050405020304" pitchFamily="18" charset="0"/>
              </a:rPr>
              <a:t>i</a:t>
            </a:r>
            <a:r>
              <a:rPr lang="en-US" sz="1000" dirty="0">
                <a:solidFill>
                  <a:srgbClr val="000000"/>
                </a:solidFill>
                <a:effectLst/>
                <a:ea typeface="Times New Roman" panose="02020603050405020304" pitchFamily="18" charset="0"/>
                <a:cs typeface="Times New Roman" panose="02020603050405020304" pitchFamily="18" charset="0"/>
              </a:rPr>
              <a:t> according to equations (4) and (5); chemometrics.</a:t>
            </a:r>
            <a:endParaRPr lang="de-DE" sz="1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4815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28</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170" name="Picture 2">
            <a:extLst>
              <a:ext uri="{FF2B5EF4-FFF2-40B4-BE49-F238E27FC236}">
                <a16:creationId xmlns:a16="http://schemas.microsoft.com/office/drawing/2014/main" id="{0C64EEC5-668C-4AD2-B9D7-9BA089BC27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00"/>
            <a:ext cx="5024438" cy="56535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39F413F5-D62E-4BDE-BDCB-D09141FD7062}"/>
              </a:ext>
            </a:extLst>
          </p:cNvPr>
          <p:cNvSpPr txBox="1"/>
          <p:nvPr/>
        </p:nvSpPr>
        <p:spPr>
          <a:xfrm>
            <a:off x="4114800" y="5242759"/>
            <a:ext cx="4572000" cy="400110"/>
          </a:xfrm>
          <a:prstGeom prst="rect">
            <a:avLst/>
          </a:prstGeom>
          <a:noFill/>
        </p:spPr>
        <p:txBody>
          <a:bodyPr wrap="square">
            <a:spAutoFit/>
          </a:bodyPr>
          <a:lstStyle/>
          <a:p>
            <a:pPr algn="just">
              <a:spcAft>
                <a:spcPts val="0"/>
              </a:spcAft>
            </a:pPr>
            <a:r>
              <a:rPr lang="en-US" sz="1000" b="1" dirty="0">
                <a:solidFill>
                  <a:srgbClr val="000000"/>
                </a:solidFill>
                <a:effectLst/>
                <a:ea typeface="Times New Roman" panose="02020603050405020304" pitchFamily="18" charset="0"/>
                <a:cs typeface="Times New Roman" panose="02020603050405020304" pitchFamily="18" charset="0"/>
              </a:rPr>
              <a:t>Figure 10</a:t>
            </a:r>
            <a:r>
              <a:rPr lang="en-US" sz="1000" dirty="0">
                <a:solidFill>
                  <a:srgbClr val="000000"/>
                </a:solidFill>
                <a:effectLst/>
                <a:ea typeface="Times New Roman" panose="02020603050405020304" pitchFamily="18" charset="0"/>
                <a:cs typeface="Times New Roman" panose="02020603050405020304" pitchFamily="18" charset="0"/>
              </a:rPr>
              <a:t>. Quantitative relationships among diffusion parameters according to equations (1)–(6); A: Data on (2) in [</a:t>
            </a:r>
            <a:r>
              <a:rPr lang="en-US" sz="1000" dirty="0">
                <a:solidFill>
                  <a:srgbClr val="7030A0"/>
                </a:solidFill>
                <a:effectLst/>
                <a:ea typeface="Times New Roman" panose="02020603050405020304" pitchFamily="18" charset="0"/>
                <a:cs typeface="Times New Roman" panose="02020603050405020304" pitchFamily="18" charset="0"/>
              </a:rPr>
              <a:t>40</a:t>
            </a:r>
            <a:r>
              <a:rPr lang="en-US" sz="1000" dirty="0">
                <a:solidFill>
                  <a:srgbClr val="000000"/>
                </a:solidFill>
                <a:effectLst/>
                <a:ea typeface="Times New Roman" panose="02020603050405020304" pitchFamily="18" charset="0"/>
                <a:cs typeface="Times New Roman" panose="02020603050405020304" pitchFamily="18" charset="0"/>
              </a:rPr>
              <a:t>]; B: data on (3) in [</a:t>
            </a:r>
            <a:r>
              <a:rPr lang="en-US" sz="1000" dirty="0">
                <a:solidFill>
                  <a:srgbClr val="7030A0"/>
                </a:solidFill>
                <a:effectLst/>
                <a:ea typeface="Times New Roman" panose="02020603050405020304" pitchFamily="18" charset="0"/>
                <a:cs typeface="Times New Roman" panose="02020603050405020304" pitchFamily="18" charset="0"/>
              </a:rPr>
              <a:t>40</a:t>
            </a:r>
            <a:r>
              <a:rPr lang="en-US" sz="1000" dirty="0">
                <a:solidFill>
                  <a:srgbClr val="000000"/>
                </a:solidFill>
                <a:effectLst/>
                <a:ea typeface="Times New Roman" panose="02020603050405020304" pitchFamily="18" charset="0"/>
                <a:cs typeface="Times New Roman" panose="02020603050405020304" pitchFamily="18" charset="0"/>
              </a:rPr>
              <a:t>]; chemometrics.</a:t>
            </a:r>
            <a:endParaRPr lang="de-DE" sz="1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655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29</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9" name="Textfeld 8">
            <a:extLst>
              <a:ext uri="{FF2B5EF4-FFF2-40B4-BE49-F238E27FC236}">
                <a16:creationId xmlns:a16="http://schemas.microsoft.com/office/drawing/2014/main" id="{190CF886-19CF-4768-87F2-946B87E83043}"/>
              </a:ext>
            </a:extLst>
          </p:cNvPr>
          <p:cNvSpPr txBox="1"/>
          <p:nvPr/>
        </p:nvSpPr>
        <p:spPr>
          <a:xfrm>
            <a:off x="457200" y="457200"/>
            <a:ext cx="8229600" cy="3231654"/>
          </a:xfrm>
          <a:prstGeom prst="rect">
            <a:avLst/>
          </a:prstGeom>
          <a:noFill/>
        </p:spPr>
        <p:txBody>
          <a:bodyPr wrap="square">
            <a:spAutoFit/>
          </a:bodyPr>
          <a:lstStyle/>
          <a:p>
            <a:pPr algn="just">
              <a:spcAft>
                <a:spcPts val="0"/>
              </a:spcAft>
            </a:pPr>
            <a:r>
              <a:rPr lang="en-US" sz="1200" dirty="0">
                <a:solidFill>
                  <a:srgbClr val="000000"/>
                </a:solidFill>
                <a:effectLst/>
                <a:ea typeface="Times New Roman" panose="02020603050405020304" pitchFamily="18" charset="0"/>
                <a:cs typeface="Times New Roman" panose="02020603050405020304" pitchFamily="18" charset="0"/>
              </a:rPr>
              <a:t>1.2.5. Correlative analysis between diffusion parameters according to the simpler stochastic dynamic theory used to this work and the analyte concentration in solution</a:t>
            </a:r>
          </a:p>
          <a:p>
            <a:pPr algn="just">
              <a:spcAft>
                <a:spcPts val="0"/>
              </a:spcAft>
            </a:pPr>
            <a:endParaRPr lang="de-DE" sz="1200" dirty="0">
              <a:effectLst/>
              <a:ea typeface="Times New Roman" panose="02020603050405020304" pitchFamily="18" charset="0"/>
              <a:cs typeface="Times New Roman" panose="02020603050405020304" pitchFamily="18" charset="0"/>
            </a:endParaRPr>
          </a:p>
          <a:p>
            <a:pPr algn="just">
              <a:spcAft>
                <a:spcPts val="0"/>
              </a:spcAft>
            </a:pPr>
            <a:r>
              <a:rPr lang="en-US" sz="1200" dirty="0">
                <a:solidFill>
                  <a:srgbClr val="000000"/>
                </a:solidFill>
                <a:effectLst/>
                <a:ea typeface="Times New Roman" panose="02020603050405020304" pitchFamily="18" charset="0"/>
                <a:cs typeface="Times New Roman" panose="02020603050405020304" pitchFamily="18" charset="0"/>
              </a:rPr>
              <a:t>This subsection deals with our further attempt to elaborate our stochastic dynamic concept and model formulas and to defend our innovative view that these models provide exact determination of the concentration of the analyte in solution deriving equation (3) [</a:t>
            </a:r>
            <a:r>
              <a:rPr lang="en-US" sz="1200" dirty="0">
                <a:solidFill>
                  <a:srgbClr val="7030A0"/>
                </a:solidFill>
                <a:effectLst/>
                <a:ea typeface="Times New Roman" panose="02020603050405020304" pitchFamily="18" charset="0"/>
                <a:cs typeface="Times New Roman" panose="02020603050405020304" pitchFamily="18" charset="0"/>
              </a:rPr>
              <a:t>40</a:t>
            </a:r>
            <a:r>
              <a:rPr lang="en-US" sz="1200" dirty="0">
                <a:solidFill>
                  <a:srgbClr val="000000"/>
                </a:solidFill>
                <a:effectLst/>
                <a:ea typeface="Times New Roman" panose="02020603050405020304" pitchFamily="18" charset="0"/>
                <a:cs typeface="Times New Roman" panose="02020603050405020304" pitchFamily="18" charset="0"/>
              </a:rPr>
              <a:t>]. One very important effort in this direction is the results from the correlative analysis between mass spectrometric and chromatographic quantitative data on (4) with respect to the analyte concentration in solution presented, herein. A part of the results is depicted in </a:t>
            </a:r>
            <a:r>
              <a:rPr lang="en-US" sz="1200" b="1" dirty="0">
                <a:solidFill>
                  <a:srgbClr val="000000"/>
                </a:solidFill>
                <a:effectLst/>
                <a:ea typeface="Times New Roman" panose="02020603050405020304" pitchFamily="18" charset="0"/>
                <a:cs typeface="Times New Roman" panose="02020603050405020304" pitchFamily="18" charset="0"/>
              </a:rPr>
              <a:t>Figure 11</a:t>
            </a:r>
            <a:r>
              <a:rPr lang="en-US" sz="1200" dirty="0">
                <a:solidFill>
                  <a:srgbClr val="000000"/>
                </a:solidFill>
                <a:effectLst/>
                <a:ea typeface="Times New Roman" panose="02020603050405020304" pitchFamily="18" charset="0"/>
                <a:cs typeface="Times New Roman" panose="02020603050405020304" pitchFamily="18" charset="0"/>
              </a:rPr>
              <a:t>. As can be seen |r|=0.9758–0.9999</a:t>
            </a:r>
            <a:r>
              <a:rPr lang="en-US" sz="1200" baseline="-25000" dirty="0">
                <a:solidFill>
                  <a:srgbClr val="000000"/>
                </a:solidFill>
                <a:effectLst/>
                <a:ea typeface="Times New Roman" panose="02020603050405020304" pitchFamily="18" charset="0"/>
                <a:cs typeface="Times New Roman" panose="02020603050405020304" pitchFamily="18" charset="0"/>
              </a:rPr>
              <a:t>9</a:t>
            </a:r>
            <a:r>
              <a:rPr lang="en-US" sz="1200" dirty="0">
                <a:solidFill>
                  <a:srgbClr val="000000"/>
                </a:solidFill>
                <a:effectLst/>
                <a:ea typeface="Times New Roman" panose="02020603050405020304" pitchFamily="18" charset="0"/>
                <a:cs typeface="Times New Roman" panose="02020603050405020304" pitchFamily="18" charset="0"/>
              </a:rPr>
              <a:t>. Therefore, the problem about the unambiguous mass spectrometric based quantification of analytes in solution is resolved successfully within the framework of our theory and model functional relationships. Moreover, there is obtained excellent correlation using independent correlative analysis between mass spectrometric and chromatographic methods, which not only proofs but also validate our protocol based on the model formulas written above.</a:t>
            </a:r>
            <a:endParaRPr lang="de-DE" sz="1200" dirty="0">
              <a:effectLst/>
              <a:ea typeface="Times New Roman" panose="02020603050405020304" pitchFamily="18" charset="0"/>
              <a:cs typeface="Times New Roman" panose="02020603050405020304" pitchFamily="18" charset="0"/>
            </a:endParaRPr>
          </a:p>
          <a:p>
            <a:pPr algn="just">
              <a:spcAft>
                <a:spcPts val="0"/>
              </a:spcAft>
            </a:pPr>
            <a:r>
              <a:rPr lang="en-US" sz="1200" dirty="0">
                <a:solidFill>
                  <a:srgbClr val="000000"/>
                </a:solidFill>
                <a:effectLst/>
                <a:ea typeface="Times New Roman" panose="02020603050405020304" pitchFamily="18" charset="0"/>
                <a:cs typeface="Times New Roman" panose="02020603050405020304" pitchFamily="18" charset="0"/>
              </a:rPr>
              <a:t>The next persuasive example from the perspective of employment of equations (5) and (6) for the purposes of the analytical practice is the relation between the analyte concentration of (3) with respect to the observable  MS intensity-values of the ion at </a:t>
            </a:r>
            <a:r>
              <a:rPr lang="en-US" sz="1200" i="1" dirty="0">
                <a:solidFill>
                  <a:srgbClr val="000000"/>
                </a:solidFill>
                <a:effectLst/>
                <a:ea typeface="Times New Roman" panose="02020603050405020304" pitchFamily="18" charset="0"/>
                <a:cs typeface="Times New Roman" panose="02020603050405020304" pitchFamily="18" charset="0"/>
              </a:rPr>
              <a:t>m/z</a:t>
            </a:r>
            <a:r>
              <a:rPr lang="en-US" sz="1200" dirty="0">
                <a:solidFill>
                  <a:srgbClr val="000000"/>
                </a:solidFill>
                <a:effectLst/>
                <a:ea typeface="Times New Roman" panose="02020603050405020304" pitchFamily="18" charset="0"/>
                <a:cs typeface="Times New Roman" panose="02020603050405020304" pitchFamily="18" charset="0"/>
              </a:rPr>
              <a:t> 297 quantified according to the latter model formulas (</a:t>
            </a:r>
            <a:r>
              <a:rPr lang="en-US" sz="1200" b="1" dirty="0">
                <a:solidFill>
                  <a:srgbClr val="000000"/>
                </a:solidFill>
                <a:effectLst/>
                <a:ea typeface="Times New Roman" panose="02020603050405020304" pitchFamily="18" charset="0"/>
                <a:cs typeface="Times New Roman" panose="02020603050405020304" pitchFamily="18" charset="0"/>
              </a:rPr>
              <a:t>Figure 12</a:t>
            </a:r>
            <a:r>
              <a:rPr lang="en-US" sz="1200" dirty="0">
                <a:solidFill>
                  <a:srgbClr val="000000"/>
                </a:solidFill>
                <a:effectLst/>
                <a:ea typeface="Times New Roman" panose="02020603050405020304" pitchFamily="18" charset="0"/>
                <a:cs typeface="Times New Roman" panose="02020603050405020304" pitchFamily="18" charset="0"/>
              </a:rPr>
              <a:t>.) There is obtained |r| = 0.9968. Again, the coefficient of correlation is improved comparing with the chemometric data on the correlation between the I</a:t>
            </a:r>
            <a:r>
              <a:rPr lang="en-US" sz="1200" baseline="30000" dirty="0">
                <a:solidFill>
                  <a:srgbClr val="000000"/>
                </a:solidFill>
                <a:effectLst/>
                <a:ea typeface="Times New Roman" panose="02020603050405020304" pitchFamily="18" charset="0"/>
                <a:cs typeface="Times New Roman" panose="02020603050405020304" pitchFamily="18" charset="0"/>
              </a:rPr>
              <a:t>TOT</a:t>
            </a:r>
            <a:r>
              <a:rPr lang="en-US" sz="1200" dirty="0">
                <a:solidFill>
                  <a:srgbClr val="000000"/>
                </a:solidFill>
                <a:effectLst/>
                <a:ea typeface="Times New Roman" panose="02020603050405020304" pitchFamily="18" charset="0"/>
                <a:cs typeface="Times New Roman" panose="02020603050405020304" pitchFamily="18" charset="0"/>
              </a:rPr>
              <a:t> values and the concentration of the analyte in solution shown</a:t>
            </a:r>
            <a:r>
              <a:rPr lang="en-US" sz="1200" b="1" dirty="0">
                <a:solidFill>
                  <a:srgbClr val="000000"/>
                </a:solidFill>
                <a:effectLst/>
                <a:ea typeface="Times New Roman" panose="02020603050405020304" pitchFamily="18" charset="0"/>
                <a:cs typeface="Times New Roman" panose="02020603050405020304" pitchFamily="18" charset="0"/>
              </a:rPr>
              <a:t> </a:t>
            </a:r>
            <a:r>
              <a:rPr lang="en-US" sz="1200" dirty="0">
                <a:solidFill>
                  <a:srgbClr val="000000"/>
                </a:solidFill>
                <a:effectLst/>
                <a:ea typeface="Times New Roman" panose="02020603050405020304" pitchFamily="18" charset="0"/>
                <a:cs typeface="Times New Roman" panose="02020603050405020304" pitchFamily="18" charset="0"/>
              </a:rPr>
              <a:t>[</a:t>
            </a:r>
            <a:r>
              <a:rPr lang="en-US" sz="1200" dirty="0">
                <a:solidFill>
                  <a:srgbClr val="7030A0"/>
                </a:solidFill>
                <a:effectLst/>
                <a:ea typeface="Times New Roman" panose="02020603050405020304" pitchFamily="18" charset="0"/>
                <a:cs typeface="Times New Roman" panose="02020603050405020304" pitchFamily="18" charset="0"/>
              </a:rPr>
              <a:t>40</a:t>
            </a:r>
            <a:r>
              <a:rPr lang="en-US" sz="1200" dirty="0">
                <a:solidFill>
                  <a:srgbClr val="000000"/>
                </a:solidFill>
                <a:effectLst/>
                <a:ea typeface="Times New Roman" panose="02020603050405020304" pitchFamily="18" charset="0"/>
                <a:cs typeface="Times New Roman" panose="02020603050405020304" pitchFamily="18" charset="0"/>
              </a:rPr>
              <a:t>]. The corresponding parameter reported there is |r| = 0.9896.</a:t>
            </a:r>
            <a:endParaRPr lang="de-DE"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69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924800" cy="5909310"/>
          </a:xfrm>
          <a:prstGeom prst="rect">
            <a:avLst/>
          </a:prstGeom>
          <a:noFill/>
        </p:spPr>
        <p:txBody>
          <a:bodyPr wrap="square" rtlCol="0">
            <a:spAutoFit/>
          </a:bodyPr>
          <a:lstStyle/>
          <a:p>
            <a:r>
              <a:rPr lang="fr-FR" b="1" dirty="0"/>
              <a:t>Abstract:</a:t>
            </a:r>
            <a:endParaRPr lang="fr-FR" dirty="0"/>
          </a:p>
          <a:p>
            <a:pPr algn="just">
              <a:spcAft>
                <a:spcPts val="0"/>
              </a:spcAft>
            </a:pPr>
            <a:r>
              <a:rPr lang="it-IT" sz="1800" dirty="0">
                <a:solidFill>
                  <a:srgbClr val="000000"/>
                </a:solidFill>
                <a:effectLst/>
                <a:ea typeface="Times New Roman" panose="02020603050405020304" pitchFamily="18" charset="0"/>
              </a:rPr>
              <a:t>In this contribution we further explore our innovative stochastic dynamic (SD) concept and model formulas treating quantitatively experimental mass spectrometric (MS) variable </a:t>
            </a:r>
            <a:r>
              <a:rPr lang="it-IT" sz="1800" i="1" dirty="0">
                <a:solidFill>
                  <a:srgbClr val="000000"/>
                </a:solidFill>
                <a:effectLst/>
                <a:ea typeface="Times New Roman" panose="02020603050405020304" pitchFamily="18" charset="0"/>
              </a:rPr>
              <a:t>intensity</a:t>
            </a:r>
            <a:r>
              <a:rPr lang="it-IT" sz="1800" dirty="0">
                <a:solidFill>
                  <a:srgbClr val="000000"/>
                </a:solidFill>
                <a:effectLst/>
                <a:ea typeface="Times New Roman" panose="02020603050405020304" pitchFamily="18" charset="0"/>
              </a:rPr>
              <a:t> with respect to the analyte concentration in solution by introducing the so-called </a:t>
            </a:r>
            <a:r>
              <a:rPr lang="it-IT" sz="1800" i="1" dirty="0">
                <a:solidFill>
                  <a:srgbClr val="000000"/>
                </a:solidFill>
                <a:effectLst/>
                <a:ea typeface="Times New Roman" panose="02020603050405020304" pitchFamily="18" charset="0"/>
              </a:rPr>
              <a:t>mass spectrometric stochatic dynamic diffusion parameter (</a:t>
            </a:r>
            <a:r>
              <a:rPr lang="it-IT" sz="1800" dirty="0">
                <a:solidFill>
                  <a:srgbClr val="000000"/>
                </a:solidFill>
                <a:effectLst/>
                <a:ea typeface="Times New Roman" panose="02020603050405020304" pitchFamily="18" charset="0"/>
              </a:rPr>
              <a:t>D</a:t>
            </a:r>
            <a:r>
              <a:rPr lang="it-IT" sz="1800" baseline="-25000" dirty="0">
                <a:solidFill>
                  <a:srgbClr val="000000"/>
                </a:solidFill>
                <a:effectLst/>
                <a:ea typeface="Times New Roman" panose="02020603050405020304" pitchFamily="18" charset="0"/>
              </a:rPr>
              <a:t>SD</a:t>
            </a:r>
            <a:r>
              <a:rPr lang="it-IT" dirty="0">
                <a:solidFill>
                  <a:srgbClr val="000000"/>
                </a:solidFill>
                <a:ea typeface="Times New Roman" panose="02020603050405020304" pitchFamily="18" charset="0"/>
              </a:rPr>
              <a:t>.)</a:t>
            </a:r>
            <a:r>
              <a:rPr lang="it-IT" i="1" dirty="0">
                <a:solidFill>
                  <a:srgbClr val="000000"/>
                </a:solidFill>
                <a:ea typeface="Times New Roman" panose="02020603050405020304" pitchFamily="18" charset="0"/>
              </a:rPr>
              <a:t> </a:t>
            </a:r>
            <a:r>
              <a:rPr lang="it-IT" sz="1800" dirty="0">
                <a:solidFill>
                  <a:srgbClr val="000000"/>
                </a:solidFill>
                <a:effectLst/>
                <a:ea typeface="Times New Roman" panose="02020603050405020304" pitchFamily="18" charset="0"/>
              </a:rPr>
              <a:t>It is directly connected with the measurable outcome. The steroids (STs) in mixture: hydrocortisone (1), deoxycorticosterone (2), progesterone (3) and methyltestosterone (4) </a:t>
            </a:r>
            <a:r>
              <a:rPr lang="it-IT" sz="1800" dirty="0" err="1">
                <a:solidFill>
                  <a:srgbClr val="000000"/>
                </a:solidFill>
                <a:effectLst/>
                <a:ea typeface="Times New Roman" panose="02020603050405020304" pitchFamily="18" charset="0"/>
              </a:rPr>
              <a:t>at</a:t>
            </a:r>
            <a:r>
              <a:rPr lang="it-IT" sz="1800" dirty="0">
                <a:solidFill>
                  <a:srgbClr val="000000"/>
                </a:solidFill>
                <a:effectLst/>
                <a:ea typeface="Times New Roman" panose="02020603050405020304" pitchFamily="18" charset="0"/>
              </a:rPr>
              <a:t> analyte concentration </a:t>
            </a:r>
            <a:r>
              <a:rPr lang="it-IT" sz="1800" dirty="0" err="1">
                <a:solidFill>
                  <a:srgbClr val="000000"/>
                </a:solidFill>
                <a:effectLst/>
                <a:ea typeface="Times New Roman" panose="02020603050405020304" pitchFamily="18" charset="0"/>
              </a:rPr>
              <a:t>ng</a:t>
            </a:r>
            <a:r>
              <a:rPr lang="it-IT" sz="1800" dirty="0">
                <a:solidFill>
                  <a:srgbClr val="000000"/>
                </a:solidFill>
                <a:effectLst/>
                <a:ea typeface="Times New Roman" panose="02020603050405020304" pitchFamily="18" charset="0"/>
              </a:rPr>
              <a:t>.(</a:t>
            </a:r>
            <a:r>
              <a:rPr lang="it-IT" sz="1800" dirty="0" err="1">
                <a:solidFill>
                  <a:srgbClr val="000000"/>
                </a:solidFill>
                <a:effectLst/>
                <a:ea typeface="Times New Roman" panose="02020603050405020304" pitchFamily="18" charset="0"/>
              </a:rPr>
              <a:t>mL</a:t>
            </a:r>
            <a:r>
              <a:rPr lang="it-IT" sz="1800" dirty="0">
                <a:solidFill>
                  <a:srgbClr val="000000"/>
                </a:solidFill>
                <a:effectLst/>
                <a:ea typeface="Times New Roman" panose="02020603050405020304" pitchFamily="18" charset="0"/>
              </a:rPr>
              <a:t>)</a:t>
            </a:r>
            <a:r>
              <a:rPr lang="it-IT" sz="1800" baseline="30000" dirty="0">
                <a:solidFill>
                  <a:srgbClr val="000000"/>
                </a:solidFill>
                <a:effectLst/>
                <a:ea typeface="Times New Roman" panose="02020603050405020304" pitchFamily="18" charset="0"/>
              </a:rPr>
              <a:t>-1</a:t>
            </a:r>
            <a:r>
              <a:rPr lang="it-IT" sz="1800" dirty="0">
                <a:solidFill>
                  <a:srgbClr val="000000"/>
                </a:solidFill>
                <a:effectLst/>
                <a:ea typeface="Times New Roman" panose="02020603050405020304" pitchFamily="18" charset="0"/>
              </a:rPr>
              <a:t> are </a:t>
            </a:r>
            <a:r>
              <a:rPr lang="it-IT" sz="1800" dirty="0" err="1">
                <a:solidFill>
                  <a:srgbClr val="000000"/>
                </a:solidFill>
                <a:effectLst/>
                <a:ea typeface="Times New Roman" panose="02020603050405020304" pitchFamily="18" charset="0"/>
              </a:rPr>
              <a:t>studied</a:t>
            </a:r>
            <a:r>
              <a:rPr lang="it-IT" sz="1800" dirty="0">
                <a:solidFill>
                  <a:srgbClr val="000000"/>
                </a:solidFill>
                <a:effectLst/>
                <a:ea typeface="Times New Roman" panose="02020603050405020304" pitchFamily="18" charset="0"/>
              </a:rPr>
              <a:t>. The </a:t>
            </a:r>
            <a:r>
              <a:rPr lang="it-IT" sz="1800" dirty="0" err="1">
                <a:solidFill>
                  <a:srgbClr val="000000"/>
                </a:solidFill>
                <a:effectLst/>
                <a:ea typeface="Times New Roman" panose="02020603050405020304" pitchFamily="18" charset="0"/>
              </a:rPr>
              <a:t>reader's</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attention</a:t>
            </a:r>
            <a:r>
              <a:rPr lang="it-IT" sz="1800" dirty="0">
                <a:solidFill>
                  <a:srgbClr val="000000"/>
                </a:solidFill>
                <a:effectLst/>
                <a:ea typeface="Times New Roman" panose="02020603050405020304" pitchFamily="18" charset="0"/>
              </a:rPr>
              <a:t> is </a:t>
            </a:r>
            <a:r>
              <a:rPr lang="it-IT" sz="1800" dirty="0" err="1">
                <a:solidFill>
                  <a:srgbClr val="000000"/>
                </a:solidFill>
                <a:effectLst/>
                <a:ea typeface="Times New Roman" panose="02020603050405020304" pitchFamily="18" charset="0"/>
              </a:rPr>
              <a:t>focused</a:t>
            </a:r>
            <a:r>
              <a:rPr lang="it-IT" sz="1800" dirty="0">
                <a:solidFill>
                  <a:srgbClr val="000000"/>
                </a:solidFill>
                <a:effectLst/>
                <a:ea typeface="Times New Roman" panose="02020603050405020304" pitchFamily="18" charset="0"/>
              </a:rPr>
              <a:t> on our new more </a:t>
            </a:r>
            <a:r>
              <a:rPr lang="it-IT" sz="1800" dirty="0" err="1">
                <a:solidFill>
                  <a:srgbClr val="000000"/>
                </a:solidFill>
                <a:effectLst/>
                <a:ea typeface="Times New Roman" panose="02020603050405020304" pitchFamily="18" charset="0"/>
              </a:rPr>
              <a:t>simplistic</a:t>
            </a:r>
            <a:r>
              <a:rPr lang="it-IT" sz="1800" dirty="0">
                <a:solidFill>
                  <a:srgbClr val="000000"/>
                </a:solidFill>
                <a:effectLst/>
                <a:ea typeface="Times New Roman" panose="02020603050405020304" pitchFamily="18" charset="0"/>
              </a:rPr>
              <a:t> model formula: </a:t>
            </a:r>
            <a:r>
              <a:rPr lang="it-IT" sz="1800" b="1" dirty="0">
                <a:solidFill>
                  <a:srgbClr val="000000"/>
                </a:solidFill>
                <a:effectLst/>
                <a:ea typeface="Times New Roman" panose="02020603050405020304" pitchFamily="18" charset="0"/>
              </a:rPr>
              <a:t>D</a:t>
            </a:r>
            <a:r>
              <a:rPr lang="it-IT" sz="1800" b="1" baseline="30000" dirty="0">
                <a:solidFill>
                  <a:srgbClr val="000000"/>
                </a:solidFill>
                <a:effectLst/>
                <a:ea typeface="Times New Roman" panose="02020603050405020304" pitchFamily="18" charset="0"/>
              </a:rPr>
              <a:t>”</a:t>
            </a:r>
            <a:r>
              <a:rPr lang="it-IT" sz="1800" b="1" baseline="-25000" dirty="0">
                <a:solidFill>
                  <a:srgbClr val="000000"/>
                </a:solidFill>
                <a:effectLst/>
                <a:ea typeface="Times New Roman" panose="02020603050405020304" pitchFamily="18" charset="0"/>
              </a:rPr>
              <a:t>SD</a:t>
            </a:r>
            <a:r>
              <a:rPr lang="it-IT" sz="1800" b="1" dirty="0">
                <a:solidFill>
                  <a:srgbClr val="000000"/>
                </a:solidFill>
                <a:effectLst/>
                <a:ea typeface="Times New Roman" panose="02020603050405020304" pitchFamily="18" charset="0"/>
              </a:rPr>
              <a:t> = 2.6388.10</a:t>
            </a:r>
            <a:r>
              <a:rPr lang="it-IT" sz="1800" b="1" baseline="30000" dirty="0">
                <a:solidFill>
                  <a:srgbClr val="000000"/>
                </a:solidFill>
                <a:effectLst/>
                <a:ea typeface="Times New Roman" panose="02020603050405020304" pitchFamily="18" charset="0"/>
              </a:rPr>
              <a:t>-17</a:t>
            </a:r>
            <a:r>
              <a:rPr lang="it-IT" sz="1800" b="1" dirty="0">
                <a:solidFill>
                  <a:srgbClr val="000000"/>
                </a:solidFill>
                <a:effectLst/>
                <a:ea typeface="Times New Roman" panose="02020603050405020304" pitchFamily="18" charset="0"/>
              </a:rPr>
              <a:t>.(&lt;I</a:t>
            </a:r>
            <a:r>
              <a:rPr lang="it-IT" sz="1800" b="1" baseline="30000" dirty="0">
                <a:solidFill>
                  <a:srgbClr val="000000"/>
                </a:solidFill>
                <a:effectLst/>
                <a:ea typeface="Times New Roman" panose="02020603050405020304" pitchFamily="18" charset="0"/>
              </a:rPr>
              <a:t>2</a:t>
            </a:r>
            <a:r>
              <a:rPr lang="it-IT" sz="1800" b="1" dirty="0">
                <a:solidFill>
                  <a:srgbClr val="000000"/>
                </a:solidFill>
                <a:effectLst/>
                <a:ea typeface="Times New Roman" panose="02020603050405020304" pitchFamily="18" charset="0"/>
              </a:rPr>
              <a:t>&gt; – &lt;I&gt;</a:t>
            </a:r>
            <a:r>
              <a:rPr lang="it-IT" sz="1800" b="1" baseline="30000" dirty="0">
                <a:solidFill>
                  <a:srgbClr val="000000"/>
                </a:solidFill>
                <a:effectLst/>
                <a:ea typeface="Times New Roman" panose="02020603050405020304" pitchFamily="18" charset="0"/>
              </a:rPr>
              <a:t>2</a:t>
            </a:r>
            <a:r>
              <a:rPr lang="it-IT" sz="1800" b="1"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connecting</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between</a:t>
            </a:r>
            <a:r>
              <a:rPr lang="it-IT" sz="1800" dirty="0">
                <a:solidFill>
                  <a:srgbClr val="000000"/>
                </a:solidFill>
                <a:effectLst/>
                <a:ea typeface="Times New Roman" panose="02020603050405020304" pitchFamily="18" charset="0"/>
              </a:rPr>
              <a:t> D</a:t>
            </a:r>
            <a:r>
              <a:rPr lang="it-IT" sz="1800" baseline="-25000" dirty="0">
                <a:solidFill>
                  <a:srgbClr val="000000"/>
                </a:solidFill>
                <a:effectLst/>
                <a:ea typeface="Times New Roman" panose="02020603050405020304" pitchFamily="18" charset="0"/>
              </a:rPr>
              <a:t>SD</a:t>
            </a:r>
            <a:r>
              <a:rPr lang="it-IT" sz="1800" dirty="0">
                <a:solidFill>
                  <a:srgbClr val="000000"/>
                </a:solidFill>
                <a:effectLst/>
                <a:ea typeface="Times New Roman" panose="02020603050405020304" pitchFamily="18" charset="0"/>
              </a:rPr>
              <a:t> data and the MS intensity </a:t>
            </a:r>
            <a:r>
              <a:rPr lang="it-IT" sz="1800" dirty="0" err="1">
                <a:solidFill>
                  <a:srgbClr val="000000"/>
                </a:solidFill>
                <a:effectLst/>
                <a:ea typeface="Times New Roman" panose="02020603050405020304" pitchFamily="18" charset="0"/>
              </a:rPr>
              <a:t>values</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Its</a:t>
            </a:r>
            <a:r>
              <a:rPr lang="it-IT" sz="1800" dirty="0">
                <a:solidFill>
                  <a:srgbClr val="000000"/>
                </a:solidFill>
                <a:effectLst/>
                <a:ea typeface="Times New Roman" panose="02020603050405020304" pitchFamily="18" charset="0"/>
              </a:rPr>
              <a:t> experimental </a:t>
            </a:r>
            <a:r>
              <a:rPr lang="it-IT" sz="1800" dirty="0" err="1">
                <a:solidFill>
                  <a:srgbClr val="000000"/>
                </a:solidFill>
                <a:effectLst/>
                <a:ea typeface="Times New Roman" panose="02020603050405020304" pitchFamily="18" charset="0"/>
              </a:rPr>
              <a:t>testability</a:t>
            </a:r>
            <a:r>
              <a:rPr lang="it-IT" sz="1800" dirty="0">
                <a:solidFill>
                  <a:srgbClr val="000000"/>
                </a:solidFill>
                <a:effectLst/>
                <a:ea typeface="Times New Roman" panose="02020603050405020304" pitchFamily="18" charset="0"/>
              </a:rPr>
              <a:t> is </a:t>
            </a:r>
            <a:r>
              <a:rPr lang="it-IT" sz="1800" dirty="0" err="1">
                <a:solidFill>
                  <a:srgbClr val="000000"/>
                </a:solidFill>
                <a:effectLst/>
                <a:ea typeface="Times New Roman" panose="02020603050405020304" pitchFamily="18" charset="0"/>
              </a:rPr>
              <a:t>discussed</a:t>
            </a:r>
            <a:r>
              <a:rPr lang="it-IT" sz="1800" dirty="0">
                <a:solidFill>
                  <a:srgbClr val="000000"/>
                </a:solidFill>
                <a:effectLst/>
                <a:ea typeface="Times New Roman" panose="02020603050405020304" pitchFamily="18" charset="0"/>
              </a:rPr>
              <a:t>. A correlative </a:t>
            </a:r>
            <a:r>
              <a:rPr lang="it-IT" sz="1800" dirty="0" err="1">
                <a:solidFill>
                  <a:srgbClr val="000000"/>
                </a:solidFill>
                <a:effectLst/>
                <a:ea typeface="Times New Roman" panose="02020603050405020304" pitchFamily="18" charset="0"/>
              </a:rPr>
              <a:t>analysis</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among</a:t>
            </a:r>
            <a:r>
              <a:rPr lang="it-IT" sz="1800" dirty="0">
                <a:solidFill>
                  <a:srgbClr val="000000"/>
                </a:solidFill>
                <a:effectLst/>
                <a:ea typeface="Times New Roman" panose="02020603050405020304" pitchFamily="18" charset="0"/>
              </a:rPr>
              <a:t> the stochastic dynamic </a:t>
            </a:r>
            <a:r>
              <a:rPr lang="it-IT" sz="1800" dirty="0" err="1">
                <a:solidFill>
                  <a:srgbClr val="000000"/>
                </a:solidFill>
                <a:effectLst/>
                <a:ea typeface="Times New Roman" panose="02020603050405020304" pitchFamily="18" charset="0"/>
              </a:rPr>
              <a:t>parameters</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derived</a:t>
            </a:r>
            <a:r>
              <a:rPr lang="it-IT" sz="1800" dirty="0">
                <a:solidFill>
                  <a:srgbClr val="000000"/>
                </a:solidFill>
                <a:effectLst/>
                <a:ea typeface="Times New Roman" panose="02020603050405020304" pitchFamily="18" charset="0"/>
              </a:rPr>
              <a:t>, so far, is </a:t>
            </a:r>
            <a:r>
              <a:rPr lang="it-IT" sz="1800" dirty="0" err="1">
                <a:solidFill>
                  <a:srgbClr val="000000"/>
                </a:solidFill>
                <a:effectLst/>
                <a:ea typeface="Times New Roman" panose="02020603050405020304" pitchFamily="18" charset="0"/>
              </a:rPr>
              <a:t>presented</a:t>
            </a:r>
            <a:r>
              <a:rPr lang="it-IT" sz="1800" dirty="0">
                <a:solidFill>
                  <a:srgbClr val="000000"/>
                </a:solidFill>
                <a:effectLst/>
                <a:ea typeface="Times New Roman" panose="02020603050405020304" pitchFamily="18" charset="0"/>
              </a:rPr>
              <a:t>. The MS </a:t>
            </a:r>
            <a:r>
              <a:rPr lang="it-IT" sz="1800" dirty="0" err="1">
                <a:solidFill>
                  <a:srgbClr val="000000"/>
                </a:solidFill>
                <a:effectLst/>
                <a:ea typeface="Times New Roman" panose="02020603050405020304" pitchFamily="18" charset="0"/>
              </a:rPr>
              <a:t>results</a:t>
            </a:r>
            <a:r>
              <a:rPr lang="it-IT" sz="1800" dirty="0">
                <a:solidFill>
                  <a:srgbClr val="000000"/>
                </a:solidFill>
                <a:effectLst/>
                <a:ea typeface="Times New Roman" panose="02020603050405020304" pitchFamily="18" charset="0"/>
              </a:rPr>
              <a:t> are </a:t>
            </a:r>
            <a:r>
              <a:rPr lang="it-IT" sz="1800" dirty="0" err="1">
                <a:solidFill>
                  <a:srgbClr val="000000"/>
                </a:solidFill>
                <a:effectLst/>
                <a:ea typeface="Times New Roman" panose="02020603050405020304" pitchFamily="18" charset="0"/>
              </a:rPr>
              <a:t>correlated</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independently</a:t>
            </a:r>
            <a:r>
              <a:rPr lang="it-IT" sz="1800" dirty="0">
                <a:solidFill>
                  <a:srgbClr val="000000"/>
                </a:solidFill>
                <a:effectLst/>
                <a:ea typeface="Times New Roman" panose="02020603050405020304" pitchFamily="18" charset="0"/>
              </a:rPr>
              <a:t> with </a:t>
            </a:r>
            <a:r>
              <a:rPr lang="it-IT" sz="1800" dirty="0" err="1">
                <a:solidFill>
                  <a:srgbClr val="000000"/>
                </a:solidFill>
                <a:effectLst/>
                <a:ea typeface="Times New Roman" panose="02020603050405020304" pitchFamily="18" charset="0"/>
              </a:rPr>
              <a:t>chromatographic</a:t>
            </a:r>
            <a:r>
              <a:rPr lang="it-IT" sz="1800" dirty="0">
                <a:solidFill>
                  <a:srgbClr val="000000"/>
                </a:solidFill>
                <a:effectLst/>
                <a:ea typeface="Times New Roman" panose="02020603050405020304" pitchFamily="18" charset="0"/>
              </a:rPr>
              <a:t> data. </a:t>
            </a:r>
            <a:r>
              <a:rPr lang="it-IT" sz="1800" dirty="0" err="1">
                <a:solidFill>
                  <a:srgbClr val="000000"/>
                </a:solidFill>
                <a:effectLst/>
                <a:ea typeface="Times New Roman" panose="02020603050405020304" pitchFamily="18" charset="0"/>
              </a:rPr>
              <a:t>Chemometrics</a:t>
            </a:r>
            <a:r>
              <a:rPr lang="it-IT" sz="1800" dirty="0">
                <a:solidFill>
                  <a:srgbClr val="000000"/>
                </a:solidFill>
                <a:effectLst/>
                <a:ea typeface="Times New Roman" panose="02020603050405020304" pitchFamily="18" charset="0"/>
              </a:rPr>
              <a:t> is </a:t>
            </a:r>
            <a:r>
              <a:rPr lang="it-IT" sz="1800" dirty="0" err="1">
                <a:solidFill>
                  <a:srgbClr val="000000"/>
                </a:solidFill>
                <a:effectLst/>
                <a:ea typeface="Times New Roman" panose="02020603050405020304" pitchFamily="18" charset="0"/>
              </a:rPr>
              <a:t>carried</a:t>
            </a:r>
            <a:r>
              <a:rPr lang="it-IT" sz="1800" dirty="0">
                <a:solidFill>
                  <a:srgbClr val="000000"/>
                </a:solidFill>
                <a:effectLst/>
                <a:ea typeface="Times New Roman" panose="02020603050405020304" pitchFamily="18" charset="0"/>
              </a:rPr>
              <a:t> out. The </a:t>
            </a:r>
            <a:r>
              <a:rPr lang="it-IT" sz="1800" dirty="0" err="1">
                <a:solidFill>
                  <a:srgbClr val="000000"/>
                </a:solidFill>
                <a:effectLst/>
                <a:ea typeface="Times New Roman" panose="02020603050405020304" pitchFamily="18" charset="0"/>
              </a:rPr>
              <a:t>excellent</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chemometric</a:t>
            </a:r>
            <a:r>
              <a:rPr lang="it-IT" sz="1800" dirty="0">
                <a:solidFill>
                  <a:srgbClr val="000000"/>
                </a:solidFill>
                <a:effectLst/>
                <a:ea typeface="Times New Roman" panose="02020603050405020304" pitchFamily="18" charset="0"/>
              </a:rPr>
              <a:t> data </a:t>
            </a:r>
            <a:r>
              <a:rPr lang="it-IT" sz="1800" dirty="0" err="1">
                <a:solidFill>
                  <a:srgbClr val="000000"/>
                </a:solidFill>
                <a:effectLst/>
                <a:ea typeface="Times New Roman" panose="02020603050405020304" pitchFamily="18" charset="0"/>
              </a:rPr>
              <a:t>obtained</a:t>
            </a:r>
            <a:r>
              <a:rPr lang="it-IT" sz="1800" dirty="0">
                <a:solidFill>
                  <a:srgbClr val="000000"/>
                </a:solidFill>
                <a:effectLst/>
                <a:ea typeface="Times New Roman" panose="02020603050405020304" pitchFamily="18" charset="0"/>
              </a:rPr>
              <a:t> in this study show </a:t>
            </a:r>
            <a:r>
              <a:rPr lang="it-IT" sz="1800" dirty="0" err="1">
                <a:solidFill>
                  <a:srgbClr val="000000"/>
                </a:solidFill>
                <a:effectLst/>
                <a:ea typeface="Times New Roman" panose="02020603050405020304" pitchFamily="18" charset="0"/>
              </a:rPr>
              <a:t>that</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it</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significantly</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contribute</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not</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only</a:t>
            </a:r>
            <a:r>
              <a:rPr lang="it-IT" sz="1800" dirty="0">
                <a:solidFill>
                  <a:srgbClr val="000000"/>
                </a:solidFill>
                <a:effectLst/>
                <a:ea typeface="Times New Roman" panose="02020603050405020304" pitchFamily="18" charset="0"/>
              </a:rPr>
              <a:t> to the field of the quantitative </a:t>
            </a:r>
            <a:r>
              <a:rPr lang="it-IT" sz="1800" i="1" dirty="0" err="1">
                <a:solidFill>
                  <a:srgbClr val="000000"/>
                </a:solidFill>
                <a:effectLst/>
                <a:ea typeface="Times New Roman" panose="02020603050405020304" pitchFamily="18" charset="0"/>
              </a:rPr>
              <a:t>analytical</a:t>
            </a:r>
            <a:r>
              <a:rPr lang="it-IT" sz="1800" i="1" dirty="0">
                <a:solidFill>
                  <a:srgbClr val="000000"/>
                </a:solidFill>
                <a:effectLst/>
                <a:ea typeface="Times New Roman" panose="02020603050405020304" pitchFamily="18" charset="0"/>
              </a:rPr>
              <a:t> </a:t>
            </a:r>
            <a:r>
              <a:rPr lang="it-IT" sz="1800" i="1" dirty="0" err="1">
                <a:solidFill>
                  <a:srgbClr val="000000"/>
                </a:solidFill>
                <a:effectLst/>
                <a:ea typeface="Times New Roman" panose="02020603050405020304" pitchFamily="18" charset="0"/>
              </a:rPr>
              <a:t>chemistry</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but</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also</a:t>
            </a:r>
            <a:r>
              <a:rPr lang="it-IT" sz="1800" dirty="0">
                <a:solidFill>
                  <a:srgbClr val="000000"/>
                </a:solidFill>
                <a:effectLst/>
                <a:ea typeface="Times New Roman" panose="02020603050405020304" pitchFamily="18" charset="0"/>
              </a:rPr>
              <a:t> to our </a:t>
            </a:r>
            <a:r>
              <a:rPr lang="it-IT" sz="1800" dirty="0" err="1">
                <a:solidFill>
                  <a:srgbClr val="000000"/>
                </a:solidFill>
                <a:effectLst/>
                <a:ea typeface="Times New Roman" panose="02020603050405020304" pitchFamily="18" charset="0"/>
              </a:rPr>
              <a:t>understanding</a:t>
            </a:r>
            <a:r>
              <a:rPr lang="it-IT" sz="1800" dirty="0">
                <a:solidFill>
                  <a:srgbClr val="000000"/>
                </a:solidFill>
                <a:effectLst/>
                <a:ea typeface="Times New Roman" panose="02020603050405020304" pitchFamily="18" charset="0"/>
              </a:rPr>
              <a:t> of the </a:t>
            </a:r>
            <a:r>
              <a:rPr lang="it-IT" sz="1800" dirty="0" err="1">
                <a:solidFill>
                  <a:srgbClr val="000000"/>
                </a:solidFill>
                <a:effectLst/>
                <a:ea typeface="Times New Roman" panose="02020603050405020304" pitchFamily="18" charset="0"/>
              </a:rPr>
              <a:t>functional</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relationships</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among</a:t>
            </a:r>
            <a:r>
              <a:rPr lang="it-IT" sz="1800" dirty="0">
                <a:solidFill>
                  <a:srgbClr val="000000"/>
                </a:solidFill>
                <a:effectLst/>
                <a:ea typeface="Times New Roman" panose="02020603050405020304" pitchFamily="18" charset="0"/>
              </a:rPr>
              <a:t> mass spectrometric measurable </a:t>
            </a:r>
            <a:r>
              <a:rPr lang="it-IT" sz="1800" dirty="0" err="1">
                <a:solidFill>
                  <a:srgbClr val="000000"/>
                </a:solidFill>
                <a:effectLst/>
                <a:ea typeface="Times New Roman" panose="02020603050405020304" pitchFamily="18" charset="0"/>
              </a:rPr>
              <a:t>variables</a:t>
            </a:r>
            <a:r>
              <a:rPr lang="it-IT" sz="1800" dirty="0">
                <a:solidFill>
                  <a:srgbClr val="000000"/>
                </a:solidFill>
                <a:effectLst/>
                <a:ea typeface="Times New Roman" panose="02020603050405020304" pitchFamily="18" charset="0"/>
              </a:rPr>
              <a:t>, experimental </a:t>
            </a:r>
            <a:r>
              <a:rPr lang="it-IT" sz="1800" dirty="0" err="1">
                <a:solidFill>
                  <a:srgbClr val="000000"/>
                </a:solidFill>
                <a:effectLst/>
                <a:ea typeface="Times New Roman" panose="02020603050405020304" pitchFamily="18" charset="0"/>
              </a:rPr>
              <a:t>factors</a:t>
            </a:r>
            <a:r>
              <a:rPr lang="it-IT" sz="1800" dirty="0">
                <a:solidFill>
                  <a:srgbClr val="000000"/>
                </a:solidFill>
                <a:effectLst/>
                <a:ea typeface="Times New Roman" panose="02020603050405020304" pitchFamily="18" charset="0"/>
              </a:rPr>
              <a:t> and </a:t>
            </a:r>
            <a:r>
              <a:rPr lang="it-IT" sz="1800" dirty="0" err="1">
                <a:solidFill>
                  <a:srgbClr val="000000"/>
                </a:solidFill>
                <a:effectLst/>
                <a:ea typeface="Times New Roman" panose="02020603050405020304" pitchFamily="18" charset="0"/>
              </a:rPr>
              <a:t>parameters</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such</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as</a:t>
            </a:r>
            <a:r>
              <a:rPr lang="it-IT" sz="1800" dirty="0">
                <a:solidFill>
                  <a:srgbClr val="000000"/>
                </a:solidFill>
                <a:effectLst/>
                <a:ea typeface="Times New Roman" panose="02020603050405020304" pitchFamily="18" charset="0"/>
              </a:rPr>
              <a:t> the analyte concentration in solution and the temperature </a:t>
            </a:r>
            <a:r>
              <a:rPr lang="it-IT" sz="1800" dirty="0" err="1">
                <a:solidFill>
                  <a:srgbClr val="000000"/>
                </a:solidFill>
                <a:effectLst/>
                <a:ea typeface="Times New Roman" panose="02020603050405020304" pitchFamily="18" charset="0"/>
              </a:rPr>
              <a:t>as</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well</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as</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molecular</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parameters</a:t>
            </a:r>
            <a:r>
              <a:rPr lang="it-IT" sz="1800" dirty="0">
                <a:solidFill>
                  <a:srgbClr val="000000"/>
                </a:solidFill>
                <a:effectLst/>
                <a:ea typeface="Times New Roman" panose="02020603050405020304" pitchFamily="18" charset="0"/>
              </a:rPr>
              <a:t> and </a:t>
            </a:r>
            <a:r>
              <a:rPr lang="it-IT" sz="1800" dirty="0" err="1">
                <a:solidFill>
                  <a:srgbClr val="000000"/>
                </a:solidFill>
                <a:effectLst/>
                <a:ea typeface="Times New Roman" panose="02020603050405020304" pitchFamily="18" charset="0"/>
              </a:rPr>
              <a:t>properties</a:t>
            </a:r>
            <a:r>
              <a:rPr lang="it-IT" sz="1800" dirty="0">
                <a:solidFill>
                  <a:srgbClr val="000000"/>
                </a:solidFill>
                <a:effectLst/>
                <a:ea typeface="Times New Roman" panose="02020603050405020304" pitchFamily="18" charset="0"/>
              </a:rPr>
              <a:t>, </a:t>
            </a:r>
            <a:r>
              <a:rPr lang="it-IT" sz="1800" dirty="0" err="1">
                <a:solidFill>
                  <a:srgbClr val="000000"/>
                </a:solidFill>
                <a:effectLst/>
                <a:ea typeface="Times New Roman" panose="02020603050405020304" pitchFamily="18" charset="0"/>
              </a:rPr>
              <a:t>respectively</a:t>
            </a:r>
            <a:r>
              <a:rPr lang="en-US" dirty="0"/>
              <a:t>.</a:t>
            </a:r>
          </a:p>
          <a:p>
            <a:endParaRPr lang="en-US" dirty="0"/>
          </a:p>
          <a:p>
            <a:r>
              <a:rPr lang="fr-FR" b="1" dirty="0"/>
              <a:t>Keywords: </a:t>
            </a:r>
            <a:r>
              <a:rPr lang="fr-FR" dirty="0"/>
              <a:t>3 to 5 keywords </a:t>
            </a:r>
            <a:r>
              <a:rPr lang="fr-FR" dirty="0" err="1"/>
              <a:t>separated</a:t>
            </a:r>
            <a:r>
              <a:rPr lang="fr-FR" dirty="0"/>
              <a:t> by semi colons</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30</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8193" name="Picture 1">
            <a:extLst>
              <a:ext uri="{FF2B5EF4-FFF2-40B4-BE49-F238E27FC236}">
                <a16:creationId xmlns:a16="http://schemas.microsoft.com/office/drawing/2014/main" id="{4769141C-8DB4-4D22-B90B-35EF2773FE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5934075" cy="4733925"/>
          </a:xfrm>
          <a:prstGeom prst="rect">
            <a:avLst/>
          </a:prstGeom>
          <a:solidFill>
            <a:srgbClr val="FFFFFF"/>
          </a:solidFill>
        </p:spPr>
      </p:pic>
      <p:sp>
        <p:nvSpPr>
          <p:cNvPr id="3" name="Rectangle 3">
            <a:extLst>
              <a:ext uri="{FF2B5EF4-FFF2-40B4-BE49-F238E27FC236}">
                <a16:creationId xmlns:a16="http://schemas.microsoft.com/office/drawing/2014/main" id="{D54F6203-0A9B-4053-892C-CA5903B7B356}"/>
              </a:ext>
            </a:extLst>
          </p:cNvPr>
          <p:cNvSpPr>
            <a:spLocks noChangeArrowheads="1"/>
          </p:cNvSpPr>
          <p:nvPr/>
        </p:nvSpPr>
        <p:spPr bwMode="auto">
          <a:xfrm>
            <a:off x="6096000" y="4419600"/>
            <a:ext cx="2743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de-DE" sz="1000" b="1" i="0" u="none" strike="noStrike" cap="none" normalizeH="0" baseline="0" dirty="0">
                <a:ln>
                  <a:noFill/>
                </a:ln>
                <a:solidFill>
                  <a:srgbClr val="000000"/>
                </a:solidFill>
                <a:effectLst/>
                <a:ea typeface="Times New Roman" panose="02020603050405020304" pitchFamily="18" charset="0"/>
              </a:rPr>
              <a:t>Figure 11. </a:t>
            </a:r>
            <a:r>
              <a:rPr kumimoji="0" lang="fr-FR" altLang="de-DE" sz="1000" b="0" i="0" u="none" strike="noStrike" cap="none" normalizeH="0" baseline="0" dirty="0" err="1">
                <a:ln>
                  <a:noFill/>
                </a:ln>
                <a:solidFill>
                  <a:srgbClr val="000000"/>
                </a:solidFill>
                <a:effectLst/>
                <a:ea typeface="Times New Roman" panose="02020603050405020304" pitchFamily="18" charset="0"/>
              </a:rPr>
              <a:t>Functional</a:t>
            </a:r>
            <a:r>
              <a:rPr kumimoji="0" lang="fr-FR" altLang="de-DE" sz="1000" b="0" i="0" u="none" strike="noStrike" cap="none" normalizeH="0" baseline="0" dirty="0">
                <a:ln>
                  <a:noFill/>
                </a:ln>
                <a:solidFill>
                  <a:srgbClr val="000000"/>
                </a:solidFill>
                <a:effectLst/>
                <a:ea typeface="Times New Roman" panose="02020603050405020304" pitchFamily="18" charset="0"/>
              </a:rPr>
              <a:t> </a:t>
            </a:r>
            <a:r>
              <a:rPr kumimoji="0" lang="fr-FR" altLang="de-DE" sz="1000" b="0" i="0" u="none" strike="noStrike" cap="none" normalizeH="0" baseline="0" dirty="0" err="1">
                <a:ln>
                  <a:noFill/>
                </a:ln>
                <a:solidFill>
                  <a:srgbClr val="000000"/>
                </a:solidFill>
                <a:effectLst/>
                <a:ea typeface="Times New Roman" panose="02020603050405020304" pitchFamily="18" charset="0"/>
              </a:rPr>
              <a:t>relationships</a:t>
            </a:r>
            <a:r>
              <a:rPr kumimoji="0" lang="fr-FR" altLang="de-DE" sz="1000" b="0" i="0" u="none" strike="noStrike" cap="none" normalizeH="0" baseline="0" dirty="0">
                <a:ln>
                  <a:noFill/>
                </a:ln>
                <a:solidFill>
                  <a:srgbClr val="000000"/>
                </a:solidFill>
                <a:effectLst/>
                <a:ea typeface="Times New Roman" panose="02020603050405020304" pitchFamily="18" charset="0"/>
              </a:rPr>
              <a:t> </a:t>
            </a:r>
            <a:r>
              <a:rPr kumimoji="0" lang="fr-FR" altLang="de-DE" sz="1000" b="0" i="0" u="none" strike="noStrike" cap="none" normalizeH="0" baseline="0" dirty="0" err="1">
                <a:ln>
                  <a:noFill/>
                </a:ln>
                <a:solidFill>
                  <a:srgbClr val="000000"/>
                </a:solidFill>
                <a:effectLst/>
                <a:ea typeface="Times New Roman" panose="02020603050405020304" pitchFamily="18" charset="0"/>
              </a:rPr>
              <a:t>between</a:t>
            </a:r>
            <a:r>
              <a:rPr kumimoji="0" lang="fr-FR" altLang="de-DE" sz="1000" b="0" i="0" u="none" strike="noStrike" cap="none" normalizeH="0" baseline="0" dirty="0">
                <a:ln>
                  <a:noFill/>
                </a:ln>
                <a:solidFill>
                  <a:srgbClr val="000000"/>
                </a:solidFill>
                <a:effectLst/>
                <a:ea typeface="Times New Roman" panose="02020603050405020304" pitchFamily="18" charset="0"/>
              </a:rPr>
              <a:t> the </a:t>
            </a:r>
            <a:r>
              <a:rPr kumimoji="0" lang="fr-FR" altLang="de-DE" sz="1000" b="0" i="0" u="none" strike="noStrike" cap="none" normalizeH="0" baseline="0" dirty="0" err="1">
                <a:ln>
                  <a:noFill/>
                </a:ln>
                <a:solidFill>
                  <a:srgbClr val="000000"/>
                </a:solidFill>
                <a:effectLst/>
                <a:ea typeface="Times New Roman" panose="02020603050405020304" pitchFamily="18" charset="0"/>
              </a:rPr>
              <a:t>experimental</a:t>
            </a:r>
            <a:r>
              <a:rPr kumimoji="0" lang="fr-FR" altLang="de-DE" sz="1000" b="0" i="0" u="none" strike="noStrike" cap="none" normalizeH="0" baseline="0" dirty="0">
                <a:ln>
                  <a:noFill/>
                </a:ln>
                <a:solidFill>
                  <a:srgbClr val="000000"/>
                </a:solidFill>
                <a:effectLst/>
                <a:ea typeface="Times New Roman" panose="02020603050405020304" pitchFamily="18" charset="0"/>
              </a:rPr>
              <a:t> </a:t>
            </a:r>
            <a:r>
              <a:rPr kumimoji="0" lang="fr-FR" altLang="de-DE" sz="1000" b="0" i="0" u="none" strike="noStrike" cap="none" normalizeH="0" baseline="0" dirty="0" err="1">
                <a:ln>
                  <a:noFill/>
                </a:ln>
                <a:solidFill>
                  <a:srgbClr val="000000"/>
                </a:solidFill>
                <a:effectLst/>
                <a:ea typeface="Times New Roman" panose="02020603050405020304" pitchFamily="18" charset="0"/>
              </a:rPr>
              <a:t>chromatographic</a:t>
            </a:r>
            <a:r>
              <a:rPr kumimoji="0" lang="fr-FR" altLang="de-DE" sz="1000" b="0" i="0" u="none" strike="noStrike" cap="none" normalizeH="0" baseline="0" dirty="0">
                <a:ln>
                  <a:noFill/>
                </a:ln>
                <a:solidFill>
                  <a:srgbClr val="000000"/>
                </a:solidFill>
                <a:effectLst/>
                <a:ea typeface="Times New Roman" panose="02020603050405020304" pitchFamily="18" charset="0"/>
              </a:rPr>
              <a:t> areas of the </a:t>
            </a:r>
            <a:r>
              <a:rPr kumimoji="0" lang="fr-FR" altLang="de-DE" sz="1000" b="0" i="0" u="none" strike="noStrike" cap="none" normalizeH="0" baseline="0" dirty="0" err="1">
                <a:ln>
                  <a:noFill/>
                </a:ln>
                <a:solidFill>
                  <a:srgbClr val="000000"/>
                </a:solidFill>
                <a:effectLst/>
                <a:ea typeface="Times New Roman" panose="02020603050405020304" pitchFamily="18" charset="0"/>
              </a:rPr>
              <a:t>peak</a:t>
            </a:r>
            <a:r>
              <a:rPr kumimoji="0" lang="fr-FR" altLang="de-DE" sz="1000" b="0" i="0" u="none" strike="noStrike" cap="none" normalizeH="0" baseline="0" dirty="0">
                <a:ln>
                  <a:noFill/>
                </a:ln>
                <a:solidFill>
                  <a:srgbClr val="000000"/>
                </a:solidFill>
                <a:effectLst/>
                <a:ea typeface="Times New Roman" panose="02020603050405020304" pitchFamily="18" charset="0"/>
              </a:rPr>
              <a:t> and the diffusion </a:t>
            </a:r>
            <a:r>
              <a:rPr kumimoji="0" lang="fr-FR" altLang="de-DE" sz="1000" b="0" i="0" u="none" strike="noStrike" cap="none" normalizeH="0" baseline="0" dirty="0" err="1">
                <a:ln>
                  <a:noFill/>
                </a:ln>
                <a:solidFill>
                  <a:srgbClr val="000000"/>
                </a:solidFill>
                <a:effectLst/>
                <a:ea typeface="Times New Roman" panose="02020603050405020304" pitchFamily="18" charset="0"/>
              </a:rPr>
              <a:t>parameter</a:t>
            </a:r>
            <a:r>
              <a:rPr kumimoji="0" lang="fr-FR" altLang="de-DE" sz="1000" b="0" i="0" u="none" strike="noStrike" cap="none" normalizeH="0" baseline="0" dirty="0">
                <a:ln>
                  <a:noFill/>
                </a:ln>
                <a:solidFill>
                  <a:srgbClr val="000000"/>
                </a:solidFill>
                <a:effectLst/>
                <a:ea typeface="Times New Roman" panose="02020603050405020304" pitchFamily="18" charset="0"/>
              </a:rPr>
              <a:t> </a:t>
            </a:r>
            <a:r>
              <a:rPr kumimoji="0" lang="fr-FR" altLang="de-DE" sz="1000" b="0" i="0" u="none" strike="noStrike" cap="none" normalizeH="0" baseline="0" dirty="0" err="1">
                <a:ln>
                  <a:noFill/>
                </a:ln>
                <a:solidFill>
                  <a:srgbClr val="000000"/>
                </a:solidFill>
                <a:effectLst/>
                <a:ea typeface="Times New Roman" panose="02020603050405020304" pitchFamily="18" charset="0"/>
              </a:rPr>
              <a:t>according</a:t>
            </a:r>
            <a:r>
              <a:rPr kumimoji="0" lang="fr-FR" altLang="de-DE" sz="1000" b="0" i="0" u="none" strike="noStrike" cap="none" normalizeH="0" baseline="0" dirty="0">
                <a:ln>
                  <a:noFill/>
                </a:ln>
                <a:solidFill>
                  <a:srgbClr val="000000"/>
                </a:solidFill>
                <a:effectLst/>
                <a:ea typeface="Times New Roman" panose="02020603050405020304" pitchFamily="18" charset="0"/>
              </a:rPr>
              <a:t> to </a:t>
            </a:r>
            <a:r>
              <a:rPr kumimoji="0" lang="fr-FR" altLang="de-DE" sz="1000" b="0" i="0" u="none" strike="noStrike" cap="none" normalizeH="0" baseline="0" dirty="0" err="1">
                <a:ln>
                  <a:noFill/>
                </a:ln>
                <a:solidFill>
                  <a:srgbClr val="000000"/>
                </a:solidFill>
                <a:effectLst/>
                <a:ea typeface="Times New Roman" panose="02020603050405020304" pitchFamily="18" charset="0"/>
              </a:rPr>
              <a:t>equations</a:t>
            </a:r>
            <a:r>
              <a:rPr kumimoji="0" lang="fr-FR" altLang="de-DE" sz="1000" b="0" i="0" u="none" strike="noStrike" cap="none" normalizeH="0" baseline="0" dirty="0">
                <a:ln>
                  <a:noFill/>
                </a:ln>
                <a:solidFill>
                  <a:srgbClr val="000000"/>
                </a:solidFill>
                <a:effectLst/>
                <a:ea typeface="Times New Roman" panose="02020603050405020304" pitchFamily="18" charset="0"/>
              </a:rPr>
              <a:t> (1)–(3) </a:t>
            </a:r>
            <a:r>
              <a:rPr kumimoji="0" lang="fr-FR" altLang="de-DE" sz="1000" b="0" i="0" u="none" strike="noStrike" cap="none" normalizeH="0" baseline="0" dirty="0" err="1">
                <a:ln>
                  <a:noFill/>
                </a:ln>
                <a:solidFill>
                  <a:srgbClr val="000000"/>
                </a:solidFill>
                <a:effectLst/>
                <a:ea typeface="Times New Roman" panose="02020603050405020304" pitchFamily="18" charset="0"/>
              </a:rPr>
              <a:t>with</a:t>
            </a:r>
            <a:r>
              <a:rPr kumimoji="0" lang="fr-FR" altLang="de-DE" sz="1000" b="0" i="0" u="none" strike="noStrike" cap="none" normalizeH="0" baseline="0" dirty="0">
                <a:ln>
                  <a:noFill/>
                </a:ln>
                <a:solidFill>
                  <a:srgbClr val="000000"/>
                </a:solidFill>
                <a:effectLst/>
                <a:ea typeface="Times New Roman" panose="02020603050405020304" pitchFamily="18" charset="0"/>
              </a:rPr>
              <a:t> respect to the analyte concentration in solution; </a:t>
            </a:r>
            <a:r>
              <a:rPr kumimoji="0" lang="fr-FR" altLang="de-DE" sz="1000" b="0" i="0" u="none" strike="noStrike" cap="none" normalizeH="0" baseline="0" dirty="0" err="1">
                <a:ln>
                  <a:noFill/>
                </a:ln>
                <a:solidFill>
                  <a:srgbClr val="000000"/>
                </a:solidFill>
                <a:effectLst/>
                <a:ea typeface="Times New Roman" panose="02020603050405020304" pitchFamily="18" charset="0"/>
              </a:rPr>
              <a:t>chemometrics</a:t>
            </a:r>
            <a:r>
              <a:rPr kumimoji="0" lang="fr-FR" altLang="de-DE" sz="1000" b="0" i="0" u="none" strike="noStrike" cap="none" normalizeH="0" baseline="0" dirty="0">
                <a:ln>
                  <a:noFill/>
                </a:ln>
                <a:solidFill>
                  <a:srgbClr val="000000"/>
                </a:solidFill>
                <a:effectLst/>
                <a:ea typeface="Times New Roman" panose="02020603050405020304" pitchFamily="18" charset="0"/>
              </a:rPr>
              <a:t>. </a:t>
            </a:r>
            <a:endParaRPr kumimoji="0" lang="fr-FR" altLang="de-DE" sz="1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701845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31</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9217" name="Picture 1">
            <a:extLst>
              <a:ext uri="{FF2B5EF4-FFF2-40B4-BE49-F238E27FC236}">
                <a16:creationId xmlns:a16="http://schemas.microsoft.com/office/drawing/2014/main" id="{069B1A84-4E9A-4AB7-A22D-CBC528EAE0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038987"/>
            <a:ext cx="3561347" cy="3200400"/>
          </a:xfrm>
          <a:prstGeom prst="rect">
            <a:avLst/>
          </a:prstGeom>
          <a:solidFill>
            <a:srgbClr val="FFFFFF"/>
          </a:solidFill>
        </p:spPr>
      </p:pic>
      <p:sp>
        <p:nvSpPr>
          <p:cNvPr id="3" name="Rectangle 3">
            <a:extLst>
              <a:ext uri="{FF2B5EF4-FFF2-40B4-BE49-F238E27FC236}">
                <a16:creationId xmlns:a16="http://schemas.microsoft.com/office/drawing/2014/main" id="{6BDE4067-65DD-4F51-AB34-EBBE93AD7E77}"/>
              </a:ext>
            </a:extLst>
          </p:cNvPr>
          <p:cNvSpPr>
            <a:spLocks noChangeArrowheads="1"/>
          </p:cNvSpPr>
          <p:nvPr/>
        </p:nvSpPr>
        <p:spPr bwMode="auto">
          <a:xfrm>
            <a:off x="4343400" y="3857565"/>
            <a:ext cx="44559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000" b="1" i="0" u="none" strike="noStrike" cap="none" normalizeH="0" baseline="0" dirty="0">
                <a:ln>
                  <a:noFill/>
                </a:ln>
                <a:solidFill>
                  <a:srgbClr val="000000"/>
                </a:solidFill>
                <a:effectLst/>
                <a:ea typeface="Times New Roman" panose="02020603050405020304" pitchFamily="18" charset="0"/>
              </a:rPr>
              <a:t>Figure 12. </a:t>
            </a:r>
            <a:r>
              <a:rPr kumimoji="0" lang="en-US" altLang="de-DE" sz="1000" b="0" i="0" u="none" strike="noStrike" cap="none" normalizeH="0" baseline="0" dirty="0">
                <a:ln>
                  <a:noFill/>
                </a:ln>
                <a:solidFill>
                  <a:srgbClr val="000000"/>
                </a:solidFill>
                <a:effectLst/>
                <a:ea typeface="Times New Roman" panose="02020603050405020304" pitchFamily="18" charset="0"/>
              </a:rPr>
              <a:t>Relationship between the D</a:t>
            </a:r>
            <a:r>
              <a:rPr kumimoji="0" lang="en-US" altLang="de-DE" sz="1000" b="0" i="0" u="none" strike="noStrike" cap="none" normalizeH="0" baseline="30000" dirty="0">
                <a:ln>
                  <a:noFill/>
                </a:ln>
                <a:solidFill>
                  <a:srgbClr val="000000"/>
                </a:solidFill>
                <a:effectLst/>
                <a:ea typeface="Times New Roman" panose="02020603050405020304" pitchFamily="18" charset="0"/>
              </a:rPr>
              <a:t>’</a:t>
            </a:r>
            <a:r>
              <a:rPr kumimoji="0" lang="en-US" altLang="de-DE" sz="1000" b="0" i="0" u="none" strike="noStrike" cap="none" normalizeH="0" baseline="-30000" dirty="0">
                <a:ln>
                  <a:noFill/>
                </a:ln>
                <a:solidFill>
                  <a:srgbClr val="000000"/>
                </a:solidFill>
                <a:effectLst/>
                <a:ea typeface="Times New Roman" panose="02020603050405020304" pitchFamily="18" charset="0"/>
              </a:rPr>
              <a:t>SD</a:t>
            </a:r>
            <a:r>
              <a:rPr kumimoji="0" lang="en-US" altLang="de-DE" sz="1000" b="0" i="0" u="none" strike="noStrike" cap="none" normalizeH="0" baseline="0" dirty="0">
                <a:ln>
                  <a:noFill/>
                </a:ln>
                <a:solidFill>
                  <a:srgbClr val="000000"/>
                </a:solidFill>
                <a:effectLst/>
                <a:ea typeface="Times New Roman" panose="02020603050405020304" pitchFamily="18" charset="0"/>
              </a:rPr>
              <a:t> and D</a:t>
            </a:r>
            <a:r>
              <a:rPr kumimoji="0" lang="en-US" altLang="de-DE" sz="1000" b="0" i="0" u="none" strike="noStrike" cap="none" normalizeH="0" baseline="30000" dirty="0">
                <a:ln>
                  <a:noFill/>
                </a:ln>
                <a:solidFill>
                  <a:srgbClr val="000000"/>
                </a:solidFill>
                <a:effectLst/>
                <a:ea typeface="Times New Roman" panose="02020603050405020304" pitchFamily="18" charset="0"/>
              </a:rPr>
              <a:t>’’</a:t>
            </a:r>
            <a:r>
              <a:rPr kumimoji="0" lang="en-US" altLang="de-DE" sz="1000" b="0" i="0" u="none" strike="noStrike" cap="none" normalizeH="0" baseline="-30000" dirty="0">
                <a:ln>
                  <a:noFill/>
                </a:ln>
                <a:solidFill>
                  <a:srgbClr val="000000"/>
                </a:solidFill>
                <a:effectLst/>
                <a:ea typeface="Times New Roman" panose="02020603050405020304" pitchFamily="18" charset="0"/>
              </a:rPr>
              <a:t>SD</a:t>
            </a:r>
            <a:r>
              <a:rPr kumimoji="0" lang="en-US" altLang="de-DE" sz="1000" b="0" i="0" u="none" strike="noStrike" cap="none" normalizeH="0" baseline="0" dirty="0">
                <a:ln>
                  <a:noFill/>
                </a:ln>
                <a:solidFill>
                  <a:srgbClr val="000000"/>
                </a:solidFill>
                <a:effectLst/>
                <a:ea typeface="Times New Roman" panose="02020603050405020304" pitchFamily="18" charset="0"/>
              </a:rPr>
              <a:t> parameters according to equations (5) and (6); chemometrics.</a:t>
            </a:r>
            <a:endParaRPr kumimoji="0" lang="en-US" altLang="de-DE" sz="1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9707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32</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9" name="Textfeld 8">
            <a:extLst>
              <a:ext uri="{FF2B5EF4-FFF2-40B4-BE49-F238E27FC236}">
                <a16:creationId xmlns:a16="http://schemas.microsoft.com/office/drawing/2014/main" id="{A9971AC7-60DC-4111-9494-644021519FFA}"/>
              </a:ext>
            </a:extLst>
          </p:cNvPr>
          <p:cNvSpPr txBox="1"/>
          <p:nvPr/>
        </p:nvSpPr>
        <p:spPr>
          <a:xfrm>
            <a:off x="618744" y="1371600"/>
            <a:ext cx="8144256" cy="2369880"/>
          </a:xfrm>
          <a:prstGeom prst="rect">
            <a:avLst/>
          </a:prstGeom>
          <a:noFill/>
        </p:spPr>
        <p:txBody>
          <a:bodyPr wrap="square">
            <a:spAutoFit/>
          </a:bodyPr>
          <a:lstStyle/>
          <a:p>
            <a:pPr algn="just">
              <a:spcAft>
                <a:spcPts val="0"/>
              </a:spcAft>
            </a:pPr>
            <a:r>
              <a:rPr lang="en-US" sz="1200" dirty="0">
                <a:solidFill>
                  <a:srgbClr val="000000"/>
                </a:solidFill>
                <a:effectLst/>
                <a:ea typeface="Times New Roman" panose="02020603050405020304" pitchFamily="18" charset="0"/>
                <a:cs typeface="Times New Roman" panose="02020603050405020304" pitchFamily="18" charset="0"/>
              </a:rPr>
              <a:t>Successful quantitative treatment of steroids in mixture mass </a:t>
            </a:r>
            <a:r>
              <a:rPr lang="en-US" sz="1200" dirty="0" err="1">
                <a:solidFill>
                  <a:srgbClr val="000000"/>
                </a:solidFill>
                <a:effectLst/>
                <a:ea typeface="Times New Roman" panose="02020603050405020304" pitchFamily="18" charset="0"/>
                <a:cs typeface="Times New Roman" panose="02020603050405020304" pitchFamily="18" charset="0"/>
              </a:rPr>
              <a:t>spectrometrically</a:t>
            </a:r>
            <a:r>
              <a:rPr lang="en-US" sz="1200" dirty="0">
                <a:solidFill>
                  <a:srgbClr val="000000"/>
                </a:solidFill>
                <a:effectLst/>
                <a:ea typeface="Times New Roman" panose="02020603050405020304" pitchFamily="18" charset="0"/>
                <a:cs typeface="Times New Roman" panose="02020603050405020304" pitchFamily="18" charset="0"/>
              </a:rPr>
              <a:t> requires monitoring of the temporal behavior of the experimentally observable outcome intensity. Therefore, compulsory there is needed an accurate, precise, selective and sensitive quantitative model equation connecting between the experimentally observed variables and the concentration of the analyte in solution. </a:t>
            </a:r>
            <a:r>
              <a:rPr lang="en-US" sz="1200" dirty="0">
                <a:solidFill>
                  <a:srgbClr val="000000"/>
                </a:solidFill>
                <a:effectLst/>
                <a:ea typeface="Times-Roman"/>
                <a:cs typeface="Times New Roman" panose="02020603050405020304" pitchFamily="18" charset="0"/>
              </a:rPr>
              <a:t>As presented throughout this paper as well as a more recent reference devoted to the same problem [</a:t>
            </a:r>
            <a:r>
              <a:rPr lang="en-US" sz="1200" dirty="0">
                <a:solidFill>
                  <a:srgbClr val="7030A0"/>
                </a:solidFill>
                <a:effectLst/>
                <a:ea typeface="Times-Roman"/>
                <a:cs typeface="Times New Roman" panose="02020603050405020304" pitchFamily="18" charset="0"/>
              </a:rPr>
              <a:t>40</a:t>
            </a:r>
            <a:r>
              <a:rPr lang="en-US" sz="1200" dirty="0">
                <a:solidFill>
                  <a:srgbClr val="000000"/>
                </a:solidFill>
                <a:effectLst/>
                <a:ea typeface="Times-Roman"/>
                <a:cs typeface="Times New Roman" panose="02020603050405020304" pitchFamily="18" charset="0"/>
              </a:rPr>
              <a:t>] our new formulas (5) and (6) provide adequate solution of this problem, showing a highly reliable quantification of four steroids in mixture at concentration level ng.(mL)</a:t>
            </a:r>
            <a:r>
              <a:rPr lang="en-US" sz="1200" baseline="30000" dirty="0">
                <a:solidFill>
                  <a:srgbClr val="000000"/>
                </a:solidFill>
                <a:effectLst/>
                <a:ea typeface="Times-Roman"/>
                <a:cs typeface="Times New Roman" panose="02020603050405020304" pitchFamily="18" charset="0"/>
              </a:rPr>
              <a:t>-1</a:t>
            </a:r>
            <a:r>
              <a:rPr lang="en-US" sz="1200" dirty="0">
                <a:solidFill>
                  <a:srgbClr val="000000"/>
                </a:solidFill>
                <a:effectLst/>
                <a:ea typeface="Times-Roman"/>
                <a:cs typeface="Times New Roman" panose="02020603050405020304" pitchFamily="18" charset="0"/>
              </a:rPr>
              <a:t> yielding to coefficient of correlation between theory and experiment </a:t>
            </a:r>
            <a:r>
              <a:rPr lang="en-US" sz="1200" dirty="0">
                <a:solidFill>
                  <a:srgbClr val="000000"/>
                </a:solidFill>
                <a:effectLst/>
                <a:ea typeface="Times New Roman" panose="02020603050405020304" pitchFamily="18" charset="0"/>
                <a:cs typeface="Times New Roman" panose="02020603050405020304" pitchFamily="18" charset="0"/>
              </a:rPr>
              <a:t>|r| = 0.9981</a:t>
            </a:r>
            <a:r>
              <a:rPr lang="en-US" sz="1200" baseline="-25000" dirty="0">
                <a:solidFill>
                  <a:srgbClr val="000000"/>
                </a:solidFill>
                <a:effectLst/>
                <a:ea typeface="Times New Roman" panose="02020603050405020304" pitchFamily="18" charset="0"/>
                <a:cs typeface="Times New Roman" panose="02020603050405020304" pitchFamily="18" charset="0"/>
              </a:rPr>
              <a:t>9. </a:t>
            </a:r>
          </a:p>
          <a:p>
            <a:pPr algn="just">
              <a:spcAft>
                <a:spcPts val="0"/>
              </a:spcAft>
            </a:pPr>
            <a:endParaRPr lang="en-US" sz="1200" baseline="-25000" dirty="0">
              <a:solidFill>
                <a:srgbClr val="000000"/>
              </a:solidFill>
              <a:ea typeface="Times New Roman" panose="02020603050405020304" pitchFamily="18" charset="0"/>
              <a:cs typeface="Times New Roman" panose="02020603050405020304" pitchFamily="18" charset="0"/>
            </a:endParaRPr>
          </a:p>
          <a:p>
            <a:pPr algn="just">
              <a:spcAft>
                <a:spcPts val="0"/>
              </a:spcAft>
            </a:pPr>
            <a:r>
              <a:rPr lang="en-US" sz="1200" b="1" dirty="0">
                <a:solidFill>
                  <a:srgbClr val="000000"/>
                </a:solidFill>
                <a:effectLst/>
                <a:ea typeface="Times New Roman" panose="02020603050405020304" pitchFamily="18" charset="0"/>
                <a:cs typeface="Times New Roman" panose="02020603050405020304" pitchFamily="18" charset="0"/>
              </a:rPr>
              <a:t>The independent quantitative analysis between the mass spectrometric data according to our new equations and chromatographic data on the same mixtures of steroids has shown remarkable quantitative correlation |r| = 0.9999</a:t>
            </a:r>
            <a:r>
              <a:rPr lang="en-US" sz="1200" b="1" baseline="-25000" dirty="0">
                <a:solidFill>
                  <a:srgbClr val="000000"/>
                </a:solidFill>
                <a:effectLst/>
                <a:ea typeface="Times New Roman" panose="02020603050405020304" pitchFamily="18" charset="0"/>
                <a:cs typeface="Times New Roman" panose="02020603050405020304" pitchFamily="18" charset="0"/>
              </a:rPr>
              <a:t>9. </a:t>
            </a:r>
          </a:p>
          <a:p>
            <a:pPr algn="just">
              <a:spcAft>
                <a:spcPts val="0"/>
              </a:spcAft>
            </a:pPr>
            <a:endParaRPr lang="en-US" sz="1200" b="1" baseline="-25000" dirty="0">
              <a:solidFill>
                <a:srgbClr val="000000"/>
              </a:solidFill>
              <a:ea typeface="Times New Roman" panose="02020603050405020304" pitchFamily="18" charset="0"/>
              <a:cs typeface="Times New Roman" panose="02020603050405020304" pitchFamily="18" charset="0"/>
            </a:endParaRPr>
          </a:p>
          <a:p>
            <a:pPr algn="just">
              <a:spcAft>
                <a:spcPts val="0"/>
              </a:spcAft>
            </a:pPr>
            <a:r>
              <a:rPr lang="en-US" sz="1200" dirty="0">
                <a:solidFill>
                  <a:srgbClr val="000000"/>
                </a:solidFill>
                <a:effectLst/>
                <a:ea typeface="Times New Roman" panose="02020603050405020304" pitchFamily="18" charset="0"/>
                <a:cs typeface="Times New Roman" panose="02020603050405020304" pitchFamily="18" charset="0"/>
              </a:rPr>
              <a:t>This result unambiguously proofs of not only the validity of our innovative quantitative relations between the experimental mass spectrometric variable intensity and the concentration of the analyte in solution, but also their direct applicability to the analytical practice to quantify complex mixtures of steroids.     </a:t>
            </a:r>
            <a:r>
              <a:rPr lang="en-US" sz="1200" dirty="0">
                <a:solidFill>
                  <a:srgbClr val="000000"/>
                </a:solidFill>
                <a:effectLst/>
                <a:ea typeface="Times-Roman"/>
                <a:cs typeface="Times New Roman" panose="02020603050405020304" pitchFamily="18" charset="0"/>
              </a:rPr>
              <a:t>    </a:t>
            </a:r>
            <a:r>
              <a:rPr lang="en-US" sz="1200" dirty="0">
                <a:solidFill>
                  <a:srgbClr val="000000"/>
                </a:solidFill>
                <a:effectLst/>
                <a:ea typeface="Times New Roman" panose="02020603050405020304" pitchFamily="18" charset="0"/>
                <a:cs typeface="Times New Roman" panose="02020603050405020304" pitchFamily="18" charset="0"/>
              </a:rPr>
              <a:t>   </a:t>
            </a:r>
            <a:endParaRPr lang="de-DE"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756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33</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TextBox 3">
            <a:extLst>
              <a:ext uri="{FF2B5EF4-FFF2-40B4-BE49-F238E27FC236}">
                <a16:creationId xmlns:a16="http://schemas.microsoft.com/office/drawing/2014/main" id="{40FAE3A8-30F2-4FA4-A5C1-D5E71F6E2A35}"/>
              </a:ext>
            </a:extLst>
          </p:cNvPr>
          <p:cNvSpPr txBox="1">
            <a:spLocks noChangeArrowheads="1"/>
          </p:cNvSpPr>
          <p:nvPr/>
        </p:nvSpPr>
        <p:spPr bwMode="auto">
          <a:xfrm>
            <a:off x="609600" y="609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de-DE" sz="2400" b="1">
                <a:latin typeface="Calibri" panose="020F0502020204030204" pitchFamily="34" charset="0"/>
              </a:rPr>
              <a:t>Acknowledgments</a:t>
            </a:r>
          </a:p>
        </p:txBody>
      </p:sp>
      <p:pic>
        <p:nvPicPr>
          <p:cNvPr id="8" name="Picture 7">
            <a:extLst>
              <a:ext uri="{FF2B5EF4-FFF2-40B4-BE49-F238E27FC236}">
                <a16:creationId xmlns:a16="http://schemas.microsoft.com/office/drawing/2014/main" id="{C3A595F8-3610-42D4-BDC5-122D70800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31" y="3717124"/>
            <a:ext cx="3657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go DAAD">
            <a:extLst>
              <a:ext uri="{FF2B5EF4-FFF2-40B4-BE49-F238E27FC236}">
                <a16:creationId xmlns:a16="http://schemas.microsoft.com/office/drawing/2014/main" id="{763306F5-A3BD-4734-AB38-051D5324870B}"/>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85800" y="2346510"/>
            <a:ext cx="28479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user\Desktop\logo_daad_01.gif">
            <a:extLst>
              <a:ext uri="{FF2B5EF4-FFF2-40B4-BE49-F238E27FC236}">
                <a16:creationId xmlns:a16="http://schemas.microsoft.com/office/drawing/2014/main" id="{395C040E-BF5F-4A8D-87DE-45CE519527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624983"/>
            <a:ext cx="4275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zurück zur Startseite">
            <a:hlinkClick r:id="rId7"/>
            <a:extLst>
              <a:ext uri="{FF2B5EF4-FFF2-40B4-BE49-F238E27FC236}">
                <a16:creationId xmlns:a16="http://schemas.microsoft.com/office/drawing/2014/main" id="{4481F1D1-539D-4883-A8DE-17E2192F4B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4900" y="4363662"/>
            <a:ext cx="4038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58949"/>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Textfeld 5">
            <a:extLst>
              <a:ext uri="{FF2B5EF4-FFF2-40B4-BE49-F238E27FC236}">
                <a16:creationId xmlns:a16="http://schemas.microsoft.com/office/drawing/2014/main" id="{DDFCD2EB-48B4-4EAC-AAF6-EE5B87E862E8}"/>
              </a:ext>
            </a:extLst>
          </p:cNvPr>
          <p:cNvSpPr txBox="1"/>
          <p:nvPr/>
        </p:nvSpPr>
        <p:spPr>
          <a:xfrm>
            <a:off x="685800" y="515507"/>
            <a:ext cx="8001000" cy="830997"/>
          </a:xfrm>
          <a:prstGeom prst="rect">
            <a:avLst/>
          </a:prstGeom>
          <a:noFill/>
        </p:spPr>
        <p:txBody>
          <a:bodyPr wrap="square">
            <a:spAutoFit/>
          </a:bodyPr>
          <a:lstStyle/>
          <a:p>
            <a:pPr algn="just"/>
            <a:r>
              <a:rPr lang="en-US" sz="1200" dirty="0">
                <a:solidFill>
                  <a:srgbClr val="000000"/>
                </a:solidFill>
                <a:effectLst/>
                <a:ea typeface="Times New Roman" panose="02020603050405020304" pitchFamily="18" charset="0"/>
              </a:rPr>
              <a:t>The </a:t>
            </a:r>
            <a:r>
              <a:rPr lang="en-US" sz="1200" b="1" dirty="0">
                <a:solidFill>
                  <a:srgbClr val="000000"/>
                </a:solidFill>
                <a:effectLst/>
                <a:ea typeface="Times New Roman" panose="02020603050405020304" pitchFamily="18" charset="0"/>
              </a:rPr>
              <a:t>steroids</a:t>
            </a:r>
            <a:r>
              <a:rPr lang="en-US" sz="1200" dirty="0">
                <a:solidFill>
                  <a:srgbClr val="000000"/>
                </a:solidFill>
                <a:effectLst/>
                <a:ea typeface="Times New Roman" panose="02020603050405020304" pitchFamily="18" charset="0"/>
              </a:rPr>
              <a:t> (</a:t>
            </a:r>
            <a:r>
              <a:rPr lang="en-US" sz="1200" b="1" dirty="0">
                <a:solidFill>
                  <a:srgbClr val="000000"/>
                </a:solidFill>
                <a:effectLst/>
                <a:ea typeface="Times New Roman" panose="02020603050405020304" pitchFamily="18" charset="0"/>
              </a:rPr>
              <a:t>Figure 1</a:t>
            </a:r>
            <a:r>
              <a:rPr lang="en-US" sz="1200" dirty="0">
                <a:solidFill>
                  <a:srgbClr val="000000"/>
                </a:solidFill>
                <a:effectLst/>
                <a:ea typeface="Times New Roman" panose="02020603050405020304" pitchFamily="18" charset="0"/>
              </a:rPr>
              <a:t>) have a broad spectrum of biological activity. They influence widespread processes in the living systems such as the electrolyte-water balance; the metabolism of proteins, fatty acids, carbohydrates; the functions of cardiovascular and nervous systems; the coagulation/fibrinolysis system, causing for intra-cardiac and arterial embolism, pulmonary embolism, thrombosis; and more. </a:t>
            </a:r>
            <a:endParaRPr lang="de-DE" sz="1200" dirty="0"/>
          </a:p>
        </p:txBody>
      </p:sp>
      <p:sp>
        <p:nvSpPr>
          <p:cNvPr id="7" name="Textfeld 6">
            <a:extLst>
              <a:ext uri="{FF2B5EF4-FFF2-40B4-BE49-F238E27FC236}">
                <a16:creationId xmlns:a16="http://schemas.microsoft.com/office/drawing/2014/main" id="{75CD204D-E758-4762-9890-EF1BED343856}"/>
              </a:ext>
            </a:extLst>
          </p:cNvPr>
          <p:cNvSpPr txBox="1"/>
          <p:nvPr/>
        </p:nvSpPr>
        <p:spPr>
          <a:xfrm>
            <a:off x="4577920" y="1259559"/>
            <a:ext cx="4059311" cy="1384995"/>
          </a:xfrm>
          <a:prstGeom prst="rect">
            <a:avLst/>
          </a:prstGeom>
          <a:noFill/>
        </p:spPr>
        <p:txBody>
          <a:bodyPr wrap="square">
            <a:spAutoFit/>
          </a:bodyPr>
          <a:lstStyle/>
          <a:p>
            <a:pPr algn="just"/>
            <a:r>
              <a:rPr lang="en-US" sz="1200" dirty="0">
                <a:solidFill>
                  <a:srgbClr val="000000"/>
                </a:solidFill>
                <a:effectLst/>
                <a:ea typeface="Times New Roman" panose="02020603050405020304" pitchFamily="18" charset="0"/>
              </a:rPr>
              <a:t>The biological role of STs in humans has been shown as: </a:t>
            </a:r>
            <a:r>
              <a:rPr lang="en-US" sz="1200" i="1" dirty="0">
                <a:solidFill>
                  <a:srgbClr val="000000"/>
                </a:solidFill>
                <a:effectLst/>
                <a:ea typeface="Times New Roman" panose="02020603050405020304" pitchFamily="18" charset="0"/>
              </a:rPr>
              <a:t>(i)</a:t>
            </a:r>
            <a:r>
              <a:rPr lang="en-US" sz="1200" dirty="0">
                <a:solidFill>
                  <a:srgbClr val="000000"/>
                </a:solidFill>
                <a:effectLst/>
                <a:ea typeface="Times New Roman" panose="02020603050405020304" pitchFamily="18" charset="0"/>
              </a:rPr>
              <a:t> Implementation into processes of reproduction and sexual differentiation; </a:t>
            </a:r>
            <a:r>
              <a:rPr lang="en-US" sz="1200" i="1" dirty="0">
                <a:solidFill>
                  <a:srgbClr val="000000"/>
                </a:solidFill>
                <a:effectLst/>
                <a:ea typeface="Times New Roman" panose="02020603050405020304" pitchFamily="18" charset="0"/>
              </a:rPr>
              <a:t>(ii)</a:t>
            </a:r>
            <a:r>
              <a:rPr lang="en-US" sz="1200" dirty="0">
                <a:solidFill>
                  <a:srgbClr val="000000"/>
                </a:solidFill>
                <a:effectLst/>
                <a:ea typeface="Times New Roman" panose="02020603050405020304" pitchFamily="18" charset="0"/>
              </a:rPr>
              <a:t> regulation of metabolism; </a:t>
            </a:r>
            <a:r>
              <a:rPr lang="en-US" sz="1200" i="1" dirty="0">
                <a:solidFill>
                  <a:srgbClr val="000000"/>
                </a:solidFill>
                <a:effectLst/>
                <a:ea typeface="Times New Roman" panose="02020603050405020304" pitchFamily="18" charset="0"/>
              </a:rPr>
              <a:t>(iii)</a:t>
            </a:r>
            <a:r>
              <a:rPr lang="en-US" sz="1200" dirty="0">
                <a:solidFill>
                  <a:srgbClr val="000000"/>
                </a:solidFill>
                <a:effectLst/>
                <a:ea typeface="Times New Roman" panose="02020603050405020304" pitchFamily="18" charset="0"/>
              </a:rPr>
              <a:t> affect on the nutrient supply; </a:t>
            </a:r>
            <a:r>
              <a:rPr lang="en-US" sz="1200" i="1" dirty="0">
                <a:solidFill>
                  <a:srgbClr val="000000"/>
                </a:solidFill>
                <a:effectLst/>
                <a:ea typeface="Times New Roman" panose="02020603050405020304" pitchFamily="18" charset="0"/>
              </a:rPr>
              <a:t>(iv)</a:t>
            </a:r>
            <a:r>
              <a:rPr lang="en-US" sz="1200" dirty="0">
                <a:solidFill>
                  <a:srgbClr val="000000"/>
                </a:solidFill>
                <a:effectLst/>
                <a:ea typeface="Times New Roman" panose="02020603050405020304" pitchFamily="18" charset="0"/>
              </a:rPr>
              <a:t> cell development and growth; and more. STs are used to treat diseases on the base on their anti-inflammatory activity, as well. However, due to adverse side effects many of STs are banned or prohibited. </a:t>
            </a:r>
            <a:endParaRPr lang="de-DE" sz="1200" dirty="0"/>
          </a:p>
        </p:txBody>
      </p:sp>
      <p:sp>
        <p:nvSpPr>
          <p:cNvPr id="9" name="Textfeld 8">
            <a:extLst>
              <a:ext uri="{FF2B5EF4-FFF2-40B4-BE49-F238E27FC236}">
                <a16:creationId xmlns:a16="http://schemas.microsoft.com/office/drawing/2014/main" id="{DD95A2CD-89A5-44B4-9DB1-9602D97010AB}"/>
              </a:ext>
            </a:extLst>
          </p:cNvPr>
          <p:cNvSpPr txBox="1"/>
          <p:nvPr/>
        </p:nvSpPr>
        <p:spPr>
          <a:xfrm>
            <a:off x="4577920" y="2601663"/>
            <a:ext cx="4059311" cy="1200329"/>
          </a:xfrm>
          <a:prstGeom prst="rect">
            <a:avLst/>
          </a:prstGeom>
          <a:noFill/>
        </p:spPr>
        <p:txBody>
          <a:bodyPr wrap="square">
            <a:spAutoFit/>
          </a:bodyPr>
          <a:lstStyle/>
          <a:p>
            <a:pPr algn="just"/>
            <a:r>
              <a:rPr lang="en-US" sz="1200" dirty="0">
                <a:solidFill>
                  <a:srgbClr val="000000"/>
                </a:solidFill>
                <a:effectLst/>
                <a:ea typeface="Times New Roman" panose="02020603050405020304" pitchFamily="18" charset="0"/>
              </a:rPr>
              <a:t>For the aforementioned reasons, a significant amount of research effort, so far, has been concentrated on determining STs in biological human and animal samples, for instance, urine, human serum or hair. Such analysis is compulsory required by control authorities including doping control authority and health institutions.</a:t>
            </a:r>
            <a:endParaRPr lang="de-DE" sz="1200" dirty="0"/>
          </a:p>
        </p:txBody>
      </p:sp>
      <p:pic>
        <p:nvPicPr>
          <p:cNvPr id="3074" name="Picture 2">
            <a:extLst>
              <a:ext uri="{FF2B5EF4-FFF2-40B4-BE49-F238E27FC236}">
                <a16:creationId xmlns:a16="http://schemas.microsoft.com/office/drawing/2014/main" id="{F33A5503-EC4C-41D0-9B7F-1FA9C13AC7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657" y="1349694"/>
            <a:ext cx="3805694" cy="40744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Textfeld 11">
            <a:extLst>
              <a:ext uri="{FF2B5EF4-FFF2-40B4-BE49-F238E27FC236}">
                <a16:creationId xmlns:a16="http://schemas.microsoft.com/office/drawing/2014/main" id="{390B89EB-FE16-4584-B133-758124626356}"/>
              </a:ext>
            </a:extLst>
          </p:cNvPr>
          <p:cNvSpPr txBox="1"/>
          <p:nvPr/>
        </p:nvSpPr>
        <p:spPr>
          <a:xfrm>
            <a:off x="695050" y="5465109"/>
            <a:ext cx="3886200" cy="553998"/>
          </a:xfrm>
          <a:prstGeom prst="rect">
            <a:avLst/>
          </a:prstGeom>
          <a:noFill/>
        </p:spPr>
        <p:txBody>
          <a:bodyPr wrap="square">
            <a:spAutoFit/>
          </a:bodyPr>
          <a:lstStyle/>
          <a:p>
            <a:pPr algn="just">
              <a:spcAft>
                <a:spcPts val="0"/>
              </a:spcAft>
            </a:pPr>
            <a:r>
              <a:rPr lang="en-US" sz="1000" b="1" dirty="0">
                <a:solidFill>
                  <a:srgbClr val="000000"/>
                </a:solidFill>
                <a:effectLst/>
                <a:ea typeface="Times New Roman" panose="02020603050405020304" pitchFamily="18" charset="0"/>
              </a:rPr>
              <a:t>Figure 1. </a:t>
            </a:r>
            <a:r>
              <a:rPr lang="en-US" sz="1000" dirty="0">
                <a:solidFill>
                  <a:srgbClr val="000000"/>
                </a:solidFill>
                <a:effectLst/>
                <a:ea typeface="Times New Roman" panose="02020603050405020304" pitchFamily="18" charset="0"/>
              </a:rPr>
              <a:t>Chemical diagrams of analytes (1)–(4) and other STs; the common structural fragments are highlighted; Groups I–IV are according to ref. </a:t>
            </a:r>
            <a:r>
              <a:rPr lang="en-US" sz="1000" dirty="0">
                <a:solidFill>
                  <a:srgbClr val="7030A0"/>
                </a:solidFill>
                <a:effectLst/>
                <a:ea typeface="Times New Roman" panose="02020603050405020304" pitchFamily="18" charset="0"/>
              </a:rPr>
              <a:t>[1]</a:t>
            </a:r>
            <a:r>
              <a:rPr lang="en-US" sz="1000" b="1" dirty="0">
                <a:solidFill>
                  <a:srgbClr val="7030A0"/>
                </a:solidFill>
                <a:effectLst/>
                <a:ea typeface="Times New Roman" panose="02020603050405020304" pitchFamily="18" charset="0"/>
              </a:rPr>
              <a:t> </a:t>
            </a:r>
            <a:endParaRPr lang="de-DE" sz="1000" dirty="0">
              <a:solidFill>
                <a:srgbClr val="7030A0"/>
              </a:solidFill>
              <a:effectLst/>
              <a:ea typeface="Times New Roman" panose="02020603050405020304" pitchFamily="18" charset="0"/>
            </a:endParaRPr>
          </a:p>
        </p:txBody>
      </p:sp>
      <p:sp>
        <p:nvSpPr>
          <p:cNvPr id="14" name="Textfeld 13">
            <a:extLst>
              <a:ext uri="{FF2B5EF4-FFF2-40B4-BE49-F238E27FC236}">
                <a16:creationId xmlns:a16="http://schemas.microsoft.com/office/drawing/2014/main" id="{F17D1145-AA78-45D6-8963-04E911E58797}"/>
              </a:ext>
            </a:extLst>
          </p:cNvPr>
          <p:cNvSpPr txBox="1"/>
          <p:nvPr/>
        </p:nvSpPr>
        <p:spPr>
          <a:xfrm>
            <a:off x="4596783" y="4869531"/>
            <a:ext cx="3937617" cy="215444"/>
          </a:xfrm>
          <a:prstGeom prst="rect">
            <a:avLst/>
          </a:prstGeom>
          <a:noFill/>
        </p:spPr>
        <p:txBody>
          <a:bodyPr wrap="square">
            <a:spAutoFit/>
          </a:bodyPr>
          <a:lstStyle/>
          <a:p>
            <a:pPr algn="just"/>
            <a:r>
              <a:rPr lang="en-US" sz="800" dirty="0">
                <a:solidFill>
                  <a:srgbClr val="7030A0"/>
                </a:solidFill>
                <a:effectLst/>
                <a:ea typeface="Times New Roman" panose="02020603050405020304" pitchFamily="18" charset="0"/>
              </a:rPr>
              <a:t>[1] Z. Zaretskii, J. Curtis, A. Brenton, J. Beynon, Org. Mass Spectrom. 23 (1988) 511–516.</a:t>
            </a:r>
            <a:endParaRPr lang="de-DE" sz="800" dirty="0">
              <a:solidFill>
                <a:srgbClr val="7030A0"/>
              </a:solidFill>
            </a:endParaRPr>
          </a:p>
        </p:txBody>
      </p:sp>
      <p:sp>
        <p:nvSpPr>
          <p:cNvPr id="16" name="Textfeld 15">
            <a:extLst>
              <a:ext uri="{FF2B5EF4-FFF2-40B4-BE49-F238E27FC236}">
                <a16:creationId xmlns:a16="http://schemas.microsoft.com/office/drawing/2014/main" id="{CF9E899A-6094-4DD7-96DF-0C3CC0CB228B}"/>
              </a:ext>
            </a:extLst>
          </p:cNvPr>
          <p:cNvSpPr txBox="1"/>
          <p:nvPr/>
        </p:nvSpPr>
        <p:spPr>
          <a:xfrm>
            <a:off x="4577921" y="3801992"/>
            <a:ext cx="4059310" cy="1015663"/>
          </a:xfrm>
          <a:prstGeom prst="rect">
            <a:avLst/>
          </a:prstGeom>
          <a:noFill/>
        </p:spPr>
        <p:txBody>
          <a:bodyPr wrap="square">
            <a:spAutoFit/>
          </a:bodyPr>
          <a:lstStyle/>
          <a:p>
            <a:pPr algn="just"/>
            <a:r>
              <a:rPr lang="en-US" sz="1200" b="1" dirty="0">
                <a:solidFill>
                  <a:srgbClr val="000000"/>
                </a:solidFill>
                <a:effectLst/>
                <a:ea typeface="Times New Roman" panose="02020603050405020304" pitchFamily="18" charset="0"/>
              </a:rPr>
              <a:t>Talking about analytical protocols for STs analysis, the </a:t>
            </a:r>
            <a:r>
              <a:rPr lang="en-US" sz="1200" b="1" i="1" dirty="0">
                <a:solidFill>
                  <a:srgbClr val="000000"/>
                </a:solidFill>
                <a:effectLst/>
                <a:ea typeface="Times New Roman" panose="02020603050405020304" pitchFamily="18" charset="0"/>
              </a:rPr>
              <a:t>hyphenated techniques </a:t>
            </a:r>
            <a:r>
              <a:rPr lang="en-US" sz="1200" b="1" dirty="0">
                <a:solidFill>
                  <a:srgbClr val="000000"/>
                </a:solidFill>
                <a:effectLst/>
                <a:ea typeface="Times New Roman" panose="02020603050405020304" pitchFamily="18" charset="0"/>
              </a:rPr>
              <a:t>such as gas-chromatography coupled with mass spectrometry remain methods of choice already routinely implemented into the analytical practice in doping control laboratories </a:t>
            </a:r>
            <a:r>
              <a:rPr lang="en-US" sz="1200" b="1" dirty="0">
                <a:solidFill>
                  <a:srgbClr val="7030A0"/>
                </a:solidFill>
                <a:effectLst/>
                <a:ea typeface="Times New Roman" panose="02020603050405020304" pitchFamily="18" charset="0"/>
              </a:rPr>
              <a:t>[2–5]</a:t>
            </a:r>
            <a:r>
              <a:rPr lang="en-US" sz="1200" b="1" dirty="0">
                <a:solidFill>
                  <a:srgbClr val="000000"/>
                </a:solidFill>
                <a:effectLst/>
                <a:ea typeface="Times New Roman" panose="02020603050405020304" pitchFamily="18" charset="0"/>
              </a:rPr>
              <a:t>. </a:t>
            </a:r>
            <a:endParaRPr lang="de-DE" sz="1200" b="1" dirty="0"/>
          </a:p>
        </p:txBody>
      </p:sp>
      <p:sp>
        <p:nvSpPr>
          <p:cNvPr id="18" name="Textfeld 17">
            <a:extLst>
              <a:ext uri="{FF2B5EF4-FFF2-40B4-BE49-F238E27FC236}">
                <a16:creationId xmlns:a16="http://schemas.microsoft.com/office/drawing/2014/main" id="{160D4C6D-4521-4833-85AB-46EFD2E98467}"/>
              </a:ext>
            </a:extLst>
          </p:cNvPr>
          <p:cNvSpPr txBox="1"/>
          <p:nvPr/>
        </p:nvSpPr>
        <p:spPr>
          <a:xfrm>
            <a:off x="4596782" y="5084975"/>
            <a:ext cx="3937617" cy="707886"/>
          </a:xfrm>
          <a:prstGeom prst="rect">
            <a:avLst/>
          </a:prstGeom>
          <a:noFill/>
        </p:spPr>
        <p:txBody>
          <a:bodyPr wrap="square">
            <a:spAutoFit/>
          </a:bodyPr>
          <a:lstStyle/>
          <a:p>
            <a:pPr algn="just">
              <a:spcAft>
                <a:spcPts val="0"/>
              </a:spcAft>
            </a:pPr>
            <a:r>
              <a:rPr lang="en-US" sz="800" dirty="0">
                <a:solidFill>
                  <a:srgbClr val="7030A0"/>
                </a:solidFill>
                <a:effectLst/>
                <a:ea typeface="Times New Roman" panose="02020603050405020304" pitchFamily="18" charset="0"/>
              </a:rPr>
              <a:t>[2] E. Prokudina</a:t>
            </a:r>
            <a:r>
              <a:rPr lang="en-US" sz="800" dirty="0">
                <a:solidFill>
                  <a:srgbClr val="7030A0"/>
                </a:solidFill>
                <a:effectLst/>
                <a:ea typeface="LOKKH O+ MTSY"/>
              </a:rPr>
              <a:t>, J. Prchalova, E. Vysatova et al. </a:t>
            </a:r>
            <a:r>
              <a:rPr lang="en-US" sz="800" dirty="0">
                <a:solidFill>
                  <a:srgbClr val="7030A0"/>
                </a:solidFill>
                <a:effectLst/>
                <a:ea typeface="Times New Roman" panose="02020603050405020304" pitchFamily="18" charset="0"/>
              </a:rPr>
              <a:t>Int. J. Mass Spectrom. 392 (2015) 28–33</a:t>
            </a:r>
            <a:r>
              <a:rPr lang="en-US" sz="800" dirty="0">
                <a:solidFill>
                  <a:srgbClr val="7030A0"/>
                </a:solidFill>
                <a:effectLst/>
                <a:ea typeface="LOKKH O+ MTSY"/>
              </a:rPr>
              <a:t>.</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LOKKH O+ MTSY"/>
              </a:rPr>
              <a:t>[3] </a:t>
            </a:r>
            <a:r>
              <a:rPr lang="en-US" sz="800" dirty="0">
                <a:solidFill>
                  <a:srgbClr val="7030A0"/>
                </a:solidFill>
                <a:effectLst/>
                <a:ea typeface="Times New Roman" panose="02020603050405020304" pitchFamily="18" charset="0"/>
              </a:rPr>
              <a:t>N. Deshmukha, I. Hussain, J. Barker et al. Steroids 75 (2010) 710–714.</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[4] F. Buiarelli, L. Giannetti, R. Jasionowska et al. Rapid Commun. Mass Spectrom. 24 (2010) 1881–1894.</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[5] R. Soares, A. de Araujo, J. de L. Castro et al. J. Braz. Chem. Soc. 23 (2012) 2065–2074.  </a:t>
            </a:r>
            <a:endParaRPr lang="de-DE" sz="800" dirty="0">
              <a:solidFill>
                <a:srgbClr val="7030A0"/>
              </a:solidFill>
              <a:effectLst/>
              <a:ea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3" name="Textfeld 12">
            <a:extLst>
              <a:ext uri="{FF2B5EF4-FFF2-40B4-BE49-F238E27FC236}">
                <a16:creationId xmlns:a16="http://schemas.microsoft.com/office/drawing/2014/main" id="{421BB646-8F18-4CC7-ABF6-A1D38F332859}"/>
              </a:ext>
            </a:extLst>
          </p:cNvPr>
          <p:cNvSpPr txBox="1"/>
          <p:nvPr/>
        </p:nvSpPr>
        <p:spPr>
          <a:xfrm>
            <a:off x="685800" y="754340"/>
            <a:ext cx="7924800" cy="1569660"/>
          </a:xfrm>
          <a:prstGeom prst="rect">
            <a:avLst/>
          </a:prstGeom>
          <a:noFill/>
        </p:spPr>
        <p:txBody>
          <a:bodyPr wrap="square">
            <a:spAutoFit/>
          </a:bodyPr>
          <a:lstStyle/>
          <a:p>
            <a:pPr algn="just"/>
            <a:r>
              <a:rPr lang="en-US" sz="1200" dirty="0">
                <a:solidFill>
                  <a:srgbClr val="000000"/>
                </a:solidFill>
                <a:effectLst/>
                <a:ea typeface="Times New Roman" panose="02020603050405020304" pitchFamily="18" charset="0"/>
              </a:rPr>
              <a:t>The low concentrations of the analytes and the complexity of the biological samples often limit the sensitivity of the only chromatographic detectors. These facts have led to elaboration of protocols chiefly based on mass spectrometry. Despite, that the HPLC enable us to determine the </a:t>
            </a:r>
            <a:r>
              <a:rPr lang="en-US" sz="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D</a:t>
            </a:r>
            <a:r>
              <a:rPr lang="en-US" sz="1200" baseline="30000" dirty="0">
                <a:solidFill>
                  <a:srgbClr val="000000"/>
                </a:solidFill>
                <a:effectLst/>
                <a:ea typeface="Times New Roman" panose="02020603050405020304" pitchFamily="18" charset="0"/>
              </a:rPr>
              <a:t>4</a:t>
            </a:r>
            <a:r>
              <a:rPr lang="en-US" sz="1200" dirty="0">
                <a:solidFill>
                  <a:srgbClr val="000000"/>
                </a:solidFill>
                <a:effectLst/>
                <a:ea typeface="Times New Roman" panose="02020603050405020304" pitchFamily="18" charset="0"/>
              </a:rPr>
              <a:t>-3-ketonic structure of STs by means of UV-detection, the </a:t>
            </a:r>
            <a:r>
              <a:rPr lang="en-US" sz="1200" dirty="0">
                <a:solidFill>
                  <a:srgbClr val="000000"/>
                </a:solidFill>
                <a:effectLst/>
                <a:latin typeface="Symbol" panose="05050102010706020507" pitchFamily="18" charset="2"/>
                <a:ea typeface="Times New Roman" panose="02020603050405020304" pitchFamily="18" charset="0"/>
                <a:cs typeface="Times New Roman" panose="02020603050405020304" pitchFamily="18" charset="0"/>
              </a:rPr>
              <a:t>D</a:t>
            </a:r>
            <a:r>
              <a:rPr lang="en-US" sz="1200" baseline="30000" dirty="0">
                <a:solidFill>
                  <a:srgbClr val="000000"/>
                </a:solidFill>
                <a:effectLst/>
                <a:ea typeface="Times New Roman" panose="02020603050405020304" pitchFamily="18" charset="0"/>
              </a:rPr>
              <a:t>5</a:t>
            </a:r>
            <a:r>
              <a:rPr lang="en-US" sz="1200" dirty="0">
                <a:solidFill>
                  <a:srgbClr val="000000"/>
                </a:solidFill>
                <a:effectLst/>
                <a:ea typeface="Times New Roman" panose="02020603050405020304" pitchFamily="18" charset="0"/>
              </a:rPr>
              <a:t>-3-hydroxy structural unit in pregnenolone and dehydroepiandrosterone (</a:t>
            </a:r>
            <a:r>
              <a:rPr lang="en-US" sz="1200" b="1" dirty="0">
                <a:solidFill>
                  <a:srgbClr val="000000"/>
                </a:solidFill>
                <a:effectLst/>
                <a:ea typeface="Times New Roman" panose="02020603050405020304" pitchFamily="18" charset="0"/>
              </a:rPr>
              <a:t>Figure 1</a:t>
            </a:r>
            <a:r>
              <a:rPr lang="en-US" sz="1200" dirty="0">
                <a:solidFill>
                  <a:srgbClr val="000000"/>
                </a:solidFill>
                <a:effectLst/>
                <a:ea typeface="Times New Roman" panose="02020603050405020304" pitchFamily="18" charset="0"/>
              </a:rPr>
              <a:t>) can be determined only is means of HPLC with immobilized enzyme column </a:t>
            </a:r>
            <a:r>
              <a:rPr lang="en-US" sz="1200" dirty="0">
                <a:solidFill>
                  <a:srgbClr val="7030A0"/>
                </a:solidFill>
                <a:effectLst/>
                <a:ea typeface="Times New Roman" panose="02020603050405020304" pitchFamily="18" charset="0"/>
              </a:rPr>
              <a:t>[6]</a:t>
            </a:r>
            <a:r>
              <a:rPr lang="en-US" sz="1200" dirty="0">
                <a:solidFill>
                  <a:srgbClr val="000000"/>
                </a:solidFill>
                <a:effectLst/>
                <a:ea typeface="Times New Roman" panose="02020603050405020304" pitchFamily="18" charset="0"/>
              </a:rPr>
              <a:t>, accounting for other fact that HPLC cannot identify unknown peaks. The frequently employed radio-immunoassay cannot be utilized to determine mixtures of STs despite its sensitivity. Further, the labeled with stable isotopes internal standards of STs are very frequently not commercially available </a:t>
            </a:r>
            <a:r>
              <a:rPr lang="en-US" sz="1200" dirty="0">
                <a:solidFill>
                  <a:srgbClr val="7030A0"/>
                </a:solidFill>
                <a:effectLst/>
                <a:ea typeface="Times New Roman" panose="02020603050405020304" pitchFamily="18" charset="0"/>
              </a:rPr>
              <a:t>[7,8]</a:t>
            </a:r>
            <a:r>
              <a:rPr lang="en-US" sz="1200" dirty="0">
                <a:solidFill>
                  <a:srgbClr val="000000"/>
                </a:solidFill>
                <a:effectLst/>
                <a:ea typeface="Times New Roman" panose="02020603050405020304" pitchFamily="18" charset="0"/>
              </a:rPr>
              <a:t>. This requires effort on development of free of isotope labeling protocols for determination of such analytes. </a:t>
            </a:r>
            <a:endParaRPr lang="de-DE" sz="1200" dirty="0"/>
          </a:p>
        </p:txBody>
      </p:sp>
      <p:sp>
        <p:nvSpPr>
          <p:cNvPr id="15" name="Textfeld 14">
            <a:extLst>
              <a:ext uri="{FF2B5EF4-FFF2-40B4-BE49-F238E27FC236}">
                <a16:creationId xmlns:a16="http://schemas.microsoft.com/office/drawing/2014/main" id="{7F5E9F22-E264-4C22-87EF-7BB888DDAB36}"/>
              </a:ext>
            </a:extLst>
          </p:cNvPr>
          <p:cNvSpPr txBox="1"/>
          <p:nvPr/>
        </p:nvSpPr>
        <p:spPr>
          <a:xfrm>
            <a:off x="685801" y="2372142"/>
            <a:ext cx="7924799" cy="2123658"/>
          </a:xfrm>
          <a:prstGeom prst="rect">
            <a:avLst/>
          </a:prstGeom>
          <a:noFill/>
        </p:spPr>
        <p:txBody>
          <a:bodyPr wrap="square">
            <a:spAutoFit/>
          </a:bodyPr>
          <a:lstStyle/>
          <a:p>
            <a:pPr algn="just">
              <a:spcAft>
                <a:spcPts val="0"/>
              </a:spcAft>
            </a:pPr>
            <a:r>
              <a:rPr lang="en-US" sz="1200" dirty="0">
                <a:solidFill>
                  <a:srgbClr val="000000"/>
                </a:solidFill>
                <a:effectLst/>
                <a:ea typeface="Times New Roman" panose="02020603050405020304" pitchFamily="18" charset="0"/>
              </a:rPr>
              <a:t>Also, the STs physiological activity depends on their stereo-chemistry, thus, the accurate MS determination of enantiomers of steroids is also required </a:t>
            </a:r>
            <a:r>
              <a:rPr lang="en-US" sz="1200" dirty="0">
                <a:solidFill>
                  <a:srgbClr val="7030A0"/>
                </a:solidFill>
                <a:effectLst/>
                <a:ea typeface="Times New Roman" panose="02020603050405020304" pitchFamily="18" charset="0"/>
              </a:rPr>
              <a:t>[9]</a:t>
            </a:r>
            <a:r>
              <a:rPr lang="en-US" sz="1200" dirty="0">
                <a:solidFill>
                  <a:srgbClr val="000000"/>
                </a:solidFill>
                <a:effectLst/>
                <a:ea typeface="Times New Roman" panose="02020603050405020304" pitchFamily="18" charset="0"/>
              </a:rPr>
              <a:t>. The latter phenomenon — the affect on stereoisomerism on fragment path of STs — has significant contribution to the analytical practice and the theory describing the connection among molecular 3D structure of steroids their thermodynamic stability and preferred fragment paths, respectively </a:t>
            </a:r>
            <a:r>
              <a:rPr lang="en-US" sz="1200" dirty="0">
                <a:solidFill>
                  <a:srgbClr val="7030A0"/>
                </a:solidFill>
                <a:effectLst/>
                <a:ea typeface="Times New Roman" panose="02020603050405020304" pitchFamily="18" charset="0"/>
              </a:rPr>
              <a:t>[10–17]</a:t>
            </a:r>
            <a:r>
              <a:rPr lang="en-US" sz="1200" dirty="0">
                <a:solidFill>
                  <a:srgbClr val="000000"/>
                </a:solidFill>
                <a:effectLst/>
                <a:ea typeface="Times New Roman" panose="02020603050405020304" pitchFamily="18" charset="0"/>
              </a:rPr>
              <a:t>. In this context, the collision induced dissociation (CID) mass spectrometry, amongst others, appears method of choice in developing protocols for STs’ analysis. Because of, it is known that the conventional atmospheric pressure chemical ionization (APCI) method – mainly used to quantify STs; due to their physico-chemical properties </a:t>
            </a:r>
            <a:r>
              <a:rPr lang="en-US" sz="1200" dirty="0">
                <a:solidFill>
                  <a:srgbClr val="7030A0"/>
                </a:solidFill>
                <a:effectLst/>
                <a:ea typeface="Times New Roman" panose="02020603050405020304" pitchFamily="18" charset="0"/>
              </a:rPr>
              <a:t>[18,19] </a:t>
            </a:r>
            <a:r>
              <a:rPr lang="en-US" sz="1200" dirty="0">
                <a:solidFill>
                  <a:srgbClr val="000000"/>
                </a:solidFill>
                <a:effectLst/>
                <a:ea typeface="Times New Roman" panose="02020603050405020304" pitchFamily="18" charset="0"/>
              </a:rPr>
              <a:t>– unable to differentiate between </a:t>
            </a:r>
            <a:r>
              <a:rPr lang="en-US" sz="1200" dirty="0">
                <a:effectLst/>
                <a:ea typeface="Times New Roman" panose="02020603050405020304" pitchFamily="18" charset="0"/>
              </a:rPr>
              <a:t>stereoisomers </a:t>
            </a:r>
            <a:r>
              <a:rPr lang="en-US" sz="1200" dirty="0">
                <a:solidFill>
                  <a:srgbClr val="7030A0"/>
                </a:solidFill>
                <a:effectLst/>
                <a:ea typeface="Times New Roman" panose="02020603050405020304" pitchFamily="18" charset="0"/>
              </a:rPr>
              <a:t>[20]. </a:t>
            </a:r>
            <a:r>
              <a:rPr lang="en-US" sz="1200" dirty="0">
                <a:solidFill>
                  <a:srgbClr val="000000"/>
                </a:solidFill>
                <a:effectLst/>
                <a:ea typeface="Times New Roman" panose="02020603050405020304" pitchFamily="18" charset="0"/>
              </a:rPr>
              <a:t>Despite, highly selective and sensitive MS based protocols for STs determination by means of laser desorption ionization mass spectrometry have been also developed </a:t>
            </a:r>
            <a:r>
              <a:rPr lang="en-US" sz="1200" dirty="0">
                <a:solidFill>
                  <a:srgbClr val="7030A0"/>
                </a:solidFill>
                <a:effectLst/>
                <a:ea typeface="Times New Roman" panose="02020603050405020304" pitchFamily="18" charset="0"/>
              </a:rPr>
              <a:t>[21]</a:t>
            </a:r>
            <a:r>
              <a:rPr lang="en-US" sz="1200" dirty="0">
                <a:solidFill>
                  <a:srgbClr val="000000"/>
                </a:solidFill>
                <a:effectLst/>
                <a:ea typeface="Times New Roman" panose="02020603050405020304" pitchFamily="18" charset="0"/>
              </a:rPr>
              <a:t>. </a:t>
            </a:r>
            <a:endParaRPr lang="de-DE" sz="1200" dirty="0">
              <a:effectLst/>
              <a:ea typeface="Times New Roman" panose="02020603050405020304" pitchFamily="18" charset="0"/>
            </a:endParaRPr>
          </a:p>
          <a:p>
            <a:pPr algn="just"/>
            <a:r>
              <a:rPr lang="en-US" sz="1200" dirty="0">
                <a:solidFill>
                  <a:srgbClr val="000000"/>
                </a:solidFill>
                <a:effectLst/>
                <a:ea typeface="Times New Roman" panose="02020603050405020304" pitchFamily="18" charset="0"/>
              </a:rPr>
              <a:t>Therefore, accurate protocols for determination of steroids depend on the superior instrumental characteristics of the MS methods. </a:t>
            </a:r>
            <a:endParaRPr lang="de-DE" sz="1200" dirty="0"/>
          </a:p>
        </p:txBody>
      </p:sp>
      <p:sp>
        <p:nvSpPr>
          <p:cNvPr id="18" name="Textfeld 17">
            <a:extLst>
              <a:ext uri="{FF2B5EF4-FFF2-40B4-BE49-F238E27FC236}">
                <a16:creationId xmlns:a16="http://schemas.microsoft.com/office/drawing/2014/main" id="{904245EF-6D93-4E24-A243-9DA1112C09D9}"/>
              </a:ext>
            </a:extLst>
          </p:cNvPr>
          <p:cNvSpPr txBox="1"/>
          <p:nvPr/>
        </p:nvSpPr>
        <p:spPr>
          <a:xfrm>
            <a:off x="685800" y="4434309"/>
            <a:ext cx="7848600" cy="461665"/>
          </a:xfrm>
          <a:prstGeom prst="rect">
            <a:avLst/>
          </a:prstGeom>
          <a:noFill/>
        </p:spPr>
        <p:txBody>
          <a:bodyPr wrap="square">
            <a:spAutoFit/>
          </a:bodyPr>
          <a:lstStyle/>
          <a:p>
            <a:pPr algn="just">
              <a:spcAft>
                <a:spcPts val="0"/>
              </a:spcAft>
            </a:pPr>
            <a:r>
              <a:rPr lang="en-US" sz="800" dirty="0">
                <a:solidFill>
                  <a:srgbClr val="7030A0"/>
                </a:solidFill>
                <a:effectLst/>
                <a:ea typeface="Times New Roman" panose="02020603050405020304" pitchFamily="18" charset="0"/>
              </a:rPr>
              <a:t>[6] F. Komatsu, M. Morioka, Y. Fujita et al. J. Mass Spectrom. 30 (1995) 698–702.</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[7] R. Hirano, A. Yokokaw, T. Furuta et al. J. Mass Spectrom. 53 (2018) 665–674.</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[8] J. Fischer, P. Elsinghorst, M. Wuesta, J. Label Compd. Radiopharm 54 (2011) 591–596.</a:t>
            </a:r>
            <a:endParaRPr lang="de-DE" sz="800" dirty="0">
              <a:solidFill>
                <a:srgbClr val="7030A0"/>
              </a:solidFill>
              <a:effectLst/>
              <a:ea typeface="Times New Roman" panose="02020603050405020304" pitchFamily="18" charset="0"/>
            </a:endParaRPr>
          </a:p>
        </p:txBody>
      </p:sp>
      <p:sp>
        <p:nvSpPr>
          <p:cNvPr id="21" name="Textfeld 20">
            <a:extLst>
              <a:ext uri="{FF2B5EF4-FFF2-40B4-BE49-F238E27FC236}">
                <a16:creationId xmlns:a16="http://schemas.microsoft.com/office/drawing/2014/main" id="{D8620A23-F8B8-4356-AE99-1ADABEC7BD4C}"/>
              </a:ext>
            </a:extLst>
          </p:cNvPr>
          <p:cNvSpPr txBox="1"/>
          <p:nvPr/>
        </p:nvSpPr>
        <p:spPr>
          <a:xfrm>
            <a:off x="685800" y="4866382"/>
            <a:ext cx="4572000" cy="1077218"/>
          </a:xfrm>
          <a:prstGeom prst="rect">
            <a:avLst/>
          </a:prstGeom>
          <a:noFill/>
        </p:spPr>
        <p:txBody>
          <a:bodyPr wrap="square">
            <a:spAutoFit/>
          </a:bodyPr>
          <a:lstStyle/>
          <a:p>
            <a:pPr algn="just">
              <a:spcAft>
                <a:spcPts val="0"/>
              </a:spcAft>
            </a:pPr>
            <a:r>
              <a:rPr lang="en-US" sz="800" dirty="0">
                <a:solidFill>
                  <a:srgbClr val="7030A0"/>
                </a:solidFill>
                <a:effectLst/>
                <a:ea typeface="Times New Roman" panose="02020603050405020304" pitchFamily="18" charset="0"/>
              </a:rPr>
              <a:t>[9] P. Sjberg, K. Markides, J. Mass Spectrom. 33 (1998) 872–883.</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[10] L. Tokes, B. Amos, J. Org. Chem. 37 (1972) 4421–4429.</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[11] F. Brown, C. Djerassi, J. Am. </a:t>
            </a:r>
            <a:r>
              <a:rPr lang="de-DE" sz="800" dirty="0">
                <a:solidFill>
                  <a:srgbClr val="7030A0"/>
                </a:solidFill>
                <a:effectLst/>
                <a:ea typeface="Times New Roman" panose="02020603050405020304" pitchFamily="18" charset="0"/>
              </a:rPr>
              <a:t>Chem. Soc. 102 (1980) 807–817.</a:t>
            </a:r>
          </a:p>
          <a:p>
            <a:pPr algn="just">
              <a:spcAft>
                <a:spcPts val="0"/>
              </a:spcAft>
            </a:pPr>
            <a:r>
              <a:rPr lang="de-DE" sz="800" dirty="0">
                <a:solidFill>
                  <a:srgbClr val="7030A0"/>
                </a:solidFill>
                <a:effectLst/>
                <a:ea typeface="Times New Roman" panose="02020603050405020304" pitchFamily="18" charset="0"/>
              </a:rPr>
              <a:t>[12] J. Reiner, G. Spiteller, Monatsh. f. Chem. 106 (1975) 1415–1428.</a:t>
            </a:r>
          </a:p>
          <a:p>
            <a:pPr algn="just">
              <a:spcAft>
                <a:spcPts val="0"/>
              </a:spcAft>
            </a:pPr>
            <a:r>
              <a:rPr lang="de-DE" sz="800" dirty="0">
                <a:solidFill>
                  <a:srgbClr val="7030A0"/>
                </a:solidFill>
                <a:effectLst/>
                <a:ea typeface="Times New Roman" panose="02020603050405020304" pitchFamily="18" charset="0"/>
              </a:rPr>
              <a:t>[13] M. Spiteller-Friedmann, G. Spiteller, Org. </a:t>
            </a:r>
            <a:r>
              <a:rPr lang="en-US" sz="800" dirty="0">
                <a:solidFill>
                  <a:srgbClr val="7030A0"/>
                </a:solidFill>
                <a:effectLst/>
                <a:ea typeface="Times New Roman" panose="02020603050405020304" pitchFamily="18" charset="0"/>
              </a:rPr>
              <a:t>Mass Spectrom. 1 (1968) 231–250</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[14] E. Larka, I. Howe, J. Beynon, Z. Zaretskii, Tetrahedron 37 (1980) 2625–2632.</a:t>
            </a:r>
            <a:endParaRPr lang="de-DE" sz="800" dirty="0">
              <a:solidFill>
                <a:srgbClr val="7030A0"/>
              </a:solidFill>
              <a:effectLst/>
              <a:ea typeface="Times New Roman" panose="02020603050405020304" pitchFamily="18" charset="0"/>
            </a:endParaRPr>
          </a:p>
          <a:p>
            <a:pPr algn="just">
              <a:spcAft>
                <a:spcPts val="0"/>
              </a:spcAft>
            </a:pPr>
            <a:r>
              <a:rPr lang="de-DE" sz="800" dirty="0">
                <a:solidFill>
                  <a:srgbClr val="7030A0"/>
                </a:solidFill>
                <a:effectLst/>
                <a:ea typeface="Times New Roman" panose="02020603050405020304" pitchFamily="18" charset="0"/>
              </a:rPr>
              <a:t>[15] H. Ohermunn, M. Spiteller-Friedinann, G. Spiteller, Chem. Ber. 103 (1970) 1497–1511.</a:t>
            </a:r>
          </a:p>
          <a:p>
            <a:pPr algn="just">
              <a:spcAft>
                <a:spcPts val="0"/>
              </a:spcAft>
            </a:pPr>
            <a:r>
              <a:rPr lang="de-DE" sz="800" dirty="0">
                <a:solidFill>
                  <a:srgbClr val="7030A0"/>
                </a:solidFill>
                <a:effectLst/>
                <a:ea typeface="Times New Roman" panose="02020603050405020304" pitchFamily="18" charset="0"/>
              </a:rPr>
              <a:t>[16] H. Ludwig, G. Spiteller, D. Maithaex, F. Scheler, J. Chromatogr, 146 (1978) 381–391.</a:t>
            </a:r>
          </a:p>
        </p:txBody>
      </p:sp>
      <p:sp>
        <p:nvSpPr>
          <p:cNvPr id="8" name="Textfeld 7">
            <a:extLst>
              <a:ext uri="{FF2B5EF4-FFF2-40B4-BE49-F238E27FC236}">
                <a16:creationId xmlns:a16="http://schemas.microsoft.com/office/drawing/2014/main" id="{2B7867F0-E42D-4E9A-900E-DD2F6A2703C9}"/>
              </a:ext>
            </a:extLst>
          </p:cNvPr>
          <p:cNvSpPr txBox="1"/>
          <p:nvPr/>
        </p:nvSpPr>
        <p:spPr>
          <a:xfrm>
            <a:off x="4495800" y="4396761"/>
            <a:ext cx="4572000" cy="707886"/>
          </a:xfrm>
          <a:prstGeom prst="rect">
            <a:avLst/>
          </a:prstGeom>
          <a:noFill/>
        </p:spPr>
        <p:txBody>
          <a:bodyPr wrap="square">
            <a:spAutoFit/>
          </a:bodyPr>
          <a:lstStyle/>
          <a:p>
            <a:pPr algn="just">
              <a:spcAft>
                <a:spcPts val="0"/>
              </a:spcAft>
            </a:pPr>
            <a:r>
              <a:rPr lang="de-DE" sz="800" dirty="0">
                <a:solidFill>
                  <a:srgbClr val="7030A0"/>
                </a:solidFill>
                <a:effectLst/>
                <a:ea typeface="Times New Roman" panose="02020603050405020304" pitchFamily="18" charset="0"/>
              </a:rPr>
              <a:t>[17] H. Ludwig, J. Reiner, G. Spiteller, Chem. Ber. 110 (1977) 217–227. </a:t>
            </a:r>
          </a:p>
          <a:p>
            <a:pPr algn="just">
              <a:spcAft>
                <a:spcPts val="0"/>
              </a:spcAft>
            </a:pPr>
            <a:r>
              <a:rPr lang="en-US" sz="800" dirty="0">
                <a:solidFill>
                  <a:srgbClr val="7030A0"/>
                </a:solidFill>
                <a:effectLst/>
                <a:ea typeface="Times New Roman" panose="02020603050405020304" pitchFamily="18" charset="0"/>
              </a:rPr>
              <a:t>[18] D. Carroll, J. Nowlin, R. Stillwell, et al. Anal. Chem. 53 (1981) 2007–2013.</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[19] D. Siegel, A. Meinema, H. Permentier, et al. Anal. Chem. 86 (2014) 5089–5100.</a:t>
            </a:r>
          </a:p>
          <a:p>
            <a:pPr algn="just">
              <a:spcAft>
                <a:spcPts val="0"/>
              </a:spcAft>
            </a:pPr>
            <a:r>
              <a:rPr lang="en-US" sz="800" dirty="0">
                <a:solidFill>
                  <a:srgbClr val="7030A0"/>
                </a:solidFill>
                <a:ea typeface="Times New Roman" panose="02020603050405020304" pitchFamily="18" charset="0"/>
              </a:rPr>
              <a:t>[20] </a:t>
            </a:r>
            <a:r>
              <a:rPr lang="en-US" sz="800" dirty="0">
                <a:solidFill>
                  <a:srgbClr val="7030A0"/>
                </a:solidFill>
                <a:effectLst/>
                <a:ea typeface="Times New Roman" panose="02020603050405020304" pitchFamily="18" charset="0"/>
              </a:rPr>
              <a:t>P. Sjberg, K. Markides, J. Mass Spectrom. 33 (1998) 872–883.</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[21] G. Guild, C. Lenehan, G. Walker, Int. J. Mass Spectrom. 294 (2010) 16–22.</a:t>
            </a:r>
            <a:endParaRPr lang="de-DE" sz="800" dirty="0">
              <a:solidFill>
                <a:srgbClr val="7030A0"/>
              </a:solidFill>
              <a:effectLst/>
              <a:ea typeface="Times New Roman" panose="02020603050405020304" pitchFamily="18" charset="0"/>
            </a:endParaRPr>
          </a:p>
        </p:txBody>
      </p:sp>
    </p:spTree>
    <p:extLst>
      <p:ext uri="{BB962C8B-B14F-4D97-AF65-F5344CB8AC3E}">
        <p14:creationId xmlns:p14="http://schemas.microsoft.com/office/powerpoint/2010/main" val="17627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7" name="Textfeld 16">
            <a:extLst>
              <a:ext uri="{FF2B5EF4-FFF2-40B4-BE49-F238E27FC236}">
                <a16:creationId xmlns:a16="http://schemas.microsoft.com/office/drawing/2014/main" id="{A7F6362A-8114-46EF-9D49-C8EC83440220}"/>
              </a:ext>
            </a:extLst>
          </p:cNvPr>
          <p:cNvSpPr txBox="1"/>
          <p:nvPr/>
        </p:nvSpPr>
        <p:spPr>
          <a:xfrm>
            <a:off x="533400" y="609600"/>
            <a:ext cx="7845642" cy="3231654"/>
          </a:xfrm>
          <a:prstGeom prst="rect">
            <a:avLst/>
          </a:prstGeom>
          <a:noFill/>
        </p:spPr>
        <p:txBody>
          <a:bodyPr wrap="square">
            <a:spAutoFit/>
          </a:bodyPr>
          <a:lstStyle/>
          <a:p>
            <a:pPr algn="just">
              <a:spcAft>
                <a:spcPts val="0"/>
              </a:spcAft>
            </a:pPr>
            <a:r>
              <a:rPr lang="en-US" sz="1200" dirty="0">
                <a:solidFill>
                  <a:srgbClr val="000000"/>
                </a:solidFill>
                <a:effectLst/>
                <a:ea typeface="Times New Roman" panose="02020603050405020304" pitchFamily="18" charset="0"/>
              </a:rPr>
              <a:t>Despite, enormous effort on establishment of MS protocols for STs quantification in biological samples, there are only few methods capable of simultaneous quantification of STs in serum [</a:t>
            </a:r>
            <a:r>
              <a:rPr lang="en-US" sz="1200" dirty="0">
                <a:solidFill>
                  <a:srgbClr val="7030A0"/>
                </a:solidFill>
                <a:effectLst/>
                <a:ea typeface="Times New Roman" panose="02020603050405020304" pitchFamily="18" charset="0"/>
              </a:rPr>
              <a:t>22,23</a:t>
            </a:r>
            <a:r>
              <a:rPr lang="en-US" sz="1200" dirty="0">
                <a:solidFill>
                  <a:srgbClr val="000000"/>
                </a:solidFill>
                <a:effectLst/>
                <a:ea typeface="Times New Roman" panose="02020603050405020304" pitchFamily="18" charset="0"/>
              </a:rPr>
              <a:t>]. Furthermore, there are included a time-consuming; large quantities of solvents requesting and expensive sample pretreatment procedures based on </a:t>
            </a:r>
            <a:r>
              <a:rPr lang="it-IT" sz="1200" dirty="0">
                <a:solidFill>
                  <a:srgbClr val="000000"/>
                </a:solidFill>
                <a:effectLst/>
                <a:ea typeface="Times New Roman" panose="02020603050405020304" pitchFamily="18" charset="0"/>
              </a:rPr>
              <a:t>Solid phase extraction (</a:t>
            </a:r>
            <a:r>
              <a:rPr lang="en-US" sz="1200" dirty="0">
                <a:solidFill>
                  <a:srgbClr val="000000"/>
                </a:solidFill>
                <a:effectLst/>
                <a:ea typeface="Times New Roman" panose="02020603050405020304" pitchFamily="18" charset="0"/>
              </a:rPr>
              <a:t>SPE) [</a:t>
            </a:r>
            <a:r>
              <a:rPr lang="en-US" sz="1200" dirty="0">
                <a:solidFill>
                  <a:srgbClr val="7030A0"/>
                </a:solidFill>
                <a:effectLst/>
                <a:ea typeface="Times New Roman" panose="02020603050405020304" pitchFamily="18" charset="0"/>
              </a:rPr>
              <a:t>22,23</a:t>
            </a:r>
            <a:r>
              <a:rPr lang="en-US" sz="1200" dirty="0">
                <a:solidFill>
                  <a:srgbClr val="000000"/>
                </a:solidFill>
                <a:effectLst/>
                <a:ea typeface="Times New Roman" panose="02020603050405020304" pitchFamily="18" charset="0"/>
              </a:rPr>
              <a:t>]. In general, SPE is a routine approach to extract STs from environmental samples, as well [</a:t>
            </a:r>
            <a:r>
              <a:rPr lang="en-US" sz="1200" dirty="0">
                <a:solidFill>
                  <a:srgbClr val="7030A0"/>
                </a:solidFill>
                <a:effectLst/>
                <a:ea typeface="Times New Roman" panose="02020603050405020304" pitchFamily="18" charset="0"/>
              </a:rPr>
              <a:t>22–29</a:t>
            </a:r>
            <a:r>
              <a:rPr lang="en-US" sz="1200" dirty="0">
                <a:solidFill>
                  <a:srgbClr val="000000"/>
                </a:solidFill>
                <a:effectLst/>
                <a:ea typeface="Times New Roman" panose="02020603050405020304" pitchFamily="18" charset="0"/>
              </a:rPr>
              <a:t>]. </a:t>
            </a:r>
          </a:p>
          <a:p>
            <a:pPr algn="just">
              <a:spcAft>
                <a:spcPts val="0"/>
              </a:spcAft>
            </a:pPr>
            <a:r>
              <a:rPr lang="en-US" sz="1200" dirty="0">
                <a:solidFill>
                  <a:srgbClr val="000000"/>
                </a:solidFill>
                <a:effectLst/>
                <a:ea typeface="Times New Roman" panose="02020603050405020304" pitchFamily="18" charset="0"/>
              </a:rPr>
              <a:t>Therefore, in addition to the lack of isotope labeled internal standards, the long sample pretreatment stages appear drawback to the currently implemented into the analytical practice MS protocols for analysis of STs, despite as mentioned above, superior MS instrumental characteristics. Moreover, the largest part of STs is chemically modified during the metabolism in humans, thus yielding to mainly glucuronides [</a:t>
            </a:r>
            <a:r>
              <a:rPr lang="en-US" sz="1200" dirty="0">
                <a:solidFill>
                  <a:srgbClr val="7030A0"/>
                </a:solidFill>
                <a:effectLst/>
                <a:ea typeface="Times New Roman" panose="02020603050405020304" pitchFamily="18" charset="0"/>
              </a:rPr>
              <a:t>30</a:t>
            </a:r>
            <a:r>
              <a:rPr lang="en-US" sz="1200" dirty="0">
                <a:solidFill>
                  <a:srgbClr val="000000"/>
                </a:solidFill>
                <a:effectLst/>
                <a:ea typeface="Times New Roman" panose="02020603050405020304" pitchFamily="18" charset="0"/>
              </a:rPr>
              <a:t>]. The determination of analytes of the former type by mass spectrometry, however, also appears a significant research challenge [</a:t>
            </a:r>
            <a:r>
              <a:rPr lang="en-US" sz="1200" dirty="0">
                <a:solidFill>
                  <a:srgbClr val="7030A0"/>
                </a:solidFill>
                <a:effectLst/>
                <a:ea typeface="Times New Roman" panose="02020603050405020304" pitchFamily="18" charset="0"/>
              </a:rPr>
              <a:t>31</a:t>
            </a:r>
            <a:r>
              <a:rPr lang="en-US" sz="1200" dirty="0">
                <a:solidFill>
                  <a:srgbClr val="000000"/>
                </a:solidFill>
                <a:effectLst/>
                <a:ea typeface="Times New Roman" panose="02020603050405020304" pitchFamily="18" charset="0"/>
              </a:rPr>
              <a:t>]. It is of paramount importance to develop, elaborate and validate simple, fast, easy, selective, sensitive, accurate, precise, and reproducible analytical procedure, respectively, method for a highly reliable quantification of steroids in complex samples Furthermore, it should be applicable to different MS methods and operating even without isotope labeling internal standards [</a:t>
            </a:r>
            <a:r>
              <a:rPr lang="en-US" sz="1200" dirty="0">
                <a:solidFill>
                  <a:srgbClr val="7030A0"/>
                </a:solidFill>
                <a:effectLst/>
                <a:ea typeface="Times New Roman" panose="02020603050405020304" pitchFamily="18" charset="0"/>
              </a:rPr>
              <a:t>32</a:t>
            </a:r>
            <a:r>
              <a:rPr lang="en-US" sz="1200" dirty="0">
                <a:solidFill>
                  <a:srgbClr val="000000"/>
                </a:solidFill>
                <a:effectLst/>
                <a:ea typeface="Times New Roman" panose="02020603050405020304" pitchFamily="18" charset="0"/>
              </a:rPr>
              <a:t>]. </a:t>
            </a:r>
            <a:endParaRPr lang="de-DE" sz="1200" dirty="0">
              <a:effectLst/>
              <a:ea typeface="Times New Roman" panose="02020603050405020304" pitchFamily="18" charset="0"/>
            </a:endParaRPr>
          </a:p>
          <a:p>
            <a:pPr algn="just">
              <a:spcAft>
                <a:spcPts val="0"/>
              </a:spcAft>
            </a:pPr>
            <a:endParaRPr lang="en-US" sz="1200" dirty="0">
              <a:solidFill>
                <a:srgbClr val="000000"/>
              </a:solidFill>
              <a:effectLst/>
              <a:ea typeface="Times New Roman" panose="02020603050405020304" pitchFamily="18" charset="0"/>
            </a:endParaRPr>
          </a:p>
          <a:p>
            <a:pPr algn="just">
              <a:spcAft>
                <a:spcPts val="0"/>
              </a:spcAft>
            </a:pPr>
            <a:r>
              <a:rPr lang="en-US" sz="1200" dirty="0">
                <a:solidFill>
                  <a:srgbClr val="000000"/>
                </a:solidFill>
                <a:effectLst/>
                <a:ea typeface="Times New Roman" panose="02020603050405020304" pitchFamily="18" charset="0"/>
              </a:rPr>
              <a:t>From the perspective of the </a:t>
            </a:r>
            <a:r>
              <a:rPr lang="en-US" sz="1200" b="1" i="1" dirty="0">
                <a:solidFill>
                  <a:srgbClr val="000000"/>
                </a:solidFill>
                <a:effectLst/>
                <a:ea typeface="Times New Roman" panose="02020603050405020304" pitchFamily="18" charset="0"/>
              </a:rPr>
              <a:t>analytical chemistry </a:t>
            </a:r>
            <a:r>
              <a:rPr lang="en-US" sz="1200" dirty="0">
                <a:solidFill>
                  <a:srgbClr val="000000"/>
                </a:solidFill>
                <a:effectLst/>
                <a:ea typeface="Times New Roman" panose="02020603050405020304" pitchFamily="18" charset="0"/>
              </a:rPr>
              <a:t>the pursuing of such goal represents a challenging research task. The method should ensure quality and comparability of the corresponding analytical results in accordance with the </a:t>
            </a:r>
            <a:r>
              <a:rPr lang="en-US" sz="1200" b="1" dirty="0">
                <a:solidFill>
                  <a:srgbClr val="000000"/>
                </a:solidFill>
                <a:effectLst/>
                <a:ea typeface="Times New Roman" panose="02020603050405020304" pitchFamily="18" charset="0"/>
              </a:rPr>
              <a:t>Council Directive 96/23/EC of 29 April 1996 </a:t>
            </a:r>
            <a:r>
              <a:rPr lang="en-US" sz="1200" dirty="0">
                <a:solidFill>
                  <a:srgbClr val="000000"/>
                </a:solidFill>
                <a:effectLst/>
                <a:ea typeface="Times New Roman" panose="02020603050405020304" pitchFamily="18" charset="0"/>
              </a:rPr>
              <a:t>and its implementation (</a:t>
            </a:r>
            <a:r>
              <a:rPr lang="en-US" sz="1200" b="1" dirty="0">
                <a:solidFill>
                  <a:srgbClr val="000000"/>
                </a:solidFill>
                <a:effectLst/>
                <a:ea typeface="Times New Roman" panose="02020603050405020304" pitchFamily="18" charset="0"/>
              </a:rPr>
              <a:t>2002/657/EC</a:t>
            </a:r>
            <a:r>
              <a:rPr lang="en-US" sz="1200" dirty="0">
                <a:solidFill>
                  <a:srgbClr val="000000"/>
                </a:solidFill>
                <a:effectLst/>
                <a:ea typeface="Times New Roman" panose="02020603050405020304" pitchFamily="18" charset="0"/>
              </a:rPr>
              <a:t>) concerning the analytical method performances and interpretation of the analytical results </a:t>
            </a:r>
            <a:r>
              <a:rPr lang="en-US" sz="1200" dirty="0">
                <a:solidFill>
                  <a:srgbClr val="7030A0"/>
                </a:solidFill>
                <a:effectLst/>
                <a:ea typeface="Times New Roman" panose="02020603050405020304" pitchFamily="18" charset="0"/>
              </a:rPr>
              <a:t>[33]</a:t>
            </a:r>
            <a:r>
              <a:rPr lang="en-US" sz="1200" dirty="0">
                <a:solidFill>
                  <a:srgbClr val="000000"/>
                </a:solidFill>
                <a:effectLst/>
                <a:ea typeface="Times New Roman" panose="02020603050405020304" pitchFamily="18" charset="0"/>
              </a:rPr>
              <a:t>. </a:t>
            </a:r>
            <a:endParaRPr lang="de-DE" sz="1200" dirty="0">
              <a:effectLst/>
              <a:ea typeface="Times New Roman" panose="02020603050405020304" pitchFamily="18" charset="0"/>
            </a:endParaRPr>
          </a:p>
        </p:txBody>
      </p:sp>
      <p:sp>
        <p:nvSpPr>
          <p:cNvPr id="6" name="Textfeld 5">
            <a:extLst>
              <a:ext uri="{FF2B5EF4-FFF2-40B4-BE49-F238E27FC236}">
                <a16:creationId xmlns:a16="http://schemas.microsoft.com/office/drawing/2014/main" id="{AD2BDA91-D343-4963-856A-17D4727C3E64}"/>
              </a:ext>
            </a:extLst>
          </p:cNvPr>
          <p:cNvSpPr txBox="1"/>
          <p:nvPr/>
        </p:nvSpPr>
        <p:spPr>
          <a:xfrm>
            <a:off x="533400" y="3869517"/>
            <a:ext cx="4572000" cy="1938992"/>
          </a:xfrm>
          <a:prstGeom prst="rect">
            <a:avLst/>
          </a:prstGeom>
          <a:noFill/>
        </p:spPr>
        <p:txBody>
          <a:bodyPr wrap="square">
            <a:spAutoFit/>
          </a:bodyPr>
          <a:lstStyle/>
          <a:p>
            <a:pPr algn="just">
              <a:spcAft>
                <a:spcPts val="0"/>
              </a:spcAft>
            </a:pPr>
            <a:r>
              <a:rPr lang="en-US" sz="800" dirty="0">
                <a:solidFill>
                  <a:srgbClr val="7030A0"/>
                </a:solidFill>
                <a:effectLst/>
                <a:ea typeface="Times New Roman" panose="02020603050405020304" pitchFamily="18" charset="0"/>
              </a:rPr>
              <a:t>[22] M. Genangeli, G. Caprioli, M. Cortese, et al. J. Mass Spectrom. 52 (2017) 22–29.</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[23] F. Guan, C. Uboh, L. Soma, et al. J. Chromatogr. B 829 (2005) 56.</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[24] W. Backe, C. Ort, A. Brewer, et al. Anal. Chem. 83 (2011) 2622–2630.</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[25] H. Piri-Moghadam, F. Ahmadi, G. Gymez-Ros, et al. Angew. Chem. Int. Ed. 55 (2016) 7510–7514.</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[26] Y. Zhao, J. Yonghu, W. Jin, Environ. Sci. Technol.</a:t>
            </a:r>
            <a:r>
              <a:rPr lang="en-US" sz="800" i="1" dirty="0">
                <a:solidFill>
                  <a:srgbClr val="7030A0"/>
                </a:solidFill>
                <a:effectLst/>
                <a:ea typeface="Times New Roman" panose="02020603050405020304" pitchFamily="18" charset="0"/>
              </a:rPr>
              <a:t> </a:t>
            </a:r>
            <a:r>
              <a:rPr lang="en-US" sz="800" dirty="0">
                <a:solidFill>
                  <a:srgbClr val="7030A0"/>
                </a:solidFill>
                <a:effectLst/>
                <a:ea typeface="Times New Roman" panose="02020603050405020304" pitchFamily="18" charset="0"/>
              </a:rPr>
              <a:t>42 (2008)</a:t>
            </a:r>
            <a:r>
              <a:rPr lang="en-US" sz="800" i="1" dirty="0">
                <a:solidFill>
                  <a:srgbClr val="7030A0"/>
                </a:solidFill>
                <a:effectLst/>
                <a:ea typeface="Times New Roman" panose="02020603050405020304" pitchFamily="18" charset="0"/>
              </a:rPr>
              <a:t> </a:t>
            </a:r>
            <a:r>
              <a:rPr lang="en-US" sz="800" dirty="0">
                <a:solidFill>
                  <a:srgbClr val="7030A0"/>
                </a:solidFill>
                <a:effectLst/>
                <a:ea typeface="Times New Roman" panose="02020603050405020304" pitchFamily="18" charset="0"/>
              </a:rPr>
              <a:t>5277–5284.</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[27] C. Li, Y. Wei, S. Zhang, et al. Environm. Chem. Lett. (2020) doi.org/10.1007/s10311-019-00961-2. </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[28] S. Errico, T. Chioccarelli , M. Moggio, et al. Molecules 25 (2020) 48.</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[29] B. Vanderford, R. Pearson, D. Rexing, et al. Anal. Chem. 75 (2003) 6265–6274.</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[30] M. Polet, W. van Gansbeke, A. Albertsdóttir, et al. Drug Test Anal. 11 (2019) 1656–1665.</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[31] B. Ivanova, M. Spiteller, </a:t>
            </a:r>
            <a:r>
              <a:rPr lang="en-US" sz="800" dirty="0">
                <a:solidFill>
                  <a:srgbClr val="7030A0"/>
                </a:solidFill>
                <a:effectLst/>
                <a:ea typeface="CharisSIL"/>
              </a:rPr>
              <a:t>Bioorg. Chem. 93 (2019) 103308.</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[32] P. Herrero, N. Cortes-Francisco, F. Borrull, et al. J. Mass Spectrom. 49 (2014) 585–596.</a:t>
            </a:r>
          </a:p>
          <a:p>
            <a:pPr algn="just">
              <a:spcAft>
                <a:spcPts val="0"/>
              </a:spcAft>
            </a:pPr>
            <a:endParaRPr lang="de-DE" sz="800" dirty="0">
              <a:solidFill>
                <a:srgbClr val="7030A0"/>
              </a:solidFill>
              <a:effectLst/>
              <a:ea typeface="Times New Roman" panose="02020603050405020304" pitchFamily="18" charset="0"/>
            </a:endParaRPr>
          </a:p>
          <a:p>
            <a:pPr algn="just">
              <a:spcAft>
                <a:spcPts val="0"/>
              </a:spcAft>
            </a:pPr>
            <a:r>
              <a:rPr lang="en-US" sz="800" b="1" dirty="0">
                <a:solidFill>
                  <a:srgbClr val="7030A0"/>
                </a:solidFill>
                <a:effectLst/>
                <a:ea typeface="Times New Roman" panose="02020603050405020304" pitchFamily="18" charset="0"/>
              </a:rPr>
              <a:t>[33] Commission decision of 12 August 2002 implementing Council Directive 96/23/EC concerning the performance of analytical methods and the interpretation of results, Official J. Eur. Commun. L 221/8, 17.8.2002.</a:t>
            </a:r>
            <a:endParaRPr lang="de-DE" sz="800" b="1" dirty="0">
              <a:solidFill>
                <a:srgbClr val="7030A0"/>
              </a:solidFill>
              <a:effectLst/>
              <a:ea typeface="Times New Roman" panose="02020603050405020304" pitchFamily="18" charset="0"/>
            </a:endParaRPr>
          </a:p>
        </p:txBody>
      </p:sp>
    </p:spTree>
    <p:extLst>
      <p:ext uri="{BB962C8B-B14F-4D97-AF65-F5344CB8AC3E}">
        <p14:creationId xmlns:p14="http://schemas.microsoft.com/office/powerpoint/2010/main" val="15040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Textfeld 6">
            <a:extLst>
              <a:ext uri="{FF2B5EF4-FFF2-40B4-BE49-F238E27FC236}">
                <a16:creationId xmlns:a16="http://schemas.microsoft.com/office/drawing/2014/main" id="{8EB282E1-0AF4-4FAC-B759-4A8121C0392E}"/>
              </a:ext>
            </a:extLst>
          </p:cNvPr>
          <p:cNvSpPr txBox="1"/>
          <p:nvPr/>
        </p:nvSpPr>
        <p:spPr>
          <a:xfrm>
            <a:off x="381000" y="171264"/>
            <a:ext cx="8458200" cy="4893647"/>
          </a:xfrm>
          <a:prstGeom prst="rect">
            <a:avLst/>
          </a:prstGeom>
          <a:noFill/>
        </p:spPr>
        <p:txBody>
          <a:bodyPr wrap="square">
            <a:spAutoFit/>
          </a:bodyPr>
          <a:lstStyle/>
          <a:p>
            <a:pPr algn="just">
              <a:spcAft>
                <a:spcPts val="0"/>
              </a:spcAft>
            </a:pPr>
            <a:r>
              <a:rPr lang="en-US" sz="1200" dirty="0">
                <a:solidFill>
                  <a:srgbClr val="000000"/>
                </a:solidFill>
                <a:effectLst/>
                <a:ea typeface="Times New Roman" panose="02020603050405020304" pitchFamily="18" charset="0"/>
              </a:rPr>
              <a:t>As an effort to meet the analytical needs of highly precise, selective and sensitive </a:t>
            </a:r>
            <a:r>
              <a:rPr lang="en-US" sz="1200" dirty="0">
                <a:solidFill>
                  <a:srgbClr val="000000"/>
                </a:solidFill>
                <a:ea typeface="Times New Roman" panose="02020603050405020304" pitchFamily="18" charset="0"/>
              </a:rPr>
              <a:t>m</a:t>
            </a:r>
            <a:r>
              <a:rPr lang="en-US" sz="1200" dirty="0">
                <a:solidFill>
                  <a:srgbClr val="000000"/>
                </a:solidFill>
                <a:effectLst/>
                <a:ea typeface="Times New Roman" panose="02020603050405020304" pitchFamily="18" charset="0"/>
              </a:rPr>
              <a:t>ass spectrometric protocols, we have developed, more recently, an innovative </a:t>
            </a:r>
            <a:r>
              <a:rPr lang="en-US" sz="1200" i="1" dirty="0">
                <a:solidFill>
                  <a:srgbClr val="000000"/>
                </a:solidFill>
                <a:effectLst/>
                <a:ea typeface="Times New Roman" panose="02020603050405020304" pitchFamily="18" charset="0"/>
              </a:rPr>
              <a:t>stochastic dynamic</a:t>
            </a:r>
            <a:r>
              <a:rPr lang="en-US" sz="1200" dirty="0">
                <a:solidFill>
                  <a:srgbClr val="000000"/>
                </a:solidFill>
                <a:effectLst/>
                <a:ea typeface="Times New Roman" panose="02020603050405020304" pitchFamily="18" charset="0"/>
              </a:rPr>
              <a:t> approach and have written model formulas (</a:t>
            </a:r>
            <a:r>
              <a:rPr lang="en-GB" sz="1200" dirty="0">
                <a:solidFill>
                  <a:srgbClr val="000000"/>
                </a:solidFill>
                <a:effectLst/>
                <a:ea typeface="Times New Roman" panose="02020603050405020304" pitchFamily="18" charset="0"/>
              </a:rPr>
              <a:t>See the next section </a:t>
            </a:r>
            <a:r>
              <a:rPr lang="en-GB" sz="1200" b="1" dirty="0">
                <a:solidFill>
                  <a:srgbClr val="000000"/>
                </a:solidFill>
                <a:effectLst/>
                <a:ea typeface="Times New Roman" panose="02020603050405020304" pitchFamily="18" charset="0"/>
              </a:rPr>
              <a:t>Theory</a:t>
            </a:r>
            <a:r>
              <a:rPr lang="en-GB" sz="1200" dirty="0">
                <a:solidFill>
                  <a:srgbClr val="000000"/>
                </a:solidFill>
                <a:effectLst/>
                <a:ea typeface="Times New Roman" panose="02020603050405020304" pitchFamily="18" charset="0"/>
              </a:rPr>
              <a:t>) </a:t>
            </a:r>
            <a:r>
              <a:rPr lang="en-US" sz="1200" dirty="0">
                <a:solidFill>
                  <a:srgbClr val="000000"/>
                </a:solidFill>
                <a:effectLst/>
                <a:ea typeface="Times New Roman" panose="02020603050405020304" pitchFamily="18" charset="0"/>
              </a:rPr>
              <a:t>connecting among MS measurable variable intensity; experimental factors such as temperature and analyte concentration in solution; as well as properties of the analytes [</a:t>
            </a:r>
            <a:r>
              <a:rPr lang="en-US" sz="1200" dirty="0">
                <a:solidFill>
                  <a:srgbClr val="7030A0"/>
                </a:solidFill>
                <a:effectLst/>
                <a:ea typeface="Times New Roman" panose="02020603050405020304" pitchFamily="18" charset="0"/>
              </a:rPr>
              <a:t>34–40</a:t>
            </a:r>
            <a:r>
              <a:rPr lang="en-US" sz="1200" dirty="0">
                <a:solidFill>
                  <a:srgbClr val="000000"/>
                </a:solidFill>
                <a:effectLst/>
                <a:ea typeface="Times New Roman" panose="02020603050405020304" pitchFamily="18" charset="0"/>
              </a:rPr>
              <a:t>]. Furthermore, the introduced </a:t>
            </a:r>
            <a:r>
              <a:rPr lang="en-US" sz="1200" i="1" dirty="0">
                <a:solidFill>
                  <a:srgbClr val="000000"/>
                </a:solidFill>
                <a:effectLst/>
                <a:ea typeface="Times New Roman" panose="02020603050405020304" pitchFamily="18" charset="0"/>
              </a:rPr>
              <a:t>stochastic dynamic diffusion</a:t>
            </a:r>
            <a:r>
              <a:rPr lang="en-US" sz="1200" dirty="0">
                <a:solidFill>
                  <a:srgbClr val="000000"/>
                </a:solidFill>
                <a:effectLst/>
                <a:ea typeface="Times New Roman" panose="02020603050405020304" pitchFamily="18" charset="0"/>
              </a:rPr>
              <a:t> parameters (D</a:t>
            </a:r>
            <a:r>
              <a:rPr lang="en-US" sz="1200" baseline="30000" dirty="0">
                <a:solidFill>
                  <a:srgbClr val="000000"/>
                </a:solidFill>
                <a:effectLst/>
                <a:ea typeface="Times New Roman" panose="02020603050405020304" pitchFamily="18" charset="0"/>
              </a:rPr>
              <a:t>i</a:t>
            </a:r>
            <a:r>
              <a:rPr lang="en-US" sz="1200" baseline="-25000" dirty="0">
                <a:solidFill>
                  <a:srgbClr val="000000"/>
                </a:solidFill>
                <a:effectLst/>
                <a:ea typeface="Times New Roman" panose="02020603050405020304" pitchFamily="18" charset="0"/>
              </a:rPr>
              <a:t>SD</a:t>
            </a:r>
            <a:r>
              <a:rPr lang="en-US" sz="1200" dirty="0">
                <a:solidFill>
                  <a:srgbClr val="000000"/>
                </a:solidFill>
                <a:effectLst/>
                <a:ea typeface="Times New Roman" panose="02020603050405020304" pitchFamily="18" charset="0"/>
              </a:rPr>
              <a:t>)</a:t>
            </a:r>
            <a:r>
              <a:rPr lang="de-DE" sz="1200" dirty="0">
                <a:solidFill>
                  <a:srgbClr val="000000"/>
                </a:solidFill>
                <a:effectLst/>
                <a:ea typeface="Times New Roman" panose="02020603050405020304" pitchFamily="18" charset="0"/>
              </a:rPr>
              <a:t> is</a:t>
            </a:r>
            <a:r>
              <a:rPr lang="en-GB" sz="1200" dirty="0">
                <a:solidFill>
                  <a:srgbClr val="000000"/>
                </a:solidFill>
                <a:effectLst/>
                <a:ea typeface="Times New Roman" panose="02020603050405020304" pitchFamily="18" charset="0"/>
              </a:rPr>
              <a:t> linearly connected with the so-called </a:t>
            </a:r>
            <a:r>
              <a:rPr lang="en-GB" sz="1200" i="1" dirty="0">
                <a:solidFill>
                  <a:srgbClr val="000000"/>
                </a:solidFill>
                <a:effectLst/>
                <a:ea typeface="Times New Roman" panose="02020603050405020304" pitchFamily="18" charset="0"/>
              </a:rPr>
              <a:t>quantum chemical diffusion parameter</a:t>
            </a:r>
            <a:r>
              <a:rPr lang="en-GB" sz="1200" dirty="0">
                <a:solidFill>
                  <a:srgbClr val="000000"/>
                </a:solidFill>
                <a:effectLst/>
                <a:ea typeface="Times New Roman" panose="02020603050405020304" pitchFamily="18" charset="0"/>
              </a:rPr>
              <a:t> (D</a:t>
            </a:r>
            <a:r>
              <a:rPr lang="en-GB" sz="1200" baseline="-25000" dirty="0">
                <a:solidFill>
                  <a:srgbClr val="000000"/>
                </a:solidFill>
                <a:effectLst/>
                <a:ea typeface="Times New Roman" panose="02020603050405020304" pitchFamily="18" charset="0"/>
              </a:rPr>
              <a:t>QC.</a:t>
            </a:r>
            <a:r>
              <a:rPr lang="en-GB" sz="1200" dirty="0">
                <a:solidFill>
                  <a:srgbClr val="000000"/>
                </a:solidFill>
                <a:effectLst/>
                <a:ea typeface="Times New Roman" panose="02020603050405020304" pitchFamily="18" charset="0"/>
              </a:rPr>
              <a:t>) (The latter parameter has been introduced within the framework of the Arrhenius’s theory.) Owing to the fact that D</a:t>
            </a:r>
            <a:r>
              <a:rPr lang="en-GB" sz="1200" baseline="-25000" dirty="0">
                <a:solidFill>
                  <a:srgbClr val="000000"/>
                </a:solidFill>
                <a:effectLst/>
                <a:ea typeface="Times New Roman" panose="02020603050405020304" pitchFamily="18" charset="0"/>
              </a:rPr>
              <a:t>QC</a:t>
            </a:r>
            <a:r>
              <a:rPr lang="en-GB" sz="1200" dirty="0">
                <a:solidFill>
                  <a:srgbClr val="000000"/>
                </a:solidFill>
                <a:effectLst/>
                <a:ea typeface="Times New Roman" panose="02020603050405020304" pitchFamily="18" charset="0"/>
              </a:rPr>
              <a:t>-parameter reflect unique 3D molecular and electronic structures of a molecule; and the current methodological developments of the methods of quantum chemistry are capable of determining thermodynamic parameters with a superior accuracy, our theory and formulas extend crucially the capability of the method of mass spectrometry to determine exactly the 3D molecular and electronic structures of the analytes in condense phases, because of they connect the molecular properties with the 3D molecular structure of the analytes.</a:t>
            </a:r>
          </a:p>
          <a:p>
            <a:pPr algn="just">
              <a:spcAft>
                <a:spcPts val="0"/>
              </a:spcAft>
            </a:pPr>
            <a:r>
              <a:rPr lang="en-GB" sz="1200" dirty="0">
                <a:solidFill>
                  <a:srgbClr val="000000"/>
                </a:solidFill>
                <a:effectLst/>
                <a:ea typeface="Times New Roman" panose="02020603050405020304" pitchFamily="18" charset="0"/>
              </a:rPr>
              <a:t>A particular advantage of the SD is that our equations are applicable to different ionization MS methods. They have been tested on ESI, APCI, CID and MALDI methods, respectively. </a:t>
            </a:r>
          </a:p>
          <a:p>
            <a:pPr algn="just">
              <a:spcAft>
                <a:spcPts val="0"/>
              </a:spcAft>
            </a:pPr>
            <a:r>
              <a:rPr lang="en-GB" sz="1200" dirty="0">
                <a:solidFill>
                  <a:srgbClr val="000000"/>
                </a:solidFill>
                <a:effectLst/>
                <a:ea typeface="Times New Roman" panose="02020603050405020304" pitchFamily="18" charset="0"/>
              </a:rPr>
              <a:t>Further,</a:t>
            </a:r>
            <a:r>
              <a:rPr lang="de-DE" sz="1200" dirty="0">
                <a:effectLst/>
                <a:ea typeface="Times New Roman" panose="02020603050405020304" pitchFamily="18" charset="0"/>
              </a:rPr>
              <a:t> </a:t>
            </a:r>
            <a:r>
              <a:rPr lang="en-US" sz="1200" dirty="0">
                <a:solidFill>
                  <a:srgbClr val="000000"/>
                </a:solidFill>
                <a:effectLst/>
                <a:ea typeface="Times New Roman" panose="02020603050405020304" pitchFamily="18" charset="0"/>
              </a:rPr>
              <a:t>the stereoisomers differ mainly with respect to the intensity of the MS peaks [</a:t>
            </a:r>
            <a:r>
              <a:rPr lang="en-US" sz="1200" dirty="0">
                <a:solidFill>
                  <a:srgbClr val="7030A0"/>
                </a:solidFill>
                <a:effectLst/>
                <a:ea typeface="Times New Roman" panose="02020603050405020304" pitchFamily="18" charset="0"/>
              </a:rPr>
              <a:t>10–17</a:t>
            </a:r>
            <a:r>
              <a:rPr lang="en-US" sz="1200" dirty="0">
                <a:solidFill>
                  <a:srgbClr val="000000"/>
                </a:solidFill>
                <a:effectLst/>
                <a:ea typeface="Times New Roman" panose="02020603050405020304" pitchFamily="18" charset="0"/>
              </a:rPr>
              <a:t>]. Therefore, an accurate quantification of the intensity values of MS peaks of such isomers by means of D</a:t>
            </a:r>
            <a:r>
              <a:rPr lang="en-US" sz="1200" baseline="-25000" dirty="0">
                <a:solidFill>
                  <a:srgbClr val="000000"/>
                </a:solidFill>
                <a:effectLst/>
                <a:ea typeface="Times New Roman" panose="02020603050405020304" pitchFamily="18" charset="0"/>
              </a:rPr>
              <a:t>SD</a:t>
            </a:r>
            <a:r>
              <a:rPr lang="en-US" sz="1200" dirty="0">
                <a:solidFill>
                  <a:srgbClr val="000000"/>
                </a:solidFill>
                <a:effectLst/>
                <a:ea typeface="Times New Roman" panose="02020603050405020304" pitchFamily="18" charset="0"/>
              </a:rPr>
              <a:t> data provide a highly reliable information about the isomers in quantitative terms. The reader needs to be aware that the chemometrics studying native cyclodextrins at low </a:t>
            </a:r>
            <a:r>
              <a:rPr lang="en-US" sz="1200" i="1" dirty="0">
                <a:solidFill>
                  <a:srgbClr val="000000"/>
                </a:solidFill>
                <a:effectLst/>
                <a:ea typeface="Times New Roman" panose="02020603050405020304" pitchFamily="18" charset="0"/>
              </a:rPr>
              <a:t>m/z</a:t>
            </a:r>
            <a:r>
              <a:rPr lang="en-US" sz="1200" dirty="0">
                <a:solidFill>
                  <a:srgbClr val="000000"/>
                </a:solidFill>
                <a:effectLst/>
                <a:ea typeface="Times New Roman" panose="02020603050405020304" pitchFamily="18" charset="0"/>
              </a:rPr>
              <a:t>-values, where identical MS fragment species occur has shown coefficient of correlation between experiment and our theory r = 1 [</a:t>
            </a:r>
            <a:r>
              <a:rPr lang="en-US" sz="1200" dirty="0">
                <a:solidFill>
                  <a:srgbClr val="7030A0"/>
                </a:solidFill>
                <a:effectLst/>
                <a:ea typeface="Times New Roman" panose="02020603050405020304" pitchFamily="18" charset="0"/>
              </a:rPr>
              <a:t>31</a:t>
            </a:r>
            <a:r>
              <a:rPr lang="en-US" sz="1200" dirty="0">
                <a:solidFill>
                  <a:srgbClr val="000000"/>
                </a:solidFill>
                <a:effectLst/>
                <a:ea typeface="Times New Roman" panose="02020603050405020304" pitchFamily="18" charset="0"/>
              </a:rPr>
              <a:t>]. </a:t>
            </a:r>
            <a:r>
              <a:rPr lang="de-DE" sz="1200" dirty="0">
                <a:ea typeface="Times New Roman" panose="02020603050405020304" pitchFamily="18" charset="0"/>
              </a:rPr>
              <a:t> </a:t>
            </a:r>
            <a:r>
              <a:rPr lang="en-US" sz="1200" dirty="0">
                <a:solidFill>
                  <a:srgbClr val="000000"/>
                </a:solidFill>
                <a:effectLst/>
                <a:ea typeface="Times New Roman" panose="02020603050405020304" pitchFamily="18" charset="0"/>
              </a:rPr>
              <a:t>In the light of the result in [</a:t>
            </a:r>
            <a:r>
              <a:rPr lang="en-US" sz="1200" dirty="0">
                <a:solidFill>
                  <a:srgbClr val="7030A0"/>
                </a:solidFill>
                <a:effectLst/>
                <a:ea typeface="Times New Roman" panose="02020603050405020304" pitchFamily="18" charset="0"/>
              </a:rPr>
              <a:t>31</a:t>
            </a:r>
            <a:r>
              <a:rPr lang="en-US" sz="1200" dirty="0">
                <a:solidFill>
                  <a:srgbClr val="000000"/>
                </a:solidFill>
                <a:effectLst/>
                <a:ea typeface="Times New Roman" panose="02020603050405020304" pitchFamily="18" charset="0"/>
              </a:rPr>
              <a:t>] it seems obvious the great advantages of our quantitative concept studying STs stereoisomers. There should be accounted for subtle changes of the MS intensity depending on the STs’ molecular structures. (See MS spectra of 5a- and 5b-androstane [</a:t>
            </a:r>
            <a:r>
              <a:rPr lang="en-US" sz="1200" dirty="0">
                <a:solidFill>
                  <a:srgbClr val="7030A0"/>
                </a:solidFill>
                <a:effectLst/>
                <a:ea typeface="Times New Roman" panose="02020603050405020304" pitchFamily="18" charset="0"/>
              </a:rPr>
              <a:t>10–17</a:t>
            </a:r>
            <a:r>
              <a:rPr lang="en-US" sz="1200" dirty="0">
                <a:solidFill>
                  <a:srgbClr val="000000"/>
                </a:solidFill>
                <a:effectLst/>
                <a:ea typeface="Times New Roman" panose="02020603050405020304" pitchFamily="18" charset="0"/>
              </a:rPr>
              <a:t>].) </a:t>
            </a:r>
          </a:p>
          <a:p>
            <a:pPr algn="just">
              <a:spcAft>
                <a:spcPts val="0"/>
              </a:spcAft>
            </a:pPr>
            <a:r>
              <a:rPr lang="en-US" sz="1200" dirty="0">
                <a:solidFill>
                  <a:srgbClr val="000000"/>
                </a:solidFill>
                <a:effectLst/>
                <a:ea typeface="Times New Roman" panose="02020603050405020304" pitchFamily="18" charset="0"/>
              </a:rPr>
              <a:t>In order to, verify the great applicability of our formulas (1)–(4) to quantify STs in mixture achieving significantly improved method performances, in this study, we correlate quantitative data on D</a:t>
            </a:r>
            <a:r>
              <a:rPr lang="en-US" sz="1200" baseline="-25000" dirty="0">
                <a:solidFill>
                  <a:srgbClr val="000000"/>
                </a:solidFill>
                <a:effectLst/>
                <a:ea typeface="Times New Roman" panose="02020603050405020304" pitchFamily="18" charset="0"/>
              </a:rPr>
              <a:t>SD</a:t>
            </a:r>
            <a:r>
              <a:rPr lang="en-US" sz="1200" dirty="0">
                <a:solidFill>
                  <a:srgbClr val="000000"/>
                </a:solidFill>
                <a:effectLst/>
                <a:ea typeface="Times New Roman" panose="02020603050405020304" pitchFamily="18" charset="0"/>
              </a:rPr>
              <a:t>-parameter with respect of analyte concentration in solution and chromatographic data on the analytes under the same experimental conditions. The experimental design involves chemometric analysis of the SD concept and independent physical method (chromatography) for quantitative analysis. As the section “Abstract” to this presentation has shown there are studied the steroids (1)–(4) in mixture. We also advanced the aforementioned view in the applicability of equation (1) to an exact 3D structural analysis, presenting results from correlation of D</a:t>
            </a:r>
            <a:r>
              <a:rPr lang="en-US" sz="1200" baseline="-25000" dirty="0">
                <a:solidFill>
                  <a:srgbClr val="000000"/>
                </a:solidFill>
                <a:effectLst/>
                <a:ea typeface="Times New Roman" panose="02020603050405020304" pitchFamily="18" charset="0"/>
              </a:rPr>
              <a:t>SD</a:t>
            </a:r>
            <a:r>
              <a:rPr lang="en-US" sz="1200" dirty="0">
                <a:solidFill>
                  <a:srgbClr val="000000"/>
                </a:solidFill>
                <a:effectLst/>
                <a:ea typeface="Times New Roman" panose="02020603050405020304" pitchFamily="18" charset="0"/>
              </a:rPr>
              <a:t> and D</a:t>
            </a:r>
            <a:r>
              <a:rPr lang="en-US" sz="1200" baseline="-25000" dirty="0">
                <a:solidFill>
                  <a:srgbClr val="000000"/>
                </a:solidFill>
                <a:effectLst/>
                <a:ea typeface="Times New Roman" panose="02020603050405020304" pitchFamily="18" charset="0"/>
              </a:rPr>
              <a:t>QC</a:t>
            </a:r>
            <a:r>
              <a:rPr lang="en-US" sz="1200" dirty="0">
                <a:solidFill>
                  <a:srgbClr val="000000"/>
                </a:solidFill>
                <a:effectLst/>
                <a:ea typeface="Times New Roman" panose="02020603050405020304" pitchFamily="18" charset="0"/>
              </a:rPr>
              <a:t> parameters of ions of steroids (1)–(4) (</a:t>
            </a:r>
            <a:r>
              <a:rPr lang="en-US" sz="1200" b="1" dirty="0">
                <a:solidFill>
                  <a:srgbClr val="000000"/>
                </a:solidFill>
                <a:effectLst/>
                <a:ea typeface="Times New Roman" panose="02020603050405020304" pitchFamily="18" charset="0"/>
              </a:rPr>
              <a:t>Figure 1</a:t>
            </a:r>
            <a:r>
              <a:rPr lang="en-US" sz="1200" dirty="0">
                <a:solidFill>
                  <a:srgbClr val="000000"/>
                </a:solidFill>
                <a:effectLst/>
                <a:ea typeface="Times New Roman" panose="02020603050405020304" pitchFamily="18" charset="0"/>
              </a:rPr>
              <a:t>) treated chemometrically.          </a:t>
            </a:r>
            <a:endParaRPr lang="de-DE" sz="1200" dirty="0">
              <a:effectLst/>
              <a:ea typeface="Times New Roman" panose="02020603050405020304" pitchFamily="18" charset="0"/>
            </a:endParaRPr>
          </a:p>
        </p:txBody>
      </p:sp>
      <p:sp>
        <p:nvSpPr>
          <p:cNvPr id="6" name="Textfeld 5">
            <a:extLst>
              <a:ext uri="{FF2B5EF4-FFF2-40B4-BE49-F238E27FC236}">
                <a16:creationId xmlns:a16="http://schemas.microsoft.com/office/drawing/2014/main" id="{2AE0152D-5C23-4A8A-AB66-462D87F213A2}"/>
              </a:ext>
            </a:extLst>
          </p:cNvPr>
          <p:cNvSpPr txBox="1"/>
          <p:nvPr/>
        </p:nvSpPr>
        <p:spPr>
          <a:xfrm>
            <a:off x="381000" y="4957063"/>
            <a:ext cx="4572000" cy="830997"/>
          </a:xfrm>
          <a:prstGeom prst="rect">
            <a:avLst/>
          </a:prstGeom>
          <a:noFill/>
        </p:spPr>
        <p:txBody>
          <a:bodyPr wrap="square">
            <a:spAutoFit/>
          </a:bodyPr>
          <a:lstStyle/>
          <a:p>
            <a:pPr algn="just">
              <a:spcAft>
                <a:spcPts val="0"/>
              </a:spcAft>
            </a:pPr>
            <a:r>
              <a:rPr lang="en-US" sz="800" dirty="0">
                <a:solidFill>
                  <a:srgbClr val="7030A0"/>
                </a:solidFill>
                <a:effectLst/>
                <a:ea typeface="Times New Roman" panose="02020603050405020304" pitchFamily="18" charset="0"/>
              </a:rPr>
              <a:t>[34] B.Ivanova, M.Spiteller, Experimental mass spectrometric and theoretical treatment of the effect of protonation on the 3D molecular and electronic structures of low molecular weight organics and metal–organics of silver(I) ion, In book: Protonation: Properties, Applications and Effects, A. Germogen (Ed.) (2019), Nova Science Publishers, N.Y., pp. 1–182,  ISBN: 978-1-53614-886-2.</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[35] B. Ivanova, M. Spiteller, J. Mol. </a:t>
            </a:r>
            <a:r>
              <a:rPr lang="en-GB" sz="800" dirty="0">
                <a:solidFill>
                  <a:srgbClr val="7030A0"/>
                </a:solidFill>
                <a:effectLst/>
                <a:ea typeface="Times New Roman" panose="02020603050405020304" pitchFamily="18" charset="0"/>
              </a:rPr>
              <a:t>Liquids, 282 (2019) 70–87.</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[36] B. Ivanova, M.Spiteller, J. Mol. Struct. 1179 (2019) 192–204.</a:t>
            </a:r>
            <a:endParaRPr lang="de-DE" sz="800" dirty="0">
              <a:solidFill>
                <a:srgbClr val="7030A0"/>
              </a:solidFill>
              <a:effectLst/>
              <a:ea typeface="Times New Roman" panose="02020603050405020304" pitchFamily="18" charset="0"/>
            </a:endParaRPr>
          </a:p>
        </p:txBody>
      </p:sp>
      <p:sp>
        <p:nvSpPr>
          <p:cNvPr id="8" name="Textfeld 7">
            <a:extLst>
              <a:ext uri="{FF2B5EF4-FFF2-40B4-BE49-F238E27FC236}">
                <a16:creationId xmlns:a16="http://schemas.microsoft.com/office/drawing/2014/main" id="{D6594128-1855-4B33-B5A3-C67D65D89658}"/>
              </a:ext>
            </a:extLst>
          </p:cNvPr>
          <p:cNvSpPr txBox="1"/>
          <p:nvPr/>
        </p:nvSpPr>
        <p:spPr>
          <a:xfrm>
            <a:off x="4953000" y="4953000"/>
            <a:ext cx="3810000" cy="1077218"/>
          </a:xfrm>
          <a:prstGeom prst="rect">
            <a:avLst/>
          </a:prstGeom>
          <a:noFill/>
        </p:spPr>
        <p:txBody>
          <a:bodyPr wrap="square">
            <a:spAutoFit/>
          </a:bodyPr>
          <a:lstStyle/>
          <a:p>
            <a:pPr algn="just">
              <a:spcAft>
                <a:spcPts val="0"/>
              </a:spcAft>
            </a:pPr>
            <a:r>
              <a:rPr lang="en-US" sz="800" dirty="0">
                <a:solidFill>
                  <a:srgbClr val="7030A0"/>
                </a:solidFill>
                <a:effectLst/>
                <a:ea typeface="Times New Roman" panose="02020603050405020304" pitchFamily="18" charset="0"/>
              </a:rPr>
              <a:t>[37] B. Ivanova, M. Spiteller, Rev. Anal. Chem. 38 (2019) 20190003.   </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[38] B. Ivanova, M. Spiteller, On the temperature dependence on the stochastic dynamic mass spectrometric diffusion parameter, GRIN Verlag, Muenchen, 2019, ISBN: 9783668985803, pp. 1–18.   </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[39] B. Ivanova, M. Spiteller, J. Mol. Liq. 292 (2019) 111307.</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[40] B. Ivanova, M.Spiteller, Quantitative Relations Among Temperature, Analyte Concentration in Solution, Stochastic Dynamic Diffusions and Mass Spectometric Variable Intensity, GRIN Verlag, Muenchen (2020), pp. 1–278.</a:t>
            </a:r>
            <a:endParaRPr lang="de-DE" sz="800" dirty="0">
              <a:solidFill>
                <a:srgbClr val="7030A0"/>
              </a:solidFill>
              <a:effectLst/>
              <a:ea typeface="Times New Roman" panose="02020603050405020304" pitchFamily="18" charset="0"/>
            </a:endParaRPr>
          </a:p>
        </p:txBody>
      </p:sp>
    </p:spTree>
    <p:extLst>
      <p:ext uri="{BB962C8B-B14F-4D97-AF65-F5344CB8AC3E}">
        <p14:creationId xmlns:p14="http://schemas.microsoft.com/office/powerpoint/2010/main" val="122173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532" y="217056"/>
            <a:ext cx="8153400" cy="461665"/>
          </a:xfrm>
          <a:prstGeom prst="rect">
            <a:avLst/>
          </a:prstGeom>
          <a:noFill/>
        </p:spPr>
        <p:txBody>
          <a:bodyPr wrap="square" rtlCol="0">
            <a:spAutoFit/>
          </a:bodyPr>
          <a:lstStyle/>
          <a:p>
            <a:r>
              <a:rPr lang="fr-FR" sz="2400" b="1" dirty="0"/>
              <a:t>Theory</a:t>
            </a:r>
          </a:p>
        </p:txBody>
      </p:sp>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dirty="0"/>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Textfeld 6">
            <a:extLst>
              <a:ext uri="{FF2B5EF4-FFF2-40B4-BE49-F238E27FC236}">
                <a16:creationId xmlns:a16="http://schemas.microsoft.com/office/drawing/2014/main" id="{8C27E157-C47C-4F69-8FD3-2557DD4FEE28}"/>
              </a:ext>
            </a:extLst>
          </p:cNvPr>
          <p:cNvSpPr txBox="1"/>
          <p:nvPr/>
        </p:nvSpPr>
        <p:spPr>
          <a:xfrm>
            <a:off x="459756" y="649069"/>
            <a:ext cx="8455643" cy="646331"/>
          </a:xfrm>
          <a:prstGeom prst="rect">
            <a:avLst/>
          </a:prstGeom>
          <a:noFill/>
        </p:spPr>
        <p:txBody>
          <a:bodyPr wrap="square">
            <a:spAutoFit/>
          </a:bodyPr>
          <a:lstStyle/>
          <a:p>
            <a:pPr algn="just">
              <a:spcAft>
                <a:spcPts val="0"/>
              </a:spcAft>
            </a:pPr>
            <a:r>
              <a:rPr lang="en-US" sz="1200" dirty="0">
                <a:solidFill>
                  <a:srgbClr val="000000"/>
                </a:solidFill>
                <a:effectLst/>
                <a:ea typeface="Times New Roman" panose="02020603050405020304" pitchFamily="18" charset="0"/>
              </a:rPr>
              <a:t>The functional relationships among the D</a:t>
            </a:r>
            <a:r>
              <a:rPr lang="en-US" sz="1200" baseline="30000" dirty="0">
                <a:solidFill>
                  <a:srgbClr val="000000"/>
                </a:solidFill>
                <a:effectLst/>
                <a:ea typeface="Times New Roman" panose="02020603050405020304" pitchFamily="18" charset="0"/>
              </a:rPr>
              <a:t>i</a:t>
            </a:r>
            <a:r>
              <a:rPr lang="en-US" sz="1200" baseline="-25000" dirty="0">
                <a:solidFill>
                  <a:srgbClr val="000000"/>
                </a:solidFill>
                <a:effectLst/>
                <a:ea typeface="Times New Roman" panose="02020603050405020304" pitchFamily="18" charset="0"/>
              </a:rPr>
              <a:t>SD</a:t>
            </a:r>
            <a:r>
              <a:rPr lang="en-US" sz="1200" baseline="-25000" dirty="0">
                <a:solidFill>
                  <a:srgbClr val="000000"/>
                </a:solidFill>
                <a:ea typeface="Times New Roman" panose="02020603050405020304" pitchFamily="18" charset="0"/>
              </a:rPr>
              <a:t> </a:t>
            </a:r>
            <a:r>
              <a:rPr lang="en-US" sz="1200" dirty="0">
                <a:solidFill>
                  <a:srgbClr val="000000"/>
                </a:solidFill>
                <a:ea typeface="Times New Roman" panose="02020603050405020304" pitchFamily="18" charset="0"/>
              </a:rPr>
              <a:t>parameter</a:t>
            </a:r>
            <a:r>
              <a:rPr lang="en-US" sz="1200" dirty="0">
                <a:solidFill>
                  <a:srgbClr val="000000"/>
                </a:solidFill>
                <a:effectLst/>
                <a:ea typeface="Times New Roman" panose="02020603050405020304" pitchFamily="18" charset="0"/>
              </a:rPr>
              <a:t> the absolute measurable MS variable </a:t>
            </a:r>
            <a:r>
              <a:rPr lang="en-US" sz="1200" i="1" dirty="0">
                <a:solidFill>
                  <a:srgbClr val="000000"/>
                </a:solidFill>
                <a:effectLst/>
                <a:ea typeface="Times New Roman" panose="02020603050405020304" pitchFamily="18" charset="0"/>
              </a:rPr>
              <a:t>intensity</a:t>
            </a:r>
            <a:r>
              <a:rPr lang="en-US" sz="1200" dirty="0">
                <a:solidFill>
                  <a:srgbClr val="000000"/>
                </a:solidFill>
                <a:effectLst/>
                <a:ea typeface="Times New Roman" panose="02020603050405020304" pitchFamily="18" charset="0"/>
              </a:rPr>
              <a:t> (I) of ions of analytes with respect to i</a:t>
            </a:r>
            <a:r>
              <a:rPr lang="en-US" sz="1200" baseline="30000" dirty="0">
                <a:solidFill>
                  <a:srgbClr val="000000"/>
                </a:solidFill>
                <a:effectLst/>
                <a:ea typeface="Times New Roman" panose="02020603050405020304" pitchFamily="18" charset="0"/>
              </a:rPr>
              <a:t>th</a:t>
            </a:r>
            <a:r>
              <a:rPr lang="en-US" sz="1200" dirty="0">
                <a:solidFill>
                  <a:srgbClr val="000000"/>
                </a:solidFill>
                <a:effectLst/>
                <a:ea typeface="Times New Roman" panose="02020603050405020304" pitchFamily="18" charset="0"/>
              </a:rPr>
              <a:t> span of the scan time of the experimental measurement; the experimental factor </a:t>
            </a:r>
            <a:r>
              <a:rPr lang="en-US" sz="1200" i="1" dirty="0">
                <a:solidFill>
                  <a:srgbClr val="000000"/>
                </a:solidFill>
                <a:effectLst/>
                <a:ea typeface="Times New Roman" panose="02020603050405020304" pitchFamily="18" charset="0"/>
              </a:rPr>
              <a:t>temperature</a:t>
            </a:r>
            <a:r>
              <a:rPr lang="en-US" sz="1200" dirty="0">
                <a:solidFill>
                  <a:srgbClr val="000000"/>
                </a:solidFill>
                <a:effectLst/>
                <a:ea typeface="Times New Roman" panose="02020603050405020304" pitchFamily="18" charset="0"/>
              </a:rPr>
              <a:t> (T;) and the concentration of the analyte in solution (C</a:t>
            </a:r>
            <a:r>
              <a:rPr lang="en-US" sz="1200" baseline="-25000" dirty="0">
                <a:solidFill>
                  <a:srgbClr val="000000"/>
                </a:solidFill>
                <a:effectLst/>
                <a:ea typeface="Times New Roman" panose="02020603050405020304" pitchFamily="18" charset="0"/>
              </a:rPr>
              <a:t>M</a:t>
            </a:r>
            <a:r>
              <a:rPr lang="en-US" sz="1200" dirty="0">
                <a:solidFill>
                  <a:srgbClr val="000000"/>
                </a:solidFill>
                <a:effectLst/>
                <a:ea typeface="Times New Roman" panose="02020603050405020304" pitchFamily="18" charset="0"/>
              </a:rPr>
              <a:t>,) can be written as equations (1)–(4) [</a:t>
            </a:r>
            <a:r>
              <a:rPr lang="en-US" sz="1200" dirty="0">
                <a:solidFill>
                  <a:srgbClr val="7030A0"/>
                </a:solidFill>
                <a:effectLst/>
                <a:ea typeface="Times New Roman" panose="02020603050405020304" pitchFamily="18" charset="0"/>
              </a:rPr>
              <a:t>41</a:t>
            </a:r>
            <a:r>
              <a:rPr lang="en-US" sz="1200" dirty="0">
                <a:solidFill>
                  <a:srgbClr val="000000"/>
                </a:solidFill>
                <a:effectLst/>
                <a:ea typeface="Times New Roman" panose="02020603050405020304" pitchFamily="18" charset="0"/>
              </a:rPr>
              <a:t>].</a:t>
            </a:r>
            <a:endParaRPr lang="de-DE" sz="1200" dirty="0">
              <a:effectLst/>
              <a:ea typeface="Times New Roman" panose="02020603050405020304" pitchFamily="18" charset="0"/>
            </a:endParaRPr>
          </a:p>
        </p:txBody>
      </p:sp>
      <p:sp>
        <p:nvSpPr>
          <p:cNvPr id="8" name="Textfeld 7">
            <a:extLst>
              <a:ext uri="{FF2B5EF4-FFF2-40B4-BE49-F238E27FC236}">
                <a16:creationId xmlns:a16="http://schemas.microsoft.com/office/drawing/2014/main" id="{34D44B07-77A4-4097-9098-D8B6CD0FC44F}"/>
              </a:ext>
            </a:extLst>
          </p:cNvPr>
          <p:cNvSpPr txBox="1"/>
          <p:nvPr/>
        </p:nvSpPr>
        <p:spPr>
          <a:xfrm>
            <a:off x="387096" y="5749206"/>
            <a:ext cx="4572000" cy="215444"/>
          </a:xfrm>
          <a:prstGeom prst="rect">
            <a:avLst/>
          </a:prstGeom>
          <a:noFill/>
        </p:spPr>
        <p:txBody>
          <a:bodyPr wrap="square">
            <a:spAutoFit/>
          </a:bodyPr>
          <a:lstStyle/>
          <a:p>
            <a:pPr algn="just">
              <a:spcAft>
                <a:spcPts val="0"/>
              </a:spcAft>
            </a:pPr>
            <a:r>
              <a:rPr lang="en-US" sz="800" dirty="0">
                <a:solidFill>
                  <a:srgbClr val="7030A0"/>
                </a:solidFill>
                <a:effectLst/>
                <a:ea typeface="Times New Roman" panose="02020603050405020304" pitchFamily="18" charset="0"/>
              </a:rPr>
              <a:t>[41] B. Ivanova, M. Spiteller, </a:t>
            </a:r>
            <a:r>
              <a:rPr lang="en-US" sz="800" spc="25" dirty="0">
                <a:solidFill>
                  <a:srgbClr val="7030A0"/>
                </a:solidFill>
                <a:effectLst/>
                <a:ea typeface="Times New Roman" panose="02020603050405020304" pitchFamily="18" charset="0"/>
              </a:rPr>
              <a:t>SN Applied Sciences 2 (2020) 731.</a:t>
            </a:r>
            <a:endParaRPr lang="de-DE" sz="800" dirty="0">
              <a:solidFill>
                <a:srgbClr val="7030A0"/>
              </a:solidFill>
              <a:effectLst/>
              <a:ea typeface="Times New Roman" panose="02020603050405020304" pitchFamily="18" charset="0"/>
            </a:endParaRPr>
          </a:p>
        </p:txBody>
      </p:sp>
      <p:pic>
        <p:nvPicPr>
          <p:cNvPr id="1026" name="Picture 2">
            <a:extLst>
              <a:ext uri="{FF2B5EF4-FFF2-40B4-BE49-F238E27FC236}">
                <a16:creationId xmlns:a16="http://schemas.microsoft.com/office/drawing/2014/main" id="{E8E2ED4F-4997-445B-867F-63FB6BE05C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757" y="1447800"/>
            <a:ext cx="3314700" cy="6661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FE863388-B0A9-43C7-9D14-729E85A853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757" y="2209800"/>
            <a:ext cx="3426444" cy="614337"/>
          </a:xfrm>
          <a:prstGeom prst="rect">
            <a:avLst/>
          </a:prstGeom>
          <a:solidFill>
            <a:srgbClr val="FFFFFF"/>
          </a:solidFill>
        </p:spPr>
      </p:pic>
      <p:pic>
        <p:nvPicPr>
          <p:cNvPr id="1028" name="Picture 4">
            <a:extLst>
              <a:ext uri="{FF2B5EF4-FFF2-40B4-BE49-F238E27FC236}">
                <a16:creationId xmlns:a16="http://schemas.microsoft.com/office/drawing/2014/main" id="{3520F160-F2C6-4AB5-81AE-F1106971D2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052" y="3124200"/>
            <a:ext cx="4003548" cy="626572"/>
          </a:xfrm>
          <a:prstGeom prst="rect">
            <a:avLst/>
          </a:prstGeom>
          <a:solidFill>
            <a:srgbClr val="FFFFFF"/>
          </a:solidFill>
        </p:spPr>
      </p:pic>
      <p:pic>
        <p:nvPicPr>
          <p:cNvPr id="1027" name="Picture 3">
            <a:extLst>
              <a:ext uri="{FF2B5EF4-FFF2-40B4-BE49-F238E27FC236}">
                <a16:creationId xmlns:a16="http://schemas.microsoft.com/office/drawing/2014/main" id="{528FFFE9-98D9-4C06-B75B-0034C3B36F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757" y="4020007"/>
            <a:ext cx="2664443" cy="704393"/>
          </a:xfrm>
          <a:prstGeom prst="rect">
            <a:avLst/>
          </a:prstGeom>
          <a:solidFill>
            <a:srgbClr val="FFFFFF"/>
          </a:solidFill>
        </p:spPr>
      </p:pic>
      <p:sp>
        <p:nvSpPr>
          <p:cNvPr id="12" name="Rectangle 9">
            <a:extLst>
              <a:ext uri="{FF2B5EF4-FFF2-40B4-BE49-F238E27FC236}">
                <a16:creationId xmlns:a16="http://schemas.microsoft.com/office/drawing/2014/main" id="{0F74F15D-5531-4F1C-B9A4-BDB166CD53F9}"/>
              </a:ext>
            </a:extLst>
          </p:cNvPr>
          <p:cNvSpPr>
            <a:spLocks noChangeArrowheads="1"/>
          </p:cNvSpPr>
          <p:nvPr/>
        </p:nvSpPr>
        <p:spPr bwMode="auto">
          <a:xfrm>
            <a:off x="571500" y="4837569"/>
            <a:ext cx="48013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sp>
        <p:nvSpPr>
          <p:cNvPr id="18" name="Textfeld 17">
            <a:extLst>
              <a:ext uri="{FF2B5EF4-FFF2-40B4-BE49-F238E27FC236}">
                <a16:creationId xmlns:a16="http://schemas.microsoft.com/office/drawing/2014/main" id="{69660DAA-2971-4BD9-BE6A-DEE8631022EB}"/>
              </a:ext>
            </a:extLst>
          </p:cNvPr>
          <p:cNvSpPr txBox="1"/>
          <p:nvPr/>
        </p:nvSpPr>
        <p:spPr>
          <a:xfrm>
            <a:off x="4495800" y="1639262"/>
            <a:ext cx="457200" cy="276999"/>
          </a:xfrm>
          <a:prstGeom prst="rect">
            <a:avLst/>
          </a:prstGeom>
          <a:noFill/>
        </p:spPr>
        <p:txBody>
          <a:bodyPr wrap="square">
            <a:spAutoFit/>
          </a:bodyPr>
          <a:lstStyle/>
          <a:p>
            <a:r>
              <a:rPr lang="de-DE" sz="1200" b="1" dirty="0">
                <a:solidFill>
                  <a:srgbClr val="000000"/>
                </a:solidFill>
                <a:effectLst/>
                <a:ea typeface="Times New Roman" panose="02020603050405020304" pitchFamily="18" charset="0"/>
              </a:rPr>
              <a:t>(1) </a:t>
            </a:r>
            <a:endParaRPr lang="de-DE" sz="1200" b="1" dirty="0"/>
          </a:p>
        </p:txBody>
      </p:sp>
      <p:sp>
        <p:nvSpPr>
          <p:cNvPr id="19" name="Textfeld 18">
            <a:extLst>
              <a:ext uri="{FF2B5EF4-FFF2-40B4-BE49-F238E27FC236}">
                <a16:creationId xmlns:a16="http://schemas.microsoft.com/office/drawing/2014/main" id="{69C0896F-A4E2-4A20-AC10-653896E3F444}"/>
              </a:ext>
            </a:extLst>
          </p:cNvPr>
          <p:cNvSpPr txBox="1"/>
          <p:nvPr/>
        </p:nvSpPr>
        <p:spPr>
          <a:xfrm>
            <a:off x="4495800" y="2407551"/>
            <a:ext cx="457200" cy="276999"/>
          </a:xfrm>
          <a:prstGeom prst="rect">
            <a:avLst/>
          </a:prstGeom>
          <a:noFill/>
        </p:spPr>
        <p:txBody>
          <a:bodyPr wrap="square">
            <a:spAutoFit/>
          </a:bodyPr>
          <a:lstStyle/>
          <a:p>
            <a:r>
              <a:rPr lang="de-DE" sz="1200" b="1" dirty="0">
                <a:solidFill>
                  <a:srgbClr val="000000"/>
                </a:solidFill>
                <a:effectLst/>
                <a:ea typeface="Times New Roman" panose="02020603050405020304" pitchFamily="18" charset="0"/>
              </a:rPr>
              <a:t>(2) </a:t>
            </a:r>
            <a:endParaRPr lang="de-DE" sz="1200" b="1" dirty="0"/>
          </a:p>
        </p:txBody>
      </p:sp>
      <p:sp>
        <p:nvSpPr>
          <p:cNvPr id="20" name="Textfeld 19">
            <a:extLst>
              <a:ext uri="{FF2B5EF4-FFF2-40B4-BE49-F238E27FC236}">
                <a16:creationId xmlns:a16="http://schemas.microsoft.com/office/drawing/2014/main" id="{3ADE68B5-5D79-45EF-9664-34DACC3B24E5}"/>
              </a:ext>
            </a:extLst>
          </p:cNvPr>
          <p:cNvSpPr txBox="1"/>
          <p:nvPr/>
        </p:nvSpPr>
        <p:spPr>
          <a:xfrm>
            <a:off x="4495800" y="3232315"/>
            <a:ext cx="457200" cy="276999"/>
          </a:xfrm>
          <a:prstGeom prst="rect">
            <a:avLst/>
          </a:prstGeom>
          <a:noFill/>
        </p:spPr>
        <p:txBody>
          <a:bodyPr wrap="square">
            <a:spAutoFit/>
          </a:bodyPr>
          <a:lstStyle/>
          <a:p>
            <a:r>
              <a:rPr lang="de-DE" sz="1200" b="1" dirty="0">
                <a:solidFill>
                  <a:srgbClr val="000000"/>
                </a:solidFill>
                <a:effectLst/>
                <a:ea typeface="Times New Roman" panose="02020603050405020304" pitchFamily="18" charset="0"/>
              </a:rPr>
              <a:t>(3) </a:t>
            </a:r>
            <a:endParaRPr lang="de-DE" sz="1200" b="1" dirty="0"/>
          </a:p>
        </p:txBody>
      </p:sp>
      <p:sp>
        <p:nvSpPr>
          <p:cNvPr id="21" name="Textfeld 20">
            <a:extLst>
              <a:ext uri="{FF2B5EF4-FFF2-40B4-BE49-F238E27FC236}">
                <a16:creationId xmlns:a16="http://schemas.microsoft.com/office/drawing/2014/main" id="{EBC67318-C4A9-4914-83F0-BA6E64FE5AE0}"/>
              </a:ext>
            </a:extLst>
          </p:cNvPr>
          <p:cNvSpPr txBox="1"/>
          <p:nvPr/>
        </p:nvSpPr>
        <p:spPr>
          <a:xfrm>
            <a:off x="4495800" y="4194703"/>
            <a:ext cx="457200" cy="276999"/>
          </a:xfrm>
          <a:prstGeom prst="rect">
            <a:avLst/>
          </a:prstGeom>
          <a:noFill/>
        </p:spPr>
        <p:txBody>
          <a:bodyPr wrap="square">
            <a:spAutoFit/>
          </a:bodyPr>
          <a:lstStyle/>
          <a:p>
            <a:r>
              <a:rPr lang="de-DE" sz="1200" b="1" dirty="0">
                <a:solidFill>
                  <a:srgbClr val="000000"/>
                </a:solidFill>
                <a:effectLst/>
                <a:ea typeface="Times New Roman" panose="02020603050405020304" pitchFamily="18" charset="0"/>
              </a:rPr>
              <a:t>(4) </a:t>
            </a:r>
            <a:endParaRPr lang="de-DE" sz="1200" b="1" dirty="0"/>
          </a:p>
        </p:txBody>
      </p:sp>
      <p:sp>
        <p:nvSpPr>
          <p:cNvPr id="23" name="Textfeld 22">
            <a:extLst>
              <a:ext uri="{FF2B5EF4-FFF2-40B4-BE49-F238E27FC236}">
                <a16:creationId xmlns:a16="http://schemas.microsoft.com/office/drawing/2014/main" id="{7D23C874-8CE5-47F4-893C-92F1E8158543}"/>
              </a:ext>
            </a:extLst>
          </p:cNvPr>
          <p:cNvSpPr txBox="1"/>
          <p:nvPr/>
        </p:nvSpPr>
        <p:spPr>
          <a:xfrm>
            <a:off x="4849393" y="1234619"/>
            <a:ext cx="3989807" cy="4708981"/>
          </a:xfrm>
          <a:prstGeom prst="rect">
            <a:avLst/>
          </a:prstGeom>
          <a:noFill/>
        </p:spPr>
        <p:txBody>
          <a:bodyPr wrap="square">
            <a:spAutoFit/>
          </a:bodyPr>
          <a:lstStyle/>
          <a:p>
            <a:pPr algn="just">
              <a:spcAft>
                <a:spcPts val="0"/>
              </a:spcAft>
            </a:pPr>
            <a:r>
              <a:rPr lang="en-US" sz="1200" dirty="0">
                <a:solidFill>
                  <a:srgbClr val="000000"/>
                </a:solidFill>
                <a:effectLst/>
                <a:ea typeface="Times New Roman" panose="02020603050405020304" pitchFamily="18" charset="0"/>
              </a:rPr>
              <a:t>The review-article [</a:t>
            </a:r>
            <a:r>
              <a:rPr lang="en-US" sz="1200" dirty="0">
                <a:solidFill>
                  <a:srgbClr val="7030A0"/>
                </a:solidFill>
                <a:effectLst/>
                <a:ea typeface="Times New Roman" panose="02020603050405020304" pitchFamily="18" charset="0"/>
              </a:rPr>
              <a:t>37</a:t>
            </a:r>
            <a:r>
              <a:rPr lang="en-US" sz="1200" dirty="0">
                <a:solidFill>
                  <a:srgbClr val="000000"/>
                </a:solidFill>
                <a:effectLst/>
                <a:ea typeface="Times New Roman" panose="02020603050405020304" pitchFamily="18" charset="0"/>
              </a:rPr>
              <a:t>] discusses the application of equation (1) to exact 3D structural analysis. </a:t>
            </a:r>
            <a:r>
              <a:rPr lang="en-GB" sz="1200" dirty="0">
                <a:solidFill>
                  <a:srgbClr val="000000"/>
                </a:solidFill>
                <a:effectLst/>
                <a:ea typeface="Times New Roman" panose="02020603050405020304" pitchFamily="18" charset="0"/>
              </a:rPr>
              <a:t>The chemometrics, so far, has shown</a:t>
            </a:r>
            <a:r>
              <a:rPr lang="en-US" sz="1200" dirty="0">
                <a:solidFill>
                  <a:srgbClr val="000000"/>
                </a:solidFill>
                <a:effectLst/>
                <a:ea typeface="Times New Roman" panose="02020603050405020304" pitchFamily="18" charset="0"/>
              </a:rPr>
              <a:t> excellent coefficients of correlation |r|</a:t>
            </a:r>
            <a:r>
              <a:rPr lang="en-US" sz="1200" i="1" dirty="0">
                <a:solidFill>
                  <a:srgbClr val="000000"/>
                </a:solidFill>
                <a:effectLst/>
                <a:ea typeface="Times New Roman" panose="02020603050405020304" pitchFamily="18" charset="0"/>
              </a:rPr>
              <a:t> </a:t>
            </a:r>
            <a:r>
              <a:rPr lang="en-US" sz="1200" dirty="0">
                <a:solidFill>
                  <a:srgbClr val="000000"/>
                </a:solidFill>
                <a:effectLst/>
                <a:ea typeface="Times New Roman" panose="02020603050405020304" pitchFamily="18" charset="0"/>
              </a:rPr>
              <a:t>= 0.9956–0.9833 between D</a:t>
            </a:r>
            <a:r>
              <a:rPr lang="en-US" sz="1200" baseline="-25000" dirty="0">
                <a:solidFill>
                  <a:srgbClr val="000000"/>
                </a:solidFill>
                <a:effectLst/>
                <a:ea typeface="Times New Roman" panose="02020603050405020304" pitchFamily="18" charset="0"/>
              </a:rPr>
              <a:t>SD</a:t>
            </a:r>
            <a:r>
              <a:rPr lang="en-US" sz="1200" dirty="0">
                <a:solidFill>
                  <a:srgbClr val="000000"/>
                </a:solidFill>
                <a:effectLst/>
                <a:ea typeface="Times New Roman" panose="02020603050405020304" pitchFamily="18" charset="0"/>
              </a:rPr>
              <a:t> and D</a:t>
            </a:r>
            <a:r>
              <a:rPr lang="en-US" sz="1200" baseline="-25000" dirty="0">
                <a:solidFill>
                  <a:srgbClr val="000000"/>
                </a:solidFill>
                <a:effectLst/>
                <a:ea typeface="Times New Roman" panose="02020603050405020304" pitchFamily="18" charset="0"/>
              </a:rPr>
              <a:t>QC</a:t>
            </a:r>
            <a:r>
              <a:rPr lang="en-US" sz="1200" dirty="0">
                <a:solidFill>
                  <a:srgbClr val="000000"/>
                </a:solidFill>
                <a:effectLst/>
                <a:ea typeface="Times New Roman" panose="02020603050405020304" pitchFamily="18" charset="0"/>
              </a:rPr>
              <a:t> data. The application of equation (3) to quantify the concentration of the analyte in solution has resulted to |r| = 0.9979–0.9995</a:t>
            </a:r>
            <a:r>
              <a:rPr lang="en-US" sz="1200" baseline="-25000" dirty="0">
                <a:solidFill>
                  <a:srgbClr val="000000"/>
                </a:solidFill>
                <a:effectLst/>
                <a:ea typeface="Times New Roman" panose="02020603050405020304" pitchFamily="18" charset="0"/>
              </a:rPr>
              <a:t>4</a:t>
            </a:r>
            <a:r>
              <a:rPr lang="en-US" sz="1200" dirty="0">
                <a:solidFill>
                  <a:srgbClr val="000000"/>
                </a:solidFill>
                <a:effectLst/>
                <a:ea typeface="Times New Roman" panose="02020603050405020304" pitchFamily="18" charset="0"/>
              </a:rPr>
              <a:t> studying steroids (1)–(3) in mixture at concentration levels of ng.(L)</a:t>
            </a:r>
            <a:r>
              <a:rPr lang="en-US" sz="1200" baseline="30000" dirty="0">
                <a:solidFill>
                  <a:srgbClr val="000000"/>
                </a:solidFill>
                <a:effectLst/>
                <a:ea typeface="Times New Roman" panose="02020603050405020304" pitchFamily="18" charset="0"/>
              </a:rPr>
              <a:t>-1</a:t>
            </a:r>
            <a:r>
              <a:rPr lang="en-US" sz="1200" dirty="0">
                <a:solidFill>
                  <a:srgbClr val="000000"/>
                </a:solidFill>
                <a:effectLst/>
                <a:ea typeface="Times New Roman" panose="02020603050405020304" pitchFamily="18" charset="0"/>
              </a:rPr>
              <a:t>. Conversely, the analysis of the total intensity value (I</a:t>
            </a:r>
            <a:r>
              <a:rPr lang="en-US" sz="1200" baseline="30000" dirty="0">
                <a:solidFill>
                  <a:srgbClr val="000000"/>
                </a:solidFill>
                <a:effectLst/>
                <a:ea typeface="Times New Roman" panose="02020603050405020304" pitchFamily="18" charset="0"/>
              </a:rPr>
              <a:t>TOT</a:t>
            </a:r>
            <a:r>
              <a:rPr lang="en-US" sz="1200" dirty="0">
                <a:solidFill>
                  <a:srgbClr val="000000"/>
                </a:solidFill>
                <a:effectLst/>
                <a:ea typeface="Times New Roman" panose="02020603050405020304" pitchFamily="18" charset="0"/>
              </a:rPr>
              <a:t>) with respect to the whole time of the measurement [</a:t>
            </a:r>
            <a:r>
              <a:rPr lang="en-US" sz="1200" dirty="0">
                <a:solidFill>
                  <a:srgbClr val="7030A0"/>
                </a:solidFill>
                <a:effectLst/>
                <a:ea typeface="Times New Roman" panose="02020603050405020304" pitchFamily="18" charset="0"/>
              </a:rPr>
              <a:t>33</a:t>
            </a:r>
            <a:r>
              <a:rPr lang="en-US" sz="1200" dirty="0">
                <a:solidFill>
                  <a:srgbClr val="000000"/>
                </a:solidFill>
                <a:effectLst/>
                <a:ea typeface="Times New Roman" panose="02020603050405020304" pitchFamily="18" charset="0"/>
              </a:rPr>
              <a:t>] — the classical quantitative concept for treatment of the MS outcome intensity — yields to a statistical significance of only |r| = 0.9896 [</a:t>
            </a:r>
            <a:r>
              <a:rPr lang="en-US" sz="1200" dirty="0">
                <a:solidFill>
                  <a:srgbClr val="7030A0"/>
                </a:solidFill>
                <a:effectLst/>
                <a:ea typeface="Times New Roman" panose="02020603050405020304" pitchFamily="18" charset="0"/>
              </a:rPr>
              <a:t>40</a:t>
            </a:r>
            <a:r>
              <a:rPr lang="en-US" sz="1200" dirty="0">
                <a:solidFill>
                  <a:srgbClr val="000000"/>
                </a:solidFill>
                <a:effectLst/>
                <a:ea typeface="Times New Roman" panose="02020603050405020304" pitchFamily="18" charset="0"/>
              </a:rPr>
              <a:t>]. Even more remarkable result has been obtained studying the MS intensity </a:t>
            </a:r>
            <a:r>
              <a:rPr lang="en-US" sz="1200" i="1" dirty="0">
                <a:solidFill>
                  <a:srgbClr val="000000"/>
                </a:solidFill>
                <a:effectLst/>
                <a:ea typeface="Times New Roman" panose="02020603050405020304" pitchFamily="18" charset="0"/>
              </a:rPr>
              <a:t>via</a:t>
            </a:r>
            <a:r>
              <a:rPr lang="en-US" sz="1200" dirty="0">
                <a:solidFill>
                  <a:srgbClr val="000000"/>
                </a:solidFill>
                <a:effectLst/>
                <a:ea typeface="Times New Roman" panose="02020603050405020304" pitchFamily="18" charset="0"/>
              </a:rPr>
              <a:t> parameter D</a:t>
            </a:r>
            <a:r>
              <a:rPr lang="en-US" sz="1200" baseline="-25000" dirty="0">
                <a:solidFill>
                  <a:srgbClr val="000000"/>
                </a:solidFill>
                <a:effectLst/>
                <a:ea typeface="Times New Roman" panose="02020603050405020304" pitchFamily="18" charset="0"/>
              </a:rPr>
              <a:t>SD</a:t>
            </a:r>
            <a:r>
              <a:rPr lang="en-US" sz="1200" dirty="0">
                <a:solidFill>
                  <a:srgbClr val="000000"/>
                </a:solidFill>
                <a:effectLst/>
                <a:ea typeface="Times New Roman" panose="02020603050405020304" pitchFamily="18" charset="0"/>
              </a:rPr>
              <a:t> by means of equations (1)–(4) with respect to the analyte concentration in solution of drugs showing |r| &gt; 0.9999 at a concentration level pg.(mL)</a:t>
            </a:r>
            <a:r>
              <a:rPr lang="en-US" sz="1200" baseline="30000" dirty="0">
                <a:solidFill>
                  <a:srgbClr val="000000"/>
                </a:solidFill>
                <a:effectLst/>
                <a:ea typeface="Times New Roman" panose="02020603050405020304" pitchFamily="18" charset="0"/>
              </a:rPr>
              <a:t>-1</a:t>
            </a:r>
            <a:r>
              <a:rPr lang="en-US" sz="1200" dirty="0">
                <a:solidFill>
                  <a:srgbClr val="000000"/>
                </a:solidFill>
                <a:effectLst/>
                <a:ea typeface="Times New Roman" panose="02020603050405020304" pitchFamily="18" charset="0"/>
              </a:rPr>
              <a:t>. There crucial results lead us to adopt the view that our formulas improve drastically the MS method performances. The latter facts arises important topic about the rethinking and debates in the applicability of the classical quantitative protocols based on assessment of the </a:t>
            </a:r>
            <a:r>
              <a:rPr lang="en-US" sz="1200" i="1" dirty="0">
                <a:solidFill>
                  <a:srgbClr val="000000"/>
                </a:solidFill>
                <a:effectLst/>
                <a:ea typeface="Times New Roman" panose="02020603050405020304" pitchFamily="18" charset="0"/>
              </a:rPr>
              <a:t>total mass spectrometric intensity </a:t>
            </a:r>
            <a:r>
              <a:rPr lang="en-US" sz="1200" dirty="0">
                <a:solidFill>
                  <a:srgbClr val="000000"/>
                </a:solidFill>
                <a:effectLst/>
                <a:ea typeface="Times New Roman" panose="02020603050405020304" pitchFamily="18" charset="0"/>
              </a:rPr>
              <a:t>(I</a:t>
            </a:r>
            <a:r>
              <a:rPr lang="en-US" sz="1200" baseline="30000" dirty="0">
                <a:solidFill>
                  <a:srgbClr val="000000"/>
                </a:solidFill>
                <a:effectLst/>
                <a:ea typeface="Times New Roman" panose="02020603050405020304" pitchFamily="18" charset="0"/>
              </a:rPr>
              <a:t>TOT</a:t>
            </a:r>
            <a:r>
              <a:rPr lang="en-US" sz="1200" dirty="0">
                <a:solidFill>
                  <a:srgbClr val="000000"/>
                </a:solidFill>
                <a:effectLst/>
                <a:ea typeface="Times New Roman" panose="02020603050405020304" pitchFamily="18" charset="0"/>
              </a:rPr>
              <a:t>)</a:t>
            </a:r>
            <a:r>
              <a:rPr lang="en-US" sz="1200" i="1" dirty="0">
                <a:solidFill>
                  <a:srgbClr val="000000"/>
                </a:solidFill>
                <a:effectLst/>
                <a:ea typeface="Times New Roman" panose="02020603050405020304" pitchFamily="18" charset="0"/>
              </a:rPr>
              <a:t> </a:t>
            </a:r>
            <a:r>
              <a:rPr lang="en-US" sz="1200" dirty="0">
                <a:solidFill>
                  <a:srgbClr val="000000"/>
                </a:solidFill>
                <a:effectLst/>
                <a:ea typeface="Times New Roman" panose="02020603050405020304" pitchFamily="18" charset="0"/>
              </a:rPr>
              <a:t>[</a:t>
            </a:r>
            <a:r>
              <a:rPr lang="en-US" sz="1200" dirty="0">
                <a:solidFill>
                  <a:srgbClr val="7030A0"/>
                </a:solidFill>
                <a:effectLst/>
                <a:ea typeface="Times New Roman" panose="02020603050405020304" pitchFamily="18" charset="0"/>
              </a:rPr>
              <a:t>33</a:t>
            </a:r>
            <a:r>
              <a:rPr lang="en-US" sz="1200" dirty="0">
                <a:solidFill>
                  <a:srgbClr val="000000"/>
                </a:solidFill>
                <a:effectLst/>
                <a:ea typeface="Times New Roman" panose="02020603050405020304" pitchFamily="18" charset="0"/>
              </a:rPr>
              <a:t>]</a:t>
            </a:r>
            <a:r>
              <a:rPr lang="en-US" sz="1200" i="1" dirty="0">
                <a:solidFill>
                  <a:srgbClr val="000000"/>
                </a:solidFill>
                <a:effectLst/>
                <a:ea typeface="Times New Roman" panose="02020603050405020304" pitchFamily="18" charset="0"/>
              </a:rPr>
              <a:t> </a:t>
            </a:r>
            <a:r>
              <a:rPr lang="en-US" sz="1200" dirty="0">
                <a:solidFill>
                  <a:srgbClr val="000000"/>
                </a:solidFill>
                <a:effectLst/>
                <a:ea typeface="Times New Roman" panose="02020603050405020304" pitchFamily="18" charset="0"/>
              </a:rPr>
              <a:t>value determined over the whole time of a measurement to the analytical practice. Because of, the chemometrics in our study according to these latter approaches has shown </a:t>
            </a:r>
            <a:r>
              <a:rPr lang="de-DE" sz="1200" dirty="0">
                <a:solidFill>
                  <a:srgbClr val="000000"/>
                </a:solidFill>
                <a:effectLst/>
                <a:ea typeface="Times New Roman" panose="02020603050405020304" pitchFamily="18" charset="0"/>
              </a:rPr>
              <a:t>|</a:t>
            </a:r>
            <a:r>
              <a:rPr lang="en-US" sz="1200" dirty="0">
                <a:solidFill>
                  <a:srgbClr val="000000"/>
                </a:solidFill>
                <a:effectLst/>
                <a:ea typeface="Times New Roman" panose="02020603050405020304" pitchFamily="18" charset="0"/>
              </a:rPr>
              <a:t>r</a:t>
            </a:r>
            <a:r>
              <a:rPr lang="de-DE" sz="1200" dirty="0">
                <a:solidFill>
                  <a:srgbClr val="000000"/>
                </a:solidFill>
                <a:effectLst/>
                <a:ea typeface="Times New Roman" panose="02020603050405020304" pitchFamily="18" charset="0"/>
              </a:rPr>
              <a:t>|</a:t>
            </a:r>
            <a:r>
              <a:rPr lang="en-US" sz="1200" dirty="0">
                <a:solidFill>
                  <a:srgbClr val="000000"/>
                </a:solidFill>
                <a:effectLst/>
                <a:ea typeface="Times New Roman" panose="02020603050405020304" pitchFamily="18" charset="0"/>
              </a:rPr>
              <a:t> &lt; 0.99. 00</a:t>
            </a:r>
            <a:endParaRPr lang="de-DE" sz="1200" dirty="0">
              <a:effectLst/>
              <a:ea typeface="Times New Roman" panose="02020603050405020304" pitchFamily="18" charset="0"/>
            </a:endParaRPr>
          </a:p>
        </p:txBody>
      </p:sp>
      <p:sp>
        <p:nvSpPr>
          <p:cNvPr id="22" name="Textfeld 21">
            <a:extLst>
              <a:ext uri="{FF2B5EF4-FFF2-40B4-BE49-F238E27FC236}">
                <a16:creationId xmlns:a16="http://schemas.microsoft.com/office/drawing/2014/main" id="{612877BA-4E57-4D5C-A75A-167DE22286B2}"/>
              </a:ext>
            </a:extLst>
          </p:cNvPr>
          <p:cNvSpPr txBox="1"/>
          <p:nvPr/>
        </p:nvSpPr>
        <p:spPr>
          <a:xfrm>
            <a:off x="402336" y="4910165"/>
            <a:ext cx="4370858" cy="707886"/>
          </a:xfrm>
          <a:prstGeom prst="rect">
            <a:avLst/>
          </a:prstGeom>
          <a:noFill/>
        </p:spPr>
        <p:txBody>
          <a:bodyPr wrap="square">
            <a:spAutoFit/>
          </a:bodyPr>
          <a:lstStyle/>
          <a:p>
            <a:pPr algn="just">
              <a:spcAft>
                <a:spcPts val="0"/>
              </a:spcAft>
            </a:pPr>
            <a:r>
              <a:rPr lang="en-US" sz="800" dirty="0">
                <a:solidFill>
                  <a:srgbClr val="000000"/>
                </a:solidFill>
                <a:effectLst/>
                <a:ea typeface="Times New Roman" panose="02020603050405020304" pitchFamily="18" charset="0"/>
              </a:rPr>
              <a:t>The k</a:t>
            </a:r>
            <a:r>
              <a:rPr lang="en-US" sz="800" baseline="-25000" dirty="0">
                <a:solidFill>
                  <a:srgbClr val="000000"/>
                </a:solidFill>
                <a:effectLst/>
                <a:ea typeface="Times New Roman" panose="02020603050405020304" pitchFamily="18" charset="0"/>
              </a:rPr>
              <a:t>B</a:t>
            </a:r>
            <a:r>
              <a:rPr lang="en-US" sz="800" dirty="0">
                <a:solidFill>
                  <a:srgbClr val="000000"/>
                </a:solidFill>
                <a:effectLst/>
                <a:ea typeface="Times New Roman" panose="02020603050405020304" pitchFamily="18" charset="0"/>
              </a:rPr>
              <a:t> denotes the Boltzmann constant (k</a:t>
            </a:r>
            <a:r>
              <a:rPr lang="en-US" sz="800" baseline="-25000" dirty="0">
                <a:solidFill>
                  <a:srgbClr val="000000"/>
                </a:solidFill>
                <a:effectLst/>
                <a:ea typeface="Times New Roman" panose="02020603050405020304" pitchFamily="18" charset="0"/>
              </a:rPr>
              <a:t>B</a:t>
            </a:r>
            <a:r>
              <a:rPr lang="en-US" sz="800" dirty="0">
                <a:solidFill>
                  <a:srgbClr val="000000"/>
                </a:solidFill>
                <a:effectLst/>
                <a:ea typeface="Times New Roman" panose="02020603050405020304" pitchFamily="18" charset="0"/>
              </a:rPr>
              <a:t> = 1.3806.10</a:t>
            </a:r>
            <a:r>
              <a:rPr lang="en-US" sz="800" baseline="30000" dirty="0">
                <a:solidFill>
                  <a:srgbClr val="000000"/>
                </a:solidFill>
                <a:effectLst/>
                <a:ea typeface="Times New Roman" panose="02020603050405020304" pitchFamily="18" charset="0"/>
              </a:rPr>
              <a:t>-23</a:t>
            </a:r>
            <a:r>
              <a:rPr lang="en-US" sz="800" dirty="0">
                <a:solidFill>
                  <a:srgbClr val="000000"/>
                </a:solidFill>
                <a:effectLst/>
                <a:ea typeface="Times New Roman" panose="02020603050405020304" pitchFamily="18" charset="0"/>
              </a:rPr>
              <a:t> m</a:t>
            </a:r>
            <a:r>
              <a:rPr lang="en-US" sz="800" baseline="30000" dirty="0">
                <a:solidFill>
                  <a:srgbClr val="000000"/>
                </a:solidFill>
                <a:effectLst/>
                <a:ea typeface="Times New Roman" panose="02020603050405020304" pitchFamily="18" charset="0"/>
              </a:rPr>
              <a:t>2</a:t>
            </a:r>
            <a:r>
              <a:rPr lang="en-US" sz="800" dirty="0">
                <a:solidFill>
                  <a:srgbClr val="000000"/>
                </a:solidFill>
                <a:effectLst/>
                <a:ea typeface="Times New Roman" panose="02020603050405020304" pitchFamily="18" charset="0"/>
              </a:rPr>
              <a:t>.kg.s</a:t>
            </a:r>
            <a:r>
              <a:rPr lang="en-US" sz="800" baseline="30000" dirty="0">
                <a:solidFill>
                  <a:srgbClr val="000000"/>
                </a:solidFill>
                <a:effectLst/>
                <a:ea typeface="Times New Roman" panose="02020603050405020304" pitchFamily="18" charset="0"/>
              </a:rPr>
              <a:t>-2</a:t>
            </a:r>
            <a:r>
              <a:rPr lang="en-US" sz="800" dirty="0">
                <a:solidFill>
                  <a:srgbClr val="000000"/>
                </a:solidFill>
                <a:effectLst/>
                <a:ea typeface="Times New Roman" panose="02020603050405020304" pitchFamily="18" charset="0"/>
              </a:rPr>
              <a:t>.K</a:t>
            </a:r>
            <a:r>
              <a:rPr lang="en-US" sz="800" baseline="30000" dirty="0">
                <a:solidFill>
                  <a:srgbClr val="000000"/>
                </a:solidFill>
                <a:effectLst/>
                <a:ea typeface="Times New Roman" panose="02020603050405020304" pitchFamily="18" charset="0"/>
              </a:rPr>
              <a:t>-1</a:t>
            </a:r>
            <a:r>
              <a:rPr lang="en-US" sz="800" dirty="0">
                <a:solidFill>
                  <a:srgbClr val="000000"/>
                </a:solidFill>
                <a:effectLst/>
                <a:ea typeface="Times New Roman" panose="02020603050405020304" pitchFamily="18" charset="0"/>
              </a:rPr>
              <a:t>;) T is temperature [K]; </a:t>
            </a:r>
            <a:r>
              <a:rPr lang="en-US" sz="800" dirty="0">
                <a:solidFill>
                  <a:srgbClr val="000000"/>
                </a:solidFill>
                <a:effectLst/>
                <a:latin typeface="Symbol" panose="05050102010706020507" pitchFamily="18" charset="2"/>
                <a:ea typeface="Times New Roman" panose="02020603050405020304" pitchFamily="18" charset="0"/>
              </a:rPr>
              <a:t>D</a:t>
            </a:r>
            <a:r>
              <a:rPr lang="en-US" sz="800" dirty="0">
                <a:solidFill>
                  <a:srgbClr val="000000"/>
                </a:solidFill>
                <a:effectLst/>
                <a:ea typeface="Times New Roman" panose="02020603050405020304" pitchFamily="18" charset="0"/>
              </a:rPr>
              <a:t>t – short span of time [s] of the whole time of a MS measurement; m is the molecular weight of the analyte ion or the </a:t>
            </a:r>
            <a:r>
              <a:rPr lang="en-US" sz="800" i="1" dirty="0">
                <a:solidFill>
                  <a:srgbClr val="000000"/>
                </a:solidFill>
                <a:effectLst/>
                <a:ea typeface="Times New Roman" panose="02020603050405020304" pitchFamily="18" charset="0"/>
              </a:rPr>
              <a:t>m/z</a:t>
            </a:r>
            <a:r>
              <a:rPr lang="en-US" sz="800" dirty="0">
                <a:solidFill>
                  <a:srgbClr val="000000"/>
                </a:solidFill>
                <a:effectLst/>
                <a:ea typeface="Times New Roman" panose="02020603050405020304" pitchFamily="18" charset="0"/>
              </a:rPr>
              <a:t>-value when the charge is equal to one; D</a:t>
            </a:r>
            <a:r>
              <a:rPr lang="en-US" sz="800" baseline="-25000" dirty="0">
                <a:solidFill>
                  <a:srgbClr val="000000"/>
                </a:solidFill>
                <a:effectLst/>
                <a:ea typeface="Times New Roman" panose="02020603050405020304" pitchFamily="18" charset="0"/>
              </a:rPr>
              <a:t>SD</a:t>
            </a:r>
            <a:r>
              <a:rPr lang="en-US" sz="800" dirty="0">
                <a:solidFill>
                  <a:srgbClr val="000000"/>
                </a:solidFill>
                <a:effectLst/>
                <a:ea typeface="Times New Roman" panose="02020603050405020304" pitchFamily="18" charset="0"/>
              </a:rPr>
              <a:t> denotes the stochastic dynamic diffusion parameter according to our theory [cm</a:t>
            </a:r>
            <a:r>
              <a:rPr lang="en-US" sz="800" baseline="30000" dirty="0">
                <a:solidFill>
                  <a:srgbClr val="000000"/>
                </a:solidFill>
                <a:effectLst/>
                <a:ea typeface="Times New Roman" panose="02020603050405020304" pitchFamily="18" charset="0"/>
              </a:rPr>
              <a:t>2</a:t>
            </a:r>
            <a:r>
              <a:rPr lang="en-US" sz="800" dirty="0">
                <a:solidFill>
                  <a:srgbClr val="000000"/>
                </a:solidFill>
                <a:effectLst/>
                <a:ea typeface="Times New Roman" panose="02020603050405020304" pitchFamily="18" charset="0"/>
              </a:rPr>
              <a:t>.s</a:t>
            </a:r>
            <a:r>
              <a:rPr lang="en-US" sz="800" baseline="30000" dirty="0">
                <a:solidFill>
                  <a:srgbClr val="000000"/>
                </a:solidFill>
                <a:effectLst/>
                <a:ea typeface="Times New Roman" panose="02020603050405020304" pitchFamily="18" charset="0"/>
              </a:rPr>
              <a:t>-1</a:t>
            </a:r>
            <a:r>
              <a:rPr lang="en-US" sz="800" dirty="0">
                <a:solidFill>
                  <a:srgbClr val="000000"/>
                </a:solidFill>
                <a:effectLst/>
                <a:ea typeface="Times New Roman" panose="02020603050405020304" pitchFamily="18" charset="0"/>
              </a:rPr>
              <a:t>] and C</a:t>
            </a:r>
            <a:r>
              <a:rPr lang="en-US" sz="800" baseline="-25000" dirty="0">
                <a:solidFill>
                  <a:srgbClr val="000000"/>
                </a:solidFill>
                <a:effectLst/>
                <a:ea typeface="Times New Roman" panose="02020603050405020304" pitchFamily="18" charset="0"/>
              </a:rPr>
              <a:t>M</a:t>
            </a:r>
            <a:r>
              <a:rPr lang="en-US" sz="800" dirty="0">
                <a:solidFill>
                  <a:srgbClr val="000000"/>
                </a:solidFill>
                <a:effectLst/>
                <a:ea typeface="Times New Roman" panose="02020603050405020304" pitchFamily="18" charset="0"/>
              </a:rPr>
              <a:t> represents the concentration of the analyte in solution.</a:t>
            </a:r>
            <a:endParaRPr lang="de-DE" sz="800" dirty="0">
              <a:effectLst/>
              <a:ea typeface="Times New Roman" panose="02020603050405020304" pitchFamily="18" charset="0"/>
            </a:endParaRPr>
          </a:p>
        </p:txBody>
      </p:sp>
    </p:spTree>
    <p:extLst>
      <p:ext uri="{BB962C8B-B14F-4D97-AF65-F5344CB8AC3E}">
        <p14:creationId xmlns:p14="http://schemas.microsoft.com/office/powerpoint/2010/main" val="2412562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dirty="0"/>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Textfeld 6">
            <a:extLst>
              <a:ext uri="{FF2B5EF4-FFF2-40B4-BE49-F238E27FC236}">
                <a16:creationId xmlns:a16="http://schemas.microsoft.com/office/drawing/2014/main" id="{1E68FEFD-DA2C-47AA-B12B-07B5E1AF4DE1}"/>
              </a:ext>
            </a:extLst>
          </p:cNvPr>
          <p:cNvSpPr txBox="1"/>
          <p:nvPr/>
        </p:nvSpPr>
        <p:spPr>
          <a:xfrm>
            <a:off x="384539" y="279881"/>
            <a:ext cx="8382000" cy="3785652"/>
          </a:xfrm>
          <a:prstGeom prst="rect">
            <a:avLst/>
          </a:prstGeom>
          <a:noFill/>
        </p:spPr>
        <p:txBody>
          <a:bodyPr wrap="square">
            <a:spAutoFit/>
          </a:bodyPr>
          <a:lstStyle/>
          <a:p>
            <a:pPr algn="just">
              <a:spcAft>
                <a:spcPts val="0"/>
              </a:spcAft>
            </a:pPr>
            <a:r>
              <a:rPr lang="en-US" sz="1200" dirty="0">
                <a:solidFill>
                  <a:srgbClr val="000000"/>
                </a:solidFill>
                <a:effectLst/>
                <a:ea typeface="Times New Roman" panose="02020603050405020304" pitchFamily="18" charset="0"/>
              </a:rPr>
              <a:t>Our theoretical concept behind the derivation of equations (1)–(4) is that the MS variable </a:t>
            </a:r>
            <a:r>
              <a:rPr lang="en-US" sz="1200" i="1" dirty="0">
                <a:solidFill>
                  <a:srgbClr val="000000"/>
                </a:solidFill>
                <a:effectLst/>
                <a:ea typeface="Times New Roman" panose="02020603050405020304" pitchFamily="18" charset="0"/>
              </a:rPr>
              <a:t>intensity</a:t>
            </a:r>
            <a:r>
              <a:rPr lang="en-US" sz="1200" dirty="0">
                <a:solidFill>
                  <a:srgbClr val="000000"/>
                </a:solidFill>
                <a:effectLst/>
                <a:ea typeface="Times New Roman" panose="02020603050405020304" pitchFamily="18" charset="0"/>
              </a:rPr>
              <a:t> is treated as a </a:t>
            </a:r>
            <a:r>
              <a:rPr lang="en-US" sz="1200" i="1" dirty="0">
                <a:solidFill>
                  <a:srgbClr val="000000"/>
                </a:solidFill>
                <a:effectLst/>
                <a:ea typeface="Times New Roman" panose="02020603050405020304" pitchFamily="18" charset="0"/>
              </a:rPr>
              <a:t>stochastic variable</a:t>
            </a:r>
            <a:r>
              <a:rPr lang="en-US" sz="1200" dirty="0">
                <a:solidFill>
                  <a:srgbClr val="000000"/>
                </a:solidFill>
                <a:effectLst/>
                <a:ea typeface="Times New Roman" panose="02020603050405020304" pitchFamily="18" charset="0"/>
              </a:rPr>
              <a:t>. </a:t>
            </a:r>
            <a:r>
              <a:rPr lang="en-US" sz="1200" i="1" dirty="0">
                <a:solidFill>
                  <a:srgbClr val="000000"/>
                </a:solidFill>
                <a:effectLst/>
                <a:ea typeface="Times New Roman" panose="02020603050405020304" pitchFamily="18" charset="0"/>
              </a:rPr>
              <a:t>Intensity</a:t>
            </a:r>
            <a:r>
              <a:rPr lang="en-US" sz="1200" dirty="0">
                <a:solidFill>
                  <a:srgbClr val="000000"/>
                </a:solidFill>
                <a:effectLst/>
                <a:ea typeface="Times New Roman" panose="02020603050405020304" pitchFamily="18" charset="0"/>
              </a:rPr>
              <a:t>-values of MS peak of an ion </a:t>
            </a:r>
            <a:r>
              <a:rPr lang="en-US" sz="1200" i="1" dirty="0">
                <a:solidFill>
                  <a:srgbClr val="000000"/>
                </a:solidFill>
                <a:effectLst/>
                <a:ea typeface="Times New Roman" panose="02020603050405020304" pitchFamily="18" charset="0"/>
              </a:rPr>
              <a:t>per</a:t>
            </a:r>
            <a:r>
              <a:rPr lang="en-US" sz="1200" dirty="0">
                <a:solidFill>
                  <a:srgbClr val="000000"/>
                </a:solidFill>
                <a:effectLst/>
                <a:ea typeface="Times New Roman" panose="02020603050405020304" pitchFamily="18" charset="0"/>
              </a:rPr>
              <a:t> different span of scan time of a measurement are treated as a set of possible values or as a </a:t>
            </a:r>
            <a:r>
              <a:rPr lang="en-US" sz="1200" i="1" dirty="0">
                <a:solidFill>
                  <a:srgbClr val="000000"/>
                </a:solidFill>
                <a:effectLst/>
                <a:ea typeface="Times New Roman" panose="02020603050405020304" pitchFamily="18" charset="0"/>
              </a:rPr>
              <a:t>probability distribution</a:t>
            </a:r>
            <a:r>
              <a:rPr lang="en-US" sz="1200" dirty="0">
                <a:solidFill>
                  <a:srgbClr val="000000"/>
                </a:solidFill>
                <a:effectLst/>
                <a:ea typeface="Times New Roman" panose="02020603050405020304" pitchFamily="18" charset="0"/>
              </a:rPr>
              <a:t>. This set of observable outcomes can be described as a discrete set of variables </a:t>
            </a:r>
            <a:r>
              <a:rPr lang="en-US" sz="1200" i="1" dirty="0">
                <a:solidFill>
                  <a:srgbClr val="000000"/>
                </a:solidFill>
                <a:effectLst/>
                <a:ea typeface="Times New Roman" panose="02020603050405020304" pitchFamily="18" charset="0"/>
              </a:rPr>
              <a:t>per</a:t>
            </a:r>
            <a:r>
              <a:rPr lang="en-US" sz="1200" dirty="0">
                <a:solidFill>
                  <a:srgbClr val="000000"/>
                </a:solidFill>
                <a:effectLst/>
                <a:ea typeface="Times New Roman" panose="02020603050405020304" pitchFamily="18" charset="0"/>
              </a:rPr>
              <a:t> short span of scan time, instead of over the whole time of a measurement. The values can be processed as continuous data over the whole time of the measurement or can be treated as partially continuous and partially discrete sets, respectively </a:t>
            </a:r>
            <a:r>
              <a:rPr lang="en-US" sz="1200" dirty="0">
                <a:solidFill>
                  <a:srgbClr val="7030A0"/>
                </a:solidFill>
                <a:effectLst/>
                <a:ea typeface="Times New Roman" panose="02020603050405020304" pitchFamily="18" charset="0"/>
              </a:rPr>
              <a:t>[42]</a:t>
            </a:r>
            <a:r>
              <a:rPr lang="en-US" sz="1200" dirty="0">
                <a:solidFill>
                  <a:srgbClr val="000000"/>
                </a:solidFill>
                <a:effectLst/>
                <a:ea typeface="Times New Roman" panose="02020603050405020304" pitchFamily="18" charset="0"/>
              </a:rPr>
              <a:t>. This appears one of the advantages of the stochastic methods, among many others, for mathematical processing of MS measurable outcomes. The set of stochastic variables can be multidimensional. The probability distribution is described as density distribution (P(x)) (equation (1A)) of all these ensembles of </a:t>
            </a:r>
            <a:r>
              <a:rPr lang="en-US" sz="1200" i="1" dirty="0">
                <a:solidFill>
                  <a:srgbClr val="000000"/>
                </a:solidFill>
                <a:effectLst/>
                <a:ea typeface="Times New Roman" panose="02020603050405020304" pitchFamily="18" charset="0"/>
              </a:rPr>
              <a:t>m/z</a:t>
            </a:r>
            <a:r>
              <a:rPr lang="en-US" sz="1200" dirty="0">
                <a:solidFill>
                  <a:srgbClr val="000000"/>
                </a:solidFill>
                <a:effectLst/>
                <a:ea typeface="Times New Roman" panose="02020603050405020304" pitchFamily="18" charset="0"/>
              </a:rPr>
              <a:t>- or </a:t>
            </a:r>
            <a:r>
              <a:rPr lang="en-US" sz="1200" i="1" dirty="0">
                <a:solidFill>
                  <a:srgbClr val="000000"/>
                </a:solidFill>
                <a:effectLst/>
                <a:ea typeface="Times New Roman" panose="02020603050405020304" pitchFamily="18" charset="0"/>
              </a:rPr>
              <a:t>intensity</a:t>
            </a:r>
            <a:r>
              <a:rPr lang="en-US" sz="1200" dirty="0">
                <a:solidFill>
                  <a:srgbClr val="000000"/>
                </a:solidFill>
                <a:effectLst/>
                <a:ea typeface="Times New Roman" panose="02020603050405020304" pitchFamily="18" charset="0"/>
              </a:rPr>
              <a:t>-values of i</a:t>
            </a:r>
            <a:r>
              <a:rPr lang="en-US" sz="1200" baseline="30000" dirty="0">
                <a:solidFill>
                  <a:srgbClr val="000000"/>
                </a:solidFill>
                <a:effectLst/>
                <a:ea typeface="Times New Roman" panose="02020603050405020304" pitchFamily="18" charset="0"/>
              </a:rPr>
              <a:t>th</a:t>
            </a:r>
            <a:r>
              <a:rPr lang="en-US" sz="1200" dirty="0">
                <a:solidFill>
                  <a:srgbClr val="000000"/>
                </a:solidFill>
                <a:effectLst/>
                <a:ea typeface="Times New Roman" panose="02020603050405020304" pitchFamily="18" charset="0"/>
              </a:rPr>
              <a:t> MS peaks of an analyte. The P(x) in our case is viewed as having thermal Maxwell-Boltzmann distribution. The population of themodynamically stable MS ions obtained under single MS operation mode is approximated to latter function </a:t>
            </a:r>
            <a:r>
              <a:rPr lang="en-US" sz="1200" dirty="0">
                <a:solidFill>
                  <a:srgbClr val="7030A0"/>
                </a:solidFill>
                <a:effectLst/>
                <a:ea typeface="Times New Roman" panose="02020603050405020304" pitchFamily="18" charset="0"/>
              </a:rPr>
              <a:t>[43]</a:t>
            </a:r>
            <a:r>
              <a:rPr lang="en-US" sz="1200" dirty="0">
                <a:solidFill>
                  <a:srgbClr val="000000"/>
                </a:solidFill>
                <a:effectLst/>
                <a:ea typeface="Times New Roman" panose="02020603050405020304" pitchFamily="18" charset="0"/>
              </a:rPr>
              <a:t>. It is agreed that under the low-field experimental conditions, the state of MS ion is approximated to thermal equilibrium. The standard Maxwell-Boltzmann distribution is normal Gaussian distribution of the kinetic energy.  </a:t>
            </a:r>
            <a:endParaRPr lang="de-DE" sz="1200" dirty="0">
              <a:effectLst/>
              <a:ea typeface="Times New Roman" panose="02020603050405020304" pitchFamily="18" charset="0"/>
            </a:endParaRPr>
          </a:p>
          <a:p>
            <a:pPr algn="just">
              <a:spcAft>
                <a:spcPts val="0"/>
              </a:spcAft>
            </a:pPr>
            <a:r>
              <a:rPr lang="en-US" sz="1200" dirty="0">
                <a:solidFill>
                  <a:srgbClr val="000000"/>
                </a:solidFill>
                <a:effectLst/>
                <a:ea typeface="Times New Roman" panose="02020603050405020304" pitchFamily="18" charset="0"/>
              </a:rPr>
              <a:t>We consider further the time-evolving of the intensity values with respect to different spans of scan time (</a:t>
            </a:r>
            <a:r>
              <a:rPr lang="en-US" sz="1200" dirty="0">
                <a:solidFill>
                  <a:srgbClr val="000000"/>
                </a:solidFill>
                <a:effectLst/>
                <a:latin typeface="Symbol" panose="05050102010706020507" pitchFamily="18" charset="2"/>
                <a:ea typeface="Times New Roman" panose="02020603050405020304" pitchFamily="18" charset="0"/>
              </a:rPr>
              <a:t>D</a:t>
            </a:r>
            <a:r>
              <a:rPr lang="en-US" sz="1200" dirty="0">
                <a:solidFill>
                  <a:srgbClr val="000000"/>
                </a:solidFill>
                <a:effectLst/>
                <a:ea typeface="Times New Roman" panose="02020603050405020304" pitchFamily="18" charset="0"/>
              </a:rPr>
              <a:t>t). Under </a:t>
            </a:r>
            <a:r>
              <a:rPr lang="en-US" sz="1200" i="1" dirty="0">
                <a:solidFill>
                  <a:srgbClr val="000000"/>
                </a:solidFill>
                <a:effectLst/>
                <a:ea typeface="Times New Roman" panose="02020603050405020304" pitchFamily="18" charset="0"/>
              </a:rPr>
              <a:t>temporal behavior of the MS intensity</a:t>
            </a:r>
            <a:r>
              <a:rPr lang="en-US" sz="1200" dirty="0">
                <a:solidFill>
                  <a:srgbClr val="000000"/>
                </a:solidFill>
                <a:effectLst/>
                <a:ea typeface="Times New Roman" panose="02020603050405020304" pitchFamily="18" charset="0"/>
              </a:rPr>
              <a:t> there is understood the dynamics of the ensemble of values </a:t>
            </a:r>
            <a:r>
              <a:rPr lang="en-US" sz="1200" i="1" dirty="0">
                <a:solidFill>
                  <a:srgbClr val="000000"/>
                </a:solidFill>
                <a:effectLst/>
                <a:ea typeface="Times New Roman" panose="02020603050405020304" pitchFamily="18" charset="0"/>
              </a:rPr>
              <a:t>per</a:t>
            </a:r>
            <a:r>
              <a:rPr lang="en-US" sz="1200" dirty="0">
                <a:solidFill>
                  <a:srgbClr val="000000"/>
                </a:solidFill>
                <a:effectLst/>
                <a:ea typeface="Times New Roman" panose="02020603050405020304" pitchFamily="18" charset="0"/>
              </a:rPr>
              <a:t> span of the scan time or over the whole time of a measurement. The probabilistically description of the temporal behavior of a random variable </a:t>
            </a:r>
            <a:r>
              <a:rPr lang="en-GB" sz="1200" dirty="0">
                <a:solidFill>
                  <a:srgbClr val="000000"/>
                </a:solidFill>
                <a:effectLst/>
                <a:latin typeface="Symbol" panose="05050102010706020507" pitchFamily="18" charset="2"/>
                <a:ea typeface="Times New Roman" panose="02020603050405020304" pitchFamily="18" charset="0"/>
              </a:rPr>
              <a:t>¾</a:t>
            </a:r>
            <a:r>
              <a:rPr lang="en-US" sz="1200" dirty="0">
                <a:solidFill>
                  <a:srgbClr val="000000"/>
                </a:solidFill>
                <a:effectLst/>
                <a:ea typeface="Times New Roman" panose="02020603050405020304" pitchFamily="18" charset="0"/>
              </a:rPr>
              <a:t> in our case of MS </a:t>
            </a:r>
            <a:r>
              <a:rPr lang="en-US" sz="1200" i="1" dirty="0">
                <a:solidFill>
                  <a:srgbClr val="000000"/>
                </a:solidFill>
                <a:effectLst/>
                <a:ea typeface="Times New Roman" panose="02020603050405020304" pitchFamily="18" charset="0"/>
              </a:rPr>
              <a:t>intensity</a:t>
            </a:r>
            <a:r>
              <a:rPr lang="en-US" sz="1200" dirty="0">
                <a:solidFill>
                  <a:srgbClr val="000000"/>
                </a:solidFill>
                <a:effectLst/>
                <a:ea typeface="Times New Roman" panose="02020603050405020304" pitchFamily="18" charset="0"/>
              </a:rPr>
              <a:t> </a:t>
            </a:r>
            <a:r>
              <a:rPr lang="en-GB" sz="1200" dirty="0">
                <a:solidFill>
                  <a:srgbClr val="000000"/>
                </a:solidFill>
                <a:effectLst/>
                <a:latin typeface="Symbol" panose="05050102010706020507" pitchFamily="18" charset="2"/>
                <a:ea typeface="Times New Roman" panose="02020603050405020304" pitchFamily="18" charset="0"/>
              </a:rPr>
              <a:t>¾</a:t>
            </a:r>
            <a:r>
              <a:rPr lang="en-US" sz="1200" dirty="0">
                <a:solidFill>
                  <a:srgbClr val="000000"/>
                </a:solidFill>
                <a:effectLst/>
                <a:ea typeface="Times New Roman" panose="02020603050405020304" pitchFamily="18" charset="0"/>
              </a:rPr>
              <a:t> within the framework of stochastic methods can be expressed mathematically by equation (1A) </a:t>
            </a:r>
            <a:r>
              <a:rPr lang="en-US" sz="1200" dirty="0">
                <a:solidFill>
                  <a:srgbClr val="7030A0"/>
                </a:solidFill>
                <a:effectLst/>
                <a:ea typeface="Times New Roman" panose="02020603050405020304" pitchFamily="18" charset="0"/>
              </a:rPr>
              <a:t>[44]</a:t>
            </a:r>
            <a:r>
              <a:rPr lang="en-US" sz="1200" dirty="0">
                <a:solidFill>
                  <a:srgbClr val="000000"/>
                </a:solidFill>
                <a:effectLst/>
                <a:ea typeface="Times New Roman" panose="02020603050405020304" pitchFamily="18" charset="0"/>
              </a:rPr>
              <a:t>. </a:t>
            </a:r>
            <a:endParaRPr lang="de-DE" sz="1200" dirty="0">
              <a:effectLst/>
              <a:ea typeface="Times New Roman" panose="02020603050405020304" pitchFamily="18" charset="0"/>
            </a:endParaRPr>
          </a:p>
          <a:p>
            <a:pPr algn="just">
              <a:spcAft>
                <a:spcPts val="0"/>
              </a:spcAft>
            </a:pPr>
            <a:r>
              <a:rPr lang="en-US" sz="1200" dirty="0">
                <a:solidFill>
                  <a:srgbClr val="000000"/>
                </a:solidFill>
                <a:effectLst/>
                <a:ea typeface="Times New Roman" panose="02020603050405020304" pitchFamily="18" charset="0"/>
              </a:rPr>
              <a:t>If we describe the behavior of the MS species as homogeneous Markov processes the characteristic functions A(x,t) (it is frequently called drift function) and D(x,t) in equation (1A) are given by equations (2A) and (3A) </a:t>
            </a:r>
            <a:r>
              <a:rPr lang="en-US" sz="1200" dirty="0">
                <a:solidFill>
                  <a:srgbClr val="7030A0"/>
                </a:solidFill>
                <a:effectLst/>
                <a:ea typeface="Times New Roman" panose="02020603050405020304" pitchFamily="18" charset="0"/>
              </a:rPr>
              <a:t>[45,46]</a:t>
            </a:r>
            <a:r>
              <a:rPr lang="en-US" sz="1200" dirty="0">
                <a:solidFill>
                  <a:srgbClr val="000000"/>
                </a:solidFill>
                <a:effectLst/>
                <a:ea typeface="Times New Roman" panose="02020603050405020304" pitchFamily="18" charset="0"/>
              </a:rPr>
              <a:t>. Any Markov process with functions A(x) = -k.x (k &gt;0) and D(x) = D (D &gt; 0) is called Ornstein-Uhlenbeck process. The functional forms of A(x,t) and D(x,t) define a process and are given by equations (2A) and (3A).</a:t>
            </a:r>
            <a:endParaRPr lang="de-DE" sz="1200" dirty="0">
              <a:effectLst/>
              <a:ea typeface="Times New Roman" panose="02020603050405020304" pitchFamily="18" charset="0"/>
            </a:endParaRPr>
          </a:p>
        </p:txBody>
      </p:sp>
      <p:sp>
        <p:nvSpPr>
          <p:cNvPr id="8" name="Textfeld 7">
            <a:extLst>
              <a:ext uri="{FF2B5EF4-FFF2-40B4-BE49-F238E27FC236}">
                <a16:creationId xmlns:a16="http://schemas.microsoft.com/office/drawing/2014/main" id="{B4AD2A3B-3F8D-43B5-BC09-DB6CE380E2A1}"/>
              </a:ext>
            </a:extLst>
          </p:cNvPr>
          <p:cNvSpPr txBox="1"/>
          <p:nvPr/>
        </p:nvSpPr>
        <p:spPr>
          <a:xfrm>
            <a:off x="384539" y="5095109"/>
            <a:ext cx="4572000" cy="304122"/>
          </a:xfrm>
          <a:prstGeom prst="rect">
            <a:avLst/>
          </a:prstGeom>
          <a:noFill/>
        </p:spPr>
        <p:txBody>
          <a:bodyPr wrap="square">
            <a:spAutoFit/>
          </a:bodyPr>
          <a:lstStyle/>
          <a:p>
            <a:pPr algn="just">
              <a:lnSpc>
                <a:spcPct val="200000"/>
              </a:lnSpc>
              <a:spcAft>
                <a:spcPts val="0"/>
              </a:spcAft>
            </a:pPr>
            <a:r>
              <a:rPr lang="en-US" sz="800" dirty="0">
                <a:solidFill>
                  <a:srgbClr val="7030A0"/>
                </a:solidFill>
                <a:effectLst/>
                <a:ea typeface="Times New Roman" panose="02020603050405020304" pitchFamily="18" charset="0"/>
              </a:rPr>
              <a:t>[42] N. van Kampen, (2007) Stochatic Processes in physics and chemistry, Elsevier, Amsterdam, pp. 1–464.</a:t>
            </a:r>
            <a:endParaRPr lang="de-DE" sz="800" dirty="0">
              <a:solidFill>
                <a:srgbClr val="7030A0"/>
              </a:solidFill>
              <a:effectLst/>
              <a:ea typeface="Times New Roman" panose="02020603050405020304" pitchFamily="18" charset="0"/>
            </a:endParaRPr>
          </a:p>
        </p:txBody>
      </p:sp>
      <p:pic>
        <p:nvPicPr>
          <p:cNvPr id="3074" name="Picture 2">
            <a:extLst>
              <a:ext uri="{FF2B5EF4-FFF2-40B4-BE49-F238E27FC236}">
                <a16:creationId xmlns:a16="http://schemas.microsoft.com/office/drawing/2014/main" id="{1C7020A2-1585-41C0-8EF3-E6C441DCD8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335" y="4372639"/>
            <a:ext cx="4159326" cy="504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feld 8">
            <a:extLst>
              <a:ext uri="{FF2B5EF4-FFF2-40B4-BE49-F238E27FC236}">
                <a16:creationId xmlns:a16="http://schemas.microsoft.com/office/drawing/2014/main" id="{64C1F99E-2BB9-4886-93B9-3BC98EDA127C}"/>
              </a:ext>
            </a:extLst>
          </p:cNvPr>
          <p:cNvSpPr txBox="1"/>
          <p:nvPr/>
        </p:nvSpPr>
        <p:spPr>
          <a:xfrm>
            <a:off x="4800600" y="4507671"/>
            <a:ext cx="457200" cy="276999"/>
          </a:xfrm>
          <a:prstGeom prst="rect">
            <a:avLst/>
          </a:prstGeom>
          <a:noFill/>
        </p:spPr>
        <p:txBody>
          <a:bodyPr wrap="square">
            <a:spAutoFit/>
          </a:bodyPr>
          <a:lstStyle/>
          <a:p>
            <a:r>
              <a:rPr lang="de-DE" sz="1200" b="1" dirty="0">
                <a:solidFill>
                  <a:srgbClr val="000000"/>
                </a:solidFill>
                <a:effectLst/>
                <a:ea typeface="Times New Roman" panose="02020603050405020304" pitchFamily="18" charset="0"/>
              </a:rPr>
              <a:t>(1A) </a:t>
            </a:r>
            <a:endParaRPr lang="de-DE" sz="1200" b="1" dirty="0"/>
          </a:p>
        </p:txBody>
      </p:sp>
      <p:sp>
        <p:nvSpPr>
          <p:cNvPr id="13" name="Textfeld 12">
            <a:extLst>
              <a:ext uri="{FF2B5EF4-FFF2-40B4-BE49-F238E27FC236}">
                <a16:creationId xmlns:a16="http://schemas.microsoft.com/office/drawing/2014/main" id="{EED04043-44EF-442B-B12C-3E2A6F5EC52E}"/>
              </a:ext>
            </a:extLst>
          </p:cNvPr>
          <p:cNvSpPr txBox="1"/>
          <p:nvPr/>
        </p:nvSpPr>
        <p:spPr>
          <a:xfrm>
            <a:off x="384539" y="5605046"/>
            <a:ext cx="4572000" cy="338554"/>
          </a:xfrm>
          <a:prstGeom prst="rect">
            <a:avLst/>
          </a:prstGeom>
          <a:noFill/>
        </p:spPr>
        <p:txBody>
          <a:bodyPr wrap="square">
            <a:spAutoFit/>
          </a:bodyPr>
          <a:lstStyle/>
          <a:p>
            <a:pPr algn="just">
              <a:spcAft>
                <a:spcPts val="0"/>
              </a:spcAft>
            </a:pPr>
            <a:r>
              <a:rPr lang="en-US" sz="800" dirty="0">
                <a:solidFill>
                  <a:srgbClr val="7030A0"/>
                </a:solidFill>
                <a:effectLst/>
                <a:ea typeface="Times New Roman" panose="02020603050405020304" pitchFamily="18" charset="0"/>
              </a:rPr>
              <a:t>[45] D. Gillespie, (1992) Markov Processes, Academic Press, San Diego, CA, pp.1–565</a:t>
            </a:r>
            <a:endParaRPr lang="de-DE" sz="800" dirty="0">
              <a:solidFill>
                <a:srgbClr val="7030A0"/>
              </a:solidFill>
              <a:effectLst/>
              <a:ea typeface="Times New Roman" panose="02020603050405020304" pitchFamily="18" charset="0"/>
            </a:endParaRPr>
          </a:p>
          <a:p>
            <a:pPr algn="just">
              <a:spcAft>
                <a:spcPts val="0"/>
              </a:spcAft>
            </a:pPr>
            <a:r>
              <a:rPr lang="en-US" sz="800" dirty="0">
                <a:solidFill>
                  <a:srgbClr val="7030A0"/>
                </a:solidFill>
                <a:effectLst/>
                <a:ea typeface="Times New Roman" panose="02020603050405020304" pitchFamily="18" charset="0"/>
              </a:rPr>
              <a:t>[46] D. Gillespie, Physical Review E, 54 (1996) 2084–2091.   </a:t>
            </a:r>
            <a:endParaRPr lang="de-DE" sz="800" dirty="0">
              <a:solidFill>
                <a:srgbClr val="7030A0"/>
              </a:solidFill>
              <a:effectLst/>
              <a:ea typeface="Times New Roman" panose="02020603050405020304" pitchFamily="18" charset="0"/>
            </a:endParaRPr>
          </a:p>
        </p:txBody>
      </p:sp>
      <p:sp>
        <p:nvSpPr>
          <p:cNvPr id="10" name="Textfeld 9">
            <a:extLst>
              <a:ext uri="{FF2B5EF4-FFF2-40B4-BE49-F238E27FC236}">
                <a16:creationId xmlns:a16="http://schemas.microsoft.com/office/drawing/2014/main" id="{0FA34B4F-B8EE-4EC1-9C73-9C19FB587B2F}"/>
              </a:ext>
            </a:extLst>
          </p:cNvPr>
          <p:cNvSpPr txBox="1"/>
          <p:nvPr/>
        </p:nvSpPr>
        <p:spPr>
          <a:xfrm>
            <a:off x="384539" y="5338064"/>
            <a:ext cx="5372100" cy="215444"/>
          </a:xfrm>
          <a:prstGeom prst="rect">
            <a:avLst/>
          </a:prstGeom>
          <a:noFill/>
        </p:spPr>
        <p:txBody>
          <a:bodyPr wrap="square">
            <a:spAutoFit/>
          </a:bodyPr>
          <a:lstStyle/>
          <a:p>
            <a:pPr algn="just">
              <a:spcAft>
                <a:spcPts val="0"/>
              </a:spcAft>
            </a:pPr>
            <a:r>
              <a:rPr lang="en-US" sz="800" dirty="0">
                <a:solidFill>
                  <a:srgbClr val="7030A0"/>
                </a:solidFill>
                <a:effectLst/>
                <a:ea typeface="Times New Roman" panose="02020603050405020304" pitchFamily="18" charset="0"/>
              </a:rPr>
              <a:t>[43] D. Goeringer, S. McLuckey, Rapid Commun. Mass Spectrom. 10 (1996) 328–334.</a:t>
            </a:r>
            <a:endParaRPr lang="de-DE" sz="800" dirty="0">
              <a:solidFill>
                <a:srgbClr val="7030A0"/>
              </a:solidFill>
              <a:effectLst/>
              <a:ea typeface="Times New Roman" panose="02020603050405020304" pitchFamily="18" charset="0"/>
            </a:endParaRPr>
          </a:p>
        </p:txBody>
      </p:sp>
      <p:sp>
        <p:nvSpPr>
          <p:cNvPr id="12" name="Textfeld 11">
            <a:extLst>
              <a:ext uri="{FF2B5EF4-FFF2-40B4-BE49-F238E27FC236}">
                <a16:creationId xmlns:a16="http://schemas.microsoft.com/office/drawing/2014/main" id="{6DDF0B40-14F5-4A76-8298-CC8DAE9D0C61}"/>
              </a:ext>
            </a:extLst>
          </p:cNvPr>
          <p:cNvSpPr txBox="1"/>
          <p:nvPr/>
        </p:nvSpPr>
        <p:spPr>
          <a:xfrm>
            <a:off x="375886" y="5481852"/>
            <a:ext cx="5431536" cy="215444"/>
          </a:xfrm>
          <a:prstGeom prst="rect">
            <a:avLst/>
          </a:prstGeom>
          <a:noFill/>
        </p:spPr>
        <p:txBody>
          <a:bodyPr wrap="square">
            <a:spAutoFit/>
          </a:bodyPr>
          <a:lstStyle/>
          <a:p>
            <a:pPr algn="just">
              <a:spcAft>
                <a:spcPts val="0"/>
              </a:spcAft>
            </a:pPr>
            <a:r>
              <a:rPr lang="en-US" sz="800" dirty="0">
                <a:solidFill>
                  <a:srgbClr val="7030A0"/>
                </a:solidFill>
                <a:effectLst/>
                <a:ea typeface="Times New Roman" panose="02020603050405020304" pitchFamily="18" charset="0"/>
              </a:rPr>
              <a:t>[44] D. Gillespie, The mathematics of Brownian motion and Johnson noise, American Journal of Physics 64 (1996) 225.</a:t>
            </a:r>
            <a:endParaRPr lang="de-DE" sz="800" dirty="0">
              <a:solidFill>
                <a:srgbClr val="7030A0"/>
              </a:solidFill>
              <a:effectLst/>
              <a:ea typeface="Times New Roman" panose="02020603050405020304" pitchFamily="18" charset="0"/>
            </a:endParaRPr>
          </a:p>
        </p:txBody>
      </p:sp>
    </p:spTree>
    <p:extLst>
      <p:ext uri="{BB962C8B-B14F-4D97-AF65-F5344CB8AC3E}">
        <p14:creationId xmlns:p14="http://schemas.microsoft.com/office/powerpoint/2010/main" val="107512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9823</Words>
  <Application>Microsoft Office PowerPoint</Application>
  <PresentationFormat>Bildschirmpräsentation (4:3)</PresentationFormat>
  <Paragraphs>579</Paragraphs>
  <Slides>33</Slides>
  <Notes>2</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33</vt:i4>
      </vt:variant>
    </vt:vector>
  </HeadingPairs>
  <TitlesOfParts>
    <vt:vector size="41" baseType="lpstr">
      <vt:lpstr>Arial</vt:lpstr>
      <vt:lpstr>Calibri</vt:lpstr>
      <vt:lpstr>Calibri Light</vt:lpstr>
      <vt:lpstr>Symbol</vt:lpstr>
      <vt:lpstr>Times</vt:lpstr>
      <vt:lpstr>Times New Roman</vt:lpstr>
      <vt:lpstr>Office Theme</vt:lpstr>
      <vt:lpstr>Custom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PC-3</cp:lastModifiedBy>
  <cp:revision>168</cp:revision>
  <dcterms:created xsi:type="dcterms:W3CDTF">2015-04-04T09:45:50Z</dcterms:created>
  <dcterms:modified xsi:type="dcterms:W3CDTF">2020-07-16T16:38:28Z</dcterms:modified>
</cp:coreProperties>
</file>