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CC"/>
    <a:srgbClr val="CCFFCC"/>
    <a:srgbClr val="603268"/>
    <a:srgbClr val="FF0066"/>
    <a:srgbClr val="663399"/>
    <a:srgbClr val="6A4E9D"/>
    <a:srgbClr val="5E419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5340" autoAdjust="0"/>
    <p:restoredTop sz="94660"/>
  </p:normalViewPr>
  <p:slideViewPr>
    <p:cSldViewPr>
      <p:cViewPr>
        <p:scale>
          <a:sx n="40" d="100"/>
          <a:sy n="40" d="100"/>
        </p:scale>
        <p:origin x="-174" y="7512"/>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nadia%20doctorat\HISTOGRAMME%20ANTIFUNGU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40"/>
  <c:chart>
    <c:view3D>
      <c:rAngAx val="1"/>
    </c:view3D>
    <c:plotArea>
      <c:layout>
        <c:manualLayout>
          <c:layoutTarget val="inner"/>
          <c:xMode val="edge"/>
          <c:yMode val="edge"/>
          <c:x val="0.11632320943891825"/>
          <c:y val="3.494447214416635E-2"/>
          <c:w val="0.70586603935801862"/>
          <c:h val="0.72127613272593727"/>
        </c:manualLayout>
      </c:layout>
      <c:bar3DChart>
        <c:barDir val="col"/>
        <c:grouping val="clustered"/>
        <c:ser>
          <c:idx val="0"/>
          <c:order val="0"/>
          <c:tx>
            <c:strRef>
              <c:f>Feuil1!$D$10</c:f>
              <c:strCache>
                <c:ptCount val="1"/>
                <c:pt idx="0">
                  <c:v>LMB3701</c:v>
                </c:pt>
              </c:strCache>
            </c:strRef>
          </c:tx>
          <c:dLbls>
            <c:dLbl>
              <c:idx val="0"/>
              <c:layout>
                <c:manualLayout>
                  <c:x val="2.0123836367739581E-2"/>
                  <c:y val="-2.6809922240970049E-2"/>
                </c:manualLayout>
              </c:layout>
              <c:showVal val="1"/>
            </c:dLbl>
            <c:dLbl>
              <c:idx val="1"/>
              <c:layout>
                <c:manualLayout>
                  <c:x val="2.0639834881322358E-2"/>
                  <c:y val="-8.3333333333333565E-2"/>
                </c:manualLayout>
              </c:layout>
              <c:showVal val="1"/>
            </c:dLbl>
            <c:showVal val="1"/>
          </c:dLbls>
          <c:cat>
            <c:strRef>
              <c:f>Feuil1!$E$9:$F$9</c:f>
              <c:strCache>
                <c:ptCount val="2"/>
                <c:pt idx="0">
                  <c:v>Aspergillus flavus MNHN 994294 </c:v>
                </c:pt>
                <c:pt idx="1">
                  <c:v>Cladosporium herbarum MNHN 3369  </c:v>
                </c:pt>
              </c:strCache>
            </c:strRef>
          </c:cat>
          <c:val>
            <c:numRef>
              <c:f>Feuil1!$E$10:$F$10</c:f>
              <c:numCache>
                <c:formatCode>0.00%</c:formatCode>
                <c:ptCount val="2"/>
                <c:pt idx="0">
                  <c:v>0.38350000000000523</c:v>
                </c:pt>
                <c:pt idx="1">
                  <c:v>0.15250000000000041</c:v>
                </c:pt>
              </c:numCache>
            </c:numRef>
          </c:val>
        </c:ser>
        <c:ser>
          <c:idx val="1"/>
          <c:order val="1"/>
          <c:tx>
            <c:strRef>
              <c:f>Feuil1!$D$11</c:f>
              <c:strCache>
                <c:ptCount val="1"/>
                <c:pt idx="0">
                  <c:v>LMB3707</c:v>
                </c:pt>
              </c:strCache>
            </c:strRef>
          </c:tx>
          <c:dLbls>
            <c:dLbl>
              <c:idx val="0"/>
              <c:layout>
                <c:manualLayout>
                  <c:x val="4.9922548943905534E-2"/>
                  <c:y val="-6.0185356688988452E-2"/>
                </c:manualLayout>
              </c:layout>
              <c:showVal val="1"/>
            </c:dLbl>
            <c:dLbl>
              <c:idx val="1"/>
              <c:layout>
                <c:manualLayout>
                  <c:x val="2.2703818369454877E-2"/>
                  <c:y val="-7.4074074074074014E-2"/>
                </c:manualLayout>
              </c:layout>
              <c:showVal val="1"/>
            </c:dLbl>
            <c:showVal val="1"/>
          </c:dLbls>
          <c:cat>
            <c:strRef>
              <c:f>Feuil1!$E$9:$F$9</c:f>
              <c:strCache>
                <c:ptCount val="2"/>
                <c:pt idx="0">
                  <c:v>Aspergillus flavus MNHN 994294 </c:v>
                </c:pt>
                <c:pt idx="1">
                  <c:v>Cladosporium herbarum MNHN 3369  </c:v>
                </c:pt>
              </c:strCache>
            </c:strRef>
          </c:cat>
          <c:val>
            <c:numRef>
              <c:f>Feuil1!$E$11:$F$11</c:f>
              <c:numCache>
                <c:formatCode>0%</c:formatCode>
                <c:ptCount val="2"/>
                <c:pt idx="0" formatCode="0.00%">
                  <c:v>0.24650000000000041</c:v>
                </c:pt>
                <c:pt idx="1">
                  <c:v>0</c:v>
                </c:pt>
              </c:numCache>
            </c:numRef>
          </c:val>
        </c:ser>
        <c:shape val="box"/>
        <c:axId val="54333440"/>
        <c:axId val="54334976"/>
        <c:axId val="0"/>
      </c:bar3DChart>
      <c:catAx>
        <c:axId val="54333440"/>
        <c:scaling>
          <c:orientation val="minMax"/>
        </c:scaling>
        <c:axPos val="b"/>
        <c:tickLblPos val="nextTo"/>
        <c:crossAx val="54334976"/>
        <c:crosses val="autoZero"/>
        <c:auto val="1"/>
        <c:lblAlgn val="ctr"/>
        <c:lblOffset val="100"/>
      </c:catAx>
      <c:valAx>
        <c:axId val="54334976"/>
        <c:scaling>
          <c:orientation val="minMax"/>
        </c:scaling>
        <c:axPos val="l"/>
        <c:numFmt formatCode="0.00%" sourceLinked="1"/>
        <c:tickLblPos val="nextTo"/>
        <c:crossAx val="54333440"/>
        <c:crosses val="autoZero"/>
        <c:crossBetween val="between"/>
      </c:valAx>
    </c:plotArea>
    <c:legend>
      <c:legendPos val="r"/>
      <c:layout/>
    </c:legend>
    <c:plotVisOnly val="1"/>
  </c:chart>
  <c:txPr>
    <a:bodyPr/>
    <a:lstStyle/>
    <a:p>
      <a:pPr>
        <a:defRPr sz="1800"/>
      </a:pPr>
      <a:endParaRPr lang="fr-F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26/09/2020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‹N°›</a:t>
            </a:fld>
            <a:endParaRPr lang="en-US" dirty="0"/>
          </a:p>
        </p:txBody>
      </p:sp>
    </p:spTree>
    <p:extLst>
      <p:ext uri="{BB962C8B-B14F-4D97-AF65-F5344CB8AC3E}">
        <p14:creationId xmlns=""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26/09/2020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26/09/2020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26/09/2020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9/26/2020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9/26/2020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9/26/2020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26/09/2020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26/09/2020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26/09/2020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26/09/2020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26/09/2020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26/09/2020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26/09/2020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26/09/2020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26/09/2020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9/26/2020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‹N°›</a:t>
            </a:fld>
            <a:endParaRPr lang="en-US"/>
          </a:p>
        </p:txBody>
      </p:sp>
    </p:spTree>
    <p:extLst>
      <p:ext uri="{BB962C8B-B14F-4D97-AF65-F5344CB8AC3E}">
        <p14:creationId xmlns=""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chart" Target="../charts/chart1.xml"/><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9.wmf"/><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srcRect r="24827" b="24473"/>
          <a:stretch>
            <a:fillRect/>
          </a:stretch>
        </p:blipFill>
        <p:spPr bwMode="auto">
          <a:xfrm>
            <a:off x="16852118" y="6975374"/>
            <a:ext cx="8286808" cy="3286148"/>
          </a:xfrm>
          <a:prstGeom prst="rect">
            <a:avLst/>
          </a:prstGeom>
          <a:noFill/>
          <a:ln w="9525">
            <a:noFill/>
            <a:miter lim="800000"/>
            <a:headEnd/>
            <a:tailEnd/>
          </a:ln>
          <a:effectLst/>
        </p:spPr>
      </p:pic>
      <p:sp>
        <p:nvSpPr>
          <p:cNvPr id="2" name="Title 1"/>
          <p:cNvSpPr>
            <a:spLocks noGrp="1"/>
          </p:cNvSpPr>
          <p:nvPr>
            <p:ph type="title"/>
          </p:nvPr>
        </p:nvSpPr>
        <p:spPr>
          <a:xfrm>
            <a:off x="1513761" y="1714454"/>
            <a:ext cx="27247692" cy="2089196"/>
          </a:xfrm>
        </p:spPr>
        <p:txBody>
          <a:bodyPr/>
          <a:lstStyle/>
          <a:p>
            <a:r>
              <a:rPr lang="en-US" dirty="0" smtClean="0"/>
              <a:t>Production of 2,4 </a:t>
            </a:r>
            <a:r>
              <a:rPr lang="en-US" dirty="0" err="1" smtClean="0"/>
              <a:t>di-t</a:t>
            </a:r>
            <a:r>
              <a:rPr lang="en-US" i="1" dirty="0" err="1" smtClean="0"/>
              <a:t>ert</a:t>
            </a:r>
            <a:r>
              <a:rPr lang="en-US" dirty="0" err="1" smtClean="0"/>
              <a:t>-butylphenol</a:t>
            </a:r>
            <a:r>
              <a:rPr lang="en-US" dirty="0" smtClean="0"/>
              <a:t> and fatty acid compounds by thermophilic </a:t>
            </a:r>
            <a:br>
              <a:rPr lang="en-US" dirty="0" smtClean="0"/>
            </a:br>
            <a:r>
              <a:rPr lang="en-US" i="1" dirty="0" smtClean="0"/>
              <a:t>Bacillus licheniformis </a:t>
            </a:r>
            <a:r>
              <a:rPr lang="en-US" dirty="0" smtClean="0"/>
              <a:t>and evaluation as antifungal agents</a:t>
            </a:r>
            <a:endParaRPr lang="en-US" dirty="0"/>
          </a:p>
        </p:txBody>
      </p:sp>
      <p:sp>
        <p:nvSpPr>
          <p:cNvPr id="4" name="Text Placeholder 3"/>
          <p:cNvSpPr>
            <a:spLocks noGrp="1"/>
          </p:cNvSpPr>
          <p:nvPr>
            <p:ph type="body" sz="quarter" idx="10"/>
          </p:nvPr>
        </p:nvSpPr>
        <p:spPr>
          <a:xfrm>
            <a:off x="1513761" y="6546850"/>
            <a:ext cx="27416044" cy="32689800"/>
          </a:xfrm>
          <a:ln>
            <a:solidFill>
              <a:srgbClr val="603268"/>
            </a:solidFill>
          </a:ln>
        </p:spPr>
        <p:txBody>
          <a:bodyPr/>
          <a:lstStyle/>
          <a:p>
            <a:pPr algn="just"/>
            <a:r>
              <a:rPr lang="fr-FR" dirty="0" smtClean="0">
                <a:solidFill>
                  <a:schemeClr val="tx1"/>
                </a:solidFill>
              </a:rPr>
              <a:t/>
            </a:r>
            <a:br>
              <a:rPr lang="fr-FR" dirty="0" smtClean="0">
                <a:solidFill>
                  <a:schemeClr val="tx1"/>
                </a:solidFill>
              </a:rPr>
            </a:br>
            <a:endParaRPr lang="fr-FR" dirty="0" smtClean="0">
              <a:solidFill>
                <a:schemeClr val="tx1"/>
              </a:solidFill>
            </a:endParaRPr>
          </a:p>
          <a:p>
            <a:pPr algn="just"/>
            <a:endParaRPr lang="fr-FR" dirty="0" smtClean="0">
              <a:solidFill>
                <a:schemeClr val="tx1"/>
              </a:solidFill>
            </a:endParaRPr>
          </a:p>
          <a:p>
            <a:pPr algn="just"/>
            <a:endParaRPr lang="en-US" dirty="0">
              <a:solidFill>
                <a:srgbClr val="00B0F0"/>
              </a:solidFill>
            </a:endParaRPr>
          </a:p>
        </p:txBody>
      </p:sp>
      <p:sp>
        <p:nvSpPr>
          <p:cNvPr id="8" name="TextBox 7"/>
          <p:cNvSpPr txBox="1"/>
          <p:nvPr/>
        </p:nvSpPr>
        <p:spPr>
          <a:xfrm>
            <a:off x="1492948" y="3832102"/>
            <a:ext cx="27436857" cy="2431435"/>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pt-BR" sz="4000" b="1" u="sng" dirty="0" smtClean="0"/>
              <a:t>Nadia Aissaoui </a:t>
            </a:r>
            <a:r>
              <a:rPr lang="pt-BR" sz="4000" b="1" u="sng" baseline="30000" dirty="0" smtClean="0"/>
              <a:t>1</a:t>
            </a:r>
            <a:r>
              <a:rPr lang="pt-BR" sz="4000" b="1" u="sng" dirty="0" smtClean="0"/>
              <a:t>*, </a:t>
            </a:r>
            <a:r>
              <a:rPr lang="pt-BR" sz="4000" dirty="0" smtClean="0"/>
              <a:t>Nihel Klouche-Khelil</a:t>
            </a:r>
            <a:r>
              <a:rPr lang="pt-BR" sz="4000" baseline="30000" dirty="0" smtClean="0"/>
              <a:t>1,2</a:t>
            </a:r>
            <a:r>
              <a:rPr lang="pt-BR" sz="4000" dirty="0" smtClean="0"/>
              <a:t>, Fatima N</a:t>
            </a:r>
            <a:r>
              <a:rPr lang="pt-BR" sz="4000" baseline="30000" dirty="0" smtClean="0"/>
              <a:t>1</a:t>
            </a:r>
            <a:r>
              <a:rPr lang="pt-BR" sz="4000" dirty="0" smtClean="0"/>
              <a:t>.</a:t>
            </a:r>
          </a:p>
          <a:p>
            <a:r>
              <a:rPr lang="en-US" sz="2800" i="1" baseline="30000" dirty="0" smtClean="0"/>
              <a:t>1</a:t>
            </a:r>
            <a:r>
              <a:rPr lang="en-US" sz="2800" i="1" dirty="0" smtClean="0"/>
              <a:t>LAMAABE Laboratory </a:t>
            </a:r>
            <a:r>
              <a:rPr lang="en-US" sz="2800" i="1" dirty="0" err="1" smtClean="0"/>
              <a:t>Tlemcen</a:t>
            </a:r>
            <a:r>
              <a:rPr lang="en-US" sz="2800" i="1" dirty="0" smtClean="0"/>
              <a:t> University, Algeria . </a:t>
            </a:r>
            <a:endParaRPr lang="fr-FR" sz="2800" i="1" dirty="0" smtClean="0"/>
          </a:p>
          <a:p>
            <a:r>
              <a:rPr lang="en-US" sz="2800" i="1" baseline="30000" dirty="0" smtClean="0"/>
              <a:t>2</a:t>
            </a:r>
            <a:r>
              <a:rPr lang="en-US" sz="2800" i="1" dirty="0" smtClean="0"/>
              <a:t> Laboratory of Experimental Surgery, Dental Surgery Department, Faculty of </a:t>
            </a:r>
            <a:r>
              <a:rPr lang="en-US" sz="2800" i="1" dirty="0" err="1" smtClean="0"/>
              <a:t>Medecine</a:t>
            </a:r>
            <a:r>
              <a:rPr lang="en-US" sz="2800" i="1" dirty="0" smtClean="0"/>
              <a:t>, </a:t>
            </a:r>
            <a:r>
              <a:rPr lang="en-US" sz="2800" i="1" dirty="0" err="1" smtClean="0"/>
              <a:t>Tlemcen</a:t>
            </a:r>
            <a:r>
              <a:rPr lang="en-US" sz="2800" i="1" dirty="0" smtClean="0"/>
              <a:t> University, Algeria .</a:t>
            </a:r>
            <a:endParaRPr lang="fr-FR" sz="2800" dirty="0" smtClean="0"/>
          </a:p>
          <a:p>
            <a:pPr algn="r"/>
            <a:r>
              <a:rPr lang="pt-BR" sz="3600" i="1" dirty="0" smtClean="0"/>
              <a:t>*</a:t>
            </a:r>
            <a:r>
              <a:rPr lang="pt-BR" sz="3600" b="1" dirty="0" smtClean="0"/>
              <a:t> </a:t>
            </a:r>
            <a:r>
              <a:rPr lang="en-US" sz="3600" b="1" dirty="0" smtClean="0"/>
              <a:t>Corresponding author e-mail:</a:t>
            </a:r>
            <a:r>
              <a:rPr lang="en-US" sz="3600" b="1" i="1" dirty="0" smtClean="0"/>
              <a:t> </a:t>
            </a:r>
            <a:r>
              <a:rPr lang="it-IT" sz="3600" dirty="0" smtClean="0"/>
              <a:t>nada2389@gmail.com</a:t>
            </a:r>
            <a:endParaRPr lang="fr-FR" sz="3600" dirty="0" smtClean="0"/>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1485391" y="39235053"/>
            <a:ext cx="27423185" cy="2508534"/>
          </a:xfrm>
          <a:prstGeom prst="rect">
            <a:avLst/>
          </a:prstGeom>
        </p:spPr>
      </p:pic>
      <p:sp>
        <p:nvSpPr>
          <p:cNvPr id="1027" name="Rectangle 3"/>
          <p:cNvSpPr>
            <a:spLocks noChangeArrowheads="1"/>
          </p:cNvSpPr>
          <p:nvPr/>
        </p:nvSpPr>
        <p:spPr bwMode="auto">
          <a:xfrm>
            <a:off x="17137870" y="10184436"/>
            <a:ext cx="1157295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en-US" sz="3200" dirty="0" smtClean="0"/>
              <a:t>Fig. 1. </a:t>
            </a:r>
            <a:r>
              <a:rPr lang="en-US" sz="3200" b="1" dirty="0" smtClean="0"/>
              <a:t>A:</a:t>
            </a:r>
            <a:r>
              <a:rPr lang="en-US" sz="3200" dirty="0" smtClean="0"/>
              <a:t> </a:t>
            </a:r>
            <a:r>
              <a:rPr lang="en-US" sz="3200" dirty="0" err="1" smtClean="0"/>
              <a:t>Phylogenetic</a:t>
            </a:r>
            <a:r>
              <a:rPr lang="en-US" sz="3200" dirty="0" smtClean="0"/>
              <a:t> tree of bacterial isolates basing on 16S </a:t>
            </a:r>
            <a:r>
              <a:rPr lang="en-US" sz="3200" dirty="0" err="1" smtClean="0"/>
              <a:t>rDNA</a:t>
            </a:r>
            <a:r>
              <a:rPr lang="en-US" sz="3200" dirty="0" smtClean="0"/>
              <a:t> partial sequences</a:t>
            </a:r>
            <a:r>
              <a:rPr lang="en-US" sz="3200" b="1" dirty="0" smtClean="0"/>
              <a:t>, B:</a:t>
            </a:r>
            <a:r>
              <a:rPr lang="en-US" sz="3200" dirty="0" smtClean="0"/>
              <a:t> </a:t>
            </a:r>
            <a:r>
              <a:rPr lang="en-US" sz="3200" dirty="0" err="1" smtClean="0"/>
              <a:t>Dbagh</a:t>
            </a:r>
            <a:r>
              <a:rPr lang="en-US" sz="3200" dirty="0" smtClean="0"/>
              <a:t> hot spring -Algeria ( sample site).</a:t>
            </a:r>
          </a:p>
        </p:txBody>
      </p:sp>
      <p:sp>
        <p:nvSpPr>
          <p:cNvPr id="9" name="Rectangle à coins arrondis 8"/>
          <p:cNvSpPr/>
          <p:nvPr/>
        </p:nvSpPr>
        <p:spPr>
          <a:xfrm>
            <a:off x="1635824" y="6832498"/>
            <a:ext cx="27146440" cy="464347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sz="3600" dirty="0" smtClean="0">
              <a:solidFill>
                <a:schemeClr val="tx1"/>
              </a:solidFill>
            </a:endParaRPr>
          </a:p>
          <a:p>
            <a:endParaRPr lang="fr-FR" sz="3600" dirty="0" smtClean="0">
              <a:solidFill>
                <a:schemeClr val="tx1"/>
              </a:solidFill>
            </a:endParaRPr>
          </a:p>
        </p:txBody>
      </p:sp>
      <p:sp>
        <p:nvSpPr>
          <p:cNvPr id="13" name="Rectangle à coins arrondis 12"/>
          <p:cNvSpPr/>
          <p:nvPr/>
        </p:nvSpPr>
        <p:spPr>
          <a:xfrm>
            <a:off x="1707262" y="12047472"/>
            <a:ext cx="9072626" cy="112872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pPr algn="ctr"/>
            <a:r>
              <a:rPr lang="fr-FR" b="1" dirty="0" smtClean="0">
                <a:solidFill>
                  <a:srgbClr val="00B0F0"/>
                </a:solidFill>
              </a:rPr>
              <a:t>ANTIFUNGAL ASSAYS</a:t>
            </a:r>
          </a:p>
          <a:p>
            <a:pPr algn="just"/>
            <a:r>
              <a:rPr lang="en-US" sz="3600" dirty="0" smtClean="0"/>
              <a:t>The antifungal activity against </a:t>
            </a:r>
            <a:r>
              <a:rPr lang="en-US" sz="3600" i="1" dirty="0" err="1" smtClean="0"/>
              <a:t>A.flavus</a:t>
            </a:r>
            <a:r>
              <a:rPr lang="en-US" sz="3600" i="1" dirty="0" smtClean="0"/>
              <a:t> MNHN </a:t>
            </a:r>
            <a:r>
              <a:rPr lang="en-US" sz="3600" dirty="0" smtClean="0"/>
              <a:t>994294 and </a:t>
            </a:r>
            <a:r>
              <a:rPr lang="en-US" sz="3600" i="1" dirty="0" err="1" smtClean="0"/>
              <a:t>C.herbarium</a:t>
            </a:r>
            <a:r>
              <a:rPr lang="en-US" sz="3600" i="1" dirty="0" smtClean="0"/>
              <a:t> MNHN </a:t>
            </a:r>
            <a:r>
              <a:rPr lang="en-US" sz="3600" dirty="0" smtClean="0"/>
              <a:t>3369 was detected using the agar dilution method. In brief, 6 mm agar discs of each filamentous fungus were deposited in the centre of Petri plate containing 20 ml of Potato Dextrose Agar with various concentrations of each extract (10, 50, and 100µl). The plates were incubated at 28°C until the inhibition zone was formed. </a:t>
            </a:r>
            <a:r>
              <a:rPr lang="en-US" sz="3600" dirty="0" err="1" smtClean="0"/>
              <a:t>Isopropanol</a:t>
            </a:r>
            <a:r>
              <a:rPr lang="en-US" sz="3600" dirty="0" smtClean="0"/>
              <a:t>/water (50/50) was used as negative control (</a:t>
            </a:r>
            <a:r>
              <a:rPr lang="en-US" sz="3600" dirty="0" err="1" smtClean="0"/>
              <a:t>Hili</a:t>
            </a:r>
            <a:r>
              <a:rPr lang="en-US" sz="3600" dirty="0" smtClean="0"/>
              <a:t> et al., 1997). All tests were repeated in triplicate. GIR% was expressed using the following formula: </a:t>
            </a:r>
          </a:p>
          <a:p>
            <a:pPr algn="ctr"/>
            <a:r>
              <a:rPr lang="en-US" sz="3600" dirty="0" smtClean="0"/>
              <a:t>GIR%= [(C − T)/C] × 100.</a:t>
            </a:r>
          </a:p>
          <a:p>
            <a:pPr algn="ctr"/>
            <a:endParaRPr lang="fr-FR" sz="3600" dirty="0" smtClean="0"/>
          </a:p>
          <a:p>
            <a:pPr algn="just"/>
            <a:r>
              <a:rPr lang="en-US" sz="3600" dirty="0" smtClean="0"/>
              <a:t>T :the </a:t>
            </a:r>
            <a:r>
              <a:rPr lang="en-US" sz="3600" dirty="0" err="1" smtClean="0"/>
              <a:t>mycelial</a:t>
            </a:r>
            <a:r>
              <a:rPr lang="en-US" sz="3600" dirty="0" smtClean="0"/>
              <a:t> growth in treatment (mm). </a:t>
            </a:r>
          </a:p>
          <a:p>
            <a:pPr algn="just"/>
            <a:r>
              <a:rPr lang="en-US" sz="3600" dirty="0" smtClean="0"/>
              <a:t>C: the </a:t>
            </a:r>
            <a:r>
              <a:rPr lang="en-US" sz="3600" dirty="0" err="1" smtClean="0"/>
              <a:t>mycelial</a:t>
            </a:r>
            <a:r>
              <a:rPr lang="en-US" sz="3600" dirty="0" smtClean="0"/>
              <a:t> growth of the control (mm).</a:t>
            </a:r>
            <a:endParaRPr lang="fr-FR" sz="3600" dirty="0" smtClean="0"/>
          </a:p>
          <a:p>
            <a:pPr algn="ctr"/>
            <a:endParaRPr lang="fr-FR" dirty="0" smtClean="0">
              <a:solidFill>
                <a:srgbClr val="0070C0"/>
              </a:solidFill>
            </a:endParaRPr>
          </a:p>
          <a:p>
            <a:endParaRPr lang="fr-FR" dirty="0" smtClean="0">
              <a:solidFill>
                <a:srgbClr val="0070C0"/>
              </a:solidFill>
            </a:endParaRPr>
          </a:p>
          <a:p>
            <a:endParaRPr lang="fr-FR" dirty="0" smtClean="0">
              <a:solidFill>
                <a:srgbClr val="0070C0"/>
              </a:solidFill>
            </a:endParaRPr>
          </a:p>
          <a:p>
            <a:endParaRPr lang="fr-FR" dirty="0" smtClean="0">
              <a:solidFill>
                <a:srgbClr val="0070C0"/>
              </a:solidFill>
            </a:endParaRPr>
          </a:p>
          <a:p>
            <a:endParaRPr lang="fr-FR" dirty="0" smtClean="0">
              <a:solidFill>
                <a:srgbClr val="0070C0"/>
              </a:solidFill>
            </a:endParaRPr>
          </a:p>
          <a:p>
            <a:endParaRPr lang="fr-FR" dirty="0" smtClean="0">
              <a:solidFill>
                <a:srgbClr val="0070C0"/>
              </a:solidFill>
            </a:endParaRPr>
          </a:p>
          <a:p>
            <a:endParaRPr lang="fr-FR" dirty="0" smtClean="0">
              <a:solidFill>
                <a:srgbClr val="0070C0"/>
              </a:solidFill>
            </a:endParaRPr>
          </a:p>
          <a:p>
            <a:endParaRPr lang="fr-FR" dirty="0" smtClean="0">
              <a:solidFill>
                <a:srgbClr val="0070C0"/>
              </a:solidFill>
            </a:endParaRPr>
          </a:p>
          <a:p>
            <a:endParaRPr lang="fr-FR" dirty="0" smtClean="0">
              <a:solidFill>
                <a:srgbClr val="0070C0"/>
              </a:solidFill>
            </a:endParaRPr>
          </a:p>
          <a:p>
            <a:endParaRPr lang="fr-FR" dirty="0" smtClean="0">
              <a:solidFill>
                <a:srgbClr val="0070C0"/>
              </a:solidFill>
            </a:endParaRPr>
          </a:p>
          <a:p>
            <a:r>
              <a:rPr lang="fr-FR" dirty="0" smtClean="0">
                <a:solidFill>
                  <a:srgbClr val="0070C0"/>
                </a:solidFill>
              </a:rPr>
              <a:t> </a:t>
            </a:r>
            <a:endParaRPr lang="fr-FR" dirty="0">
              <a:solidFill>
                <a:srgbClr val="0070C0"/>
              </a:solidFill>
            </a:endParaRPr>
          </a:p>
        </p:txBody>
      </p:sp>
      <p:sp>
        <p:nvSpPr>
          <p:cNvPr id="14" name="Rectangle à coins arrondis 13"/>
          <p:cNvSpPr/>
          <p:nvPr/>
        </p:nvSpPr>
        <p:spPr>
          <a:xfrm>
            <a:off x="10922764" y="12047472"/>
            <a:ext cx="17788062" cy="11287204"/>
          </a:xfrm>
          <a:prstGeom prst="round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solidFill>
                <a:srgbClr val="FF33CC"/>
              </a:solidFill>
            </a:endParaRPr>
          </a:p>
          <a:p>
            <a:pPr algn="ctr"/>
            <a:r>
              <a:rPr lang="fr-FR" b="1" dirty="0" smtClean="0">
                <a:solidFill>
                  <a:srgbClr val="FF33CC"/>
                </a:solidFill>
              </a:rPr>
              <a:t>COMPOUNDS STRUCTURES</a:t>
            </a:r>
          </a:p>
          <a:p>
            <a:pPr algn="ctr"/>
            <a:endParaRPr lang="fr-FR" b="1" dirty="0" smtClean="0">
              <a:solidFill>
                <a:srgbClr val="FF33CC"/>
              </a:solidFill>
            </a:endParaRPr>
          </a:p>
          <a:p>
            <a:pPr algn="ctr"/>
            <a:endParaRPr lang="fr-FR" b="1" dirty="0" smtClean="0">
              <a:solidFill>
                <a:srgbClr val="FF33CC"/>
              </a:solidFill>
            </a:endParaRPr>
          </a:p>
          <a:p>
            <a:endParaRPr lang="fr-FR" dirty="0" smtClean="0">
              <a:solidFill>
                <a:srgbClr val="FF33CC"/>
              </a:solidFill>
            </a:endParaRPr>
          </a:p>
          <a:p>
            <a:endParaRPr lang="fr-FR" dirty="0" smtClean="0">
              <a:solidFill>
                <a:srgbClr val="FF33CC"/>
              </a:solidFill>
            </a:endParaRPr>
          </a:p>
          <a:p>
            <a:endParaRPr lang="fr-FR" dirty="0" smtClean="0">
              <a:solidFill>
                <a:srgbClr val="FF33CC"/>
              </a:solidFill>
            </a:endParaRPr>
          </a:p>
          <a:p>
            <a:endParaRPr lang="fr-FR" dirty="0" smtClean="0">
              <a:solidFill>
                <a:srgbClr val="FF33CC"/>
              </a:solidFill>
            </a:endParaRPr>
          </a:p>
          <a:p>
            <a:endParaRPr lang="fr-FR" dirty="0" smtClean="0">
              <a:solidFill>
                <a:srgbClr val="FF33CC"/>
              </a:solidFill>
            </a:endParaRPr>
          </a:p>
          <a:p>
            <a:endParaRPr lang="fr-FR" dirty="0" smtClean="0">
              <a:solidFill>
                <a:srgbClr val="FF33CC"/>
              </a:solidFill>
            </a:endParaRPr>
          </a:p>
          <a:p>
            <a:endParaRPr lang="fr-FR" dirty="0" smtClean="0">
              <a:solidFill>
                <a:srgbClr val="FF33CC"/>
              </a:solidFill>
            </a:endParaRPr>
          </a:p>
          <a:p>
            <a:endParaRPr lang="fr-FR" dirty="0" smtClean="0">
              <a:solidFill>
                <a:srgbClr val="FF33CC"/>
              </a:solidFill>
            </a:endParaRPr>
          </a:p>
          <a:p>
            <a:endParaRPr lang="fr-FR" dirty="0" smtClean="0">
              <a:solidFill>
                <a:srgbClr val="FF33CC"/>
              </a:solidFill>
            </a:endParaRPr>
          </a:p>
          <a:p>
            <a:endParaRPr lang="fr-FR" dirty="0">
              <a:solidFill>
                <a:srgbClr val="FF33CC"/>
              </a:solidFill>
            </a:endParaRPr>
          </a:p>
        </p:txBody>
      </p:sp>
      <p:graphicFrame>
        <p:nvGraphicFramePr>
          <p:cNvPr id="15" name="Tableau 14"/>
          <p:cNvGraphicFramePr>
            <a:graphicFrameLocks noGrp="1"/>
          </p:cNvGraphicFramePr>
          <p:nvPr/>
        </p:nvGraphicFramePr>
        <p:xfrm>
          <a:off x="11708581" y="13335802"/>
          <a:ext cx="16499657" cy="8572716"/>
        </p:xfrm>
        <a:graphic>
          <a:graphicData uri="http://schemas.openxmlformats.org/drawingml/2006/table">
            <a:tbl>
              <a:tblPr firstRow="1" bandRow="1">
                <a:tableStyleId>{5940675A-B579-460E-94D1-54222C63F5DA}</a:tableStyleId>
              </a:tblPr>
              <a:tblGrid>
                <a:gridCol w="3143273"/>
                <a:gridCol w="214313"/>
                <a:gridCol w="3714777"/>
                <a:gridCol w="116840"/>
                <a:gridCol w="2595280"/>
                <a:gridCol w="155535"/>
                <a:gridCol w="6559639"/>
              </a:tblGrid>
              <a:tr h="1145751">
                <a:tc>
                  <a:txBody>
                    <a:bodyPr/>
                    <a:lstStyle/>
                    <a:p>
                      <a:pPr algn="ctr"/>
                      <a:r>
                        <a:rPr lang="fr-FR" sz="3600" b="1" kern="1200" dirty="0" smtClean="0"/>
                        <a:t>Bioactives compounds</a:t>
                      </a:r>
                      <a:endParaRPr lang="fr-FR" sz="3600" b="1" kern="1200" dirty="0" smtClean="0">
                        <a:solidFill>
                          <a:schemeClr val="tx1"/>
                        </a:solidFill>
                        <a:latin typeface="+mn-lt"/>
                        <a:ea typeface="+mn-ea"/>
                        <a:cs typeface="+mn-cs"/>
                      </a:endParaRPr>
                    </a:p>
                  </a:txBody>
                  <a:tcPr/>
                </a:tc>
                <a:tc gridSpan="2">
                  <a:txBody>
                    <a:bodyPr/>
                    <a:lstStyle/>
                    <a:p>
                      <a:pPr algn="ctr"/>
                      <a:r>
                        <a:rPr lang="fr-FR" sz="3600" b="1" kern="1200" dirty="0" err="1" smtClean="0"/>
                        <a:t>Chemicals</a:t>
                      </a:r>
                      <a:r>
                        <a:rPr lang="fr-FR" sz="3600" b="1" kern="1200" dirty="0" smtClean="0"/>
                        <a:t> </a:t>
                      </a:r>
                    </a:p>
                    <a:p>
                      <a:pPr algn="ctr"/>
                      <a:r>
                        <a:rPr lang="fr-FR" sz="3600" b="1" kern="1200" dirty="0" smtClean="0"/>
                        <a:t>structure</a:t>
                      </a:r>
                      <a:endParaRPr lang="fr-FR" sz="3600" b="1" kern="1200" dirty="0" smtClean="0">
                        <a:solidFill>
                          <a:schemeClr val="tx1"/>
                        </a:solidFill>
                        <a:latin typeface="+mn-lt"/>
                        <a:ea typeface="+mn-ea"/>
                        <a:cs typeface="+mn-cs"/>
                      </a:endParaRPr>
                    </a:p>
                  </a:txBody>
                  <a:tcPr/>
                </a:tc>
                <a:tc hMerge="1">
                  <a:txBody>
                    <a:bodyPr/>
                    <a:lstStyle/>
                    <a:p>
                      <a:endParaRPr lang="fr-FR"/>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3600" b="1" kern="1200" dirty="0" smtClean="0"/>
                        <a:t>Nature of the</a:t>
                      </a:r>
                      <a:br>
                        <a:rPr lang="fr-FR" sz="3600" b="1" kern="1200" dirty="0" smtClean="0"/>
                      </a:br>
                      <a:r>
                        <a:rPr lang="fr-FR" sz="3600" b="1" kern="1200" dirty="0" smtClean="0"/>
                        <a:t>compounds</a:t>
                      </a:r>
                      <a:endParaRPr lang="fr-FR" sz="3600" b="1" kern="1200" dirty="0" smtClean="0">
                        <a:solidFill>
                          <a:schemeClr val="tx1"/>
                        </a:solidFill>
                        <a:latin typeface="+mn-lt"/>
                        <a:ea typeface="+mn-ea"/>
                        <a:cs typeface="+mn-cs"/>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3600" kern="1200" dirty="0" smtClean="0">
                        <a:solidFill>
                          <a:schemeClr val="tx1"/>
                        </a:solidFill>
                        <a:latin typeface="+mn-lt"/>
                        <a:ea typeface="+mn-ea"/>
                        <a:cs typeface="+mn-cs"/>
                      </a:endParaRPr>
                    </a:p>
                  </a:txBody>
                  <a:tcPr/>
                </a:tc>
                <a:tc hMerge="1">
                  <a:txBody>
                    <a:bodyPr/>
                    <a:lstStyle/>
                    <a:p>
                      <a:endParaRPr lang="fr-FR"/>
                    </a:p>
                  </a:txBody>
                  <a:tcPr/>
                </a:tc>
                <a:tc>
                  <a:txBody>
                    <a:bodyPr/>
                    <a:lstStyle/>
                    <a:p>
                      <a:pPr algn="ctr"/>
                      <a:r>
                        <a:rPr lang="fr-FR" sz="3600" b="1" kern="1200" dirty="0" err="1" smtClean="0"/>
                        <a:t>Biologicals</a:t>
                      </a:r>
                      <a:r>
                        <a:rPr lang="fr-FR" sz="3600" b="1" kern="1200" baseline="0" dirty="0" smtClean="0"/>
                        <a:t> </a:t>
                      </a:r>
                      <a:r>
                        <a:rPr lang="fr-FR" sz="3600" b="1" kern="1200" dirty="0" smtClean="0"/>
                        <a:t>actions</a:t>
                      </a:r>
                      <a:endParaRPr lang="fr-FR" sz="3600" b="1" kern="1200" dirty="0" smtClean="0">
                        <a:solidFill>
                          <a:schemeClr val="tx1"/>
                        </a:solidFill>
                        <a:latin typeface="+mn-lt"/>
                        <a:ea typeface="+mn-ea"/>
                        <a:cs typeface="+mn-cs"/>
                      </a:endParaRPr>
                    </a:p>
                  </a:txBody>
                  <a:tcPr/>
                </a:tc>
              </a:tr>
              <a:tr h="616943">
                <a:tc gridSpan="7">
                  <a:txBody>
                    <a:bodyPr/>
                    <a:lstStyle/>
                    <a:p>
                      <a:pPr algn="ctr"/>
                      <a:r>
                        <a:rPr lang="fr-FR" sz="3600" b="1" kern="1200" dirty="0" smtClean="0"/>
                        <a:t>Communs bioactive compound</a:t>
                      </a:r>
                      <a:endParaRPr lang="fr-FR" sz="3600" b="1" kern="1200" dirty="0" smtClean="0">
                        <a:solidFill>
                          <a:schemeClr val="tx1"/>
                        </a:solidFill>
                        <a:latin typeface="+mn-lt"/>
                        <a:ea typeface="+mn-ea"/>
                        <a:cs typeface="+mn-cs"/>
                      </a:endParaRP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216259">
                <a:tc gridSpan="2">
                  <a:txBody>
                    <a:bodyPr/>
                    <a:lstStyle/>
                    <a:p>
                      <a:pPr algn="just">
                        <a:lnSpc>
                          <a:spcPct val="115000"/>
                        </a:lnSpc>
                        <a:spcAft>
                          <a:spcPts val="0"/>
                        </a:spcAft>
                      </a:pPr>
                      <a:r>
                        <a:rPr lang="en-US" sz="3600" kern="1200" dirty="0" smtClean="0"/>
                        <a:t>2,4-Di-tert-butylphenol</a:t>
                      </a:r>
                      <a:endParaRPr lang="fr-FR" sz="3600" b="0" kern="1200" dirty="0" smtClean="0">
                        <a:solidFill>
                          <a:schemeClr val="tx1"/>
                        </a:solidFill>
                        <a:latin typeface="+mn-lt"/>
                        <a:ea typeface="+mn-ea"/>
                        <a:cs typeface="+mn-cs"/>
                      </a:endParaRPr>
                    </a:p>
                  </a:txBody>
                  <a:tcPr marL="68580" marR="68580" marT="0" marB="0"/>
                </a:tc>
                <a:tc hMerge="1">
                  <a:txBody>
                    <a:bodyPr/>
                    <a:lstStyle/>
                    <a:p>
                      <a:endParaRPr lang="fr-FR" dirty="0"/>
                    </a:p>
                  </a:txBody>
                  <a:tcPr marL="68580" marR="68580" marT="0" marB="0"/>
                </a:tc>
                <a:tc>
                  <a:txBody>
                    <a:bodyPr/>
                    <a:lstStyle/>
                    <a:p>
                      <a:endParaRPr lang="fr-FR" dirty="0"/>
                    </a:p>
                  </a:txBody>
                  <a:tcPr marL="68580" marR="68580" marT="0" marB="0"/>
                </a:tc>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3600" kern="1200" dirty="0" smtClean="0"/>
                        <a:t>Phenol </a:t>
                      </a:r>
                      <a:endParaRPr lang="fr-FR" sz="3600" kern="1200" dirty="0" smtClean="0"/>
                    </a:p>
                    <a:p>
                      <a:pPr algn="just">
                        <a:lnSpc>
                          <a:spcPct val="115000"/>
                        </a:lnSpc>
                        <a:spcAft>
                          <a:spcPts val="0"/>
                        </a:spcAft>
                      </a:pPr>
                      <a:endParaRPr lang="fr-FR" sz="3600" b="0" kern="1200" dirty="0" smtClean="0">
                        <a:solidFill>
                          <a:schemeClr val="tx1"/>
                        </a:solidFill>
                        <a:latin typeface="+mn-lt"/>
                        <a:ea typeface="+mn-ea"/>
                        <a:cs typeface="+mn-cs"/>
                      </a:endParaRPr>
                    </a:p>
                  </a:txBody>
                  <a:tcPr marL="68580" marR="68580" marT="0" marB="0"/>
                </a:tc>
                <a:tc hMerge="1">
                  <a:txBody>
                    <a:bodyPr/>
                    <a:lstStyle/>
                    <a:p>
                      <a:pPr algn="just">
                        <a:lnSpc>
                          <a:spcPct val="115000"/>
                        </a:lnSpc>
                        <a:spcAft>
                          <a:spcPts val="0"/>
                        </a:spcAft>
                      </a:pPr>
                      <a:endParaRPr lang="fr-FR" sz="3600" b="0" kern="1200" dirty="0" smtClean="0">
                        <a:solidFill>
                          <a:schemeClr val="tx1"/>
                        </a:solidFill>
                        <a:latin typeface="+mn-lt"/>
                        <a:ea typeface="+mn-ea"/>
                        <a:cs typeface="+mn-cs"/>
                      </a:endParaRPr>
                    </a:p>
                  </a:txBody>
                  <a:tcPr marL="68580" marR="68580" marT="0" marB="0"/>
                </a:tc>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fr-FR" sz="3600" kern="1200" dirty="0" err="1" smtClean="0"/>
                        <a:t>Antibacterial</a:t>
                      </a:r>
                      <a:r>
                        <a:rPr lang="fr-FR" sz="3600" kern="1200" dirty="0" smtClean="0"/>
                        <a:t> </a:t>
                      </a:r>
                      <a:r>
                        <a:rPr lang="fr-FR" sz="3600" kern="1200" dirty="0" err="1" smtClean="0"/>
                        <a:t>potency</a:t>
                      </a:r>
                      <a:r>
                        <a:rPr lang="fr-FR" sz="3600" kern="1200" baseline="0" dirty="0" smtClean="0"/>
                        <a:t> </a:t>
                      </a:r>
                      <a:r>
                        <a:rPr lang="fr-FR" sz="3600" kern="1200" dirty="0" smtClean="0"/>
                        <a:t>(Aissaoui</a:t>
                      </a:r>
                      <a:r>
                        <a:rPr lang="fr-FR" sz="3600" kern="1200" baseline="0" dirty="0" smtClean="0"/>
                        <a:t> et al.,2018)</a:t>
                      </a:r>
                      <a:endParaRPr lang="fr-FR" sz="3600" b="0" kern="1200" dirty="0" smtClean="0">
                        <a:solidFill>
                          <a:schemeClr val="tx1"/>
                        </a:solidFill>
                        <a:latin typeface="+mn-lt"/>
                        <a:ea typeface="+mn-ea"/>
                        <a:cs typeface="+mn-cs"/>
                      </a:endParaRPr>
                    </a:p>
                  </a:txBody>
                  <a:tcPr marL="68580" marR="68580" marT="0" marB="0"/>
                </a:tc>
                <a:tc hMerge="1">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fr-FR" sz="3600" b="0" kern="1200" dirty="0" smtClean="0">
                        <a:solidFill>
                          <a:schemeClr val="tx1"/>
                        </a:solidFill>
                        <a:latin typeface="+mn-lt"/>
                        <a:ea typeface="+mn-ea"/>
                        <a:cs typeface="+mn-cs"/>
                      </a:endParaRPr>
                    </a:p>
                  </a:txBody>
                  <a:tcPr marL="68580" marR="68580" marT="0" marB="0"/>
                </a:tc>
              </a:tr>
              <a:tr h="1824388">
                <a:tc gridSpan="2">
                  <a:txBody>
                    <a:bodyPr/>
                    <a:lstStyle/>
                    <a:p>
                      <a:pPr algn="just">
                        <a:lnSpc>
                          <a:spcPct val="115000"/>
                        </a:lnSpc>
                        <a:spcAft>
                          <a:spcPts val="0"/>
                        </a:spcAft>
                      </a:pPr>
                      <a:r>
                        <a:rPr lang="en-US" sz="3600" kern="1200" dirty="0" smtClean="0">
                          <a:solidFill>
                            <a:schemeClr val="tx1"/>
                          </a:solidFill>
                          <a:latin typeface="+mn-lt"/>
                          <a:ea typeface="+mn-ea"/>
                          <a:cs typeface="+mn-cs"/>
                        </a:rPr>
                        <a:t>4-tert-Butylcalix[4]</a:t>
                      </a:r>
                      <a:r>
                        <a:rPr lang="en-US" sz="3600" kern="1200" dirty="0" err="1" smtClean="0">
                          <a:solidFill>
                            <a:schemeClr val="tx1"/>
                          </a:solidFill>
                          <a:latin typeface="+mn-lt"/>
                          <a:ea typeface="+mn-ea"/>
                          <a:cs typeface="+mn-cs"/>
                        </a:rPr>
                        <a:t>arene</a:t>
                      </a:r>
                      <a:endParaRPr lang="fr-FR" sz="3600" kern="1200" dirty="0" smtClean="0">
                        <a:solidFill>
                          <a:schemeClr val="tx1"/>
                        </a:solidFill>
                        <a:latin typeface="+mn-lt"/>
                        <a:ea typeface="+mn-ea"/>
                        <a:cs typeface="+mn-cs"/>
                      </a:endParaRPr>
                    </a:p>
                  </a:txBody>
                  <a:tcPr marL="68580" marR="68580" marT="0" marB="0"/>
                </a:tc>
                <a:tc hMerge="1">
                  <a:txBody>
                    <a:bodyPr/>
                    <a:lstStyle/>
                    <a:p>
                      <a:endParaRPr lang="fr-FR" sz="3600" kern="1200" dirty="0" smtClean="0">
                        <a:solidFill>
                          <a:schemeClr val="tx1"/>
                        </a:solidFill>
                        <a:latin typeface="+mn-lt"/>
                        <a:ea typeface="+mn-ea"/>
                        <a:cs typeface="+mn-cs"/>
                      </a:endParaRPr>
                    </a:p>
                  </a:txBody>
                  <a:tcPr marL="68580" marR="68580" marT="0" marB="0"/>
                </a:tc>
                <a:tc>
                  <a:txBody>
                    <a:bodyPr/>
                    <a:lstStyle/>
                    <a:p>
                      <a:endParaRPr lang="fr-FR" dirty="0"/>
                    </a:p>
                  </a:txBody>
                  <a:tcPr marL="68580" marR="68580" marT="0" marB="0"/>
                </a:tc>
                <a:tc gridSpan="2">
                  <a:txBody>
                    <a:bodyPr/>
                    <a:lstStyle/>
                    <a:p>
                      <a:r>
                        <a:rPr lang="en-US" sz="3600" kern="1200" dirty="0" err="1" smtClean="0">
                          <a:solidFill>
                            <a:schemeClr val="tx1"/>
                          </a:solidFill>
                          <a:latin typeface="+mn-lt"/>
                          <a:ea typeface="+mn-ea"/>
                          <a:cs typeface="+mn-cs"/>
                        </a:rPr>
                        <a:t>Polyphenolic</a:t>
                      </a:r>
                      <a:r>
                        <a:rPr lang="en-US" sz="3600" kern="1200" dirty="0" smtClean="0">
                          <a:solidFill>
                            <a:schemeClr val="tx1"/>
                          </a:solidFill>
                          <a:latin typeface="+mn-lt"/>
                          <a:ea typeface="+mn-ea"/>
                          <a:cs typeface="+mn-cs"/>
                        </a:rPr>
                        <a:t>  </a:t>
                      </a:r>
                      <a:r>
                        <a:rPr lang="en-US" sz="3600" kern="1200" dirty="0" err="1" smtClean="0">
                          <a:solidFill>
                            <a:schemeClr val="tx1"/>
                          </a:solidFill>
                          <a:latin typeface="+mn-lt"/>
                          <a:ea typeface="+mn-ea"/>
                          <a:cs typeface="+mn-cs"/>
                        </a:rPr>
                        <a:t>macrocycle</a:t>
                      </a:r>
                      <a:endParaRPr lang="fr-FR" sz="3600" kern="1200" dirty="0" smtClean="0">
                        <a:solidFill>
                          <a:schemeClr val="tx1"/>
                        </a:solidFill>
                        <a:latin typeface="+mn-lt"/>
                        <a:ea typeface="+mn-ea"/>
                        <a:cs typeface="+mn-cs"/>
                      </a:endParaRPr>
                    </a:p>
                  </a:txBody>
                  <a:tcPr marL="68580" marR="68580" marT="0" marB="0"/>
                </a:tc>
                <a:tc hMerge="1">
                  <a:txBody>
                    <a:bodyPr/>
                    <a:lstStyle/>
                    <a:p>
                      <a:pPr algn="just">
                        <a:lnSpc>
                          <a:spcPct val="115000"/>
                        </a:lnSpc>
                        <a:spcAft>
                          <a:spcPts val="0"/>
                        </a:spcAft>
                      </a:pPr>
                      <a:endParaRPr lang="fr-FR" sz="3600" b="0" kern="1200" dirty="0" smtClean="0">
                        <a:solidFill>
                          <a:schemeClr val="tx1"/>
                        </a:solidFill>
                        <a:latin typeface="+mn-lt"/>
                        <a:ea typeface="+mn-ea"/>
                        <a:cs typeface="+mn-cs"/>
                      </a:endParaRPr>
                    </a:p>
                  </a:txBody>
                  <a:tcPr marL="68580" marR="68580" marT="0" marB="0"/>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600" kern="1200" dirty="0" err="1" smtClean="0">
                          <a:solidFill>
                            <a:schemeClr val="tx1"/>
                          </a:solidFill>
                          <a:latin typeface="+mn-lt"/>
                          <a:ea typeface="+mn-ea"/>
                          <a:cs typeface="+mn-cs"/>
                        </a:rPr>
                        <a:t>Antibacterial</a:t>
                      </a:r>
                      <a:r>
                        <a:rPr lang="fr-FR" sz="3600" kern="1200" dirty="0" smtClean="0">
                          <a:solidFill>
                            <a:schemeClr val="tx1"/>
                          </a:solidFill>
                          <a:latin typeface="+mn-lt"/>
                          <a:ea typeface="+mn-ea"/>
                          <a:cs typeface="+mn-cs"/>
                        </a:rPr>
                        <a:t> </a:t>
                      </a:r>
                      <a:r>
                        <a:rPr lang="fr-FR" sz="3600" kern="1200" dirty="0" err="1" smtClean="0">
                          <a:solidFill>
                            <a:schemeClr val="tx1"/>
                          </a:solidFill>
                          <a:latin typeface="+mn-lt"/>
                          <a:ea typeface="+mn-ea"/>
                          <a:cs typeface="+mn-cs"/>
                        </a:rPr>
                        <a:t>potency</a:t>
                      </a:r>
                      <a:r>
                        <a:rPr lang="fr-FR" sz="3600" kern="1200" dirty="0" smtClean="0">
                          <a:solidFill>
                            <a:schemeClr val="tx1"/>
                          </a:solidFill>
                          <a:latin typeface="+mn-lt"/>
                          <a:ea typeface="+mn-ea"/>
                          <a:cs typeface="+mn-cs"/>
                        </a:rPr>
                        <a:t> ( Aissaoui et al.,2018);</a:t>
                      </a:r>
                      <a:r>
                        <a:rPr lang="fr-FR" sz="3600" kern="1200" baseline="0" dirty="0" smtClean="0">
                          <a:solidFill>
                            <a:schemeClr val="tx1"/>
                          </a:solidFill>
                          <a:latin typeface="+mn-lt"/>
                          <a:ea typeface="+mn-ea"/>
                          <a:cs typeface="+mn-cs"/>
                        </a:rPr>
                        <a:t> </a:t>
                      </a:r>
                      <a:r>
                        <a:rPr lang="en-US" sz="3600" kern="1200" dirty="0" smtClean="0">
                          <a:solidFill>
                            <a:schemeClr val="tx1"/>
                          </a:solidFill>
                          <a:latin typeface="+mn-lt"/>
                          <a:ea typeface="+mn-ea"/>
                          <a:cs typeface="+mn-cs"/>
                        </a:rPr>
                        <a:t>application as </a:t>
                      </a:r>
                      <a:r>
                        <a:rPr lang="en-US" sz="3600" kern="1200" dirty="0" err="1" smtClean="0">
                          <a:solidFill>
                            <a:schemeClr val="tx1"/>
                          </a:solidFill>
                          <a:latin typeface="+mn-lt"/>
                          <a:ea typeface="+mn-ea"/>
                          <a:cs typeface="+mn-cs"/>
                        </a:rPr>
                        <a:t>prodrugs</a:t>
                      </a:r>
                      <a:r>
                        <a:rPr lang="en-US" sz="3600" kern="1200" dirty="0" smtClean="0">
                          <a:solidFill>
                            <a:schemeClr val="tx1"/>
                          </a:solidFill>
                          <a:latin typeface="+mn-lt"/>
                          <a:ea typeface="+mn-ea"/>
                          <a:cs typeface="+mn-cs"/>
                        </a:rPr>
                        <a:t> (</a:t>
                      </a:r>
                      <a:r>
                        <a:rPr lang="en-US" sz="3600" kern="1200" dirty="0" err="1" smtClean="0">
                          <a:solidFill>
                            <a:schemeClr val="tx1"/>
                          </a:solidFill>
                          <a:latin typeface="+mn-lt"/>
                          <a:ea typeface="+mn-ea"/>
                          <a:cs typeface="+mn-cs"/>
                        </a:rPr>
                        <a:t>Korchowiec</a:t>
                      </a:r>
                      <a:r>
                        <a:rPr lang="en-US" sz="3600" kern="1200" dirty="0" smtClean="0">
                          <a:solidFill>
                            <a:schemeClr val="tx1"/>
                          </a:solidFill>
                          <a:latin typeface="+mn-lt"/>
                          <a:ea typeface="+mn-ea"/>
                          <a:cs typeface="+mn-cs"/>
                        </a:rPr>
                        <a:t> et al., 2010)</a:t>
                      </a:r>
                      <a:endParaRPr lang="fr-FR" sz="3600" kern="1200" dirty="0" smtClean="0">
                        <a:solidFill>
                          <a:schemeClr val="tx1"/>
                        </a:solidFill>
                        <a:latin typeface="+mn-lt"/>
                        <a:ea typeface="+mn-ea"/>
                        <a:cs typeface="+mn-cs"/>
                      </a:endParaRPr>
                    </a:p>
                  </a:txBody>
                  <a:tcPr marL="68580" marR="68580" marT="0" marB="0"/>
                </a:tc>
                <a:tc hMerge="1">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fr-FR" sz="3600" b="0" kern="1200" dirty="0" smtClean="0">
                        <a:solidFill>
                          <a:schemeClr val="tx1"/>
                        </a:solidFill>
                        <a:latin typeface="+mn-lt"/>
                        <a:ea typeface="+mn-ea"/>
                        <a:cs typeface="+mn-cs"/>
                      </a:endParaRPr>
                    </a:p>
                  </a:txBody>
                  <a:tcPr marL="68580" marR="68580" marT="0" marB="0"/>
                </a:tc>
              </a:tr>
              <a:tr h="663156">
                <a:tc gridSpan="2">
                  <a:txBody>
                    <a:bodyPr/>
                    <a:lstStyle/>
                    <a:p>
                      <a:r>
                        <a:rPr lang="en-US" sz="3600" kern="1200" dirty="0" err="1" smtClean="0"/>
                        <a:t>Squalene</a:t>
                      </a:r>
                      <a:endParaRPr lang="fr-FR" sz="3600" b="0" kern="1200" dirty="0" smtClean="0">
                        <a:solidFill>
                          <a:schemeClr val="tx1"/>
                        </a:solidFill>
                        <a:latin typeface="+mn-lt"/>
                        <a:ea typeface="+mn-ea"/>
                        <a:cs typeface="+mn-cs"/>
                      </a:endParaRPr>
                    </a:p>
                  </a:txBody>
                  <a:tcPr/>
                </a:tc>
                <a:tc hMerge="1">
                  <a:txBody>
                    <a:bodyPr/>
                    <a:lstStyle/>
                    <a:p>
                      <a:endParaRPr lang="fr-FR"/>
                    </a:p>
                  </a:txBody>
                  <a:tcPr/>
                </a:tc>
                <a:tc>
                  <a:txBody>
                    <a:bodyPr/>
                    <a:lstStyle/>
                    <a:p>
                      <a:endParaRPr lang="fr-FR"/>
                    </a:p>
                  </a:txBody>
                  <a:tcPr/>
                </a:tc>
                <a:tc gridSpan="2">
                  <a:txBody>
                    <a:bodyPr/>
                    <a:lstStyle/>
                    <a:p>
                      <a:r>
                        <a:rPr lang="en-US" sz="3600" kern="1200" dirty="0" err="1" smtClean="0"/>
                        <a:t>Triterpene</a:t>
                      </a:r>
                      <a:endParaRPr lang="fr-FR" sz="3600" b="0" kern="1200" dirty="0" smtClean="0">
                        <a:solidFill>
                          <a:schemeClr val="tx1"/>
                        </a:solidFill>
                        <a:latin typeface="+mn-lt"/>
                        <a:ea typeface="+mn-ea"/>
                        <a:cs typeface="+mn-cs"/>
                      </a:endParaRPr>
                    </a:p>
                  </a:txBody>
                  <a:tcPr/>
                </a:tc>
                <a:tc hMerge="1">
                  <a:txBody>
                    <a:bodyPr/>
                    <a:lstStyle/>
                    <a:p>
                      <a:endParaRPr lang="fr-FR" sz="3600" b="0" kern="1200" dirty="0" smtClean="0">
                        <a:solidFill>
                          <a:schemeClr val="tx1"/>
                        </a:solidFill>
                        <a:latin typeface="+mn-lt"/>
                        <a:ea typeface="+mn-ea"/>
                        <a:cs typeface="+mn-cs"/>
                      </a:endParaRPr>
                    </a:p>
                  </a:txBody>
                  <a:tcPr/>
                </a:tc>
                <a:tc gridSpan="2">
                  <a:txBody>
                    <a:bodyPr/>
                    <a:lstStyle/>
                    <a:p>
                      <a:r>
                        <a:rPr lang="en-US" sz="3600" kern="1200" dirty="0" smtClean="0"/>
                        <a:t>antibacterial, antioxidant</a:t>
                      </a:r>
                      <a:r>
                        <a:rPr lang="en-US" sz="3600" kern="1200" baseline="0" dirty="0" smtClean="0"/>
                        <a:t> </a:t>
                      </a:r>
                      <a:r>
                        <a:rPr lang="en-US" sz="3600" kern="1200" dirty="0" smtClean="0"/>
                        <a:t>activities</a:t>
                      </a:r>
                      <a:endParaRPr lang="fr-FR" sz="3600" b="0" kern="1200" dirty="0" smtClean="0">
                        <a:solidFill>
                          <a:schemeClr val="tx1"/>
                        </a:solidFill>
                        <a:latin typeface="+mn-lt"/>
                        <a:ea typeface="+mn-ea"/>
                        <a:cs typeface="+mn-cs"/>
                      </a:endParaRPr>
                    </a:p>
                  </a:txBody>
                  <a:tcPr/>
                </a:tc>
                <a:tc hMerge="1">
                  <a:txBody>
                    <a:bodyPr/>
                    <a:lstStyle/>
                    <a:p>
                      <a:endParaRPr lang="fr-FR" sz="3600" b="0" kern="1200" dirty="0" smtClean="0">
                        <a:solidFill>
                          <a:schemeClr val="tx1"/>
                        </a:solidFill>
                        <a:latin typeface="+mn-lt"/>
                        <a:ea typeface="+mn-ea"/>
                        <a:cs typeface="+mn-cs"/>
                      </a:endParaRPr>
                    </a:p>
                  </a:txBody>
                  <a:tcPr/>
                </a:tc>
              </a:tr>
              <a:tr h="616943">
                <a:tc gridSpan="7">
                  <a:txBody>
                    <a:bodyPr/>
                    <a:lstStyle/>
                    <a:p>
                      <a:pPr algn="ctr"/>
                      <a:r>
                        <a:rPr lang="en-US" sz="3600" b="1" kern="1200" dirty="0" smtClean="0"/>
                        <a:t>Specific</a:t>
                      </a:r>
                      <a:r>
                        <a:rPr lang="en-US" sz="3600" b="1" kern="1200" baseline="0" dirty="0" smtClean="0"/>
                        <a:t> </a:t>
                      </a:r>
                      <a:r>
                        <a:rPr lang="en-US" sz="3600" b="1" kern="1200" dirty="0" smtClean="0"/>
                        <a:t>compounds from crude extract of LMB3701</a:t>
                      </a:r>
                      <a:endParaRPr lang="fr-FR" sz="3600" b="1" kern="1200" dirty="0" smtClean="0">
                        <a:solidFill>
                          <a:schemeClr val="tx1"/>
                        </a:solidFill>
                        <a:latin typeface="+mn-lt"/>
                        <a:ea typeface="+mn-ea"/>
                        <a:cs typeface="+mn-cs"/>
                      </a:endParaRP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r>
              <a:tr h="2203368">
                <a:tc>
                  <a:txBody>
                    <a:bodyPr/>
                    <a:lstStyle/>
                    <a:p>
                      <a:r>
                        <a:rPr lang="en-US" sz="3600" kern="1200" dirty="0" err="1" smtClean="0"/>
                        <a:t>Octadecanoic</a:t>
                      </a:r>
                      <a:r>
                        <a:rPr lang="en-US" sz="3600" kern="1200" dirty="0" smtClean="0"/>
                        <a:t> acid, 17-methyl-, methyl ester</a:t>
                      </a:r>
                      <a:endParaRPr lang="fr-FR" sz="3600" b="0" kern="1200" dirty="0" smtClean="0">
                        <a:solidFill>
                          <a:schemeClr val="tx1"/>
                        </a:solidFill>
                        <a:latin typeface="+mn-lt"/>
                        <a:ea typeface="+mn-ea"/>
                        <a:cs typeface="+mn-cs"/>
                      </a:endParaRPr>
                    </a:p>
                  </a:txBody>
                  <a:tcPr/>
                </a:tc>
                <a:tc gridSpan="3">
                  <a:txBody>
                    <a:bodyPr/>
                    <a:lstStyle/>
                    <a:p>
                      <a:endParaRPr lang="fr-FR" dirty="0"/>
                    </a:p>
                  </a:txBody>
                  <a:tcPr/>
                </a:tc>
                <a:tc hMerge="1">
                  <a:txBody>
                    <a:bodyPr/>
                    <a:lstStyle/>
                    <a:p>
                      <a:endParaRPr lang="fr-FR"/>
                    </a:p>
                  </a:txBody>
                  <a:tcPr/>
                </a:tc>
                <a:tc hMerge="1">
                  <a:txBody>
                    <a:bodyPr/>
                    <a:lstStyle/>
                    <a:p>
                      <a:endParaRPr lang="fr-FR"/>
                    </a:p>
                  </a:txBody>
                  <a:tcPr/>
                </a:tc>
                <a:tc gridSpan="2">
                  <a:txBody>
                    <a:bodyPr/>
                    <a:lstStyle/>
                    <a:p>
                      <a:r>
                        <a:rPr lang="en-US" sz="3600" kern="1200" dirty="0" err="1" smtClean="0"/>
                        <a:t>Stearic</a:t>
                      </a:r>
                      <a:r>
                        <a:rPr lang="en-US" sz="3600" kern="1200" dirty="0" smtClean="0"/>
                        <a:t> acid methyl ester</a:t>
                      </a:r>
                    </a:p>
                    <a:p>
                      <a:r>
                        <a:rPr lang="en-US" sz="3600" kern="1200" dirty="0" smtClean="0"/>
                        <a:t>(fatty acid)</a:t>
                      </a:r>
                      <a:endParaRPr lang="fr-FR" sz="3600" b="0" kern="1200" dirty="0" smtClean="0">
                        <a:solidFill>
                          <a:schemeClr val="tx1"/>
                        </a:solidFill>
                        <a:latin typeface="+mn-lt"/>
                        <a:ea typeface="+mn-ea"/>
                        <a:cs typeface="+mn-cs"/>
                      </a:endParaRPr>
                    </a:p>
                  </a:txBody>
                  <a:tcPr/>
                </a:tc>
                <a:tc hMerge="1">
                  <a:txBody>
                    <a:bodyPr/>
                    <a:lstStyle/>
                    <a:p>
                      <a:endParaRPr lang="fr-FR"/>
                    </a:p>
                  </a:txBody>
                  <a:tcPr/>
                </a:tc>
                <a:tc>
                  <a:txBody>
                    <a:bodyPr/>
                    <a:lstStyle/>
                    <a:p>
                      <a:r>
                        <a:rPr lang="fr-FR" sz="3600" kern="1200" dirty="0" err="1" smtClean="0"/>
                        <a:t>antifungal</a:t>
                      </a:r>
                      <a:r>
                        <a:rPr lang="fr-FR" sz="3600" kern="1200" dirty="0" smtClean="0"/>
                        <a:t> </a:t>
                      </a:r>
                      <a:r>
                        <a:rPr lang="fr-FR" sz="3600" kern="1200" dirty="0" err="1" smtClean="0"/>
                        <a:t>activity</a:t>
                      </a:r>
                      <a:r>
                        <a:rPr lang="fr-FR" sz="3600" kern="1200" dirty="0" smtClean="0"/>
                        <a:t>  (Silva-Hughes et al., 2015) </a:t>
                      </a:r>
                      <a:endParaRPr lang="fr-FR" sz="3600" b="0" kern="1200" dirty="0" smtClean="0">
                        <a:solidFill>
                          <a:schemeClr val="tx1"/>
                        </a:solidFill>
                        <a:latin typeface="+mn-lt"/>
                        <a:ea typeface="+mn-ea"/>
                        <a:cs typeface="+mn-cs"/>
                      </a:endParaRPr>
                    </a:p>
                  </a:txBody>
                  <a:tcPr/>
                </a:tc>
              </a:tr>
            </a:tbl>
          </a:graphicData>
        </a:graphic>
      </p:graphicFrame>
      <p:pic>
        <p:nvPicPr>
          <p:cNvPr id="16" name="Image 15" descr="cbook.png"/>
          <p:cNvPicPr/>
          <p:nvPr/>
        </p:nvPicPr>
        <p:blipFill>
          <a:blip r:embed="rId4"/>
          <a:srcRect r="9712" b="9926"/>
          <a:stretch>
            <a:fillRect/>
          </a:stretch>
        </p:blipFill>
        <p:spPr>
          <a:xfrm>
            <a:off x="15780548" y="15175879"/>
            <a:ext cx="2068714" cy="1229311"/>
          </a:xfrm>
          <a:prstGeom prst="rect">
            <a:avLst/>
          </a:prstGeom>
        </p:spPr>
      </p:pic>
      <p:pic>
        <p:nvPicPr>
          <p:cNvPr id="17" name="Image 16" descr="Squalene.png"/>
          <p:cNvPicPr/>
          <p:nvPr/>
        </p:nvPicPr>
        <p:blipFill>
          <a:blip r:embed="rId5">
            <a:lum contrast="10000"/>
          </a:blip>
          <a:srcRect l="6490" t="40811" r="4933" b="42960"/>
          <a:stretch>
            <a:fillRect/>
          </a:stretch>
        </p:blipFill>
        <p:spPr bwMode="auto">
          <a:xfrm>
            <a:off x="15423358" y="18298620"/>
            <a:ext cx="2928958" cy="606900"/>
          </a:xfrm>
          <a:prstGeom prst="rect">
            <a:avLst/>
          </a:prstGeom>
          <a:noFill/>
          <a:ln w="9525">
            <a:noFill/>
            <a:miter lim="800000"/>
            <a:headEnd/>
            <a:tailEnd/>
          </a:ln>
        </p:spPr>
      </p:pic>
      <p:pic>
        <p:nvPicPr>
          <p:cNvPr id="18" name="Image 17" descr="Methyl 17-methyloctadecanoate.png"/>
          <p:cNvPicPr/>
          <p:nvPr/>
        </p:nvPicPr>
        <p:blipFill>
          <a:blip r:embed="rId6">
            <a:lum bright="20000"/>
          </a:blip>
          <a:srcRect l="5777" t="41289" r="5487" b="42721"/>
          <a:stretch>
            <a:fillRect/>
          </a:stretch>
        </p:blipFill>
        <p:spPr bwMode="auto">
          <a:xfrm>
            <a:off x="15280483" y="19762776"/>
            <a:ext cx="3429023" cy="1071570"/>
          </a:xfrm>
          <a:prstGeom prst="rect">
            <a:avLst/>
          </a:prstGeom>
          <a:noFill/>
          <a:ln w="9525">
            <a:noFill/>
            <a:miter lim="800000"/>
            <a:headEnd/>
            <a:tailEnd/>
          </a:ln>
        </p:spPr>
      </p:pic>
      <p:sp>
        <p:nvSpPr>
          <p:cNvPr id="20" name="Rectangle 19"/>
          <p:cNvSpPr/>
          <p:nvPr/>
        </p:nvSpPr>
        <p:spPr>
          <a:xfrm>
            <a:off x="12208648" y="21977354"/>
            <a:ext cx="15502046" cy="1214446"/>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dk1"/>
              </a:solidFill>
            </a:endParaRPr>
          </a:p>
          <a:p>
            <a:pPr algn="just"/>
            <a:r>
              <a:rPr lang="en-US" sz="3600" b="1" dirty="0" smtClean="0">
                <a:solidFill>
                  <a:schemeClr val="dk1"/>
                </a:solidFill>
              </a:rPr>
              <a:t>Tabb. 1.Bioactive compounds identified in the two ethyl acetate extracts from  two thermophilic </a:t>
            </a:r>
            <a:r>
              <a:rPr lang="en-US" sz="3600" b="1" i="1" dirty="0" smtClean="0">
                <a:solidFill>
                  <a:schemeClr val="dk1"/>
                </a:solidFill>
              </a:rPr>
              <a:t>Bacillus licheniformis</a:t>
            </a:r>
            <a:r>
              <a:rPr lang="en-US" sz="3600" b="1" dirty="0" smtClean="0">
                <a:solidFill>
                  <a:schemeClr val="dk1"/>
                </a:solidFill>
              </a:rPr>
              <a:t> using GC-MS  (</a:t>
            </a:r>
            <a:r>
              <a:rPr lang="en-US" sz="3600" b="1" dirty="0" err="1" smtClean="0">
                <a:solidFill>
                  <a:schemeClr val="dk1"/>
                </a:solidFill>
              </a:rPr>
              <a:t>Aissaoui</a:t>
            </a:r>
            <a:r>
              <a:rPr lang="en-US" sz="3600" b="1" dirty="0" smtClean="0">
                <a:solidFill>
                  <a:schemeClr val="dk1"/>
                </a:solidFill>
              </a:rPr>
              <a:t> et al.,2018).</a:t>
            </a:r>
            <a:endParaRPr lang="fr-FR" sz="3600" b="1" dirty="0" smtClean="0">
              <a:solidFill>
                <a:schemeClr val="dk1"/>
              </a:solidFill>
            </a:endParaRPr>
          </a:p>
          <a:p>
            <a:pPr algn="ctr"/>
            <a:endParaRPr lang="fr-FR" dirty="0"/>
          </a:p>
        </p:txBody>
      </p:sp>
      <p:sp>
        <p:nvSpPr>
          <p:cNvPr id="21" name="Rectangle à coins arrondis 20"/>
          <p:cNvSpPr/>
          <p:nvPr/>
        </p:nvSpPr>
        <p:spPr>
          <a:xfrm>
            <a:off x="1707262" y="23477552"/>
            <a:ext cx="27075002" cy="85725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2" name="Graphique 21"/>
          <p:cNvGraphicFramePr/>
          <p:nvPr/>
        </p:nvGraphicFramePr>
        <p:xfrm>
          <a:off x="1993014" y="25835006"/>
          <a:ext cx="8358246" cy="3993221"/>
        </p:xfrm>
        <a:graphic>
          <a:graphicData uri="http://schemas.openxmlformats.org/drawingml/2006/chart">
            <c:chart xmlns:c="http://schemas.openxmlformats.org/drawingml/2006/chart" xmlns:r="http://schemas.openxmlformats.org/officeDocument/2006/relationships" r:id="rId7"/>
          </a:graphicData>
        </a:graphic>
      </p:graphicFrame>
      <p:pic>
        <p:nvPicPr>
          <p:cNvPr id="1028" name="Picture 4"/>
          <p:cNvPicPr>
            <a:picLocks noChangeAspect="1" noChangeArrowheads="1"/>
          </p:cNvPicPr>
          <p:nvPr/>
        </p:nvPicPr>
        <p:blipFill>
          <a:blip r:embed="rId8"/>
          <a:srcRect/>
          <a:stretch>
            <a:fillRect/>
          </a:stretch>
        </p:blipFill>
        <p:spPr bwMode="auto">
          <a:xfrm>
            <a:off x="20638332" y="24549122"/>
            <a:ext cx="7286676" cy="3790954"/>
          </a:xfrm>
          <a:prstGeom prst="rect">
            <a:avLst/>
          </a:prstGeom>
          <a:noFill/>
          <a:ln w="9525">
            <a:noFill/>
            <a:miter lim="800000"/>
            <a:headEnd/>
            <a:tailEnd/>
          </a:ln>
          <a:effectLst/>
        </p:spPr>
      </p:pic>
      <p:sp>
        <p:nvSpPr>
          <p:cNvPr id="28" name="Rectangle à coins arrondis 27"/>
          <p:cNvSpPr/>
          <p:nvPr/>
        </p:nvSpPr>
        <p:spPr>
          <a:xfrm>
            <a:off x="25638992" y="24049056"/>
            <a:ext cx="2357454" cy="464347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9" name="Rectangle 28"/>
          <p:cNvSpPr/>
          <p:nvPr/>
        </p:nvSpPr>
        <p:spPr>
          <a:xfrm>
            <a:off x="25353240" y="23834742"/>
            <a:ext cx="278608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tx1"/>
                </a:solidFill>
              </a:rPr>
              <a:t>Control</a:t>
            </a:r>
            <a:r>
              <a:rPr lang="fr-FR" sz="3600" dirty="0" smtClean="0">
                <a:solidFill>
                  <a:schemeClr val="tx1"/>
                </a:solidFill>
              </a:rPr>
              <a:t> </a:t>
            </a:r>
            <a:endParaRPr lang="fr-FR" sz="3600" dirty="0">
              <a:solidFill>
                <a:schemeClr val="tx1"/>
              </a:solidFill>
            </a:endParaRPr>
          </a:p>
        </p:txBody>
      </p:sp>
      <p:sp>
        <p:nvSpPr>
          <p:cNvPr id="30" name="Rectangle à coins arrondis 29"/>
          <p:cNvSpPr/>
          <p:nvPr/>
        </p:nvSpPr>
        <p:spPr>
          <a:xfrm rot="16200000">
            <a:off x="21709902" y="22548859"/>
            <a:ext cx="2357454" cy="5357850"/>
          </a:xfrm>
          <a:prstGeom prst="roundRect">
            <a:avLst/>
          </a:prstGeom>
          <a:noFill/>
          <a:ln>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1" name="Rectangle à coins arrondis 30"/>
          <p:cNvSpPr/>
          <p:nvPr/>
        </p:nvSpPr>
        <p:spPr>
          <a:xfrm rot="16200000">
            <a:off x="21709902" y="24906312"/>
            <a:ext cx="2357454" cy="5357850"/>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2" name="Ellipse 31"/>
          <p:cNvSpPr/>
          <p:nvPr/>
        </p:nvSpPr>
        <p:spPr>
          <a:xfrm>
            <a:off x="20638332" y="24620560"/>
            <a:ext cx="500066"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smtClean="0"/>
              <a:t>A</a:t>
            </a:r>
            <a:endParaRPr lang="fr-FR" sz="3200" dirty="0"/>
          </a:p>
        </p:txBody>
      </p:sp>
      <p:sp>
        <p:nvSpPr>
          <p:cNvPr id="33" name="Ellipse 32"/>
          <p:cNvSpPr/>
          <p:nvPr/>
        </p:nvSpPr>
        <p:spPr>
          <a:xfrm>
            <a:off x="23067224" y="24620560"/>
            <a:ext cx="500066"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smtClean="0"/>
              <a:t>B</a:t>
            </a:r>
            <a:endParaRPr lang="fr-FR" sz="3200" dirty="0"/>
          </a:p>
        </p:txBody>
      </p:sp>
      <p:sp>
        <p:nvSpPr>
          <p:cNvPr id="34" name="Ellipse 33"/>
          <p:cNvSpPr/>
          <p:nvPr/>
        </p:nvSpPr>
        <p:spPr>
          <a:xfrm>
            <a:off x="20709770" y="26477948"/>
            <a:ext cx="500066" cy="35719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smtClean="0"/>
              <a:t>C</a:t>
            </a:r>
            <a:endParaRPr lang="fr-FR" sz="3200" dirty="0"/>
          </a:p>
        </p:txBody>
      </p:sp>
      <p:sp>
        <p:nvSpPr>
          <p:cNvPr id="35" name="Ellipse 34"/>
          <p:cNvSpPr/>
          <p:nvPr/>
        </p:nvSpPr>
        <p:spPr>
          <a:xfrm>
            <a:off x="23138662" y="26477948"/>
            <a:ext cx="500066" cy="35719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smtClean="0"/>
              <a:t>D</a:t>
            </a:r>
            <a:endParaRPr lang="fr-FR" sz="3200" dirty="0"/>
          </a:p>
        </p:txBody>
      </p:sp>
      <p:sp>
        <p:nvSpPr>
          <p:cNvPr id="36" name="Rectangle 35"/>
          <p:cNvSpPr/>
          <p:nvPr/>
        </p:nvSpPr>
        <p:spPr>
          <a:xfrm>
            <a:off x="20495456" y="23906180"/>
            <a:ext cx="5143536"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i="1" dirty="0" err="1" smtClean="0">
                <a:solidFill>
                  <a:srgbClr val="FFC000"/>
                </a:solidFill>
              </a:rPr>
              <a:t>C.herbarum</a:t>
            </a:r>
            <a:r>
              <a:rPr lang="fr-FR" sz="3600" b="1" dirty="0" smtClean="0">
                <a:solidFill>
                  <a:srgbClr val="FFC000"/>
                </a:solidFill>
              </a:rPr>
              <a:t> MNHN3369</a:t>
            </a:r>
            <a:endParaRPr lang="fr-FR" sz="3600" b="1" dirty="0">
              <a:solidFill>
                <a:srgbClr val="FFC000"/>
              </a:solidFill>
            </a:endParaRPr>
          </a:p>
        </p:txBody>
      </p:sp>
      <p:sp>
        <p:nvSpPr>
          <p:cNvPr id="37" name="Rectangle 36"/>
          <p:cNvSpPr/>
          <p:nvPr/>
        </p:nvSpPr>
        <p:spPr>
          <a:xfrm>
            <a:off x="20638332" y="28121022"/>
            <a:ext cx="5143536"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i="1" dirty="0" err="1" smtClean="0">
                <a:solidFill>
                  <a:srgbClr val="FF0000"/>
                </a:solidFill>
              </a:rPr>
              <a:t>A.flavus</a:t>
            </a:r>
            <a:r>
              <a:rPr lang="fr-FR" sz="3600" b="1" dirty="0" smtClean="0">
                <a:solidFill>
                  <a:srgbClr val="FF0000"/>
                </a:solidFill>
              </a:rPr>
              <a:t> MNHN994294</a:t>
            </a:r>
            <a:endParaRPr lang="fr-FR" sz="3600" b="1" dirty="0">
              <a:solidFill>
                <a:srgbClr val="FF0000"/>
              </a:solidFill>
            </a:endParaRPr>
          </a:p>
        </p:txBody>
      </p:sp>
      <p:sp>
        <p:nvSpPr>
          <p:cNvPr id="38" name="Rectangle 37"/>
          <p:cNvSpPr/>
          <p:nvPr/>
        </p:nvSpPr>
        <p:spPr>
          <a:xfrm>
            <a:off x="20281142" y="29121154"/>
            <a:ext cx="8429684" cy="264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dirty="0" smtClean="0">
              <a:solidFill>
                <a:schemeClr val="tx1"/>
              </a:solidFill>
            </a:endParaRPr>
          </a:p>
          <a:p>
            <a:pPr algn="just"/>
            <a:r>
              <a:rPr lang="fr-FR" sz="3600" dirty="0" smtClean="0">
                <a:solidFill>
                  <a:schemeClr val="tx1"/>
                </a:solidFill>
              </a:rPr>
              <a:t>Fig.2. </a:t>
            </a:r>
            <a:r>
              <a:rPr lang="fr-FR" sz="3600" dirty="0" err="1" smtClean="0">
                <a:solidFill>
                  <a:schemeClr val="tx1"/>
                </a:solidFill>
              </a:rPr>
              <a:t>Effect</a:t>
            </a:r>
            <a:r>
              <a:rPr lang="fr-FR" sz="3600" dirty="0" smtClean="0">
                <a:solidFill>
                  <a:schemeClr val="tx1"/>
                </a:solidFill>
              </a:rPr>
              <a:t> of  </a:t>
            </a:r>
            <a:r>
              <a:rPr lang="fr-FR" sz="3600" dirty="0" err="1" smtClean="0">
                <a:solidFill>
                  <a:schemeClr val="tx1"/>
                </a:solidFill>
              </a:rPr>
              <a:t>cruds</a:t>
            </a:r>
            <a:r>
              <a:rPr lang="fr-FR" sz="3600" dirty="0" smtClean="0">
                <a:solidFill>
                  <a:schemeClr val="tx1"/>
                </a:solidFill>
              </a:rPr>
              <a:t> </a:t>
            </a:r>
            <a:r>
              <a:rPr lang="fr-FR" sz="3600" dirty="0" err="1" smtClean="0">
                <a:solidFill>
                  <a:schemeClr val="tx1"/>
                </a:solidFill>
              </a:rPr>
              <a:t>extracts</a:t>
            </a:r>
            <a:r>
              <a:rPr lang="fr-FR" sz="3600" dirty="0" smtClean="0">
                <a:solidFill>
                  <a:schemeClr val="tx1"/>
                </a:solidFill>
              </a:rPr>
              <a:t> on </a:t>
            </a:r>
            <a:r>
              <a:rPr lang="fr-FR" sz="3600" i="1" dirty="0" err="1" smtClean="0">
                <a:solidFill>
                  <a:schemeClr val="tx1"/>
                </a:solidFill>
              </a:rPr>
              <a:t>A.flavus</a:t>
            </a:r>
            <a:r>
              <a:rPr lang="fr-FR" sz="3600" dirty="0" smtClean="0">
                <a:solidFill>
                  <a:schemeClr val="tx1"/>
                </a:solidFill>
              </a:rPr>
              <a:t> </a:t>
            </a:r>
            <a:r>
              <a:rPr lang="fr-FR" sz="3600" i="1" dirty="0" smtClean="0">
                <a:solidFill>
                  <a:schemeClr val="tx1"/>
                </a:solidFill>
              </a:rPr>
              <a:t> </a:t>
            </a:r>
            <a:r>
              <a:rPr lang="fr-FR" sz="3600" dirty="0" smtClean="0">
                <a:solidFill>
                  <a:schemeClr val="tx1"/>
                </a:solidFill>
              </a:rPr>
              <a:t>and </a:t>
            </a:r>
            <a:r>
              <a:rPr lang="fr-FR" sz="3600" i="1" dirty="0" err="1" smtClean="0">
                <a:solidFill>
                  <a:schemeClr val="tx1"/>
                </a:solidFill>
              </a:rPr>
              <a:t>C.herbarum</a:t>
            </a:r>
            <a:r>
              <a:rPr lang="fr-FR" sz="3600" dirty="0" smtClean="0">
                <a:solidFill>
                  <a:schemeClr val="tx1"/>
                </a:solidFill>
              </a:rPr>
              <a:t> . </a:t>
            </a:r>
            <a:r>
              <a:rPr lang="fr-FR" sz="3600" b="1" dirty="0" smtClean="0">
                <a:solidFill>
                  <a:schemeClr val="tx1"/>
                </a:solidFill>
              </a:rPr>
              <a:t>a </a:t>
            </a:r>
            <a:r>
              <a:rPr lang="fr-FR" sz="3600" dirty="0" smtClean="0">
                <a:solidFill>
                  <a:schemeClr val="tx1"/>
                </a:solidFill>
              </a:rPr>
              <a:t>and </a:t>
            </a:r>
            <a:r>
              <a:rPr lang="fr-FR" sz="3600" b="1" dirty="0" smtClean="0">
                <a:solidFill>
                  <a:schemeClr val="tx1"/>
                </a:solidFill>
              </a:rPr>
              <a:t>c </a:t>
            </a:r>
            <a:r>
              <a:rPr lang="fr-FR" sz="3600" dirty="0" smtClean="0">
                <a:solidFill>
                  <a:schemeClr val="tx1"/>
                </a:solidFill>
              </a:rPr>
              <a:t> : </a:t>
            </a:r>
            <a:r>
              <a:rPr lang="fr-FR" sz="3600" dirty="0" err="1" smtClean="0">
                <a:solidFill>
                  <a:schemeClr val="tx1"/>
                </a:solidFill>
              </a:rPr>
              <a:t>effect</a:t>
            </a:r>
            <a:r>
              <a:rPr lang="fr-FR" sz="3600" dirty="0" smtClean="0">
                <a:solidFill>
                  <a:schemeClr val="tx1"/>
                </a:solidFill>
              </a:rPr>
              <a:t> of  </a:t>
            </a:r>
            <a:r>
              <a:rPr lang="fr-FR" sz="3600" dirty="0" err="1" smtClean="0">
                <a:solidFill>
                  <a:schemeClr val="tx1"/>
                </a:solidFill>
              </a:rPr>
              <a:t>crud</a:t>
            </a:r>
            <a:r>
              <a:rPr lang="fr-FR" sz="3600" dirty="0" smtClean="0">
                <a:solidFill>
                  <a:schemeClr val="tx1"/>
                </a:solidFill>
              </a:rPr>
              <a:t> </a:t>
            </a:r>
            <a:r>
              <a:rPr lang="fr-FR" sz="3600" dirty="0" err="1" smtClean="0">
                <a:solidFill>
                  <a:schemeClr val="tx1"/>
                </a:solidFill>
              </a:rPr>
              <a:t>extract</a:t>
            </a:r>
            <a:r>
              <a:rPr lang="fr-FR" sz="3600" dirty="0" smtClean="0">
                <a:solidFill>
                  <a:schemeClr val="tx1"/>
                </a:solidFill>
              </a:rPr>
              <a:t> of LMB3701 </a:t>
            </a:r>
            <a:r>
              <a:rPr lang="fr-FR" sz="3600" dirty="0" err="1" smtClean="0">
                <a:solidFill>
                  <a:schemeClr val="tx1"/>
                </a:solidFill>
              </a:rPr>
              <a:t>isolate</a:t>
            </a:r>
            <a:r>
              <a:rPr lang="fr-FR" sz="3600" b="1" dirty="0" smtClean="0">
                <a:solidFill>
                  <a:schemeClr val="tx1"/>
                </a:solidFill>
              </a:rPr>
              <a:t> </a:t>
            </a:r>
            <a:r>
              <a:rPr lang="fr-FR" sz="3600" dirty="0" smtClean="0">
                <a:solidFill>
                  <a:schemeClr val="tx1"/>
                </a:solidFill>
              </a:rPr>
              <a:t>; </a:t>
            </a:r>
            <a:r>
              <a:rPr lang="fr-FR" sz="3600" b="1" dirty="0" smtClean="0">
                <a:solidFill>
                  <a:schemeClr val="tx1"/>
                </a:solidFill>
              </a:rPr>
              <a:t>b</a:t>
            </a:r>
            <a:r>
              <a:rPr lang="fr-FR" sz="3600" dirty="0" smtClean="0">
                <a:solidFill>
                  <a:schemeClr val="tx1"/>
                </a:solidFill>
              </a:rPr>
              <a:t> and </a:t>
            </a:r>
            <a:r>
              <a:rPr lang="fr-FR" sz="3600" b="1" dirty="0" smtClean="0">
                <a:solidFill>
                  <a:schemeClr val="tx1"/>
                </a:solidFill>
              </a:rPr>
              <a:t>d</a:t>
            </a:r>
            <a:r>
              <a:rPr lang="fr-FR" sz="3600" dirty="0" smtClean="0">
                <a:solidFill>
                  <a:schemeClr val="tx1"/>
                </a:solidFill>
              </a:rPr>
              <a:t>: </a:t>
            </a:r>
            <a:r>
              <a:rPr lang="fr-FR" sz="3600" dirty="0" err="1" smtClean="0">
                <a:solidFill>
                  <a:schemeClr val="tx1"/>
                </a:solidFill>
              </a:rPr>
              <a:t>effect</a:t>
            </a:r>
            <a:r>
              <a:rPr lang="fr-FR" sz="3600" dirty="0" smtClean="0">
                <a:solidFill>
                  <a:schemeClr val="tx1"/>
                </a:solidFill>
              </a:rPr>
              <a:t> of  </a:t>
            </a:r>
            <a:r>
              <a:rPr lang="fr-FR" sz="3600" dirty="0" err="1" smtClean="0">
                <a:solidFill>
                  <a:schemeClr val="tx1"/>
                </a:solidFill>
              </a:rPr>
              <a:t>crud</a:t>
            </a:r>
            <a:r>
              <a:rPr lang="fr-FR" sz="3600" dirty="0" smtClean="0">
                <a:solidFill>
                  <a:schemeClr val="tx1"/>
                </a:solidFill>
              </a:rPr>
              <a:t> </a:t>
            </a:r>
            <a:r>
              <a:rPr lang="fr-FR" sz="3600" dirty="0" err="1" smtClean="0">
                <a:solidFill>
                  <a:schemeClr val="tx1"/>
                </a:solidFill>
              </a:rPr>
              <a:t>extract</a:t>
            </a:r>
            <a:r>
              <a:rPr lang="fr-FR" sz="3600" dirty="0" smtClean="0">
                <a:solidFill>
                  <a:schemeClr val="tx1"/>
                </a:solidFill>
              </a:rPr>
              <a:t> of LMB3707 </a:t>
            </a:r>
            <a:r>
              <a:rPr lang="fr-FR" sz="3600" dirty="0" err="1" smtClean="0">
                <a:solidFill>
                  <a:schemeClr val="tx1"/>
                </a:solidFill>
              </a:rPr>
              <a:t>isolate</a:t>
            </a:r>
            <a:r>
              <a:rPr lang="fr-FR" sz="3600" dirty="0" smtClean="0">
                <a:solidFill>
                  <a:schemeClr val="tx1"/>
                </a:solidFill>
              </a:rPr>
              <a:t> .</a:t>
            </a:r>
            <a:br>
              <a:rPr lang="fr-FR" sz="3600" dirty="0" smtClean="0">
                <a:solidFill>
                  <a:schemeClr val="tx1"/>
                </a:solidFill>
              </a:rPr>
            </a:br>
            <a:r>
              <a:rPr lang="fr-FR" sz="3600" dirty="0" smtClean="0">
                <a:solidFill>
                  <a:schemeClr val="tx1"/>
                </a:solidFill>
              </a:rPr>
              <a:t/>
            </a:r>
            <a:br>
              <a:rPr lang="fr-FR" sz="3600" dirty="0" smtClean="0">
                <a:solidFill>
                  <a:schemeClr val="tx1"/>
                </a:solidFill>
              </a:rPr>
            </a:br>
            <a:endParaRPr lang="fr-FR" sz="3600" dirty="0">
              <a:solidFill>
                <a:schemeClr val="tx1"/>
              </a:solidFill>
            </a:endParaRPr>
          </a:p>
        </p:txBody>
      </p:sp>
      <p:sp>
        <p:nvSpPr>
          <p:cNvPr id="39" name="Rectangle à coins arrondis 38"/>
          <p:cNvSpPr/>
          <p:nvPr/>
        </p:nvSpPr>
        <p:spPr>
          <a:xfrm>
            <a:off x="1707262" y="32264426"/>
            <a:ext cx="27075002" cy="3357586"/>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33CC"/>
                </a:solidFill>
              </a:rPr>
              <a:t>CONCLUSION</a:t>
            </a:r>
          </a:p>
          <a:p>
            <a:pPr algn="ctr"/>
            <a:r>
              <a:rPr lang="en-US" sz="3600" dirty="0" smtClean="0">
                <a:solidFill>
                  <a:schemeClr val="tx1"/>
                </a:solidFill>
              </a:rPr>
              <a:t>Taken collectively between the obtained results of the present study and  GC-MS analysis in earlier report, we can imply that the </a:t>
            </a:r>
            <a:r>
              <a:rPr lang="en-US" sz="3600" dirty="0" err="1" smtClean="0">
                <a:solidFill>
                  <a:schemeClr val="tx1"/>
                </a:solidFill>
              </a:rPr>
              <a:t>phenolic</a:t>
            </a:r>
            <a:r>
              <a:rPr lang="en-US" sz="3600" dirty="0" smtClean="0">
                <a:solidFill>
                  <a:schemeClr val="tx1"/>
                </a:solidFill>
              </a:rPr>
              <a:t> exhibited antifungal potential. However, the presence of fatty acid displays an additive antifungal activity. It is fulfilled from the observed scale of activity that these molecules may serve as pattern for the development of news agents from natural source which could help to promote human health and preserve environment for pollution.</a:t>
            </a:r>
            <a:endParaRPr lang="fr-FR" sz="3600" dirty="0" smtClean="0">
              <a:solidFill>
                <a:schemeClr val="tx1"/>
              </a:solidFill>
            </a:endParaRPr>
          </a:p>
        </p:txBody>
      </p:sp>
      <p:sp>
        <p:nvSpPr>
          <p:cNvPr id="40" name="Rectangle 39"/>
          <p:cNvSpPr/>
          <p:nvPr/>
        </p:nvSpPr>
        <p:spPr>
          <a:xfrm>
            <a:off x="11208516" y="23620428"/>
            <a:ext cx="8072494" cy="828680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buFont typeface="Arial" pitchFamily="34" charset="0"/>
              <a:buChar char="•"/>
            </a:pPr>
            <a:r>
              <a:rPr lang="en-US" sz="3600" dirty="0" smtClean="0">
                <a:solidFill>
                  <a:schemeClr val="tx1"/>
                </a:solidFill>
              </a:rPr>
              <a:t>Extract  of LMB3701 has a better activity compared with extract of LMB3707</a:t>
            </a:r>
            <a:r>
              <a:rPr lang="fr-FR" sz="3600" dirty="0" smtClean="0">
                <a:solidFill>
                  <a:schemeClr val="tx1"/>
                </a:solidFill>
              </a:rPr>
              <a:t>(Fig.3);</a:t>
            </a:r>
          </a:p>
          <a:p>
            <a:pPr algn="just">
              <a:buFont typeface="Arial" pitchFamily="34" charset="0"/>
              <a:buChar char="•"/>
            </a:pPr>
            <a:endParaRPr lang="fr-FR" sz="3600" dirty="0" smtClean="0">
              <a:solidFill>
                <a:schemeClr val="tx1"/>
              </a:solidFill>
            </a:endParaRPr>
          </a:p>
          <a:p>
            <a:pPr algn="just">
              <a:buFont typeface="Arial" pitchFamily="34" charset="0"/>
              <a:buChar char="•"/>
            </a:pPr>
            <a:r>
              <a:rPr lang="fr-FR" sz="3600" dirty="0" smtClean="0">
                <a:solidFill>
                  <a:schemeClr val="tx1"/>
                </a:solidFill>
              </a:rPr>
              <a:t>Inhibitions </a:t>
            </a:r>
            <a:r>
              <a:rPr lang="fr-FR" sz="3600" dirty="0" err="1" smtClean="0">
                <a:solidFill>
                  <a:schemeClr val="tx1"/>
                </a:solidFill>
              </a:rPr>
              <a:t>were</a:t>
            </a:r>
            <a:r>
              <a:rPr lang="fr-FR" sz="3600" dirty="0" smtClean="0">
                <a:solidFill>
                  <a:schemeClr val="tx1"/>
                </a:solidFill>
              </a:rPr>
              <a:t> </a:t>
            </a:r>
            <a:r>
              <a:rPr lang="fr-FR" sz="3600" dirty="0" err="1" smtClean="0">
                <a:solidFill>
                  <a:schemeClr val="tx1"/>
                </a:solidFill>
              </a:rPr>
              <a:t>showed</a:t>
            </a:r>
            <a:r>
              <a:rPr lang="fr-FR" sz="3600" dirty="0" smtClean="0">
                <a:solidFill>
                  <a:schemeClr val="tx1"/>
                </a:solidFill>
              </a:rPr>
              <a:t> </a:t>
            </a:r>
            <a:r>
              <a:rPr lang="fr-FR" sz="3600" dirty="0" err="1" smtClean="0">
                <a:solidFill>
                  <a:schemeClr val="tx1"/>
                </a:solidFill>
              </a:rPr>
              <a:t>at</a:t>
            </a:r>
            <a:r>
              <a:rPr lang="fr-FR" sz="3600" dirty="0" smtClean="0">
                <a:solidFill>
                  <a:schemeClr val="tx1"/>
                </a:solidFill>
              </a:rPr>
              <a:t> 100µl;</a:t>
            </a:r>
          </a:p>
          <a:p>
            <a:pPr algn="just">
              <a:buFont typeface="Arial" pitchFamily="34" charset="0"/>
              <a:buChar char="•"/>
            </a:pPr>
            <a:endParaRPr lang="fr-FR" sz="3600" dirty="0" smtClean="0">
              <a:solidFill>
                <a:schemeClr val="tx1"/>
              </a:solidFill>
            </a:endParaRPr>
          </a:p>
          <a:p>
            <a:pPr algn="just">
              <a:buFont typeface="Arial" pitchFamily="34" charset="0"/>
              <a:buChar char="•"/>
            </a:pPr>
            <a:r>
              <a:rPr lang="en-US" sz="3600" dirty="0" smtClean="0">
                <a:solidFill>
                  <a:schemeClr val="tx1"/>
                </a:solidFill>
              </a:rPr>
              <a:t>Based on GC-MS analysis ; rude extract of LMB3701 contains fatty acids compound; </a:t>
            </a:r>
            <a:r>
              <a:rPr lang="en-US" sz="3600" b="1" dirty="0" err="1" smtClean="0">
                <a:solidFill>
                  <a:srgbClr val="FF0000"/>
                </a:solidFill>
              </a:rPr>
              <a:t>Octadecanoic</a:t>
            </a:r>
            <a:r>
              <a:rPr lang="en-US" sz="3600" b="1" dirty="0" smtClean="0">
                <a:solidFill>
                  <a:srgbClr val="FF0000"/>
                </a:solidFill>
              </a:rPr>
              <a:t> acid, 17-methyl-, methyl ester </a:t>
            </a:r>
            <a:r>
              <a:rPr lang="en-US" sz="3600" dirty="0" smtClean="0">
                <a:solidFill>
                  <a:schemeClr val="tx1"/>
                </a:solidFill>
              </a:rPr>
              <a:t>and display the supplementary antifungal activity in-vitro against </a:t>
            </a:r>
            <a:r>
              <a:rPr lang="en-US" sz="3600" i="1" dirty="0" err="1" smtClean="0">
                <a:solidFill>
                  <a:schemeClr val="tx1"/>
                </a:solidFill>
              </a:rPr>
              <a:t>Cladoporium</a:t>
            </a:r>
            <a:r>
              <a:rPr lang="en-US" sz="3600" dirty="0" smtClean="0">
                <a:solidFill>
                  <a:schemeClr val="tx1"/>
                </a:solidFill>
              </a:rPr>
              <a:t> compared with antifungal activity of crude extract of LMB3707  ( Tab.1).</a:t>
            </a:r>
            <a:endParaRPr lang="fr-FR" sz="3600" dirty="0" smtClean="0">
              <a:solidFill>
                <a:schemeClr val="tx1"/>
              </a:solidFill>
            </a:endParaRPr>
          </a:p>
          <a:p>
            <a:pPr algn="just"/>
            <a:endParaRPr lang="fr-FR" sz="3600" dirty="0">
              <a:solidFill>
                <a:schemeClr val="tx1"/>
              </a:solidFill>
            </a:endParaRPr>
          </a:p>
        </p:txBody>
      </p:sp>
      <p:sp>
        <p:nvSpPr>
          <p:cNvPr id="41" name="Rectangle 40"/>
          <p:cNvSpPr/>
          <p:nvPr/>
        </p:nvSpPr>
        <p:spPr>
          <a:xfrm>
            <a:off x="2207328" y="30264162"/>
            <a:ext cx="8429684" cy="1643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dirty="0" smtClean="0">
              <a:solidFill>
                <a:schemeClr val="tx1"/>
              </a:solidFill>
            </a:endParaRPr>
          </a:p>
          <a:p>
            <a:pPr algn="just"/>
            <a:r>
              <a:rPr lang="fr-FR" sz="3600" dirty="0" smtClean="0">
                <a:solidFill>
                  <a:schemeClr val="tx1"/>
                </a:solidFill>
              </a:rPr>
              <a:t>Fig.3. </a:t>
            </a:r>
            <a:r>
              <a:rPr lang="fr-FR" sz="3600" dirty="0" err="1" smtClean="0">
                <a:solidFill>
                  <a:schemeClr val="tx1"/>
                </a:solidFill>
              </a:rPr>
              <a:t>Rath</a:t>
            </a:r>
            <a:r>
              <a:rPr lang="fr-FR" sz="3600" dirty="0" smtClean="0">
                <a:solidFill>
                  <a:schemeClr val="tx1"/>
                </a:solidFill>
              </a:rPr>
              <a:t> inhibition of </a:t>
            </a:r>
            <a:r>
              <a:rPr lang="fr-FR" sz="3600" dirty="0" err="1" smtClean="0">
                <a:solidFill>
                  <a:schemeClr val="tx1"/>
                </a:solidFill>
              </a:rPr>
              <a:t>cruds</a:t>
            </a:r>
            <a:r>
              <a:rPr lang="fr-FR" sz="3600" dirty="0" smtClean="0">
                <a:solidFill>
                  <a:schemeClr val="tx1"/>
                </a:solidFill>
              </a:rPr>
              <a:t> </a:t>
            </a:r>
            <a:r>
              <a:rPr lang="fr-FR" sz="3600" dirty="0" err="1" smtClean="0">
                <a:solidFill>
                  <a:schemeClr val="tx1"/>
                </a:solidFill>
              </a:rPr>
              <a:t>extracts</a:t>
            </a:r>
            <a:r>
              <a:rPr lang="fr-FR" sz="3600" dirty="0" smtClean="0">
                <a:solidFill>
                  <a:schemeClr val="tx1"/>
                </a:solidFill>
              </a:rPr>
              <a:t> on </a:t>
            </a:r>
            <a:r>
              <a:rPr lang="fr-FR" sz="3600" i="1" dirty="0" err="1" smtClean="0">
                <a:solidFill>
                  <a:schemeClr val="tx1"/>
                </a:solidFill>
              </a:rPr>
              <a:t>A.flavus</a:t>
            </a:r>
            <a:r>
              <a:rPr lang="fr-FR" sz="3600" dirty="0" smtClean="0">
                <a:solidFill>
                  <a:schemeClr val="tx1"/>
                </a:solidFill>
              </a:rPr>
              <a:t> </a:t>
            </a:r>
            <a:r>
              <a:rPr lang="fr-FR" sz="3600" i="1" dirty="0" smtClean="0">
                <a:solidFill>
                  <a:schemeClr val="tx1"/>
                </a:solidFill>
              </a:rPr>
              <a:t> </a:t>
            </a:r>
            <a:r>
              <a:rPr lang="fr-FR" sz="3600" dirty="0" smtClean="0">
                <a:solidFill>
                  <a:schemeClr val="tx1"/>
                </a:solidFill>
              </a:rPr>
              <a:t>and </a:t>
            </a:r>
            <a:r>
              <a:rPr lang="fr-FR" sz="3600" i="1" dirty="0" err="1" smtClean="0">
                <a:solidFill>
                  <a:schemeClr val="tx1"/>
                </a:solidFill>
              </a:rPr>
              <a:t>C.herbarum</a:t>
            </a:r>
            <a:r>
              <a:rPr lang="fr-FR" sz="3600" dirty="0" smtClean="0">
                <a:solidFill>
                  <a:schemeClr val="tx1"/>
                </a:solidFill>
              </a:rPr>
              <a:t>  (100µl).</a:t>
            </a:r>
          </a:p>
          <a:p>
            <a:pPr algn="just"/>
            <a:r>
              <a:rPr lang="fr-FR" sz="3600" dirty="0" smtClean="0">
                <a:solidFill>
                  <a:schemeClr val="tx1"/>
                </a:solidFill>
              </a:rPr>
              <a:t/>
            </a:r>
            <a:br>
              <a:rPr lang="fr-FR" sz="3600" dirty="0" smtClean="0">
                <a:solidFill>
                  <a:schemeClr val="tx1"/>
                </a:solidFill>
              </a:rPr>
            </a:br>
            <a:r>
              <a:rPr lang="fr-FR" sz="3600" dirty="0" smtClean="0">
                <a:solidFill>
                  <a:schemeClr val="tx1"/>
                </a:solidFill>
              </a:rPr>
              <a:t/>
            </a:r>
            <a:br>
              <a:rPr lang="fr-FR" sz="3600" dirty="0" smtClean="0">
                <a:solidFill>
                  <a:schemeClr val="tx1"/>
                </a:solidFill>
              </a:rPr>
            </a:br>
            <a:endParaRPr lang="fr-FR" sz="3600" dirty="0">
              <a:solidFill>
                <a:schemeClr val="tx1"/>
              </a:solidFill>
            </a:endParaRPr>
          </a:p>
        </p:txBody>
      </p:sp>
      <p:sp>
        <p:nvSpPr>
          <p:cNvPr id="42" name="Flèche gauche 41"/>
          <p:cNvSpPr/>
          <p:nvPr/>
        </p:nvSpPr>
        <p:spPr>
          <a:xfrm>
            <a:off x="10351260" y="27049452"/>
            <a:ext cx="785818" cy="785818"/>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43" name="Flèche gauche 42"/>
          <p:cNvSpPr/>
          <p:nvPr/>
        </p:nvSpPr>
        <p:spPr>
          <a:xfrm flipH="1">
            <a:off x="19352448" y="25906444"/>
            <a:ext cx="919170" cy="785818"/>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44" name="ZoneTexte 43"/>
          <p:cNvSpPr txBox="1"/>
          <p:nvPr/>
        </p:nvSpPr>
        <p:spPr>
          <a:xfrm>
            <a:off x="1778700" y="6689623"/>
            <a:ext cx="15001980" cy="6296852"/>
          </a:xfrm>
          <a:prstGeom prst="rect">
            <a:avLst/>
          </a:prstGeom>
          <a:noFill/>
        </p:spPr>
        <p:txBody>
          <a:bodyPr wrap="square" rtlCol="0">
            <a:spAutoFit/>
          </a:bodyPr>
          <a:lstStyle/>
          <a:p>
            <a:pPr algn="ctr"/>
            <a:r>
              <a:rPr lang="fr-FR" b="1" dirty="0" smtClean="0">
                <a:solidFill>
                  <a:srgbClr val="C00000"/>
                </a:solidFill>
              </a:rPr>
              <a:t>INTRODUCTION </a:t>
            </a:r>
          </a:p>
          <a:p>
            <a:pPr algn="just"/>
            <a:r>
              <a:rPr lang="en-US" sz="3600" dirty="0" smtClean="0">
                <a:solidFill>
                  <a:schemeClr val="dk1"/>
                </a:solidFill>
              </a:rPr>
              <a:t>During studies aimed at discovering potent </a:t>
            </a:r>
            <a:r>
              <a:rPr lang="en-US" sz="3600" dirty="0" err="1" smtClean="0">
                <a:solidFill>
                  <a:schemeClr val="dk1"/>
                </a:solidFill>
              </a:rPr>
              <a:t>bioactives</a:t>
            </a:r>
            <a:r>
              <a:rPr lang="en-US" sz="3600" dirty="0" smtClean="0">
                <a:solidFill>
                  <a:schemeClr val="dk1"/>
                </a:solidFill>
              </a:rPr>
              <a:t> compounds, two bacterial strains, named LMB 3701 and LMB 3707 were isolated from </a:t>
            </a:r>
            <a:r>
              <a:rPr lang="en-US" sz="3600" dirty="0" err="1" smtClean="0">
                <a:solidFill>
                  <a:schemeClr val="dk1"/>
                </a:solidFill>
              </a:rPr>
              <a:t>Dbagh</a:t>
            </a:r>
            <a:r>
              <a:rPr lang="en-US" sz="3600" dirty="0" smtClean="0">
                <a:solidFill>
                  <a:schemeClr val="dk1"/>
                </a:solidFill>
              </a:rPr>
              <a:t> hot springs in Algeria and taxonomically identified as </a:t>
            </a:r>
            <a:r>
              <a:rPr lang="en-US" sz="3600" i="1" dirty="0" smtClean="0">
                <a:solidFill>
                  <a:schemeClr val="dk1"/>
                </a:solidFill>
              </a:rPr>
              <a:t>Bacillus licheniformis</a:t>
            </a:r>
            <a:r>
              <a:rPr lang="en-US" sz="3600" dirty="0" smtClean="0">
                <a:solidFill>
                  <a:schemeClr val="dk1"/>
                </a:solidFill>
              </a:rPr>
              <a:t> (Accession Numbers LMB3701 No.:KX100031, LMB707 No.:KX100032)( </a:t>
            </a:r>
            <a:r>
              <a:rPr lang="en-US" sz="3600" dirty="0" err="1" smtClean="0">
                <a:solidFill>
                  <a:schemeClr val="dk1"/>
                </a:solidFill>
              </a:rPr>
              <a:t>Aissaoui</a:t>
            </a:r>
            <a:r>
              <a:rPr lang="en-US" sz="3600" dirty="0" smtClean="0">
                <a:solidFill>
                  <a:schemeClr val="dk1"/>
                </a:solidFill>
              </a:rPr>
              <a:t> et al.,2018). These two isolates exhibited antimicrobial compounds against multidrug resistant bacteria. In this study, the same crude extracts were  attempts at investigating the spectrum of antifungal proprieties. </a:t>
            </a:r>
            <a:endParaRPr lang="fr-FR" sz="3600" b="1" dirty="0" smtClean="0"/>
          </a:p>
          <a:p>
            <a:pPr algn="just"/>
            <a:endParaRPr lang="en-US" sz="3600" dirty="0" smtClean="0">
              <a:solidFill>
                <a:schemeClr val="dk1"/>
              </a:solidFill>
            </a:endParaRPr>
          </a:p>
          <a:p>
            <a:pPr algn="just"/>
            <a:endParaRPr lang="fr-FR" dirty="0"/>
          </a:p>
        </p:txBody>
      </p:sp>
      <p:pic>
        <p:nvPicPr>
          <p:cNvPr id="45" name="Image 44" descr="4-tert-Butylcalix[4]arene"/>
          <p:cNvPicPr/>
          <p:nvPr/>
        </p:nvPicPr>
        <p:blipFill>
          <a:blip r:embed="rId9"/>
          <a:srcRect/>
          <a:stretch>
            <a:fillRect/>
          </a:stretch>
        </p:blipFill>
        <p:spPr bwMode="auto">
          <a:xfrm>
            <a:off x="15780548" y="16333752"/>
            <a:ext cx="2071702" cy="1714512"/>
          </a:xfrm>
          <a:prstGeom prst="rect">
            <a:avLst/>
          </a:prstGeom>
          <a:noFill/>
          <a:ln w="9525">
            <a:noFill/>
            <a:miter lim="800000"/>
            <a:headEnd/>
            <a:tailEnd/>
          </a:ln>
        </p:spPr>
      </p:pic>
      <p:pic>
        <p:nvPicPr>
          <p:cNvPr id="46" name="Image 45" descr="Résultat de recherche d'images pour &quot;HAMMAM DEBAGH&quot;"/>
          <p:cNvPicPr/>
          <p:nvPr/>
        </p:nvPicPr>
        <p:blipFill>
          <a:blip r:embed="rId10"/>
          <a:srcRect/>
          <a:stretch>
            <a:fillRect/>
          </a:stretch>
        </p:blipFill>
        <p:spPr bwMode="auto">
          <a:xfrm>
            <a:off x="25138926" y="7118250"/>
            <a:ext cx="3357586" cy="2500330"/>
          </a:xfrm>
          <a:prstGeom prst="rect">
            <a:avLst/>
          </a:prstGeom>
          <a:noFill/>
          <a:ln w="9525">
            <a:noFill/>
            <a:miter lim="800000"/>
            <a:headEnd/>
            <a:tailEnd/>
          </a:ln>
        </p:spPr>
      </p:pic>
      <p:sp>
        <p:nvSpPr>
          <p:cNvPr id="47" name="Ellipse 46"/>
          <p:cNvSpPr/>
          <p:nvPr/>
        </p:nvSpPr>
        <p:spPr>
          <a:xfrm>
            <a:off x="17923688" y="7118250"/>
            <a:ext cx="500066"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smtClean="0"/>
              <a:t>A</a:t>
            </a:r>
            <a:endParaRPr lang="fr-FR" sz="3200" b="1" dirty="0"/>
          </a:p>
        </p:txBody>
      </p:sp>
      <p:sp>
        <p:nvSpPr>
          <p:cNvPr id="48" name="Ellipse 47"/>
          <p:cNvSpPr/>
          <p:nvPr/>
        </p:nvSpPr>
        <p:spPr>
          <a:xfrm>
            <a:off x="27853570" y="7189688"/>
            <a:ext cx="500066"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smtClean="0"/>
              <a:t>B</a:t>
            </a:r>
            <a:endParaRPr lang="fr-FR" sz="3200" b="1" dirty="0"/>
          </a:p>
        </p:txBody>
      </p:sp>
      <p:sp>
        <p:nvSpPr>
          <p:cNvPr id="49" name="Rectangle à coins arrondis 48"/>
          <p:cNvSpPr/>
          <p:nvPr/>
        </p:nvSpPr>
        <p:spPr>
          <a:xfrm>
            <a:off x="2207328" y="35764888"/>
            <a:ext cx="13358906" cy="3357586"/>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b="1" dirty="0" smtClean="0">
              <a:solidFill>
                <a:schemeClr val="tx1"/>
              </a:solidFill>
            </a:endParaRPr>
          </a:p>
          <a:p>
            <a:pPr algn="ctr"/>
            <a:endParaRPr lang="fr-FR" b="1" dirty="0" smtClean="0">
              <a:solidFill>
                <a:schemeClr val="tx1"/>
              </a:solidFill>
            </a:endParaRPr>
          </a:p>
          <a:p>
            <a:pPr algn="ctr"/>
            <a:r>
              <a:rPr lang="fr-FR" b="1" dirty="0" smtClean="0">
                <a:solidFill>
                  <a:schemeClr val="tx1"/>
                </a:solidFill>
              </a:rPr>
              <a:t>ACKNOWLEDGEMENT</a:t>
            </a:r>
          </a:p>
          <a:p>
            <a:pPr algn="just"/>
            <a:r>
              <a:rPr lang="en-US" sz="3600" dirty="0" smtClean="0">
                <a:solidFill>
                  <a:schemeClr val="tx1"/>
                </a:solidFill>
              </a:rPr>
              <a:t>Genotypic and GC-MS analysis were realized in </a:t>
            </a:r>
            <a:r>
              <a:rPr lang="en-US" sz="3600" dirty="0" smtClean="0"/>
              <a:t>Univ. </a:t>
            </a:r>
            <a:r>
              <a:rPr lang="en-US" sz="3600" dirty="0" err="1" smtClean="0"/>
              <a:t>Manouba</a:t>
            </a:r>
            <a:r>
              <a:rPr lang="en-US" sz="3600" dirty="0" smtClean="0"/>
              <a:t>, ISBST, BVBGR-LR11ES31, </a:t>
            </a:r>
            <a:r>
              <a:rPr lang="en-US" sz="3600" dirty="0" err="1" smtClean="0"/>
              <a:t>Biotechpole</a:t>
            </a:r>
            <a:r>
              <a:rPr lang="en-US" sz="3600" dirty="0" smtClean="0"/>
              <a:t> </a:t>
            </a:r>
            <a:r>
              <a:rPr lang="en-US" sz="3600" dirty="0" err="1" smtClean="0"/>
              <a:t>Sidi</a:t>
            </a:r>
            <a:r>
              <a:rPr lang="en-US" sz="3600" dirty="0" smtClean="0"/>
              <a:t> </a:t>
            </a:r>
            <a:r>
              <a:rPr lang="en-US" sz="3600" dirty="0" err="1" smtClean="0"/>
              <a:t>Thabet</a:t>
            </a:r>
            <a:r>
              <a:rPr lang="en-US" sz="3600" dirty="0" smtClean="0"/>
              <a:t>, 2020, </a:t>
            </a:r>
            <a:r>
              <a:rPr lang="en-US" sz="3600" dirty="0" err="1" smtClean="0"/>
              <a:t>Ariana</a:t>
            </a:r>
            <a:r>
              <a:rPr lang="en-US" sz="3600" dirty="0" smtClean="0"/>
              <a:t> (Tunisia).</a:t>
            </a:r>
            <a:endParaRPr lang="fr-FR" sz="3600" dirty="0" smtClean="0"/>
          </a:p>
          <a:p>
            <a:r>
              <a:rPr lang="en-US" sz="3600" dirty="0" smtClean="0">
                <a:solidFill>
                  <a:schemeClr val="tx1"/>
                </a:solidFill>
              </a:rPr>
              <a:t/>
            </a:r>
            <a:br>
              <a:rPr lang="en-US" sz="3600" dirty="0" smtClean="0">
                <a:solidFill>
                  <a:schemeClr val="tx1"/>
                </a:solidFill>
              </a:rPr>
            </a:br>
            <a:r>
              <a:rPr lang="fr-FR" sz="3600" dirty="0" smtClean="0">
                <a:solidFill>
                  <a:schemeClr val="tx1"/>
                </a:solidFill>
              </a:rPr>
              <a:t> </a:t>
            </a:r>
            <a:r>
              <a:rPr lang="fr-FR" dirty="0" smtClean="0"/>
              <a:t/>
            </a:r>
            <a:br>
              <a:rPr lang="fr-FR" dirty="0" smtClean="0"/>
            </a:br>
            <a:endParaRPr lang="fr-FR" dirty="0"/>
          </a:p>
        </p:txBody>
      </p:sp>
      <p:sp>
        <p:nvSpPr>
          <p:cNvPr id="50" name="Rectangle à coins arrondis 49"/>
          <p:cNvSpPr/>
          <p:nvPr/>
        </p:nvSpPr>
        <p:spPr>
          <a:xfrm>
            <a:off x="15423358" y="35764888"/>
            <a:ext cx="13358906" cy="33575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err="1" smtClean="0">
                <a:solidFill>
                  <a:schemeClr val="tx1"/>
                </a:solidFill>
              </a:rPr>
              <a:t>References</a:t>
            </a:r>
            <a:endParaRPr lang="fr-FR" b="1" dirty="0" smtClean="0">
              <a:solidFill>
                <a:schemeClr val="tx1"/>
              </a:solidFill>
            </a:endParaRPr>
          </a:p>
          <a:p>
            <a:r>
              <a:rPr lang="en-US" sz="3600" dirty="0" err="1" smtClean="0">
                <a:solidFill>
                  <a:schemeClr val="tx1"/>
                </a:solidFill>
              </a:rPr>
              <a:t>Aissaoui</a:t>
            </a:r>
            <a:r>
              <a:rPr lang="en-US" sz="3600" dirty="0" smtClean="0">
                <a:solidFill>
                  <a:schemeClr val="tx1"/>
                </a:solidFill>
              </a:rPr>
              <a:t> et al.,2018.</a:t>
            </a:r>
            <a:r>
              <a:rPr lang="en-US" sz="3600" i="1" dirty="0" smtClean="0"/>
              <a:t> </a:t>
            </a:r>
            <a:r>
              <a:rPr lang="en-US" sz="3600" dirty="0" err="1" smtClean="0"/>
              <a:t>Geomicrobiol</a:t>
            </a:r>
            <a:r>
              <a:rPr lang="en-US" sz="3600" dirty="0" smtClean="0"/>
              <a:t> J.</a:t>
            </a:r>
            <a:endParaRPr lang="en-US" sz="3600" dirty="0" smtClean="0">
              <a:solidFill>
                <a:schemeClr val="tx1"/>
              </a:solidFill>
            </a:endParaRPr>
          </a:p>
          <a:p>
            <a:r>
              <a:rPr lang="en-US" sz="3600" dirty="0" err="1" smtClean="0">
                <a:solidFill>
                  <a:schemeClr val="tx1"/>
                </a:solidFill>
              </a:rPr>
              <a:t>Hili</a:t>
            </a:r>
            <a:r>
              <a:rPr lang="en-US" sz="3600" dirty="0" smtClean="0">
                <a:solidFill>
                  <a:schemeClr val="tx1"/>
                </a:solidFill>
              </a:rPr>
              <a:t> et al., 1997 .</a:t>
            </a:r>
            <a:r>
              <a:rPr lang="en-US" sz="3600" dirty="0" smtClean="0"/>
              <a:t> </a:t>
            </a:r>
            <a:r>
              <a:rPr lang="en-US" sz="3600" dirty="0" err="1" smtClean="0"/>
              <a:t>Lett</a:t>
            </a:r>
            <a:r>
              <a:rPr lang="en-US" sz="3600" dirty="0" smtClean="0"/>
              <a:t> </a:t>
            </a:r>
            <a:r>
              <a:rPr lang="en-US" sz="3600" dirty="0" err="1" smtClean="0"/>
              <a:t>Appl</a:t>
            </a:r>
            <a:r>
              <a:rPr lang="en-US" sz="3600" dirty="0" smtClean="0"/>
              <a:t> </a:t>
            </a:r>
            <a:r>
              <a:rPr lang="en-US" sz="3600" dirty="0" err="1" smtClean="0"/>
              <a:t>Microbiol</a:t>
            </a:r>
            <a:r>
              <a:rPr lang="en-US" sz="3600" dirty="0" smtClean="0"/>
              <a:t>.</a:t>
            </a:r>
            <a:endParaRPr lang="en-US" sz="3600" dirty="0" smtClean="0">
              <a:solidFill>
                <a:schemeClr val="tx1"/>
              </a:solidFill>
            </a:endParaRPr>
          </a:p>
          <a:p>
            <a:r>
              <a:rPr lang="en-US" sz="3600" dirty="0" err="1" smtClean="0">
                <a:solidFill>
                  <a:schemeClr val="tx1"/>
                </a:solidFill>
              </a:rPr>
              <a:t>Korchowiec</a:t>
            </a:r>
            <a:r>
              <a:rPr lang="en-US" sz="3600" dirty="0" smtClean="0">
                <a:solidFill>
                  <a:schemeClr val="tx1"/>
                </a:solidFill>
              </a:rPr>
              <a:t> et </a:t>
            </a:r>
            <a:r>
              <a:rPr lang="en-US" sz="3600" dirty="0" smtClean="0"/>
              <a:t>al., 2010.</a:t>
            </a:r>
            <a:r>
              <a:rPr lang="fr-FR" sz="3600" dirty="0" smtClean="0"/>
              <a:t> J </a:t>
            </a:r>
            <a:r>
              <a:rPr lang="fr-FR" sz="3600" dirty="0" err="1" smtClean="0"/>
              <a:t>Phys</a:t>
            </a:r>
            <a:r>
              <a:rPr lang="fr-FR" sz="3600" dirty="0" smtClean="0"/>
              <a:t> </a:t>
            </a:r>
            <a:r>
              <a:rPr lang="fr-FR" sz="3600" dirty="0" err="1" smtClean="0"/>
              <a:t>Chem</a:t>
            </a:r>
            <a:r>
              <a:rPr lang="fr-FR" sz="3600" dirty="0" smtClean="0"/>
              <a:t> B. </a:t>
            </a:r>
            <a:endParaRPr lang="en-US" sz="3600" dirty="0" err="1" smtClean="0"/>
          </a:p>
          <a:p>
            <a:r>
              <a:rPr lang="fr-FR" sz="3600" dirty="0" smtClean="0"/>
              <a:t>Silva-Hughes et al., 2015. </a:t>
            </a:r>
            <a:r>
              <a:rPr lang="fr-FR" sz="3600" dirty="0" err="1" smtClean="0"/>
              <a:t>Microbiol</a:t>
            </a:r>
            <a:r>
              <a:rPr lang="fr-FR" sz="3600" dirty="0" smtClean="0"/>
              <a:t> </a:t>
            </a:r>
            <a:r>
              <a:rPr lang="fr-FR" sz="3600" dirty="0" err="1" smtClean="0"/>
              <a:t>Res</a:t>
            </a:r>
            <a:r>
              <a:rPr lang="fr-FR" sz="3600" dirty="0" smtClean="0"/>
              <a:t>.</a:t>
            </a:r>
            <a:endParaRPr lang="fr-FR" sz="3600" dirty="0" err="1" smtClean="0"/>
          </a:p>
        </p:txBody>
      </p:sp>
      <p:pic>
        <p:nvPicPr>
          <p:cNvPr id="51" name="Image 2"/>
          <p:cNvPicPr>
            <a:picLocks noChangeAspect="1" noChangeArrowheads="1"/>
          </p:cNvPicPr>
          <p:nvPr/>
        </p:nvPicPr>
        <p:blipFill>
          <a:blip r:embed="rId11"/>
          <a:srcRect/>
          <a:stretch>
            <a:fillRect/>
          </a:stretch>
        </p:blipFill>
        <p:spPr>
          <a:xfrm>
            <a:off x="24781736" y="1831838"/>
            <a:ext cx="1785950" cy="1643074"/>
          </a:xfrm>
          <a:prstGeom prst="rect">
            <a:avLst/>
          </a:prstGeom>
        </p:spPr>
      </p:pic>
      <p:pic>
        <p:nvPicPr>
          <p:cNvPr id="52" name="Image 51" descr="logo université tlemcen.jpg"/>
          <p:cNvPicPr>
            <a:picLocks noChangeAspect="1"/>
          </p:cNvPicPr>
          <p:nvPr/>
        </p:nvPicPr>
        <p:blipFill>
          <a:blip r:embed="rId12"/>
          <a:stretch>
            <a:fillRect/>
          </a:stretch>
        </p:blipFill>
        <p:spPr>
          <a:xfrm>
            <a:off x="1993014" y="1831838"/>
            <a:ext cx="2357454" cy="1643074"/>
          </a:xfrm>
          <a:prstGeom prst="rect">
            <a:avLst/>
          </a:prstGeom>
        </p:spPr>
      </p:pic>
      <p:pic>
        <p:nvPicPr>
          <p:cNvPr id="53" name="Image 52"/>
          <p:cNvPicPr/>
          <p:nvPr/>
        </p:nvPicPr>
        <p:blipFill>
          <a:blip r:embed="rId13"/>
          <a:srcRect l="35207" t="28824" r="43967" b="45882"/>
          <a:stretch>
            <a:fillRect/>
          </a:stretch>
        </p:blipFill>
        <p:spPr bwMode="auto">
          <a:xfrm>
            <a:off x="26567686" y="1831862"/>
            <a:ext cx="1571604" cy="1714488"/>
          </a:xfrm>
          <a:prstGeom prst="rect">
            <a:avLst/>
          </a:prstGeom>
          <a:noFill/>
          <a:ln w="9525">
            <a:noFill/>
            <a:miter lim="800000"/>
            <a:headEnd/>
            <a:tailEnd/>
          </a:ln>
        </p:spPr>
      </p:pic>
    </p:spTree>
    <p:extLst>
      <p:ext uri="{BB962C8B-B14F-4D97-AF65-F5344CB8AC3E}">
        <p14:creationId xmlns="" xmlns:p14="http://schemas.microsoft.com/office/powerpoint/2010/main" val="108845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615</Words>
  <Application>Microsoft Office PowerPoint</Application>
  <PresentationFormat>Personnalisé</PresentationFormat>
  <Paragraphs>113</Paragraphs>
  <Slides>1</Slides>
  <Notes>0</Notes>
  <HiddenSlides>0</HiddenSlides>
  <MMClips>0</MMClips>
  <ScaleCrop>false</ScaleCrop>
  <HeadingPairs>
    <vt:vector size="4" baseType="variant">
      <vt:variant>
        <vt:lpstr>Thème</vt:lpstr>
      </vt:variant>
      <vt:variant>
        <vt:i4>2</vt:i4>
      </vt:variant>
      <vt:variant>
        <vt:lpstr>Titres des diapositives</vt:lpstr>
      </vt:variant>
      <vt:variant>
        <vt:i4>1</vt:i4>
      </vt:variant>
    </vt:vector>
  </HeadingPairs>
  <TitlesOfParts>
    <vt:vector size="3" baseType="lpstr">
      <vt:lpstr>Office Theme</vt:lpstr>
      <vt:lpstr>Custom Design</vt:lpstr>
      <vt:lpstr>Production of 2,4 di-tert-butylphenol and fatty acid compounds by thermophilic  Bacillus licheniformis and evaluation as antifungal agents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Asus</cp:lastModifiedBy>
  <cp:revision>104</cp:revision>
  <dcterms:created xsi:type="dcterms:W3CDTF">2015-04-04T09:45:50Z</dcterms:created>
  <dcterms:modified xsi:type="dcterms:W3CDTF">2020-09-26T16:33:09Z</dcterms:modified>
</cp:coreProperties>
</file>