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handoutMasterIdLst>
    <p:handoutMasterId r:id="rId15"/>
  </p:handoutMasterIdLst>
  <p:sldIdLst>
    <p:sldId id="256" r:id="rId3"/>
    <p:sldId id="267" r:id="rId4"/>
    <p:sldId id="258" r:id="rId5"/>
    <p:sldId id="259" r:id="rId6"/>
    <p:sldId id="261" r:id="rId7"/>
    <p:sldId id="269" r:id="rId8"/>
    <p:sldId id="270" r:id="rId9"/>
    <p:sldId id="271" r:id="rId10"/>
    <p:sldId id="272" r:id="rId11"/>
    <p:sldId id="265" r:id="rId12"/>
    <p:sldId id="264" r:id="rId1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ia Schalnich" initials="MS" lastIdx="3" clrIdx="0"/>
  <p:cmAuthor id="1" name="Samanta" initials="S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FFD9D9"/>
    <a:srgbClr val="FFE5E5"/>
    <a:srgbClr val="FFEBEB"/>
    <a:srgbClr val="D79BFF"/>
    <a:srgbClr val="FAEFFF"/>
    <a:srgbClr val="EECDFF"/>
    <a:srgbClr val="FF8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3822" autoAdjust="0"/>
  </p:normalViewPr>
  <p:slideViewPr>
    <p:cSldViewPr>
      <p:cViewPr>
        <p:scale>
          <a:sx n="100" d="100"/>
          <a:sy n="100" d="100"/>
        </p:scale>
        <p:origin x="-1908" y="-3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3134" y="6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6683100A-8A72-460F-8D5A-54D1E8721B8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32E079F-1A5F-425D-8548-7D6E0BA7654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0DBEE4-A35F-451C-BCBF-73654C02E910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C9FF8A4-6C72-4FA9-92D5-35F646DB18A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5BC330F-8964-486B-B51A-F7EA8535061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602DDE-B420-4AB0-A81B-677338ED3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0321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CFBF3B-F983-4F41-9E6C-02008BB91DD1}" type="datetimeFigureOut">
              <a:rPr lang="fr-FR" smtClean="0"/>
              <a:pPr/>
              <a:t>31/08/2020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269082-9D5D-43A3-B675-27AB9B8E55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096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B34537CB-67C2-4565-B688-976D9E72B324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8320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B34537CB-67C2-4565-B688-976D9E72B324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04487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69082-9D5D-43A3-B675-27AB9B8E552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366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21E2D-A50B-495F-9AA4-3F10866B781B}" type="datetime1">
              <a:rPr lang="fr-FR" smtClean="0"/>
              <a:t>31/08/2020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6B278-45EA-45CC-9642-20CC60EAB0D1}" type="datetime1">
              <a:rPr lang="fr-FR" smtClean="0"/>
              <a:t>31/08/2020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16925-72EC-42D4-94D3-A1003B939FCE}" type="datetime1">
              <a:rPr lang="fr-FR" smtClean="0"/>
              <a:t>31/08/2020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8924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5894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9364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0149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7512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8737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8120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869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60309-1331-4F8F-AC1F-972AC9046391}" type="datetime1">
              <a:rPr lang="fr-FR" smtClean="0"/>
              <a:t>31/08/2020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3406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4872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337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96765-7664-41F5-8267-06B87A0274DD}" type="datetime1">
              <a:rPr lang="fr-FR" smtClean="0"/>
              <a:t>31/08/2020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F9947-2A44-4499-8893-791A730D1CEB}" type="datetime1">
              <a:rPr lang="fr-FR" smtClean="0"/>
              <a:t>31/08/2020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D4740-CB78-4DA2-9449-5BA6BAB8E8B9}" type="datetime1">
              <a:rPr lang="fr-FR" smtClean="0"/>
              <a:t>31/08/2020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D13E3-8353-4C2E-BE7C-26AE1B623ED5}" type="datetime1">
              <a:rPr lang="fr-FR" smtClean="0"/>
              <a:t>31/08/2020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13025-920A-462C-B19C-06B25E7A86DA}" type="datetime1">
              <a:rPr lang="fr-FR" smtClean="0"/>
              <a:t>31/08/2020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34200" y="6356350"/>
            <a:ext cx="2133600" cy="365125"/>
          </a:xfrm>
        </p:spPr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4D6D2-AC3E-41CF-B9A3-5BCCE2F511AB}" type="datetime1">
              <a:rPr lang="fr-FR" smtClean="0"/>
              <a:t>31/08/2020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28312-C233-4B5A-993A-6F581BBA2EDC}" type="datetime1">
              <a:rPr lang="fr-FR" smtClean="0"/>
              <a:t>31/08/2020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CFA5E1-D094-4A0B-B20B-B561C85E6A82}" type="datetime1">
              <a:rPr lang="fr-FR" smtClean="0"/>
              <a:t>31/08/2020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24ED9-1BAC-43CE-92AB-135E2507265C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F29872-1DA2-4001-977B-942AFF1D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086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0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5.png"/><Relationship Id="rId5" Type="http://schemas.openxmlformats.org/officeDocument/2006/relationships/image" Target="../media/image14.emf"/><Relationship Id="rId4" Type="http://schemas.openxmlformats.org/officeDocument/2006/relationships/oleObject" Target="../embeddings/oleObject3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19100" y="2355574"/>
            <a:ext cx="83058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Novel </a:t>
            </a:r>
            <a:r>
              <a:rPr lang="en-GB" sz="2400" b="1" dirty="0"/>
              <a:t>bridged </a:t>
            </a:r>
            <a:r>
              <a:rPr lang="en-GB" sz="2400" b="1" dirty="0" err="1"/>
              <a:t>heteronuclear</a:t>
            </a:r>
            <a:r>
              <a:rPr lang="en-GB" sz="2400" b="1" dirty="0"/>
              <a:t> </a:t>
            </a:r>
            <a:r>
              <a:rPr lang="en-GB" sz="2400" b="1" dirty="0" err="1"/>
              <a:t>Pt</a:t>
            </a:r>
            <a:r>
              <a:rPr lang="en-GB" sz="2400" b="1" dirty="0"/>
              <a:t>(II)-L-Zn(II) complexes with promising antitumor </a:t>
            </a:r>
            <a:r>
              <a:rPr lang="en-GB" sz="2400" b="1" dirty="0" smtClean="0"/>
              <a:t>activity</a:t>
            </a:r>
            <a:endParaRPr lang="en-US" b="1" dirty="0"/>
          </a:p>
          <a:p>
            <a:pPr algn="ctr"/>
            <a:endParaRPr lang="en-US" b="1" dirty="0"/>
          </a:p>
          <a:p>
            <a:pPr algn="ctr"/>
            <a:endParaRPr lang="fr-FR" dirty="0"/>
          </a:p>
          <a:p>
            <a:pPr algn="ctr"/>
            <a:r>
              <a:rPr lang="it-IT" b="1" dirty="0"/>
              <a:t>Tanja </a:t>
            </a:r>
            <a:r>
              <a:rPr lang="it-IT" b="1" dirty="0" smtClean="0"/>
              <a:t>Soldatović </a:t>
            </a:r>
            <a:r>
              <a:rPr lang="it-IT" b="1" baseline="30000" dirty="0" smtClean="0"/>
              <a:t>1</a:t>
            </a:r>
            <a:r>
              <a:rPr lang="it-IT" b="1" baseline="30000" dirty="0"/>
              <a:t>,</a:t>
            </a:r>
            <a:r>
              <a:rPr lang="it-IT" b="1" dirty="0"/>
              <a:t>*, Enisa Selimović </a:t>
            </a:r>
            <a:r>
              <a:rPr lang="it-IT" b="1" baseline="30000" dirty="0"/>
              <a:t>1</a:t>
            </a:r>
            <a:r>
              <a:rPr lang="it-IT" b="1" dirty="0" smtClean="0"/>
              <a:t>, </a:t>
            </a:r>
            <a:r>
              <a:rPr lang="it-IT" b="1" dirty="0"/>
              <a:t>Nevena </a:t>
            </a:r>
            <a:r>
              <a:rPr lang="it-IT" b="1" dirty="0" smtClean="0"/>
              <a:t>Milivojević </a:t>
            </a:r>
            <a:r>
              <a:rPr lang="it-IT" b="1" baseline="30000" dirty="0" smtClean="0"/>
              <a:t>2,3</a:t>
            </a:r>
            <a:r>
              <a:rPr lang="it-IT" b="1" dirty="0"/>
              <a:t>, Milena </a:t>
            </a:r>
            <a:r>
              <a:rPr lang="it-IT" b="1" dirty="0" smtClean="0"/>
              <a:t>Jovanović </a:t>
            </a:r>
            <a:r>
              <a:rPr lang="it-IT" b="1" baseline="30000" dirty="0" smtClean="0"/>
              <a:t>3</a:t>
            </a:r>
            <a:r>
              <a:rPr lang="it-IT" b="1" dirty="0" smtClean="0"/>
              <a:t>, </a:t>
            </a:r>
            <a:r>
              <a:rPr lang="it-IT" b="1" dirty="0"/>
              <a:t>Biljana </a:t>
            </a:r>
            <a:r>
              <a:rPr lang="it-IT" b="1" dirty="0" smtClean="0"/>
              <a:t>Šmit</a:t>
            </a:r>
            <a:r>
              <a:rPr lang="sr-Cyrl-RS" b="1" dirty="0" smtClean="0"/>
              <a:t> </a:t>
            </a:r>
            <a:r>
              <a:rPr lang="it-IT" b="1" baseline="30000" dirty="0" smtClean="0"/>
              <a:t>2</a:t>
            </a:r>
            <a:r>
              <a:rPr lang="sr-Cyrl-RS" b="1" dirty="0" smtClean="0"/>
              <a:t>,</a:t>
            </a:r>
            <a:r>
              <a:rPr lang="sr-Cyrl-RS" b="1" baseline="30000" dirty="0" smtClean="0"/>
              <a:t> </a:t>
            </a:r>
            <a:r>
              <a:rPr lang="it-IT" b="1" dirty="0" smtClean="0"/>
              <a:t> </a:t>
            </a:r>
            <a:r>
              <a:rPr lang="en-GB" b="1" dirty="0" smtClean="0"/>
              <a:t>and</a:t>
            </a:r>
            <a:r>
              <a:rPr lang="sr-Cyrl-RS" b="1" dirty="0" smtClean="0"/>
              <a:t> </a:t>
            </a:r>
            <a:r>
              <a:rPr lang="it-IT" b="1" dirty="0" smtClean="0"/>
              <a:t>Katarina </a:t>
            </a:r>
            <a:r>
              <a:rPr lang="it-IT" b="1" dirty="0"/>
              <a:t>Virijević </a:t>
            </a:r>
            <a:r>
              <a:rPr lang="it-IT" b="1" baseline="30000" dirty="0" smtClean="0"/>
              <a:t>2</a:t>
            </a:r>
          </a:p>
          <a:p>
            <a:endParaRPr lang="fr-FR" dirty="0" smtClean="0"/>
          </a:p>
          <a:p>
            <a:r>
              <a:rPr lang="en-US" sz="1200" baseline="30000" dirty="0" smtClean="0"/>
              <a:t>1</a:t>
            </a:r>
            <a:r>
              <a:rPr lang="en-US" sz="1200" dirty="0" smtClean="0"/>
              <a:t> </a:t>
            </a:r>
            <a:r>
              <a:rPr lang="en-GB" sz="1200" dirty="0" smtClean="0"/>
              <a:t>Department </a:t>
            </a:r>
            <a:r>
              <a:rPr lang="en-GB" sz="1200" dirty="0"/>
              <a:t>of Chemical-Technological Science, State University of Novi </a:t>
            </a:r>
            <a:r>
              <a:rPr lang="en-GB" sz="1200" dirty="0" err="1"/>
              <a:t>Pazar</a:t>
            </a:r>
            <a:r>
              <a:rPr lang="en-GB" sz="1200" dirty="0"/>
              <a:t>, </a:t>
            </a:r>
            <a:r>
              <a:rPr lang="en-GB" sz="1200" dirty="0" err="1"/>
              <a:t>Vuka</a:t>
            </a:r>
            <a:r>
              <a:rPr lang="en-GB" sz="1200" dirty="0"/>
              <a:t> </a:t>
            </a:r>
            <a:r>
              <a:rPr lang="en-GB" sz="1200" dirty="0" err="1"/>
              <a:t>Karadžiča</a:t>
            </a:r>
            <a:r>
              <a:rPr lang="en-GB" sz="1200" dirty="0"/>
              <a:t> bb, 36300 Novi </a:t>
            </a:r>
            <a:r>
              <a:rPr lang="en-GB" sz="1200" dirty="0" err="1"/>
              <a:t>Pazar</a:t>
            </a:r>
            <a:r>
              <a:rPr lang="en-GB" sz="1200" dirty="0"/>
              <a:t>, Serbia</a:t>
            </a:r>
            <a:r>
              <a:rPr lang="en-US" sz="1200" dirty="0" smtClean="0"/>
              <a:t>; </a:t>
            </a:r>
            <a:endParaRPr lang="fr-FR" sz="1200" dirty="0"/>
          </a:p>
          <a:p>
            <a:r>
              <a:rPr lang="en-US" sz="1200" baseline="30000" dirty="0"/>
              <a:t>2</a:t>
            </a:r>
            <a:r>
              <a:rPr lang="en-US" sz="1200" dirty="0"/>
              <a:t> </a:t>
            </a:r>
            <a:r>
              <a:rPr lang="en-US" sz="1200" dirty="0" smtClean="0"/>
              <a:t>Institute </a:t>
            </a:r>
            <a:r>
              <a:rPr lang="en-US" sz="1200" dirty="0"/>
              <a:t>for Information Technologies, Department of Science, University of </a:t>
            </a:r>
            <a:r>
              <a:rPr lang="en-US" sz="1200" dirty="0" err="1"/>
              <a:t>Kragujevac</a:t>
            </a:r>
            <a:r>
              <a:rPr lang="en-US" sz="1200" dirty="0"/>
              <a:t>, </a:t>
            </a:r>
            <a:r>
              <a:rPr lang="en-US" sz="1200" dirty="0" err="1"/>
              <a:t>Jovana</a:t>
            </a:r>
            <a:r>
              <a:rPr lang="en-US" sz="1200" dirty="0"/>
              <a:t>  </a:t>
            </a:r>
            <a:r>
              <a:rPr lang="en-US" sz="1200" dirty="0" err="1" smtClean="0"/>
              <a:t>Cvijića</a:t>
            </a:r>
            <a:r>
              <a:rPr lang="en-US" sz="1200" dirty="0" smtClean="0"/>
              <a:t> </a:t>
            </a:r>
            <a:r>
              <a:rPr lang="en-US" sz="1200" dirty="0"/>
              <a:t>bb, 34000 </a:t>
            </a:r>
            <a:r>
              <a:rPr lang="en-US" sz="1200" dirty="0" err="1"/>
              <a:t>Kragujevac</a:t>
            </a:r>
            <a:r>
              <a:rPr lang="en-US" sz="1200" dirty="0"/>
              <a:t>, </a:t>
            </a:r>
            <a:r>
              <a:rPr lang="en-US" sz="1200" dirty="0" smtClean="0"/>
              <a:t> </a:t>
            </a:r>
          </a:p>
          <a:p>
            <a:r>
              <a:rPr lang="en-US" sz="1200"/>
              <a:t> </a:t>
            </a:r>
            <a:r>
              <a:rPr lang="en-US" sz="1200" smtClean="0"/>
              <a:t> </a:t>
            </a:r>
            <a:r>
              <a:rPr lang="en-US" sz="1200" smtClean="0"/>
              <a:t>Serbia</a:t>
            </a:r>
            <a:r>
              <a:rPr lang="en-US" sz="1200" dirty="0" smtClean="0"/>
              <a:t>;</a:t>
            </a:r>
          </a:p>
          <a:p>
            <a:r>
              <a:rPr lang="en-US" sz="1200" baseline="30000" dirty="0" smtClean="0"/>
              <a:t>3</a:t>
            </a:r>
            <a:r>
              <a:rPr lang="en-US" sz="1200" dirty="0" smtClean="0"/>
              <a:t> Faculty </a:t>
            </a:r>
            <a:r>
              <a:rPr lang="en-US" sz="1200" dirty="0"/>
              <a:t>of Science, Department for Biology and Ecology, University of </a:t>
            </a:r>
            <a:r>
              <a:rPr lang="en-US" sz="1200" dirty="0" err="1"/>
              <a:t>Kragujevac</a:t>
            </a:r>
            <a:r>
              <a:rPr lang="en-US" sz="1200" dirty="0"/>
              <a:t>, </a:t>
            </a:r>
            <a:r>
              <a:rPr lang="en-US" sz="1200" dirty="0" err="1"/>
              <a:t>Radoja</a:t>
            </a:r>
            <a:r>
              <a:rPr lang="en-US" sz="1200" dirty="0"/>
              <a:t> </a:t>
            </a:r>
            <a:r>
              <a:rPr lang="en-US" sz="1200" dirty="0" err="1"/>
              <a:t>Domanovića</a:t>
            </a:r>
            <a:r>
              <a:rPr lang="en-US" sz="1200" dirty="0"/>
              <a:t> 12, 34000 </a:t>
            </a:r>
            <a:r>
              <a:rPr lang="en-US" sz="1200" dirty="0" err="1"/>
              <a:t>Kragujevac</a:t>
            </a:r>
            <a:r>
              <a:rPr lang="en-US" sz="1200" dirty="0"/>
              <a:t>, </a:t>
            </a:r>
            <a:endParaRPr lang="en-US" sz="1200" dirty="0" smtClean="0"/>
          </a:p>
          <a:p>
            <a:r>
              <a:rPr lang="en-US" sz="1200" dirty="0"/>
              <a:t> </a:t>
            </a:r>
            <a:r>
              <a:rPr lang="en-US" sz="1200" dirty="0" smtClean="0"/>
              <a:t> </a:t>
            </a:r>
            <a:r>
              <a:rPr lang="en-US" sz="1200" dirty="0" smtClean="0"/>
              <a:t>Serbia</a:t>
            </a:r>
            <a:r>
              <a:rPr lang="en-US" sz="1200" dirty="0" smtClean="0"/>
              <a:t>.</a:t>
            </a:r>
            <a:endParaRPr lang="en-US" sz="1400" dirty="0" smtClean="0"/>
          </a:p>
          <a:p>
            <a:endParaRPr lang="fr-FR" dirty="0"/>
          </a:p>
          <a:p>
            <a:r>
              <a:rPr lang="en-US" sz="1400" b="1" dirty="0"/>
              <a:t>*</a:t>
            </a:r>
            <a:r>
              <a:rPr lang="en-US" sz="1400" dirty="0"/>
              <a:t> Corresponding author: </a:t>
            </a:r>
            <a:r>
              <a:rPr lang="en-US" sz="1400" dirty="0" smtClean="0"/>
              <a:t>tsoldatovic@np.ac.rs</a:t>
            </a:r>
            <a:endParaRPr lang="fr-FR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2725"/>
            <a:ext cx="9143997" cy="219605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987337"/>
            <a:ext cx="865187" cy="669925"/>
          </a:xfrm>
          <a:prstGeom prst="rect">
            <a:avLst/>
          </a:prstGeom>
          <a:noFill/>
          <a:ln w="9525">
            <a:solidFill>
              <a:srgbClr val="FFCC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147934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Conclusions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10</a:t>
            </a:fld>
            <a:endParaRPr lang="fr-FR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A8BAA44-CBAE-4836-8172-27FD4C6FBF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6021438"/>
            <a:ext cx="9136918" cy="83579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6200" y="533400"/>
            <a:ext cx="8915400" cy="5478423"/>
          </a:xfrm>
          <a:prstGeom prst="rect">
            <a:avLst/>
          </a:prstGeom>
          <a:solidFill>
            <a:srgbClr val="FFD9D9"/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marL="285750" indent="-285750" algn="just">
              <a:buBlip>
                <a:blip r:embed="rId3"/>
              </a:buBlip>
            </a:pPr>
            <a:r>
              <a:rPr lang="en-US" sz="1400" dirty="0"/>
              <a:t>Two new </a:t>
            </a:r>
            <a:r>
              <a:rPr lang="en-US" sz="1400" dirty="0" err="1"/>
              <a:t>heteronuclear</a:t>
            </a:r>
            <a:r>
              <a:rPr lang="en-US" sz="1400" dirty="0"/>
              <a:t> complexes [{</a:t>
            </a:r>
            <a:r>
              <a:rPr lang="en-US" sz="1400" i="1" dirty="0" err="1"/>
              <a:t>cis</a:t>
            </a:r>
            <a:r>
              <a:rPr lang="en-US" sz="1400" dirty="0" err="1"/>
              <a:t>-PtCl</a:t>
            </a:r>
            <a:r>
              <a:rPr lang="en-US" sz="1400" dirty="0"/>
              <a:t>(NH</a:t>
            </a:r>
            <a:r>
              <a:rPr lang="en-US" sz="1400" baseline="-25000" dirty="0"/>
              <a:t>3</a:t>
            </a:r>
            <a:r>
              <a:rPr lang="en-US" sz="1400" dirty="0"/>
              <a:t>)(</a:t>
            </a:r>
            <a:r>
              <a:rPr lang="en-US" sz="1400" i="1" dirty="0"/>
              <a:t>μ</a:t>
            </a:r>
            <a:r>
              <a:rPr lang="en-US" sz="1400" dirty="0"/>
              <a:t>-</a:t>
            </a:r>
            <a:r>
              <a:rPr lang="en-US" sz="1400" dirty="0" err="1"/>
              <a:t>pyrazine</a:t>
            </a:r>
            <a:r>
              <a:rPr lang="en-US" sz="1400" dirty="0"/>
              <a:t>)</a:t>
            </a:r>
            <a:r>
              <a:rPr lang="en-US" sz="1400" dirty="0" err="1"/>
              <a:t>ZnCl</a:t>
            </a:r>
            <a:r>
              <a:rPr lang="en-US" sz="1400" dirty="0"/>
              <a:t>(</a:t>
            </a:r>
            <a:r>
              <a:rPr lang="en-US" sz="1400" dirty="0" err="1"/>
              <a:t>terpy</a:t>
            </a:r>
            <a:r>
              <a:rPr lang="en-US" sz="1400" dirty="0"/>
              <a:t>)}](ClO</a:t>
            </a:r>
            <a:r>
              <a:rPr lang="en-US" sz="1400" baseline="-25000" dirty="0"/>
              <a:t>4</a:t>
            </a:r>
            <a:r>
              <a:rPr lang="en-US" sz="1400" dirty="0"/>
              <a:t>)</a:t>
            </a:r>
            <a:r>
              <a:rPr lang="en-US" sz="1400" baseline="-25000" dirty="0"/>
              <a:t>2</a:t>
            </a:r>
            <a:r>
              <a:rPr lang="en-US" sz="1400" dirty="0"/>
              <a:t> (</a:t>
            </a:r>
            <a:r>
              <a:rPr lang="en-US" sz="1400" b="1" dirty="0"/>
              <a:t>Pt-L1-Zn</a:t>
            </a:r>
            <a:r>
              <a:rPr lang="en-US" sz="1400" dirty="0"/>
              <a:t>) and [{</a:t>
            </a:r>
            <a:r>
              <a:rPr lang="en-US" sz="1400" i="1" dirty="0" err="1"/>
              <a:t>cis</a:t>
            </a:r>
            <a:r>
              <a:rPr lang="en-US" sz="1400" dirty="0" err="1"/>
              <a:t>-PtCl</a:t>
            </a:r>
            <a:r>
              <a:rPr lang="en-US" sz="1400" dirty="0"/>
              <a:t>(NH</a:t>
            </a:r>
            <a:r>
              <a:rPr lang="en-US" sz="1400" baseline="-25000" dirty="0"/>
              <a:t>3</a:t>
            </a:r>
            <a:r>
              <a:rPr lang="en-US" sz="1400" dirty="0"/>
              <a:t>)</a:t>
            </a:r>
            <a:r>
              <a:rPr lang="en-US" sz="1400" i="1" dirty="0"/>
              <a:t>(μ</a:t>
            </a:r>
            <a:r>
              <a:rPr lang="en-US" sz="1400" dirty="0"/>
              <a:t>-4,4′-bipyridyl)</a:t>
            </a:r>
            <a:r>
              <a:rPr lang="en-US" sz="1400" dirty="0" err="1"/>
              <a:t>ZnCl</a:t>
            </a:r>
            <a:r>
              <a:rPr lang="en-US" sz="1400" dirty="0"/>
              <a:t>(</a:t>
            </a:r>
            <a:r>
              <a:rPr lang="en-US" sz="1400" dirty="0" err="1"/>
              <a:t>terpy</a:t>
            </a:r>
            <a:r>
              <a:rPr lang="en-US" sz="1400" dirty="0"/>
              <a:t>)}](ClO</a:t>
            </a:r>
            <a:r>
              <a:rPr lang="en-US" sz="1400" baseline="-25000" dirty="0"/>
              <a:t>4</a:t>
            </a:r>
            <a:r>
              <a:rPr lang="en-US" sz="1400" dirty="0"/>
              <a:t>)</a:t>
            </a:r>
            <a:r>
              <a:rPr lang="en-US" sz="1400" baseline="-25000" dirty="0"/>
              <a:t>2</a:t>
            </a:r>
            <a:r>
              <a:rPr lang="en-US" sz="1400" dirty="0"/>
              <a:t> (</a:t>
            </a:r>
            <a:r>
              <a:rPr lang="en-US" sz="1400" b="1" dirty="0"/>
              <a:t>Pt-L2-Zn</a:t>
            </a:r>
            <a:r>
              <a:rPr lang="en-US" sz="1400" dirty="0"/>
              <a:t>) were </a:t>
            </a:r>
            <a:r>
              <a:rPr lang="en-US" sz="1400" dirty="0" smtClean="0"/>
              <a:t>synthesized and characterized.</a:t>
            </a:r>
          </a:p>
          <a:p>
            <a:pPr algn="just"/>
            <a:endParaRPr lang="en-US" sz="1400" dirty="0"/>
          </a:p>
          <a:p>
            <a:pPr marL="285750" indent="-285750" algn="just">
              <a:buBlip>
                <a:blip r:embed="rId3"/>
              </a:buBlip>
            </a:pPr>
            <a:r>
              <a:rPr lang="en-GB" sz="1400" dirty="0" smtClean="0"/>
              <a:t>The </a:t>
            </a:r>
            <a:r>
              <a:rPr lang="en-GB" sz="1400" dirty="0"/>
              <a:t>kinetics of substitution reactions of the complexes with 5'-GMP, 5'-IMP and GSH were studied. The order of reactivity for the first substitution processes of both complexes is </a:t>
            </a:r>
            <a:r>
              <a:rPr lang="en-US" sz="1400" dirty="0"/>
              <a:t>5′-GMP &gt; 5′-IMP &gt; GSH, while for the second is 5′-IMP &gt; GSH. </a:t>
            </a:r>
            <a:endParaRPr lang="en-US" sz="1400" dirty="0" smtClean="0"/>
          </a:p>
          <a:p>
            <a:pPr algn="just"/>
            <a:endParaRPr lang="en-US" sz="1400" dirty="0"/>
          </a:p>
          <a:p>
            <a:pPr marL="285750" indent="-285750" algn="just">
              <a:buBlip>
                <a:blip r:embed="rId3"/>
              </a:buBlip>
            </a:pPr>
            <a:r>
              <a:rPr lang="en-US" sz="1400" dirty="0" smtClean="0"/>
              <a:t>The </a:t>
            </a:r>
            <a:r>
              <a:rPr lang="en-US" sz="1400" dirty="0"/>
              <a:t>short distance between the two metal centers involves electrostatic interaction between the metals that increased the </a:t>
            </a:r>
            <a:r>
              <a:rPr lang="en-US" sz="1400" dirty="0" err="1"/>
              <a:t>electrophilicity</a:t>
            </a:r>
            <a:r>
              <a:rPr lang="en-US" sz="1400" dirty="0"/>
              <a:t> of both Zn(II) and </a:t>
            </a:r>
            <a:r>
              <a:rPr lang="en-US" sz="1400" dirty="0" err="1"/>
              <a:t>Pt</a:t>
            </a:r>
            <a:r>
              <a:rPr lang="en-US" sz="1400" dirty="0"/>
              <a:t>(II) centers. The first reaction step is accounted to reactivity of Zn(II) center, while the second to </a:t>
            </a:r>
            <a:r>
              <a:rPr lang="en-US" sz="1400" dirty="0" err="1"/>
              <a:t>Pt</a:t>
            </a:r>
            <a:r>
              <a:rPr lang="en-US" sz="1400" dirty="0"/>
              <a:t>(II). The increasing in </a:t>
            </a:r>
            <a:r>
              <a:rPr lang="en-US" sz="1400" dirty="0" err="1"/>
              <a:t>electrophilicity</a:t>
            </a:r>
            <a:r>
              <a:rPr lang="en-US" sz="1400" dirty="0"/>
              <a:t> of centers leads to lower </a:t>
            </a:r>
            <a:r>
              <a:rPr lang="en-US" sz="1400" dirty="0" err="1"/>
              <a:t>p</a:t>
            </a:r>
            <a:r>
              <a:rPr lang="en-US" sz="1400" i="1" dirty="0" err="1"/>
              <a:t>K</a:t>
            </a:r>
            <a:r>
              <a:rPr lang="en-US" sz="1400" baseline="-25000" dirty="0" err="1"/>
              <a:t>a</a:t>
            </a:r>
            <a:r>
              <a:rPr lang="en-US" sz="1400" baseline="-25000" dirty="0"/>
              <a:t> </a:t>
            </a:r>
            <a:r>
              <a:rPr lang="en-US" sz="1400" dirty="0"/>
              <a:t>values in the case of the </a:t>
            </a:r>
            <a:r>
              <a:rPr lang="en-US" sz="1400" dirty="0" err="1"/>
              <a:t>diaqua</a:t>
            </a:r>
            <a:r>
              <a:rPr lang="en-US" sz="1400" dirty="0"/>
              <a:t> </a:t>
            </a:r>
            <a:r>
              <a:rPr lang="en-US" sz="1400" b="1" dirty="0"/>
              <a:t>Pt-L1-Zn </a:t>
            </a:r>
            <a:r>
              <a:rPr lang="en-US" sz="1400" dirty="0"/>
              <a:t>complex (p</a:t>
            </a:r>
            <a:r>
              <a:rPr lang="en-US" sz="1400" i="1" dirty="0"/>
              <a:t>K</a:t>
            </a:r>
            <a:r>
              <a:rPr lang="en-US" sz="1400" baseline="-25000" dirty="0"/>
              <a:t>a1</a:t>
            </a:r>
            <a:r>
              <a:rPr lang="en-US" sz="1400" dirty="0"/>
              <a:t>= 3.47; p</a:t>
            </a:r>
            <a:r>
              <a:rPr lang="en-US" sz="1400" i="1" dirty="0"/>
              <a:t>K</a:t>
            </a:r>
            <a:r>
              <a:rPr lang="en-US" sz="1400" baseline="-25000" dirty="0"/>
              <a:t>a2</a:t>
            </a:r>
            <a:r>
              <a:rPr lang="en-US" sz="1400" dirty="0"/>
              <a:t>= 5.19) and also in increasing in reactivity</a:t>
            </a:r>
            <a:r>
              <a:rPr lang="en-US" sz="1400" dirty="0" smtClean="0"/>
              <a:t>.</a:t>
            </a:r>
          </a:p>
          <a:p>
            <a:pPr algn="just"/>
            <a:r>
              <a:rPr lang="en-US" sz="1400" dirty="0" smtClean="0"/>
              <a:t> </a:t>
            </a:r>
          </a:p>
          <a:p>
            <a:pPr marL="285750" indent="-285750" algn="just">
              <a:buBlip>
                <a:blip r:embed="rId3"/>
              </a:buBlip>
            </a:pPr>
            <a:r>
              <a:rPr lang="en-US" sz="1400" dirty="0" smtClean="0"/>
              <a:t>Two </a:t>
            </a:r>
            <a:r>
              <a:rPr lang="en-US" sz="1400" dirty="0"/>
              <a:t>different metal centers, different in Lewis acidity and geometry in </a:t>
            </a:r>
            <a:r>
              <a:rPr lang="en-US" sz="1400" dirty="0" err="1"/>
              <a:t>heteronuclear</a:t>
            </a:r>
            <a:r>
              <a:rPr lang="en-US" sz="1400" dirty="0"/>
              <a:t> complexes, have great influence on the order of the reactivity and different coordination modes of biomolecules. The results gained a biological impact especially on the reactivity of 5′-GMP which is around 2-5.5 times higher than glutathione depending of the complex</a:t>
            </a:r>
            <a:r>
              <a:rPr lang="en-US" sz="1400" dirty="0" smtClean="0"/>
              <a:t>.</a:t>
            </a:r>
          </a:p>
          <a:p>
            <a:pPr algn="just"/>
            <a:endParaRPr lang="en-US" sz="1400" dirty="0"/>
          </a:p>
          <a:p>
            <a:pPr marL="285750" indent="-285750" algn="just">
              <a:buBlip>
                <a:blip r:embed="rId3"/>
              </a:buBlip>
            </a:pPr>
            <a:r>
              <a:rPr lang="en-US" sz="1400" dirty="0" smtClean="0"/>
              <a:t>The </a:t>
            </a:r>
            <a:r>
              <a:rPr lang="en-US" sz="1400" dirty="0" err="1"/>
              <a:t>heteronuclear</a:t>
            </a:r>
            <a:r>
              <a:rPr lang="en-US" sz="1400" dirty="0"/>
              <a:t> </a:t>
            </a:r>
            <a:r>
              <a:rPr lang="en-US" sz="1400" b="1" dirty="0"/>
              <a:t>Pt-L1-Zn</a:t>
            </a:r>
            <a:r>
              <a:rPr lang="en-US" sz="1400" dirty="0"/>
              <a:t> and </a:t>
            </a:r>
            <a:r>
              <a:rPr lang="en-US" sz="1400" b="1" dirty="0"/>
              <a:t>Pt-L2-Zn </a:t>
            </a:r>
            <a:r>
              <a:rPr lang="en-US" sz="1400" dirty="0"/>
              <a:t>complexes reduced HCT-116 and MDA-MB-231 cell viabilities. Significant cytotoxic effects were noticed, with better activity exerted on HCT-116 cells than </a:t>
            </a:r>
            <a:r>
              <a:rPr lang="en-US" sz="1400" dirty="0" err="1"/>
              <a:t>cisplatin</a:t>
            </a:r>
            <a:r>
              <a:rPr lang="en-US" sz="1400" dirty="0"/>
              <a:t> especially after 72 h (IC</a:t>
            </a:r>
            <a:r>
              <a:rPr lang="en-US" sz="1400" baseline="-25000" dirty="0"/>
              <a:t>50 </a:t>
            </a:r>
            <a:r>
              <a:rPr lang="en-US" sz="1400" dirty="0"/>
              <a:t>&lt; 0.52 </a:t>
            </a:r>
            <a:r>
              <a:rPr lang="en-US" sz="1400" dirty="0" err="1"/>
              <a:t>mM</a:t>
            </a:r>
            <a:r>
              <a:rPr lang="en-US" sz="1400" dirty="0"/>
              <a:t>). Also, the </a:t>
            </a:r>
            <a:r>
              <a:rPr lang="en-US" sz="1400" b="1" dirty="0"/>
              <a:t>Pt-L2-Zn</a:t>
            </a:r>
            <a:r>
              <a:rPr lang="en-US" sz="1400" dirty="0"/>
              <a:t> complex has shown better cytotoxic effect against MDA-MB-231 cells after 72 h </a:t>
            </a:r>
            <a:r>
              <a:rPr lang="en-US" sz="1400" dirty="0" err="1"/>
              <a:t>cisplatin</a:t>
            </a:r>
            <a:r>
              <a:rPr lang="en-US" sz="1400" dirty="0"/>
              <a:t>.  </a:t>
            </a:r>
            <a:endParaRPr lang="en-US" sz="1400" dirty="0" smtClean="0"/>
          </a:p>
          <a:p>
            <a:pPr algn="just"/>
            <a:endParaRPr lang="en-US" sz="1400" dirty="0"/>
          </a:p>
          <a:p>
            <a:pPr marL="285750" indent="-285750" algn="just">
              <a:buBlip>
                <a:blip r:embed="rId3"/>
              </a:buBlip>
            </a:pPr>
            <a:r>
              <a:rPr lang="en-US" sz="1400" dirty="0" smtClean="0"/>
              <a:t>Overall</a:t>
            </a:r>
            <a:r>
              <a:rPr lang="en-US" sz="1400" dirty="0"/>
              <a:t>, we may conclude that </a:t>
            </a:r>
            <a:r>
              <a:rPr lang="en-US" sz="1400" dirty="0" err="1"/>
              <a:t>heteronuclear</a:t>
            </a:r>
            <a:r>
              <a:rPr lang="en-US" sz="1400" dirty="0"/>
              <a:t> complexes containing metals centers with different Lewis acidity, geometry and kinetic characteristics, connected with π-acceptor bridging ligands, could give promising antitumor activity.</a:t>
            </a:r>
            <a:endParaRPr lang="en-GB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1761" y="762000"/>
            <a:ext cx="81534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b="1" dirty="0" err="1"/>
              <a:t>Acknowledgments</a:t>
            </a:r>
            <a:endParaRPr lang="fr-FR" sz="2400" b="1" dirty="0"/>
          </a:p>
          <a:p>
            <a:pPr algn="just"/>
            <a:endParaRPr lang="fr-FR" sz="2400" b="1" dirty="0" smtClean="0"/>
          </a:p>
          <a:p>
            <a:pPr algn="just"/>
            <a:endParaRPr lang="fr-FR" sz="2400" b="1" dirty="0"/>
          </a:p>
          <a:p>
            <a:pPr algn="just"/>
            <a:endParaRPr lang="fr-FR" sz="2400" b="1" dirty="0"/>
          </a:p>
          <a:p>
            <a:pPr algn="just"/>
            <a:r>
              <a:rPr lang="en-US" dirty="0"/>
              <a:t>The authors are grateful for the support to the Ministry of Education, Science and Technological Development of the Republic of Serbia. T. </a:t>
            </a:r>
            <a:r>
              <a:rPr lang="en-US" dirty="0" err="1"/>
              <a:t>Soldatović</a:t>
            </a:r>
            <a:r>
              <a:rPr lang="en-US" dirty="0"/>
              <a:t> and E. </a:t>
            </a:r>
            <a:r>
              <a:rPr lang="en-US" dirty="0" err="1"/>
              <a:t>Selimović</a:t>
            </a:r>
            <a:r>
              <a:rPr lang="en-US" dirty="0"/>
              <a:t> gratefully acknowledge financial support from State University of Novi </a:t>
            </a:r>
            <a:r>
              <a:rPr lang="en-US" dirty="0" err="1"/>
              <a:t>Pazar</a:t>
            </a:r>
            <a:r>
              <a:rPr lang="en-US" dirty="0"/>
              <a:t>, Novi </a:t>
            </a:r>
            <a:r>
              <a:rPr lang="en-US" dirty="0" err="1"/>
              <a:t>Pazar</a:t>
            </a:r>
            <a:r>
              <a:rPr lang="en-US" dirty="0"/>
              <a:t>, Republic of Serbia. </a:t>
            </a:r>
            <a:endParaRPr lang="en-GB" dirty="0"/>
          </a:p>
          <a:p>
            <a:pPr algn="just"/>
            <a:r>
              <a:rPr lang="en-US" dirty="0"/>
              <a:t> 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11</a:t>
            </a:fld>
            <a:endParaRPr lang="fr-F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E90E4F9-57B5-40AD-9E3E-3CC678427C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6021438"/>
            <a:ext cx="9136918" cy="835799"/>
          </a:xfrm>
          <a:prstGeom prst="rect">
            <a:avLst/>
          </a:prstGeom>
        </p:spPr>
      </p:pic>
      <p:pic>
        <p:nvPicPr>
          <p:cNvPr id="9218" name="Picture 2" descr="Participation of scientists from Serbia in ERC call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581400"/>
            <a:ext cx="2209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Development of new and modification of existing universities' regulatory  documents in compliance with new policies a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810000"/>
            <a:ext cx="1355526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43000" y="685800"/>
            <a:ext cx="7543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/>
              <a:t>Novel bridged </a:t>
            </a:r>
            <a:r>
              <a:rPr lang="en-GB" sz="2400" b="1" dirty="0" err="1"/>
              <a:t>heteronuclear</a:t>
            </a:r>
            <a:r>
              <a:rPr lang="en-GB" sz="2400" b="1" dirty="0"/>
              <a:t> </a:t>
            </a:r>
            <a:r>
              <a:rPr lang="en-GB" sz="2400" b="1" dirty="0" err="1"/>
              <a:t>Pt</a:t>
            </a:r>
            <a:r>
              <a:rPr lang="en-GB" sz="2400" b="1" dirty="0"/>
              <a:t>(II)-L-Zn(II) complexes with promising antitumor activity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2</a:t>
            </a:fld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6021438"/>
            <a:ext cx="9136918" cy="835799"/>
          </a:xfrm>
          <a:prstGeom prst="rect">
            <a:avLst/>
          </a:prstGeom>
        </p:spPr>
      </p:pic>
      <p:pic>
        <p:nvPicPr>
          <p:cNvPr id="2050" name="Picture 2" descr="C:\Users\tanja.soldatovic\Downloads\wireframe-dna-molecules-structure-mesh-white-background-science-technology-concept_41814-35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019" y="2009955"/>
            <a:ext cx="4874217" cy="3028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715" y="1569969"/>
            <a:ext cx="2050544" cy="1825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30009">
            <a:off x="792012" y="3423005"/>
            <a:ext cx="250872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urved Down Arrow 6"/>
          <p:cNvSpPr/>
          <p:nvPr/>
        </p:nvSpPr>
        <p:spPr>
          <a:xfrm rot="19879138">
            <a:off x="1214277" y="2563058"/>
            <a:ext cx="1959144" cy="757024"/>
          </a:xfrm>
          <a:prstGeom prst="curvedDownArrow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4" name="Curved Down Arrow 13"/>
          <p:cNvSpPr/>
          <p:nvPr/>
        </p:nvSpPr>
        <p:spPr>
          <a:xfrm rot="8890830">
            <a:off x="4746693" y="3519114"/>
            <a:ext cx="1600346" cy="453467"/>
          </a:xfrm>
          <a:prstGeom prst="curvedDownArrow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2055" name="Picture 7" descr="Drugs Cartoon Png - Pharmacist Clip Art | Transparent PNG Download #821753  - Vip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8628" y="3912387"/>
            <a:ext cx="1295400" cy="1126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861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609600"/>
            <a:ext cx="792480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b="1" dirty="0"/>
              <a:t>Abstract: </a:t>
            </a:r>
            <a:r>
              <a:rPr lang="en-GB" sz="1600" dirty="0"/>
              <a:t>Design of novel </a:t>
            </a:r>
            <a:r>
              <a:rPr lang="en-GB" sz="1600" dirty="0" err="1"/>
              <a:t>heteronuclear</a:t>
            </a:r>
            <a:r>
              <a:rPr lang="en-GB" sz="1600" dirty="0"/>
              <a:t> platinum(II)-zinc(II) complexes as potential DNA and protein targeting metal-based anticancer agents could be beneficial. The compounds of these two metal ions have different coordination geometry, kinetics properties, affinity, and reactivity towards biologically relevant nucleophiles. According to hard-soft acid base principle, different </a:t>
            </a:r>
            <a:r>
              <a:rPr lang="en-GB" sz="1600" dirty="0" err="1"/>
              <a:t>reactivities</a:t>
            </a:r>
            <a:r>
              <a:rPr lang="en-GB" sz="1600" dirty="0"/>
              <a:t> of metal </a:t>
            </a:r>
            <a:r>
              <a:rPr lang="en-GB" sz="1600" dirty="0" err="1"/>
              <a:t>centers</a:t>
            </a:r>
            <a:r>
              <a:rPr lang="en-GB" sz="1600" dirty="0"/>
              <a:t> will result in different coordination modes of biomolecules and in increment of cytotoxicity</a:t>
            </a:r>
            <a:r>
              <a:rPr lang="en-GB" sz="1600" dirty="0" smtClean="0"/>
              <a:t>.</a:t>
            </a:r>
            <a:endParaRPr lang="en-GB" sz="1600" dirty="0"/>
          </a:p>
          <a:p>
            <a:pPr algn="just"/>
            <a:r>
              <a:rPr lang="en-GB" sz="1600" dirty="0" smtClean="0"/>
              <a:t>The </a:t>
            </a:r>
            <a:r>
              <a:rPr lang="en-GB" sz="1600" dirty="0"/>
              <a:t>novel </a:t>
            </a:r>
            <a:r>
              <a:rPr lang="en-GB" sz="1600" dirty="0" err="1"/>
              <a:t>heteronuclear</a:t>
            </a:r>
            <a:r>
              <a:rPr lang="en-GB" sz="1600" dirty="0"/>
              <a:t> complexes [{</a:t>
            </a:r>
            <a:r>
              <a:rPr lang="en-GB" sz="1600" i="1" dirty="0" err="1"/>
              <a:t>cis</a:t>
            </a:r>
            <a:r>
              <a:rPr lang="en-GB" sz="1600" dirty="0" err="1"/>
              <a:t>-PtCl</a:t>
            </a:r>
            <a:r>
              <a:rPr lang="en-GB" sz="1600" dirty="0"/>
              <a:t>(NH</a:t>
            </a:r>
            <a:r>
              <a:rPr lang="en-GB" sz="1600" baseline="-25000" dirty="0"/>
              <a:t>3</a:t>
            </a:r>
            <a:r>
              <a:rPr lang="en-GB" sz="1600" dirty="0"/>
              <a:t>)(</a:t>
            </a:r>
            <a:r>
              <a:rPr lang="en-GB" sz="1600" i="1" dirty="0"/>
              <a:t>μ</a:t>
            </a:r>
            <a:r>
              <a:rPr lang="en-GB" sz="1600" dirty="0"/>
              <a:t>-</a:t>
            </a:r>
            <a:r>
              <a:rPr lang="en-GB" sz="1600" dirty="0" err="1"/>
              <a:t>pyrazine</a:t>
            </a:r>
            <a:r>
              <a:rPr lang="en-GB" sz="1600" dirty="0"/>
              <a:t>)</a:t>
            </a:r>
            <a:r>
              <a:rPr lang="en-GB" sz="1600" dirty="0" err="1"/>
              <a:t>ZnCl</a:t>
            </a:r>
            <a:r>
              <a:rPr lang="en-GB" sz="1600" dirty="0"/>
              <a:t>(</a:t>
            </a:r>
            <a:r>
              <a:rPr lang="en-GB" sz="1600" dirty="0" err="1"/>
              <a:t>terpy</a:t>
            </a:r>
            <a:r>
              <a:rPr lang="en-GB" sz="1600" dirty="0"/>
              <a:t>)}](ClO</a:t>
            </a:r>
            <a:r>
              <a:rPr lang="en-GB" sz="1600" baseline="-25000" dirty="0"/>
              <a:t>4</a:t>
            </a:r>
            <a:r>
              <a:rPr lang="en-GB" sz="1600" dirty="0"/>
              <a:t>)</a:t>
            </a:r>
            <a:r>
              <a:rPr lang="en-GB" sz="1600" baseline="-25000" dirty="0"/>
              <a:t>2</a:t>
            </a:r>
            <a:r>
              <a:rPr lang="en-GB" sz="1600" dirty="0"/>
              <a:t> (</a:t>
            </a:r>
            <a:r>
              <a:rPr lang="en-GB" sz="1600" b="1" dirty="0"/>
              <a:t>Pt-L1-Zn</a:t>
            </a:r>
            <a:r>
              <a:rPr lang="en-GB" sz="1600" dirty="0"/>
              <a:t>) and [{</a:t>
            </a:r>
            <a:r>
              <a:rPr lang="en-GB" sz="1600" i="1" dirty="0" err="1"/>
              <a:t>cis</a:t>
            </a:r>
            <a:r>
              <a:rPr lang="en-GB" sz="1600" dirty="0" err="1"/>
              <a:t>-PtCl</a:t>
            </a:r>
            <a:r>
              <a:rPr lang="en-GB" sz="1600" dirty="0"/>
              <a:t>(NH</a:t>
            </a:r>
            <a:r>
              <a:rPr lang="en-GB" sz="1600" baseline="-25000" dirty="0"/>
              <a:t>3</a:t>
            </a:r>
            <a:r>
              <a:rPr lang="en-GB" sz="1600" dirty="0"/>
              <a:t>)(</a:t>
            </a:r>
            <a:r>
              <a:rPr lang="en-GB" sz="1600" i="1" dirty="0"/>
              <a:t>μ</a:t>
            </a:r>
            <a:r>
              <a:rPr lang="en-GB" sz="1600" dirty="0"/>
              <a:t>-4,4′-bipyridyl)</a:t>
            </a:r>
            <a:r>
              <a:rPr lang="en-GB" sz="1600" dirty="0" err="1"/>
              <a:t>ZnCl</a:t>
            </a:r>
            <a:r>
              <a:rPr lang="en-GB" sz="1600" dirty="0"/>
              <a:t>(</a:t>
            </a:r>
            <a:r>
              <a:rPr lang="en-GB" sz="1600" dirty="0" err="1"/>
              <a:t>terpy</a:t>
            </a:r>
            <a:r>
              <a:rPr lang="en-GB" sz="1600" dirty="0"/>
              <a:t>)}](ClO</a:t>
            </a:r>
            <a:r>
              <a:rPr lang="en-GB" sz="1600" baseline="-25000" dirty="0"/>
              <a:t>4</a:t>
            </a:r>
            <a:r>
              <a:rPr lang="en-GB" sz="1600" dirty="0"/>
              <a:t>)</a:t>
            </a:r>
            <a:r>
              <a:rPr lang="en-GB" sz="1600" baseline="-25000" dirty="0"/>
              <a:t>2</a:t>
            </a:r>
            <a:r>
              <a:rPr lang="en-GB" sz="1600" dirty="0"/>
              <a:t> (</a:t>
            </a:r>
            <a:r>
              <a:rPr lang="en-GB" sz="1600" b="1" dirty="0"/>
              <a:t>Pt-L2-Zn</a:t>
            </a:r>
            <a:r>
              <a:rPr lang="en-GB" sz="1600" dirty="0"/>
              <a:t>) (where </a:t>
            </a:r>
            <a:r>
              <a:rPr lang="en-GB" sz="1600" dirty="0" err="1"/>
              <a:t>terpy</a:t>
            </a:r>
            <a:r>
              <a:rPr lang="en-GB" sz="1600" dirty="0"/>
              <a:t> = 2,2′:6′,2′′-terpyridine, L1 = </a:t>
            </a:r>
            <a:r>
              <a:rPr lang="en-GB" sz="1600" dirty="0" err="1"/>
              <a:t>pyrazine</a:t>
            </a:r>
            <a:r>
              <a:rPr lang="en-GB" sz="1600" dirty="0"/>
              <a:t>, L2 = 4,4′-bipyridyl) were synthesized and characterized. The cytotoxic activity of </a:t>
            </a:r>
            <a:r>
              <a:rPr lang="en-GB" sz="1600" dirty="0" err="1"/>
              <a:t>heteronuclear</a:t>
            </a:r>
            <a:r>
              <a:rPr lang="en-GB" sz="1600" dirty="0"/>
              <a:t> </a:t>
            </a:r>
            <a:r>
              <a:rPr lang="en-GB" sz="1600" b="1" dirty="0"/>
              <a:t>Pt-L1-Zn</a:t>
            </a:r>
            <a:r>
              <a:rPr lang="en-GB" sz="1600" dirty="0"/>
              <a:t> and </a:t>
            </a:r>
            <a:r>
              <a:rPr lang="en-GB" sz="1600" b="1" dirty="0"/>
              <a:t>Pt-L2-Zn</a:t>
            </a:r>
            <a:r>
              <a:rPr lang="en-GB" sz="1600" dirty="0"/>
              <a:t> complexes was determined on human colorectal cancer cell line (HCT-116) and human breast cancer cell line (MDA-MB-231). Both complexes significantly reduced cell viability on tested cell lines and exerted significant cytotoxic effects, with better effect on HCT-116 cells than </a:t>
            </a:r>
            <a:r>
              <a:rPr lang="en-GB" sz="1600" dirty="0" err="1"/>
              <a:t>cisplatin</a:t>
            </a:r>
            <a:r>
              <a:rPr lang="en-GB" sz="1600" dirty="0"/>
              <a:t>, especially after 72 h (IC50 &lt; 0.52 </a:t>
            </a:r>
            <a:r>
              <a:rPr lang="en-GB" sz="1600" dirty="0" err="1"/>
              <a:t>mM</a:t>
            </a:r>
            <a:r>
              <a:rPr lang="en-GB" sz="1600" dirty="0"/>
              <a:t>). The Pt-L2-Zn complex showed higher activity against human breast cancer cells (MDA-MB-231) than </a:t>
            </a:r>
            <a:r>
              <a:rPr lang="en-GB" sz="1600" dirty="0" err="1"/>
              <a:t>cisplatin</a:t>
            </a:r>
            <a:r>
              <a:rPr lang="en-GB" sz="1600" dirty="0"/>
              <a:t> after 72 h. The higher reactivity toward DNA constituent and significant cytotoxic activity may be attributed to the different geometries, Lewis acidity of different metal </a:t>
            </a:r>
            <a:r>
              <a:rPr lang="en-GB" sz="1600" dirty="0" err="1"/>
              <a:t>centers</a:t>
            </a:r>
            <a:r>
              <a:rPr lang="en-GB" sz="1600" dirty="0"/>
              <a:t>, as well as choice of bridging </a:t>
            </a:r>
            <a:r>
              <a:rPr lang="en-GB" sz="1600" dirty="0" smtClean="0"/>
              <a:t>ligands</a:t>
            </a:r>
            <a:r>
              <a:rPr lang="en-US" sz="1600" dirty="0" smtClean="0"/>
              <a:t>.</a:t>
            </a:r>
            <a:endParaRPr lang="en-US" sz="1600" dirty="0"/>
          </a:p>
          <a:p>
            <a:endParaRPr lang="en-US" dirty="0"/>
          </a:p>
          <a:p>
            <a:r>
              <a:rPr lang="fr-FR" b="1" dirty="0"/>
              <a:t>Keywords: </a:t>
            </a:r>
            <a:r>
              <a:rPr lang="en-GB" dirty="0"/>
              <a:t>cytotoxic </a:t>
            </a:r>
            <a:r>
              <a:rPr lang="en-GB" dirty="0" smtClean="0"/>
              <a:t>activity; </a:t>
            </a:r>
            <a:r>
              <a:rPr lang="en-GB" dirty="0" err="1"/>
              <a:t>heteronuclear</a:t>
            </a:r>
            <a:r>
              <a:rPr lang="en-GB" dirty="0"/>
              <a:t> </a:t>
            </a:r>
            <a:r>
              <a:rPr lang="en-GB" dirty="0" smtClean="0"/>
              <a:t>complexes; </a:t>
            </a:r>
            <a:r>
              <a:rPr lang="en-GB" dirty="0"/>
              <a:t>platinum(II</a:t>
            </a:r>
            <a:r>
              <a:rPr lang="en-GB" dirty="0" smtClean="0"/>
              <a:t>); </a:t>
            </a:r>
            <a:r>
              <a:rPr lang="en-GB" dirty="0"/>
              <a:t>structure-reactivity </a:t>
            </a:r>
            <a:r>
              <a:rPr lang="en-GB" dirty="0" smtClean="0"/>
              <a:t>correlation; </a:t>
            </a:r>
            <a:r>
              <a:rPr lang="en-GB" dirty="0"/>
              <a:t>zinc(II)</a:t>
            </a:r>
            <a:endParaRPr lang="fr-FR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3</a:t>
            </a:fld>
            <a:endParaRPr lang="fr-FR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D466382-20B6-490F-8C41-6253E43E3B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6021438"/>
            <a:ext cx="9136918" cy="8357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609600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Introduction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CF8AFEB-D629-432D-9288-39A0078A47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6021438"/>
            <a:ext cx="9136918" cy="8357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44161" y="1828800"/>
            <a:ext cx="7848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Design of novel </a:t>
            </a:r>
            <a:r>
              <a:rPr lang="en-US" sz="2400" dirty="0" err="1"/>
              <a:t>heteronuclear</a:t>
            </a:r>
            <a:r>
              <a:rPr lang="en-US" sz="2400" dirty="0"/>
              <a:t> platinum(II)-zinc(II) complexes as potential DNA and protein targeting metal-based anticancer agents could be beneficial. The compounds of these two metal ions have different coordination geometry, kinetics properties, affinity and reactivity towards biologically relevant nucleophiles. According to hard-soft acid base principle</a:t>
            </a:r>
            <a:r>
              <a:rPr lang="en-US" sz="2400" dirty="0" smtClean="0"/>
              <a:t>,</a:t>
            </a:r>
            <a:r>
              <a:rPr lang="en-US" sz="2400" baseline="30000" dirty="0" smtClean="0"/>
              <a:t> </a:t>
            </a:r>
            <a:r>
              <a:rPr lang="en-US" sz="2400" dirty="0" smtClean="0"/>
              <a:t>dissimilar </a:t>
            </a:r>
            <a:r>
              <a:rPr lang="en-US" sz="2400" dirty="0"/>
              <a:t>reactivity of metal centers will result in different coordination modes of biomolecules and in increment of </a:t>
            </a:r>
            <a:r>
              <a:rPr lang="en-US" sz="2400" dirty="0" smtClean="0"/>
              <a:t>cytotoxicity.</a:t>
            </a:r>
            <a:r>
              <a:rPr lang="en-US" sz="2400" baseline="30000" dirty="0" smtClean="0"/>
              <a:t>[</a:t>
            </a:r>
            <a:r>
              <a:rPr lang="en-US" sz="2400" baseline="30000" dirty="0"/>
              <a:t>1]</a:t>
            </a:r>
            <a:r>
              <a:rPr lang="en-US" sz="2400" dirty="0"/>
              <a:t> </a:t>
            </a:r>
            <a:endParaRPr lang="fr-FR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-17170" y="5767522"/>
            <a:ext cx="90964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baseline="30000" dirty="0" smtClean="0"/>
              <a:t>[</a:t>
            </a:r>
            <a:r>
              <a:rPr lang="en-US" sz="1050" baseline="30000" dirty="0"/>
              <a:t>1</a:t>
            </a:r>
            <a:r>
              <a:rPr lang="en-US" sz="1050" baseline="30000" dirty="0" smtClean="0"/>
              <a:t>] </a:t>
            </a:r>
            <a:r>
              <a:rPr lang="en-US" sz="1050" dirty="0"/>
              <a:t>T.V. </a:t>
            </a:r>
            <a:r>
              <a:rPr lang="en-US" sz="1050" dirty="0" err="1"/>
              <a:t>Soldatović</a:t>
            </a:r>
            <a:r>
              <a:rPr lang="en-US" sz="1050" dirty="0"/>
              <a:t>, </a:t>
            </a:r>
            <a:r>
              <a:rPr lang="en-US" sz="1200" i="1" dirty="0"/>
              <a:t>Application</a:t>
            </a:r>
            <a:r>
              <a:rPr lang="en-US" sz="1050" i="1" dirty="0"/>
              <a:t> of the principle of hard and soft acids and bases to mechanisms of bioinorganic reaction</a:t>
            </a:r>
            <a:r>
              <a:rPr lang="en-US" sz="1050" dirty="0"/>
              <a:t>, </a:t>
            </a:r>
            <a:r>
              <a:rPr lang="en-US" sz="1050" dirty="0" err="1"/>
              <a:t>Livre</a:t>
            </a:r>
            <a:r>
              <a:rPr lang="en-US" sz="1050" dirty="0"/>
              <a:t> de Lyon Publisher, Lyon, France, </a:t>
            </a:r>
            <a:r>
              <a:rPr lang="en-US" sz="1050" b="1" dirty="0"/>
              <a:t>2019</a:t>
            </a:r>
            <a:endParaRPr lang="en-GB" sz="105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0064"/>
            <a:ext cx="1838324" cy="183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6858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/>
              <a:t>Results</a:t>
            </a:r>
            <a:r>
              <a:rPr lang="fr-FR" sz="2400" b="1" dirty="0"/>
              <a:t> and discussion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5</a:t>
            </a:fld>
            <a:endParaRPr lang="fr-F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CFB525F-7065-45C8-9992-6C435E2CE8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6021438"/>
            <a:ext cx="9136918" cy="835799"/>
          </a:xfrm>
          <a:prstGeom prst="rect">
            <a:avLst/>
          </a:prstGeom>
        </p:spPr>
      </p:pic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6172200" y="695325"/>
            <a:ext cx="2819400" cy="5047536"/>
          </a:xfrm>
          <a:prstGeom prst="rect">
            <a:avLst/>
          </a:prstGeom>
          <a:solidFill>
            <a:srgbClr val="FFD9D9"/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  <a:bevelB/>
          </a:sp3d>
        </p:spPr>
        <p:txBody>
          <a:bodyPr wrap="square">
            <a:spAutoFit/>
          </a:bodyPr>
          <a:lstStyle/>
          <a:p>
            <a:pPr marL="285750" indent="-285750" algn="just">
              <a:buBlip>
                <a:blip r:embed="rId4"/>
              </a:buBlip>
            </a:pPr>
            <a:r>
              <a:rPr lang="en-GB" sz="1400" dirty="0" smtClean="0"/>
              <a:t>Synthesis and characterisation of </a:t>
            </a:r>
            <a:r>
              <a:rPr lang="en-GB" sz="1400" dirty="0"/>
              <a:t>the </a:t>
            </a:r>
            <a:r>
              <a:rPr lang="en-GB" sz="1400" dirty="0" err="1"/>
              <a:t>heteronuclear</a:t>
            </a:r>
            <a:r>
              <a:rPr lang="en-GB" sz="1400" dirty="0"/>
              <a:t> complexes with general formula </a:t>
            </a:r>
            <a:r>
              <a:rPr lang="en-GB" sz="1400" dirty="0" err="1"/>
              <a:t>Pt</a:t>
            </a:r>
            <a:r>
              <a:rPr lang="en-GB" sz="1400" dirty="0"/>
              <a:t>(II)-L-Zn(II) starting from square-planar </a:t>
            </a:r>
            <a:r>
              <a:rPr lang="en-GB" sz="1400" dirty="0" err="1"/>
              <a:t>Pt</a:t>
            </a:r>
            <a:r>
              <a:rPr lang="en-GB" sz="1400" dirty="0"/>
              <a:t>(II) and square-pyramidal Zn(II) complexes using various types of bridging </a:t>
            </a:r>
            <a:r>
              <a:rPr lang="en-GB" sz="1400" dirty="0" smtClean="0"/>
              <a:t>ligands</a:t>
            </a:r>
          </a:p>
          <a:p>
            <a:pPr algn="just"/>
            <a:endParaRPr lang="en-GB" sz="1400" dirty="0" smtClean="0"/>
          </a:p>
          <a:p>
            <a:pPr marL="285750" indent="-285750" algn="just">
              <a:buBlip>
                <a:blip r:embed="rId4"/>
              </a:buBlip>
            </a:pPr>
            <a:r>
              <a:rPr lang="en-GB" sz="1400" dirty="0" smtClean="0"/>
              <a:t>Investigation of interactions with biologically relevant </a:t>
            </a:r>
            <a:r>
              <a:rPr lang="en-GB" sz="1400" dirty="0"/>
              <a:t>molecules such </a:t>
            </a:r>
            <a:r>
              <a:rPr lang="en-GB" sz="1400" dirty="0" smtClean="0"/>
              <a:t>as </a:t>
            </a:r>
            <a:r>
              <a:rPr lang="en-GB" sz="1400" dirty="0"/>
              <a:t>guanosine-5′-monophosphate (5′-GMP), inosine-5′-monophosphate (5′-IMP) and glutathione (GSH) </a:t>
            </a:r>
            <a:endParaRPr lang="en-GB" sz="1400" dirty="0" smtClean="0"/>
          </a:p>
          <a:p>
            <a:pPr algn="just"/>
            <a:endParaRPr lang="en-GB" sz="1400" dirty="0" smtClean="0"/>
          </a:p>
          <a:p>
            <a:pPr marL="285750" indent="-285750" algn="just">
              <a:buBlip>
                <a:blip r:embed="rId4"/>
              </a:buBlip>
            </a:pPr>
            <a:r>
              <a:rPr lang="en-US" sz="1400" dirty="0" smtClean="0"/>
              <a:t>Evaluation of  </a:t>
            </a:r>
            <a:r>
              <a:rPr lang="en-US" sz="1400" dirty="0"/>
              <a:t>the cytotoxic effect of </a:t>
            </a:r>
            <a:r>
              <a:rPr lang="en-US" sz="1400" dirty="0" err="1"/>
              <a:t>heteronuclear</a:t>
            </a:r>
            <a:r>
              <a:rPr lang="en-US" sz="1400" dirty="0"/>
              <a:t> </a:t>
            </a:r>
            <a:r>
              <a:rPr lang="en-US" sz="1400" b="1" dirty="0" err="1"/>
              <a:t>Pt</a:t>
            </a:r>
            <a:r>
              <a:rPr lang="en-US" sz="1400" b="1" dirty="0"/>
              <a:t>-L-Zn</a:t>
            </a:r>
            <a:r>
              <a:rPr lang="en-US" sz="1400" dirty="0"/>
              <a:t> complexes on human colorectal cancer cell line (HCT-116) and human breast cancer cell line (MDA-MB-231</a:t>
            </a:r>
            <a:r>
              <a:rPr lang="en-US" sz="1400" dirty="0" smtClean="0"/>
              <a:t>)</a:t>
            </a:r>
            <a:endParaRPr lang="en-GB" sz="1400" dirty="0" smtClean="0"/>
          </a:p>
          <a:p>
            <a:pPr marL="285750" indent="-285750" algn="just">
              <a:buBlip>
                <a:blip r:embed="rId5"/>
              </a:buBlip>
            </a:pPr>
            <a:endParaRPr lang="en-GB" sz="1400" dirty="0"/>
          </a:p>
        </p:txBody>
      </p:sp>
      <p:sp>
        <p:nvSpPr>
          <p:cNvPr id="9" name="Rectangle 8"/>
          <p:cNvSpPr/>
          <p:nvPr/>
        </p:nvSpPr>
        <p:spPr>
          <a:xfrm>
            <a:off x="2" y="5791200"/>
            <a:ext cx="8915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/>
              <a:t>Soldatović</a:t>
            </a:r>
            <a:r>
              <a:rPr lang="en-US" sz="1200" dirty="0"/>
              <a:t>, T., et al. </a:t>
            </a:r>
            <a:r>
              <a:rPr lang="en-US" sz="1200" i="1" dirty="0"/>
              <a:t>Appl. </a:t>
            </a:r>
            <a:r>
              <a:rPr lang="en-US" sz="1200" i="1" dirty="0" err="1"/>
              <a:t>Organomet</a:t>
            </a:r>
            <a:r>
              <a:rPr lang="en-US" sz="1200" i="1" dirty="0"/>
              <a:t>. Chem. </a:t>
            </a:r>
            <a:r>
              <a:rPr lang="en-US" sz="1200" b="1" i="1" dirty="0"/>
              <a:t>2020</a:t>
            </a:r>
            <a:r>
              <a:rPr lang="en-US" sz="1200" i="1" dirty="0"/>
              <a:t>, DOI: 10.1002/aoc.5864</a:t>
            </a:r>
            <a:endParaRPr lang="en-GB" sz="1200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358383"/>
              </p:ext>
            </p:extLst>
          </p:nvPr>
        </p:nvGraphicFramePr>
        <p:xfrm>
          <a:off x="228600" y="1371600"/>
          <a:ext cx="5715000" cy="3764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" name="CS ChemDraw Drawing" r:id="rId6" imgW="8994475" imgH="5924621" progId="ChemDraw.Document.6.0">
                  <p:embed/>
                </p:oleObj>
              </mc:Choice>
              <mc:Fallback>
                <p:oleObj name="CS ChemDraw Drawing" r:id="rId6" imgW="8994475" imgH="592462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28600" y="1371600"/>
                        <a:ext cx="5715000" cy="3764275"/>
                      </a:xfrm>
                      <a:prstGeom prst="rect">
                        <a:avLst/>
                      </a:prstGeom>
                      <a:pattFill prst="dotDmnd">
                        <a:fgClr>
                          <a:srgbClr val="FFD9D9"/>
                        </a:fgClr>
                        <a:bgClr>
                          <a:schemeClr val="bg1"/>
                        </a:bgClr>
                      </a:pattFill>
                      <a:ln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3048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/>
              <a:t>Results</a:t>
            </a:r>
            <a:r>
              <a:rPr lang="fr-FR" sz="2400" b="1" dirty="0"/>
              <a:t> and discussion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6</a:t>
            </a:fld>
            <a:endParaRPr lang="fr-F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CFB525F-7065-45C8-9992-6C435E2CE8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6021438"/>
            <a:ext cx="9136918" cy="835799"/>
          </a:xfrm>
          <a:prstGeom prst="rect">
            <a:avLst/>
          </a:prstGeom>
        </p:spPr>
      </p:pic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2" y="5755599"/>
            <a:ext cx="8915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/>
              <a:t>Soldatović</a:t>
            </a:r>
            <a:r>
              <a:rPr lang="en-US" sz="1200" dirty="0"/>
              <a:t>, T., et al. </a:t>
            </a:r>
            <a:r>
              <a:rPr lang="en-US" sz="1200" i="1" dirty="0"/>
              <a:t>Appl. </a:t>
            </a:r>
            <a:r>
              <a:rPr lang="en-US" sz="1200" i="1" dirty="0" err="1"/>
              <a:t>Organomet</a:t>
            </a:r>
            <a:r>
              <a:rPr lang="en-US" sz="1200" i="1" dirty="0"/>
              <a:t>. Chem. </a:t>
            </a:r>
            <a:r>
              <a:rPr lang="en-US" sz="1200" b="1" i="1" dirty="0"/>
              <a:t>2020</a:t>
            </a:r>
            <a:r>
              <a:rPr lang="en-US" sz="1200" i="1" dirty="0"/>
              <a:t>, DOI: 10.1002/aoc.5864</a:t>
            </a:r>
            <a:endParaRPr lang="en-GB" sz="1200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3468680"/>
              </p:ext>
            </p:extLst>
          </p:nvPr>
        </p:nvGraphicFramePr>
        <p:xfrm>
          <a:off x="1804989" y="1057034"/>
          <a:ext cx="5305425" cy="429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0" name="CS ChemDraw Drawing" r:id="rId4" imgW="5893920" imgH="4799160" progId="ChemDraw.Document.6.0">
                  <p:embed/>
                </p:oleObj>
              </mc:Choice>
              <mc:Fallback>
                <p:oleObj name="CS ChemDraw Drawing" r:id="rId4" imgW="5893920" imgH="4799160" progId="ChemDraw.Document.6.0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4989" y="1057034"/>
                        <a:ext cx="5305425" cy="429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3505200" y="5186952"/>
            <a:ext cx="2739276" cy="338554"/>
          </a:xfrm>
          <a:prstGeom prst="rect">
            <a:avLst/>
          </a:prstGeom>
          <a:solidFill>
            <a:srgbClr val="FFCCCC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>
            <a:spAutoFit/>
          </a:bodyPr>
          <a:lstStyle/>
          <a:p>
            <a:r>
              <a:rPr lang="en-GB" sz="1600" dirty="0"/>
              <a:t>Synthesis of </a:t>
            </a:r>
            <a:r>
              <a:rPr lang="en-GB" sz="1600" dirty="0" err="1"/>
              <a:t>Pt</a:t>
            </a:r>
            <a:r>
              <a:rPr lang="en-GB" sz="1600" dirty="0"/>
              <a:t>-L-Zn complexes</a:t>
            </a:r>
          </a:p>
        </p:txBody>
      </p:sp>
    </p:spTree>
    <p:extLst>
      <p:ext uri="{BB962C8B-B14F-4D97-AF65-F5344CB8AC3E}">
        <p14:creationId xmlns:p14="http://schemas.microsoft.com/office/powerpoint/2010/main" val="404676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7</a:t>
            </a:fld>
            <a:endParaRPr lang="fr-F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CFB525F-7065-45C8-9992-6C435E2CE8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6021438"/>
            <a:ext cx="9136918" cy="835799"/>
          </a:xfrm>
          <a:prstGeom prst="rect">
            <a:avLst/>
          </a:prstGeom>
        </p:spPr>
      </p:pic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2" y="5791200"/>
            <a:ext cx="8915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/>
              <a:t>Soldatović</a:t>
            </a:r>
            <a:r>
              <a:rPr lang="en-US" sz="1200" dirty="0"/>
              <a:t>, T., et al. </a:t>
            </a:r>
            <a:r>
              <a:rPr lang="en-US" sz="1200" i="1" dirty="0"/>
              <a:t>Appl. </a:t>
            </a:r>
            <a:r>
              <a:rPr lang="en-US" sz="1200" i="1" dirty="0" err="1"/>
              <a:t>Organomet</a:t>
            </a:r>
            <a:r>
              <a:rPr lang="en-US" sz="1200" i="1" dirty="0"/>
              <a:t>. Chem. </a:t>
            </a:r>
            <a:r>
              <a:rPr lang="en-US" sz="1200" b="1" i="1" dirty="0"/>
              <a:t>2020</a:t>
            </a:r>
            <a:r>
              <a:rPr lang="en-US" sz="1200" i="1" dirty="0"/>
              <a:t>, DOI: 10.1002/aoc.5864</a:t>
            </a:r>
            <a:endParaRPr lang="en-GB" sz="1200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6215809"/>
              </p:ext>
            </p:extLst>
          </p:nvPr>
        </p:nvGraphicFramePr>
        <p:xfrm>
          <a:off x="609600" y="254737"/>
          <a:ext cx="2124075" cy="47312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5" name="CS ChemDraw Drawing" r:id="rId4" imgW="2429640" imgH="5413320" progId="ChemDraw.Document.6.0">
                  <p:embed/>
                </p:oleObj>
              </mc:Choice>
              <mc:Fallback>
                <p:oleObj name="CS ChemDraw Drawing" r:id="rId4" imgW="2429640" imgH="5413320" progId="ChemDraw.Document.6.0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54737"/>
                        <a:ext cx="2124075" cy="473127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228600" y="5328166"/>
            <a:ext cx="3429000" cy="430887"/>
          </a:xfrm>
          <a:prstGeom prst="rect">
            <a:avLst/>
          </a:prstGeom>
          <a:solidFill>
            <a:srgbClr val="FFD9D9"/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en-US" sz="1100" dirty="0"/>
              <a:t>Proposed pathways for the reaction of the </a:t>
            </a:r>
            <a:r>
              <a:rPr lang="en-US" sz="1100" dirty="0" err="1"/>
              <a:t>heteronuclear</a:t>
            </a:r>
            <a:r>
              <a:rPr lang="en-US" sz="1100" dirty="0"/>
              <a:t> </a:t>
            </a:r>
            <a:r>
              <a:rPr lang="en-US" sz="1100" b="1" dirty="0" err="1"/>
              <a:t>Pt</a:t>
            </a:r>
            <a:r>
              <a:rPr lang="en-US" sz="1100" b="1" dirty="0"/>
              <a:t>-L-Zn</a:t>
            </a:r>
            <a:r>
              <a:rPr lang="en-US" sz="1100" dirty="0"/>
              <a:t> complexes with biologically relevant nucleophiles</a:t>
            </a:r>
            <a:endParaRPr lang="en-GB" sz="1100" dirty="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2" y="1066800"/>
            <a:ext cx="5975350" cy="269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3622676" y="3727728"/>
            <a:ext cx="5273675" cy="830997"/>
          </a:xfrm>
          <a:prstGeom prst="rect">
            <a:avLst/>
          </a:prstGeom>
          <a:solidFill>
            <a:srgbClr val="FFD9D9"/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just"/>
            <a:r>
              <a:rPr lang="en-US" sz="1200" i="1" dirty="0"/>
              <a:t>Pseudo</a:t>
            </a:r>
            <a:r>
              <a:rPr lang="en-US" sz="1200" dirty="0"/>
              <a:t>-first-order rate constants plotted as a function of nucleophile concentration for the first (</a:t>
            </a:r>
            <a:r>
              <a:rPr lang="en-US" sz="1200" b="1" dirty="0"/>
              <a:t>a</a:t>
            </a:r>
            <a:r>
              <a:rPr lang="en-US" sz="1200" dirty="0"/>
              <a:t>) and second (</a:t>
            </a:r>
            <a:r>
              <a:rPr lang="en-US" sz="1200" b="1" dirty="0"/>
              <a:t>b</a:t>
            </a:r>
            <a:r>
              <a:rPr lang="en-US" sz="1200" dirty="0"/>
              <a:t>) substitution reactions  of </a:t>
            </a:r>
            <a:r>
              <a:rPr lang="sr-Latn-CS" sz="1200" b="1" dirty="0"/>
              <a:t>Pt-L1-Zn</a:t>
            </a:r>
            <a:r>
              <a:rPr lang="sr-Latn-CS" sz="1200" baseline="-25000" dirty="0"/>
              <a:t> </a:t>
            </a:r>
            <a:r>
              <a:rPr lang="en-US" sz="1200" dirty="0"/>
              <a:t>complex with </a:t>
            </a:r>
            <a:r>
              <a:rPr lang="pt-BR" sz="1200" dirty="0"/>
              <a:t>5’-GMP, 5’-IMP and GSH </a:t>
            </a:r>
            <a:r>
              <a:rPr lang="en-US" sz="1200" dirty="0"/>
              <a:t>mixing at pH 7.4 (</a:t>
            </a:r>
            <a:r>
              <a:rPr lang="en-GB" sz="1200" dirty="0"/>
              <a:t>0.010 </a:t>
            </a:r>
            <a:r>
              <a:rPr lang="en-GB" sz="1200" dirty="0" err="1"/>
              <a:t>mol</a:t>
            </a:r>
            <a:r>
              <a:rPr lang="en-GB" sz="1200" dirty="0"/>
              <a:t> L</a:t>
            </a:r>
            <a:r>
              <a:rPr lang="en-GB" sz="1200" baseline="30000" dirty="0"/>
              <a:t>- 1</a:t>
            </a:r>
            <a:r>
              <a:rPr lang="en-GB" sz="1200" dirty="0"/>
              <a:t> </a:t>
            </a:r>
            <a:r>
              <a:rPr lang="en-GB" sz="1200" dirty="0" err="1"/>
              <a:t>Tris-HCl</a:t>
            </a:r>
            <a:r>
              <a:rPr lang="en-GB" sz="1200" dirty="0"/>
              <a:t> buffer</a:t>
            </a:r>
            <a:r>
              <a:rPr lang="en-US" sz="1200" dirty="0"/>
              <a:t>) in addition of 0.005 </a:t>
            </a:r>
            <a:r>
              <a:rPr lang="en-US" sz="1200" dirty="0" err="1"/>
              <a:t>mol</a:t>
            </a:r>
            <a:r>
              <a:rPr lang="en-US" sz="1200" dirty="0"/>
              <a:t> L</a:t>
            </a:r>
            <a:r>
              <a:rPr lang="en-US" sz="1200" baseline="30000" dirty="0"/>
              <a:t>-1 </a:t>
            </a:r>
            <a:r>
              <a:rPr lang="en-US" sz="1200" dirty="0" err="1"/>
              <a:t>NaCl</a:t>
            </a:r>
            <a:r>
              <a:rPr lang="en-US" sz="1200" dirty="0"/>
              <a:t> at </a:t>
            </a:r>
            <a:r>
              <a:rPr lang="en-GB" sz="1200" dirty="0"/>
              <a:t>25 </a:t>
            </a:r>
            <a:r>
              <a:rPr lang="en-GB" sz="1200" baseline="30000" dirty="0" err="1"/>
              <a:t>o</a:t>
            </a:r>
            <a:r>
              <a:rPr lang="en-GB" sz="1200" dirty="0" err="1"/>
              <a:t>C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86980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8</a:t>
            </a:fld>
            <a:endParaRPr lang="fr-F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CFB525F-7065-45C8-9992-6C435E2CE8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6021438"/>
            <a:ext cx="9136918" cy="835799"/>
          </a:xfrm>
          <a:prstGeom prst="rect">
            <a:avLst/>
          </a:prstGeom>
        </p:spPr>
      </p:pic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2" y="5791200"/>
            <a:ext cx="8915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/>
              <a:t>Soldatović</a:t>
            </a:r>
            <a:r>
              <a:rPr lang="en-US" sz="1200" dirty="0"/>
              <a:t>, T., et al. </a:t>
            </a:r>
            <a:r>
              <a:rPr lang="en-US" sz="1200" i="1" dirty="0"/>
              <a:t>Appl. </a:t>
            </a:r>
            <a:r>
              <a:rPr lang="en-US" sz="1200" i="1" dirty="0" err="1"/>
              <a:t>Organomet</a:t>
            </a:r>
            <a:r>
              <a:rPr lang="en-US" sz="1200" i="1" dirty="0"/>
              <a:t>. Chem. </a:t>
            </a:r>
            <a:r>
              <a:rPr lang="en-US" sz="1200" b="1" i="1" dirty="0"/>
              <a:t>2020</a:t>
            </a:r>
            <a:r>
              <a:rPr lang="en-US" sz="1200" i="1" dirty="0"/>
              <a:t>, DOI: 10.1002/aoc.5864</a:t>
            </a:r>
            <a:endParaRPr lang="en-GB" sz="1200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13" name="Picture 1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64465"/>
            <a:ext cx="5972810" cy="3721735"/>
          </a:xfrm>
          <a:prstGeom prst="rect">
            <a:avLst/>
          </a:prstGeom>
          <a:solidFill>
            <a:srgbClr val="FFD9D9"/>
          </a:solidFill>
          <a:ln w="9525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1219200" y="4038600"/>
            <a:ext cx="6934200" cy="307777"/>
          </a:xfrm>
          <a:prstGeom prst="rect">
            <a:avLst/>
          </a:prstGeom>
          <a:solidFill>
            <a:srgbClr val="FFD9D9"/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just"/>
            <a:r>
              <a:rPr lang="en-US" sz="1400" baseline="30000" dirty="0"/>
              <a:t>1</a:t>
            </a:r>
            <a:r>
              <a:rPr lang="en-US" sz="1400" dirty="0"/>
              <a:t>H NMR spectra of the reaction between </a:t>
            </a:r>
            <a:r>
              <a:rPr lang="en-US" sz="1400" b="1" dirty="0"/>
              <a:t>Pt-L2-Zn</a:t>
            </a:r>
            <a:r>
              <a:rPr lang="en-US" sz="1400" dirty="0"/>
              <a:t> complex with GSH in molar ratio 1:2</a:t>
            </a:r>
            <a:r>
              <a:rPr lang="sr-Latn-CS" sz="1400" dirty="0"/>
              <a:t> in D</a:t>
            </a:r>
            <a:r>
              <a:rPr lang="sr-Latn-CS" sz="1400" baseline="-25000" dirty="0"/>
              <a:t>2</a:t>
            </a:r>
            <a:r>
              <a:rPr lang="sr-Latn-CS" sz="1400" dirty="0"/>
              <a:t>O</a:t>
            </a:r>
            <a:endParaRPr lang="en-GB" sz="1400" dirty="0"/>
          </a:p>
        </p:txBody>
      </p:sp>
      <p:sp>
        <p:nvSpPr>
          <p:cNvPr id="10" name="Rectangle 9"/>
          <p:cNvSpPr/>
          <p:nvPr/>
        </p:nvSpPr>
        <p:spPr>
          <a:xfrm>
            <a:off x="152400" y="4514850"/>
            <a:ext cx="8915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200" baseline="30000" dirty="0"/>
              <a:t>1</a:t>
            </a:r>
            <a:r>
              <a:rPr lang="en-US" sz="1200" dirty="0"/>
              <a:t>H NMR data of reaction between </a:t>
            </a:r>
            <a:r>
              <a:rPr lang="en-US" sz="1200" b="1" dirty="0"/>
              <a:t>Pt-L2-Zn</a:t>
            </a:r>
            <a:r>
              <a:rPr lang="en-US" sz="1200" dirty="0"/>
              <a:t> complexes and GSH exhibited </a:t>
            </a:r>
            <a:r>
              <a:rPr lang="en-US" sz="1200" dirty="0" err="1"/>
              <a:t>upfiled</a:t>
            </a:r>
            <a:r>
              <a:rPr lang="en-US" sz="1200" dirty="0"/>
              <a:t> shifts of all signals corresponding to the </a:t>
            </a:r>
            <a:r>
              <a:rPr lang="en-US" sz="1200" dirty="0" smtClean="0"/>
              <a:t>complex. </a:t>
            </a:r>
            <a:r>
              <a:rPr lang="en-US" sz="1200" dirty="0"/>
              <a:t>At initial stage coordination of GSH to the zinc(II) metal center was observed, and was confirmed by the shift of signal originated from -CH</a:t>
            </a:r>
            <a:r>
              <a:rPr lang="en-US" sz="1200" baseline="-25000" dirty="0"/>
              <a:t>2</a:t>
            </a:r>
            <a:r>
              <a:rPr lang="en-US" sz="1200" dirty="0"/>
              <a:t>(COO</a:t>
            </a:r>
            <a:r>
              <a:rPr lang="en-US" sz="1200" baseline="30000" dirty="0"/>
              <a:t>-</a:t>
            </a:r>
            <a:r>
              <a:rPr lang="en-US" sz="1200" dirty="0"/>
              <a:t>)</a:t>
            </a:r>
            <a:r>
              <a:rPr lang="en-US" sz="1200" baseline="-25000" dirty="0"/>
              <a:t> </a:t>
            </a:r>
            <a:r>
              <a:rPr lang="en-US" sz="1200" dirty="0"/>
              <a:t>protons in glycine side chain. The signal of -CH</a:t>
            </a:r>
            <a:r>
              <a:rPr lang="en-US" sz="1200" baseline="-25000" dirty="0"/>
              <a:t>2</a:t>
            </a:r>
            <a:r>
              <a:rPr lang="en-US" sz="1200" dirty="0"/>
              <a:t>(COO</a:t>
            </a:r>
            <a:r>
              <a:rPr lang="en-US" sz="1200" baseline="30000" dirty="0"/>
              <a:t>-</a:t>
            </a:r>
            <a:r>
              <a:rPr lang="en-US" sz="1200" dirty="0"/>
              <a:t>)</a:t>
            </a:r>
            <a:r>
              <a:rPr lang="en-US" sz="1200" baseline="-25000" dirty="0"/>
              <a:t> </a:t>
            </a:r>
            <a:r>
              <a:rPr lang="en-US" sz="1200" dirty="0"/>
              <a:t>protons in free GSH was at 4.58 ppm while coordinated (</a:t>
            </a:r>
            <a:r>
              <a:rPr lang="en-US" sz="1200" i="1" dirty="0"/>
              <a:t>via </a:t>
            </a:r>
            <a:r>
              <a:rPr lang="en-US" sz="1200" dirty="0"/>
              <a:t>oxygen) at 4.30 ppm. After several minutes doublet of doublet at 3.11 ppm of -CH</a:t>
            </a:r>
            <a:r>
              <a:rPr lang="en-US" sz="1200" baseline="-25000" dirty="0"/>
              <a:t>2</a:t>
            </a:r>
            <a:r>
              <a:rPr lang="en-US" sz="1200" dirty="0"/>
              <a:t>(S) protons of the second coordinated GSH appeared and was shifted relative to free GSH (2.97 ppm), which confirmed </a:t>
            </a:r>
            <a:r>
              <a:rPr lang="en-US" sz="1200" dirty="0" err="1" smtClean="0"/>
              <a:t>coorrdination</a:t>
            </a:r>
            <a:r>
              <a:rPr lang="en-US" sz="1200" dirty="0" smtClean="0"/>
              <a:t> </a:t>
            </a:r>
            <a:r>
              <a:rPr lang="en-US" sz="1200" i="1" dirty="0"/>
              <a:t>via</a:t>
            </a:r>
            <a:r>
              <a:rPr lang="en-US" sz="1200" dirty="0"/>
              <a:t> sulfur to the platinum(II) center</a:t>
            </a:r>
            <a:r>
              <a:rPr lang="en-US" sz="1200" dirty="0" smtClean="0"/>
              <a:t>. </a:t>
            </a:r>
            <a:r>
              <a:rPr lang="en-US" sz="1200" dirty="0"/>
              <a:t>The results are </a:t>
            </a:r>
            <a:r>
              <a:rPr lang="en-US" sz="1200" dirty="0" smtClean="0"/>
              <a:t>significant, </a:t>
            </a:r>
            <a:r>
              <a:rPr lang="en-US" sz="1200" dirty="0"/>
              <a:t>as it is known that glutathione deactivates platinum drugs.</a:t>
            </a:r>
            <a:r>
              <a:rPr lang="en-US" sz="1200" dirty="0" smtClean="0"/>
              <a:t>  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34025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9</a:t>
            </a:fld>
            <a:endParaRPr lang="fr-F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CFB525F-7065-45C8-9992-6C435E2CE8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6021438"/>
            <a:ext cx="9136918" cy="835799"/>
          </a:xfrm>
          <a:prstGeom prst="rect">
            <a:avLst/>
          </a:prstGeom>
        </p:spPr>
      </p:pic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2" y="5791200"/>
            <a:ext cx="8915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/>
              <a:t>Soldatović</a:t>
            </a:r>
            <a:r>
              <a:rPr lang="en-US" sz="1200" dirty="0"/>
              <a:t>, T., et al. </a:t>
            </a:r>
            <a:r>
              <a:rPr lang="en-US" sz="1200" i="1" dirty="0"/>
              <a:t>Appl. </a:t>
            </a:r>
            <a:r>
              <a:rPr lang="en-US" sz="1200" i="1" dirty="0" err="1"/>
              <a:t>Organomet</a:t>
            </a:r>
            <a:r>
              <a:rPr lang="en-US" sz="1200" i="1" dirty="0"/>
              <a:t>. Chem. </a:t>
            </a:r>
            <a:r>
              <a:rPr lang="en-US" sz="1200" b="1" i="1" dirty="0"/>
              <a:t>2020</a:t>
            </a:r>
            <a:r>
              <a:rPr lang="en-US" sz="1200" i="1" dirty="0"/>
              <a:t>, DOI: 10.1002/aoc.5864</a:t>
            </a:r>
            <a:endParaRPr lang="en-GB" sz="1200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11" name="Picture 1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12290" y="457200"/>
            <a:ext cx="5731510" cy="4622800"/>
          </a:xfrm>
          <a:prstGeom prst="rect">
            <a:avLst/>
          </a:prstGeom>
          <a:noFill/>
          <a:ln w="9525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457200" y="5238507"/>
            <a:ext cx="8305800" cy="523220"/>
          </a:xfrm>
          <a:prstGeom prst="rect">
            <a:avLst/>
          </a:prstGeom>
          <a:solidFill>
            <a:srgbClr val="FFD9D9"/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The effect of</a:t>
            </a:r>
            <a:r>
              <a:rPr lang="en-US" sz="1400" b="1" dirty="0"/>
              <a:t> Pt-L1-Zn (a</a:t>
            </a:r>
            <a:r>
              <a:rPr lang="en-US" sz="1400" dirty="0"/>
              <a:t>) and </a:t>
            </a:r>
            <a:r>
              <a:rPr lang="en-US" sz="1400" b="1" dirty="0"/>
              <a:t>Pt-L2-Zn (b) </a:t>
            </a:r>
            <a:r>
              <a:rPr lang="en-US" sz="1400" dirty="0"/>
              <a:t>complex on the HCT-116 and MDA-MB-231 cell viability. All values are mean, n=6; percentages of viable cells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54280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</TotalTime>
  <Words>1310</Words>
  <Application>Microsoft Office PowerPoint</Application>
  <PresentationFormat>On-screen Show (4:3)</PresentationFormat>
  <Paragraphs>68</Paragraphs>
  <Slides>11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Office Theme</vt:lpstr>
      <vt:lpstr>Custom Design</vt:lpstr>
      <vt:lpstr>CS ChemDraw Drawing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tanja.soldatovic</cp:lastModifiedBy>
  <cp:revision>111</cp:revision>
  <dcterms:created xsi:type="dcterms:W3CDTF">2015-04-04T09:45:50Z</dcterms:created>
  <dcterms:modified xsi:type="dcterms:W3CDTF">2020-08-31T13:21:47Z</dcterms:modified>
</cp:coreProperties>
</file>