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3399"/>
    <a:srgbClr val="6A4E9D"/>
    <a:srgbClr val="5E4197"/>
    <a:srgbClr val="6032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0" autoAdjust="0"/>
    <p:restoredTop sz="94660"/>
  </p:normalViewPr>
  <p:slideViewPr>
    <p:cSldViewPr>
      <p:cViewPr>
        <p:scale>
          <a:sx n="23" d="100"/>
          <a:sy n="23" d="100"/>
        </p:scale>
        <p:origin x="-726" y="-78"/>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bar"/>
        <c:grouping val="stacked"/>
        <c:ser>
          <c:idx val="0"/>
          <c:order val="0"/>
          <c:tx>
            <c:strRef>
              <c:f>Sheet1!$B$1</c:f>
              <c:strCache>
                <c:ptCount val="1"/>
                <c:pt idx="0">
                  <c:v>Percent Assay</c:v>
                </c:pt>
              </c:strCache>
            </c:strRef>
          </c:tx>
          <c:cat>
            <c:strRef>
              <c:f>Sheet1!$A$2:$A$6</c:f>
              <c:strCache>
                <c:ptCount val="5"/>
                <c:pt idx="0">
                  <c:v>Acidic</c:v>
                </c:pt>
                <c:pt idx="1">
                  <c:v>Basic</c:v>
                </c:pt>
                <c:pt idx="2">
                  <c:v>Oxidative</c:v>
                </c:pt>
                <c:pt idx="3">
                  <c:v>Thermal</c:v>
                </c:pt>
                <c:pt idx="4">
                  <c:v>Photolytic</c:v>
                </c:pt>
              </c:strCache>
            </c:strRef>
          </c:cat>
          <c:val>
            <c:numRef>
              <c:f>Sheet1!$B$2:$B$6</c:f>
              <c:numCache>
                <c:formatCode>General</c:formatCode>
                <c:ptCount val="5"/>
                <c:pt idx="0">
                  <c:v>88.6</c:v>
                </c:pt>
                <c:pt idx="1">
                  <c:v>71.599999999999994</c:v>
                </c:pt>
                <c:pt idx="2">
                  <c:v>94.2</c:v>
                </c:pt>
                <c:pt idx="3">
                  <c:v>100.5</c:v>
                </c:pt>
                <c:pt idx="4">
                  <c:v>93.5</c:v>
                </c:pt>
              </c:numCache>
            </c:numRef>
          </c:val>
          <c:extLst xmlns:c16r2="http://schemas.microsoft.com/office/drawing/2015/06/chart">
            <c:ext xmlns:c16="http://schemas.microsoft.com/office/drawing/2014/chart" uri="{C3380CC4-5D6E-409C-BE32-E72D297353CC}">
              <c16:uniqueId val="{00000000-AA97-438D-9910-5F0D7B9C712C}"/>
            </c:ext>
          </c:extLst>
        </c:ser>
        <c:ser>
          <c:idx val="1"/>
          <c:order val="1"/>
          <c:tx>
            <c:strRef>
              <c:f>Sheet1!$C$1</c:f>
              <c:strCache>
                <c:ptCount val="1"/>
                <c:pt idx="0">
                  <c:v>Percent Degradation</c:v>
                </c:pt>
              </c:strCache>
            </c:strRef>
          </c:tx>
          <c:spPr>
            <a:pattFill prst="pct25">
              <a:fgClr>
                <a:schemeClr val="tx1"/>
              </a:fgClr>
              <a:bgClr>
                <a:schemeClr val="bg1"/>
              </a:bgClr>
            </a:pattFill>
          </c:spPr>
          <c:cat>
            <c:strRef>
              <c:f>Sheet1!$A$2:$A$6</c:f>
              <c:strCache>
                <c:ptCount val="5"/>
                <c:pt idx="0">
                  <c:v>Acidic</c:v>
                </c:pt>
                <c:pt idx="1">
                  <c:v>Basic</c:v>
                </c:pt>
                <c:pt idx="2">
                  <c:v>Oxidative</c:v>
                </c:pt>
                <c:pt idx="3">
                  <c:v>Thermal</c:v>
                </c:pt>
                <c:pt idx="4">
                  <c:v>Photolytic</c:v>
                </c:pt>
              </c:strCache>
            </c:strRef>
          </c:cat>
          <c:val>
            <c:numRef>
              <c:f>Sheet1!$C$2:$C$6</c:f>
              <c:numCache>
                <c:formatCode>General</c:formatCode>
                <c:ptCount val="5"/>
                <c:pt idx="0">
                  <c:v>11.4</c:v>
                </c:pt>
                <c:pt idx="1">
                  <c:v>28.4</c:v>
                </c:pt>
                <c:pt idx="2">
                  <c:v>5.8</c:v>
                </c:pt>
                <c:pt idx="4">
                  <c:v>6.5</c:v>
                </c:pt>
              </c:numCache>
            </c:numRef>
          </c:val>
          <c:extLst xmlns:c16r2="http://schemas.microsoft.com/office/drawing/2015/06/chart">
            <c:ext xmlns:c16="http://schemas.microsoft.com/office/drawing/2014/chart" uri="{C3380CC4-5D6E-409C-BE32-E72D297353CC}">
              <c16:uniqueId val="{00000001-AA97-438D-9910-5F0D7B9C712C}"/>
            </c:ext>
          </c:extLst>
        </c:ser>
        <c:overlap val="100"/>
        <c:axId val="61024128"/>
        <c:axId val="61025664"/>
      </c:barChart>
      <c:catAx>
        <c:axId val="61024128"/>
        <c:scaling>
          <c:orientation val="minMax"/>
        </c:scaling>
        <c:axPos val="l"/>
        <c:numFmt formatCode="General" sourceLinked="1"/>
        <c:tickLblPos val="nextTo"/>
        <c:crossAx val="61025664"/>
        <c:crosses val="autoZero"/>
        <c:auto val="1"/>
        <c:lblAlgn val="ctr"/>
        <c:lblOffset val="100"/>
      </c:catAx>
      <c:valAx>
        <c:axId val="61025664"/>
        <c:scaling>
          <c:orientation val="minMax"/>
        </c:scaling>
        <c:axPos val="b"/>
        <c:majorGridlines/>
        <c:numFmt formatCode="General" sourceLinked="1"/>
        <c:tickLblPos val="nextTo"/>
        <c:crossAx val="61024128"/>
        <c:crosses val="autoZero"/>
        <c:crossBetween val="between"/>
        <c:majorUnit val="10"/>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manualLayout>
          <c:layoutTarget val="inner"/>
          <c:xMode val="edge"/>
          <c:yMode val="edge"/>
          <c:x val="7.7661710871667372E-2"/>
          <c:y val="0.1295525906483912"/>
          <c:w val="0.89931197333885893"/>
          <c:h val="0.59285481675901652"/>
        </c:manualLayout>
      </c:layout>
      <c:barChart>
        <c:barDir val="bar"/>
        <c:grouping val="clustered"/>
        <c:ser>
          <c:idx val="0"/>
          <c:order val="0"/>
          <c:tx>
            <c:strRef>
              <c:f>Sheet1!$B$1</c:f>
              <c:strCache>
                <c:ptCount val="1"/>
                <c:pt idx="0">
                  <c:v>Solubility (µg/ml)</c:v>
                </c:pt>
              </c:strCache>
            </c:strRef>
          </c:tx>
          <c:spPr>
            <a:pattFill prst="dkUpDiag">
              <a:fgClr>
                <a:schemeClr val="tx1"/>
              </a:fgClr>
              <a:bgClr>
                <a:schemeClr val="bg1"/>
              </a:bgClr>
            </a:pattFill>
            <a:ln w="12700">
              <a:solidFill>
                <a:schemeClr val="tx1"/>
              </a:solidFill>
            </a:ln>
          </c:spPr>
          <c:dLbls>
            <c:dLbl>
              <c:idx val="2"/>
              <c:layout>
                <c:manualLayout>
                  <c:x val="2.0833333333333492E-2"/>
                  <c:y val="-3.9682539682539802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508-40F3-8B72-2FDE8215C981}"/>
                </c:ext>
              </c:extLst>
            </c:dLbl>
            <c:dLbl>
              <c:idx val="3"/>
              <c:layout>
                <c:manualLayout>
                  <c:x val="2.7777595508895237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508-40F3-8B72-2FDE8215C981}"/>
                </c:ext>
              </c:extLst>
            </c:dLbl>
            <c:dLbl>
              <c:idx val="4"/>
              <c:layout>
                <c:manualLayout>
                  <c:x val="2.0833333333333412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508-40F3-8B72-2FDE8215C981}"/>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errBars>
            <c:errBarType val="both"/>
            <c:errValType val="percentage"/>
            <c:val val="5"/>
          </c:errBars>
          <c:cat>
            <c:strRef>
              <c:f>Sheet1!$A$2:$A$6</c:f>
              <c:strCache>
                <c:ptCount val="5"/>
                <c:pt idx="0">
                  <c:v>Water</c:v>
                </c:pt>
                <c:pt idx="1">
                  <c:v>0.1N HCl</c:v>
                </c:pt>
                <c:pt idx="2">
                  <c:v>1% SLS</c:v>
                </c:pt>
                <c:pt idx="3">
                  <c:v>3% SLS</c:v>
                </c:pt>
                <c:pt idx="4">
                  <c:v>Buffer pH 7.4</c:v>
                </c:pt>
              </c:strCache>
            </c:strRef>
          </c:cat>
          <c:val>
            <c:numRef>
              <c:f>Sheet1!$B$2:$B$6</c:f>
              <c:numCache>
                <c:formatCode>General</c:formatCode>
                <c:ptCount val="5"/>
                <c:pt idx="0">
                  <c:v>39.11</c:v>
                </c:pt>
                <c:pt idx="1">
                  <c:v>85.14</c:v>
                </c:pt>
                <c:pt idx="2">
                  <c:v>754.23</c:v>
                </c:pt>
                <c:pt idx="3">
                  <c:v>970.31</c:v>
                </c:pt>
                <c:pt idx="4">
                  <c:v>100.25</c:v>
                </c:pt>
              </c:numCache>
            </c:numRef>
          </c:val>
          <c:extLst xmlns:c16r2="http://schemas.microsoft.com/office/drawing/2015/06/chart">
            <c:ext xmlns:c16="http://schemas.microsoft.com/office/drawing/2014/chart" uri="{C3380CC4-5D6E-409C-BE32-E72D297353CC}">
              <c16:uniqueId val="{00000003-9508-40F3-8B72-2FDE8215C981}"/>
            </c:ext>
          </c:extLst>
        </c:ser>
        <c:dLbls>
          <c:showVal val="1"/>
        </c:dLbls>
        <c:axId val="63023360"/>
        <c:axId val="63057920"/>
      </c:barChart>
      <c:catAx>
        <c:axId val="63023360"/>
        <c:scaling>
          <c:orientation val="minMax"/>
        </c:scaling>
        <c:axPos val="l"/>
        <c:numFmt formatCode="General" sourceLinked="0"/>
        <c:tickLblPos val="nextTo"/>
        <c:txPr>
          <a:bodyPr/>
          <a:lstStyle/>
          <a:p>
            <a:pPr>
              <a:defRPr>
                <a:latin typeface="Times New Roman" panose="02020603050405020304" pitchFamily="18" charset="0"/>
                <a:cs typeface="Times New Roman" panose="02020603050405020304" pitchFamily="18" charset="0"/>
              </a:defRPr>
            </a:pPr>
            <a:endParaRPr lang="en-US"/>
          </a:p>
        </c:txPr>
        <c:crossAx val="63057920"/>
        <c:crosses val="autoZero"/>
        <c:auto val="1"/>
        <c:lblAlgn val="ctr"/>
        <c:lblOffset val="100"/>
      </c:catAx>
      <c:valAx>
        <c:axId val="63057920"/>
        <c:scaling>
          <c:orientation val="minMax"/>
        </c:scaling>
        <c:axPos val="b"/>
        <c:majorGridlines/>
        <c:numFmt formatCode="General" sourceLinked="1"/>
        <c:tickLblPos val="nextTo"/>
        <c:txPr>
          <a:bodyPr/>
          <a:lstStyle/>
          <a:p>
            <a:pPr>
              <a:defRPr>
                <a:latin typeface="Times New Roman" panose="02020603050405020304" pitchFamily="18" charset="0"/>
                <a:cs typeface="Times New Roman" panose="02020603050405020304" pitchFamily="18" charset="0"/>
              </a:defRPr>
            </a:pPr>
            <a:endParaRPr lang="en-US"/>
          </a:p>
        </c:txPr>
        <c:crossAx val="63023360"/>
        <c:crosses val="autoZero"/>
        <c:crossBetween val="between"/>
        <c:majorUnit val="100"/>
      </c:valAx>
    </c:plotArea>
    <c:plotVisOnly val="1"/>
    <c:dispBlanksAs val="gap"/>
  </c:chart>
  <c:spPr>
    <a:ln w="38100">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17/10/2020</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pPr/>
              <a:t>‹#›</a:t>
            </a:fld>
            <a:endParaRPr lang="en-US" dirty="0"/>
          </a:p>
        </p:txBody>
      </p:sp>
    </p:spTree>
    <p:extLst>
      <p:ext uri="{BB962C8B-B14F-4D97-AF65-F5344CB8AC3E}">
        <p14:creationId xmlns:p14="http://schemas.microsoft.com/office/powerpoint/2010/main" xmlns=""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xmlns=""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pPr/>
              <a:t>17/10/2020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pPr/>
              <a:t>17/10/2020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pPr/>
              <a:t>17/10/2020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pPr/>
              <a:t>17/10/2020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pPr/>
              <a:t>17/10/2020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pPr/>
              <a:t>17/10/2020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pPr/>
              <a:t>17/10/2020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pPr/>
              <a:t>10/17/2020</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chart" Target="../charts/chart2.xml"/><Relationship Id="rId5" Type="http://schemas.openxmlformats.org/officeDocument/2006/relationships/image" Target="../media/image4.png"/><Relationship Id="rId10" Type="http://schemas.openxmlformats.org/officeDocument/2006/relationships/chart" Target="../charts/chart1.xml"/><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406" y="603250"/>
            <a:ext cx="28574999" cy="2819400"/>
          </a:xfrm>
        </p:spPr>
        <p:txBody>
          <a:bodyPr/>
          <a:lstStyle/>
          <a:p>
            <a:r>
              <a:rPr lang="en-US" sz="5400" b="1" dirty="0" smtClean="0">
                <a:solidFill>
                  <a:schemeClr val="accent4">
                    <a:lumMod val="75000"/>
                  </a:schemeClr>
                </a:solidFill>
                <a:effectLst>
                  <a:outerShdw blurRad="50800" dist="38100" dir="16200000" rotWithShape="0">
                    <a:prstClr val="black">
                      <a:alpha val="40000"/>
                    </a:prstClr>
                  </a:outerShdw>
                </a:effectLst>
              </a:rPr>
              <a:t>Formulation of the Racecadotril Capsules (100mg), Method Validation and Stability Studies</a:t>
            </a:r>
            <a:r>
              <a:rPr lang="en-US" sz="5400" b="1" dirty="0" smtClean="0"/>
              <a:t>. </a:t>
            </a:r>
            <a:r>
              <a:rPr lang="en-US" dirty="0" smtClean="0"/>
              <a:t/>
            </a:r>
            <a:br>
              <a:rPr lang="en-US" dirty="0" smtClean="0"/>
            </a:br>
            <a:endParaRPr lang="en-US" dirty="0"/>
          </a:p>
        </p:txBody>
      </p:sp>
      <p:sp>
        <p:nvSpPr>
          <p:cNvPr id="4" name="Text Placeholder 3"/>
          <p:cNvSpPr>
            <a:spLocks noGrp="1"/>
          </p:cNvSpPr>
          <p:nvPr>
            <p:ph type="body" sz="quarter" idx="10"/>
          </p:nvPr>
        </p:nvSpPr>
        <p:spPr>
          <a:xfrm>
            <a:off x="1513761" y="8147050"/>
            <a:ext cx="27416044" cy="31089600"/>
          </a:xfrm>
        </p:spPr>
        <p:txBody>
          <a:bodyPr/>
          <a:lstStyle/>
          <a:p>
            <a:endParaRPr lang="en-US" dirty="0"/>
          </a:p>
        </p:txBody>
      </p:sp>
      <p:sp>
        <p:nvSpPr>
          <p:cNvPr id="8" name="TextBox 7"/>
          <p:cNvSpPr txBox="1"/>
          <p:nvPr/>
        </p:nvSpPr>
        <p:spPr>
          <a:xfrm>
            <a:off x="1345406" y="2660650"/>
            <a:ext cx="27423189" cy="4524315"/>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4800" b="1" i="1" dirty="0" err="1" smtClean="0">
                <a:solidFill>
                  <a:schemeClr val="bg1"/>
                </a:solidFill>
              </a:rPr>
              <a:t>Wajeeha</a:t>
            </a:r>
            <a:r>
              <a:rPr lang="en-US" sz="4800" b="1" i="1" dirty="0" smtClean="0">
                <a:solidFill>
                  <a:schemeClr val="bg1"/>
                </a:solidFill>
              </a:rPr>
              <a:t> Ishtiyaq</a:t>
            </a:r>
            <a:r>
              <a:rPr lang="en-US" sz="4800" b="1" i="1" baseline="30000" dirty="0" smtClean="0">
                <a:solidFill>
                  <a:schemeClr val="bg1"/>
                </a:solidFill>
              </a:rPr>
              <a:t>1,3</a:t>
            </a:r>
            <a:r>
              <a:rPr lang="en-US" sz="4800" b="1" i="1" dirty="0" smtClean="0">
                <a:solidFill>
                  <a:schemeClr val="bg1"/>
                </a:solidFill>
              </a:rPr>
              <a:t>, </a:t>
            </a:r>
            <a:r>
              <a:rPr lang="en-US" sz="4800" b="1" i="1" dirty="0" err="1" smtClean="0">
                <a:solidFill>
                  <a:schemeClr val="bg1"/>
                </a:solidFill>
              </a:rPr>
              <a:t>Arslan</a:t>
            </a:r>
            <a:r>
              <a:rPr lang="en-US" sz="4800" b="1" i="1" dirty="0" smtClean="0">
                <a:solidFill>
                  <a:schemeClr val="bg1"/>
                </a:solidFill>
              </a:rPr>
              <a:t> Tariq</a:t>
            </a:r>
            <a:r>
              <a:rPr lang="en-US" sz="4800" b="1" i="1" baseline="30000" dirty="0" smtClean="0">
                <a:solidFill>
                  <a:schemeClr val="bg1"/>
                </a:solidFill>
              </a:rPr>
              <a:t>2</a:t>
            </a:r>
            <a:r>
              <a:rPr lang="en-US" sz="4800" b="1" i="1" dirty="0" smtClean="0">
                <a:solidFill>
                  <a:schemeClr val="bg1"/>
                </a:solidFill>
              </a:rPr>
              <a:t>, </a:t>
            </a:r>
            <a:r>
              <a:rPr lang="en-US" sz="4800" b="1" i="1" dirty="0" err="1" smtClean="0">
                <a:solidFill>
                  <a:schemeClr val="bg1"/>
                </a:solidFill>
              </a:rPr>
              <a:t>Nasir</a:t>
            </a:r>
            <a:r>
              <a:rPr lang="en-US" sz="4800" b="1" i="1" dirty="0" smtClean="0">
                <a:solidFill>
                  <a:schemeClr val="bg1"/>
                </a:solidFill>
              </a:rPr>
              <a:t> Abbas</a:t>
            </a:r>
            <a:r>
              <a:rPr lang="en-US" sz="4800" b="1" i="1" baseline="30000" dirty="0" smtClean="0">
                <a:solidFill>
                  <a:schemeClr val="bg1"/>
                </a:solidFill>
              </a:rPr>
              <a:t>1</a:t>
            </a:r>
            <a:r>
              <a:rPr lang="en-US" sz="4800" b="1" i="1" dirty="0" smtClean="0">
                <a:solidFill>
                  <a:schemeClr val="bg1"/>
                </a:solidFill>
              </a:rPr>
              <a:t>, Kanwal </a:t>
            </a:r>
            <a:r>
              <a:rPr lang="en-US" sz="4800" b="1" i="1" dirty="0" smtClean="0">
                <a:solidFill>
                  <a:schemeClr val="bg1"/>
                </a:solidFill>
              </a:rPr>
              <a:t>Ashiq</a:t>
            </a:r>
            <a:r>
              <a:rPr lang="en-US" sz="4800" b="1" i="1" baseline="30000" dirty="0" smtClean="0">
                <a:solidFill>
                  <a:schemeClr val="bg1"/>
                </a:solidFill>
              </a:rPr>
              <a:t>4</a:t>
            </a:r>
            <a:r>
              <a:rPr lang="en-US" sz="4800" b="1" i="1" baseline="30000" dirty="0" smtClean="0">
                <a:solidFill>
                  <a:schemeClr val="bg1"/>
                </a:solidFill>
              </a:rPr>
              <a:t>*</a:t>
            </a:r>
            <a:r>
              <a:rPr lang="en-US" sz="4800" b="1" i="1" dirty="0" smtClean="0">
                <a:solidFill>
                  <a:schemeClr val="bg1"/>
                </a:solidFill>
              </a:rPr>
              <a:t>, </a:t>
            </a:r>
            <a:r>
              <a:rPr lang="en-US" sz="4800" b="1" i="1" dirty="0" err="1" smtClean="0">
                <a:solidFill>
                  <a:schemeClr val="bg1"/>
                </a:solidFill>
              </a:rPr>
              <a:t>Mayyda</a:t>
            </a:r>
            <a:r>
              <a:rPr lang="en-US" sz="4800" b="1" i="1" dirty="0" smtClean="0">
                <a:solidFill>
                  <a:schemeClr val="bg1"/>
                </a:solidFill>
              </a:rPr>
              <a:t> </a:t>
            </a:r>
            <a:r>
              <a:rPr lang="en-US" sz="4800" b="1" i="1" dirty="0" err="1" smtClean="0">
                <a:solidFill>
                  <a:schemeClr val="bg1"/>
                </a:solidFill>
              </a:rPr>
              <a:t>Asif</a:t>
            </a:r>
            <a:r>
              <a:rPr lang="en-US" sz="4800" b="1" i="1" dirty="0" smtClean="0">
                <a:solidFill>
                  <a:schemeClr val="bg1"/>
                </a:solidFill>
              </a:rPr>
              <a:t> </a:t>
            </a:r>
            <a:r>
              <a:rPr lang="en-US" sz="4800" b="1" i="1" dirty="0" smtClean="0">
                <a:solidFill>
                  <a:schemeClr val="bg1"/>
                </a:solidFill>
              </a:rPr>
              <a:t>Bajwa</a:t>
            </a:r>
            <a:r>
              <a:rPr lang="en-US" sz="4800" b="1" i="1" baseline="30000" dirty="0" smtClean="0">
                <a:solidFill>
                  <a:schemeClr val="bg1"/>
                </a:solidFill>
              </a:rPr>
              <a:t>4</a:t>
            </a:r>
            <a:endParaRPr lang="en-US" sz="4800" dirty="0" smtClean="0">
              <a:solidFill>
                <a:schemeClr val="bg1"/>
              </a:solidFill>
            </a:endParaRPr>
          </a:p>
          <a:p>
            <a:r>
              <a:rPr lang="en-US" sz="4800" b="1" baseline="30000" dirty="0" smtClean="0">
                <a:solidFill>
                  <a:schemeClr val="bg1"/>
                </a:solidFill>
              </a:rPr>
              <a:t>1</a:t>
            </a:r>
            <a:r>
              <a:rPr lang="en-US" sz="4800" b="1" dirty="0" smtClean="0">
                <a:solidFill>
                  <a:schemeClr val="bg1"/>
                </a:solidFill>
              </a:rPr>
              <a:t>Department of Pharmaceutics, University College of Pharmacy, University of the Punjab Lahore, Pakistan.</a:t>
            </a:r>
            <a:endParaRPr lang="en-US" sz="4800" dirty="0" smtClean="0">
              <a:solidFill>
                <a:schemeClr val="bg1"/>
              </a:solidFill>
            </a:endParaRPr>
          </a:p>
          <a:p>
            <a:r>
              <a:rPr lang="en-US" sz="4800" b="1" baseline="30000" dirty="0" smtClean="0">
                <a:solidFill>
                  <a:schemeClr val="bg1"/>
                </a:solidFill>
              </a:rPr>
              <a:t>2</a:t>
            </a:r>
            <a:r>
              <a:rPr lang="en-US" sz="4800" b="1" dirty="0" smtClean="0">
                <a:solidFill>
                  <a:schemeClr val="bg1"/>
                </a:solidFill>
              </a:rPr>
              <a:t>Drug Regulatory Authority of Pakistan, Islamabad, Pakistan.</a:t>
            </a:r>
            <a:endParaRPr lang="en-US" sz="4800" dirty="0" smtClean="0">
              <a:solidFill>
                <a:schemeClr val="bg1"/>
              </a:solidFill>
            </a:endParaRPr>
          </a:p>
          <a:p>
            <a:r>
              <a:rPr lang="en-US" sz="4800" b="1" baseline="30000" dirty="0" smtClean="0">
                <a:solidFill>
                  <a:schemeClr val="bg1"/>
                </a:solidFill>
              </a:rPr>
              <a:t>3</a:t>
            </a:r>
            <a:r>
              <a:rPr lang="en-US" sz="4800" b="1" dirty="0" smtClean="0">
                <a:solidFill>
                  <a:schemeClr val="bg1"/>
                </a:solidFill>
              </a:rPr>
              <a:t>DHQ Hospital </a:t>
            </a:r>
            <a:r>
              <a:rPr lang="en-US" sz="4800" b="1" dirty="0" err="1" smtClean="0">
                <a:solidFill>
                  <a:schemeClr val="bg1"/>
                </a:solidFill>
              </a:rPr>
              <a:t>Kallar</a:t>
            </a:r>
            <a:r>
              <a:rPr lang="en-US" sz="4800" b="1" dirty="0" smtClean="0">
                <a:solidFill>
                  <a:schemeClr val="bg1"/>
                </a:solidFill>
              </a:rPr>
              <a:t> </a:t>
            </a:r>
            <a:r>
              <a:rPr lang="en-US" sz="4800" b="1" dirty="0" err="1" smtClean="0">
                <a:solidFill>
                  <a:schemeClr val="bg1"/>
                </a:solidFill>
              </a:rPr>
              <a:t>Syedan</a:t>
            </a:r>
            <a:r>
              <a:rPr lang="en-US" sz="4800" b="1" dirty="0" smtClean="0">
                <a:solidFill>
                  <a:schemeClr val="bg1"/>
                </a:solidFill>
              </a:rPr>
              <a:t>, Rawalpindi, Pakistan.</a:t>
            </a:r>
            <a:endParaRPr lang="en-US" sz="4800" dirty="0" smtClean="0">
              <a:solidFill>
                <a:schemeClr val="bg1"/>
              </a:solidFill>
            </a:endParaRPr>
          </a:p>
          <a:p>
            <a:r>
              <a:rPr lang="en-US" sz="4800" b="1" baseline="30000" dirty="0" smtClean="0">
                <a:solidFill>
                  <a:schemeClr val="bg1"/>
                </a:solidFill>
              </a:rPr>
              <a:t>4</a:t>
            </a:r>
            <a:r>
              <a:rPr lang="en-US" sz="4800" b="1" dirty="0" smtClean="0">
                <a:solidFill>
                  <a:schemeClr val="bg1"/>
                </a:solidFill>
              </a:rPr>
              <a:t>Faculty of Pharmaceutical Sciences Superior College, Superior University Lahore, Pakistan.</a:t>
            </a:r>
          </a:p>
          <a:p>
            <a:r>
              <a:rPr lang="en-US" sz="4800" b="1" dirty="0" smtClean="0">
                <a:solidFill>
                  <a:schemeClr val="bg1"/>
                </a:solidFill>
              </a:rPr>
              <a:t>Corresponding author: Kanwal </a:t>
            </a:r>
            <a:r>
              <a:rPr lang="en-US" sz="4800" b="1" smtClean="0">
                <a:solidFill>
                  <a:schemeClr val="bg1"/>
                </a:solidFill>
              </a:rPr>
              <a:t>Ashiq </a:t>
            </a:r>
            <a:r>
              <a:rPr lang="en-US" sz="4800" b="1" smtClean="0">
                <a:solidFill>
                  <a:schemeClr val="bg1"/>
                </a:solidFill>
              </a:rPr>
              <a:t>  </a:t>
            </a:r>
            <a:r>
              <a:rPr lang="en-US" sz="4800" b="1" u="sng" smtClean="0">
                <a:solidFill>
                  <a:schemeClr val="bg1"/>
                </a:solidFill>
              </a:rPr>
              <a:t>kanwal.ashiq@superior.edu.pk</a:t>
            </a:r>
            <a:r>
              <a:rPr lang="en-US" sz="4800" b="1" smtClean="0">
                <a:solidFill>
                  <a:schemeClr val="bg1"/>
                </a:solidFill>
              </a:rPr>
              <a:t> </a:t>
            </a:r>
            <a:endParaRPr lang="en-US" sz="5400" b="1" dirty="0" smtClean="0"/>
          </a:p>
        </p:txBody>
      </p:sp>
      <p:sp>
        <p:nvSpPr>
          <p:cNvPr id="6" name="Content Placeholder 5"/>
          <p:cNvSpPr>
            <a:spLocks noGrp="1"/>
          </p:cNvSpPr>
          <p:nvPr>
            <p:ph idx="1"/>
          </p:nvPr>
        </p:nvSpPr>
        <p:spPr>
          <a:xfrm>
            <a:off x="1421606" y="14700250"/>
            <a:ext cx="27247692" cy="25222200"/>
          </a:xfrm>
        </p:spPr>
        <p:txBody>
          <a:bodyPr numCol="2">
            <a:normAutofit fontScale="92500" lnSpcReduction="20000"/>
          </a:bodyPr>
          <a:lstStyle/>
          <a:p>
            <a:pPr algn="just">
              <a:buNone/>
            </a:pPr>
            <a:r>
              <a:rPr lang="en-US" b="1" i="1" dirty="0" smtClean="0">
                <a:solidFill>
                  <a:srgbClr val="663399"/>
                </a:solidFill>
              </a:rPr>
              <a:t>INTRODUCTION</a:t>
            </a:r>
          </a:p>
          <a:p>
            <a:pPr algn="just">
              <a:buNone/>
            </a:pPr>
            <a:r>
              <a:rPr lang="en-US" dirty="0" smtClean="0"/>
              <a:t>According to several guidelines, concomitant use of  Racecadotril with oral rehydration solution is recommended for the treatment of acute diarrhea in children. Racecadotril  has greater tolerability than </a:t>
            </a:r>
            <a:r>
              <a:rPr lang="en-US" dirty="0" err="1" smtClean="0"/>
              <a:t>Loperamide</a:t>
            </a:r>
            <a:r>
              <a:rPr lang="en-US" dirty="0" smtClean="0"/>
              <a:t> in patients with acute diarrhea. Maximum absorption occurs when drug is administered orally at different doses </a:t>
            </a:r>
            <a:r>
              <a:rPr lang="en-US" dirty="0" err="1" smtClean="0"/>
              <a:t>i.e</a:t>
            </a:r>
            <a:r>
              <a:rPr lang="en-US" dirty="0" smtClean="0"/>
              <a:t> 30 mg, 100 mg and 300 mg and </a:t>
            </a:r>
            <a:r>
              <a:rPr lang="en-US" i="1" dirty="0" err="1" smtClean="0"/>
              <a:t>C</a:t>
            </a:r>
            <a:r>
              <a:rPr lang="en-US" dirty="0" err="1" smtClean="0"/>
              <a:t>max</a:t>
            </a:r>
            <a:r>
              <a:rPr lang="en-US" dirty="0" smtClean="0"/>
              <a:t>  is achieved within 1 hour. According to BCS,  Racecadotril belongs to Class-II drug (high permeability ,low solubility). The study is aimed to design, characterize a stable capsule solid dosage form of Racecadotril. Further, stability testing, HPLC method validation and comparative dissolution testing for Racecadotril 100mg Capsules were also performed.</a:t>
            </a:r>
          </a:p>
          <a:p>
            <a:pPr algn="just">
              <a:buNone/>
            </a:pPr>
            <a:r>
              <a:rPr lang="en-US" b="1" i="1" dirty="0" smtClean="0">
                <a:solidFill>
                  <a:srgbClr val="663399"/>
                </a:solidFill>
              </a:rPr>
              <a:t>MATERIAL AND METHODS</a:t>
            </a:r>
          </a:p>
          <a:p>
            <a:pPr algn="just">
              <a:buNone/>
            </a:pPr>
            <a:r>
              <a:rPr lang="en-US" dirty="0" smtClean="0"/>
              <a:t>HPLC method was validated on analytical parameters recommended by ICH Q2R guidelines. Forced degradation studies were performed as per Stability Indicating Method (SIM) under various conditions. Accelerated stability studies were performed and kept for 6 months. The dissolution profile of the stable formulation was compared with the innovator brand.</a:t>
            </a:r>
          </a:p>
          <a:p>
            <a:pPr>
              <a:buNone/>
            </a:pPr>
            <a:r>
              <a:rPr lang="en-US" b="1" i="1" dirty="0" smtClean="0">
                <a:solidFill>
                  <a:srgbClr val="663399"/>
                </a:solidFill>
              </a:rPr>
              <a:t>RESULTS AND DISCUSSION</a:t>
            </a:r>
          </a:p>
          <a:p>
            <a:pPr algn="just">
              <a:buNone/>
            </a:pPr>
            <a:r>
              <a:rPr lang="en-US" dirty="0" smtClean="0"/>
              <a:t>Among six formulations of Racecadotril 100mg Capsule, F6 was the best fit having comparatively good dissolution profile with 76.9% release in 60 minutes. The HPLC system was suitable as %RSD was 0.619147% which is within the acceptance criteria. Furthermore, analytical parameters including specificity, accuracy and recovery, precision, </a:t>
            </a:r>
            <a:r>
              <a:rPr lang="en-US" dirty="0" err="1" smtClean="0"/>
              <a:t>quantitation</a:t>
            </a:r>
            <a:r>
              <a:rPr lang="en-US" dirty="0" smtClean="0"/>
              <a:t> limit, detection limit, range, linearity and robustness lies within the acceptance criteria. The percent degradation of Racecadotril after photolytic (sunlight for 6 hr.), oxidative (3% H</a:t>
            </a:r>
            <a:r>
              <a:rPr lang="en-US" baseline="-25000" dirty="0" smtClean="0"/>
              <a:t>2</a:t>
            </a:r>
            <a:r>
              <a:rPr lang="en-US" dirty="0" smtClean="0"/>
              <a:t>O</a:t>
            </a:r>
            <a:r>
              <a:rPr lang="en-US" baseline="-25000" dirty="0" smtClean="0"/>
              <a:t>2</a:t>
            </a:r>
            <a:r>
              <a:rPr lang="en-US" dirty="0" smtClean="0"/>
              <a:t>), acidic (0.1N </a:t>
            </a:r>
            <a:r>
              <a:rPr lang="en-US" dirty="0" err="1" smtClean="0"/>
              <a:t>HCl</a:t>
            </a:r>
            <a:r>
              <a:rPr lang="en-US" dirty="0" smtClean="0"/>
              <a:t>) and basic (0.1N </a:t>
            </a:r>
            <a:r>
              <a:rPr lang="en-US" dirty="0" err="1" smtClean="0"/>
              <a:t>NaOH</a:t>
            </a:r>
            <a:r>
              <a:rPr lang="en-US" dirty="0" smtClean="0"/>
              <a:t>) stress was found to be 6.5%, 5.8%, 11.4% and 28.4%, respectively. While the product remain unchanged after thermal stress</a:t>
            </a:r>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lgn="just">
              <a:buNone/>
            </a:pPr>
            <a:r>
              <a:rPr lang="en-US" sz="3500" b="1" i="1" dirty="0" smtClean="0">
                <a:solidFill>
                  <a:schemeClr val="accent4">
                    <a:lumMod val="75000"/>
                  </a:schemeClr>
                </a:solidFill>
              </a:rPr>
              <a:t>CONCLUSIONS</a:t>
            </a:r>
            <a:r>
              <a:rPr lang="en-US" sz="3500" b="1" dirty="0" smtClean="0"/>
              <a:t> </a:t>
            </a:r>
          </a:p>
          <a:p>
            <a:pPr algn="just">
              <a:buNone/>
            </a:pPr>
            <a:r>
              <a:rPr lang="en-US" sz="3500" dirty="0" smtClean="0"/>
              <a:t>F6 was marked successful amongst all with HPLC method validation. Accelerated stability studies and forced degradation studies enforced that the F6 formulation of Racecadotril 100mg Capsule is stable.</a:t>
            </a:r>
            <a:endParaRPr lang="en-US" dirty="0" smtClean="0"/>
          </a:p>
          <a:p>
            <a:pPr algn="just">
              <a:buNone/>
            </a:pPr>
            <a:r>
              <a:rPr lang="en-US" sz="3500" b="1" i="1" dirty="0" smtClean="0">
                <a:solidFill>
                  <a:schemeClr val="accent4">
                    <a:lumMod val="75000"/>
                  </a:schemeClr>
                </a:solidFill>
              </a:rPr>
              <a:t>REFERENCES</a:t>
            </a:r>
            <a:r>
              <a:rPr lang="en-US" sz="3500" i="1" dirty="0" smtClean="0">
                <a:solidFill>
                  <a:schemeClr val="accent4">
                    <a:lumMod val="75000"/>
                  </a:schemeClr>
                </a:solidFill>
              </a:rPr>
              <a:t> </a:t>
            </a:r>
          </a:p>
          <a:p>
            <a:pPr algn="just">
              <a:buNone/>
            </a:pPr>
            <a:r>
              <a:rPr lang="en-US" sz="3600" dirty="0" smtClean="0"/>
              <a:t>Gordon M, </a:t>
            </a:r>
            <a:r>
              <a:rPr lang="en-US" sz="3600" dirty="0" err="1" smtClean="0"/>
              <a:t>Akobeng</a:t>
            </a:r>
            <a:r>
              <a:rPr lang="en-US" sz="3600" dirty="0" smtClean="0"/>
              <a:t> A. Racecadotril for acute </a:t>
            </a:r>
            <a:r>
              <a:rPr lang="en-US" sz="3600" dirty="0" err="1" smtClean="0"/>
              <a:t>diarrhoea</a:t>
            </a:r>
            <a:r>
              <a:rPr lang="en-US" sz="3600" dirty="0" smtClean="0"/>
              <a:t> in children: systematic review and meta-analyses. Archives of disease in childhood. 2016 Mar 1;101(3):234-40. </a:t>
            </a:r>
            <a:endParaRPr lang="en-US" sz="3600" dirty="0" smtClean="0"/>
          </a:p>
          <a:p>
            <a:pPr algn="just">
              <a:buNone/>
            </a:pPr>
            <a:r>
              <a:rPr lang="en-US" sz="3500" dirty="0" smtClean="0"/>
              <a:t> </a:t>
            </a:r>
            <a:r>
              <a:rPr lang="en-US" sz="3500" dirty="0" err="1" smtClean="0"/>
              <a:t>Wajeeha</a:t>
            </a:r>
            <a:r>
              <a:rPr lang="en-US" sz="3500" dirty="0" smtClean="0"/>
              <a:t> </a:t>
            </a:r>
            <a:r>
              <a:rPr lang="en-US" sz="3500" dirty="0" smtClean="0"/>
              <a:t>I, </a:t>
            </a:r>
            <a:r>
              <a:rPr lang="en-US" sz="3500" dirty="0" err="1" smtClean="0"/>
              <a:t>Arslan</a:t>
            </a:r>
            <a:r>
              <a:rPr lang="en-US" sz="3500" dirty="0" smtClean="0"/>
              <a:t> </a:t>
            </a:r>
            <a:r>
              <a:rPr lang="en-US" sz="3500" dirty="0" smtClean="0"/>
              <a:t>T, </a:t>
            </a:r>
            <a:r>
              <a:rPr lang="en-US" sz="3500" dirty="0" err="1" smtClean="0"/>
              <a:t>Nasir</a:t>
            </a:r>
            <a:r>
              <a:rPr lang="en-US" sz="3500" dirty="0" smtClean="0"/>
              <a:t> </a:t>
            </a:r>
            <a:r>
              <a:rPr lang="en-US" sz="3500" dirty="0" smtClean="0"/>
              <a:t>A, </a:t>
            </a:r>
            <a:r>
              <a:rPr lang="en-US" sz="3500" dirty="0" smtClean="0"/>
              <a:t>Muhammad </a:t>
            </a:r>
            <a:r>
              <a:rPr lang="en-US" sz="3500" dirty="0" smtClean="0"/>
              <a:t>ZUD, </a:t>
            </a:r>
            <a:r>
              <a:rPr lang="en-US" sz="3500" dirty="0" smtClean="0"/>
              <a:t>Kanwal </a:t>
            </a:r>
            <a:r>
              <a:rPr lang="en-US" sz="3500" dirty="0" smtClean="0"/>
              <a:t>A</a:t>
            </a:r>
            <a:r>
              <a:rPr lang="en-US" sz="3500" dirty="0" smtClean="0"/>
              <a:t>, </a:t>
            </a:r>
            <a:r>
              <a:rPr lang="en-US" sz="3500" dirty="0" err="1" smtClean="0"/>
              <a:t>Mayyda</a:t>
            </a:r>
            <a:r>
              <a:rPr lang="en-US" sz="3500" dirty="0" smtClean="0"/>
              <a:t> </a:t>
            </a:r>
            <a:r>
              <a:rPr lang="en-US" sz="3500" dirty="0" smtClean="0"/>
              <a:t>B, </a:t>
            </a:r>
            <a:r>
              <a:rPr lang="en-US" sz="3500" dirty="0" err="1" smtClean="0"/>
              <a:t>Samreen</a:t>
            </a:r>
            <a:r>
              <a:rPr lang="en-US" sz="3500" dirty="0" smtClean="0"/>
              <a:t> </a:t>
            </a:r>
            <a:r>
              <a:rPr lang="en-US" sz="3500" dirty="0" smtClean="0"/>
              <a:t>T, </a:t>
            </a:r>
            <a:r>
              <a:rPr lang="en-US" sz="3500" dirty="0" err="1" smtClean="0"/>
              <a:t>Mehwish</a:t>
            </a:r>
            <a:r>
              <a:rPr lang="en-US" sz="3500" dirty="0" smtClean="0"/>
              <a:t> </a:t>
            </a:r>
            <a:r>
              <a:rPr lang="en-US" sz="3500" dirty="0" smtClean="0"/>
              <a:t>Q, </a:t>
            </a:r>
            <a:r>
              <a:rPr lang="en-US" sz="3500" dirty="0" smtClean="0"/>
              <a:t>Farah </a:t>
            </a:r>
            <a:r>
              <a:rPr lang="en-US" sz="3500" dirty="0" smtClean="0"/>
              <a:t>A, </a:t>
            </a:r>
            <a:r>
              <a:rPr lang="en-US" sz="3500" dirty="0" err="1" smtClean="0"/>
              <a:t>Saleha</a:t>
            </a:r>
            <a:r>
              <a:rPr lang="en-US" sz="3500" dirty="0" smtClean="0"/>
              <a:t> </a:t>
            </a:r>
            <a:r>
              <a:rPr lang="en-US" sz="3500" dirty="0" smtClean="0"/>
              <a:t>Y, </a:t>
            </a:r>
            <a:r>
              <a:rPr lang="en-US" sz="3500" dirty="0" err="1" smtClean="0"/>
              <a:t>Afshan</a:t>
            </a:r>
            <a:r>
              <a:rPr lang="en-US" sz="3500" dirty="0" smtClean="0"/>
              <a:t> </a:t>
            </a:r>
            <a:r>
              <a:rPr lang="en-US" sz="3500" dirty="0" smtClean="0"/>
              <a:t>A. A </a:t>
            </a:r>
            <a:r>
              <a:rPr lang="en-US" sz="3500" dirty="0" smtClean="0"/>
              <a:t>comprehensive review on </a:t>
            </a:r>
            <a:r>
              <a:rPr lang="en-US" sz="3500" dirty="0" err="1" smtClean="0"/>
              <a:t>racecadotril</a:t>
            </a:r>
            <a:r>
              <a:rPr lang="en-US" sz="3500" dirty="0" smtClean="0"/>
              <a:t> drug International Journal of Biosciences 2019;15:405-413</a:t>
            </a:r>
          </a:p>
          <a:p>
            <a:pPr>
              <a:buNone/>
            </a:pPr>
            <a:endParaRPr lang="en-US" sz="3500"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rcRect/>
          <a:stretch/>
        </p:blipFill>
        <p:spPr>
          <a:xfrm>
            <a:off x="1485391" y="39235053"/>
            <a:ext cx="27423185" cy="2508534"/>
          </a:xfrm>
          <a:prstGeom prst="rect">
            <a:avLst/>
          </a:prstGeom>
        </p:spPr>
      </p:pic>
      <p:pic>
        <p:nvPicPr>
          <p:cNvPr id="1029" name="Picture 5"/>
          <p:cNvPicPr>
            <a:picLocks noChangeAspect="1" noChangeArrowheads="1"/>
          </p:cNvPicPr>
          <p:nvPr/>
        </p:nvPicPr>
        <p:blipFill>
          <a:blip r:embed="rId3" cstate="print"/>
          <a:srcRect/>
          <a:stretch>
            <a:fillRect/>
          </a:stretch>
        </p:blipFill>
        <p:spPr bwMode="auto">
          <a:xfrm>
            <a:off x="1421606" y="25292050"/>
            <a:ext cx="7543800" cy="7772400"/>
          </a:xfrm>
          <a:prstGeom prst="rect">
            <a:avLst/>
          </a:prstGeom>
          <a:noFill/>
          <a:ln w="9525">
            <a:noFill/>
            <a:miter lim="800000"/>
            <a:headEnd/>
            <a:tailEnd/>
          </a:ln>
        </p:spPr>
      </p:pic>
      <p:pic>
        <p:nvPicPr>
          <p:cNvPr id="1031" name="Picture 7"/>
          <p:cNvPicPr>
            <a:picLocks noChangeAspect="1" noChangeArrowheads="1"/>
          </p:cNvPicPr>
          <p:nvPr/>
        </p:nvPicPr>
        <p:blipFill>
          <a:blip r:embed="rId4" cstate="print"/>
          <a:srcRect/>
          <a:stretch>
            <a:fillRect/>
          </a:stretch>
        </p:blipFill>
        <p:spPr bwMode="auto">
          <a:xfrm>
            <a:off x="9117806" y="24987250"/>
            <a:ext cx="7239000" cy="6400800"/>
          </a:xfrm>
          <a:prstGeom prst="rect">
            <a:avLst/>
          </a:prstGeom>
          <a:noFill/>
          <a:ln w="9525">
            <a:noFill/>
            <a:miter lim="800000"/>
            <a:headEnd/>
            <a:tailEnd/>
          </a:ln>
        </p:spPr>
      </p:pic>
      <p:pic>
        <p:nvPicPr>
          <p:cNvPr id="1032" name="Picture 8"/>
          <p:cNvPicPr>
            <a:picLocks noChangeAspect="1" noChangeArrowheads="1"/>
          </p:cNvPicPr>
          <p:nvPr/>
        </p:nvPicPr>
        <p:blipFill>
          <a:blip r:embed="rId5" cstate="print"/>
          <a:srcRect/>
          <a:stretch>
            <a:fillRect/>
          </a:stretch>
        </p:blipFill>
        <p:spPr bwMode="auto">
          <a:xfrm>
            <a:off x="1878806" y="33674050"/>
            <a:ext cx="8001000" cy="5029200"/>
          </a:xfrm>
          <a:prstGeom prst="rect">
            <a:avLst/>
          </a:prstGeom>
          <a:noFill/>
          <a:ln w="9525">
            <a:noFill/>
            <a:miter lim="800000"/>
            <a:headEnd/>
            <a:tailEnd/>
          </a:ln>
        </p:spPr>
      </p:pic>
      <p:pic>
        <p:nvPicPr>
          <p:cNvPr id="22" name="Picture 9"/>
          <p:cNvPicPr>
            <a:picLocks noChangeAspect="1" noChangeArrowheads="1"/>
          </p:cNvPicPr>
          <p:nvPr/>
        </p:nvPicPr>
        <p:blipFill>
          <a:blip r:embed="rId6" cstate="print"/>
          <a:srcRect/>
          <a:stretch>
            <a:fillRect/>
          </a:stretch>
        </p:blipFill>
        <p:spPr bwMode="auto">
          <a:xfrm>
            <a:off x="9803606" y="31616650"/>
            <a:ext cx="5029200" cy="6934200"/>
          </a:xfrm>
          <a:prstGeom prst="rect">
            <a:avLst/>
          </a:prstGeom>
          <a:noFill/>
          <a:ln w="9525">
            <a:noFill/>
            <a:miter lim="800000"/>
            <a:headEnd/>
            <a:tailEnd/>
          </a:ln>
        </p:spPr>
      </p:pic>
      <p:sp>
        <p:nvSpPr>
          <p:cNvPr id="23" name="Rectangle 22"/>
          <p:cNvSpPr/>
          <p:nvPr/>
        </p:nvSpPr>
        <p:spPr>
          <a:xfrm>
            <a:off x="1421606" y="7689850"/>
            <a:ext cx="27279600" cy="6553200"/>
          </a:xfrm>
          <a:prstGeom prst="rect">
            <a:avLst/>
          </a:prstGeom>
          <a:effectLst>
            <a:glow rad="2286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0" anchor="ctr"/>
          <a:lstStyle/>
          <a:p>
            <a:pPr>
              <a:buNone/>
            </a:pPr>
            <a:endParaRPr lang="en-US" sz="3400" i="1" dirty="0" smtClean="0">
              <a:solidFill>
                <a:schemeClr val="accent4">
                  <a:lumMod val="50000"/>
                </a:schemeClr>
              </a:solidFill>
            </a:endParaRPr>
          </a:p>
          <a:p>
            <a:pPr>
              <a:buNone/>
            </a:pPr>
            <a:r>
              <a:rPr lang="en-US" sz="3400" i="1" dirty="0" smtClean="0">
                <a:solidFill>
                  <a:schemeClr val="accent4">
                    <a:lumMod val="50000"/>
                  </a:schemeClr>
                </a:solidFill>
              </a:rPr>
              <a:t>ABSTRACT</a:t>
            </a:r>
          </a:p>
          <a:p>
            <a:pPr algn="just"/>
            <a:r>
              <a:rPr lang="en-US" sz="3400" i="1" dirty="0" smtClean="0">
                <a:solidFill>
                  <a:schemeClr val="accent4">
                    <a:lumMod val="50000"/>
                  </a:schemeClr>
                </a:solidFill>
              </a:rPr>
              <a:t>Product characterization is aimed at identifying attributes that are critical for the quality of a drug product. Such are design, analytical method validation, and stability studies strengthening the product development data. Undertaken, Racecadotril 100mg Capsules for diarrheal treatment entails the entire development study. Six formulations of Racecadotril 100mg Capsules were  prepared with different </a:t>
            </a:r>
            <a:r>
              <a:rPr lang="en-US" sz="3400" i="1" dirty="0" err="1" smtClean="0">
                <a:solidFill>
                  <a:schemeClr val="accent4">
                    <a:lumMod val="50000"/>
                  </a:schemeClr>
                </a:solidFill>
              </a:rPr>
              <a:t>excipients</a:t>
            </a:r>
            <a:r>
              <a:rPr lang="en-US" sz="3400" i="1" dirty="0" smtClean="0">
                <a:solidFill>
                  <a:schemeClr val="accent4">
                    <a:lumMod val="50000"/>
                  </a:schemeClr>
                </a:solidFill>
              </a:rPr>
              <a:t> at varied concentrations. Amongst all formulations, F6 was the best fit having a comparatively good dissolution profile with 76.9% release in 60 minutes. HPLC system was suitable as %RSD was 0.619147% that is within the acceptance criteria. Other parameters like specificity, accuracy and recovery, precision, </a:t>
            </a:r>
            <a:r>
              <a:rPr lang="en-US" sz="3400" i="1" dirty="0" err="1" smtClean="0">
                <a:solidFill>
                  <a:schemeClr val="accent4">
                    <a:lumMod val="50000"/>
                  </a:schemeClr>
                </a:solidFill>
              </a:rPr>
              <a:t>quantitation</a:t>
            </a:r>
            <a:r>
              <a:rPr lang="en-US" sz="3400" i="1" dirty="0" smtClean="0">
                <a:solidFill>
                  <a:schemeClr val="accent4">
                    <a:lumMod val="50000"/>
                  </a:schemeClr>
                </a:solidFill>
              </a:rPr>
              <a:t> limit, detection limit, range, linearity, and robustness laid within the acceptance criteria. The percent degradation of Racecadotril after photolytic (sunlight for 6 hr.), oxidative (3% H2O2), acidic and basic stress was found to be 6.5%, 5.8%, 11.4%, and 28.4%, respectively. The product remains unchanged after thermal stress. F6 was marked successful amongst all with HPLC method validation. Accelerated stability studies and forced degradation studies enforced that the F6 formulation of Racecadotril 100mg Capsule is stable while the model-independent approach comprising of similarity and difference factors confirmed that the undertaken product is comparable with the marketed brand. </a:t>
            </a:r>
          </a:p>
          <a:p>
            <a:pPr algn="just"/>
            <a:r>
              <a:rPr lang="en-US" sz="3400" i="1" dirty="0" smtClean="0">
                <a:solidFill>
                  <a:schemeClr val="accent4">
                    <a:lumMod val="50000"/>
                  </a:schemeClr>
                </a:solidFill>
              </a:rPr>
              <a:t>Keywords: Racecadotril, Anti-diarrheal, HPLC, Method Validation, ICH Q2R, Stability Indicating Method, Accelerated Stability Studies. </a:t>
            </a:r>
          </a:p>
          <a:p>
            <a:pPr algn="ctr"/>
            <a:endParaRPr lang="en-US" sz="3400" dirty="0"/>
          </a:p>
        </p:txBody>
      </p:sp>
      <p:pic>
        <p:nvPicPr>
          <p:cNvPr id="1034" name="Picture 10"/>
          <p:cNvPicPr>
            <a:picLocks noChangeAspect="1" noChangeArrowheads="1"/>
          </p:cNvPicPr>
          <p:nvPr/>
        </p:nvPicPr>
        <p:blipFill>
          <a:blip r:embed="rId7" cstate="print"/>
          <a:srcRect/>
          <a:stretch>
            <a:fillRect/>
          </a:stretch>
        </p:blipFill>
        <p:spPr bwMode="auto">
          <a:xfrm>
            <a:off x="16356806" y="15005050"/>
            <a:ext cx="7391400" cy="5105400"/>
          </a:xfrm>
          <a:prstGeom prst="rect">
            <a:avLst/>
          </a:prstGeom>
          <a:noFill/>
          <a:ln w="9525">
            <a:noFill/>
            <a:miter lim="800000"/>
            <a:headEnd/>
            <a:tailEnd/>
          </a:ln>
        </p:spPr>
      </p:pic>
      <p:pic>
        <p:nvPicPr>
          <p:cNvPr id="1035" name="Picture 11"/>
          <p:cNvPicPr>
            <a:picLocks noChangeAspect="1" noChangeArrowheads="1"/>
          </p:cNvPicPr>
          <p:nvPr/>
        </p:nvPicPr>
        <p:blipFill>
          <a:blip r:embed="rId8" cstate="print"/>
          <a:srcRect/>
          <a:stretch>
            <a:fillRect/>
          </a:stretch>
        </p:blipFill>
        <p:spPr bwMode="auto">
          <a:xfrm>
            <a:off x="15899606" y="20110450"/>
            <a:ext cx="7315200" cy="5593976"/>
          </a:xfrm>
          <a:prstGeom prst="rect">
            <a:avLst/>
          </a:prstGeom>
          <a:noFill/>
          <a:ln w="9525">
            <a:noFill/>
            <a:miter lim="800000"/>
            <a:headEnd/>
            <a:tailEnd/>
          </a:ln>
        </p:spPr>
      </p:pic>
      <p:pic>
        <p:nvPicPr>
          <p:cNvPr id="1036" name="Picture 12"/>
          <p:cNvPicPr>
            <a:picLocks noChangeAspect="1" noChangeArrowheads="1"/>
          </p:cNvPicPr>
          <p:nvPr/>
        </p:nvPicPr>
        <p:blipFill>
          <a:blip r:embed="rId9" cstate="print"/>
          <a:srcRect/>
          <a:stretch>
            <a:fillRect/>
          </a:stretch>
        </p:blipFill>
        <p:spPr bwMode="auto">
          <a:xfrm>
            <a:off x="23291006" y="14395450"/>
            <a:ext cx="5715000" cy="8534400"/>
          </a:xfrm>
          <a:prstGeom prst="rect">
            <a:avLst/>
          </a:prstGeom>
          <a:noFill/>
          <a:ln w="9525">
            <a:noFill/>
            <a:miter lim="800000"/>
            <a:headEnd/>
            <a:tailEnd/>
          </a:ln>
        </p:spPr>
      </p:pic>
      <p:graphicFrame>
        <p:nvGraphicFramePr>
          <p:cNvPr id="29" name="Chart 28"/>
          <p:cNvGraphicFramePr/>
          <p:nvPr/>
        </p:nvGraphicFramePr>
        <p:xfrm>
          <a:off x="16966406" y="25901650"/>
          <a:ext cx="11506200" cy="3200400"/>
        </p:xfrm>
        <a:graphic>
          <a:graphicData uri="http://schemas.openxmlformats.org/drawingml/2006/chart">
            <c:chart xmlns:c="http://schemas.openxmlformats.org/drawingml/2006/chart" xmlns:r="http://schemas.openxmlformats.org/officeDocument/2006/relationships" r:id="rId10"/>
          </a:graphicData>
        </a:graphic>
      </p:graphicFrame>
      <p:sp>
        <p:nvSpPr>
          <p:cNvPr id="31" name="TextBox 30"/>
          <p:cNvSpPr txBox="1"/>
          <p:nvPr/>
        </p:nvSpPr>
        <p:spPr>
          <a:xfrm>
            <a:off x="17576006" y="29406850"/>
            <a:ext cx="10820400" cy="769441"/>
          </a:xfrm>
          <a:prstGeom prst="rect">
            <a:avLst/>
          </a:prstGeom>
          <a:noFill/>
        </p:spPr>
        <p:txBody>
          <a:bodyPr wrap="square" rtlCol="0">
            <a:spAutoFit/>
          </a:bodyPr>
          <a:lstStyle/>
          <a:p>
            <a:r>
              <a:rPr lang="en-US" sz="2800" dirty="0" smtClean="0"/>
              <a:t>Figure 1. Forced degradation study of Racecadotril capsule 100mg.</a:t>
            </a:r>
          </a:p>
          <a:p>
            <a:endParaRPr lang="en-US" sz="1600" dirty="0"/>
          </a:p>
        </p:txBody>
      </p:sp>
      <p:graphicFrame>
        <p:nvGraphicFramePr>
          <p:cNvPr id="32" name="Chart 31"/>
          <p:cNvGraphicFramePr/>
          <p:nvPr/>
        </p:nvGraphicFramePr>
        <p:xfrm>
          <a:off x="16356806" y="30016450"/>
          <a:ext cx="11582400" cy="4495800"/>
        </p:xfrm>
        <a:graphic>
          <a:graphicData uri="http://schemas.openxmlformats.org/drawingml/2006/chart">
            <c:chart xmlns:c="http://schemas.openxmlformats.org/drawingml/2006/chart" xmlns:r="http://schemas.openxmlformats.org/officeDocument/2006/relationships" r:id="rId11"/>
          </a:graphicData>
        </a:graphic>
      </p:graphicFrame>
      <p:sp>
        <p:nvSpPr>
          <p:cNvPr id="33" name="TextBox 32"/>
          <p:cNvSpPr txBox="1"/>
          <p:nvPr/>
        </p:nvSpPr>
        <p:spPr>
          <a:xfrm>
            <a:off x="15594806" y="33445450"/>
            <a:ext cx="13182600" cy="1015663"/>
          </a:xfrm>
          <a:prstGeom prst="rect">
            <a:avLst/>
          </a:prstGeom>
          <a:noFill/>
        </p:spPr>
        <p:txBody>
          <a:bodyPr wrap="square" rtlCol="0">
            <a:spAutoFit/>
          </a:bodyPr>
          <a:lstStyle/>
          <a:p>
            <a:r>
              <a:rPr lang="en-US" sz="2800" dirty="0" smtClean="0"/>
              <a:t>Figure 2. Graphical representation of solubility trend of Racecadotril in different solvent</a:t>
            </a:r>
          </a:p>
          <a:p>
            <a:endParaRPr lang="en-US" sz="3200" dirty="0"/>
          </a:p>
        </p:txBody>
      </p:sp>
    </p:spTree>
    <p:extLst>
      <p:ext uri="{BB962C8B-B14F-4D97-AF65-F5344CB8AC3E}">
        <p14:creationId xmlns:p14="http://schemas.microsoft.com/office/powerpoint/2010/main" xmlns="" val="108845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492</Words>
  <Application>Microsoft Office PowerPoint</Application>
  <PresentationFormat>Custom</PresentationFormat>
  <Paragraphs>103</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Custom Design</vt:lpstr>
      <vt:lpstr>Formulation of the Racecadotril Capsules (100mg), Method Validation and Stability Studies.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Dell</cp:lastModifiedBy>
  <cp:revision>82</cp:revision>
  <dcterms:created xsi:type="dcterms:W3CDTF">2015-04-04T09:45:50Z</dcterms:created>
  <dcterms:modified xsi:type="dcterms:W3CDTF">2020-10-17T17:54:16Z</dcterms:modified>
</cp:coreProperties>
</file>