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267" r:id="rId4"/>
    <p:sldId id="258" r:id="rId5"/>
    <p:sldId id="259" r:id="rId6"/>
    <p:sldId id="284" r:id="rId7"/>
    <p:sldId id="285" r:id="rId8"/>
    <p:sldId id="286" r:id="rId9"/>
    <p:sldId id="268" r:id="rId10"/>
    <p:sldId id="287" r:id="rId11"/>
    <p:sldId id="289" r:id="rId12"/>
    <p:sldId id="273" r:id="rId13"/>
    <p:sldId id="274" r:id="rId14"/>
    <p:sldId id="272" r:id="rId15"/>
    <p:sldId id="269" r:id="rId16"/>
    <p:sldId id="276" r:id="rId17"/>
    <p:sldId id="278" r:id="rId18"/>
    <p:sldId id="280" r:id="rId19"/>
    <p:sldId id="270" r:id="rId20"/>
    <p:sldId id="279" r:id="rId21"/>
    <p:sldId id="271" r:id="rId22"/>
    <p:sldId id="277" r:id="rId23"/>
    <p:sldId id="281" r:id="rId24"/>
    <p:sldId id="283" r:id="rId25"/>
    <p:sldId id="264" r:id="rId26"/>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6AF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2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00DBEE4-A35F-451C-BCBF-73654C02E910}" type="datetimeFigureOut">
              <a:rPr lang="en-US" smtClean="0"/>
              <a:t>10/21/2020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9CFBF3B-F983-4F41-9E6C-02008BB91DD1}" type="datetimeFigureOut">
              <a:rPr lang="fr-FR" smtClean="0"/>
              <a:pPr/>
              <a:t>21/10/2020</a:t>
            </a:fld>
            <a:endParaRPr lang="fr-F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52016" y="9428583"/>
            <a:ext cx="2945659" cy="496332"/>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52016" y="9428583"/>
            <a:ext cx="2945659" cy="496332"/>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6269082-9D5D-43A3-B675-27AB9B8E552E}" type="slidenum">
              <a:rPr lang="en-US" smtClean="0"/>
              <a:t>4</a:t>
            </a:fld>
            <a:endParaRPr lang="en-US" dirty="0"/>
          </a:p>
        </p:txBody>
      </p:sp>
    </p:spTree>
    <p:extLst>
      <p:ext uri="{BB962C8B-B14F-4D97-AF65-F5344CB8AC3E}">
        <p14:creationId xmlns:p14="http://schemas.microsoft.com/office/powerpoint/2010/main" val="236873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6269082-9D5D-43A3-B675-27AB9B8E552E}" type="slidenum">
              <a:rPr lang="en-US" smtClean="0"/>
              <a:t>6</a:t>
            </a:fld>
            <a:endParaRPr lang="en-US" dirty="0"/>
          </a:p>
        </p:txBody>
      </p:sp>
    </p:spTree>
    <p:extLst>
      <p:ext uri="{BB962C8B-B14F-4D97-AF65-F5344CB8AC3E}">
        <p14:creationId xmlns:p14="http://schemas.microsoft.com/office/powerpoint/2010/main" val="331368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6269082-9D5D-43A3-B675-27AB9B8E552E}" type="slidenum">
              <a:rPr lang="en-US" smtClean="0"/>
              <a:t>14</a:t>
            </a:fld>
            <a:endParaRPr lang="en-US" dirty="0"/>
          </a:p>
        </p:txBody>
      </p:sp>
    </p:spTree>
    <p:extLst>
      <p:ext uri="{BB962C8B-B14F-4D97-AF65-F5344CB8AC3E}">
        <p14:creationId xmlns:p14="http://schemas.microsoft.com/office/powerpoint/2010/main" val="420546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6269082-9D5D-43A3-B675-27AB9B8E552E}" type="slidenum">
              <a:rPr lang="en-US" smtClean="0"/>
              <a:t>17</a:t>
            </a:fld>
            <a:endParaRPr lang="en-US" dirty="0"/>
          </a:p>
        </p:txBody>
      </p:sp>
    </p:spTree>
    <p:extLst>
      <p:ext uri="{BB962C8B-B14F-4D97-AF65-F5344CB8AC3E}">
        <p14:creationId xmlns:p14="http://schemas.microsoft.com/office/powerpoint/2010/main" val="137154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21/10/2020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21/10/2020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21/10/2020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21/10/2020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10/21/2020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5.wmf"/><Relationship Id="rId2" Type="http://schemas.microsoft.com/office/2007/relationships/media" Target="../media/media10.m4a"/><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11.m4a"/><Relationship Id="rId7" Type="http://schemas.openxmlformats.org/officeDocument/2006/relationships/image" Target="../media/image16.emf"/><Relationship Id="rId2" Type="http://schemas.microsoft.com/office/2007/relationships/media" Target="../media/media11.m4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18.emf"/><Relationship Id="rId2" Type="http://schemas.microsoft.com/office/2007/relationships/media" Target="../media/media12.m4a"/><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19.emf"/><Relationship Id="rId2" Type="http://schemas.microsoft.com/office/2007/relationships/media" Target="../media/media13.m4a"/><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audio" Target="../media/media16.m4a"/><Relationship Id="rId7" Type="http://schemas.openxmlformats.org/officeDocument/2006/relationships/image" Target="../media/image5.emf"/><Relationship Id="rId2" Type="http://schemas.microsoft.com/office/2007/relationships/media" Target="../media/media16.m4a"/><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6.emf"/></Relationships>
</file>

<file path=ppt/slides/_rels/slide1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7.xml"/><Relationship Id="rId7" Type="http://schemas.openxmlformats.org/officeDocument/2006/relationships/image" Target="../media/image22.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emf"/><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audio" Target="../media/media2.m4a"/><Relationship Id="rId7" Type="http://schemas.openxmlformats.org/officeDocument/2006/relationships/oleObject" Target="../embeddings/oleObject1.bin"/><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notesSlide" Target="../notesSlides/notesSlide2.xml"/><Relationship Id="rId10" Type="http://schemas.openxmlformats.org/officeDocument/2006/relationships/image" Target="../media/image6.emf"/><Relationship Id="rId4" Type="http://schemas.openxmlformats.org/officeDocument/2006/relationships/slideLayout" Target="../slideLayouts/slideLayout7.xml"/><Relationship Id="rId9"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7.tiff"/><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23.m4a"/><Relationship Id="rId7" Type="http://schemas.openxmlformats.org/officeDocument/2006/relationships/image" Target="../media/image5.emf"/><Relationship Id="rId2" Type="http://schemas.microsoft.com/office/2007/relationships/media" Target="../media/media23.m4a"/><Relationship Id="rId1" Type="http://schemas.openxmlformats.org/officeDocument/2006/relationships/vmlDrawing" Target="../drawings/vmlDrawing9.vml"/><Relationship Id="rId6" Type="http://schemas.openxmlformats.org/officeDocument/2006/relationships/oleObject" Target="../embeddings/oleObject1.bin"/><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jpeg"/><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media4.m4a"/><Relationship Id="rId7" Type="http://schemas.openxmlformats.org/officeDocument/2006/relationships/oleObject" Target="../embeddings/oleObject3.bin"/><Relationship Id="rId2" Type="http://schemas.microsoft.com/office/2007/relationships/media" Target="../media/media4.m4a"/><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emf"/><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13.emf"/><Relationship Id="rId2" Type="http://schemas.microsoft.com/office/2007/relationships/media" Target="../media/media8.m4a"/><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3754874"/>
          </a:xfrm>
          <a:prstGeom prst="rect">
            <a:avLst/>
          </a:prstGeom>
          <a:noFill/>
        </p:spPr>
        <p:txBody>
          <a:bodyPr wrap="square" rtlCol="0">
            <a:spAutoFit/>
          </a:bodyPr>
          <a:lstStyle/>
          <a:p>
            <a:pPr algn="ctr"/>
            <a:r>
              <a:rPr lang="en-US" sz="2400" b="1" dirty="0"/>
              <a:t>Imidazole and Triazole-based Carbamates as Novel Aromatase Inhibitors: Synthesis and </a:t>
            </a:r>
            <a:r>
              <a:rPr lang="en-US" sz="2400" b="1" i="1" dirty="0"/>
              <a:t>in vitro </a:t>
            </a:r>
            <a:r>
              <a:rPr lang="en-US" sz="2400" b="1" dirty="0"/>
              <a:t>Evaluation on MCF7 Breast Cancer Cells</a:t>
            </a:r>
            <a:endParaRPr lang="en-US" b="1" dirty="0"/>
          </a:p>
          <a:p>
            <a:pPr algn="ctr"/>
            <a:endParaRPr lang="en-US" b="1" dirty="0"/>
          </a:p>
          <a:p>
            <a:pPr algn="ctr"/>
            <a:endParaRPr lang="fr-FR" dirty="0"/>
          </a:p>
          <a:p>
            <a:pPr algn="ctr"/>
            <a:r>
              <a:rPr lang="it-IT" sz="2000" b="1" dirty="0"/>
              <a:t>Alessandra Ammazzalorso</a:t>
            </a:r>
            <a:endParaRPr lang="it-IT" sz="2000" b="1" baseline="30000" dirty="0"/>
          </a:p>
          <a:p>
            <a:endParaRPr lang="fr-FR" dirty="0"/>
          </a:p>
          <a:p>
            <a:r>
              <a:rPr lang="en-US" dirty="0"/>
              <a:t>Department of Pharmacy, G. </a:t>
            </a:r>
            <a:r>
              <a:rPr lang="en-US" dirty="0" err="1"/>
              <a:t>d’Annunzio</a:t>
            </a:r>
            <a:r>
              <a:rPr lang="en-US" dirty="0"/>
              <a:t> University of Chieti-Pescara, Via </a:t>
            </a:r>
            <a:r>
              <a:rPr lang="en-US" dirty="0" err="1"/>
              <a:t>dei</a:t>
            </a:r>
            <a:r>
              <a:rPr lang="en-US" dirty="0"/>
              <a:t> </a:t>
            </a:r>
            <a:r>
              <a:rPr lang="en-US" dirty="0" err="1"/>
              <a:t>Vestini</a:t>
            </a:r>
            <a:r>
              <a:rPr lang="en-US" dirty="0"/>
              <a:t>, 66100 Chieti, ITALY</a:t>
            </a:r>
          </a:p>
          <a:p>
            <a:endParaRPr lang="en-US" dirty="0"/>
          </a:p>
          <a:p>
            <a:pPr algn="ctr"/>
            <a:endParaRPr lang="en-US" dirty="0"/>
          </a:p>
          <a:p>
            <a:pPr algn="ctr"/>
            <a:r>
              <a:rPr lang="en-US" sz="2000" dirty="0"/>
              <a:t>alessandra.ammazzalorso@unich.it</a:t>
            </a:r>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6" name="Immagine 5">
            <a:extLst>
              <a:ext uri="{FF2B5EF4-FFF2-40B4-BE49-F238E27FC236}">
                <a16:creationId xmlns:a16="http://schemas.microsoft.com/office/drawing/2014/main" id="{FD56CD9F-960B-4A8F-90D1-0C9318AF5EC8}"/>
              </a:ext>
            </a:extLst>
          </p:cNvPr>
          <p:cNvPicPr>
            <a:picLocks noChangeAspect="1"/>
          </p:cNvPicPr>
          <p:nvPr/>
        </p:nvPicPr>
        <p:blipFill rotWithShape="1">
          <a:blip r:embed="rId6"/>
          <a:srcRect r="2" b="8473"/>
          <a:stretch/>
        </p:blipFill>
        <p:spPr>
          <a:xfrm>
            <a:off x="533400" y="5469892"/>
            <a:ext cx="1143000" cy="115078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Picture 2" descr="C:\Users\alessandra\Desktop\Logo DF.jpg">
            <a:extLst>
              <a:ext uri="{FF2B5EF4-FFF2-40B4-BE49-F238E27FC236}">
                <a16:creationId xmlns:a16="http://schemas.microsoft.com/office/drawing/2014/main" id="{A5F6C714-125E-4FB5-B305-93CA18D9AF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647" y="5394322"/>
            <a:ext cx="1433353" cy="130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E9B8334F-5F73-4DA6-8FE2-01B0A7A7DD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66"/>
    </mc:Choice>
    <mc:Fallback xmlns="">
      <p:transition spd="slow" advTm="2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761" y="228600"/>
            <a:ext cx="8153400" cy="461665"/>
          </a:xfrm>
          <a:prstGeom prst="rect">
            <a:avLst/>
          </a:prstGeom>
          <a:noFill/>
        </p:spPr>
        <p:txBody>
          <a:bodyPr wrap="square" rtlCol="0">
            <a:spAutoFit/>
          </a:bodyPr>
          <a:lstStyle/>
          <a:p>
            <a:pPr algn="ctr"/>
            <a:r>
              <a:rPr lang="fr-FR" sz="2400" b="1" dirty="0" err="1"/>
              <a:t>Designed</a:t>
            </a:r>
            <a:r>
              <a:rPr lang="fr-FR" sz="2400" b="1" dirty="0"/>
              <a:t> Carbamates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4" name="Rettangolo con angoli arrotondati 13">
            <a:extLst>
              <a:ext uri="{FF2B5EF4-FFF2-40B4-BE49-F238E27FC236}">
                <a16:creationId xmlns:a16="http://schemas.microsoft.com/office/drawing/2014/main" id="{3D556BA2-F51C-4079-AA0A-32699B79376B}"/>
              </a:ext>
            </a:extLst>
          </p:cNvPr>
          <p:cNvSpPr/>
          <p:nvPr/>
        </p:nvSpPr>
        <p:spPr>
          <a:xfrm>
            <a:off x="1379481" y="5453239"/>
            <a:ext cx="381000" cy="319110"/>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133DAD06-AB25-4968-B7DA-807D12655933}"/>
              </a:ext>
            </a:extLst>
          </p:cNvPr>
          <p:cNvSpPr txBox="1"/>
          <p:nvPr/>
        </p:nvSpPr>
        <p:spPr>
          <a:xfrm>
            <a:off x="1828799" y="5446620"/>
            <a:ext cx="2010550" cy="369332"/>
          </a:xfrm>
          <a:prstGeom prst="rect">
            <a:avLst/>
          </a:prstGeom>
          <a:noFill/>
        </p:spPr>
        <p:txBody>
          <a:bodyPr wrap="none" rtlCol="0">
            <a:spAutoFit/>
          </a:bodyPr>
          <a:lstStyle/>
          <a:p>
            <a:r>
              <a:rPr lang="it-IT" dirty="0" err="1"/>
              <a:t>Lenght</a:t>
            </a:r>
            <a:r>
              <a:rPr lang="it-IT" dirty="0"/>
              <a:t> of the </a:t>
            </a:r>
            <a:r>
              <a:rPr lang="it-IT" dirty="0" err="1"/>
              <a:t>linker</a:t>
            </a:r>
            <a:endParaRPr lang="it-IT" dirty="0"/>
          </a:p>
        </p:txBody>
      </p:sp>
      <p:sp>
        <p:nvSpPr>
          <p:cNvPr id="18" name="Ovale 17">
            <a:extLst>
              <a:ext uri="{FF2B5EF4-FFF2-40B4-BE49-F238E27FC236}">
                <a16:creationId xmlns:a16="http://schemas.microsoft.com/office/drawing/2014/main" id="{B69FA394-9C0D-4E2B-9117-9AD46C28DF40}"/>
              </a:ext>
            </a:extLst>
          </p:cNvPr>
          <p:cNvSpPr/>
          <p:nvPr/>
        </p:nvSpPr>
        <p:spPr>
          <a:xfrm>
            <a:off x="4767146" y="5429376"/>
            <a:ext cx="566854" cy="386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42821B40-14A1-4703-8E4C-E98B037C051D}"/>
              </a:ext>
            </a:extLst>
          </p:cNvPr>
          <p:cNvSpPr txBox="1"/>
          <p:nvPr/>
        </p:nvSpPr>
        <p:spPr>
          <a:xfrm>
            <a:off x="5370420" y="5437998"/>
            <a:ext cx="3348161" cy="369332"/>
          </a:xfrm>
          <a:prstGeom prst="rect">
            <a:avLst/>
          </a:prstGeom>
          <a:noFill/>
        </p:spPr>
        <p:txBody>
          <a:bodyPr wrap="none" rtlCol="0">
            <a:spAutoFit/>
          </a:bodyPr>
          <a:lstStyle/>
          <a:p>
            <a:r>
              <a:rPr lang="it-IT" dirty="0" err="1"/>
              <a:t>substitution</a:t>
            </a:r>
            <a:r>
              <a:rPr lang="it-IT" dirty="0"/>
              <a:t> on </a:t>
            </a:r>
            <a:r>
              <a:rPr lang="it-IT" dirty="0" err="1"/>
              <a:t>carbamic</a:t>
            </a:r>
            <a:r>
              <a:rPr lang="it-IT" dirty="0"/>
              <a:t> </a:t>
            </a:r>
            <a:r>
              <a:rPr lang="it-IT" dirty="0" err="1"/>
              <a:t>function</a:t>
            </a:r>
            <a:endParaRPr lang="it-IT" dirty="0"/>
          </a:p>
        </p:txBody>
      </p:sp>
      <p:sp>
        <p:nvSpPr>
          <p:cNvPr id="21" name="CasellaDiTesto 20">
            <a:extLst>
              <a:ext uri="{FF2B5EF4-FFF2-40B4-BE49-F238E27FC236}">
                <a16:creationId xmlns:a16="http://schemas.microsoft.com/office/drawing/2014/main" id="{703A2616-968E-4E8C-BF57-7583A7FC501E}"/>
              </a:ext>
            </a:extLst>
          </p:cNvPr>
          <p:cNvSpPr txBox="1"/>
          <p:nvPr/>
        </p:nvSpPr>
        <p:spPr>
          <a:xfrm>
            <a:off x="228600" y="909935"/>
            <a:ext cx="4070858" cy="461665"/>
          </a:xfrm>
          <a:prstGeom prst="rect">
            <a:avLst/>
          </a:prstGeom>
          <a:solidFill>
            <a:schemeClr val="accent1">
              <a:lumMod val="20000"/>
              <a:lumOff val="80000"/>
            </a:schemeClr>
          </a:solidFill>
          <a:ln>
            <a:solidFill>
              <a:srgbClr val="FFFFCC"/>
            </a:solidFill>
          </a:ln>
        </p:spPr>
        <p:txBody>
          <a:bodyPr wrap="none" rtlCol="0">
            <a:spAutoFit/>
          </a:bodyPr>
          <a:lstStyle/>
          <a:p>
            <a:r>
              <a:rPr lang="it-IT" sz="2400" b="1" dirty="0">
                <a:solidFill>
                  <a:schemeClr val="accent1"/>
                </a:solidFill>
              </a:rPr>
              <a:t>Series II: </a:t>
            </a:r>
            <a:r>
              <a:rPr lang="it-IT" sz="2400" b="1" dirty="0" err="1">
                <a:solidFill>
                  <a:schemeClr val="accent1"/>
                </a:solidFill>
              </a:rPr>
              <a:t>Imidazole</a:t>
            </a:r>
            <a:r>
              <a:rPr lang="it-IT" sz="2400" b="1" dirty="0">
                <a:solidFill>
                  <a:schemeClr val="accent1"/>
                </a:solidFill>
              </a:rPr>
              <a:t> </a:t>
            </a:r>
            <a:r>
              <a:rPr lang="it-IT" sz="2400" b="1" dirty="0" err="1">
                <a:solidFill>
                  <a:schemeClr val="accent1"/>
                </a:solidFill>
              </a:rPr>
              <a:t>Derivatives</a:t>
            </a:r>
            <a:endParaRPr lang="it-IT" sz="2400" b="1" dirty="0">
              <a:solidFill>
                <a:schemeClr val="accent1"/>
              </a:solidFill>
            </a:endParaRPr>
          </a:p>
        </p:txBody>
      </p:sp>
      <p:sp>
        <p:nvSpPr>
          <p:cNvPr id="12" name="Rettangolo con angoli arrotondati 11">
            <a:extLst>
              <a:ext uri="{FF2B5EF4-FFF2-40B4-BE49-F238E27FC236}">
                <a16:creationId xmlns:a16="http://schemas.microsoft.com/office/drawing/2014/main" id="{CF4D4405-18FB-44C5-9841-68C27EEB16E6}"/>
              </a:ext>
            </a:extLst>
          </p:cNvPr>
          <p:cNvSpPr/>
          <p:nvPr/>
        </p:nvSpPr>
        <p:spPr>
          <a:xfrm>
            <a:off x="6253474" y="2357981"/>
            <a:ext cx="538959" cy="315990"/>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601D9D7B-B4FB-4E1D-B7F7-A11C0D3D4806}"/>
              </a:ext>
            </a:extLst>
          </p:cNvPr>
          <p:cNvSpPr/>
          <p:nvPr/>
        </p:nvSpPr>
        <p:spPr>
          <a:xfrm>
            <a:off x="6949880" y="2980779"/>
            <a:ext cx="684676" cy="466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con angoli arrotondati 26">
            <a:extLst>
              <a:ext uri="{FF2B5EF4-FFF2-40B4-BE49-F238E27FC236}">
                <a16:creationId xmlns:a16="http://schemas.microsoft.com/office/drawing/2014/main" id="{454D44C2-D244-497B-8E84-99521C1BB421}"/>
              </a:ext>
            </a:extLst>
          </p:cNvPr>
          <p:cNvSpPr/>
          <p:nvPr/>
        </p:nvSpPr>
        <p:spPr>
          <a:xfrm>
            <a:off x="1828799" y="2276963"/>
            <a:ext cx="1061727" cy="466573"/>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0D288C01-FCBB-4C49-91DD-F27B2B31331B}"/>
              </a:ext>
            </a:extLst>
          </p:cNvPr>
          <p:cNvSpPr/>
          <p:nvPr/>
        </p:nvSpPr>
        <p:spPr>
          <a:xfrm>
            <a:off x="2439524" y="2982132"/>
            <a:ext cx="684676" cy="466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a:extLst>
              <a:ext uri="{FF2B5EF4-FFF2-40B4-BE49-F238E27FC236}">
                <a16:creationId xmlns:a16="http://schemas.microsoft.com/office/drawing/2014/main" id="{A2CA33D5-DD72-42DC-84FF-3B4634C17CA1}"/>
              </a:ext>
            </a:extLst>
          </p:cNvPr>
          <p:cNvGraphicFramePr>
            <a:graphicFrameLocks noChangeAspect="1"/>
          </p:cNvGraphicFramePr>
          <p:nvPr>
            <p:extLst>
              <p:ext uri="{D42A27DB-BD31-4B8C-83A1-F6EECF244321}">
                <p14:modId xmlns:p14="http://schemas.microsoft.com/office/powerpoint/2010/main" val="2094981658"/>
              </p:ext>
            </p:extLst>
          </p:nvPr>
        </p:nvGraphicFramePr>
        <p:xfrm>
          <a:off x="972850" y="1905000"/>
          <a:ext cx="7028150" cy="2789922"/>
        </p:xfrm>
        <a:graphic>
          <a:graphicData uri="http://schemas.openxmlformats.org/presentationml/2006/ole">
            <mc:AlternateContent xmlns:mc="http://schemas.openxmlformats.org/markup-compatibility/2006">
              <mc:Choice xmlns:v="urn:schemas-microsoft-com:vml" Requires="v">
                <p:oleObj spid="_x0000_s16430" name="CS ChemDraw Drawing" r:id="rId6" imgW="4183200" imgH="1661040" progId="ChemDraw.Document.6.0">
                  <p:embed/>
                </p:oleObj>
              </mc:Choice>
              <mc:Fallback>
                <p:oleObj name="CS ChemDraw Drawing" r:id="rId6" imgW="4183200" imgH="1661040" progId="ChemDraw.Document.6.0">
                  <p:embed/>
                  <p:pic>
                    <p:nvPicPr>
                      <p:cNvPr id="0" name=""/>
                      <p:cNvPicPr/>
                      <p:nvPr/>
                    </p:nvPicPr>
                    <p:blipFill>
                      <a:blip r:embed="rId7"/>
                      <a:stretch>
                        <a:fillRect/>
                      </a:stretch>
                    </p:blipFill>
                    <p:spPr>
                      <a:xfrm>
                        <a:off x="972850" y="1905000"/>
                        <a:ext cx="7028150" cy="2789922"/>
                      </a:xfrm>
                      <a:prstGeom prst="rect">
                        <a:avLst/>
                      </a:prstGeom>
                      <a:ln>
                        <a:noFill/>
                      </a:ln>
                    </p:spPr>
                  </p:pic>
                </p:oleObj>
              </mc:Fallback>
            </mc:AlternateContent>
          </a:graphicData>
        </a:graphic>
      </p:graphicFrame>
      <p:pic>
        <p:nvPicPr>
          <p:cNvPr id="3" name="Audio 2">
            <a:hlinkClick r:id="" action="ppaction://media"/>
            <a:extLst>
              <a:ext uri="{FF2B5EF4-FFF2-40B4-BE49-F238E27FC236}">
                <a16:creationId xmlns:a16="http://schemas.microsoft.com/office/drawing/2014/main" id="{8C98FA45-9D2B-431E-9F0A-384E8129EF4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0548403"/>
      </p:ext>
    </p:extLst>
  </p:cSld>
  <p:clrMapOvr>
    <a:masterClrMapping/>
  </p:clrMapOvr>
  <mc:AlternateContent xmlns:mc="http://schemas.openxmlformats.org/markup-compatibility/2006" xmlns:p14="http://schemas.microsoft.com/office/powerpoint/2010/main">
    <mc:Choice Requires="p14">
      <p:transition spd="slow" p14:dur="2000" advTm="9176"/>
    </mc:Choice>
    <mc:Fallback xmlns="">
      <p:transition spd="slow" advTm="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761" y="228600"/>
            <a:ext cx="8153400" cy="461665"/>
          </a:xfrm>
          <a:prstGeom prst="rect">
            <a:avLst/>
          </a:prstGeom>
          <a:noFill/>
        </p:spPr>
        <p:txBody>
          <a:bodyPr wrap="square" rtlCol="0">
            <a:spAutoFit/>
          </a:bodyPr>
          <a:lstStyle/>
          <a:p>
            <a:pPr algn="ctr"/>
            <a:r>
              <a:rPr lang="fr-FR" sz="2400" b="1" dirty="0" err="1"/>
              <a:t>Synthesis</a:t>
            </a:r>
            <a:r>
              <a:rPr lang="fr-FR" sz="2400" b="1" dirty="0"/>
              <a:t> of Triazole Carbamates 2a-e and 11a-c</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Rectangle 2">
            <a:extLst>
              <a:ext uri="{FF2B5EF4-FFF2-40B4-BE49-F238E27FC236}">
                <a16:creationId xmlns:a16="http://schemas.microsoft.com/office/drawing/2014/main" id="{047A04DC-F006-479C-B496-C9A57AB1DDFA}"/>
              </a:ext>
            </a:extLst>
          </p:cNvPr>
          <p:cNvSpPr>
            <a:spLocks noChangeArrowheads="1"/>
          </p:cNvSpPr>
          <p:nvPr/>
        </p:nvSpPr>
        <p:spPr bwMode="auto">
          <a:xfrm>
            <a:off x="491761" y="17383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8" name="Oggetto 7">
            <a:extLst>
              <a:ext uri="{FF2B5EF4-FFF2-40B4-BE49-F238E27FC236}">
                <a16:creationId xmlns:a16="http://schemas.microsoft.com/office/drawing/2014/main" id="{B016DFF9-0D33-4EE5-8B0A-935D864844A9}"/>
              </a:ext>
            </a:extLst>
          </p:cNvPr>
          <p:cNvGraphicFramePr>
            <a:graphicFrameLocks noChangeAspect="1"/>
          </p:cNvGraphicFramePr>
          <p:nvPr>
            <p:extLst>
              <p:ext uri="{D42A27DB-BD31-4B8C-83A1-F6EECF244321}">
                <p14:modId xmlns:p14="http://schemas.microsoft.com/office/powerpoint/2010/main" val="1380897595"/>
              </p:ext>
            </p:extLst>
          </p:nvPr>
        </p:nvGraphicFramePr>
        <p:xfrm>
          <a:off x="534099" y="1166567"/>
          <a:ext cx="8228384" cy="1658191"/>
        </p:xfrm>
        <a:graphic>
          <a:graphicData uri="http://schemas.openxmlformats.org/presentationml/2006/ole">
            <mc:AlternateContent xmlns:mc="http://schemas.openxmlformats.org/markup-compatibility/2006">
              <mc:Choice xmlns:v="urn:schemas-microsoft-com:vml" Requires="v">
                <p:oleObj spid="_x0000_s5322" name="CS ChemDraw Drawing" r:id="rId6" imgW="6279959" imgH="1264369" progId="ChemDraw.Document.6.0">
                  <p:embed/>
                </p:oleObj>
              </mc:Choice>
              <mc:Fallback>
                <p:oleObj name="CS ChemDraw Drawing" r:id="rId6" imgW="6279959" imgH="1264369" progId="ChemDraw.Document.6.0">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099" y="1166567"/>
                        <a:ext cx="8228384" cy="1658191"/>
                      </a:xfrm>
                      <a:prstGeom prst="rect">
                        <a:avLst/>
                      </a:prstGeom>
                      <a:noFill/>
                    </p:spPr>
                  </p:pic>
                </p:oleObj>
              </mc:Fallback>
            </mc:AlternateContent>
          </a:graphicData>
        </a:graphic>
      </p:graphicFrame>
      <p:sp>
        <p:nvSpPr>
          <p:cNvPr id="9" name="Rectangle 4">
            <a:extLst>
              <a:ext uri="{FF2B5EF4-FFF2-40B4-BE49-F238E27FC236}">
                <a16:creationId xmlns:a16="http://schemas.microsoft.com/office/drawing/2014/main" id="{4ABEBCD5-50D4-4C75-9FCB-37BADDB68AFE}"/>
              </a:ext>
            </a:extLst>
          </p:cNvPr>
          <p:cNvSpPr>
            <a:spLocks noChangeArrowheads="1"/>
          </p:cNvSpPr>
          <p:nvPr/>
        </p:nvSpPr>
        <p:spPr bwMode="auto">
          <a:xfrm>
            <a:off x="1066800" y="29642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CasellaDiTesto 10">
            <a:extLst>
              <a:ext uri="{FF2B5EF4-FFF2-40B4-BE49-F238E27FC236}">
                <a16:creationId xmlns:a16="http://schemas.microsoft.com/office/drawing/2014/main" id="{180A38B0-413A-4839-8C08-8061256B25B2}"/>
              </a:ext>
            </a:extLst>
          </p:cNvPr>
          <p:cNvSpPr txBox="1"/>
          <p:nvPr/>
        </p:nvSpPr>
        <p:spPr>
          <a:xfrm>
            <a:off x="389400" y="4800600"/>
            <a:ext cx="8358121" cy="707886"/>
          </a:xfrm>
          <a:prstGeom prst="rect">
            <a:avLst/>
          </a:prstGeom>
          <a:noFill/>
        </p:spPr>
        <p:txBody>
          <a:bodyPr wrap="square" rtlCol="0">
            <a:spAutoFit/>
          </a:bodyPr>
          <a:lstStyle/>
          <a:p>
            <a:pPr algn="just"/>
            <a:r>
              <a:rPr lang="en-US" sz="2000" b="1" dirty="0"/>
              <a:t>Reagents and conditions</a:t>
            </a:r>
            <a:r>
              <a:rPr lang="en-US" sz="2000" dirty="0"/>
              <a:t>: a) 1,2-epoxy-3-phenoxypropane (for </a:t>
            </a:r>
            <a:r>
              <a:rPr lang="en-US" sz="2000" b="1" dirty="0"/>
              <a:t>1</a:t>
            </a:r>
            <a:r>
              <a:rPr lang="en-US" sz="2000" dirty="0"/>
              <a:t>), styrene</a:t>
            </a:r>
            <a:r>
              <a:rPr lang="en-US" sz="2000" b="1" dirty="0"/>
              <a:t> </a:t>
            </a:r>
            <a:r>
              <a:rPr lang="en-US" sz="2000" dirty="0"/>
              <a:t>oxide (for </a:t>
            </a:r>
            <a:r>
              <a:rPr lang="en-US" sz="2000" b="1" dirty="0"/>
              <a:t>10</a:t>
            </a:r>
            <a:r>
              <a:rPr lang="en-US" sz="2000" dirty="0"/>
              <a:t>) THF, 60°C, 24h; b) sodium hydride, R-NCO, dry ACN, N</a:t>
            </a:r>
            <a:r>
              <a:rPr lang="en-US" sz="2000" baseline="-25000" dirty="0"/>
              <a:t>2</a:t>
            </a:r>
            <a:r>
              <a:rPr lang="en-US" sz="2000" dirty="0"/>
              <a:t>, </a:t>
            </a:r>
            <a:r>
              <a:rPr lang="en-US" sz="2000" dirty="0" err="1"/>
              <a:t>r.t.</a:t>
            </a:r>
            <a:r>
              <a:rPr lang="en-US" sz="2000" dirty="0"/>
              <a:t>, 24h.</a:t>
            </a:r>
            <a:endParaRPr lang="it-IT" sz="2000" dirty="0"/>
          </a:p>
        </p:txBody>
      </p:sp>
      <p:graphicFrame>
        <p:nvGraphicFramePr>
          <p:cNvPr id="10" name="Oggetto 9">
            <a:extLst>
              <a:ext uri="{FF2B5EF4-FFF2-40B4-BE49-F238E27FC236}">
                <a16:creationId xmlns:a16="http://schemas.microsoft.com/office/drawing/2014/main" id="{DAF119E4-A1E2-488E-B11F-EC133AF8AF90}"/>
              </a:ext>
            </a:extLst>
          </p:cNvPr>
          <p:cNvGraphicFramePr>
            <a:graphicFrameLocks noChangeAspect="1"/>
          </p:cNvGraphicFramePr>
          <p:nvPr>
            <p:extLst>
              <p:ext uri="{D42A27DB-BD31-4B8C-83A1-F6EECF244321}">
                <p14:modId xmlns:p14="http://schemas.microsoft.com/office/powerpoint/2010/main" val="1221309930"/>
              </p:ext>
            </p:extLst>
          </p:nvPr>
        </p:nvGraphicFramePr>
        <p:xfrm>
          <a:off x="700278" y="3007024"/>
          <a:ext cx="7605522" cy="1717376"/>
        </p:xfrm>
        <a:graphic>
          <a:graphicData uri="http://schemas.openxmlformats.org/presentationml/2006/ole">
            <mc:AlternateContent xmlns:mc="http://schemas.openxmlformats.org/markup-compatibility/2006">
              <mc:Choice xmlns:v="urn:schemas-microsoft-com:vml" Requires="v">
                <p:oleObj spid="_x0000_s5323" name="CS ChemDraw Drawing" r:id="rId8" imgW="5937126" imgH="1326993" progId="ChemDraw.Document.6.0">
                  <p:embed/>
                </p:oleObj>
              </mc:Choice>
              <mc:Fallback>
                <p:oleObj name="CS ChemDraw Drawing" r:id="rId8" imgW="5937126" imgH="1326993" progId="ChemDraw.Document.6.0">
                  <p:embed/>
                  <p:pic>
                    <p:nvPicPr>
                      <p:cNvPr id="11" name="Oggetto 10">
                        <a:extLst>
                          <a:ext uri="{FF2B5EF4-FFF2-40B4-BE49-F238E27FC236}">
                            <a16:creationId xmlns:a16="http://schemas.microsoft.com/office/drawing/2014/main" id="{98A0F881-5AE1-4CA3-BBFE-C7CD90F932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278" y="3007024"/>
                        <a:ext cx="7605522" cy="1717376"/>
                      </a:xfrm>
                      <a:prstGeom prst="rect">
                        <a:avLst/>
                      </a:prstGeom>
                      <a:noFill/>
                    </p:spPr>
                  </p:pic>
                </p:oleObj>
              </mc:Fallback>
            </mc:AlternateContent>
          </a:graphicData>
        </a:graphic>
      </p:graphicFrame>
      <p:pic>
        <p:nvPicPr>
          <p:cNvPr id="2" name="Audio 1">
            <a:hlinkClick r:id="" action="ppaction://media"/>
            <a:extLst>
              <a:ext uri="{FF2B5EF4-FFF2-40B4-BE49-F238E27FC236}">
                <a16:creationId xmlns:a16="http://schemas.microsoft.com/office/drawing/2014/main" id="{E64369C2-FC4E-4DB9-9EA7-5CCBD726D74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
        <p:nvSpPr>
          <p:cNvPr id="12" name="Rettangolo 11">
            <a:extLst>
              <a:ext uri="{FF2B5EF4-FFF2-40B4-BE49-F238E27FC236}">
                <a16:creationId xmlns:a16="http://schemas.microsoft.com/office/drawing/2014/main" id="{4D0A70CC-F581-4493-B9F0-D045AEE4144B}"/>
              </a:ext>
            </a:extLst>
          </p:cNvPr>
          <p:cNvSpPr/>
          <p:nvPr/>
        </p:nvSpPr>
        <p:spPr>
          <a:xfrm>
            <a:off x="5038076" y="5661930"/>
            <a:ext cx="4572000" cy="369332"/>
          </a:xfrm>
          <a:prstGeom prst="rect">
            <a:avLst/>
          </a:prstGeom>
        </p:spPr>
        <p:txBody>
          <a:bodyPr>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1424871659"/>
      </p:ext>
    </p:extLst>
  </p:cSld>
  <p:clrMapOvr>
    <a:masterClrMapping/>
  </p:clrMapOvr>
  <mc:AlternateContent xmlns:mc="http://schemas.openxmlformats.org/markup-compatibility/2006" xmlns:p14="http://schemas.microsoft.com/office/powerpoint/2010/main">
    <mc:Choice Requires="p14">
      <p:transition spd="slow" p14:dur="2000" advTm="32260"/>
    </mc:Choice>
    <mc:Fallback xmlns="">
      <p:transition spd="slow" advTm="3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58" x="1635125" y="2192338"/>
          <p14:tracePt t="8300" x="1635125" y="2090738"/>
          <p14:tracePt t="8308" x="1635125" y="1944688"/>
          <p14:tracePt t="8316" x="1635125" y="1817688"/>
          <p14:tracePt t="8324" x="1635125" y="1725613"/>
          <p14:tracePt t="8334" x="1617663" y="1625600"/>
          <p14:tracePt t="8340" x="1608138" y="1589088"/>
          <p14:tracePt t="8349" x="1598613" y="1525588"/>
          <p14:tracePt t="8356" x="1589088" y="1497013"/>
          <p14:tracePt t="8365" x="1579563" y="1470025"/>
          <p14:tracePt t="8372" x="1579563" y="1460500"/>
          <p14:tracePt t="8381" x="1571625" y="1443038"/>
          <p14:tracePt t="8412" x="1571625" y="1423988"/>
          <p14:tracePt t="8420" x="1562100" y="1416050"/>
          <p14:tracePt t="8428" x="1552575" y="1387475"/>
          <p14:tracePt t="8436" x="1525588" y="1343025"/>
          <p14:tracePt t="8445" x="1506538" y="1314450"/>
          <p14:tracePt t="8452" x="1498600" y="1296988"/>
          <p14:tracePt t="8460" x="1479550" y="1250950"/>
          <p14:tracePt t="8469" x="1462088" y="1223963"/>
          <p14:tracePt t="8476" x="1433513" y="1177925"/>
          <p14:tracePt t="8486" x="1416050" y="1131888"/>
          <p14:tracePt t="8493" x="1397000" y="1114425"/>
          <p14:tracePt t="8502" x="1389063" y="1095375"/>
          <p14:tracePt t="8509" x="1379538" y="1087438"/>
          <p14:tracePt t="8580" x="1370013" y="1077913"/>
          <p14:tracePt t="8588" x="1360488" y="1058863"/>
          <p14:tracePt t="8597" x="1352550" y="1050925"/>
          <p14:tracePt t="8605" x="1333500" y="1050925"/>
          <p14:tracePt t="8612" x="1306513" y="1031875"/>
          <p14:tracePt t="8621" x="1287463" y="1022350"/>
          <p14:tracePt t="8628" x="1260475" y="1014413"/>
          <p14:tracePt t="8637" x="1233488" y="1004888"/>
          <p14:tracePt t="8644" x="1206500" y="995363"/>
          <p14:tracePt t="8653" x="1150938" y="995363"/>
          <p14:tracePt t="8661" x="1114425" y="995363"/>
          <p14:tracePt t="8670" x="1077913" y="995363"/>
          <p14:tracePt t="8676" x="1050925" y="995363"/>
          <p14:tracePt t="8686" x="1014413" y="995363"/>
          <p14:tracePt t="8692" x="985838" y="995363"/>
          <p14:tracePt t="8702" x="941388" y="995363"/>
          <p14:tracePt t="8708" x="922338" y="995363"/>
          <p14:tracePt t="8719" x="895350" y="995363"/>
          <p14:tracePt t="8724" x="876300" y="1004888"/>
          <p14:tracePt t="8734" x="849313" y="1014413"/>
          <p14:tracePt t="8743" x="822325" y="1022350"/>
          <p14:tracePt t="8748" x="795338" y="1041400"/>
          <p14:tracePt t="8756" x="766763" y="1050925"/>
          <p14:tracePt t="8765" x="739775" y="1068388"/>
          <p14:tracePt t="8773" x="703263" y="1077913"/>
          <p14:tracePt t="8781" x="685800" y="1087438"/>
          <p14:tracePt t="8788" x="657225" y="1104900"/>
          <p14:tracePt t="8796" x="639763" y="1114425"/>
          <p14:tracePt t="8805" x="620713" y="1131888"/>
          <p14:tracePt t="8814" x="603250" y="1141413"/>
          <p14:tracePt t="8820" x="593725" y="1150938"/>
          <p14:tracePt t="8828" x="576263" y="1168400"/>
          <p14:tracePt t="8836" x="566738" y="1177925"/>
          <p14:tracePt t="8844" x="547688" y="1196975"/>
          <p14:tracePt t="8854" x="530225" y="1223963"/>
          <p14:tracePt t="8860" x="511175" y="1260475"/>
          <p14:tracePt t="8870" x="484188" y="1306513"/>
          <p14:tracePt t="8876" x="474663" y="1323975"/>
          <p14:tracePt t="8887" x="457200" y="1350963"/>
          <p14:tracePt t="8892" x="438150" y="1397000"/>
          <p14:tracePt t="8901" x="420688" y="1423988"/>
          <p14:tracePt t="8920" x="392113" y="1497013"/>
          <p14:tracePt t="8924" x="384175" y="1525588"/>
          <p14:tracePt t="8934" x="374650" y="1562100"/>
          <p14:tracePt t="8940" x="347663" y="1589088"/>
          <p14:tracePt t="8948" x="347663" y="1616075"/>
          <p14:tracePt t="8957" x="338138" y="1652588"/>
          <p14:tracePt t="8965" x="328613" y="1671638"/>
          <p14:tracePt t="8980" x="328613" y="1679575"/>
          <p14:tracePt t="9045" x="328613" y="1689100"/>
          <p14:tracePt t="9052" x="328613" y="1716088"/>
          <p14:tracePt t="9060" x="328613" y="1762125"/>
          <p14:tracePt t="9070" x="328613" y="1798638"/>
          <p14:tracePt t="9077" x="355600" y="1817688"/>
          <p14:tracePt t="9086" x="374650" y="1854200"/>
          <p14:tracePt t="9092" x="392113" y="1881188"/>
          <p14:tracePt t="9102" x="401638" y="1898650"/>
          <p14:tracePt t="9108" x="420688" y="1917700"/>
          <p14:tracePt t="9118" x="428625" y="1927225"/>
          <p14:tracePt t="9237" x="428625" y="1935163"/>
          <p14:tracePt t="9245" x="457200" y="1963738"/>
          <p14:tracePt t="9253" x="520700" y="1973263"/>
          <p14:tracePt t="9260" x="557213" y="1981200"/>
          <p14:tracePt t="9270" x="620713" y="2000250"/>
          <p14:tracePt t="9277" x="693738" y="2000250"/>
          <p14:tracePt t="9286" x="749300" y="2000250"/>
          <p14:tracePt t="9293" x="795338" y="2000250"/>
          <p14:tracePt t="9302" x="822325" y="2000250"/>
          <p14:tracePt t="9309" x="839788" y="2000250"/>
          <p14:tracePt t="9319" x="858838" y="2000250"/>
          <p14:tracePt t="9325" x="868363" y="2000250"/>
          <p14:tracePt t="9340" x="876300" y="1990725"/>
          <p14:tracePt t="9349" x="895350" y="1981200"/>
          <p14:tracePt t="9357" x="922338" y="1973263"/>
          <p14:tracePt t="9365" x="949325" y="1954213"/>
          <p14:tracePt t="9373" x="985838" y="1917700"/>
          <p14:tracePt t="9381" x="1022350" y="1898650"/>
          <p14:tracePt t="9390" x="1041400" y="1881188"/>
          <p14:tracePt t="9397" x="1058863" y="1862138"/>
          <p14:tracePt t="9405" x="1068388" y="1854200"/>
          <p14:tracePt t="9413" x="1068388" y="1844675"/>
          <p14:tracePt t="9421" x="1077913" y="1835150"/>
          <p14:tracePt t="9429" x="1077913" y="1825625"/>
          <p14:tracePt t="9438" x="1077913" y="1817688"/>
          <p14:tracePt t="9445" x="1087438" y="1798638"/>
          <p14:tracePt t="9460" x="1087438" y="1781175"/>
          <p14:tracePt t="9493" x="1087438" y="1771650"/>
          <p14:tracePt t="9502" x="1087438" y="1762125"/>
          <p14:tracePt t="9517" x="1087438" y="1752600"/>
          <p14:tracePt t="9548" x="1087438" y="1744663"/>
          <p14:tracePt t="10028" x="1068388" y="1781175"/>
          <p14:tracePt t="10037" x="1050925" y="1825625"/>
          <p14:tracePt t="10044" x="1004888" y="1871663"/>
          <p14:tracePt t="10052" x="995363" y="1908175"/>
          <p14:tracePt t="10060" x="958850" y="1963738"/>
          <p14:tracePt t="10069" x="949325" y="1981200"/>
          <p14:tracePt t="10077" x="941388" y="2017713"/>
          <p14:tracePt t="10086" x="931863" y="2036763"/>
          <p14:tracePt t="10092" x="922338" y="2054225"/>
          <p14:tracePt t="10180" x="912813" y="2082800"/>
          <p14:tracePt t="10188" x="904875" y="2109788"/>
          <p14:tracePt t="10197" x="885825" y="2146300"/>
          <p14:tracePt t="10204" x="885825" y="2173288"/>
          <p14:tracePt t="10215" x="876300" y="2200275"/>
          <p14:tracePt t="10220" x="876300" y="2228850"/>
          <p14:tracePt t="10228" x="876300" y="2255838"/>
          <p14:tracePt t="10237" x="876300" y="2265363"/>
          <p14:tracePt t="10245" x="868363" y="2292350"/>
          <p14:tracePt t="10252" x="868363" y="2309813"/>
          <p14:tracePt t="10260" x="868363" y="2328863"/>
          <p14:tracePt t="10269" x="868363" y="2355850"/>
          <p14:tracePt t="10276" x="868363" y="2382838"/>
          <p14:tracePt t="10286" x="868363" y="2419350"/>
          <p14:tracePt t="10292" x="868363" y="2447925"/>
          <p14:tracePt t="10302" x="868363" y="2484438"/>
          <p14:tracePt t="10308" x="876300" y="2528888"/>
          <p14:tracePt t="10318" x="885825" y="2557463"/>
          <p14:tracePt t="10325" x="885825" y="2574925"/>
          <p14:tracePt t="10334" x="895350" y="2593975"/>
          <p14:tracePt t="10532" x="0" y="0"/>
        </p14:tracePtLst>
        <p14:tracePtLst>
          <p14:tracePt t="17559" x="3508375" y="2867025"/>
          <p14:tracePt t="17709" x="3498850" y="2840038"/>
          <p14:tracePt t="17717" x="3489325" y="2813050"/>
          <p14:tracePt t="17724" x="3479800" y="2767013"/>
          <p14:tracePt t="17734" x="3471863" y="2720975"/>
          <p14:tracePt t="17740" x="3443288" y="2674938"/>
          <p14:tracePt t="17750" x="3425825" y="2630488"/>
          <p14:tracePt t="17756" x="3398838" y="2574925"/>
          <p14:tracePt t="17765" x="3379788" y="2528888"/>
          <p14:tracePt t="17772" x="3370263" y="2492375"/>
          <p14:tracePt t="17780" x="3362325" y="2474913"/>
          <p14:tracePt t="17788" x="3343275" y="2447925"/>
          <p14:tracePt t="17797" x="3343275" y="2438400"/>
          <p14:tracePt t="17804" x="3325813" y="2411413"/>
          <p14:tracePt t="17812" x="3297238" y="2382838"/>
          <p14:tracePt t="17820" x="3279775" y="2365375"/>
          <p14:tracePt t="17828" x="3260725" y="2346325"/>
          <p14:tracePt t="17836" x="3214688" y="2309813"/>
          <p14:tracePt t="17844" x="3187700" y="2292350"/>
          <p14:tracePt t="17853" x="3141663" y="2265363"/>
          <p14:tracePt t="17860" x="3097213" y="2246313"/>
          <p14:tracePt t="17869" x="3032125" y="2219325"/>
          <p14:tracePt t="17876" x="2995613" y="2209800"/>
          <p14:tracePt t="17886" x="2959100" y="2192338"/>
          <p14:tracePt t="17892" x="2941638" y="2182813"/>
          <p14:tracePt t="17902" x="2914650" y="2173288"/>
          <p14:tracePt t="18005" x="2905125" y="2173288"/>
          <p14:tracePt t="18012" x="2868613" y="2173288"/>
          <p14:tracePt t="18020" x="2822575" y="2182813"/>
          <p14:tracePt t="18028" x="2795588" y="2209800"/>
          <p14:tracePt t="18036" x="2759075" y="2265363"/>
          <p14:tracePt t="18046" x="2713038" y="2309813"/>
          <p14:tracePt t="18052" x="2676525" y="2355850"/>
          <p14:tracePt t="18060" x="2649538" y="2374900"/>
          <p14:tracePt t="18068" x="2630488" y="2419350"/>
          <p14:tracePt t="18076" x="2613025" y="2465388"/>
          <p14:tracePt t="18087" x="2603500" y="2484438"/>
          <p14:tracePt t="18093" x="2593975" y="2501900"/>
          <p14:tracePt t="18101" x="2584450" y="2520950"/>
          <p14:tracePt t="18108" x="2557463" y="2557463"/>
          <p14:tracePt t="18118" x="2547938" y="2584450"/>
          <p14:tracePt t="18126" x="2540000" y="2611438"/>
          <p14:tracePt t="18134" x="2520950" y="2657475"/>
          <p14:tracePt t="18140" x="2484438" y="2703513"/>
          <p14:tracePt t="18150" x="2474913" y="2720975"/>
          <p14:tracePt t="18156" x="2474913" y="2740025"/>
          <p14:tracePt t="18168" x="2466975" y="2757488"/>
          <p14:tracePt t="18173" x="2466975" y="2776538"/>
          <p14:tracePt t="18181" x="2466975" y="2794000"/>
          <p14:tracePt t="18188" x="2466975" y="2820988"/>
          <p14:tracePt t="18198" x="2466975" y="2840038"/>
          <p14:tracePt t="18205" x="2466975" y="2857500"/>
          <p14:tracePt t="18213" x="2466975" y="2886075"/>
          <p14:tracePt t="18220" x="2466975" y="2903538"/>
          <p14:tracePt t="18229" x="2466975" y="2922588"/>
          <p14:tracePt t="18236" x="2474913" y="2940050"/>
          <p14:tracePt t="18244" x="2484438" y="2959100"/>
          <p14:tracePt t="18260" x="2493963" y="2976563"/>
          <p14:tracePt t="18269" x="2503488" y="2986088"/>
          <p14:tracePt t="18276" x="2511425" y="2995613"/>
          <p14:tracePt t="18292" x="2511425" y="3005138"/>
          <p14:tracePt t="18302" x="2520950" y="3013075"/>
          <p14:tracePt t="18318" x="2540000" y="3013075"/>
          <p14:tracePt t="18324" x="2566988" y="3022600"/>
          <p14:tracePt t="18334" x="2584450" y="3022600"/>
          <p14:tracePt t="18340" x="2630488" y="3022600"/>
          <p14:tracePt t="18350" x="2686050" y="3022600"/>
          <p14:tracePt t="18357" x="2722563" y="3022600"/>
          <p14:tracePt t="18367" x="2776538" y="3022600"/>
          <p14:tracePt t="18372" x="2832100" y="3022600"/>
          <p14:tracePt t="18380" x="2895600" y="3022600"/>
          <p14:tracePt t="18388" x="2932113" y="3022600"/>
          <p14:tracePt t="18397" x="2987675" y="3022600"/>
          <p14:tracePt t="18404" x="3014663" y="3022600"/>
          <p14:tracePt t="18412" x="3032125" y="3022600"/>
          <p14:tracePt t="18420" x="3051175" y="3022600"/>
          <p14:tracePt t="18428" x="3068638" y="3022600"/>
          <p14:tracePt t="18436" x="3097213" y="3013075"/>
          <p14:tracePt t="18444" x="3124200" y="2995613"/>
          <p14:tracePt t="18453" x="3141663" y="2968625"/>
          <p14:tracePt t="18460" x="3160713" y="2949575"/>
          <p14:tracePt t="18469" x="3178175" y="2930525"/>
          <p14:tracePt t="18476" x="3197225" y="2913063"/>
          <p14:tracePt t="18485" x="3206750" y="2903538"/>
          <p14:tracePt t="18493" x="3224213" y="2886075"/>
          <p14:tracePt t="18501" x="3224213" y="2876550"/>
          <p14:tracePt t="18510" x="3233738" y="2867025"/>
          <p14:tracePt t="18518" x="3233738" y="2857500"/>
          <p14:tracePt t="18524" x="3243263" y="2849563"/>
          <p14:tracePt t="18534" x="3243263" y="2840038"/>
          <p14:tracePt t="18541" x="3252788" y="2820988"/>
          <p14:tracePt t="18556" x="3252788" y="2803525"/>
          <p14:tracePt t="18567" x="3252788" y="2784475"/>
          <p14:tracePt t="18574" x="3260725" y="2767013"/>
          <p14:tracePt t="18581" x="3260725" y="2747963"/>
          <p14:tracePt t="18589" x="3260725" y="2730500"/>
          <p14:tracePt t="18597" x="3260725" y="2711450"/>
          <p14:tracePt t="18604" x="3260725" y="2693988"/>
          <p14:tracePt t="18613" x="3260725" y="2684463"/>
          <p14:tracePt t="18620" x="3260725" y="2667000"/>
          <p14:tracePt t="18628" x="3260725" y="2647950"/>
          <p14:tracePt t="18636" x="3260725" y="2638425"/>
          <p14:tracePt t="18644" x="3260725" y="2630488"/>
          <p14:tracePt t="18660" x="3260725" y="2620963"/>
          <p14:tracePt t="18717" x="3260725" y="2611438"/>
          <p14:tracePt t="18724" x="3252788" y="2593975"/>
          <p14:tracePt t="18734" x="3243263" y="2593975"/>
          <p14:tracePt t="18740" x="3233738" y="2584450"/>
          <p14:tracePt t="18750" x="3224213" y="2574925"/>
          <p14:tracePt t="18756" x="3214688" y="2565400"/>
          <p14:tracePt t="18766" x="3206750" y="2557463"/>
          <p14:tracePt t="18772" x="3197225" y="2547938"/>
          <p14:tracePt t="18781" x="3160713" y="2547938"/>
          <p14:tracePt t="18788" x="3133725" y="2538413"/>
          <p14:tracePt t="18797" x="3087688" y="2528888"/>
          <p14:tracePt t="18804" x="3051175" y="2520950"/>
          <p14:tracePt t="18813" x="3032125" y="2520950"/>
          <p14:tracePt t="18820" x="3014663" y="2520950"/>
          <p14:tracePt t="18828" x="2995613" y="2520950"/>
          <p14:tracePt t="18836" x="2978150" y="2520950"/>
          <p14:tracePt t="18853" x="2968625" y="2520950"/>
          <p14:tracePt t="18860" x="2959100" y="2520950"/>
          <p14:tracePt t="18885" x="2951163" y="2528888"/>
          <p14:tracePt t="18892" x="2941638" y="2538413"/>
          <p14:tracePt t="18901" x="2914650" y="2557463"/>
          <p14:tracePt t="18908" x="2905125" y="2565400"/>
          <p14:tracePt t="18918" x="2886075" y="2593975"/>
          <p14:tracePt t="18924" x="2868613" y="2638425"/>
          <p14:tracePt t="18934" x="2859088" y="2657475"/>
          <p14:tracePt t="18940" x="2859088" y="2684463"/>
          <p14:tracePt t="18950" x="2849563" y="2711450"/>
          <p14:tracePt t="18956" x="2849563" y="2757488"/>
          <p14:tracePt t="18966" x="2832100" y="2784475"/>
          <p14:tracePt t="18972" x="2832100" y="2830513"/>
          <p14:tracePt t="18980" x="2832100" y="2867025"/>
          <p14:tracePt t="18988" x="2822575" y="2922588"/>
          <p14:tracePt t="18997" x="2813050" y="2986088"/>
          <p14:tracePt t="19005" x="2813050" y="3041650"/>
          <p14:tracePt t="19013" x="2813050" y="3114675"/>
          <p14:tracePt t="19020" x="2813050" y="3168650"/>
          <p14:tracePt t="19028" x="2813050" y="3241675"/>
          <p14:tracePt t="19036" x="2813050" y="3287713"/>
          <p14:tracePt t="19044" x="2813050" y="3314700"/>
          <p14:tracePt t="19052" x="2813050" y="3341688"/>
          <p14:tracePt t="19060" x="2813050" y="3360738"/>
          <p14:tracePt t="19068" x="2813050" y="3378200"/>
          <p14:tracePt t="19077" x="2813050" y="3397250"/>
          <p14:tracePt t="19084" x="2813050" y="3414713"/>
          <p14:tracePt t="19093" x="2813050" y="3424238"/>
          <p14:tracePt t="19101" x="2813050" y="3443288"/>
          <p14:tracePt t="19108" x="2813050" y="3460750"/>
          <p14:tracePt t="19117" x="2813050" y="3470275"/>
          <p14:tracePt t="19124" x="2805113" y="3479800"/>
          <p14:tracePt t="19133" x="2795588" y="3497263"/>
          <p14:tracePt t="19140" x="2795588" y="3524250"/>
          <p14:tracePt t="19151" x="2786063" y="3543300"/>
          <p14:tracePt t="19156" x="2776538" y="3570288"/>
          <p14:tracePt t="19167" x="2768600" y="3589338"/>
          <p14:tracePt t="19172" x="2749550" y="3616325"/>
          <p14:tracePt t="19181" x="2740025" y="3633788"/>
          <p14:tracePt t="19188" x="2722563" y="3662363"/>
          <p14:tracePt t="19197" x="2695575" y="3706813"/>
          <p14:tracePt t="19204" x="2676525" y="3743325"/>
          <p14:tracePt t="19213" x="2657475" y="3779838"/>
          <p14:tracePt t="19220" x="2630488" y="3816350"/>
          <p14:tracePt t="19228" x="2613025" y="3852863"/>
          <p14:tracePt t="19236" x="2584450" y="3898900"/>
          <p14:tracePt t="19245" x="2576513" y="3963988"/>
          <p14:tracePt t="19252" x="2547938" y="4027488"/>
          <p14:tracePt t="19260" x="2540000" y="4081463"/>
          <p14:tracePt t="19268" x="2530475" y="4127500"/>
          <p14:tracePt t="19276" x="2530475" y="4164013"/>
          <p14:tracePt t="19284" x="2520950" y="4200525"/>
          <p14:tracePt t="19293" x="2520950" y="4237038"/>
          <p14:tracePt t="19302" x="2520950" y="4264025"/>
          <p14:tracePt t="19308" x="2520950" y="4300538"/>
          <p14:tracePt t="19318" x="2520950" y="4337050"/>
          <p14:tracePt t="19324" x="2520950" y="4373563"/>
          <p14:tracePt t="19333" x="2520950" y="4419600"/>
          <p14:tracePt t="19341" x="2520950" y="4475163"/>
          <p14:tracePt t="19350" x="2520950" y="4502150"/>
          <p14:tracePt t="19357" x="2520950" y="4548188"/>
          <p14:tracePt t="19367" x="2520950" y="4584700"/>
          <p14:tracePt t="19373" x="2530475" y="4621213"/>
          <p14:tracePt t="19381" x="2530475" y="4629150"/>
          <p14:tracePt t="19388" x="2540000" y="4665663"/>
          <p14:tracePt t="19397" x="2540000" y="4675188"/>
          <p14:tracePt t="19405" x="2547938" y="4684713"/>
          <p14:tracePt t="19412" x="2547938" y="4702175"/>
          <p14:tracePt t="19420" x="2557463" y="4721225"/>
          <p14:tracePt t="19428" x="2566988" y="4738688"/>
          <p14:tracePt t="19437" x="2566988" y="4757738"/>
          <p14:tracePt t="19444" x="2584450" y="4784725"/>
          <p14:tracePt t="19460" x="2593975" y="4794250"/>
          <p14:tracePt t="19469" x="2603500" y="4811713"/>
          <p14:tracePt t="19485" x="2613025" y="4821238"/>
          <p14:tracePt t="19501" x="2613025" y="4830763"/>
          <p14:tracePt t="19508" x="2620963" y="4848225"/>
          <p14:tracePt t="19525" x="2630488" y="4857750"/>
          <p14:tracePt t="19533" x="2649538" y="4857750"/>
          <p14:tracePt t="19550" x="2676525" y="4857750"/>
          <p14:tracePt t="19556" x="2713038" y="4857750"/>
          <p14:tracePt t="19567" x="2740025" y="4867275"/>
          <p14:tracePt t="19573" x="2768600" y="4867275"/>
          <p14:tracePt t="19581" x="2795588" y="4867275"/>
          <p14:tracePt t="19588" x="2813050" y="4867275"/>
          <p14:tracePt t="19597" x="2832100" y="4867275"/>
          <p14:tracePt t="19605" x="2849563" y="4867275"/>
          <p14:tracePt t="19613" x="2859088" y="4867275"/>
          <p14:tracePt t="19620" x="2878138" y="4867275"/>
          <p14:tracePt t="19628" x="2895600" y="4867275"/>
          <p14:tracePt t="19637" x="2914650" y="4857750"/>
          <p14:tracePt t="19645" x="2932113" y="4848225"/>
          <p14:tracePt t="19652" x="2959100" y="4821238"/>
          <p14:tracePt t="19660" x="2978150" y="4811713"/>
          <p14:tracePt t="19670" x="2995613" y="4803775"/>
          <p14:tracePt t="19677" x="3032125" y="4784725"/>
          <p14:tracePt t="19684" x="3051175" y="4775200"/>
          <p14:tracePt t="19692" x="3068638" y="4767263"/>
          <p14:tracePt t="19701" x="3097213" y="4748213"/>
          <p14:tracePt t="19708" x="3114675" y="4738688"/>
          <p14:tracePt t="19718" x="3133725" y="4730750"/>
          <p14:tracePt t="19724" x="3141663" y="4721225"/>
          <p14:tracePt t="19734" x="3160713" y="4711700"/>
          <p14:tracePt t="19740" x="3170238" y="4702175"/>
          <p14:tracePt t="19751" x="3178175" y="4694238"/>
          <p14:tracePt t="19756" x="3178175" y="4684713"/>
          <p14:tracePt t="19766" x="3187700" y="4675188"/>
          <p14:tracePt t="19772" x="3206750" y="4665663"/>
          <p14:tracePt t="19780" x="3214688" y="4657725"/>
          <p14:tracePt t="19791" x="3233738" y="4638675"/>
          <p14:tracePt t="19797" x="3243263" y="4621213"/>
          <p14:tracePt t="19805" x="3243263" y="4602163"/>
          <p14:tracePt t="19813" x="3252788" y="4565650"/>
          <p14:tracePt t="19820" x="3252788" y="4556125"/>
          <p14:tracePt t="19829" x="3260725" y="4529138"/>
          <p14:tracePt t="19837" x="3260725" y="4519613"/>
          <p14:tracePt t="19845" x="3260725" y="4502150"/>
          <p14:tracePt t="19852" x="3260725" y="4483100"/>
          <p14:tracePt t="19860" x="3260725" y="4465638"/>
          <p14:tracePt t="19869" x="3260725" y="4456113"/>
          <p14:tracePt t="19877" x="3260725" y="4438650"/>
          <p14:tracePt t="19885" x="3260725" y="4429125"/>
          <p14:tracePt t="19902" x="3260725" y="4402138"/>
          <p14:tracePt t="19908" x="3260725" y="4383088"/>
          <p14:tracePt t="19918" x="3260725" y="4365625"/>
          <p14:tracePt t="19924" x="3260725" y="4346575"/>
          <p14:tracePt t="19935" x="3252788" y="4337050"/>
          <p14:tracePt t="19940" x="3233738" y="4319588"/>
          <p14:tracePt t="20052" x="3224213" y="4310063"/>
          <p14:tracePt t="20061" x="3206750" y="4310063"/>
          <p14:tracePt t="20068" x="3160713" y="4310063"/>
          <p14:tracePt t="20076" x="3133725" y="4310063"/>
          <p14:tracePt t="20084" x="3087688" y="4310063"/>
          <p14:tracePt t="20092" x="3060700" y="4310063"/>
          <p14:tracePt t="20101" x="3041650" y="4310063"/>
          <p14:tracePt t="20108" x="3032125" y="4310063"/>
          <p14:tracePt t="20188" x="0" y="0"/>
        </p14:tracePtLst>
        <p14:tracePtLst>
          <p14:tracePt t="27070" x="5408613" y="2757488"/>
          <p14:tracePt t="27269" x="5399088" y="2757488"/>
          <p14:tracePt t="27277" x="5426075" y="2776538"/>
          <p14:tracePt t="27284" x="5472113" y="2803525"/>
          <p14:tracePt t="27294" x="5526088" y="2813050"/>
          <p14:tracePt t="27302" x="5591175" y="2820988"/>
          <p14:tracePt t="27309" x="5618163" y="2830513"/>
          <p14:tracePt t="27317" x="5645150" y="2840038"/>
          <p14:tracePt t="27324" x="5664200" y="2840038"/>
          <p14:tracePt t="27333" x="5672138" y="2840038"/>
          <p14:tracePt t="27340" x="5681663" y="2840038"/>
          <p14:tracePt t="27396" x="5708650" y="2840038"/>
          <p14:tracePt t="27404" x="5737225" y="2840038"/>
          <p14:tracePt t="27413" x="5764213" y="2840038"/>
          <p14:tracePt t="27420" x="5800725" y="2830513"/>
          <p14:tracePt t="27429" x="5827713" y="2820988"/>
          <p14:tracePt t="27437" x="5846763" y="2813050"/>
          <p14:tracePt t="27445" x="5864225" y="2803525"/>
          <p14:tracePt t="27452" x="5873750" y="2803525"/>
          <p14:tracePt t="27516" x="5883275" y="2803525"/>
          <p14:tracePt t="27524" x="5891213" y="2803525"/>
          <p14:tracePt t="27533" x="5910263" y="2794000"/>
          <p14:tracePt t="27540" x="5919788" y="2794000"/>
          <p14:tracePt t="27550" x="5929313" y="2794000"/>
          <p14:tracePt t="27557" x="5946775" y="2794000"/>
          <p14:tracePt t="27564" x="5965825" y="2794000"/>
          <p14:tracePt t="27572" x="5992813" y="2794000"/>
          <p14:tracePt t="27584" x="6010275" y="2794000"/>
          <p14:tracePt t="27589" x="6019800" y="2794000"/>
          <p14:tracePt t="27613" x="6029325" y="2784475"/>
          <p14:tracePt t="27637" x="6056313" y="2757488"/>
          <p14:tracePt t="27645" x="6065838" y="2747963"/>
          <p14:tracePt t="27653" x="6075363" y="2720975"/>
          <p14:tracePt t="27660" x="6083300" y="2693988"/>
          <p14:tracePt t="27668" x="6092825" y="2667000"/>
          <p14:tracePt t="27676" x="6102350" y="2638425"/>
          <p14:tracePt t="27684" x="6102350" y="2620963"/>
          <p14:tracePt t="27693" x="6102350" y="2584450"/>
          <p14:tracePt t="27701" x="6102350" y="2574925"/>
          <p14:tracePt t="27708" x="6102350" y="2565400"/>
          <p14:tracePt t="27717" x="6102350" y="2547938"/>
          <p14:tracePt t="27725" x="6102350" y="2528888"/>
          <p14:tracePt t="27733" x="6092825" y="2511425"/>
          <p14:tracePt t="27741" x="6083300" y="2511425"/>
          <p14:tracePt t="27750" x="6056313" y="2501900"/>
          <p14:tracePt t="27756" x="6029325" y="2492375"/>
          <p14:tracePt t="27765" x="5956300" y="2455863"/>
          <p14:tracePt t="27772" x="5919788" y="2419350"/>
          <p14:tracePt t="27784" x="5846763" y="2392363"/>
          <p14:tracePt t="27788" x="5781675" y="2382838"/>
          <p14:tracePt t="27799" x="5708650" y="2374900"/>
          <p14:tracePt t="27804" x="5664200" y="2374900"/>
          <p14:tracePt t="27813" x="5627688" y="2374900"/>
          <p14:tracePt t="27820" x="5572125" y="2374900"/>
          <p14:tracePt t="27828" x="5554663" y="2374900"/>
          <p14:tracePt t="27836" x="5545138" y="2374900"/>
          <p14:tracePt t="27844" x="5535613" y="2374900"/>
          <p14:tracePt t="27868" x="5526088" y="2374900"/>
          <p14:tracePt t="27877" x="5526088" y="2382838"/>
          <p14:tracePt t="27886" x="5518150" y="2401888"/>
          <p14:tracePt t="27892" x="5518150" y="2428875"/>
          <p14:tracePt t="27901" x="5508625" y="2447925"/>
          <p14:tracePt t="27908" x="5499100" y="2484438"/>
          <p14:tracePt t="27917" x="5489575" y="2511425"/>
          <p14:tracePt t="27924" x="5489575" y="2538413"/>
          <p14:tracePt t="27934" x="5489575" y="2584450"/>
          <p14:tracePt t="27940" x="5481638" y="2620963"/>
          <p14:tracePt t="27951" x="5481638" y="2667000"/>
          <p14:tracePt t="27957" x="5481638" y="2703513"/>
          <p14:tracePt t="27966" x="5481638" y="2730500"/>
          <p14:tracePt t="27972" x="5481638" y="2767013"/>
          <p14:tracePt t="27983" x="5481638" y="2794000"/>
          <p14:tracePt t="27988" x="5481638" y="2813050"/>
          <p14:tracePt t="27998" x="5481638" y="2840038"/>
          <p14:tracePt t="28005" x="5489575" y="2867025"/>
          <p14:tracePt t="28013" x="5489575" y="2886075"/>
          <p14:tracePt t="28020" x="5489575" y="2903538"/>
          <p14:tracePt t="28028" x="5499100" y="2922588"/>
          <p14:tracePt t="28036" x="5508625" y="2940050"/>
          <p14:tracePt t="28084" x="5508625" y="2949575"/>
          <p14:tracePt t="28093" x="5518150" y="2968625"/>
          <p14:tracePt t="28100" x="5518150" y="2986088"/>
          <p14:tracePt t="28108" x="5518150" y="3005138"/>
          <p14:tracePt t="28116" x="5526088" y="3032125"/>
          <p14:tracePt t="28124" x="5526088" y="3049588"/>
          <p14:tracePt t="28133" x="5554663" y="3105150"/>
          <p14:tracePt t="28140" x="5554663" y="3168650"/>
          <p14:tracePt t="28151" x="5562600" y="3224213"/>
          <p14:tracePt t="28157" x="5562600" y="3268663"/>
          <p14:tracePt t="28166" x="5562600" y="3333750"/>
          <p14:tracePt t="28173" x="5562600" y="3387725"/>
          <p14:tracePt t="28182" x="5562600" y="3479800"/>
          <p14:tracePt t="28188" x="5562600" y="3579813"/>
          <p14:tracePt t="28199" x="5562600" y="3670300"/>
          <p14:tracePt t="28204" x="5562600" y="3779838"/>
          <p14:tracePt t="28213" x="5562600" y="3871913"/>
          <p14:tracePt t="28220" x="5562600" y="3944938"/>
          <p14:tracePt t="28228" x="5562600" y="4017963"/>
          <p14:tracePt t="28236" x="5535613" y="4100513"/>
          <p14:tracePt t="28245" x="5518150" y="4173538"/>
          <p14:tracePt t="28253" x="5481638" y="4256088"/>
          <p14:tracePt t="28260" x="5481638" y="4310063"/>
          <p14:tracePt t="28269" x="5462588" y="4346575"/>
          <p14:tracePt t="28276" x="5453063" y="4373563"/>
          <p14:tracePt t="28284" x="5435600" y="4392613"/>
          <p14:tracePt t="28293" x="5435600" y="4410075"/>
          <p14:tracePt t="28301" x="5408613" y="4438650"/>
          <p14:tracePt t="28308" x="5399088" y="4465638"/>
          <p14:tracePt t="28317" x="5389563" y="4492625"/>
          <p14:tracePt t="28324" x="5389563" y="4511675"/>
          <p14:tracePt t="28334" x="5389563" y="4548188"/>
          <p14:tracePt t="28340" x="5389563" y="4592638"/>
          <p14:tracePt t="28349" x="5389563" y="4621213"/>
          <p14:tracePt t="28357" x="5389563" y="4638675"/>
          <p14:tracePt t="28366" x="5389563" y="4665663"/>
          <p14:tracePt t="28373" x="5389563" y="4684713"/>
          <p14:tracePt t="28382" x="5389563" y="4711700"/>
          <p14:tracePt t="28388" x="5416550" y="4748213"/>
          <p14:tracePt t="28399" x="5426075" y="4775200"/>
          <p14:tracePt t="28405" x="5435600" y="4794250"/>
          <p14:tracePt t="28413" x="5435600" y="4803775"/>
          <p14:tracePt t="28420" x="5453063" y="4821238"/>
          <p14:tracePt t="28428" x="5489575" y="4830763"/>
          <p14:tracePt t="28436" x="5518150" y="4848225"/>
          <p14:tracePt t="28444" x="5562600" y="4867275"/>
          <p14:tracePt t="28452" x="5591175" y="4884738"/>
          <p14:tracePt t="28460" x="5635625" y="4903788"/>
          <p14:tracePt t="28468" x="5681663" y="4913313"/>
          <p14:tracePt t="28477" x="5718175" y="4922838"/>
          <p14:tracePt t="28484" x="5781675" y="4940300"/>
          <p14:tracePt t="28492" x="5810250" y="4949825"/>
          <p14:tracePt t="28501" x="5854700" y="4959350"/>
          <p14:tracePt t="28508" x="5891213" y="4967288"/>
          <p14:tracePt t="28517" x="5937250" y="4976813"/>
          <p14:tracePt t="28526" x="5983288" y="4986338"/>
          <p14:tracePt t="28534" x="6010275" y="4995863"/>
          <p14:tracePt t="28541" x="6046788" y="4995863"/>
          <p14:tracePt t="28549" x="6102350" y="5013325"/>
          <p14:tracePt t="28556" x="6138863" y="5013325"/>
          <p14:tracePt t="28565" x="6175375" y="5013325"/>
          <p14:tracePt t="28574" x="6202363" y="5013325"/>
          <p14:tracePt t="28582" x="6248400" y="5013325"/>
          <p14:tracePt t="28588" x="6294438" y="4995863"/>
          <p14:tracePt t="28598" x="6311900" y="4986338"/>
          <p14:tracePt t="28605" x="6330950" y="4976813"/>
          <p14:tracePt t="28612" x="6357938" y="4959350"/>
          <p14:tracePt t="28621" x="6367463" y="4949825"/>
          <p14:tracePt t="28629" x="6375400" y="4940300"/>
          <p14:tracePt t="28637" x="6403975" y="4922838"/>
          <p14:tracePt t="28652" x="6421438" y="4894263"/>
          <p14:tracePt t="28668" x="6430963" y="4876800"/>
          <p14:tracePt t="28676" x="6440488" y="4867275"/>
          <p14:tracePt t="28684" x="6440488" y="4857750"/>
          <p14:tracePt t="28692" x="6440488" y="4840288"/>
          <p14:tracePt t="28701" x="6440488" y="4811713"/>
          <p14:tracePt t="28708" x="6440488" y="4794250"/>
          <p14:tracePt t="28717" x="6448425" y="4767263"/>
          <p14:tracePt t="28724" x="6448425" y="4721225"/>
          <p14:tracePt t="28734" x="6448425" y="4694238"/>
          <p14:tracePt t="28740" x="6448425" y="4657725"/>
          <p14:tracePt t="28750" x="6448425" y="4629150"/>
          <p14:tracePt t="28756" x="6448425" y="4592638"/>
          <p14:tracePt t="28766" x="6448425" y="4575175"/>
          <p14:tracePt t="28772" x="6448425" y="4548188"/>
          <p14:tracePt t="28783" x="6440488" y="4529138"/>
          <p14:tracePt t="28788" x="6440488" y="4511675"/>
          <p14:tracePt t="28798" x="6430963" y="4492625"/>
          <p14:tracePt t="28804" x="6421438" y="4483100"/>
          <p14:tracePt t="28813" x="6403975" y="4465638"/>
          <p14:tracePt t="28820" x="6394450" y="4456113"/>
          <p14:tracePt t="28829" x="6384925" y="4456113"/>
          <p14:tracePt t="28837" x="6367463" y="4446588"/>
          <p14:tracePt t="28845" x="6338888" y="4438650"/>
          <p14:tracePt t="28852" x="6321425" y="4429125"/>
          <p14:tracePt t="28860" x="6294438" y="4410075"/>
          <p14:tracePt t="28868" x="6284913" y="4410075"/>
          <p14:tracePt t="28877" x="6257925" y="4402138"/>
          <p14:tracePt t="28886" x="6229350" y="4392613"/>
          <p14:tracePt t="28893" x="6211888" y="4392613"/>
          <p14:tracePt t="28901" x="6184900" y="4392613"/>
          <p14:tracePt t="28908" x="6148388" y="4392613"/>
          <p14:tracePt t="28917" x="6119813" y="4392613"/>
          <p14:tracePt t="28924" x="6092825" y="4392613"/>
          <p14:tracePt t="28933" x="6065838" y="4392613"/>
          <p14:tracePt t="28951" x="6010275" y="4402138"/>
          <p14:tracePt t="28957" x="5983288" y="4419600"/>
          <p14:tracePt t="28966" x="5965825" y="4429125"/>
          <p14:tracePt t="28972" x="5937250" y="4456113"/>
          <p14:tracePt t="28982" x="5929313" y="4456113"/>
          <p14:tracePt t="28988" x="5900738" y="4475163"/>
          <p14:tracePt t="29000" x="5891213" y="4483100"/>
          <p14:tracePt t="29029" x="5883275" y="4492625"/>
          <p14:tracePt t="29108"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761" y="228600"/>
            <a:ext cx="8153400" cy="461665"/>
          </a:xfrm>
          <a:prstGeom prst="rect">
            <a:avLst/>
          </a:prstGeom>
          <a:noFill/>
        </p:spPr>
        <p:txBody>
          <a:bodyPr wrap="square" rtlCol="0">
            <a:spAutoFit/>
          </a:bodyPr>
          <a:lstStyle/>
          <a:p>
            <a:pPr algn="ctr"/>
            <a:r>
              <a:rPr lang="fr-FR" sz="2400" b="1" dirty="0" err="1"/>
              <a:t>Synthesis</a:t>
            </a:r>
            <a:r>
              <a:rPr lang="fr-FR" sz="2400" b="1" dirty="0"/>
              <a:t> of Triazole Carbamates 6a-c and 9a-c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9" name="Rectangle 4">
            <a:extLst>
              <a:ext uri="{FF2B5EF4-FFF2-40B4-BE49-F238E27FC236}">
                <a16:creationId xmlns:a16="http://schemas.microsoft.com/office/drawing/2014/main" id="{4ABEBCD5-50D4-4C75-9FCB-37BADDB68AFE}"/>
              </a:ext>
            </a:extLst>
          </p:cNvPr>
          <p:cNvSpPr>
            <a:spLocks noChangeArrowheads="1"/>
          </p:cNvSpPr>
          <p:nvPr/>
        </p:nvSpPr>
        <p:spPr bwMode="auto">
          <a:xfrm>
            <a:off x="1066800" y="29642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0" name="Oggetto 9">
            <a:extLst>
              <a:ext uri="{FF2B5EF4-FFF2-40B4-BE49-F238E27FC236}">
                <a16:creationId xmlns:a16="http://schemas.microsoft.com/office/drawing/2014/main" id="{A0AE2066-1441-419C-AD13-5602734C3B46}"/>
              </a:ext>
            </a:extLst>
          </p:cNvPr>
          <p:cNvGraphicFramePr>
            <a:graphicFrameLocks noChangeAspect="1"/>
          </p:cNvGraphicFramePr>
          <p:nvPr>
            <p:extLst>
              <p:ext uri="{D42A27DB-BD31-4B8C-83A1-F6EECF244321}">
                <p14:modId xmlns:p14="http://schemas.microsoft.com/office/powerpoint/2010/main" val="3805058317"/>
              </p:ext>
            </p:extLst>
          </p:nvPr>
        </p:nvGraphicFramePr>
        <p:xfrm>
          <a:off x="685800" y="811801"/>
          <a:ext cx="7696200" cy="4141199"/>
        </p:xfrm>
        <a:graphic>
          <a:graphicData uri="http://schemas.openxmlformats.org/presentationml/2006/ole">
            <mc:AlternateContent xmlns:mc="http://schemas.openxmlformats.org/markup-compatibility/2006">
              <mc:Choice xmlns:v="urn:schemas-microsoft-com:vml" Requires="v">
                <p:oleObj spid="_x0000_s6248" name="CS ChemDraw Drawing" r:id="rId6" imgW="6493319" imgH="3500229" progId="ChemDraw.Document.6.0">
                  <p:embed/>
                </p:oleObj>
              </mc:Choice>
              <mc:Fallback>
                <p:oleObj name="CS ChemDraw Drawing" r:id="rId6" imgW="6493319" imgH="3500229" progId="ChemDraw.Document.6.0">
                  <p:embed/>
                  <p:pic>
                    <p:nvPicPr>
                      <p:cNvPr id="10" name="Oggetto 9">
                        <a:extLst>
                          <a:ext uri="{FF2B5EF4-FFF2-40B4-BE49-F238E27FC236}">
                            <a16:creationId xmlns:a16="http://schemas.microsoft.com/office/drawing/2014/main" id="{A0AE2066-1441-419C-AD13-5602734C3B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811801"/>
                        <a:ext cx="7696200" cy="4141199"/>
                      </a:xfrm>
                      <a:prstGeom prst="rect">
                        <a:avLst/>
                      </a:prstGeom>
                      <a:noFill/>
                    </p:spPr>
                  </p:pic>
                </p:oleObj>
              </mc:Fallback>
            </mc:AlternateContent>
          </a:graphicData>
        </a:graphic>
      </p:graphicFrame>
      <p:sp>
        <p:nvSpPr>
          <p:cNvPr id="3" name="CasellaDiTesto 2">
            <a:extLst>
              <a:ext uri="{FF2B5EF4-FFF2-40B4-BE49-F238E27FC236}">
                <a16:creationId xmlns:a16="http://schemas.microsoft.com/office/drawing/2014/main" id="{F49C721C-9DD3-4E37-9C69-83BE5DFC3C53}"/>
              </a:ext>
            </a:extLst>
          </p:cNvPr>
          <p:cNvSpPr txBox="1"/>
          <p:nvPr/>
        </p:nvSpPr>
        <p:spPr>
          <a:xfrm>
            <a:off x="381000" y="4953000"/>
            <a:ext cx="8338022" cy="1015663"/>
          </a:xfrm>
          <a:prstGeom prst="rect">
            <a:avLst/>
          </a:prstGeom>
          <a:noFill/>
        </p:spPr>
        <p:txBody>
          <a:bodyPr wrap="square" rtlCol="0">
            <a:spAutoFit/>
          </a:bodyPr>
          <a:lstStyle/>
          <a:p>
            <a:pPr algn="just"/>
            <a:r>
              <a:rPr lang="en-US" sz="2000" b="1" dirty="0"/>
              <a:t>Reagents and conditions</a:t>
            </a:r>
            <a:r>
              <a:rPr lang="en-US" sz="2000" dirty="0"/>
              <a:t>: a) </a:t>
            </a:r>
            <a:r>
              <a:rPr lang="en-US" sz="2000" i="1" dirty="0"/>
              <a:t>p</a:t>
            </a:r>
            <a:r>
              <a:rPr lang="en-US" sz="2000" dirty="0"/>
              <a:t>-chlorophenol (for </a:t>
            </a:r>
            <a:r>
              <a:rPr lang="en-US" sz="2000" b="1" dirty="0"/>
              <a:t>4</a:t>
            </a:r>
            <a:r>
              <a:rPr lang="en-US" sz="2000" dirty="0"/>
              <a:t>) or </a:t>
            </a:r>
            <a:r>
              <a:rPr lang="en-US" sz="2000" i="1" dirty="0"/>
              <a:t>p</a:t>
            </a:r>
            <a:r>
              <a:rPr lang="en-US" sz="2000" dirty="0"/>
              <a:t>-methoxyphenol (for </a:t>
            </a:r>
            <a:r>
              <a:rPr lang="en-US" sz="2000" b="1" dirty="0"/>
              <a:t>7</a:t>
            </a:r>
            <a:r>
              <a:rPr lang="en-US" sz="2000" dirty="0"/>
              <a:t>), potassium carbonate, refluxing ACN, 7h; b) triazole, THF, 60°C, 24h; c) sodium hydride, R-NCO, dry ACN, N</a:t>
            </a:r>
            <a:r>
              <a:rPr lang="en-US" sz="2000" baseline="-25000" dirty="0"/>
              <a:t>2</a:t>
            </a:r>
            <a:r>
              <a:rPr lang="en-US" sz="2000" dirty="0"/>
              <a:t>, </a:t>
            </a:r>
            <a:r>
              <a:rPr lang="en-US" sz="2000" dirty="0" err="1"/>
              <a:t>r.t.</a:t>
            </a:r>
            <a:r>
              <a:rPr lang="en-US" sz="2000" dirty="0"/>
              <a:t>, 24h.</a:t>
            </a:r>
            <a:endParaRPr lang="it-IT" sz="2000" dirty="0"/>
          </a:p>
        </p:txBody>
      </p:sp>
      <p:pic>
        <p:nvPicPr>
          <p:cNvPr id="2" name="Audio 1">
            <a:hlinkClick r:id="" action="ppaction://media"/>
            <a:extLst>
              <a:ext uri="{FF2B5EF4-FFF2-40B4-BE49-F238E27FC236}">
                <a16:creationId xmlns:a16="http://schemas.microsoft.com/office/drawing/2014/main" id="{90AB403F-3643-4AF2-9A5E-51FA4ACD63D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
        <p:nvSpPr>
          <p:cNvPr id="11" name="Rettangolo 10">
            <a:extLst>
              <a:ext uri="{FF2B5EF4-FFF2-40B4-BE49-F238E27FC236}">
                <a16:creationId xmlns:a16="http://schemas.microsoft.com/office/drawing/2014/main" id="{7CBF7093-5E56-4C65-8398-5F0E63FBB685}"/>
              </a:ext>
            </a:extLst>
          </p:cNvPr>
          <p:cNvSpPr/>
          <p:nvPr/>
        </p:nvSpPr>
        <p:spPr>
          <a:xfrm>
            <a:off x="4945918" y="5676867"/>
            <a:ext cx="4572000" cy="369332"/>
          </a:xfrm>
          <a:prstGeom prst="rect">
            <a:avLst/>
          </a:prstGeom>
        </p:spPr>
        <p:txBody>
          <a:bodyPr>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3839188675"/>
      </p:ext>
    </p:extLst>
  </p:cSld>
  <p:clrMapOvr>
    <a:masterClrMapping/>
  </p:clrMapOvr>
  <mc:AlternateContent xmlns:mc="http://schemas.openxmlformats.org/markup-compatibility/2006" xmlns:p14="http://schemas.microsoft.com/office/powerpoint/2010/main">
    <mc:Choice Requires="p14">
      <p:transition spd="slow" p14:dur="2000" advTm="27427"/>
    </mc:Choice>
    <mc:Fallback xmlns="">
      <p:transition spd="slow" advTm="2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77" x="1946275" y="3506788"/>
          <p14:tracePt t="5948" x="1936750" y="3497263"/>
          <p14:tracePt t="5987" x="1936750" y="3479800"/>
          <p14:tracePt t="5996" x="1936750" y="3443288"/>
          <p14:tracePt t="6003" x="1936750" y="3397250"/>
          <p14:tracePt t="6012" x="1954213" y="3324225"/>
          <p14:tracePt t="6019" x="1982788" y="3195638"/>
          <p14:tracePt t="6029" x="1982788" y="3068638"/>
          <p14:tracePt t="6035" x="2019300" y="2940050"/>
          <p14:tracePt t="6044" x="2019300" y="2813050"/>
          <p14:tracePt t="6051" x="2019300" y="2703513"/>
          <p14:tracePt t="6060" x="2019300" y="2611438"/>
          <p14:tracePt t="6067" x="2019300" y="2538413"/>
          <p14:tracePt t="6076" x="2019300" y="2474913"/>
          <p14:tracePt t="6083" x="2009775" y="2438400"/>
          <p14:tracePt t="6091" x="1990725" y="2392363"/>
          <p14:tracePt t="6099" x="1982788" y="2328863"/>
          <p14:tracePt t="6108" x="1963738" y="2292350"/>
          <p14:tracePt t="6115" x="1954213" y="2255838"/>
          <p14:tracePt t="6124" x="1936750" y="2219325"/>
          <p14:tracePt t="6131" x="1927225" y="2182813"/>
          <p14:tracePt t="6140" x="1909763" y="2155825"/>
          <p14:tracePt t="6147" x="1881188" y="2127250"/>
          <p14:tracePt t="6157" x="1863725" y="2100263"/>
          <p14:tracePt t="6164" x="1854200" y="2073275"/>
          <p14:tracePt t="6171" x="1836738" y="2054225"/>
          <p14:tracePt t="6179" x="1817688" y="2027238"/>
          <p14:tracePt t="6187" x="1800225" y="2000250"/>
          <p14:tracePt t="6197" x="1754188" y="1973263"/>
          <p14:tracePt t="6203" x="1735138" y="1954213"/>
          <p14:tracePt t="6213" x="1690688" y="1927225"/>
          <p14:tracePt t="6219" x="1654175" y="1908175"/>
          <p14:tracePt t="6229" x="1625600" y="1890713"/>
          <p14:tracePt t="6235" x="1608138" y="1881188"/>
          <p14:tracePt t="6245" x="1589088" y="1871663"/>
          <p14:tracePt t="6251" x="1562100" y="1844675"/>
          <p14:tracePt t="6261" x="1552575" y="1844675"/>
          <p14:tracePt t="6268" x="1535113" y="1835150"/>
          <p14:tracePt t="6276" x="1516063" y="1825625"/>
          <p14:tracePt t="6292" x="1506538" y="1825625"/>
          <p14:tracePt t="6331" x="1489075" y="1825625"/>
          <p14:tracePt t="6339" x="1433513" y="1825625"/>
          <p14:tracePt t="6348" x="1360488" y="1825625"/>
          <p14:tracePt t="6355" x="1296988" y="1844675"/>
          <p14:tracePt t="6363" x="1214438" y="1890713"/>
          <p14:tracePt t="6371" x="1141413" y="1908175"/>
          <p14:tracePt t="6381" x="1058863" y="1954213"/>
          <p14:tracePt t="6388" x="958850" y="1990725"/>
          <p14:tracePt t="6396" x="895350" y="2036763"/>
          <p14:tracePt t="6404" x="831850" y="2073275"/>
          <p14:tracePt t="6413" x="766763" y="2109788"/>
          <p14:tracePt t="6419" x="739775" y="2146300"/>
          <p14:tracePt t="6429" x="685800" y="2173288"/>
          <p14:tracePt t="6435" x="657225" y="2228850"/>
          <p14:tracePt t="6445" x="630238" y="2282825"/>
          <p14:tracePt t="6453" x="603250" y="2328863"/>
          <p14:tracePt t="6462" x="593725" y="2374900"/>
          <p14:tracePt t="6468" x="576263" y="2401888"/>
          <p14:tracePt t="6476" x="557213" y="2447925"/>
          <p14:tracePt t="6483" x="539750" y="2492375"/>
          <p14:tracePt t="6492" x="530225" y="2528888"/>
          <p14:tracePt t="6500" x="520700" y="2574925"/>
          <p14:tracePt t="6508" x="511175" y="2620963"/>
          <p14:tracePt t="6517" x="501650" y="2657475"/>
          <p14:tracePt t="6523" x="501650" y="2720975"/>
          <p14:tracePt t="6531" x="493713" y="2757488"/>
          <p14:tracePt t="6539" x="493713" y="2803525"/>
          <p14:tracePt t="6547" x="493713" y="2840038"/>
          <p14:tracePt t="6555" x="493713" y="2886075"/>
          <p14:tracePt t="6564" x="493713" y="2913063"/>
          <p14:tracePt t="6571" x="493713" y="2940050"/>
          <p14:tracePt t="6579" x="493713" y="2968625"/>
          <p14:tracePt t="6587" x="501650" y="2986088"/>
          <p14:tracePt t="6596" x="520700" y="3013075"/>
          <p14:tracePt t="6603" x="539750" y="3041650"/>
          <p14:tracePt t="6613" x="547688" y="3049588"/>
          <p14:tracePt t="6619" x="566738" y="3068638"/>
          <p14:tracePt t="6629" x="576263" y="3078163"/>
          <p14:tracePt t="6635" x="593725" y="3078163"/>
          <p14:tracePt t="6645" x="620713" y="3095625"/>
          <p14:tracePt t="6651" x="649288" y="3105150"/>
          <p14:tracePt t="6661" x="676275" y="3105150"/>
          <p14:tracePt t="6667" x="712788" y="3114675"/>
          <p14:tracePt t="6676" x="730250" y="3114675"/>
          <p14:tracePt t="6683" x="758825" y="3114675"/>
          <p14:tracePt t="6692" x="785813" y="3122613"/>
          <p14:tracePt t="6699" x="812800" y="3122613"/>
          <p14:tracePt t="6708" x="822325" y="3122613"/>
          <p14:tracePt t="6715" x="839788" y="3122613"/>
          <p14:tracePt t="6723" x="858838" y="3122613"/>
          <p14:tracePt t="6731" x="868363" y="3122613"/>
          <p14:tracePt t="6739" x="876300" y="3122613"/>
          <p14:tracePt t="6756" x="885825" y="3122613"/>
          <p14:tracePt t="6763" x="895350" y="3122613"/>
          <p14:tracePt t="6771" x="912813" y="3122613"/>
          <p14:tracePt t="6780" x="931863" y="3114675"/>
          <p14:tracePt t="6788" x="941388" y="3114675"/>
          <p14:tracePt t="6796" x="958850" y="3105150"/>
          <p14:tracePt t="6803" x="977900" y="3095625"/>
          <p14:tracePt t="6813" x="995363" y="3086100"/>
          <p14:tracePt t="6819" x="1014413" y="3078163"/>
          <p14:tracePt t="6829" x="1031875" y="3068638"/>
          <p14:tracePt t="6836" x="1041400" y="3068638"/>
          <p14:tracePt t="6845" x="1058863" y="3059113"/>
          <p14:tracePt t="6851" x="1068388" y="3049588"/>
          <p14:tracePt t="6861" x="1077913" y="3041650"/>
          <p14:tracePt t="6867" x="1087438" y="3032125"/>
          <p14:tracePt t="6876" x="1096963" y="3022600"/>
          <p14:tracePt t="6883" x="1114425" y="3022600"/>
          <p14:tracePt t="6891" x="1133475" y="2995613"/>
          <p14:tracePt t="6899" x="1150938" y="2986088"/>
          <p14:tracePt t="6907" x="1169988" y="2968625"/>
          <p14:tracePt t="6916" x="1196975" y="2949575"/>
          <p14:tracePt t="6923" x="1214438" y="2930525"/>
          <p14:tracePt t="6931" x="1233488" y="2913063"/>
          <p14:tracePt t="6939" x="1243013" y="2903538"/>
          <p14:tracePt t="6947" x="1243013" y="2894013"/>
          <p14:tracePt t="6956" x="1250950" y="2876550"/>
          <p14:tracePt t="6963" x="1260475" y="2857500"/>
          <p14:tracePt t="6973" x="1260475" y="2849563"/>
          <p14:tracePt t="6980" x="1260475" y="2840038"/>
          <p14:tracePt t="6987" x="1260475" y="2830513"/>
          <p14:tracePt t="6996" x="1260475" y="2803525"/>
          <p14:tracePt t="7003" x="1260475" y="2784475"/>
          <p14:tracePt t="7013" x="1260475" y="2767013"/>
          <p14:tracePt t="7019" x="1260475" y="2747963"/>
          <p14:tracePt t="7028" x="1260475" y="2740025"/>
          <p14:tracePt t="7035" x="1260475" y="2720975"/>
          <p14:tracePt t="7045" x="1260475" y="2711450"/>
          <p14:tracePt t="7061" x="1260475" y="2703513"/>
          <p14:tracePt t="7067" x="1260475" y="2684463"/>
          <p14:tracePt t="7078" x="1250950" y="2657475"/>
          <p14:tracePt t="7083" x="1233488" y="2584450"/>
          <p14:tracePt t="7091" x="1214438" y="2547938"/>
          <p14:tracePt t="7099" x="1187450" y="2528888"/>
          <p14:tracePt t="7107" x="1169988" y="2501900"/>
          <p14:tracePt t="7115" x="1133475" y="2438400"/>
          <p14:tracePt t="7125" x="1114425" y="2419350"/>
          <p14:tracePt t="7132" x="1096963" y="2392363"/>
          <p14:tracePt t="7140" x="1077913" y="2374900"/>
          <p14:tracePt t="7147" x="1058863" y="2355850"/>
          <p14:tracePt t="7155" x="1050925" y="2346325"/>
          <p14:tracePt t="7164" x="1041400" y="2338388"/>
          <p14:tracePt t="7171" x="1031875" y="2328863"/>
          <p14:tracePt t="7180" x="1014413" y="2319338"/>
          <p14:tracePt t="7197" x="995363" y="2309813"/>
          <p14:tracePt t="7213" x="941388" y="2301875"/>
          <p14:tracePt t="7219" x="895350" y="2301875"/>
          <p14:tracePt t="7229" x="839788" y="2301875"/>
          <p14:tracePt t="7235" x="785813" y="2301875"/>
          <p14:tracePt t="7245" x="712788" y="2301875"/>
          <p14:tracePt t="7251" x="666750" y="2301875"/>
          <p14:tracePt t="7262" x="630238" y="2301875"/>
          <p14:tracePt t="7267" x="603250" y="2301875"/>
          <p14:tracePt t="7275" x="584200" y="2301875"/>
          <p14:tracePt t="7283" x="576263" y="2301875"/>
          <p14:tracePt t="7347" x="566738" y="2301875"/>
          <p14:tracePt t="7355" x="547688" y="2301875"/>
          <p14:tracePt t="7364" x="511175" y="2301875"/>
          <p14:tracePt t="7371" x="493713" y="2319338"/>
          <p14:tracePt t="7380" x="447675" y="2346325"/>
          <p14:tracePt t="7387" x="438150" y="2355850"/>
          <p14:tracePt t="7397" x="420688" y="2355850"/>
          <p14:tracePt t="7403" x="411163" y="2365375"/>
          <p14:tracePt t="7413" x="401638" y="2365375"/>
          <p14:tracePt t="7556" x="392113" y="2374900"/>
          <p14:tracePt t="7579" x="0" y="0"/>
        </p14:tracePtLst>
        <p14:tracePtLst>
          <p14:tracePt t="12093" x="1854200" y="2447925"/>
          <p14:tracePt t="12347" x="1863725" y="2428875"/>
          <p14:tracePt t="12355" x="1863725" y="2411413"/>
          <p14:tracePt t="12363" x="1873250" y="2392363"/>
          <p14:tracePt t="12371" x="1873250" y="2382838"/>
          <p14:tracePt t="12379" x="1881188" y="2365375"/>
          <p14:tracePt t="12387" x="1881188" y="2346325"/>
          <p14:tracePt t="12395" x="1881188" y="2338388"/>
          <p14:tracePt t="12403" x="1890713" y="2328863"/>
          <p14:tracePt t="12427" x="1890713" y="2319338"/>
          <p14:tracePt t="12435" x="1890713" y="2309813"/>
          <p14:tracePt t="12444" x="1890713" y="2292350"/>
          <p14:tracePt t="12453" x="1900238" y="2282825"/>
          <p14:tracePt t="12467" x="1909763" y="2265363"/>
          <p14:tracePt t="12516" x="1917700" y="2255838"/>
          <p14:tracePt t="12523" x="1936750" y="2236788"/>
          <p14:tracePt t="12539" x="1946275" y="2219325"/>
          <p14:tracePt t="12547" x="1954213" y="2219325"/>
          <p14:tracePt t="12588" x="1963738" y="2209800"/>
          <p14:tracePt t="12643" x="1973263" y="2209800"/>
          <p14:tracePt t="12659" x="1990725" y="2192338"/>
          <p14:tracePt t="12668" x="2000250" y="2182813"/>
          <p14:tracePt t="12676" x="2009775" y="2173288"/>
          <p14:tracePt t="12684" x="2019300" y="2163763"/>
          <p14:tracePt t="12691" x="2027238" y="2155825"/>
          <p14:tracePt t="12699" x="2046288" y="2146300"/>
          <p14:tracePt t="12827" x="2027238" y="2182813"/>
          <p14:tracePt t="12835" x="2019300" y="2219325"/>
          <p14:tracePt t="12844" x="2009775" y="2246313"/>
          <p14:tracePt t="12851" x="2000250" y="2282825"/>
          <p14:tracePt t="12861" x="1990725" y="2319338"/>
          <p14:tracePt t="12867" x="1990725" y="2338388"/>
          <p14:tracePt t="12878" x="1990725" y="2365375"/>
          <p14:tracePt t="12883" x="1990725" y="2374900"/>
          <p14:tracePt t="12892" x="1990725" y="2382838"/>
          <p14:tracePt t="12979" x="1990725" y="2392363"/>
          <p14:tracePt t="12987" x="2019300" y="2411413"/>
          <p14:tracePt t="12995" x="2063750" y="2411413"/>
          <p14:tracePt t="13003" x="2100263" y="2419350"/>
          <p14:tracePt t="13012" x="2155825" y="2419350"/>
          <p14:tracePt t="13019" x="2201863" y="2419350"/>
          <p14:tracePt t="13029" x="2238375" y="2419350"/>
          <p14:tracePt t="13036" x="2274888" y="2419350"/>
          <p14:tracePt t="13044" x="2284413" y="2419350"/>
          <p14:tracePt t="13051" x="2311400" y="2411413"/>
          <p14:tracePt t="13061" x="2328863" y="2382838"/>
          <p14:tracePt t="13080" x="2338388" y="2355850"/>
          <p14:tracePt t="13083" x="2347913" y="2338388"/>
          <p14:tracePt t="13091" x="2347913" y="2301875"/>
          <p14:tracePt t="13099" x="2347913" y="2273300"/>
          <p14:tracePt t="13108" x="2347913" y="2246313"/>
          <p14:tracePt t="13116" x="2347913" y="2219325"/>
          <p14:tracePt t="13124" x="2347913" y="2200275"/>
          <p14:tracePt t="13131" x="2347913" y="2182813"/>
          <p14:tracePt t="13139" x="2347913" y="2155825"/>
          <p14:tracePt t="13162" x="2338388" y="2136775"/>
          <p14:tracePt t="13164" x="2328863" y="2127250"/>
          <p14:tracePt t="13173" x="2320925" y="2119313"/>
          <p14:tracePt t="13179" x="2311400" y="2109788"/>
          <p14:tracePt t="13187" x="2301875" y="2109788"/>
          <p14:tracePt t="13196" x="2301875" y="2100263"/>
          <p14:tracePt t="13204" x="2292350" y="2090738"/>
          <p14:tracePt t="13212" x="2274888" y="2082800"/>
          <p14:tracePt t="13219" x="2255838" y="2082800"/>
          <p14:tracePt t="13229" x="2228850" y="2082800"/>
          <p14:tracePt t="13236" x="2192338" y="2073275"/>
          <p14:tracePt t="13244" x="2165350" y="2073275"/>
          <p14:tracePt t="13251" x="2128838" y="2073275"/>
          <p14:tracePt t="13260" x="2092325" y="2073275"/>
          <p14:tracePt t="13267" x="2055813" y="2073275"/>
          <p14:tracePt t="13276" x="2027238" y="2073275"/>
          <p14:tracePt t="13283" x="1982788" y="2073275"/>
          <p14:tracePt t="13294" x="1963738" y="2073275"/>
          <p14:tracePt t="13299" x="1936750" y="2090738"/>
          <p14:tracePt t="13308" x="1927225" y="2100263"/>
          <p14:tracePt t="13315" x="1909763" y="2119313"/>
          <p14:tracePt t="13324" x="1900238" y="2127250"/>
          <p14:tracePt t="13331" x="1881188" y="2155825"/>
          <p14:tracePt t="13339" x="1873250" y="2173288"/>
          <p14:tracePt t="13347" x="1863725" y="2192338"/>
          <p14:tracePt t="13355" x="1854200" y="2219325"/>
          <p14:tracePt t="13364" x="1854200" y="2236788"/>
          <p14:tracePt t="13371" x="1854200" y="2265363"/>
          <p14:tracePt t="13379" x="1854200" y="2282825"/>
          <p14:tracePt t="13387" x="1854200" y="2309813"/>
          <p14:tracePt t="13396" x="1854200" y="2346325"/>
          <p14:tracePt t="13403" x="1854200" y="2365375"/>
          <p14:tracePt t="13412" x="1854200" y="2392363"/>
          <p14:tracePt t="13419" x="1854200" y="2411413"/>
          <p14:tracePt t="13429" x="1854200" y="2428875"/>
          <p14:tracePt t="13435" x="1854200" y="2447925"/>
          <p14:tracePt t="13454" x="1854200" y="2455863"/>
          <p14:tracePt t="13461" x="1854200" y="2465388"/>
          <p14:tracePt t="13467" x="1854200" y="2474913"/>
          <p14:tracePt t="13477" x="1854200" y="2484438"/>
          <p14:tracePt t="13483" x="1863725" y="2492375"/>
          <p14:tracePt t="13499" x="1863725" y="2501900"/>
          <p14:tracePt t="13508" x="1873250" y="2501900"/>
          <p14:tracePt t="13515" x="1881188" y="2511425"/>
          <p14:tracePt t="13524" x="1881188" y="2520950"/>
          <p14:tracePt t="13531" x="1881188" y="2528888"/>
          <p14:tracePt t="13547" x="1881188" y="2538413"/>
          <p14:tracePt t="13555" x="1890713" y="2547938"/>
          <p14:tracePt t="13571" x="1900238" y="2547938"/>
          <p14:tracePt t="13579" x="1909763" y="2557463"/>
          <p14:tracePt t="13587" x="1917700" y="2565400"/>
          <p14:tracePt t="13596" x="1936750" y="2584450"/>
          <p14:tracePt t="13604" x="1946275" y="2593975"/>
          <p14:tracePt t="13612" x="1946275" y="2601913"/>
          <p14:tracePt t="13619" x="1954213" y="2620963"/>
          <p14:tracePt t="13629" x="1963738" y="2630488"/>
          <p14:tracePt t="13635" x="1973263" y="2638425"/>
          <p14:tracePt t="13645" x="1982788" y="2647950"/>
          <p14:tracePt t="13651" x="1982788" y="2667000"/>
          <p14:tracePt t="13661" x="1990725" y="2711450"/>
          <p14:tracePt t="13667" x="2000250" y="2740025"/>
          <p14:tracePt t="13677" x="2036763" y="2813050"/>
          <p14:tracePt t="13683" x="2063750" y="2922588"/>
          <p14:tracePt t="13693" x="2082800" y="3059113"/>
          <p14:tracePt t="13699" x="2100263" y="3187700"/>
          <p14:tracePt t="13708" x="2100263" y="3297238"/>
          <p14:tracePt t="13715" x="2100263" y="3424238"/>
          <p14:tracePt t="13727" x="2100263" y="3533775"/>
          <p14:tracePt t="13731" x="2100263" y="3606800"/>
          <p14:tracePt t="13739" x="2100263" y="3643313"/>
          <p14:tracePt t="13747" x="2100263" y="3689350"/>
          <p14:tracePt t="13756" x="2100263" y="3698875"/>
          <p14:tracePt t="13764" x="2100263" y="3706813"/>
          <p14:tracePt t="13805" x="2100263" y="3716338"/>
          <p14:tracePt t="13812" x="2100263" y="3752850"/>
          <p14:tracePt t="13819" x="2092325" y="3789363"/>
          <p14:tracePt t="13828" x="2055813" y="3852863"/>
          <p14:tracePt t="13835" x="2019300" y="3917950"/>
          <p14:tracePt t="13846" x="1963738" y="4017963"/>
          <p14:tracePt t="13851" x="1909763" y="4081463"/>
          <p14:tracePt t="13861" x="1854200" y="4164013"/>
          <p14:tracePt t="13867" x="1800225" y="4246563"/>
          <p14:tracePt t="13878" x="1754188" y="4300538"/>
          <p14:tracePt t="13884" x="1727200" y="4346575"/>
          <p14:tracePt t="13896" x="1690688" y="4392613"/>
          <p14:tracePt t="13899" x="1681163" y="4410075"/>
          <p14:tracePt t="13907" x="1671638" y="4429125"/>
          <p14:tracePt t="13915" x="1654175" y="4446588"/>
          <p14:tracePt t="13925" x="1654175" y="4456113"/>
          <p14:tracePt t="13931" x="1644650" y="4465638"/>
          <p14:tracePt t="13939" x="1644650" y="4483100"/>
          <p14:tracePt t="13948" x="1644650" y="4492625"/>
          <p14:tracePt t="13955" x="1644650" y="4519613"/>
          <p14:tracePt t="13965" x="1635125" y="4548188"/>
          <p14:tracePt t="13973" x="1625600" y="4575175"/>
          <p14:tracePt t="13979" x="1617663" y="4602163"/>
          <p14:tracePt t="13988" x="1608138" y="4638675"/>
          <p14:tracePt t="13996" x="1598613" y="4675188"/>
          <p14:tracePt t="14003" x="1598613" y="4702175"/>
          <p14:tracePt t="14012" x="1598613" y="4738688"/>
          <p14:tracePt t="14019" x="1579563" y="4775200"/>
          <p14:tracePt t="14029" x="1579563" y="4821238"/>
          <p14:tracePt t="14035" x="1579563" y="4857750"/>
          <p14:tracePt t="14045" x="1579563" y="4884738"/>
          <p14:tracePt t="14051" x="1608138" y="4930775"/>
          <p14:tracePt t="14061" x="1644650" y="4967288"/>
          <p14:tracePt t="14067" x="1662113" y="4986338"/>
          <p14:tracePt t="14077" x="1681163" y="5003800"/>
          <p14:tracePt t="14083" x="1708150" y="5013325"/>
          <p14:tracePt t="14093" x="1754188" y="5013325"/>
          <p14:tracePt t="14099" x="1790700" y="5022850"/>
          <p14:tracePt t="14108" x="1836738" y="5022850"/>
          <p14:tracePt t="14115" x="1890713" y="5022850"/>
          <p14:tracePt t="14125" x="1927225" y="5022850"/>
          <p14:tracePt t="14131" x="1973263" y="5022850"/>
          <p14:tracePt t="14139" x="2009775" y="5022850"/>
          <p14:tracePt t="14148" x="2055813" y="5022850"/>
          <p14:tracePt t="14157" x="2082800" y="5013325"/>
          <p14:tracePt t="14163" x="2128838" y="4976813"/>
          <p14:tracePt t="14171" x="2155825" y="4959350"/>
          <p14:tracePt t="14179" x="2192338" y="4940300"/>
          <p14:tracePt t="14188" x="2211388" y="4922838"/>
          <p14:tracePt t="14196" x="2219325" y="4903788"/>
          <p14:tracePt t="14203" x="2228850" y="4857750"/>
          <p14:tracePt t="14212" x="2238375" y="4830763"/>
          <p14:tracePt t="14219" x="2238375" y="4784725"/>
          <p14:tracePt t="14228" x="2238375" y="4757738"/>
          <p14:tracePt t="14235" x="2238375" y="4721225"/>
          <p14:tracePt t="14245" x="2238375" y="4684713"/>
          <p14:tracePt t="14251" x="2238375" y="4657725"/>
          <p14:tracePt t="14261" x="2238375" y="4629150"/>
          <p14:tracePt t="14267" x="2238375" y="4602163"/>
          <p14:tracePt t="14277" x="2238375" y="4584700"/>
          <p14:tracePt t="14283" x="2238375" y="4565650"/>
          <p14:tracePt t="14295" x="2238375" y="4548188"/>
          <p14:tracePt t="14299" x="2228850" y="4538663"/>
          <p14:tracePt t="14532" x="0" y="0"/>
        </p14:tracePtLst>
        <p14:tracePtLst>
          <p14:tracePt t="17517" x="5307013" y="3771900"/>
          <p14:tracePt t="17843" x="5326063" y="3771900"/>
          <p14:tracePt t="17851" x="5343525" y="3771900"/>
          <p14:tracePt t="17862" x="5370513" y="3771900"/>
          <p14:tracePt t="17867" x="5408613" y="3771900"/>
          <p14:tracePt t="17877" x="5445125" y="3771900"/>
          <p14:tracePt t="17896" x="5481638" y="3771900"/>
          <p14:tracePt t="17901" x="5489575" y="3771900"/>
          <p14:tracePt t="17907" x="5508625" y="3771900"/>
          <p14:tracePt t="17915" x="5518150" y="3762375"/>
          <p14:tracePt t="17923" x="5526088" y="3752850"/>
          <p14:tracePt t="17931" x="5545138" y="3735388"/>
          <p14:tracePt t="17939" x="5562600" y="3716338"/>
          <p14:tracePt t="17947" x="5572125" y="3689350"/>
          <p14:tracePt t="17955" x="5581650" y="3643313"/>
          <p14:tracePt t="17963" x="5599113" y="3616325"/>
          <p14:tracePt t="17972" x="5608638" y="3597275"/>
          <p14:tracePt t="17979" x="5608638" y="3570288"/>
          <p14:tracePt t="17987" x="5608638" y="3524250"/>
          <p14:tracePt t="17995" x="5608638" y="3497263"/>
          <p14:tracePt t="18003" x="5608638" y="3460750"/>
          <p14:tracePt t="18011" x="5608638" y="3414713"/>
          <p14:tracePt t="18019" x="5608638" y="3387725"/>
          <p14:tracePt t="18028" x="5581650" y="3333750"/>
          <p14:tracePt t="18035" x="5554663" y="3268663"/>
          <p14:tracePt t="18045" x="5508625" y="3151188"/>
          <p14:tracePt t="18051" x="5462588" y="3005138"/>
          <p14:tracePt t="18060" x="5426075" y="2903538"/>
          <p14:tracePt t="18067" x="5416550" y="2876550"/>
          <p14:tracePt t="18077" x="5389563" y="2813050"/>
          <p14:tracePt t="18083" x="5362575" y="2757488"/>
          <p14:tracePt t="18093" x="5343525" y="2711450"/>
          <p14:tracePt t="18099" x="5316538" y="2667000"/>
          <p14:tracePt t="18108" x="5316538" y="2647950"/>
          <p14:tracePt t="18115" x="5307013" y="2630488"/>
          <p14:tracePt t="18123" x="5297488" y="2611438"/>
          <p14:tracePt t="18131" x="5297488" y="2601913"/>
          <p14:tracePt t="18140" x="5297488" y="2584450"/>
          <p14:tracePt t="18147" x="5289550" y="2574925"/>
          <p14:tracePt t="18156" x="5289550" y="2565400"/>
          <p14:tracePt t="18163" x="5280025" y="2547938"/>
          <p14:tracePt t="18171" x="5270500" y="2520950"/>
          <p14:tracePt t="18179" x="5243513" y="2492375"/>
          <p14:tracePt t="18188" x="5224463" y="2455863"/>
          <p14:tracePt t="18197" x="5197475" y="2419350"/>
          <p14:tracePt t="18205" x="5170488" y="2392363"/>
          <p14:tracePt t="18211" x="5143500" y="2346325"/>
          <p14:tracePt t="18219" x="5124450" y="2328863"/>
          <p14:tracePt t="18228" x="5097463" y="2309813"/>
          <p14:tracePt t="18236" x="5097463" y="2301875"/>
          <p14:tracePt t="18245" x="5078413" y="2292350"/>
          <p14:tracePt t="18251" x="5070475" y="2292350"/>
          <p14:tracePt t="18261" x="5060950" y="2282825"/>
          <p14:tracePt t="18267" x="5041900" y="2265363"/>
          <p14:tracePt t="18278" x="5024438" y="2255838"/>
          <p14:tracePt t="18283" x="5014913" y="2246313"/>
          <p14:tracePt t="18293" x="4997450" y="2228850"/>
          <p14:tracePt t="18299" x="4978400" y="2209800"/>
          <p14:tracePt t="18308" x="4951413" y="2192338"/>
          <p14:tracePt t="18315" x="4941888" y="2182813"/>
          <p14:tracePt t="18324" x="4924425" y="2163763"/>
          <p14:tracePt t="18331" x="4914900" y="2155825"/>
          <p14:tracePt t="18339" x="4905375" y="2146300"/>
          <p14:tracePt t="18347" x="4895850" y="2136775"/>
          <p14:tracePt t="18411" x="4887913" y="2127250"/>
          <p14:tracePt t="18428" x="4859338" y="2109788"/>
          <p14:tracePt t="18435" x="4841875" y="2100263"/>
          <p14:tracePt t="18444" x="4822825" y="2090738"/>
          <p14:tracePt t="18451" x="4759325" y="2073275"/>
          <p14:tracePt t="18461" x="4732338" y="2063750"/>
          <p14:tracePt t="18467" x="4686300" y="2036763"/>
          <p14:tracePt t="18476" x="4667250" y="2027238"/>
          <p14:tracePt t="18483" x="4622800" y="2009775"/>
          <p14:tracePt t="18493" x="4603750" y="2009775"/>
          <p14:tracePt t="18508" x="4594225" y="2000250"/>
          <p14:tracePt t="18548" x="4586288" y="2000250"/>
          <p14:tracePt t="18555" x="4557713" y="2000250"/>
          <p14:tracePt t="18564" x="4530725" y="2000250"/>
          <p14:tracePt t="18571" x="4503738" y="2000250"/>
          <p14:tracePt t="18579" x="4457700" y="2000250"/>
          <p14:tracePt t="18587" x="4421188" y="2000250"/>
          <p14:tracePt t="18595" x="4384675" y="2000250"/>
          <p14:tracePt t="18604" x="4357688" y="2000250"/>
          <p14:tracePt t="18612" x="4338638" y="2000250"/>
          <p14:tracePt t="18619" x="4330700" y="2000250"/>
          <p14:tracePt t="18645" x="4321175" y="2000250"/>
          <p14:tracePt t="18651" x="4292600" y="2009775"/>
          <p14:tracePt t="18660" x="4284663" y="2017713"/>
          <p14:tracePt t="18667" x="4265613" y="2036763"/>
          <p14:tracePt t="18677" x="4238625" y="2054225"/>
          <p14:tracePt t="18685" x="4219575" y="2073275"/>
          <p14:tracePt t="18693" x="4219575" y="2100263"/>
          <p14:tracePt t="18699" x="4192588" y="2127250"/>
          <p14:tracePt t="18707" x="4183063" y="2155825"/>
          <p14:tracePt t="18715" x="4165600" y="2200275"/>
          <p14:tracePt t="18725" x="4156075" y="2219325"/>
          <p14:tracePt t="18731" x="4146550" y="2246313"/>
          <p14:tracePt t="18739" x="4138613" y="2292350"/>
          <p14:tracePt t="18747" x="4129088" y="2309813"/>
          <p14:tracePt t="18755" x="4110038" y="2338388"/>
          <p14:tracePt t="18764" x="4110038" y="2365375"/>
          <p14:tracePt t="18771" x="4110038" y="2382838"/>
          <p14:tracePt t="18779" x="4110038" y="2401888"/>
          <p14:tracePt t="18788" x="4110038" y="2419350"/>
          <p14:tracePt t="18795" x="4110038" y="2428875"/>
          <p14:tracePt t="18804" x="4110038" y="2438400"/>
          <p14:tracePt t="18819" x="4110038" y="2447925"/>
          <p14:tracePt t="18828" x="4110038" y="2465388"/>
          <p14:tracePt t="18835" x="4110038" y="2484438"/>
          <p14:tracePt t="18847" x="4119563" y="2501900"/>
          <p14:tracePt t="18851" x="4138613" y="2528888"/>
          <p14:tracePt t="18861" x="4146550" y="2547938"/>
          <p14:tracePt t="18868" x="4146550" y="2557463"/>
          <p14:tracePt t="18877" x="4146550" y="2565400"/>
          <p14:tracePt t="18894" x="4165600" y="2601913"/>
          <p14:tracePt t="18899" x="4183063" y="2620963"/>
          <p14:tracePt t="18908" x="4202113" y="2638425"/>
          <p14:tracePt t="18915" x="4211638" y="2647950"/>
          <p14:tracePt t="18923" x="4219575" y="2667000"/>
          <p14:tracePt t="18940" x="4229100" y="2674938"/>
          <p14:tracePt t="18947" x="4229100" y="2684463"/>
          <p14:tracePt t="18987" x="4238625" y="2693988"/>
          <p14:tracePt t="19003" x="4248150" y="2693988"/>
          <p14:tracePt t="19019" x="4275138" y="2693988"/>
          <p14:tracePt t="19028" x="4284663" y="2693988"/>
          <p14:tracePt t="19035" x="4311650" y="2693988"/>
          <p14:tracePt t="19044" x="4321175" y="2693988"/>
          <p14:tracePt t="19051" x="4330700" y="2693988"/>
          <p14:tracePt t="19187" x="4330700" y="2703513"/>
          <p14:tracePt t="19195" x="4330700" y="2711450"/>
          <p14:tracePt t="19203" x="4330700" y="2747963"/>
          <p14:tracePt t="19212" x="4375150" y="2849563"/>
          <p14:tracePt t="19219" x="4348163" y="2876550"/>
          <p14:tracePt t="19229" x="4338638" y="2922588"/>
          <p14:tracePt t="19236" x="4321175" y="2968625"/>
          <p14:tracePt t="19245" x="4292600" y="3032125"/>
          <p14:tracePt t="19252" x="4265613" y="3122613"/>
          <p14:tracePt t="19260" x="4248150" y="3168650"/>
          <p14:tracePt t="19268" x="4229100" y="3214688"/>
          <p14:tracePt t="19275" x="4219575" y="3268663"/>
          <p14:tracePt t="19283" x="4219575" y="3360738"/>
          <p14:tracePt t="19294" x="4219575" y="3443288"/>
          <p14:tracePt t="19299" x="4219575" y="3516313"/>
          <p14:tracePt t="19307" x="4219575" y="3552825"/>
          <p14:tracePt t="19315" x="4211638" y="3606800"/>
          <p14:tracePt t="19324" x="4211638" y="3652838"/>
          <p14:tracePt t="19332" x="4202113" y="3706813"/>
          <p14:tracePt t="19339" x="4202113" y="3762375"/>
          <p14:tracePt t="19347" x="4202113" y="3816350"/>
          <p14:tracePt t="19355" x="4202113" y="3862388"/>
          <p14:tracePt t="19363" x="4202113" y="3889375"/>
          <p14:tracePt t="19372" x="4202113" y="3935413"/>
          <p14:tracePt t="19379" x="4202113" y="3954463"/>
          <p14:tracePt t="19387" x="4202113" y="3981450"/>
          <p14:tracePt t="19395" x="4202113" y="3990975"/>
          <p14:tracePt t="19403" x="4202113" y="4000500"/>
          <p14:tracePt t="19412" x="4202113" y="4008438"/>
          <p14:tracePt t="19419" x="4192588" y="4037013"/>
          <p14:tracePt t="19428" x="4192588" y="4044950"/>
          <p14:tracePt t="19435" x="4183063" y="4064000"/>
          <p14:tracePt t="19445" x="4183063" y="4081463"/>
          <p14:tracePt t="19455" x="4183063" y="4100513"/>
          <p14:tracePt t="19461" x="4183063" y="4127500"/>
          <p14:tracePt t="19467" x="4175125" y="4154488"/>
          <p14:tracePt t="19476" x="4175125" y="4173538"/>
          <p14:tracePt t="19483" x="4165600" y="4191000"/>
          <p14:tracePt t="19494" x="4165600" y="4210050"/>
          <p14:tracePt t="19499" x="4165600" y="4227513"/>
          <p14:tracePt t="19510" x="4165600" y="4246563"/>
          <p14:tracePt t="19517" x="4156075" y="4264025"/>
          <p14:tracePt t="19524" x="4156075" y="4283075"/>
          <p14:tracePt t="19531" x="4156075" y="4300538"/>
          <p14:tracePt t="19539" x="4156075" y="4310063"/>
          <p14:tracePt t="19547" x="4146550" y="4329113"/>
          <p14:tracePt t="19555" x="4146550" y="4356100"/>
          <p14:tracePt t="19563" x="4138613" y="4373563"/>
          <p14:tracePt t="19572" x="4138613" y="4402138"/>
          <p14:tracePt t="19579" x="4138613" y="4446588"/>
          <p14:tracePt t="19587" x="4138613" y="4475163"/>
          <p14:tracePt t="19595" x="4138613" y="4511675"/>
          <p14:tracePt t="19603" x="4146550" y="4575175"/>
          <p14:tracePt t="19612" x="4146550" y="4602163"/>
          <p14:tracePt t="19619" x="4146550" y="4621213"/>
          <p14:tracePt t="19629" x="4146550" y="4657725"/>
          <p14:tracePt t="19635" x="4156075" y="4675188"/>
          <p14:tracePt t="19645" x="4165600" y="4694238"/>
          <p14:tracePt t="19661" x="4165600" y="4702175"/>
          <p14:tracePt t="19667" x="4175125" y="4711700"/>
          <p14:tracePt t="19676" x="4175125" y="4721225"/>
          <p14:tracePt t="19693" x="4183063" y="4738688"/>
          <p14:tracePt t="19699" x="4192588" y="4748213"/>
          <p14:tracePt t="19708" x="4202113" y="4748213"/>
          <p14:tracePt t="19715" x="4211638" y="4757738"/>
          <p14:tracePt t="19724" x="4219575" y="4767263"/>
          <p14:tracePt t="19731" x="4229100" y="4775200"/>
          <p14:tracePt t="19739" x="4248150" y="4775200"/>
          <p14:tracePt t="19747" x="4265613" y="4784725"/>
          <p14:tracePt t="19755" x="4292600" y="4794250"/>
          <p14:tracePt t="19764" x="4330700" y="4803775"/>
          <p14:tracePt t="19771" x="4357688" y="4803775"/>
          <p14:tracePt t="19779" x="4394200" y="4803775"/>
          <p14:tracePt t="19792" x="4440238" y="4803775"/>
          <p14:tracePt t="19795" x="4476750" y="4803775"/>
          <p14:tracePt t="19804" x="4513263" y="4803775"/>
          <p14:tracePt t="19812" x="4540250" y="4803775"/>
          <p14:tracePt t="19819" x="4567238" y="4803775"/>
          <p14:tracePt t="19829" x="4594225" y="4803775"/>
          <p14:tracePt t="19835" x="4613275" y="4794250"/>
          <p14:tracePt t="19845" x="4630738" y="4784725"/>
          <p14:tracePt t="19851" x="4667250" y="4767263"/>
          <p14:tracePt t="19862" x="4686300" y="4748213"/>
          <p14:tracePt t="19867" x="4695825" y="4738688"/>
          <p14:tracePt t="19877" x="4703763" y="4730750"/>
          <p14:tracePt t="19883" x="4703763" y="4721225"/>
          <p14:tracePt t="19899" x="4722813" y="4711700"/>
          <p14:tracePt t="19916" x="4722813" y="4694238"/>
          <p14:tracePt t="19924" x="4732338" y="4684713"/>
          <p14:tracePt t="19931" x="4740275" y="4675188"/>
          <p14:tracePt t="19940" x="4749800" y="4657725"/>
          <p14:tracePt t="19947" x="4749800" y="4638675"/>
          <p14:tracePt t="19955" x="4749800" y="4621213"/>
          <p14:tracePt t="19963" x="4749800" y="4611688"/>
          <p14:tracePt t="19972" x="4759325" y="4602163"/>
          <p14:tracePt t="19980" x="4759325" y="4592638"/>
          <p14:tracePt t="19987" x="4759325" y="4575175"/>
          <p14:tracePt t="19996" x="4759325" y="4565650"/>
          <p14:tracePt t="20003" x="4759325" y="4556125"/>
          <p14:tracePt t="20012" x="4759325" y="4538663"/>
          <p14:tracePt t="20020" x="4759325" y="4529138"/>
          <p14:tracePt t="20028" x="4759325" y="4502150"/>
          <p14:tracePt t="20035" x="4759325" y="4483100"/>
          <p14:tracePt t="20044" x="4759325" y="4475163"/>
          <p14:tracePt t="20051" x="4759325" y="4465638"/>
          <p14:tracePt t="20060" x="4759325" y="4438650"/>
          <p14:tracePt t="20080" x="4740275" y="4429125"/>
          <p14:tracePt t="20083" x="4732338" y="4410075"/>
          <p14:tracePt t="20093" x="4722813" y="4392613"/>
          <p14:tracePt t="20099" x="4703763" y="4373563"/>
          <p14:tracePt t="20107" x="4695825" y="4365625"/>
          <p14:tracePt t="20115" x="4695825" y="4356100"/>
          <p14:tracePt t="20125" x="4686300" y="4346575"/>
          <p14:tracePt t="20131" x="4667250" y="4337050"/>
          <p14:tracePt t="20139" x="4649788" y="4329113"/>
          <p14:tracePt t="20147" x="4630738" y="4319588"/>
          <p14:tracePt t="20156" x="4613275" y="4319588"/>
          <p14:tracePt t="20164" x="4603750" y="4319588"/>
          <p14:tracePt t="20171" x="4586288" y="4310063"/>
          <p14:tracePt t="20179" x="4576763" y="4310063"/>
          <p14:tracePt t="2024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761" y="152400"/>
            <a:ext cx="8153400" cy="461665"/>
          </a:xfrm>
          <a:prstGeom prst="rect">
            <a:avLst/>
          </a:prstGeom>
          <a:noFill/>
        </p:spPr>
        <p:txBody>
          <a:bodyPr wrap="square" rtlCol="0">
            <a:spAutoFit/>
          </a:bodyPr>
          <a:lstStyle/>
          <a:p>
            <a:pPr algn="ctr"/>
            <a:r>
              <a:rPr lang="fr-FR" sz="2400" b="1" dirty="0" err="1"/>
              <a:t>Synthesis</a:t>
            </a:r>
            <a:r>
              <a:rPr lang="fr-FR" sz="2400" b="1" dirty="0"/>
              <a:t> of Imidazole Carbamates 13a-c and 15a-e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Rectangle 2">
            <a:extLst>
              <a:ext uri="{FF2B5EF4-FFF2-40B4-BE49-F238E27FC236}">
                <a16:creationId xmlns:a16="http://schemas.microsoft.com/office/drawing/2014/main" id="{D69E8F06-AF97-43D0-929B-93AE878CD8D2}"/>
              </a:ext>
            </a:extLst>
          </p:cNvPr>
          <p:cNvSpPr>
            <a:spLocks noChangeArrowheads="1"/>
          </p:cNvSpPr>
          <p:nvPr/>
        </p:nvSpPr>
        <p:spPr bwMode="auto">
          <a:xfrm flipV="1">
            <a:off x="501178" y="2743199"/>
            <a:ext cx="100507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7" name="Rectangle 2">
            <a:extLst>
              <a:ext uri="{FF2B5EF4-FFF2-40B4-BE49-F238E27FC236}">
                <a16:creationId xmlns:a16="http://schemas.microsoft.com/office/drawing/2014/main" id="{1BC84E5D-46DB-4CA1-8A61-98003DEBF9F7}"/>
              </a:ext>
            </a:extLst>
          </p:cNvPr>
          <p:cNvSpPr>
            <a:spLocks noChangeArrowheads="1"/>
          </p:cNvSpPr>
          <p:nvPr/>
        </p:nvSpPr>
        <p:spPr bwMode="auto">
          <a:xfrm flipV="1">
            <a:off x="1371599" y="2169977"/>
            <a:ext cx="11233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graphicFrame>
        <p:nvGraphicFramePr>
          <p:cNvPr id="8" name="Oggetto 7">
            <a:extLst>
              <a:ext uri="{FF2B5EF4-FFF2-40B4-BE49-F238E27FC236}">
                <a16:creationId xmlns:a16="http://schemas.microsoft.com/office/drawing/2014/main" id="{0B097508-8B7C-448A-BF18-4EFF1E85DB53}"/>
              </a:ext>
            </a:extLst>
          </p:cNvPr>
          <p:cNvGraphicFramePr>
            <a:graphicFrameLocks noChangeAspect="1"/>
          </p:cNvGraphicFramePr>
          <p:nvPr>
            <p:extLst>
              <p:ext uri="{D42A27DB-BD31-4B8C-83A1-F6EECF244321}">
                <p14:modId xmlns:p14="http://schemas.microsoft.com/office/powerpoint/2010/main" val="2803957471"/>
              </p:ext>
            </p:extLst>
          </p:nvPr>
        </p:nvGraphicFramePr>
        <p:xfrm>
          <a:off x="304800" y="1066800"/>
          <a:ext cx="8534376" cy="3750438"/>
        </p:xfrm>
        <a:graphic>
          <a:graphicData uri="http://schemas.openxmlformats.org/presentationml/2006/ole">
            <mc:AlternateContent xmlns:mc="http://schemas.openxmlformats.org/markup-compatibility/2006">
              <mc:Choice xmlns:v="urn:schemas-microsoft-com:vml" Requires="v">
                <p:oleObj spid="_x0000_s4201" name="CS ChemDraw Drawing" r:id="rId6" imgW="6392978" imgH="2784095" progId="ChemDraw.Document.6.0">
                  <p:embed/>
                </p:oleObj>
              </mc:Choice>
              <mc:Fallback>
                <p:oleObj name="CS ChemDraw Drawing" r:id="rId6" imgW="6392978" imgH="2784095" progId="ChemDraw.Document.6.0">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066800"/>
                        <a:ext cx="8534376" cy="3750438"/>
                      </a:xfrm>
                      <a:prstGeom prst="rect">
                        <a:avLst/>
                      </a:prstGeom>
                      <a:noFill/>
                    </p:spPr>
                  </p:pic>
                </p:oleObj>
              </mc:Fallback>
            </mc:AlternateContent>
          </a:graphicData>
        </a:graphic>
      </p:graphicFrame>
      <p:sp>
        <p:nvSpPr>
          <p:cNvPr id="9" name="CasellaDiTesto 8">
            <a:extLst>
              <a:ext uri="{FF2B5EF4-FFF2-40B4-BE49-F238E27FC236}">
                <a16:creationId xmlns:a16="http://schemas.microsoft.com/office/drawing/2014/main" id="{0CC1A9C6-A4B5-4001-871A-1DA0695BAE8A}"/>
              </a:ext>
            </a:extLst>
          </p:cNvPr>
          <p:cNvSpPr txBox="1"/>
          <p:nvPr/>
        </p:nvSpPr>
        <p:spPr>
          <a:xfrm>
            <a:off x="381000" y="4953000"/>
            <a:ext cx="8195039" cy="1015663"/>
          </a:xfrm>
          <a:prstGeom prst="rect">
            <a:avLst/>
          </a:prstGeom>
          <a:noFill/>
        </p:spPr>
        <p:txBody>
          <a:bodyPr wrap="square" rtlCol="0">
            <a:spAutoFit/>
          </a:bodyPr>
          <a:lstStyle/>
          <a:p>
            <a:pPr algn="just"/>
            <a:r>
              <a:rPr lang="en-US" sz="2000" b="1" dirty="0"/>
              <a:t>Reagents and conditions</a:t>
            </a:r>
            <a:r>
              <a:rPr lang="en-US" sz="2000" dirty="0"/>
              <a:t>: a) styrene oxide (for </a:t>
            </a:r>
            <a:r>
              <a:rPr lang="en-US" sz="2000" b="1" dirty="0"/>
              <a:t>12</a:t>
            </a:r>
            <a:r>
              <a:rPr lang="en-US" sz="2000" dirty="0"/>
              <a:t>) or 1,2-epoxy-3-phenoxypropane (for </a:t>
            </a:r>
            <a:r>
              <a:rPr lang="en-US" sz="2000" b="1" dirty="0"/>
              <a:t>14</a:t>
            </a:r>
            <a:r>
              <a:rPr lang="en-US" sz="2000" dirty="0"/>
              <a:t>), THF, 60°C, 24h; b) sodium hydride, R-NCO, dry ACN, N</a:t>
            </a:r>
            <a:r>
              <a:rPr lang="en-US" sz="2000" baseline="-25000" dirty="0"/>
              <a:t>2</a:t>
            </a:r>
            <a:r>
              <a:rPr lang="en-US" sz="2000" dirty="0"/>
              <a:t>, </a:t>
            </a:r>
            <a:r>
              <a:rPr lang="en-US" sz="2000" dirty="0" err="1"/>
              <a:t>r.t.</a:t>
            </a:r>
            <a:r>
              <a:rPr lang="en-US" sz="2000" dirty="0"/>
              <a:t>, 24h.</a:t>
            </a:r>
            <a:endParaRPr lang="it-IT" sz="2000" dirty="0"/>
          </a:p>
        </p:txBody>
      </p:sp>
      <p:pic>
        <p:nvPicPr>
          <p:cNvPr id="3" name="Audio 2">
            <a:hlinkClick r:id="" action="ppaction://media"/>
            <a:extLst>
              <a:ext uri="{FF2B5EF4-FFF2-40B4-BE49-F238E27FC236}">
                <a16:creationId xmlns:a16="http://schemas.microsoft.com/office/drawing/2014/main" id="{3B656A65-CC1C-4529-B87E-2C959D6AB3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
        <p:nvSpPr>
          <p:cNvPr id="10" name="Rettangolo 9">
            <a:extLst>
              <a:ext uri="{FF2B5EF4-FFF2-40B4-BE49-F238E27FC236}">
                <a16:creationId xmlns:a16="http://schemas.microsoft.com/office/drawing/2014/main" id="{1FE0733E-BFEB-49D2-B5DE-52D469B94170}"/>
              </a:ext>
            </a:extLst>
          </p:cNvPr>
          <p:cNvSpPr/>
          <p:nvPr/>
        </p:nvSpPr>
        <p:spPr>
          <a:xfrm>
            <a:off x="5029200" y="5660668"/>
            <a:ext cx="4572000" cy="369332"/>
          </a:xfrm>
          <a:prstGeom prst="rect">
            <a:avLst/>
          </a:prstGeom>
        </p:spPr>
        <p:txBody>
          <a:bodyPr>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3748442348"/>
      </p:ext>
    </p:extLst>
  </p:cSld>
  <p:clrMapOvr>
    <a:masterClrMapping/>
  </p:clrMapOvr>
  <mc:AlternateContent xmlns:mc="http://schemas.openxmlformats.org/markup-compatibility/2006" xmlns:p14="http://schemas.microsoft.com/office/powerpoint/2010/main">
    <mc:Choice Requires="p14">
      <p:transition spd="slow" p14:dur="2000" advTm="10351"/>
    </mc:Choice>
    <mc:Fallback xmlns="">
      <p:transition spd="slow" advTm="1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28600"/>
            <a:ext cx="8153400" cy="461665"/>
          </a:xfrm>
          <a:prstGeom prst="rect">
            <a:avLst/>
          </a:prstGeom>
          <a:noFill/>
        </p:spPr>
        <p:txBody>
          <a:bodyPr wrap="square" rtlCol="0">
            <a:spAutoFit/>
          </a:bodyPr>
          <a:lstStyle/>
          <a:p>
            <a:pPr algn="ctr"/>
            <a:r>
              <a:rPr lang="fr-FR" sz="2400" b="1" i="1" dirty="0"/>
              <a:t>In vitro </a:t>
            </a:r>
            <a:r>
              <a:rPr lang="fr-FR" sz="2400" b="1" dirty="0"/>
              <a:t>Aromatase Inhibition </a:t>
            </a:r>
            <a:r>
              <a:rPr lang="fr-FR" sz="2400" b="1" dirty="0" err="1"/>
              <a:t>Assay</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CasellaDiTesto 1">
            <a:extLst>
              <a:ext uri="{FF2B5EF4-FFF2-40B4-BE49-F238E27FC236}">
                <a16:creationId xmlns:a16="http://schemas.microsoft.com/office/drawing/2014/main" id="{E7195D83-B31E-4F57-BA99-88D17C97260D}"/>
              </a:ext>
            </a:extLst>
          </p:cNvPr>
          <p:cNvSpPr txBox="1"/>
          <p:nvPr/>
        </p:nvSpPr>
        <p:spPr>
          <a:xfrm>
            <a:off x="304800" y="1255216"/>
            <a:ext cx="8153400" cy="4154984"/>
          </a:xfrm>
          <a:prstGeom prst="rect">
            <a:avLst/>
          </a:prstGeom>
          <a:noFill/>
        </p:spPr>
        <p:txBody>
          <a:bodyPr wrap="square" rtlCol="0">
            <a:spAutoFit/>
          </a:bodyPr>
          <a:lstStyle/>
          <a:p>
            <a:pPr marL="342900" indent="-342900" algn="just">
              <a:buFont typeface="Arial" panose="020B0604020202020204" pitchFamily="34" charset="0"/>
              <a:buChar char="•"/>
            </a:pPr>
            <a:r>
              <a:rPr lang="en-US" sz="2200" dirty="0"/>
              <a:t>The human aromatase inhibitory activity of the 22 synthesized compounds was determined by using an </a:t>
            </a:r>
            <a:r>
              <a:rPr lang="en-US" sz="2200" b="1" i="1" dirty="0">
                <a:solidFill>
                  <a:srgbClr val="00B050"/>
                </a:solidFill>
              </a:rPr>
              <a:t>in vitro</a:t>
            </a:r>
            <a:r>
              <a:rPr lang="en-US" sz="2200" b="1" dirty="0">
                <a:solidFill>
                  <a:srgbClr val="00B050"/>
                </a:solidFill>
              </a:rPr>
              <a:t> fluorescence-based assay</a:t>
            </a:r>
            <a:r>
              <a:rPr lang="en-US" sz="2200" dirty="0"/>
              <a:t> Aromatase (CYP19A) Inhibitor Screening Kit (</a:t>
            </a:r>
            <a:r>
              <a:rPr lang="en-US" sz="2200" dirty="0" err="1"/>
              <a:t>Fluorimetric</a:t>
            </a:r>
            <a:r>
              <a:rPr lang="en-US" sz="2200" dirty="0"/>
              <a:t>), </a:t>
            </a:r>
            <a:r>
              <a:rPr lang="en-US" sz="2200" dirty="0" err="1"/>
              <a:t>BioVision</a:t>
            </a:r>
            <a:r>
              <a:rPr lang="en-US" sz="2200" dirty="0"/>
              <a:t>. </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This assay utilizes a fluorogenic substrate that is converted into a highly fluorescent metabolite detected in the visible range (Ex/</a:t>
            </a:r>
            <a:r>
              <a:rPr lang="en-US" sz="2200" dirty="0" err="1"/>
              <a:t>Em</a:t>
            </a:r>
            <a:r>
              <a:rPr lang="en-US" sz="2200" dirty="0"/>
              <a:t> = 488/527 nm).</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The activity was measured dissolving target compounds in acetonitrile (1 </a:t>
            </a:r>
            <a:r>
              <a:rPr lang="en-US" sz="2200" dirty="0">
                <a:latin typeface="Symbol" panose="05050102010706020507" pitchFamily="18" charset="2"/>
              </a:rPr>
              <a:t>m</a:t>
            </a:r>
            <a:r>
              <a:rPr lang="en-US" sz="2200" dirty="0"/>
              <a:t>M), and the results were compared to letrozole at the same concentration, used as reference compound.</a:t>
            </a:r>
            <a:endParaRPr lang="it-IT" sz="2200" dirty="0"/>
          </a:p>
        </p:txBody>
      </p:sp>
      <p:pic>
        <p:nvPicPr>
          <p:cNvPr id="3" name="Audio 2">
            <a:hlinkClick r:id="" action="ppaction://media"/>
            <a:extLst>
              <a:ext uri="{FF2B5EF4-FFF2-40B4-BE49-F238E27FC236}">
                <a16:creationId xmlns:a16="http://schemas.microsoft.com/office/drawing/2014/main" id="{A2828D9D-AC0A-4565-9776-76AFC63ACA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23895798"/>
      </p:ext>
    </p:extLst>
  </p:cSld>
  <p:clrMapOvr>
    <a:masterClrMapping/>
  </p:clrMapOvr>
  <mc:AlternateContent xmlns:mc="http://schemas.openxmlformats.org/markup-compatibility/2006" xmlns:p14="http://schemas.microsoft.com/office/powerpoint/2010/main">
    <mc:Choice Requires="p14">
      <p:transition spd="slow" p14:dur="2000" advTm="36336"/>
    </mc:Choice>
    <mc:Fallback xmlns="">
      <p:transition spd="slow" advTm="3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15</a:t>
            </a:fld>
            <a:endParaRPr lang="en-US"/>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TextBox 3">
            <a:extLst>
              <a:ext uri="{FF2B5EF4-FFF2-40B4-BE49-F238E27FC236}">
                <a16:creationId xmlns:a16="http://schemas.microsoft.com/office/drawing/2014/main" id="{09CEA8E5-3522-41E7-930E-F9CFA09220E8}"/>
              </a:ext>
            </a:extLst>
          </p:cNvPr>
          <p:cNvSpPr txBox="1"/>
          <p:nvPr/>
        </p:nvSpPr>
        <p:spPr>
          <a:xfrm>
            <a:off x="609600" y="152400"/>
            <a:ext cx="8153400" cy="461665"/>
          </a:xfrm>
          <a:prstGeom prst="rect">
            <a:avLst/>
          </a:prstGeom>
          <a:noFill/>
        </p:spPr>
        <p:txBody>
          <a:bodyPr wrap="square" rtlCol="0">
            <a:spAutoFit/>
          </a:bodyPr>
          <a:lstStyle/>
          <a:p>
            <a:pPr algn="ctr"/>
            <a:r>
              <a:rPr lang="fr-FR" sz="2400" b="1" i="1" dirty="0"/>
              <a:t>In vitro </a:t>
            </a:r>
            <a:r>
              <a:rPr lang="fr-FR" sz="2400" b="1" dirty="0"/>
              <a:t>Aromatase Inhibition </a:t>
            </a:r>
            <a:r>
              <a:rPr lang="fr-FR" sz="2400" b="1" dirty="0" err="1"/>
              <a:t>Assay</a:t>
            </a:r>
            <a:r>
              <a:rPr lang="fr-FR" sz="2400" b="1" dirty="0"/>
              <a:t>: </a:t>
            </a:r>
            <a:r>
              <a:rPr lang="fr-FR" sz="2400" b="1" dirty="0" err="1"/>
              <a:t>Results</a:t>
            </a:r>
            <a:endParaRPr lang="fr-FR" sz="2400" b="1" dirty="0"/>
          </a:p>
        </p:txBody>
      </p:sp>
      <p:sp>
        <p:nvSpPr>
          <p:cNvPr id="13" name="CasellaDiTesto 12">
            <a:extLst>
              <a:ext uri="{FF2B5EF4-FFF2-40B4-BE49-F238E27FC236}">
                <a16:creationId xmlns:a16="http://schemas.microsoft.com/office/drawing/2014/main" id="{BEFBCBF7-0042-4CD3-8338-A5E259A3F1E6}"/>
              </a:ext>
            </a:extLst>
          </p:cNvPr>
          <p:cNvSpPr txBox="1"/>
          <p:nvPr/>
        </p:nvSpPr>
        <p:spPr>
          <a:xfrm>
            <a:off x="381000" y="5943600"/>
            <a:ext cx="184731" cy="369332"/>
          </a:xfrm>
          <a:prstGeom prst="rect">
            <a:avLst/>
          </a:prstGeom>
          <a:noFill/>
        </p:spPr>
        <p:txBody>
          <a:bodyPr wrap="none" rtlCol="0">
            <a:spAutoFit/>
          </a:bodyPr>
          <a:lstStyle/>
          <a:p>
            <a:endParaRPr lang="it-IT" dirty="0"/>
          </a:p>
        </p:txBody>
      </p:sp>
      <p:sp>
        <p:nvSpPr>
          <p:cNvPr id="14" name="CasellaDiTesto 13">
            <a:extLst>
              <a:ext uri="{FF2B5EF4-FFF2-40B4-BE49-F238E27FC236}">
                <a16:creationId xmlns:a16="http://schemas.microsoft.com/office/drawing/2014/main" id="{28CD7703-FE6D-422B-831E-F4689CC1B3C4}"/>
              </a:ext>
            </a:extLst>
          </p:cNvPr>
          <p:cNvSpPr txBox="1"/>
          <p:nvPr/>
        </p:nvSpPr>
        <p:spPr>
          <a:xfrm>
            <a:off x="1868725" y="969119"/>
            <a:ext cx="2231316" cy="400110"/>
          </a:xfrm>
          <a:prstGeom prst="rect">
            <a:avLst/>
          </a:prstGeom>
          <a:noFill/>
        </p:spPr>
        <p:txBody>
          <a:bodyPr wrap="none" rtlCol="0">
            <a:spAutoFit/>
          </a:bodyPr>
          <a:lstStyle/>
          <a:p>
            <a:r>
              <a:rPr lang="it-IT" sz="2000" b="1" dirty="0" err="1">
                <a:solidFill>
                  <a:srgbClr val="FF0000"/>
                </a:solidFill>
              </a:rPr>
              <a:t>Triazole</a:t>
            </a:r>
            <a:r>
              <a:rPr lang="it-IT" sz="2000" b="1" dirty="0">
                <a:solidFill>
                  <a:srgbClr val="FF0000"/>
                </a:solidFill>
              </a:rPr>
              <a:t> </a:t>
            </a:r>
            <a:r>
              <a:rPr lang="it-IT" sz="2000" b="1" dirty="0" err="1">
                <a:solidFill>
                  <a:srgbClr val="FF0000"/>
                </a:solidFill>
              </a:rPr>
              <a:t>derivatives</a:t>
            </a:r>
            <a:endParaRPr lang="it-IT" sz="2000" b="1" dirty="0">
              <a:solidFill>
                <a:srgbClr val="FF0000"/>
              </a:solidFill>
            </a:endParaRPr>
          </a:p>
        </p:txBody>
      </p:sp>
      <p:sp>
        <p:nvSpPr>
          <p:cNvPr id="17" name="CasellaDiTesto 16">
            <a:extLst>
              <a:ext uri="{FF2B5EF4-FFF2-40B4-BE49-F238E27FC236}">
                <a16:creationId xmlns:a16="http://schemas.microsoft.com/office/drawing/2014/main" id="{15C6A221-B383-471B-BDBA-03B40204A704}"/>
              </a:ext>
            </a:extLst>
          </p:cNvPr>
          <p:cNvSpPr txBox="1"/>
          <p:nvPr/>
        </p:nvSpPr>
        <p:spPr>
          <a:xfrm>
            <a:off x="4495800" y="969119"/>
            <a:ext cx="2441630" cy="400110"/>
          </a:xfrm>
          <a:prstGeom prst="rect">
            <a:avLst/>
          </a:prstGeom>
          <a:noFill/>
        </p:spPr>
        <p:txBody>
          <a:bodyPr wrap="none" rtlCol="0">
            <a:spAutoFit/>
          </a:bodyPr>
          <a:lstStyle/>
          <a:p>
            <a:r>
              <a:rPr lang="it-IT" sz="2000" b="1" dirty="0" err="1">
                <a:solidFill>
                  <a:srgbClr val="00B050"/>
                </a:solidFill>
              </a:rPr>
              <a:t>Imidazole</a:t>
            </a:r>
            <a:r>
              <a:rPr lang="it-IT" sz="2000" b="1" dirty="0">
                <a:solidFill>
                  <a:srgbClr val="00B050"/>
                </a:solidFill>
              </a:rPr>
              <a:t> </a:t>
            </a:r>
            <a:r>
              <a:rPr lang="it-IT" sz="2000" b="1" dirty="0" err="1">
                <a:solidFill>
                  <a:srgbClr val="00B050"/>
                </a:solidFill>
              </a:rPr>
              <a:t>derivatives</a:t>
            </a:r>
            <a:endParaRPr lang="it-IT" sz="2000" b="1" dirty="0">
              <a:solidFill>
                <a:srgbClr val="00B050"/>
              </a:solidFill>
            </a:endParaRPr>
          </a:p>
        </p:txBody>
      </p:sp>
      <p:pic>
        <p:nvPicPr>
          <p:cNvPr id="7" name="Immagine 6">
            <a:extLst>
              <a:ext uri="{FF2B5EF4-FFF2-40B4-BE49-F238E27FC236}">
                <a16:creationId xmlns:a16="http://schemas.microsoft.com/office/drawing/2014/main" id="{2EBC4D0A-48EE-4DFB-94AC-2FD06C20F9A8}"/>
              </a:ext>
            </a:extLst>
          </p:cNvPr>
          <p:cNvPicPr>
            <a:picLocks noChangeAspect="1"/>
          </p:cNvPicPr>
          <p:nvPr/>
        </p:nvPicPr>
        <p:blipFill>
          <a:blip r:embed="rId5"/>
          <a:stretch>
            <a:fillRect/>
          </a:stretch>
        </p:blipFill>
        <p:spPr>
          <a:xfrm>
            <a:off x="914400" y="1492489"/>
            <a:ext cx="6757155" cy="3917711"/>
          </a:xfrm>
          <a:prstGeom prst="rect">
            <a:avLst/>
          </a:prstGeom>
        </p:spPr>
      </p:pic>
      <p:sp>
        <p:nvSpPr>
          <p:cNvPr id="4" name="Parentesi quadra aperta 3">
            <a:extLst>
              <a:ext uri="{FF2B5EF4-FFF2-40B4-BE49-F238E27FC236}">
                <a16:creationId xmlns:a16="http://schemas.microsoft.com/office/drawing/2014/main" id="{09294221-3E1E-40BE-A72D-3E6F16FE5CBD}"/>
              </a:ext>
            </a:extLst>
          </p:cNvPr>
          <p:cNvSpPr/>
          <p:nvPr/>
        </p:nvSpPr>
        <p:spPr>
          <a:xfrm rot="5400000">
            <a:off x="2632401" y="1501219"/>
            <a:ext cx="228600" cy="841901"/>
          </a:xfrm>
          <a:prstGeom prst="leftBracket">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18" name="Parentesi quadra aperta 17">
            <a:extLst>
              <a:ext uri="{FF2B5EF4-FFF2-40B4-BE49-F238E27FC236}">
                <a16:creationId xmlns:a16="http://schemas.microsoft.com/office/drawing/2014/main" id="{A24E48B6-D997-48CA-AD26-76CD71604C4B}"/>
              </a:ext>
            </a:extLst>
          </p:cNvPr>
          <p:cNvSpPr/>
          <p:nvPr/>
        </p:nvSpPr>
        <p:spPr>
          <a:xfrm rot="5400000">
            <a:off x="5335466" y="-172415"/>
            <a:ext cx="151850" cy="4112417"/>
          </a:xfrm>
          <a:prstGeom prst="leftBracket">
            <a:avLst/>
          </a:prstGeom>
          <a:ln>
            <a:solidFill>
              <a:srgbClr val="00B05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2" name="Rettangolo 1">
            <a:extLst>
              <a:ext uri="{FF2B5EF4-FFF2-40B4-BE49-F238E27FC236}">
                <a16:creationId xmlns:a16="http://schemas.microsoft.com/office/drawing/2014/main" id="{CE2CB0FD-B533-4F74-9B2B-9E9121CEC1AB}"/>
              </a:ext>
            </a:extLst>
          </p:cNvPr>
          <p:cNvSpPr/>
          <p:nvPr/>
        </p:nvSpPr>
        <p:spPr>
          <a:xfrm>
            <a:off x="76200" y="5348473"/>
            <a:ext cx="4779642" cy="646331"/>
          </a:xfrm>
          <a:prstGeom prst="rect">
            <a:avLst/>
          </a:prstGeom>
          <a:solidFill>
            <a:srgbClr val="FFFFCC"/>
          </a:solidFill>
        </p:spPr>
        <p:txBody>
          <a:bodyPr wrap="square">
            <a:spAutoFit/>
          </a:bodyPr>
          <a:lstStyle/>
          <a:p>
            <a:pPr algn="ctr"/>
            <a:r>
              <a:rPr lang="en-US" dirty="0"/>
              <a:t>% of inhibition is shown only for values superior than 20%, compared to letrozole taken as 100% </a:t>
            </a:r>
            <a:endParaRPr lang="it-IT" dirty="0"/>
          </a:p>
        </p:txBody>
      </p:sp>
      <p:sp>
        <p:nvSpPr>
          <p:cNvPr id="3" name="Ovale 2">
            <a:extLst>
              <a:ext uri="{FF2B5EF4-FFF2-40B4-BE49-F238E27FC236}">
                <a16:creationId xmlns:a16="http://schemas.microsoft.com/office/drawing/2014/main" id="{EF3D1574-523D-4075-BA93-2781C9083D33}"/>
              </a:ext>
            </a:extLst>
          </p:cNvPr>
          <p:cNvSpPr/>
          <p:nvPr/>
        </p:nvSpPr>
        <p:spPr>
          <a:xfrm>
            <a:off x="5824405" y="4652626"/>
            <a:ext cx="454817" cy="41883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FBA6FBED-1E1A-4F36-A37C-0E0493DE71A2}"/>
              </a:ext>
            </a:extLst>
          </p:cNvPr>
          <p:cNvSpPr/>
          <p:nvPr/>
        </p:nvSpPr>
        <p:spPr>
          <a:xfrm>
            <a:off x="3251558" y="4665088"/>
            <a:ext cx="454817" cy="41883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Audio 8">
            <a:hlinkClick r:id="" action="ppaction://media"/>
            <a:extLst>
              <a:ext uri="{FF2B5EF4-FFF2-40B4-BE49-F238E27FC236}">
                <a16:creationId xmlns:a16="http://schemas.microsoft.com/office/drawing/2014/main" id="{548850B8-28AA-4D68-8F80-2A1FF586B5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
        <p:nvSpPr>
          <p:cNvPr id="16" name="Rettangolo 15">
            <a:extLst>
              <a:ext uri="{FF2B5EF4-FFF2-40B4-BE49-F238E27FC236}">
                <a16:creationId xmlns:a16="http://schemas.microsoft.com/office/drawing/2014/main" id="{E1D8861B-0473-4289-8818-2256F8E9EF38}"/>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1002798073"/>
      </p:ext>
    </p:extLst>
  </p:cSld>
  <p:clrMapOvr>
    <a:masterClrMapping/>
  </p:clrMapOvr>
  <mc:AlternateContent xmlns:mc="http://schemas.openxmlformats.org/markup-compatibility/2006" xmlns:p14="http://schemas.microsoft.com/office/powerpoint/2010/main">
    <mc:Choice Requires="p14">
      <p:transition spd="slow" p14:dur="2000" advTm="59908"/>
    </mc:Choice>
    <mc:Fallback xmlns="">
      <p:transition spd="slow" advTm="5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9778" x="8102600" y="4684713"/>
          <p14:tracePt t="10025" x="8066088" y="4675188"/>
          <p14:tracePt t="10032" x="8029575" y="4657725"/>
          <p14:tracePt t="10041" x="7937500" y="4657725"/>
          <p14:tracePt t="10048" x="7810500" y="4657725"/>
          <p14:tracePt t="10058" x="7627938" y="4657725"/>
          <p14:tracePt t="10065" x="7380288" y="4657725"/>
          <p14:tracePt t="10074" x="7080250" y="4657725"/>
          <p14:tracePt t="10080" x="6815138" y="4657725"/>
          <p14:tracePt t="10091" x="6550025" y="4657725"/>
          <p14:tracePt t="10096" x="6294438" y="4657725"/>
          <p14:tracePt t="10107" x="5956300" y="4657725"/>
          <p14:tracePt t="10112" x="5654675" y="4657725"/>
          <p14:tracePt t="10121" x="5316538" y="4657725"/>
          <p14:tracePt t="10128" x="5014913" y="4657725"/>
          <p14:tracePt t="10137" x="4713288" y="4657725"/>
          <p14:tracePt t="10144" x="4549775" y="4657725"/>
          <p14:tracePt t="10152" x="4375150" y="4657725"/>
          <p14:tracePt t="10160" x="4211638" y="4657725"/>
          <p14:tracePt t="10170" x="4065588" y="4657725"/>
          <p14:tracePt t="10176" x="3900488" y="4657725"/>
          <p14:tracePt t="10185" x="3735388" y="4657725"/>
          <p14:tracePt t="10193" x="3608388" y="4657725"/>
          <p14:tracePt t="10201" x="3498850" y="4657725"/>
          <p14:tracePt t="10208" x="3389313" y="4657725"/>
          <p14:tracePt t="10216" x="3297238" y="4657725"/>
          <p14:tracePt t="10224" x="3206750" y="4657725"/>
          <p14:tracePt t="10232" x="3133725" y="4657725"/>
          <p14:tracePt t="10241" x="3060700" y="4657725"/>
          <p14:tracePt t="10249" x="2978150" y="4657725"/>
          <p14:tracePt t="10258" x="2941638" y="4657725"/>
          <p14:tracePt t="10264" x="2868613" y="4657725"/>
          <p14:tracePt t="10274" x="2795588" y="4648200"/>
          <p14:tracePt t="10280" x="2703513" y="4648200"/>
          <p14:tracePt t="10290" x="2593975" y="4648200"/>
          <p14:tracePt t="10296" x="2466975" y="4648200"/>
          <p14:tracePt t="10305" x="2320925" y="4648200"/>
          <p14:tracePt t="10312" x="2192338" y="4648200"/>
          <p14:tracePt t="10323" x="2063750" y="4648200"/>
          <p14:tracePt t="10329" x="1936750" y="4648200"/>
          <p14:tracePt t="10336" x="1808163" y="4648200"/>
          <p14:tracePt t="10344" x="1735138" y="4648200"/>
          <p14:tracePt t="10352" x="1654175" y="4638675"/>
          <p14:tracePt t="10360" x="1617663" y="4621213"/>
          <p14:tracePt t="10368" x="1589088" y="4621213"/>
          <p14:tracePt t="10376" x="1579563" y="4621213"/>
          <p14:tracePt t="10384" x="1571625" y="4621213"/>
          <p14:tracePt t="10392" x="1562100" y="4621213"/>
          <p14:tracePt t="10400" x="1552575" y="4621213"/>
          <p14:tracePt t="10408" x="1535113" y="4621213"/>
          <p14:tracePt t="10416" x="1516063" y="4638675"/>
          <p14:tracePt t="10425" x="1498600" y="4665663"/>
          <p14:tracePt t="10432" x="1452563" y="4684713"/>
          <p14:tracePt t="10441" x="1433513" y="4702175"/>
          <p14:tracePt t="10448" x="1389063" y="4748213"/>
          <p14:tracePt t="10457" x="1360488" y="4767263"/>
          <p14:tracePt t="10464" x="1316038" y="4803775"/>
          <p14:tracePt t="10474" x="1287463" y="4840288"/>
          <p14:tracePt t="10481" x="1260475" y="4894263"/>
          <p14:tracePt t="10490" x="1233488" y="4940300"/>
          <p14:tracePt t="10497" x="1214438" y="4986338"/>
          <p14:tracePt t="10505" x="1196975" y="5032375"/>
          <p14:tracePt t="10512" x="1187450" y="5086350"/>
          <p14:tracePt t="10523" x="1187450" y="5141913"/>
          <p14:tracePt t="10528" x="1187450" y="5195888"/>
          <p14:tracePt t="10537" x="1187450" y="5241925"/>
          <p14:tracePt t="10545" x="1187450" y="5278438"/>
          <p14:tracePt t="10552" x="1196975" y="5314950"/>
          <p14:tracePt t="10561" x="1196975" y="5341938"/>
          <p14:tracePt t="10568" x="1223963" y="5368925"/>
          <p14:tracePt t="10576" x="1233488" y="5387975"/>
          <p14:tracePt t="10584" x="1243013" y="5424488"/>
          <p14:tracePt t="10592" x="1260475" y="5451475"/>
          <p14:tracePt t="10600" x="1270000" y="5478463"/>
          <p14:tracePt t="10608" x="1279525" y="5487988"/>
          <p14:tracePt t="10616" x="1279525" y="5497513"/>
          <p14:tracePt t="10624" x="1287463" y="5507038"/>
          <p14:tracePt t="10632" x="1296988" y="5514975"/>
          <p14:tracePt t="10641" x="1306513" y="5524500"/>
          <p14:tracePt t="10658" x="1316038" y="5534025"/>
          <p14:tracePt t="10664" x="1323975" y="5543550"/>
          <p14:tracePt t="10674" x="1343025" y="5551488"/>
          <p14:tracePt t="10680" x="1370013" y="5561013"/>
          <p14:tracePt t="10689" x="1416050" y="5561013"/>
          <p14:tracePt t="10696" x="1470025" y="5570538"/>
          <p14:tracePt t="10706" x="1525588" y="5570538"/>
          <p14:tracePt t="10712" x="1579563" y="5570538"/>
          <p14:tracePt t="10723" x="1635125" y="5570538"/>
          <p14:tracePt t="10728" x="1717675" y="5570538"/>
          <p14:tracePt t="10736" x="1790700" y="5561013"/>
          <p14:tracePt t="10744" x="1854200" y="5543550"/>
          <p14:tracePt t="10752" x="1936750" y="5507038"/>
          <p14:tracePt t="10760" x="1963738" y="5470525"/>
          <p14:tracePt t="10768" x="2009775" y="5434013"/>
          <p14:tracePt t="10776" x="2055813" y="5414963"/>
          <p14:tracePt t="10784" x="2092325" y="5378450"/>
          <p14:tracePt t="10792" x="2119313" y="5351463"/>
          <p14:tracePt t="10800" x="2155825" y="5324475"/>
          <p14:tracePt t="10808" x="2174875" y="5295900"/>
          <p14:tracePt t="10816" x="2182813" y="5278438"/>
          <p14:tracePt t="10825" x="2201863" y="5259388"/>
          <p14:tracePt t="10832" x="2238375" y="5214938"/>
          <p14:tracePt t="10841" x="2247900" y="5205413"/>
          <p14:tracePt t="10848" x="2255838" y="5186363"/>
          <p14:tracePt t="10857" x="2265363" y="5186363"/>
          <p14:tracePt t="10864" x="2274888" y="5168900"/>
          <p14:tracePt t="10874" x="2284413" y="5149850"/>
          <p14:tracePt t="10880" x="2292350" y="5132388"/>
          <p14:tracePt t="10890" x="2311400" y="5113338"/>
          <p14:tracePt t="10896" x="2320925" y="5086350"/>
          <p14:tracePt t="10906" x="2347913" y="5059363"/>
          <p14:tracePt t="10912" x="2357438" y="5040313"/>
          <p14:tracePt t="10922" x="2365375" y="5022850"/>
          <p14:tracePt t="10928" x="2384425" y="4995863"/>
          <p14:tracePt t="10936" x="2393950" y="4976813"/>
          <p14:tracePt t="10944" x="2401888" y="4959350"/>
          <p14:tracePt t="10952" x="2411413" y="4930775"/>
          <p14:tracePt t="10960" x="2420938" y="4913313"/>
          <p14:tracePt t="10968" x="2420938" y="4903788"/>
          <p14:tracePt t="10976" x="2430463" y="4876800"/>
          <p14:tracePt t="10984" x="2438400" y="4876800"/>
          <p14:tracePt t="10992" x="2438400" y="4867275"/>
          <p14:tracePt t="11000" x="2438400" y="4848225"/>
          <p14:tracePt t="11008" x="2438400" y="4840288"/>
          <p14:tracePt t="11016" x="2447925" y="4811713"/>
          <p14:tracePt t="11024" x="2447925" y="4803775"/>
          <p14:tracePt t="11032" x="2447925" y="4794250"/>
          <p14:tracePt t="11048" x="2447925" y="4784725"/>
          <p14:tracePt t="11057" x="2447925" y="4775200"/>
          <p14:tracePt t="11064" x="2447925" y="4767263"/>
          <p14:tracePt t="11080" x="2447925" y="4757738"/>
          <p14:tracePt t="11096" x="2447925" y="4748213"/>
          <p14:tracePt t="11128" x="2447925" y="4738688"/>
          <p14:tracePt t="11153" x="2438400" y="4730750"/>
          <p14:tracePt t="11177" x="2430463" y="4721225"/>
          <p14:tracePt t="11193" x="2411413" y="4711700"/>
          <p14:tracePt t="11200" x="2401888" y="4711700"/>
          <p14:tracePt t="11208" x="2384425" y="4702175"/>
          <p14:tracePt t="11216" x="2365375" y="4702175"/>
          <p14:tracePt t="11224" x="2328863" y="4694238"/>
          <p14:tracePt t="11232" x="2301875" y="4694238"/>
          <p14:tracePt t="11241" x="2265363" y="4694238"/>
          <p14:tracePt t="11248" x="2247900" y="4694238"/>
          <p14:tracePt t="11258" x="2228850" y="4694238"/>
          <p14:tracePt t="11264" x="2211388" y="4694238"/>
          <p14:tracePt t="11274" x="2192338" y="4694238"/>
          <p14:tracePt t="11280" x="2182813" y="4694238"/>
          <p14:tracePt t="11289" x="2165350" y="4694238"/>
          <p14:tracePt t="11296" x="2146300" y="4702175"/>
          <p14:tracePt t="11305" x="2128838" y="4721225"/>
          <p14:tracePt t="11312" x="2109788" y="4738688"/>
          <p14:tracePt t="11322" x="2092325" y="4757738"/>
          <p14:tracePt t="11328" x="2055813" y="4794250"/>
          <p14:tracePt t="11336" x="2027238" y="4821238"/>
          <p14:tracePt t="11344" x="1990725" y="4857750"/>
          <p14:tracePt t="11353" x="1963738" y="4884738"/>
          <p14:tracePt t="11360" x="1946275" y="4903788"/>
          <p14:tracePt t="11368" x="1917700" y="4940300"/>
          <p14:tracePt t="11376" x="1909763" y="4959350"/>
          <p14:tracePt t="11384" x="1909763" y="4967288"/>
          <p14:tracePt t="11392" x="1900238" y="4995863"/>
          <p14:tracePt t="11408" x="1890713" y="5013325"/>
          <p14:tracePt t="11416" x="1881188" y="5032375"/>
          <p14:tracePt t="11424" x="1881188" y="5049838"/>
          <p14:tracePt t="11441" x="1881188" y="5076825"/>
          <p14:tracePt t="11448" x="1873250" y="5095875"/>
          <p14:tracePt t="11457" x="1873250" y="5132388"/>
          <p14:tracePt t="11464" x="1863725" y="5149850"/>
          <p14:tracePt t="11474" x="1844675" y="5168900"/>
          <p14:tracePt t="11480" x="1844675" y="5178425"/>
          <p14:tracePt t="11753" x="0" y="0"/>
        </p14:tracePtLst>
        <p14:tracePtLst>
          <p14:tracePt t="22873" x="1982788" y="5295900"/>
          <p14:tracePt t="23177" x="1982788" y="5314950"/>
          <p14:tracePt t="23185" x="2009775" y="5332413"/>
          <p14:tracePt t="23208" x="2019300" y="5332413"/>
          <p14:tracePt t="23392" x="2036763" y="5332413"/>
          <p14:tracePt t="23400" x="2063750" y="5332413"/>
          <p14:tracePt t="23408" x="2100263" y="5332413"/>
          <p14:tracePt t="23416" x="2155825" y="5314950"/>
          <p14:tracePt t="23424" x="2219325" y="5295900"/>
          <p14:tracePt t="23433" x="2219325" y="5287963"/>
          <p14:tracePt t="23441" x="2247900" y="5278438"/>
          <p14:tracePt t="23449" x="2265363" y="5268913"/>
          <p14:tracePt t="23457" x="2292350" y="5259388"/>
          <p14:tracePt t="23473" x="2301875" y="5251450"/>
          <p14:tracePt t="23480" x="2311400" y="5241925"/>
          <p14:tracePt t="23489" x="2328863" y="5222875"/>
          <p14:tracePt t="23496" x="2357438" y="5205413"/>
          <p14:tracePt t="23506" x="2401888" y="5168900"/>
          <p14:tracePt t="23513" x="2474913" y="5113338"/>
          <p14:tracePt t="23522" x="2557463" y="5013325"/>
          <p14:tracePt t="23528" x="2630488" y="4913313"/>
          <p14:tracePt t="23537" x="2686050" y="4830763"/>
          <p14:tracePt t="23544" x="2759075" y="4730750"/>
          <p14:tracePt t="23554" x="2813050" y="4629150"/>
          <p14:tracePt t="23560" x="2849563" y="4548188"/>
          <p14:tracePt t="23569" x="2914650" y="4456113"/>
          <p14:tracePt t="23576" x="2941638" y="4373563"/>
          <p14:tracePt t="23584" x="2959100" y="4292600"/>
          <p14:tracePt t="23592" x="2978150" y="4219575"/>
          <p14:tracePt t="23600" x="3005138" y="4117975"/>
          <p14:tracePt t="23608" x="3032125" y="4044950"/>
          <p14:tracePt t="23616" x="3041650" y="3963988"/>
          <p14:tracePt t="23624" x="3068638" y="3889375"/>
          <p14:tracePt t="23633" x="3097213" y="3789363"/>
          <p14:tracePt t="23641" x="3105150" y="3716338"/>
          <p14:tracePt t="23648" x="3133725" y="3633788"/>
          <p14:tracePt t="23656" x="3160713" y="3570288"/>
          <p14:tracePt t="23664" x="3170238" y="3497263"/>
          <p14:tracePt t="23673" x="3197225" y="3451225"/>
          <p14:tracePt t="23680" x="3206750" y="3406775"/>
          <p14:tracePt t="23689" x="3214688" y="3370263"/>
          <p14:tracePt t="23696" x="3224213" y="3333750"/>
          <p14:tracePt t="23706" x="3233738" y="3297238"/>
          <p14:tracePt t="23712" x="3252788" y="3251200"/>
          <p14:tracePt t="23722" x="3260725" y="3224213"/>
          <p14:tracePt t="23728" x="3270250" y="3187700"/>
          <p14:tracePt t="23737" x="3279775" y="3159125"/>
          <p14:tracePt t="23744" x="3289300" y="3122613"/>
          <p14:tracePt t="23753" x="3289300" y="3114675"/>
          <p14:tracePt t="23760" x="3297238" y="3095625"/>
          <p14:tracePt t="23769" x="3297238" y="3078163"/>
          <p14:tracePt t="23776" x="3306763" y="3059113"/>
          <p14:tracePt t="23784" x="3316288" y="3013075"/>
          <p14:tracePt t="23792" x="3316288" y="2986088"/>
          <p14:tracePt t="23800" x="3316288" y="2959100"/>
          <p14:tracePt t="23809" x="3325813" y="2940050"/>
          <p14:tracePt t="23816" x="3333750" y="2913063"/>
          <p14:tracePt t="23824" x="3343275" y="2876550"/>
          <p14:tracePt t="23832" x="3343275" y="2849563"/>
          <p14:tracePt t="23840" x="3343275" y="2830513"/>
          <p14:tracePt t="23848" x="3362325" y="2794000"/>
          <p14:tracePt t="23856" x="3362325" y="2784475"/>
          <p14:tracePt t="23864" x="3362325" y="2757488"/>
          <p14:tracePt t="23873" x="3370263" y="2720975"/>
          <p14:tracePt t="23890" x="3370263" y="2647950"/>
          <p14:tracePt t="23896" x="3370263" y="2601913"/>
          <p14:tracePt t="23906" x="3370263" y="2547938"/>
          <p14:tracePt t="23912" x="3370263" y="2511425"/>
          <p14:tracePt t="23922" x="3370263" y="2465388"/>
          <p14:tracePt t="23928" x="3370263" y="2438400"/>
          <p14:tracePt t="23938" x="3370263" y="2392363"/>
          <p14:tracePt t="23944" x="3370263" y="2365375"/>
          <p14:tracePt t="23954" x="3370263" y="2338388"/>
          <p14:tracePt t="23960" x="3370263" y="2309813"/>
          <p14:tracePt t="23969" x="3370263" y="2282825"/>
          <p14:tracePt t="23976" x="3370263" y="2246313"/>
          <p14:tracePt t="23984" x="3370263" y="2228850"/>
          <p14:tracePt t="23992" x="3370263" y="2219325"/>
          <p14:tracePt t="24000" x="3370263" y="2209800"/>
          <p14:tracePt t="24008" x="3370263" y="2200275"/>
          <p14:tracePt t="24016" x="3370263" y="2192338"/>
          <p14:tracePt t="24024" x="3370263" y="2173288"/>
          <p14:tracePt t="24041" x="3362325" y="2155825"/>
          <p14:tracePt t="24049" x="3362325" y="2146300"/>
          <p14:tracePt t="24058" x="3352800" y="2119313"/>
          <p14:tracePt t="24065" x="3343275" y="2100263"/>
          <p14:tracePt t="24074" x="3333750" y="2090738"/>
          <p14:tracePt t="24080" x="3325813" y="2063750"/>
          <p14:tracePt t="24089" x="3316288" y="2063750"/>
          <p14:tracePt t="24106" x="3306763" y="2046288"/>
          <p14:tracePt t="24122" x="3297238" y="2036763"/>
          <p14:tracePt t="24139" x="3289300" y="2027238"/>
          <p14:tracePt t="24153" x="3289300" y="2017713"/>
          <p14:tracePt t="24185" x="3279775" y="2009775"/>
          <p14:tracePt t="24209" x="3270250" y="2000250"/>
          <p14:tracePt t="24224" x="3260725" y="2000250"/>
          <p14:tracePt t="24233" x="3252788" y="2000250"/>
          <p14:tracePt t="24240" x="3233738" y="2000250"/>
          <p14:tracePt t="24248" x="3224213" y="2000250"/>
          <p14:tracePt t="24257" x="3214688" y="1990725"/>
          <p14:tracePt t="24264" x="3197225" y="1990725"/>
          <p14:tracePt t="24272" x="3160713" y="1990725"/>
          <p14:tracePt t="24280" x="3133725" y="1981200"/>
          <p14:tracePt t="24290" x="3105150" y="1981200"/>
          <p14:tracePt t="24297" x="3060700" y="1973263"/>
          <p14:tracePt t="24306" x="3051175" y="1973263"/>
          <p14:tracePt t="24312" x="3032125" y="1973263"/>
          <p14:tracePt t="24322" x="2995613" y="1963738"/>
          <p14:tracePt t="24328" x="2978150" y="1963738"/>
          <p14:tracePt t="24344" x="2968625" y="1963738"/>
          <p14:tracePt t="24355" x="2951163" y="1954213"/>
          <p14:tracePt t="24401" x="2932113" y="1954213"/>
          <p14:tracePt t="24408" x="2914650" y="1954213"/>
          <p14:tracePt t="24416" x="2895600" y="1954213"/>
          <p14:tracePt t="24424" x="2841625" y="1954213"/>
          <p14:tracePt t="24432" x="2813050" y="1954213"/>
          <p14:tracePt t="24440" x="2768600" y="1954213"/>
          <p14:tracePt t="24448" x="2732088" y="1954213"/>
          <p14:tracePt t="24456" x="2713038" y="1954213"/>
          <p14:tracePt t="24464" x="2667000" y="1954213"/>
          <p14:tracePt t="24473" x="2649538" y="1963738"/>
          <p14:tracePt t="24480" x="2630488" y="1973263"/>
          <p14:tracePt t="24489" x="2620963" y="1973263"/>
          <p14:tracePt t="24496" x="2620963" y="1981200"/>
          <p14:tracePt t="24506" x="2613025" y="1981200"/>
          <p14:tracePt t="24512" x="2603500" y="1990725"/>
          <p14:tracePt t="24522" x="2593975" y="1990725"/>
          <p14:tracePt t="24528" x="2566988" y="2009775"/>
          <p14:tracePt t="24537" x="2557463" y="2017713"/>
          <p14:tracePt t="24544" x="2547938" y="2027238"/>
          <p14:tracePt t="24553" x="2530475" y="2046288"/>
          <p14:tracePt t="24560" x="2503488" y="2054225"/>
          <p14:tracePt t="24569" x="2493963" y="2063750"/>
          <p14:tracePt t="24576" x="2484438" y="2073275"/>
          <p14:tracePt t="24584" x="2474913" y="2082800"/>
          <p14:tracePt t="24592" x="2474913" y="2090738"/>
          <p14:tracePt t="24600" x="2474913" y="2100263"/>
          <p14:tracePt t="24608" x="2466975" y="2119313"/>
          <p14:tracePt t="24624" x="2466975" y="2127250"/>
          <p14:tracePt t="24632" x="2457450" y="2146300"/>
          <p14:tracePt t="24640" x="2457450" y="2163763"/>
          <p14:tracePt t="24656" x="2457450" y="2182813"/>
          <p14:tracePt t="24664" x="2447925" y="2192338"/>
          <p14:tracePt t="24673" x="2447925" y="2209800"/>
          <p14:tracePt t="24680" x="2447925" y="2219325"/>
          <p14:tracePt t="24689" x="2447925" y="2228850"/>
          <p14:tracePt t="24696" x="2447925" y="2236788"/>
          <p14:tracePt t="24706" x="2447925" y="2246313"/>
          <p14:tracePt t="24712" x="2447925" y="2255838"/>
          <p14:tracePt t="24722" x="2447925" y="2265363"/>
          <p14:tracePt t="24728" x="2447925" y="2273300"/>
          <p14:tracePt t="24744" x="2447925" y="2282825"/>
          <p14:tracePt t="24792" x="2447925" y="2292350"/>
          <p14:tracePt t="24809" x="2447925" y="2301875"/>
          <p14:tracePt t="24817" x="2447925" y="2328863"/>
          <p14:tracePt t="24825" x="2447925" y="2346325"/>
          <p14:tracePt t="24832" x="2457450" y="2365375"/>
          <p14:tracePt t="24848" x="2466975" y="2374900"/>
          <p14:tracePt t="24856" x="2474913" y="2401888"/>
          <p14:tracePt t="24880" x="2484438" y="2411413"/>
          <p14:tracePt t="24906" x="2493963" y="2428875"/>
          <p14:tracePt t="24912" x="2493963" y="2438400"/>
          <p14:tracePt t="24922" x="2503488" y="2447925"/>
          <p14:tracePt t="24928" x="2511425" y="2447925"/>
          <p14:tracePt t="24937" x="2520950" y="2455863"/>
          <p14:tracePt t="24945" x="2540000" y="2465388"/>
          <p14:tracePt t="24954" x="2566988" y="2484438"/>
          <p14:tracePt t="24960" x="2603500" y="2492375"/>
          <p14:tracePt t="24969" x="2630488" y="2511425"/>
          <p14:tracePt t="24976" x="2657475" y="2520950"/>
          <p14:tracePt t="24985" x="2703513" y="2528888"/>
          <p14:tracePt t="24992" x="2740025" y="2528888"/>
          <p14:tracePt t="25001" x="2759075" y="2538413"/>
          <p14:tracePt t="25008" x="2776538" y="2538413"/>
          <p14:tracePt t="25016" x="2805113" y="2538413"/>
          <p14:tracePt t="25024" x="2813050" y="2538413"/>
          <p14:tracePt t="25032" x="2822575" y="2538413"/>
          <p14:tracePt t="25040" x="2832100" y="2538413"/>
          <p14:tracePt t="25048" x="2859088" y="2538413"/>
          <p14:tracePt t="25056" x="2878138" y="2538413"/>
          <p14:tracePt t="25064" x="2895600" y="2538413"/>
          <p14:tracePt t="25073" x="2922588" y="2538413"/>
          <p14:tracePt t="25080" x="2951163" y="2538413"/>
          <p14:tracePt t="25090" x="2978150" y="2538413"/>
          <p14:tracePt t="25096" x="3014663" y="2528888"/>
          <p14:tracePt t="25106" x="3041650" y="2528888"/>
          <p14:tracePt t="25112" x="3068638" y="2520950"/>
          <p14:tracePt t="25122" x="3087688" y="2520950"/>
          <p14:tracePt t="25128" x="3133725" y="2501900"/>
          <p14:tracePt t="25137" x="3151188" y="2492375"/>
          <p14:tracePt t="25144" x="3170238" y="2484438"/>
          <p14:tracePt t="25154" x="3178175" y="2484438"/>
          <p14:tracePt t="25160" x="3197225" y="2465388"/>
          <p14:tracePt t="25169" x="3224213" y="2455863"/>
          <p14:tracePt t="25176" x="3233738" y="2447925"/>
          <p14:tracePt t="25185" x="3243263" y="2447925"/>
          <p14:tracePt t="25192" x="3252788" y="2438400"/>
          <p14:tracePt t="25200" x="3279775" y="2419350"/>
          <p14:tracePt t="25208" x="3279775" y="2411413"/>
          <p14:tracePt t="25216" x="3289300" y="2401888"/>
          <p14:tracePt t="25224" x="3306763" y="2382838"/>
          <p14:tracePt t="25232" x="3316288" y="2374900"/>
          <p14:tracePt t="25240" x="3325813" y="2365375"/>
          <p14:tracePt t="25248" x="3333750" y="2355850"/>
          <p14:tracePt t="25256" x="3343275" y="2355850"/>
          <p14:tracePt t="25273" x="3352800" y="2338388"/>
          <p14:tracePt t="25281" x="3352800" y="2328863"/>
          <p14:tracePt t="25289" x="3352800" y="2319338"/>
          <p14:tracePt t="25296" x="3352800" y="2309813"/>
          <p14:tracePt t="25306" x="3362325" y="2282825"/>
          <p14:tracePt t="25322" x="3362325" y="2273300"/>
          <p14:tracePt t="25328" x="3362325" y="2255838"/>
          <p14:tracePt t="25339" x="3362325" y="2246313"/>
          <p14:tracePt t="25344" x="3362325" y="2236788"/>
          <p14:tracePt t="25356" x="3362325" y="2228850"/>
          <p14:tracePt t="25360" x="3362325" y="2219325"/>
          <p14:tracePt t="25369" x="3362325" y="2209800"/>
          <p14:tracePt t="25376" x="3362325" y="2200275"/>
          <p14:tracePt t="25384" x="3362325" y="2192338"/>
          <p14:tracePt t="25809" x="0" y="0"/>
        </p14:tracePtLst>
        <p14:tracePtLst>
          <p14:tracePt t="29002" x="1973263" y="4738688"/>
          <p14:tracePt t="29169" x="1973263" y="4767263"/>
          <p14:tracePt t="29176" x="1990725" y="4848225"/>
          <p14:tracePt t="29185" x="2000250" y="4930775"/>
          <p14:tracePt t="29192" x="2027238" y="5003800"/>
          <p14:tracePt t="29200" x="2027238" y="5049838"/>
          <p14:tracePt t="29208" x="2036763" y="5086350"/>
          <p14:tracePt t="29216" x="2055813" y="5122863"/>
          <p14:tracePt t="29224" x="2055813" y="5141913"/>
          <p14:tracePt t="29232" x="2055813" y="5149850"/>
          <p14:tracePt t="29240" x="2063750" y="5159375"/>
          <p14:tracePt t="29248" x="2073275" y="5168900"/>
          <p14:tracePt t="29297" x="2082800" y="5186363"/>
          <p14:tracePt t="29312" x="2100263" y="5205413"/>
          <p14:tracePt t="29322" x="2119313" y="5214938"/>
          <p14:tracePt t="29328" x="2136775" y="5222875"/>
          <p14:tracePt t="29338" x="2174875" y="5232400"/>
          <p14:tracePt t="29344" x="2192338" y="5241925"/>
          <p14:tracePt t="29353" x="2211388" y="5241925"/>
          <p14:tracePt t="29360" x="2219325" y="5251450"/>
          <p14:tracePt t="29377" x="2228850" y="5251450"/>
          <p14:tracePt t="29385" x="2238375" y="5251450"/>
          <p14:tracePt t="29408" x="2247900" y="5251450"/>
          <p14:tracePt t="29416" x="2265363" y="5251450"/>
          <p14:tracePt t="29424" x="2284413" y="5251450"/>
          <p14:tracePt t="29432" x="2311400" y="5251450"/>
          <p14:tracePt t="29440" x="2338388" y="5251450"/>
          <p14:tracePt t="29448" x="2384425" y="5251450"/>
          <p14:tracePt t="29456" x="2420938" y="5251450"/>
          <p14:tracePt t="29464" x="2466975" y="5251450"/>
          <p14:tracePt t="29473" x="2503488" y="5241925"/>
          <p14:tracePt t="29480" x="2540000" y="5241925"/>
          <p14:tracePt t="29489" x="2566988" y="5232400"/>
          <p14:tracePt t="29496" x="2576513" y="5232400"/>
          <p14:tracePt t="29506" x="2584450" y="5222875"/>
          <p14:tracePt t="29513" x="2593975" y="5214938"/>
          <p14:tracePt t="29522" x="2603500" y="5205413"/>
          <p14:tracePt t="29529" x="2620963" y="5186363"/>
          <p14:tracePt t="29539" x="2630488" y="5178425"/>
          <p14:tracePt t="29545" x="2649538" y="5168900"/>
          <p14:tracePt t="29553" x="2667000" y="5141913"/>
          <p14:tracePt t="29560" x="2686050" y="5122863"/>
          <p14:tracePt t="29570" x="2695575" y="5113338"/>
          <p14:tracePt t="29577" x="2703513" y="5105400"/>
          <p14:tracePt t="29585" x="2713038" y="5076825"/>
          <p14:tracePt t="29593" x="2722563" y="5049838"/>
          <p14:tracePt t="29601" x="2722563" y="5040313"/>
          <p14:tracePt t="29609" x="2732088" y="5003800"/>
          <p14:tracePt t="29617" x="2732088" y="4995863"/>
          <p14:tracePt t="29624" x="2740025" y="4976813"/>
          <p14:tracePt t="29633" x="2740025" y="4967288"/>
          <p14:tracePt t="29640" x="2740025" y="4949825"/>
          <p14:tracePt t="29648" x="2740025" y="4940300"/>
          <p14:tracePt t="29657" x="2740025" y="4930775"/>
          <p14:tracePt t="29665" x="2740025" y="4913313"/>
          <p14:tracePt t="29673" x="2740025" y="4903788"/>
          <p14:tracePt t="29680" x="2740025" y="4894263"/>
          <p14:tracePt t="29689" x="2740025" y="4884738"/>
          <p14:tracePt t="29705" x="2740025" y="4876800"/>
          <p14:tracePt t="29712" x="2740025" y="4857750"/>
          <p14:tracePt t="29722" x="2740025" y="4848225"/>
          <p14:tracePt t="29729" x="2740025" y="4840288"/>
          <p14:tracePt t="29744" x="2740025" y="4830763"/>
          <p14:tracePt t="29753" x="2740025" y="4821238"/>
          <p14:tracePt t="29760" x="2740025" y="4803775"/>
          <p14:tracePt t="29770" x="2740025" y="4794250"/>
          <p14:tracePt t="29785" x="2740025" y="4775200"/>
          <p14:tracePt t="29872" x="2732088" y="4767263"/>
          <p14:tracePt t="29882" x="2722563" y="4767263"/>
          <p14:tracePt t="29889" x="2713038" y="4767263"/>
          <p14:tracePt t="29896" x="2695575" y="4757738"/>
          <p14:tracePt t="29906" x="2667000" y="4738688"/>
          <p14:tracePt t="29912" x="2640013" y="4738688"/>
          <p14:tracePt t="29921" x="2620963" y="4738688"/>
          <p14:tracePt t="29939" x="2613025" y="4738688"/>
          <p14:tracePt t="29945" x="2603500" y="4738688"/>
          <p14:tracePt t="29956" x="2593975" y="4738688"/>
          <p14:tracePt t="29961" x="2584450" y="4738688"/>
          <p14:tracePt t="29971" x="2566988" y="4738688"/>
          <p14:tracePt t="29977" x="2547938" y="4738688"/>
          <p14:tracePt t="29985" x="2530475" y="4738688"/>
          <p14:tracePt t="29992" x="2511425" y="4757738"/>
          <p14:tracePt t="30000" x="2493963" y="4775200"/>
          <p14:tracePt t="30008" x="2474913" y="4784725"/>
          <p14:tracePt t="30017" x="2447925" y="4803775"/>
          <p14:tracePt t="30025" x="2438400" y="4811713"/>
          <p14:tracePt t="30033" x="2430463" y="4821238"/>
          <p14:tracePt t="30040" x="2411413" y="4848225"/>
          <p14:tracePt t="30048" x="2411413" y="4857750"/>
          <p14:tracePt t="30056" x="2401888" y="4857750"/>
          <p14:tracePt t="30065" x="2393950" y="4876800"/>
          <p14:tracePt t="30080" x="2393950" y="4884738"/>
          <p14:tracePt t="30089" x="2393950" y="4903788"/>
          <p14:tracePt t="30096" x="2393950" y="4922838"/>
          <p14:tracePt t="30106" x="2384425" y="4930775"/>
          <p14:tracePt t="30112" x="2384425" y="4940300"/>
          <p14:tracePt t="30122" x="2384425" y="4949825"/>
          <p14:tracePt t="30128" x="2384425" y="4959350"/>
          <p14:tracePt t="30138" x="2374900" y="4976813"/>
          <p14:tracePt t="30154" x="2374900" y="4986338"/>
          <p14:tracePt t="30160" x="2374900" y="4995863"/>
          <p14:tracePt t="30170" x="2374900" y="5003800"/>
          <p14:tracePt t="30176" x="2374900" y="5013325"/>
          <p14:tracePt t="30185" x="2365375" y="5013325"/>
          <p14:tracePt t="30201" x="2357438" y="5032375"/>
          <p14:tracePt t="30217" x="2357438" y="5040313"/>
          <p14:tracePt t="30224" x="2357438" y="5049838"/>
          <p14:tracePt t="30232" x="2357438" y="5059363"/>
          <p14:tracePt t="30393" x="2365375" y="5086350"/>
          <p14:tracePt t="30401" x="2374900" y="5095875"/>
          <p14:tracePt t="30409" x="2393950" y="5105400"/>
          <p14:tracePt t="30417" x="2420938" y="5122863"/>
          <p14:tracePt t="30425" x="2447925" y="5132388"/>
          <p14:tracePt t="30433" x="2493963" y="5149850"/>
          <p14:tracePt t="30440" x="2520950" y="5159375"/>
          <p14:tracePt t="30449" x="2547938" y="5159375"/>
          <p14:tracePt t="30457" x="2576513" y="5168900"/>
          <p14:tracePt t="30512" x="2584450" y="5168900"/>
          <p14:tracePt t="30521" x="2613025" y="5168900"/>
          <p14:tracePt t="30528" x="2640013" y="5168900"/>
          <p14:tracePt t="30538" x="2686050" y="5168900"/>
          <p14:tracePt t="30544" x="2713038" y="5168900"/>
          <p14:tracePt t="30555" x="2768600" y="5168900"/>
          <p14:tracePt t="30560" x="2813050" y="5186363"/>
          <p14:tracePt t="30570" x="2849563" y="5186363"/>
          <p14:tracePt t="30576" x="2895600" y="5186363"/>
          <p14:tracePt t="30586" x="2914650" y="5186363"/>
          <p14:tracePt t="30592" x="2922588" y="5186363"/>
          <p14:tracePt t="30601" x="2932113" y="5186363"/>
          <p14:tracePt t="30608" x="2941638" y="5186363"/>
          <p14:tracePt t="30633" x="2959100" y="5186363"/>
          <p14:tracePt t="30640" x="2968625" y="5186363"/>
          <p14:tracePt t="30648" x="2978150" y="5186363"/>
          <p14:tracePt t="30656" x="2995613" y="5186363"/>
          <p14:tracePt t="30664" x="3024188" y="5159375"/>
          <p14:tracePt t="30672" x="3041650" y="5159375"/>
          <p14:tracePt t="30680" x="3068638" y="5141913"/>
          <p14:tracePt t="30688" x="3078163" y="5132388"/>
          <p14:tracePt t="30696" x="3105150" y="5122863"/>
          <p14:tracePt t="30705" x="3114675" y="5113338"/>
          <p14:tracePt t="30712" x="3133725" y="5113338"/>
          <p14:tracePt t="30722" x="3141663" y="5105400"/>
          <p14:tracePt t="30738" x="3151188" y="5095875"/>
          <p14:tracePt t="30744" x="3170238" y="5086350"/>
          <p14:tracePt t="30753" x="3178175" y="5076825"/>
          <p14:tracePt t="30760" x="3197225" y="5059363"/>
          <p14:tracePt t="30772" x="3206750" y="5049838"/>
          <p14:tracePt t="30777" x="3224213" y="5022850"/>
          <p14:tracePt t="30786" x="3233738" y="5013325"/>
          <p14:tracePt t="30792" x="3233738" y="5003800"/>
          <p14:tracePt t="30801" x="3243263" y="4967288"/>
          <p14:tracePt t="30808" x="3252788" y="4967288"/>
          <p14:tracePt t="30816" x="3252788" y="4949825"/>
          <p14:tracePt t="30824" x="3252788" y="4930775"/>
          <p14:tracePt t="30832" x="3252788" y="4922838"/>
          <p14:tracePt t="30840" x="3252788" y="4903788"/>
          <p14:tracePt t="30848" x="3260725" y="4884738"/>
          <p14:tracePt t="30864" x="3260725" y="4876800"/>
          <p14:tracePt t="30872" x="3260725" y="4867275"/>
          <p14:tracePt t="30880" x="3260725" y="4857750"/>
          <p14:tracePt t="30896" x="3260725" y="4848225"/>
          <p14:tracePt t="30905" x="3260725" y="4840288"/>
          <p14:tracePt t="30913" x="3260725" y="4830763"/>
          <p14:tracePt t="30922" x="3260725" y="4811713"/>
          <p14:tracePt t="30929" x="3252788" y="4794250"/>
          <p14:tracePt t="30938" x="3252788" y="4784725"/>
          <p14:tracePt t="30945" x="3243263" y="4784725"/>
          <p14:tracePt t="30955" x="3243263" y="4775200"/>
          <p14:tracePt t="30960" x="3233738" y="4767263"/>
          <p14:tracePt t="30970" x="3224213" y="4748213"/>
          <p14:tracePt t="30976" x="3214688" y="4738688"/>
          <p14:tracePt t="30987" x="3206750" y="4730750"/>
          <p14:tracePt t="31000" x="3206750" y="4721225"/>
          <p14:tracePt t="31009" x="3197225" y="4721225"/>
          <p14:tracePt t="31024" x="3187700" y="4711700"/>
          <p14:tracePt t="31032" x="3178175" y="4711700"/>
          <p14:tracePt t="31040" x="3170238" y="4702175"/>
          <p14:tracePt t="31056" x="3160713" y="4694238"/>
          <p14:tracePt t="31064" x="3141663" y="4694238"/>
          <p14:tracePt t="31072" x="3133725" y="4694238"/>
          <p14:tracePt t="31080" x="3097213" y="4684713"/>
          <p14:tracePt t="31088" x="3078163" y="4684713"/>
          <p14:tracePt t="31096" x="3051175" y="4684713"/>
          <p14:tracePt t="31105" x="3024188" y="4675188"/>
          <p14:tracePt t="31112" x="2995613" y="4675188"/>
          <p14:tracePt t="31122" x="2959100" y="4665663"/>
          <p14:tracePt t="31139" x="2922588" y="4665663"/>
          <p14:tracePt t="31144" x="2914650" y="4665663"/>
          <p14:tracePt t="31208" x="2905125" y="4665663"/>
          <p14:tracePt t="31216" x="2886075" y="4665663"/>
          <p14:tracePt t="31224" x="2859088" y="4665663"/>
          <p14:tracePt t="31233" x="2822575" y="4665663"/>
          <p14:tracePt t="31240" x="2786063" y="4665663"/>
          <p14:tracePt t="31248" x="2759075" y="4665663"/>
          <p14:tracePt t="31256" x="2713038" y="4665663"/>
          <p14:tracePt t="31264" x="2686050" y="4665663"/>
          <p14:tracePt t="31273" x="2667000" y="4665663"/>
          <p14:tracePt t="31280" x="2640013" y="4665663"/>
          <p14:tracePt t="31289" x="2620963" y="4665663"/>
          <p14:tracePt t="31296" x="2603500" y="4665663"/>
          <p14:tracePt t="31305" x="2584450" y="4665663"/>
          <p14:tracePt t="31312" x="2566988" y="4665663"/>
          <p14:tracePt t="31321" x="2547938" y="4665663"/>
          <p14:tracePt t="31328" x="2530475" y="4665663"/>
          <p14:tracePt t="31338" x="2511425" y="4675188"/>
          <p14:tracePt t="31344" x="2474913" y="4684713"/>
          <p14:tracePt t="31353" x="2457450" y="4694238"/>
          <p14:tracePt t="31360" x="2411413" y="4711700"/>
          <p14:tracePt t="31369" x="2393950" y="4721225"/>
          <p14:tracePt t="31376" x="2357438" y="4730750"/>
          <p14:tracePt t="31387" x="2320925" y="4757738"/>
          <p14:tracePt t="31392" x="2301875" y="4767263"/>
          <p14:tracePt t="31400" x="2284413" y="4767263"/>
          <p14:tracePt t="31408" x="2265363" y="4784725"/>
          <p14:tracePt t="31416" x="2247900" y="4794250"/>
          <p14:tracePt t="31424" x="2238375" y="4803775"/>
          <p14:tracePt t="31432" x="2228850" y="4811713"/>
          <p14:tracePt t="31440" x="2211388" y="4830763"/>
          <p14:tracePt t="31456" x="2201863" y="4848225"/>
          <p14:tracePt t="31465" x="2201863" y="4857750"/>
          <p14:tracePt t="31473" x="2192338" y="4867275"/>
          <p14:tracePt t="31480" x="2192338" y="4884738"/>
          <p14:tracePt t="31489" x="2192338" y="4894263"/>
          <p14:tracePt t="31497" x="2182813" y="4913313"/>
          <p14:tracePt t="31505" x="2182813" y="4922838"/>
          <p14:tracePt t="31512" x="2182813" y="4940300"/>
          <p14:tracePt t="31522" x="2182813" y="4959350"/>
          <p14:tracePt t="31538" x="2182813" y="4967288"/>
          <p14:tracePt t="31544" x="2182813" y="4986338"/>
          <p14:tracePt t="31554" x="2182813" y="4995863"/>
          <p14:tracePt t="31561" x="2182813" y="5013325"/>
          <p14:tracePt t="31571" x="2182813" y="5022850"/>
          <p14:tracePt t="31577" x="2182813" y="5032375"/>
          <p14:tracePt t="31587" x="2192338" y="5059363"/>
          <p14:tracePt t="31592" x="2201863" y="5076825"/>
          <p14:tracePt t="31601" x="2211388" y="5086350"/>
          <p14:tracePt t="31608" x="2219325" y="5095875"/>
          <p14:tracePt t="31616" x="2228850" y="5113338"/>
          <p14:tracePt t="31624" x="2247900" y="5141913"/>
          <p14:tracePt t="31632" x="2265363" y="5159375"/>
          <p14:tracePt t="31640" x="2274888" y="5168900"/>
          <p14:tracePt t="31648" x="2292350" y="5178425"/>
          <p14:tracePt t="31656" x="2311400" y="5186363"/>
          <p14:tracePt t="31664" x="2328863" y="5195888"/>
          <p14:tracePt t="31672" x="2347913" y="5205413"/>
          <p14:tracePt t="31680" x="2374900" y="5214938"/>
          <p14:tracePt t="31688" x="2411413" y="5214938"/>
          <p14:tracePt t="31696" x="2430463" y="5214938"/>
          <p14:tracePt t="31705" x="2457450" y="5222875"/>
          <p14:tracePt t="31712" x="2484438" y="5222875"/>
          <p14:tracePt t="31722" x="2511425" y="5222875"/>
          <p14:tracePt t="31729" x="2557463" y="5222875"/>
          <p14:tracePt t="31738" x="2584450" y="5222875"/>
          <p14:tracePt t="31745" x="2640013" y="5222875"/>
          <p14:tracePt t="31754" x="2695575" y="5222875"/>
          <p14:tracePt t="31760" x="2749550" y="5222875"/>
          <p14:tracePt t="31771" x="2822575" y="5222875"/>
          <p14:tracePt t="31776" x="2886075" y="5222875"/>
          <p14:tracePt t="31786" x="2941638" y="5222875"/>
          <p14:tracePt t="31793" x="2978150" y="5222875"/>
          <p14:tracePt t="31801" x="3024188" y="5222875"/>
          <p14:tracePt t="31808" x="3041650" y="5222875"/>
          <p14:tracePt t="31816" x="3060700" y="5222875"/>
          <p14:tracePt t="31824" x="3087688" y="5222875"/>
          <p14:tracePt t="31832" x="3097213" y="5214938"/>
          <p14:tracePt t="31841" x="3114675" y="5205413"/>
          <p14:tracePt t="31848" x="3133725" y="5195888"/>
          <p14:tracePt t="31856" x="3151188" y="5186363"/>
          <p14:tracePt t="31864" x="3178175" y="5168900"/>
          <p14:tracePt t="31873" x="3197225" y="5141913"/>
          <p14:tracePt t="31880" x="3214688" y="5132388"/>
          <p14:tracePt t="31888" x="3224213" y="5132388"/>
          <p14:tracePt t="31896" x="3233738" y="5122863"/>
          <p14:tracePt t="31905" x="3252788" y="5105400"/>
          <p14:tracePt t="31922" x="3260725" y="5095875"/>
          <p14:tracePt t="31929" x="3270250" y="5086350"/>
          <p14:tracePt t="31945" x="3279775" y="5068888"/>
          <p14:tracePt t="31955" x="3279775" y="5059363"/>
          <p14:tracePt t="31960" x="3279775" y="5049838"/>
          <p14:tracePt t="31970" x="3289300" y="5032375"/>
          <p14:tracePt t="31976" x="3289300" y="5013325"/>
          <p14:tracePt t="31987" x="3289300" y="4995863"/>
          <p14:tracePt t="31992" x="3289300" y="4976813"/>
          <p14:tracePt t="32001" x="3289300" y="4967288"/>
          <p14:tracePt t="32008" x="3289300" y="4949825"/>
          <p14:tracePt t="32009" x="0" y="0"/>
        </p14:tracePtLst>
        <p14:tracePtLst>
          <p14:tracePt t="49194" x="4046538" y="5141913"/>
          <p14:tracePt t="49409" x="4046538" y="5105400"/>
          <p14:tracePt t="49417" x="4046538" y="5086350"/>
          <p14:tracePt t="49425" x="4046538" y="5049838"/>
          <p14:tracePt t="49432" x="4065588" y="5003800"/>
          <p14:tracePt t="49440" x="4065588" y="4967288"/>
          <p14:tracePt t="49449" x="4073525" y="4922838"/>
          <p14:tracePt t="49457" x="4073525" y="4894263"/>
          <p14:tracePt t="49465" x="4073525" y="4867275"/>
          <p14:tracePt t="49473" x="4073525" y="4830763"/>
          <p14:tracePt t="49481" x="4073525" y="4803775"/>
          <p14:tracePt t="49488" x="4073525" y="4794250"/>
          <p14:tracePt t="49496" x="4073525" y="4784725"/>
          <p14:tracePt t="49504" x="4073525" y="4775200"/>
          <p14:tracePt t="49512" x="4073525" y="4767263"/>
          <p14:tracePt t="49520" x="4065588" y="4738688"/>
          <p14:tracePt t="49529" x="4056063" y="4721225"/>
          <p14:tracePt t="49536" x="4046538" y="4702175"/>
          <p14:tracePt t="49544" x="4037013" y="4684713"/>
          <p14:tracePt t="49553" x="4029075" y="4665663"/>
          <p14:tracePt t="49560" x="4019550" y="4657725"/>
          <p14:tracePt t="49569" x="4010025" y="4629150"/>
          <p14:tracePt t="49576" x="3992563" y="4611688"/>
          <p14:tracePt t="49586" x="3973513" y="4592638"/>
          <p14:tracePt t="49592" x="3963988" y="4584700"/>
          <p14:tracePt t="49603" x="3946525" y="4556125"/>
          <p14:tracePt t="49608" x="3910013" y="4538663"/>
          <p14:tracePt t="49617" x="3910013" y="4529138"/>
          <p14:tracePt t="49624" x="3890963" y="4519613"/>
          <p14:tracePt t="49634" x="3854450" y="4502150"/>
          <p14:tracePt t="49649" x="3836988" y="4492625"/>
          <p14:tracePt t="49656" x="3817938" y="4492625"/>
          <p14:tracePt t="49664" x="3810000" y="4492625"/>
          <p14:tracePt t="49672" x="3800475" y="4483100"/>
          <p14:tracePt t="49681" x="3790950" y="4483100"/>
          <p14:tracePt t="49689" x="3781425" y="4483100"/>
          <p14:tracePt t="49704" x="3773488" y="4483100"/>
          <p14:tracePt t="49712" x="3763963" y="4483100"/>
          <p14:tracePt t="49720" x="3744913" y="4492625"/>
          <p14:tracePt t="49736" x="3708400" y="4492625"/>
          <p14:tracePt t="49744" x="3690938" y="4502150"/>
          <p14:tracePt t="49753" x="3671888" y="4511675"/>
          <p14:tracePt t="49760" x="3654425" y="4511675"/>
          <p14:tracePt t="49769" x="3625850" y="4519613"/>
          <p14:tracePt t="49776" x="3608388" y="4519613"/>
          <p14:tracePt t="49786" x="3598863" y="4529138"/>
          <p14:tracePt t="49792" x="3571875" y="4548188"/>
          <p14:tracePt t="49802" x="3544888" y="4565650"/>
          <p14:tracePt t="49809" x="3535363" y="4575175"/>
          <p14:tracePt t="49819" x="3516313" y="4584700"/>
          <p14:tracePt t="49825" x="3489325" y="4602163"/>
          <p14:tracePt t="49835" x="3471863" y="4621213"/>
          <p14:tracePt t="49840" x="3452813" y="4638675"/>
          <p14:tracePt t="49849" x="3425825" y="4675188"/>
          <p14:tracePt t="49856" x="3416300" y="4694238"/>
          <p14:tracePt t="49864" x="3398838" y="4748213"/>
          <p14:tracePt t="49872" x="3370263" y="4775200"/>
          <p14:tracePt t="49880" x="3362325" y="4821238"/>
          <p14:tracePt t="49889" x="3343275" y="4884738"/>
          <p14:tracePt t="49896" x="3316288" y="4913313"/>
          <p14:tracePt t="49905" x="3297238" y="4967288"/>
          <p14:tracePt t="49912" x="3289300" y="5003800"/>
          <p14:tracePt t="49920" x="3260725" y="5049838"/>
          <p14:tracePt t="49928" x="3260725" y="5076825"/>
          <p14:tracePt t="49936" x="3260725" y="5105400"/>
          <p14:tracePt t="49944" x="3260725" y="5132388"/>
          <p14:tracePt t="49953" x="3260725" y="5149850"/>
          <p14:tracePt t="49960" x="3260725" y="5178425"/>
          <p14:tracePt t="49969" x="3260725" y="5186363"/>
          <p14:tracePt t="49976" x="3260725" y="5205413"/>
          <p14:tracePt t="49986" x="3260725" y="5214938"/>
          <p14:tracePt t="49992" x="3260725" y="5232400"/>
          <p14:tracePt t="50002" x="3260725" y="5241925"/>
          <p14:tracePt t="50009" x="3270250" y="5251450"/>
          <p14:tracePt t="50018" x="3270250" y="5259388"/>
          <p14:tracePt t="50024" x="3279775" y="5278438"/>
          <p14:tracePt t="50034" x="3289300" y="5287963"/>
          <p14:tracePt t="50049" x="3297238" y="5295900"/>
          <p14:tracePt t="50064" x="3306763" y="5314950"/>
          <p14:tracePt t="50089" x="3333750" y="5314950"/>
          <p14:tracePt t="50096" x="3352800" y="5314950"/>
          <p14:tracePt t="50104" x="3379788" y="5314950"/>
          <p14:tracePt t="50112" x="3425825" y="5314950"/>
          <p14:tracePt t="50120" x="3479800" y="5314950"/>
          <p14:tracePt t="50129" x="3535363" y="5314950"/>
          <p14:tracePt t="50136" x="3571875" y="5314950"/>
          <p14:tracePt t="50144" x="3617913" y="5287963"/>
          <p14:tracePt t="50154" x="3662363" y="5278438"/>
          <p14:tracePt t="50161" x="3690938" y="5259388"/>
          <p14:tracePt t="50170" x="3708400" y="5251450"/>
          <p14:tracePt t="50177" x="3735388" y="5232400"/>
          <p14:tracePt t="50186" x="3754438" y="5214938"/>
          <p14:tracePt t="50192" x="3773488" y="5195888"/>
          <p14:tracePt t="50202" x="3790950" y="5178425"/>
          <p14:tracePt t="50208" x="3800475" y="5168900"/>
          <p14:tracePt t="50218" x="3817938" y="5141913"/>
          <p14:tracePt t="50224" x="3827463" y="5113338"/>
          <p14:tracePt t="50234" x="3836988" y="5076825"/>
          <p14:tracePt t="50240" x="3846513" y="5049838"/>
          <p14:tracePt t="50249" x="3854450" y="5013325"/>
          <p14:tracePt t="50256" x="3854450" y="4995863"/>
          <p14:tracePt t="50264" x="3854450" y="4976813"/>
          <p14:tracePt t="50272" x="3854450" y="4940300"/>
          <p14:tracePt t="50280" x="3854450" y="4884738"/>
          <p14:tracePt t="50288" x="3854450" y="4848225"/>
          <p14:tracePt t="50296" x="3854450" y="4830763"/>
          <p14:tracePt t="50304" x="3854450" y="4821238"/>
          <p14:tracePt t="50312" x="3854450" y="4803775"/>
          <p14:tracePt t="50320" x="3854450" y="4784725"/>
          <p14:tracePt t="50328" x="3854450" y="4775200"/>
          <p14:tracePt t="50632" x="3854450" y="4767263"/>
          <p14:tracePt t="50640" x="3863975" y="4757738"/>
          <p14:tracePt t="50649" x="3919538" y="4794250"/>
          <p14:tracePt t="50656" x="4046538" y="4867275"/>
          <p14:tracePt t="50664" x="4219575" y="4940300"/>
          <p14:tracePt t="50672" x="4448175" y="5049838"/>
          <p14:tracePt t="50680" x="4822825" y="5159375"/>
          <p14:tracePt t="50688" x="5187950" y="5241925"/>
          <p14:tracePt t="50696" x="5416550" y="5314950"/>
          <p14:tracePt t="50704" x="5581650" y="5341938"/>
          <p14:tracePt t="50712" x="5781675" y="5378450"/>
          <p14:tracePt t="50721" x="5919788" y="5387975"/>
          <p14:tracePt t="50728" x="6029325" y="5414963"/>
          <p14:tracePt t="50737" x="6083300" y="5414963"/>
          <p14:tracePt t="50744" x="6102350" y="5414963"/>
          <p14:tracePt t="50753" x="6111875" y="5414963"/>
          <p14:tracePt t="50785" x="6119813" y="5414963"/>
          <p14:tracePt t="50792" x="6138863" y="5414963"/>
          <p14:tracePt t="50809" x="6156325" y="5405438"/>
          <p14:tracePt t="50819" x="6175375" y="5387975"/>
          <p14:tracePt t="50825" x="6184900" y="5378450"/>
          <p14:tracePt t="50841" x="6192838" y="5378450"/>
          <p14:tracePt t="50960" x="6192838" y="5368925"/>
          <p14:tracePt t="50969" x="6221413" y="5351463"/>
          <p14:tracePt t="50977" x="6238875" y="5351463"/>
          <p14:tracePt t="50986" x="6294438" y="5332413"/>
          <p14:tracePt t="50992" x="6338888" y="5332413"/>
          <p14:tracePt t="51002" x="6394450" y="5324475"/>
          <p14:tracePt t="51008" x="6448425" y="5314950"/>
          <p14:tracePt t="51017" x="6513513" y="5314950"/>
          <p14:tracePt t="51024" x="6540500" y="5305425"/>
          <p14:tracePt t="51035" x="6567488" y="5295900"/>
          <p14:tracePt t="51040" x="6586538" y="5278438"/>
          <p14:tracePt t="51049" x="6604000" y="5268913"/>
          <p14:tracePt t="51056" x="6632575" y="5241925"/>
          <p14:tracePt t="51072" x="6640513" y="5222875"/>
          <p14:tracePt t="51080" x="6650038" y="5186363"/>
          <p14:tracePt t="51088" x="6650038" y="5159375"/>
          <p14:tracePt t="51096" x="6659563" y="5141913"/>
          <p14:tracePt t="51104" x="6659563" y="5113338"/>
          <p14:tracePt t="51112" x="6659563" y="5086350"/>
          <p14:tracePt t="51120" x="6659563" y="5059363"/>
          <p14:tracePt t="51128" x="6659563" y="5022850"/>
          <p14:tracePt t="51137" x="6659563" y="4986338"/>
          <p14:tracePt t="51144" x="6659563" y="4959350"/>
          <p14:tracePt t="51154" x="6659563" y="4922838"/>
          <p14:tracePt t="51161" x="6650038" y="4884738"/>
          <p14:tracePt t="51170" x="6640513" y="4867275"/>
          <p14:tracePt t="51177" x="6623050" y="4830763"/>
          <p14:tracePt t="51186" x="6604000" y="4803775"/>
          <p14:tracePt t="51193" x="6577013" y="4757738"/>
          <p14:tracePt t="51201" x="6540500" y="4711700"/>
          <p14:tracePt t="51209" x="6523038" y="4684713"/>
          <p14:tracePt t="51219" x="6503988" y="4657725"/>
          <p14:tracePt t="51225" x="6494463" y="4657725"/>
          <p14:tracePt t="51236" x="6477000" y="4657725"/>
          <p14:tracePt t="51241" x="6457950" y="4648200"/>
          <p14:tracePt t="51249" x="6448425" y="4648200"/>
          <p14:tracePt t="51256" x="6430963" y="4648200"/>
          <p14:tracePt t="51268" x="6421438" y="4648200"/>
          <p14:tracePt t="51272" x="6403975" y="4648200"/>
          <p14:tracePt t="51280" x="6384925" y="4648200"/>
          <p14:tracePt t="51288" x="6338888" y="4648200"/>
          <p14:tracePt t="51296" x="6311900" y="4648200"/>
          <p14:tracePt t="51305" x="6284913" y="4648200"/>
          <p14:tracePt t="51312" x="6238875" y="4657725"/>
          <p14:tracePt t="51320" x="6192838" y="4665663"/>
          <p14:tracePt t="51328" x="6138863" y="4694238"/>
          <p14:tracePt t="51336" x="6092825" y="4702175"/>
          <p14:tracePt t="51344" x="6046788" y="4711700"/>
          <p14:tracePt t="51352" x="6010275" y="4721225"/>
          <p14:tracePt t="51360" x="5973763" y="4730750"/>
          <p14:tracePt t="51369" x="5946775" y="4738688"/>
          <p14:tracePt t="51376" x="5929313" y="4767263"/>
          <p14:tracePt t="51385" x="5919788" y="4767263"/>
          <p14:tracePt t="51392" x="5900738" y="4775200"/>
          <p14:tracePt t="51402" x="5891213" y="4775200"/>
          <p14:tracePt t="51408" x="5891213" y="4784725"/>
          <p14:tracePt t="51417" x="5883275" y="4794250"/>
          <p14:tracePt t="51424" x="5864225" y="4811713"/>
          <p14:tracePt t="51433" x="5864225" y="4830763"/>
          <p14:tracePt t="51440" x="5854700" y="4848225"/>
          <p14:tracePt t="51451" x="5846763" y="4867275"/>
          <p14:tracePt t="51456" x="5837238" y="4894263"/>
          <p14:tracePt t="51465" x="5837238" y="4913313"/>
          <p14:tracePt t="51473" x="5837238" y="4930775"/>
          <p14:tracePt t="51481" x="5837238" y="4949825"/>
          <p14:tracePt t="51489" x="5837238" y="4959350"/>
          <p14:tracePt t="51497" x="5837238" y="4976813"/>
          <p14:tracePt t="51505" x="5837238" y="4995863"/>
          <p14:tracePt t="51513" x="5837238" y="5003800"/>
          <p14:tracePt t="51521" x="5837238" y="5013325"/>
          <p14:tracePt t="51529" x="5837238" y="5022850"/>
          <p14:tracePt t="51537" x="5837238" y="5032375"/>
          <p14:tracePt t="51544" x="5854700" y="5049838"/>
          <p14:tracePt t="51553" x="5854700" y="5059363"/>
          <p14:tracePt t="51560" x="5873750" y="5068888"/>
          <p14:tracePt t="51568" x="5900738" y="5076825"/>
          <p14:tracePt t="51576" x="5965825" y="5086350"/>
          <p14:tracePt t="51585" x="6002338" y="5095875"/>
          <p14:tracePt t="51592" x="6075363" y="5095875"/>
          <p14:tracePt t="51603" x="6156325" y="5113338"/>
          <p14:tracePt t="51609" x="6211888" y="5113338"/>
          <p14:tracePt t="51617" x="6284913" y="5113338"/>
          <p14:tracePt t="51625" x="6330950" y="5113338"/>
          <p14:tracePt t="51635" x="6367463" y="5113338"/>
          <p14:tracePt t="51641" x="6384925" y="5113338"/>
          <p14:tracePt t="51649" x="6403975" y="5113338"/>
          <p14:tracePt t="51657" x="6411913" y="5113338"/>
          <p14:tracePt t="51665" x="6430963" y="5113338"/>
          <p14:tracePt t="51673" x="6430963" y="5105400"/>
          <p14:tracePt t="51681" x="6448425" y="5086350"/>
          <p14:tracePt t="51689" x="6457950" y="5076825"/>
          <p14:tracePt t="51697" x="6486525" y="5049838"/>
          <p14:tracePt t="51705" x="6503988" y="5032375"/>
          <p14:tracePt t="51713" x="6523038" y="5003800"/>
          <p14:tracePt t="51721" x="6540500" y="4976813"/>
          <p14:tracePt t="51729" x="6550025" y="4959350"/>
          <p14:tracePt t="51736" x="6559550" y="4922838"/>
          <p14:tracePt t="51744" x="6559550" y="4913313"/>
          <p14:tracePt t="51753" x="6559550" y="4894263"/>
          <p14:tracePt t="51760" x="6559550" y="4867275"/>
          <p14:tracePt t="51769" x="6559550" y="4840288"/>
          <p14:tracePt t="51776" x="6559550" y="4821238"/>
          <p14:tracePt t="51785" x="6559550" y="4794250"/>
          <p14:tracePt t="51792" x="6559550" y="4775200"/>
          <p14:tracePt t="51802" x="6540500" y="4730750"/>
          <p14:tracePt t="51809" x="6530975" y="4711700"/>
          <p14:tracePt t="51817" x="6523038" y="4694238"/>
          <p14:tracePt t="51825" x="6513513" y="4675188"/>
          <p14:tracePt t="51835" x="6494463" y="4638675"/>
          <p14:tracePt t="51841" x="6486525" y="4621213"/>
          <p14:tracePt t="51849" x="6477000" y="4621213"/>
          <p14:tracePt t="51865" x="6467475" y="4611688"/>
          <p14:tracePt t="51873" x="6440488" y="4592638"/>
          <p14:tracePt t="51881" x="6421438" y="4584700"/>
          <p14:tracePt t="51889" x="6403975" y="4584700"/>
          <p14:tracePt t="51897" x="6367463" y="4575175"/>
          <p14:tracePt t="51905" x="6338888" y="4556125"/>
          <p14:tracePt t="51912" x="6294438" y="4556125"/>
          <p14:tracePt t="51921" x="6265863" y="4548188"/>
          <p14:tracePt t="51929" x="6221413" y="4548188"/>
          <p14:tracePt t="51937" x="6192838" y="4538663"/>
          <p14:tracePt t="51944" x="6165850" y="4529138"/>
          <p14:tracePt t="51953" x="6156325" y="4529138"/>
          <p14:tracePt t="51960" x="6148388" y="4529138"/>
          <p14:tracePt t="51969" x="6138863" y="4529138"/>
          <p14:tracePt t="51987" x="6129338" y="4529138"/>
          <p14:tracePt t="51993" x="6119813" y="4529138"/>
          <p14:tracePt t="52025" x="6111875" y="4529138"/>
          <p14:tracePt t="52033" x="6102350" y="4529138"/>
          <p14:tracePt t="52137"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2" name="Tabella 1">
            <a:extLst>
              <a:ext uri="{FF2B5EF4-FFF2-40B4-BE49-F238E27FC236}">
                <a16:creationId xmlns:a16="http://schemas.microsoft.com/office/drawing/2014/main" id="{98E1E8DB-E7C2-40DE-9882-E2A2B8F92DCC}"/>
              </a:ext>
            </a:extLst>
          </p:cNvPr>
          <p:cNvGraphicFramePr>
            <a:graphicFrameLocks noGrp="1"/>
          </p:cNvGraphicFramePr>
          <p:nvPr>
            <p:extLst>
              <p:ext uri="{D42A27DB-BD31-4B8C-83A1-F6EECF244321}">
                <p14:modId xmlns:p14="http://schemas.microsoft.com/office/powerpoint/2010/main" val="1968415266"/>
              </p:ext>
            </p:extLst>
          </p:nvPr>
        </p:nvGraphicFramePr>
        <p:xfrm>
          <a:off x="990600" y="1752600"/>
          <a:ext cx="4522287" cy="1850517"/>
        </p:xfrm>
        <a:graphic>
          <a:graphicData uri="http://schemas.openxmlformats.org/drawingml/2006/table">
            <a:tbl>
              <a:tblPr firstRow="1" firstCol="1" bandRow="1">
                <a:tableStyleId>{E8B1032C-EA38-4F05-BA0D-38AFFFC7BED3}</a:tableStyleId>
              </a:tblPr>
              <a:tblGrid>
                <a:gridCol w="980738">
                  <a:extLst>
                    <a:ext uri="{9D8B030D-6E8A-4147-A177-3AD203B41FA5}">
                      <a16:colId xmlns:a16="http://schemas.microsoft.com/office/drawing/2014/main" val="3309208721"/>
                    </a:ext>
                  </a:extLst>
                </a:gridCol>
                <a:gridCol w="1961474">
                  <a:extLst>
                    <a:ext uri="{9D8B030D-6E8A-4147-A177-3AD203B41FA5}">
                      <a16:colId xmlns:a16="http://schemas.microsoft.com/office/drawing/2014/main" val="1997070965"/>
                    </a:ext>
                  </a:extLst>
                </a:gridCol>
                <a:gridCol w="1580075">
                  <a:extLst>
                    <a:ext uri="{9D8B030D-6E8A-4147-A177-3AD203B41FA5}">
                      <a16:colId xmlns:a16="http://schemas.microsoft.com/office/drawing/2014/main" val="1954580686"/>
                    </a:ext>
                  </a:extLst>
                </a:gridCol>
              </a:tblGrid>
              <a:tr h="736903">
                <a:tc>
                  <a:txBody>
                    <a:bodyPr/>
                    <a:lstStyle/>
                    <a:p>
                      <a:pPr algn="ctr">
                        <a:lnSpc>
                          <a:spcPct val="150000"/>
                        </a:lnSpc>
                        <a:spcAft>
                          <a:spcPts val="0"/>
                        </a:spcAft>
                      </a:pPr>
                      <a:r>
                        <a:rPr lang="en-US" sz="2200" dirty="0" err="1">
                          <a:effectLst/>
                        </a:rPr>
                        <a:t>Cpd</a:t>
                      </a:r>
                      <a:endParaRPr lang="it-IT" sz="22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200">
                          <a:effectLst/>
                        </a:rPr>
                        <a:t>Aromatase inhibition %</a:t>
                      </a:r>
                      <a:r>
                        <a:rPr lang="en-US" sz="2200" baseline="30000">
                          <a:effectLst/>
                        </a:rPr>
                        <a:t>a</a:t>
                      </a:r>
                      <a:endParaRPr lang="it-IT" sz="220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200" dirty="0">
                          <a:effectLst/>
                        </a:rPr>
                        <a:t>IC</a:t>
                      </a:r>
                      <a:r>
                        <a:rPr lang="en-US" sz="2200" baseline="-25000" dirty="0">
                          <a:effectLst/>
                        </a:rPr>
                        <a:t>50 </a:t>
                      </a:r>
                      <a:r>
                        <a:rPr lang="en-US" sz="2200" dirty="0">
                          <a:effectLst/>
                        </a:rPr>
                        <a:t>(</a:t>
                      </a:r>
                      <a:r>
                        <a:rPr lang="en-US" sz="2200" dirty="0">
                          <a:effectLst/>
                          <a:latin typeface="Symbol" panose="05050102010706020507" pitchFamily="18" charset="2"/>
                        </a:rPr>
                        <a:t>m</a:t>
                      </a:r>
                      <a:r>
                        <a:rPr lang="en-US" sz="2200" dirty="0">
                          <a:effectLst/>
                        </a:rPr>
                        <a:t>M)</a:t>
                      </a:r>
                      <a:r>
                        <a:rPr lang="en-US" sz="2200" baseline="30000" dirty="0" err="1">
                          <a:effectLst/>
                        </a:rPr>
                        <a:t>b,c</a:t>
                      </a:r>
                      <a:endParaRPr lang="it-IT" sz="22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1699195"/>
                  </a:ext>
                </a:extLst>
              </a:tr>
              <a:tr h="367670">
                <a:tc>
                  <a:txBody>
                    <a:bodyPr/>
                    <a:lstStyle/>
                    <a:p>
                      <a:pPr algn="ctr">
                        <a:lnSpc>
                          <a:spcPct val="150000"/>
                        </a:lnSpc>
                        <a:spcAft>
                          <a:spcPts val="0"/>
                        </a:spcAft>
                      </a:pPr>
                      <a:r>
                        <a:rPr lang="en-US" sz="2200" dirty="0">
                          <a:effectLst/>
                        </a:rPr>
                        <a:t>13a  </a:t>
                      </a:r>
                      <a:r>
                        <a:rPr lang="it-IT" sz="2200" dirty="0">
                          <a:effectLst/>
                        </a:rPr>
                        <a:t> </a:t>
                      </a:r>
                      <a:endParaRPr lang="it-IT" sz="22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200">
                          <a:effectLst/>
                        </a:rPr>
                        <a:t>81</a:t>
                      </a:r>
                      <a:endParaRPr lang="it-IT" sz="220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it-IT" sz="2200" dirty="0">
                          <a:effectLst/>
                        </a:rPr>
                        <a:t>0.82 </a:t>
                      </a:r>
                      <a:r>
                        <a:rPr lang="en-US" sz="2200" dirty="0">
                          <a:effectLst/>
                        </a:rPr>
                        <a:t>± 0.02</a:t>
                      </a:r>
                      <a:endParaRPr lang="it-IT" sz="22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6705360"/>
                  </a:ext>
                </a:extLst>
              </a:tr>
              <a:tr h="367670">
                <a:tc>
                  <a:txBody>
                    <a:bodyPr/>
                    <a:lstStyle/>
                    <a:p>
                      <a:pPr algn="ctr">
                        <a:lnSpc>
                          <a:spcPct val="150000"/>
                        </a:lnSpc>
                        <a:spcAft>
                          <a:spcPts val="0"/>
                        </a:spcAft>
                      </a:pPr>
                      <a:r>
                        <a:rPr lang="en-US" sz="2200">
                          <a:effectLst/>
                        </a:rPr>
                        <a:t>15c </a:t>
                      </a:r>
                      <a:endParaRPr lang="it-IT" sz="220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200" dirty="0">
                          <a:effectLst/>
                        </a:rPr>
                        <a:t>72</a:t>
                      </a:r>
                      <a:endParaRPr lang="it-IT" sz="22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it-IT" sz="2200" dirty="0">
                          <a:effectLst/>
                        </a:rPr>
                        <a:t>0.86 </a:t>
                      </a:r>
                      <a:r>
                        <a:rPr lang="en-US" sz="2200" dirty="0">
                          <a:effectLst/>
                        </a:rPr>
                        <a:t>± 0.05</a:t>
                      </a:r>
                      <a:endParaRPr lang="it-IT" sz="22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01121777"/>
                  </a:ext>
                </a:extLst>
              </a:tr>
            </a:tbl>
          </a:graphicData>
        </a:graphic>
      </p:graphicFrame>
      <p:graphicFrame>
        <p:nvGraphicFramePr>
          <p:cNvPr id="3" name="Oggetto 2">
            <a:extLst>
              <a:ext uri="{FF2B5EF4-FFF2-40B4-BE49-F238E27FC236}">
                <a16:creationId xmlns:a16="http://schemas.microsoft.com/office/drawing/2014/main" id="{AAA33790-EFFB-4413-89BC-15BDC12AB7FC}"/>
              </a:ext>
            </a:extLst>
          </p:cNvPr>
          <p:cNvGraphicFramePr>
            <a:graphicFrameLocks noChangeAspect="1"/>
          </p:cNvGraphicFramePr>
          <p:nvPr>
            <p:extLst>
              <p:ext uri="{D42A27DB-BD31-4B8C-83A1-F6EECF244321}">
                <p14:modId xmlns:p14="http://schemas.microsoft.com/office/powerpoint/2010/main" val="222723292"/>
              </p:ext>
            </p:extLst>
          </p:nvPr>
        </p:nvGraphicFramePr>
        <p:xfrm>
          <a:off x="6488491" y="1639047"/>
          <a:ext cx="2122109" cy="1382586"/>
        </p:xfrm>
        <a:graphic>
          <a:graphicData uri="http://schemas.openxmlformats.org/presentationml/2006/ole">
            <mc:AlternateContent xmlns:mc="http://schemas.openxmlformats.org/markup-compatibility/2006">
              <mc:Choice xmlns:v="urn:schemas-microsoft-com:vml" Requires="v">
                <p:oleObj spid="_x0000_s10441" name="CS ChemDraw Drawing" r:id="rId6" imgW="1481112" imgH="975000" progId="ChemDraw.Document.6.0">
                  <p:embed/>
                </p:oleObj>
              </mc:Choice>
              <mc:Fallback>
                <p:oleObj name="CS ChemDraw Drawing" r:id="rId6" imgW="1481112" imgH="975000" progId="ChemDraw.Document.6.0">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8491" y="1639047"/>
                        <a:ext cx="2122109" cy="1382586"/>
                      </a:xfrm>
                      <a:prstGeom prst="rect">
                        <a:avLst/>
                      </a:prstGeom>
                      <a:noFill/>
                      <a:ln w="28575">
                        <a:solidFill>
                          <a:schemeClr val="accent1"/>
                        </a:solidFill>
                      </a:ln>
                    </p:spPr>
                  </p:pic>
                </p:oleObj>
              </mc:Fallback>
            </mc:AlternateContent>
          </a:graphicData>
        </a:graphic>
      </p:graphicFrame>
      <p:graphicFrame>
        <p:nvGraphicFramePr>
          <p:cNvPr id="7" name="Oggetto 6">
            <a:extLst>
              <a:ext uri="{FF2B5EF4-FFF2-40B4-BE49-F238E27FC236}">
                <a16:creationId xmlns:a16="http://schemas.microsoft.com/office/drawing/2014/main" id="{51FADB27-7143-4CEC-B07D-B0F00D641018}"/>
              </a:ext>
            </a:extLst>
          </p:cNvPr>
          <p:cNvGraphicFramePr>
            <a:graphicFrameLocks noChangeAspect="1"/>
          </p:cNvGraphicFramePr>
          <p:nvPr>
            <p:extLst>
              <p:ext uri="{D42A27DB-BD31-4B8C-83A1-F6EECF244321}">
                <p14:modId xmlns:p14="http://schemas.microsoft.com/office/powerpoint/2010/main" val="3589084319"/>
              </p:ext>
            </p:extLst>
          </p:nvPr>
        </p:nvGraphicFramePr>
        <p:xfrm>
          <a:off x="6553200" y="3597275"/>
          <a:ext cx="2057400" cy="1736725"/>
        </p:xfrm>
        <a:graphic>
          <a:graphicData uri="http://schemas.openxmlformats.org/presentationml/2006/ole">
            <mc:AlternateContent xmlns:mc="http://schemas.openxmlformats.org/markup-compatibility/2006">
              <mc:Choice xmlns:v="urn:schemas-microsoft-com:vml" Requires="v">
                <p:oleObj spid="_x0000_s10442" name="CS ChemDraw Drawing" r:id="rId8" imgW="1509974" imgH="1287313" progId="ChemDraw.Document.6.0">
                  <p:embed/>
                </p:oleObj>
              </mc:Choice>
              <mc:Fallback>
                <p:oleObj name="CS ChemDraw Drawing" r:id="rId8" imgW="1509974" imgH="1287313" progId="ChemDraw.Document.6.0">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3597275"/>
                        <a:ext cx="2057400" cy="1736725"/>
                      </a:xfrm>
                      <a:prstGeom prst="rect">
                        <a:avLst/>
                      </a:prstGeom>
                      <a:noFill/>
                      <a:ln w="28575">
                        <a:solidFill>
                          <a:schemeClr val="accent1"/>
                        </a:solidFill>
                      </a:ln>
                    </p:spPr>
                  </p:pic>
                </p:oleObj>
              </mc:Fallback>
            </mc:AlternateContent>
          </a:graphicData>
        </a:graphic>
      </p:graphicFrame>
      <p:sp>
        <p:nvSpPr>
          <p:cNvPr id="8" name="CasellaDiTesto 7">
            <a:extLst>
              <a:ext uri="{FF2B5EF4-FFF2-40B4-BE49-F238E27FC236}">
                <a16:creationId xmlns:a16="http://schemas.microsoft.com/office/drawing/2014/main" id="{E8854B32-897D-4322-94DA-4327FD0B62E1}"/>
              </a:ext>
            </a:extLst>
          </p:cNvPr>
          <p:cNvSpPr txBox="1"/>
          <p:nvPr/>
        </p:nvSpPr>
        <p:spPr>
          <a:xfrm>
            <a:off x="254641" y="4286132"/>
            <a:ext cx="5994204" cy="1200329"/>
          </a:xfrm>
          <a:prstGeom prst="rect">
            <a:avLst/>
          </a:prstGeom>
          <a:noFill/>
        </p:spPr>
        <p:txBody>
          <a:bodyPr wrap="square" rtlCol="0">
            <a:spAutoFit/>
          </a:bodyPr>
          <a:lstStyle/>
          <a:p>
            <a:pPr algn="just"/>
            <a:r>
              <a:rPr lang="en-US" baseline="30000" dirty="0"/>
              <a:t>a </a:t>
            </a:r>
            <a:r>
              <a:rPr lang="en-US" dirty="0"/>
              <a:t>Inhibition percentage was calculated with respect to letrozole (1 </a:t>
            </a:r>
            <a:r>
              <a:rPr lang="en-US" dirty="0">
                <a:latin typeface="Symbol" panose="05050102010706020507" pitchFamily="18" charset="2"/>
              </a:rPr>
              <a:t>m</a:t>
            </a:r>
            <a:r>
              <a:rPr lang="en-US" dirty="0"/>
              <a:t>M), taken as 100%; </a:t>
            </a:r>
            <a:r>
              <a:rPr lang="en-US" baseline="30000" dirty="0"/>
              <a:t>b</a:t>
            </a:r>
            <a:r>
              <a:rPr lang="en-US" dirty="0"/>
              <a:t>each compound was tested at concentration from 0.01 to 100 </a:t>
            </a:r>
            <a:r>
              <a:rPr lang="en-US" dirty="0">
                <a:latin typeface="Symbol" panose="05050102010706020507" pitchFamily="18" charset="2"/>
              </a:rPr>
              <a:t>m</a:t>
            </a:r>
            <a:r>
              <a:rPr lang="en-US" dirty="0"/>
              <a:t>M; </a:t>
            </a:r>
            <a:r>
              <a:rPr lang="en-US" baseline="30000" dirty="0"/>
              <a:t>c</a:t>
            </a:r>
            <a:r>
              <a:rPr lang="en-US" dirty="0"/>
              <a:t> the values represent mean of triplicate determinations ± RSD</a:t>
            </a:r>
            <a:endParaRPr lang="it-IT" dirty="0"/>
          </a:p>
        </p:txBody>
      </p:sp>
      <p:sp>
        <p:nvSpPr>
          <p:cNvPr id="9" name="TextBox 3">
            <a:extLst>
              <a:ext uri="{FF2B5EF4-FFF2-40B4-BE49-F238E27FC236}">
                <a16:creationId xmlns:a16="http://schemas.microsoft.com/office/drawing/2014/main" id="{A03BCC3F-A8F3-4054-AC7F-E59D1980C06E}"/>
              </a:ext>
            </a:extLst>
          </p:cNvPr>
          <p:cNvSpPr txBox="1"/>
          <p:nvPr/>
        </p:nvSpPr>
        <p:spPr>
          <a:xfrm>
            <a:off x="609600" y="228600"/>
            <a:ext cx="8153400" cy="461665"/>
          </a:xfrm>
          <a:prstGeom prst="rect">
            <a:avLst/>
          </a:prstGeom>
          <a:noFill/>
        </p:spPr>
        <p:txBody>
          <a:bodyPr wrap="square" rtlCol="0">
            <a:spAutoFit/>
          </a:bodyPr>
          <a:lstStyle/>
          <a:p>
            <a:pPr algn="ctr"/>
            <a:r>
              <a:rPr lang="fr-FR" sz="2400" b="1" i="1" dirty="0"/>
              <a:t>In vitro </a:t>
            </a:r>
            <a:r>
              <a:rPr lang="fr-FR" sz="2400" b="1" dirty="0"/>
              <a:t>Aromatase Inhibition </a:t>
            </a:r>
            <a:r>
              <a:rPr lang="fr-FR" sz="2400" b="1" dirty="0" err="1"/>
              <a:t>Assay</a:t>
            </a:r>
            <a:r>
              <a:rPr lang="fr-FR" sz="2400" b="1" dirty="0"/>
              <a:t>: </a:t>
            </a:r>
            <a:r>
              <a:rPr lang="fr-FR" sz="2400" b="1" dirty="0" err="1"/>
              <a:t>Results</a:t>
            </a:r>
            <a:endParaRPr lang="fr-FR" sz="2400" b="1" dirty="0"/>
          </a:p>
        </p:txBody>
      </p:sp>
      <p:sp>
        <p:nvSpPr>
          <p:cNvPr id="10" name="Rettangolo 9">
            <a:extLst>
              <a:ext uri="{FF2B5EF4-FFF2-40B4-BE49-F238E27FC236}">
                <a16:creationId xmlns:a16="http://schemas.microsoft.com/office/drawing/2014/main" id="{53B03590-1D02-4CA3-BC5C-E5CA290D75EC}"/>
              </a:ext>
            </a:extLst>
          </p:cNvPr>
          <p:cNvSpPr/>
          <p:nvPr/>
        </p:nvSpPr>
        <p:spPr>
          <a:xfrm>
            <a:off x="6553200" y="2652301"/>
            <a:ext cx="529312" cy="369332"/>
          </a:xfrm>
          <a:prstGeom prst="rect">
            <a:avLst/>
          </a:prstGeom>
        </p:spPr>
        <p:txBody>
          <a:bodyPr wrap="none">
            <a:spAutoFit/>
          </a:bodyPr>
          <a:lstStyle/>
          <a:p>
            <a:r>
              <a:rPr lang="en-US" b="1" dirty="0">
                <a:solidFill>
                  <a:srgbClr val="FF0000"/>
                </a:solidFill>
              </a:rPr>
              <a:t>13a</a:t>
            </a:r>
            <a:endParaRPr lang="it-IT" b="1" dirty="0">
              <a:solidFill>
                <a:srgbClr val="FF0000"/>
              </a:solidFill>
            </a:endParaRPr>
          </a:p>
        </p:txBody>
      </p:sp>
      <p:sp>
        <p:nvSpPr>
          <p:cNvPr id="11" name="Rettangolo 10">
            <a:extLst>
              <a:ext uri="{FF2B5EF4-FFF2-40B4-BE49-F238E27FC236}">
                <a16:creationId xmlns:a16="http://schemas.microsoft.com/office/drawing/2014/main" id="{273534E4-F52A-47CC-A4B3-70E0E1CB1130}"/>
              </a:ext>
            </a:extLst>
          </p:cNvPr>
          <p:cNvSpPr/>
          <p:nvPr/>
        </p:nvSpPr>
        <p:spPr>
          <a:xfrm>
            <a:off x="6675956" y="4929752"/>
            <a:ext cx="516488" cy="369332"/>
          </a:xfrm>
          <a:prstGeom prst="rect">
            <a:avLst/>
          </a:prstGeom>
        </p:spPr>
        <p:txBody>
          <a:bodyPr wrap="none">
            <a:spAutoFit/>
          </a:bodyPr>
          <a:lstStyle/>
          <a:p>
            <a:r>
              <a:rPr lang="en-US" b="1" dirty="0">
                <a:solidFill>
                  <a:srgbClr val="FF0000"/>
                </a:solidFill>
              </a:rPr>
              <a:t>15c</a:t>
            </a:r>
            <a:endParaRPr lang="it-IT" b="1" dirty="0">
              <a:solidFill>
                <a:srgbClr val="FF0000"/>
              </a:solidFill>
            </a:endParaRPr>
          </a:p>
        </p:txBody>
      </p:sp>
      <p:pic>
        <p:nvPicPr>
          <p:cNvPr id="4" name="Audio 3">
            <a:hlinkClick r:id="" action="ppaction://media"/>
            <a:extLst>
              <a:ext uri="{FF2B5EF4-FFF2-40B4-BE49-F238E27FC236}">
                <a16:creationId xmlns:a16="http://schemas.microsoft.com/office/drawing/2014/main" id="{684ABC5E-CC0D-4BF2-AAF1-88118322397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
        <p:nvSpPr>
          <p:cNvPr id="12" name="Rettangolo 11">
            <a:extLst>
              <a:ext uri="{FF2B5EF4-FFF2-40B4-BE49-F238E27FC236}">
                <a16:creationId xmlns:a16="http://schemas.microsoft.com/office/drawing/2014/main" id="{B2926621-DF51-4639-90F6-C02D9FAC5186}"/>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1296859983"/>
      </p:ext>
    </p:extLst>
  </p:cSld>
  <p:clrMapOvr>
    <a:masterClrMapping/>
  </p:clrMapOvr>
  <mc:AlternateContent xmlns:mc="http://schemas.openxmlformats.org/markup-compatibility/2006" xmlns:p14="http://schemas.microsoft.com/office/powerpoint/2010/main">
    <mc:Choice Requires="p14">
      <p:transition spd="slow" p14:dur="2000" advTm="26549"/>
    </mc:Choice>
    <mc:Fallback xmlns="">
      <p:transition spd="slow" advTm="2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851" x="5718175" y="4767263"/>
          <p14:tracePt t="12858" x="5718175" y="4757738"/>
          <p14:tracePt t="13058" x="5745163" y="4757738"/>
          <p14:tracePt t="13067" x="5791200" y="4757738"/>
          <p14:tracePt t="13074" x="5864225" y="4767263"/>
          <p14:tracePt t="13082" x="5900738" y="4767263"/>
          <p14:tracePt t="13090" x="5973763" y="4767263"/>
          <p14:tracePt t="13098" x="6046788" y="4767263"/>
          <p14:tracePt t="13106" x="6102350" y="4767263"/>
          <p14:tracePt t="13114" x="6148388" y="4767263"/>
          <p14:tracePt t="13122" x="6202363" y="4757738"/>
          <p14:tracePt t="13130" x="6248400" y="4738688"/>
          <p14:tracePt t="13138" x="6275388" y="4721225"/>
          <p14:tracePt t="13146" x="6330950" y="4675188"/>
          <p14:tracePt t="13154" x="6384925" y="4638675"/>
          <p14:tracePt t="13162" x="6430963" y="4592638"/>
          <p14:tracePt t="13170" x="6467475" y="4519613"/>
          <p14:tracePt t="13178" x="6513513" y="4446588"/>
          <p14:tracePt t="13186" x="6540500" y="4346575"/>
          <p14:tracePt t="13194" x="6550025" y="4273550"/>
          <p14:tracePt t="13202" x="6567488" y="4173538"/>
          <p14:tracePt t="13210" x="6567488" y="4081463"/>
          <p14:tracePt t="13219" x="6567488" y="3971925"/>
          <p14:tracePt t="13226" x="6567488" y="3881438"/>
          <p14:tracePt t="13235" x="6530975" y="3779838"/>
          <p14:tracePt t="13242" x="6486525" y="3689350"/>
          <p14:tracePt t="13252" x="6448425" y="3533775"/>
          <p14:tracePt t="13258" x="6384925" y="3424238"/>
          <p14:tracePt t="13267" x="6311900" y="3305175"/>
          <p14:tracePt t="13274" x="6257925" y="3224213"/>
          <p14:tracePt t="13285" x="6202363" y="3141663"/>
          <p14:tracePt t="13290" x="6102350" y="3022600"/>
          <p14:tracePt t="13298" x="6056313" y="2959100"/>
          <p14:tracePt t="13306" x="5992813" y="2886075"/>
          <p14:tracePt t="13314" x="5929313" y="2830513"/>
          <p14:tracePt t="13322" x="5846763" y="2767013"/>
          <p14:tracePt t="13330" x="5773738" y="2711450"/>
          <p14:tracePt t="13338" x="5727700" y="2667000"/>
          <p14:tracePt t="13346" x="5700713" y="2638425"/>
          <p14:tracePt t="13354" x="5672138" y="2620963"/>
          <p14:tracePt t="13362" x="5645150" y="2601913"/>
          <p14:tracePt t="13370" x="5635625" y="2593975"/>
          <p14:tracePt t="13378" x="5627688" y="2584450"/>
          <p14:tracePt t="13386" x="5627688" y="2574925"/>
          <p14:tracePt t="13394" x="5618163" y="2565400"/>
          <p14:tracePt t="13410" x="5599113" y="2565400"/>
          <p14:tracePt t="13420" x="5572125" y="2547938"/>
          <p14:tracePt t="13426" x="5545138" y="2538413"/>
          <p14:tracePt t="13437" x="5508625" y="2520950"/>
          <p14:tracePt t="13443" x="5462588" y="2501900"/>
          <p14:tracePt t="13454" x="5416550" y="2474913"/>
          <p14:tracePt t="13458" x="5399088" y="2465388"/>
          <p14:tracePt t="13469" x="5362575" y="2455863"/>
          <p14:tracePt t="13485" x="5353050" y="2455863"/>
          <p14:tracePt t="13499" x="5334000" y="2438400"/>
          <p14:tracePt t="13514" x="5326063" y="2438400"/>
          <p14:tracePt t="13522" x="5307013" y="2438400"/>
          <p14:tracePt t="13530" x="5253038" y="2419350"/>
          <p14:tracePt t="13538" x="5224463" y="2401888"/>
          <p14:tracePt t="13546" x="5187950" y="2392363"/>
          <p14:tracePt t="13554" x="5160963" y="2392363"/>
          <p14:tracePt t="13562" x="5133975" y="2392363"/>
          <p14:tracePt t="13570" x="5087938" y="2382838"/>
          <p14:tracePt t="13578" x="5060950" y="2382838"/>
          <p14:tracePt t="13586" x="5041900" y="2382838"/>
          <p14:tracePt t="13594" x="5024438" y="2382838"/>
          <p14:tracePt t="13603" x="5014913" y="2382838"/>
          <p14:tracePt t="13610" x="4997450" y="2382838"/>
          <p14:tracePt t="13620" x="4987925" y="2382838"/>
          <p14:tracePt t="13626" x="4951413" y="2382838"/>
          <p14:tracePt t="13635" x="4924425" y="2382838"/>
          <p14:tracePt t="13642" x="4895850" y="2382838"/>
          <p14:tracePt t="13652" x="4868863" y="2382838"/>
          <p14:tracePt t="13658" x="4822825" y="2382838"/>
          <p14:tracePt t="13669" x="4776788" y="2401888"/>
          <p14:tracePt t="13674" x="4749800" y="2411413"/>
          <p14:tracePt t="13685" x="4722813" y="2419350"/>
          <p14:tracePt t="13690" x="4695825" y="2419350"/>
          <p14:tracePt t="13698" x="4649788" y="2428875"/>
          <p14:tracePt t="13706" x="4630738" y="2438400"/>
          <p14:tracePt t="13714" x="4586288" y="2447925"/>
          <p14:tracePt t="13722" x="4567238" y="2455863"/>
          <p14:tracePt t="13730" x="4530725" y="2465388"/>
          <p14:tracePt t="13738" x="4503738" y="2474913"/>
          <p14:tracePt t="13746" x="4457700" y="2501900"/>
          <p14:tracePt t="13754" x="4421188" y="2511425"/>
          <p14:tracePt t="13762" x="4367213" y="2528888"/>
          <p14:tracePt t="13770" x="4284663" y="2574925"/>
          <p14:tracePt t="13778" x="4229100" y="2584450"/>
          <p14:tracePt t="13786" x="4165600" y="2611438"/>
          <p14:tracePt t="13794" x="4092575" y="2620963"/>
          <p14:tracePt t="13803" x="4046538" y="2647950"/>
          <p14:tracePt t="13810" x="4000500" y="2667000"/>
          <p14:tracePt t="13819" x="3956050" y="2693988"/>
          <p14:tracePt t="13826" x="3919538" y="2703513"/>
          <p14:tracePt t="13835" x="3890963" y="2711450"/>
          <p14:tracePt t="13842" x="3863975" y="2730500"/>
          <p14:tracePt t="13852" x="3846513" y="2740025"/>
          <p14:tracePt t="13858" x="3810000" y="2757488"/>
          <p14:tracePt t="13868" x="3790950" y="2776538"/>
          <p14:tracePt t="13874" x="3773488" y="2803525"/>
          <p14:tracePt t="13885" x="3727450" y="2849563"/>
          <p14:tracePt t="13890" x="3698875" y="2876550"/>
          <p14:tracePt t="13898" x="3662363" y="2913063"/>
          <p14:tracePt t="13906" x="3625850" y="2986088"/>
          <p14:tracePt t="13914" x="3598863" y="3022600"/>
          <p14:tracePt t="13922" x="3581400" y="3078163"/>
          <p14:tracePt t="13930" x="3525838" y="3159125"/>
          <p14:tracePt t="13954" x="3479800" y="3341688"/>
          <p14:tracePt t="13962" x="3462338" y="3387725"/>
          <p14:tracePt t="13970" x="3452813" y="3424238"/>
          <p14:tracePt t="13978" x="3443288" y="3470275"/>
          <p14:tracePt t="13986" x="3435350" y="3524250"/>
          <p14:tracePt t="13994" x="3435350" y="3543300"/>
          <p14:tracePt t="14003" x="3435350" y="3579813"/>
          <p14:tracePt t="14010" x="3425825" y="3606800"/>
          <p14:tracePt t="14019" x="3425825" y="3625850"/>
          <p14:tracePt t="14026" x="3425825" y="3633788"/>
          <p14:tracePt t="14035" x="3425825" y="3643313"/>
          <p14:tracePt t="14042" x="3425825" y="3652838"/>
          <p14:tracePt t="14052" x="3425825" y="3662363"/>
          <p14:tracePt t="14058" x="3425825" y="3670300"/>
          <p14:tracePt t="14068" x="3425825" y="3689350"/>
          <p14:tracePt t="14074" x="3425825" y="3706813"/>
          <p14:tracePt t="14084" x="3425825" y="3716338"/>
          <p14:tracePt t="14091" x="3425825" y="3752850"/>
          <p14:tracePt t="14098" x="3425825" y="3779838"/>
          <p14:tracePt t="14106" x="3435350" y="3789363"/>
          <p14:tracePt t="14114" x="3435350" y="3798888"/>
          <p14:tracePt t="14138" x="3443288" y="3808413"/>
          <p14:tracePt t="14162" x="3452813" y="3816350"/>
          <p14:tracePt t="14178" x="3462338" y="3816350"/>
          <p14:tracePt t="14186" x="3479800" y="3825875"/>
          <p14:tracePt t="14194" x="3508375" y="3835400"/>
          <p14:tracePt t="14203" x="3525838" y="3835400"/>
          <p14:tracePt t="14210" x="3552825" y="3844925"/>
          <p14:tracePt t="14219" x="3589338" y="3852863"/>
          <p14:tracePt t="14226" x="3617913" y="3852863"/>
          <p14:tracePt t="14236" x="3644900" y="3862388"/>
          <p14:tracePt t="14242" x="3671888" y="3881438"/>
          <p14:tracePt t="14254" x="3698875" y="3889375"/>
          <p14:tracePt t="14258" x="3727450" y="3889375"/>
          <p14:tracePt t="14269" x="3744913" y="3889375"/>
          <p14:tracePt t="14274" x="3763963" y="3898900"/>
          <p14:tracePt t="14286" x="3773488" y="3898900"/>
          <p14:tracePt t="14346" x="3781425" y="3898900"/>
          <p14:tracePt t="14354" x="3800475" y="3898900"/>
          <p14:tracePt t="14362" x="3846513" y="3898900"/>
          <p14:tracePt t="14371" x="3873500" y="3898900"/>
          <p14:tracePt t="14378" x="3910013" y="3898900"/>
          <p14:tracePt t="14386" x="3963988" y="3898900"/>
          <p14:tracePt t="14394" x="4010025" y="3881438"/>
          <p14:tracePt t="14403" x="4073525" y="3871913"/>
          <p14:tracePt t="14410" x="4110038" y="3862388"/>
          <p14:tracePt t="14419" x="4156075" y="3835400"/>
          <p14:tracePt t="14426" x="4175125" y="3825875"/>
          <p14:tracePt t="14436" x="4192588" y="3816350"/>
          <p14:tracePt t="14442" x="4211638" y="3808413"/>
          <p14:tracePt t="14452" x="4219575" y="3798888"/>
          <p14:tracePt t="14458" x="4248150" y="3771900"/>
          <p14:tracePt t="14468" x="4256088" y="3762375"/>
          <p14:tracePt t="14474" x="4265613" y="3762375"/>
          <p14:tracePt t="14485" x="4284663" y="3743325"/>
          <p14:tracePt t="14490" x="4302125" y="3716338"/>
          <p14:tracePt t="14503" x="4321175" y="3698875"/>
          <p14:tracePt t="14506" x="4330700" y="3689350"/>
          <p14:tracePt t="14515" x="4338638" y="3679825"/>
          <p14:tracePt t="14522" x="4357688" y="3643313"/>
          <p14:tracePt t="14530" x="4367213" y="3625850"/>
          <p14:tracePt t="14539" x="4375150" y="3606800"/>
          <p14:tracePt t="14546" x="4384675" y="3589338"/>
          <p14:tracePt t="14555" x="4394200" y="3570288"/>
          <p14:tracePt t="14562" x="4394200" y="3552825"/>
          <p14:tracePt t="14571" x="4394200" y="3533775"/>
          <p14:tracePt t="14579" x="4403725" y="3516313"/>
          <p14:tracePt t="14586" x="4403725" y="3497263"/>
          <p14:tracePt t="14594" x="4411663" y="3479800"/>
          <p14:tracePt t="14603" x="4411663" y="3451225"/>
          <p14:tracePt t="14610" x="4421188" y="3433763"/>
          <p14:tracePt t="14619" x="4421188" y="3406775"/>
          <p14:tracePt t="14626" x="4421188" y="3378200"/>
          <p14:tracePt t="14635" x="4430713" y="3351213"/>
          <p14:tracePt t="14651" x="4430713" y="3333750"/>
          <p14:tracePt t="14658" x="4430713" y="3314700"/>
          <p14:tracePt t="14668" x="4430713" y="3305175"/>
          <p14:tracePt t="14674" x="4430713" y="3287713"/>
          <p14:tracePt t="14683" x="4430713" y="3268663"/>
          <p14:tracePt t="14690" x="4430713" y="3251200"/>
          <p14:tracePt t="14698" x="4430713" y="3232150"/>
          <p14:tracePt t="14706" x="4430713" y="3224213"/>
          <p14:tracePt t="14714" x="4430713" y="3214688"/>
          <p14:tracePt t="14722" x="4430713" y="3187700"/>
          <p14:tracePt t="14730" x="4430713" y="3178175"/>
          <p14:tracePt t="14738" x="4430713" y="3159125"/>
          <p14:tracePt t="14746" x="4430713" y="3132138"/>
          <p14:tracePt t="14754" x="4421188" y="3122613"/>
          <p14:tracePt t="14762" x="4411663" y="3105150"/>
          <p14:tracePt t="14771" x="4403725" y="3078163"/>
          <p14:tracePt t="14778" x="4394200" y="3059113"/>
          <p14:tracePt t="14786" x="4357688" y="2968625"/>
          <p14:tracePt t="14794" x="4330700" y="2940050"/>
          <p14:tracePt t="14803" x="4311650" y="2894013"/>
          <p14:tracePt t="14810" x="4292600" y="2867025"/>
          <p14:tracePt t="14820" x="4265613" y="2820988"/>
          <p14:tracePt t="14827" x="4248150" y="2794000"/>
          <p14:tracePt t="14835" x="4229100" y="2767013"/>
          <p14:tracePt t="14842" x="4219575" y="2747963"/>
          <p14:tracePt t="14852" x="4202113" y="2730500"/>
          <p14:tracePt t="14858" x="4192588" y="2720975"/>
          <p14:tracePt t="14874" x="4183063" y="2711450"/>
          <p14:tracePt t="14900" x="4175125" y="2711450"/>
          <p14:tracePt t="14906" x="4165600" y="2711450"/>
          <p14:tracePt t="14914" x="4165600" y="2703513"/>
          <p14:tracePt t="14922" x="4138613" y="2693988"/>
          <p14:tracePt t="14930" x="4129088" y="2693988"/>
          <p14:tracePt t="14938" x="4092575" y="2684463"/>
          <p14:tracePt t="14946" x="4065588" y="2684463"/>
          <p14:tracePt t="14954" x="4029075" y="2674938"/>
          <p14:tracePt t="14962" x="3992563" y="2667000"/>
          <p14:tracePt t="14970" x="3927475" y="2667000"/>
          <p14:tracePt t="14978" x="3890963" y="2647950"/>
          <p14:tracePt t="14987" x="3846513" y="2647950"/>
          <p14:tracePt t="14994" x="3810000" y="2647950"/>
          <p14:tracePt t="15002" x="3781425" y="2647950"/>
          <p14:tracePt t="15010" x="3735388" y="2647950"/>
          <p14:tracePt t="15019" x="3708400" y="2647950"/>
          <p14:tracePt t="15026" x="3681413" y="2647950"/>
          <p14:tracePt t="15035" x="3654425" y="2647950"/>
          <p14:tracePt t="15042" x="3617913" y="2647950"/>
          <p14:tracePt t="15052" x="3589338" y="2647950"/>
          <p14:tracePt t="15058" x="3571875" y="2647950"/>
          <p14:tracePt t="15068" x="3544888" y="2657475"/>
          <p14:tracePt t="15074" x="3525838" y="2667000"/>
          <p14:tracePt t="15084" x="3498850" y="2674938"/>
          <p14:tracePt t="15090" x="3479800" y="2684463"/>
          <p14:tracePt t="15099" x="3452813" y="2693988"/>
          <p14:tracePt t="15107" x="3435350" y="2703513"/>
          <p14:tracePt t="15114" x="3435350" y="2711450"/>
          <p14:tracePt t="15122" x="3416300" y="2711450"/>
          <p14:tracePt t="15130" x="3406775" y="2720975"/>
          <p14:tracePt t="15139" x="3389313" y="2740025"/>
          <p14:tracePt t="15146" x="3362325" y="2767013"/>
          <p14:tracePt t="15154" x="3333750" y="2784475"/>
          <p14:tracePt t="15162" x="3306763" y="2794000"/>
          <p14:tracePt t="15170" x="3289300" y="2813050"/>
          <p14:tracePt t="15178" x="3270250" y="2830513"/>
          <p14:tracePt t="15186" x="3252788" y="2857500"/>
          <p14:tracePt t="15194" x="3243263" y="2867025"/>
          <p14:tracePt t="15203" x="3233738" y="2886075"/>
          <p14:tracePt t="15210" x="3214688" y="2913063"/>
          <p14:tracePt t="15219" x="3197225" y="2949575"/>
          <p14:tracePt t="15227" x="3187700" y="2976563"/>
          <p14:tracePt t="15235" x="3178175" y="3005138"/>
          <p14:tracePt t="15242" x="3160713" y="3041650"/>
          <p14:tracePt t="15252" x="3151188" y="3068638"/>
          <p14:tracePt t="15258" x="3141663" y="3095625"/>
          <p14:tracePt t="15268" x="3133725" y="3132138"/>
          <p14:tracePt t="15274" x="3124200" y="3151188"/>
          <p14:tracePt t="15283" x="3114675" y="3178175"/>
          <p14:tracePt t="15290" x="3105150" y="3205163"/>
          <p14:tracePt t="15299" x="3105150" y="3214688"/>
          <p14:tracePt t="15307" x="3097213" y="3251200"/>
          <p14:tracePt t="15314" x="3097213" y="3260725"/>
          <p14:tracePt t="15322" x="3087688" y="3287713"/>
          <p14:tracePt t="15330" x="3087688" y="3305175"/>
          <p14:tracePt t="15338" x="3087688" y="3324225"/>
          <p14:tracePt t="15346" x="3078163" y="3341688"/>
          <p14:tracePt t="15354" x="3078163" y="3360738"/>
          <p14:tracePt t="15362" x="3060700" y="3378200"/>
          <p14:tracePt t="15370" x="3060700" y="3397250"/>
          <p14:tracePt t="15378" x="3051175" y="3414713"/>
          <p14:tracePt t="15387" x="3051175" y="3443288"/>
          <p14:tracePt t="15394" x="3051175" y="3479800"/>
          <p14:tracePt t="15403" x="3051175" y="3497263"/>
          <p14:tracePt t="15410" x="3051175" y="3516313"/>
          <p14:tracePt t="15419" x="3051175" y="3533775"/>
          <p14:tracePt t="15427" x="3051175" y="3552825"/>
          <p14:tracePt t="15435" x="3051175" y="3570288"/>
          <p14:tracePt t="15442" x="3051175" y="3579813"/>
          <p14:tracePt t="15452" x="3051175" y="3589338"/>
          <p14:tracePt t="15458" x="3051175" y="3597275"/>
          <p14:tracePt t="15506" x="3051175" y="3625850"/>
          <p14:tracePt t="15514" x="3060700" y="3662363"/>
          <p14:tracePt t="15522" x="3068638" y="3679825"/>
          <p14:tracePt t="15530" x="3097213" y="3725863"/>
          <p14:tracePt t="15538" x="3124200" y="3779838"/>
          <p14:tracePt t="15546" x="3141663" y="3808413"/>
          <p14:tracePt t="15554" x="3170238" y="3844925"/>
          <p14:tracePt t="15562" x="3187700" y="3862388"/>
          <p14:tracePt t="15570" x="3206750" y="3898900"/>
          <p14:tracePt t="15578" x="3224213" y="3927475"/>
          <p14:tracePt t="15586" x="3233738" y="3935413"/>
          <p14:tracePt t="15602" x="3243263" y="3944938"/>
          <p14:tracePt t="15674" x="3243263" y="3963988"/>
          <p14:tracePt t="15682" x="3243263" y="3971925"/>
          <p14:tracePt t="15690" x="3270250" y="4000500"/>
          <p14:tracePt t="15698" x="3306763" y="4008438"/>
          <p14:tracePt t="15706" x="3352800" y="4027488"/>
          <p14:tracePt t="15714" x="3416300" y="4044950"/>
          <p14:tracePt t="15722" x="3489325" y="4044950"/>
          <p14:tracePt t="15730" x="3571875" y="4054475"/>
          <p14:tracePt t="15738" x="3625850" y="4054475"/>
          <p14:tracePt t="15746" x="3698875" y="4054475"/>
          <p14:tracePt t="15755" x="3735388" y="4054475"/>
          <p14:tracePt t="15763" x="3781425" y="4054475"/>
          <p14:tracePt t="15770" x="3836988" y="4054475"/>
          <p14:tracePt t="15778" x="3873500" y="4054475"/>
          <p14:tracePt t="15786" x="3919538" y="4027488"/>
          <p14:tracePt t="15795" x="3963988" y="4017963"/>
          <p14:tracePt t="15803" x="4019550" y="4008438"/>
          <p14:tracePt t="15810" x="4083050" y="3981450"/>
          <p14:tracePt t="15819" x="4146550" y="3971925"/>
          <p14:tracePt t="15827" x="4219575" y="3944938"/>
          <p14:tracePt t="15836" x="4302125" y="3908425"/>
          <p14:tracePt t="15842" x="4348163" y="3889375"/>
          <p14:tracePt t="15852" x="4394200" y="3871913"/>
          <p14:tracePt t="15858" x="4440238" y="3844925"/>
          <p14:tracePt t="15867" x="4467225" y="3825875"/>
          <p14:tracePt t="15886" x="4503738" y="3798888"/>
          <p14:tracePt t="15890" x="4530725" y="3771900"/>
          <p14:tracePt t="15898" x="4549775" y="3752850"/>
          <p14:tracePt t="15906" x="4567238" y="3706813"/>
          <p14:tracePt t="15915" x="4576763" y="3679825"/>
          <p14:tracePt t="15922" x="4586288" y="3633788"/>
          <p14:tracePt t="15930" x="4594225" y="3606800"/>
          <p14:tracePt t="15938" x="4594225" y="3579813"/>
          <p14:tracePt t="15946" x="4603750" y="3552825"/>
          <p14:tracePt t="15955" x="4613275" y="3516313"/>
          <p14:tracePt t="15962" x="4613275" y="3497263"/>
          <p14:tracePt t="15970" x="4622800" y="3497263"/>
          <p14:tracePt t="15978" x="4622800" y="3479800"/>
          <p14:tracePt t="15986" x="4622800" y="3460750"/>
          <p14:tracePt t="15994" x="4622800" y="3443288"/>
          <p14:tracePt t="16002" x="4622800" y="3424238"/>
          <p14:tracePt t="16010" x="4622800" y="3406775"/>
          <p14:tracePt t="16019" x="4622800" y="3387725"/>
          <p14:tracePt t="16026" x="4622800" y="3370263"/>
          <p14:tracePt t="16035" x="4622800" y="3351213"/>
          <p14:tracePt t="16042" x="4622800" y="3324225"/>
          <p14:tracePt t="16052" x="4622800" y="3297238"/>
          <p14:tracePt t="16058" x="4622800" y="3278188"/>
          <p14:tracePt t="16068" x="4622800" y="3260725"/>
          <p14:tracePt t="16074" x="4622800" y="3241675"/>
          <p14:tracePt t="16085" x="4622800" y="3224213"/>
          <p14:tracePt t="16090" x="4622800" y="3187700"/>
          <p14:tracePt t="16098" x="4622800" y="3151188"/>
          <p14:tracePt t="16106" x="4613275" y="3122613"/>
          <p14:tracePt t="16115" x="4613275" y="3095625"/>
          <p14:tracePt t="16122" x="4603750" y="3078163"/>
          <p14:tracePt t="16130" x="4603750" y="3032125"/>
          <p14:tracePt t="16139" x="4603750" y="3005138"/>
          <p14:tracePt t="16146" x="4594225" y="2976563"/>
          <p14:tracePt t="16154" x="4586288" y="2949575"/>
          <p14:tracePt t="16162" x="4586288" y="2930525"/>
          <p14:tracePt t="16170" x="4586288" y="2894013"/>
          <p14:tracePt t="16178" x="4576763" y="2876550"/>
          <p14:tracePt t="16186" x="4557713" y="2857500"/>
          <p14:tracePt t="16194" x="4557713" y="2840038"/>
          <p14:tracePt t="16210" x="4549775" y="2820988"/>
          <p14:tracePt t="16219" x="4549775" y="2813050"/>
          <p14:tracePt t="16226" x="4540250" y="2803525"/>
          <p14:tracePt t="16235" x="4521200" y="2784475"/>
          <p14:tracePt t="16242" x="4503738" y="2767013"/>
          <p14:tracePt t="16251" x="4484688" y="2747963"/>
          <p14:tracePt t="16258" x="4467225" y="2730500"/>
          <p14:tracePt t="16268" x="4430713" y="2703513"/>
          <p14:tracePt t="16274" x="4403725" y="2693988"/>
          <p14:tracePt t="16283" x="4375150" y="2684463"/>
          <p14:tracePt t="16290" x="4330700" y="2674938"/>
          <p14:tracePt t="16299" x="4302125" y="2674938"/>
          <p14:tracePt t="16306" x="4265613" y="2667000"/>
          <p14:tracePt t="16315" x="4229100" y="2667000"/>
          <p14:tracePt t="16322" x="4202113" y="2667000"/>
          <p14:tracePt t="16330" x="4175125" y="2667000"/>
          <p14:tracePt t="16338" x="4138613" y="2667000"/>
          <p14:tracePt t="16346" x="4102100" y="2667000"/>
          <p14:tracePt t="16354" x="4073525" y="2667000"/>
          <p14:tracePt t="16362" x="4037013" y="2674938"/>
          <p14:tracePt t="16370" x="4000500" y="2703513"/>
          <p14:tracePt t="16378" x="3973513" y="2711450"/>
          <p14:tracePt t="16386" x="3946525" y="2740025"/>
          <p14:tracePt t="16394" x="3927475" y="2757488"/>
          <p14:tracePt t="16402" x="3890963" y="2794000"/>
          <p14:tracePt t="16410" x="3873500" y="2820988"/>
          <p14:tracePt t="16419" x="3854450" y="2849563"/>
          <p14:tracePt t="16426" x="3836988" y="2894013"/>
          <p14:tracePt t="16436" x="3817938" y="2922588"/>
          <p14:tracePt t="16442" x="3800475" y="2968625"/>
          <p14:tracePt t="16451" x="3790950" y="3013075"/>
          <p14:tracePt t="16458" x="3790950" y="3049588"/>
          <p14:tracePt t="16468" x="3781425" y="3086100"/>
          <p14:tracePt t="16474" x="3781425" y="3122613"/>
          <p14:tracePt t="16486" x="3781425" y="3151188"/>
          <p14:tracePt t="16490" x="3781425" y="3195638"/>
          <p14:tracePt t="16498" x="3781425" y="3224213"/>
          <p14:tracePt t="16506" x="3781425" y="3268663"/>
          <p14:tracePt t="16514" x="3781425" y="3297238"/>
          <p14:tracePt t="16522" x="3781425" y="3314700"/>
          <p14:tracePt t="16530" x="3790950" y="3370263"/>
          <p14:tracePt t="16538" x="3800475" y="3397250"/>
          <p14:tracePt t="16546" x="3827463" y="3443288"/>
          <p14:tracePt t="16554" x="3846513" y="3487738"/>
          <p14:tracePt t="16562" x="3873500" y="3552825"/>
          <p14:tracePt t="16570" x="3883025" y="3579813"/>
          <p14:tracePt t="16578" x="3900488" y="3606800"/>
          <p14:tracePt t="16586" x="3937000" y="3652838"/>
          <p14:tracePt t="16594" x="3956050" y="3689350"/>
          <p14:tracePt t="16602" x="3983038" y="3716338"/>
          <p14:tracePt t="16610" x="4000500" y="3735388"/>
          <p14:tracePt t="16626" x="4019550" y="3743325"/>
          <p14:tracePt t="16635" x="4037013" y="3752850"/>
          <p14:tracePt t="16642" x="4046538" y="3762375"/>
          <p14:tracePt t="16651" x="4073525" y="3771900"/>
          <p14:tracePt t="16658" x="4092575" y="3779838"/>
          <p14:tracePt t="16669" x="4119563" y="3789363"/>
          <p14:tracePt t="16674" x="4138613" y="3789363"/>
          <p14:tracePt t="16686" x="4165600" y="3798888"/>
          <p14:tracePt t="16690" x="4211638" y="3816350"/>
          <p14:tracePt t="16699" x="4248150" y="3816350"/>
          <p14:tracePt t="16706" x="4292600" y="3816350"/>
          <p14:tracePt t="16714" x="4330700" y="3816350"/>
          <p14:tracePt t="16722" x="4375150" y="3816350"/>
          <p14:tracePt t="16730" x="4411663" y="3816350"/>
          <p14:tracePt t="16738" x="4440238" y="3816350"/>
          <p14:tracePt t="16746" x="4476750" y="3808413"/>
          <p14:tracePt t="16754" x="4513263" y="3798888"/>
          <p14:tracePt t="16762" x="4530725" y="3789363"/>
          <p14:tracePt t="16770" x="4567238" y="3779838"/>
          <p14:tracePt t="16778" x="4594225" y="3762375"/>
          <p14:tracePt t="16786" x="4613275" y="3752850"/>
          <p14:tracePt t="16794" x="4622800" y="3743325"/>
          <p14:tracePt t="16802" x="4640263" y="3735388"/>
          <p14:tracePt t="16810" x="4659313" y="3725863"/>
          <p14:tracePt t="16818" x="4686300" y="3698875"/>
          <p14:tracePt t="16826" x="4703763" y="3689350"/>
          <p14:tracePt t="16835" x="4740275" y="3652838"/>
          <p14:tracePt t="16842" x="4768850" y="3633788"/>
          <p14:tracePt t="16852" x="4805363" y="3597275"/>
          <p14:tracePt t="16859" x="4822825" y="3579813"/>
          <p14:tracePt t="16868" x="4851400" y="3533775"/>
          <p14:tracePt t="16889" x="4878388" y="3487738"/>
          <p14:tracePt t="16891" x="4887913" y="3460750"/>
          <p14:tracePt t="16899" x="4895850" y="3424238"/>
          <p14:tracePt t="16906" x="4905375" y="3406775"/>
          <p14:tracePt t="16914" x="4914900" y="3378200"/>
          <p14:tracePt t="16922" x="4914900" y="3351213"/>
          <p14:tracePt t="16930" x="4924425" y="3333750"/>
          <p14:tracePt t="16938" x="4924425" y="3314700"/>
          <p14:tracePt t="16946" x="4924425" y="3287713"/>
          <p14:tracePt t="16954" x="4932363" y="3268663"/>
          <p14:tracePt t="16962" x="4932363" y="3251200"/>
          <p14:tracePt t="16970" x="4932363" y="3232150"/>
          <p14:tracePt t="16978" x="4932363" y="3214688"/>
          <p14:tracePt t="16986" x="4932363" y="3205163"/>
          <p14:tracePt t="16994" x="4932363" y="3187700"/>
          <p14:tracePt t="17003" x="4932363" y="3159125"/>
          <p14:tracePt t="17010" x="4932363" y="3141663"/>
          <p14:tracePt t="17019" x="4932363" y="3122613"/>
          <p14:tracePt t="17026" x="4932363" y="3105150"/>
          <p14:tracePt t="17036" x="4932363" y="3086100"/>
          <p14:tracePt t="17042" x="4924425" y="3068638"/>
          <p14:tracePt t="17052" x="4924425" y="3049588"/>
          <p14:tracePt t="17058" x="4914900" y="3032125"/>
          <p14:tracePt t="17068" x="4905375" y="3013075"/>
          <p14:tracePt t="17074" x="4895850" y="2995613"/>
          <p14:tracePt t="17085" x="4887913" y="2976563"/>
          <p14:tracePt t="17090" x="4878388" y="2949575"/>
          <p14:tracePt t="17098" x="4851400" y="2886075"/>
          <p14:tracePt t="17106" x="4841875" y="2886075"/>
          <p14:tracePt t="17114" x="4832350" y="2867025"/>
          <p14:tracePt t="17122" x="4832350" y="2849563"/>
          <p14:tracePt t="17130" x="4822825" y="2840038"/>
          <p14:tracePt t="17138" x="4822825" y="2820988"/>
          <p14:tracePt t="17146" x="4813300" y="2813050"/>
          <p14:tracePt t="17154" x="4805363" y="2794000"/>
          <p14:tracePt t="17162" x="4795838" y="2784475"/>
          <p14:tracePt t="17178" x="4786313" y="2776538"/>
          <p14:tracePt t="17186" x="4776788" y="2767013"/>
          <p14:tracePt t="17203" x="4776788" y="2757488"/>
          <p14:tracePt t="17210" x="4768850" y="2747963"/>
          <p14:tracePt t="17219" x="4759325" y="2740025"/>
          <p14:tracePt t="17242" x="4749800" y="2730500"/>
          <p14:tracePt t="17258" x="4740275" y="2730500"/>
          <p14:tracePt t="17267" x="4732338" y="2720975"/>
          <p14:tracePt t="17285" x="4722813" y="2720975"/>
          <p14:tracePt t="17290" x="4713288" y="2711450"/>
          <p14:tracePt t="17301" x="4703763" y="2711450"/>
          <p14:tracePt t="17306" x="4686300" y="2703513"/>
          <p14:tracePt t="17314" x="4676775" y="2703513"/>
          <p14:tracePt t="17322" x="4667250" y="2703513"/>
          <p14:tracePt t="17330" x="4640263" y="2703513"/>
          <p14:tracePt t="17346" x="4630738" y="2703513"/>
          <p14:tracePt t="17394"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17</a:t>
            </a:fld>
            <a:endParaRPr lang="en-US"/>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TextBox 3">
            <a:extLst>
              <a:ext uri="{FF2B5EF4-FFF2-40B4-BE49-F238E27FC236}">
                <a16:creationId xmlns:a16="http://schemas.microsoft.com/office/drawing/2014/main" id="{09CEA8E5-3522-41E7-930E-F9CFA09220E8}"/>
              </a:ext>
            </a:extLst>
          </p:cNvPr>
          <p:cNvSpPr txBox="1"/>
          <p:nvPr/>
        </p:nvSpPr>
        <p:spPr>
          <a:xfrm>
            <a:off x="609600" y="228600"/>
            <a:ext cx="8229600" cy="830997"/>
          </a:xfrm>
          <a:prstGeom prst="rect">
            <a:avLst/>
          </a:prstGeom>
          <a:noFill/>
        </p:spPr>
        <p:txBody>
          <a:bodyPr wrap="square" rtlCol="0">
            <a:spAutoFit/>
          </a:bodyPr>
          <a:lstStyle/>
          <a:p>
            <a:pPr algn="ctr"/>
            <a:r>
              <a:rPr lang="fr-FR" sz="2400" b="1" i="1" dirty="0"/>
              <a:t>In vitro </a:t>
            </a:r>
            <a:r>
              <a:rPr lang="fr-FR" sz="2400" b="1" dirty="0"/>
              <a:t>Aromatase Inhibition </a:t>
            </a:r>
            <a:r>
              <a:rPr lang="fr-FR" sz="2400" b="1" dirty="0" err="1"/>
              <a:t>assay</a:t>
            </a:r>
            <a:r>
              <a:rPr lang="fr-FR" sz="2400" b="1" dirty="0"/>
              <a:t>: Structure-Activity </a:t>
            </a:r>
            <a:r>
              <a:rPr lang="fr-FR" sz="2400" b="1" dirty="0" err="1"/>
              <a:t>Relationships</a:t>
            </a:r>
            <a:endParaRPr lang="fr-FR" sz="2400" b="1" dirty="0"/>
          </a:p>
        </p:txBody>
      </p:sp>
      <p:sp>
        <p:nvSpPr>
          <p:cNvPr id="13" name="CasellaDiTesto 12">
            <a:extLst>
              <a:ext uri="{FF2B5EF4-FFF2-40B4-BE49-F238E27FC236}">
                <a16:creationId xmlns:a16="http://schemas.microsoft.com/office/drawing/2014/main" id="{BEFBCBF7-0042-4CD3-8338-A5E259A3F1E6}"/>
              </a:ext>
            </a:extLst>
          </p:cNvPr>
          <p:cNvSpPr txBox="1"/>
          <p:nvPr/>
        </p:nvSpPr>
        <p:spPr>
          <a:xfrm>
            <a:off x="381000" y="5943600"/>
            <a:ext cx="184731" cy="369332"/>
          </a:xfrm>
          <a:prstGeom prst="rect">
            <a:avLst/>
          </a:prstGeom>
          <a:noFill/>
        </p:spPr>
        <p:txBody>
          <a:bodyPr wrap="none" rtlCol="0">
            <a:spAutoFit/>
          </a:bodyPr>
          <a:lstStyle/>
          <a:p>
            <a:endParaRPr lang="it-IT" dirty="0"/>
          </a:p>
        </p:txBody>
      </p:sp>
      <p:sp>
        <p:nvSpPr>
          <p:cNvPr id="14" name="CasellaDiTesto 13">
            <a:extLst>
              <a:ext uri="{FF2B5EF4-FFF2-40B4-BE49-F238E27FC236}">
                <a16:creationId xmlns:a16="http://schemas.microsoft.com/office/drawing/2014/main" id="{23C57C3F-3DE0-4343-93BB-2DB8D01D1769}"/>
              </a:ext>
            </a:extLst>
          </p:cNvPr>
          <p:cNvSpPr txBox="1"/>
          <p:nvPr/>
        </p:nvSpPr>
        <p:spPr>
          <a:xfrm>
            <a:off x="366823" y="1457788"/>
            <a:ext cx="3737690" cy="461665"/>
          </a:xfrm>
          <a:prstGeom prst="rect">
            <a:avLst/>
          </a:prstGeom>
          <a:solidFill>
            <a:srgbClr val="FFFFCC"/>
          </a:solidFill>
          <a:ln>
            <a:solidFill>
              <a:srgbClr val="FFFFCC"/>
            </a:solidFill>
          </a:ln>
        </p:spPr>
        <p:txBody>
          <a:bodyPr wrap="none" rtlCol="0">
            <a:spAutoFit/>
          </a:bodyPr>
          <a:lstStyle/>
          <a:p>
            <a:r>
              <a:rPr lang="it-IT" sz="2400" b="1" dirty="0">
                <a:solidFill>
                  <a:schemeClr val="accent1"/>
                </a:solidFill>
              </a:rPr>
              <a:t>Series I: </a:t>
            </a:r>
            <a:r>
              <a:rPr lang="it-IT" sz="2400" b="1" dirty="0" err="1">
                <a:solidFill>
                  <a:schemeClr val="accent1"/>
                </a:solidFill>
              </a:rPr>
              <a:t>Triazole</a:t>
            </a:r>
            <a:r>
              <a:rPr lang="it-IT" sz="2400" b="1" dirty="0">
                <a:solidFill>
                  <a:schemeClr val="accent1"/>
                </a:solidFill>
              </a:rPr>
              <a:t> </a:t>
            </a:r>
            <a:r>
              <a:rPr lang="it-IT" sz="2400" b="1" dirty="0" err="1">
                <a:solidFill>
                  <a:schemeClr val="accent1"/>
                </a:solidFill>
              </a:rPr>
              <a:t>Derivatives</a:t>
            </a:r>
            <a:endParaRPr lang="it-IT" sz="2400" b="1" dirty="0">
              <a:solidFill>
                <a:schemeClr val="accent1"/>
              </a:solidFill>
            </a:endParaRPr>
          </a:p>
        </p:txBody>
      </p:sp>
      <p:sp>
        <p:nvSpPr>
          <p:cNvPr id="15" name="CasellaDiTesto 14">
            <a:extLst>
              <a:ext uri="{FF2B5EF4-FFF2-40B4-BE49-F238E27FC236}">
                <a16:creationId xmlns:a16="http://schemas.microsoft.com/office/drawing/2014/main" id="{30256E21-1138-4308-A620-74D2E62E5D1B}"/>
              </a:ext>
            </a:extLst>
          </p:cNvPr>
          <p:cNvSpPr txBox="1"/>
          <p:nvPr/>
        </p:nvSpPr>
        <p:spPr>
          <a:xfrm>
            <a:off x="4768342" y="1447155"/>
            <a:ext cx="4070858" cy="461665"/>
          </a:xfrm>
          <a:prstGeom prst="rect">
            <a:avLst/>
          </a:prstGeom>
          <a:solidFill>
            <a:schemeClr val="accent1">
              <a:lumMod val="20000"/>
              <a:lumOff val="80000"/>
            </a:schemeClr>
          </a:solidFill>
          <a:ln>
            <a:solidFill>
              <a:srgbClr val="FFFFCC"/>
            </a:solidFill>
          </a:ln>
        </p:spPr>
        <p:txBody>
          <a:bodyPr wrap="none" rtlCol="0">
            <a:spAutoFit/>
          </a:bodyPr>
          <a:lstStyle/>
          <a:p>
            <a:r>
              <a:rPr lang="it-IT" sz="2400" b="1" dirty="0">
                <a:solidFill>
                  <a:schemeClr val="accent1"/>
                </a:solidFill>
              </a:rPr>
              <a:t>Series II: </a:t>
            </a:r>
            <a:r>
              <a:rPr lang="it-IT" sz="2400" b="1" dirty="0" err="1">
                <a:solidFill>
                  <a:schemeClr val="accent1"/>
                </a:solidFill>
              </a:rPr>
              <a:t>Imidazole</a:t>
            </a:r>
            <a:r>
              <a:rPr lang="it-IT" sz="2400" b="1" dirty="0">
                <a:solidFill>
                  <a:schemeClr val="accent1"/>
                </a:solidFill>
              </a:rPr>
              <a:t> </a:t>
            </a:r>
            <a:r>
              <a:rPr lang="it-IT" sz="2400" b="1" dirty="0" err="1">
                <a:solidFill>
                  <a:schemeClr val="accent1"/>
                </a:solidFill>
              </a:rPr>
              <a:t>Derivatives</a:t>
            </a:r>
            <a:endParaRPr lang="it-IT" sz="2400" b="1" dirty="0">
              <a:solidFill>
                <a:schemeClr val="accent1"/>
              </a:solidFill>
            </a:endParaRPr>
          </a:p>
        </p:txBody>
      </p:sp>
      <p:sp>
        <p:nvSpPr>
          <p:cNvPr id="2" name="CasellaDiTesto 1">
            <a:extLst>
              <a:ext uri="{FF2B5EF4-FFF2-40B4-BE49-F238E27FC236}">
                <a16:creationId xmlns:a16="http://schemas.microsoft.com/office/drawing/2014/main" id="{484DC791-5B70-4B5A-AB42-2ADF15775871}"/>
              </a:ext>
            </a:extLst>
          </p:cNvPr>
          <p:cNvSpPr txBox="1"/>
          <p:nvPr/>
        </p:nvSpPr>
        <p:spPr>
          <a:xfrm>
            <a:off x="1046881" y="4726039"/>
            <a:ext cx="2377574" cy="707886"/>
          </a:xfrm>
          <a:prstGeom prst="rect">
            <a:avLst/>
          </a:prstGeom>
          <a:noFill/>
        </p:spPr>
        <p:txBody>
          <a:bodyPr wrap="none" rtlCol="0">
            <a:spAutoFit/>
          </a:bodyPr>
          <a:lstStyle/>
          <a:p>
            <a:r>
              <a:rPr lang="it-IT" sz="2000" b="1" dirty="0"/>
              <a:t>6a</a:t>
            </a:r>
            <a:r>
              <a:rPr lang="it-IT" sz="2000" dirty="0"/>
              <a:t> R</a:t>
            </a:r>
            <a:r>
              <a:rPr lang="it-IT" sz="2000" baseline="-25000" dirty="0"/>
              <a:t>1</a:t>
            </a:r>
            <a:r>
              <a:rPr lang="it-IT" sz="2000" dirty="0"/>
              <a:t> = Cl, R</a:t>
            </a:r>
            <a:r>
              <a:rPr lang="it-IT" sz="2000" baseline="-25000" dirty="0"/>
              <a:t>2</a:t>
            </a:r>
            <a:r>
              <a:rPr lang="it-IT" sz="2000" dirty="0"/>
              <a:t> = H</a:t>
            </a:r>
          </a:p>
          <a:p>
            <a:r>
              <a:rPr lang="it-IT" sz="2000" b="1" dirty="0"/>
              <a:t>9b</a:t>
            </a:r>
            <a:r>
              <a:rPr lang="it-IT" sz="2000" dirty="0"/>
              <a:t> R</a:t>
            </a:r>
            <a:r>
              <a:rPr lang="it-IT" sz="2000" baseline="-25000" dirty="0"/>
              <a:t>1</a:t>
            </a:r>
            <a:r>
              <a:rPr lang="it-IT" sz="2000" dirty="0"/>
              <a:t> = OCH</a:t>
            </a:r>
            <a:r>
              <a:rPr lang="it-IT" sz="2000" baseline="-25000" dirty="0"/>
              <a:t>3</a:t>
            </a:r>
            <a:r>
              <a:rPr lang="it-IT" sz="2000" dirty="0"/>
              <a:t>, R</a:t>
            </a:r>
            <a:r>
              <a:rPr lang="it-IT" sz="2000" baseline="-25000" dirty="0"/>
              <a:t>2</a:t>
            </a:r>
            <a:r>
              <a:rPr lang="it-IT" sz="2000" dirty="0"/>
              <a:t> = Cl </a:t>
            </a:r>
          </a:p>
        </p:txBody>
      </p:sp>
      <p:sp>
        <p:nvSpPr>
          <p:cNvPr id="35" name="Ovale 34">
            <a:extLst>
              <a:ext uri="{FF2B5EF4-FFF2-40B4-BE49-F238E27FC236}">
                <a16:creationId xmlns:a16="http://schemas.microsoft.com/office/drawing/2014/main" id="{1B101B0C-1A95-473D-8B1E-F08D2E4CA604}"/>
              </a:ext>
            </a:extLst>
          </p:cNvPr>
          <p:cNvSpPr/>
          <p:nvPr/>
        </p:nvSpPr>
        <p:spPr>
          <a:xfrm>
            <a:off x="3236382" y="3581982"/>
            <a:ext cx="618996" cy="5541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2E5A5F7C-79D5-49A9-A2A0-7EA9E692054D}"/>
              </a:ext>
            </a:extLst>
          </p:cNvPr>
          <p:cNvSpPr/>
          <p:nvPr/>
        </p:nvSpPr>
        <p:spPr>
          <a:xfrm>
            <a:off x="2957706" y="2286000"/>
            <a:ext cx="618996" cy="5628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84BE2EF9-E76B-4663-A8ED-20EDC0CCB5BC}"/>
              </a:ext>
            </a:extLst>
          </p:cNvPr>
          <p:cNvSpPr/>
          <p:nvPr/>
        </p:nvSpPr>
        <p:spPr>
          <a:xfrm>
            <a:off x="5944724" y="5184942"/>
            <a:ext cx="684676" cy="574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3C450F40-D50E-498D-86A8-B7683FB24B0B}"/>
              </a:ext>
            </a:extLst>
          </p:cNvPr>
          <p:cNvSpPr/>
          <p:nvPr/>
        </p:nvSpPr>
        <p:spPr>
          <a:xfrm>
            <a:off x="6280004" y="3200400"/>
            <a:ext cx="684676" cy="570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B45F226F-9013-4E7F-A1D3-DA84220F529A}"/>
              </a:ext>
            </a:extLst>
          </p:cNvPr>
          <p:cNvSpPr txBox="1"/>
          <p:nvPr/>
        </p:nvSpPr>
        <p:spPr>
          <a:xfrm>
            <a:off x="7058635" y="2857118"/>
            <a:ext cx="1932965" cy="400110"/>
          </a:xfrm>
          <a:prstGeom prst="rect">
            <a:avLst/>
          </a:prstGeom>
          <a:noFill/>
          <a:ln>
            <a:solidFill>
              <a:schemeClr val="accent1"/>
            </a:solidFill>
          </a:ln>
        </p:spPr>
        <p:txBody>
          <a:bodyPr wrap="none" rtlCol="0">
            <a:spAutoFit/>
          </a:bodyPr>
          <a:lstStyle/>
          <a:p>
            <a:r>
              <a:rPr lang="it-IT" sz="2000" dirty="0" err="1">
                <a:solidFill>
                  <a:schemeClr val="accent1"/>
                </a:solidFill>
              </a:rPr>
              <a:t>Benzyl</a:t>
            </a:r>
            <a:r>
              <a:rPr lang="it-IT" sz="2000" dirty="0">
                <a:solidFill>
                  <a:schemeClr val="accent1"/>
                </a:solidFill>
              </a:rPr>
              <a:t> &gt;&gt; </a:t>
            </a:r>
            <a:r>
              <a:rPr lang="it-IT" sz="2000" dirty="0" err="1">
                <a:solidFill>
                  <a:schemeClr val="accent1"/>
                </a:solidFill>
              </a:rPr>
              <a:t>Phenyl</a:t>
            </a:r>
            <a:endParaRPr lang="it-IT" sz="2000" dirty="0">
              <a:solidFill>
                <a:schemeClr val="accent1"/>
              </a:solidFill>
            </a:endParaRPr>
          </a:p>
        </p:txBody>
      </p:sp>
      <p:sp>
        <p:nvSpPr>
          <p:cNvPr id="44" name="CasellaDiTesto 43">
            <a:extLst>
              <a:ext uri="{FF2B5EF4-FFF2-40B4-BE49-F238E27FC236}">
                <a16:creationId xmlns:a16="http://schemas.microsoft.com/office/drawing/2014/main" id="{7FEC594E-C816-4A5C-8BAD-CE7E85C9E42A}"/>
              </a:ext>
            </a:extLst>
          </p:cNvPr>
          <p:cNvSpPr txBox="1"/>
          <p:nvPr/>
        </p:nvSpPr>
        <p:spPr>
          <a:xfrm>
            <a:off x="7118425" y="4699337"/>
            <a:ext cx="1949375" cy="1015663"/>
          </a:xfrm>
          <a:prstGeom prst="rect">
            <a:avLst/>
          </a:prstGeom>
          <a:noFill/>
          <a:ln>
            <a:solidFill>
              <a:schemeClr val="accent1"/>
            </a:solidFill>
          </a:ln>
        </p:spPr>
        <p:txBody>
          <a:bodyPr wrap="square" rtlCol="0">
            <a:spAutoFit/>
          </a:bodyPr>
          <a:lstStyle/>
          <a:p>
            <a:pPr algn="ctr"/>
            <a:r>
              <a:rPr lang="it-IT" sz="2000" i="1" dirty="0">
                <a:solidFill>
                  <a:schemeClr val="accent1"/>
                </a:solidFill>
              </a:rPr>
              <a:t>p</a:t>
            </a:r>
            <a:r>
              <a:rPr lang="it-IT" sz="2000" dirty="0">
                <a:solidFill>
                  <a:schemeClr val="accent1"/>
                </a:solidFill>
              </a:rPr>
              <a:t>-Cl </a:t>
            </a:r>
            <a:r>
              <a:rPr lang="it-IT" sz="2000" dirty="0" err="1">
                <a:solidFill>
                  <a:schemeClr val="accent1"/>
                </a:solidFill>
              </a:rPr>
              <a:t>Ph</a:t>
            </a:r>
            <a:r>
              <a:rPr lang="it-IT" sz="2000" dirty="0">
                <a:solidFill>
                  <a:schemeClr val="accent1"/>
                </a:solidFill>
              </a:rPr>
              <a:t> &gt; </a:t>
            </a:r>
            <a:r>
              <a:rPr lang="it-IT" sz="2000" i="1" dirty="0">
                <a:solidFill>
                  <a:schemeClr val="accent1"/>
                </a:solidFill>
              </a:rPr>
              <a:t>p</a:t>
            </a:r>
            <a:r>
              <a:rPr lang="it-IT" sz="2000" dirty="0">
                <a:solidFill>
                  <a:schemeClr val="accent1"/>
                </a:solidFill>
              </a:rPr>
              <a:t>-</a:t>
            </a:r>
            <a:r>
              <a:rPr lang="it-IT" sz="2000" dirty="0" err="1">
                <a:solidFill>
                  <a:schemeClr val="accent1"/>
                </a:solidFill>
              </a:rPr>
              <a:t>OMe</a:t>
            </a:r>
            <a:r>
              <a:rPr lang="it-IT" sz="2000" dirty="0">
                <a:solidFill>
                  <a:schemeClr val="accent1"/>
                </a:solidFill>
              </a:rPr>
              <a:t> </a:t>
            </a:r>
            <a:r>
              <a:rPr lang="it-IT" sz="2000" dirty="0" err="1">
                <a:solidFill>
                  <a:schemeClr val="accent1"/>
                </a:solidFill>
              </a:rPr>
              <a:t>Ph</a:t>
            </a:r>
            <a:r>
              <a:rPr lang="it-IT" sz="2000" dirty="0">
                <a:solidFill>
                  <a:schemeClr val="accent1"/>
                </a:solidFill>
              </a:rPr>
              <a:t> &gt; </a:t>
            </a:r>
            <a:r>
              <a:rPr lang="it-IT" sz="2000" dirty="0" err="1">
                <a:solidFill>
                  <a:schemeClr val="accent1"/>
                </a:solidFill>
              </a:rPr>
              <a:t>Bn</a:t>
            </a:r>
            <a:r>
              <a:rPr lang="it-IT" sz="2000" dirty="0">
                <a:solidFill>
                  <a:schemeClr val="accent1"/>
                </a:solidFill>
              </a:rPr>
              <a:t> &gt;&gt; </a:t>
            </a:r>
            <a:r>
              <a:rPr lang="it-IT" sz="2000" dirty="0" err="1">
                <a:solidFill>
                  <a:schemeClr val="accent1"/>
                </a:solidFill>
              </a:rPr>
              <a:t>Ph</a:t>
            </a:r>
            <a:r>
              <a:rPr lang="it-IT" sz="2000" dirty="0">
                <a:solidFill>
                  <a:schemeClr val="accent1"/>
                </a:solidFill>
              </a:rPr>
              <a:t>, </a:t>
            </a:r>
            <a:r>
              <a:rPr lang="it-IT" sz="2000" i="1" dirty="0" err="1">
                <a:solidFill>
                  <a:schemeClr val="accent1"/>
                </a:solidFill>
              </a:rPr>
              <a:t>o,p</a:t>
            </a:r>
            <a:r>
              <a:rPr lang="it-IT" sz="2000" dirty="0" err="1">
                <a:solidFill>
                  <a:schemeClr val="accent1"/>
                </a:solidFill>
              </a:rPr>
              <a:t>-OMe</a:t>
            </a:r>
            <a:r>
              <a:rPr lang="it-IT" sz="2000" dirty="0">
                <a:solidFill>
                  <a:schemeClr val="accent1"/>
                </a:solidFill>
              </a:rPr>
              <a:t> </a:t>
            </a:r>
            <a:r>
              <a:rPr lang="it-IT" sz="2000" dirty="0" err="1">
                <a:solidFill>
                  <a:schemeClr val="accent1"/>
                </a:solidFill>
              </a:rPr>
              <a:t>Ph</a:t>
            </a:r>
            <a:endParaRPr lang="it-IT" sz="2000" dirty="0">
              <a:solidFill>
                <a:schemeClr val="accent1"/>
              </a:solidFill>
            </a:endParaRPr>
          </a:p>
        </p:txBody>
      </p:sp>
      <p:sp>
        <p:nvSpPr>
          <p:cNvPr id="3" name="Rettangolo 2">
            <a:extLst>
              <a:ext uri="{FF2B5EF4-FFF2-40B4-BE49-F238E27FC236}">
                <a16:creationId xmlns:a16="http://schemas.microsoft.com/office/drawing/2014/main" id="{5D477CF3-073F-4573-AC2D-342C932990A0}"/>
              </a:ext>
            </a:extLst>
          </p:cNvPr>
          <p:cNvSpPr/>
          <p:nvPr/>
        </p:nvSpPr>
        <p:spPr>
          <a:xfrm>
            <a:off x="7789332" y="2366014"/>
            <a:ext cx="444352" cy="400110"/>
          </a:xfrm>
          <a:prstGeom prst="rect">
            <a:avLst/>
          </a:prstGeom>
        </p:spPr>
        <p:txBody>
          <a:bodyPr wrap="none">
            <a:spAutoFit/>
          </a:bodyPr>
          <a:lstStyle/>
          <a:p>
            <a:r>
              <a:rPr lang="it-IT" sz="2000" b="1" dirty="0"/>
              <a:t>13</a:t>
            </a:r>
            <a:endParaRPr lang="it-IT" sz="2000" dirty="0"/>
          </a:p>
        </p:txBody>
      </p:sp>
      <p:sp>
        <p:nvSpPr>
          <p:cNvPr id="20" name="Rettangolo 19">
            <a:extLst>
              <a:ext uri="{FF2B5EF4-FFF2-40B4-BE49-F238E27FC236}">
                <a16:creationId xmlns:a16="http://schemas.microsoft.com/office/drawing/2014/main" id="{151F8ED6-BC2C-4634-8927-2125A008B08A}"/>
              </a:ext>
            </a:extLst>
          </p:cNvPr>
          <p:cNvSpPr/>
          <p:nvPr/>
        </p:nvSpPr>
        <p:spPr>
          <a:xfrm>
            <a:off x="7780006" y="4260308"/>
            <a:ext cx="444352" cy="400110"/>
          </a:xfrm>
          <a:prstGeom prst="rect">
            <a:avLst/>
          </a:prstGeom>
        </p:spPr>
        <p:txBody>
          <a:bodyPr wrap="none">
            <a:spAutoFit/>
          </a:bodyPr>
          <a:lstStyle/>
          <a:p>
            <a:r>
              <a:rPr lang="it-IT" sz="2000" b="1" dirty="0"/>
              <a:t>15</a:t>
            </a:r>
            <a:endParaRPr lang="it-IT" sz="2000" dirty="0"/>
          </a:p>
        </p:txBody>
      </p:sp>
      <p:pic>
        <p:nvPicPr>
          <p:cNvPr id="11" name="Immagine 10">
            <a:extLst>
              <a:ext uri="{FF2B5EF4-FFF2-40B4-BE49-F238E27FC236}">
                <a16:creationId xmlns:a16="http://schemas.microsoft.com/office/drawing/2014/main" id="{E10435D9-2BBF-48CE-87F9-260CB9D0B0F4}"/>
              </a:ext>
            </a:extLst>
          </p:cNvPr>
          <p:cNvPicPr>
            <a:picLocks noChangeAspect="1"/>
          </p:cNvPicPr>
          <p:nvPr/>
        </p:nvPicPr>
        <p:blipFill>
          <a:blip r:embed="rId6"/>
          <a:stretch>
            <a:fillRect/>
          </a:stretch>
        </p:blipFill>
        <p:spPr>
          <a:xfrm>
            <a:off x="473365" y="2396875"/>
            <a:ext cx="3216670" cy="1757407"/>
          </a:xfrm>
          <a:prstGeom prst="rect">
            <a:avLst/>
          </a:prstGeom>
        </p:spPr>
      </p:pic>
      <p:pic>
        <p:nvPicPr>
          <p:cNvPr id="16" name="Immagine 15">
            <a:extLst>
              <a:ext uri="{FF2B5EF4-FFF2-40B4-BE49-F238E27FC236}">
                <a16:creationId xmlns:a16="http://schemas.microsoft.com/office/drawing/2014/main" id="{F8BCE5FD-4EEA-46D9-9D55-FF352BB12FA7}"/>
              </a:ext>
            </a:extLst>
          </p:cNvPr>
          <p:cNvPicPr>
            <a:picLocks noChangeAspect="1"/>
          </p:cNvPicPr>
          <p:nvPr/>
        </p:nvPicPr>
        <p:blipFill>
          <a:blip r:embed="rId7"/>
          <a:stretch>
            <a:fillRect/>
          </a:stretch>
        </p:blipFill>
        <p:spPr>
          <a:xfrm>
            <a:off x="4782566" y="2096888"/>
            <a:ext cx="2098737" cy="1747664"/>
          </a:xfrm>
          <a:prstGeom prst="rect">
            <a:avLst/>
          </a:prstGeom>
        </p:spPr>
      </p:pic>
      <p:pic>
        <p:nvPicPr>
          <p:cNvPr id="17" name="Immagine 16">
            <a:extLst>
              <a:ext uri="{FF2B5EF4-FFF2-40B4-BE49-F238E27FC236}">
                <a16:creationId xmlns:a16="http://schemas.microsoft.com/office/drawing/2014/main" id="{1DF82C82-E3BC-4D95-8AE5-089599997B52}"/>
              </a:ext>
            </a:extLst>
          </p:cNvPr>
          <p:cNvPicPr>
            <a:picLocks noChangeAspect="1"/>
          </p:cNvPicPr>
          <p:nvPr/>
        </p:nvPicPr>
        <p:blipFill>
          <a:blip r:embed="rId8"/>
          <a:stretch>
            <a:fillRect/>
          </a:stretch>
        </p:blipFill>
        <p:spPr>
          <a:xfrm>
            <a:off x="4456168" y="4108704"/>
            <a:ext cx="2606610" cy="1723668"/>
          </a:xfrm>
          <a:prstGeom prst="rect">
            <a:avLst/>
          </a:prstGeom>
        </p:spPr>
      </p:pic>
      <p:pic>
        <p:nvPicPr>
          <p:cNvPr id="7" name="Audio 6">
            <a:hlinkClick r:id="" action="ppaction://media"/>
            <a:extLst>
              <a:ext uri="{FF2B5EF4-FFF2-40B4-BE49-F238E27FC236}">
                <a16:creationId xmlns:a16="http://schemas.microsoft.com/office/drawing/2014/main" id="{3EAA818D-9A9A-47F9-989E-1A70C1A24C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2614817"/>
      </p:ext>
    </p:extLst>
  </p:cSld>
  <p:clrMapOvr>
    <a:masterClrMapping/>
  </p:clrMapOvr>
  <mc:AlternateContent xmlns:mc="http://schemas.openxmlformats.org/markup-compatibility/2006" xmlns:p14="http://schemas.microsoft.com/office/powerpoint/2010/main">
    <mc:Choice Requires="p14">
      <p:transition spd="slow" p14:dur="2000" advTm="68774"/>
    </mc:Choice>
    <mc:Fallback xmlns="">
      <p:transition spd="slow" advTm="6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9913" x="4630738" y="2455863"/>
          <p14:tracePt t="20144" x="4630738" y="2419350"/>
          <p14:tracePt t="20152" x="4622800" y="2401888"/>
          <p14:tracePt t="20160" x="4613275" y="2355850"/>
          <p14:tracePt t="20168" x="4594225" y="2309813"/>
          <p14:tracePt t="20176" x="4586288" y="2273300"/>
          <p14:tracePt t="20184" x="4557713" y="2228850"/>
          <p14:tracePt t="20199" x="4530725" y="2163763"/>
          <p14:tracePt t="20200" x="4513263" y="2136775"/>
          <p14:tracePt t="20208" x="4503738" y="2100263"/>
          <p14:tracePt t="20217" x="4484688" y="2082800"/>
          <p14:tracePt t="20224" x="4476750" y="2063750"/>
          <p14:tracePt t="20233" x="4467225" y="2054225"/>
          <p14:tracePt t="20240" x="4448175" y="2027238"/>
          <p14:tracePt t="20249" x="4440238" y="2017713"/>
          <p14:tracePt t="20256" x="4430713" y="2017713"/>
          <p14:tracePt t="20266" x="4421188" y="2009775"/>
          <p14:tracePt t="20282" x="4421188" y="2000250"/>
          <p14:tracePt t="20288" x="4411663" y="1990725"/>
          <p14:tracePt t="20298" x="4394200" y="1981200"/>
          <p14:tracePt t="20304" x="4384675" y="1973263"/>
          <p14:tracePt t="20314" x="4375150" y="1973263"/>
          <p14:tracePt t="20320" x="4357688" y="1963738"/>
          <p14:tracePt t="20331" x="4330700" y="1944688"/>
          <p14:tracePt t="20336" x="4302125" y="1935163"/>
          <p14:tracePt t="20348" x="4256088" y="1927225"/>
          <p14:tracePt t="20352" x="4175125" y="1881188"/>
          <p14:tracePt t="20361" x="4110038" y="1862138"/>
          <p14:tracePt t="20368" x="4065588" y="1835150"/>
          <p14:tracePt t="20376" x="3973513" y="1808163"/>
          <p14:tracePt t="20385" x="3910013" y="1798638"/>
          <p14:tracePt t="20392" x="3854450" y="1771650"/>
          <p14:tracePt t="20400" x="3810000" y="1762125"/>
          <p14:tracePt t="20408" x="3754438" y="1762125"/>
          <p14:tracePt t="20416" x="3727450" y="1762125"/>
          <p14:tracePt t="20424" x="3708400" y="1752600"/>
          <p14:tracePt t="20432" x="3698875" y="1752600"/>
          <p14:tracePt t="20482" x="3690938" y="1752600"/>
          <p14:tracePt t="20505" x="3662363" y="1752600"/>
          <p14:tracePt t="20513" x="3617913" y="1752600"/>
          <p14:tracePt t="20521" x="3571875" y="1789113"/>
          <p14:tracePt t="20529" x="3525838" y="1825625"/>
          <p14:tracePt t="20537" x="3498850" y="1844675"/>
          <p14:tracePt t="20545" x="3452813" y="1881188"/>
          <p14:tracePt t="20554" x="3425825" y="1898650"/>
          <p14:tracePt t="20561" x="3389313" y="1917700"/>
          <p14:tracePt t="20569" x="3370263" y="1944688"/>
          <p14:tracePt t="20577" x="3343275" y="1963738"/>
          <p14:tracePt t="20585" x="3325813" y="1981200"/>
          <p14:tracePt t="20593" x="3306763" y="2000250"/>
          <p14:tracePt t="20601" x="3289300" y="2017713"/>
          <p14:tracePt t="20608" x="3260725" y="2054225"/>
          <p14:tracePt t="20616" x="3233738" y="2073275"/>
          <p14:tracePt t="20624" x="3233738" y="2082800"/>
          <p14:tracePt t="20633" x="3214688" y="2090738"/>
          <p14:tracePt t="20641" x="3187700" y="2127250"/>
          <p14:tracePt t="20649" x="3187700" y="2136775"/>
          <p14:tracePt t="20657" x="3170238" y="2163763"/>
          <p14:tracePt t="20665" x="3160713" y="2182813"/>
          <p14:tracePt t="20672" x="3151188" y="2200275"/>
          <p14:tracePt t="20682" x="3141663" y="2219325"/>
          <p14:tracePt t="20688" x="3141663" y="2236788"/>
          <p14:tracePt t="20698" x="3124200" y="2282825"/>
          <p14:tracePt t="20704" x="3124200" y="2292350"/>
          <p14:tracePt t="20714" x="3114675" y="2338388"/>
          <p14:tracePt t="20720" x="3105150" y="2382838"/>
          <p14:tracePt t="20732" x="3097213" y="2419350"/>
          <p14:tracePt t="20736" x="3068638" y="2465388"/>
          <p14:tracePt t="20745" x="3060700" y="2528888"/>
          <p14:tracePt t="20753" x="3051175" y="2565400"/>
          <p14:tracePt t="20760" x="3051175" y="2611438"/>
          <p14:tracePt t="20768" x="3032125" y="2647950"/>
          <p14:tracePt t="20776" x="3024188" y="2711450"/>
          <p14:tracePt t="20785" x="3024188" y="2767013"/>
          <p14:tracePt t="20792" x="3014663" y="2813050"/>
          <p14:tracePt t="20800" x="3014663" y="2840038"/>
          <p14:tracePt t="20808" x="3005138" y="2886075"/>
          <p14:tracePt t="20816" x="3005138" y="2922588"/>
          <p14:tracePt t="20824" x="2995613" y="2968625"/>
          <p14:tracePt t="20833" x="2987675" y="2995613"/>
          <p14:tracePt t="20840" x="2968625" y="3041650"/>
          <p14:tracePt t="20849" x="2968625" y="3068638"/>
          <p14:tracePt t="20856" x="2959100" y="3105150"/>
          <p14:tracePt t="20865" x="2959100" y="3141663"/>
          <p14:tracePt t="20872" x="2951163" y="3195638"/>
          <p14:tracePt t="20882" x="2951163" y="3232150"/>
          <p14:tracePt t="20888" x="2941638" y="3287713"/>
          <p14:tracePt t="20898" x="2932113" y="3333750"/>
          <p14:tracePt t="20904" x="2932113" y="3387725"/>
          <p14:tracePt t="20915" x="2932113" y="3406775"/>
          <p14:tracePt t="20931" x="2932113" y="3424238"/>
          <p14:tracePt t="20936" x="2932113" y="3443288"/>
          <p14:tracePt t="20945" x="2932113" y="3460750"/>
          <p14:tracePt t="20953" x="2932113" y="3487738"/>
          <p14:tracePt t="20961" x="2932113" y="3506788"/>
          <p14:tracePt t="20969" x="2932113" y="3516313"/>
          <p14:tracePt t="20976" x="2932113" y="3524250"/>
          <p14:tracePt t="20984" x="2932113" y="3543300"/>
          <p14:tracePt t="20992" x="2932113" y="3552825"/>
          <p14:tracePt t="21000" x="2932113" y="3570288"/>
          <p14:tracePt t="21008" x="2932113" y="3606800"/>
          <p14:tracePt t="21016" x="2941638" y="3625850"/>
          <p14:tracePt t="21024" x="2941638" y="3652838"/>
          <p14:tracePt t="21032" x="2959100" y="3706813"/>
          <p14:tracePt t="21040" x="2987675" y="3789363"/>
          <p14:tracePt t="21049" x="3014663" y="3835400"/>
          <p14:tracePt t="21056" x="3032125" y="3898900"/>
          <p14:tracePt t="21065" x="3060700" y="3944938"/>
          <p14:tracePt t="21072" x="3087688" y="4000500"/>
          <p14:tracePt t="21082" x="3097213" y="4037013"/>
          <p14:tracePt t="21088" x="3114675" y="4064000"/>
          <p14:tracePt t="21098" x="3133725" y="4090988"/>
          <p14:tracePt t="21104" x="3141663" y="4110038"/>
          <p14:tracePt t="21115" x="3141663" y="4117975"/>
          <p14:tracePt t="21120" x="3151188" y="4137025"/>
          <p14:tracePt t="21130" x="3151188" y="4146550"/>
          <p14:tracePt t="21136" x="3160713" y="4164013"/>
          <p14:tracePt t="21145" x="3170238" y="4183063"/>
          <p14:tracePt t="21152" x="3187700" y="4210050"/>
          <p14:tracePt t="21161" x="3197225" y="4227513"/>
          <p14:tracePt t="21168" x="3233738" y="4264025"/>
          <p14:tracePt t="21176" x="3270250" y="4310063"/>
          <p14:tracePt t="21184" x="3289300" y="4337050"/>
          <p14:tracePt t="21200" x="3343275" y="4402138"/>
          <p14:tracePt t="21208" x="3362325" y="4419600"/>
          <p14:tracePt t="21216" x="3370263" y="4429125"/>
          <p14:tracePt t="21225" x="3379788" y="4429125"/>
          <p14:tracePt t="21233" x="3389313" y="4438650"/>
          <p14:tracePt t="21241" x="3398838" y="4438650"/>
          <p14:tracePt t="21249" x="3406775" y="4438650"/>
          <p14:tracePt t="21257" x="3435350" y="4438650"/>
          <p14:tracePt t="21266" x="3462338" y="4438650"/>
          <p14:tracePt t="21273" x="3479800" y="4438650"/>
          <p14:tracePt t="21282" x="3535363" y="4438650"/>
          <p14:tracePt t="21288" x="3598863" y="4410075"/>
          <p14:tracePt t="21298" x="3662363" y="4383088"/>
          <p14:tracePt t="21304" x="3744913" y="4346575"/>
          <p14:tracePt t="21314" x="3817938" y="4319588"/>
          <p14:tracePt t="21320" x="3900488" y="4273550"/>
          <p14:tracePt t="21331" x="4000500" y="4237038"/>
          <p14:tracePt t="21336" x="4046538" y="4210050"/>
          <p14:tracePt t="21346" x="4110038" y="4191000"/>
          <p14:tracePt t="21352" x="4156075" y="4164013"/>
          <p14:tracePt t="21361" x="4202113" y="4127500"/>
          <p14:tracePt t="21368" x="4219575" y="4110038"/>
          <p14:tracePt t="21376" x="4238625" y="4090988"/>
          <p14:tracePt t="21384" x="4256088" y="4073525"/>
          <p14:tracePt t="21392" x="4275138" y="4054475"/>
          <p14:tracePt t="21400" x="4284663" y="4037013"/>
          <p14:tracePt t="21408" x="4292600" y="4000500"/>
          <p14:tracePt t="21416" x="4302125" y="3971925"/>
          <p14:tracePt t="21424" x="4330700" y="3944938"/>
          <p14:tracePt t="21432" x="4348163" y="3881438"/>
          <p14:tracePt t="21440" x="4357688" y="3852863"/>
          <p14:tracePt t="21449" x="4384675" y="3798888"/>
          <p14:tracePt t="21456" x="4394200" y="3735388"/>
          <p14:tracePt t="21465" x="4430713" y="3670300"/>
          <p14:tracePt t="21472" x="4457700" y="3597275"/>
          <p14:tracePt t="21482" x="4457700" y="3560763"/>
          <p14:tracePt t="21489" x="4476750" y="3506788"/>
          <p14:tracePt t="21498" x="4476750" y="3451225"/>
          <p14:tracePt t="21505" x="4484688" y="3397250"/>
          <p14:tracePt t="21513" x="4494213" y="3333750"/>
          <p14:tracePt t="21520" x="4494213" y="3278188"/>
          <p14:tracePt t="21530" x="4494213" y="3224213"/>
          <p14:tracePt t="21536" x="4494213" y="3132138"/>
          <p14:tracePt t="21545" x="4494213" y="3032125"/>
          <p14:tracePt t="21552" x="4494213" y="2995613"/>
          <p14:tracePt t="21560" x="4494213" y="2940050"/>
          <p14:tracePt t="21568" x="4494213" y="2886075"/>
          <p14:tracePt t="21576" x="4494213" y="2830513"/>
          <p14:tracePt t="21584" x="4494213" y="2767013"/>
          <p14:tracePt t="21592" x="4494213" y="2711450"/>
          <p14:tracePt t="21600" x="4494213" y="2657475"/>
          <p14:tracePt t="21608" x="4467225" y="2574925"/>
          <p14:tracePt t="21616" x="4457700" y="2528888"/>
          <p14:tracePt t="21624" x="4430713" y="2474913"/>
          <p14:tracePt t="21632" x="4421188" y="2428875"/>
          <p14:tracePt t="21640" x="4394200" y="2382838"/>
          <p14:tracePt t="21649" x="4384675" y="2328863"/>
          <p14:tracePt t="21656" x="4348163" y="2265363"/>
          <p14:tracePt t="21665" x="4338638" y="2219325"/>
          <p14:tracePt t="21672" x="4311650" y="2155825"/>
          <p14:tracePt t="21682" x="4275138" y="2090738"/>
          <p14:tracePt t="21688" x="4238625" y="2027238"/>
          <p14:tracePt t="21698" x="4192588" y="1963738"/>
          <p14:tracePt t="21704" x="4175125" y="1917700"/>
          <p14:tracePt t="21713" x="4138613" y="1854200"/>
          <p14:tracePt t="21720" x="4110038" y="1808163"/>
          <p14:tracePt t="21731" x="4092575" y="1781175"/>
          <p14:tracePt t="21736" x="4073525" y="1735138"/>
          <p14:tracePt t="21747" x="4046538" y="1708150"/>
          <p14:tracePt t="21752" x="4037013" y="1689100"/>
          <p14:tracePt t="21760" x="4029075" y="1671638"/>
          <p14:tracePt t="21768" x="4019550" y="1652588"/>
          <p14:tracePt t="21776" x="4000500" y="1625600"/>
          <p14:tracePt t="21784" x="3983038" y="1606550"/>
          <p14:tracePt t="21792" x="3973513" y="1589088"/>
          <p14:tracePt t="21801" x="3963988" y="1579563"/>
          <p14:tracePt t="21808" x="3956050" y="1579563"/>
          <p14:tracePt t="21817" x="3937000" y="1562100"/>
          <p14:tracePt t="21824" x="3937000" y="1552575"/>
          <p14:tracePt t="21832" x="3919538" y="1543050"/>
          <p14:tracePt t="21840" x="3910013" y="1533525"/>
          <p14:tracePt t="21849" x="3900488" y="1533525"/>
          <p14:tracePt t="21857" x="3890963" y="1525588"/>
          <p14:tracePt t="21866" x="3863975" y="1516063"/>
          <p14:tracePt t="21873" x="3854450" y="1506538"/>
          <p14:tracePt t="21882" x="3827463" y="1506538"/>
          <p14:tracePt t="21889" x="3810000" y="1497013"/>
          <p14:tracePt t="21899" x="3790950" y="1497013"/>
          <p14:tracePt t="21905" x="3763963" y="1489075"/>
          <p14:tracePt t="21915" x="3735388" y="1489075"/>
          <p14:tracePt t="21921" x="3717925" y="1489075"/>
          <p14:tracePt t="21932" x="3690938" y="1489075"/>
          <p14:tracePt t="21937" x="3662363" y="1489075"/>
          <p14:tracePt t="21945" x="3625850" y="1489075"/>
          <p14:tracePt t="21953" x="3598863" y="1497013"/>
          <p14:tracePt t="21961" x="3552825" y="1525588"/>
          <p14:tracePt t="21968" x="3535363" y="1533525"/>
          <p14:tracePt t="21976" x="3516313" y="1543050"/>
          <p14:tracePt t="21984" x="3489325" y="1562100"/>
          <p14:tracePt t="21992" x="3471863" y="1579563"/>
          <p14:tracePt t="22000" x="3462338" y="1589088"/>
          <p14:tracePt t="22009" x="3443288" y="1606550"/>
          <p14:tracePt t="22017" x="3425825" y="1625600"/>
          <p14:tracePt t="22025" x="3406775" y="1643063"/>
          <p14:tracePt t="22032" x="3379788" y="1679575"/>
          <p14:tracePt t="22041" x="3362325" y="1698625"/>
          <p14:tracePt t="22049" x="3343275" y="1725613"/>
          <p14:tracePt t="22056" x="3333750" y="1771650"/>
          <p14:tracePt t="22066" x="3316288" y="1798638"/>
          <p14:tracePt t="22072" x="3289300" y="1844675"/>
          <p14:tracePt t="22082" x="3270250" y="1890713"/>
          <p14:tracePt t="22089" x="3243263" y="1954213"/>
          <p14:tracePt t="22098" x="3214688" y="2009775"/>
          <p14:tracePt t="22105" x="3206750" y="2073275"/>
          <p14:tracePt t="22116" x="3197225" y="2163763"/>
          <p14:tracePt t="22121" x="3178175" y="2265363"/>
          <p14:tracePt t="22132" x="3170238" y="2355850"/>
          <p14:tracePt t="22137" x="3151188" y="2428875"/>
          <p14:tracePt t="22147" x="3141663" y="2511425"/>
          <p14:tracePt t="22152" x="3133725" y="2565400"/>
          <p14:tracePt t="22161" x="3114675" y="2647950"/>
          <p14:tracePt t="22168" x="3114675" y="2684463"/>
          <p14:tracePt t="22178" x="3114675" y="2730500"/>
          <p14:tracePt t="22185" x="3114675" y="2767013"/>
          <p14:tracePt t="22198" x="3114675" y="2813050"/>
          <p14:tracePt t="22200" x="3114675" y="2840038"/>
          <p14:tracePt t="22208" x="3114675" y="2867025"/>
          <p14:tracePt t="22216" x="3114675" y="2903538"/>
          <p14:tracePt t="22224" x="3114675" y="2940050"/>
          <p14:tracePt t="22232" x="3124200" y="2995613"/>
          <p14:tracePt t="22240" x="3124200" y="3022600"/>
          <p14:tracePt t="22248" x="3141663" y="3068638"/>
          <p14:tracePt t="22256" x="3141663" y="3105150"/>
          <p14:tracePt t="22265" x="3151188" y="3132138"/>
          <p14:tracePt t="22272" x="3151188" y="3168650"/>
          <p14:tracePt t="22281" x="3160713" y="3195638"/>
          <p14:tracePt t="22288" x="3170238" y="3224213"/>
          <p14:tracePt t="22298" x="3170238" y="3251200"/>
          <p14:tracePt t="22305" x="3187700" y="3297238"/>
          <p14:tracePt t="22315" x="3197225" y="3305175"/>
          <p14:tracePt t="22321" x="3206750" y="3341688"/>
          <p14:tracePt t="22331" x="3224213" y="3360738"/>
          <p14:tracePt t="22337" x="3233738" y="3397250"/>
          <p14:tracePt t="22348" x="3243263" y="3414713"/>
          <p14:tracePt t="22353" x="3270250" y="3433763"/>
          <p14:tracePt t="22361" x="3270250" y="3443288"/>
          <p14:tracePt t="22368" x="3279775" y="3451225"/>
          <p14:tracePt t="22376" x="3297238" y="3479800"/>
          <p14:tracePt t="22384" x="3306763" y="3479800"/>
          <p14:tracePt t="22392" x="3325813" y="3497263"/>
          <p14:tracePt t="22400" x="3343275" y="3524250"/>
          <p14:tracePt t="22408" x="3379788" y="3552825"/>
          <p14:tracePt t="22416" x="3398838" y="3579813"/>
          <p14:tracePt t="22424" x="3406775" y="3597275"/>
          <p14:tracePt t="22432" x="3443288" y="3633788"/>
          <p14:tracePt t="22440" x="3462338" y="3652838"/>
          <p14:tracePt t="22449" x="3471863" y="3662363"/>
          <p14:tracePt t="22457" x="3489325" y="3670300"/>
          <p14:tracePt t="22466" x="3516313" y="3689350"/>
          <p14:tracePt t="22473" x="3516313" y="3698875"/>
          <p14:tracePt t="22482" x="3535363" y="3716338"/>
          <p14:tracePt t="22489" x="3571875" y="3725863"/>
          <p14:tracePt t="22498" x="3581400" y="3735388"/>
          <p14:tracePt t="22505" x="3598863" y="3743325"/>
          <p14:tracePt t="22514" x="3635375" y="3743325"/>
          <p14:tracePt t="22521" x="3654425" y="3752850"/>
          <p14:tracePt t="22530" x="3690938" y="3762375"/>
          <p14:tracePt t="22537" x="3708400" y="3771900"/>
          <p14:tracePt t="22548" x="3763963" y="3771900"/>
          <p14:tracePt t="22553" x="3800475" y="3779838"/>
          <p14:tracePt t="22561" x="3854450" y="3779838"/>
          <p14:tracePt t="22568" x="3890963" y="3779838"/>
          <p14:tracePt t="22576" x="3937000" y="3779838"/>
          <p14:tracePt t="22584" x="3963988" y="3779838"/>
          <p14:tracePt t="22592" x="4000500" y="3779838"/>
          <p14:tracePt t="22600" x="4019550" y="3779838"/>
          <p14:tracePt t="22608" x="4029075" y="3779838"/>
          <p14:tracePt t="22616" x="4037013" y="3779838"/>
          <p14:tracePt t="22729" x="0" y="0"/>
        </p14:tracePtLst>
        <p14:tracePtLst>
          <p14:tracePt t="24362" x="1917700" y="4684713"/>
          <p14:tracePt t="24577" x="1900238" y="4684713"/>
          <p14:tracePt t="24584" x="1873250" y="4675188"/>
          <p14:tracePt t="24592" x="1844675" y="4648200"/>
          <p14:tracePt t="24600" x="1781175" y="4638675"/>
          <p14:tracePt t="24608" x="1727200" y="4629150"/>
          <p14:tracePt t="24616" x="1662113" y="4621213"/>
          <p14:tracePt t="24624" x="1608138" y="4602163"/>
          <p14:tracePt t="24632" x="1535113" y="4602163"/>
          <p14:tracePt t="24640" x="1462088" y="4602163"/>
          <p14:tracePt t="24648" x="1379538" y="4602163"/>
          <p14:tracePt t="24656" x="1343025" y="4602163"/>
          <p14:tracePt t="24664" x="1287463" y="4602163"/>
          <p14:tracePt t="24672" x="1243013" y="4602163"/>
          <p14:tracePt t="24681" x="1206500" y="4621213"/>
          <p14:tracePt t="24688" x="1160463" y="4629150"/>
          <p14:tracePt t="24698" x="1133475" y="4648200"/>
          <p14:tracePt t="24704" x="1114425" y="4657725"/>
          <p14:tracePt t="24713" x="1096963" y="4665663"/>
          <p14:tracePt t="24720" x="1087438" y="4675188"/>
          <p14:tracePt t="24736" x="1077913" y="4684713"/>
          <p14:tracePt t="24746" x="1068388" y="4694238"/>
          <p14:tracePt t="24752" x="1058863" y="4702175"/>
          <p14:tracePt t="24761" x="1050925" y="4702175"/>
          <p14:tracePt t="24768" x="1041400" y="4711700"/>
          <p14:tracePt t="24776" x="1041400" y="4738688"/>
          <p14:tracePt t="24784" x="1022350" y="4775200"/>
          <p14:tracePt t="24792" x="1004888" y="4811713"/>
          <p14:tracePt t="24800" x="995363" y="4830763"/>
          <p14:tracePt t="24808" x="977900" y="4876800"/>
          <p14:tracePt t="24816" x="958850" y="4903788"/>
          <p14:tracePt t="24824" x="941388" y="4949825"/>
          <p14:tracePt t="24832" x="931863" y="4995863"/>
          <p14:tracePt t="24840" x="922338" y="5022850"/>
          <p14:tracePt t="24849" x="912813" y="5068888"/>
          <p14:tracePt t="24857" x="904875" y="5095875"/>
          <p14:tracePt t="24866" x="895350" y="5113338"/>
          <p14:tracePt t="24872" x="876300" y="5159375"/>
          <p14:tracePt t="24882" x="876300" y="5168900"/>
          <p14:tracePt t="24888" x="876300" y="5186363"/>
          <p14:tracePt t="24898" x="876300" y="5205413"/>
          <p14:tracePt t="24904" x="876300" y="5222875"/>
          <p14:tracePt t="24915" x="876300" y="5251450"/>
          <p14:tracePt t="24921" x="876300" y="5305425"/>
          <p14:tracePt t="24931" x="876300" y="5341938"/>
          <p14:tracePt t="24937" x="876300" y="5368925"/>
          <p14:tracePt t="24947" x="876300" y="5378450"/>
          <p14:tracePt t="24953" x="876300" y="5397500"/>
          <p14:tracePt t="24961" x="885825" y="5414963"/>
          <p14:tracePt t="24969" x="885825" y="5441950"/>
          <p14:tracePt t="24978" x="895350" y="5451475"/>
          <p14:tracePt t="24985" x="895350" y="5470525"/>
          <p14:tracePt t="24993" x="904875" y="5470525"/>
          <p14:tracePt t="25000" x="904875" y="5487988"/>
          <p14:tracePt t="25009" x="922338" y="5524500"/>
          <p14:tracePt t="25017" x="949325" y="5551488"/>
          <p14:tracePt t="25024" x="968375" y="5580063"/>
          <p14:tracePt t="25032" x="985838" y="5616575"/>
          <p14:tracePt t="25040" x="1004888" y="5634038"/>
          <p14:tracePt t="25049" x="1041400" y="5653088"/>
          <p14:tracePt t="25056" x="1058863" y="5670550"/>
          <p14:tracePt t="25065" x="1087438" y="5680075"/>
          <p14:tracePt t="25072" x="1104900" y="5697538"/>
          <p14:tracePt t="25082" x="1133475" y="5707063"/>
          <p14:tracePt t="25088" x="1169988" y="5707063"/>
          <p14:tracePt t="25098" x="1196975" y="5726113"/>
          <p14:tracePt t="25104" x="1250950" y="5726113"/>
          <p14:tracePt t="25116" x="1296988" y="5734050"/>
          <p14:tracePt t="25121" x="1333500" y="5734050"/>
          <p14:tracePt t="25131" x="1379538" y="5734050"/>
          <p14:tracePt t="25137" x="1406525" y="5734050"/>
          <p14:tracePt t="25147" x="1425575" y="5734050"/>
          <p14:tracePt t="25153" x="1452563" y="5734050"/>
          <p14:tracePt t="25162" x="1470025" y="5734050"/>
          <p14:tracePt t="25169" x="1498600" y="5734050"/>
          <p14:tracePt t="25183" x="1506538" y="5726113"/>
          <p14:tracePt t="25185" x="1525588" y="5707063"/>
          <p14:tracePt t="25192" x="1552575" y="5697538"/>
          <p14:tracePt t="25200" x="1571625" y="5680075"/>
          <p14:tracePt t="25208" x="1579563" y="5670550"/>
          <p14:tracePt t="25216" x="1598613" y="5653088"/>
          <p14:tracePt t="25224" x="1608138" y="5634038"/>
          <p14:tracePt t="25233" x="1625600" y="5616575"/>
          <p14:tracePt t="25241" x="1635125" y="5580063"/>
          <p14:tracePt t="25249" x="1662113" y="5551488"/>
          <p14:tracePt t="25256" x="1681163" y="5507038"/>
          <p14:tracePt t="25265" x="1698625" y="5461000"/>
          <p14:tracePt t="25272" x="1708150" y="5441950"/>
          <p14:tracePt t="25281" x="1727200" y="5414963"/>
          <p14:tracePt t="25288" x="1735138" y="5387975"/>
          <p14:tracePt t="25298" x="1735138" y="5368925"/>
          <p14:tracePt t="25305" x="1744663" y="5351463"/>
          <p14:tracePt t="25314" x="1744663" y="5314950"/>
          <p14:tracePt t="25320" x="1744663" y="5287963"/>
          <p14:tracePt t="25330" x="1754188" y="5259388"/>
          <p14:tracePt t="25336" x="1754188" y="5232400"/>
          <p14:tracePt t="25345" x="1754188" y="5205413"/>
          <p14:tracePt t="25352" x="1754188" y="5168900"/>
          <p14:tracePt t="25361" x="1754188" y="5132388"/>
          <p14:tracePt t="25368" x="1754188" y="5105400"/>
          <p14:tracePt t="25376" x="1754188" y="5068888"/>
          <p14:tracePt t="25384" x="1754188" y="5040313"/>
          <p14:tracePt t="25392" x="1754188" y="5003800"/>
          <p14:tracePt t="25400" x="1754188" y="4986338"/>
          <p14:tracePt t="25408" x="1754188" y="4940300"/>
          <p14:tracePt t="25416" x="1754188" y="4913313"/>
          <p14:tracePt t="25426" x="1754188" y="4876800"/>
          <p14:tracePt t="25433" x="1754188" y="4857750"/>
          <p14:tracePt t="25441" x="1744663" y="4840288"/>
          <p14:tracePt t="25449" x="1744663" y="4803775"/>
          <p14:tracePt t="25457" x="1735138" y="4784725"/>
          <p14:tracePt t="25465" x="1727200" y="4767263"/>
          <p14:tracePt t="25473" x="1717675" y="4757738"/>
          <p14:tracePt t="25481" x="1717675" y="4738688"/>
          <p14:tracePt t="25489" x="1717675" y="4730750"/>
          <p14:tracePt t="25505" x="1708150" y="4721225"/>
          <p14:tracePt t="25520" x="1698625" y="4711700"/>
          <p14:tracePt t="25547" x="1690688" y="4702175"/>
          <p14:tracePt t="25561" x="1681163" y="4694238"/>
          <p14:tracePt t="25569" x="1654175" y="4684713"/>
          <p14:tracePt t="25585" x="1644650" y="4684713"/>
          <p14:tracePt t="25593" x="1625600" y="4675188"/>
          <p14:tracePt t="25609" x="1617663" y="4675188"/>
          <p14:tracePt t="25617" x="1608138" y="4665663"/>
          <p14:tracePt t="25632" x="1598613" y="4665663"/>
          <p14:tracePt t="25641" x="1589088" y="4665663"/>
          <p14:tracePt t="25649" x="1579563" y="4665663"/>
          <p14:tracePt t="25657" x="1571625" y="4665663"/>
          <p14:tracePt t="25665" x="1562100" y="4665663"/>
          <p14:tracePt t="25673" x="1543050" y="4665663"/>
          <p14:tracePt t="25682" x="1525588" y="4665663"/>
          <p14:tracePt t="25688" x="1498600" y="4665663"/>
          <p14:tracePt t="25697" x="1479550" y="4665663"/>
          <p14:tracePt t="25705" x="1443038" y="4665663"/>
          <p14:tracePt t="25714" x="1425575" y="4665663"/>
          <p14:tracePt t="25720" x="1397000" y="4665663"/>
          <p14:tracePt t="25730" x="1389063" y="4665663"/>
          <p14:tracePt t="25736" x="1379538" y="4665663"/>
          <p14:tracePt t="26120" x="1370013" y="4665663"/>
          <p14:tracePt t="26130" x="1343025" y="4675188"/>
          <p14:tracePt t="26136" x="1333500" y="4675188"/>
          <p14:tracePt t="26144" x="1316038" y="4684713"/>
          <p14:tracePt t="26152" x="1296988" y="4694238"/>
          <p14:tracePt t="26160" x="1287463" y="4702175"/>
          <p14:tracePt t="26168" x="1279525" y="4702175"/>
          <p14:tracePt t="26176" x="1260475" y="4711700"/>
          <p14:tracePt t="26257" x="1250950" y="4738688"/>
          <p14:tracePt t="26265" x="1243013" y="4757738"/>
          <p14:tracePt t="26272" x="1233488" y="4794250"/>
          <p14:tracePt t="26281" x="1233488" y="4821238"/>
          <p14:tracePt t="26288" x="1223963" y="4848225"/>
          <p14:tracePt t="26297" x="1214438" y="4894263"/>
          <p14:tracePt t="26304" x="1206500" y="4922838"/>
          <p14:tracePt t="26314" x="1206500" y="4967288"/>
          <p14:tracePt t="26320" x="1196975" y="4995863"/>
          <p14:tracePt t="26331" x="1196975" y="5022850"/>
          <p14:tracePt t="26336" x="1196975" y="5049838"/>
          <p14:tracePt t="26347" x="1196975" y="5086350"/>
          <p14:tracePt t="26353" x="1196975" y="5113338"/>
          <p14:tracePt t="26361" x="1196975" y="5141913"/>
          <p14:tracePt t="26368" x="1196975" y="5168900"/>
          <p14:tracePt t="26377" x="1196975" y="5195888"/>
          <p14:tracePt t="26384" x="1196975" y="5214938"/>
          <p14:tracePt t="26393" x="1187450" y="5232400"/>
          <p14:tracePt t="26401" x="1187450" y="5251450"/>
          <p14:tracePt t="26409" x="1177925" y="5268913"/>
          <p14:tracePt t="26424" x="1177925" y="5278438"/>
          <p14:tracePt t="26432" x="1177925" y="5295900"/>
          <p14:tracePt t="26440" x="1177925" y="5305425"/>
          <p14:tracePt t="26449" x="1177925" y="5314950"/>
          <p14:tracePt t="26456" x="1177925" y="5332413"/>
          <p14:tracePt t="26472" x="1177925" y="5341938"/>
          <p14:tracePt t="26481" x="1177925" y="5351463"/>
          <p14:tracePt t="26490" x="1177925" y="5360988"/>
          <p14:tracePt t="26498" x="1177925" y="5368925"/>
          <p14:tracePt t="26585" x="1177925" y="5378450"/>
          <p14:tracePt t="26601" x="1177925" y="5387975"/>
          <p14:tracePt t="26609" x="1177925" y="5405438"/>
          <p14:tracePt t="26618" x="1177925" y="5414963"/>
          <p14:tracePt t="26625" x="1187450" y="5441950"/>
          <p14:tracePt t="26633" x="1206500" y="5461000"/>
          <p14:tracePt t="26641" x="1214438" y="5470525"/>
          <p14:tracePt t="26649" x="1233488" y="5497513"/>
          <p14:tracePt t="26656" x="1243013" y="5507038"/>
          <p14:tracePt t="26665" x="1279525" y="5543550"/>
          <p14:tracePt t="26672" x="1287463" y="5561013"/>
          <p14:tracePt t="26681" x="1296988" y="5570538"/>
          <p14:tracePt t="26688" x="1306513" y="5580063"/>
          <p14:tracePt t="26777" x="0" y="0"/>
        </p14:tracePtLst>
        <p14:tracePtLst>
          <p14:tracePt t="39785" x="7966075" y="3114675"/>
          <p14:tracePt t="39945" x="7974013" y="3114675"/>
          <p14:tracePt t="39952" x="7983538" y="3114675"/>
          <p14:tracePt t="39962" x="8002588" y="3114675"/>
          <p14:tracePt t="39969" x="8010525" y="3114675"/>
          <p14:tracePt t="39979" x="8020050" y="3114675"/>
          <p14:tracePt t="39985" x="8029575" y="3114675"/>
          <p14:tracePt t="39995" x="8039100" y="3114675"/>
          <p14:tracePt t="40000" x="8047038" y="3114675"/>
          <p14:tracePt t="40009" x="8066088" y="3105150"/>
          <p14:tracePt t="40016" x="8075613" y="3095625"/>
          <p14:tracePt t="40025" x="8085138" y="3086100"/>
          <p14:tracePt t="40040" x="8085138" y="3078163"/>
          <p14:tracePt t="40048" x="8102600" y="3041650"/>
          <p14:tracePt t="40056" x="8112125" y="3013075"/>
          <p14:tracePt t="40065" x="8129588" y="2976563"/>
          <p14:tracePt t="40072" x="8129588" y="2930525"/>
          <p14:tracePt t="40080" x="8148638" y="2894013"/>
          <p14:tracePt t="40089" x="8158163" y="2849563"/>
          <p14:tracePt t="40097" x="8166100" y="2803525"/>
          <p14:tracePt t="40105" x="8175625" y="2767013"/>
          <p14:tracePt t="40113" x="8194675" y="2730500"/>
          <p14:tracePt t="40120" x="8194675" y="2711450"/>
          <p14:tracePt t="40130" x="8194675" y="2684463"/>
          <p14:tracePt t="40137" x="8194675" y="2667000"/>
          <p14:tracePt t="40148" x="8194675" y="2638425"/>
          <p14:tracePt t="40153" x="8194675" y="2611438"/>
          <p14:tracePt t="40163" x="8194675" y="2584450"/>
          <p14:tracePt t="40169" x="8194675" y="2557463"/>
          <p14:tracePt t="40179" x="8194675" y="2511425"/>
          <p14:tracePt t="40196" x="8185150" y="2438400"/>
          <p14:tracePt t="40201" x="8185150" y="2401888"/>
          <p14:tracePt t="40209" x="8175625" y="2382838"/>
          <p14:tracePt t="40217" x="8166100" y="2346325"/>
          <p14:tracePt t="40225" x="8166100" y="2319338"/>
          <p14:tracePt t="40233" x="8158163" y="2301875"/>
          <p14:tracePt t="40240" x="8148638" y="2292350"/>
          <p14:tracePt t="40248" x="8139113" y="2265363"/>
          <p14:tracePt t="40256" x="8121650" y="2246313"/>
          <p14:tracePt t="40264" x="8102600" y="2219325"/>
          <p14:tracePt t="40273" x="8093075" y="2209800"/>
          <p14:tracePt t="40281" x="8075613" y="2192338"/>
          <p14:tracePt t="40289" x="8056563" y="2182813"/>
          <p14:tracePt t="40297" x="8029575" y="2173288"/>
          <p14:tracePt t="40304" x="8010525" y="2163763"/>
          <p14:tracePt t="40313" x="7993063" y="2163763"/>
          <p14:tracePt t="40320" x="7966075" y="2155825"/>
          <p14:tracePt t="40329" x="7937500" y="2155825"/>
          <p14:tracePt t="40337" x="7920038" y="2155825"/>
          <p14:tracePt t="40346" x="7883525" y="2155825"/>
          <p14:tracePt t="40352" x="7864475" y="2155825"/>
          <p14:tracePt t="40363" x="7856538" y="2155825"/>
          <p14:tracePt t="40368" x="7847013" y="2155825"/>
          <p14:tracePt t="40379" x="7827963" y="2155825"/>
          <p14:tracePt t="40385" x="7820025" y="2163763"/>
          <p14:tracePt t="40396" x="7810500" y="2173288"/>
          <p14:tracePt t="40401" x="7800975" y="2173288"/>
          <p14:tracePt t="40410" x="7791450" y="2182813"/>
          <p14:tracePt t="40417" x="7783513" y="2219325"/>
          <p14:tracePt t="40425" x="7783513" y="2236788"/>
          <p14:tracePt t="40433" x="7783513" y="2282825"/>
          <p14:tracePt t="40441" x="7773988" y="2319338"/>
          <p14:tracePt t="40449" x="7773988" y="2365375"/>
          <p14:tracePt t="40457" x="7773988" y="2419350"/>
          <p14:tracePt t="40464" x="7773988" y="2455863"/>
          <p14:tracePt t="40472" x="7773988" y="2528888"/>
          <p14:tracePt t="40480" x="7773988" y="2565400"/>
          <p14:tracePt t="40488" x="7800975" y="2638425"/>
          <p14:tracePt t="40496" x="7827963" y="2720975"/>
          <p14:tracePt t="40505" x="7864475" y="2784475"/>
          <p14:tracePt t="40513" x="7893050" y="2849563"/>
          <p14:tracePt t="40521" x="7920038" y="2913063"/>
          <p14:tracePt t="40530" x="7937500" y="2940050"/>
          <p14:tracePt t="40537" x="7947025" y="2959100"/>
          <p14:tracePt t="40546" x="7956550" y="2976563"/>
          <p14:tracePt t="40554" x="7966075" y="2995613"/>
          <p14:tracePt t="40562" x="7974013" y="3005138"/>
          <p14:tracePt t="40568" x="7983538" y="3013075"/>
          <p14:tracePt t="40578" x="7993063" y="3013075"/>
          <p14:tracePt t="40596" x="8010525" y="3013075"/>
          <p14:tracePt t="40601" x="8020050" y="3013075"/>
          <p14:tracePt t="40609" x="8039100" y="3022600"/>
          <p14:tracePt t="40616" x="8066088" y="3022600"/>
          <p14:tracePt t="40624" x="8112125" y="3022600"/>
          <p14:tracePt t="40633" x="8148638" y="3022600"/>
          <p14:tracePt t="40640" x="8194675" y="3022600"/>
          <p14:tracePt t="40648" x="8231188" y="3022600"/>
          <p14:tracePt t="40657" x="8275638" y="3022600"/>
          <p14:tracePt t="40665" x="8304213" y="3022600"/>
          <p14:tracePt t="40673" x="8331200" y="3022600"/>
          <p14:tracePt t="40681" x="8358188" y="3005138"/>
          <p14:tracePt t="40688" x="8377238" y="2995613"/>
          <p14:tracePt t="40696" x="8404225" y="2976563"/>
          <p14:tracePt t="40713" x="8413750" y="2959100"/>
          <p14:tracePt t="40721" x="8413750" y="2940050"/>
          <p14:tracePt t="40730" x="8421688" y="2922588"/>
          <p14:tracePt t="40737" x="8421688" y="2913063"/>
          <p14:tracePt t="40746" x="8431213" y="2903538"/>
          <p14:tracePt t="40753" x="8431213" y="2886075"/>
          <p14:tracePt t="40762" x="8431213" y="2876550"/>
          <p14:tracePt t="40769" x="8440738" y="2849563"/>
          <p14:tracePt t="40779" x="8440738" y="2840038"/>
          <p14:tracePt t="40785" x="8440738" y="2813050"/>
          <p14:tracePt t="40796" x="8440738" y="2794000"/>
          <p14:tracePt t="40800" x="8440738" y="2767013"/>
          <p14:tracePt t="40809" x="8440738" y="2747963"/>
          <p14:tracePt t="40817" x="8440738" y="2720975"/>
          <p14:tracePt t="40825" x="8440738" y="2693988"/>
          <p14:tracePt t="40833" x="8440738" y="2657475"/>
          <p14:tracePt t="40840" x="8440738" y="2647950"/>
          <p14:tracePt t="40848" x="8440738" y="2611438"/>
          <p14:tracePt t="40856" x="8440738" y="2593975"/>
          <p14:tracePt t="40864" x="8440738" y="2574925"/>
          <p14:tracePt t="40872" x="8431213" y="2557463"/>
          <p14:tracePt t="40880" x="8421688" y="2547938"/>
          <p14:tracePt t="40889" x="8413750" y="2538413"/>
          <p14:tracePt t="40897" x="8404225" y="2520950"/>
          <p14:tracePt t="40913" x="8394700" y="2511425"/>
          <p14:tracePt t="40936" x="8367713" y="2484438"/>
          <p14:tracePt t="40946" x="8358188" y="2474913"/>
          <p14:tracePt t="40961" x="8348663" y="2474913"/>
          <p14:tracePt t="40968" x="8331200" y="2465388"/>
          <p14:tracePt t="40978" x="8321675" y="2465388"/>
          <p14:tracePt t="40985" x="8304213" y="2465388"/>
          <p14:tracePt t="40995" x="8285163" y="2465388"/>
          <p14:tracePt t="41001" x="8267700" y="2465388"/>
          <p14:tracePt t="41009" x="8221663" y="2465388"/>
          <p14:tracePt t="41016" x="8194675" y="2465388"/>
          <p14:tracePt t="41025" x="8158163" y="2465388"/>
          <p14:tracePt t="41032" x="8112125" y="2465388"/>
          <p14:tracePt t="41040" x="8085138" y="2465388"/>
          <p14:tracePt t="41048" x="8039100" y="2465388"/>
          <p14:tracePt t="41056" x="8020050" y="2465388"/>
          <p14:tracePt t="41064" x="8010525" y="2465388"/>
          <p14:tracePt t="41120" x="7983538" y="2465388"/>
          <p14:tracePt t="41129" x="7983538" y="2474913"/>
          <p14:tracePt t="41136" x="7974013" y="2492375"/>
          <p14:tracePt t="41146" x="7966075" y="2511425"/>
          <p14:tracePt t="41152" x="7956550" y="2528888"/>
          <p14:tracePt t="41162" x="7929563" y="2557463"/>
          <p14:tracePt t="41168" x="7929563" y="2565400"/>
          <p14:tracePt t="41179" x="7920038" y="2584450"/>
          <p14:tracePt t="41196" x="7900988" y="2630488"/>
          <p14:tracePt t="41200" x="7900988" y="2647950"/>
          <p14:tracePt t="41209" x="7893050" y="2667000"/>
          <p14:tracePt t="41216" x="7893050" y="2684463"/>
          <p14:tracePt t="41224" x="7893050" y="2711450"/>
          <p14:tracePt t="41232" x="7893050" y="2730500"/>
          <p14:tracePt t="41240" x="7893050" y="2747963"/>
          <p14:tracePt t="41248" x="7893050" y="2757488"/>
          <p14:tracePt t="41257" x="7893050" y="2784475"/>
          <p14:tracePt t="41265" x="7893050" y="2794000"/>
          <p14:tracePt t="41273" x="7893050" y="2803525"/>
          <p14:tracePt t="41281" x="7893050" y="2820988"/>
          <p14:tracePt t="41289" x="7910513" y="2857500"/>
          <p14:tracePt t="41297" x="7920038" y="2876550"/>
          <p14:tracePt t="41305" x="7929563" y="2903538"/>
          <p14:tracePt t="41313" x="7937500" y="2913063"/>
          <p14:tracePt t="41321" x="7947025" y="2940050"/>
          <p14:tracePt t="41330" x="7974013" y="2968625"/>
          <p14:tracePt t="41337" x="7993063" y="2986088"/>
          <p14:tracePt t="41346" x="8010525" y="3013075"/>
          <p14:tracePt t="41353" x="8029575" y="3032125"/>
          <p14:tracePt t="41362" x="8047038" y="3049588"/>
          <p14:tracePt t="41369" x="8066088" y="3059113"/>
          <p14:tracePt t="41379" x="8112125" y="3078163"/>
          <p14:tracePt t="41384" x="8139113" y="3086100"/>
          <p14:tracePt t="41395" x="8185150" y="3095625"/>
          <p14:tracePt t="41400" x="8212138" y="3114675"/>
          <p14:tracePt t="41409" x="8258175" y="3114675"/>
          <p14:tracePt t="41416" x="8285163" y="3122613"/>
          <p14:tracePt t="41425" x="8331200" y="3122613"/>
          <p14:tracePt t="41432" x="8340725" y="3122613"/>
          <p14:tracePt t="41441" x="8358188" y="3122613"/>
          <p14:tracePt t="41449" x="8377238" y="3122613"/>
          <p14:tracePt t="41457" x="8394700" y="3122613"/>
          <p14:tracePt t="41465" x="8413750" y="3122613"/>
          <p14:tracePt t="41473" x="8421688" y="3122613"/>
          <p14:tracePt t="41481" x="8440738" y="3114675"/>
          <p14:tracePt t="41497" x="8450263" y="3105150"/>
          <p14:tracePt t="41504" x="8467725" y="3095625"/>
          <p14:tracePt t="41513" x="8486775" y="3086100"/>
          <p14:tracePt t="41521" x="8513763" y="3068638"/>
          <p14:tracePt t="41529" x="8523288" y="3059113"/>
          <p14:tracePt t="41537" x="8550275" y="3041650"/>
          <p14:tracePt t="41546" x="8559800" y="3032125"/>
          <p14:tracePt t="41552" x="8577263" y="3022600"/>
          <p14:tracePt t="41562" x="8596313" y="3013075"/>
          <p14:tracePt t="41568" x="8613775" y="3005138"/>
          <p14:tracePt t="41578" x="8623300" y="2995613"/>
          <p14:tracePt t="41585" x="8632825" y="2976563"/>
          <p14:tracePt t="41595" x="8642350" y="2976563"/>
          <p14:tracePt t="41601" x="8650288" y="2968625"/>
          <p14:tracePt t="41609" x="8659813" y="2949575"/>
          <p14:tracePt t="41617" x="8669338" y="2940050"/>
          <p14:tracePt t="41625" x="8678863" y="2930525"/>
          <p14:tracePt t="41632" x="8696325" y="2913063"/>
          <p14:tracePt t="41641" x="8705850" y="2886075"/>
          <p14:tracePt t="41649" x="8715375" y="2876550"/>
          <p14:tracePt t="41656" x="8723313" y="2857500"/>
          <p14:tracePt t="41664" x="8723313" y="2849563"/>
          <p14:tracePt t="41672" x="8732838" y="2830513"/>
          <p14:tracePt t="41688" x="8742363" y="2813050"/>
          <p14:tracePt t="41696" x="8742363" y="2803525"/>
          <p14:tracePt t="41704" x="8742363" y="2776538"/>
          <p14:tracePt t="41712" x="8742363" y="2757488"/>
          <p14:tracePt t="41720" x="8742363" y="2747963"/>
          <p14:tracePt t="41729" x="8751888" y="2730500"/>
          <p14:tracePt t="41737" x="8751888" y="2711450"/>
          <p14:tracePt t="41747" x="8751888" y="2693988"/>
          <p14:tracePt t="41753" x="8751888" y="2684463"/>
          <p14:tracePt t="41763" x="8751888" y="2667000"/>
          <p14:tracePt t="41769" x="8751888" y="2647950"/>
          <p14:tracePt t="41779" x="8751888" y="2630488"/>
          <p14:tracePt t="41785" x="8751888" y="2620963"/>
          <p14:tracePt t="41795" x="8751888" y="2611438"/>
          <p14:tracePt t="41801" x="8751888" y="2601913"/>
          <p14:tracePt t="41809" x="8742363" y="2584450"/>
          <p14:tracePt t="41825" x="8742363" y="2574925"/>
          <p14:tracePt t="41849" x="8732838" y="2574925"/>
          <p14:tracePt t="41873" x="8723313" y="2565400"/>
          <p14:tracePt t="41881" x="8715375" y="2557463"/>
          <p14:tracePt t="41889" x="8686800" y="2547938"/>
          <p14:tracePt t="41897" x="8669338" y="2547938"/>
          <p14:tracePt t="41905" x="8632825" y="2547938"/>
          <p14:tracePt t="41914" x="8596313" y="2538413"/>
          <p14:tracePt t="41921" x="8559800" y="2538413"/>
          <p14:tracePt t="41930" x="8531225" y="2528888"/>
          <p14:tracePt t="41937" x="8494713" y="2528888"/>
          <p14:tracePt t="41947" x="8477250" y="2528888"/>
          <p14:tracePt t="41953" x="8458200" y="2520950"/>
          <p14:tracePt t="41962" x="8440738" y="2520950"/>
          <p14:tracePt t="41969" x="8431213" y="2520950"/>
          <p14:tracePt t="41978" x="8421688" y="2520950"/>
          <p14:tracePt t="41985" x="8413750" y="2520950"/>
          <p14:tracePt t="41996" x="8394700" y="2520950"/>
          <p14:tracePt t="42000" x="8377238" y="2520950"/>
          <p14:tracePt t="42009" x="8348663" y="2520950"/>
          <p14:tracePt t="42017" x="8331200" y="2520950"/>
          <p14:tracePt t="42025" x="8304213" y="2520950"/>
          <p14:tracePt t="42033" x="8285163" y="2520950"/>
          <p14:tracePt t="42041" x="8267700" y="2520950"/>
          <p14:tracePt t="42049" x="8248650" y="2528888"/>
          <p14:tracePt t="42064" x="8239125" y="2538413"/>
          <p14:tracePt t="42073" x="8221663" y="2557463"/>
          <p14:tracePt t="42081" x="8202613" y="2574925"/>
          <p14:tracePt t="42089" x="8185150" y="2593975"/>
          <p14:tracePt t="42097" x="8166100" y="2611438"/>
          <p14:tracePt t="42105" x="8158163" y="2630488"/>
          <p14:tracePt t="42113" x="8129588" y="2647950"/>
          <p14:tracePt t="42121" x="8121650" y="2667000"/>
          <p14:tracePt t="42130" x="8112125" y="2684463"/>
          <p14:tracePt t="42137" x="8102600" y="2720975"/>
          <p14:tracePt t="42145" x="8102600" y="2730500"/>
          <p14:tracePt t="42152" x="8093075" y="2747963"/>
          <p14:tracePt t="42162" x="8093075" y="2767013"/>
          <p14:tracePt t="42169" x="8093075" y="2784475"/>
          <p14:tracePt t="42179" x="8093075" y="2803525"/>
          <p14:tracePt t="42197" x="8093075" y="2830513"/>
          <p14:tracePt t="42201" x="8093075" y="2849563"/>
          <p14:tracePt t="42210" x="8093075" y="2857500"/>
          <p14:tracePt t="42217" x="8093075" y="2867025"/>
          <p14:tracePt t="42225" x="8093075" y="2886075"/>
          <p14:tracePt t="42233" x="8093075" y="2894013"/>
          <p14:tracePt t="42240" x="8102600" y="2913063"/>
          <p14:tracePt t="42256" x="8112125" y="2930525"/>
          <p14:tracePt t="42264" x="8112125" y="2940050"/>
          <p14:tracePt t="42272" x="8121650" y="2959100"/>
          <p14:tracePt t="42297" x="8129588" y="2968625"/>
          <p14:tracePt t="42353" x="8139113" y="2986088"/>
          <p14:tracePt t="42362" x="8148638" y="2995613"/>
          <p14:tracePt t="42379" x="8158163" y="3005138"/>
          <p14:tracePt t="42385" x="8166100" y="3022600"/>
          <p14:tracePt t="42393" x="8175625" y="3032125"/>
          <p14:tracePt t="42401" x="8185150" y="3041650"/>
          <p14:tracePt t="42417" x="8185150" y="3049588"/>
          <p14:tracePt t="42529" x="0" y="0"/>
        </p14:tracePtLst>
        <p14:tracePtLst>
          <p14:tracePt t="48474" x="8304213" y="4365625"/>
          <p14:tracePt t="48641" x="8304213" y="4356100"/>
          <p14:tracePt t="48648" x="8304213" y="4346575"/>
          <p14:tracePt t="48656" x="8304213" y="4337050"/>
          <p14:tracePt t="48664" x="8285163" y="4310063"/>
          <p14:tracePt t="48672" x="8267700" y="4300538"/>
          <p14:tracePt t="48680" x="8248650" y="4300538"/>
          <p14:tracePt t="48688" x="8231188" y="4292600"/>
          <p14:tracePt t="48697" x="8212138" y="4292600"/>
          <p14:tracePt t="48704" x="8185150" y="4292600"/>
          <p14:tracePt t="48713" x="8166100" y="4292600"/>
          <p14:tracePt t="48721" x="8148638" y="4292600"/>
          <p14:tracePt t="48729" x="8129588" y="4292600"/>
          <p14:tracePt t="48736" x="8112125" y="4292600"/>
          <p14:tracePt t="48745" x="8085138" y="4292600"/>
          <p14:tracePt t="48752" x="8047038" y="4292600"/>
          <p14:tracePt t="48762" x="8002588" y="4310063"/>
          <p14:tracePt t="48768" x="7956550" y="4329113"/>
          <p14:tracePt t="48777" x="7910513" y="4346575"/>
          <p14:tracePt t="48784" x="7847013" y="4373563"/>
          <p14:tracePt t="48794" x="7791450" y="4402138"/>
          <p14:tracePt t="48800" x="7747000" y="4410075"/>
          <p14:tracePt t="48811" x="7727950" y="4429125"/>
          <p14:tracePt t="48816" x="7710488" y="4429125"/>
          <p14:tracePt t="48826" x="7700963" y="4429125"/>
          <p14:tracePt t="48841" x="7681913" y="4438650"/>
          <p14:tracePt t="48865" x="7664450" y="4456113"/>
          <p14:tracePt t="48872" x="7654925" y="4465638"/>
          <p14:tracePt t="48881" x="7645400" y="4475163"/>
          <p14:tracePt t="48888" x="7637463" y="4502150"/>
          <p14:tracePt t="48897" x="7627938" y="4511675"/>
          <p14:tracePt t="48904" x="7618413" y="4538663"/>
          <p14:tracePt t="48913" x="7618413" y="4548188"/>
          <p14:tracePt t="48921" x="7618413" y="4556125"/>
          <p14:tracePt t="48928" x="7618413" y="4565650"/>
          <p14:tracePt t="48937" x="7618413" y="4584700"/>
          <p14:tracePt t="48946" x="7618413" y="4592638"/>
          <p14:tracePt t="48952" x="7618413" y="4611688"/>
          <p14:tracePt t="48961" x="7618413" y="4621213"/>
          <p14:tracePt t="48978" x="7618413" y="4629150"/>
          <p14:tracePt t="48984" x="7627938" y="4657725"/>
          <p14:tracePt t="48994" x="7637463" y="4665663"/>
          <p14:tracePt t="49000" x="7645400" y="4675188"/>
          <p14:tracePt t="49010" x="7664450" y="4694238"/>
          <p14:tracePt t="49017" x="7681913" y="4702175"/>
          <p14:tracePt t="49028" x="7691438" y="4702175"/>
          <p14:tracePt t="49033" x="7710488" y="4711700"/>
          <p14:tracePt t="49041" x="7727950" y="4721225"/>
          <p14:tracePt t="49049" x="7764463" y="4730750"/>
          <p14:tracePt t="49057" x="7800975" y="4738688"/>
          <p14:tracePt t="49065" x="7827963" y="4738688"/>
          <p14:tracePt t="49073" x="7883525" y="4748213"/>
          <p14:tracePt t="49081" x="7929563" y="4757738"/>
          <p14:tracePt t="49089" x="7983538" y="4757738"/>
          <p14:tracePt t="49096" x="8039100" y="4775200"/>
          <p14:tracePt t="49104" x="8085138" y="4784725"/>
          <p14:tracePt t="49113" x="8139113" y="4784725"/>
          <p14:tracePt t="49120" x="8175625" y="4794250"/>
          <p14:tracePt t="49129" x="8212138" y="4794250"/>
          <p14:tracePt t="49136" x="8258175" y="4803775"/>
          <p14:tracePt t="49145" x="8285163" y="4803775"/>
          <p14:tracePt t="49152" x="8304213" y="4803775"/>
          <p14:tracePt t="49162" x="8312150" y="4803775"/>
          <p14:tracePt t="49195" x="8321675" y="4803775"/>
          <p14:tracePt t="49200" x="8331200" y="4803775"/>
          <p14:tracePt t="49211" x="8348663" y="4803775"/>
          <p14:tracePt t="49217" x="8367713" y="4784725"/>
          <p14:tracePt t="49228" x="8385175" y="4767263"/>
          <p14:tracePt t="49233" x="8421688" y="4757738"/>
          <p14:tracePt t="49241" x="8440738" y="4738688"/>
          <p14:tracePt t="49249" x="8458200" y="4721225"/>
          <p14:tracePt t="49257" x="8477250" y="4694238"/>
          <p14:tracePt t="49265" x="8494713" y="4684713"/>
          <p14:tracePt t="49273" x="8504238" y="4684713"/>
          <p14:tracePt t="49281" x="8513763" y="4675188"/>
          <p14:tracePt t="49297" x="8523288" y="4657725"/>
          <p14:tracePt t="49304" x="8523288" y="4648200"/>
          <p14:tracePt t="49312" x="8531225" y="4629150"/>
          <p14:tracePt t="49321" x="8540750" y="4611688"/>
          <p14:tracePt t="49328" x="8540750" y="4592638"/>
          <p14:tracePt t="49336" x="8550275" y="4556125"/>
          <p14:tracePt t="49345" x="8559800" y="4529138"/>
          <p14:tracePt t="49352" x="8567738" y="4502150"/>
          <p14:tracePt t="49362" x="8567738" y="4492625"/>
          <p14:tracePt t="49368" x="8567738" y="4483100"/>
          <p14:tracePt t="49378" x="8567738" y="4475163"/>
          <p14:tracePt t="49384" x="8567738" y="4465638"/>
          <p14:tracePt t="49394" x="8567738" y="4456113"/>
          <p14:tracePt t="49400" x="8567738" y="4446588"/>
          <p14:tracePt t="49417" x="8567738" y="4438650"/>
          <p14:tracePt t="49429" x="8567738" y="4429125"/>
          <p14:tracePt t="49449" x="8567738" y="4419600"/>
          <p14:tracePt t="49457" x="8567738" y="4410075"/>
          <p14:tracePt t="49465" x="8567738" y="4402138"/>
          <p14:tracePt t="49473" x="8567738" y="4392613"/>
          <p14:tracePt t="49481" x="8567738" y="4383088"/>
          <p14:tracePt t="49489" x="8559800" y="4373563"/>
          <p14:tracePt t="49497" x="8550275" y="4373563"/>
          <p14:tracePt t="49521" x="8550275" y="4365625"/>
          <p14:tracePt t="49529" x="8531225" y="4356100"/>
          <p14:tracePt t="49537" x="8523288" y="4356100"/>
          <p14:tracePt t="49546" x="8513763" y="4346575"/>
          <p14:tracePt t="49562" x="8504238" y="4346575"/>
          <p14:tracePt t="49578" x="8494713" y="4337050"/>
          <p14:tracePt t="49665" x="8477250" y="4329113"/>
          <p14:tracePt t="49689" x="8467725" y="4329113"/>
          <p14:tracePt t="49697" x="8450263" y="4319588"/>
          <p14:tracePt t="49712" x="8440738" y="4319588"/>
          <p14:tracePt t="49761" x="8431213" y="4310063"/>
          <p14:tracePt t="49856" x="8421688" y="4310063"/>
          <p14:tracePt t="49864" x="8404225" y="4310063"/>
          <p14:tracePt t="49872" x="8377238" y="4310063"/>
          <p14:tracePt t="49880" x="8348663" y="4310063"/>
          <p14:tracePt t="49889" x="8304213" y="4329113"/>
          <p14:tracePt t="49897" x="8275638" y="4337050"/>
          <p14:tracePt t="49905" x="8231188" y="4337050"/>
          <p14:tracePt t="49913" x="8202613" y="4346575"/>
          <p14:tracePt t="49921" x="8185150" y="4346575"/>
          <p14:tracePt t="49929" x="8166100" y="4346575"/>
          <p14:tracePt t="49937" x="8158163" y="4346575"/>
          <p14:tracePt t="50073" x="8148638" y="4356100"/>
          <p14:tracePt t="50097" x="8139113" y="4373563"/>
          <p14:tracePt t="50105" x="8112125" y="4392613"/>
          <p14:tracePt t="50112" x="8102600" y="4419600"/>
          <p14:tracePt t="50120" x="8085138" y="4438650"/>
          <p14:tracePt t="50128" x="8066088" y="4475163"/>
          <p14:tracePt t="50136" x="8066088" y="4483100"/>
          <p14:tracePt t="50145" x="8047038" y="4511675"/>
          <p14:tracePt t="50152" x="8047038" y="4519613"/>
          <p14:tracePt t="50162" x="8039100" y="4529138"/>
          <p14:tracePt t="50168" x="8039100" y="4538663"/>
          <p14:tracePt t="50178" x="8039100" y="4548188"/>
          <p14:tracePt t="50195" x="8039100" y="4565650"/>
          <p14:tracePt t="50200" x="8039100" y="4575175"/>
          <p14:tracePt t="50216" x="8039100" y="4584700"/>
          <p14:tracePt t="50232" x="8039100" y="4602163"/>
          <p14:tracePt t="50241" x="8039100" y="4611688"/>
          <p14:tracePt t="50248" x="8039100" y="4621213"/>
          <p14:tracePt t="50256" x="8047038" y="4638675"/>
          <p14:tracePt t="50264" x="8047038" y="4648200"/>
          <p14:tracePt t="50272" x="8056563" y="4648200"/>
          <p14:tracePt t="50280" x="8066088" y="4657725"/>
          <p14:tracePt t="50289" x="8066088" y="4675188"/>
          <p14:tracePt t="50304" x="8075613" y="4684713"/>
          <p14:tracePt t="50392" x="8085138" y="4694238"/>
          <p14:tracePt t="50400" x="8093075" y="4702175"/>
          <p14:tracePt t="50408" x="8102600" y="4711700"/>
          <p14:tracePt t="50416" x="8112125" y="4711700"/>
          <p14:tracePt t="50427" x="8129588" y="4721225"/>
          <p14:tracePt t="50432" x="8148638" y="4730750"/>
          <p14:tracePt t="50441" x="8175625" y="4738688"/>
          <p14:tracePt t="50448" x="8194675" y="4748213"/>
          <p14:tracePt t="50456" x="8221663" y="4748213"/>
          <p14:tracePt t="50464" x="8258175" y="4757738"/>
          <p14:tracePt t="50472" x="8285163" y="4767263"/>
          <p14:tracePt t="50480" x="8304213" y="4767263"/>
          <p14:tracePt t="50488" x="8321675" y="4767263"/>
          <p14:tracePt t="50504" x="8331200" y="4767263"/>
          <p14:tracePt t="50545" x="8340725" y="4767263"/>
          <p14:tracePt t="50552" x="8348663" y="4767263"/>
          <p14:tracePt t="50562" x="8367713" y="4757738"/>
          <p14:tracePt t="50568" x="8377238" y="4748213"/>
          <p14:tracePt t="50578" x="8385175" y="4738688"/>
          <p14:tracePt t="50584" x="8404225" y="4721225"/>
          <p14:tracePt t="50600" x="8404225" y="4711700"/>
          <p14:tracePt t="50611" x="8413750" y="4694238"/>
          <p14:tracePt t="50617" x="8421688" y="4675188"/>
          <p14:tracePt t="50627" x="8421688" y="4657725"/>
          <p14:tracePt t="50632" x="8431213" y="4638675"/>
          <p14:tracePt t="50640" x="8431213" y="4621213"/>
          <p14:tracePt t="50648" x="8431213" y="4592638"/>
          <p14:tracePt t="50657" x="8431213" y="4575175"/>
          <p14:tracePt t="50664" x="8450263" y="4538663"/>
          <p14:tracePt t="50672" x="8450263" y="4519613"/>
          <p14:tracePt t="50680" x="8450263" y="4511675"/>
          <p14:tracePt t="50688" x="8450263" y="4492625"/>
          <p14:tracePt t="50697" x="8450263" y="4475163"/>
          <p14:tracePt t="50704" x="8450263" y="4456113"/>
          <p14:tracePt t="50712" x="8440738" y="4429125"/>
          <p14:tracePt t="50720" x="8440738" y="4419600"/>
          <p14:tracePt t="50728" x="8431213" y="4402138"/>
          <p14:tracePt t="50736" x="8431213" y="4383088"/>
          <p14:tracePt t="50745" x="8413750" y="4365625"/>
          <p14:tracePt t="50752" x="8404225" y="4356100"/>
          <p14:tracePt t="50761" x="8394700" y="4346575"/>
          <p14:tracePt t="50768" x="8377238" y="4329113"/>
          <p14:tracePt t="50777" x="8367713" y="4319588"/>
          <p14:tracePt t="50784" x="8358188" y="4310063"/>
          <p14:tracePt t="50794" x="8348663" y="4310063"/>
          <p14:tracePt t="50811" x="8348663" y="4300538"/>
          <p14:tracePt t="50816" x="8340725" y="4292600"/>
          <p14:tracePt t="50826" x="8331200" y="4292600"/>
          <p14:tracePt t="50832" x="8312150" y="4283075"/>
          <p14:tracePt t="50848" x="8285163" y="4283075"/>
          <p14:tracePt t="50856" x="8258175" y="4283075"/>
          <p14:tracePt t="50864" x="8221663" y="4283075"/>
          <p14:tracePt t="50872" x="8185150" y="4283075"/>
          <p14:tracePt t="50880" x="8158163" y="4283075"/>
          <p14:tracePt t="50889" x="8121650" y="4283075"/>
          <p14:tracePt t="50896" x="8093075" y="4283075"/>
          <p14:tracePt t="50904" x="8075613" y="4283075"/>
          <p14:tracePt t="50912" x="8047038" y="4283075"/>
          <p14:tracePt t="50920" x="8029575" y="4283075"/>
          <p14:tracePt t="50928" x="8010525" y="4283075"/>
          <p14:tracePt t="50936" x="8002588" y="4283075"/>
          <p14:tracePt t="50946" x="7993063" y="4283075"/>
          <p14:tracePt t="50952" x="7983538" y="4292600"/>
          <p14:tracePt t="50962" x="7956550" y="4300538"/>
          <p14:tracePt t="50968" x="7937500" y="4310063"/>
          <p14:tracePt t="50985" x="7920038" y="4319588"/>
          <p14:tracePt t="50994" x="7910513" y="4329113"/>
          <p14:tracePt t="51000" x="7900988" y="4329113"/>
          <p14:tracePt t="51010" x="7893050" y="4337050"/>
          <p14:tracePt t="51016" x="7883525" y="4346575"/>
          <p14:tracePt t="51026" x="7874000" y="4356100"/>
          <p14:tracePt t="51032" x="7874000" y="4365625"/>
          <p14:tracePt t="51041" x="7864475" y="4383088"/>
          <p14:tracePt t="51048" x="7856538" y="4402138"/>
          <p14:tracePt t="51056" x="7847013" y="4410075"/>
          <p14:tracePt t="51064" x="7837488" y="4438650"/>
          <p14:tracePt t="51080" x="7827963" y="4456113"/>
          <p14:tracePt t="51089" x="7827963" y="4465638"/>
          <p14:tracePt t="51096" x="7827963" y="4475163"/>
          <p14:tracePt t="51104" x="7827963" y="4483100"/>
          <p14:tracePt t="51112" x="7827963" y="4502150"/>
          <p14:tracePt t="51120" x="7827963" y="4511675"/>
          <p14:tracePt t="51128" x="7827963" y="4519613"/>
          <p14:tracePt t="51136" x="7827963" y="4529138"/>
          <p14:tracePt t="51145" x="7827963" y="4548188"/>
          <p14:tracePt t="51152" x="7827963" y="4556125"/>
          <p14:tracePt t="51162" x="7827963" y="4575175"/>
          <p14:tracePt t="51168" x="7827963" y="4592638"/>
          <p14:tracePt t="51178" x="7827963" y="4621213"/>
          <p14:tracePt t="51196" x="7837488" y="4665663"/>
          <p14:tracePt t="51200" x="7856538" y="4684713"/>
          <p14:tracePt t="51211" x="7864475" y="4694238"/>
          <p14:tracePt t="51216" x="7874000" y="4702175"/>
          <p14:tracePt t="51227" x="7893050" y="4721225"/>
          <p14:tracePt t="51241" x="7910513" y="4730750"/>
          <p14:tracePt t="51248" x="7929563" y="4738688"/>
          <p14:tracePt t="51256" x="7947025" y="4748213"/>
          <p14:tracePt t="51264" x="7966075" y="4748213"/>
          <p14:tracePt t="51272" x="7993063" y="4757738"/>
          <p14:tracePt t="51280" x="8039100" y="4767263"/>
          <p14:tracePt t="51289" x="8075613" y="4775200"/>
          <p14:tracePt t="51296" x="8121650" y="4784725"/>
          <p14:tracePt t="51304" x="8185150" y="4803775"/>
          <p14:tracePt t="51313" x="8221663" y="4803775"/>
          <p14:tracePt t="51320" x="8275638" y="4811713"/>
          <p14:tracePt t="51328" x="8304213" y="4811713"/>
          <p14:tracePt t="51337" x="8340725" y="4811713"/>
          <p14:tracePt t="51345" x="8367713" y="4821238"/>
          <p14:tracePt t="51352" x="8385175" y="4821238"/>
          <p14:tracePt t="51361" x="8404225" y="4821238"/>
          <p14:tracePt t="51368" x="8413750" y="4821238"/>
          <p14:tracePt t="51384" x="8421688" y="4821238"/>
          <p14:tracePt t="51394" x="8440738" y="4811713"/>
          <p14:tracePt t="51400" x="8467725" y="4803775"/>
          <p14:tracePt t="51411" x="8494713" y="4794250"/>
          <p14:tracePt t="51416" x="8494713" y="4784725"/>
          <p14:tracePt t="51426" x="8504238" y="4784725"/>
          <p14:tracePt t="51432" x="8523288" y="4784725"/>
          <p14:tracePt t="51441" x="8531225" y="4775200"/>
          <p14:tracePt t="51649"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065" y="310659"/>
            <a:ext cx="8153400" cy="461665"/>
          </a:xfrm>
          <a:prstGeom prst="rect">
            <a:avLst/>
          </a:prstGeom>
          <a:noFill/>
        </p:spPr>
        <p:txBody>
          <a:bodyPr wrap="square" rtlCol="0">
            <a:spAutoFit/>
          </a:bodyPr>
          <a:lstStyle/>
          <a:p>
            <a:r>
              <a:rPr lang="en-US" sz="2400" b="1" dirty="0"/>
              <a:t>Cell Viability Evaluation on Human MCF7 Cells by MTT Assay</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0" name="Immagine 9">
            <a:extLst>
              <a:ext uri="{FF2B5EF4-FFF2-40B4-BE49-F238E27FC236}">
                <a16:creationId xmlns:a16="http://schemas.microsoft.com/office/drawing/2014/main" id="{C4B6164B-6862-4733-804C-AAB85C23A6E6}"/>
              </a:ext>
            </a:extLst>
          </p:cNvPr>
          <p:cNvPicPr/>
          <p:nvPr/>
        </p:nvPicPr>
        <p:blipFill rotWithShape="1">
          <a:blip r:embed="rId5" cstate="print"/>
          <a:srcRect t="4526" b="48337"/>
          <a:stretch/>
        </p:blipFill>
        <p:spPr>
          <a:xfrm>
            <a:off x="577065" y="2590800"/>
            <a:ext cx="8153399" cy="3048000"/>
          </a:xfrm>
          <a:prstGeom prst="rect">
            <a:avLst/>
          </a:prstGeom>
        </p:spPr>
      </p:pic>
      <p:sp>
        <p:nvSpPr>
          <p:cNvPr id="2" name="CasellaDiTesto 1">
            <a:extLst>
              <a:ext uri="{FF2B5EF4-FFF2-40B4-BE49-F238E27FC236}">
                <a16:creationId xmlns:a16="http://schemas.microsoft.com/office/drawing/2014/main" id="{6184600E-B992-4299-8C86-C105CE52D83F}"/>
              </a:ext>
            </a:extLst>
          </p:cNvPr>
          <p:cNvSpPr txBox="1"/>
          <p:nvPr/>
        </p:nvSpPr>
        <p:spPr>
          <a:xfrm>
            <a:off x="304800" y="990600"/>
            <a:ext cx="8534400" cy="1107996"/>
          </a:xfrm>
          <a:prstGeom prst="rect">
            <a:avLst/>
          </a:prstGeom>
          <a:noFill/>
        </p:spPr>
        <p:txBody>
          <a:bodyPr wrap="square" rtlCol="0">
            <a:spAutoFit/>
          </a:bodyPr>
          <a:lstStyle/>
          <a:p>
            <a:pPr algn="just"/>
            <a:r>
              <a:rPr lang="en-US" sz="2200" dirty="0"/>
              <a:t>Most active compounds </a:t>
            </a:r>
            <a:r>
              <a:rPr lang="en-US" sz="2200" b="1" dirty="0"/>
              <a:t>13a</a:t>
            </a:r>
            <a:r>
              <a:rPr lang="en-US" sz="2200" dirty="0"/>
              <a:t> and </a:t>
            </a:r>
            <a:r>
              <a:rPr lang="en-US" sz="2200" b="1" dirty="0"/>
              <a:t>15c</a:t>
            </a:r>
            <a:r>
              <a:rPr lang="en-US" sz="2200" dirty="0"/>
              <a:t> were then submitted to an </a:t>
            </a:r>
            <a:r>
              <a:rPr lang="en-US" sz="2200" i="1" dirty="0"/>
              <a:t>in vitro</a:t>
            </a:r>
            <a:r>
              <a:rPr lang="en-US" sz="2200" dirty="0"/>
              <a:t> evaluation on breast cancer cell line MCF7 by MTT assay, cytotoxicity assay (LDH) and cell cycle analysis. </a:t>
            </a:r>
          </a:p>
        </p:txBody>
      </p:sp>
      <p:pic>
        <p:nvPicPr>
          <p:cNvPr id="8" name="Audio 7">
            <a:hlinkClick r:id="" action="ppaction://media"/>
            <a:extLst>
              <a:ext uri="{FF2B5EF4-FFF2-40B4-BE49-F238E27FC236}">
                <a16:creationId xmlns:a16="http://schemas.microsoft.com/office/drawing/2014/main" id="{5AB22978-9B36-4E1D-858F-B9D7240870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
        <p:nvSpPr>
          <p:cNvPr id="9" name="Rettangolo 8">
            <a:extLst>
              <a:ext uri="{FF2B5EF4-FFF2-40B4-BE49-F238E27FC236}">
                <a16:creationId xmlns:a16="http://schemas.microsoft.com/office/drawing/2014/main" id="{3EC9ADFD-9D34-4F66-9663-791CA857F35D}"/>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2154907392"/>
      </p:ext>
    </p:extLst>
  </p:cSld>
  <p:clrMapOvr>
    <a:masterClrMapping/>
  </p:clrMapOvr>
  <mc:AlternateContent xmlns:mc="http://schemas.openxmlformats.org/markup-compatibility/2006" xmlns:p14="http://schemas.microsoft.com/office/powerpoint/2010/main">
    <mc:Choice Requires="p14">
      <p:transition spd="slow" p14:dur="2000" advTm="99543"/>
    </mc:Choice>
    <mc:Fallback xmlns="">
      <p:transition spd="slow" advTm="9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0169" x="8467725" y="2730500"/>
          <p14:tracePt t="30399" x="8458200" y="2730500"/>
          <p14:tracePt t="30406" x="8421688" y="2720975"/>
          <p14:tracePt t="30415" x="8377238" y="2674938"/>
          <p14:tracePt t="30425" x="8275638" y="2630488"/>
          <p14:tracePt t="30430" x="8139113" y="2584450"/>
          <p14:tracePt t="30442" x="7974013" y="2538413"/>
          <p14:tracePt t="30447" x="7737475" y="2474913"/>
          <p14:tracePt t="30456" x="7307263" y="2428875"/>
          <p14:tracePt t="30463" x="6823075" y="2428875"/>
          <p14:tracePt t="30471" x="6302375" y="2428875"/>
          <p14:tracePt t="30481" x="5745163" y="2428875"/>
          <p14:tracePt t="30487" x="5151438" y="2428875"/>
          <p14:tracePt t="30495" x="4667250" y="2428875"/>
          <p14:tracePt t="30503" x="4183063" y="2428875"/>
          <p14:tracePt t="30511" x="3810000" y="2428875"/>
          <p14:tracePt t="30519" x="3471863" y="2428875"/>
          <p14:tracePt t="30527" x="3178175" y="2428875"/>
          <p14:tracePt t="30535" x="3014663" y="2428875"/>
          <p14:tracePt t="30544" x="2922588" y="2428875"/>
          <p14:tracePt t="30551" x="2841625" y="2455863"/>
          <p14:tracePt t="30560" x="2776538" y="2465388"/>
          <p14:tracePt t="30567" x="2768600" y="2474913"/>
          <p14:tracePt t="30577" x="2768600" y="2484438"/>
          <p14:tracePt t="30624" x="2759075" y="2492375"/>
          <p14:tracePt t="30631" x="2749550" y="2492375"/>
          <p14:tracePt t="30640" x="2722563" y="2501900"/>
          <p14:tracePt t="30648" x="2713038" y="2501900"/>
          <p14:tracePt t="30655" x="2686050" y="2511425"/>
          <p14:tracePt t="30663" x="2649538" y="2520950"/>
          <p14:tracePt t="30671" x="2630488" y="2520950"/>
          <p14:tracePt t="30681" x="2593975" y="2520950"/>
          <p14:tracePt t="30687" x="2576513" y="2528888"/>
          <p14:tracePt t="30703" x="2566988" y="2528888"/>
          <p14:tracePt t="30711" x="2557463" y="2528888"/>
          <p14:tracePt t="30727" x="2547938" y="2528888"/>
          <p14:tracePt t="30735" x="2530475" y="2538413"/>
          <p14:tracePt t="30743" x="2511425" y="2547938"/>
          <p14:tracePt t="30750" x="2484438" y="2565400"/>
          <p14:tracePt t="30759" x="2447925" y="2574925"/>
          <p14:tracePt t="30766" x="2374900" y="2630488"/>
          <p14:tracePt t="30775" x="2328863" y="2667000"/>
          <p14:tracePt t="30782" x="2284413" y="2703513"/>
          <p14:tracePt t="30791" x="2228850" y="2747963"/>
          <p14:tracePt t="30798" x="2182813" y="2803525"/>
          <p14:tracePt t="30808" x="2146300" y="2849563"/>
          <p14:tracePt t="30814" x="2136775" y="2876550"/>
          <p14:tracePt t="30822" x="2128838" y="2922588"/>
          <p14:tracePt t="30831" x="2128838" y="2976563"/>
          <p14:tracePt t="30842" x="2128838" y="3013075"/>
          <p14:tracePt t="30846" x="2128838" y="3059113"/>
          <p14:tracePt t="30854" x="2128838" y="3086100"/>
          <p14:tracePt t="30862" x="2128838" y="3122613"/>
          <p14:tracePt t="30870" x="2128838" y="3168650"/>
          <p14:tracePt t="30878" x="2128838" y="3214688"/>
          <p14:tracePt t="30886" x="2155825" y="3268663"/>
          <p14:tracePt t="30894" x="2174875" y="3314700"/>
          <p14:tracePt t="30902" x="2201863" y="3360738"/>
          <p14:tracePt t="30910" x="2211388" y="3378200"/>
          <p14:tracePt t="30918" x="2238375" y="3414713"/>
          <p14:tracePt t="30927" x="2274888" y="3460750"/>
          <p14:tracePt t="30934" x="2311400" y="3487738"/>
          <p14:tracePt t="30942" x="2357438" y="3524250"/>
          <p14:tracePt t="30950" x="2384425" y="3560763"/>
          <p14:tracePt t="30959" x="2430463" y="3597275"/>
          <p14:tracePt t="30966" x="2474913" y="3616325"/>
          <p14:tracePt t="30975" x="2540000" y="3652838"/>
          <p14:tracePt t="30982" x="2584450" y="3679825"/>
          <p14:tracePt t="30991" x="2649538" y="3706813"/>
          <p14:tracePt t="30998" x="2732088" y="3716338"/>
          <p14:tracePt t="31008" x="2786063" y="3725863"/>
          <p14:tracePt t="31014" x="2859088" y="3725863"/>
          <p14:tracePt t="31024" x="2932113" y="3725863"/>
          <p14:tracePt t="31042" x="3068638" y="3725863"/>
          <p14:tracePt t="31046" x="3124200" y="3725863"/>
          <p14:tracePt t="31057" x="3160713" y="3725863"/>
          <p14:tracePt t="31062" x="3197225" y="3725863"/>
          <p14:tracePt t="31070" x="3214688" y="3716338"/>
          <p14:tracePt t="31078" x="3214688" y="3706813"/>
          <p14:tracePt t="31086" x="3243263" y="3689350"/>
          <p14:tracePt t="31094" x="3270250" y="3670300"/>
          <p14:tracePt t="31102" x="3297238" y="3643313"/>
          <p14:tracePt t="31110" x="3333750" y="3606800"/>
          <p14:tracePt t="31118" x="3343275" y="3589338"/>
          <p14:tracePt t="31126" x="3362325" y="3560763"/>
          <p14:tracePt t="31135" x="3379788" y="3516313"/>
          <p14:tracePt t="31142" x="3398838" y="3497263"/>
          <p14:tracePt t="31151" x="3425825" y="3470275"/>
          <p14:tracePt t="31159" x="3443288" y="3424238"/>
          <p14:tracePt t="31166" x="3452813" y="3387725"/>
          <p14:tracePt t="31176" x="3462338" y="3360738"/>
          <p14:tracePt t="31182" x="3471863" y="3341688"/>
          <p14:tracePt t="31192" x="3479800" y="3305175"/>
          <p14:tracePt t="31198" x="3489325" y="3268663"/>
          <p14:tracePt t="31209" x="3489325" y="3251200"/>
          <p14:tracePt t="31214" x="3498850" y="3232150"/>
          <p14:tracePt t="31224" x="3498850" y="3205163"/>
          <p14:tracePt t="31230" x="3498850" y="3187700"/>
          <p14:tracePt t="31241" x="3498850" y="3168650"/>
          <p14:tracePt t="31247" x="3498850" y="3141663"/>
          <p14:tracePt t="31254" x="3498850" y="3114675"/>
          <p14:tracePt t="31262" x="3498850" y="3095625"/>
          <p14:tracePt t="31271" x="3498850" y="3068638"/>
          <p14:tracePt t="31278" x="3498850" y="3049588"/>
          <p14:tracePt t="31287" x="3498850" y="3005138"/>
          <p14:tracePt t="31294" x="3489325" y="2976563"/>
          <p14:tracePt t="31302" x="3479800" y="2949575"/>
          <p14:tracePt t="31310" x="3471863" y="2903538"/>
          <p14:tracePt t="31318" x="3462338" y="2876550"/>
          <p14:tracePt t="31327" x="3452813" y="2840038"/>
          <p14:tracePt t="31335" x="3452813" y="2820988"/>
          <p14:tracePt t="31342" x="3443288" y="2803525"/>
          <p14:tracePt t="31351" x="3435350" y="2784475"/>
          <p14:tracePt t="31359" x="3425825" y="2767013"/>
          <p14:tracePt t="31366" x="3425825" y="2757488"/>
          <p14:tracePt t="31375" x="3416300" y="2757488"/>
          <p14:tracePt t="31382" x="3406775" y="2747963"/>
          <p14:tracePt t="31400" x="3398838" y="2730500"/>
          <p14:tracePt t="31414" x="3389313" y="2720975"/>
          <p14:tracePt t="31423" x="3379788" y="2711450"/>
          <p14:tracePt t="31430" x="3370263" y="2703513"/>
          <p14:tracePt t="31439" x="3370263" y="2693988"/>
          <p14:tracePt t="31446" x="3362325" y="2693988"/>
          <p14:tracePt t="31454" x="3343275" y="2684463"/>
          <p14:tracePt t="31462" x="3325813" y="2674938"/>
          <p14:tracePt t="31471" x="3306763" y="2667000"/>
          <p14:tracePt t="31478" x="3289300" y="2657475"/>
          <p14:tracePt t="31518" x="3279775" y="2657475"/>
          <p14:tracePt t="31526" x="3260725" y="2647950"/>
          <p14:tracePt t="31542" x="3252788" y="2647950"/>
          <p14:tracePt t="31550" x="3243263" y="2638425"/>
          <p14:tracePt t="31559" x="3233738" y="2638425"/>
          <p14:tracePt t="31566" x="3224213" y="2638425"/>
          <p14:tracePt t="31575" x="3206750" y="2638425"/>
          <p14:tracePt t="31582" x="3187700" y="2638425"/>
          <p14:tracePt t="31591" x="3170238" y="2638425"/>
          <p14:tracePt t="31598" x="3151188" y="2638425"/>
          <p14:tracePt t="31608" x="3133725" y="2638425"/>
          <p14:tracePt t="31614" x="3124200" y="2638425"/>
          <p14:tracePt t="31624" x="3114675" y="2638425"/>
          <p14:tracePt t="31632" x="3105150" y="2638425"/>
          <p14:tracePt t="31663" x="3097213" y="2638425"/>
          <p14:tracePt t="31671" x="3078163" y="2638425"/>
          <p14:tracePt t="31678" x="3060700" y="2657475"/>
          <p14:tracePt t="31686" x="3024188" y="2667000"/>
          <p14:tracePt t="31694" x="3024188" y="2674938"/>
          <p14:tracePt t="31702" x="3005138" y="2693988"/>
          <p14:tracePt t="31711" x="2987675" y="2703513"/>
          <p14:tracePt t="31718" x="2951163" y="2711450"/>
          <p14:tracePt t="31726" x="2932113" y="2720975"/>
          <p14:tracePt t="31743" x="2914650" y="2730500"/>
          <p14:tracePt t="31750" x="0" y="0"/>
        </p14:tracePtLst>
        <p14:tracePtLst>
          <p14:tracePt t="45087" x="3662363" y="2949575"/>
          <p14:tracePt t="45222" x="3654425" y="2959100"/>
          <p14:tracePt t="45231" x="3581400" y="2976563"/>
          <p14:tracePt t="45239" x="3535363" y="2986088"/>
          <p14:tracePt t="45246" x="3471863" y="3013075"/>
          <p14:tracePt t="45256" x="3425825" y="3041650"/>
          <p14:tracePt t="45262" x="3370263" y="3059113"/>
          <p14:tracePt t="45274" x="3306763" y="3095625"/>
          <p14:tracePt t="45278" x="3243263" y="3122613"/>
          <p14:tracePt t="45288" x="3197225" y="3159125"/>
          <p14:tracePt t="45295" x="3160713" y="3178175"/>
          <p14:tracePt t="45303" x="3133725" y="3214688"/>
          <p14:tracePt t="45312" x="3105150" y="3260725"/>
          <p14:tracePt t="45318" x="3078163" y="3305175"/>
          <p14:tracePt t="45326" x="3032125" y="3370263"/>
          <p14:tracePt t="45334" x="2995613" y="3470275"/>
          <p14:tracePt t="45342" x="2932113" y="3579813"/>
          <p14:tracePt t="45353" x="2895600" y="3679825"/>
          <p14:tracePt t="45359" x="2849563" y="3798888"/>
          <p14:tracePt t="45366" x="2805113" y="3889375"/>
          <p14:tracePt t="45374" x="2786063" y="3954463"/>
          <p14:tracePt t="45382" x="2768600" y="4037013"/>
          <p14:tracePt t="45391" x="2768600" y="4090988"/>
          <p14:tracePt t="45398" x="2759075" y="4117975"/>
          <p14:tracePt t="45406" x="2759075" y="4137025"/>
          <p14:tracePt t="45414" x="2759075" y="4154488"/>
          <p14:tracePt t="45422" x="2759075" y="4173538"/>
          <p14:tracePt t="45430" x="2759075" y="4200525"/>
          <p14:tracePt t="45439" x="2759075" y="4227513"/>
          <p14:tracePt t="45446" x="2759075" y="4264025"/>
          <p14:tracePt t="45456" x="2759075" y="4300538"/>
          <p14:tracePt t="45462" x="2759075" y="4356100"/>
          <p14:tracePt t="45472" x="2759075" y="4402138"/>
          <p14:tracePt t="45478" x="2776538" y="4475163"/>
          <p14:tracePt t="45487" x="2795588" y="4538663"/>
          <p14:tracePt t="45494" x="2822575" y="4611688"/>
          <p14:tracePt t="45502" x="2849563" y="4657725"/>
          <p14:tracePt t="45510" x="2868613" y="4702175"/>
          <p14:tracePt t="45518" x="2895600" y="4738688"/>
          <p14:tracePt t="45526" x="2922588" y="4767263"/>
          <p14:tracePt t="45534" x="2941638" y="4803775"/>
          <p14:tracePt t="45542" x="2978150" y="4840288"/>
          <p14:tracePt t="45550" x="2995613" y="4867275"/>
          <p14:tracePt t="45558" x="3024188" y="4884738"/>
          <p14:tracePt t="45566" x="3060700" y="4903788"/>
          <p14:tracePt t="45574" x="3078163" y="4913313"/>
          <p14:tracePt t="45582" x="3105150" y="4930775"/>
          <p14:tracePt t="45591" x="3141663" y="4959350"/>
          <p14:tracePt t="45599" x="3160713" y="4967288"/>
          <p14:tracePt t="45607" x="3178175" y="4967288"/>
          <p14:tracePt t="45614" x="3197225" y="4976813"/>
          <p14:tracePt t="45631" x="3206750" y="4986338"/>
          <p14:tracePt t="45639" x="3214688" y="4986338"/>
          <p14:tracePt t="45646" x="3224213" y="4986338"/>
          <p14:tracePt t="45656" x="3233738" y="4986338"/>
          <p14:tracePt t="45663" x="3243263" y="4986338"/>
          <p14:tracePt t="45678" x="3252788" y="4986338"/>
          <p14:tracePt t="45694" x="3260725" y="4986338"/>
          <p14:tracePt t="45702" x="3289300" y="4986338"/>
          <p14:tracePt t="45712" x="3306763" y="4986338"/>
          <p14:tracePt t="45718" x="3333750" y="4986338"/>
          <p14:tracePt t="45726" x="3370263" y="4986338"/>
          <p14:tracePt t="45734" x="3406775" y="4986338"/>
          <p14:tracePt t="45742" x="3435350" y="4986338"/>
          <p14:tracePt t="45750" x="3462338" y="4986338"/>
          <p14:tracePt t="45758" x="3498850" y="4986338"/>
          <p14:tracePt t="45774" x="3516313" y="4986338"/>
          <p14:tracePt t="45782" x="3525838" y="4986338"/>
          <p14:tracePt t="45790" x="3544888" y="4986338"/>
          <p14:tracePt t="45798" x="3562350" y="4986338"/>
          <p14:tracePt t="45807" x="3581400" y="4986338"/>
          <p14:tracePt t="45814" x="3608388" y="4976813"/>
          <p14:tracePt t="45823" x="3625850" y="4976813"/>
          <p14:tracePt t="45830" x="3671888" y="4959350"/>
          <p14:tracePt t="45839" x="3727450" y="4959350"/>
          <p14:tracePt t="45846" x="3773488" y="4949825"/>
          <p14:tracePt t="45856" x="3810000" y="4949825"/>
          <p14:tracePt t="45862" x="3854450" y="4922838"/>
          <p14:tracePt t="45870" x="3890963" y="4913313"/>
          <p14:tracePt t="45878" x="3927475" y="4903788"/>
          <p14:tracePt t="45888" x="3946525" y="4903788"/>
          <p14:tracePt t="45894" x="3956050" y="4894263"/>
          <p14:tracePt t="45910" x="3963988" y="4884738"/>
          <p14:tracePt t="45921" x="3973513" y="4876800"/>
          <p14:tracePt t="45926" x="3992563" y="4857750"/>
          <p14:tracePt t="45935" x="4000500" y="4840288"/>
          <p14:tracePt t="45942" x="4019550" y="4803775"/>
          <p14:tracePt t="45950" x="4037013" y="4784725"/>
          <p14:tracePt t="45959" x="4065588" y="4757738"/>
          <p14:tracePt t="45966" x="4083050" y="4730750"/>
          <p14:tracePt t="45974" x="4102100" y="4694238"/>
          <p14:tracePt t="45982" x="4119563" y="4665663"/>
          <p14:tracePt t="45991" x="4129088" y="4648200"/>
          <p14:tracePt t="45998" x="4146550" y="4621213"/>
          <p14:tracePt t="46007" x="4165600" y="4575175"/>
          <p14:tracePt t="46014" x="4165600" y="4548188"/>
          <p14:tracePt t="46023" x="4175125" y="4511675"/>
          <p14:tracePt t="46030" x="4175125" y="4483100"/>
          <p14:tracePt t="46039" x="4175125" y="4446588"/>
          <p14:tracePt t="46046" x="4175125" y="4410075"/>
          <p14:tracePt t="46057" x="4183063" y="4373563"/>
          <p14:tracePt t="46062" x="4183063" y="4319588"/>
          <p14:tracePt t="46072" x="4202113" y="4219575"/>
          <p14:tracePt t="46078" x="4211638" y="4146550"/>
          <p14:tracePt t="46088" x="4211638" y="4100513"/>
          <p14:tracePt t="46095" x="4211638" y="4037013"/>
          <p14:tracePt t="46108" x="4211638" y="3981450"/>
          <p14:tracePt t="46110" x="4211638" y="3917950"/>
          <p14:tracePt t="46119" x="4211638" y="3881438"/>
          <p14:tracePt t="46126" x="4202113" y="3835400"/>
          <p14:tracePt t="46135" x="4175125" y="3789363"/>
          <p14:tracePt t="46142" x="4165600" y="3771900"/>
          <p14:tracePt t="46150" x="4146550" y="3743325"/>
          <p14:tracePt t="46158" x="4146550" y="3725863"/>
          <p14:tracePt t="46166" x="4138613" y="3706813"/>
          <p14:tracePt t="46175" x="4129088" y="3689350"/>
          <p14:tracePt t="46182" x="4119563" y="3670300"/>
          <p14:tracePt t="46191" x="4102100" y="3633788"/>
          <p14:tracePt t="46198" x="4092575" y="3625850"/>
          <p14:tracePt t="46207" x="4083050" y="3625850"/>
          <p14:tracePt t="46215" x="4073525" y="3616325"/>
          <p14:tracePt t="46223" x="4056063" y="3597275"/>
          <p14:tracePt t="46230" x="4046538" y="3589338"/>
          <p14:tracePt t="46240" x="4029075" y="3570288"/>
          <p14:tracePt t="46246" x="4010025" y="3560763"/>
          <p14:tracePt t="46256" x="4010025" y="3552825"/>
          <p14:tracePt t="46262" x="4000500" y="3543300"/>
          <p14:tracePt t="46271" x="3992563" y="3533775"/>
          <p14:tracePt t="46278" x="3983038" y="3533775"/>
          <p14:tracePt t="46289" x="3973513" y="3533775"/>
          <p14:tracePt t="46295" x="3963988" y="3524250"/>
          <p14:tracePt t="46304" x="3946525" y="3516313"/>
          <p14:tracePt t="46318" x="3919538" y="3506788"/>
          <p14:tracePt t="46326" x="3910013" y="3506788"/>
          <p14:tracePt t="46336" x="3900488" y="3497263"/>
          <p14:tracePt t="46350" x="3883025" y="3487738"/>
          <p14:tracePt t="46358" x="3873500" y="3487738"/>
          <p14:tracePt t="46375" x="3863975" y="3487738"/>
          <p14:tracePt t="46382" x="3854450" y="3487738"/>
          <p14:tracePt t="46390" x="3836988" y="3487738"/>
          <p14:tracePt t="46398" x="3817938" y="3487738"/>
          <p14:tracePt t="46407" x="3790950" y="3487738"/>
          <p14:tracePt t="46414" x="3763963" y="3487738"/>
          <p14:tracePt t="46423" x="3744913" y="3487738"/>
          <p14:tracePt t="46430" x="3717925" y="3487738"/>
          <p14:tracePt t="46440" x="3690938" y="3487738"/>
          <p14:tracePt t="46446" x="3671888" y="3487738"/>
          <p14:tracePt t="46456" x="3662363" y="3487738"/>
          <p14:tracePt t="46462" x="3654425" y="3487738"/>
          <p14:tracePt t="46478" x="3644900" y="3487738"/>
          <p14:tracePt t="46488" x="3635375" y="3487738"/>
          <p14:tracePt t="46494" x="3617913" y="3487738"/>
          <p14:tracePt t="46503" x="3608388" y="3487738"/>
          <p14:tracePt t="46511" x="3589338" y="3487738"/>
          <p14:tracePt t="46518" x="3552825" y="3487738"/>
          <p14:tracePt t="46526" x="3525838" y="3487738"/>
          <p14:tracePt t="46535" x="3508375" y="3497263"/>
          <p14:tracePt t="46543" x="3479800" y="3506788"/>
          <p14:tracePt t="46550" x="3462338" y="3516313"/>
          <p14:tracePt t="46566" x="3452813" y="3524250"/>
          <p14:tracePt t="46574" x="3435350" y="3533775"/>
          <p14:tracePt t="46582" x="3416300" y="3543300"/>
          <p14:tracePt t="46590" x="3398838" y="3560763"/>
          <p14:tracePt t="46598" x="3389313" y="3570288"/>
          <p14:tracePt t="46608" x="3370263" y="3589338"/>
          <p14:tracePt t="46614" x="3352800" y="3606800"/>
          <p14:tracePt t="46624" x="3343275" y="3616325"/>
          <p14:tracePt t="46632" x="3325813" y="3633788"/>
          <p14:tracePt t="46646" x="3316288" y="3652838"/>
          <p14:tracePt t="46656" x="3306763" y="3662363"/>
          <p14:tracePt t="46663" x="3297238" y="3670300"/>
          <p14:tracePt t="46678" x="3297238" y="3679825"/>
          <p14:tracePt t="46688" x="3289300" y="3698875"/>
          <p14:tracePt t="46694" x="3279775" y="3735388"/>
          <p14:tracePt t="46706" x="3270250" y="3752850"/>
          <p14:tracePt t="46712" x="3270250" y="3771900"/>
          <p14:tracePt t="46718" x="3260725" y="3798888"/>
          <p14:tracePt t="46727" x="3260725" y="3816350"/>
          <p14:tracePt t="46734" x="3260725" y="3825875"/>
          <p14:tracePt t="46742" x="3260725" y="3844925"/>
          <p14:tracePt t="46758" x="3260725" y="3862388"/>
          <p14:tracePt t="46766" x="3260725" y="3871913"/>
          <p14:tracePt t="46775" x="3260725" y="3889375"/>
          <p14:tracePt t="46783" x="3260725" y="3908425"/>
          <p14:tracePt t="46790" x="3270250" y="3917950"/>
          <p14:tracePt t="46798" x="3289300" y="3944938"/>
          <p14:tracePt t="46807" x="3297238" y="3954463"/>
          <p14:tracePt t="46814" x="3316288" y="3971925"/>
          <p14:tracePt t="46824" x="3325813" y="3971925"/>
          <p14:tracePt t="46830" x="3343275" y="3990975"/>
          <p14:tracePt t="46840" x="3370263" y="4017963"/>
          <p14:tracePt t="46846" x="3398838" y="4037013"/>
          <p14:tracePt t="46856" x="3443288" y="4054475"/>
          <p14:tracePt t="46863" x="3471863" y="4064000"/>
          <p14:tracePt t="46871" x="3516313" y="4090988"/>
          <p14:tracePt t="46878" x="3544888" y="4100513"/>
          <p14:tracePt t="46888" x="3581400" y="4100513"/>
          <p14:tracePt t="46894" x="3608388" y="4110038"/>
          <p14:tracePt t="46905" x="3635375" y="4117975"/>
          <p14:tracePt t="46910" x="3671888" y="4127500"/>
          <p14:tracePt t="46918" x="3681413" y="4127500"/>
          <p14:tracePt t="46926" x="3698875" y="4127500"/>
          <p14:tracePt t="46934" x="3717925" y="4127500"/>
          <p14:tracePt t="46944" x="3735388" y="4127500"/>
          <p14:tracePt t="46950" x="3754438" y="4127500"/>
          <p14:tracePt t="46958" x="3773488" y="4127500"/>
          <p14:tracePt t="46966" x="3800475" y="4127500"/>
          <p14:tracePt t="46974" x="3817938" y="4127500"/>
          <p14:tracePt t="46982" x="3836988" y="4127500"/>
          <p14:tracePt t="46990" x="3883025" y="4117975"/>
          <p14:tracePt t="46998" x="3910013" y="4117975"/>
          <p14:tracePt t="47006" x="3937000" y="4110038"/>
          <p14:tracePt t="47014" x="3973513" y="4081463"/>
          <p14:tracePt t="47022" x="4000500" y="4081463"/>
          <p14:tracePt t="47041" x="4037013" y="4064000"/>
          <p14:tracePt t="47046" x="4046538" y="4054475"/>
          <p14:tracePt t="47057" x="4065588" y="4054475"/>
          <p14:tracePt t="47072" x="4073525" y="4044950"/>
          <p14:tracePt t="47078" x="4073525" y="4037013"/>
          <p14:tracePt t="47094" x="4083050" y="4027488"/>
          <p14:tracePt t="47105" x="4102100" y="4008438"/>
          <p14:tracePt t="47110" x="4119563" y="4000500"/>
          <p14:tracePt t="47118" x="4138613" y="3981450"/>
          <p14:tracePt t="47126" x="4165600" y="3963988"/>
          <p14:tracePt t="47135" x="4165600" y="3954463"/>
          <p14:tracePt t="47142" x="4183063" y="3944938"/>
          <p14:tracePt t="47158" x="4192588" y="3935413"/>
          <p14:tracePt t="47174" x="4202113" y="3927475"/>
          <p14:tracePt t="47182" x="4202113" y="3908425"/>
          <p14:tracePt t="47191" x="4211638" y="3889375"/>
          <p14:tracePt t="47198" x="4211638" y="3871913"/>
          <p14:tracePt t="47206" x="4211638" y="3862388"/>
          <p14:tracePt t="47214" x="4211638" y="3825875"/>
          <p14:tracePt t="47223" x="4211638" y="3798888"/>
          <p14:tracePt t="47230" x="4219575" y="3779838"/>
          <p14:tracePt t="47240" x="4219575" y="3762375"/>
          <p14:tracePt t="47246" x="4219575" y="3743325"/>
          <p14:tracePt t="47257" x="4219575" y="3725863"/>
          <p14:tracePt t="47263" x="4219575" y="3716338"/>
          <p14:tracePt t="47272" x="4219575" y="3706813"/>
          <p14:tracePt t="47278" x="4219575" y="3698875"/>
          <p14:tracePt t="47289" x="4219575" y="3689350"/>
          <p14:tracePt t="47294" x="4219575" y="3679825"/>
          <p14:tracePt t="47305" x="4219575" y="3670300"/>
          <p14:tracePt t="47310" x="4219575" y="3662363"/>
          <p14:tracePt t="47319" x="4211638" y="3662363"/>
          <p14:tracePt t="47326" x="4211638" y="3652838"/>
          <p14:tracePt t="47335" x="4211638" y="3643313"/>
          <p14:tracePt t="47350" x="4202113" y="3633788"/>
          <p14:tracePt t="47366" x="4192588" y="3625850"/>
          <p14:tracePt t="47374" x="4175125" y="3625850"/>
          <p14:tracePt t="47383" x="4146550" y="3616325"/>
          <p14:tracePt t="47391" x="4102100" y="3616325"/>
          <p14:tracePt t="47398" x="4065588" y="3606800"/>
          <p14:tracePt t="47406" x="4019550" y="3606800"/>
          <p14:tracePt t="47414" x="3983038" y="3597275"/>
          <p14:tracePt t="47423" x="3946525" y="3597275"/>
          <p14:tracePt t="47430" x="3919538" y="3589338"/>
          <p14:tracePt t="47440" x="3900488" y="3589338"/>
          <p14:tracePt t="47446" x="3890963" y="3589338"/>
          <p14:tracePt t="47598" x="0" y="0"/>
        </p14:tracePtLst>
        <p14:tracePtLst>
          <p14:tracePt t="54432" x="6138863" y="3005138"/>
          <p14:tracePt t="54574" x="6156325" y="3005138"/>
          <p14:tracePt t="54582" x="6211888" y="3005138"/>
          <p14:tracePt t="54590" x="6275388" y="3005138"/>
          <p14:tracePt t="54598" x="6367463" y="3049588"/>
          <p14:tracePt t="54606" x="6467475" y="3095625"/>
          <p14:tracePt t="54614" x="6577013" y="3122613"/>
          <p14:tracePt t="54622" x="6713538" y="3151188"/>
          <p14:tracePt t="54630" x="6842125" y="3195638"/>
          <p14:tracePt t="54639" x="6978650" y="3224213"/>
          <p14:tracePt t="54647" x="7124700" y="3241675"/>
          <p14:tracePt t="54654" x="7216775" y="3251200"/>
          <p14:tracePt t="54663" x="7307263" y="3268663"/>
          <p14:tracePt t="54671" x="7372350" y="3268663"/>
          <p14:tracePt t="54678" x="7399338" y="3268663"/>
          <p14:tracePt t="54688" x="7426325" y="3268663"/>
          <p14:tracePt t="54694" x="7445375" y="3268663"/>
          <p14:tracePt t="54704" x="7462838" y="3268663"/>
          <p14:tracePt t="54710" x="7481888" y="3260725"/>
          <p14:tracePt t="54720" x="7489825" y="3260725"/>
          <p14:tracePt t="54726" x="7518400" y="3251200"/>
          <p14:tracePt t="54735" x="7535863" y="3241675"/>
          <p14:tracePt t="54742" x="7564438" y="3214688"/>
          <p14:tracePt t="54750" x="7572375" y="3214688"/>
          <p14:tracePt t="54758" x="7600950" y="3205163"/>
          <p14:tracePt t="54766" x="7627938" y="3178175"/>
          <p14:tracePt t="54774" x="7645400" y="3159125"/>
          <p14:tracePt t="54782" x="7654925" y="3151188"/>
          <p14:tracePt t="54790" x="7673975" y="3132138"/>
          <p14:tracePt t="54798" x="7691438" y="3114675"/>
          <p14:tracePt t="54806" x="7710488" y="3095625"/>
          <p14:tracePt t="54814" x="7718425" y="3086100"/>
          <p14:tracePt t="54822" x="7727950" y="3068638"/>
          <p14:tracePt t="54830" x="7727950" y="3041650"/>
          <p14:tracePt t="54839" x="7737475" y="3022600"/>
          <p14:tracePt t="54846" x="7737475" y="2995613"/>
          <p14:tracePt t="54855" x="7737475" y="2968625"/>
          <p14:tracePt t="54862" x="7737475" y="2922588"/>
          <p14:tracePt t="54871" x="7737475" y="2886075"/>
          <p14:tracePt t="54878" x="7737475" y="2867025"/>
          <p14:tracePt t="54887" x="7737475" y="2820988"/>
          <p14:tracePt t="54894" x="7737475" y="2784475"/>
          <p14:tracePt t="54904" x="7737475" y="2757488"/>
          <p14:tracePt t="54910" x="7737475" y="2720975"/>
          <p14:tracePt t="54920" x="7727950" y="2684463"/>
          <p14:tracePt t="54926" x="7718425" y="2667000"/>
          <p14:tracePt t="54935" x="7700963" y="2620963"/>
          <p14:tracePt t="54942" x="7691438" y="2601913"/>
          <p14:tracePt t="54950" x="7681913" y="2584450"/>
          <p14:tracePt t="54959" x="7673975" y="2574925"/>
          <p14:tracePt t="54966" x="7654925" y="2557463"/>
          <p14:tracePt t="54974" x="7645400" y="2547938"/>
          <p14:tracePt t="54982" x="7637463" y="2538413"/>
          <p14:tracePt t="54990" x="7618413" y="2520950"/>
          <p14:tracePt t="54998" x="7608888" y="2520950"/>
          <p14:tracePt t="55007" x="7572375" y="2511425"/>
          <p14:tracePt t="55014" x="7564438" y="2501900"/>
          <p14:tracePt t="55023" x="7526338" y="2492375"/>
          <p14:tracePt t="55030" x="7499350" y="2465388"/>
          <p14:tracePt t="55039" x="7472363" y="2447925"/>
          <p14:tracePt t="55047" x="7435850" y="2438400"/>
          <p14:tracePt t="55055" x="7426325" y="2428875"/>
          <p14:tracePt t="55062" x="7408863" y="2419350"/>
          <p14:tracePt t="55072" x="7399338" y="2419350"/>
          <p14:tracePt t="55078" x="7380288" y="2411413"/>
          <p14:tracePt t="55088" x="7353300" y="2401888"/>
          <p14:tracePt t="55094" x="7335838" y="2401888"/>
          <p14:tracePt t="55103" x="7316788" y="2401888"/>
          <p14:tracePt t="55110" x="7280275" y="2392363"/>
          <p14:tracePt t="55121" x="7243763" y="2392363"/>
          <p14:tracePt t="55127" x="7216775" y="2392363"/>
          <p14:tracePt t="55135" x="7161213" y="2392363"/>
          <p14:tracePt t="55142" x="7107238" y="2392363"/>
          <p14:tracePt t="55151" x="7061200" y="2392363"/>
          <p14:tracePt t="55158" x="7007225" y="2392363"/>
          <p14:tracePt t="55167" x="6942138" y="2411413"/>
          <p14:tracePt t="55174" x="6915150" y="2419350"/>
          <p14:tracePt t="55182" x="6869113" y="2428875"/>
          <p14:tracePt t="55190" x="6851650" y="2438400"/>
          <p14:tracePt t="55198" x="6832600" y="2447925"/>
          <p14:tracePt t="55207" x="6815138" y="2455863"/>
          <p14:tracePt t="55214" x="6786563" y="2474913"/>
          <p14:tracePt t="55222" x="6778625" y="2484438"/>
          <p14:tracePt t="55230" x="6750050" y="2492375"/>
          <p14:tracePt t="55239" x="6732588" y="2511425"/>
          <p14:tracePt t="55246" x="6705600" y="2528888"/>
          <p14:tracePt t="55256" x="6669088" y="2557463"/>
          <p14:tracePt t="55262" x="6659563" y="2565400"/>
          <p14:tracePt t="55273" x="6650038" y="2574925"/>
          <p14:tracePt t="55278" x="6613525" y="2601913"/>
          <p14:tracePt t="55286" x="6604000" y="2630488"/>
          <p14:tracePt t="55294" x="6586538" y="2647950"/>
          <p14:tracePt t="55303" x="6567488" y="2684463"/>
          <p14:tracePt t="55310" x="6540500" y="2711450"/>
          <p14:tracePt t="55320" x="6540500" y="2720975"/>
          <p14:tracePt t="55326" x="6523038" y="2747963"/>
          <p14:tracePt t="55335" x="6494463" y="2776538"/>
          <p14:tracePt t="55342" x="6486525" y="2794000"/>
          <p14:tracePt t="55350" x="6477000" y="2820988"/>
          <p14:tracePt t="55358" x="6477000" y="2857500"/>
          <p14:tracePt t="55366" x="6477000" y="2876550"/>
          <p14:tracePt t="55374" x="6477000" y="2903538"/>
          <p14:tracePt t="55382" x="6477000" y="2913063"/>
          <p14:tracePt t="55390" x="6467475" y="2922588"/>
          <p14:tracePt t="55398" x="6467475" y="2930525"/>
          <p14:tracePt t="55406" x="6467475" y="2940050"/>
          <p14:tracePt t="55414" x="6467475" y="2959100"/>
          <p14:tracePt t="55422" x="6467475" y="2986088"/>
          <p14:tracePt t="55430" x="6467475" y="2995613"/>
          <p14:tracePt t="55438" x="6477000" y="3013075"/>
          <p14:tracePt t="55446" x="6477000" y="3032125"/>
          <p14:tracePt t="55455" x="6486525" y="3041650"/>
          <p14:tracePt t="55462" x="6494463" y="3059113"/>
          <p14:tracePt t="55472" x="6513513" y="3086100"/>
          <p14:tracePt t="55478" x="6523038" y="3095625"/>
          <p14:tracePt t="55487" x="6530975" y="3114675"/>
          <p14:tracePt t="55494" x="6550025" y="3132138"/>
          <p14:tracePt t="55503" x="6559550" y="3141663"/>
          <p14:tracePt t="55510" x="6567488" y="3151188"/>
          <p14:tracePt t="55519" x="6586538" y="3168650"/>
          <p14:tracePt t="55526" x="6604000" y="3178175"/>
          <p14:tracePt t="55535" x="6650038" y="3195638"/>
          <p14:tracePt t="55542" x="6659563" y="3195638"/>
          <p14:tracePt t="55550" x="6696075" y="3214688"/>
          <p14:tracePt t="55558" x="6713538" y="3214688"/>
          <p14:tracePt t="55566" x="6742113" y="3224213"/>
          <p14:tracePt t="55574" x="6769100" y="3232150"/>
          <p14:tracePt t="55582" x="6815138" y="3241675"/>
          <p14:tracePt t="55590" x="6842125" y="3260725"/>
          <p14:tracePt t="55598" x="6888163" y="3260725"/>
          <p14:tracePt t="55606" x="6924675" y="3268663"/>
          <p14:tracePt t="55614" x="6942138" y="3268663"/>
          <p14:tracePt t="55622" x="6988175" y="3268663"/>
          <p14:tracePt t="55631" x="7015163" y="3278188"/>
          <p14:tracePt t="55639" x="7051675" y="3278188"/>
          <p14:tracePt t="55646" x="7088188" y="3278188"/>
          <p14:tracePt t="55656" x="7116763" y="3278188"/>
          <p14:tracePt t="55663" x="7143750" y="3278188"/>
          <p14:tracePt t="55671" x="7161213" y="3278188"/>
          <p14:tracePt t="55678" x="7189788" y="3278188"/>
          <p14:tracePt t="55688" x="7207250" y="3278188"/>
          <p14:tracePt t="55695" x="7226300" y="3278188"/>
          <p14:tracePt t="55703" x="7243763" y="3278188"/>
          <p14:tracePt t="55711" x="7262813" y="3268663"/>
          <p14:tracePt t="55719" x="7280275" y="3268663"/>
          <p14:tracePt t="55726" x="7299325" y="3260725"/>
          <p14:tracePt t="55735" x="7326313" y="3251200"/>
          <p14:tracePt t="55742" x="7362825" y="3224213"/>
          <p14:tracePt t="55751" x="7380288" y="3214688"/>
          <p14:tracePt t="55758" x="7399338" y="3205163"/>
          <p14:tracePt t="55766" x="7426325" y="3195638"/>
          <p14:tracePt t="55775" x="7435850" y="3187700"/>
          <p14:tracePt t="55782" x="7453313" y="3178175"/>
          <p14:tracePt t="55790" x="7472363" y="3168650"/>
          <p14:tracePt t="55798" x="7489825" y="3159125"/>
          <p14:tracePt t="55806" x="7508875" y="3151188"/>
          <p14:tracePt t="55815" x="7526338" y="3132138"/>
          <p14:tracePt t="55822" x="7545388" y="3114675"/>
          <p14:tracePt t="55830" x="7554913" y="3105150"/>
          <p14:tracePt t="55839" x="7554913" y="3095625"/>
          <p14:tracePt t="55846" x="7564438" y="3078163"/>
          <p14:tracePt t="55862" x="7572375" y="3059113"/>
          <p14:tracePt t="55871" x="7572375" y="3049588"/>
          <p14:tracePt t="55878" x="7591425" y="3022600"/>
          <p14:tracePt t="55888" x="7591425" y="3005138"/>
          <p14:tracePt t="55895" x="7591425" y="2986088"/>
          <p14:tracePt t="55903" x="7591425" y="2959100"/>
          <p14:tracePt t="55911" x="7591425" y="2940050"/>
          <p14:tracePt t="55920" x="7591425" y="2922588"/>
          <p14:tracePt t="55926" x="7591425" y="2894013"/>
          <p14:tracePt t="55936" x="7591425" y="2876550"/>
          <p14:tracePt t="55942" x="7591425" y="2849563"/>
          <p14:tracePt t="55951" x="7591425" y="2830513"/>
          <p14:tracePt t="55958" x="7581900" y="2813050"/>
          <p14:tracePt t="55966" x="7564438" y="2784475"/>
          <p14:tracePt t="55974" x="7554913" y="2784475"/>
          <p14:tracePt t="55982" x="7535863" y="2767013"/>
          <p14:tracePt t="55990" x="7526338" y="2730500"/>
          <p14:tracePt t="55998" x="7518400" y="2730500"/>
          <p14:tracePt t="56007" x="7499350" y="2711450"/>
          <p14:tracePt t="56014" x="7489825" y="2703513"/>
          <p14:tracePt t="56022" x="7489825" y="2693988"/>
          <p14:tracePt t="56030" x="7472363" y="2684463"/>
          <p14:tracePt t="56046" x="7462838" y="2674938"/>
          <p14:tracePt t="56055" x="7453313" y="2667000"/>
          <p14:tracePt t="56071" x="7445375" y="2667000"/>
          <p14:tracePt t="56078" x="7426325" y="2657475"/>
          <p14:tracePt t="56088" x="7399338" y="2647950"/>
          <p14:tracePt t="56094" x="7343775" y="2630488"/>
          <p14:tracePt t="56103" x="7243763" y="2611438"/>
          <p14:tracePt t="56111" x="7153275" y="2601913"/>
          <p14:tracePt t="56120" x="7043738" y="2584450"/>
          <p14:tracePt t="56126" x="6924675" y="2574925"/>
          <p14:tracePt t="56135" x="6815138" y="2557463"/>
          <p14:tracePt t="56142" x="6742113" y="2547938"/>
          <p14:tracePt t="56152" x="6677025" y="2528888"/>
          <p14:tracePt t="56158" x="6650038" y="2528888"/>
          <p14:tracePt t="56166" x="6632575" y="2520950"/>
          <p14:tracePt t="56246" x="6613525" y="2520950"/>
          <p14:tracePt t="56254" x="6596063" y="2528888"/>
          <p14:tracePt t="56262" x="6577013" y="2547938"/>
          <p14:tracePt t="56272" x="6559550" y="2557463"/>
          <p14:tracePt t="56304" x="6550025" y="2557463"/>
          <p14:tracePt t="56342" x="6540500" y="2557463"/>
          <p14:tracePt t="56422" x="6530975" y="2565400"/>
          <p14:tracePt t="56430" x="6523038" y="2574925"/>
          <p14:tracePt t="56438" x="6503988" y="2593975"/>
          <p14:tracePt t="56455" x="6486525" y="2611438"/>
          <p14:tracePt t="56456" x="0" y="0"/>
        </p14:tracePtLst>
        <p14:tracePtLst>
          <p14:tracePt t="73248" x="5718175" y="2986088"/>
          <p14:tracePt t="73432" x="5700713" y="3005138"/>
          <p14:tracePt t="73440" x="5681663" y="3022600"/>
          <p14:tracePt t="73446" x="5664200" y="3068638"/>
          <p14:tracePt t="73454" x="5635625" y="3141663"/>
          <p14:tracePt t="73462" x="5591175" y="3224213"/>
          <p14:tracePt t="73470" x="5562600" y="3324225"/>
          <p14:tracePt t="73478" x="5554663" y="3397250"/>
          <p14:tracePt t="73487" x="5526088" y="3479800"/>
          <p14:tracePt t="73494" x="5526088" y="3552825"/>
          <p14:tracePt t="73502" x="5518150" y="3625850"/>
          <p14:tracePt t="73510" x="5518150" y="3698875"/>
          <p14:tracePt t="73519" x="5518150" y="3762375"/>
          <p14:tracePt t="73526" x="5518150" y="3798888"/>
          <p14:tracePt t="73536" x="5518150" y="3844925"/>
          <p14:tracePt t="73542" x="5518150" y="3862388"/>
          <p14:tracePt t="73552" x="5518150" y="3871913"/>
          <p14:tracePt t="73558" x="5518150" y="3889375"/>
          <p14:tracePt t="73566" x="5526088" y="3927475"/>
          <p14:tracePt t="73574" x="5535613" y="3944938"/>
          <p14:tracePt t="73585" x="5545138" y="3963988"/>
          <p14:tracePt t="73590" x="5554663" y="3981450"/>
          <p14:tracePt t="73598" x="5562600" y="4000500"/>
          <p14:tracePt t="73606" x="5572125" y="4008438"/>
          <p14:tracePt t="73614" x="5581650" y="4027488"/>
          <p14:tracePt t="73622" x="5599113" y="4044950"/>
          <p14:tracePt t="73631" x="5618163" y="4064000"/>
          <p14:tracePt t="73639" x="5635625" y="4081463"/>
          <p14:tracePt t="73646" x="5645150" y="4090988"/>
          <p14:tracePt t="73654" x="5664200" y="4110038"/>
          <p14:tracePt t="73662" x="5691188" y="4137025"/>
          <p14:tracePt t="73670" x="5727700" y="4173538"/>
          <p14:tracePt t="73680" x="5754688" y="4191000"/>
          <p14:tracePt t="73686" x="5800725" y="4227513"/>
          <p14:tracePt t="73694" x="5827713" y="4246563"/>
          <p14:tracePt t="73703" x="5873750" y="4283075"/>
          <p14:tracePt t="73710" x="5937250" y="4319588"/>
          <p14:tracePt t="73720" x="5983288" y="4337050"/>
          <p14:tracePt t="73726" x="6019800" y="4365625"/>
          <p14:tracePt t="73736" x="6056313" y="4373563"/>
          <p14:tracePt t="73743" x="6102350" y="4383088"/>
          <p14:tracePt t="73751" x="6138863" y="4383088"/>
          <p14:tracePt t="73758" x="6202363" y="4392613"/>
          <p14:tracePt t="73768" x="6221413" y="4392613"/>
          <p14:tracePt t="73774" x="6248400" y="4392613"/>
          <p14:tracePt t="73785" x="6265863" y="4392613"/>
          <p14:tracePt t="73790" x="6275388" y="4402138"/>
          <p14:tracePt t="73822" x="6294438" y="4402138"/>
          <p14:tracePt t="73830" x="6302375" y="4402138"/>
          <p14:tracePt t="73838" x="6321425" y="4402138"/>
          <p14:tracePt t="73846" x="6348413" y="4402138"/>
          <p14:tracePt t="73854" x="6375400" y="4392613"/>
          <p14:tracePt t="73862" x="6411913" y="4392613"/>
          <p14:tracePt t="73870" x="6448425" y="4383088"/>
          <p14:tracePt t="73878" x="6477000" y="4383088"/>
          <p14:tracePt t="73887" x="6513513" y="4373563"/>
          <p14:tracePt t="73894" x="6523038" y="4373563"/>
          <p14:tracePt t="73903" x="6540500" y="4373563"/>
          <p14:tracePt t="73910" x="6559550" y="4365625"/>
          <p14:tracePt t="73920" x="6586538" y="4356100"/>
          <p14:tracePt t="73926" x="6613525" y="4356100"/>
          <p14:tracePt t="73935" x="6640513" y="4346575"/>
          <p14:tracePt t="73942" x="6669088" y="4319588"/>
          <p14:tracePt t="73951" x="6686550" y="4310063"/>
          <p14:tracePt t="73962" x="6723063" y="4300538"/>
          <p14:tracePt t="73966" x="6769100" y="4283075"/>
          <p14:tracePt t="73974" x="6805613" y="4273550"/>
          <p14:tracePt t="73985" x="6832600" y="4246563"/>
          <p14:tracePt t="73990" x="6859588" y="4237038"/>
          <p14:tracePt t="73998" x="6878638" y="4227513"/>
          <p14:tracePt t="74006" x="6905625" y="4210050"/>
          <p14:tracePt t="74015" x="6924675" y="4191000"/>
          <p14:tracePt t="74024" x="6932613" y="4183063"/>
          <p14:tracePt t="74030" x="6951663" y="4164013"/>
          <p14:tracePt t="74040" x="6961188" y="4146550"/>
          <p14:tracePt t="74046" x="6969125" y="4127500"/>
          <p14:tracePt t="74054" x="6988175" y="4081463"/>
          <p14:tracePt t="74062" x="7015163" y="4054475"/>
          <p14:tracePt t="74070" x="7024688" y="4037013"/>
          <p14:tracePt t="74078" x="7034213" y="4017963"/>
          <p14:tracePt t="74086" x="7034213" y="4000500"/>
          <p14:tracePt t="74094" x="7034213" y="3981450"/>
          <p14:tracePt t="74102" x="7043738" y="3963988"/>
          <p14:tracePt t="74112" x="7043738" y="3954463"/>
          <p14:tracePt t="74120" x="7043738" y="3935413"/>
          <p14:tracePt t="74136" x="7043738" y="3917950"/>
          <p14:tracePt t="74142" x="7043738" y="3898900"/>
          <p14:tracePt t="74151" x="7043738" y="3881438"/>
          <p14:tracePt t="74158" x="7043738" y="3871913"/>
          <p14:tracePt t="74169" x="7043738" y="3844925"/>
          <p14:tracePt t="74174" x="7043738" y="3808413"/>
          <p14:tracePt t="74185" x="7024688" y="3789363"/>
          <p14:tracePt t="74190" x="7015163" y="3762375"/>
          <p14:tracePt t="74198" x="7007225" y="3735388"/>
          <p14:tracePt t="74209" x="6997700" y="3716338"/>
          <p14:tracePt t="74214" x="6969125" y="3670300"/>
          <p14:tracePt t="74222" x="6961188" y="3662363"/>
          <p14:tracePt t="74230" x="6951663" y="3652838"/>
          <p14:tracePt t="74246" x="6942138" y="3652838"/>
          <p14:tracePt t="74262" x="6942138" y="3643313"/>
          <p14:tracePt t="74270" x="6932613" y="3633788"/>
          <p14:tracePt t="74278" x="6924675" y="3625850"/>
          <p14:tracePt t="74287" x="6905625" y="3606800"/>
          <p14:tracePt t="74294" x="6888163" y="3589338"/>
          <p14:tracePt t="74304" x="6869113" y="3570288"/>
          <p14:tracePt t="74310" x="6842125" y="3552825"/>
          <p14:tracePt t="74319" x="6823075" y="3533775"/>
          <p14:tracePt t="74327" x="6786563" y="3516313"/>
          <p14:tracePt t="74336" x="6759575" y="3497263"/>
          <p14:tracePt t="74342" x="6750050" y="3497263"/>
          <p14:tracePt t="74352" x="6732588" y="3487738"/>
          <p14:tracePt t="74358" x="6723063" y="3487738"/>
          <p14:tracePt t="74369" x="6713538" y="3479800"/>
          <p14:tracePt t="74374" x="6696075" y="3470275"/>
          <p14:tracePt t="74383" x="6686550" y="3470275"/>
          <p14:tracePt t="74390" x="6669088" y="3460750"/>
          <p14:tracePt t="74399" x="6659563" y="3460750"/>
          <p14:tracePt t="74407" x="6640513" y="3460750"/>
          <p14:tracePt t="74414" x="6623050" y="3451225"/>
          <p14:tracePt t="74422" x="6613525" y="3451225"/>
          <p14:tracePt t="74430" x="6596063" y="3451225"/>
          <p14:tracePt t="74438" x="6577013" y="3443288"/>
          <p14:tracePt t="74446" x="6559550" y="3443288"/>
          <p14:tracePt t="74454" x="6540500" y="3433763"/>
          <p14:tracePt t="74462" x="6523038" y="3433763"/>
          <p14:tracePt t="74470" x="6503988" y="3424238"/>
          <p14:tracePt t="74488" x="6486525" y="3424238"/>
          <p14:tracePt t="74494" x="6477000" y="3424238"/>
          <p14:tracePt t="74502" x="6467475" y="3424238"/>
          <p14:tracePt t="74519" x="6457950" y="3424238"/>
          <p14:tracePt t="74526" x="6448425" y="3424238"/>
          <p14:tracePt t="74542" x="6440488" y="3424238"/>
          <p14:tracePt t="74551" x="6421438" y="3424238"/>
          <p14:tracePt t="74558" x="6384925" y="3424238"/>
          <p14:tracePt t="74568" x="6357938" y="3433763"/>
          <p14:tracePt t="74574" x="6311900" y="3451225"/>
          <p14:tracePt t="74583" x="6284913" y="3460750"/>
          <p14:tracePt t="74590" x="6257925" y="3460750"/>
          <p14:tracePt t="74599" x="6238875" y="3470275"/>
          <p14:tracePt t="74606" x="6221413" y="3479800"/>
          <p14:tracePt t="74614" x="6202363" y="3479800"/>
          <p14:tracePt t="74622" x="6192838" y="3487738"/>
          <p14:tracePt t="74630" x="6175375" y="3497263"/>
          <p14:tracePt t="74646" x="6165850" y="3497263"/>
          <p14:tracePt t="74663" x="6156325" y="3516313"/>
          <p14:tracePt t="74680" x="6148388" y="3533775"/>
          <p14:tracePt t="74686" x="6138863" y="3552825"/>
          <p14:tracePt t="74694" x="6138863" y="3560763"/>
          <p14:tracePt t="74703" x="6129338" y="3579813"/>
          <p14:tracePt t="74711" x="6119813" y="3597275"/>
          <p14:tracePt t="74719" x="6119813" y="3616325"/>
          <p14:tracePt t="74726" x="6119813" y="3625850"/>
          <p14:tracePt t="74736" x="6119813" y="3633788"/>
          <p14:tracePt t="74742" x="6119813" y="3643313"/>
          <p14:tracePt t="74806" x="6119813" y="3652838"/>
          <p14:tracePt t="74815" x="6119813" y="3662363"/>
          <p14:tracePt t="74822" x="6119813" y="3670300"/>
          <p14:tracePt t="74830" x="6119813" y="3679825"/>
          <p14:tracePt t="74838" x="6119813" y="3689350"/>
          <p14:tracePt t="74855" x="6119813" y="3706813"/>
          <p14:tracePt t="74870" x="6111875" y="3725863"/>
          <p14:tracePt t="74886" x="6111875" y="3743325"/>
          <p14:tracePt t="74895" x="6102350" y="3762375"/>
          <p14:tracePt t="74903" x="6092825" y="3779838"/>
          <p14:tracePt t="74910" x="6092825" y="3808413"/>
          <p14:tracePt t="74920" x="6092825" y="3816350"/>
          <p14:tracePt t="74926" x="6083300" y="3844925"/>
          <p14:tracePt t="74937" x="6083300" y="3852863"/>
          <p14:tracePt t="74952" x="6083300" y="3862388"/>
          <p14:tracePt t="74959" x="6083300" y="3889375"/>
          <p14:tracePt t="74968" x="6083300" y="3898900"/>
          <p14:tracePt t="74975" x="6083300" y="3917950"/>
          <p14:tracePt t="74983" x="6083300" y="3944938"/>
          <p14:tracePt t="74990" x="6083300" y="3971925"/>
          <p14:tracePt t="74998" x="6083300" y="4000500"/>
          <p14:tracePt t="75006" x="6083300" y="4017963"/>
          <p14:tracePt t="75015" x="6083300" y="4037013"/>
          <p14:tracePt t="75022" x="6083300" y="4044950"/>
          <p14:tracePt t="75030" x="6083300" y="4054475"/>
          <p14:tracePt t="75038" x="6083300" y="4064000"/>
          <p14:tracePt t="75046" x="6092825" y="4081463"/>
          <p14:tracePt t="75055" x="6102350" y="4090988"/>
          <p14:tracePt t="75062" x="6111875" y="4090988"/>
          <p14:tracePt t="75070" x="6119813" y="4100513"/>
          <p14:tracePt t="75087" x="6138863" y="4117975"/>
          <p14:tracePt t="75095" x="6156325" y="4127500"/>
          <p14:tracePt t="75103" x="6175375" y="4137025"/>
          <p14:tracePt t="75110" x="6192838" y="4146550"/>
          <p14:tracePt t="75119" x="6229350" y="4154488"/>
          <p14:tracePt t="75126" x="6275388" y="4173538"/>
          <p14:tracePt t="75137" x="6321425" y="4183063"/>
          <p14:tracePt t="75142" x="6375400" y="4191000"/>
          <p14:tracePt t="75152" x="6421438" y="4200525"/>
          <p14:tracePt t="75158" x="6477000" y="4200525"/>
          <p14:tracePt t="75168" x="6523038" y="4210050"/>
          <p14:tracePt t="75174" x="6550025" y="4210050"/>
          <p14:tracePt t="75183" x="6586538" y="4210050"/>
          <p14:tracePt t="75190" x="6604000" y="4210050"/>
          <p14:tracePt t="75199" x="6650038" y="4210050"/>
          <p14:tracePt t="75206" x="6669088" y="4210050"/>
          <p14:tracePt t="75214" x="6686550" y="4200525"/>
          <p14:tracePt t="75222" x="6705600" y="4191000"/>
          <p14:tracePt t="75231" x="6723063" y="4183063"/>
          <p14:tracePt t="75238" x="6742113" y="4164013"/>
          <p14:tracePt t="75246" x="6750050" y="4154488"/>
          <p14:tracePt t="75254" x="6769100" y="4137025"/>
          <p14:tracePt t="75262" x="6786563" y="4117975"/>
          <p14:tracePt t="75271" x="6796088" y="4110038"/>
          <p14:tracePt t="75278" x="6805613" y="4100513"/>
          <p14:tracePt t="75294" x="6815138" y="4073525"/>
          <p14:tracePt t="75305" x="6823075" y="4054475"/>
          <p14:tracePt t="75310" x="6832600" y="4037013"/>
          <p14:tracePt t="75319" x="6832600" y="4017963"/>
          <p14:tracePt t="75326" x="6832600" y="4008438"/>
          <p14:tracePt t="75337" x="6842125" y="3971925"/>
          <p14:tracePt t="75342" x="6842125" y="3954463"/>
          <p14:tracePt t="75351" x="6851650" y="3927475"/>
          <p14:tracePt t="75358" x="6851650" y="3908425"/>
          <p14:tracePt t="75368" x="6851650" y="3889375"/>
          <p14:tracePt t="75375" x="6851650" y="3862388"/>
          <p14:tracePt t="75386" x="6851650" y="3844925"/>
          <p14:tracePt t="75390" x="6851650" y="3825875"/>
          <p14:tracePt t="75399" x="6851650" y="3808413"/>
          <p14:tracePt t="75406" x="6851650" y="3789363"/>
          <p14:tracePt t="75415" x="6851650" y="3779838"/>
          <p14:tracePt t="75430" x="6851650" y="3762375"/>
          <p14:tracePt t="75438" x="6851650" y="3752850"/>
          <p14:tracePt t="75446" x="6842125" y="3735388"/>
          <p14:tracePt t="75454" x="6832600" y="3716338"/>
          <p14:tracePt t="75463" x="6823075" y="3698875"/>
          <p14:tracePt t="75470" x="6815138" y="3679825"/>
          <p14:tracePt t="75478" x="6805613" y="3670300"/>
          <p14:tracePt t="75487" x="6796088" y="3652838"/>
          <p14:tracePt t="75494" x="6786563" y="3633788"/>
          <p14:tracePt t="75510" x="6778625" y="3625850"/>
          <p14:tracePt t="75519" x="6778625" y="3616325"/>
          <p14:tracePt t="75536" x="6759575" y="3597275"/>
          <p14:tracePt t="75543" x="6750050" y="3597275"/>
          <p14:tracePt t="75552" x="6742113" y="3579813"/>
          <p14:tracePt t="75558" x="6732588" y="3570288"/>
          <p14:tracePt t="75568" x="6705600" y="3560763"/>
          <p14:tracePt t="75574" x="6686550" y="3552825"/>
          <p14:tracePt t="75586" x="6659563" y="3533775"/>
          <p14:tracePt t="75590" x="6623050" y="3506788"/>
          <p14:tracePt t="75599" x="6596063" y="3497263"/>
          <p14:tracePt t="75606" x="6577013" y="3487738"/>
          <p14:tracePt t="75615" x="6559550" y="3479800"/>
          <p14:tracePt t="75623" x="6550025" y="3479800"/>
          <p14:tracePt t="75631" x="6540500" y="3470275"/>
          <p14:tracePt t="75638" x="6523038" y="3470275"/>
          <p14:tracePt t="75654" x="6513513" y="3470275"/>
          <p14:tracePt t="75663" x="6494463" y="3470275"/>
          <p14:tracePt t="75671" x="6477000" y="3470275"/>
          <p14:tracePt t="75678" x="6457950" y="3470275"/>
          <p14:tracePt t="75686" x="6430963" y="3470275"/>
          <p14:tracePt t="75694" x="6411913" y="3470275"/>
          <p14:tracePt t="75702" x="6394450" y="3470275"/>
          <p14:tracePt t="75710" x="6367463" y="3470275"/>
          <p14:tracePt t="75719" x="6348413" y="3470275"/>
          <p14:tracePt t="75726" x="6330950" y="3470275"/>
          <p14:tracePt t="75736" x="6311900" y="3470275"/>
          <p14:tracePt t="75742" x="6294438" y="3470275"/>
          <p14:tracePt t="75752" x="6275388" y="3479800"/>
          <p14:tracePt t="75758" x="6248400" y="3497263"/>
          <p14:tracePt t="75767" x="6229350" y="3516313"/>
          <p14:tracePt t="75774" x="6192838" y="3524250"/>
          <p14:tracePt t="75784" x="6165850" y="3543300"/>
          <p14:tracePt t="75790" x="6156325" y="3552825"/>
          <p14:tracePt t="75798" x="6138863" y="3560763"/>
          <p14:tracePt t="75806" x="6129338" y="3570288"/>
          <p14:tracePt t="75815" x="6111875" y="3579813"/>
          <p14:tracePt t="75822" x="6092825" y="3589338"/>
          <p14:tracePt t="75830" x="6083300" y="3589338"/>
          <p14:tracePt t="75838" x="6083300" y="3597275"/>
          <p14:tracePt t="75846" x="6083300" y="3606800"/>
          <p14:tracePt t="75854" x="6075363" y="3616325"/>
          <p14:tracePt t="75862" x="6065838" y="3633788"/>
          <p14:tracePt t="75871" x="6056313" y="3652838"/>
          <p14:tracePt t="75878" x="6056313" y="3662363"/>
          <p14:tracePt t="75886" x="6046788" y="3670300"/>
          <p14:tracePt t="75894" x="6046788" y="3679825"/>
          <p14:tracePt t="75902" x="6038850" y="3689350"/>
          <p14:tracePt t="75910" x="6038850" y="3698875"/>
          <p14:tracePt t="75919" x="6038850" y="3706813"/>
          <p14:tracePt t="75926" x="6038850" y="3716338"/>
          <p14:tracePt t="75936" x="6038850" y="3735388"/>
          <p14:tracePt t="75953" x="6038850" y="3771900"/>
          <p14:tracePt t="75958" x="6029325" y="3789363"/>
          <p14:tracePt t="75968" x="6029325" y="3816350"/>
          <p14:tracePt t="75975" x="6029325" y="3825875"/>
          <p14:tracePt t="75984" x="6029325" y="3844925"/>
          <p14:tracePt t="75990" x="6029325" y="3852863"/>
          <p14:tracePt t="75999" x="6029325" y="3871913"/>
          <p14:tracePt t="76006" x="6029325" y="3889375"/>
          <p14:tracePt t="76014" x="6029325" y="3898900"/>
          <p14:tracePt t="76031" x="6029325" y="3908425"/>
          <p14:tracePt t="76038" x="6029325" y="3917950"/>
          <p14:tracePt t="76046" x="6029325" y="3935413"/>
          <p14:tracePt t="76062" x="6029325" y="3944938"/>
          <p14:tracePt t="76078" x="6038850" y="3944938"/>
          <p14:tracePt t="76094" x="6038850" y="3954463"/>
          <p14:tracePt t="76110" x="6038850" y="3963988"/>
          <p14:tracePt t="76120" x="6046788" y="3971925"/>
          <p14:tracePt t="76142" x="6046788" y="3981450"/>
          <p14:tracePt t="76152" x="6056313" y="4000500"/>
          <p14:tracePt t="76158" x="6056313" y="4008438"/>
          <p14:tracePt t="76174" x="6065838" y="4037013"/>
          <p14:tracePt t="76184" x="6075363" y="4037013"/>
          <p14:tracePt t="76206" x="6083300" y="4044950"/>
          <p14:tracePt t="76246" x="6092825" y="4054475"/>
          <p14:tracePt t="76262" x="6102350" y="4064000"/>
          <p14:tracePt t="76270" x="6111875" y="4073525"/>
          <p14:tracePt t="76278" x="6119813" y="4081463"/>
          <p14:tracePt t="76287" x="6129338" y="4100513"/>
          <p14:tracePt t="76294" x="6138863" y="4100513"/>
          <p14:tracePt t="76302" x="6148388" y="4110038"/>
          <p14:tracePt t="76310" x="6156325" y="4117975"/>
          <p14:tracePt t="76319" x="6165850" y="4127500"/>
          <p14:tracePt t="76326" x="6175375" y="4127500"/>
          <p14:tracePt t="76337" x="6184900" y="4127500"/>
          <p14:tracePt t="76342" x="6192838" y="4137025"/>
          <p14:tracePt t="76353" x="6229350" y="4154488"/>
          <p14:tracePt t="76358" x="6257925" y="4164013"/>
          <p14:tracePt t="76369" x="6284913" y="4173538"/>
          <p14:tracePt t="76385" x="6302375" y="4173538"/>
          <p14:tracePt t="76390" x="6321425" y="4173538"/>
          <p14:tracePt t="76399" x="6338888" y="4183063"/>
          <p14:tracePt t="76406" x="6348413" y="4183063"/>
          <p14:tracePt t="76415" x="6357938" y="4183063"/>
          <p14:tracePt t="76422" x="6384925" y="4183063"/>
          <p14:tracePt t="76430" x="6403975" y="4191000"/>
          <p14:tracePt t="76438" x="6430963" y="4191000"/>
          <p14:tracePt t="76447" x="6457950" y="4191000"/>
          <p14:tracePt t="76454" x="6477000" y="4200525"/>
          <p14:tracePt t="76462" x="6513513" y="4200525"/>
          <p14:tracePt t="76470" x="6540500" y="4200525"/>
          <p14:tracePt t="76478" x="6567488" y="4200525"/>
          <p14:tracePt t="76487" x="6586538" y="4200525"/>
          <p14:tracePt t="76494" x="6604000" y="4200525"/>
          <p14:tracePt t="76502" x="6613525" y="4200525"/>
          <p14:tracePt t="76511" x="6623050" y="4200525"/>
          <p14:tracePt t="76519" x="6632575" y="4200525"/>
          <p14:tracePt t="76526" x="6640513" y="4200525"/>
          <p14:tracePt t="76536" x="6650038" y="4200525"/>
          <p14:tracePt t="76542" x="6659563" y="4200525"/>
          <p14:tracePt t="76552" x="6677025" y="4200525"/>
          <p14:tracePt t="76559" x="6686550" y="4200525"/>
          <p14:tracePt t="76569" x="6696075" y="4200525"/>
          <p14:tracePt t="76574" x="6713538" y="4191000"/>
          <p14:tracePt t="76584" x="6723063" y="4191000"/>
          <p14:tracePt t="76590" x="6732588" y="4183063"/>
          <p14:tracePt t="76598" x="6750050" y="4173538"/>
          <p14:tracePt t="76607" x="6759575" y="4164013"/>
          <p14:tracePt t="76615" x="6778625" y="4154488"/>
          <p14:tracePt t="76622" x="6796088" y="4146550"/>
          <p14:tracePt t="76630" x="6805613" y="4137025"/>
          <p14:tracePt t="76646" x="6815138" y="4127500"/>
          <p14:tracePt t="76654" x="6815138" y="4110038"/>
          <p14:tracePt t="76663" x="6823075" y="4090988"/>
          <p14:tracePt t="76670" x="6832600" y="4073525"/>
          <p14:tracePt t="76678" x="6842125" y="4073525"/>
          <p14:tracePt t="76686" x="6851650" y="4054475"/>
          <p14:tracePt t="76694" x="6851650" y="4044950"/>
          <p14:tracePt t="76703" x="6859588" y="4027488"/>
          <p14:tracePt t="76711" x="6859588" y="4017963"/>
          <p14:tracePt t="76720" x="6859588" y="4008438"/>
          <p14:tracePt t="76726" x="6869113" y="4000500"/>
          <p14:tracePt t="76735" x="6869113" y="3990975"/>
          <p14:tracePt t="76742" x="6869113" y="3981450"/>
          <p14:tracePt t="76752" x="6878638" y="3963988"/>
          <p14:tracePt t="76758" x="6878638" y="3954463"/>
          <p14:tracePt t="76768" x="6878638" y="3935413"/>
          <p14:tracePt t="76774" x="6878638" y="3917950"/>
          <p14:tracePt t="76784" x="6878638" y="3889375"/>
          <p14:tracePt t="76790" x="6869113" y="3881438"/>
          <p14:tracePt t="76798" x="6869113" y="3862388"/>
          <p14:tracePt t="76806" x="6859588" y="3835400"/>
          <p14:tracePt t="76815" x="6851650" y="3825875"/>
          <p14:tracePt t="76822" x="6851650" y="3816350"/>
          <p14:tracePt t="76830" x="6842125" y="3808413"/>
          <p14:tracePt t="76838" x="6832600" y="3798888"/>
          <p14:tracePt t="76862" x="6823075" y="3779838"/>
          <p14:tracePt t="76870" x="6815138" y="3771900"/>
          <p14:tracePt t="76878" x="6805613" y="3771900"/>
          <p14:tracePt t="76886" x="6796088" y="3762375"/>
          <p14:tracePt t="76894" x="6786563" y="3743325"/>
          <p14:tracePt t="76903" x="6769100" y="3735388"/>
          <p14:tracePt t="76910" x="6750050" y="3725863"/>
          <p14:tracePt t="76919" x="6732588" y="3716338"/>
          <p14:tracePt t="76926" x="6713538" y="3706813"/>
          <p14:tracePt t="76936" x="6696075" y="3698875"/>
          <p14:tracePt t="76942" x="6686550" y="3698875"/>
          <p14:tracePt t="76952" x="6677025" y="3698875"/>
          <p14:tracePt t="76960" x="6669088" y="3698875"/>
          <p14:tracePt t="77022" x="6640513" y="3689350"/>
          <p14:tracePt t="77031" x="6604000" y="3689350"/>
          <p14:tracePt t="77038" x="6577013" y="3689350"/>
          <p14:tracePt t="77046" x="6530975" y="3679825"/>
          <p14:tracePt t="77055" x="6503988" y="3679825"/>
          <p14:tracePt t="77062" x="6448425" y="3670300"/>
          <p14:tracePt t="77070" x="6421438" y="3652838"/>
          <p14:tracePt t="77078" x="6384925" y="3652838"/>
          <p14:tracePt t="77087" x="6367463" y="3652838"/>
          <p14:tracePt t="77102" x="6348413" y="3652838"/>
          <p14:tracePt t="77110" x="6330950" y="3652838"/>
          <p14:tracePt t="77119" x="6311900" y="3652838"/>
          <p14:tracePt t="77126" x="6294438" y="3652838"/>
          <p14:tracePt t="77135" x="6284913" y="3652838"/>
          <p14:tracePt t="77142" x="6257925" y="3652838"/>
          <p14:tracePt t="77151" x="6238875" y="3662363"/>
          <p14:tracePt t="77158" x="6202363" y="3679825"/>
          <p14:tracePt t="77168" x="6156325" y="3689350"/>
          <p14:tracePt t="77174" x="6129338" y="3698875"/>
          <p14:tracePt t="77184" x="6111875" y="3698875"/>
          <p14:tracePt t="77190" x="6075363" y="3706813"/>
          <p14:tracePt t="77198" x="6056313" y="3716338"/>
          <p14:tracePt t="77206" x="6029325" y="3725863"/>
          <p14:tracePt t="77215" x="6019800" y="3725863"/>
          <p14:tracePt t="77222" x="6010275" y="3725863"/>
          <p14:tracePt t="77230" x="6002338" y="3735388"/>
          <p14:tracePt t="77254" x="6002338" y="3743325"/>
          <p14:tracePt t="77262" x="6002338" y="3752850"/>
          <p14:tracePt t="77270" x="5992813" y="3771900"/>
          <p14:tracePt t="77278" x="5992813" y="3779838"/>
          <p14:tracePt t="77287" x="5983288" y="3808413"/>
          <p14:tracePt t="77295" x="5983288" y="3816350"/>
          <p14:tracePt t="77304" x="5983288" y="3852863"/>
          <p14:tracePt t="77310" x="5983288" y="3871913"/>
          <p14:tracePt t="77319" x="5973763" y="3898900"/>
          <p14:tracePt t="77326" x="5973763" y="3927475"/>
          <p14:tracePt t="77335" x="5973763" y="3944938"/>
          <p14:tracePt t="77342" x="5973763" y="3971925"/>
          <p14:tracePt t="77351" x="5973763" y="3990975"/>
          <p14:tracePt t="77358" x="5973763" y="4008438"/>
          <p14:tracePt t="77367" x="5973763" y="4027488"/>
          <p14:tracePt t="77384" x="5973763" y="4037013"/>
          <p14:tracePt t="77390" x="5973763" y="4054475"/>
          <p14:tracePt t="77406" x="5973763" y="4064000"/>
          <p14:tracePt t="77415" x="5983288" y="4073525"/>
          <p14:tracePt t="77422" x="5992813" y="4081463"/>
          <p14:tracePt t="77431" x="6002338" y="4100513"/>
          <p14:tracePt t="77438" x="6002338" y="4110038"/>
          <p14:tracePt t="77446" x="6019800" y="4137025"/>
          <p14:tracePt t="77463" x="6019800" y="4146550"/>
          <p14:tracePt t="77470" x="6019800" y="4154488"/>
          <p14:tracePt t="77478" x="6029325" y="4173538"/>
          <p14:tracePt t="77494" x="6038850" y="4173538"/>
          <p14:tracePt t="77519" x="6046788" y="4183063"/>
          <p14:tracePt t="77551" x="6056313" y="4191000"/>
          <p14:tracePt t="77567" x="6056313" y="4200525"/>
          <p14:tracePt t="77598" x="6065838" y="4210050"/>
          <p14:tracePt t="77615" x="6075363" y="4219575"/>
          <p14:tracePt t="77678" x="0" y="0"/>
        </p14:tracePtLst>
        <p14:tracePtLst>
          <p14:tracePt t="80377" x="6869113" y="4037013"/>
          <p14:tracePt t="80622" x="6878638" y="4037013"/>
          <p14:tracePt t="80630" x="6878638" y="4064000"/>
          <p14:tracePt t="80638" x="6869113" y="4100513"/>
          <p14:tracePt t="80646" x="6859588" y="4117975"/>
          <p14:tracePt t="80654" x="6859588" y="4146550"/>
          <p14:tracePt t="80662" x="6851650" y="4164013"/>
          <p14:tracePt t="80670" x="6842125" y="4183063"/>
          <p14:tracePt t="80678" x="6842125" y="4191000"/>
          <p14:tracePt t="80686" x="6842125" y="4200525"/>
          <p14:tracePt t="80702" x="6842125" y="4210050"/>
          <p14:tracePt t="80711" x="6842125" y="4219575"/>
          <p14:tracePt t="80718" x="6842125" y="4237038"/>
          <p14:tracePt t="80727" x="6842125" y="4246563"/>
          <p14:tracePt t="80735" x="6842125" y="4264025"/>
          <p14:tracePt t="80742" x="6842125" y="4283075"/>
          <p14:tracePt t="80751" x="6842125" y="4310063"/>
          <p14:tracePt t="80759" x="6842125" y="4329113"/>
          <p14:tracePt t="80767" x="6842125" y="4346575"/>
          <p14:tracePt t="80774" x="6842125" y="4365625"/>
          <p14:tracePt t="80784" x="6869113" y="4402138"/>
          <p14:tracePt t="80790" x="6878638" y="4438650"/>
          <p14:tracePt t="80800" x="6888163" y="4456113"/>
          <p14:tracePt t="80806" x="6888163" y="4475163"/>
          <p14:tracePt t="80815" x="6888163" y="4492625"/>
          <p14:tracePt t="80822" x="6896100" y="4492625"/>
          <p14:tracePt t="80830" x="6905625" y="4519613"/>
          <p14:tracePt t="80838" x="6905625" y="4538663"/>
          <p14:tracePt t="80847" x="6905625" y="4548188"/>
          <p14:tracePt t="80854" x="6915150" y="4565650"/>
          <p14:tracePt t="80862" x="6915150" y="4575175"/>
          <p14:tracePt t="80870" x="6915150" y="4584700"/>
          <p14:tracePt t="80878" x="6924675" y="4592638"/>
          <p14:tracePt t="80887" x="6932613" y="4592638"/>
          <p14:tracePt t="80894" x="6932613" y="4602163"/>
          <p14:tracePt t="80902" x="6951663" y="4621213"/>
          <p14:tracePt t="80910" x="6961188" y="4638675"/>
          <p14:tracePt t="80919" x="6978650" y="4657725"/>
          <p14:tracePt t="80926" x="6988175" y="4665663"/>
          <p14:tracePt t="80935" x="6997700" y="4675188"/>
          <p14:tracePt t="80942" x="7007225" y="4684713"/>
          <p14:tracePt t="80952" x="7015163" y="4694238"/>
          <p14:tracePt t="80959" x="7015163" y="4702175"/>
          <p14:tracePt t="80968" x="7024688" y="4711700"/>
          <p14:tracePt t="80974" x="7034213" y="4711700"/>
          <p14:tracePt t="80990" x="7051675" y="4721225"/>
          <p14:tracePt t="81007" x="7070725" y="4730750"/>
          <p14:tracePt t="81015" x="7080250" y="4730750"/>
          <p14:tracePt t="81024" x="7088188" y="4738688"/>
          <p14:tracePt t="81035" x="7116763" y="4748213"/>
          <p14:tracePt t="81054" x="7134225" y="4748213"/>
          <p14:tracePt t="81062" x="7153275" y="4757738"/>
          <p14:tracePt t="81070" x="7170738" y="4757738"/>
          <p14:tracePt t="81078" x="7189788" y="4757738"/>
          <p14:tracePt t="81086" x="7216775" y="4767263"/>
          <p14:tracePt t="81094" x="7226300" y="4767263"/>
          <p14:tracePt t="81103" x="7253288" y="4767263"/>
          <p14:tracePt t="81110" x="7270750" y="4767263"/>
          <p14:tracePt t="81119" x="7289800" y="4775200"/>
          <p14:tracePt t="81126" x="7307263" y="4775200"/>
          <p14:tracePt t="81136" x="7326313" y="4775200"/>
          <p14:tracePt t="81142" x="7343775" y="4784725"/>
          <p14:tracePt t="81158" x="7353300" y="4784725"/>
          <p14:tracePt t="81174" x="7362825" y="4784725"/>
          <p14:tracePt t="81190" x="7372350" y="4784725"/>
          <p14:tracePt t="81206" x="7389813" y="4784725"/>
          <p14:tracePt t="81214" x="7408863" y="4784725"/>
          <p14:tracePt t="81222" x="7426325" y="4784725"/>
          <p14:tracePt t="81230" x="7453313" y="4784725"/>
          <p14:tracePt t="81238" x="7472363" y="4784725"/>
          <p14:tracePt t="81246" x="7518400" y="4784725"/>
          <p14:tracePt t="81254" x="7545388" y="4784725"/>
          <p14:tracePt t="81263" x="7564438" y="4784725"/>
          <p14:tracePt t="81270" x="7591425" y="4784725"/>
          <p14:tracePt t="81278" x="7618413" y="4784725"/>
          <p14:tracePt t="81286" x="7645400" y="4784725"/>
          <p14:tracePt t="81294" x="7654925" y="4784725"/>
          <p14:tracePt t="81304" x="7673975" y="4784725"/>
          <p14:tracePt t="81310" x="7681913" y="4784725"/>
          <p14:tracePt t="81319" x="7691438" y="4784725"/>
          <p14:tracePt t="81326" x="7700963" y="4784725"/>
          <p14:tracePt t="81336" x="7710488" y="4784725"/>
          <p14:tracePt t="81352" x="7718425" y="4775200"/>
          <p14:tracePt t="81358" x="7727950" y="4767263"/>
          <p14:tracePt t="81366" x="7737475" y="4757738"/>
          <p14:tracePt t="81374" x="7754938" y="4738688"/>
          <p14:tracePt t="81384" x="7764463" y="4730750"/>
          <p14:tracePt t="81390" x="7773988" y="4711700"/>
          <p14:tracePt t="81400" x="7783513" y="4702175"/>
          <p14:tracePt t="81406" x="7791450" y="4702175"/>
          <p14:tracePt t="81418" x="7800975" y="4684713"/>
          <p14:tracePt t="81422" x="7800975" y="4675188"/>
          <p14:tracePt t="81430" x="7800975" y="4657725"/>
          <p14:tracePt t="81438" x="7800975" y="4648200"/>
          <p14:tracePt t="81446" x="7800975" y="4621213"/>
          <p14:tracePt t="81462" x="7800975" y="4602163"/>
          <p14:tracePt t="81470" x="7800975" y="4565650"/>
          <p14:tracePt t="81478" x="7800975" y="4556125"/>
          <p14:tracePt t="81486" x="7800975" y="4538663"/>
          <p14:tracePt t="81494" x="7800975" y="4529138"/>
          <p14:tracePt t="81502" x="7800975" y="4511675"/>
          <p14:tracePt t="81510" x="7800975" y="4492625"/>
          <p14:tracePt t="81519" x="7800975" y="4483100"/>
          <p14:tracePt t="81526" x="7800975" y="4475163"/>
          <p14:tracePt t="81551" x="7800975" y="4465638"/>
          <p14:tracePt t="81558" x="7800975" y="4456113"/>
          <p14:tracePt t="81590" x="7800975" y="4446588"/>
          <p14:tracePt t="81598" x="7800975" y="4438650"/>
          <p14:tracePt t="81616" x="7800975" y="4429125"/>
          <p14:tracePt t="81622" x="7800975" y="4410075"/>
          <p14:tracePt t="81631" x="7791450" y="4410075"/>
          <p14:tracePt t="81646" x="7791450" y="4402138"/>
          <p14:tracePt t="81663" x="7783513" y="4383088"/>
          <p14:tracePt t="81686" x="7773988" y="4373563"/>
          <p14:tracePt t="81718" x="7773988" y="4356100"/>
          <p14:tracePt t="81726" x="7764463" y="4346575"/>
          <p14:tracePt t="81734" x="7754938" y="4337050"/>
          <p14:tracePt t="81751" x="7737475" y="4319588"/>
          <p14:tracePt t="81758" x="7727950" y="4319588"/>
          <p14:tracePt t="81768" x="7727950" y="4310063"/>
          <p14:tracePt t="81783" x="7718425" y="4300538"/>
          <p14:tracePt t="81800" x="7710488" y="4292600"/>
          <p14:tracePt t="81838" x="7700963" y="4283075"/>
          <p14:tracePt t="81854" x="7691438" y="4283075"/>
          <p14:tracePt t="81870" x="7673975" y="4273550"/>
          <p14:tracePt t="81878" x="7645400" y="4273550"/>
          <p14:tracePt t="81886" x="7618413" y="4264025"/>
          <p14:tracePt t="81894" x="7572375" y="4256088"/>
          <p14:tracePt t="81903" x="7545388" y="4237038"/>
          <p14:tracePt t="81910" x="7518400" y="4237038"/>
          <p14:tracePt t="81918" x="7472363" y="4227513"/>
          <p14:tracePt t="81926" x="7445375" y="4219575"/>
          <p14:tracePt t="81936" x="7426325" y="4210050"/>
          <p14:tracePt t="81942" x="7408863" y="4210050"/>
          <p14:tracePt t="81952" x="7399338" y="4200525"/>
          <p14:tracePt t="82046" x="7380288" y="4200525"/>
          <p14:tracePt t="82054" x="7372350" y="4200525"/>
          <p14:tracePt t="82064" x="7362825" y="4200525"/>
          <p14:tracePt t="82070" x="7353300" y="4200525"/>
          <p14:tracePt t="82078" x="7316788" y="4200525"/>
          <p14:tracePt t="82086" x="7289800" y="4200525"/>
          <p14:tracePt t="82094" x="7262813" y="4200525"/>
          <p14:tracePt t="82104" x="7234238" y="4200525"/>
          <p14:tracePt t="82110" x="7189788" y="4200525"/>
          <p14:tracePt t="82119" x="7161213" y="4219575"/>
          <p14:tracePt t="82126" x="7134225" y="4227513"/>
          <p14:tracePt t="82135" x="7124700" y="4227513"/>
          <p14:tracePt t="82143" x="7097713" y="4246563"/>
          <p14:tracePt t="82151" x="7088188" y="4256088"/>
          <p14:tracePt t="82158" x="7080250" y="4264025"/>
          <p14:tracePt t="82167" x="7070725" y="4273550"/>
          <p14:tracePt t="82174" x="7061200" y="4283075"/>
          <p14:tracePt t="82185" x="7051675" y="4283075"/>
          <p14:tracePt t="82190" x="7043738" y="4300538"/>
          <p14:tracePt t="82206" x="7043738" y="4310063"/>
          <p14:tracePt t="82214" x="7034213" y="4329113"/>
          <p14:tracePt t="82222" x="7024688" y="4346575"/>
          <p14:tracePt t="82230" x="7024688" y="4356100"/>
          <p14:tracePt t="82238" x="7015163" y="4373563"/>
          <p14:tracePt t="82246" x="7007225" y="4402138"/>
          <p14:tracePt t="82254" x="6988175" y="4446588"/>
          <p14:tracePt t="82262" x="6988175" y="4456113"/>
          <p14:tracePt t="82270" x="6988175" y="4475163"/>
          <p14:tracePt t="82278" x="6988175" y="4492625"/>
          <p14:tracePt t="82286" x="6988175" y="4511675"/>
          <p14:tracePt t="82294" x="6988175" y="4529138"/>
          <p14:tracePt t="82302" x="6988175" y="4548188"/>
          <p14:tracePt t="82310" x="6988175" y="4575175"/>
          <p14:tracePt t="82319" x="6988175" y="4592638"/>
          <p14:tracePt t="82326" x="6988175" y="4611688"/>
          <p14:tracePt t="82335" x="6988175" y="4638675"/>
          <p14:tracePt t="82342" x="6988175" y="4675188"/>
          <p14:tracePt t="82351" x="6988175" y="4694238"/>
          <p14:tracePt t="82358" x="6988175" y="4721225"/>
          <p14:tracePt t="82368" x="6988175" y="4738688"/>
          <p14:tracePt t="82374" x="6988175" y="4767263"/>
          <p14:tracePt t="82383" x="7007225" y="4794250"/>
          <p14:tracePt t="82390" x="7015163" y="4811713"/>
          <p14:tracePt t="82400" x="7051675" y="4876800"/>
          <p14:tracePt t="82406" x="7061200" y="4894263"/>
          <p14:tracePt t="82415" x="7070725" y="4913313"/>
          <p14:tracePt t="82430" x="7070725" y="4922838"/>
          <p14:tracePt t="82438" x="7070725" y="4930775"/>
          <p14:tracePt t="82454" x="7080250" y="4940300"/>
          <p14:tracePt t="82462" x="7088188" y="4949825"/>
          <p14:tracePt t="82470" x="7107238" y="4967288"/>
          <p14:tracePt t="82486" x="7124700" y="4986338"/>
          <p14:tracePt t="82494" x="7161213" y="4995863"/>
          <p14:tracePt t="82502" x="7189788" y="5022850"/>
          <p14:tracePt t="82510" x="7234238" y="5032375"/>
          <p14:tracePt t="82518" x="7270750" y="5049838"/>
          <p14:tracePt t="82526" x="7335838" y="5068888"/>
          <p14:tracePt t="82535" x="7380288" y="5076825"/>
          <p14:tracePt t="82542" x="7435850" y="5086350"/>
          <p14:tracePt t="82551" x="7499350" y="5095875"/>
          <p14:tracePt t="82558" x="7554913" y="5095875"/>
          <p14:tracePt t="82568" x="7627938" y="5095875"/>
          <p14:tracePt t="82574" x="7681913" y="5095875"/>
          <p14:tracePt t="82582" x="7754938" y="5095875"/>
          <p14:tracePt t="82590" x="7810500" y="5095875"/>
          <p14:tracePt t="82599" x="7874000" y="5095875"/>
          <p14:tracePt t="82606" x="7910513" y="5095875"/>
          <p14:tracePt t="82615" x="7956550" y="5095875"/>
          <p14:tracePt t="82622" x="7983538" y="5095875"/>
          <p14:tracePt t="82630" x="8002588" y="5086350"/>
          <p14:tracePt t="82638" x="8020050" y="5086350"/>
          <p14:tracePt t="82647" x="8029575" y="5076825"/>
          <p14:tracePt t="82654" x="8047038" y="5068888"/>
          <p14:tracePt t="82670" x="8066088" y="5049838"/>
          <p14:tracePt t="82694" x="8066088" y="5032375"/>
          <p14:tracePt t="82702" x="8093075" y="4995863"/>
          <p14:tracePt t="82719" x="8102600" y="4976813"/>
          <p14:tracePt t="82726" x="8112125" y="4959350"/>
          <p14:tracePt t="82735" x="8121650" y="4940300"/>
          <p14:tracePt t="82742" x="8129588" y="4930775"/>
          <p14:tracePt t="82754" x="8139113" y="4913313"/>
          <p14:tracePt t="82822" x="0" y="0"/>
        </p14:tracePtLst>
        <p14:tracePtLst>
          <p14:tracePt t="92016" x="7116763" y="4995863"/>
          <p14:tracePt t="92158" x="7107238" y="5003800"/>
          <p14:tracePt t="92166" x="7097713" y="5003800"/>
          <p14:tracePt t="92174" x="7070725" y="5003800"/>
          <p14:tracePt t="92184" x="7034213" y="5003800"/>
          <p14:tracePt t="92190" x="6978650" y="5003800"/>
          <p14:tracePt t="92200" x="6932613" y="5013325"/>
          <p14:tracePt t="92206" x="6878638" y="5032375"/>
          <p14:tracePt t="92216" x="6815138" y="5049838"/>
          <p14:tracePt t="92223" x="6732588" y="5095875"/>
          <p14:tracePt t="92232" x="6686550" y="5132388"/>
          <p14:tracePt t="92238" x="6659563" y="5149850"/>
          <p14:tracePt t="92246" x="6640513" y="5168900"/>
          <p14:tracePt t="92254" x="6613525" y="5195888"/>
          <p14:tracePt t="92262" x="6613525" y="5232400"/>
          <p14:tracePt t="92270" x="6604000" y="5251450"/>
          <p14:tracePt t="92278" x="6604000" y="5259388"/>
          <p14:tracePt t="92287" x="6604000" y="5295900"/>
          <p14:tracePt t="92294" x="6604000" y="5324475"/>
          <p14:tracePt t="92302" x="6604000" y="5360988"/>
          <p14:tracePt t="92310" x="6604000" y="5397500"/>
          <p14:tracePt t="92318" x="6604000" y="5424488"/>
          <p14:tracePt t="92326" x="6604000" y="5441950"/>
          <p14:tracePt t="92335" x="6604000" y="5461000"/>
          <p14:tracePt t="92342" x="6604000" y="5487988"/>
          <p14:tracePt t="92350" x="6604000" y="5497513"/>
          <p14:tracePt t="92358" x="6613525" y="5514975"/>
          <p14:tracePt t="92367" x="6623050" y="5534025"/>
          <p14:tracePt t="92374" x="6632575" y="5551488"/>
          <p14:tracePt t="92383" x="6640513" y="5561013"/>
          <p14:tracePt t="92390" x="6650038" y="5561013"/>
          <p14:tracePt t="92400" x="6669088" y="5580063"/>
          <p14:tracePt t="92406" x="6677025" y="5588000"/>
          <p14:tracePt t="92416" x="6677025" y="5597525"/>
          <p14:tracePt t="92422" x="6705600" y="5607050"/>
          <p14:tracePt t="92433" x="6723063" y="5624513"/>
          <p14:tracePt t="92438" x="6750050" y="5634038"/>
          <p14:tracePt t="92446" x="6778625" y="5653088"/>
          <p14:tracePt t="92454" x="6805613" y="5661025"/>
          <p14:tracePt t="92463" x="6851650" y="5680075"/>
          <p14:tracePt t="92470" x="6896100" y="5697538"/>
          <p14:tracePt t="92478" x="6932613" y="5707063"/>
          <p14:tracePt t="92486" x="6978650" y="5716588"/>
          <p14:tracePt t="92494" x="7043738" y="5734050"/>
          <p14:tracePt t="92502" x="7080250" y="5743575"/>
          <p14:tracePt t="92510" x="7153275" y="5743575"/>
          <p14:tracePt t="92518" x="7253288" y="5753100"/>
          <p14:tracePt t="92526" x="7326313" y="5770563"/>
          <p14:tracePt t="92534" x="7435850" y="5780088"/>
          <p14:tracePt t="92542" x="7535863" y="5799138"/>
          <p14:tracePt t="92550" x="7608888" y="5807075"/>
          <p14:tracePt t="92558" x="7681913" y="5826125"/>
          <p14:tracePt t="92567" x="7764463" y="5826125"/>
          <p14:tracePt t="92574" x="7800975" y="5826125"/>
          <p14:tracePt t="92585" x="7856538" y="5826125"/>
          <p14:tracePt t="92590" x="7883525" y="5826125"/>
          <p14:tracePt t="92600" x="7910513" y="5826125"/>
          <p14:tracePt t="92606" x="7929563" y="5826125"/>
          <p14:tracePt t="92616" x="7947025" y="5826125"/>
          <p14:tracePt t="92623" x="7983538" y="5807075"/>
          <p14:tracePt t="92632" x="7993063" y="5807075"/>
          <p14:tracePt t="92638" x="8010525" y="5799138"/>
          <p14:tracePt t="92654" x="8029575" y="5789613"/>
          <p14:tracePt t="92663" x="8039100" y="5780088"/>
          <p14:tracePt t="92670" x="8056563" y="5780088"/>
          <p14:tracePt t="92678" x="8075613" y="5770563"/>
          <p14:tracePt t="92686" x="8093075" y="5743575"/>
          <p14:tracePt t="92694" x="8102600" y="5743575"/>
          <p14:tracePt t="92702" x="8121650" y="5726113"/>
          <p14:tracePt t="92710" x="8129588" y="5707063"/>
          <p14:tracePt t="92718" x="8148638" y="5670550"/>
          <p14:tracePt t="92726" x="8158163" y="5661025"/>
          <p14:tracePt t="92734" x="8166100" y="5634038"/>
          <p14:tracePt t="92742" x="8194675" y="5597525"/>
          <p14:tracePt t="92750" x="8194675" y="5580063"/>
          <p14:tracePt t="92758" x="8212138" y="5534025"/>
          <p14:tracePt t="92767" x="8221663" y="5514975"/>
          <p14:tracePt t="92775" x="8231188" y="5497513"/>
          <p14:tracePt t="92783" x="8239125" y="5478463"/>
          <p14:tracePt t="92790" x="8248650" y="5441950"/>
          <p14:tracePt t="92800" x="8248650" y="5434013"/>
          <p14:tracePt t="92806" x="8258175" y="5405438"/>
          <p14:tracePt t="92816" x="8267700" y="5378450"/>
          <p14:tracePt t="92822" x="8267700" y="5360988"/>
          <p14:tracePt t="92834" x="8275638" y="5332413"/>
          <p14:tracePt t="92838" x="8275638" y="5314950"/>
          <p14:tracePt t="92846" x="8275638" y="5295900"/>
          <p14:tracePt t="92854" x="8275638" y="5278438"/>
          <p14:tracePt t="92863" x="8285163" y="5268913"/>
          <p14:tracePt t="92872" x="8285163" y="5259388"/>
          <p14:tracePt t="92878" x="8285163" y="5241925"/>
          <p14:tracePt t="92886" x="8285163" y="5222875"/>
          <p14:tracePt t="92894" x="8285163" y="5195888"/>
          <p14:tracePt t="92902" x="8285163" y="5178425"/>
          <p14:tracePt t="92910" x="8285163" y="5159375"/>
          <p14:tracePt t="92918" x="8285163" y="5122863"/>
          <p14:tracePt t="92926" x="8285163" y="5113338"/>
          <p14:tracePt t="92934" x="8285163" y="5076825"/>
          <p14:tracePt t="92942" x="8285163" y="5068888"/>
          <p14:tracePt t="92950" x="8285163" y="5059363"/>
          <p14:tracePt t="92960" x="8275638" y="5022850"/>
          <p14:tracePt t="92967" x="8267700" y="5013325"/>
          <p14:tracePt t="92974" x="8258175" y="5013325"/>
          <p14:tracePt t="92983" x="8239125" y="4995863"/>
          <p14:tracePt t="92990" x="8221663" y="4976813"/>
          <p14:tracePt t="93000" x="8202613" y="4949825"/>
          <p14:tracePt t="93006" x="8194675" y="4949825"/>
          <p14:tracePt t="93016" x="8175625" y="4940300"/>
          <p14:tracePt t="93024" x="8148638" y="4930775"/>
          <p14:tracePt t="93032" x="8121650" y="4913313"/>
          <p14:tracePt t="93051" x="8066088" y="4894263"/>
          <p14:tracePt t="93054" x="8029575" y="4876800"/>
          <p14:tracePt t="93063" x="8020050" y="4876800"/>
          <p14:tracePt t="93070" x="7993063" y="4867275"/>
          <p14:tracePt t="93078" x="7974013" y="4867275"/>
          <p14:tracePt t="93086" x="7956550" y="4857750"/>
          <p14:tracePt t="93094" x="7929563" y="4848225"/>
          <p14:tracePt t="93102" x="7910513" y="4848225"/>
          <p14:tracePt t="93110" x="7874000" y="4840288"/>
          <p14:tracePt t="93119" x="7847013" y="4840288"/>
          <p14:tracePt t="93126" x="7820025" y="4830763"/>
          <p14:tracePt t="93134" x="7791450" y="4830763"/>
          <p14:tracePt t="93142" x="7764463" y="4830763"/>
          <p14:tracePt t="93150" x="7718425" y="4830763"/>
          <p14:tracePt t="93158" x="7681913" y="4830763"/>
          <p14:tracePt t="93168" x="7627938" y="4830763"/>
          <p14:tracePt t="93174" x="7564438" y="4830763"/>
          <p14:tracePt t="93183" x="7535863" y="4830763"/>
          <p14:tracePt t="93190" x="7499350" y="4830763"/>
          <p14:tracePt t="93200" x="7472363" y="4830763"/>
          <p14:tracePt t="93206" x="7426325" y="4830763"/>
          <p14:tracePt t="93216" x="7389813" y="4830763"/>
          <p14:tracePt t="93222" x="7353300" y="4830763"/>
          <p14:tracePt t="93232" x="7316788" y="4830763"/>
          <p14:tracePt t="93238" x="7289800" y="4830763"/>
          <p14:tracePt t="93246" x="7226300" y="4840288"/>
          <p14:tracePt t="93254" x="7189788" y="4848225"/>
          <p14:tracePt t="93263" x="7124700" y="4876800"/>
          <p14:tracePt t="93270" x="7080250" y="4884738"/>
          <p14:tracePt t="93278" x="7051675" y="4894263"/>
          <p14:tracePt t="93286" x="7024688" y="4903788"/>
          <p14:tracePt t="93294" x="6978650" y="4922838"/>
          <p14:tracePt t="93302" x="6961188" y="4930775"/>
          <p14:tracePt t="93310" x="6942138" y="4940300"/>
          <p14:tracePt t="93319" x="6932613" y="4940300"/>
          <p14:tracePt t="93326" x="6924675" y="4949825"/>
          <p14:tracePt t="93335" x="6915150" y="4959350"/>
          <p14:tracePt t="93342" x="6905625" y="4976813"/>
          <p14:tracePt t="93353" x="6905625" y="4995863"/>
          <p14:tracePt t="93358" x="6905625" y="5013325"/>
          <p14:tracePt t="93367" x="6905625" y="5032375"/>
          <p14:tracePt t="93374" x="6905625" y="5049838"/>
          <p14:tracePt t="93383" x="6905625" y="5068888"/>
          <p14:tracePt t="93390" x="6905625" y="5095875"/>
          <p14:tracePt t="93400" x="6905625" y="5113338"/>
          <p14:tracePt t="93406" x="6905625" y="5132388"/>
          <p14:tracePt t="93416" x="6932613" y="5149850"/>
          <p14:tracePt t="93422" x="6951663" y="5178425"/>
          <p14:tracePt t="93432" x="6969125" y="5195888"/>
          <p14:tracePt t="93439" x="6997700" y="5232400"/>
          <p14:tracePt t="93447" x="7024688" y="5241925"/>
          <p14:tracePt t="93454" x="7051675" y="5259388"/>
          <p14:tracePt t="93462" x="7097713" y="5287963"/>
          <p14:tracePt t="93470" x="7124700" y="5295900"/>
          <p14:tracePt t="93480" x="7153275" y="5314950"/>
          <p14:tracePt t="93486" x="7197725" y="5332413"/>
          <p14:tracePt t="93494" x="7226300" y="5360988"/>
          <p14:tracePt t="93502" x="7253288" y="5368925"/>
          <p14:tracePt t="93511" x="7289800" y="5378450"/>
          <p14:tracePt t="93519" x="7307263" y="5387975"/>
          <p14:tracePt t="93526" x="7335838" y="5397500"/>
          <p14:tracePt t="93534" x="7372350" y="5405438"/>
          <p14:tracePt t="93542" x="7399338" y="5405438"/>
          <p14:tracePt t="93550" x="7426325" y="5414963"/>
          <p14:tracePt t="93558" x="7445375" y="5414963"/>
          <p14:tracePt t="93567" x="7489825" y="5414963"/>
          <p14:tracePt t="93574" x="7526338" y="5424488"/>
          <p14:tracePt t="93584" x="7545388" y="5424488"/>
          <p14:tracePt t="93590" x="7591425" y="5424488"/>
          <p14:tracePt t="93602" x="7618413" y="5424488"/>
          <p14:tracePt t="93606" x="7645400" y="5424488"/>
          <p14:tracePt t="93616" x="7664450" y="5424488"/>
          <p14:tracePt t="93622" x="7691438" y="5424488"/>
          <p14:tracePt t="93633" x="7718425" y="5424488"/>
          <p14:tracePt t="93638" x="7754938" y="5424488"/>
          <p14:tracePt t="93647" x="7783513" y="5424488"/>
          <p14:tracePt t="93654" x="7810500" y="5424488"/>
          <p14:tracePt t="93662" x="7837488" y="5414963"/>
          <p14:tracePt t="93670" x="7874000" y="5405438"/>
          <p14:tracePt t="93678" x="7893050" y="5397500"/>
          <p14:tracePt t="93686" x="7910513" y="5397500"/>
          <p14:tracePt t="93694" x="7929563" y="5387975"/>
          <p14:tracePt t="93702" x="7956550" y="5378450"/>
          <p14:tracePt t="93711" x="7966075" y="5378450"/>
          <p14:tracePt t="93718" x="7983538" y="5368925"/>
          <p14:tracePt t="93726" x="7993063" y="5360988"/>
          <p14:tracePt t="93734" x="8002588" y="5360988"/>
          <p14:tracePt t="93742" x="8010525" y="5351463"/>
          <p14:tracePt t="93751" x="8029575" y="5341938"/>
          <p14:tracePt t="93758" x="8047038" y="5332413"/>
          <p14:tracePt t="93767" x="8056563" y="5324475"/>
          <p14:tracePt t="93774" x="8075613" y="5314950"/>
          <p14:tracePt t="93783" x="8085138" y="5305425"/>
          <p14:tracePt t="93790" x="8102600" y="5305425"/>
          <p14:tracePt t="93800" x="8121650" y="5278438"/>
          <p14:tracePt t="93806" x="8129588" y="5278438"/>
          <p14:tracePt t="93822" x="8139113" y="5268913"/>
          <p14:tracePt t="93832" x="8158163" y="5251450"/>
          <p14:tracePt t="93838" x="8166100" y="5241925"/>
          <p14:tracePt t="93849" x="8175625" y="5232400"/>
          <p14:tracePt t="93854" x="8175625" y="5222875"/>
          <p14:tracePt t="93862" x="8185150" y="5214938"/>
          <p14:tracePt t="93870" x="8194675" y="5195888"/>
          <p14:tracePt t="93886" x="8202613" y="5178425"/>
          <p14:tracePt t="93895" x="8212138" y="5178425"/>
          <p14:tracePt t="93918" x="8212138" y="5168900"/>
          <p14:tracePt t="93926" x="8212138" y="5159375"/>
          <p14:tracePt t="93934" x="8212138" y="5149850"/>
          <p14:tracePt t="93942" x="8221663" y="5132388"/>
          <p14:tracePt t="93959" x="8221663" y="5122863"/>
          <p14:tracePt t="93974" x="8221663" y="5113338"/>
          <p14:tracePt t="93999" x="8221663" y="5105400"/>
          <p14:tracePt t="94006" x="8221663" y="5095875"/>
          <p14:tracePt t="94062" x="8221663" y="5086350"/>
          <p14:tracePt t="94078" x="8221663" y="5076825"/>
          <p14:tracePt t="94087" x="8221663" y="5068888"/>
          <p14:tracePt t="94094" x="8221663" y="5059363"/>
          <p14:tracePt t="94318"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8" name="Immagine 7">
            <a:extLst>
              <a:ext uri="{FF2B5EF4-FFF2-40B4-BE49-F238E27FC236}">
                <a16:creationId xmlns:a16="http://schemas.microsoft.com/office/drawing/2014/main" id="{DDFBF565-78B2-4F89-9E46-6CA678AEE8B8}"/>
              </a:ext>
            </a:extLst>
          </p:cNvPr>
          <p:cNvPicPr/>
          <p:nvPr/>
        </p:nvPicPr>
        <p:blipFill rotWithShape="1">
          <a:blip r:embed="rId5" cstate="print"/>
          <a:srcRect t="55748"/>
          <a:stretch/>
        </p:blipFill>
        <p:spPr>
          <a:xfrm>
            <a:off x="762000" y="1371600"/>
            <a:ext cx="7391400" cy="2700362"/>
          </a:xfrm>
          <a:prstGeom prst="rect">
            <a:avLst/>
          </a:prstGeom>
        </p:spPr>
      </p:pic>
      <p:sp>
        <p:nvSpPr>
          <p:cNvPr id="2" name="Rettangolo 1">
            <a:extLst>
              <a:ext uri="{FF2B5EF4-FFF2-40B4-BE49-F238E27FC236}">
                <a16:creationId xmlns:a16="http://schemas.microsoft.com/office/drawing/2014/main" id="{4AFA9BC9-3D1D-4E77-9857-E04476013984}"/>
              </a:ext>
            </a:extLst>
          </p:cNvPr>
          <p:cNvSpPr/>
          <p:nvPr/>
        </p:nvSpPr>
        <p:spPr>
          <a:xfrm>
            <a:off x="583910" y="4378404"/>
            <a:ext cx="7969102" cy="1107996"/>
          </a:xfrm>
          <a:prstGeom prst="rect">
            <a:avLst/>
          </a:prstGeom>
        </p:spPr>
        <p:txBody>
          <a:bodyPr wrap="square">
            <a:spAutoFit/>
          </a:bodyPr>
          <a:lstStyle/>
          <a:p>
            <a:pPr algn="just">
              <a:spcAft>
                <a:spcPts val="0"/>
              </a:spcAft>
            </a:pPr>
            <a:r>
              <a:rPr lang="en-US" sz="2200" dirty="0">
                <a:ea typeface="Times New Roman" panose="02020603050405020304" pitchFamily="18" charset="0"/>
              </a:rPr>
              <a:t>Light microscopy images of MCF7 cells cultivated in 6 well plates (2.5 x10</a:t>
            </a:r>
            <a:r>
              <a:rPr lang="en-US" sz="2200" baseline="30000" dirty="0">
                <a:ea typeface="Times New Roman" panose="02020603050405020304" pitchFamily="18" charset="0"/>
              </a:rPr>
              <a:t>5</a:t>
            </a:r>
            <a:r>
              <a:rPr lang="en-US" sz="2200" dirty="0">
                <a:ea typeface="Times New Roman" panose="02020603050405020304" pitchFamily="18" charset="0"/>
              </a:rPr>
              <a:t>/well) in the presence of DMSO (control) and loading concentrations of compounds </a:t>
            </a:r>
            <a:r>
              <a:rPr lang="en-US" sz="2200" b="1" dirty="0">
                <a:ea typeface="Times New Roman" panose="02020603050405020304" pitchFamily="18" charset="0"/>
              </a:rPr>
              <a:t>13a</a:t>
            </a:r>
            <a:r>
              <a:rPr lang="en-US" sz="2200" dirty="0">
                <a:ea typeface="Times New Roman" panose="02020603050405020304" pitchFamily="18" charset="0"/>
              </a:rPr>
              <a:t> and </a:t>
            </a:r>
            <a:r>
              <a:rPr lang="en-US" sz="2200" b="1" dirty="0">
                <a:ea typeface="Times New Roman" panose="02020603050405020304" pitchFamily="18" charset="0"/>
              </a:rPr>
              <a:t>15c </a:t>
            </a:r>
            <a:r>
              <a:rPr lang="en-US" sz="2200" dirty="0">
                <a:ea typeface="Times New Roman" panose="02020603050405020304" pitchFamily="18" charset="0"/>
              </a:rPr>
              <a:t>for 72 hours.</a:t>
            </a:r>
            <a:endParaRPr lang="it-IT" sz="2200" dirty="0">
              <a:ea typeface="Times New Roman" panose="02020603050405020304" pitchFamily="18" charset="0"/>
            </a:endParaRPr>
          </a:p>
        </p:txBody>
      </p:sp>
      <p:sp>
        <p:nvSpPr>
          <p:cNvPr id="3" name="Rettangolo con angoli arrotondati 2">
            <a:extLst>
              <a:ext uri="{FF2B5EF4-FFF2-40B4-BE49-F238E27FC236}">
                <a16:creationId xmlns:a16="http://schemas.microsoft.com/office/drawing/2014/main" id="{60A99950-EE71-4CE7-881A-2E0C115B4EC8}"/>
              </a:ext>
            </a:extLst>
          </p:cNvPr>
          <p:cNvSpPr/>
          <p:nvPr/>
        </p:nvSpPr>
        <p:spPr>
          <a:xfrm>
            <a:off x="1734312" y="16002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64F80220-C241-4C1B-8CFE-0CB69F109FF1}"/>
              </a:ext>
            </a:extLst>
          </p:cNvPr>
          <p:cNvSpPr/>
          <p:nvPr/>
        </p:nvSpPr>
        <p:spPr>
          <a:xfrm>
            <a:off x="1734312" y="3297861"/>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3">
            <a:extLst>
              <a:ext uri="{FF2B5EF4-FFF2-40B4-BE49-F238E27FC236}">
                <a16:creationId xmlns:a16="http://schemas.microsoft.com/office/drawing/2014/main" id="{3477643C-4BC1-4901-A1AB-28D6E51575A5}"/>
              </a:ext>
            </a:extLst>
          </p:cNvPr>
          <p:cNvSpPr txBox="1"/>
          <p:nvPr/>
        </p:nvSpPr>
        <p:spPr>
          <a:xfrm>
            <a:off x="577065" y="310659"/>
            <a:ext cx="8153400" cy="461665"/>
          </a:xfrm>
          <a:prstGeom prst="rect">
            <a:avLst/>
          </a:prstGeom>
          <a:noFill/>
        </p:spPr>
        <p:txBody>
          <a:bodyPr wrap="square" rtlCol="0">
            <a:spAutoFit/>
          </a:bodyPr>
          <a:lstStyle/>
          <a:p>
            <a:r>
              <a:rPr lang="en-US" sz="2400" b="1" dirty="0"/>
              <a:t>Cell Viability Evaluation on Human MCF7 Cells by MTT Assay</a:t>
            </a:r>
            <a:endParaRPr lang="fr-FR" sz="2400" b="1" dirty="0"/>
          </a:p>
        </p:txBody>
      </p:sp>
      <p:pic>
        <p:nvPicPr>
          <p:cNvPr id="7" name="Audio 6">
            <a:hlinkClick r:id="" action="ppaction://media"/>
            <a:extLst>
              <a:ext uri="{FF2B5EF4-FFF2-40B4-BE49-F238E27FC236}">
                <a16:creationId xmlns:a16="http://schemas.microsoft.com/office/drawing/2014/main" id="{F7F66752-D0E6-453C-B8AF-AA28B9A8FD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
        <p:nvSpPr>
          <p:cNvPr id="10" name="Rettangolo 9">
            <a:extLst>
              <a:ext uri="{FF2B5EF4-FFF2-40B4-BE49-F238E27FC236}">
                <a16:creationId xmlns:a16="http://schemas.microsoft.com/office/drawing/2014/main" id="{D0ABB7E8-C7C2-4702-989D-991BBBF72B23}"/>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3150909809"/>
      </p:ext>
    </p:extLst>
  </p:cSld>
  <p:clrMapOvr>
    <a:masterClrMapping/>
  </p:clrMapOvr>
  <mc:AlternateContent xmlns:mc="http://schemas.openxmlformats.org/markup-compatibility/2006" xmlns:p14="http://schemas.microsoft.com/office/powerpoint/2010/main">
    <mc:Choice Requires="p14">
      <p:transition spd="slow" p14:dur="2000" advTm="26449"/>
    </mc:Choice>
    <mc:Fallback xmlns="">
      <p:transition spd="slow" advTm="2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5933" x="4740275" y="2063750"/>
          <p14:tracePt t="16107" x="4732338" y="2063750"/>
          <p14:tracePt t="16114" x="4732338" y="2054225"/>
          <p14:tracePt t="16122" x="4732338" y="2046288"/>
          <p14:tracePt t="16140" x="4732338" y="2027238"/>
          <p14:tracePt t="16147" x="4732338" y="2017713"/>
          <p14:tracePt t="16156" x="4732338" y="2009775"/>
          <p14:tracePt t="16162" x="4732338" y="2000250"/>
          <p14:tracePt t="16188" x="4732338" y="1990725"/>
          <p14:tracePt t="16202" x="4740275" y="1963738"/>
          <p14:tracePt t="16226" x="4740275" y="1944688"/>
          <p14:tracePt t="16234" x="4740275" y="1935163"/>
          <p14:tracePt t="16242" x="4740275" y="1908175"/>
          <p14:tracePt t="16250" x="4740275" y="1881188"/>
          <p14:tracePt t="16258" x="4749800" y="1862138"/>
          <p14:tracePt t="16267" x="4749800" y="1844675"/>
          <p14:tracePt t="16274" x="4759325" y="1825625"/>
          <p14:tracePt t="16282" x="4759325" y="1808163"/>
          <p14:tracePt t="16290" x="4759325" y="1781175"/>
          <p14:tracePt t="16298" x="4759325" y="1762125"/>
          <p14:tracePt t="16306" x="4759325" y="1744663"/>
          <p14:tracePt t="16314" x="4759325" y="1735138"/>
          <p14:tracePt t="16322" x="4759325" y="1716088"/>
          <p14:tracePt t="16330" x="4759325" y="1698625"/>
          <p14:tracePt t="16338" x="4759325" y="1671638"/>
          <p14:tracePt t="16346" x="4759325" y="1662113"/>
          <p14:tracePt t="16378" x="4759325" y="1643063"/>
          <p14:tracePt t="16410" x="4759325" y="1635125"/>
          <p14:tracePt t="16426" x="4759325" y="1625600"/>
          <p14:tracePt t="16435" x="4759325" y="1616075"/>
          <p14:tracePt t="16442" x="4759325" y="1606550"/>
          <p14:tracePt t="16466" x="4759325" y="1598613"/>
          <p14:tracePt t="16474" x="4759325" y="1589088"/>
          <p14:tracePt t="16490" x="4759325" y="1562100"/>
          <p14:tracePt t="16499" x="4759325" y="1525588"/>
          <p14:tracePt t="16507" x="4759325" y="1497013"/>
          <p14:tracePt t="16514" x="4749800" y="1470025"/>
          <p14:tracePt t="16522" x="4732338" y="1452563"/>
          <p14:tracePt t="16531" x="4695825" y="1423988"/>
          <p14:tracePt t="16538" x="4640263" y="1397000"/>
          <p14:tracePt t="16546" x="4594225" y="1370013"/>
          <p14:tracePt t="16555" x="4530725" y="1360488"/>
          <p14:tracePt t="16562" x="4440238" y="1343025"/>
          <p14:tracePt t="16573" x="4330700" y="1333500"/>
          <p14:tracePt t="16579" x="4183063" y="1314450"/>
          <p14:tracePt t="16588" x="4037013" y="1306513"/>
          <p14:tracePt t="16594" x="3900488" y="1270000"/>
          <p14:tracePt t="16604" x="3754438" y="1270000"/>
          <p14:tracePt t="16610" x="3644900" y="1270000"/>
          <p14:tracePt t="16620" x="3516313" y="1270000"/>
          <p14:tracePt t="16626" x="3425825" y="1270000"/>
          <p14:tracePt t="16634" x="3352800" y="1270000"/>
          <p14:tracePt t="16642" x="3297238" y="1270000"/>
          <p14:tracePt t="16652" x="3224213" y="1270000"/>
          <p14:tracePt t="16658" x="3178175" y="1270000"/>
          <p14:tracePt t="16667" x="3124200" y="1277938"/>
          <p14:tracePt t="16674" x="3060700" y="1296988"/>
          <p14:tracePt t="16682" x="3005138" y="1296988"/>
          <p14:tracePt t="16690" x="2932113" y="1314450"/>
          <p14:tracePt t="16698" x="2868613" y="1323975"/>
          <p14:tracePt t="16706" x="2795588" y="1323975"/>
          <p14:tracePt t="16715" x="2732088" y="1333500"/>
          <p14:tracePt t="16723" x="2695575" y="1333500"/>
          <p14:tracePt t="16730" x="2676525" y="1343025"/>
          <p14:tracePt t="16740" x="2657475" y="1343025"/>
          <p14:tracePt t="16747" x="2640013" y="1350963"/>
          <p14:tracePt t="16787" x="2630488" y="1350963"/>
          <p14:tracePt t="16794" x="2613025" y="1350963"/>
          <p14:tracePt t="16804" x="2576513" y="1370013"/>
          <p14:tracePt t="16811" x="2530475" y="1379538"/>
          <p14:tracePt t="16820" x="2466975" y="1397000"/>
          <p14:tracePt t="16826" x="2393950" y="1423988"/>
          <p14:tracePt t="16836" x="2292350" y="1452563"/>
          <p14:tracePt t="16842" x="2201863" y="1479550"/>
          <p14:tracePt t="16851" x="2119313" y="1525588"/>
          <p14:tracePt t="16858" x="2019300" y="1562100"/>
          <p14:tracePt t="16866" x="1936750" y="1616075"/>
          <p14:tracePt t="16875" x="1909763" y="1643063"/>
          <p14:tracePt t="16882" x="1863725" y="1671638"/>
          <p14:tracePt t="16890" x="1827213" y="1708150"/>
          <p14:tracePt t="16898" x="1800225" y="1735138"/>
          <p14:tracePt t="16907" x="1781175" y="1752600"/>
          <p14:tracePt t="16914" x="1754188" y="1798638"/>
          <p14:tracePt t="16923" x="1735138" y="1835150"/>
          <p14:tracePt t="16931" x="1727200" y="1871663"/>
          <p14:tracePt t="16938" x="1698625" y="1917700"/>
          <p14:tracePt t="16946" x="1662113" y="1981200"/>
          <p14:tracePt t="16955" x="1644650" y="2027238"/>
          <p14:tracePt t="16972" x="1598613" y="2119313"/>
          <p14:tracePt t="16978" x="1589088" y="2163763"/>
          <p14:tracePt t="16987" x="1571625" y="2192338"/>
          <p14:tracePt t="16994" x="1562100" y="2228850"/>
          <p14:tracePt t="17004" x="1552575" y="2292350"/>
          <p14:tracePt t="17010" x="1552575" y="2319338"/>
          <p14:tracePt t="17020" x="1552575" y="2365375"/>
          <p14:tracePt t="17026" x="1552575" y="2401888"/>
          <p14:tracePt t="17035" x="1552575" y="2447925"/>
          <p14:tracePt t="17042" x="1552575" y="2484438"/>
          <p14:tracePt t="17051" x="1552575" y="2511425"/>
          <p14:tracePt t="17061" x="1571625" y="2538413"/>
          <p14:tracePt t="17067" x="1589088" y="2565400"/>
          <p14:tracePt t="17074" x="1617663" y="2593975"/>
          <p14:tracePt t="17082" x="1635125" y="2611438"/>
          <p14:tracePt t="17091" x="1662113" y="2638425"/>
          <p14:tracePt t="17101" x="1698625" y="2657475"/>
          <p14:tracePt t="17109" x="1727200" y="2667000"/>
          <p14:tracePt t="17114" x="1754188" y="2684463"/>
          <p14:tracePt t="17122" x="1800225" y="2693988"/>
          <p14:tracePt t="17130" x="1844675" y="2720975"/>
          <p14:tracePt t="17140" x="1881188" y="2720975"/>
          <p14:tracePt t="17146" x="1936750" y="2730500"/>
          <p14:tracePt t="17155" x="2000250" y="2730500"/>
          <p14:tracePt t="17162" x="2036763" y="2740025"/>
          <p14:tracePt t="17171" x="2092325" y="2740025"/>
          <p14:tracePt t="17180" x="2174875" y="2740025"/>
          <p14:tracePt t="17188" x="2211388" y="2740025"/>
          <p14:tracePt t="17194" x="2265363" y="2740025"/>
          <p14:tracePt t="17203" x="2292350" y="2740025"/>
          <p14:tracePt t="17210" x="2347913" y="2740025"/>
          <p14:tracePt t="17221" x="2374900" y="2740025"/>
          <p14:tracePt t="17227" x="2393950" y="2740025"/>
          <p14:tracePt t="17237" x="2411413" y="2740025"/>
          <p14:tracePt t="17242" x="2447925" y="2730500"/>
          <p14:tracePt t="17251" x="2466975" y="2730500"/>
          <p14:tracePt t="17258" x="2484438" y="2720975"/>
          <p14:tracePt t="17266" x="2520950" y="2703513"/>
          <p14:tracePt t="17274" x="2547938" y="2693988"/>
          <p14:tracePt t="17282" x="2566988" y="2684463"/>
          <p14:tracePt t="17291" x="2593975" y="2674938"/>
          <p14:tracePt t="17300" x="2640013" y="2647950"/>
          <p14:tracePt t="17307" x="2657475" y="2638425"/>
          <p14:tracePt t="17314" x="2686050" y="2620963"/>
          <p14:tracePt t="17322" x="2713038" y="2601913"/>
          <p14:tracePt t="17330" x="2732088" y="2593975"/>
          <p14:tracePt t="17338" x="2759075" y="2584450"/>
          <p14:tracePt t="17347" x="2776538" y="2557463"/>
          <p14:tracePt t="17355" x="2786063" y="2557463"/>
          <p14:tracePt t="17362" x="2786063" y="2547938"/>
          <p14:tracePt t="17372" x="2795588" y="2528888"/>
          <p14:tracePt t="17378" x="2805113" y="2520950"/>
          <p14:tracePt t="17389" x="2813050" y="2501900"/>
          <p14:tracePt t="17394" x="2832100" y="2484438"/>
          <p14:tracePt t="17403" x="2832100" y="2474913"/>
          <p14:tracePt t="17410" x="2832100" y="2455863"/>
          <p14:tracePt t="17419" x="2849563" y="2428875"/>
          <p14:tracePt t="17426" x="2878138" y="2382838"/>
          <p14:tracePt t="17437" x="2886075" y="2355850"/>
          <p14:tracePt t="17442" x="2886075" y="2328863"/>
          <p14:tracePt t="17451" x="2905125" y="2282825"/>
          <p14:tracePt t="17459" x="2905125" y="2255838"/>
          <p14:tracePt t="17467" x="2914650" y="2219325"/>
          <p14:tracePt t="17474" x="2914650" y="2209800"/>
          <p14:tracePt t="17482" x="2932113" y="2173288"/>
          <p14:tracePt t="17490" x="2932113" y="2155825"/>
          <p14:tracePt t="17500" x="2932113" y="2119313"/>
          <p14:tracePt t="17507" x="2932113" y="2100263"/>
          <p14:tracePt t="17514" x="2932113" y="2054225"/>
          <p14:tracePt t="17522" x="2932113" y="2027238"/>
          <p14:tracePt t="17530" x="2922588" y="1990725"/>
          <p14:tracePt t="17538" x="2914650" y="1954213"/>
          <p14:tracePt t="17547" x="2914650" y="1917700"/>
          <p14:tracePt t="17555" x="2905125" y="1898650"/>
          <p14:tracePt t="17562" x="2895600" y="1862138"/>
          <p14:tracePt t="17572" x="2886075" y="1844675"/>
          <p14:tracePt t="17579" x="2878138" y="1825625"/>
          <p14:tracePt t="17594" x="2868613" y="1798638"/>
          <p14:tracePt t="17603" x="2859088" y="1789113"/>
          <p14:tracePt t="17610" x="2849563" y="1771650"/>
          <p14:tracePt t="17619" x="2832100" y="1752600"/>
          <p14:tracePt t="17626" x="2822575" y="1716088"/>
          <p14:tracePt t="17636" x="2805113" y="1698625"/>
          <p14:tracePt t="17642" x="2786063" y="1679575"/>
          <p14:tracePt t="17651" x="2768600" y="1662113"/>
          <p14:tracePt t="17658" x="2749550" y="1643063"/>
          <p14:tracePt t="17667" x="2722563" y="1625600"/>
          <p14:tracePt t="17675" x="2695575" y="1606550"/>
          <p14:tracePt t="17682" x="2667000" y="1589088"/>
          <p14:tracePt t="17691" x="2640013" y="1579563"/>
          <p14:tracePt t="17698" x="2593975" y="1562100"/>
          <p14:tracePt t="17708" x="2576513" y="1552575"/>
          <p14:tracePt t="17714" x="2540000" y="1543050"/>
          <p14:tracePt t="17723" x="2503488" y="1516063"/>
          <p14:tracePt t="17731" x="2466975" y="1506538"/>
          <p14:tracePt t="17739" x="2430463" y="1489075"/>
          <p14:tracePt t="17747" x="2384425" y="1479550"/>
          <p14:tracePt t="17755" x="2338388" y="1470025"/>
          <p14:tracePt t="17762" x="2301875" y="1452563"/>
          <p14:tracePt t="17771" x="2265363" y="1443038"/>
          <p14:tracePt t="17778" x="2247900" y="1443038"/>
          <p14:tracePt t="17789" x="2219325" y="1443038"/>
          <p14:tracePt t="17794" x="2192338" y="1433513"/>
          <p14:tracePt t="17804" x="2174875" y="1433513"/>
          <p14:tracePt t="17811" x="2146300" y="1433513"/>
          <p14:tracePt t="17819" x="2119313" y="1433513"/>
          <p14:tracePt t="17828" x="2082800" y="1433513"/>
          <p14:tracePt t="17837" x="2046288" y="1433513"/>
          <p14:tracePt t="17842" x="1990725" y="1433513"/>
          <p14:tracePt t="17851" x="1946275" y="1433513"/>
          <p14:tracePt t="17859" x="1890713" y="1433513"/>
          <p14:tracePt t="17868" x="1854200" y="1433513"/>
          <p14:tracePt t="17874" x="1808163" y="1433513"/>
          <p14:tracePt t="17882" x="1771650" y="1433513"/>
          <p14:tracePt t="17890" x="1754188" y="1433513"/>
          <p14:tracePt t="17898" x="1727200" y="1433513"/>
          <p14:tracePt t="17907" x="1708150" y="1433513"/>
          <p14:tracePt t="17914" x="1698625" y="1443038"/>
          <p14:tracePt t="17922" x="1681163" y="1452563"/>
          <p14:tracePt t="17930" x="1671638" y="1460500"/>
          <p14:tracePt t="17940" x="1644650" y="1479550"/>
          <p14:tracePt t="17946" x="1625600" y="1489075"/>
          <p14:tracePt t="17955" x="1598613" y="1516063"/>
          <p14:tracePt t="17972" x="1552575" y="1562100"/>
          <p14:tracePt t="17978" x="1543050" y="1589088"/>
          <p14:tracePt t="17988" x="1535113" y="1606550"/>
          <p14:tracePt t="17994" x="1535113" y="1635125"/>
          <p14:tracePt t="18004" x="1525588" y="1662113"/>
          <p14:tracePt t="18010" x="1525588" y="1698625"/>
          <p14:tracePt t="18019" x="1516063" y="1735138"/>
          <p14:tracePt t="18026" x="1516063" y="1762125"/>
          <p14:tracePt t="18035" x="1516063" y="1808163"/>
          <p14:tracePt t="18042" x="1516063" y="1835150"/>
          <p14:tracePt t="18050" x="1516063" y="1854200"/>
          <p14:tracePt t="18058" x="1516063" y="1881188"/>
          <p14:tracePt t="18066" x="1516063" y="1917700"/>
          <p14:tracePt t="18074" x="1516063" y="1927225"/>
          <p14:tracePt t="18082" x="1516063" y="1963738"/>
          <p14:tracePt t="18091" x="1516063" y="1990725"/>
          <p14:tracePt t="18099" x="1516063" y="2017713"/>
          <p14:tracePt t="18109" x="1516063" y="2046288"/>
          <p14:tracePt t="18115" x="1516063" y="2082800"/>
          <p14:tracePt t="18124" x="1516063" y="2109788"/>
          <p14:tracePt t="18132" x="1525588" y="2127250"/>
          <p14:tracePt t="18140" x="1525588" y="2155825"/>
          <p14:tracePt t="18147" x="1535113" y="2182813"/>
          <p14:tracePt t="18157" x="1543050" y="2200275"/>
          <p14:tracePt t="18163" x="1543050" y="2236788"/>
          <p14:tracePt t="18172" x="1552575" y="2255838"/>
          <p14:tracePt t="18178" x="1562100" y="2255838"/>
          <p14:tracePt t="18189" x="1571625" y="2273300"/>
          <p14:tracePt t="18194" x="1579563" y="2292350"/>
          <p14:tracePt t="18206" x="1598613" y="2319338"/>
          <p14:tracePt t="18211" x="1617663" y="2338388"/>
          <p14:tracePt t="18223" x="1644650" y="2355850"/>
          <p14:tracePt t="18228" x="1644650" y="2365375"/>
          <p14:tracePt t="18237" x="1662113" y="2382838"/>
          <p14:tracePt t="18244" x="1690688" y="2401888"/>
          <p14:tracePt t="18251" x="1717675" y="2419350"/>
          <p14:tracePt t="18259" x="1727200" y="2428875"/>
          <p14:tracePt t="18266" x="1735138" y="2438400"/>
          <p14:tracePt t="18292" x="1744663" y="2447925"/>
          <p14:tracePt t="18308" x="1754188" y="2447925"/>
          <p14:tracePt t="18317" x="1771650" y="2447925"/>
          <p14:tracePt t="18324" x="1800225" y="2465388"/>
          <p14:tracePt t="18331" x="1844675" y="2474913"/>
          <p14:tracePt t="18340" x="1900238" y="2484438"/>
          <p14:tracePt t="18346" x="1963738" y="2511425"/>
          <p14:tracePt t="18356" x="2027238" y="2520950"/>
          <p14:tracePt t="18362" x="2063750" y="2528888"/>
          <p14:tracePt t="18372" x="2100263" y="2538413"/>
          <p14:tracePt t="18378" x="2136775" y="2565400"/>
          <p14:tracePt t="18389" x="2155825" y="2574925"/>
          <p14:tracePt t="1844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0476" y="451053"/>
            <a:ext cx="8155969" cy="1200329"/>
          </a:xfrm>
          <a:prstGeom prst="rect">
            <a:avLst/>
          </a:prstGeom>
        </p:spPr>
        <p:txBody>
          <a:bodyPr wrap="square">
            <a:spAutoFit/>
          </a:bodyPr>
          <a:lstStyle/>
          <a:p>
            <a:pPr algn="ctr"/>
            <a:r>
              <a:rPr lang="en-US" sz="2400" b="1" dirty="0"/>
              <a:t>Imidazole and Triazole-based Carbamates as Novel Aromatase Inhibitors: Synthesis and </a:t>
            </a:r>
            <a:r>
              <a:rPr lang="en-US" sz="2400" b="1" i="1" dirty="0"/>
              <a:t>in vitro </a:t>
            </a:r>
            <a:r>
              <a:rPr lang="en-US" sz="2400" b="1" dirty="0"/>
              <a:t>Evaluation on MCF7 Breast Cancer Cells</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7" name="Oggetto 6">
            <a:extLst>
              <a:ext uri="{FF2B5EF4-FFF2-40B4-BE49-F238E27FC236}">
                <a16:creationId xmlns:a16="http://schemas.microsoft.com/office/drawing/2014/main" id="{CAD7109B-0BC9-42EC-838B-918E7F3CEF7C}"/>
              </a:ext>
            </a:extLst>
          </p:cNvPr>
          <p:cNvGraphicFramePr>
            <a:graphicFrameLocks noChangeAspect="1"/>
          </p:cNvGraphicFramePr>
          <p:nvPr>
            <p:extLst>
              <p:ext uri="{D42A27DB-BD31-4B8C-83A1-F6EECF244321}">
                <p14:modId xmlns:p14="http://schemas.microsoft.com/office/powerpoint/2010/main" val="3560623459"/>
              </p:ext>
            </p:extLst>
          </p:nvPr>
        </p:nvGraphicFramePr>
        <p:xfrm>
          <a:off x="1892300" y="2482850"/>
          <a:ext cx="2122488" cy="1382713"/>
        </p:xfrm>
        <a:graphic>
          <a:graphicData uri="http://schemas.openxmlformats.org/presentationml/2006/ole">
            <mc:AlternateContent xmlns:mc="http://schemas.openxmlformats.org/markup-compatibility/2006">
              <mc:Choice xmlns:v="urn:schemas-microsoft-com:vml" Requires="v">
                <p:oleObj spid="_x0000_s11464" name="CS ChemDraw Drawing" r:id="rId7" imgW="1481112" imgH="975000" progId="ChemDraw.Document.6.0">
                  <p:embed/>
                </p:oleObj>
              </mc:Choice>
              <mc:Fallback>
                <p:oleObj name="CS ChemDraw Drawing" r:id="rId7" imgW="1481112" imgH="975000" progId="ChemDraw.Document.6.0">
                  <p:embed/>
                  <p:pic>
                    <p:nvPicPr>
                      <p:cNvPr id="3" name="Oggetto 2">
                        <a:extLst>
                          <a:ext uri="{FF2B5EF4-FFF2-40B4-BE49-F238E27FC236}">
                            <a16:creationId xmlns:a16="http://schemas.microsoft.com/office/drawing/2014/main" id="{AAA33790-EFFB-4413-89BC-15BDC12AB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2300" y="2482850"/>
                        <a:ext cx="2122488" cy="1382713"/>
                      </a:xfrm>
                      <a:prstGeom prst="rect">
                        <a:avLst/>
                      </a:prstGeom>
                      <a:noFill/>
                    </p:spPr>
                  </p:pic>
                </p:oleObj>
              </mc:Fallback>
            </mc:AlternateContent>
          </a:graphicData>
        </a:graphic>
      </p:graphicFrame>
      <p:graphicFrame>
        <p:nvGraphicFramePr>
          <p:cNvPr id="8" name="Oggetto 7">
            <a:extLst>
              <a:ext uri="{FF2B5EF4-FFF2-40B4-BE49-F238E27FC236}">
                <a16:creationId xmlns:a16="http://schemas.microsoft.com/office/drawing/2014/main" id="{FAC239A0-939A-42BA-8532-CE3A5C1B71F6}"/>
              </a:ext>
            </a:extLst>
          </p:cNvPr>
          <p:cNvGraphicFramePr>
            <a:graphicFrameLocks noChangeAspect="1"/>
          </p:cNvGraphicFramePr>
          <p:nvPr>
            <p:extLst>
              <p:ext uri="{D42A27DB-BD31-4B8C-83A1-F6EECF244321}">
                <p14:modId xmlns:p14="http://schemas.microsoft.com/office/powerpoint/2010/main" val="1214276575"/>
              </p:ext>
            </p:extLst>
          </p:nvPr>
        </p:nvGraphicFramePr>
        <p:xfrm>
          <a:off x="5181600" y="2286000"/>
          <a:ext cx="2057400" cy="1736725"/>
        </p:xfrm>
        <a:graphic>
          <a:graphicData uri="http://schemas.openxmlformats.org/presentationml/2006/ole">
            <mc:AlternateContent xmlns:mc="http://schemas.openxmlformats.org/markup-compatibility/2006">
              <mc:Choice xmlns:v="urn:schemas-microsoft-com:vml" Requires="v">
                <p:oleObj spid="_x0000_s11465" name="CS ChemDraw Drawing" r:id="rId9" imgW="1509974" imgH="1287313" progId="ChemDraw.Document.6.0">
                  <p:embed/>
                </p:oleObj>
              </mc:Choice>
              <mc:Fallback>
                <p:oleObj name="CS ChemDraw Drawing" r:id="rId9" imgW="1509974" imgH="1287313" progId="ChemDraw.Document.6.0">
                  <p:embed/>
                  <p:pic>
                    <p:nvPicPr>
                      <p:cNvPr id="7" name="Oggetto 6">
                        <a:extLst>
                          <a:ext uri="{FF2B5EF4-FFF2-40B4-BE49-F238E27FC236}">
                            <a16:creationId xmlns:a16="http://schemas.microsoft.com/office/drawing/2014/main" id="{51FADB27-7143-4CEC-B07D-B0F00D6410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286000"/>
                        <a:ext cx="2057400" cy="1736725"/>
                      </a:xfrm>
                      <a:prstGeom prst="rect">
                        <a:avLst/>
                      </a:prstGeom>
                      <a:noFill/>
                    </p:spPr>
                  </p:pic>
                </p:oleObj>
              </mc:Fallback>
            </mc:AlternateContent>
          </a:graphicData>
        </a:graphic>
      </p:graphicFrame>
      <p:sp>
        <p:nvSpPr>
          <p:cNvPr id="2" name="Rettangolo con angoli arrotondati 1">
            <a:extLst>
              <a:ext uri="{FF2B5EF4-FFF2-40B4-BE49-F238E27FC236}">
                <a16:creationId xmlns:a16="http://schemas.microsoft.com/office/drawing/2014/main" id="{67667E29-97C9-4537-B1AC-3A03A2266D54}"/>
              </a:ext>
            </a:extLst>
          </p:cNvPr>
          <p:cNvSpPr/>
          <p:nvPr/>
        </p:nvSpPr>
        <p:spPr>
          <a:xfrm>
            <a:off x="1090834" y="2133600"/>
            <a:ext cx="7010400" cy="3276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1FE87301-56E2-4D28-8AC3-16F96960D7E3}"/>
              </a:ext>
            </a:extLst>
          </p:cNvPr>
          <p:cNvSpPr txBox="1"/>
          <p:nvPr/>
        </p:nvSpPr>
        <p:spPr>
          <a:xfrm>
            <a:off x="2585001" y="4137805"/>
            <a:ext cx="529312" cy="369332"/>
          </a:xfrm>
          <a:prstGeom prst="rect">
            <a:avLst/>
          </a:prstGeom>
          <a:noFill/>
        </p:spPr>
        <p:txBody>
          <a:bodyPr wrap="none" rtlCol="0">
            <a:spAutoFit/>
          </a:bodyPr>
          <a:lstStyle/>
          <a:p>
            <a:r>
              <a:rPr lang="it-IT" b="1" dirty="0">
                <a:solidFill>
                  <a:srgbClr val="FF0000"/>
                </a:solidFill>
              </a:rPr>
              <a:t>13a</a:t>
            </a:r>
          </a:p>
        </p:txBody>
      </p:sp>
      <p:sp>
        <p:nvSpPr>
          <p:cNvPr id="13" name="CasellaDiTesto 12">
            <a:extLst>
              <a:ext uri="{FF2B5EF4-FFF2-40B4-BE49-F238E27FC236}">
                <a16:creationId xmlns:a16="http://schemas.microsoft.com/office/drawing/2014/main" id="{DD8117C5-D47B-4025-BEB9-8D2D6016A276}"/>
              </a:ext>
            </a:extLst>
          </p:cNvPr>
          <p:cNvSpPr txBox="1"/>
          <p:nvPr/>
        </p:nvSpPr>
        <p:spPr>
          <a:xfrm>
            <a:off x="6082116" y="4110434"/>
            <a:ext cx="514885" cy="369332"/>
          </a:xfrm>
          <a:prstGeom prst="rect">
            <a:avLst/>
          </a:prstGeom>
          <a:noFill/>
        </p:spPr>
        <p:txBody>
          <a:bodyPr wrap="none" rtlCol="0">
            <a:spAutoFit/>
          </a:bodyPr>
          <a:lstStyle/>
          <a:p>
            <a:r>
              <a:rPr lang="it-IT" b="1" dirty="0">
                <a:solidFill>
                  <a:srgbClr val="FF0000"/>
                </a:solidFill>
              </a:rPr>
              <a:t>15c</a:t>
            </a:r>
          </a:p>
        </p:txBody>
      </p:sp>
      <p:sp>
        <p:nvSpPr>
          <p:cNvPr id="11" name="CasellaDiTesto 10">
            <a:extLst>
              <a:ext uri="{FF2B5EF4-FFF2-40B4-BE49-F238E27FC236}">
                <a16:creationId xmlns:a16="http://schemas.microsoft.com/office/drawing/2014/main" id="{7A3034A1-7A8B-4F05-BA24-986C882F33B5}"/>
              </a:ext>
            </a:extLst>
          </p:cNvPr>
          <p:cNvSpPr txBox="1"/>
          <p:nvPr/>
        </p:nvSpPr>
        <p:spPr>
          <a:xfrm>
            <a:off x="1676400" y="4435478"/>
            <a:ext cx="2561279" cy="646331"/>
          </a:xfrm>
          <a:prstGeom prst="rect">
            <a:avLst/>
          </a:prstGeom>
          <a:noFill/>
        </p:spPr>
        <p:txBody>
          <a:bodyPr wrap="none" rtlCol="0">
            <a:spAutoFit/>
          </a:bodyPr>
          <a:lstStyle/>
          <a:p>
            <a:r>
              <a:rPr lang="it-IT" dirty="0"/>
              <a:t>IC</a:t>
            </a:r>
            <a:r>
              <a:rPr lang="it-IT" baseline="-25000" dirty="0"/>
              <a:t>50</a:t>
            </a:r>
            <a:r>
              <a:rPr lang="it-IT" dirty="0"/>
              <a:t> (</a:t>
            </a:r>
            <a:r>
              <a:rPr lang="it-IT" dirty="0" err="1"/>
              <a:t>aromatase</a:t>
            </a:r>
            <a:r>
              <a:rPr lang="it-IT" dirty="0"/>
              <a:t>) 0.82 </a:t>
            </a:r>
            <a:r>
              <a:rPr lang="it-IT" dirty="0" err="1">
                <a:latin typeface="Symbol" panose="05050102010706020507" pitchFamily="18" charset="2"/>
              </a:rPr>
              <a:t>mM</a:t>
            </a:r>
            <a:endParaRPr lang="it-IT" dirty="0">
              <a:latin typeface="Symbol" panose="05050102010706020507" pitchFamily="18" charset="2"/>
            </a:endParaRPr>
          </a:p>
          <a:p>
            <a:r>
              <a:rPr lang="it-IT" dirty="0"/>
              <a:t>IC</a:t>
            </a:r>
            <a:r>
              <a:rPr lang="it-IT" baseline="-25000" dirty="0"/>
              <a:t>50</a:t>
            </a:r>
            <a:r>
              <a:rPr lang="it-IT" dirty="0"/>
              <a:t> (MCF7) 6.58 </a:t>
            </a:r>
            <a:r>
              <a:rPr lang="it-IT" dirty="0" err="1">
                <a:latin typeface="Symbol" panose="05050102010706020507" pitchFamily="18" charset="2"/>
              </a:rPr>
              <a:t>m</a:t>
            </a:r>
            <a:r>
              <a:rPr lang="it-IT" dirty="0" err="1"/>
              <a:t>M</a:t>
            </a:r>
            <a:endParaRPr lang="it-IT" dirty="0"/>
          </a:p>
        </p:txBody>
      </p:sp>
      <p:sp>
        <p:nvSpPr>
          <p:cNvPr id="14" name="CasellaDiTesto 13">
            <a:extLst>
              <a:ext uri="{FF2B5EF4-FFF2-40B4-BE49-F238E27FC236}">
                <a16:creationId xmlns:a16="http://schemas.microsoft.com/office/drawing/2014/main" id="{FDB32CBF-AAB0-44F2-90F9-D7795108B4D2}"/>
              </a:ext>
            </a:extLst>
          </p:cNvPr>
          <p:cNvSpPr txBox="1"/>
          <p:nvPr/>
        </p:nvSpPr>
        <p:spPr>
          <a:xfrm>
            <a:off x="5251487" y="4419600"/>
            <a:ext cx="2553263" cy="646331"/>
          </a:xfrm>
          <a:prstGeom prst="rect">
            <a:avLst/>
          </a:prstGeom>
          <a:noFill/>
        </p:spPr>
        <p:txBody>
          <a:bodyPr wrap="none" rtlCol="0">
            <a:spAutoFit/>
          </a:bodyPr>
          <a:lstStyle/>
          <a:p>
            <a:r>
              <a:rPr lang="it-IT" dirty="0"/>
              <a:t>IC</a:t>
            </a:r>
            <a:r>
              <a:rPr lang="it-IT" baseline="-25000" dirty="0"/>
              <a:t>50</a:t>
            </a:r>
            <a:r>
              <a:rPr lang="it-IT" dirty="0"/>
              <a:t> (</a:t>
            </a:r>
            <a:r>
              <a:rPr lang="it-IT" dirty="0" err="1"/>
              <a:t>aromatase</a:t>
            </a:r>
            <a:r>
              <a:rPr lang="it-IT" dirty="0"/>
              <a:t>) 0.86 </a:t>
            </a:r>
            <a:r>
              <a:rPr lang="it-IT" dirty="0" err="1">
                <a:latin typeface="Symbol" panose="05050102010706020507" pitchFamily="18" charset="2"/>
              </a:rPr>
              <a:t>m</a:t>
            </a:r>
            <a:r>
              <a:rPr lang="it-IT" dirty="0" err="1"/>
              <a:t>M</a:t>
            </a:r>
            <a:endParaRPr lang="it-IT" dirty="0"/>
          </a:p>
          <a:p>
            <a:r>
              <a:rPr lang="it-IT" dirty="0"/>
              <a:t>IC</a:t>
            </a:r>
            <a:r>
              <a:rPr lang="it-IT" baseline="-25000" dirty="0"/>
              <a:t>50</a:t>
            </a:r>
            <a:r>
              <a:rPr lang="it-IT" dirty="0"/>
              <a:t> (MCF7) 7.16 </a:t>
            </a:r>
            <a:r>
              <a:rPr lang="it-IT" dirty="0" err="1">
                <a:latin typeface="Symbol" panose="05050102010706020507" pitchFamily="18" charset="2"/>
              </a:rPr>
              <a:t>m</a:t>
            </a:r>
            <a:r>
              <a:rPr lang="it-IT" dirty="0" err="1"/>
              <a:t>M</a:t>
            </a:r>
            <a:r>
              <a:rPr lang="it-IT" dirty="0"/>
              <a:t> </a:t>
            </a:r>
          </a:p>
        </p:txBody>
      </p:sp>
      <p:pic>
        <p:nvPicPr>
          <p:cNvPr id="3" name="Audio 2">
            <a:hlinkClick r:id="" action="ppaction://media"/>
            <a:extLst>
              <a:ext uri="{FF2B5EF4-FFF2-40B4-BE49-F238E27FC236}">
                <a16:creationId xmlns:a16="http://schemas.microsoft.com/office/drawing/2014/main" id="{85743FCA-C8C2-40F3-B68F-24109A0B782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xmlns:p14="http://schemas.microsoft.com/office/powerpoint/2010/main">
    <mc:Choice Requires="p14">
      <p:transition spd="slow" p14:dur="2000" advTm="19204"/>
    </mc:Choice>
    <mc:Fallback xmlns="">
      <p:transition spd="slow" advTm="1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153400" cy="461665"/>
          </a:xfrm>
          <a:prstGeom prst="rect">
            <a:avLst/>
          </a:prstGeom>
          <a:noFill/>
        </p:spPr>
        <p:txBody>
          <a:bodyPr wrap="square" rtlCol="0">
            <a:spAutoFit/>
          </a:bodyPr>
          <a:lstStyle/>
          <a:p>
            <a:pPr algn="ctr"/>
            <a:r>
              <a:rPr lang="en-US" sz="2400" b="1" dirty="0"/>
              <a:t>Cytotoxicity Evaluation on MCF7 Cells by LDH Assay</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20</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Immagine 6">
            <a:extLst>
              <a:ext uri="{FF2B5EF4-FFF2-40B4-BE49-F238E27FC236}">
                <a16:creationId xmlns:a16="http://schemas.microsoft.com/office/drawing/2014/main" id="{D7D90376-778C-4F7B-862F-E71C8E901FC9}"/>
              </a:ext>
            </a:extLst>
          </p:cNvPr>
          <p:cNvPicPr/>
          <p:nvPr/>
        </p:nvPicPr>
        <p:blipFill rotWithShape="1">
          <a:blip r:embed="rId5" cstate="print"/>
          <a:srcRect l="10768" t="13895" r="12308" b="19368"/>
          <a:stretch/>
        </p:blipFill>
        <p:spPr>
          <a:xfrm>
            <a:off x="1676400" y="2475131"/>
            <a:ext cx="5791200" cy="3316069"/>
          </a:xfrm>
          <a:prstGeom prst="rect">
            <a:avLst/>
          </a:prstGeom>
        </p:spPr>
      </p:pic>
      <p:sp>
        <p:nvSpPr>
          <p:cNvPr id="2" name="Rettangolo 1">
            <a:extLst>
              <a:ext uri="{FF2B5EF4-FFF2-40B4-BE49-F238E27FC236}">
                <a16:creationId xmlns:a16="http://schemas.microsoft.com/office/drawing/2014/main" id="{AC3E514D-425B-4582-A1FB-DFB86729EBC9}"/>
              </a:ext>
            </a:extLst>
          </p:cNvPr>
          <p:cNvSpPr/>
          <p:nvPr/>
        </p:nvSpPr>
        <p:spPr>
          <a:xfrm>
            <a:off x="381000" y="990600"/>
            <a:ext cx="8229600" cy="1107996"/>
          </a:xfrm>
          <a:prstGeom prst="rect">
            <a:avLst/>
          </a:prstGeom>
        </p:spPr>
        <p:txBody>
          <a:bodyPr wrap="square">
            <a:spAutoFit/>
          </a:bodyPr>
          <a:lstStyle/>
          <a:p>
            <a:pPr algn="just"/>
            <a:r>
              <a:rPr lang="en-US" sz="2200" dirty="0">
                <a:latin typeface="+mj-lt"/>
                <a:ea typeface="Times New Roman" panose="02020603050405020304" pitchFamily="18" charset="0"/>
              </a:rPr>
              <a:t>The cytotoxic effect of both compounds was measured by the lactate dehydrogenase assay of MCF7 cells in response to loading concentrations of </a:t>
            </a:r>
            <a:r>
              <a:rPr lang="en-US" sz="2200" b="1" dirty="0">
                <a:latin typeface="+mj-lt"/>
                <a:ea typeface="Times New Roman" panose="02020603050405020304" pitchFamily="18" charset="0"/>
              </a:rPr>
              <a:t>13a</a:t>
            </a:r>
            <a:r>
              <a:rPr lang="en-US" sz="2200" dirty="0">
                <a:latin typeface="+mj-lt"/>
                <a:ea typeface="Times New Roman" panose="02020603050405020304" pitchFamily="18" charset="0"/>
              </a:rPr>
              <a:t> and </a:t>
            </a:r>
            <a:r>
              <a:rPr lang="en-US" sz="2200" b="1" dirty="0">
                <a:latin typeface="+mj-lt"/>
                <a:ea typeface="Times New Roman" panose="02020603050405020304" pitchFamily="18" charset="0"/>
              </a:rPr>
              <a:t>15c</a:t>
            </a:r>
            <a:r>
              <a:rPr lang="en-US" sz="2200" dirty="0">
                <a:latin typeface="+mj-lt"/>
                <a:ea typeface="Times New Roman" panose="02020603050405020304" pitchFamily="18" charset="0"/>
              </a:rPr>
              <a:t> </a:t>
            </a:r>
            <a:endParaRPr lang="it-IT" sz="2200" dirty="0">
              <a:latin typeface="+mj-lt"/>
            </a:endParaRPr>
          </a:p>
        </p:txBody>
      </p:sp>
      <p:pic>
        <p:nvPicPr>
          <p:cNvPr id="3" name="Audio 2">
            <a:hlinkClick r:id="" action="ppaction://media"/>
            <a:extLst>
              <a:ext uri="{FF2B5EF4-FFF2-40B4-BE49-F238E27FC236}">
                <a16:creationId xmlns:a16="http://schemas.microsoft.com/office/drawing/2014/main" id="{3D5EC5DD-492E-4742-9E05-2B654E577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
        <p:nvSpPr>
          <p:cNvPr id="8" name="Rettangolo 7">
            <a:extLst>
              <a:ext uri="{FF2B5EF4-FFF2-40B4-BE49-F238E27FC236}">
                <a16:creationId xmlns:a16="http://schemas.microsoft.com/office/drawing/2014/main" id="{C7021548-0007-4E4B-8AEA-1444225F3DE6}"/>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4208593007"/>
      </p:ext>
    </p:extLst>
  </p:cSld>
  <p:clrMapOvr>
    <a:masterClrMapping/>
  </p:clrMapOvr>
  <mc:AlternateContent xmlns:mc="http://schemas.openxmlformats.org/markup-compatibility/2006" xmlns:p14="http://schemas.microsoft.com/office/powerpoint/2010/main">
    <mc:Choice Requires="p14">
      <p:transition spd="slow" p14:dur="2000" advTm="43696"/>
    </mc:Choice>
    <mc:Fallback xmlns="">
      <p:transition spd="slow" advTm="4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extBox 3">
            <a:extLst>
              <a:ext uri="{FF2B5EF4-FFF2-40B4-BE49-F238E27FC236}">
                <a16:creationId xmlns:a16="http://schemas.microsoft.com/office/drawing/2014/main" id="{1BC94AAB-BAA6-4C29-AFED-9A88D974AACA}"/>
              </a:ext>
            </a:extLst>
          </p:cNvPr>
          <p:cNvSpPr txBox="1"/>
          <p:nvPr/>
        </p:nvSpPr>
        <p:spPr>
          <a:xfrm>
            <a:off x="533400" y="228600"/>
            <a:ext cx="8153400" cy="461665"/>
          </a:xfrm>
          <a:prstGeom prst="rect">
            <a:avLst/>
          </a:prstGeom>
          <a:noFill/>
        </p:spPr>
        <p:txBody>
          <a:bodyPr wrap="square" rtlCol="0">
            <a:spAutoFit/>
          </a:bodyPr>
          <a:lstStyle/>
          <a:p>
            <a:pPr algn="ctr"/>
            <a:r>
              <a:rPr lang="en-US" sz="2400" b="1" dirty="0"/>
              <a:t>Cell Cycle Analysis of MCF7 Cells</a:t>
            </a:r>
            <a:endParaRPr lang="fr-FR" sz="2400" b="1" dirty="0"/>
          </a:p>
        </p:txBody>
      </p:sp>
      <p:pic>
        <p:nvPicPr>
          <p:cNvPr id="9" name="Immagine 8">
            <a:extLst>
              <a:ext uri="{FF2B5EF4-FFF2-40B4-BE49-F238E27FC236}">
                <a16:creationId xmlns:a16="http://schemas.microsoft.com/office/drawing/2014/main" id="{3B28D6DF-9225-4E16-B9BA-A13F70D18F14}"/>
              </a:ext>
            </a:extLst>
          </p:cNvPr>
          <p:cNvPicPr/>
          <p:nvPr/>
        </p:nvPicPr>
        <p:blipFill rotWithShape="1">
          <a:blip r:embed="rId5" cstate="print"/>
          <a:srcRect l="7339" t="24342" r="47889" b="43652"/>
          <a:stretch/>
        </p:blipFill>
        <p:spPr>
          <a:xfrm>
            <a:off x="792618" y="3945762"/>
            <a:ext cx="5120366" cy="1843509"/>
          </a:xfrm>
          <a:prstGeom prst="rect">
            <a:avLst/>
          </a:prstGeom>
        </p:spPr>
      </p:pic>
      <p:pic>
        <p:nvPicPr>
          <p:cNvPr id="8" name="Immagine 7">
            <a:extLst>
              <a:ext uri="{FF2B5EF4-FFF2-40B4-BE49-F238E27FC236}">
                <a16:creationId xmlns:a16="http://schemas.microsoft.com/office/drawing/2014/main" id="{D4F4AE17-1F50-4494-A60D-A4ADC745A922}"/>
              </a:ext>
            </a:extLst>
          </p:cNvPr>
          <p:cNvPicPr/>
          <p:nvPr/>
        </p:nvPicPr>
        <p:blipFill rotWithShape="1">
          <a:blip r:embed="rId5" cstate="print"/>
          <a:srcRect l="27582" t="57906" r="44151" b="11910"/>
          <a:stretch/>
        </p:blipFill>
        <p:spPr>
          <a:xfrm>
            <a:off x="5791200" y="3810000"/>
            <a:ext cx="3048000" cy="1946160"/>
          </a:xfrm>
          <a:prstGeom prst="rect">
            <a:avLst/>
          </a:prstGeom>
        </p:spPr>
      </p:pic>
      <p:pic>
        <p:nvPicPr>
          <p:cNvPr id="12" name="Immagine 11">
            <a:extLst>
              <a:ext uri="{FF2B5EF4-FFF2-40B4-BE49-F238E27FC236}">
                <a16:creationId xmlns:a16="http://schemas.microsoft.com/office/drawing/2014/main" id="{94A62355-2A27-4625-9F7B-AEE084A4EBE5}"/>
              </a:ext>
            </a:extLst>
          </p:cNvPr>
          <p:cNvPicPr/>
          <p:nvPr/>
        </p:nvPicPr>
        <p:blipFill rotWithShape="1">
          <a:blip r:embed="rId5" cstate="print"/>
          <a:srcRect l="53181" t="55380" r="-1" b="8465"/>
          <a:stretch/>
        </p:blipFill>
        <p:spPr>
          <a:xfrm>
            <a:off x="4131158" y="903861"/>
            <a:ext cx="4800600" cy="2924709"/>
          </a:xfrm>
          <a:prstGeom prst="rect">
            <a:avLst/>
          </a:prstGeom>
        </p:spPr>
      </p:pic>
      <p:pic>
        <p:nvPicPr>
          <p:cNvPr id="10" name="Immagine 9">
            <a:extLst>
              <a:ext uri="{FF2B5EF4-FFF2-40B4-BE49-F238E27FC236}">
                <a16:creationId xmlns:a16="http://schemas.microsoft.com/office/drawing/2014/main" id="{FB2E81AE-AF8C-4B55-B4FC-9CC5FDBF69BC}"/>
              </a:ext>
            </a:extLst>
          </p:cNvPr>
          <p:cNvPicPr/>
          <p:nvPr/>
        </p:nvPicPr>
        <p:blipFill rotWithShape="1">
          <a:blip r:embed="rId6" cstate="print"/>
          <a:srcRect l="55224" t="4526" b="48337"/>
          <a:stretch/>
        </p:blipFill>
        <p:spPr>
          <a:xfrm>
            <a:off x="287693" y="990600"/>
            <a:ext cx="3674707" cy="2817761"/>
          </a:xfrm>
          <a:prstGeom prst="rect">
            <a:avLst/>
          </a:prstGeom>
        </p:spPr>
      </p:pic>
      <p:sp>
        <p:nvSpPr>
          <p:cNvPr id="2" name="Rettangolo con angoli arrotondati 1">
            <a:extLst>
              <a:ext uri="{FF2B5EF4-FFF2-40B4-BE49-F238E27FC236}">
                <a16:creationId xmlns:a16="http://schemas.microsoft.com/office/drawing/2014/main" id="{98851F44-666D-4E95-BC00-E53EFAD72443}"/>
              </a:ext>
            </a:extLst>
          </p:cNvPr>
          <p:cNvSpPr/>
          <p:nvPr/>
        </p:nvSpPr>
        <p:spPr>
          <a:xfrm>
            <a:off x="3225801" y="2689271"/>
            <a:ext cx="355600" cy="533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4351C8BD-270E-4EE9-B094-49CE6A8F97B5}"/>
              </a:ext>
            </a:extLst>
          </p:cNvPr>
          <p:cNvSpPr/>
          <p:nvPr/>
        </p:nvSpPr>
        <p:spPr>
          <a:xfrm>
            <a:off x="6755796" y="1854371"/>
            <a:ext cx="864204" cy="134602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Audio 12">
            <a:hlinkClick r:id="" action="ppaction://media"/>
            <a:extLst>
              <a:ext uri="{FF2B5EF4-FFF2-40B4-BE49-F238E27FC236}">
                <a16:creationId xmlns:a16="http://schemas.microsoft.com/office/drawing/2014/main" id="{59386E48-5A55-4F3F-824D-0EA65C51D5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
        <p:nvSpPr>
          <p:cNvPr id="14" name="Rettangolo 13">
            <a:extLst>
              <a:ext uri="{FF2B5EF4-FFF2-40B4-BE49-F238E27FC236}">
                <a16:creationId xmlns:a16="http://schemas.microsoft.com/office/drawing/2014/main" id="{9B49E889-4128-4A2A-AB33-6E6CB78EF3BD}"/>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2202780478"/>
      </p:ext>
    </p:extLst>
  </p:cSld>
  <p:clrMapOvr>
    <a:masterClrMapping/>
  </p:clrMapOvr>
  <mc:AlternateContent xmlns:mc="http://schemas.openxmlformats.org/markup-compatibility/2006" xmlns:p14="http://schemas.microsoft.com/office/powerpoint/2010/main">
    <mc:Choice Requires="p14">
      <p:transition spd="slow" p14:dur="2000" advTm="30607"/>
    </mc:Choice>
    <mc:Fallback xmlns="">
      <p:transition spd="slow" advTm="3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22</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9" name="TextBox 3">
            <a:extLst>
              <a:ext uri="{FF2B5EF4-FFF2-40B4-BE49-F238E27FC236}">
                <a16:creationId xmlns:a16="http://schemas.microsoft.com/office/drawing/2014/main" id="{39AE5ACF-7BA6-4A83-94D2-814F6BC3BA11}"/>
              </a:ext>
            </a:extLst>
          </p:cNvPr>
          <p:cNvSpPr txBox="1"/>
          <p:nvPr/>
        </p:nvSpPr>
        <p:spPr>
          <a:xfrm>
            <a:off x="533400" y="228600"/>
            <a:ext cx="8153400" cy="461665"/>
          </a:xfrm>
          <a:prstGeom prst="rect">
            <a:avLst/>
          </a:prstGeom>
          <a:noFill/>
        </p:spPr>
        <p:txBody>
          <a:bodyPr wrap="square" rtlCol="0">
            <a:spAutoFit/>
          </a:bodyPr>
          <a:lstStyle/>
          <a:p>
            <a:pPr algn="ctr"/>
            <a:r>
              <a:rPr lang="en-US" sz="2400" b="1" dirty="0"/>
              <a:t>Docking Studies</a:t>
            </a:r>
            <a:endParaRPr lang="fr-FR" sz="2400" b="1" dirty="0"/>
          </a:p>
        </p:txBody>
      </p:sp>
      <p:pic>
        <p:nvPicPr>
          <p:cNvPr id="5" name="Immagine 4" descr="Immagine che contiene testo, mappa, interni, tavolo&#10;&#10;Descrizione generata automaticamente">
            <a:extLst>
              <a:ext uri="{FF2B5EF4-FFF2-40B4-BE49-F238E27FC236}">
                <a16:creationId xmlns:a16="http://schemas.microsoft.com/office/drawing/2014/main" id="{969B20EA-811E-4C1C-B011-99F20573533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33400" y="1369404"/>
            <a:ext cx="8250142" cy="3126396"/>
          </a:xfrm>
          <a:prstGeom prst="rect">
            <a:avLst/>
          </a:prstGeom>
        </p:spPr>
      </p:pic>
      <p:sp>
        <p:nvSpPr>
          <p:cNvPr id="2" name="Rettangolo 1">
            <a:extLst>
              <a:ext uri="{FF2B5EF4-FFF2-40B4-BE49-F238E27FC236}">
                <a16:creationId xmlns:a16="http://schemas.microsoft.com/office/drawing/2014/main" id="{F843A74F-0B15-4771-9A5D-12958C986A39}"/>
              </a:ext>
            </a:extLst>
          </p:cNvPr>
          <p:cNvSpPr/>
          <p:nvPr/>
        </p:nvSpPr>
        <p:spPr>
          <a:xfrm>
            <a:off x="551381" y="4699337"/>
            <a:ext cx="8250141" cy="1015663"/>
          </a:xfrm>
          <a:prstGeom prst="rect">
            <a:avLst/>
          </a:prstGeom>
        </p:spPr>
        <p:txBody>
          <a:bodyPr wrap="square">
            <a:spAutoFit/>
          </a:bodyPr>
          <a:lstStyle/>
          <a:p>
            <a:pPr algn="ctr">
              <a:spcAft>
                <a:spcPts val="0"/>
              </a:spcAft>
            </a:pPr>
            <a:r>
              <a:rPr lang="en-US" sz="2000" dirty="0">
                <a:latin typeface="+mj-lt"/>
                <a:ea typeface="Times New Roman" panose="02020603050405020304" pitchFamily="18" charset="0"/>
              </a:rPr>
              <a:t>Zoomed in view of the binding site of aromatase. </a:t>
            </a:r>
            <a:r>
              <a:rPr lang="en-US" sz="2000" b="1" dirty="0">
                <a:latin typeface="+mj-lt"/>
                <a:ea typeface="Times New Roman" panose="02020603050405020304" pitchFamily="18" charset="0"/>
              </a:rPr>
              <a:t>13a </a:t>
            </a:r>
            <a:r>
              <a:rPr lang="en-US" sz="2000" dirty="0">
                <a:latin typeface="+mj-lt"/>
                <a:ea typeface="Times New Roman" panose="02020603050405020304" pitchFamily="18" charset="0"/>
              </a:rPr>
              <a:t>(Panel </a:t>
            </a:r>
            <a:r>
              <a:rPr lang="en-US" sz="2000" b="1" dirty="0">
                <a:latin typeface="+mj-lt"/>
                <a:ea typeface="Times New Roman" panose="02020603050405020304" pitchFamily="18" charset="0"/>
              </a:rPr>
              <a:t>A</a:t>
            </a:r>
            <a:r>
              <a:rPr lang="en-US" sz="2000" dirty="0">
                <a:latin typeface="+mj-lt"/>
                <a:ea typeface="Times New Roman" panose="02020603050405020304" pitchFamily="18" charset="0"/>
              </a:rPr>
              <a:t>)</a:t>
            </a:r>
            <a:r>
              <a:rPr lang="en-US" sz="2000" b="1" dirty="0">
                <a:latin typeface="+mj-lt"/>
                <a:ea typeface="Times New Roman" panose="02020603050405020304" pitchFamily="18" charset="0"/>
              </a:rPr>
              <a:t> </a:t>
            </a:r>
            <a:r>
              <a:rPr lang="en-US" sz="2000" dirty="0">
                <a:latin typeface="+mj-lt"/>
                <a:ea typeface="Times New Roman" panose="02020603050405020304" pitchFamily="18" charset="0"/>
              </a:rPr>
              <a:t>and </a:t>
            </a:r>
            <a:r>
              <a:rPr lang="en-US" sz="2000" b="1" dirty="0">
                <a:latin typeface="+mj-lt"/>
                <a:ea typeface="Times New Roman" panose="02020603050405020304" pitchFamily="18" charset="0"/>
              </a:rPr>
              <a:t>15c </a:t>
            </a:r>
            <a:r>
              <a:rPr lang="en-US" sz="2000" dirty="0">
                <a:latin typeface="+mj-lt"/>
                <a:ea typeface="Times New Roman" panose="02020603050405020304" pitchFamily="18" charset="0"/>
              </a:rPr>
              <a:t>(Panel </a:t>
            </a:r>
            <a:r>
              <a:rPr lang="en-US" sz="2000" b="1" dirty="0">
                <a:latin typeface="+mj-lt"/>
                <a:ea typeface="Times New Roman" panose="02020603050405020304" pitchFamily="18" charset="0"/>
              </a:rPr>
              <a:t>B</a:t>
            </a:r>
            <a:r>
              <a:rPr lang="en-US" sz="2000" dirty="0">
                <a:latin typeface="+mj-lt"/>
                <a:ea typeface="Times New Roman" panose="02020603050405020304" pitchFamily="18" charset="0"/>
              </a:rPr>
              <a:t>) are rendered in green stick representation. The most relevant residues are rendered as white sticks. </a:t>
            </a:r>
            <a:endParaRPr lang="it-IT" sz="2000" dirty="0">
              <a:latin typeface="+mj-lt"/>
              <a:ea typeface="Times New Roman" panose="02020603050405020304" pitchFamily="18" charset="0"/>
            </a:endParaRPr>
          </a:p>
        </p:txBody>
      </p:sp>
      <p:sp>
        <p:nvSpPr>
          <p:cNvPr id="3" name="Rettangolo 2">
            <a:extLst>
              <a:ext uri="{FF2B5EF4-FFF2-40B4-BE49-F238E27FC236}">
                <a16:creationId xmlns:a16="http://schemas.microsoft.com/office/drawing/2014/main" id="{69B8F40D-C370-4281-9BB4-5B7D6A1E84D8}"/>
              </a:ext>
            </a:extLst>
          </p:cNvPr>
          <p:cNvSpPr/>
          <p:nvPr/>
        </p:nvSpPr>
        <p:spPr>
          <a:xfrm>
            <a:off x="2362200" y="938517"/>
            <a:ext cx="609462" cy="430887"/>
          </a:xfrm>
          <a:prstGeom prst="rect">
            <a:avLst/>
          </a:prstGeom>
        </p:spPr>
        <p:txBody>
          <a:bodyPr wrap="square">
            <a:spAutoFit/>
          </a:bodyPr>
          <a:lstStyle/>
          <a:p>
            <a:r>
              <a:rPr lang="en-US" sz="2200" b="1" dirty="0">
                <a:solidFill>
                  <a:srgbClr val="FF0000"/>
                </a:solidFill>
                <a:ea typeface="Times New Roman" panose="02020603050405020304" pitchFamily="18" charset="0"/>
              </a:rPr>
              <a:t>13a</a:t>
            </a:r>
            <a:endParaRPr lang="it-IT" sz="2200" dirty="0">
              <a:solidFill>
                <a:srgbClr val="FF0000"/>
              </a:solidFill>
            </a:endParaRPr>
          </a:p>
        </p:txBody>
      </p:sp>
      <p:sp>
        <p:nvSpPr>
          <p:cNvPr id="8" name="Rettangolo 7">
            <a:extLst>
              <a:ext uri="{FF2B5EF4-FFF2-40B4-BE49-F238E27FC236}">
                <a16:creationId xmlns:a16="http://schemas.microsoft.com/office/drawing/2014/main" id="{34E6754E-3B56-464D-98E0-F771BD3ADBAB}"/>
              </a:ext>
            </a:extLst>
          </p:cNvPr>
          <p:cNvSpPr/>
          <p:nvPr/>
        </p:nvSpPr>
        <p:spPr>
          <a:xfrm>
            <a:off x="6629469" y="938517"/>
            <a:ext cx="609462" cy="430887"/>
          </a:xfrm>
          <a:prstGeom prst="rect">
            <a:avLst/>
          </a:prstGeom>
        </p:spPr>
        <p:txBody>
          <a:bodyPr wrap="square">
            <a:spAutoFit/>
          </a:bodyPr>
          <a:lstStyle/>
          <a:p>
            <a:r>
              <a:rPr lang="en-US" sz="2200" b="1" dirty="0">
                <a:solidFill>
                  <a:srgbClr val="FF0000"/>
                </a:solidFill>
                <a:ea typeface="Times New Roman" panose="02020603050405020304" pitchFamily="18" charset="0"/>
              </a:rPr>
              <a:t>15c</a:t>
            </a:r>
            <a:endParaRPr lang="it-IT" sz="2200" dirty="0">
              <a:solidFill>
                <a:srgbClr val="FF0000"/>
              </a:solidFill>
            </a:endParaRPr>
          </a:p>
        </p:txBody>
      </p:sp>
      <p:pic>
        <p:nvPicPr>
          <p:cNvPr id="4" name="Audio 3">
            <a:hlinkClick r:id="" action="ppaction://media"/>
            <a:extLst>
              <a:ext uri="{FF2B5EF4-FFF2-40B4-BE49-F238E27FC236}">
                <a16:creationId xmlns:a16="http://schemas.microsoft.com/office/drawing/2014/main" id="{604A2BF3-B41B-439A-9F99-5A68EA9FA4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
        <p:nvSpPr>
          <p:cNvPr id="10" name="Rettangolo 9">
            <a:extLst>
              <a:ext uri="{FF2B5EF4-FFF2-40B4-BE49-F238E27FC236}">
                <a16:creationId xmlns:a16="http://schemas.microsoft.com/office/drawing/2014/main" id="{5492F122-3B38-4489-AE90-AD3F830C5C89}"/>
              </a:ext>
            </a:extLst>
          </p:cNvPr>
          <p:cNvSpPr/>
          <p:nvPr/>
        </p:nvSpPr>
        <p:spPr>
          <a:xfrm>
            <a:off x="5105400" y="5671639"/>
            <a:ext cx="4125908" cy="369332"/>
          </a:xfrm>
          <a:prstGeom prst="rect">
            <a:avLst/>
          </a:prstGeom>
        </p:spPr>
        <p:txBody>
          <a:bodyPr wrap="square">
            <a:spAutoFit/>
          </a:bodyPr>
          <a:lstStyle/>
          <a:p>
            <a:r>
              <a:rPr lang="it-IT" dirty="0">
                <a:solidFill>
                  <a:srgbClr val="212121"/>
                </a:solidFill>
                <a:latin typeface="BlinkMacSystemFont"/>
              </a:rPr>
              <a:t>Ammazzalorso A. et al, under </a:t>
            </a:r>
            <a:r>
              <a:rPr lang="it-IT" dirty="0" err="1">
                <a:solidFill>
                  <a:srgbClr val="212121"/>
                </a:solidFill>
                <a:latin typeface="BlinkMacSystemFont"/>
              </a:rPr>
              <a:t>submission</a:t>
            </a:r>
            <a:endParaRPr lang="it-IT" dirty="0"/>
          </a:p>
        </p:txBody>
      </p:sp>
    </p:spTree>
    <p:extLst>
      <p:ext uri="{BB962C8B-B14F-4D97-AF65-F5344CB8AC3E}">
        <p14:creationId xmlns:p14="http://schemas.microsoft.com/office/powerpoint/2010/main" val="1233301925"/>
      </p:ext>
    </p:extLst>
  </p:cSld>
  <p:clrMapOvr>
    <a:masterClrMapping/>
  </p:clrMapOvr>
  <mc:AlternateContent xmlns:mc="http://schemas.openxmlformats.org/markup-compatibility/2006" xmlns:p14="http://schemas.microsoft.com/office/powerpoint/2010/main">
    <mc:Choice Requires="p14">
      <p:transition spd="slow" p14:dur="2000" advTm="54559"/>
    </mc:Choice>
    <mc:Fallback xmlns="">
      <p:transition spd="slow" advTm="5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635" x="46038" y="5441950"/>
          <p14:tracePt t="21785" x="63500" y="5441950"/>
          <p14:tracePt t="21794" x="109538" y="5441950"/>
          <p14:tracePt t="21801" x="192088" y="5414963"/>
          <p14:tracePt t="21809" x="311150" y="5387975"/>
          <p14:tracePt t="21817" x="457200" y="5360988"/>
          <p14:tracePt t="21827" x="603250" y="5324475"/>
          <p14:tracePt t="21833" x="730250" y="5295900"/>
          <p14:tracePt t="21841" x="831850" y="5287963"/>
          <p14:tracePt t="21849" x="977900" y="5259388"/>
          <p14:tracePt t="21857" x="1041400" y="5232400"/>
          <p14:tracePt t="21864" x="1133475" y="5205413"/>
          <p14:tracePt t="21873" x="1177925" y="5195888"/>
          <p14:tracePt t="21880" x="1223963" y="5178425"/>
          <p14:tracePt t="21888" x="1250950" y="5159375"/>
          <p14:tracePt t="21896" x="1279525" y="5141913"/>
          <p14:tracePt t="21905" x="1296988" y="5132388"/>
          <p14:tracePt t="21913" x="1343025" y="5113338"/>
          <p14:tracePt t="21921" x="1360488" y="5105400"/>
          <p14:tracePt t="21929" x="1406525" y="5086350"/>
          <p14:tracePt t="21937" x="1452563" y="5068888"/>
          <p14:tracePt t="21945" x="1498600" y="5040313"/>
          <p14:tracePt t="21953" x="1552575" y="5022850"/>
          <p14:tracePt t="21962" x="1617663" y="4995863"/>
          <p14:tracePt t="21969" x="1681163" y="4967288"/>
          <p14:tracePt t="21979" x="1727200" y="4949825"/>
          <p14:tracePt t="21985" x="1771650" y="4922838"/>
          <p14:tracePt t="21995" x="1790700" y="4913313"/>
          <p14:tracePt t="22001" x="1808163" y="4903788"/>
          <p14:tracePt t="22011" x="1827213" y="4894263"/>
          <p14:tracePt t="22017" x="1844675" y="4876800"/>
          <p14:tracePt t="22025" x="1854200" y="4867275"/>
          <p14:tracePt t="22033" x="1881188" y="4840288"/>
          <p14:tracePt t="22042" x="1917700" y="4811713"/>
          <p14:tracePt t="22049" x="1936750" y="4794250"/>
          <p14:tracePt t="22058" x="1982788" y="4757738"/>
          <p14:tracePt t="22065" x="2009775" y="4730750"/>
          <p14:tracePt t="22073" x="2046288" y="4675188"/>
          <p14:tracePt t="22081" x="2063750" y="4657725"/>
          <p14:tracePt t="22089" x="2082800" y="4629150"/>
          <p14:tracePt t="22097" x="2092325" y="4621213"/>
          <p14:tracePt t="22105" x="2109788" y="4592638"/>
          <p14:tracePt t="22113" x="2146300" y="4538663"/>
          <p14:tracePt t="22121" x="2182813" y="4483100"/>
          <p14:tracePt t="22130" x="2192338" y="4456113"/>
          <p14:tracePt t="22137" x="2228850" y="4410075"/>
          <p14:tracePt t="22146" x="2255838" y="4383088"/>
          <p14:tracePt t="22154" x="2284413" y="4319588"/>
          <p14:tracePt t="22161" x="2320925" y="4273550"/>
          <p14:tracePt t="22169" x="2338388" y="4237038"/>
          <p14:tracePt t="22178" x="2374900" y="4210050"/>
          <p14:tracePt t="22185" x="2401888" y="4164013"/>
          <p14:tracePt t="22194" x="2430463" y="4137025"/>
          <p14:tracePt t="22201" x="2447925" y="4110038"/>
          <p14:tracePt t="22210" x="2466975" y="4081463"/>
          <p14:tracePt t="22217" x="2503488" y="4044950"/>
          <p14:tracePt t="22228" x="2503488" y="4037013"/>
          <p14:tracePt t="22233" x="2520950" y="4017963"/>
          <p14:tracePt t="22241" x="2540000" y="4000500"/>
          <p14:tracePt t="22249" x="2566988" y="3971925"/>
          <p14:tracePt t="22257" x="2576513" y="3963988"/>
          <p14:tracePt t="22265" x="2603500" y="3935413"/>
          <p14:tracePt t="22273" x="2620963" y="3917950"/>
          <p14:tracePt t="22281" x="2640013" y="3889375"/>
          <p14:tracePt t="22289" x="2667000" y="3852863"/>
          <p14:tracePt t="22297" x="2703513" y="3825875"/>
          <p14:tracePt t="22305" x="2732088" y="3789363"/>
          <p14:tracePt t="22314" x="2749550" y="3771900"/>
          <p14:tracePt t="22321" x="2759075" y="3762375"/>
          <p14:tracePt t="22328" x="2776538" y="3743325"/>
          <p14:tracePt t="22336" x="2786063" y="3735388"/>
          <p14:tracePt t="22345" x="2795588" y="3735388"/>
          <p14:tracePt t="22353" x="2805113" y="3706813"/>
          <p14:tracePt t="22362" x="2813050" y="3689350"/>
          <p14:tracePt t="22368" x="2813050" y="3670300"/>
          <p14:tracePt t="22378" x="2822575" y="3652838"/>
          <p14:tracePt t="22384" x="2832100" y="3643313"/>
          <p14:tracePt t="22394" x="2832100" y="3633788"/>
          <p14:tracePt t="22400" x="2841625" y="3616325"/>
          <p14:tracePt t="22417" x="2841625" y="3606800"/>
          <p14:tracePt t="22434" x="2841625" y="3597275"/>
          <p14:tracePt t="22449" x="2841625" y="3570288"/>
          <p14:tracePt t="22457" x="2841625" y="3524250"/>
          <p14:tracePt t="22465" x="2841625" y="3516313"/>
          <p14:tracePt t="22481" x="2841625" y="3506788"/>
          <p14:tracePt t="22505" x="2841625" y="3487738"/>
          <p14:tracePt t="22521" x="2832100" y="3479800"/>
          <p14:tracePt t="22562" x="2832100" y="3470275"/>
          <p14:tracePt t="22569" x="2822575" y="3460750"/>
          <p14:tracePt t="22616" x="2805113" y="3460750"/>
          <p14:tracePt t="22624" x="2795588" y="3460750"/>
          <p14:tracePt t="22633" x="2795588" y="3470275"/>
          <p14:tracePt t="22641" x="2795588" y="3497263"/>
          <p14:tracePt t="22649" x="2786063" y="3524250"/>
          <p14:tracePt t="22657" x="2786063" y="3552825"/>
          <p14:tracePt t="22666" x="2786063" y="3579813"/>
          <p14:tracePt t="22673" x="2786063" y="3597275"/>
          <p14:tracePt t="22681" x="2786063" y="3616325"/>
          <p14:tracePt t="22689" x="2786063" y="3633788"/>
          <p14:tracePt t="22697" x="2786063" y="3652838"/>
          <p14:tracePt t="22705" x="2786063" y="3662363"/>
          <p14:tracePt t="22721" x="2786063" y="3670300"/>
          <p14:tracePt t="22729" x="2786063" y="3689350"/>
          <p14:tracePt t="22753" x="2786063" y="3706813"/>
          <p14:tracePt t="22769" x="2786063" y="3716338"/>
          <p14:tracePt t="22778" x="2795588" y="3735388"/>
          <p14:tracePt t="22801" x="2805113" y="3752850"/>
          <p14:tracePt t="22817" x="2813050" y="3762375"/>
          <p14:tracePt t="22833" x="2813050" y="3771900"/>
          <p14:tracePt t="22841" x="2822575" y="3779838"/>
          <p14:tracePt t="22849" x="2832100" y="3798888"/>
          <p14:tracePt t="22889" x="2841625" y="3808413"/>
          <p14:tracePt t="22905" x="2849563" y="3816350"/>
          <p14:tracePt t="22921" x="2849563" y="3825875"/>
          <p14:tracePt t="22929" x="2859088" y="3835400"/>
          <p14:tracePt t="22937" x="2868613" y="3844925"/>
          <p14:tracePt t="22954" x="2878138" y="3852863"/>
          <p14:tracePt t="22969" x="2886075" y="3852863"/>
          <p14:tracePt t="22985" x="2895600" y="3862388"/>
          <p14:tracePt t="23081" x="2914650" y="3862388"/>
          <p14:tracePt t="23097" x="2932113" y="3862388"/>
          <p14:tracePt t="23105" x="2968625" y="3862388"/>
          <p14:tracePt t="23113" x="2968625" y="3852863"/>
          <p14:tracePt t="23121" x="2987675" y="3844925"/>
          <p14:tracePt t="23129" x="2995613" y="3844925"/>
          <p14:tracePt t="23137" x="3014663" y="3835400"/>
          <p14:tracePt t="23145" x="3032125" y="3808413"/>
          <p14:tracePt t="23153" x="3041650" y="3808413"/>
          <p14:tracePt t="23169" x="3051175" y="3789363"/>
          <p14:tracePt t="23179" x="3060700" y="3771900"/>
          <p14:tracePt t="23185" x="3060700" y="3762375"/>
          <p14:tracePt t="23194" x="3068638" y="3743325"/>
          <p14:tracePt t="23202" x="3078163" y="3725863"/>
          <p14:tracePt t="23210" x="3087688" y="3706813"/>
          <p14:tracePt t="23217" x="3087688" y="3689350"/>
          <p14:tracePt t="23228" x="3087688" y="3679825"/>
          <p14:tracePt t="23233" x="3087688" y="3662363"/>
          <p14:tracePt t="23243" x="3087688" y="3643313"/>
          <p14:tracePt t="23249" x="3087688" y="3633788"/>
          <p14:tracePt t="23257" x="3087688" y="3625850"/>
          <p14:tracePt t="23265" x="3087688" y="3616325"/>
          <p14:tracePt t="23273" x="3087688" y="3597275"/>
          <p14:tracePt t="23283" x="3087688" y="3589338"/>
          <p14:tracePt t="23289" x="3087688" y="3570288"/>
          <p14:tracePt t="23297" x="3087688" y="3560763"/>
          <p14:tracePt t="23305" x="3087688" y="3552825"/>
          <p14:tracePt t="23313" x="3087688" y="3533775"/>
          <p14:tracePt t="23329" x="3087688" y="3516313"/>
          <p14:tracePt t="23346" x="3087688" y="3506788"/>
          <p14:tracePt t="23353" x="3087688" y="3497263"/>
          <p14:tracePt t="23369" x="3087688" y="3487738"/>
          <p14:tracePt t="23395" x="3087688" y="3479800"/>
          <p14:tracePt t="23401" x="3078163" y="3479800"/>
          <p14:tracePt t="23417" x="3078163" y="3470275"/>
          <p14:tracePt t="23433" x="3078163" y="3460750"/>
          <p14:tracePt t="23441" x="3078163" y="3451225"/>
          <p14:tracePt t="23465" x="3068638" y="3443288"/>
          <p14:tracePt t="23497" x="3068638" y="3433763"/>
          <p14:tracePt t="23528" x="3060700" y="3424238"/>
          <p14:tracePt t="23552" x="3051175" y="3424238"/>
          <p14:tracePt t="23561" x="3041650" y="3424238"/>
          <p14:tracePt t="23577" x="3024188" y="3424238"/>
          <p14:tracePt t="23594" x="3014663" y="3414713"/>
          <p14:tracePt t="23600" x="3005138" y="3414713"/>
          <p14:tracePt t="23633" x="2987675" y="3414713"/>
          <p14:tracePt t="23641" x="2978150" y="3414713"/>
          <p14:tracePt t="23657" x="2968625" y="3414713"/>
          <p14:tracePt t="23665" x="2959100" y="3414713"/>
          <p14:tracePt t="23673" x="2951163" y="3424238"/>
          <p14:tracePt t="23681" x="2932113" y="3433763"/>
          <p14:tracePt t="23689" x="2932113" y="3443288"/>
          <p14:tracePt t="23697" x="2922588" y="3451225"/>
          <p14:tracePt t="23705" x="2914650" y="3460750"/>
          <p14:tracePt t="23713" x="2905125" y="3470275"/>
          <p14:tracePt t="23721" x="2895600" y="3487738"/>
          <p14:tracePt t="23730" x="2886075" y="3487738"/>
          <p14:tracePt t="23737" x="2878138" y="3506788"/>
          <p14:tracePt t="23745" x="2878138" y="3516313"/>
          <p14:tracePt t="23753" x="2868613" y="3533775"/>
          <p14:tracePt t="23769" x="2868613" y="3543300"/>
          <p14:tracePt t="23778" x="2859088" y="3560763"/>
          <p14:tracePt t="23785" x="2859088" y="3570288"/>
          <p14:tracePt t="23801" x="2859088" y="3589338"/>
          <p14:tracePt t="23826" x="2859088" y="3597275"/>
          <p14:tracePt t="23833" x="2859088" y="3606800"/>
          <p14:tracePt t="23841" x="2859088" y="3625850"/>
          <p14:tracePt t="23849" x="2859088" y="3633788"/>
          <p14:tracePt t="23857" x="2859088" y="3643313"/>
          <p14:tracePt t="23865" x="2849563" y="3662363"/>
          <p14:tracePt t="23895" x="2849563" y="3698875"/>
          <p14:tracePt t="23897" x="2849563" y="3706813"/>
          <p14:tracePt t="23905" x="2849563" y="3716338"/>
          <p14:tracePt t="23913" x="2849563" y="3735388"/>
          <p14:tracePt t="23921" x="2849563" y="3752850"/>
          <p14:tracePt t="23930" x="2849563" y="3762375"/>
          <p14:tracePt t="23937" x="2849563" y="3771900"/>
          <p14:tracePt t="23945" x="2849563" y="3779838"/>
          <p14:tracePt t="23953" x="2849563" y="3798888"/>
          <p14:tracePt t="23963" x="2849563" y="3808413"/>
          <p14:tracePt t="23970" x="2849563" y="3816350"/>
          <p14:tracePt t="23980" x="2849563" y="3825875"/>
          <p14:tracePt t="24012" x="2849563" y="3835400"/>
          <p14:tracePt t="24017" x="2849563" y="3844925"/>
          <p14:tracePt t="24033" x="2849563" y="3852863"/>
          <p14:tracePt t="24043" x="2849563" y="3862388"/>
          <p14:tracePt t="24089" x="2849563" y="3871913"/>
          <p14:tracePt t="24121" x="2849563" y="3881438"/>
          <p14:tracePt t="24225" x="2878138" y="3889375"/>
          <p14:tracePt t="24233" x="2886075" y="3889375"/>
          <p14:tracePt t="24241" x="2895600" y="3889375"/>
          <p14:tracePt t="24249" x="2914650" y="3889375"/>
          <p14:tracePt t="24257" x="2941638" y="3889375"/>
          <p14:tracePt t="24265" x="2959100" y="3889375"/>
          <p14:tracePt t="24273" x="2968625" y="3889375"/>
          <p14:tracePt t="24281" x="2978150" y="3889375"/>
          <p14:tracePt t="24289" x="2987675" y="3889375"/>
          <p14:tracePt t="24297" x="3005138" y="3889375"/>
          <p14:tracePt t="24305" x="3014663" y="3889375"/>
          <p14:tracePt t="24313" x="3032125" y="3889375"/>
          <p14:tracePt t="24329" x="3041650" y="3889375"/>
          <p14:tracePt t="24337" x="3051175" y="3889375"/>
          <p14:tracePt t="24361" x="3060700" y="3889375"/>
          <p14:tracePt t="24378" x="3068638" y="3881438"/>
          <p14:tracePt t="24385" x="3078163" y="3881438"/>
          <p14:tracePt t="24394" x="3087688" y="3871913"/>
          <p14:tracePt t="24401" x="3097213" y="3862388"/>
          <p14:tracePt t="24411" x="3097213" y="3852863"/>
          <p14:tracePt t="24417" x="3114675" y="3835400"/>
          <p14:tracePt t="24427" x="3124200" y="3816350"/>
          <p14:tracePt t="24433" x="3133725" y="3808413"/>
          <p14:tracePt t="24441" x="3141663" y="3798888"/>
          <p14:tracePt t="24449" x="3151188" y="3779838"/>
          <p14:tracePt t="24457" x="3160713" y="3771900"/>
          <p14:tracePt t="24465" x="3160713" y="3762375"/>
          <p14:tracePt t="24473" x="3170238" y="3752850"/>
          <p14:tracePt t="24481" x="3170238" y="3743325"/>
          <p14:tracePt t="24489" x="3170238" y="3735388"/>
          <p14:tracePt t="24497" x="3170238" y="3716338"/>
          <p14:tracePt t="24513" x="3170238" y="3698875"/>
          <p14:tracePt t="24521" x="3170238" y="3689350"/>
          <p14:tracePt t="24529" x="3178175" y="3670300"/>
          <p14:tracePt t="24537" x="3178175" y="3652838"/>
          <p14:tracePt t="24545" x="3178175" y="3643313"/>
          <p14:tracePt t="24553" x="3178175" y="3633788"/>
          <p14:tracePt t="24569" x="3178175" y="3616325"/>
          <p14:tracePt t="24580" x="3178175" y="3606800"/>
          <p14:tracePt t="24585" x="3178175" y="3589338"/>
          <p14:tracePt t="24595" x="3178175" y="3579813"/>
          <p14:tracePt t="24601" x="3178175" y="3570288"/>
          <p14:tracePt t="24618" x="3178175" y="3560763"/>
          <p14:tracePt t="24627" x="3178175" y="3552825"/>
          <p14:tracePt t="24643" x="3178175" y="3533775"/>
          <p14:tracePt t="24705" x="3178175" y="3524250"/>
          <p14:tracePt t="24849" x="3170238" y="3506788"/>
          <p14:tracePt t="24857" x="3160713" y="3506788"/>
          <p14:tracePt t="24865" x="3151188" y="3497263"/>
          <p14:tracePt t="24889" x="3133725" y="3487738"/>
          <p14:tracePt t="24921" x="3114675" y="3479800"/>
          <p14:tracePt t="24961" x="3087688" y="3470275"/>
          <p14:tracePt t="24969" x="3078163" y="3470275"/>
          <p14:tracePt t="24979" x="3068638" y="3470275"/>
          <p14:tracePt t="24985" x="3060700" y="3470275"/>
          <p14:tracePt t="25010" x="3041650" y="3470275"/>
          <p14:tracePt t="25017" x="3032125" y="3470275"/>
          <p14:tracePt t="25027" x="3014663" y="3479800"/>
          <p14:tracePt t="25033" x="3014663" y="3487738"/>
          <p14:tracePt t="25049" x="3014663" y="3497263"/>
          <p14:tracePt t="25057" x="3014663" y="3506788"/>
          <p14:tracePt t="25064" x="3005138" y="3524250"/>
          <p14:tracePt t="25073" x="3005138" y="3533775"/>
          <p14:tracePt t="25081" x="2995613" y="3543300"/>
          <p14:tracePt t="25096" x="2995613" y="3552825"/>
          <p14:tracePt t="25105" x="2995613" y="3560763"/>
          <p14:tracePt t="25113" x="2995613" y="3579813"/>
          <p14:tracePt t="25121" x="2995613" y="3597275"/>
          <p14:tracePt t="25129" x="2995613" y="3606800"/>
          <p14:tracePt t="25137" x="2995613" y="3616325"/>
          <p14:tracePt t="25146" x="2995613" y="3625850"/>
          <p14:tracePt t="25153" x="2995613" y="3643313"/>
          <p14:tracePt t="25161" x="2995613" y="3652838"/>
          <p14:tracePt t="25169" x="2995613" y="3662363"/>
          <p14:tracePt t="25178" x="2995613" y="3670300"/>
          <p14:tracePt t="25185" x="2995613" y="3679825"/>
          <p14:tracePt t="25201" x="2995613" y="3689350"/>
          <p14:tracePt t="25210" x="2995613" y="3698875"/>
          <p14:tracePt t="25217" x="2995613" y="3706813"/>
          <p14:tracePt t="25227" x="2995613" y="3716338"/>
          <p14:tracePt t="25233" x="2995613" y="3725863"/>
          <p14:tracePt t="25243" x="2995613" y="3743325"/>
          <p14:tracePt t="25257" x="2995613" y="3752850"/>
          <p14:tracePt t="25265" x="2995613" y="3762375"/>
          <p14:tracePt t="25273" x="2995613" y="3771900"/>
          <p14:tracePt t="25281" x="3005138" y="3789363"/>
          <p14:tracePt t="25305" x="3005138" y="3798888"/>
          <p14:tracePt t="25313" x="3014663" y="3816350"/>
          <p14:tracePt t="25329" x="3024188" y="3844925"/>
          <p14:tracePt t="25337" x="3024188" y="3852863"/>
          <p14:tracePt t="25353" x="3032125" y="3862388"/>
          <p14:tracePt t="25385" x="3032125" y="3871913"/>
          <p14:tracePt t="25449" x="3051175" y="3889375"/>
          <p14:tracePt t="25457" x="3060700" y="3898900"/>
          <p14:tracePt t="25473" x="3068638" y="3898900"/>
          <p14:tracePt t="25481" x="3087688" y="3908425"/>
          <p14:tracePt t="25489" x="3105150" y="3908425"/>
          <p14:tracePt t="25497" x="3124200" y="3917950"/>
          <p14:tracePt t="25505" x="3133725" y="3917950"/>
          <p14:tracePt t="25514" x="3141663" y="3917950"/>
          <p14:tracePt t="25529" x="3160713" y="3917950"/>
          <p14:tracePt t="25537" x="3170238" y="3917950"/>
          <p14:tracePt t="25552" x="3178175" y="3917950"/>
          <p14:tracePt t="25561" x="3187700" y="3917950"/>
          <p14:tracePt t="25569" x="3197225" y="3917950"/>
          <p14:tracePt t="25585" x="3206750" y="3917950"/>
          <p14:tracePt t="25595" x="3214688" y="3917950"/>
          <p14:tracePt t="25601" x="3224213" y="3917950"/>
          <p14:tracePt t="25610" x="3233738" y="3917950"/>
          <p14:tracePt t="25617" x="3243263" y="3917950"/>
          <p14:tracePt t="25626" x="3252788" y="3917950"/>
          <p14:tracePt t="25705" x="3260725" y="3917950"/>
          <p14:tracePt t="25945" x="0" y="0"/>
        </p14:tracePtLst>
        <p14:tracePtLst>
          <p14:tracePt t="41801" x="5562600" y="1589088"/>
          <p14:tracePt t="41856" x="5581650" y="1589088"/>
          <p14:tracePt t="41864" x="5599113" y="1589088"/>
          <p14:tracePt t="41872" x="5608638" y="1589088"/>
          <p14:tracePt t="41891" x="5635625" y="1589088"/>
          <p14:tracePt t="41896" x="5654675" y="1598613"/>
          <p14:tracePt t="41905" x="5672138" y="1606550"/>
          <p14:tracePt t="41912" x="5700713" y="1616075"/>
          <p14:tracePt t="41920" x="5727700" y="1635125"/>
          <p14:tracePt t="41928" x="5773738" y="1652588"/>
          <p14:tracePt t="41937" x="5818188" y="1662113"/>
          <p14:tracePt t="41945" x="5873750" y="1671638"/>
          <p14:tracePt t="41952" x="5937250" y="1689100"/>
          <p14:tracePt t="41960" x="5992813" y="1698625"/>
          <p14:tracePt t="41968" x="6038850" y="1708150"/>
          <p14:tracePt t="41976" x="6092825" y="1708150"/>
          <p14:tracePt t="41984" x="6138863" y="1708150"/>
          <p14:tracePt t="41993" x="6175375" y="1708150"/>
          <p14:tracePt t="42000" x="6229350" y="1708150"/>
          <p14:tracePt t="42009" x="6265863" y="1708150"/>
          <p14:tracePt t="42016" x="6311900" y="1708150"/>
          <p14:tracePt t="42026" x="6348413" y="1708150"/>
          <p14:tracePt t="42033" x="6394450" y="1708150"/>
          <p14:tracePt t="42043" x="6430963" y="1708150"/>
          <p14:tracePt t="42048" x="6477000" y="1708150"/>
          <p14:tracePt t="42058" x="6523038" y="1698625"/>
          <p14:tracePt t="42064" x="6550025" y="1698625"/>
          <p14:tracePt t="42074" x="6604000" y="1689100"/>
          <p14:tracePt t="42080" x="6669088" y="1671638"/>
          <p14:tracePt t="42090" x="6705600" y="1671638"/>
          <p14:tracePt t="42096" x="6759575" y="1662113"/>
          <p14:tracePt t="42105" x="6823075" y="1652588"/>
          <p14:tracePt t="42112" x="6859588" y="1643063"/>
          <p14:tracePt t="42121" x="6905625" y="1625600"/>
          <p14:tracePt t="42128" x="6932613" y="1616075"/>
          <p14:tracePt t="42137" x="6969125" y="1606550"/>
          <p14:tracePt t="42144" x="6997700" y="1598613"/>
          <p14:tracePt t="42152" x="7015163" y="1589088"/>
          <p14:tracePt t="42161" x="7061200" y="1570038"/>
          <p14:tracePt t="42168" x="7070725" y="1562100"/>
          <p14:tracePt t="42176" x="7097713" y="1543050"/>
          <p14:tracePt t="42185" x="7116763" y="1525588"/>
          <p14:tracePt t="42193" x="7134225" y="1516063"/>
          <p14:tracePt t="42201" x="7153275" y="1497013"/>
          <p14:tracePt t="42209" x="7170738" y="1479550"/>
          <p14:tracePt t="42216" x="7197725" y="1452563"/>
          <p14:tracePt t="42226" x="7207250" y="1443038"/>
          <p14:tracePt t="42232" x="7226300" y="1433513"/>
          <p14:tracePt t="42243" x="7243763" y="1406525"/>
          <p14:tracePt t="42248" x="7253288" y="1406525"/>
          <p14:tracePt t="42257" x="7270750" y="1387475"/>
          <p14:tracePt t="42265" x="7280275" y="1379538"/>
          <p14:tracePt t="42274" x="7289800" y="1360488"/>
          <p14:tracePt t="42280" x="7299325" y="1343025"/>
          <p14:tracePt t="42289" x="7299325" y="1333500"/>
          <p14:tracePt t="42296" x="7299325" y="1323975"/>
          <p14:tracePt t="42305" x="7299325" y="1306513"/>
          <p14:tracePt t="42312" x="7299325" y="1287463"/>
          <p14:tracePt t="42328" x="7299325" y="1270000"/>
          <p14:tracePt t="42336" x="7299325" y="1260475"/>
          <p14:tracePt t="42344" x="7299325" y="1250950"/>
          <p14:tracePt t="42352" x="7299325" y="1223963"/>
          <p14:tracePt t="42360" x="7289800" y="1214438"/>
          <p14:tracePt t="42368" x="7280275" y="1204913"/>
          <p14:tracePt t="42376" x="7270750" y="1204913"/>
          <p14:tracePt t="42384" x="7262813" y="1187450"/>
          <p14:tracePt t="42392" x="7262813" y="1177925"/>
          <p14:tracePt t="42401" x="7253288" y="1168400"/>
          <p14:tracePt t="42410" x="7243763" y="1160463"/>
          <p14:tracePt t="42417" x="7226300" y="1150938"/>
          <p14:tracePt t="42426" x="7216775" y="1150938"/>
          <p14:tracePt t="42433" x="7197725" y="1141413"/>
          <p14:tracePt t="42443" x="7180263" y="1141413"/>
          <p14:tracePt t="42448" x="7161213" y="1131888"/>
          <p14:tracePt t="42464" x="7143750" y="1123950"/>
          <p14:tracePt t="42474" x="7116763" y="1123950"/>
          <p14:tracePt t="42481" x="7080250" y="1123950"/>
          <p14:tracePt t="42491" x="7043738" y="1123950"/>
          <p14:tracePt t="42497" x="7015163" y="1114425"/>
          <p14:tracePt t="42505" x="6988175" y="1114425"/>
          <p14:tracePt t="42512" x="6961188" y="1114425"/>
          <p14:tracePt t="42520" x="6942138" y="1114425"/>
          <p14:tracePt t="42528" x="6905625" y="1114425"/>
          <p14:tracePt t="42536" x="6878638" y="1114425"/>
          <p14:tracePt t="42545" x="6851650" y="1114425"/>
          <p14:tracePt t="42553" x="6823075" y="1114425"/>
          <p14:tracePt t="42560" x="6805613" y="1114425"/>
          <p14:tracePt t="42568" x="6786563" y="1114425"/>
          <p14:tracePt t="42576" x="6769100" y="1114425"/>
          <p14:tracePt t="42592" x="6750050" y="1123950"/>
          <p14:tracePt t="42610" x="6723063" y="1141413"/>
          <p14:tracePt t="42616" x="6696075" y="1160463"/>
          <p14:tracePt t="42626" x="6677025" y="1187450"/>
          <p14:tracePt t="42633" x="6659563" y="1204913"/>
          <p14:tracePt t="42642" x="6632575" y="1233488"/>
          <p14:tracePt t="42648" x="6596063" y="1270000"/>
          <p14:tracePt t="42658" x="6586538" y="1287463"/>
          <p14:tracePt t="42665" x="6577013" y="1306513"/>
          <p14:tracePt t="42673" x="6577013" y="1323975"/>
          <p14:tracePt t="42680" x="6567488" y="1343025"/>
          <p14:tracePt t="42690" x="6567488" y="1360488"/>
          <p14:tracePt t="42696" x="6567488" y="1370013"/>
          <p14:tracePt t="42705" x="6567488" y="1379538"/>
          <p14:tracePt t="42712" x="6567488" y="1397000"/>
          <p14:tracePt t="42721" x="6567488" y="1416050"/>
          <p14:tracePt t="42729" x="6567488" y="1423988"/>
          <p14:tracePt t="42736" x="6567488" y="1443038"/>
          <p14:tracePt t="42744" x="6577013" y="1452563"/>
          <p14:tracePt t="42752" x="6577013" y="1470025"/>
          <p14:tracePt t="42760" x="6586538" y="1489075"/>
          <p14:tracePt t="42769" x="6596063" y="1489075"/>
          <p14:tracePt t="42776" x="6604000" y="1497013"/>
          <p14:tracePt t="42784" x="6613525" y="1516063"/>
          <p14:tracePt t="42809" x="6613525" y="1525588"/>
          <p14:tracePt t="42817" x="6623050" y="1533525"/>
          <p14:tracePt t="42825" x="6640513" y="1543050"/>
          <p14:tracePt t="42843" x="6659563" y="1552575"/>
          <p14:tracePt t="42848" x="6677025" y="1562100"/>
          <p14:tracePt t="42858" x="6713538" y="1579563"/>
          <p14:tracePt t="42864" x="6742113" y="1589088"/>
          <p14:tracePt t="42876" x="6786563" y="1598613"/>
          <p14:tracePt t="42880" x="6815138" y="1606550"/>
          <p14:tracePt t="42890" x="6869113" y="1625600"/>
          <p14:tracePt t="42896" x="6896100" y="1635125"/>
          <p14:tracePt t="42905" x="6915150" y="1635125"/>
          <p14:tracePt t="42912" x="6961188" y="1643063"/>
          <p14:tracePt t="42921" x="6988175" y="1643063"/>
          <p14:tracePt t="42928" x="7015163" y="1652588"/>
          <p14:tracePt t="42936" x="7061200" y="1652588"/>
          <p14:tracePt t="42944" x="7097713" y="1652588"/>
          <p14:tracePt t="42952" x="7143750" y="1652588"/>
          <p14:tracePt t="42960" x="7161213" y="1652588"/>
          <p14:tracePt t="42968" x="7180263" y="1652588"/>
          <p14:tracePt t="42976" x="7197725" y="1652588"/>
          <p14:tracePt t="43016" x="7207250" y="1652588"/>
          <p14:tracePt t="43640" x="7170738" y="1698625"/>
          <p14:tracePt t="43648" x="7088188" y="1735138"/>
          <p14:tracePt t="43658" x="6988175" y="1789113"/>
          <p14:tracePt t="43664" x="6888163" y="1854200"/>
          <p14:tracePt t="43674" x="6750050" y="1927225"/>
          <p14:tracePt t="43681" x="6632575" y="1981200"/>
          <p14:tracePt t="43690" x="6503988" y="2046288"/>
          <p14:tracePt t="43696" x="6440488" y="2082800"/>
          <p14:tracePt t="43705" x="6338888" y="2155825"/>
          <p14:tracePt t="43713" x="6257925" y="2209800"/>
          <p14:tracePt t="43721" x="6175375" y="2265363"/>
          <p14:tracePt t="43729" x="6102350" y="2328863"/>
          <p14:tracePt t="43736" x="6019800" y="2382838"/>
          <p14:tracePt t="43744" x="6002338" y="2447925"/>
          <p14:tracePt t="43752" x="5956300" y="2528888"/>
          <p14:tracePt t="43760" x="5883275" y="2630488"/>
          <p14:tracePt t="43768" x="5846763" y="2693988"/>
          <p14:tracePt t="43777" x="5791200" y="2794000"/>
          <p14:tracePt t="43784" x="5737225" y="2894013"/>
          <p14:tracePt t="43793" x="5708650" y="2968625"/>
          <p14:tracePt t="43801" x="5664200" y="3068638"/>
          <p14:tracePt t="43809" x="5635625" y="3151188"/>
          <p14:tracePt t="43817" x="5608638" y="3260725"/>
          <p14:tracePt t="43826" x="5581650" y="3324225"/>
          <p14:tracePt t="43833" x="5562600" y="3397250"/>
          <p14:tracePt t="43842" x="5518150" y="3516313"/>
          <p14:tracePt t="43849" x="5499100" y="3589338"/>
          <p14:tracePt t="43858" x="5472113" y="3689350"/>
          <p14:tracePt t="43864" x="5453063" y="3771900"/>
          <p14:tracePt t="43875" x="5435600" y="3844925"/>
          <p14:tracePt t="43893" x="5408613" y="3981450"/>
          <p14:tracePt t="43896" x="5408613" y="4017963"/>
          <p14:tracePt t="43905" x="5408613" y="4054475"/>
          <p14:tracePt t="43912" x="5408613" y="4081463"/>
          <p14:tracePt t="43921" x="5408613" y="4110038"/>
          <p14:tracePt t="43928" x="5408613" y="4117975"/>
          <p14:tracePt t="43936" x="5408613" y="4137025"/>
          <p14:tracePt t="43944" x="5408613" y="4154488"/>
          <p14:tracePt t="43952" x="5408613" y="4173538"/>
          <p14:tracePt t="43961" x="5416550" y="4200525"/>
          <p14:tracePt t="43968" x="5426075" y="4227513"/>
          <p14:tracePt t="43976" x="5435600" y="4256088"/>
          <p14:tracePt t="43984" x="5435600" y="4292600"/>
          <p14:tracePt t="43992" x="5435600" y="4319588"/>
          <p14:tracePt t="44000" x="5445125" y="4356100"/>
          <p14:tracePt t="44009" x="5445125" y="4373563"/>
          <p14:tracePt t="44016" x="5453063" y="4419600"/>
          <p14:tracePt t="44026" x="5453063" y="4438650"/>
          <p14:tracePt t="44032" x="5462588" y="4465638"/>
          <p14:tracePt t="44042" x="5462588" y="4475163"/>
          <p14:tracePt t="44128" x="5462588" y="4465638"/>
          <p14:tracePt t="44137" x="5462588" y="4429125"/>
          <p14:tracePt t="44145" x="5453063" y="4410075"/>
          <p14:tracePt t="44153" x="5435600" y="4365625"/>
          <p14:tracePt t="44161" x="5408613" y="4329113"/>
          <p14:tracePt t="44169" x="5389563" y="4310063"/>
          <p14:tracePt t="44177" x="5370513" y="4292600"/>
          <p14:tracePt t="44185" x="5353050" y="4283075"/>
          <p14:tracePt t="44194" x="5307013" y="4273550"/>
          <p14:tracePt t="44201" x="5280025" y="4264025"/>
          <p14:tracePt t="44210" x="5253038" y="4264025"/>
          <p14:tracePt t="44217" x="5224463" y="4264025"/>
          <p14:tracePt t="44225" x="5207000" y="4264025"/>
          <p14:tracePt t="44232" x="5187950" y="4264025"/>
          <p14:tracePt t="44242" x="5170488" y="4264025"/>
          <p14:tracePt t="44248" x="5160963" y="4273550"/>
          <p14:tracePt t="44258" x="5151438" y="4283075"/>
          <p14:tracePt t="44264" x="5133975" y="4292600"/>
          <p14:tracePt t="44272" x="5124450" y="4300538"/>
          <p14:tracePt t="44281" x="5114925" y="4310063"/>
          <p14:tracePt t="44292" x="5114925" y="4337050"/>
          <p14:tracePt t="44297" x="5114925" y="4346575"/>
          <p14:tracePt t="44305" x="5114925" y="4373563"/>
          <p14:tracePt t="44313" x="5114925" y="4383088"/>
          <p14:tracePt t="44321" x="5114925" y="4392613"/>
          <p14:tracePt t="44337" x="5114925" y="4402138"/>
          <p14:tracePt t="44360" x="5114925" y="4410075"/>
          <p14:tracePt t="44369" x="5114925" y="4419600"/>
          <p14:tracePt t="44376" x="5114925" y="4429125"/>
          <p14:tracePt t="44384" x="5133975" y="4446588"/>
          <p14:tracePt t="44393" x="5151438" y="4465638"/>
          <p14:tracePt t="44400" x="5170488" y="4475163"/>
          <p14:tracePt t="44409" x="5207000" y="4492625"/>
          <p14:tracePt t="44416" x="5224463" y="4502150"/>
          <p14:tracePt t="44425" x="5253038" y="4511675"/>
          <p14:tracePt t="44433" x="5270500" y="4519613"/>
          <p14:tracePt t="44442" x="5280025" y="4519613"/>
          <p14:tracePt t="44448" x="5297488" y="4529138"/>
          <p14:tracePt t="45122" x="5353050" y="4529138"/>
          <p14:tracePt t="45129" x="5389563" y="4529138"/>
          <p14:tracePt t="45137" x="5453063" y="4519613"/>
          <p14:tracePt t="45145" x="5508625" y="4492625"/>
          <p14:tracePt t="45153" x="5572125" y="4492625"/>
          <p14:tracePt t="45162" x="5618163" y="4475163"/>
          <p14:tracePt t="45169" x="5627688" y="4475163"/>
          <p14:tracePt t="45177" x="5635625" y="4465638"/>
          <p14:tracePt t="45185" x="5645150" y="4465638"/>
          <p14:tracePt t="45473" x="0" y="0"/>
        </p14:tracePtLst>
        <p14:tracePtLst>
          <p14:tracePt t="46273" x="5910263" y="3251200"/>
          <p14:tracePt t="46441" x="5910263" y="3241675"/>
          <p14:tracePt t="46459" x="5929313" y="3241675"/>
          <p14:tracePt t="46465" x="5946775" y="3232150"/>
          <p14:tracePt t="46474" x="5946775" y="3224213"/>
          <p14:tracePt t="46480" x="5956300" y="3224213"/>
          <p14:tracePt t="46489" x="5973763" y="3205163"/>
          <p14:tracePt t="46496" x="5992813" y="3195638"/>
          <p14:tracePt t="46505" x="6010275" y="3178175"/>
          <p14:tracePt t="46512" x="6046788" y="3151188"/>
          <p14:tracePt t="46521" x="6065838" y="3122613"/>
          <p14:tracePt t="46528" x="6075363" y="3122613"/>
          <p14:tracePt t="46537" x="6092825" y="3105150"/>
          <p14:tracePt t="46545" x="6102350" y="3095625"/>
          <p14:tracePt t="46553" x="6119813" y="3068638"/>
          <p14:tracePt t="46561" x="6138863" y="3032125"/>
          <p14:tracePt t="46569" x="6148388" y="3005138"/>
          <p14:tracePt t="46576" x="6156325" y="2986088"/>
          <p14:tracePt t="46584" x="6156325" y="2959100"/>
          <p14:tracePt t="46593" x="6165850" y="2930525"/>
          <p14:tracePt t="46601" x="6165850" y="2913063"/>
          <p14:tracePt t="46609" x="6165850" y="2886075"/>
          <p14:tracePt t="46616" x="6165850" y="2840038"/>
          <p14:tracePt t="46625" x="6165850" y="2803525"/>
          <p14:tracePt t="46632" x="6165850" y="2767013"/>
          <p14:tracePt t="46642" x="6165850" y="2740025"/>
          <p14:tracePt t="46648" x="6165850" y="2703513"/>
          <p14:tracePt t="46658" x="6138863" y="2657475"/>
          <p14:tracePt t="46665" x="6129338" y="2593975"/>
          <p14:tracePt t="46674" x="6102350" y="2528888"/>
          <p14:tracePt t="46681" x="6092825" y="2474913"/>
          <p14:tracePt t="46690" x="6065838" y="2411413"/>
          <p14:tracePt t="46697" x="6046788" y="2365375"/>
          <p14:tracePt t="46705" x="6010275" y="2319338"/>
          <p14:tracePt t="46712" x="5992813" y="2282825"/>
          <p14:tracePt t="46721" x="5956300" y="2246313"/>
          <p14:tracePt t="46729" x="5929313" y="2209800"/>
          <p14:tracePt t="46737" x="5900738" y="2182813"/>
          <p14:tracePt t="46744" x="5873750" y="2146300"/>
          <p14:tracePt t="46752" x="5854700" y="2127250"/>
          <p14:tracePt t="46760" x="5818188" y="2082800"/>
          <p14:tracePt t="46768" x="5800725" y="2063750"/>
          <p14:tracePt t="46776" x="5754688" y="2027238"/>
          <p14:tracePt t="46784" x="5727700" y="2009775"/>
          <p14:tracePt t="46792" x="5691188" y="1990725"/>
          <p14:tracePt t="46800" x="5664200" y="1973263"/>
          <p14:tracePt t="46809" x="5645150" y="1963738"/>
          <p14:tracePt t="46817" x="5627688" y="1954213"/>
          <p14:tracePt t="46825" x="5608638" y="1944688"/>
          <p14:tracePt t="46833" x="5599113" y="1944688"/>
          <p14:tracePt t="46842" x="5572125" y="1944688"/>
          <p14:tracePt t="46848" x="5545138" y="1944688"/>
          <p14:tracePt t="46858" x="5499100" y="1944688"/>
          <p14:tracePt t="46865" x="5462588" y="1944688"/>
          <p14:tracePt t="46873" x="5416550" y="1944688"/>
          <p14:tracePt t="46880" x="5380038" y="1944688"/>
          <p14:tracePt t="46892" x="5326063" y="1944688"/>
          <p14:tracePt t="46896" x="5280025" y="1944688"/>
          <p14:tracePt t="46905" x="5253038" y="1944688"/>
          <p14:tracePt t="46912" x="5207000" y="1954213"/>
          <p14:tracePt t="46921" x="5180013" y="1963738"/>
          <p14:tracePt t="46928" x="5133975" y="2000250"/>
          <p14:tracePt t="46936" x="5087938" y="2036763"/>
          <p14:tracePt t="46944" x="5070475" y="2054225"/>
          <p14:tracePt t="46952" x="5033963" y="2082800"/>
          <p14:tracePt t="46960" x="5024438" y="2100263"/>
          <p14:tracePt t="46968" x="5014913" y="2136775"/>
          <p14:tracePt t="46976" x="5014913" y="2163763"/>
          <p14:tracePt t="46984" x="5014913" y="2192338"/>
          <p14:tracePt t="46993" x="5014913" y="2228850"/>
          <p14:tracePt t="47000" x="5014913" y="2265363"/>
          <p14:tracePt t="47009" x="5014913" y="2292350"/>
          <p14:tracePt t="47017" x="5014913" y="2319338"/>
          <p14:tracePt t="47027" x="5014913" y="2365375"/>
          <p14:tracePt t="47033" x="5014913" y="2401888"/>
          <p14:tracePt t="47042" x="5014913" y="2428875"/>
          <p14:tracePt t="47049" x="5024438" y="2465388"/>
          <p14:tracePt t="47059" x="5024438" y="2492375"/>
          <p14:tracePt t="47065" x="5051425" y="2538413"/>
          <p14:tracePt t="47075" x="5060950" y="2574925"/>
          <p14:tracePt t="47081" x="5070475" y="2593975"/>
          <p14:tracePt t="47092" x="5078413" y="2638425"/>
          <p14:tracePt t="47097" x="5087938" y="2657475"/>
          <p14:tracePt t="47109" x="5097463" y="2684463"/>
          <p14:tracePt t="47113" x="5106988" y="2703513"/>
          <p14:tracePt t="47121" x="5133975" y="2740025"/>
          <p14:tracePt t="47128" x="5151438" y="2767013"/>
          <p14:tracePt t="47136" x="5160963" y="2784475"/>
          <p14:tracePt t="47145" x="5180013" y="2803525"/>
          <p14:tracePt t="47153" x="5197475" y="2820988"/>
          <p14:tracePt t="47160" x="5207000" y="2830513"/>
          <p14:tracePt t="47168" x="5224463" y="2849563"/>
          <p14:tracePt t="47176" x="5233988" y="2857500"/>
          <p14:tracePt t="47193" x="5243513" y="2867025"/>
          <p14:tracePt t="47209" x="5253038" y="2867025"/>
          <p14:tracePt t="47216" x="5260975" y="2867025"/>
          <p14:tracePt t="47225" x="5270500" y="2867025"/>
          <p14:tracePt t="47232" x="5289550" y="2867025"/>
          <p14:tracePt t="47242" x="5307013" y="2876550"/>
          <p14:tracePt t="47248" x="5334000" y="2876550"/>
          <p14:tracePt t="47259" x="5353050" y="2886075"/>
          <p14:tracePt t="47265" x="5380038" y="2886075"/>
          <p14:tracePt t="47274" x="5426075" y="2894013"/>
          <p14:tracePt t="47281" x="5435600" y="2894013"/>
          <p14:tracePt t="47291" x="5453063" y="2894013"/>
          <p14:tracePt t="47297" x="5481638" y="2894013"/>
          <p14:tracePt t="47308" x="5489575" y="2903538"/>
          <p14:tracePt t="47313" x="5518150" y="2903538"/>
          <p14:tracePt t="47321" x="5526088" y="2903538"/>
          <p14:tracePt t="47328" x="5562600" y="2903538"/>
          <p14:tracePt t="47337" x="5591175" y="2903538"/>
          <p14:tracePt t="47344" x="5627688" y="2903538"/>
          <p14:tracePt t="47353" x="5672138" y="2903538"/>
          <p14:tracePt t="47360" x="5708650" y="2903538"/>
          <p14:tracePt t="47369" x="5773738" y="2886075"/>
          <p14:tracePt t="47376" x="5800725" y="2876550"/>
          <p14:tracePt t="47384" x="5827713" y="2867025"/>
          <p14:tracePt t="47393" x="5864225" y="2857500"/>
          <p14:tracePt t="47400" x="5883275" y="2849563"/>
          <p14:tracePt t="47408" x="5883275" y="2840038"/>
          <p14:tracePt t="47416" x="5910263" y="2840038"/>
          <p14:tracePt t="47425" x="5929313" y="2820988"/>
          <p14:tracePt t="47433" x="5937250" y="2813050"/>
          <p14:tracePt t="47442" x="5956300" y="2794000"/>
          <p14:tracePt t="47449" x="5965825" y="2784475"/>
          <p14:tracePt t="47458" x="5973763" y="2776538"/>
          <p14:tracePt t="47464" x="5983288" y="2767013"/>
          <p14:tracePt t="47475" x="5992813" y="2747963"/>
          <p14:tracePt t="47480" x="6002338" y="2740025"/>
          <p14:tracePt t="47491" x="6019800" y="2711450"/>
          <p14:tracePt t="47506" x="6019800" y="2693988"/>
          <p14:tracePt t="47513" x="6029325" y="2684463"/>
          <p14:tracePt t="47521" x="6029325" y="2674938"/>
          <p14:tracePt t="47528" x="6029325" y="2667000"/>
          <p14:tracePt t="47536" x="6029325" y="2657475"/>
          <p14:tracePt t="47544" x="6029325" y="2647950"/>
          <p14:tracePt t="47553" x="6029325" y="2630488"/>
          <p14:tracePt t="47560" x="6029325" y="2611438"/>
          <p14:tracePt t="47568" x="6029325" y="2593975"/>
          <p14:tracePt t="47577" x="6029325" y="2584450"/>
          <p14:tracePt t="47584" x="6029325" y="2574925"/>
          <p14:tracePt t="47592" x="6029325" y="2565400"/>
          <p14:tracePt t="47600" x="6029325" y="2557463"/>
          <p14:tracePt t="47616" x="6029325" y="2547938"/>
          <p14:tracePt t="47665" x="6029325" y="2538413"/>
          <p14:tracePt t="47674" x="6019800" y="2520950"/>
          <p14:tracePt t="47681" x="6010275" y="2511425"/>
          <p14:tracePt t="47690" x="6002338" y="2501900"/>
          <p14:tracePt t="47697" x="5992813" y="2501900"/>
          <p14:tracePt t="47708" x="5965825" y="2484438"/>
          <p14:tracePt t="47713" x="5956300" y="2474913"/>
          <p14:tracePt t="47721" x="5937250" y="2465388"/>
          <p14:tracePt t="47728" x="5929313" y="2455863"/>
          <p14:tracePt t="47736" x="5919788" y="2455863"/>
          <p14:tracePt t="47745" x="5910263" y="2447925"/>
          <p14:tracePt t="47792" x="5900738" y="2447925"/>
          <p14:tracePt t="47800" x="5883275" y="2438400"/>
          <p14:tracePt t="47808" x="5854700" y="2438400"/>
          <p14:tracePt t="47816" x="5827713" y="2438400"/>
          <p14:tracePt t="47825" x="5781675" y="2438400"/>
          <p14:tracePt t="47833" x="5754688" y="2438400"/>
          <p14:tracePt t="47842" x="5718175" y="2438400"/>
          <p14:tracePt t="47849" x="5700713" y="2438400"/>
          <p14:tracePt t="47858" x="5664200" y="2438400"/>
          <p14:tracePt t="47865" x="5645150" y="2438400"/>
          <p14:tracePt t="47881" x="5635625" y="2438400"/>
          <p14:tracePt t="47896" x="5627688" y="2438400"/>
          <p14:tracePt t="47907" x="5618163" y="2438400"/>
          <p14:tracePt t="47912" x="5608638" y="2438400"/>
          <p14:tracePt t="47921" x="5599113" y="2447925"/>
          <p14:tracePt t="47928" x="5591175" y="2455863"/>
          <p14:tracePt t="47936" x="5591175" y="2465388"/>
          <p14:tracePt t="47945" x="5581650" y="2465388"/>
          <p14:tracePt t="47952" x="5572125" y="2474913"/>
          <p14:tracePt t="47960" x="5562600" y="2484438"/>
          <p14:tracePt t="47968" x="5554663" y="2492375"/>
          <p14:tracePt t="47976" x="5535613" y="2511425"/>
          <p14:tracePt t="47985" x="5526088" y="2520950"/>
          <p14:tracePt t="48000" x="5526088" y="2538413"/>
          <p14:tracePt t="48009" x="5518150" y="2547938"/>
          <p14:tracePt t="48017" x="5508625" y="2557463"/>
          <p14:tracePt t="48025" x="5508625" y="2574925"/>
          <p14:tracePt t="48033" x="5499100" y="2593975"/>
          <p14:tracePt t="48042" x="5489575" y="2630488"/>
          <p14:tracePt t="48049" x="5481638" y="2647950"/>
          <p14:tracePt t="48058" x="5481638" y="2657475"/>
          <p14:tracePt t="48064" x="5472113" y="2667000"/>
          <p14:tracePt t="48074" x="5462588" y="2703513"/>
          <p14:tracePt t="48093" x="5462588" y="2711450"/>
          <p14:tracePt t="48112" x="5462588" y="2720975"/>
          <p14:tracePt t="48121" x="5453063" y="2730500"/>
          <p14:tracePt t="48136" x="5453063" y="2740025"/>
          <p14:tracePt t="48144" x="5453063" y="2747963"/>
          <p14:tracePt t="48152" x="5453063" y="2757488"/>
          <p14:tracePt t="48160" x="5453063" y="2767013"/>
          <p14:tracePt t="48176" x="5453063" y="2776538"/>
          <p14:tracePt t="48184" x="5445125" y="2784475"/>
          <p14:tracePt t="48192" x="5445125" y="2794000"/>
          <p14:tracePt t="48201" x="5445125" y="2803525"/>
          <p14:tracePt t="48216" x="5445125" y="2813050"/>
          <p14:tracePt t="48232" x="5445125" y="2820988"/>
          <p14:tracePt t="48258" x="5445125" y="2830513"/>
          <p14:tracePt t="48264" x="5445125" y="2840038"/>
          <p14:tracePt t="48274" x="5445125" y="2849563"/>
          <p14:tracePt t="48280" x="5445125" y="2867025"/>
          <p14:tracePt t="48292" x="5445125" y="2886075"/>
          <p14:tracePt t="48296" x="5445125" y="2903538"/>
          <p14:tracePt t="48306" x="5435600" y="2930525"/>
          <p14:tracePt t="48312" x="5435600" y="2949575"/>
          <p14:tracePt t="48321" x="5435600" y="2959100"/>
          <p14:tracePt t="48328" x="5435600" y="2976563"/>
          <p14:tracePt t="48337" x="5435600" y="2986088"/>
          <p14:tracePt t="48344" x="5435600" y="3005138"/>
          <p14:tracePt t="48353" x="5445125" y="3013075"/>
          <p14:tracePt t="48360" x="5445125" y="3022600"/>
          <p14:tracePt t="48368" x="5445125" y="3032125"/>
          <p14:tracePt t="48377" x="5445125" y="3041650"/>
          <p14:tracePt t="48384" x="5445125" y="3049588"/>
          <p14:tracePt t="48392" x="5462588" y="3068638"/>
          <p14:tracePt t="48400" x="5489575" y="3095625"/>
          <p14:tracePt t="48408" x="5489575" y="3105150"/>
          <p14:tracePt t="48417" x="5499100" y="3114675"/>
          <p14:tracePt t="48424" x="5499100" y="3132138"/>
          <p14:tracePt t="48432" x="5508625" y="3132138"/>
          <p14:tracePt t="48441" x="5526088" y="3151188"/>
          <p14:tracePt t="48458" x="5535613" y="3159125"/>
          <p14:tracePt t="48496" x="5545138" y="3159125"/>
          <p14:tracePt t="48505" x="5554663" y="3159125"/>
          <p14:tracePt t="48512" x="5581650" y="3159125"/>
          <p14:tracePt t="48521" x="5608638" y="3159125"/>
          <p14:tracePt t="48528" x="5664200" y="3159125"/>
          <p14:tracePt t="48536" x="5700713" y="3159125"/>
          <p14:tracePt t="48544" x="5754688" y="3159125"/>
          <p14:tracePt t="48552" x="5827713" y="3159125"/>
          <p14:tracePt t="48561" x="5891213" y="3159125"/>
          <p14:tracePt t="48569" x="5929313" y="3159125"/>
          <p14:tracePt t="48577" x="5973763" y="3159125"/>
          <p14:tracePt t="48585" x="6029325" y="3132138"/>
          <p14:tracePt t="48592" x="6065838" y="3122613"/>
          <p14:tracePt t="48600" x="6092825" y="3114675"/>
          <p14:tracePt t="48608" x="6111875" y="3105150"/>
          <p14:tracePt t="48616" x="6138863" y="3095625"/>
          <p14:tracePt t="48625" x="6156325" y="3086100"/>
          <p14:tracePt t="48633" x="6192838" y="3068638"/>
          <p14:tracePt t="48642" x="6202363" y="3059113"/>
          <p14:tracePt t="48660" x="6211888" y="3049588"/>
          <p14:tracePt t="48665" x="6221413" y="3041650"/>
          <p14:tracePt t="48674" x="6238875" y="3022600"/>
          <p14:tracePt t="48681" x="6248400" y="3013075"/>
          <p14:tracePt t="48696" x="6257925" y="2986088"/>
          <p14:tracePt t="48707" x="6257925" y="2976563"/>
          <p14:tracePt t="48713" x="6265863" y="2949575"/>
          <p14:tracePt t="48721" x="6265863" y="2940050"/>
          <p14:tracePt t="48729" x="6275388" y="2922588"/>
          <p14:tracePt t="48737" x="6275388" y="2903538"/>
          <p14:tracePt t="48745" x="6275388" y="2886075"/>
          <p14:tracePt t="48753" x="6275388" y="2867025"/>
          <p14:tracePt t="48761" x="6275388" y="2849563"/>
          <p14:tracePt t="48769" x="6275388" y="2830513"/>
          <p14:tracePt t="48776" x="6275388" y="2813050"/>
          <p14:tracePt t="48784" x="6275388" y="2794000"/>
          <p14:tracePt t="48792" x="6275388" y="2784475"/>
          <p14:tracePt t="48800" x="6275388" y="2776538"/>
          <p14:tracePt t="48817" x="6265863" y="2767013"/>
          <p14:tracePt t="48848" x="6265863" y="2757488"/>
          <p14:tracePt t="48858" x="6257925" y="2747963"/>
          <p14:tracePt t="48874" x="6257925" y="2740025"/>
          <p14:tracePt t="48880" x="6248400" y="2740025"/>
          <p14:tracePt t="48891" x="6221413" y="2730500"/>
          <p14:tracePt t="48896" x="6184900" y="2720975"/>
          <p14:tracePt t="48907" x="6156325" y="2720975"/>
          <p14:tracePt t="48912" x="6119813" y="2711450"/>
          <p14:tracePt t="48921" x="6075363" y="2711450"/>
          <p14:tracePt t="48928" x="6046788" y="2711450"/>
          <p14:tracePt t="48937" x="6019800" y="2703513"/>
          <p14:tracePt t="48944" x="6010275" y="2703513"/>
          <p14:tracePt t="48952" x="6002338" y="2703513"/>
          <p14:tracePt t="49393"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23</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9" name="TextBox 3">
            <a:extLst>
              <a:ext uri="{FF2B5EF4-FFF2-40B4-BE49-F238E27FC236}">
                <a16:creationId xmlns:a16="http://schemas.microsoft.com/office/drawing/2014/main" id="{E7817D67-4332-4F04-BEF2-57EDDB2B8D9A}"/>
              </a:ext>
            </a:extLst>
          </p:cNvPr>
          <p:cNvSpPr txBox="1"/>
          <p:nvPr/>
        </p:nvSpPr>
        <p:spPr>
          <a:xfrm>
            <a:off x="381000" y="228600"/>
            <a:ext cx="8153400" cy="461665"/>
          </a:xfrm>
          <a:prstGeom prst="rect">
            <a:avLst/>
          </a:prstGeom>
          <a:noFill/>
        </p:spPr>
        <p:txBody>
          <a:bodyPr wrap="square" rtlCol="0">
            <a:spAutoFit/>
          </a:bodyPr>
          <a:lstStyle/>
          <a:p>
            <a:pPr algn="ctr"/>
            <a:r>
              <a:rPr lang="en-US" sz="2400" b="1" dirty="0"/>
              <a:t>Conclusions</a:t>
            </a:r>
            <a:endParaRPr lang="fr-FR" sz="2400" b="1" dirty="0"/>
          </a:p>
        </p:txBody>
      </p:sp>
      <p:sp>
        <p:nvSpPr>
          <p:cNvPr id="2" name="CasellaDiTesto 1">
            <a:extLst>
              <a:ext uri="{FF2B5EF4-FFF2-40B4-BE49-F238E27FC236}">
                <a16:creationId xmlns:a16="http://schemas.microsoft.com/office/drawing/2014/main" id="{561979AD-3E7B-40BE-83C3-61C8104AE5DF}"/>
              </a:ext>
            </a:extLst>
          </p:cNvPr>
          <p:cNvSpPr txBox="1"/>
          <p:nvPr/>
        </p:nvSpPr>
        <p:spPr>
          <a:xfrm>
            <a:off x="228600" y="840092"/>
            <a:ext cx="8839200" cy="255454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t>A </a:t>
            </a:r>
            <a:r>
              <a:rPr lang="it-IT" sz="2000" dirty="0" err="1"/>
              <a:t>novel</a:t>
            </a:r>
            <a:r>
              <a:rPr lang="it-IT" sz="2000" dirty="0"/>
              <a:t> family of 22 </a:t>
            </a:r>
            <a:r>
              <a:rPr lang="it-IT" sz="2000" dirty="0" err="1"/>
              <a:t>azole-based</a:t>
            </a:r>
            <a:r>
              <a:rPr lang="it-IT" sz="2000" dirty="0"/>
              <a:t> </a:t>
            </a:r>
            <a:r>
              <a:rPr lang="it-IT" sz="2000" dirty="0" err="1"/>
              <a:t>aromatase</a:t>
            </a:r>
            <a:r>
              <a:rPr lang="it-IT" sz="2000" dirty="0"/>
              <a:t> </a:t>
            </a:r>
            <a:r>
              <a:rPr lang="it-IT" sz="2000" dirty="0" err="1"/>
              <a:t>inhibitors</a:t>
            </a:r>
            <a:r>
              <a:rPr lang="it-IT" sz="2000" dirty="0"/>
              <a:t> </a:t>
            </a:r>
            <a:r>
              <a:rPr lang="it-IT" sz="2000" dirty="0" err="1"/>
              <a:t>has</a:t>
            </a:r>
            <a:r>
              <a:rPr lang="it-IT" sz="2000" dirty="0"/>
              <a:t> </a:t>
            </a:r>
            <a:r>
              <a:rPr lang="it-IT" sz="2000" dirty="0" err="1"/>
              <a:t>been</a:t>
            </a:r>
            <a:r>
              <a:rPr lang="it-IT" sz="2000" dirty="0"/>
              <a:t> </a:t>
            </a:r>
            <a:r>
              <a:rPr lang="it-IT" sz="2000" dirty="0" err="1"/>
              <a:t>synthesized</a:t>
            </a:r>
            <a:r>
              <a:rPr lang="it-IT" sz="2000" dirty="0"/>
              <a:t>.</a:t>
            </a:r>
          </a:p>
          <a:p>
            <a:pPr marL="342900" indent="-342900" algn="just">
              <a:buFont typeface="Arial" panose="020B0604020202020204" pitchFamily="34" charset="0"/>
              <a:buChar char="•"/>
            </a:pPr>
            <a:r>
              <a:rPr lang="it-IT" sz="2000" dirty="0" err="1"/>
              <a:t>Novel</a:t>
            </a:r>
            <a:r>
              <a:rPr lang="it-IT" sz="2000" dirty="0"/>
              <a:t> </a:t>
            </a:r>
            <a:r>
              <a:rPr lang="it-IT" sz="2000" dirty="0" err="1"/>
              <a:t>compounds</a:t>
            </a:r>
            <a:r>
              <a:rPr lang="it-IT" sz="2000" dirty="0"/>
              <a:t> </a:t>
            </a:r>
            <a:r>
              <a:rPr lang="it-IT" sz="2000" dirty="0" err="1"/>
              <a:t>were</a:t>
            </a:r>
            <a:r>
              <a:rPr lang="it-IT" sz="2000" dirty="0"/>
              <a:t> </a:t>
            </a:r>
            <a:r>
              <a:rPr lang="it-IT" sz="2000" dirty="0" err="1"/>
              <a:t>screened</a:t>
            </a:r>
            <a:r>
              <a:rPr lang="it-IT" sz="2000" dirty="0"/>
              <a:t> by an </a:t>
            </a:r>
            <a:r>
              <a:rPr lang="it-IT" sz="2000" i="1" dirty="0"/>
              <a:t>in vitro </a:t>
            </a:r>
            <a:r>
              <a:rPr lang="it-IT" sz="2000" dirty="0" err="1"/>
              <a:t>enzymatic</a:t>
            </a:r>
            <a:r>
              <a:rPr lang="it-IT" sz="2000" dirty="0"/>
              <a:t> </a:t>
            </a:r>
            <a:r>
              <a:rPr lang="it-IT" sz="2000" dirty="0" err="1"/>
              <a:t>assay</a:t>
            </a:r>
            <a:r>
              <a:rPr lang="it-IT" sz="2000" dirty="0"/>
              <a:t> </a:t>
            </a:r>
            <a:r>
              <a:rPr lang="it-IT" sz="2000" dirty="0" err="1"/>
              <a:t>against</a:t>
            </a:r>
            <a:r>
              <a:rPr lang="it-IT" sz="2000" dirty="0"/>
              <a:t> human </a:t>
            </a:r>
            <a:r>
              <a:rPr lang="it-IT" sz="2000" dirty="0" err="1"/>
              <a:t>aromatase</a:t>
            </a:r>
            <a:r>
              <a:rPr lang="it-IT" sz="2000" dirty="0"/>
              <a:t>, </a:t>
            </a:r>
            <a:r>
              <a:rPr lang="it-IT" sz="2000" dirty="0" err="1"/>
              <a:t>displaying</a:t>
            </a:r>
            <a:r>
              <a:rPr lang="it-IT" sz="2000" dirty="0"/>
              <a:t> </a:t>
            </a:r>
            <a:r>
              <a:rPr lang="it-IT" sz="2000" dirty="0" err="1"/>
              <a:t>submicromolar</a:t>
            </a:r>
            <a:r>
              <a:rPr lang="it-IT" sz="2000" dirty="0"/>
              <a:t> </a:t>
            </a:r>
            <a:r>
              <a:rPr lang="it-IT" sz="2000" dirty="0" err="1"/>
              <a:t>potency</a:t>
            </a:r>
            <a:r>
              <a:rPr lang="it-IT" sz="2000" dirty="0"/>
              <a:t>.</a:t>
            </a:r>
          </a:p>
          <a:p>
            <a:pPr marL="342900" indent="-342900" algn="just">
              <a:buFont typeface="Arial" panose="020B0604020202020204" pitchFamily="34" charset="0"/>
              <a:buChar char="•"/>
            </a:pPr>
            <a:r>
              <a:rPr lang="it-IT" sz="2000" dirty="0" err="1"/>
              <a:t>Most</a:t>
            </a:r>
            <a:r>
              <a:rPr lang="it-IT" sz="2000" dirty="0"/>
              <a:t> </a:t>
            </a:r>
            <a:r>
              <a:rPr lang="it-IT" sz="2000" dirty="0" err="1"/>
              <a:t>active</a:t>
            </a:r>
            <a:r>
              <a:rPr lang="it-IT" sz="2000" dirty="0"/>
              <a:t> </a:t>
            </a:r>
            <a:r>
              <a:rPr lang="it-IT" sz="2000" dirty="0" err="1"/>
              <a:t>imidazole-based</a:t>
            </a:r>
            <a:r>
              <a:rPr lang="it-IT" sz="2000" dirty="0"/>
              <a:t> </a:t>
            </a:r>
            <a:r>
              <a:rPr lang="it-IT" sz="2000" dirty="0" err="1"/>
              <a:t>compounds</a:t>
            </a:r>
            <a:r>
              <a:rPr lang="it-IT" sz="2000" dirty="0"/>
              <a:t> </a:t>
            </a:r>
            <a:r>
              <a:rPr lang="it-IT" sz="2000" dirty="0" err="1"/>
              <a:t>were</a:t>
            </a:r>
            <a:r>
              <a:rPr lang="it-IT" sz="2000" dirty="0"/>
              <a:t> </a:t>
            </a:r>
            <a:r>
              <a:rPr lang="it-IT" sz="2000" dirty="0" err="1"/>
              <a:t>tested</a:t>
            </a:r>
            <a:r>
              <a:rPr lang="it-IT" sz="2000" dirty="0"/>
              <a:t> in MCF7 </a:t>
            </a:r>
            <a:r>
              <a:rPr lang="it-IT" sz="2000" dirty="0" err="1"/>
              <a:t>cells</a:t>
            </a:r>
            <a:r>
              <a:rPr lang="it-IT" sz="2000" dirty="0"/>
              <a:t>, in </a:t>
            </a:r>
            <a:r>
              <a:rPr lang="it-IT" sz="2000" dirty="0" err="1"/>
              <a:t>which</a:t>
            </a:r>
            <a:r>
              <a:rPr lang="it-IT" sz="2000" dirty="0"/>
              <a:t> </a:t>
            </a:r>
            <a:r>
              <a:rPr lang="it-IT" sz="2000" dirty="0" err="1"/>
              <a:t>they</a:t>
            </a:r>
            <a:r>
              <a:rPr lang="it-IT" sz="2000" dirty="0"/>
              <a:t> </a:t>
            </a:r>
            <a:r>
              <a:rPr lang="it-IT" sz="2000" dirty="0" err="1"/>
              <a:t>induced</a:t>
            </a:r>
            <a:r>
              <a:rPr lang="it-IT" sz="2000" dirty="0"/>
              <a:t> a </a:t>
            </a:r>
            <a:r>
              <a:rPr lang="it-IT" sz="2000" dirty="0" err="1"/>
              <a:t>marked</a:t>
            </a:r>
            <a:r>
              <a:rPr lang="it-IT" sz="2000" dirty="0"/>
              <a:t> </a:t>
            </a:r>
            <a:r>
              <a:rPr lang="it-IT" sz="2000" dirty="0" err="1"/>
              <a:t>reduction</a:t>
            </a:r>
            <a:r>
              <a:rPr lang="it-IT" sz="2000" dirty="0"/>
              <a:t> of </a:t>
            </a:r>
            <a:r>
              <a:rPr lang="it-IT" sz="2000" dirty="0" err="1"/>
              <a:t>cell</a:t>
            </a:r>
            <a:r>
              <a:rPr lang="it-IT" sz="2000" dirty="0"/>
              <a:t> </a:t>
            </a:r>
            <a:r>
              <a:rPr lang="it-IT" sz="2000" dirty="0" err="1"/>
              <a:t>viability</a:t>
            </a:r>
            <a:r>
              <a:rPr lang="it-IT" sz="2000" dirty="0"/>
              <a:t> and </a:t>
            </a:r>
            <a:r>
              <a:rPr lang="it-IT" sz="2000" dirty="0" err="1"/>
              <a:t>cytotoxic</a:t>
            </a:r>
            <a:r>
              <a:rPr lang="it-IT" sz="2000" dirty="0"/>
              <a:t> </a:t>
            </a:r>
            <a:r>
              <a:rPr lang="it-IT" sz="2000" dirty="0" err="1"/>
              <a:t>effects</a:t>
            </a:r>
            <a:r>
              <a:rPr lang="it-IT" sz="2000" dirty="0"/>
              <a:t>, </a:t>
            </a:r>
            <a:r>
              <a:rPr lang="it-IT" sz="2000" dirty="0" err="1"/>
              <a:t>producing</a:t>
            </a:r>
            <a:r>
              <a:rPr lang="it-IT" sz="2000" dirty="0"/>
              <a:t> a </a:t>
            </a:r>
            <a:r>
              <a:rPr lang="it-IT" sz="2000" dirty="0" err="1"/>
              <a:t>cell</a:t>
            </a:r>
            <a:r>
              <a:rPr lang="it-IT" sz="2000" dirty="0"/>
              <a:t> </a:t>
            </a:r>
            <a:r>
              <a:rPr lang="it-IT" sz="2000" dirty="0" err="1"/>
              <a:t>cycle</a:t>
            </a:r>
            <a:r>
              <a:rPr lang="it-IT" sz="2000" dirty="0"/>
              <a:t> </a:t>
            </a:r>
            <a:r>
              <a:rPr lang="it-IT" sz="2000" dirty="0" err="1"/>
              <a:t>block</a:t>
            </a:r>
            <a:r>
              <a:rPr lang="it-IT" sz="2000" dirty="0"/>
              <a:t>.</a:t>
            </a:r>
            <a:endParaRPr lang="it-IT" sz="2000" dirty="0">
              <a:highlight>
                <a:srgbClr val="FFFF00"/>
              </a:highlight>
            </a:endParaRPr>
          </a:p>
          <a:p>
            <a:pPr marL="342900" indent="-342900" algn="just">
              <a:buFont typeface="Arial" panose="020B0604020202020204" pitchFamily="34" charset="0"/>
              <a:buChar char="•"/>
            </a:pPr>
            <a:r>
              <a:rPr lang="it-IT" sz="2000" dirty="0"/>
              <a:t>Docking </a:t>
            </a:r>
            <a:r>
              <a:rPr lang="it-IT" sz="2000" dirty="0" err="1"/>
              <a:t>experiments</a:t>
            </a:r>
            <a:r>
              <a:rPr lang="it-IT" sz="2000" dirty="0"/>
              <a:t> </a:t>
            </a:r>
            <a:r>
              <a:rPr lang="it-IT" sz="2000" dirty="0" err="1"/>
              <a:t>confirmed</a:t>
            </a:r>
            <a:r>
              <a:rPr lang="it-IT" sz="2000" dirty="0"/>
              <a:t> for </a:t>
            </a:r>
            <a:r>
              <a:rPr lang="it-IT" sz="2000" dirty="0" err="1"/>
              <a:t>novel</a:t>
            </a:r>
            <a:r>
              <a:rPr lang="it-IT" sz="2000" dirty="0"/>
              <a:t> </a:t>
            </a:r>
            <a:r>
              <a:rPr lang="it-IT" sz="2000" dirty="0" err="1"/>
              <a:t>compounds</a:t>
            </a:r>
            <a:r>
              <a:rPr lang="it-IT" sz="2000" dirty="0"/>
              <a:t> a </a:t>
            </a:r>
            <a:r>
              <a:rPr lang="it-IT" sz="2000" dirty="0" err="1"/>
              <a:t>very</a:t>
            </a:r>
            <a:r>
              <a:rPr lang="it-IT" sz="2000" dirty="0"/>
              <a:t> </a:t>
            </a:r>
            <a:r>
              <a:rPr lang="it-IT" sz="2000" dirty="0" err="1"/>
              <a:t>similar</a:t>
            </a:r>
            <a:r>
              <a:rPr lang="it-IT" sz="2000" dirty="0"/>
              <a:t> </a:t>
            </a:r>
            <a:r>
              <a:rPr lang="it-IT" sz="2000" dirty="0" err="1"/>
              <a:t>binding</a:t>
            </a:r>
            <a:r>
              <a:rPr lang="it-IT" sz="2000" dirty="0"/>
              <a:t> mode with </a:t>
            </a:r>
            <a:r>
              <a:rPr lang="it-IT" sz="2000" dirty="0" err="1"/>
              <a:t>respect</a:t>
            </a:r>
            <a:r>
              <a:rPr lang="it-IT" sz="2000" dirty="0"/>
              <a:t> to </a:t>
            </a:r>
            <a:r>
              <a:rPr lang="it-IT" sz="2000" dirty="0" err="1"/>
              <a:t>letrozole</a:t>
            </a:r>
            <a:r>
              <a:rPr lang="it-IT" sz="2000" dirty="0"/>
              <a:t>.</a:t>
            </a:r>
          </a:p>
        </p:txBody>
      </p:sp>
      <p:graphicFrame>
        <p:nvGraphicFramePr>
          <p:cNvPr id="8" name="Oggetto 7">
            <a:extLst>
              <a:ext uri="{FF2B5EF4-FFF2-40B4-BE49-F238E27FC236}">
                <a16:creationId xmlns:a16="http://schemas.microsoft.com/office/drawing/2014/main" id="{76CB7B59-2C4E-43F4-BB33-42169643A25F}"/>
              </a:ext>
            </a:extLst>
          </p:cNvPr>
          <p:cNvGraphicFramePr>
            <a:graphicFrameLocks noChangeAspect="1"/>
          </p:cNvGraphicFramePr>
          <p:nvPr>
            <p:extLst>
              <p:ext uri="{D42A27DB-BD31-4B8C-83A1-F6EECF244321}">
                <p14:modId xmlns:p14="http://schemas.microsoft.com/office/powerpoint/2010/main" val="1247550672"/>
              </p:ext>
            </p:extLst>
          </p:nvPr>
        </p:nvGraphicFramePr>
        <p:xfrm>
          <a:off x="1882084" y="3656500"/>
          <a:ext cx="1930343" cy="1257538"/>
        </p:xfrm>
        <a:graphic>
          <a:graphicData uri="http://schemas.openxmlformats.org/presentationml/2006/ole">
            <mc:AlternateContent xmlns:mc="http://schemas.openxmlformats.org/markup-compatibility/2006">
              <mc:Choice xmlns:v="urn:schemas-microsoft-com:vml" Requires="v">
                <p:oleObj spid="_x0000_s17440" name="CS ChemDraw Drawing" r:id="rId6" imgW="1481112" imgH="975000" progId="ChemDraw.Document.6.0">
                  <p:embed/>
                </p:oleObj>
              </mc:Choice>
              <mc:Fallback>
                <p:oleObj name="CS ChemDraw Drawing" r:id="rId6" imgW="1481112" imgH="975000" progId="ChemDraw.Document.6.0">
                  <p:embed/>
                  <p:pic>
                    <p:nvPicPr>
                      <p:cNvPr id="7" name="Oggetto 6">
                        <a:extLst>
                          <a:ext uri="{FF2B5EF4-FFF2-40B4-BE49-F238E27FC236}">
                            <a16:creationId xmlns:a16="http://schemas.microsoft.com/office/drawing/2014/main" id="{CAD7109B-0BC9-42EC-838B-918E7F3CE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084" y="3656500"/>
                        <a:ext cx="1930343" cy="1257538"/>
                      </a:xfrm>
                      <a:prstGeom prst="rect">
                        <a:avLst/>
                      </a:prstGeom>
                      <a:noFill/>
                    </p:spPr>
                  </p:pic>
                </p:oleObj>
              </mc:Fallback>
            </mc:AlternateContent>
          </a:graphicData>
        </a:graphic>
      </p:graphicFrame>
      <p:graphicFrame>
        <p:nvGraphicFramePr>
          <p:cNvPr id="10" name="Oggetto 9">
            <a:extLst>
              <a:ext uri="{FF2B5EF4-FFF2-40B4-BE49-F238E27FC236}">
                <a16:creationId xmlns:a16="http://schemas.microsoft.com/office/drawing/2014/main" id="{4CBFE999-ECFC-4265-9634-693EF0E929DC}"/>
              </a:ext>
            </a:extLst>
          </p:cNvPr>
          <p:cNvGraphicFramePr>
            <a:graphicFrameLocks noChangeAspect="1"/>
          </p:cNvGraphicFramePr>
          <p:nvPr>
            <p:extLst>
              <p:ext uri="{D42A27DB-BD31-4B8C-83A1-F6EECF244321}">
                <p14:modId xmlns:p14="http://schemas.microsoft.com/office/powerpoint/2010/main" val="3504915257"/>
              </p:ext>
            </p:extLst>
          </p:nvPr>
        </p:nvGraphicFramePr>
        <p:xfrm>
          <a:off x="5390769" y="3615613"/>
          <a:ext cx="1871147" cy="1579502"/>
        </p:xfrm>
        <a:graphic>
          <a:graphicData uri="http://schemas.openxmlformats.org/presentationml/2006/ole">
            <mc:AlternateContent xmlns:mc="http://schemas.openxmlformats.org/markup-compatibility/2006">
              <mc:Choice xmlns:v="urn:schemas-microsoft-com:vml" Requires="v">
                <p:oleObj spid="_x0000_s17441" name="CS ChemDraw Drawing" r:id="rId8" imgW="1509974" imgH="1287313" progId="ChemDraw.Document.6.0">
                  <p:embed/>
                </p:oleObj>
              </mc:Choice>
              <mc:Fallback>
                <p:oleObj name="CS ChemDraw Drawing" r:id="rId8" imgW="1509974" imgH="1287313" progId="ChemDraw.Document.6.0">
                  <p:embed/>
                  <p:pic>
                    <p:nvPicPr>
                      <p:cNvPr id="8" name="Oggetto 7">
                        <a:extLst>
                          <a:ext uri="{FF2B5EF4-FFF2-40B4-BE49-F238E27FC236}">
                            <a16:creationId xmlns:a16="http://schemas.microsoft.com/office/drawing/2014/main" id="{FAC239A0-939A-42BA-8532-CE3A5C1B71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0769" y="3615613"/>
                        <a:ext cx="1871147" cy="1579502"/>
                      </a:xfrm>
                      <a:prstGeom prst="rect">
                        <a:avLst/>
                      </a:prstGeom>
                      <a:noFill/>
                    </p:spPr>
                  </p:pic>
                </p:oleObj>
              </mc:Fallback>
            </mc:AlternateContent>
          </a:graphicData>
        </a:graphic>
      </p:graphicFrame>
      <p:sp>
        <p:nvSpPr>
          <p:cNvPr id="11" name="Rettangolo con angoli arrotondati 10">
            <a:extLst>
              <a:ext uri="{FF2B5EF4-FFF2-40B4-BE49-F238E27FC236}">
                <a16:creationId xmlns:a16="http://schemas.microsoft.com/office/drawing/2014/main" id="{BC3E5A91-2743-485C-939B-F8EB351D3429}"/>
              </a:ext>
            </a:extLst>
          </p:cNvPr>
          <p:cNvSpPr/>
          <p:nvPr/>
        </p:nvSpPr>
        <p:spPr>
          <a:xfrm>
            <a:off x="1090834" y="3505200"/>
            <a:ext cx="6833966" cy="24546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a:extLst>
              <a:ext uri="{FF2B5EF4-FFF2-40B4-BE49-F238E27FC236}">
                <a16:creationId xmlns:a16="http://schemas.microsoft.com/office/drawing/2014/main" id="{850BD88F-8458-48A0-938C-CBD12B336ECC}"/>
              </a:ext>
            </a:extLst>
          </p:cNvPr>
          <p:cNvSpPr txBox="1"/>
          <p:nvPr/>
        </p:nvSpPr>
        <p:spPr>
          <a:xfrm>
            <a:off x="2590800" y="4884970"/>
            <a:ext cx="843999" cy="369332"/>
          </a:xfrm>
          <a:prstGeom prst="rect">
            <a:avLst/>
          </a:prstGeom>
          <a:noFill/>
        </p:spPr>
        <p:txBody>
          <a:bodyPr wrap="square" rtlCol="0">
            <a:spAutoFit/>
          </a:bodyPr>
          <a:lstStyle/>
          <a:p>
            <a:r>
              <a:rPr lang="it-IT" b="1" dirty="0">
                <a:solidFill>
                  <a:srgbClr val="FF0000"/>
                </a:solidFill>
              </a:rPr>
              <a:t>13a</a:t>
            </a:r>
          </a:p>
        </p:txBody>
      </p:sp>
      <p:sp>
        <p:nvSpPr>
          <p:cNvPr id="13" name="CasellaDiTesto 12">
            <a:extLst>
              <a:ext uri="{FF2B5EF4-FFF2-40B4-BE49-F238E27FC236}">
                <a16:creationId xmlns:a16="http://schemas.microsoft.com/office/drawing/2014/main" id="{77869D29-453F-43E8-A365-8D1C7199A544}"/>
              </a:ext>
            </a:extLst>
          </p:cNvPr>
          <p:cNvSpPr txBox="1"/>
          <p:nvPr/>
        </p:nvSpPr>
        <p:spPr>
          <a:xfrm>
            <a:off x="1676400" y="5195115"/>
            <a:ext cx="2805769" cy="646331"/>
          </a:xfrm>
          <a:prstGeom prst="rect">
            <a:avLst/>
          </a:prstGeom>
          <a:noFill/>
        </p:spPr>
        <p:txBody>
          <a:bodyPr wrap="square" rtlCol="0">
            <a:spAutoFit/>
          </a:bodyPr>
          <a:lstStyle/>
          <a:p>
            <a:r>
              <a:rPr lang="it-IT" dirty="0"/>
              <a:t>IC</a:t>
            </a:r>
            <a:r>
              <a:rPr lang="it-IT" baseline="-25000" dirty="0"/>
              <a:t>50</a:t>
            </a:r>
            <a:r>
              <a:rPr lang="it-IT" dirty="0"/>
              <a:t> (</a:t>
            </a:r>
            <a:r>
              <a:rPr lang="it-IT" dirty="0" err="1"/>
              <a:t>aromatase</a:t>
            </a:r>
            <a:r>
              <a:rPr lang="it-IT" dirty="0"/>
              <a:t>) 0.82 </a:t>
            </a:r>
            <a:r>
              <a:rPr lang="it-IT" dirty="0" err="1">
                <a:latin typeface="Symbol" panose="05050102010706020507" pitchFamily="18" charset="2"/>
              </a:rPr>
              <a:t>mM</a:t>
            </a:r>
            <a:endParaRPr lang="it-IT" dirty="0">
              <a:latin typeface="Symbol" panose="05050102010706020507" pitchFamily="18" charset="2"/>
            </a:endParaRPr>
          </a:p>
          <a:p>
            <a:r>
              <a:rPr lang="it-IT" dirty="0"/>
              <a:t>IC</a:t>
            </a:r>
            <a:r>
              <a:rPr lang="it-IT" baseline="-25000" dirty="0"/>
              <a:t>50</a:t>
            </a:r>
            <a:r>
              <a:rPr lang="it-IT" dirty="0"/>
              <a:t> (MCF7) 6.58 </a:t>
            </a:r>
            <a:r>
              <a:rPr lang="it-IT" dirty="0" err="1">
                <a:latin typeface="Symbol" panose="05050102010706020507" pitchFamily="18" charset="2"/>
              </a:rPr>
              <a:t>m</a:t>
            </a:r>
            <a:r>
              <a:rPr lang="it-IT" dirty="0" err="1"/>
              <a:t>M</a:t>
            </a:r>
            <a:endParaRPr lang="it-IT" dirty="0"/>
          </a:p>
        </p:txBody>
      </p:sp>
      <p:sp>
        <p:nvSpPr>
          <p:cNvPr id="14" name="CasellaDiTesto 13">
            <a:extLst>
              <a:ext uri="{FF2B5EF4-FFF2-40B4-BE49-F238E27FC236}">
                <a16:creationId xmlns:a16="http://schemas.microsoft.com/office/drawing/2014/main" id="{CBB5E6BF-FA12-4345-BB94-260653C70965}"/>
              </a:ext>
            </a:extLst>
          </p:cNvPr>
          <p:cNvSpPr txBox="1"/>
          <p:nvPr/>
        </p:nvSpPr>
        <p:spPr>
          <a:xfrm>
            <a:off x="5029200" y="5195115"/>
            <a:ext cx="2998943" cy="646331"/>
          </a:xfrm>
          <a:prstGeom prst="rect">
            <a:avLst/>
          </a:prstGeom>
          <a:noFill/>
        </p:spPr>
        <p:txBody>
          <a:bodyPr wrap="square" rtlCol="0">
            <a:spAutoFit/>
          </a:bodyPr>
          <a:lstStyle/>
          <a:p>
            <a:r>
              <a:rPr lang="it-IT" dirty="0"/>
              <a:t>IC</a:t>
            </a:r>
            <a:r>
              <a:rPr lang="it-IT" baseline="-25000" dirty="0"/>
              <a:t>50</a:t>
            </a:r>
            <a:r>
              <a:rPr lang="it-IT" dirty="0"/>
              <a:t> (</a:t>
            </a:r>
            <a:r>
              <a:rPr lang="it-IT" dirty="0" err="1"/>
              <a:t>aromatase</a:t>
            </a:r>
            <a:r>
              <a:rPr lang="it-IT" dirty="0"/>
              <a:t>) 0.86 </a:t>
            </a:r>
            <a:r>
              <a:rPr lang="it-IT" dirty="0" err="1">
                <a:latin typeface="Symbol" panose="05050102010706020507" pitchFamily="18" charset="2"/>
              </a:rPr>
              <a:t>m</a:t>
            </a:r>
            <a:r>
              <a:rPr lang="it-IT" dirty="0" err="1"/>
              <a:t>M</a:t>
            </a:r>
            <a:endParaRPr lang="it-IT" dirty="0"/>
          </a:p>
          <a:p>
            <a:r>
              <a:rPr lang="it-IT" dirty="0"/>
              <a:t>IC</a:t>
            </a:r>
            <a:r>
              <a:rPr lang="it-IT" baseline="-25000" dirty="0"/>
              <a:t>50</a:t>
            </a:r>
            <a:r>
              <a:rPr lang="it-IT" dirty="0"/>
              <a:t> (MCF7) 7.16 </a:t>
            </a:r>
            <a:r>
              <a:rPr lang="it-IT" dirty="0" err="1">
                <a:latin typeface="Symbol" panose="05050102010706020507" pitchFamily="18" charset="2"/>
              </a:rPr>
              <a:t>m</a:t>
            </a:r>
            <a:r>
              <a:rPr lang="it-IT" dirty="0" err="1"/>
              <a:t>M</a:t>
            </a:r>
            <a:r>
              <a:rPr lang="it-IT" dirty="0"/>
              <a:t> </a:t>
            </a:r>
          </a:p>
        </p:txBody>
      </p:sp>
      <p:sp>
        <p:nvSpPr>
          <p:cNvPr id="15" name="CasellaDiTesto 14">
            <a:extLst>
              <a:ext uri="{FF2B5EF4-FFF2-40B4-BE49-F238E27FC236}">
                <a16:creationId xmlns:a16="http://schemas.microsoft.com/office/drawing/2014/main" id="{E9B75C03-5D8B-499F-84FA-D6B8EF188B4E}"/>
              </a:ext>
            </a:extLst>
          </p:cNvPr>
          <p:cNvSpPr txBox="1"/>
          <p:nvPr/>
        </p:nvSpPr>
        <p:spPr>
          <a:xfrm>
            <a:off x="5768397" y="4884970"/>
            <a:ext cx="843999" cy="369332"/>
          </a:xfrm>
          <a:prstGeom prst="rect">
            <a:avLst/>
          </a:prstGeom>
          <a:noFill/>
        </p:spPr>
        <p:txBody>
          <a:bodyPr wrap="square" rtlCol="0">
            <a:spAutoFit/>
          </a:bodyPr>
          <a:lstStyle/>
          <a:p>
            <a:r>
              <a:rPr lang="it-IT" b="1" dirty="0">
                <a:solidFill>
                  <a:srgbClr val="FF0000"/>
                </a:solidFill>
              </a:rPr>
              <a:t>15c</a:t>
            </a:r>
          </a:p>
        </p:txBody>
      </p:sp>
      <p:pic>
        <p:nvPicPr>
          <p:cNvPr id="3" name="Audio 2">
            <a:hlinkClick r:id="" action="ppaction://media"/>
            <a:extLst>
              <a:ext uri="{FF2B5EF4-FFF2-40B4-BE49-F238E27FC236}">
                <a16:creationId xmlns:a16="http://schemas.microsoft.com/office/drawing/2014/main" id="{7643E0BE-28BB-40D5-9825-18FC15FD2EC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79808998"/>
      </p:ext>
    </p:extLst>
  </p:cSld>
  <p:clrMapOvr>
    <a:masterClrMapping/>
  </p:clrMapOvr>
  <mc:AlternateContent xmlns:mc="http://schemas.openxmlformats.org/markup-compatibility/2006" xmlns:p14="http://schemas.microsoft.com/office/powerpoint/2010/main">
    <mc:Choice Requires="p14">
      <p:transition spd="slow" p14:dur="2000" advTm="39575"/>
    </mc:Choice>
    <mc:Fallback xmlns="">
      <p:transition spd="slow" advTm="3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8153400" cy="461665"/>
          </a:xfrm>
          <a:prstGeom prst="rect">
            <a:avLst/>
          </a:prstGeom>
          <a:noFill/>
        </p:spPr>
        <p:txBody>
          <a:bodyPr wrap="square" rtlCol="0">
            <a:spAutoFit/>
          </a:bodyPr>
          <a:lstStyle/>
          <a:p>
            <a:pPr algn="ctr"/>
            <a:r>
              <a:rPr lang="fr-FR" sz="2400" b="1" dirty="0" err="1"/>
              <a:t>Acknowledgments</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24</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Immagine 6">
            <a:extLst>
              <a:ext uri="{FF2B5EF4-FFF2-40B4-BE49-F238E27FC236}">
                <a16:creationId xmlns:a16="http://schemas.microsoft.com/office/drawing/2014/main" id="{75385637-268E-4653-BF79-49BF3AE96952}"/>
              </a:ext>
            </a:extLst>
          </p:cNvPr>
          <p:cNvPicPr>
            <a:picLocks noChangeAspect="1"/>
          </p:cNvPicPr>
          <p:nvPr/>
        </p:nvPicPr>
        <p:blipFill rotWithShape="1">
          <a:blip r:embed="rId5"/>
          <a:srcRect r="2" b="8473"/>
          <a:stretch/>
        </p:blipFill>
        <p:spPr>
          <a:xfrm>
            <a:off x="723900" y="1524000"/>
            <a:ext cx="1143000" cy="11205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CasellaDiTesto 1">
            <a:extLst>
              <a:ext uri="{FF2B5EF4-FFF2-40B4-BE49-F238E27FC236}">
                <a16:creationId xmlns:a16="http://schemas.microsoft.com/office/drawing/2014/main" id="{15EDDC14-50C6-49E0-87C4-05B67DA87350}"/>
              </a:ext>
            </a:extLst>
          </p:cNvPr>
          <p:cNvSpPr txBox="1"/>
          <p:nvPr/>
        </p:nvSpPr>
        <p:spPr>
          <a:xfrm>
            <a:off x="3200400" y="1765915"/>
            <a:ext cx="5943600" cy="769441"/>
          </a:xfrm>
          <a:prstGeom prst="rect">
            <a:avLst/>
          </a:prstGeom>
          <a:noFill/>
        </p:spPr>
        <p:txBody>
          <a:bodyPr wrap="square" rtlCol="0">
            <a:spAutoFit/>
          </a:bodyPr>
          <a:lstStyle/>
          <a:p>
            <a:r>
              <a:rPr lang="it-IT" sz="2200" dirty="0"/>
              <a:t>Rosa Amoroso, Barbara De Filippis, Marialuigia </a:t>
            </a:r>
            <a:r>
              <a:rPr lang="it-IT" sz="2200" dirty="0" err="1"/>
              <a:t>Fantacuzzi</a:t>
            </a:r>
            <a:r>
              <a:rPr lang="it-IT" sz="2200" dirty="0"/>
              <a:t>, Letizia Giampietro, Cristina Maccallini</a:t>
            </a:r>
          </a:p>
        </p:txBody>
      </p:sp>
      <p:sp>
        <p:nvSpPr>
          <p:cNvPr id="8" name="TextBox 3">
            <a:extLst>
              <a:ext uri="{FF2B5EF4-FFF2-40B4-BE49-F238E27FC236}">
                <a16:creationId xmlns:a16="http://schemas.microsoft.com/office/drawing/2014/main" id="{7838E2A7-0D93-4D99-887E-403E5BC597D6}"/>
              </a:ext>
            </a:extLst>
          </p:cNvPr>
          <p:cNvSpPr txBox="1"/>
          <p:nvPr/>
        </p:nvSpPr>
        <p:spPr>
          <a:xfrm>
            <a:off x="3200400" y="1219200"/>
            <a:ext cx="3567223" cy="430887"/>
          </a:xfrm>
          <a:prstGeom prst="rect">
            <a:avLst/>
          </a:prstGeom>
          <a:noFill/>
        </p:spPr>
        <p:txBody>
          <a:bodyPr wrap="square" rtlCol="0">
            <a:spAutoFit/>
          </a:bodyPr>
          <a:lstStyle/>
          <a:p>
            <a:r>
              <a:rPr lang="fr-FR" sz="2200" b="1" dirty="0" err="1"/>
              <a:t>Medicinal</a:t>
            </a:r>
            <a:r>
              <a:rPr lang="fr-FR" sz="2200" b="1" dirty="0"/>
              <a:t> Chemistry Unit</a:t>
            </a:r>
          </a:p>
        </p:txBody>
      </p:sp>
      <p:sp>
        <p:nvSpPr>
          <p:cNvPr id="9" name="TextBox 3">
            <a:extLst>
              <a:ext uri="{FF2B5EF4-FFF2-40B4-BE49-F238E27FC236}">
                <a16:creationId xmlns:a16="http://schemas.microsoft.com/office/drawing/2014/main" id="{AAFA8E91-8FF1-4644-A07F-D5943C35957C}"/>
              </a:ext>
            </a:extLst>
          </p:cNvPr>
          <p:cNvSpPr txBox="1"/>
          <p:nvPr/>
        </p:nvSpPr>
        <p:spPr>
          <a:xfrm>
            <a:off x="3200400" y="2738844"/>
            <a:ext cx="3567223" cy="430887"/>
          </a:xfrm>
          <a:prstGeom prst="rect">
            <a:avLst/>
          </a:prstGeom>
          <a:noFill/>
        </p:spPr>
        <p:txBody>
          <a:bodyPr wrap="square" rtlCol="0">
            <a:spAutoFit/>
          </a:bodyPr>
          <a:lstStyle/>
          <a:p>
            <a:r>
              <a:rPr lang="fr-FR" sz="2200" b="1" dirty="0" err="1"/>
              <a:t>Anatomy</a:t>
            </a:r>
            <a:r>
              <a:rPr lang="fr-FR" sz="2200" b="1" dirty="0"/>
              <a:t> Unit </a:t>
            </a:r>
          </a:p>
        </p:txBody>
      </p:sp>
      <p:sp>
        <p:nvSpPr>
          <p:cNvPr id="10" name="CasellaDiTesto 9">
            <a:extLst>
              <a:ext uri="{FF2B5EF4-FFF2-40B4-BE49-F238E27FC236}">
                <a16:creationId xmlns:a16="http://schemas.microsoft.com/office/drawing/2014/main" id="{71DEFDDF-3550-42DE-B29E-3F42C72DDC54}"/>
              </a:ext>
            </a:extLst>
          </p:cNvPr>
          <p:cNvSpPr txBox="1"/>
          <p:nvPr/>
        </p:nvSpPr>
        <p:spPr>
          <a:xfrm>
            <a:off x="3200400" y="3256327"/>
            <a:ext cx="6248400" cy="430887"/>
          </a:xfrm>
          <a:prstGeom prst="rect">
            <a:avLst/>
          </a:prstGeom>
          <a:noFill/>
        </p:spPr>
        <p:txBody>
          <a:bodyPr wrap="square" rtlCol="0">
            <a:spAutoFit/>
          </a:bodyPr>
          <a:lstStyle/>
          <a:p>
            <a:r>
              <a:rPr lang="it-IT" sz="2200" dirty="0"/>
              <a:t>Amelia Cataldi, </a:t>
            </a:r>
            <a:r>
              <a:rPr lang="it-IT" sz="2200" dirty="0" err="1"/>
              <a:t>Marialucia</a:t>
            </a:r>
            <a:r>
              <a:rPr lang="it-IT" sz="2200" dirty="0"/>
              <a:t> Gallorini</a:t>
            </a:r>
          </a:p>
        </p:txBody>
      </p:sp>
      <p:sp>
        <p:nvSpPr>
          <p:cNvPr id="3" name="CasellaDiTesto 2">
            <a:extLst>
              <a:ext uri="{FF2B5EF4-FFF2-40B4-BE49-F238E27FC236}">
                <a16:creationId xmlns:a16="http://schemas.microsoft.com/office/drawing/2014/main" id="{69AED127-3AD0-4E8F-AE2A-67B8A54144FB}"/>
              </a:ext>
            </a:extLst>
          </p:cNvPr>
          <p:cNvSpPr txBox="1"/>
          <p:nvPr/>
        </p:nvSpPr>
        <p:spPr>
          <a:xfrm>
            <a:off x="152400" y="2950975"/>
            <a:ext cx="2469843" cy="646331"/>
          </a:xfrm>
          <a:prstGeom prst="rect">
            <a:avLst/>
          </a:prstGeom>
          <a:noFill/>
        </p:spPr>
        <p:txBody>
          <a:bodyPr wrap="none" rtlCol="0">
            <a:spAutoFit/>
          </a:bodyPr>
          <a:lstStyle/>
          <a:p>
            <a:pPr algn="ctr"/>
            <a:r>
              <a:rPr lang="it-IT" dirty="0"/>
              <a:t>G. d’Annunzio University</a:t>
            </a:r>
          </a:p>
          <a:p>
            <a:pPr algn="ctr"/>
            <a:r>
              <a:rPr lang="it-IT" dirty="0"/>
              <a:t>Chieti-Pescara</a:t>
            </a:r>
          </a:p>
        </p:txBody>
      </p:sp>
      <p:sp>
        <p:nvSpPr>
          <p:cNvPr id="11" name="CasellaDiTesto 10">
            <a:extLst>
              <a:ext uri="{FF2B5EF4-FFF2-40B4-BE49-F238E27FC236}">
                <a16:creationId xmlns:a16="http://schemas.microsoft.com/office/drawing/2014/main" id="{D2E3434F-84D4-4D8A-97DD-A10CA135A5A1}"/>
              </a:ext>
            </a:extLst>
          </p:cNvPr>
          <p:cNvSpPr txBox="1"/>
          <p:nvPr/>
        </p:nvSpPr>
        <p:spPr>
          <a:xfrm>
            <a:off x="445365" y="5190585"/>
            <a:ext cx="2176878" cy="646331"/>
          </a:xfrm>
          <a:prstGeom prst="rect">
            <a:avLst/>
          </a:prstGeom>
          <a:noFill/>
        </p:spPr>
        <p:txBody>
          <a:bodyPr wrap="none" rtlCol="0">
            <a:spAutoFit/>
          </a:bodyPr>
          <a:lstStyle/>
          <a:p>
            <a:pPr algn="ctr"/>
            <a:r>
              <a:rPr lang="it-IT" dirty="0"/>
              <a:t>Aldo Moro University</a:t>
            </a:r>
          </a:p>
          <a:p>
            <a:pPr algn="ctr"/>
            <a:r>
              <a:rPr lang="it-IT" dirty="0"/>
              <a:t>Bari</a:t>
            </a:r>
          </a:p>
        </p:txBody>
      </p:sp>
      <p:pic>
        <p:nvPicPr>
          <p:cNvPr id="14" name="Picture 21" descr="https://upload.wikimedia.org/wikipedia/it/c/c1/Stemma_Universit%C3%A0_di_Bari.jpg">
            <a:extLst>
              <a:ext uri="{FF2B5EF4-FFF2-40B4-BE49-F238E27FC236}">
                <a16:creationId xmlns:a16="http://schemas.microsoft.com/office/drawing/2014/main" id="{3926E940-DC17-4D61-B691-3B53EE88C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137" y="3886200"/>
            <a:ext cx="1211263" cy="120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a:extLst>
              <a:ext uri="{FF2B5EF4-FFF2-40B4-BE49-F238E27FC236}">
                <a16:creationId xmlns:a16="http://schemas.microsoft.com/office/drawing/2014/main" id="{5D502EA4-0994-45C0-8ACA-F499E807A578}"/>
              </a:ext>
            </a:extLst>
          </p:cNvPr>
          <p:cNvSpPr txBox="1"/>
          <p:nvPr/>
        </p:nvSpPr>
        <p:spPr>
          <a:xfrm>
            <a:off x="3200400" y="4866041"/>
            <a:ext cx="6248400" cy="430887"/>
          </a:xfrm>
          <a:prstGeom prst="rect">
            <a:avLst/>
          </a:prstGeom>
          <a:noFill/>
        </p:spPr>
        <p:txBody>
          <a:bodyPr wrap="square" rtlCol="0">
            <a:spAutoFit/>
          </a:bodyPr>
          <a:lstStyle/>
          <a:p>
            <a:r>
              <a:rPr lang="it-IT" sz="2200" dirty="0"/>
              <a:t>Orazio </a:t>
            </a:r>
            <a:r>
              <a:rPr lang="it-IT" sz="2200" dirty="0" err="1"/>
              <a:t>Nicolotti</a:t>
            </a:r>
            <a:r>
              <a:rPr lang="it-IT" sz="2200" dirty="0"/>
              <a:t>, Nicola Gambacorta </a:t>
            </a:r>
          </a:p>
        </p:txBody>
      </p:sp>
      <p:sp>
        <p:nvSpPr>
          <p:cNvPr id="15" name="TextBox 3">
            <a:extLst>
              <a:ext uri="{FF2B5EF4-FFF2-40B4-BE49-F238E27FC236}">
                <a16:creationId xmlns:a16="http://schemas.microsoft.com/office/drawing/2014/main" id="{90895668-A743-4B5D-AA73-08D22017B068}"/>
              </a:ext>
            </a:extLst>
          </p:cNvPr>
          <p:cNvSpPr txBox="1"/>
          <p:nvPr/>
        </p:nvSpPr>
        <p:spPr>
          <a:xfrm>
            <a:off x="3200400" y="4324290"/>
            <a:ext cx="3567223" cy="430887"/>
          </a:xfrm>
          <a:prstGeom prst="rect">
            <a:avLst/>
          </a:prstGeom>
          <a:noFill/>
        </p:spPr>
        <p:txBody>
          <a:bodyPr wrap="square" rtlCol="0">
            <a:spAutoFit/>
          </a:bodyPr>
          <a:lstStyle/>
          <a:p>
            <a:r>
              <a:rPr lang="fr-FR" sz="2200" b="1" dirty="0" err="1"/>
              <a:t>Medicinal</a:t>
            </a:r>
            <a:r>
              <a:rPr lang="fr-FR" sz="2200" b="1" dirty="0"/>
              <a:t> Chemistry Unit</a:t>
            </a:r>
          </a:p>
        </p:txBody>
      </p:sp>
      <p:pic>
        <p:nvPicPr>
          <p:cNvPr id="12" name="Audio 11">
            <a:hlinkClick r:id="" action="ppaction://media"/>
            <a:extLst>
              <a:ext uri="{FF2B5EF4-FFF2-40B4-BE49-F238E27FC236}">
                <a16:creationId xmlns:a16="http://schemas.microsoft.com/office/drawing/2014/main" id="{BCAEF11F-9E5E-4C0C-89F5-405A3C343C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36"/>
    </mc:Choice>
    <mc:Fallback xmlns="">
      <p:transition spd="slow" advTm="3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838200"/>
            <a:ext cx="8382000" cy="5078313"/>
          </a:xfrm>
          <a:prstGeom prst="rect">
            <a:avLst/>
          </a:prstGeom>
          <a:noFill/>
        </p:spPr>
        <p:txBody>
          <a:bodyPr wrap="square" rtlCol="0">
            <a:spAutoFit/>
          </a:bodyPr>
          <a:lstStyle/>
          <a:p>
            <a:pPr algn="just"/>
            <a:r>
              <a:rPr lang="en-US" dirty="0"/>
              <a:t>Aromatase (CYP19), a member of cytochrome P450 enzymes, is a monooxygenase responsible for the conversion of androgens (androstenedione and testosterone) to estrogens (estradiol and estrone). Estrogens play a central role in the development and progression of breast cancer: aromatase inhibitors and antiestrogens represent first line treatments in post-menopausal estrogen-dependent breast cancer. Extensive research over the last decades led to the identification of several aromatase inhibitors, classified as steroidal and non-steroidal, acting by a competitive or not competitive mechanism of action. </a:t>
            </a:r>
            <a:endParaRPr lang="it-IT" dirty="0"/>
          </a:p>
          <a:p>
            <a:pPr algn="just"/>
            <a:r>
              <a:rPr lang="en-US" dirty="0"/>
              <a:t>Our research group is involved in the discovery of novel non-steroidal aromatase inhibitors, based on </a:t>
            </a:r>
            <a:r>
              <a:rPr lang="en-GB" dirty="0"/>
              <a:t>azole scaffold.</a:t>
            </a:r>
            <a:r>
              <a:rPr lang="en-GB" baseline="30000" dirty="0"/>
              <a:t> </a:t>
            </a:r>
            <a:r>
              <a:rPr lang="en-US" dirty="0"/>
              <a:t>In the present study, novel compounds were designed by modification of BAS02077837, an imidazole-based aromatase inhibitor. Synthesized molecules were evaluated against aromatase, in a </a:t>
            </a:r>
            <a:r>
              <a:rPr lang="en-US" dirty="0" err="1"/>
              <a:t>fluorimetric</a:t>
            </a:r>
            <a:r>
              <a:rPr lang="en-US" dirty="0"/>
              <a:t> </a:t>
            </a:r>
            <a:r>
              <a:rPr lang="en-US" i="1" dirty="0"/>
              <a:t>in vitro</a:t>
            </a:r>
            <a:r>
              <a:rPr lang="en-US" dirty="0"/>
              <a:t> assay, and compared to letrozole. The most active derivatives were then submitted to cell viability and cytotoxicity evaluation on MCF7 breast cancer cells. Docking studies were also performed on most promising compounds to shed light on their binding mode in human aromatase binding pocket.</a:t>
            </a:r>
            <a:endParaRPr lang="it-IT" dirty="0"/>
          </a:p>
          <a:p>
            <a:pPr algn="just"/>
            <a:r>
              <a:rPr lang="en-US" dirty="0"/>
              <a:t> </a:t>
            </a:r>
          </a:p>
          <a:p>
            <a:pPr algn="just"/>
            <a:r>
              <a:rPr lang="fr-FR" b="1" dirty="0"/>
              <a:t>Keywords: </a:t>
            </a:r>
            <a:r>
              <a:rPr lang="fr-FR" dirty="0"/>
              <a:t>aromatase </a:t>
            </a:r>
            <a:r>
              <a:rPr lang="fr-FR" dirty="0" err="1"/>
              <a:t>inhibitors</a:t>
            </a:r>
            <a:r>
              <a:rPr lang="fr-FR" dirty="0"/>
              <a:t>, </a:t>
            </a:r>
            <a:r>
              <a:rPr lang="fr-FR" dirty="0" err="1"/>
              <a:t>breast</a:t>
            </a:r>
            <a:r>
              <a:rPr lang="fr-FR" dirty="0"/>
              <a:t> cancer, carbamates, imidazole, triazole.</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TextBox 2">
            <a:extLst>
              <a:ext uri="{FF2B5EF4-FFF2-40B4-BE49-F238E27FC236}">
                <a16:creationId xmlns:a16="http://schemas.microsoft.com/office/drawing/2014/main" id="{18951469-009A-4A0F-ADD8-79B9D7B0D0E5}"/>
              </a:ext>
            </a:extLst>
          </p:cNvPr>
          <p:cNvSpPr txBox="1"/>
          <p:nvPr/>
        </p:nvSpPr>
        <p:spPr>
          <a:xfrm>
            <a:off x="685800" y="228600"/>
            <a:ext cx="7848600" cy="461665"/>
          </a:xfrm>
          <a:prstGeom prst="rect">
            <a:avLst/>
          </a:prstGeom>
          <a:noFill/>
        </p:spPr>
        <p:txBody>
          <a:bodyPr wrap="square" rtlCol="0">
            <a:spAutoFit/>
          </a:bodyPr>
          <a:lstStyle/>
          <a:p>
            <a:pPr algn="ctr"/>
            <a:r>
              <a:rPr lang="fr-FR" sz="2400" b="1" dirty="0"/>
              <a:t>Abstract</a:t>
            </a:r>
          </a:p>
        </p:txBody>
      </p:sp>
      <p:pic>
        <p:nvPicPr>
          <p:cNvPr id="2" name="Audio 1">
            <a:hlinkClick r:id="" action="ppaction://media"/>
            <a:extLst>
              <a:ext uri="{FF2B5EF4-FFF2-40B4-BE49-F238E27FC236}">
                <a16:creationId xmlns:a16="http://schemas.microsoft.com/office/drawing/2014/main" id="{0E742B54-DC2E-4A2D-8DA8-87944B9784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5"/>
    </mc:Choice>
    <mc:Fallback xmlns="">
      <p:transition spd="slow" advTm="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e 6">
            <a:extLst>
              <a:ext uri="{FF2B5EF4-FFF2-40B4-BE49-F238E27FC236}">
                <a16:creationId xmlns:a16="http://schemas.microsoft.com/office/drawing/2014/main" id="{06F8DC81-C99F-491A-BD9C-FF3B830D6B5D}"/>
              </a:ext>
            </a:extLst>
          </p:cNvPr>
          <p:cNvSpPr/>
          <p:nvPr/>
        </p:nvSpPr>
        <p:spPr>
          <a:xfrm>
            <a:off x="3737264" y="3505200"/>
            <a:ext cx="1593273" cy="722707"/>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p:cNvSpPr txBox="1"/>
          <p:nvPr/>
        </p:nvSpPr>
        <p:spPr>
          <a:xfrm>
            <a:off x="533400" y="228600"/>
            <a:ext cx="7848600" cy="461665"/>
          </a:xfrm>
          <a:prstGeom prst="rect">
            <a:avLst/>
          </a:prstGeom>
          <a:noFill/>
        </p:spPr>
        <p:txBody>
          <a:bodyPr wrap="square" rtlCol="0">
            <a:spAutoFit/>
          </a:bodyPr>
          <a:lstStyle/>
          <a:p>
            <a:pPr algn="ctr"/>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Rettangolo 1">
            <a:extLst>
              <a:ext uri="{FF2B5EF4-FFF2-40B4-BE49-F238E27FC236}">
                <a16:creationId xmlns:a16="http://schemas.microsoft.com/office/drawing/2014/main" id="{2F9FB81F-2487-4667-9A22-022905A7BF63}"/>
              </a:ext>
            </a:extLst>
          </p:cNvPr>
          <p:cNvSpPr/>
          <p:nvPr/>
        </p:nvSpPr>
        <p:spPr>
          <a:xfrm>
            <a:off x="377461" y="762000"/>
            <a:ext cx="8382000" cy="1323439"/>
          </a:xfrm>
          <a:prstGeom prst="rect">
            <a:avLst/>
          </a:prstGeom>
        </p:spPr>
        <p:txBody>
          <a:bodyPr wrap="square">
            <a:spAutoFit/>
          </a:bodyPr>
          <a:lstStyle/>
          <a:p>
            <a:pPr algn="just"/>
            <a:r>
              <a:rPr lang="en-US" sz="2000" dirty="0"/>
              <a:t>Aromatase, a monooxygenase coded by the gene CYP19, is responsible for the conversion of androgens to estrogens by demethylation and aromatization of the steroidal A-ring. </a:t>
            </a:r>
          </a:p>
          <a:p>
            <a:pPr algn="just"/>
            <a:r>
              <a:rPr lang="en-US" sz="2000" dirty="0"/>
              <a:t>Androstenedione is the endogenous substrate of aromatase.</a:t>
            </a:r>
            <a:endParaRPr lang="it-IT" sz="2000" dirty="0"/>
          </a:p>
        </p:txBody>
      </p:sp>
      <p:sp>
        <p:nvSpPr>
          <p:cNvPr id="11" name="Freccia a destra 10">
            <a:extLst>
              <a:ext uri="{FF2B5EF4-FFF2-40B4-BE49-F238E27FC236}">
                <a16:creationId xmlns:a16="http://schemas.microsoft.com/office/drawing/2014/main" id="{18752460-BA5A-4F57-8F9D-117B4A7B2AAD}"/>
              </a:ext>
            </a:extLst>
          </p:cNvPr>
          <p:cNvSpPr/>
          <p:nvPr/>
        </p:nvSpPr>
        <p:spPr>
          <a:xfrm>
            <a:off x="4205703" y="4774481"/>
            <a:ext cx="769706" cy="319583"/>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Freccia a destra 13">
            <a:extLst>
              <a:ext uri="{FF2B5EF4-FFF2-40B4-BE49-F238E27FC236}">
                <a16:creationId xmlns:a16="http://schemas.microsoft.com/office/drawing/2014/main" id="{74EC670A-BDEF-45B8-9289-C2F32D2771A0}"/>
              </a:ext>
            </a:extLst>
          </p:cNvPr>
          <p:cNvSpPr/>
          <p:nvPr/>
        </p:nvSpPr>
        <p:spPr>
          <a:xfrm>
            <a:off x="4232245" y="2819595"/>
            <a:ext cx="769706" cy="319583"/>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5ABB1AFD-D9FC-41A3-BEE5-DA256865E3B7}"/>
              </a:ext>
            </a:extLst>
          </p:cNvPr>
          <p:cNvSpPr/>
          <p:nvPr/>
        </p:nvSpPr>
        <p:spPr>
          <a:xfrm>
            <a:off x="5166224" y="2643878"/>
            <a:ext cx="1150705" cy="99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18D0615E-1D9B-429D-AD6F-217CCBBD335C}"/>
              </a:ext>
            </a:extLst>
          </p:cNvPr>
          <p:cNvSpPr/>
          <p:nvPr/>
        </p:nvSpPr>
        <p:spPr>
          <a:xfrm>
            <a:off x="4990022" y="4761379"/>
            <a:ext cx="1150705" cy="99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E62DFF74-2AF6-481F-8F6E-5B1971CDE421}"/>
              </a:ext>
            </a:extLst>
          </p:cNvPr>
          <p:cNvSpPr txBox="1"/>
          <p:nvPr/>
        </p:nvSpPr>
        <p:spPr>
          <a:xfrm>
            <a:off x="3681692" y="3614389"/>
            <a:ext cx="1655453" cy="492443"/>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it-IT" sz="2600" b="1" dirty="0" err="1">
                <a:ln/>
                <a:solidFill>
                  <a:schemeClr val="accent1"/>
                </a:solidFill>
                <a:latin typeface="+mj-lt"/>
              </a:rPr>
              <a:t>aromatase</a:t>
            </a:r>
            <a:endParaRPr lang="it-IT" sz="2600" b="1" dirty="0">
              <a:ln/>
              <a:solidFill>
                <a:schemeClr val="accent1"/>
              </a:solidFill>
              <a:latin typeface="+mj-lt"/>
            </a:endParaRPr>
          </a:p>
        </p:txBody>
      </p:sp>
      <p:graphicFrame>
        <p:nvGraphicFramePr>
          <p:cNvPr id="6" name="Oggetto 5">
            <a:extLst>
              <a:ext uri="{FF2B5EF4-FFF2-40B4-BE49-F238E27FC236}">
                <a16:creationId xmlns:a16="http://schemas.microsoft.com/office/drawing/2014/main" id="{55938D81-67FA-45ED-ACC3-24DA268157F7}"/>
              </a:ext>
            </a:extLst>
          </p:cNvPr>
          <p:cNvGraphicFramePr>
            <a:graphicFrameLocks noChangeAspect="1"/>
          </p:cNvGraphicFramePr>
          <p:nvPr>
            <p:extLst>
              <p:ext uri="{D42A27DB-BD31-4B8C-83A1-F6EECF244321}">
                <p14:modId xmlns:p14="http://schemas.microsoft.com/office/powerpoint/2010/main" val="4060873971"/>
              </p:ext>
            </p:extLst>
          </p:nvPr>
        </p:nvGraphicFramePr>
        <p:xfrm>
          <a:off x="1683588" y="2209800"/>
          <a:ext cx="5555412" cy="3374253"/>
        </p:xfrm>
        <a:graphic>
          <a:graphicData uri="http://schemas.openxmlformats.org/presentationml/2006/ole">
            <mc:AlternateContent xmlns:mc="http://schemas.openxmlformats.org/markup-compatibility/2006">
              <mc:Choice xmlns:v="urn:schemas-microsoft-com:vml" Requires="v">
                <p:oleObj spid="_x0000_s12335" name="CS ChemDraw Drawing" r:id="rId7" imgW="4043520" imgH="2455920" progId="ChemDraw.Document.6.0">
                  <p:embed/>
                </p:oleObj>
              </mc:Choice>
              <mc:Fallback>
                <p:oleObj name="CS ChemDraw Drawing" r:id="rId7" imgW="4043520" imgH="2455920" progId="ChemDraw.Document.6.0">
                  <p:embed/>
                  <p:pic>
                    <p:nvPicPr>
                      <p:cNvPr id="0" name=""/>
                      <p:cNvPicPr/>
                      <p:nvPr/>
                    </p:nvPicPr>
                    <p:blipFill>
                      <a:blip r:embed="rId8"/>
                      <a:stretch>
                        <a:fillRect/>
                      </a:stretch>
                    </p:blipFill>
                    <p:spPr>
                      <a:xfrm>
                        <a:off x="1683588" y="2209800"/>
                        <a:ext cx="5555412" cy="3374253"/>
                      </a:xfrm>
                      <a:prstGeom prst="rect">
                        <a:avLst/>
                      </a:prstGeom>
                    </p:spPr>
                  </p:pic>
                </p:oleObj>
              </mc:Fallback>
            </mc:AlternateContent>
          </a:graphicData>
        </a:graphic>
      </p:graphicFrame>
      <p:sp>
        <p:nvSpPr>
          <p:cNvPr id="4" name="CasellaDiTesto 3">
            <a:extLst>
              <a:ext uri="{FF2B5EF4-FFF2-40B4-BE49-F238E27FC236}">
                <a16:creationId xmlns:a16="http://schemas.microsoft.com/office/drawing/2014/main" id="{688E382B-94F8-44C8-9463-01A8DB552091}"/>
              </a:ext>
            </a:extLst>
          </p:cNvPr>
          <p:cNvSpPr txBox="1"/>
          <p:nvPr/>
        </p:nvSpPr>
        <p:spPr>
          <a:xfrm>
            <a:off x="1219200" y="3641907"/>
            <a:ext cx="1962268" cy="400110"/>
          </a:xfrm>
          <a:prstGeom prst="rect">
            <a:avLst/>
          </a:prstGeom>
          <a:noFill/>
        </p:spPr>
        <p:txBody>
          <a:bodyPr wrap="none" rtlCol="0">
            <a:spAutoFit/>
          </a:bodyPr>
          <a:lstStyle/>
          <a:p>
            <a:r>
              <a:rPr lang="it-IT" sz="2000" dirty="0" err="1"/>
              <a:t>androstenedione</a:t>
            </a:r>
            <a:endParaRPr lang="it-IT" sz="2000" dirty="0"/>
          </a:p>
        </p:txBody>
      </p:sp>
      <p:sp>
        <p:nvSpPr>
          <p:cNvPr id="12" name="CasellaDiTesto 11">
            <a:extLst>
              <a:ext uri="{FF2B5EF4-FFF2-40B4-BE49-F238E27FC236}">
                <a16:creationId xmlns:a16="http://schemas.microsoft.com/office/drawing/2014/main" id="{32C00D4E-ADAC-4E49-916A-FD23CA446209}"/>
              </a:ext>
            </a:extLst>
          </p:cNvPr>
          <p:cNvSpPr txBox="1"/>
          <p:nvPr/>
        </p:nvSpPr>
        <p:spPr>
          <a:xfrm>
            <a:off x="6410619" y="3641907"/>
            <a:ext cx="980781" cy="400110"/>
          </a:xfrm>
          <a:prstGeom prst="rect">
            <a:avLst/>
          </a:prstGeom>
          <a:noFill/>
        </p:spPr>
        <p:txBody>
          <a:bodyPr wrap="none" rtlCol="0">
            <a:spAutoFit/>
          </a:bodyPr>
          <a:lstStyle/>
          <a:p>
            <a:r>
              <a:rPr lang="it-IT" sz="2000" dirty="0"/>
              <a:t>estrone</a:t>
            </a:r>
          </a:p>
        </p:txBody>
      </p:sp>
      <p:sp>
        <p:nvSpPr>
          <p:cNvPr id="18" name="CasellaDiTesto 17">
            <a:extLst>
              <a:ext uri="{FF2B5EF4-FFF2-40B4-BE49-F238E27FC236}">
                <a16:creationId xmlns:a16="http://schemas.microsoft.com/office/drawing/2014/main" id="{1FF8CF3D-E691-4517-B2B4-52C9C07D7206}"/>
              </a:ext>
            </a:extLst>
          </p:cNvPr>
          <p:cNvSpPr txBox="1"/>
          <p:nvPr/>
        </p:nvSpPr>
        <p:spPr>
          <a:xfrm>
            <a:off x="1227762" y="5598485"/>
            <a:ext cx="1506887" cy="400110"/>
          </a:xfrm>
          <a:prstGeom prst="rect">
            <a:avLst/>
          </a:prstGeom>
          <a:noFill/>
        </p:spPr>
        <p:txBody>
          <a:bodyPr wrap="none" rtlCol="0">
            <a:spAutoFit/>
          </a:bodyPr>
          <a:lstStyle/>
          <a:p>
            <a:r>
              <a:rPr lang="it-IT" sz="2000" dirty="0"/>
              <a:t>testosterone</a:t>
            </a:r>
          </a:p>
        </p:txBody>
      </p:sp>
      <p:sp>
        <p:nvSpPr>
          <p:cNvPr id="19" name="CasellaDiTesto 18">
            <a:extLst>
              <a:ext uri="{FF2B5EF4-FFF2-40B4-BE49-F238E27FC236}">
                <a16:creationId xmlns:a16="http://schemas.microsoft.com/office/drawing/2014/main" id="{3CF3BD5E-7304-44E1-B5ED-39AF88F26AA7}"/>
              </a:ext>
            </a:extLst>
          </p:cNvPr>
          <p:cNvSpPr txBox="1"/>
          <p:nvPr/>
        </p:nvSpPr>
        <p:spPr>
          <a:xfrm>
            <a:off x="6477000" y="5598485"/>
            <a:ext cx="1093441" cy="400110"/>
          </a:xfrm>
          <a:prstGeom prst="rect">
            <a:avLst/>
          </a:prstGeom>
          <a:noFill/>
        </p:spPr>
        <p:txBody>
          <a:bodyPr wrap="none" rtlCol="0">
            <a:spAutoFit/>
          </a:bodyPr>
          <a:lstStyle/>
          <a:p>
            <a:r>
              <a:rPr lang="it-IT" sz="2000" dirty="0" err="1"/>
              <a:t>estradiol</a:t>
            </a:r>
            <a:endParaRPr lang="it-IT" sz="2000" dirty="0"/>
          </a:p>
        </p:txBody>
      </p:sp>
      <p:pic>
        <p:nvPicPr>
          <p:cNvPr id="9" name="Audio 8">
            <a:hlinkClick r:id="" action="ppaction://media"/>
            <a:extLst>
              <a:ext uri="{FF2B5EF4-FFF2-40B4-BE49-F238E27FC236}">
                <a16:creationId xmlns:a16="http://schemas.microsoft.com/office/drawing/2014/main" id="{AD9B3A62-6943-4FE5-A43E-74A39EB8C43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16"/>
    </mc:Choice>
    <mc:Fallback xmlns="">
      <p:transition spd="slow" advTm="4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2640" x="4732338" y="4392613"/>
          <p14:tracePt t="12919" x="4740275" y="4392613"/>
          <p14:tracePt t="12935" x="4722813" y="4419600"/>
          <p14:tracePt t="12943" x="4659313" y="4446588"/>
          <p14:tracePt t="12950" x="4576763" y="4483100"/>
          <p14:tracePt t="12960" x="4484688" y="4511675"/>
          <p14:tracePt t="12968" x="4403725" y="4556125"/>
          <p14:tracePt t="12975" x="4321175" y="4592638"/>
          <p14:tracePt t="12983" x="4256088" y="4621213"/>
          <p14:tracePt t="12990" x="4219575" y="4638675"/>
          <p14:tracePt t="12999" x="4165600" y="4675188"/>
          <p14:tracePt t="13007" x="4138613" y="4702175"/>
          <p14:tracePt t="13015" x="4129088" y="4702175"/>
          <p14:tracePt t="13023" x="4110038" y="4721225"/>
          <p14:tracePt t="13031" x="4102100" y="4730750"/>
          <p14:tracePt t="13039" x="4083050" y="4748213"/>
          <p14:tracePt t="13048" x="4073525" y="4767263"/>
          <p14:tracePt t="13054" x="4056063" y="4784725"/>
          <p14:tracePt t="13063" x="4046538" y="4794250"/>
          <p14:tracePt t="13070" x="4046538" y="4803775"/>
          <p14:tracePt t="13080" x="4029075" y="4821238"/>
          <p14:tracePt t="13087" x="4019550" y="4830763"/>
          <p14:tracePt t="13097" x="4010025" y="4840288"/>
          <p14:tracePt t="13103" x="4000500" y="4848225"/>
          <p14:tracePt t="13111" x="3992563" y="4848225"/>
          <p14:tracePt t="13127" x="3973513" y="4857750"/>
          <p14:tracePt t="13135" x="3963988" y="4867275"/>
          <p14:tracePt t="13183" x="3956050" y="4867275"/>
          <p14:tracePt t="13191" x="3883025" y="4840288"/>
          <p14:tracePt t="13199" x="3790950" y="4757738"/>
          <p14:tracePt t="13207" x="3671888" y="4638675"/>
          <p14:tracePt t="13215" x="3535363" y="4492625"/>
          <p14:tracePt t="13223" x="3416300" y="4356100"/>
          <p14:tracePt t="13231" x="3270250" y="4219575"/>
          <p14:tracePt t="13239" x="3114675" y="4090988"/>
          <p14:tracePt t="13247" x="2995613" y="3990975"/>
          <p14:tracePt t="13254" x="2914650" y="3908425"/>
          <p14:tracePt t="13263" x="2841625" y="3816350"/>
          <p14:tracePt t="13271" x="2822575" y="3789363"/>
          <p14:tracePt t="13280" x="2795588" y="3743325"/>
          <p14:tracePt t="13287" x="2786063" y="3735388"/>
          <p14:tracePt t="13303" x="2786063" y="3725863"/>
          <p14:tracePt t="13327" x="2786063" y="3716338"/>
          <p14:tracePt t="13343" x="2786063" y="3706813"/>
          <p14:tracePt t="13350" x="2776538" y="3679825"/>
          <p14:tracePt t="13359" x="2768600" y="3662363"/>
          <p14:tracePt t="13367" x="2759075" y="3643313"/>
          <p14:tracePt t="13376" x="2749550" y="3625850"/>
          <p14:tracePt t="13382" x="2749550" y="3597275"/>
          <p14:tracePt t="13391" x="2732088" y="3560763"/>
          <p14:tracePt t="13399" x="2722563" y="3524250"/>
          <p14:tracePt t="13407" x="2713038" y="3487738"/>
          <p14:tracePt t="13414" x="2713038" y="3451225"/>
          <p14:tracePt t="13424" x="2703513" y="3424238"/>
          <p14:tracePt t="13431" x="2703513" y="3378200"/>
          <p14:tracePt t="13439" x="2695575" y="3341688"/>
          <p14:tracePt t="13447" x="2667000" y="3278188"/>
          <p14:tracePt t="13455" x="2657475" y="3232150"/>
          <p14:tracePt t="13463" x="2649538" y="3195638"/>
          <p14:tracePt t="13471" x="2620963" y="3132138"/>
          <p14:tracePt t="13480" x="2613025" y="3086100"/>
          <p14:tracePt t="13486" x="2603500" y="3059113"/>
          <p14:tracePt t="13496" x="2603500" y="3041650"/>
          <p14:tracePt t="13503" x="2593975" y="2995613"/>
          <p14:tracePt t="13511" x="2576513" y="2976563"/>
          <p14:tracePt t="13519" x="2566988" y="2949575"/>
          <p14:tracePt t="13527" x="2557463" y="2930525"/>
          <p14:tracePt t="13535" x="2547938" y="2913063"/>
          <p14:tracePt t="13543" x="2547938" y="2894013"/>
          <p14:tracePt t="13550" x="2540000" y="2886075"/>
          <p14:tracePt t="13559" x="2530475" y="2876550"/>
          <p14:tracePt t="13575" x="2530475" y="2867025"/>
          <p14:tracePt t="13583" x="2520950" y="2857500"/>
          <p14:tracePt t="13615" x="2511425" y="2857500"/>
          <p14:tracePt t="13623" x="2493963" y="2849563"/>
          <p14:tracePt t="13631" x="2484438" y="2849563"/>
          <p14:tracePt t="13639" x="2466975" y="2840038"/>
          <p14:tracePt t="13647" x="2438400" y="2830513"/>
          <p14:tracePt t="13654" x="2411413" y="2820988"/>
          <p14:tracePt t="13663" x="2384425" y="2803525"/>
          <p14:tracePt t="13671" x="2365375" y="2803525"/>
          <p14:tracePt t="13680" x="2357438" y="2803525"/>
          <p14:tracePt t="13687" x="2328863" y="2803525"/>
          <p14:tracePt t="13696" x="2301875" y="2803525"/>
          <p14:tracePt t="13704" x="2284413" y="2803525"/>
          <p14:tracePt t="13710" x="2238375" y="2803525"/>
          <p14:tracePt t="13719" x="2201863" y="2803525"/>
          <p14:tracePt t="13727" x="2174875" y="2803525"/>
          <p14:tracePt t="13736" x="2136775" y="2803525"/>
          <p14:tracePt t="13743" x="2109788" y="2803525"/>
          <p14:tracePt t="13751" x="2092325" y="2803525"/>
          <p14:tracePt t="13759" x="2046288" y="2820988"/>
          <p14:tracePt t="13775" x="2027238" y="2830513"/>
          <p14:tracePt t="13783" x="2019300" y="2840038"/>
          <p14:tracePt t="13790" x="2000250" y="2857500"/>
          <p14:tracePt t="13798" x="1990725" y="2867025"/>
          <p14:tracePt t="13807" x="1973263" y="2876550"/>
          <p14:tracePt t="13816" x="1963738" y="2886075"/>
          <p14:tracePt t="13823" x="1954213" y="2894013"/>
          <p14:tracePt t="13832" x="1946275" y="2913063"/>
          <p14:tracePt t="13839" x="1936750" y="2930525"/>
          <p14:tracePt t="13847" x="1936750" y="2949575"/>
          <p14:tracePt t="13855" x="1927225" y="2968625"/>
          <p14:tracePt t="13864" x="1917700" y="2986088"/>
          <p14:tracePt t="13870" x="1909763" y="3013075"/>
          <p14:tracePt t="13880" x="1909763" y="3032125"/>
          <p14:tracePt t="13887" x="1900238" y="3068638"/>
          <p14:tracePt t="13903" x="1900238" y="3095625"/>
          <p14:tracePt t="13913" x="1900238" y="3132138"/>
          <p14:tracePt t="13919" x="1900238" y="3141663"/>
          <p14:tracePt t="13929" x="1900238" y="3178175"/>
          <p14:tracePt t="13940" x="1900238" y="3205163"/>
          <p14:tracePt t="13944" x="1900238" y="3241675"/>
          <p14:tracePt t="13952" x="1900238" y="3278188"/>
          <p14:tracePt t="13959" x="1900238" y="3333750"/>
          <p14:tracePt t="13967" x="1900238" y="3360738"/>
          <p14:tracePt t="13975" x="1900238" y="3397250"/>
          <p14:tracePt t="13983" x="1900238" y="3443288"/>
          <p14:tracePt t="13990" x="1927225" y="3470275"/>
          <p14:tracePt t="13999" x="1946275" y="3516313"/>
          <p14:tracePt t="14007" x="1954213" y="3533775"/>
          <p14:tracePt t="14015" x="1973263" y="3560763"/>
          <p14:tracePt t="14023" x="1982788" y="3579813"/>
          <p14:tracePt t="14031" x="2009775" y="3616325"/>
          <p14:tracePt t="14039" x="2019300" y="3633788"/>
          <p14:tracePt t="14047" x="2019300" y="3643313"/>
          <p14:tracePt t="14055" x="2027238" y="3662363"/>
          <p14:tracePt t="14071" x="2036763" y="3662363"/>
          <p14:tracePt t="14080" x="2046288" y="3670300"/>
          <p14:tracePt t="14087" x="2055813" y="3679825"/>
          <p14:tracePt t="14098" x="2063750" y="3689350"/>
          <p14:tracePt t="14103" x="2073275" y="3698875"/>
          <p14:tracePt t="14111" x="2082800" y="3698875"/>
          <p14:tracePt t="14119" x="2100263" y="3698875"/>
          <p14:tracePt t="14127" x="2119313" y="3706813"/>
          <p14:tracePt t="14135" x="2136775" y="3706813"/>
          <p14:tracePt t="14143" x="2146300" y="3706813"/>
          <p14:tracePt t="14151" x="2165350" y="3706813"/>
          <p14:tracePt t="14158" x="2174875" y="3706813"/>
          <p14:tracePt t="14167" x="2192338" y="3706813"/>
          <p14:tracePt t="14174" x="2211388" y="3706813"/>
          <p14:tracePt t="14191" x="2238375" y="3706813"/>
          <p14:tracePt t="14199" x="2274888" y="3698875"/>
          <p14:tracePt t="14207" x="2301875" y="3689350"/>
          <p14:tracePt t="14214" x="2311400" y="3679825"/>
          <p14:tracePt t="14223" x="2328863" y="3670300"/>
          <p14:tracePt t="14231" x="2357438" y="3652838"/>
          <p14:tracePt t="14240" x="2365375" y="3643313"/>
          <p14:tracePt t="14249" x="2393950" y="3625850"/>
          <p14:tracePt t="14256" x="2401888" y="3616325"/>
          <p14:tracePt t="14265" x="2420938" y="3597275"/>
          <p14:tracePt t="14270" x="2438400" y="3579813"/>
          <p14:tracePt t="14279" x="2447925" y="3560763"/>
          <p14:tracePt t="14287" x="2457450" y="3552825"/>
          <p14:tracePt t="14297" x="2474913" y="3533775"/>
          <p14:tracePt t="14303" x="2484438" y="3516313"/>
          <p14:tracePt t="14312" x="2493963" y="3497263"/>
          <p14:tracePt t="14319" x="2503488" y="3479800"/>
          <p14:tracePt t="14327" x="2520950" y="3460750"/>
          <p14:tracePt t="14335" x="2530475" y="3443288"/>
          <p14:tracePt t="14343" x="2540000" y="3433763"/>
          <p14:tracePt t="14351" x="2547938" y="3406775"/>
          <p14:tracePt t="14359" x="2547938" y="3397250"/>
          <p14:tracePt t="14366" x="2557463" y="3378200"/>
          <p14:tracePt t="14376" x="2557463" y="3360738"/>
          <p14:tracePt t="14383" x="2566988" y="3351213"/>
          <p14:tracePt t="14391" x="2566988" y="3324225"/>
          <p14:tracePt t="14399" x="2576513" y="3305175"/>
          <p14:tracePt t="14415" x="2584450" y="3287713"/>
          <p14:tracePt t="14425" x="2584450" y="3251200"/>
          <p14:tracePt t="14431" x="2593975" y="3232150"/>
          <p14:tracePt t="14447" x="2593975" y="3214688"/>
          <p14:tracePt t="14454" x="2593975" y="3195638"/>
          <p14:tracePt t="14464" x="2593975" y="3178175"/>
          <p14:tracePt t="14471" x="2593975" y="3159125"/>
          <p14:tracePt t="14480" x="2593975" y="3141663"/>
          <p14:tracePt t="14487" x="2593975" y="3122613"/>
          <p14:tracePt t="14496" x="2593975" y="3105150"/>
          <p14:tracePt t="14502" x="2593975" y="3086100"/>
          <p14:tracePt t="14513" x="2593975" y="3059113"/>
          <p14:tracePt t="14519" x="2593975" y="3049588"/>
          <p14:tracePt t="14527" x="2593975" y="3022600"/>
          <p14:tracePt t="14535" x="2593975" y="3005138"/>
          <p14:tracePt t="14543" x="2593975" y="2976563"/>
          <p14:tracePt t="14550" x="2593975" y="2959100"/>
          <p14:tracePt t="14559" x="2593975" y="2940050"/>
          <p14:tracePt t="14567" x="2593975" y="2930525"/>
          <p14:tracePt t="14575" x="2593975" y="2903538"/>
          <p14:tracePt t="14583" x="2584450" y="2886075"/>
          <p14:tracePt t="14599" x="2576513" y="2867025"/>
          <p14:tracePt t="14607" x="2576513" y="2857500"/>
          <p14:tracePt t="14614" x="2576513" y="2849563"/>
          <p14:tracePt t="14623" x="2566988" y="2830513"/>
          <p14:tracePt t="14632" x="2557463" y="2820988"/>
          <p14:tracePt t="14639" x="2557463" y="2803525"/>
          <p14:tracePt t="14655" x="2547938" y="2784475"/>
          <p14:tracePt t="14663" x="2540000" y="2767013"/>
          <p14:tracePt t="14670" x="2530475" y="2747963"/>
          <p14:tracePt t="14680" x="2520950" y="2720975"/>
          <p14:tracePt t="14687" x="2511425" y="2720975"/>
          <p14:tracePt t="14696" x="2511425" y="2703513"/>
          <p14:tracePt t="14703" x="2503488" y="2684463"/>
          <p14:tracePt t="14710" x="2493963" y="2674938"/>
          <p14:tracePt t="14719" x="2493963" y="2667000"/>
          <p14:tracePt t="14727" x="2474913" y="2647950"/>
          <p14:tracePt t="14736" x="2466975" y="2638425"/>
          <p14:tracePt t="14743" x="2457450" y="2620963"/>
          <p14:tracePt t="14751" x="2438400" y="2601913"/>
          <p14:tracePt t="14759" x="2430463" y="2593975"/>
          <p14:tracePt t="14767" x="2411413" y="2584450"/>
          <p14:tracePt t="14775" x="2393950" y="2574925"/>
          <p14:tracePt t="14783" x="2374900" y="2565400"/>
          <p14:tracePt t="14801" x="2365375" y="2565400"/>
          <p14:tracePt t="14815" x="2357438" y="2565400"/>
          <p14:tracePt t="14830" x="2338388" y="2565400"/>
          <p14:tracePt t="14839" x="2328863" y="2565400"/>
          <p14:tracePt t="14847" x="2311400" y="2565400"/>
          <p14:tracePt t="14855" x="2284413" y="2565400"/>
          <p14:tracePt t="14864" x="2274888" y="2565400"/>
          <p14:tracePt t="14871" x="2255838" y="2565400"/>
          <p14:tracePt t="14880" x="2238375" y="2565400"/>
          <p14:tracePt t="14887" x="2219325" y="2584450"/>
          <p14:tracePt t="14897" x="2211388" y="2584450"/>
          <p14:tracePt t="14903" x="2192338" y="2593975"/>
          <p14:tracePt t="14913" x="2174875" y="2601913"/>
          <p14:tracePt t="14927" x="2155825" y="2611438"/>
          <p14:tracePt t="14935" x="2136775" y="2620963"/>
          <p14:tracePt t="14943" x="2119313" y="2630488"/>
          <p14:tracePt t="14951" x="2109788" y="2638425"/>
          <p14:tracePt t="14959" x="2100263" y="2647950"/>
          <p14:tracePt t="14967" x="2092325" y="2657475"/>
          <p14:tracePt t="14975" x="2082800" y="2667000"/>
          <p14:tracePt t="14984" x="2073275" y="2693988"/>
          <p14:tracePt t="14995" x="2063750" y="2703513"/>
          <p14:tracePt t="15002" x="2063750" y="2711450"/>
          <p14:tracePt t="15010" x="2046288" y="2747963"/>
          <p14:tracePt t="15016" x="2036763" y="2767013"/>
          <p14:tracePt t="15023" x="2036763" y="2784475"/>
          <p14:tracePt t="15032" x="2027238" y="2803525"/>
          <p14:tracePt t="15040" x="2019300" y="2830513"/>
          <p14:tracePt t="15050" x="2019300" y="2840038"/>
          <p14:tracePt t="15055" x="2019300" y="2857500"/>
          <p14:tracePt t="15065" x="2019300" y="2886075"/>
          <p14:tracePt t="15071" x="2019300" y="2903538"/>
          <p14:tracePt t="15080" x="2019300" y="2913063"/>
          <p14:tracePt t="15087" x="2019300" y="2930525"/>
          <p14:tracePt t="15103" x="2019300" y="2949575"/>
          <p14:tracePt t="15111" x="2019300" y="2959100"/>
          <p14:tracePt t="15119" x="2019300" y="2968625"/>
          <p14:tracePt t="15127" x="2019300" y="2976563"/>
          <p14:tracePt t="15135" x="2019300" y="2995613"/>
          <p14:tracePt t="15151"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3314" name="Picture 2" descr="Figure 1 from Aromatase inhibitors for breast cancer: lessons from the  laboratory | Semantic Scholar">
            <a:extLst>
              <a:ext uri="{FF2B5EF4-FFF2-40B4-BE49-F238E27FC236}">
                <a16:creationId xmlns:a16="http://schemas.microsoft.com/office/drawing/2014/main" id="{80858440-4111-4400-B3C3-3DB0CE948C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45"/>
          <a:stretch/>
        </p:blipFill>
        <p:spPr bwMode="auto">
          <a:xfrm>
            <a:off x="1371600" y="317531"/>
            <a:ext cx="6019800" cy="539746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5B9854B4-E99A-4828-85F1-540FB935EDA4}"/>
              </a:ext>
            </a:extLst>
          </p:cNvPr>
          <p:cNvSpPr/>
          <p:nvPr/>
        </p:nvSpPr>
        <p:spPr>
          <a:xfrm>
            <a:off x="76200" y="5650468"/>
            <a:ext cx="7696200" cy="369332"/>
          </a:xfrm>
          <a:prstGeom prst="rect">
            <a:avLst/>
          </a:prstGeom>
        </p:spPr>
        <p:txBody>
          <a:bodyPr wrap="square">
            <a:spAutoFit/>
          </a:bodyPr>
          <a:lstStyle/>
          <a:p>
            <a:r>
              <a:rPr lang="en-US" dirty="0">
                <a:solidFill>
                  <a:srgbClr val="212121"/>
                </a:solidFill>
                <a:latin typeface="BlinkMacSystemFont"/>
              </a:rPr>
              <a:t> Nat Rev Cancer. 2003 Nov;3(11):821-31</a:t>
            </a:r>
            <a:endParaRPr lang="it-IT" dirty="0"/>
          </a:p>
        </p:txBody>
      </p:sp>
      <p:pic>
        <p:nvPicPr>
          <p:cNvPr id="3" name="Audio 2">
            <a:hlinkClick r:id="" action="ppaction://media"/>
            <a:extLst>
              <a:ext uri="{FF2B5EF4-FFF2-40B4-BE49-F238E27FC236}">
                <a16:creationId xmlns:a16="http://schemas.microsoft.com/office/drawing/2014/main" id="{16F6447F-34A6-464F-B431-D50F98D6D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29567079"/>
      </p:ext>
    </p:extLst>
  </p:cSld>
  <p:clrMapOvr>
    <a:masterClrMapping/>
  </p:clrMapOvr>
  <mc:AlternateContent xmlns:mc="http://schemas.openxmlformats.org/markup-compatibility/2006" xmlns:p14="http://schemas.microsoft.com/office/powerpoint/2010/main">
    <mc:Choice Requires="p14">
      <p:transition spd="slow" p14:dur="2000" advTm="69755"/>
    </mc:Choice>
    <mc:Fallback xmlns="">
      <p:transition spd="slow" advTm="6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669" x="7947025" y="4748213"/>
          <p14:tracePt t="21859" x="7956550" y="4748213"/>
          <p14:tracePt t="21867" x="7993063" y="4748213"/>
          <p14:tracePt t="21875" x="8029575" y="4730750"/>
          <p14:tracePt t="21883" x="8085138" y="4702175"/>
          <p14:tracePt t="21891" x="8129588" y="4648200"/>
          <p14:tracePt t="21899" x="8175625" y="4602163"/>
          <p14:tracePt t="21907" x="8202613" y="4565650"/>
          <p14:tracePt t="21915" x="8212138" y="4511675"/>
          <p14:tracePt t="21924" x="8221663" y="4475163"/>
          <p14:tracePt t="21931" x="8221663" y="4429125"/>
          <p14:tracePt t="21939" x="8221663" y="4373563"/>
          <p14:tracePt t="21947" x="8221663" y="4337050"/>
          <p14:tracePt t="21956" x="8194675" y="4273550"/>
          <p14:tracePt t="21963" x="8158163" y="4227513"/>
          <p14:tracePt t="21972" x="8102600" y="4164013"/>
          <p14:tracePt t="21979" x="8039100" y="4090988"/>
          <p14:tracePt t="21989" x="7920038" y="4017963"/>
          <p14:tracePt t="21995" x="7800975" y="3963988"/>
          <p14:tracePt t="22004" x="7654925" y="3898900"/>
          <p14:tracePt t="22011" x="7489825" y="3852863"/>
          <p14:tracePt t="22019" x="7280275" y="3808413"/>
          <p14:tracePt t="22027" x="7088188" y="3779838"/>
          <p14:tracePt t="22036" x="6859588" y="3743325"/>
          <p14:tracePt t="22043" x="6623050" y="3725863"/>
          <p14:tracePt t="22051" x="6275388" y="3706813"/>
          <p14:tracePt t="22059" x="6056313" y="3706813"/>
          <p14:tracePt t="22067" x="5754688" y="3706813"/>
          <p14:tracePt t="22075" x="5453063" y="3706813"/>
          <p14:tracePt t="22083" x="5151438" y="3706813"/>
          <p14:tracePt t="22091" x="4887913" y="3706813"/>
          <p14:tracePt t="22105" x="4713288" y="3706813"/>
          <p14:tracePt t="22107" x="4513263" y="3706813"/>
          <p14:tracePt t="22115" x="4330700" y="3706813"/>
          <p14:tracePt t="22123" x="4202113" y="3706813"/>
          <p14:tracePt t="22131" x="4073525" y="3706813"/>
          <p14:tracePt t="22139" x="4000500" y="3698875"/>
          <p14:tracePt t="22147" x="3937000" y="3698875"/>
          <p14:tracePt t="22155" x="3900488" y="3679825"/>
          <p14:tracePt t="22163" x="3883025" y="3679825"/>
          <p14:tracePt t="22172" x="3863975" y="3670300"/>
          <p14:tracePt t="22188" x="3854450" y="3670300"/>
          <p14:tracePt t="22204" x="3846513" y="3670300"/>
          <p14:tracePt t="22211" x="3836988" y="3670300"/>
          <p14:tracePt t="22235" x="3827463" y="3662363"/>
          <p14:tracePt t="22243" x="3827463" y="3652838"/>
          <p14:tracePt t="22252" x="3810000" y="3633788"/>
          <p14:tracePt t="22259" x="3800475" y="3625850"/>
          <p14:tracePt t="22267" x="3781425" y="3606800"/>
          <p14:tracePt t="22275" x="3773488" y="3597275"/>
          <p14:tracePt t="22283" x="3763963" y="3579813"/>
          <p14:tracePt t="22291" x="3744913" y="3552825"/>
          <p14:tracePt t="22299" x="3735388" y="3543300"/>
          <p14:tracePt t="22307" x="3727450" y="3524250"/>
          <p14:tracePt t="22315" x="3708400" y="3487738"/>
          <p14:tracePt t="22323" x="3698875" y="3451225"/>
          <p14:tracePt t="22331" x="3671888" y="3424238"/>
          <p14:tracePt t="22340" x="3654425" y="3406775"/>
          <p14:tracePt t="22347" x="3635375" y="3370263"/>
          <p14:tracePt t="22356" x="3598863" y="3324225"/>
          <p14:tracePt t="22363" x="3562350" y="3251200"/>
          <p14:tracePt t="22372" x="3544888" y="3214688"/>
          <p14:tracePt t="22379" x="3516313" y="3187700"/>
          <p14:tracePt t="22389" x="3498850" y="3168650"/>
          <p14:tracePt t="22395" x="3479800" y="3132138"/>
          <p14:tracePt t="22405" x="3462338" y="3114675"/>
          <p14:tracePt t="22411" x="3443288" y="3086100"/>
          <p14:tracePt t="22420" x="3425825" y="3068638"/>
          <p14:tracePt t="22427" x="3425825" y="3059113"/>
          <p14:tracePt t="22443" x="3416300" y="3049588"/>
          <p14:tracePt t="22515" x="3398838" y="3049588"/>
          <p14:tracePt t="22523" x="3370263" y="3049588"/>
          <p14:tracePt t="22531" x="3343275" y="3049588"/>
          <p14:tracePt t="22539" x="3297238" y="3049588"/>
          <p14:tracePt t="22547" x="3252788" y="3049588"/>
          <p14:tracePt t="22556" x="3178175" y="3095625"/>
          <p14:tracePt t="22563" x="3133725" y="3114675"/>
          <p14:tracePt t="22571" x="3068638" y="3141663"/>
          <p14:tracePt t="22579" x="2987675" y="3168650"/>
          <p14:tracePt t="22588" x="2922588" y="3187700"/>
          <p14:tracePt t="22595" x="2886075" y="3214688"/>
          <p14:tracePt t="22605" x="2813050" y="3268663"/>
          <p14:tracePt t="22611" x="2768600" y="3287713"/>
          <p14:tracePt t="22620" x="2740025" y="3324225"/>
          <p14:tracePt t="22627" x="2722563" y="3341688"/>
          <p14:tracePt t="22635" x="2686050" y="3387725"/>
          <p14:tracePt t="22643" x="2676525" y="3414713"/>
          <p14:tracePt t="22651" x="2657475" y="3460750"/>
          <p14:tracePt t="22659" x="2640013" y="3497263"/>
          <p14:tracePt t="22667" x="2620963" y="3533775"/>
          <p14:tracePt t="22675" x="2613025" y="3570288"/>
          <p14:tracePt t="22683" x="2603500" y="3606800"/>
          <p14:tracePt t="22691" x="2593975" y="3625850"/>
          <p14:tracePt t="22699" x="2593975" y="3652838"/>
          <p14:tracePt t="22707" x="2584450" y="3679825"/>
          <p14:tracePt t="22715" x="2584450" y="3698875"/>
          <p14:tracePt t="22723" x="2584450" y="3716338"/>
          <p14:tracePt t="22732" x="2584450" y="3735388"/>
          <p14:tracePt t="22739" x="2584450" y="3752850"/>
          <p14:tracePt t="22747" x="2584450" y="3779838"/>
          <p14:tracePt t="22756" x="2584450" y="3789363"/>
          <p14:tracePt t="22763" x="2584450" y="3808413"/>
          <p14:tracePt t="22772" x="2584450" y="3816350"/>
          <p14:tracePt t="22779" x="2603500" y="3844925"/>
          <p14:tracePt t="22789" x="2613025" y="3844925"/>
          <p14:tracePt t="22795" x="2640013" y="3852863"/>
          <p14:tracePt t="22804" x="2667000" y="3881438"/>
          <p14:tracePt t="22812" x="2713038" y="3889375"/>
          <p14:tracePt t="22820" x="2759075" y="3908425"/>
          <p14:tracePt t="22827" x="2813050" y="3935413"/>
          <p14:tracePt t="22837" x="2878138" y="3963988"/>
          <p14:tracePt t="22843" x="2922588" y="4000500"/>
          <p14:tracePt t="22851" x="2968625" y="4017963"/>
          <p14:tracePt t="22859" x="3014663" y="4054475"/>
          <p14:tracePt t="22867" x="3060700" y="4081463"/>
          <p14:tracePt t="22875" x="3114675" y="4110038"/>
          <p14:tracePt t="22883" x="3141663" y="4137025"/>
          <p14:tracePt t="22891" x="3170238" y="4154488"/>
          <p14:tracePt t="22899" x="3178175" y="4164013"/>
          <p14:tracePt t="23307" x="3197225" y="4164013"/>
          <p14:tracePt t="23315" x="3224213" y="4173538"/>
          <p14:tracePt t="23323" x="3270250" y="4173538"/>
          <p14:tracePt t="23331" x="3297238" y="4173538"/>
          <p14:tracePt t="23339" x="3333750" y="4173538"/>
          <p14:tracePt t="23347" x="3370263" y="4173538"/>
          <p14:tracePt t="23356" x="3398838" y="4173538"/>
          <p14:tracePt t="23363" x="3425825" y="4173538"/>
          <p14:tracePt t="23372" x="3443288" y="4164013"/>
          <p14:tracePt t="23379" x="3452813" y="4164013"/>
          <p14:tracePt t="23389" x="3479800" y="4146550"/>
          <p14:tracePt t="23405" x="3489325" y="4137025"/>
          <p14:tracePt t="23411" x="3498850" y="4127500"/>
          <p14:tracePt t="23427" x="3508375" y="4117975"/>
          <p14:tracePt t="23443" x="3508375" y="4110038"/>
          <p14:tracePt t="23459" x="3508375" y="4100513"/>
          <p14:tracePt t="23467" x="3516313" y="4090988"/>
          <p14:tracePt t="23475" x="3516313" y="4073525"/>
          <p14:tracePt t="23483" x="3525838" y="4054475"/>
          <p14:tracePt t="23491" x="3525838" y="4027488"/>
          <p14:tracePt t="23499" x="3535363" y="3990975"/>
          <p14:tracePt t="23507" x="3535363" y="3971925"/>
          <p14:tracePt t="23515" x="3535363" y="3944938"/>
          <p14:tracePt t="23523" x="3535363" y="3927475"/>
          <p14:tracePt t="23531" x="3535363" y="3898900"/>
          <p14:tracePt t="23539" x="3535363" y="3881438"/>
          <p14:tracePt t="23547" x="3535363" y="3862388"/>
          <p14:tracePt t="23556" x="3535363" y="3835400"/>
          <p14:tracePt t="23563" x="3535363" y="3816350"/>
          <p14:tracePt t="23573" x="3535363" y="3798888"/>
          <p14:tracePt t="23579" x="3535363" y="3779838"/>
          <p14:tracePt t="23589" x="3535363" y="3762375"/>
          <p14:tracePt t="23605" x="3535363" y="3752850"/>
          <p14:tracePt t="23651" x="3525838" y="3743325"/>
          <p14:tracePt t="23683" x="3525838" y="3735388"/>
          <p14:tracePt t="23691" x="3516313" y="3725863"/>
          <p14:tracePt t="23699" x="3508375" y="3716338"/>
          <p14:tracePt t="23715" x="3498850" y="3706813"/>
          <p14:tracePt t="23723" x="3489325" y="3706813"/>
          <p14:tracePt t="23795" x="3479800" y="3706813"/>
          <p14:tracePt t="23805" x="3471863" y="3706813"/>
          <p14:tracePt t="23811" x="3462338" y="3706813"/>
          <p14:tracePt t="23819" x="3452813" y="3706813"/>
          <p14:tracePt t="23827" x="3435350" y="3706813"/>
          <p14:tracePt t="23837" x="3425825" y="3706813"/>
          <p14:tracePt t="23843" x="3416300" y="3706813"/>
          <p14:tracePt t="23859" x="3406775" y="3706813"/>
          <p14:tracePt t="23883" x="3398838" y="3706813"/>
          <p14:tracePt t="23891" x="3389313" y="3706813"/>
          <p14:tracePt t="23899" x="3370263" y="3716338"/>
          <p14:tracePt t="23907" x="3362325" y="3716338"/>
          <p14:tracePt t="23915" x="3343275" y="3725863"/>
          <p14:tracePt t="23923" x="3333750" y="3725863"/>
          <p14:tracePt t="23931" x="3325813" y="3725863"/>
          <p14:tracePt t="23939" x="3316288" y="3735388"/>
          <p14:tracePt t="23947" x="3306763" y="3735388"/>
          <p14:tracePt t="23955" x="3297238" y="3735388"/>
          <p14:tracePt t="23963" x="3289300" y="3743325"/>
          <p14:tracePt t="23972" x="3270250" y="3752850"/>
          <p14:tracePt t="23979" x="3260725" y="3762375"/>
          <p14:tracePt t="23995" x="3252788" y="3762375"/>
          <p14:tracePt t="24005" x="3243263" y="3771900"/>
          <p14:tracePt t="24027" x="3233738" y="3779838"/>
          <p14:tracePt t="24035" x="3233738" y="3789363"/>
          <p14:tracePt t="24043" x="3224213" y="3798888"/>
          <p14:tracePt t="24051" x="3224213" y="3808413"/>
          <p14:tracePt t="24059" x="3224213" y="3825875"/>
          <p14:tracePt t="24075" x="3214688" y="3835400"/>
          <p14:tracePt t="24179" x="3224213" y="3852863"/>
          <p14:tracePt t="24195" x="3233738" y="3871913"/>
          <p14:tracePt t="24219" x="3243263" y="3881438"/>
          <p14:tracePt t="24315" x="3279775" y="3889375"/>
          <p14:tracePt t="24323" x="3306763" y="3898900"/>
          <p14:tracePt t="24331" x="3325813" y="3898900"/>
          <p14:tracePt t="24339" x="3343275" y="3898900"/>
          <p14:tracePt t="24347" x="3370263" y="3908425"/>
          <p14:tracePt t="24356" x="3398838" y="3908425"/>
          <p14:tracePt t="24363" x="3435350" y="3908425"/>
          <p14:tracePt t="24372" x="3452813" y="3908425"/>
          <p14:tracePt t="24379" x="3471863" y="3908425"/>
          <p14:tracePt t="25331" x="3498850" y="3908425"/>
          <p14:tracePt t="25339" x="3516313" y="3908425"/>
          <p14:tracePt t="25347" x="3525838" y="3908425"/>
          <p14:tracePt t="25355" x="3535363" y="3908425"/>
          <p14:tracePt t="25363" x="3552825" y="3908425"/>
          <p14:tracePt t="25372" x="3562350" y="3908425"/>
          <p14:tracePt t="25388" x="3571875" y="3908425"/>
          <p14:tracePt t="25579" x="3589338" y="3908425"/>
          <p14:tracePt t="25588" x="3617913" y="3927475"/>
          <p14:tracePt t="25595" x="3635375" y="3944938"/>
          <p14:tracePt t="25604" x="3654425" y="3954463"/>
          <p14:tracePt t="25611" x="3681413" y="3963988"/>
          <p14:tracePt t="25621" x="3698875" y="3971925"/>
          <p14:tracePt t="25635" x="3708400" y="3971925"/>
          <p14:tracePt t="25643" x="3717925" y="3981450"/>
          <p14:tracePt t="26219" x="3698875" y="4000500"/>
          <p14:tracePt t="26227" x="3654425" y="4017963"/>
          <p14:tracePt t="26236" x="3598863" y="4044950"/>
          <p14:tracePt t="26243" x="3535363" y="4064000"/>
          <p14:tracePt t="26254" x="3471863" y="4090988"/>
          <p14:tracePt t="26259" x="3435350" y="4090988"/>
          <p14:tracePt t="26268" x="3398838" y="4100513"/>
          <p14:tracePt t="26275" x="3370263" y="4110038"/>
          <p14:tracePt t="26283" x="3362325" y="4117975"/>
          <p14:tracePt t="26659" x="3379788" y="4117975"/>
          <p14:tracePt t="26667" x="3398838" y="4110038"/>
          <p14:tracePt t="26676" x="3406775" y="4110038"/>
          <p14:tracePt t="26684" x="3416300" y="4100513"/>
          <p14:tracePt t="26699" x="3425825" y="4090988"/>
          <p14:tracePt t="26715" x="3435350" y="4090988"/>
          <p14:tracePt t="26732" x="3443288" y="4090988"/>
          <p14:tracePt t="26739" x="3452813" y="4090988"/>
          <p14:tracePt t="26747" x="3462338" y="4090988"/>
          <p14:tracePt t="26755" x="3471863" y="4090988"/>
          <p14:tracePt t="26763" x="3479800" y="4081463"/>
          <p14:tracePt t="26788" x="3489325" y="4081463"/>
          <p14:tracePt t="26811" x="3498850" y="4073525"/>
          <p14:tracePt t="26838" x="3508375" y="4073525"/>
          <p14:tracePt t="26963" x="3516313" y="4064000"/>
          <p14:tracePt t="26987" x="3525838" y="4054475"/>
          <p14:tracePt t="27004" x="3525838" y="4044950"/>
          <p14:tracePt t="27179" x="3525838" y="4027488"/>
          <p14:tracePt t="27188" x="3516313" y="4027488"/>
          <p14:tracePt t="27195" x="3498850" y="4008438"/>
          <p14:tracePt t="27204" x="3489325" y="4008438"/>
          <p14:tracePt t="27211" x="3479800" y="4008438"/>
          <p14:tracePt t="27219" x="3462338" y="4008438"/>
          <p14:tracePt t="27238" x="3443288" y="4008438"/>
          <p14:tracePt t="27243" x="3435350" y="4008438"/>
          <p14:tracePt t="27259" x="3425825" y="4008438"/>
          <p14:tracePt t="27267" x="3416300" y="4008438"/>
          <p14:tracePt t="27283" x="3398838" y="4008438"/>
          <p14:tracePt t="27291" x="3389313" y="4017963"/>
          <p14:tracePt t="27299" x="3389313" y="4027488"/>
          <p14:tracePt t="27307" x="3389313" y="4037013"/>
          <p14:tracePt t="27315" x="3389313" y="4054475"/>
          <p14:tracePt t="27323" x="3370263" y="4073525"/>
          <p14:tracePt t="27331" x="3370263" y="4081463"/>
          <p14:tracePt t="27339" x="3370263" y="4100513"/>
          <p14:tracePt t="27347" x="3370263" y="4110038"/>
          <p14:tracePt t="27363" x="3370263" y="4117975"/>
          <p14:tracePt t="27371" x="3370263" y="4127500"/>
          <p14:tracePt t="27379" x="3370263" y="4137025"/>
          <p14:tracePt t="27388" x="3370263" y="4146550"/>
          <p14:tracePt t="27395" x="3370263" y="4154488"/>
          <p14:tracePt t="27421" x="3370263" y="4164013"/>
          <p14:tracePt t="27451" x="3370263" y="4173538"/>
          <p14:tracePt t="27459" x="3379788" y="4183063"/>
          <p14:tracePt t="27467" x="3389313" y="4191000"/>
          <p14:tracePt t="27475" x="3406775" y="4200525"/>
          <p14:tracePt t="27491" x="3416300" y="4210050"/>
          <p14:tracePt t="27499" x="3435350" y="4219575"/>
          <p14:tracePt t="27515" x="3443288" y="4219575"/>
          <p14:tracePt t="27524" x="3443288" y="4227513"/>
          <p14:tracePt t="27539" x="3452813" y="4227513"/>
          <p14:tracePt t="27555" x="3462338" y="4227513"/>
          <p14:tracePt t="27564" x="3479800" y="4227513"/>
          <p14:tracePt t="27571" x="3489325" y="4227513"/>
          <p14:tracePt t="27579" x="3508375" y="4227513"/>
          <p14:tracePt t="27588" x="3516313" y="4227513"/>
          <p14:tracePt t="27595" x="3552825" y="4227513"/>
          <p14:tracePt t="27605" x="3581400" y="4227513"/>
          <p14:tracePt t="27611" x="3608388" y="4227513"/>
          <p14:tracePt t="27619" x="3635375" y="4227513"/>
          <p14:tracePt t="27627" x="3671888" y="4237038"/>
          <p14:tracePt t="27636" x="3690938" y="4237038"/>
          <p14:tracePt t="27643" x="3717925" y="4237038"/>
          <p14:tracePt t="27652" x="3744913" y="4237038"/>
          <p14:tracePt t="27659" x="3763963" y="4237038"/>
          <p14:tracePt t="27667" x="3800475" y="4237038"/>
          <p14:tracePt t="27675" x="3836988" y="4237038"/>
          <p14:tracePt t="27683" x="3873500" y="4237038"/>
          <p14:tracePt t="27691" x="3900488" y="4237038"/>
          <p14:tracePt t="27699" x="3927475" y="4237038"/>
          <p14:tracePt t="27707" x="3963988" y="4237038"/>
          <p14:tracePt t="27715" x="3983038" y="4237038"/>
          <p14:tracePt t="27723" x="3992563" y="4227513"/>
          <p14:tracePt t="27731" x="4000500" y="4227513"/>
          <p14:tracePt t="27747" x="4010025" y="4219575"/>
          <p14:tracePt t="27755" x="4019550" y="4210050"/>
          <p14:tracePt t="27763" x="4029075" y="4200525"/>
          <p14:tracePt t="27771" x="4037013" y="4191000"/>
          <p14:tracePt t="27788" x="4046538" y="4191000"/>
          <p14:tracePt t="27805" x="4046538" y="4183063"/>
          <p14:tracePt t="27811" x="4046538" y="4173538"/>
          <p14:tracePt t="27821" x="4046538" y="4154488"/>
          <p14:tracePt t="27827" x="4046538" y="4137025"/>
          <p14:tracePt t="27834" x="4046538" y="4127500"/>
          <p14:tracePt t="27843" x="4046538" y="4110038"/>
          <p14:tracePt t="27859" x="4046538" y="4090988"/>
          <p14:tracePt t="27875" x="4046538" y="4081463"/>
          <p14:tracePt t="27883" x="4046538" y="4073525"/>
          <p14:tracePt t="27963" x="4037013" y="4073525"/>
          <p14:tracePt t="27973" x="4029075" y="4073525"/>
          <p14:tracePt t="27979" x="4019550" y="4073525"/>
          <p14:tracePt t="27988" x="4010025" y="4073525"/>
          <p14:tracePt t="27995" x="4000500" y="4073525"/>
          <p14:tracePt t="28012" x="3992563" y="4073525"/>
          <p14:tracePt t="28028" x="3983038" y="4081463"/>
          <p14:tracePt t="28043" x="3983038" y="4090988"/>
          <p14:tracePt t="28059" x="3973513" y="4100513"/>
          <p14:tracePt t="28115" x="3973513" y="4110038"/>
          <p14:tracePt t="28123" x="3973513" y="4117975"/>
          <p14:tracePt t="28132" x="3973513" y="4127500"/>
          <p14:tracePt t="28139" x="3973513" y="4146550"/>
          <p14:tracePt t="28155" x="3973513" y="4164013"/>
          <p14:tracePt t="28163" x="3983038" y="4183063"/>
          <p14:tracePt t="28172" x="3992563" y="4200525"/>
          <p14:tracePt t="28195" x="4000500" y="4210050"/>
          <p14:tracePt t="28221" x="4000500" y="4219575"/>
          <p14:tracePt t="28555" x="4000500" y="4237038"/>
          <p14:tracePt t="28563" x="4000500" y="4246563"/>
          <p14:tracePt t="28571" x="4000500" y="4256088"/>
          <p14:tracePt t="28579" x="4000500" y="4264025"/>
          <p14:tracePt t="28588" x="4000500" y="4273550"/>
          <p14:tracePt t="28595" x="4000500" y="4283075"/>
          <p14:tracePt t="28605" x="4000500" y="4292600"/>
          <p14:tracePt t="28611" x="4000500" y="4300538"/>
          <p14:tracePt t="28619" x="4000500" y="4310063"/>
          <p14:tracePt t="28627" x="4000500" y="4319588"/>
          <p14:tracePt t="28731" x="4010025" y="4337050"/>
          <p14:tracePt t="28739" x="4037013" y="4337050"/>
          <p14:tracePt t="28747" x="4119563" y="4346575"/>
          <p14:tracePt t="28755" x="4238625" y="4365625"/>
          <p14:tracePt t="28763" x="4348163" y="4373563"/>
          <p14:tracePt t="28771" x="4457700" y="4392613"/>
          <p14:tracePt t="28780" x="4586288" y="4419600"/>
          <p14:tracePt t="28788" x="4667250" y="4419600"/>
          <p14:tracePt t="28795" x="4740275" y="4419600"/>
          <p14:tracePt t="28805" x="4768850" y="4419600"/>
          <p14:tracePt t="28811" x="4786313" y="4419600"/>
          <p14:tracePt t="28821" x="4795838" y="4419600"/>
          <p14:tracePt t="28875" x="4813300" y="4410075"/>
          <p14:tracePt t="28891" x="4813300" y="4402138"/>
          <p14:tracePt t="28899" x="4813300" y="4383088"/>
          <p14:tracePt t="28915" x="4813300" y="4373563"/>
          <p14:tracePt t="29035" x="4813300" y="4392613"/>
          <p14:tracePt t="29043" x="4822825" y="4402138"/>
          <p14:tracePt t="29051" x="4832350" y="4419600"/>
          <p14:tracePt t="29059" x="4832350" y="4429125"/>
          <p14:tracePt t="29067" x="4851400" y="4456113"/>
          <p14:tracePt t="29075" x="4859338" y="4465638"/>
          <p14:tracePt t="29083" x="4878388" y="4483100"/>
          <p14:tracePt t="29091" x="4887913" y="4492625"/>
          <p14:tracePt t="29104" x="4905375" y="4502150"/>
          <p14:tracePt t="29107" x="4932363" y="4519613"/>
          <p14:tracePt t="29115" x="4941888" y="4529138"/>
          <p14:tracePt t="29243" x="4924425" y="4538663"/>
          <p14:tracePt t="29251" x="4868863" y="4538663"/>
          <p14:tracePt t="29259" x="4813300" y="4538663"/>
          <p14:tracePt t="29268" x="4759325" y="4538663"/>
          <p14:tracePt t="29275" x="4703763" y="4538663"/>
          <p14:tracePt t="29283" x="4667250" y="4538663"/>
          <p14:tracePt t="29291" x="4640263" y="4538663"/>
          <p14:tracePt t="29387" x="4630738" y="4548188"/>
          <p14:tracePt t="29405" x="4640263" y="4556125"/>
          <p14:tracePt t="29411" x="4695825" y="4556125"/>
          <p14:tracePt t="29420" x="4759325" y="4556125"/>
          <p14:tracePt t="29427" x="4813300" y="4575175"/>
          <p14:tracePt t="29437" x="4851400" y="4575175"/>
          <p14:tracePt t="29443" x="4887913" y="4575175"/>
          <p14:tracePt t="29452" x="4905375" y="4575175"/>
          <p14:tracePt t="29651" x="4914900" y="4575175"/>
          <p14:tracePt t="30203" x="4914900" y="4565650"/>
          <p14:tracePt t="30763" x="4914900" y="4548188"/>
          <p14:tracePt t="30771" x="4914900" y="4519613"/>
          <p14:tracePt t="30779" x="4914900" y="4492625"/>
          <p14:tracePt t="30787" x="4914900" y="4446588"/>
          <p14:tracePt t="30795" x="4914900" y="4419600"/>
          <p14:tracePt t="30804" x="4914900" y="4402138"/>
          <p14:tracePt t="30811" x="4914900" y="4383088"/>
          <p14:tracePt t="30821" x="4914900" y="4373563"/>
          <p14:tracePt t="30827" x="4914900" y="4356100"/>
          <p14:tracePt t="31173" x="4914900" y="4365625"/>
          <p14:tracePt t="31179" x="4914900" y="4373563"/>
          <p14:tracePt t="31188" x="4914900" y="4383088"/>
          <p14:tracePt t="31204" x="4914900" y="4392613"/>
          <p14:tracePt t="31307" x="4924425" y="4402138"/>
          <p14:tracePt t="31315" x="4951413" y="4410075"/>
          <p14:tracePt t="31323" x="4997450" y="4410075"/>
          <p14:tracePt t="31331" x="5024438" y="4419600"/>
          <p14:tracePt t="31340" x="5060950" y="4419600"/>
          <p14:tracePt t="31347" x="5097463" y="4419600"/>
          <p14:tracePt t="31355" x="5106988" y="4419600"/>
          <p14:tracePt t="31363" x="5124450" y="4419600"/>
          <p14:tracePt t="31371" x="5133975" y="4419600"/>
          <p14:tracePt t="31379" x="5143500" y="4419600"/>
          <p14:tracePt t="31405" x="5151438" y="4419600"/>
          <p14:tracePt t="31427" x="5170488" y="4419600"/>
          <p14:tracePt t="31437" x="5180013" y="4419600"/>
          <p14:tracePt t="31443" x="5180013" y="4429125"/>
          <p14:tracePt t="31470" x="5187950" y="4438650"/>
          <p14:tracePt t="31699" x="5197475" y="4438650"/>
          <p14:tracePt t="31707" x="5207000" y="4446588"/>
          <p14:tracePt t="31715" x="5233988" y="4456113"/>
          <p14:tracePt t="31723" x="5280025" y="4465638"/>
          <p14:tracePt t="31739" x="5297488" y="4475163"/>
          <p14:tracePt t="31747" x="5326063" y="4475163"/>
          <p14:tracePt t="31755" x="5343525" y="4483100"/>
          <p14:tracePt t="31763" x="5353050" y="4483100"/>
          <p14:tracePt t="31771" x="5380038" y="4492625"/>
          <p14:tracePt t="31779" x="5416550" y="4502150"/>
          <p14:tracePt t="31787" x="5426075" y="4502150"/>
          <p14:tracePt t="31795" x="5445125" y="4502150"/>
          <p14:tracePt t="31805" x="5462588" y="4502150"/>
          <p14:tracePt t="31811" x="5499100" y="4502150"/>
          <p14:tracePt t="31822" x="5508625" y="4502150"/>
          <p14:tracePt t="31827" x="5526088" y="4502150"/>
          <p14:tracePt t="31836" x="5545138" y="4502150"/>
          <p14:tracePt t="31843" x="5554663" y="4502150"/>
          <p14:tracePt t="31851" x="5572125" y="4502150"/>
          <p14:tracePt t="31859" x="5581650" y="4502150"/>
          <p14:tracePt t="31931" x="5591175" y="4502150"/>
          <p14:tracePt t="31939" x="5608638" y="4502150"/>
          <p14:tracePt t="31947" x="5635625" y="4492625"/>
          <p14:tracePt t="31955" x="5654675" y="4475163"/>
          <p14:tracePt t="31963" x="5700713" y="4456113"/>
          <p14:tracePt t="31973" x="5737225" y="4446588"/>
          <p14:tracePt t="31979" x="5781675" y="4419600"/>
          <p14:tracePt t="31989" x="5818188" y="4410075"/>
          <p14:tracePt t="31995" x="5854700" y="4392613"/>
          <p14:tracePt t="32004" x="5891213" y="4383088"/>
          <p14:tracePt t="32011" x="5919788" y="4365625"/>
          <p14:tracePt t="32027" x="5937250" y="4356100"/>
          <p14:tracePt t="32043" x="5946775" y="4356100"/>
          <p14:tracePt t="32051" x="5973763" y="4356100"/>
          <p14:tracePt t="32059" x="5992813" y="4356100"/>
          <p14:tracePt t="32070" x="6019800" y="4337050"/>
          <p14:tracePt t="32075" x="6046788" y="4337050"/>
          <p14:tracePt t="32083" x="6092825" y="4329113"/>
          <p14:tracePt t="32091" x="6111875" y="4329113"/>
          <p14:tracePt t="32099" x="6138863" y="4329113"/>
          <p14:tracePt t="32123" x="6175375" y="4319588"/>
          <p14:tracePt t="32219" x="6221413" y="4319588"/>
          <p14:tracePt t="32227" x="6294438" y="4319588"/>
          <p14:tracePt t="32237" x="6440488" y="4329113"/>
          <p14:tracePt t="32243" x="6686550" y="4392613"/>
          <p14:tracePt t="32252" x="6969125" y="4456113"/>
          <p14:tracePt t="32259" x="7335838" y="4519613"/>
          <p14:tracePt t="32268" x="7727950" y="4584700"/>
          <p14:tracePt t="32275" x="8010525" y="4621213"/>
          <p14:tracePt t="32283" x="8294688" y="4657725"/>
          <p14:tracePt t="32291" x="8431213" y="4657725"/>
          <p14:tracePt t="32299" x="8559800" y="4657725"/>
          <p14:tracePt t="32308" x="8642350" y="4657725"/>
          <p14:tracePt t="32315" x="8678863" y="4657725"/>
          <p14:tracePt t="32323" x="8696325" y="4638675"/>
          <p14:tracePt t="32331" x="8705850" y="4629150"/>
          <p14:tracePt t="32340" x="8705850" y="4611688"/>
          <p14:tracePt t="32348" x="8705850" y="4584700"/>
          <p14:tracePt t="32355" x="8705850" y="4556125"/>
          <p14:tracePt t="32363" x="8705850" y="4511675"/>
          <p14:tracePt t="32371" x="8705850" y="4492625"/>
          <p14:tracePt t="32379" x="8696325" y="4465638"/>
          <p14:tracePt t="32387" x="8686800" y="4446588"/>
          <p14:tracePt t="32395" x="8669338" y="4419600"/>
          <p14:tracePt t="32405" x="8659813" y="4402138"/>
          <p14:tracePt t="32411" x="8650288" y="4365625"/>
          <p14:tracePt t="32421" x="8642350" y="4346575"/>
          <p14:tracePt t="32427" x="8632825" y="4329113"/>
          <p14:tracePt t="32436" x="8613775" y="4310063"/>
          <p14:tracePt t="32443" x="8613775" y="4300538"/>
          <p14:tracePt t="32451" x="8604250" y="4273550"/>
          <p14:tracePt t="32459" x="8586788" y="4256088"/>
          <p14:tracePt t="32468" x="8567738" y="4227513"/>
          <p14:tracePt t="32475" x="8550275" y="4210050"/>
          <p14:tracePt t="32483" x="8531225" y="4191000"/>
          <p14:tracePt t="32491" x="8513763" y="4173538"/>
          <p14:tracePt t="32499" x="8477250" y="4146550"/>
          <p14:tracePt t="32507" x="8440738" y="4137025"/>
          <p14:tracePt t="32515" x="8394700" y="4127500"/>
          <p14:tracePt t="32523" x="8358188" y="4117975"/>
          <p14:tracePt t="32531" x="8312150" y="4117975"/>
          <p14:tracePt t="32539" x="8275638" y="4110038"/>
          <p14:tracePt t="32547" x="8212138" y="4110038"/>
          <p14:tracePt t="32555" x="8175625" y="4090988"/>
          <p14:tracePt t="32563" x="8121650" y="4090988"/>
          <p14:tracePt t="32571" x="8056563" y="4081463"/>
          <p14:tracePt t="32579" x="8010525" y="4073525"/>
          <p14:tracePt t="32587" x="7956550" y="4073525"/>
          <p14:tracePt t="32595" x="7883525" y="4073525"/>
          <p14:tracePt t="32604" x="7810500" y="4073525"/>
          <p14:tracePt t="32611" x="7737475" y="4073525"/>
          <p14:tracePt t="32621" x="7681913" y="4073525"/>
          <p14:tracePt t="32627" x="7618413" y="4073525"/>
          <p14:tracePt t="32637" x="7564438" y="4073525"/>
          <p14:tracePt t="32643" x="7526338" y="4073525"/>
          <p14:tracePt t="32652" x="7499350" y="4073525"/>
          <p14:tracePt t="32659" x="7481888" y="4073525"/>
          <p14:tracePt t="32668" x="7462838" y="4073525"/>
          <p14:tracePt t="32675" x="7445375" y="4073525"/>
          <p14:tracePt t="32684" x="7435850" y="4081463"/>
          <p14:tracePt t="32691" x="7416800" y="4100513"/>
          <p14:tracePt t="32700" x="7408863" y="4110038"/>
          <p14:tracePt t="32707" x="7380288" y="4137025"/>
          <p14:tracePt t="32715" x="7362825" y="4154488"/>
          <p14:tracePt t="32723" x="7353300" y="4183063"/>
          <p14:tracePt t="32731" x="7343775" y="4200525"/>
          <p14:tracePt t="32739" x="7343775" y="4227513"/>
          <p14:tracePt t="32747" x="7343775" y="4264025"/>
          <p14:tracePt t="32755" x="7343775" y="4283075"/>
          <p14:tracePt t="32763" x="7343775" y="4310063"/>
          <p14:tracePt t="32771" x="7343775" y="4337050"/>
          <p14:tracePt t="32779" x="7343775" y="4356100"/>
          <p14:tracePt t="32787" x="7343775" y="4373563"/>
          <p14:tracePt t="32796" x="7353300" y="4402138"/>
          <p14:tracePt t="32804" x="7362825" y="4410075"/>
          <p14:tracePt t="32811" x="7372350" y="4419600"/>
          <p14:tracePt t="32821" x="7389813" y="4438650"/>
          <p14:tracePt t="32827" x="7408863" y="4456113"/>
          <p14:tracePt t="32836" x="7416800" y="4465638"/>
          <p14:tracePt t="32843" x="7462838" y="4483100"/>
          <p14:tracePt t="32852" x="7489825" y="4492625"/>
          <p14:tracePt t="32859" x="7564438" y="4502150"/>
          <p14:tracePt t="32869" x="7618413" y="4502150"/>
          <p14:tracePt t="32875" x="7700963" y="4519613"/>
          <p14:tracePt t="32884" x="7791450" y="4519613"/>
          <p14:tracePt t="32891" x="7847013" y="4519613"/>
          <p14:tracePt t="32899" x="7920038" y="4519613"/>
          <p14:tracePt t="32907" x="7966075" y="4519613"/>
          <p14:tracePt t="32915" x="8020050" y="4519613"/>
          <p14:tracePt t="32923" x="8039100" y="4492625"/>
          <p14:tracePt t="32931" x="8047038" y="4492625"/>
          <p14:tracePt t="32939" x="8066088" y="4475163"/>
          <p14:tracePt t="32947" x="8066088" y="4465638"/>
          <p14:tracePt t="32955" x="8066088" y="4446588"/>
          <p14:tracePt t="32963" x="8066088" y="4419600"/>
          <p14:tracePt t="32972" x="8066088" y="4392613"/>
          <p14:tracePt t="32979" x="8066088" y="4346575"/>
          <p14:tracePt t="32987" x="8066088" y="4329113"/>
          <p14:tracePt t="32995" x="8066088" y="4300538"/>
          <p14:tracePt t="33003" x="8047038" y="4256088"/>
          <p14:tracePt t="33011" x="8039100" y="4237038"/>
          <p14:tracePt t="33020" x="8010525" y="4210050"/>
          <p14:tracePt t="33037" x="7993063" y="4173538"/>
          <p14:tracePt t="33043" x="7920038" y="4137025"/>
          <p14:tracePt t="33054" x="7874000" y="4127500"/>
          <p14:tracePt t="33059" x="7791450" y="4100513"/>
          <p14:tracePt t="33067" x="7737475" y="4081463"/>
          <p14:tracePt t="33075" x="7654925" y="4081463"/>
          <p14:tracePt t="33083" x="7600950" y="4064000"/>
          <p14:tracePt t="33091" x="7545388" y="4064000"/>
          <p14:tracePt t="33099" x="7489825" y="4064000"/>
          <p14:tracePt t="33120" x="7426325" y="4064000"/>
          <p14:tracePt t="33123" x="7408863" y="4064000"/>
          <p14:tracePt t="33132" x="7399338" y="4064000"/>
          <p14:tracePt t="33147" x="7380288" y="4073525"/>
          <p14:tracePt t="33163" x="7372350" y="4081463"/>
          <p14:tracePt t="33219" x="7362825" y="4090988"/>
          <p14:tracePt t="33355" x="0" y="0"/>
        </p14:tracePtLst>
        <p14:tracePtLst>
          <p14:tracePt t="44973" x="7462838" y="1489075"/>
          <p14:tracePt t="45108" x="7462838" y="1479550"/>
          <p14:tracePt t="45115" x="7462838" y="1470025"/>
          <p14:tracePt t="45123" x="7435850" y="1433513"/>
          <p14:tracePt t="45131" x="7408863" y="1416050"/>
          <p14:tracePt t="45139" x="7362825" y="1387475"/>
          <p14:tracePt t="45147" x="7316788" y="1360488"/>
          <p14:tracePt t="45155" x="7253288" y="1314450"/>
          <p14:tracePt t="45163" x="7170738" y="1287463"/>
          <p14:tracePt t="45171" x="7107238" y="1277938"/>
          <p14:tracePt t="45179" x="7015163" y="1241425"/>
          <p14:tracePt t="45187" x="6969125" y="1223963"/>
          <p14:tracePt t="45195" x="6869113" y="1196975"/>
          <p14:tracePt t="45203" x="6796088" y="1187450"/>
          <p14:tracePt t="45212" x="6705600" y="1187450"/>
          <p14:tracePt t="45220" x="6632575" y="1177925"/>
          <p14:tracePt t="45227" x="6550025" y="1160463"/>
          <p14:tracePt t="45236" x="6477000" y="1160463"/>
          <p14:tracePt t="45243" x="6384925" y="1160463"/>
          <p14:tracePt t="45254" x="6311900" y="1160463"/>
          <p14:tracePt t="45259" x="6238875" y="1160463"/>
          <p14:tracePt t="45269" x="6148388" y="1160463"/>
          <p14:tracePt t="45275" x="6065838" y="1160463"/>
          <p14:tracePt t="45283" x="5992813" y="1160463"/>
          <p14:tracePt t="45292" x="5900738" y="1160463"/>
          <p14:tracePt t="45299" x="5827713" y="1150938"/>
          <p14:tracePt t="45307" x="5745163" y="1131888"/>
          <p14:tracePt t="45315" x="5691188" y="1131888"/>
          <p14:tracePt t="45323" x="5599113" y="1131888"/>
          <p14:tracePt t="45332" x="5526088" y="1123950"/>
          <p14:tracePt t="45339" x="5462588" y="1114425"/>
          <p14:tracePt t="45347" x="5389563" y="1114425"/>
          <p14:tracePt t="45355" x="5297488" y="1095375"/>
          <p14:tracePt t="45363" x="5197475" y="1087438"/>
          <p14:tracePt t="45371" x="5124450" y="1068388"/>
          <p14:tracePt t="45379" x="5041900" y="1041400"/>
          <p14:tracePt t="45387" x="4951413" y="1014413"/>
          <p14:tracePt t="45395" x="4887913" y="995363"/>
          <p14:tracePt t="45404" x="4841875" y="985838"/>
          <p14:tracePt t="45411" x="4786313" y="958850"/>
          <p14:tracePt t="45420" x="4703763" y="939800"/>
          <p14:tracePt t="45427" x="4630738" y="922338"/>
          <p14:tracePt t="45436" x="4549775" y="895350"/>
          <p14:tracePt t="45443" x="4467225" y="876300"/>
          <p14:tracePt t="45453" x="4375150" y="866775"/>
          <p14:tracePt t="45459" x="4302125" y="849313"/>
          <p14:tracePt t="45469" x="4202113" y="822325"/>
          <p14:tracePt t="45475" x="4092575" y="793750"/>
          <p14:tracePt t="45484" x="3973513" y="757238"/>
          <p14:tracePt t="45491" x="3863975" y="720725"/>
          <p14:tracePt t="45499" x="3754438" y="712788"/>
          <p14:tracePt t="45507" x="3617913" y="693738"/>
          <p14:tracePt t="45516" x="3489325" y="684213"/>
          <p14:tracePt t="45523" x="3362325" y="657225"/>
          <p14:tracePt t="45531" x="3252788" y="639763"/>
          <p14:tracePt t="45539" x="3133725" y="630238"/>
          <p14:tracePt t="45547" x="3060700" y="611188"/>
          <p14:tracePt t="45555" x="2995613" y="603250"/>
          <p14:tracePt t="45563" x="2959100" y="603250"/>
          <p14:tracePt t="45571" x="2914650" y="603250"/>
          <p14:tracePt t="45579" x="2878138" y="593725"/>
          <p14:tracePt t="45587" x="2822575" y="593725"/>
          <p14:tracePt t="45595" x="2776538" y="593725"/>
          <p14:tracePt t="45603" x="2713038" y="593725"/>
          <p14:tracePt t="45611" x="2649538" y="593725"/>
          <p14:tracePt t="45619" x="2557463" y="593725"/>
          <p14:tracePt t="45627" x="2484438" y="593725"/>
          <p14:tracePt t="45635" x="2420938" y="603250"/>
          <p14:tracePt t="45643" x="2365375" y="620713"/>
          <p14:tracePt t="45653" x="2320925" y="639763"/>
          <p14:tracePt t="45659" x="2292350" y="657225"/>
          <p14:tracePt t="45669" x="2255838" y="684213"/>
          <p14:tracePt t="45675" x="2247900" y="693738"/>
          <p14:tracePt t="45691" x="2238375" y="693738"/>
          <p14:tracePt t="45707" x="2238375" y="703263"/>
          <p14:tracePt t="45715" x="2238375" y="712788"/>
          <p14:tracePt t="45723" x="2238375" y="730250"/>
          <p14:tracePt t="45732" x="2238375" y="749300"/>
          <p14:tracePt t="45739" x="2255838" y="766763"/>
          <p14:tracePt t="45748" x="2274888" y="793750"/>
          <p14:tracePt t="45755" x="2284413" y="812800"/>
          <p14:tracePt t="45763" x="2311400" y="858838"/>
          <p14:tracePt t="45771" x="2365375" y="912813"/>
          <p14:tracePt t="45779" x="2411413" y="949325"/>
          <p14:tracePt t="45787" x="2474913" y="995363"/>
          <p14:tracePt t="45795" x="2530475" y="1031875"/>
          <p14:tracePt t="45803" x="2593975" y="1077913"/>
          <p14:tracePt t="45811" x="2630488" y="1095375"/>
          <p14:tracePt t="45819" x="2695575" y="1123950"/>
          <p14:tracePt t="45827" x="2776538" y="1150938"/>
          <p14:tracePt t="45837" x="2822575" y="1168400"/>
          <p14:tracePt t="45844" x="2905125" y="1196975"/>
          <p14:tracePt t="45852" x="2978150" y="1223963"/>
          <p14:tracePt t="45860" x="3024188" y="1233488"/>
          <p14:tracePt t="45869" x="3078163" y="1241425"/>
          <p14:tracePt t="45875" x="3160713" y="1270000"/>
          <p14:tracePt t="45883" x="3224213" y="1296988"/>
          <p14:tracePt t="45891" x="3297238" y="1306513"/>
          <p14:tracePt t="45901" x="3362325" y="1323975"/>
          <p14:tracePt t="45907" x="3416300" y="1343025"/>
          <p14:tracePt t="45915" x="3498850" y="1370013"/>
          <p14:tracePt t="45923" x="3552825" y="1370013"/>
          <p14:tracePt t="45931" x="3635375" y="1387475"/>
          <p14:tracePt t="45940" x="3708400" y="1397000"/>
          <p14:tracePt t="45947" x="3790950" y="1406525"/>
          <p14:tracePt t="45955" x="3900488" y="1423988"/>
          <p14:tracePt t="45963" x="3973513" y="1423988"/>
          <p14:tracePt t="45971" x="4046538" y="1423988"/>
          <p14:tracePt t="45979" x="4119563" y="1423988"/>
          <p14:tracePt t="45987" x="4175125" y="1423988"/>
          <p14:tracePt t="45995" x="4238625" y="1423988"/>
          <p14:tracePt t="46003" x="4292600" y="1423988"/>
          <p14:tracePt t="46011" x="4330700" y="1423988"/>
          <p14:tracePt t="46020" x="4384675" y="1423988"/>
          <p14:tracePt t="46028" x="4440238" y="1423988"/>
          <p14:tracePt t="46036" x="4484688" y="1423988"/>
          <p14:tracePt t="46043" x="4540250" y="1423988"/>
          <p14:tracePt t="46053" x="4594225" y="1423988"/>
          <p14:tracePt t="46059" x="4659313" y="1397000"/>
          <p14:tracePt t="46069" x="4703763" y="1387475"/>
          <p14:tracePt t="46076" x="4749800" y="1360488"/>
          <p14:tracePt t="46084" x="4786313" y="1350963"/>
          <p14:tracePt t="46091" x="4822825" y="1333500"/>
          <p14:tracePt t="46099" x="4832350" y="1323975"/>
          <p14:tracePt t="46119" x="4878388" y="1296988"/>
          <p14:tracePt t="46123" x="4895850" y="1277938"/>
          <p14:tracePt t="46131" x="4914900" y="1260475"/>
          <p14:tracePt t="46139" x="4932363" y="1241425"/>
          <p14:tracePt t="46147" x="4951413" y="1223963"/>
          <p14:tracePt t="46155" x="4968875" y="1204913"/>
          <p14:tracePt t="46163" x="4987925" y="1187450"/>
          <p14:tracePt t="46171" x="5005388" y="1160463"/>
          <p14:tracePt t="46179" x="5014913" y="1131888"/>
          <p14:tracePt t="46187" x="5024438" y="1114425"/>
          <p14:tracePt t="46195" x="5024438" y="1095375"/>
          <p14:tracePt t="46203" x="5041900" y="1068388"/>
          <p14:tracePt t="46211" x="5041900" y="1050925"/>
          <p14:tracePt t="46220" x="5051425" y="1022350"/>
          <p14:tracePt t="46227" x="5051425" y="985838"/>
          <p14:tracePt t="46236" x="5051425" y="958850"/>
          <p14:tracePt t="46243" x="5051425" y="931863"/>
          <p14:tracePt t="46252" x="5051425" y="903288"/>
          <p14:tracePt t="46259" x="5051425" y="885825"/>
          <p14:tracePt t="46269" x="5033963" y="858838"/>
          <p14:tracePt t="46275" x="5014913" y="830263"/>
          <p14:tracePt t="46284" x="4997450" y="812800"/>
          <p14:tracePt t="46291" x="4968875" y="785813"/>
          <p14:tracePt t="46300" x="4924425" y="749300"/>
          <p14:tracePt t="46308" x="4859338" y="720725"/>
          <p14:tracePt t="46315" x="4795838" y="693738"/>
          <p14:tracePt t="46323" x="4713288" y="676275"/>
          <p14:tracePt t="46331" x="4640263" y="647700"/>
          <p14:tracePt t="46339" x="4540250" y="620713"/>
          <p14:tracePt t="46347" x="4467225" y="603250"/>
          <p14:tracePt t="46355" x="4394200" y="603250"/>
          <p14:tracePt t="46363" x="4330700" y="593725"/>
          <p14:tracePt t="46371" x="4256088" y="593725"/>
          <p14:tracePt t="46379" x="4183063" y="584200"/>
          <p14:tracePt t="46387" x="4119563" y="584200"/>
          <p14:tracePt t="46395" x="4046538" y="584200"/>
          <p14:tracePt t="46403" x="3992563" y="584200"/>
          <p14:tracePt t="46411" x="3963988" y="584200"/>
          <p14:tracePt t="46419" x="3890963" y="584200"/>
          <p14:tracePt t="46427" x="3817938" y="593725"/>
          <p14:tracePt t="46436" x="3735388" y="620713"/>
          <p14:tracePt t="46443" x="3635375" y="647700"/>
          <p14:tracePt t="46452" x="3544888" y="676275"/>
          <p14:tracePt t="46459" x="3443288" y="703263"/>
          <p14:tracePt t="46469" x="3370263" y="730250"/>
          <p14:tracePt t="46475" x="3289300" y="749300"/>
          <p14:tracePt t="46484" x="3252788" y="757238"/>
          <p14:tracePt t="46491" x="3206750" y="776288"/>
          <p14:tracePt t="46501" x="3197225" y="776288"/>
          <p14:tracePt t="46507" x="3187700" y="785813"/>
          <p14:tracePt t="46515" x="3178175" y="793750"/>
          <p14:tracePt t="46531" x="3160713" y="803275"/>
          <p14:tracePt t="46547" x="3151188" y="812800"/>
          <p14:tracePt t="46555" x="3151188" y="822325"/>
          <p14:tracePt t="46571" x="3141663" y="822325"/>
          <p14:tracePt t="46587" x="3141663" y="839788"/>
          <p14:tracePt t="46595" x="3133725" y="849313"/>
          <p14:tracePt t="46611" x="3133725" y="858838"/>
          <p14:tracePt t="46635" x="3133725" y="866775"/>
          <p14:tracePt t="46643" x="3133725" y="876300"/>
          <p14:tracePt t="46652" x="3133725" y="895350"/>
          <p14:tracePt t="46659" x="3141663" y="895350"/>
          <p14:tracePt t="46669" x="3160713" y="912813"/>
          <p14:tracePt t="46675" x="3160713" y="922338"/>
          <p14:tracePt t="46684" x="3178175" y="939800"/>
          <p14:tracePt t="46691" x="3214688" y="958850"/>
          <p14:tracePt t="46702" x="3233738" y="985838"/>
          <p14:tracePt t="46707" x="3260725" y="1004888"/>
          <p14:tracePt t="46718" x="3325813" y="1041400"/>
          <p14:tracePt t="46723" x="3379788" y="1058863"/>
          <p14:tracePt t="46731" x="3443288" y="1087438"/>
          <p14:tracePt t="46739" x="3544888" y="1114425"/>
          <p14:tracePt t="46747" x="3671888" y="1160463"/>
          <p14:tracePt t="46755" x="3790950" y="1187450"/>
          <p14:tracePt t="46763" x="3937000" y="1204913"/>
          <p14:tracePt t="46771" x="4083050" y="1233488"/>
          <p14:tracePt t="46779" x="4211638" y="1241425"/>
          <p14:tracePt t="46787" x="4338638" y="1260475"/>
          <p14:tracePt t="46795" x="4457700" y="1277938"/>
          <p14:tracePt t="46803" x="4586288" y="1287463"/>
          <p14:tracePt t="46811" x="4676775" y="1314450"/>
          <p14:tracePt t="46819" x="4786313" y="1314450"/>
          <p14:tracePt t="46827" x="4868863" y="1333500"/>
          <p14:tracePt t="46836" x="4997450" y="1360488"/>
          <p14:tracePt t="46843" x="5087938" y="1360488"/>
          <p14:tracePt t="46853" x="5197475" y="1370013"/>
          <p14:tracePt t="46859" x="5297488" y="1370013"/>
          <p14:tracePt t="46869" x="5426075" y="1387475"/>
          <p14:tracePt t="46875" x="5499100" y="1397000"/>
          <p14:tracePt t="46884" x="5581650" y="1416050"/>
          <p14:tracePt t="46891" x="5618163" y="1416050"/>
          <p14:tracePt t="46899" x="5645150" y="1423988"/>
          <p14:tracePt t="46907" x="5681663" y="1423988"/>
          <p14:tracePt t="46916" x="5691188" y="1423988"/>
          <p14:tracePt t="46923" x="5700713" y="1433513"/>
          <p14:tracePt t="46931" x="5708650" y="1433513"/>
          <p14:tracePt t="46955" x="5718175" y="1433513"/>
          <p14:tracePt t="46963" x="5737225" y="1433513"/>
          <p14:tracePt t="46971" x="5754688" y="1433513"/>
          <p14:tracePt t="46979" x="5810250" y="1443038"/>
          <p14:tracePt t="46987" x="5864225" y="1443038"/>
          <p14:tracePt t="46995" x="5919788" y="1443038"/>
          <p14:tracePt t="47003" x="6002338" y="1452563"/>
          <p14:tracePt t="47011" x="6075363" y="1470025"/>
          <p14:tracePt t="47019" x="6138863" y="1479550"/>
          <p14:tracePt t="47027" x="6175375" y="1489075"/>
          <p14:tracePt t="47036" x="6202363" y="1489075"/>
          <p14:tracePt t="47043" x="6221413" y="1489075"/>
          <p14:tracePt t="47123" x="6229350" y="1489075"/>
          <p14:tracePt t="47131" x="6248400" y="1489075"/>
          <p14:tracePt t="47139" x="6265863" y="1489075"/>
          <p14:tracePt t="47147" x="6284913" y="1489075"/>
          <p14:tracePt t="47155" x="6302375" y="1489075"/>
          <p14:tracePt t="47171" x="6311900" y="1489075"/>
          <p14:tracePt t="47179" x="6321425" y="1489075"/>
          <p14:tracePt t="47219" x="6330950" y="1489075"/>
          <p14:tracePt t="47227" x="6338888" y="1489075"/>
          <p14:tracePt t="47235" x="6348413" y="1489075"/>
          <p14:tracePt t="47243" x="6367463" y="1489075"/>
          <p14:tracePt t="47252" x="6375400" y="1489075"/>
          <p14:tracePt t="47315"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ella 21">
            <a:extLst>
              <a:ext uri="{FF2B5EF4-FFF2-40B4-BE49-F238E27FC236}">
                <a16:creationId xmlns:a16="http://schemas.microsoft.com/office/drawing/2014/main" id="{880FAD02-7DAF-4EC5-A56E-096EFB4804A4}"/>
              </a:ext>
            </a:extLst>
          </p:cNvPr>
          <p:cNvGraphicFramePr>
            <a:graphicFrameLocks noGrp="1"/>
          </p:cNvGraphicFramePr>
          <p:nvPr>
            <p:extLst>
              <p:ext uri="{D42A27DB-BD31-4B8C-83A1-F6EECF244321}">
                <p14:modId xmlns:p14="http://schemas.microsoft.com/office/powerpoint/2010/main" val="318315407"/>
              </p:ext>
            </p:extLst>
          </p:nvPr>
        </p:nvGraphicFramePr>
        <p:xfrm>
          <a:off x="533400" y="1524000"/>
          <a:ext cx="8291115" cy="2112264"/>
        </p:xfrm>
        <a:graphic>
          <a:graphicData uri="http://schemas.openxmlformats.org/drawingml/2006/table">
            <a:tbl>
              <a:tblPr firstRow="1" lastRow="1">
                <a:tableStyleId>{5FD0F851-EC5A-4D38-B0AD-8093EC10F338}</a:tableStyleId>
              </a:tblPr>
              <a:tblGrid>
                <a:gridCol w="2763705">
                  <a:extLst>
                    <a:ext uri="{9D8B030D-6E8A-4147-A177-3AD203B41FA5}">
                      <a16:colId xmlns:a16="http://schemas.microsoft.com/office/drawing/2014/main" val="1220991958"/>
                    </a:ext>
                  </a:extLst>
                </a:gridCol>
                <a:gridCol w="2763705">
                  <a:extLst>
                    <a:ext uri="{9D8B030D-6E8A-4147-A177-3AD203B41FA5}">
                      <a16:colId xmlns:a16="http://schemas.microsoft.com/office/drawing/2014/main" val="1871842474"/>
                    </a:ext>
                  </a:extLst>
                </a:gridCol>
                <a:gridCol w="2763705">
                  <a:extLst>
                    <a:ext uri="{9D8B030D-6E8A-4147-A177-3AD203B41FA5}">
                      <a16:colId xmlns:a16="http://schemas.microsoft.com/office/drawing/2014/main" val="189318901"/>
                    </a:ext>
                  </a:extLst>
                </a:gridCol>
              </a:tblGrid>
              <a:tr h="704088">
                <a:tc>
                  <a:txBody>
                    <a:bodyPr/>
                    <a:lstStyle/>
                    <a:p>
                      <a:endParaRPr lang="it-IT"/>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40246134"/>
                  </a:ext>
                </a:extLst>
              </a:tr>
              <a:tr h="704088">
                <a:tc>
                  <a:txBody>
                    <a:bodyPr/>
                    <a:lstStyle/>
                    <a:p>
                      <a:endParaRPr lang="it-IT"/>
                    </a:p>
                  </a:txBody>
                  <a:tcPr/>
                </a:tc>
                <a:tc>
                  <a:txBody>
                    <a:bodyPr/>
                    <a:lstStyle/>
                    <a:p>
                      <a:endParaRPr lang="it-IT" dirty="0"/>
                    </a:p>
                  </a:txBody>
                  <a:tcPr/>
                </a:tc>
                <a:tc>
                  <a:txBody>
                    <a:bodyPr/>
                    <a:lstStyle/>
                    <a:p>
                      <a:endParaRPr lang="it-IT"/>
                    </a:p>
                  </a:txBody>
                  <a:tcPr/>
                </a:tc>
                <a:extLst>
                  <a:ext uri="{0D108BD9-81ED-4DB2-BD59-A6C34878D82A}">
                    <a16:rowId xmlns:a16="http://schemas.microsoft.com/office/drawing/2014/main" val="2119824607"/>
                  </a:ext>
                </a:extLst>
              </a:tr>
              <a:tr h="704088">
                <a:tc>
                  <a:txBody>
                    <a:bodyPr/>
                    <a:lstStyle/>
                    <a:p>
                      <a:endParaRPr lang="it-IT" dirty="0"/>
                    </a:p>
                  </a:txBody>
                  <a:tcPr>
                    <a:solidFill>
                      <a:schemeClr val="accent1">
                        <a:lumMod val="20000"/>
                        <a:lumOff val="80000"/>
                      </a:schemeClr>
                    </a:solidFill>
                  </a:tcPr>
                </a:tc>
                <a:tc>
                  <a:txBody>
                    <a:bodyPr/>
                    <a:lstStyle/>
                    <a:p>
                      <a:endParaRPr lang="it-IT" dirty="0"/>
                    </a:p>
                  </a:txBody>
                  <a:tcPr>
                    <a:solidFill>
                      <a:schemeClr val="accent1">
                        <a:lumMod val="20000"/>
                        <a:lumOff val="80000"/>
                      </a:schemeClr>
                    </a:solidFill>
                  </a:tcPr>
                </a:tc>
                <a:tc>
                  <a:txBody>
                    <a:bodyPr/>
                    <a:lstStyle/>
                    <a:p>
                      <a:endParaRPr lang="it-IT" dirty="0"/>
                    </a:p>
                  </a:txBody>
                  <a:tcPr>
                    <a:solidFill>
                      <a:schemeClr val="accent1">
                        <a:lumMod val="20000"/>
                        <a:lumOff val="80000"/>
                      </a:schemeClr>
                    </a:solidFill>
                  </a:tcPr>
                </a:tc>
                <a:extLst>
                  <a:ext uri="{0D108BD9-81ED-4DB2-BD59-A6C34878D82A}">
                    <a16:rowId xmlns:a16="http://schemas.microsoft.com/office/drawing/2014/main" val="2130193843"/>
                  </a:ext>
                </a:extLst>
              </a:tr>
            </a:tbl>
          </a:graphicData>
        </a:graphic>
      </p:graphicFrame>
      <p:sp>
        <p:nvSpPr>
          <p:cNvPr id="3" name="TextBox 2"/>
          <p:cNvSpPr txBox="1"/>
          <p:nvPr/>
        </p:nvSpPr>
        <p:spPr>
          <a:xfrm>
            <a:off x="762000" y="152400"/>
            <a:ext cx="7315200" cy="457200"/>
          </a:xfrm>
          <a:prstGeom prst="rect">
            <a:avLst/>
          </a:prstGeom>
          <a:noFill/>
        </p:spPr>
        <p:txBody>
          <a:bodyPr wrap="square" rtlCol="0">
            <a:spAutoFit/>
          </a:bodyPr>
          <a:lstStyle/>
          <a:p>
            <a:pPr algn="ctr"/>
            <a:r>
              <a:rPr lang="fr-FR" sz="2400" b="1" dirty="0"/>
              <a:t>Aromatase </a:t>
            </a:r>
            <a:r>
              <a:rPr lang="fr-FR" sz="2400" b="1" dirty="0" err="1"/>
              <a:t>Inhibitors</a:t>
            </a:r>
            <a:endParaRPr lang="fr-FR" sz="2400" b="1" dirty="0"/>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extBox 2">
            <a:extLst>
              <a:ext uri="{FF2B5EF4-FFF2-40B4-BE49-F238E27FC236}">
                <a16:creationId xmlns:a16="http://schemas.microsoft.com/office/drawing/2014/main" id="{C5F1C289-B84F-4479-AB05-5377D91EC3CB}"/>
              </a:ext>
            </a:extLst>
          </p:cNvPr>
          <p:cNvSpPr txBox="1"/>
          <p:nvPr/>
        </p:nvSpPr>
        <p:spPr>
          <a:xfrm>
            <a:off x="990600" y="762000"/>
            <a:ext cx="1752600" cy="457200"/>
          </a:xfrm>
          <a:prstGeom prst="rect">
            <a:avLst/>
          </a:prstGeom>
          <a:solidFill>
            <a:srgbClr val="FFFFCC"/>
          </a:solidFill>
          <a:ln w="19050">
            <a:solidFill>
              <a:schemeClr val="tx2">
                <a:lumMod val="60000"/>
                <a:lumOff val="40000"/>
              </a:schemeClr>
            </a:solidFill>
          </a:ln>
        </p:spPr>
        <p:txBody>
          <a:bodyPr wrap="square" rtlCol="0">
            <a:spAutoFit/>
          </a:bodyPr>
          <a:lstStyle/>
          <a:p>
            <a:pPr algn="ctr"/>
            <a:r>
              <a:rPr lang="fr-FR" sz="2400" b="1" dirty="0" err="1">
                <a:solidFill>
                  <a:schemeClr val="accent1"/>
                </a:solidFill>
              </a:rPr>
              <a:t>Steroidal</a:t>
            </a:r>
            <a:endParaRPr lang="fr-FR" sz="2400" b="1" dirty="0">
              <a:solidFill>
                <a:schemeClr val="accent1"/>
              </a:solidFill>
            </a:endParaRPr>
          </a:p>
        </p:txBody>
      </p:sp>
      <p:sp>
        <p:nvSpPr>
          <p:cNvPr id="8" name="TextBox 2">
            <a:extLst>
              <a:ext uri="{FF2B5EF4-FFF2-40B4-BE49-F238E27FC236}">
                <a16:creationId xmlns:a16="http://schemas.microsoft.com/office/drawing/2014/main" id="{B1D17522-3C86-441E-9853-530542A1034A}"/>
              </a:ext>
            </a:extLst>
          </p:cNvPr>
          <p:cNvSpPr txBox="1"/>
          <p:nvPr/>
        </p:nvSpPr>
        <p:spPr>
          <a:xfrm>
            <a:off x="5715000" y="762000"/>
            <a:ext cx="2438400" cy="461665"/>
          </a:xfrm>
          <a:prstGeom prst="rect">
            <a:avLst/>
          </a:prstGeom>
          <a:solidFill>
            <a:srgbClr val="FFFFCC"/>
          </a:solidFill>
          <a:ln w="19050">
            <a:solidFill>
              <a:schemeClr val="tx2">
                <a:lumMod val="60000"/>
                <a:lumOff val="40000"/>
              </a:schemeClr>
            </a:solidFill>
          </a:ln>
        </p:spPr>
        <p:txBody>
          <a:bodyPr wrap="square" rtlCol="0">
            <a:spAutoFit/>
          </a:bodyPr>
          <a:lstStyle/>
          <a:p>
            <a:pPr algn="ctr"/>
            <a:r>
              <a:rPr lang="fr-FR" sz="2400" b="1" dirty="0">
                <a:solidFill>
                  <a:schemeClr val="accent1"/>
                </a:solidFill>
              </a:rPr>
              <a:t>Non </a:t>
            </a:r>
            <a:r>
              <a:rPr lang="fr-FR" sz="2400" b="1" dirty="0" err="1">
                <a:solidFill>
                  <a:schemeClr val="accent1"/>
                </a:solidFill>
              </a:rPr>
              <a:t>Steroidal</a:t>
            </a:r>
            <a:endParaRPr lang="fr-FR" sz="2400" b="1" dirty="0">
              <a:solidFill>
                <a:schemeClr val="accent1"/>
              </a:solidFill>
            </a:endParaRPr>
          </a:p>
        </p:txBody>
      </p:sp>
      <p:sp>
        <p:nvSpPr>
          <p:cNvPr id="6" name="CasellaDiTesto 5">
            <a:extLst>
              <a:ext uri="{FF2B5EF4-FFF2-40B4-BE49-F238E27FC236}">
                <a16:creationId xmlns:a16="http://schemas.microsoft.com/office/drawing/2014/main" id="{D7A164FC-23DD-4600-BF3C-DF7655AE0583}"/>
              </a:ext>
            </a:extLst>
          </p:cNvPr>
          <p:cNvSpPr txBox="1"/>
          <p:nvPr/>
        </p:nvSpPr>
        <p:spPr>
          <a:xfrm>
            <a:off x="973425" y="2286000"/>
            <a:ext cx="1546385" cy="430887"/>
          </a:xfrm>
          <a:prstGeom prst="rect">
            <a:avLst/>
          </a:prstGeom>
          <a:noFill/>
        </p:spPr>
        <p:txBody>
          <a:bodyPr wrap="none" rtlCol="0">
            <a:spAutoFit/>
          </a:bodyPr>
          <a:lstStyle/>
          <a:p>
            <a:r>
              <a:rPr lang="it-IT" sz="2200" dirty="0" err="1"/>
              <a:t>Formestane</a:t>
            </a:r>
            <a:endParaRPr lang="it-IT" sz="2200" dirty="0"/>
          </a:p>
        </p:txBody>
      </p:sp>
      <p:sp>
        <p:nvSpPr>
          <p:cNvPr id="10" name="CasellaDiTesto 9">
            <a:extLst>
              <a:ext uri="{FF2B5EF4-FFF2-40B4-BE49-F238E27FC236}">
                <a16:creationId xmlns:a16="http://schemas.microsoft.com/office/drawing/2014/main" id="{F4930598-05AD-4C27-9885-E34BDAF642D6}"/>
              </a:ext>
            </a:extLst>
          </p:cNvPr>
          <p:cNvSpPr txBox="1"/>
          <p:nvPr/>
        </p:nvSpPr>
        <p:spPr>
          <a:xfrm>
            <a:off x="5810036" y="2895600"/>
            <a:ext cx="3014480" cy="800219"/>
          </a:xfrm>
          <a:prstGeom prst="rect">
            <a:avLst/>
          </a:prstGeom>
          <a:noFill/>
        </p:spPr>
        <p:txBody>
          <a:bodyPr wrap="none" rtlCol="0">
            <a:spAutoFit/>
          </a:bodyPr>
          <a:lstStyle/>
          <a:p>
            <a:r>
              <a:rPr lang="it-IT" sz="2400" b="1" dirty="0" err="1">
                <a:solidFill>
                  <a:srgbClr val="00B050"/>
                </a:solidFill>
              </a:rPr>
              <a:t>Letrozole</a:t>
            </a:r>
            <a:r>
              <a:rPr lang="it-IT" sz="2400" b="1" dirty="0">
                <a:solidFill>
                  <a:srgbClr val="00B050"/>
                </a:solidFill>
              </a:rPr>
              <a:t>, </a:t>
            </a:r>
            <a:r>
              <a:rPr lang="it-IT" sz="2400" b="1" dirty="0" err="1">
                <a:solidFill>
                  <a:srgbClr val="00B050"/>
                </a:solidFill>
              </a:rPr>
              <a:t>Anastrozole</a:t>
            </a:r>
            <a:endParaRPr lang="it-IT" sz="2400" b="1" dirty="0">
              <a:solidFill>
                <a:srgbClr val="00B050"/>
              </a:solidFill>
            </a:endParaRPr>
          </a:p>
          <a:p>
            <a:r>
              <a:rPr lang="it-IT" sz="2200" dirty="0" err="1"/>
              <a:t>Vorozole</a:t>
            </a:r>
            <a:endParaRPr lang="it-IT" sz="2200" dirty="0"/>
          </a:p>
        </p:txBody>
      </p:sp>
      <p:sp>
        <p:nvSpPr>
          <p:cNvPr id="9" name="CasellaDiTesto 8">
            <a:extLst>
              <a:ext uri="{FF2B5EF4-FFF2-40B4-BE49-F238E27FC236}">
                <a16:creationId xmlns:a16="http://schemas.microsoft.com/office/drawing/2014/main" id="{B31C104C-431A-4430-9983-C7BFEDCD4E65}"/>
              </a:ext>
            </a:extLst>
          </p:cNvPr>
          <p:cNvSpPr txBox="1"/>
          <p:nvPr/>
        </p:nvSpPr>
        <p:spPr>
          <a:xfrm>
            <a:off x="3358263" y="1676400"/>
            <a:ext cx="2019271" cy="430887"/>
          </a:xfrm>
          <a:prstGeom prst="rect">
            <a:avLst/>
          </a:prstGeom>
          <a:noFill/>
        </p:spPr>
        <p:txBody>
          <a:bodyPr wrap="none" rtlCol="0">
            <a:spAutoFit/>
          </a:bodyPr>
          <a:lstStyle/>
          <a:p>
            <a:r>
              <a:rPr lang="it-IT" sz="2200" b="1" dirty="0">
                <a:solidFill>
                  <a:schemeClr val="accent1"/>
                </a:solidFill>
              </a:rPr>
              <a:t>First generation</a:t>
            </a:r>
          </a:p>
        </p:txBody>
      </p:sp>
      <p:sp>
        <p:nvSpPr>
          <p:cNvPr id="12" name="CasellaDiTesto 11">
            <a:extLst>
              <a:ext uri="{FF2B5EF4-FFF2-40B4-BE49-F238E27FC236}">
                <a16:creationId xmlns:a16="http://schemas.microsoft.com/office/drawing/2014/main" id="{F82D3857-0878-4D52-93DA-72EE5228156A}"/>
              </a:ext>
            </a:extLst>
          </p:cNvPr>
          <p:cNvSpPr txBox="1"/>
          <p:nvPr/>
        </p:nvSpPr>
        <p:spPr>
          <a:xfrm>
            <a:off x="3200400" y="2286000"/>
            <a:ext cx="2362763" cy="430887"/>
          </a:xfrm>
          <a:prstGeom prst="rect">
            <a:avLst/>
          </a:prstGeom>
          <a:noFill/>
        </p:spPr>
        <p:txBody>
          <a:bodyPr wrap="none" rtlCol="0">
            <a:spAutoFit/>
          </a:bodyPr>
          <a:lstStyle/>
          <a:p>
            <a:r>
              <a:rPr lang="it-IT" sz="2200" b="1" dirty="0">
                <a:solidFill>
                  <a:schemeClr val="accent1"/>
                </a:solidFill>
              </a:rPr>
              <a:t>Second generation</a:t>
            </a:r>
          </a:p>
        </p:txBody>
      </p:sp>
      <p:sp>
        <p:nvSpPr>
          <p:cNvPr id="13" name="CasellaDiTesto 12">
            <a:extLst>
              <a:ext uri="{FF2B5EF4-FFF2-40B4-BE49-F238E27FC236}">
                <a16:creationId xmlns:a16="http://schemas.microsoft.com/office/drawing/2014/main" id="{A0CA38C6-6634-4903-8B40-FB31EC4FC6A4}"/>
              </a:ext>
            </a:extLst>
          </p:cNvPr>
          <p:cNvSpPr txBox="1"/>
          <p:nvPr/>
        </p:nvSpPr>
        <p:spPr>
          <a:xfrm>
            <a:off x="3309532" y="2895600"/>
            <a:ext cx="2123402" cy="430887"/>
          </a:xfrm>
          <a:prstGeom prst="rect">
            <a:avLst/>
          </a:prstGeom>
          <a:noFill/>
        </p:spPr>
        <p:txBody>
          <a:bodyPr wrap="none" rtlCol="0">
            <a:spAutoFit/>
          </a:bodyPr>
          <a:lstStyle/>
          <a:p>
            <a:r>
              <a:rPr lang="it-IT" sz="2200" b="1" dirty="0">
                <a:solidFill>
                  <a:schemeClr val="accent1"/>
                </a:solidFill>
              </a:rPr>
              <a:t>Third generation</a:t>
            </a:r>
          </a:p>
        </p:txBody>
      </p:sp>
      <p:sp>
        <p:nvSpPr>
          <p:cNvPr id="16" name="CasellaDiTesto 15">
            <a:extLst>
              <a:ext uri="{FF2B5EF4-FFF2-40B4-BE49-F238E27FC236}">
                <a16:creationId xmlns:a16="http://schemas.microsoft.com/office/drawing/2014/main" id="{76BBCF64-1BAD-489F-97C7-F556523FE2AB}"/>
              </a:ext>
            </a:extLst>
          </p:cNvPr>
          <p:cNvSpPr txBox="1"/>
          <p:nvPr/>
        </p:nvSpPr>
        <p:spPr>
          <a:xfrm>
            <a:off x="973425" y="2895600"/>
            <a:ext cx="1727332" cy="461665"/>
          </a:xfrm>
          <a:prstGeom prst="rect">
            <a:avLst/>
          </a:prstGeom>
          <a:noFill/>
        </p:spPr>
        <p:txBody>
          <a:bodyPr wrap="none" rtlCol="0">
            <a:spAutoFit/>
          </a:bodyPr>
          <a:lstStyle/>
          <a:p>
            <a:r>
              <a:rPr lang="it-IT" sz="2400" b="1" dirty="0" err="1">
                <a:solidFill>
                  <a:srgbClr val="FF0000"/>
                </a:solidFill>
              </a:rPr>
              <a:t>Exemestane</a:t>
            </a:r>
            <a:endParaRPr lang="it-IT" sz="2400" b="1" dirty="0">
              <a:solidFill>
                <a:srgbClr val="FF0000"/>
              </a:solidFill>
            </a:endParaRPr>
          </a:p>
        </p:txBody>
      </p:sp>
      <p:sp>
        <p:nvSpPr>
          <p:cNvPr id="17" name="CasellaDiTesto 16">
            <a:extLst>
              <a:ext uri="{FF2B5EF4-FFF2-40B4-BE49-F238E27FC236}">
                <a16:creationId xmlns:a16="http://schemas.microsoft.com/office/drawing/2014/main" id="{75AFCD13-11E6-4041-9A69-B810AC7CC276}"/>
              </a:ext>
            </a:extLst>
          </p:cNvPr>
          <p:cNvSpPr txBox="1"/>
          <p:nvPr/>
        </p:nvSpPr>
        <p:spPr>
          <a:xfrm>
            <a:off x="5810036" y="2286000"/>
            <a:ext cx="1275990" cy="430887"/>
          </a:xfrm>
          <a:prstGeom prst="rect">
            <a:avLst/>
          </a:prstGeom>
          <a:noFill/>
        </p:spPr>
        <p:txBody>
          <a:bodyPr wrap="none" rtlCol="0">
            <a:spAutoFit/>
          </a:bodyPr>
          <a:lstStyle/>
          <a:p>
            <a:r>
              <a:rPr lang="it-IT" sz="2200" dirty="0" err="1"/>
              <a:t>Fadrazole</a:t>
            </a:r>
            <a:endParaRPr lang="it-IT" sz="2200" dirty="0"/>
          </a:p>
        </p:txBody>
      </p:sp>
      <p:sp>
        <p:nvSpPr>
          <p:cNvPr id="18" name="CasellaDiTesto 17">
            <a:extLst>
              <a:ext uri="{FF2B5EF4-FFF2-40B4-BE49-F238E27FC236}">
                <a16:creationId xmlns:a16="http://schemas.microsoft.com/office/drawing/2014/main" id="{069787BB-84E8-41FD-BBE3-496E87330669}"/>
              </a:ext>
            </a:extLst>
          </p:cNvPr>
          <p:cNvSpPr txBox="1"/>
          <p:nvPr/>
        </p:nvSpPr>
        <p:spPr>
          <a:xfrm>
            <a:off x="5810036" y="1676400"/>
            <a:ext cx="2247988" cy="430887"/>
          </a:xfrm>
          <a:prstGeom prst="rect">
            <a:avLst/>
          </a:prstGeom>
          <a:noFill/>
        </p:spPr>
        <p:txBody>
          <a:bodyPr wrap="none" rtlCol="0">
            <a:spAutoFit/>
          </a:bodyPr>
          <a:lstStyle/>
          <a:p>
            <a:r>
              <a:rPr lang="it-IT" sz="2200" dirty="0" err="1"/>
              <a:t>Aminoglutetimide</a:t>
            </a:r>
            <a:endParaRPr lang="it-IT" sz="2200" dirty="0"/>
          </a:p>
        </p:txBody>
      </p:sp>
      <p:sp>
        <p:nvSpPr>
          <p:cNvPr id="4" name="Rettangolo con angoli arrotondati 3">
            <a:extLst>
              <a:ext uri="{FF2B5EF4-FFF2-40B4-BE49-F238E27FC236}">
                <a16:creationId xmlns:a16="http://schemas.microsoft.com/office/drawing/2014/main" id="{8BB8D2F4-73CD-4A09-ADAC-DCCA0D310A39}"/>
              </a:ext>
            </a:extLst>
          </p:cNvPr>
          <p:cNvSpPr/>
          <p:nvPr/>
        </p:nvSpPr>
        <p:spPr>
          <a:xfrm>
            <a:off x="457200" y="4038600"/>
            <a:ext cx="2514600" cy="1905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con angoli arrotondati 18">
            <a:extLst>
              <a:ext uri="{FF2B5EF4-FFF2-40B4-BE49-F238E27FC236}">
                <a16:creationId xmlns:a16="http://schemas.microsoft.com/office/drawing/2014/main" id="{13C154B2-ED33-43C4-99FD-81E9AE7DB0F1}"/>
              </a:ext>
            </a:extLst>
          </p:cNvPr>
          <p:cNvSpPr/>
          <p:nvPr/>
        </p:nvSpPr>
        <p:spPr>
          <a:xfrm>
            <a:off x="3358263" y="3981510"/>
            <a:ext cx="5466254" cy="19050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02B3222F-6307-44BE-B769-04702FF9CE58}"/>
              </a:ext>
            </a:extLst>
          </p:cNvPr>
          <p:cNvPicPr>
            <a:picLocks noChangeAspect="1"/>
          </p:cNvPicPr>
          <p:nvPr/>
        </p:nvPicPr>
        <p:blipFill>
          <a:blip r:embed="rId6"/>
          <a:stretch>
            <a:fillRect/>
          </a:stretch>
        </p:blipFill>
        <p:spPr>
          <a:xfrm>
            <a:off x="609599" y="4114800"/>
            <a:ext cx="2091157" cy="1671383"/>
          </a:xfrm>
          <a:prstGeom prst="rect">
            <a:avLst/>
          </a:prstGeom>
        </p:spPr>
      </p:pic>
      <p:pic>
        <p:nvPicPr>
          <p:cNvPr id="20" name="Immagine 19">
            <a:extLst>
              <a:ext uri="{FF2B5EF4-FFF2-40B4-BE49-F238E27FC236}">
                <a16:creationId xmlns:a16="http://schemas.microsoft.com/office/drawing/2014/main" id="{C896E860-EE3C-4752-860F-871BED145533}"/>
              </a:ext>
            </a:extLst>
          </p:cNvPr>
          <p:cNvPicPr>
            <a:picLocks noChangeAspect="1"/>
          </p:cNvPicPr>
          <p:nvPr/>
        </p:nvPicPr>
        <p:blipFill>
          <a:blip r:embed="rId7"/>
          <a:stretch>
            <a:fillRect/>
          </a:stretch>
        </p:blipFill>
        <p:spPr>
          <a:xfrm>
            <a:off x="3581400" y="4114800"/>
            <a:ext cx="4863491" cy="1671216"/>
          </a:xfrm>
          <a:prstGeom prst="rect">
            <a:avLst/>
          </a:prstGeom>
        </p:spPr>
      </p:pic>
      <p:pic>
        <p:nvPicPr>
          <p:cNvPr id="2" name="Audio 1">
            <a:hlinkClick r:id="" action="ppaction://media"/>
            <a:extLst>
              <a:ext uri="{FF2B5EF4-FFF2-40B4-BE49-F238E27FC236}">
                <a16:creationId xmlns:a16="http://schemas.microsoft.com/office/drawing/2014/main" id="{81E1F106-2F1A-4CEF-B91C-261302740C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42681526"/>
      </p:ext>
    </p:extLst>
  </p:cSld>
  <p:clrMapOvr>
    <a:masterClrMapping/>
  </p:clrMapOvr>
  <mc:AlternateContent xmlns:mc="http://schemas.openxmlformats.org/markup-compatibility/2006" xmlns:p14="http://schemas.microsoft.com/office/powerpoint/2010/main">
    <mc:Choice Requires="p14">
      <p:transition spd="slow" p14:dur="2000" advTm="114089"/>
    </mc:Choice>
    <mc:Fallback xmlns="">
      <p:transition spd="slow" advTm="11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608" x="4713288" y="895350"/>
          <p14:tracePt t="9743" x="4703763" y="885825"/>
          <p14:tracePt t="9759" x="4686300" y="866775"/>
          <p14:tracePt t="9767" x="4594225" y="849313"/>
          <p14:tracePt t="9775" x="4503738" y="822325"/>
          <p14:tracePt t="9783" x="4421188" y="776288"/>
          <p14:tracePt t="9791" x="4256088" y="720725"/>
          <p14:tracePt t="9799" x="4119563" y="684213"/>
          <p14:tracePt t="9807" x="3910013" y="639763"/>
          <p14:tracePt t="9815" x="3744913" y="620713"/>
          <p14:tracePt t="9823" x="3581400" y="593725"/>
          <p14:tracePt t="9831" x="3416300" y="584200"/>
          <p14:tracePt t="9839" x="3270250" y="547688"/>
          <p14:tracePt t="9847" x="3151188" y="538163"/>
          <p14:tracePt t="9855" x="3041650" y="520700"/>
          <p14:tracePt t="9863" x="2968625" y="511175"/>
          <p14:tracePt t="9871" x="2868613" y="493713"/>
          <p14:tracePt t="9880" x="2795588" y="484188"/>
          <p14:tracePt t="9887" x="2749550" y="484188"/>
          <p14:tracePt t="9896" x="2695575" y="474663"/>
          <p14:tracePt t="9903" x="2640013" y="457200"/>
          <p14:tracePt t="9912" x="2613025" y="457200"/>
          <p14:tracePt t="9919" x="2566988" y="457200"/>
          <p14:tracePt t="9929" x="2511425" y="457200"/>
          <p14:tracePt t="9935" x="2457450" y="457200"/>
          <p14:tracePt t="9948" x="2401888" y="457200"/>
          <p14:tracePt t="9951" x="2347913" y="457200"/>
          <p14:tracePt t="9960" x="2284413" y="457200"/>
          <p14:tracePt t="9967" x="2192338" y="457200"/>
          <p14:tracePt t="9975" x="2100263" y="457200"/>
          <p14:tracePt t="9983" x="2009775" y="457200"/>
          <p14:tracePt t="9991" x="1936750" y="457200"/>
          <p14:tracePt t="9999" x="1827213" y="457200"/>
          <p14:tracePt t="10007" x="1735138" y="457200"/>
          <p14:tracePt t="10015" x="1644650" y="457200"/>
          <p14:tracePt t="10025" x="1552575" y="457200"/>
          <p14:tracePt t="10032" x="1462088" y="457200"/>
          <p14:tracePt t="10039" x="1379538" y="457200"/>
          <p14:tracePt t="10047" x="1287463" y="457200"/>
          <p14:tracePt t="10056" x="1196975" y="457200"/>
          <p14:tracePt t="10063" x="1123950" y="457200"/>
          <p14:tracePt t="10071" x="1050925" y="457200"/>
          <p14:tracePt t="10080" x="977900" y="457200"/>
          <p14:tracePt t="10088" x="912813" y="465138"/>
          <p14:tracePt t="10097" x="868363" y="484188"/>
          <p14:tracePt t="10103" x="839788" y="493713"/>
          <p14:tracePt t="10113" x="795338" y="520700"/>
          <p14:tracePt t="10119" x="766763" y="538163"/>
          <p14:tracePt t="10130" x="739775" y="557213"/>
          <p14:tracePt t="10135" x="703263" y="574675"/>
          <p14:tracePt t="10147" x="676275" y="603250"/>
          <p14:tracePt t="10151" x="630238" y="630238"/>
          <p14:tracePt t="10162" x="612775" y="647700"/>
          <p14:tracePt t="10167" x="566738" y="703263"/>
          <p14:tracePt t="10175" x="511175" y="749300"/>
          <p14:tracePt t="10183" x="484188" y="776288"/>
          <p14:tracePt t="10191" x="447675" y="839788"/>
          <p14:tracePt t="10199" x="411163" y="895350"/>
          <p14:tracePt t="10207" x="401638" y="931863"/>
          <p14:tracePt t="10215" x="384175" y="976313"/>
          <p14:tracePt t="10223" x="374650" y="1022350"/>
          <p14:tracePt t="10231" x="374650" y="1031875"/>
          <p14:tracePt t="10239" x="374650" y="1077913"/>
          <p14:tracePt t="10247" x="374650" y="1095375"/>
          <p14:tracePt t="10255" x="374650" y="1123950"/>
          <p14:tracePt t="10264" x="374650" y="1150938"/>
          <p14:tracePt t="10271" x="374650" y="1187450"/>
          <p14:tracePt t="10280" x="384175" y="1214438"/>
          <p14:tracePt t="10287" x="411163" y="1241425"/>
          <p14:tracePt t="10296" x="428625" y="1277938"/>
          <p14:tracePt t="10303" x="447675" y="1296988"/>
          <p14:tracePt t="10313" x="484188" y="1343025"/>
          <p14:tracePt t="10319" x="501650" y="1370013"/>
          <p14:tracePt t="10330" x="530225" y="1397000"/>
          <p14:tracePt t="10335" x="593725" y="1443038"/>
          <p14:tracePt t="10345" x="639763" y="1460500"/>
          <p14:tracePt t="10351" x="676275" y="1497013"/>
          <p14:tracePt t="10359" x="739775" y="1533525"/>
          <p14:tracePt t="10368" x="812800" y="1562100"/>
          <p14:tracePt t="10375" x="895350" y="1589088"/>
          <p14:tracePt t="10384" x="977900" y="1598613"/>
          <p14:tracePt t="10391" x="1068388" y="1606550"/>
          <p14:tracePt t="10399" x="1160463" y="1635125"/>
          <p14:tracePt t="10407" x="1260475" y="1652588"/>
          <p14:tracePt t="10415" x="1370013" y="1662113"/>
          <p14:tracePt t="10423" x="1479550" y="1679575"/>
          <p14:tracePt t="10431" x="1608138" y="1698625"/>
          <p14:tracePt t="10439" x="1727200" y="1708150"/>
          <p14:tracePt t="10447" x="1836738" y="1725613"/>
          <p14:tracePt t="10455" x="1927225" y="1735138"/>
          <p14:tracePt t="10463" x="2027238" y="1752600"/>
          <p14:tracePt t="10471" x="2119313" y="1752600"/>
          <p14:tracePt t="10479" x="2192338" y="1752600"/>
          <p14:tracePt t="10487" x="2265363" y="1752600"/>
          <p14:tracePt t="10496" x="2320925" y="1752600"/>
          <p14:tracePt t="10503" x="2393950" y="1752600"/>
          <p14:tracePt t="10512" x="2438400" y="1744663"/>
          <p14:tracePt t="10519" x="2503488" y="1725613"/>
          <p14:tracePt t="10529" x="2547938" y="1698625"/>
          <p14:tracePt t="10535" x="2566988" y="1689100"/>
          <p14:tracePt t="10546" x="2593975" y="1679575"/>
          <p14:tracePt t="10551" x="2640013" y="1662113"/>
          <p14:tracePt t="10560" x="2657475" y="1652588"/>
          <p14:tracePt t="10567" x="2686050" y="1625600"/>
          <p14:tracePt t="10575" x="2703513" y="1616075"/>
          <p14:tracePt t="10584" x="2740025" y="1598613"/>
          <p14:tracePt t="10591" x="2759075" y="1589088"/>
          <p14:tracePt t="10599" x="2776538" y="1570038"/>
          <p14:tracePt t="10607" x="2795588" y="1562100"/>
          <p14:tracePt t="10615" x="2822575" y="1543050"/>
          <p14:tracePt t="10623" x="2832100" y="1533525"/>
          <p14:tracePt t="10631" x="2849563" y="1525588"/>
          <p14:tracePt t="10639" x="2868613" y="1506538"/>
          <p14:tracePt t="10647" x="2878138" y="1497013"/>
          <p14:tracePt t="10655" x="2895600" y="1479550"/>
          <p14:tracePt t="10663" x="2914650" y="1460500"/>
          <p14:tracePt t="10671" x="2922588" y="1452563"/>
          <p14:tracePt t="10680" x="2932113" y="1433513"/>
          <p14:tracePt t="10687" x="2951163" y="1379538"/>
          <p14:tracePt t="10696" x="2959100" y="1333500"/>
          <p14:tracePt t="10703" x="2968625" y="1314450"/>
          <p14:tracePt t="10713" x="2968625" y="1287463"/>
          <p14:tracePt t="10719" x="2987675" y="1260475"/>
          <p14:tracePt t="10729" x="2987675" y="1233488"/>
          <p14:tracePt t="10735" x="2987675" y="1214438"/>
          <p14:tracePt t="10746" x="2995613" y="1177925"/>
          <p14:tracePt t="10751" x="2995613" y="1150938"/>
          <p14:tracePt t="10761" x="2995613" y="1123950"/>
          <p14:tracePt t="10767" x="2995613" y="1095375"/>
          <p14:tracePt t="10775" x="2995613" y="1058863"/>
          <p14:tracePt t="10783" x="2995613" y="1050925"/>
          <p14:tracePt t="10791" x="2995613" y="1031875"/>
          <p14:tracePt t="10799" x="2995613" y="1014413"/>
          <p14:tracePt t="10815" x="2995613" y="1004888"/>
          <p14:tracePt t="11232" x="2995613" y="1022350"/>
          <p14:tracePt t="11239" x="3005138" y="1058863"/>
          <p14:tracePt t="11247" x="3024188" y="1104900"/>
          <p14:tracePt t="11255" x="3060700" y="1150938"/>
          <p14:tracePt t="11264" x="3114675" y="1214438"/>
          <p14:tracePt t="11272" x="3178175" y="1270000"/>
          <p14:tracePt t="11280" x="3243263" y="1306513"/>
          <p14:tracePt t="11287" x="3343275" y="1350963"/>
          <p14:tracePt t="11297" x="3443288" y="1387475"/>
          <p14:tracePt t="11303" x="3535363" y="1416050"/>
          <p14:tracePt t="11314" x="3662363" y="1443038"/>
          <p14:tracePt t="11319" x="3800475" y="1489075"/>
          <p14:tracePt t="11329" x="3927475" y="1506538"/>
          <p14:tracePt t="11335" x="4056063" y="1516063"/>
          <p14:tracePt t="11347" x="4156075" y="1533525"/>
          <p14:tracePt t="11351" x="4302125" y="1543050"/>
          <p14:tracePt t="11359" x="4430713" y="1543050"/>
          <p14:tracePt t="11367" x="4576763" y="1543050"/>
          <p14:tracePt t="11375" x="4703763" y="1543050"/>
          <p14:tracePt t="11383" x="4851400" y="1543050"/>
          <p14:tracePt t="11391" x="4978400" y="1543050"/>
          <p14:tracePt t="11399" x="5133975" y="1543050"/>
          <p14:tracePt t="11407" x="5297488" y="1543050"/>
          <p14:tracePt t="11415" x="5462588" y="1543050"/>
          <p14:tracePt t="11423" x="5627688" y="1562100"/>
          <p14:tracePt t="11431" x="5791200" y="1562100"/>
          <p14:tracePt t="11439" x="5956300" y="1589088"/>
          <p14:tracePt t="11447" x="6119813" y="1606550"/>
          <p14:tracePt t="11455" x="6275388" y="1635125"/>
          <p14:tracePt t="11464" x="6421438" y="1652588"/>
          <p14:tracePt t="11471" x="6530975" y="1662113"/>
          <p14:tracePt t="11480" x="6640513" y="1679575"/>
          <p14:tracePt t="11487" x="6723063" y="1708150"/>
          <p14:tracePt t="11496" x="6778625" y="1708150"/>
          <p14:tracePt t="11503" x="6832600" y="1708150"/>
          <p14:tracePt t="11512" x="6859588" y="1708150"/>
          <p14:tracePt t="11519" x="6905625" y="1708150"/>
          <p14:tracePt t="11530" x="6932613" y="1708150"/>
          <p14:tracePt t="11535" x="6951663" y="1708150"/>
          <p14:tracePt t="11546" x="6969125" y="1708150"/>
          <p14:tracePt t="11551" x="6988175" y="1708150"/>
          <p14:tracePt t="11560" x="6997700" y="1708150"/>
          <p14:tracePt t="11567" x="7015163" y="1716088"/>
          <p14:tracePt t="11576" x="7043738" y="1716088"/>
          <p14:tracePt t="11583" x="7070725" y="1725613"/>
          <p14:tracePt t="11592" x="7124700" y="1725613"/>
          <p14:tracePt t="11599" x="7189788" y="1735138"/>
          <p14:tracePt t="11607" x="7262813" y="1752600"/>
          <p14:tracePt t="11615" x="7389813" y="1752600"/>
          <p14:tracePt t="11623" x="7518400" y="1752600"/>
          <p14:tracePt t="11631" x="7645400" y="1752600"/>
          <p14:tracePt t="11639" x="7773988" y="1752600"/>
          <p14:tracePt t="11647" x="7920038" y="1752600"/>
          <p14:tracePt t="11655" x="8029575" y="1752600"/>
          <p14:tracePt t="11663" x="8139113" y="1752600"/>
          <p14:tracePt t="11671" x="8212138" y="1744663"/>
          <p14:tracePt t="11680" x="8258175" y="1725613"/>
          <p14:tracePt t="11687" x="8304213" y="1698625"/>
          <p14:tracePt t="11696" x="8340725" y="1679575"/>
          <p14:tracePt t="11703" x="8348663" y="1671638"/>
          <p14:tracePt t="11713" x="8358188" y="1652588"/>
          <p14:tracePt t="11729" x="8358188" y="1625600"/>
          <p14:tracePt t="11735" x="8385175" y="1598613"/>
          <p14:tracePt t="11745" x="8385175" y="1589088"/>
          <p14:tracePt t="11751" x="8385175" y="1562100"/>
          <p14:tracePt t="11759" x="8404225" y="1533525"/>
          <p14:tracePt t="11767" x="8413750" y="1497013"/>
          <p14:tracePt t="11775" x="8421688" y="1479550"/>
          <p14:tracePt t="11783" x="8431213" y="1452563"/>
          <p14:tracePt t="11791" x="8431213" y="1423988"/>
          <p14:tracePt t="11799" x="8431213" y="1406525"/>
          <p14:tracePt t="11807" x="8431213" y="1379538"/>
          <p14:tracePt t="11815" x="8431213" y="1360488"/>
          <p14:tracePt t="11823" x="8431213" y="1323975"/>
          <p14:tracePt t="11831" x="8431213" y="1314450"/>
          <p14:tracePt t="11840" x="8431213" y="1277938"/>
          <p14:tracePt t="11847" x="8431213" y="1260475"/>
          <p14:tracePt t="11855" x="8431213" y="1241425"/>
          <p14:tracePt t="11864" x="8421688" y="1214438"/>
          <p14:tracePt t="11871" x="8404225" y="1187450"/>
          <p14:tracePt t="11880" x="8377238" y="1150938"/>
          <p14:tracePt t="11887" x="8348663" y="1123950"/>
          <p14:tracePt t="11896" x="8312150" y="1058863"/>
          <p14:tracePt t="11903" x="8239125" y="995363"/>
          <p14:tracePt t="11913" x="8194675" y="958850"/>
          <p14:tracePt t="11920" x="8148638" y="922338"/>
          <p14:tracePt t="11929" x="8102600" y="885825"/>
          <p14:tracePt t="11935" x="8039100" y="849313"/>
          <p14:tracePt t="11947" x="8002588" y="812800"/>
          <p14:tracePt t="11951" x="7956550" y="793750"/>
          <p14:tracePt t="11959" x="7929563" y="766763"/>
          <p14:tracePt t="11967" x="7900988" y="739775"/>
          <p14:tracePt t="11975" x="7864475" y="720725"/>
          <p14:tracePt t="11983" x="7837488" y="712788"/>
          <p14:tracePt t="11992" x="7820025" y="703263"/>
          <p14:tracePt t="12000" x="7791450" y="693738"/>
          <p14:tracePt t="12007" x="7747000" y="666750"/>
          <p14:tracePt t="12015" x="7700963" y="657225"/>
          <p14:tracePt t="12023" x="7654925" y="647700"/>
          <p14:tracePt t="12031" x="7618413" y="647700"/>
          <p14:tracePt t="12039" x="7572375" y="639763"/>
          <p14:tracePt t="12047" x="7518400" y="620713"/>
          <p14:tracePt t="12055" x="7462838" y="620713"/>
          <p14:tracePt t="12063" x="7362825" y="611188"/>
          <p14:tracePt t="12071" x="7289800" y="593725"/>
          <p14:tracePt t="12080" x="7180263" y="593725"/>
          <p14:tracePt t="12088" x="7088188" y="593725"/>
          <p14:tracePt t="12095" x="6997700" y="593725"/>
          <p14:tracePt t="12103" x="6888163" y="593725"/>
          <p14:tracePt t="12112" x="6796088" y="593725"/>
          <p14:tracePt t="12119" x="6686550" y="593725"/>
          <p14:tracePt t="12130" x="6586538" y="593725"/>
          <p14:tracePt t="12135" x="6513513" y="593725"/>
          <p14:tracePt t="12146" x="6477000" y="593725"/>
          <p14:tracePt t="12151" x="6421438" y="593725"/>
          <p14:tracePt t="12159" x="6375400" y="593725"/>
          <p14:tracePt t="12167" x="6348413" y="593725"/>
          <p14:tracePt t="12175" x="6311900" y="593725"/>
          <p14:tracePt t="12183" x="6265863" y="611188"/>
          <p14:tracePt t="12191" x="6248400" y="611188"/>
          <p14:tracePt t="12199" x="6202363" y="630238"/>
          <p14:tracePt t="12207" x="6175375" y="639763"/>
          <p14:tracePt t="12215" x="6148388" y="666750"/>
          <p14:tracePt t="12223" x="6129338" y="676275"/>
          <p14:tracePt t="12231" x="6083300" y="684213"/>
          <p14:tracePt t="12239" x="6065838" y="703263"/>
          <p14:tracePt t="12247" x="6038850" y="703263"/>
          <p14:tracePt t="12255" x="6010275" y="720725"/>
          <p14:tracePt t="12263" x="5992813" y="730250"/>
          <p14:tracePt t="12271" x="5973763" y="739775"/>
          <p14:tracePt t="12280" x="5956300" y="749300"/>
          <p14:tracePt t="12287" x="5946775" y="757238"/>
          <p14:tracePt t="12296" x="5946775" y="766763"/>
          <p14:tracePt t="12303" x="5937250" y="776288"/>
          <p14:tracePt t="12313" x="5929313" y="785813"/>
          <p14:tracePt t="12319" x="5919788" y="785813"/>
          <p14:tracePt t="12330" x="5910263" y="793750"/>
          <p14:tracePt t="12335" x="5900738" y="803275"/>
          <p14:tracePt t="12345" x="5883275" y="822325"/>
          <p14:tracePt t="12351" x="5883275" y="830263"/>
          <p14:tracePt t="12361" x="5854700" y="849313"/>
          <p14:tracePt t="12367" x="5827713" y="866775"/>
          <p14:tracePt t="12375" x="5827713" y="876300"/>
          <p14:tracePt t="12383" x="5810250" y="895350"/>
          <p14:tracePt t="12391" x="5800725" y="903288"/>
          <p14:tracePt t="12399" x="5791200" y="903288"/>
          <p14:tracePt t="12407" x="5781675" y="922338"/>
          <p14:tracePt t="12423" x="5773738" y="939800"/>
          <p14:tracePt t="12431" x="5764213" y="949325"/>
          <p14:tracePt t="12439" x="5764213" y="958850"/>
          <p14:tracePt t="12447" x="5754688" y="968375"/>
          <p14:tracePt t="12463" x="5745163" y="976313"/>
          <p14:tracePt t="12470" x="5745163" y="985838"/>
          <p14:tracePt t="12480" x="5745163" y="1004888"/>
          <p14:tracePt t="12496" x="5737225" y="1004888"/>
          <p14:tracePt t="12503" x="5737225" y="1014413"/>
          <p14:tracePt t="12513" x="5727700" y="1031875"/>
          <p14:tracePt t="12519" x="5727700" y="1041400"/>
          <p14:tracePt t="12530" x="5718175" y="1050925"/>
          <p14:tracePt t="12535" x="5718175" y="1058863"/>
          <p14:tracePt t="12545" x="5718175" y="1068388"/>
          <p14:tracePt t="12567" x="5708650" y="1077913"/>
          <p14:tracePt t="12599" x="5708650" y="1087438"/>
          <p14:tracePt t="12615" x="5708650" y="1095375"/>
          <p14:tracePt t="12623" x="5708650" y="1104900"/>
          <p14:tracePt t="12631" x="5708650" y="1114425"/>
          <p14:tracePt t="12639" x="5700713" y="1123950"/>
          <p14:tracePt t="12655" x="5691188" y="1131888"/>
          <p14:tracePt t="12671" x="5691188" y="1141413"/>
          <p14:tracePt t="12679" x="5691188" y="1150938"/>
          <p14:tracePt t="12687" x="5691188" y="1160463"/>
          <p14:tracePt t="12703" x="5681663" y="1168400"/>
          <p14:tracePt t="12871" x="0" y="0"/>
        </p14:tracePtLst>
        <p14:tracePtLst>
          <p14:tracePt t="42872" x="2493963" y="3981450"/>
          <p14:tracePt t="43151" x="2484438" y="3990975"/>
          <p14:tracePt t="43167" x="2474913" y="3990975"/>
          <p14:tracePt t="43175" x="2466975" y="3990975"/>
          <p14:tracePt t="43183" x="2457450" y="3981450"/>
          <p14:tracePt t="43192" x="2447925" y="3971925"/>
          <p14:tracePt t="43199" x="2438400" y="3963988"/>
          <p14:tracePt t="43209" x="2420938" y="3963988"/>
          <p14:tracePt t="43215" x="2420938" y="3954463"/>
          <p14:tracePt t="43231" x="2393950" y="3944938"/>
          <p14:tracePt t="43247" x="2384425" y="3944938"/>
          <p14:tracePt t="43258" x="2365375" y="3944938"/>
          <p14:tracePt t="43271" x="2357438" y="3935413"/>
          <p14:tracePt t="43279" x="2347913" y="3935413"/>
          <p14:tracePt t="43511" x="2320925" y="3935413"/>
          <p14:tracePt t="43519" x="2292350" y="3935413"/>
          <p14:tracePt t="43527" x="2265363" y="3935413"/>
          <p14:tracePt t="43534" x="2219325" y="3935413"/>
          <p14:tracePt t="43543" x="2192338" y="3935413"/>
          <p14:tracePt t="43551" x="2136775" y="3935413"/>
          <p14:tracePt t="43559" x="2109788" y="3935413"/>
          <p14:tracePt t="43567" x="2082800" y="3935413"/>
          <p14:tracePt t="43575" x="2036763" y="3927475"/>
          <p14:tracePt t="43911" x="2019300" y="3927475"/>
          <p14:tracePt t="43919" x="2000250" y="3927475"/>
          <p14:tracePt t="43927" x="1973263" y="3927475"/>
          <p14:tracePt t="43941" x="1946275" y="3927475"/>
          <p14:tracePt t="43942" x="1890713" y="3927475"/>
          <p14:tracePt t="43951" x="1873250" y="3927475"/>
          <p14:tracePt t="43959" x="1854200" y="3927475"/>
          <p14:tracePt t="43967" x="1844675" y="3927475"/>
          <p14:tracePt t="44103" x="1836738" y="3927475"/>
          <p14:tracePt t="44119" x="1827213" y="3927475"/>
          <p14:tracePt t="44127" x="1808163" y="3927475"/>
          <p14:tracePt t="44135" x="1790700" y="3935413"/>
          <p14:tracePt t="44143" x="1754188" y="3944938"/>
          <p14:tracePt t="44151" x="1735138" y="3944938"/>
          <p14:tracePt t="44159" x="1717675" y="3954463"/>
          <p14:tracePt t="44167" x="1690688" y="3963988"/>
          <p14:tracePt t="44175" x="1671638" y="3971925"/>
          <p14:tracePt t="44192" x="1662113" y="3971925"/>
          <p14:tracePt t="44199" x="1654175" y="3971925"/>
          <p14:tracePt t="44208" x="1644650" y="3981450"/>
          <p14:tracePt t="44247" x="1625600" y="3990975"/>
          <p14:tracePt t="44255" x="1608138" y="4000500"/>
          <p14:tracePt t="44263" x="1571625" y="4017963"/>
          <p14:tracePt t="44271" x="1552575" y="4027488"/>
          <p14:tracePt t="44279" x="1525588" y="4054475"/>
          <p14:tracePt t="44287" x="1506538" y="4064000"/>
          <p14:tracePt t="44295" x="1498600" y="4073525"/>
          <p14:tracePt t="44303" x="1489075" y="4073525"/>
          <p14:tracePt t="44311" x="1479550" y="4073525"/>
          <p14:tracePt t="44319" x="1470025" y="4081463"/>
          <p14:tracePt t="44359" x="1470025" y="4090988"/>
          <p14:tracePt t="44367" x="1452563" y="4110038"/>
          <p14:tracePt t="44375" x="1433513" y="4127500"/>
          <p14:tracePt t="44384" x="1406525" y="4146550"/>
          <p14:tracePt t="44392" x="1389063" y="4164013"/>
          <p14:tracePt t="44399" x="1370013" y="4191000"/>
          <p14:tracePt t="44408" x="1343025" y="4210050"/>
          <p14:tracePt t="44415" x="1306513" y="4237038"/>
          <p14:tracePt t="44425" x="1287463" y="4256088"/>
          <p14:tracePt t="44431" x="1270000" y="4283075"/>
          <p14:tracePt t="44441" x="1260475" y="4300538"/>
          <p14:tracePt t="44447" x="1250950" y="4300538"/>
          <p14:tracePt t="44463" x="1243013" y="4310063"/>
          <p14:tracePt t="44503" x="1243013" y="4319588"/>
          <p14:tracePt t="44511" x="1233488" y="4329113"/>
          <p14:tracePt t="44519" x="1233488" y="4346575"/>
          <p14:tracePt t="44535" x="1214438" y="4365625"/>
          <p14:tracePt t="44551" x="1206500" y="4383088"/>
          <p14:tracePt t="44559" x="1206500" y="4392613"/>
          <p14:tracePt t="44695" x="1206500" y="4410075"/>
          <p14:tracePt t="44712" x="1196975" y="4419600"/>
          <p14:tracePt t="44727" x="1187450" y="4419600"/>
          <p14:tracePt t="44735" x="1177925" y="4429125"/>
          <p14:tracePt t="44743" x="1160463" y="4446588"/>
          <p14:tracePt t="44751" x="1150938" y="4456113"/>
          <p14:tracePt t="44759" x="1141413" y="4465638"/>
          <p14:tracePt t="44767" x="1133475" y="4475163"/>
          <p14:tracePt t="44776" x="1123950" y="4483100"/>
          <p14:tracePt t="44793" x="1104900" y="4492625"/>
          <p14:tracePt t="44799" x="1096963" y="4502150"/>
          <p14:tracePt t="44809" x="1077913" y="4502150"/>
          <p14:tracePt t="44815" x="1058863" y="4502150"/>
          <p14:tracePt t="44825" x="1050925" y="4502150"/>
          <p14:tracePt t="44831" x="1031875" y="4511675"/>
          <p14:tracePt t="44842" x="1014413" y="4519613"/>
          <p14:tracePt t="44847" x="985838" y="4529138"/>
          <p14:tracePt t="44858" x="968375" y="4548188"/>
          <p14:tracePt t="44863" x="949325" y="4556125"/>
          <p14:tracePt t="44872" x="912813" y="4584700"/>
          <p14:tracePt t="44879" x="885825" y="4602163"/>
          <p14:tracePt t="44887" x="868363" y="4621213"/>
          <p14:tracePt t="44895" x="849313" y="4648200"/>
          <p14:tracePt t="44903" x="839788" y="4648200"/>
          <p14:tracePt t="44911" x="822325" y="4675188"/>
          <p14:tracePt t="44919" x="812800" y="4721225"/>
          <p14:tracePt t="44927" x="803275" y="4748213"/>
          <p14:tracePt t="44935" x="785813" y="4794250"/>
          <p14:tracePt t="44957" x="766763" y="4876800"/>
          <p14:tracePt t="44959" x="766763" y="4930775"/>
          <p14:tracePt t="44967" x="766763" y="4986338"/>
          <p14:tracePt t="44975" x="766763" y="5049838"/>
          <p14:tracePt t="44983" x="766763" y="5105400"/>
          <p14:tracePt t="44992" x="766763" y="5159375"/>
          <p14:tracePt t="44999" x="766763" y="5232400"/>
          <p14:tracePt t="45008" x="766763" y="5278438"/>
          <p14:tracePt t="45015" x="766763" y="5332413"/>
          <p14:tracePt t="45024" x="766763" y="5360988"/>
          <p14:tracePt t="45031" x="766763" y="5414963"/>
          <p14:tracePt t="45041" x="766763" y="5441950"/>
          <p14:tracePt t="45047" x="766763" y="5478463"/>
          <p14:tracePt t="45058" x="766763" y="5497513"/>
          <p14:tracePt t="45063" x="766763" y="5543550"/>
          <p14:tracePt t="45072" x="776288" y="5551488"/>
          <p14:tracePt t="45079" x="776288" y="5580063"/>
          <p14:tracePt t="45087" x="785813" y="5588000"/>
          <p14:tracePt t="45095" x="803275" y="5616575"/>
          <p14:tracePt t="45103" x="812800" y="5616575"/>
          <p14:tracePt t="45111" x="839788" y="5661025"/>
          <p14:tracePt t="45119" x="876300" y="5689600"/>
          <p14:tracePt t="45127" x="904875" y="5707063"/>
          <p14:tracePt t="45135" x="931863" y="5743575"/>
          <p14:tracePt t="45143" x="985838" y="5780088"/>
          <p14:tracePt t="45151" x="1050925" y="5816600"/>
          <p14:tracePt t="45159" x="1114425" y="5872163"/>
          <p14:tracePt t="45167" x="1160463" y="5908675"/>
          <p14:tracePt t="45175" x="1187450" y="5926138"/>
          <p14:tracePt t="45183" x="1233488" y="5962650"/>
          <p14:tracePt t="45191" x="1270000" y="5972175"/>
          <p14:tracePt t="45199" x="1306513" y="5991225"/>
          <p14:tracePt t="45208" x="1389063" y="6008688"/>
          <p14:tracePt t="45215" x="1462088" y="6008688"/>
          <p14:tracePt t="45224" x="1571625" y="6008688"/>
          <p14:tracePt t="45231" x="1698625" y="6008688"/>
          <p14:tracePt t="45241" x="1844675" y="6008688"/>
          <p14:tracePt t="45247" x="1990725" y="6008688"/>
          <p14:tracePt t="45258" x="2155825" y="6008688"/>
          <p14:tracePt t="45263" x="2320925" y="6008688"/>
          <p14:tracePt t="45271" x="2447925" y="6008688"/>
          <p14:tracePt t="45279" x="2540000" y="6008688"/>
          <p14:tracePt t="45287" x="2649538" y="6008688"/>
          <p14:tracePt t="45295" x="2676525" y="6008688"/>
          <p14:tracePt t="45303" x="2713038" y="6008688"/>
          <p14:tracePt t="45311" x="2759075" y="5999163"/>
          <p14:tracePt t="45319" x="2768600" y="5999163"/>
          <p14:tracePt t="45327" x="2786063" y="5991225"/>
          <p14:tracePt t="45335" x="2813050" y="5962650"/>
          <p14:tracePt t="45343" x="2859088" y="5935663"/>
          <p14:tracePt t="45351" x="2895600" y="5899150"/>
          <p14:tracePt t="45359" x="2978150" y="5826125"/>
          <p14:tracePt t="45367" x="3024188" y="5780088"/>
          <p14:tracePt t="45375" x="3087688" y="5743575"/>
          <p14:tracePt t="45383" x="3170238" y="5689600"/>
          <p14:tracePt t="45391" x="3270250" y="5616575"/>
          <p14:tracePt t="45399" x="3316288" y="5580063"/>
          <p14:tracePt t="45408" x="3389313" y="5514975"/>
          <p14:tracePt t="45415" x="3435350" y="5461000"/>
          <p14:tracePt t="45424" x="3489325" y="5414963"/>
          <p14:tracePt t="45431" x="3498850" y="5387975"/>
          <p14:tracePt t="45441" x="3508375" y="5341938"/>
          <p14:tracePt t="45447" x="3525838" y="5295900"/>
          <p14:tracePt t="45457" x="3535363" y="5268913"/>
          <p14:tracePt t="45463" x="3552825" y="5232400"/>
          <p14:tracePt t="45471" x="3552825" y="5195888"/>
          <p14:tracePt t="45479" x="3562350" y="5168900"/>
          <p14:tracePt t="45487" x="3571875" y="5132388"/>
          <p14:tracePt t="45495" x="3581400" y="5105400"/>
          <p14:tracePt t="45503" x="3581400" y="5068888"/>
          <p14:tracePt t="45511" x="3589338" y="5032375"/>
          <p14:tracePt t="45520" x="3589338" y="4995863"/>
          <p14:tracePt t="45527" x="3589338" y="4949825"/>
          <p14:tracePt t="45535" x="3589338" y="4922838"/>
          <p14:tracePt t="45543" x="3589338" y="4894263"/>
          <p14:tracePt t="45551" x="3589338" y="4876800"/>
          <p14:tracePt t="45559" x="3589338" y="4857750"/>
          <p14:tracePt t="45567" x="3589338" y="4830763"/>
          <p14:tracePt t="45575" x="3589338" y="4811713"/>
          <p14:tracePt t="45583" x="3581400" y="4794250"/>
          <p14:tracePt t="45591" x="3562350" y="4775200"/>
          <p14:tracePt t="45599" x="3552825" y="4738688"/>
          <p14:tracePt t="45608" x="3544888" y="4711700"/>
          <p14:tracePt t="45615" x="3516313" y="4684713"/>
          <p14:tracePt t="45624" x="3489325" y="4648200"/>
          <p14:tracePt t="45631" x="3471863" y="4621213"/>
          <p14:tracePt t="45641" x="3443288" y="4602163"/>
          <p14:tracePt t="45647" x="3398838" y="4538663"/>
          <p14:tracePt t="45657" x="3379788" y="4519613"/>
          <p14:tracePt t="45663" x="3333750" y="4475163"/>
          <p14:tracePt t="45671" x="3316288" y="4456113"/>
          <p14:tracePt t="45680" x="3270250" y="4429125"/>
          <p14:tracePt t="45688" x="3243263" y="4410075"/>
          <p14:tracePt t="45695" x="3224213" y="4402138"/>
          <p14:tracePt t="45703" x="3178175" y="4383088"/>
          <p14:tracePt t="45711" x="3160713" y="4373563"/>
          <p14:tracePt t="45719" x="3114675" y="4365625"/>
          <p14:tracePt t="45727" x="3087688" y="4346575"/>
          <p14:tracePt t="45735" x="3032125" y="4337050"/>
          <p14:tracePt t="45743" x="2987675" y="4337050"/>
          <p14:tracePt t="45751" x="2932113" y="4329113"/>
          <p14:tracePt t="45759" x="2878138" y="4319588"/>
          <p14:tracePt t="45767" x="2832100" y="4319588"/>
          <p14:tracePt t="45775" x="2768600" y="4319588"/>
          <p14:tracePt t="45783" x="2703513" y="4319588"/>
          <p14:tracePt t="45791" x="2649538" y="4319588"/>
          <p14:tracePt t="45799" x="2613025" y="4319588"/>
          <p14:tracePt t="45808" x="2566988" y="4319588"/>
          <p14:tracePt t="45815" x="2530475" y="4319588"/>
          <p14:tracePt t="45825" x="2484438" y="4319588"/>
          <p14:tracePt t="45831" x="2447925" y="4319588"/>
          <p14:tracePt t="45842" x="2393950" y="4319588"/>
          <p14:tracePt t="45847" x="2347913" y="4319588"/>
          <p14:tracePt t="45858" x="2301875" y="4337050"/>
          <p14:tracePt t="45863" x="2247900" y="4356100"/>
          <p14:tracePt t="45871" x="2201863" y="4373563"/>
          <p14:tracePt t="45879" x="2119313" y="4419600"/>
          <p14:tracePt t="45887" x="2055813" y="4438650"/>
          <p14:tracePt t="45896" x="2009775" y="4465638"/>
          <p14:tracePt t="45903" x="1946275" y="4483100"/>
          <p14:tracePt t="45911" x="1890713" y="4511675"/>
          <p14:tracePt t="45919" x="1854200" y="4529138"/>
          <p14:tracePt t="45927" x="1800225" y="4565650"/>
          <p14:tracePt t="45935" x="1763713" y="4584700"/>
          <p14:tracePt t="45944" x="1708150" y="4621213"/>
          <p14:tracePt t="45951" x="1662113" y="4657725"/>
          <p14:tracePt t="45959" x="1625600" y="4684713"/>
          <p14:tracePt t="45967" x="1571625" y="4711700"/>
          <p14:tracePt t="45975" x="1535113" y="4748213"/>
          <p14:tracePt t="45983" x="1506538" y="4767263"/>
          <p14:tracePt t="45992" x="1462088" y="4803775"/>
          <p14:tracePt t="45999" x="1433513" y="4830763"/>
          <p14:tracePt t="46008" x="1397000" y="4867275"/>
          <p14:tracePt t="46015" x="1370013" y="4894263"/>
          <p14:tracePt t="46024" x="1333500" y="4930775"/>
          <p14:tracePt t="46031" x="1323975" y="4959350"/>
          <p14:tracePt t="46041" x="1306513" y="5003800"/>
          <p14:tracePt t="46047" x="1296988" y="5040313"/>
          <p14:tracePt t="46059" x="1279525" y="5086350"/>
          <p14:tracePt t="46063" x="1260475" y="5132388"/>
          <p14:tracePt t="46071" x="1260475" y="5159375"/>
          <p14:tracePt t="46079" x="1260475" y="5205413"/>
          <p14:tracePt t="46089" x="1260475" y="5241925"/>
          <p14:tracePt t="46095" x="1260475" y="5295900"/>
          <p14:tracePt t="46103" x="1260475" y="5351463"/>
          <p14:tracePt t="46111" x="1260475" y="5397500"/>
          <p14:tracePt t="46119" x="1260475" y="5451475"/>
          <p14:tracePt t="46127" x="1260475" y="5524500"/>
          <p14:tracePt t="46135" x="1260475" y="5561013"/>
          <p14:tracePt t="46143" x="1260475" y="5607050"/>
          <p14:tracePt t="46151" x="1260475" y="5661025"/>
          <p14:tracePt t="46159" x="1270000" y="5707063"/>
          <p14:tracePt t="46167" x="1270000" y="5726113"/>
          <p14:tracePt t="46175" x="1296988" y="5753100"/>
          <p14:tracePt t="46183" x="1306513" y="5770563"/>
          <p14:tracePt t="46191" x="1306513" y="5780088"/>
          <p14:tracePt t="46199" x="1316038" y="5799138"/>
          <p14:tracePt t="46209" x="1323975" y="5807075"/>
          <p14:tracePt t="46215" x="1333500" y="5816600"/>
          <p14:tracePt t="46225" x="1343025" y="5816600"/>
          <p14:tracePt t="46231" x="1360488" y="5835650"/>
          <p14:tracePt t="46242" x="1379538" y="5862638"/>
          <p14:tracePt t="46248" x="1389063" y="5862638"/>
          <p14:tracePt t="46258" x="1416050" y="5881688"/>
          <p14:tracePt t="46263" x="1462088" y="5918200"/>
          <p14:tracePt t="46271" x="1506538" y="5954713"/>
          <p14:tracePt t="46279" x="1552575" y="5972175"/>
          <p14:tracePt t="46288" x="1579563" y="5991225"/>
          <p14:tracePt t="46295" x="1625600" y="5999163"/>
          <p14:tracePt t="46303" x="1662113" y="6008688"/>
          <p14:tracePt t="46311" x="1708150" y="6018213"/>
          <p14:tracePt t="46319" x="1771650" y="6027738"/>
          <p14:tracePt t="46327" x="1844675" y="6045200"/>
          <p14:tracePt t="46335" x="1890713" y="6054725"/>
          <p14:tracePt t="46344" x="1963738" y="6054725"/>
          <p14:tracePt t="46351" x="2036763" y="6054725"/>
          <p14:tracePt t="46359" x="2128838" y="6054725"/>
          <p14:tracePt t="46367" x="2201863" y="6054725"/>
          <p14:tracePt t="46375" x="2255838" y="6054725"/>
          <p14:tracePt t="46383" x="2320925" y="6054725"/>
          <p14:tracePt t="46392" x="2357438" y="6054725"/>
          <p14:tracePt t="46399" x="2384425" y="6054725"/>
          <p14:tracePt t="46408" x="2430463" y="6054725"/>
          <p14:tracePt t="46415" x="2466975" y="6054725"/>
          <p14:tracePt t="46425" x="2493963" y="6054725"/>
          <p14:tracePt t="46431" x="2540000" y="6054725"/>
          <p14:tracePt t="46442" x="2557463" y="6054725"/>
          <p14:tracePt t="46447" x="2593975" y="6054725"/>
          <p14:tracePt t="46458" x="2630488" y="6054725"/>
          <p14:tracePt t="46464" x="2657475" y="6054725"/>
          <p14:tracePt t="46472" x="2676525" y="6054725"/>
          <p14:tracePt t="46479" x="2703513" y="6054725"/>
          <p14:tracePt t="46487" x="2713038" y="6054725"/>
          <p14:tracePt t="46504" x="2722563" y="6054725"/>
          <p14:tracePt t="46744" x="2740025" y="6054725"/>
          <p14:tracePt t="46751" x="2776538" y="6054725"/>
          <p14:tracePt t="46759" x="2805113" y="6054725"/>
          <p14:tracePt t="46767" x="2841625" y="6054725"/>
          <p14:tracePt t="46777" x="2878138" y="6054725"/>
          <p14:tracePt t="46783" x="2914650" y="6035675"/>
          <p14:tracePt t="46792" x="2959100" y="6027738"/>
          <p14:tracePt t="46799" x="2987675" y="6008688"/>
          <p14:tracePt t="46808" x="3051175" y="5972175"/>
          <p14:tracePt t="46815" x="3068638" y="5954713"/>
          <p14:tracePt t="46824" x="3097213" y="5935663"/>
          <p14:tracePt t="46831" x="3114675" y="5918200"/>
          <p14:tracePt t="46841" x="3141663" y="5899150"/>
          <p14:tracePt t="46847" x="3141663" y="5889625"/>
          <p14:tracePt t="46856" x="3151188" y="5881688"/>
          <p14:tracePt t="46863" x="3160713" y="5872163"/>
          <p14:tracePt t="46874" x="3170238" y="5862638"/>
          <p14:tracePt t="46887" x="3178175" y="5853113"/>
          <p14:tracePt t="46895" x="3178175" y="5835650"/>
          <p14:tracePt t="46903" x="3197225" y="5807075"/>
          <p14:tracePt t="46911" x="3197225" y="5789613"/>
          <p14:tracePt t="46919" x="3197225" y="5770563"/>
          <p14:tracePt t="46927" x="3206750" y="5734050"/>
          <p14:tracePt t="46935" x="3214688" y="5726113"/>
          <p14:tracePt t="46959" x="3214688" y="5670550"/>
          <p14:tracePt t="46960" x="3224213" y="5653088"/>
          <p14:tracePt t="46967" x="3224213" y="5634038"/>
          <p14:tracePt t="46975" x="3224213" y="5624513"/>
          <p14:tracePt t="46983" x="3224213" y="5607050"/>
          <p14:tracePt t="46992" x="3224213" y="5588000"/>
          <p14:tracePt t="46999" x="3224213" y="5570538"/>
          <p14:tracePt t="47008" x="3224213" y="5543550"/>
          <p14:tracePt t="47015" x="3224213" y="5514975"/>
          <p14:tracePt t="47024" x="3224213" y="5470525"/>
          <p14:tracePt t="47031" x="3224213" y="5434013"/>
          <p14:tracePt t="47041" x="3224213" y="5387975"/>
          <p14:tracePt t="47047" x="3224213" y="5332413"/>
          <p14:tracePt t="47057" x="3224213" y="5241925"/>
          <p14:tracePt t="47063" x="3224213" y="5149850"/>
          <p14:tracePt t="47074" x="3224213" y="5076825"/>
          <p14:tracePt t="47079" x="3224213" y="5032375"/>
          <p14:tracePt t="47088" x="3214688" y="4976813"/>
          <p14:tracePt t="47095" x="3197225" y="4930775"/>
          <p14:tracePt t="47103" x="3187700" y="4903788"/>
          <p14:tracePt t="47112" x="3178175" y="4876800"/>
          <p14:tracePt t="47119" x="3170238" y="4857750"/>
          <p14:tracePt t="47127" x="3160713" y="4821238"/>
          <p14:tracePt t="47143" x="3151188" y="4803775"/>
          <p14:tracePt t="47152" x="3151188" y="4794250"/>
          <p14:tracePt t="47159" x="3151188" y="4784725"/>
          <p14:tracePt t="47167" x="3141663" y="4767263"/>
          <p14:tracePt t="47176" x="3133725" y="4730750"/>
          <p14:tracePt t="47183" x="3124200" y="4702175"/>
          <p14:tracePt t="47191" x="3105150" y="4657725"/>
          <p14:tracePt t="47199" x="3078163" y="4629150"/>
          <p14:tracePt t="47208" x="3068638" y="4611688"/>
          <p14:tracePt t="47215" x="3051175" y="4565650"/>
          <p14:tracePt t="47224" x="3032125" y="4538663"/>
          <p14:tracePt t="47231" x="3005138" y="4519613"/>
          <p14:tracePt t="47240" x="2995613" y="4483100"/>
          <p14:tracePt t="47247" x="2978150" y="4465638"/>
          <p14:tracePt t="47258" x="2968625" y="4446588"/>
          <p14:tracePt t="47263" x="2951163" y="4429125"/>
          <p14:tracePt t="47275" x="2922588" y="4410075"/>
          <p14:tracePt t="47279" x="2905125" y="4392613"/>
          <p14:tracePt t="47287" x="2878138" y="4365625"/>
          <p14:tracePt t="47295" x="2859088" y="4356100"/>
          <p14:tracePt t="47303" x="2832100" y="4329113"/>
          <p14:tracePt t="47311" x="2805113" y="4319588"/>
          <p14:tracePt t="47319" x="2759075" y="4292600"/>
          <p14:tracePt t="47327" x="2740025" y="4283075"/>
          <p14:tracePt t="47335" x="2695575" y="4273550"/>
          <p14:tracePt t="47343" x="2667000" y="4264025"/>
          <p14:tracePt t="47351" x="2620963" y="4256088"/>
          <p14:tracePt t="47359" x="2593975" y="4256088"/>
          <p14:tracePt t="47367" x="2566988" y="4256088"/>
          <p14:tracePt t="47375" x="2547938" y="4246563"/>
          <p14:tracePt t="47383" x="2530475" y="4246563"/>
          <p14:tracePt t="47391" x="2511425" y="4246563"/>
          <p14:tracePt t="47399" x="2493963" y="4246563"/>
          <p14:tracePt t="47408" x="2466975" y="4246563"/>
          <p14:tracePt t="47415" x="2447925" y="4246563"/>
          <p14:tracePt t="47424" x="2430463" y="4246563"/>
          <p14:tracePt t="47431" x="2401888" y="4246563"/>
          <p14:tracePt t="47441" x="2374900" y="4246563"/>
          <p14:tracePt t="47447" x="2357438" y="4246563"/>
          <p14:tracePt t="47457" x="2311400" y="4246563"/>
          <p14:tracePt t="47463" x="2284413" y="4246563"/>
          <p14:tracePt t="47474" x="2247900" y="4246563"/>
          <p14:tracePt t="47479" x="2228850" y="4246563"/>
          <p14:tracePt t="47487" x="2211388" y="4246563"/>
          <p14:tracePt t="47495" x="2155825" y="4246563"/>
          <p14:tracePt t="47503" x="2119313" y="4256088"/>
          <p14:tracePt t="47511" x="2100263" y="4256088"/>
          <p14:tracePt t="47519" x="2092325" y="4264025"/>
          <p14:tracePt t="47527" x="2073275" y="4273550"/>
          <p14:tracePt t="47535" x="2046288" y="4283075"/>
          <p14:tracePt t="47543" x="2046288" y="4292600"/>
          <p14:tracePt t="47551" x="2019300" y="4310063"/>
          <p14:tracePt t="47560" x="1982788" y="4319588"/>
          <p14:tracePt t="47567" x="1946275" y="4346575"/>
          <p14:tracePt t="47575" x="1909763" y="4365625"/>
          <p14:tracePt t="47583" x="1881188" y="4373563"/>
          <p14:tracePt t="47592" x="1863725" y="4383088"/>
          <p14:tracePt t="47599" x="1836738" y="4392613"/>
          <p14:tracePt t="47608" x="1817688" y="4392613"/>
          <p14:tracePt t="47615" x="1800225" y="4402138"/>
          <p14:tracePt t="47624" x="1781175" y="4410075"/>
          <p14:tracePt t="47631" x="1771650" y="4410075"/>
          <p14:tracePt t="47641" x="1754188" y="4419600"/>
          <p14:tracePt t="47647" x="1727200" y="4429125"/>
          <p14:tracePt t="47657" x="1681163" y="4446588"/>
          <p14:tracePt t="47663" x="1662113" y="4456113"/>
          <p14:tracePt t="47674" x="1598613" y="4483100"/>
          <p14:tracePt t="47679" x="1571625" y="4492625"/>
          <p14:tracePt t="47687" x="1525588" y="4519613"/>
          <p14:tracePt t="47695" x="1498600" y="4529138"/>
          <p14:tracePt t="47703" x="1470025" y="4548188"/>
          <p14:tracePt t="47711" x="1433513" y="4556125"/>
          <p14:tracePt t="47719" x="1397000" y="4575175"/>
          <p14:tracePt t="47727" x="1360488" y="4584700"/>
          <p14:tracePt t="47735" x="1333500" y="4611688"/>
          <p14:tracePt t="47743" x="1287463" y="4629150"/>
          <p14:tracePt t="47751" x="1270000" y="4638675"/>
          <p14:tracePt t="47760" x="1223963" y="4657725"/>
          <p14:tracePt t="47767" x="1206500" y="4675188"/>
          <p14:tracePt t="47775" x="1177925" y="4694238"/>
          <p14:tracePt t="47783" x="1160463" y="4702175"/>
          <p14:tracePt t="47791" x="1123950" y="4721225"/>
          <p14:tracePt t="47799" x="1123950" y="4730750"/>
          <p14:tracePt t="47808" x="1114425" y="4730750"/>
          <p14:tracePt t="47815" x="1087438" y="4748213"/>
          <p14:tracePt t="47831" x="1077913" y="4757738"/>
          <p14:tracePt t="47842" x="1068388" y="4767263"/>
          <p14:tracePt t="47858" x="1050925" y="4767263"/>
          <p14:tracePt t="47887" x="1041400" y="4767263"/>
          <p14:tracePt t="47911" x="1031875" y="4775200"/>
          <p14:tracePt t="47919" x="1022350" y="4784725"/>
          <p14:tracePt t="47927" x="1014413" y="4794250"/>
          <p14:tracePt t="47935" x="1004888" y="4803775"/>
          <p14:tracePt t="47957" x="985838" y="4811713"/>
          <p14:tracePt t="47967" x="985838" y="4821238"/>
          <p14:tracePt t="48087" x="977900" y="4830763"/>
          <p14:tracePt t="48095" x="977900" y="4848225"/>
          <p14:tracePt t="48103" x="968375" y="4867275"/>
          <p14:tracePt t="48111" x="958850" y="4903788"/>
          <p14:tracePt t="48119" x="958850" y="4930775"/>
          <p14:tracePt t="48127" x="931863" y="4959350"/>
          <p14:tracePt t="48144" x="922338" y="4995863"/>
          <p14:tracePt t="48151" x="912813" y="5013325"/>
          <p14:tracePt t="48263" x="904875" y="5022850"/>
          <p14:tracePt t="48271" x="904875" y="5032375"/>
          <p14:tracePt t="48279" x="904875" y="5049838"/>
          <p14:tracePt t="48295" x="904875" y="5059363"/>
          <p14:tracePt t="48375" x="895350" y="5068888"/>
          <p14:tracePt t="48511" x="0" y="0"/>
        </p14:tracePtLst>
        <p14:tracePtLst>
          <p14:tracePt t="53104" x="2174875" y="3516313"/>
          <p14:tracePt t="53199" x="2182813" y="3506788"/>
          <p14:tracePt t="53207" x="2219325" y="3479800"/>
          <p14:tracePt t="53214" x="2247900" y="3460750"/>
          <p14:tracePt t="53224" x="2284413" y="3443288"/>
          <p14:tracePt t="53231" x="2311400" y="3406775"/>
          <p14:tracePt t="53240" x="2357438" y="3370263"/>
          <p14:tracePt t="53247" x="2384425" y="3351213"/>
          <p14:tracePt t="53257" x="2384425" y="3341688"/>
          <p14:tracePt t="53263" x="2401888" y="3324225"/>
          <p14:tracePt t="53273" x="2411413" y="3314700"/>
          <p14:tracePt t="53279" x="2420938" y="3314700"/>
          <p14:tracePt t="53295" x="2420938" y="3305175"/>
          <p14:tracePt t="53303" x="2420938" y="3297238"/>
          <p14:tracePt t="53311" x="2420938" y="3278188"/>
          <p14:tracePt t="53319" x="2420938" y="3268663"/>
          <p14:tracePt t="53327" x="2420938" y="3260725"/>
          <p14:tracePt t="53335" x="2420938" y="3251200"/>
          <p14:tracePt t="53343" x="2430463" y="3241675"/>
          <p14:tracePt t="53351" x="2430463" y="3224213"/>
          <p14:tracePt t="53359" x="2430463" y="3205163"/>
          <p14:tracePt t="53367" x="2430463" y="3195638"/>
          <p14:tracePt t="53375" x="2430463" y="3178175"/>
          <p14:tracePt t="53383" x="2430463" y="3168650"/>
          <p14:tracePt t="53391" x="2430463" y="3159125"/>
          <p14:tracePt t="53399" x="2430463" y="3141663"/>
          <p14:tracePt t="53407" x="2430463" y="3132138"/>
          <p14:tracePt t="53415" x="2430463" y="3114675"/>
          <p14:tracePt t="53424" x="2420938" y="3105150"/>
          <p14:tracePt t="53431" x="2401888" y="3086100"/>
          <p14:tracePt t="53440" x="2384425" y="3068638"/>
          <p14:tracePt t="53447" x="2338388" y="3049588"/>
          <p14:tracePt t="53457" x="2301875" y="3032125"/>
          <p14:tracePt t="53463" x="2265363" y="3013075"/>
          <p14:tracePt t="53474" x="2219325" y="2995613"/>
          <p14:tracePt t="53479" x="2174875" y="2968625"/>
          <p14:tracePt t="53490" x="2119313" y="2949575"/>
          <p14:tracePt t="53495" x="2073275" y="2930525"/>
          <p14:tracePt t="53503" x="2027238" y="2922588"/>
          <p14:tracePt t="53511" x="1990725" y="2913063"/>
          <p14:tracePt t="53519" x="1927225" y="2903538"/>
          <p14:tracePt t="53527" x="1873250" y="2894013"/>
          <p14:tracePt t="53535" x="1827213" y="2894013"/>
          <p14:tracePt t="53543" x="1790700" y="2894013"/>
          <p14:tracePt t="53551" x="1717675" y="2894013"/>
          <p14:tracePt t="53559" x="1662113" y="2894013"/>
          <p14:tracePt t="53567" x="1608138" y="2894013"/>
          <p14:tracePt t="53575" x="1562100" y="2894013"/>
          <p14:tracePt t="53583" x="1498600" y="2894013"/>
          <p14:tracePt t="53591" x="1416050" y="2903538"/>
          <p14:tracePt t="53599" x="1343025" y="2903538"/>
          <p14:tracePt t="53608" x="1270000" y="2922588"/>
          <p14:tracePt t="53615" x="1169988" y="2930525"/>
          <p14:tracePt t="53624" x="1096963" y="2949575"/>
          <p14:tracePt t="53631" x="1014413" y="2959100"/>
          <p14:tracePt t="53641" x="958850" y="2968625"/>
          <p14:tracePt t="53647" x="876300" y="2995613"/>
          <p14:tracePt t="53658" x="849313" y="2995613"/>
          <p14:tracePt t="53663" x="822325" y="3022600"/>
          <p14:tracePt t="53674" x="803275" y="3022600"/>
          <p14:tracePt t="53679" x="795338" y="3022600"/>
          <p14:tracePt t="53691" x="776288" y="3032125"/>
          <p14:tracePt t="53695" x="766763" y="3041650"/>
          <p14:tracePt t="53703" x="758825" y="3049588"/>
          <p14:tracePt t="53711" x="739775" y="3059113"/>
          <p14:tracePt t="53719" x="722313" y="3078163"/>
          <p14:tracePt t="53727" x="703263" y="3095625"/>
          <p14:tracePt t="53735" x="676275" y="3122613"/>
          <p14:tracePt t="53743" x="657225" y="3141663"/>
          <p14:tracePt t="53751" x="639763" y="3159125"/>
          <p14:tracePt t="53759" x="593725" y="3187700"/>
          <p14:tracePt t="53767" x="566738" y="3214688"/>
          <p14:tracePt t="53775" x="539750" y="3241675"/>
          <p14:tracePt t="53783" x="530225" y="3260725"/>
          <p14:tracePt t="53791" x="511175" y="3305175"/>
          <p14:tracePt t="53799" x="501650" y="3324225"/>
          <p14:tracePt t="53807" x="484188" y="3370263"/>
          <p14:tracePt t="53815" x="474663" y="3387725"/>
          <p14:tracePt t="53824" x="465138" y="3443288"/>
          <p14:tracePt t="53831" x="457200" y="3460750"/>
          <p14:tracePt t="53840" x="457200" y="3497263"/>
          <p14:tracePt t="53847" x="447675" y="3516313"/>
          <p14:tracePt t="53857" x="447675" y="3552825"/>
          <p14:tracePt t="53863" x="447675" y="3560763"/>
          <p14:tracePt t="53873" x="447675" y="3570288"/>
          <p14:tracePt t="53879" x="447675" y="3579813"/>
          <p14:tracePt t="53890" x="447675" y="3589338"/>
          <p14:tracePt t="53895" x="447675" y="3597275"/>
          <p14:tracePt t="53903" x="447675" y="3616325"/>
          <p14:tracePt t="53919" x="447675" y="3625850"/>
          <p14:tracePt t="53936" x="447675" y="3633788"/>
          <p14:tracePt t="53957" x="447675" y="3679825"/>
          <p14:tracePt t="53961" x="447675" y="3698875"/>
          <p14:tracePt t="53967" x="457200" y="3706813"/>
          <p14:tracePt t="53976" x="465138" y="3716338"/>
          <p14:tracePt t="53983" x="484188" y="3735388"/>
          <p14:tracePt t="53991" x="493713" y="3752850"/>
          <p14:tracePt t="53999" x="501650" y="3762375"/>
          <p14:tracePt t="54007" x="511175" y="3762375"/>
          <p14:tracePt t="54015" x="511175" y="3771900"/>
          <p14:tracePt t="54031" x="520700" y="3779838"/>
          <p14:tracePt t="54041" x="530225" y="3789363"/>
          <p14:tracePt t="54047" x="547688" y="3798888"/>
          <p14:tracePt t="54058" x="566738" y="3816350"/>
          <p14:tracePt t="54063" x="584200" y="3825875"/>
          <p14:tracePt t="54074" x="612775" y="3844925"/>
          <p14:tracePt t="54079" x="657225" y="3871913"/>
          <p14:tracePt t="54091" x="693738" y="3889375"/>
          <p14:tracePt t="54095" x="722313" y="3898900"/>
          <p14:tracePt t="54103" x="766763" y="3927475"/>
          <p14:tracePt t="54111" x="795338" y="3935413"/>
          <p14:tracePt t="54119" x="839788" y="3935413"/>
          <p14:tracePt t="54127" x="868363" y="3954463"/>
          <p14:tracePt t="54136" x="895350" y="3954463"/>
          <p14:tracePt t="54143" x="922338" y="3963988"/>
          <p14:tracePt t="54151" x="968375" y="3971925"/>
          <p14:tracePt t="54159" x="995363" y="3981450"/>
          <p14:tracePt t="54167" x="1050925" y="3981450"/>
          <p14:tracePt t="54175" x="1114425" y="4000500"/>
          <p14:tracePt t="54183" x="1169988" y="4008438"/>
          <p14:tracePt t="54191" x="1243013" y="4008438"/>
          <p14:tracePt t="54199" x="1323975" y="4008438"/>
          <p14:tracePt t="54207" x="1397000" y="4017963"/>
          <p14:tracePt t="54215" x="1470025" y="4037013"/>
          <p14:tracePt t="54223" x="1535113" y="4037013"/>
          <p14:tracePt t="54231" x="1589088" y="4037013"/>
          <p14:tracePt t="54240" x="1644650" y="4037013"/>
          <p14:tracePt t="54247" x="1717675" y="4037013"/>
          <p14:tracePt t="54257" x="1763713" y="4037013"/>
          <p14:tracePt t="54263" x="1817688" y="4037013"/>
          <p14:tracePt t="54273" x="1854200" y="4037013"/>
          <p14:tracePt t="54279" x="1890713" y="4037013"/>
          <p14:tracePt t="54291" x="1927225" y="4037013"/>
          <p14:tracePt t="54295" x="1954213" y="4037013"/>
          <p14:tracePt t="54303" x="1990725" y="4037013"/>
          <p14:tracePt t="54311" x="2009775" y="4037013"/>
          <p14:tracePt t="54319" x="2046288" y="4027488"/>
          <p14:tracePt t="54327" x="2063750" y="4008438"/>
          <p14:tracePt t="54343" x="2082800" y="4000500"/>
          <p14:tracePt t="54351" x="2092325" y="4000500"/>
          <p14:tracePt t="54359" x="2119313" y="3981450"/>
          <p14:tracePt t="54367" x="2128838" y="3971925"/>
          <p14:tracePt t="54375" x="2136775" y="3963988"/>
          <p14:tracePt t="54383" x="2165350" y="3944938"/>
          <p14:tracePt t="54391" x="2182813" y="3935413"/>
          <p14:tracePt t="54399" x="2182813" y="3927475"/>
          <p14:tracePt t="54407" x="2201863" y="3908425"/>
          <p14:tracePt t="54415" x="2201863" y="3889375"/>
          <p14:tracePt t="54423" x="2211388" y="3881438"/>
          <p14:tracePt t="54431" x="2219325" y="3871913"/>
          <p14:tracePt t="54441" x="2228850" y="3852863"/>
          <p14:tracePt t="54447" x="2238375" y="3852863"/>
          <p14:tracePt t="54456" x="2238375" y="3844925"/>
          <p14:tracePt t="54463" x="2247900" y="3825875"/>
          <p14:tracePt t="54473" x="2247900" y="3808413"/>
          <p14:tracePt t="54479" x="2255838" y="3779838"/>
          <p14:tracePt t="54495" x="2265363" y="3743325"/>
          <p14:tracePt t="54504" x="2265363" y="3735388"/>
          <p14:tracePt t="54511" x="2265363" y="3725863"/>
          <p14:tracePt t="54519" x="2274888" y="3716338"/>
          <p14:tracePt t="54527" x="2274888" y="3706813"/>
          <p14:tracePt t="54535" x="2274888" y="3689350"/>
          <p14:tracePt t="54543" x="2274888" y="3670300"/>
          <p14:tracePt t="54551" x="2274888" y="3662363"/>
          <p14:tracePt t="54559" x="2274888" y="3652838"/>
          <p14:tracePt t="54567" x="2274888" y="3633788"/>
          <p14:tracePt t="54575" x="2274888" y="3616325"/>
          <p14:tracePt t="54583" x="2274888" y="3597275"/>
          <p14:tracePt t="54591" x="2274888" y="3579813"/>
          <p14:tracePt t="54599" x="2274888" y="3560763"/>
          <p14:tracePt t="54607" x="2274888" y="3543300"/>
          <p14:tracePt t="54615" x="2274888" y="3533775"/>
          <p14:tracePt t="54624" x="2274888" y="3516313"/>
          <p14:tracePt t="54631" x="2274888" y="3506788"/>
          <p14:tracePt t="54647" x="2274888" y="3487738"/>
          <p14:tracePt t="54657" x="2274888" y="3470275"/>
          <p14:tracePt t="54663" x="2265363" y="3460750"/>
          <p14:tracePt t="54673" x="2255838" y="3443288"/>
          <p14:tracePt t="54679" x="2255838" y="3433763"/>
          <p14:tracePt t="54690" x="2255838" y="3424238"/>
          <p14:tracePt t="54695" x="2247900" y="3424238"/>
          <p14:tracePt t="54704" x="2238375" y="3414713"/>
          <p14:tracePt t="54719" x="2238375" y="3406775"/>
          <p14:tracePt t="54727" x="2238375" y="3397250"/>
          <p14:tracePt t="54735" x="2228850" y="3370263"/>
          <p14:tracePt t="54751" x="2228850" y="3360738"/>
          <p14:tracePt t="54759" x="2219325" y="3351213"/>
          <p14:tracePt t="54767" x="2201863" y="3333750"/>
          <p14:tracePt t="54775" x="2182813" y="3314700"/>
          <p14:tracePt t="54784" x="2174875" y="3297238"/>
          <p14:tracePt t="54792" x="2165350" y="3287713"/>
          <p14:tracePt t="54799" x="2136775" y="3268663"/>
          <p14:tracePt t="54808" x="2128838" y="3268663"/>
          <p14:tracePt t="54815" x="2100263" y="3251200"/>
          <p14:tracePt t="54824" x="2082800" y="3241675"/>
          <p14:tracePt t="54831" x="2063750" y="3232150"/>
          <p14:tracePt t="54841" x="2036763" y="3214688"/>
          <p14:tracePt t="54847" x="2027238" y="3214688"/>
          <p14:tracePt t="54856" x="2000250" y="3195638"/>
          <p14:tracePt t="54863" x="1963738" y="3187700"/>
          <p14:tracePt t="54874" x="1936750" y="3187700"/>
          <p14:tracePt t="54879" x="1909763" y="3178175"/>
          <p14:tracePt t="54890" x="1873250" y="3178175"/>
          <p14:tracePt t="54895" x="1827213" y="3168650"/>
          <p14:tracePt t="54903" x="1763713" y="3159125"/>
          <p14:tracePt t="54911" x="1708150" y="3159125"/>
          <p14:tracePt t="54919" x="1654175" y="3159125"/>
          <p14:tracePt t="54927" x="1625600" y="3159125"/>
          <p14:tracePt t="54935" x="1579563" y="3159125"/>
          <p14:tracePt t="54957" x="1470025" y="3159125"/>
          <p14:tracePt t="54959" x="1443038" y="3159125"/>
          <p14:tracePt t="54967" x="1397000" y="3159125"/>
          <p14:tracePt t="54975" x="1389063" y="3159125"/>
          <p14:tracePt t="54983" x="1352550" y="3159125"/>
          <p14:tracePt t="54991" x="1323975" y="3159125"/>
          <p14:tracePt t="54999" x="1296988" y="3159125"/>
          <p14:tracePt t="55008" x="1270000" y="3159125"/>
          <p14:tracePt t="55015" x="1223963" y="3159125"/>
          <p14:tracePt t="55024" x="1196975" y="3168650"/>
          <p14:tracePt t="55031" x="1150938" y="3178175"/>
          <p14:tracePt t="55040" x="1104900" y="3205163"/>
          <p14:tracePt t="55047" x="1068388" y="3214688"/>
          <p14:tracePt t="55057" x="1031875" y="3224213"/>
          <p14:tracePt t="55063" x="1004888" y="3232150"/>
          <p14:tracePt t="55073" x="958850" y="3251200"/>
          <p14:tracePt t="55079" x="941388" y="3260725"/>
          <p14:tracePt t="55090" x="912813" y="3278188"/>
          <p14:tracePt t="55095" x="885825" y="3297238"/>
          <p14:tracePt t="55103" x="849313" y="3305175"/>
          <p14:tracePt t="55111" x="822325" y="3314700"/>
          <p14:tracePt t="55119" x="795338" y="3333750"/>
          <p14:tracePt t="55127" x="758825" y="3341688"/>
          <p14:tracePt t="55135" x="739775" y="3351213"/>
          <p14:tracePt t="55143" x="730250" y="3351213"/>
          <p14:tracePt t="55151" x="730250" y="3360738"/>
          <p14:tracePt t="55167" x="722313" y="3370263"/>
          <p14:tracePt t="55175" x="712788" y="3378200"/>
          <p14:tracePt t="55183" x="703263" y="3387725"/>
          <p14:tracePt t="55199" x="685800" y="3406775"/>
          <p14:tracePt t="55207" x="676275" y="3414713"/>
          <p14:tracePt t="55215" x="666750" y="3414713"/>
          <p14:tracePt t="55224" x="649288" y="3433763"/>
          <p14:tracePt t="55241" x="649288" y="3443288"/>
          <p14:tracePt t="55247" x="639763" y="3460750"/>
          <p14:tracePt t="55257" x="630238" y="3470275"/>
          <p14:tracePt t="55263" x="630238" y="3487738"/>
          <p14:tracePt t="55274" x="620713" y="3497263"/>
          <p14:tracePt t="55279" x="603250" y="3524250"/>
          <p14:tracePt t="55290" x="593725" y="3543300"/>
          <p14:tracePt t="55295" x="584200" y="3560763"/>
          <p14:tracePt t="55303" x="566738" y="3589338"/>
          <p14:tracePt t="55311" x="557213" y="3606800"/>
          <p14:tracePt t="55319" x="547688" y="3625850"/>
          <p14:tracePt t="55327" x="539750" y="3643313"/>
          <p14:tracePt t="55335" x="530225" y="3652838"/>
          <p14:tracePt t="55343" x="530225" y="3670300"/>
          <p14:tracePt t="55351" x="520700" y="3679825"/>
          <p14:tracePt t="55359" x="511175" y="3689350"/>
          <p14:tracePt t="55367" x="501650" y="3698875"/>
          <p14:tracePt t="55383" x="493713" y="3716338"/>
          <p14:tracePt t="55391" x="493713" y="3725863"/>
          <p14:tracePt t="55399" x="493713" y="3735388"/>
          <p14:tracePt t="55408" x="493713" y="3752850"/>
          <p14:tracePt t="55415" x="484188" y="3771900"/>
          <p14:tracePt t="55424" x="484188" y="3779838"/>
          <p14:tracePt t="55431" x="474663" y="3798888"/>
          <p14:tracePt t="55440" x="474663" y="3808413"/>
          <p14:tracePt t="55456" x="474663" y="3816350"/>
          <p14:tracePt t="55479" x="465138" y="3825875"/>
          <p14:tracePt t="55495" x="465138" y="3835400"/>
          <p14:tracePt t="55511" x="465138" y="3844925"/>
          <p14:tracePt t="55527" x="465138" y="3852863"/>
          <p14:tracePt t="55535" x="465138" y="3871913"/>
          <p14:tracePt t="55551" x="457200" y="3871913"/>
          <p14:tracePt t="55552" x="0" y="0"/>
        </p14:tracePtLst>
        <p14:tracePtLst>
          <p14:tracePt t="79320" x="5535613" y="3543300"/>
          <p14:tracePt t="79463" x="5535613" y="3497263"/>
          <p14:tracePt t="79471" x="5535613" y="3470275"/>
          <p14:tracePt t="79479" x="5535613" y="3433763"/>
          <p14:tracePt t="79487" x="5535613" y="3397250"/>
          <p14:tracePt t="79495" x="5526088" y="3370263"/>
          <p14:tracePt t="79504" x="5526088" y="3324225"/>
          <p14:tracePt t="79511" x="5499100" y="3278188"/>
          <p14:tracePt t="79520" x="5489575" y="3241675"/>
          <p14:tracePt t="79528" x="5481638" y="3224213"/>
          <p14:tracePt t="79537" x="5472113" y="3159125"/>
          <p14:tracePt t="79543" x="5462588" y="3141663"/>
          <p14:tracePt t="79553" x="5453063" y="3122613"/>
          <p14:tracePt t="79559" x="5445125" y="3105150"/>
          <p14:tracePt t="79570" x="5435600" y="3086100"/>
          <p14:tracePt t="79576" x="5416550" y="3068638"/>
          <p14:tracePt t="79583" x="5389563" y="3022600"/>
          <p14:tracePt t="79591" x="5389563" y="3013075"/>
          <p14:tracePt t="79599" x="5362575" y="3005138"/>
          <p14:tracePt t="79607" x="5316538" y="2976563"/>
          <p14:tracePt t="79616" x="5253038" y="2949575"/>
          <p14:tracePt t="79623" x="5207000" y="2940050"/>
          <p14:tracePt t="79631" x="5133975" y="2913063"/>
          <p14:tracePt t="79639" x="5051425" y="2903538"/>
          <p14:tracePt t="79647" x="4960938" y="2886075"/>
          <p14:tracePt t="79655" x="4905375" y="2886075"/>
          <p14:tracePt t="79663" x="4795838" y="2876550"/>
          <p14:tracePt t="79671" x="4695825" y="2857500"/>
          <p14:tracePt t="79679" x="4567238" y="2849563"/>
          <p14:tracePt t="79687" x="4457700" y="2830513"/>
          <p14:tracePt t="79695" x="4330700" y="2820988"/>
          <p14:tracePt t="79704" x="4202113" y="2820988"/>
          <p14:tracePt t="79711" x="4092575" y="2820988"/>
          <p14:tracePt t="79721" x="3983038" y="2820988"/>
          <p14:tracePt t="79727" x="3873500" y="2820988"/>
          <p14:tracePt t="79737" x="3763963" y="2820988"/>
          <p14:tracePt t="79743" x="3681413" y="2820988"/>
          <p14:tracePt t="79754" x="3608388" y="2840038"/>
          <p14:tracePt t="79759" x="3544888" y="2849563"/>
          <p14:tracePt t="79771" x="3508375" y="2857500"/>
          <p14:tracePt t="79775" x="3462338" y="2886075"/>
          <p14:tracePt t="79783" x="3398838" y="2894013"/>
          <p14:tracePt t="79792" x="3333750" y="2930525"/>
          <p14:tracePt t="79799" x="3289300" y="2940050"/>
          <p14:tracePt t="79808" x="3233738" y="2968625"/>
          <p14:tracePt t="79815" x="3187700" y="2986088"/>
          <p14:tracePt t="79823" x="3124200" y="3013075"/>
          <p14:tracePt t="79831" x="3078163" y="3041650"/>
          <p14:tracePt t="79839" x="3032125" y="3059113"/>
          <p14:tracePt t="79847" x="2987675" y="3095625"/>
          <p14:tracePt t="79855" x="2968625" y="3114675"/>
          <p14:tracePt t="79863" x="2951163" y="3132138"/>
          <p14:tracePt t="79871" x="2922588" y="3151188"/>
          <p14:tracePt t="79879" x="2905125" y="3168650"/>
          <p14:tracePt t="79888" x="2895600" y="3178175"/>
          <p14:tracePt t="79895" x="2886075" y="3205163"/>
          <p14:tracePt t="79904" x="2886075" y="3214688"/>
          <p14:tracePt t="79911" x="2878138" y="3241675"/>
          <p14:tracePt t="79921" x="2878138" y="3260725"/>
          <p14:tracePt t="79927" x="2868613" y="3287713"/>
          <p14:tracePt t="79937" x="2868613" y="3297238"/>
          <p14:tracePt t="79954" x="2868613" y="3351213"/>
          <p14:tracePt t="79959" x="2868613" y="3370263"/>
          <p14:tracePt t="79971" x="2868613" y="3397250"/>
          <p14:tracePt t="79975" x="2868613" y="3433763"/>
          <p14:tracePt t="79983" x="2868613" y="3460750"/>
          <p14:tracePt t="79991" x="2868613" y="3487738"/>
          <p14:tracePt t="79999" x="2868613" y="3516313"/>
          <p14:tracePt t="80007" x="2895600" y="3552825"/>
          <p14:tracePt t="80015" x="2914650" y="3589338"/>
          <p14:tracePt t="80024" x="2922588" y="3606800"/>
          <p14:tracePt t="80031" x="2959100" y="3643313"/>
          <p14:tracePt t="80039" x="2968625" y="3670300"/>
          <p14:tracePt t="80047" x="2987675" y="3689350"/>
          <p14:tracePt t="80055" x="3014663" y="3716338"/>
          <p14:tracePt t="80063" x="3032125" y="3735388"/>
          <p14:tracePt t="80072" x="3078163" y="3752850"/>
          <p14:tracePt t="80079" x="3124200" y="3779838"/>
          <p14:tracePt t="80088" x="3187700" y="3798888"/>
          <p14:tracePt t="80095" x="3252788" y="3825875"/>
          <p14:tracePt t="80105" x="3343275" y="3852863"/>
          <p14:tracePt t="80111" x="3443288" y="3881438"/>
          <p14:tracePt t="80120" x="3535363" y="3908425"/>
          <p14:tracePt t="80127" x="3635375" y="3917950"/>
          <p14:tracePt t="80137" x="3727450" y="3935413"/>
          <p14:tracePt t="80143" x="3800475" y="3944938"/>
          <p14:tracePt t="80154" x="3900488" y="3971925"/>
          <p14:tracePt t="80159" x="4010025" y="3971925"/>
          <p14:tracePt t="80171" x="4102100" y="3971925"/>
          <p14:tracePt t="80175" x="4175125" y="3971925"/>
          <p14:tracePt t="80188" x="4284663" y="3971925"/>
          <p14:tracePt t="80191" x="4357688" y="3971925"/>
          <p14:tracePt t="80199" x="4467225" y="3971925"/>
          <p14:tracePt t="80207" x="4557713" y="3971925"/>
          <p14:tracePt t="80215" x="4630738" y="3971925"/>
          <p14:tracePt t="80223" x="4749800" y="3971925"/>
          <p14:tracePt t="80231" x="4841875" y="3971925"/>
          <p14:tracePt t="80239" x="4951413" y="3971925"/>
          <p14:tracePt t="80247" x="5024438" y="3971925"/>
          <p14:tracePt t="80255" x="5078413" y="3971925"/>
          <p14:tracePt t="80263" x="5160963" y="3963988"/>
          <p14:tracePt t="80271" x="5233988" y="3935413"/>
          <p14:tracePt t="80279" x="5280025" y="3927475"/>
          <p14:tracePt t="80287" x="5326063" y="3908425"/>
          <p14:tracePt t="80295" x="5370513" y="3881438"/>
          <p14:tracePt t="80304" x="5399088" y="3862388"/>
          <p14:tracePt t="80311" x="5408613" y="3862388"/>
          <p14:tracePt t="80320" x="5435600" y="3844925"/>
          <p14:tracePt t="80327" x="5453063" y="3825875"/>
          <p14:tracePt t="80338" x="5462588" y="3816350"/>
          <p14:tracePt t="80343" x="5481638" y="3798888"/>
          <p14:tracePt t="80353" x="5489575" y="3779838"/>
          <p14:tracePt t="80359" x="5499100" y="3743325"/>
          <p14:tracePt t="80370" x="5518150" y="3725863"/>
          <p14:tracePt t="80375" x="5554663" y="3698875"/>
          <p14:tracePt t="80384" x="5554663" y="3689350"/>
          <p14:tracePt t="80391" x="5572125" y="3670300"/>
          <p14:tracePt t="80399" x="5581650" y="3652838"/>
          <p14:tracePt t="80407" x="5591175" y="3633788"/>
          <p14:tracePt t="80415" x="5599113" y="3616325"/>
          <p14:tracePt t="80423" x="5608638" y="3597275"/>
          <p14:tracePt t="80431" x="5608638" y="3579813"/>
          <p14:tracePt t="80439" x="5618163" y="3560763"/>
          <p14:tracePt t="80447" x="5618163" y="3552825"/>
          <p14:tracePt t="80456" x="5627688" y="3533775"/>
          <p14:tracePt t="80464" x="5627688" y="3516313"/>
          <p14:tracePt t="80471" x="5627688" y="3506788"/>
          <p14:tracePt t="80479" x="5627688" y="3479800"/>
          <p14:tracePt t="80487" x="5635625" y="3460750"/>
          <p14:tracePt t="80495" x="5635625" y="3451225"/>
          <p14:tracePt t="80504" x="5635625" y="3433763"/>
          <p14:tracePt t="80511" x="5635625" y="3414713"/>
          <p14:tracePt t="80520" x="5635625" y="3378200"/>
          <p14:tracePt t="80527" x="5635625" y="3370263"/>
          <p14:tracePt t="80537" x="5635625" y="3360738"/>
          <p14:tracePt t="80543" x="5635625" y="3351213"/>
          <p14:tracePt t="80554" x="5635625" y="3333750"/>
          <p14:tracePt t="80559" x="5635625" y="3324225"/>
          <p14:tracePt t="80575" x="5635625" y="3314700"/>
          <p14:tracePt t="80583" x="5635625" y="3305175"/>
          <p14:tracePt t="80695" x="5635625" y="3297238"/>
          <p14:tracePt t="81111" x="0" y="0"/>
        </p14:tracePtLst>
        <p14:tracePtLst>
          <p14:tracePt t="102112" x="5618163" y="3314700"/>
          <p14:tracePt t="102591" x="5599113" y="3324225"/>
          <p14:tracePt t="102623" x="5581650" y="3333750"/>
          <p14:tracePt t="102679" x="5581650" y="3341688"/>
          <p14:tracePt t="102687" x="5581650" y="3360738"/>
          <p14:tracePt t="102695" x="5581650" y="3378200"/>
          <p14:tracePt t="102703" x="5581650" y="3406775"/>
          <p14:tracePt t="102711" x="5581650" y="3424238"/>
          <p14:tracePt t="102719" x="5581650" y="3433763"/>
          <p14:tracePt t="102727" x="5581650" y="3451225"/>
          <p14:tracePt t="102735" x="5581650" y="3460750"/>
          <p14:tracePt t="102751" x="5572125" y="3470275"/>
          <p14:tracePt t="102759" x="5572125" y="3487738"/>
          <p14:tracePt t="102768" x="5572125" y="3497263"/>
          <p14:tracePt t="102775" x="5572125" y="3506788"/>
          <p14:tracePt t="102791" x="5572125" y="3516313"/>
          <p14:tracePt t="102817" x="5562600" y="3533775"/>
          <p14:tracePt t="102839" x="5562600" y="3543300"/>
          <p14:tracePt t="102847" x="5562600" y="3560763"/>
          <p14:tracePt t="102855" x="5562600" y="3570288"/>
          <p14:tracePt t="102863" x="5562600" y="3589338"/>
          <p14:tracePt t="102871" x="5562600" y="3606800"/>
          <p14:tracePt t="102879" x="5562600" y="3625850"/>
          <p14:tracePt t="102887" x="5562600" y="3643313"/>
          <p14:tracePt t="102895" x="5562600" y="3652838"/>
          <p14:tracePt t="102903" x="5562600" y="3670300"/>
          <p14:tracePt t="102911" x="5562600" y="3689350"/>
          <p14:tracePt t="102919" x="5562600" y="3716338"/>
          <p14:tracePt t="102927" x="5562600" y="3752850"/>
          <p14:tracePt t="102935" x="5562600" y="3771900"/>
          <p14:tracePt t="102952" x="5562600" y="3789363"/>
          <p14:tracePt t="102959" x="5562600" y="3798888"/>
          <p14:tracePt t="106463" x="5562600" y="3808413"/>
          <p14:tracePt t="106471" x="5554663" y="3816350"/>
          <p14:tracePt t="106479" x="5535613" y="3816350"/>
          <p14:tracePt t="106487" x="5535613" y="3825875"/>
          <p14:tracePt t="106496" x="5518150" y="3825875"/>
          <p14:tracePt t="106503" x="5508625" y="3825875"/>
          <p14:tracePt t="106511" x="5489575" y="3835400"/>
          <p14:tracePt t="106535" x="5481638" y="3835400"/>
          <p14:tracePt t="106551" x="5462588" y="3844925"/>
          <p14:tracePt t="106559" x="5435600" y="3844925"/>
          <p14:tracePt t="106567" x="5380038" y="3862388"/>
          <p14:tracePt t="106575" x="5316538" y="3881438"/>
          <p14:tracePt t="106584" x="5270500" y="3898900"/>
          <p14:tracePt t="106591" x="5233988" y="3898900"/>
          <p14:tracePt t="106600" x="5207000" y="3898900"/>
          <p14:tracePt t="106607" x="5160963" y="3908425"/>
          <p14:tracePt t="106616" x="5133975" y="3908425"/>
          <p14:tracePt t="106623" x="5114925" y="3908425"/>
          <p14:tracePt t="106633" x="5097463" y="3908425"/>
          <p14:tracePt t="106639" x="5078413" y="3917950"/>
          <p14:tracePt t="106651" x="5070475" y="3917950"/>
          <p14:tracePt t="106655" x="5060950" y="3917950"/>
          <p14:tracePt t="106663" x="5051425" y="3927475"/>
          <p14:tracePt t="106671" x="5041900" y="3927475"/>
          <p14:tracePt t="106679" x="5033963" y="3927475"/>
          <p14:tracePt t="106687" x="5014913" y="3927475"/>
          <p14:tracePt t="106695" x="5005388" y="3935413"/>
          <p14:tracePt t="106703" x="4987925" y="3944938"/>
          <p14:tracePt t="106711" x="4968875" y="3944938"/>
          <p14:tracePt t="106719" x="4960938" y="3944938"/>
          <p14:tracePt t="106727" x="4932363" y="3954463"/>
          <p14:tracePt t="106752" x="4924425" y="3954463"/>
          <p14:tracePt t="106759" x="4914900" y="3963988"/>
          <p14:tracePt t="106768" x="4905375" y="3963988"/>
          <p14:tracePt t="106776" x="4887913" y="3971925"/>
          <p14:tracePt t="106784" x="4878388" y="3981450"/>
          <p14:tracePt t="106792" x="4868863" y="3981450"/>
          <p14:tracePt t="106800" x="4851400" y="3990975"/>
          <p14:tracePt t="106807" x="4832350" y="4008438"/>
          <p14:tracePt t="106816" x="4813300" y="4017963"/>
          <p14:tracePt t="106823" x="4805363" y="4027488"/>
          <p14:tracePt t="106834" x="4795838" y="4037013"/>
          <p14:tracePt t="106839" x="4786313" y="4044950"/>
          <p14:tracePt t="106850" x="4776788" y="4064000"/>
          <p14:tracePt t="106855" x="4768850" y="4073525"/>
          <p14:tracePt t="106863" x="4740275" y="4090988"/>
          <p14:tracePt t="106879" x="4732338" y="4100513"/>
          <p14:tracePt t="106887" x="4713288" y="4110038"/>
          <p14:tracePt t="106895" x="4703763" y="4110038"/>
          <p14:tracePt t="106903" x="4695825" y="4117975"/>
          <p14:tracePt t="106911" x="4686300" y="4127500"/>
          <p14:tracePt t="106919" x="4686300" y="4146550"/>
          <p14:tracePt t="106927" x="4676775" y="4154488"/>
          <p14:tracePt t="106935" x="4667250" y="4173538"/>
          <p14:tracePt t="106951" x="4659313" y="4191000"/>
          <p14:tracePt t="106959" x="4659313" y="4200525"/>
          <p14:tracePt t="106967" x="4649788" y="4210050"/>
          <p14:tracePt t="106975" x="4649788" y="4219575"/>
          <p14:tracePt t="106984" x="4640263" y="4237038"/>
          <p14:tracePt t="106991" x="4640263" y="4246563"/>
          <p14:tracePt t="107000" x="4640263" y="4256088"/>
          <p14:tracePt t="107007" x="4630738" y="4264025"/>
          <p14:tracePt t="107017" x="4630738" y="4283075"/>
          <p14:tracePt t="107023" x="4630738" y="4300538"/>
          <p14:tracePt t="107033" x="4630738" y="4319588"/>
          <p14:tracePt t="107039" x="4630738" y="4337050"/>
          <p14:tracePt t="107050" x="4630738" y="4356100"/>
          <p14:tracePt t="107055" x="4630738" y="4373563"/>
          <p14:tracePt t="107063" x="4630738" y="4392613"/>
          <p14:tracePt t="107071" x="4630738" y="4410075"/>
          <p14:tracePt t="107079" x="4630738" y="4438650"/>
          <p14:tracePt t="107087" x="4640263" y="4446588"/>
          <p14:tracePt t="107095" x="4649788" y="4456113"/>
          <p14:tracePt t="107103" x="4649788" y="4465638"/>
          <p14:tracePt t="107111" x="4667250" y="4483100"/>
          <p14:tracePt t="107127" x="4676775" y="4492625"/>
          <p14:tracePt t="107135" x="4686300" y="4502150"/>
          <p14:tracePt t="107143" x="4695825" y="4529138"/>
          <p14:tracePt t="107151" x="4703763" y="4538663"/>
          <p14:tracePt t="107159" x="4732338" y="4556125"/>
          <p14:tracePt t="107168" x="4768850" y="4575175"/>
          <p14:tracePt t="107175" x="4795838" y="4592638"/>
          <p14:tracePt t="107184" x="4841875" y="4611688"/>
          <p14:tracePt t="107191" x="4887913" y="4629150"/>
          <p14:tracePt t="107200" x="4941888" y="4638675"/>
          <p14:tracePt t="107207" x="4987925" y="4665663"/>
          <p14:tracePt t="107217" x="5033963" y="4684713"/>
          <p14:tracePt t="107223" x="5078413" y="4702175"/>
          <p14:tracePt t="107234" x="5106988" y="4711700"/>
          <p14:tracePt t="107239" x="5151438" y="4721225"/>
          <p14:tracePt t="107250" x="5160963" y="4721225"/>
          <p14:tracePt t="107255" x="5180013" y="4721225"/>
          <p14:tracePt t="107263" x="5197475" y="4730750"/>
          <p14:tracePt t="107271" x="5216525" y="4738688"/>
          <p14:tracePt t="107279" x="5233988" y="4738688"/>
          <p14:tracePt t="107287" x="5270500" y="4748213"/>
          <p14:tracePt t="107295" x="5289550" y="4757738"/>
          <p14:tracePt t="107303" x="5326063" y="4757738"/>
          <p14:tracePt t="107311" x="5353050" y="4757738"/>
          <p14:tracePt t="107320" x="5399088" y="4767263"/>
          <p14:tracePt t="107327" x="5445125" y="4775200"/>
          <p14:tracePt t="107335" x="5499100" y="4775200"/>
          <p14:tracePt t="107343" x="5554663" y="4794250"/>
          <p14:tracePt t="107351" x="5635625" y="4803775"/>
          <p14:tracePt t="107359" x="5672138" y="4803775"/>
          <p14:tracePt t="107367" x="5718175" y="4811713"/>
          <p14:tracePt t="107375" x="5773738" y="4811713"/>
          <p14:tracePt t="107384" x="5818188" y="4821238"/>
          <p14:tracePt t="107391" x="5873750" y="4840288"/>
          <p14:tracePt t="107401" x="5929313" y="4840288"/>
          <p14:tracePt t="107407" x="6010275" y="4848225"/>
          <p14:tracePt t="107417" x="6102350" y="4848225"/>
          <p14:tracePt t="107423" x="6192838" y="4848225"/>
          <p14:tracePt t="107434" x="6302375" y="4848225"/>
          <p14:tracePt t="107439" x="6394450" y="4848225"/>
          <p14:tracePt t="107451" x="6486525" y="4848225"/>
          <p14:tracePt t="107455" x="6577013" y="4848225"/>
          <p14:tracePt t="107464" x="6650038" y="4848225"/>
          <p14:tracePt t="107471" x="6732588" y="4848225"/>
          <p14:tracePt t="107480" x="6769100" y="4848225"/>
          <p14:tracePt t="107487" x="6805613" y="4848225"/>
          <p14:tracePt t="107495" x="6851650" y="4848225"/>
          <p14:tracePt t="107503" x="6888163" y="4848225"/>
          <p14:tracePt t="107511" x="6924675" y="4848225"/>
          <p14:tracePt t="107519" x="6961188" y="4848225"/>
          <p14:tracePt t="107527" x="6997700" y="4840288"/>
          <p14:tracePt t="107535" x="7015163" y="4830763"/>
          <p14:tracePt t="107543" x="7043738" y="4830763"/>
          <p14:tracePt t="107551" x="7070725" y="4821238"/>
          <p14:tracePt t="107559" x="7097713" y="4794250"/>
          <p14:tracePt t="107568" x="7116763" y="4794250"/>
          <p14:tracePt t="107575" x="7153275" y="4775200"/>
          <p14:tracePt t="107583" x="7170738" y="4767263"/>
          <p14:tracePt t="107591" x="7189788" y="4757738"/>
          <p14:tracePt t="107601" x="7207250" y="4738688"/>
          <p14:tracePt t="107607" x="7234238" y="4721225"/>
          <p14:tracePt t="107616" x="7243763" y="4711700"/>
          <p14:tracePt t="107622" x="7262813" y="4694238"/>
          <p14:tracePt t="107633" x="7299325" y="4657725"/>
          <p14:tracePt t="107639" x="7316788" y="4638675"/>
          <p14:tracePt t="107651" x="7343775" y="4611688"/>
          <p14:tracePt t="107655" x="7353300" y="4602163"/>
          <p14:tracePt t="107663" x="7362825" y="4575175"/>
          <p14:tracePt t="107671" x="7372350" y="4529138"/>
          <p14:tracePt t="107679" x="7380288" y="4511675"/>
          <p14:tracePt t="107687" x="7389813" y="4492625"/>
          <p14:tracePt t="107695" x="7389813" y="4475163"/>
          <p14:tracePt t="107703" x="7399338" y="4456113"/>
          <p14:tracePt t="107711" x="7399338" y="4438650"/>
          <p14:tracePt t="107719" x="7399338" y="4429125"/>
          <p14:tracePt t="107727" x="7399338" y="4419600"/>
          <p14:tracePt t="107735" x="7399338" y="4402138"/>
          <p14:tracePt t="107743" x="7399338" y="4392613"/>
          <p14:tracePt t="107751" x="7399338" y="4373563"/>
          <p14:tracePt t="107759" x="7399338" y="4365625"/>
          <p14:tracePt t="107767" x="7399338" y="4356100"/>
          <p14:tracePt t="107775" x="7399338" y="4346575"/>
          <p14:tracePt t="107784" x="7399338" y="4337050"/>
          <p14:tracePt t="107791" x="7399338" y="4310063"/>
          <p14:tracePt t="107800" x="7389813" y="4300538"/>
          <p14:tracePt t="107807" x="7389813" y="4292600"/>
          <p14:tracePt t="107816" x="7372350" y="4273550"/>
          <p14:tracePt t="107823" x="7362825" y="4264025"/>
          <p14:tracePt t="107833" x="7335838" y="4237038"/>
          <p14:tracePt t="107839" x="7326313" y="4237038"/>
          <p14:tracePt t="107850" x="7299325" y="4227513"/>
          <p14:tracePt t="107855" x="7270750" y="4219575"/>
          <p14:tracePt t="107863" x="7234238" y="4200525"/>
          <p14:tracePt t="107871" x="7216775" y="4191000"/>
          <p14:tracePt t="107879" x="7180263" y="4183063"/>
          <p14:tracePt t="107887" x="7153275" y="4183063"/>
          <p14:tracePt t="107895" x="7107238" y="4164013"/>
          <p14:tracePt t="107903" x="7061200" y="4164013"/>
          <p14:tracePt t="107911" x="7007225" y="4154488"/>
          <p14:tracePt t="107919" x="6951663" y="4154488"/>
          <p14:tracePt t="107927" x="6888163" y="4137025"/>
          <p14:tracePt t="107935" x="6832600" y="4127500"/>
          <p14:tracePt t="107951" x="6696075" y="4117975"/>
          <p14:tracePt t="107959" x="6659563" y="4117975"/>
          <p14:tracePt t="107968" x="6632575" y="4117975"/>
          <p14:tracePt t="107975" x="6577013" y="4117975"/>
          <p14:tracePt t="107984" x="6530975" y="4117975"/>
          <p14:tracePt t="107991" x="6503988" y="4117975"/>
          <p14:tracePt t="108000" x="6457950" y="4117975"/>
          <p14:tracePt t="108007" x="6403975" y="4117975"/>
          <p14:tracePt t="108016" x="6375400" y="4117975"/>
          <p14:tracePt t="108023" x="6321425" y="4117975"/>
          <p14:tracePt t="108033" x="6294438" y="4117975"/>
          <p14:tracePt t="108039" x="6221413" y="4117975"/>
          <p14:tracePt t="108050" x="6184900" y="4117975"/>
          <p14:tracePt t="108055" x="6138863" y="4117975"/>
          <p14:tracePt t="108063" x="6083300" y="4117975"/>
          <p14:tracePt t="108071" x="6056313" y="4117975"/>
          <p14:tracePt t="108079" x="6019800" y="4117975"/>
          <p14:tracePt t="108087" x="5973763" y="4117975"/>
          <p14:tracePt t="108095" x="5937250" y="4117975"/>
          <p14:tracePt t="108103" x="5910263" y="4117975"/>
          <p14:tracePt t="108111" x="5864225" y="4117975"/>
          <p14:tracePt t="108119" x="5837238" y="4117975"/>
          <p14:tracePt t="108127" x="5781675" y="4117975"/>
          <p14:tracePt t="108135" x="5754688" y="4117975"/>
          <p14:tracePt t="108143" x="5708650" y="4127500"/>
          <p14:tracePt t="108151" x="5664200" y="4137025"/>
          <p14:tracePt t="108159" x="5627688" y="4137025"/>
          <p14:tracePt t="108167" x="5554663" y="4137025"/>
          <p14:tracePt t="108175" x="5499100" y="4137025"/>
          <p14:tracePt t="108184" x="5435600" y="4154488"/>
          <p14:tracePt t="108191" x="5408613" y="4164013"/>
          <p14:tracePt t="108200" x="5353050" y="4164013"/>
          <p14:tracePt t="108207" x="5316538" y="4164013"/>
          <p14:tracePt t="108216" x="5270500" y="4164013"/>
          <p14:tracePt t="108223" x="5224463" y="4183063"/>
          <p14:tracePt t="108234" x="5187950" y="4191000"/>
          <p14:tracePt t="108239" x="5160963" y="4191000"/>
          <p14:tracePt t="108251" x="5114925" y="4200525"/>
          <p14:tracePt t="108255" x="5097463" y="4200525"/>
          <p14:tracePt t="108263" x="5070475" y="4227513"/>
          <p14:tracePt t="108271" x="5051425" y="4246563"/>
          <p14:tracePt t="108279" x="5014913" y="4256088"/>
          <p14:tracePt t="108287" x="4997450" y="4264025"/>
          <p14:tracePt t="108295" x="4978400" y="4273550"/>
          <p14:tracePt t="108303" x="4960938" y="4283075"/>
          <p14:tracePt t="108311" x="4951413" y="4292600"/>
          <p14:tracePt t="108319" x="4932363" y="4300538"/>
          <p14:tracePt t="108327" x="4914900" y="4310063"/>
          <p14:tracePt t="108335" x="4887913" y="4329113"/>
          <p14:tracePt t="108343" x="4878388" y="4337050"/>
          <p14:tracePt t="108351" x="4868863" y="4346575"/>
          <p14:tracePt t="108359" x="4851400" y="4356100"/>
          <p14:tracePt t="108383" x="4841875" y="4365625"/>
          <p14:tracePt t="108407" x="4822825" y="4365625"/>
          <p14:tracePt t="108417" x="4805363" y="4383088"/>
          <p14:tracePt t="108423" x="4795838" y="4392613"/>
          <p14:tracePt t="108433" x="4776788" y="4410075"/>
          <p14:tracePt t="108439" x="4768850" y="4419600"/>
          <p14:tracePt t="108450" x="4749800" y="4446588"/>
          <p14:tracePt t="108455" x="4740275" y="4456113"/>
          <p14:tracePt t="108463" x="4732338" y="4465638"/>
          <p14:tracePt t="108471" x="4732338" y="4483100"/>
          <p14:tracePt t="108495" x="4722813" y="4492625"/>
          <p14:tracePt t="108559" x="4722813" y="4511675"/>
          <p14:tracePt t="108567" x="4732338" y="4529138"/>
          <p14:tracePt t="108575" x="4740275" y="4538663"/>
          <p14:tracePt t="108583" x="4759325" y="4556125"/>
          <p14:tracePt t="108591" x="4776788" y="4584700"/>
          <p14:tracePt t="108600" x="4805363" y="4611688"/>
          <p14:tracePt t="108607" x="4851400" y="4621213"/>
          <p14:tracePt t="108617" x="4878388" y="4638675"/>
          <p14:tracePt t="108623" x="4924425" y="4657725"/>
          <p14:tracePt t="108635" x="4951413" y="4684713"/>
          <p14:tracePt t="108639" x="4997450" y="4694238"/>
          <p14:tracePt t="108651" x="5051425" y="4702175"/>
          <p14:tracePt t="108655" x="5087938" y="4711700"/>
          <p14:tracePt t="108663" x="5160963" y="4738688"/>
          <p14:tracePt t="108671" x="5216525" y="4748213"/>
          <p14:tracePt t="108679" x="5280025" y="4757738"/>
          <p14:tracePt t="108687" x="5353050" y="4775200"/>
          <p14:tracePt t="108695" x="5445125" y="4775200"/>
          <p14:tracePt t="108703" x="5526088" y="4784725"/>
          <p14:tracePt t="108711" x="5599113" y="4803775"/>
          <p14:tracePt t="108719" x="5672138" y="4811713"/>
          <p14:tracePt t="108727" x="5773738" y="4830763"/>
          <p14:tracePt t="108735" x="5864225" y="4830763"/>
          <p14:tracePt t="108743" x="5956300" y="4830763"/>
          <p14:tracePt t="108751" x="6046788" y="4840288"/>
          <p14:tracePt t="108759" x="6119813" y="4840288"/>
          <p14:tracePt t="108767" x="6202363" y="4848225"/>
          <p14:tracePt t="108775" x="6257925" y="4848225"/>
          <p14:tracePt t="108784" x="6311900" y="4848225"/>
          <p14:tracePt t="108791" x="6367463" y="4848225"/>
          <p14:tracePt t="108800" x="6411913" y="4848225"/>
          <p14:tracePt t="108807" x="6467475" y="4848225"/>
          <p14:tracePt t="108816" x="6523038" y="4848225"/>
          <p14:tracePt t="108823" x="6577013" y="4848225"/>
          <p14:tracePt t="108833" x="6632575" y="4848225"/>
          <p14:tracePt t="108839" x="6696075" y="4848225"/>
          <p14:tracePt t="108850" x="6769100" y="4848225"/>
          <p14:tracePt t="108855" x="6842125" y="4848225"/>
          <p14:tracePt t="108863" x="6878638" y="4848225"/>
          <p14:tracePt t="108871" x="6932613" y="4848225"/>
          <p14:tracePt t="108879" x="6988175" y="4848225"/>
          <p14:tracePt t="108887" x="7034213" y="4848225"/>
          <p14:tracePt t="108895" x="7051675" y="4848225"/>
          <p14:tracePt t="108903" x="7080250" y="4848225"/>
          <p14:tracePt t="108910" x="7097713" y="4840288"/>
          <p14:tracePt t="108918" x="7124700" y="4830763"/>
          <p14:tracePt t="108926" x="7161213" y="4821238"/>
          <p14:tracePt t="108935" x="7170738" y="4811713"/>
          <p14:tracePt t="108943" x="7197725" y="4803775"/>
          <p14:tracePt t="108952" x="7234238" y="4784725"/>
          <p14:tracePt t="108959" x="7270750" y="4775200"/>
          <p14:tracePt t="108967" x="7299325" y="4757738"/>
          <p14:tracePt t="108975" x="7326313" y="4730750"/>
          <p14:tracePt t="108984" x="7343775" y="4721225"/>
          <p14:tracePt t="108991" x="7380288" y="4702175"/>
          <p14:tracePt t="109000" x="7408863" y="4684713"/>
          <p14:tracePt t="109007" x="7426325" y="4665663"/>
          <p14:tracePt t="109016" x="7445375" y="4648200"/>
          <p14:tracePt t="109023" x="7453313" y="4638675"/>
          <p14:tracePt t="109033" x="7462838" y="4629150"/>
          <p14:tracePt t="109049" x="7462838" y="4611688"/>
          <p14:tracePt t="109055" x="7472363" y="4592638"/>
          <p14:tracePt t="109063" x="7472363" y="4584700"/>
          <p14:tracePt t="109071" x="7472363" y="4565650"/>
          <p14:tracePt t="109079" x="7472363" y="4548188"/>
          <p14:tracePt t="109087" x="7472363" y="4529138"/>
          <p14:tracePt t="109095" x="7481888" y="4511675"/>
          <p14:tracePt t="109103" x="7481888" y="4492625"/>
          <p14:tracePt t="109119" x="7481888" y="4483100"/>
          <p14:tracePt t="109135" x="7481888" y="4475163"/>
          <p14:tracePt t="109143" x="7489825" y="4465638"/>
          <p14:tracePt t="109159"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228600"/>
            <a:ext cx="7315200" cy="457200"/>
          </a:xfrm>
          <a:prstGeom prst="rect">
            <a:avLst/>
          </a:prstGeom>
          <a:noFill/>
        </p:spPr>
        <p:txBody>
          <a:bodyPr wrap="square" rtlCol="0">
            <a:spAutoFit/>
          </a:bodyPr>
          <a:lstStyle/>
          <a:p>
            <a:pPr algn="ctr"/>
            <a:r>
              <a:rPr lang="fr-FR" sz="2400" b="1" dirty="0"/>
              <a:t>Aromatase </a:t>
            </a:r>
            <a:r>
              <a:rPr lang="fr-FR" sz="2400" b="1" dirty="0" err="1"/>
              <a:t>Inhibitors</a:t>
            </a:r>
            <a:endParaRPr lang="fr-FR" sz="2400" b="1" dirty="0"/>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1" name="CasellaDiTesto 10">
            <a:extLst>
              <a:ext uri="{FF2B5EF4-FFF2-40B4-BE49-F238E27FC236}">
                <a16:creationId xmlns:a16="http://schemas.microsoft.com/office/drawing/2014/main" id="{2A283198-CC11-4B56-9E2B-DEDE30BED2C7}"/>
              </a:ext>
            </a:extLst>
          </p:cNvPr>
          <p:cNvSpPr txBox="1"/>
          <p:nvPr/>
        </p:nvSpPr>
        <p:spPr>
          <a:xfrm>
            <a:off x="5410200" y="4800600"/>
            <a:ext cx="184731" cy="369332"/>
          </a:xfrm>
          <a:prstGeom prst="rect">
            <a:avLst/>
          </a:prstGeom>
          <a:noFill/>
        </p:spPr>
        <p:txBody>
          <a:bodyPr wrap="none" rtlCol="0">
            <a:spAutoFit/>
          </a:bodyPr>
          <a:lstStyle/>
          <a:p>
            <a:endParaRPr lang="it-IT" dirty="0"/>
          </a:p>
        </p:txBody>
      </p:sp>
      <p:sp>
        <p:nvSpPr>
          <p:cNvPr id="14" name="Rettangolo 13">
            <a:extLst>
              <a:ext uri="{FF2B5EF4-FFF2-40B4-BE49-F238E27FC236}">
                <a16:creationId xmlns:a16="http://schemas.microsoft.com/office/drawing/2014/main" id="{43F87930-78E2-4C11-9F4D-645EE510F678}"/>
              </a:ext>
            </a:extLst>
          </p:cNvPr>
          <p:cNvSpPr/>
          <p:nvPr/>
        </p:nvSpPr>
        <p:spPr>
          <a:xfrm>
            <a:off x="5061531" y="5446216"/>
            <a:ext cx="3886200" cy="369332"/>
          </a:xfrm>
          <a:prstGeom prst="rect">
            <a:avLst/>
          </a:prstGeom>
        </p:spPr>
        <p:txBody>
          <a:bodyPr wrap="square">
            <a:spAutoFit/>
          </a:bodyPr>
          <a:lstStyle/>
          <a:p>
            <a:r>
              <a:rPr lang="it-IT" dirty="0">
                <a:solidFill>
                  <a:srgbClr val="212121"/>
                </a:solidFill>
                <a:latin typeface="BlinkMacSystemFont"/>
              </a:rPr>
              <a:t>Eur J </a:t>
            </a:r>
            <a:r>
              <a:rPr lang="it-IT" dirty="0" err="1">
                <a:solidFill>
                  <a:srgbClr val="212121"/>
                </a:solidFill>
                <a:latin typeface="BlinkMacSystemFont"/>
              </a:rPr>
              <a:t>Med</a:t>
            </a:r>
            <a:r>
              <a:rPr lang="it-IT" dirty="0">
                <a:solidFill>
                  <a:srgbClr val="212121"/>
                </a:solidFill>
                <a:latin typeface="BlinkMacSystemFont"/>
              </a:rPr>
              <a:t> </a:t>
            </a:r>
            <a:r>
              <a:rPr lang="it-IT" dirty="0" err="1">
                <a:solidFill>
                  <a:srgbClr val="212121"/>
                </a:solidFill>
                <a:latin typeface="BlinkMacSystemFont"/>
              </a:rPr>
              <a:t>Chem</a:t>
            </a:r>
            <a:r>
              <a:rPr lang="it-IT" dirty="0">
                <a:solidFill>
                  <a:srgbClr val="212121"/>
                </a:solidFill>
                <a:latin typeface="BlinkMacSystemFont"/>
              </a:rPr>
              <a:t>. 2020, 185, 111815</a:t>
            </a:r>
            <a:endParaRPr lang="it-IT" dirty="0"/>
          </a:p>
        </p:txBody>
      </p:sp>
      <p:sp>
        <p:nvSpPr>
          <p:cNvPr id="15" name="Rettangolo 14">
            <a:extLst>
              <a:ext uri="{FF2B5EF4-FFF2-40B4-BE49-F238E27FC236}">
                <a16:creationId xmlns:a16="http://schemas.microsoft.com/office/drawing/2014/main" id="{41B01094-EBEC-4866-B847-FCC0EDB8F548}"/>
              </a:ext>
            </a:extLst>
          </p:cNvPr>
          <p:cNvSpPr/>
          <p:nvPr/>
        </p:nvSpPr>
        <p:spPr>
          <a:xfrm>
            <a:off x="229155" y="5447018"/>
            <a:ext cx="4572000" cy="369332"/>
          </a:xfrm>
          <a:prstGeom prst="rect">
            <a:avLst/>
          </a:prstGeom>
        </p:spPr>
        <p:txBody>
          <a:bodyPr>
            <a:spAutoFit/>
          </a:bodyPr>
          <a:lstStyle/>
          <a:p>
            <a:r>
              <a:rPr lang="it-IT" dirty="0" err="1">
                <a:solidFill>
                  <a:srgbClr val="212121"/>
                </a:solidFill>
                <a:latin typeface="BlinkMacSystemFont"/>
              </a:rPr>
              <a:t>Bioorg</a:t>
            </a:r>
            <a:r>
              <a:rPr lang="it-IT" dirty="0">
                <a:solidFill>
                  <a:srgbClr val="212121"/>
                </a:solidFill>
                <a:latin typeface="BlinkMacSystemFont"/>
              </a:rPr>
              <a:t> </a:t>
            </a:r>
            <a:r>
              <a:rPr lang="it-IT" dirty="0" err="1">
                <a:solidFill>
                  <a:srgbClr val="212121"/>
                </a:solidFill>
                <a:latin typeface="BlinkMacSystemFont"/>
              </a:rPr>
              <a:t>Med</a:t>
            </a:r>
            <a:r>
              <a:rPr lang="it-IT" dirty="0">
                <a:solidFill>
                  <a:srgbClr val="212121"/>
                </a:solidFill>
                <a:latin typeface="BlinkMacSystemFont"/>
              </a:rPr>
              <a:t> </a:t>
            </a:r>
            <a:r>
              <a:rPr lang="it-IT" dirty="0" err="1">
                <a:solidFill>
                  <a:srgbClr val="212121"/>
                </a:solidFill>
                <a:latin typeface="BlinkMacSystemFont"/>
              </a:rPr>
              <a:t>Chem</a:t>
            </a:r>
            <a:r>
              <a:rPr lang="it-IT" dirty="0">
                <a:solidFill>
                  <a:srgbClr val="212121"/>
                </a:solidFill>
                <a:latin typeface="BlinkMacSystemFont"/>
              </a:rPr>
              <a:t> Lett. 2016, 26, 3192-3194</a:t>
            </a:r>
            <a:endParaRPr lang="it-IT" dirty="0"/>
          </a:p>
        </p:txBody>
      </p:sp>
      <p:sp>
        <p:nvSpPr>
          <p:cNvPr id="16" name="Ovale 15">
            <a:extLst>
              <a:ext uri="{FF2B5EF4-FFF2-40B4-BE49-F238E27FC236}">
                <a16:creationId xmlns:a16="http://schemas.microsoft.com/office/drawing/2014/main" id="{75769373-F29C-48B8-9B07-5C806F1AC3FF}"/>
              </a:ext>
            </a:extLst>
          </p:cNvPr>
          <p:cNvSpPr/>
          <p:nvPr/>
        </p:nvSpPr>
        <p:spPr>
          <a:xfrm>
            <a:off x="685800" y="2151888"/>
            <a:ext cx="990600" cy="10840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C8D7EC30-A8A2-4ACD-B405-334FCAEB365A}"/>
              </a:ext>
            </a:extLst>
          </p:cNvPr>
          <p:cNvSpPr/>
          <p:nvPr/>
        </p:nvSpPr>
        <p:spPr>
          <a:xfrm>
            <a:off x="4953000" y="2258865"/>
            <a:ext cx="1567869"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con angoli arrotondati 18">
            <a:extLst>
              <a:ext uri="{FF2B5EF4-FFF2-40B4-BE49-F238E27FC236}">
                <a16:creationId xmlns:a16="http://schemas.microsoft.com/office/drawing/2014/main" id="{10CE3F93-B620-42CB-BE99-F28F8BF385D2}"/>
              </a:ext>
            </a:extLst>
          </p:cNvPr>
          <p:cNvSpPr/>
          <p:nvPr/>
        </p:nvSpPr>
        <p:spPr>
          <a:xfrm>
            <a:off x="2286000" y="1999488"/>
            <a:ext cx="7620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con angoli arrotondati 19">
            <a:extLst>
              <a:ext uri="{FF2B5EF4-FFF2-40B4-BE49-F238E27FC236}">
                <a16:creationId xmlns:a16="http://schemas.microsoft.com/office/drawing/2014/main" id="{D8DC2A8C-EFDE-4FDD-8822-84C349FDF9D0}"/>
              </a:ext>
            </a:extLst>
          </p:cNvPr>
          <p:cNvSpPr/>
          <p:nvPr/>
        </p:nvSpPr>
        <p:spPr>
          <a:xfrm>
            <a:off x="6400800" y="2209800"/>
            <a:ext cx="762000" cy="8733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419FADF7-DF6E-4DDA-B798-D724B1B61DA0}"/>
              </a:ext>
            </a:extLst>
          </p:cNvPr>
          <p:cNvSpPr txBox="1"/>
          <p:nvPr/>
        </p:nvSpPr>
        <p:spPr>
          <a:xfrm>
            <a:off x="255624" y="4016484"/>
            <a:ext cx="3619500" cy="707886"/>
          </a:xfrm>
          <a:prstGeom prst="rect">
            <a:avLst/>
          </a:prstGeom>
          <a:noFill/>
          <a:ln w="19050">
            <a:solidFill>
              <a:schemeClr val="accent1"/>
            </a:solidFill>
          </a:ln>
        </p:spPr>
        <p:txBody>
          <a:bodyPr wrap="square" rtlCol="0">
            <a:spAutoFit/>
          </a:bodyPr>
          <a:lstStyle/>
          <a:p>
            <a:pPr algn="ctr"/>
            <a:r>
              <a:rPr lang="it-IT" sz="2000" i="1" dirty="0"/>
              <a:t>In vitro </a:t>
            </a:r>
            <a:r>
              <a:rPr lang="it-IT" sz="2000" dirty="0" err="1"/>
              <a:t>enzymatic</a:t>
            </a:r>
            <a:r>
              <a:rPr lang="it-IT" sz="2000" dirty="0"/>
              <a:t> activity</a:t>
            </a:r>
          </a:p>
          <a:p>
            <a:pPr algn="ctr"/>
            <a:r>
              <a:rPr lang="it-IT" sz="2000" dirty="0"/>
              <a:t>IC</a:t>
            </a:r>
            <a:r>
              <a:rPr lang="it-IT" sz="2000" baseline="-25000" dirty="0"/>
              <a:t>50</a:t>
            </a:r>
            <a:r>
              <a:rPr lang="it-IT" sz="2000" dirty="0"/>
              <a:t> 6-339 </a:t>
            </a:r>
            <a:r>
              <a:rPr lang="it-IT" sz="2000" dirty="0" err="1"/>
              <a:t>nM</a:t>
            </a:r>
            <a:endParaRPr lang="it-IT" sz="2000" dirty="0"/>
          </a:p>
        </p:txBody>
      </p:sp>
      <p:sp>
        <p:nvSpPr>
          <p:cNvPr id="22" name="CasellaDiTesto 21">
            <a:extLst>
              <a:ext uri="{FF2B5EF4-FFF2-40B4-BE49-F238E27FC236}">
                <a16:creationId xmlns:a16="http://schemas.microsoft.com/office/drawing/2014/main" id="{832BC287-5EA4-405E-8D34-E54AA539EF45}"/>
              </a:ext>
            </a:extLst>
          </p:cNvPr>
          <p:cNvSpPr txBox="1"/>
          <p:nvPr/>
        </p:nvSpPr>
        <p:spPr>
          <a:xfrm>
            <a:off x="5194881" y="4016484"/>
            <a:ext cx="3619500" cy="707886"/>
          </a:xfrm>
          <a:prstGeom prst="rect">
            <a:avLst/>
          </a:prstGeom>
          <a:noFill/>
          <a:ln w="19050">
            <a:solidFill>
              <a:schemeClr val="accent1"/>
            </a:solidFill>
          </a:ln>
        </p:spPr>
        <p:txBody>
          <a:bodyPr wrap="square" rtlCol="0">
            <a:spAutoFit/>
          </a:bodyPr>
          <a:lstStyle/>
          <a:p>
            <a:pPr algn="ctr"/>
            <a:r>
              <a:rPr lang="it-IT" sz="2000" i="1" dirty="0"/>
              <a:t>In vitro </a:t>
            </a:r>
            <a:r>
              <a:rPr lang="it-IT" sz="2000" dirty="0" err="1"/>
              <a:t>enzymatic</a:t>
            </a:r>
            <a:r>
              <a:rPr lang="it-IT" sz="2000" dirty="0"/>
              <a:t> activity</a:t>
            </a:r>
          </a:p>
          <a:p>
            <a:pPr algn="ctr"/>
            <a:r>
              <a:rPr lang="it-IT" sz="2000" dirty="0"/>
              <a:t>IC</a:t>
            </a:r>
            <a:r>
              <a:rPr lang="it-IT" sz="2000" baseline="-25000" dirty="0"/>
              <a:t>50</a:t>
            </a:r>
            <a:r>
              <a:rPr lang="it-IT" sz="2000" dirty="0"/>
              <a:t> 0.16-0.75 </a:t>
            </a:r>
            <a:r>
              <a:rPr lang="it-IT" sz="2000" dirty="0" err="1">
                <a:latin typeface="Symbol" panose="05050102010706020507" pitchFamily="18" charset="2"/>
              </a:rPr>
              <a:t>m</a:t>
            </a:r>
            <a:r>
              <a:rPr lang="it-IT" sz="2000" dirty="0" err="1"/>
              <a:t>M</a:t>
            </a:r>
            <a:endParaRPr lang="it-IT" sz="2000" dirty="0"/>
          </a:p>
        </p:txBody>
      </p:sp>
      <p:sp>
        <p:nvSpPr>
          <p:cNvPr id="24" name="Rettangolo 23">
            <a:extLst>
              <a:ext uri="{FF2B5EF4-FFF2-40B4-BE49-F238E27FC236}">
                <a16:creationId xmlns:a16="http://schemas.microsoft.com/office/drawing/2014/main" id="{04946C08-4008-4B5D-A8DF-E39DE6B6819D}"/>
              </a:ext>
            </a:extLst>
          </p:cNvPr>
          <p:cNvSpPr/>
          <p:nvPr/>
        </p:nvSpPr>
        <p:spPr>
          <a:xfrm>
            <a:off x="377461" y="906959"/>
            <a:ext cx="8382000" cy="769441"/>
          </a:xfrm>
          <a:prstGeom prst="rect">
            <a:avLst/>
          </a:prstGeom>
        </p:spPr>
        <p:txBody>
          <a:bodyPr wrap="square">
            <a:spAutoFit/>
          </a:bodyPr>
          <a:lstStyle/>
          <a:p>
            <a:pPr algn="just"/>
            <a:r>
              <a:rPr lang="en-US" sz="2200" dirty="0"/>
              <a:t>Two families of azole-based sulfonamides were developed by our research group as novel aromatase inhibitors. </a:t>
            </a:r>
            <a:endParaRPr lang="it-IT" sz="2200" dirty="0"/>
          </a:p>
        </p:txBody>
      </p:sp>
      <p:pic>
        <p:nvPicPr>
          <p:cNvPr id="2" name="Immagine 1">
            <a:extLst>
              <a:ext uri="{FF2B5EF4-FFF2-40B4-BE49-F238E27FC236}">
                <a16:creationId xmlns:a16="http://schemas.microsoft.com/office/drawing/2014/main" id="{ED8D63A9-911B-458C-A0DB-A10A9BCF45CF}"/>
              </a:ext>
            </a:extLst>
          </p:cNvPr>
          <p:cNvPicPr>
            <a:picLocks noChangeAspect="1"/>
          </p:cNvPicPr>
          <p:nvPr/>
        </p:nvPicPr>
        <p:blipFill>
          <a:blip r:embed="rId5"/>
          <a:stretch>
            <a:fillRect/>
          </a:stretch>
        </p:blipFill>
        <p:spPr>
          <a:xfrm>
            <a:off x="762000" y="2057400"/>
            <a:ext cx="7540182" cy="1579077"/>
          </a:xfrm>
          <a:prstGeom prst="rect">
            <a:avLst/>
          </a:prstGeom>
        </p:spPr>
      </p:pic>
      <p:pic>
        <p:nvPicPr>
          <p:cNvPr id="4" name="Audio 3">
            <a:hlinkClick r:id="" action="ppaction://media"/>
            <a:extLst>
              <a:ext uri="{FF2B5EF4-FFF2-40B4-BE49-F238E27FC236}">
                <a16:creationId xmlns:a16="http://schemas.microsoft.com/office/drawing/2014/main" id="{609415E7-F927-4592-A06E-44903C6785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60875852"/>
      </p:ext>
    </p:extLst>
  </p:cSld>
  <p:clrMapOvr>
    <a:masterClrMapping/>
  </p:clrMapOvr>
  <mc:AlternateContent xmlns:mc="http://schemas.openxmlformats.org/markup-compatibility/2006" xmlns:p14="http://schemas.microsoft.com/office/powerpoint/2010/main">
    <mc:Choice Requires="p14">
      <p:transition spd="slow" p14:dur="2000" advTm="37399"/>
    </mc:Choice>
    <mc:Fallback xmlns="">
      <p:transition spd="slow" advTm="3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555" x="7564438" y="5059363"/>
          <p14:tracePt t="15770" x="7564438" y="5049838"/>
          <p14:tracePt t="15778" x="7564438" y="5022850"/>
          <p14:tracePt t="15786" x="7564438" y="4995863"/>
          <p14:tracePt t="15794" x="7564438" y="4940300"/>
          <p14:tracePt t="15802" x="7564438" y="4894263"/>
          <p14:tracePt t="15810" x="7564438" y="4840288"/>
          <p14:tracePt t="15818" x="7564438" y="4784725"/>
          <p14:tracePt t="15826" x="7545388" y="4730750"/>
          <p14:tracePt t="15834" x="7526338" y="4684713"/>
          <p14:tracePt t="15842" x="7508875" y="4621213"/>
          <p14:tracePt t="15850" x="7472363" y="4575175"/>
          <p14:tracePt t="15858" x="7435850" y="4511675"/>
          <p14:tracePt t="15866" x="7380288" y="4456113"/>
          <p14:tracePt t="15875" x="7316788" y="4373563"/>
          <p14:tracePt t="15892" x="7143750" y="4200525"/>
          <p14:tracePt t="15898" x="7061200" y="4137025"/>
          <p14:tracePt t="15906" x="6961188" y="4064000"/>
          <p14:tracePt t="15914" x="6859588" y="3990975"/>
          <p14:tracePt t="15924" x="6723063" y="3898900"/>
          <p14:tracePt t="15930" x="6567488" y="3789363"/>
          <p14:tracePt t="15938" x="6430963" y="3698875"/>
          <p14:tracePt t="15946" x="6294438" y="3625850"/>
          <p14:tracePt t="15954" x="6092825" y="3524250"/>
          <p14:tracePt t="15962" x="5965825" y="3451225"/>
          <p14:tracePt t="15970" x="5791200" y="3378200"/>
          <p14:tracePt t="15978" x="5672138" y="3314700"/>
          <p14:tracePt t="15986" x="5545138" y="3268663"/>
          <p14:tracePt t="15994" x="5426075" y="3214688"/>
          <p14:tracePt t="16002" x="5307013" y="3168650"/>
          <p14:tracePt t="16011" x="5216525" y="3132138"/>
          <p14:tracePt t="16018" x="5060950" y="3068638"/>
          <p14:tracePt t="16026" x="4941888" y="3013075"/>
          <p14:tracePt t="16034" x="4813300" y="2986088"/>
          <p14:tracePt t="16042" x="4695825" y="2922588"/>
          <p14:tracePt t="16050" x="4622800" y="2886075"/>
          <p14:tracePt t="16059" x="4503738" y="2840038"/>
          <p14:tracePt t="16066" x="4403725" y="2813050"/>
          <p14:tracePt t="16076" x="4330700" y="2776538"/>
          <p14:tracePt t="16082" x="4265613" y="2747963"/>
          <p14:tracePt t="16092" x="4219575" y="2720975"/>
          <p14:tracePt t="16098" x="4183063" y="2703513"/>
          <p14:tracePt t="16107" x="4165600" y="2684463"/>
          <p14:tracePt t="16114" x="4146550" y="2674938"/>
          <p14:tracePt t="16124" x="4138613" y="2667000"/>
          <p14:tracePt t="16130" x="4138613" y="2657475"/>
          <p14:tracePt t="16138" x="4110038" y="2638425"/>
          <p14:tracePt t="16146" x="4102100" y="2638425"/>
          <p14:tracePt t="16162" x="4092575" y="2630488"/>
          <p14:tracePt t="16170" x="4083050" y="2620963"/>
          <p14:tracePt t="16178" x="4073525" y="2611438"/>
          <p14:tracePt t="16186" x="4065588" y="2601913"/>
          <p14:tracePt t="16202" x="4056063" y="2593975"/>
          <p14:tracePt t="16210" x="4046538" y="2574925"/>
          <p14:tracePt t="16218" x="4037013" y="2565400"/>
          <p14:tracePt t="16226" x="4019550" y="2557463"/>
          <p14:tracePt t="16234" x="4000500" y="2528888"/>
          <p14:tracePt t="16243" x="3983038" y="2511425"/>
          <p14:tracePt t="16250" x="3956050" y="2501900"/>
          <p14:tracePt t="16259" x="3927475" y="2484438"/>
          <p14:tracePt t="16266" x="3900488" y="2465388"/>
          <p14:tracePt t="16275" x="3854450" y="2438400"/>
          <p14:tracePt t="16282" x="3827463" y="2428875"/>
          <p14:tracePt t="16291" x="3790950" y="2411413"/>
          <p14:tracePt t="16298" x="3763963" y="2392363"/>
          <p14:tracePt t="16307" x="3744913" y="2382838"/>
          <p14:tracePt t="16314" x="3727450" y="2374900"/>
          <p14:tracePt t="16324" x="3698875" y="2365375"/>
          <p14:tracePt t="16330" x="3662363" y="2355850"/>
          <p14:tracePt t="16341" x="3644900" y="2346325"/>
          <p14:tracePt t="16346" x="3608388" y="2346325"/>
          <p14:tracePt t="16354" x="3589338" y="2338388"/>
          <p14:tracePt t="16362" x="3552825" y="2338388"/>
          <p14:tracePt t="16370" x="3544888" y="2338388"/>
          <p14:tracePt t="16378" x="3508375" y="2338388"/>
          <p14:tracePt t="16386" x="3479800" y="2319338"/>
          <p14:tracePt t="16394" x="3462338" y="2319338"/>
          <p14:tracePt t="16402" x="3435350" y="2319338"/>
          <p14:tracePt t="16410" x="3406775" y="2319338"/>
          <p14:tracePt t="16418" x="3362325" y="2319338"/>
          <p14:tracePt t="16426" x="3325813" y="2309813"/>
          <p14:tracePt t="16434" x="3279775" y="2309813"/>
          <p14:tracePt t="16442" x="3243263" y="2309813"/>
          <p14:tracePt t="16450" x="3197225" y="2309813"/>
          <p14:tracePt t="16459" x="3170238" y="2309813"/>
          <p14:tracePt t="16466" x="3124200" y="2309813"/>
          <p14:tracePt t="16475" x="3097213" y="2309813"/>
          <p14:tracePt t="16482" x="3068638" y="2309813"/>
          <p14:tracePt t="16492" x="3041650" y="2309813"/>
          <p14:tracePt t="16499" x="2995613" y="2309813"/>
          <p14:tracePt t="16508" x="2959100" y="2309813"/>
          <p14:tracePt t="16514" x="2914650" y="2309813"/>
          <p14:tracePt t="16525" x="2878138" y="2301875"/>
          <p14:tracePt t="16530" x="2813050" y="2292350"/>
          <p14:tracePt t="16538" x="2740025" y="2292350"/>
          <p14:tracePt t="16546" x="2667000" y="2273300"/>
          <p14:tracePt t="16554" x="2593975" y="2273300"/>
          <p14:tracePt t="16562" x="2511425" y="2273300"/>
          <p14:tracePt t="16570" x="2420938" y="2273300"/>
          <p14:tracePt t="16578" x="2393950" y="2273300"/>
          <p14:tracePt t="16586" x="2328863" y="2273300"/>
          <p14:tracePt t="16594" x="2265363" y="2273300"/>
          <p14:tracePt t="16602" x="2192338" y="2273300"/>
          <p14:tracePt t="16610" x="2119313" y="2273300"/>
          <p14:tracePt t="16618" x="2027238" y="2273300"/>
          <p14:tracePt t="16626" x="1954213" y="2273300"/>
          <p14:tracePt t="16634" x="1863725" y="2273300"/>
          <p14:tracePt t="16642" x="1781175" y="2282825"/>
          <p14:tracePt t="16650" x="1690688" y="2309813"/>
          <p14:tracePt t="16659" x="1625600" y="2319338"/>
          <p14:tracePt t="16666" x="1571625" y="2346325"/>
          <p14:tracePt t="16675" x="1489075" y="2382838"/>
          <p14:tracePt t="16682" x="1443038" y="2411413"/>
          <p14:tracePt t="16692" x="1379538" y="2428875"/>
          <p14:tracePt t="16698" x="1316038" y="2455863"/>
          <p14:tracePt t="16707" x="1250950" y="2492375"/>
          <p14:tracePt t="16714" x="1169988" y="2538413"/>
          <p14:tracePt t="16723" x="1087438" y="2574925"/>
          <p14:tracePt t="16730" x="1022350" y="2630488"/>
          <p14:tracePt t="16738" x="958850" y="2684463"/>
          <p14:tracePt t="16746" x="876300" y="2740025"/>
          <p14:tracePt t="16754" x="831850" y="2776538"/>
          <p14:tracePt t="16762" x="766763" y="2813050"/>
          <p14:tracePt t="16770" x="749300" y="2830513"/>
          <p14:tracePt t="16778" x="712788" y="2857500"/>
          <p14:tracePt t="16786" x="703263" y="2886075"/>
          <p14:tracePt t="16794" x="693738" y="2903538"/>
          <p14:tracePt t="16802" x="693738" y="2913063"/>
          <p14:tracePt t="16818" x="693738" y="2922588"/>
          <p14:tracePt t="16858" x="693738" y="2930525"/>
          <p14:tracePt t="16866" x="693738" y="2949575"/>
          <p14:tracePt t="16875" x="693738" y="2968625"/>
          <p14:tracePt t="16893" x="712788" y="3013075"/>
          <p14:tracePt t="16899" x="749300" y="3049588"/>
          <p14:tracePt t="16908" x="776288" y="3078163"/>
          <p14:tracePt t="16914" x="812800" y="3122613"/>
          <p14:tracePt t="16924" x="858838" y="3159125"/>
          <p14:tracePt t="16930" x="904875" y="3187700"/>
          <p14:tracePt t="16940" x="985838" y="3224213"/>
          <p14:tracePt t="16946" x="1050925" y="3251200"/>
          <p14:tracePt t="16954" x="1077913" y="3260725"/>
          <p14:tracePt t="16962" x="1150938" y="3287713"/>
          <p14:tracePt t="16970" x="1214438" y="3305175"/>
          <p14:tracePt t="16978" x="1260475" y="3324225"/>
          <p14:tracePt t="16986" x="1316038" y="3333750"/>
          <p14:tracePt t="16994" x="1360488" y="3333750"/>
          <p14:tracePt t="17002" x="1389063" y="3341688"/>
          <p14:tracePt t="17010" x="1433513" y="3351213"/>
          <p14:tracePt t="17018" x="1506538" y="3351213"/>
          <p14:tracePt t="17027" x="1562100" y="3360738"/>
          <p14:tracePt t="17034" x="1617663" y="3360738"/>
          <p14:tracePt t="17043" x="1698625" y="3360738"/>
          <p14:tracePt t="17050" x="1790700" y="3360738"/>
          <p14:tracePt t="17059" x="1881188" y="3360738"/>
          <p14:tracePt t="17067" x="1990725" y="3360738"/>
          <p14:tracePt t="17075" x="2100263" y="3360738"/>
          <p14:tracePt t="17082" x="2211388" y="3360738"/>
          <p14:tracePt t="17091" x="2301875" y="3360738"/>
          <p14:tracePt t="17098" x="2374900" y="3360738"/>
          <p14:tracePt t="17109" x="2474913" y="3341688"/>
          <p14:tracePt t="17114" x="2503488" y="3341688"/>
          <p14:tracePt t="17124" x="2576513" y="3324225"/>
          <p14:tracePt t="17130" x="2603500" y="3314700"/>
          <p14:tracePt t="17141" x="2630488" y="3305175"/>
          <p14:tracePt t="17147" x="2667000" y="3297238"/>
          <p14:tracePt t="17154" x="2695575" y="3268663"/>
          <p14:tracePt t="17162" x="2703513" y="3260725"/>
          <p14:tracePt t="17170" x="2722563" y="3251200"/>
          <p14:tracePt t="17178" x="2749550" y="3224213"/>
          <p14:tracePt t="17186" x="2768600" y="3205163"/>
          <p14:tracePt t="17195" x="2786063" y="3187700"/>
          <p14:tracePt t="17202" x="2795588" y="3168650"/>
          <p14:tracePt t="17210" x="2805113" y="3151188"/>
          <p14:tracePt t="17218" x="2813050" y="3132138"/>
          <p14:tracePt t="17227" x="2813050" y="3114675"/>
          <p14:tracePt t="17234" x="2832100" y="3086100"/>
          <p14:tracePt t="17243" x="2832100" y="3068638"/>
          <p14:tracePt t="17250" x="2832100" y="3032125"/>
          <p14:tracePt t="17259" x="2832100" y="3005138"/>
          <p14:tracePt t="17266" x="2832100" y="2986088"/>
          <p14:tracePt t="17276" x="2832100" y="2959100"/>
          <p14:tracePt t="17282" x="2832100" y="2940050"/>
          <p14:tracePt t="17292" x="2832100" y="2913063"/>
          <p14:tracePt t="17298" x="2832100" y="2886075"/>
          <p14:tracePt t="17306" x="2832100" y="2867025"/>
          <p14:tracePt t="17314" x="2822575" y="2840038"/>
          <p14:tracePt t="17324" x="2813050" y="2820988"/>
          <p14:tracePt t="17330" x="2805113" y="2784475"/>
          <p14:tracePt t="17342" x="2795588" y="2757488"/>
          <p14:tracePt t="17346" x="2786063" y="2740025"/>
          <p14:tracePt t="17354" x="2776538" y="2711450"/>
          <p14:tracePt t="17362" x="2759075" y="2693988"/>
          <p14:tracePt t="17371" x="2740025" y="2657475"/>
          <p14:tracePt t="17378" x="2713038" y="2630488"/>
          <p14:tracePt t="17386" x="2703513" y="2611438"/>
          <p14:tracePt t="17394" x="2695575" y="2593975"/>
          <p14:tracePt t="17402" x="2676525" y="2574925"/>
          <p14:tracePt t="17410" x="2657475" y="2547938"/>
          <p14:tracePt t="17418" x="2640013" y="2528888"/>
          <p14:tracePt t="17426" x="2620963" y="2511425"/>
          <p14:tracePt t="17434" x="2603500" y="2492375"/>
          <p14:tracePt t="17442" x="2584450" y="2474913"/>
          <p14:tracePt t="17450" x="2547938" y="2455863"/>
          <p14:tracePt t="17459" x="2503488" y="2428875"/>
          <p14:tracePt t="17466" x="2484438" y="2419350"/>
          <p14:tracePt t="17475" x="2447925" y="2401888"/>
          <p14:tracePt t="17482" x="2401888" y="2392363"/>
          <p14:tracePt t="17491" x="2374900" y="2382838"/>
          <p14:tracePt t="17498" x="2338388" y="2365375"/>
          <p14:tracePt t="17507" x="2320925" y="2365375"/>
          <p14:tracePt t="17523" x="2301875" y="2365375"/>
          <p14:tracePt t="17530" x="2292350" y="2365375"/>
          <p14:tracePt t="17539" x="2274888" y="2355850"/>
          <p14:tracePt t="17562" x="2265363" y="2355850"/>
          <p14:tracePt t="17570" x="2255838" y="2355850"/>
          <p14:tracePt t="17578" x="2238375" y="2346325"/>
          <p14:tracePt t="17586" x="2228850" y="2346325"/>
          <p14:tracePt t="17593" x="2192338" y="2338388"/>
          <p14:tracePt t="17602" x="2165350" y="2338388"/>
          <p14:tracePt t="17610" x="2109788" y="2338388"/>
          <p14:tracePt t="17618" x="2073275" y="2338388"/>
          <p14:tracePt t="17626" x="2000250" y="2338388"/>
          <p14:tracePt t="17634" x="1927225" y="2338388"/>
          <p14:tracePt t="17642" x="1854200" y="2338388"/>
          <p14:tracePt t="17650" x="1800225" y="2338388"/>
          <p14:tracePt t="17658" x="1735138" y="2338388"/>
          <p14:tracePt t="17666" x="1698625" y="2338388"/>
          <p14:tracePt t="17675" x="1671638" y="2338388"/>
          <p14:tracePt t="17682" x="1635125" y="2338388"/>
          <p14:tracePt t="17691" x="1608138" y="2338388"/>
          <p14:tracePt t="17698" x="1589088" y="2338388"/>
          <p14:tracePt t="17707" x="1571625" y="2338388"/>
          <p14:tracePt t="17714" x="1543050" y="2338388"/>
          <p14:tracePt t="17724" x="1516063" y="2338388"/>
          <p14:tracePt t="17730" x="1489075" y="2338388"/>
          <p14:tracePt t="17740" x="1462088" y="2338388"/>
          <p14:tracePt t="17746" x="1416050" y="2338388"/>
          <p14:tracePt t="17754" x="1379538" y="2338388"/>
          <p14:tracePt t="17762" x="1323975" y="2338388"/>
          <p14:tracePt t="17770" x="1260475" y="2338388"/>
          <p14:tracePt t="17778" x="1206500" y="2338388"/>
          <p14:tracePt t="17786" x="1177925" y="2338388"/>
          <p14:tracePt t="17794" x="1141413" y="2338388"/>
          <p14:tracePt t="17802" x="1096963" y="2338388"/>
          <p14:tracePt t="17810" x="1050925" y="2338388"/>
          <p14:tracePt t="17818" x="1022350" y="2346325"/>
          <p14:tracePt t="17826" x="995363" y="2355850"/>
          <p14:tracePt t="17834" x="968375" y="2365375"/>
          <p14:tracePt t="17842" x="931863" y="2374900"/>
          <p14:tracePt t="17851" x="912813" y="2382838"/>
          <p14:tracePt t="17859" x="868363" y="2411413"/>
          <p14:tracePt t="17866" x="839788" y="2428875"/>
          <p14:tracePt t="17875" x="795338" y="2447925"/>
          <p14:tracePt t="17892" x="703263" y="2528888"/>
          <p14:tracePt t="17898" x="666750" y="2565400"/>
          <p14:tracePt t="17907" x="649288" y="2593975"/>
          <p14:tracePt t="17914" x="612775" y="2638425"/>
          <p14:tracePt t="17924" x="593725" y="2674938"/>
          <p14:tracePt t="17930" x="584200" y="2693988"/>
          <p14:tracePt t="17941" x="576263" y="2711450"/>
          <p14:tracePt t="17946" x="566738" y="2730500"/>
          <p14:tracePt t="17954" x="557213" y="2747963"/>
          <p14:tracePt t="17962" x="557213" y="2757488"/>
          <p14:tracePt t="17970" x="557213" y="2767013"/>
          <p14:tracePt t="17986" x="557213" y="2776538"/>
          <p14:tracePt t="17994" x="557213" y="2794000"/>
          <p14:tracePt t="18002" x="547688" y="2813050"/>
          <p14:tracePt t="18010" x="547688" y="2830513"/>
          <p14:tracePt t="18018" x="547688" y="2857500"/>
          <p14:tracePt t="18026" x="547688" y="2876550"/>
          <p14:tracePt t="18034" x="547688" y="2894013"/>
          <p14:tracePt t="18042" x="547688" y="2922588"/>
          <p14:tracePt t="18050" x="557213" y="2940050"/>
          <p14:tracePt t="18058" x="566738" y="2976563"/>
          <p14:tracePt t="18066" x="576263" y="2995613"/>
          <p14:tracePt t="18075" x="584200" y="3013075"/>
          <p14:tracePt t="18083" x="603250" y="3041650"/>
          <p14:tracePt t="18092" x="620713" y="3059113"/>
          <p14:tracePt t="18098" x="649288" y="3078163"/>
          <p14:tracePt t="18107" x="666750" y="3114675"/>
          <p14:tracePt t="18114" x="685800" y="3132138"/>
          <p14:tracePt t="18124" x="712788" y="3151188"/>
          <p14:tracePt t="18130" x="758825" y="3178175"/>
          <p14:tracePt t="18141" x="822325" y="3195638"/>
          <p14:tracePt t="18146" x="849313" y="3224213"/>
          <p14:tracePt t="18155" x="895350" y="3241675"/>
          <p14:tracePt t="18163" x="958850" y="3278188"/>
          <p14:tracePt t="18170" x="1004888" y="3305175"/>
          <p14:tracePt t="18178" x="1068388" y="3324225"/>
          <p14:tracePt t="18186" x="1133475" y="3351213"/>
          <p14:tracePt t="18194" x="1187450" y="3378200"/>
          <p14:tracePt t="18202" x="1270000" y="3387725"/>
          <p14:tracePt t="18210" x="1343025" y="3406775"/>
          <p14:tracePt t="18218" x="1425575" y="3414713"/>
          <p14:tracePt t="18227" x="1516063" y="3424238"/>
          <p14:tracePt t="18234" x="1589088" y="3443288"/>
          <p14:tracePt t="18242" x="1681163" y="3443288"/>
          <p14:tracePt t="18250" x="1763713" y="3443288"/>
          <p14:tracePt t="18258" x="1854200" y="3443288"/>
          <p14:tracePt t="18266" x="1927225" y="3443288"/>
          <p14:tracePt t="18276" x="2019300" y="3443288"/>
          <p14:tracePt t="18282" x="2092325" y="3443288"/>
          <p14:tracePt t="18292" x="2146300" y="3443288"/>
          <p14:tracePt t="18298" x="2201863" y="3443288"/>
          <p14:tracePt t="18308" x="2284413" y="3443288"/>
          <p14:tracePt t="18314" x="2320925" y="3443288"/>
          <p14:tracePt t="18325" x="2393950" y="3443288"/>
          <p14:tracePt t="18330" x="2457450" y="3443288"/>
          <p14:tracePt t="18342" x="2511425" y="3424238"/>
          <p14:tracePt t="18346" x="2576513" y="3414713"/>
          <p14:tracePt t="18354" x="2613025" y="3414713"/>
          <p14:tracePt t="18362" x="2667000" y="3406775"/>
          <p14:tracePt t="18370" x="2695575" y="3397250"/>
          <p14:tracePt t="18378" x="2732088" y="3397250"/>
          <p14:tracePt t="18386" x="2759075" y="3397250"/>
          <p14:tracePt t="18394" x="2776538" y="3387725"/>
          <p14:tracePt t="18402" x="2795588" y="3378200"/>
          <p14:tracePt t="18410" x="2805113" y="3370263"/>
          <p14:tracePt t="18418" x="2813050" y="3370263"/>
          <p14:tracePt t="18426" x="2822575" y="3360738"/>
          <p14:tracePt t="18434" x="2822575" y="3351213"/>
          <p14:tracePt t="18443" x="2841625" y="3341688"/>
          <p14:tracePt t="18450" x="2859088" y="3324225"/>
          <p14:tracePt t="18458" x="2878138" y="3314700"/>
          <p14:tracePt t="18466" x="2905125" y="3297238"/>
          <p14:tracePt t="18475" x="2922588" y="3287713"/>
          <p14:tracePt t="18482" x="2941638" y="3278188"/>
          <p14:tracePt t="18492" x="2951163" y="3268663"/>
          <p14:tracePt t="18498" x="2951163" y="3260725"/>
          <p14:tracePt t="18507" x="2968625" y="3241675"/>
          <p14:tracePt t="18525" x="2978150" y="3232150"/>
          <p14:tracePt t="18530" x="2987675" y="3214688"/>
          <p14:tracePt t="18540" x="2995613" y="3214688"/>
          <p14:tracePt t="18546" x="3005138" y="3205163"/>
          <p14:tracePt t="18555" x="3014663" y="3187700"/>
          <p14:tracePt t="18562" x="3024188" y="3178175"/>
          <p14:tracePt t="18571" x="3024188" y="3159125"/>
          <p14:tracePt t="18579" x="3024188" y="3151188"/>
          <p14:tracePt t="18587" x="3032125" y="3132138"/>
          <p14:tracePt t="18618" x="3032125" y="3122613"/>
          <p14:tracePt t="18626" x="3032125" y="3105150"/>
          <p14:tracePt t="18634" x="3032125" y="3095625"/>
          <p14:tracePt t="18642" x="3032125" y="3086100"/>
          <p14:tracePt t="18650" x="3032125" y="3078163"/>
          <p14:tracePt t="18666" x="3032125" y="3068638"/>
          <p14:tracePt t="18674" x="3032125" y="3059113"/>
          <p14:tracePt t="18682" x="3032125" y="3049588"/>
          <p14:tracePt t="18692" x="3032125" y="3041650"/>
          <p14:tracePt t="18698" x="3032125" y="3032125"/>
          <p14:tracePt t="18730" x="3032125" y="3022600"/>
          <p14:tracePt t="18754" x="3032125" y="3013075"/>
          <p14:tracePt t="18762" x="3032125" y="2995613"/>
          <p14:tracePt t="18778" x="3032125" y="2986088"/>
          <p14:tracePt t="18786" x="3032125" y="2976563"/>
          <p14:tracePt t="19290" x="0" y="0"/>
        </p14:tracePtLst>
        <p14:tracePtLst>
          <p14:tracePt t="26276" x="5353050" y="4273550"/>
          <p14:tracePt t="26522" x="5353050" y="4256088"/>
          <p14:tracePt t="26530" x="5353050" y="4237038"/>
          <p14:tracePt t="26540" x="5435600" y="4227513"/>
          <p14:tracePt t="26546" x="5526088" y="4200525"/>
          <p14:tracePt t="26555" x="5645150" y="4164013"/>
          <p14:tracePt t="26562" x="5754688" y="4154488"/>
          <p14:tracePt t="26571" x="5883275" y="4137025"/>
          <p14:tracePt t="26578" x="6002338" y="4110038"/>
          <p14:tracePt t="26586" x="6129338" y="4100513"/>
          <p14:tracePt t="26594" x="6221413" y="4081463"/>
          <p14:tracePt t="26602" x="6302375" y="4073525"/>
          <p14:tracePt t="26610" x="6357938" y="4064000"/>
          <p14:tracePt t="26618" x="6403975" y="4044950"/>
          <p14:tracePt t="26626" x="6421438" y="4044950"/>
          <p14:tracePt t="26634" x="6448425" y="4044950"/>
          <p14:tracePt t="26642" x="6467475" y="4037013"/>
          <p14:tracePt t="26650" x="6486525" y="4027488"/>
          <p14:tracePt t="26658" x="6513513" y="4008438"/>
          <p14:tracePt t="26666" x="6530975" y="4000500"/>
          <p14:tracePt t="26675" x="6567488" y="3981450"/>
          <p14:tracePt t="26682" x="6596063" y="3971925"/>
          <p14:tracePt t="26691" x="6640513" y="3944938"/>
          <p14:tracePt t="26698" x="6723063" y="3889375"/>
          <p14:tracePt t="26707" x="6805613" y="3852863"/>
          <p14:tracePt t="26714" x="6851650" y="3825875"/>
          <p14:tracePt t="26723" x="6896100" y="3789363"/>
          <p14:tracePt t="26730" x="6978650" y="3752850"/>
          <p14:tracePt t="26739" x="7007225" y="3735388"/>
          <p14:tracePt t="26746" x="7051675" y="3698875"/>
          <p14:tracePt t="26756" x="7088188" y="3670300"/>
          <p14:tracePt t="26762" x="7107238" y="3643313"/>
          <p14:tracePt t="26770" x="7134225" y="3616325"/>
          <p14:tracePt t="26778" x="7161213" y="3570288"/>
          <p14:tracePt t="26786" x="7180263" y="3506788"/>
          <p14:tracePt t="26794" x="7207250" y="3460750"/>
          <p14:tracePt t="26802" x="7226300" y="3406775"/>
          <p14:tracePt t="26810" x="7253288" y="3341688"/>
          <p14:tracePt t="26818" x="7280275" y="3278188"/>
          <p14:tracePt t="26826" x="7289800" y="3232150"/>
          <p14:tracePt t="26834" x="7299325" y="3178175"/>
          <p14:tracePt t="26842" x="7316788" y="3132138"/>
          <p14:tracePt t="26850" x="7316788" y="3105150"/>
          <p14:tracePt t="26858" x="7316788" y="3068638"/>
          <p14:tracePt t="26866" x="7326313" y="3005138"/>
          <p14:tracePt t="26874" x="7326313" y="2968625"/>
          <p14:tracePt t="26882" x="7326313" y="2922588"/>
          <p14:tracePt t="26891" x="7326313" y="2867025"/>
          <p14:tracePt t="26899" x="7326313" y="2830513"/>
          <p14:tracePt t="26908" x="7326313" y="2776538"/>
          <p14:tracePt t="26914" x="7326313" y="2747963"/>
          <p14:tracePt t="26924" x="7326313" y="2711450"/>
          <p14:tracePt t="26930" x="7299325" y="2657475"/>
          <p14:tracePt t="26940" x="7289800" y="2620963"/>
          <p14:tracePt t="26946" x="7262813" y="2538413"/>
          <p14:tracePt t="26957" x="7243763" y="2492375"/>
          <p14:tracePt t="26962" x="7226300" y="2447925"/>
          <p14:tracePt t="26973" x="7189788" y="2382838"/>
          <p14:tracePt t="26978" x="7170738" y="2355850"/>
          <p14:tracePt t="26986" x="7153275" y="2328863"/>
          <p14:tracePt t="26994" x="7143750" y="2292350"/>
          <p14:tracePt t="27002" x="7116763" y="2265363"/>
          <p14:tracePt t="27010" x="7097713" y="2246313"/>
          <p14:tracePt t="27018" x="7088188" y="2228850"/>
          <p14:tracePt t="27026" x="7070725" y="2209800"/>
          <p14:tracePt t="27034" x="7051675" y="2182813"/>
          <p14:tracePt t="27043" x="7024688" y="2163763"/>
          <p14:tracePt t="27050" x="6978650" y="2119313"/>
          <p14:tracePt t="27059" x="6932613" y="2100263"/>
          <p14:tracePt t="27066" x="6896100" y="2090738"/>
          <p14:tracePt t="27075" x="6842125" y="2063750"/>
          <p14:tracePt t="27082" x="6778625" y="2036763"/>
          <p14:tracePt t="27091" x="6723063" y="2027238"/>
          <p14:tracePt t="27098" x="6659563" y="1990725"/>
          <p14:tracePt t="27108" x="6559550" y="1963738"/>
          <p14:tracePt t="27114" x="6494463" y="1935163"/>
          <p14:tracePt t="27124" x="6457950" y="1927225"/>
          <p14:tracePt t="27130" x="6411913" y="1927225"/>
          <p14:tracePt t="27139" x="6375400" y="1917700"/>
          <p14:tracePt t="27146" x="6330950" y="1917700"/>
          <p14:tracePt t="27155" x="6302375" y="1917700"/>
          <p14:tracePt t="27162" x="6257925" y="1917700"/>
          <p14:tracePt t="27172" x="6229350" y="1917700"/>
          <p14:tracePt t="27178" x="6192838" y="1917700"/>
          <p14:tracePt t="27186" x="6148388" y="1917700"/>
          <p14:tracePt t="27194" x="6092825" y="1917700"/>
          <p14:tracePt t="27202" x="6019800" y="1917700"/>
          <p14:tracePt t="27210" x="5956300" y="1927225"/>
          <p14:tracePt t="27218" x="5900738" y="1927225"/>
          <p14:tracePt t="27226" x="5846763" y="1944688"/>
          <p14:tracePt t="27234" x="5781675" y="1954213"/>
          <p14:tracePt t="27242" x="5745163" y="1954213"/>
          <p14:tracePt t="27250" x="5708650" y="1963738"/>
          <p14:tracePt t="27258" x="5654675" y="1990725"/>
          <p14:tracePt t="27266" x="5627688" y="2000250"/>
          <p14:tracePt t="27274" x="5581650" y="2017713"/>
          <p14:tracePt t="27282" x="5554663" y="2036763"/>
          <p14:tracePt t="27291" x="5518150" y="2063750"/>
          <p14:tracePt t="27298" x="5489575" y="2082800"/>
          <p14:tracePt t="27307" x="5472113" y="2100263"/>
          <p14:tracePt t="27314" x="5435600" y="2136775"/>
          <p14:tracePt t="27324" x="5408613" y="2163763"/>
          <p14:tracePt t="27330" x="5370513" y="2192338"/>
          <p14:tracePt t="27339" x="5343525" y="2228850"/>
          <p14:tracePt t="27346" x="5289550" y="2273300"/>
          <p14:tracePt t="27355" x="5253038" y="2338388"/>
          <p14:tracePt t="27362" x="5197475" y="2419350"/>
          <p14:tracePt t="27372" x="5143500" y="2492375"/>
          <p14:tracePt t="27378" x="5087938" y="2574925"/>
          <p14:tracePt t="27386" x="5070475" y="2630488"/>
          <p14:tracePt t="27394" x="5033963" y="2693988"/>
          <p14:tracePt t="27402" x="5005388" y="2776538"/>
          <p14:tracePt t="27410" x="4978400" y="2820988"/>
          <p14:tracePt t="27418" x="4968875" y="2849563"/>
          <p14:tracePt t="27426" x="4960938" y="2886075"/>
          <p14:tracePt t="27434" x="4951413" y="2913063"/>
          <p14:tracePt t="27442" x="4951413" y="2930525"/>
          <p14:tracePt t="27450" x="4951413" y="2959100"/>
          <p14:tracePt t="27458" x="4951413" y="2986088"/>
          <p14:tracePt t="27466" x="4951413" y="3013075"/>
          <p14:tracePt t="27474" x="4951413" y="3049588"/>
          <p14:tracePt t="27482" x="4951413" y="3078163"/>
          <p14:tracePt t="27491" x="4951413" y="3114675"/>
          <p14:tracePt t="27498" x="4987925" y="3159125"/>
          <p14:tracePt t="27507" x="5005388" y="3205163"/>
          <p14:tracePt t="27514" x="5051425" y="3268663"/>
          <p14:tracePt t="27524" x="5070475" y="3314700"/>
          <p14:tracePt t="27530" x="5087938" y="3351213"/>
          <p14:tracePt t="27540" x="5124450" y="3397250"/>
          <p14:tracePt t="27546" x="5143500" y="3424238"/>
          <p14:tracePt t="27554" x="5160963" y="3443288"/>
          <p14:tracePt t="27562" x="5197475" y="3487738"/>
          <p14:tracePt t="27570" x="5216525" y="3506788"/>
          <p14:tracePt t="27578" x="5233988" y="3524250"/>
          <p14:tracePt t="27586" x="5260975" y="3543300"/>
          <p14:tracePt t="27603" x="5316538" y="3579813"/>
          <p14:tracePt t="27610" x="5334000" y="3589338"/>
          <p14:tracePt t="27618" x="5370513" y="3597275"/>
          <p14:tracePt t="27626" x="5399088" y="3606800"/>
          <p14:tracePt t="27634" x="5445125" y="3616325"/>
          <p14:tracePt t="27642" x="5499100" y="3633788"/>
          <p14:tracePt t="27650" x="5562600" y="3643313"/>
          <p14:tracePt t="27658" x="5618163" y="3652838"/>
          <p14:tracePt t="27666" x="5672138" y="3652838"/>
          <p14:tracePt t="27674" x="5745163" y="3652838"/>
          <p14:tracePt t="27682" x="5810250" y="3652838"/>
          <p14:tracePt t="27690" x="5864225" y="3652838"/>
          <p14:tracePt t="27698" x="5919788" y="3652838"/>
          <p14:tracePt t="27707" x="5965825" y="3652838"/>
          <p14:tracePt t="27714" x="6002338" y="3652838"/>
          <p14:tracePt t="27723" x="6029325" y="3652838"/>
          <p14:tracePt t="27730" x="6075363" y="3652838"/>
          <p14:tracePt t="27739" x="6111875" y="3652838"/>
          <p14:tracePt t="27746" x="6156325" y="3652838"/>
          <p14:tracePt t="27755" x="6221413" y="3652838"/>
          <p14:tracePt t="27762" x="6275388" y="3652838"/>
          <p14:tracePt t="27772" x="6357938" y="3652838"/>
          <p14:tracePt t="27778" x="6430963" y="3652838"/>
          <p14:tracePt t="27786" x="6503988" y="3633788"/>
          <p14:tracePt t="27794" x="6586538" y="3625850"/>
          <p14:tracePt t="27802" x="6650038" y="3597275"/>
          <p14:tracePt t="27810" x="6723063" y="3589338"/>
          <p14:tracePt t="27818" x="6786563" y="3560763"/>
          <p14:tracePt t="27826" x="6842125" y="3552825"/>
          <p14:tracePt t="27834" x="6905625" y="3524250"/>
          <p14:tracePt t="27842" x="6969125" y="3516313"/>
          <p14:tracePt t="27850" x="7043738" y="3470275"/>
          <p14:tracePt t="27858" x="7107238" y="3451225"/>
          <p14:tracePt t="27866" x="7189788" y="3406775"/>
          <p14:tracePt t="27875" x="7234238" y="3387725"/>
          <p14:tracePt t="27882" x="7299325" y="3360738"/>
          <p14:tracePt t="27890" x="7343775" y="3341688"/>
          <p14:tracePt t="27898" x="7408863" y="3314700"/>
          <p14:tracePt t="27907" x="7435850" y="3297238"/>
          <p14:tracePt t="27914" x="7462838" y="3268663"/>
          <p14:tracePt t="27924" x="7481888" y="3251200"/>
          <p14:tracePt t="27930" x="7518400" y="3224213"/>
          <p14:tracePt t="27939" x="7535863" y="3205163"/>
          <p14:tracePt t="27946" x="7554913" y="3187700"/>
          <p14:tracePt t="27955" x="7564438" y="3151188"/>
          <p14:tracePt t="27962" x="7572375" y="3132138"/>
          <p14:tracePt t="27970" x="7581900" y="3114675"/>
          <p14:tracePt t="27978" x="7581900" y="3095625"/>
          <p14:tracePt t="27986" x="7591425" y="3078163"/>
          <p14:tracePt t="27994" x="7591425" y="3059113"/>
          <p14:tracePt t="28002" x="7591425" y="3041650"/>
          <p14:tracePt t="28010" x="7600950" y="3022600"/>
          <p14:tracePt t="28018" x="7600950" y="3005138"/>
          <p14:tracePt t="28026" x="7600950" y="2986088"/>
          <p14:tracePt t="28034" x="7600950" y="2968625"/>
          <p14:tracePt t="28042" x="7600950" y="2940050"/>
          <p14:tracePt t="28050" x="7600950" y="2903538"/>
          <p14:tracePt t="28058" x="7600950" y="2894013"/>
          <p14:tracePt t="28066" x="7600950" y="2876550"/>
          <p14:tracePt t="28074" x="7591425" y="2849563"/>
          <p14:tracePt t="28082" x="7591425" y="2840038"/>
          <p14:tracePt t="28091" x="7581900" y="2820988"/>
          <p14:tracePt t="28098" x="7581900" y="2803525"/>
          <p14:tracePt t="28107" x="7572375" y="2784475"/>
          <p14:tracePt t="28114" x="7564438" y="2767013"/>
          <p14:tracePt t="28123" x="7564438" y="2757488"/>
          <p14:tracePt t="28130" x="7554913" y="2740025"/>
          <p14:tracePt t="28140" x="7545388" y="2720975"/>
          <p14:tracePt t="28146" x="7535863" y="2703513"/>
          <p14:tracePt t="28155" x="7518400" y="2684463"/>
          <p14:tracePt t="28162" x="7508875" y="2667000"/>
          <p14:tracePt t="28172" x="7499350" y="2657475"/>
          <p14:tracePt t="28178" x="7481888" y="2638425"/>
          <p14:tracePt t="28186" x="7462838" y="2620963"/>
          <p14:tracePt t="28194" x="7445375" y="2601913"/>
          <p14:tracePt t="28202" x="7435850" y="2593975"/>
          <p14:tracePt t="28210" x="7399338" y="2584450"/>
          <p14:tracePt t="28218" x="7372350" y="2565400"/>
          <p14:tracePt t="28226" x="7307263" y="2538413"/>
          <p14:tracePt t="28234" x="7280275" y="2528888"/>
          <p14:tracePt t="28242" x="7226300" y="2520950"/>
          <p14:tracePt t="28250" x="7161213" y="2492375"/>
          <p14:tracePt t="28258" x="7107238" y="2492375"/>
          <p14:tracePt t="28266" x="7043738" y="2474913"/>
          <p14:tracePt t="28275" x="6969125" y="2455863"/>
          <p14:tracePt t="28282" x="6905625" y="2428875"/>
          <p14:tracePt t="28291" x="6859588" y="2428875"/>
          <p14:tracePt t="28298" x="6823075" y="2419350"/>
          <p14:tracePt t="28307" x="6796088" y="2419350"/>
          <p14:tracePt t="28314" x="6750050" y="2419350"/>
          <p14:tracePt t="28323" x="6713538" y="2411413"/>
          <p14:tracePt t="28330" x="6669088" y="2411413"/>
          <p14:tracePt t="28339" x="6632575" y="2411413"/>
          <p14:tracePt t="28346" x="6586538" y="2411413"/>
          <p14:tracePt t="28356" x="6550025" y="2411413"/>
          <p14:tracePt t="28362" x="6503988" y="2411413"/>
          <p14:tracePt t="28371" x="6467475" y="2411413"/>
          <p14:tracePt t="28378" x="6430963" y="2411413"/>
          <p14:tracePt t="28386" x="6403975" y="2411413"/>
          <p14:tracePt t="28394" x="6384925" y="2411413"/>
          <p14:tracePt t="28402" x="6367463" y="2411413"/>
          <p14:tracePt t="28410" x="6348413" y="2411413"/>
          <p14:tracePt t="28426" x="6321425" y="2419350"/>
          <p14:tracePt t="28434" x="6302375" y="2428875"/>
          <p14:tracePt t="28442" x="6265863" y="2438400"/>
          <p14:tracePt t="28450" x="6238875" y="2438400"/>
          <p14:tracePt t="28458" x="6192838" y="2455863"/>
          <p14:tracePt t="28466" x="6148388" y="2484438"/>
          <p14:tracePt t="28474" x="6092825" y="2511425"/>
          <p14:tracePt t="28482" x="6029325" y="2528888"/>
          <p14:tracePt t="28490" x="5983288" y="2557463"/>
          <p14:tracePt t="28498" x="5937250" y="2565400"/>
          <p14:tracePt t="28507" x="5873750" y="2593975"/>
          <p14:tracePt t="28514" x="5818188" y="2611438"/>
          <p14:tracePt t="28524" x="5773738" y="2638425"/>
          <p14:tracePt t="28530" x="5727700" y="2657475"/>
          <p14:tracePt t="28540" x="5681663" y="2684463"/>
          <p14:tracePt t="28546" x="5635625" y="2693988"/>
          <p14:tracePt t="28557" x="5618163" y="2711450"/>
          <p14:tracePt t="28562" x="5591175" y="2747963"/>
          <p14:tracePt t="28570" x="5581650" y="2747963"/>
          <p14:tracePt t="28578" x="5562600" y="2767013"/>
          <p14:tracePt t="28586" x="5518150" y="2794000"/>
          <p14:tracePt t="28594" x="5508625" y="2803525"/>
          <p14:tracePt t="28602" x="5489575" y="2820988"/>
          <p14:tracePt t="28610" x="5472113" y="2840038"/>
          <p14:tracePt t="28618" x="5462588" y="2857500"/>
          <p14:tracePt t="28626" x="5445125" y="2886075"/>
          <p14:tracePt t="28635" x="5435600" y="2903538"/>
          <p14:tracePt t="28642" x="5426075" y="2922588"/>
          <p14:tracePt t="28650" x="5416550" y="2940050"/>
          <p14:tracePt t="28658" x="5416550" y="2949575"/>
          <p14:tracePt t="28665" x="5399088" y="2968625"/>
          <p14:tracePt t="28674" x="5399088" y="2976563"/>
          <p14:tracePt t="28682" x="5399088" y="2995613"/>
          <p14:tracePt t="28691" x="5399088" y="3005138"/>
          <p14:tracePt t="28698" x="5399088" y="3013075"/>
          <p14:tracePt t="28707" x="5399088" y="3049588"/>
          <p14:tracePt t="28715" x="5399088" y="3059113"/>
          <p14:tracePt t="28724" x="5399088" y="3095625"/>
          <p14:tracePt t="28730" x="5399088" y="3114675"/>
          <p14:tracePt t="28739" x="5399088" y="3141663"/>
          <p14:tracePt t="28746" x="5399088" y="3178175"/>
          <p14:tracePt t="28754" x="5399088" y="3195638"/>
          <p14:tracePt t="28762" x="5399088" y="3241675"/>
          <p14:tracePt t="28772" x="5399088" y="3268663"/>
          <p14:tracePt t="28778" x="5399088" y="3287713"/>
          <p14:tracePt t="28786" x="5399088" y="3305175"/>
          <p14:tracePt t="28794" x="5408613" y="3333750"/>
          <p14:tracePt t="28802" x="5408613" y="3341688"/>
          <p14:tracePt t="28810" x="5416550" y="3360738"/>
          <p14:tracePt t="28818" x="5426075" y="3378200"/>
          <p14:tracePt t="28826" x="5445125" y="3406775"/>
          <p14:tracePt t="28834" x="5453063" y="3414713"/>
          <p14:tracePt t="28842" x="5481638" y="3443288"/>
          <p14:tracePt t="28850" x="5526088" y="3470275"/>
          <p14:tracePt t="28858" x="5572125" y="3497263"/>
          <p14:tracePt t="28866" x="5608638" y="3516313"/>
          <p14:tracePt t="28874" x="5635625" y="3533775"/>
          <p14:tracePt t="28882" x="5691188" y="3552825"/>
          <p14:tracePt t="28890" x="5737225" y="3579813"/>
          <p14:tracePt t="28898" x="5818188" y="3606800"/>
          <p14:tracePt t="28907" x="5891213" y="3616325"/>
          <p14:tracePt t="28915" x="5973763" y="3643313"/>
          <p14:tracePt t="28924" x="6038850" y="3652838"/>
          <p14:tracePt t="28930" x="6111875" y="3670300"/>
          <p14:tracePt t="28939" x="6184900" y="3679825"/>
          <p14:tracePt t="28946" x="6248400" y="3689350"/>
          <p14:tracePt t="28957" x="6302375" y="3689350"/>
          <p14:tracePt t="28962" x="6367463" y="3706813"/>
          <p14:tracePt t="28973" x="6403975" y="3716338"/>
          <p14:tracePt t="28978" x="6430963" y="3716338"/>
          <p14:tracePt t="28986" x="6448425" y="3716338"/>
          <p14:tracePt t="28994" x="6457950" y="3716338"/>
          <p14:tracePt t="29002" x="6467475" y="3716338"/>
          <p14:tracePt t="29154"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7848600" cy="461665"/>
          </a:xfrm>
          <a:prstGeom prst="rect">
            <a:avLst/>
          </a:prstGeom>
          <a:noFill/>
        </p:spPr>
        <p:txBody>
          <a:bodyPr wrap="square" rtlCol="0">
            <a:spAutoFit/>
          </a:bodyPr>
          <a:lstStyle/>
          <a:p>
            <a:pPr algn="ctr"/>
            <a:r>
              <a:rPr lang="fr-FR" sz="2400" b="1" dirty="0"/>
              <a:t>Aim of the Work</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4" name="Oggetto 3">
            <a:extLst>
              <a:ext uri="{FF2B5EF4-FFF2-40B4-BE49-F238E27FC236}">
                <a16:creationId xmlns:a16="http://schemas.microsoft.com/office/drawing/2014/main" id="{F0D05EDE-DA3D-46EC-A7A2-C34624657D5F}"/>
              </a:ext>
            </a:extLst>
          </p:cNvPr>
          <p:cNvGraphicFramePr>
            <a:graphicFrameLocks noChangeAspect="1"/>
          </p:cNvGraphicFramePr>
          <p:nvPr>
            <p:extLst>
              <p:ext uri="{D42A27DB-BD31-4B8C-83A1-F6EECF244321}">
                <p14:modId xmlns:p14="http://schemas.microsoft.com/office/powerpoint/2010/main" val="2940349453"/>
              </p:ext>
            </p:extLst>
          </p:nvPr>
        </p:nvGraphicFramePr>
        <p:xfrm>
          <a:off x="1600200" y="2668587"/>
          <a:ext cx="6400800" cy="3046413"/>
        </p:xfrm>
        <a:graphic>
          <a:graphicData uri="http://schemas.openxmlformats.org/presentationml/2006/ole">
            <mc:AlternateContent xmlns:mc="http://schemas.openxmlformats.org/markup-compatibility/2006">
              <mc:Choice xmlns:v="urn:schemas-microsoft-com:vml" Requires="v">
                <p:oleObj spid="_x0000_s1129" name="CS ChemDraw Drawing" r:id="rId6" imgW="3558068" imgH="1688165" progId="ChemDraw.Document.6.0">
                  <p:embed/>
                </p:oleObj>
              </mc:Choice>
              <mc:Fallback>
                <p:oleObj name="CS ChemDraw Drawing" r:id="rId6" imgW="3558068" imgH="1688165" progId="ChemDraw.Document.6.0">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668587"/>
                        <a:ext cx="6400800" cy="3046413"/>
                      </a:xfrm>
                      <a:prstGeom prst="rect">
                        <a:avLst/>
                      </a:prstGeom>
                      <a:noFill/>
                    </p:spPr>
                  </p:pic>
                </p:oleObj>
              </mc:Fallback>
            </mc:AlternateContent>
          </a:graphicData>
        </a:graphic>
      </p:graphicFrame>
      <p:sp>
        <p:nvSpPr>
          <p:cNvPr id="6" name="CasellaDiTesto 5">
            <a:extLst>
              <a:ext uri="{FF2B5EF4-FFF2-40B4-BE49-F238E27FC236}">
                <a16:creationId xmlns:a16="http://schemas.microsoft.com/office/drawing/2014/main" id="{55CBEBF4-1D3A-4E5B-8BD6-09456ECDC9D3}"/>
              </a:ext>
            </a:extLst>
          </p:cNvPr>
          <p:cNvSpPr txBox="1"/>
          <p:nvPr/>
        </p:nvSpPr>
        <p:spPr>
          <a:xfrm>
            <a:off x="551380" y="990600"/>
            <a:ext cx="7620000" cy="1143070"/>
          </a:xfrm>
          <a:prstGeom prst="rect">
            <a:avLst/>
          </a:prstGeom>
          <a:noFill/>
        </p:spPr>
        <p:txBody>
          <a:bodyPr wrap="square" rtlCol="0">
            <a:spAutoFit/>
          </a:bodyPr>
          <a:lstStyle/>
          <a:p>
            <a:pPr algn="ctr">
              <a:lnSpc>
                <a:spcPct val="150000"/>
              </a:lnSpc>
            </a:pPr>
            <a:r>
              <a:rPr lang="it-IT" sz="2400" dirty="0"/>
              <a:t>To </a:t>
            </a:r>
            <a:r>
              <a:rPr lang="it-IT" sz="2400" dirty="0" err="1"/>
              <a:t>identify</a:t>
            </a:r>
            <a:r>
              <a:rPr lang="it-IT" sz="2400" dirty="0"/>
              <a:t> </a:t>
            </a:r>
            <a:r>
              <a:rPr lang="it-IT" sz="2400" dirty="0" err="1"/>
              <a:t>novel</a:t>
            </a:r>
            <a:r>
              <a:rPr lang="it-IT" sz="2400" dirty="0"/>
              <a:t> </a:t>
            </a:r>
            <a:r>
              <a:rPr lang="it-IT" sz="2400" dirty="0" err="1"/>
              <a:t>azole-based</a:t>
            </a:r>
            <a:r>
              <a:rPr lang="it-IT" sz="2400" dirty="0"/>
              <a:t> </a:t>
            </a:r>
            <a:r>
              <a:rPr lang="it-IT" sz="2400" dirty="0" err="1"/>
              <a:t>aromatase</a:t>
            </a:r>
            <a:r>
              <a:rPr lang="it-IT" sz="2400" dirty="0"/>
              <a:t> </a:t>
            </a:r>
            <a:r>
              <a:rPr lang="it-IT" sz="2400" dirty="0" err="1"/>
              <a:t>inhibitors</a:t>
            </a:r>
            <a:r>
              <a:rPr lang="it-IT" sz="2400" dirty="0"/>
              <a:t>, </a:t>
            </a:r>
            <a:r>
              <a:rPr lang="it-IT" sz="2400" dirty="0" err="1"/>
              <a:t>starting</a:t>
            </a:r>
            <a:r>
              <a:rPr lang="it-IT" sz="2400" dirty="0"/>
              <a:t> from the </a:t>
            </a:r>
            <a:r>
              <a:rPr lang="it-IT" sz="2400" dirty="0" err="1"/>
              <a:t>structure</a:t>
            </a:r>
            <a:r>
              <a:rPr lang="it-IT" sz="2400" dirty="0"/>
              <a:t> of </a:t>
            </a:r>
            <a:r>
              <a:rPr lang="en-US" sz="2400" dirty="0"/>
              <a:t>BAS02077837</a:t>
            </a:r>
            <a:endParaRPr lang="it-IT" sz="2400" dirty="0"/>
          </a:p>
        </p:txBody>
      </p:sp>
      <p:pic>
        <p:nvPicPr>
          <p:cNvPr id="2" name="Audio 1">
            <a:hlinkClick r:id="" action="ppaction://media"/>
            <a:extLst>
              <a:ext uri="{FF2B5EF4-FFF2-40B4-BE49-F238E27FC236}">
                <a16:creationId xmlns:a16="http://schemas.microsoft.com/office/drawing/2014/main" id="{F4B331C0-422F-4D7F-ADA0-74D34D94BD2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
        <p:nvSpPr>
          <p:cNvPr id="7" name="CasellaDiTesto 6">
            <a:extLst>
              <a:ext uri="{FF2B5EF4-FFF2-40B4-BE49-F238E27FC236}">
                <a16:creationId xmlns:a16="http://schemas.microsoft.com/office/drawing/2014/main" id="{0B84B3CB-4E20-4021-9732-569C12277A5D}"/>
              </a:ext>
            </a:extLst>
          </p:cNvPr>
          <p:cNvSpPr txBox="1"/>
          <p:nvPr/>
        </p:nvSpPr>
        <p:spPr>
          <a:xfrm>
            <a:off x="6400800" y="3657600"/>
            <a:ext cx="1707113" cy="646331"/>
          </a:xfrm>
          <a:prstGeom prst="rect">
            <a:avLst/>
          </a:prstGeom>
          <a:solidFill>
            <a:schemeClr val="bg1"/>
          </a:solidFill>
        </p:spPr>
        <p:txBody>
          <a:bodyPr wrap="square" rtlCol="0">
            <a:spAutoFit/>
          </a:bodyPr>
          <a:lstStyle/>
          <a:p>
            <a:pPr algn="ctr"/>
            <a:r>
              <a:rPr lang="it-IT" dirty="0" err="1">
                <a:solidFill>
                  <a:srgbClr val="FF00FF"/>
                </a:solidFill>
                <a:latin typeface="Arial" panose="020B0604020202020204" pitchFamily="34" charset="0"/>
                <a:cs typeface="Arial" panose="020B0604020202020204" pitchFamily="34" charset="0"/>
              </a:rPr>
              <a:t>aromatic</a:t>
            </a:r>
            <a:endParaRPr lang="it-IT" dirty="0">
              <a:solidFill>
                <a:srgbClr val="FF00FF"/>
              </a:solidFill>
              <a:latin typeface="Arial" panose="020B0604020202020204" pitchFamily="34" charset="0"/>
              <a:cs typeface="Arial" panose="020B0604020202020204" pitchFamily="34" charset="0"/>
            </a:endParaRPr>
          </a:p>
          <a:p>
            <a:pPr algn="ctr"/>
            <a:r>
              <a:rPr lang="it-IT" i="1" dirty="0">
                <a:solidFill>
                  <a:srgbClr val="FF00FF"/>
                </a:solidFill>
                <a:latin typeface="Arial" panose="020B0604020202020204" pitchFamily="34" charset="0"/>
                <a:cs typeface="Arial" panose="020B0604020202020204" pitchFamily="34" charset="0"/>
              </a:rPr>
              <a:t>p</a:t>
            </a:r>
            <a:r>
              <a:rPr lang="it-IT" dirty="0">
                <a:solidFill>
                  <a:srgbClr val="FF00FF"/>
                </a:solidFill>
                <a:latin typeface="Arial" panose="020B0604020202020204" pitchFamily="34" charset="0"/>
                <a:cs typeface="Arial" panose="020B0604020202020204" pitchFamily="34" charset="0"/>
              </a:rPr>
              <a:t>-</a:t>
            </a:r>
            <a:r>
              <a:rPr lang="it-IT" dirty="0" err="1">
                <a:solidFill>
                  <a:srgbClr val="FF00FF"/>
                </a:solidFill>
                <a:latin typeface="Arial" panose="020B0604020202020204" pitchFamily="34" charset="0"/>
                <a:cs typeface="Arial" panose="020B0604020202020204" pitchFamily="34" charset="0"/>
              </a:rPr>
              <a:t>substitution</a:t>
            </a:r>
            <a:endParaRPr lang="it-IT" dirty="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470620"/>
      </p:ext>
    </p:extLst>
  </p:cSld>
  <p:clrMapOvr>
    <a:masterClrMapping/>
  </p:clrMapOvr>
  <mc:AlternateContent xmlns:mc="http://schemas.openxmlformats.org/markup-compatibility/2006" xmlns:p14="http://schemas.microsoft.com/office/powerpoint/2010/main">
    <mc:Choice Requires="p14">
      <p:transition spd="slow" p14:dur="2000" advTm="43797"/>
    </mc:Choice>
    <mc:Fallback xmlns="">
      <p:transition spd="slow" advTm="4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137" x="5818188" y="2538413"/>
          <p14:tracePt t="27360" x="5800725" y="2538413"/>
          <p14:tracePt t="27369" x="5691188" y="2492375"/>
          <p14:tracePt t="27376" x="5562600" y="2465388"/>
          <p14:tracePt t="27386" x="5435600" y="2455863"/>
          <p14:tracePt t="27392" x="5270500" y="2419350"/>
          <p14:tracePt t="27400" x="5124450" y="2411413"/>
          <p14:tracePt t="27408" x="4941888" y="2374900"/>
          <p14:tracePt t="27417" x="4768850" y="2365375"/>
          <p14:tracePt t="27424" x="4576763" y="2346325"/>
          <p14:tracePt t="27433" x="4411663" y="2346325"/>
          <p14:tracePt t="27440" x="4248150" y="2346325"/>
          <p14:tracePt t="27449" x="4029075" y="2346325"/>
          <p14:tracePt t="27456" x="3800475" y="2346325"/>
          <p14:tracePt t="27464" x="3598863" y="2346325"/>
          <p14:tracePt t="27473" x="3343275" y="2355850"/>
          <p14:tracePt t="27480" x="3114675" y="2419350"/>
          <p14:tracePt t="27488" x="2922588" y="2492375"/>
          <p14:tracePt t="27496" x="2695575" y="2557463"/>
          <p14:tracePt t="27504" x="2503488" y="2620963"/>
          <p14:tracePt t="27512" x="2320925" y="2720975"/>
          <p14:tracePt t="27521" x="2192338" y="2794000"/>
          <p14:tracePt t="27529" x="2073275" y="2886075"/>
          <p14:tracePt t="27538" x="2019300" y="2930525"/>
          <p14:tracePt t="27545" x="1954213" y="3005138"/>
          <p14:tracePt t="27555" x="1936750" y="3032125"/>
          <p14:tracePt t="27560" x="1900238" y="3078163"/>
          <p14:tracePt t="27570" x="1890713" y="3105150"/>
          <p14:tracePt t="27577" x="1863725" y="3151188"/>
          <p14:tracePt t="27586" x="1844675" y="3178175"/>
          <p14:tracePt t="27593" x="1827213" y="3214688"/>
          <p14:tracePt t="27602" x="1790700" y="3260725"/>
          <p14:tracePt t="27608" x="1754188" y="3305175"/>
          <p14:tracePt t="27619" x="1735138" y="3333750"/>
          <p14:tracePt t="27625" x="1717675" y="3370263"/>
          <p14:tracePt t="27633" x="1708150" y="3424238"/>
          <p14:tracePt t="27641" x="1708150" y="3451225"/>
          <p14:tracePt t="27649" x="1708150" y="3497263"/>
          <p14:tracePt t="27657" x="1708150" y="3524250"/>
          <p14:tracePt t="27665" x="1708150" y="3560763"/>
          <p14:tracePt t="27672" x="1708150" y="3579813"/>
          <p14:tracePt t="27680" x="1708150" y="3625850"/>
          <p14:tracePt t="27688" x="1717675" y="3652838"/>
          <p14:tracePt t="27696" x="1727200" y="3698875"/>
          <p14:tracePt t="27704" x="1735138" y="3735388"/>
          <p14:tracePt t="27712" x="1763713" y="3798888"/>
          <p14:tracePt t="27720" x="1800225" y="3881438"/>
          <p14:tracePt t="27729" x="1827213" y="3944938"/>
          <p14:tracePt t="27736" x="1854200" y="4017963"/>
          <p14:tracePt t="27744" x="1909763" y="4081463"/>
          <p14:tracePt t="27753" x="1963738" y="4173538"/>
          <p14:tracePt t="27761" x="2009775" y="4237038"/>
          <p14:tracePt t="27770" x="2063750" y="4319588"/>
          <p14:tracePt t="27777" x="2100263" y="4365625"/>
          <p14:tracePt t="27786" x="2155825" y="4410075"/>
          <p14:tracePt t="27793" x="2192338" y="4465638"/>
          <p14:tracePt t="27801" x="2219325" y="4492625"/>
          <p14:tracePt t="27808" x="2274888" y="4548188"/>
          <p14:tracePt t="27818" x="2320925" y="4575175"/>
          <p14:tracePt t="27824" x="2401888" y="4621213"/>
          <p14:tracePt t="27833" x="2511425" y="4675188"/>
          <p14:tracePt t="27840" x="2630488" y="4738688"/>
          <p14:tracePt t="27848" x="2749550" y="4775200"/>
          <p14:tracePt t="27856" x="2878138" y="4803775"/>
          <p14:tracePt t="27864" x="3005138" y="4840288"/>
          <p14:tracePt t="27873" x="3160713" y="4867275"/>
          <p14:tracePt t="27881" x="3306763" y="4884738"/>
          <p14:tracePt t="27888" x="3416300" y="4894263"/>
          <p14:tracePt t="27897" x="3525838" y="4894263"/>
          <p14:tracePt t="27904" x="3617913" y="4894263"/>
          <p14:tracePt t="27912" x="3671888" y="4894263"/>
          <p14:tracePt t="27920" x="3735388" y="4894263"/>
          <p14:tracePt t="27928" x="3763963" y="4884738"/>
          <p14:tracePt t="27937" x="3790950" y="4867275"/>
          <p14:tracePt t="27944" x="3810000" y="4840288"/>
          <p14:tracePt t="27953" x="3846513" y="4811713"/>
          <p14:tracePt t="27960" x="3863975" y="4767263"/>
          <p14:tracePt t="27970" x="3890963" y="4721225"/>
          <p14:tracePt t="27976" x="3900488" y="4665663"/>
          <p14:tracePt t="27987" x="3927475" y="4584700"/>
          <p14:tracePt t="27993" x="3963988" y="4519613"/>
          <p14:tracePt t="28002" x="3963988" y="4475163"/>
          <p14:tracePt t="28009" x="3992563" y="4419600"/>
          <p14:tracePt t="28018" x="4000500" y="4365625"/>
          <p14:tracePt t="28025" x="4000500" y="4300538"/>
          <p14:tracePt t="28033" x="4000500" y="4246563"/>
          <p14:tracePt t="28041" x="4000500" y="4210050"/>
          <p14:tracePt t="28049" x="4000500" y="4127500"/>
          <p14:tracePt t="28057" x="4000500" y="4044950"/>
          <p14:tracePt t="28066" x="4000500" y="3990975"/>
          <p14:tracePt t="28073" x="3973513" y="3944938"/>
          <p14:tracePt t="28081" x="3963988" y="3898900"/>
          <p14:tracePt t="28089" x="3927475" y="3835400"/>
          <p14:tracePt t="28097" x="3910013" y="3808413"/>
          <p14:tracePt t="28105" x="3900488" y="3789363"/>
          <p14:tracePt t="28112" x="3890963" y="3771900"/>
          <p14:tracePt t="28120" x="3883025" y="3762375"/>
          <p14:tracePt t="28137" x="3873500" y="3752850"/>
          <p14:tracePt t="28144" x="3863975" y="3743325"/>
          <p14:tracePt t="28160" x="3854450" y="3725863"/>
          <p14:tracePt t="28176" x="3846513" y="3725863"/>
          <p14:tracePt t="28192" x="3836988" y="3716338"/>
          <p14:tracePt t="28202" x="3827463" y="3698875"/>
          <p14:tracePt t="28209" x="3827463" y="3689350"/>
          <p14:tracePt t="28219" x="3817938" y="3670300"/>
          <p14:tracePt t="28225" x="3790950" y="3643313"/>
          <p14:tracePt t="28233" x="3773488" y="3625850"/>
          <p14:tracePt t="28241" x="3754438" y="3589338"/>
          <p14:tracePt t="28249" x="3744913" y="3579813"/>
          <p14:tracePt t="28257" x="3727450" y="3552825"/>
          <p14:tracePt t="28265" x="3717925" y="3552825"/>
          <p14:tracePt t="28273" x="3698875" y="3524250"/>
          <p14:tracePt t="28281" x="3698875" y="3516313"/>
          <p14:tracePt t="28296" x="3690938" y="3506788"/>
          <p14:tracePt t="28305" x="3681413" y="3497263"/>
          <p14:tracePt t="28377" x="3662363" y="3487738"/>
          <p14:tracePt t="28387" x="3635375" y="3487738"/>
          <p14:tracePt t="28393" x="3608388" y="3487738"/>
          <p14:tracePt t="28401" x="3562350" y="3487738"/>
          <p14:tracePt t="28409" x="3525838" y="3487738"/>
          <p14:tracePt t="28420" x="3479800" y="3487738"/>
          <p14:tracePt t="28425" x="3452813" y="3487738"/>
          <p14:tracePt t="28434" x="3435350" y="3487738"/>
          <p14:tracePt t="28441" x="3416300" y="3487738"/>
          <p14:tracePt t="28449" x="3398838" y="3487738"/>
          <p14:tracePt t="28464" x="3379788" y="3487738"/>
          <p14:tracePt t="28472" x="3370263" y="3497263"/>
          <p14:tracePt t="28480" x="3343275" y="3506788"/>
          <p14:tracePt t="28488" x="3325813" y="3516313"/>
          <p14:tracePt t="28497" x="3297238" y="3543300"/>
          <p14:tracePt t="28504" x="3260725" y="3570288"/>
          <p14:tracePt t="28512" x="3214688" y="3597275"/>
          <p14:tracePt t="28520" x="3197225" y="3616325"/>
          <p14:tracePt t="28529" x="3160713" y="3643313"/>
          <p14:tracePt t="28537" x="3124200" y="3670300"/>
          <p14:tracePt t="28544" x="3105150" y="3689350"/>
          <p14:tracePt t="28554" x="3087688" y="3716338"/>
          <p14:tracePt t="28560" x="3078163" y="3716338"/>
          <p14:tracePt t="28570" x="3068638" y="3743325"/>
          <p14:tracePt t="28577" x="3060700" y="3752850"/>
          <p14:tracePt t="28586" x="3060700" y="3771900"/>
          <p14:tracePt t="28593" x="3060700" y="3789363"/>
          <p14:tracePt t="28602" x="3060700" y="3808413"/>
          <p14:tracePt t="28608" x="3051175" y="3825875"/>
          <p14:tracePt t="28617" x="3051175" y="3852863"/>
          <p14:tracePt t="28624" x="3051175" y="3871913"/>
          <p14:tracePt t="28636" x="3051175" y="3889375"/>
          <p14:tracePt t="28640" x="3051175" y="3898900"/>
          <p14:tracePt t="28649" x="3051175" y="3927475"/>
          <p14:tracePt t="28657" x="3051175" y="3935413"/>
          <p14:tracePt t="28673" x="3051175" y="3954463"/>
          <p14:tracePt t="28680" x="3068638" y="3971925"/>
          <p14:tracePt t="28688" x="3068638" y="3981450"/>
          <p14:tracePt t="28696" x="3078163" y="3990975"/>
          <p14:tracePt t="28704" x="3078163" y="4000500"/>
          <p14:tracePt t="28713" x="3087688" y="4008438"/>
          <p14:tracePt t="28809" x="3097213" y="4008438"/>
          <p14:tracePt t="28817" x="3124200" y="4017963"/>
          <p14:tracePt t="28825" x="3160713" y="4027488"/>
          <p14:tracePt t="28834" x="3206750" y="4037013"/>
          <p14:tracePt t="28841" x="3233738" y="4044950"/>
          <p14:tracePt t="28849" x="3279775" y="4044950"/>
          <p14:tracePt t="28857" x="3306763" y="4054475"/>
          <p14:tracePt t="28865" x="3325813" y="4054475"/>
          <p14:tracePt t="28873" x="3333750" y="4054475"/>
          <p14:tracePt t="28888" x="3343275" y="4064000"/>
          <p14:tracePt t="29049" x="3352800" y="4064000"/>
          <p14:tracePt t="29056" x="3362325" y="4054475"/>
          <p14:tracePt t="29064" x="3398838" y="4054475"/>
          <p14:tracePt t="29072" x="3435350" y="4044950"/>
          <p14:tracePt t="29080" x="3452813" y="4044950"/>
          <p14:tracePt t="29088" x="3479800" y="4037013"/>
          <p14:tracePt t="29096" x="3498850" y="4027488"/>
          <p14:tracePt t="29104" x="3508375" y="4027488"/>
          <p14:tracePt t="29112" x="3516313" y="4017963"/>
          <p14:tracePt t="29425" x="0" y="0"/>
        </p14:tracePtLst>
        <p14:tracePtLst>
          <p14:tracePt t="29810" x="3562350" y="3990975"/>
          <p14:tracePt t="29952" x="3581400" y="3990975"/>
          <p14:tracePt t="29960" x="3662363" y="3990975"/>
          <p14:tracePt t="29970" x="3754438" y="3990975"/>
          <p14:tracePt t="29976" x="3863975" y="3990975"/>
          <p14:tracePt t="29987" x="3973513" y="3990975"/>
          <p14:tracePt t="29992" x="4065588" y="3990975"/>
          <p14:tracePt t="30001" x="4138613" y="3990975"/>
          <p14:tracePt t="30009" x="4211638" y="3990975"/>
          <p14:tracePt t="30018" x="4248150" y="3990975"/>
          <p14:tracePt t="30024" x="4275138" y="3990975"/>
          <p14:tracePt t="30033" x="4284663" y="3990975"/>
          <p14:tracePt t="30041" x="4292600" y="3990975"/>
          <p14:tracePt t="30049" x="4292600" y="3981450"/>
          <p14:tracePt t="30088" x="4330700" y="3971925"/>
          <p14:tracePt t="30096" x="4367213" y="3963988"/>
          <p14:tracePt t="30104" x="4421188" y="3954463"/>
          <p14:tracePt t="30112" x="4457700" y="3935413"/>
          <p14:tracePt t="30120" x="4521200" y="3917950"/>
          <p14:tracePt t="30128" x="4576763" y="3917950"/>
          <p14:tracePt t="30138" x="4622800" y="3908425"/>
          <p14:tracePt t="30144" x="4667250" y="3889375"/>
          <p14:tracePt t="30153" x="4695825" y="3889375"/>
          <p14:tracePt t="30160" x="4722813" y="3889375"/>
          <p14:tracePt t="30170" x="4749800" y="3881438"/>
          <p14:tracePt t="30176" x="4786313" y="3852863"/>
          <p14:tracePt t="30187" x="4805363" y="3844925"/>
          <p14:tracePt t="30193" x="4822825" y="3835400"/>
          <p14:tracePt t="30201" x="4841875" y="3825875"/>
          <p14:tracePt t="30208" x="4868863" y="3808413"/>
          <p14:tracePt t="30217" x="4895850" y="3779838"/>
          <p14:tracePt t="30224" x="4914900" y="3762375"/>
          <p14:tracePt t="30233" x="4924425" y="3752850"/>
          <p14:tracePt t="30240" x="4924425" y="3743325"/>
          <p14:tracePt t="30249" x="4951413" y="3698875"/>
          <p14:tracePt t="30256" x="4951413" y="3689350"/>
          <p14:tracePt t="30264" x="4960938" y="3679825"/>
          <p14:tracePt t="30273" x="4968875" y="3662363"/>
          <p14:tracePt t="30281" x="4968875" y="3643313"/>
          <p14:tracePt t="30289" x="4978400" y="3625850"/>
          <p14:tracePt t="30297" x="4978400" y="3616325"/>
          <p14:tracePt t="30313" x="4978400" y="3606800"/>
          <p14:tracePt t="30321" x="4978400" y="3579813"/>
          <p14:tracePt t="30328" x="4978400" y="3570288"/>
          <p14:tracePt t="30337" x="4978400" y="3560763"/>
          <p14:tracePt t="30344" x="4978400" y="3552825"/>
          <p14:tracePt t="30353" x="4978400" y="3543300"/>
          <p14:tracePt t="30370" x="4978400" y="3533775"/>
          <p14:tracePt t="30376" x="4968875" y="3516313"/>
          <p14:tracePt t="30387" x="4960938" y="3506788"/>
          <p14:tracePt t="30392" x="4951413" y="3497263"/>
          <p14:tracePt t="30403" x="4941888" y="3487738"/>
          <p14:tracePt t="30408" x="4941888" y="3479800"/>
          <p14:tracePt t="30418" x="4932363" y="3479800"/>
          <p14:tracePt t="30424" x="4905375" y="3460750"/>
          <p14:tracePt t="30433" x="4887913" y="3451225"/>
          <p14:tracePt t="30440" x="4859338" y="3433763"/>
          <p14:tracePt t="30449" x="4832350" y="3424238"/>
          <p14:tracePt t="30456" x="4776788" y="3414713"/>
          <p14:tracePt t="30464" x="4732338" y="3414713"/>
          <p14:tracePt t="30472" x="4695825" y="3406775"/>
          <p14:tracePt t="30480" x="4630738" y="3406775"/>
          <p14:tracePt t="30489" x="4594225" y="3397250"/>
          <p14:tracePt t="30498" x="4530725" y="3387725"/>
          <p14:tracePt t="30505" x="4503738" y="3387725"/>
          <p14:tracePt t="30513" x="4476750" y="3387725"/>
          <p14:tracePt t="30521" x="4448175" y="3370263"/>
          <p14:tracePt t="30529" x="4430713" y="3370263"/>
          <p14:tracePt t="30537" x="4394200" y="3370263"/>
          <p14:tracePt t="30544" x="4367213" y="3370263"/>
          <p14:tracePt t="30553" x="4338638" y="3370263"/>
          <p14:tracePt t="30560" x="4302125" y="3370263"/>
          <p14:tracePt t="30569" x="4256088" y="3370263"/>
          <p14:tracePt t="30576" x="4202113" y="3370263"/>
          <p14:tracePt t="30587" x="4146550" y="3370263"/>
          <p14:tracePt t="30592" x="4102100" y="3370263"/>
          <p14:tracePt t="30602" x="4046538" y="3370263"/>
          <p14:tracePt t="30608" x="3992563" y="3387725"/>
          <p14:tracePt t="30618" x="3946525" y="3387725"/>
          <p14:tracePt t="30625" x="3910013" y="3397250"/>
          <p14:tracePt t="30633" x="3890963" y="3397250"/>
          <p14:tracePt t="30640" x="3873500" y="3397250"/>
          <p14:tracePt t="30649" x="3854450" y="3406775"/>
          <p14:tracePt t="30664" x="3836988" y="3414713"/>
          <p14:tracePt t="30672" x="3827463" y="3414713"/>
          <p14:tracePt t="30680" x="3800475" y="3424238"/>
          <p14:tracePt t="30688" x="3781425" y="3433763"/>
          <p14:tracePt t="30697" x="3763963" y="3443288"/>
          <p14:tracePt t="30705" x="3744913" y="3460750"/>
          <p14:tracePt t="30713" x="3727450" y="3479800"/>
          <p14:tracePt t="30721" x="3690938" y="3497263"/>
          <p14:tracePt t="30729" x="3662363" y="3516313"/>
          <p14:tracePt t="30737" x="3654425" y="3524250"/>
          <p14:tracePt t="30745" x="3635375" y="3543300"/>
          <p14:tracePt t="30753" x="3625850" y="3552825"/>
          <p14:tracePt t="30761" x="3608388" y="3570288"/>
          <p14:tracePt t="30770" x="3598863" y="3589338"/>
          <p14:tracePt t="30786" x="3589338" y="3606800"/>
          <p14:tracePt t="30792" x="3581400" y="3625850"/>
          <p14:tracePt t="30803" x="3571875" y="3643313"/>
          <p14:tracePt t="30808" x="3562350" y="3662363"/>
          <p14:tracePt t="30818" x="3562350" y="3670300"/>
          <p14:tracePt t="30825" x="3562350" y="3689350"/>
          <p14:tracePt t="30833" x="3562350" y="3698875"/>
          <p14:tracePt t="30841" x="3562350" y="3706813"/>
          <p14:tracePt t="30849" x="3562350" y="3716338"/>
          <p14:tracePt t="30857" x="3562350" y="3725863"/>
          <p14:tracePt t="30873" x="3562350" y="3743325"/>
          <p14:tracePt t="30880" x="3562350" y="3752850"/>
          <p14:tracePt t="30888" x="3562350" y="3762375"/>
          <p14:tracePt t="30897" x="3562350" y="3771900"/>
          <p14:tracePt t="30905" x="3571875" y="3798888"/>
          <p14:tracePt t="30913" x="3581400" y="3808413"/>
          <p14:tracePt t="30920" x="3598863" y="3825875"/>
          <p14:tracePt t="30928" x="3625850" y="3835400"/>
          <p14:tracePt t="30937" x="3662363" y="3844925"/>
          <p14:tracePt t="30944" x="3690938" y="3852863"/>
          <p14:tracePt t="30954" x="3735388" y="3871913"/>
          <p14:tracePt t="30961" x="3773488" y="3881438"/>
          <p14:tracePt t="30970" x="3817938" y="3898900"/>
          <p14:tracePt t="30977" x="3863975" y="3908425"/>
          <p14:tracePt t="30987" x="3890963" y="3908425"/>
          <p14:tracePt t="30992" x="3937000" y="3927475"/>
          <p14:tracePt t="31002" x="3973513" y="3927475"/>
          <p14:tracePt t="31008" x="4019550" y="3927475"/>
          <p14:tracePt t="31018" x="4073525" y="3927475"/>
          <p14:tracePt t="31024" x="4129088" y="3927475"/>
          <p14:tracePt t="31035" x="4202113" y="3927475"/>
          <p14:tracePt t="31040" x="4275138" y="3927475"/>
          <p14:tracePt t="31049" x="4348163" y="3927475"/>
          <p14:tracePt t="31056" x="4440238" y="3927475"/>
          <p14:tracePt t="31064" x="4513263" y="3927475"/>
          <p14:tracePt t="31073" x="4603750" y="3927475"/>
          <p14:tracePt t="31080" x="4686300" y="3927475"/>
          <p14:tracePt t="31088" x="4759325" y="3927475"/>
          <p14:tracePt t="31097" x="4832350" y="3927475"/>
          <p14:tracePt t="31105" x="4905375" y="3927475"/>
          <p14:tracePt t="31112" x="4960938" y="3927475"/>
          <p14:tracePt t="31121" x="5024438" y="3927475"/>
          <p14:tracePt t="31128" x="5051425" y="3927475"/>
          <p14:tracePt t="31137" x="5078413" y="3917950"/>
          <p14:tracePt t="31144" x="5097463" y="3908425"/>
          <p14:tracePt t="31153" x="5114925" y="3898900"/>
          <p14:tracePt t="31160" x="5124450" y="3898900"/>
          <p14:tracePt t="31170" x="5133975" y="3889375"/>
          <p14:tracePt t="31176" x="5143500" y="3889375"/>
          <p14:tracePt t="31186" x="5160963" y="3881438"/>
          <p14:tracePt t="31192" x="5170488" y="3881438"/>
          <p14:tracePt t="31202" x="5180013" y="3862388"/>
          <p14:tracePt t="31209" x="5187950" y="3862388"/>
          <p14:tracePt t="31218" x="5207000" y="3844925"/>
          <p14:tracePt t="31224" x="5224463" y="3835400"/>
          <p14:tracePt t="31234" x="5243513" y="3825875"/>
          <p14:tracePt t="31240" x="5260975" y="3808413"/>
          <p14:tracePt t="31249" x="5270500" y="3798888"/>
          <p14:tracePt t="31264" x="5270500" y="3779838"/>
          <p14:tracePt t="31272" x="5280025" y="3762375"/>
          <p14:tracePt t="31281" x="5280025" y="3743325"/>
          <p14:tracePt t="31289" x="5280025" y="3735388"/>
          <p14:tracePt t="31297" x="5297488" y="3716338"/>
          <p14:tracePt t="31313" x="5297488" y="3698875"/>
          <p14:tracePt t="31321" x="5297488" y="3679825"/>
          <p14:tracePt t="31329" x="5297488" y="3662363"/>
          <p14:tracePt t="31338" x="5297488" y="3643313"/>
          <p14:tracePt t="31345" x="5297488" y="3616325"/>
          <p14:tracePt t="31354" x="5297488" y="3579813"/>
          <p14:tracePt t="31361" x="5280025" y="3560763"/>
          <p14:tracePt t="31370" x="5260975" y="3543300"/>
          <p14:tracePt t="31376" x="5224463" y="3516313"/>
          <p14:tracePt t="31387" x="5207000" y="3497263"/>
          <p14:tracePt t="31392" x="5151438" y="3470275"/>
          <p14:tracePt t="31401" x="5106988" y="3451225"/>
          <p14:tracePt t="31409" x="5041900" y="3424238"/>
          <p14:tracePt t="31419" x="4997450" y="3397250"/>
          <p14:tracePt t="31425" x="4941888" y="3387725"/>
          <p14:tracePt t="31435" x="4914900" y="3378200"/>
          <p14:tracePt t="31440" x="4868863" y="3378200"/>
          <p14:tracePt t="31449" x="4841875" y="3370263"/>
          <p14:tracePt t="31456" x="4795838" y="3360738"/>
          <p14:tracePt t="31465" x="4768850" y="3351213"/>
          <p14:tracePt t="31473" x="4722813" y="3351213"/>
          <p14:tracePt t="31481" x="4686300" y="3341688"/>
          <p14:tracePt t="31488" x="4640263" y="3341688"/>
          <p14:tracePt t="31496" x="4613275" y="3324225"/>
          <p14:tracePt t="31504" x="4567238" y="3324225"/>
          <p14:tracePt t="31512" x="4540250" y="3314700"/>
          <p14:tracePt t="31520" x="4513263" y="3314700"/>
          <p14:tracePt t="31529" x="4484688" y="3314700"/>
          <p14:tracePt t="31537" x="4457700" y="3314700"/>
          <p14:tracePt t="31545" x="4440238" y="3314700"/>
          <p14:tracePt t="31553" x="4403725" y="3314700"/>
          <p14:tracePt t="31561" x="4367213" y="3314700"/>
          <p14:tracePt t="31570" x="4338638" y="3314700"/>
          <p14:tracePt t="31576" x="4292600" y="3314700"/>
          <p14:tracePt t="31586" x="4256088" y="3314700"/>
          <p14:tracePt t="31593" x="4229100" y="3314700"/>
          <p14:tracePt t="31603" x="4192588" y="3314700"/>
          <p14:tracePt t="31608" x="4165600" y="3314700"/>
          <p14:tracePt t="31617" x="4138613" y="3314700"/>
          <p14:tracePt t="31624" x="4110038" y="3314700"/>
          <p14:tracePt t="31635" x="4092575" y="3314700"/>
          <p14:tracePt t="31641" x="4073525" y="3314700"/>
          <p14:tracePt t="31649" x="4046538" y="3314700"/>
          <p14:tracePt t="31657" x="4029075" y="3314700"/>
          <p14:tracePt t="31665" x="4000500" y="3314700"/>
          <p14:tracePt t="31672" x="3992563" y="3314700"/>
          <p14:tracePt t="31680" x="3973513" y="3314700"/>
          <p14:tracePt t="31688" x="3956050" y="3314700"/>
          <p14:tracePt t="31696" x="3937000" y="3324225"/>
          <p14:tracePt t="31704" x="3919538" y="3324225"/>
          <p14:tracePt t="31713" x="3873500" y="3333750"/>
          <p14:tracePt t="31720" x="3863975" y="3333750"/>
          <p14:tracePt t="31729" x="3827463" y="3333750"/>
          <p14:tracePt t="31737" x="3800475" y="3341688"/>
          <p14:tracePt t="31745" x="3763963" y="3341688"/>
          <p14:tracePt t="31754" x="3735388" y="3351213"/>
          <p14:tracePt t="31761" x="3717925" y="3360738"/>
          <p14:tracePt t="31771" x="3708400" y="3360738"/>
          <p14:tracePt t="31777" x="3681413" y="3378200"/>
          <p14:tracePt t="31793" x="3662363" y="3387725"/>
          <p14:tracePt t="31809" x="3654425" y="3397250"/>
          <p14:tracePt t="31818" x="3644900" y="3406775"/>
          <p14:tracePt t="31825" x="3625850" y="3424238"/>
          <p14:tracePt t="31841" x="3617913" y="3433763"/>
          <p14:tracePt t="31849" x="3608388" y="3443288"/>
          <p14:tracePt t="31857" x="3608388" y="3451225"/>
          <p14:tracePt t="31865" x="3598863" y="3451225"/>
          <p14:tracePt t="31881" x="3598863" y="3470275"/>
          <p14:tracePt t="31889" x="3589338" y="3487738"/>
          <p14:tracePt t="31897" x="3581400" y="3506788"/>
          <p14:tracePt t="31905" x="3581400" y="3516313"/>
          <p14:tracePt t="31913" x="3581400" y="3533775"/>
          <p14:tracePt t="31922" x="3571875" y="3552825"/>
          <p14:tracePt t="31929" x="3562350" y="3570288"/>
          <p14:tracePt t="31937" x="3562350" y="3597275"/>
          <p14:tracePt t="31944" x="3552825" y="3633788"/>
          <p14:tracePt t="31954" x="3552825" y="3643313"/>
          <p14:tracePt t="31960" x="3552825" y="3679825"/>
          <p14:tracePt t="31969" x="3552825" y="3706813"/>
          <p14:tracePt t="31976" x="3552825" y="3743325"/>
          <p14:tracePt t="31986" x="3552825" y="3789363"/>
          <p14:tracePt t="31993" x="3552825" y="3816350"/>
          <p14:tracePt t="32001" x="3552825" y="3844925"/>
          <p14:tracePt t="32009" x="3552825" y="3871913"/>
          <p14:tracePt t="32018" x="3552825" y="3889375"/>
          <p14:tracePt t="32024" x="3552825" y="3898900"/>
          <p14:tracePt t="32033" x="3552825" y="3917950"/>
          <p14:tracePt t="32049" x="3552825" y="3927475"/>
          <p14:tracePt t="33152" x="3552825" y="3935413"/>
          <p14:tracePt t="33160" x="3598863" y="3944938"/>
          <p14:tracePt t="33169" x="3671888" y="3954463"/>
          <p14:tracePt t="33176" x="3735388" y="3954463"/>
          <p14:tracePt t="33186" x="3810000" y="3971925"/>
          <p14:tracePt t="33192" x="3873500" y="3981450"/>
          <p14:tracePt t="33202" x="3910013" y="3990975"/>
          <p14:tracePt t="33208" x="3956050" y="3990975"/>
          <p14:tracePt t="33217" x="3992563" y="4000500"/>
          <p14:tracePt t="33224" x="4010025" y="4000500"/>
          <p14:tracePt t="33233" x="4029075" y="4000500"/>
          <p14:tracePt t="33240" x="4056063" y="4008438"/>
          <p14:tracePt t="33249" x="4073525" y="4008438"/>
          <p14:tracePt t="33256" x="4092575" y="4008438"/>
          <p14:tracePt t="33264" x="4119563" y="4008438"/>
          <p14:tracePt t="33272" x="4165600" y="4027488"/>
          <p14:tracePt t="33280" x="4229100" y="4037013"/>
          <p14:tracePt t="33288" x="4284663" y="4037013"/>
          <p14:tracePt t="33296" x="4375150" y="4044950"/>
          <p14:tracePt t="33304" x="4440238" y="4064000"/>
          <p14:tracePt t="33312" x="4530725" y="4073525"/>
          <p14:tracePt t="33320" x="4603750" y="4090988"/>
          <p14:tracePt t="33328" x="4686300" y="4100513"/>
          <p14:tracePt t="33337" x="4740275" y="4110038"/>
          <p14:tracePt t="33344" x="4786313" y="4110038"/>
          <p14:tracePt t="33352" x="4805363" y="4117975"/>
          <p14:tracePt t="33360" x="4822825" y="4117975"/>
          <p14:tracePt t="33416" x="4841875" y="4117975"/>
          <p14:tracePt t="33424" x="4878388" y="4117975"/>
          <p14:tracePt t="33433" x="4905375" y="4117975"/>
          <p14:tracePt t="33440" x="4932363" y="4117975"/>
          <p14:tracePt t="33449" x="4978400" y="4117975"/>
          <p14:tracePt t="33456" x="5005388" y="4110038"/>
          <p14:tracePt t="33465" x="5041900" y="4100513"/>
          <p14:tracePt t="33472" x="5070475" y="4100513"/>
          <p14:tracePt t="33481" x="5087938" y="4090988"/>
          <p14:tracePt t="33513" x="5106988" y="4081463"/>
          <p14:tracePt t="33529" x="5124450" y="4054475"/>
          <p14:tracePt t="33537" x="5133975" y="4037013"/>
          <p14:tracePt t="33544" x="5151438" y="4008438"/>
          <p14:tracePt t="33553" x="5180013" y="3981450"/>
          <p14:tracePt t="33560" x="5207000" y="3954463"/>
          <p14:tracePt t="33569" x="5243513" y="3898900"/>
          <p14:tracePt t="33576" x="5260975" y="3871913"/>
          <p14:tracePt t="33586" x="5280025" y="3844925"/>
          <p14:tracePt t="33592" x="5307013" y="3808413"/>
          <p14:tracePt t="33602" x="5326063" y="3789363"/>
          <p14:tracePt t="33608" x="5334000" y="3771900"/>
          <p14:tracePt t="33616" x="5343525" y="3762375"/>
          <p14:tracePt t="33624" x="5343525" y="3752850"/>
          <p14:tracePt t="33640" x="5343525" y="3735388"/>
          <p14:tracePt t="33649" x="5343525" y="3725863"/>
          <p14:tracePt t="33656" x="5353050" y="3716338"/>
          <p14:tracePt t="34697" x="5316538" y="3725863"/>
          <p14:tracePt t="34704" x="5270500" y="3789363"/>
          <p14:tracePt t="34713" x="5197475" y="3862388"/>
          <p14:tracePt t="34721" x="5160963" y="3908425"/>
          <p14:tracePt t="34729" x="5114925" y="3954463"/>
          <p14:tracePt t="34736" x="5097463" y="3971925"/>
          <p14:tracePt t="34744" x="5087938" y="3981450"/>
          <p14:tracePt t="34753" x="5078413" y="3990975"/>
          <p14:tracePt t="34817" x="5078413" y="4008438"/>
          <p14:tracePt t="34832" x="5070475" y="4037013"/>
          <p14:tracePt t="34840" x="5051425" y="4054475"/>
          <p14:tracePt t="34849" x="5033963" y="4081463"/>
          <p14:tracePt t="34857" x="5005388" y="4110038"/>
          <p14:tracePt t="34865" x="4987925" y="4127500"/>
          <p14:tracePt t="34872" x="4960938" y="4154488"/>
          <p14:tracePt t="34880" x="4941888" y="4183063"/>
          <p14:tracePt t="34888" x="4905375" y="4200525"/>
          <p14:tracePt t="34897" x="4905375" y="4210050"/>
          <p14:tracePt t="34904" x="4895850" y="4227513"/>
          <p14:tracePt t="35080" x="4887913" y="4227513"/>
          <p14:tracePt t="35128" x="4859338" y="4191000"/>
          <p14:tracePt t="35136" x="4841875" y="4173538"/>
          <p14:tracePt t="35145" x="4822825" y="4146550"/>
          <p14:tracePt t="35153" x="4795838" y="4127500"/>
          <p14:tracePt t="35161" x="4749800" y="4090988"/>
          <p14:tracePt t="35169" x="4713288" y="4073525"/>
          <p14:tracePt t="35176" x="4686300" y="4054475"/>
          <p14:tracePt t="35186" x="4640263" y="4037013"/>
          <p14:tracePt t="35192" x="4622800" y="4027488"/>
          <p14:tracePt t="35203" x="4603750" y="4027488"/>
          <p14:tracePt t="35208" x="4586288" y="4017963"/>
          <p14:tracePt t="35217" x="4567238" y="4017963"/>
          <p14:tracePt t="35224" x="4540250" y="4017963"/>
          <p14:tracePt t="35234" x="4521200" y="4017963"/>
          <p14:tracePt t="35240" x="4494213" y="4017963"/>
          <p14:tracePt t="35249" x="4457700" y="4017963"/>
          <p14:tracePt t="35256" x="4421188" y="4017963"/>
          <p14:tracePt t="35264" x="4384675" y="4017963"/>
          <p14:tracePt t="35272" x="4338638" y="4017963"/>
          <p14:tracePt t="35281" x="4284663" y="4017963"/>
          <p14:tracePt t="35289" x="4248150" y="4017963"/>
          <p14:tracePt t="35297" x="4219575" y="4017963"/>
          <p14:tracePt t="35305" x="4175125" y="4017963"/>
          <p14:tracePt t="35313" x="4156075" y="4017963"/>
          <p14:tracePt t="35321" x="4129088" y="4027488"/>
          <p14:tracePt t="35328" x="4102100" y="4054475"/>
          <p14:tracePt t="35336" x="4065588" y="4064000"/>
          <p14:tracePt t="35344" x="4029075" y="4081463"/>
          <p14:tracePt t="35353" x="3992563" y="4100513"/>
          <p14:tracePt t="35360" x="3963988" y="4117975"/>
          <p14:tracePt t="35369" x="3946525" y="4137025"/>
          <p14:tracePt t="35376" x="3910013" y="4154488"/>
          <p14:tracePt t="35386" x="3883025" y="4164013"/>
          <p14:tracePt t="35392" x="3863975" y="4183063"/>
          <p14:tracePt t="35403" x="3846513" y="4200525"/>
          <p14:tracePt t="35409" x="3827463" y="4219575"/>
          <p14:tracePt t="35417" x="3810000" y="4237038"/>
          <p14:tracePt t="35424" x="3773488" y="4273550"/>
          <p14:tracePt t="35434" x="3763963" y="4283075"/>
          <p14:tracePt t="35440" x="3744913" y="4310063"/>
          <p14:tracePt t="35450" x="3727450" y="4337050"/>
          <p14:tracePt t="35456" x="3708400" y="4356100"/>
          <p14:tracePt t="35465" x="3698875" y="4383088"/>
          <p14:tracePt t="35472" x="3690938" y="4410075"/>
          <p14:tracePt t="35481" x="3681413" y="4446588"/>
          <p14:tracePt t="35489" x="3671888" y="4465638"/>
          <p14:tracePt t="35497" x="3671888" y="4492625"/>
          <p14:tracePt t="35505" x="3654425" y="4529138"/>
          <p14:tracePt t="35513" x="3654425" y="4565650"/>
          <p14:tracePt t="35521" x="3644900" y="4592638"/>
          <p14:tracePt t="35529" x="3644900" y="4638675"/>
          <p14:tracePt t="35537" x="3644900" y="4665663"/>
          <p14:tracePt t="35544" x="3644900" y="4711700"/>
          <p14:tracePt t="35553" x="3644900" y="4738688"/>
          <p14:tracePt t="35561" x="3644900" y="4767263"/>
          <p14:tracePt t="35569" x="3644900" y="4794250"/>
          <p14:tracePt t="35576" x="3644900" y="4821238"/>
          <p14:tracePt t="35586" x="3644900" y="4830763"/>
          <p14:tracePt t="35592" x="3644900" y="4840288"/>
          <p14:tracePt t="35602" x="3644900" y="4848225"/>
          <p14:tracePt t="35608" x="3644900" y="4857750"/>
          <p14:tracePt t="35617" x="3644900" y="4876800"/>
          <p14:tracePt t="35636" x="3654425" y="4884738"/>
          <p14:tracePt t="35640" x="3662363" y="4884738"/>
          <p14:tracePt t="35649" x="3671888" y="4894263"/>
          <p14:tracePt t="35656" x="3671888" y="4903788"/>
          <p14:tracePt t="35664" x="3681413" y="4913313"/>
          <p14:tracePt t="35672" x="3698875" y="4930775"/>
          <p14:tracePt t="35681" x="3727450" y="4949825"/>
          <p14:tracePt t="35688" x="3754438" y="4959350"/>
          <p14:tracePt t="35697" x="3790950" y="4967288"/>
          <p14:tracePt t="35704" x="3846513" y="4986338"/>
          <p14:tracePt t="35712" x="3900488" y="4986338"/>
          <p14:tracePt t="35720" x="3937000" y="4986338"/>
          <p14:tracePt t="35728" x="3983038" y="4995863"/>
          <p14:tracePt t="35736" x="4037013" y="4995863"/>
          <p14:tracePt t="35744" x="4083050" y="4995863"/>
          <p14:tracePt t="35752" x="4119563" y="4995863"/>
          <p14:tracePt t="35760" x="4165600" y="4995863"/>
          <p14:tracePt t="35769" x="4202113" y="4995863"/>
          <p14:tracePt t="35777" x="4256088" y="4995863"/>
          <p14:tracePt t="35786" x="4311650" y="4995863"/>
          <p14:tracePt t="35792" x="4394200" y="4986338"/>
          <p14:tracePt t="35802" x="4467225" y="4976813"/>
          <p14:tracePt t="35808" x="4567238" y="4959350"/>
          <p14:tracePt t="35818" x="4640263" y="4949825"/>
          <p14:tracePt t="35825" x="4695825" y="4940300"/>
          <p14:tracePt t="35835" x="4759325" y="4922838"/>
          <p14:tracePt t="35841" x="4805363" y="4913313"/>
          <p14:tracePt t="35851" x="4832350" y="4903788"/>
          <p14:tracePt t="35856" x="4859338" y="4884738"/>
          <p14:tracePt t="35865" x="4868863" y="4876800"/>
          <p14:tracePt t="35872" x="4878388" y="4867275"/>
          <p14:tracePt t="35880" x="4895850" y="4848225"/>
          <p14:tracePt t="35888" x="4914900" y="4830763"/>
          <p14:tracePt t="35896" x="4932363" y="4811713"/>
          <p14:tracePt t="35904" x="4951413" y="4784725"/>
          <p14:tracePt t="35913" x="4960938" y="4748213"/>
          <p14:tracePt t="35921" x="4987925" y="4711700"/>
          <p14:tracePt t="35929" x="4997450" y="4665663"/>
          <p14:tracePt t="35937" x="5024438" y="4602163"/>
          <p14:tracePt t="35945" x="5033963" y="4565650"/>
          <p14:tracePt t="35953" x="5033963" y="4502150"/>
          <p14:tracePt t="35961" x="5033963" y="4446588"/>
          <p14:tracePt t="35970" x="5033963" y="4410075"/>
          <p14:tracePt t="35977" x="5033963" y="4356100"/>
          <p14:tracePt t="35986" x="5033963" y="4329113"/>
          <p14:tracePt t="35993" x="5033963" y="4292600"/>
          <p14:tracePt t="36003" x="5033963" y="4256088"/>
          <p14:tracePt t="36009" x="5024438" y="4237038"/>
          <p14:tracePt t="36017" x="5014913" y="4219575"/>
          <p14:tracePt t="36024" x="5005388" y="4200525"/>
          <p14:tracePt t="36034" x="5005388" y="4191000"/>
          <p14:tracePt t="36040" x="4997450" y="4173538"/>
          <p14:tracePt t="36050" x="4987925" y="4154488"/>
          <p14:tracePt t="36057" x="4978400" y="4146550"/>
          <p14:tracePt t="36064" x="4968875" y="4137025"/>
          <p14:tracePt t="36072" x="4960938" y="4127500"/>
          <p14:tracePt t="36081" x="4951413" y="4117975"/>
          <p14:tracePt t="36088" x="4932363" y="4110038"/>
          <p14:tracePt t="36096" x="4914900" y="4100513"/>
          <p14:tracePt t="36105" x="4895850" y="4090988"/>
          <p14:tracePt t="36112" x="4868863" y="4081463"/>
          <p14:tracePt t="36120" x="4851400" y="4073525"/>
          <p14:tracePt t="36136" x="4805363" y="4064000"/>
          <p14:tracePt t="36144" x="4768850" y="4054475"/>
          <p14:tracePt t="36153" x="4740275" y="4044950"/>
          <p14:tracePt t="36160" x="4732338" y="4044950"/>
          <p14:tracePt t="36170" x="4722813" y="4044950"/>
          <p14:tracePt t="36176" x="4713288" y="4037013"/>
          <p14:tracePt t="36186" x="4703763" y="4037013"/>
          <p14:tracePt t="36192" x="4686300" y="4037013"/>
          <p14:tracePt t="36202" x="4667250" y="4037013"/>
          <p14:tracePt t="36209" x="4649788" y="4027488"/>
          <p14:tracePt t="36218" x="4630738" y="4027488"/>
          <p14:tracePt t="36224" x="4603750" y="4027488"/>
          <p14:tracePt t="36233" x="4576763" y="4027488"/>
          <p14:tracePt t="36240" x="4521200" y="4027488"/>
          <p14:tracePt t="36249" x="4476750" y="4027488"/>
          <p14:tracePt t="36256" x="4440238" y="4027488"/>
          <p14:tracePt t="36265" x="4394200" y="4027488"/>
          <p14:tracePt t="36272" x="4357688" y="4027488"/>
          <p14:tracePt t="36281" x="4338638" y="4027488"/>
          <p14:tracePt t="36289" x="4311650" y="4027488"/>
          <p14:tracePt t="36297" x="4292600" y="4027488"/>
          <p14:tracePt t="36305" x="4284663" y="4027488"/>
          <p14:tracePt t="36312" x="4275138" y="4027488"/>
          <p14:tracePt t="36320" x="4256088" y="4027488"/>
          <p14:tracePt t="36328" x="4248150" y="4037013"/>
          <p14:tracePt t="36336" x="4229100" y="4044950"/>
          <p14:tracePt t="36344" x="4211638" y="4064000"/>
          <p14:tracePt t="36353" x="4192588" y="4073525"/>
          <p14:tracePt t="36360" x="4165600" y="4090988"/>
          <p14:tracePt t="36369" x="4146550" y="4110038"/>
          <p14:tracePt t="36376" x="4129088" y="4127500"/>
          <p14:tracePt t="36386" x="4092575" y="4164013"/>
          <p14:tracePt t="36392" x="4073525" y="4183063"/>
          <p14:tracePt t="36403" x="4056063" y="4210050"/>
          <p14:tracePt t="36408" x="4029075" y="4256088"/>
          <p14:tracePt t="36417" x="4019550" y="4292600"/>
          <p14:tracePt t="36424" x="4000500" y="4329113"/>
          <p14:tracePt t="36434" x="4000500" y="4356100"/>
          <p14:tracePt t="36440" x="4000500" y="4392613"/>
          <p14:tracePt t="36449" x="3992563" y="4419600"/>
          <p14:tracePt t="36456" x="3992563" y="4438650"/>
          <p14:tracePt t="36464" x="3992563" y="4465638"/>
          <p14:tracePt t="36472" x="3992563" y="4483100"/>
          <p14:tracePt t="36480" x="3992563" y="4502150"/>
          <p14:tracePt t="36488" x="3992563" y="4519613"/>
          <p14:tracePt t="36496" x="3992563" y="4538663"/>
          <p14:tracePt t="36504" x="3992563" y="4556125"/>
          <p14:tracePt t="36512" x="3992563" y="4584700"/>
          <p14:tracePt t="36520" x="3992563" y="4602163"/>
          <p14:tracePt t="36528" x="3992563" y="4621213"/>
          <p14:tracePt t="36536" x="3992563" y="4648200"/>
          <p14:tracePt t="36544" x="3992563" y="4665663"/>
          <p14:tracePt t="36553" x="3992563" y="4684713"/>
          <p14:tracePt t="36561" x="3992563" y="4702175"/>
          <p14:tracePt t="36570" x="4000500" y="4730750"/>
          <p14:tracePt t="36576" x="4000500" y="4738688"/>
          <p14:tracePt t="36585" x="4000500" y="4757738"/>
          <p14:tracePt t="36592" x="4000500" y="4775200"/>
          <p14:tracePt t="36602" x="4000500" y="4784725"/>
          <p14:tracePt t="36608" x="4010025" y="4784725"/>
          <p14:tracePt t="36618" x="4019550" y="4803775"/>
          <p14:tracePt t="36625" x="4019550" y="4811713"/>
          <p14:tracePt t="36635" x="4029075" y="4830763"/>
          <p14:tracePt t="36641" x="4037013" y="4848225"/>
          <p14:tracePt t="36651" x="4046538" y="4867275"/>
          <p14:tracePt t="36657" x="4056063" y="4894263"/>
          <p14:tracePt t="36665" x="4065588" y="4903788"/>
          <p14:tracePt t="36673" x="4083050" y="4930775"/>
          <p14:tracePt t="36681" x="4083050" y="4940300"/>
          <p14:tracePt t="36688" x="4102100" y="4959350"/>
          <p14:tracePt t="36696" x="4119563" y="4967288"/>
          <p14:tracePt t="36704" x="4156075" y="4986338"/>
          <p14:tracePt t="36713" x="4183063" y="4995863"/>
          <p14:tracePt t="36721" x="4202113" y="5003800"/>
          <p14:tracePt t="36728" x="4229100" y="5003800"/>
          <p14:tracePt t="36737" x="4275138" y="5022850"/>
          <p14:tracePt t="36745" x="4302125" y="5022850"/>
          <p14:tracePt t="36753" x="4348163" y="5032375"/>
          <p14:tracePt t="36761" x="4384675" y="5032375"/>
          <p14:tracePt t="36769" x="4411663" y="5032375"/>
          <p14:tracePt t="36776" x="4430713" y="5032375"/>
          <p14:tracePt t="36786" x="4448175" y="5032375"/>
          <p14:tracePt t="36792" x="4467225" y="5032375"/>
          <p14:tracePt t="36802" x="4476750" y="5032375"/>
          <p14:tracePt t="36808" x="4484688" y="5032375"/>
          <p14:tracePt t="36818" x="4494213" y="5032375"/>
          <p14:tracePt t="36824" x="4503738" y="5032375"/>
          <p14:tracePt t="36840" x="4513263" y="5022850"/>
          <p14:tracePt t="36850" x="4521200" y="5013325"/>
          <p14:tracePt t="36856" x="4567238" y="4995863"/>
          <p14:tracePt t="36865" x="4567238" y="4986338"/>
          <p14:tracePt t="36872" x="4586288" y="4976813"/>
          <p14:tracePt t="36888" x="4594225" y="4967288"/>
          <p14:tracePt t="37297" x="4603750" y="4967288"/>
          <p14:tracePt t="37304" x="4613275" y="4959350"/>
          <p14:tracePt t="37312" x="4630738" y="4959350"/>
          <p14:tracePt t="37321" x="4649788" y="4949825"/>
          <p14:tracePt t="37322" x="0" y="0"/>
        </p14:tracePtLst>
        <p14:tracePtLst>
          <p14:tracePt t="37833" x="5362575" y="4648200"/>
          <p14:tracePt t="37841" x="5370513" y="4638675"/>
          <p14:tracePt t="37856" x="5380038" y="4638675"/>
          <p14:tracePt t="37913" x="5399088" y="4629150"/>
          <p14:tracePt t="37920" x="5408613" y="4629150"/>
          <p14:tracePt t="37928" x="5445125" y="4611688"/>
          <p14:tracePt t="37936" x="5508625" y="4575175"/>
          <p14:tracePt t="37944" x="5554663" y="4556125"/>
          <p14:tracePt t="37953" x="5627688" y="4529138"/>
          <p14:tracePt t="37960" x="5691188" y="4502150"/>
          <p14:tracePt t="37969" x="5754688" y="4475163"/>
          <p14:tracePt t="37976" x="5818188" y="4438650"/>
          <p14:tracePt t="37986" x="5883275" y="4410075"/>
          <p14:tracePt t="37992" x="5946775" y="4392613"/>
          <p14:tracePt t="38002" x="5992813" y="4365625"/>
          <p14:tracePt t="38009" x="6019800" y="4346575"/>
          <p14:tracePt t="38018" x="6065838" y="4329113"/>
          <p14:tracePt t="38024" x="6092825" y="4292600"/>
          <p14:tracePt t="38033" x="6138863" y="4256088"/>
          <p14:tracePt t="38040" x="6175375" y="4227513"/>
          <p14:tracePt t="38051" x="6202363" y="4191000"/>
          <p14:tracePt t="38057" x="6238875" y="4164013"/>
          <p14:tracePt t="38065" x="6257925" y="4127500"/>
          <p14:tracePt t="38073" x="6294438" y="4081463"/>
          <p14:tracePt t="38081" x="6302375" y="4064000"/>
          <p14:tracePt t="38089" x="6321425" y="4037013"/>
          <p14:tracePt t="38097" x="6330950" y="4017963"/>
          <p14:tracePt t="38105" x="6338888" y="3990975"/>
          <p14:tracePt t="38112" x="6348413" y="3971925"/>
          <p14:tracePt t="38120" x="6357938" y="3954463"/>
          <p14:tracePt t="38128" x="6367463" y="3917950"/>
          <p14:tracePt t="38136" x="6367463" y="3889375"/>
          <p14:tracePt t="38144" x="6375400" y="3844925"/>
          <p14:tracePt t="38152" x="6375400" y="3816350"/>
          <p14:tracePt t="38160" x="6394450" y="3779838"/>
          <p14:tracePt t="38169" x="6394450" y="3716338"/>
          <p14:tracePt t="38176" x="6403975" y="3606800"/>
          <p14:tracePt t="38186" x="6430963" y="3533775"/>
          <p14:tracePt t="38192" x="6430963" y="3487738"/>
          <p14:tracePt t="38202" x="6430963" y="3451225"/>
          <p14:tracePt t="38208" x="6430963" y="3378200"/>
          <p14:tracePt t="38218" x="6430963" y="3324225"/>
          <p14:tracePt t="38224" x="6430963" y="3260725"/>
          <p14:tracePt t="38233" x="6421438" y="3224213"/>
          <p14:tracePt t="38240" x="6421438" y="3178175"/>
          <p14:tracePt t="38249" x="6394450" y="3151188"/>
          <p14:tracePt t="38256" x="6384925" y="3105150"/>
          <p14:tracePt t="38265" x="6375400" y="3078163"/>
          <p14:tracePt t="38273" x="6367463" y="3049588"/>
          <p14:tracePt t="38281" x="6348413" y="3013075"/>
          <p14:tracePt t="38289" x="6330950" y="2995613"/>
          <p14:tracePt t="38297" x="6302375" y="2949575"/>
          <p14:tracePt t="38305" x="6275388" y="2922588"/>
          <p14:tracePt t="38313" x="6265863" y="2913063"/>
          <p14:tracePt t="38321" x="6238875" y="2894013"/>
          <p14:tracePt t="38328" x="6221413" y="2886075"/>
          <p14:tracePt t="38337" x="6175375" y="2876550"/>
          <p14:tracePt t="38344" x="6148388" y="2867025"/>
          <p14:tracePt t="38352" x="6102350" y="2857500"/>
          <p14:tracePt t="38361" x="6075363" y="2857500"/>
          <p14:tracePt t="38370" x="6038850" y="2857500"/>
          <p14:tracePt t="38376" x="6002338" y="2849563"/>
          <p14:tracePt t="38386" x="5973763" y="2849563"/>
          <p14:tracePt t="38393" x="5946775" y="2849563"/>
          <p14:tracePt t="38403" x="5900738" y="2849563"/>
          <p14:tracePt t="38409" x="5891213" y="2849563"/>
          <p14:tracePt t="38419" x="5846763" y="2849563"/>
          <p14:tracePt t="38424" x="5827713" y="2849563"/>
          <p14:tracePt t="38435" x="5800725" y="2849563"/>
          <p14:tracePt t="38441" x="5781675" y="2849563"/>
          <p14:tracePt t="38449" x="5764213" y="2857500"/>
          <p14:tracePt t="38456" x="5727700" y="2876550"/>
          <p14:tracePt t="38465" x="5691188" y="2913063"/>
          <p14:tracePt t="38472" x="5654675" y="2940050"/>
          <p14:tracePt t="38480" x="5627688" y="2976563"/>
          <p14:tracePt t="38488" x="5591175" y="3022600"/>
          <p14:tracePt t="38496" x="5562600" y="3068638"/>
          <p14:tracePt t="38504" x="5526088" y="3132138"/>
          <p14:tracePt t="38512" x="5499100" y="3195638"/>
          <p14:tracePt t="38520" x="5481638" y="3251200"/>
          <p14:tracePt t="38528" x="5435600" y="3333750"/>
          <p14:tracePt t="38537" x="5408613" y="3397250"/>
          <p14:tracePt t="38545" x="5399088" y="3443288"/>
          <p14:tracePt t="38553" x="5389563" y="3497263"/>
          <p14:tracePt t="38561" x="5380038" y="3543300"/>
          <p14:tracePt t="38569" x="5353050" y="3589338"/>
          <p14:tracePt t="38577" x="5343525" y="3662363"/>
          <p14:tracePt t="38586" x="5334000" y="3725863"/>
          <p14:tracePt t="38593" x="5334000" y="3779838"/>
          <p14:tracePt t="38602" x="5334000" y="3852863"/>
          <p14:tracePt t="38608" x="5334000" y="3944938"/>
          <p14:tracePt t="38618" x="5334000" y="4017963"/>
          <p14:tracePt t="38624" x="5334000" y="4090988"/>
          <p14:tracePt t="38633" x="5334000" y="4164013"/>
          <p14:tracePt t="38641" x="5334000" y="4227513"/>
          <p14:tracePt t="38650" x="5334000" y="4283075"/>
          <p14:tracePt t="38656" x="5334000" y="4319588"/>
          <p14:tracePt t="38665" x="5334000" y="4365625"/>
          <p14:tracePt t="38672" x="5334000" y="4392613"/>
          <p14:tracePt t="38680" x="5343525" y="4438650"/>
          <p14:tracePt t="38689" x="5343525" y="4465638"/>
          <p14:tracePt t="38696" x="5353050" y="4502150"/>
          <p14:tracePt t="38704" x="5353050" y="4538663"/>
          <p14:tracePt t="38713" x="5353050" y="4575175"/>
          <p14:tracePt t="38721" x="5362575" y="4621213"/>
          <p14:tracePt t="38729" x="5370513" y="4657725"/>
          <p14:tracePt t="38737" x="5370513" y="4702175"/>
          <p14:tracePt t="38745" x="5399088" y="4748213"/>
          <p14:tracePt t="38753" x="5408613" y="4775200"/>
          <p14:tracePt t="38761" x="5426075" y="4830763"/>
          <p14:tracePt t="38770" x="5453063" y="4867275"/>
          <p14:tracePt t="38777" x="5462588" y="4894263"/>
          <p14:tracePt t="38786" x="5472113" y="4903788"/>
          <p14:tracePt t="38793" x="5472113" y="4913313"/>
          <p14:tracePt t="38809" x="5472113" y="4922838"/>
          <p14:tracePt t="38818" x="5481638" y="4922838"/>
          <p14:tracePt t="38834" x="5489575" y="4930775"/>
          <p14:tracePt t="38840" x="5499100" y="4940300"/>
          <p14:tracePt t="38850" x="5508625" y="4949825"/>
          <p14:tracePt t="38856" x="5526088" y="4959350"/>
          <p14:tracePt t="38865" x="5554663" y="4967288"/>
          <p14:tracePt t="38872" x="5599113" y="4976813"/>
          <p14:tracePt t="38880" x="5654675" y="4986338"/>
          <p14:tracePt t="38888" x="5727700" y="4986338"/>
          <p14:tracePt t="38897" x="5810250" y="5003800"/>
          <p14:tracePt t="38904" x="5883275" y="5003800"/>
          <p14:tracePt t="38913" x="5956300" y="5003800"/>
          <p14:tracePt t="38920" x="6010275" y="5003800"/>
          <p14:tracePt t="38928" x="6065838" y="5003800"/>
          <p14:tracePt t="38936" x="6111875" y="5003800"/>
          <p14:tracePt t="38944" x="6138863" y="4976813"/>
          <p14:tracePt t="38952" x="6184900" y="4959350"/>
          <p14:tracePt t="38960" x="6192838" y="4949825"/>
          <p14:tracePt t="38969" x="6221413" y="4922838"/>
          <p14:tracePt t="38976" x="6238875" y="4903788"/>
          <p14:tracePt t="38985" x="6275388" y="4876800"/>
          <p14:tracePt t="38993" x="6294438" y="4830763"/>
          <p14:tracePt t="39003" x="6330950" y="4767263"/>
          <p14:tracePt t="39009" x="6357938" y="4702175"/>
          <p14:tracePt t="39017" x="6384925" y="4638675"/>
          <p14:tracePt t="39025" x="6403975" y="4575175"/>
          <p14:tracePt t="39034" x="6421438" y="4519613"/>
          <p14:tracePt t="39041" x="6440488" y="4456113"/>
          <p14:tracePt t="39049" x="6457950" y="4410075"/>
          <p14:tracePt t="39056" x="6457950" y="4337050"/>
          <p14:tracePt t="39065" x="6467475" y="4283075"/>
          <p14:tracePt t="39073" x="6467475" y="4219575"/>
          <p14:tracePt t="39081" x="6467475" y="4183063"/>
          <p14:tracePt t="39089" x="6467475" y="4110038"/>
          <p14:tracePt t="39097" x="6467475" y="4054475"/>
          <p14:tracePt t="39105" x="6467475" y="4000500"/>
          <p14:tracePt t="39113" x="6467475" y="3944938"/>
          <p14:tracePt t="39121" x="6467475" y="3889375"/>
          <p14:tracePt t="39129" x="6467475" y="3844925"/>
          <p14:tracePt t="39137" x="6457950" y="3816350"/>
          <p14:tracePt t="39145" x="6448425" y="3771900"/>
          <p14:tracePt t="39153" x="6421438" y="3725863"/>
          <p14:tracePt t="39161" x="6411913" y="3698875"/>
          <p14:tracePt t="39169" x="6394450" y="3670300"/>
          <p14:tracePt t="39176" x="6394450" y="3652838"/>
          <p14:tracePt t="39185" x="6367463" y="3616325"/>
          <p14:tracePt t="39192" x="6357938" y="3589338"/>
          <p14:tracePt t="39201" x="6338888" y="3560763"/>
          <p14:tracePt t="39208" x="6330950" y="3552825"/>
          <p14:tracePt t="39218" x="6311900" y="3524250"/>
          <p14:tracePt t="39224" x="6294438" y="3506788"/>
          <p14:tracePt t="39233" x="6284913" y="3497263"/>
          <p14:tracePt t="39240" x="6275388" y="3487738"/>
          <p14:tracePt t="39249" x="6275388" y="3479800"/>
          <p14:tracePt t="39256" x="6257925" y="3460750"/>
          <p14:tracePt t="39265" x="6238875" y="3451225"/>
          <p14:tracePt t="39272" x="6202363" y="3433763"/>
          <p14:tracePt t="39281" x="6175375" y="3414713"/>
          <p14:tracePt t="39289" x="6156325" y="3406775"/>
          <p14:tracePt t="39297" x="6138863" y="3406775"/>
          <p14:tracePt t="39305" x="6111875" y="3397250"/>
          <p14:tracePt t="39313" x="6075363" y="3378200"/>
          <p14:tracePt t="39321" x="6046788" y="3370263"/>
          <p14:tracePt t="39329" x="6029325" y="3370263"/>
          <p14:tracePt t="39337" x="6002338" y="3360738"/>
          <p14:tracePt t="39344" x="5983288" y="3360738"/>
          <p14:tracePt t="39352" x="5965825" y="3351213"/>
          <p14:tracePt t="39360" x="5937250" y="3351213"/>
          <p14:tracePt t="39369" x="5919788" y="3351213"/>
          <p14:tracePt t="39376" x="5891213" y="3351213"/>
          <p14:tracePt t="39386" x="5854700" y="3351213"/>
          <p14:tracePt t="39392" x="5837238" y="3351213"/>
          <p14:tracePt t="39402" x="5818188" y="3351213"/>
          <p14:tracePt t="39409" x="5810250" y="3351213"/>
          <p14:tracePt t="39418" x="5791200" y="3351213"/>
          <p14:tracePt t="39425" x="5773738" y="3351213"/>
          <p14:tracePt t="39434" x="5764213" y="3351213"/>
          <p14:tracePt t="39441" x="5754688" y="3351213"/>
          <p14:tracePt t="39450" x="5745163" y="3351213"/>
          <p14:tracePt t="39457" x="5727700" y="3351213"/>
          <p14:tracePt t="39465" x="5718175" y="3351213"/>
          <p14:tracePt t="39473" x="5708650" y="3351213"/>
          <p14:tracePt t="39481" x="5691188" y="3360738"/>
          <p14:tracePt t="39489" x="5664200" y="3370263"/>
          <p14:tracePt t="39497" x="5635625" y="3387725"/>
          <p14:tracePt t="39504" x="5618163" y="3397250"/>
          <p14:tracePt t="39512" x="5591175" y="3424238"/>
          <p14:tracePt t="39521" x="5572125" y="3433763"/>
          <p14:tracePt t="39528" x="5554663" y="3451225"/>
          <p14:tracePt t="39536" x="5526088" y="3470275"/>
          <p14:tracePt t="39544" x="5526088" y="3479800"/>
          <p14:tracePt t="39552" x="5508625" y="3506788"/>
          <p14:tracePt t="39560" x="5508625" y="3516313"/>
          <p14:tracePt t="39569" x="5489575" y="3552825"/>
          <p14:tracePt t="39576" x="5489575" y="3570288"/>
          <p14:tracePt t="39585" x="5481638" y="3597275"/>
          <p14:tracePt t="39592" x="5472113" y="3643313"/>
          <p14:tracePt t="39601" x="5462588" y="3679825"/>
          <p14:tracePt t="39608" x="5435600" y="3743325"/>
          <p14:tracePt t="39618" x="5435600" y="3771900"/>
          <p14:tracePt t="39624" x="5435600" y="3825875"/>
          <p14:tracePt t="39633" x="5426075" y="3862388"/>
          <p14:tracePt t="39640" x="5426075" y="3898900"/>
          <p14:tracePt t="39649" x="5426075" y="3927475"/>
          <p14:tracePt t="39656" x="5426075" y="3971925"/>
          <p14:tracePt t="39665" x="5426075" y="4000500"/>
          <p14:tracePt t="39673" x="5426075" y="4027488"/>
          <p14:tracePt t="39680" x="5426075" y="4054475"/>
          <p14:tracePt t="39688" x="5426075" y="4100513"/>
          <p14:tracePt t="39696" x="5426075" y="4117975"/>
          <p14:tracePt t="39704" x="5426075" y="4154488"/>
          <p14:tracePt t="39713" x="5426075" y="4183063"/>
          <p14:tracePt t="39721" x="5426075" y="4227513"/>
          <p14:tracePt t="39729" x="5426075" y="4256088"/>
          <p14:tracePt t="39737" x="5426075" y="4300538"/>
          <p14:tracePt t="39745" x="5426075" y="4329113"/>
          <p14:tracePt t="39753" x="5426075" y="4356100"/>
          <p14:tracePt t="39761" x="5426075" y="4383088"/>
          <p14:tracePt t="39769" x="5426075" y="4402138"/>
          <p14:tracePt t="39777" x="5426075" y="4419600"/>
          <p14:tracePt t="39786" x="5426075" y="4438650"/>
          <p14:tracePt t="39793" x="5426075" y="4456113"/>
          <p14:tracePt t="39802" x="5426075" y="4465638"/>
          <p14:tracePt t="39809" x="5426075" y="4492625"/>
          <p14:tracePt t="39818" x="5426075" y="4511675"/>
          <p14:tracePt t="39825" x="5426075" y="4538663"/>
          <p14:tracePt t="39835" x="5426075" y="4575175"/>
          <p14:tracePt t="39841" x="5426075" y="4592638"/>
          <p14:tracePt t="39850" x="5426075" y="4621213"/>
          <p14:tracePt t="39857" x="5426075" y="4638675"/>
          <p14:tracePt t="39865" x="5426075" y="4675188"/>
          <p14:tracePt t="39873" x="5435600" y="4675188"/>
          <p14:tracePt t="39881" x="5435600" y="4684713"/>
          <p14:tracePt t="39888" x="5435600" y="4694238"/>
          <p14:tracePt t="39913" x="5445125" y="4711700"/>
          <p14:tracePt t="39953" x="5453063" y="4721225"/>
          <p14:tracePt t="39961" x="5462588" y="4730750"/>
          <p14:tracePt t="39969" x="5472113" y="4730750"/>
          <p14:tracePt t="39977" x="5481638" y="4730750"/>
          <p14:tracePt t="39986" x="5499100" y="4730750"/>
          <p14:tracePt t="39993" x="5535613" y="4730750"/>
          <p14:tracePt t="40002" x="5562600" y="4730750"/>
          <p14:tracePt t="40009" x="5591175" y="4730750"/>
          <p14:tracePt t="40018" x="5618163" y="4730750"/>
          <p14:tracePt t="40025" x="5645150" y="4711700"/>
          <p14:tracePt t="40033" x="5681663" y="4684713"/>
          <p14:tracePt t="40041" x="5727700" y="4648200"/>
          <p14:tracePt t="40051" x="5764213" y="4621213"/>
          <p14:tracePt t="40057" x="5791200" y="4584700"/>
          <p14:tracePt t="40065" x="5810250" y="4556125"/>
          <p14:tracePt t="40073" x="5846763" y="4511675"/>
          <p14:tracePt t="40081" x="5864225" y="4483100"/>
          <p14:tracePt t="40088" x="5891213" y="4438650"/>
          <p14:tracePt t="40096" x="5919788" y="4356100"/>
          <p14:tracePt t="40104" x="5937250" y="4310063"/>
          <p14:tracePt t="40112" x="5965825" y="4246563"/>
          <p14:tracePt t="40120" x="5983288" y="4191000"/>
          <p14:tracePt t="40128" x="6010275" y="4146550"/>
          <p14:tracePt t="40152" x="6056313" y="4017963"/>
          <p14:tracePt t="40153" x="6065838" y="3990975"/>
          <p14:tracePt t="40160" x="6065838" y="3944938"/>
          <p14:tracePt t="40168" x="6083300" y="3917950"/>
          <p14:tracePt t="40176" x="6083300" y="3871913"/>
          <p14:tracePt t="40187" x="6083300" y="3844925"/>
          <p14:tracePt t="40193" x="6083300" y="3808413"/>
          <p14:tracePt t="40202" x="6083300" y="3762375"/>
          <p14:tracePt t="40209" x="6083300" y="3725863"/>
          <p14:tracePt t="40218" x="6083300" y="3698875"/>
          <p14:tracePt t="40225" x="6083300" y="3662363"/>
          <p14:tracePt t="40234" x="6083300" y="3625850"/>
          <p14:tracePt t="40241" x="6065838" y="3597275"/>
          <p14:tracePt t="40250" x="6065838" y="3560763"/>
          <p14:tracePt t="40257" x="6046788" y="3533775"/>
          <p14:tracePt t="40265" x="6038850" y="3506788"/>
          <p14:tracePt t="40273" x="6029325" y="3487738"/>
          <p14:tracePt t="40281" x="6019800" y="3451225"/>
          <p14:tracePt t="40288" x="6010275" y="3433763"/>
          <p14:tracePt t="40296" x="6002338" y="3414713"/>
          <p14:tracePt t="40304" x="5983288" y="3397250"/>
          <p14:tracePt t="40312" x="5973763" y="3387725"/>
          <p14:tracePt t="40321" x="5965825" y="3378200"/>
          <p14:tracePt t="40328" x="5946775" y="3360738"/>
          <p14:tracePt t="40336" x="5937250" y="3360738"/>
          <p14:tracePt t="40353" x="5929313" y="3351213"/>
          <p14:tracePt t="40369" x="5919788" y="3351213"/>
          <p14:tracePt t="40387" x="5910263" y="3341688"/>
          <p14:tracePt t="40393" x="5900738" y="3341688"/>
          <p14:tracePt t="40403" x="5883275" y="3333750"/>
          <p14:tracePt t="40409" x="5873750" y="3333750"/>
          <p14:tracePt t="40418" x="5854700" y="3333750"/>
          <p14:tracePt t="40425" x="5837238" y="3333750"/>
          <p14:tracePt t="40434" x="5818188" y="3333750"/>
          <p14:tracePt t="40451" x="5800725" y="3333750"/>
          <p14:tracePt t="40457" x="5781675" y="3333750"/>
          <p14:tracePt t="40465" x="5764213" y="3333750"/>
          <p14:tracePt t="40472" x="5745163" y="3333750"/>
          <p14:tracePt t="40481" x="5727700" y="3333750"/>
          <p14:tracePt t="40488" x="5708650" y="3333750"/>
          <p14:tracePt t="40496" x="5700713" y="3333750"/>
          <p14:tracePt t="40504" x="5681663" y="3333750"/>
          <p14:tracePt t="40513" x="5664200" y="3333750"/>
          <p14:tracePt t="40520" x="5645150" y="3351213"/>
          <p14:tracePt t="40528" x="5635625" y="3360738"/>
          <p14:tracePt t="40536" x="5627688" y="3397250"/>
          <p14:tracePt t="40544" x="5618163" y="3424238"/>
          <p14:tracePt t="40552" x="5618163" y="3479800"/>
          <p14:tracePt t="40560" x="5599113" y="3524250"/>
          <p14:tracePt t="40568" x="5591175" y="3589338"/>
          <p14:tracePt t="40576" x="5591175" y="3662363"/>
          <p14:tracePt t="40585" x="5591175" y="3735388"/>
          <p14:tracePt t="40593" x="5591175" y="3808413"/>
          <p14:tracePt t="40603" x="5591175" y="3898900"/>
          <p14:tracePt t="40609" x="5591175" y="3971925"/>
          <p14:tracePt t="40619" x="5591175" y="4037013"/>
          <p14:tracePt t="40625" x="5591175" y="4090988"/>
          <p14:tracePt t="40633" x="5591175" y="4117975"/>
          <p14:tracePt t="40641" x="5591175" y="4154488"/>
          <p14:tracePt t="40650" x="5599113" y="4219575"/>
          <p14:tracePt t="40657" x="5599113" y="4246563"/>
          <p14:tracePt t="40665" x="5599113" y="4300538"/>
          <p14:tracePt t="40673" x="5608638" y="4329113"/>
          <p14:tracePt t="40680" x="5608638" y="4373563"/>
          <p14:tracePt t="40688" x="5618163" y="4410075"/>
          <p14:tracePt t="40696" x="5618163" y="4446588"/>
          <p14:tracePt t="40704" x="5618163" y="4456113"/>
          <p14:tracePt t="40712" x="5627688" y="4483100"/>
          <p14:tracePt t="40730" x="5627688" y="4502150"/>
          <p14:tracePt t="40737" x="5627688" y="4519613"/>
          <p14:tracePt t="40745" x="5627688" y="4538663"/>
          <p14:tracePt t="40753" x="5627688" y="4565650"/>
          <p14:tracePt t="40761" x="5635625" y="4584700"/>
          <p14:tracePt t="40770" x="5635625" y="4621213"/>
          <p14:tracePt t="40777" x="5635625" y="4629150"/>
          <p14:tracePt t="40786" x="5645150" y="4648200"/>
          <p14:tracePt t="40793" x="5645150" y="4665663"/>
          <p14:tracePt t="40802" x="5645150" y="4675188"/>
          <p14:tracePt t="40809" x="5654675" y="4694238"/>
          <p14:tracePt t="40824" x="5654675" y="4702175"/>
          <p14:tracePt t="40835" x="5654675" y="4711700"/>
          <p14:tracePt t="40841" x="5664200" y="4721225"/>
          <p14:tracePt t="40856" x="5664200" y="4730750"/>
          <p14:tracePt t="40865" x="5672138" y="4738688"/>
          <p14:tracePt t="40873" x="5681663" y="4757738"/>
          <p14:tracePt t="40881" x="5691188" y="4775200"/>
          <p14:tracePt t="40888" x="5708650" y="4794250"/>
          <p14:tracePt t="40896" x="5718175" y="4803775"/>
          <p14:tracePt t="40904" x="5737225" y="4821238"/>
          <p14:tracePt t="40913" x="5745163" y="4830763"/>
          <p14:tracePt t="40921" x="5754688" y="4848225"/>
          <p14:tracePt t="41320" x="5764213" y="4848225"/>
          <p14:tracePt t="41329"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761" y="228600"/>
            <a:ext cx="8153400" cy="461665"/>
          </a:xfrm>
          <a:prstGeom prst="rect">
            <a:avLst/>
          </a:prstGeom>
          <a:noFill/>
        </p:spPr>
        <p:txBody>
          <a:bodyPr wrap="square" rtlCol="0">
            <a:spAutoFit/>
          </a:bodyPr>
          <a:lstStyle/>
          <a:p>
            <a:pPr algn="ctr"/>
            <a:r>
              <a:rPr lang="fr-FR" sz="2400" b="1" dirty="0" err="1"/>
              <a:t>Designed</a:t>
            </a:r>
            <a:r>
              <a:rPr lang="fr-FR" sz="2400" b="1" dirty="0"/>
              <a:t> Carbamates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4" name="Rettangolo con angoli arrotondati 13">
            <a:extLst>
              <a:ext uri="{FF2B5EF4-FFF2-40B4-BE49-F238E27FC236}">
                <a16:creationId xmlns:a16="http://schemas.microsoft.com/office/drawing/2014/main" id="{3D556BA2-F51C-4079-AA0A-32699B79376B}"/>
              </a:ext>
            </a:extLst>
          </p:cNvPr>
          <p:cNvSpPr/>
          <p:nvPr/>
        </p:nvSpPr>
        <p:spPr>
          <a:xfrm>
            <a:off x="3351367" y="4959619"/>
            <a:ext cx="381000" cy="319110"/>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133DAD06-AB25-4968-B7DA-807D12655933}"/>
              </a:ext>
            </a:extLst>
          </p:cNvPr>
          <p:cNvSpPr txBox="1"/>
          <p:nvPr/>
        </p:nvSpPr>
        <p:spPr>
          <a:xfrm>
            <a:off x="3800685" y="4953000"/>
            <a:ext cx="2010550" cy="369332"/>
          </a:xfrm>
          <a:prstGeom prst="rect">
            <a:avLst/>
          </a:prstGeom>
          <a:noFill/>
        </p:spPr>
        <p:txBody>
          <a:bodyPr wrap="none" rtlCol="0">
            <a:spAutoFit/>
          </a:bodyPr>
          <a:lstStyle/>
          <a:p>
            <a:r>
              <a:rPr lang="it-IT" dirty="0" err="1"/>
              <a:t>Lenght</a:t>
            </a:r>
            <a:r>
              <a:rPr lang="it-IT" dirty="0"/>
              <a:t> of the </a:t>
            </a:r>
            <a:r>
              <a:rPr lang="it-IT" dirty="0" err="1"/>
              <a:t>linker</a:t>
            </a:r>
            <a:endParaRPr lang="it-IT" dirty="0"/>
          </a:p>
        </p:txBody>
      </p:sp>
      <p:sp>
        <p:nvSpPr>
          <p:cNvPr id="16" name="Ovale 15">
            <a:extLst>
              <a:ext uri="{FF2B5EF4-FFF2-40B4-BE49-F238E27FC236}">
                <a16:creationId xmlns:a16="http://schemas.microsoft.com/office/drawing/2014/main" id="{4B6C82A8-A38E-435E-9FA1-351DA09F2CBD}"/>
              </a:ext>
            </a:extLst>
          </p:cNvPr>
          <p:cNvSpPr/>
          <p:nvPr/>
        </p:nvSpPr>
        <p:spPr>
          <a:xfrm>
            <a:off x="533400" y="5461697"/>
            <a:ext cx="421700" cy="4079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9EE3DBE9-4793-4816-AEAD-25B488022E73}"/>
              </a:ext>
            </a:extLst>
          </p:cNvPr>
          <p:cNvSpPr txBox="1"/>
          <p:nvPr/>
        </p:nvSpPr>
        <p:spPr>
          <a:xfrm>
            <a:off x="1099136" y="5481003"/>
            <a:ext cx="3531801" cy="369332"/>
          </a:xfrm>
          <a:prstGeom prst="rect">
            <a:avLst/>
          </a:prstGeom>
          <a:noFill/>
        </p:spPr>
        <p:txBody>
          <a:bodyPr wrap="none" rtlCol="0">
            <a:spAutoFit/>
          </a:bodyPr>
          <a:lstStyle/>
          <a:p>
            <a:r>
              <a:rPr lang="it-IT" dirty="0"/>
              <a:t> </a:t>
            </a:r>
            <a:r>
              <a:rPr lang="it-IT" i="1" dirty="0"/>
              <a:t>para</a:t>
            </a:r>
            <a:r>
              <a:rPr lang="it-IT" dirty="0"/>
              <a:t> </a:t>
            </a:r>
            <a:r>
              <a:rPr lang="it-IT" dirty="0" err="1"/>
              <a:t>substitution</a:t>
            </a:r>
            <a:r>
              <a:rPr lang="it-IT" dirty="0"/>
              <a:t> on </a:t>
            </a:r>
            <a:r>
              <a:rPr lang="it-IT" dirty="0" err="1"/>
              <a:t>aromatic</a:t>
            </a:r>
            <a:r>
              <a:rPr lang="it-IT" dirty="0"/>
              <a:t> rings</a:t>
            </a:r>
          </a:p>
        </p:txBody>
      </p:sp>
      <p:sp>
        <p:nvSpPr>
          <p:cNvPr id="18" name="Ovale 17">
            <a:extLst>
              <a:ext uri="{FF2B5EF4-FFF2-40B4-BE49-F238E27FC236}">
                <a16:creationId xmlns:a16="http://schemas.microsoft.com/office/drawing/2014/main" id="{B69FA394-9C0D-4E2B-9117-9AD46C28DF40}"/>
              </a:ext>
            </a:extLst>
          </p:cNvPr>
          <p:cNvSpPr/>
          <p:nvPr/>
        </p:nvSpPr>
        <p:spPr>
          <a:xfrm>
            <a:off x="4767146" y="5429376"/>
            <a:ext cx="566854" cy="386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42821B40-14A1-4703-8E4C-E98B037C051D}"/>
              </a:ext>
            </a:extLst>
          </p:cNvPr>
          <p:cNvSpPr txBox="1"/>
          <p:nvPr/>
        </p:nvSpPr>
        <p:spPr>
          <a:xfrm>
            <a:off x="5370420" y="5437998"/>
            <a:ext cx="3348161" cy="369332"/>
          </a:xfrm>
          <a:prstGeom prst="rect">
            <a:avLst/>
          </a:prstGeom>
          <a:noFill/>
        </p:spPr>
        <p:txBody>
          <a:bodyPr wrap="none" rtlCol="0">
            <a:spAutoFit/>
          </a:bodyPr>
          <a:lstStyle/>
          <a:p>
            <a:r>
              <a:rPr lang="it-IT" dirty="0" err="1"/>
              <a:t>substitution</a:t>
            </a:r>
            <a:r>
              <a:rPr lang="it-IT" dirty="0"/>
              <a:t> on </a:t>
            </a:r>
            <a:r>
              <a:rPr lang="it-IT" dirty="0" err="1"/>
              <a:t>carbamic</a:t>
            </a:r>
            <a:r>
              <a:rPr lang="it-IT" dirty="0"/>
              <a:t> </a:t>
            </a:r>
            <a:r>
              <a:rPr lang="it-IT" dirty="0" err="1"/>
              <a:t>function</a:t>
            </a:r>
            <a:endParaRPr lang="it-IT" dirty="0"/>
          </a:p>
        </p:txBody>
      </p:sp>
      <p:sp>
        <p:nvSpPr>
          <p:cNvPr id="21" name="CasellaDiTesto 20">
            <a:extLst>
              <a:ext uri="{FF2B5EF4-FFF2-40B4-BE49-F238E27FC236}">
                <a16:creationId xmlns:a16="http://schemas.microsoft.com/office/drawing/2014/main" id="{703A2616-968E-4E8C-BF57-7583A7FC501E}"/>
              </a:ext>
            </a:extLst>
          </p:cNvPr>
          <p:cNvSpPr txBox="1"/>
          <p:nvPr/>
        </p:nvSpPr>
        <p:spPr>
          <a:xfrm>
            <a:off x="228600" y="909935"/>
            <a:ext cx="3737690" cy="461665"/>
          </a:xfrm>
          <a:prstGeom prst="rect">
            <a:avLst/>
          </a:prstGeom>
          <a:solidFill>
            <a:srgbClr val="FFFFCC"/>
          </a:solidFill>
          <a:ln>
            <a:solidFill>
              <a:srgbClr val="FFFFCC"/>
            </a:solidFill>
          </a:ln>
        </p:spPr>
        <p:txBody>
          <a:bodyPr wrap="none" rtlCol="0">
            <a:spAutoFit/>
          </a:bodyPr>
          <a:lstStyle/>
          <a:p>
            <a:r>
              <a:rPr lang="it-IT" sz="2400" b="1" dirty="0">
                <a:solidFill>
                  <a:schemeClr val="accent1"/>
                </a:solidFill>
              </a:rPr>
              <a:t>Series I: </a:t>
            </a:r>
            <a:r>
              <a:rPr lang="it-IT" sz="2400" b="1" dirty="0" err="1">
                <a:solidFill>
                  <a:schemeClr val="accent1"/>
                </a:solidFill>
              </a:rPr>
              <a:t>Triazole</a:t>
            </a:r>
            <a:r>
              <a:rPr lang="it-IT" sz="2400" b="1" dirty="0">
                <a:solidFill>
                  <a:schemeClr val="accent1"/>
                </a:solidFill>
              </a:rPr>
              <a:t> </a:t>
            </a:r>
            <a:r>
              <a:rPr lang="it-IT" sz="2400" b="1" dirty="0" err="1">
                <a:solidFill>
                  <a:schemeClr val="accent1"/>
                </a:solidFill>
              </a:rPr>
              <a:t>Derivatives</a:t>
            </a:r>
            <a:endParaRPr lang="it-IT" sz="2400" b="1" dirty="0">
              <a:solidFill>
                <a:schemeClr val="accent1"/>
              </a:solidFill>
            </a:endParaRPr>
          </a:p>
        </p:txBody>
      </p:sp>
      <p:sp>
        <p:nvSpPr>
          <p:cNvPr id="8" name="Ovale 7">
            <a:extLst>
              <a:ext uri="{FF2B5EF4-FFF2-40B4-BE49-F238E27FC236}">
                <a16:creationId xmlns:a16="http://schemas.microsoft.com/office/drawing/2014/main" id="{70456D47-6460-4638-93EA-F0C55C339353}"/>
              </a:ext>
            </a:extLst>
          </p:cNvPr>
          <p:cNvSpPr/>
          <p:nvPr/>
        </p:nvSpPr>
        <p:spPr>
          <a:xfrm>
            <a:off x="5692612" y="2819400"/>
            <a:ext cx="517392" cy="50059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0733F861-FAC7-4980-B4C6-852EBC013FE4}"/>
              </a:ext>
            </a:extLst>
          </p:cNvPr>
          <p:cNvSpPr/>
          <p:nvPr/>
        </p:nvSpPr>
        <p:spPr>
          <a:xfrm>
            <a:off x="1066800" y="2295613"/>
            <a:ext cx="914400" cy="392974"/>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CF4D4405-18FB-44C5-9841-68C27EEB16E6}"/>
              </a:ext>
            </a:extLst>
          </p:cNvPr>
          <p:cNvSpPr/>
          <p:nvPr/>
        </p:nvSpPr>
        <p:spPr>
          <a:xfrm>
            <a:off x="7391400" y="2329592"/>
            <a:ext cx="538959" cy="315990"/>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601D9D7B-B4FB-4E1D-B7F7-A11C0D3D4806}"/>
              </a:ext>
            </a:extLst>
          </p:cNvPr>
          <p:cNvSpPr/>
          <p:nvPr/>
        </p:nvSpPr>
        <p:spPr>
          <a:xfrm>
            <a:off x="7968596" y="2863692"/>
            <a:ext cx="684676" cy="466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con angoli arrotondati 26">
            <a:extLst>
              <a:ext uri="{FF2B5EF4-FFF2-40B4-BE49-F238E27FC236}">
                <a16:creationId xmlns:a16="http://schemas.microsoft.com/office/drawing/2014/main" id="{454D44C2-D244-497B-8E84-99521C1BB421}"/>
              </a:ext>
            </a:extLst>
          </p:cNvPr>
          <p:cNvSpPr/>
          <p:nvPr/>
        </p:nvSpPr>
        <p:spPr>
          <a:xfrm>
            <a:off x="4079696" y="2250896"/>
            <a:ext cx="914400" cy="392974"/>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90877EC7-FA83-4855-A2EA-999D2B4760DB}"/>
              </a:ext>
            </a:extLst>
          </p:cNvPr>
          <p:cNvSpPr/>
          <p:nvPr/>
        </p:nvSpPr>
        <p:spPr>
          <a:xfrm>
            <a:off x="5539480" y="1785408"/>
            <a:ext cx="517391" cy="50059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0D288C01-FCBB-4C49-91DD-F27B2B31331B}"/>
              </a:ext>
            </a:extLst>
          </p:cNvPr>
          <p:cNvSpPr/>
          <p:nvPr/>
        </p:nvSpPr>
        <p:spPr>
          <a:xfrm>
            <a:off x="1585627" y="2898628"/>
            <a:ext cx="684676" cy="466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E7BC92D2-3730-4595-B240-88DC00DC1213}"/>
              </a:ext>
            </a:extLst>
          </p:cNvPr>
          <p:cNvPicPr>
            <a:picLocks noChangeAspect="1"/>
          </p:cNvPicPr>
          <p:nvPr/>
        </p:nvPicPr>
        <p:blipFill>
          <a:blip r:embed="rId5"/>
          <a:stretch>
            <a:fillRect/>
          </a:stretch>
        </p:blipFill>
        <p:spPr>
          <a:xfrm>
            <a:off x="381001" y="1898381"/>
            <a:ext cx="8514720" cy="2460168"/>
          </a:xfrm>
          <a:prstGeom prst="rect">
            <a:avLst/>
          </a:prstGeom>
        </p:spPr>
      </p:pic>
      <p:pic>
        <p:nvPicPr>
          <p:cNvPr id="3" name="Audio 2">
            <a:hlinkClick r:id="" action="ppaction://media"/>
            <a:extLst>
              <a:ext uri="{FF2B5EF4-FFF2-40B4-BE49-F238E27FC236}">
                <a16:creationId xmlns:a16="http://schemas.microsoft.com/office/drawing/2014/main" id="{B9A49B85-97BF-4A34-A206-868C2CF662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46473173"/>
      </p:ext>
    </p:extLst>
  </p:cSld>
  <p:clrMapOvr>
    <a:masterClrMapping/>
  </p:clrMapOvr>
  <mc:AlternateContent xmlns:mc="http://schemas.openxmlformats.org/markup-compatibility/2006" xmlns:p14="http://schemas.microsoft.com/office/powerpoint/2010/main">
    <mc:Choice Requires="p14">
      <p:transition spd="slow" p14:dur="2000" advTm="34451"/>
    </mc:Choice>
    <mc:Fallback xmlns="">
      <p:transition spd="slow" advTm="3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662" x="6394450" y="2127250"/>
          <p14:tracePt t="20781" x="6394450" y="2119313"/>
          <p14:tracePt t="20796" x="6394450" y="2100263"/>
          <p14:tracePt t="20806" x="6394450" y="2046288"/>
          <p14:tracePt t="20813" x="6394450" y="1990725"/>
          <p14:tracePt t="20822" x="6338888" y="1917700"/>
          <p14:tracePt t="20829" x="6302375" y="1871663"/>
          <p14:tracePt t="20839" x="6265863" y="1825625"/>
          <p14:tracePt t="20844" x="6211888" y="1762125"/>
          <p14:tracePt t="20855" x="6184900" y="1725613"/>
          <p14:tracePt t="20860" x="6165850" y="1708150"/>
          <p14:tracePt t="20869" x="6148388" y="1689100"/>
          <p14:tracePt t="20876" x="6138863" y="1679575"/>
          <p14:tracePt t="20892" x="6129338" y="1671638"/>
          <p14:tracePt t="20932" x="6119813" y="1671638"/>
          <p14:tracePt t="20940" x="6056313" y="1652588"/>
          <p14:tracePt t="20956" x="5818188" y="1643063"/>
          <p14:tracePt t="20964" x="5672138" y="1625600"/>
          <p14:tracePt t="20973" x="5526088" y="1625600"/>
          <p14:tracePt t="20980" x="5399088" y="1625600"/>
          <p14:tracePt t="20989" x="5289550" y="1625600"/>
          <p14:tracePt t="20996" x="5197475" y="1635125"/>
          <p14:tracePt t="21006" x="5151438" y="1652588"/>
          <p14:tracePt t="21013" x="5133975" y="1662113"/>
          <p14:tracePt t="21022" x="5124450" y="1671638"/>
          <p14:tracePt t="21028" x="5106988" y="1689100"/>
          <p14:tracePt t="21037" x="5097463" y="1716088"/>
          <p14:tracePt t="21044" x="5087938" y="1762125"/>
          <p14:tracePt t="21055" x="5087938" y="1817688"/>
          <p14:tracePt t="21060" x="5087938" y="1908175"/>
          <p14:tracePt t="21069" x="5060950" y="2009775"/>
          <p14:tracePt t="21077" x="5041900" y="2136775"/>
          <p14:tracePt t="21085" x="5033963" y="2265363"/>
          <p14:tracePt t="21092" x="5033963" y="2411413"/>
          <p14:tracePt t="21100" x="5033963" y="2557463"/>
          <p14:tracePt t="21110" x="5033963" y="2703513"/>
          <p14:tracePt t="21116" x="5033963" y="2886075"/>
          <p14:tracePt t="21124" x="5051425" y="3013075"/>
          <p14:tracePt t="21132" x="5097463" y="3151188"/>
          <p14:tracePt t="21140" x="5143500" y="3297238"/>
          <p14:tracePt t="21148" x="5197475" y="3433763"/>
          <p14:tracePt t="21156" x="5260975" y="3560763"/>
          <p14:tracePt t="21164" x="5316538" y="3698875"/>
          <p14:tracePt t="21173" x="5370513" y="3816350"/>
          <p14:tracePt t="21181" x="5435600" y="3944938"/>
          <p14:tracePt t="21191" x="5489575" y="4044950"/>
          <p14:tracePt t="21196" x="5554663" y="4164013"/>
          <p14:tracePt t="21206" x="5618163" y="4264025"/>
          <p14:tracePt t="21213" x="5672138" y="4329113"/>
          <p14:tracePt t="21222" x="5708650" y="4373563"/>
          <p14:tracePt t="21228" x="5737225" y="4419600"/>
          <p14:tracePt t="21238" x="5764213" y="4456113"/>
          <p14:tracePt t="21244" x="5791200" y="4502150"/>
          <p14:tracePt t="21255" x="5818188" y="4548188"/>
          <p14:tracePt t="21261" x="5846763" y="4565650"/>
          <p14:tracePt t="21269" x="5873750" y="4611688"/>
          <p14:tracePt t="21276" x="5910263" y="4638675"/>
          <p14:tracePt t="21284" x="5937250" y="4665663"/>
          <p14:tracePt t="21292" x="5983288" y="4684713"/>
          <p14:tracePt t="21300" x="6010275" y="4694238"/>
          <p14:tracePt t="21308" x="6056313" y="4702175"/>
          <p14:tracePt t="21316" x="6092825" y="4702175"/>
          <p14:tracePt t="21324" x="6138863" y="4702175"/>
          <p14:tracePt t="21332" x="6175375" y="4702175"/>
          <p14:tracePt t="21340" x="6202363" y="4702175"/>
          <p14:tracePt t="21348" x="6248400" y="4702175"/>
          <p14:tracePt t="21356" x="6284913" y="4702175"/>
          <p14:tracePt t="21364" x="6330950" y="4702175"/>
          <p14:tracePt t="21372" x="6367463" y="4702175"/>
          <p14:tracePt t="21380" x="6411913" y="4694238"/>
          <p14:tracePt t="21389" x="6477000" y="4665663"/>
          <p14:tracePt t="21396" x="6503988" y="4657725"/>
          <p14:tracePt t="21406" x="6567488" y="4621213"/>
          <p14:tracePt t="21412" x="6623050" y="4602163"/>
          <p14:tracePt t="21422" x="6686550" y="4556125"/>
          <p14:tracePt t="21428" x="6759575" y="4511675"/>
          <p14:tracePt t="21437" x="6805613" y="4475163"/>
          <p14:tracePt t="21444" x="6869113" y="4419600"/>
          <p14:tracePt t="21455" x="6915150" y="4373563"/>
          <p14:tracePt t="21460" x="6951663" y="4319588"/>
          <p14:tracePt t="21468" x="6978650" y="4292600"/>
          <p14:tracePt t="21476" x="7015163" y="4227513"/>
          <p14:tracePt t="21485" x="7051675" y="4164013"/>
          <p14:tracePt t="21492" x="7080250" y="4090988"/>
          <p14:tracePt t="21500" x="7097713" y="4027488"/>
          <p14:tracePt t="21508" x="7116763" y="3971925"/>
          <p14:tracePt t="21516" x="7143750" y="3889375"/>
          <p14:tracePt t="21524" x="7153275" y="3825875"/>
          <p14:tracePt t="21532" x="7161213" y="3771900"/>
          <p14:tracePt t="21540" x="7170738" y="3706813"/>
          <p14:tracePt t="21548" x="7170738" y="3652838"/>
          <p14:tracePt t="21557" x="7170738" y="3616325"/>
          <p14:tracePt t="21564" x="7170738" y="3543300"/>
          <p14:tracePt t="21572" x="7170738" y="3487738"/>
          <p14:tracePt t="21580" x="7170738" y="3414713"/>
          <p14:tracePt t="21589" x="7170738" y="3341688"/>
          <p14:tracePt t="21596" x="7170738" y="3260725"/>
          <p14:tracePt t="21606" x="7170738" y="3205163"/>
          <p14:tracePt t="21612" x="7161213" y="3132138"/>
          <p14:tracePt t="21622" x="7134225" y="3068638"/>
          <p14:tracePt t="21628" x="7124700" y="3005138"/>
          <p14:tracePt t="21638" x="7097713" y="2949575"/>
          <p14:tracePt t="21644" x="7088188" y="2886075"/>
          <p14:tracePt t="21655" x="7061200" y="2840038"/>
          <p14:tracePt t="21660" x="7034213" y="2776538"/>
          <p14:tracePt t="21672" x="7015163" y="2730500"/>
          <p14:tracePt t="21677" x="6988175" y="2674938"/>
          <p14:tracePt t="21685" x="6978650" y="2630488"/>
          <p14:tracePt t="21692" x="6961188" y="2601913"/>
          <p14:tracePt t="21700" x="6932613" y="2557463"/>
          <p14:tracePt t="21708" x="6924675" y="2538413"/>
          <p14:tracePt t="21716" x="6905625" y="2492375"/>
          <p14:tracePt t="21724" x="6896100" y="2474913"/>
          <p14:tracePt t="21732" x="6878638" y="2455863"/>
          <p14:tracePt t="21740" x="6869113" y="2447925"/>
          <p14:tracePt t="21757" x="6859588" y="2428875"/>
          <p14:tracePt t="21764" x="6851650" y="2419350"/>
          <p14:tracePt t="21780" x="6832600" y="2401888"/>
          <p14:tracePt t="21789" x="6815138" y="2382838"/>
          <p14:tracePt t="21796" x="6796088" y="2365375"/>
          <p14:tracePt t="21805" x="6769100" y="2355850"/>
          <p14:tracePt t="21812" x="6705600" y="2328863"/>
          <p14:tracePt t="21822" x="6677025" y="2319338"/>
          <p14:tracePt t="21828" x="6623050" y="2301875"/>
          <p14:tracePt t="21838" x="6586538" y="2292350"/>
          <p14:tracePt t="21844" x="6567488" y="2292350"/>
          <p14:tracePt t="21855" x="6540500" y="2282825"/>
          <p14:tracePt t="21872" x="6530975" y="2282825"/>
          <p14:tracePt t="21997" x="6523038" y="2282825"/>
          <p14:tracePt t="22101" x="0" y="0"/>
        </p14:tracePtLst>
        <p14:tracePtLst>
          <p14:tracePt t="26789" x="2922588" y="3214688"/>
          <p14:tracePt t="26844" x="2922588" y="3205163"/>
          <p14:tracePt t="26996" x="2922588" y="3187700"/>
          <p14:tracePt t="27004" x="2914650" y="3141663"/>
          <p14:tracePt t="27012" x="2895600" y="3095625"/>
          <p14:tracePt t="27021" x="2886075" y="3068638"/>
          <p14:tracePt t="27028" x="2859088" y="3041650"/>
          <p14:tracePt t="27038" x="2841625" y="3005138"/>
          <p14:tracePt t="27044" x="2822575" y="2986088"/>
          <p14:tracePt t="27053" x="2805113" y="2968625"/>
          <p14:tracePt t="27060" x="2786063" y="2949575"/>
          <p14:tracePt t="27069" x="2768600" y="2940050"/>
          <p14:tracePt t="27076" x="2732088" y="2930525"/>
          <p14:tracePt t="27084" x="2703513" y="2922588"/>
          <p14:tracePt t="27092" x="2657475" y="2894013"/>
          <p14:tracePt t="27100" x="2620963" y="2886075"/>
          <p14:tracePt t="27108" x="2557463" y="2876550"/>
          <p14:tracePt t="27116" x="2474913" y="2849563"/>
          <p14:tracePt t="27124" x="2438400" y="2849563"/>
          <p14:tracePt t="27132" x="2393950" y="2840038"/>
          <p14:tracePt t="27140" x="2357438" y="2830513"/>
          <p14:tracePt t="27148" x="2320925" y="2803525"/>
          <p14:tracePt t="27156" x="2311400" y="2803525"/>
          <p14:tracePt t="27260" x="2284413" y="2794000"/>
          <p14:tracePt t="27269" x="2247900" y="2776538"/>
          <p14:tracePt t="27276" x="2211388" y="2767013"/>
          <p14:tracePt t="27284" x="2165350" y="2767013"/>
          <p14:tracePt t="27292" x="2128838" y="2767013"/>
          <p14:tracePt t="27300" x="2073275" y="2767013"/>
          <p14:tracePt t="27308" x="2027238" y="2767013"/>
          <p14:tracePt t="27316" x="2000250" y="2767013"/>
          <p14:tracePt t="27325" x="1973263" y="2767013"/>
          <p14:tracePt t="27332" x="1946275" y="2767013"/>
          <p14:tracePt t="27348" x="1909763" y="2794000"/>
          <p14:tracePt t="27356" x="1890713" y="2803525"/>
          <p14:tracePt t="27364" x="1873250" y="2813050"/>
          <p14:tracePt t="27372" x="1854200" y="2820988"/>
          <p14:tracePt t="27380" x="1836738" y="2840038"/>
          <p14:tracePt t="27389" x="1827213" y="2849563"/>
          <p14:tracePt t="27396" x="1808163" y="2857500"/>
          <p14:tracePt t="27405" x="1790700" y="2876550"/>
          <p14:tracePt t="27412" x="1781175" y="2886075"/>
          <p14:tracePt t="27421" x="1754188" y="2903538"/>
          <p14:tracePt t="27428" x="1744663" y="2913063"/>
          <p14:tracePt t="27438" x="1727200" y="2922588"/>
          <p14:tracePt t="27444" x="1717675" y="2930525"/>
          <p14:tracePt t="27454" x="1698625" y="2949575"/>
          <p14:tracePt t="27460" x="1690688" y="2959100"/>
          <p14:tracePt t="27470" x="1681163" y="2976563"/>
          <p14:tracePt t="27476" x="1671638" y="2986088"/>
          <p14:tracePt t="27492" x="1662113" y="3005138"/>
          <p14:tracePt t="27500" x="1662113" y="3013075"/>
          <p14:tracePt t="27508" x="1654175" y="3041650"/>
          <p14:tracePt t="27516" x="1644650" y="3059113"/>
          <p14:tracePt t="27524" x="1635125" y="3078163"/>
          <p14:tracePt t="27532" x="1635125" y="3105150"/>
          <p14:tracePt t="27540" x="1617663" y="3151188"/>
          <p14:tracePt t="27548" x="1617663" y="3178175"/>
          <p14:tracePt t="27556" x="1608138" y="3195638"/>
          <p14:tracePt t="27565" x="1579563" y="3224213"/>
          <p14:tracePt t="27572" x="1571625" y="3241675"/>
          <p14:tracePt t="27580" x="1571625" y="3260725"/>
          <p14:tracePt t="27588" x="1571625" y="3278188"/>
          <p14:tracePt t="27596" x="1571625" y="3297238"/>
          <p14:tracePt t="27605" x="1571625" y="3314700"/>
          <p14:tracePt t="27612" x="1571625" y="3341688"/>
          <p14:tracePt t="27621" x="1571625" y="3360738"/>
          <p14:tracePt t="27628" x="1571625" y="3378200"/>
          <p14:tracePt t="27638" x="1571625" y="3397250"/>
          <p14:tracePt t="27644" x="1571625" y="3414713"/>
          <p14:tracePt t="27654" x="1571625" y="3433763"/>
          <p14:tracePt t="27660" x="1589088" y="3460750"/>
          <p14:tracePt t="27671" x="1608138" y="3487738"/>
          <p14:tracePt t="27676" x="1617663" y="3516313"/>
          <p14:tracePt t="27688" x="1644650" y="3543300"/>
          <p14:tracePt t="27692" x="1671638" y="3560763"/>
          <p14:tracePt t="27701" x="1690688" y="3579813"/>
          <p14:tracePt t="27708" x="1698625" y="3597275"/>
          <p14:tracePt t="27717" x="1708150" y="3606800"/>
          <p14:tracePt t="27724" x="1708150" y="3616325"/>
          <p14:tracePt t="27740" x="1717675" y="3625850"/>
          <p14:tracePt t="27780" x="1744663" y="3633788"/>
          <p14:tracePt t="27789" x="1771650" y="3643313"/>
          <p14:tracePt t="27797" x="1808163" y="3662363"/>
          <p14:tracePt t="27806" x="1836738" y="3670300"/>
          <p14:tracePt t="27812" x="1881188" y="3679825"/>
          <p14:tracePt t="27822" x="1917700" y="3698875"/>
          <p14:tracePt t="27828" x="1963738" y="3706813"/>
          <p14:tracePt t="27838" x="2009775" y="3716338"/>
          <p14:tracePt t="27844" x="2046288" y="3716338"/>
          <p14:tracePt t="27854" x="2073275" y="3725863"/>
          <p14:tracePt t="27860" x="2109788" y="3725863"/>
          <p14:tracePt t="27870" x="2136775" y="3725863"/>
          <p14:tracePt t="27876" x="2155825" y="3725863"/>
          <p14:tracePt t="27887" x="2174875" y="3725863"/>
          <p14:tracePt t="27892" x="2201863" y="3725863"/>
          <p14:tracePt t="27900" x="2228850" y="3725863"/>
          <p14:tracePt t="27908" x="2274888" y="3716338"/>
          <p14:tracePt t="27916" x="2301875" y="3698875"/>
          <p14:tracePt t="27924" x="2328863" y="3689350"/>
          <p14:tracePt t="27932" x="2374900" y="3679825"/>
          <p14:tracePt t="27954" x="2411413" y="3662363"/>
          <p14:tracePt t="27957" x="2430463" y="3652838"/>
          <p14:tracePt t="27972" x="2438400" y="3643313"/>
          <p14:tracePt t="27980" x="2447925" y="3633788"/>
          <p14:tracePt t="27996" x="2466975" y="3625850"/>
          <p14:tracePt t="28005" x="2484438" y="3616325"/>
          <p14:tracePt t="28012" x="2503488" y="3589338"/>
          <p14:tracePt t="28021" x="2511425" y="3589338"/>
          <p14:tracePt t="28028" x="2540000" y="3560763"/>
          <p14:tracePt t="28038" x="2557463" y="3524250"/>
          <p14:tracePt t="28044" x="2566988" y="3506788"/>
          <p14:tracePt t="28054" x="2593975" y="3460750"/>
          <p14:tracePt t="28060" x="2603500" y="3443288"/>
          <p14:tracePt t="28070" x="2613025" y="3424238"/>
          <p14:tracePt t="28076" x="2613025" y="3406775"/>
          <p14:tracePt t="28086" x="2630488" y="3370263"/>
          <p14:tracePt t="28092" x="2630488" y="3360738"/>
          <p14:tracePt t="28100" x="2630488" y="3333750"/>
          <p14:tracePt t="28108" x="2640013" y="3314700"/>
          <p14:tracePt t="28116" x="2640013" y="3287713"/>
          <p14:tracePt t="28124" x="2649538" y="3251200"/>
          <p14:tracePt t="28132" x="2649538" y="3224213"/>
          <p14:tracePt t="28140" x="2649538" y="3187700"/>
          <p14:tracePt t="28148" x="2649538" y="3141663"/>
          <p14:tracePt t="28156" x="2649538" y="3114675"/>
          <p14:tracePt t="28164" x="2649538" y="3086100"/>
          <p14:tracePt t="28172" x="2649538" y="3049588"/>
          <p14:tracePt t="28180" x="2640013" y="3022600"/>
          <p14:tracePt t="28188" x="2630488" y="2995613"/>
          <p14:tracePt t="28196" x="2630488" y="2976563"/>
          <p14:tracePt t="28205" x="2613025" y="2940050"/>
          <p14:tracePt t="28221" x="2593975" y="2913063"/>
          <p14:tracePt t="28228" x="2584450" y="2903538"/>
          <p14:tracePt t="28238" x="2576513" y="2886075"/>
          <p14:tracePt t="28244" x="2540000" y="2857500"/>
          <p14:tracePt t="28255" x="2540000" y="2849563"/>
          <p14:tracePt t="28260" x="2520950" y="2830513"/>
          <p14:tracePt t="28269" x="2503488" y="2813050"/>
          <p14:tracePt t="28276" x="2484438" y="2803525"/>
          <p14:tracePt t="28286" x="2466975" y="2776538"/>
          <p14:tracePt t="28292" x="2447925" y="2767013"/>
          <p14:tracePt t="28300" x="2438400" y="2767013"/>
          <p14:tracePt t="28308" x="2430463" y="2767013"/>
          <p14:tracePt t="28460" x="2420938" y="2767013"/>
          <p14:tracePt t="28469" x="2411413" y="2757488"/>
          <p14:tracePt t="28476" x="2374900" y="2747963"/>
          <p14:tracePt t="28484" x="2347913" y="2730500"/>
          <p14:tracePt t="28492" x="2338388" y="2730500"/>
          <p14:tracePt t="28500" x="2328863" y="2730500"/>
          <p14:tracePt t="28652" x="2320925" y="2730500"/>
          <p14:tracePt t="28684" x="2284413" y="2730500"/>
          <p14:tracePt t="28685" x="0" y="0"/>
        </p14:tracePtLst>
        <p14:tracePtLst>
          <p14:tracePt t="29749" x="8212138" y="3132138"/>
          <p14:tracePt t="29861" x="8231188" y="3151188"/>
          <p14:tracePt t="29868" x="8239125" y="3178175"/>
          <p14:tracePt t="29876" x="8239125" y="3195638"/>
          <p14:tracePt t="29885" x="8248650" y="3224213"/>
          <p14:tracePt t="29892" x="8258175" y="3241675"/>
          <p14:tracePt t="29901" x="8275638" y="3278188"/>
          <p14:tracePt t="29908" x="8285163" y="3287713"/>
          <p14:tracePt t="29916" x="8294688" y="3297238"/>
          <p14:tracePt t="29924" x="8304213" y="3305175"/>
          <p14:tracePt t="29932" x="8312150" y="3314700"/>
          <p14:tracePt t="29940" x="8321675" y="3324225"/>
          <p14:tracePt t="29955" x="8331200" y="3333750"/>
          <p14:tracePt t="29988" x="8331200" y="3341688"/>
          <p14:tracePt t="29996" x="8340725" y="3341688"/>
          <p14:tracePt t="30004" x="8358188" y="3341688"/>
          <p14:tracePt t="30012" x="8377238" y="3341688"/>
          <p14:tracePt t="30021" x="8404225" y="3341688"/>
          <p14:tracePt t="30028" x="8431213" y="3341688"/>
          <p14:tracePt t="30038" x="8486775" y="3341688"/>
          <p14:tracePt t="30044" x="8550275" y="3341688"/>
          <p14:tracePt t="30054" x="8586788" y="3341688"/>
          <p14:tracePt t="30060" x="8642350" y="3341688"/>
          <p14:tracePt t="30071" x="8686800" y="3341688"/>
          <p14:tracePt t="30076" x="8715375" y="3341688"/>
          <p14:tracePt t="30087" x="8742363" y="3341688"/>
          <p14:tracePt t="30092" x="8769350" y="3341688"/>
          <p14:tracePt t="30101" x="8788400" y="3333750"/>
          <p14:tracePt t="30108" x="8805863" y="3324225"/>
          <p14:tracePt t="30117" x="8824913" y="3324225"/>
          <p14:tracePt t="30125" x="8842375" y="3297238"/>
          <p14:tracePt t="30132" x="8851900" y="3297238"/>
          <p14:tracePt t="30140" x="8861425" y="3287713"/>
          <p14:tracePt t="30148" x="8888413" y="3268663"/>
          <p14:tracePt t="30157" x="8905875" y="3251200"/>
          <p14:tracePt t="30164" x="8915400" y="3241675"/>
          <p14:tracePt t="30172" x="8924925" y="3232150"/>
          <p14:tracePt t="30188" x="8924925" y="3224213"/>
          <p14:tracePt t="30196" x="8924925" y="3214688"/>
          <p14:tracePt t="30204" x="8934450" y="3205163"/>
          <p14:tracePt t="30221" x="8934450" y="3195638"/>
          <p14:tracePt t="30228" x="8942388" y="3187700"/>
          <p14:tracePt t="30238" x="8942388" y="3168650"/>
          <p14:tracePt t="30244" x="8942388" y="3151188"/>
          <p14:tracePt t="30254" x="8942388" y="3141663"/>
          <p14:tracePt t="30260" x="8942388" y="3122613"/>
          <p14:tracePt t="30269" x="8942388" y="3105150"/>
          <p14:tracePt t="30276" x="8942388" y="3078163"/>
          <p14:tracePt t="30285" x="8942388" y="3068638"/>
          <p14:tracePt t="30292" x="8942388" y="3041650"/>
          <p14:tracePt t="30309" x="8942388" y="3022600"/>
          <p14:tracePt t="30317" x="8942388" y="3013075"/>
          <p14:tracePt t="30325" x="8942388" y="3005138"/>
          <p14:tracePt t="30332" x="8942388" y="2986088"/>
          <p14:tracePt t="30341" x="8942388" y="2976563"/>
          <p14:tracePt t="30388" x="8942388" y="2968625"/>
          <p14:tracePt t="30396" x="8942388" y="2959100"/>
          <p14:tracePt t="30412" x="8934450" y="2949575"/>
          <p14:tracePt t="30421" x="8915400" y="2930525"/>
          <p14:tracePt t="30428" x="8897938" y="2913063"/>
          <p14:tracePt t="30438" x="8888413" y="2903538"/>
          <p14:tracePt t="30444" x="8878888" y="2894013"/>
          <p14:tracePt t="30454" x="8861425" y="2886075"/>
          <p14:tracePt t="30460" x="8842375" y="2876550"/>
          <p14:tracePt t="30476" x="8824913" y="2867025"/>
          <p14:tracePt t="30492" x="8815388" y="2867025"/>
          <p14:tracePt t="30508" x="8805863" y="2867025"/>
          <p14:tracePt t="30517" x="8805863" y="2857500"/>
          <p14:tracePt t="30525" x="8788400" y="2857500"/>
          <p14:tracePt t="30532" x="8769350" y="2849563"/>
          <p14:tracePt t="30540" x="8742363" y="2849563"/>
          <p14:tracePt t="30548" x="8715375" y="2840038"/>
          <p14:tracePt t="30556" x="8686800" y="2840038"/>
          <p14:tracePt t="30564" x="8669338" y="2840038"/>
          <p14:tracePt t="30572" x="8642350" y="2830513"/>
          <p14:tracePt t="30580" x="8623300" y="2830513"/>
          <p14:tracePt t="30588" x="8604250" y="2830513"/>
          <p14:tracePt t="30596" x="8586788" y="2820988"/>
          <p14:tracePt t="30605" x="8567738" y="2820988"/>
          <p14:tracePt t="30612" x="8550275" y="2820988"/>
          <p14:tracePt t="30621" x="8531225" y="2820988"/>
          <p14:tracePt t="30628" x="8504238" y="2820988"/>
          <p14:tracePt t="30638" x="8477250" y="2820988"/>
          <p14:tracePt t="30644" x="8450263" y="2820988"/>
          <p14:tracePt t="30654" x="8421688" y="2820988"/>
          <p14:tracePt t="30660" x="8404225" y="2820988"/>
          <p14:tracePt t="30670" x="8385175" y="2820988"/>
          <p14:tracePt t="30676" x="8358188" y="2820988"/>
          <p14:tracePt t="30687" x="8348663" y="2820988"/>
          <p14:tracePt t="30692" x="8331200" y="2820988"/>
          <p14:tracePt t="30701" x="8312150" y="2820988"/>
          <p14:tracePt t="30708" x="8294688" y="2830513"/>
          <p14:tracePt t="30716" x="8285163" y="2830513"/>
          <p14:tracePt t="30724" x="8275638" y="2840038"/>
          <p14:tracePt t="30733" x="8258175" y="2849563"/>
          <p14:tracePt t="30741" x="8248650" y="2857500"/>
          <p14:tracePt t="30748" x="8231188" y="2867025"/>
          <p14:tracePt t="30756" x="8212138" y="2876550"/>
          <p14:tracePt t="30764" x="8194675" y="2894013"/>
          <p14:tracePt t="30772" x="8185150" y="2903538"/>
          <p14:tracePt t="30780" x="8166100" y="2922588"/>
          <p14:tracePt t="30788" x="8148638" y="2930525"/>
          <p14:tracePt t="30796" x="8121650" y="2949575"/>
          <p14:tracePt t="30805" x="8112125" y="2959100"/>
          <p14:tracePt t="30812" x="8102600" y="2968625"/>
          <p14:tracePt t="30828" x="8102600" y="2976563"/>
          <p14:tracePt t="30844" x="8093075" y="2976563"/>
          <p14:tracePt t="30860" x="8075613" y="2995613"/>
          <p14:tracePt t="30876" x="8066088" y="3005138"/>
          <p14:tracePt t="30916" x="8056563" y="3022600"/>
          <p14:tracePt t="31077" x="0" y="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2122</TotalTime>
  <Words>1309</Words>
  <Application>Microsoft Office PowerPoint</Application>
  <PresentationFormat>Presentazione su schermo (4:3)</PresentationFormat>
  <Paragraphs>169</Paragraphs>
  <Slides>24</Slides>
  <Notes>6</Notes>
  <HiddenSlides>0</HiddenSlides>
  <MMClips>24</MMClips>
  <ScaleCrop>false</ScaleCrop>
  <HeadingPairs>
    <vt:vector size="8" baseType="variant">
      <vt:variant>
        <vt:lpstr>Caratteri utilizzati</vt:lpstr>
      </vt:variant>
      <vt:variant>
        <vt:i4>6</vt:i4>
      </vt:variant>
      <vt:variant>
        <vt:lpstr>Tema</vt:lpstr>
      </vt:variant>
      <vt:variant>
        <vt:i4>2</vt:i4>
      </vt:variant>
      <vt:variant>
        <vt:lpstr>Server OLE incorporati</vt:lpstr>
      </vt:variant>
      <vt:variant>
        <vt:i4>1</vt:i4>
      </vt:variant>
      <vt:variant>
        <vt:lpstr>Titoli diapositive</vt:lpstr>
      </vt:variant>
      <vt:variant>
        <vt:i4>24</vt:i4>
      </vt:variant>
    </vt:vector>
  </HeadingPairs>
  <TitlesOfParts>
    <vt:vector size="33" baseType="lpstr">
      <vt:lpstr>Arial</vt:lpstr>
      <vt:lpstr>BlinkMacSystemFont</vt:lpstr>
      <vt:lpstr>Calibri</vt:lpstr>
      <vt:lpstr>Calibri Light</vt:lpstr>
      <vt:lpstr>Symbol</vt:lpstr>
      <vt:lpstr>Times New Roman</vt:lpstr>
      <vt:lpstr>Office Theme</vt:lpstr>
      <vt:lpstr>Custom Design</vt:lpstr>
      <vt:lpstr>CS ChemDraw Drawing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Alessandra Ammazzalorso</dc:creator>
  <cp:lastModifiedBy>Alessandra Ammazzalorso</cp:lastModifiedBy>
  <cp:revision>120</cp:revision>
  <cp:lastPrinted>2020-10-02T08:26:29Z</cp:lastPrinted>
  <dcterms:created xsi:type="dcterms:W3CDTF">2020-09-15T09:50:12Z</dcterms:created>
  <dcterms:modified xsi:type="dcterms:W3CDTF">2020-10-21T10:24:58Z</dcterms:modified>
</cp:coreProperties>
</file>