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4"/>
  </p:notesMasterIdLst>
  <p:sldIdLst>
    <p:sldId id="256" r:id="rId3"/>
  </p:sldIdLst>
  <p:sldSz cx="30275213" cy="42811700"/>
  <p:notesSz cx="6858000" cy="9945688"/>
  <p:defaultTextStyle>
    <a:defPPr lvl="0">
      <a:defRPr lang="fr-FR"/>
    </a:defPPr>
    <a:lvl1pPr marL="0" lvl="0" algn="l" defTabSz="2925623" rtl="0" eaLnBrk="1" latinLnBrk="0" hangingPunct="1">
      <a:defRPr sz="5759" kern="1200">
        <a:solidFill>
          <a:schemeClr val="tx1"/>
        </a:solidFill>
        <a:latin typeface="+mn-lt"/>
        <a:ea typeface="+mn-ea"/>
        <a:cs typeface="+mn-cs"/>
      </a:defRPr>
    </a:lvl1pPr>
    <a:lvl2pPr marL="1462811" lvl="1" algn="l" defTabSz="2925623" rtl="0" eaLnBrk="1" latinLnBrk="0" hangingPunct="1">
      <a:defRPr sz="5759" kern="1200">
        <a:solidFill>
          <a:schemeClr val="tx1"/>
        </a:solidFill>
        <a:latin typeface="+mn-lt"/>
        <a:ea typeface="+mn-ea"/>
        <a:cs typeface="+mn-cs"/>
      </a:defRPr>
    </a:lvl2pPr>
    <a:lvl3pPr marL="2925623" lvl="2" algn="l" defTabSz="2925623" rtl="0" eaLnBrk="1" latinLnBrk="0" hangingPunct="1">
      <a:defRPr sz="5759" kern="1200">
        <a:solidFill>
          <a:schemeClr val="tx1"/>
        </a:solidFill>
        <a:latin typeface="+mn-lt"/>
        <a:ea typeface="+mn-ea"/>
        <a:cs typeface="+mn-cs"/>
      </a:defRPr>
    </a:lvl3pPr>
    <a:lvl4pPr marL="4388434" lvl="3" algn="l" defTabSz="2925623" rtl="0" eaLnBrk="1" latinLnBrk="0" hangingPunct="1">
      <a:defRPr sz="5759" kern="1200">
        <a:solidFill>
          <a:schemeClr val="tx1"/>
        </a:solidFill>
        <a:latin typeface="+mn-lt"/>
        <a:ea typeface="+mn-ea"/>
        <a:cs typeface="+mn-cs"/>
      </a:defRPr>
    </a:lvl4pPr>
    <a:lvl5pPr marL="5851246" lvl="4" algn="l" defTabSz="2925623" rtl="0" eaLnBrk="1" latinLnBrk="0" hangingPunct="1">
      <a:defRPr sz="5759" kern="1200">
        <a:solidFill>
          <a:schemeClr val="tx1"/>
        </a:solidFill>
        <a:latin typeface="+mn-lt"/>
        <a:ea typeface="+mn-ea"/>
        <a:cs typeface="+mn-cs"/>
      </a:defRPr>
    </a:lvl5pPr>
    <a:lvl6pPr marL="7314057" lvl="5" algn="l" defTabSz="2925623" rtl="0" eaLnBrk="1" latinLnBrk="0" hangingPunct="1">
      <a:defRPr sz="5759" kern="1200">
        <a:solidFill>
          <a:schemeClr val="tx1"/>
        </a:solidFill>
        <a:latin typeface="+mn-lt"/>
        <a:ea typeface="+mn-ea"/>
        <a:cs typeface="+mn-cs"/>
      </a:defRPr>
    </a:lvl6pPr>
    <a:lvl7pPr marL="8776868" lvl="6" algn="l" defTabSz="2925623" rtl="0" eaLnBrk="1" latinLnBrk="0" hangingPunct="1">
      <a:defRPr sz="5759" kern="1200">
        <a:solidFill>
          <a:schemeClr val="tx1"/>
        </a:solidFill>
        <a:latin typeface="+mn-lt"/>
        <a:ea typeface="+mn-ea"/>
        <a:cs typeface="+mn-cs"/>
      </a:defRPr>
    </a:lvl7pPr>
    <a:lvl8pPr marL="10239680" lvl="7" algn="l" defTabSz="2925623" rtl="0" eaLnBrk="1" latinLnBrk="0" hangingPunct="1">
      <a:defRPr sz="5759" kern="1200">
        <a:solidFill>
          <a:schemeClr val="tx1"/>
        </a:solidFill>
        <a:latin typeface="+mn-lt"/>
        <a:ea typeface="+mn-ea"/>
        <a:cs typeface="+mn-cs"/>
      </a:defRPr>
    </a:lvl8pPr>
    <a:lvl9pPr marL="11702491" lvl="8" algn="l" defTabSz="2925623" rtl="0" eaLnBrk="1" latinLnBrk="0" hangingPunct="1">
      <a:defRPr sz="575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6">
          <p15:clr>
            <a:srgbClr val="A4A3A4"/>
          </p15:clr>
        </p15:guide>
        <p15:guide id="2" pos="95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3" d="100"/>
          <a:sy n="23" d="100"/>
        </p:scale>
        <p:origin x="989" y="14"/>
      </p:cViewPr>
      <p:guideLst>
        <p:guide orient="horz" pos="13486"/>
        <p:guide pos="95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49CFBF3B-F983-4F41-9E6C-02008BB91DD1}" type="datetimeFigureOut">
              <a:rPr lang="fr-FR" smtClean="0"/>
              <a:pPr/>
              <a:t>11/10/2020</a:t>
            </a:fld>
            <a:endParaRPr lang="fr-FR"/>
          </a:p>
        </p:txBody>
      </p:sp>
      <p:sp>
        <p:nvSpPr>
          <p:cNvPr id="4" name="Slide Image Placeholder 3"/>
          <p:cNvSpPr>
            <a:spLocks noGrp="1" noRot="1" noChangeAspect="1"/>
          </p:cNvSpPr>
          <p:nvPr>
            <p:ph type="sldImg" idx="2"/>
          </p:nvPr>
        </p:nvSpPr>
        <p:spPr>
          <a:xfrm>
            <a:off x="2111375" y="746125"/>
            <a:ext cx="2635250" cy="3729038"/>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724202"/>
            <a:ext cx="5486400" cy="44755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fr-FR"/>
          </a:p>
        </p:txBody>
      </p:sp>
      <p:sp>
        <p:nvSpPr>
          <p:cNvPr id="8" name="Slide Number Placeholder 7"/>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46269082-9D5D-43A3-B675-27AB9B8E552E}" type="slidenum">
              <a:rPr lang="en-US" smtClean="0"/>
              <a:t>‹#›</a:t>
            </a:fld>
            <a:endParaRPr lang="en-US" dirty="0"/>
          </a:p>
        </p:txBody>
      </p:sp>
    </p:spTree>
    <p:extLst>
      <p:ext uri="{BB962C8B-B14F-4D97-AF65-F5344CB8AC3E}">
        <p14:creationId xmlns:p14="http://schemas.microsoft.com/office/powerpoint/2010/main" val="1626096734"/>
      </p:ext>
    </p:extLst>
  </p:cSld>
  <p:clrMap bg1="lt1" tx1="dk1" bg2="lt2" tx2="dk2" accent1="accent1" accent2="accent2" accent3="accent3" accent4="accent4" accent5="accent5" accent6="accent6" hlink="hlink" folHlink="folHlink"/>
  <p:notesStyle>
    <a:lvl1pPr marL="0" algn="l" defTabSz="2925623" rtl="0" eaLnBrk="1" latinLnBrk="0" hangingPunct="1">
      <a:defRPr sz="3839" kern="1200">
        <a:solidFill>
          <a:schemeClr val="tx1"/>
        </a:solidFill>
        <a:latin typeface="+mn-lt"/>
        <a:ea typeface="+mn-ea"/>
        <a:cs typeface="+mn-cs"/>
      </a:defRPr>
    </a:lvl1pPr>
    <a:lvl2pPr marL="1462811" algn="l" defTabSz="2925623" rtl="0" eaLnBrk="1" latinLnBrk="0" hangingPunct="1">
      <a:defRPr sz="3839" kern="1200">
        <a:solidFill>
          <a:schemeClr val="tx1"/>
        </a:solidFill>
        <a:latin typeface="+mn-lt"/>
        <a:ea typeface="+mn-ea"/>
        <a:cs typeface="+mn-cs"/>
      </a:defRPr>
    </a:lvl2pPr>
    <a:lvl3pPr marL="2925623" algn="l" defTabSz="2925623" rtl="0" eaLnBrk="1" latinLnBrk="0" hangingPunct="1">
      <a:defRPr sz="3839" kern="1200">
        <a:solidFill>
          <a:schemeClr val="tx1"/>
        </a:solidFill>
        <a:latin typeface="+mn-lt"/>
        <a:ea typeface="+mn-ea"/>
        <a:cs typeface="+mn-cs"/>
      </a:defRPr>
    </a:lvl3pPr>
    <a:lvl4pPr marL="4388434" algn="l" defTabSz="2925623" rtl="0" eaLnBrk="1" latinLnBrk="0" hangingPunct="1">
      <a:defRPr sz="3839" kern="1200">
        <a:solidFill>
          <a:schemeClr val="tx1"/>
        </a:solidFill>
        <a:latin typeface="+mn-lt"/>
        <a:ea typeface="+mn-ea"/>
        <a:cs typeface="+mn-cs"/>
      </a:defRPr>
    </a:lvl4pPr>
    <a:lvl5pPr marL="5851246" algn="l" defTabSz="2925623" rtl="0" eaLnBrk="1" latinLnBrk="0" hangingPunct="1">
      <a:defRPr sz="3839" kern="1200">
        <a:solidFill>
          <a:schemeClr val="tx1"/>
        </a:solidFill>
        <a:latin typeface="+mn-lt"/>
        <a:ea typeface="+mn-ea"/>
        <a:cs typeface="+mn-cs"/>
      </a:defRPr>
    </a:lvl5pPr>
    <a:lvl6pPr marL="7314057" algn="l" defTabSz="2925623" rtl="0" eaLnBrk="1" latinLnBrk="0" hangingPunct="1">
      <a:defRPr sz="3839" kern="1200">
        <a:solidFill>
          <a:schemeClr val="tx1"/>
        </a:solidFill>
        <a:latin typeface="+mn-lt"/>
        <a:ea typeface="+mn-ea"/>
        <a:cs typeface="+mn-cs"/>
      </a:defRPr>
    </a:lvl6pPr>
    <a:lvl7pPr marL="8776868" algn="l" defTabSz="2925623" rtl="0" eaLnBrk="1" latinLnBrk="0" hangingPunct="1">
      <a:defRPr sz="3839" kern="1200">
        <a:solidFill>
          <a:schemeClr val="tx1"/>
        </a:solidFill>
        <a:latin typeface="+mn-lt"/>
        <a:ea typeface="+mn-ea"/>
        <a:cs typeface="+mn-cs"/>
      </a:defRPr>
    </a:lvl7pPr>
    <a:lvl8pPr marL="10239680" algn="l" defTabSz="2925623" rtl="0" eaLnBrk="1" latinLnBrk="0" hangingPunct="1">
      <a:defRPr sz="3839" kern="1200">
        <a:solidFill>
          <a:schemeClr val="tx1"/>
        </a:solidFill>
        <a:latin typeface="+mn-lt"/>
        <a:ea typeface="+mn-ea"/>
        <a:cs typeface="+mn-cs"/>
      </a:defRPr>
    </a:lvl8pPr>
    <a:lvl9pPr marL="11702491" algn="l" defTabSz="2925623" rtl="0" eaLnBrk="1" latinLnBrk="0" hangingPunct="1">
      <a:defRPr sz="383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46269082-9D5D-43A3-B675-27AB9B8E552E}" type="slidenum">
              <a:rPr lang="en-US" smtClean="0"/>
              <a:t>1</a:t>
            </a:fld>
            <a:endParaRPr lang="en-US" dirty="0"/>
          </a:p>
        </p:txBody>
      </p:sp>
    </p:spTree>
    <p:extLst>
      <p:ext uri="{BB962C8B-B14F-4D97-AF65-F5344CB8AC3E}">
        <p14:creationId xmlns:p14="http://schemas.microsoft.com/office/powerpoint/2010/main" val="3461905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13299391"/>
            <a:ext cx="25733931" cy="9176767"/>
          </a:xfrm>
        </p:spPr>
        <p:txBody>
          <a:bodyPr/>
          <a:lstStyle/>
          <a:p>
            <a:r>
              <a:rPr lang="en-US"/>
              <a:t>Click to edit Master title style</a:t>
            </a:r>
            <a:endParaRPr lang="fr-FR"/>
          </a:p>
        </p:txBody>
      </p:sp>
      <p:sp>
        <p:nvSpPr>
          <p:cNvPr id="3" name="Subtitle 2"/>
          <p:cNvSpPr>
            <a:spLocks noGrp="1"/>
          </p:cNvSpPr>
          <p:nvPr>
            <p:ph type="subTitle" idx="1"/>
          </p:nvPr>
        </p:nvSpPr>
        <p:spPr>
          <a:xfrm>
            <a:off x="4541282" y="24259965"/>
            <a:ext cx="21192649" cy="1094076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r-FR"/>
          </a:p>
        </p:txBody>
      </p:sp>
      <p:sp>
        <p:nvSpPr>
          <p:cNvPr id="4" name="Date Placeholder 3"/>
          <p:cNvSpPr>
            <a:spLocks noGrp="1"/>
          </p:cNvSpPr>
          <p:nvPr>
            <p:ph type="dt" sz="half" idx="10"/>
          </p:nvPr>
        </p:nvSpPr>
        <p:spPr/>
        <p:txBody>
          <a:bodyPr/>
          <a:lstStyle/>
          <a:p>
            <a:fld id="{2F621E2D-A50B-495F-9AA4-3F10866B781B}" type="datetime1">
              <a:rPr lang="fr-FR" smtClean="0"/>
              <a:t>11/10/2020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1AD6B278-45EA-45CC-9642-20CC60EAB0D1}" type="datetime1">
              <a:rPr lang="fr-FR" smtClean="0"/>
              <a:t>11/10/2020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49529" y="1714471"/>
            <a:ext cx="6811923" cy="36528688"/>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1513761" y="1714471"/>
            <a:ext cx="19931182" cy="365286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1AE16925-72EC-42D4-94D3-A1003B939FCE}" type="datetime1">
              <a:rPr lang="fr-FR" smtClean="0"/>
              <a:t>11/10/2020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it-IT" dirty="0"/>
              <a:t>Click to </a:t>
            </a:r>
            <a:r>
              <a:rPr lang="it-IT" dirty="0" err="1"/>
              <a:t>edit</a:t>
            </a:r>
            <a:r>
              <a:rPr lang="it-IT" dirty="0"/>
              <a:t> </a:t>
            </a:r>
            <a:r>
              <a:rPr lang="it-IT" dirty="0" err="1"/>
              <a:t>Paper</a:t>
            </a:r>
            <a:r>
              <a:rPr lang="it-IT" dirty="0"/>
              <a:t> Title</a:t>
            </a:r>
          </a:p>
        </p:txBody>
      </p:sp>
      <p:sp>
        <p:nvSpPr>
          <p:cNvPr id="3" name="Content Placeholder 2"/>
          <p:cNvSpPr>
            <a:spLocks noGrp="1"/>
          </p:cNvSpPr>
          <p:nvPr>
            <p:ph idx="1"/>
          </p:nvPr>
        </p:nvSpPr>
        <p:spPr/>
        <p:txBody>
          <a:bodyPr/>
          <a:lstStyle/>
          <a:p>
            <a:pPr lvl="0"/>
            <a:r>
              <a:rPr lang="it-IT" dirty="0"/>
              <a:t>Click to </a:t>
            </a:r>
            <a:r>
              <a:rPr lang="it-IT" dirty="0" err="1"/>
              <a:t>edit</a:t>
            </a:r>
            <a:r>
              <a:rPr lang="it-IT" dirty="0"/>
              <a:t> Master text </a:t>
            </a:r>
            <a:r>
              <a:rPr lang="it-IT" dirty="0" err="1"/>
              <a:t>styles</a:t>
            </a:r>
            <a:endParaRPr lang="it-IT" dirty="0"/>
          </a:p>
          <a:p>
            <a:pPr lvl="1"/>
            <a:r>
              <a:rPr lang="it-IT" dirty="0"/>
              <a:t>Second </a:t>
            </a:r>
            <a:r>
              <a:rPr lang="it-IT" dirty="0" err="1"/>
              <a:t>level</a:t>
            </a:r>
            <a:endParaRPr lang="it-IT" dirty="0"/>
          </a:p>
          <a:p>
            <a:pPr lvl="2"/>
            <a:r>
              <a:rPr lang="it-IT" dirty="0"/>
              <a:t>Third </a:t>
            </a:r>
            <a:r>
              <a:rPr lang="it-IT" dirty="0" err="1"/>
              <a:t>level</a:t>
            </a:r>
            <a:endParaRPr lang="it-IT" dirty="0"/>
          </a:p>
          <a:p>
            <a:pPr lvl="3"/>
            <a:r>
              <a:rPr lang="it-IT" dirty="0" err="1"/>
              <a:t>Fourth</a:t>
            </a:r>
            <a:r>
              <a:rPr lang="it-IT" dirty="0"/>
              <a:t> </a:t>
            </a:r>
            <a:r>
              <a:rPr lang="it-IT" dirty="0" err="1"/>
              <a:t>level</a:t>
            </a:r>
            <a:endParaRPr lang="it-IT" dirty="0"/>
          </a:p>
          <a:p>
            <a:pPr lvl="4"/>
            <a:r>
              <a:rPr lang="it-IT" dirty="0" err="1"/>
              <a:t>Fifth</a:t>
            </a:r>
            <a:r>
              <a:rPr lang="it-IT" dirty="0"/>
              <a:t> </a:t>
            </a:r>
            <a:r>
              <a:rPr lang="it-IT" dirty="0" err="1"/>
              <a:t>level</a:t>
            </a:r>
            <a:endParaRPr lang="it-IT" dirty="0"/>
          </a:p>
        </p:txBody>
      </p:sp>
      <p:sp>
        <p:nvSpPr>
          <p:cNvPr id="8" name="Text Placeholder 7"/>
          <p:cNvSpPr>
            <a:spLocks noGrp="1"/>
          </p:cNvSpPr>
          <p:nvPr>
            <p:ph type="body" sz="quarter" idx="10" hasCustomPrompt="1"/>
          </p:nvPr>
        </p:nvSpPr>
        <p:spPr>
          <a:xfrm>
            <a:off x="12774612" y="5479523"/>
            <a:ext cx="16453907" cy="1318062"/>
          </a:xfrm>
        </p:spPr>
        <p:txBody>
          <a:bodyPr>
            <a:normAutofit/>
          </a:bodyPr>
          <a:lstStyle>
            <a:lvl1pPr marL="0" indent="0" algn="r">
              <a:buNone/>
              <a:defRPr sz="5400">
                <a:solidFill>
                  <a:srgbClr val="FFFFFF"/>
                </a:solidFill>
              </a:defRPr>
            </a:lvl1pPr>
          </a:lstStyle>
          <a:p>
            <a:pPr lvl="0"/>
            <a:r>
              <a:rPr lang="it-IT" dirty="0"/>
              <a:t>Click to </a:t>
            </a:r>
            <a:r>
              <a:rPr lang="it-IT" dirty="0" err="1"/>
              <a:t>edit</a:t>
            </a:r>
            <a:r>
              <a:rPr lang="it-IT" dirty="0"/>
              <a:t> </a:t>
            </a:r>
            <a:r>
              <a:rPr lang="it-IT" dirty="0" err="1"/>
              <a:t>author’s</a:t>
            </a:r>
            <a:r>
              <a:rPr lang="it-IT" dirty="0"/>
              <a:t> </a:t>
            </a:r>
            <a:r>
              <a:rPr lang="it-IT" dirty="0" err="1"/>
              <a:t>name</a:t>
            </a:r>
            <a:r>
              <a:rPr lang="it-IT" dirty="0"/>
              <a:t> and </a:t>
            </a:r>
            <a:r>
              <a:rPr lang="it-IT" dirty="0" err="1"/>
              <a:t>affiliation</a:t>
            </a:r>
            <a:endParaRPr lang="it-IT" dirty="0"/>
          </a:p>
        </p:txBody>
      </p:sp>
    </p:spTree>
    <p:extLst>
      <p:ext uri="{BB962C8B-B14F-4D97-AF65-F5344CB8AC3E}">
        <p14:creationId xmlns:p14="http://schemas.microsoft.com/office/powerpoint/2010/main" val="33459452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84402" y="7006456"/>
            <a:ext cx="22706410" cy="14904815"/>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3784402" y="22486055"/>
            <a:ext cx="22706410" cy="1033624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FA24ED9-1BAC-43CE-92AB-135E2507265C}" type="datetimeFigureOut">
              <a:rPr lang="en-US" smtClean="0"/>
              <a:t>10/11/2020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20738924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t>10/11/2020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13695894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3215"/>
            <a:ext cx="26112371" cy="17808474"/>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2065654" y="28650163"/>
            <a:ext cx="26112371" cy="9365056"/>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A24ED9-1BAC-43CE-92AB-135E2507265C}" type="datetimeFigureOut">
              <a:rPr lang="en-US" smtClean="0"/>
              <a:t>10/11/2020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21209364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081421" y="11396633"/>
            <a:ext cx="12803892" cy="2716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5389900" y="11396633"/>
            <a:ext cx="12803892" cy="2716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A24ED9-1BAC-43CE-92AB-135E2507265C}" type="datetimeFigureOut">
              <a:rPr lang="en-US" smtClean="0"/>
              <a:t>10/11/2020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6630149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6679" y="2279343"/>
            <a:ext cx="26112371" cy="8274950"/>
          </a:xfrm>
        </p:spPr>
        <p:txBody>
          <a:bodyPr/>
          <a:lstStyle/>
          <a:p>
            <a:r>
              <a:rPr lang="en-US"/>
              <a:t>Click to edit Master title style</a:t>
            </a:r>
          </a:p>
        </p:txBody>
      </p:sp>
      <p:sp>
        <p:nvSpPr>
          <p:cNvPr id="3" name="Text Placeholder 2"/>
          <p:cNvSpPr>
            <a:spLocks noGrp="1"/>
          </p:cNvSpPr>
          <p:nvPr>
            <p:ph type="body" idx="1"/>
          </p:nvPr>
        </p:nvSpPr>
        <p:spPr>
          <a:xfrm>
            <a:off x="2086687" y="10494814"/>
            <a:ext cx="12809147" cy="51433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086687" y="15638164"/>
            <a:ext cx="12809147" cy="230013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326827" y="10494814"/>
            <a:ext cx="12872223" cy="51433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5326827" y="15638164"/>
            <a:ext cx="12872223" cy="230013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FA24ED9-1BAC-43CE-92AB-135E2507265C}" type="datetimeFigureOut">
              <a:rPr lang="en-US" smtClean="0"/>
              <a:t>10/11/2020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37827512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FA24ED9-1BAC-43CE-92AB-135E2507265C}" type="datetimeFigureOut">
              <a:rPr lang="en-US" smtClean="0"/>
              <a:t>10/11/2020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15838737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A24ED9-1BAC-43CE-92AB-135E2507265C}" type="datetimeFigureOut">
              <a:rPr lang="en-US" smtClean="0"/>
              <a:t>10/11/2020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2343812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83760309-1331-4F8F-AC1F-972AC9046391}" type="datetime1">
              <a:rPr lang="fr-FR" smtClean="0"/>
              <a:t>11/10/2020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6687" y="2854114"/>
            <a:ext cx="9765859" cy="9989398"/>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12872223" y="6164110"/>
            <a:ext cx="15326827" cy="304240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086687" y="12843511"/>
            <a:ext cx="9765859" cy="237941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A24ED9-1BAC-43CE-92AB-135E2507265C}" type="datetimeFigureOut">
              <a:rPr lang="en-US" smtClean="0"/>
              <a:t>10/11/2020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6868690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6687" y="2854114"/>
            <a:ext cx="9765859" cy="9989398"/>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12872223" y="6164110"/>
            <a:ext cx="15326827" cy="3042405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086687" y="12843511"/>
            <a:ext cx="9765859" cy="237941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A24ED9-1BAC-43CE-92AB-135E2507265C}" type="datetimeFigureOut">
              <a:rPr lang="en-US" smtClean="0"/>
              <a:t>10/11/2020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8113406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t>10/11/2020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22804872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4" y="2279325"/>
            <a:ext cx="6528093" cy="362809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081429" y="2279325"/>
            <a:ext cx="19079692" cy="362809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t>10/11/2020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2277337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533" y="27510497"/>
            <a:ext cx="25733931" cy="8502880"/>
          </a:xfrm>
        </p:spPr>
        <p:txBody>
          <a:bodyPr anchor="t"/>
          <a:lstStyle>
            <a:lvl1pPr algn="l">
              <a:defRPr sz="4000" b="1" cap="all"/>
            </a:lvl1pPr>
          </a:lstStyle>
          <a:p>
            <a:r>
              <a:rPr lang="en-US"/>
              <a:t>Click to edit Master title style</a:t>
            </a:r>
            <a:endParaRPr lang="fr-FR"/>
          </a:p>
        </p:txBody>
      </p:sp>
      <p:sp>
        <p:nvSpPr>
          <p:cNvPr id="3" name="Text Placeholder 2"/>
          <p:cNvSpPr>
            <a:spLocks noGrp="1"/>
          </p:cNvSpPr>
          <p:nvPr>
            <p:ph type="body" idx="1"/>
          </p:nvPr>
        </p:nvSpPr>
        <p:spPr>
          <a:xfrm>
            <a:off x="2391533" y="18145428"/>
            <a:ext cx="25733931" cy="93650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B96765-7664-41F5-8267-06B87A0274DD}" type="datetime1">
              <a:rPr lang="fr-FR" smtClean="0"/>
              <a:t>11/10/2020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1513761" y="9989411"/>
            <a:ext cx="13371552" cy="282537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15389900" y="9989411"/>
            <a:ext cx="13371552" cy="282537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p:cNvSpPr>
            <a:spLocks noGrp="1"/>
          </p:cNvSpPr>
          <p:nvPr>
            <p:ph type="dt" sz="half" idx="10"/>
          </p:nvPr>
        </p:nvSpPr>
        <p:spPr/>
        <p:txBody>
          <a:bodyPr/>
          <a:lstStyle/>
          <a:p>
            <a:fld id="{21FF9947-2A44-4499-8893-791A730D1CEB}" type="datetime1">
              <a:rPr lang="fr-FR" smtClean="0"/>
              <a:t>11/10/2020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FR"/>
          </a:p>
        </p:txBody>
      </p:sp>
      <p:sp>
        <p:nvSpPr>
          <p:cNvPr id="3" name="Text Placeholder 2"/>
          <p:cNvSpPr>
            <a:spLocks noGrp="1"/>
          </p:cNvSpPr>
          <p:nvPr>
            <p:ph type="body" idx="1"/>
          </p:nvPr>
        </p:nvSpPr>
        <p:spPr>
          <a:xfrm>
            <a:off x="1513761" y="9583086"/>
            <a:ext cx="13376810" cy="39937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13761" y="13576859"/>
            <a:ext cx="13376810" cy="246662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15379396" y="9583086"/>
            <a:ext cx="13382065" cy="39937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5379396" y="13576859"/>
            <a:ext cx="13382065" cy="246662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p:cNvSpPr>
            <a:spLocks noGrp="1"/>
          </p:cNvSpPr>
          <p:nvPr>
            <p:ph type="dt" sz="half" idx="10"/>
          </p:nvPr>
        </p:nvSpPr>
        <p:spPr/>
        <p:txBody>
          <a:bodyPr/>
          <a:lstStyle/>
          <a:p>
            <a:fld id="{A2CD4740-CB78-4DA2-9449-5BA6BAB8E8B9}" type="datetime1">
              <a:rPr lang="fr-FR" smtClean="0"/>
              <a:t>11/10/2020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Date Placeholder 2"/>
          <p:cNvSpPr>
            <a:spLocks noGrp="1"/>
          </p:cNvSpPr>
          <p:nvPr>
            <p:ph type="dt" sz="half" idx="10"/>
          </p:nvPr>
        </p:nvSpPr>
        <p:spPr/>
        <p:txBody>
          <a:bodyPr/>
          <a:lstStyle/>
          <a:p>
            <a:fld id="{774D13E3-8353-4C2E-BE7C-26AE1B623ED5}" type="datetime1">
              <a:rPr lang="fr-FR" smtClean="0"/>
              <a:t>11/10/2020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413025-920A-462C-B19C-06B25E7A86DA}" type="datetime1">
              <a:rPr lang="fr-FR" smtClean="0"/>
              <a:t>11/10/2020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a:xfrm>
            <a:off x="22958703" y="39680118"/>
            <a:ext cx="7064216" cy="2279326"/>
          </a:xfrm>
        </p:spPr>
        <p:txBody>
          <a:bodyPr/>
          <a:lstStyle/>
          <a:p>
            <a:fld id="{FCAEAE96-855E-42B1-8DE9-9C9E68DE18C5}"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769" y="1704542"/>
            <a:ext cx="9960336" cy="7254204"/>
          </a:xfrm>
        </p:spPr>
        <p:txBody>
          <a:bodyPr anchor="b"/>
          <a:lstStyle>
            <a:lvl1pPr algn="l">
              <a:defRPr sz="2000" b="1"/>
            </a:lvl1pPr>
          </a:lstStyle>
          <a:p>
            <a:r>
              <a:rPr lang="en-US"/>
              <a:t>Click to edit Master title style</a:t>
            </a:r>
            <a:endParaRPr lang="fr-FR"/>
          </a:p>
        </p:txBody>
      </p:sp>
      <p:sp>
        <p:nvSpPr>
          <p:cNvPr id="3" name="Content Placeholder 2"/>
          <p:cNvSpPr>
            <a:spLocks noGrp="1"/>
          </p:cNvSpPr>
          <p:nvPr>
            <p:ph idx="1"/>
          </p:nvPr>
        </p:nvSpPr>
        <p:spPr>
          <a:xfrm>
            <a:off x="11836767" y="1704558"/>
            <a:ext cx="16924685" cy="3653860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1513769" y="8958760"/>
            <a:ext cx="9960336" cy="292843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14D6D2-AC3E-41CF-B9A3-5BCCE2F511AB}" type="datetime1">
              <a:rPr lang="fr-FR" smtClean="0"/>
              <a:t>11/10/2020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4154" y="29968193"/>
            <a:ext cx="18165128" cy="3537915"/>
          </a:xfrm>
        </p:spPr>
        <p:txBody>
          <a:bodyPr anchor="b"/>
          <a:lstStyle>
            <a:lvl1pPr algn="l">
              <a:defRPr sz="2000" b="1"/>
            </a:lvl1pPr>
          </a:lstStyle>
          <a:p>
            <a:r>
              <a:rPr lang="en-US"/>
              <a:t>Click to edit Master title style</a:t>
            </a:r>
            <a:endParaRPr lang="fr-FR"/>
          </a:p>
        </p:txBody>
      </p:sp>
      <p:sp>
        <p:nvSpPr>
          <p:cNvPr id="3" name="Picture Placeholder 2"/>
          <p:cNvSpPr>
            <a:spLocks noGrp="1"/>
          </p:cNvSpPr>
          <p:nvPr>
            <p:ph type="pic" idx="1"/>
          </p:nvPr>
        </p:nvSpPr>
        <p:spPr>
          <a:xfrm>
            <a:off x="5934154" y="3825307"/>
            <a:ext cx="18165128" cy="2568702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5934154" y="33506104"/>
            <a:ext cx="18165128" cy="502442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128312-C233-4B5A-993A-6F581BBA2EDC}" type="datetime1">
              <a:rPr lang="fr-FR" smtClean="0"/>
              <a:t>11/10/2020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761" y="1714454"/>
            <a:ext cx="27247692" cy="7135284"/>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p:cNvSpPr>
            <a:spLocks noGrp="1"/>
          </p:cNvSpPr>
          <p:nvPr>
            <p:ph type="body" idx="1"/>
          </p:nvPr>
        </p:nvSpPr>
        <p:spPr>
          <a:xfrm>
            <a:off x="1513761" y="9989411"/>
            <a:ext cx="27247692" cy="2825374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2"/>
          </p:nvPr>
        </p:nvSpPr>
        <p:spPr>
          <a:xfrm>
            <a:off x="1513761" y="39680118"/>
            <a:ext cx="7064216" cy="2279326"/>
          </a:xfrm>
          <a:prstGeom prst="rect">
            <a:avLst/>
          </a:prstGeom>
        </p:spPr>
        <p:txBody>
          <a:bodyPr vert="horz" lIns="91440" tIns="45720" rIns="91440" bIns="45720" rtlCol="0" anchor="ctr"/>
          <a:lstStyle>
            <a:lvl1pPr algn="l">
              <a:defRPr sz="1200">
                <a:solidFill>
                  <a:schemeClr val="tx1">
                    <a:tint val="75000"/>
                  </a:schemeClr>
                </a:solidFill>
              </a:defRPr>
            </a:lvl1pPr>
          </a:lstStyle>
          <a:p>
            <a:fld id="{1CCFA5E1-D094-4A0B-B20B-B561C85E6A82}" type="datetime1">
              <a:rPr lang="fr-FR" smtClean="0"/>
              <a:t>11/10/2020</a:t>
            </a:fld>
            <a:endParaRPr lang="fr-FR"/>
          </a:p>
        </p:txBody>
      </p:sp>
      <p:sp>
        <p:nvSpPr>
          <p:cNvPr id="5" name="Footer Placeholder 4"/>
          <p:cNvSpPr>
            <a:spLocks noGrp="1"/>
          </p:cNvSpPr>
          <p:nvPr>
            <p:ph type="ftr" sz="quarter" idx="3"/>
          </p:nvPr>
        </p:nvSpPr>
        <p:spPr>
          <a:xfrm>
            <a:off x="10344031" y="39680118"/>
            <a:ext cx="9587151" cy="227932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21697236" y="39680118"/>
            <a:ext cx="7064216" cy="2279326"/>
          </a:xfrm>
          <a:prstGeom prst="rect">
            <a:avLst/>
          </a:prstGeom>
        </p:spPr>
        <p:txBody>
          <a:bodyPr vert="horz" lIns="91440" tIns="45720" rIns="91440" bIns="45720" rtlCol="0" anchor="ctr"/>
          <a:lstStyle>
            <a:lvl1pPr algn="r">
              <a:defRPr sz="1200">
                <a:solidFill>
                  <a:schemeClr val="tx1">
                    <a:tint val="75000"/>
                  </a:schemeClr>
                </a:solidFill>
              </a:defRPr>
            </a:lvl1pPr>
          </a:lstStyle>
          <a:p>
            <a:fld id="{FCAEAE96-855E-42B1-8DE9-9C9E68DE18C5}"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9343"/>
            <a:ext cx="26112371" cy="82749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081421" y="11396633"/>
            <a:ext cx="26112371" cy="2716363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081421" y="39680118"/>
            <a:ext cx="6811923" cy="2279326"/>
          </a:xfrm>
          <a:prstGeom prst="rect">
            <a:avLst/>
          </a:prstGeom>
        </p:spPr>
        <p:txBody>
          <a:bodyPr vert="horz" lIns="91440" tIns="45720" rIns="91440" bIns="45720" rtlCol="0" anchor="ctr"/>
          <a:lstStyle>
            <a:lvl1pPr algn="l">
              <a:defRPr sz="1200">
                <a:solidFill>
                  <a:schemeClr val="tx1">
                    <a:tint val="75000"/>
                  </a:schemeClr>
                </a:solidFill>
              </a:defRPr>
            </a:lvl1pPr>
          </a:lstStyle>
          <a:p>
            <a:fld id="{4FA24ED9-1BAC-43CE-92AB-135E2507265C}" type="datetimeFigureOut">
              <a:rPr lang="en-US" smtClean="0"/>
              <a:t>10/11/2020</a:t>
            </a:fld>
            <a:endParaRPr lang="en-US"/>
          </a:p>
        </p:txBody>
      </p:sp>
      <p:sp>
        <p:nvSpPr>
          <p:cNvPr id="5" name="Footer Placeholder 4"/>
          <p:cNvSpPr>
            <a:spLocks noGrp="1"/>
          </p:cNvSpPr>
          <p:nvPr>
            <p:ph type="ftr" sz="quarter" idx="3"/>
          </p:nvPr>
        </p:nvSpPr>
        <p:spPr>
          <a:xfrm>
            <a:off x="10028665" y="39680118"/>
            <a:ext cx="10217884" cy="227932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80118"/>
            <a:ext cx="6811923" cy="2279326"/>
          </a:xfrm>
          <a:prstGeom prst="rect">
            <a:avLst/>
          </a:prstGeom>
        </p:spPr>
        <p:txBody>
          <a:bodyPr vert="horz" lIns="91440" tIns="45720" rIns="91440" bIns="45720" rtlCol="0" anchor="ctr"/>
          <a:lstStyle>
            <a:lvl1pPr algn="r">
              <a:defRPr sz="1200">
                <a:solidFill>
                  <a:schemeClr val="tx1">
                    <a:tint val="75000"/>
                  </a:schemeClr>
                </a:solidFill>
              </a:defRPr>
            </a:lvl1pPr>
          </a:lstStyle>
          <a:p>
            <a:fld id="{24F29872-1DA2-4001-977B-942AFF1DF91F}" type="slidenum">
              <a:rPr lang="en-US" smtClean="0"/>
              <a:t>‹#›</a:t>
            </a:fld>
            <a:endParaRPr lang="en-US"/>
          </a:p>
        </p:txBody>
      </p:sp>
    </p:spTree>
    <p:extLst>
      <p:ext uri="{BB962C8B-B14F-4D97-AF65-F5344CB8AC3E}">
        <p14:creationId xmlns:p14="http://schemas.microsoft.com/office/powerpoint/2010/main" val="16640868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jp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979" y="698677"/>
            <a:ext cx="27247692" cy="2089196"/>
          </a:xfrm>
        </p:spPr>
        <p:txBody>
          <a:bodyPr>
            <a:normAutofit fontScale="90000"/>
          </a:bodyPr>
          <a:lstStyle/>
          <a:p>
            <a:r>
              <a:rPr lang="en-US" altLang="ko-KR" b="1" dirty="0">
                <a:latin typeface="Times New Roman" panose="02020603050405020304" pitchFamily="18" charset="0"/>
                <a:cs typeface="Times New Roman" panose="02020603050405020304" pitchFamily="18" charset="0"/>
              </a:rPr>
              <a:t>Potential Non-Steroidal Anti-Inflammatory Drugs (NSAIDs) and novel mechanism insights against COVID-19 through network pharmacology</a:t>
            </a:r>
            <a:r>
              <a:rPr lang="ko-KR" altLang="ko-KR" dirty="0"/>
              <a:t/>
            </a:r>
            <a:br>
              <a:rPr lang="ko-KR" altLang="ko-KR" dirty="0"/>
            </a:br>
            <a:endParaRPr lang="en-US" dirty="0"/>
          </a:p>
        </p:txBody>
      </p:sp>
      <p:sp>
        <p:nvSpPr>
          <p:cNvPr id="4" name="Text Placeholder 3"/>
          <p:cNvSpPr>
            <a:spLocks noGrp="1"/>
          </p:cNvSpPr>
          <p:nvPr>
            <p:ph type="body" sz="quarter" idx="10"/>
          </p:nvPr>
        </p:nvSpPr>
        <p:spPr>
          <a:xfrm>
            <a:off x="1492532" y="4847556"/>
            <a:ext cx="27416044" cy="32689800"/>
          </a:xfrm>
          <a:ln>
            <a:noFill/>
          </a:ln>
        </p:spPr>
        <p:txBody>
          <a:bodyPr/>
          <a:lstStyle/>
          <a:p>
            <a:r>
              <a:rPr lang="en-US" altLang="ko-KR" dirty="0"/>
              <a:t>Gene-gene interaction with 26 nodes and 78 edges in NSAIDs against COVID-19.</a:t>
            </a:r>
            <a:endParaRPr lang="ko-KR" altLang="ko-KR" dirty="0"/>
          </a:p>
          <a:p>
            <a:endParaRPr lang="en-US" dirty="0"/>
          </a:p>
        </p:txBody>
      </p:sp>
      <p:sp>
        <p:nvSpPr>
          <p:cNvPr id="8" name="TextBox 7"/>
          <p:cNvSpPr txBox="1"/>
          <p:nvPr/>
        </p:nvSpPr>
        <p:spPr>
          <a:xfrm>
            <a:off x="454026" y="2062073"/>
            <a:ext cx="29179611" cy="2687339"/>
          </a:xfrm>
          <a:prstGeom prst="rect">
            <a:avLst/>
          </a:prstGeom>
          <a:solidFill>
            <a:srgbClr val="663399"/>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latinLnBrk="1"/>
            <a:r>
              <a:rPr lang="en-US" altLang="ko-KR" sz="3200" dirty="0">
                <a:latin typeface="Times New Roman" panose="02020603050405020304" pitchFamily="18" charset="0"/>
                <a:cs typeface="Times New Roman" panose="02020603050405020304" pitchFamily="18" charset="0"/>
              </a:rPr>
              <a:t>Ki </a:t>
            </a:r>
            <a:r>
              <a:rPr lang="en-US" altLang="ko-KR" sz="3200" dirty="0" err="1">
                <a:latin typeface="Times New Roman" panose="02020603050405020304" pitchFamily="18" charset="0"/>
                <a:cs typeface="Times New Roman" panose="02020603050405020304" pitchFamily="18" charset="0"/>
              </a:rPr>
              <a:t>Kwang</a:t>
            </a:r>
            <a:r>
              <a:rPr lang="en-US" altLang="ko-KR" sz="3200" dirty="0">
                <a:latin typeface="Times New Roman" panose="02020603050405020304" pitchFamily="18" charset="0"/>
                <a:cs typeface="Times New Roman" panose="02020603050405020304" pitchFamily="18" charset="0"/>
              </a:rPr>
              <a:t> Oh</a:t>
            </a:r>
            <a:r>
              <a:rPr lang="en-US" altLang="ko-KR" sz="3200" baseline="30000" dirty="0">
                <a:latin typeface="Times New Roman" panose="02020603050405020304" pitchFamily="18" charset="0"/>
                <a:cs typeface="Times New Roman" panose="02020603050405020304" pitchFamily="18" charset="0"/>
              </a:rPr>
              <a:t>1</a:t>
            </a:r>
            <a:r>
              <a:rPr lang="en-US" altLang="ko-KR" sz="3200" dirty="0">
                <a:latin typeface="Times New Roman" panose="02020603050405020304" pitchFamily="18" charset="0"/>
                <a:cs typeface="Times New Roman" panose="02020603050405020304" pitchFamily="18" charset="0"/>
              </a:rPr>
              <a:t>, Md. Adnan</a:t>
            </a:r>
            <a:r>
              <a:rPr lang="en-US" altLang="ko-KR" sz="3200" baseline="30000" dirty="0">
                <a:latin typeface="Times New Roman" panose="02020603050405020304" pitchFamily="18" charset="0"/>
                <a:cs typeface="Times New Roman" panose="02020603050405020304" pitchFamily="18" charset="0"/>
              </a:rPr>
              <a:t>1</a:t>
            </a:r>
            <a:r>
              <a:rPr lang="en-US" altLang="ko-KR" sz="3200" dirty="0">
                <a:latin typeface="Times New Roman" panose="02020603050405020304" pitchFamily="18" charset="0"/>
                <a:cs typeface="Times New Roman" panose="02020603050405020304" pitchFamily="18" charset="0"/>
              </a:rPr>
              <a:t>, Dong Ha Cho</a:t>
            </a:r>
            <a:r>
              <a:rPr lang="en-US" altLang="ko-KR" sz="3200" baseline="30000" dirty="0">
                <a:latin typeface="Times New Roman" panose="02020603050405020304" pitchFamily="18" charset="0"/>
                <a:cs typeface="Times New Roman" panose="02020603050405020304" pitchFamily="18" charset="0"/>
              </a:rPr>
              <a:t>1*</a:t>
            </a:r>
            <a:endParaRPr lang="ko-KR" altLang="ko-KR" sz="3200" dirty="0">
              <a:latin typeface="Times New Roman" panose="02020603050405020304" pitchFamily="18" charset="0"/>
              <a:cs typeface="Times New Roman" panose="02020603050405020304" pitchFamily="18" charset="0"/>
            </a:endParaRPr>
          </a:p>
          <a:p>
            <a:r>
              <a:rPr lang="en-US" altLang="ko-KR" sz="3200" baseline="30000" dirty="0">
                <a:latin typeface="Times New Roman" panose="02020603050405020304" pitchFamily="18" charset="0"/>
                <a:cs typeface="Times New Roman" panose="02020603050405020304" pitchFamily="18" charset="0"/>
              </a:rPr>
              <a:t> </a:t>
            </a:r>
            <a:endParaRPr lang="ko-KR" altLang="ko-KR" sz="3200" dirty="0">
              <a:latin typeface="Times New Roman" panose="02020603050405020304" pitchFamily="18" charset="0"/>
              <a:cs typeface="Times New Roman" panose="02020603050405020304" pitchFamily="18" charset="0"/>
            </a:endParaRPr>
          </a:p>
          <a:p>
            <a:r>
              <a:rPr lang="en-US" altLang="ko-KR" sz="3200" baseline="30000" dirty="0">
                <a:latin typeface="Times New Roman" panose="02020603050405020304" pitchFamily="18" charset="0"/>
                <a:cs typeface="Times New Roman" panose="02020603050405020304" pitchFamily="18" charset="0"/>
              </a:rPr>
              <a:t>1</a:t>
            </a:r>
            <a:r>
              <a:rPr lang="en-US" altLang="ko-KR" sz="3200" dirty="0">
                <a:latin typeface="Times New Roman" panose="02020603050405020304" pitchFamily="18" charset="0"/>
                <a:cs typeface="Times New Roman" panose="02020603050405020304" pitchFamily="18" charset="0"/>
              </a:rPr>
              <a:t>Department of Bio-Health Technology, College of Biomedical Science, </a:t>
            </a:r>
            <a:r>
              <a:rPr lang="en-US" altLang="ko-KR" sz="3200" dirty="0" err="1">
                <a:latin typeface="Times New Roman" panose="02020603050405020304" pitchFamily="18" charset="0"/>
                <a:cs typeface="Times New Roman" panose="02020603050405020304" pitchFamily="18" charset="0"/>
              </a:rPr>
              <a:t>Kangwon</a:t>
            </a:r>
            <a:r>
              <a:rPr lang="en-US" altLang="ko-KR" sz="3200" dirty="0">
                <a:latin typeface="Times New Roman" panose="02020603050405020304" pitchFamily="18" charset="0"/>
                <a:cs typeface="Times New Roman" panose="02020603050405020304" pitchFamily="18" charset="0"/>
              </a:rPr>
              <a:t> National University, </a:t>
            </a:r>
            <a:r>
              <a:rPr lang="en-US" altLang="ko-KR" sz="3200" dirty="0" err="1">
                <a:latin typeface="Times New Roman" panose="02020603050405020304" pitchFamily="18" charset="0"/>
                <a:cs typeface="Times New Roman" panose="02020603050405020304" pitchFamily="18" charset="0"/>
              </a:rPr>
              <a:t>Chuncheon</a:t>
            </a:r>
            <a:r>
              <a:rPr lang="en-US" altLang="ko-KR" sz="3200" dirty="0">
                <a:latin typeface="Times New Roman" panose="02020603050405020304" pitchFamily="18" charset="0"/>
                <a:cs typeface="Times New Roman" panose="02020603050405020304" pitchFamily="18" charset="0"/>
              </a:rPr>
              <a:t>, 24341, Korea</a:t>
            </a:r>
            <a:endParaRPr lang="ko-KR" altLang="ko-KR" sz="3200" dirty="0">
              <a:latin typeface="Times New Roman" panose="02020603050405020304" pitchFamily="18" charset="0"/>
              <a:cs typeface="Times New Roman" panose="02020603050405020304" pitchFamily="18" charset="0"/>
            </a:endParaRPr>
          </a:p>
          <a:p>
            <a:pPr algn="r">
              <a:lnSpc>
                <a:spcPct val="150000"/>
              </a:lnSpc>
            </a:pPr>
            <a:endParaRPr lang="en-US" sz="5400" dirty="0">
              <a:solidFill>
                <a:schemeClr val="bg1"/>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485391" y="39235053"/>
            <a:ext cx="27423185" cy="2508534"/>
          </a:xfrm>
          <a:prstGeom prst="rect">
            <a:avLst/>
          </a:prstGeom>
        </p:spPr>
      </p:pic>
      <p:sp>
        <p:nvSpPr>
          <p:cNvPr id="9" name="모서리가 둥근 직사각형 8">
            <a:extLst/>
          </p:cNvPr>
          <p:cNvSpPr/>
          <p:nvPr/>
        </p:nvSpPr>
        <p:spPr bwMode="auto">
          <a:xfrm>
            <a:off x="454026" y="5268846"/>
            <a:ext cx="9720262" cy="14454254"/>
          </a:xfrm>
          <a:prstGeom prst="roundRect">
            <a:avLst/>
          </a:prstGeom>
          <a:ln>
            <a:solidFill>
              <a:srgbClr val="669900"/>
            </a:solidFill>
          </a:ln>
          <a:effectLst>
            <a:glow rad="101600">
              <a:schemeClr val="accent5">
                <a:satMod val="175000"/>
                <a:alpha val="40000"/>
              </a:schemeClr>
            </a:glow>
          </a:effectLst>
        </p:spPr>
        <p:style>
          <a:lnRef idx="2">
            <a:schemeClr val="accent1"/>
          </a:lnRef>
          <a:fillRef idx="1">
            <a:schemeClr val="lt1"/>
          </a:fillRef>
          <a:effectRef idx="0">
            <a:schemeClr val="accent1"/>
          </a:effectRef>
          <a:fontRef idx="minor">
            <a:schemeClr val="dk1"/>
          </a:fontRef>
        </p:style>
        <p:txBody>
          <a:bodyPr anchor="ctr"/>
          <a:lstStyle/>
          <a:p>
            <a:pPr defTabSz="4319588" eaLnBrk="1" fontAlgn="auto" hangingPunct="1">
              <a:spcBef>
                <a:spcPts val="0"/>
              </a:spcBef>
              <a:spcAft>
                <a:spcPts val="0"/>
              </a:spcAft>
              <a:defRPr/>
            </a:pPr>
            <a:r>
              <a:rPr kumimoji="0" lang="en-US" altLang="ko-KR" sz="2800" kern="0">
                <a:solidFill>
                  <a:srgbClr val="000000"/>
                </a:solidFill>
                <a:latin typeface="Times New Roman" panose="02020603050405020304" pitchFamily="18" charset="0"/>
                <a:ea typeface="맑은 고딕"/>
                <a:cs typeface="Times New Roman" panose="02020603050405020304" pitchFamily="18" charset="0"/>
              </a:rPr>
              <a:t>.</a:t>
            </a:r>
          </a:p>
          <a:p>
            <a:pPr defTabSz="4319588" eaLnBrk="1" fontAlgn="auto" hangingPunct="1">
              <a:spcBef>
                <a:spcPts val="0"/>
              </a:spcBef>
              <a:spcAft>
                <a:spcPts val="0"/>
              </a:spcAft>
              <a:defRPr/>
            </a:pPr>
            <a:r>
              <a:rPr kumimoji="0" lang="en-US" altLang="ko-KR" sz="2800" kern="0">
                <a:solidFill>
                  <a:srgbClr val="000000"/>
                </a:solidFill>
                <a:latin typeface="Times New Roman" panose="02020603050405020304" pitchFamily="18" charset="0"/>
                <a:ea typeface="맑은 고딕"/>
                <a:cs typeface="Times New Roman" panose="02020603050405020304" pitchFamily="18" charset="0"/>
              </a:rPr>
              <a:t>.</a:t>
            </a:r>
            <a:endParaRPr kumimoji="0" lang="ko-KR" altLang="en-US" sz="2800" kern="0">
              <a:solidFill>
                <a:srgbClr val="000000"/>
              </a:solidFill>
              <a:latin typeface="Times New Roman" panose="02020603050405020304" pitchFamily="18" charset="0"/>
              <a:ea typeface="맑은 고딕"/>
              <a:cs typeface="Times New Roman" panose="02020603050405020304" pitchFamily="18" charset="0"/>
            </a:endParaRPr>
          </a:p>
        </p:txBody>
      </p:sp>
      <p:sp>
        <p:nvSpPr>
          <p:cNvPr id="12" name="직사각형 11">
            <a:extLst/>
          </p:cNvPr>
          <p:cNvSpPr/>
          <p:nvPr/>
        </p:nvSpPr>
        <p:spPr>
          <a:xfrm>
            <a:off x="1100138" y="5946775"/>
            <a:ext cx="9074150" cy="677108"/>
          </a:xfrm>
          <a:prstGeom prst="rect">
            <a:avLst/>
          </a:prstGeom>
        </p:spPr>
        <p:txBody>
          <a:bodyPr>
            <a:spAutoFit/>
          </a:bodyPr>
          <a:lstStyle/>
          <a:p>
            <a:pPr algn="just" defTabSz="4319588" eaLnBrk="1" latinLnBrk="1" hangingPunct="1">
              <a:spcBef>
                <a:spcPct val="50000"/>
              </a:spcBef>
              <a:defRPr/>
            </a:pPr>
            <a:r>
              <a:rPr lang="en-US" altLang="ko-KR" sz="3800" dirty="0">
                <a:latin typeface="Times New Roman" panose="02020603050405020304" pitchFamily="18" charset="0"/>
                <a:cs typeface="Times New Roman" panose="02020603050405020304" pitchFamily="18" charset="0"/>
              </a:rPr>
              <a:t> </a:t>
            </a:r>
            <a:endParaRPr lang="en-US" sz="2800" b="1" spc="-150" dirty="0">
              <a:solidFill>
                <a:prstClr val="black"/>
              </a:solidFill>
              <a:latin typeface="Times New Roman" panose="02020603050405020304" pitchFamily="18" charset="0"/>
              <a:ea typeface="굴림" pitchFamily="50" charset="-127"/>
              <a:cs typeface="Times New Roman" panose="02020603050405020304" pitchFamily="18" charset="0"/>
            </a:endParaRPr>
          </a:p>
        </p:txBody>
      </p:sp>
      <p:sp>
        <p:nvSpPr>
          <p:cNvPr id="16" name="직사각형 15">
            <a:extLst/>
          </p:cNvPr>
          <p:cNvSpPr/>
          <p:nvPr/>
        </p:nvSpPr>
        <p:spPr>
          <a:xfrm>
            <a:off x="608819" y="5964194"/>
            <a:ext cx="9074150" cy="13018949"/>
          </a:xfrm>
          <a:prstGeom prst="rect">
            <a:avLst/>
          </a:prstGeom>
        </p:spPr>
        <p:txBody>
          <a:bodyPr>
            <a:spAutoFit/>
          </a:bodyPr>
          <a:lstStyle/>
          <a:p>
            <a:pPr>
              <a:lnSpc>
                <a:spcPct val="150000"/>
              </a:lnSpc>
            </a:pPr>
            <a:r>
              <a:rPr lang="en-US" altLang="ko-KR" sz="2000" dirty="0">
                <a:latin typeface="Times New Roman" panose="02020603050405020304" pitchFamily="18" charset="0"/>
                <a:cs typeface="Times New Roman" panose="02020603050405020304" pitchFamily="18" charset="0"/>
              </a:rPr>
              <a:t> </a:t>
            </a:r>
            <a:r>
              <a:rPr lang="en-US" altLang="ko-KR" sz="1600" dirty="0">
                <a:latin typeface="Times New Roman" panose="02020603050405020304" pitchFamily="18" charset="0"/>
                <a:cs typeface="Times New Roman" panose="02020603050405020304" pitchFamily="18" charset="0"/>
              </a:rPr>
              <a:t>An initial outbreak of pneumonia caused by unknown etiology was first reported at Wuhan in Hubei Province, China, and alerted to the World Health Organization (WHO) by the Wuhan Municipal Health Commission on 31 December </a:t>
            </a:r>
            <a:r>
              <a:rPr lang="en-US" altLang="ko-KR" sz="1600" dirty="0" smtClean="0">
                <a:latin typeface="Times New Roman" panose="02020603050405020304" pitchFamily="18" charset="0"/>
                <a:cs typeface="Times New Roman" panose="02020603050405020304" pitchFamily="18" charset="0"/>
              </a:rPr>
              <a:t>2019. </a:t>
            </a:r>
            <a:r>
              <a:rPr lang="en-US" altLang="ko-KR" sz="1600" dirty="0">
                <a:latin typeface="Times New Roman" panose="02020603050405020304" pitchFamily="18" charset="0"/>
                <a:cs typeface="Times New Roman" panose="02020603050405020304" pitchFamily="18" charset="0"/>
              </a:rPr>
              <a:t>Later, the infectious disease experts detected severe acute respiratory syndrome coronavirus 2 (SARS-CoV-2), can rapidly transmit from person to person through interaction or respiratory </a:t>
            </a:r>
            <a:r>
              <a:rPr lang="en-US" altLang="ko-KR" sz="1600" dirty="0" smtClean="0">
                <a:latin typeface="Times New Roman" panose="02020603050405020304" pitchFamily="18" charset="0"/>
                <a:cs typeface="Times New Roman" panose="02020603050405020304" pitchFamily="18" charset="0"/>
              </a:rPr>
              <a:t>droplets. </a:t>
            </a:r>
            <a:r>
              <a:rPr lang="en-US" altLang="ko-KR" sz="1600" dirty="0">
                <a:latin typeface="Times New Roman" panose="02020603050405020304" pitchFamily="18" charset="0"/>
                <a:cs typeface="Times New Roman" panose="02020603050405020304" pitchFamily="18" charset="0"/>
              </a:rPr>
              <a:t>As a consequence of its tremendous spread in the world, on March 11, 2020, WHO announced a changing level from epidemic to pandemic disease (COVID-19</a:t>
            </a:r>
            <a:r>
              <a:rPr lang="en-US" altLang="ko-KR" sz="1600" dirty="0" smtClean="0">
                <a:latin typeface="Times New Roman" panose="02020603050405020304" pitchFamily="18" charset="0"/>
                <a:cs typeface="Times New Roman" panose="02020603050405020304" pitchFamily="18" charset="0"/>
              </a:rPr>
              <a:t>). </a:t>
            </a:r>
            <a:r>
              <a:rPr lang="en-US" altLang="ko-KR" sz="1600" dirty="0">
                <a:latin typeface="Times New Roman" panose="02020603050405020304" pitchFamily="18" charset="0"/>
                <a:cs typeface="Times New Roman" panose="02020603050405020304" pitchFamily="18" charset="0"/>
              </a:rPr>
              <a:t>Although the symptoms are alike to pneumonia, however, a considerable number of COVID-19 infected patients showed no physical sign, they can transmit the virus to others, as silent </a:t>
            </a:r>
            <a:r>
              <a:rPr lang="en-US" altLang="ko-KR" sz="1600" dirty="0" smtClean="0">
                <a:latin typeface="Times New Roman" panose="02020603050405020304" pitchFamily="18" charset="0"/>
                <a:cs typeface="Times New Roman" panose="02020603050405020304" pitchFamily="18" charset="0"/>
              </a:rPr>
              <a:t>spread. </a:t>
            </a:r>
            <a:endParaRPr lang="ko-KR" altLang="ko-KR" sz="1600" dirty="0">
              <a:latin typeface="Times New Roman" panose="02020603050405020304" pitchFamily="18" charset="0"/>
              <a:cs typeface="Times New Roman" panose="02020603050405020304" pitchFamily="18" charset="0"/>
            </a:endParaRPr>
          </a:p>
          <a:p>
            <a:pPr>
              <a:lnSpc>
                <a:spcPct val="150000"/>
              </a:lnSpc>
            </a:pPr>
            <a:r>
              <a:rPr lang="en-US" altLang="ko-KR" sz="1600" dirty="0">
                <a:latin typeface="Times New Roman" panose="02020603050405020304" pitchFamily="18" charset="0"/>
                <a:cs typeface="Times New Roman" panose="02020603050405020304" pitchFamily="18" charset="0"/>
              </a:rPr>
              <a:t>Due to the unavailability of a reliable vaccine, clinicians utilized anti-viral drugs and NSAIDs as a significant viable option for COVID-19 </a:t>
            </a:r>
            <a:r>
              <a:rPr lang="en-US" altLang="ko-KR" sz="1600" dirty="0" smtClean="0">
                <a:latin typeface="Times New Roman" panose="02020603050405020304" pitchFamily="18" charset="0"/>
                <a:cs typeface="Times New Roman" panose="02020603050405020304" pitchFamily="18" charset="0"/>
              </a:rPr>
              <a:t>patients. </a:t>
            </a:r>
            <a:r>
              <a:rPr lang="en-US" altLang="ko-KR" sz="1600" dirty="0">
                <a:latin typeface="Times New Roman" panose="02020603050405020304" pitchFamily="18" charset="0"/>
                <a:cs typeface="Times New Roman" panose="02020603050405020304" pitchFamily="18" charset="0"/>
              </a:rPr>
              <a:t>A recent study has reported that use of NSAIDs is safe for COVID-19 treatment without exposing specific negative side </a:t>
            </a:r>
            <a:r>
              <a:rPr lang="en-US" altLang="ko-KR" sz="1600" dirty="0" smtClean="0">
                <a:latin typeface="Times New Roman" panose="02020603050405020304" pitchFamily="18" charset="0"/>
                <a:cs typeface="Times New Roman" panose="02020603050405020304" pitchFamily="18" charset="0"/>
              </a:rPr>
              <a:t>effects. </a:t>
            </a:r>
            <a:r>
              <a:rPr lang="en-US" altLang="ko-KR" sz="1600" dirty="0">
                <a:latin typeface="Times New Roman" panose="02020603050405020304" pitchFamily="18" charset="0"/>
                <a:cs typeface="Times New Roman" panose="02020603050405020304" pitchFamily="18" charset="0"/>
              </a:rPr>
              <a:t>Though there is a lack of evidence whether combined NSAIDs treatment could worsen COVID-19 </a:t>
            </a:r>
            <a:r>
              <a:rPr lang="en-US" altLang="ko-KR" sz="1600" dirty="0" smtClean="0">
                <a:latin typeface="Times New Roman" panose="02020603050405020304" pitchFamily="18" charset="0"/>
                <a:cs typeface="Times New Roman" panose="02020603050405020304" pitchFamily="18" charset="0"/>
              </a:rPr>
              <a:t>symptoms, </a:t>
            </a:r>
            <a:r>
              <a:rPr lang="en-US" altLang="ko-KR" sz="1600" dirty="0">
                <a:latin typeface="Times New Roman" panose="02020603050405020304" pitchFamily="18" charset="0"/>
                <a:cs typeface="Times New Roman" panose="02020603050405020304" pitchFamily="18" charset="0"/>
              </a:rPr>
              <a:t>but researchers suggested that anti-inflammatory therapies might suppress the fatal cytokine storm of COVID-19 </a:t>
            </a:r>
            <a:r>
              <a:rPr lang="en-US" altLang="ko-KR" sz="1600" dirty="0" smtClean="0">
                <a:latin typeface="Times New Roman" panose="02020603050405020304" pitchFamily="18" charset="0"/>
                <a:cs typeface="Times New Roman" panose="02020603050405020304" pitchFamily="18" charset="0"/>
              </a:rPr>
              <a:t>patients. </a:t>
            </a:r>
            <a:r>
              <a:rPr lang="en-US" altLang="ko-KR" sz="1600" dirty="0">
                <a:latin typeface="Times New Roman" panose="02020603050405020304" pitchFamily="18" charset="0"/>
                <a:cs typeface="Times New Roman" panose="02020603050405020304" pitchFamily="18" charset="0"/>
              </a:rPr>
              <a:t>Additionally, WHO announced that no evidence of unwanted side effects was found, particularly the risk of death with the administration of NSAIDs in COVID-19 </a:t>
            </a:r>
            <a:r>
              <a:rPr lang="en-US" altLang="ko-KR" sz="1600" dirty="0" smtClean="0">
                <a:latin typeface="Times New Roman" panose="02020603050405020304" pitchFamily="18" charset="0"/>
                <a:cs typeface="Times New Roman" panose="02020603050405020304" pitchFamily="18" charset="0"/>
              </a:rPr>
              <a:t>patients.</a:t>
            </a:r>
            <a:endParaRPr lang="ko-KR" altLang="ko-KR" sz="1600" dirty="0">
              <a:latin typeface="Times New Roman" panose="02020603050405020304" pitchFamily="18" charset="0"/>
              <a:cs typeface="Times New Roman" panose="02020603050405020304" pitchFamily="18" charset="0"/>
            </a:endParaRPr>
          </a:p>
          <a:p>
            <a:pPr>
              <a:lnSpc>
                <a:spcPct val="150000"/>
              </a:lnSpc>
            </a:pPr>
            <a:r>
              <a:rPr lang="en-US" altLang="ko-KR" sz="1600" dirty="0">
                <a:latin typeface="Times New Roman" panose="02020603050405020304" pitchFamily="18" charset="0"/>
                <a:cs typeface="Times New Roman" panose="02020603050405020304" pitchFamily="18" charset="0"/>
              </a:rPr>
              <a:t>Commonly, NSAIDs are used to treat diverse anti-inflammatory symptoms due to its good therapeutic </a:t>
            </a:r>
            <a:r>
              <a:rPr lang="en-US" altLang="ko-KR" sz="1600" dirty="0" smtClean="0">
                <a:latin typeface="Times New Roman" panose="02020603050405020304" pitchFamily="18" charset="0"/>
                <a:cs typeface="Times New Roman" panose="02020603050405020304" pitchFamily="18" charset="0"/>
              </a:rPr>
              <a:t>efficacy. </a:t>
            </a:r>
            <a:r>
              <a:rPr lang="en-US" altLang="ko-KR" sz="1600" dirty="0">
                <a:latin typeface="Times New Roman" panose="02020603050405020304" pitchFamily="18" charset="0"/>
                <a:cs typeface="Times New Roman" panose="02020603050405020304" pitchFamily="18" charset="0"/>
              </a:rPr>
              <a:t>However, one potential drug of interest is indomethacin which possesses both anti-inflammatory and antiviral properties. Its antiviral potentiality was first identified in 2006 during the outbreak of SARS-</a:t>
            </a:r>
            <a:r>
              <a:rPr lang="en-US" altLang="ko-KR" sz="1600" dirty="0" err="1">
                <a:latin typeface="Times New Roman" panose="02020603050405020304" pitchFamily="18" charset="0"/>
                <a:cs typeface="Times New Roman" panose="02020603050405020304" pitchFamily="18" charset="0"/>
              </a:rPr>
              <a:t>CoV</a:t>
            </a:r>
            <a:r>
              <a:rPr lang="en-US" altLang="ko-KR" sz="1600" dirty="0">
                <a:latin typeface="Times New Roman" panose="02020603050405020304" pitchFamily="18" charset="0"/>
                <a:cs typeface="Times New Roman" panose="02020603050405020304" pitchFamily="18" charset="0"/>
              </a:rPr>
              <a:t> </a:t>
            </a:r>
            <a:r>
              <a:rPr lang="en-US" altLang="ko-KR" sz="1600" dirty="0" smtClean="0">
                <a:latin typeface="Times New Roman" panose="02020603050405020304" pitchFamily="18" charset="0"/>
                <a:cs typeface="Times New Roman" panose="02020603050405020304" pitchFamily="18" charset="0"/>
              </a:rPr>
              <a:t>and </a:t>
            </a:r>
            <a:r>
              <a:rPr lang="en-US" altLang="ko-KR" sz="1600" dirty="0">
                <a:latin typeface="Times New Roman" panose="02020603050405020304" pitchFamily="18" charset="0"/>
                <a:cs typeface="Times New Roman" panose="02020603050405020304" pitchFamily="18" charset="0"/>
              </a:rPr>
              <a:t>subsequent attribution was also observed against </a:t>
            </a:r>
            <a:r>
              <a:rPr lang="en-US" altLang="ko-KR" sz="1600" dirty="0" smtClean="0">
                <a:latin typeface="Times New Roman" panose="02020603050405020304" pitchFamily="18" charset="0"/>
                <a:cs typeface="Times New Roman" panose="02020603050405020304" pitchFamily="18" charset="0"/>
              </a:rPr>
              <a:t>SARS-CoV-2. </a:t>
            </a:r>
            <a:r>
              <a:rPr lang="en-US" altLang="ko-KR" sz="1600" dirty="0">
                <a:latin typeface="Times New Roman" panose="02020603050405020304" pitchFamily="18" charset="0"/>
                <a:cs typeface="Times New Roman" panose="02020603050405020304" pitchFamily="18" charset="0"/>
              </a:rPr>
              <a:t>A study on canine coronavirus </a:t>
            </a:r>
            <a:r>
              <a:rPr lang="en-US" altLang="ko-KR" sz="1600" i="1" dirty="0">
                <a:latin typeface="Times New Roman" panose="02020603050405020304" pitchFamily="18" charset="0"/>
                <a:cs typeface="Times New Roman" panose="02020603050405020304" pitchFamily="18" charset="0"/>
              </a:rPr>
              <a:t>(in vitro)</a:t>
            </a:r>
            <a:r>
              <a:rPr lang="en-US" altLang="ko-KR" sz="1600" dirty="0">
                <a:latin typeface="Times New Roman" panose="02020603050405020304" pitchFamily="18" charset="0"/>
                <a:cs typeface="Times New Roman" panose="02020603050405020304" pitchFamily="18" charset="0"/>
              </a:rPr>
              <a:t> revealed that indomethacin could significantly suppress virus replication, thus protecting host cell from virus induce damage. Similar antiviral effect was also observed during </a:t>
            </a:r>
            <a:r>
              <a:rPr lang="en-US" altLang="ko-KR" sz="1600" i="1" dirty="0">
                <a:latin typeface="Times New Roman" panose="02020603050405020304" pitchFamily="18" charset="0"/>
                <a:cs typeface="Times New Roman" panose="02020603050405020304" pitchFamily="18" charset="0"/>
              </a:rPr>
              <a:t>in vivo</a:t>
            </a:r>
            <a:r>
              <a:rPr lang="en-US" altLang="ko-KR" sz="1600" dirty="0">
                <a:latin typeface="Times New Roman" panose="02020603050405020304" pitchFamily="18" charset="0"/>
                <a:cs typeface="Times New Roman" panose="02020603050405020304" pitchFamily="18" charset="0"/>
              </a:rPr>
              <a:t> assessment where normal anti-inflammatory dose was found very </a:t>
            </a:r>
            <a:r>
              <a:rPr lang="en-US" altLang="ko-KR" sz="1600" dirty="0" smtClean="0">
                <a:latin typeface="Times New Roman" panose="02020603050405020304" pitchFamily="18" charset="0"/>
                <a:cs typeface="Times New Roman" panose="02020603050405020304" pitchFamily="18" charset="0"/>
              </a:rPr>
              <a:t>effective. Although </a:t>
            </a:r>
            <a:r>
              <a:rPr lang="en-US" altLang="ko-KR" sz="1600" dirty="0">
                <a:latin typeface="Times New Roman" panose="02020603050405020304" pitchFamily="18" charset="0"/>
                <a:cs typeface="Times New Roman" panose="02020603050405020304" pitchFamily="18" charset="0"/>
              </a:rPr>
              <a:t>there are many NSAIDs which may have possible therapeutic interventions against COVID-19, lack of scientific evidence has limited their broad application to COVID-19 patients. Hence, we aimed to identify the most potent NSAIDs and their mechanism(s) against COVID-19 through network pharmacology.</a:t>
            </a:r>
            <a:endParaRPr lang="ko-KR" altLang="ko-KR" sz="1600" dirty="0">
              <a:latin typeface="Times New Roman" panose="02020603050405020304" pitchFamily="18" charset="0"/>
              <a:cs typeface="Times New Roman" panose="02020603050405020304" pitchFamily="18" charset="0"/>
            </a:endParaRPr>
          </a:p>
          <a:p>
            <a:pPr>
              <a:lnSpc>
                <a:spcPct val="150000"/>
              </a:lnSpc>
            </a:pPr>
            <a:r>
              <a:rPr lang="en-US" altLang="ko-KR" sz="1600" dirty="0">
                <a:latin typeface="Times New Roman" panose="02020603050405020304" pitchFamily="18" charset="0"/>
                <a:cs typeface="Times New Roman" panose="02020603050405020304" pitchFamily="18" charset="0"/>
              </a:rPr>
              <a:t>Network pharmacology can decode the mechanism(s) of drug action with an overall viewpoint, which focuses on pattern changing form “single protein target, single drug” to </a:t>
            </a:r>
            <a:r>
              <a:rPr lang="en-US" altLang="ko-KR" sz="1600" dirty="0" smtClean="0">
                <a:latin typeface="Times New Roman" panose="02020603050405020304" pitchFamily="18" charset="0"/>
                <a:cs typeface="Times New Roman" panose="02020603050405020304" pitchFamily="18" charset="0"/>
              </a:rPr>
              <a:t>“</a:t>
            </a:r>
            <a:r>
              <a:rPr lang="en-US" altLang="ko-KR" sz="1600" dirty="0">
                <a:latin typeface="Times New Roman" panose="02020603050405020304" pitchFamily="18" charset="0"/>
                <a:cs typeface="Times New Roman" panose="02020603050405020304" pitchFamily="18" charset="0"/>
              </a:rPr>
              <a:t>multiple protein targets, multiple drugs</a:t>
            </a:r>
            <a:r>
              <a:rPr lang="en-US" altLang="ko-KR" sz="1600" dirty="0" smtClean="0">
                <a:latin typeface="Times New Roman" panose="02020603050405020304" pitchFamily="18" charset="0"/>
                <a:cs typeface="Times New Roman" panose="02020603050405020304" pitchFamily="18" charset="0"/>
              </a:rPr>
              <a:t>”. </a:t>
            </a:r>
            <a:r>
              <a:rPr lang="en-US" altLang="ko-KR" sz="1600" dirty="0">
                <a:latin typeface="Times New Roman" panose="02020603050405020304" pitchFamily="18" charset="0"/>
                <a:cs typeface="Times New Roman" panose="02020603050405020304" pitchFamily="18" charset="0"/>
              </a:rPr>
              <a:t>Currently, network pharmacology has been extensively utilized to explore multiple targets and unknown additional mechanism(s) against diverse </a:t>
            </a:r>
            <a:r>
              <a:rPr lang="en-US" altLang="ko-KR" sz="1600" dirty="0" smtClean="0">
                <a:latin typeface="Times New Roman" panose="02020603050405020304" pitchFamily="18" charset="0"/>
                <a:cs typeface="Times New Roman" panose="02020603050405020304" pitchFamily="18" charset="0"/>
              </a:rPr>
              <a:t>diseases. </a:t>
            </a:r>
            <a:r>
              <a:rPr lang="en-US" altLang="ko-KR" sz="1600" dirty="0">
                <a:latin typeface="Times New Roman" panose="02020603050405020304" pitchFamily="18" charset="0"/>
                <a:cs typeface="Times New Roman" panose="02020603050405020304" pitchFamily="18" charset="0"/>
              </a:rPr>
              <a:t>In this research, network pharmacology was applied to investigate the most potent NSAIDs and their novel mechanisms of action against COVID-19. Firstly, a total of 20 approved NSAIDs was identified via using public websites. The 20 NSAIDs and COVID-19 related genes were identified using public databases. Next, the selected overlapping genes are discovered target genes for analyzing anti-COVID-19. </a:t>
            </a:r>
            <a:endParaRPr lang="ko-KR" altLang="ko-KR" sz="1600" dirty="0">
              <a:latin typeface="Times New Roman" panose="02020603050405020304" pitchFamily="18" charset="0"/>
              <a:cs typeface="Times New Roman" panose="02020603050405020304" pitchFamily="18" charset="0"/>
            </a:endParaRPr>
          </a:p>
          <a:p>
            <a:pPr algn="just" defTabSz="4319588" eaLnBrk="1" latinLnBrk="1" hangingPunct="1">
              <a:spcBef>
                <a:spcPct val="50000"/>
              </a:spcBef>
              <a:defRPr/>
            </a:pPr>
            <a:endParaRPr lang="en-US" sz="2800" b="1" spc="-150" dirty="0">
              <a:solidFill>
                <a:prstClr val="black"/>
              </a:solidFill>
              <a:latin typeface="Times New Roman" panose="02020603050405020304" pitchFamily="18" charset="0"/>
              <a:ea typeface="굴림" pitchFamily="50" charset="-127"/>
              <a:cs typeface="Times New Roman" panose="02020603050405020304" pitchFamily="18" charset="0"/>
            </a:endParaRPr>
          </a:p>
        </p:txBody>
      </p:sp>
      <p:sp>
        <p:nvSpPr>
          <p:cNvPr id="18" name="TextBox 17"/>
          <p:cNvSpPr txBox="1"/>
          <p:nvPr/>
        </p:nvSpPr>
        <p:spPr>
          <a:xfrm>
            <a:off x="10078338" y="6482687"/>
            <a:ext cx="184731" cy="978601"/>
          </a:xfrm>
          <a:prstGeom prst="rect">
            <a:avLst/>
          </a:prstGeom>
          <a:noFill/>
        </p:spPr>
        <p:txBody>
          <a:bodyPr wrap="none" rtlCol="0">
            <a:spAutoFit/>
          </a:bodyPr>
          <a:lstStyle/>
          <a:p>
            <a:endParaRPr lang="ko-KR" altLang="en-US" dirty="0"/>
          </a:p>
        </p:txBody>
      </p:sp>
      <p:sp>
        <p:nvSpPr>
          <p:cNvPr id="19" name="모서리가 둥근 직사각형 18"/>
          <p:cNvSpPr/>
          <p:nvPr/>
        </p:nvSpPr>
        <p:spPr>
          <a:xfrm>
            <a:off x="10263069" y="5253250"/>
            <a:ext cx="18882078" cy="4868650"/>
          </a:xfrm>
          <a:prstGeom prst="roundRect">
            <a:avLst/>
          </a:prstGeom>
          <a:noFill/>
          <a:ln>
            <a:solidFill>
              <a:srgbClr val="669900"/>
            </a:solidFill>
          </a:ln>
          <a:effectLst>
            <a:glow rad="101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 name="TextBox 19"/>
          <p:cNvSpPr txBox="1"/>
          <p:nvPr/>
        </p:nvSpPr>
        <p:spPr>
          <a:xfrm>
            <a:off x="11005491" y="31805607"/>
            <a:ext cx="18799948" cy="4518032"/>
          </a:xfrm>
          <a:prstGeom prst="rect">
            <a:avLst/>
          </a:prstGeom>
          <a:noFill/>
        </p:spPr>
        <p:txBody>
          <a:bodyPr wrap="square" rtlCol="0">
            <a:spAutoFit/>
          </a:bodyPr>
          <a:lstStyle/>
          <a:p>
            <a:pPr latinLnBrk="1"/>
            <a:r>
              <a:rPr lang="en-US" altLang="ko-KR" dirty="0"/>
              <a:t> </a:t>
            </a:r>
            <a:endParaRPr lang="ko-KR" altLang="ko-KR" dirty="0"/>
          </a:p>
          <a:p>
            <a:pPr>
              <a:lnSpc>
                <a:spcPct val="150000"/>
              </a:lnSpc>
            </a:pPr>
            <a:endParaRPr lang="en-US" altLang="ko-KR" sz="1800" b="1" dirty="0" smtClean="0">
              <a:latin typeface="Times New Roman" panose="02020603050405020304" pitchFamily="18" charset="0"/>
              <a:cs typeface="Times New Roman" panose="02020603050405020304" pitchFamily="18" charset="0"/>
            </a:endParaRPr>
          </a:p>
          <a:p>
            <a:pPr>
              <a:lnSpc>
                <a:spcPct val="150000"/>
              </a:lnSpc>
            </a:pPr>
            <a:endParaRPr lang="en-US" altLang="ko-KR" sz="1800" b="1" dirty="0">
              <a:latin typeface="Times New Roman" panose="02020603050405020304" pitchFamily="18" charset="0"/>
              <a:cs typeface="Times New Roman" panose="02020603050405020304" pitchFamily="18" charset="0"/>
            </a:endParaRPr>
          </a:p>
          <a:p>
            <a:pPr>
              <a:lnSpc>
                <a:spcPct val="150000"/>
              </a:lnSpc>
            </a:pPr>
            <a:r>
              <a:rPr lang="en-US" altLang="ko-KR" sz="1800" dirty="0">
                <a:latin typeface="Times New Roman" panose="02020603050405020304" pitchFamily="18" charset="0"/>
                <a:cs typeface="Times New Roman" panose="02020603050405020304" pitchFamily="18" charset="0"/>
              </a:rPr>
              <a:t>In summary, NSAIDs-genes network suggested that the therapeutic effect of NSAIDs on COVID-19 was associated with 26 signaling pathways. This study suggests that 6MNA, </a:t>
            </a:r>
            <a:r>
              <a:rPr lang="en-US" altLang="ko-KR" sz="1800" dirty="0" err="1">
                <a:latin typeface="Times New Roman" panose="02020603050405020304" pitchFamily="18" charset="0"/>
                <a:cs typeface="Times New Roman" panose="02020603050405020304" pitchFamily="18" charset="0"/>
              </a:rPr>
              <a:t>rofecoxib</a:t>
            </a:r>
            <a:r>
              <a:rPr lang="en-US" altLang="ko-KR" sz="1800" dirty="0">
                <a:latin typeface="Times New Roman" panose="02020603050405020304" pitchFamily="18" charset="0"/>
                <a:cs typeface="Times New Roman" panose="02020603050405020304" pitchFamily="18" charset="0"/>
              </a:rPr>
              <a:t>, and indomethacin </a:t>
            </a:r>
            <a:r>
              <a:rPr lang="en-US" altLang="ko-KR" sz="1800" dirty="0" smtClean="0">
                <a:latin typeface="Times New Roman" panose="02020603050405020304" pitchFamily="18" charset="0"/>
                <a:cs typeface="Times New Roman" panose="02020603050405020304" pitchFamily="18" charset="0"/>
              </a:rPr>
              <a:t>are </a:t>
            </a:r>
            <a:r>
              <a:rPr lang="en-US" altLang="ko-KR" sz="1800" dirty="0">
                <a:latin typeface="Times New Roman" panose="02020603050405020304" pitchFamily="18" charset="0"/>
                <a:cs typeface="Times New Roman" panose="02020603050405020304" pitchFamily="18" charset="0"/>
              </a:rPr>
              <a:t>the most potent NSAIDs against COVID-19. The basis is </a:t>
            </a:r>
            <a:r>
              <a:rPr lang="en-US" altLang="ko-KR" sz="1800" dirty="0" smtClean="0">
                <a:latin typeface="Times New Roman" panose="02020603050405020304" pitchFamily="18" charset="0"/>
                <a:cs typeface="Times New Roman" panose="02020603050405020304" pitchFamily="18" charset="0"/>
              </a:rPr>
              <a:t>an </a:t>
            </a:r>
            <a:r>
              <a:rPr lang="en-US" altLang="ko-KR" sz="1800" dirty="0">
                <a:latin typeface="Times New Roman" panose="02020603050405020304" pitchFamily="18" charset="0"/>
                <a:cs typeface="Times New Roman" panose="02020603050405020304" pitchFamily="18" charset="0"/>
              </a:rPr>
              <a:t>understanding of which anti-inflammatory processes against COVID-19, how these NSAIDs work on COVID-19 patients. That scientific </a:t>
            </a:r>
            <a:r>
              <a:rPr lang="en-US" altLang="ko-KR" sz="1800" dirty="0" smtClean="0">
                <a:latin typeface="Times New Roman" panose="02020603050405020304" pitchFamily="18" charset="0"/>
                <a:cs typeface="Times New Roman" panose="02020603050405020304" pitchFamily="18" charset="0"/>
              </a:rPr>
              <a:t>evidence </a:t>
            </a:r>
            <a:r>
              <a:rPr lang="en-US" altLang="ko-KR" sz="1800" dirty="0">
                <a:latin typeface="Times New Roman" panose="02020603050405020304" pitchFamily="18" charset="0"/>
                <a:cs typeface="Times New Roman" panose="02020603050405020304" pitchFamily="18" charset="0"/>
              </a:rPr>
              <a:t>informs the selection of NSAIDs, in turn, provides for clinical design against COVID-19. Our research suggests that </a:t>
            </a:r>
            <a:r>
              <a:rPr lang="en-US" altLang="ko-KR" sz="1800" dirty="0" smtClean="0">
                <a:latin typeface="Times New Roman" panose="02020603050405020304" pitchFamily="18" charset="0"/>
                <a:cs typeface="Times New Roman" panose="02020603050405020304" pitchFamily="18" charset="0"/>
              </a:rPr>
              <a:t>the </a:t>
            </a:r>
            <a:r>
              <a:rPr lang="en-US" altLang="ko-KR" sz="1800" dirty="0">
                <a:latin typeface="Times New Roman" panose="02020603050405020304" pitchFamily="18" charset="0"/>
                <a:cs typeface="Times New Roman" panose="02020603050405020304" pitchFamily="18" charset="0"/>
              </a:rPr>
              <a:t>inhibition of BAD-Indomethacin with other two hub genes MAPK8-6MNA, </a:t>
            </a:r>
            <a:r>
              <a:rPr lang="en-US" altLang="ko-KR" sz="1800" dirty="0" smtClean="0">
                <a:latin typeface="Times New Roman" panose="02020603050405020304" pitchFamily="18" charset="0"/>
                <a:cs typeface="Times New Roman" panose="02020603050405020304" pitchFamily="18" charset="0"/>
              </a:rPr>
              <a:t>MAPK10-Rofecoxib </a:t>
            </a:r>
            <a:r>
              <a:rPr lang="en-US" altLang="ko-KR" sz="1800" dirty="0">
                <a:latin typeface="Times New Roman" panose="02020603050405020304" pitchFamily="18" charset="0"/>
                <a:cs typeface="Times New Roman" panose="02020603050405020304" pitchFamily="18" charset="0"/>
              </a:rPr>
              <a:t>might play cumulative actions by inactivating RAS signaling pathway against COVID-19. Most recently, efficacy of indomethacin against COVID-19 has been  </a:t>
            </a:r>
            <a:r>
              <a:rPr lang="en-US" altLang="ko-KR" sz="1800" dirty="0" smtClean="0">
                <a:latin typeface="Times New Roman" panose="02020603050405020304" pitchFamily="18" charset="0"/>
                <a:cs typeface="Times New Roman" panose="02020603050405020304" pitchFamily="18" charset="0"/>
              </a:rPr>
              <a:t>approved </a:t>
            </a:r>
            <a:r>
              <a:rPr lang="en-US" altLang="ko-KR" sz="1800" dirty="0">
                <a:latin typeface="Times New Roman" panose="02020603050405020304" pitchFamily="18" charset="0"/>
                <a:cs typeface="Times New Roman" panose="02020603050405020304" pitchFamily="18" charset="0"/>
              </a:rPr>
              <a:t>clinically. </a:t>
            </a:r>
            <a:r>
              <a:rPr lang="en-US" altLang="ko-KR" sz="1800" dirty="0" smtClean="0">
                <a:latin typeface="Times New Roman" panose="02020603050405020304" pitchFamily="18" charset="0"/>
                <a:cs typeface="Times New Roman" panose="02020603050405020304" pitchFamily="18" charset="0"/>
              </a:rPr>
              <a:t> Our </a:t>
            </a:r>
            <a:r>
              <a:rPr lang="en-US" altLang="ko-KR" sz="1800" dirty="0">
                <a:latin typeface="Times New Roman" panose="02020603050405020304" pitchFamily="18" charset="0"/>
                <a:cs typeface="Times New Roman" panose="02020603050405020304" pitchFamily="18" charset="0"/>
              </a:rPr>
              <a:t>study presents that indomethacin is a potent therapeutic candidate to treat COVID-19 symptoms, which is in line with the many previous studies. However, clinical trial of </a:t>
            </a:r>
            <a:endParaRPr lang="en-US" altLang="ko-KR" sz="1800" dirty="0" smtClean="0">
              <a:latin typeface="Times New Roman" panose="02020603050405020304" pitchFamily="18" charset="0"/>
              <a:cs typeface="Times New Roman" panose="02020603050405020304" pitchFamily="18" charset="0"/>
            </a:endParaRPr>
          </a:p>
          <a:p>
            <a:pPr>
              <a:lnSpc>
                <a:spcPct val="150000"/>
              </a:lnSpc>
            </a:pPr>
            <a:r>
              <a:rPr lang="en-US" altLang="ko-KR" sz="1800" dirty="0" smtClean="0">
                <a:latin typeface="Times New Roman" panose="02020603050405020304" pitchFamily="18" charset="0"/>
                <a:cs typeface="Times New Roman" panose="02020603050405020304" pitchFamily="18" charset="0"/>
              </a:rPr>
              <a:t>indomethacin </a:t>
            </a:r>
            <a:r>
              <a:rPr lang="en-US" altLang="ko-KR" sz="1800" dirty="0">
                <a:latin typeface="Times New Roman" panose="02020603050405020304" pitchFamily="18" charset="0"/>
                <a:cs typeface="Times New Roman" panose="02020603050405020304" pitchFamily="18" charset="0"/>
              </a:rPr>
              <a:t>may warrant in COVID-19 patients for slowing </a:t>
            </a:r>
            <a:r>
              <a:rPr lang="en-US" altLang="ko-KR" sz="1800" dirty="0" smtClean="0">
                <a:latin typeface="Times New Roman" panose="02020603050405020304" pitchFamily="18" charset="0"/>
                <a:cs typeface="Times New Roman" panose="02020603050405020304" pitchFamily="18" charset="0"/>
              </a:rPr>
              <a:t>progression </a:t>
            </a:r>
            <a:r>
              <a:rPr lang="en-US" altLang="ko-KR" sz="1800" dirty="0">
                <a:latin typeface="Times New Roman" panose="02020603050405020304" pitchFamily="18" charset="0"/>
                <a:cs typeface="Times New Roman" panose="02020603050405020304" pitchFamily="18" charset="0"/>
              </a:rPr>
              <a:t>of SARS-CoV-2 and mitigating the severity as well. </a:t>
            </a:r>
            <a:endParaRPr lang="ko-KR" altLang="ko-KR" sz="1800" dirty="0">
              <a:latin typeface="Times New Roman" panose="02020603050405020304" pitchFamily="18" charset="0"/>
              <a:cs typeface="Times New Roman" panose="02020603050405020304" pitchFamily="18" charset="0"/>
            </a:endParaRPr>
          </a:p>
          <a:p>
            <a:endParaRPr lang="ko-KR" altLang="en-US" sz="1400" dirty="0">
              <a:latin typeface="Times New Roman" panose="02020603050405020304" pitchFamily="18" charset="0"/>
              <a:cs typeface="Times New Roman" panose="02020603050405020304" pitchFamily="18" charset="0"/>
            </a:endParaRPr>
          </a:p>
        </p:txBody>
      </p:sp>
      <p:sp>
        <p:nvSpPr>
          <p:cNvPr id="24" name="모서리가 둥근 직사각형 23"/>
          <p:cNvSpPr/>
          <p:nvPr/>
        </p:nvSpPr>
        <p:spPr>
          <a:xfrm>
            <a:off x="10263068" y="4927105"/>
            <a:ext cx="2055931" cy="563683"/>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4000" dirty="0" smtClean="0">
                <a:solidFill>
                  <a:schemeClr val="tx1"/>
                </a:solidFill>
                <a:latin typeface="Times New Roman" panose="02020603050405020304" pitchFamily="18" charset="0"/>
                <a:cs typeface="Times New Roman" panose="02020603050405020304" pitchFamily="18" charset="0"/>
              </a:rPr>
              <a:t>Abstract</a:t>
            </a:r>
            <a:endParaRPr lang="ko-KR" altLang="en-US" sz="4000" dirty="0">
              <a:solidFill>
                <a:schemeClr val="tx1"/>
              </a:solidFill>
              <a:latin typeface="Times New Roman" panose="02020603050405020304" pitchFamily="18" charset="0"/>
              <a:cs typeface="Times New Roman" panose="02020603050405020304" pitchFamily="18" charset="0"/>
            </a:endParaRPr>
          </a:p>
        </p:txBody>
      </p:sp>
      <p:sp>
        <p:nvSpPr>
          <p:cNvPr id="25" name="모서리가 둥근 직사각형 24"/>
          <p:cNvSpPr/>
          <p:nvPr/>
        </p:nvSpPr>
        <p:spPr>
          <a:xfrm>
            <a:off x="608819" y="5027278"/>
            <a:ext cx="3175781" cy="589242"/>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4000" dirty="0" smtClean="0">
                <a:solidFill>
                  <a:schemeClr val="tx1"/>
                </a:solidFill>
                <a:latin typeface="Times New Roman" panose="02020603050405020304" pitchFamily="18" charset="0"/>
                <a:cs typeface="Times New Roman" panose="02020603050405020304" pitchFamily="18" charset="0"/>
              </a:rPr>
              <a:t>Introduction</a:t>
            </a:r>
            <a:endParaRPr lang="ko-KR" altLang="en-US" sz="4000" dirty="0">
              <a:solidFill>
                <a:schemeClr val="tx1"/>
              </a:solidFill>
              <a:latin typeface="Times New Roman" panose="02020603050405020304" pitchFamily="18" charset="0"/>
              <a:cs typeface="Times New Roman" panose="02020603050405020304" pitchFamily="18" charset="0"/>
            </a:endParaRPr>
          </a:p>
        </p:txBody>
      </p:sp>
      <p:sp>
        <p:nvSpPr>
          <p:cNvPr id="15" name="내용 개체 틀 14">
            <a:extLst/>
          </p:cNvPr>
          <p:cNvSpPr>
            <a:spLocks noGrp="1"/>
          </p:cNvSpPr>
          <p:nvPr>
            <p:ph idx="1"/>
          </p:nvPr>
        </p:nvSpPr>
        <p:spPr bwMode="auto">
          <a:xfrm>
            <a:off x="454026" y="20575529"/>
            <a:ext cx="10290174" cy="17309507"/>
          </a:xfrm>
          <a:prstGeom prst="roundRect">
            <a:avLst/>
          </a:prstGeom>
          <a:ln>
            <a:solidFill>
              <a:srgbClr val="669900"/>
            </a:solidFill>
          </a:ln>
          <a:effectLst>
            <a:glow rad="101600">
              <a:schemeClr val="accent5">
                <a:satMod val="175000"/>
                <a:alpha val="40000"/>
              </a:schemeClr>
            </a:glow>
          </a:effectLst>
        </p:spPr>
        <p:style>
          <a:lnRef idx="2">
            <a:schemeClr val="accent1"/>
          </a:lnRef>
          <a:fillRef idx="1">
            <a:schemeClr val="lt1"/>
          </a:fillRef>
          <a:effectRef idx="0">
            <a:schemeClr val="accent1"/>
          </a:effectRef>
          <a:fontRef idx="minor">
            <a:schemeClr val="dk1"/>
          </a:fontRef>
        </p:style>
        <p:txBody>
          <a:bodyPr anchor="ctr">
            <a:normAutofit/>
          </a:bodyPr>
          <a:lstStyle/>
          <a:p>
            <a:pPr marL="0" indent="0">
              <a:lnSpc>
                <a:spcPct val="150000"/>
              </a:lnSpc>
              <a:buNone/>
            </a:pPr>
            <a:r>
              <a:rPr lang="en-US" altLang="ko-KR" sz="2000" b="1" i="1" dirty="0" smtClean="0">
                <a:solidFill>
                  <a:schemeClr val="tx1"/>
                </a:solidFill>
                <a:latin typeface="Times New Roman" panose="02020603050405020304" pitchFamily="18" charset="0"/>
                <a:cs typeface="Times New Roman" panose="02020603050405020304" pitchFamily="18" charset="0"/>
              </a:rPr>
              <a:t>NSAIDs </a:t>
            </a:r>
            <a:r>
              <a:rPr lang="en-US" altLang="ko-KR" sz="2000" b="1" i="1" dirty="0">
                <a:solidFill>
                  <a:schemeClr val="tx1"/>
                </a:solidFill>
                <a:latin typeface="Times New Roman" panose="02020603050405020304" pitchFamily="18" charset="0"/>
                <a:cs typeface="Times New Roman" panose="02020603050405020304" pitchFamily="18" charset="0"/>
              </a:rPr>
              <a:t>linked to selected genes or COVID-19 related genes </a:t>
            </a:r>
            <a:endParaRPr lang="ko-KR" altLang="ko-KR" sz="2000" b="1" i="1" dirty="0">
              <a:solidFill>
                <a:schemeClr val="tx1"/>
              </a:solidFill>
              <a:latin typeface="Times New Roman" panose="02020603050405020304" pitchFamily="18" charset="0"/>
              <a:cs typeface="Times New Roman" panose="02020603050405020304" pitchFamily="18" charset="0"/>
            </a:endParaRPr>
          </a:p>
          <a:p>
            <a:pPr>
              <a:lnSpc>
                <a:spcPct val="150000"/>
              </a:lnSpc>
            </a:pPr>
            <a:r>
              <a:rPr lang="en-US" altLang="ko-KR" sz="2000" dirty="0">
                <a:solidFill>
                  <a:schemeClr val="tx1"/>
                </a:solidFill>
                <a:latin typeface="Times New Roman" panose="02020603050405020304" pitchFamily="18" charset="0"/>
                <a:cs typeface="Times New Roman" panose="02020603050405020304" pitchFamily="18" charset="0"/>
              </a:rPr>
              <a:t>Based on SMILES, targeted genes of the NSAIDs approved by FDA (U.S. Food &amp; Drug Administration) were identified utilizing Similarity Ensemble Approach (SEA) (http://sea.bkslab.org/) and Swiss Target Prediction (STP) (http://www.swisstargetprediction.ch/) with the “</a:t>
            </a:r>
            <a:r>
              <a:rPr lang="en-US" altLang="ko-KR" sz="2000" i="1" dirty="0">
                <a:solidFill>
                  <a:schemeClr val="tx1"/>
                </a:solidFill>
                <a:latin typeface="Times New Roman" panose="02020603050405020304" pitchFamily="18" charset="0"/>
                <a:cs typeface="Times New Roman" panose="02020603050405020304" pitchFamily="18" charset="0"/>
              </a:rPr>
              <a:t>Homo sapience</a:t>
            </a:r>
            <a:r>
              <a:rPr lang="en-US" altLang="ko-KR" sz="2000" dirty="0">
                <a:solidFill>
                  <a:schemeClr val="tx1"/>
                </a:solidFill>
                <a:latin typeface="Times New Roman" panose="02020603050405020304" pitchFamily="18" charset="0"/>
                <a:cs typeface="Times New Roman" panose="02020603050405020304" pitchFamily="18" charset="0"/>
              </a:rPr>
              <a:t>” mode. COVID-19 related genes were identified by browsing PubChem (https://pubchem.ncbi.nlm.nih.gov/). The overlapping genes between NSAIDs targeted genes and COVID-19 related genes were identified and visualized by </a:t>
            </a:r>
            <a:r>
              <a:rPr lang="en-US" altLang="ko-KR" sz="2000" dirty="0" err="1">
                <a:solidFill>
                  <a:schemeClr val="tx1"/>
                </a:solidFill>
                <a:latin typeface="Times New Roman" panose="02020603050405020304" pitchFamily="18" charset="0"/>
                <a:cs typeface="Times New Roman" panose="02020603050405020304" pitchFamily="18" charset="0"/>
              </a:rPr>
              <a:t>Venny</a:t>
            </a:r>
            <a:r>
              <a:rPr lang="en-US" altLang="ko-KR" sz="2000" dirty="0">
                <a:solidFill>
                  <a:schemeClr val="tx1"/>
                </a:solidFill>
                <a:latin typeface="Times New Roman" panose="02020603050405020304" pitchFamily="18" charset="0"/>
                <a:cs typeface="Times New Roman" panose="02020603050405020304" pitchFamily="18" charset="0"/>
              </a:rPr>
              <a:t> 2.1 (https://bioinfogp.cnb.csic.es/tools/venny/)</a:t>
            </a:r>
            <a:endParaRPr lang="ko-KR" altLang="ko-KR" sz="2000" dirty="0">
              <a:solidFill>
                <a:schemeClr val="tx1"/>
              </a:solidFill>
              <a:latin typeface="Times New Roman" panose="02020603050405020304" pitchFamily="18" charset="0"/>
              <a:cs typeface="Times New Roman" panose="02020603050405020304" pitchFamily="18" charset="0"/>
            </a:endParaRPr>
          </a:p>
          <a:p>
            <a:pPr marL="0" indent="0">
              <a:lnSpc>
                <a:spcPct val="150000"/>
              </a:lnSpc>
              <a:buNone/>
            </a:pPr>
            <a:r>
              <a:rPr lang="en-US" altLang="ko-KR" sz="2000" dirty="0">
                <a:solidFill>
                  <a:schemeClr val="tx1"/>
                </a:solidFill>
                <a:latin typeface="Times New Roman" panose="02020603050405020304" pitchFamily="18" charset="0"/>
                <a:cs typeface="Times New Roman" panose="02020603050405020304" pitchFamily="18" charset="0"/>
              </a:rPr>
              <a:t> </a:t>
            </a:r>
            <a:endParaRPr lang="ko-KR" altLang="ko-KR" sz="2000" dirty="0">
              <a:solidFill>
                <a:schemeClr val="tx1"/>
              </a:solidFill>
              <a:latin typeface="Times New Roman" panose="02020603050405020304" pitchFamily="18" charset="0"/>
              <a:cs typeface="Times New Roman" panose="02020603050405020304" pitchFamily="18" charset="0"/>
            </a:endParaRPr>
          </a:p>
          <a:p>
            <a:pPr marL="0" indent="0">
              <a:lnSpc>
                <a:spcPct val="150000"/>
              </a:lnSpc>
              <a:buNone/>
            </a:pPr>
            <a:r>
              <a:rPr lang="en-US" altLang="ko-KR" sz="2000" b="1" i="1" dirty="0">
                <a:solidFill>
                  <a:schemeClr val="tx1"/>
                </a:solidFill>
                <a:latin typeface="Times New Roman" panose="02020603050405020304" pitchFamily="18" charset="0"/>
                <a:cs typeface="Times New Roman" panose="02020603050405020304" pitchFamily="18" charset="0"/>
              </a:rPr>
              <a:t> </a:t>
            </a:r>
            <a:r>
              <a:rPr lang="en-US" altLang="ko-KR" sz="2000" b="1" i="1" dirty="0" smtClean="0">
                <a:solidFill>
                  <a:schemeClr val="tx1"/>
                </a:solidFill>
                <a:latin typeface="Times New Roman" panose="02020603050405020304" pitchFamily="18" charset="0"/>
                <a:cs typeface="Times New Roman" panose="02020603050405020304" pitchFamily="18" charset="0"/>
              </a:rPr>
              <a:t> Signaling </a:t>
            </a:r>
            <a:r>
              <a:rPr lang="en-US" altLang="ko-KR" sz="2000" b="1" i="1" dirty="0">
                <a:solidFill>
                  <a:schemeClr val="tx1"/>
                </a:solidFill>
                <a:latin typeface="Times New Roman" panose="02020603050405020304" pitchFamily="18" charset="0"/>
                <a:cs typeface="Times New Roman" panose="02020603050405020304" pitchFamily="18" charset="0"/>
              </a:rPr>
              <a:t>pathway enrichment analysis of overlapping genes</a:t>
            </a:r>
            <a:endParaRPr lang="ko-KR" altLang="ko-KR" sz="2000" b="1" i="1" dirty="0">
              <a:solidFill>
                <a:schemeClr val="tx1"/>
              </a:solidFill>
              <a:latin typeface="Times New Roman" panose="02020603050405020304" pitchFamily="18" charset="0"/>
              <a:cs typeface="Times New Roman" panose="02020603050405020304" pitchFamily="18" charset="0"/>
            </a:endParaRPr>
          </a:p>
          <a:p>
            <a:pPr>
              <a:lnSpc>
                <a:spcPct val="150000"/>
              </a:lnSpc>
            </a:pPr>
            <a:r>
              <a:rPr lang="en-US" altLang="ko-KR" sz="2000" dirty="0">
                <a:solidFill>
                  <a:schemeClr val="tx1"/>
                </a:solidFill>
                <a:latin typeface="Times New Roman" panose="02020603050405020304" pitchFamily="18" charset="0"/>
                <a:cs typeface="Times New Roman" panose="02020603050405020304" pitchFamily="18" charset="0"/>
              </a:rPr>
              <a:t>Genes-genes interaction figure was visualized by STRING (https://string-db.org/). </a:t>
            </a:r>
            <a:r>
              <a:rPr lang="en-US" altLang="ko-KR" sz="2000" dirty="0" err="1">
                <a:solidFill>
                  <a:schemeClr val="tx1"/>
                </a:solidFill>
                <a:latin typeface="Times New Roman" panose="02020603050405020304" pitchFamily="18" charset="0"/>
                <a:cs typeface="Times New Roman" panose="02020603050405020304" pitchFamily="18" charset="0"/>
              </a:rPr>
              <a:t>RStudio</a:t>
            </a:r>
            <a:r>
              <a:rPr lang="en-US" altLang="ko-KR" sz="2000" dirty="0">
                <a:solidFill>
                  <a:schemeClr val="tx1"/>
                </a:solidFill>
                <a:latin typeface="Times New Roman" panose="02020603050405020304" pitchFamily="18" charset="0"/>
                <a:cs typeface="Times New Roman" panose="02020603050405020304" pitchFamily="18" charset="0"/>
              </a:rPr>
              <a:t> plotted the bubble chart of KEGG (Kyoto Encyclopedia of Genes and Genomes) pathway enrichment analysis of overlapping genes. Using </a:t>
            </a:r>
            <a:r>
              <a:rPr lang="en-US" altLang="ko-KR" sz="2000" dirty="0" err="1">
                <a:solidFill>
                  <a:schemeClr val="tx1"/>
                </a:solidFill>
                <a:latin typeface="Times New Roman" panose="02020603050405020304" pitchFamily="18" charset="0"/>
                <a:cs typeface="Times New Roman" panose="02020603050405020304" pitchFamily="18" charset="0"/>
              </a:rPr>
              <a:t>RStudio</a:t>
            </a:r>
            <a:r>
              <a:rPr lang="en-US" altLang="ko-KR" sz="2000" dirty="0">
                <a:solidFill>
                  <a:schemeClr val="tx1"/>
                </a:solidFill>
                <a:latin typeface="Times New Roman" panose="02020603050405020304" pitchFamily="18" charset="0"/>
                <a:cs typeface="Times New Roman" panose="02020603050405020304" pitchFamily="18" charset="0"/>
              </a:rPr>
              <a:t>, the most significant genes among signaling pathways, and correlation of NSAIDs on the most significant genes were analyzed. The results suggest a hint at the unknown molecular mechanism(s) of the most potent NSAIDs against COVID-19.    </a:t>
            </a:r>
            <a:endParaRPr lang="ko-KR" altLang="ko-KR" sz="2000" dirty="0">
              <a:solidFill>
                <a:schemeClr val="tx1"/>
              </a:solidFill>
              <a:latin typeface="Times New Roman" panose="02020603050405020304" pitchFamily="18" charset="0"/>
              <a:cs typeface="Times New Roman" panose="02020603050405020304" pitchFamily="18" charset="0"/>
            </a:endParaRPr>
          </a:p>
          <a:p>
            <a:pPr marL="0" indent="0">
              <a:lnSpc>
                <a:spcPct val="150000"/>
              </a:lnSpc>
              <a:buNone/>
            </a:pPr>
            <a:r>
              <a:rPr lang="en-US" altLang="ko-KR" sz="2000" b="1" dirty="0">
                <a:latin typeface="Times New Roman" panose="02020603050405020304" pitchFamily="18" charset="0"/>
                <a:cs typeface="Times New Roman" panose="02020603050405020304" pitchFamily="18" charset="0"/>
              </a:rPr>
              <a:t> </a:t>
            </a:r>
            <a:r>
              <a:rPr lang="en-US" altLang="ko-KR" sz="2000" b="1" dirty="0" smtClean="0">
                <a:latin typeface="Times New Roman" panose="02020603050405020304" pitchFamily="18" charset="0"/>
                <a:cs typeface="Times New Roman" panose="02020603050405020304" pitchFamily="18" charset="0"/>
              </a:rPr>
              <a:t>   </a:t>
            </a:r>
          </a:p>
          <a:p>
            <a:pPr marL="0" indent="0">
              <a:lnSpc>
                <a:spcPct val="150000"/>
              </a:lnSpc>
              <a:buNone/>
            </a:pPr>
            <a:r>
              <a:rPr lang="en-US" altLang="ko-KR" sz="2000" b="1" i="1" dirty="0" smtClean="0">
                <a:latin typeface="Times New Roman" panose="02020603050405020304" pitchFamily="18" charset="0"/>
                <a:cs typeface="Times New Roman" panose="02020603050405020304" pitchFamily="18" charset="0"/>
              </a:rPr>
              <a:t>Signaling </a:t>
            </a:r>
            <a:r>
              <a:rPr lang="en-US" altLang="ko-KR" sz="2000" b="1" i="1" dirty="0">
                <a:latin typeface="Times New Roman" panose="02020603050405020304" pitchFamily="18" charset="0"/>
                <a:cs typeface="Times New Roman" panose="02020603050405020304" pitchFamily="18" charset="0"/>
              </a:rPr>
              <a:t>pathway enrichment analysis of overlapping genes</a:t>
            </a:r>
            <a:endParaRPr lang="ko-KR" altLang="ko-KR" sz="2000" i="1" dirty="0">
              <a:latin typeface="Times New Roman" panose="02020603050405020304" pitchFamily="18" charset="0"/>
              <a:cs typeface="Times New Roman" panose="02020603050405020304" pitchFamily="18" charset="0"/>
            </a:endParaRPr>
          </a:p>
          <a:p>
            <a:pPr>
              <a:lnSpc>
                <a:spcPct val="150000"/>
              </a:lnSpc>
            </a:pPr>
            <a:r>
              <a:rPr lang="en-US" altLang="ko-KR" sz="2000" dirty="0">
                <a:latin typeface="Times New Roman" panose="02020603050405020304" pitchFamily="18" charset="0"/>
                <a:cs typeface="Times New Roman" panose="02020603050405020304" pitchFamily="18" charset="0"/>
              </a:rPr>
              <a:t>Genes-genes interaction figure was visualized by STRING (https://string-db.org/). </a:t>
            </a:r>
            <a:r>
              <a:rPr lang="en-US" altLang="ko-KR" sz="2000" dirty="0" err="1">
                <a:latin typeface="Times New Roman" panose="02020603050405020304" pitchFamily="18" charset="0"/>
                <a:cs typeface="Times New Roman" panose="02020603050405020304" pitchFamily="18" charset="0"/>
              </a:rPr>
              <a:t>RStudio</a:t>
            </a:r>
            <a:r>
              <a:rPr lang="en-US" altLang="ko-KR" sz="2000" dirty="0">
                <a:latin typeface="Times New Roman" panose="02020603050405020304" pitchFamily="18" charset="0"/>
                <a:cs typeface="Times New Roman" panose="02020603050405020304" pitchFamily="18" charset="0"/>
              </a:rPr>
              <a:t> plotted the bubble chart of KEGG (Kyoto Encyclopedia of Genes and Genomes) pathway enrichment analysis of overlapping genes. Using </a:t>
            </a:r>
            <a:r>
              <a:rPr lang="en-US" altLang="ko-KR" sz="2000" dirty="0" err="1">
                <a:latin typeface="Times New Roman" panose="02020603050405020304" pitchFamily="18" charset="0"/>
                <a:cs typeface="Times New Roman" panose="02020603050405020304" pitchFamily="18" charset="0"/>
              </a:rPr>
              <a:t>RStudio</a:t>
            </a:r>
            <a:r>
              <a:rPr lang="en-US" altLang="ko-KR" sz="2000" dirty="0">
                <a:latin typeface="Times New Roman" panose="02020603050405020304" pitchFamily="18" charset="0"/>
                <a:cs typeface="Times New Roman" panose="02020603050405020304" pitchFamily="18" charset="0"/>
              </a:rPr>
              <a:t>, the most significant genes among signaling pathways, and correlation of NSAIDs on the most significant genes were analyzed. The results suggest a hint at the unknown molecular mechanism(s) of the most potent NSAIDs against COVID-19.    </a:t>
            </a:r>
            <a:endParaRPr lang="ko-KR" altLang="ko-KR" sz="2000" dirty="0">
              <a:latin typeface="Times New Roman" panose="02020603050405020304" pitchFamily="18" charset="0"/>
              <a:cs typeface="Times New Roman" panose="02020603050405020304" pitchFamily="18" charset="0"/>
            </a:endParaRPr>
          </a:p>
          <a:p>
            <a:pPr>
              <a:lnSpc>
                <a:spcPct val="150000"/>
              </a:lnSpc>
            </a:pPr>
            <a:r>
              <a:rPr lang="en-US" altLang="ko-KR" sz="2000" dirty="0">
                <a:latin typeface="Times New Roman" panose="02020603050405020304" pitchFamily="18" charset="0"/>
                <a:cs typeface="Times New Roman" panose="02020603050405020304" pitchFamily="18" charset="0"/>
              </a:rPr>
              <a:t> </a:t>
            </a:r>
            <a:endParaRPr lang="ko-KR" altLang="ko-KR" sz="2000" dirty="0">
              <a:latin typeface="Times New Roman" panose="02020603050405020304" pitchFamily="18" charset="0"/>
              <a:cs typeface="Times New Roman" panose="02020603050405020304" pitchFamily="18" charset="0"/>
            </a:endParaRPr>
          </a:p>
          <a:p>
            <a:pPr marL="0" indent="0">
              <a:lnSpc>
                <a:spcPct val="150000"/>
              </a:lnSpc>
              <a:buNone/>
            </a:pPr>
            <a:endParaRPr lang="en-US" altLang="ko-KR" sz="2000" dirty="0">
              <a:solidFill>
                <a:schemeClr val="tx1"/>
              </a:solidFill>
              <a:latin typeface="Times New Roman" panose="02020603050405020304" pitchFamily="18" charset="0"/>
              <a:cs typeface="Times New Roman" panose="02020603050405020304" pitchFamily="18" charset="0"/>
            </a:endParaRPr>
          </a:p>
          <a:p>
            <a:pPr marL="0" indent="0">
              <a:lnSpc>
                <a:spcPct val="150000"/>
              </a:lnSpc>
              <a:buNone/>
            </a:pPr>
            <a:r>
              <a:rPr lang="en-US" altLang="ko-KR" sz="2000" dirty="0" smtClean="0">
                <a:solidFill>
                  <a:schemeClr val="tx1"/>
                </a:solidFill>
                <a:latin typeface="Times New Roman" panose="02020603050405020304" pitchFamily="18" charset="0"/>
                <a:cs typeface="Times New Roman" panose="02020603050405020304" pitchFamily="18" charset="0"/>
              </a:rPr>
              <a:t> </a:t>
            </a:r>
            <a:r>
              <a:rPr lang="en-US" altLang="ko-KR" sz="2000" b="1" i="1" dirty="0">
                <a:solidFill>
                  <a:schemeClr val="tx1"/>
                </a:solidFill>
                <a:latin typeface="Times New Roman" panose="02020603050405020304" pitchFamily="18" charset="0"/>
                <a:cs typeface="Times New Roman" panose="02020603050405020304" pitchFamily="18" charset="0"/>
              </a:rPr>
              <a:t>Binding affinity energy value of the most potent NSAIDs on genes in </a:t>
            </a:r>
            <a:r>
              <a:rPr lang="en-US" altLang="ko-KR" sz="2000" b="1" i="1" dirty="0" err="1">
                <a:solidFill>
                  <a:schemeClr val="tx1"/>
                </a:solidFill>
                <a:latin typeface="Times New Roman" panose="02020603050405020304" pitchFamily="18" charset="0"/>
                <a:cs typeface="Times New Roman" panose="02020603050405020304" pitchFamily="18" charset="0"/>
              </a:rPr>
              <a:t>silico</a:t>
            </a:r>
            <a:endParaRPr lang="ko-KR" altLang="ko-KR" sz="2000" b="1" i="1" dirty="0">
              <a:solidFill>
                <a:schemeClr val="tx1"/>
              </a:solidFill>
              <a:latin typeface="Times New Roman" panose="02020603050405020304" pitchFamily="18" charset="0"/>
              <a:cs typeface="Times New Roman" panose="02020603050405020304" pitchFamily="18" charset="0"/>
            </a:endParaRPr>
          </a:p>
          <a:p>
            <a:pPr latinLnBrk="1">
              <a:lnSpc>
                <a:spcPct val="150000"/>
              </a:lnSpc>
            </a:pPr>
            <a:r>
              <a:rPr lang="en-US" altLang="ko-KR" sz="2000" dirty="0">
                <a:solidFill>
                  <a:schemeClr val="tx1"/>
                </a:solidFill>
                <a:latin typeface="Times New Roman" panose="02020603050405020304" pitchFamily="18" charset="0"/>
                <a:cs typeface="Times New Roman" panose="02020603050405020304" pitchFamily="18" charset="0"/>
              </a:rPr>
              <a:t>The binding affinity energy measurement of the uttermost NSAIDs on key genes was established by </a:t>
            </a:r>
            <a:r>
              <a:rPr lang="en-US" altLang="ko-KR" sz="2000" dirty="0" err="1">
                <a:solidFill>
                  <a:schemeClr val="tx1"/>
                </a:solidFill>
                <a:latin typeface="Times New Roman" panose="02020603050405020304" pitchFamily="18" charset="0"/>
                <a:cs typeface="Times New Roman" panose="02020603050405020304" pitchFamily="18" charset="0"/>
              </a:rPr>
              <a:t>Autodock</a:t>
            </a:r>
            <a:r>
              <a:rPr lang="en-US" altLang="ko-KR" sz="2000" dirty="0">
                <a:solidFill>
                  <a:schemeClr val="tx1"/>
                </a:solidFill>
                <a:latin typeface="Times New Roman" panose="02020603050405020304" pitchFamily="18" charset="0"/>
                <a:cs typeface="Times New Roman" panose="02020603050405020304" pitchFamily="18" charset="0"/>
              </a:rPr>
              <a:t> (http://autodock.scripps.edu/), </a:t>
            </a:r>
            <a:r>
              <a:rPr lang="en-US" altLang="ko-KR" sz="2000" dirty="0" err="1">
                <a:solidFill>
                  <a:schemeClr val="tx1"/>
                </a:solidFill>
                <a:latin typeface="Times New Roman" panose="02020603050405020304" pitchFamily="18" charset="0"/>
                <a:cs typeface="Times New Roman" panose="02020603050405020304" pitchFamily="18" charset="0"/>
              </a:rPr>
              <a:t>Vina</a:t>
            </a:r>
            <a:r>
              <a:rPr lang="en-US" altLang="ko-KR" sz="2000" dirty="0">
                <a:solidFill>
                  <a:schemeClr val="tx1"/>
                </a:solidFill>
                <a:latin typeface="Times New Roman" panose="02020603050405020304" pitchFamily="18" charset="0"/>
                <a:cs typeface="Times New Roman" panose="02020603050405020304" pitchFamily="18" charset="0"/>
              </a:rPr>
              <a:t> (http://vina.scripps.edu/), </a:t>
            </a:r>
            <a:r>
              <a:rPr lang="en-US" altLang="ko-KR" sz="2000" dirty="0" err="1">
                <a:solidFill>
                  <a:schemeClr val="tx1"/>
                </a:solidFill>
                <a:latin typeface="Times New Roman" panose="02020603050405020304" pitchFamily="18" charset="0"/>
                <a:cs typeface="Times New Roman" panose="02020603050405020304" pitchFamily="18" charset="0"/>
              </a:rPr>
              <a:t>Pymol</a:t>
            </a:r>
            <a:r>
              <a:rPr lang="en-US" altLang="ko-KR" sz="2000" dirty="0">
                <a:solidFill>
                  <a:schemeClr val="tx1"/>
                </a:solidFill>
                <a:latin typeface="Times New Roman" panose="02020603050405020304" pitchFamily="18" charset="0"/>
                <a:cs typeface="Times New Roman" panose="02020603050405020304" pitchFamily="18" charset="0"/>
              </a:rPr>
              <a:t> (https://pymol.org/2/).</a:t>
            </a:r>
            <a:endParaRPr lang="ko-KR" altLang="ko-KR" sz="2000" dirty="0">
              <a:solidFill>
                <a:schemeClr val="tx1"/>
              </a:solidFill>
              <a:latin typeface="Times New Roman" panose="02020603050405020304" pitchFamily="18" charset="0"/>
              <a:cs typeface="Times New Roman" panose="02020603050405020304" pitchFamily="18" charset="0"/>
            </a:endParaRPr>
          </a:p>
          <a:p>
            <a:pPr marL="0" indent="0" defTabSz="4319588" eaLnBrk="1" fontAlgn="auto" hangingPunct="1">
              <a:lnSpc>
                <a:spcPct val="170000"/>
              </a:lnSpc>
              <a:spcBef>
                <a:spcPts val="0"/>
              </a:spcBef>
              <a:spcAft>
                <a:spcPts val="0"/>
              </a:spcAft>
              <a:buNone/>
              <a:defRPr/>
            </a:pPr>
            <a:endParaRPr kumimoji="0" lang="en-US" altLang="ko-KR" sz="2100" kern="0" dirty="0">
              <a:solidFill>
                <a:srgbClr val="000000"/>
              </a:solidFill>
              <a:latin typeface="Times New Roman" panose="02020603050405020304" pitchFamily="18" charset="0"/>
              <a:ea typeface="맑은 고딕"/>
              <a:cs typeface="Times New Roman" panose="02020603050405020304" pitchFamily="18" charset="0"/>
            </a:endParaRPr>
          </a:p>
          <a:p>
            <a:pPr marL="0" indent="0" defTabSz="4319588" eaLnBrk="1" fontAlgn="auto" hangingPunct="1">
              <a:lnSpc>
                <a:spcPct val="170000"/>
              </a:lnSpc>
              <a:spcBef>
                <a:spcPts val="0"/>
              </a:spcBef>
              <a:spcAft>
                <a:spcPts val="0"/>
              </a:spcAft>
              <a:buNone/>
              <a:defRPr/>
            </a:pPr>
            <a:r>
              <a:rPr kumimoji="0" lang="en-US" altLang="ko-KR" sz="2100" kern="0" dirty="0">
                <a:solidFill>
                  <a:srgbClr val="000000"/>
                </a:solidFill>
                <a:latin typeface="Times New Roman" panose="02020603050405020304" pitchFamily="18" charset="0"/>
                <a:ea typeface="맑은 고딕"/>
                <a:cs typeface="Times New Roman" panose="02020603050405020304" pitchFamily="18" charset="0"/>
              </a:rPr>
              <a:t>.</a:t>
            </a:r>
            <a:endParaRPr kumimoji="0" lang="ko-KR" altLang="en-US" sz="2100" kern="0" dirty="0">
              <a:solidFill>
                <a:srgbClr val="000000"/>
              </a:solidFill>
              <a:latin typeface="Times New Roman" panose="02020603050405020304" pitchFamily="18" charset="0"/>
              <a:ea typeface="맑은 고딕"/>
              <a:cs typeface="Times New Roman" panose="02020603050405020304" pitchFamily="18" charset="0"/>
            </a:endParaRPr>
          </a:p>
        </p:txBody>
      </p:sp>
      <p:sp>
        <p:nvSpPr>
          <p:cNvPr id="21" name="모서리가 둥근 직사각형 20"/>
          <p:cNvSpPr/>
          <p:nvPr/>
        </p:nvSpPr>
        <p:spPr>
          <a:xfrm>
            <a:off x="454026" y="19817869"/>
            <a:ext cx="5751118" cy="759131"/>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4000" dirty="0" smtClean="0">
                <a:solidFill>
                  <a:schemeClr val="tx1"/>
                </a:solidFill>
                <a:latin typeface="Times New Roman" panose="02020603050405020304" pitchFamily="18" charset="0"/>
                <a:cs typeface="Times New Roman" panose="02020603050405020304" pitchFamily="18" charset="0"/>
              </a:rPr>
              <a:t>Materials and methods</a:t>
            </a:r>
            <a:endParaRPr lang="ko-KR" altLang="en-US" sz="4000" dirty="0">
              <a:solidFill>
                <a:schemeClr val="tx1"/>
              </a:solidFill>
              <a:latin typeface="Times New Roman" panose="02020603050405020304" pitchFamily="18" charset="0"/>
              <a:cs typeface="Times New Roman" panose="02020603050405020304" pitchFamily="18" charset="0"/>
            </a:endParaRPr>
          </a:p>
        </p:txBody>
      </p:sp>
      <p:sp>
        <p:nvSpPr>
          <p:cNvPr id="3" name="모서리가 둥근 직사각형 2"/>
          <p:cNvSpPr/>
          <p:nvPr/>
        </p:nvSpPr>
        <p:spPr>
          <a:xfrm>
            <a:off x="10343553" y="10294922"/>
            <a:ext cx="2473550" cy="64229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TextBox 4"/>
          <p:cNvSpPr txBox="1"/>
          <p:nvPr/>
        </p:nvSpPr>
        <p:spPr>
          <a:xfrm>
            <a:off x="10360651" y="10276724"/>
            <a:ext cx="2797246" cy="707886"/>
          </a:xfrm>
          <a:prstGeom prst="rect">
            <a:avLst/>
          </a:prstGeom>
          <a:noFill/>
        </p:spPr>
        <p:txBody>
          <a:bodyPr wrap="square" rtlCol="0">
            <a:spAutoFit/>
          </a:bodyPr>
          <a:lstStyle/>
          <a:p>
            <a:r>
              <a:rPr lang="en-US" altLang="ko-KR" sz="4000" dirty="0" smtClean="0">
                <a:latin typeface="Times New Roman" panose="02020603050405020304" pitchFamily="18" charset="0"/>
                <a:cs typeface="Times New Roman" panose="02020603050405020304" pitchFamily="18" charset="0"/>
              </a:rPr>
              <a:t>Results</a:t>
            </a:r>
            <a:endParaRPr lang="ko-KR" altLang="en-US" sz="4000" dirty="0">
              <a:latin typeface="Times New Roman" panose="02020603050405020304" pitchFamily="18" charset="0"/>
              <a:cs typeface="Times New Roman" panose="02020603050405020304" pitchFamily="18" charset="0"/>
            </a:endParaRPr>
          </a:p>
        </p:txBody>
      </p:sp>
      <p:pic>
        <p:nvPicPr>
          <p:cNvPr id="22" name="그림 21" descr="C:\Users\gluco\Desktop\2020년 문서\2020년_9월\NSAIDS\Figure\26 genes_26 nodes_78 edges.jpg"/>
          <p:cNvPicPr/>
          <p:nvPr/>
        </p:nvPicPr>
        <p:blipFill>
          <a:blip r:embed="rId4">
            <a:extLst>
              <a:ext uri="{28A0092B-C50C-407E-A947-70E740481C1C}">
                <a14:useLocalDpi xmlns:a14="http://schemas.microsoft.com/office/drawing/2010/main" val="0"/>
              </a:ext>
            </a:extLst>
          </a:blip>
          <a:srcRect/>
          <a:stretch>
            <a:fillRect/>
          </a:stretch>
        </p:blipFill>
        <p:spPr bwMode="auto">
          <a:xfrm>
            <a:off x="11207736" y="24294023"/>
            <a:ext cx="9107141" cy="8169981"/>
          </a:xfrm>
          <a:prstGeom prst="rect">
            <a:avLst/>
          </a:prstGeom>
          <a:noFill/>
          <a:ln w="3175">
            <a:solidFill>
              <a:schemeClr val="tx1"/>
            </a:solidFill>
          </a:ln>
        </p:spPr>
      </p:pic>
      <p:graphicFrame>
        <p:nvGraphicFramePr>
          <p:cNvPr id="7" name="표 6"/>
          <p:cNvGraphicFramePr>
            <a:graphicFrameLocks noGrp="1"/>
          </p:cNvGraphicFramePr>
          <p:nvPr>
            <p:extLst>
              <p:ext uri="{D42A27DB-BD31-4B8C-83A1-F6EECF244321}">
                <p14:modId xmlns:p14="http://schemas.microsoft.com/office/powerpoint/2010/main" val="3697334094"/>
              </p:ext>
            </p:extLst>
          </p:nvPr>
        </p:nvGraphicFramePr>
        <p:xfrm>
          <a:off x="20486680" y="24247526"/>
          <a:ext cx="9146957" cy="8216476"/>
        </p:xfrm>
        <a:graphic>
          <a:graphicData uri="http://schemas.openxmlformats.org/drawingml/2006/table">
            <a:tbl>
              <a:tblPr firstRow="1" firstCol="1" bandRow="1">
                <a:tableStyleId>{5C22544A-7EE6-4342-B048-85BDC9FD1C3A}</a:tableStyleId>
              </a:tblPr>
              <a:tblGrid>
                <a:gridCol w="1075667">
                  <a:extLst>
                    <a:ext uri="{9D8B030D-6E8A-4147-A177-3AD203B41FA5}">
                      <a16:colId xmlns:a16="http://schemas.microsoft.com/office/drawing/2014/main" val="3243635648"/>
                    </a:ext>
                  </a:extLst>
                </a:gridCol>
                <a:gridCol w="4115083">
                  <a:extLst>
                    <a:ext uri="{9D8B030D-6E8A-4147-A177-3AD203B41FA5}">
                      <a16:colId xmlns:a16="http://schemas.microsoft.com/office/drawing/2014/main" val="2404752714"/>
                    </a:ext>
                  </a:extLst>
                </a:gridCol>
                <a:gridCol w="3956207">
                  <a:extLst>
                    <a:ext uri="{9D8B030D-6E8A-4147-A177-3AD203B41FA5}">
                      <a16:colId xmlns:a16="http://schemas.microsoft.com/office/drawing/2014/main" val="1764527038"/>
                    </a:ext>
                  </a:extLst>
                </a:gridCol>
              </a:tblGrid>
              <a:tr h="304138">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KEGG ID </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Description </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Target genes </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extLst>
                  <a:ext uri="{0D108BD9-81ED-4DB2-BD59-A6C34878D82A}">
                    <a16:rowId xmlns:a16="http://schemas.microsoft.com/office/drawing/2014/main" val="1066293522"/>
                  </a:ext>
                </a:extLst>
              </a:tr>
              <a:tr h="304138">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hsa04921</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 Oxytocin signaling pathway</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PTGS2,PPP1CA</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extLst>
                  <a:ext uri="{0D108BD9-81ED-4DB2-BD59-A6C34878D82A}">
                    <a16:rowId xmlns:a16="http://schemas.microsoft.com/office/drawing/2014/main" val="186835157"/>
                  </a:ext>
                </a:extLst>
              </a:tr>
              <a:tr h="294002">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hsa04310</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 Wnt signaling pathway</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MAPK8,MAPK10</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extLst>
                  <a:ext uri="{0D108BD9-81ED-4DB2-BD59-A6C34878D82A}">
                    <a16:rowId xmlns:a16="http://schemas.microsoft.com/office/drawing/2014/main" val="1151189680"/>
                  </a:ext>
                </a:extLst>
              </a:tr>
              <a:tr h="294002">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hsa04064</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 NF-kappa B signaling pathway</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CXCL8,PTGS2</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extLst>
                  <a:ext uri="{0D108BD9-81ED-4DB2-BD59-A6C34878D82A}">
                    <a16:rowId xmlns:a16="http://schemas.microsoft.com/office/drawing/2014/main" val="3488038649"/>
                  </a:ext>
                </a:extLst>
              </a:tr>
              <a:tr h="294002">
                <a:tc>
                  <a:txBody>
                    <a:bodyPr/>
                    <a:lstStyle/>
                    <a:p>
                      <a:pPr algn="l" latinLnBrk="0">
                        <a:spcAft>
                          <a:spcPts val="0"/>
                        </a:spcAft>
                      </a:pPr>
                      <a:r>
                        <a:rPr lang="en-US" sz="1200" kern="0" dirty="0">
                          <a:effectLst/>
                          <a:latin typeface="Times New Roman" panose="02020603050405020304" pitchFamily="18" charset="0"/>
                          <a:cs typeface="Times New Roman" panose="02020603050405020304" pitchFamily="18" charset="0"/>
                        </a:rPr>
                        <a:t>hsa04014</a:t>
                      </a:r>
                      <a:endParaRPr lang="ko-KR" sz="12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dirty="0">
                          <a:effectLst/>
                          <a:latin typeface="Times New Roman" panose="02020603050405020304" pitchFamily="18" charset="0"/>
                          <a:cs typeface="Times New Roman" panose="02020603050405020304" pitchFamily="18" charset="0"/>
                        </a:rPr>
                        <a:t> </a:t>
                      </a:r>
                      <a:r>
                        <a:rPr lang="en-US" sz="1200" kern="0" dirty="0" err="1">
                          <a:effectLst/>
                          <a:latin typeface="Times New Roman" panose="02020603050405020304" pitchFamily="18" charset="0"/>
                          <a:cs typeface="Times New Roman" panose="02020603050405020304" pitchFamily="18" charset="0"/>
                        </a:rPr>
                        <a:t>Ras</a:t>
                      </a:r>
                      <a:r>
                        <a:rPr lang="en-US" sz="1200" kern="0" dirty="0">
                          <a:effectLst/>
                          <a:latin typeface="Times New Roman" panose="02020603050405020304" pitchFamily="18" charset="0"/>
                          <a:cs typeface="Times New Roman" panose="02020603050405020304" pitchFamily="18" charset="0"/>
                        </a:rPr>
                        <a:t> signaling pathway</a:t>
                      </a:r>
                      <a:endParaRPr lang="ko-KR" sz="12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MAPK8,MAPK10,BAD</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extLst>
                  <a:ext uri="{0D108BD9-81ED-4DB2-BD59-A6C34878D82A}">
                    <a16:rowId xmlns:a16="http://schemas.microsoft.com/office/drawing/2014/main" val="1894686488"/>
                  </a:ext>
                </a:extLst>
              </a:tr>
              <a:tr h="294002">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hsa04022</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dirty="0">
                          <a:effectLst/>
                          <a:latin typeface="Times New Roman" panose="02020603050405020304" pitchFamily="18" charset="0"/>
                          <a:cs typeface="Times New Roman" panose="02020603050405020304" pitchFamily="18" charset="0"/>
                        </a:rPr>
                        <a:t> cGMP -PKG signaling pathway</a:t>
                      </a:r>
                      <a:endParaRPr lang="ko-KR" sz="12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ENDRA,BAD,PPP1CA</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extLst>
                  <a:ext uri="{0D108BD9-81ED-4DB2-BD59-A6C34878D82A}">
                    <a16:rowId xmlns:a16="http://schemas.microsoft.com/office/drawing/2014/main" val="3702387789"/>
                  </a:ext>
                </a:extLst>
              </a:tr>
              <a:tr h="294002">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hsa04926</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 Relaxin signaling pathway</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MAPK8,MAPK10,MAPK14</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extLst>
                  <a:ext uri="{0D108BD9-81ED-4DB2-BD59-A6C34878D82A}">
                    <a16:rowId xmlns:a16="http://schemas.microsoft.com/office/drawing/2014/main" val="3108739342"/>
                  </a:ext>
                </a:extLst>
              </a:tr>
              <a:tr h="294002">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hsa04068</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 FoxO signaling pathway</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MAPK8,MAPK10,MAPK14</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extLst>
                  <a:ext uri="{0D108BD9-81ED-4DB2-BD59-A6C34878D82A}">
                    <a16:rowId xmlns:a16="http://schemas.microsoft.com/office/drawing/2014/main" val="1031385340"/>
                  </a:ext>
                </a:extLst>
              </a:tr>
              <a:tr h="294002">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hsa04010</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 MAPK signaling pathway</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MAPK8,MAPK10,MAPK14,CASP3</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extLst>
                  <a:ext uri="{0D108BD9-81ED-4DB2-BD59-A6C34878D82A}">
                    <a16:rowId xmlns:a16="http://schemas.microsoft.com/office/drawing/2014/main" val="2996040589"/>
                  </a:ext>
                </a:extLst>
              </a:tr>
              <a:tr h="294002">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hsa04071</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 Sphingolipid signaling pathway</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MAPK8,MAPK10,MAPK14</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extLst>
                  <a:ext uri="{0D108BD9-81ED-4DB2-BD59-A6C34878D82A}">
                    <a16:rowId xmlns:a16="http://schemas.microsoft.com/office/drawing/2014/main" val="3826525636"/>
                  </a:ext>
                </a:extLst>
              </a:tr>
              <a:tr h="294002">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hsa04912</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 GnRH signaling pathway</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MAPK8,MAPK10,MAPK14</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extLst>
                  <a:ext uri="{0D108BD9-81ED-4DB2-BD59-A6C34878D82A}">
                    <a16:rowId xmlns:a16="http://schemas.microsoft.com/office/drawing/2014/main" val="2277550952"/>
                  </a:ext>
                </a:extLst>
              </a:tr>
              <a:tr h="294002">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hsa04012</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 ErbB signaling pathway</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MAPK8,MAPK10,BAD</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extLst>
                  <a:ext uri="{0D108BD9-81ED-4DB2-BD59-A6C34878D82A}">
                    <a16:rowId xmlns:a16="http://schemas.microsoft.com/office/drawing/2014/main" val="4026673754"/>
                  </a:ext>
                </a:extLst>
              </a:tr>
              <a:tr h="294002">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hsa03320</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 PPAR signaling pathway</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PPARA,PPARG,FABP2</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extLst>
                  <a:ext uri="{0D108BD9-81ED-4DB2-BD59-A6C34878D82A}">
                    <a16:rowId xmlns:a16="http://schemas.microsoft.com/office/drawing/2014/main" val="2938555272"/>
                  </a:ext>
                </a:extLst>
              </a:tr>
              <a:tr h="294002">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hsa04920</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 Adipocytokine signaling pathway</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MAPK8,MAPK10,PPARA</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extLst>
                  <a:ext uri="{0D108BD9-81ED-4DB2-BD59-A6C34878D82A}">
                    <a16:rowId xmlns:a16="http://schemas.microsoft.com/office/drawing/2014/main" val="1021909202"/>
                  </a:ext>
                </a:extLst>
              </a:tr>
              <a:tr h="294002">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hsa04917</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 Prolactin signaling pathway</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MAPK8,MAPK10,MAPK14</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extLst>
                  <a:ext uri="{0D108BD9-81ED-4DB2-BD59-A6C34878D82A}">
                    <a16:rowId xmlns:a16="http://schemas.microsoft.com/office/drawing/2014/main" val="1981178361"/>
                  </a:ext>
                </a:extLst>
              </a:tr>
              <a:tr h="294002">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hsa04664</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 Fc epsilon RI signaling pathway</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MAPK8,MAPK10,MAPK14</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extLst>
                  <a:ext uri="{0D108BD9-81ED-4DB2-BD59-A6C34878D82A}">
                    <a16:rowId xmlns:a16="http://schemas.microsoft.com/office/drawing/2014/main" val="3888297225"/>
                  </a:ext>
                </a:extLst>
              </a:tr>
              <a:tr h="294002">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hsa04370</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 VEGF signaling pathway</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MAPK8,MAPK10,BAD</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extLst>
                  <a:ext uri="{0D108BD9-81ED-4DB2-BD59-A6C34878D82A}">
                    <a16:rowId xmlns:a16="http://schemas.microsoft.com/office/drawing/2014/main" val="2593821135"/>
                  </a:ext>
                </a:extLst>
              </a:tr>
              <a:tr h="294002">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hsa04910</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 Insulin signaling pathway</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MAPK8,MAPK10,BAD,PPP1CA</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extLst>
                  <a:ext uri="{0D108BD9-81ED-4DB2-BD59-A6C34878D82A}">
                    <a16:rowId xmlns:a16="http://schemas.microsoft.com/office/drawing/2014/main" val="1195871672"/>
                  </a:ext>
                </a:extLst>
              </a:tr>
              <a:tr h="294002">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hsa04620</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 Toll-like receptor signaling pathway</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MAPK8,MAPK10,MAPK14,CXCL8</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extLst>
                  <a:ext uri="{0D108BD9-81ED-4DB2-BD59-A6C34878D82A}">
                    <a16:rowId xmlns:a16="http://schemas.microsoft.com/office/drawing/2014/main" val="3947284425"/>
                  </a:ext>
                </a:extLst>
              </a:tr>
              <a:tr h="294002">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hsa04622</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 RIG-I-like receptor signaling pathway</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MAPK8,MAPK10,MAPK14,CXCL8</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extLst>
                  <a:ext uri="{0D108BD9-81ED-4DB2-BD59-A6C34878D82A}">
                    <a16:rowId xmlns:a16="http://schemas.microsoft.com/office/drawing/2014/main" val="110132104"/>
                  </a:ext>
                </a:extLst>
              </a:tr>
              <a:tr h="294002">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hsa04621</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 NOD-like receptor signaling pathway</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MAPK8,MAPK10,MAPK14,CXCL8,CASP1</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extLst>
                  <a:ext uri="{0D108BD9-81ED-4DB2-BD59-A6C34878D82A}">
                    <a16:rowId xmlns:a16="http://schemas.microsoft.com/office/drawing/2014/main" val="3488980072"/>
                  </a:ext>
                </a:extLst>
              </a:tr>
              <a:tr h="294002">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hsa04722</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 Neurotrophin signaling pathway</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MAPK8,MAPK10,MAPK14,BAD</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extLst>
                  <a:ext uri="{0D108BD9-81ED-4DB2-BD59-A6C34878D82A}">
                    <a16:rowId xmlns:a16="http://schemas.microsoft.com/office/drawing/2014/main" val="189122312"/>
                  </a:ext>
                </a:extLst>
              </a:tr>
              <a:tr h="294002">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hsa04668</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 TNF signaling pathway</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MAPK8,MAPK10,MAPK14,CASP3,PTGS2</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extLst>
                  <a:ext uri="{0D108BD9-81ED-4DB2-BD59-A6C34878D82A}">
                    <a16:rowId xmlns:a16="http://schemas.microsoft.com/office/drawing/2014/main" val="1448127778"/>
                  </a:ext>
                </a:extLst>
              </a:tr>
              <a:tr h="423077">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hsa04933</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 AGE-RAGE signaling pathway in diabetic complications</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dirty="0">
                          <a:effectLst/>
                          <a:latin typeface="Times New Roman" panose="02020603050405020304" pitchFamily="18" charset="0"/>
                          <a:cs typeface="Times New Roman" panose="02020603050405020304" pitchFamily="18" charset="0"/>
                        </a:rPr>
                        <a:t>MAPK8,MAPK10,MAPK14,CXCL8,CASP1</a:t>
                      </a:r>
                      <a:endParaRPr lang="ko-KR" sz="12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extLst>
                  <a:ext uri="{0D108BD9-81ED-4DB2-BD59-A6C34878D82A}">
                    <a16:rowId xmlns:a16="http://schemas.microsoft.com/office/drawing/2014/main" val="4119109898"/>
                  </a:ext>
                </a:extLst>
              </a:tr>
              <a:tr h="294002">
                <a:tc>
                  <a:txBody>
                    <a:bodyPr/>
                    <a:lstStyle/>
                    <a:p>
                      <a:pPr algn="l" latinLnBrk="0">
                        <a:spcAft>
                          <a:spcPts val="0"/>
                        </a:spcAft>
                      </a:pPr>
                      <a:r>
                        <a:rPr lang="en-US" sz="1200" kern="0" dirty="0">
                          <a:effectLst/>
                          <a:latin typeface="Times New Roman" panose="02020603050405020304" pitchFamily="18" charset="0"/>
                          <a:cs typeface="Times New Roman" panose="02020603050405020304" pitchFamily="18" charset="0"/>
                        </a:rPr>
                        <a:t>hsa04024</a:t>
                      </a:r>
                      <a:endParaRPr lang="ko-KR" sz="12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 cAMP signaling pathway</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ENDRA,MAPK8,BAD,MAPK10,PPP1CA,PPARA</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extLst>
                  <a:ext uri="{0D108BD9-81ED-4DB2-BD59-A6C34878D82A}">
                    <a16:rowId xmlns:a16="http://schemas.microsoft.com/office/drawing/2014/main" val="1677652856"/>
                  </a:ext>
                </a:extLst>
              </a:tr>
              <a:tr h="423077">
                <a:tc>
                  <a:txBody>
                    <a:bodyPr/>
                    <a:lstStyle/>
                    <a:p>
                      <a:pPr algn="l" latinLnBrk="0">
                        <a:spcAft>
                          <a:spcPts val="0"/>
                        </a:spcAft>
                      </a:pPr>
                      <a:r>
                        <a:rPr lang="en-US" sz="1200" kern="0" dirty="0">
                          <a:effectLst/>
                          <a:latin typeface="Times New Roman" panose="02020603050405020304" pitchFamily="18" charset="0"/>
                          <a:cs typeface="Times New Roman" panose="02020603050405020304" pitchFamily="18" charset="0"/>
                        </a:rPr>
                        <a:t>hsa05120</a:t>
                      </a:r>
                      <a:endParaRPr lang="ko-KR" sz="12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 Epithelial cell signaling in Helicobacter pylori infection</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MAPK8,MAPK10,MAPK14,CXCL8,CASP3</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extLst>
                  <a:ext uri="{0D108BD9-81ED-4DB2-BD59-A6C34878D82A}">
                    <a16:rowId xmlns:a16="http://schemas.microsoft.com/office/drawing/2014/main" val="591402565"/>
                  </a:ext>
                </a:extLst>
              </a:tr>
              <a:tr h="294002">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hsa04657</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a:effectLst/>
                          <a:latin typeface="Times New Roman" panose="02020603050405020304" pitchFamily="18" charset="0"/>
                          <a:cs typeface="Times New Roman" panose="02020603050405020304" pitchFamily="18" charset="0"/>
                        </a:rPr>
                        <a:t> IL-17 signaling pathway</a:t>
                      </a:r>
                      <a:endParaRPr lang="ko-KR" sz="1200" kern="10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tc>
                  <a:txBody>
                    <a:bodyPr/>
                    <a:lstStyle/>
                    <a:p>
                      <a:pPr algn="l" latinLnBrk="0">
                        <a:spcAft>
                          <a:spcPts val="0"/>
                        </a:spcAft>
                      </a:pPr>
                      <a:r>
                        <a:rPr lang="en-US" sz="1200" kern="0" dirty="0">
                          <a:effectLst/>
                          <a:latin typeface="Times New Roman" panose="02020603050405020304" pitchFamily="18" charset="0"/>
                          <a:cs typeface="Times New Roman" panose="02020603050405020304" pitchFamily="18" charset="0"/>
                        </a:rPr>
                        <a:t>MAPK8,MAPK10,MAPK14,CXCL8,CASP3,PTGS2</a:t>
                      </a:r>
                      <a:endParaRPr lang="ko-KR" sz="12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62865" marR="62865" marT="0" marB="0" anchor="ctr"/>
                </a:tc>
                <a:extLst>
                  <a:ext uri="{0D108BD9-81ED-4DB2-BD59-A6C34878D82A}">
                    <a16:rowId xmlns:a16="http://schemas.microsoft.com/office/drawing/2014/main" val="3856536425"/>
                  </a:ext>
                </a:extLst>
              </a:tr>
            </a:tbl>
          </a:graphicData>
        </a:graphic>
      </p:graphicFrame>
      <p:pic>
        <p:nvPicPr>
          <p:cNvPr id="11" name="그림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116881" y="11689347"/>
            <a:ext cx="18345806" cy="11333814"/>
          </a:xfrm>
          <a:prstGeom prst="rect">
            <a:avLst/>
          </a:prstGeom>
          <a:ln w="3175">
            <a:solidFill>
              <a:schemeClr val="tx1"/>
            </a:solidFill>
          </a:ln>
        </p:spPr>
      </p:pic>
      <p:sp>
        <p:nvSpPr>
          <p:cNvPr id="23" name="TextBox 22"/>
          <p:cNvSpPr txBox="1"/>
          <p:nvPr/>
        </p:nvSpPr>
        <p:spPr>
          <a:xfrm>
            <a:off x="11056745" y="23435390"/>
            <a:ext cx="8033802" cy="1717265"/>
          </a:xfrm>
          <a:prstGeom prst="rect">
            <a:avLst/>
          </a:prstGeom>
          <a:noFill/>
        </p:spPr>
        <p:txBody>
          <a:bodyPr wrap="none" rtlCol="0">
            <a:spAutoFit/>
          </a:bodyPr>
          <a:lstStyle/>
          <a:p>
            <a:r>
              <a:rPr lang="en-US" altLang="ko-KR" sz="2400" b="1" dirty="0" smtClean="0">
                <a:latin typeface="Times New Roman" panose="02020603050405020304" pitchFamily="18" charset="0"/>
                <a:cs typeface="Times New Roman" panose="02020603050405020304" pitchFamily="18" charset="0"/>
              </a:rPr>
              <a:t>Figure 1. Gene-gene interaction with 26 nodes and 78 edges </a:t>
            </a:r>
          </a:p>
          <a:p>
            <a:r>
              <a:rPr lang="en-US" altLang="ko-KR" sz="2400" b="1" dirty="0" smtClean="0">
                <a:latin typeface="Times New Roman" panose="02020603050405020304" pitchFamily="18" charset="0"/>
                <a:cs typeface="Times New Roman" panose="02020603050405020304" pitchFamily="18" charset="0"/>
              </a:rPr>
              <a:t>                 in NSAIDs against COVID-19.</a:t>
            </a:r>
            <a:endParaRPr lang="ko-KR" altLang="ko-KR" sz="2400" b="1" dirty="0" smtClean="0">
              <a:latin typeface="Times New Roman" panose="02020603050405020304" pitchFamily="18" charset="0"/>
              <a:cs typeface="Times New Roman" panose="02020603050405020304" pitchFamily="18" charset="0"/>
            </a:endParaRPr>
          </a:p>
          <a:p>
            <a:endParaRPr lang="ko-KR" altLang="en-US" dirty="0"/>
          </a:p>
        </p:txBody>
      </p:sp>
      <p:sp>
        <p:nvSpPr>
          <p:cNvPr id="26" name="직사각형 25"/>
          <p:cNvSpPr/>
          <p:nvPr/>
        </p:nvSpPr>
        <p:spPr>
          <a:xfrm>
            <a:off x="20405465" y="23416536"/>
            <a:ext cx="15135225" cy="830997"/>
          </a:xfrm>
          <a:prstGeom prst="rect">
            <a:avLst/>
          </a:prstGeom>
        </p:spPr>
        <p:txBody>
          <a:bodyPr>
            <a:spAutoFit/>
          </a:bodyPr>
          <a:lstStyle/>
          <a:p>
            <a:r>
              <a:rPr lang="en-US" altLang="ko-KR" sz="2400" b="1" dirty="0" smtClean="0">
                <a:latin typeface="Times New Roman" panose="02020603050405020304" pitchFamily="18" charset="0"/>
              </a:rPr>
              <a:t>Table 1. Target genes in 26 signaling pathways enrichment related to </a:t>
            </a:r>
          </a:p>
          <a:p>
            <a:r>
              <a:rPr lang="en-US" altLang="ko-KR" sz="2400" b="1" dirty="0">
                <a:latin typeface="Times New Roman" panose="02020603050405020304" pitchFamily="18" charset="0"/>
              </a:rPr>
              <a:t> </a:t>
            </a:r>
            <a:r>
              <a:rPr lang="en-US" altLang="ko-KR" sz="2400" b="1" dirty="0" smtClean="0">
                <a:latin typeface="Times New Roman" panose="02020603050405020304" pitchFamily="18" charset="0"/>
              </a:rPr>
              <a:t>             COVID-19.</a:t>
            </a:r>
            <a:endParaRPr lang="ko-KR" altLang="en-US" sz="2400" b="1" dirty="0"/>
          </a:p>
        </p:txBody>
      </p:sp>
      <p:sp>
        <p:nvSpPr>
          <p:cNvPr id="27" name="TextBox 26"/>
          <p:cNvSpPr txBox="1"/>
          <p:nvPr/>
        </p:nvSpPr>
        <p:spPr>
          <a:xfrm>
            <a:off x="10721475" y="11110592"/>
            <a:ext cx="2670924" cy="461665"/>
          </a:xfrm>
          <a:prstGeom prst="rect">
            <a:avLst/>
          </a:prstGeom>
          <a:noFill/>
        </p:spPr>
        <p:txBody>
          <a:bodyPr wrap="none" rtlCol="0">
            <a:spAutoFit/>
          </a:bodyPr>
          <a:lstStyle/>
          <a:p>
            <a:r>
              <a:rPr lang="en-US" altLang="ko-KR" sz="2400" b="1" dirty="0" smtClean="0">
                <a:latin typeface="Times New Roman" panose="02020603050405020304" pitchFamily="18" charset="0"/>
                <a:cs typeface="Times New Roman" panose="02020603050405020304" pitchFamily="18" charset="0"/>
              </a:rPr>
              <a:t>Graphical abstract</a:t>
            </a:r>
            <a:endParaRPr lang="ko-KR" altLang="en-US" sz="2400" b="1" dirty="0">
              <a:latin typeface="Times New Roman" panose="02020603050405020304" pitchFamily="18" charset="0"/>
              <a:cs typeface="Times New Roman" panose="02020603050405020304" pitchFamily="18" charset="0"/>
            </a:endParaRPr>
          </a:p>
        </p:txBody>
      </p:sp>
      <p:sp>
        <p:nvSpPr>
          <p:cNvPr id="28" name="TextBox 27"/>
          <p:cNvSpPr txBox="1"/>
          <p:nvPr/>
        </p:nvSpPr>
        <p:spPr>
          <a:xfrm>
            <a:off x="11116880" y="32572660"/>
            <a:ext cx="2715361" cy="726466"/>
          </a:xfrm>
          <a:prstGeom prst="rect">
            <a:avLst/>
          </a:prstGeom>
          <a:noFill/>
        </p:spPr>
        <p:txBody>
          <a:bodyPr wrap="square" rtlCol="0">
            <a:spAutoFit/>
          </a:bodyPr>
          <a:lstStyle/>
          <a:p>
            <a:r>
              <a:rPr lang="en-US" altLang="ko-KR" sz="4000" dirty="0" smtClean="0">
                <a:latin typeface="Times New Roman" panose="02020603050405020304" pitchFamily="18" charset="0"/>
                <a:cs typeface="Times New Roman" panose="02020603050405020304" pitchFamily="18" charset="0"/>
              </a:rPr>
              <a:t>Conclusion</a:t>
            </a:r>
            <a:endParaRPr lang="ko-KR" altLang="en-US" sz="4000" dirty="0">
              <a:latin typeface="Times New Roman" panose="02020603050405020304" pitchFamily="18" charset="0"/>
              <a:cs typeface="Times New Roman" panose="02020603050405020304" pitchFamily="18" charset="0"/>
            </a:endParaRPr>
          </a:p>
        </p:txBody>
      </p:sp>
      <p:sp>
        <p:nvSpPr>
          <p:cNvPr id="29" name="모서리가 둥근 직사각형 28"/>
          <p:cNvSpPr/>
          <p:nvPr/>
        </p:nvSpPr>
        <p:spPr>
          <a:xfrm>
            <a:off x="11050448" y="32566020"/>
            <a:ext cx="3175000" cy="765489"/>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0" name="TextBox 29"/>
          <p:cNvSpPr txBox="1"/>
          <p:nvPr/>
        </p:nvSpPr>
        <p:spPr>
          <a:xfrm>
            <a:off x="10507945" y="4287368"/>
            <a:ext cx="18954741" cy="5903026"/>
          </a:xfrm>
          <a:prstGeom prst="rect">
            <a:avLst/>
          </a:prstGeom>
          <a:noFill/>
        </p:spPr>
        <p:txBody>
          <a:bodyPr wrap="none" rtlCol="0">
            <a:spAutoFit/>
          </a:bodyPr>
          <a:lstStyle/>
          <a:p>
            <a:pPr latinLnBrk="1"/>
            <a:r>
              <a:rPr lang="en-US" altLang="ko-KR" dirty="0"/>
              <a:t> </a:t>
            </a:r>
            <a:endParaRPr lang="ko-KR" altLang="ko-KR" dirty="0"/>
          </a:p>
          <a:p>
            <a:endParaRPr lang="en-US" altLang="ko-KR" sz="2000" b="1" dirty="0" smtClean="0">
              <a:latin typeface="Times New Roman" panose="02020603050405020304" pitchFamily="18" charset="0"/>
              <a:cs typeface="Times New Roman" panose="02020603050405020304" pitchFamily="18" charset="0"/>
            </a:endParaRPr>
          </a:p>
          <a:p>
            <a:endParaRPr lang="en-US" altLang="ko-KR" sz="2000" b="1" dirty="0">
              <a:latin typeface="Times New Roman" panose="02020603050405020304" pitchFamily="18" charset="0"/>
              <a:cs typeface="Times New Roman" panose="02020603050405020304" pitchFamily="18" charset="0"/>
            </a:endParaRPr>
          </a:p>
          <a:p>
            <a:r>
              <a:rPr lang="en-US" altLang="ko-KR" sz="2000" b="1" dirty="0" smtClean="0">
                <a:latin typeface="Times New Roman" panose="02020603050405020304" pitchFamily="18" charset="0"/>
                <a:cs typeface="Times New Roman" panose="02020603050405020304" pitchFamily="18" charset="0"/>
              </a:rPr>
              <a:t>Background</a:t>
            </a:r>
            <a:r>
              <a:rPr lang="en-US" altLang="ko-KR" sz="2000" b="1" dirty="0">
                <a:latin typeface="Times New Roman" panose="02020603050405020304" pitchFamily="18" charset="0"/>
                <a:cs typeface="Times New Roman" panose="02020603050405020304" pitchFamily="18" charset="0"/>
              </a:rPr>
              <a:t>:</a:t>
            </a:r>
            <a:r>
              <a:rPr lang="en-US" altLang="ko-KR" sz="2000" dirty="0">
                <a:latin typeface="Times New Roman" panose="02020603050405020304" pitchFamily="18" charset="0"/>
                <a:cs typeface="Times New Roman" panose="02020603050405020304" pitchFamily="18" charset="0"/>
              </a:rPr>
              <a:t> Non-Steroidal Anti-Inflammatory Drugs (NSAIDs) showed promising clinical efficacy toward COVID-19 patients as painkillers and anti-inflammatory agents, </a:t>
            </a:r>
            <a:endParaRPr lang="en-US" altLang="ko-KR" sz="2000" dirty="0" smtClean="0">
              <a:latin typeface="Times New Roman" panose="02020603050405020304" pitchFamily="18" charset="0"/>
              <a:cs typeface="Times New Roman" panose="02020603050405020304" pitchFamily="18" charset="0"/>
            </a:endParaRPr>
          </a:p>
          <a:p>
            <a:r>
              <a:rPr lang="en-US" altLang="ko-KR" sz="2000" dirty="0" smtClean="0">
                <a:latin typeface="Times New Roman" panose="02020603050405020304" pitchFamily="18" charset="0"/>
                <a:cs typeface="Times New Roman" panose="02020603050405020304" pitchFamily="18" charset="0"/>
              </a:rPr>
              <a:t>however</a:t>
            </a:r>
            <a:r>
              <a:rPr lang="en-US" altLang="ko-KR" sz="2000" dirty="0">
                <a:latin typeface="Times New Roman" panose="02020603050405020304" pitchFamily="18" charset="0"/>
                <a:cs typeface="Times New Roman" panose="02020603050405020304" pitchFamily="18" charset="0"/>
              </a:rPr>
              <a:t>, the anti-COVID-19 mechanisms of NSAIDs are not exposed. Therefore, we evaluated the most potent NSAIDs candidate(s) and its novel mechanism(s) against </a:t>
            </a:r>
            <a:endParaRPr lang="en-US" altLang="ko-KR" sz="2000" dirty="0" smtClean="0">
              <a:latin typeface="Times New Roman" panose="02020603050405020304" pitchFamily="18" charset="0"/>
              <a:cs typeface="Times New Roman" panose="02020603050405020304" pitchFamily="18" charset="0"/>
            </a:endParaRPr>
          </a:p>
          <a:p>
            <a:r>
              <a:rPr lang="en-US" altLang="ko-KR" sz="2000" dirty="0" smtClean="0">
                <a:latin typeface="Times New Roman" panose="02020603050405020304" pitchFamily="18" charset="0"/>
                <a:cs typeface="Times New Roman" panose="02020603050405020304" pitchFamily="18" charset="0"/>
              </a:rPr>
              <a:t>COVID-19 </a:t>
            </a:r>
            <a:r>
              <a:rPr lang="en-US" altLang="ko-KR" sz="2000" dirty="0">
                <a:latin typeface="Times New Roman" panose="02020603050405020304" pitchFamily="18" charset="0"/>
                <a:cs typeface="Times New Roman" panose="02020603050405020304" pitchFamily="18" charset="0"/>
              </a:rPr>
              <a:t>by network pharmacology.</a:t>
            </a:r>
            <a:endParaRPr lang="ko-KR" altLang="ko-KR" sz="2000" dirty="0">
              <a:latin typeface="Times New Roman" panose="02020603050405020304" pitchFamily="18" charset="0"/>
              <a:cs typeface="Times New Roman" panose="02020603050405020304" pitchFamily="18" charset="0"/>
            </a:endParaRPr>
          </a:p>
          <a:p>
            <a:r>
              <a:rPr lang="en-US" altLang="ko-KR" sz="2000" b="1" dirty="0">
                <a:latin typeface="Times New Roman" panose="02020603050405020304" pitchFamily="18" charset="0"/>
                <a:cs typeface="Times New Roman" panose="02020603050405020304" pitchFamily="18" charset="0"/>
              </a:rPr>
              <a:t>Method:</a:t>
            </a:r>
            <a:r>
              <a:rPr lang="en-US" altLang="ko-KR" sz="2000" dirty="0">
                <a:latin typeface="Times New Roman" panose="02020603050405020304" pitchFamily="18" charset="0"/>
                <a:cs typeface="Times New Roman" panose="02020603050405020304" pitchFamily="18" charset="0"/>
              </a:rPr>
              <a:t> Genes related to selected NSAIDs and COVID-19 related genes were identified by Similarity Ensemble Approach, Swiss Target Prediction, and PubChem databases. </a:t>
            </a:r>
            <a:endParaRPr lang="en-US" altLang="ko-KR" sz="2000" dirty="0" smtClean="0">
              <a:latin typeface="Times New Roman" panose="02020603050405020304" pitchFamily="18" charset="0"/>
              <a:cs typeface="Times New Roman" panose="02020603050405020304" pitchFamily="18" charset="0"/>
            </a:endParaRPr>
          </a:p>
          <a:p>
            <a:r>
              <a:rPr lang="en-US" altLang="ko-KR" sz="2000" dirty="0" smtClean="0">
                <a:latin typeface="Times New Roman" panose="02020603050405020304" pitchFamily="18" charset="0"/>
                <a:cs typeface="Times New Roman" panose="02020603050405020304" pitchFamily="18" charset="0"/>
              </a:rPr>
              <a:t>Venn </a:t>
            </a:r>
            <a:r>
              <a:rPr lang="en-US" altLang="ko-KR" sz="2000" dirty="0">
                <a:latin typeface="Times New Roman" panose="02020603050405020304" pitchFamily="18" charset="0"/>
                <a:cs typeface="Times New Roman" panose="02020603050405020304" pitchFamily="18" charset="0"/>
              </a:rPr>
              <a:t>diagram identified overlapping genes between NSAIDs and COVID-19 related genes. The interactive networking between NSAIDs and overlapping genes was analyzed by </a:t>
            </a:r>
            <a:endParaRPr lang="en-US" altLang="ko-KR" sz="2000" dirty="0" smtClean="0">
              <a:latin typeface="Times New Roman" panose="02020603050405020304" pitchFamily="18" charset="0"/>
              <a:cs typeface="Times New Roman" panose="02020603050405020304" pitchFamily="18" charset="0"/>
            </a:endParaRPr>
          </a:p>
          <a:p>
            <a:r>
              <a:rPr lang="en-US" altLang="ko-KR" sz="2000" dirty="0" smtClean="0">
                <a:latin typeface="Times New Roman" panose="02020603050405020304" pitchFamily="18" charset="0"/>
                <a:cs typeface="Times New Roman" panose="02020603050405020304" pitchFamily="18" charset="0"/>
              </a:rPr>
              <a:t>STRING</a:t>
            </a:r>
            <a:r>
              <a:rPr lang="en-US" altLang="ko-KR" sz="2000" dirty="0">
                <a:latin typeface="Times New Roman" panose="02020603050405020304" pitchFamily="18" charset="0"/>
                <a:cs typeface="Times New Roman" panose="02020603050405020304" pitchFamily="18" charset="0"/>
              </a:rPr>
              <a:t>. RStudio plotted the bubble chart of KEGG pathway enrichment analysis of overlapping genes. Finally, binding affinity of NSAIDs against target genes was determined </a:t>
            </a:r>
            <a:endParaRPr lang="en-US" altLang="ko-KR" sz="2000" dirty="0" smtClean="0">
              <a:latin typeface="Times New Roman" panose="02020603050405020304" pitchFamily="18" charset="0"/>
              <a:cs typeface="Times New Roman" panose="02020603050405020304" pitchFamily="18" charset="0"/>
            </a:endParaRPr>
          </a:p>
          <a:p>
            <a:r>
              <a:rPr lang="en-US" altLang="ko-KR" sz="2000" dirty="0" smtClean="0">
                <a:latin typeface="Times New Roman" panose="02020603050405020304" pitchFamily="18" charset="0"/>
                <a:cs typeface="Times New Roman" panose="02020603050405020304" pitchFamily="18" charset="0"/>
              </a:rPr>
              <a:t>through </a:t>
            </a:r>
            <a:r>
              <a:rPr lang="en-US" altLang="ko-KR" sz="2000" dirty="0">
                <a:latin typeface="Times New Roman" panose="02020603050405020304" pitchFamily="18" charset="0"/>
                <a:cs typeface="Times New Roman" panose="02020603050405020304" pitchFamily="18" charset="0"/>
              </a:rPr>
              <a:t>molecular docking analysis.</a:t>
            </a:r>
            <a:endParaRPr lang="ko-KR" altLang="ko-KR" sz="2000" dirty="0">
              <a:latin typeface="Times New Roman" panose="02020603050405020304" pitchFamily="18" charset="0"/>
              <a:cs typeface="Times New Roman" panose="02020603050405020304" pitchFamily="18" charset="0"/>
            </a:endParaRPr>
          </a:p>
          <a:p>
            <a:r>
              <a:rPr lang="en-US" altLang="ko-KR" sz="2000" b="1" dirty="0">
                <a:latin typeface="Times New Roman" panose="02020603050405020304" pitchFamily="18" charset="0"/>
                <a:cs typeface="Times New Roman" panose="02020603050405020304" pitchFamily="18" charset="0"/>
              </a:rPr>
              <a:t>Results:</a:t>
            </a:r>
            <a:r>
              <a:rPr lang="en-US" altLang="ko-KR" sz="2000" dirty="0">
                <a:latin typeface="Times New Roman" panose="02020603050405020304" pitchFamily="18" charset="0"/>
                <a:cs typeface="Times New Roman" panose="02020603050405020304" pitchFamily="18" charset="0"/>
              </a:rPr>
              <a:t> Geneset enrichment analysis exhibited 26 signaling pathways against COVID-19, and inhibition of proinflammatory stimuli of tissues and/or cells by inactivating RAS </a:t>
            </a:r>
            <a:endParaRPr lang="en-US" altLang="ko-KR" sz="2000" dirty="0" smtClean="0">
              <a:latin typeface="Times New Roman" panose="02020603050405020304" pitchFamily="18" charset="0"/>
              <a:cs typeface="Times New Roman" panose="02020603050405020304" pitchFamily="18" charset="0"/>
            </a:endParaRPr>
          </a:p>
          <a:p>
            <a:r>
              <a:rPr lang="en-US" altLang="ko-KR" sz="2000" dirty="0" smtClean="0">
                <a:latin typeface="Times New Roman" panose="02020603050405020304" pitchFamily="18" charset="0"/>
                <a:cs typeface="Times New Roman" panose="02020603050405020304" pitchFamily="18" charset="0"/>
              </a:rPr>
              <a:t>signaling </a:t>
            </a:r>
            <a:r>
              <a:rPr lang="en-US" altLang="ko-KR" sz="2000" dirty="0">
                <a:latin typeface="Times New Roman" panose="02020603050405020304" pitchFamily="18" charset="0"/>
                <a:cs typeface="Times New Roman" panose="02020603050405020304" pitchFamily="18" charset="0"/>
              </a:rPr>
              <a:t>pathway was identified as the key anti-COVID-19 mechanism of NSAIDs. MAPK8, MAPK10, and BAD genes were explored as the associated genes of RAS. 6MNA, </a:t>
            </a:r>
            <a:endParaRPr lang="en-US" altLang="ko-KR" sz="2000" dirty="0" smtClean="0">
              <a:latin typeface="Times New Roman" panose="02020603050405020304" pitchFamily="18" charset="0"/>
              <a:cs typeface="Times New Roman" panose="02020603050405020304" pitchFamily="18" charset="0"/>
            </a:endParaRPr>
          </a:p>
          <a:p>
            <a:r>
              <a:rPr lang="en-US" altLang="ko-KR" sz="2000" dirty="0" smtClean="0">
                <a:latin typeface="Times New Roman" panose="02020603050405020304" pitchFamily="18" charset="0"/>
                <a:cs typeface="Times New Roman" panose="02020603050405020304" pitchFamily="18" charset="0"/>
              </a:rPr>
              <a:t>rofecoxib</a:t>
            </a:r>
            <a:r>
              <a:rPr lang="en-US" altLang="ko-KR" sz="2000" dirty="0">
                <a:latin typeface="Times New Roman" panose="02020603050405020304" pitchFamily="18" charset="0"/>
                <a:cs typeface="Times New Roman" panose="02020603050405020304" pitchFamily="18" charset="0"/>
              </a:rPr>
              <a:t>, and indomethacin revealed promising binding affinity with highest docking score against three genes, respectively.</a:t>
            </a:r>
            <a:endParaRPr lang="ko-KR" altLang="ko-KR" sz="2000" dirty="0">
              <a:latin typeface="Times New Roman" panose="02020603050405020304" pitchFamily="18" charset="0"/>
              <a:cs typeface="Times New Roman" panose="02020603050405020304" pitchFamily="18" charset="0"/>
            </a:endParaRPr>
          </a:p>
          <a:p>
            <a:r>
              <a:rPr lang="en-US" altLang="ko-KR" sz="2000" b="1" dirty="0">
                <a:latin typeface="Times New Roman" panose="02020603050405020304" pitchFamily="18" charset="0"/>
                <a:cs typeface="Times New Roman" panose="02020603050405020304" pitchFamily="18" charset="0"/>
              </a:rPr>
              <a:t>Conclusions</a:t>
            </a:r>
            <a:r>
              <a:rPr lang="en-US" altLang="ko-KR" sz="2000" dirty="0">
                <a:latin typeface="Times New Roman" panose="02020603050405020304" pitchFamily="18" charset="0"/>
                <a:cs typeface="Times New Roman" panose="02020603050405020304" pitchFamily="18" charset="0"/>
              </a:rPr>
              <a:t>: Overall, our proposed three NSAIDs may possibly block RAS by inactivating its associated genes, thus may alleviate excessive inflammation induced by SARS-CoV-2. </a:t>
            </a:r>
            <a:endParaRPr lang="en-US" altLang="ko-KR" sz="2000" dirty="0" smtClean="0">
              <a:latin typeface="Times New Roman" panose="02020603050405020304" pitchFamily="18" charset="0"/>
              <a:cs typeface="Times New Roman" panose="02020603050405020304" pitchFamily="18" charset="0"/>
            </a:endParaRPr>
          </a:p>
          <a:p>
            <a:r>
              <a:rPr lang="en-US" altLang="ko-KR" sz="2000" dirty="0" smtClean="0">
                <a:latin typeface="Times New Roman" panose="02020603050405020304" pitchFamily="18" charset="0"/>
                <a:cs typeface="Times New Roman" panose="02020603050405020304" pitchFamily="18" charset="0"/>
              </a:rPr>
              <a:t>Recently</a:t>
            </a:r>
            <a:r>
              <a:rPr lang="en-US" altLang="ko-KR" sz="2000" dirty="0">
                <a:latin typeface="Times New Roman" panose="02020603050405020304" pitchFamily="18" charset="0"/>
                <a:cs typeface="Times New Roman" panose="02020603050405020304" pitchFamily="18" charset="0"/>
              </a:rPr>
              <a:t>, clinicians recommended indomethacin as a drug of interest against COVID-19. Our study presents that indomethacin is a potent therapeutic candidate among all other </a:t>
            </a:r>
            <a:endParaRPr lang="en-US" altLang="ko-KR" sz="2000" dirty="0" smtClean="0">
              <a:latin typeface="Times New Roman" panose="02020603050405020304" pitchFamily="18" charset="0"/>
              <a:cs typeface="Times New Roman" panose="02020603050405020304" pitchFamily="18" charset="0"/>
            </a:endParaRPr>
          </a:p>
          <a:p>
            <a:r>
              <a:rPr lang="en-US" altLang="ko-KR" sz="2000" dirty="0" smtClean="0">
                <a:latin typeface="Times New Roman" panose="02020603050405020304" pitchFamily="18" charset="0"/>
                <a:cs typeface="Times New Roman" panose="02020603050405020304" pitchFamily="18" charset="0"/>
              </a:rPr>
              <a:t>NSAIDs </a:t>
            </a:r>
            <a:r>
              <a:rPr lang="en-US" altLang="ko-KR" sz="2000" dirty="0">
                <a:latin typeface="Times New Roman" panose="02020603050405020304" pitchFamily="18" charset="0"/>
                <a:cs typeface="Times New Roman" panose="02020603050405020304" pitchFamily="18" charset="0"/>
              </a:rPr>
              <a:t>to treat COVID-19 symptoms. However, these results provide scientific evidence, plausible mechanism, target genes, and potential NSAIDs candidates against COVID-19.</a:t>
            </a:r>
            <a:endParaRPr lang="ko-KR" altLang="ko-KR" sz="2000" dirty="0">
              <a:latin typeface="Times New Roman" panose="02020603050405020304" pitchFamily="18" charset="0"/>
              <a:cs typeface="Times New Roman" panose="02020603050405020304" pitchFamily="18" charset="0"/>
            </a:endParaRPr>
          </a:p>
          <a:p>
            <a:endParaRPr lang="ko-KR" altLang="en-US" sz="2000" dirty="0">
              <a:latin typeface="Times New Roman" panose="02020603050405020304" pitchFamily="18" charset="0"/>
              <a:cs typeface="Times New Roman" panose="02020603050405020304" pitchFamily="18" charset="0"/>
            </a:endParaRPr>
          </a:p>
        </p:txBody>
      </p:sp>
      <p:sp>
        <p:nvSpPr>
          <p:cNvPr id="31" name="모서리가 둥근 직사각형 30"/>
          <p:cNvSpPr/>
          <p:nvPr/>
        </p:nvSpPr>
        <p:spPr>
          <a:xfrm>
            <a:off x="10843846" y="33379347"/>
            <a:ext cx="18861947" cy="2732472"/>
          </a:xfrm>
          <a:prstGeom prst="roundRect">
            <a:avLst/>
          </a:prstGeom>
          <a:noFill/>
          <a:ln>
            <a:solidFill>
              <a:schemeClr val="tx1"/>
            </a:solidFill>
          </a:ln>
          <a:effectLst>
            <a:glow rad="101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2" name="TextBox 31"/>
          <p:cNvSpPr txBox="1"/>
          <p:nvPr/>
        </p:nvSpPr>
        <p:spPr>
          <a:xfrm>
            <a:off x="11239325" y="36151601"/>
            <a:ext cx="2797246" cy="707886"/>
          </a:xfrm>
          <a:prstGeom prst="rect">
            <a:avLst/>
          </a:prstGeom>
          <a:noFill/>
          <a:ln>
            <a:noFill/>
          </a:ln>
        </p:spPr>
        <p:txBody>
          <a:bodyPr wrap="square" rtlCol="0">
            <a:spAutoFit/>
          </a:bodyPr>
          <a:lstStyle/>
          <a:p>
            <a:r>
              <a:rPr lang="en-US" altLang="ko-KR" sz="4000" dirty="0" smtClean="0">
                <a:latin typeface="Times New Roman" panose="02020603050405020304" pitchFamily="18" charset="0"/>
                <a:cs typeface="Times New Roman" panose="02020603050405020304" pitchFamily="18" charset="0"/>
              </a:rPr>
              <a:t>References</a:t>
            </a:r>
            <a:endParaRPr lang="ko-KR" altLang="en-US" sz="4000" dirty="0">
              <a:latin typeface="Times New Roman" panose="02020603050405020304" pitchFamily="18" charset="0"/>
              <a:cs typeface="Times New Roman" panose="02020603050405020304" pitchFamily="18" charset="0"/>
            </a:endParaRPr>
          </a:p>
        </p:txBody>
      </p:sp>
      <p:sp>
        <p:nvSpPr>
          <p:cNvPr id="6" name="모서리가 둥근 직사각형 5"/>
          <p:cNvSpPr/>
          <p:nvPr/>
        </p:nvSpPr>
        <p:spPr>
          <a:xfrm>
            <a:off x="11002754" y="36099016"/>
            <a:ext cx="2973071" cy="71169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모서리가 둥근 직사각형 12"/>
          <p:cNvSpPr/>
          <p:nvPr/>
        </p:nvSpPr>
        <p:spPr>
          <a:xfrm>
            <a:off x="10905189" y="36850493"/>
            <a:ext cx="18800604" cy="1081621"/>
          </a:xfrm>
          <a:prstGeom prst="roundRect">
            <a:avLst/>
          </a:prstGeom>
          <a:noFill/>
          <a:ln>
            <a:solidFill>
              <a:schemeClr val="tx1"/>
            </a:solidFill>
          </a:ln>
          <a:effectLst>
            <a:glow rad="101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TextBox 13"/>
          <p:cNvSpPr txBox="1"/>
          <p:nvPr/>
        </p:nvSpPr>
        <p:spPr>
          <a:xfrm>
            <a:off x="10943770" y="36926134"/>
            <a:ext cx="18083092" cy="1107996"/>
          </a:xfrm>
          <a:prstGeom prst="rect">
            <a:avLst/>
          </a:prstGeom>
          <a:noFill/>
        </p:spPr>
        <p:txBody>
          <a:bodyPr wrap="none" rtlCol="0">
            <a:spAutoFit/>
          </a:bodyPr>
          <a:lstStyle/>
          <a:p>
            <a:r>
              <a:rPr lang="en-US" altLang="ko-KR" sz="1800" dirty="0" smtClean="0">
                <a:latin typeface="Times New Roman" panose="02020603050405020304" pitchFamily="18" charset="0"/>
                <a:cs typeface="Times New Roman" panose="02020603050405020304" pitchFamily="18" charset="0"/>
              </a:rPr>
              <a:t>1. Amici </a:t>
            </a:r>
            <a:r>
              <a:rPr lang="en-US" altLang="ko-KR" sz="1800" dirty="0">
                <a:latin typeface="Times New Roman" panose="02020603050405020304" pitchFamily="18" charset="0"/>
                <a:cs typeface="Times New Roman" panose="02020603050405020304" pitchFamily="18" charset="0"/>
              </a:rPr>
              <a:t>C, Di Coro A, </a:t>
            </a:r>
            <a:r>
              <a:rPr lang="en-US" altLang="ko-KR" sz="1800" dirty="0" err="1">
                <a:latin typeface="Times New Roman" panose="02020603050405020304" pitchFamily="18" charset="0"/>
                <a:cs typeface="Times New Roman" panose="02020603050405020304" pitchFamily="18" charset="0"/>
              </a:rPr>
              <a:t>Ciucci</a:t>
            </a:r>
            <a:r>
              <a:rPr lang="en-US" altLang="ko-KR" sz="1800" dirty="0">
                <a:latin typeface="Times New Roman" panose="02020603050405020304" pitchFamily="18" charset="0"/>
                <a:cs typeface="Times New Roman" panose="02020603050405020304" pitchFamily="18" charset="0"/>
              </a:rPr>
              <a:t> A, et al (2006) Indomethacin has a potent antiviral activity against SARS coronavirus. </a:t>
            </a:r>
            <a:r>
              <a:rPr lang="en-US" altLang="ko-KR" sz="1800" dirty="0" err="1">
                <a:latin typeface="Times New Roman" panose="02020603050405020304" pitchFamily="18" charset="0"/>
                <a:cs typeface="Times New Roman" panose="02020603050405020304" pitchFamily="18" charset="0"/>
              </a:rPr>
              <a:t>Antivir</a:t>
            </a:r>
            <a:r>
              <a:rPr lang="en-US" altLang="ko-KR" sz="1800" dirty="0">
                <a:latin typeface="Times New Roman" panose="02020603050405020304" pitchFamily="18" charset="0"/>
                <a:cs typeface="Times New Roman" panose="02020603050405020304" pitchFamily="18" charset="0"/>
              </a:rPr>
              <a:t> </a:t>
            </a:r>
            <a:r>
              <a:rPr lang="en-US" altLang="ko-KR" sz="1800" dirty="0" err="1">
                <a:latin typeface="Times New Roman" panose="02020603050405020304" pitchFamily="18" charset="0"/>
                <a:cs typeface="Times New Roman" panose="02020603050405020304" pitchFamily="18" charset="0"/>
              </a:rPr>
              <a:t>Ther</a:t>
            </a:r>
            <a:r>
              <a:rPr lang="en-US" altLang="ko-KR" sz="1800" dirty="0">
                <a:latin typeface="Times New Roman" panose="02020603050405020304" pitchFamily="18" charset="0"/>
                <a:cs typeface="Times New Roman" panose="02020603050405020304" pitchFamily="18" charset="0"/>
              </a:rPr>
              <a:t> 11:1021</a:t>
            </a:r>
            <a:endParaRPr lang="ko-KR" altLang="ko-KR" sz="1800" dirty="0">
              <a:latin typeface="Times New Roman" panose="02020603050405020304" pitchFamily="18" charset="0"/>
              <a:cs typeface="Times New Roman" panose="02020603050405020304" pitchFamily="18" charset="0"/>
            </a:endParaRPr>
          </a:p>
          <a:p>
            <a:r>
              <a:rPr lang="en-US" altLang="ko-KR" sz="1800" dirty="0" smtClean="0">
                <a:latin typeface="Times New Roman" panose="02020603050405020304" pitchFamily="18" charset="0"/>
                <a:cs typeface="Times New Roman" panose="02020603050405020304" pitchFamily="18" charset="0"/>
              </a:rPr>
              <a:t>2. </a:t>
            </a:r>
            <a:r>
              <a:rPr lang="en-US" altLang="ko-KR" sz="1800" dirty="0" err="1" smtClean="0">
                <a:latin typeface="Times New Roman" panose="02020603050405020304" pitchFamily="18" charset="0"/>
                <a:cs typeface="Times New Roman" panose="02020603050405020304" pitchFamily="18" charset="0"/>
              </a:rPr>
              <a:t>Astuti</a:t>
            </a:r>
            <a:r>
              <a:rPr lang="en-US" altLang="ko-KR" sz="1800" dirty="0" smtClean="0">
                <a:latin typeface="Times New Roman" panose="02020603050405020304" pitchFamily="18" charset="0"/>
                <a:cs typeface="Times New Roman" panose="02020603050405020304" pitchFamily="18" charset="0"/>
              </a:rPr>
              <a:t> </a:t>
            </a:r>
            <a:r>
              <a:rPr lang="en-US" altLang="ko-KR" sz="1800" dirty="0">
                <a:latin typeface="Times New Roman" panose="02020603050405020304" pitchFamily="18" charset="0"/>
                <a:cs typeface="Times New Roman" panose="02020603050405020304" pitchFamily="18" charset="0"/>
              </a:rPr>
              <a:t>I, </a:t>
            </a:r>
            <a:r>
              <a:rPr lang="en-US" altLang="ko-KR" sz="1800" dirty="0" err="1">
                <a:latin typeface="Times New Roman" panose="02020603050405020304" pitchFamily="18" charset="0"/>
                <a:cs typeface="Times New Roman" panose="02020603050405020304" pitchFamily="18" charset="0"/>
              </a:rPr>
              <a:t>Ysrafil</a:t>
            </a:r>
            <a:r>
              <a:rPr lang="en-US" altLang="ko-KR" sz="1800" dirty="0">
                <a:latin typeface="Times New Roman" panose="02020603050405020304" pitchFamily="18" charset="0"/>
                <a:cs typeface="Times New Roman" panose="02020603050405020304" pitchFamily="18" charset="0"/>
              </a:rPr>
              <a:t> (2020) Severe Acute Respiratory Syndrome Coronavirus 2 (SARS-CoV-2): An overview of viral structure and host response. Diabetes </a:t>
            </a:r>
            <a:r>
              <a:rPr lang="en-US" altLang="ko-KR" sz="1800" dirty="0" err="1">
                <a:latin typeface="Times New Roman" panose="02020603050405020304" pitchFamily="18" charset="0"/>
                <a:cs typeface="Times New Roman" panose="02020603050405020304" pitchFamily="18" charset="0"/>
              </a:rPr>
              <a:t>Metab</a:t>
            </a:r>
            <a:r>
              <a:rPr lang="en-US" altLang="ko-KR" sz="1800" dirty="0">
                <a:latin typeface="Times New Roman" panose="02020603050405020304" pitchFamily="18" charset="0"/>
                <a:cs typeface="Times New Roman" panose="02020603050405020304" pitchFamily="18" charset="0"/>
              </a:rPr>
              <a:t> </a:t>
            </a:r>
            <a:r>
              <a:rPr lang="en-US" altLang="ko-KR" sz="1800" dirty="0" err="1">
                <a:latin typeface="Times New Roman" panose="02020603050405020304" pitchFamily="18" charset="0"/>
                <a:cs typeface="Times New Roman" panose="02020603050405020304" pitchFamily="18" charset="0"/>
              </a:rPr>
              <a:t>Syndr</a:t>
            </a:r>
            <a:r>
              <a:rPr lang="en-US" altLang="ko-KR" sz="1800" dirty="0">
                <a:latin typeface="Times New Roman" panose="02020603050405020304" pitchFamily="18" charset="0"/>
                <a:cs typeface="Times New Roman" panose="02020603050405020304" pitchFamily="18" charset="0"/>
              </a:rPr>
              <a:t> </a:t>
            </a:r>
            <a:r>
              <a:rPr lang="en-US" altLang="ko-KR" sz="1800" dirty="0" err="1">
                <a:latin typeface="Times New Roman" panose="02020603050405020304" pitchFamily="18" charset="0"/>
                <a:cs typeface="Times New Roman" panose="02020603050405020304" pitchFamily="18" charset="0"/>
              </a:rPr>
              <a:t>Clin</a:t>
            </a:r>
            <a:r>
              <a:rPr lang="en-US" altLang="ko-KR" sz="1800" dirty="0">
                <a:latin typeface="Times New Roman" panose="02020603050405020304" pitchFamily="18" charset="0"/>
                <a:cs typeface="Times New Roman" panose="02020603050405020304" pitchFamily="18" charset="0"/>
              </a:rPr>
              <a:t> Res Rev 14:407–412</a:t>
            </a:r>
            <a:r>
              <a:rPr lang="en-US" altLang="ko-KR" sz="1800" dirty="0" smtClean="0">
                <a:latin typeface="Times New Roman" panose="02020603050405020304" pitchFamily="18" charset="0"/>
                <a:cs typeface="Times New Roman" panose="02020603050405020304" pitchFamily="18" charset="0"/>
              </a:rPr>
              <a:t>.</a:t>
            </a:r>
          </a:p>
          <a:p>
            <a:r>
              <a:rPr lang="en-US" altLang="ko-KR" sz="1800" dirty="0" smtClean="0">
                <a:latin typeface="Times New Roman" panose="02020603050405020304" pitchFamily="18" charset="0"/>
                <a:cs typeface="Times New Roman" panose="02020603050405020304" pitchFamily="18" charset="0"/>
              </a:rPr>
              <a:t> </a:t>
            </a:r>
            <a:r>
              <a:rPr lang="en-US" altLang="ko-KR" sz="1800" dirty="0">
                <a:latin typeface="Times New Roman" panose="02020603050405020304" pitchFamily="18" charset="0"/>
                <a:cs typeface="Times New Roman" panose="02020603050405020304" pitchFamily="18" charset="0"/>
              </a:rPr>
              <a:t>https://doi.org/10.1016/j.dsx.2020.04.020</a:t>
            </a:r>
            <a:endParaRPr lang="ko-KR" altLang="ko-KR" sz="1800" dirty="0">
              <a:latin typeface="Times New Roman" panose="02020603050405020304" pitchFamily="18" charset="0"/>
              <a:cs typeface="Times New Roman" panose="02020603050405020304" pitchFamily="18" charset="0"/>
            </a:endParaRPr>
          </a:p>
          <a:p>
            <a:endParaRPr lang="ko-KR" alt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84540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TotalTime>
  <Words>1638</Words>
  <Application>Microsoft Office PowerPoint</Application>
  <PresentationFormat>사용자 지정</PresentationFormat>
  <Paragraphs>143</Paragraphs>
  <Slides>1</Slides>
  <Notes>1</Notes>
  <HiddenSlides>0</HiddenSlides>
  <MMClips>0</MMClips>
  <ScaleCrop>false</ScaleCrop>
  <HeadingPairs>
    <vt:vector size="6" baseType="variant">
      <vt:variant>
        <vt:lpstr>사용한 글꼴</vt:lpstr>
      </vt:variant>
      <vt:variant>
        <vt:i4>6</vt:i4>
      </vt:variant>
      <vt:variant>
        <vt:lpstr>테마</vt:lpstr>
      </vt:variant>
      <vt:variant>
        <vt:i4>2</vt:i4>
      </vt:variant>
      <vt:variant>
        <vt:lpstr>슬라이드 제목</vt:lpstr>
      </vt:variant>
      <vt:variant>
        <vt:i4>1</vt:i4>
      </vt:variant>
    </vt:vector>
  </HeadingPairs>
  <TitlesOfParts>
    <vt:vector size="9" baseType="lpstr">
      <vt:lpstr>굴림</vt:lpstr>
      <vt:lpstr>맑은 고딕</vt:lpstr>
      <vt:lpstr>Arial</vt:lpstr>
      <vt:lpstr>Calibri</vt:lpstr>
      <vt:lpstr>Calibri Light</vt:lpstr>
      <vt:lpstr>Times New Roman</vt:lpstr>
      <vt:lpstr>Office Theme</vt:lpstr>
      <vt:lpstr>Custom Design</vt:lpstr>
      <vt:lpstr>Potential Non-Steroidal Anti-Inflammatory Drugs (NSAIDs) and novel mechanism insights against COVID-19 through network pharmacology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gluco</dc:creator>
  <cp:lastModifiedBy>glucose135@gmail.com</cp:lastModifiedBy>
  <cp:revision>18</cp:revision>
  <cp:lastPrinted>2020-10-04T13:00:27Z</cp:lastPrinted>
  <dcterms:modified xsi:type="dcterms:W3CDTF">2020-10-11T08:06:12Z</dcterms:modified>
</cp:coreProperties>
</file>