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99"/>
    <a:srgbClr val="6A4E9D"/>
    <a:srgbClr val="5E4197"/>
    <a:srgbClr val="603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18" autoAdjust="0"/>
    <p:restoredTop sz="96774" autoAdjust="0"/>
  </p:normalViewPr>
  <p:slideViewPr>
    <p:cSldViewPr>
      <p:cViewPr>
        <p:scale>
          <a:sx n="33" d="100"/>
          <a:sy n="33" d="100"/>
        </p:scale>
        <p:origin x="248" y="16"/>
      </p:cViewPr>
      <p:guideLst>
        <p:guide orient="horz" pos="13486"/>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A8D5C-9A1C-4E18-A6E6-8E22A31F6CCF}" type="doc">
      <dgm:prSet loTypeId="urn:microsoft.com/office/officeart/2005/8/layout/matrix1" loCatId="matrix" qsTypeId="urn:microsoft.com/office/officeart/2005/8/quickstyle/3d1" qsCatId="3D" csTypeId="urn:microsoft.com/office/officeart/2005/8/colors/colorful4" csCatId="colorful" phldr="1"/>
      <dgm:spPr/>
      <dgm:t>
        <a:bodyPr/>
        <a:lstStyle/>
        <a:p>
          <a:endParaRPr lang="en-US"/>
        </a:p>
      </dgm:t>
    </dgm:pt>
    <dgm:pt modelId="{CBE58D2D-38CB-47AF-8E45-13C07BC5B5B5}">
      <dgm:prSet phldrT="[Text]" custT="1"/>
      <dgm:spPr/>
      <dgm:t>
        <a:bodyPr/>
        <a:lstStyle/>
        <a:p>
          <a:r>
            <a:rPr lang="en-US" sz="4400" dirty="0" smtClean="0"/>
            <a:t>Schrödinger Maestro </a:t>
          </a:r>
          <a:endParaRPr lang="en-US" sz="4400" dirty="0"/>
        </a:p>
      </dgm:t>
    </dgm:pt>
    <dgm:pt modelId="{63E0C6C4-ADE5-465E-B938-289F60A299A9}" type="parTrans" cxnId="{C9EBE200-9F67-4667-AC3A-C6E4155EFC12}">
      <dgm:prSet/>
      <dgm:spPr/>
      <dgm:t>
        <a:bodyPr/>
        <a:lstStyle/>
        <a:p>
          <a:endParaRPr lang="en-US"/>
        </a:p>
      </dgm:t>
    </dgm:pt>
    <dgm:pt modelId="{0ECAE8BC-DBC1-445C-8E76-F4075B75C3F3}" type="sibTrans" cxnId="{C9EBE200-9F67-4667-AC3A-C6E4155EFC12}">
      <dgm:prSet/>
      <dgm:spPr/>
      <dgm:t>
        <a:bodyPr/>
        <a:lstStyle/>
        <a:p>
          <a:endParaRPr lang="en-US"/>
        </a:p>
      </dgm:t>
    </dgm:pt>
    <dgm:pt modelId="{84ABE024-1C7C-41C9-9718-F2AEF5BED10C}">
      <dgm:prSet phldrT="[Text]" custT="1"/>
      <dgm:spPr/>
      <dgm:t>
        <a:bodyPr/>
        <a:lstStyle/>
        <a:p>
          <a:r>
            <a:rPr lang="en-US" sz="4400" dirty="0" smtClean="0"/>
            <a:t>1. Structure Refinement</a:t>
          </a:r>
          <a:endParaRPr lang="en-US" sz="4400" dirty="0"/>
        </a:p>
      </dgm:t>
    </dgm:pt>
    <dgm:pt modelId="{8DCF34F9-AA32-46C9-BE08-2E0AE28C69D2}" type="parTrans" cxnId="{6DE8DC44-00EC-4CF4-BEA6-D02169F9BAD1}">
      <dgm:prSet/>
      <dgm:spPr/>
      <dgm:t>
        <a:bodyPr/>
        <a:lstStyle/>
        <a:p>
          <a:endParaRPr lang="en-US"/>
        </a:p>
      </dgm:t>
    </dgm:pt>
    <dgm:pt modelId="{B6ABB9EF-C0B2-42C9-AA89-7F9FDEEA5463}" type="sibTrans" cxnId="{6DE8DC44-00EC-4CF4-BEA6-D02169F9BAD1}">
      <dgm:prSet/>
      <dgm:spPr/>
      <dgm:t>
        <a:bodyPr/>
        <a:lstStyle/>
        <a:p>
          <a:endParaRPr lang="en-US"/>
        </a:p>
      </dgm:t>
    </dgm:pt>
    <dgm:pt modelId="{C9A4E280-6B67-4D38-84BA-0A3BEB86E431}">
      <dgm:prSet phldrT="[Text]" custT="1"/>
      <dgm:spPr/>
      <dgm:t>
        <a:bodyPr/>
        <a:lstStyle/>
        <a:p>
          <a:r>
            <a:rPr lang="en-US" sz="4400" dirty="0" smtClean="0"/>
            <a:t>2. Structure Optimization</a:t>
          </a:r>
          <a:endParaRPr lang="en-US" sz="4400" dirty="0"/>
        </a:p>
      </dgm:t>
    </dgm:pt>
    <dgm:pt modelId="{0ADFE6A3-EE8F-4334-A489-52DD636A493B}" type="parTrans" cxnId="{6F7B872C-715B-4953-9477-42E7E4274CDE}">
      <dgm:prSet/>
      <dgm:spPr/>
      <dgm:t>
        <a:bodyPr/>
        <a:lstStyle/>
        <a:p>
          <a:endParaRPr lang="en-US"/>
        </a:p>
      </dgm:t>
    </dgm:pt>
    <dgm:pt modelId="{B22ED9D7-55D2-4D8D-BE20-1C86C31B844E}" type="sibTrans" cxnId="{6F7B872C-715B-4953-9477-42E7E4274CDE}">
      <dgm:prSet/>
      <dgm:spPr/>
      <dgm:t>
        <a:bodyPr/>
        <a:lstStyle/>
        <a:p>
          <a:endParaRPr lang="en-US"/>
        </a:p>
      </dgm:t>
    </dgm:pt>
    <dgm:pt modelId="{5970CEDA-7037-4DE6-AEEA-276AE3E38207}">
      <dgm:prSet phldrT="[Text]" custT="1"/>
      <dgm:spPr/>
      <dgm:t>
        <a:bodyPr/>
        <a:lstStyle/>
        <a:p>
          <a:r>
            <a:rPr lang="en-US" sz="4400" dirty="0" smtClean="0"/>
            <a:t>3. Restrained Minimization </a:t>
          </a:r>
          <a:endParaRPr lang="en-US" sz="4400" dirty="0"/>
        </a:p>
      </dgm:t>
    </dgm:pt>
    <dgm:pt modelId="{E7135904-30A4-41F8-ABED-CBE43CA58793}" type="parTrans" cxnId="{A1AB8DD7-4583-4210-9561-0A5CCCC7E3E6}">
      <dgm:prSet/>
      <dgm:spPr/>
      <dgm:t>
        <a:bodyPr/>
        <a:lstStyle/>
        <a:p>
          <a:endParaRPr lang="en-US"/>
        </a:p>
      </dgm:t>
    </dgm:pt>
    <dgm:pt modelId="{6B9DCC75-C26F-41A1-8F7B-2240FE37AE09}" type="sibTrans" cxnId="{A1AB8DD7-4583-4210-9561-0A5CCCC7E3E6}">
      <dgm:prSet/>
      <dgm:spPr/>
      <dgm:t>
        <a:bodyPr/>
        <a:lstStyle/>
        <a:p>
          <a:endParaRPr lang="en-US"/>
        </a:p>
      </dgm:t>
    </dgm:pt>
    <dgm:pt modelId="{DD9CBEBD-C6DF-441B-B6C2-B2D572BACAB7}">
      <dgm:prSet phldrT="[Text]" custT="1"/>
      <dgm:spPr/>
      <dgm:t>
        <a:bodyPr/>
        <a:lstStyle/>
        <a:p>
          <a:r>
            <a:rPr lang="en-US" sz="4400" dirty="0" smtClean="0"/>
            <a:t>4. Hypothesis Generation</a:t>
          </a:r>
          <a:endParaRPr lang="en-US" sz="4400" dirty="0"/>
        </a:p>
      </dgm:t>
    </dgm:pt>
    <dgm:pt modelId="{51017748-1944-4A62-AFA0-13BB1CD22E10}" type="parTrans" cxnId="{FC819C66-F2D8-4AA0-8251-105EB00FBD02}">
      <dgm:prSet/>
      <dgm:spPr/>
      <dgm:t>
        <a:bodyPr/>
        <a:lstStyle/>
        <a:p>
          <a:endParaRPr lang="en-US"/>
        </a:p>
      </dgm:t>
    </dgm:pt>
    <dgm:pt modelId="{5DCD8FB5-1B58-49B0-95C3-CEADEE59FC50}" type="sibTrans" cxnId="{FC819C66-F2D8-4AA0-8251-105EB00FBD02}">
      <dgm:prSet/>
      <dgm:spPr/>
      <dgm:t>
        <a:bodyPr/>
        <a:lstStyle/>
        <a:p>
          <a:endParaRPr lang="en-US"/>
        </a:p>
      </dgm:t>
    </dgm:pt>
    <dgm:pt modelId="{636872D0-737D-4A55-9E0F-494B04CCF4CE}" type="pres">
      <dgm:prSet presAssocID="{4EBA8D5C-9A1C-4E18-A6E6-8E22A31F6CCF}" presName="diagram" presStyleCnt="0">
        <dgm:presLayoutVars>
          <dgm:chMax val="1"/>
          <dgm:dir/>
          <dgm:animLvl val="ctr"/>
          <dgm:resizeHandles val="exact"/>
        </dgm:presLayoutVars>
      </dgm:prSet>
      <dgm:spPr/>
      <dgm:t>
        <a:bodyPr/>
        <a:lstStyle/>
        <a:p>
          <a:endParaRPr lang="en-US"/>
        </a:p>
      </dgm:t>
    </dgm:pt>
    <dgm:pt modelId="{A8CC2A3A-2593-473A-B757-D9444CD876D4}" type="pres">
      <dgm:prSet presAssocID="{4EBA8D5C-9A1C-4E18-A6E6-8E22A31F6CCF}" presName="matrix" presStyleCnt="0"/>
      <dgm:spPr/>
    </dgm:pt>
    <dgm:pt modelId="{97B927C8-CDE4-480F-990D-F6F1826CAABE}" type="pres">
      <dgm:prSet presAssocID="{4EBA8D5C-9A1C-4E18-A6E6-8E22A31F6CCF}" presName="tile1" presStyleLbl="node1" presStyleIdx="0" presStyleCnt="4"/>
      <dgm:spPr/>
      <dgm:t>
        <a:bodyPr/>
        <a:lstStyle/>
        <a:p>
          <a:endParaRPr lang="en-US"/>
        </a:p>
      </dgm:t>
    </dgm:pt>
    <dgm:pt modelId="{8F5F0164-B7FE-41F0-BCEB-A5E6DA0D1417}" type="pres">
      <dgm:prSet presAssocID="{4EBA8D5C-9A1C-4E18-A6E6-8E22A31F6CCF}" presName="tile1text" presStyleLbl="node1" presStyleIdx="0" presStyleCnt="4">
        <dgm:presLayoutVars>
          <dgm:chMax val="0"/>
          <dgm:chPref val="0"/>
          <dgm:bulletEnabled val="1"/>
        </dgm:presLayoutVars>
      </dgm:prSet>
      <dgm:spPr/>
      <dgm:t>
        <a:bodyPr/>
        <a:lstStyle/>
        <a:p>
          <a:endParaRPr lang="en-US"/>
        </a:p>
      </dgm:t>
    </dgm:pt>
    <dgm:pt modelId="{8EC1773A-68FA-488A-9E8B-EDFA9F1C3589}" type="pres">
      <dgm:prSet presAssocID="{4EBA8D5C-9A1C-4E18-A6E6-8E22A31F6CCF}" presName="tile2" presStyleLbl="node1" presStyleIdx="1" presStyleCnt="4"/>
      <dgm:spPr/>
      <dgm:t>
        <a:bodyPr/>
        <a:lstStyle/>
        <a:p>
          <a:endParaRPr lang="en-US"/>
        </a:p>
      </dgm:t>
    </dgm:pt>
    <dgm:pt modelId="{62B49005-5227-4A36-BDDC-A2B79AD21AA4}" type="pres">
      <dgm:prSet presAssocID="{4EBA8D5C-9A1C-4E18-A6E6-8E22A31F6CCF}" presName="tile2text" presStyleLbl="node1" presStyleIdx="1" presStyleCnt="4">
        <dgm:presLayoutVars>
          <dgm:chMax val="0"/>
          <dgm:chPref val="0"/>
          <dgm:bulletEnabled val="1"/>
        </dgm:presLayoutVars>
      </dgm:prSet>
      <dgm:spPr/>
      <dgm:t>
        <a:bodyPr/>
        <a:lstStyle/>
        <a:p>
          <a:endParaRPr lang="en-US"/>
        </a:p>
      </dgm:t>
    </dgm:pt>
    <dgm:pt modelId="{6B8C7EE3-94DB-4E49-B1CF-135EA727672A}" type="pres">
      <dgm:prSet presAssocID="{4EBA8D5C-9A1C-4E18-A6E6-8E22A31F6CCF}" presName="tile3" presStyleLbl="node1" presStyleIdx="2" presStyleCnt="4"/>
      <dgm:spPr/>
      <dgm:t>
        <a:bodyPr/>
        <a:lstStyle/>
        <a:p>
          <a:endParaRPr lang="en-US"/>
        </a:p>
      </dgm:t>
    </dgm:pt>
    <dgm:pt modelId="{DBAA9D0F-97D9-4631-9A96-E42903F66236}" type="pres">
      <dgm:prSet presAssocID="{4EBA8D5C-9A1C-4E18-A6E6-8E22A31F6CCF}" presName="tile3text" presStyleLbl="node1" presStyleIdx="2" presStyleCnt="4">
        <dgm:presLayoutVars>
          <dgm:chMax val="0"/>
          <dgm:chPref val="0"/>
          <dgm:bulletEnabled val="1"/>
        </dgm:presLayoutVars>
      </dgm:prSet>
      <dgm:spPr/>
      <dgm:t>
        <a:bodyPr/>
        <a:lstStyle/>
        <a:p>
          <a:endParaRPr lang="en-US"/>
        </a:p>
      </dgm:t>
    </dgm:pt>
    <dgm:pt modelId="{1CB23FED-2E39-4A6D-94B5-67C26309A50F}" type="pres">
      <dgm:prSet presAssocID="{4EBA8D5C-9A1C-4E18-A6E6-8E22A31F6CCF}" presName="tile4" presStyleLbl="node1" presStyleIdx="3" presStyleCnt="4"/>
      <dgm:spPr/>
      <dgm:t>
        <a:bodyPr/>
        <a:lstStyle/>
        <a:p>
          <a:endParaRPr lang="en-US"/>
        </a:p>
      </dgm:t>
    </dgm:pt>
    <dgm:pt modelId="{E62D6D23-7A5D-4556-90AF-48085B12C731}" type="pres">
      <dgm:prSet presAssocID="{4EBA8D5C-9A1C-4E18-A6E6-8E22A31F6CCF}" presName="tile4text" presStyleLbl="node1" presStyleIdx="3" presStyleCnt="4">
        <dgm:presLayoutVars>
          <dgm:chMax val="0"/>
          <dgm:chPref val="0"/>
          <dgm:bulletEnabled val="1"/>
        </dgm:presLayoutVars>
      </dgm:prSet>
      <dgm:spPr/>
      <dgm:t>
        <a:bodyPr/>
        <a:lstStyle/>
        <a:p>
          <a:endParaRPr lang="en-US"/>
        </a:p>
      </dgm:t>
    </dgm:pt>
    <dgm:pt modelId="{A79CF327-CC06-4D8B-98FF-BE68D9F58790}" type="pres">
      <dgm:prSet presAssocID="{4EBA8D5C-9A1C-4E18-A6E6-8E22A31F6CCF}" presName="centerTile" presStyleLbl="fgShp" presStyleIdx="0" presStyleCnt="1" custScaleX="135803" custScaleY="128302">
        <dgm:presLayoutVars>
          <dgm:chMax val="0"/>
          <dgm:chPref val="0"/>
        </dgm:presLayoutVars>
      </dgm:prSet>
      <dgm:spPr/>
      <dgm:t>
        <a:bodyPr/>
        <a:lstStyle/>
        <a:p>
          <a:endParaRPr lang="en-US"/>
        </a:p>
      </dgm:t>
    </dgm:pt>
  </dgm:ptLst>
  <dgm:cxnLst>
    <dgm:cxn modelId="{E442739F-9F7C-4FF4-BBE7-5C3DFBA86430}" type="presOf" srcId="{4EBA8D5C-9A1C-4E18-A6E6-8E22A31F6CCF}" destId="{636872D0-737D-4A55-9E0F-494B04CCF4CE}" srcOrd="0" destOrd="0" presId="urn:microsoft.com/office/officeart/2005/8/layout/matrix1"/>
    <dgm:cxn modelId="{C6E570A9-85A5-4187-A8E7-FF839891BA6E}" type="presOf" srcId="{84ABE024-1C7C-41C9-9718-F2AEF5BED10C}" destId="{97B927C8-CDE4-480F-990D-F6F1826CAABE}" srcOrd="0" destOrd="0" presId="urn:microsoft.com/office/officeart/2005/8/layout/matrix1"/>
    <dgm:cxn modelId="{9D27062E-4925-4045-8844-5F2464E405F3}" type="presOf" srcId="{C9A4E280-6B67-4D38-84BA-0A3BEB86E431}" destId="{62B49005-5227-4A36-BDDC-A2B79AD21AA4}" srcOrd="1" destOrd="0" presId="urn:microsoft.com/office/officeart/2005/8/layout/matrix1"/>
    <dgm:cxn modelId="{FC819C66-F2D8-4AA0-8251-105EB00FBD02}" srcId="{CBE58D2D-38CB-47AF-8E45-13C07BC5B5B5}" destId="{DD9CBEBD-C6DF-441B-B6C2-B2D572BACAB7}" srcOrd="3" destOrd="0" parTransId="{51017748-1944-4A62-AFA0-13BB1CD22E10}" sibTransId="{5DCD8FB5-1B58-49B0-95C3-CEADEE59FC50}"/>
    <dgm:cxn modelId="{796873C3-984C-4578-B408-001E17A2BA85}" type="presOf" srcId="{5970CEDA-7037-4DE6-AEEA-276AE3E38207}" destId="{DBAA9D0F-97D9-4631-9A96-E42903F66236}" srcOrd="1" destOrd="0" presId="urn:microsoft.com/office/officeart/2005/8/layout/matrix1"/>
    <dgm:cxn modelId="{A1AB8DD7-4583-4210-9561-0A5CCCC7E3E6}" srcId="{CBE58D2D-38CB-47AF-8E45-13C07BC5B5B5}" destId="{5970CEDA-7037-4DE6-AEEA-276AE3E38207}" srcOrd="2" destOrd="0" parTransId="{E7135904-30A4-41F8-ABED-CBE43CA58793}" sibTransId="{6B9DCC75-C26F-41A1-8F7B-2240FE37AE09}"/>
    <dgm:cxn modelId="{771917E7-8EA9-4444-B4D8-E77EACAF4765}" type="presOf" srcId="{DD9CBEBD-C6DF-441B-B6C2-B2D572BACAB7}" destId="{E62D6D23-7A5D-4556-90AF-48085B12C731}" srcOrd="1" destOrd="0" presId="urn:microsoft.com/office/officeart/2005/8/layout/matrix1"/>
    <dgm:cxn modelId="{7CF0F2C2-CFA4-4229-B201-975C05D75153}" type="presOf" srcId="{84ABE024-1C7C-41C9-9718-F2AEF5BED10C}" destId="{8F5F0164-B7FE-41F0-BCEB-A5E6DA0D1417}" srcOrd="1" destOrd="0" presId="urn:microsoft.com/office/officeart/2005/8/layout/matrix1"/>
    <dgm:cxn modelId="{CB289AA1-F871-433B-BEE8-2392AC119318}" type="presOf" srcId="{C9A4E280-6B67-4D38-84BA-0A3BEB86E431}" destId="{8EC1773A-68FA-488A-9E8B-EDFA9F1C3589}" srcOrd="0" destOrd="0" presId="urn:microsoft.com/office/officeart/2005/8/layout/matrix1"/>
    <dgm:cxn modelId="{6F7B872C-715B-4953-9477-42E7E4274CDE}" srcId="{CBE58D2D-38CB-47AF-8E45-13C07BC5B5B5}" destId="{C9A4E280-6B67-4D38-84BA-0A3BEB86E431}" srcOrd="1" destOrd="0" parTransId="{0ADFE6A3-EE8F-4334-A489-52DD636A493B}" sibTransId="{B22ED9D7-55D2-4D8D-BE20-1C86C31B844E}"/>
    <dgm:cxn modelId="{CE18788D-C0DD-4C1E-BE08-EA53FCB5F7A4}" type="presOf" srcId="{CBE58D2D-38CB-47AF-8E45-13C07BC5B5B5}" destId="{A79CF327-CC06-4D8B-98FF-BE68D9F58790}" srcOrd="0" destOrd="0" presId="urn:microsoft.com/office/officeart/2005/8/layout/matrix1"/>
    <dgm:cxn modelId="{6DE8DC44-00EC-4CF4-BEA6-D02169F9BAD1}" srcId="{CBE58D2D-38CB-47AF-8E45-13C07BC5B5B5}" destId="{84ABE024-1C7C-41C9-9718-F2AEF5BED10C}" srcOrd="0" destOrd="0" parTransId="{8DCF34F9-AA32-46C9-BE08-2E0AE28C69D2}" sibTransId="{B6ABB9EF-C0B2-42C9-AA89-7F9FDEEA5463}"/>
    <dgm:cxn modelId="{8711B371-5B55-4903-9AEC-87516F9CCFB3}" type="presOf" srcId="{5970CEDA-7037-4DE6-AEEA-276AE3E38207}" destId="{6B8C7EE3-94DB-4E49-B1CF-135EA727672A}" srcOrd="0" destOrd="0" presId="urn:microsoft.com/office/officeart/2005/8/layout/matrix1"/>
    <dgm:cxn modelId="{C9EBE200-9F67-4667-AC3A-C6E4155EFC12}" srcId="{4EBA8D5C-9A1C-4E18-A6E6-8E22A31F6CCF}" destId="{CBE58D2D-38CB-47AF-8E45-13C07BC5B5B5}" srcOrd="0" destOrd="0" parTransId="{63E0C6C4-ADE5-465E-B938-289F60A299A9}" sibTransId="{0ECAE8BC-DBC1-445C-8E76-F4075B75C3F3}"/>
    <dgm:cxn modelId="{FAA80AB9-1346-44C3-9177-B07BB46F4521}" type="presOf" srcId="{DD9CBEBD-C6DF-441B-B6C2-B2D572BACAB7}" destId="{1CB23FED-2E39-4A6D-94B5-67C26309A50F}" srcOrd="0" destOrd="0" presId="urn:microsoft.com/office/officeart/2005/8/layout/matrix1"/>
    <dgm:cxn modelId="{38293302-AB38-467B-882D-AA5D5D112AF0}" type="presParOf" srcId="{636872D0-737D-4A55-9E0F-494B04CCF4CE}" destId="{A8CC2A3A-2593-473A-B757-D9444CD876D4}" srcOrd="0" destOrd="0" presId="urn:microsoft.com/office/officeart/2005/8/layout/matrix1"/>
    <dgm:cxn modelId="{9C6B60C2-0654-4BA2-B106-EFAC7EDCC374}" type="presParOf" srcId="{A8CC2A3A-2593-473A-B757-D9444CD876D4}" destId="{97B927C8-CDE4-480F-990D-F6F1826CAABE}" srcOrd="0" destOrd="0" presId="urn:microsoft.com/office/officeart/2005/8/layout/matrix1"/>
    <dgm:cxn modelId="{E8584ADF-4EA1-45C0-B2C7-3CC43C8471A2}" type="presParOf" srcId="{A8CC2A3A-2593-473A-B757-D9444CD876D4}" destId="{8F5F0164-B7FE-41F0-BCEB-A5E6DA0D1417}" srcOrd="1" destOrd="0" presId="urn:microsoft.com/office/officeart/2005/8/layout/matrix1"/>
    <dgm:cxn modelId="{5B4101FF-6B50-466A-9F04-DD37B0C2FF34}" type="presParOf" srcId="{A8CC2A3A-2593-473A-B757-D9444CD876D4}" destId="{8EC1773A-68FA-488A-9E8B-EDFA9F1C3589}" srcOrd="2" destOrd="0" presId="urn:microsoft.com/office/officeart/2005/8/layout/matrix1"/>
    <dgm:cxn modelId="{80800283-63E4-4B8F-A36C-C929FD421182}" type="presParOf" srcId="{A8CC2A3A-2593-473A-B757-D9444CD876D4}" destId="{62B49005-5227-4A36-BDDC-A2B79AD21AA4}" srcOrd="3" destOrd="0" presId="urn:microsoft.com/office/officeart/2005/8/layout/matrix1"/>
    <dgm:cxn modelId="{CFE5F407-A0DD-4BFE-81A6-E5F31A194DBC}" type="presParOf" srcId="{A8CC2A3A-2593-473A-B757-D9444CD876D4}" destId="{6B8C7EE3-94DB-4E49-B1CF-135EA727672A}" srcOrd="4" destOrd="0" presId="urn:microsoft.com/office/officeart/2005/8/layout/matrix1"/>
    <dgm:cxn modelId="{FFB8C56D-AEC7-4C9C-83D5-E5DA03C1E56F}" type="presParOf" srcId="{A8CC2A3A-2593-473A-B757-D9444CD876D4}" destId="{DBAA9D0F-97D9-4631-9A96-E42903F66236}" srcOrd="5" destOrd="0" presId="urn:microsoft.com/office/officeart/2005/8/layout/matrix1"/>
    <dgm:cxn modelId="{E8BD57E9-F8F8-4A5D-9919-8CD93E52155C}" type="presParOf" srcId="{A8CC2A3A-2593-473A-B757-D9444CD876D4}" destId="{1CB23FED-2E39-4A6D-94B5-67C26309A50F}" srcOrd="6" destOrd="0" presId="urn:microsoft.com/office/officeart/2005/8/layout/matrix1"/>
    <dgm:cxn modelId="{69171B42-B79A-4C24-9C1F-01FBDBA7D4FB}" type="presParOf" srcId="{A8CC2A3A-2593-473A-B757-D9444CD876D4}" destId="{E62D6D23-7A5D-4556-90AF-48085B12C731}" srcOrd="7" destOrd="0" presId="urn:microsoft.com/office/officeart/2005/8/layout/matrix1"/>
    <dgm:cxn modelId="{8D1FD3EC-BB81-4080-BC97-F764A406F132}" type="presParOf" srcId="{636872D0-737D-4A55-9E0F-494B04CCF4CE}" destId="{A79CF327-CC06-4D8B-98FF-BE68D9F58790}" srcOrd="1" destOrd="0" presId="urn:microsoft.com/office/officeart/2005/8/layout/matrix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288F67-1D5A-4E72-99C4-3801DAB0654D}" type="doc">
      <dgm:prSet loTypeId="urn:microsoft.com/office/officeart/2005/8/layout/pyramid3" loCatId="pyramid" qsTypeId="urn:microsoft.com/office/officeart/2005/8/quickstyle/3d2" qsCatId="3D" csTypeId="urn:microsoft.com/office/officeart/2005/8/colors/colorful3" csCatId="colorful" phldr="1"/>
      <dgm:spPr/>
    </dgm:pt>
    <dgm:pt modelId="{A69E168F-5396-4EC2-8956-9D3C5FC6BCC6}">
      <dgm:prSet phldrT="[Text]" custT="1"/>
      <dgm:spPr/>
      <dgm:t>
        <a:bodyPr/>
        <a:lstStyle/>
        <a:p>
          <a:r>
            <a:rPr lang="en-US" sz="4400" dirty="0" smtClean="0">
              <a:solidFill>
                <a:schemeClr val="tx1"/>
              </a:solidFill>
            </a:rPr>
            <a:t>DrugBank Database</a:t>
          </a:r>
        </a:p>
        <a:p>
          <a:r>
            <a:rPr lang="en-US" sz="4400" dirty="0" smtClean="0">
              <a:solidFill>
                <a:schemeClr val="tx1"/>
              </a:solidFill>
            </a:rPr>
            <a:t>(8820 Molecules)</a:t>
          </a:r>
          <a:endParaRPr lang="en-US" sz="4400" dirty="0">
            <a:solidFill>
              <a:schemeClr val="tx1"/>
            </a:solidFill>
          </a:endParaRPr>
        </a:p>
      </dgm:t>
    </dgm:pt>
    <dgm:pt modelId="{17CA6C8D-12E7-4473-B798-1C3D8063A4C6}" type="parTrans" cxnId="{81A22083-DE70-47C2-9284-A03FA186D4D1}">
      <dgm:prSet/>
      <dgm:spPr/>
      <dgm:t>
        <a:bodyPr/>
        <a:lstStyle/>
        <a:p>
          <a:endParaRPr lang="en-US"/>
        </a:p>
      </dgm:t>
    </dgm:pt>
    <dgm:pt modelId="{AAF48B42-D973-486C-A3E0-47D5D662D707}" type="sibTrans" cxnId="{81A22083-DE70-47C2-9284-A03FA186D4D1}">
      <dgm:prSet/>
      <dgm:spPr/>
      <dgm:t>
        <a:bodyPr/>
        <a:lstStyle/>
        <a:p>
          <a:endParaRPr lang="en-US"/>
        </a:p>
      </dgm:t>
    </dgm:pt>
    <dgm:pt modelId="{FC26893D-9702-47C6-A54E-A78146F55964}">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3600" dirty="0" smtClean="0">
              <a:solidFill>
                <a:schemeClr val="tx1"/>
              </a:solidFill>
            </a:rPr>
            <a:t>Docking Based Virtual Screening</a:t>
          </a:r>
          <a:endParaRPr lang="en-US" sz="3600" dirty="0">
            <a:solidFill>
              <a:schemeClr val="tx1"/>
            </a:solidFill>
          </a:endParaRPr>
        </a:p>
      </dgm:t>
    </dgm:pt>
    <dgm:pt modelId="{F6460292-0606-47D1-AA30-6E8A7040C42A}" type="parTrans" cxnId="{16A195ED-FFF9-400A-AD77-1953ADD63A10}">
      <dgm:prSet/>
      <dgm:spPr/>
      <dgm:t>
        <a:bodyPr/>
        <a:lstStyle/>
        <a:p>
          <a:endParaRPr lang="en-US"/>
        </a:p>
      </dgm:t>
    </dgm:pt>
    <dgm:pt modelId="{087238AE-A211-4776-8167-A8FF9DE05A41}" type="sibTrans" cxnId="{16A195ED-FFF9-400A-AD77-1953ADD63A10}">
      <dgm:prSet/>
      <dgm:spPr/>
      <dgm:t>
        <a:bodyPr/>
        <a:lstStyle/>
        <a:p>
          <a:endParaRPr lang="en-US"/>
        </a:p>
      </dgm:t>
    </dgm:pt>
    <dgm:pt modelId="{6E2A2C9A-F8DF-4F66-BDF6-9E04FCE3D801}">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3600" dirty="0" smtClean="0">
              <a:solidFill>
                <a:schemeClr val="tx1"/>
              </a:solidFill>
            </a:rPr>
            <a:t>Pharmacophore Based Virtual Screening</a:t>
          </a:r>
        </a:p>
        <a:p>
          <a:r>
            <a:rPr lang="en-US" sz="3600" dirty="0" smtClean="0">
              <a:solidFill>
                <a:schemeClr val="tx1"/>
              </a:solidFill>
            </a:rPr>
            <a:t>(1000 Molecules)</a:t>
          </a:r>
          <a:endParaRPr lang="en-US" sz="3600" dirty="0">
            <a:solidFill>
              <a:schemeClr val="tx1"/>
            </a:solidFill>
          </a:endParaRPr>
        </a:p>
      </dgm:t>
    </dgm:pt>
    <dgm:pt modelId="{437354FB-3C0B-40E6-98F9-2CFF517C82F5}" type="parTrans" cxnId="{21494B16-9E2F-4862-8F97-FC07FBC013B8}">
      <dgm:prSet/>
      <dgm:spPr/>
      <dgm:t>
        <a:bodyPr/>
        <a:lstStyle/>
        <a:p>
          <a:endParaRPr lang="en-US"/>
        </a:p>
      </dgm:t>
    </dgm:pt>
    <dgm:pt modelId="{28097947-0B10-4CE3-BE81-A7EC5082A306}" type="sibTrans" cxnId="{21494B16-9E2F-4862-8F97-FC07FBC013B8}">
      <dgm:prSet/>
      <dgm:spPr/>
      <dgm:t>
        <a:bodyPr/>
        <a:lstStyle/>
        <a:p>
          <a:endParaRPr lang="en-US"/>
        </a:p>
      </dgm:t>
    </dgm:pt>
    <dgm:pt modelId="{6D23BE6A-82E3-4698-819B-BEE897503F66}">
      <dgm:prSet phldrT="[Text]" custT="1"/>
      <dgm:spPr/>
      <dgm:t>
        <a:bodyPr anchor="t"/>
        <a:lstStyle/>
        <a:p>
          <a:r>
            <a:rPr lang="en-US" sz="2800" dirty="0" smtClean="0">
              <a:solidFill>
                <a:schemeClr val="tx1"/>
              </a:solidFill>
            </a:rPr>
            <a:t>Extra Precision Docking</a:t>
          </a:r>
          <a:endParaRPr lang="en-US" sz="2800" dirty="0">
            <a:solidFill>
              <a:schemeClr val="tx1"/>
            </a:solidFill>
          </a:endParaRPr>
        </a:p>
      </dgm:t>
    </dgm:pt>
    <dgm:pt modelId="{87AA26AF-99D6-4B27-8832-6994AE03FED6}" type="sibTrans" cxnId="{C5D5BA9C-5097-4FDA-BB5C-8DE471E27588}">
      <dgm:prSet/>
      <dgm:spPr/>
      <dgm:t>
        <a:bodyPr/>
        <a:lstStyle/>
        <a:p>
          <a:endParaRPr lang="en-US"/>
        </a:p>
      </dgm:t>
    </dgm:pt>
    <dgm:pt modelId="{6E3BBEDB-BF9F-4EC6-8BC3-1C27FCD7B43F}" type="parTrans" cxnId="{C5D5BA9C-5097-4FDA-BB5C-8DE471E27588}">
      <dgm:prSet/>
      <dgm:spPr/>
      <dgm:t>
        <a:bodyPr/>
        <a:lstStyle/>
        <a:p>
          <a:endParaRPr lang="en-US"/>
        </a:p>
      </dgm:t>
    </dgm:pt>
    <dgm:pt modelId="{C437BABD-7450-4723-98D3-5D9A869247B1}" type="pres">
      <dgm:prSet presAssocID="{7B288F67-1D5A-4E72-99C4-3801DAB0654D}" presName="Name0" presStyleCnt="0">
        <dgm:presLayoutVars>
          <dgm:dir/>
          <dgm:animLvl val="lvl"/>
          <dgm:resizeHandles val="exact"/>
        </dgm:presLayoutVars>
      </dgm:prSet>
      <dgm:spPr/>
    </dgm:pt>
    <dgm:pt modelId="{F5CD09E2-3578-4D63-B6F2-81D106C37488}" type="pres">
      <dgm:prSet presAssocID="{A69E168F-5396-4EC2-8956-9D3C5FC6BCC6}" presName="Name8" presStyleCnt="0"/>
      <dgm:spPr/>
    </dgm:pt>
    <dgm:pt modelId="{09296B68-949C-4F20-9442-359A245B417A}" type="pres">
      <dgm:prSet presAssocID="{A69E168F-5396-4EC2-8956-9D3C5FC6BCC6}" presName="level" presStyleLbl="node1" presStyleIdx="0" presStyleCnt="4" custLinFactNeighborY="-2985">
        <dgm:presLayoutVars>
          <dgm:chMax val="1"/>
          <dgm:bulletEnabled val="1"/>
        </dgm:presLayoutVars>
      </dgm:prSet>
      <dgm:spPr/>
      <dgm:t>
        <a:bodyPr/>
        <a:lstStyle/>
        <a:p>
          <a:endParaRPr lang="en-US"/>
        </a:p>
      </dgm:t>
    </dgm:pt>
    <dgm:pt modelId="{E0876E76-E0E5-47AC-AD87-7A1154DF2EC5}" type="pres">
      <dgm:prSet presAssocID="{A69E168F-5396-4EC2-8956-9D3C5FC6BCC6}" presName="levelTx" presStyleLbl="revTx" presStyleIdx="0" presStyleCnt="0">
        <dgm:presLayoutVars>
          <dgm:chMax val="1"/>
          <dgm:bulletEnabled val="1"/>
        </dgm:presLayoutVars>
      </dgm:prSet>
      <dgm:spPr/>
      <dgm:t>
        <a:bodyPr/>
        <a:lstStyle/>
        <a:p>
          <a:endParaRPr lang="en-US"/>
        </a:p>
      </dgm:t>
    </dgm:pt>
    <dgm:pt modelId="{041F68E7-7AF1-4FA3-A734-9CB00530A955}" type="pres">
      <dgm:prSet presAssocID="{6E2A2C9A-F8DF-4F66-BDF6-9E04FCE3D801}" presName="Name8" presStyleCnt="0"/>
      <dgm:spPr/>
    </dgm:pt>
    <dgm:pt modelId="{5136D4F1-DA4F-45B4-8DEC-EC1A856AE5FB}" type="pres">
      <dgm:prSet presAssocID="{6E2A2C9A-F8DF-4F66-BDF6-9E04FCE3D801}" presName="level" presStyleLbl="node1" presStyleIdx="1" presStyleCnt="4" custLinFactNeighborY="-2985">
        <dgm:presLayoutVars>
          <dgm:chMax val="1"/>
          <dgm:bulletEnabled val="1"/>
        </dgm:presLayoutVars>
      </dgm:prSet>
      <dgm:spPr/>
      <dgm:t>
        <a:bodyPr/>
        <a:lstStyle/>
        <a:p>
          <a:endParaRPr lang="en-US"/>
        </a:p>
      </dgm:t>
    </dgm:pt>
    <dgm:pt modelId="{D79302B4-5777-4951-B35B-7CDD57693248}" type="pres">
      <dgm:prSet presAssocID="{6E2A2C9A-F8DF-4F66-BDF6-9E04FCE3D801}" presName="levelTx" presStyleLbl="revTx" presStyleIdx="0" presStyleCnt="0">
        <dgm:presLayoutVars>
          <dgm:chMax val="1"/>
          <dgm:bulletEnabled val="1"/>
        </dgm:presLayoutVars>
      </dgm:prSet>
      <dgm:spPr/>
      <dgm:t>
        <a:bodyPr/>
        <a:lstStyle/>
        <a:p>
          <a:endParaRPr lang="en-US"/>
        </a:p>
      </dgm:t>
    </dgm:pt>
    <dgm:pt modelId="{0885F0D7-D5E0-4BC3-AB67-74E9B785EB20}" type="pres">
      <dgm:prSet presAssocID="{FC26893D-9702-47C6-A54E-A78146F55964}" presName="Name8" presStyleCnt="0"/>
      <dgm:spPr/>
    </dgm:pt>
    <dgm:pt modelId="{7766A08C-18E6-4D4D-BF9D-66B955A1CC31}" type="pres">
      <dgm:prSet presAssocID="{FC26893D-9702-47C6-A54E-A78146F55964}" presName="level" presStyleLbl="node1" presStyleIdx="2" presStyleCnt="4" custLinFactNeighborY="-1493">
        <dgm:presLayoutVars>
          <dgm:chMax val="1"/>
          <dgm:bulletEnabled val="1"/>
        </dgm:presLayoutVars>
      </dgm:prSet>
      <dgm:spPr/>
      <dgm:t>
        <a:bodyPr/>
        <a:lstStyle/>
        <a:p>
          <a:endParaRPr lang="en-US"/>
        </a:p>
      </dgm:t>
    </dgm:pt>
    <dgm:pt modelId="{CF69C073-B809-483F-9065-7EE5550B2194}" type="pres">
      <dgm:prSet presAssocID="{FC26893D-9702-47C6-A54E-A78146F55964}" presName="levelTx" presStyleLbl="revTx" presStyleIdx="0" presStyleCnt="0">
        <dgm:presLayoutVars>
          <dgm:chMax val="1"/>
          <dgm:bulletEnabled val="1"/>
        </dgm:presLayoutVars>
      </dgm:prSet>
      <dgm:spPr/>
      <dgm:t>
        <a:bodyPr/>
        <a:lstStyle/>
        <a:p>
          <a:endParaRPr lang="en-US"/>
        </a:p>
      </dgm:t>
    </dgm:pt>
    <dgm:pt modelId="{8CA7DF9D-FD44-41B4-802C-2AB7C48833EB}" type="pres">
      <dgm:prSet presAssocID="{6D23BE6A-82E3-4698-819B-BEE897503F66}" presName="Name8" presStyleCnt="0"/>
      <dgm:spPr/>
    </dgm:pt>
    <dgm:pt modelId="{B0D02988-9D9C-43E4-9FD5-0AC4985457C1}" type="pres">
      <dgm:prSet presAssocID="{6D23BE6A-82E3-4698-819B-BEE897503F66}" presName="level" presStyleLbl="node1" presStyleIdx="3" presStyleCnt="4" custLinFactNeighborY="7463">
        <dgm:presLayoutVars>
          <dgm:chMax val="1"/>
          <dgm:bulletEnabled val="1"/>
        </dgm:presLayoutVars>
      </dgm:prSet>
      <dgm:spPr/>
      <dgm:t>
        <a:bodyPr/>
        <a:lstStyle/>
        <a:p>
          <a:endParaRPr lang="en-US"/>
        </a:p>
      </dgm:t>
    </dgm:pt>
    <dgm:pt modelId="{DA7A629A-9BFA-4418-B47D-EA771F5E137A}" type="pres">
      <dgm:prSet presAssocID="{6D23BE6A-82E3-4698-819B-BEE897503F66}" presName="levelTx" presStyleLbl="revTx" presStyleIdx="0" presStyleCnt="0">
        <dgm:presLayoutVars>
          <dgm:chMax val="1"/>
          <dgm:bulletEnabled val="1"/>
        </dgm:presLayoutVars>
      </dgm:prSet>
      <dgm:spPr/>
      <dgm:t>
        <a:bodyPr/>
        <a:lstStyle/>
        <a:p>
          <a:endParaRPr lang="en-US"/>
        </a:p>
      </dgm:t>
    </dgm:pt>
  </dgm:ptLst>
  <dgm:cxnLst>
    <dgm:cxn modelId="{93D222C0-DF13-45DF-A4C8-4C5BBC0FB3DF}" type="presOf" srcId="{FC26893D-9702-47C6-A54E-A78146F55964}" destId="{CF69C073-B809-483F-9065-7EE5550B2194}" srcOrd="1" destOrd="0" presId="urn:microsoft.com/office/officeart/2005/8/layout/pyramid3"/>
    <dgm:cxn modelId="{C5D5BA9C-5097-4FDA-BB5C-8DE471E27588}" srcId="{7B288F67-1D5A-4E72-99C4-3801DAB0654D}" destId="{6D23BE6A-82E3-4698-819B-BEE897503F66}" srcOrd="3" destOrd="0" parTransId="{6E3BBEDB-BF9F-4EC6-8BC3-1C27FCD7B43F}" sibTransId="{87AA26AF-99D6-4B27-8832-6994AE03FED6}"/>
    <dgm:cxn modelId="{0FA7D566-3C16-4B8E-9F64-769430E655F3}" type="presOf" srcId="{6E2A2C9A-F8DF-4F66-BDF6-9E04FCE3D801}" destId="{D79302B4-5777-4951-B35B-7CDD57693248}" srcOrd="1" destOrd="0" presId="urn:microsoft.com/office/officeart/2005/8/layout/pyramid3"/>
    <dgm:cxn modelId="{A678A13D-57FE-43AA-B750-469791B4499C}" type="presOf" srcId="{6D23BE6A-82E3-4698-819B-BEE897503F66}" destId="{B0D02988-9D9C-43E4-9FD5-0AC4985457C1}" srcOrd="0" destOrd="0" presId="urn:microsoft.com/office/officeart/2005/8/layout/pyramid3"/>
    <dgm:cxn modelId="{07B637B6-E042-478D-85B8-F72D7C340DC2}" type="presOf" srcId="{A69E168F-5396-4EC2-8956-9D3C5FC6BCC6}" destId="{09296B68-949C-4F20-9442-359A245B417A}" srcOrd="0" destOrd="0" presId="urn:microsoft.com/office/officeart/2005/8/layout/pyramid3"/>
    <dgm:cxn modelId="{7F6F4146-589D-495E-A9FC-EC57380BB63C}" type="presOf" srcId="{FC26893D-9702-47C6-A54E-A78146F55964}" destId="{7766A08C-18E6-4D4D-BF9D-66B955A1CC31}" srcOrd="0" destOrd="0" presId="urn:microsoft.com/office/officeart/2005/8/layout/pyramid3"/>
    <dgm:cxn modelId="{CF42BD97-DB72-41A5-B4F8-38A1EAEDC5B3}" type="presOf" srcId="{7B288F67-1D5A-4E72-99C4-3801DAB0654D}" destId="{C437BABD-7450-4723-98D3-5D9A869247B1}" srcOrd="0" destOrd="0" presId="urn:microsoft.com/office/officeart/2005/8/layout/pyramid3"/>
    <dgm:cxn modelId="{2D346F2E-660D-47DF-A72F-D2EB85D0FAEC}" type="presOf" srcId="{6E2A2C9A-F8DF-4F66-BDF6-9E04FCE3D801}" destId="{5136D4F1-DA4F-45B4-8DEC-EC1A856AE5FB}" srcOrd="0" destOrd="0" presId="urn:microsoft.com/office/officeart/2005/8/layout/pyramid3"/>
    <dgm:cxn modelId="{16A195ED-FFF9-400A-AD77-1953ADD63A10}" srcId="{7B288F67-1D5A-4E72-99C4-3801DAB0654D}" destId="{FC26893D-9702-47C6-A54E-A78146F55964}" srcOrd="2" destOrd="0" parTransId="{F6460292-0606-47D1-AA30-6E8A7040C42A}" sibTransId="{087238AE-A211-4776-8167-A8FF9DE05A41}"/>
    <dgm:cxn modelId="{81A22083-DE70-47C2-9284-A03FA186D4D1}" srcId="{7B288F67-1D5A-4E72-99C4-3801DAB0654D}" destId="{A69E168F-5396-4EC2-8956-9D3C5FC6BCC6}" srcOrd="0" destOrd="0" parTransId="{17CA6C8D-12E7-4473-B798-1C3D8063A4C6}" sibTransId="{AAF48B42-D973-486C-A3E0-47D5D662D707}"/>
    <dgm:cxn modelId="{21494B16-9E2F-4862-8F97-FC07FBC013B8}" srcId="{7B288F67-1D5A-4E72-99C4-3801DAB0654D}" destId="{6E2A2C9A-F8DF-4F66-BDF6-9E04FCE3D801}" srcOrd="1" destOrd="0" parTransId="{437354FB-3C0B-40E6-98F9-2CFF517C82F5}" sibTransId="{28097947-0B10-4CE3-BE81-A7EC5082A306}"/>
    <dgm:cxn modelId="{0D2F109A-3D44-42CD-A871-CFC4A0561861}" type="presOf" srcId="{A69E168F-5396-4EC2-8956-9D3C5FC6BCC6}" destId="{E0876E76-E0E5-47AC-AD87-7A1154DF2EC5}" srcOrd="1" destOrd="0" presId="urn:microsoft.com/office/officeart/2005/8/layout/pyramid3"/>
    <dgm:cxn modelId="{010EE15F-2F38-4667-AE5D-89FF7E381AF4}" type="presOf" srcId="{6D23BE6A-82E3-4698-819B-BEE897503F66}" destId="{DA7A629A-9BFA-4418-B47D-EA771F5E137A}" srcOrd="1" destOrd="0" presId="urn:microsoft.com/office/officeart/2005/8/layout/pyramid3"/>
    <dgm:cxn modelId="{5AE982E4-7ACB-4F92-973C-6C6D63C8A095}" type="presParOf" srcId="{C437BABD-7450-4723-98D3-5D9A869247B1}" destId="{F5CD09E2-3578-4D63-B6F2-81D106C37488}" srcOrd="0" destOrd="0" presId="urn:microsoft.com/office/officeart/2005/8/layout/pyramid3"/>
    <dgm:cxn modelId="{AFB11235-3817-40F8-B03A-48B07CE2891A}" type="presParOf" srcId="{F5CD09E2-3578-4D63-B6F2-81D106C37488}" destId="{09296B68-949C-4F20-9442-359A245B417A}" srcOrd="0" destOrd="0" presId="urn:microsoft.com/office/officeart/2005/8/layout/pyramid3"/>
    <dgm:cxn modelId="{4AE6CAD7-5ED6-4FBD-BFE6-8C39CC63B65C}" type="presParOf" srcId="{F5CD09E2-3578-4D63-B6F2-81D106C37488}" destId="{E0876E76-E0E5-47AC-AD87-7A1154DF2EC5}" srcOrd="1" destOrd="0" presId="urn:microsoft.com/office/officeart/2005/8/layout/pyramid3"/>
    <dgm:cxn modelId="{095A4264-CD3E-45FB-91A9-13055CB0DCAB}" type="presParOf" srcId="{C437BABD-7450-4723-98D3-5D9A869247B1}" destId="{041F68E7-7AF1-4FA3-A734-9CB00530A955}" srcOrd="1" destOrd="0" presId="urn:microsoft.com/office/officeart/2005/8/layout/pyramid3"/>
    <dgm:cxn modelId="{1BE39BF5-0677-4E7C-A46B-C2EA6577727C}" type="presParOf" srcId="{041F68E7-7AF1-4FA3-A734-9CB00530A955}" destId="{5136D4F1-DA4F-45B4-8DEC-EC1A856AE5FB}" srcOrd="0" destOrd="0" presId="urn:microsoft.com/office/officeart/2005/8/layout/pyramid3"/>
    <dgm:cxn modelId="{E9A4EB4D-68BE-4FCF-B10A-AA7525FA8948}" type="presParOf" srcId="{041F68E7-7AF1-4FA3-A734-9CB00530A955}" destId="{D79302B4-5777-4951-B35B-7CDD57693248}" srcOrd="1" destOrd="0" presId="urn:microsoft.com/office/officeart/2005/8/layout/pyramid3"/>
    <dgm:cxn modelId="{F5A10B52-7B9F-447A-AB37-728BB1DAE148}" type="presParOf" srcId="{C437BABD-7450-4723-98D3-5D9A869247B1}" destId="{0885F0D7-D5E0-4BC3-AB67-74E9B785EB20}" srcOrd="2" destOrd="0" presId="urn:microsoft.com/office/officeart/2005/8/layout/pyramid3"/>
    <dgm:cxn modelId="{344E9C24-5C40-4244-AA8B-8066D4D1B4C7}" type="presParOf" srcId="{0885F0D7-D5E0-4BC3-AB67-74E9B785EB20}" destId="{7766A08C-18E6-4D4D-BF9D-66B955A1CC31}" srcOrd="0" destOrd="0" presId="urn:microsoft.com/office/officeart/2005/8/layout/pyramid3"/>
    <dgm:cxn modelId="{8AD2F432-6FEB-4E36-BDF3-86A62EAB578A}" type="presParOf" srcId="{0885F0D7-D5E0-4BC3-AB67-74E9B785EB20}" destId="{CF69C073-B809-483F-9065-7EE5550B2194}" srcOrd="1" destOrd="0" presId="urn:microsoft.com/office/officeart/2005/8/layout/pyramid3"/>
    <dgm:cxn modelId="{3ADEF468-66A0-459B-A2F7-189C53362C6B}" type="presParOf" srcId="{C437BABD-7450-4723-98D3-5D9A869247B1}" destId="{8CA7DF9D-FD44-41B4-802C-2AB7C48833EB}" srcOrd="3" destOrd="0" presId="urn:microsoft.com/office/officeart/2005/8/layout/pyramid3"/>
    <dgm:cxn modelId="{A6994178-A84A-4EC1-A8B7-579B3ABAEA47}" type="presParOf" srcId="{8CA7DF9D-FD44-41B4-802C-2AB7C48833EB}" destId="{B0D02988-9D9C-43E4-9FD5-0AC4985457C1}" srcOrd="0" destOrd="0" presId="urn:microsoft.com/office/officeart/2005/8/layout/pyramid3"/>
    <dgm:cxn modelId="{96665A21-D23B-44EA-A77E-8A84B75A04F2}" type="presParOf" srcId="{8CA7DF9D-FD44-41B4-802C-2AB7C48833EB}" destId="{DA7A629A-9BFA-4418-B47D-EA771F5E137A}" srcOrd="1" destOrd="0" presId="urn:microsoft.com/office/officeart/2005/8/layout/pyramid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67DA31-F3A8-4217-865C-70D4CBA01E33}" type="doc">
      <dgm:prSet loTypeId="urn:microsoft.com/office/officeart/2005/8/layout/target3" loCatId="relationship" qsTypeId="urn:microsoft.com/office/officeart/2005/8/quickstyle/simple4" qsCatId="simple" csTypeId="urn:microsoft.com/office/officeart/2005/8/colors/accent4_3" csCatId="accent4" phldr="1"/>
      <dgm:spPr/>
      <dgm:t>
        <a:bodyPr/>
        <a:lstStyle/>
        <a:p>
          <a:endParaRPr lang="en-US"/>
        </a:p>
      </dgm:t>
    </dgm:pt>
    <dgm:pt modelId="{F518E1DC-329C-4F88-88DE-FF9D3D3311DA}">
      <dgm:prSet/>
      <dgm:spPr/>
      <dgm:t>
        <a:bodyPr/>
        <a:lstStyle/>
        <a:p>
          <a:pPr algn="just" rtl="0"/>
          <a:r>
            <a:rPr lang="en-US" dirty="0" smtClean="0"/>
            <a:t>Since the outbreak of the novel coronavirus disease (COVID-19) in late December 2019, it rapidly spread throughout the world. Besides, no specific treatment has been reported so far against the disease. In such cases, the drug repurposing approach can be an effective way to determine potential candidates to treat COVID-19. Therefore, this study is focused on screening drugs that could inhibit the viral receptor. Structure of SARS-CoV-2 3CL protease with a complex (baicalein) was employed for the generation of pharmacophore hypothesis using Schrödinger Maestro. Initially, 8820 approved, investigational and experimental drugs from DrugBank database were screened on the basis of generated hypothesis features. Among those, 1000 drugs were subjected to molecular docking-based virtual screening to evaluate the glide score and glide energy. Moreover, receptor-ligand interactions of the best hits were analyzed using discovery studio software. The virtual screening revealed several drug classes including CYP3A4 inhibitor, anti-tumor, anti-platelet, antiviral, neurological, anticancer, Vit-B2 deficiency, anti-inflammatory, antidiabetic, and anti-asthmatic which are capable of inhibiting viral receptor. In particular, six drugs namely rutin, fosifloxuridine-nafalbenamide, eluxadoline, telmisartan, fostemsavir, and capmatinib demonstrated extra precision docking with promising binding affinities. Interaction analysis revealed several hydrogens and hydrophobic bonds with the amino acids of the active site. Additionally, 19 experimental drugs were found to possess higher docking scores than the bound complex with the receptor indicating a possibility of discovering novel drugs to treat COVID-19. However, further </a:t>
          </a:r>
          <a:r>
            <a:rPr lang="en-US" i="1" dirty="0" smtClean="0"/>
            <a:t>in vitro</a:t>
          </a:r>
          <a:r>
            <a:rPr lang="en-US" dirty="0" smtClean="0"/>
            <a:t> and</a:t>
          </a:r>
          <a:r>
            <a:rPr lang="en-US" i="1" dirty="0" smtClean="0"/>
            <a:t> in vivo</a:t>
          </a:r>
          <a:r>
            <a:rPr lang="en-US" dirty="0" smtClean="0"/>
            <a:t> studies are required for the evaluation of the antiviral activity of the mentioned drugs.</a:t>
          </a:r>
          <a:endParaRPr lang="en-US" dirty="0"/>
        </a:p>
      </dgm:t>
    </dgm:pt>
    <dgm:pt modelId="{28D21CF9-8A18-44E6-912D-22A7BF3BFCE4}" type="parTrans" cxnId="{5C6DDCA4-D43A-461A-A703-93539E478165}">
      <dgm:prSet/>
      <dgm:spPr/>
      <dgm:t>
        <a:bodyPr/>
        <a:lstStyle/>
        <a:p>
          <a:endParaRPr lang="en-US"/>
        </a:p>
      </dgm:t>
    </dgm:pt>
    <dgm:pt modelId="{D6D89FC2-931D-4E83-94C1-92CC93EFC5C8}" type="sibTrans" cxnId="{5C6DDCA4-D43A-461A-A703-93539E478165}">
      <dgm:prSet/>
      <dgm:spPr/>
      <dgm:t>
        <a:bodyPr/>
        <a:lstStyle/>
        <a:p>
          <a:endParaRPr lang="en-US"/>
        </a:p>
      </dgm:t>
    </dgm:pt>
    <dgm:pt modelId="{21A27D1B-C9A2-40C2-9E22-3662C2DFB3D9}" type="pres">
      <dgm:prSet presAssocID="{5067DA31-F3A8-4217-865C-70D4CBA01E33}" presName="Name0" presStyleCnt="0">
        <dgm:presLayoutVars>
          <dgm:chMax val="7"/>
          <dgm:dir/>
          <dgm:animLvl val="lvl"/>
          <dgm:resizeHandles val="exact"/>
        </dgm:presLayoutVars>
      </dgm:prSet>
      <dgm:spPr/>
      <dgm:t>
        <a:bodyPr/>
        <a:lstStyle/>
        <a:p>
          <a:endParaRPr lang="en-US"/>
        </a:p>
      </dgm:t>
    </dgm:pt>
    <dgm:pt modelId="{10637D90-B7F9-4C4A-8118-43FFE3D11568}" type="pres">
      <dgm:prSet presAssocID="{F518E1DC-329C-4F88-88DE-FF9D3D3311DA}" presName="circle1" presStyleLbl="node1" presStyleIdx="0" presStyleCnt="1" custScaleY="100000"/>
      <dgm:spPr/>
    </dgm:pt>
    <dgm:pt modelId="{7D6EAF5F-DDD6-4778-AF23-0C2C135F0715}" type="pres">
      <dgm:prSet presAssocID="{F518E1DC-329C-4F88-88DE-FF9D3D3311DA}" presName="space" presStyleCnt="0"/>
      <dgm:spPr/>
    </dgm:pt>
    <dgm:pt modelId="{2FF390A7-FFE2-475F-A5E2-6B7571A39860}" type="pres">
      <dgm:prSet presAssocID="{F518E1DC-329C-4F88-88DE-FF9D3D3311DA}" presName="rect1" presStyleLbl="alignAcc1" presStyleIdx="0" presStyleCnt="1"/>
      <dgm:spPr/>
      <dgm:t>
        <a:bodyPr/>
        <a:lstStyle/>
        <a:p>
          <a:endParaRPr lang="en-US"/>
        </a:p>
      </dgm:t>
    </dgm:pt>
    <dgm:pt modelId="{EB420173-4A1C-419D-8487-7EEFC83D3B87}" type="pres">
      <dgm:prSet presAssocID="{F518E1DC-329C-4F88-88DE-FF9D3D3311DA}" presName="rect1ParTxNoCh" presStyleLbl="alignAcc1" presStyleIdx="0" presStyleCnt="1">
        <dgm:presLayoutVars>
          <dgm:chMax val="1"/>
          <dgm:bulletEnabled val="1"/>
        </dgm:presLayoutVars>
      </dgm:prSet>
      <dgm:spPr/>
      <dgm:t>
        <a:bodyPr/>
        <a:lstStyle/>
        <a:p>
          <a:endParaRPr lang="en-US"/>
        </a:p>
      </dgm:t>
    </dgm:pt>
  </dgm:ptLst>
  <dgm:cxnLst>
    <dgm:cxn modelId="{CAC376BD-6BF3-48EC-BC0F-8B8B6487951A}" type="presOf" srcId="{5067DA31-F3A8-4217-865C-70D4CBA01E33}" destId="{21A27D1B-C9A2-40C2-9E22-3662C2DFB3D9}" srcOrd="0" destOrd="0" presId="urn:microsoft.com/office/officeart/2005/8/layout/target3"/>
    <dgm:cxn modelId="{5C6DDCA4-D43A-461A-A703-93539E478165}" srcId="{5067DA31-F3A8-4217-865C-70D4CBA01E33}" destId="{F518E1DC-329C-4F88-88DE-FF9D3D3311DA}" srcOrd="0" destOrd="0" parTransId="{28D21CF9-8A18-44E6-912D-22A7BF3BFCE4}" sibTransId="{D6D89FC2-931D-4E83-94C1-92CC93EFC5C8}"/>
    <dgm:cxn modelId="{5F88A91A-93D3-460D-9E19-6A95BEEDF3EE}" type="presOf" srcId="{F518E1DC-329C-4F88-88DE-FF9D3D3311DA}" destId="{EB420173-4A1C-419D-8487-7EEFC83D3B87}" srcOrd="1" destOrd="0" presId="urn:microsoft.com/office/officeart/2005/8/layout/target3"/>
    <dgm:cxn modelId="{457F9D29-2871-46DE-AB58-7E4AF7F5C3C4}" type="presOf" srcId="{F518E1DC-329C-4F88-88DE-FF9D3D3311DA}" destId="{2FF390A7-FFE2-475F-A5E2-6B7571A39860}" srcOrd="0" destOrd="0" presId="urn:microsoft.com/office/officeart/2005/8/layout/target3"/>
    <dgm:cxn modelId="{1A247960-259A-4027-BCBF-1B0CA391F175}" type="presParOf" srcId="{21A27D1B-C9A2-40C2-9E22-3662C2DFB3D9}" destId="{10637D90-B7F9-4C4A-8118-43FFE3D11568}" srcOrd="0" destOrd="0" presId="urn:microsoft.com/office/officeart/2005/8/layout/target3"/>
    <dgm:cxn modelId="{BDB580F0-8907-4444-9285-A2A210ACC7DD}" type="presParOf" srcId="{21A27D1B-C9A2-40C2-9E22-3662C2DFB3D9}" destId="{7D6EAF5F-DDD6-4778-AF23-0C2C135F0715}" srcOrd="1" destOrd="0" presId="urn:microsoft.com/office/officeart/2005/8/layout/target3"/>
    <dgm:cxn modelId="{2B9BFB97-391F-4667-9C0B-3225338B76F6}" type="presParOf" srcId="{21A27D1B-C9A2-40C2-9E22-3662C2DFB3D9}" destId="{2FF390A7-FFE2-475F-A5E2-6B7571A39860}" srcOrd="2" destOrd="0" presId="urn:microsoft.com/office/officeart/2005/8/layout/target3"/>
    <dgm:cxn modelId="{F6E489BB-35AD-431A-8B73-A762AEFD8F12}" type="presParOf" srcId="{21A27D1B-C9A2-40C2-9E22-3662C2DFB3D9}" destId="{EB420173-4A1C-419D-8487-7EEFC83D3B87}" srcOrd="3" destOrd="0" presId="urn:microsoft.com/office/officeart/2005/8/layout/target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927C8-CDE4-480F-990D-F6F1826CAABE}">
      <dsp:nvSpPr>
        <dsp:cNvPr id="0" name=""/>
        <dsp:cNvSpPr/>
      </dsp:nvSpPr>
      <dsp:spPr>
        <a:xfrm rot="16200000">
          <a:off x="1066800" y="-1066800"/>
          <a:ext cx="2171699" cy="4305300"/>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kern="1200" dirty="0" smtClean="0"/>
            <a:t>1. Structure Refinement</a:t>
          </a:r>
          <a:endParaRPr lang="en-US" sz="4400" kern="1200" dirty="0"/>
        </a:p>
      </dsp:txBody>
      <dsp:txXfrm rot="5400000">
        <a:off x="-1" y="1"/>
        <a:ext cx="4305300" cy="1628774"/>
      </dsp:txXfrm>
    </dsp:sp>
    <dsp:sp modelId="{8EC1773A-68FA-488A-9E8B-EDFA9F1C3589}">
      <dsp:nvSpPr>
        <dsp:cNvPr id="0" name=""/>
        <dsp:cNvSpPr/>
      </dsp:nvSpPr>
      <dsp:spPr>
        <a:xfrm>
          <a:off x="4305300" y="0"/>
          <a:ext cx="4305300" cy="2171699"/>
        </a:xfrm>
        <a:prstGeom prst="round1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kern="1200" dirty="0" smtClean="0"/>
            <a:t>2. Structure Optimization</a:t>
          </a:r>
          <a:endParaRPr lang="en-US" sz="4400" kern="1200" dirty="0"/>
        </a:p>
      </dsp:txBody>
      <dsp:txXfrm>
        <a:off x="4305300" y="0"/>
        <a:ext cx="4305300" cy="1628774"/>
      </dsp:txXfrm>
    </dsp:sp>
    <dsp:sp modelId="{6B8C7EE3-94DB-4E49-B1CF-135EA727672A}">
      <dsp:nvSpPr>
        <dsp:cNvPr id="0" name=""/>
        <dsp:cNvSpPr/>
      </dsp:nvSpPr>
      <dsp:spPr>
        <a:xfrm rot="10800000">
          <a:off x="0" y="2171699"/>
          <a:ext cx="4305300" cy="2171699"/>
        </a:xfrm>
        <a:prstGeom prst="round1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kern="1200" dirty="0" smtClean="0"/>
            <a:t>3. Restrained Minimization </a:t>
          </a:r>
          <a:endParaRPr lang="en-US" sz="4400" kern="1200" dirty="0"/>
        </a:p>
      </dsp:txBody>
      <dsp:txXfrm rot="10800000">
        <a:off x="0" y="2714624"/>
        <a:ext cx="4305300" cy="1628774"/>
      </dsp:txXfrm>
    </dsp:sp>
    <dsp:sp modelId="{1CB23FED-2E39-4A6D-94B5-67C26309A50F}">
      <dsp:nvSpPr>
        <dsp:cNvPr id="0" name=""/>
        <dsp:cNvSpPr/>
      </dsp:nvSpPr>
      <dsp:spPr>
        <a:xfrm rot="5400000">
          <a:off x="5372100" y="1104899"/>
          <a:ext cx="2171699" cy="4305300"/>
        </a:xfrm>
        <a:prstGeom prst="round1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kern="1200" dirty="0" smtClean="0"/>
            <a:t>4. Hypothesis Generation</a:t>
          </a:r>
          <a:endParaRPr lang="en-US" sz="4400" kern="1200" dirty="0"/>
        </a:p>
      </dsp:txBody>
      <dsp:txXfrm rot="-5400000">
        <a:off x="4305299" y="2714624"/>
        <a:ext cx="4305300" cy="1628774"/>
      </dsp:txXfrm>
    </dsp:sp>
    <dsp:sp modelId="{A79CF327-CC06-4D8B-98FF-BE68D9F58790}">
      <dsp:nvSpPr>
        <dsp:cNvPr id="0" name=""/>
        <dsp:cNvSpPr/>
      </dsp:nvSpPr>
      <dsp:spPr>
        <a:xfrm>
          <a:off x="2551282" y="1475116"/>
          <a:ext cx="3508035" cy="1393166"/>
        </a:xfrm>
        <a:prstGeom prst="roundRect">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Schrödinger Maestro </a:t>
          </a:r>
          <a:endParaRPr lang="en-US" sz="4400" kern="1200" dirty="0"/>
        </a:p>
      </dsp:txBody>
      <dsp:txXfrm>
        <a:off x="2619291" y="1543125"/>
        <a:ext cx="3372017" cy="1257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96B68-949C-4F20-9442-359A245B417A}">
      <dsp:nvSpPr>
        <dsp:cNvPr id="0" name=""/>
        <dsp:cNvSpPr/>
      </dsp:nvSpPr>
      <dsp:spPr>
        <a:xfrm rot="10800000">
          <a:off x="0" y="0"/>
          <a:ext cx="8686800" cy="2247900"/>
        </a:xfrm>
        <a:prstGeom prst="trapezoid">
          <a:avLst>
            <a:gd name="adj" fmla="val 48305"/>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tx1"/>
              </a:solidFill>
            </a:rPr>
            <a:t>DrugBank Database</a:t>
          </a:r>
        </a:p>
        <a:p>
          <a:pPr lvl="0" algn="ctr" defTabSz="1955800">
            <a:lnSpc>
              <a:spcPct val="90000"/>
            </a:lnSpc>
            <a:spcBef>
              <a:spcPct val="0"/>
            </a:spcBef>
            <a:spcAft>
              <a:spcPct val="35000"/>
            </a:spcAft>
          </a:pPr>
          <a:r>
            <a:rPr lang="en-US" sz="4400" kern="1200" dirty="0" smtClean="0">
              <a:solidFill>
                <a:schemeClr val="tx1"/>
              </a:solidFill>
            </a:rPr>
            <a:t>(8820 Molecules)</a:t>
          </a:r>
          <a:endParaRPr lang="en-US" sz="4400" kern="1200" dirty="0">
            <a:solidFill>
              <a:schemeClr val="tx1"/>
            </a:solidFill>
          </a:endParaRPr>
        </a:p>
      </dsp:txBody>
      <dsp:txXfrm rot="-10800000">
        <a:off x="1520189" y="0"/>
        <a:ext cx="5646420" cy="2247900"/>
      </dsp:txXfrm>
    </dsp:sp>
    <dsp:sp modelId="{5136D4F1-DA4F-45B4-8DEC-EC1A856AE5FB}">
      <dsp:nvSpPr>
        <dsp:cNvPr id="0" name=""/>
        <dsp:cNvSpPr/>
      </dsp:nvSpPr>
      <dsp:spPr>
        <a:xfrm rot="10800000">
          <a:off x="1085849" y="2180800"/>
          <a:ext cx="6515100" cy="2247900"/>
        </a:xfrm>
        <a:prstGeom prst="trapezoid">
          <a:avLst>
            <a:gd name="adj" fmla="val 48305"/>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5"/>
        </a:lnRef>
        <a:fillRef idx="3">
          <a:schemeClr val="accent5"/>
        </a:fillRef>
        <a:effectRef idx="2">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rPr>
            <a:t>Pharmacophore Based Virtual Screening</a:t>
          </a:r>
        </a:p>
        <a:p>
          <a:pPr lvl="0" algn="ctr" defTabSz="1600200">
            <a:lnSpc>
              <a:spcPct val="90000"/>
            </a:lnSpc>
            <a:spcBef>
              <a:spcPct val="0"/>
            </a:spcBef>
            <a:spcAft>
              <a:spcPct val="35000"/>
            </a:spcAft>
          </a:pPr>
          <a:r>
            <a:rPr lang="en-US" sz="3600" kern="1200" dirty="0" smtClean="0">
              <a:solidFill>
                <a:schemeClr val="tx1"/>
              </a:solidFill>
            </a:rPr>
            <a:t>(1000 Molecules)</a:t>
          </a:r>
          <a:endParaRPr lang="en-US" sz="3600" kern="1200" dirty="0">
            <a:solidFill>
              <a:schemeClr val="tx1"/>
            </a:solidFill>
          </a:endParaRPr>
        </a:p>
      </dsp:txBody>
      <dsp:txXfrm rot="-10800000">
        <a:off x="2225992" y="2180800"/>
        <a:ext cx="4234815" cy="2247900"/>
      </dsp:txXfrm>
    </dsp:sp>
    <dsp:sp modelId="{7766A08C-18E6-4D4D-BF9D-66B955A1CC31}">
      <dsp:nvSpPr>
        <dsp:cNvPr id="0" name=""/>
        <dsp:cNvSpPr/>
      </dsp:nvSpPr>
      <dsp:spPr>
        <a:xfrm rot="10800000">
          <a:off x="2171700" y="4462238"/>
          <a:ext cx="4343400" cy="2247900"/>
        </a:xfrm>
        <a:prstGeom prst="trapezoid">
          <a:avLst>
            <a:gd name="adj" fmla="val 48305"/>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rPr>
            <a:t>Docking Based Virtual Screening</a:t>
          </a:r>
          <a:endParaRPr lang="en-US" sz="3600" kern="1200" dirty="0">
            <a:solidFill>
              <a:schemeClr val="tx1"/>
            </a:solidFill>
          </a:endParaRPr>
        </a:p>
      </dsp:txBody>
      <dsp:txXfrm rot="-10800000">
        <a:off x="2931795" y="4462238"/>
        <a:ext cx="2823210" cy="2247900"/>
      </dsp:txXfrm>
    </dsp:sp>
    <dsp:sp modelId="{B0D02988-9D9C-43E4-9FD5-0AC4985457C1}">
      <dsp:nvSpPr>
        <dsp:cNvPr id="0" name=""/>
        <dsp:cNvSpPr/>
      </dsp:nvSpPr>
      <dsp:spPr>
        <a:xfrm rot="10800000">
          <a:off x="3257550" y="6743700"/>
          <a:ext cx="2171700" cy="2247900"/>
        </a:xfrm>
        <a:prstGeom prst="trapezoid">
          <a:avLst>
            <a:gd name="adj"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t" anchorCtr="0">
          <a:noAutofit/>
        </a:bodyPr>
        <a:lstStyle/>
        <a:p>
          <a:pPr lvl="0" algn="ctr" defTabSz="1244600">
            <a:lnSpc>
              <a:spcPct val="90000"/>
            </a:lnSpc>
            <a:spcBef>
              <a:spcPct val="0"/>
            </a:spcBef>
            <a:spcAft>
              <a:spcPct val="35000"/>
            </a:spcAft>
          </a:pPr>
          <a:r>
            <a:rPr lang="en-US" sz="2800" kern="1200" dirty="0" smtClean="0">
              <a:solidFill>
                <a:schemeClr val="tx1"/>
              </a:solidFill>
            </a:rPr>
            <a:t>Extra Precision Docking</a:t>
          </a:r>
          <a:endParaRPr lang="en-US" sz="2800" kern="1200" dirty="0">
            <a:solidFill>
              <a:schemeClr val="tx1"/>
            </a:solidFill>
          </a:endParaRPr>
        </a:p>
      </dsp:txBody>
      <dsp:txXfrm rot="-10800000">
        <a:off x="3257550" y="6743700"/>
        <a:ext cx="2171700" cy="2247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37D90-B7F9-4C4A-8118-43FFE3D11568}">
      <dsp:nvSpPr>
        <dsp:cNvPr id="0" name=""/>
        <dsp:cNvSpPr/>
      </dsp:nvSpPr>
      <dsp:spPr>
        <a:xfrm>
          <a:off x="0" y="0"/>
          <a:ext cx="3962400" cy="3962400"/>
        </a:xfrm>
        <a:prstGeom prst="pie">
          <a:avLst>
            <a:gd name="adj1" fmla="val 5400000"/>
            <a:gd name="adj2" fmla="val 16200000"/>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FF390A7-FFE2-475F-A5E2-6B7571A39860}">
      <dsp:nvSpPr>
        <dsp:cNvPr id="0" name=""/>
        <dsp:cNvSpPr/>
      </dsp:nvSpPr>
      <dsp:spPr>
        <a:xfrm>
          <a:off x="1981200" y="0"/>
          <a:ext cx="25603200" cy="3962400"/>
        </a:xfrm>
        <a:prstGeom prst="rect">
          <a:avLst/>
        </a:prstGeom>
        <a:solidFill>
          <a:schemeClr val="lt1">
            <a:alpha val="90000"/>
            <a:hueOff val="0"/>
            <a:satOff val="0"/>
            <a:lumOff val="0"/>
            <a:alphaOff val="0"/>
          </a:schemeClr>
        </a:solidFill>
        <a:ln w="9525" cap="flat" cmpd="sng" algn="ctr">
          <a:solidFill>
            <a:schemeClr val="accent4">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just" defTabSz="1155700" rtl="0">
            <a:lnSpc>
              <a:spcPct val="90000"/>
            </a:lnSpc>
            <a:spcBef>
              <a:spcPct val="0"/>
            </a:spcBef>
            <a:spcAft>
              <a:spcPct val="35000"/>
            </a:spcAft>
          </a:pPr>
          <a:r>
            <a:rPr lang="en-US" sz="2600" kern="1200" dirty="0" smtClean="0"/>
            <a:t>Since the outbreak of the novel coronavirus disease (COVID-19) in late December 2019, it rapidly spread throughout the world. Besides, no specific treatment has been reported so far against the disease. In such cases, the drug repurposing approach can be an effective way to determine potential candidates to treat COVID-19. Therefore, this study is focused on screening drugs that could inhibit the viral receptor. Structure of SARS-CoV-2 3CL protease with a complex (baicalein) was employed for the generation of pharmacophore hypothesis using Schrödinger Maestro. Initially, 8820 approved, investigational and experimental drugs from DrugBank database were screened on the basis of generated hypothesis features. Among those, 1000 drugs were subjected to molecular docking-based virtual screening to evaluate the glide score and glide energy. Moreover, receptor-ligand interactions of the best hits were analyzed using discovery studio software. The virtual screening revealed several drug classes including CYP3A4 inhibitor, anti-tumor, anti-platelet, antiviral, neurological, anticancer, Vit-B2 deficiency, anti-inflammatory, antidiabetic, and anti-asthmatic which are capable of inhibiting viral receptor. In particular, six drugs namely rutin, fosifloxuridine-nafalbenamide, eluxadoline, telmisartan, fostemsavir, and capmatinib demonstrated extra precision docking with promising binding affinities. Interaction analysis revealed several hydrogens and hydrophobic bonds with the amino acids of the active site. Additionally, 19 experimental drugs were found to possess higher docking scores than the bound complex with the receptor indicating a possibility of discovering novel drugs to treat COVID-19. However, further </a:t>
          </a:r>
          <a:r>
            <a:rPr lang="en-US" sz="2600" i="1" kern="1200" dirty="0" smtClean="0"/>
            <a:t>in vitro</a:t>
          </a:r>
          <a:r>
            <a:rPr lang="en-US" sz="2600" kern="1200" dirty="0" smtClean="0"/>
            <a:t> and</a:t>
          </a:r>
          <a:r>
            <a:rPr lang="en-US" sz="2600" i="1" kern="1200" dirty="0" smtClean="0"/>
            <a:t> in vivo</a:t>
          </a:r>
          <a:r>
            <a:rPr lang="en-US" sz="2600" kern="1200" dirty="0" smtClean="0"/>
            <a:t> studies are required for the evaluation of the antiviral activity of the mentioned drugs.</a:t>
          </a:r>
          <a:endParaRPr lang="en-US" sz="2600" kern="1200" dirty="0"/>
        </a:p>
      </dsp:txBody>
      <dsp:txXfrm>
        <a:off x="1981200" y="0"/>
        <a:ext cx="25603200" cy="396240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10/10/2020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pPr/>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269082-9D5D-43A3-B675-27AB9B8E552E}" type="slidenum">
              <a:rPr lang="en-US" smtClean="0"/>
              <a:pPr/>
              <a:t>1</a:t>
            </a:fld>
            <a:endParaRPr lang="en-US" dirty="0"/>
          </a:p>
        </p:txBody>
      </p:sp>
    </p:spTree>
    <p:extLst>
      <p:ext uri="{BB962C8B-B14F-4D97-AF65-F5344CB8AC3E}">
        <p14:creationId xmlns:p14="http://schemas.microsoft.com/office/powerpoint/2010/main" val="25499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pPr/>
              <a:t>10/10/2020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pPr/>
              <a:t>10/10/2020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pPr/>
              <a:t>10/10/2020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pPr/>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pPr/>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pPr/>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pPr/>
              <a:t>10/10/2020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pPr/>
              <a:t>10/10/2020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pPr/>
              <a:t>10/10/2020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pPr/>
              <a:t>10/10/2020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pPr/>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pPr/>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pPr/>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pPr/>
              <a:t>10/10/2020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pPr/>
              <a:t>10/10/2020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pPr/>
              <a:t>10/10/2020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pPr/>
              <a:t>10/10/2020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pPr/>
              <a:t>10/10/2020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pPr/>
              <a:t>10/10/2020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pPr/>
              <a:t>10/10/2020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pPr/>
              <a:t>10/10/2020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pPr/>
              <a:t>10/10/2020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pPr/>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Layout" Target="../diagrams/layout3.xml"/><Relationship Id="rId3" Type="http://schemas.openxmlformats.org/officeDocument/2006/relationships/image" Target="../media/image1.png"/><Relationship Id="rId21" Type="http://schemas.microsoft.com/office/2007/relationships/diagramDrawing" Target="../diagrams/drawing3.xml"/><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Data" Target="../diagrams/data3.xml"/><Relationship Id="rId2" Type="http://schemas.openxmlformats.org/officeDocument/2006/relationships/notesSlide" Target="../notesSlides/notesSlide1.xml"/><Relationship Id="rId16" Type="http://schemas.openxmlformats.org/officeDocument/2006/relationships/image" Target="../media/image4.jpeg"/><Relationship Id="rId20" Type="http://schemas.openxmlformats.org/officeDocument/2006/relationships/diagramColors" Target="../diagrams/colors3.xml"/><Relationship Id="rId1" Type="http://schemas.openxmlformats.org/officeDocument/2006/relationships/slideLayout" Target="../slideLayouts/slideLayout12.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3.jpeg"/><Relationship Id="rId15" Type="http://schemas.microsoft.com/office/2007/relationships/diagramDrawing" Target="../diagrams/drawing2.xml"/><Relationship Id="rId23" Type="http://schemas.openxmlformats.org/officeDocument/2006/relationships/image" Target="../media/image6.jpeg"/><Relationship Id="rId10" Type="http://schemas.microsoft.com/office/2007/relationships/diagramDrawing" Target="../diagrams/drawing1.xml"/><Relationship Id="rId19" Type="http://schemas.openxmlformats.org/officeDocument/2006/relationships/diagramQuickStyle" Target="../diagrams/quickStyle3.xml"/><Relationship Id="rId4" Type="http://schemas.openxmlformats.org/officeDocument/2006/relationships/image" Target="../media/image2.png"/><Relationship Id="rId9" Type="http://schemas.openxmlformats.org/officeDocument/2006/relationships/diagramColors" Target="../diagrams/colors1.xml"/><Relationship Id="rId14" Type="http://schemas.openxmlformats.org/officeDocument/2006/relationships/diagramColors" Target="../diagrams/colors2.xml"/><Relationship Id="rId2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806" y="1517650"/>
            <a:ext cx="27432000" cy="2089196"/>
          </a:xfrm>
        </p:spPr>
        <p:style>
          <a:lnRef idx="2">
            <a:schemeClr val="accent4"/>
          </a:lnRef>
          <a:fillRef idx="1">
            <a:schemeClr val="lt1"/>
          </a:fillRef>
          <a:effectRef idx="0">
            <a:schemeClr val="accent4"/>
          </a:effectRef>
          <a:fontRef idx="minor">
            <a:schemeClr val="dk1"/>
          </a:fontRef>
        </p:style>
        <p:txBody>
          <a:bodyPr>
            <a:noAutofit/>
          </a:bodyPr>
          <a:lstStyle/>
          <a:p>
            <a:r>
              <a:rPr lang="en-US" sz="6700" b="1" i="1" dirty="0" smtClean="0"/>
              <a:t>In silico</a:t>
            </a:r>
            <a:r>
              <a:rPr lang="en-US" sz="6700" b="1" dirty="0" smtClean="0"/>
              <a:t> virtual screening of known drugs against SARS-CoV-2 3CL protease: </a:t>
            </a:r>
            <a:br>
              <a:rPr lang="en-US" sz="6700" b="1" dirty="0" smtClean="0"/>
            </a:br>
            <a:r>
              <a:rPr lang="en-US" sz="6700" b="1" dirty="0" smtClean="0"/>
              <a:t>A drug repurposing approach for COVID-19</a:t>
            </a:r>
            <a:endParaRPr lang="en-US" sz="6700" dirty="0"/>
          </a:p>
        </p:txBody>
      </p:sp>
      <p:sp>
        <p:nvSpPr>
          <p:cNvPr id="8" name="TextBox 7"/>
          <p:cNvSpPr txBox="1"/>
          <p:nvPr/>
        </p:nvSpPr>
        <p:spPr>
          <a:xfrm>
            <a:off x="1497806" y="3517900"/>
            <a:ext cx="27423189" cy="3039294"/>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ct val="150000"/>
              </a:lnSpc>
            </a:pPr>
            <a:r>
              <a:rPr lang="en-US" sz="4400" dirty="0" smtClean="0">
                <a:solidFill>
                  <a:schemeClr val="bg1"/>
                </a:solidFill>
              </a:rPr>
              <a:t>Md. Riad Chowdhury</a:t>
            </a:r>
            <a:r>
              <a:rPr lang="en-US" sz="4400" baseline="30000" dirty="0" smtClean="0">
                <a:solidFill>
                  <a:schemeClr val="bg1"/>
                </a:solidFill>
              </a:rPr>
              <a:t>1</a:t>
            </a:r>
            <a:r>
              <a:rPr lang="en-US" sz="4400" dirty="0" smtClean="0">
                <a:solidFill>
                  <a:schemeClr val="bg1"/>
                </a:solidFill>
              </a:rPr>
              <a:t>, </a:t>
            </a:r>
            <a:r>
              <a:rPr lang="en-US" sz="4400" dirty="0" smtClean="0"/>
              <a:t>Md. </a:t>
            </a:r>
            <a:r>
              <a:rPr lang="en-US" sz="4400" dirty="0" smtClean="0"/>
              <a:t>Adnan</a:t>
            </a:r>
            <a:r>
              <a:rPr lang="en-US" sz="4400" baseline="30000" dirty="0" smtClean="0"/>
              <a:t>2,*</a:t>
            </a:r>
            <a:r>
              <a:rPr lang="en-US" sz="4400" dirty="0" smtClean="0"/>
              <a:t>, </a:t>
            </a:r>
            <a:r>
              <a:rPr lang="en-US" sz="4400" dirty="0" smtClean="0"/>
              <a:t>Md. Nazim Uddin </a:t>
            </a:r>
            <a:r>
              <a:rPr lang="en-US" sz="4400" dirty="0" smtClean="0"/>
              <a:t>Chy</a:t>
            </a:r>
            <a:r>
              <a:rPr lang="en-US" sz="4400" baseline="30000" dirty="0" smtClean="0"/>
              <a:t>1,*</a:t>
            </a:r>
            <a:r>
              <a:rPr lang="en-US" sz="4400" dirty="0" smtClean="0"/>
              <a:t>, </a:t>
            </a:r>
            <a:r>
              <a:rPr lang="en-US" sz="4400" dirty="0" smtClean="0"/>
              <a:t>A.T.M. Mostafa Kamal</a:t>
            </a:r>
            <a:r>
              <a:rPr lang="en-US" sz="4400" baseline="30000" dirty="0" smtClean="0"/>
              <a:t>1</a:t>
            </a:r>
            <a:endParaRPr lang="en-US" sz="4400" dirty="0">
              <a:solidFill>
                <a:schemeClr val="bg1"/>
              </a:solidFill>
            </a:endParaRPr>
          </a:p>
          <a:p>
            <a:pPr algn="ctr">
              <a:lnSpc>
                <a:spcPct val="150000"/>
              </a:lnSpc>
            </a:pPr>
            <a:r>
              <a:rPr lang="en-US" sz="3600" i="1" baseline="30000" dirty="0" smtClean="0"/>
              <a:t>1</a:t>
            </a:r>
            <a:r>
              <a:rPr lang="en-US" sz="3600" i="1" dirty="0" smtClean="0"/>
              <a:t>Department of Pharmacy, International Islamic University Chittagong, </a:t>
            </a:r>
            <a:r>
              <a:rPr lang="en-US" sz="3600" i="1" dirty="0" err="1" smtClean="0"/>
              <a:t>Kumira</a:t>
            </a:r>
            <a:r>
              <a:rPr lang="en-US" sz="3600" i="1" dirty="0" smtClean="0"/>
              <a:t>, Chittagong 4318, Bangladesh</a:t>
            </a:r>
          </a:p>
          <a:p>
            <a:pPr algn="ctr"/>
            <a:r>
              <a:rPr lang="en-US" sz="3600" i="1" baseline="30000" dirty="0" smtClean="0"/>
              <a:t>2</a:t>
            </a:r>
            <a:r>
              <a:rPr lang="en-US" sz="3600" i="1" dirty="0" smtClean="0"/>
              <a:t>Department of Bio-Health Technology, </a:t>
            </a:r>
            <a:r>
              <a:rPr lang="en-US" sz="3600" i="1" dirty="0" err="1" smtClean="0"/>
              <a:t>Kangwon</a:t>
            </a:r>
            <a:r>
              <a:rPr lang="en-US" sz="3600" i="1" dirty="0" smtClean="0"/>
              <a:t> National University, </a:t>
            </a:r>
            <a:r>
              <a:rPr lang="en-US" sz="3600" i="1" dirty="0" err="1" smtClean="0"/>
              <a:t>Chuncheon</a:t>
            </a:r>
            <a:r>
              <a:rPr lang="en-US" sz="3600" i="1" dirty="0" smtClean="0"/>
              <a:t>, 24341, Republic of Korea</a:t>
            </a:r>
          </a:p>
          <a:p>
            <a:pPr algn="ctr"/>
            <a:r>
              <a:rPr lang="en-US" sz="2800" i="1" dirty="0" smtClean="0"/>
              <a:t>*Corresponding </a:t>
            </a:r>
            <a:r>
              <a:rPr lang="en-US" sz="2800" i="1" dirty="0"/>
              <a:t>author: </a:t>
            </a:r>
            <a:r>
              <a:rPr lang="en-US" sz="2800" i="1" dirty="0" smtClean="0"/>
              <a:t>mdadnan1991.pharma@gmail.com</a:t>
            </a:r>
            <a:r>
              <a:rPr lang="en-US" sz="2800" i="1" dirty="0"/>
              <a:t>; nazim107282@gmail.com</a:t>
            </a:r>
            <a:endParaRPr lang="en-US" sz="2800" i="1" dirty="0" smtClean="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85391" y="39235053"/>
            <a:ext cx="27423185" cy="2508534"/>
          </a:xfrm>
          <a:prstGeom prst="rect">
            <a:avLst/>
          </a:prstGeom>
        </p:spPr>
      </p:pic>
      <p:sp>
        <p:nvSpPr>
          <p:cNvPr id="18" name="TextBox 17"/>
          <p:cNvSpPr txBox="1"/>
          <p:nvPr/>
        </p:nvSpPr>
        <p:spPr>
          <a:xfrm>
            <a:off x="1497806" y="10585450"/>
            <a:ext cx="8763000" cy="1064776"/>
          </a:xfrm>
          <a:prstGeom prst="round2SameRect">
            <a:avLst/>
          </a:prstGeom>
          <a:solidFill>
            <a:srgbClr val="663399"/>
          </a:solidFill>
          <a:effectLst>
            <a:innerShdw blurRad="114300">
              <a:prstClr val="black"/>
            </a:inn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nchor="t">
            <a:spAutoFit/>
          </a:bodyPr>
          <a:lstStyle/>
          <a:p>
            <a:pPr algn="ctr">
              <a:lnSpc>
                <a:spcPct val="150000"/>
              </a:lnSpc>
            </a:pPr>
            <a:r>
              <a:rPr lang="en-US" sz="4000" b="1" dirty="0" smtClean="0"/>
              <a:t>Methodology</a:t>
            </a:r>
          </a:p>
        </p:txBody>
      </p:sp>
      <p:sp>
        <p:nvSpPr>
          <p:cNvPr id="21" name="Rectangle 20"/>
          <p:cNvSpPr/>
          <p:nvPr/>
        </p:nvSpPr>
        <p:spPr>
          <a:xfrm>
            <a:off x="1497806" y="11576050"/>
            <a:ext cx="8763000" cy="27508200"/>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23" name="Picture 22" descr="6M2N-Figure.png"/>
          <p:cNvPicPr>
            <a:picLocks noChangeAspect="1"/>
          </p:cNvPicPr>
          <p:nvPr/>
        </p:nvPicPr>
        <p:blipFill>
          <a:blip r:embed="rId4"/>
          <a:stretch>
            <a:fillRect/>
          </a:stretch>
        </p:blipFill>
        <p:spPr>
          <a:xfrm>
            <a:off x="1579958" y="11652250"/>
            <a:ext cx="8604648" cy="4267200"/>
          </a:xfrm>
          <a:prstGeom prst="rect">
            <a:avLst/>
          </a:prstGeom>
        </p:spPr>
      </p:pic>
      <p:sp>
        <p:nvSpPr>
          <p:cNvPr id="24" name="Down Arrow 23"/>
          <p:cNvSpPr/>
          <p:nvPr/>
        </p:nvSpPr>
        <p:spPr>
          <a:xfrm>
            <a:off x="5384006" y="16071850"/>
            <a:ext cx="914400" cy="91440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650206" y="15671740"/>
            <a:ext cx="8534400" cy="400110"/>
          </a:xfrm>
          <a:prstGeom prst="rect">
            <a:avLst/>
          </a:prstGeom>
          <a:noFill/>
        </p:spPr>
        <p:txBody>
          <a:bodyPr wrap="square" rtlCol="0">
            <a:spAutoFit/>
          </a:bodyPr>
          <a:lstStyle/>
          <a:p>
            <a:r>
              <a:rPr lang="en-US" sz="2000" dirty="0" smtClean="0"/>
              <a:t>SARS-CoV-2 3CL protease (3CLpro) in complex with a novel inhibitor (Baicalein) </a:t>
            </a:r>
            <a:endParaRPr lang="en-US" sz="2000" dirty="0"/>
          </a:p>
        </p:txBody>
      </p:sp>
      <p:pic>
        <p:nvPicPr>
          <p:cNvPr id="27" name="Picture 26" descr="Hypo.jpg"/>
          <p:cNvPicPr>
            <a:picLocks noChangeAspect="1"/>
          </p:cNvPicPr>
          <p:nvPr/>
        </p:nvPicPr>
        <p:blipFill>
          <a:blip r:embed="rId5"/>
          <a:stretch>
            <a:fillRect/>
          </a:stretch>
        </p:blipFill>
        <p:spPr>
          <a:xfrm>
            <a:off x="1497806" y="22777450"/>
            <a:ext cx="8763000" cy="5638800"/>
          </a:xfrm>
          <a:prstGeom prst="rect">
            <a:avLst/>
          </a:prstGeom>
        </p:spPr>
      </p:pic>
      <p:sp>
        <p:nvSpPr>
          <p:cNvPr id="19" name="TextBox 18"/>
          <p:cNvSpPr txBox="1"/>
          <p:nvPr/>
        </p:nvSpPr>
        <p:spPr>
          <a:xfrm>
            <a:off x="1802606" y="28416250"/>
            <a:ext cx="8153400" cy="369332"/>
          </a:xfrm>
          <a:prstGeom prst="rect">
            <a:avLst/>
          </a:prstGeom>
          <a:noFill/>
        </p:spPr>
        <p:txBody>
          <a:bodyPr wrap="square" rtlCol="0">
            <a:spAutoFit/>
          </a:bodyPr>
          <a:lstStyle/>
          <a:p>
            <a:r>
              <a:rPr lang="en-US" sz="1800" dirty="0" smtClean="0"/>
              <a:t>E-pharmacophore hypothesis of SARS-CoV-2 3CL protease in complex with Baicalein</a:t>
            </a:r>
            <a:endParaRPr lang="en-US" sz="1800" dirty="0"/>
          </a:p>
        </p:txBody>
      </p:sp>
      <p:graphicFrame>
        <p:nvGraphicFramePr>
          <p:cNvPr id="20" name="Diagram 19"/>
          <p:cNvGraphicFramePr/>
          <p:nvPr/>
        </p:nvGraphicFramePr>
        <p:xfrm>
          <a:off x="1574006" y="17214850"/>
          <a:ext cx="8610600" cy="43433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0" name="Diagram 29"/>
          <p:cNvGraphicFramePr/>
          <p:nvPr/>
        </p:nvGraphicFramePr>
        <p:xfrm>
          <a:off x="1574006" y="29940250"/>
          <a:ext cx="8686800" cy="89916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46" name="Rectangle 45"/>
          <p:cNvSpPr/>
          <p:nvPr/>
        </p:nvSpPr>
        <p:spPr>
          <a:xfrm>
            <a:off x="10413206" y="11499850"/>
            <a:ext cx="9144000" cy="20269200"/>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aphicFrame>
        <p:nvGraphicFramePr>
          <p:cNvPr id="47" name="Table 46"/>
          <p:cNvGraphicFramePr>
            <a:graphicFrameLocks noGrp="1"/>
          </p:cNvGraphicFramePr>
          <p:nvPr/>
        </p:nvGraphicFramePr>
        <p:xfrm>
          <a:off x="10489406" y="12033250"/>
          <a:ext cx="8991600" cy="19659597"/>
        </p:xfrm>
        <a:graphic>
          <a:graphicData uri="http://schemas.openxmlformats.org/drawingml/2006/table">
            <a:tbl>
              <a:tblPr firstRow="1" bandRow="1">
                <a:tableStyleId>{F5AB1C69-6EDB-4FF4-983F-18BD219EF322}</a:tableStyleId>
              </a:tblPr>
              <a:tblGrid>
                <a:gridCol w="2286000"/>
                <a:gridCol w="2286000"/>
                <a:gridCol w="2743200"/>
                <a:gridCol w="1676400"/>
              </a:tblGrid>
              <a:tr h="1068120">
                <a:tc>
                  <a:txBody>
                    <a:bodyPr/>
                    <a:lstStyle/>
                    <a:p>
                      <a:pPr marL="0" marR="0">
                        <a:lnSpc>
                          <a:spcPct val="100000"/>
                        </a:lnSpc>
                        <a:spcBef>
                          <a:spcPts val="0"/>
                        </a:spcBef>
                        <a:spcAft>
                          <a:spcPts val="600"/>
                        </a:spcAft>
                      </a:pPr>
                      <a:r>
                        <a:rPr lang="en-US" sz="2400" dirty="0"/>
                        <a:t>Drug Name</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Group</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Category</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Glide Score (kcal/mol)</a:t>
                      </a:r>
                      <a:endParaRPr lang="en-US" sz="2400" dirty="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dirty="0" err="1"/>
                        <a:t>Olinciguat</a:t>
                      </a:r>
                      <a:r>
                        <a:rPr lang="en-US" sz="2400" dirty="0"/>
                        <a:t> </a:t>
                      </a:r>
                      <a:endParaRPr lang="en-US" sz="2400" b="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Investigational</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CYP3A4 Inhibitor</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-7.981</a:t>
                      </a:r>
                      <a:endParaRPr lang="en-US" sz="2400" dirty="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dirty="0" err="1"/>
                        <a:t>Glumetinib</a:t>
                      </a:r>
                      <a:endParaRPr lang="en-US" sz="2400" b="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Investigational</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Anti-tumor</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-7.963</a:t>
                      </a:r>
                      <a:endParaRPr lang="en-US" sz="2400" dirty="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dirty="0" err="1"/>
                        <a:t>Prasugrel</a:t>
                      </a:r>
                      <a:endParaRPr lang="en-US" sz="2400" b="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Approved</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Anti-platelet</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-7.615</a:t>
                      </a:r>
                      <a:endParaRPr lang="en-US" sz="2400" dirty="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dirty="0"/>
                        <a:t>BMS-488043</a:t>
                      </a:r>
                      <a:endParaRPr lang="en-US" sz="2400" b="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Investigational</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Antiviral</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-7.482</a:t>
                      </a:r>
                      <a:endParaRPr lang="en-US" sz="240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dirty="0" err="1"/>
                        <a:t>Darapladib</a:t>
                      </a:r>
                      <a:endParaRPr lang="en-US" sz="2400" b="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Investigational</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Atherosclerosis</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-7.473</a:t>
                      </a:r>
                      <a:endParaRPr lang="en-US" sz="2400" dirty="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dirty="0" err="1"/>
                        <a:t>Emapunil</a:t>
                      </a:r>
                      <a:endParaRPr lang="en-US" sz="2400" b="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Investigational</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Anxiolytic</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-7.447</a:t>
                      </a:r>
                      <a:endParaRPr lang="en-US" sz="240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dirty="0" err="1"/>
                        <a:t>Fulacimstat</a:t>
                      </a:r>
                      <a:endParaRPr lang="en-US" sz="2400" b="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Investigational</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Antiinflammatory</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-7.441</a:t>
                      </a:r>
                      <a:endParaRPr lang="en-US" sz="240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dirty="0"/>
                        <a:t>GSK-364735</a:t>
                      </a:r>
                      <a:endParaRPr lang="en-US" sz="2400" b="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Investigational</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Antiviral</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-7.432</a:t>
                      </a:r>
                      <a:endParaRPr lang="en-US" sz="2400" dirty="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dirty="0" err="1"/>
                        <a:t>Lucitanib</a:t>
                      </a:r>
                      <a:endParaRPr lang="en-US" sz="2400" b="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Investigational</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Anticancer</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-7.363</a:t>
                      </a:r>
                      <a:endParaRPr lang="en-US" sz="2400" dirty="0">
                        <a:solidFill>
                          <a:srgbClr val="000000"/>
                        </a:solidFill>
                        <a:latin typeface="Times New Roman"/>
                        <a:ea typeface="Calibri"/>
                      </a:endParaRPr>
                    </a:p>
                  </a:txBody>
                  <a:tcPr marL="68580" marR="68580" marT="0" marB="0"/>
                </a:tc>
              </a:tr>
              <a:tr h="1404794">
                <a:tc>
                  <a:txBody>
                    <a:bodyPr/>
                    <a:lstStyle/>
                    <a:p>
                      <a:pPr marL="0" marR="0">
                        <a:lnSpc>
                          <a:spcPct val="100000"/>
                        </a:lnSpc>
                        <a:spcBef>
                          <a:spcPts val="0"/>
                        </a:spcBef>
                        <a:spcAft>
                          <a:spcPts val="600"/>
                        </a:spcAft>
                      </a:pPr>
                      <a:r>
                        <a:rPr lang="en-US" sz="2400" dirty="0" err="1"/>
                        <a:t>Oxyphenisatin</a:t>
                      </a:r>
                      <a:r>
                        <a:rPr lang="en-US" sz="2400" dirty="0"/>
                        <a:t> acetate</a:t>
                      </a:r>
                      <a:endParaRPr lang="en-US" sz="2400" b="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Approved, Investigational, Withdrawn</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Anticancer</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-7.355</a:t>
                      </a:r>
                      <a:endParaRPr lang="en-US" sz="2400" dirty="0">
                        <a:solidFill>
                          <a:srgbClr val="000000"/>
                        </a:solidFill>
                        <a:latin typeface="Times New Roman"/>
                        <a:ea typeface="Calibri"/>
                      </a:endParaRPr>
                    </a:p>
                  </a:txBody>
                  <a:tcPr marL="68580" marR="68580" marT="0" marB="0"/>
                </a:tc>
              </a:tr>
              <a:tr h="1179382">
                <a:tc>
                  <a:txBody>
                    <a:bodyPr/>
                    <a:lstStyle/>
                    <a:p>
                      <a:pPr marL="0" marR="0">
                        <a:lnSpc>
                          <a:spcPct val="100000"/>
                        </a:lnSpc>
                        <a:spcBef>
                          <a:spcPts val="0"/>
                        </a:spcBef>
                        <a:spcAft>
                          <a:spcPts val="600"/>
                        </a:spcAft>
                      </a:pPr>
                      <a:r>
                        <a:rPr lang="en-US" sz="2400" dirty="0" err="1"/>
                        <a:t>Cianidanol</a:t>
                      </a:r>
                      <a:endParaRPr lang="en-US" sz="2400" b="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Approved,</a:t>
                      </a:r>
                    </a:p>
                    <a:p>
                      <a:pPr marL="0" marR="0">
                        <a:lnSpc>
                          <a:spcPct val="100000"/>
                        </a:lnSpc>
                        <a:spcBef>
                          <a:spcPts val="0"/>
                        </a:spcBef>
                        <a:spcAft>
                          <a:spcPts val="600"/>
                        </a:spcAft>
                      </a:pPr>
                      <a:r>
                        <a:rPr lang="en-US" sz="2400"/>
                        <a:t>Withdrawn</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Antiinflammatory</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-7.340</a:t>
                      </a:r>
                      <a:endParaRPr lang="en-US" sz="2400" dirty="0">
                        <a:solidFill>
                          <a:srgbClr val="000000"/>
                        </a:solidFill>
                        <a:latin typeface="Times New Roman"/>
                        <a:ea typeface="Calibri"/>
                      </a:endParaRPr>
                    </a:p>
                  </a:txBody>
                  <a:tcPr marL="68580" marR="68580" marT="0" marB="0"/>
                </a:tc>
              </a:tr>
              <a:tr h="1247221">
                <a:tc>
                  <a:txBody>
                    <a:bodyPr/>
                    <a:lstStyle/>
                    <a:p>
                      <a:pPr marL="0" marR="0">
                        <a:lnSpc>
                          <a:spcPct val="100000"/>
                        </a:lnSpc>
                        <a:spcBef>
                          <a:spcPts val="0"/>
                        </a:spcBef>
                        <a:spcAft>
                          <a:spcPts val="600"/>
                        </a:spcAft>
                      </a:pPr>
                      <a:r>
                        <a:rPr lang="en-US" sz="2400" dirty="0"/>
                        <a:t>Riboflavin</a:t>
                      </a:r>
                      <a:endParaRPr lang="en-US" sz="2400" b="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Approved, Investigational, Nutraceutical</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Vit-B2 Deficiency</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-7.306</a:t>
                      </a:r>
                      <a:endParaRPr lang="en-US" sz="2400" dirty="0">
                        <a:solidFill>
                          <a:srgbClr val="000000"/>
                        </a:solidFill>
                        <a:latin typeface="Times New Roman"/>
                        <a:ea typeface="Calibri"/>
                      </a:endParaRPr>
                    </a:p>
                  </a:txBody>
                  <a:tcPr marL="68580" marR="68580" marT="0" marB="0"/>
                </a:tc>
              </a:tr>
              <a:tr h="874546">
                <a:tc>
                  <a:txBody>
                    <a:bodyPr/>
                    <a:lstStyle/>
                    <a:p>
                      <a:pPr marL="0" marR="0">
                        <a:lnSpc>
                          <a:spcPct val="100000"/>
                        </a:lnSpc>
                        <a:spcBef>
                          <a:spcPts val="0"/>
                        </a:spcBef>
                        <a:spcAft>
                          <a:spcPts val="600"/>
                        </a:spcAft>
                      </a:pPr>
                      <a:r>
                        <a:rPr lang="en-US" sz="2400" dirty="0" err="1"/>
                        <a:t>Ivosidenib</a:t>
                      </a:r>
                      <a:endParaRPr lang="en-US" sz="2400" b="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Approved, Investigational</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Anticancer</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-7.256</a:t>
                      </a:r>
                      <a:endParaRPr lang="en-US" sz="240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a:t>Inarigivir</a:t>
                      </a:r>
                      <a:endParaRPr lang="en-US" sz="2400" b="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Investigational</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Antiviral</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-7.246</a:t>
                      </a:r>
                      <a:endParaRPr lang="en-US" sz="240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dirty="0" err="1"/>
                        <a:t>Tepoxalin</a:t>
                      </a:r>
                      <a:endParaRPr lang="en-US" sz="2400" b="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Vet approved</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Antiinflammatory</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-7.220</a:t>
                      </a:r>
                      <a:endParaRPr lang="en-US" sz="240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dirty="0" err="1"/>
                        <a:t>Iguratimod</a:t>
                      </a:r>
                      <a:endParaRPr lang="en-US" sz="2400" b="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Investigational</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Antiinflammatory</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-7.203</a:t>
                      </a:r>
                      <a:endParaRPr lang="en-US" sz="2400" dirty="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a:t>Cabotegravir</a:t>
                      </a:r>
                      <a:endParaRPr lang="en-US" sz="2400" b="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Investigational</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Antiviral</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-7.134</a:t>
                      </a:r>
                      <a:endParaRPr lang="en-US" sz="240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a:t>MK-0533</a:t>
                      </a:r>
                      <a:endParaRPr lang="en-US" sz="2400" b="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Investigational</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Antidiabetic</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-7.025</a:t>
                      </a:r>
                      <a:endParaRPr lang="en-US" sz="240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a:t>Selurampanel</a:t>
                      </a:r>
                      <a:endParaRPr lang="en-US" sz="2400" b="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Investigational</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Antiepileptic</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-6.990</a:t>
                      </a:r>
                      <a:endParaRPr lang="en-US" sz="2400" dirty="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a:t>JNJ-39393406</a:t>
                      </a:r>
                      <a:endParaRPr lang="en-US" sz="2400" b="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Investigational</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Antidepressant</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-6.986</a:t>
                      </a:r>
                      <a:endParaRPr lang="en-US" sz="240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a:t>Pagoclone</a:t>
                      </a:r>
                      <a:endParaRPr lang="en-US" sz="2400" b="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Investigational</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Anxiolytic</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-6.961</a:t>
                      </a:r>
                      <a:endParaRPr lang="en-US" sz="240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dirty="0" err="1"/>
                        <a:t>Aplindore</a:t>
                      </a:r>
                      <a:endParaRPr lang="en-US" sz="2400" b="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Investigational</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Neurologic disorder</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-6.936</a:t>
                      </a:r>
                      <a:endParaRPr lang="en-US" sz="240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dirty="0" err="1"/>
                        <a:t>Deracoxib</a:t>
                      </a:r>
                      <a:endParaRPr lang="en-US" sz="2400" b="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Investigational</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Antiinflammatory</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-6.927</a:t>
                      </a:r>
                      <a:endParaRPr lang="en-US" sz="240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a:t>Apararenone</a:t>
                      </a:r>
                      <a:endParaRPr lang="en-US" sz="2400" b="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Investigational</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Antidiabetic</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-6.922</a:t>
                      </a:r>
                      <a:endParaRPr lang="en-US" sz="240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a:t>Spebrutinib</a:t>
                      </a:r>
                      <a:endParaRPr lang="en-US" sz="2400" b="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Investigational</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Anticancer</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-6.902</a:t>
                      </a:r>
                      <a:endParaRPr lang="en-US" sz="240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a:t>Dolutegravir</a:t>
                      </a:r>
                      <a:endParaRPr lang="en-US" sz="2400" b="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Approved</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Antiviral</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-6.884</a:t>
                      </a:r>
                      <a:endParaRPr lang="en-US" sz="240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a:t>Indibulin</a:t>
                      </a:r>
                      <a:endParaRPr lang="en-US" sz="2400" b="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Investigational</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Anti-tumor</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-6.873</a:t>
                      </a:r>
                      <a:endParaRPr lang="en-US" sz="240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dirty="0" err="1"/>
                        <a:t>Cromoglicic</a:t>
                      </a:r>
                      <a:r>
                        <a:rPr lang="en-US" sz="2400" dirty="0"/>
                        <a:t> acid</a:t>
                      </a:r>
                      <a:endParaRPr lang="en-US" sz="2400" b="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a:t>Approved</a:t>
                      </a:r>
                      <a:endParaRPr lang="en-US" sz="240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Anti-asthmatic</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-6.871</a:t>
                      </a:r>
                      <a:endParaRPr lang="en-US" sz="2400" dirty="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dirty="0" err="1"/>
                        <a:t>Sonedenoson</a:t>
                      </a:r>
                      <a:endParaRPr lang="en-US" sz="2400" b="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Investigational</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Antidiabetic</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-6.829</a:t>
                      </a:r>
                      <a:endParaRPr lang="en-US" sz="2400" dirty="0">
                        <a:solidFill>
                          <a:srgbClr val="000000"/>
                        </a:solidFill>
                        <a:latin typeface="Times New Roman"/>
                        <a:ea typeface="Calibri"/>
                      </a:endParaRPr>
                    </a:p>
                  </a:txBody>
                  <a:tcPr marL="68580" marR="68580" marT="0" marB="0"/>
                </a:tc>
              </a:tr>
              <a:tr h="534059">
                <a:tc>
                  <a:txBody>
                    <a:bodyPr/>
                    <a:lstStyle/>
                    <a:p>
                      <a:pPr marL="0" marR="0">
                        <a:lnSpc>
                          <a:spcPct val="100000"/>
                        </a:lnSpc>
                        <a:spcBef>
                          <a:spcPts val="0"/>
                        </a:spcBef>
                        <a:spcAft>
                          <a:spcPts val="600"/>
                        </a:spcAft>
                      </a:pPr>
                      <a:r>
                        <a:rPr lang="en-US" sz="2400" dirty="0" err="1"/>
                        <a:t>Idelalisib</a:t>
                      </a:r>
                      <a:endParaRPr lang="en-US" sz="2400" b="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Approved</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Anticancer</a:t>
                      </a:r>
                      <a:endParaRPr lang="en-US" sz="2400" dirty="0">
                        <a:solidFill>
                          <a:srgbClr val="000000"/>
                        </a:solidFill>
                        <a:latin typeface="Times New Roman"/>
                        <a:ea typeface="Calibri"/>
                      </a:endParaRPr>
                    </a:p>
                  </a:txBody>
                  <a:tcPr marL="68580" marR="68580" marT="0" marB="0"/>
                </a:tc>
                <a:tc>
                  <a:txBody>
                    <a:bodyPr/>
                    <a:lstStyle/>
                    <a:p>
                      <a:pPr marL="0" marR="0">
                        <a:lnSpc>
                          <a:spcPct val="100000"/>
                        </a:lnSpc>
                        <a:spcBef>
                          <a:spcPts val="0"/>
                        </a:spcBef>
                        <a:spcAft>
                          <a:spcPts val="600"/>
                        </a:spcAft>
                      </a:pPr>
                      <a:r>
                        <a:rPr lang="en-US" sz="2400" dirty="0"/>
                        <a:t>-6.8297</a:t>
                      </a:r>
                      <a:endParaRPr lang="en-US" sz="2400" dirty="0">
                        <a:solidFill>
                          <a:srgbClr val="000000"/>
                        </a:solidFill>
                        <a:latin typeface="Times New Roman"/>
                        <a:ea typeface="Calibri"/>
                      </a:endParaRPr>
                    </a:p>
                  </a:txBody>
                  <a:tcPr marL="68580" marR="68580" marT="0" marB="0"/>
                </a:tc>
              </a:tr>
            </a:tbl>
          </a:graphicData>
        </a:graphic>
      </p:graphicFrame>
      <p:sp>
        <p:nvSpPr>
          <p:cNvPr id="48" name="TextBox 47"/>
          <p:cNvSpPr txBox="1"/>
          <p:nvPr/>
        </p:nvSpPr>
        <p:spPr>
          <a:xfrm>
            <a:off x="10565606" y="11576050"/>
            <a:ext cx="8991600" cy="461665"/>
          </a:xfrm>
          <a:prstGeom prst="rect">
            <a:avLst/>
          </a:prstGeom>
          <a:noFill/>
        </p:spPr>
        <p:txBody>
          <a:bodyPr wrap="square" rtlCol="0">
            <a:spAutoFit/>
          </a:bodyPr>
          <a:lstStyle/>
          <a:p>
            <a:r>
              <a:rPr lang="en-US" sz="2400" b="1" dirty="0" smtClean="0"/>
              <a:t>Table-1:</a:t>
            </a:r>
            <a:r>
              <a:rPr lang="en-US" sz="2400" dirty="0" smtClean="0"/>
              <a:t> Top 30 potential drugs obtained virtual screening.</a:t>
            </a:r>
            <a:endParaRPr lang="en-US" sz="2400" dirty="0"/>
          </a:p>
        </p:txBody>
      </p:sp>
      <p:sp>
        <p:nvSpPr>
          <p:cNvPr id="53" name="Rectangle 52"/>
          <p:cNvSpPr/>
          <p:nvPr/>
        </p:nvSpPr>
        <p:spPr>
          <a:xfrm>
            <a:off x="19709606" y="11499850"/>
            <a:ext cx="9220200" cy="4114800"/>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smtClean="0"/>
          </a:p>
        </p:txBody>
      </p:sp>
      <p:pic>
        <p:nvPicPr>
          <p:cNvPr id="54" name="Picture 53" descr="COVID_19"/>
          <p:cNvPicPr/>
          <p:nvPr/>
        </p:nvPicPr>
        <p:blipFill>
          <a:blip r:embed="rId16" cstate="print"/>
          <a:srcRect/>
          <a:stretch>
            <a:fillRect/>
          </a:stretch>
        </p:blipFill>
        <p:spPr bwMode="auto">
          <a:xfrm>
            <a:off x="19785806" y="11576050"/>
            <a:ext cx="9067800" cy="3505200"/>
          </a:xfrm>
          <a:prstGeom prst="rect">
            <a:avLst/>
          </a:prstGeom>
          <a:noFill/>
          <a:ln w="9525">
            <a:noFill/>
            <a:miter lim="800000"/>
            <a:headEnd/>
            <a:tailEnd/>
          </a:ln>
        </p:spPr>
      </p:pic>
      <p:sp>
        <p:nvSpPr>
          <p:cNvPr id="55" name="TextBox 54"/>
          <p:cNvSpPr txBox="1"/>
          <p:nvPr/>
        </p:nvSpPr>
        <p:spPr>
          <a:xfrm>
            <a:off x="19709606" y="14928850"/>
            <a:ext cx="9220200" cy="707886"/>
          </a:xfrm>
          <a:prstGeom prst="rect">
            <a:avLst/>
          </a:prstGeom>
          <a:noFill/>
        </p:spPr>
        <p:txBody>
          <a:bodyPr wrap="square" rtlCol="0">
            <a:spAutoFit/>
          </a:bodyPr>
          <a:lstStyle/>
          <a:p>
            <a:pPr algn="just"/>
            <a:r>
              <a:rPr lang="en-US" sz="2000" b="1" dirty="0" smtClean="0"/>
              <a:t>Figure-1: </a:t>
            </a:r>
            <a:r>
              <a:rPr lang="en-US" sz="2000" dirty="0" smtClean="0"/>
              <a:t>XP</a:t>
            </a:r>
            <a:r>
              <a:rPr lang="en-US" sz="2000" b="1" dirty="0" smtClean="0"/>
              <a:t> </a:t>
            </a:r>
            <a:r>
              <a:rPr lang="en-US" sz="2000" dirty="0" smtClean="0"/>
              <a:t>G-Score and glide energy of approved and investigational drugs from extra precision (XP) docking.</a:t>
            </a:r>
          </a:p>
        </p:txBody>
      </p:sp>
      <p:graphicFrame>
        <p:nvGraphicFramePr>
          <p:cNvPr id="37" name="Diagram 36"/>
          <p:cNvGraphicFramePr/>
          <p:nvPr/>
        </p:nvGraphicFramePr>
        <p:xfrm>
          <a:off x="1345406" y="6394450"/>
          <a:ext cx="27584400" cy="3962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5" name="TextBox 34"/>
          <p:cNvSpPr txBox="1"/>
          <p:nvPr/>
        </p:nvSpPr>
        <p:spPr>
          <a:xfrm>
            <a:off x="10413206" y="10585450"/>
            <a:ext cx="18516600" cy="964752"/>
          </a:xfrm>
          <a:prstGeom prst="round2SameRect">
            <a:avLst>
              <a:gd name="adj1" fmla="val 16667"/>
              <a:gd name="adj2" fmla="val 0"/>
            </a:avLst>
          </a:prstGeom>
          <a:solidFill>
            <a:srgbClr val="663399"/>
          </a:solidFill>
          <a:effectLst>
            <a:innerShdw blurRad="114300">
              <a:prstClr val="black"/>
            </a:inn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nchor="t">
            <a:spAutoFit/>
          </a:bodyPr>
          <a:lstStyle/>
          <a:p>
            <a:pPr algn="ctr">
              <a:lnSpc>
                <a:spcPct val="150000"/>
              </a:lnSpc>
            </a:pPr>
            <a:r>
              <a:rPr lang="en-US" sz="4000" b="1" dirty="0" smtClean="0"/>
              <a:t>Results</a:t>
            </a:r>
          </a:p>
        </p:txBody>
      </p:sp>
      <p:sp>
        <p:nvSpPr>
          <p:cNvPr id="38" name="TextBox 37"/>
          <p:cNvSpPr txBox="1"/>
          <p:nvPr/>
        </p:nvSpPr>
        <p:spPr>
          <a:xfrm>
            <a:off x="1345406" y="7994650"/>
            <a:ext cx="1963679" cy="707886"/>
          </a:xfrm>
          <a:prstGeom prst="rect">
            <a:avLst/>
          </a:prstGeom>
          <a:noFill/>
        </p:spPr>
        <p:txBody>
          <a:bodyPr wrap="none" rtlCol="0">
            <a:spAutoFit/>
          </a:bodyPr>
          <a:lstStyle/>
          <a:p>
            <a:r>
              <a:rPr lang="en-US" sz="4000" b="1" dirty="0" smtClean="0">
                <a:solidFill>
                  <a:schemeClr val="bg1"/>
                </a:solidFill>
              </a:rPr>
              <a:t>Abstract</a:t>
            </a:r>
            <a:endParaRPr lang="en-US" sz="4000" b="1" dirty="0">
              <a:solidFill>
                <a:schemeClr val="bg1"/>
              </a:solidFill>
            </a:endParaRPr>
          </a:p>
        </p:txBody>
      </p:sp>
      <p:sp>
        <p:nvSpPr>
          <p:cNvPr id="39" name="Down Arrow 38"/>
          <p:cNvSpPr/>
          <p:nvPr/>
        </p:nvSpPr>
        <p:spPr>
          <a:xfrm>
            <a:off x="5384006" y="21710650"/>
            <a:ext cx="914400" cy="91440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p:cNvSpPr/>
          <p:nvPr/>
        </p:nvSpPr>
        <p:spPr>
          <a:xfrm>
            <a:off x="5384006" y="28873450"/>
            <a:ext cx="914400" cy="91440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9709606" y="15690850"/>
            <a:ext cx="9220200" cy="16078200"/>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smtClean="0"/>
          </a:p>
        </p:txBody>
      </p:sp>
      <p:pic>
        <p:nvPicPr>
          <p:cNvPr id="1027" name="Picture 3" descr="C:\Users\user\Desktop\VirualScreening\COVID ABC.jpg"/>
          <p:cNvPicPr>
            <a:picLocks noChangeAspect="1" noChangeArrowheads="1"/>
          </p:cNvPicPr>
          <p:nvPr/>
        </p:nvPicPr>
        <p:blipFill>
          <a:blip r:embed="rId22" cstate="print"/>
          <a:srcRect/>
          <a:stretch>
            <a:fillRect/>
          </a:stretch>
        </p:blipFill>
        <p:spPr bwMode="auto">
          <a:xfrm>
            <a:off x="19785806" y="15763246"/>
            <a:ext cx="9067800" cy="7471404"/>
          </a:xfrm>
          <a:prstGeom prst="rect">
            <a:avLst/>
          </a:prstGeom>
          <a:noFill/>
        </p:spPr>
      </p:pic>
      <p:pic>
        <p:nvPicPr>
          <p:cNvPr id="1028" name="Picture 4" descr="C:\Users\user\Desktop\VirualScreening\def.jpg"/>
          <p:cNvPicPr>
            <a:picLocks noChangeAspect="1" noChangeArrowheads="1"/>
          </p:cNvPicPr>
          <p:nvPr/>
        </p:nvPicPr>
        <p:blipFill>
          <a:blip r:embed="rId23" cstate="print"/>
          <a:srcRect/>
          <a:stretch>
            <a:fillRect/>
          </a:stretch>
        </p:blipFill>
        <p:spPr bwMode="auto">
          <a:xfrm>
            <a:off x="19785806" y="23310850"/>
            <a:ext cx="9067800" cy="7474275"/>
          </a:xfrm>
          <a:prstGeom prst="rect">
            <a:avLst/>
          </a:prstGeom>
          <a:noFill/>
        </p:spPr>
      </p:pic>
      <p:sp>
        <p:nvSpPr>
          <p:cNvPr id="45" name="TextBox 44"/>
          <p:cNvSpPr txBox="1"/>
          <p:nvPr/>
        </p:nvSpPr>
        <p:spPr>
          <a:xfrm>
            <a:off x="19709606" y="30702250"/>
            <a:ext cx="9296400" cy="1015663"/>
          </a:xfrm>
          <a:prstGeom prst="rect">
            <a:avLst/>
          </a:prstGeom>
          <a:noFill/>
        </p:spPr>
        <p:txBody>
          <a:bodyPr wrap="square" rtlCol="0">
            <a:spAutoFit/>
          </a:bodyPr>
          <a:lstStyle/>
          <a:p>
            <a:r>
              <a:rPr lang="en-US" sz="2000" b="1" dirty="0" smtClean="0"/>
              <a:t>Figure-2: </a:t>
            </a:r>
            <a:r>
              <a:rPr lang="en-US" sz="2000" dirty="0" smtClean="0"/>
              <a:t>3D and 2D docking interactions of </a:t>
            </a:r>
            <a:r>
              <a:rPr lang="en-US" sz="2000" b="1" dirty="0" smtClean="0"/>
              <a:t>A) </a:t>
            </a:r>
            <a:r>
              <a:rPr lang="en-US" sz="2000" dirty="0" smtClean="0"/>
              <a:t>Rutin, </a:t>
            </a:r>
            <a:r>
              <a:rPr lang="en-US" sz="2000" b="1" dirty="0" smtClean="0"/>
              <a:t>B) </a:t>
            </a:r>
            <a:r>
              <a:rPr lang="en-US" sz="2000" dirty="0" smtClean="0"/>
              <a:t>Fosifloxuridine-nafalbenamide, </a:t>
            </a:r>
            <a:r>
              <a:rPr lang="en-US" sz="2000" b="1" dirty="0" smtClean="0"/>
              <a:t>C) </a:t>
            </a:r>
            <a:r>
              <a:rPr lang="en-US" sz="2000" dirty="0" smtClean="0"/>
              <a:t>Eluxadoline, </a:t>
            </a:r>
            <a:r>
              <a:rPr lang="en-US" sz="2000" b="1" dirty="0" smtClean="0"/>
              <a:t>D) </a:t>
            </a:r>
            <a:r>
              <a:rPr lang="en-US" sz="2000" dirty="0" smtClean="0"/>
              <a:t>Telmisartan, </a:t>
            </a:r>
            <a:r>
              <a:rPr lang="en-US" sz="2000" b="1" dirty="0" smtClean="0"/>
              <a:t>E) </a:t>
            </a:r>
            <a:r>
              <a:rPr lang="en-US" sz="2000" dirty="0" smtClean="0"/>
              <a:t>Fostemsavir and </a:t>
            </a:r>
            <a:r>
              <a:rPr lang="en-US" sz="2000" b="1" dirty="0" smtClean="0"/>
              <a:t>F) </a:t>
            </a:r>
            <a:r>
              <a:rPr lang="en-US" sz="2000" dirty="0" smtClean="0"/>
              <a:t>Capmatinib with SARS-CoV-2 3CL protease.</a:t>
            </a:r>
            <a:endParaRPr lang="en-US" sz="2000" dirty="0"/>
          </a:p>
        </p:txBody>
      </p:sp>
      <p:sp>
        <p:nvSpPr>
          <p:cNvPr id="49" name="TextBox 48"/>
          <p:cNvSpPr txBox="1"/>
          <p:nvPr/>
        </p:nvSpPr>
        <p:spPr>
          <a:xfrm>
            <a:off x="10413206" y="31871098"/>
            <a:ext cx="18516600" cy="964752"/>
          </a:xfrm>
          <a:prstGeom prst="round2SameRect">
            <a:avLst>
              <a:gd name="adj1" fmla="val 16667"/>
              <a:gd name="adj2" fmla="val 0"/>
            </a:avLst>
          </a:prstGeom>
          <a:solidFill>
            <a:srgbClr val="663399"/>
          </a:solidFill>
          <a:effectLst>
            <a:innerShdw blurRad="114300">
              <a:prstClr val="black"/>
            </a:inn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nchor="t">
            <a:spAutoFit/>
          </a:bodyPr>
          <a:lstStyle/>
          <a:p>
            <a:pPr algn="ctr">
              <a:lnSpc>
                <a:spcPct val="150000"/>
              </a:lnSpc>
            </a:pPr>
            <a:r>
              <a:rPr lang="en-US" sz="4000" b="1" dirty="0" smtClean="0"/>
              <a:t>Conclusions</a:t>
            </a:r>
          </a:p>
        </p:txBody>
      </p:sp>
      <p:sp>
        <p:nvSpPr>
          <p:cNvPr id="50" name="Rectangle 49"/>
          <p:cNvSpPr/>
          <p:nvPr/>
        </p:nvSpPr>
        <p:spPr>
          <a:xfrm>
            <a:off x="10413206" y="32988250"/>
            <a:ext cx="18516600" cy="1905000"/>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t"/>
          <a:lstStyle/>
          <a:p>
            <a:pPr algn="just"/>
            <a:r>
              <a:rPr lang="en-US" sz="2400" dirty="0" smtClean="0"/>
              <a:t>In this study, structure based virtual screening identified several categories of drugs against SARS-CoV-2 3CL protease. Among those, five antiviral drugs namely BMS-488043, GSK-364735, </a:t>
            </a:r>
            <a:r>
              <a:rPr lang="en-US" sz="2400" dirty="0" err="1" smtClean="0"/>
              <a:t>Inarigivir</a:t>
            </a:r>
            <a:r>
              <a:rPr lang="en-US" sz="2400" dirty="0" smtClean="0"/>
              <a:t>, </a:t>
            </a:r>
            <a:r>
              <a:rPr lang="en-US" sz="2400" dirty="0" err="1" smtClean="0"/>
              <a:t>Cabotegravir</a:t>
            </a:r>
            <a:r>
              <a:rPr lang="en-US" sz="2400" dirty="0" smtClean="0"/>
              <a:t>, and </a:t>
            </a:r>
            <a:r>
              <a:rPr lang="en-US" sz="2400" dirty="0" err="1" smtClean="0"/>
              <a:t>Dolutegravir</a:t>
            </a:r>
            <a:r>
              <a:rPr lang="en-US" sz="2400" dirty="0" smtClean="0"/>
              <a:t> interacted with the receptor through standard precision docking. However, six drugs specifically Rutin, Fosifloxuridine-nafalbenamide, Eluxadoline, Telmisartan, Fostemsavir and Capmatinib undergone extra precision docking with promising glide scores and interaction with the receptor active site. These drugs might be repurposed for the treatment of novel coronavirus disease.</a:t>
            </a:r>
          </a:p>
        </p:txBody>
      </p:sp>
      <p:sp>
        <p:nvSpPr>
          <p:cNvPr id="51" name="TextBox 50"/>
          <p:cNvSpPr txBox="1"/>
          <p:nvPr/>
        </p:nvSpPr>
        <p:spPr>
          <a:xfrm>
            <a:off x="10413206" y="34995298"/>
            <a:ext cx="18516600" cy="964752"/>
          </a:xfrm>
          <a:prstGeom prst="round2SameRect">
            <a:avLst>
              <a:gd name="adj1" fmla="val 16667"/>
              <a:gd name="adj2" fmla="val 0"/>
            </a:avLst>
          </a:prstGeom>
          <a:solidFill>
            <a:srgbClr val="663399"/>
          </a:solidFill>
          <a:effectLst>
            <a:innerShdw blurRad="114300">
              <a:prstClr val="black"/>
            </a:inn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nchor="t">
            <a:spAutoFit/>
          </a:bodyPr>
          <a:lstStyle/>
          <a:p>
            <a:pPr algn="ctr">
              <a:lnSpc>
                <a:spcPct val="150000"/>
              </a:lnSpc>
            </a:pPr>
            <a:r>
              <a:rPr lang="en-US" sz="4000" b="1" dirty="0" smtClean="0"/>
              <a:t>References</a:t>
            </a:r>
          </a:p>
        </p:txBody>
      </p:sp>
      <p:sp>
        <p:nvSpPr>
          <p:cNvPr id="52" name="Rectangle 51"/>
          <p:cNvSpPr/>
          <p:nvPr/>
        </p:nvSpPr>
        <p:spPr>
          <a:xfrm>
            <a:off x="10413206" y="36112450"/>
            <a:ext cx="18516600" cy="2971800"/>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t"/>
          <a:lstStyle/>
          <a:p>
            <a:pPr marL="457200" indent="-457200">
              <a:buAutoNum type="arabicPeriod"/>
            </a:pPr>
            <a:r>
              <a:rPr lang="en-US" sz="2400" dirty="0" smtClean="0"/>
              <a:t>H. Berman, J. Westbrook, … Z.F.-N. acids,  undefined 2000, The protein data bank, </a:t>
            </a:r>
            <a:r>
              <a:rPr lang="en-US" sz="2400" dirty="0" err="1" smtClean="0"/>
              <a:t>Academic.Oup.Com</a:t>
            </a:r>
            <a:r>
              <a:rPr lang="en-US" sz="2400" dirty="0" smtClean="0"/>
              <a:t>. (</a:t>
            </a:r>
            <a:r>
              <a:rPr lang="en-US" sz="2400" dirty="0" err="1" smtClean="0"/>
              <a:t>n.d</a:t>
            </a:r>
            <a:r>
              <a:rPr lang="en-US" sz="2400" dirty="0" smtClean="0"/>
              <a:t>.). https://academic.oup.com/nar/article-abstract/28/1/235/2384399</a:t>
            </a:r>
          </a:p>
          <a:p>
            <a:pPr marL="457200" indent="-457200">
              <a:buFontTx/>
              <a:buAutoNum type="arabicPeriod"/>
            </a:pPr>
            <a:r>
              <a:rPr lang="en-US" sz="2400" dirty="0" smtClean="0"/>
              <a:t>H. Su, S. Yao, W. Zhao, M. Li, J. Liu, W. Shang, H. </a:t>
            </a:r>
            <a:r>
              <a:rPr lang="en-US" sz="2400" dirty="0" err="1" smtClean="0"/>
              <a:t>Xie</a:t>
            </a:r>
            <a:r>
              <a:rPr lang="en-US" sz="2400" dirty="0" smtClean="0"/>
              <a:t>, C. </a:t>
            </a:r>
            <a:r>
              <a:rPr lang="en-US" sz="2400" dirty="0" err="1" smtClean="0"/>
              <a:t>Ke</a:t>
            </a:r>
            <a:r>
              <a:rPr lang="en-US" sz="2400" dirty="0" smtClean="0"/>
              <a:t>, M. </a:t>
            </a:r>
            <a:r>
              <a:rPr lang="en-US" sz="2400" dirty="0" err="1" smtClean="0"/>
              <a:t>Gao</a:t>
            </a:r>
            <a:r>
              <a:rPr lang="en-US" sz="2400" dirty="0" smtClean="0"/>
              <a:t>, K. Yu, H. Liu, J. </a:t>
            </a:r>
            <a:r>
              <a:rPr lang="en-US" sz="2400" dirty="0" err="1" smtClean="0"/>
              <a:t>Shen</a:t>
            </a:r>
            <a:r>
              <a:rPr lang="en-US" sz="2400" dirty="0" smtClean="0"/>
              <a:t>, W. Tang, L. Zhang, J. </a:t>
            </a:r>
            <a:r>
              <a:rPr lang="en-US" sz="2400" dirty="0" err="1" smtClean="0"/>
              <a:t>Zuo</a:t>
            </a:r>
            <a:r>
              <a:rPr lang="en-US" sz="2400" dirty="0" smtClean="0"/>
              <a:t>, H. Jiang, F. </a:t>
            </a:r>
            <a:r>
              <a:rPr lang="en-US" sz="2400" dirty="0" err="1" smtClean="0"/>
              <a:t>Bai</a:t>
            </a:r>
            <a:r>
              <a:rPr lang="en-US" sz="2400" dirty="0" smtClean="0"/>
              <a:t>, Y. Wu, Y. Ye, Y. </a:t>
            </a:r>
            <a:r>
              <a:rPr lang="en-US" sz="2400" dirty="0" err="1" smtClean="0"/>
              <a:t>Xu</a:t>
            </a:r>
            <a:r>
              <a:rPr lang="en-US" sz="2400" dirty="0" smtClean="0"/>
              <a:t>, Discovery of </a:t>
            </a:r>
            <a:r>
              <a:rPr lang="en-US" sz="2400" dirty="0" err="1" smtClean="0"/>
              <a:t>baicalin</a:t>
            </a:r>
            <a:r>
              <a:rPr lang="en-US" sz="2400" dirty="0" smtClean="0"/>
              <a:t> and baicalein as novel, natural product inhibitors of SARS-CoV-2 3CL protease in vitro, </a:t>
            </a:r>
            <a:r>
              <a:rPr lang="en-US" sz="2400" dirty="0" err="1" smtClean="0"/>
              <a:t>BioRxiv</a:t>
            </a:r>
            <a:r>
              <a:rPr lang="en-US" sz="2400" dirty="0" smtClean="0"/>
              <a:t>. (2020) 2020.04.13.038687. https://doi.org/10.1101/2020.04.13.038687.</a:t>
            </a:r>
          </a:p>
          <a:p>
            <a:pPr marL="457200" indent="-457200">
              <a:buFontTx/>
              <a:buAutoNum type="arabicPeriod"/>
            </a:pPr>
            <a:r>
              <a:rPr lang="en-US" sz="2400" dirty="0" smtClean="0"/>
              <a:t>S.L. Dixon, A.M. </a:t>
            </a:r>
            <a:r>
              <a:rPr lang="en-US" sz="2400" dirty="0" err="1" smtClean="0"/>
              <a:t>Smondyrev</a:t>
            </a:r>
            <a:r>
              <a:rPr lang="en-US" sz="2400" dirty="0" smtClean="0"/>
              <a:t>, E.H. Knoll, S.N. </a:t>
            </a:r>
            <a:r>
              <a:rPr lang="en-US" sz="2400" dirty="0" err="1" smtClean="0"/>
              <a:t>Rao</a:t>
            </a:r>
            <a:r>
              <a:rPr lang="en-US" sz="2400" dirty="0" smtClean="0"/>
              <a:t>, D.E. Shaw, R.A. </a:t>
            </a:r>
            <a:r>
              <a:rPr lang="en-US" sz="2400" dirty="0" err="1" smtClean="0"/>
              <a:t>Friesner</a:t>
            </a:r>
            <a:r>
              <a:rPr lang="en-US" sz="2400" dirty="0" smtClean="0"/>
              <a:t>, PHASE: A new engine for pharmacophore perception, 3D QSAR model development, and 3D database screening: 1. Methodology and preliminary results, J. </a:t>
            </a:r>
            <a:r>
              <a:rPr lang="en-US" sz="2400" dirty="0" err="1" smtClean="0"/>
              <a:t>Comput</a:t>
            </a:r>
            <a:r>
              <a:rPr lang="en-US" sz="2400" dirty="0" smtClean="0"/>
              <a:t>. Aided. Mol. Des. 20 (2006) 647–671. https://doi.org/10.1007/s10822-006-9087-6.</a:t>
            </a:r>
          </a:p>
          <a:p>
            <a:pPr marL="457200" indent="-457200" algn="just">
              <a:buAutoNum type="arabicPeriod"/>
            </a:pPr>
            <a:endParaRPr lang="en-US" sz="2400" dirty="0" smtClean="0"/>
          </a:p>
        </p:txBody>
      </p:sp>
    </p:spTree>
    <p:extLst>
      <p:ext uri="{BB962C8B-B14F-4D97-AF65-F5344CB8AC3E}">
        <p14:creationId xmlns:p14="http://schemas.microsoft.com/office/powerpoint/2010/main" val="1088454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971</Words>
  <Application>Microsoft Office PowerPoint</Application>
  <PresentationFormat>Custom</PresentationFormat>
  <Paragraphs>157</Paragraphs>
  <Slides>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Calibri</vt:lpstr>
      <vt:lpstr>Calibri Light</vt:lpstr>
      <vt:lpstr>Times New Roman</vt:lpstr>
      <vt:lpstr>Office Theme</vt:lpstr>
      <vt:lpstr>Custom Design</vt:lpstr>
      <vt:lpstr>In silico virtual screening of known drugs against SARS-CoV-2 3CL protease:  A drug repurposing approach for COVID-19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Md. Nazim Uddin Chy</cp:lastModifiedBy>
  <cp:revision>97</cp:revision>
  <dcterms:created xsi:type="dcterms:W3CDTF">2015-04-04T09:45:50Z</dcterms:created>
  <dcterms:modified xsi:type="dcterms:W3CDTF">2020-10-10T16:14:12Z</dcterms:modified>
</cp:coreProperties>
</file>