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256" r:id="rId3"/>
    <p:sldId id="267" r:id="rId4"/>
    <p:sldId id="258" r:id="rId5"/>
    <p:sldId id="259" r:id="rId6"/>
    <p:sldId id="270" r:id="rId7"/>
    <p:sldId id="274" r:id="rId8"/>
    <p:sldId id="273" r:id="rId9"/>
    <p:sldId id="272" r:id="rId10"/>
    <p:sldId id="261" r:id="rId11"/>
    <p:sldId id="271" r:id="rId12"/>
    <p:sldId id="275" r:id="rId13"/>
    <p:sldId id="276" r:id="rId14"/>
    <p:sldId id="265"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38" autoAdjust="0"/>
  </p:normalViewPr>
  <p:slideViewPr>
    <p:cSldViewPr>
      <p:cViewPr varScale="1">
        <p:scale>
          <a:sx n="65" d="100"/>
          <a:sy n="65" d="100"/>
        </p:scale>
        <p:origin x="136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10/17/2020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17/10/2020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17/10/2020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17/10/2020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17/10/2020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17/10/2020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10/17/2020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2274819"/>
            <a:ext cx="8305800" cy="3447098"/>
          </a:xfrm>
          <a:prstGeom prst="rect">
            <a:avLst/>
          </a:prstGeom>
          <a:noFill/>
        </p:spPr>
        <p:txBody>
          <a:bodyPr wrap="square" rtlCol="0">
            <a:spAutoFit/>
          </a:bodyPr>
          <a:lstStyle/>
          <a:p>
            <a:pPr algn="ctr"/>
            <a:r>
              <a:rPr lang="en-US" sz="2400" b="1" dirty="0"/>
              <a:t>Selective DNA Intercalation of Massive Molecules as a New Method of Highly Specific Inhibition of Transcription</a:t>
            </a:r>
            <a:endParaRPr lang="en-US" sz="2400" dirty="0"/>
          </a:p>
          <a:p>
            <a:pPr algn="ctr"/>
            <a:endParaRPr lang="en-US" b="1" dirty="0"/>
          </a:p>
          <a:p>
            <a:pPr algn="ctr"/>
            <a:endParaRPr lang="en-US" b="1" dirty="0"/>
          </a:p>
          <a:p>
            <a:pPr algn="ctr"/>
            <a:endParaRPr lang="fr-FR" dirty="0"/>
          </a:p>
          <a:p>
            <a:pPr algn="ctr"/>
            <a:r>
              <a:rPr lang="it-IT" b="1" dirty="0" smtClean="0"/>
              <a:t>Andrii Zaremba *, Polina Zaremba </a:t>
            </a:r>
            <a:r>
              <a:rPr lang="it-IT" b="1" dirty="0"/>
              <a:t>and </a:t>
            </a:r>
            <a:r>
              <a:rPr lang="it-IT" b="1" dirty="0" smtClean="0"/>
              <a:t>Svetlana Zagorodnya </a:t>
            </a:r>
            <a:endParaRPr lang="it-IT" b="1" baseline="30000" dirty="0"/>
          </a:p>
          <a:p>
            <a:endParaRPr lang="it-IT" b="1" baseline="30000" dirty="0"/>
          </a:p>
          <a:p>
            <a:endParaRPr lang="fr-FR" dirty="0"/>
          </a:p>
          <a:p>
            <a:r>
              <a:rPr lang="uk-UA" dirty="0" err="1" smtClean="0"/>
              <a:t>Zabolotny</a:t>
            </a:r>
            <a:r>
              <a:rPr lang="uk-UA" dirty="0" smtClean="0"/>
              <a:t> </a:t>
            </a:r>
            <a:r>
              <a:rPr lang="uk-UA" dirty="0" err="1"/>
              <a:t>Institute</a:t>
            </a:r>
            <a:r>
              <a:rPr lang="uk-UA" dirty="0"/>
              <a:t> </a:t>
            </a:r>
            <a:r>
              <a:rPr lang="uk-UA" dirty="0" err="1"/>
              <a:t>of</a:t>
            </a:r>
            <a:r>
              <a:rPr lang="uk-UA" dirty="0"/>
              <a:t> </a:t>
            </a:r>
            <a:r>
              <a:rPr lang="uk-UA" dirty="0" err="1"/>
              <a:t>Microbiology</a:t>
            </a:r>
            <a:r>
              <a:rPr lang="uk-UA" dirty="0"/>
              <a:t> </a:t>
            </a:r>
            <a:r>
              <a:rPr lang="uk-UA" dirty="0" err="1"/>
              <a:t>and</a:t>
            </a:r>
            <a:r>
              <a:rPr lang="uk-UA" dirty="0"/>
              <a:t> </a:t>
            </a:r>
            <a:r>
              <a:rPr lang="uk-UA" dirty="0" err="1"/>
              <a:t>Virology</a:t>
            </a:r>
            <a:r>
              <a:rPr lang="uk-UA" dirty="0"/>
              <a:t> </a:t>
            </a:r>
            <a:r>
              <a:rPr lang="uk-UA" dirty="0" err="1"/>
              <a:t>of</a:t>
            </a:r>
            <a:r>
              <a:rPr lang="uk-UA" dirty="0"/>
              <a:t> </a:t>
            </a:r>
            <a:r>
              <a:rPr lang="uk-UA" dirty="0" smtClean="0"/>
              <a:t>NASU</a:t>
            </a:r>
            <a:r>
              <a:rPr lang="en-US" dirty="0" smtClean="0"/>
              <a:t>, </a:t>
            </a:r>
            <a:r>
              <a:rPr lang="uk-UA" dirty="0" smtClean="0"/>
              <a:t>154 </a:t>
            </a:r>
            <a:r>
              <a:rPr lang="uk-UA" dirty="0" err="1"/>
              <a:t>Acad</a:t>
            </a:r>
            <a:r>
              <a:rPr lang="uk-UA" dirty="0"/>
              <a:t>. </a:t>
            </a:r>
            <a:r>
              <a:rPr lang="uk-UA" dirty="0" err="1"/>
              <a:t>Zabolotny</a:t>
            </a:r>
            <a:r>
              <a:rPr lang="uk-UA" dirty="0"/>
              <a:t> </a:t>
            </a:r>
            <a:r>
              <a:rPr lang="uk-UA" dirty="0" err="1"/>
              <a:t>Str</a:t>
            </a:r>
            <a:r>
              <a:rPr lang="uk-UA" dirty="0" smtClean="0"/>
              <a:t>.,</a:t>
            </a:r>
            <a:r>
              <a:rPr lang="en-US" dirty="0" smtClean="0"/>
              <a:t> </a:t>
            </a:r>
            <a:r>
              <a:rPr lang="uk-UA" dirty="0" err="1" smtClean="0"/>
              <a:t>Kyiv</a:t>
            </a:r>
            <a:r>
              <a:rPr lang="uk-UA" dirty="0"/>
              <a:t>, 03143, </a:t>
            </a:r>
            <a:r>
              <a:rPr lang="uk-UA" dirty="0" err="1" smtClean="0"/>
              <a:t>Ukraine</a:t>
            </a:r>
            <a:r>
              <a:rPr lang="en-US" dirty="0"/>
              <a:t>;</a:t>
            </a:r>
          </a:p>
          <a:p>
            <a:endParaRPr lang="fr-FR" dirty="0"/>
          </a:p>
          <a:p>
            <a:r>
              <a:rPr lang="en-US" sz="1400" b="1" dirty="0"/>
              <a:t>*</a:t>
            </a:r>
            <a:r>
              <a:rPr lang="en-US" sz="1400" dirty="0"/>
              <a:t> Corresponding author: </a:t>
            </a:r>
            <a:r>
              <a:rPr lang="en-US" sz="1400" dirty="0" smtClean="0"/>
              <a:t>vstyp17@gmail.com</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2" name="Рисунок 1"/>
          <p:cNvPicPr>
            <a:picLocks noChangeAspect="1"/>
          </p:cNvPicPr>
          <p:nvPr/>
        </p:nvPicPr>
        <p:blipFill>
          <a:blip r:embed="rId4"/>
          <a:stretch>
            <a:fillRect/>
          </a:stretch>
        </p:blipFill>
        <p:spPr>
          <a:xfrm>
            <a:off x="4071936" y="5721350"/>
            <a:ext cx="1000125" cy="10001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t="10907"/>
          <a:stretch/>
        </p:blipFill>
        <p:spPr>
          <a:xfrm>
            <a:off x="2358661" y="195123"/>
            <a:ext cx="4419600" cy="3543806"/>
          </a:xfrm>
          <a:prstGeom prst="rect">
            <a:avLst/>
          </a:prstGeom>
        </p:spPr>
      </p:pic>
      <p:sp>
        <p:nvSpPr>
          <p:cNvPr id="3" name="TextBox 2"/>
          <p:cNvSpPr txBox="1"/>
          <p:nvPr/>
        </p:nvSpPr>
        <p:spPr>
          <a:xfrm>
            <a:off x="385081" y="3822657"/>
            <a:ext cx="8366760" cy="2031325"/>
          </a:xfrm>
          <a:prstGeom prst="rect">
            <a:avLst/>
          </a:prstGeom>
          <a:solidFill>
            <a:schemeClr val="accent4">
              <a:lumMod val="20000"/>
              <a:lumOff val="80000"/>
            </a:schemeClr>
          </a:solidFill>
        </p:spPr>
        <p:txBody>
          <a:bodyPr wrap="square" rtlCol="0">
            <a:spAutoFit/>
          </a:bodyPr>
          <a:lstStyle/>
          <a:p>
            <a:pPr algn="just"/>
            <a:r>
              <a:rPr lang="en-US" dirty="0"/>
              <a:t>As you can see in the figure above to recognize the two </a:t>
            </a:r>
            <a:r>
              <a:rPr lang="en-US" dirty="0" smtClean="0"/>
              <a:t>pairs of bases </a:t>
            </a:r>
            <a:r>
              <a:rPr lang="en-US" dirty="0"/>
              <a:t>(</a:t>
            </a:r>
            <a:r>
              <a:rPr lang="en-US" dirty="0" smtClean="0"/>
              <a:t>A</a:t>
            </a:r>
            <a:r>
              <a:rPr lang="uk-UA" dirty="0" smtClean="0"/>
              <a:t>-</a:t>
            </a:r>
            <a:r>
              <a:rPr lang="en-US" dirty="0" smtClean="0"/>
              <a:t>T</a:t>
            </a:r>
            <a:r>
              <a:rPr lang="en-US" dirty="0"/>
              <a:t>, </a:t>
            </a:r>
            <a:r>
              <a:rPr lang="en-US" dirty="0" smtClean="0"/>
              <a:t>C-G) </a:t>
            </a:r>
            <a:r>
              <a:rPr lang="en-US" dirty="0"/>
              <a:t>our model interacts with DNA at six points. Which strongly discriminates all other parts of DNA with a different sequence from the one presented. However, it is obvious that two pairs of bases will not be enough for qualitative recognition of </a:t>
            </a:r>
            <a:r>
              <a:rPr lang="en-US" dirty="0" smtClean="0"/>
              <a:t>any </a:t>
            </a:r>
            <a:r>
              <a:rPr lang="en-US" dirty="0"/>
              <a:t>gene. Statistically, it is enough to selectively recognize 16 </a:t>
            </a:r>
            <a:r>
              <a:rPr lang="en-US" dirty="0" err="1" smtClean="0"/>
              <a:t>bp</a:t>
            </a:r>
            <a:r>
              <a:rPr lang="en-US" dirty="0" smtClean="0"/>
              <a:t> which, </a:t>
            </a:r>
            <a:r>
              <a:rPr lang="en-US" dirty="0"/>
              <a:t>with proper site selection for </a:t>
            </a:r>
            <a:r>
              <a:rPr lang="en-US" dirty="0" smtClean="0"/>
              <a:t>intercalation, </a:t>
            </a:r>
            <a:r>
              <a:rPr lang="en-US" dirty="0"/>
              <a:t>provides 48 touchpoints </a:t>
            </a:r>
            <a:r>
              <a:rPr lang="en-US" dirty="0" smtClean="0"/>
              <a:t>uniquely </a:t>
            </a:r>
            <a:r>
              <a:rPr lang="en-US" dirty="0"/>
              <a:t>located in </a:t>
            </a:r>
            <a:r>
              <a:rPr lang="en-US" dirty="0" smtClean="0"/>
              <a:t>space. </a:t>
            </a:r>
            <a:r>
              <a:rPr lang="en-US" dirty="0"/>
              <a:t>In this study, we have </a:t>
            </a:r>
            <a:r>
              <a:rPr lang="en-US" dirty="0" smtClean="0"/>
              <a:t>limited </a:t>
            </a:r>
            <a:r>
              <a:rPr lang="en-US" dirty="0"/>
              <a:t>the recognition </a:t>
            </a:r>
            <a:r>
              <a:rPr lang="en-US" dirty="0" smtClean="0"/>
              <a:t>to </a:t>
            </a:r>
            <a:r>
              <a:rPr lang="en-US" dirty="0"/>
              <a:t>only 6 </a:t>
            </a:r>
            <a:r>
              <a:rPr lang="en-US" dirty="0" err="1" smtClean="0"/>
              <a:t>bp</a:t>
            </a:r>
            <a:r>
              <a:rPr lang="en-US" dirty="0" smtClean="0"/>
              <a:t> to </a:t>
            </a:r>
            <a:r>
              <a:rPr lang="en-US" dirty="0"/>
              <a:t>facilitate </a:t>
            </a:r>
            <a:r>
              <a:rPr lang="en-US" dirty="0" smtClean="0"/>
              <a:t>calculations.</a:t>
            </a:r>
            <a:endParaRPr lang="en-US" dirty="0"/>
          </a:p>
        </p:txBody>
      </p:sp>
    </p:spTree>
    <p:extLst>
      <p:ext uri="{BB962C8B-B14F-4D97-AF65-F5344CB8AC3E}">
        <p14:creationId xmlns:p14="http://schemas.microsoft.com/office/powerpoint/2010/main" val="1479888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838200"/>
            <a:ext cx="4656667" cy="4191000"/>
          </a:xfrm>
          <a:prstGeom prst="rect">
            <a:avLst/>
          </a:prstGeom>
        </p:spPr>
      </p:pic>
      <p:sp>
        <p:nvSpPr>
          <p:cNvPr id="3" name="TextBox 2"/>
          <p:cNvSpPr txBox="1"/>
          <p:nvPr/>
        </p:nvSpPr>
        <p:spPr>
          <a:xfrm>
            <a:off x="228600" y="685800"/>
            <a:ext cx="3886200" cy="4524315"/>
          </a:xfrm>
          <a:prstGeom prst="rect">
            <a:avLst/>
          </a:prstGeom>
          <a:solidFill>
            <a:schemeClr val="accent4">
              <a:lumMod val="20000"/>
              <a:lumOff val="80000"/>
            </a:schemeClr>
          </a:solidFill>
        </p:spPr>
        <p:txBody>
          <a:bodyPr wrap="square" rtlCol="0">
            <a:spAutoFit/>
          </a:bodyPr>
          <a:lstStyle/>
          <a:p>
            <a:pPr algn="just"/>
            <a:r>
              <a:rPr lang="en-US" dirty="0"/>
              <a:t>The figure on the right shows the central part of our model molecule. There is also a six-point interaction with two pairs of nucleic bases from the side of the </a:t>
            </a:r>
            <a:r>
              <a:rPr lang="en-US" dirty="0" smtClean="0"/>
              <a:t>large furrow. </a:t>
            </a:r>
            <a:r>
              <a:rPr lang="en-US" dirty="0"/>
              <a:t>The base pairs themselves are not identical to those shown on the previous slide. Proving the potential versatility of </a:t>
            </a:r>
            <a:r>
              <a:rPr lang="en-US" dirty="0" err="1"/>
              <a:t>decalin</a:t>
            </a:r>
            <a:r>
              <a:rPr lang="en-US" dirty="0"/>
              <a:t> as a basis for developing a library of molecular fragments, the inclusion of which in a molecule similar to the presented topology, will lead to the development of a universal comprehensive methodological tool aimed at inhibiting transcription of individual regions of the genome.</a:t>
            </a:r>
          </a:p>
        </p:txBody>
      </p:sp>
    </p:spTree>
    <p:extLst>
      <p:ext uri="{BB962C8B-B14F-4D97-AF65-F5344CB8AC3E}">
        <p14:creationId xmlns:p14="http://schemas.microsoft.com/office/powerpoint/2010/main" val="3915483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764" y="385223"/>
            <a:ext cx="4102510" cy="3692259"/>
          </a:xfrm>
          <a:prstGeom prst="rect">
            <a:avLst/>
          </a:prstGeom>
        </p:spPr>
      </p:pic>
      <p:sp>
        <p:nvSpPr>
          <p:cNvPr id="3" name="TextBox 2"/>
          <p:cNvSpPr txBox="1"/>
          <p:nvPr/>
        </p:nvSpPr>
        <p:spPr>
          <a:xfrm>
            <a:off x="317090" y="436052"/>
            <a:ext cx="3721510" cy="3693319"/>
          </a:xfrm>
          <a:prstGeom prst="rect">
            <a:avLst/>
          </a:prstGeom>
          <a:solidFill>
            <a:schemeClr val="accent4">
              <a:lumMod val="20000"/>
              <a:lumOff val="80000"/>
            </a:schemeClr>
          </a:solidFill>
        </p:spPr>
        <p:txBody>
          <a:bodyPr wrap="square" rtlCol="0">
            <a:spAutoFit/>
          </a:bodyPr>
          <a:lstStyle/>
          <a:p>
            <a:pPr algn="just"/>
            <a:r>
              <a:rPr lang="en-US" dirty="0"/>
              <a:t>The figure on the right shows the final region of our molecular model, which also recognizes two pairs of bases. However, it differs from the areas described above. Here, only the second pair of </a:t>
            </a:r>
            <a:r>
              <a:rPr lang="en-US" dirty="0" smtClean="0"/>
              <a:t>T</a:t>
            </a:r>
            <a:r>
              <a:rPr lang="uk-UA" dirty="0" smtClean="0"/>
              <a:t>-</a:t>
            </a:r>
            <a:r>
              <a:rPr lang="en-US" dirty="0" smtClean="0"/>
              <a:t>A </a:t>
            </a:r>
            <a:r>
              <a:rPr lang="en-US" dirty="0"/>
              <a:t>is recognized at three points, while the first only at two. Five points of interaction are still sufficient for almost error-free recognition of this part of the genome, especially given the complete recognition of the previous two </a:t>
            </a:r>
            <a:r>
              <a:rPr lang="en-US" dirty="0" smtClean="0"/>
              <a:t>regions. </a:t>
            </a:r>
            <a:endParaRPr lang="en-US" dirty="0"/>
          </a:p>
        </p:txBody>
      </p:sp>
      <p:sp>
        <p:nvSpPr>
          <p:cNvPr id="4" name="TextBox 3"/>
          <p:cNvSpPr txBox="1"/>
          <p:nvPr/>
        </p:nvSpPr>
        <p:spPr>
          <a:xfrm>
            <a:off x="317090" y="4129371"/>
            <a:ext cx="8536858" cy="2031325"/>
          </a:xfrm>
          <a:prstGeom prst="rect">
            <a:avLst/>
          </a:prstGeom>
          <a:noFill/>
        </p:spPr>
        <p:txBody>
          <a:bodyPr wrap="square" rtlCol="0">
            <a:spAutoFit/>
          </a:bodyPr>
          <a:lstStyle/>
          <a:p>
            <a:pPr algn="just"/>
            <a:r>
              <a:rPr lang="en-US" dirty="0"/>
              <a:t>However, there is a difference in the substituent that recognizes thymidine. This difference is due to the three-dimensional arrangement of nitrogenous bases relative to each other. Here the first thymidine is located slightly lower than the second, so it needs another substitute in position 6 of  </a:t>
            </a:r>
            <a:r>
              <a:rPr lang="en-US" dirty="0" err="1"/>
              <a:t>decalin</a:t>
            </a:r>
            <a:r>
              <a:rPr lang="en-US" dirty="0"/>
              <a:t>. The change of the substituent in position 9 of </a:t>
            </a:r>
            <a:r>
              <a:rPr lang="en-US" dirty="0" err="1"/>
              <a:t>decalin</a:t>
            </a:r>
            <a:r>
              <a:rPr lang="en-US" dirty="0"/>
              <a:t> is caused by a slightly closer placement of the first adenosine relative to the second.</a:t>
            </a:r>
          </a:p>
          <a:p>
            <a:pPr algn="just"/>
            <a:endParaRPr lang="en-US" dirty="0"/>
          </a:p>
        </p:txBody>
      </p:sp>
    </p:spTree>
    <p:extLst>
      <p:ext uri="{BB962C8B-B14F-4D97-AF65-F5344CB8AC3E}">
        <p14:creationId xmlns:p14="http://schemas.microsoft.com/office/powerpoint/2010/main" val="1347045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761" y="458108"/>
            <a:ext cx="8153400" cy="461665"/>
          </a:xfrm>
          <a:prstGeom prst="rect">
            <a:avLst/>
          </a:prstGeom>
          <a:noFill/>
        </p:spPr>
        <p:txBody>
          <a:bodyPr wrap="square" rtlCol="0">
            <a:spAutoFit/>
          </a:bodyPr>
          <a:lstStyle/>
          <a:p>
            <a:pPr algn="ctr"/>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Box 1"/>
          <p:cNvSpPr txBox="1"/>
          <p:nvPr/>
        </p:nvSpPr>
        <p:spPr>
          <a:xfrm>
            <a:off x="590084" y="1143000"/>
            <a:ext cx="8035561" cy="3970318"/>
          </a:xfrm>
          <a:prstGeom prst="rect">
            <a:avLst/>
          </a:prstGeom>
          <a:noFill/>
        </p:spPr>
        <p:txBody>
          <a:bodyPr wrap="square" rtlCol="0">
            <a:spAutoFit/>
          </a:bodyPr>
          <a:lstStyle/>
          <a:p>
            <a:pPr algn="just"/>
            <a:r>
              <a:rPr lang="en-US" dirty="0" smtClean="0"/>
              <a:t>Thus</a:t>
            </a:r>
            <a:r>
              <a:rPr lang="en-US" dirty="0"/>
              <a:t>, </a:t>
            </a:r>
            <a:r>
              <a:rPr lang="en-US" dirty="0" smtClean="0"/>
              <a:t>our </a:t>
            </a:r>
            <a:r>
              <a:rPr lang="en-US" dirty="0"/>
              <a:t>developed</a:t>
            </a:r>
            <a:r>
              <a:rPr lang="en-US" dirty="0" smtClean="0"/>
              <a:t> </a:t>
            </a:r>
            <a:r>
              <a:rPr lang="en-US" dirty="0"/>
              <a:t>model of the </a:t>
            </a:r>
            <a:r>
              <a:rPr lang="en-US" dirty="0" smtClean="0"/>
              <a:t>DNA-</a:t>
            </a:r>
            <a:r>
              <a:rPr lang="en-US" dirty="0" err="1" smtClean="0"/>
              <a:t>intercalator</a:t>
            </a:r>
            <a:r>
              <a:rPr lang="en-US" dirty="0" smtClean="0"/>
              <a:t> during </a:t>
            </a:r>
            <a:r>
              <a:rPr lang="en-US" dirty="0"/>
              <a:t>molecular dynamics, in addition to constant intercalation, shows the ability to selectively recognize a DNA fragment with a size of 6 </a:t>
            </a:r>
            <a:r>
              <a:rPr lang="en-US" dirty="0" err="1" smtClean="0"/>
              <a:t>bp.</a:t>
            </a:r>
            <a:r>
              <a:rPr lang="en-US" dirty="0" smtClean="0"/>
              <a:t> </a:t>
            </a:r>
            <a:r>
              <a:rPr lang="en-US" dirty="0"/>
              <a:t>Given current knowledge of molecular translation machinery, the incorporation of such a </a:t>
            </a:r>
            <a:r>
              <a:rPr lang="en-US" dirty="0" smtClean="0"/>
              <a:t>massive </a:t>
            </a:r>
            <a:r>
              <a:rPr lang="en-US" dirty="0"/>
              <a:t>low-molecular molecule into a DNA duplex will slow or completely stop RNA polymerase during the construction of the primary RNA transcript and, consequently, inhibit the transcription of the target gene.</a:t>
            </a:r>
          </a:p>
          <a:p>
            <a:pPr algn="just"/>
            <a:r>
              <a:rPr lang="en-US" dirty="0"/>
              <a:t>Also, based on our results, we can talk about the fundamental possibility of developing a universal tool for controlling the level of transcription of a wide range of genes. This assumption is based mainly on the high periodicity of the secondary structure of DNA </a:t>
            </a:r>
            <a:r>
              <a:rPr lang="en-US" dirty="0" smtClean="0"/>
              <a:t>and as </a:t>
            </a:r>
            <a:r>
              <a:rPr lang="en-US" dirty="0"/>
              <a:t>a </a:t>
            </a:r>
            <a:r>
              <a:rPr lang="en-US" dirty="0" smtClean="0"/>
              <a:t>consequence </a:t>
            </a:r>
            <a:r>
              <a:rPr lang="en-US" dirty="0"/>
              <a:t>the high periodicity of our model.</a:t>
            </a:r>
          </a:p>
          <a:p>
            <a:pPr algn="just"/>
            <a:r>
              <a:rPr lang="en-US" dirty="0"/>
              <a:t>We plan to further develop this idea. Carry out already closer to reality calculations aimed at developing a molecule based on our model. </a:t>
            </a:r>
            <a:r>
              <a:rPr lang="en-US" dirty="0" smtClean="0"/>
              <a:t>Which </a:t>
            </a:r>
            <a:r>
              <a:rPr lang="en-US" dirty="0"/>
              <a:t>would have the ability to selectively intercalate and scale. However, </a:t>
            </a:r>
            <a:r>
              <a:rPr lang="en-US" dirty="0" smtClean="0"/>
              <a:t>would be </a:t>
            </a:r>
            <a:r>
              <a:rPr lang="en-US" dirty="0"/>
              <a:t>much easier to synthesize.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023" y="76200"/>
            <a:ext cx="8740875" cy="1200329"/>
          </a:xfrm>
          <a:prstGeom prst="rect">
            <a:avLst/>
          </a:prstGeom>
        </p:spPr>
        <p:txBody>
          <a:bodyPr wrap="square">
            <a:spAutoFit/>
          </a:bodyPr>
          <a:lstStyle/>
          <a:p>
            <a:pPr algn="ctr"/>
            <a:r>
              <a:rPr lang="en-US" sz="2400" b="1" dirty="0"/>
              <a:t>Selective DNA Intercalation of Massive Molecules as a New Method of Highly Specific Inhibition of Transcription</a:t>
            </a:r>
            <a:endParaRPr lang="en-US" sz="2400" dirty="0"/>
          </a:p>
          <a:p>
            <a:pPr algn="ctr"/>
            <a:endParaRPr lang="en-US" sz="24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193" y="990600"/>
            <a:ext cx="8500533" cy="4781550"/>
          </a:xfrm>
          <a:prstGeom prst="rect">
            <a:avLst/>
          </a:prstGeom>
        </p:spPr>
      </p:pic>
    </p:spTree>
    <p:extLst>
      <p:ext uri="{BB962C8B-B14F-4D97-AF65-F5344CB8AC3E}">
        <p14:creationId xmlns:p14="http://schemas.microsoft.com/office/powerpoint/2010/main" val="255861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34251"/>
            <a:ext cx="8534399" cy="5909310"/>
          </a:xfrm>
          <a:prstGeom prst="rect">
            <a:avLst/>
          </a:prstGeom>
          <a:noFill/>
        </p:spPr>
        <p:txBody>
          <a:bodyPr wrap="square" rtlCol="0">
            <a:spAutoFit/>
          </a:bodyPr>
          <a:lstStyle/>
          <a:p>
            <a:r>
              <a:rPr lang="fr-FR" b="1" dirty="0"/>
              <a:t>Abstract</a:t>
            </a:r>
            <a:r>
              <a:rPr lang="fr-FR" b="1" dirty="0" smtClean="0"/>
              <a:t>:</a:t>
            </a:r>
            <a:endParaRPr lang="fr-FR" dirty="0"/>
          </a:p>
          <a:p>
            <a:pPr algn="just"/>
            <a:r>
              <a:rPr lang="en-US" dirty="0" smtClean="0"/>
              <a:t>	The </a:t>
            </a:r>
            <a:r>
              <a:rPr lang="en-US" dirty="0"/>
              <a:t>possibility of precise external control of transcription opens up many prospects. One of them is dealing with disorders based on enhanced transcription of a certain part of the genome or its mutant fragment. Therefore, the aim of our study is to prove the fundamental possibility of developing DNA-</a:t>
            </a:r>
            <a:r>
              <a:rPr lang="en-US" dirty="0" err="1"/>
              <a:t>intercalators</a:t>
            </a:r>
            <a:r>
              <a:rPr lang="en-US" dirty="0"/>
              <a:t> capable of highly specific binding to certain pre-selected areas of DNA by using a number of </a:t>
            </a:r>
            <a:r>
              <a:rPr lang="en-US" i="1" dirty="0"/>
              <a:t>in </a:t>
            </a:r>
            <a:r>
              <a:rPr lang="en-US" i="1" dirty="0" err="1"/>
              <a:t>silico</a:t>
            </a:r>
            <a:r>
              <a:rPr lang="en-US" dirty="0"/>
              <a:t> methods.</a:t>
            </a:r>
          </a:p>
          <a:p>
            <a:pPr algn="just"/>
            <a:r>
              <a:rPr lang="en-US" dirty="0" smtClean="0"/>
              <a:t>	A </a:t>
            </a:r>
            <a:r>
              <a:rPr lang="en-US" dirty="0"/>
              <a:t>positively charged </a:t>
            </a:r>
            <a:r>
              <a:rPr lang="en-US" dirty="0" err="1"/>
              <a:t>bis-intercalator</a:t>
            </a:r>
            <a:r>
              <a:rPr lang="en-US" dirty="0"/>
              <a:t> - XR5944 (PDB ID: 2MG8) was chosen as the basis. The target 50-nucleotide DNA duplex (a part of the viral protein EBNA1 gene) was generated along with preliminary intercalation of XR5944 in </a:t>
            </a:r>
            <a:r>
              <a:rPr lang="en-US" dirty="0" smtClean="0"/>
              <a:t>Avogadro </a:t>
            </a:r>
            <a:r>
              <a:rPr lang="en-US" dirty="0"/>
              <a:t>program. Then by manual modification and data analysis, structure of the DNA-</a:t>
            </a:r>
            <a:r>
              <a:rPr lang="en-US" dirty="0" err="1"/>
              <a:t>intercalator</a:t>
            </a:r>
            <a:r>
              <a:rPr lang="en-US" dirty="0"/>
              <a:t> was created. </a:t>
            </a:r>
          </a:p>
          <a:p>
            <a:pPr algn="just"/>
            <a:r>
              <a:rPr lang="en-US" dirty="0" smtClean="0"/>
              <a:t>	Thus</a:t>
            </a:r>
            <a:r>
              <a:rPr lang="en-US" dirty="0"/>
              <a:t>, we developed a structural model of the DNA-</a:t>
            </a:r>
            <a:r>
              <a:rPr lang="en-US" dirty="0" err="1"/>
              <a:t>intercalator</a:t>
            </a:r>
            <a:r>
              <a:rPr lang="en-US" dirty="0"/>
              <a:t> which during a molecular dynamic experiment, along with constant intercalation, selectively recognized the nucleotide sequence of the DNA duplex. This process is based on the specific placement of the hydrogen bond donors and acceptors directed to each pair of nitrogenous bases in the direction of the large DNA </a:t>
            </a:r>
            <a:r>
              <a:rPr lang="en-US" dirty="0" smtClean="0"/>
              <a:t>furrow. So</a:t>
            </a:r>
            <a:r>
              <a:rPr lang="en-US" dirty="0"/>
              <a:t>, we have proved the possibility of developing substances – DNA-</a:t>
            </a:r>
            <a:r>
              <a:rPr lang="en-US" dirty="0" err="1"/>
              <a:t>intercalators</a:t>
            </a:r>
            <a:r>
              <a:rPr lang="en-US" dirty="0"/>
              <a:t> – that can bind highly specifically to certain pre-selected areas of DNA.</a:t>
            </a:r>
          </a:p>
          <a:p>
            <a:pPr algn="just"/>
            <a:endParaRPr lang="en-US" dirty="0"/>
          </a:p>
          <a:p>
            <a:r>
              <a:rPr lang="fr-FR" b="1" dirty="0"/>
              <a:t>Keywords: </a:t>
            </a:r>
            <a:r>
              <a:rPr lang="en-US" dirty="0" smtClean="0"/>
              <a:t>DNA-intercalation;</a:t>
            </a:r>
            <a:r>
              <a:rPr lang="ru-RU" dirty="0" smtClean="0"/>
              <a:t> </a:t>
            </a:r>
            <a:r>
              <a:rPr lang="en-US" dirty="0"/>
              <a:t>transcription </a:t>
            </a:r>
            <a:r>
              <a:rPr lang="en-US" dirty="0" smtClean="0"/>
              <a:t>inhibitor</a:t>
            </a:r>
            <a:r>
              <a:rPr lang="ru-RU" dirty="0"/>
              <a:t>;</a:t>
            </a:r>
            <a:r>
              <a:rPr lang="en-US" dirty="0" smtClean="0"/>
              <a:t> drug development; </a:t>
            </a:r>
            <a:r>
              <a:rPr lang="en-US" dirty="0" err="1" smtClean="0"/>
              <a:t>Gromacs</a:t>
            </a:r>
            <a:r>
              <a:rPr lang="en-US" dirty="0" smtClean="0"/>
              <a:t>; molecular simulation.</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300" y="208936"/>
            <a:ext cx="7848600" cy="461665"/>
          </a:xfrm>
          <a:prstGeom prst="rect">
            <a:avLst/>
          </a:prstGeom>
          <a:noFill/>
        </p:spPr>
        <p:txBody>
          <a:bodyPr wrap="square" rtlCol="0">
            <a:spAutoFit/>
          </a:bodyPr>
          <a:lstStyle/>
          <a:p>
            <a:pPr algn="ctr"/>
            <a:r>
              <a:rPr lang="fr-FR" sz="24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TextBox 3"/>
          <p:cNvSpPr txBox="1"/>
          <p:nvPr/>
        </p:nvSpPr>
        <p:spPr>
          <a:xfrm>
            <a:off x="377461" y="1066800"/>
            <a:ext cx="8382000" cy="3970318"/>
          </a:xfrm>
          <a:prstGeom prst="rect">
            <a:avLst/>
          </a:prstGeom>
          <a:noFill/>
        </p:spPr>
        <p:txBody>
          <a:bodyPr wrap="square" rtlCol="0">
            <a:spAutoFit/>
          </a:bodyPr>
          <a:lstStyle/>
          <a:p>
            <a:pPr algn="just"/>
            <a:r>
              <a:rPr lang="uk-UA" dirty="0" smtClean="0"/>
              <a:t>	</a:t>
            </a:r>
            <a:r>
              <a:rPr lang="en-US" dirty="0"/>
              <a:t>DNA is the basic molecule of "life". The realization of the information encoded in it is the first stage in the transition of inanimate matter to a new level of organization, which we </a:t>
            </a:r>
            <a:r>
              <a:rPr lang="en-US" dirty="0" smtClean="0"/>
              <a:t>call </a:t>
            </a:r>
            <a:r>
              <a:rPr lang="en-US" dirty="0"/>
              <a:t>"life". Thus, having a tool that will allow you to manipulate DNA, </a:t>
            </a:r>
            <a:r>
              <a:rPr lang="en-US" dirty="0" smtClean="0"/>
              <a:t>human</a:t>
            </a:r>
            <a:r>
              <a:rPr lang="en-US" dirty="0"/>
              <a:t>, as a species, will be able to move to a new level of development. A level at which there are no incurable genetic diseases, cancer and many other disorders of our body.</a:t>
            </a:r>
          </a:p>
          <a:p>
            <a:pPr algn="just"/>
            <a:r>
              <a:rPr lang="en-US" dirty="0" smtClean="0"/>
              <a:t>	In these </a:t>
            </a:r>
            <a:r>
              <a:rPr lang="en-US" dirty="0"/>
              <a:t>disorders </a:t>
            </a:r>
            <a:r>
              <a:rPr lang="en-US" dirty="0" err="1" smtClean="0"/>
              <a:t>hyperactivation</a:t>
            </a:r>
            <a:r>
              <a:rPr lang="en-US" dirty="0" smtClean="0"/>
              <a:t> </a:t>
            </a:r>
            <a:r>
              <a:rPr lang="en-US" dirty="0"/>
              <a:t>of the transcription of certain genes or even parts of the </a:t>
            </a:r>
            <a:r>
              <a:rPr lang="en-US" dirty="0" smtClean="0"/>
              <a:t>genome plays an important part. </a:t>
            </a:r>
            <a:r>
              <a:rPr lang="en-US" dirty="0"/>
              <a:t>The reasons for this are extremely </a:t>
            </a:r>
            <a:r>
              <a:rPr lang="en-US" dirty="0" smtClean="0"/>
              <a:t>diverse: from </a:t>
            </a:r>
            <a:r>
              <a:rPr lang="en-US" dirty="0"/>
              <a:t>point mutations to global chromosomal recombination. Therefore, an important task of modern </a:t>
            </a:r>
            <a:r>
              <a:rPr lang="en-US" dirty="0" smtClean="0"/>
              <a:t>science is </a:t>
            </a:r>
            <a:r>
              <a:rPr lang="en-US" dirty="0"/>
              <a:t>to develop a universal tool that can highly selectively affect the transcription of a particular DNA fragment.</a:t>
            </a:r>
          </a:p>
          <a:p>
            <a:pPr algn="just"/>
            <a:r>
              <a:rPr lang="en-US" dirty="0" smtClean="0"/>
              <a:t>	In </a:t>
            </a:r>
            <a:r>
              <a:rPr lang="en-US" dirty="0"/>
              <a:t>this </a:t>
            </a:r>
            <a:r>
              <a:rPr lang="en-US" dirty="0" smtClean="0"/>
              <a:t>study </a:t>
            </a:r>
            <a:r>
              <a:rPr lang="en-US" dirty="0"/>
              <a:t>we take the first steps in this direction. Here we want to present the process of development and analysis of a model of </a:t>
            </a:r>
            <a:r>
              <a:rPr lang="en-US" dirty="0" smtClean="0"/>
              <a:t>low-molecular </a:t>
            </a:r>
            <a:r>
              <a:rPr lang="en-US" dirty="0"/>
              <a:t>high-selective </a:t>
            </a:r>
            <a:r>
              <a:rPr lang="en-US" dirty="0" smtClean="0"/>
              <a:t>DNA</a:t>
            </a:r>
            <a:r>
              <a:rPr lang="ru-RU" dirty="0" smtClean="0"/>
              <a:t>-</a:t>
            </a:r>
            <a:r>
              <a:rPr lang="en-US" dirty="0" err="1" smtClean="0"/>
              <a:t>intercalator</a:t>
            </a:r>
            <a:r>
              <a:rPr lang="en-US" dirty="0"/>
              <a:t>, on the basis of which in the future we plan to develop a tool capable of selective inhibition of transcription.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33602"/>
            <a:ext cx="8153400" cy="461665"/>
          </a:xfrm>
          <a:prstGeom prst="rect">
            <a:avLst/>
          </a:prstGeom>
          <a:noFill/>
        </p:spPr>
        <p:txBody>
          <a:bodyPr wrap="square" rtlCol="0">
            <a:spAutoFit/>
          </a:bodyPr>
          <a:lstStyle/>
          <a:p>
            <a:pPr algn="ctr"/>
            <a:r>
              <a:rPr lang="en-US" sz="2400" b="1" dirty="0" smtClean="0"/>
              <a:t>Step 1: </a:t>
            </a:r>
            <a:r>
              <a:rPr lang="en-US" sz="2400" b="1" dirty="0"/>
              <a:t>Selection and preparation of source structures</a:t>
            </a:r>
            <a:endParaRPr lang="uk-UA" sz="2400" b="1" dirty="0"/>
          </a:p>
        </p:txBody>
      </p:sp>
      <p:sp>
        <p:nvSpPr>
          <p:cNvPr id="3" name="Объект 2"/>
          <p:cNvSpPr>
            <a:spLocks noGrp="1"/>
          </p:cNvSpPr>
          <p:nvPr>
            <p:ph sz="half" idx="1"/>
          </p:nvPr>
        </p:nvSpPr>
        <p:spPr>
          <a:xfrm>
            <a:off x="410496" y="1886173"/>
            <a:ext cx="4038600" cy="2463495"/>
          </a:xfrm>
          <a:solidFill>
            <a:schemeClr val="accent4">
              <a:lumMod val="20000"/>
              <a:lumOff val="80000"/>
            </a:schemeClr>
          </a:solidFill>
        </p:spPr>
        <p:txBody>
          <a:bodyPr>
            <a:normAutofit/>
          </a:bodyPr>
          <a:lstStyle/>
          <a:p>
            <a:pPr marL="0" indent="0">
              <a:buNone/>
            </a:pPr>
            <a:r>
              <a:rPr lang="en-US" sz="1800" dirty="0" smtClean="0"/>
              <a:t>DNA</a:t>
            </a:r>
            <a:r>
              <a:rPr lang="uk-UA" sz="1800" dirty="0" smtClean="0"/>
              <a:t>-</a:t>
            </a:r>
            <a:r>
              <a:rPr lang="en-US" sz="1800" dirty="0" err="1" smtClean="0"/>
              <a:t>intercalator</a:t>
            </a:r>
            <a:r>
              <a:rPr lang="en-US" sz="1800" dirty="0" smtClean="0"/>
              <a:t> </a:t>
            </a:r>
            <a:r>
              <a:rPr lang="en-US" sz="1800" dirty="0"/>
              <a:t>was selected according to the following criteria:</a:t>
            </a:r>
          </a:p>
          <a:p>
            <a:r>
              <a:rPr lang="en-US" sz="1800" dirty="0"/>
              <a:t>Availability of convincing evidence of </a:t>
            </a:r>
            <a:r>
              <a:rPr lang="en-US" sz="1800" dirty="0" smtClean="0"/>
              <a:t>effectiveness</a:t>
            </a:r>
            <a:r>
              <a:rPr lang="uk-UA" sz="1800" dirty="0"/>
              <a:t>.</a:t>
            </a:r>
            <a:endParaRPr lang="en-US" sz="1800" dirty="0"/>
          </a:p>
          <a:p>
            <a:r>
              <a:rPr lang="en-US" sz="1800" dirty="0"/>
              <a:t>The presence of more than one site of intercalation per molecule, which must be identical molecular </a:t>
            </a:r>
            <a:r>
              <a:rPr lang="en-US" sz="1800" dirty="0" smtClean="0"/>
              <a:t>fragments</a:t>
            </a:r>
            <a:r>
              <a:rPr lang="uk-UA" sz="1800" dirty="0" smtClean="0"/>
              <a:t>.</a:t>
            </a:r>
            <a:endParaRPr lang="en-US" sz="1800" dirty="0"/>
          </a:p>
        </p:txBody>
      </p:sp>
      <p:sp>
        <p:nvSpPr>
          <p:cNvPr id="7" name="Объект 6"/>
          <p:cNvSpPr>
            <a:spLocks noGrp="1"/>
          </p:cNvSpPr>
          <p:nvPr>
            <p:ph sz="half" idx="2"/>
          </p:nvPr>
        </p:nvSpPr>
        <p:spPr>
          <a:xfrm>
            <a:off x="4648200" y="1321470"/>
            <a:ext cx="4038600" cy="4525963"/>
          </a:xfrm>
        </p:spPr>
        <p:txBody>
          <a:bodyPr>
            <a:normAutofit/>
          </a:bodyPr>
          <a:lstStyle/>
          <a:p>
            <a:pPr marL="0" indent="0">
              <a:buNone/>
            </a:pPr>
            <a:r>
              <a:rPr lang="en-US" sz="1800" dirty="0"/>
              <a:t>The XR5944 </a:t>
            </a:r>
            <a:r>
              <a:rPr lang="en-US" sz="1800" dirty="0" smtClean="0"/>
              <a:t>DNA</a:t>
            </a:r>
            <a:r>
              <a:rPr lang="uk-UA" sz="1800" dirty="0" smtClean="0"/>
              <a:t>-</a:t>
            </a:r>
            <a:r>
              <a:rPr lang="en-US" sz="1800" dirty="0" err="1" smtClean="0"/>
              <a:t>intercalator</a:t>
            </a:r>
            <a:r>
              <a:rPr lang="en-US" sz="1800" dirty="0" smtClean="0"/>
              <a:t> </a:t>
            </a:r>
            <a:r>
              <a:rPr lang="en-US" sz="1800" dirty="0"/>
              <a:t>meets all </a:t>
            </a:r>
            <a:r>
              <a:rPr lang="en-US" sz="1800" dirty="0" smtClean="0"/>
              <a:t>requirements</a:t>
            </a:r>
            <a:r>
              <a:rPr lang="uk-UA" sz="1800" dirty="0" smtClean="0"/>
              <a:t>.</a:t>
            </a:r>
          </a:p>
          <a:p>
            <a:pPr marL="0" indent="0">
              <a:buNone/>
            </a:pPr>
            <a:endParaRPr lang="uk-UA" sz="2000" dirty="0"/>
          </a:p>
          <a:p>
            <a:pPr marL="0" indent="0">
              <a:buNone/>
            </a:pPr>
            <a:endParaRPr lang="uk-UA" sz="2000" dirty="0" smtClean="0"/>
          </a:p>
          <a:p>
            <a:pPr marL="0" indent="0">
              <a:buNone/>
            </a:pPr>
            <a:endParaRPr lang="uk-UA" sz="2000" dirty="0"/>
          </a:p>
          <a:p>
            <a:endParaRPr lang="uk-UA" sz="2000" dirty="0" smtClean="0"/>
          </a:p>
          <a:p>
            <a:endParaRPr lang="uk-UA" sz="2000" dirty="0"/>
          </a:p>
          <a:p>
            <a:endParaRPr lang="uk-UA" sz="2000" dirty="0" smtClean="0"/>
          </a:p>
          <a:p>
            <a:endParaRPr lang="uk-UA" sz="2000" dirty="0"/>
          </a:p>
          <a:p>
            <a:endParaRPr lang="uk-UA" sz="2000" dirty="0" smtClean="0"/>
          </a:p>
          <a:p>
            <a:pPr marL="0" indent="0" algn="ctr">
              <a:buNone/>
            </a:pPr>
            <a:r>
              <a:rPr lang="en-US" sz="1600" dirty="0" smtClean="0"/>
              <a:t>PDB </a:t>
            </a:r>
            <a:r>
              <a:rPr lang="en-US" sz="1600" dirty="0"/>
              <a:t>ID: 2MG8</a:t>
            </a:r>
          </a:p>
        </p:txBody>
      </p:sp>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5185" t="11111" r="6204" b="14444"/>
          <a:stretch/>
        </p:blipFill>
        <p:spPr>
          <a:xfrm>
            <a:off x="4871113" y="1967782"/>
            <a:ext cx="3364173" cy="2590800"/>
          </a:xfrm>
          <a:prstGeom prst="rect">
            <a:avLst/>
          </a:prstGeom>
        </p:spPr>
      </p:pic>
    </p:spTree>
    <p:extLst>
      <p:ext uri="{BB962C8B-B14F-4D97-AF65-F5344CB8AC3E}">
        <p14:creationId xmlns:p14="http://schemas.microsoft.com/office/powerpoint/2010/main" val="1909844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529861" y="867625"/>
            <a:ext cx="8077200" cy="2165319"/>
          </a:xfrm>
          <a:solidFill>
            <a:schemeClr val="accent4">
              <a:lumMod val="20000"/>
              <a:lumOff val="80000"/>
            </a:schemeClr>
          </a:solidFill>
        </p:spPr>
        <p:txBody>
          <a:bodyPr>
            <a:normAutofit/>
          </a:bodyPr>
          <a:lstStyle/>
          <a:p>
            <a:pPr marL="0" indent="0" algn="just">
              <a:buNone/>
            </a:pPr>
            <a:r>
              <a:rPr lang="en-US" sz="1800" dirty="0"/>
              <a:t>The selection of the DNA fragment for further research was limited to the identification of a convenient object and the identification of a vital product whose change in expression could be easily </a:t>
            </a:r>
            <a:r>
              <a:rPr lang="en-US" sz="1800" dirty="0" smtClean="0"/>
              <a:t>identified.</a:t>
            </a:r>
          </a:p>
          <a:p>
            <a:pPr marL="0" indent="0" algn="just">
              <a:buNone/>
            </a:pPr>
            <a:r>
              <a:rPr lang="en-US" sz="1800" dirty="0" smtClean="0"/>
              <a:t>Epstein-Barr virus</a:t>
            </a:r>
            <a:r>
              <a:rPr lang="uk-UA" sz="1800" dirty="0" smtClean="0"/>
              <a:t>,</a:t>
            </a:r>
            <a:r>
              <a:rPr lang="en-US" sz="1800" dirty="0" smtClean="0"/>
              <a:t> </a:t>
            </a:r>
            <a:r>
              <a:rPr lang="en-US" sz="1800" dirty="0"/>
              <a:t>with which our laboratory </a:t>
            </a:r>
            <a:r>
              <a:rPr lang="en-US" sz="1800" dirty="0" smtClean="0"/>
              <a:t>works</a:t>
            </a:r>
            <a:r>
              <a:rPr lang="uk-UA" sz="1800" dirty="0" smtClean="0"/>
              <a:t>,</a:t>
            </a:r>
            <a:r>
              <a:rPr lang="en-US" sz="1800" dirty="0" smtClean="0"/>
              <a:t> </a:t>
            </a:r>
            <a:r>
              <a:rPr lang="en-US" sz="1800" dirty="0"/>
              <a:t>meets the above requirements. Inhibition of transcription of its </a:t>
            </a:r>
            <a:r>
              <a:rPr lang="en-US" sz="1800" dirty="0" smtClean="0"/>
              <a:t>factor </a:t>
            </a:r>
            <a:r>
              <a:rPr lang="en-US" sz="1800" dirty="0"/>
              <a:t>EBNA1 can be further easily identified by determining the total amount of viral DNA by PCR.</a:t>
            </a:r>
          </a:p>
          <a:p>
            <a:pPr marL="0" indent="0" algn="just">
              <a:buNone/>
            </a:pPr>
            <a:r>
              <a:rPr lang="en-US" sz="1800" dirty="0" smtClean="0"/>
              <a:t>We used Avogadro </a:t>
            </a:r>
            <a:r>
              <a:rPr lang="en-US" sz="1800" dirty="0"/>
              <a:t>program to create a </a:t>
            </a:r>
            <a:r>
              <a:rPr lang="en-US" sz="1800" dirty="0" smtClean="0"/>
              <a:t>Watson-Crick duplex.</a:t>
            </a:r>
            <a:endParaRPr lang="uk-UA" sz="1800" dirty="0" smtClean="0"/>
          </a:p>
          <a:p>
            <a:pPr marL="0" indent="0">
              <a:buNone/>
            </a:pPr>
            <a:endParaRPr lang="uk-UA" sz="1800" dirty="0" smtClean="0"/>
          </a:p>
          <a:p>
            <a:endParaRPr lang="uk-UA" sz="1800" dirty="0" smtClean="0"/>
          </a:p>
          <a:p>
            <a:endParaRPr lang="uk-UA" sz="1800" dirty="0"/>
          </a:p>
          <a:p>
            <a:endParaRPr lang="uk-UA" sz="1800" dirty="0" smtClean="0"/>
          </a:p>
          <a:p>
            <a:pPr marL="0" indent="0">
              <a:buNone/>
            </a:pPr>
            <a:endParaRPr lang="uk-UA" sz="1800"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t="42222" b="42222"/>
          <a:stretch/>
        </p:blipFill>
        <p:spPr>
          <a:xfrm>
            <a:off x="381000" y="3231791"/>
            <a:ext cx="8535761" cy="1295400"/>
          </a:xfrm>
          <a:prstGeom prst="rect">
            <a:avLst/>
          </a:prstGeom>
        </p:spPr>
      </p:pic>
      <p:sp>
        <p:nvSpPr>
          <p:cNvPr id="10" name="TextBox 9"/>
          <p:cNvSpPr txBox="1"/>
          <p:nvPr/>
        </p:nvSpPr>
        <p:spPr>
          <a:xfrm>
            <a:off x="510196" y="4726038"/>
            <a:ext cx="8234500" cy="369332"/>
          </a:xfrm>
          <a:prstGeom prst="rect">
            <a:avLst/>
          </a:prstGeom>
          <a:noFill/>
        </p:spPr>
        <p:txBody>
          <a:bodyPr wrap="square" rtlCol="0">
            <a:spAutoFit/>
          </a:bodyPr>
          <a:lstStyle/>
          <a:p>
            <a:pPr algn="ctr"/>
            <a:r>
              <a:rPr lang="en-US" dirty="0"/>
              <a:t>S</a:t>
            </a:r>
            <a:r>
              <a:rPr lang="en-US" dirty="0" smtClean="0"/>
              <a:t>equence</a:t>
            </a:r>
            <a:r>
              <a:rPr lang="uk-UA" dirty="0" smtClean="0"/>
              <a:t>: </a:t>
            </a:r>
            <a:r>
              <a:rPr lang="uk-UA" dirty="0"/>
              <a:t>TGGAGGTAGTAAGACCTCCCTTTACAACCTCAGGCGAGGAATTGCCCTTG</a:t>
            </a:r>
            <a:r>
              <a:rPr lang="uk-UA" dirty="0" smtClean="0"/>
              <a:t> </a:t>
            </a:r>
            <a:endParaRPr lang="en-US" dirty="0"/>
          </a:p>
        </p:txBody>
      </p:sp>
    </p:spTree>
    <p:extLst>
      <p:ext uri="{BB962C8B-B14F-4D97-AF65-F5344CB8AC3E}">
        <p14:creationId xmlns:p14="http://schemas.microsoft.com/office/powerpoint/2010/main" val="2643990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077200" cy="868362"/>
          </a:xfrm>
        </p:spPr>
        <p:txBody>
          <a:bodyPr>
            <a:normAutofit/>
          </a:bodyPr>
          <a:lstStyle/>
          <a:p>
            <a:r>
              <a:rPr lang="en-US" sz="2400" b="1" dirty="0"/>
              <a:t>Step </a:t>
            </a:r>
            <a:r>
              <a:rPr lang="en-US" sz="2400" b="1" dirty="0" smtClean="0"/>
              <a:t>2</a:t>
            </a:r>
            <a:r>
              <a:rPr lang="uk-UA" sz="2400" b="1" dirty="0" smtClean="0"/>
              <a:t>:</a:t>
            </a:r>
            <a:r>
              <a:rPr lang="en-US" sz="2400" b="1" dirty="0" smtClean="0"/>
              <a:t> </a:t>
            </a:r>
            <a:r>
              <a:rPr lang="en-US" sz="2400" b="1" dirty="0"/>
              <a:t>Initial </a:t>
            </a:r>
            <a:r>
              <a:rPr lang="en-US" sz="2400" b="1" dirty="0" err="1"/>
              <a:t>intercalator</a:t>
            </a:r>
            <a:r>
              <a:rPr lang="en-US" sz="2400" b="1" dirty="0"/>
              <a:t> modification and intercalation</a:t>
            </a:r>
            <a:endParaRPr lang="en-US" sz="4000" dirty="0"/>
          </a:p>
        </p:txBody>
      </p:sp>
      <p:sp>
        <p:nvSpPr>
          <p:cNvPr id="3" name="Объект 2"/>
          <p:cNvSpPr>
            <a:spLocks noGrp="1"/>
          </p:cNvSpPr>
          <p:nvPr>
            <p:ph sz="half" idx="1"/>
          </p:nvPr>
        </p:nvSpPr>
        <p:spPr>
          <a:xfrm>
            <a:off x="457200" y="1385863"/>
            <a:ext cx="4038600" cy="3886200"/>
          </a:xfrm>
          <a:solidFill>
            <a:schemeClr val="accent4">
              <a:lumMod val="20000"/>
              <a:lumOff val="80000"/>
            </a:schemeClr>
          </a:solidFill>
        </p:spPr>
        <p:txBody>
          <a:bodyPr>
            <a:normAutofit/>
          </a:bodyPr>
          <a:lstStyle/>
          <a:p>
            <a:pPr marL="0" indent="0" algn="just">
              <a:buNone/>
            </a:pPr>
            <a:r>
              <a:rPr lang="en-US" sz="1800" dirty="0"/>
              <a:t>Prior to the initial intercalation, the original structure of XR5944 was somewhat elongated: another </a:t>
            </a:r>
            <a:r>
              <a:rPr lang="en-US" sz="1800" dirty="0" err="1"/>
              <a:t>phenazine</a:t>
            </a:r>
            <a:r>
              <a:rPr lang="en-US" sz="1800" dirty="0"/>
              <a:t> fragment was added, and jumpers between these fragments were presented as simple aliphatic chains to simplify parameterization.</a:t>
            </a:r>
          </a:p>
          <a:p>
            <a:pPr marL="0" indent="0" algn="just">
              <a:buNone/>
            </a:pPr>
            <a:r>
              <a:rPr lang="en-US" sz="1800" dirty="0"/>
              <a:t>The formation of gaps between the base residues and subsequent manual placement of </a:t>
            </a:r>
            <a:r>
              <a:rPr lang="en-US" sz="1800" dirty="0" err="1"/>
              <a:t>phenazine</a:t>
            </a:r>
            <a:r>
              <a:rPr lang="en-US" sz="1800" dirty="0"/>
              <a:t> residues in them took place </a:t>
            </a:r>
            <a:r>
              <a:rPr lang="en-US" sz="1800" dirty="0" smtClean="0"/>
              <a:t>in </a:t>
            </a:r>
            <a:r>
              <a:rPr lang="en-US" sz="1800" dirty="0"/>
              <a:t>Avogadro program.</a:t>
            </a:r>
          </a:p>
          <a:p>
            <a:pPr marL="0" indent="0" algn="just">
              <a:buNone/>
            </a:pPr>
            <a:r>
              <a:rPr lang="en-US" sz="1800" dirty="0"/>
              <a:t>The complex was also equilibrated by molecular dynamics </a:t>
            </a:r>
            <a:r>
              <a:rPr lang="en-US" sz="1800" dirty="0" smtClean="0"/>
              <a:t>using </a:t>
            </a:r>
            <a:r>
              <a:rPr lang="en-US" sz="1800" dirty="0" err="1" smtClean="0"/>
              <a:t>Gromacs</a:t>
            </a:r>
            <a:r>
              <a:rPr lang="uk-UA" sz="1800" dirty="0"/>
              <a:t>.</a:t>
            </a:r>
            <a:endParaRPr lang="en-US" sz="1800" dirty="0"/>
          </a:p>
        </p:txBody>
      </p:sp>
      <p:sp>
        <p:nvSpPr>
          <p:cNvPr id="7" name="Объект 6"/>
          <p:cNvSpPr>
            <a:spLocks noGrp="1"/>
          </p:cNvSpPr>
          <p:nvPr>
            <p:ph sz="half" idx="2"/>
          </p:nvPr>
        </p:nvSpPr>
        <p:spPr>
          <a:xfrm>
            <a:off x="5275580" y="4019823"/>
            <a:ext cx="2743200" cy="1079425"/>
          </a:xfrm>
          <a:ln>
            <a:solidFill>
              <a:schemeClr val="tx1"/>
            </a:solidFill>
            <a:prstDash val="dash"/>
          </a:ln>
        </p:spPr>
        <p:txBody>
          <a:bodyPr>
            <a:normAutofit/>
          </a:bodyPr>
          <a:lstStyle/>
          <a:p>
            <a:pPr marL="0" indent="0" algn="just">
              <a:buNone/>
            </a:pPr>
            <a:r>
              <a:rPr lang="en-US" sz="1800" dirty="0" smtClean="0"/>
              <a:t>Simulation parameters:</a:t>
            </a:r>
          </a:p>
          <a:p>
            <a:pPr marL="0" indent="0" algn="just">
              <a:buNone/>
            </a:pPr>
            <a:r>
              <a:rPr lang="en-US" sz="1800" dirty="0"/>
              <a:t>5</a:t>
            </a:r>
            <a:r>
              <a:rPr lang="en-US" sz="1800" dirty="0" smtClean="0"/>
              <a:t>0 ns, AMBER</a:t>
            </a:r>
            <a:r>
              <a:rPr lang="en-US" sz="1800" dirty="0"/>
              <a:t>, TIP3P, physiological ionic strength</a:t>
            </a:r>
          </a:p>
        </p:txBody>
      </p:sp>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19056" b="12652"/>
          <a:stretch/>
        </p:blipFill>
        <p:spPr>
          <a:xfrm>
            <a:off x="4772660" y="1710942"/>
            <a:ext cx="3749040" cy="2133601"/>
          </a:xfrm>
          <a:prstGeom prst="rect">
            <a:avLst/>
          </a:prstGeom>
        </p:spPr>
      </p:pic>
    </p:spTree>
    <p:extLst>
      <p:ext uri="{BB962C8B-B14F-4D97-AF65-F5344CB8AC3E}">
        <p14:creationId xmlns:p14="http://schemas.microsoft.com/office/powerpoint/2010/main" val="668202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161" y="110902"/>
            <a:ext cx="8610600" cy="1036638"/>
          </a:xfrm>
        </p:spPr>
        <p:txBody>
          <a:bodyPr>
            <a:noAutofit/>
          </a:bodyPr>
          <a:lstStyle/>
          <a:p>
            <a:pPr marL="342900" indent="-342900"/>
            <a:r>
              <a:rPr lang="en-US" sz="2400" b="1" dirty="0"/>
              <a:t>Step </a:t>
            </a:r>
            <a:r>
              <a:rPr lang="en-US" sz="2400" b="1" dirty="0" smtClean="0"/>
              <a:t>3: </a:t>
            </a:r>
            <a:r>
              <a:rPr lang="en-US" sz="2400" b="1" dirty="0"/>
              <a:t>Selection of the optimal configuration of the </a:t>
            </a:r>
            <a:r>
              <a:rPr lang="en-US" sz="2400" b="1" dirty="0" err="1"/>
              <a:t>intercalator</a:t>
            </a:r>
            <a:r>
              <a:rPr lang="en-US" sz="2400" b="1" dirty="0"/>
              <a:t> model</a:t>
            </a:r>
            <a:endParaRPr lang="uk-UA" sz="2400" b="1" dirty="0"/>
          </a:p>
        </p:txBody>
      </p:sp>
      <p:sp>
        <p:nvSpPr>
          <p:cNvPr id="3" name="Объект 2"/>
          <p:cNvSpPr>
            <a:spLocks noGrp="1"/>
          </p:cNvSpPr>
          <p:nvPr>
            <p:ph sz="half" idx="1"/>
          </p:nvPr>
        </p:nvSpPr>
        <p:spPr>
          <a:xfrm>
            <a:off x="381000" y="1261179"/>
            <a:ext cx="4038600" cy="4203098"/>
          </a:xfrm>
          <a:solidFill>
            <a:schemeClr val="accent4">
              <a:lumMod val="20000"/>
              <a:lumOff val="80000"/>
            </a:schemeClr>
          </a:solidFill>
        </p:spPr>
        <p:txBody>
          <a:bodyPr>
            <a:normAutofit/>
          </a:bodyPr>
          <a:lstStyle/>
          <a:p>
            <a:pPr marL="0" indent="0" algn="just">
              <a:buNone/>
            </a:pPr>
            <a:r>
              <a:rPr lang="en-US" sz="1800" dirty="0"/>
              <a:t>The nucleic bases in the DNA duplex contain hydrogen bond donors and acceptors directed toward the </a:t>
            </a:r>
            <a:r>
              <a:rPr lang="en-US" sz="1800" dirty="0" smtClean="0"/>
              <a:t>large furrow. </a:t>
            </a:r>
            <a:r>
              <a:rPr lang="en-US" sz="1800" dirty="0"/>
              <a:t>They are vacant and form a sequence-specific topology of the large</a:t>
            </a:r>
            <a:r>
              <a:rPr lang="en-US" sz="1800" dirty="0" smtClean="0"/>
              <a:t> </a:t>
            </a:r>
            <a:r>
              <a:rPr lang="en-US" sz="1800" dirty="0"/>
              <a:t>furrow.</a:t>
            </a:r>
          </a:p>
          <a:p>
            <a:pPr marL="0" indent="0" algn="just">
              <a:buNone/>
            </a:pPr>
            <a:r>
              <a:rPr lang="en-US" sz="1800" dirty="0"/>
              <a:t>Thus, the main task for us was to choose the configuration of the part of the </a:t>
            </a:r>
            <a:r>
              <a:rPr lang="en-US" sz="1800" dirty="0" err="1"/>
              <a:t>intercalator</a:t>
            </a:r>
            <a:r>
              <a:rPr lang="en-US" sz="1800" dirty="0"/>
              <a:t> that lies in a large furrow, which would allow:</a:t>
            </a:r>
          </a:p>
          <a:p>
            <a:pPr marL="0" indent="0" algn="just">
              <a:buNone/>
            </a:pPr>
            <a:r>
              <a:rPr lang="en-US" sz="1800" dirty="0" smtClean="0"/>
              <a:t>a) selectively </a:t>
            </a:r>
            <a:r>
              <a:rPr lang="en-US" sz="1800" dirty="0"/>
              <a:t>recognize pairs of bases over which it is </a:t>
            </a:r>
            <a:r>
              <a:rPr lang="en-US" sz="1800" dirty="0" smtClean="0"/>
              <a:t>located;</a:t>
            </a:r>
            <a:endParaRPr lang="en-US" sz="1800" dirty="0"/>
          </a:p>
          <a:p>
            <a:pPr marL="0" indent="0" algn="just">
              <a:buNone/>
            </a:pPr>
            <a:r>
              <a:rPr lang="en-US" sz="1800" dirty="0" smtClean="0"/>
              <a:t>b) be </a:t>
            </a:r>
            <a:r>
              <a:rPr lang="en-US" sz="1800" dirty="0"/>
              <a:t>able to scale with minimal modification.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18000" t="32222" r="29000" b="21111"/>
          <a:stretch/>
        </p:blipFill>
        <p:spPr>
          <a:xfrm>
            <a:off x="4602874" y="1482452"/>
            <a:ext cx="4038600" cy="3200400"/>
          </a:xfrm>
          <a:prstGeom prst="rect">
            <a:avLst/>
          </a:prstGeom>
        </p:spPr>
      </p:pic>
      <p:sp>
        <p:nvSpPr>
          <p:cNvPr id="9" name="TextBox 8"/>
          <p:cNvSpPr txBox="1"/>
          <p:nvPr/>
        </p:nvSpPr>
        <p:spPr>
          <a:xfrm>
            <a:off x="5330980" y="4687510"/>
            <a:ext cx="2673039" cy="369332"/>
          </a:xfrm>
          <a:prstGeom prst="rect">
            <a:avLst/>
          </a:prstGeom>
          <a:noFill/>
        </p:spPr>
        <p:txBody>
          <a:bodyPr wrap="none" rtlCol="0">
            <a:spAutoFit/>
          </a:bodyPr>
          <a:lstStyle/>
          <a:p>
            <a:r>
              <a:rPr lang="en-US" dirty="0"/>
              <a:t>General view of the model</a:t>
            </a:r>
          </a:p>
        </p:txBody>
      </p:sp>
    </p:spTree>
    <p:extLst>
      <p:ext uri="{BB962C8B-B14F-4D97-AF65-F5344CB8AC3E}">
        <p14:creationId xmlns:p14="http://schemas.microsoft.com/office/powerpoint/2010/main" val="3003112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87847"/>
            <a:ext cx="8153400" cy="461665"/>
          </a:xfrm>
          <a:prstGeom prst="rect">
            <a:avLst/>
          </a:prstGeom>
          <a:noFill/>
        </p:spPr>
        <p:txBody>
          <a:bodyPr wrap="square" rtlCol="0">
            <a:spAutoFit/>
          </a:bodyPr>
          <a:lstStyle/>
          <a:p>
            <a:pPr algn="ctr"/>
            <a:r>
              <a:rPr lang="fr-FR" sz="2400" b="1" dirty="0" err="1"/>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Box 1"/>
          <p:cNvSpPr txBox="1"/>
          <p:nvPr/>
        </p:nvSpPr>
        <p:spPr>
          <a:xfrm>
            <a:off x="609600" y="1447800"/>
            <a:ext cx="4038600" cy="3416320"/>
          </a:xfrm>
          <a:prstGeom prst="rect">
            <a:avLst/>
          </a:prstGeom>
          <a:solidFill>
            <a:schemeClr val="accent4">
              <a:lumMod val="20000"/>
              <a:lumOff val="80000"/>
            </a:schemeClr>
          </a:solidFill>
        </p:spPr>
        <p:txBody>
          <a:bodyPr wrap="square" rtlCol="0">
            <a:spAutoFit/>
          </a:bodyPr>
          <a:lstStyle/>
          <a:p>
            <a:pPr algn="just"/>
            <a:r>
              <a:rPr lang="en-US" dirty="0" err="1"/>
              <a:t>Decalin</a:t>
            </a:r>
            <a:r>
              <a:rPr lang="en-US" dirty="0"/>
              <a:t> was chosen as the basis for the selective part of the </a:t>
            </a:r>
            <a:r>
              <a:rPr lang="en-US" dirty="0" err="1"/>
              <a:t>intercalator</a:t>
            </a:r>
            <a:r>
              <a:rPr lang="en-US" dirty="0"/>
              <a:t>. It binds to </a:t>
            </a:r>
            <a:r>
              <a:rPr lang="en-US" dirty="0" err="1"/>
              <a:t>phenazine</a:t>
            </a:r>
            <a:r>
              <a:rPr lang="en-US" dirty="0"/>
              <a:t> via ethylamine.</a:t>
            </a:r>
          </a:p>
          <a:p>
            <a:pPr algn="just"/>
            <a:r>
              <a:rPr lang="en-US" dirty="0"/>
              <a:t>Due to the rightness of the </a:t>
            </a:r>
            <a:r>
              <a:rPr lang="en-US" dirty="0" smtClean="0"/>
              <a:t>spiral </a:t>
            </a:r>
            <a:r>
              <a:rPr lang="en-US" dirty="0"/>
              <a:t>1.4 and 6.9 atoms of </a:t>
            </a:r>
            <a:r>
              <a:rPr lang="en-US" dirty="0" err="1"/>
              <a:t>decalin</a:t>
            </a:r>
            <a:r>
              <a:rPr lang="en-US" dirty="0"/>
              <a:t> lie perpendicular to the planes of the base pairs. Modification of </a:t>
            </a:r>
            <a:r>
              <a:rPr lang="en-US" dirty="0" err="1"/>
              <a:t>decalin</a:t>
            </a:r>
            <a:r>
              <a:rPr lang="en-US" dirty="0"/>
              <a:t> at these positions as shown in the figure made it possible to identify two base pairs by recognizing the sequence-specific placement of hydrogen bond donors and acceptors in the large DNA furrow.</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667" y="1447800"/>
            <a:ext cx="3795911" cy="34163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1062</Words>
  <Application>Microsoft Office PowerPoint</Application>
  <PresentationFormat>Экран (4:3)</PresentationFormat>
  <Paragraphs>79</Paragraphs>
  <Slides>13</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13</vt:i4>
      </vt:variant>
    </vt:vector>
  </HeadingPairs>
  <TitlesOfParts>
    <vt:vector size="18" baseType="lpstr">
      <vt:lpstr>Arial</vt:lpstr>
      <vt:lpstr>Calibri</vt:lpstr>
      <vt:lpstr>Calibri Light</vt:lpstr>
      <vt:lpstr>Office Theme</vt:lpstr>
      <vt:lpstr>Custom 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Step 2: Initial intercalator modification and intercalation</vt:lpstr>
      <vt:lpstr>Step 3: Selection of the optimal configuration of the intercalator model</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Polina Zaremba</cp:lastModifiedBy>
  <cp:revision>187</cp:revision>
  <dcterms:created xsi:type="dcterms:W3CDTF">2015-04-04T09:45:50Z</dcterms:created>
  <dcterms:modified xsi:type="dcterms:W3CDTF">2020-10-17T17:57:24Z</dcterms:modified>
</cp:coreProperties>
</file>