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3.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4.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5.xml" ContentType="application/vnd.openxmlformats-officedocument.presentationml.tags+xml"/>
  <Override PartName="/ppt/notesSlides/notesSlide14.xml" ContentType="application/vnd.openxmlformats-officedocument.presentationml.notesSlide+xml"/>
  <Override PartName="/ppt/tags/tag6.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7.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Lst>
  <p:notesMasterIdLst>
    <p:notesMasterId r:id="rId31"/>
  </p:notesMasterIdLst>
  <p:handoutMasterIdLst>
    <p:handoutMasterId r:id="rId32"/>
  </p:handoutMasterIdLst>
  <p:sldIdLst>
    <p:sldId id="256" r:id="rId6"/>
    <p:sldId id="267" r:id="rId7"/>
    <p:sldId id="258" r:id="rId8"/>
    <p:sldId id="282" r:id="rId9"/>
    <p:sldId id="283" r:id="rId10"/>
    <p:sldId id="268" r:id="rId11"/>
    <p:sldId id="289" r:id="rId12"/>
    <p:sldId id="269" r:id="rId13"/>
    <p:sldId id="270" r:id="rId14"/>
    <p:sldId id="284" r:id="rId15"/>
    <p:sldId id="290" r:id="rId16"/>
    <p:sldId id="272" r:id="rId17"/>
    <p:sldId id="273" r:id="rId18"/>
    <p:sldId id="291" r:id="rId19"/>
    <p:sldId id="286" r:id="rId20"/>
    <p:sldId id="288" r:id="rId21"/>
    <p:sldId id="261" r:id="rId22"/>
    <p:sldId id="274" r:id="rId23"/>
    <p:sldId id="276" r:id="rId24"/>
    <p:sldId id="277" r:id="rId25"/>
    <p:sldId id="279" r:id="rId26"/>
    <p:sldId id="280" r:id="rId27"/>
    <p:sldId id="281" r:id="rId28"/>
    <p:sldId id="265" r:id="rId29"/>
    <p:sldId id="264" r:id="rId30"/>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aria Schalnich" initials="MS" lastIdx="3" clrIdx="0"/>
  <p:cmAuthor id="1" name="Samanta" initials="S"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A764"/>
    <a:srgbClr val="0069B5"/>
    <a:srgbClr val="B6CBFB"/>
    <a:srgbClr val="90C5F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6794" autoAdjust="0"/>
    <p:restoredTop sz="88092" autoAdjust="0"/>
  </p:normalViewPr>
  <p:slideViewPr>
    <p:cSldViewPr>
      <p:cViewPr varScale="1">
        <p:scale>
          <a:sx n="86" d="100"/>
          <a:sy n="86" d="100"/>
        </p:scale>
        <p:origin x="1944" y="1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 d="1"/>
        <a:sy n="1" d="1"/>
      </p:scale>
      <p:origin x="0" y="0"/>
    </p:cViewPr>
  </p:sorterViewPr>
  <p:notesViewPr>
    <p:cSldViewPr>
      <p:cViewPr varScale="1">
        <p:scale>
          <a:sx n="63" d="100"/>
          <a:sy n="63" d="100"/>
        </p:scale>
        <p:origin x="3134" y="67"/>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handoutMaster" Target="handoutMasters/handoutMaster1.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683100A-8A72-460F-8D5A-54D1E8721B8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32E079F-1A5F-425D-8548-7D6E0BA7654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00DBEE4-A35F-451C-BCBF-73654C02E910}" type="datetimeFigureOut">
              <a:rPr lang="en-US" smtClean="0"/>
              <a:t>10/27/20</a:t>
            </a:fld>
            <a:endParaRPr lang="en-US"/>
          </a:p>
        </p:txBody>
      </p:sp>
      <p:sp>
        <p:nvSpPr>
          <p:cNvPr id="4" name="Footer Placeholder 3">
            <a:extLst>
              <a:ext uri="{FF2B5EF4-FFF2-40B4-BE49-F238E27FC236}">
                <a16:creationId xmlns:a16="http://schemas.microsoft.com/office/drawing/2014/main" id="{CC9FF8A4-6C72-4FA9-92D5-35F646DB18A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5BC330F-8964-486B-B51A-F7EA8535061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B602DDE-B420-4AB0-A81B-677338ED35D9}" type="slidenum">
              <a:rPr lang="en-US" smtClean="0"/>
              <a:t>‹N›</a:t>
            </a:fld>
            <a:endParaRPr lang="en-US"/>
          </a:p>
        </p:txBody>
      </p:sp>
    </p:spTree>
    <p:extLst>
      <p:ext uri="{BB962C8B-B14F-4D97-AF65-F5344CB8AC3E}">
        <p14:creationId xmlns:p14="http://schemas.microsoft.com/office/powerpoint/2010/main" val="22650321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9CFBF3B-F983-4F41-9E6C-02008BB91DD1}" type="datetimeFigureOut">
              <a:rPr lang="fr-FR" smtClean="0"/>
              <a:pPr/>
              <a:t>27/10/2020</a:t>
            </a:fld>
            <a:endParaRPr lang="fr-F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8" name="Slide Number Placeholder 7"/>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269082-9D5D-43A3-B675-27AB9B8E552E}" type="slidenum">
              <a:rPr lang="en-US" smtClean="0"/>
              <a:t>‹N›</a:t>
            </a:fld>
            <a:endParaRPr lang="en-US" dirty="0"/>
          </a:p>
        </p:txBody>
      </p:sp>
    </p:spTree>
    <p:extLst>
      <p:ext uri="{BB962C8B-B14F-4D97-AF65-F5344CB8AC3E}">
        <p14:creationId xmlns:p14="http://schemas.microsoft.com/office/powerpoint/2010/main" val="16260967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 am Sofia </a:t>
            </a:r>
            <a:r>
              <a:rPr lang="en-US" sz="1200" kern="1200" dirty="0" err="1">
                <a:solidFill>
                  <a:schemeClr val="tx1"/>
                </a:solidFill>
                <a:effectLst/>
                <a:latin typeface="+mn-lt"/>
                <a:ea typeface="+mn-ea"/>
                <a:cs typeface="+mn-cs"/>
              </a:rPr>
              <a:t>Parrasia</a:t>
            </a:r>
            <a:r>
              <a:rPr lang="en-US" sz="1200" kern="1200" dirty="0">
                <a:solidFill>
                  <a:schemeClr val="tx1"/>
                </a:solidFill>
                <a:effectLst/>
                <a:latin typeface="+mn-lt"/>
                <a:ea typeface="+mn-ea"/>
                <a:cs typeface="+mn-cs"/>
              </a:rPr>
              <a:t>, last year PhD student in Biomedical Sciences at the University of </a:t>
            </a:r>
            <a:r>
              <a:rPr lang="en-US" sz="1200" kern="1200" dirty="0" err="1">
                <a:solidFill>
                  <a:schemeClr val="tx1"/>
                </a:solidFill>
                <a:effectLst/>
                <a:latin typeface="+mn-lt"/>
                <a:ea typeface="+mn-ea"/>
                <a:cs typeface="+mn-cs"/>
              </a:rPr>
              <a:t>Padova</a:t>
            </a:r>
            <a:r>
              <a:rPr lang="en-US" sz="1200" kern="1200" dirty="0">
                <a:solidFill>
                  <a:schemeClr val="tx1"/>
                </a:solidFill>
                <a:effectLst/>
                <a:latin typeface="+mn-lt"/>
                <a:ea typeface="+mn-ea"/>
                <a:cs typeface="+mn-cs"/>
              </a:rPr>
              <a:t>. I am presenting a part of my PhD project</a:t>
            </a:r>
            <a:endParaRPr lang="fr-FR" dirty="0"/>
          </a:p>
        </p:txBody>
      </p:sp>
      <p:sp>
        <p:nvSpPr>
          <p:cNvPr id="4" name="Slide Number Placeholder 3"/>
          <p:cNvSpPr>
            <a:spLocks noGrp="1"/>
          </p:cNvSpPr>
          <p:nvPr>
            <p:ph type="sldNum" sz="quarter" idx="10"/>
          </p:nvPr>
        </p:nvSpPr>
        <p:spPr>
          <a:xfrm>
            <a:off x="3886200" y="8685213"/>
            <a:ext cx="2971800" cy="457200"/>
          </a:xfrm>
          <a:prstGeom prst="rect">
            <a:avLst/>
          </a:prstGeom>
        </p:spPr>
        <p:txBody>
          <a:bodyPr/>
          <a:lstStyle/>
          <a:p>
            <a:fld id="{B34537CB-67C2-4565-B688-976D9E72B324}" type="slidenum">
              <a:rPr lang="fr-FR" smtClean="0"/>
              <a:pPr/>
              <a:t>1</a:t>
            </a:fld>
            <a:endParaRPr lang="fr-FR"/>
          </a:p>
        </p:txBody>
      </p:sp>
    </p:spTree>
    <p:extLst>
      <p:ext uri="{BB962C8B-B14F-4D97-AF65-F5344CB8AC3E}">
        <p14:creationId xmlns:p14="http://schemas.microsoft.com/office/powerpoint/2010/main" val="34983208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An2 </a:t>
            </a:r>
            <a:r>
              <a:rPr lang="it-IT" dirty="0" err="1"/>
              <a:t>is</a:t>
            </a:r>
            <a:r>
              <a:rPr lang="it-IT" dirty="0"/>
              <a:t> </a:t>
            </a:r>
            <a:r>
              <a:rPr lang="it-IT" dirty="0" err="1"/>
              <a:t>one</a:t>
            </a:r>
            <a:r>
              <a:rPr lang="it-IT" dirty="0"/>
              <a:t> of the </a:t>
            </a:r>
            <a:r>
              <a:rPr lang="it-IT" dirty="0" err="1"/>
              <a:t>most</a:t>
            </a:r>
            <a:r>
              <a:rPr lang="it-IT" dirty="0"/>
              <a:t> </a:t>
            </a:r>
            <a:r>
              <a:rPr lang="it-IT" dirty="0" err="1"/>
              <a:t>promising</a:t>
            </a:r>
            <a:r>
              <a:rPr lang="it-IT" dirty="0"/>
              <a:t> </a:t>
            </a:r>
            <a:r>
              <a:rPr lang="it-IT" dirty="0" err="1"/>
              <a:t>among</a:t>
            </a:r>
            <a:r>
              <a:rPr lang="it-IT" dirty="0"/>
              <a:t> the </a:t>
            </a:r>
            <a:r>
              <a:rPr lang="it-IT" dirty="0" err="1"/>
              <a:t>various</a:t>
            </a:r>
            <a:r>
              <a:rPr lang="it-IT" dirty="0"/>
              <a:t> </a:t>
            </a:r>
            <a:r>
              <a:rPr lang="it-IT" dirty="0" err="1"/>
              <a:t>peptides</a:t>
            </a:r>
            <a:r>
              <a:rPr lang="it-IT" dirty="0"/>
              <a:t> </a:t>
            </a:r>
            <a:r>
              <a:rPr lang="it-IT" dirty="0" err="1"/>
              <a:t>studied</a:t>
            </a:r>
            <a:r>
              <a:rPr lang="it-IT" dirty="0"/>
              <a:t> and </a:t>
            </a:r>
            <a:r>
              <a:rPr lang="it-IT" dirty="0" err="1"/>
              <a:t>reported</a:t>
            </a:r>
            <a:r>
              <a:rPr lang="it-IT" dirty="0"/>
              <a:t> in the </a:t>
            </a:r>
            <a:r>
              <a:rPr lang="it-IT" dirty="0" err="1"/>
              <a:t>literature</a:t>
            </a:r>
            <a:r>
              <a:rPr lang="it-IT" dirty="0"/>
              <a:t>. </a:t>
            </a:r>
            <a:r>
              <a:rPr lang="it-IT" dirty="0" err="1"/>
              <a:t>It</a:t>
            </a:r>
            <a:r>
              <a:rPr lang="it-IT" dirty="0"/>
              <a:t> exploits </a:t>
            </a:r>
            <a:r>
              <a:rPr lang="it-IT" dirty="0" err="1"/>
              <a:t>its</a:t>
            </a:r>
            <a:r>
              <a:rPr lang="it-IT" dirty="0"/>
              <a:t> </a:t>
            </a:r>
            <a:r>
              <a:rPr lang="it-IT" dirty="0" err="1"/>
              <a:t>affinity</a:t>
            </a:r>
            <a:r>
              <a:rPr lang="it-IT" dirty="0"/>
              <a:t> for the LRP1 </a:t>
            </a:r>
            <a:r>
              <a:rPr lang="it-IT" dirty="0" err="1"/>
              <a:t>receptor</a:t>
            </a:r>
            <a:r>
              <a:rPr lang="it-IT" dirty="0"/>
              <a:t> </a:t>
            </a:r>
            <a:r>
              <a:rPr lang="it-IT" dirty="0" err="1"/>
              <a:t>expressed</a:t>
            </a:r>
            <a:r>
              <a:rPr lang="it-IT" dirty="0"/>
              <a:t> </a:t>
            </a:r>
            <a:r>
              <a:rPr lang="it-IT" dirty="0" err="1"/>
              <a:t>at</a:t>
            </a:r>
            <a:r>
              <a:rPr lang="it-IT" dirty="0"/>
              <a:t> the </a:t>
            </a:r>
            <a:r>
              <a:rPr lang="it-IT" dirty="0" err="1"/>
              <a:t>level</a:t>
            </a:r>
            <a:r>
              <a:rPr lang="it-IT" dirty="0"/>
              <a:t> of the BBB and of glioma </a:t>
            </a:r>
            <a:r>
              <a:rPr lang="it-IT" dirty="0" err="1"/>
              <a:t>cells</a:t>
            </a:r>
            <a:r>
              <a:rPr lang="it-IT" dirty="0"/>
              <a:t>.</a:t>
            </a:r>
          </a:p>
        </p:txBody>
      </p:sp>
      <p:sp>
        <p:nvSpPr>
          <p:cNvPr id="4" name="Segnaposto numero diapositiva 3"/>
          <p:cNvSpPr>
            <a:spLocks noGrp="1"/>
          </p:cNvSpPr>
          <p:nvPr>
            <p:ph type="sldNum" sz="quarter" idx="10"/>
          </p:nvPr>
        </p:nvSpPr>
        <p:spPr/>
        <p:txBody>
          <a:bodyPr/>
          <a:lstStyle/>
          <a:p>
            <a:fld id="{46269082-9D5D-43A3-B675-27AB9B8E552E}" type="slidenum">
              <a:rPr lang="en-US" smtClean="0"/>
              <a:t>11</a:t>
            </a:fld>
            <a:endParaRPr lang="en-US" dirty="0"/>
          </a:p>
        </p:txBody>
      </p:sp>
    </p:spTree>
    <p:extLst>
      <p:ext uri="{BB962C8B-B14F-4D97-AF65-F5344CB8AC3E}">
        <p14:creationId xmlns:p14="http://schemas.microsoft.com/office/powerpoint/2010/main" val="20543662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sz="1200" kern="1200" dirty="0">
                <a:solidFill>
                  <a:schemeClr val="tx1"/>
                </a:solidFill>
                <a:effectLst/>
                <a:latin typeface="+mn-lt"/>
                <a:ea typeface="+mn-ea"/>
                <a:cs typeface="+mn-cs"/>
              </a:rPr>
              <a:t>Of note, it reached the clinical trial phase I for the delivery of paclitaxel. </a:t>
            </a:r>
            <a:endParaRPr lang="it-IT" dirty="0"/>
          </a:p>
        </p:txBody>
      </p:sp>
      <p:sp>
        <p:nvSpPr>
          <p:cNvPr id="4" name="Segnaposto numero diapositiva 3"/>
          <p:cNvSpPr>
            <a:spLocks noGrp="1"/>
          </p:cNvSpPr>
          <p:nvPr>
            <p:ph type="sldNum" sz="quarter" idx="10"/>
          </p:nvPr>
        </p:nvSpPr>
        <p:spPr/>
        <p:txBody>
          <a:bodyPr/>
          <a:lstStyle/>
          <a:p>
            <a:fld id="{46269082-9D5D-43A3-B675-27AB9B8E552E}" type="slidenum">
              <a:rPr lang="en-US" smtClean="0"/>
              <a:t>12</a:t>
            </a:fld>
            <a:endParaRPr lang="en-US" dirty="0"/>
          </a:p>
        </p:txBody>
      </p:sp>
    </p:spTree>
    <p:extLst>
      <p:ext uri="{BB962C8B-B14F-4D97-AF65-F5344CB8AC3E}">
        <p14:creationId xmlns:p14="http://schemas.microsoft.com/office/powerpoint/2010/main" val="8767211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Thus, the aim of our study is to achieve the brain delivery of PAPTP through its conjugation with Angiopep2. </a:t>
            </a:r>
            <a:endParaRPr lang="it-IT" dirty="0"/>
          </a:p>
          <a:p>
            <a:r>
              <a:rPr lang="en-US" sz="1200" kern="1200" dirty="0">
                <a:solidFill>
                  <a:schemeClr val="tx1"/>
                </a:solidFill>
                <a:effectLst/>
                <a:latin typeface="+mn-lt"/>
                <a:ea typeface="+mn-ea"/>
                <a:cs typeface="+mn-cs"/>
              </a:rPr>
              <a:t>To obtain a derivative with the appropriate stability we modified the TPP moiety of PAPTP with a linker. The resulting molecule called PAPTPL was then conjugated with Angiopep2 through a bio-reversible carbamate bond. </a:t>
            </a:r>
            <a:r>
              <a:rPr lang="en-US" sz="1200" kern="1200" dirty="0" err="1">
                <a:solidFill>
                  <a:schemeClr val="tx1"/>
                </a:solidFill>
                <a:effectLst/>
                <a:latin typeface="+mn-lt"/>
                <a:ea typeface="+mn-ea"/>
                <a:cs typeface="+mn-cs"/>
              </a:rPr>
              <a:t>Isoleucin</a:t>
            </a:r>
            <a:r>
              <a:rPr lang="en-US" sz="1200" kern="1200" dirty="0">
                <a:solidFill>
                  <a:schemeClr val="tx1"/>
                </a:solidFill>
                <a:effectLst/>
                <a:latin typeface="+mn-lt"/>
                <a:ea typeface="+mn-ea"/>
                <a:cs typeface="+mn-cs"/>
              </a:rPr>
              <a:t> was used an intermediate </a:t>
            </a:r>
            <a:r>
              <a:rPr lang="en-US" sz="1200" kern="1200" dirty="0" err="1">
                <a:solidFill>
                  <a:schemeClr val="tx1"/>
                </a:solidFill>
                <a:effectLst/>
                <a:latin typeface="+mn-lt"/>
                <a:ea typeface="+mn-ea"/>
                <a:cs typeface="+mn-cs"/>
              </a:rPr>
              <a:t>aminoacid</a:t>
            </a:r>
            <a:r>
              <a:rPr lang="en-US" sz="1200" kern="1200" dirty="0">
                <a:solidFill>
                  <a:schemeClr val="tx1"/>
                </a:solidFill>
                <a:effectLst/>
                <a:latin typeface="+mn-lt"/>
                <a:ea typeface="+mn-ea"/>
                <a:cs typeface="+mn-cs"/>
              </a:rPr>
              <a:t> to allow the coupling to An2, while the peptide was still bound to the resin used for its synthesis as I will show you in the next slides.</a:t>
            </a:r>
            <a:endParaRPr lang="it-IT" dirty="0"/>
          </a:p>
        </p:txBody>
      </p:sp>
      <p:sp>
        <p:nvSpPr>
          <p:cNvPr id="4" name="Segnaposto numero diapositiva 3"/>
          <p:cNvSpPr>
            <a:spLocks noGrp="1"/>
          </p:cNvSpPr>
          <p:nvPr>
            <p:ph type="sldNum" sz="quarter" idx="10"/>
          </p:nvPr>
        </p:nvSpPr>
        <p:spPr/>
        <p:txBody>
          <a:bodyPr/>
          <a:lstStyle/>
          <a:p>
            <a:fld id="{46269082-9D5D-43A3-B675-27AB9B8E552E}" type="slidenum">
              <a:rPr lang="en-US" smtClean="0"/>
              <a:t>13</a:t>
            </a:fld>
            <a:endParaRPr lang="en-US" dirty="0"/>
          </a:p>
        </p:txBody>
      </p:sp>
    </p:spTree>
    <p:extLst>
      <p:ext uri="{BB962C8B-B14F-4D97-AF65-F5344CB8AC3E}">
        <p14:creationId xmlns:p14="http://schemas.microsoft.com/office/powerpoint/2010/main" val="17678752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sz="1200" kern="1200" dirty="0">
                <a:solidFill>
                  <a:schemeClr val="tx1"/>
                </a:solidFill>
                <a:effectLst/>
                <a:latin typeface="+mn-lt"/>
                <a:ea typeface="+mn-ea"/>
                <a:cs typeface="+mn-cs"/>
              </a:rPr>
              <a:t>The synthesis of PAPTPL-Ile was carried out in 9 steps, illustrated in the slide</a:t>
            </a:r>
            <a:endParaRPr lang="it-IT" sz="1200" kern="1200" dirty="0">
              <a:solidFill>
                <a:schemeClr val="tx1"/>
              </a:solidFill>
              <a:effectLst/>
              <a:latin typeface="+mn-lt"/>
              <a:ea typeface="+mn-ea"/>
              <a:cs typeface="+mn-cs"/>
            </a:endParaRPr>
          </a:p>
        </p:txBody>
      </p:sp>
      <p:sp>
        <p:nvSpPr>
          <p:cNvPr id="4" name="Segnaposto numero diapositiva 3"/>
          <p:cNvSpPr>
            <a:spLocks noGrp="1"/>
          </p:cNvSpPr>
          <p:nvPr>
            <p:ph type="sldNum" sz="quarter" idx="10"/>
          </p:nvPr>
        </p:nvSpPr>
        <p:spPr/>
        <p:txBody>
          <a:bodyPr/>
          <a:lstStyle/>
          <a:p>
            <a:fld id="{46269082-9D5D-43A3-B675-27AB9B8E552E}" type="slidenum">
              <a:rPr lang="en-US" smtClean="0"/>
              <a:t>14</a:t>
            </a:fld>
            <a:endParaRPr lang="en-US" dirty="0"/>
          </a:p>
        </p:txBody>
      </p:sp>
    </p:spTree>
    <p:extLst>
      <p:ext uri="{BB962C8B-B14F-4D97-AF65-F5344CB8AC3E}">
        <p14:creationId xmlns:p14="http://schemas.microsoft.com/office/powerpoint/2010/main" val="9734820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Angiopep2 was synthesized by solid-phase peptide synthesis, growing the chain toward the N-terminus. When the desired sequence was obtained, the N-terminus was </a:t>
            </a:r>
            <a:r>
              <a:rPr lang="en-US" sz="1200" kern="1200" dirty="0" err="1">
                <a:solidFill>
                  <a:schemeClr val="tx1"/>
                </a:solidFill>
                <a:effectLst/>
                <a:latin typeface="+mn-lt"/>
                <a:ea typeface="+mn-ea"/>
                <a:cs typeface="+mn-cs"/>
              </a:rPr>
              <a:t>deprotected</a:t>
            </a:r>
            <a:r>
              <a:rPr lang="en-US" sz="1200" kern="1200" dirty="0">
                <a:solidFill>
                  <a:schemeClr val="tx1"/>
                </a:solidFill>
                <a:effectLst/>
                <a:latin typeface="+mn-lt"/>
                <a:ea typeface="+mn-ea"/>
                <a:cs typeface="+mn-cs"/>
              </a:rPr>
              <a:t> and conjugated with PAPTPL. After the coupling, the construct was detached from the solid phase under acidic conditions, along with the </a:t>
            </a:r>
            <a:r>
              <a:rPr lang="en-US" sz="1200" kern="1200" dirty="0" err="1">
                <a:solidFill>
                  <a:schemeClr val="tx1"/>
                </a:solidFill>
                <a:effectLst/>
                <a:latin typeface="+mn-lt"/>
                <a:ea typeface="+mn-ea"/>
                <a:cs typeface="+mn-cs"/>
              </a:rPr>
              <a:t>deprotection</a:t>
            </a:r>
            <a:r>
              <a:rPr lang="en-US" sz="1200" kern="1200" dirty="0">
                <a:solidFill>
                  <a:schemeClr val="tx1"/>
                </a:solidFill>
                <a:effectLst/>
                <a:latin typeface="+mn-lt"/>
                <a:ea typeface="+mn-ea"/>
                <a:cs typeface="+mn-cs"/>
              </a:rPr>
              <a:t> of the </a:t>
            </a:r>
            <a:r>
              <a:rPr lang="en-US" sz="1200" kern="1200" dirty="0" err="1">
                <a:solidFill>
                  <a:schemeClr val="tx1"/>
                </a:solidFill>
                <a:effectLst/>
                <a:latin typeface="+mn-lt"/>
                <a:ea typeface="+mn-ea"/>
                <a:cs typeface="+mn-cs"/>
              </a:rPr>
              <a:t>aminoacids</a:t>
            </a:r>
            <a:r>
              <a:rPr lang="en-US" sz="1200" kern="1200" dirty="0">
                <a:solidFill>
                  <a:schemeClr val="tx1"/>
                </a:solidFill>
                <a:effectLst/>
                <a:latin typeface="+mn-lt"/>
                <a:ea typeface="+mn-ea"/>
                <a:cs typeface="+mn-cs"/>
              </a:rPr>
              <a:t>. The resulting conjugates were then purified by reverse-phase HPLC and characterized by HPLC-MS.</a:t>
            </a:r>
            <a:endParaRPr lang="it-IT" sz="1200" kern="1200" dirty="0">
              <a:solidFill>
                <a:schemeClr val="tx1"/>
              </a:solidFill>
              <a:effectLst/>
              <a:latin typeface="+mn-lt"/>
              <a:ea typeface="+mn-ea"/>
              <a:cs typeface="+mn-cs"/>
            </a:endParaRPr>
          </a:p>
        </p:txBody>
      </p:sp>
      <p:sp>
        <p:nvSpPr>
          <p:cNvPr id="4" name="Segnaposto numero diapositiva 3"/>
          <p:cNvSpPr>
            <a:spLocks noGrp="1"/>
          </p:cNvSpPr>
          <p:nvPr>
            <p:ph type="sldNum" sz="quarter" idx="10"/>
          </p:nvPr>
        </p:nvSpPr>
        <p:spPr/>
        <p:txBody>
          <a:bodyPr/>
          <a:lstStyle/>
          <a:p>
            <a:fld id="{6A600523-8927-4FD0-94C5-CF67FCA578C8}" type="slidenum">
              <a:rPr lang="it-IT" smtClean="0"/>
              <a:t>15</a:t>
            </a:fld>
            <a:endParaRPr lang="it-IT"/>
          </a:p>
        </p:txBody>
      </p:sp>
    </p:spTree>
    <p:extLst>
      <p:ext uri="{BB962C8B-B14F-4D97-AF65-F5344CB8AC3E}">
        <p14:creationId xmlns:p14="http://schemas.microsoft.com/office/powerpoint/2010/main" val="27452281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sz="1200" kern="1200" dirty="0">
                <a:solidFill>
                  <a:schemeClr val="tx1"/>
                </a:solidFill>
                <a:effectLst/>
                <a:latin typeface="+mn-lt"/>
                <a:ea typeface="+mn-ea"/>
                <a:cs typeface="+mn-cs"/>
              </a:rPr>
              <a:t>Since PAPTPL is supposed to be the active moiety of the conjugate, we evaluated whether the addition of the linker could alter the cytotoxicity profile of PAPTP, performing an MTS assay.</a:t>
            </a:r>
            <a:endParaRPr lang="it-IT" dirty="0"/>
          </a:p>
        </p:txBody>
      </p:sp>
      <p:sp>
        <p:nvSpPr>
          <p:cNvPr id="4" name="Segnaposto numero diapositiva 3"/>
          <p:cNvSpPr>
            <a:spLocks noGrp="1"/>
          </p:cNvSpPr>
          <p:nvPr>
            <p:ph type="sldNum" sz="quarter" idx="10"/>
          </p:nvPr>
        </p:nvSpPr>
        <p:spPr/>
        <p:txBody>
          <a:bodyPr/>
          <a:lstStyle/>
          <a:p>
            <a:fld id="{46269082-9D5D-43A3-B675-27AB9B8E552E}" type="slidenum">
              <a:rPr lang="en-US" smtClean="0"/>
              <a:t>16</a:t>
            </a:fld>
            <a:endParaRPr lang="en-US" dirty="0"/>
          </a:p>
        </p:txBody>
      </p:sp>
    </p:spTree>
    <p:extLst>
      <p:ext uri="{BB962C8B-B14F-4D97-AF65-F5344CB8AC3E}">
        <p14:creationId xmlns:p14="http://schemas.microsoft.com/office/powerpoint/2010/main" val="12709890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sz="1200" kern="1200" dirty="0">
                <a:solidFill>
                  <a:schemeClr val="tx1"/>
                </a:solidFill>
                <a:effectLst/>
                <a:latin typeface="+mn-lt"/>
                <a:ea typeface="+mn-ea"/>
                <a:cs typeface="+mn-cs"/>
              </a:rPr>
              <a:t>The results clearly showed that PAPTPL is as active as PAPTP. </a:t>
            </a:r>
            <a:endParaRPr lang="it-IT" dirty="0"/>
          </a:p>
        </p:txBody>
      </p:sp>
      <p:sp>
        <p:nvSpPr>
          <p:cNvPr id="4" name="Segnaposto numero diapositiva 3"/>
          <p:cNvSpPr>
            <a:spLocks noGrp="1"/>
          </p:cNvSpPr>
          <p:nvPr>
            <p:ph type="sldNum" sz="quarter" idx="10"/>
          </p:nvPr>
        </p:nvSpPr>
        <p:spPr/>
        <p:txBody>
          <a:bodyPr/>
          <a:lstStyle/>
          <a:p>
            <a:fld id="{46269082-9D5D-43A3-B675-27AB9B8E552E}" type="slidenum">
              <a:rPr lang="en-US" smtClean="0"/>
              <a:t>17</a:t>
            </a:fld>
            <a:endParaRPr lang="en-US" dirty="0"/>
          </a:p>
        </p:txBody>
      </p:sp>
    </p:spTree>
    <p:extLst>
      <p:ext uri="{BB962C8B-B14F-4D97-AF65-F5344CB8AC3E}">
        <p14:creationId xmlns:p14="http://schemas.microsoft.com/office/powerpoint/2010/main" val="18067619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sz="1200" kern="1200" dirty="0">
                <a:solidFill>
                  <a:schemeClr val="tx1"/>
                </a:solidFill>
                <a:effectLst/>
                <a:latin typeface="+mn-lt"/>
                <a:ea typeface="+mn-ea"/>
                <a:cs typeface="+mn-cs"/>
              </a:rPr>
              <a:t>Before proceeding with intravenous administration we evaluated the blood stability of the conjugate. The kinetics of carbamate hydrolysis turned out to be adequate.</a:t>
            </a:r>
            <a:endParaRPr lang="it-IT" dirty="0"/>
          </a:p>
        </p:txBody>
      </p:sp>
      <p:sp>
        <p:nvSpPr>
          <p:cNvPr id="4" name="Segnaposto numero diapositiva 3"/>
          <p:cNvSpPr>
            <a:spLocks noGrp="1"/>
          </p:cNvSpPr>
          <p:nvPr>
            <p:ph type="sldNum" sz="quarter" idx="10"/>
          </p:nvPr>
        </p:nvSpPr>
        <p:spPr/>
        <p:txBody>
          <a:bodyPr/>
          <a:lstStyle/>
          <a:p>
            <a:fld id="{46269082-9D5D-43A3-B675-27AB9B8E552E}" type="slidenum">
              <a:rPr lang="en-US" smtClean="0"/>
              <a:t>18</a:t>
            </a:fld>
            <a:endParaRPr lang="en-US" dirty="0"/>
          </a:p>
        </p:txBody>
      </p:sp>
    </p:spTree>
    <p:extLst>
      <p:ext uri="{BB962C8B-B14F-4D97-AF65-F5344CB8AC3E}">
        <p14:creationId xmlns:p14="http://schemas.microsoft.com/office/powerpoint/2010/main" val="30482872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sz="1200" kern="1200" dirty="0">
                <a:solidFill>
                  <a:schemeClr val="tx1"/>
                </a:solidFill>
                <a:effectLst/>
                <a:latin typeface="+mn-lt"/>
                <a:ea typeface="+mn-ea"/>
                <a:cs typeface="+mn-cs"/>
              </a:rPr>
              <a:t>So we could move to the evaluation of the distribution of An2-PAPTP. We administered the conjugate at 5 </a:t>
            </a:r>
            <a:r>
              <a:rPr lang="en-US" sz="1200" kern="1200" dirty="0" err="1">
                <a:solidFill>
                  <a:schemeClr val="tx1"/>
                </a:solidFill>
                <a:effectLst/>
                <a:latin typeface="+mn-lt"/>
                <a:ea typeface="+mn-ea"/>
                <a:cs typeface="+mn-cs"/>
              </a:rPr>
              <a:t>umol</a:t>
            </a:r>
            <a:r>
              <a:rPr lang="en-US" sz="1200" kern="1200" dirty="0">
                <a:solidFill>
                  <a:schemeClr val="tx1"/>
                </a:solidFill>
                <a:effectLst/>
                <a:latin typeface="+mn-lt"/>
                <a:ea typeface="+mn-ea"/>
                <a:cs typeface="+mn-cs"/>
              </a:rPr>
              <a:t>/kg </a:t>
            </a:r>
            <a:r>
              <a:rPr lang="en-US" sz="1200" kern="1200" dirty="0" err="1">
                <a:solidFill>
                  <a:schemeClr val="tx1"/>
                </a:solidFill>
                <a:effectLst/>
                <a:latin typeface="+mn-lt"/>
                <a:ea typeface="+mn-ea"/>
                <a:cs typeface="+mn-cs"/>
              </a:rPr>
              <a:t>i.v.</a:t>
            </a:r>
            <a:r>
              <a:rPr lang="en-US" sz="1200" kern="1200" dirty="0">
                <a:solidFill>
                  <a:schemeClr val="tx1"/>
                </a:solidFill>
                <a:effectLst/>
                <a:latin typeface="+mn-lt"/>
                <a:ea typeface="+mn-ea"/>
                <a:cs typeface="+mn-cs"/>
              </a:rPr>
              <a:t> and we evaluated its distribution in brain and its liver metabolism after 15, 30 and 60 minutes.</a:t>
            </a:r>
            <a:r>
              <a:rPr lang="it-IT" dirty="0">
                <a:effectLst/>
              </a:rPr>
              <a:t> </a:t>
            </a:r>
            <a:endParaRPr lang="it-IT" dirty="0"/>
          </a:p>
        </p:txBody>
      </p:sp>
      <p:sp>
        <p:nvSpPr>
          <p:cNvPr id="4" name="Segnaposto numero diapositiva 3"/>
          <p:cNvSpPr>
            <a:spLocks noGrp="1"/>
          </p:cNvSpPr>
          <p:nvPr>
            <p:ph type="sldNum" sz="quarter" idx="10"/>
          </p:nvPr>
        </p:nvSpPr>
        <p:spPr/>
        <p:txBody>
          <a:bodyPr/>
          <a:lstStyle/>
          <a:p>
            <a:fld id="{46269082-9D5D-43A3-B675-27AB9B8E552E}" type="slidenum">
              <a:rPr lang="en-US" smtClean="0"/>
              <a:t>19</a:t>
            </a:fld>
            <a:endParaRPr lang="en-US" dirty="0"/>
          </a:p>
        </p:txBody>
      </p:sp>
    </p:spTree>
    <p:extLst>
      <p:ext uri="{BB962C8B-B14F-4D97-AF65-F5344CB8AC3E}">
        <p14:creationId xmlns:p14="http://schemas.microsoft.com/office/powerpoint/2010/main" val="635933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sz="1200" kern="1200" dirty="0">
                <a:solidFill>
                  <a:schemeClr val="tx1"/>
                </a:solidFill>
                <a:effectLst/>
                <a:latin typeface="+mn-lt"/>
                <a:ea typeface="+mn-ea"/>
                <a:cs typeface="+mn-cs"/>
              </a:rPr>
              <a:t>The results showed that An2-PAPTP was present the brain 15 and 30 minutes after administration. After 1 hour it was only present as traces.</a:t>
            </a:r>
            <a:r>
              <a:rPr lang="it-IT" dirty="0">
                <a:effectLst/>
              </a:rPr>
              <a:t> </a:t>
            </a:r>
          </a:p>
          <a:p>
            <a:r>
              <a:rPr lang="en-GB" sz="1200" kern="1200" dirty="0">
                <a:solidFill>
                  <a:schemeClr val="tx1"/>
                </a:solidFill>
                <a:effectLst/>
                <a:latin typeface="+mn-lt"/>
                <a:ea typeface="+mn-ea"/>
                <a:cs typeface="+mn-cs"/>
              </a:rPr>
              <a:t>Even though the brain levels reached are still presumably too low for therapeutic applications, they are in good agreement with data from the literature, concerning the utilization of An2 for the brain delivery of other drugs</a:t>
            </a:r>
            <a:r>
              <a:rPr lang="it-IT" dirty="0">
                <a:effectLst/>
              </a:rPr>
              <a:t> </a:t>
            </a:r>
            <a:endParaRPr lang="it-IT" dirty="0"/>
          </a:p>
        </p:txBody>
      </p:sp>
      <p:sp>
        <p:nvSpPr>
          <p:cNvPr id="4" name="Segnaposto numero diapositiva 3"/>
          <p:cNvSpPr>
            <a:spLocks noGrp="1"/>
          </p:cNvSpPr>
          <p:nvPr>
            <p:ph type="sldNum" sz="quarter" idx="10"/>
          </p:nvPr>
        </p:nvSpPr>
        <p:spPr/>
        <p:txBody>
          <a:bodyPr/>
          <a:lstStyle/>
          <a:p>
            <a:fld id="{46269082-9D5D-43A3-B675-27AB9B8E552E}" type="slidenum">
              <a:rPr lang="en-US" smtClean="0"/>
              <a:t>20</a:t>
            </a:fld>
            <a:endParaRPr lang="en-US" dirty="0"/>
          </a:p>
        </p:txBody>
      </p:sp>
    </p:spTree>
    <p:extLst>
      <p:ext uri="{BB962C8B-B14F-4D97-AF65-F5344CB8AC3E}">
        <p14:creationId xmlns:p14="http://schemas.microsoft.com/office/powerpoint/2010/main" val="2294515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which is focused on the brain delivery of PAPTP, a promising inhibitor of the voltage dependent potassium channel 1.3.</a:t>
            </a:r>
            <a:endParaRPr lang="it-IT"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a:xfrm>
            <a:off x="3886200" y="8685213"/>
            <a:ext cx="2971800" cy="457200"/>
          </a:xfrm>
          <a:prstGeom prst="rect">
            <a:avLst/>
          </a:prstGeom>
        </p:spPr>
        <p:txBody>
          <a:bodyPr/>
          <a:lstStyle/>
          <a:p>
            <a:fld id="{B34537CB-67C2-4565-B688-976D9E72B324}" type="slidenum">
              <a:rPr lang="fr-FR" smtClean="0"/>
              <a:pPr/>
              <a:t>2</a:t>
            </a:fld>
            <a:endParaRPr lang="fr-FR"/>
          </a:p>
        </p:txBody>
      </p:sp>
    </p:spTree>
    <p:extLst>
      <p:ext uri="{BB962C8B-B14F-4D97-AF65-F5344CB8AC3E}">
        <p14:creationId xmlns:p14="http://schemas.microsoft.com/office/powerpoint/2010/main" val="22204487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sz="1200" kern="1200" dirty="0">
                <a:solidFill>
                  <a:schemeClr val="tx1"/>
                </a:solidFill>
                <a:effectLst/>
                <a:latin typeface="+mn-lt"/>
                <a:ea typeface="+mn-ea"/>
                <a:cs typeface="+mn-cs"/>
              </a:rPr>
              <a:t>Using HPLC/MS we identified the metabolites extracted from the liver, finding that the main ones are PAPTPL, PAPTPL-I, PAPTPL-IT, PAPTPL-ITF, in other words the active principle plus the initial portion of the peptide chain. This is coherent with the expected proteolytic degradation of the </a:t>
            </a:r>
            <a:r>
              <a:rPr lang="en-US" sz="1200" kern="1200" dirty="0" err="1">
                <a:solidFill>
                  <a:schemeClr val="tx1"/>
                </a:solidFill>
                <a:effectLst/>
                <a:latin typeface="+mn-lt"/>
                <a:ea typeface="+mn-ea"/>
                <a:cs typeface="+mn-cs"/>
              </a:rPr>
              <a:t>aminoacid</a:t>
            </a:r>
            <a:r>
              <a:rPr lang="en-US" sz="1200" kern="1200" dirty="0">
                <a:solidFill>
                  <a:schemeClr val="tx1"/>
                </a:solidFill>
                <a:effectLst/>
                <a:latin typeface="+mn-lt"/>
                <a:ea typeface="+mn-ea"/>
                <a:cs typeface="+mn-cs"/>
              </a:rPr>
              <a:t> chain by liver peptidases.</a:t>
            </a:r>
          </a:p>
        </p:txBody>
      </p:sp>
      <p:sp>
        <p:nvSpPr>
          <p:cNvPr id="4" name="Segnaposto numero diapositiva 3"/>
          <p:cNvSpPr>
            <a:spLocks noGrp="1"/>
          </p:cNvSpPr>
          <p:nvPr>
            <p:ph type="sldNum" sz="quarter" idx="10"/>
          </p:nvPr>
        </p:nvSpPr>
        <p:spPr/>
        <p:txBody>
          <a:bodyPr/>
          <a:lstStyle/>
          <a:p>
            <a:fld id="{46269082-9D5D-43A3-B675-27AB9B8E552E}" type="slidenum">
              <a:rPr lang="en-US" smtClean="0"/>
              <a:t>21</a:t>
            </a:fld>
            <a:endParaRPr lang="en-US" dirty="0"/>
          </a:p>
        </p:txBody>
      </p:sp>
    </p:spTree>
    <p:extLst>
      <p:ext uri="{BB962C8B-B14F-4D97-AF65-F5344CB8AC3E}">
        <p14:creationId xmlns:p14="http://schemas.microsoft.com/office/powerpoint/2010/main" val="1749679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err="1"/>
              <a:t>We</a:t>
            </a:r>
            <a:r>
              <a:rPr lang="it-IT" dirty="0"/>
              <a:t> </a:t>
            </a:r>
            <a:r>
              <a:rPr lang="it-IT" dirty="0" err="1"/>
              <a:t>quantified</a:t>
            </a:r>
            <a:r>
              <a:rPr lang="it-IT" dirty="0"/>
              <a:t> the </a:t>
            </a:r>
            <a:r>
              <a:rPr lang="it-IT" dirty="0" err="1"/>
              <a:t>metabolites</a:t>
            </a:r>
            <a:r>
              <a:rPr lang="it-IT" dirty="0"/>
              <a:t> and </a:t>
            </a:r>
            <a:r>
              <a:rPr lang="it-IT" dirty="0" err="1"/>
              <a:t>we</a:t>
            </a:r>
            <a:r>
              <a:rPr lang="it-IT" dirty="0"/>
              <a:t> </a:t>
            </a:r>
            <a:r>
              <a:rPr lang="it-IT" dirty="0" err="1"/>
              <a:t>found</a:t>
            </a:r>
            <a:r>
              <a:rPr lang="it-IT" dirty="0"/>
              <a:t> no </a:t>
            </a:r>
            <a:r>
              <a:rPr lang="it-IT" dirty="0" err="1"/>
              <a:t>significant</a:t>
            </a:r>
            <a:r>
              <a:rPr lang="it-IT" dirty="0"/>
              <a:t> trend for PAPTPL</a:t>
            </a:r>
          </a:p>
        </p:txBody>
      </p:sp>
      <p:sp>
        <p:nvSpPr>
          <p:cNvPr id="4" name="Segnaposto numero diapositiva 3"/>
          <p:cNvSpPr>
            <a:spLocks noGrp="1"/>
          </p:cNvSpPr>
          <p:nvPr>
            <p:ph type="sldNum" sz="quarter" idx="10"/>
          </p:nvPr>
        </p:nvSpPr>
        <p:spPr/>
        <p:txBody>
          <a:bodyPr/>
          <a:lstStyle/>
          <a:p>
            <a:fld id="{46269082-9D5D-43A3-B675-27AB9B8E552E}" type="slidenum">
              <a:rPr lang="en-US" smtClean="0"/>
              <a:t>22</a:t>
            </a:fld>
            <a:endParaRPr lang="en-US" dirty="0"/>
          </a:p>
        </p:txBody>
      </p:sp>
    </p:spTree>
    <p:extLst>
      <p:ext uri="{BB962C8B-B14F-4D97-AF65-F5344CB8AC3E}">
        <p14:creationId xmlns:p14="http://schemas.microsoft.com/office/powerpoint/2010/main" val="17648899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On the </a:t>
            </a:r>
            <a:r>
              <a:rPr lang="it-IT" dirty="0" err="1"/>
              <a:t>other</a:t>
            </a:r>
            <a:r>
              <a:rPr lang="it-IT" dirty="0"/>
              <a:t> </a:t>
            </a:r>
            <a:r>
              <a:rPr lang="it-IT" dirty="0" err="1"/>
              <a:t>hand</a:t>
            </a:r>
            <a:r>
              <a:rPr lang="it-IT" dirty="0"/>
              <a:t>, the </a:t>
            </a:r>
            <a:r>
              <a:rPr lang="it-IT" dirty="0" err="1"/>
              <a:t>amount</a:t>
            </a:r>
            <a:r>
              <a:rPr lang="it-IT" dirty="0"/>
              <a:t> of PAPTPL-I </a:t>
            </a:r>
            <a:r>
              <a:rPr lang="it-IT" dirty="0" err="1"/>
              <a:t>found</a:t>
            </a:r>
            <a:r>
              <a:rPr lang="it-IT" dirty="0"/>
              <a:t> </a:t>
            </a:r>
            <a:r>
              <a:rPr lang="it-IT" dirty="0" err="1"/>
              <a:t>at</a:t>
            </a:r>
            <a:r>
              <a:rPr lang="it-IT" dirty="0"/>
              <a:t> 1 h </a:t>
            </a:r>
            <a:r>
              <a:rPr lang="it-IT" dirty="0" err="1"/>
              <a:t>after</a:t>
            </a:r>
            <a:r>
              <a:rPr lang="it-IT" dirty="0"/>
              <a:t> treatment </a:t>
            </a:r>
            <a:r>
              <a:rPr lang="it-IT" dirty="0" err="1"/>
              <a:t>was</a:t>
            </a:r>
            <a:r>
              <a:rPr lang="it-IT" dirty="0"/>
              <a:t> </a:t>
            </a:r>
            <a:r>
              <a:rPr lang="it-IT" dirty="0" err="1"/>
              <a:t>significantly</a:t>
            </a:r>
            <a:r>
              <a:rPr lang="it-IT" dirty="0"/>
              <a:t> </a:t>
            </a:r>
            <a:r>
              <a:rPr lang="it-IT" dirty="0" err="1"/>
              <a:t>higher</a:t>
            </a:r>
            <a:r>
              <a:rPr lang="it-IT" dirty="0"/>
              <a:t> </a:t>
            </a:r>
            <a:r>
              <a:rPr lang="it-IT" dirty="0" err="1"/>
              <a:t>than</a:t>
            </a:r>
            <a:r>
              <a:rPr lang="it-IT" dirty="0"/>
              <a:t> </a:t>
            </a:r>
            <a:r>
              <a:rPr lang="it-IT" dirty="0" err="1"/>
              <a:t>at</a:t>
            </a:r>
            <a:r>
              <a:rPr lang="it-IT" dirty="0"/>
              <a:t> </a:t>
            </a:r>
            <a:r>
              <a:rPr lang="it-IT" dirty="0" err="1"/>
              <a:t>earlier</a:t>
            </a:r>
            <a:r>
              <a:rPr lang="it-IT" dirty="0"/>
              <a:t> time </a:t>
            </a:r>
            <a:r>
              <a:rPr lang="it-IT" dirty="0" err="1"/>
              <a:t>points</a:t>
            </a:r>
            <a:r>
              <a:rPr lang="it-IT" dirty="0"/>
              <a:t>. The </a:t>
            </a:r>
            <a:r>
              <a:rPr lang="it-IT" dirty="0" err="1"/>
              <a:t>increase</a:t>
            </a:r>
            <a:r>
              <a:rPr lang="it-IT" dirty="0"/>
              <a:t> of PAPTP-IT and PAPTPL-ITF </a:t>
            </a:r>
            <a:r>
              <a:rPr lang="en-GB" sz="1200" kern="1200" dirty="0">
                <a:solidFill>
                  <a:schemeClr val="tx1"/>
                </a:solidFill>
                <a:effectLst/>
                <a:latin typeface="+mn-lt"/>
                <a:ea typeface="+mn-ea"/>
                <a:cs typeface="+mn-cs"/>
              </a:rPr>
              <a:t>just failed to reach</a:t>
            </a:r>
            <a:r>
              <a:rPr lang="it-IT" dirty="0"/>
              <a:t> the </a:t>
            </a:r>
            <a:r>
              <a:rPr lang="it-IT" dirty="0" err="1"/>
              <a:t>statistical</a:t>
            </a:r>
            <a:r>
              <a:rPr lang="it-IT" dirty="0"/>
              <a:t> </a:t>
            </a:r>
            <a:r>
              <a:rPr lang="it-IT" dirty="0" err="1"/>
              <a:t>significance</a:t>
            </a:r>
            <a:r>
              <a:rPr lang="it-IT" dirty="0"/>
              <a:t> </a:t>
            </a:r>
            <a:r>
              <a:rPr lang="it-IT" dirty="0" err="1"/>
              <a:t>probably</a:t>
            </a:r>
            <a:r>
              <a:rPr lang="it-IT" dirty="0"/>
              <a:t> </a:t>
            </a:r>
            <a:r>
              <a:rPr lang="it-IT" dirty="0" err="1"/>
              <a:t>because</a:t>
            </a:r>
            <a:r>
              <a:rPr lang="it-IT" dirty="0"/>
              <a:t> of the high </a:t>
            </a:r>
            <a:r>
              <a:rPr lang="it-IT" dirty="0" err="1"/>
              <a:t>dispersion</a:t>
            </a:r>
            <a:r>
              <a:rPr lang="it-IT" dirty="0"/>
              <a:t> of the data</a:t>
            </a:r>
          </a:p>
        </p:txBody>
      </p:sp>
      <p:sp>
        <p:nvSpPr>
          <p:cNvPr id="4" name="Segnaposto numero diapositiva 3"/>
          <p:cNvSpPr>
            <a:spLocks noGrp="1"/>
          </p:cNvSpPr>
          <p:nvPr>
            <p:ph type="sldNum" sz="quarter" idx="10"/>
          </p:nvPr>
        </p:nvSpPr>
        <p:spPr/>
        <p:txBody>
          <a:bodyPr/>
          <a:lstStyle/>
          <a:p>
            <a:fld id="{46269082-9D5D-43A3-B675-27AB9B8E552E}" type="slidenum">
              <a:rPr lang="en-US" smtClean="0"/>
              <a:t>23</a:t>
            </a:fld>
            <a:endParaRPr lang="en-US" dirty="0"/>
          </a:p>
        </p:txBody>
      </p:sp>
    </p:spTree>
    <p:extLst>
      <p:ext uri="{BB962C8B-B14F-4D97-AF65-F5344CB8AC3E}">
        <p14:creationId xmlns:p14="http://schemas.microsoft.com/office/powerpoint/2010/main" val="33556970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sz="1200" kern="1200" dirty="0">
                <a:solidFill>
                  <a:schemeClr val="tx1"/>
                </a:solidFill>
                <a:effectLst/>
                <a:latin typeface="+mn-lt"/>
                <a:ea typeface="+mn-ea"/>
                <a:cs typeface="+mn-cs"/>
              </a:rPr>
              <a:t>To conclude, this work represents the first evidence of PAPTP delivery to the brain and showed that the coupling with An2 is a successful strategy to achieve this goal. As future perspectives, we are planning to evaluate the brain uptake in a murine model of orthotopic glioma, </a:t>
            </a:r>
            <a:r>
              <a:rPr lang="it-IT" sz="1200" kern="1200" dirty="0">
                <a:solidFill>
                  <a:schemeClr val="tx1"/>
                </a:solidFill>
                <a:effectLst/>
                <a:latin typeface="+mn-lt"/>
                <a:ea typeface="+mn-ea"/>
                <a:cs typeface="+mn-cs"/>
              </a:rPr>
              <a:t>in </a:t>
            </a:r>
            <a:r>
              <a:rPr lang="it-IT" sz="1200" kern="1200" dirty="0" err="1">
                <a:solidFill>
                  <a:schemeClr val="tx1"/>
                </a:solidFill>
                <a:effectLst/>
                <a:latin typeface="+mn-lt"/>
                <a:ea typeface="+mn-ea"/>
                <a:cs typeface="+mn-cs"/>
              </a:rPr>
              <a:t>which</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access</a:t>
            </a:r>
            <a:r>
              <a:rPr lang="it-IT" sz="1200" kern="1200" dirty="0">
                <a:solidFill>
                  <a:schemeClr val="tx1"/>
                </a:solidFill>
                <a:effectLst/>
                <a:latin typeface="+mn-lt"/>
                <a:ea typeface="+mn-ea"/>
                <a:cs typeface="+mn-cs"/>
              </a:rPr>
              <a:t> to the </a:t>
            </a:r>
            <a:r>
              <a:rPr lang="it-IT" sz="1200" kern="1200" dirty="0" err="1">
                <a:solidFill>
                  <a:schemeClr val="tx1"/>
                </a:solidFill>
                <a:effectLst/>
                <a:latin typeface="+mn-lt"/>
                <a:ea typeface="+mn-ea"/>
                <a:cs typeface="+mn-cs"/>
              </a:rPr>
              <a:t>tumor</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is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expected</a:t>
            </a:r>
            <a:r>
              <a:rPr lang="it-IT" sz="1200" kern="1200" dirty="0">
                <a:solidFill>
                  <a:schemeClr val="tx1"/>
                </a:solidFill>
                <a:effectLst/>
                <a:latin typeface="+mn-lt"/>
                <a:ea typeface="+mn-ea"/>
                <a:cs typeface="+mn-cs"/>
              </a:rPr>
              <a:t> to be </a:t>
            </a:r>
            <a:r>
              <a:rPr lang="it-IT" sz="1200" kern="1200" dirty="0" err="1">
                <a:solidFill>
                  <a:schemeClr val="tx1"/>
                </a:solidFill>
                <a:effectLst/>
                <a:latin typeface="+mn-lt"/>
                <a:ea typeface="+mn-ea"/>
                <a:cs typeface="+mn-cs"/>
              </a:rPr>
              <a:t>selectively</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increased</a:t>
            </a:r>
            <a:r>
              <a:rPr lang="it-IT" sz="1200" kern="1200" dirty="0">
                <a:solidFill>
                  <a:schemeClr val="tx1"/>
                </a:solidFill>
                <a:effectLst/>
                <a:latin typeface="+mn-lt"/>
                <a:ea typeface="+mn-ea"/>
                <a:cs typeface="+mn-cs"/>
              </a:rPr>
              <a:t> due to the EPR </a:t>
            </a:r>
            <a:r>
              <a:rPr lang="it-IT" sz="1200" kern="1200" dirty="0" err="1">
                <a:solidFill>
                  <a:schemeClr val="tx1"/>
                </a:solidFill>
                <a:effectLst/>
                <a:latin typeface="+mn-lt"/>
                <a:ea typeface="+mn-ea"/>
                <a:cs typeface="+mn-cs"/>
              </a:rPr>
              <a:t>effect</a:t>
            </a:r>
            <a:r>
              <a:rPr lang="it-IT" sz="1200" kern="1200" dirty="0">
                <a:solidFill>
                  <a:schemeClr val="tx1"/>
                </a:solidFill>
                <a:effectLst/>
                <a:latin typeface="+mn-lt"/>
                <a:ea typeface="+mn-ea"/>
                <a:cs typeface="+mn-cs"/>
              </a:rPr>
              <a:t> and the high </a:t>
            </a:r>
            <a:r>
              <a:rPr lang="it-IT" sz="1200" kern="1200" dirty="0" err="1">
                <a:solidFill>
                  <a:schemeClr val="tx1"/>
                </a:solidFill>
                <a:effectLst/>
                <a:latin typeface="+mn-lt"/>
                <a:ea typeface="+mn-ea"/>
                <a:cs typeface="+mn-cs"/>
              </a:rPr>
              <a:t>expression</a:t>
            </a:r>
            <a:r>
              <a:rPr lang="it-IT" sz="1200" kern="1200" dirty="0">
                <a:solidFill>
                  <a:schemeClr val="tx1"/>
                </a:solidFill>
                <a:effectLst/>
                <a:latin typeface="+mn-lt"/>
                <a:ea typeface="+mn-ea"/>
                <a:cs typeface="+mn-cs"/>
              </a:rPr>
              <a:t> of LRP1 </a:t>
            </a:r>
            <a:r>
              <a:rPr lang="it-IT" sz="1200" kern="1200" dirty="0" err="1">
                <a:solidFill>
                  <a:schemeClr val="tx1"/>
                </a:solidFill>
                <a:effectLst/>
                <a:latin typeface="+mn-lt"/>
                <a:ea typeface="+mn-ea"/>
                <a:cs typeface="+mn-cs"/>
              </a:rPr>
              <a:t>receptors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that</a:t>
            </a:r>
            <a:r>
              <a:rPr lang="it-IT" sz="1200" kern="1200" dirty="0">
                <a:solidFill>
                  <a:schemeClr val="tx1"/>
                </a:solidFill>
                <a:effectLst/>
                <a:latin typeface="+mn-lt"/>
                <a:ea typeface="+mn-ea"/>
                <a:cs typeface="+mn-cs"/>
              </a:rPr>
              <a:t> mediate the </a:t>
            </a:r>
            <a:r>
              <a:rPr lang="it-IT" sz="1200" kern="1200" dirty="0" err="1">
                <a:solidFill>
                  <a:schemeClr val="tx1"/>
                </a:solidFill>
                <a:effectLst/>
                <a:latin typeface="+mn-lt"/>
                <a:ea typeface="+mn-ea"/>
                <a:cs typeface="+mn-cs"/>
              </a:rPr>
              <a:t>uptake</a:t>
            </a:r>
            <a:r>
              <a:rPr lang="it-IT" sz="1200" kern="1200" dirty="0">
                <a:solidFill>
                  <a:schemeClr val="tx1"/>
                </a:solidFill>
                <a:effectLst/>
                <a:latin typeface="+mn-lt"/>
                <a:ea typeface="+mn-ea"/>
                <a:cs typeface="+mn-cs"/>
              </a:rPr>
              <a:t> of An2.</a:t>
            </a:r>
            <a:endParaRPr lang="it-IT" dirty="0"/>
          </a:p>
        </p:txBody>
      </p:sp>
      <p:sp>
        <p:nvSpPr>
          <p:cNvPr id="4" name="Segnaposto numero diapositiva 3"/>
          <p:cNvSpPr>
            <a:spLocks noGrp="1"/>
          </p:cNvSpPr>
          <p:nvPr>
            <p:ph type="sldNum" sz="quarter" idx="10"/>
          </p:nvPr>
        </p:nvSpPr>
        <p:spPr/>
        <p:txBody>
          <a:bodyPr/>
          <a:lstStyle/>
          <a:p>
            <a:fld id="{46269082-9D5D-43A3-B675-27AB9B8E552E}" type="slidenum">
              <a:rPr lang="en-US" smtClean="0"/>
              <a:t>24</a:t>
            </a:fld>
            <a:endParaRPr lang="en-US" dirty="0"/>
          </a:p>
        </p:txBody>
      </p:sp>
    </p:spTree>
    <p:extLst>
      <p:ext uri="{BB962C8B-B14F-4D97-AF65-F5344CB8AC3E}">
        <p14:creationId xmlns:p14="http://schemas.microsoft.com/office/powerpoint/2010/main" val="8804742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In the final slide I would like to show again the names of the other persons who took part in this research. They work in the departments of Medical Sciences, of Chemistry and of Biology of the University of Padova. I would like to thank in particular for their help my supervisor </a:t>
            </a:r>
            <a:r>
              <a:rPr lang="en-GB" sz="1200" kern="1200" dirty="0" err="1">
                <a:solidFill>
                  <a:schemeClr val="tx1"/>
                </a:solidFill>
                <a:effectLst/>
                <a:latin typeface="+mn-lt"/>
                <a:ea typeface="+mn-ea"/>
                <a:cs typeface="+mn-cs"/>
              </a:rPr>
              <a:t>Dr.</a:t>
            </a:r>
            <a:r>
              <a:rPr lang="en-GB" sz="1200" kern="1200" dirty="0">
                <a:solidFill>
                  <a:schemeClr val="tx1"/>
                </a:solidFill>
                <a:effectLst/>
                <a:latin typeface="+mn-lt"/>
                <a:ea typeface="+mn-ea"/>
                <a:cs typeface="+mn-cs"/>
              </a:rPr>
              <a:t> Lucia </a:t>
            </a:r>
            <a:r>
              <a:rPr lang="en-GB" sz="1200" kern="1200" dirty="0" err="1">
                <a:solidFill>
                  <a:schemeClr val="tx1"/>
                </a:solidFill>
                <a:effectLst/>
                <a:latin typeface="+mn-lt"/>
                <a:ea typeface="+mn-ea"/>
                <a:cs typeface="+mn-cs"/>
              </a:rPr>
              <a:t>Biasutto</a:t>
            </a:r>
            <a:r>
              <a:rPr lang="en-GB" sz="1200" kern="1200" dirty="0">
                <a:solidFill>
                  <a:schemeClr val="tx1"/>
                </a:solidFill>
                <a:effectLst/>
                <a:latin typeface="+mn-lt"/>
                <a:ea typeface="+mn-ea"/>
                <a:cs typeface="+mn-cs"/>
              </a:rPr>
              <a:t>, Andrea Rossa among the chemists (</a:t>
            </a:r>
            <a:r>
              <a:rPr lang="en-GB" sz="1200" kern="1200" dirty="0" err="1">
                <a:solidFill>
                  <a:schemeClr val="tx1"/>
                </a:solidFill>
                <a:effectLst/>
                <a:latin typeface="+mn-lt"/>
                <a:ea typeface="+mn-ea"/>
                <a:cs typeface="+mn-cs"/>
              </a:rPr>
              <a:t>cerca</a:t>
            </a:r>
            <a:r>
              <a:rPr lang="en-GB" sz="1200" kern="1200" dirty="0">
                <a:solidFill>
                  <a:schemeClr val="tx1"/>
                </a:solidFill>
                <a:effectLst/>
                <a:latin typeface="+mn-lt"/>
                <a:ea typeface="+mn-ea"/>
                <a:cs typeface="+mn-cs"/>
              </a:rPr>
              <a:t> di far stare Riccardo De </a:t>
            </a:r>
            <a:r>
              <a:rPr lang="en-GB" sz="1200" kern="1200" dirty="0" err="1">
                <a:solidFill>
                  <a:schemeClr val="tx1"/>
                </a:solidFill>
                <a:effectLst/>
                <a:latin typeface="+mn-lt"/>
                <a:ea typeface="+mn-ea"/>
                <a:cs typeface="+mn-cs"/>
              </a:rPr>
              <a:t>Lorenzi</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su</a:t>
            </a:r>
            <a:r>
              <a:rPr lang="en-GB" sz="1200" kern="1200" dirty="0">
                <a:solidFill>
                  <a:schemeClr val="tx1"/>
                </a:solidFill>
                <a:effectLst/>
                <a:latin typeface="+mn-lt"/>
                <a:ea typeface="+mn-ea"/>
                <a:cs typeface="+mn-cs"/>
              </a:rPr>
              <a:t> una </a:t>
            </a:r>
            <a:r>
              <a:rPr lang="en-GB" sz="1200" kern="1200" dirty="0" err="1">
                <a:solidFill>
                  <a:schemeClr val="tx1"/>
                </a:solidFill>
                <a:effectLst/>
                <a:latin typeface="+mn-lt"/>
                <a:ea typeface="+mn-ea"/>
                <a:cs typeface="+mn-cs"/>
              </a:rPr>
              <a:t>riga</a:t>
            </a:r>
            <a:r>
              <a:rPr lang="en-GB" sz="1200" kern="1200" dirty="0">
                <a:solidFill>
                  <a:schemeClr val="tx1"/>
                </a:solidFill>
                <a:effectLst/>
                <a:latin typeface="+mn-lt"/>
                <a:ea typeface="+mn-ea"/>
                <a:cs typeface="+mn-cs"/>
              </a:rPr>
              <a:t> sola), and Tatiana </a:t>
            </a:r>
            <a:r>
              <a:rPr lang="en-GB" sz="1200" kern="1200" dirty="0" err="1">
                <a:solidFill>
                  <a:schemeClr val="tx1"/>
                </a:solidFill>
                <a:effectLst/>
                <a:latin typeface="+mn-lt"/>
                <a:ea typeface="+mn-ea"/>
                <a:cs typeface="+mn-cs"/>
              </a:rPr>
              <a:t>Varanita</a:t>
            </a:r>
            <a:r>
              <a:rPr lang="en-GB" sz="1200" kern="1200" dirty="0">
                <a:solidFill>
                  <a:schemeClr val="tx1"/>
                </a:solidFill>
                <a:effectLst/>
                <a:latin typeface="+mn-lt"/>
                <a:ea typeface="+mn-ea"/>
                <a:cs typeface="+mn-cs"/>
              </a:rPr>
              <a:t> for her help with the in vivo experiments.</a:t>
            </a:r>
            <a:endParaRPr lang="it-IT" sz="1200" kern="1200" dirty="0">
              <a:solidFill>
                <a:schemeClr val="tx1"/>
              </a:solidFill>
              <a:effectLst/>
              <a:latin typeface="+mn-lt"/>
              <a:ea typeface="+mn-ea"/>
              <a:cs typeface="+mn-cs"/>
            </a:endParaRPr>
          </a:p>
          <a:p>
            <a:endParaRPr lang="it-IT" dirty="0"/>
          </a:p>
        </p:txBody>
      </p:sp>
      <p:sp>
        <p:nvSpPr>
          <p:cNvPr id="4" name="Segnaposto numero diapositiva 3"/>
          <p:cNvSpPr>
            <a:spLocks noGrp="1"/>
          </p:cNvSpPr>
          <p:nvPr>
            <p:ph type="sldNum" sz="quarter" idx="5"/>
          </p:nvPr>
        </p:nvSpPr>
        <p:spPr/>
        <p:txBody>
          <a:bodyPr/>
          <a:lstStyle/>
          <a:p>
            <a:fld id="{46269082-9D5D-43A3-B675-27AB9B8E552E}" type="slidenum">
              <a:rPr lang="en-US" smtClean="0"/>
              <a:t>25</a:t>
            </a:fld>
            <a:endParaRPr lang="en-US" dirty="0"/>
          </a:p>
        </p:txBody>
      </p:sp>
    </p:spTree>
    <p:extLst>
      <p:ext uri="{BB962C8B-B14F-4D97-AF65-F5344CB8AC3E}">
        <p14:creationId xmlns:p14="http://schemas.microsoft.com/office/powerpoint/2010/main" val="6910524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sz="1200" kern="1200" dirty="0">
                <a:solidFill>
                  <a:schemeClr val="tx1"/>
                </a:solidFill>
                <a:effectLst/>
                <a:latin typeface="+mn-lt"/>
                <a:ea typeface="+mn-ea"/>
                <a:cs typeface="+mn-cs"/>
              </a:rPr>
              <a:t>Kv1.3 is a voltage gated potassium channel, expressed by many cell types, mainly in the plasma membrane and mitochondria. The two populations of the channel impact on different pathways. Inhibition of the PM channel population leads to a reduction in cell proliferation while inhibition of the mitochondrial population leads to apoptosis.</a:t>
            </a:r>
            <a:r>
              <a:rPr lang="it-IT" dirty="0">
                <a:effectLst/>
              </a:rPr>
              <a:t> </a:t>
            </a:r>
            <a:endParaRPr lang="it-IT" dirty="0"/>
          </a:p>
        </p:txBody>
      </p:sp>
      <p:sp>
        <p:nvSpPr>
          <p:cNvPr id="4" name="Segnaposto numero diapositiva 3"/>
          <p:cNvSpPr>
            <a:spLocks noGrp="1"/>
          </p:cNvSpPr>
          <p:nvPr>
            <p:ph type="sldNum" sz="quarter" idx="10"/>
          </p:nvPr>
        </p:nvSpPr>
        <p:spPr/>
        <p:txBody>
          <a:bodyPr/>
          <a:lstStyle/>
          <a:p>
            <a:fld id="{46269082-9D5D-43A3-B675-27AB9B8E552E}" type="slidenum">
              <a:rPr lang="en-US" smtClean="0"/>
              <a:t>4</a:t>
            </a:fld>
            <a:endParaRPr lang="en-US" dirty="0"/>
          </a:p>
        </p:txBody>
      </p:sp>
    </p:spTree>
    <p:extLst>
      <p:ext uri="{BB962C8B-B14F-4D97-AF65-F5344CB8AC3E}">
        <p14:creationId xmlns:p14="http://schemas.microsoft.com/office/powerpoint/2010/main" val="38166175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It has been demonstrated that Kv1.3 is over-expressed in several cancers, What is of particular interest is that some o these cancers such as glioma, PDAC and melanoma are currently very difficult to treat with standard approved therapies. thus kv1.3s have been explored as an interesting target for anti-cancer drugs. </a:t>
            </a:r>
            <a:endParaRPr lang="it-IT" sz="1200" kern="1200" dirty="0">
              <a:solidFill>
                <a:schemeClr val="tx1"/>
              </a:solidFill>
              <a:effectLst/>
              <a:latin typeface="+mn-lt"/>
              <a:ea typeface="+mn-ea"/>
              <a:cs typeface="+mn-cs"/>
            </a:endParaRPr>
          </a:p>
        </p:txBody>
      </p:sp>
      <p:sp>
        <p:nvSpPr>
          <p:cNvPr id="4" name="Segnaposto numero diapositiva 3"/>
          <p:cNvSpPr>
            <a:spLocks noGrp="1"/>
          </p:cNvSpPr>
          <p:nvPr>
            <p:ph type="sldNum" sz="quarter" idx="10"/>
          </p:nvPr>
        </p:nvSpPr>
        <p:spPr/>
        <p:txBody>
          <a:bodyPr/>
          <a:lstStyle/>
          <a:p>
            <a:fld id="{46269082-9D5D-43A3-B675-27AB9B8E552E}" type="slidenum">
              <a:rPr lang="en-US" smtClean="0"/>
              <a:t>5</a:t>
            </a:fld>
            <a:endParaRPr lang="en-US" dirty="0"/>
          </a:p>
        </p:txBody>
      </p:sp>
    </p:spTree>
    <p:extLst>
      <p:ext uri="{BB962C8B-B14F-4D97-AF65-F5344CB8AC3E}">
        <p14:creationId xmlns:p14="http://schemas.microsoft.com/office/powerpoint/2010/main" val="24586247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Given the relevance of mitoKv1.3 inhibition for apoptosis induction and the relevance of this target for anti-cancer applications, we designed a </a:t>
            </a:r>
            <a:r>
              <a:rPr lang="en-US" sz="1200" kern="1200" dirty="0" err="1">
                <a:solidFill>
                  <a:schemeClr val="tx1"/>
                </a:solidFill>
                <a:effectLst/>
                <a:latin typeface="+mn-lt"/>
                <a:ea typeface="+mn-ea"/>
                <a:cs typeface="+mn-cs"/>
              </a:rPr>
              <a:t>mitochondriotropic</a:t>
            </a:r>
            <a:r>
              <a:rPr lang="en-US" sz="1200" kern="1200" dirty="0">
                <a:solidFill>
                  <a:schemeClr val="tx1"/>
                </a:solidFill>
                <a:effectLst/>
                <a:latin typeface="+mn-lt"/>
                <a:ea typeface="+mn-ea"/>
                <a:cs typeface="+mn-cs"/>
              </a:rPr>
              <a:t> derivative of PAP-1, a known membrane permeant Kv1.3 inhibitor, characterized by a </a:t>
            </a:r>
            <a:r>
              <a:rPr lang="en-US" sz="1200" kern="1200" dirty="0" err="1">
                <a:solidFill>
                  <a:schemeClr val="tx1"/>
                </a:solidFill>
                <a:effectLst/>
                <a:latin typeface="+mn-lt"/>
                <a:ea typeface="+mn-ea"/>
                <a:cs typeface="+mn-cs"/>
              </a:rPr>
              <a:t>psoralenic</a:t>
            </a:r>
            <a:r>
              <a:rPr lang="en-US" sz="1200" kern="1200" dirty="0">
                <a:solidFill>
                  <a:schemeClr val="tx1"/>
                </a:solidFill>
                <a:effectLst/>
                <a:latin typeface="+mn-lt"/>
                <a:ea typeface="+mn-ea"/>
                <a:cs typeface="+mn-cs"/>
              </a:rPr>
              <a:t> group and of a </a:t>
            </a:r>
            <a:r>
              <a:rPr lang="en-US" sz="1200" kern="1200" dirty="0" err="1">
                <a:solidFill>
                  <a:schemeClr val="tx1"/>
                </a:solidFill>
                <a:effectLst/>
                <a:latin typeface="+mn-lt"/>
                <a:ea typeface="+mn-ea"/>
                <a:cs typeface="+mn-cs"/>
              </a:rPr>
              <a:t>phenoxybuthoxy</a:t>
            </a:r>
            <a:r>
              <a:rPr lang="en-US" sz="1200" kern="1200" dirty="0">
                <a:solidFill>
                  <a:schemeClr val="tx1"/>
                </a:solidFill>
                <a:effectLst/>
                <a:latin typeface="+mn-lt"/>
                <a:ea typeface="+mn-ea"/>
                <a:cs typeface="+mn-cs"/>
              </a:rPr>
              <a:t> arm. Accumulation of this derivative in </a:t>
            </a:r>
            <a:r>
              <a:rPr lang="en-US" sz="1200" kern="1200" dirty="0" err="1">
                <a:solidFill>
                  <a:schemeClr val="tx1"/>
                </a:solidFill>
                <a:effectLst/>
                <a:latin typeface="+mn-lt"/>
                <a:ea typeface="+mn-ea"/>
                <a:cs typeface="+mn-cs"/>
              </a:rPr>
              <a:t>mito</a:t>
            </a:r>
            <a:r>
              <a:rPr lang="en-US" sz="1200" kern="1200" dirty="0">
                <a:solidFill>
                  <a:schemeClr val="tx1"/>
                </a:solidFill>
                <a:effectLst/>
                <a:latin typeface="+mn-lt"/>
                <a:ea typeface="+mn-ea"/>
                <a:cs typeface="+mn-cs"/>
              </a:rPr>
              <a:t> was allowed by the addition of a TPP moiety to the </a:t>
            </a:r>
            <a:r>
              <a:rPr lang="en-US" sz="1200" kern="1200" dirty="0" err="1">
                <a:solidFill>
                  <a:schemeClr val="tx1"/>
                </a:solidFill>
                <a:effectLst/>
                <a:latin typeface="+mn-lt"/>
                <a:ea typeface="+mn-ea"/>
                <a:cs typeface="+mn-cs"/>
              </a:rPr>
              <a:t>phenoxybuthoxy</a:t>
            </a:r>
            <a:r>
              <a:rPr lang="en-US" sz="1200" kern="1200" dirty="0">
                <a:solidFill>
                  <a:schemeClr val="tx1"/>
                </a:solidFill>
                <a:effectLst/>
                <a:latin typeface="+mn-lt"/>
                <a:ea typeface="+mn-ea"/>
                <a:cs typeface="+mn-cs"/>
              </a:rPr>
              <a:t> branch</a:t>
            </a:r>
            <a:endParaRPr lang="it-IT" dirty="0"/>
          </a:p>
        </p:txBody>
      </p:sp>
      <p:sp>
        <p:nvSpPr>
          <p:cNvPr id="4" name="Segnaposto numero diapositiva 3"/>
          <p:cNvSpPr>
            <a:spLocks noGrp="1"/>
          </p:cNvSpPr>
          <p:nvPr>
            <p:ph type="sldNum" sz="quarter" idx="10"/>
          </p:nvPr>
        </p:nvSpPr>
        <p:spPr/>
        <p:txBody>
          <a:bodyPr/>
          <a:lstStyle/>
          <a:p>
            <a:fld id="{46269082-9D5D-43A3-B675-27AB9B8E552E}" type="slidenum">
              <a:rPr lang="en-US" smtClean="0"/>
              <a:t>6</a:t>
            </a:fld>
            <a:endParaRPr lang="en-US" dirty="0"/>
          </a:p>
        </p:txBody>
      </p:sp>
    </p:spTree>
    <p:extLst>
      <p:ext uri="{BB962C8B-B14F-4D97-AF65-F5344CB8AC3E}">
        <p14:creationId xmlns:p14="http://schemas.microsoft.com/office/powerpoint/2010/main" val="23923217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derivatization of drugs with the lipophilic cation TPP is a strategy to obtain </a:t>
            </a:r>
            <a:r>
              <a:rPr lang="en-US" sz="1200" kern="1200" dirty="0" err="1">
                <a:solidFill>
                  <a:schemeClr val="tx1"/>
                </a:solidFill>
                <a:effectLst/>
                <a:latin typeface="+mn-lt"/>
                <a:ea typeface="+mn-ea"/>
                <a:cs typeface="+mn-cs"/>
              </a:rPr>
              <a:t>mito</a:t>
            </a:r>
            <a:r>
              <a:rPr lang="en-US" sz="1200" kern="1200" dirty="0">
                <a:solidFill>
                  <a:schemeClr val="tx1"/>
                </a:solidFill>
                <a:effectLst/>
                <a:latin typeface="+mn-lt"/>
                <a:ea typeface="+mn-ea"/>
                <a:cs typeface="+mn-cs"/>
              </a:rPr>
              <a:t>-targeting derivatives which accumulate into mitochondria according to Nernst’s law. In our case this strategy allows us to concentrate, in a sense, the inhibitor on the mitochondrial population of the channel.</a:t>
            </a:r>
            <a:endParaRPr lang="it-IT"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it-IT" sz="1200" kern="1200" dirty="0">
              <a:solidFill>
                <a:schemeClr val="tx1"/>
              </a:solidFill>
              <a:effectLst/>
              <a:latin typeface="+mn-lt"/>
              <a:ea typeface="+mn-ea"/>
              <a:cs typeface="+mn-cs"/>
            </a:endParaRPr>
          </a:p>
        </p:txBody>
      </p:sp>
      <p:sp>
        <p:nvSpPr>
          <p:cNvPr id="4" name="Segnaposto numero diapositiva 3"/>
          <p:cNvSpPr>
            <a:spLocks noGrp="1"/>
          </p:cNvSpPr>
          <p:nvPr>
            <p:ph type="sldNum" sz="quarter" idx="10"/>
          </p:nvPr>
        </p:nvSpPr>
        <p:spPr/>
        <p:txBody>
          <a:bodyPr/>
          <a:lstStyle/>
          <a:p>
            <a:fld id="{46269082-9D5D-43A3-B675-27AB9B8E552E}" type="slidenum">
              <a:rPr lang="en-US" smtClean="0"/>
              <a:t>7</a:t>
            </a:fld>
            <a:endParaRPr lang="en-US" dirty="0"/>
          </a:p>
        </p:txBody>
      </p:sp>
    </p:spTree>
    <p:extLst>
      <p:ext uri="{BB962C8B-B14F-4D97-AF65-F5344CB8AC3E}">
        <p14:creationId xmlns:p14="http://schemas.microsoft.com/office/powerpoint/2010/main" val="39107267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sz="1200" kern="1200" dirty="0">
                <a:solidFill>
                  <a:schemeClr val="tx1"/>
                </a:solidFill>
                <a:effectLst/>
                <a:latin typeface="+mn-lt"/>
                <a:ea typeface="+mn-ea"/>
                <a:cs typeface="+mn-cs"/>
              </a:rPr>
              <a:t>PAPTP was successfully tested in vivo in </a:t>
            </a:r>
            <a:r>
              <a:rPr lang="en-US" sz="1200" kern="1200" dirty="0" err="1">
                <a:solidFill>
                  <a:schemeClr val="tx1"/>
                </a:solidFill>
                <a:effectLst/>
                <a:latin typeface="+mn-lt"/>
                <a:ea typeface="+mn-ea"/>
                <a:cs typeface="+mn-cs"/>
              </a:rPr>
              <a:t>eterothopic</a:t>
            </a:r>
            <a:r>
              <a:rPr lang="en-US" sz="1200" kern="1200" dirty="0">
                <a:solidFill>
                  <a:schemeClr val="tx1"/>
                </a:solidFill>
                <a:effectLst/>
                <a:latin typeface="+mn-lt"/>
                <a:ea typeface="+mn-ea"/>
                <a:cs typeface="+mn-cs"/>
              </a:rPr>
              <a:t> PDAC and melanoma models, turning out to be highly effective and well tolerated. </a:t>
            </a:r>
            <a:endParaRPr lang="it-IT" dirty="0"/>
          </a:p>
        </p:txBody>
      </p:sp>
      <p:sp>
        <p:nvSpPr>
          <p:cNvPr id="4" name="Segnaposto numero diapositiva 3"/>
          <p:cNvSpPr>
            <a:spLocks noGrp="1"/>
          </p:cNvSpPr>
          <p:nvPr>
            <p:ph type="sldNum" sz="quarter" idx="10"/>
          </p:nvPr>
        </p:nvSpPr>
        <p:spPr/>
        <p:txBody>
          <a:bodyPr/>
          <a:lstStyle/>
          <a:p>
            <a:fld id="{46269082-9D5D-43A3-B675-27AB9B8E552E}" type="slidenum">
              <a:rPr lang="en-US" smtClean="0"/>
              <a:t>8</a:t>
            </a:fld>
            <a:endParaRPr lang="en-US" dirty="0"/>
          </a:p>
        </p:txBody>
      </p:sp>
    </p:spTree>
    <p:extLst>
      <p:ext uri="{BB962C8B-B14F-4D97-AF65-F5344CB8AC3E}">
        <p14:creationId xmlns:p14="http://schemas.microsoft.com/office/powerpoint/2010/main" val="4938475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sz="1200" kern="1200" dirty="0">
                <a:solidFill>
                  <a:schemeClr val="tx1"/>
                </a:solidFill>
                <a:effectLst/>
                <a:latin typeface="+mn-lt"/>
                <a:ea typeface="+mn-ea"/>
                <a:cs typeface="+mn-cs"/>
              </a:rPr>
              <a:t>It was also active in vitro on glioma cell lines but when administered in vivo it turned out to be ineffective because it is completely unable to permeate the blood brain barrier, even upon </a:t>
            </a:r>
            <a:r>
              <a:rPr lang="en-US" sz="1200" kern="1200" dirty="0" err="1">
                <a:solidFill>
                  <a:schemeClr val="tx1"/>
                </a:solidFill>
                <a:effectLst/>
                <a:latin typeface="+mn-lt"/>
                <a:ea typeface="+mn-ea"/>
                <a:cs typeface="+mn-cs"/>
              </a:rPr>
              <a:t>i.v.</a:t>
            </a:r>
            <a:r>
              <a:rPr lang="en-US" sz="1200" kern="1200" dirty="0">
                <a:solidFill>
                  <a:schemeClr val="tx1"/>
                </a:solidFill>
                <a:effectLst/>
                <a:latin typeface="+mn-lt"/>
                <a:ea typeface="+mn-ea"/>
                <a:cs typeface="+mn-cs"/>
              </a:rPr>
              <a:t> injection.</a:t>
            </a:r>
            <a:r>
              <a:rPr lang="it-IT" dirty="0">
                <a:effectLst/>
              </a:rPr>
              <a:t> </a:t>
            </a:r>
            <a:endParaRPr lang="it-IT" dirty="0"/>
          </a:p>
        </p:txBody>
      </p:sp>
      <p:sp>
        <p:nvSpPr>
          <p:cNvPr id="4" name="Segnaposto numero diapositiva 3"/>
          <p:cNvSpPr>
            <a:spLocks noGrp="1"/>
          </p:cNvSpPr>
          <p:nvPr>
            <p:ph type="sldNum" sz="quarter" idx="10"/>
          </p:nvPr>
        </p:nvSpPr>
        <p:spPr/>
        <p:txBody>
          <a:bodyPr/>
          <a:lstStyle/>
          <a:p>
            <a:fld id="{46269082-9D5D-43A3-B675-27AB9B8E552E}" type="slidenum">
              <a:rPr lang="en-US" smtClean="0"/>
              <a:t>9</a:t>
            </a:fld>
            <a:endParaRPr lang="en-US" dirty="0"/>
          </a:p>
        </p:txBody>
      </p:sp>
    </p:spTree>
    <p:extLst>
      <p:ext uri="{BB962C8B-B14F-4D97-AF65-F5344CB8AC3E}">
        <p14:creationId xmlns:p14="http://schemas.microsoft.com/office/powerpoint/2010/main" val="32775709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sz="1200" kern="1200" dirty="0">
                <a:solidFill>
                  <a:schemeClr val="tx1"/>
                </a:solidFill>
                <a:effectLst/>
                <a:latin typeface="+mn-lt"/>
                <a:ea typeface="+mn-ea"/>
                <a:cs typeface="+mn-cs"/>
              </a:rPr>
              <a:t>A strategy adopted to carry drugs through the BBB is the derivatization with peptides able to cross this barrier.</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These</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peptides</a:t>
            </a:r>
            <a:r>
              <a:rPr lang="it-IT" sz="1200" kern="1200" dirty="0">
                <a:solidFill>
                  <a:schemeClr val="tx1"/>
                </a:solidFill>
                <a:effectLst/>
                <a:latin typeface="+mn-lt"/>
                <a:ea typeface="+mn-ea"/>
                <a:cs typeface="+mn-cs"/>
              </a:rPr>
              <a:t> are </a:t>
            </a:r>
            <a:r>
              <a:rPr lang="it-IT" sz="1200" kern="1200" dirty="0" err="1">
                <a:solidFill>
                  <a:schemeClr val="tx1"/>
                </a:solidFill>
                <a:effectLst/>
                <a:latin typeface="+mn-lt"/>
                <a:ea typeface="+mn-ea"/>
                <a:cs typeface="+mn-cs"/>
              </a:rPr>
              <a:t>able</a:t>
            </a:r>
            <a:r>
              <a:rPr lang="it-IT" sz="1200" kern="1200" dirty="0">
                <a:solidFill>
                  <a:schemeClr val="tx1"/>
                </a:solidFill>
                <a:effectLst/>
                <a:latin typeface="+mn-lt"/>
                <a:ea typeface="+mn-ea"/>
                <a:cs typeface="+mn-cs"/>
              </a:rPr>
              <a:t> to cross the BBB </a:t>
            </a:r>
            <a:r>
              <a:rPr lang="it-IT" sz="1200" kern="1200" dirty="0" err="1">
                <a:solidFill>
                  <a:schemeClr val="tx1"/>
                </a:solidFill>
                <a:effectLst/>
                <a:latin typeface="+mn-lt"/>
                <a:ea typeface="+mn-ea"/>
                <a:cs typeface="+mn-cs"/>
              </a:rPr>
              <a:t>through</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different</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mechanisms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such</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as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transporter</a:t>
            </a:r>
            <a:r>
              <a:rPr lang="it-IT" sz="1200" kern="1200" dirty="0">
                <a:solidFill>
                  <a:schemeClr val="tx1"/>
                </a:solidFill>
                <a:effectLst/>
                <a:latin typeface="+mn-lt"/>
                <a:ea typeface="+mn-ea"/>
                <a:cs typeface="+mn-cs"/>
              </a:rPr>
              <a:t> or </a:t>
            </a:r>
            <a:r>
              <a:rPr lang="it-IT" sz="1200" kern="1200" dirty="0" err="1">
                <a:solidFill>
                  <a:schemeClr val="tx1"/>
                </a:solidFill>
                <a:effectLst/>
                <a:latin typeface="+mn-lt"/>
                <a:ea typeface="+mn-ea"/>
                <a:cs typeface="+mn-cs"/>
              </a:rPr>
              <a:t>receptor</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mediated</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transcytosis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absorption</a:t>
            </a:r>
            <a:r>
              <a:rPr lang="it-IT" sz="1200" kern="1200" dirty="0">
                <a:solidFill>
                  <a:schemeClr val="tx1"/>
                </a:solidFill>
                <a:effectLst/>
                <a:latin typeface="+mn-lt"/>
                <a:ea typeface="+mn-ea"/>
                <a:cs typeface="+mn-cs"/>
              </a:rPr>
              <a:t> or </a:t>
            </a:r>
            <a:r>
              <a:rPr lang="it-IT" sz="1200" kern="1200" dirty="0" err="1">
                <a:solidFill>
                  <a:schemeClr val="tx1"/>
                </a:solidFill>
                <a:effectLst/>
                <a:latin typeface="+mn-lt"/>
                <a:ea typeface="+mn-ea"/>
                <a:cs typeface="+mn-cs"/>
              </a:rPr>
              <a:t>diffusion</a:t>
            </a:r>
            <a:endParaRPr lang="it-IT" dirty="0"/>
          </a:p>
        </p:txBody>
      </p:sp>
      <p:sp>
        <p:nvSpPr>
          <p:cNvPr id="4" name="Segnaposto numero diapositiva 3"/>
          <p:cNvSpPr>
            <a:spLocks noGrp="1"/>
          </p:cNvSpPr>
          <p:nvPr>
            <p:ph type="sldNum" sz="quarter" idx="10"/>
          </p:nvPr>
        </p:nvSpPr>
        <p:spPr/>
        <p:txBody>
          <a:bodyPr/>
          <a:lstStyle/>
          <a:p>
            <a:fld id="{46269082-9D5D-43A3-B675-27AB9B8E552E}" type="slidenum">
              <a:rPr lang="en-US" smtClean="0"/>
              <a:t>10</a:t>
            </a:fld>
            <a:endParaRPr lang="en-US" dirty="0"/>
          </a:p>
        </p:txBody>
      </p:sp>
    </p:spTree>
    <p:extLst>
      <p:ext uri="{BB962C8B-B14F-4D97-AF65-F5344CB8AC3E}">
        <p14:creationId xmlns:p14="http://schemas.microsoft.com/office/powerpoint/2010/main" val="10493990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fr-F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fr-FR"/>
          </a:p>
        </p:txBody>
      </p:sp>
      <p:sp>
        <p:nvSpPr>
          <p:cNvPr id="4" name="Date Placeholder 3"/>
          <p:cNvSpPr>
            <a:spLocks noGrp="1"/>
          </p:cNvSpPr>
          <p:nvPr>
            <p:ph type="dt" sz="half" idx="10"/>
          </p:nvPr>
        </p:nvSpPr>
        <p:spPr/>
        <p:txBody>
          <a:bodyPr/>
          <a:lstStyle/>
          <a:p>
            <a:fld id="{2F621E2D-A50B-495F-9AA4-3F10866B781B}" type="datetime1">
              <a:rPr lang="fr-FR" smtClean="0"/>
              <a:t>27/10/2020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CAEAE96-855E-42B1-8DE9-9C9E68DE18C5}" type="slidenum">
              <a:rPr lang="fr-FR" smtClean="0"/>
              <a:pPr/>
              <a:t>‹N›</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F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p:cNvSpPr>
            <a:spLocks noGrp="1"/>
          </p:cNvSpPr>
          <p:nvPr>
            <p:ph type="dt" sz="half" idx="10"/>
          </p:nvPr>
        </p:nvSpPr>
        <p:spPr/>
        <p:txBody>
          <a:bodyPr/>
          <a:lstStyle/>
          <a:p>
            <a:fld id="{1AD6B278-45EA-45CC-9642-20CC60EAB0D1}" type="datetime1">
              <a:rPr lang="fr-FR" smtClean="0"/>
              <a:t>27/10/2020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CAEAE96-855E-42B1-8DE9-9C9E68DE18C5}" type="slidenum">
              <a:rPr lang="fr-FR" smtClean="0"/>
              <a:pP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fr-F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p:cNvSpPr>
            <a:spLocks noGrp="1"/>
          </p:cNvSpPr>
          <p:nvPr>
            <p:ph type="dt" sz="half" idx="10"/>
          </p:nvPr>
        </p:nvSpPr>
        <p:spPr/>
        <p:txBody>
          <a:bodyPr/>
          <a:lstStyle/>
          <a:p>
            <a:fld id="{1AE16925-72EC-42D4-94D3-A1003B939FCE}" type="datetime1">
              <a:rPr lang="fr-FR" smtClean="0"/>
              <a:t>27/10/2020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CAEAE96-855E-42B1-8DE9-9C9E68DE18C5}" type="slidenum">
              <a:rPr lang="fr-FR" smtClean="0"/>
              <a:pPr/>
              <a:t>‹N›</a:t>
            </a:fld>
            <a:endParaRPr lang="fr-F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FA24ED9-1BAC-43CE-92AB-135E2507265C}" type="datetimeFigureOut">
              <a:rPr lang="en-US" smtClean="0"/>
              <a:t>10/27/20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F29872-1DA2-4001-977B-942AFF1DF91F}" type="slidenum">
              <a:rPr lang="en-US" smtClean="0"/>
              <a:t>‹N›</a:t>
            </a:fld>
            <a:endParaRPr lang="en-US"/>
          </a:p>
        </p:txBody>
      </p:sp>
    </p:spTree>
    <p:extLst>
      <p:ext uri="{BB962C8B-B14F-4D97-AF65-F5344CB8AC3E}">
        <p14:creationId xmlns:p14="http://schemas.microsoft.com/office/powerpoint/2010/main" val="20738924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A24ED9-1BAC-43CE-92AB-135E2507265C}" type="datetimeFigureOut">
              <a:rPr lang="en-US" smtClean="0"/>
              <a:t>10/27/20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F29872-1DA2-4001-977B-942AFF1DF91F}" type="slidenum">
              <a:rPr lang="en-US" smtClean="0"/>
              <a:t>‹N›</a:t>
            </a:fld>
            <a:endParaRPr lang="en-US"/>
          </a:p>
        </p:txBody>
      </p:sp>
    </p:spTree>
    <p:extLst>
      <p:ext uri="{BB962C8B-B14F-4D97-AF65-F5344CB8AC3E}">
        <p14:creationId xmlns:p14="http://schemas.microsoft.com/office/powerpoint/2010/main" val="13695894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A24ED9-1BAC-43CE-92AB-135E2507265C}" type="datetimeFigureOut">
              <a:rPr lang="en-US" smtClean="0"/>
              <a:t>10/27/20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F29872-1DA2-4001-977B-942AFF1DF91F}" type="slidenum">
              <a:rPr lang="en-US" smtClean="0"/>
              <a:t>‹N›</a:t>
            </a:fld>
            <a:endParaRPr lang="en-US"/>
          </a:p>
        </p:txBody>
      </p:sp>
    </p:spTree>
    <p:extLst>
      <p:ext uri="{BB962C8B-B14F-4D97-AF65-F5344CB8AC3E}">
        <p14:creationId xmlns:p14="http://schemas.microsoft.com/office/powerpoint/2010/main" val="21209364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FA24ED9-1BAC-43CE-92AB-135E2507265C}" type="datetimeFigureOut">
              <a:rPr lang="en-US" smtClean="0"/>
              <a:t>10/27/20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F29872-1DA2-4001-977B-942AFF1DF91F}" type="slidenum">
              <a:rPr lang="en-US" smtClean="0"/>
              <a:t>‹N›</a:t>
            </a:fld>
            <a:endParaRPr lang="en-US"/>
          </a:p>
        </p:txBody>
      </p:sp>
    </p:spTree>
    <p:extLst>
      <p:ext uri="{BB962C8B-B14F-4D97-AF65-F5344CB8AC3E}">
        <p14:creationId xmlns:p14="http://schemas.microsoft.com/office/powerpoint/2010/main" val="6630149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FA24ED9-1BAC-43CE-92AB-135E2507265C}" type="datetimeFigureOut">
              <a:rPr lang="en-US" smtClean="0"/>
              <a:t>10/27/20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4F29872-1DA2-4001-977B-942AFF1DF91F}" type="slidenum">
              <a:rPr lang="en-US" smtClean="0"/>
              <a:t>‹N›</a:t>
            </a:fld>
            <a:endParaRPr lang="en-US"/>
          </a:p>
        </p:txBody>
      </p:sp>
    </p:spTree>
    <p:extLst>
      <p:ext uri="{BB962C8B-B14F-4D97-AF65-F5344CB8AC3E}">
        <p14:creationId xmlns:p14="http://schemas.microsoft.com/office/powerpoint/2010/main" val="37827512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A24ED9-1BAC-43CE-92AB-135E2507265C}" type="datetimeFigureOut">
              <a:rPr lang="en-US" smtClean="0"/>
              <a:t>10/27/20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4F29872-1DA2-4001-977B-942AFF1DF91F}" type="slidenum">
              <a:rPr lang="en-US" smtClean="0"/>
              <a:t>‹N›</a:t>
            </a:fld>
            <a:endParaRPr lang="en-US"/>
          </a:p>
        </p:txBody>
      </p:sp>
    </p:spTree>
    <p:extLst>
      <p:ext uri="{BB962C8B-B14F-4D97-AF65-F5344CB8AC3E}">
        <p14:creationId xmlns:p14="http://schemas.microsoft.com/office/powerpoint/2010/main" val="15838737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A24ED9-1BAC-43CE-92AB-135E2507265C}" type="datetimeFigureOut">
              <a:rPr lang="en-US" smtClean="0"/>
              <a:t>10/27/20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4F29872-1DA2-4001-977B-942AFF1DF91F}" type="slidenum">
              <a:rPr lang="en-US" smtClean="0"/>
              <a:t>‹N›</a:t>
            </a:fld>
            <a:endParaRPr lang="en-US"/>
          </a:p>
        </p:txBody>
      </p:sp>
    </p:spTree>
    <p:extLst>
      <p:ext uri="{BB962C8B-B14F-4D97-AF65-F5344CB8AC3E}">
        <p14:creationId xmlns:p14="http://schemas.microsoft.com/office/powerpoint/2010/main" val="23438120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FA24ED9-1BAC-43CE-92AB-135E2507265C}" type="datetimeFigureOut">
              <a:rPr lang="en-US" smtClean="0"/>
              <a:t>10/27/20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F29872-1DA2-4001-977B-942AFF1DF91F}" type="slidenum">
              <a:rPr lang="en-US" smtClean="0"/>
              <a:t>‹N›</a:t>
            </a:fld>
            <a:endParaRPr lang="en-US"/>
          </a:p>
        </p:txBody>
      </p:sp>
    </p:spTree>
    <p:extLst>
      <p:ext uri="{BB962C8B-B14F-4D97-AF65-F5344CB8AC3E}">
        <p14:creationId xmlns:p14="http://schemas.microsoft.com/office/powerpoint/2010/main" val="6868690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F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p:cNvSpPr>
            <a:spLocks noGrp="1"/>
          </p:cNvSpPr>
          <p:nvPr>
            <p:ph type="dt" sz="half" idx="10"/>
          </p:nvPr>
        </p:nvSpPr>
        <p:spPr/>
        <p:txBody>
          <a:bodyPr/>
          <a:lstStyle/>
          <a:p>
            <a:fld id="{83760309-1331-4F8F-AC1F-972AC9046391}" type="datetime1">
              <a:rPr lang="fr-FR" smtClean="0"/>
              <a:t>27/10/2020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CAEAE96-855E-42B1-8DE9-9C9E68DE18C5}" type="slidenum">
              <a:rPr lang="fr-FR" smtClean="0"/>
              <a:pPr/>
              <a:t>‹N›</a:t>
            </a:fld>
            <a:endParaRPr lang="fr-F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FA24ED9-1BAC-43CE-92AB-135E2507265C}" type="datetimeFigureOut">
              <a:rPr lang="en-US" smtClean="0"/>
              <a:t>10/27/20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F29872-1DA2-4001-977B-942AFF1DF91F}" type="slidenum">
              <a:rPr lang="en-US" smtClean="0"/>
              <a:t>‹N›</a:t>
            </a:fld>
            <a:endParaRPr lang="en-US"/>
          </a:p>
        </p:txBody>
      </p:sp>
    </p:spTree>
    <p:extLst>
      <p:ext uri="{BB962C8B-B14F-4D97-AF65-F5344CB8AC3E}">
        <p14:creationId xmlns:p14="http://schemas.microsoft.com/office/powerpoint/2010/main" val="8113406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A24ED9-1BAC-43CE-92AB-135E2507265C}" type="datetimeFigureOut">
              <a:rPr lang="en-US" smtClean="0"/>
              <a:t>10/27/20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F29872-1DA2-4001-977B-942AFF1DF91F}" type="slidenum">
              <a:rPr lang="en-US" smtClean="0"/>
              <a:t>‹N›</a:t>
            </a:fld>
            <a:endParaRPr lang="en-US"/>
          </a:p>
        </p:txBody>
      </p:sp>
    </p:spTree>
    <p:extLst>
      <p:ext uri="{BB962C8B-B14F-4D97-AF65-F5344CB8AC3E}">
        <p14:creationId xmlns:p14="http://schemas.microsoft.com/office/powerpoint/2010/main" val="22804872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A24ED9-1BAC-43CE-92AB-135E2507265C}" type="datetimeFigureOut">
              <a:rPr lang="en-US" smtClean="0"/>
              <a:t>10/27/20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F29872-1DA2-4001-977B-942AFF1DF91F}" type="slidenum">
              <a:rPr lang="en-US" smtClean="0"/>
              <a:t>‹N›</a:t>
            </a:fld>
            <a:endParaRPr lang="en-US"/>
          </a:p>
        </p:txBody>
      </p:sp>
    </p:spTree>
    <p:extLst>
      <p:ext uri="{BB962C8B-B14F-4D97-AF65-F5344CB8AC3E}">
        <p14:creationId xmlns:p14="http://schemas.microsoft.com/office/powerpoint/2010/main" val="22773370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it-IT"/>
              <a:t>Fare clic per modificare lo stile del titolo</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458D0956-EE67-8841-B6C1-CC802F45D1D7}" type="datetime1">
              <a:rPr lang="it-IT" smtClean="0">
                <a:solidFill>
                  <a:prstClr val="black">
                    <a:tint val="75000"/>
                  </a:prstClr>
                </a:solidFill>
              </a:rPr>
              <a:pPr/>
              <a:t>27/10/20</a:t>
            </a:fld>
            <a:endParaRPr lang="it-IT">
              <a:solidFill>
                <a:prstClr val="black">
                  <a:tint val="75000"/>
                </a:prstClr>
              </a:solidFill>
            </a:endParaRPr>
          </a:p>
        </p:txBody>
      </p:sp>
      <p:sp>
        <p:nvSpPr>
          <p:cNvPr id="5" name="Footer Placeholder 4"/>
          <p:cNvSpPr>
            <a:spLocks noGrp="1"/>
          </p:cNvSpPr>
          <p:nvPr>
            <p:ph type="ftr" sz="quarter" idx="11"/>
          </p:nvPr>
        </p:nvSpPr>
        <p:spPr/>
        <p:txBody>
          <a:bodyPr/>
          <a:lstStyle/>
          <a:p>
            <a:endParaRPr lang="it-IT">
              <a:solidFill>
                <a:prstClr val="black">
                  <a:tint val="75000"/>
                </a:prstClr>
              </a:solidFill>
            </a:endParaRPr>
          </a:p>
        </p:txBody>
      </p:sp>
      <p:sp>
        <p:nvSpPr>
          <p:cNvPr id="6" name="Slide Number Placeholder 5"/>
          <p:cNvSpPr>
            <a:spLocks noGrp="1"/>
          </p:cNvSpPr>
          <p:nvPr>
            <p:ph type="sldNum" sz="quarter" idx="12"/>
          </p:nvPr>
        </p:nvSpPr>
        <p:spPr/>
        <p:txBody>
          <a:bodyPr/>
          <a:lstStyle/>
          <a:p>
            <a:fld id="{FB798086-B24E-A747-9794-32AA4ED3BDED}"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3475763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Content Placeholder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FA3726B1-B27B-904B-B96F-848D4CCEEC84}" type="datetime1">
              <a:rPr lang="it-IT" smtClean="0">
                <a:solidFill>
                  <a:prstClr val="black">
                    <a:tint val="75000"/>
                  </a:prstClr>
                </a:solidFill>
              </a:rPr>
              <a:pPr/>
              <a:t>27/10/20</a:t>
            </a:fld>
            <a:endParaRPr lang="it-IT">
              <a:solidFill>
                <a:prstClr val="black">
                  <a:tint val="75000"/>
                </a:prstClr>
              </a:solidFill>
            </a:endParaRPr>
          </a:p>
        </p:txBody>
      </p:sp>
      <p:sp>
        <p:nvSpPr>
          <p:cNvPr id="5" name="Footer Placeholder 4"/>
          <p:cNvSpPr>
            <a:spLocks noGrp="1"/>
          </p:cNvSpPr>
          <p:nvPr>
            <p:ph type="ftr" sz="quarter" idx="11"/>
          </p:nvPr>
        </p:nvSpPr>
        <p:spPr/>
        <p:txBody>
          <a:bodyPr/>
          <a:lstStyle/>
          <a:p>
            <a:endParaRPr lang="it-IT">
              <a:solidFill>
                <a:prstClr val="black">
                  <a:tint val="75000"/>
                </a:prstClr>
              </a:solidFill>
            </a:endParaRPr>
          </a:p>
        </p:txBody>
      </p:sp>
      <p:sp>
        <p:nvSpPr>
          <p:cNvPr id="6" name="Slide Number Placeholder 5"/>
          <p:cNvSpPr>
            <a:spLocks noGrp="1"/>
          </p:cNvSpPr>
          <p:nvPr>
            <p:ph type="sldNum" sz="quarter" idx="12"/>
          </p:nvPr>
        </p:nvSpPr>
        <p:spPr/>
        <p:txBody>
          <a:bodyPr/>
          <a:lstStyle/>
          <a:p>
            <a:fld id="{FB798086-B24E-A747-9794-32AA4ED3BDED}"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3314593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it-IT"/>
              <a:t>Fare clic per modificare lo stile del titolo</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Modifica gli stili del testo dello schema</a:t>
            </a:r>
          </a:p>
        </p:txBody>
      </p:sp>
      <p:sp>
        <p:nvSpPr>
          <p:cNvPr id="4" name="Date Placeholder 3"/>
          <p:cNvSpPr>
            <a:spLocks noGrp="1"/>
          </p:cNvSpPr>
          <p:nvPr>
            <p:ph type="dt" sz="half" idx="10"/>
          </p:nvPr>
        </p:nvSpPr>
        <p:spPr/>
        <p:txBody>
          <a:bodyPr/>
          <a:lstStyle/>
          <a:p>
            <a:fld id="{D6A17B88-98E5-C948-8A8C-166DCA88DF0F}" type="datetime1">
              <a:rPr lang="it-IT" smtClean="0">
                <a:solidFill>
                  <a:prstClr val="black">
                    <a:tint val="75000"/>
                  </a:prstClr>
                </a:solidFill>
              </a:rPr>
              <a:pPr/>
              <a:t>27/10/20</a:t>
            </a:fld>
            <a:endParaRPr lang="it-IT">
              <a:solidFill>
                <a:prstClr val="black">
                  <a:tint val="75000"/>
                </a:prstClr>
              </a:solidFill>
            </a:endParaRPr>
          </a:p>
        </p:txBody>
      </p:sp>
      <p:sp>
        <p:nvSpPr>
          <p:cNvPr id="5" name="Footer Placeholder 4"/>
          <p:cNvSpPr>
            <a:spLocks noGrp="1"/>
          </p:cNvSpPr>
          <p:nvPr>
            <p:ph type="ftr" sz="quarter" idx="11"/>
          </p:nvPr>
        </p:nvSpPr>
        <p:spPr/>
        <p:txBody>
          <a:bodyPr/>
          <a:lstStyle/>
          <a:p>
            <a:endParaRPr lang="it-IT">
              <a:solidFill>
                <a:prstClr val="black">
                  <a:tint val="75000"/>
                </a:prstClr>
              </a:solidFill>
            </a:endParaRPr>
          </a:p>
        </p:txBody>
      </p:sp>
      <p:sp>
        <p:nvSpPr>
          <p:cNvPr id="6" name="Slide Number Placeholder 5"/>
          <p:cNvSpPr>
            <a:spLocks noGrp="1"/>
          </p:cNvSpPr>
          <p:nvPr>
            <p:ph type="sldNum" sz="quarter" idx="12"/>
          </p:nvPr>
        </p:nvSpPr>
        <p:spPr/>
        <p:txBody>
          <a:bodyPr/>
          <a:lstStyle/>
          <a:p>
            <a:fld id="{FB798086-B24E-A747-9794-32AA4ED3BDED}"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6820125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F36E6A84-3679-0E4E-A9A0-38EAAC28CC82}" type="datetime1">
              <a:rPr lang="it-IT" smtClean="0">
                <a:solidFill>
                  <a:prstClr val="black">
                    <a:tint val="75000"/>
                  </a:prstClr>
                </a:solidFill>
              </a:rPr>
              <a:pPr/>
              <a:t>27/10/20</a:t>
            </a:fld>
            <a:endParaRPr lang="it-IT">
              <a:solidFill>
                <a:prstClr val="black">
                  <a:tint val="75000"/>
                </a:prstClr>
              </a:solidFill>
            </a:endParaRPr>
          </a:p>
        </p:txBody>
      </p:sp>
      <p:sp>
        <p:nvSpPr>
          <p:cNvPr id="6" name="Footer Placeholder 5"/>
          <p:cNvSpPr>
            <a:spLocks noGrp="1"/>
          </p:cNvSpPr>
          <p:nvPr>
            <p:ph type="ftr" sz="quarter" idx="11"/>
          </p:nvPr>
        </p:nvSpPr>
        <p:spPr/>
        <p:txBody>
          <a:bodyPr/>
          <a:lstStyle/>
          <a:p>
            <a:endParaRPr lang="it-IT">
              <a:solidFill>
                <a:prstClr val="black">
                  <a:tint val="75000"/>
                </a:prstClr>
              </a:solidFill>
            </a:endParaRPr>
          </a:p>
        </p:txBody>
      </p:sp>
      <p:sp>
        <p:nvSpPr>
          <p:cNvPr id="7" name="Slide Number Placeholder 6"/>
          <p:cNvSpPr>
            <a:spLocks noGrp="1"/>
          </p:cNvSpPr>
          <p:nvPr>
            <p:ph type="sldNum" sz="quarter" idx="12"/>
          </p:nvPr>
        </p:nvSpPr>
        <p:spPr/>
        <p:txBody>
          <a:bodyPr/>
          <a:lstStyle/>
          <a:p>
            <a:fld id="{FB798086-B24E-A747-9794-32AA4ED3BDED}"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2357047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it-IT"/>
              <a:t>Fare clic per modificare lo stile del titolo</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Content Placeholder 3"/>
          <p:cNvSpPr>
            <a:spLocks noGrp="1"/>
          </p:cNvSpPr>
          <p:nvPr>
            <p:ph sz="half" idx="2"/>
          </p:nvPr>
        </p:nvSpPr>
        <p:spPr>
          <a:xfrm>
            <a:off x="629842" y="2505075"/>
            <a:ext cx="3868340"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Content Placeholder 5"/>
          <p:cNvSpPr>
            <a:spLocks noGrp="1"/>
          </p:cNvSpPr>
          <p:nvPr>
            <p:ph sz="quarter" idx="4"/>
          </p:nvPr>
        </p:nvSpPr>
        <p:spPr>
          <a:xfrm>
            <a:off x="4629150" y="2505075"/>
            <a:ext cx="3887391"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4E19B865-56E7-A645-A9A5-23115BEBAED8}" type="datetime1">
              <a:rPr lang="it-IT" smtClean="0">
                <a:solidFill>
                  <a:prstClr val="black">
                    <a:tint val="75000"/>
                  </a:prstClr>
                </a:solidFill>
              </a:rPr>
              <a:pPr/>
              <a:t>27/10/20</a:t>
            </a:fld>
            <a:endParaRPr lang="it-IT">
              <a:solidFill>
                <a:prstClr val="black">
                  <a:tint val="75000"/>
                </a:prstClr>
              </a:solidFill>
            </a:endParaRPr>
          </a:p>
        </p:txBody>
      </p:sp>
      <p:sp>
        <p:nvSpPr>
          <p:cNvPr id="8" name="Footer Placeholder 7"/>
          <p:cNvSpPr>
            <a:spLocks noGrp="1"/>
          </p:cNvSpPr>
          <p:nvPr>
            <p:ph type="ftr" sz="quarter" idx="11"/>
          </p:nvPr>
        </p:nvSpPr>
        <p:spPr/>
        <p:txBody>
          <a:bodyPr/>
          <a:lstStyle/>
          <a:p>
            <a:endParaRPr lang="it-IT">
              <a:solidFill>
                <a:prstClr val="black">
                  <a:tint val="75000"/>
                </a:prstClr>
              </a:solidFill>
            </a:endParaRPr>
          </a:p>
        </p:txBody>
      </p:sp>
      <p:sp>
        <p:nvSpPr>
          <p:cNvPr id="9" name="Slide Number Placeholder 8"/>
          <p:cNvSpPr>
            <a:spLocks noGrp="1"/>
          </p:cNvSpPr>
          <p:nvPr>
            <p:ph type="sldNum" sz="quarter" idx="12"/>
          </p:nvPr>
        </p:nvSpPr>
        <p:spPr/>
        <p:txBody>
          <a:bodyPr/>
          <a:lstStyle/>
          <a:p>
            <a:fld id="{FB798086-B24E-A747-9794-32AA4ED3BDED}"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1925025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Date Placeholder 2"/>
          <p:cNvSpPr>
            <a:spLocks noGrp="1"/>
          </p:cNvSpPr>
          <p:nvPr>
            <p:ph type="dt" sz="half" idx="10"/>
          </p:nvPr>
        </p:nvSpPr>
        <p:spPr/>
        <p:txBody>
          <a:bodyPr/>
          <a:lstStyle/>
          <a:p>
            <a:fld id="{4D007B52-03CD-0647-A99A-ED6D1617BC9A}" type="datetime1">
              <a:rPr lang="it-IT" smtClean="0">
                <a:solidFill>
                  <a:prstClr val="black">
                    <a:tint val="75000"/>
                  </a:prstClr>
                </a:solidFill>
              </a:rPr>
              <a:pPr/>
              <a:t>27/10/20</a:t>
            </a:fld>
            <a:endParaRPr lang="it-IT">
              <a:solidFill>
                <a:prstClr val="black">
                  <a:tint val="75000"/>
                </a:prstClr>
              </a:solidFill>
            </a:endParaRPr>
          </a:p>
        </p:txBody>
      </p:sp>
      <p:sp>
        <p:nvSpPr>
          <p:cNvPr id="4" name="Footer Placeholder 3"/>
          <p:cNvSpPr>
            <a:spLocks noGrp="1"/>
          </p:cNvSpPr>
          <p:nvPr>
            <p:ph type="ftr" sz="quarter" idx="11"/>
          </p:nvPr>
        </p:nvSpPr>
        <p:spPr/>
        <p:txBody>
          <a:bodyPr/>
          <a:lstStyle/>
          <a:p>
            <a:endParaRPr lang="it-IT">
              <a:solidFill>
                <a:prstClr val="black">
                  <a:tint val="75000"/>
                </a:prstClr>
              </a:solidFill>
            </a:endParaRPr>
          </a:p>
        </p:txBody>
      </p:sp>
      <p:sp>
        <p:nvSpPr>
          <p:cNvPr id="5" name="Slide Number Placeholder 4"/>
          <p:cNvSpPr>
            <a:spLocks noGrp="1"/>
          </p:cNvSpPr>
          <p:nvPr>
            <p:ph type="sldNum" sz="quarter" idx="12"/>
          </p:nvPr>
        </p:nvSpPr>
        <p:spPr/>
        <p:txBody>
          <a:bodyPr/>
          <a:lstStyle/>
          <a:p>
            <a:fld id="{FB798086-B24E-A747-9794-32AA4ED3BDED}"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2985459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E29DEB-2EAB-8543-AD71-15370F44CDAB}" type="datetime1">
              <a:rPr lang="it-IT" smtClean="0">
                <a:solidFill>
                  <a:prstClr val="black">
                    <a:tint val="75000"/>
                  </a:prstClr>
                </a:solidFill>
              </a:rPr>
              <a:pPr/>
              <a:t>27/10/20</a:t>
            </a:fld>
            <a:endParaRPr lang="it-IT">
              <a:solidFill>
                <a:prstClr val="black">
                  <a:tint val="75000"/>
                </a:prstClr>
              </a:solidFill>
            </a:endParaRPr>
          </a:p>
        </p:txBody>
      </p:sp>
      <p:sp>
        <p:nvSpPr>
          <p:cNvPr id="3" name="Footer Placeholder 2"/>
          <p:cNvSpPr>
            <a:spLocks noGrp="1"/>
          </p:cNvSpPr>
          <p:nvPr>
            <p:ph type="ftr" sz="quarter" idx="11"/>
          </p:nvPr>
        </p:nvSpPr>
        <p:spPr/>
        <p:txBody>
          <a:bodyPr/>
          <a:lstStyle/>
          <a:p>
            <a:endParaRPr lang="it-IT">
              <a:solidFill>
                <a:prstClr val="black">
                  <a:tint val="75000"/>
                </a:prstClr>
              </a:solidFill>
            </a:endParaRPr>
          </a:p>
        </p:txBody>
      </p:sp>
      <p:sp>
        <p:nvSpPr>
          <p:cNvPr id="4" name="Slide Number Placeholder 3"/>
          <p:cNvSpPr>
            <a:spLocks noGrp="1"/>
          </p:cNvSpPr>
          <p:nvPr>
            <p:ph type="sldNum" sz="quarter" idx="12"/>
          </p:nvPr>
        </p:nvSpPr>
        <p:spPr/>
        <p:txBody>
          <a:bodyPr/>
          <a:lstStyle/>
          <a:p>
            <a:fld id="{FB798086-B24E-A747-9794-32AA4ED3BDED}"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0412012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fr-F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3B96765-7664-41F5-8267-06B87A0274DD}" type="datetime1">
              <a:rPr lang="fr-FR" smtClean="0"/>
              <a:t>27/10/2020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CAEAE96-855E-42B1-8DE9-9C9E68DE18C5}" type="slidenum">
              <a:rPr lang="fr-FR" smtClean="0"/>
              <a:pPr/>
              <a:t>‹N›</a:t>
            </a:fld>
            <a:endParaRPr lang="fr-F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it-IT"/>
              <a:t>Fare clic per modificare lo stile del titolo</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87DDA00A-661F-2F45-BEC0-C0A7D2679741}" type="datetime1">
              <a:rPr lang="it-IT" smtClean="0">
                <a:solidFill>
                  <a:prstClr val="black">
                    <a:tint val="75000"/>
                  </a:prstClr>
                </a:solidFill>
              </a:rPr>
              <a:pPr/>
              <a:t>27/10/20</a:t>
            </a:fld>
            <a:endParaRPr lang="it-IT">
              <a:solidFill>
                <a:prstClr val="black">
                  <a:tint val="75000"/>
                </a:prstClr>
              </a:solidFill>
            </a:endParaRPr>
          </a:p>
        </p:txBody>
      </p:sp>
      <p:sp>
        <p:nvSpPr>
          <p:cNvPr id="6" name="Footer Placeholder 5"/>
          <p:cNvSpPr>
            <a:spLocks noGrp="1"/>
          </p:cNvSpPr>
          <p:nvPr>
            <p:ph type="ftr" sz="quarter" idx="11"/>
          </p:nvPr>
        </p:nvSpPr>
        <p:spPr/>
        <p:txBody>
          <a:bodyPr/>
          <a:lstStyle/>
          <a:p>
            <a:endParaRPr lang="it-IT">
              <a:solidFill>
                <a:prstClr val="black">
                  <a:tint val="75000"/>
                </a:prstClr>
              </a:solidFill>
            </a:endParaRPr>
          </a:p>
        </p:txBody>
      </p:sp>
      <p:sp>
        <p:nvSpPr>
          <p:cNvPr id="7" name="Slide Number Placeholder 6"/>
          <p:cNvSpPr>
            <a:spLocks noGrp="1"/>
          </p:cNvSpPr>
          <p:nvPr>
            <p:ph type="sldNum" sz="quarter" idx="12"/>
          </p:nvPr>
        </p:nvSpPr>
        <p:spPr/>
        <p:txBody>
          <a:bodyPr/>
          <a:lstStyle/>
          <a:p>
            <a:fld id="{FB798086-B24E-A747-9794-32AA4ED3BDED}"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2797372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it-IT"/>
              <a:t>Fare clic per modificare lo stile del titolo</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76D16FEA-92D3-6D4E-8D53-FD88ECCF1AD9}" type="datetime1">
              <a:rPr lang="it-IT" smtClean="0">
                <a:solidFill>
                  <a:prstClr val="black">
                    <a:tint val="75000"/>
                  </a:prstClr>
                </a:solidFill>
              </a:rPr>
              <a:pPr/>
              <a:t>27/10/20</a:t>
            </a:fld>
            <a:endParaRPr lang="it-IT">
              <a:solidFill>
                <a:prstClr val="black">
                  <a:tint val="75000"/>
                </a:prstClr>
              </a:solidFill>
            </a:endParaRPr>
          </a:p>
        </p:txBody>
      </p:sp>
      <p:sp>
        <p:nvSpPr>
          <p:cNvPr id="6" name="Footer Placeholder 5"/>
          <p:cNvSpPr>
            <a:spLocks noGrp="1"/>
          </p:cNvSpPr>
          <p:nvPr>
            <p:ph type="ftr" sz="quarter" idx="11"/>
          </p:nvPr>
        </p:nvSpPr>
        <p:spPr/>
        <p:txBody>
          <a:bodyPr/>
          <a:lstStyle/>
          <a:p>
            <a:endParaRPr lang="it-IT">
              <a:solidFill>
                <a:prstClr val="black">
                  <a:tint val="75000"/>
                </a:prstClr>
              </a:solidFill>
            </a:endParaRPr>
          </a:p>
        </p:txBody>
      </p:sp>
      <p:sp>
        <p:nvSpPr>
          <p:cNvPr id="7" name="Slide Number Placeholder 6"/>
          <p:cNvSpPr>
            <a:spLocks noGrp="1"/>
          </p:cNvSpPr>
          <p:nvPr>
            <p:ph type="sldNum" sz="quarter" idx="12"/>
          </p:nvPr>
        </p:nvSpPr>
        <p:spPr/>
        <p:txBody>
          <a:bodyPr/>
          <a:lstStyle/>
          <a:p>
            <a:fld id="{FB798086-B24E-A747-9794-32AA4ED3BDED}"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5741398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Vertical Text Placeholder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9C01CE0A-3F30-AD4D-AA10-8BB64FF683CD}" type="datetime1">
              <a:rPr lang="it-IT" smtClean="0">
                <a:solidFill>
                  <a:prstClr val="black">
                    <a:tint val="75000"/>
                  </a:prstClr>
                </a:solidFill>
              </a:rPr>
              <a:pPr/>
              <a:t>27/10/20</a:t>
            </a:fld>
            <a:endParaRPr lang="it-IT">
              <a:solidFill>
                <a:prstClr val="black">
                  <a:tint val="75000"/>
                </a:prstClr>
              </a:solidFill>
            </a:endParaRPr>
          </a:p>
        </p:txBody>
      </p:sp>
      <p:sp>
        <p:nvSpPr>
          <p:cNvPr id="5" name="Footer Placeholder 4"/>
          <p:cNvSpPr>
            <a:spLocks noGrp="1"/>
          </p:cNvSpPr>
          <p:nvPr>
            <p:ph type="ftr" sz="quarter" idx="11"/>
          </p:nvPr>
        </p:nvSpPr>
        <p:spPr/>
        <p:txBody>
          <a:bodyPr/>
          <a:lstStyle/>
          <a:p>
            <a:endParaRPr lang="it-IT">
              <a:solidFill>
                <a:prstClr val="black">
                  <a:tint val="75000"/>
                </a:prstClr>
              </a:solidFill>
            </a:endParaRPr>
          </a:p>
        </p:txBody>
      </p:sp>
      <p:sp>
        <p:nvSpPr>
          <p:cNvPr id="6" name="Slide Number Placeholder 5"/>
          <p:cNvSpPr>
            <a:spLocks noGrp="1"/>
          </p:cNvSpPr>
          <p:nvPr>
            <p:ph type="sldNum" sz="quarter" idx="12"/>
          </p:nvPr>
        </p:nvSpPr>
        <p:spPr/>
        <p:txBody>
          <a:bodyPr/>
          <a:lstStyle/>
          <a:p>
            <a:fld id="{FB798086-B24E-A747-9794-32AA4ED3BDED}"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40583683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it-IT"/>
              <a:t>Fare clic per modificare lo stile del titolo</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9A795516-0DDC-B948-8A17-92F9CDC79A31}" type="datetime1">
              <a:rPr lang="it-IT" smtClean="0">
                <a:solidFill>
                  <a:prstClr val="black">
                    <a:tint val="75000"/>
                  </a:prstClr>
                </a:solidFill>
              </a:rPr>
              <a:pPr/>
              <a:t>27/10/20</a:t>
            </a:fld>
            <a:endParaRPr lang="it-IT">
              <a:solidFill>
                <a:prstClr val="black">
                  <a:tint val="75000"/>
                </a:prstClr>
              </a:solidFill>
            </a:endParaRPr>
          </a:p>
        </p:txBody>
      </p:sp>
      <p:sp>
        <p:nvSpPr>
          <p:cNvPr id="5" name="Footer Placeholder 4"/>
          <p:cNvSpPr>
            <a:spLocks noGrp="1"/>
          </p:cNvSpPr>
          <p:nvPr>
            <p:ph type="ftr" sz="quarter" idx="11"/>
          </p:nvPr>
        </p:nvSpPr>
        <p:spPr/>
        <p:txBody>
          <a:bodyPr/>
          <a:lstStyle/>
          <a:p>
            <a:endParaRPr lang="it-IT">
              <a:solidFill>
                <a:prstClr val="black">
                  <a:tint val="75000"/>
                </a:prstClr>
              </a:solidFill>
            </a:endParaRPr>
          </a:p>
        </p:txBody>
      </p:sp>
      <p:sp>
        <p:nvSpPr>
          <p:cNvPr id="6" name="Slide Number Placeholder 5"/>
          <p:cNvSpPr>
            <a:spLocks noGrp="1"/>
          </p:cNvSpPr>
          <p:nvPr>
            <p:ph type="sldNum" sz="quarter" idx="12"/>
          </p:nvPr>
        </p:nvSpPr>
        <p:spPr/>
        <p:txBody>
          <a:bodyPr/>
          <a:lstStyle/>
          <a:p>
            <a:fld id="{FB798086-B24E-A747-9794-32AA4ED3BDED}"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2142112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it-IT"/>
              <a:t>Fare clic per modificare lo stile del titolo</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458D0956-EE67-8841-B6C1-CC802F45D1D7}" type="datetime1">
              <a:rPr lang="it-IT" smtClean="0">
                <a:solidFill>
                  <a:prstClr val="black">
                    <a:tint val="75000"/>
                  </a:prstClr>
                </a:solidFill>
              </a:rPr>
              <a:pPr/>
              <a:t>27/10/20</a:t>
            </a:fld>
            <a:endParaRPr lang="it-IT">
              <a:solidFill>
                <a:prstClr val="black">
                  <a:tint val="75000"/>
                </a:prstClr>
              </a:solidFill>
            </a:endParaRPr>
          </a:p>
        </p:txBody>
      </p:sp>
      <p:sp>
        <p:nvSpPr>
          <p:cNvPr id="5" name="Footer Placeholder 4"/>
          <p:cNvSpPr>
            <a:spLocks noGrp="1"/>
          </p:cNvSpPr>
          <p:nvPr>
            <p:ph type="ftr" sz="quarter" idx="11"/>
          </p:nvPr>
        </p:nvSpPr>
        <p:spPr/>
        <p:txBody>
          <a:bodyPr/>
          <a:lstStyle/>
          <a:p>
            <a:endParaRPr lang="it-IT">
              <a:solidFill>
                <a:prstClr val="black">
                  <a:tint val="75000"/>
                </a:prstClr>
              </a:solidFill>
            </a:endParaRPr>
          </a:p>
        </p:txBody>
      </p:sp>
      <p:sp>
        <p:nvSpPr>
          <p:cNvPr id="6" name="Slide Number Placeholder 5"/>
          <p:cNvSpPr>
            <a:spLocks noGrp="1"/>
          </p:cNvSpPr>
          <p:nvPr>
            <p:ph type="sldNum" sz="quarter" idx="12"/>
          </p:nvPr>
        </p:nvSpPr>
        <p:spPr/>
        <p:txBody>
          <a:bodyPr/>
          <a:lstStyle/>
          <a:p>
            <a:fld id="{FB798086-B24E-A747-9794-32AA4ED3BDED}"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53906553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Content Placeholder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FA3726B1-B27B-904B-B96F-848D4CCEEC84}" type="datetime1">
              <a:rPr lang="it-IT" smtClean="0">
                <a:solidFill>
                  <a:prstClr val="black">
                    <a:tint val="75000"/>
                  </a:prstClr>
                </a:solidFill>
              </a:rPr>
              <a:pPr/>
              <a:t>27/10/20</a:t>
            </a:fld>
            <a:endParaRPr lang="it-IT">
              <a:solidFill>
                <a:prstClr val="black">
                  <a:tint val="75000"/>
                </a:prstClr>
              </a:solidFill>
            </a:endParaRPr>
          </a:p>
        </p:txBody>
      </p:sp>
      <p:sp>
        <p:nvSpPr>
          <p:cNvPr id="5" name="Footer Placeholder 4"/>
          <p:cNvSpPr>
            <a:spLocks noGrp="1"/>
          </p:cNvSpPr>
          <p:nvPr>
            <p:ph type="ftr" sz="quarter" idx="11"/>
          </p:nvPr>
        </p:nvSpPr>
        <p:spPr/>
        <p:txBody>
          <a:bodyPr/>
          <a:lstStyle/>
          <a:p>
            <a:endParaRPr lang="it-IT">
              <a:solidFill>
                <a:prstClr val="black">
                  <a:tint val="75000"/>
                </a:prstClr>
              </a:solidFill>
            </a:endParaRPr>
          </a:p>
        </p:txBody>
      </p:sp>
      <p:sp>
        <p:nvSpPr>
          <p:cNvPr id="6" name="Slide Number Placeholder 5"/>
          <p:cNvSpPr>
            <a:spLocks noGrp="1"/>
          </p:cNvSpPr>
          <p:nvPr>
            <p:ph type="sldNum" sz="quarter" idx="12"/>
          </p:nvPr>
        </p:nvSpPr>
        <p:spPr/>
        <p:txBody>
          <a:bodyPr/>
          <a:lstStyle/>
          <a:p>
            <a:fld id="{FB798086-B24E-A747-9794-32AA4ED3BDED}"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1528061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it-IT"/>
              <a:t>Fare clic per modificare lo stile del titolo</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Modifica gli stili del testo dello schema</a:t>
            </a:r>
          </a:p>
        </p:txBody>
      </p:sp>
      <p:sp>
        <p:nvSpPr>
          <p:cNvPr id="4" name="Date Placeholder 3"/>
          <p:cNvSpPr>
            <a:spLocks noGrp="1"/>
          </p:cNvSpPr>
          <p:nvPr>
            <p:ph type="dt" sz="half" idx="10"/>
          </p:nvPr>
        </p:nvSpPr>
        <p:spPr/>
        <p:txBody>
          <a:bodyPr/>
          <a:lstStyle/>
          <a:p>
            <a:fld id="{D6A17B88-98E5-C948-8A8C-166DCA88DF0F}" type="datetime1">
              <a:rPr lang="it-IT" smtClean="0">
                <a:solidFill>
                  <a:prstClr val="black">
                    <a:tint val="75000"/>
                  </a:prstClr>
                </a:solidFill>
              </a:rPr>
              <a:pPr/>
              <a:t>27/10/20</a:t>
            </a:fld>
            <a:endParaRPr lang="it-IT">
              <a:solidFill>
                <a:prstClr val="black">
                  <a:tint val="75000"/>
                </a:prstClr>
              </a:solidFill>
            </a:endParaRPr>
          </a:p>
        </p:txBody>
      </p:sp>
      <p:sp>
        <p:nvSpPr>
          <p:cNvPr id="5" name="Footer Placeholder 4"/>
          <p:cNvSpPr>
            <a:spLocks noGrp="1"/>
          </p:cNvSpPr>
          <p:nvPr>
            <p:ph type="ftr" sz="quarter" idx="11"/>
          </p:nvPr>
        </p:nvSpPr>
        <p:spPr/>
        <p:txBody>
          <a:bodyPr/>
          <a:lstStyle/>
          <a:p>
            <a:endParaRPr lang="it-IT">
              <a:solidFill>
                <a:prstClr val="black">
                  <a:tint val="75000"/>
                </a:prstClr>
              </a:solidFill>
            </a:endParaRPr>
          </a:p>
        </p:txBody>
      </p:sp>
      <p:sp>
        <p:nvSpPr>
          <p:cNvPr id="6" name="Slide Number Placeholder 5"/>
          <p:cNvSpPr>
            <a:spLocks noGrp="1"/>
          </p:cNvSpPr>
          <p:nvPr>
            <p:ph type="sldNum" sz="quarter" idx="12"/>
          </p:nvPr>
        </p:nvSpPr>
        <p:spPr/>
        <p:txBody>
          <a:bodyPr/>
          <a:lstStyle/>
          <a:p>
            <a:fld id="{FB798086-B24E-A747-9794-32AA4ED3BDED}"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53375833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F36E6A84-3679-0E4E-A9A0-38EAAC28CC82}" type="datetime1">
              <a:rPr lang="it-IT" smtClean="0">
                <a:solidFill>
                  <a:prstClr val="black">
                    <a:tint val="75000"/>
                  </a:prstClr>
                </a:solidFill>
              </a:rPr>
              <a:pPr/>
              <a:t>27/10/20</a:t>
            </a:fld>
            <a:endParaRPr lang="it-IT">
              <a:solidFill>
                <a:prstClr val="black">
                  <a:tint val="75000"/>
                </a:prstClr>
              </a:solidFill>
            </a:endParaRPr>
          </a:p>
        </p:txBody>
      </p:sp>
      <p:sp>
        <p:nvSpPr>
          <p:cNvPr id="6" name="Footer Placeholder 5"/>
          <p:cNvSpPr>
            <a:spLocks noGrp="1"/>
          </p:cNvSpPr>
          <p:nvPr>
            <p:ph type="ftr" sz="quarter" idx="11"/>
          </p:nvPr>
        </p:nvSpPr>
        <p:spPr/>
        <p:txBody>
          <a:bodyPr/>
          <a:lstStyle/>
          <a:p>
            <a:endParaRPr lang="it-IT">
              <a:solidFill>
                <a:prstClr val="black">
                  <a:tint val="75000"/>
                </a:prstClr>
              </a:solidFill>
            </a:endParaRPr>
          </a:p>
        </p:txBody>
      </p:sp>
      <p:sp>
        <p:nvSpPr>
          <p:cNvPr id="7" name="Slide Number Placeholder 6"/>
          <p:cNvSpPr>
            <a:spLocks noGrp="1"/>
          </p:cNvSpPr>
          <p:nvPr>
            <p:ph type="sldNum" sz="quarter" idx="12"/>
          </p:nvPr>
        </p:nvSpPr>
        <p:spPr/>
        <p:txBody>
          <a:bodyPr/>
          <a:lstStyle/>
          <a:p>
            <a:fld id="{FB798086-B24E-A747-9794-32AA4ED3BDED}"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37481478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it-IT"/>
              <a:t>Fare clic per modificare lo stile del titolo</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Content Placeholder 3"/>
          <p:cNvSpPr>
            <a:spLocks noGrp="1"/>
          </p:cNvSpPr>
          <p:nvPr>
            <p:ph sz="half" idx="2"/>
          </p:nvPr>
        </p:nvSpPr>
        <p:spPr>
          <a:xfrm>
            <a:off x="629842" y="2505075"/>
            <a:ext cx="3868340"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Content Placeholder 5"/>
          <p:cNvSpPr>
            <a:spLocks noGrp="1"/>
          </p:cNvSpPr>
          <p:nvPr>
            <p:ph sz="quarter" idx="4"/>
          </p:nvPr>
        </p:nvSpPr>
        <p:spPr>
          <a:xfrm>
            <a:off x="4629150" y="2505075"/>
            <a:ext cx="3887391"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4E19B865-56E7-A645-A9A5-23115BEBAED8}" type="datetime1">
              <a:rPr lang="it-IT" smtClean="0">
                <a:solidFill>
                  <a:prstClr val="black">
                    <a:tint val="75000"/>
                  </a:prstClr>
                </a:solidFill>
              </a:rPr>
              <a:pPr/>
              <a:t>27/10/20</a:t>
            </a:fld>
            <a:endParaRPr lang="it-IT">
              <a:solidFill>
                <a:prstClr val="black">
                  <a:tint val="75000"/>
                </a:prstClr>
              </a:solidFill>
            </a:endParaRPr>
          </a:p>
        </p:txBody>
      </p:sp>
      <p:sp>
        <p:nvSpPr>
          <p:cNvPr id="8" name="Footer Placeholder 7"/>
          <p:cNvSpPr>
            <a:spLocks noGrp="1"/>
          </p:cNvSpPr>
          <p:nvPr>
            <p:ph type="ftr" sz="quarter" idx="11"/>
          </p:nvPr>
        </p:nvSpPr>
        <p:spPr/>
        <p:txBody>
          <a:bodyPr/>
          <a:lstStyle/>
          <a:p>
            <a:endParaRPr lang="it-IT">
              <a:solidFill>
                <a:prstClr val="black">
                  <a:tint val="75000"/>
                </a:prstClr>
              </a:solidFill>
            </a:endParaRPr>
          </a:p>
        </p:txBody>
      </p:sp>
      <p:sp>
        <p:nvSpPr>
          <p:cNvPr id="9" name="Slide Number Placeholder 8"/>
          <p:cNvSpPr>
            <a:spLocks noGrp="1"/>
          </p:cNvSpPr>
          <p:nvPr>
            <p:ph type="sldNum" sz="quarter" idx="12"/>
          </p:nvPr>
        </p:nvSpPr>
        <p:spPr/>
        <p:txBody>
          <a:bodyPr/>
          <a:lstStyle/>
          <a:p>
            <a:fld id="{FB798086-B24E-A747-9794-32AA4ED3BDED}"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428283142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Date Placeholder 2"/>
          <p:cNvSpPr>
            <a:spLocks noGrp="1"/>
          </p:cNvSpPr>
          <p:nvPr>
            <p:ph type="dt" sz="half" idx="10"/>
          </p:nvPr>
        </p:nvSpPr>
        <p:spPr/>
        <p:txBody>
          <a:bodyPr/>
          <a:lstStyle/>
          <a:p>
            <a:fld id="{4D007B52-03CD-0647-A99A-ED6D1617BC9A}" type="datetime1">
              <a:rPr lang="it-IT" smtClean="0">
                <a:solidFill>
                  <a:prstClr val="black">
                    <a:tint val="75000"/>
                  </a:prstClr>
                </a:solidFill>
              </a:rPr>
              <a:pPr/>
              <a:t>27/10/20</a:t>
            </a:fld>
            <a:endParaRPr lang="it-IT">
              <a:solidFill>
                <a:prstClr val="black">
                  <a:tint val="75000"/>
                </a:prstClr>
              </a:solidFill>
            </a:endParaRPr>
          </a:p>
        </p:txBody>
      </p:sp>
      <p:sp>
        <p:nvSpPr>
          <p:cNvPr id="4" name="Footer Placeholder 3"/>
          <p:cNvSpPr>
            <a:spLocks noGrp="1"/>
          </p:cNvSpPr>
          <p:nvPr>
            <p:ph type="ftr" sz="quarter" idx="11"/>
          </p:nvPr>
        </p:nvSpPr>
        <p:spPr/>
        <p:txBody>
          <a:bodyPr/>
          <a:lstStyle/>
          <a:p>
            <a:endParaRPr lang="it-IT">
              <a:solidFill>
                <a:prstClr val="black">
                  <a:tint val="75000"/>
                </a:prstClr>
              </a:solidFill>
            </a:endParaRPr>
          </a:p>
        </p:txBody>
      </p:sp>
      <p:sp>
        <p:nvSpPr>
          <p:cNvPr id="5" name="Slide Number Placeholder 4"/>
          <p:cNvSpPr>
            <a:spLocks noGrp="1"/>
          </p:cNvSpPr>
          <p:nvPr>
            <p:ph type="sldNum" sz="quarter" idx="12"/>
          </p:nvPr>
        </p:nvSpPr>
        <p:spPr/>
        <p:txBody>
          <a:bodyPr/>
          <a:lstStyle/>
          <a:p>
            <a:fld id="{FB798086-B24E-A747-9794-32AA4ED3BDED}"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7839720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F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Date Placeholder 4"/>
          <p:cNvSpPr>
            <a:spLocks noGrp="1"/>
          </p:cNvSpPr>
          <p:nvPr>
            <p:ph type="dt" sz="half" idx="10"/>
          </p:nvPr>
        </p:nvSpPr>
        <p:spPr/>
        <p:txBody>
          <a:bodyPr/>
          <a:lstStyle/>
          <a:p>
            <a:fld id="{21FF9947-2A44-4499-8893-791A730D1CEB}" type="datetime1">
              <a:rPr lang="fr-FR" smtClean="0"/>
              <a:t>27/10/2020</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FCAEAE96-855E-42B1-8DE9-9C9E68DE18C5}" type="slidenum">
              <a:rPr lang="fr-FR" smtClean="0"/>
              <a:pPr/>
              <a:t>‹N›</a:t>
            </a:fld>
            <a:endParaRPr lang="fr-F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E29DEB-2EAB-8543-AD71-15370F44CDAB}" type="datetime1">
              <a:rPr lang="it-IT" smtClean="0">
                <a:solidFill>
                  <a:prstClr val="black">
                    <a:tint val="75000"/>
                  </a:prstClr>
                </a:solidFill>
              </a:rPr>
              <a:pPr/>
              <a:t>27/10/20</a:t>
            </a:fld>
            <a:endParaRPr lang="it-IT">
              <a:solidFill>
                <a:prstClr val="black">
                  <a:tint val="75000"/>
                </a:prstClr>
              </a:solidFill>
            </a:endParaRPr>
          </a:p>
        </p:txBody>
      </p:sp>
      <p:sp>
        <p:nvSpPr>
          <p:cNvPr id="3" name="Footer Placeholder 2"/>
          <p:cNvSpPr>
            <a:spLocks noGrp="1"/>
          </p:cNvSpPr>
          <p:nvPr>
            <p:ph type="ftr" sz="quarter" idx="11"/>
          </p:nvPr>
        </p:nvSpPr>
        <p:spPr/>
        <p:txBody>
          <a:bodyPr/>
          <a:lstStyle/>
          <a:p>
            <a:endParaRPr lang="it-IT">
              <a:solidFill>
                <a:prstClr val="black">
                  <a:tint val="75000"/>
                </a:prstClr>
              </a:solidFill>
            </a:endParaRPr>
          </a:p>
        </p:txBody>
      </p:sp>
      <p:sp>
        <p:nvSpPr>
          <p:cNvPr id="4" name="Slide Number Placeholder 3"/>
          <p:cNvSpPr>
            <a:spLocks noGrp="1"/>
          </p:cNvSpPr>
          <p:nvPr>
            <p:ph type="sldNum" sz="quarter" idx="12"/>
          </p:nvPr>
        </p:nvSpPr>
        <p:spPr/>
        <p:txBody>
          <a:bodyPr/>
          <a:lstStyle/>
          <a:p>
            <a:fld id="{FB798086-B24E-A747-9794-32AA4ED3BDED}"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53252027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it-IT"/>
              <a:t>Fare clic per modificare lo stile del titolo</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87DDA00A-661F-2F45-BEC0-C0A7D2679741}" type="datetime1">
              <a:rPr lang="it-IT" smtClean="0">
                <a:solidFill>
                  <a:prstClr val="black">
                    <a:tint val="75000"/>
                  </a:prstClr>
                </a:solidFill>
              </a:rPr>
              <a:pPr/>
              <a:t>27/10/20</a:t>
            </a:fld>
            <a:endParaRPr lang="it-IT">
              <a:solidFill>
                <a:prstClr val="black">
                  <a:tint val="75000"/>
                </a:prstClr>
              </a:solidFill>
            </a:endParaRPr>
          </a:p>
        </p:txBody>
      </p:sp>
      <p:sp>
        <p:nvSpPr>
          <p:cNvPr id="6" name="Footer Placeholder 5"/>
          <p:cNvSpPr>
            <a:spLocks noGrp="1"/>
          </p:cNvSpPr>
          <p:nvPr>
            <p:ph type="ftr" sz="quarter" idx="11"/>
          </p:nvPr>
        </p:nvSpPr>
        <p:spPr/>
        <p:txBody>
          <a:bodyPr/>
          <a:lstStyle/>
          <a:p>
            <a:endParaRPr lang="it-IT">
              <a:solidFill>
                <a:prstClr val="black">
                  <a:tint val="75000"/>
                </a:prstClr>
              </a:solidFill>
            </a:endParaRPr>
          </a:p>
        </p:txBody>
      </p:sp>
      <p:sp>
        <p:nvSpPr>
          <p:cNvPr id="7" name="Slide Number Placeholder 6"/>
          <p:cNvSpPr>
            <a:spLocks noGrp="1"/>
          </p:cNvSpPr>
          <p:nvPr>
            <p:ph type="sldNum" sz="quarter" idx="12"/>
          </p:nvPr>
        </p:nvSpPr>
        <p:spPr/>
        <p:txBody>
          <a:bodyPr/>
          <a:lstStyle/>
          <a:p>
            <a:fld id="{FB798086-B24E-A747-9794-32AA4ED3BDED}"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12366549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it-IT"/>
              <a:t>Fare clic per modificare lo stile del titolo</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76D16FEA-92D3-6D4E-8D53-FD88ECCF1AD9}" type="datetime1">
              <a:rPr lang="it-IT" smtClean="0">
                <a:solidFill>
                  <a:prstClr val="black">
                    <a:tint val="75000"/>
                  </a:prstClr>
                </a:solidFill>
              </a:rPr>
              <a:pPr/>
              <a:t>27/10/20</a:t>
            </a:fld>
            <a:endParaRPr lang="it-IT">
              <a:solidFill>
                <a:prstClr val="black">
                  <a:tint val="75000"/>
                </a:prstClr>
              </a:solidFill>
            </a:endParaRPr>
          </a:p>
        </p:txBody>
      </p:sp>
      <p:sp>
        <p:nvSpPr>
          <p:cNvPr id="6" name="Footer Placeholder 5"/>
          <p:cNvSpPr>
            <a:spLocks noGrp="1"/>
          </p:cNvSpPr>
          <p:nvPr>
            <p:ph type="ftr" sz="quarter" idx="11"/>
          </p:nvPr>
        </p:nvSpPr>
        <p:spPr/>
        <p:txBody>
          <a:bodyPr/>
          <a:lstStyle/>
          <a:p>
            <a:endParaRPr lang="it-IT">
              <a:solidFill>
                <a:prstClr val="black">
                  <a:tint val="75000"/>
                </a:prstClr>
              </a:solidFill>
            </a:endParaRPr>
          </a:p>
        </p:txBody>
      </p:sp>
      <p:sp>
        <p:nvSpPr>
          <p:cNvPr id="7" name="Slide Number Placeholder 6"/>
          <p:cNvSpPr>
            <a:spLocks noGrp="1"/>
          </p:cNvSpPr>
          <p:nvPr>
            <p:ph type="sldNum" sz="quarter" idx="12"/>
          </p:nvPr>
        </p:nvSpPr>
        <p:spPr/>
        <p:txBody>
          <a:bodyPr/>
          <a:lstStyle/>
          <a:p>
            <a:fld id="{FB798086-B24E-A747-9794-32AA4ED3BDED}"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30338203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Vertical Text Placeholder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9C01CE0A-3F30-AD4D-AA10-8BB64FF683CD}" type="datetime1">
              <a:rPr lang="it-IT" smtClean="0">
                <a:solidFill>
                  <a:prstClr val="black">
                    <a:tint val="75000"/>
                  </a:prstClr>
                </a:solidFill>
              </a:rPr>
              <a:pPr/>
              <a:t>27/10/20</a:t>
            </a:fld>
            <a:endParaRPr lang="it-IT">
              <a:solidFill>
                <a:prstClr val="black">
                  <a:tint val="75000"/>
                </a:prstClr>
              </a:solidFill>
            </a:endParaRPr>
          </a:p>
        </p:txBody>
      </p:sp>
      <p:sp>
        <p:nvSpPr>
          <p:cNvPr id="5" name="Footer Placeholder 4"/>
          <p:cNvSpPr>
            <a:spLocks noGrp="1"/>
          </p:cNvSpPr>
          <p:nvPr>
            <p:ph type="ftr" sz="quarter" idx="11"/>
          </p:nvPr>
        </p:nvSpPr>
        <p:spPr/>
        <p:txBody>
          <a:bodyPr/>
          <a:lstStyle/>
          <a:p>
            <a:endParaRPr lang="it-IT">
              <a:solidFill>
                <a:prstClr val="black">
                  <a:tint val="75000"/>
                </a:prstClr>
              </a:solidFill>
            </a:endParaRPr>
          </a:p>
        </p:txBody>
      </p:sp>
      <p:sp>
        <p:nvSpPr>
          <p:cNvPr id="6" name="Slide Number Placeholder 5"/>
          <p:cNvSpPr>
            <a:spLocks noGrp="1"/>
          </p:cNvSpPr>
          <p:nvPr>
            <p:ph type="sldNum" sz="quarter" idx="12"/>
          </p:nvPr>
        </p:nvSpPr>
        <p:spPr/>
        <p:txBody>
          <a:bodyPr/>
          <a:lstStyle/>
          <a:p>
            <a:fld id="{FB798086-B24E-A747-9794-32AA4ED3BDED}"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93645019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it-IT"/>
              <a:t>Fare clic per modificare lo stile del titolo</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9A795516-0DDC-B948-8A17-92F9CDC79A31}" type="datetime1">
              <a:rPr lang="it-IT" smtClean="0">
                <a:solidFill>
                  <a:prstClr val="black">
                    <a:tint val="75000"/>
                  </a:prstClr>
                </a:solidFill>
              </a:rPr>
              <a:pPr/>
              <a:t>27/10/20</a:t>
            </a:fld>
            <a:endParaRPr lang="it-IT">
              <a:solidFill>
                <a:prstClr val="black">
                  <a:tint val="75000"/>
                </a:prstClr>
              </a:solidFill>
            </a:endParaRPr>
          </a:p>
        </p:txBody>
      </p:sp>
      <p:sp>
        <p:nvSpPr>
          <p:cNvPr id="5" name="Footer Placeholder 4"/>
          <p:cNvSpPr>
            <a:spLocks noGrp="1"/>
          </p:cNvSpPr>
          <p:nvPr>
            <p:ph type="ftr" sz="quarter" idx="11"/>
          </p:nvPr>
        </p:nvSpPr>
        <p:spPr/>
        <p:txBody>
          <a:bodyPr/>
          <a:lstStyle/>
          <a:p>
            <a:endParaRPr lang="it-IT">
              <a:solidFill>
                <a:prstClr val="black">
                  <a:tint val="75000"/>
                </a:prstClr>
              </a:solidFill>
            </a:endParaRPr>
          </a:p>
        </p:txBody>
      </p:sp>
      <p:sp>
        <p:nvSpPr>
          <p:cNvPr id="6" name="Slide Number Placeholder 5"/>
          <p:cNvSpPr>
            <a:spLocks noGrp="1"/>
          </p:cNvSpPr>
          <p:nvPr>
            <p:ph type="sldNum" sz="quarter" idx="12"/>
          </p:nvPr>
        </p:nvSpPr>
        <p:spPr/>
        <p:txBody>
          <a:bodyPr/>
          <a:lstStyle/>
          <a:p>
            <a:fld id="{FB798086-B24E-A747-9794-32AA4ED3BDED}"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15156131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lo stile del titolo</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8DBB2EE1-B1FB-4F6F-9507-C24EA60C2ED0}" type="datetime1">
              <a:rPr lang="it-IT" smtClean="0">
                <a:solidFill>
                  <a:prstClr val="black">
                    <a:tint val="75000"/>
                  </a:prstClr>
                </a:solidFill>
              </a:rPr>
              <a:pPr/>
              <a:t>27/10/20</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E7A41E1B-4F70-4964-A407-84C68BE8251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45161568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16AAD7FC-8B53-4272-9523-3E19FDCE3CA2}" type="datetime1">
              <a:rPr lang="it-IT" smtClean="0">
                <a:solidFill>
                  <a:prstClr val="black">
                    <a:tint val="75000"/>
                  </a:prstClr>
                </a:solidFill>
              </a:rPr>
              <a:pPr/>
              <a:t>27/10/20</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E7A41E1B-4F70-4964-A407-84C68BE8251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74865829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p>
            <a:fld id="{5A93104D-1F0A-42BC-BB67-E412DB761EEA}" type="datetime1">
              <a:rPr lang="it-IT" smtClean="0">
                <a:solidFill>
                  <a:prstClr val="black">
                    <a:tint val="75000"/>
                  </a:prstClr>
                </a:solidFill>
              </a:rPr>
              <a:pPr/>
              <a:t>27/10/20</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E7A41E1B-4F70-4964-A407-84C68BE8251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19078000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27159A4E-DBE1-4E5B-B4AE-D47C553A006A}" type="datetime1">
              <a:rPr lang="it-IT" smtClean="0">
                <a:solidFill>
                  <a:prstClr val="black">
                    <a:tint val="75000"/>
                  </a:prstClr>
                </a:solidFill>
              </a:rPr>
              <a:pPr/>
              <a:t>27/10/20</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E7A41E1B-4F70-4964-A407-84C68BE8251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97639426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F4B9C19D-E5AC-40D6-9DB4-F7C88777DB10}" type="datetime1">
              <a:rPr lang="it-IT" smtClean="0">
                <a:solidFill>
                  <a:prstClr val="black">
                    <a:tint val="75000"/>
                  </a:prstClr>
                </a:solidFill>
              </a:rPr>
              <a:pPr/>
              <a:t>27/10/20</a:t>
            </a:fld>
            <a:endParaRPr lang="it-IT">
              <a:solidFill>
                <a:prstClr val="black">
                  <a:tint val="75000"/>
                </a:prstClr>
              </a:solidFill>
            </a:endParaRPr>
          </a:p>
        </p:txBody>
      </p:sp>
      <p:sp>
        <p:nvSpPr>
          <p:cNvPr id="8" name="Segnaposto piè di pagina 7"/>
          <p:cNvSpPr>
            <a:spLocks noGrp="1"/>
          </p:cNvSpPr>
          <p:nvPr>
            <p:ph type="ftr" sz="quarter" idx="11"/>
          </p:nvPr>
        </p:nvSpPr>
        <p:spPr/>
        <p:txBody>
          <a:bodyPr/>
          <a:lstStyle/>
          <a:p>
            <a:endParaRPr lang="it-IT">
              <a:solidFill>
                <a:prstClr val="black">
                  <a:tint val="75000"/>
                </a:prstClr>
              </a:solidFill>
            </a:endParaRPr>
          </a:p>
        </p:txBody>
      </p:sp>
      <p:sp>
        <p:nvSpPr>
          <p:cNvPr id="9" name="Segnaposto numero diapositiva 8"/>
          <p:cNvSpPr>
            <a:spLocks noGrp="1"/>
          </p:cNvSpPr>
          <p:nvPr>
            <p:ph type="sldNum" sz="quarter" idx="12"/>
          </p:nvPr>
        </p:nvSpPr>
        <p:spPr/>
        <p:txBody>
          <a:bodyPr/>
          <a:lstStyle/>
          <a:p>
            <a:fld id="{E7A41E1B-4F70-4964-A407-84C68BE8251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7271721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fr-F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7" name="Date Placeholder 6"/>
          <p:cNvSpPr>
            <a:spLocks noGrp="1"/>
          </p:cNvSpPr>
          <p:nvPr>
            <p:ph type="dt" sz="half" idx="10"/>
          </p:nvPr>
        </p:nvSpPr>
        <p:spPr/>
        <p:txBody>
          <a:bodyPr/>
          <a:lstStyle/>
          <a:p>
            <a:fld id="{A2CD4740-CB78-4DA2-9449-5BA6BAB8E8B9}" type="datetime1">
              <a:rPr lang="fr-FR" smtClean="0"/>
              <a:t>27/10/2020</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FCAEAE96-855E-42B1-8DE9-9C9E68DE18C5}" type="slidenum">
              <a:rPr lang="fr-FR" smtClean="0"/>
              <a:pPr/>
              <a:t>‹N›</a:t>
            </a:fld>
            <a:endParaRPr lang="fr-F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p:txBody>
          <a:bodyPr/>
          <a:lstStyle/>
          <a:p>
            <a:fld id="{3B30A0BF-B474-4195-9AED-F69C8D49B60C}" type="datetime1">
              <a:rPr lang="it-IT" smtClean="0">
                <a:solidFill>
                  <a:prstClr val="black">
                    <a:tint val="75000"/>
                  </a:prstClr>
                </a:solidFill>
              </a:rPr>
              <a:pPr/>
              <a:t>27/10/20</a:t>
            </a:fld>
            <a:endParaRPr lang="it-IT">
              <a:solidFill>
                <a:prstClr val="black">
                  <a:tint val="75000"/>
                </a:prstClr>
              </a:solidFill>
            </a:endParaRPr>
          </a:p>
        </p:txBody>
      </p:sp>
      <p:sp>
        <p:nvSpPr>
          <p:cNvPr id="4" name="Segnaposto piè di pagina 3"/>
          <p:cNvSpPr>
            <a:spLocks noGrp="1"/>
          </p:cNvSpPr>
          <p:nvPr>
            <p:ph type="ftr" sz="quarter" idx="11"/>
          </p:nvPr>
        </p:nvSpPr>
        <p:spPr/>
        <p:txBody>
          <a:bodyPr/>
          <a:lstStyle/>
          <a:p>
            <a:endParaRPr lang="it-IT">
              <a:solidFill>
                <a:prstClr val="black">
                  <a:tint val="75000"/>
                </a:prstClr>
              </a:solidFill>
            </a:endParaRPr>
          </a:p>
        </p:txBody>
      </p:sp>
      <p:sp>
        <p:nvSpPr>
          <p:cNvPr id="5" name="Segnaposto numero diapositiva 4"/>
          <p:cNvSpPr>
            <a:spLocks noGrp="1"/>
          </p:cNvSpPr>
          <p:nvPr>
            <p:ph type="sldNum" sz="quarter" idx="12"/>
          </p:nvPr>
        </p:nvSpPr>
        <p:spPr/>
        <p:txBody>
          <a:bodyPr/>
          <a:lstStyle/>
          <a:p>
            <a:fld id="{E7A41E1B-4F70-4964-A407-84C68BE8251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57252839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855B5DEE-0877-41CE-9C3A-976515A74C9F}" type="datetime1">
              <a:rPr lang="it-IT" smtClean="0">
                <a:solidFill>
                  <a:prstClr val="black">
                    <a:tint val="75000"/>
                  </a:prstClr>
                </a:solidFill>
              </a:rPr>
              <a:pPr/>
              <a:t>27/10/20</a:t>
            </a:fld>
            <a:endParaRPr lang="it-IT">
              <a:solidFill>
                <a:prstClr val="black">
                  <a:tint val="75000"/>
                </a:prstClr>
              </a:solidFill>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endParaRPr>
          </a:p>
        </p:txBody>
      </p:sp>
      <p:sp>
        <p:nvSpPr>
          <p:cNvPr id="4" name="Segnaposto numero diapositiva 3"/>
          <p:cNvSpPr>
            <a:spLocks noGrp="1"/>
          </p:cNvSpPr>
          <p:nvPr>
            <p:ph type="sldNum" sz="quarter" idx="12"/>
          </p:nvPr>
        </p:nvSpPr>
        <p:spPr/>
        <p:txBody>
          <a:bodyPr/>
          <a:lstStyle/>
          <a:p>
            <a:fld id="{E7A41E1B-4F70-4964-A407-84C68BE8251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91472024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832D5A09-4025-4537-9DEC-26EDD82C3002}" type="datetime1">
              <a:rPr lang="it-IT" smtClean="0">
                <a:solidFill>
                  <a:prstClr val="black">
                    <a:tint val="75000"/>
                  </a:prstClr>
                </a:solidFill>
              </a:rPr>
              <a:pPr/>
              <a:t>27/10/20</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E7A41E1B-4F70-4964-A407-84C68BE8251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29513185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2300416B-07FB-49F7-A192-445A603AC792}" type="datetime1">
              <a:rPr lang="it-IT" smtClean="0">
                <a:solidFill>
                  <a:prstClr val="black">
                    <a:tint val="75000"/>
                  </a:prstClr>
                </a:solidFill>
              </a:rPr>
              <a:pPr/>
              <a:t>27/10/20</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E7A41E1B-4F70-4964-A407-84C68BE8251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16056061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E483EC4F-36CB-4EDE-ACEF-113D59A4EFCF}" type="datetime1">
              <a:rPr lang="it-IT" smtClean="0">
                <a:solidFill>
                  <a:prstClr val="black">
                    <a:tint val="75000"/>
                  </a:prstClr>
                </a:solidFill>
              </a:rPr>
              <a:pPr/>
              <a:t>27/10/20</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E7A41E1B-4F70-4964-A407-84C68BE8251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94352281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7EB7193E-6582-4416-94C7-A5802B624DAC}" type="datetime1">
              <a:rPr lang="it-IT" smtClean="0">
                <a:solidFill>
                  <a:prstClr val="black">
                    <a:tint val="75000"/>
                  </a:prstClr>
                </a:solidFill>
              </a:rPr>
              <a:pPr/>
              <a:t>27/10/20</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E7A41E1B-4F70-4964-A407-84C68BE8251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8936195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FR"/>
          </a:p>
        </p:txBody>
      </p:sp>
      <p:sp>
        <p:nvSpPr>
          <p:cNvPr id="3" name="Date Placeholder 2"/>
          <p:cNvSpPr>
            <a:spLocks noGrp="1"/>
          </p:cNvSpPr>
          <p:nvPr>
            <p:ph type="dt" sz="half" idx="10"/>
          </p:nvPr>
        </p:nvSpPr>
        <p:spPr/>
        <p:txBody>
          <a:bodyPr/>
          <a:lstStyle/>
          <a:p>
            <a:fld id="{774D13E3-8353-4C2E-BE7C-26AE1B623ED5}" type="datetime1">
              <a:rPr lang="fr-FR" smtClean="0"/>
              <a:t>27/10/2020</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FCAEAE96-855E-42B1-8DE9-9C9E68DE18C5}" type="slidenum">
              <a:rPr lang="fr-FR" smtClean="0"/>
              <a:pPr/>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413025-920A-462C-B19C-06B25E7A86DA}" type="datetime1">
              <a:rPr lang="fr-FR" smtClean="0"/>
              <a:t>27/10/2020</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a:xfrm>
            <a:off x="6934200" y="6356350"/>
            <a:ext cx="2133600" cy="365125"/>
          </a:xfrm>
        </p:spPr>
        <p:txBody>
          <a:bodyPr/>
          <a:lstStyle/>
          <a:p>
            <a:fld id="{FCAEAE96-855E-42B1-8DE9-9C9E68DE18C5}" type="slidenum">
              <a:rPr lang="fr-FR" smtClean="0"/>
              <a:pP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fr-F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C14D6D2-AC3E-41CF-B9A3-5BCCE2F511AB}" type="datetime1">
              <a:rPr lang="fr-FR" smtClean="0"/>
              <a:t>27/10/2020</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FCAEAE96-855E-42B1-8DE9-9C9E68DE18C5}" type="slidenum">
              <a:rPr lang="fr-FR" smtClean="0"/>
              <a:pPr/>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fr-F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128312-C233-4B5A-993A-6F581BBA2EDC}" type="datetime1">
              <a:rPr lang="fr-FR" smtClean="0"/>
              <a:t>27/10/2020</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FCAEAE96-855E-42B1-8DE9-9C9E68DE18C5}" type="slidenum">
              <a:rPr lang="fr-FR" smtClean="0"/>
              <a:pPr/>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fr-F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CFA5E1-D094-4A0B-B20B-B561C85E6A82}" type="datetime1">
              <a:rPr lang="fr-FR" smtClean="0"/>
              <a:t>27/10/2020</a:t>
            </a:fld>
            <a:endParaRPr lang="fr-F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AEAE96-855E-42B1-8DE9-9C9E68DE18C5}" type="slidenum">
              <a:rPr lang="fr-FR" smtClean="0"/>
              <a:pPr/>
              <a:t>‹N›</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A24ED9-1BAC-43CE-92AB-135E2507265C}" type="datetimeFigureOut">
              <a:rPr lang="en-US" smtClean="0"/>
              <a:t>10/27/20</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F29872-1DA2-4001-977B-942AFF1DF91F}" type="slidenum">
              <a:rPr lang="en-US" smtClean="0"/>
              <a:t>‹N›</a:t>
            </a:fld>
            <a:endParaRPr lang="en-US"/>
          </a:p>
        </p:txBody>
      </p:sp>
    </p:spTree>
    <p:extLst>
      <p:ext uri="{BB962C8B-B14F-4D97-AF65-F5344CB8AC3E}">
        <p14:creationId xmlns:p14="http://schemas.microsoft.com/office/powerpoint/2010/main" val="16640868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it-IT"/>
              <a:t>Fare clic per modificare lo stile del titolo</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869F9B-5937-F947-9E7F-C518F99214B4}" type="datetime1">
              <a:rPr lang="it-IT" smtClean="0">
                <a:solidFill>
                  <a:prstClr val="black">
                    <a:tint val="75000"/>
                  </a:prstClr>
                </a:solidFill>
              </a:rPr>
              <a:pPr/>
              <a:t>27/10/20</a:t>
            </a:fld>
            <a:endParaRPr lang="it-IT">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798086-B24E-A747-9794-32AA4ED3BDED}"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03282546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it-IT"/>
              <a:t>Fare clic per modificare lo stile del titolo</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869F9B-5937-F947-9E7F-C518F99214B4}" type="datetime1">
              <a:rPr lang="it-IT" smtClean="0">
                <a:solidFill>
                  <a:prstClr val="black">
                    <a:tint val="75000"/>
                  </a:prstClr>
                </a:solidFill>
              </a:rPr>
              <a:pPr/>
              <a:t>27/10/20</a:t>
            </a:fld>
            <a:endParaRPr lang="it-IT">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798086-B24E-A747-9794-32AA4ED3BDED}"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445683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a:t>Fare clic per modificare lo stile del titolo</a:t>
            </a:r>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C25649-1C7E-4B19-8564-1290492B0F31}" type="datetime1">
              <a:rPr lang="it-IT" smtClean="0">
                <a:solidFill>
                  <a:prstClr val="black">
                    <a:tint val="75000"/>
                  </a:prstClr>
                </a:solidFill>
              </a:rPr>
              <a:pPr/>
              <a:t>27/10/20</a:t>
            </a:fld>
            <a:endParaRPr lang="it-IT">
              <a:solidFill>
                <a:prstClr val="black">
                  <a:tint val="75000"/>
                </a:prstClr>
              </a:solidFill>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solidFill>
                <a:prstClr val="black">
                  <a:tint val="75000"/>
                </a:prstClr>
              </a:solidFill>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A41E1B-4F70-4964-A407-84C68BE8251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84839868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jp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7.png"/><Relationship Id="rId5" Type="http://schemas.openxmlformats.org/officeDocument/2006/relationships/image" Target="../media/image4.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19.jp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4.png"/><Relationship Id="rId5" Type="http://schemas.openxmlformats.org/officeDocument/2006/relationships/image" Target="../media/image18.emf"/><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8" Type="http://schemas.openxmlformats.org/officeDocument/2006/relationships/image" Target="../media/image5.emf"/><Relationship Id="rId3" Type="http://schemas.openxmlformats.org/officeDocument/2006/relationships/audio" Target="../media/media13.m4a"/><Relationship Id="rId7" Type="http://schemas.openxmlformats.org/officeDocument/2006/relationships/image" Target="../media/image4.png"/><Relationship Id="rId2" Type="http://schemas.microsoft.com/office/2007/relationships/media" Target="../media/media13.m4a"/><Relationship Id="rId1" Type="http://schemas.openxmlformats.org/officeDocument/2006/relationships/tags" Target="../tags/tag4.xml"/><Relationship Id="rId6" Type="http://schemas.openxmlformats.org/officeDocument/2006/relationships/image" Target="../media/image22.emf"/><Relationship Id="rId5" Type="http://schemas.openxmlformats.org/officeDocument/2006/relationships/notesSlide" Target="../notesSlides/notesSlide12.xml"/><Relationship Id="rId4" Type="http://schemas.openxmlformats.org/officeDocument/2006/relationships/slideLayout" Target="../slideLayouts/slideLayout2.xml"/><Relationship Id="rId9"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4.png"/><Relationship Id="rId5" Type="http://schemas.openxmlformats.org/officeDocument/2006/relationships/image" Target="../media/image23.emf"/><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audio" Target="../media/media15.m4a"/><Relationship Id="rId7" Type="http://schemas.openxmlformats.org/officeDocument/2006/relationships/image" Target="../media/image3.png"/><Relationship Id="rId2" Type="http://schemas.microsoft.com/office/2007/relationships/media" Target="../media/media15.m4a"/><Relationship Id="rId1" Type="http://schemas.openxmlformats.org/officeDocument/2006/relationships/tags" Target="../tags/tag5.xml"/><Relationship Id="rId6" Type="http://schemas.openxmlformats.org/officeDocument/2006/relationships/image" Target="../media/image4.png"/><Relationship Id="rId5" Type="http://schemas.openxmlformats.org/officeDocument/2006/relationships/notesSlide" Target="../notesSlides/notesSlide14.xml"/><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16.m4a"/><Relationship Id="rId7" Type="http://schemas.openxmlformats.org/officeDocument/2006/relationships/image" Target="../media/image25.emf"/><Relationship Id="rId2" Type="http://schemas.microsoft.com/office/2007/relationships/media" Target="../media/media16.m4a"/><Relationship Id="rId1" Type="http://schemas.openxmlformats.org/officeDocument/2006/relationships/tags" Target="../tags/tag6.xml"/><Relationship Id="rId6" Type="http://schemas.openxmlformats.org/officeDocument/2006/relationships/image" Target="../media/image24.emf"/><Relationship Id="rId5" Type="http://schemas.openxmlformats.org/officeDocument/2006/relationships/notesSlide" Target="../notesSlides/notesSlide15.xml"/><Relationship Id="rId4" Type="http://schemas.openxmlformats.org/officeDocument/2006/relationships/slideLayout" Target="../slideLayouts/slideLayout2.xml"/><Relationship Id="rId9"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6.emf"/><Relationship Id="rId5" Type="http://schemas.openxmlformats.org/officeDocument/2006/relationships/image" Target="../media/image4.pn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4.png"/><Relationship Id="rId5" Type="http://schemas.openxmlformats.org/officeDocument/2006/relationships/image" Target="../media/image27.emf"/><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Layout" Target="../slideLayouts/slideLayout2.xml"/><Relationship Id="rId7" Type="http://schemas.openxmlformats.org/officeDocument/2006/relationships/image" Target="../media/image30.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29.png"/><Relationship Id="rId5" Type="http://schemas.openxmlformats.org/officeDocument/2006/relationships/image" Target="../media/image28.png"/><Relationship Id="rId10" Type="http://schemas.openxmlformats.org/officeDocument/2006/relationships/image" Target="../media/image3.png"/><Relationship Id="rId4" Type="http://schemas.openxmlformats.org/officeDocument/2006/relationships/notesSlide" Target="../notesSlides/notesSlide18.xml"/><Relationship Id="rId9"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emf"/><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4.xml"/><Relationship Id="rId7" Type="http://schemas.openxmlformats.org/officeDocument/2006/relationships/image" Target="../media/image3.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32.emf"/><Relationship Id="rId5" Type="http://schemas.openxmlformats.org/officeDocument/2006/relationships/image" Target="../media/image4.png"/><Relationship Id="rId4"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8" Type="http://schemas.openxmlformats.org/officeDocument/2006/relationships/image" Target="../media/image36.wmf"/><Relationship Id="rId3" Type="http://schemas.openxmlformats.org/officeDocument/2006/relationships/slideLayout" Target="../slideLayouts/slideLayout35.xml"/><Relationship Id="rId7" Type="http://schemas.openxmlformats.org/officeDocument/2006/relationships/image" Target="../media/image35.wmf"/><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34.emf"/><Relationship Id="rId11" Type="http://schemas.openxmlformats.org/officeDocument/2006/relationships/image" Target="../media/image3.png"/><Relationship Id="rId5" Type="http://schemas.openxmlformats.org/officeDocument/2006/relationships/image" Target="../media/image33.wmf"/><Relationship Id="rId10" Type="http://schemas.openxmlformats.org/officeDocument/2006/relationships/image" Target="../media/image4.png"/><Relationship Id="rId4" Type="http://schemas.openxmlformats.org/officeDocument/2006/relationships/notesSlide" Target="../notesSlides/notesSlide20.xml"/><Relationship Id="rId9" Type="http://schemas.openxmlformats.org/officeDocument/2006/relationships/image" Target="../media/image37.wmf"/></Relationships>
</file>

<file path=ppt/slides/_rels/slide2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5.xml"/><Relationship Id="rId7" Type="http://schemas.openxmlformats.org/officeDocument/2006/relationships/image" Target="../media/image4.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39.png"/><Relationship Id="rId5" Type="http://schemas.openxmlformats.org/officeDocument/2006/relationships/image" Target="../media/image38.emf"/><Relationship Id="rId4"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5.xml"/><Relationship Id="rId7" Type="http://schemas.openxmlformats.org/officeDocument/2006/relationships/image" Target="../media/image42.emf"/><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41.emf"/><Relationship Id="rId5" Type="http://schemas.openxmlformats.org/officeDocument/2006/relationships/image" Target="../media/image40.emf"/><Relationship Id="rId4"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24.m4a"/><Relationship Id="rId7" Type="http://schemas.openxmlformats.org/officeDocument/2006/relationships/image" Target="../media/image28.png"/><Relationship Id="rId2" Type="http://schemas.microsoft.com/office/2007/relationships/media" Target="../media/media24.m4a"/><Relationship Id="rId1" Type="http://schemas.openxmlformats.org/officeDocument/2006/relationships/tags" Target="../tags/tag7.xml"/><Relationship Id="rId6" Type="http://schemas.openxmlformats.org/officeDocument/2006/relationships/image" Target="../media/image4.png"/><Relationship Id="rId5" Type="http://schemas.openxmlformats.org/officeDocument/2006/relationships/notesSlide" Target="../notesSlides/notesSlide23.xml"/><Relationship Id="rId4"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slideLayout" Target="../slideLayouts/slideLayout7.xml"/><Relationship Id="rId7" Type="http://schemas.openxmlformats.org/officeDocument/2006/relationships/image" Target="../media/image2.jp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43.png"/><Relationship Id="rId5" Type="http://schemas.openxmlformats.org/officeDocument/2006/relationships/image" Target="../media/image4.png"/><Relationship Id="rId10" Type="http://schemas.openxmlformats.org/officeDocument/2006/relationships/image" Target="../media/image3.png"/><Relationship Id="rId4" Type="http://schemas.openxmlformats.org/officeDocument/2006/relationships/notesSlide" Target="../notesSlides/notesSlide24.xml"/><Relationship Id="rId9"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6.xml"/><Relationship Id="rId7" Type="http://schemas.openxmlformats.org/officeDocument/2006/relationships/image" Target="../media/image3.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png"/><Relationship Id="rId5" Type="http://schemas.openxmlformats.org/officeDocument/2006/relationships/image" Target="../media/image6.jpe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5.m4a"/><Relationship Id="rId7" Type="http://schemas.openxmlformats.org/officeDocument/2006/relationships/image" Target="../media/image7.png"/><Relationship Id="rId2" Type="http://schemas.microsoft.com/office/2007/relationships/media" Target="../media/media5.m4a"/><Relationship Id="rId1" Type="http://schemas.openxmlformats.org/officeDocument/2006/relationships/tags" Target="../tags/tag1.xml"/><Relationship Id="rId6" Type="http://schemas.openxmlformats.org/officeDocument/2006/relationships/image" Target="../media/image4.png"/><Relationship Id="rId5" Type="http://schemas.openxmlformats.org/officeDocument/2006/relationships/notesSlide" Target="../notesSlides/notesSlide4.xml"/><Relationship Id="rId4" Type="http://schemas.openxmlformats.org/officeDocument/2006/relationships/slideLayout" Target="../slideLayouts/slideLayout46.xml"/></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6.m4a"/><Relationship Id="rId7" Type="http://schemas.openxmlformats.org/officeDocument/2006/relationships/image" Target="../media/image4.png"/><Relationship Id="rId2" Type="http://schemas.microsoft.com/office/2007/relationships/media" Target="../media/media6.m4a"/><Relationship Id="rId1" Type="http://schemas.openxmlformats.org/officeDocument/2006/relationships/tags" Target="../tags/tag2.xml"/><Relationship Id="rId6" Type="http://schemas.openxmlformats.org/officeDocument/2006/relationships/image" Target="../media/image8.emf"/><Relationship Id="rId5" Type="http://schemas.openxmlformats.org/officeDocument/2006/relationships/notesSlide" Target="../notesSlides/notesSlide5.xml"/><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png"/><Relationship Id="rId5" Type="http://schemas.openxmlformats.org/officeDocument/2006/relationships/image" Target="../media/image9.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2.xml"/><Relationship Id="rId7" Type="http://schemas.openxmlformats.org/officeDocument/2006/relationships/image" Target="../media/image12.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3.png"/><Relationship Id="rId4" Type="http://schemas.openxmlformats.org/officeDocument/2006/relationships/notesSlide" Target="../notesSlides/notesSlide7.xml"/><Relationship Id="rId9" Type="http://schemas.openxmlformats.org/officeDocument/2006/relationships/image" Target="../media/image4.png"/></Relationships>
</file>

<file path=ppt/slides/_rels/slide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audio" Target="../media/media9.m4a"/><Relationship Id="rId7" Type="http://schemas.openxmlformats.org/officeDocument/2006/relationships/image" Target="../media/image15.png"/><Relationship Id="rId2" Type="http://schemas.microsoft.com/office/2007/relationships/media" Target="../media/media9.m4a"/><Relationship Id="rId1" Type="http://schemas.openxmlformats.org/officeDocument/2006/relationships/tags" Target="../tags/tag3.xml"/><Relationship Id="rId6" Type="http://schemas.openxmlformats.org/officeDocument/2006/relationships/image" Target="../media/image14.png"/><Relationship Id="rId5" Type="http://schemas.openxmlformats.org/officeDocument/2006/relationships/notesSlide" Target="../notesSlides/notesSlide8.xml"/><Relationship Id="rId10" Type="http://schemas.openxmlformats.org/officeDocument/2006/relationships/image" Target="../media/image3.png"/><Relationship Id="rId4" Type="http://schemas.openxmlformats.org/officeDocument/2006/relationships/slideLayout" Target="../slideLayouts/slideLayout2.xml"/><Relationship Id="rId9"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19100" y="2209800"/>
            <a:ext cx="8305800" cy="4555093"/>
          </a:xfrm>
          <a:prstGeom prst="rect">
            <a:avLst/>
          </a:prstGeom>
          <a:noFill/>
        </p:spPr>
        <p:txBody>
          <a:bodyPr wrap="square" rtlCol="0">
            <a:spAutoFit/>
          </a:bodyPr>
          <a:lstStyle/>
          <a:p>
            <a:pPr algn="ctr">
              <a:lnSpc>
                <a:spcPct val="150000"/>
              </a:lnSpc>
            </a:pPr>
            <a:r>
              <a:rPr lang="en-US" sz="2400" b="1" dirty="0">
                <a:latin typeface="Helvetica" pitchFamily="2" charset="0"/>
              </a:rPr>
              <a:t>Conjugation with Angiopep2 as a strategy for the brain delivery of a </a:t>
            </a:r>
            <a:r>
              <a:rPr lang="en-US" sz="2400" b="1" dirty="0" err="1">
                <a:latin typeface="Helvetica" pitchFamily="2" charset="0"/>
              </a:rPr>
              <a:t>mitochondriotropic</a:t>
            </a:r>
            <a:r>
              <a:rPr lang="en-US" sz="2400" b="1" dirty="0">
                <a:latin typeface="Helvetica" pitchFamily="2" charset="0"/>
              </a:rPr>
              <a:t> inhibitor of the potassium channel Kv1.3</a:t>
            </a:r>
          </a:p>
          <a:p>
            <a:pPr algn="ctr"/>
            <a:endParaRPr lang="fr-FR" sz="1400" dirty="0">
              <a:latin typeface="Helvetica" pitchFamily="2" charset="0"/>
            </a:endParaRPr>
          </a:p>
          <a:p>
            <a:pPr algn="ctr">
              <a:lnSpc>
                <a:spcPct val="150000"/>
              </a:lnSpc>
            </a:pPr>
            <a:r>
              <a:rPr lang="it-IT" sz="1400" b="1" dirty="0">
                <a:latin typeface="Helvetica" pitchFamily="2" charset="0"/>
              </a:rPr>
              <a:t>Sofia Parrasia</a:t>
            </a:r>
            <a:r>
              <a:rPr lang="it-IT" sz="1400" b="1" baseline="30000" dirty="0">
                <a:latin typeface="Helvetica" pitchFamily="2" charset="0"/>
              </a:rPr>
              <a:t>1</a:t>
            </a:r>
            <a:r>
              <a:rPr lang="it-IT" sz="1400" b="1" dirty="0">
                <a:latin typeface="Helvetica" pitchFamily="2" charset="0"/>
              </a:rPr>
              <a:t>, Andrea Rossa</a:t>
            </a:r>
            <a:r>
              <a:rPr lang="it-IT" sz="1400" b="1" baseline="30000" dirty="0">
                <a:latin typeface="Helvetica" pitchFamily="2" charset="0"/>
              </a:rPr>
              <a:t>2</a:t>
            </a:r>
            <a:r>
              <a:rPr lang="it-IT" sz="1400" b="1" dirty="0">
                <a:latin typeface="Helvetica" pitchFamily="2" charset="0"/>
              </a:rPr>
              <a:t>, Tatiana Varanita</a:t>
            </a:r>
            <a:r>
              <a:rPr lang="it-IT" sz="1400" b="1" baseline="30000" dirty="0">
                <a:latin typeface="Helvetica" pitchFamily="2" charset="0"/>
              </a:rPr>
              <a:t>3</a:t>
            </a:r>
            <a:r>
              <a:rPr lang="it-IT" sz="1400" b="1" dirty="0">
                <a:latin typeface="Helvetica" pitchFamily="2" charset="0"/>
              </a:rPr>
              <a:t>, Riccardo De Lorenzi</a:t>
            </a:r>
            <a:r>
              <a:rPr lang="it-IT" sz="1400" b="1" baseline="30000" dirty="0">
                <a:latin typeface="Helvetica" pitchFamily="2" charset="0"/>
              </a:rPr>
              <a:t>2,4</a:t>
            </a:r>
            <a:r>
              <a:rPr lang="it-IT" sz="1400" b="1" dirty="0">
                <a:latin typeface="Helvetica" pitchFamily="2" charset="0"/>
              </a:rPr>
              <a:t>, Mario Zoratti</a:t>
            </a:r>
            <a:r>
              <a:rPr lang="it-IT" sz="1400" b="1" baseline="30000" dirty="0">
                <a:latin typeface="Helvetica" pitchFamily="2" charset="0"/>
              </a:rPr>
              <a:t>1,5</a:t>
            </a:r>
            <a:r>
              <a:rPr lang="it-IT" sz="1400" b="1" dirty="0">
                <a:latin typeface="Helvetica" pitchFamily="2" charset="0"/>
              </a:rPr>
              <a:t>, Cristina Paradisi</a:t>
            </a:r>
            <a:r>
              <a:rPr lang="it-IT" sz="1400" b="1" baseline="30000" dirty="0">
                <a:latin typeface="Helvetica" pitchFamily="2" charset="0"/>
              </a:rPr>
              <a:t>2</a:t>
            </a:r>
            <a:r>
              <a:rPr lang="it-IT" sz="1400" b="1" dirty="0">
                <a:latin typeface="Helvetica" pitchFamily="2" charset="0"/>
              </a:rPr>
              <a:t>, Paolo Ruzza</a:t>
            </a:r>
            <a:r>
              <a:rPr lang="it-IT" sz="1400" b="1" baseline="30000" dirty="0">
                <a:latin typeface="Helvetica" pitchFamily="2" charset="0"/>
              </a:rPr>
              <a:t>2,4</a:t>
            </a:r>
            <a:r>
              <a:rPr lang="it-IT" sz="1400" b="1" dirty="0">
                <a:latin typeface="Helvetica" pitchFamily="2" charset="0"/>
              </a:rPr>
              <a:t>, Andrea Mattarei</a:t>
            </a:r>
            <a:r>
              <a:rPr lang="it-IT" sz="1400" b="1" baseline="30000" dirty="0">
                <a:latin typeface="Helvetica" pitchFamily="2" charset="0"/>
              </a:rPr>
              <a:t>6</a:t>
            </a:r>
            <a:r>
              <a:rPr lang="it-IT" sz="1400" b="1" dirty="0">
                <a:latin typeface="Helvetica" pitchFamily="2" charset="0"/>
              </a:rPr>
              <a:t>, </a:t>
            </a:r>
            <a:r>
              <a:rPr lang="it-IT" sz="1400" b="1" dirty="0" err="1">
                <a:latin typeface="Helvetica" pitchFamily="2" charset="0"/>
              </a:rPr>
              <a:t>Ildikò</a:t>
            </a:r>
            <a:r>
              <a:rPr lang="it-IT" sz="1400" b="1" dirty="0">
                <a:latin typeface="Helvetica" pitchFamily="2" charset="0"/>
              </a:rPr>
              <a:t> Szabò</a:t>
            </a:r>
            <a:r>
              <a:rPr lang="it-IT" sz="1400" b="1" baseline="30000" dirty="0">
                <a:latin typeface="Helvetica" pitchFamily="2" charset="0"/>
              </a:rPr>
              <a:t>3</a:t>
            </a:r>
            <a:r>
              <a:rPr lang="it-IT" sz="1400" b="1" dirty="0">
                <a:latin typeface="Helvetica" pitchFamily="2" charset="0"/>
              </a:rPr>
              <a:t>, Lucia Biasutto</a:t>
            </a:r>
            <a:r>
              <a:rPr lang="it-IT" sz="1400" b="1" baseline="30000" dirty="0">
                <a:latin typeface="Helvetica" pitchFamily="2" charset="0"/>
              </a:rPr>
              <a:t>1,5,*</a:t>
            </a:r>
          </a:p>
          <a:p>
            <a:pPr algn="ctr"/>
            <a:endParaRPr lang="fr-FR" sz="1400" dirty="0">
              <a:latin typeface="Helvetica" pitchFamily="2" charset="0"/>
            </a:endParaRPr>
          </a:p>
          <a:p>
            <a:r>
              <a:rPr lang="en-US" sz="1400" baseline="30000" dirty="0">
                <a:latin typeface="Helvetica" pitchFamily="2" charset="0"/>
              </a:rPr>
              <a:t>1</a:t>
            </a:r>
            <a:r>
              <a:rPr lang="en-US" sz="1400" dirty="0">
                <a:latin typeface="Helvetica" pitchFamily="2" charset="0"/>
              </a:rPr>
              <a:t> Dept. Biomedical Sciences, University of </a:t>
            </a:r>
            <a:r>
              <a:rPr lang="en-US" sz="1400" dirty="0" err="1">
                <a:latin typeface="Helvetica" pitchFamily="2" charset="0"/>
              </a:rPr>
              <a:t>Padova</a:t>
            </a:r>
            <a:endParaRPr lang="en-US" sz="1400" dirty="0">
              <a:latin typeface="Helvetica" pitchFamily="2" charset="0"/>
            </a:endParaRPr>
          </a:p>
          <a:p>
            <a:r>
              <a:rPr lang="en-US" sz="1400" baseline="30000" dirty="0">
                <a:latin typeface="Helvetica" pitchFamily="2" charset="0"/>
              </a:rPr>
              <a:t>2</a:t>
            </a:r>
            <a:r>
              <a:rPr lang="en-US" sz="1400" dirty="0">
                <a:latin typeface="Helvetica" pitchFamily="2" charset="0"/>
              </a:rPr>
              <a:t> Dept. Chemical Sciences, University of </a:t>
            </a:r>
            <a:r>
              <a:rPr lang="en-US" sz="1400" dirty="0" err="1">
                <a:latin typeface="Helvetica" pitchFamily="2" charset="0"/>
              </a:rPr>
              <a:t>Padova</a:t>
            </a:r>
            <a:endParaRPr lang="en-US" sz="1400" dirty="0">
              <a:latin typeface="Helvetica" pitchFamily="2" charset="0"/>
            </a:endParaRPr>
          </a:p>
          <a:p>
            <a:r>
              <a:rPr lang="en-US" sz="1400" baseline="30000" dirty="0">
                <a:latin typeface="Helvetica" pitchFamily="2" charset="0"/>
              </a:rPr>
              <a:t>3</a:t>
            </a:r>
            <a:r>
              <a:rPr lang="en-US" sz="1400" dirty="0">
                <a:latin typeface="Helvetica" pitchFamily="2" charset="0"/>
              </a:rPr>
              <a:t> Dept. Biology, University of </a:t>
            </a:r>
            <a:r>
              <a:rPr lang="en-US" sz="1400" dirty="0" err="1">
                <a:latin typeface="Helvetica" pitchFamily="2" charset="0"/>
              </a:rPr>
              <a:t>Padova</a:t>
            </a:r>
            <a:endParaRPr lang="en-US" sz="1400" dirty="0">
              <a:latin typeface="Helvetica" pitchFamily="2" charset="0"/>
            </a:endParaRPr>
          </a:p>
          <a:p>
            <a:r>
              <a:rPr lang="en-US" sz="1400" baseline="30000" dirty="0">
                <a:latin typeface="Helvetica" pitchFamily="2" charset="0"/>
              </a:rPr>
              <a:t>4</a:t>
            </a:r>
            <a:r>
              <a:rPr lang="en-US" sz="1400" dirty="0">
                <a:latin typeface="Helvetica" pitchFamily="2" charset="0"/>
              </a:rPr>
              <a:t> CNR Institute of Biomolecular Chemistry, </a:t>
            </a:r>
            <a:r>
              <a:rPr lang="en-US" sz="1400" dirty="0" err="1">
                <a:latin typeface="Helvetica" pitchFamily="2" charset="0"/>
              </a:rPr>
              <a:t>Padova</a:t>
            </a:r>
            <a:endParaRPr lang="en-US" sz="1400" dirty="0">
              <a:latin typeface="Helvetica" pitchFamily="2" charset="0"/>
            </a:endParaRPr>
          </a:p>
          <a:p>
            <a:r>
              <a:rPr lang="en-US" sz="1400" baseline="30000" dirty="0">
                <a:latin typeface="Helvetica" pitchFamily="2" charset="0"/>
              </a:rPr>
              <a:t>5</a:t>
            </a:r>
            <a:r>
              <a:rPr lang="en-US" sz="1400" dirty="0">
                <a:latin typeface="Helvetica" pitchFamily="2" charset="0"/>
              </a:rPr>
              <a:t> CNR Neuroscience Institute, </a:t>
            </a:r>
            <a:r>
              <a:rPr lang="en-US" sz="1400" dirty="0" err="1">
                <a:latin typeface="Helvetica" pitchFamily="2" charset="0"/>
              </a:rPr>
              <a:t>Padova</a:t>
            </a:r>
            <a:endParaRPr lang="en-US" sz="1400" dirty="0">
              <a:latin typeface="Helvetica" pitchFamily="2" charset="0"/>
            </a:endParaRPr>
          </a:p>
          <a:p>
            <a:r>
              <a:rPr lang="en-US" sz="1400" baseline="30000" dirty="0">
                <a:latin typeface="Helvetica" pitchFamily="2" charset="0"/>
              </a:rPr>
              <a:t>6</a:t>
            </a:r>
            <a:r>
              <a:rPr lang="en-US" sz="1400" dirty="0">
                <a:latin typeface="Helvetica" pitchFamily="2" charset="0"/>
              </a:rPr>
              <a:t> Dept. Pharmaceutical and Pharmacological Sciences, University of </a:t>
            </a:r>
            <a:r>
              <a:rPr lang="en-US" sz="1400" dirty="0" err="1">
                <a:latin typeface="Helvetica" pitchFamily="2" charset="0"/>
              </a:rPr>
              <a:t>Padova</a:t>
            </a:r>
            <a:endParaRPr lang="en-US" sz="1400" dirty="0">
              <a:latin typeface="Helvetica" pitchFamily="2" charset="0"/>
            </a:endParaRPr>
          </a:p>
          <a:p>
            <a:endParaRPr lang="en-US" sz="1400" dirty="0">
              <a:latin typeface="Helvetica" pitchFamily="2" charset="0"/>
            </a:endParaRPr>
          </a:p>
          <a:p>
            <a:r>
              <a:rPr lang="en-US" sz="1400" baseline="30000" dirty="0">
                <a:latin typeface="Helvetica" pitchFamily="2" charset="0"/>
              </a:rPr>
              <a:t>*</a:t>
            </a:r>
            <a:r>
              <a:rPr lang="en-US" sz="1400" dirty="0">
                <a:latin typeface="Helvetica" pitchFamily="2" charset="0"/>
              </a:rPr>
              <a:t>corresponding author: lucia.biasutto@cnr.it; </a:t>
            </a:r>
            <a:r>
              <a:rPr lang="en-US" sz="1400" dirty="0" err="1">
                <a:latin typeface="Helvetica" pitchFamily="2" charset="0"/>
              </a:rPr>
              <a:t>sofia.parrasia@gmail.com</a:t>
            </a:r>
            <a:endParaRPr lang="en-US" sz="1400" dirty="0">
              <a:latin typeface="Helvetica" pitchFamily="2" charset="0"/>
            </a:endParaRPr>
          </a:p>
        </p:txBody>
      </p:sp>
      <p:sp>
        <p:nvSpPr>
          <p:cNvPr id="5" name="Slide Number Placeholder 4"/>
          <p:cNvSpPr>
            <a:spLocks noGrp="1"/>
          </p:cNvSpPr>
          <p:nvPr>
            <p:ph type="sldNum" sz="quarter" idx="12"/>
          </p:nvPr>
        </p:nvSpPr>
        <p:spPr/>
        <p:txBody>
          <a:bodyPr/>
          <a:lstStyle/>
          <a:p>
            <a:fld id="{FCAEAE96-855E-42B1-8DE9-9C9E68DE18C5}" type="slidenum">
              <a:rPr lang="fr-FR" smtClean="0"/>
              <a:pPr/>
              <a:t>1</a:t>
            </a:fld>
            <a:endParaRPr lang="fr-FR" dirty="0"/>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 y="2725"/>
            <a:ext cx="9143997" cy="2196051"/>
          </a:xfrm>
          <a:prstGeom prst="rect">
            <a:avLst/>
          </a:prstGeom>
        </p:spPr>
      </p:pic>
      <p:pic>
        <p:nvPicPr>
          <p:cNvPr id="2" name="Immagin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53212" y="5638800"/>
            <a:ext cx="2033588" cy="1142618"/>
          </a:xfrm>
          <a:prstGeom prst="rect">
            <a:avLst/>
          </a:prstGeom>
        </p:spPr>
      </p:pic>
      <p:pic>
        <p:nvPicPr>
          <p:cNvPr id="4" name="Audio 3">
            <a:hlinkClick r:id="" action="ppaction://media"/>
            <a:extLst>
              <a:ext uri="{FF2B5EF4-FFF2-40B4-BE49-F238E27FC236}">
                <a16:creationId xmlns:a16="http://schemas.microsoft.com/office/drawing/2014/main" id="{56B8DF57-C984-8B46-A4BA-2DEC4463958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0552"/>
    </mc:Choice>
    <mc:Fallback>
      <p:transition spd="slow" advTm="105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numero diapositiva 2"/>
          <p:cNvSpPr>
            <a:spLocks noGrp="1"/>
          </p:cNvSpPr>
          <p:nvPr>
            <p:ph type="sldNum" sz="quarter" idx="12"/>
          </p:nvPr>
        </p:nvSpPr>
        <p:spPr/>
        <p:txBody>
          <a:bodyPr/>
          <a:lstStyle/>
          <a:p>
            <a:fld id="{E7A41E1B-4F70-4964-A407-84C68BE8251C}" type="slidenum">
              <a:rPr lang="it-IT" smtClean="0"/>
              <a:t>10</a:t>
            </a:fld>
            <a:endParaRPr lang="it-IT"/>
          </a:p>
        </p:txBody>
      </p:sp>
      <p:pic>
        <p:nvPicPr>
          <p:cNvPr id="8" name="Picture 4">
            <a:extLst>
              <a:ext uri="{FF2B5EF4-FFF2-40B4-BE49-F238E27FC236}">
                <a16:creationId xmlns:a16="http://schemas.microsoft.com/office/drawing/2014/main" id="{2CF8AFEB-D629-432D-9288-39A0078A474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sp>
        <p:nvSpPr>
          <p:cNvPr id="2" name="CasellaDiTesto 1"/>
          <p:cNvSpPr txBox="1"/>
          <p:nvPr/>
        </p:nvSpPr>
        <p:spPr>
          <a:xfrm>
            <a:off x="304800" y="228600"/>
            <a:ext cx="8229600" cy="954107"/>
          </a:xfrm>
          <a:prstGeom prst="rect">
            <a:avLst/>
          </a:prstGeom>
          <a:noFill/>
        </p:spPr>
        <p:txBody>
          <a:bodyPr wrap="square" rtlCol="0">
            <a:spAutoFit/>
          </a:bodyPr>
          <a:lstStyle/>
          <a:p>
            <a:pPr algn="ctr"/>
            <a:r>
              <a:rPr lang="it-IT" sz="2800" dirty="0">
                <a:latin typeface="Helvetica" pitchFamily="2" charset="0"/>
                <a:cs typeface="Arial" panose="020B0604020202020204" pitchFamily="34" charset="0"/>
              </a:rPr>
              <a:t>PEPTIDES AS A STRATEGY FOR BRAIN DELIVERY</a:t>
            </a:r>
          </a:p>
        </p:txBody>
      </p:sp>
      <p:sp>
        <p:nvSpPr>
          <p:cNvPr id="5" name="CasellaDiTesto 4"/>
          <p:cNvSpPr txBox="1"/>
          <p:nvPr/>
        </p:nvSpPr>
        <p:spPr>
          <a:xfrm>
            <a:off x="6629400" y="5346151"/>
            <a:ext cx="1828800" cy="276999"/>
          </a:xfrm>
          <a:prstGeom prst="rect">
            <a:avLst/>
          </a:prstGeom>
          <a:noFill/>
        </p:spPr>
        <p:txBody>
          <a:bodyPr wrap="square" rtlCol="0">
            <a:spAutoFit/>
          </a:bodyPr>
          <a:lstStyle/>
          <a:p>
            <a:pPr algn="ctr"/>
            <a:r>
              <a:rPr lang="it-IT" sz="1200" b="1" dirty="0">
                <a:latin typeface="Arial" panose="020B0604020202020204" pitchFamily="34" charset="0"/>
                <a:cs typeface="Arial" panose="020B0604020202020204" pitchFamily="34" charset="0"/>
              </a:rPr>
              <a:t>DIFFUSION</a:t>
            </a:r>
          </a:p>
        </p:txBody>
      </p:sp>
      <p:sp>
        <p:nvSpPr>
          <p:cNvPr id="10" name="CasellaDiTesto 9"/>
          <p:cNvSpPr txBox="1"/>
          <p:nvPr/>
        </p:nvSpPr>
        <p:spPr>
          <a:xfrm>
            <a:off x="2642558" y="5253820"/>
            <a:ext cx="1828800" cy="461665"/>
          </a:xfrm>
          <a:prstGeom prst="rect">
            <a:avLst/>
          </a:prstGeom>
          <a:noFill/>
        </p:spPr>
        <p:txBody>
          <a:bodyPr wrap="square" rtlCol="0">
            <a:spAutoFit/>
          </a:bodyPr>
          <a:lstStyle/>
          <a:p>
            <a:pPr algn="ctr"/>
            <a:r>
              <a:rPr lang="it-IT" sz="1200" b="1" dirty="0">
                <a:latin typeface="Arial" panose="020B0604020202020204" pitchFamily="34" charset="0"/>
                <a:cs typeface="Arial" panose="020B0604020202020204" pitchFamily="34" charset="0"/>
              </a:rPr>
              <a:t>RECEPTOR MEDIATED</a:t>
            </a:r>
          </a:p>
        </p:txBody>
      </p:sp>
      <p:sp>
        <p:nvSpPr>
          <p:cNvPr id="11" name="CasellaDiTesto 10"/>
          <p:cNvSpPr txBox="1"/>
          <p:nvPr/>
        </p:nvSpPr>
        <p:spPr>
          <a:xfrm>
            <a:off x="747623" y="5346154"/>
            <a:ext cx="1828800" cy="276999"/>
          </a:xfrm>
          <a:prstGeom prst="rect">
            <a:avLst/>
          </a:prstGeom>
          <a:noFill/>
        </p:spPr>
        <p:txBody>
          <a:bodyPr wrap="square" rtlCol="0">
            <a:spAutoFit/>
          </a:bodyPr>
          <a:lstStyle/>
          <a:p>
            <a:pPr algn="ctr"/>
            <a:r>
              <a:rPr lang="it-IT" sz="1200" b="1" dirty="0">
                <a:latin typeface="Arial" panose="020B0604020202020204" pitchFamily="34" charset="0"/>
                <a:cs typeface="Arial" panose="020B0604020202020204" pitchFamily="34" charset="0"/>
              </a:rPr>
              <a:t>TRANSPORTER</a:t>
            </a:r>
          </a:p>
        </p:txBody>
      </p:sp>
      <p:sp>
        <p:nvSpPr>
          <p:cNvPr id="12" name="CasellaDiTesto 11"/>
          <p:cNvSpPr txBox="1"/>
          <p:nvPr/>
        </p:nvSpPr>
        <p:spPr>
          <a:xfrm>
            <a:off x="4568461" y="5346152"/>
            <a:ext cx="1828800" cy="276999"/>
          </a:xfrm>
          <a:prstGeom prst="rect">
            <a:avLst/>
          </a:prstGeom>
          <a:noFill/>
        </p:spPr>
        <p:txBody>
          <a:bodyPr wrap="square" rtlCol="0">
            <a:spAutoFit/>
          </a:bodyPr>
          <a:lstStyle/>
          <a:p>
            <a:pPr algn="ctr"/>
            <a:r>
              <a:rPr lang="it-IT" sz="1200" b="1" dirty="0">
                <a:latin typeface="Arial" panose="020B0604020202020204" pitchFamily="34" charset="0"/>
                <a:cs typeface="Arial" panose="020B0604020202020204" pitchFamily="34" charset="0"/>
              </a:rPr>
              <a:t>ABSORPTIVE</a:t>
            </a:r>
          </a:p>
        </p:txBody>
      </p:sp>
      <p:pic>
        <p:nvPicPr>
          <p:cNvPr id="9" name="Immagine 8">
            <a:extLst>
              <a:ext uri="{FF2B5EF4-FFF2-40B4-BE49-F238E27FC236}">
                <a16:creationId xmlns:a16="http://schemas.microsoft.com/office/drawing/2014/main" id="{4DB75624-E4CD-5943-8B7F-3ADF5D01341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61768" y="1395406"/>
            <a:ext cx="5315664" cy="3604181"/>
          </a:xfrm>
          <a:prstGeom prst="rect">
            <a:avLst/>
          </a:prstGeom>
        </p:spPr>
      </p:pic>
      <p:sp>
        <p:nvSpPr>
          <p:cNvPr id="13" name="CasellaDiTesto 12">
            <a:extLst>
              <a:ext uri="{FF2B5EF4-FFF2-40B4-BE49-F238E27FC236}">
                <a16:creationId xmlns:a16="http://schemas.microsoft.com/office/drawing/2014/main" id="{25D93CFE-9CCA-1946-91AB-1CB6CEE5AE46}"/>
              </a:ext>
            </a:extLst>
          </p:cNvPr>
          <p:cNvSpPr txBox="1"/>
          <p:nvPr/>
        </p:nvSpPr>
        <p:spPr>
          <a:xfrm>
            <a:off x="6248400" y="4636581"/>
            <a:ext cx="1969381" cy="430887"/>
          </a:xfrm>
          <a:prstGeom prst="rect">
            <a:avLst/>
          </a:prstGeom>
          <a:noFill/>
        </p:spPr>
        <p:txBody>
          <a:bodyPr wrap="square" rtlCol="0">
            <a:spAutoFit/>
          </a:bodyPr>
          <a:lstStyle/>
          <a:p>
            <a:pPr algn="ctr"/>
            <a:r>
              <a:rPr lang="it-IT" sz="1100" dirty="0" err="1">
                <a:latin typeface="Helvetica" pitchFamily="2" charset="0"/>
              </a:rPr>
              <a:t>Buddhadev</a:t>
            </a:r>
            <a:r>
              <a:rPr lang="it-IT" sz="1100" dirty="0">
                <a:latin typeface="Helvetica" pitchFamily="2" charset="0"/>
              </a:rPr>
              <a:t> et al., 2015, </a:t>
            </a:r>
          </a:p>
          <a:p>
            <a:pPr algn="ctr"/>
            <a:r>
              <a:rPr lang="it-IT" sz="1100" i="1" dirty="0" err="1">
                <a:latin typeface="Helvetica" pitchFamily="2" charset="0"/>
              </a:rPr>
              <a:t>Int</a:t>
            </a:r>
            <a:r>
              <a:rPr lang="it-IT" sz="1100" i="1" dirty="0">
                <a:latin typeface="Helvetica" pitchFamily="2" charset="0"/>
              </a:rPr>
              <a:t> </a:t>
            </a:r>
            <a:r>
              <a:rPr lang="it-IT" sz="1100" i="1" dirty="0" err="1">
                <a:latin typeface="Helvetica" pitchFamily="2" charset="0"/>
              </a:rPr>
              <a:t>J</a:t>
            </a:r>
            <a:r>
              <a:rPr lang="it-IT" sz="1100" i="1" dirty="0">
                <a:latin typeface="Helvetica" pitchFamily="2" charset="0"/>
              </a:rPr>
              <a:t> </a:t>
            </a:r>
            <a:r>
              <a:rPr lang="it-IT" sz="1100" i="1" dirty="0" err="1">
                <a:latin typeface="Helvetica" pitchFamily="2" charset="0"/>
              </a:rPr>
              <a:t>Mol</a:t>
            </a:r>
            <a:r>
              <a:rPr lang="it-IT" sz="1100" i="1" dirty="0">
                <a:latin typeface="Helvetica" pitchFamily="2" charset="0"/>
              </a:rPr>
              <a:t> Sci</a:t>
            </a:r>
          </a:p>
        </p:txBody>
      </p:sp>
      <p:pic>
        <p:nvPicPr>
          <p:cNvPr id="4" name="Audio 3">
            <a:hlinkClick r:id="" action="ppaction://media"/>
            <a:extLst>
              <a:ext uri="{FF2B5EF4-FFF2-40B4-BE49-F238E27FC236}">
                <a16:creationId xmlns:a16="http://schemas.microsoft.com/office/drawing/2014/main" id="{37E9A9E0-99AB-3247-9DA7-1C1EE2EE4BB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659785381"/>
      </p:ext>
    </p:extLst>
  </p:cSld>
  <p:clrMapOvr>
    <a:masterClrMapping/>
  </p:clrMapOvr>
  <mc:AlternateContent xmlns:mc="http://schemas.openxmlformats.org/markup-compatibility/2006" xmlns:p14="http://schemas.microsoft.com/office/powerpoint/2010/main">
    <mc:Choice Requires="p14">
      <p:transition spd="slow" p14:dur="2000" advTm="20186"/>
    </mc:Choice>
    <mc:Fallback xmlns="">
      <p:transition spd="slow" advTm="201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2F16963F-7AB5-324A-87D7-159C6F5DBC57}"/>
              </a:ext>
            </a:extLst>
          </p:cNvPr>
          <p:cNvSpPr>
            <a:spLocks noGrp="1"/>
          </p:cNvSpPr>
          <p:nvPr>
            <p:ph type="sldNum" sz="quarter" idx="12"/>
          </p:nvPr>
        </p:nvSpPr>
        <p:spPr/>
        <p:txBody>
          <a:bodyPr/>
          <a:lstStyle/>
          <a:p>
            <a:fld id="{FCAEAE96-855E-42B1-8DE9-9C9E68DE18C5}" type="slidenum">
              <a:rPr lang="fr-FR" smtClean="0"/>
              <a:pPr/>
              <a:t>11</a:t>
            </a:fld>
            <a:endParaRPr lang="fr-FR"/>
          </a:p>
        </p:txBody>
      </p:sp>
      <p:pic>
        <p:nvPicPr>
          <p:cNvPr id="6" name="Immagine 5">
            <a:extLst>
              <a:ext uri="{FF2B5EF4-FFF2-40B4-BE49-F238E27FC236}">
                <a16:creationId xmlns:a16="http://schemas.microsoft.com/office/drawing/2014/main" id="{1E1A9A2D-7330-BC48-92D6-C9FCF55608CC}"/>
              </a:ext>
            </a:extLst>
          </p:cNvPr>
          <p:cNvPicPr>
            <a:picLocks noChangeAspect="1"/>
          </p:cNvPicPr>
          <p:nvPr/>
        </p:nvPicPr>
        <p:blipFill>
          <a:blip r:embed="rId5"/>
          <a:stretch>
            <a:fillRect/>
          </a:stretch>
        </p:blipFill>
        <p:spPr>
          <a:xfrm>
            <a:off x="450120" y="902533"/>
            <a:ext cx="8312880" cy="1634249"/>
          </a:xfrm>
          <a:prstGeom prst="rect">
            <a:avLst/>
          </a:prstGeom>
        </p:spPr>
      </p:pic>
      <p:pic>
        <p:nvPicPr>
          <p:cNvPr id="7" name="Picture 4">
            <a:extLst>
              <a:ext uri="{FF2B5EF4-FFF2-40B4-BE49-F238E27FC236}">
                <a16:creationId xmlns:a16="http://schemas.microsoft.com/office/drawing/2014/main" id="{31080B15-EB72-F94B-9B35-E0F3B029B878}"/>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sp>
        <p:nvSpPr>
          <p:cNvPr id="8" name="CasellaDiTesto 7">
            <a:extLst>
              <a:ext uri="{FF2B5EF4-FFF2-40B4-BE49-F238E27FC236}">
                <a16:creationId xmlns:a16="http://schemas.microsoft.com/office/drawing/2014/main" id="{AF586D16-7C19-CA4C-98D8-632803EB86EB}"/>
              </a:ext>
            </a:extLst>
          </p:cNvPr>
          <p:cNvSpPr txBox="1"/>
          <p:nvPr/>
        </p:nvSpPr>
        <p:spPr>
          <a:xfrm>
            <a:off x="304800" y="228600"/>
            <a:ext cx="8229600" cy="523220"/>
          </a:xfrm>
          <a:prstGeom prst="rect">
            <a:avLst/>
          </a:prstGeom>
          <a:noFill/>
        </p:spPr>
        <p:txBody>
          <a:bodyPr wrap="square" rtlCol="0">
            <a:spAutoFit/>
          </a:bodyPr>
          <a:lstStyle/>
          <a:p>
            <a:pPr algn="ctr"/>
            <a:r>
              <a:rPr lang="it-IT" sz="2800" dirty="0">
                <a:latin typeface="Helvetica" pitchFamily="2" charset="0"/>
                <a:cs typeface="Arial" panose="020B0604020202020204" pitchFamily="34" charset="0"/>
              </a:rPr>
              <a:t>Angiopep2 (An2)</a:t>
            </a:r>
          </a:p>
        </p:txBody>
      </p:sp>
      <p:sp>
        <p:nvSpPr>
          <p:cNvPr id="11" name="CasellaDiTesto 10">
            <a:extLst>
              <a:ext uri="{FF2B5EF4-FFF2-40B4-BE49-F238E27FC236}">
                <a16:creationId xmlns:a16="http://schemas.microsoft.com/office/drawing/2014/main" id="{35B1F1F0-0469-0540-91AB-6BA1470C5B7F}"/>
              </a:ext>
            </a:extLst>
          </p:cNvPr>
          <p:cNvSpPr txBox="1"/>
          <p:nvPr/>
        </p:nvSpPr>
        <p:spPr>
          <a:xfrm>
            <a:off x="5964429" y="5648116"/>
            <a:ext cx="2133600" cy="261610"/>
          </a:xfrm>
          <a:prstGeom prst="rect">
            <a:avLst/>
          </a:prstGeom>
          <a:noFill/>
        </p:spPr>
        <p:txBody>
          <a:bodyPr wrap="square" rtlCol="0">
            <a:spAutoFit/>
          </a:bodyPr>
          <a:lstStyle/>
          <a:p>
            <a:pPr algn="ctr"/>
            <a:r>
              <a:rPr lang="it-IT" sz="1100" dirty="0" err="1">
                <a:latin typeface="Helvetica" pitchFamily="2" charset="0"/>
              </a:rPr>
              <a:t>Ruan</a:t>
            </a:r>
            <a:r>
              <a:rPr lang="it-IT" sz="1100" dirty="0">
                <a:latin typeface="Helvetica" pitchFamily="2" charset="0"/>
              </a:rPr>
              <a:t> et al., 2015, </a:t>
            </a:r>
            <a:r>
              <a:rPr lang="it-IT" sz="1100" i="1" dirty="0" err="1">
                <a:latin typeface="Helvetica" pitchFamily="2" charset="0"/>
              </a:rPr>
              <a:t>Biomaterials</a:t>
            </a:r>
            <a:endParaRPr lang="it-IT" sz="1100" i="1" dirty="0">
              <a:latin typeface="Helvetica" pitchFamily="2" charset="0"/>
            </a:endParaRPr>
          </a:p>
        </p:txBody>
      </p:sp>
      <p:grpSp>
        <p:nvGrpSpPr>
          <p:cNvPr id="13" name="Gruppo 12">
            <a:extLst>
              <a:ext uri="{FF2B5EF4-FFF2-40B4-BE49-F238E27FC236}">
                <a16:creationId xmlns:a16="http://schemas.microsoft.com/office/drawing/2014/main" id="{9E130463-0236-3146-8F50-40BAC0FAA3AA}"/>
              </a:ext>
            </a:extLst>
          </p:cNvPr>
          <p:cNvGrpSpPr/>
          <p:nvPr/>
        </p:nvGrpSpPr>
        <p:grpSpPr>
          <a:xfrm>
            <a:off x="914400" y="2514600"/>
            <a:ext cx="7215005" cy="3148601"/>
            <a:chOff x="914400" y="2536782"/>
            <a:chExt cx="7215005" cy="3148601"/>
          </a:xfrm>
        </p:grpSpPr>
        <p:pic>
          <p:nvPicPr>
            <p:cNvPr id="10" name="Immagine 9">
              <a:extLst>
                <a:ext uri="{FF2B5EF4-FFF2-40B4-BE49-F238E27FC236}">
                  <a16:creationId xmlns:a16="http://schemas.microsoft.com/office/drawing/2014/main" id="{2FE4C2CD-8413-BC40-9CB1-D53E018ED677}"/>
                </a:ext>
              </a:extLst>
            </p:cNvPr>
            <p:cNvPicPr>
              <a:picLocks noChangeAspect="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t="45517"/>
            <a:stretch/>
          </p:blipFill>
          <p:spPr>
            <a:xfrm>
              <a:off x="1007516" y="2536782"/>
              <a:ext cx="7121889" cy="3148601"/>
            </a:xfrm>
            <a:prstGeom prst="rect">
              <a:avLst/>
            </a:prstGeom>
          </p:spPr>
        </p:pic>
        <p:sp>
          <p:nvSpPr>
            <p:cNvPr id="12" name="Rettangolo 11">
              <a:extLst>
                <a:ext uri="{FF2B5EF4-FFF2-40B4-BE49-F238E27FC236}">
                  <a16:creationId xmlns:a16="http://schemas.microsoft.com/office/drawing/2014/main" id="{53113D34-6072-794C-9BD3-9BA4A3107952}"/>
                </a:ext>
              </a:extLst>
            </p:cNvPr>
            <p:cNvSpPr/>
            <p:nvPr/>
          </p:nvSpPr>
          <p:spPr>
            <a:xfrm>
              <a:off x="914400" y="2687495"/>
              <a:ext cx="304800" cy="1841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pic>
        <p:nvPicPr>
          <p:cNvPr id="3" name="Audio 2">
            <a:hlinkClick r:id="" action="ppaction://media"/>
            <a:extLst>
              <a:ext uri="{FF2B5EF4-FFF2-40B4-BE49-F238E27FC236}">
                <a16:creationId xmlns:a16="http://schemas.microsoft.com/office/drawing/2014/main" id="{CE7787E7-02CC-0446-95F6-99F4AB1D715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150726801"/>
      </p:ext>
    </p:extLst>
  </p:cSld>
  <p:clrMapOvr>
    <a:masterClrMapping/>
  </p:clrMapOvr>
  <mc:AlternateContent xmlns:mc="http://schemas.openxmlformats.org/markup-compatibility/2006" xmlns:p14="http://schemas.microsoft.com/office/powerpoint/2010/main">
    <mc:Choice Requires="p14">
      <p:transition spd="slow" p14:dur="2000" advTm="27767"/>
    </mc:Choice>
    <mc:Fallback xmlns="">
      <p:transition spd="slow" advTm="277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27373" y="914400"/>
            <a:ext cx="6400800" cy="2600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egnaposto numero diapositiva 2"/>
          <p:cNvSpPr>
            <a:spLocks noGrp="1"/>
          </p:cNvSpPr>
          <p:nvPr>
            <p:ph type="sldNum" sz="quarter" idx="12"/>
          </p:nvPr>
        </p:nvSpPr>
        <p:spPr/>
        <p:txBody>
          <a:bodyPr/>
          <a:lstStyle/>
          <a:p>
            <a:fld id="{E7A41E1B-4F70-4964-A407-84C68BE8251C}" type="slidenum">
              <a:rPr lang="it-IT" smtClean="0"/>
              <a:t>12</a:t>
            </a:fld>
            <a:endParaRPr lang="it-IT"/>
          </a:p>
        </p:txBody>
      </p:sp>
      <p:pic>
        <p:nvPicPr>
          <p:cNvPr id="2050"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t="4771"/>
          <a:stretch/>
        </p:blipFill>
        <p:spPr bwMode="auto">
          <a:xfrm>
            <a:off x="1354435" y="3429000"/>
            <a:ext cx="6257925" cy="2185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4">
            <a:extLst>
              <a:ext uri="{FF2B5EF4-FFF2-40B4-BE49-F238E27FC236}">
                <a16:creationId xmlns:a16="http://schemas.microsoft.com/office/drawing/2014/main" id="{2CF8AFEB-D629-432D-9288-39A0078A4748}"/>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sp>
        <p:nvSpPr>
          <p:cNvPr id="2" name="CasellaDiTesto 1"/>
          <p:cNvSpPr txBox="1"/>
          <p:nvPr/>
        </p:nvSpPr>
        <p:spPr>
          <a:xfrm>
            <a:off x="304800" y="76200"/>
            <a:ext cx="8305800" cy="954107"/>
          </a:xfrm>
          <a:prstGeom prst="rect">
            <a:avLst/>
          </a:prstGeom>
          <a:noFill/>
        </p:spPr>
        <p:txBody>
          <a:bodyPr wrap="square" rtlCol="0">
            <a:spAutoFit/>
          </a:bodyPr>
          <a:lstStyle/>
          <a:p>
            <a:pPr algn="ctr"/>
            <a:r>
              <a:rPr lang="it-IT" sz="2800" dirty="0">
                <a:latin typeface="Arial" panose="020B0604020202020204" pitchFamily="34" charset="0"/>
                <a:cs typeface="Arial" panose="020B0604020202020204" pitchFamily="34" charset="0"/>
              </a:rPr>
              <a:t>Angiopep2 (An2) AS A BBB PENETRATING PEPTIDE</a:t>
            </a:r>
          </a:p>
        </p:txBody>
      </p:sp>
      <p:pic>
        <p:nvPicPr>
          <p:cNvPr id="4" name="Audio 3">
            <a:hlinkClick r:id="" action="ppaction://media"/>
            <a:extLst>
              <a:ext uri="{FF2B5EF4-FFF2-40B4-BE49-F238E27FC236}">
                <a16:creationId xmlns:a16="http://schemas.microsoft.com/office/drawing/2014/main" id="{EBB1B334-9C4F-E04B-9261-E55189185D7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4039808980"/>
      </p:ext>
    </p:extLst>
  </p:cSld>
  <p:clrMapOvr>
    <a:masterClrMapping/>
  </p:clrMapOvr>
  <mc:AlternateContent xmlns:mc="http://schemas.openxmlformats.org/markup-compatibility/2006" xmlns:p14="http://schemas.microsoft.com/office/powerpoint/2010/main">
    <mc:Choice Requires="p14">
      <p:transition spd="slow" p14:dur="2000" advTm="6662"/>
    </mc:Choice>
    <mc:Fallback xmlns="">
      <p:transition spd="slow" advTm="66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C1464781-A73C-4F49-B36B-9AED3B93CF23}"/>
              </a:ext>
            </a:extLst>
          </p:cNvPr>
          <p:cNvPicPr>
            <a:picLocks noChangeAspect="1"/>
          </p:cNvPicPr>
          <p:nvPr/>
        </p:nvPicPr>
        <p:blipFill>
          <a:blip r:embed="rId6"/>
          <a:stretch>
            <a:fillRect/>
          </a:stretch>
        </p:blipFill>
        <p:spPr>
          <a:xfrm>
            <a:off x="3048000" y="1869183"/>
            <a:ext cx="5784091" cy="4052936"/>
          </a:xfrm>
          <a:prstGeom prst="rect">
            <a:avLst/>
          </a:prstGeom>
        </p:spPr>
      </p:pic>
      <p:sp>
        <p:nvSpPr>
          <p:cNvPr id="4" name="Segnaposto numero diapositiva 3">
            <a:extLst>
              <a:ext uri="{FF2B5EF4-FFF2-40B4-BE49-F238E27FC236}">
                <a16:creationId xmlns:a16="http://schemas.microsoft.com/office/drawing/2014/main" id="{65E8C843-2B84-124B-868B-121619482A99}"/>
              </a:ext>
            </a:extLst>
          </p:cNvPr>
          <p:cNvSpPr>
            <a:spLocks noGrp="1"/>
          </p:cNvSpPr>
          <p:nvPr>
            <p:ph type="sldNum" sz="quarter" idx="12"/>
          </p:nvPr>
        </p:nvSpPr>
        <p:spPr/>
        <p:txBody>
          <a:bodyPr/>
          <a:lstStyle/>
          <a:p>
            <a:fld id="{FB798086-B24E-A747-9794-32AA4ED3BDED}" type="slidenum">
              <a:rPr lang="it-IT" smtClean="0"/>
              <a:t>13</a:t>
            </a:fld>
            <a:endParaRPr lang="it-IT"/>
          </a:p>
        </p:txBody>
      </p:sp>
      <p:sp>
        <p:nvSpPr>
          <p:cNvPr id="9" name="CasellaDiTesto 8">
            <a:extLst>
              <a:ext uri="{FF2B5EF4-FFF2-40B4-BE49-F238E27FC236}">
                <a16:creationId xmlns:a16="http://schemas.microsoft.com/office/drawing/2014/main" id="{4D81630C-A8FD-BE41-87E1-20A19C8E8385}"/>
              </a:ext>
            </a:extLst>
          </p:cNvPr>
          <p:cNvSpPr txBox="1"/>
          <p:nvPr/>
        </p:nvSpPr>
        <p:spPr>
          <a:xfrm>
            <a:off x="2627535" y="1319047"/>
            <a:ext cx="4178236" cy="646331"/>
          </a:xfrm>
          <a:prstGeom prst="rect">
            <a:avLst/>
          </a:prstGeom>
          <a:noFill/>
        </p:spPr>
        <p:txBody>
          <a:bodyPr wrap="square" rtlCol="0">
            <a:spAutoFit/>
          </a:bodyPr>
          <a:lstStyle/>
          <a:p>
            <a:pPr algn="ctr"/>
            <a:r>
              <a:rPr lang="it-IT" b="1" dirty="0">
                <a:solidFill>
                  <a:srgbClr val="0070C0"/>
                </a:solidFill>
                <a:latin typeface="Helvetica" pitchFamily="2" charset="0"/>
              </a:rPr>
              <a:t>BIO-REVERSIBLE </a:t>
            </a:r>
          </a:p>
          <a:p>
            <a:pPr algn="ctr"/>
            <a:r>
              <a:rPr lang="it-IT" b="1" dirty="0">
                <a:solidFill>
                  <a:srgbClr val="0070C0"/>
                </a:solidFill>
                <a:latin typeface="Helvetica" pitchFamily="2" charset="0"/>
              </a:rPr>
              <a:t>CARBAMATE BOND</a:t>
            </a:r>
          </a:p>
        </p:txBody>
      </p:sp>
      <p:sp>
        <p:nvSpPr>
          <p:cNvPr id="10" name="CasellaDiTesto 9">
            <a:extLst>
              <a:ext uri="{FF2B5EF4-FFF2-40B4-BE49-F238E27FC236}">
                <a16:creationId xmlns:a16="http://schemas.microsoft.com/office/drawing/2014/main" id="{0F03D926-99F4-C946-8365-F07F35DDEE41}"/>
              </a:ext>
            </a:extLst>
          </p:cNvPr>
          <p:cNvSpPr txBox="1"/>
          <p:nvPr/>
        </p:nvSpPr>
        <p:spPr>
          <a:xfrm>
            <a:off x="5129441" y="2089423"/>
            <a:ext cx="2068276" cy="369332"/>
          </a:xfrm>
          <a:prstGeom prst="rect">
            <a:avLst/>
          </a:prstGeom>
          <a:noFill/>
        </p:spPr>
        <p:txBody>
          <a:bodyPr wrap="square" rtlCol="0">
            <a:spAutoFit/>
          </a:bodyPr>
          <a:lstStyle/>
          <a:p>
            <a:pPr algn="ctr"/>
            <a:r>
              <a:rPr lang="it-IT" b="1" dirty="0">
                <a:solidFill>
                  <a:srgbClr val="C00000"/>
                </a:solidFill>
                <a:latin typeface="Helvetica" pitchFamily="2" charset="0"/>
              </a:rPr>
              <a:t>LINKER</a:t>
            </a:r>
          </a:p>
        </p:txBody>
      </p:sp>
      <p:sp>
        <p:nvSpPr>
          <p:cNvPr id="11" name="CasellaDiTesto 10">
            <a:extLst>
              <a:ext uri="{FF2B5EF4-FFF2-40B4-BE49-F238E27FC236}">
                <a16:creationId xmlns:a16="http://schemas.microsoft.com/office/drawing/2014/main" id="{17C149C5-58A6-DB45-B7C6-F936DE9A1C1F}"/>
              </a:ext>
            </a:extLst>
          </p:cNvPr>
          <p:cNvSpPr txBox="1"/>
          <p:nvPr/>
        </p:nvSpPr>
        <p:spPr>
          <a:xfrm>
            <a:off x="5940046" y="2116335"/>
            <a:ext cx="2937732" cy="369332"/>
          </a:xfrm>
          <a:prstGeom prst="rect">
            <a:avLst/>
          </a:prstGeom>
          <a:noFill/>
        </p:spPr>
        <p:txBody>
          <a:bodyPr wrap="square" rtlCol="0">
            <a:spAutoFit/>
          </a:bodyPr>
          <a:lstStyle/>
          <a:p>
            <a:pPr algn="ctr"/>
            <a:r>
              <a:rPr lang="it-IT" b="1" dirty="0">
                <a:latin typeface="Helvetica" pitchFamily="2" charset="0"/>
              </a:rPr>
              <a:t>PAPTP</a:t>
            </a:r>
          </a:p>
        </p:txBody>
      </p:sp>
      <p:sp>
        <p:nvSpPr>
          <p:cNvPr id="12" name="CasellaDiTesto 11">
            <a:extLst>
              <a:ext uri="{FF2B5EF4-FFF2-40B4-BE49-F238E27FC236}">
                <a16:creationId xmlns:a16="http://schemas.microsoft.com/office/drawing/2014/main" id="{ABAD6A96-CC04-1348-A137-3EA7D6EEEECE}"/>
              </a:ext>
            </a:extLst>
          </p:cNvPr>
          <p:cNvSpPr txBox="1"/>
          <p:nvPr/>
        </p:nvSpPr>
        <p:spPr>
          <a:xfrm>
            <a:off x="1105691" y="2209622"/>
            <a:ext cx="2415005" cy="369332"/>
          </a:xfrm>
          <a:prstGeom prst="rect">
            <a:avLst/>
          </a:prstGeom>
          <a:noFill/>
        </p:spPr>
        <p:txBody>
          <a:bodyPr wrap="square" rtlCol="0">
            <a:spAutoFit/>
          </a:bodyPr>
          <a:lstStyle/>
          <a:p>
            <a:pPr algn="ctr"/>
            <a:r>
              <a:rPr lang="it-IT" b="1" dirty="0">
                <a:latin typeface="Helvetica" pitchFamily="2" charset="0"/>
              </a:rPr>
              <a:t>ANGIOPEP2</a:t>
            </a:r>
          </a:p>
        </p:txBody>
      </p:sp>
      <p:sp>
        <p:nvSpPr>
          <p:cNvPr id="13" name="CasellaDiTesto 12">
            <a:extLst>
              <a:ext uri="{FF2B5EF4-FFF2-40B4-BE49-F238E27FC236}">
                <a16:creationId xmlns:a16="http://schemas.microsoft.com/office/drawing/2014/main" id="{E0A6A694-7A00-A94F-A38C-AF66307B1E77}"/>
              </a:ext>
            </a:extLst>
          </p:cNvPr>
          <p:cNvSpPr txBox="1"/>
          <p:nvPr/>
        </p:nvSpPr>
        <p:spPr>
          <a:xfrm>
            <a:off x="2518642" y="1512551"/>
            <a:ext cx="3255311" cy="369332"/>
          </a:xfrm>
          <a:prstGeom prst="rect">
            <a:avLst/>
          </a:prstGeom>
          <a:noFill/>
        </p:spPr>
        <p:txBody>
          <a:bodyPr wrap="square" rtlCol="0">
            <a:spAutoFit/>
          </a:bodyPr>
          <a:lstStyle/>
          <a:p>
            <a:pPr algn="ctr"/>
            <a:r>
              <a:rPr lang="it-IT" b="1" dirty="0">
                <a:solidFill>
                  <a:srgbClr val="C00000"/>
                </a:solidFill>
                <a:latin typeface="Helvetica" pitchFamily="2" charset="0"/>
              </a:rPr>
              <a:t>ISOLEUCINE</a:t>
            </a:r>
          </a:p>
        </p:txBody>
      </p:sp>
      <p:pic>
        <p:nvPicPr>
          <p:cNvPr id="14" name="Picture 4">
            <a:extLst>
              <a:ext uri="{FF2B5EF4-FFF2-40B4-BE49-F238E27FC236}">
                <a16:creationId xmlns:a16="http://schemas.microsoft.com/office/drawing/2014/main" id="{2CF8AFEB-D629-432D-9288-39A0078A4748}"/>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sp>
        <p:nvSpPr>
          <p:cNvPr id="15" name="TextBox 2"/>
          <p:cNvSpPr txBox="1"/>
          <p:nvPr/>
        </p:nvSpPr>
        <p:spPr>
          <a:xfrm>
            <a:off x="2819400" y="203739"/>
            <a:ext cx="4263662" cy="523220"/>
          </a:xfrm>
          <a:prstGeom prst="rect">
            <a:avLst/>
          </a:prstGeom>
          <a:noFill/>
        </p:spPr>
        <p:txBody>
          <a:bodyPr wrap="square" rtlCol="0">
            <a:spAutoFit/>
          </a:bodyPr>
          <a:lstStyle/>
          <a:p>
            <a:pPr algn="ctr"/>
            <a:r>
              <a:rPr lang="fr-FR" sz="2800" dirty="0">
                <a:latin typeface="Helvetica" pitchFamily="2" charset="0"/>
                <a:cs typeface="Arial" panose="020B0604020202020204" pitchFamily="34" charset="0"/>
              </a:rPr>
              <a:t>An2-PAPTP MODEL</a:t>
            </a:r>
          </a:p>
        </p:txBody>
      </p:sp>
      <p:pic>
        <p:nvPicPr>
          <p:cNvPr id="16" name="Immagine 15">
            <a:extLst>
              <a:ext uri="{FF2B5EF4-FFF2-40B4-BE49-F238E27FC236}">
                <a16:creationId xmlns:a16="http://schemas.microsoft.com/office/drawing/2014/main" id="{05F73011-4587-9E4C-8298-9E90FC8C1E38}"/>
              </a:ext>
            </a:extLst>
          </p:cNvPr>
          <p:cNvPicPr>
            <a:picLocks noChangeAspect="1"/>
          </p:cNvPicPr>
          <p:nvPr/>
        </p:nvPicPr>
        <p:blipFill>
          <a:blip r:embed="rId8"/>
          <a:stretch>
            <a:fillRect/>
          </a:stretch>
        </p:blipFill>
        <p:spPr>
          <a:xfrm>
            <a:off x="1486824" y="603247"/>
            <a:ext cx="1205492" cy="1093970"/>
          </a:xfrm>
          <a:prstGeom prst="rect">
            <a:avLst/>
          </a:prstGeom>
        </p:spPr>
      </p:pic>
      <p:sp>
        <p:nvSpPr>
          <p:cNvPr id="17" name="Rettangolo 16">
            <a:extLst>
              <a:ext uri="{FF2B5EF4-FFF2-40B4-BE49-F238E27FC236}">
                <a16:creationId xmlns:a16="http://schemas.microsoft.com/office/drawing/2014/main" id="{EFA49BF0-586B-704C-8346-8A568BFFD56B}"/>
              </a:ext>
            </a:extLst>
          </p:cNvPr>
          <p:cNvSpPr/>
          <p:nvPr/>
        </p:nvSpPr>
        <p:spPr>
          <a:xfrm flipH="1">
            <a:off x="1371600" y="197794"/>
            <a:ext cx="45719" cy="1665444"/>
          </a:xfrm>
          <a:prstGeom prst="rect">
            <a:avLst/>
          </a:prstGeom>
          <a:solidFill>
            <a:srgbClr val="2D53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728"/>
          </a:p>
        </p:txBody>
      </p:sp>
      <p:cxnSp>
        <p:nvCxnSpPr>
          <p:cNvPr id="18" name="Connettore 2 17">
            <a:extLst>
              <a:ext uri="{FF2B5EF4-FFF2-40B4-BE49-F238E27FC236}">
                <a16:creationId xmlns:a16="http://schemas.microsoft.com/office/drawing/2014/main" id="{AA543D24-FB01-2645-A54F-99086986501D}"/>
              </a:ext>
            </a:extLst>
          </p:cNvPr>
          <p:cNvCxnSpPr>
            <a:cxnSpLocks/>
          </p:cNvCxnSpPr>
          <p:nvPr/>
        </p:nvCxnSpPr>
        <p:spPr>
          <a:xfrm flipH="1" flipV="1">
            <a:off x="1007000" y="603247"/>
            <a:ext cx="337182" cy="209322"/>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Connettore 1 18">
            <a:extLst>
              <a:ext uri="{FF2B5EF4-FFF2-40B4-BE49-F238E27FC236}">
                <a16:creationId xmlns:a16="http://schemas.microsoft.com/office/drawing/2014/main" id="{AB293826-0F43-F248-9BA6-F06F8EBD5160}"/>
              </a:ext>
            </a:extLst>
          </p:cNvPr>
          <p:cNvCxnSpPr>
            <a:cxnSpLocks/>
          </p:cNvCxnSpPr>
          <p:nvPr/>
        </p:nvCxnSpPr>
        <p:spPr>
          <a:xfrm flipH="1">
            <a:off x="990600" y="816367"/>
            <a:ext cx="360042"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 name="Connettore 2 19">
            <a:extLst>
              <a:ext uri="{FF2B5EF4-FFF2-40B4-BE49-F238E27FC236}">
                <a16:creationId xmlns:a16="http://schemas.microsoft.com/office/drawing/2014/main" id="{743F7C5A-AFAF-144B-A1E5-0B2D8F80E3D0}"/>
              </a:ext>
            </a:extLst>
          </p:cNvPr>
          <p:cNvCxnSpPr>
            <a:cxnSpLocks/>
          </p:cNvCxnSpPr>
          <p:nvPr/>
        </p:nvCxnSpPr>
        <p:spPr>
          <a:xfrm>
            <a:off x="1225705" y="1319047"/>
            <a:ext cx="450695" cy="0"/>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21" name="CasellaDiTesto 20">
            <a:extLst>
              <a:ext uri="{FF2B5EF4-FFF2-40B4-BE49-F238E27FC236}">
                <a16:creationId xmlns:a16="http://schemas.microsoft.com/office/drawing/2014/main" id="{1287B13F-BF3C-584A-B556-AEAE4EBA3329}"/>
              </a:ext>
            </a:extLst>
          </p:cNvPr>
          <p:cNvSpPr txBox="1"/>
          <p:nvPr/>
        </p:nvSpPr>
        <p:spPr>
          <a:xfrm>
            <a:off x="332045" y="675969"/>
            <a:ext cx="734755" cy="276999"/>
          </a:xfrm>
          <a:prstGeom prst="rect">
            <a:avLst/>
          </a:prstGeom>
          <a:noFill/>
        </p:spPr>
        <p:txBody>
          <a:bodyPr wrap="square" rtlCol="0">
            <a:spAutoFit/>
          </a:bodyPr>
          <a:lstStyle>
            <a:defPPr>
              <a:defRPr lang="fr-FR"/>
            </a:defPPr>
            <a:lvl1pPr>
              <a:defRPr sz="1200" b="1">
                <a:solidFill>
                  <a:schemeClr val="tx1">
                    <a:lumMod val="65000"/>
                    <a:lumOff val="35000"/>
                  </a:schemeClr>
                </a:solidFill>
                <a:latin typeface="Helvetica" panose="020B0604020202020204" pitchFamily="34" charset="0"/>
                <a:cs typeface="Helvetica" panose="020B0604020202020204" pitchFamily="34" charset="0"/>
              </a:defRPr>
            </a:lvl1pPr>
          </a:lstStyle>
          <a:p>
            <a:r>
              <a:rPr lang="it-IT" dirty="0"/>
              <a:t>PAPTP</a:t>
            </a:r>
          </a:p>
        </p:txBody>
      </p:sp>
      <p:sp>
        <p:nvSpPr>
          <p:cNvPr id="23" name="CasellaDiTesto 22">
            <a:extLst>
              <a:ext uri="{FF2B5EF4-FFF2-40B4-BE49-F238E27FC236}">
                <a16:creationId xmlns:a16="http://schemas.microsoft.com/office/drawing/2014/main" id="{1130018B-EB96-6840-90CC-0799D39A9D32}"/>
              </a:ext>
            </a:extLst>
          </p:cNvPr>
          <p:cNvSpPr txBox="1"/>
          <p:nvPr/>
        </p:nvSpPr>
        <p:spPr>
          <a:xfrm>
            <a:off x="0" y="1167653"/>
            <a:ext cx="1327471" cy="280147"/>
          </a:xfrm>
          <a:prstGeom prst="rect">
            <a:avLst/>
          </a:prstGeom>
          <a:noFill/>
        </p:spPr>
        <p:txBody>
          <a:bodyPr wrap="square" rtlCol="0">
            <a:spAutoFit/>
          </a:bodyPr>
          <a:lstStyle>
            <a:defPPr>
              <a:defRPr lang="fr-FR"/>
            </a:defPPr>
            <a:lvl1pPr>
              <a:defRPr b="1">
                <a:solidFill>
                  <a:schemeClr val="tx1">
                    <a:lumMod val="65000"/>
                    <a:lumOff val="35000"/>
                  </a:schemeClr>
                </a:solidFill>
                <a:latin typeface="Helvetica" panose="020B0604020202020204" pitchFamily="34" charset="0"/>
                <a:cs typeface="Helvetica" panose="020B0604020202020204" pitchFamily="34" charset="0"/>
              </a:defRPr>
            </a:lvl1pPr>
          </a:lstStyle>
          <a:p>
            <a:pPr algn="ctr"/>
            <a:r>
              <a:rPr lang="it-IT" sz="1200" dirty="0"/>
              <a:t>An2-PAPTP</a:t>
            </a:r>
          </a:p>
        </p:txBody>
      </p:sp>
      <p:pic>
        <p:nvPicPr>
          <p:cNvPr id="3" name="Audio 2">
            <a:hlinkClick r:id="" action="ppaction://media"/>
            <a:extLst>
              <a:ext uri="{FF2B5EF4-FFF2-40B4-BE49-F238E27FC236}">
                <a16:creationId xmlns:a16="http://schemas.microsoft.com/office/drawing/2014/main" id="{19ACC991-A5DC-1446-B261-084CE0497B5D}"/>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3218555567"/>
      </p:ext>
    </p:extLst>
  </p:cSld>
  <p:clrMapOvr>
    <a:masterClrMapping/>
  </p:clrMapOvr>
  <mc:AlternateContent xmlns:mc="http://schemas.openxmlformats.org/markup-compatibility/2006" xmlns:p14="http://schemas.microsoft.com/office/powerpoint/2010/main">
    <mc:Choice Requires="p14">
      <p:transition spd="slow" p14:dur="2000" advTm="40988"/>
    </mc:Choice>
    <mc:Fallback xmlns="">
      <p:transition spd="slow" advTm="409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dissolve">
                                      <p:cBhvr>
                                        <p:cTn id="11" dur="500"/>
                                        <p:tgtEl>
                                          <p:spTgt spid="11"/>
                                        </p:tgtEl>
                                      </p:cBhvr>
                                    </p:animEffect>
                                  </p:childTnLst>
                                </p:cTn>
                              </p:par>
                              <p:par>
                                <p:cTn id="12" presetID="9" presetClass="entr" presetSubtype="0"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dissolv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dissolve">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xit" presetSubtype="0" fill="hold" grpId="1" nodeType="clickEffect">
                                  <p:stCondLst>
                                    <p:cond delay="0"/>
                                  </p:stCondLst>
                                  <p:childTnLst>
                                    <p:animEffect transition="out" filter="dissolve">
                                      <p:cBhvr>
                                        <p:cTn id="23" dur="500"/>
                                        <p:tgtEl>
                                          <p:spTgt spid="9"/>
                                        </p:tgtEl>
                                      </p:cBhvr>
                                    </p:animEffect>
                                    <p:set>
                                      <p:cBhvr>
                                        <p:cTn id="24" dur="1" fill="hold">
                                          <p:stCondLst>
                                            <p:cond delay="499"/>
                                          </p:stCondLst>
                                        </p:cTn>
                                        <p:tgtEl>
                                          <p:spTgt spid="9"/>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dissolve">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xit" presetSubtype="0" fill="hold" grpId="1" nodeType="clickEffect">
                                  <p:stCondLst>
                                    <p:cond delay="0"/>
                                  </p:stCondLst>
                                  <p:childTnLst>
                                    <p:animEffect transition="out" filter="dissolve">
                                      <p:cBhvr>
                                        <p:cTn id="33" dur="500"/>
                                        <p:tgtEl>
                                          <p:spTgt spid="13"/>
                                        </p:tgtEl>
                                      </p:cBhvr>
                                    </p:animEffect>
                                    <p:set>
                                      <p:cBhvr>
                                        <p:cTn id="34"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3"/>
                </p:tgtEl>
              </p:cMediaNode>
            </p:audio>
          </p:childTnLst>
        </p:cTn>
      </p:par>
    </p:tnLst>
    <p:bldLst>
      <p:bldP spid="9" grpId="0"/>
      <p:bldP spid="9" grpId="1"/>
      <p:bldP spid="10" grpId="0"/>
      <p:bldP spid="11" grpId="0"/>
      <p:bldP spid="13" grpId="0"/>
      <p:bldP spid="13"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A0BA27C2-B7D6-DE4C-92D4-2E7149A45CD8}"/>
              </a:ext>
            </a:extLst>
          </p:cNvPr>
          <p:cNvSpPr>
            <a:spLocks noGrp="1"/>
          </p:cNvSpPr>
          <p:nvPr>
            <p:ph type="sldNum" sz="quarter" idx="12"/>
          </p:nvPr>
        </p:nvSpPr>
        <p:spPr/>
        <p:txBody>
          <a:bodyPr/>
          <a:lstStyle/>
          <a:p>
            <a:fld id="{FCAEAE96-855E-42B1-8DE9-9C9E68DE18C5}" type="slidenum">
              <a:rPr lang="fr-FR" smtClean="0"/>
              <a:pPr/>
              <a:t>14</a:t>
            </a:fld>
            <a:endParaRPr lang="fr-FR"/>
          </a:p>
        </p:txBody>
      </p:sp>
      <p:pic>
        <p:nvPicPr>
          <p:cNvPr id="7" name="Immagine 6">
            <a:extLst>
              <a:ext uri="{FF2B5EF4-FFF2-40B4-BE49-F238E27FC236}">
                <a16:creationId xmlns:a16="http://schemas.microsoft.com/office/drawing/2014/main" id="{42E0E123-FD04-3247-9E38-12AD78CB4178}"/>
              </a:ext>
            </a:extLst>
          </p:cNvPr>
          <p:cNvPicPr>
            <a:picLocks noChangeAspect="1"/>
          </p:cNvPicPr>
          <p:nvPr/>
        </p:nvPicPr>
        <p:blipFill>
          <a:blip r:embed="rId5"/>
          <a:stretch>
            <a:fillRect/>
          </a:stretch>
        </p:blipFill>
        <p:spPr>
          <a:xfrm>
            <a:off x="304800" y="662140"/>
            <a:ext cx="8458200" cy="5237776"/>
          </a:xfrm>
          <a:prstGeom prst="rect">
            <a:avLst/>
          </a:prstGeom>
        </p:spPr>
      </p:pic>
      <p:sp>
        <p:nvSpPr>
          <p:cNvPr id="8" name="TextBox 2">
            <a:extLst>
              <a:ext uri="{FF2B5EF4-FFF2-40B4-BE49-F238E27FC236}">
                <a16:creationId xmlns:a16="http://schemas.microsoft.com/office/drawing/2014/main" id="{64D3CA72-1613-D24C-B467-C556F40D9CDF}"/>
              </a:ext>
            </a:extLst>
          </p:cNvPr>
          <p:cNvSpPr txBox="1"/>
          <p:nvPr/>
        </p:nvSpPr>
        <p:spPr>
          <a:xfrm>
            <a:off x="2440169" y="76200"/>
            <a:ext cx="4263662" cy="523220"/>
          </a:xfrm>
          <a:prstGeom prst="rect">
            <a:avLst/>
          </a:prstGeom>
          <a:noFill/>
        </p:spPr>
        <p:txBody>
          <a:bodyPr wrap="square" rtlCol="0">
            <a:spAutoFit/>
          </a:bodyPr>
          <a:lstStyle/>
          <a:p>
            <a:pPr algn="ctr"/>
            <a:r>
              <a:rPr lang="fr-FR" sz="2800" dirty="0">
                <a:latin typeface="Helvetica" pitchFamily="2" charset="0"/>
                <a:cs typeface="Arial" panose="020B0604020202020204" pitchFamily="34" charset="0"/>
              </a:rPr>
              <a:t>PAPTPL-I SYNTHESIS</a:t>
            </a:r>
          </a:p>
        </p:txBody>
      </p:sp>
      <p:pic>
        <p:nvPicPr>
          <p:cNvPr id="10" name="Picture 4">
            <a:extLst>
              <a:ext uri="{FF2B5EF4-FFF2-40B4-BE49-F238E27FC236}">
                <a16:creationId xmlns:a16="http://schemas.microsoft.com/office/drawing/2014/main" id="{91E04B35-7464-2749-B20A-EAEB210DA239}"/>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pic>
        <p:nvPicPr>
          <p:cNvPr id="2" name="Audio 1">
            <a:hlinkClick r:id="" action="ppaction://media"/>
            <a:extLst>
              <a:ext uri="{FF2B5EF4-FFF2-40B4-BE49-F238E27FC236}">
                <a16:creationId xmlns:a16="http://schemas.microsoft.com/office/drawing/2014/main" id="{C2B5E996-40EF-714C-B406-F4211200FAF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941555055"/>
      </p:ext>
    </p:extLst>
  </p:cSld>
  <p:clrMapOvr>
    <a:masterClrMapping/>
  </p:clrMapOvr>
  <mc:AlternateContent xmlns:mc="http://schemas.openxmlformats.org/markup-compatibility/2006" xmlns:p14="http://schemas.microsoft.com/office/powerpoint/2010/main">
    <mc:Choice Requires="p14">
      <p:transition spd="slow" p14:dur="2000" advTm="8978"/>
    </mc:Choice>
    <mc:Fallback xmlns="">
      <p:transition spd="slow" advTm="89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egnaposto numero diapositiva 7"/>
          <p:cNvSpPr>
            <a:spLocks noGrp="1"/>
          </p:cNvSpPr>
          <p:nvPr>
            <p:ph type="sldNum" sz="quarter" idx="12"/>
          </p:nvPr>
        </p:nvSpPr>
        <p:spPr/>
        <p:txBody>
          <a:bodyPr/>
          <a:lstStyle/>
          <a:p>
            <a:fld id="{E7A41E1B-4F70-4964-A407-84C68BE8251C}" type="slidenum">
              <a:rPr lang="it-IT" smtClean="0"/>
              <a:t>15</a:t>
            </a:fld>
            <a:endParaRPr lang="it-IT"/>
          </a:p>
        </p:txBody>
      </p:sp>
      <p:sp>
        <p:nvSpPr>
          <p:cNvPr id="11"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
        <p:nvSpPr>
          <p:cNvPr id="13"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
        <p:nvSpPr>
          <p:cNvPr id="3" name="Rettangolo 2"/>
          <p:cNvSpPr/>
          <p:nvPr/>
        </p:nvSpPr>
        <p:spPr>
          <a:xfrm>
            <a:off x="4644008" y="1340768"/>
            <a:ext cx="256720" cy="45719"/>
          </a:xfrm>
          <a:prstGeom prst="rect">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 name="Ovale 18"/>
          <p:cNvSpPr/>
          <p:nvPr/>
        </p:nvSpPr>
        <p:spPr>
          <a:xfrm>
            <a:off x="4300323" y="1172629"/>
            <a:ext cx="341444" cy="405759"/>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CasellaDiTesto 3"/>
          <p:cNvSpPr txBox="1"/>
          <p:nvPr/>
        </p:nvSpPr>
        <p:spPr>
          <a:xfrm>
            <a:off x="4860032" y="1196752"/>
            <a:ext cx="1255448" cy="338554"/>
          </a:xfrm>
          <a:prstGeom prst="rect">
            <a:avLst/>
          </a:prstGeom>
          <a:noFill/>
        </p:spPr>
        <p:txBody>
          <a:bodyPr wrap="square" rtlCol="0">
            <a:spAutoFit/>
          </a:bodyPr>
          <a:lstStyle/>
          <a:p>
            <a:r>
              <a:rPr lang="it-IT" sz="1600" dirty="0" err="1">
                <a:latin typeface="Helvetica" pitchFamily="2" charset="0"/>
                <a:cs typeface="Arial" panose="020B0604020202020204" pitchFamily="34" charset="0"/>
              </a:rPr>
              <a:t>Gly-Fmoc</a:t>
            </a:r>
            <a:endParaRPr lang="it-IT" sz="1600" dirty="0">
              <a:latin typeface="Helvetica" pitchFamily="2" charset="0"/>
              <a:cs typeface="Arial" panose="020B0604020202020204" pitchFamily="34" charset="0"/>
            </a:endParaRPr>
          </a:p>
        </p:txBody>
      </p:sp>
      <p:sp>
        <p:nvSpPr>
          <p:cNvPr id="14" name="Rettangolo 13"/>
          <p:cNvSpPr/>
          <p:nvPr/>
        </p:nvSpPr>
        <p:spPr>
          <a:xfrm>
            <a:off x="805655" y="2708920"/>
            <a:ext cx="256720" cy="45719"/>
          </a:xfrm>
          <a:prstGeom prst="rect">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1" name="CasellaDiTesto 20"/>
          <p:cNvSpPr txBox="1"/>
          <p:nvPr/>
        </p:nvSpPr>
        <p:spPr>
          <a:xfrm>
            <a:off x="1021678" y="2564904"/>
            <a:ext cx="8122322" cy="276999"/>
          </a:xfrm>
          <a:prstGeom prst="rect">
            <a:avLst/>
          </a:prstGeom>
          <a:noFill/>
        </p:spPr>
        <p:txBody>
          <a:bodyPr wrap="square" rtlCol="0">
            <a:spAutoFit/>
          </a:bodyPr>
          <a:lstStyle/>
          <a:p>
            <a:r>
              <a:rPr lang="it-IT" sz="1200" dirty="0" err="1">
                <a:latin typeface="Helvetica" pitchFamily="2" charset="0"/>
                <a:cs typeface="Arial" panose="020B0604020202020204" pitchFamily="34" charset="0"/>
              </a:rPr>
              <a:t>Gly</a:t>
            </a:r>
            <a:r>
              <a:rPr lang="it-IT" sz="1200" dirty="0">
                <a:latin typeface="Helvetica" pitchFamily="2" charset="0"/>
                <a:cs typeface="Arial" panose="020B0604020202020204" pitchFamily="34" charset="0"/>
              </a:rPr>
              <a:t>—</a:t>
            </a:r>
            <a:r>
              <a:rPr lang="it-IT" sz="1200" dirty="0" err="1">
                <a:latin typeface="Helvetica" pitchFamily="2" charset="0"/>
                <a:cs typeface="Arial" panose="020B0604020202020204" pitchFamily="34" charset="0"/>
              </a:rPr>
              <a:t>Gln</a:t>
            </a:r>
            <a:r>
              <a:rPr lang="it-IT" sz="1200" dirty="0">
                <a:latin typeface="Helvetica" pitchFamily="2" charset="0"/>
                <a:cs typeface="Arial" panose="020B0604020202020204" pitchFamily="34" charset="0"/>
              </a:rPr>
              <a:t>(</a:t>
            </a:r>
            <a:r>
              <a:rPr lang="it-IT" sz="1200" dirty="0" err="1">
                <a:latin typeface="Helvetica" pitchFamily="2" charset="0"/>
                <a:cs typeface="Arial" panose="020B0604020202020204" pitchFamily="34" charset="0"/>
              </a:rPr>
              <a:t>Trt</a:t>
            </a:r>
            <a:r>
              <a:rPr lang="it-IT" sz="1200" dirty="0">
                <a:latin typeface="Helvetica" pitchFamily="2" charset="0"/>
                <a:cs typeface="Arial" panose="020B0604020202020204" pitchFamily="34" charset="0"/>
              </a:rPr>
              <a:t>)-Pro-Pro-</a:t>
            </a:r>
            <a:r>
              <a:rPr lang="it-IT" sz="1200" dirty="0" err="1">
                <a:latin typeface="Helvetica" pitchFamily="2" charset="0"/>
                <a:cs typeface="Arial" panose="020B0604020202020204" pitchFamily="34" charset="0"/>
              </a:rPr>
              <a:t>Arg</a:t>
            </a:r>
            <a:r>
              <a:rPr lang="it-IT" sz="1200" dirty="0">
                <a:latin typeface="Helvetica" pitchFamily="2" charset="0"/>
                <a:cs typeface="Arial" panose="020B0604020202020204" pitchFamily="34" charset="0"/>
              </a:rPr>
              <a:t>(</a:t>
            </a:r>
            <a:r>
              <a:rPr lang="it-IT" sz="1200" dirty="0" err="1">
                <a:latin typeface="Helvetica" pitchFamily="2" charset="0"/>
                <a:cs typeface="Arial" panose="020B0604020202020204" pitchFamily="34" charset="0"/>
              </a:rPr>
              <a:t>Pbf</a:t>
            </a:r>
            <a:r>
              <a:rPr lang="it-IT" sz="1200" dirty="0">
                <a:latin typeface="Helvetica" pitchFamily="2" charset="0"/>
                <a:cs typeface="Arial" panose="020B0604020202020204" pitchFamily="34" charset="0"/>
              </a:rPr>
              <a:t>)-</a:t>
            </a:r>
            <a:r>
              <a:rPr lang="it-IT" sz="1200" dirty="0" err="1">
                <a:latin typeface="Helvetica" pitchFamily="2" charset="0"/>
                <a:cs typeface="Arial" panose="020B0604020202020204" pitchFamily="34" charset="0"/>
              </a:rPr>
              <a:t>Arg</a:t>
            </a:r>
            <a:r>
              <a:rPr lang="it-IT" sz="1200" dirty="0">
                <a:latin typeface="Helvetica" pitchFamily="2" charset="0"/>
                <a:cs typeface="Arial" panose="020B0604020202020204" pitchFamily="34" charset="0"/>
              </a:rPr>
              <a:t>(</a:t>
            </a:r>
            <a:r>
              <a:rPr lang="it-IT" sz="1200" dirty="0" err="1">
                <a:latin typeface="Helvetica" pitchFamily="2" charset="0"/>
                <a:cs typeface="Arial" panose="020B0604020202020204" pitchFamily="34" charset="0"/>
              </a:rPr>
              <a:t>Pbf</a:t>
            </a:r>
            <a:r>
              <a:rPr lang="it-IT" sz="1200" dirty="0">
                <a:latin typeface="Helvetica" pitchFamily="2" charset="0"/>
                <a:cs typeface="Arial" panose="020B0604020202020204" pitchFamily="34" charset="0"/>
              </a:rPr>
              <a:t>)-</a:t>
            </a:r>
            <a:r>
              <a:rPr lang="it-IT" sz="1200" dirty="0" err="1">
                <a:latin typeface="Helvetica" pitchFamily="2" charset="0"/>
                <a:cs typeface="Arial" panose="020B0604020202020204" pitchFamily="34" charset="0"/>
              </a:rPr>
              <a:t>Arg</a:t>
            </a:r>
            <a:r>
              <a:rPr lang="it-IT" sz="1200" dirty="0">
                <a:latin typeface="Helvetica" pitchFamily="2" charset="0"/>
                <a:cs typeface="Arial" panose="020B0604020202020204" pitchFamily="34" charset="0"/>
              </a:rPr>
              <a:t>(</a:t>
            </a:r>
            <a:r>
              <a:rPr lang="it-IT" sz="1200" dirty="0" err="1">
                <a:latin typeface="Helvetica" pitchFamily="2" charset="0"/>
                <a:cs typeface="Arial" panose="020B0604020202020204" pitchFamily="34" charset="0"/>
              </a:rPr>
              <a:t>Pbf</a:t>
            </a:r>
            <a:r>
              <a:rPr lang="it-IT" sz="1200" dirty="0">
                <a:latin typeface="Helvetica" pitchFamily="2" charset="0"/>
                <a:cs typeface="Arial" panose="020B0604020202020204" pitchFamily="34" charset="0"/>
              </a:rPr>
              <a:t>)-</a:t>
            </a:r>
            <a:r>
              <a:rPr lang="it-IT" sz="1200" dirty="0" err="1">
                <a:latin typeface="Helvetica" pitchFamily="2" charset="0"/>
                <a:cs typeface="Arial" panose="020B0604020202020204" pitchFamily="34" charset="0"/>
              </a:rPr>
              <a:t>Gln</a:t>
            </a:r>
            <a:r>
              <a:rPr lang="it-IT" sz="1200" dirty="0">
                <a:latin typeface="Helvetica" pitchFamily="2" charset="0"/>
                <a:cs typeface="Arial" panose="020B0604020202020204" pitchFamily="34" charset="0"/>
              </a:rPr>
              <a:t>(</a:t>
            </a:r>
            <a:r>
              <a:rPr lang="it-IT" sz="1200" dirty="0" err="1">
                <a:latin typeface="Helvetica" pitchFamily="2" charset="0"/>
                <a:cs typeface="Arial" panose="020B0604020202020204" pitchFamily="34" charset="0"/>
              </a:rPr>
              <a:t>Trt</a:t>
            </a:r>
            <a:r>
              <a:rPr lang="it-IT" sz="1200" dirty="0">
                <a:latin typeface="Helvetica" pitchFamily="2" charset="0"/>
                <a:cs typeface="Arial" panose="020B0604020202020204" pitchFamily="34" charset="0"/>
              </a:rPr>
              <a:t>)-</a:t>
            </a:r>
            <a:r>
              <a:rPr lang="it-IT" sz="1200" dirty="0" err="1">
                <a:latin typeface="Helvetica" pitchFamily="2" charset="0"/>
                <a:cs typeface="Arial" panose="020B0604020202020204" pitchFamily="34" charset="0"/>
              </a:rPr>
              <a:t>Arg</a:t>
            </a:r>
            <a:r>
              <a:rPr lang="it-IT" sz="1200" dirty="0">
                <a:latin typeface="Helvetica" pitchFamily="2" charset="0"/>
                <a:cs typeface="Arial" panose="020B0604020202020204" pitchFamily="34" charset="0"/>
              </a:rPr>
              <a:t>(</a:t>
            </a:r>
            <a:r>
              <a:rPr lang="it-IT" sz="1200" dirty="0" err="1">
                <a:latin typeface="Helvetica" pitchFamily="2" charset="0"/>
                <a:cs typeface="Arial" panose="020B0604020202020204" pitchFamily="34" charset="0"/>
              </a:rPr>
              <a:t>Pbf</a:t>
            </a:r>
            <a:r>
              <a:rPr lang="it-IT" sz="1200" dirty="0">
                <a:latin typeface="Helvetica" pitchFamily="2" charset="0"/>
                <a:cs typeface="Arial" panose="020B0604020202020204" pitchFamily="34" charset="0"/>
              </a:rPr>
              <a:t>)-</a:t>
            </a:r>
            <a:r>
              <a:rPr lang="it-IT" sz="1200" dirty="0" err="1">
                <a:latin typeface="Helvetica" pitchFamily="2" charset="0"/>
                <a:cs typeface="Arial" panose="020B0604020202020204" pitchFamily="34" charset="0"/>
              </a:rPr>
              <a:t>Arg</a:t>
            </a:r>
            <a:r>
              <a:rPr lang="it-IT" sz="1200" dirty="0">
                <a:latin typeface="Helvetica" pitchFamily="2" charset="0"/>
                <a:cs typeface="Arial" panose="020B0604020202020204" pitchFamily="34" charset="0"/>
              </a:rPr>
              <a:t>(</a:t>
            </a:r>
            <a:r>
              <a:rPr lang="it-IT" sz="1200" dirty="0" err="1">
                <a:latin typeface="Helvetica" pitchFamily="2" charset="0"/>
                <a:cs typeface="Arial" panose="020B0604020202020204" pitchFamily="34" charset="0"/>
              </a:rPr>
              <a:t>Pbf</a:t>
            </a:r>
            <a:r>
              <a:rPr lang="it-IT" sz="1200" dirty="0">
                <a:latin typeface="Helvetica" pitchFamily="2" charset="0"/>
                <a:cs typeface="Arial" panose="020B0604020202020204" pitchFamily="34" charset="0"/>
              </a:rPr>
              <a:t>)-</a:t>
            </a:r>
            <a:r>
              <a:rPr lang="it-IT" sz="1200" dirty="0" err="1">
                <a:latin typeface="Helvetica" pitchFamily="2" charset="0"/>
                <a:cs typeface="Arial" panose="020B0604020202020204" pitchFamily="34" charset="0"/>
              </a:rPr>
              <a:t>Lys</a:t>
            </a:r>
            <a:r>
              <a:rPr lang="it-IT" sz="1200" dirty="0">
                <a:latin typeface="Helvetica" pitchFamily="2" charset="0"/>
                <a:cs typeface="Arial" panose="020B0604020202020204" pitchFamily="34" charset="0"/>
              </a:rPr>
              <a:t>(</a:t>
            </a:r>
            <a:r>
              <a:rPr lang="it-IT" sz="1200" dirty="0" err="1">
                <a:latin typeface="Helvetica" pitchFamily="2" charset="0"/>
                <a:cs typeface="Arial" panose="020B0604020202020204" pitchFamily="34" charset="0"/>
              </a:rPr>
              <a:t>Boc</a:t>
            </a:r>
            <a:r>
              <a:rPr lang="it-IT" sz="1200" dirty="0">
                <a:latin typeface="Helvetica" pitchFamily="2" charset="0"/>
                <a:cs typeface="Arial" panose="020B0604020202020204" pitchFamily="34" charset="0"/>
              </a:rPr>
              <a:t>)-</a:t>
            </a:r>
            <a:r>
              <a:rPr lang="it-IT" sz="1200" dirty="0" err="1">
                <a:latin typeface="Helvetica" pitchFamily="2" charset="0"/>
                <a:cs typeface="Arial" panose="020B0604020202020204" pitchFamily="34" charset="0"/>
              </a:rPr>
              <a:t>Lys</a:t>
            </a:r>
            <a:r>
              <a:rPr lang="it-IT" sz="1200" dirty="0">
                <a:latin typeface="Helvetica" pitchFamily="2" charset="0"/>
                <a:cs typeface="Arial" panose="020B0604020202020204" pitchFamily="34" charset="0"/>
              </a:rPr>
              <a:t>(</a:t>
            </a:r>
            <a:r>
              <a:rPr lang="it-IT" sz="1200" dirty="0" err="1">
                <a:latin typeface="Helvetica" pitchFamily="2" charset="0"/>
                <a:cs typeface="Arial" panose="020B0604020202020204" pitchFamily="34" charset="0"/>
              </a:rPr>
              <a:t>Boc</a:t>
            </a:r>
            <a:r>
              <a:rPr lang="it-IT" sz="1200" dirty="0">
                <a:latin typeface="Helvetica" pitchFamily="2" charset="0"/>
                <a:cs typeface="Arial" panose="020B0604020202020204" pitchFamily="34" charset="0"/>
              </a:rPr>
              <a:t>)-</a:t>
            </a:r>
            <a:r>
              <a:rPr lang="it-IT" sz="1200" dirty="0" err="1">
                <a:latin typeface="Helvetica" pitchFamily="2" charset="0"/>
                <a:cs typeface="Arial" panose="020B0604020202020204" pitchFamily="34" charset="0"/>
              </a:rPr>
              <a:t>Arg</a:t>
            </a:r>
            <a:r>
              <a:rPr lang="it-IT" sz="1200" dirty="0">
                <a:latin typeface="Helvetica" pitchFamily="2" charset="0"/>
                <a:cs typeface="Arial" panose="020B0604020202020204" pitchFamily="34" charset="0"/>
              </a:rPr>
              <a:t>(</a:t>
            </a:r>
            <a:r>
              <a:rPr lang="it-IT" sz="1200" dirty="0" err="1">
                <a:latin typeface="Helvetica" pitchFamily="2" charset="0"/>
                <a:cs typeface="Arial" panose="020B0604020202020204" pitchFamily="34" charset="0"/>
              </a:rPr>
              <a:t>Pbf</a:t>
            </a:r>
            <a:r>
              <a:rPr lang="it-IT" sz="1200" dirty="0">
                <a:latin typeface="Helvetica" pitchFamily="2" charset="0"/>
                <a:cs typeface="Arial" panose="020B0604020202020204" pitchFamily="34" charset="0"/>
              </a:rPr>
              <a:t>)-</a:t>
            </a:r>
            <a:r>
              <a:rPr lang="it-IT" sz="1200" dirty="0" err="1">
                <a:latin typeface="Helvetica" pitchFamily="2" charset="0"/>
                <a:cs typeface="Arial" panose="020B0604020202020204" pitchFamily="34" charset="0"/>
              </a:rPr>
              <a:t>Gly-Fmoc</a:t>
            </a:r>
            <a:endParaRPr lang="it-IT" sz="1200" baseline="-25000" dirty="0">
              <a:latin typeface="Helvetica" pitchFamily="2" charset="0"/>
              <a:cs typeface="Arial" panose="020B0604020202020204" pitchFamily="34" charset="0"/>
            </a:endParaRPr>
          </a:p>
        </p:txBody>
      </p:sp>
      <p:sp>
        <p:nvSpPr>
          <p:cNvPr id="22" name="Rettangolo 21"/>
          <p:cNvSpPr/>
          <p:nvPr/>
        </p:nvSpPr>
        <p:spPr>
          <a:xfrm>
            <a:off x="805655" y="3789040"/>
            <a:ext cx="256720" cy="45719"/>
          </a:xfrm>
          <a:prstGeom prst="rect">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4" name="CasellaDiTesto 23"/>
          <p:cNvSpPr txBox="1"/>
          <p:nvPr/>
        </p:nvSpPr>
        <p:spPr>
          <a:xfrm>
            <a:off x="1021678" y="3645024"/>
            <a:ext cx="8122322" cy="276999"/>
          </a:xfrm>
          <a:prstGeom prst="rect">
            <a:avLst/>
          </a:prstGeom>
          <a:noFill/>
        </p:spPr>
        <p:txBody>
          <a:bodyPr wrap="square" rtlCol="0">
            <a:spAutoFit/>
          </a:bodyPr>
          <a:lstStyle/>
          <a:p>
            <a:r>
              <a:rPr lang="it-IT" sz="1200" dirty="0" err="1">
                <a:latin typeface="Helvetica" pitchFamily="2" charset="0"/>
                <a:cs typeface="Arial" panose="020B0604020202020204" pitchFamily="34" charset="0"/>
              </a:rPr>
              <a:t>Gly</a:t>
            </a:r>
            <a:r>
              <a:rPr lang="it-IT" sz="1200" dirty="0">
                <a:latin typeface="Helvetica" pitchFamily="2" charset="0"/>
                <a:cs typeface="Arial" panose="020B0604020202020204" pitchFamily="34" charset="0"/>
              </a:rPr>
              <a:t>—</a:t>
            </a:r>
            <a:r>
              <a:rPr lang="it-IT" sz="1200" dirty="0" err="1">
                <a:latin typeface="Helvetica" pitchFamily="2" charset="0"/>
                <a:cs typeface="Arial" panose="020B0604020202020204" pitchFamily="34" charset="0"/>
              </a:rPr>
              <a:t>Gln</a:t>
            </a:r>
            <a:r>
              <a:rPr lang="it-IT" sz="1200" dirty="0">
                <a:latin typeface="Helvetica" pitchFamily="2" charset="0"/>
                <a:cs typeface="Arial" panose="020B0604020202020204" pitchFamily="34" charset="0"/>
              </a:rPr>
              <a:t>(</a:t>
            </a:r>
            <a:r>
              <a:rPr lang="it-IT" sz="1200" dirty="0" err="1">
                <a:latin typeface="Helvetica" pitchFamily="2" charset="0"/>
                <a:cs typeface="Arial" panose="020B0604020202020204" pitchFamily="34" charset="0"/>
              </a:rPr>
              <a:t>Trt</a:t>
            </a:r>
            <a:r>
              <a:rPr lang="it-IT" sz="1200" dirty="0">
                <a:latin typeface="Helvetica" pitchFamily="2" charset="0"/>
                <a:cs typeface="Arial" panose="020B0604020202020204" pitchFamily="34" charset="0"/>
              </a:rPr>
              <a:t>)-Pro-Pro-</a:t>
            </a:r>
            <a:r>
              <a:rPr lang="it-IT" sz="1200" dirty="0" err="1">
                <a:latin typeface="Helvetica" pitchFamily="2" charset="0"/>
                <a:cs typeface="Arial" panose="020B0604020202020204" pitchFamily="34" charset="0"/>
              </a:rPr>
              <a:t>Arg</a:t>
            </a:r>
            <a:r>
              <a:rPr lang="it-IT" sz="1200" dirty="0">
                <a:latin typeface="Helvetica" pitchFamily="2" charset="0"/>
                <a:cs typeface="Arial" panose="020B0604020202020204" pitchFamily="34" charset="0"/>
              </a:rPr>
              <a:t>(</a:t>
            </a:r>
            <a:r>
              <a:rPr lang="it-IT" sz="1200" dirty="0" err="1">
                <a:latin typeface="Helvetica" pitchFamily="2" charset="0"/>
                <a:cs typeface="Arial" panose="020B0604020202020204" pitchFamily="34" charset="0"/>
              </a:rPr>
              <a:t>Pbf</a:t>
            </a:r>
            <a:r>
              <a:rPr lang="it-IT" sz="1200" dirty="0">
                <a:latin typeface="Helvetica" pitchFamily="2" charset="0"/>
                <a:cs typeface="Arial" panose="020B0604020202020204" pitchFamily="34" charset="0"/>
              </a:rPr>
              <a:t>)-</a:t>
            </a:r>
            <a:r>
              <a:rPr lang="it-IT" sz="1200" dirty="0" err="1">
                <a:latin typeface="Helvetica" pitchFamily="2" charset="0"/>
                <a:cs typeface="Arial" panose="020B0604020202020204" pitchFamily="34" charset="0"/>
              </a:rPr>
              <a:t>Arg</a:t>
            </a:r>
            <a:r>
              <a:rPr lang="it-IT" sz="1200" dirty="0">
                <a:latin typeface="Helvetica" pitchFamily="2" charset="0"/>
                <a:cs typeface="Arial" panose="020B0604020202020204" pitchFamily="34" charset="0"/>
              </a:rPr>
              <a:t>(</a:t>
            </a:r>
            <a:r>
              <a:rPr lang="it-IT" sz="1200" dirty="0" err="1">
                <a:latin typeface="Helvetica" pitchFamily="2" charset="0"/>
                <a:cs typeface="Arial" panose="020B0604020202020204" pitchFamily="34" charset="0"/>
              </a:rPr>
              <a:t>Pbf</a:t>
            </a:r>
            <a:r>
              <a:rPr lang="it-IT" sz="1200" dirty="0">
                <a:latin typeface="Helvetica" pitchFamily="2" charset="0"/>
                <a:cs typeface="Arial" panose="020B0604020202020204" pitchFamily="34" charset="0"/>
              </a:rPr>
              <a:t>)-</a:t>
            </a:r>
            <a:r>
              <a:rPr lang="it-IT" sz="1200" dirty="0" err="1">
                <a:latin typeface="Helvetica" pitchFamily="2" charset="0"/>
                <a:cs typeface="Arial" panose="020B0604020202020204" pitchFamily="34" charset="0"/>
              </a:rPr>
              <a:t>Arg</a:t>
            </a:r>
            <a:r>
              <a:rPr lang="it-IT" sz="1200" dirty="0">
                <a:latin typeface="Helvetica" pitchFamily="2" charset="0"/>
                <a:cs typeface="Arial" panose="020B0604020202020204" pitchFamily="34" charset="0"/>
              </a:rPr>
              <a:t>(</a:t>
            </a:r>
            <a:r>
              <a:rPr lang="it-IT" sz="1200" dirty="0" err="1">
                <a:latin typeface="Helvetica" pitchFamily="2" charset="0"/>
                <a:cs typeface="Arial" panose="020B0604020202020204" pitchFamily="34" charset="0"/>
              </a:rPr>
              <a:t>Pbf</a:t>
            </a:r>
            <a:r>
              <a:rPr lang="it-IT" sz="1200" dirty="0">
                <a:latin typeface="Helvetica" pitchFamily="2" charset="0"/>
                <a:cs typeface="Arial" panose="020B0604020202020204" pitchFamily="34" charset="0"/>
              </a:rPr>
              <a:t>)-</a:t>
            </a:r>
            <a:r>
              <a:rPr lang="it-IT" sz="1200" dirty="0" err="1">
                <a:latin typeface="Helvetica" pitchFamily="2" charset="0"/>
                <a:cs typeface="Arial" panose="020B0604020202020204" pitchFamily="34" charset="0"/>
              </a:rPr>
              <a:t>Gln</a:t>
            </a:r>
            <a:r>
              <a:rPr lang="it-IT" sz="1200" dirty="0">
                <a:latin typeface="Helvetica" pitchFamily="2" charset="0"/>
                <a:cs typeface="Arial" panose="020B0604020202020204" pitchFamily="34" charset="0"/>
              </a:rPr>
              <a:t>(</a:t>
            </a:r>
            <a:r>
              <a:rPr lang="it-IT" sz="1200" dirty="0" err="1">
                <a:latin typeface="Helvetica" pitchFamily="2" charset="0"/>
                <a:cs typeface="Arial" panose="020B0604020202020204" pitchFamily="34" charset="0"/>
              </a:rPr>
              <a:t>Trt</a:t>
            </a:r>
            <a:r>
              <a:rPr lang="it-IT" sz="1200" dirty="0">
                <a:latin typeface="Helvetica" pitchFamily="2" charset="0"/>
                <a:cs typeface="Arial" panose="020B0604020202020204" pitchFamily="34" charset="0"/>
              </a:rPr>
              <a:t>)-</a:t>
            </a:r>
            <a:r>
              <a:rPr lang="it-IT" sz="1200" dirty="0" err="1">
                <a:latin typeface="Helvetica" pitchFamily="2" charset="0"/>
                <a:cs typeface="Arial" panose="020B0604020202020204" pitchFamily="34" charset="0"/>
              </a:rPr>
              <a:t>Arg</a:t>
            </a:r>
            <a:r>
              <a:rPr lang="it-IT" sz="1200" dirty="0">
                <a:latin typeface="Helvetica" pitchFamily="2" charset="0"/>
                <a:cs typeface="Arial" panose="020B0604020202020204" pitchFamily="34" charset="0"/>
              </a:rPr>
              <a:t>(</a:t>
            </a:r>
            <a:r>
              <a:rPr lang="it-IT" sz="1200" dirty="0" err="1">
                <a:latin typeface="Helvetica" pitchFamily="2" charset="0"/>
                <a:cs typeface="Arial" panose="020B0604020202020204" pitchFamily="34" charset="0"/>
              </a:rPr>
              <a:t>Pbf</a:t>
            </a:r>
            <a:r>
              <a:rPr lang="it-IT" sz="1200" dirty="0">
                <a:latin typeface="Helvetica" pitchFamily="2" charset="0"/>
                <a:cs typeface="Arial" panose="020B0604020202020204" pitchFamily="34" charset="0"/>
              </a:rPr>
              <a:t>)-</a:t>
            </a:r>
            <a:r>
              <a:rPr lang="it-IT" sz="1200" dirty="0" err="1">
                <a:latin typeface="Helvetica" pitchFamily="2" charset="0"/>
                <a:cs typeface="Arial" panose="020B0604020202020204" pitchFamily="34" charset="0"/>
              </a:rPr>
              <a:t>Arg</a:t>
            </a:r>
            <a:r>
              <a:rPr lang="it-IT" sz="1200" dirty="0">
                <a:latin typeface="Helvetica" pitchFamily="2" charset="0"/>
                <a:cs typeface="Arial" panose="020B0604020202020204" pitchFamily="34" charset="0"/>
              </a:rPr>
              <a:t>(</a:t>
            </a:r>
            <a:r>
              <a:rPr lang="it-IT" sz="1200" dirty="0" err="1">
                <a:latin typeface="Helvetica" pitchFamily="2" charset="0"/>
                <a:cs typeface="Arial" panose="020B0604020202020204" pitchFamily="34" charset="0"/>
              </a:rPr>
              <a:t>Pbf</a:t>
            </a:r>
            <a:r>
              <a:rPr lang="it-IT" sz="1200" dirty="0">
                <a:latin typeface="Helvetica" pitchFamily="2" charset="0"/>
                <a:cs typeface="Arial" panose="020B0604020202020204" pitchFamily="34" charset="0"/>
              </a:rPr>
              <a:t>)-</a:t>
            </a:r>
            <a:r>
              <a:rPr lang="it-IT" sz="1200" dirty="0" err="1">
                <a:latin typeface="Helvetica" pitchFamily="2" charset="0"/>
                <a:cs typeface="Arial" panose="020B0604020202020204" pitchFamily="34" charset="0"/>
              </a:rPr>
              <a:t>Lys</a:t>
            </a:r>
            <a:r>
              <a:rPr lang="it-IT" sz="1200" dirty="0">
                <a:latin typeface="Helvetica" pitchFamily="2" charset="0"/>
                <a:cs typeface="Arial" panose="020B0604020202020204" pitchFamily="34" charset="0"/>
              </a:rPr>
              <a:t>(</a:t>
            </a:r>
            <a:r>
              <a:rPr lang="it-IT" sz="1200" dirty="0" err="1">
                <a:latin typeface="Helvetica" pitchFamily="2" charset="0"/>
                <a:cs typeface="Arial" panose="020B0604020202020204" pitchFamily="34" charset="0"/>
              </a:rPr>
              <a:t>Boc</a:t>
            </a:r>
            <a:r>
              <a:rPr lang="it-IT" sz="1200" dirty="0">
                <a:latin typeface="Helvetica" pitchFamily="2" charset="0"/>
                <a:cs typeface="Arial" panose="020B0604020202020204" pitchFamily="34" charset="0"/>
              </a:rPr>
              <a:t>)-</a:t>
            </a:r>
            <a:r>
              <a:rPr lang="it-IT" sz="1200" dirty="0" err="1">
                <a:latin typeface="Helvetica" pitchFamily="2" charset="0"/>
                <a:cs typeface="Arial" panose="020B0604020202020204" pitchFamily="34" charset="0"/>
              </a:rPr>
              <a:t>Lys</a:t>
            </a:r>
            <a:r>
              <a:rPr lang="it-IT" sz="1200" dirty="0">
                <a:latin typeface="Helvetica" pitchFamily="2" charset="0"/>
                <a:cs typeface="Arial" panose="020B0604020202020204" pitchFamily="34" charset="0"/>
              </a:rPr>
              <a:t>(</a:t>
            </a:r>
            <a:r>
              <a:rPr lang="it-IT" sz="1200" dirty="0" err="1">
                <a:latin typeface="Helvetica" pitchFamily="2" charset="0"/>
                <a:cs typeface="Arial" panose="020B0604020202020204" pitchFamily="34" charset="0"/>
              </a:rPr>
              <a:t>Boc</a:t>
            </a:r>
            <a:r>
              <a:rPr lang="it-IT" sz="1200" dirty="0">
                <a:latin typeface="Helvetica" pitchFamily="2" charset="0"/>
                <a:cs typeface="Arial" panose="020B0604020202020204" pitchFamily="34" charset="0"/>
              </a:rPr>
              <a:t>)-</a:t>
            </a:r>
            <a:r>
              <a:rPr lang="it-IT" sz="1200" dirty="0" err="1">
                <a:latin typeface="Helvetica" pitchFamily="2" charset="0"/>
                <a:cs typeface="Arial" panose="020B0604020202020204" pitchFamily="34" charset="0"/>
              </a:rPr>
              <a:t>Arg</a:t>
            </a:r>
            <a:r>
              <a:rPr lang="it-IT" sz="1200" dirty="0">
                <a:latin typeface="Helvetica" pitchFamily="2" charset="0"/>
                <a:cs typeface="Arial" panose="020B0604020202020204" pitchFamily="34" charset="0"/>
              </a:rPr>
              <a:t>(</a:t>
            </a:r>
            <a:r>
              <a:rPr lang="it-IT" sz="1200" dirty="0" err="1">
                <a:latin typeface="Helvetica" pitchFamily="2" charset="0"/>
                <a:cs typeface="Arial" panose="020B0604020202020204" pitchFamily="34" charset="0"/>
              </a:rPr>
              <a:t>Pbf</a:t>
            </a:r>
            <a:r>
              <a:rPr lang="it-IT" sz="1200" dirty="0">
                <a:latin typeface="Helvetica" pitchFamily="2" charset="0"/>
                <a:cs typeface="Arial" panose="020B0604020202020204" pitchFamily="34" charset="0"/>
              </a:rPr>
              <a:t>)-Gly-NH</a:t>
            </a:r>
            <a:r>
              <a:rPr lang="it-IT" sz="1200" baseline="-25000" dirty="0">
                <a:latin typeface="Helvetica" pitchFamily="2" charset="0"/>
                <a:cs typeface="Arial" panose="020B0604020202020204" pitchFamily="34" charset="0"/>
              </a:rPr>
              <a:t>2</a:t>
            </a:r>
          </a:p>
        </p:txBody>
      </p:sp>
      <p:cxnSp>
        <p:nvCxnSpPr>
          <p:cNvPr id="6" name="Connettore 2 5"/>
          <p:cNvCxnSpPr/>
          <p:nvPr/>
        </p:nvCxnSpPr>
        <p:spPr>
          <a:xfrm>
            <a:off x="4359309" y="1916832"/>
            <a:ext cx="0" cy="504056"/>
          </a:xfrm>
          <a:prstGeom prst="straightConnector1">
            <a:avLst/>
          </a:prstGeom>
          <a:ln w="19050">
            <a:solidFill>
              <a:srgbClr val="C00000"/>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7" name="CasellaDiTesto 6"/>
          <p:cNvSpPr txBox="1"/>
          <p:nvPr/>
        </p:nvSpPr>
        <p:spPr>
          <a:xfrm>
            <a:off x="4572000" y="1866890"/>
            <a:ext cx="3816424" cy="553998"/>
          </a:xfrm>
          <a:prstGeom prst="rect">
            <a:avLst/>
          </a:prstGeom>
          <a:noFill/>
        </p:spPr>
        <p:txBody>
          <a:bodyPr wrap="square" rtlCol="0">
            <a:spAutoFit/>
          </a:bodyPr>
          <a:lstStyle/>
          <a:p>
            <a:pPr marL="342900" indent="-342900">
              <a:buAutoNum type="arabicParenR"/>
            </a:pPr>
            <a:r>
              <a:rPr lang="it-IT" sz="1000" b="1" dirty="0">
                <a:latin typeface="Helvetica" pitchFamily="2" charset="0"/>
                <a:cs typeface="Arial" panose="020B0604020202020204" pitchFamily="34" charset="0"/>
              </a:rPr>
              <a:t>Piperidine 20% in DMF, R.T. 20 </a:t>
            </a:r>
            <a:r>
              <a:rPr lang="it-IT" sz="1000" b="1" dirty="0" err="1">
                <a:latin typeface="Helvetica" pitchFamily="2" charset="0"/>
                <a:cs typeface="Arial" panose="020B0604020202020204" pitchFamily="34" charset="0"/>
              </a:rPr>
              <a:t>min</a:t>
            </a:r>
            <a:endParaRPr lang="it-IT" sz="1000" b="1" dirty="0">
              <a:latin typeface="Helvetica" pitchFamily="2" charset="0"/>
              <a:cs typeface="Arial" panose="020B0604020202020204" pitchFamily="34" charset="0"/>
            </a:endParaRPr>
          </a:p>
          <a:p>
            <a:pPr marL="342900" indent="-342900">
              <a:buAutoNum type="arabicParenR"/>
            </a:pPr>
            <a:r>
              <a:rPr lang="it-IT" sz="1000" b="1" dirty="0">
                <a:latin typeface="Helvetica" pitchFamily="2" charset="0"/>
                <a:cs typeface="Arial" panose="020B0604020202020204" pitchFamily="34" charset="0"/>
              </a:rPr>
              <a:t>Piperidine 20% in DMF, R.T. 10 </a:t>
            </a:r>
            <a:r>
              <a:rPr lang="it-IT" sz="1000" b="1" dirty="0" err="1">
                <a:latin typeface="Helvetica" pitchFamily="2" charset="0"/>
                <a:cs typeface="Arial" panose="020B0604020202020204" pitchFamily="34" charset="0"/>
              </a:rPr>
              <a:t>min</a:t>
            </a:r>
            <a:endParaRPr lang="it-IT" sz="1000" b="1" dirty="0">
              <a:latin typeface="Helvetica" pitchFamily="2" charset="0"/>
              <a:cs typeface="Arial" panose="020B0604020202020204" pitchFamily="34" charset="0"/>
            </a:endParaRPr>
          </a:p>
          <a:p>
            <a:pPr marL="342900" indent="-342900">
              <a:buAutoNum type="arabicParenR"/>
            </a:pPr>
            <a:r>
              <a:rPr lang="it-IT" sz="1000" b="1" dirty="0">
                <a:latin typeface="Helvetica" pitchFamily="2" charset="0"/>
                <a:cs typeface="Arial" panose="020B0604020202020204" pitchFamily="34" charset="0"/>
              </a:rPr>
              <a:t>MDF, HBTU, </a:t>
            </a:r>
            <a:r>
              <a:rPr lang="it-IT" sz="1000" b="1" dirty="0" err="1">
                <a:latin typeface="Helvetica" pitchFamily="2" charset="0"/>
                <a:cs typeface="Arial" panose="020B0604020202020204" pitchFamily="34" charset="0"/>
              </a:rPr>
              <a:t>HOBt</a:t>
            </a:r>
            <a:r>
              <a:rPr lang="it-IT" sz="1000" b="1" dirty="0">
                <a:latin typeface="Helvetica" pitchFamily="2" charset="0"/>
                <a:cs typeface="Arial" panose="020B0604020202020204" pitchFamily="34" charset="0"/>
              </a:rPr>
              <a:t>, DIPEA, </a:t>
            </a:r>
            <a:r>
              <a:rPr lang="it-IT" sz="1000" b="1" dirty="0" err="1">
                <a:latin typeface="Helvetica" pitchFamily="2" charset="0"/>
                <a:cs typeface="Arial" panose="020B0604020202020204" pitchFamily="34" charset="0"/>
              </a:rPr>
              <a:t>Protected</a:t>
            </a:r>
            <a:r>
              <a:rPr lang="it-IT" sz="1000" b="1" dirty="0">
                <a:latin typeface="Helvetica" pitchFamily="2" charset="0"/>
                <a:cs typeface="Arial" panose="020B0604020202020204" pitchFamily="34" charset="0"/>
              </a:rPr>
              <a:t>-AA, </a:t>
            </a:r>
            <a:r>
              <a:rPr lang="it-IT" sz="1000" b="1" dirty="0" err="1">
                <a:latin typeface="Helvetica" pitchFamily="2" charset="0"/>
                <a:cs typeface="Arial" panose="020B0604020202020204" pitchFamily="34" charset="0"/>
              </a:rPr>
              <a:t>R.t.</a:t>
            </a:r>
            <a:r>
              <a:rPr lang="it-IT" sz="1000" b="1" dirty="0">
                <a:latin typeface="Helvetica" pitchFamily="2" charset="0"/>
                <a:cs typeface="Arial" panose="020B0604020202020204" pitchFamily="34" charset="0"/>
              </a:rPr>
              <a:t>, 1 h</a:t>
            </a:r>
          </a:p>
        </p:txBody>
      </p:sp>
      <p:cxnSp>
        <p:nvCxnSpPr>
          <p:cNvPr id="25" name="Connettore 2 24"/>
          <p:cNvCxnSpPr/>
          <p:nvPr/>
        </p:nvCxnSpPr>
        <p:spPr>
          <a:xfrm>
            <a:off x="4359309" y="3046894"/>
            <a:ext cx="0" cy="504056"/>
          </a:xfrm>
          <a:prstGeom prst="straightConnector1">
            <a:avLst/>
          </a:prstGeom>
          <a:ln w="19050">
            <a:solidFill>
              <a:srgbClr val="C00000"/>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26" name="CasellaDiTesto 25"/>
          <p:cNvSpPr txBox="1"/>
          <p:nvPr/>
        </p:nvSpPr>
        <p:spPr>
          <a:xfrm>
            <a:off x="4572000" y="3140968"/>
            <a:ext cx="3816424" cy="400110"/>
          </a:xfrm>
          <a:prstGeom prst="rect">
            <a:avLst/>
          </a:prstGeom>
          <a:noFill/>
        </p:spPr>
        <p:txBody>
          <a:bodyPr wrap="square" rtlCol="0">
            <a:spAutoFit/>
          </a:bodyPr>
          <a:lstStyle/>
          <a:p>
            <a:pPr marL="342900" indent="-342900">
              <a:buAutoNum type="arabicParenR"/>
            </a:pPr>
            <a:r>
              <a:rPr lang="it-IT" sz="1000" b="1" dirty="0">
                <a:latin typeface="Helvetica" pitchFamily="2" charset="0"/>
                <a:cs typeface="Arial" panose="020B0604020202020204" pitchFamily="34" charset="0"/>
              </a:rPr>
              <a:t>Piperidine 20% in DMF, R.T. 20 </a:t>
            </a:r>
            <a:r>
              <a:rPr lang="it-IT" sz="1000" b="1" dirty="0" err="1">
                <a:latin typeface="Helvetica" pitchFamily="2" charset="0"/>
                <a:cs typeface="Arial" panose="020B0604020202020204" pitchFamily="34" charset="0"/>
              </a:rPr>
              <a:t>min</a:t>
            </a:r>
            <a:endParaRPr lang="it-IT" sz="1000" b="1" dirty="0">
              <a:latin typeface="Helvetica" pitchFamily="2" charset="0"/>
              <a:cs typeface="Arial" panose="020B0604020202020204" pitchFamily="34" charset="0"/>
            </a:endParaRPr>
          </a:p>
          <a:p>
            <a:pPr marL="342900" indent="-342900">
              <a:buAutoNum type="arabicParenR"/>
            </a:pPr>
            <a:r>
              <a:rPr lang="it-IT" sz="1000" b="1" dirty="0">
                <a:latin typeface="Helvetica" pitchFamily="2" charset="0"/>
                <a:cs typeface="Arial" panose="020B0604020202020204" pitchFamily="34" charset="0"/>
              </a:rPr>
              <a:t>Piperidine 20% in DMF, R.T. 10 </a:t>
            </a:r>
            <a:r>
              <a:rPr lang="it-IT" sz="1000" b="1" dirty="0" err="1">
                <a:latin typeface="Helvetica" pitchFamily="2" charset="0"/>
                <a:cs typeface="Arial" panose="020B0604020202020204" pitchFamily="34" charset="0"/>
              </a:rPr>
              <a:t>min</a:t>
            </a:r>
            <a:endParaRPr lang="it-IT" sz="1000" b="1" dirty="0">
              <a:latin typeface="Helvetica" pitchFamily="2" charset="0"/>
              <a:cs typeface="Arial" panose="020B0604020202020204" pitchFamily="34" charset="0"/>
            </a:endParaRPr>
          </a:p>
        </p:txBody>
      </p:sp>
      <p:sp>
        <p:nvSpPr>
          <p:cNvPr id="9" name="CasellaDiTesto 8"/>
          <p:cNvSpPr txBox="1"/>
          <p:nvPr/>
        </p:nvSpPr>
        <p:spPr>
          <a:xfrm>
            <a:off x="2574525" y="4572000"/>
            <a:ext cx="3569568" cy="369332"/>
          </a:xfrm>
          <a:prstGeom prst="rect">
            <a:avLst/>
          </a:prstGeom>
          <a:noFill/>
        </p:spPr>
        <p:txBody>
          <a:bodyPr wrap="square" rtlCol="0">
            <a:spAutoFit/>
          </a:bodyPr>
          <a:lstStyle/>
          <a:p>
            <a:pPr algn="ctr"/>
            <a:r>
              <a:rPr lang="it-IT" dirty="0">
                <a:latin typeface="Helvetica" pitchFamily="2" charset="0"/>
                <a:cs typeface="Arial" panose="020B0604020202020204" pitchFamily="34" charset="0"/>
              </a:rPr>
              <a:t>COUPLING WITH PAPTPL-I</a:t>
            </a:r>
          </a:p>
        </p:txBody>
      </p:sp>
      <p:cxnSp>
        <p:nvCxnSpPr>
          <p:cNvPr id="27" name="Connettore 2 26"/>
          <p:cNvCxnSpPr/>
          <p:nvPr/>
        </p:nvCxnSpPr>
        <p:spPr>
          <a:xfrm>
            <a:off x="4318068" y="4038600"/>
            <a:ext cx="0" cy="504056"/>
          </a:xfrm>
          <a:prstGeom prst="straightConnector1">
            <a:avLst/>
          </a:prstGeom>
          <a:ln w="19050">
            <a:solidFill>
              <a:srgbClr val="C00000"/>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29" name="TextBox 2"/>
          <p:cNvSpPr txBox="1"/>
          <p:nvPr/>
        </p:nvSpPr>
        <p:spPr>
          <a:xfrm>
            <a:off x="2233464" y="203739"/>
            <a:ext cx="4776936" cy="523220"/>
          </a:xfrm>
          <a:prstGeom prst="rect">
            <a:avLst/>
          </a:prstGeom>
          <a:noFill/>
        </p:spPr>
        <p:txBody>
          <a:bodyPr wrap="square" rtlCol="0">
            <a:spAutoFit/>
          </a:bodyPr>
          <a:lstStyle/>
          <a:p>
            <a:pPr algn="ctr"/>
            <a:r>
              <a:rPr lang="fr-FR" sz="2800" dirty="0">
                <a:latin typeface="Helvetica" pitchFamily="2" charset="0"/>
                <a:cs typeface="Arial" panose="020B0604020202020204" pitchFamily="34" charset="0"/>
              </a:rPr>
              <a:t>Angiopep2 SYNTHESIS</a:t>
            </a:r>
          </a:p>
        </p:txBody>
      </p:sp>
      <p:cxnSp>
        <p:nvCxnSpPr>
          <p:cNvPr id="28" name="Connettore 2 27">
            <a:extLst>
              <a:ext uri="{FF2B5EF4-FFF2-40B4-BE49-F238E27FC236}">
                <a16:creationId xmlns:a16="http://schemas.microsoft.com/office/drawing/2014/main" id="{CCF679AF-1D82-4549-A130-0C0EEC7C464B}"/>
              </a:ext>
            </a:extLst>
          </p:cNvPr>
          <p:cNvCxnSpPr/>
          <p:nvPr/>
        </p:nvCxnSpPr>
        <p:spPr>
          <a:xfrm>
            <a:off x="4333977" y="4953000"/>
            <a:ext cx="0" cy="504056"/>
          </a:xfrm>
          <a:prstGeom prst="straightConnector1">
            <a:avLst/>
          </a:prstGeom>
          <a:ln w="19050">
            <a:solidFill>
              <a:srgbClr val="C00000"/>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30" name="CasellaDiTesto 29">
            <a:extLst>
              <a:ext uri="{FF2B5EF4-FFF2-40B4-BE49-F238E27FC236}">
                <a16:creationId xmlns:a16="http://schemas.microsoft.com/office/drawing/2014/main" id="{BF6BB8E5-298F-F64F-B957-9D9DD1642161}"/>
              </a:ext>
            </a:extLst>
          </p:cNvPr>
          <p:cNvSpPr txBox="1"/>
          <p:nvPr/>
        </p:nvSpPr>
        <p:spPr>
          <a:xfrm>
            <a:off x="1479181" y="5486400"/>
            <a:ext cx="5709592" cy="369332"/>
          </a:xfrm>
          <a:prstGeom prst="rect">
            <a:avLst/>
          </a:prstGeom>
          <a:noFill/>
        </p:spPr>
        <p:txBody>
          <a:bodyPr wrap="square" rtlCol="0">
            <a:spAutoFit/>
          </a:bodyPr>
          <a:lstStyle/>
          <a:p>
            <a:pPr algn="ctr"/>
            <a:r>
              <a:rPr lang="it-IT" dirty="0">
                <a:latin typeface="Helvetica" pitchFamily="2" charset="0"/>
                <a:cs typeface="Arial" panose="020B0604020202020204" pitchFamily="34" charset="0"/>
              </a:rPr>
              <a:t>DEPROTECTION AND SOLID PHASE UNBLOCK</a:t>
            </a:r>
          </a:p>
        </p:txBody>
      </p:sp>
      <p:sp>
        <p:nvSpPr>
          <p:cNvPr id="31" name="Ovale 30">
            <a:extLst>
              <a:ext uri="{FF2B5EF4-FFF2-40B4-BE49-F238E27FC236}">
                <a16:creationId xmlns:a16="http://schemas.microsoft.com/office/drawing/2014/main" id="{9F49868E-D506-E244-9E71-1A51905B1CFF}"/>
              </a:ext>
            </a:extLst>
          </p:cNvPr>
          <p:cNvSpPr/>
          <p:nvPr/>
        </p:nvSpPr>
        <p:spPr>
          <a:xfrm>
            <a:off x="431772" y="2500523"/>
            <a:ext cx="341444" cy="405759"/>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2" name="Ovale 31">
            <a:extLst>
              <a:ext uri="{FF2B5EF4-FFF2-40B4-BE49-F238E27FC236}">
                <a16:creationId xmlns:a16="http://schemas.microsoft.com/office/drawing/2014/main" id="{13D86A82-5C6B-9145-BD5A-96D7BF5BE728}"/>
              </a:ext>
            </a:extLst>
          </p:cNvPr>
          <p:cNvSpPr/>
          <p:nvPr/>
        </p:nvSpPr>
        <p:spPr>
          <a:xfrm>
            <a:off x="431772" y="3580643"/>
            <a:ext cx="341444" cy="405759"/>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33" name="Picture 4">
            <a:extLst>
              <a:ext uri="{FF2B5EF4-FFF2-40B4-BE49-F238E27FC236}">
                <a16:creationId xmlns:a16="http://schemas.microsoft.com/office/drawing/2014/main" id="{D5A9B217-82EA-004B-9A94-6CD089DAF29E}"/>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pic>
        <p:nvPicPr>
          <p:cNvPr id="2" name="Audio 1">
            <a:hlinkClick r:id="" action="ppaction://media"/>
            <a:extLst>
              <a:ext uri="{FF2B5EF4-FFF2-40B4-BE49-F238E27FC236}">
                <a16:creationId xmlns:a16="http://schemas.microsoft.com/office/drawing/2014/main" id="{7A446A86-CA3C-6F4D-B643-FD0D97C201F1}"/>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3453918541"/>
      </p:ext>
    </p:extLst>
  </p:cSld>
  <p:clrMapOvr>
    <a:masterClrMapping/>
  </p:clrMapOvr>
  <mc:AlternateContent xmlns:mc="http://schemas.openxmlformats.org/markup-compatibility/2006" xmlns:p14="http://schemas.microsoft.com/office/powerpoint/2010/main">
    <mc:Choice Requires="p14">
      <p:transition spd="slow" p14:dur="2000" advTm="36200"/>
    </mc:Choice>
    <mc:Fallback xmlns="">
      <p:transition spd="slow" advTm="362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dissolve">
                                      <p:cBhvr>
                                        <p:cTn id="11" dur="500"/>
                                        <p:tgtEl>
                                          <p:spTgt spid="3"/>
                                        </p:tgtEl>
                                      </p:cBhvr>
                                    </p:animEffect>
                                  </p:childTnLst>
                                </p:cTn>
                              </p:par>
                              <p:par>
                                <p:cTn id="12" presetID="9" presetClass="entr" presetSubtype="0" fill="hold" grpId="0" nodeType="with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dissolve">
                                      <p:cBhvr>
                                        <p:cTn id="14" dur="500"/>
                                        <p:tgtEl>
                                          <p:spTgt spid="19"/>
                                        </p:tgtEl>
                                      </p:cBhvr>
                                    </p:animEffect>
                                  </p:childTnLst>
                                </p:cTn>
                              </p:par>
                              <p:par>
                                <p:cTn id="15" presetID="9"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dissolv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dissolve">
                                      <p:cBhvr>
                                        <p:cTn id="22" dur="500"/>
                                        <p:tgtEl>
                                          <p:spTgt spid="6"/>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dissolve">
                                      <p:cBhvr>
                                        <p:cTn id="25" dur="500"/>
                                        <p:tgtEl>
                                          <p:spTgt spid="7"/>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dissolve">
                                      <p:cBhvr>
                                        <p:cTn id="28" dur="500"/>
                                        <p:tgtEl>
                                          <p:spTgt spid="21"/>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dissolve">
                                      <p:cBhvr>
                                        <p:cTn id="31" dur="500"/>
                                        <p:tgtEl>
                                          <p:spTgt spid="14"/>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dissolve">
                                      <p:cBhvr>
                                        <p:cTn id="34" dur="500"/>
                                        <p:tgtEl>
                                          <p:spTgt spid="31"/>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dissolve">
                                      <p:cBhvr>
                                        <p:cTn id="39" dur="500"/>
                                        <p:tgtEl>
                                          <p:spTgt spid="26"/>
                                        </p:tgtEl>
                                      </p:cBhvr>
                                    </p:animEffect>
                                  </p:childTnLst>
                                </p:cTn>
                              </p:par>
                              <p:par>
                                <p:cTn id="40" presetID="9" presetClass="entr" presetSubtype="0" fill="hold" nodeType="with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dissolve">
                                      <p:cBhvr>
                                        <p:cTn id="42" dur="500"/>
                                        <p:tgtEl>
                                          <p:spTgt spid="25"/>
                                        </p:tgtEl>
                                      </p:cBhvr>
                                    </p:animEffect>
                                  </p:childTnLst>
                                </p:cTn>
                              </p:par>
                              <p:par>
                                <p:cTn id="43" presetID="9" presetClass="entr" presetSubtype="0" fill="hold" grpId="0" nodeType="with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dissolve">
                                      <p:cBhvr>
                                        <p:cTn id="45" dur="500"/>
                                        <p:tgtEl>
                                          <p:spTgt spid="24"/>
                                        </p:tgtEl>
                                      </p:cBhvr>
                                    </p:animEffect>
                                  </p:childTnLst>
                                </p:cTn>
                              </p:par>
                              <p:par>
                                <p:cTn id="46" presetID="9" presetClass="entr" presetSubtype="0" fill="hold" grpId="0" nodeType="with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dissolve">
                                      <p:cBhvr>
                                        <p:cTn id="48" dur="500"/>
                                        <p:tgtEl>
                                          <p:spTgt spid="22"/>
                                        </p:tgtEl>
                                      </p:cBhvr>
                                    </p:animEffect>
                                  </p:childTnLst>
                                </p:cTn>
                              </p:par>
                              <p:par>
                                <p:cTn id="49" presetID="9" presetClass="entr" presetSubtype="0" fill="hold" grpId="0" nodeType="withEffect">
                                  <p:stCondLst>
                                    <p:cond delay="0"/>
                                  </p:stCondLst>
                                  <p:childTnLst>
                                    <p:set>
                                      <p:cBhvr>
                                        <p:cTn id="50" dur="1" fill="hold">
                                          <p:stCondLst>
                                            <p:cond delay="0"/>
                                          </p:stCondLst>
                                        </p:cTn>
                                        <p:tgtEl>
                                          <p:spTgt spid="32"/>
                                        </p:tgtEl>
                                        <p:attrNameLst>
                                          <p:attrName>style.visibility</p:attrName>
                                        </p:attrNameLst>
                                      </p:cBhvr>
                                      <p:to>
                                        <p:strVal val="visible"/>
                                      </p:to>
                                    </p:set>
                                    <p:animEffect transition="in" filter="dissolve">
                                      <p:cBhvr>
                                        <p:cTn id="51" dur="500"/>
                                        <p:tgtEl>
                                          <p:spTgt spid="32"/>
                                        </p:tgtEl>
                                      </p:cBhvr>
                                    </p:animEffect>
                                  </p:childTnLst>
                                </p:cTn>
                              </p:par>
                            </p:childTnLst>
                          </p:cTn>
                        </p:par>
                      </p:childTnLst>
                    </p:cTn>
                  </p:par>
                  <p:par>
                    <p:cTn id="52" fill="hold">
                      <p:stCondLst>
                        <p:cond delay="indefinite"/>
                      </p:stCondLst>
                      <p:childTnLst>
                        <p:par>
                          <p:cTn id="53" fill="hold">
                            <p:stCondLst>
                              <p:cond delay="0"/>
                            </p:stCondLst>
                            <p:childTnLst>
                              <p:par>
                                <p:cTn id="54" presetID="9" presetClass="entr" presetSubtype="0" fill="hold" nodeType="clickEffect">
                                  <p:stCondLst>
                                    <p:cond delay="0"/>
                                  </p:stCondLst>
                                  <p:childTnLst>
                                    <p:set>
                                      <p:cBhvr>
                                        <p:cTn id="55" dur="1" fill="hold">
                                          <p:stCondLst>
                                            <p:cond delay="0"/>
                                          </p:stCondLst>
                                        </p:cTn>
                                        <p:tgtEl>
                                          <p:spTgt spid="27"/>
                                        </p:tgtEl>
                                        <p:attrNameLst>
                                          <p:attrName>style.visibility</p:attrName>
                                        </p:attrNameLst>
                                      </p:cBhvr>
                                      <p:to>
                                        <p:strVal val="visible"/>
                                      </p:to>
                                    </p:set>
                                    <p:animEffect transition="in" filter="dissolve">
                                      <p:cBhvr>
                                        <p:cTn id="56" dur="500"/>
                                        <p:tgtEl>
                                          <p:spTgt spid="27"/>
                                        </p:tgtEl>
                                      </p:cBhvr>
                                    </p:animEffect>
                                  </p:childTnLst>
                                </p:cTn>
                              </p:par>
                              <p:par>
                                <p:cTn id="57" presetID="9" presetClass="entr" presetSubtype="0" fill="hold" grpId="0" nodeType="withEffect">
                                  <p:stCondLst>
                                    <p:cond delay="0"/>
                                  </p:stCondLst>
                                  <p:childTnLst>
                                    <p:set>
                                      <p:cBhvr>
                                        <p:cTn id="58" dur="1" fill="hold">
                                          <p:stCondLst>
                                            <p:cond delay="0"/>
                                          </p:stCondLst>
                                        </p:cTn>
                                        <p:tgtEl>
                                          <p:spTgt spid="9"/>
                                        </p:tgtEl>
                                        <p:attrNameLst>
                                          <p:attrName>style.visibility</p:attrName>
                                        </p:attrNameLst>
                                      </p:cBhvr>
                                      <p:to>
                                        <p:strVal val="visible"/>
                                      </p:to>
                                    </p:set>
                                    <p:animEffect transition="in" filter="dissolve">
                                      <p:cBhvr>
                                        <p:cTn id="59" dur="500"/>
                                        <p:tgtEl>
                                          <p:spTgt spid="9"/>
                                        </p:tgtEl>
                                      </p:cBhvr>
                                    </p:animEffect>
                                  </p:childTnLst>
                                </p:cTn>
                              </p:par>
                            </p:childTnLst>
                          </p:cTn>
                        </p:par>
                      </p:childTnLst>
                    </p:cTn>
                  </p:par>
                  <p:par>
                    <p:cTn id="60" fill="hold">
                      <p:stCondLst>
                        <p:cond delay="indefinite"/>
                      </p:stCondLst>
                      <p:childTnLst>
                        <p:par>
                          <p:cTn id="61" fill="hold">
                            <p:stCondLst>
                              <p:cond delay="0"/>
                            </p:stCondLst>
                            <p:childTnLst>
                              <p:par>
                                <p:cTn id="62" presetID="9" presetClass="entr" presetSubtype="0" fill="hold" nodeType="clickEffect">
                                  <p:stCondLst>
                                    <p:cond delay="0"/>
                                  </p:stCondLst>
                                  <p:childTnLst>
                                    <p:set>
                                      <p:cBhvr>
                                        <p:cTn id="63" dur="1" fill="hold">
                                          <p:stCondLst>
                                            <p:cond delay="0"/>
                                          </p:stCondLst>
                                        </p:cTn>
                                        <p:tgtEl>
                                          <p:spTgt spid="28"/>
                                        </p:tgtEl>
                                        <p:attrNameLst>
                                          <p:attrName>style.visibility</p:attrName>
                                        </p:attrNameLst>
                                      </p:cBhvr>
                                      <p:to>
                                        <p:strVal val="visible"/>
                                      </p:to>
                                    </p:set>
                                    <p:animEffect transition="in" filter="dissolve">
                                      <p:cBhvr>
                                        <p:cTn id="64" dur="500"/>
                                        <p:tgtEl>
                                          <p:spTgt spid="28"/>
                                        </p:tgtEl>
                                      </p:cBhvr>
                                    </p:animEffect>
                                  </p:childTnLst>
                                </p:cTn>
                              </p:par>
                              <p:par>
                                <p:cTn id="65" presetID="9" presetClass="entr" presetSubtype="0" fill="hold" grpId="0" nodeType="withEffect">
                                  <p:stCondLst>
                                    <p:cond delay="0"/>
                                  </p:stCondLst>
                                  <p:childTnLst>
                                    <p:set>
                                      <p:cBhvr>
                                        <p:cTn id="66" dur="1" fill="hold">
                                          <p:stCondLst>
                                            <p:cond delay="0"/>
                                          </p:stCondLst>
                                        </p:cTn>
                                        <p:tgtEl>
                                          <p:spTgt spid="30"/>
                                        </p:tgtEl>
                                        <p:attrNameLst>
                                          <p:attrName>style.visibility</p:attrName>
                                        </p:attrNameLst>
                                      </p:cBhvr>
                                      <p:to>
                                        <p:strVal val="visible"/>
                                      </p:to>
                                    </p:set>
                                    <p:animEffect transition="in" filter="dissolve">
                                      <p:cBhvr>
                                        <p:cTn id="6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8" fill="hold" display="0">
                  <p:stCondLst>
                    <p:cond delay="indefinite"/>
                  </p:stCondLst>
                  <p:endCondLst>
                    <p:cond evt="onStopAudio" delay="0">
                      <p:tgtEl>
                        <p:sldTgt/>
                      </p:tgtEl>
                    </p:cond>
                  </p:endCondLst>
                </p:cTn>
                <p:tgtEl>
                  <p:spTgt spid="2"/>
                </p:tgtEl>
              </p:cMediaNode>
            </p:audio>
          </p:childTnLst>
        </p:cTn>
      </p:par>
    </p:tnLst>
    <p:bldLst>
      <p:bldP spid="3" grpId="0" animBg="1"/>
      <p:bldP spid="19" grpId="0" animBg="1"/>
      <p:bldP spid="4" grpId="0"/>
      <p:bldP spid="14" grpId="0" animBg="1"/>
      <p:bldP spid="21" grpId="0"/>
      <p:bldP spid="22" grpId="0" animBg="1"/>
      <p:bldP spid="24" grpId="0"/>
      <p:bldP spid="7" grpId="0"/>
      <p:bldP spid="26" grpId="0"/>
      <p:bldP spid="9" grpId="0"/>
      <p:bldP spid="30" grpId="0"/>
      <p:bldP spid="31" grpId="0" animBg="1"/>
      <p:bldP spid="3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88E5A7CC-13A0-0346-BA8C-DB7D57665857}"/>
              </a:ext>
            </a:extLst>
          </p:cNvPr>
          <p:cNvSpPr>
            <a:spLocks noGrp="1"/>
          </p:cNvSpPr>
          <p:nvPr>
            <p:ph type="sldNum" sz="quarter" idx="12"/>
          </p:nvPr>
        </p:nvSpPr>
        <p:spPr/>
        <p:txBody>
          <a:bodyPr/>
          <a:lstStyle/>
          <a:p>
            <a:fld id="{FCAEAE96-855E-42B1-8DE9-9C9E68DE18C5}" type="slidenum">
              <a:rPr lang="fr-FR" smtClean="0"/>
              <a:pPr/>
              <a:t>16</a:t>
            </a:fld>
            <a:endParaRPr lang="fr-FR"/>
          </a:p>
        </p:txBody>
      </p:sp>
      <p:pic>
        <p:nvPicPr>
          <p:cNvPr id="5" name="Immagine 4">
            <a:extLst>
              <a:ext uri="{FF2B5EF4-FFF2-40B4-BE49-F238E27FC236}">
                <a16:creationId xmlns:a16="http://schemas.microsoft.com/office/drawing/2014/main" id="{B6E51DAD-11B4-3C47-8231-8606B259EE7F}"/>
              </a:ext>
            </a:extLst>
          </p:cNvPr>
          <p:cNvPicPr>
            <a:picLocks noChangeAspect="1"/>
          </p:cNvPicPr>
          <p:nvPr/>
        </p:nvPicPr>
        <p:blipFill>
          <a:blip r:embed="rId6"/>
          <a:stretch>
            <a:fillRect/>
          </a:stretch>
        </p:blipFill>
        <p:spPr>
          <a:xfrm>
            <a:off x="990600" y="1176732"/>
            <a:ext cx="4330700" cy="3334256"/>
          </a:xfrm>
          <a:prstGeom prst="rect">
            <a:avLst/>
          </a:prstGeom>
        </p:spPr>
      </p:pic>
      <p:pic>
        <p:nvPicPr>
          <p:cNvPr id="6" name="Immagine 5">
            <a:extLst>
              <a:ext uri="{FF2B5EF4-FFF2-40B4-BE49-F238E27FC236}">
                <a16:creationId xmlns:a16="http://schemas.microsoft.com/office/drawing/2014/main" id="{8878DECD-A435-C941-9B02-2CD8DE4A1012}"/>
              </a:ext>
            </a:extLst>
          </p:cNvPr>
          <p:cNvPicPr>
            <a:picLocks noChangeAspect="1"/>
          </p:cNvPicPr>
          <p:nvPr/>
        </p:nvPicPr>
        <p:blipFill>
          <a:blip r:embed="rId7"/>
          <a:stretch>
            <a:fillRect/>
          </a:stretch>
        </p:blipFill>
        <p:spPr>
          <a:xfrm>
            <a:off x="3886200" y="2514600"/>
            <a:ext cx="4546600" cy="3178597"/>
          </a:xfrm>
          <a:prstGeom prst="rect">
            <a:avLst/>
          </a:prstGeom>
        </p:spPr>
      </p:pic>
      <p:sp>
        <p:nvSpPr>
          <p:cNvPr id="7" name="TextBox 2">
            <a:extLst>
              <a:ext uri="{FF2B5EF4-FFF2-40B4-BE49-F238E27FC236}">
                <a16:creationId xmlns:a16="http://schemas.microsoft.com/office/drawing/2014/main" id="{A1C1939F-B478-B64C-928A-8C1DCC3CA8AF}"/>
              </a:ext>
            </a:extLst>
          </p:cNvPr>
          <p:cNvSpPr txBox="1"/>
          <p:nvPr/>
        </p:nvSpPr>
        <p:spPr>
          <a:xfrm>
            <a:off x="2233464" y="203739"/>
            <a:ext cx="4776936" cy="523220"/>
          </a:xfrm>
          <a:prstGeom prst="rect">
            <a:avLst/>
          </a:prstGeom>
          <a:noFill/>
        </p:spPr>
        <p:txBody>
          <a:bodyPr wrap="square" rtlCol="0">
            <a:spAutoFit/>
          </a:bodyPr>
          <a:lstStyle/>
          <a:p>
            <a:pPr algn="ctr"/>
            <a:r>
              <a:rPr lang="fr-FR" sz="2800" dirty="0">
                <a:latin typeface="Helvetica" pitchFamily="2" charset="0"/>
                <a:cs typeface="Arial" panose="020B0604020202020204" pitchFamily="34" charset="0"/>
              </a:rPr>
              <a:t>PAPTPL vs PAPTP</a:t>
            </a:r>
          </a:p>
        </p:txBody>
      </p:sp>
      <p:sp>
        <p:nvSpPr>
          <p:cNvPr id="8" name="Rettangolo 7">
            <a:extLst>
              <a:ext uri="{FF2B5EF4-FFF2-40B4-BE49-F238E27FC236}">
                <a16:creationId xmlns:a16="http://schemas.microsoft.com/office/drawing/2014/main" id="{E650B889-06E6-AA4F-AFB4-4CE562447A56}"/>
              </a:ext>
            </a:extLst>
          </p:cNvPr>
          <p:cNvSpPr/>
          <p:nvPr/>
        </p:nvSpPr>
        <p:spPr>
          <a:xfrm>
            <a:off x="1371600" y="914400"/>
            <a:ext cx="2362200" cy="1447800"/>
          </a:xfrm>
          <a:prstGeom prst="rect">
            <a:avLst/>
          </a:prstGeom>
          <a:noFill/>
          <a:ln w="28575">
            <a:solidFill>
              <a:srgbClr val="0069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9" name="Picture 4">
            <a:extLst>
              <a:ext uri="{FF2B5EF4-FFF2-40B4-BE49-F238E27FC236}">
                <a16:creationId xmlns:a16="http://schemas.microsoft.com/office/drawing/2014/main" id="{5F800CF1-8213-2647-8B01-25E18237217E}"/>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pic>
        <p:nvPicPr>
          <p:cNvPr id="2" name="Audio 1">
            <a:hlinkClick r:id="" action="ppaction://media"/>
            <a:extLst>
              <a:ext uri="{FF2B5EF4-FFF2-40B4-BE49-F238E27FC236}">
                <a16:creationId xmlns:a16="http://schemas.microsoft.com/office/drawing/2014/main" id="{E9D80058-B87E-8A46-8471-81B7F2632CF1}"/>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4118868931"/>
      </p:ext>
    </p:extLst>
  </p:cSld>
  <p:clrMapOvr>
    <a:masterClrMapping/>
  </p:clrMapOvr>
  <mc:AlternateContent xmlns:mc="http://schemas.openxmlformats.org/markup-compatibility/2006" xmlns:p14="http://schemas.microsoft.com/office/powerpoint/2010/main">
    <mc:Choice Requires="p14">
      <p:transition spd="slow" p14:dur="2000" advTm="15759"/>
    </mc:Choice>
    <mc:Fallback xmlns="">
      <p:transition spd="slow" advTm="157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dissolv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2"/>
                </p:tgtEl>
              </p:cMediaNode>
            </p:audio>
          </p:childTnLst>
        </p:cTn>
      </p:par>
    </p:tnLst>
    <p:bldLst>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FCAEAE96-855E-42B1-8DE9-9C9E68DE18C5}" type="slidenum">
              <a:rPr lang="fr-FR" smtClean="0"/>
              <a:pPr/>
              <a:t>17</a:t>
            </a:fld>
            <a:endParaRPr lang="fr-FR"/>
          </a:p>
        </p:txBody>
      </p:sp>
      <p:pic>
        <p:nvPicPr>
          <p:cNvPr id="5" name="Picture 4">
            <a:extLst>
              <a:ext uri="{FF2B5EF4-FFF2-40B4-BE49-F238E27FC236}">
                <a16:creationId xmlns:a16="http://schemas.microsoft.com/office/drawing/2014/main" id="{3CFB525F-7065-45C8-9992-6C435E2CE88E}"/>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pic>
        <p:nvPicPr>
          <p:cNvPr id="2050"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75607" y="533400"/>
            <a:ext cx="5792786" cy="476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ttangolo 1"/>
          <p:cNvSpPr/>
          <p:nvPr/>
        </p:nvSpPr>
        <p:spPr>
          <a:xfrm>
            <a:off x="76200" y="5204936"/>
            <a:ext cx="8839200" cy="646331"/>
          </a:xfrm>
          <a:prstGeom prst="rect">
            <a:avLst/>
          </a:prstGeom>
        </p:spPr>
        <p:txBody>
          <a:bodyPr wrap="square">
            <a:spAutoFit/>
          </a:bodyPr>
          <a:lstStyle/>
          <a:p>
            <a:pPr algn="ctr"/>
            <a:r>
              <a:rPr lang="en-GB" sz="1200" dirty="0">
                <a:latin typeface="Helvetica" pitchFamily="2" charset="0"/>
              </a:rPr>
              <a:t>Cell viability of SHSY-5Y cells following treatment for 24 hr with the indicated compounds (MTS assay, 540 nm). Values are reported as mean percentage of viable cells normalized with respect to untreated cells (n = 3); each condition was significantly different from control:  *p &lt; 0.05, ***p &lt; 0.001, One-way ANOVA. </a:t>
            </a:r>
            <a:endParaRPr lang="it-IT" sz="1200" dirty="0">
              <a:latin typeface="Helvetica" pitchFamily="2" charset="0"/>
            </a:endParaRPr>
          </a:p>
        </p:txBody>
      </p:sp>
      <p:sp>
        <p:nvSpPr>
          <p:cNvPr id="9" name="TextBox 2">
            <a:extLst>
              <a:ext uri="{FF2B5EF4-FFF2-40B4-BE49-F238E27FC236}">
                <a16:creationId xmlns:a16="http://schemas.microsoft.com/office/drawing/2014/main" id="{C37FC632-982C-EE48-88BB-EA906005A329}"/>
              </a:ext>
            </a:extLst>
          </p:cNvPr>
          <p:cNvSpPr txBox="1"/>
          <p:nvPr/>
        </p:nvSpPr>
        <p:spPr>
          <a:xfrm>
            <a:off x="2233464" y="203739"/>
            <a:ext cx="4776936" cy="523220"/>
          </a:xfrm>
          <a:prstGeom prst="rect">
            <a:avLst/>
          </a:prstGeom>
          <a:noFill/>
        </p:spPr>
        <p:txBody>
          <a:bodyPr wrap="square" rtlCol="0">
            <a:spAutoFit/>
          </a:bodyPr>
          <a:lstStyle/>
          <a:p>
            <a:pPr algn="ctr"/>
            <a:r>
              <a:rPr lang="fr-FR" sz="2800" dirty="0">
                <a:latin typeface="Helvetica" pitchFamily="2" charset="0"/>
                <a:cs typeface="Arial" panose="020B0604020202020204" pitchFamily="34" charset="0"/>
              </a:rPr>
              <a:t>VIABILITY ASSAY</a:t>
            </a:r>
          </a:p>
        </p:txBody>
      </p:sp>
      <p:pic>
        <p:nvPicPr>
          <p:cNvPr id="3" name="Audio 2">
            <a:hlinkClick r:id="" action="ppaction://media"/>
            <a:extLst>
              <a:ext uri="{FF2B5EF4-FFF2-40B4-BE49-F238E27FC236}">
                <a16:creationId xmlns:a16="http://schemas.microsoft.com/office/drawing/2014/main" id="{D3D54756-596D-6947-8864-9FE5FD4516B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240"/>
    </mc:Choice>
    <mc:Fallback xmlns="">
      <p:transition spd="slow" advTm="62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FCAEAE96-855E-42B1-8DE9-9C9E68DE18C5}" type="slidenum">
              <a:rPr lang="fr-FR" smtClean="0"/>
              <a:pPr/>
              <a:t>18</a:t>
            </a:fld>
            <a:endParaRPr lang="fr-FR"/>
          </a:p>
        </p:txBody>
      </p:sp>
      <p:pic>
        <p:nvPicPr>
          <p:cNvPr id="5" name="Immagine 4"/>
          <p:cNvPicPr/>
          <p:nvPr/>
        </p:nvPicPr>
        <p:blipFill rotWithShape="1">
          <a:blip r:embed="rId5" cstate="print">
            <a:extLst>
              <a:ext uri="{28A0092B-C50C-407E-A947-70E740481C1C}">
                <a14:useLocalDpi xmlns:a14="http://schemas.microsoft.com/office/drawing/2010/main" val="0"/>
              </a:ext>
            </a:extLst>
          </a:blip>
          <a:srcRect t="8893" b="50000"/>
          <a:stretch/>
        </p:blipFill>
        <p:spPr bwMode="auto">
          <a:xfrm>
            <a:off x="1715406" y="999492"/>
            <a:ext cx="5706110" cy="4082144"/>
          </a:xfrm>
          <a:prstGeom prst="rect">
            <a:avLst/>
          </a:prstGeom>
          <a:noFill/>
          <a:ln>
            <a:noFill/>
          </a:ln>
        </p:spPr>
      </p:pic>
      <p:pic>
        <p:nvPicPr>
          <p:cNvPr id="6" name="Picture 4">
            <a:extLst>
              <a:ext uri="{FF2B5EF4-FFF2-40B4-BE49-F238E27FC236}">
                <a16:creationId xmlns:a16="http://schemas.microsoft.com/office/drawing/2014/main" id="{3CFB525F-7065-45C8-9992-6C435E2CE88E}"/>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sp>
        <p:nvSpPr>
          <p:cNvPr id="3" name="CasellaDiTesto 2">
            <a:extLst>
              <a:ext uri="{FF2B5EF4-FFF2-40B4-BE49-F238E27FC236}">
                <a16:creationId xmlns:a16="http://schemas.microsoft.com/office/drawing/2014/main" id="{C52FB965-A100-1E49-83AD-7C58CCAA464B}"/>
              </a:ext>
            </a:extLst>
          </p:cNvPr>
          <p:cNvSpPr txBox="1"/>
          <p:nvPr/>
        </p:nvSpPr>
        <p:spPr>
          <a:xfrm>
            <a:off x="1460500" y="152400"/>
            <a:ext cx="6553200" cy="523220"/>
          </a:xfrm>
          <a:prstGeom prst="rect">
            <a:avLst/>
          </a:prstGeom>
          <a:noFill/>
        </p:spPr>
        <p:txBody>
          <a:bodyPr wrap="square" rtlCol="0">
            <a:spAutoFit/>
          </a:bodyPr>
          <a:lstStyle/>
          <a:p>
            <a:pPr algn="ctr"/>
            <a:r>
              <a:rPr lang="it-IT" sz="2800" dirty="0">
                <a:latin typeface="Helvetica" pitchFamily="2" charset="0"/>
              </a:rPr>
              <a:t>An2-PAPTP BLOOD STABILITY</a:t>
            </a:r>
          </a:p>
        </p:txBody>
      </p:sp>
      <p:sp>
        <p:nvSpPr>
          <p:cNvPr id="4" name="Rettangolo 3">
            <a:extLst>
              <a:ext uri="{FF2B5EF4-FFF2-40B4-BE49-F238E27FC236}">
                <a16:creationId xmlns:a16="http://schemas.microsoft.com/office/drawing/2014/main" id="{150EAA29-7E5F-D94D-A459-AE7CFADF8681}"/>
              </a:ext>
            </a:extLst>
          </p:cNvPr>
          <p:cNvSpPr/>
          <p:nvPr/>
        </p:nvSpPr>
        <p:spPr>
          <a:xfrm>
            <a:off x="304800" y="5193172"/>
            <a:ext cx="8458200" cy="517065"/>
          </a:xfrm>
          <a:prstGeom prst="rect">
            <a:avLst/>
          </a:prstGeom>
        </p:spPr>
        <p:txBody>
          <a:bodyPr wrap="square">
            <a:spAutoFit/>
          </a:bodyPr>
          <a:lstStyle/>
          <a:p>
            <a:pPr algn="ctr">
              <a:lnSpc>
                <a:spcPct val="115000"/>
              </a:lnSpc>
              <a:spcAft>
                <a:spcPts val="0"/>
              </a:spcAft>
            </a:pPr>
            <a:r>
              <a:rPr lang="en-GB" sz="1200" dirty="0">
                <a:solidFill>
                  <a:srgbClr val="000000"/>
                </a:solidFill>
                <a:latin typeface="Helvetica" pitchFamily="2" charset="0"/>
                <a:ea typeface="Times New Roman" panose="02020603050405020304" pitchFamily="18" charset="0"/>
              </a:rPr>
              <a:t>Kinetics </a:t>
            </a:r>
            <a:r>
              <a:rPr lang="en-GB" sz="1200" dirty="0">
                <a:latin typeface="Helvetica" pitchFamily="2" charset="0"/>
                <a:ea typeface="Times New Roman" panose="02020603050405020304" pitchFamily="18" charset="0"/>
              </a:rPr>
              <a:t>of An2-PAPTP </a:t>
            </a:r>
            <a:r>
              <a:rPr lang="en-GB" sz="1200" dirty="0">
                <a:solidFill>
                  <a:srgbClr val="000000"/>
                </a:solidFill>
                <a:latin typeface="Helvetica" pitchFamily="2" charset="0"/>
                <a:ea typeface="Times New Roman" panose="02020603050405020304" pitchFamily="18" charset="0"/>
              </a:rPr>
              <a:t>hydrolysis in fresh mouse blood. Data refer to the percentage of PAPTPL released and are expressed as mean ± SEM. </a:t>
            </a:r>
            <a:r>
              <a:rPr lang="en-US" sz="1200" dirty="0">
                <a:solidFill>
                  <a:srgbClr val="000000"/>
                </a:solidFill>
                <a:latin typeface="Helvetica" pitchFamily="2" charset="0"/>
                <a:ea typeface="Times New Roman" panose="02020603050405020304" pitchFamily="18" charset="0"/>
              </a:rPr>
              <a:t>N = 5.</a:t>
            </a:r>
            <a:endParaRPr lang="it-IT" sz="1200" dirty="0">
              <a:effectLst/>
              <a:latin typeface="Helvetica" pitchFamily="2" charset="0"/>
              <a:ea typeface="Times New Roman" panose="02020603050405020304" pitchFamily="18" charset="0"/>
            </a:endParaRPr>
          </a:p>
        </p:txBody>
      </p:sp>
      <p:pic>
        <p:nvPicPr>
          <p:cNvPr id="7" name="Audio 6">
            <a:hlinkClick r:id="" action="ppaction://media"/>
            <a:extLst>
              <a:ext uri="{FF2B5EF4-FFF2-40B4-BE49-F238E27FC236}">
                <a16:creationId xmlns:a16="http://schemas.microsoft.com/office/drawing/2014/main" id="{F3956475-E70E-FD4F-86AA-99E0FF616FC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4215002053"/>
      </p:ext>
    </p:extLst>
  </p:cSld>
  <p:clrMapOvr>
    <a:masterClrMapping/>
  </p:clrMapOvr>
  <mc:AlternateContent xmlns:mc="http://schemas.openxmlformats.org/markup-compatibility/2006" xmlns:p14="http://schemas.microsoft.com/office/powerpoint/2010/main">
    <mc:Choice Requires="p14">
      <p:transition spd="slow" p14:dur="2000" advTm="14026"/>
    </mc:Choice>
    <mc:Fallback xmlns="">
      <p:transition spd="slow" advTm="140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a:extLst>
              <a:ext uri="{FF2B5EF4-FFF2-40B4-BE49-F238E27FC236}">
                <a16:creationId xmlns:a16="http://schemas.microsoft.com/office/drawing/2014/main" id="{8CA3DEF1-C5BB-DE41-BE49-EA581B153FBB}"/>
              </a:ext>
            </a:extLst>
          </p:cNvPr>
          <p:cNvSpPr>
            <a:spLocks noGrp="1"/>
          </p:cNvSpPr>
          <p:nvPr>
            <p:ph type="title"/>
          </p:nvPr>
        </p:nvSpPr>
        <p:spPr>
          <a:xfrm>
            <a:off x="467544" y="116632"/>
            <a:ext cx="8229600" cy="778098"/>
          </a:xfrm>
        </p:spPr>
        <p:txBody>
          <a:bodyPr vert="horz" lIns="91440" tIns="45720" rIns="91440" bIns="45720" rtlCol="0" anchor="ctr">
            <a:noAutofit/>
          </a:bodyPr>
          <a:lstStyle/>
          <a:p>
            <a:pPr algn="ctr"/>
            <a:r>
              <a:rPr lang="it-IT" sz="2800" dirty="0">
                <a:latin typeface="Helvetica" pitchFamily="2" charset="0"/>
                <a:cs typeface="Arial" panose="020B0604020202020204" pitchFamily="34" charset="0"/>
              </a:rPr>
              <a:t>An2-PAPTP DISTRIBUTION</a:t>
            </a:r>
          </a:p>
        </p:txBody>
      </p:sp>
      <p:sp>
        <p:nvSpPr>
          <p:cNvPr id="6" name="CasellaDiTesto 5">
            <a:extLst>
              <a:ext uri="{FF2B5EF4-FFF2-40B4-BE49-F238E27FC236}">
                <a16:creationId xmlns:a16="http://schemas.microsoft.com/office/drawing/2014/main" id="{976B8EFD-1862-7A4F-AA6C-9DC8259DBC60}"/>
              </a:ext>
            </a:extLst>
          </p:cNvPr>
          <p:cNvSpPr txBox="1"/>
          <p:nvPr/>
        </p:nvSpPr>
        <p:spPr>
          <a:xfrm>
            <a:off x="6130496" y="3830253"/>
            <a:ext cx="2384854" cy="1668342"/>
          </a:xfrm>
          <a:prstGeom prst="rect">
            <a:avLst/>
          </a:prstGeom>
          <a:noFill/>
        </p:spPr>
        <p:txBody>
          <a:bodyPr wrap="square" rtlCol="0">
            <a:spAutoFit/>
          </a:bodyPr>
          <a:lstStyle/>
          <a:p>
            <a:pPr>
              <a:lnSpc>
                <a:spcPct val="200000"/>
              </a:lnSpc>
            </a:pPr>
            <a:r>
              <a:rPr lang="it-IT" b="1" dirty="0">
                <a:latin typeface="Arial" panose="020B0604020202020204" pitchFamily="34" charset="0"/>
                <a:cs typeface="Arial" panose="020B0604020202020204" pitchFamily="34" charset="0"/>
              </a:rPr>
              <a:t>15 </a:t>
            </a:r>
            <a:r>
              <a:rPr lang="it-IT" b="1" dirty="0" err="1">
                <a:latin typeface="Arial" panose="020B0604020202020204" pitchFamily="34" charset="0"/>
                <a:cs typeface="Arial" panose="020B0604020202020204" pitchFamily="34" charset="0"/>
              </a:rPr>
              <a:t>min</a:t>
            </a:r>
            <a:r>
              <a:rPr lang="it-IT" b="1" dirty="0">
                <a:latin typeface="Arial" panose="020B0604020202020204" pitchFamily="34" charset="0"/>
                <a:cs typeface="Arial" panose="020B0604020202020204" pitchFamily="34" charset="0"/>
              </a:rPr>
              <a:t> (</a:t>
            </a:r>
            <a:r>
              <a:rPr lang="it-IT" b="1" dirty="0" err="1">
                <a:latin typeface="Arial" panose="020B0604020202020204" pitchFamily="34" charset="0"/>
                <a:cs typeface="Arial" panose="020B0604020202020204" pitchFamily="34" charset="0"/>
              </a:rPr>
              <a:t>n</a:t>
            </a:r>
            <a:r>
              <a:rPr lang="it-IT" b="1" dirty="0">
                <a:latin typeface="Arial" panose="020B0604020202020204" pitchFamily="34" charset="0"/>
                <a:cs typeface="Arial" panose="020B0604020202020204" pitchFamily="34" charset="0"/>
              </a:rPr>
              <a:t> = 5)</a:t>
            </a:r>
          </a:p>
          <a:p>
            <a:pPr>
              <a:lnSpc>
                <a:spcPct val="200000"/>
              </a:lnSpc>
            </a:pPr>
            <a:r>
              <a:rPr lang="it-IT" b="1" dirty="0">
                <a:latin typeface="Arial" panose="020B0604020202020204" pitchFamily="34" charset="0"/>
                <a:cs typeface="Arial" panose="020B0604020202020204" pitchFamily="34" charset="0"/>
              </a:rPr>
              <a:t>30 </a:t>
            </a:r>
            <a:r>
              <a:rPr lang="it-IT" b="1" dirty="0" err="1">
                <a:latin typeface="Arial" panose="020B0604020202020204" pitchFamily="34" charset="0"/>
                <a:cs typeface="Arial" panose="020B0604020202020204" pitchFamily="34" charset="0"/>
              </a:rPr>
              <a:t>min</a:t>
            </a:r>
            <a:r>
              <a:rPr lang="it-IT" b="1" dirty="0">
                <a:latin typeface="Arial" panose="020B0604020202020204" pitchFamily="34" charset="0"/>
                <a:cs typeface="Arial" panose="020B0604020202020204" pitchFamily="34" charset="0"/>
              </a:rPr>
              <a:t> (</a:t>
            </a:r>
            <a:r>
              <a:rPr lang="it-IT" b="1" dirty="0" err="1">
                <a:latin typeface="Arial" panose="020B0604020202020204" pitchFamily="34" charset="0"/>
                <a:cs typeface="Arial" panose="020B0604020202020204" pitchFamily="34" charset="0"/>
              </a:rPr>
              <a:t>n</a:t>
            </a:r>
            <a:r>
              <a:rPr lang="it-IT" b="1" dirty="0">
                <a:latin typeface="Arial" panose="020B0604020202020204" pitchFamily="34" charset="0"/>
                <a:cs typeface="Arial" panose="020B0604020202020204" pitchFamily="34" charset="0"/>
              </a:rPr>
              <a:t> = 4)</a:t>
            </a:r>
          </a:p>
          <a:p>
            <a:pPr>
              <a:lnSpc>
                <a:spcPct val="200000"/>
              </a:lnSpc>
            </a:pPr>
            <a:r>
              <a:rPr lang="it-IT" b="1" dirty="0">
                <a:latin typeface="Arial" panose="020B0604020202020204" pitchFamily="34" charset="0"/>
                <a:cs typeface="Arial" panose="020B0604020202020204" pitchFamily="34" charset="0"/>
              </a:rPr>
              <a:t>60 </a:t>
            </a:r>
            <a:r>
              <a:rPr lang="it-IT" b="1" dirty="0" err="1">
                <a:latin typeface="Arial" panose="020B0604020202020204" pitchFamily="34" charset="0"/>
                <a:cs typeface="Arial" panose="020B0604020202020204" pitchFamily="34" charset="0"/>
              </a:rPr>
              <a:t>min</a:t>
            </a:r>
            <a:r>
              <a:rPr lang="it-IT" b="1" dirty="0">
                <a:latin typeface="Arial" panose="020B0604020202020204" pitchFamily="34" charset="0"/>
                <a:cs typeface="Arial" panose="020B0604020202020204" pitchFamily="34" charset="0"/>
              </a:rPr>
              <a:t> (</a:t>
            </a:r>
            <a:r>
              <a:rPr lang="it-IT" b="1" dirty="0" err="1">
                <a:latin typeface="Arial" panose="020B0604020202020204" pitchFamily="34" charset="0"/>
                <a:cs typeface="Arial" panose="020B0604020202020204" pitchFamily="34" charset="0"/>
              </a:rPr>
              <a:t>n</a:t>
            </a:r>
            <a:r>
              <a:rPr lang="it-IT" b="1" dirty="0">
                <a:latin typeface="Arial" panose="020B0604020202020204" pitchFamily="34" charset="0"/>
                <a:cs typeface="Arial" panose="020B0604020202020204" pitchFamily="34" charset="0"/>
              </a:rPr>
              <a:t> = 6)</a:t>
            </a:r>
          </a:p>
        </p:txBody>
      </p:sp>
      <p:sp>
        <p:nvSpPr>
          <p:cNvPr id="3" name="Segnaposto numero diapositiva 2">
            <a:extLst>
              <a:ext uri="{FF2B5EF4-FFF2-40B4-BE49-F238E27FC236}">
                <a16:creationId xmlns:a16="http://schemas.microsoft.com/office/drawing/2014/main" id="{4616E1D8-1186-1542-87BF-8F68CA93DD6D}"/>
              </a:ext>
            </a:extLst>
          </p:cNvPr>
          <p:cNvSpPr>
            <a:spLocks noGrp="1"/>
          </p:cNvSpPr>
          <p:nvPr>
            <p:ph type="sldNum" sz="quarter" idx="12"/>
          </p:nvPr>
        </p:nvSpPr>
        <p:spPr/>
        <p:txBody>
          <a:bodyPr/>
          <a:lstStyle/>
          <a:p>
            <a:fld id="{FB798086-B24E-A747-9794-32AA4ED3BDED}" type="slidenum">
              <a:rPr lang="it-IT" smtClean="0"/>
              <a:t>19</a:t>
            </a:fld>
            <a:endParaRPr lang="it-IT"/>
          </a:p>
        </p:txBody>
      </p:sp>
      <p:pic>
        <p:nvPicPr>
          <p:cNvPr id="7" name="Immagine 6">
            <a:extLst>
              <a:ext uri="{FF2B5EF4-FFF2-40B4-BE49-F238E27FC236}">
                <a16:creationId xmlns:a16="http://schemas.microsoft.com/office/drawing/2014/main" id="{CB1CF19A-FDBB-F04C-AC02-689F67C951D1}"/>
              </a:ext>
            </a:extLst>
          </p:cNvPr>
          <p:cNvPicPr>
            <a:picLocks noChangeAspect="1"/>
          </p:cNvPicPr>
          <p:nvPr/>
        </p:nvPicPr>
        <p:blipFill>
          <a:blip r:embed="rId5"/>
          <a:stretch>
            <a:fillRect/>
          </a:stretch>
        </p:blipFill>
        <p:spPr>
          <a:xfrm>
            <a:off x="4058913" y="2143131"/>
            <a:ext cx="1860089" cy="1860089"/>
          </a:xfrm>
          <a:prstGeom prst="rect">
            <a:avLst/>
          </a:prstGeom>
        </p:spPr>
      </p:pic>
      <p:sp>
        <p:nvSpPr>
          <p:cNvPr id="8" name="CasellaDiTesto 7">
            <a:extLst>
              <a:ext uri="{FF2B5EF4-FFF2-40B4-BE49-F238E27FC236}">
                <a16:creationId xmlns:a16="http://schemas.microsoft.com/office/drawing/2014/main" id="{D4274164-833C-2242-B993-57C06554FBFF}"/>
              </a:ext>
            </a:extLst>
          </p:cNvPr>
          <p:cNvSpPr txBox="1"/>
          <p:nvPr/>
        </p:nvSpPr>
        <p:spPr>
          <a:xfrm>
            <a:off x="552360" y="2143131"/>
            <a:ext cx="3066488" cy="1200329"/>
          </a:xfrm>
          <a:prstGeom prst="rect">
            <a:avLst/>
          </a:prstGeom>
          <a:noFill/>
        </p:spPr>
        <p:txBody>
          <a:bodyPr wrap="square" rtlCol="0">
            <a:spAutoFit/>
          </a:bodyPr>
          <a:lstStyle/>
          <a:p>
            <a:pPr>
              <a:lnSpc>
                <a:spcPct val="150000"/>
              </a:lnSpc>
            </a:pPr>
            <a:r>
              <a:rPr lang="it-IT" sz="2400" b="1" dirty="0">
                <a:solidFill>
                  <a:srgbClr val="1F9671"/>
                </a:solidFill>
                <a:latin typeface="Helvetica" pitchFamily="2" charset="0"/>
              </a:rPr>
              <a:t>Angiopep2-PAPTP </a:t>
            </a:r>
          </a:p>
          <a:p>
            <a:pPr>
              <a:lnSpc>
                <a:spcPct val="150000"/>
              </a:lnSpc>
            </a:pPr>
            <a:r>
              <a:rPr lang="it-IT" sz="2400" b="1" dirty="0">
                <a:solidFill>
                  <a:srgbClr val="1F9671"/>
                </a:solidFill>
                <a:latin typeface="Helvetica" pitchFamily="2" charset="0"/>
              </a:rPr>
              <a:t>5 µ</a:t>
            </a:r>
            <a:r>
              <a:rPr lang="it-IT" sz="2400" b="1" dirty="0" err="1">
                <a:solidFill>
                  <a:srgbClr val="1F9671"/>
                </a:solidFill>
                <a:latin typeface="Helvetica" pitchFamily="2" charset="0"/>
              </a:rPr>
              <a:t>mol</a:t>
            </a:r>
            <a:r>
              <a:rPr lang="it-IT" sz="2400" b="1" dirty="0">
                <a:solidFill>
                  <a:srgbClr val="1F9671"/>
                </a:solidFill>
                <a:latin typeface="Helvetica" pitchFamily="2" charset="0"/>
              </a:rPr>
              <a:t>/kg </a:t>
            </a:r>
            <a:r>
              <a:rPr lang="it-IT" sz="2400" b="1" dirty="0" err="1">
                <a:solidFill>
                  <a:srgbClr val="1F9671"/>
                </a:solidFill>
                <a:latin typeface="Helvetica" pitchFamily="2" charset="0"/>
              </a:rPr>
              <a:t>bw</a:t>
            </a:r>
            <a:r>
              <a:rPr lang="it-IT" sz="2400" b="1" dirty="0">
                <a:solidFill>
                  <a:srgbClr val="1F9671"/>
                </a:solidFill>
                <a:latin typeface="Helvetica" pitchFamily="2" charset="0"/>
              </a:rPr>
              <a:t>; </a:t>
            </a:r>
            <a:r>
              <a:rPr lang="it-IT" sz="2400" b="1" dirty="0" err="1">
                <a:solidFill>
                  <a:srgbClr val="1F9671"/>
                </a:solidFill>
                <a:latin typeface="Helvetica" pitchFamily="2" charset="0"/>
              </a:rPr>
              <a:t>i.v</a:t>
            </a:r>
            <a:r>
              <a:rPr lang="it-IT" sz="2400" b="1" dirty="0">
                <a:solidFill>
                  <a:srgbClr val="1F9671"/>
                </a:solidFill>
                <a:latin typeface="Helvetica" pitchFamily="2" charset="0"/>
              </a:rPr>
              <a:t>. </a:t>
            </a:r>
          </a:p>
        </p:txBody>
      </p:sp>
      <p:sp>
        <p:nvSpPr>
          <p:cNvPr id="9" name="Triangolo 8">
            <a:extLst>
              <a:ext uri="{FF2B5EF4-FFF2-40B4-BE49-F238E27FC236}">
                <a16:creationId xmlns:a16="http://schemas.microsoft.com/office/drawing/2014/main" id="{9DC5EA91-A451-C546-BCAB-8A92FF2AAB2A}"/>
              </a:ext>
            </a:extLst>
          </p:cNvPr>
          <p:cNvSpPr/>
          <p:nvPr/>
        </p:nvSpPr>
        <p:spPr>
          <a:xfrm rot="14179929">
            <a:off x="5782946" y="1714775"/>
            <a:ext cx="422943" cy="1295433"/>
          </a:xfrm>
          <a:prstGeom prst="triangle">
            <a:avLst/>
          </a:prstGeom>
          <a:solidFill>
            <a:srgbClr val="4C9E56">
              <a:alpha val="5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0" name="Immagine 9">
            <a:extLst>
              <a:ext uri="{FF2B5EF4-FFF2-40B4-BE49-F238E27FC236}">
                <a16:creationId xmlns:a16="http://schemas.microsoft.com/office/drawing/2014/main" id="{F6E0852C-A9DC-A745-94ED-0E8EFF0F60AA}"/>
              </a:ext>
            </a:extLst>
          </p:cNvPr>
          <p:cNvPicPr>
            <a:picLocks noChangeAspect="1"/>
          </p:cNvPicPr>
          <p:nvPr/>
        </p:nvPicPr>
        <p:blipFill>
          <a:blip r:embed="rId6"/>
          <a:stretch>
            <a:fillRect/>
          </a:stretch>
        </p:blipFill>
        <p:spPr>
          <a:xfrm>
            <a:off x="6573723" y="1427887"/>
            <a:ext cx="912927" cy="912927"/>
          </a:xfrm>
          <a:prstGeom prst="rect">
            <a:avLst/>
          </a:prstGeom>
        </p:spPr>
      </p:pic>
      <p:sp>
        <p:nvSpPr>
          <p:cNvPr id="11" name="Triangolo 10">
            <a:extLst>
              <a:ext uri="{FF2B5EF4-FFF2-40B4-BE49-F238E27FC236}">
                <a16:creationId xmlns:a16="http://schemas.microsoft.com/office/drawing/2014/main" id="{0FBA7686-258D-9342-8F3D-F9EFBCCF5D95}"/>
              </a:ext>
            </a:extLst>
          </p:cNvPr>
          <p:cNvSpPr/>
          <p:nvPr/>
        </p:nvSpPr>
        <p:spPr>
          <a:xfrm rot="1042447">
            <a:off x="4300066" y="3001937"/>
            <a:ext cx="564556" cy="1328318"/>
          </a:xfrm>
          <a:prstGeom prst="triangle">
            <a:avLst/>
          </a:prstGeom>
          <a:solidFill>
            <a:srgbClr val="4C9E56">
              <a:alpha val="5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2" name="Immagine 11">
            <a:extLst>
              <a:ext uri="{FF2B5EF4-FFF2-40B4-BE49-F238E27FC236}">
                <a16:creationId xmlns:a16="http://schemas.microsoft.com/office/drawing/2014/main" id="{19342040-505B-CD4C-817A-9681F0A74F7C}"/>
              </a:ext>
            </a:extLst>
          </p:cNvPr>
          <p:cNvPicPr>
            <a:picLocks noChangeAspect="1"/>
          </p:cNvPicPr>
          <p:nvPr/>
        </p:nvPicPr>
        <p:blipFill>
          <a:blip r:embed="rId7"/>
          <a:stretch>
            <a:fillRect/>
          </a:stretch>
        </p:blipFill>
        <p:spPr>
          <a:xfrm>
            <a:off x="3867913" y="4474630"/>
            <a:ext cx="714431" cy="714431"/>
          </a:xfrm>
          <a:prstGeom prst="rect">
            <a:avLst/>
          </a:prstGeom>
        </p:spPr>
      </p:pic>
      <p:pic>
        <p:nvPicPr>
          <p:cNvPr id="13" name="Immagine 12">
            <a:extLst>
              <a:ext uri="{FF2B5EF4-FFF2-40B4-BE49-F238E27FC236}">
                <a16:creationId xmlns:a16="http://schemas.microsoft.com/office/drawing/2014/main" id="{5B26D489-E296-6C4A-BC63-E99E8B88F0BB}"/>
              </a:ext>
            </a:extLst>
          </p:cNvPr>
          <p:cNvPicPr>
            <a:picLocks noChangeAspect="1"/>
          </p:cNvPicPr>
          <p:nvPr/>
        </p:nvPicPr>
        <p:blipFill>
          <a:blip r:embed="rId8"/>
          <a:stretch>
            <a:fillRect/>
          </a:stretch>
        </p:blipFill>
        <p:spPr>
          <a:xfrm>
            <a:off x="6650725" y="3415271"/>
            <a:ext cx="501650" cy="501650"/>
          </a:xfrm>
          <a:prstGeom prst="rect">
            <a:avLst/>
          </a:prstGeom>
        </p:spPr>
      </p:pic>
      <p:pic>
        <p:nvPicPr>
          <p:cNvPr id="14" name="Picture 4">
            <a:extLst>
              <a:ext uri="{FF2B5EF4-FFF2-40B4-BE49-F238E27FC236}">
                <a16:creationId xmlns:a16="http://schemas.microsoft.com/office/drawing/2014/main" id="{3CFB525F-7065-45C8-9992-6C435E2CE88E}"/>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pic>
        <p:nvPicPr>
          <p:cNvPr id="2" name="Audio 1">
            <a:hlinkClick r:id="" action="ppaction://media"/>
            <a:extLst>
              <a:ext uri="{FF2B5EF4-FFF2-40B4-BE49-F238E27FC236}">
                <a16:creationId xmlns:a16="http://schemas.microsoft.com/office/drawing/2014/main" id="{7B2A2A7D-D05D-674E-AED5-D9CEDB44247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578177129"/>
      </p:ext>
    </p:extLst>
  </p:cSld>
  <p:clrMapOvr>
    <a:masterClrMapping/>
  </p:clrMapOvr>
  <mc:AlternateContent xmlns:mc="http://schemas.openxmlformats.org/markup-compatibility/2006" xmlns:p14="http://schemas.microsoft.com/office/powerpoint/2010/main">
    <mc:Choice Requires="p14">
      <p:transition spd="slow" p14:dur="2000" advTm="15578"/>
    </mc:Choice>
    <mc:Fallback xmlns="">
      <p:transition spd="slow" advTm="155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8600" y="228600"/>
            <a:ext cx="8534398" cy="1754326"/>
          </a:xfrm>
          <a:prstGeom prst="rect">
            <a:avLst/>
          </a:prstGeom>
        </p:spPr>
        <p:txBody>
          <a:bodyPr wrap="square">
            <a:spAutoFit/>
          </a:bodyPr>
          <a:lstStyle/>
          <a:p>
            <a:pPr algn="ctr">
              <a:lnSpc>
                <a:spcPct val="150000"/>
              </a:lnSpc>
            </a:pPr>
            <a:r>
              <a:rPr lang="en-US" sz="2400" b="1" dirty="0">
                <a:latin typeface="Helvetica" pitchFamily="2" charset="0"/>
              </a:rPr>
              <a:t>Conjugation with Angiopep2 (An2) as a strategy for the brain delivery of a </a:t>
            </a:r>
            <a:r>
              <a:rPr lang="en-US" sz="2400" b="1" dirty="0" err="1">
                <a:latin typeface="Helvetica" pitchFamily="2" charset="0"/>
              </a:rPr>
              <a:t>mitochondriotropic</a:t>
            </a:r>
            <a:r>
              <a:rPr lang="en-US" sz="2400" b="1" dirty="0">
                <a:latin typeface="Helvetica" pitchFamily="2" charset="0"/>
              </a:rPr>
              <a:t> inhibitor of the potassium channel Kv1.3</a:t>
            </a:r>
          </a:p>
        </p:txBody>
      </p:sp>
      <p:sp>
        <p:nvSpPr>
          <p:cNvPr id="12" name="Slide Number Placeholder 11"/>
          <p:cNvSpPr>
            <a:spLocks noGrp="1"/>
          </p:cNvSpPr>
          <p:nvPr>
            <p:ph type="sldNum" sz="quarter" idx="12"/>
          </p:nvPr>
        </p:nvSpPr>
        <p:spPr/>
        <p:txBody>
          <a:bodyPr/>
          <a:lstStyle/>
          <a:p>
            <a:fld id="{FCAEAE96-855E-42B1-8DE9-9C9E68DE18C5}" type="slidenum">
              <a:rPr lang="fr-FR" smtClean="0">
                <a:latin typeface="Arial" panose="020B0604020202020204" pitchFamily="34" charset="0"/>
                <a:cs typeface="Arial" panose="020B0604020202020204" pitchFamily="34" charset="0"/>
              </a:rPr>
              <a:pPr/>
              <a:t>2</a:t>
            </a:fld>
            <a:endParaRPr lang="fr-FR"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pic>
        <p:nvPicPr>
          <p:cNvPr id="21" name="Immagine 20">
            <a:extLst>
              <a:ext uri="{FF2B5EF4-FFF2-40B4-BE49-F238E27FC236}">
                <a16:creationId xmlns:a16="http://schemas.microsoft.com/office/drawing/2014/main" id="{55FE9417-E300-C547-A2A6-FEA6DEAB335B}"/>
              </a:ext>
            </a:extLst>
          </p:cNvPr>
          <p:cNvPicPr>
            <a:picLocks noChangeAspect="1"/>
          </p:cNvPicPr>
          <p:nvPr/>
        </p:nvPicPr>
        <p:blipFill>
          <a:blip r:embed="rId6"/>
          <a:stretch>
            <a:fillRect/>
          </a:stretch>
        </p:blipFill>
        <p:spPr>
          <a:xfrm>
            <a:off x="5334000" y="2158724"/>
            <a:ext cx="2895600" cy="2627724"/>
          </a:xfrm>
          <a:prstGeom prst="rect">
            <a:avLst/>
          </a:prstGeom>
        </p:spPr>
      </p:pic>
      <p:sp>
        <p:nvSpPr>
          <p:cNvPr id="22" name="Rettangolo 21">
            <a:extLst>
              <a:ext uri="{FF2B5EF4-FFF2-40B4-BE49-F238E27FC236}">
                <a16:creationId xmlns:a16="http://schemas.microsoft.com/office/drawing/2014/main" id="{C13B471C-4F00-EA4F-A35B-ACB3B9862E4D}"/>
              </a:ext>
            </a:extLst>
          </p:cNvPr>
          <p:cNvSpPr/>
          <p:nvPr/>
        </p:nvSpPr>
        <p:spPr>
          <a:xfrm flipH="1">
            <a:off x="4831080" y="2209800"/>
            <a:ext cx="45719" cy="3048000"/>
          </a:xfrm>
          <a:prstGeom prst="rect">
            <a:avLst/>
          </a:prstGeom>
          <a:solidFill>
            <a:srgbClr val="2D53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728"/>
          </a:p>
        </p:txBody>
      </p:sp>
      <p:cxnSp>
        <p:nvCxnSpPr>
          <p:cNvPr id="23" name="Connettore 2 22">
            <a:extLst>
              <a:ext uri="{FF2B5EF4-FFF2-40B4-BE49-F238E27FC236}">
                <a16:creationId xmlns:a16="http://schemas.microsoft.com/office/drawing/2014/main" id="{2208DC29-F01A-5646-805F-D46E6CB49BB1}"/>
              </a:ext>
            </a:extLst>
          </p:cNvPr>
          <p:cNvCxnSpPr>
            <a:cxnSpLocks/>
          </p:cNvCxnSpPr>
          <p:nvPr/>
        </p:nvCxnSpPr>
        <p:spPr>
          <a:xfrm flipH="1" flipV="1">
            <a:off x="4343400" y="3039034"/>
            <a:ext cx="478355" cy="361722"/>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4" name="Connettore 1 23">
            <a:extLst>
              <a:ext uri="{FF2B5EF4-FFF2-40B4-BE49-F238E27FC236}">
                <a16:creationId xmlns:a16="http://schemas.microsoft.com/office/drawing/2014/main" id="{D75ADC40-A304-AD46-BD9D-32417DAA6EDE}"/>
              </a:ext>
            </a:extLst>
          </p:cNvPr>
          <p:cNvCxnSpPr>
            <a:cxnSpLocks/>
          </p:cNvCxnSpPr>
          <p:nvPr/>
        </p:nvCxnSpPr>
        <p:spPr>
          <a:xfrm flipH="1" flipV="1">
            <a:off x="4343400" y="3400756"/>
            <a:ext cx="484815" cy="3798"/>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 name="Connettore 2 24">
            <a:extLst>
              <a:ext uri="{FF2B5EF4-FFF2-40B4-BE49-F238E27FC236}">
                <a16:creationId xmlns:a16="http://schemas.microsoft.com/office/drawing/2014/main" id="{73D3A585-0AE5-EB4F-9C17-D2AAD6D34238}"/>
              </a:ext>
            </a:extLst>
          </p:cNvPr>
          <p:cNvCxnSpPr>
            <a:cxnSpLocks/>
          </p:cNvCxnSpPr>
          <p:nvPr/>
        </p:nvCxnSpPr>
        <p:spPr>
          <a:xfrm>
            <a:off x="4343400" y="4848410"/>
            <a:ext cx="1143000" cy="0"/>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26" name="CasellaDiTesto 25">
            <a:extLst>
              <a:ext uri="{FF2B5EF4-FFF2-40B4-BE49-F238E27FC236}">
                <a16:creationId xmlns:a16="http://schemas.microsoft.com/office/drawing/2014/main" id="{D5575C7A-1B52-BB4B-8C58-08B3797B8F90}"/>
              </a:ext>
            </a:extLst>
          </p:cNvPr>
          <p:cNvSpPr txBox="1"/>
          <p:nvPr/>
        </p:nvSpPr>
        <p:spPr>
          <a:xfrm>
            <a:off x="2095906" y="2743200"/>
            <a:ext cx="1697663" cy="523220"/>
          </a:xfrm>
          <a:prstGeom prst="rect">
            <a:avLst/>
          </a:prstGeom>
          <a:noFill/>
        </p:spPr>
        <p:txBody>
          <a:bodyPr wrap="square" rtlCol="0">
            <a:spAutoFit/>
          </a:bodyPr>
          <a:lstStyle>
            <a:defPPr>
              <a:defRPr lang="fr-FR"/>
            </a:defPPr>
            <a:lvl1pPr>
              <a:defRPr sz="1200" b="1">
                <a:solidFill>
                  <a:schemeClr val="tx1">
                    <a:lumMod val="65000"/>
                    <a:lumOff val="35000"/>
                  </a:schemeClr>
                </a:solidFill>
                <a:latin typeface="Helvetica" panose="020B0604020202020204" pitchFamily="34" charset="0"/>
                <a:cs typeface="Helvetica" panose="020B0604020202020204" pitchFamily="34" charset="0"/>
              </a:defRPr>
            </a:lvl1pPr>
          </a:lstStyle>
          <a:p>
            <a:r>
              <a:rPr lang="it-IT" sz="2800" dirty="0"/>
              <a:t>PAPTP</a:t>
            </a:r>
          </a:p>
        </p:txBody>
      </p:sp>
      <p:sp>
        <p:nvSpPr>
          <p:cNvPr id="27" name="CasellaDiTesto 26">
            <a:extLst>
              <a:ext uri="{FF2B5EF4-FFF2-40B4-BE49-F238E27FC236}">
                <a16:creationId xmlns:a16="http://schemas.microsoft.com/office/drawing/2014/main" id="{9F984D8E-68A9-CC42-B308-5124A6DDCA01}"/>
              </a:ext>
            </a:extLst>
          </p:cNvPr>
          <p:cNvSpPr txBox="1"/>
          <p:nvPr/>
        </p:nvSpPr>
        <p:spPr>
          <a:xfrm>
            <a:off x="990600" y="3200400"/>
            <a:ext cx="3696106" cy="369332"/>
          </a:xfrm>
          <a:prstGeom prst="rect">
            <a:avLst/>
          </a:prstGeom>
          <a:noFill/>
        </p:spPr>
        <p:txBody>
          <a:bodyPr wrap="square" rtlCol="0">
            <a:spAutoFit/>
          </a:bodyPr>
          <a:lstStyle/>
          <a:p>
            <a:pPr algn="ctr"/>
            <a:r>
              <a:rPr lang="it-IT" dirty="0">
                <a:solidFill>
                  <a:schemeClr val="tx2">
                    <a:lumMod val="75000"/>
                  </a:schemeClr>
                </a:solidFill>
                <a:latin typeface="Helvetica" pitchFamily="2" charset="0"/>
              </a:rPr>
              <a:t>NO BRAIN DELIVERY</a:t>
            </a:r>
          </a:p>
        </p:txBody>
      </p:sp>
      <p:sp>
        <p:nvSpPr>
          <p:cNvPr id="28" name="CasellaDiTesto 27">
            <a:extLst>
              <a:ext uri="{FF2B5EF4-FFF2-40B4-BE49-F238E27FC236}">
                <a16:creationId xmlns:a16="http://schemas.microsoft.com/office/drawing/2014/main" id="{2A78ECF2-BAB3-414C-8FE0-C35659536807}"/>
              </a:ext>
            </a:extLst>
          </p:cNvPr>
          <p:cNvSpPr txBox="1"/>
          <p:nvPr/>
        </p:nvSpPr>
        <p:spPr>
          <a:xfrm>
            <a:off x="1567842" y="4648200"/>
            <a:ext cx="2394558" cy="523220"/>
          </a:xfrm>
          <a:prstGeom prst="rect">
            <a:avLst/>
          </a:prstGeom>
          <a:noFill/>
        </p:spPr>
        <p:txBody>
          <a:bodyPr wrap="square" rtlCol="0">
            <a:spAutoFit/>
          </a:bodyPr>
          <a:lstStyle>
            <a:defPPr>
              <a:defRPr lang="it-IT"/>
            </a:defPPr>
            <a:lvl1pPr>
              <a:defRPr sz="1400" b="1">
                <a:solidFill>
                  <a:schemeClr val="tx1">
                    <a:lumMod val="65000"/>
                    <a:lumOff val="35000"/>
                  </a:schemeClr>
                </a:solidFill>
                <a:latin typeface="Helvetica" panose="020B0604020202020204" pitchFamily="34" charset="0"/>
                <a:cs typeface="Helvetica" panose="020B0604020202020204" pitchFamily="34" charset="0"/>
              </a:defRPr>
            </a:lvl1pPr>
          </a:lstStyle>
          <a:p>
            <a:pPr algn="ctr"/>
            <a:r>
              <a:rPr lang="it-IT" sz="2800" dirty="0"/>
              <a:t>An2-PAPTP</a:t>
            </a:r>
          </a:p>
        </p:txBody>
      </p:sp>
      <p:pic>
        <p:nvPicPr>
          <p:cNvPr id="2" name="Audio 1">
            <a:hlinkClick r:id="" action="ppaction://media"/>
            <a:extLst>
              <a:ext uri="{FF2B5EF4-FFF2-40B4-BE49-F238E27FC236}">
                <a16:creationId xmlns:a16="http://schemas.microsoft.com/office/drawing/2014/main" id="{9EC612E6-B4BB-3D4D-A081-046079FAD39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558619649"/>
      </p:ext>
    </p:extLst>
  </p:cSld>
  <p:clrMapOvr>
    <a:masterClrMapping/>
  </p:clrMapOvr>
  <mc:AlternateContent xmlns:mc="http://schemas.openxmlformats.org/markup-compatibility/2006">
    <mc:Choice xmlns:p14="http://schemas.microsoft.com/office/powerpoint/2010/main" Requires="p14">
      <p:transition spd="slow" p14:dur="2000" advTm="8286"/>
    </mc:Choice>
    <mc:Fallback>
      <p:transition spd="slow" advTm="82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1">
            <a:extLst>
              <a:ext uri="{FF2B5EF4-FFF2-40B4-BE49-F238E27FC236}">
                <a16:creationId xmlns:a16="http://schemas.microsoft.com/office/drawing/2014/main" id="{BCEF36DB-2BB7-F644-A15B-C64F444228CC}"/>
              </a:ext>
            </a:extLst>
          </p:cNvPr>
          <p:cNvSpPr>
            <a:spLocks noGrp="1"/>
          </p:cNvSpPr>
          <p:nvPr>
            <p:ph type="title"/>
          </p:nvPr>
        </p:nvSpPr>
        <p:spPr>
          <a:xfrm>
            <a:off x="467544" y="105201"/>
            <a:ext cx="8229600" cy="1213623"/>
          </a:xfrm>
        </p:spPr>
        <p:txBody>
          <a:bodyPr vert="horz" lIns="91440" tIns="45720" rIns="91440" bIns="45720" rtlCol="0" anchor="ctr">
            <a:noAutofit/>
          </a:bodyPr>
          <a:lstStyle/>
          <a:p>
            <a:pPr algn="ctr">
              <a:lnSpc>
                <a:spcPct val="150000"/>
              </a:lnSpc>
            </a:pPr>
            <a:r>
              <a:rPr lang="it-IT" sz="2800" dirty="0">
                <a:latin typeface="Arial" panose="020B0604020202020204" pitchFamily="34" charset="0"/>
                <a:cs typeface="Arial" panose="020B0604020202020204" pitchFamily="34" charset="0"/>
              </a:rPr>
              <a:t>An2-PAPTP DISTRIBUTION</a:t>
            </a:r>
            <a:br>
              <a:rPr lang="it-IT" sz="2800" dirty="0">
                <a:latin typeface="Arial" panose="020B0604020202020204" pitchFamily="34" charset="0"/>
                <a:cs typeface="Arial" panose="020B0604020202020204" pitchFamily="34" charset="0"/>
              </a:rPr>
            </a:br>
            <a:r>
              <a:rPr lang="it-IT" sz="1800" dirty="0">
                <a:latin typeface="Arial" panose="020B0604020202020204" pitchFamily="34" charset="0"/>
                <a:cs typeface="Arial" panose="020B0604020202020204" pitchFamily="34" charset="0"/>
              </a:rPr>
              <a:t>BRAIN</a:t>
            </a:r>
            <a:endParaRPr lang="it-IT" sz="2400" dirty="0">
              <a:latin typeface="Arial" panose="020B0604020202020204" pitchFamily="34" charset="0"/>
              <a:cs typeface="Arial" panose="020B0604020202020204" pitchFamily="34" charset="0"/>
            </a:endParaRPr>
          </a:p>
        </p:txBody>
      </p:sp>
      <p:graphicFrame>
        <p:nvGraphicFramePr>
          <p:cNvPr id="6" name="Tabella 5">
            <a:extLst>
              <a:ext uri="{FF2B5EF4-FFF2-40B4-BE49-F238E27FC236}">
                <a16:creationId xmlns:a16="http://schemas.microsoft.com/office/drawing/2014/main" id="{97D1D140-1A03-EF40-AB08-D9B7DA20D282}"/>
              </a:ext>
            </a:extLst>
          </p:cNvPr>
          <p:cNvGraphicFramePr>
            <a:graphicFrameLocks noGrp="1"/>
          </p:cNvGraphicFramePr>
          <p:nvPr>
            <p:extLst>
              <p:ext uri="{D42A27DB-BD31-4B8C-83A1-F6EECF244321}">
                <p14:modId xmlns:p14="http://schemas.microsoft.com/office/powerpoint/2010/main" val="1933535136"/>
              </p:ext>
            </p:extLst>
          </p:nvPr>
        </p:nvGraphicFramePr>
        <p:xfrm>
          <a:off x="3334780" y="2105160"/>
          <a:ext cx="4697112" cy="2392545"/>
        </p:xfrm>
        <a:graphic>
          <a:graphicData uri="http://schemas.openxmlformats.org/drawingml/2006/table">
            <a:tbl>
              <a:tblPr firstRow="1" firstCol="1" bandRow="1" bandCol="1">
                <a:tableStyleId>{F2DE63D5-997A-4646-A377-4702673A728D}</a:tableStyleId>
              </a:tblPr>
              <a:tblGrid>
                <a:gridCol w="1565704">
                  <a:extLst>
                    <a:ext uri="{9D8B030D-6E8A-4147-A177-3AD203B41FA5}">
                      <a16:colId xmlns:a16="http://schemas.microsoft.com/office/drawing/2014/main" val="378759438"/>
                    </a:ext>
                  </a:extLst>
                </a:gridCol>
                <a:gridCol w="1565704">
                  <a:extLst>
                    <a:ext uri="{9D8B030D-6E8A-4147-A177-3AD203B41FA5}">
                      <a16:colId xmlns:a16="http://schemas.microsoft.com/office/drawing/2014/main" val="1543929688"/>
                    </a:ext>
                  </a:extLst>
                </a:gridCol>
                <a:gridCol w="1565704">
                  <a:extLst>
                    <a:ext uri="{9D8B030D-6E8A-4147-A177-3AD203B41FA5}">
                      <a16:colId xmlns:a16="http://schemas.microsoft.com/office/drawing/2014/main" val="3766700411"/>
                    </a:ext>
                  </a:extLst>
                </a:gridCol>
              </a:tblGrid>
              <a:tr h="478061">
                <a:tc>
                  <a:txBody>
                    <a:bodyPr/>
                    <a:lstStyle/>
                    <a:p>
                      <a:pPr algn="ctr">
                        <a:spcAft>
                          <a:spcPts val="0"/>
                        </a:spcAft>
                      </a:pPr>
                      <a:r>
                        <a:rPr lang="en-US" sz="1600" dirty="0">
                          <a:effectLst/>
                          <a:latin typeface="Arial" panose="020B0604020202020204" pitchFamily="34" charset="0"/>
                          <a:cs typeface="Arial" panose="020B0604020202020204" pitchFamily="34" charset="0"/>
                        </a:rPr>
                        <a:t>TIME OF TREATMENT (min)</a:t>
                      </a:r>
                      <a:endParaRPr lang="it-IT" sz="24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spcAft>
                          <a:spcPts val="0"/>
                        </a:spcAft>
                      </a:pPr>
                      <a:r>
                        <a:rPr lang="en-US" sz="1600" dirty="0" err="1">
                          <a:effectLst/>
                          <a:latin typeface="Arial" panose="020B0604020202020204" pitchFamily="34" charset="0"/>
                          <a:cs typeface="Arial" panose="020B0604020202020204" pitchFamily="34" charset="0"/>
                        </a:rPr>
                        <a:t>Psoralenic</a:t>
                      </a:r>
                      <a:r>
                        <a:rPr lang="en-US" sz="1600" dirty="0">
                          <a:effectLst/>
                          <a:latin typeface="Arial" panose="020B0604020202020204" pitchFamily="34" charset="0"/>
                          <a:cs typeface="Arial" panose="020B0604020202020204" pitchFamily="34" charset="0"/>
                        </a:rPr>
                        <a:t> species (</a:t>
                      </a:r>
                      <a:r>
                        <a:rPr lang="en-US" sz="1600" dirty="0" err="1">
                          <a:effectLst/>
                          <a:latin typeface="Arial" panose="020B0604020202020204" pitchFamily="34" charset="0"/>
                          <a:cs typeface="Arial" panose="020B0604020202020204" pitchFamily="34" charset="0"/>
                        </a:rPr>
                        <a:t>nmol</a:t>
                      </a:r>
                      <a:r>
                        <a:rPr lang="en-US" sz="1600" dirty="0">
                          <a:effectLst/>
                          <a:latin typeface="Arial" panose="020B0604020202020204" pitchFamily="34" charset="0"/>
                          <a:cs typeface="Arial" panose="020B0604020202020204" pitchFamily="34" charset="0"/>
                        </a:rPr>
                        <a:t>/g tissue)</a:t>
                      </a:r>
                      <a:endParaRPr lang="it-IT" sz="24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spcAft>
                          <a:spcPts val="0"/>
                        </a:spcAft>
                      </a:pPr>
                      <a:r>
                        <a:rPr lang="en-US" sz="1600" dirty="0" err="1">
                          <a:effectLst/>
                          <a:latin typeface="Arial" panose="020B0604020202020204" pitchFamily="34" charset="0"/>
                          <a:cs typeface="Arial" panose="020B0604020202020204" pitchFamily="34" charset="0"/>
                        </a:rPr>
                        <a:t>Psoralenic</a:t>
                      </a:r>
                      <a:r>
                        <a:rPr lang="en-US" sz="1600" dirty="0">
                          <a:effectLst/>
                          <a:latin typeface="Arial" panose="020B0604020202020204" pitchFamily="34" charset="0"/>
                          <a:cs typeface="Arial" panose="020B0604020202020204" pitchFamily="34" charset="0"/>
                        </a:rPr>
                        <a:t> species (% of injected dose)</a:t>
                      </a:r>
                      <a:endParaRPr lang="it-IT" sz="24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3575008081"/>
                  </a:ext>
                </a:extLst>
              </a:tr>
              <a:tr h="472395">
                <a:tc>
                  <a:txBody>
                    <a:bodyPr/>
                    <a:lstStyle/>
                    <a:p>
                      <a:pPr algn="ctr">
                        <a:spcAft>
                          <a:spcPts val="0"/>
                        </a:spcAft>
                      </a:pPr>
                      <a:r>
                        <a:rPr lang="en-US" sz="1600" dirty="0">
                          <a:effectLst/>
                          <a:latin typeface="Arial" panose="020B0604020202020204" pitchFamily="34" charset="0"/>
                          <a:cs typeface="Arial" panose="020B0604020202020204" pitchFamily="34" charset="0"/>
                        </a:rPr>
                        <a:t>15</a:t>
                      </a:r>
                      <a:endParaRPr lang="it-IT" sz="24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spcAft>
                          <a:spcPts val="0"/>
                        </a:spcAft>
                      </a:pPr>
                      <a:r>
                        <a:rPr lang="it-IT" sz="1600">
                          <a:effectLst/>
                          <a:latin typeface="Arial" panose="020B0604020202020204" pitchFamily="34" charset="0"/>
                          <a:cs typeface="Arial" panose="020B0604020202020204" pitchFamily="34" charset="0"/>
                        </a:rPr>
                        <a:t>0.3 </a:t>
                      </a:r>
                      <a:r>
                        <a:rPr lang="en-US" sz="1600">
                          <a:effectLst/>
                          <a:latin typeface="Arial" panose="020B0604020202020204" pitchFamily="34" charset="0"/>
                          <a:cs typeface="Arial" panose="020B0604020202020204" pitchFamily="34" charset="0"/>
                          <a:sym typeface="Symbol" pitchFamily="2" charset="2"/>
                        </a:rPr>
                        <a:t></a:t>
                      </a:r>
                      <a:r>
                        <a:rPr lang="it-IT" sz="1600">
                          <a:effectLst/>
                          <a:latin typeface="Arial" panose="020B0604020202020204" pitchFamily="34" charset="0"/>
                          <a:cs typeface="Arial" panose="020B0604020202020204" pitchFamily="34" charset="0"/>
                        </a:rPr>
                        <a:t> 0.1 </a:t>
                      </a:r>
                      <a:endParaRPr lang="it-IT" sz="24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spcAft>
                          <a:spcPts val="0"/>
                        </a:spcAft>
                      </a:pPr>
                      <a:r>
                        <a:rPr lang="en-US" sz="1600">
                          <a:effectLst/>
                          <a:latin typeface="Arial" panose="020B0604020202020204" pitchFamily="34" charset="0"/>
                          <a:cs typeface="Arial" panose="020B0604020202020204" pitchFamily="34" charset="0"/>
                        </a:rPr>
                        <a:t>0.1 </a:t>
                      </a:r>
                      <a:r>
                        <a:rPr lang="en-US" sz="1600">
                          <a:effectLst/>
                          <a:latin typeface="Arial" panose="020B0604020202020204" pitchFamily="34" charset="0"/>
                          <a:cs typeface="Arial" panose="020B0604020202020204" pitchFamily="34" charset="0"/>
                          <a:sym typeface="Symbol" pitchFamily="2" charset="2"/>
                        </a:rPr>
                        <a:t></a:t>
                      </a:r>
                      <a:r>
                        <a:rPr lang="en-US" sz="1600">
                          <a:effectLst/>
                          <a:latin typeface="Arial" panose="020B0604020202020204" pitchFamily="34" charset="0"/>
                          <a:cs typeface="Arial" panose="020B0604020202020204" pitchFamily="34" charset="0"/>
                        </a:rPr>
                        <a:t> 0.04</a:t>
                      </a:r>
                      <a:endParaRPr lang="it-IT" sz="24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2092145726"/>
                  </a:ext>
                </a:extLst>
              </a:tr>
              <a:tr h="472395">
                <a:tc>
                  <a:txBody>
                    <a:bodyPr/>
                    <a:lstStyle/>
                    <a:p>
                      <a:pPr algn="ctr">
                        <a:spcAft>
                          <a:spcPts val="0"/>
                        </a:spcAft>
                      </a:pPr>
                      <a:r>
                        <a:rPr lang="en-US" sz="1600" dirty="0">
                          <a:effectLst/>
                          <a:latin typeface="Arial" panose="020B0604020202020204" pitchFamily="34" charset="0"/>
                          <a:cs typeface="Arial" panose="020B0604020202020204" pitchFamily="34" charset="0"/>
                        </a:rPr>
                        <a:t>30</a:t>
                      </a:r>
                      <a:endParaRPr lang="it-IT" sz="24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spcAft>
                          <a:spcPts val="0"/>
                        </a:spcAft>
                      </a:pPr>
                      <a:r>
                        <a:rPr lang="it-IT" sz="1600" dirty="0">
                          <a:effectLst/>
                          <a:latin typeface="Arial" panose="020B0604020202020204" pitchFamily="34" charset="0"/>
                          <a:cs typeface="Arial" panose="020B0604020202020204" pitchFamily="34" charset="0"/>
                        </a:rPr>
                        <a:t>0.4 </a:t>
                      </a:r>
                      <a:r>
                        <a:rPr lang="en-US" sz="1600" dirty="0">
                          <a:effectLst/>
                          <a:latin typeface="Arial" panose="020B0604020202020204" pitchFamily="34" charset="0"/>
                          <a:cs typeface="Arial" panose="020B0604020202020204" pitchFamily="34" charset="0"/>
                          <a:sym typeface="Symbol" pitchFamily="2" charset="2"/>
                        </a:rPr>
                        <a:t></a:t>
                      </a:r>
                      <a:r>
                        <a:rPr lang="it-IT" sz="1600" dirty="0">
                          <a:effectLst/>
                          <a:latin typeface="Arial" panose="020B0604020202020204" pitchFamily="34" charset="0"/>
                          <a:cs typeface="Arial" panose="020B0604020202020204" pitchFamily="34" charset="0"/>
                        </a:rPr>
                        <a:t> 0.6 </a:t>
                      </a:r>
                    </a:p>
                  </a:txBody>
                  <a:tcPr marL="68580" marR="68580" marT="0" marB="0" anchor="ctr"/>
                </a:tc>
                <a:tc>
                  <a:txBody>
                    <a:bodyPr/>
                    <a:lstStyle/>
                    <a:p>
                      <a:pPr algn="ctr">
                        <a:spcAft>
                          <a:spcPts val="0"/>
                        </a:spcAft>
                      </a:pPr>
                      <a:r>
                        <a:rPr lang="en-US" sz="1600" dirty="0">
                          <a:effectLst/>
                          <a:latin typeface="Arial" panose="020B0604020202020204" pitchFamily="34" charset="0"/>
                          <a:cs typeface="Arial" panose="020B0604020202020204" pitchFamily="34" charset="0"/>
                        </a:rPr>
                        <a:t>0.2 </a:t>
                      </a:r>
                      <a:r>
                        <a:rPr lang="en-US" sz="1600" dirty="0">
                          <a:effectLst/>
                          <a:latin typeface="Arial" panose="020B0604020202020204" pitchFamily="34" charset="0"/>
                          <a:cs typeface="Arial" panose="020B0604020202020204" pitchFamily="34" charset="0"/>
                          <a:sym typeface="Symbol" pitchFamily="2" charset="2"/>
                        </a:rPr>
                        <a:t></a:t>
                      </a:r>
                      <a:r>
                        <a:rPr lang="en-US" sz="1600" dirty="0">
                          <a:effectLst/>
                          <a:latin typeface="Arial" panose="020B0604020202020204" pitchFamily="34" charset="0"/>
                          <a:cs typeface="Arial" panose="020B0604020202020204" pitchFamily="34" charset="0"/>
                        </a:rPr>
                        <a:t> 0.2</a:t>
                      </a:r>
                      <a:endParaRPr lang="it-IT" sz="2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3832592569"/>
                  </a:ext>
                </a:extLst>
              </a:tr>
              <a:tr h="472395">
                <a:tc>
                  <a:txBody>
                    <a:bodyPr/>
                    <a:lstStyle/>
                    <a:p>
                      <a:pPr algn="ctr">
                        <a:spcAft>
                          <a:spcPts val="0"/>
                        </a:spcAft>
                      </a:pPr>
                      <a:r>
                        <a:rPr lang="it-IT" sz="1600" b="1" dirty="0">
                          <a:effectLst/>
                          <a:latin typeface="Arial" panose="020B0604020202020204" pitchFamily="34" charset="0"/>
                          <a:ea typeface="Times New Roman" panose="02020603050405020304" pitchFamily="18" charset="0"/>
                          <a:cs typeface="Arial" panose="020B0604020202020204" pitchFamily="34" charset="0"/>
                        </a:rPr>
                        <a:t>60</a:t>
                      </a:r>
                    </a:p>
                  </a:txBody>
                  <a:tcPr marL="68580" marR="68580" marT="0" marB="0" anchor="ctr"/>
                </a:tc>
                <a:tc>
                  <a:txBody>
                    <a:bodyPr/>
                    <a:lstStyle/>
                    <a:p>
                      <a:pPr algn="ctr">
                        <a:spcAft>
                          <a:spcPts val="0"/>
                        </a:spcAft>
                      </a:pPr>
                      <a:r>
                        <a:rPr lang="it-IT" sz="1600" dirty="0" err="1">
                          <a:effectLst/>
                          <a:latin typeface="Arial" panose="020B0604020202020204" pitchFamily="34" charset="0"/>
                          <a:cs typeface="Arial" panose="020B0604020202020204" pitchFamily="34" charset="0"/>
                        </a:rPr>
                        <a:t>traces</a:t>
                      </a:r>
                      <a:endParaRPr lang="it-IT" sz="1600" dirty="0">
                        <a:effectLst/>
                        <a:latin typeface="Arial" panose="020B0604020202020204" pitchFamily="34" charset="0"/>
                        <a:cs typeface="Arial" panose="020B0604020202020204" pitchFamily="34" charset="0"/>
                      </a:endParaRPr>
                    </a:p>
                  </a:txBody>
                  <a:tcPr marL="68580" marR="68580" marT="0" marB="0" anchor="ctr"/>
                </a:tc>
                <a:tc>
                  <a:txBody>
                    <a:bodyPr/>
                    <a:lstStyle/>
                    <a:p>
                      <a:pPr algn="ctr">
                        <a:spcAft>
                          <a:spcPts val="0"/>
                        </a:spcAft>
                      </a:pPr>
                      <a:r>
                        <a:rPr lang="it-IT" sz="1600" dirty="0" err="1">
                          <a:effectLst/>
                          <a:latin typeface="Arial" panose="020B0604020202020204" pitchFamily="34" charset="0"/>
                          <a:ea typeface="Times New Roman" panose="02020603050405020304" pitchFamily="18" charset="0"/>
                          <a:cs typeface="Arial" panose="020B0604020202020204" pitchFamily="34" charset="0"/>
                        </a:rPr>
                        <a:t>traces</a:t>
                      </a:r>
                      <a:endParaRPr lang="it-IT"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1155271588"/>
                  </a:ext>
                </a:extLst>
              </a:tr>
            </a:tbl>
          </a:graphicData>
        </a:graphic>
      </p:graphicFrame>
      <p:sp>
        <p:nvSpPr>
          <p:cNvPr id="7" name="Rettangolo 6">
            <a:extLst>
              <a:ext uri="{FF2B5EF4-FFF2-40B4-BE49-F238E27FC236}">
                <a16:creationId xmlns:a16="http://schemas.microsoft.com/office/drawing/2014/main" id="{862D36B7-1940-5A45-B835-15762327B1BD}"/>
              </a:ext>
            </a:extLst>
          </p:cNvPr>
          <p:cNvSpPr/>
          <p:nvPr/>
        </p:nvSpPr>
        <p:spPr>
          <a:xfrm>
            <a:off x="139083" y="5206460"/>
            <a:ext cx="8886521" cy="304699"/>
          </a:xfrm>
          <a:prstGeom prst="rect">
            <a:avLst/>
          </a:prstGeom>
        </p:spPr>
        <p:txBody>
          <a:bodyPr wrap="square">
            <a:spAutoFit/>
          </a:bodyPr>
          <a:lstStyle/>
          <a:p>
            <a:pPr algn="ctr">
              <a:lnSpc>
                <a:spcPct val="115000"/>
              </a:lnSpc>
              <a:spcAft>
                <a:spcPts val="600"/>
              </a:spcAft>
            </a:pPr>
            <a:r>
              <a:rPr lang="en-US" sz="1200" dirty="0">
                <a:solidFill>
                  <a:srgbClr val="000000"/>
                </a:solidFill>
                <a:latin typeface="Arial" panose="020B0604020202020204" pitchFamily="34" charset="0"/>
                <a:ea typeface="Times New Roman" panose="02020603050405020304" pitchFamily="18" charset="0"/>
                <a:cs typeface="Arial" panose="020B0604020202020204" pitchFamily="34" charset="0"/>
              </a:rPr>
              <a:t>Quantification by HPLC-UV (312 nm). Data in the table are expressed as mean </a:t>
            </a:r>
            <a:r>
              <a:rPr lang="en-US" sz="1200" dirty="0">
                <a:solidFill>
                  <a:srgbClr val="000000"/>
                </a:solidFill>
                <a:latin typeface="Arial" panose="020B0604020202020204" pitchFamily="34" charset="0"/>
                <a:ea typeface="Times New Roman" panose="02020603050405020304" pitchFamily="18" charset="0"/>
                <a:cs typeface="Arial" panose="020B0604020202020204" pitchFamily="34" charset="0"/>
                <a:sym typeface="Symbol" pitchFamily="2" charset="2"/>
              </a:rPr>
              <a:t></a:t>
            </a:r>
            <a:r>
              <a:rPr lang="en-US" sz="1200" dirty="0">
                <a:solidFill>
                  <a:srgbClr val="000000"/>
                </a:solidFill>
                <a:latin typeface="Arial" panose="020B0604020202020204" pitchFamily="34" charset="0"/>
                <a:ea typeface="Times New Roman" panose="02020603050405020304" pitchFamily="18" charset="0"/>
                <a:cs typeface="Arial" panose="020B0604020202020204" pitchFamily="34" charset="0"/>
              </a:rPr>
              <a:t> SEM (N = 5, 4 and 6 respectively).</a:t>
            </a:r>
            <a:endParaRPr lang="it-IT" sz="16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sp>
        <p:nvSpPr>
          <p:cNvPr id="5" name="Segnaposto numero diapositiva 4">
            <a:extLst>
              <a:ext uri="{FF2B5EF4-FFF2-40B4-BE49-F238E27FC236}">
                <a16:creationId xmlns:a16="http://schemas.microsoft.com/office/drawing/2014/main" id="{60BC3E28-9F68-F94C-B822-CDBBB7F20CDA}"/>
              </a:ext>
            </a:extLst>
          </p:cNvPr>
          <p:cNvSpPr>
            <a:spLocks noGrp="1"/>
          </p:cNvSpPr>
          <p:nvPr>
            <p:ph type="sldNum" sz="quarter" idx="12"/>
          </p:nvPr>
        </p:nvSpPr>
        <p:spPr/>
        <p:txBody>
          <a:bodyPr/>
          <a:lstStyle/>
          <a:p>
            <a:fld id="{FB798086-B24E-A747-9794-32AA4ED3BDED}" type="slidenum">
              <a:rPr lang="it-IT" smtClean="0">
                <a:solidFill>
                  <a:prstClr val="black">
                    <a:tint val="75000"/>
                  </a:prstClr>
                </a:solidFill>
              </a:rPr>
              <a:pPr/>
              <a:t>20</a:t>
            </a:fld>
            <a:endParaRPr lang="it-IT">
              <a:solidFill>
                <a:prstClr val="black">
                  <a:tint val="75000"/>
                </a:prstClr>
              </a:solidFill>
            </a:endParaRPr>
          </a:p>
        </p:txBody>
      </p:sp>
      <p:pic>
        <p:nvPicPr>
          <p:cNvPr id="8" name="Picture 4">
            <a:extLst>
              <a:ext uri="{FF2B5EF4-FFF2-40B4-BE49-F238E27FC236}">
                <a16:creationId xmlns:a16="http://schemas.microsoft.com/office/drawing/2014/main" id="{3CFB525F-7065-45C8-9992-6C435E2CE88E}"/>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pic>
        <p:nvPicPr>
          <p:cNvPr id="2" name="Immagine 1">
            <a:extLst>
              <a:ext uri="{FF2B5EF4-FFF2-40B4-BE49-F238E27FC236}">
                <a16:creationId xmlns:a16="http://schemas.microsoft.com/office/drawing/2014/main" id="{CEBAAD56-BFA6-2F4F-B6FA-2FC929229C14}"/>
              </a:ext>
            </a:extLst>
          </p:cNvPr>
          <p:cNvPicPr>
            <a:picLocks noChangeAspect="1"/>
          </p:cNvPicPr>
          <p:nvPr/>
        </p:nvPicPr>
        <p:blipFill>
          <a:blip r:embed="rId6"/>
          <a:stretch>
            <a:fillRect/>
          </a:stretch>
        </p:blipFill>
        <p:spPr>
          <a:xfrm>
            <a:off x="-170420" y="1014713"/>
            <a:ext cx="3505200" cy="4178300"/>
          </a:xfrm>
          <a:prstGeom prst="rect">
            <a:avLst/>
          </a:prstGeom>
        </p:spPr>
      </p:pic>
      <p:pic>
        <p:nvPicPr>
          <p:cNvPr id="4" name="Audio 3">
            <a:hlinkClick r:id="" action="ppaction://media"/>
            <a:extLst>
              <a:ext uri="{FF2B5EF4-FFF2-40B4-BE49-F238E27FC236}">
                <a16:creationId xmlns:a16="http://schemas.microsoft.com/office/drawing/2014/main" id="{75C3547D-B502-F94B-8358-6DBB395A35B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820515053"/>
      </p:ext>
    </p:extLst>
  </p:cSld>
  <p:clrMapOvr>
    <a:masterClrMapping/>
  </p:clrMapOvr>
  <mc:AlternateContent xmlns:mc="http://schemas.openxmlformats.org/markup-compatibility/2006" xmlns:p14="http://schemas.microsoft.com/office/powerpoint/2010/main">
    <mc:Choice Requires="p14">
      <p:transition spd="slow" p14:dur="2000" advTm="36769"/>
    </mc:Choice>
    <mc:Fallback xmlns="">
      <p:transition spd="slow" advTm="367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7">
            <a:extLst>
              <a:ext uri="{FF2B5EF4-FFF2-40B4-BE49-F238E27FC236}">
                <a16:creationId xmlns:a16="http://schemas.microsoft.com/office/drawing/2014/main" id="{4C9900FE-22BA-A948-8175-B6C32A7D550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77856" y="1739681"/>
            <a:ext cx="1914250" cy="1047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6" name="Gruppo 15">
            <a:extLst>
              <a:ext uri="{FF2B5EF4-FFF2-40B4-BE49-F238E27FC236}">
                <a16:creationId xmlns:a16="http://schemas.microsoft.com/office/drawing/2014/main" id="{0CE136F2-ABFB-4843-B5C8-FBD964EDD566}"/>
              </a:ext>
            </a:extLst>
          </p:cNvPr>
          <p:cNvGrpSpPr/>
          <p:nvPr/>
        </p:nvGrpSpPr>
        <p:grpSpPr>
          <a:xfrm>
            <a:off x="-127599" y="1167038"/>
            <a:ext cx="5487972" cy="4045940"/>
            <a:chOff x="244088" y="754926"/>
            <a:chExt cx="6959600" cy="5130880"/>
          </a:xfrm>
        </p:grpSpPr>
        <p:pic>
          <p:nvPicPr>
            <p:cNvPr id="6" name="Immagine 5">
              <a:extLst>
                <a:ext uri="{FF2B5EF4-FFF2-40B4-BE49-F238E27FC236}">
                  <a16:creationId xmlns:a16="http://schemas.microsoft.com/office/drawing/2014/main" id="{B57E3E0C-0E0D-0446-B631-D9C9E957A10B}"/>
                </a:ext>
              </a:extLst>
            </p:cNvPr>
            <p:cNvPicPr>
              <a:picLocks noChangeAspect="1"/>
            </p:cNvPicPr>
            <p:nvPr/>
          </p:nvPicPr>
          <p:blipFill rotWithShape="1">
            <a:blip r:embed="rId6"/>
            <a:srcRect b="36159"/>
            <a:stretch/>
          </p:blipFill>
          <p:spPr>
            <a:xfrm>
              <a:off x="244088" y="754926"/>
              <a:ext cx="6959600" cy="4676884"/>
            </a:xfrm>
            <a:prstGeom prst="rect">
              <a:avLst/>
            </a:prstGeom>
          </p:spPr>
        </p:pic>
        <p:pic>
          <p:nvPicPr>
            <p:cNvPr id="7" name="Immagine 6">
              <a:extLst>
                <a:ext uri="{FF2B5EF4-FFF2-40B4-BE49-F238E27FC236}">
                  <a16:creationId xmlns:a16="http://schemas.microsoft.com/office/drawing/2014/main" id="{27BCE221-8679-9F4F-A073-D2DA2353F781}"/>
                </a:ext>
              </a:extLst>
            </p:cNvPr>
            <p:cNvPicPr>
              <a:picLocks noChangeAspect="1"/>
            </p:cNvPicPr>
            <p:nvPr/>
          </p:nvPicPr>
          <p:blipFill rotWithShape="1">
            <a:blip r:embed="rId6"/>
            <a:srcRect t="93803"/>
            <a:stretch/>
          </p:blipFill>
          <p:spPr>
            <a:xfrm>
              <a:off x="244088" y="5431810"/>
              <a:ext cx="6959600" cy="453996"/>
            </a:xfrm>
            <a:prstGeom prst="rect">
              <a:avLst/>
            </a:prstGeom>
          </p:spPr>
        </p:pic>
        <p:sp>
          <p:nvSpPr>
            <p:cNvPr id="8" name="CasellaDiTesto 7">
              <a:extLst>
                <a:ext uri="{FF2B5EF4-FFF2-40B4-BE49-F238E27FC236}">
                  <a16:creationId xmlns:a16="http://schemas.microsoft.com/office/drawing/2014/main" id="{DA4F0520-3B94-834F-8044-B0C508E4EB90}"/>
                </a:ext>
              </a:extLst>
            </p:cNvPr>
            <p:cNvSpPr txBox="1"/>
            <p:nvPr/>
          </p:nvSpPr>
          <p:spPr>
            <a:xfrm>
              <a:off x="3330053" y="3364173"/>
              <a:ext cx="259308" cy="369332"/>
            </a:xfrm>
            <a:prstGeom prst="rect">
              <a:avLst/>
            </a:prstGeom>
            <a:noFill/>
          </p:spPr>
          <p:txBody>
            <a:bodyPr wrap="square" rtlCol="0">
              <a:spAutoFit/>
            </a:bodyPr>
            <a:lstStyle/>
            <a:p>
              <a:r>
                <a:rPr lang="it-IT" b="1" dirty="0">
                  <a:solidFill>
                    <a:prstClr val="black"/>
                  </a:solidFill>
                  <a:latin typeface="Arial" panose="020B0604020202020204" pitchFamily="34" charset="0"/>
                  <a:cs typeface="Arial" panose="020B0604020202020204" pitchFamily="34" charset="0"/>
                </a:rPr>
                <a:t>A</a:t>
              </a:r>
            </a:p>
          </p:txBody>
        </p:sp>
        <p:sp>
          <p:nvSpPr>
            <p:cNvPr id="9" name="CasellaDiTesto 8">
              <a:extLst>
                <a:ext uri="{FF2B5EF4-FFF2-40B4-BE49-F238E27FC236}">
                  <a16:creationId xmlns:a16="http://schemas.microsoft.com/office/drawing/2014/main" id="{F1886E93-3F65-654E-89BA-D1E77C083FE1}"/>
                </a:ext>
              </a:extLst>
            </p:cNvPr>
            <p:cNvSpPr txBox="1"/>
            <p:nvPr/>
          </p:nvSpPr>
          <p:spPr>
            <a:xfrm>
              <a:off x="4189863" y="4758771"/>
              <a:ext cx="259308" cy="369332"/>
            </a:xfrm>
            <a:prstGeom prst="rect">
              <a:avLst/>
            </a:prstGeom>
            <a:noFill/>
          </p:spPr>
          <p:txBody>
            <a:bodyPr wrap="square" rtlCol="0">
              <a:spAutoFit/>
            </a:bodyPr>
            <a:lstStyle/>
            <a:p>
              <a:r>
                <a:rPr lang="it-IT" b="1" dirty="0">
                  <a:solidFill>
                    <a:prstClr val="black"/>
                  </a:solidFill>
                  <a:latin typeface="Arial" panose="020B0604020202020204" pitchFamily="34" charset="0"/>
                  <a:cs typeface="Arial" panose="020B0604020202020204" pitchFamily="34" charset="0"/>
                </a:rPr>
                <a:t>B</a:t>
              </a:r>
            </a:p>
          </p:txBody>
        </p:sp>
        <p:sp>
          <p:nvSpPr>
            <p:cNvPr id="10" name="CasellaDiTesto 9">
              <a:extLst>
                <a:ext uri="{FF2B5EF4-FFF2-40B4-BE49-F238E27FC236}">
                  <a16:creationId xmlns:a16="http://schemas.microsoft.com/office/drawing/2014/main" id="{EB886AB9-1FAB-F14A-A864-8071300309C1}"/>
                </a:ext>
              </a:extLst>
            </p:cNvPr>
            <p:cNvSpPr txBox="1"/>
            <p:nvPr/>
          </p:nvSpPr>
          <p:spPr>
            <a:xfrm>
              <a:off x="4551529" y="4319686"/>
              <a:ext cx="259308" cy="369332"/>
            </a:xfrm>
            <a:prstGeom prst="rect">
              <a:avLst/>
            </a:prstGeom>
            <a:noFill/>
          </p:spPr>
          <p:txBody>
            <a:bodyPr wrap="square" rtlCol="0">
              <a:spAutoFit/>
            </a:bodyPr>
            <a:lstStyle/>
            <a:p>
              <a:r>
                <a:rPr lang="it-IT" b="1" dirty="0">
                  <a:solidFill>
                    <a:prstClr val="black"/>
                  </a:solidFill>
                  <a:latin typeface="Arial" panose="020B0604020202020204" pitchFamily="34" charset="0"/>
                  <a:cs typeface="Arial" panose="020B0604020202020204" pitchFamily="34" charset="0"/>
                </a:rPr>
                <a:t>C</a:t>
              </a:r>
            </a:p>
          </p:txBody>
        </p:sp>
        <p:sp>
          <p:nvSpPr>
            <p:cNvPr id="11" name="CasellaDiTesto 10">
              <a:extLst>
                <a:ext uri="{FF2B5EF4-FFF2-40B4-BE49-F238E27FC236}">
                  <a16:creationId xmlns:a16="http://schemas.microsoft.com/office/drawing/2014/main" id="{BD3356B7-900B-2840-9E8B-5300432554F1}"/>
                </a:ext>
              </a:extLst>
            </p:cNvPr>
            <p:cNvSpPr txBox="1"/>
            <p:nvPr/>
          </p:nvSpPr>
          <p:spPr>
            <a:xfrm>
              <a:off x="5007562" y="3364173"/>
              <a:ext cx="259308" cy="369332"/>
            </a:xfrm>
            <a:prstGeom prst="rect">
              <a:avLst/>
            </a:prstGeom>
            <a:noFill/>
          </p:spPr>
          <p:txBody>
            <a:bodyPr wrap="square" rtlCol="0">
              <a:spAutoFit/>
            </a:bodyPr>
            <a:lstStyle/>
            <a:p>
              <a:r>
                <a:rPr lang="it-IT" b="1" dirty="0">
                  <a:solidFill>
                    <a:prstClr val="black"/>
                  </a:solidFill>
                  <a:latin typeface="Arial" panose="020B0604020202020204" pitchFamily="34" charset="0"/>
                  <a:cs typeface="Arial" panose="020B0604020202020204" pitchFamily="34" charset="0"/>
                </a:rPr>
                <a:t>D</a:t>
              </a:r>
            </a:p>
          </p:txBody>
        </p:sp>
        <p:sp>
          <p:nvSpPr>
            <p:cNvPr id="12" name="CasellaDiTesto 11">
              <a:extLst>
                <a:ext uri="{FF2B5EF4-FFF2-40B4-BE49-F238E27FC236}">
                  <a16:creationId xmlns:a16="http://schemas.microsoft.com/office/drawing/2014/main" id="{706FACF1-01CF-2444-A069-1FDC95C8DB2F}"/>
                </a:ext>
              </a:extLst>
            </p:cNvPr>
            <p:cNvSpPr txBox="1"/>
            <p:nvPr/>
          </p:nvSpPr>
          <p:spPr>
            <a:xfrm>
              <a:off x="3070745" y="1481202"/>
              <a:ext cx="259308" cy="369332"/>
            </a:xfrm>
            <a:prstGeom prst="rect">
              <a:avLst/>
            </a:prstGeom>
            <a:noFill/>
          </p:spPr>
          <p:txBody>
            <a:bodyPr wrap="square" rtlCol="0">
              <a:spAutoFit/>
            </a:bodyPr>
            <a:lstStyle/>
            <a:p>
              <a:r>
                <a:rPr lang="it-IT" b="1" dirty="0">
                  <a:solidFill>
                    <a:prstClr val="black"/>
                  </a:solidFill>
                  <a:latin typeface="Arial" panose="020B0604020202020204" pitchFamily="34" charset="0"/>
                  <a:cs typeface="Arial" panose="020B0604020202020204" pitchFamily="34" charset="0"/>
                </a:rPr>
                <a:t>A</a:t>
              </a:r>
            </a:p>
          </p:txBody>
        </p:sp>
        <p:sp>
          <p:nvSpPr>
            <p:cNvPr id="13" name="CasellaDiTesto 12">
              <a:extLst>
                <a:ext uri="{FF2B5EF4-FFF2-40B4-BE49-F238E27FC236}">
                  <a16:creationId xmlns:a16="http://schemas.microsoft.com/office/drawing/2014/main" id="{672EEA39-9B7E-B04F-A58D-8DAC6544C21D}"/>
                </a:ext>
              </a:extLst>
            </p:cNvPr>
            <p:cNvSpPr txBox="1"/>
            <p:nvPr/>
          </p:nvSpPr>
          <p:spPr>
            <a:xfrm>
              <a:off x="4046562" y="2293201"/>
              <a:ext cx="259308" cy="369332"/>
            </a:xfrm>
            <a:prstGeom prst="rect">
              <a:avLst/>
            </a:prstGeom>
            <a:noFill/>
          </p:spPr>
          <p:txBody>
            <a:bodyPr wrap="square" rtlCol="0">
              <a:spAutoFit/>
            </a:bodyPr>
            <a:lstStyle/>
            <a:p>
              <a:r>
                <a:rPr lang="it-IT" b="1" dirty="0">
                  <a:solidFill>
                    <a:prstClr val="black"/>
                  </a:solidFill>
                  <a:latin typeface="Arial" panose="020B0604020202020204" pitchFamily="34" charset="0"/>
                  <a:cs typeface="Arial" panose="020B0604020202020204" pitchFamily="34" charset="0"/>
                </a:rPr>
                <a:t>B</a:t>
              </a:r>
            </a:p>
          </p:txBody>
        </p:sp>
        <p:sp>
          <p:nvSpPr>
            <p:cNvPr id="14" name="CasellaDiTesto 13">
              <a:extLst>
                <a:ext uri="{FF2B5EF4-FFF2-40B4-BE49-F238E27FC236}">
                  <a16:creationId xmlns:a16="http://schemas.microsoft.com/office/drawing/2014/main" id="{184A5C97-ADED-984B-84CA-530759BBD099}"/>
                </a:ext>
              </a:extLst>
            </p:cNvPr>
            <p:cNvSpPr txBox="1"/>
            <p:nvPr/>
          </p:nvSpPr>
          <p:spPr>
            <a:xfrm>
              <a:off x="4292221" y="1923869"/>
              <a:ext cx="259308" cy="369332"/>
            </a:xfrm>
            <a:prstGeom prst="rect">
              <a:avLst/>
            </a:prstGeom>
            <a:noFill/>
          </p:spPr>
          <p:txBody>
            <a:bodyPr wrap="square" rtlCol="0">
              <a:spAutoFit/>
            </a:bodyPr>
            <a:lstStyle/>
            <a:p>
              <a:r>
                <a:rPr lang="it-IT" b="1" dirty="0">
                  <a:solidFill>
                    <a:prstClr val="black"/>
                  </a:solidFill>
                  <a:latin typeface="Arial" panose="020B0604020202020204" pitchFamily="34" charset="0"/>
                  <a:cs typeface="Arial" panose="020B0604020202020204" pitchFamily="34" charset="0"/>
                </a:rPr>
                <a:t>C</a:t>
              </a:r>
            </a:p>
          </p:txBody>
        </p:sp>
        <p:sp>
          <p:nvSpPr>
            <p:cNvPr id="15" name="CasellaDiTesto 14">
              <a:extLst>
                <a:ext uri="{FF2B5EF4-FFF2-40B4-BE49-F238E27FC236}">
                  <a16:creationId xmlns:a16="http://schemas.microsoft.com/office/drawing/2014/main" id="{CEF4C007-B8CC-294F-80E2-17EB375C3CB1}"/>
                </a:ext>
              </a:extLst>
            </p:cNvPr>
            <p:cNvSpPr txBox="1"/>
            <p:nvPr/>
          </p:nvSpPr>
          <p:spPr>
            <a:xfrm>
              <a:off x="4810837" y="1153234"/>
              <a:ext cx="259308" cy="369332"/>
            </a:xfrm>
            <a:prstGeom prst="rect">
              <a:avLst/>
            </a:prstGeom>
            <a:noFill/>
          </p:spPr>
          <p:txBody>
            <a:bodyPr wrap="square" rtlCol="0">
              <a:spAutoFit/>
            </a:bodyPr>
            <a:lstStyle/>
            <a:p>
              <a:r>
                <a:rPr lang="it-IT" b="1" dirty="0">
                  <a:solidFill>
                    <a:prstClr val="black"/>
                  </a:solidFill>
                  <a:latin typeface="Arial" panose="020B0604020202020204" pitchFamily="34" charset="0"/>
                  <a:cs typeface="Arial" panose="020B0604020202020204" pitchFamily="34" charset="0"/>
                </a:rPr>
                <a:t>D</a:t>
              </a:r>
            </a:p>
          </p:txBody>
        </p:sp>
      </p:grpSp>
      <p:sp>
        <p:nvSpPr>
          <p:cNvPr id="17" name="Rettangolo 16">
            <a:extLst>
              <a:ext uri="{FF2B5EF4-FFF2-40B4-BE49-F238E27FC236}">
                <a16:creationId xmlns:a16="http://schemas.microsoft.com/office/drawing/2014/main" id="{65241B4E-6CC6-4949-8118-70CAC54E018C}"/>
              </a:ext>
            </a:extLst>
          </p:cNvPr>
          <p:cNvSpPr/>
          <p:nvPr/>
        </p:nvSpPr>
        <p:spPr>
          <a:xfrm>
            <a:off x="-538335" y="5486400"/>
            <a:ext cx="8775511" cy="276999"/>
          </a:xfrm>
          <a:prstGeom prst="rect">
            <a:avLst/>
          </a:prstGeom>
        </p:spPr>
        <p:txBody>
          <a:bodyPr wrap="square">
            <a:spAutoFit/>
          </a:bodyPr>
          <a:lstStyle/>
          <a:p>
            <a:pPr algn="ctr"/>
            <a:r>
              <a:rPr lang="en-US" sz="1200" dirty="0">
                <a:solidFill>
                  <a:prstClr val="black"/>
                </a:solidFill>
                <a:latin typeface="Arial" panose="020B0604020202020204" pitchFamily="34" charset="0"/>
                <a:ea typeface="Times New Roman" panose="02020603050405020304" pitchFamily="18" charset="0"/>
                <a:cs typeface="Arial" panose="020B0604020202020204" pitchFamily="34" charset="0"/>
              </a:rPr>
              <a:t>R</a:t>
            </a:r>
            <a:r>
              <a:rPr lang="en-US" sz="1200" dirty="0">
                <a:solidFill>
                  <a:srgbClr val="000000"/>
                </a:solidFill>
                <a:latin typeface="Arial" panose="020B0604020202020204" pitchFamily="34" charset="0"/>
                <a:ea typeface="Times New Roman" panose="02020603050405020304" pitchFamily="18" charset="0"/>
                <a:cs typeface="Arial" panose="020B0604020202020204" pitchFamily="34" charset="0"/>
              </a:rPr>
              <a:t>epresentative HPLC/MS analysis of a liver extract, 60 minutes after treatment.</a:t>
            </a:r>
          </a:p>
        </p:txBody>
      </p:sp>
      <p:sp>
        <p:nvSpPr>
          <p:cNvPr id="18" name="Titolo 1">
            <a:extLst>
              <a:ext uri="{FF2B5EF4-FFF2-40B4-BE49-F238E27FC236}">
                <a16:creationId xmlns:a16="http://schemas.microsoft.com/office/drawing/2014/main" id="{D2B39C76-EAE4-E946-A7DC-C92CD1708157}"/>
              </a:ext>
            </a:extLst>
          </p:cNvPr>
          <p:cNvSpPr>
            <a:spLocks noGrp="1"/>
          </p:cNvSpPr>
          <p:nvPr>
            <p:ph type="title"/>
          </p:nvPr>
        </p:nvSpPr>
        <p:spPr>
          <a:xfrm>
            <a:off x="467544" y="116632"/>
            <a:ext cx="8229600" cy="778098"/>
          </a:xfrm>
        </p:spPr>
        <p:txBody>
          <a:bodyPr vert="horz" lIns="91440" tIns="45720" rIns="91440" bIns="45720" rtlCol="0" anchor="ctr">
            <a:noAutofit/>
          </a:bodyPr>
          <a:lstStyle/>
          <a:p>
            <a:pPr algn="ctr"/>
            <a:r>
              <a:rPr lang="it-IT" sz="2800" dirty="0">
                <a:latin typeface="Arial" panose="020B0604020202020204" pitchFamily="34" charset="0"/>
                <a:cs typeface="Arial" panose="020B0604020202020204" pitchFamily="34" charset="0"/>
              </a:rPr>
              <a:t>An2-PAPTP METABOLISM</a:t>
            </a:r>
            <a:br>
              <a:rPr lang="it-IT" sz="3600" dirty="0">
                <a:latin typeface="Arial" panose="020B0604020202020204" pitchFamily="34" charset="0"/>
                <a:cs typeface="Arial" panose="020B0604020202020204" pitchFamily="34" charset="0"/>
              </a:rPr>
            </a:br>
            <a:r>
              <a:rPr lang="it-IT" sz="1800" dirty="0">
                <a:latin typeface="Arial" panose="020B0604020202020204" pitchFamily="34" charset="0"/>
                <a:cs typeface="Arial" panose="020B0604020202020204" pitchFamily="34" charset="0"/>
              </a:rPr>
              <a:t>LIVER</a:t>
            </a:r>
          </a:p>
        </p:txBody>
      </p:sp>
      <p:sp>
        <p:nvSpPr>
          <p:cNvPr id="3" name="Segnaposto numero diapositiva 2">
            <a:extLst>
              <a:ext uri="{FF2B5EF4-FFF2-40B4-BE49-F238E27FC236}">
                <a16:creationId xmlns:a16="http://schemas.microsoft.com/office/drawing/2014/main" id="{860A8EC1-B6E1-444D-8087-132F28ACEFA7}"/>
              </a:ext>
            </a:extLst>
          </p:cNvPr>
          <p:cNvSpPr>
            <a:spLocks noGrp="1"/>
          </p:cNvSpPr>
          <p:nvPr>
            <p:ph type="sldNum" sz="quarter" idx="12"/>
          </p:nvPr>
        </p:nvSpPr>
        <p:spPr/>
        <p:txBody>
          <a:bodyPr/>
          <a:lstStyle/>
          <a:p>
            <a:fld id="{FB798086-B24E-A747-9794-32AA4ED3BDED}" type="slidenum">
              <a:rPr lang="it-IT" smtClean="0">
                <a:solidFill>
                  <a:prstClr val="black">
                    <a:tint val="75000"/>
                  </a:prstClr>
                </a:solidFill>
              </a:rPr>
              <a:pPr/>
              <a:t>21</a:t>
            </a:fld>
            <a:endParaRPr lang="it-IT">
              <a:solidFill>
                <a:prstClr val="black">
                  <a:tint val="75000"/>
                </a:prstClr>
              </a:solidFill>
            </a:endParaRPr>
          </a:p>
        </p:txBody>
      </p:sp>
      <p:sp>
        <p:nvSpPr>
          <p:cNvPr id="24" name="CasellaDiTesto 23">
            <a:extLst>
              <a:ext uri="{FF2B5EF4-FFF2-40B4-BE49-F238E27FC236}">
                <a16:creationId xmlns:a16="http://schemas.microsoft.com/office/drawing/2014/main" id="{1854433A-C260-084E-9857-484384C420A1}"/>
              </a:ext>
            </a:extLst>
          </p:cNvPr>
          <p:cNvSpPr txBox="1"/>
          <p:nvPr/>
        </p:nvSpPr>
        <p:spPr>
          <a:xfrm>
            <a:off x="5584963" y="1319426"/>
            <a:ext cx="1652220" cy="317520"/>
          </a:xfrm>
          <a:prstGeom prst="rect">
            <a:avLst/>
          </a:prstGeom>
          <a:noFill/>
        </p:spPr>
        <p:txBody>
          <a:bodyPr wrap="square" rtlCol="0">
            <a:spAutoFit/>
          </a:bodyPr>
          <a:lstStyle/>
          <a:p>
            <a:pPr algn="ctr"/>
            <a:r>
              <a:rPr lang="it-IT" sz="1400" b="1" dirty="0">
                <a:solidFill>
                  <a:prstClr val="black"/>
                </a:solidFill>
                <a:latin typeface="Helvetica" pitchFamily="2" charset="0"/>
              </a:rPr>
              <a:t>A = PAPTPL-I-T</a:t>
            </a:r>
          </a:p>
        </p:txBody>
      </p:sp>
      <p:sp>
        <p:nvSpPr>
          <p:cNvPr id="27" name="CasellaDiTesto 26">
            <a:extLst>
              <a:ext uri="{FF2B5EF4-FFF2-40B4-BE49-F238E27FC236}">
                <a16:creationId xmlns:a16="http://schemas.microsoft.com/office/drawing/2014/main" id="{45C5446B-42DB-2144-A809-4A67CA4DEFA0}"/>
              </a:ext>
            </a:extLst>
          </p:cNvPr>
          <p:cNvSpPr txBox="1"/>
          <p:nvPr/>
        </p:nvSpPr>
        <p:spPr>
          <a:xfrm>
            <a:off x="7360735" y="1315492"/>
            <a:ext cx="1752883" cy="307777"/>
          </a:xfrm>
          <a:prstGeom prst="rect">
            <a:avLst/>
          </a:prstGeom>
          <a:noFill/>
        </p:spPr>
        <p:txBody>
          <a:bodyPr wrap="square" rtlCol="0">
            <a:spAutoFit/>
          </a:bodyPr>
          <a:lstStyle/>
          <a:p>
            <a:pPr algn="ctr"/>
            <a:r>
              <a:rPr lang="it-IT" sz="1400" b="1" dirty="0">
                <a:solidFill>
                  <a:prstClr val="black"/>
                </a:solidFill>
                <a:latin typeface="Helvetica" pitchFamily="2" charset="0"/>
              </a:rPr>
              <a:t>B  = PAPTPL</a:t>
            </a:r>
          </a:p>
        </p:txBody>
      </p:sp>
      <p:sp>
        <p:nvSpPr>
          <p:cNvPr id="29" name="CasellaDiTesto 28">
            <a:extLst>
              <a:ext uri="{FF2B5EF4-FFF2-40B4-BE49-F238E27FC236}">
                <a16:creationId xmlns:a16="http://schemas.microsoft.com/office/drawing/2014/main" id="{FD03CC4E-3A19-A249-AD97-FF9AF91B585C}"/>
              </a:ext>
            </a:extLst>
          </p:cNvPr>
          <p:cNvSpPr txBox="1"/>
          <p:nvPr/>
        </p:nvSpPr>
        <p:spPr>
          <a:xfrm>
            <a:off x="5302389" y="3259494"/>
            <a:ext cx="2157751" cy="307777"/>
          </a:xfrm>
          <a:prstGeom prst="rect">
            <a:avLst/>
          </a:prstGeom>
          <a:noFill/>
        </p:spPr>
        <p:txBody>
          <a:bodyPr wrap="square" rtlCol="0">
            <a:spAutoFit/>
          </a:bodyPr>
          <a:lstStyle/>
          <a:p>
            <a:pPr algn="ctr"/>
            <a:r>
              <a:rPr lang="it-IT" sz="1400" b="1" dirty="0">
                <a:solidFill>
                  <a:prstClr val="black"/>
                </a:solidFill>
                <a:latin typeface="Helvetica" pitchFamily="2" charset="0"/>
              </a:rPr>
              <a:t>C = PAPTPL-I</a:t>
            </a:r>
          </a:p>
        </p:txBody>
      </p:sp>
      <p:pic>
        <p:nvPicPr>
          <p:cNvPr id="32" name="Picture 8">
            <a:extLst>
              <a:ext uri="{FF2B5EF4-FFF2-40B4-BE49-F238E27FC236}">
                <a16:creationId xmlns:a16="http://schemas.microsoft.com/office/drawing/2014/main" id="{8462EF91-8220-DA4A-8288-C1415AD1ABA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08392" y="1715923"/>
            <a:ext cx="1932968" cy="1057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9">
            <a:extLst>
              <a:ext uri="{FF2B5EF4-FFF2-40B4-BE49-F238E27FC236}">
                <a16:creationId xmlns:a16="http://schemas.microsoft.com/office/drawing/2014/main" id="{BFA2A62C-476B-3A4C-8E7E-9F0F819CC01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80506" y="3704202"/>
            <a:ext cx="1911600" cy="1046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CasellaDiTesto 33">
            <a:extLst>
              <a:ext uri="{FF2B5EF4-FFF2-40B4-BE49-F238E27FC236}">
                <a16:creationId xmlns:a16="http://schemas.microsoft.com/office/drawing/2014/main" id="{953F1B28-DC8F-4D40-A1ED-8B1A34545BDC}"/>
              </a:ext>
            </a:extLst>
          </p:cNvPr>
          <p:cNvSpPr txBox="1"/>
          <p:nvPr/>
        </p:nvSpPr>
        <p:spPr>
          <a:xfrm>
            <a:off x="7220277" y="3254313"/>
            <a:ext cx="2033798" cy="307777"/>
          </a:xfrm>
          <a:prstGeom prst="rect">
            <a:avLst/>
          </a:prstGeom>
          <a:noFill/>
        </p:spPr>
        <p:txBody>
          <a:bodyPr wrap="square" rtlCol="0">
            <a:spAutoFit/>
          </a:bodyPr>
          <a:lstStyle/>
          <a:p>
            <a:pPr algn="ctr"/>
            <a:r>
              <a:rPr lang="it-IT" sz="1400" b="1" dirty="0">
                <a:solidFill>
                  <a:prstClr val="black"/>
                </a:solidFill>
                <a:latin typeface="Helvetica" pitchFamily="2" charset="0"/>
              </a:rPr>
              <a:t>D = PAPTPL-I-TF</a:t>
            </a:r>
          </a:p>
        </p:txBody>
      </p:sp>
      <p:pic>
        <p:nvPicPr>
          <p:cNvPr id="35" name="Picture 4">
            <a:extLst>
              <a:ext uri="{FF2B5EF4-FFF2-40B4-BE49-F238E27FC236}">
                <a16:creationId xmlns:a16="http://schemas.microsoft.com/office/drawing/2014/main" id="{4A05F42C-4F55-104E-A4A2-82C5A6F0F2A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29760" y="3685872"/>
            <a:ext cx="1911600" cy="1062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4">
            <a:extLst>
              <a:ext uri="{FF2B5EF4-FFF2-40B4-BE49-F238E27FC236}">
                <a16:creationId xmlns:a16="http://schemas.microsoft.com/office/drawing/2014/main" id="{3CFB525F-7065-45C8-9992-6C435E2CE88E}"/>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pic>
        <p:nvPicPr>
          <p:cNvPr id="2" name="Audio 1">
            <a:hlinkClick r:id="" action="ppaction://media"/>
            <a:extLst>
              <a:ext uri="{FF2B5EF4-FFF2-40B4-BE49-F238E27FC236}">
                <a16:creationId xmlns:a16="http://schemas.microsoft.com/office/drawing/2014/main" id="{FA31A988-25AF-B749-B1D5-7BE7854EC555}"/>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972592739"/>
      </p:ext>
    </p:extLst>
  </p:cSld>
  <p:clrMapOvr>
    <a:masterClrMapping/>
  </p:clrMapOvr>
  <mc:AlternateContent xmlns:mc="http://schemas.openxmlformats.org/markup-compatibility/2006" xmlns:p14="http://schemas.microsoft.com/office/powerpoint/2010/main">
    <mc:Choice Requires="p14">
      <p:transition spd="slow" p14:dur="2000" advTm="23852"/>
    </mc:Choice>
    <mc:Fallback xmlns="">
      <p:transition spd="slow" advTm="238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1">
            <a:extLst>
              <a:ext uri="{FF2B5EF4-FFF2-40B4-BE49-F238E27FC236}">
                <a16:creationId xmlns:a16="http://schemas.microsoft.com/office/drawing/2014/main" id="{B9320EA1-1BC4-E34B-B1FF-A3285181E4B9}"/>
              </a:ext>
            </a:extLst>
          </p:cNvPr>
          <p:cNvSpPr>
            <a:spLocks noGrp="1"/>
          </p:cNvSpPr>
          <p:nvPr>
            <p:ph type="title"/>
          </p:nvPr>
        </p:nvSpPr>
        <p:spPr>
          <a:xfrm>
            <a:off x="467544" y="116632"/>
            <a:ext cx="8229600" cy="778098"/>
          </a:xfrm>
        </p:spPr>
        <p:txBody>
          <a:bodyPr vert="horz" lIns="91440" tIns="45720" rIns="91440" bIns="45720" rtlCol="0" anchor="ctr">
            <a:noAutofit/>
          </a:bodyPr>
          <a:lstStyle/>
          <a:p>
            <a:pPr algn="ctr"/>
            <a:r>
              <a:rPr lang="it-IT" sz="2800" dirty="0">
                <a:latin typeface="Helvetica" pitchFamily="2" charset="0"/>
                <a:cs typeface="Arial" panose="020B0604020202020204" pitchFamily="34" charset="0"/>
              </a:rPr>
              <a:t>An2-PAPTP METABOLISM</a:t>
            </a:r>
            <a:br>
              <a:rPr lang="it-IT" sz="3600" dirty="0">
                <a:latin typeface="Helvetica" pitchFamily="2" charset="0"/>
                <a:cs typeface="Arial" panose="020B0604020202020204" pitchFamily="34" charset="0"/>
              </a:rPr>
            </a:br>
            <a:r>
              <a:rPr lang="it-IT" sz="1800" dirty="0">
                <a:latin typeface="Helvetica" pitchFamily="2" charset="0"/>
                <a:cs typeface="Arial" panose="020B0604020202020204" pitchFamily="34" charset="0"/>
              </a:rPr>
              <a:t>LIVER</a:t>
            </a:r>
          </a:p>
        </p:txBody>
      </p:sp>
      <p:pic>
        <p:nvPicPr>
          <p:cNvPr id="5" name="Immagine 4">
            <a:extLst>
              <a:ext uri="{FF2B5EF4-FFF2-40B4-BE49-F238E27FC236}">
                <a16:creationId xmlns:a16="http://schemas.microsoft.com/office/drawing/2014/main" id="{0B38217B-1BD3-C54B-B458-208DD996B696}"/>
              </a:ext>
            </a:extLst>
          </p:cNvPr>
          <p:cNvPicPr>
            <a:picLocks noChangeAspect="1"/>
          </p:cNvPicPr>
          <p:nvPr/>
        </p:nvPicPr>
        <p:blipFill>
          <a:blip r:embed="rId5"/>
          <a:stretch>
            <a:fillRect/>
          </a:stretch>
        </p:blipFill>
        <p:spPr>
          <a:xfrm>
            <a:off x="4359030" y="1727446"/>
            <a:ext cx="4197839" cy="3460814"/>
          </a:xfrm>
          <a:prstGeom prst="rect">
            <a:avLst/>
          </a:prstGeom>
        </p:spPr>
      </p:pic>
      <p:sp>
        <p:nvSpPr>
          <p:cNvPr id="10" name="CasellaDiTesto 9">
            <a:extLst>
              <a:ext uri="{FF2B5EF4-FFF2-40B4-BE49-F238E27FC236}">
                <a16:creationId xmlns:a16="http://schemas.microsoft.com/office/drawing/2014/main" id="{3FEE1140-FD7C-DF49-97D0-3A52FE603EBB}"/>
              </a:ext>
            </a:extLst>
          </p:cNvPr>
          <p:cNvSpPr txBox="1"/>
          <p:nvPr/>
        </p:nvSpPr>
        <p:spPr>
          <a:xfrm>
            <a:off x="6174522" y="1407019"/>
            <a:ext cx="1312128" cy="369332"/>
          </a:xfrm>
          <a:prstGeom prst="rect">
            <a:avLst/>
          </a:prstGeom>
          <a:noFill/>
        </p:spPr>
        <p:txBody>
          <a:bodyPr wrap="square" rtlCol="0">
            <a:spAutoFit/>
          </a:bodyPr>
          <a:lstStyle/>
          <a:p>
            <a:pPr algn="ctr"/>
            <a:r>
              <a:rPr lang="it-IT" b="1" dirty="0">
                <a:solidFill>
                  <a:prstClr val="black"/>
                </a:solidFill>
                <a:latin typeface="Arial" panose="020B0604020202020204" pitchFamily="34" charset="0"/>
                <a:cs typeface="Arial" panose="020B0604020202020204" pitchFamily="34" charset="0"/>
              </a:rPr>
              <a:t>PAPTPL</a:t>
            </a:r>
          </a:p>
        </p:txBody>
      </p:sp>
      <p:grpSp>
        <p:nvGrpSpPr>
          <p:cNvPr id="14" name="Gruppo 13">
            <a:extLst>
              <a:ext uri="{FF2B5EF4-FFF2-40B4-BE49-F238E27FC236}">
                <a16:creationId xmlns:a16="http://schemas.microsoft.com/office/drawing/2014/main" id="{26F5B052-B6E5-224A-928A-B39F19A10892}"/>
              </a:ext>
            </a:extLst>
          </p:cNvPr>
          <p:cNvGrpSpPr/>
          <p:nvPr/>
        </p:nvGrpSpPr>
        <p:grpSpPr>
          <a:xfrm>
            <a:off x="301084" y="2069670"/>
            <a:ext cx="3586640" cy="2178945"/>
            <a:chOff x="2492678" y="3068960"/>
            <a:chExt cx="4686817" cy="2847321"/>
          </a:xfrm>
        </p:grpSpPr>
        <p:pic>
          <p:nvPicPr>
            <p:cNvPr id="15" name="Immagine 14">
              <a:extLst>
                <a:ext uri="{FF2B5EF4-FFF2-40B4-BE49-F238E27FC236}">
                  <a16:creationId xmlns:a16="http://schemas.microsoft.com/office/drawing/2014/main" id="{52D9515F-EEBB-9548-A6CD-82B5CA86937D}"/>
                </a:ext>
              </a:extLst>
            </p:cNvPr>
            <p:cNvPicPr>
              <a:picLocks noChangeAspect="1"/>
            </p:cNvPicPr>
            <p:nvPr/>
          </p:nvPicPr>
          <p:blipFill rotWithShape="1">
            <a:blip r:embed="rId6">
              <a:extLst>
                <a:ext uri="{28A0092B-C50C-407E-A947-70E740481C1C}">
                  <a14:useLocalDpi xmlns:a14="http://schemas.microsoft.com/office/drawing/2010/main" val="0"/>
                </a:ext>
              </a:extLst>
            </a:blip>
            <a:srcRect l="68866" t="10857" b="44638"/>
            <a:stretch/>
          </p:blipFill>
          <p:spPr>
            <a:xfrm>
              <a:off x="2492678" y="3068960"/>
              <a:ext cx="4686817" cy="2847321"/>
            </a:xfrm>
            <a:prstGeom prst="rect">
              <a:avLst/>
            </a:prstGeom>
          </p:spPr>
        </p:pic>
        <p:sp>
          <p:nvSpPr>
            <p:cNvPr id="16" name="Rettangolo 15">
              <a:extLst>
                <a:ext uri="{FF2B5EF4-FFF2-40B4-BE49-F238E27FC236}">
                  <a16:creationId xmlns:a16="http://schemas.microsoft.com/office/drawing/2014/main" id="{36BEC255-382E-8F4B-B0B3-B5E1BF2897BE}"/>
                </a:ext>
              </a:extLst>
            </p:cNvPr>
            <p:cNvSpPr/>
            <p:nvPr/>
          </p:nvSpPr>
          <p:spPr>
            <a:xfrm>
              <a:off x="4283968" y="4469157"/>
              <a:ext cx="936104" cy="327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grpSp>
      <p:sp>
        <p:nvSpPr>
          <p:cNvPr id="17" name="CasellaDiTesto 16">
            <a:extLst>
              <a:ext uri="{FF2B5EF4-FFF2-40B4-BE49-F238E27FC236}">
                <a16:creationId xmlns:a16="http://schemas.microsoft.com/office/drawing/2014/main" id="{5F3BE863-173F-A643-A641-A604A034E6F3}"/>
              </a:ext>
            </a:extLst>
          </p:cNvPr>
          <p:cNvSpPr txBox="1"/>
          <p:nvPr/>
        </p:nvSpPr>
        <p:spPr>
          <a:xfrm>
            <a:off x="1836232" y="4468695"/>
            <a:ext cx="1135568" cy="369332"/>
          </a:xfrm>
          <a:prstGeom prst="rect">
            <a:avLst/>
          </a:prstGeom>
          <a:noFill/>
        </p:spPr>
        <p:txBody>
          <a:bodyPr wrap="square" rtlCol="0">
            <a:spAutoFit/>
          </a:bodyPr>
          <a:lstStyle/>
          <a:p>
            <a:pPr algn="ctr"/>
            <a:r>
              <a:rPr lang="it-IT" b="1" dirty="0">
                <a:solidFill>
                  <a:prstClr val="black"/>
                </a:solidFill>
                <a:latin typeface="Arial" panose="020B0604020202020204" pitchFamily="34" charset="0"/>
                <a:cs typeface="Arial" panose="020B0604020202020204" pitchFamily="34" charset="0"/>
              </a:rPr>
              <a:t>PAPTPL</a:t>
            </a:r>
          </a:p>
        </p:txBody>
      </p:sp>
      <p:sp>
        <p:nvSpPr>
          <p:cNvPr id="2" name="Segnaposto numero diapositiva 1">
            <a:extLst>
              <a:ext uri="{FF2B5EF4-FFF2-40B4-BE49-F238E27FC236}">
                <a16:creationId xmlns:a16="http://schemas.microsoft.com/office/drawing/2014/main" id="{9C9939B4-3E68-154D-AFB5-72BCADA89B26}"/>
              </a:ext>
            </a:extLst>
          </p:cNvPr>
          <p:cNvSpPr>
            <a:spLocks noGrp="1"/>
          </p:cNvSpPr>
          <p:nvPr>
            <p:ph type="sldNum" sz="quarter" idx="12"/>
          </p:nvPr>
        </p:nvSpPr>
        <p:spPr/>
        <p:txBody>
          <a:bodyPr/>
          <a:lstStyle/>
          <a:p>
            <a:fld id="{FB798086-B24E-A747-9794-32AA4ED3BDED}" type="slidenum">
              <a:rPr lang="it-IT" smtClean="0">
                <a:solidFill>
                  <a:prstClr val="black">
                    <a:tint val="75000"/>
                  </a:prstClr>
                </a:solidFill>
              </a:rPr>
              <a:pPr/>
              <a:t>22</a:t>
            </a:fld>
            <a:endParaRPr lang="it-IT">
              <a:solidFill>
                <a:prstClr val="black">
                  <a:tint val="75000"/>
                </a:prstClr>
              </a:solidFill>
            </a:endParaRPr>
          </a:p>
        </p:txBody>
      </p:sp>
      <p:sp>
        <p:nvSpPr>
          <p:cNvPr id="11" name="Rettangolo 10">
            <a:extLst>
              <a:ext uri="{FF2B5EF4-FFF2-40B4-BE49-F238E27FC236}">
                <a16:creationId xmlns:a16="http://schemas.microsoft.com/office/drawing/2014/main" id="{63D4ABE0-ADCB-CF48-BD7E-77CFAA6B050C}"/>
              </a:ext>
            </a:extLst>
          </p:cNvPr>
          <p:cNvSpPr/>
          <p:nvPr/>
        </p:nvSpPr>
        <p:spPr>
          <a:xfrm>
            <a:off x="139083" y="5257800"/>
            <a:ext cx="8886521" cy="304699"/>
          </a:xfrm>
          <a:prstGeom prst="rect">
            <a:avLst/>
          </a:prstGeom>
        </p:spPr>
        <p:txBody>
          <a:bodyPr wrap="square">
            <a:spAutoFit/>
          </a:bodyPr>
          <a:lstStyle/>
          <a:p>
            <a:pPr algn="ctr">
              <a:lnSpc>
                <a:spcPct val="115000"/>
              </a:lnSpc>
              <a:spcAft>
                <a:spcPts val="600"/>
              </a:spcAft>
            </a:pPr>
            <a:r>
              <a:rPr lang="en-US" sz="1200" dirty="0">
                <a:solidFill>
                  <a:srgbClr val="000000"/>
                </a:solidFill>
                <a:latin typeface="Arial" panose="020B0604020202020204" pitchFamily="34" charset="0"/>
                <a:ea typeface="Times New Roman" panose="02020603050405020304" pitchFamily="18" charset="0"/>
                <a:cs typeface="Arial" panose="020B0604020202020204" pitchFamily="34" charset="0"/>
              </a:rPr>
              <a:t>PAPTPL was quantified by HPLC-UV (312 nm). Data are expressed as mean </a:t>
            </a:r>
            <a:r>
              <a:rPr lang="en-US" sz="1200" dirty="0">
                <a:solidFill>
                  <a:srgbClr val="000000"/>
                </a:solidFill>
                <a:latin typeface="Arial" panose="020B0604020202020204" pitchFamily="34" charset="0"/>
                <a:ea typeface="Times New Roman" panose="02020603050405020304" pitchFamily="18" charset="0"/>
                <a:cs typeface="Arial" panose="020B0604020202020204" pitchFamily="34" charset="0"/>
                <a:sym typeface="Symbol" pitchFamily="2" charset="2"/>
              </a:rPr>
              <a:t></a:t>
            </a:r>
            <a:r>
              <a:rPr lang="en-US" sz="1200" dirty="0">
                <a:solidFill>
                  <a:srgbClr val="000000"/>
                </a:solidFill>
                <a:latin typeface="Arial" panose="020B0604020202020204" pitchFamily="34" charset="0"/>
                <a:ea typeface="Times New Roman" panose="02020603050405020304" pitchFamily="18" charset="0"/>
                <a:cs typeface="Arial" panose="020B0604020202020204" pitchFamily="34" charset="0"/>
              </a:rPr>
              <a:t> SEM (N = 5, 4 and 6 respectively).</a:t>
            </a:r>
            <a:endParaRPr lang="it-IT" sz="16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pic>
        <p:nvPicPr>
          <p:cNvPr id="12" name="Picture 4">
            <a:extLst>
              <a:ext uri="{FF2B5EF4-FFF2-40B4-BE49-F238E27FC236}">
                <a16:creationId xmlns:a16="http://schemas.microsoft.com/office/drawing/2014/main" id="{3CFB525F-7065-45C8-9992-6C435E2CE88E}"/>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pic>
        <p:nvPicPr>
          <p:cNvPr id="4" name="Audio 3">
            <a:hlinkClick r:id="" action="ppaction://media"/>
            <a:extLst>
              <a:ext uri="{FF2B5EF4-FFF2-40B4-BE49-F238E27FC236}">
                <a16:creationId xmlns:a16="http://schemas.microsoft.com/office/drawing/2014/main" id="{C50FD8C0-5635-7142-B150-9B8E41CDFA3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344318266"/>
      </p:ext>
    </p:extLst>
  </p:cSld>
  <p:clrMapOvr>
    <a:masterClrMapping/>
  </p:clrMapOvr>
  <mc:AlternateContent xmlns:mc="http://schemas.openxmlformats.org/markup-compatibility/2006" xmlns:p14="http://schemas.microsoft.com/office/powerpoint/2010/main">
    <mc:Choice Requires="p14">
      <p:transition spd="slow" p14:dur="2000" advTm="5427"/>
    </mc:Choice>
    <mc:Fallback xmlns="">
      <p:transition spd="slow" advTm="54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8D1FA19A-5C8F-7844-B11C-447378814196}"/>
              </a:ext>
            </a:extLst>
          </p:cNvPr>
          <p:cNvPicPr>
            <a:picLocks noChangeAspect="1"/>
          </p:cNvPicPr>
          <p:nvPr/>
        </p:nvPicPr>
        <p:blipFill>
          <a:blip r:embed="rId5"/>
          <a:stretch>
            <a:fillRect/>
          </a:stretch>
        </p:blipFill>
        <p:spPr>
          <a:xfrm>
            <a:off x="1129422" y="1291780"/>
            <a:ext cx="2898034" cy="2798101"/>
          </a:xfrm>
          <a:prstGeom prst="rect">
            <a:avLst/>
          </a:prstGeom>
        </p:spPr>
      </p:pic>
      <p:pic>
        <p:nvPicPr>
          <p:cNvPr id="4" name="Immagine 3">
            <a:extLst>
              <a:ext uri="{FF2B5EF4-FFF2-40B4-BE49-F238E27FC236}">
                <a16:creationId xmlns:a16="http://schemas.microsoft.com/office/drawing/2014/main" id="{4E69B905-C502-EF40-A690-85BD34253F84}"/>
              </a:ext>
            </a:extLst>
          </p:cNvPr>
          <p:cNvPicPr>
            <a:picLocks noChangeAspect="1"/>
          </p:cNvPicPr>
          <p:nvPr/>
        </p:nvPicPr>
        <p:blipFill>
          <a:blip r:embed="rId6"/>
          <a:stretch>
            <a:fillRect/>
          </a:stretch>
        </p:blipFill>
        <p:spPr>
          <a:xfrm>
            <a:off x="4647967" y="1317277"/>
            <a:ext cx="3338780" cy="2782317"/>
          </a:xfrm>
          <a:prstGeom prst="rect">
            <a:avLst/>
          </a:prstGeom>
        </p:spPr>
      </p:pic>
      <p:sp>
        <p:nvSpPr>
          <p:cNvPr id="3" name="Titolo 1">
            <a:extLst>
              <a:ext uri="{FF2B5EF4-FFF2-40B4-BE49-F238E27FC236}">
                <a16:creationId xmlns:a16="http://schemas.microsoft.com/office/drawing/2014/main" id="{B9320EA1-1BC4-E34B-B1FF-A3285181E4B9}"/>
              </a:ext>
            </a:extLst>
          </p:cNvPr>
          <p:cNvSpPr>
            <a:spLocks noGrp="1"/>
          </p:cNvSpPr>
          <p:nvPr>
            <p:ph type="title"/>
          </p:nvPr>
        </p:nvSpPr>
        <p:spPr>
          <a:xfrm>
            <a:off x="467544" y="116632"/>
            <a:ext cx="8229600" cy="778098"/>
          </a:xfrm>
        </p:spPr>
        <p:txBody>
          <a:bodyPr vert="horz" lIns="91440" tIns="45720" rIns="91440" bIns="45720" rtlCol="0" anchor="ctr">
            <a:noAutofit/>
          </a:bodyPr>
          <a:lstStyle/>
          <a:p>
            <a:pPr algn="ctr"/>
            <a:r>
              <a:rPr lang="it-IT" sz="2800" dirty="0">
                <a:latin typeface="Arial" panose="020B0604020202020204" pitchFamily="34" charset="0"/>
                <a:cs typeface="Arial" panose="020B0604020202020204" pitchFamily="34" charset="0"/>
              </a:rPr>
              <a:t>An2-PAPTP METABOLISM</a:t>
            </a:r>
            <a:br>
              <a:rPr lang="it-IT" sz="2800" dirty="0">
                <a:latin typeface="Arial" panose="020B0604020202020204" pitchFamily="34" charset="0"/>
                <a:cs typeface="Arial" panose="020B0604020202020204" pitchFamily="34" charset="0"/>
              </a:rPr>
            </a:br>
            <a:r>
              <a:rPr lang="it-IT" sz="1800" dirty="0">
                <a:latin typeface="Arial" panose="020B0604020202020204" pitchFamily="34" charset="0"/>
                <a:cs typeface="Arial" panose="020B0604020202020204" pitchFamily="34" charset="0"/>
              </a:rPr>
              <a:t>LIVER</a:t>
            </a:r>
          </a:p>
        </p:txBody>
      </p:sp>
      <p:sp>
        <p:nvSpPr>
          <p:cNvPr id="11" name="CasellaDiTesto 10">
            <a:extLst>
              <a:ext uri="{FF2B5EF4-FFF2-40B4-BE49-F238E27FC236}">
                <a16:creationId xmlns:a16="http://schemas.microsoft.com/office/drawing/2014/main" id="{350CB540-5D01-6A45-BBC3-462CD37E6589}"/>
              </a:ext>
            </a:extLst>
          </p:cNvPr>
          <p:cNvSpPr txBox="1"/>
          <p:nvPr/>
        </p:nvSpPr>
        <p:spPr>
          <a:xfrm>
            <a:off x="2067651" y="984932"/>
            <a:ext cx="1021577" cy="307777"/>
          </a:xfrm>
          <a:prstGeom prst="rect">
            <a:avLst/>
          </a:prstGeom>
          <a:noFill/>
        </p:spPr>
        <p:txBody>
          <a:bodyPr wrap="square" rtlCol="0">
            <a:spAutoFit/>
          </a:bodyPr>
          <a:lstStyle/>
          <a:p>
            <a:r>
              <a:rPr lang="it-IT" sz="1400" b="1" dirty="0">
                <a:solidFill>
                  <a:prstClr val="black"/>
                </a:solidFill>
                <a:latin typeface="Arial" panose="020B0604020202020204" pitchFamily="34" charset="0"/>
                <a:cs typeface="Arial" panose="020B0604020202020204" pitchFamily="34" charset="0"/>
              </a:rPr>
              <a:t>PAPTPL-I</a:t>
            </a:r>
          </a:p>
        </p:txBody>
      </p:sp>
      <p:sp>
        <p:nvSpPr>
          <p:cNvPr id="12" name="CasellaDiTesto 11">
            <a:extLst>
              <a:ext uri="{FF2B5EF4-FFF2-40B4-BE49-F238E27FC236}">
                <a16:creationId xmlns:a16="http://schemas.microsoft.com/office/drawing/2014/main" id="{C6CDA876-92C1-0C46-A751-C3951FD35FF2}"/>
              </a:ext>
            </a:extLst>
          </p:cNvPr>
          <p:cNvSpPr txBox="1"/>
          <p:nvPr/>
        </p:nvSpPr>
        <p:spPr>
          <a:xfrm>
            <a:off x="6165200" y="1009500"/>
            <a:ext cx="1259470" cy="307777"/>
          </a:xfrm>
          <a:prstGeom prst="rect">
            <a:avLst/>
          </a:prstGeom>
          <a:noFill/>
        </p:spPr>
        <p:txBody>
          <a:bodyPr wrap="square" rtlCol="0">
            <a:spAutoFit/>
          </a:bodyPr>
          <a:lstStyle/>
          <a:p>
            <a:r>
              <a:rPr lang="it-IT" sz="1400" b="1" dirty="0">
                <a:solidFill>
                  <a:prstClr val="black"/>
                </a:solidFill>
                <a:latin typeface="Arial" panose="020B0604020202020204" pitchFamily="34" charset="0"/>
                <a:cs typeface="Arial" panose="020B0604020202020204" pitchFamily="34" charset="0"/>
              </a:rPr>
              <a:t>PAPTPL-IT</a:t>
            </a:r>
          </a:p>
        </p:txBody>
      </p:sp>
      <p:sp>
        <p:nvSpPr>
          <p:cNvPr id="13" name="CasellaDiTesto 12">
            <a:extLst>
              <a:ext uri="{FF2B5EF4-FFF2-40B4-BE49-F238E27FC236}">
                <a16:creationId xmlns:a16="http://schemas.microsoft.com/office/drawing/2014/main" id="{557FBE20-4AE6-6947-BC21-CE74EF4EBE26}"/>
              </a:ext>
            </a:extLst>
          </p:cNvPr>
          <p:cNvSpPr txBox="1"/>
          <p:nvPr/>
        </p:nvSpPr>
        <p:spPr>
          <a:xfrm>
            <a:off x="4053514" y="3721658"/>
            <a:ext cx="1259470" cy="307777"/>
          </a:xfrm>
          <a:prstGeom prst="rect">
            <a:avLst/>
          </a:prstGeom>
          <a:noFill/>
        </p:spPr>
        <p:txBody>
          <a:bodyPr wrap="square" rtlCol="0">
            <a:spAutoFit/>
          </a:bodyPr>
          <a:lstStyle/>
          <a:p>
            <a:r>
              <a:rPr lang="it-IT" sz="1400" b="1" dirty="0">
                <a:solidFill>
                  <a:prstClr val="black"/>
                </a:solidFill>
                <a:latin typeface="Arial" panose="020B0604020202020204" pitchFamily="34" charset="0"/>
                <a:cs typeface="Arial" panose="020B0604020202020204" pitchFamily="34" charset="0"/>
              </a:rPr>
              <a:t>PAPTPL-ITF</a:t>
            </a:r>
          </a:p>
        </p:txBody>
      </p:sp>
      <p:pic>
        <p:nvPicPr>
          <p:cNvPr id="2" name="Immagine 1">
            <a:extLst>
              <a:ext uri="{FF2B5EF4-FFF2-40B4-BE49-F238E27FC236}">
                <a16:creationId xmlns:a16="http://schemas.microsoft.com/office/drawing/2014/main" id="{CED14524-57ED-674E-82DE-FB400F11398D}"/>
              </a:ext>
            </a:extLst>
          </p:cNvPr>
          <p:cNvPicPr>
            <a:picLocks noChangeAspect="1"/>
          </p:cNvPicPr>
          <p:nvPr/>
        </p:nvPicPr>
        <p:blipFill>
          <a:blip r:embed="rId7"/>
          <a:stretch>
            <a:fillRect/>
          </a:stretch>
        </p:blipFill>
        <p:spPr>
          <a:xfrm>
            <a:off x="2990617" y="4089881"/>
            <a:ext cx="3072002" cy="2643635"/>
          </a:xfrm>
          <a:prstGeom prst="rect">
            <a:avLst/>
          </a:prstGeom>
        </p:spPr>
      </p:pic>
      <p:sp>
        <p:nvSpPr>
          <p:cNvPr id="5" name="Segnaposto numero diapositiva 4">
            <a:extLst>
              <a:ext uri="{FF2B5EF4-FFF2-40B4-BE49-F238E27FC236}">
                <a16:creationId xmlns:a16="http://schemas.microsoft.com/office/drawing/2014/main" id="{0E99DCD2-9750-984C-9ED7-4A5C42DBE7E0}"/>
              </a:ext>
            </a:extLst>
          </p:cNvPr>
          <p:cNvSpPr>
            <a:spLocks noGrp="1"/>
          </p:cNvSpPr>
          <p:nvPr>
            <p:ph type="sldNum" sz="quarter" idx="12"/>
          </p:nvPr>
        </p:nvSpPr>
        <p:spPr/>
        <p:txBody>
          <a:bodyPr/>
          <a:lstStyle/>
          <a:p>
            <a:fld id="{FB798086-B24E-A747-9794-32AA4ED3BDED}" type="slidenum">
              <a:rPr lang="it-IT" smtClean="0">
                <a:solidFill>
                  <a:prstClr val="black">
                    <a:tint val="75000"/>
                  </a:prstClr>
                </a:solidFill>
              </a:rPr>
              <a:pPr/>
              <a:t>23</a:t>
            </a:fld>
            <a:endParaRPr lang="it-IT">
              <a:solidFill>
                <a:prstClr val="black">
                  <a:tint val="75000"/>
                </a:prstClr>
              </a:solidFill>
            </a:endParaRPr>
          </a:p>
        </p:txBody>
      </p:sp>
      <p:sp>
        <p:nvSpPr>
          <p:cNvPr id="10" name="Rettangolo 9">
            <a:extLst>
              <a:ext uri="{FF2B5EF4-FFF2-40B4-BE49-F238E27FC236}">
                <a16:creationId xmlns:a16="http://schemas.microsoft.com/office/drawing/2014/main" id="{556A8922-2765-CD4F-BE9E-2240DE7FCF5B}"/>
              </a:ext>
            </a:extLst>
          </p:cNvPr>
          <p:cNvSpPr/>
          <p:nvPr/>
        </p:nvSpPr>
        <p:spPr>
          <a:xfrm>
            <a:off x="-46899" y="5879051"/>
            <a:ext cx="3347067" cy="676339"/>
          </a:xfrm>
          <a:prstGeom prst="rect">
            <a:avLst/>
          </a:prstGeom>
        </p:spPr>
        <p:txBody>
          <a:bodyPr wrap="square">
            <a:spAutoFit/>
          </a:bodyPr>
          <a:lstStyle/>
          <a:p>
            <a:pPr algn="ctr">
              <a:lnSpc>
                <a:spcPct val="115000"/>
              </a:lnSpc>
              <a:spcAft>
                <a:spcPts val="600"/>
              </a:spcAft>
            </a:pPr>
            <a:r>
              <a:rPr lang="en-US" sz="1100" dirty="0">
                <a:solidFill>
                  <a:srgbClr val="000000"/>
                </a:solidFill>
                <a:latin typeface="Arial" panose="020B0604020202020204" pitchFamily="34" charset="0"/>
                <a:ea typeface="Times New Roman" panose="02020603050405020304" pitchFamily="18" charset="0"/>
                <a:cs typeface="Arial" panose="020B0604020202020204" pitchFamily="34" charset="0"/>
              </a:rPr>
              <a:t>Quantifications by HPLC-UV (312 nm). Data are expressed as mean </a:t>
            </a:r>
            <a:r>
              <a:rPr lang="en-US" sz="1100" dirty="0">
                <a:solidFill>
                  <a:srgbClr val="000000"/>
                </a:solidFill>
                <a:latin typeface="Arial" panose="020B0604020202020204" pitchFamily="34" charset="0"/>
                <a:ea typeface="Times New Roman" panose="02020603050405020304" pitchFamily="18" charset="0"/>
                <a:cs typeface="Arial" panose="020B0604020202020204" pitchFamily="34" charset="0"/>
                <a:sym typeface="Symbol" pitchFamily="2" charset="2"/>
              </a:rPr>
              <a:t></a:t>
            </a:r>
            <a:r>
              <a:rPr lang="en-US" sz="1100" dirty="0">
                <a:solidFill>
                  <a:srgbClr val="000000"/>
                </a:solidFill>
                <a:latin typeface="Arial" panose="020B0604020202020204" pitchFamily="34" charset="0"/>
                <a:ea typeface="Times New Roman" panose="02020603050405020304" pitchFamily="18" charset="0"/>
                <a:cs typeface="Arial" panose="020B0604020202020204" pitchFamily="34" charset="0"/>
              </a:rPr>
              <a:t> SEM (N = 5, 4 and 6 respectively).</a:t>
            </a:r>
            <a:endParaRPr lang="it-IT" sz="14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pic>
        <p:nvPicPr>
          <p:cNvPr id="7" name="Audio 6">
            <a:hlinkClick r:id="" action="ppaction://media"/>
            <a:extLst>
              <a:ext uri="{FF2B5EF4-FFF2-40B4-BE49-F238E27FC236}">
                <a16:creationId xmlns:a16="http://schemas.microsoft.com/office/drawing/2014/main" id="{BEA272D8-5953-C74C-B925-D9C3C6A173F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684020110"/>
      </p:ext>
    </p:extLst>
  </p:cSld>
  <p:clrMapOvr>
    <a:masterClrMapping/>
  </p:clrMapOvr>
  <mc:AlternateContent xmlns:mc="http://schemas.openxmlformats.org/markup-compatibility/2006" xmlns:p14="http://schemas.microsoft.com/office/powerpoint/2010/main">
    <mc:Choice Requires="p14">
      <p:transition spd="slow" p14:dur="2000" advTm="19819"/>
    </mc:Choice>
    <mc:Fallback xmlns="">
      <p:transition spd="slow" advTm="198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853961" y="152400"/>
            <a:ext cx="3429000" cy="523220"/>
          </a:xfrm>
          <a:prstGeom prst="rect">
            <a:avLst/>
          </a:prstGeom>
          <a:noFill/>
        </p:spPr>
        <p:txBody>
          <a:bodyPr wrap="square" rtlCol="0">
            <a:spAutoFit/>
          </a:bodyPr>
          <a:lstStyle/>
          <a:p>
            <a:pPr algn="ctr"/>
            <a:r>
              <a:rPr lang="fr-FR" sz="2800" dirty="0">
                <a:latin typeface="Helvetica" pitchFamily="2" charset="0"/>
                <a:cs typeface="Arial" panose="020B0604020202020204" pitchFamily="34" charset="0"/>
              </a:rPr>
              <a:t>CONCLUSIONS</a:t>
            </a:r>
          </a:p>
        </p:txBody>
      </p:sp>
      <p:sp>
        <p:nvSpPr>
          <p:cNvPr id="6" name="Slide Number Placeholder 5"/>
          <p:cNvSpPr>
            <a:spLocks noGrp="1"/>
          </p:cNvSpPr>
          <p:nvPr>
            <p:ph type="sldNum" sz="quarter" idx="12"/>
          </p:nvPr>
        </p:nvSpPr>
        <p:spPr/>
        <p:txBody>
          <a:bodyPr/>
          <a:lstStyle/>
          <a:p>
            <a:fld id="{FCAEAE96-855E-42B1-8DE9-9C9E68DE18C5}" type="slidenum">
              <a:rPr lang="fr-FR" smtClean="0"/>
              <a:pPr/>
              <a:t>24</a:t>
            </a:fld>
            <a:endParaRPr lang="fr-FR"/>
          </a:p>
        </p:txBody>
      </p:sp>
      <p:pic>
        <p:nvPicPr>
          <p:cNvPr id="7" name="Picture 6">
            <a:extLst>
              <a:ext uri="{FF2B5EF4-FFF2-40B4-BE49-F238E27FC236}">
                <a16:creationId xmlns:a16="http://schemas.microsoft.com/office/drawing/2014/main" id="{EA8BAA44-CBAE-4836-8172-27FD4C6FBF4F}"/>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sp>
        <p:nvSpPr>
          <p:cNvPr id="3" name="Ovale 2"/>
          <p:cNvSpPr/>
          <p:nvPr/>
        </p:nvSpPr>
        <p:spPr>
          <a:xfrm>
            <a:off x="557840" y="1281969"/>
            <a:ext cx="228600" cy="228600"/>
          </a:xfrm>
          <a:prstGeom prst="ellipse">
            <a:avLst/>
          </a:prstGeom>
          <a:solidFill>
            <a:srgbClr val="EAA7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CasellaDiTesto 4"/>
          <p:cNvSpPr txBox="1"/>
          <p:nvPr/>
        </p:nvSpPr>
        <p:spPr>
          <a:xfrm>
            <a:off x="836764" y="1210968"/>
            <a:ext cx="4343400" cy="369332"/>
          </a:xfrm>
          <a:prstGeom prst="rect">
            <a:avLst/>
          </a:prstGeom>
          <a:noFill/>
        </p:spPr>
        <p:txBody>
          <a:bodyPr wrap="square" rtlCol="0">
            <a:spAutoFit/>
          </a:bodyPr>
          <a:lstStyle/>
          <a:p>
            <a:r>
              <a:rPr lang="it-IT" dirty="0">
                <a:latin typeface="Helvetica" pitchFamily="2" charset="0"/>
                <a:cs typeface="Arial" panose="020B0604020202020204" pitchFamily="34" charset="0"/>
              </a:rPr>
              <a:t>First </a:t>
            </a:r>
            <a:r>
              <a:rPr lang="it-IT" dirty="0" err="1">
                <a:latin typeface="Helvetica" pitchFamily="2" charset="0"/>
                <a:cs typeface="Arial" panose="020B0604020202020204" pitchFamily="34" charset="0"/>
              </a:rPr>
              <a:t>evidence</a:t>
            </a:r>
            <a:r>
              <a:rPr lang="it-IT" dirty="0">
                <a:latin typeface="Helvetica" pitchFamily="2" charset="0"/>
                <a:cs typeface="Arial" panose="020B0604020202020204" pitchFamily="34" charset="0"/>
              </a:rPr>
              <a:t> of PAPTP brain delivery</a:t>
            </a:r>
          </a:p>
        </p:txBody>
      </p:sp>
      <p:sp>
        <p:nvSpPr>
          <p:cNvPr id="8" name="Ovale 7"/>
          <p:cNvSpPr/>
          <p:nvPr/>
        </p:nvSpPr>
        <p:spPr>
          <a:xfrm>
            <a:off x="550652" y="3042801"/>
            <a:ext cx="228600" cy="228600"/>
          </a:xfrm>
          <a:prstGeom prst="ellipse">
            <a:avLst/>
          </a:prstGeom>
          <a:solidFill>
            <a:srgbClr val="EAA7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CasellaDiTesto 8"/>
          <p:cNvSpPr txBox="1"/>
          <p:nvPr/>
        </p:nvSpPr>
        <p:spPr>
          <a:xfrm>
            <a:off x="836764" y="2971800"/>
            <a:ext cx="5690558" cy="369332"/>
          </a:xfrm>
          <a:prstGeom prst="rect">
            <a:avLst/>
          </a:prstGeom>
          <a:noFill/>
        </p:spPr>
        <p:txBody>
          <a:bodyPr wrap="square" rtlCol="0">
            <a:spAutoFit/>
          </a:bodyPr>
          <a:lstStyle/>
          <a:p>
            <a:r>
              <a:rPr lang="it-IT" dirty="0">
                <a:latin typeface="Helvetica" pitchFamily="2" charset="0"/>
                <a:cs typeface="Arial" panose="020B0604020202020204" pitchFamily="34" charset="0"/>
              </a:rPr>
              <a:t>Brain </a:t>
            </a:r>
            <a:r>
              <a:rPr lang="it-IT" dirty="0" err="1">
                <a:latin typeface="Helvetica" pitchFamily="2" charset="0"/>
                <a:cs typeface="Arial" panose="020B0604020202020204" pitchFamily="34" charset="0"/>
              </a:rPr>
              <a:t>concentrations</a:t>
            </a:r>
            <a:r>
              <a:rPr lang="it-IT" dirty="0">
                <a:latin typeface="Helvetica" pitchFamily="2" charset="0"/>
                <a:cs typeface="Arial" panose="020B0604020202020204" pitchFamily="34" charset="0"/>
              </a:rPr>
              <a:t> are </a:t>
            </a:r>
            <a:r>
              <a:rPr lang="it-IT" dirty="0" err="1">
                <a:latin typeface="Helvetica" pitchFamily="2" charset="0"/>
                <a:cs typeface="Arial" panose="020B0604020202020204" pitchFamily="34" charset="0"/>
              </a:rPr>
              <a:t>still</a:t>
            </a:r>
            <a:r>
              <a:rPr lang="it-IT" dirty="0">
                <a:latin typeface="Helvetica" pitchFamily="2" charset="0"/>
                <a:cs typeface="Arial" panose="020B0604020202020204" pitchFamily="34" charset="0"/>
              </a:rPr>
              <a:t> </a:t>
            </a:r>
            <a:r>
              <a:rPr lang="it-IT" dirty="0" err="1">
                <a:latin typeface="Helvetica" pitchFamily="2" charset="0"/>
                <a:cs typeface="Arial" panose="020B0604020202020204" pitchFamily="34" charset="0"/>
              </a:rPr>
              <a:t>low</a:t>
            </a:r>
            <a:r>
              <a:rPr lang="it-IT" dirty="0">
                <a:latin typeface="Helvetica" pitchFamily="2" charset="0"/>
                <a:cs typeface="Arial" panose="020B0604020202020204" pitchFamily="34" charset="0"/>
              </a:rPr>
              <a:t> </a:t>
            </a:r>
            <a:r>
              <a:rPr lang="it-IT" dirty="0" err="1">
                <a:latin typeface="Helvetica" pitchFamily="2" charset="0"/>
                <a:cs typeface="Arial" panose="020B0604020202020204" pitchFamily="34" charset="0"/>
              </a:rPr>
              <a:t>but</a:t>
            </a:r>
            <a:r>
              <a:rPr lang="it-IT" dirty="0">
                <a:latin typeface="Helvetica" pitchFamily="2" charset="0"/>
                <a:cs typeface="Arial" panose="020B0604020202020204" pitchFamily="34" charset="0"/>
              </a:rPr>
              <a:t> </a:t>
            </a:r>
            <a:r>
              <a:rPr lang="it-IT" dirty="0" err="1">
                <a:latin typeface="Helvetica" pitchFamily="2" charset="0"/>
                <a:cs typeface="Arial" panose="020B0604020202020204" pitchFamily="34" charset="0"/>
              </a:rPr>
              <a:t>may</a:t>
            </a:r>
            <a:r>
              <a:rPr lang="it-IT" dirty="0">
                <a:latin typeface="Helvetica" pitchFamily="2" charset="0"/>
                <a:cs typeface="Arial" panose="020B0604020202020204" pitchFamily="34" charset="0"/>
              </a:rPr>
              <a:t> be </a:t>
            </a:r>
            <a:r>
              <a:rPr lang="it-IT" dirty="0" err="1">
                <a:latin typeface="Helvetica" pitchFamily="2" charset="0"/>
                <a:cs typeface="Arial" panose="020B0604020202020204" pitchFamily="34" charset="0"/>
              </a:rPr>
              <a:t>improved</a:t>
            </a:r>
            <a:endParaRPr lang="it-IT" dirty="0">
              <a:latin typeface="Helvetica" pitchFamily="2" charset="0"/>
              <a:cs typeface="Arial" panose="020B0604020202020204" pitchFamily="34" charset="0"/>
            </a:endParaRPr>
          </a:p>
        </p:txBody>
      </p:sp>
      <p:sp>
        <p:nvSpPr>
          <p:cNvPr id="10" name="Freccia circolare a sinistra 9"/>
          <p:cNvSpPr/>
          <p:nvPr/>
        </p:nvSpPr>
        <p:spPr>
          <a:xfrm rot="1537510">
            <a:off x="5717732" y="3367306"/>
            <a:ext cx="225254" cy="1021659"/>
          </a:xfrm>
          <a:prstGeom prst="curvedLeftArrow">
            <a:avLst/>
          </a:prstGeom>
          <a:solidFill>
            <a:srgbClr val="EAA7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pic>
        <p:nvPicPr>
          <p:cNvPr id="11" name="Immagine 10">
            <a:extLst>
              <a:ext uri="{FF2B5EF4-FFF2-40B4-BE49-F238E27FC236}">
                <a16:creationId xmlns:a16="http://schemas.microsoft.com/office/drawing/2014/main" id="{014C521A-08B9-490E-A46E-4E64F389E846}"/>
              </a:ext>
            </a:extLst>
          </p:cNvPr>
          <p:cNvPicPr>
            <a:picLocks noChangeAspect="1"/>
          </p:cNvPicPr>
          <p:nvPr/>
        </p:nvPicPr>
        <p:blipFill>
          <a:blip r:embed="rId7"/>
          <a:stretch>
            <a:fillRect/>
          </a:stretch>
        </p:blipFill>
        <p:spPr>
          <a:xfrm>
            <a:off x="4568461" y="3878135"/>
            <a:ext cx="834820" cy="834820"/>
          </a:xfrm>
          <a:prstGeom prst="rect">
            <a:avLst/>
          </a:prstGeom>
        </p:spPr>
      </p:pic>
      <p:sp>
        <p:nvSpPr>
          <p:cNvPr id="12" name="CasellaDiTesto 11"/>
          <p:cNvSpPr txBox="1"/>
          <p:nvPr/>
        </p:nvSpPr>
        <p:spPr>
          <a:xfrm>
            <a:off x="2438400" y="4111823"/>
            <a:ext cx="2057400" cy="307777"/>
          </a:xfrm>
          <a:prstGeom prst="rect">
            <a:avLst/>
          </a:prstGeom>
          <a:solidFill>
            <a:srgbClr val="EAA764"/>
          </a:solidFill>
        </p:spPr>
        <p:txBody>
          <a:bodyPr wrap="square" rtlCol="0">
            <a:spAutoFit/>
          </a:bodyPr>
          <a:lstStyle/>
          <a:p>
            <a:pPr algn="ctr"/>
            <a:r>
              <a:rPr lang="it-IT" sz="1400" b="1" dirty="0">
                <a:latin typeface="Helvetica" pitchFamily="2" charset="0"/>
                <a:cs typeface="Arial" panose="020B0604020202020204" pitchFamily="34" charset="0"/>
              </a:rPr>
              <a:t>Glioma mouse model</a:t>
            </a:r>
          </a:p>
        </p:txBody>
      </p:sp>
      <p:sp>
        <p:nvSpPr>
          <p:cNvPr id="13" name="Ovale 12"/>
          <p:cNvSpPr/>
          <p:nvPr/>
        </p:nvSpPr>
        <p:spPr>
          <a:xfrm>
            <a:off x="557840" y="2140355"/>
            <a:ext cx="228600" cy="228600"/>
          </a:xfrm>
          <a:prstGeom prst="ellipse">
            <a:avLst/>
          </a:prstGeom>
          <a:solidFill>
            <a:srgbClr val="EAA7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CasellaDiTesto 13"/>
          <p:cNvSpPr txBox="1"/>
          <p:nvPr/>
        </p:nvSpPr>
        <p:spPr>
          <a:xfrm>
            <a:off x="836764" y="2069354"/>
            <a:ext cx="5844396" cy="369332"/>
          </a:xfrm>
          <a:prstGeom prst="rect">
            <a:avLst/>
          </a:prstGeom>
          <a:noFill/>
        </p:spPr>
        <p:txBody>
          <a:bodyPr wrap="square" rtlCol="0">
            <a:spAutoFit/>
          </a:bodyPr>
          <a:lstStyle/>
          <a:p>
            <a:r>
              <a:rPr lang="it-IT" dirty="0">
                <a:latin typeface="Helvetica" pitchFamily="2" charset="0"/>
                <a:cs typeface="Arial" panose="020B0604020202020204" pitchFamily="34" charset="0"/>
              </a:rPr>
              <a:t>Angiopep2 </a:t>
            </a:r>
            <a:r>
              <a:rPr lang="it-IT" dirty="0" err="1">
                <a:latin typeface="Helvetica" pitchFamily="2" charset="0"/>
                <a:cs typeface="Arial" panose="020B0604020202020204" pitchFamily="34" charset="0"/>
              </a:rPr>
              <a:t>is</a:t>
            </a:r>
            <a:r>
              <a:rPr lang="it-IT" dirty="0">
                <a:latin typeface="Helvetica" pitchFamily="2" charset="0"/>
                <a:cs typeface="Arial" panose="020B0604020202020204" pitchFamily="34" charset="0"/>
              </a:rPr>
              <a:t> </a:t>
            </a:r>
            <a:r>
              <a:rPr lang="it-IT" dirty="0" err="1">
                <a:latin typeface="Helvetica" pitchFamily="2" charset="0"/>
                <a:cs typeface="Arial" panose="020B0604020202020204" pitchFamily="34" charset="0"/>
              </a:rPr>
              <a:t>successful</a:t>
            </a:r>
            <a:r>
              <a:rPr lang="it-IT" dirty="0">
                <a:latin typeface="Helvetica" pitchFamily="2" charset="0"/>
                <a:cs typeface="Arial" panose="020B0604020202020204" pitchFamily="34" charset="0"/>
              </a:rPr>
              <a:t> for PAPTP brain delivery</a:t>
            </a:r>
          </a:p>
        </p:txBody>
      </p:sp>
      <p:cxnSp>
        <p:nvCxnSpPr>
          <p:cNvPr id="17" name="Connettore 2 16">
            <a:extLst>
              <a:ext uri="{FF2B5EF4-FFF2-40B4-BE49-F238E27FC236}">
                <a16:creationId xmlns:a16="http://schemas.microsoft.com/office/drawing/2014/main" id="{C3B1D752-C7A1-8C4A-AECD-A8518789AA88}"/>
              </a:ext>
            </a:extLst>
          </p:cNvPr>
          <p:cNvCxnSpPr/>
          <p:nvPr/>
        </p:nvCxnSpPr>
        <p:spPr>
          <a:xfrm flipH="1">
            <a:off x="2209800" y="4649615"/>
            <a:ext cx="381000" cy="316245"/>
          </a:xfrm>
          <a:prstGeom prst="straightConnector1">
            <a:avLst/>
          </a:prstGeom>
          <a:ln w="38100">
            <a:solidFill>
              <a:srgbClr val="EAA764"/>
            </a:solidFill>
            <a:tailEnd type="triangle"/>
          </a:ln>
        </p:spPr>
        <p:style>
          <a:lnRef idx="1">
            <a:schemeClr val="accent1"/>
          </a:lnRef>
          <a:fillRef idx="0">
            <a:schemeClr val="accent1"/>
          </a:fillRef>
          <a:effectRef idx="0">
            <a:schemeClr val="accent1"/>
          </a:effectRef>
          <a:fontRef idx="minor">
            <a:schemeClr val="tx1"/>
          </a:fontRef>
        </p:style>
      </p:cxnSp>
      <p:sp>
        <p:nvSpPr>
          <p:cNvPr id="18" name="CasellaDiTesto 17">
            <a:extLst>
              <a:ext uri="{FF2B5EF4-FFF2-40B4-BE49-F238E27FC236}">
                <a16:creationId xmlns:a16="http://schemas.microsoft.com/office/drawing/2014/main" id="{E258861C-0DED-7E49-9710-F811012BC72B}"/>
              </a:ext>
            </a:extLst>
          </p:cNvPr>
          <p:cNvSpPr txBox="1"/>
          <p:nvPr/>
        </p:nvSpPr>
        <p:spPr>
          <a:xfrm>
            <a:off x="269151" y="5049261"/>
            <a:ext cx="3224843" cy="523220"/>
          </a:xfrm>
          <a:prstGeom prst="rect">
            <a:avLst/>
          </a:prstGeom>
          <a:noFill/>
        </p:spPr>
        <p:txBody>
          <a:bodyPr wrap="square" rtlCol="0">
            <a:spAutoFit/>
          </a:bodyPr>
          <a:lstStyle/>
          <a:p>
            <a:pPr algn="ctr"/>
            <a:r>
              <a:rPr lang="it-IT" sz="1400" dirty="0" err="1">
                <a:latin typeface="Helvetica" pitchFamily="2" charset="0"/>
              </a:rPr>
              <a:t>Enhanced</a:t>
            </a:r>
            <a:r>
              <a:rPr lang="it-IT" sz="1400" dirty="0">
                <a:latin typeface="Helvetica" pitchFamily="2" charset="0"/>
              </a:rPr>
              <a:t> </a:t>
            </a:r>
            <a:r>
              <a:rPr lang="it-IT" sz="1400" dirty="0" err="1">
                <a:latin typeface="Helvetica" pitchFamily="2" charset="0"/>
              </a:rPr>
              <a:t>permeability</a:t>
            </a:r>
            <a:r>
              <a:rPr lang="it-IT" sz="1400" dirty="0">
                <a:latin typeface="Helvetica" pitchFamily="2" charset="0"/>
              </a:rPr>
              <a:t> and </a:t>
            </a:r>
            <a:r>
              <a:rPr lang="it-IT" sz="1400" dirty="0" err="1">
                <a:latin typeface="Helvetica" pitchFamily="2" charset="0"/>
              </a:rPr>
              <a:t>retention</a:t>
            </a:r>
            <a:r>
              <a:rPr lang="it-IT" sz="1400" dirty="0">
                <a:latin typeface="Helvetica" pitchFamily="2" charset="0"/>
              </a:rPr>
              <a:t> </a:t>
            </a:r>
            <a:r>
              <a:rPr lang="it-IT" sz="1400" dirty="0" err="1">
                <a:latin typeface="Helvetica" pitchFamily="2" charset="0"/>
              </a:rPr>
              <a:t>effect</a:t>
            </a:r>
            <a:endParaRPr lang="it-IT" sz="1400" dirty="0">
              <a:latin typeface="Helvetica" pitchFamily="2" charset="0"/>
            </a:endParaRPr>
          </a:p>
        </p:txBody>
      </p:sp>
      <p:cxnSp>
        <p:nvCxnSpPr>
          <p:cNvPr id="19" name="Connettore 2 18">
            <a:extLst>
              <a:ext uri="{FF2B5EF4-FFF2-40B4-BE49-F238E27FC236}">
                <a16:creationId xmlns:a16="http://schemas.microsoft.com/office/drawing/2014/main" id="{08663987-2E08-B949-9B78-6231CA675DEA}"/>
              </a:ext>
            </a:extLst>
          </p:cNvPr>
          <p:cNvCxnSpPr>
            <a:cxnSpLocks/>
          </p:cNvCxnSpPr>
          <p:nvPr/>
        </p:nvCxnSpPr>
        <p:spPr>
          <a:xfrm rot="10800000" flipH="1" flipV="1">
            <a:off x="4187461" y="4649614"/>
            <a:ext cx="381000" cy="316245"/>
          </a:xfrm>
          <a:prstGeom prst="straightConnector1">
            <a:avLst/>
          </a:prstGeom>
          <a:ln w="38100">
            <a:solidFill>
              <a:srgbClr val="EAA764"/>
            </a:solidFill>
            <a:tailEnd type="triangle"/>
          </a:ln>
        </p:spPr>
        <p:style>
          <a:lnRef idx="1">
            <a:schemeClr val="accent1"/>
          </a:lnRef>
          <a:fillRef idx="0">
            <a:schemeClr val="accent1"/>
          </a:fillRef>
          <a:effectRef idx="0">
            <a:schemeClr val="accent1"/>
          </a:effectRef>
          <a:fontRef idx="minor">
            <a:schemeClr val="tx1"/>
          </a:fontRef>
        </p:style>
      </p:cxnSp>
      <p:sp>
        <p:nvSpPr>
          <p:cNvPr id="20" name="CasellaDiTesto 19">
            <a:extLst>
              <a:ext uri="{FF2B5EF4-FFF2-40B4-BE49-F238E27FC236}">
                <a16:creationId xmlns:a16="http://schemas.microsoft.com/office/drawing/2014/main" id="{BA3291F3-8E06-0A44-AF6D-D93B14D7B929}"/>
              </a:ext>
            </a:extLst>
          </p:cNvPr>
          <p:cNvSpPr txBox="1"/>
          <p:nvPr/>
        </p:nvSpPr>
        <p:spPr>
          <a:xfrm>
            <a:off x="3302479" y="5058034"/>
            <a:ext cx="3224843" cy="307777"/>
          </a:xfrm>
          <a:prstGeom prst="rect">
            <a:avLst/>
          </a:prstGeom>
          <a:noFill/>
        </p:spPr>
        <p:txBody>
          <a:bodyPr wrap="square" rtlCol="0">
            <a:spAutoFit/>
          </a:bodyPr>
          <a:lstStyle/>
          <a:p>
            <a:pPr algn="ctr"/>
            <a:r>
              <a:rPr lang="it-IT" sz="1400" dirty="0">
                <a:latin typeface="Helvetica" pitchFamily="2" charset="0"/>
              </a:rPr>
              <a:t>LRP1 </a:t>
            </a:r>
            <a:r>
              <a:rPr lang="it-IT" sz="1400" dirty="0" err="1">
                <a:latin typeface="Helvetica" pitchFamily="2" charset="0"/>
              </a:rPr>
              <a:t>expression</a:t>
            </a:r>
            <a:r>
              <a:rPr lang="it-IT" sz="1400" dirty="0">
                <a:latin typeface="Helvetica" pitchFamily="2" charset="0"/>
              </a:rPr>
              <a:t> by glioma </a:t>
            </a:r>
            <a:r>
              <a:rPr lang="it-IT" sz="1400" dirty="0" err="1">
                <a:latin typeface="Helvetica" pitchFamily="2" charset="0"/>
              </a:rPr>
              <a:t>cells</a:t>
            </a:r>
            <a:endParaRPr lang="it-IT" sz="1400" dirty="0">
              <a:latin typeface="Helvetica" pitchFamily="2" charset="0"/>
            </a:endParaRPr>
          </a:p>
        </p:txBody>
      </p:sp>
      <p:pic>
        <p:nvPicPr>
          <p:cNvPr id="2" name="Audio 1">
            <a:hlinkClick r:id="" action="ppaction://media"/>
            <a:extLst>
              <a:ext uri="{FF2B5EF4-FFF2-40B4-BE49-F238E27FC236}">
                <a16:creationId xmlns:a16="http://schemas.microsoft.com/office/drawing/2014/main" id="{DAF9DA2C-6CA9-E747-9825-069F6245C293}"/>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78800" y="5892800"/>
            <a:ext cx="812800" cy="8128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36528"/>
    </mc:Choice>
    <mc:Fallback xmlns="">
      <p:transition spd="slow" advTm="365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dissolve">
                                      <p:cBhvr>
                                        <p:cTn id="11" dur="500"/>
                                        <p:tgtEl>
                                          <p:spTgt spid="5"/>
                                        </p:tgtEl>
                                      </p:cBhvr>
                                    </p:animEffect>
                                  </p:childTnLst>
                                </p:cTn>
                              </p:par>
                              <p:par>
                                <p:cTn id="12" presetID="9" presetClass="entr" presetSubtype="0"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dissolv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dissolve">
                                      <p:cBhvr>
                                        <p:cTn id="19" dur="500"/>
                                        <p:tgtEl>
                                          <p:spTgt spid="13"/>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dissolv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dissolve">
                                      <p:cBhvr>
                                        <p:cTn id="27" dur="500"/>
                                        <p:tgtEl>
                                          <p:spTgt spid="8"/>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dissolve">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dissolve">
                                      <p:cBhvr>
                                        <p:cTn id="35" dur="500"/>
                                        <p:tgtEl>
                                          <p:spTgt spid="10"/>
                                        </p:tgtEl>
                                      </p:cBhvr>
                                    </p:animEffect>
                                  </p:childTnLst>
                                </p:cTn>
                              </p:par>
                              <p:par>
                                <p:cTn id="36" presetID="9" presetClass="entr" presetSubtype="0" fill="hold"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dissolve">
                                      <p:cBhvr>
                                        <p:cTn id="38" dur="500"/>
                                        <p:tgtEl>
                                          <p:spTgt spid="11"/>
                                        </p:tgtEl>
                                      </p:cBhvr>
                                    </p:animEffect>
                                  </p:childTnLst>
                                </p:cTn>
                              </p:par>
                              <p:par>
                                <p:cTn id="39" presetID="9" presetClass="entr" presetSubtype="0"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dissolve">
                                      <p:cBhvr>
                                        <p:cTn id="41" dur="50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9" presetClass="entr" presetSubtype="0" fill="hold" nodeType="click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dissolve">
                                      <p:cBhvr>
                                        <p:cTn id="46" dur="500"/>
                                        <p:tgtEl>
                                          <p:spTgt spid="19"/>
                                        </p:tgtEl>
                                      </p:cBhvr>
                                    </p:animEffect>
                                  </p:childTnLst>
                                </p:cTn>
                              </p:par>
                              <p:par>
                                <p:cTn id="47" presetID="9" presetClass="entr" presetSubtype="0" fill="hold" nodeType="with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dissolve">
                                      <p:cBhvr>
                                        <p:cTn id="49" dur="500"/>
                                        <p:tgtEl>
                                          <p:spTgt spid="17"/>
                                        </p:tgtEl>
                                      </p:cBhvr>
                                    </p:animEffect>
                                  </p:childTnLst>
                                </p:cTn>
                              </p:par>
                              <p:par>
                                <p:cTn id="50" presetID="9" presetClass="entr" presetSubtype="0" fill="hold" grpId="0" nodeType="with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dissolve">
                                      <p:cBhvr>
                                        <p:cTn id="52" dur="500"/>
                                        <p:tgtEl>
                                          <p:spTgt spid="18"/>
                                        </p:tgtEl>
                                      </p:cBhvr>
                                    </p:animEffect>
                                  </p:childTnLst>
                                </p:cTn>
                              </p:par>
                              <p:par>
                                <p:cTn id="53" presetID="9" presetClass="entr" presetSubtype="0" fill="hold" grpId="0" nodeType="with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dissolve">
                                      <p:cBhvr>
                                        <p:cTn id="5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6" fill="hold" display="0">
                  <p:stCondLst>
                    <p:cond delay="indefinite"/>
                  </p:stCondLst>
                  <p:endCondLst>
                    <p:cond evt="onStopAudio" delay="0">
                      <p:tgtEl>
                        <p:sldTgt/>
                      </p:tgtEl>
                    </p:cond>
                  </p:endCondLst>
                </p:cTn>
                <p:tgtEl>
                  <p:spTgt spid="2"/>
                </p:tgtEl>
              </p:cMediaNode>
            </p:audio>
          </p:childTnLst>
        </p:cTn>
      </p:par>
    </p:tnLst>
    <p:bldLst>
      <p:bldP spid="3" grpId="0" animBg="1"/>
      <p:bldP spid="5" grpId="0"/>
      <p:bldP spid="8" grpId="0" animBg="1"/>
      <p:bldP spid="9" grpId="0"/>
      <p:bldP spid="10" grpId="0" animBg="1"/>
      <p:bldP spid="12" grpId="0" animBg="1"/>
      <p:bldP spid="13" grpId="0" animBg="1"/>
      <p:bldP spid="14" grpId="0"/>
      <p:bldP spid="18" grpId="0"/>
      <p:bldP spid="2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30111" y="304800"/>
            <a:ext cx="4076700" cy="523220"/>
          </a:xfrm>
          <a:prstGeom prst="rect">
            <a:avLst/>
          </a:prstGeom>
          <a:noFill/>
        </p:spPr>
        <p:txBody>
          <a:bodyPr wrap="square" rtlCol="0">
            <a:spAutoFit/>
          </a:bodyPr>
          <a:lstStyle/>
          <a:p>
            <a:pPr algn="ctr"/>
            <a:r>
              <a:rPr lang="fr-FR" sz="2800" dirty="0">
                <a:latin typeface="Helvetica" pitchFamily="2" charset="0"/>
                <a:cs typeface="Arial" panose="020B0604020202020204" pitchFamily="34" charset="0"/>
              </a:rPr>
              <a:t>ACKNOWLEDGMENTS</a:t>
            </a:r>
          </a:p>
        </p:txBody>
      </p:sp>
      <p:sp>
        <p:nvSpPr>
          <p:cNvPr id="6" name="Slide Number Placeholder 5"/>
          <p:cNvSpPr>
            <a:spLocks noGrp="1"/>
          </p:cNvSpPr>
          <p:nvPr>
            <p:ph type="sldNum" sz="quarter" idx="12"/>
          </p:nvPr>
        </p:nvSpPr>
        <p:spPr/>
        <p:txBody>
          <a:bodyPr/>
          <a:lstStyle/>
          <a:p>
            <a:fld id="{FCAEAE96-855E-42B1-8DE9-9C9E68DE18C5}" type="slidenum">
              <a:rPr lang="fr-FR" smtClean="0"/>
              <a:pPr/>
              <a:t>25</a:t>
            </a:fld>
            <a:endParaRPr lang="fr-FR"/>
          </a:p>
        </p:txBody>
      </p:sp>
      <p:pic>
        <p:nvPicPr>
          <p:cNvPr id="5" name="Picture 4">
            <a:extLst>
              <a:ext uri="{FF2B5EF4-FFF2-40B4-BE49-F238E27FC236}">
                <a16:creationId xmlns:a16="http://schemas.microsoft.com/office/drawing/2014/main" id="{BE90E4F9-57B5-40AD-9E3E-3CC678427C6E}"/>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sp>
        <p:nvSpPr>
          <p:cNvPr id="2" name="CasellaDiTesto 1">
            <a:extLst>
              <a:ext uri="{FF2B5EF4-FFF2-40B4-BE49-F238E27FC236}">
                <a16:creationId xmlns:a16="http://schemas.microsoft.com/office/drawing/2014/main" id="{C781D640-6D33-114F-8C5D-49C2CF91EC43}"/>
              </a:ext>
            </a:extLst>
          </p:cNvPr>
          <p:cNvSpPr txBox="1"/>
          <p:nvPr/>
        </p:nvSpPr>
        <p:spPr>
          <a:xfrm>
            <a:off x="762000" y="1600200"/>
            <a:ext cx="2133600" cy="880369"/>
          </a:xfrm>
          <a:prstGeom prst="rect">
            <a:avLst/>
          </a:prstGeom>
          <a:noFill/>
        </p:spPr>
        <p:txBody>
          <a:bodyPr wrap="square" rtlCol="0">
            <a:spAutoFit/>
          </a:bodyPr>
          <a:lstStyle/>
          <a:p>
            <a:pPr>
              <a:lnSpc>
                <a:spcPct val="150000"/>
              </a:lnSpc>
            </a:pPr>
            <a:r>
              <a:rPr lang="it-IT" dirty="0">
                <a:latin typeface="Helvetica" pitchFamily="2" charset="0"/>
              </a:rPr>
              <a:t>Mario Zoratti</a:t>
            </a:r>
          </a:p>
          <a:p>
            <a:pPr>
              <a:lnSpc>
                <a:spcPct val="150000"/>
              </a:lnSpc>
            </a:pPr>
            <a:r>
              <a:rPr lang="it-IT" dirty="0">
                <a:latin typeface="Helvetica" pitchFamily="2" charset="0"/>
              </a:rPr>
              <a:t>Lucia </a:t>
            </a:r>
            <a:r>
              <a:rPr lang="it-IT" dirty="0" err="1">
                <a:latin typeface="Helvetica" pitchFamily="2" charset="0"/>
              </a:rPr>
              <a:t>Biasutto</a:t>
            </a:r>
            <a:endParaRPr lang="it-IT" dirty="0">
              <a:latin typeface="Helvetica" pitchFamily="2" charset="0"/>
            </a:endParaRPr>
          </a:p>
        </p:txBody>
      </p:sp>
      <p:sp>
        <p:nvSpPr>
          <p:cNvPr id="7" name="CasellaDiTesto 6">
            <a:extLst>
              <a:ext uri="{FF2B5EF4-FFF2-40B4-BE49-F238E27FC236}">
                <a16:creationId xmlns:a16="http://schemas.microsoft.com/office/drawing/2014/main" id="{91A66D9E-257B-C146-80E8-0E7DECDE4511}"/>
              </a:ext>
            </a:extLst>
          </p:cNvPr>
          <p:cNvSpPr txBox="1"/>
          <p:nvPr/>
        </p:nvSpPr>
        <p:spPr>
          <a:xfrm>
            <a:off x="3352800" y="1582455"/>
            <a:ext cx="2590800" cy="2129622"/>
          </a:xfrm>
          <a:prstGeom prst="rect">
            <a:avLst/>
          </a:prstGeom>
          <a:noFill/>
        </p:spPr>
        <p:txBody>
          <a:bodyPr wrap="square" rtlCol="0">
            <a:spAutoFit/>
          </a:bodyPr>
          <a:lstStyle/>
          <a:p>
            <a:pPr>
              <a:lnSpc>
                <a:spcPct val="150000"/>
              </a:lnSpc>
            </a:pPr>
            <a:r>
              <a:rPr lang="it-IT" dirty="0">
                <a:latin typeface="Helvetica" pitchFamily="2" charset="0"/>
              </a:rPr>
              <a:t>Cristina Paradisi</a:t>
            </a:r>
          </a:p>
          <a:p>
            <a:pPr>
              <a:lnSpc>
                <a:spcPct val="150000"/>
              </a:lnSpc>
            </a:pPr>
            <a:r>
              <a:rPr lang="it-IT" dirty="0">
                <a:latin typeface="Helvetica" pitchFamily="2" charset="0"/>
              </a:rPr>
              <a:t>Andrea </a:t>
            </a:r>
            <a:r>
              <a:rPr lang="it-IT" dirty="0" err="1">
                <a:latin typeface="Helvetica" pitchFamily="2" charset="0"/>
              </a:rPr>
              <a:t>Mattarei</a:t>
            </a:r>
            <a:endParaRPr lang="it-IT" dirty="0">
              <a:latin typeface="Helvetica" pitchFamily="2" charset="0"/>
            </a:endParaRPr>
          </a:p>
          <a:p>
            <a:pPr>
              <a:lnSpc>
                <a:spcPct val="150000"/>
              </a:lnSpc>
            </a:pPr>
            <a:r>
              <a:rPr lang="it-IT" dirty="0">
                <a:latin typeface="Helvetica" pitchFamily="2" charset="0"/>
              </a:rPr>
              <a:t>Andrea Rossa</a:t>
            </a:r>
          </a:p>
          <a:p>
            <a:pPr>
              <a:lnSpc>
                <a:spcPct val="150000"/>
              </a:lnSpc>
            </a:pPr>
            <a:r>
              <a:rPr lang="it-IT" dirty="0">
                <a:latin typeface="Helvetica" pitchFamily="2" charset="0"/>
              </a:rPr>
              <a:t>Paolo Ruzza</a:t>
            </a:r>
          </a:p>
          <a:p>
            <a:pPr>
              <a:lnSpc>
                <a:spcPct val="150000"/>
              </a:lnSpc>
            </a:pPr>
            <a:r>
              <a:rPr lang="it-IT" dirty="0">
                <a:latin typeface="Helvetica" pitchFamily="2" charset="0"/>
              </a:rPr>
              <a:t>Riccardo De Lorenzi</a:t>
            </a:r>
          </a:p>
        </p:txBody>
      </p:sp>
      <p:sp>
        <p:nvSpPr>
          <p:cNvPr id="3" name="CasellaDiTesto 2">
            <a:extLst>
              <a:ext uri="{FF2B5EF4-FFF2-40B4-BE49-F238E27FC236}">
                <a16:creationId xmlns:a16="http://schemas.microsoft.com/office/drawing/2014/main" id="{40A20511-0336-774C-A7A2-39F74B2A6642}"/>
              </a:ext>
            </a:extLst>
          </p:cNvPr>
          <p:cNvSpPr txBox="1"/>
          <p:nvPr/>
        </p:nvSpPr>
        <p:spPr>
          <a:xfrm>
            <a:off x="5943600" y="1600200"/>
            <a:ext cx="2209800" cy="1295868"/>
          </a:xfrm>
          <a:prstGeom prst="rect">
            <a:avLst/>
          </a:prstGeom>
          <a:noFill/>
        </p:spPr>
        <p:txBody>
          <a:bodyPr wrap="square" rtlCol="0">
            <a:spAutoFit/>
          </a:bodyPr>
          <a:lstStyle/>
          <a:p>
            <a:pPr>
              <a:lnSpc>
                <a:spcPct val="150000"/>
              </a:lnSpc>
            </a:pPr>
            <a:r>
              <a:rPr lang="it-IT" dirty="0" err="1">
                <a:latin typeface="Helvetica" pitchFamily="2" charset="0"/>
              </a:rPr>
              <a:t>Ildikò</a:t>
            </a:r>
            <a:r>
              <a:rPr lang="it-IT" dirty="0">
                <a:latin typeface="Helvetica" pitchFamily="2" charset="0"/>
              </a:rPr>
              <a:t> </a:t>
            </a:r>
            <a:r>
              <a:rPr lang="it-IT" dirty="0" err="1">
                <a:latin typeface="Helvetica" pitchFamily="2" charset="0"/>
              </a:rPr>
              <a:t>Szabò</a:t>
            </a:r>
            <a:endParaRPr lang="it-IT" dirty="0">
              <a:latin typeface="Helvetica" pitchFamily="2" charset="0"/>
            </a:endParaRPr>
          </a:p>
          <a:p>
            <a:pPr>
              <a:lnSpc>
                <a:spcPct val="150000"/>
              </a:lnSpc>
            </a:pPr>
            <a:r>
              <a:rPr lang="it-IT" dirty="0">
                <a:latin typeface="Helvetica" pitchFamily="2" charset="0"/>
              </a:rPr>
              <a:t>Tatiana </a:t>
            </a:r>
            <a:r>
              <a:rPr lang="it-IT" dirty="0" err="1">
                <a:latin typeface="Helvetica" pitchFamily="2" charset="0"/>
              </a:rPr>
              <a:t>Varanita</a:t>
            </a:r>
            <a:endParaRPr lang="it-IT" dirty="0">
              <a:latin typeface="Helvetica" pitchFamily="2" charset="0"/>
            </a:endParaRPr>
          </a:p>
          <a:p>
            <a:pPr>
              <a:lnSpc>
                <a:spcPct val="150000"/>
              </a:lnSpc>
            </a:pPr>
            <a:r>
              <a:rPr lang="it-IT" dirty="0">
                <a:latin typeface="Helvetica" pitchFamily="2" charset="0"/>
              </a:rPr>
              <a:t>Daniele </a:t>
            </a:r>
            <a:r>
              <a:rPr lang="it-IT" dirty="0" err="1">
                <a:latin typeface="Helvetica" pitchFamily="2" charset="0"/>
              </a:rPr>
              <a:t>Bonesso</a:t>
            </a:r>
            <a:endParaRPr lang="it-IT" dirty="0">
              <a:latin typeface="Helvetica" pitchFamily="2" charset="0"/>
            </a:endParaRPr>
          </a:p>
        </p:txBody>
      </p:sp>
      <p:pic>
        <p:nvPicPr>
          <p:cNvPr id="8" name="Immagine 7">
            <a:extLst>
              <a:ext uri="{FF2B5EF4-FFF2-40B4-BE49-F238E27FC236}">
                <a16:creationId xmlns:a16="http://schemas.microsoft.com/office/drawing/2014/main" id="{5356C52C-C785-8B4B-ABD8-8D288769302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76177" y="4688321"/>
            <a:ext cx="1076623" cy="955313"/>
          </a:xfrm>
          <a:prstGeom prst="rect">
            <a:avLst/>
          </a:prstGeom>
        </p:spPr>
      </p:pic>
      <p:pic>
        <p:nvPicPr>
          <p:cNvPr id="9" name="Immagine 8">
            <a:extLst>
              <a:ext uri="{FF2B5EF4-FFF2-40B4-BE49-F238E27FC236}">
                <a16:creationId xmlns:a16="http://schemas.microsoft.com/office/drawing/2014/main" id="{1BDF8612-8CC1-2140-82E4-ADED6BAB301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1638" y="4789930"/>
            <a:ext cx="1629562" cy="915607"/>
          </a:xfrm>
          <a:prstGeom prst="rect">
            <a:avLst/>
          </a:prstGeom>
        </p:spPr>
      </p:pic>
      <p:pic>
        <p:nvPicPr>
          <p:cNvPr id="13" name="Immagine 12">
            <a:extLst>
              <a:ext uri="{FF2B5EF4-FFF2-40B4-BE49-F238E27FC236}">
                <a16:creationId xmlns:a16="http://schemas.microsoft.com/office/drawing/2014/main" id="{81AB7B64-3271-FD46-ABB8-DFECC50E0C1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37000" y="4792424"/>
            <a:ext cx="2387600" cy="752094"/>
          </a:xfrm>
          <a:prstGeom prst="rect">
            <a:avLst/>
          </a:prstGeom>
        </p:spPr>
      </p:pic>
      <p:pic>
        <p:nvPicPr>
          <p:cNvPr id="15" name="Immagine 14">
            <a:extLst>
              <a:ext uri="{FF2B5EF4-FFF2-40B4-BE49-F238E27FC236}">
                <a16:creationId xmlns:a16="http://schemas.microsoft.com/office/drawing/2014/main" id="{ACBD5122-00E5-A146-ABBA-A8874846DC8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861670" y="4572857"/>
            <a:ext cx="1063130" cy="1003300"/>
          </a:xfrm>
          <a:prstGeom prst="rect">
            <a:avLst/>
          </a:prstGeom>
        </p:spPr>
      </p:pic>
      <p:pic>
        <p:nvPicPr>
          <p:cNvPr id="10" name="Audio 9">
            <a:hlinkClick r:id="" action="ppaction://media"/>
            <a:extLst>
              <a:ext uri="{FF2B5EF4-FFF2-40B4-BE49-F238E27FC236}">
                <a16:creationId xmlns:a16="http://schemas.microsoft.com/office/drawing/2014/main" id="{47F8FE3B-72FB-0A49-990D-864FCD00A320}"/>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178800" y="5892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8205"/>
    </mc:Choice>
    <mc:Fallback xmlns="">
      <p:transition spd="slow" advTm="282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09600" y="381000"/>
            <a:ext cx="7924800" cy="5539978"/>
          </a:xfrm>
          <a:prstGeom prst="rect">
            <a:avLst/>
          </a:prstGeom>
          <a:noFill/>
        </p:spPr>
        <p:txBody>
          <a:bodyPr wrap="square" rtlCol="0">
            <a:spAutoFit/>
          </a:bodyPr>
          <a:lstStyle/>
          <a:p>
            <a:pPr algn="just"/>
            <a:r>
              <a:rPr lang="fr-FR" sz="1600" b="1" dirty="0">
                <a:latin typeface="Helvetica" pitchFamily="2" charset="0"/>
              </a:rPr>
              <a:t>Abstract</a:t>
            </a:r>
            <a:r>
              <a:rPr lang="fr-FR" sz="1600" dirty="0">
                <a:latin typeface="Helvetica" pitchFamily="2" charset="0"/>
              </a:rPr>
              <a:t>: </a:t>
            </a:r>
            <a:r>
              <a:rPr lang="en-US" sz="1600" dirty="0">
                <a:latin typeface="Helvetica" pitchFamily="2" charset="0"/>
              </a:rPr>
              <a:t>The voltage-gated potassium channels Kv1.3, expressed by the cells at the plasma membrane and mitochondria level, is highly expressed in several cancers such as melanoma, pancreatic cancer (PDAC), glioblastoma and neuroblastoma, thus turning out an interesting pharmacological target against cancer. Inhibition of the mitochondrial population of the channel leads to pro-apoptotic processes. PAPTP, one of the novel inhibitors of the mitoKv1.3, turned out to be highly effective against melanoma and PDAC in vivo and against glioblastoma cell lines in vitro. It cannot be exploited in </a:t>
            </a:r>
            <a:r>
              <a:rPr lang="en-US" sz="1600" dirty="0" err="1">
                <a:latin typeface="Helvetica" pitchFamily="2" charset="0"/>
              </a:rPr>
              <a:t>orthotopic</a:t>
            </a:r>
            <a:r>
              <a:rPr lang="en-US" sz="1600" dirty="0">
                <a:latin typeface="Helvetica" pitchFamily="2" charset="0"/>
              </a:rPr>
              <a:t> models of glioma because it is completely unable to cross the blood brain barrier (BBB). A possible approach to enhance the BBB permeability of drugs relies on the use of brain penetrating peptides. The aim of this study is to synthesize angiopep2-PAPTP and to evaluate its absorption into the brain in vivo. To design the conjugate as a pro-drug, the </a:t>
            </a:r>
            <a:r>
              <a:rPr lang="en-US" sz="1600" dirty="0" err="1">
                <a:latin typeface="Helvetica" pitchFamily="2" charset="0"/>
              </a:rPr>
              <a:t>triphenylphosphonium</a:t>
            </a:r>
            <a:r>
              <a:rPr lang="en-US" sz="1600" dirty="0">
                <a:latin typeface="Helvetica" pitchFamily="2" charset="0"/>
              </a:rPr>
              <a:t> (TPP+) moiety of PAPTP was modified adding a linker to one of the phenyl groups (PAPTPL), conjugated to angiopep2 through a bio-reversible carbamate bond. Angiopep2-PAPTP was administered to C57CL/6 mice (5 µ</a:t>
            </a:r>
            <a:r>
              <a:rPr lang="en-US" sz="1600" dirty="0" err="1">
                <a:latin typeface="Helvetica" pitchFamily="2" charset="0"/>
              </a:rPr>
              <a:t>mol</a:t>
            </a:r>
            <a:r>
              <a:rPr lang="en-US" sz="1600" dirty="0">
                <a:latin typeface="Helvetica" pitchFamily="2" charset="0"/>
              </a:rPr>
              <a:t>/kg </a:t>
            </a:r>
            <a:r>
              <a:rPr lang="en-US" sz="1600" dirty="0" err="1">
                <a:latin typeface="Helvetica" pitchFamily="2" charset="0"/>
              </a:rPr>
              <a:t>b.w</a:t>
            </a:r>
            <a:r>
              <a:rPr lang="en-US" sz="1600" dirty="0">
                <a:latin typeface="Helvetica" pitchFamily="2" charset="0"/>
              </a:rPr>
              <a:t>.), which were sacrificed after 15 (n=5), 30 (n=4) and 60 (n=6) minutes. The results show that angiopep2-PAPTP is present in the brain at 15 and 30 minutes after the injection. The analysis of the liver showed that Angiopep2-PAPTP is mainly metabolized through the cleavage of the peptide chain. Summarizing, conjugation of PAPTP to angiopep2 represents a promising strategy to deliver PAPTP to the brain.</a:t>
            </a:r>
          </a:p>
          <a:p>
            <a:pPr algn="just"/>
            <a:endParaRPr lang="en-US" sz="1600" dirty="0">
              <a:latin typeface="Helvetica" pitchFamily="2" charset="0"/>
            </a:endParaRPr>
          </a:p>
          <a:p>
            <a:pPr algn="just"/>
            <a:r>
              <a:rPr lang="fr-FR" sz="1600" b="1" dirty="0">
                <a:latin typeface="Helvetica" pitchFamily="2" charset="0"/>
              </a:rPr>
              <a:t>Keywords:</a:t>
            </a:r>
            <a:r>
              <a:rPr lang="fr-FR" sz="1600" dirty="0">
                <a:latin typeface="Helvetica" pitchFamily="2" charset="0"/>
              </a:rPr>
              <a:t> </a:t>
            </a:r>
            <a:r>
              <a:rPr lang="en-US" sz="1600" dirty="0">
                <a:latin typeface="Helvetica" pitchFamily="2" charset="0"/>
              </a:rPr>
              <a:t>Angiopep2; blood brain barrier; brain delivery; cancer</a:t>
            </a:r>
            <a:endParaRPr lang="fr-FR" sz="1600" dirty="0">
              <a:latin typeface="Helvetica" pitchFamily="2" charset="0"/>
            </a:endParaRPr>
          </a:p>
        </p:txBody>
      </p:sp>
      <p:sp>
        <p:nvSpPr>
          <p:cNvPr id="6" name="Slide Number Placeholder 5"/>
          <p:cNvSpPr>
            <a:spLocks noGrp="1"/>
          </p:cNvSpPr>
          <p:nvPr>
            <p:ph type="sldNum" sz="quarter" idx="12"/>
          </p:nvPr>
        </p:nvSpPr>
        <p:spPr/>
        <p:txBody>
          <a:bodyPr/>
          <a:lstStyle/>
          <a:p>
            <a:fld id="{FCAEAE96-855E-42B1-8DE9-9C9E68DE18C5}" type="slidenum">
              <a:rPr lang="fr-FR" smtClean="0"/>
              <a:pPr/>
              <a:t>3</a:t>
            </a:fld>
            <a:endParaRPr lang="fr-FR"/>
          </a:p>
        </p:txBody>
      </p:sp>
      <p:pic>
        <p:nvPicPr>
          <p:cNvPr id="7" name="Picture 6">
            <a:extLst>
              <a:ext uri="{FF2B5EF4-FFF2-40B4-BE49-F238E27FC236}">
                <a16:creationId xmlns:a16="http://schemas.microsoft.com/office/drawing/2014/main" id="{DD466382-20B6-490F-8C41-6253E43E3BB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pic>
        <p:nvPicPr>
          <p:cNvPr id="2" name="Audio 1">
            <a:hlinkClick r:id="" action="ppaction://media"/>
            <a:extLst>
              <a:ext uri="{FF2B5EF4-FFF2-40B4-BE49-F238E27FC236}">
                <a16:creationId xmlns:a16="http://schemas.microsoft.com/office/drawing/2014/main" id="{EB061A1C-C216-C544-B89A-E9DE8367DEA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738"/>
    </mc:Choice>
    <mc:Fallback xmlns="">
      <p:transition spd="slow" advTm="37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p:cNvSpPr txBox="1"/>
          <p:nvPr/>
        </p:nvSpPr>
        <p:spPr>
          <a:xfrm>
            <a:off x="6191672" y="2078846"/>
            <a:ext cx="2952328" cy="2862322"/>
          </a:xfrm>
          <a:prstGeom prst="rect">
            <a:avLst/>
          </a:prstGeom>
          <a:noFill/>
        </p:spPr>
        <p:txBody>
          <a:bodyPr wrap="square" rtlCol="0">
            <a:spAutoFit/>
          </a:bodyPr>
          <a:lstStyle/>
          <a:p>
            <a:pPr marL="285750" indent="-285750">
              <a:lnSpc>
                <a:spcPct val="150000"/>
              </a:lnSpc>
              <a:buFont typeface="Courier New" panose="02070309020205020404" pitchFamily="49" charset="0"/>
              <a:buChar char="o"/>
            </a:pPr>
            <a:r>
              <a:rPr lang="it-IT" b="1" dirty="0">
                <a:solidFill>
                  <a:schemeClr val="tx2"/>
                </a:solidFill>
                <a:latin typeface="Helvetica" pitchFamily="2" charset="0"/>
                <a:cs typeface="Arial" panose="020B0604020202020204" pitchFamily="34" charset="0"/>
              </a:rPr>
              <a:t>Plasma membrane Kv1.3: </a:t>
            </a:r>
            <a:r>
              <a:rPr lang="it-IT" dirty="0" err="1">
                <a:latin typeface="Helvetica" pitchFamily="2" charset="0"/>
                <a:cs typeface="Arial" panose="020B0604020202020204" pitchFamily="34" charset="0"/>
              </a:rPr>
              <a:t>cell</a:t>
            </a:r>
            <a:r>
              <a:rPr lang="it-IT" dirty="0">
                <a:latin typeface="Helvetica" pitchFamily="2" charset="0"/>
                <a:cs typeface="Arial" panose="020B0604020202020204" pitchFamily="34" charset="0"/>
              </a:rPr>
              <a:t> </a:t>
            </a:r>
            <a:r>
              <a:rPr lang="it-IT" dirty="0" err="1">
                <a:latin typeface="Helvetica" pitchFamily="2" charset="0"/>
                <a:cs typeface="Arial" panose="020B0604020202020204" pitchFamily="34" charset="0"/>
              </a:rPr>
              <a:t>proliferation</a:t>
            </a:r>
            <a:r>
              <a:rPr lang="it-IT" dirty="0">
                <a:latin typeface="Helvetica" pitchFamily="2" charset="0"/>
                <a:cs typeface="Arial" panose="020B0604020202020204" pitchFamily="34" charset="0"/>
              </a:rPr>
              <a:t>, </a:t>
            </a:r>
            <a:r>
              <a:rPr lang="it-IT" dirty="0" err="1">
                <a:latin typeface="Helvetica" pitchFamily="2" charset="0"/>
                <a:cs typeface="Arial" panose="020B0604020202020204" pitchFamily="34" charset="0"/>
              </a:rPr>
              <a:t>migration</a:t>
            </a:r>
            <a:r>
              <a:rPr lang="it-IT" dirty="0">
                <a:latin typeface="Helvetica" pitchFamily="2" charset="0"/>
                <a:cs typeface="Arial" panose="020B0604020202020204" pitchFamily="34" charset="0"/>
              </a:rPr>
              <a:t> and </a:t>
            </a:r>
            <a:r>
              <a:rPr lang="it-IT" dirty="0" err="1">
                <a:latin typeface="Helvetica" pitchFamily="2" charset="0"/>
                <a:cs typeface="Arial" panose="020B0604020202020204" pitchFamily="34" charset="0"/>
              </a:rPr>
              <a:t>metastasis</a:t>
            </a:r>
            <a:endParaRPr lang="it-IT" dirty="0">
              <a:latin typeface="Helvetica" pitchFamily="2" charset="0"/>
              <a:cs typeface="Arial" panose="020B0604020202020204" pitchFamily="34" charset="0"/>
            </a:endParaRPr>
          </a:p>
          <a:p>
            <a:endParaRPr lang="it-IT" dirty="0">
              <a:solidFill>
                <a:prstClr val="black">
                  <a:lumMod val="65000"/>
                  <a:lumOff val="35000"/>
                </a:prstClr>
              </a:solidFill>
              <a:latin typeface="Helvetica" pitchFamily="2" charset="0"/>
              <a:cs typeface="Arial" panose="020B0604020202020204" pitchFamily="34" charset="0"/>
            </a:endParaRPr>
          </a:p>
          <a:p>
            <a:pPr marL="285750" indent="-285750">
              <a:lnSpc>
                <a:spcPct val="150000"/>
              </a:lnSpc>
              <a:buFont typeface="Courier New" panose="02070309020205020404" pitchFamily="49" charset="0"/>
              <a:buChar char="o"/>
            </a:pPr>
            <a:r>
              <a:rPr lang="it-IT" b="1" dirty="0" err="1">
                <a:solidFill>
                  <a:srgbClr val="C00000"/>
                </a:solidFill>
                <a:latin typeface="Helvetica" pitchFamily="2" charset="0"/>
                <a:cs typeface="Arial" panose="020B0604020202020204" pitchFamily="34" charset="0"/>
              </a:rPr>
              <a:t>Mitochondrial</a:t>
            </a:r>
            <a:r>
              <a:rPr lang="it-IT" b="1" dirty="0">
                <a:solidFill>
                  <a:srgbClr val="C00000"/>
                </a:solidFill>
                <a:latin typeface="Helvetica" pitchFamily="2" charset="0"/>
                <a:cs typeface="Arial" panose="020B0604020202020204" pitchFamily="34" charset="0"/>
              </a:rPr>
              <a:t> Kv1.3: </a:t>
            </a:r>
            <a:r>
              <a:rPr lang="it-IT" dirty="0" err="1">
                <a:latin typeface="Helvetica" pitchFamily="2" charset="0"/>
                <a:cs typeface="Arial" panose="020B0604020202020204" pitchFamily="34" charset="0"/>
              </a:rPr>
              <a:t>apoptosis</a:t>
            </a:r>
            <a:endParaRPr lang="it-IT" dirty="0">
              <a:latin typeface="Helvetica" pitchFamily="2" charset="0"/>
              <a:cs typeface="Arial" panose="020B0604020202020204" pitchFamily="34" charset="0"/>
            </a:endParaRPr>
          </a:p>
        </p:txBody>
      </p:sp>
      <p:sp>
        <p:nvSpPr>
          <p:cNvPr id="6" name="Segnaposto numero diapositiva 5"/>
          <p:cNvSpPr>
            <a:spLocks noGrp="1"/>
          </p:cNvSpPr>
          <p:nvPr>
            <p:ph type="sldNum" sz="quarter" idx="12"/>
          </p:nvPr>
        </p:nvSpPr>
        <p:spPr/>
        <p:txBody>
          <a:bodyPr/>
          <a:lstStyle/>
          <a:p>
            <a:fld id="{E7A41E1B-4F70-4964-A407-84C68BE8251C}" type="slidenum">
              <a:rPr lang="it-IT" smtClean="0">
                <a:solidFill>
                  <a:prstClr val="black">
                    <a:tint val="75000"/>
                  </a:prstClr>
                </a:solidFill>
              </a:rPr>
              <a:pPr/>
              <a:t>4</a:t>
            </a:fld>
            <a:endParaRPr lang="it-IT">
              <a:solidFill>
                <a:prstClr val="black">
                  <a:tint val="75000"/>
                </a:prstClr>
              </a:solidFill>
            </a:endParaRPr>
          </a:p>
        </p:txBody>
      </p:sp>
      <p:pic>
        <p:nvPicPr>
          <p:cNvPr id="11" name="Immagine 10">
            <a:extLst>
              <a:ext uri="{FF2B5EF4-FFF2-40B4-BE49-F238E27FC236}">
                <a16:creationId xmlns:a16="http://schemas.microsoft.com/office/drawing/2014/main" id="{BA5198C1-2AA6-CB44-B8CE-4A94EB44570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6176" r="16176"/>
          <a:stretch/>
        </p:blipFill>
        <p:spPr>
          <a:xfrm>
            <a:off x="163748" y="184836"/>
            <a:ext cx="6008452" cy="6281752"/>
          </a:xfrm>
          <a:prstGeom prst="rect">
            <a:avLst/>
          </a:prstGeom>
        </p:spPr>
      </p:pic>
      <p:pic>
        <p:nvPicPr>
          <p:cNvPr id="9" name="Picture 6">
            <a:extLst>
              <a:ext uri="{FF2B5EF4-FFF2-40B4-BE49-F238E27FC236}">
                <a16:creationId xmlns:a16="http://schemas.microsoft.com/office/drawing/2014/main" id="{DD466382-20B6-490F-8C41-6253E43E3BB8}"/>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sp>
        <p:nvSpPr>
          <p:cNvPr id="5" name="CasellaDiTesto 4"/>
          <p:cNvSpPr txBox="1"/>
          <p:nvPr/>
        </p:nvSpPr>
        <p:spPr>
          <a:xfrm>
            <a:off x="2930161" y="153106"/>
            <a:ext cx="3276600" cy="523220"/>
          </a:xfrm>
          <a:prstGeom prst="rect">
            <a:avLst/>
          </a:prstGeom>
          <a:noFill/>
        </p:spPr>
        <p:txBody>
          <a:bodyPr wrap="square" rtlCol="0">
            <a:spAutoFit/>
          </a:bodyPr>
          <a:lstStyle/>
          <a:p>
            <a:pPr algn="ctr"/>
            <a:r>
              <a:rPr lang="it-IT" sz="2800" dirty="0">
                <a:latin typeface="Helvetica" pitchFamily="2" charset="0"/>
              </a:rPr>
              <a:t>Kv1.3 CHANNEL</a:t>
            </a:r>
          </a:p>
        </p:txBody>
      </p:sp>
      <p:pic>
        <p:nvPicPr>
          <p:cNvPr id="2" name="Audio 1">
            <a:hlinkClick r:id="" action="ppaction://media"/>
            <a:extLst>
              <a:ext uri="{FF2B5EF4-FFF2-40B4-BE49-F238E27FC236}">
                <a16:creationId xmlns:a16="http://schemas.microsoft.com/office/drawing/2014/main" id="{903068CC-E714-2243-AFAC-E4981185470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966729739"/>
      </p:ext>
    </p:extLst>
  </p:cSld>
  <p:clrMapOvr>
    <a:masterClrMapping/>
  </p:clrMapOvr>
  <mc:AlternateContent xmlns:mc="http://schemas.openxmlformats.org/markup-compatibility/2006" xmlns:p14="http://schemas.microsoft.com/office/powerpoint/2010/main">
    <mc:Choice Requires="p14">
      <p:transition spd="slow" p14:dur="2000" advTm="23777"/>
    </mc:Choice>
    <mc:Fallback xmlns="">
      <p:transition spd="slow" advTm="237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egnaposto numero diapositiva 5"/>
          <p:cNvSpPr>
            <a:spLocks noGrp="1"/>
          </p:cNvSpPr>
          <p:nvPr>
            <p:ph type="sldNum" sz="quarter" idx="12"/>
          </p:nvPr>
        </p:nvSpPr>
        <p:spPr/>
        <p:txBody>
          <a:bodyPr/>
          <a:lstStyle/>
          <a:p>
            <a:fld id="{E7A41E1B-4F70-4964-A407-84C68BE8251C}" type="slidenum">
              <a:rPr lang="it-IT" smtClean="0">
                <a:solidFill>
                  <a:prstClr val="black">
                    <a:tint val="75000"/>
                  </a:prstClr>
                </a:solidFill>
              </a:rPr>
              <a:pPr/>
              <a:t>5</a:t>
            </a:fld>
            <a:endParaRPr lang="it-IT">
              <a:solidFill>
                <a:prstClr val="black">
                  <a:tint val="75000"/>
                </a:prstClr>
              </a:solidFill>
            </a:endParaRPr>
          </a:p>
        </p:txBody>
      </p:sp>
      <p:pic>
        <p:nvPicPr>
          <p:cNvPr id="9" name="Picture 6">
            <a:extLst>
              <a:ext uri="{FF2B5EF4-FFF2-40B4-BE49-F238E27FC236}">
                <a16:creationId xmlns:a16="http://schemas.microsoft.com/office/drawing/2014/main" id="{DD466382-20B6-490F-8C41-6253E43E3BB8}"/>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pic>
        <p:nvPicPr>
          <p:cNvPr id="1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8200" y="759100"/>
            <a:ext cx="6434264" cy="50956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CasellaDiTesto 11"/>
          <p:cNvSpPr txBox="1"/>
          <p:nvPr/>
        </p:nvSpPr>
        <p:spPr>
          <a:xfrm>
            <a:off x="7116070" y="5334000"/>
            <a:ext cx="1875529" cy="430887"/>
          </a:xfrm>
          <a:prstGeom prst="rect">
            <a:avLst/>
          </a:prstGeom>
          <a:noFill/>
        </p:spPr>
        <p:txBody>
          <a:bodyPr wrap="square" rtlCol="0">
            <a:spAutoFit/>
          </a:bodyPr>
          <a:lstStyle/>
          <a:p>
            <a:pPr algn="ctr"/>
            <a:r>
              <a:rPr lang="it-IT" sz="1100" dirty="0" err="1">
                <a:latin typeface="Arial" panose="020B0604020202020204" pitchFamily="34" charset="0"/>
                <a:cs typeface="Arial" panose="020B0604020202020204" pitchFamily="34" charset="0"/>
              </a:rPr>
              <a:t>Prosdocimi</a:t>
            </a:r>
            <a:r>
              <a:rPr lang="it-IT" sz="1100" dirty="0">
                <a:latin typeface="Arial" panose="020B0604020202020204" pitchFamily="34" charset="0"/>
                <a:cs typeface="Arial" panose="020B0604020202020204" pitchFamily="34" charset="0"/>
              </a:rPr>
              <a:t> et al., 2019, </a:t>
            </a:r>
            <a:r>
              <a:rPr lang="it-IT" sz="1100" i="1" dirty="0">
                <a:latin typeface="Arial" panose="020B0604020202020204" pitchFamily="34" charset="0"/>
                <a:cs typeface="Arial" panose="020B0604020202020204" pitchFamily="34" charset="0"/>
              </a:rPr>
              <a:t>Cell </a:t>
            </a:r>
            <a:r>
              <a:rPr lang="it-IT" sz="1100" i="1" dirty="0" err="1">
                <a:latin typeface="Arial" panose="020B0604020202020204" pitchFamily="34" charset="0"/>
                <a:cs typeface="Arial" panose="020B0604020202020204" pitchFamily="34" charset="0"/>
              </a:rPr>
              <a:t>Physiol</a:t>
            </a:r>
            <a:r>
              <a:rPr lang="it-IT" sz="1100" i="1" dirty="0">
                <a:latin typeface="Arial" panose="020B0604020202020204" pitchFamily="34" charset="0"/>
                <a:cs typeface="Arial" panose="020B0604020202020204" pitchFamily="34" charset="0"/>
              </a:rPr>
              <a:t> </a:t>
            </a:r>
            <a:r>
              <a:rPr lang="it-IT" sz="1100" i="1" dirty="0" err="1">
                <a:latin typeface="Arial" panose="020B0604020202020204" pitchFamily="34" charset="0"/>
                <a:cs typeface="Arial" panose="020B0604020202020204" pitchFamily="34" charset="0"/>
              </a:rPr>
              <a:t>Biochem</a:t>
            </a:r>
            <a:endParaRPr lang="it-IT" sz="1100" i="1" dirty="0">
              <a:latin typeface="Arial" panose="020B0604020202020204" pitchFamily="34" charset="0"/>
              <a:cs typeface="Arial" panose="020B0604020202020204" pitchFamily="34" charset="0"/>
            </a:endParaRPr>
          </a:p>
        </p:txBody>
      </p:sp>
      <p:sp>
        <p:nvSpPr>
          <p:cNvPr id="8" name="CasellaDiTesto 7"/>
          <p:cNvSpPr txBox="1"/>
          <p:nvPr/>
        </p:nvSpPr>
        <p:spPr>
          <a:xfrm>
            <a:off x="5867400" y="2554069"/>
            <a:ext cx="3276600" cy="646331"/>
          </a:xfrm>
          <a:prstGeom prst="rect">
            <a:avLst/>
          </a:prstGeom>
          <a:noFill/>
        </p:spPr>
        <p:txBody>
          <a:bodyPr wrap="square" rtlCol="0">
            <a:spAutoFit/>
          </a:bodyPr>
          <a:lstStyle/>
          <a:p>
            <a:pPr algn="ctr"/>
            <a:r>
              <a:rPr lang="it-IT" b="1" dirty="0">
                <a:latin typeface="Arial" panose="020B0604020202020204" pitchFamily="34" charset="0"/>
                <a:cs typeface="Arial" panose="020B0604020202020204" pitchFamily="34" charset="0"/>
              </a:rPr>
              <a:t>TARGET FOR CANCER THERAPY?</a:t>
            </a:r>
          </a:p>
        </p:txBody>
      </p:sp>
      <p:sp>
        <p:nvSpPr>
          <p:cNvPr id="13" name="CasellaDiTesto 12"/>
          <p:cNvSpPr txBox="1"/>
          <p:nvPr/>
        </p:nvSpPr>
        <p:spPr>
          <a:xfrm>
            <a:off x="2930161" y="153106"/>
            <a:ext cx="3276600" cy="523220"/>
          </a:xfrm>
          <a:prstGeom prst="rect">
            <a:avLst/>
          </a:prstGeom>
          <a:noFill/>
        </p:spPr>
        <p:txBody>
          <a:bodyPr wrap="square" rtlCol="0">
            <a:spAutoFit/>
          </a:bodyPr>
          <a:lstStyle/>
          <a:p>
            <a:pPr algn="ctr"/>
            <a:r>
              <a:rPr lang="it-IT" sz="2800" dirty="0">
                <a:latin typeface="Helvetica" pitchFamily="2" charset="0"/>
              </a:rPr>
              <a:t>Kv1.3 CHANNEL</a:t>
            </a:r>
          </a:p>
        </p:txBody>
      </p:sp>
      <p:pic>
        <p:nvPicPr>
          <p:cNvPr id="2" name="Audio 1">
            <a:hlinkClick r:id="" action="ppaction://media"/>
            <a:extLst>
              <a:ext uri="{FF2B5EF4-FFF2-40B4-BE49-F238E27FC236}">
                <a16:creationId xmlns:a16="http://schemas.microsoft.com/office/drawing/2014/main" id="{7DE3C28F-AC1E-0347-90FB-B06ADB03E3DF}"/>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3095441095"/>
      </p:ext>
    </p:extLst>
  </p:cSld>
  <p:clrMapOvr>
    <a:masterClrMapping/>
  </p:clrMapOvr>
  <mc:AlternateContent xmlns:mc="http://schemas.openxmlformats.org/markup-compatibility/2006" xmlns:p14="http://schemas.microsoft.com/office/powerpoint/2010/main">
    <mc:Choice Requires="p14">
      <p:transition spd="slow" p14:dur="2000" advTm="26490"/>
    </mc:Choice>
    <mc:Fallback xmlns="">
      <p:transition spd="slow" advTm="264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2"/>
                </p:tgtEl>
              </p:cMediaNode>
            </p:audio>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CasellaDiTesto 68">
            <a:extLst>
              <a:ext uri="{FF2B5EF4-FFF2-40B4-BE49-F238E27FC236}">
                <a16:creationId xmlns:a16="http://schemas.microsoft.com/office/drawing/2014/main" id="{8CD1FF29-21BA-0447-92CB-4AA56CAF4551}"/>
              </a:ext>
            </a:extLst>
          </p:cNvPr>
          <p:cNvSpPr txBox="1"/>
          <p:nvPr/>
        </p:nvSpPr>
        <p:spPr>
          <a:xfrm>
            <a:off x="2149378" y="3849182"/>
            <a:ext cx="1245402" cy="400110"/>
          </a:xfrm>
          <a:prstGeom prst="rect">
            <a:avLst/>
          </a:prstGeom>
          <a:noFill/>
          <a:ln>
            <a:solidFill>
              <a:schemeClr val="tx1">
                <a:lumMod val="50000"/>
                <a:lumOff val="50000"/>
              </a:schemeClr>
            </a:solidFill>
          </a:ln>
        </p:spPr>
        <p:txBody>
          <a:bodyPr wrap="square" rtlCol="0">
            <a:spAutoFit/>
          </a:bodyPr>
          <a:lstStyle/>
          <a:p>
            <a:pPr algn="ctr"/>
            <a:r>
              <a:rPr lang="it-IT" sz="2000" b="1" dirty="0">
                <a:latin typeface="Helvetica" pitchFamily="2" charset="0"/>
              </a:rPr>
              <a:t>PAP-1</a:t>
            </a:r>
          </a:p>
        </p:txBody>
      </p:sp>
      <p:pic>
        <p:nvPicPr>
          <p:cNvPr id="70" name="Immagine 69">
            <a:extLst>
              <a:ext uri="{FF2B5EF4-FFF2-40B4-BE49-F238E27FC236}">
                <a16:creationId xmlns:a16="http://schemas.microsoft.com/office/drawing/2014/main" id="{A8BBE1F1-D437-7043-8A40-9FB04AF337BE}"/>
              </a:ext>
            </a:extLst>
          </p:cNvPr>
          <p:cNvPicPr>
            <a:picLocks noChangeAspect="1"/>
          </p:cNvPicPr>
          <p:nvPr/>
        </p:nvPicPr>
        <p:blipFill>
          <a:blip r:embed="rId6"/>
          <a:stretch>
            <a:fillRect/>
          </a:stretch>
        </p:blipFill>
        <p:spPr>
          <a:xfrm>
            <a:off x="1912512" y="1009826"/>
            <a:ext cx="3667066" cy="2575095"/>
          </a:xfrm>
          <a:prstGeom prst="rect">
            <a:avLst/>
          </a:prstGeom>
        </p:spPr>
      </p:pic>
      <p:sp>
        <p:nvSpPr>
          <p:cNvPr id="25" name="Ovale 24">
            <a:extLst>
              <a:ext uri="{FF2B5EF4-FFF2-40B4-BE49-F238E27FC236}">
                <a16:creationId xmlns:a16="http://schemas.microsoft.com/office/drawing/2014/main" id="{3A649E63-1561-6F4F-9C30-F9F848DEED21}"/>
              </a:ext>
            </a:extLst>
          </p:cNvPr>
          <p:cNvSpPr/>
          <p:nvPr/>
        </p:nvSpPr>
        <p:spPr>
          <a:xfrm>
            <a:off x="4153976" y="527932"/>
            <a:ext cx="2185040" cy="1769441"/>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6" name="CasellaDiTesto 25">
            <a:extLst>
              <a:ext uri="{FF2B5EF4-FFF2-40B4-BE49-F238E27FC236}">
                <a16:creationId xmlns:a16="http://schemas.microsoft.com/office/drawing/2014/main" id="{C2809D13-0656-584B-BEDB-49D25247530B}"/>
              </a:ext>
            </a:extLst>
          </p:cNvPr>
          <p:cNvSpPr txBox="1"/>
          <p:nvPr/>
        </p:nvSpPr>
        <p:spPr>
          <a:xfrm>
            <a:off x="4956877" y="2479850"/>
            <a:ext cx="1245402" cy="400110"/>
          </a:xfrm>
          <a:prstGeom prst="rect">
            <a:avLst/>
          </a:prstGeom>
          <a:noFill/>
          <a:ln>
            <a:solidFill>
              <a:schemeClr val="tx1">
                <a:lumMod val="50000"/>
                <a:lumOff val="50000"/>
              </a:schemeClr>
            </a:solidFill>
          </a:ln>
        </p:spPr>
        <p:txBody>
          <a:bodyPr wrap="square" rtlCol="0">
            <a:spAutoFit/>
          </a:bodyPr>
          <a:lstStyle/>
          <a:p>
            <a:pPr algn="ctr"/>
            <a:r>
              <a:rPr lang="it-IT" sz="2000" b="1" dirty="0">
                <a:latin typeface="Helvetica" pitchFamily="2" charset="0"/>
              </a:rPr>
              <a:t>TPP</a:t>
            </a:r>
            <a:r>
              <a:rPr lang="it-IT" sz="2000" b="1" baseline="30000" dirty="0">
                <a:latin typeface="Helvetica" pitchFamily="2" charset="0"/>
              </a:rPr>
              <a:t>+</a:t>
            </a:r>
            <a:endParaRPr lang="it-IT" sz="2000" b="1" dirty="0">
              <a:latin typeface="Helvetica" pitchFamily="2" charset="0"/>
            </a:endParaRPr>
          </a:p>
        </p:txBody>
      </p:sp>
      <p:sp>
        <p:nvSpPr>
          <p:cNvPr id="3" name="Segnaposto numero diapositiva 2">
            <a:extLst>
              <a:ext uri="{FF2B5EF4-FFF2-40B4-BE49-F238E27FC236}">
                <a16:creationId xmlns:a16="http://schemas.microsoft.com/office/drawing/2014/main" id="{70333C50-8FF3-C140-A31D-5AB879E10319}"/>
              </a:ext>
            </a:extLst>
          </p:cNvPr>
          <p:cNvSpPr>
            <a:spLocks noGrp="1"/>
          </p:cNvSpPr>
          <p:nvPr>
            <p:ph type="sldNum" sz="quarter" idx="12"/>
          </p:nvPr>
        </p:nvSpPr>
        <p:spPr>
          <a:xfrm>
            <a:off x="6596206" y="6434260"/>
            <a:ext cx="2133600" cy="365125"/>
          </a:xfrm>
        </p:spPr>
        <p:txBody>
          <a:bodyPr/>
          <a:lstStyle/>
          <a:p>
            <a:fld id="{FB798086-B24E-A747-9794-32AA4ED3BDED}" type="slidenum">
              <a:rPr lang="it-IT" smtClean="0"/>
              <a:t>6</a:t>
            </a:fld>
            <a:endParaRPr lang="it-IT"/>
          </a:p>
        </p:txBody>
      </p:sp>
      <p:sp>
        <p:nvSpPr>
          <p:cNvPr id="4" name="Rettangolo 3">
            <a:extLst>
              <a:ext uri="{FF2B5EF4-FFF2-40B4-BE49-F238E27FC236}">
                <a16:creationId xmlns:a16="http://schemas.microsoft.com/office/drawing/2014/main" id="{B50C0F6A-9B23-B840-9A1F-753E60C6BF89}"/>
              </a:ext>
            </a:extLst>
          </p:cNvPr>
          <p:cNvSpPr/>
          <p:nvPr/>
        </p:nvSpPr>
        <p:spPr>
          <a:xfrm>
            <a:off x="4238694" y="618371"/>
            <a:ext cx="1865824" cy="16755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Ovale 1">
            <a:extLst>
              <a:ext uri="{FF2B5EF4-FFF2-40B4-BE49-F238E27FC236}">
                <a16:creationId xmlns:a16="http://schemas.microsoft.com/office/drawing/2014/main" id="{222D0D4E-D499-FD4A-8667-A7193176B144}"/>
              </a:ext>
            </a:extLst>
          </p:cNvPr>
          <p:cNvSpPr/>
          <p:nvPr/>
        </p:nvSpPr>
        <p:spPr>
          <a:xfrm>
            <a:off x="961814" y="1434844"/>
            <a:ext cx="3620530" cy="2350131"/>
          </a:xfrm>
          <a:prstGeom prst="ellipse">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CasellaDiTesto 7">
            <a:extLst>
              <a:ext uri="{FF2B5EF4-FFF2-40B4-BE49-F238E27FC236}">
                <a16:creationId xmlns:a16="http://schemas.microsoft.com/office/drawing/2014/main" id="{E0E6E2B7-09B2-644B-8F8A-D760F0A19421}"/>
              </a:ext>
            </a:extLst>
          </p:cNvPr>
          <p:cNvSpPr txBox="1"/>
          <p:nvPr/>
        </p:nvSpPr>
        <p:spPr>
          <a:xfrm>
            <a:off x="4825186" y="4660100"/>
            <a:ext cx="3542040" cy="584775"/>
          </a:xfrm>
          <a:prstGeom prst="rect">
            <a:avLst/>
          </a:prstGeom>
          <a:noFill/>
          <a:ln w="28575">
            <a:solidFill>
              <a:srgbClr val="C00000"/>
            </a:solidFill>
          </a:ln>
        </p:spPr>
        <p:txBody>
          <a:bodyPr wrap="square" rtlCol="0">
            <a:spAutoFit/>
          </a:bodyPr>
          <a:lstStyle/>
          <a:p>
            <a:pPr algn="ctr"/>
            <a:r>
              <a:rPr lang="it-IT" sz="1600" dirty="0"/>
              <a:t>mito</a:t>
            </a:r>
            <a:r>
              <a:rPr lang="it-IT" sz="1600" dirty="0">
                <a:latin typeface="Arial" panose="020B0604020202020204" pitchFamily="34" charset="0"/>
                <a:cs typeface="Arial" panose="020B0604020202020204" pitchFamily="34" charset="0"/>
              </a:rPr>
              <a:t>K</a:t>
            </a:r>
            <a:r>
              <a:rPr lang="it-IT" sz="1600" baseline="-25000" dirty="0">
                <a:latin typeface="Arial" panose="020B0604020202020204" pitchFamily="34" charset="0"/>
                <a:cs typeface="Arial" panose="020B0604020202020204" pitchFamily="34" charset="0"/>
              </a:rPr>
              <a:t>V</a:t>
            </a:r>
            <a:r>
              <a:rPr lang="it-IT" sz="1600" dirty="0">
                <a:latin typeface="Arial" panose="020B0604020202020204" pitchFamily="34" charset="0"/>
                <a:cs typeface="Arial" panose="020B0604020202020204" pitchFamily="34" charset="0"/>
              </a:rPr>
              <a:t>1.3 </a:t>
            </a:r>
            <a:r>
              <a:rPr lang="it-IT" sz="1600" dirty="0" err="1">
                <a:latin typeface="Arial" panose="020B0604020202020204" pitchFamily="34" charset="0"/>
                <a:cs typeface="Arial" panose="020B0604020202020204" pitchFamily="34" charset="0"/>
              </a:rPr>
              <a:t>channel</a:t>
            </a:r>
            <a:r>
              <a:rPr lang="it-IT" sz="1600" dirty="0">
                <a:latin typeface="Arial" panose="020B0604020202020204" pitchFamily="34" charset="0"/>
                <a:cs typeface="Arial" panose="020B0604020202020204" pitchFamily="34" charset="0"/>
              </a:rPr>
              <a:t> </a:t>
            </a:r>
            <a:r>
              <a:rPr lang="it-IT" sz="1600" dirty="0" err="1">
                <a:latin typeface="Arial" panose="020B0604020202020204" pitchFamily="34" charset="0"/>
                <a:cs typeface="Arial" panose="020B0604020202020204" pitchFamily="34" charset="0"/>
              </a:rPr>
              <a:t>inhibition</a:t>
            </a:r>
            <a:endParaRPr lang="it-IT" sz="1600" dirty="0">
              <a:latin typeface="Arial" panose="020B0604020202020204" pitchFamily="34" charset="0"/>
              <a:cs typeface="Arial" panose="020B0604020202020204" pitchFamily="34" charset="0"/>
            </a:endParaRPr>
          </a:p>
          <a:p>
            <a:pPr algn="ctr"/>
            <a:r>
              <a:rPr lang="it-IT" sz="1600" dirty="0">
                <a:latin typeface="Arial" panose="020B0604020202020204" pitchFamily="34" charset="0"/>
                <a:cs typeface="Arial" panose="020B0604020202020204" pitchFamily="34" charset="0"/>
              </a:rPr>
              <a:t>APOPTOSIS</a:t>
            </a:r>
          </a:p>
        </p:txBody>
      </p:sp>
      <p:sp>
        <p:nvSpPr>
          <p:cNvPr id="89" name="CasellaDiTesto 88">
            <a:extLst>
              <a:ext uri="{FF2B5EF4-FFF2-40B4-BE49-F238E27FC236}">
                <a16:creationId xmlns:a16="http://schemas.microsoft.com/office/drawing/2014/main" id="{6657EDC0-88E9-FA49-8660-DFF3772FDE98}"/>
              </a:ext>
            </a:extLst>
          </p:cNvPr>
          <p:cNvSpPr txBox="1"/>
          <p:nvPr/>
        </p:nvSpPr>
        <p:spPr>
          <a:xfrm>
            <a:off x="371462" y="4643570"/>
            <a:ext cx="3555831" cy="584775"/>
          </a:xfrm>
          <a:prstGeom prst="rect">
            <a:avLst/>
          </a:prstGeom>
          <a:noFill/>
          <a:ln w="28575">
            <a:solidFill>
              <a:schemeClr val="accent1">
                <a:lumMod val="75000"/>
              </a:schemeClr>
            </a:solidFill>
          </a:ln>
        </p:spPr>
        <p:txBody>
          <a:bodyPr wrap="square" rtlCol="0">
            <a:spAutoFit/>
          </a:bodyPr>
          <a:lstStyle/>
          <a:p>
            <a:pPr algn="ctr"/>
            <a:r>
              <a:rPr lang="it-IT" sz="1600" dirty="0">
                <a:latin typeface="Arial" panose="020B0604020202020204" pitchFamily="34" charset="0"/>
                <a:cs typeface="Arial" panose="020B0604020202020204" pitchFamily="34" charset="0"/>
              </a:rPr>
              <a:t>PMK</a:t>
            </a:r>
            <a:r>
              <a:rPr lang="it-IT" sz="1600" baseline="-25000" dirty="0">
                <a:latin typeface="Arial" panose="020B0604020202020204" pitchFamily="34" charset="0"/>
                <a:cs typeface="Arial" panose="020B0604020202020204" pitchFamily="34" charset="0"/>
              </a:rPr>
              <a:t>V</a:t>
            </a:r>
            <a:r>
              <a:rPr lang="it-IT" sz="1600" dirty="0">
                <a:latin typeface="Arial" panose="020B0604020202020204" pitchFamily="34" charset="0"/>
                <a:cs typeface="Arial" panose="020B0604020202020204" pitchFamily="34" charset="0"/>
              </a:rPr>
              <a:t>1.3 </a:t>
            </a:r>
            <a:r>
              <a:rPr lang="it-IT" sz="1600" dirty="0" err="1">
                <a:latin typeface="Arial" panose="020B0604020202020204" pitchFamily="34" charset="0"/>
                <a:cs typeface="Arial" panose="020B0604020202020204" pitchFamily="34" charset="0"/>
              </a:rPr>
              <a:t>channel</a:t>
            </a:r>
            <a:r>
              <a:rPr lang="it-IT" sz="1600" dirty="0">
                <a:latin typeface="Arial" panose="020B0604020202020204" pitchFamily="34" charset="0"/>
                <a:cs typeface="Arial" panose="020B0604020202020204" pitchFamily="34" charset="0"/>
              </a:rPr>
              <a:t> </a:t>
            </a:r>
            <a:r>
              <a:rPr lang="it-IT" sz="1600" dirty="0" err="1">
                <a:latin typeface="Arial" panose="020B0604020202020204" pitchFamily="34" charset="0"/>
                <a:cs typeface="Arial" panose="020B0604020202020204" pitchFamily="34" charset="0"/>
              </a:rPr>
              <a:t>inhibition</a:t>
            </a:r>
            <a:endParaRPr lang="it-IT" sz="1600" dirty="0">
              <a:latin typeface="Arial" panose="020B0604020202020204" pitchFamily="34" charset="0"/>
              <a:cs typeface="Arial" panose="020B0604020202020204" pitchFamily="34" charset="0"/>
            </a:endParaRPr>
          </a:p>
          <a:p>
            <a:pPr algn="ctr"/>
            <a:r>
              <a:rPr lang="it-IT" sz="1600" dirty="0">
                <a:latin typeface="Arial" panose="020B0604020202020204" pitchFamily="34" charset="0"/>
                <a:cs typeface="Arial" panose="020B0604020202020204" pitchFamily="34" charset="0"/>
              </a:rPr>
              <a:t>REDUCTION OF PROLIFERATION</a:t>
            </a:r>
          </a:p>
        </p:txBody>
      </p:sp>
      <p:pic>
        <p:nvPicPr>
          <p:cNvPr id="151" name="Picture 4">
            <a:extLst>
              <a:ext uri="{FF2B5EF4-FFF2-40B4-BE49-F238E27FC236}">
                <a16:creationId xmlns:a16="http://schemas.microsoft.com/office/drawing/2014/main" id="{2CF8AFEB-D629-432D-9288-39A0078A4748}"/>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sp>
        <p:nvSpPr>
          <p:cNvPr id="150" name="CasellaDiTesto 149">
            <a:extLst>
              <a:ext uri="{FF2B5EF4-FFF2-40B4-BE49-F238E27FC236}">
                <a16:creationId xmlns:a16="http://schemas.microsoft.com/office/drawing/2014/main" id="{6AAEC2B9-8CF0-AA4F-A73D-CC7345808CBB}"/>
              </a:ext>
            </a:extLst>
          </p:cNvPr>
          <p:cNvSpPr txBox="1"/>
          <p:nvPr/>
        </p:nvSpPr>
        <p:spPr>
          <a:xfrm>
            <a:off x="2964855" y="103370"/>
            <a:ext cx="3276600" cy="523220"/>
          </a:xfrm>
          <a:prstGeom prst="rect">
            <a:avLst/>
          </a:prstGeom>
          <a:noFill/>
        </p:spPr>
        <p:txBody>
          <a:bodyPr wrap="square" rtlCol="0">
            <a:spAutoFit/>
          </a:bodyPr>
          <a:lstStyle/>
          <a:p>
            <a:pPr algn="ctr"/>
            <a:r>
              <a:rPr lang="it-IT" sz="2800" dirty="0">
                <a:latin typeface="Helvetica" pitchFamily="2" charset="0"/>
              </a:rPr>
              <a:t>PAPTP </a:t>
            </a:r>
          </a:p>
        </p:txBody>
      </p:sp>
      <p:sp>
        <p:nvSpPr>
          <p:cNvPr id="5" name="Rettangolo 4">
            <a:extLst>
              <a:ext uri="{FF2B5EF4-FFF2-40B4-BE49-F238E27FC236}">
                <a16:creationId xmlns:a16="http://schemas.microsoft.com/office/drawing/2014/main" id="{3AE61D1C-73A1-3B43-A996-FEA2F860D8DA}"/>
              </a:ext>
            </a:extLst>
          </p:cNvPr>
          <p:cNvSpPr/>
          <p:nvPr/>
        </p:nvSpPr>
        <p:spPr>
          <a:xfrm>
            <a:off x="4956877" y="3542248"/>
            <a:ext cx="2690160" cy="261610"/>
          </a:xfrm>
          <a:prstGeom prst="rect">
            <a:avLst/>
          </a:prstGeom>
        </p:spPr>
        <p:txBody>
          <a:bodyPr wrap="none">
            <a:spAutoFit/>
          </a:bodyPr>
          <a:lstStyle/>
          <a:p>
            <a:r>
              <a:rPr lang="it-IT" sz="1100" dirty="0" err="1">
                <a:latin typeface="Helvetica" pitchFamily="2" charset="0"/>
                <a:ea typeface="Times New Roman" panose="02020603050405020304" pitchFamily="18" charset="0"/>
              </a:rPr>
              <a:t>Vennekamp</a:t>
            </a:r>
            <a:r>
              <a:rPr lang="it-IT" sz="1100" dirty="0">
                <a:latin typeface="Helvetica" pitchFamily="2" charset="0"/>
                <a:ea typeface="Times New Roman" panose="02020603050405020304" pitchFamily="18" charset="0"/>
              </a:rPr>
              <a:t> et al., 2004</a:t>
            </a:r>
            <a:r>
              <a:rPr lang="it-IT" sz="1100" dirty="0">
                <a:latin typeface="Helvetica" pitchFamily="2" charset="0"/>
              </a:rPr>
              <a:t> </a:t>
            </a:r>
            <a:r>
              <a:rPr lang="it-IT" sz="1100" i="1" dirty="0" err="1">
                <a:latin typeface="Helvetica" pitchFamily="2" charset="0"/>
                <a:ea typeface="Times New Roman" panose="02020603050405020304" pitchFamily="18" charset="0"/>
              </a:rPr>
              <a:t>Mol</a:t>
            </a:r>
            <a:r>
              <a:rPr lang="it-IT" sz="1100" i="1" dirty="0">
                <a:latin typeface="Helvetica" pitchFamily="2" charset="0"/>
                <a:ea typeface="Times New Roman" panose="02020603050405020304" pitchFamily="18" charset="0"/>
              </a:rPr>
              <a:t> </a:t>
            </a:r>
            <a:r>
              <a:rPr lang="it-IT" sz="1100" i="1" dirty="0" err="1">
                <a:latin typeface="Helvetica" pitchFamily="2" charset="0"/>
                <a:ea typeface="Times New Roman" panose="02020603050405020304" pitchFamily="18" charset="0"/>
              </a:rPr>
              <a:t>Pharmacol</a:t>
            </a:r>
            <a:r>
              <a:rPr lang="it-IT" sz="1100" i="1" dirty="0">
                <a:latin typeface="Helvetica" pitchFamily="2" charset="0"/>
                <a:ea typeface="Times New Roman" panose="02020603050405020304" pitchFamily="18" charset="0"/>
              </a:rPr>
              <a:t> </a:t>
            </a:r>
            <a:endParaRPr lang="it-IT" sz="1100" dirty="0">
              <a:latin typeface="Helvetica" pitchFamily="2" charset="0"/>
            </a:endParaRPr>
          </a:p>
        </p:txBody>
      </p:sp>
      <p:pic>
        <p:nvPicPr>
          <p:cNvPr id="7" name="Audio 6">
            <a:hlinkClick r:id="" action="ppaction://media"/>
            <a:extLst>
              <a:ext uri="{FF2B5EF4-FFF2-40B4-BE49-F238E27FC236}">
                <a16:creationId xmlns:a16="http://schemas.microsoft.com/office/drawing/2014/main" id="{69AA63B3-1111-5447-A28E-4A17E55A9431}"/>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595425856"/>
      </p:ext>
    </p:extLst>
  </p:cSld>
  <p:clrMapOvr>
    <a:masterClrMapping/>
  </p:clrMapOvr>
  <mc:AlternateContent xmlns:mc="http://schemas.openxmlformats.org/markup-compatibility/2006" xmlns:p14="http://schemas.microsoft.com/office/powerpoint/2010/main">
    <mc:Choice Requires="p14">
      <p:transition spd="slow" p14:dur="2000" advTm="31170"/>
    </mc:Choice>
    <mc:Fallback xmlns="">
      <p:transition spd="slow" advTm="311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dissolve">
                                      <p:cBhvr>
                                        <p:cTn id="11" dur="500"/>
                                        <p:tgtEl>
                                          <p:spTgt spid="2"/>
                                        </p:tgtEl>
                                      </p:cBhvr>
                                    </p:animEffect>
                                  </p:childTnLst>
                                </p:cTn>
                              </p:par>
                              <p:par>
                                <p:cTn id="12" presetID="9" presetClass="entr" presetSubtype="0" fill="hold" grpId="0" nodeType="withEffect">
                                  <p:stCondLst>
                                    <p:cond delay="0"/>
                                  </p:stCondLst>
                                  <p:childTnLst>
                                    <p:set>
                                      <p:cBhvr>
                                        <p:cTn id="13" dur="1" fill="hold">
                                          <p:stCondLst>
                                            <p:cond delay="0"/>
                                          </p:stCondLst>
                                        </p:cTn>
                                        <p:tgtEl>
                                          <p:spTgt spid="69"/>
                                        </p:tgtEl>
                                        <p:attrNameLst>
                                          <p:attrName>style.visibility</p:attrName>
                                        </p:attrNameLst>
                                      </p:cBhvr>
                                      <p:to>
                                        <p:strVal val="visible"/>
                                      </p:to>
                                    </p:set>
                                    <p:animEffect transition="in" filter="dissolve">
                                      <p:cBhvr>
                                        <p:cTn id="14" dur="500"/>
                                        <p:tgtEl>
                                          <p:spTgt spid="69"/>
                                        </p:tgtEl>
                                      </p:cBhvr>
                                    </p:animEffect>
                                  </p:childTnLst>
                                </p:cTn>
                              </p:par>
                              <p:par>
                                <p:cTn id="15" presetID="9" presetClass="entr" presetSubtype="0" fill="hold" nodeType="withEffect">
                                  <p:stCondLst>
                                    <p:cond delay="0"/>
                                  </p:stCondLst>
                                  <p:childTnLst>
                                    <p:set>
                                      <p:cBhvr>
                                        <p:cTn id="16" dur="1" fill="hold">
                                          <p:stCondLst>
                                            <p:cond delay="0"/>
                                          </p:stCondLst>
                                        </p:cTn>
                                        <p:tgtEl>
                                          <p:spTgt spid="70"/>
                                        </p:tgtEl>
                                        <p:attrNameLst>
                                          <p:attrName>style.visibility</p:attrName>
                                        </p:attrNameLst>
                                      </p:cBhvr>
                                      <p:to>
                                        <p:strVal val="visible"/>
                                      </p:to>
                                    </p:set>
                                    <p:animEffect transition="in" filter="dissolve">
                                      <p:cBhvr>
                                        <p:cTn id="17" dur="500"/>
                                        <p:tgtEl>
                                          <p:spTgt spid="70"/>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xit" presetSubtype="0" fill="hold" grpId="0" nodeType="clickEffect">
                                  <p:stCondLst>
                                    <p:cond delay="0"/>
                                  </p:stCondLst>
                                  <p:childTnLst>
                                    <p:animEffect transition="out" filter="dissolve">
                                      <p:cBhvr>
                                        <p:cTn id="21" dur="500"/>
                                        <p:tgtEl>
                                          <p:spTgt spid="4"/>
                                        </p:tgtEl>
                                      </p:cBhvr>
                                    </p:animEffect>
                                    <p:set>
                                      <p:cBhvr>
                                        <p:cTn id="22" dur="1" fill="hold">
                                          <p:stCondLst>
                                            <p:cond delay="499"/>
                                          </p:stCondLst>
                                        </p:cTn>
                                        <p:tgtEl>
                                          <p:spTgt spid="4"/>
                                        </p:tgtEl>
                                        <p:attrNameLst>
                                          <p:attrName>style.visibility</p:attrName>
                                        </p:attrNameLst>
                                      </p:cBhvr>
                                      <p:to>
                                        <p:strVal val="hidden"/>
                                      </p:to>
                                    </p:set>
                                  </p:childTnLst>
                                </p:cTn>
                              </p:par>
                              <p:par>
                                <p:cTn id="23" presetID="9" presetClass="entr" presetSubtype="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dissolve">
                                      <p:cBhvr>
                                        <p:cTn id="25" dur="500"/>
                                        <p:tgtEl>
                                          <p:spTgt spid="25"/>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dissolve">
                                      <p:cBhvr>
                                        <p:cTn id="2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7"/>
                </p:tgtEl>
              </p:cMediaNode>
            </p:audio>
          </p:childTnLst>
        </p:cTn>
      </p:par>
    </p:tnLst>
    <p:bldLst>
      <p:bldP spid="69" grpId="0" animBg="1"/>
      <p:bldP spid="25" grpId="0" animBg="1"/>
      <p:bldP spid="26" grpId="0" animBg="1"/>
      <p:bldP spid="4" grpId="0" animBg="1"/>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3920C083-74E6-754C-8FC9-4A584B644F8B}"/>
              </a:ext>
            </a:extLst>
          </p:cNvPr>
          <p:cNvSpPr>
            <a:spLocks noGrp="1"/>
          </p:cNvSpPr>
          <p:nvPr>
            <p:ph type="sldNum" sz="quarter" idx="12"/>
          </p:nvPr>
        </p:nvSpPr>
        <p:spPr/>
        <p:txBody>
          <a:bodyPr/>
          <a:lstStyle/>
          <a:p>
            <a:fld id="{FCAEAE96-855E-42B1-8DE9-9C9E68DE18C5}" type="slidenum">
              <a:rPr lang="fr-FR" smtClean="0"/>
              <a:pPr/>
              <a:t>7</a:t>
            </a:fld>
            <a:endParaRPr lang="fr-FR"/>
          </a:p>
        </p:txBody>
      </p:sp>
      <p:sp>
        <p:nvSpPr>
          <p:cNvPr id="23" name="Freeform 14">
            <a:extLst>
              <a:ext uri="{FF2B5EF4-FFF2-40B4-BE49-F238E27FC236}">
                <a16:creationId xmlns:a16="http://schemas.microsoft.com/office/drawing/2014/main" id="{E3446B41-C740-8841-AA5B-61958CE4144C}"/>
              </a:ext>
            </a:extLst>
          </p:cNvPr>
          <p:cNvSpPr>
            <a:spLocks/>
          </p:cNvSpPr>
          <p:nvPr/>
        </p:nvSpPr>
        <p:spPr bwMode="auto">
          <a:xfrm>
            <a:off x="875912" y="2840851"/>
            <a:ext cx="2451264" cy="1821079"/>
          </a:xfrm>
          <a:custGeom>
            <a:avLst/>
            <a:gdLst>
              <a:gd name="T0" fmla="*/ 384 w 2230"/>
              <a:gd name="T1" fmla="*/ 34 h 1442"/>
              <a:gd name="T2" fmla="*/ 101 w 2230"/>
              <a:gd name="T3" fmla="*/ 241 h 1442"/>
              <a:gd name="T4" fmla="*/ 79 w 2230"/>
              <a:gd name="T5" fmla="*/ 799 h 1442"/>
              <a:gd name="T6" fmla="*/ 226 w 2230"/>
              <a:gd name="T7" fmla="*/ 995 h 1442"/>
              <a:gd name="T8" fmla="*/ 486 w 2230"/>
              <a:gd name="T9" fmla="*/ 1127 h 1442"/>
              <a:gd name="T10" fmla="*/ 789 w 2230"/>
              <a:gd name="T11" fmla="*/ 1179 h 1442"/>
              <a:gd name="T12" fmla="*/ 1128 w 2230"/>
              <a:gd name="T13" fmla="*/ 1318 h 1442"/>
              <a:gd name="T14" fmla="*/ 1602 w 2230"/>
              <a:gd name="T15" fmla="*/ 1440 h 1442"/>
              <a:gd name="T16" fmla="*/ 1928 w 2230"/>
              <a:gd name="T17" fmla="*/ 1371 h 1442"/>
              <a:gd name="T18" fmla="*/ 2114 w 2230"/>
              <a:gd name="T19" fmla="*/ 1163 h 1442"/>
              <a:gd name="T20" fmla="*/ 2214 w 2230"/>
              <a:gd name="T21" fmla="*/ 920 h 1442"/>
              <a:gd name="T22" fmla="*/ 2062 w 2230"/>
              <a:gd name="T23" fmla="*/ 538 h 1442"/>
              <a:gd name="T24" fmla="*/ 1689 w 2230"/>
              <a:gd name="T25" fmla="*/ 341 h 1442"/>
              <a:gd name="T26" fmla="*/ 1251 w 2230"/>
              <a:gd name="T27" fmla="*/ 230 h 1442"/>
              <a:gd name="T28" fmla="*/ 842 w 2230"/>
              <a:gd name="T29" fmla="*/ 142 h 1442"/>
              <a:gd name="T30" fmla="*/ 771 w 2230"/>
              <a:gd name="T31" fmla="*/ 27 h 1442"/>
              <a:gd name="T32" fmla="*/ 697 w 2230"/>
              <a:gd name="T33" fmla="*/ 3 h 1442"/>
              <a:gd name="T34" fmla="*/ 550 w 2230"/>
              <a:gd name="T35" fmla="*/ 4 h 1442"/>
              <a:gd name="T36" fmla="*/ 384 w 2230"/>
              <a:gd name="T37" fmla="*/ 34 h 1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30" h="1442">
                <a:moveTo>
                  <a:pt x="384" y="34"/>
                </a:moveTo>
                <a:cubicBezTo>
                  <a:pt x="270" y="69"/>
                  <a:pt x="163" y="139"/>
                  <a:pt x="101" y="241"/>
                </a:cubicBezTo>
                <a:cubicBezTo>
                  <a:pt x="0" y="406"/>
                  <a:pt x="13" y="618"/>
                  <a:pt x="79" y="799"/>
                </a:cubicBezTo>
                <a:cubicBezTo>
                  <a:pt x="106" y="872"/>
                  <a:pt x="172" y="940"/>
                  <a:pt x="226" y="995"/>
                </a:cubicBezTo>
                <a:cubicBezTo>
                  <a:pt x="298" y="1068"/>
                  <a:pt x="385" y="1109"/>
                  <a:pt x="486" y="1127"/>
                </a:cubicBezTo>
                <a:cubicBezTo>
                  <a:pt x="587" y="1146"/>
                  <a:pt x="690" y="1152"/>
                  <a:pt x="789" y="1179"/>
                </a:cubicBezTo>
                <a:cubicBezTo>
                  <a:pt x="907" y="1211"/>
                  <a:pt x="1014" y="1272"/>
                  <a:pt x="1128" y="1318"/>
                </a:cubicBezTo>
                <a:cubicBezTo>
                  <a:pt x="1278" y="1379"/>
                  <a:pt x="1439" y="1438"/>
                  <a:pt x="1602" y="1440"/>
                </a:cubicBezTo>
                <a:cubicBezTo>
                  <a:pt x="1710" y="1442"/>
                  <a:pt x="1832" y="1422"/>
                  <a:pt x="1928" y="1371"/>
                </a:cubicBezTo>
                <a:cubicBezTo>
                  <a:pt x="2008" y="1327"/>
                  <a:pt x="2063" y="1238"/>
                  <a:pt x="2114" y="1163"/>
                </a:cubicBezTo>
                <a:cubicBezTo>
                  <a:pt x="2164" y="1090"/>
                  <a:pt x="2204" y="1008"/>
                  <a:pt x="2214" y="920"/>
                </a:cubicBezTo>
                <a:cubicBezTo>
                  <a:pt x="2230" y="779"/>
                  <a:pt x="2164" y="637"/>
                  <a:pt x="2062" y="538"/>
                </a:cubicBezTo>
                <a:cubicBezTo>
                  <a:pt x="1961" y="438"/>
                  <a:pt x="1827" y="378"/>
                  <a:pt x="1689" y="341"/>
                </a:cubicBezTo>
                <a:cubicBezTo>
                  <a:pt x="1552" y="303"/>
                  <a:pt x="1391" y="255"/>
                  <a:pt x="1251" y="230"/>
                </a:cubicBezTo>
                <a:cubicBezTo>
                  <a:pt x="1151" y="213"/>
                  <a:pt x="935" y="184"/>
                  <a:pt x="842" y="142"/>
                </a:cubicBezTo>
                <a:cubicBezTo>
                  <a:pt x="819" y="120"/>
                  <a:pt x="834" y="91"/>
                  <a:pt x="771" y="27"/>
                </a:cubicBezTo>
                <a:cubicBezTo>
                  <a:pt x="749" y="4"/>
                  <a:pt x="728" y="4"/>
                  <a:pt x="697" y="3"/>
                </a:cubicBezTo>
                <a:cubicBezTo>
                  <a:pt x="648" y="2"/>
                  <a:pt x="599" y="0"/>
                  <a:pt x="550" y="4"/>
                </a:cubicBezTo>
                <a:cubicBezTo>
                  <a:pt x="494" y="8"/>
                  <a:pt x="438" y="17"/>
                  <a:pt x="384" y="34"/>
                </a:cubicBezTo>
                <a:close/>
              </a:path>
            </a:pathLst>
          </a:custGeom>
          <a:solidFill>
            <a:srgbClr val="A3A3A3"/>
          </a:solidFill>
          <a:ln w="4445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it-IT"/>
          </a:p>
        </p:txBody>
      </p:sp>
      <p:sp>
        <p:nvSpPr>
          <p:cNvPr id="24" name="Freeform 15">
            <a:extLst>
              <a:ext uri="{FF2B5EF4-FFF2-40B4-BE49-F238E27FC236}">
                <a16:creationId xmlns:a16="http://schemas.microsoft.com/office/drawing/2014/main" id="{0D6F1EDB-7ADB-7D41-806F-E26AE8687272}"/>
              </a:ext>
            </a:extLst>
          </p:cNvPr>
          <p:cNvSpPr>
            <a:spLocks/>
          </p:cNvSpPr>
          <p:nvPr/>
        </p:nvSpPr>
        <p:spPr bwMode="auto">
          <a:xfrm>
            <a:off x="1203353" y="3014656"/>
            <a:ext cx="2032814" cy="1322525"/>
          </a:xfrm>
          <a:custGeom>
            <a:avLst/>
            <a:gdLst>
              <a:gd name="T0" fmla="*/ 1937 w 1956"/>
              <a:gd name="T1" fmla="*/ 643 h 1168"/>
              <a:gd name="T2" fmla="*/ 1866 w 1956"/>
              <a:gd name="T3" fmla="*/ 583 h 1168"/>
              <a:gd name="T4" fmla="*/ 1698 w 1956"/>
              <a:gd name="T5" fmla="*/ 570 h 1168"/>
              <a:gd name="T6" fmla="*/ 1698 w 1956"/>
              <a:gd name="T7" fmla="*/ 400 h 1168"/>
              <a:gd name="T8" fmla="*/ 1698 w 1956"/>
              <a:gd name="T9" fmla="*/ 398 h 1168"/>
              <a:gd name="T10" fmla="*/ 1659 w 1956"/>
              <a:gd name="T11" fmla="*/ 362 h 1168"/>
              <a:gd name="T12" fmla="*/ 1542 w 1956"/>
              <a:gd name="T13" fmla="*/ 375 h 1168"/>
              <a:gd name="T14" fmla="*/ 1462 w 1956"/>
              <a:gd name="T15" fmla="*/ 432 h 1168"/>
              <a:gd name="T16" fmla="*/ 1462 w 1956"/>
              <a:gd name="T17" fmla="*/ 298 h 1168"/>
              <a:gd name="T18" fmla="*/ 1462 w 1956"/>
              <a:gd name="T19" fmla="*/ 298 h 1168"/>
              <a:gd name="T20" fmla="*/ 1427 w 1956"/>
              <a:gd name="T21" fmla="*/ 271 h 1168"/>
              <a:gd name="T22" fmla="*/ 1331 w 1956"/>
              <a:gd name="T23" fmla="*/ 261 h 1168"/>
              <a:gd name="T24" fmla="*/ 1227 w 1956"/>
              <a:gd name="T25" fmla="*/ 321 h 1168"/>
              <a:gd name="T26" fmla="*/ 1150 w 1956"/>
              <a:gd name="T27" fmla="*/ 364 h 1168"/>
              <a:gd name="T28" fmla="*/ 1150 w 1956"/>
              <a:gd name="T29" fmla="*/ 210 h 1168"/>
              <a:gd name="T30" fmla="*/ 1148 w 1956"/>
              <a:gd name="T31" fmla="*/ 207 h 1168"/>
              <a:gd name="T32" fmla="*/ 1144 w 1956"/>
              <a:gd name="T33" fmla="*/ 200 h 1168"/>
              <a:gd name="T34" fmla="*/ 1132 w 1956"/>
              <a:gd name="T35" fmla="*/ 194 h 1168"/>
              <a:gd name="T36" fmla="*/ 889 w 1956"/>
              <a:gd name="T37" fmla="*/ 227 h 1168"/>
              <a:gd name="T38" fmla="*/ 752 w 1956"/>
              <a:gd name="T39" fmla="*/ 322 h 1168"/>
              <a:gd name="T40" fmla="*/ 752 w 1956"/>
              <a:gd name="T41" fmla="*/ 156 h 1168"/>
              <a:gd name="T42" fmla="*/ 759 w 1956"/>
              <a:gd name="T43" fmla="*/ 130 h 1168"/>
              <a:gd name="T44" fmla="*/ 744 w 1956"/>
              <a:gd name="T45" fmla="*/ 114 h 1168"/>
              <a:gd name="T46" fmla="*/ 728 w 1956"/>
              <a:gd name="T47" fmla="*/ 30 h 1168"/>
              <a:gd name="T48" fmla="*/ 681 w 1956"/>
              <a:gd name="T49" fmla="*/ 6 h 1168"/>
              <a:gd name="T50" fmla="*/ 666 w 1956"/>
              <a:gd name="T51" fmla="*/ 8 h 1168"/>
              <a:gd name="T52" fmla="*/ 660 w 1956"/>
              <a:gd name="T53" fmla="*/ 7 h 1168"/>
              <a:gd name="T54" fmla="*/ 456 w 1956"/>
              <a:gd name="T55" fmla="*/ 1 h 1168"/>
              <a:gd name="T56" fmla="*/ 353 w 1956"/>
              <a:gd name="T57" fmla="*/ 3 h 1168"/>
              <a:gd name="T58" fmla="*/ 256 w 1956"/>
              <a:gd name="T59" fmla="*/ 14 h 1168"/>
              <a:gd name="T60" fmla="*/ 252 w 1956"/>
              <a:gd name="T61" fmla="*/ 43 h 1168"/>
              <a:gd name="T62" fmla="*/ 247 w 1956"/>
              <a:gd name="T63" fmla="*/ 45 h 1168"/>
              <a:gd name="T64" fmla="*/ 86 w 1956"/>
              <a:gd name="T65" fmla="*/ 271 h 1168"/>
              <a:gd name="T66" fmla="*/ 31 w 1956"/>
              <a:gd name="T67" fmla="*/ 400 h 1168"/>
              <a:gd name="T68" fmla="*/ 22 w 1956"/>
              <a:gd name="T69" fmla="*/ 430 h 1168"/>
              <a:gd name="T70" fmla="*/ 0 w 1956"/>
              <a:gd name="T71" fmla="*/ 611 h 1168"/>
              <a:gd name="T72" fmla="*/ 13 w 1956"/>
              <a:gd name="T73" fmla="*/ 626 h 1168"/>
              <a:gd name="T74" fmla="*/ 46 w 1956"/>
              <a:gd name="T75" fmla="*/ 733 h 1168"/>
              <a:gd name="T76" fmla="*/ 289 w 1956"/>
              <a:gd name="T77" fmla="*/ 837 h 1168"/>
              <a:gd name="T78" fmla="*/ 451 w 1956"/>
              <a:gd name="T79" fmla="*/ 851 h 1168"/>
              <a:gd name="T80" fmla="*/ 601 w 1956"/>
              <a:gd name="T81" fmla="*/ 891 h 1168"/>
              <a:gd name="T82" fmla="*/ 897 w 1956"/>
              <a:gd name="T83" fmla="*/ 990 h 1168"/>
              <a:gd name="T84" fmla="*/ 1500 w 1956"/>
              <a:gd name="T85" fmla="*/ 1127 h 1168"/>
              <a:gd name="T86" fmla="*/ 1505 w 1956"/>
              <a:gd name="T87" fmla="*/ 1129 h 1168"/>
              <a:gd name="T88" fmla="*/ 1551 w 1956"/>
              <a:gd name="T89" fmla="*/ 1133 h 1168"/>
              <a:gd name="T90" fmla="*/ 1564 w 1956"/>
              <a:gd name="T91" fmla="*/ 1141 h 1168"/>
              <a:gd name="T92" fmla="*/ 1600 w 1956"/>
              <a:gd name="T93" fmla="*/ 1144 h 1168"/>
              <a:gd name="T94" fmla="*/ 1609 w 1956"/>
              <a:gd name="T95" fmla="*/ 1151 h 1168"/>
              <a:gd name="T96" fmla="*/ 1758 w 1956"/>
              <a:gd name="T97" fmla="*/ 1143 h 1168"/>
              <a:gd name="T98" fmla="*/ 1766 w 1956"/>
              <a:gd name="T99" fmla="*/ 1144 h 1168"/>
              <a:gd name="T100" fmla="*/ 1789 w 1956"/>
              <a:gd name="T101" fmla="*/ 1126 h 1168"/>
              <a:gd name="T102" fmla="*/ 1846 w 1956"/>
              <a:gd name="T103" fmla="*/ 1056 h 1168"/>
              <a:gd name="T104" fmla="*/ 1847 w 1956"/>
              <a:gd name="T105" fmla="*/ 1052 h 1168"/>
              <a:gd name="T106" fmla="*/ 1869 w 1956"/>
              <a:gd name="T107" fmla="*/ 1000 h 1168"/>
              <a:gd name="T108" fmla="*/ 1910 w 1956"/>
              <a:gd name="T109" fmla="*/ 890 h 1168"/>
              <a:gd name="T110" fmla="*/ 1924 w 1956"/>
              <a:gd name="T111" fmla="*/ 843 h 1168"/>
              <a:gd name="T112" fmla="*/ 1945 w 1956"/>
              <a:gd name="T113" fmla="*/ 769 h 1168"/>
              <a:gd name="T114" fmla="*/ 1953 w 1956"/>
              <a:gd name="T115" fmla="*/ 724 h 1168"/>
              <a:gd name="T116" fmla="*/ 1937 w 1956"/>
              <a:gd name="T117" fmla="*/ 643 h 1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956" h="1168">
                <a:moveTo>
                  <a:pt x="1937" y="643"/>
                </a:moveTo>
                <a:cubicBezTo>
                  <a:pt x="1922" y="614"/>
                  <a:pt x="1895" y="594"/>
                  <a:pt x="1866" y="583"/>
                </a:cubicBezTo>
                <a:cubicBezTo>
                  <a:pt x="1823" y="565"/>
                  <a:pt x="1758" y="565"/>
                  <a:pt x="1698" y="570"/>
                </a:cubicBezTo>
                <a:cubicBezTo>
                  <a:pt x="1698" y="400"/>
                  <a:pt x="1698" y="400"/>
                  <a:pt x="1698" y="400"/>
                </a:cubicBezTo>
                <a:cubicBezTo>
                  <a:pt x="1698" y="399"/>
                  <a:pt x="1698" y="398"/>
                  <a:pt x="1698" y="398"/>
                </a:cubicBezTo>
                <a:cubicBezTo>
                  <a:pt x="1697" y="383"/>
                  <a:pt x="1682" y="369"/>
                  <a:pt x="1659" y="362"/>
                </a:cubicBezTo>
                <a:cubicBezTo>
                  <a:pt x="1624" y="352"/>
                  <a:pt x="1572" y="354"/>
                  <a:pt x="1542" y="375"/>
                </a:cubicBezTo>
                <a:cubicBezTo>
                  <a:pt x="1503" y="402"/>
                  <a:pt x="1479" y="420"/>
                  <a:pt x="1462" y="432"/>
                </a:cubicBezTo>
                <a:cubicBezTo>
                  <a:pt x="1462" y="298"/>
                  <a:pt x="1462" y="298"/>
                  <a:pt x="1462" y="298"/>
                </a:cubicBezTo>
                <a:cubicBezTo>
                  <a:pt x="1462" y="298"/>
                  <a:pt x="1462" y="298"/>
                  <a:pt x="1462" y="298"/>
                </a:cubicBezTo>
                <a:cubicBezTo>
                  <a:pt x="1462" y="286"/>
                  <a:pt x="1449" y="276"/>
                  <a:pt x="1427" y="271"/>
                </a:cubicBezTo>
                <a:cubicBezTo>
                  <a:pt x="1396" y="263"/>
                  <a:pt x="1363" y="256"/>
                  <a:pt x="1331" y="261"/>
                </a:cubicBezTo>
                <a:cubicBezTo>
                  <a:pt x="1291" y="268"/>
                  <a:pt x="1258" y="295"/>
                  <a:pt x="1227" y="321"/>
                </a:cubicBezTo>
                <a:cubicBezTo>
                  <a:pt x="1206" y="338"/>
                  <a:pt x="1176" y="350"/>
                  <a:pt x="1150" y="364"/>
                </a:cubicBezTo>
                <a:cubicBezTo>
                  <a:pt x="1150" y="210"/>
                  <a:pt x="1150" y="210"/>
                  <a:pt x="1150" y="210"/>
                </a:cubicBezTo>
                <a:cubicBezTo>
                  <a:pt x="1150" y="209"/>
                  <a:pt x="1149" y="208"/>
                  <a:pt x="1148" y="207"/>
                </a:cubicBezTo>
                <a:cubicBezTo>
                  <a:pt x="1148" y="205"/>
                  <a:pt x="1146" y="202"/>
                  <a:pt x="1144" y="200"/>
                </a:cubicBezTo>
                <a:cubicBezTo>
                  <a:pt x="1141" y="197"/>
                  <a:pt x="1136" y="196"/>
                  <a:pt x="1132" y="194"/>
                </a:cubicBezTo>
                <a:cubicBezTo>
                  <a:pt x="1031" y="165"/>
                  <a:pt x="990" y="164"/>
                  <a:pt x="889" y="227"/>
                </a:cubicBezTo>
                <a:cubicBezTo>
                  <a:pt x="842" y="256"/>
                  <a:pt x="796" y="288"/>
                  <a:pt x="752" y="322"/>
                </a:cubicBezTo>
                <a:cubicBezTo>
                  <a:pt x="752" y="156"/>
                  <a:pt x="752" y="156"/>
                  <a:pt x="752" y="156"/>
                </a:cubicBezTo>
                <a:cubicBezTo>
                  <a:pt x="760" y="148"/>
                  <a:pt x="764" y="139"/>
                  <a:pt x="759" y="130"/>
                </a:cubicBezTo>
                <a:cubicBezTo>
                  <a:pt x="756" y="123"/>
                  <a:pt x="749" y="120"/>
                  <a:pt x="744" y="114"/>
                </a:cubicBezTo>
                <a:cubicBezTo>
                  <a:pt x="724" y="93"/>
                  <a:pt x="742" y="56"/>
                  <a:pt x="728" y="30"/>
                </a:cubicBezTo>
                <a:cubicBezTo>
                  <a:pt x="719" y="13"/>
                  <a:pt x="699" y="6"/>
                  <a:pt x="681" y="6"/>
                </a:cubicBezTo>
                <a:cubicBezTo>
                  <a:pt x="676" y="6"/>
                  <a:pt x="671" y="7"/>
                  <a:pt x="666" y="8"/>
                </a:cubicBezTo>
                <a:cubicBezTo>
                  <a:pt x="664" y="7"/>
                  <a:pt x="662" y="7"/>
                  <a:pt x="660" y="7"/>
                </a:cubicBezTo>
                <a:cubicBezTo>
                  <a:pt x="592" y="7"/>
                  <a:pt x="524" y="2"/>
                  <a:pt x="456" y="1"/>
                </a:cubicBezTo>
                <a:cubicBezTo>
                  <a:pt x="422" y="0"/>
                  <a:pt x="387" y="1"/>
                  <a:pt x="353" y="3"/>
                </a:cubicBezTo>
                <a:cubicBezTo>
                  <a:pt x="321" y="5"/>
                  <a:pt x="287" y="5"/>
                  <a:pt x="256" y="14"/>
                </a:cubicBezTo>
                <a:cubicBezTo>
                  <a:pt x="242" y="19"/>
                  <a:pt x="242" y="36"/>
                  <a:pt x="252" y="43"/>
                </a:cubicBezTo>
                <a:cubicBezTo>
                  <a:pt x="250" y="43"/>
                  <a:pt x="249" y="44"/>
                  <a:pt x="247" y="45"/>
                </a:cubicBezTo>
                <a:cubicBezTo>
                  <a:pt x="178" y="106"/>
                  <a:pt x="129" y="191"/>
                  <a:pt x="86" y="271"/>
                </a:cubicBezTo>
                <a:cubicBezTo>
                  <a:pt x="64" y="312"/>
                  <a:pt x="44" y="355"/>
                  <a:pt x="31" y="400"/>
                </a:cubicBezTo>
                <a:cubicBezTo>
                  <a:pt x="27" y="410"/>
                  <a:pt x="24" y="420"/>
                  <a:pt x="22" y="430"/>
                </a:cubicBezTo>
                <a:cubicBezTo>
                  <a:pt x="6" y="489"/>
                  <a:pt x="3" y="550"/>
                  <a:pt x="0" y="611"/>
                </a:cubicBezTo>
                <a:cubicBezTo>
                  <a:pt x="0" y="620"/>
                  <a:pt x="6" y="625"/>
                  <a:pt x="13" y="626"/>
                </a:cubicBezTo>
                <a:cubicBezTo>
                  <a:pt x="16" y="664"/>
                  <a:pt x="26" y="701"/>
                  <a:pt x="46" y="733"/>
                </a:cubicBezTo>
                <a:cubicBezTo>
                  <a:pt x="98" y="812"/>
                  <a:pt x="203" y="830"/>
                  <a:pt x="289" y="837"/>
                </a:cubicBezTo>
                <a:cubicBezTo>
                  <a:pt x="343" y="842"/>
                  <a:pt x="398" y="843"/>
                  <a:pt x="451" y="851"/>
                </a:cubicBezTo>
                <a:cubicBezTo>
                  <a:pt x="502" y="860"/>
                  <a:pt x="552" y="876"/>
                  <a:pt x="601" y="891"/>
                </a:cubicBezTo>
                <a:cubicBezTo>
                  <a:pt x="700" y="922"/>
                  <a:pt x="798" y="957"/>
                  <a:pt x="897" y="990"/>
                </a:cubicBezTo>
                <a:cubicBezTo>
                  <a:pt x="1092" y="1056"/>
                  <a:pt x="1293" y="1116"/>
                  <a:pt x="1500" y="1127"/>
                </a:cubicBezTo>
                <a:cubicBezTo>
                  <a:pt x="1502" y="1128"/>
                  <a:pt x="1503" y="1128"/>
                  <a:pt x="1505" y="1129"/>
                </a:cubicBezTo>
                <a:cubicBezTo>
                  <a:pt x="1520" y="1130"/>
                  <a:pt x="1536" y="1131"/>
                  <a:pt x="1551" y="1133"/>
                </a:cubicBezTo>
                <a:cubicBezTo>
                  <a:pt x="1554" y="1137"/>
                  <a:pt x="1558" y="1141"/>
                  <a:pt x="1564" y="1141"/>
                </a:cubicBezTo>
                <a:cubicBezTo>
                  <a:pt x="1576" y="1143"/>
                  <a:pt x="1588" y="1143"/>
                  <a:pt x="1600" y="1144"/>
                </a:cubicBezTo>
                <a:cubicBezTo>
                  <a:pt x="1602" y="1147"/>
                  <a:pt x="1605" y="1150"/>
                  <a:pt x="1609" y="1151"/>
                </a:cubicBezTo>
                <a:cubicBezTo>
                  <a:pt x="1657" y="1168"/>
                  <a:pt x="1712" y="1164"/>
                  <a:pt x="1758" y="1143"/>
                </a:cubicBezTo>
                <a:cubicBezTo>
                  <a:pt x="1761" y="1144"/>
                  <a:pt x="1763" y="1144"/>
                  <a:pt x="1766" y="1144"/>
                </a:cubicBezTo>
                <a:cubicBezTo>
                  <a:pt x="1772" y="1143"/>
                  <a:pt x="1781" y="1134"/>
                  <a:pt x="1789" y="1126"/>
                </a:cubicBezTo>
                <a:cubicBezTo>
                  <a:pt x="1813" y="1108"/>
                  <a:pt x="1834" y="1085"/>
                  <a:pt x="1846" y="1056"/>
                </a:cubicBezTo>
                <a:cubicBezTo>
                  <a:pt x="1847" y="1055"/>
                  <a:pt x="1847" y="1053"/>
                  <a:pt x="1847" y="1052"/>
                </a:cubicBezTo>
                <a:cubicBezTo>
                  <a:pt x="1857" y="1035"/>
                  <a:pt x="1862" y="1017"/>
                  <a:pt x="1869" y="1000"/>
                </a:cubicBezTo>
                <a:cubicBezTo>
                  <a:pt x="1885" y="964"/>
                  <a:pt x="1898" y="927"/>
                  <a:pt x="1910" y="890"/>
                </a:cubicBezTo>
                <a:cubicBezTo>
                  <a:pt x="1914" y="874"/>
                  <a:pt x="1919" y="858"/>
                  <a:pt x="1924" y="843"/>
                </a:cubicBezTo>
                <a:cubicBezTo>
                  <a:pt x="1933" y="819"/>
                  <a:pt x="1940" y="794"/>
                  <a:pt x="1945" y="769"/>
                </a:cubicBezTo>
                <a:cubicBezTo>
                  <a:pt x="1948" y="754"/>
                  <a:pt x="1951" y="739"/>
                  <a:pt x="1953" y="724"/>
                </a:cubicBezTo>
                <a:cubicBezTo>
                  <a:pt x="1956" y="699"/>
                  <a:pt x="1948" y="665"/>
                  <a:pt x="1937" y="643"/>
                </a:cubicBezTo>
                <a:close/>
              </a:path>
            </a:pathLst>
          </a:custGeom>
          <a:solidFill>
            <a:srgbClr val="C2C2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t-IT"/>
          </a:p>
        </p:txBody>
      </p:sp>
      <p:sp>
        <p:nvSpPr>
          <p:cNvPr id="25" name="Freeform 16">
            <a:extLst>
              <a:ext uri="{FF2B5EF4-FFF2-40B4-BE49-F238E27FC236}">
                <a16:creationId xmlns:a16="http://schemas.microsoft.com/office/drawing/2014/main" id="{7A6CE310-DB81-E849-A607-543B42780C50}"/>
              </a:ext>
            </a:extLst>
          </p:cNvPr>
          <p:cNvSpPr>
            <a:spLocks/>
          </p:cNvSpPr>
          <p:nvPr/>
        </p:nvSpPr>
        <p:spPr bwMode="auto">
          <a:xfrm>
            <a:off x="1346145" y="3007263"/>
            <a:ext cx="1914227" cy="1264031"/>
          </a:xfrm>
          <a:custGeom>
            <a:avLst/>
            <a:gdLst>
              <a:gd name="T0" fmla="*/ 32 w 1842"/>
              <a:gd name="T1" fmla="*/ 674 h 1116"/>
              <a:gd name="T2" fmla="*/ 128 w 1842"/>
              <a:gd name="T3" fmla="*/ 251 h 1116"/>
              <a:gd name="T4" fmla="*/ 504 w 1842"/>
              <a:gd name="T5" fmla="*/ 15 h 1116"/>
              <a:gd name="T6" fmla="*/ 557 w 1842"/>
              <a:gd name="T7" fmla="*/ 0 h 1116"/>
              <a:gd name="T8" fmla="*/ 604 w 1842"/>
              <a:gd name="T9" fmla="*/ 24 h 1116"/>
              <a:gd name="T10" fmla="*/ 620 w 1842"/>
              <a:gd name="T11" fmla="*/ 108 h 1116"/>
              <a:gd name="T12" fmla="*/ 635 w 1842"/>
              <a:gd name="T13" fmla="*/ 124 h 1116"/>
              <a:gd name="T14" fmla="*/ 610 w 1842"/>
              <a:gd name="T15" fmla="*/ 163 h 1116"/>
              <a:gd name="T16" fmla="*/ 414 w 1842"/>
              <a:gd name="T17" fmla="*/ 290 h 1116"/>
              <a:gd name="T18" fmla="*/ 411 w 1842"/>
              <a:gd name="T19" fmla="*/ 391 h 1116"/>
              <a:gd name="T20" fmla="*/ 501 w 1842"/>
              <a:gd name="T21" fmla="*/ 407 h 1116"/>
              <a:gd name="T22" fmla="*/ 581 w 1842"/>
              <a:gd name="T23" fmla="*/ 354 h 1116"/>
              <a:gd name="T24" fmla="*/ 765 w 1842"/>
              <a:gd name="T25" fmla="*/ 221 h 1116"/>
              <a:gd name="T26" fmla="*/ 959 w 1842"/>
              <a:gd name="T27" fmla="*/ 175 h 1116"/>
              <a:gd name="T28" fmla="*/ 844 w 1842"/>
              <a:gd name="T29" fmla="*/ 337 h 1116"/>
              <a:gd name="T30" fmla="*/ 758 w 1842"/>
              <a:gd name="T31" fmla="*/ 431 h 1116"/>
              <a:gd name="T32" fmla="*/ 1103 w 1842"/>
              <a:gd name="T33" fmla="*/ 315 h 1116"/>
              <a:gd name="T34" fmla="*/ 1207 w 1842"/>
              <a:gd name="T35" fmla="*/ 255 h 1116"/>
              <a:gd name="T36" fmla="*/ 1303 w 1842"/>
              <a:gd name="T37" fmla="*/ 265 h 1116"/>
              <a:gd name="T38" fmla="*/ 1318 w 1842"/>
              <a:gd name="T39" fmla="*/ 319 h 1116"/>
              <a:gd name="T40" fmla="*/ 1222 w 1842"/>
              <a:gd name="T41" fmla="*/ 394 h 1116"/>
              <a:gd name="T42" fmla="*/ 1294 w 1842"/>
              <a:gd name="T43" fmla="*/ 452 h 1116"/>
              <a:gd name="T44" fmla="*/ 1418 w 1842"/>
              <a:gd name="T45" fmla="*/ 369 h 1116"/>
              <a:gd name="T46" fmla="*/ 1535 w 1842"/>
              <a:gd name="T47" fmla="*/ 356 h 1116"/>
              <a:gd name="T48" fmla="*/ 1553 w 1842"/>
              <a:gd name="T49" fmla="*/ 425 h 1116"/>
              <a:gd name="T50" fmla="*/ 1410 w 1842"/>
              <a:gd name="T51" fmla="*/ 485 h 1116"/>
              <a:gd name="T52" fmla="*/ 1494 w 1842"/>
              <a:gd name="T53" fmla="*/ 574 h 1116"/>
              <a:gd name="T54" fmla="*/ 1742 w 1842"/>
              <a:gd name="T55" fmla="*/ 577 h 1116"/>
              <a:gd name="T56" fmla="*/ 1798 w 1842"/>
              <a:gd name="T57" fmla="*/ 729 h 1116"/>
              <a:gd name="T58" fmla="*/ 1443 w 1842"/>
              <a:gd name="T59" fmla="*/ 669 h 1116"/>
              <a:gd name="T60" fmla="*/ 1604 w 1842"/>
              <a:gd name="T61" fmla="*/ 818 h 1116"/>
              <a:gd name="T62" fmla="*/ 1647 w 1842"/>
              <a:gd name="T63" fmla="*/ 1001 h 1116"/>
              <a:gd name="T64" fmla="*/ 1202 w 1842"/>
              <a:gd name="T65" fmla="*/ 896 h 1116"/>
              <a:gd name="T66" fmla="*/ 1285 w 1842"/>
              <a:gd name="T67" fmla="*/ 568 h 1116"/>
              <a:gd name="T68" fmla="*/ 1066 w 1842"/>
              <a:gd name="T69" fmla="*/ 836 h 1116"/>
              <a:gd name="T70" fmla="*/ 841 w 1842"/>
              <a:gd name="T71" fmla="*/ 829 h 1116"/>
              <a:gd name="T72" fmla="*/ 1141 w 1842"/>
              <a:gd name="T73" fmla="*/ 443 h 1116"/>
              <a:gd name="T74" fmla="*/ 883 w 1842"/>
              <a:gd name="T75" fmla="*/ 570 h 1116"/>
              <a:gd name="T76" fmla="*/ 726 w 1842"/>
              <a:gd name="T77" fmla="*/ 787 h 1116"/>
              <a:gd name="T78" fmla="*/ 600 w 1842"/>
              <a:gd name="T79" fmla="*/ 598 h 1116"/>
              <a:gd name="T80" fmla="*/ 710 w 1842"/>
              <a:gd name="T81" fmla="*/ 397 h 1116"/>
              <a:gd name="T82" fmla="*/ 642 w 1842"/>
              <a:gd name="T83" fmla="*/ 389 h 1116"/>
              <a:gd name="T84" fmla="*/ 512 w 1842"/>
              <a:gd name="T85" fmla="*/ 519 h 1116"/>
              <a:gd name="T86" fmla="*/ 468 w 1842"/>
              <a:gd name="T87" fmla="*/ 635 h 1116"/>
              <a:gd name="T88" fmla="*/ 243 w 1842"/>
              <a:gd name="T89" fmla="*/ 667 h 1116"/>
              <a:gd name="T90" fmla="*/ 331 w 1842"/>
              <a:gd name="T91" fmla="*/ 472 h 1116"/>
              <a:gd name="T92" fmla="*/ 340 w 1842"/>
              <a:gd name="T93" fmla="*/ 390 h 1116"/>
              <a:gd name="T94" fmla="*/ 273 w 1842"/>
              <a:gd name="T95" fmla="*/ 386 h 1116"/>
              <a:gd name="T96" fmla="*/ 108 w 1842"/>
              <a:gd name="T97" fmla="*/ 619 h 1116"/>
              <a:gd name="T98" fmla="*/ 32 w 1842"/>
              <a:gd name="T99" fmla="*/ 674 h 1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842" h="1116">
                <a:moveTo>
                  <a:pt x="32" y="674"/>
                </a:moveTo>
                <a:cubicBezTo>
                  <a:pt x="0" y="528"/>
                  <a:pt x="33" y="367"/>
                  <a:pt x="128" y="251"/>
                </a:cubicBezTo>
                <a:cubicBezTo>
                  <a:pt x="222" y="135"/>
                  <a:pt x="366" y="73"/>
                  <a:pt x="504" y="15"/>
                </a:cubicBezTo>
                <a:cubicBezTo>
                  <a:pt x="521" y="8"/>
                  <a:pt x="538" y="1"/>
                  <a:pt x="557" y="0"/>
                </a:cubicBezTo>
                <a:cubicBezTo>
                  <a:pt x="575" y="0"/>
                  <a:pt x="595" y="7"/>
                  <a:pt x="604" y="24"/>
                </a:cubicBezTo>
                <a:cubicBezTo>
                  <a:pt x="618" y="50"/>
                  <a:pt x="600" y="87"/>
                  <a:pt x="620" y="108"/>
                </a:cubicBezTo>
                <a:cubicBezTo>
                  <a:pt x="625" y="114"/>
                  <a:pt x="632" y="117"/>
                  <a:pt x="635" y="124"/>
                </a:cubicBezTo>
                <a:cubicBezTo>
                  <a:pt x="643" y="140"/>
                  <a:pt x="625" y="155"/>
                  <a:pt x="610" y="163"/>
                </a:cubicBezTo>
                <a:cubicBezTo>
                  <a:pt x="478" y="236"/>
                  <a:pt x="440" y="253"/>
                  <a:pt x="414" y="290"/>
                </a:cubicBezTo>
                <a:cubicBezTo>
                  <a:pt x="392" y="320"/>
                  <a:pt x="387" y="364"/>
                  <a:pt x="411" y="391"/>
                </a:cubicBezTo>
                <a:cubicBezTo>
                  <a:pt x="433" y="415"/>
                  <a:pt x="471" y="418"/>
                  <a:pt x="501" y="407"/>
                </a:cubicBezTo>
                <a:cubicBezTo>
                  <a:pt x="531" y="396"/>
                  <a:pt x="556" y="374"/>
                  <a:pt x="581" y="354"/>
                </a:cubicBezTo>
                <a:cubicBezTo>
                  <a:pt x="639" y="305"/>
                  <a:pt x="701" y="261"/>
                  <a:pt x="765" y="221"/>
                </a:cubicBezTo>
                <a:cubicBezTo>
                  <a:pt x="848" y="169"/>
                  <a:pt x="890" y="160"/>
                  <a:pt x="959" y="175"/>
                </a:cubicBezTo>
                <a:cubicBezTo>
                  <a:pt x="1082" y="202"/>
                  <a:pt x="1036" y="214"/>
                  <a:pt x="844" y="337"/>
                </a:cubicBezTo>
                <a:cubicBezTo>
                  <a:pt x="807" y="360"/>
                  <a:pt x="767" y="388"/>
                  <a:pt x="758" y="431"/>
                </a:cubicBezTo>
                <a:cubicBezTo>
                  <a:pt x="725" y="586"/>
                  <a:pt x="1102" y="315"/>
                  <a:pt x="1103" y="315"/>
                </a:cubicBezTo>
                <a:cubicBezTo>
                  <a:pt x="1134" y="289"/>
                  <a:pt x="1167" y="262"/>
                  <a:pt x="1207" y="255"/>
                </a:cubicBezTo>
                <a:cubicBezTo>
                  <a:pt x="1239" y="250"/>
                  <a:pt x="1272" y="257"/>
                  <a:pt x="1303" y="265"/>
                </a:cubicBezTo>
                <a:cubicBezTo>
                  <a:pt x="1340" y="274"/>
                  <a:pt x="1351" y="296"/>
                  <a:pt x="1318" y="319"/>
                </a:cubicBezTo>
                <a:cubicBezTo>
                  <a:pt x="1241" y="375"/>
                  <a:pt x="1232" y="379"/>
                  <a:pt x="1222" y="394"/>
                </a:cubicBezTo>
                <a:cubicBezTo>
                  <a:pt x="1185" y="447"/>
                  <a:pt x="1268" y="461"/>
                  <a:pt x="1294" y="452"/>
                </a:cubicBezTo>
                <a:cubicBezTo>
                  <a:pt x="1309" y="447"/>
                  <a:pt x="1311" y="444"/>
                  <a:pt x="1418" y="369"/>
                </a:cubicBezTo>
                <a:cubicBezTo>
                  <a:pt x="1448" y="348"/>
                  <a:pt x="1500" y="346"/>
                  <a:pt x="1535" y="356"/>
                </a:cubicBezTo>
                <a:cubicBezTo>
                  <a:pt x="1576" y="368"/>
                  <a:pt x="1590" y="401"/>
                  <a:pt x="1553" y="425"/>
                </a:cubicBezTo>
                <a:cubicBezTo>
                  <a:pt x="1509" y="453"/>
                  <a:pt x="1447" y="447"/>
                  <a:pt x="1410" y="485"/>
                </a:cubicBezTo>
                <a:cubicBezTo>
                  <a:pt x="1378" y="516"/>
                  <a:pt x="1371" y="595"/>
                  <a:pt x="1494" y="574"/>
                </a:cubicBezTo>
                <a:cubicBezTo>
                  <a:pt x="1562" y="563"/>
                  <a:pt x="1677" y="551"/>
                  <a:pt x="1742" y="577"/>
                </a:cubicBezTo>
                <a:cubicBezTo>
                  <a:pt x="1834" y="613"/>
                  <a:pt x="1842" y="706"/>
                  <a:pt x="1798" y="729"/>
                </a:cubicBezTo>
                <a:cubicBezTo>
                  <a:pt x="1748" y="755"/>
                  <a:pt x="1497" y="540"/>
                  <a:pt x="1443" y="669"/>
                </a:cubicBezTo>
                <a:cubicBezTo>
                  <a:pt x="1407" y="755"/>
                  <a:pt x="1566" y="800"/>
                  <a:pt x="1604" y="818"/>
                </a:cubicBezTo>
                <a:cubicBezTo>
                  <a:pt x="1689" y="858"/>
                  <a:pt x="1721" y="934"/>
                  <a:pt x="1647" y="1001"/>
                </a:cubicBezTo>
                <a:cubicBezTo>
                  <a:pt x="1522" y="1116"/>
                  <a:pt x="1154" y="1076"/>
                  <a:pt x="1202" y="896"/>
                </a:cubicBezTo>
                <a:cubicBezTo>
                  <a:pt x="1243" y="741"/>
                  <a:pt x="1370" y="635"/>
                  <a:pt x="1285" y="568"/>
                </a:cubicBezTo>
                <a:cubicBezTo>
                  <a:pt x="1160" y="469"/>
                  <a:pt x="1113" y="762"/>
                  <a:pt x="1066" y="836"/>
                </a:cubicBezTo>
                <a:cubicBezTo>
                  <a:pt x="973" y="984"/>
                  <a:pt x="808" y="947"/>
                  <a:pt x="841" y="829"/>
                </a:cubicBezTo>
                <a:cubicBezTo>
                  <a:pt x="919" y="553"/>
                  <a:pt x="1199" y="591"/>
                  <a:pt x="1141" y="443"/>
                </a:cubicBezTo>
                <a:cubicBezTo>
                  <a:pt x="1129" y="415"/>
                  <a:pt x="1019" y="379"/>
                  <a:pt x="883" y="570"/>
                </a:cubicBezTo>
                <a:cubicBezTo>
                  <a:pt x="831" y="643"/>
                  <a:pt x="793" y="727"/>
                  <a:pt x="726" y="787"/>
                </a:cubicBezTo>
                <a:cubicBezTo>
                  <a:pt x="617" y="882"/>
                  <a:pt x="469" y="792"/>
                  <a:pt x="600" y="598"/>
                </a:cubicBezTo>
                <a:cubicBezTo>
                  <a:pt x="631" y="553"/>
                  <a:pt x="742" y="445"/>
                  <a:pt x="710" y="397"/>
                </a:cubicBezTo>
                <a:cubicBezTo>
                  <a:pt x="696" y="376"/>
                  <a:pt x="665" y="380"/>
                  <a:pt x="642" y="389"/>
                </a:cubicBezTo>
                <a:cubicBezTo>
                  <a:pt x="584" y="413"/>
                  <a:pt x="536" y="461"/>
                  <a:pt x="512" y="519"/>
                </a:cubicBezTo>
                <a:cubicBezTo>
                  <a:pt x="496" y="557"/>
                  <a:pt x="490" y="600"/>
                  <a:pt x="468" y="635"/>
                </a:cubicBezTo>
                <a:cubicBezTo>
                  <a:pt x="421" y="709"/>
                  <a:pt x="244" y="754"/>
                  <a:pt x="243" y="667"/>
                </a:cubicBezTo>
                <a:cubicBezTo>
                  <a:pt x="242" y="592"/>
                  <a:pt x="301" y="536"/>
                  <a:pt x="331" y="472"/>
                </a:cubicBezTo>
                <a:cubicBezTo>
                  <a:pt x="343" y="446"/>
                  <a:pt x="355" y="414"/>
                  <a:pt x="340" y="390"/>
                </a:cubicBezTo>
                <a:cubicBezTo>
                  <a:pt x="325" y="367"/>
                  <a:pt x="298" y="376"/>
                  <a:pt x="273" y="386"/>
                </a:cubicBezTo>
                <a:cubicBezTo>
                  <a:pt x="209" y="407"/>
                  <a:pt x="115" y="605"/>
                  <a:pt x="108" y="619"/>
                </a:cubicBezTo>
                <a:cubicBezTo>
                  <a:pt x="79" y="682"/>
                  <a:pt x="43" y="724"/>
                  <a:pt x="32" y="674"/>
                </a:cubicBezTo>
                <a:close/>
              </a:path>
            </a:pathLst>
          </a:custGeom>
          <a:solidFill>
            <a:srgbClr val="F1F1F1"/>
          </a:solidFill>
          <a:ln w="44450"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26" name="Freeform 17">
            <a:extLst>
              <a:ext uri="{FF2B5EF4-FFF2-40B4-BE49-F238E27FC236}">
                <a16:creationId xmlns:a16="http://schemas.microsoft.com/office/drawing/2014/main" id="{38550035-F87E-C641-ACE3-807E9F4D38E7}"/>
              </a:ext>
            </a:extLst>
          </p:cNvPr>
          <p:cNvSpPr>
            <a:spLocks/>
          </p:cNvSpPr>
          <p:nvPr/>
        </p:nvSpPr>
        <p:spPr bwMode="auto">
          <a:xfrm>
            <a:off x="968763" y="2989891"/>
            <a:ext cx="2307837" cy="1632363"/>
          </a:xfrm>
          <a:custGeom>
            <a:avLst/>
            <a:gdLst>
              <a:gd name="T0" fmla="*/ 2194 w 2221"/>
              <a:gd name="T1" fmla="*/ 744 h 1442"/>
              <a:gd name="T2" fmla="*/ 2182 w 2221"/>
              <a:gd name="T3" fmla="*/ 913 h 1442"/>
              <a:gd name="T4" fmla="*/ 1998 w 2221"/>
              <a:gd name="T5" fmla="*/ 1147 h 1442"/>
              <a:gd name="T6" fmla="*/ 1652 w 2221"/>
              <a:gd name="T7" fmla="*/ 1201 h 1442"/>
              <a:gd name="T8" fmla="*/ 1474 w 2221"/>
              <a:gd name="T9" fmla="*/ 1151 h 1442"/>
              <a:gd name="T10" fmla="*/ 1285 w 2221"/>
              <a:gd name="T11" fmla="*/ 1113 h 1442"/>
              <a:gd name="T12" fmla="*/ 899 w 2221"/>
              <a:gd name="T13" fmla="*/ 994 h 1442"/>
              <a:gd name="T14" fmla="*/ 710 w 2221"/>
              <a:gd name="T15" fmla="*/ 924 h 1442"/>
              <a:gd name="T16" fmla="*/ 524 w 2221"/>
              <a:gd name="T17" fmla="*/ 866 h 1442"/>
              <a:gd name="T18" fmla="*/ 329 w 2221"/>
              <a:gd name="T19" fmla="*/ 857 h 1442"/>
              <a:gd name="T20" fmla="*/ 262 w 2221"/>
              <a:gd name="T21" fmla="*/ 834 h 1442"/>
              <a:gd name="T22" fmla="*/ 223 w 2221"/>
              <a:gd name="T23" fmla="*/ 774 h 1442"/>
              <a:gd name="T24" fmla="*/ 446 w 2221"/>
              <a:gd name="T25" fmla="*/ 148 h 1442"/>
              <a:gd name="T26" fmla="*/ 612 w 2221"/>
              <a:gd name="T27" fmla="*/ 63 h 1442"/>
              <a:gd name="T28" fmla="*/ 736 w 2221"/>
              <a:gd name="T29" fmla="*/ 7 h 1442"/>
              <a:gd name="T30" fmla="*/ 697 w 2221"/>
              <a:gd name="T31" fmla="*/ 3 h 1442"/>
              <a:gd name="T32" fmla="*/ 550 w 2221"/>
              <a:gd name="T33" fmla="*/ 4 h 1442"/>
              <a:gd name="T34" fmla="*/ 384 w 2221"/>
              <a:gd name="T35" fmla="*/ 34 h 1442"/>
              <a:gd name="T36" fmla="*/ 101 w 2221"/>
              <a:gd name="T37" fmla="*/ 241 h 1442"/>
              <a:gd name="T38" fmla="*/ 79 w 2221"/>
              <a:gd name="T39" fmla="*/ 799 h 1442"/>
              <a:gd name="T40" fmla="*/ 226 w 2221"/>
              <a:gd name="T41" fmla="*/ 995 h 1442"/>
              <a:gd name="T42" fmla="*/ 486 w 2221"/>
              <a:gd name="T43" fmla="*/ 1127 h 1442"/>
              <a:gd name="T44" fmla="*/ 789 w 2221"/>
              <a:gd name="T45" fmla="*/ 1179 h 1442"/>
              <a:gd name="T46" fmla="*/ 1128 w 2221"/>
              <a:gd name="T47" fmla="*/ 1318 h 1442"/>
              <a:gd name="T48" fmla="*/ 1602 w 2221"/>
              <a:gd name="T49" fmla="*/ 1440 h 1442"/>
              <a:gd name="T50" fmla="*/ 1928 w 2221"/>
              <a:gd name="T51" fmla="*/ 1371 h 1442"/>
              <a:gd name="T52" fmla="*/ 2114 w 2221"/>
              <a:gd name="T53" fmla="*/ 1163 h 1442"/>
              <a:gd name="T54" fmla="*/ 2214 w 2221"/>
              <a:gd name="T55" fmla="*/ 920 h 1442"/>
              <a:gd name="T56" fmla="*/ 2194 w 2221"/>
              <a:gd name="T57" fmla="*/ 744 h 1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221" h="1442">
                <a:moveTo>
                  <a:pt x="2194" y="744"/>
                </a:moveTo>
                <a:cubicBezTo>
                  <a:pt x="2200" y="801"/>
                  <a:pt x="2196" y="859"/>
                  <a:pt x="2182" y="913"/>
                </a:cubicBezTo>
                <a:cubicBezTo>
                  <a:pt x="2154" y="1013"/>
                  <a:pt x="2089" y="1096"/>
                  <a:pt x="1998" y="1147"/>
                </a:cubicBezTo>
                <a:cubicBezTo>
                  <a:pt x="1893" y="1206"/>
                  <a:pt x="1770" y="1218"/>
                  <a:pt x="1652" y="1201"/>
                </a:cubicBezTo>
                <a:cubicBezTo>
                  <a:pt x="1590" y="1192"/>
                  <a:pt x="1533" y="1173"/>
                  <a:pt x="1474" y="1151"/>
                </a:cubicBezTo>
                <a:cubicBezTo>
                  <a:pt x="1413" y="1129"/>
                  <a:pt x="1349" y="1122"/>
                  <a:pt x="1285" y="1113"/>
                </a:cubicBezTo>
                <a:cubicBezTo>
                  <a:pt x="1152" y="1094"/>
                  <a:pt x="1024" y="1041"/>
                  <a:pt x="899" y="994"/>
                </a:cubicBezTo>
                <a:cubicBezTo>
                  <a:pt x="836" y="970"/>
                  <a:pt x="774" y="946"/>
                  <a:pt x="710" y="924"/>
                </a:cubicBezTo>
                <a:cubicBezTo>
                  <a:pt x="649" y="904"/>
                  <a:pt x="588" y="877"/>
                  <a:pt x="524" y="866"/>
                </a:cubicBezTo>
                <a:cubicBezTo>
                  <a:pt x="459" y="856"/>
                  <a:pt x="393" y="869"/>
                  <a:pt x="329" y="857"/>
                </a:cubicBezTo>
                <a:cubicBezTo>
                  <a:pt x="306" y="853"/>
                  <a:pt x="281" y="847"/>
                  <a:pt x="262" y="834"/>
                </a:cubicBezTo>
                <a:cubicBezTo>
                  <a:pt x="241" y="820"/>
                  <a:pt x="229" y="798"/>
                  <a:pt x="223" y="774"/>
                </a:cubicBezTo>
                <a:cubicBezTo>
                  <a:pt x="186" y="637"/>
                  <a:pt x="197" y="312"/>
                  <a:pt x="446" y="148"/>
                </a:cubicBezTo>
                <a:cubicBezTo>
                  <a:pt x="498" y="114"/>
                  <a:pt x="555" y="86"/>
                  <a:pt x="612" y="63"/>
                </a:cubicBezTo>
                <a:cubicBezTo>
                  <a:pt x="654" y="47"/>
                  <a:pt x="695" y="24"/>
                  <a:pt x="736" y="7"/>
                </a:cubicBezTo>
                <a:cubicBezTo>
                  <a:pt x="725" y="4"/>
                  <a:pt x="712" y="4"/>
                  <a:pt x="697" y="3"/>
                </a:cubicBezTo>
                <a:cubicBezTo>
                  <a:pt x="648" y="2"/>
                  <a:pt x="599" y="0"/>
                  <a:pt x="550" y="4"/>
                </a:cubicBezTo>
                <a:cubicBezTo>
                  <a:pt x="494" y="8"/>
                  <a:pt x="438" y="17"/>
                  <a:pt x="384" y="34"/>
                </a:cubicBezTo>
                <a:cubicBezTo>
                  <a:pt x="270" y="69"/>
                  <a:pt x="163" y="139"/>
                  <a:pt x="101" y="241"/>
                </a:cubicBezTo>
                <a:cubicBezTo>
                  <a:pt x="0" y="406"/>
                  <a:pt x="13" y="618"/>
                  <a:pt x="79" y="799"/>
                </a:cubicBezTo>
                <a:cubicBezTo>
                  <a:pt x="106" y="872"/>
                  <a:pt x="172" y="940"/>
                  <a:pt x="226" y="995"/>
                </a:cubicBezTo>
                <a:cubicBezTo>
                  <a:pt x="298" y="1068"/>
                  <a:pt x="385" y="1109"/>
                  <a:pt x="486" y="1127"/>
                </a:cubicBezTo>
                <a:cubicBezTo>
                  <a:pt x="587" y="1146"/>
                  <a:pt x="690" y="1152"/>
                  <a:pt x="789" y="1179"/>
                </a:cubicBezTo>
                <a:cubicBezTo>
                  <a:pt x="907" y="1211"/>
                  <a:pt x="1014" y="1272"/>
                  <a:pt x="1128" y="1318"/>
                </a:cubicBezTo>
                <a:cubicBezTo>
                  <a:pt x="1278" y="1379"/>
                  <a:pt x="1439" y="1438"/>
                  <a:pt x="1602" y="1440"/>
                </a:cubicBezTo>
                <a:cubicBezTo>
                  <a:pt x="1710" y="1442"/>
                  <a:pt x="1832" y="1422"/>
                  <a:pt x="1928" y="1371"/>
                </a:cubicBezTo>
                <a:cubicBezTo>
                  <a:pt x="2008" y="1327"/>
                  <a:pt x="2063" y="1238"/>
                  <a:pt x="2114" y="1163"/>
                </a:cubicBezTo>
                <a:cubicBezTo>
                  <a:pt x="2164" y="1090"/>
                  <a:pt x="2204" y="1008"/>
                  <a:pt x="2214" y="920"/>
                </a:cubicBezTo>
                <a:cubicBezTo>
                  <a:pt x="2221" y="861"/>
                  <a:pt x="2213" y="801"/>
                  <a:pt x="2194" y="744"/>
                </a:cubicBezTo>
                <a:close/>
              </a:path>
            </a:pathLst>
          </a:custGeom>
          <a:solidFill>
            <a:srgbClr val="828282"/>
          </a:solidFill>
          <a:ln w="44450"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grpSp>
        <p:nvGrpSpPr>
          <p:cNvPr id="2" name="Gruppo 1">
            <a:extLst>
              <a:ext uri="{FF2B5EF4-FFF2-40B4-BE49-F238E27FC236}">
                <a16:creationId xmlns:a16="http://schemas.microsoft.com/office/drawing/2014/main" id="{26105671-495F-AB41-9E75-F9A2A75C12C2}"/>
              </a:ext>
            </a:extLst>
          </p:cNvPr>
          <p:cNvGrpSpPr/>
          <p:nvPr/>
        </p:nvGrpSpPr>
        <p:grpSpPr>
          <a:xfrm>
            <a:off x="2602734" y="3087005"/>
            <a:ext cx="280983" cy="369238"/>
            <a:chOff x="2291168" y="2407008"/>
            <a:chExt cx="617614" cy="691813"/>
          </a:xfrm>
        </p:grpSpPr>
        <p:sp>
          <p:nvSpPr>
            <p:cNvPr id="27" name="Freeform 18">
              <a:extLst>
                <a:ext uri="{FF2B5EF4-FFF2-40B4-BE49-F238E27FC236}">
                  <a16:creationId xmlns:a16="http://schemas.microsoft.com/office/drawing/2014/main" id="{780E44F8-9433-0C40-A849-D5CCA84B66B8}"/>
                </a:ext>
              </a:extLst>
            </p:cNvPr>
            <p:cNvSpPr>
              <a:spLocks/>
            </p:cNvSpPr>
            <p:nvPr/>
          </p:nvSpPr>
          <p:spPr bwMode="auto">
            <a:xfrm>
              <a:off x="2291168" y="2407008"/>
              <a:ext cx="454264" cy="598499"/>
            </a:xfrm>
            <a:custGeom>
              <a:avLst/>
              <a:gdLst>
                <a:gd name="T0" fmla="*/ 114 w 132"/>
                <a:gd name="T1" fmla="*/ 4 h 157"/>
                <a:gd name="T2" fmla="*/ 132 w 132"/>
                <a:gd name="T3" fmla="*/ 8 h 157"/>
                <a:gd name="T4" fmla="*/ 56 w 132"/>
                <a:gd name="T5" fmla="*/ 157 h 157"/>
                <a:gd name="T6" fmla="*/ 30 w 132"/>
                <a:gd name="T7" fmla="*/ 147 h 157"/>
                <a:gd name="T8" fmla="*/ 16 w 132"/>
                <a:gd name="T9" fmla="*/ 85 h 157"/>
                <a:gd name="T10" fmla="*/ 65 w 132"/>
                <a:gd name="T11" fmla="*/ 19 h 157"/>
                <a:gd name="T12" fmla="*/ 114 w 132"/>
                <a:gd name="T13" fmla="*/ 4 h 157"/>
              </a:gdLst>
              <a:ahLst/>
              <a:cxnLst>
                <a:cxn ang="0">
                  <a:pos x="T0" y="T1"/>
                </a:cxn>
                <a:cxn ang="0">
                  <a:pos x="T2" y="T3"/>
                </a:cxn>
                <a:cxn ang="0">
                  <a:pos x="T4" y="T5"/>
                </a:cxn>
                <a:cxn ang="0">
                  <a:pos x="T6" y="T7"/>
                </a:cxn>
                <a:cxn ang="0">
                  <a:pos x="T8" y="T9"/>
                </a:cxn>
                <a:cxn ang="0">
                  <a:pos x="T10" y="T11"/>
                </a:cxn>
                <a:cxn ang="0">
                  <a:pos x="T12" y="T13"/>
                </a:cxn>
              </a:cxnLst>
              <a:rect l="0" t="0" r="r" b="b"/>
              <a:pathLst>
                <a:path w="132" h="157">
                  <a:moveTo>
                    <a:pt x="114" y="4"/>
                  </a:moveTo>
                  <a:cubicBezTo>
                    <a:pt x="132" y="8"/>
                    <a:pt x="132" y="8"/>
                    <a:pt x="132" y="8"/>
                  </a:cubicBezTo>
                  <a:cubicBezTo>
                    <a:pt x="56" y="157"/>
                    <a:pt x="56" y="157"/>
                    <a:pt x="56" y="157"/>
                  </a:cubicBezTo>
                  <a:cubicBezTo>
                    <a:pt x="30" y="147"/>
                    <a:pt x="30" y="147"/>
                    <a:pt x="30" y="147"/>
                  </a:cubicBezTo>
                  <a:cubicBezTo>
                    <a:pt x="4" y="136"/>
                    <a:pt x="0" y="107"/>
                    <a:pt x="16" y="85"/>
                  </a:cubicBezTo>
                  <a:cubicBezTo>
                    <a:pt x="65" y="19"/>
                    <a:pt x="65" y="19"/>
                    <a:pt x="65" y="19"/>
                  </a:cubicBezTo>
                  <a:cubicBezTo>
                    <a:pt x="74" y="6"/>
                    <a:pt x="96" y="0"/>
                    <a:pt x="114" y="4"/>
                  </a:cubicBezTo>
                  <a:close/>
                </a:path>
              </a:pathLst>
            </a:custGeom>
            <a:solidFill>
              <a:schemeClr val="accent1">
                <a:lumMod val="20000"/>
                <a:lumOff val="80000"/>
              </a:schemeClr>
            </a:solidFill>
            <a:ln w="2540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it-IT"/>
            </a:p>
          </p:txBody>
        </p:sp>
        <p:sp>
          <p:nvSpPr>
            <p:cNvPr id="28" name="Freeform 19">
              <a:extLst>
                <a:ext uri="{FF2B5EF4-FFF2-40B4-BE49-F238E27FC236}">
                  <a16:creationId xmlns:a16="http://schemas.microsoft.com/office/drawing/2014/main" id="{F486BBAC-4BD6-BB42-B3F2-6A0C767E686C}"/>
                </a:ext>
              </a:extLst>
            </p:cNvPr>
            <p:cNvSpPr>
              <a:spLocks/>
            </p:cNvSpPr>
            <p:nvPr/>
          </p:nvSpPr>
          <p:spPr bwMode="auto">
            <a:xfrm>
              <a:off x="2460094" y="2435869"/>
              <a:ext cx="448688" cy="662952"/>
            </a:xfrm>
            <a:custGeom>
              <a:avLst/>
              <a:gdLst>
                <a:gd name="T0" fmla="*/ 76 w 130"/>
                <a:gd name="T1" fmla="*/ 0 h 174"/>
                <a:gd name="T2" fmla="*/ 95 w 130"/>
                <a:gd name="T3" fmla="*/ 4 h 174"/>
                <a:gd name="T4" fmla="*/ 125 w 130"/>
                <a:gd name="T5" fmla="*/ 41 h 174"/>
                <a:gd name="T6" fmla="*/ 102 w 130"/>
                <a:gd name="T7" fmla="*/ 126 h 174"/>
                <a:gd name="T8" fmla="*/ 27 w 130"/>
                <a:gd name="T9" fmla="*/ 161 h 174"/>
                <a:gd name="T10" fmla="*/ 0 w 130"/>
                <a:gd name="T11" fmla="*/ 149 h 174"/>
                <a:gd name="T12" fmla="*/ 76 w 130"/>
                <a:gd name="T13" fmla="*/ 0 h 174"/>
              </a:gdLst>
              <a:ahLst/>
              <a:cxnLst>
                <a:cxn ang="0">
                  <a:pos x="T0" y="T1"/>
                </a:cxn>
                <a:cxn ang="0">
                  <a:pos x="T2" y="T3"/>
                </a:cxn>
                <a:cxn ang="0">
                  <a:pos x="T4" y="T5"/>
                </a:cxn>
                <a:cxn ang="0">
                  <a:pos x="T6" y="T7"/>
                </a:cxn>
                <a:cxn ang="0">
                  <a:pos x="T8" y="T9"/>
                </a:cxn>
                <a:cxn ang="0">
                  <a:pos x="T10" y="T11"/>
                </a:cxn>
                <a:cxn ang="0">
                  <a:pos x="T12" y="T13"/>
                </a:cxn>
              </a:cxnLst>
              <a:rect l="0" t="0" r="r" b="b"/>
              <a:pathLst>
                <a:path w="130" h="174">
                  <a:moveTo>
                    <a:pt x="76" y="0"/>
                  </a:moveTo>
                  <a:cubicBezTo>
                    <a:pt x="95" y="4"/>
                    <a:pt x="95" y="4"/>
                    <a:pt x="95" y="4"/>
                  </a:cubicBezTo>
                  <a:cubicBezTo>
                    <a:pt x="116" y="9"/>
                    <a:pt x="130" y="24"/>
                    <a:pt x="125" y="41"/>
                  </a:cubicBezTo>
                  <a:cubicBezTo>
                    <a:pt x="102" y="126"/>
                    <a:pt x="102" y="126"/>
                    <a:pt x="102" y="126"/>
                  </a:cubicBezTo>
                  <a:cubicBezTo>
                    <a:pt x="93" y="156"/>
                    <a:pt x="58" y="174"/>
                    <a:pt x="27" y="161"/>
                  </a:cubicBezTo>
                  <a:cubicBezTo>
                    <a:pt x="0" y="149"/>
                    <a:pt x="0" y="149"/>
                    <a:pt x="0" y="149"/>
                  </a:cubicBezTo>
                  <a:lnTo>
                    <a:pt x="76" y="0"/>
                  </a:lnTo>
                  <a:close/>
                </a:path>
              </a:pathLst>
            </a:custGeom>
            <a:solidFill>
              <a:schemeClr val="accent1">
                <a:lumMod val="20000"/>
                <a:lumOff val="80000"/>
              </a:schemeClr>
            </a:solidFill>
            <a:ln w="2540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it-IT"/>
            </a:p>
          </p:txBody>
        </p:sp>
      </p:grpSp>
      <p:sp>
        <p:nvSpPr>
          <p:cNvPr id="29" name="Triangolo isoscele 9">
            <a:extLst>
              <a:ext uri="{FF2B5EF4-FFF2-40B4-BE49-F238E27FC236}">
                <a16:creationId xmlns:a16="http://schemas.microsoft.com/office/drawing/2014/main" id="{A758F64D-8AA1-1D43-B020-3F980CAA787A}"/>
              </a:ext>
            </a:extLst>
          </p:cNvPr>
          <p:cNvSpPr/>
          <p:nvPr/>
        </p:nvSpPr>
        <p:spPr>
          <a:xfrm rot="14858929">
            <a:off x="3909954" y="864749"/>
            <a:ext cx="1296041" cy="3542925"/>
          </a:xfrm>
          <a:prstGeom prst="triangle">
            <a:avLst/>
          </a:prstGeom>
          <a:solidFill>
            <a:schemeClr val="accent1">
              <a:lumMod val="20000"/>
              <a:lumOff val="80000"/>
            </a:schemeClr>
          </a:solidFill>
          <a:ln w="25400" cap="flat">
            <a:noFill/>
            <a:prstDash val="solid"/>
            <a:miter lim="800000"/>
            <a:headEnd/>
            <a:tailEnd/>
          </a:ln>
        </p:spPr>
        <p:txBody>
          <a:bodyPr vert="horz" wrap="square" lIns="91440" tIns="45720" rIns="91440" bIns="45720" numCol="1" anchor="t" anchorCtr="0" compatLnSpc="1">
            <a:prstTxWarp prst="textNoShape">
              <a:avLst/>
            </a:prstTxWarp>
          </a:bodyPr>
          <a:lstStyle/>
          <a:p>
            <a:pPr defTabSz="914400"/>
            <a:endParaRPr lang="it-IT" sz="1800">
              <a:solidFill>
                <a:schemeClr val="tx1"/>
              </a:solidFill>
            </a:endParaRPr>
          </a:p>
        </p:txBody>
      </p:sp>
      <p:grpSp>
        <p:nvGrpSpPr>
          <p:cNvPr id="30" name="Gruppo 29">
            <a:extLst>
              <a:ext uri="{FF2B5EF4-FFF2-40B4-BE49-F238E27FC236}">
                <a16:creationId xmlns:a16="http://schemas.microsoft.com/office/drawing/2014/main" id="{EED3508C-4A4C-C440-9B34-1B8820C4B61B}"/>
              </a:ext>
            </a:extLst>
          </p:cNvPr>
          <p:cNvGrpSpPr/>
          <p:nvPr/>
        </p:nvGrpSpPr>
        <p:grpSpPr>
          <a:xfrm>
            <a:off x="6651798" y="1288054"/>
            <a:ext cx="1649116" cy="1171990"/>
            <a:chOff x="8701088" y="4217988"/>
            <a:chExt cx="365124" cy="358775"/>
          </a:xfrm>
          <a:solidFill>
            <a:schemeClr val="accent1">
              <a:lumMod val="20000"/>
              <a:lumOff val="80000"/>
            </a:schemeClr>
          </a:solidFill>
        </p:grpSpPr>
        <p:sp>
          <p:nvSpPr>
            <p:cNvPr id="31" name="Freeform 18">
              <a:extLst>
                <a:ext uri="{FF2B5EF4-FFF2-40B4-BE49-F238E27FC236}">
                  <a16:creationId xmlns:a16="http://schemas.microsoft.com/office/drawing/2014/main" id="{864DA509-25A9-0B44-876F-7D52AF4C6B15}"/>
                </a:ext>
              </a:extLst>
            </p:cNvPr>
            <p:cNvSpPr>
              <a:spLocks/>
            </p:cNvSpPr>
            <p:nvPr/>
          </p:nvSpPr>
          <p:spPr bwMode="auto">
            <a:xfrm>
              <a:off x="8701088" y="4217988"/>
              <a:ext cx="258762" cy="309563"/>
            </a:xfrm>
            <a:custGeom>
              <a:avLst/>
              <a:gdLst>
                <a:gd name="T0" fmla="*/ 114 w 132"/>
                <a:gd name="T1" fmla="*/ 4 h 157"/>
                <a:gd name="T2" fmla="*/ 132 w 132"/>
                <a:gd name="T3" fmla="*/ 8 h 157"/>
                <a:gd name="T4" fmla="*/ 56 w 132"/>
                <a:gd name="T5" fmla="*/ 157 h 157"/>
                <a:gd name="T6" fmla="*/ 30 w 132"/>
                <a:gd name="T7" fmla="*/ 147 h 157"/>
                <a:gd name="T8" fmla="*/ 16 w 132"/>
                <a:gd name="T9" fmla="*/ 85 h 157"/>
                <a:gd name="T10" fmla="*/ 65 w 132"/>
                <a:gd name="T11" fmla="*/ 19 h 157"/>
                <a:gd name="T12" fmla="*/ 114 w 132"/>
                <a:gd name="T13" fmla="*/ 4 h 157"/>
              </a:gdLst>
              <a:ahLst/>
              <a:cxnLst>
                <a:cxn ang="0">
                  <a:pos x="T0" y="T1"/>
                </a:cxn>
                <a:cxn ang="0">
                  <a:pos x="T2" y="T3"/>
                </a:cxn>
                <a:cxn ang="0">
                  <a:pos x="T4" y="T5"/>
                </a:cxn>
                <a:cxn ang="0">
                  <a:pos x="T6" y="T7"/>
                </a:cxn>
                <a:cxn ang="0">
                  <a:pos x="T8" y="T9"/>
                </a:cxn>
                <a:cxn ang="0">
                  <a:pos x="T10" y="T11"/>
                </a:cxn>
                <a:cxn ang="0">
                  <a:pos x="T12" y="T13"/>
                </a:cxn>
              </a:cxnLst>
              <a:rect l="0" t="0" r="r" b="b"/>
              <a:pathLst>
                <a:path w="132" h="157">
                  <a:moveTo>
                    <a:pt x="114" y="4"/>
                  </a:moveTo>
                  <a:cubicBezTo>
                    <a:pt x="132" y="8"/>
                    <a:pt x="132" y="8"/>
                    <a:pt x="132" y="8"/>
                  </a:cubicBezTo>
                  <a:cubicBezTo>
                    <a:pt x="56" y="157"/>
                    <a:pt x="56" y="157"/>
                    <a:pt x="56" y="157"/>
                  </a:cubicBezTo>
                  <a:cubicBezTo>
                    <a:pt x="30" y="147"/>
                    <a:pt x="30" y="147"/>
                    <a:pt x="30" y="147"/>
                  </a:cubicBezTo>
                  <a:cubicBezTo>
                    <a:pt x="4" y="136"/>
                    <a:pt x="0" y="107"/>
                    <a:pt x="16" y="85"/>
                  </a:cubicBezTo>
                  <a:cubicBezTo>
                    <a:pt x="65" y="19"/>
                    <a:pt x="65" y="19"/>
                    <a:pt x="65" y="19"/>
                  </a:cubicBezTo>
                  <a:cubicBezTo>
                    <a:pt x="74" y="6"/>
                    <a:pt x="96" y="0"/>
                    <a:pt x="114" y="4"/>
                  </a:cubicBezTo>
                  <a:close/>
                </a:path>
              </a:pathLst>
            </a:custGeom>
            <a:grpFill/>
            <a:ln w="2540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it-IT"/>
            </a:p>
          </p:txBody>
        </p:sp>
        <p:sp>
          <p:nvSpPr>
            <p:cNvPr id="32" name="Freeform 19">
              <a:extLst>
                <a:ext uri="{FF2B5EF4-FFF2-40B4-BE49-F238E27FC236}">
                  <a16:creationId xmlns:a16="http://schemas.microsoft.com/office/drawing/2014/main" id="{E3EAF39D-D0E0-184E-98FF-5B1519EE120A}"/>
                </a:ext>
              </a:extLst>
            </p:cNvPr>
            <p:cNvSpPr>
              <a:spLocks/>
            </p:cNvSpPr>
            <p:nvPr/>
          </p:nvSpPr>
          <p:spPr bwMode="auto">
            <a:xfrm>
              <a:off x="8810625" y="4233863"/>
              <a:ext cx="255587" cy="342900"/>
            </a:xfrm>
            <a:custGeom>
              <a:avLst/>
              <a:gdLst>
                <a:gd name="T0" fmla="*/ 76 w 130"/>
                <a:gd name="T1" fmla="*/ 0 h 174"/>
                <a:gd name="T2" fmla="*/ 95 w 130"/>
                <a:gd name="T3" fmla="*/ 4 h 174"/>
                <a:gd name="T4" fmla="*/ 125 w 130"/>
                <a:gd name="T5" fmla="*/ 41 h 174"/>
                <a:gd name="T6" fmla="*/ 102 w 130"/>
                <a:gd name="T7" fmla="*/ 126 h 174"/>
                <a:gd name="T8" fmla="*/ 27 w 130"/>
                <a:gd name="T9" fmla="*/ 161 h 174"/>
                <a:gd name="T10" fmla="*/ 0 w 130"/>
                <a:gd name="T11" fmla="*/ 149 h 174"/>
                <a:gd name="T12" fmla="*/ 76 w 130"/>
                <a:gd name="T13" fmla="*/ 0 h 174"/>
              </a:gdLst>
              <a:ahLst/>
              <a:cxnLst>
                <a:cxn ang="0">
                  <a:pos x="T0" y="T1"/>
                </a:cxn>
                <a:cxn ang="0">
                  <a:pos x="T2" y="T3"/>
                </a:cxn>
                <a:cxn ang="0">
                  <a:pos x="T4" y="T5"/>
                </a:cxn>
                <a:cxn ang="0">
                  <a:pos x="T6" y="T7"/>
                </a:cxn>
                <a:cxn ang="0">
                  <a:pos x="T8" y="T9"/>
                </a:cxn>
                <a:cxn ang="0">
                  <a:pos x="T10" y="T11"/>
                </a:cxn>
                <a:cxn ang="0">
                  <a:pos x="T12" y="T13"/>
                </a:cxn>
              </a:cxnLst>
              <a:rect l="0" t="0" r="r" b="b"/>
              <a:pathLst>
                <a:path w="130" h="174">
                  <a:moveTo>
                    <a:pt x="76" y="0"/>
                  </a:moveTo>
                  <a:cubicBezTo>
                    <a:pt x="95" y="4"/>
                    <a:pt x="95" y="4"/>
                    <a:pt x="95" y="4"/>
                  </a:cubicBezTo>
                  <a:cubicBezTo>
                    <a:pt x="116" y="9"/>
                    <a:pt x="130" y="24"/>
                    <a:pt x="125" y="41"/>
                  </a:cubicBezTo>
                  <a:cubicBezTo>
                    <a:pt x="102" y="126"/>
                    <a:pt x="102" y="126"/>
                    <a:pt x="102" y="126"/>
                  </a:cubicBezTo>
                  <a:cubicBezTo>
                    <a:pt x="93" y="156"/>
                    <a:pt x="58" y="174"/>
                    <a:pt x="27" y="161"/>
                  </a:cubicBezTo>
                  <a:cubicBezTo>
                    <a:pt x="0" y="149"/>
                    <a:pt x="0" y="149"/>
                    <a:pt x="0" y="149"/>
                  </a:cubicBezTo>
                  <a:lnTo>
                    <a:pt x="76" y="0"/>
                  </a:lnTo>
                  <a:close/>
                </a:path>
              </a:pathLst>
            </a:custGeom>
            <a:grpFill/>
            <a:ln w="2540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it-IT"/>
            </a:p>
          </p:txBody>
        </p:sp>
      </p:grpSp>
      <p:sp>
        <p:nvSpPr>
          <p:cNvPr id="33" name="Ovale 32">
            <a:extLst>
              <a:ext uri="{FF2B5EF4-FFF2-40B4-BE49-F238E27FC236}">
                <a16:creationId xmlns:a16="http://schemas.microsoft.com/office/drawing/2014/main" id="{6FB678D6-3B8A-E943-8ACE-25A351A32705}"/>
              </a:ext>
            </a:extLst>
          </p:cNvPr>
          <p:cNvSpPr/>
          <p:nvPr/>
        </p:nvSpPr>
        <p:spPr>
          <a:xfrm>
            <a:off x="208512" y="1840636"/>
            <a:ext cx="4249709" cy="4179164"/>
          </a:xfrm>
          <a:prstGeom prst="ellipse">
            <a:avLst/>
          </a:prstGeom>
          <a:noFill/>
          <a:ln w="571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4" name="Ovale 33">
            <a:extLst>
              <a:ext uri="{FF2B5EF4-FFF2-40B4-BE49-F238E27FC236}">
                <a16:creationId xmlns:a16="http://schemas.microsoft.com/office/drawing/2014/main" id="{42251531-754C-9247-AE5B-3C98A402EB9F}"/>
              </a:ext>
            </a:extLst>
          </p:cNvPr>
          <p:cNvSpPr/>
          <p:nvPr/>
        </p:nvSpPr>
        <p:spPr>
          <a:xfrm>
            <a:off x="373230" y="2012271"/>
            <a:ext cx="3920867" cy="3870540"/>
          </a:xfrm>
          <a:prstGeom prst="ellipse">
            <a:avLst/>
          </a:prstGeom>
          <a:noFill/>
          <a:ln w="571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6" name="CasellaDiTesto 35">
            <a:extLst>
              <a:ext uri="{FF2B5EF4-FFF2-40B4-BE49-F238E27FC236}">
                <a16:creationId xmlns:a16="http://schemas.microsoft.com/office/drawing/2014/main" id="{B03CEE28-4DD1-1841-BC6F-673F8A6FADB7}"/>
              </a:ext>
            </a:extLst>
          </p:cNvPr>
          <p:cNvSpPr txBox="1"/>
          <p:nvPr/>
        </p:nvSpPr>
        <p:spPr>
          <a:xfrm>
            <a:off x="2727430" y="4909306"/>
            <a:ext cx="768887" cy="338554"/>
          </a:xfrm>
          <a:prstGeom prst="rect">
            <a:avLst/>
          </a:prstGeom>
          <a:solidFill>
            <a:schemeClr val="accent1">
              <a:lumMod val="20000"/>
              <a:lumOff val="80000"/>
            </a:schemeClr>
          </a:solidFill>
        </p:spPr>
        <p:txBody>
          <a:bodyPr wrap="square" rtlCol="0">
            <a:spAutoFit/>
          </a:bodyPr>
          <a:lstStyle>
            <a:defPPr>
              <a:defRPr lang="it-IT"/>
            </a:defPPr>
            <a:lvl1pPr>
              <a:defRPr sz="1050" b="1">
                <a:solidFill>
                  <a:schemeClr val="bg1"/>
                </a:solidFill>
                <a:latin typeface="Helvetica" panose="020B0604020202020204" pitchFamily="34" charset="0"/>
                <a:cs typeface="Helvetica" panose="020B0604020202020204" pitchFamily="34" charset="0"/>
              </a:defRPr>
            </a:lvl1pPr>
          </a:lstStyle>
          <a:p>
            <a:pPr algn="ctr"/>
            <a:r>
              <a:rPr lang="it-IT" sz="1600" dirty="0">
                <a:solidFill>
                  <a:schemeClr val="tx1"/>
                </a:solidFill>
              </a:rPr>
              <a:t>3-10X</a:t>
            </a:r>
          </a:p>
        </p:txBody>
      </p:sp>
      <p:sp>
        <p:nvSpPr>
          <p:cNvPr id="37" name="Freccia circolare a sinistra 36">
            <a:extLst>
              <a:ext uri="{FF2B5EF4-FFF2-40B4-BE49-F238E27FC236}">
                <a16:creationId xmlns:a16="http://schemas.microsoft.com/office/drawing/2014/main" id="{3B641737-A831-0F4F-AB68-6F4B37EEB5DC}"/>
              </a:ext>
            </a:extLst>
          </p:cNvPr>
          <p:cNvSpPr/>
          <p:nvPr/>
        </p:nvSpPr>
        <p:spPr>
          <a:xfrm rot="10418620">
            <a:off x="1393784" y="3470705"/>
            <a:ext cx="783929" cy="1700117"/>
          </a:xfrm>
          <a:prstGeom prst="curvedLeftArrow">
            <a:avLst>
              <a:gd name="adj1" fmla="val 25000"/>
              <a:gd name="adj2" fmla="val 50000"/>
              <a:gd name="adj3" fmla="val 40001"/>
            </a:avLst>
          </a:prstGeom>
          <a:solidFill>
            <a:schemeClr val="accent1">
              <a:lumMod val="20000"/>
              <a:lumOff val="80000"/>
            </a:schemeClr>
          </a:solidFill>
          <a:ln w="25400" cap="flat">
            <a:noFill/>
            <a:prstDash val="solid"/>
            <a:miter lim="800000"/>
            <a:headEnd/>
            <a:tailEnd/>
          </a:ln>
        </p:spPr>
        <p:txBody>
          <a:bodyPr vert="horz" wrap="square" lIns="91440" tIns="45720" rIns="91440" bIns="45720" numCol="1" anchor="t" anchorCtr="0" compatLnSpc="1">
            <a:prstTxWarp prst="textNoShape">
              <a:avLst/>
            </a:prstTxWarp>
          </a:bodyPr>
          <a:lstStyle/>
          <a:p>
            <a:pPr defTabSz="914400"/>
            <a:endParaRPr lang="it-IT" sz="1800">
              <a:solidFill>
                <a:schemeClr val="tx1"/>
              </a:solidFill>
            </a:endParaRPr>
          </a:p>
        </p:txBody>
      </p:sp>
      <p:sp>
        <p:nvSpPr>
          <p:cNvPr id="38" name="CasellaDiTesto 37">
            <a:extLst>
              <a:ext uri="{FF2B5EF4-FFF2-40B4-BE49-F238E27FC236}">
                <a16:creationId xmlns:a16="http://schemas.microsoft.com/office/drawing/2014/main" id="{692308DD-FF29-D946-BC99-E6F33F5D598D}"/>
              </a:ext>
            </a:extLst>
          </p:cNvPr>
          <p:cNvSpPr txBox="1"/>
          <p:nvPr/>
        </p:nvSpPr>
        <p:spPr>
          <a:xfrm>
            <a:off x="2082505" y="3849188"/>
            <a:ext cx="1176555" cy="338554"/>
          </a:xfrm>
          <a:prstGeom prst="rect">
            <a:avLst/>
          </a:prstGeom>
          <a:solidFill>
            <a:schemeClr val="accent1">
              <a:lumMod val="20000"/>
              <a:lumOff val="80000"/>
            </a:schemeClr>
          </a:solidFill>
        </p:spPr>
        <p:txBody>
          <a:bodyPr wrap="square" rtlCol="0">
            <a:spAutoFit/>
          </a:bodyPr>
          <a:lstStyle/>
          <a:p>
            <a:pPr algn="ctr"/>
            <a:r>
              <a:rPr lang="it-IT" sz="1600" b="1" dirty="0">
                <a:latin typeface="Helvetica" panose="020B0604020202020204" pitchFamily="34" charset="0"/>
                <a:cs typeface="Helvetica" panose="020B0604020202020204" pitchFamily="34" charset="0"/>
              </a:rPr>
              <a:t>100-500X</a:t>
            </a:r>
          </a:p>
        </p:txBody>
      </p:sp>
      <p:sp>
        <p:nvSpPr>
          <p:cNvPr id="39" name="CasellaDiTesto 38">
            <a:extLst>
              <a:ext uri="{FF2B5EF4-FFF2-40B4-BE49-F238E27FC236}">
                <a16:creationId xmlns:a16="http://schemas.microsoft.com/office/drawing/2014/main" id="{4D5FA10E-E30C-FD44-AE91-68D6ABD1327B}"/>
              </a:ext>
            </a:extLst>
          </p:cNvPr>
          <p:cNvSpPr txBox="1"/>
          <p:nvPr/>
        </p:nvSpPr>
        <p:spPr>
          <a:xfrm>
            <a:off x="4114800" y="4580266"/>
            <a:ext cx="2259103" cy="372734"/>
          </a:xfrm>
          <a:prstGeom prst="rect">
            <a:avLst/>
          </a:prstGeom>
          <a:noFill/>
        </p:spPr>
        <p:txBody>
          <a:bodyPr wrap="square" rtlCol="0">
            <a:spAutoFit/>
          </a:bodyPr>
          <a:lstStyle/>
          <a:p>
            <a:pPr algn="ctr"/>
            <a:r>
              <a:rPr lang="el-GR" b="1" dirty="0">
                <a:latin typeface="Helvetica" panose="020B0604020202020204" pitchFamily="34" charset="0"/>
                <a:cs typeface="Helvetica" panose="020B0604020202020204" pitchFamily="34" charset="0"/>
              </a:rPr>
              <a:t>Δψ</a:t>
            </a:r>
            <a:r>
              <a:rPr lang="it-IT" b="1" baseline="-25000" dirty="0">
                <a:latin typeface="Helvetica" panose="020B0604020202020204" pitchFamily="34" charset="0"/>
                <a:cs typeface="Helvetica" panose="020B0604020202020204" pitchFamily="34" charset="0"/>
              </a:rPr>
              <a:t>p </a:t>
            </a:r>
            <a:r>
              <a:rPr lang="it-IT" b="1" dirty="0">
                <a:latin typeface="Helvetica" panose="020B0604020202020204" pitchFamily="34" charset="0"/>
                <a:cs typeface="Helvetica" panose="020B0604020202020204" pitchFamily="34" charset="0"/>
              </a:rPr>
              <a:t>= 30-60 </a:t>
            </a:r>
            <a:r>
              <a:rPr lang="it-IT" b="1" dirty="0" err="1">
                <a:latin typeface="Helvetica" panose="020B0604020202020204" pitchFamily="34" charset="0"/>
                <a:cs typeface="Helvetica" panose="020B0604020202020204" pitchFamily="34" charset="0"/>
              </a:rPr>
              <a:t>mV</a:t>
            </a:r>
            <a:endParaRPr lang="it-IT" b="1" dirty="0">
              <a:latin typeface="Helvetica" panose="020B0604020202020204" pitchFamily="34" charset="0"/>
              <a:cs typeface="Helvetica" panose="020B0604020202020204" pitchFamily="34" charset="0"/>
            </a:endParaRPr>
          </a:p>
        </p:txBody>
      </p:sp>
      <p:sp>
        <p:nvSpPr>
          <p:cNvPr id="40" name="CasellaDiTesto 39">
            <a:extLst>
              <a:ext uri="{FF2B5EF4-FFF2-40B4-BE49-F238E27FC236}">
                <a16:creationId xmlns:a16="http://schemas.microsoft.com/office/drawing/2014/main" id="{7580EA76-2DD6-7643-8AC9-5293ADE097EC}"/>
              </a:ext>
            </a:extLst>
          </p:cNvPr>
          <p:cNvSpPr txBox="1"/>
          <p:nvPr/>
        </p:nvSpPr>
        <p:spPr>
          <a:xfrm>
            <a:off x="1134349" y="2483570"/>
            <a:ext cx="2290297" cy="369332"/>
          </a:xfrm>
          <a:prstGeom prst="rect">
            <a:avLst/>
          </a:prstGeom>
          <a:noFill/>
        </p:spPr>
        <p:txBody>
          <a:bodyPr wrap="square" rtlCol="0">
            <a:spAutoFit/>
          </a:bodyPr>
          <a:lstStyle/>
          <a:p>
            <a:pPr algn="ctr"/>
            <a:r>
              <a:rPr lang="el-GR" b="1" dirty="0">
                <a:latin typeface="Helvetica" panose="020B0604020202020204" pitchFamily="34" charset="0"/>
                <a:cs typeface="Helvetica" panose="020B0604020202020204" pitchFamily="34" charset="0"/>
              </a:rPr>
              <a:t>Δψ</a:t>
            </a:r>
            <a:r>
              <a:rPr lang="it-IT" b="1" baseline="-25000" dirty="0">
                <a:latin typeface="Helvetica" panose="020B0604020202020204" pitchFamily="34" charset="0"/>
                <a:cs typeface="Helvetica" panose="020B0604020202020204" pitchFamily="34" charset="0"/>
              </a:rPr>
              <a:t>m </a:t>
            </a:r>
            <a:r>
              <a:rPr lang="it-IT" b="1" dirty="0">
                <a:latin typeface="Helvetica" panose="020B0604020202020204" pitchFamily="34" charset="0"/>
                <a:cs typeface="Helvetica" panose="020B0604020202020204" pitchFamily="34" charset="0"/>
              </a:rPr>
              <a:t>= 150-180 </a:t>
            </a:r>
            <a:r>
              <a:rPr lang="it-IT" b="1" dirty="0" err="1">
                <a:latin typeface="Helvetica" panose="020B0604020202020204" pitchFamily="34" charset="0"/>
                <a:cs typeface="Helvetica" panose="020B0604020202020204" pitchFamily="34" charset="0"/>
              </a:rPr>
              <a:t>mV</a:t>
            </a:r>
            <a:endParaRPr lang="it-IT" b="1" dirty="0">
              <a:latin typeface="Helvetica" panose="020B0604020202020204" pitchFamily="34" charset="0"/>
              <a:cs typeface="Helvetica" panose="020B0604020202020204" pitchFamily="34" charset="0"/>
            </a:endParaRPr>
          </a:p>
        </p:txBody>
      </p:sp>
      <p:sp>
        <p:nvSpPr>
          <p:cNvPr id="42" name="CasellaDiTesto 41">
            <a:extLst>
              <a:ext uri="{FF2B5EF4-FFF2-40B4-BE49-F238E27FC236}">
                <a16:creationId xmlns:a16="http://schemas.microsoft.com/office/drawing/2014/main" id="{E835E3C2-3444-8340-BE29-D77B13DECC79}"/>
              </a:ext>
            </a:extLst>
          </p:cNvPr>
          <p:cNvSpPr txBox="1"/>
          <p:nvPr/>
        </p:nvSpPr>
        <p:spPr>
          <a:xfrm>
            <a:off x="5791835" y="2698880"/>
            <a:ext cx="3352165" cy="707886"/>
          </a:xfrm>
          <a:prstGeom prst="rect">
            <a:avLst/>
          </a:prstGeom>
          <a:noFill/>
        </p:spPr>
        <p:txBody>
          <a:bodyPr wrap="square" rtlCol="0">
            <a:spAutoFit/>
          </a:bodyPr>
          <a:lstStyle/>
          <a:p>
            <a:pPr algn="ctr"/>
            <a:r>
              <a:rPr lang="it-IT" sz="2000" b="1" dirty="0">
                <a:latin typeface="Helvetica" panose="020B0604020202020204" pitchFamily="34" charset="0"/>
                <a:cs typeface="Helvetica" panose="020B0604020202020204" pitchFamily="34" charset="0"/>
              </a:rPr>
              <a:t>MITOK</a:t>
            </a:r>
            <a:r>
              <a:rPr lang="it-IT" sz="2000" b="1" baseline="-25000" dirty="0">
                <a:latin typeface="Helvetica" panose="020B0604020202020204" pitchFamily="34" charset="0"/>
                <a:cs typeface="Helvetica" panose="020B0604020202020204" pitchFamily="34" charset="0"/>
              </a:rPr>
              <a:t>V</a:t>
            </a:r>
            <a:r>
              <a:rPr lang="it-IT" sz="2000" b="1" dirty="0">
                <a:latin typeface="Helvetica" panose="020B0604020202020204" pitchFamily="34" charset="0"/>
                <a:cs typeface="Helvetica" panose="020B0604020202020204" pitchFamily="34" charset="0"/>
              </a:rPr>
              <a:t>1.3 CHANNEL INHIBITION</a:t>
            </a:r>
          </a:p>
        </p:txBody>
      </p:sp>
      <p:pic>
        <p:nvPicPr>
          <p:cNvPr id="43" name="Immagine 42">
            <a:extLst>
              <a:ext uri="{FF2B5EF4-FFF2-40B4-BE49-F238E27FC236}">
                <a16:creationId xmlns:a16="http://schemas.microsoft.com/office/drawing/2014/main" id="{E09DC08E-06B6-7144-9031-92D3F168A282}"/>
              </a:ext>
            </a:extLst>
          </p:cNvPr>
          <p:cNvPicPr>
            <a:picLocks noChangeAspect="1"/>
          </p:cNvPicPr>
          <p:nvPr/>
        </p:nvPicPr>
        <p:blipFill>
          <a:blip r:embed="rId5">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rot="5400000">
            <a:off x="6969422" y="3553744"/>
            <a:ext cx="1196103" cy="1196103"/>
          </a:xfrm>
          <a:prstGeom prst="rect">
            <a:avLst/>
          </a:prstGeom>
        </p:spPr>
      </p:pic>
      <p:sp>
        <p:nvSpPr>
          <p:cNvPr id="44" name="CasellaDiTesto 43">
            <a:extLst>
              <a:ext uri="{FF2B5EF4-FFF2-40B4-BE49-F238E27FC236}">
                <a16:creationId xmlns:a16="http://schemas.microsoft.com/office/drawing/2014/main" id="{F96114F7-F34F-274C-B4B3-816DE3B9AD6A}"/>
              </a:ext>
            </a:extLst>
          </p:cNvPr>
          <p:cNvSpPr txBox="1"/>
          <p:nvPr/>
        </p:nvSpPr>
        <p:spPr>
          <a:xfrm>
            <a:off x="5909215" y="5086290"/>
            <a:ext cx="3316516" cy="400110"/>
          </a:xfrm>
          <a:prstGeom prst="rect">
            <a:avLst/>
          </a:prstGeom>
          <a:noFill/>
        </p:spPr>
        <p:txBody>
          <a:bodyPr wrap="square" rtlCol="0">
            <a:spAutoFit/>
          </a:bodyPr>
          <a:lstStyle/>
          <a:p>
            <a:pPr algn="ctr"/>
            <a:r>
              <a:rPr lang="it-IT" sz="2000" b="1" dirty="0">
                <a:latin typeface="Helvetica" panose="020B0604020202020204" pitchFamily="34" charset="0"/>
                <a:cs typeface="Helvetica" panose="020B0604020202020204" pitchFamily="34" charset="0"/>
              </a:rPr>
              <a:t>APOPTOSIS</a:t>
            </a:r>
          </a:p>
        </p:txBody>
      </p:sp>
      <p:sp>
        <p:nvSpPr>
          <p:cNvPr id="45" name="Freccia circolare a sinistra 44">
            <a:extLst>
              <a:ext uri="{FF2B5EF4-FFF2-40B4-BE49-F238E27FC236}">
                <a16:creationId xmlns:a16="http://schemas.microsoft.com/office/drawing/2014/main" id="{41A6783A-7BBB-E44E-B7EA-9608441A18CD}"/>
              </a:ext>
            </a:extLst>
          </p:cNvPr>
          <p:cNvSpPr/>
          <p:nvPr/>
        </p:nvSpPr>
        <p:spPr>
          <a:xfrm rot="10418620">
            <a:off x="2061704" y="5058579"/>
            <a:ext cx="606080" cy="1357064"/>
          </a:xfrm>
          <a:prstGeom prst="curvedLeftArrow">
            <a:avLst>
              <a:gd name="adj1" fmla="val 25000"/>
              <a:gd name="adj2" fmla="val 50000"/>
              <a:gd name="adj3" fmla="val 40001"/>
            </a:avLst>
          </a:prstGeom>
          <a:solidFill>
            <a:schemeClr val="accent1">
              <a:lumMod val="20000"/>
              <a:lumOff val="80000"/>
            </a:schemeClr>
          </a:solidFill>
          <a:ln w="25400" cap="flat">
            <a:noFill/>
            <a:prstDash val="solid"/>
            <a:miter lim="800000"/>
            <a:headEnd/>
            <a:tailEnd/>
          </a:ln>
        </p:spPr>
        <p:txBody>
          <a:bodyPr vert="horz" wrap="square" lIns="91440" tIns="45720" rIns="91440" bIns="45720" numCol="1" anchor="t" anchorCtr="0" compatLnSpc="1">
            <a:prstTxWarp prst="textNoShape">
              <a:avLst/>
            </a:prstTxWarp>
          </a:bodyPr>
          <a:lstStyle/>
          <a:p>
            <a:pPr defTabSz="914400"/>
            <a:endParaRPr lang="it-IT" sz="1800">
              <a:solidFill>
                <a:schemeClr val="tx1"/>
              </a:solidFill>
            </a:endParaRPr>
          </a:p>
        </p:txBody>
      </p:sp>
      <p:sp>
        <p:nvSpPr>
          <p:cNvPr id="3" name="CasellaDiTesto 2">
            <a:extLst>
              <a:ext uri="{FF2B5EF4-FFF2-40B4-BE49-F238E27FC236}">
                <a16:creationId xmlns:a16="http://schemas.microsoft.com/office/drawing/2014/main" id="{C8C545AF-7B5F-1749-9BC6-1E97463770DC}"/>
              </a:ext>
            </a:extLst>
          </p:cNvPr>
          <p:cNvSpPr txBox="1"/>
          <p:nvPr/>
        </p:nvSpPr>
        <p:spPr>
          <a:xfrm>
            <a:off x="2819400" y="6096000"/>
            <a:ext cx="968352" cy="371055"/>
          </a:xfrm>
          <a:prstGeom prst="rect">
            <a:avLst/>
          </a:prstGeom>
          <a:noFill/>
        </p:spPr>
        <p:txBody>
          <a:bodyPr wrap="square" rtlCol="0">
            <a:spAutoFit/>
          </a:bodyPr>
          <a:lstStyle/>
          <a:p>
            <a:pPr algn="ctr"/>
            <a:r>
              <a:rPr lang="it-IT" dirty="0">
                <a:latin typeface="Helvetica" pitchFamily="2" charset="0"/>
              </a:rPr>
              <a:t>PAPTP</a:t>
            </a:r>
          </a:p>
        </p:txBody>
      </p:sp>
      <p:sp>
        <p:nvSpPr>
          <p:cNvPr id="46" name="CasellaDiTesto 45">
            <a:extLst>
              <a:ext uri="{FF2B5EF4-FFF2-40B4-BE49-F238E27FC236}">
                <a16:creationId xmlns:a16="http://schemas.microsoft.com/office/drawing/2014/main" id="{7FEC20BE-976C-8C4F-A35A-1A4F6E0FC33F}"/>
              </a:ext>
            </a:extLst>
          </p:cNvPr>
          <p:cNvSpPr txBox="1"/>
          <p:nvPr/>
        </p:nvSpPr>
        <p:spPr>
          <a:xfrm>
            <a:off x="2964855" y="103370"/>
            <a:ext cx="3276600" cy="523220"/>
          </a:xfrm>
          <a:prstGeom prst="rect">
            <a:avLst/>
          </a:prstGeom>
          <a:noFill/>
        </p:spPr>
        <p:txBody>
          <a:bodyPr wrap="square" rtlCol="0">
            <a:spAutoFit/>
          </a:bodyPr>
          <a:lstStyle/>
          <a:p>
            <a:pPr algn="ctr"/>
            <a:r>
              <a:rPr lang="it-IT" sz="2800" dirty="0">
                <a:latin typeface="Helvetica" pitchFamily="2" charset="0"/>
              </a:rPr>
              <a:t>PAPTP </a:t>
            </a:r>
          </a:p>
        </p:txBody>
      </p:sp>
      <p:pic>
        <p:nvPicPr>
          <p:cNvPr id="5" name="Audio 4">
            <a:hlinkClick r:id="" action="ppaction://media"/>
            <a:extLst>
              <a:ext uri="{FF2B5EF4-FFF2-40B4-BE49-F238E27FC236}">
                <a16:creationId xmlns:a16="http://schemas.microsoft.com/office/drawing/2014/main" id="{74B68770-425D-4646-B924-E434750128B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455341686"/>
      </p:ext>
    </p:extLst>
  </p:cSld>
  <p:clrMapOvr>
    <a:masterClrMapping/>
  </p:clrMapOvr>
  <mc:AlternateContent xmlns:mc="http://schemas.openxmlformats.org/markup-compatibility/2006" xmlns:p14="http://schemas.microsoft.com/office/powerpoint/2010/main">
    <mc:Choice Requires="p14">
      <p:transition spd="slow" p14:dur="2000" advTm="22993"/>
    </mc:Choice>
    <mc:Fallback xmlns="">
      <p:transition spd="slow" advTm="229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fld id="{FCAEAE96-855E-42B1-8DE9-9C9E68DE18C5}" type="slidenum">
              <a:rPr lang="fr-FR" smtClean="0"/>
              <a:pPr/>
              <a:t>8</a:t>
            </a:fld>
            <a:endParaRPr lang="fr-FR"/>
          </a:p>
        </p:txBody>
      </p:sp>
      <p:grpSp>
        <p:nvGrpSpPr>
          <p:cNvPr id="5" name="Gruppo 4"/>
          <p:cNvGrpSpPr/>
          <p:nvPr/>
        </p:nvGrpSpPr>
        <p:grpSpPr>
          <a:xfrm>
            <a:off x="1200720" y="377428"/>
            <a:ext cx="6886575" cy="1909936"/>
            <a:chOff x="1130952" y="1124744"/>
            <a:chExt cx="6886575" cy="1909936"/>
          </a:xfrm>
        </p:grpSpPr>
        <p:pic>
          <p:nvPicPr>
            <p:cNvPr id="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30952" y="1124744"/>
              <a:ext cx="6886575" cy="1295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47812" y="2348880"/>
              <a:ext cx="6048375" cy="68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8"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t="17013"/>
          <a:stretch/>
        </p:blipFill>
        <p:spPr bwMode="auto">
          <a:xfrm>
            <a:off x="4644008" y="2438400"/>
            <a:ext cx="3528392" cy="25499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3"/>
          <p:cNvPicPr>
            <a:picLocks noChangeAspect="1" noChangeArrowheads="1"/>
          </p:cNvPicPr>
          <p:nvPr/>
        </p:nvPicPr>
        <p:blipFill rotWithShape="1">
          <a:blip r:embed="rId8">
            <a:extLst>
              <a:ext uri="{28A0092B-C50C-407E-A947-70E740481C1C}">
                <a14:useLocalDpi xmlns:a14="http://schemas.microsoft.com/office/drawing/2010/main" val="0"/>
              </a:ext>
            </a:extLst>
          </a:blip>
          <a:srcRect t="12574"/>
          <a:stretch/>
        </p:blipFill>
        <p:spPr bwMode="auto">
          <a:xfrm>
            <a:off x="907182" y="2571750"/>
            <a:ext cx="3340653" cy="2425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CasellaDiTesto 9"/>
          <p:cNvSpPr txBox="1"/>
          <p:nvPr/>
        </p:nvSpPr>
        <p:spPr>
          <a:xfrm>
            <a:off x="1450504" y="4988372"/>
            <a:ext cx="2664296" cy="584775"/>
          </a:xfrm>
          <a:prstGeom prst="rect">
            <a:avLst/>
          </a:prstGeom>
          <a:noFill/>
        </p:spPr>
        <p:txBody>
          <a:bodyPr wrap="square" rtlCol="0">
            <a:spAutoFit/>
          </a:bodyPr>
          <a:lstStyle/>
          <a:p>
            <a:pPr algn="ctr"/>
            <a:r>
              <a:rPr lang="it-IT" sz="1600" dirty="0">
                <a:latin typeface="Arial" panose="020B0604020202020204" pitchFamily="34" charset="0"/>
                <a:cs typeface="Arial" panose="020B0604020202020204" pitchFamily="34" charset="0"/>
              </a:rPr>
              <a:t>PDAC in vivo model</a:t>
            </a:r>
          </a:p>
          <a:p>
            <a:pPr algn="ctr"/>
            <a:r>
              <a:rPr lang="it-IT" sz="1600" dirty="0">
                <a:latin typeface="Arial" panose="020B0604020202020204" pitchFamily="34" charset="0"/>
                <a:cs typeface="Arial" panose="020B0604020202020204" pitchFamily="34" charset="0"/>
              </a:rPr>
              <a:t>PAPTP 5 µ</a:t>
            </a:r>
            <a:r>
              <a:rPr lang="it-IT" sz="1600" dirty="0" err="1">
                <a:latin typeface="Arial" panose="020B0604020202020204" pitchFamily="34" charset="0"/>
                <a:cs typeface="Arial" panose="020B0604020202020204" pitchFamily="34" charset="0"/>
              </a:rPr>
              <a:t>mol</a:t>
            </a:r>
            <a:r>
              <a:rPr lang="it-IT" sz="1600" dirty="0">
                <a:latin typeface="Arial" panose="020B0604020202020204" pitchFamily="34" charset="0"/>
                <a:cs typeface="Arial" panose="020B0604020202020204" pitchFamily="34" charset="0"/>
              </a:rPr>
              <a:t>/kg, </a:t>
            </a:r>
            <a:r>
              <a:rPr lang="it-IT" sz="1600" dirty="0" err="1">
                <a:latin typeface="Arial" panose="020B0604020202020204" pitchFamily="34" charset="0"/>
                <a:cs typeface="Arial" panose="020B0604020202020204" pitchFamily="34" charset="0"/>
              </a:rPr>
              <a:t>i.p</a:t>
            </a:r>
            <a:r>
              <a:rPr lang="it-IT" sz="1600" dirty="0">
                <a:latin typeface="Arial" panose="020B0604020202020204" pitchFamily="34" charset="0"/>
                <a:cs typeface="Arial" panose="020B0604020202020204" pitchFamily="34" charset="0"/>
              </a:rPr>
              <a:t>.</a:t>
            </a:r>
          </a:p>
        </p:txBody>
      </p:sp>
      <p:sp>
        <p:nvSpPr>
          <p:cNvPr id="11" name="CasellaDiTesto 10"/>
          <p:cNvSpPr txBox="1"/>
          <p:nvPr/>
        </p:nvSpPr>
        <p:spPr>
          <a:xfrm>
            <a:off x="5334000" y="4988372"/>
            <a:ext cx="2664296" cy="584775"/>
          </a:xfrm>
          <a:prstGeom prst="rect">
            <a:avLst/>
          </a:prstGeom>
          <a:noFill/>
        </p:spPr>
        <p:txBody>
          <a:bodyPr wrap="square" rtlCol="0">
            <a:spAutoFit/>
          </a:bodyPr>
          <a:lstStyle/>
          <a:p>
            <a:pPr algn="ctr"/>
            <a:r>
              <a:rPr lang="it-IT" sz="1600" dirty="0">
                <a:latin typeface="Arial" panose="020B0604020202020204" pitchFamily="34" charset="0"/>
                <a:cs typeface="Arial" panose="020B0604020202020204" pitchFamily="34" charset="0"/>
              </a:rPr>
              <a:t>Melanoma in vivo model</a:t>
            </a:r>
          </a:p>
          <a:p>
            <a:pPr algn="ctr"/>
            <a:r>
              <a:rPr lang="it-IT" sz="1600" dirty="0">
                <a:latin typeface="Arial" panose="020B0604020202020204" pitchFamily="34" charset="0"/>
                <a:cs typeface="Arial" panose="020B0604020202020204" pitchFamily="34" charset="0"/>
              </a:rPr>
              <a:t>PAPTP 5 µ</a:t>
            </a:r>
            <a:r>
              <a:rPr lang="it-IT" sz="1600" dirty="0" err="1">
                <a:latin typeface="Arial" panose="020B0604020202020204" pitchFamily="34" charset="0"/>
                <a:cs typeface="Arial" panose="020B0604020202020204" pitchFamily="34" charset="0"/>
              </a:rPr>
              <a:t>mol</a:t>
            </a:r>
            <a:r>
              <a:rPr lang="it-IT" sz="1600" dirty="0">
                <a:latin typeface="Arial" panose="020B0604020202020204" pitchFamily="34" charset="0"/>
                <a:cs typeface="Arial" panose="020B0604020202020204" pitchFamily="34" charset="0"/>
              </a:rPr>
              <a:t>/kg, </a:t>
            </a:r>
            <a:r>
              <a:rPr lang="it-IT" sz="1600" dirty="0" err="1">
                <a:latin typeface="Arial" panose="020B0604020202020204" pitchFamily="34" charset="0"/>
                <a:cs typeface="Arial" panose="020B0604020202020204" pitchFamily="34" charset="0"/>
              </a:rPr>
              <a:t>i.p</a:t>
            </a:r>
            <a:r>
              <a:rPr lang="it-IT" sz="1600" dirty="0">
                <a:latin typeface="Arial" panose="020B0604020202020204" pitchFamily="34" charset="0"/>
                <a:cs typeface="Arial" panose="020B0604020202020204" pitchFamily="34" charset="0"/>
              </a:rPr>
              <a:t>.</a:t>
            </a:r>
          </a:p>
        </p:txBody>
      </p:sp>
      <p:pic>
        <p:nvPicPr>
          <p:cNvPr id="12" name="Picture 4">
            <a:extLst>
              <a:ext uri="{FF2B5EF4-FFF2-40B4-BE49-F238E27FC236}">
                <a16:creationId xmlns:a16="http://schemas.microsoft.com/office/drawing/2014/main" id="{2CF8AFEB-D629-432D-9288-39A0078A4748}"/>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pic>
        <p:nvPicPr>
          <p:cNvPr id="2" name="Audio 1">
            <a:hlinkClick r:id="" action="ppaction://media"/>
            <a:extLst>
              <a:ext uri="{FF2B5EF4-FFF2-40B4-BE49-F238E27FC236}">
                <a16:creationId xmlns:a16="http://schemas.microsoft.com/office/drawing/2014/main" id="{A885AD27-AA74-9F48-A486-07E0B1DEBF1D}"/>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909943529"/>
      </p:ext>
    </p:extLst>
  </p:cSld>
  <p:clrMapOvr>
    <a:masterClrMapping/>
  </p:clrMapOvr>
  <mc:AlternateContent xmlns:mc="http://schemas.openxmlformats.org/markup-compatibility/2006" xmlns:p14="http://schemas.microsoft.com/office/powerpoint/2010/main">
    <mc:Choice Requires="p14">
      <p:transition spd="slow" p14:dur="2000" advTm="11702"/>
    </mc:Choice>
    <mc:Fallback xmlns="">
      <p:transition spd="slow" advTm="117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6492EB0A-EE70-4343-885B-889B3B6DFEA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4635" r="4530"/>
          <a:stretch/>
        </p:blipFill>
        <p:spPr bwMode="auto">
          <a:xfrm>
            <a:off x="5508104" y="1751112"/>
            <a:ext cx="2893717" cy="2592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CasellaDiTesto 5">
            <a:extLst>
              <a:ext uri="{FF2B5EF4-FFF2-40B4-BE49-F238E27FC236}">
                <a16:creationId xmlns:a16="http://schemas.microsoft.com/office/drawing/2014/main" id="{A461075F-92BC-D84B-9ECA-4E872E98EBA9}"/>
              </a:ext>
            </a:extLst>
          </p:cNvPr>
          <p:cNvSpPr txBox="1"/>
          <p:nvPr/>
        </p:nvSpPr>
        <p:spPr>
          <a:xfrm>
            <a:off x="5645422" y="4419600"/>
            <a:ext cx="2743002" cy="1200329"/>
          </a:xfrm>
          <a:prstGeom prst="rect">
            <a:avLst/>
          </a:prstGeom>
          <a:noFill/>
        </p:spPr>
        <p:txBody>
          <a:bodyPr wrap="square" rtlCol="0">
            <a:spAutoFit/>
          </a:bodyPr>
          <a:lstStyle/>
          <a:p>
            <a:pPr algn="ctr"/>
            <a:r>
              <a:rPr lang="it-IT" b="1" dirty="0"/>
              <a:t>NO ACTIVITY IN AN ORTHOTOPIC ANIMAL MODEL OF GLIOBLASTOMA</a:t>
            </a:r>
          </a:p>
        </p:txBody>
      </p:sp>
      <p:sp>
        <p:nvSpPr>
          <p:cNvPr id="7" name="CasellaDiTesto 6">
            <a:extLst>
              <a:ext uri="{FF2B5EF4-FFF2-40B4-BE49-F238E27FC236}">
                <a16:creationId xmlns:a16="http://schemas.microsoft.com/office/drawing/2014/main" id="{40405949-AE87-FE4E-8A2D-C28B073709DD}"/>
              </a:ext>
            </a:extLst>
          </p:cNvPr>
          <p:cNvSpPr txBox="1"/>
          <p:nvPr/>
        </p:nvSpPr>
        <p:spPr>
          <a:xfrm>
            <a:off x="381000" y="5334000"/>
            <a:ext cx="5472608" cy="369332"/>
          </a:xfrm>
          <a:prstGeom prst="rect">
            <a:avLst/>
          </a:prstGeom>
          <a:solidFill>
            <a:schemeClr val="accent5">
              <a:lumMod val="75000"/>
            </a:schemeClr>
          </a:solidFill>
        </p:spPr>
        <p:txBody>
          <a:bodyPr wrap="square" rtlCol="0">
            <a:spAutoFit/>
          </a:bodyPr>
          <a:lstStyle/>
          <a:p>
            <a:pPr algn="ctr"/>
            <a:r>
              <a:rPr lang="it-IT" b="1" dirty="0">
                <a:solidFill>
                  <a:schemeClr val="bg1"/>
                </a:solidFill>
                <a:latin typeface="Arial" panose="020B0604020202020204" pitchFamily="34" charset="0"/>
                <a:cs typeface="Arial" panose="020B0604020202020204" pitchFamily="34" charset="0"/>
              </a:rPr>
              <a:t>PHARMACOKINETICS: NO BRAIN UPTAKE</a:t>
            </a:r>
          </a:p>
        </p:txBody>
      </p:sp>
      <p:grpSp>
        <p:nvGrpSpPr>
          <p:cNvPr id="2" name="Gruppo 1"/>
          <p:cNvGrpSpPr/>
          <p:nvPr/>
        </p:nvGrpSpPr>
        <p:grpSpPr>
          <a:xfrm>
            <a:off x="179512" y="152400"/>
            <a:ext cx="5328094" cy="1546049"/>
            <a:chOff x="179512" y="533400"/>
            <a:chExt cx="5328094" cy="1546049"/>
          </a:xfrm>
        </p:grpSpPr>
        <p:pic>
          <p:nvPicPr>
            <p:cNvPr id="4" name="Picture 2">
              <a:extLst>
                <a:ext uri="{FF2B5EF4-FFF2-40B4-BE49-F238E27FC236}">
                  <a16:creationId xmlns:a16="http://schemas.microsoft.com/office/drawing/2014/main" id="{8E3C0C38-4809-274A-8B37-22B9D17EAFD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9512" y="533400"/>
              <a:ext cx="4464496" cy="15460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CasellaDiTesto 7">
              <a:extLst>
                <a:ext uri="{FF2B5EF4-FFF2-40B4-BE49-F238E27FC236}">
                  <a16:creationId xmlns:a16="http://schemas.microsoft.com/office/drawing/2014/main" id="{05403577-B9DC-AC44-9D5D-702ED93F98A2}"/>
                </a:ext>
              </a:extLst>
            </p:cNvPr>
            <p:cNvSpPr txBox="1"/>
            <p:nvPr/>
          </p:nvSpPr>
          <p:spPr>
            <a:xfrm>
              <a:off x="4571502" y="789801"/>
              <a:ext cx="936104" cy="276999"/>
            </a:xfrm>
            <a:prstGeom prst="rect">
              <a:avLst/>
            </a:prstGeom>
            <a:noFill/>
          </p:spPr>
          <p:txBody>
            <a:bodyPr wrap="square" rtlCol="0">
              <a:spAutoFit/>
            </a:bodyPr>
            <a:lstStyle/>
            <a:p>
              <a:r>
                <a:rPr lang="it-IT" sz="1200" b="1" dirty="0">
                  <a:latin typeface="Helvetica" pitchFamily="2" charset="0"/>
                </a:rPr>
                <a:t>2017</a:t>
              </a:r>
            </a:p>
          </p:txBody>
        </p:sp>
      </p:grpSp>
      <p:sp>
        <p:nvSpPr>
          <p:cNvPr id="3" name="Segnaposto numero diapositiva 2">
            <a:extLst>
              <a:ext uri="{FF2B5EF4-FFF2-40B4-BE49-F238E27FC236}">
                <a16:creationId xmlns:a16="http://schemas.microsoft.com/office/drawing/2014/main" id="{F5C9A8DF-0345-B14F-AE69-19FEE486158A}"/>
              </a:ext>
            </a:extLst>
          </p:cNvPr>
          <p:cNvSpPr>
            <a:spLocks noGrp="1"/>
          </p:cNvSpPr>
          <p:nvPr>
            <p:ph type="sldNum" sz="quarter" idx="12"/>
          </p:nvPr>
        </p:nvSpPr>
        <p:spPr/>
        <p:txBody>
          <a:bodyPr/>
          <a:lstStyle/>
          <a:p>
            <a:fld id="{FB798086-B24E-A747-9794-32AA4ED3BDED}" type="slidenum">
              <a:rPr lang="it-IT" smtClean="0"/>
              <a:t>9</a:t>
            </a:fld>
            <a:endParaRPr lang="it-IT"/>
          </a:p>
        </p:txBody>
      </p:sp>
      <p:grpSp>
        <p:nvGrpSpPr>
          <p:cNvPr id="12" name="Gruppo 11">
            <a:extLst>
              <a:ext uri="{FF2B5EF4-FFF2-40B4-BE49-F238E27FC236}">
                <a16:creationId xmlns:a16="http://schemas.microsoft.com/office/drawing/2014/main" id="{9E721B6E-8AE4-F049-8F18-30F6390903F1}"/>
              </a:ext>
            </a:extLst>
          </p:cNvPr>
          <p:cNvGrpSpPr/>
          <p:nvPr/>
        </p:nvGrpSpPr>
        <p:grpSpPr>
          <a:xfrm>
            <a:off x="1123155" y="1676400"/>
            <a:ext cx="3247802" cy="3239347"/>
            <a:chOff x="1143894" y="2836718"/>
            <a:chExt cx="2305888" cy="2299885"/>
          </a:xfrm>
        </p:grpSpPr>
        <p:pic>
          <p:nvPicPr>
            <p:cNvPr id="10" name="Immagine 9">
              <a:extLst>
                <a:ext uri="{FF2B5EF4-FFF2-40B4-BE49-F238E27FC236}">
                  <a16:creationId xmlns:a16="http://schemas.microsoft.com/office/drawing/2014/main" id="{9FC681E0-1F42-2E4A-AB3D-52BC1DB03045}"/>
                </a:ext>
              </a:extLst>
            </p:cNvPr>
            <p:cNvPicPr>
              <a:picLocks noChangeAspect="1"/>
            </p:cNvPicPr>
            <p:nvPr/>
          </p:nvPicPr>
          <p:blipFill rotWithShape="1">
            <a:blip r:embed="rId8">
              <a:clrChange>
                <a:clrFrom>
                  <a:srgbClr val="FFFFFF"/>
                </a:clrFrom>
                <a:clrTo>
                  <a:srgbClr val="FFFFFF">
                    <a:alpha val="0"/>
                  </a:srgbClr>
                </a:clrTo>
              </a:clrChange>
            </a:blip>
            <a:srcRect l="33281" t="21750" r="42500" b="40811"/>
            <a:stretch/>
          </p:blipFill>
          <p:spPr>
            <a:xfrm>
              <a:off x="1143894" y="2996952"/>
              <a:ext cx="2214562" cy="2139651"/>
            </a:xfrm>
            <a:prstGeom prst="rect">
              <a:avLst/>
            </a:prstGeom>
          </p:spPr>
        </p:pic>
        <p:sp>
          <p:nvSpPr>
            <p:cNvPr id="11" name="Rettangolo 10">
              <a:extLst>
                <a:ext uri="{FF2B5EF4-FFF2-40B4-BE49-F238E27FC236}">
                  <a16:creationId xmlns:a16="http://schemas.microsoft.com/office/drawing/2014/main" id="{32E896F2-72F8-874C-A941-5F21572980C7}"/>
                </a:ext>
              </a:extLst>
            </p:cNvPr>
            <p:cNvSpPr/>
            <p:nvPr/>
          </p:nvSpPr>
          <p:spPr>
            <a:xfrm>
              <a:off x="2743200" y="2836718"/>
              <a:ext cx="706582" cy="301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13" name="CasellaDiTesto 12">
            <a:extLst>
              <a:ext uri="{FF2B5EF4-FFF2-40B4-BE49-F238E27FC236}">
                <a16:creationId xmlns:a16="http://schemas.microsoft.com/office/drawing/2014/main" id="{55E6137B-874D-B842-B445-35297544FA4D}"/>
              </a:ext>
            </a:extLst>
          </p:cNvPr>
          <p:cNvSpPr txBox="1"/>
          <p:nvPr/>
        </p:nvSpPr>
        <p:spPr>
          <a:xfrm>
            <a:off x="1163782" y="4881265"/>
            <a:ext cx="1932709" cy="276999"/>
          </a:xfrm>
          <a:prstGeom prst="rect">
            <a:avLst/>
          </a:prstGeom>
          <a:noFill/>
        </p:spPr>
        <p:txBody>
          <a:bodyPr wrap="square" rtlCol="0">
            <a:spAutoFit/>
          </a:bodyPr>
          <a:lstStyle/>
          <a:p>
            <a:r>
              <a:rPr lang="it-IT" sz="1200" dirty="0">
                <a:latin typeface="Arial" panose="020B0604020202020204" pitchFamily="34" charset="0"/>
                <a:cs typeface="Arial" panose="020B0604020202020204" pitchFamily="34" charset="0"/>
              </a:rPr>
              <a:t>A172 </a:t>
            </a:r>
            <a:r>
              <a:rPr lang="it-IT" sz="1200" dirty="0" err="1">
                <a:latin typeface="Arial" panose="020B0604020202020204" pitchFamily="34" charset="0"/>
                <a:cs typeface="Arial" panose="020B0604020202020204" pitchFamily="34" charset="0"/>
              </a:rPr>
              <a:t>cell</a:t>
            </a:r>
            <a:r>
              <a:rPr lang="it-IT" sz="1200" dirty="0">
                <a:latin typeface="Arial" panose="020B0604020202020204" pitchFamily="34" charset="0"/>
                <a:cs typeface="Arial" panose="020B0604020202020204" pitchFamily="34" charset="0"/>
              </a:rPr>
              <a:t> line</a:t>
            </a:r>
          </a:p>
        </p:txBody>
      </p:sp>
      <p:pic>
        <p:nvPicPr>
          <p:cNvPr id="14" name="Picture 4">
            <a:extLst>
              <a:ext uri="{FF2B5EF4-FFF2-40B4-BE49-F238E27FC236}">
                <a16:creationId xmlns:a16="http://schemas.microsoft.com/office/drawing/2014/main" id="{2CF8AFEB-D629-432D-9288-39A0078A4748}"/>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sp>
        <p:nvSpPr>
          <p:cNvPr id="9" name="Rettangolo 8"/>
          <p:cNvSpPr/>
          <p:nvPr/>
        </p:nvSpPr>
        <p:spPr>
          <a:xfrm>
            <a:off x="179512" y="325666"/>
            <a:ext cx="5033924" cy="1350734"/>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CasellaDiTesto 14">
            <a:extLst>
              <a:ext uri="{FF2B5EF4-FFF2-40B4-BE49-F238E27FC236}">
                <a16:creationId xmlns:a16="http://schemas.microsoft.com/office/drawing/2014/main" id="{C47AF0F8-06B5-624A-BDDF-83E581359D50}"/>
              </a:ext>
            </a:extLst>
          </p:cNvPr>
          <p:cNvSpPr txBox="1"/>
          <p:nvPr/>
        </p:nvSpPr>
        <p:spPr>
          <a:xfrm>
            <a:off x="7234292" y="5571513"/>
            <a:ext cx="1676400" cy="430887"/>
          </a:xfrm>
          <a:prstGeom prst="rect">
            <a:avLst/>
          </a:prstGeom>
          <a:noFill/>
        </p:spPr>
        <p:txBody>
          <a:bodyPr wrap="square" rtlCol="0">
            <a:spAutoFit/>
          </a:bodyPr>
          <a:lstStyle/>
          <a:p>
            <a:pPr algn="ctr"/>
            <a:r>
              <a:rPr lang="it-IT" sz="1100" dirty="0">
                <a:latin typeface="Helvetica" pitchFamily="2" charset="0"/>
              </a:rPr>
              <a:t>Venturini et al., 2017, </a:t>
            </a:r>
            <a:r>
              <a:rPr lang="it-IT" sz="1100" i="1" dirty="0" err="1">
                <a:latin typeface="Helvetica" pitchFamily="2" charset="0"/>
              </a:rPr>
              <a:t>Neurosignals</a:t>
            </a:r>
            <a:endParaRPr lang="it-IT" sz="1100" i="1" dirty="0">
              <a:latin typeface="Helvetica" pitchFamily="2" charset="0"/>
            </a:endParaRPr>
          </a:p>
        </p:txBody>
      </p:sp>
      <p:pic>
        <p:nvPicPr>
          <p:cNvPr id="16" name="Audio 15">
            <a:hlinkClick r:id="" action="ppaction://media"/>
            <a:extLst>
              <a:ext uri="{FF2B5EF4-FFF2-40B4-BE49-F238E27FC236}">
                <a16:creationId xmlns:a16="http://schemas.microsoft.com/office/drawing/2014/main" id="{5C0DF9FE-46AA-2042-8DE5-6155DA7FEE81}"/>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3262359931"/>
      </p:ext>
    </p:extLst>
  </p:cSld>
  <p:clrMapOvr>
    <a:masterClrMapping/>
  </p:clrMapOvr>
  <mc:AlternateContent xmlns:mc="http://schemas.openxmlformats.org/markup-compatibility/2006" xmlns:p14="http://schemas.microsoft.com/office/powerpoint/2010/main">
    <mc:Choice Requires="p14">
      <p:transition spd="slow" p14:dur="2000" advTm="18370"/>
    </mc:Choice>
    <mc:Fallback xmlns="">
      <p:transition spd="slow" advTm="183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dissolve">
                                      <p:cBhvr>
                                        <p:cTn id="11" dur="500"/>
                                        <p:tgtEl>
                                          <p:spTgt spid="5"/>
                                        </p:tgtEl>
                                      </p:cBhvr>
                                    </p:animEffect>
                                  </p:childTnLst>
                                </p:cTn>
                              </p:par>
                              <p:par>
                                <p:cTn id="12" presetID="9" presetClass="entr" presetSubtype="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dissolv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0" fill="hold" display="0">
                  <p:stCondLst>
                    <p:cond delay="indefinite"/>
                  </p:stCondLst>
                  <p:endCondLst>
                    <p:cond evt="onStopAudio" delay="0">
                      <p:tgtEl>
                        <p:sldTgt/>
                      </p:tgtEl>
                    </p:cond>
                  </p:endCondLst>
                </p:cTn>
                <p:tgtEl>
                  <p:spTgt spid="16"/>
                </p:tgtEl>
              </p:cMediaNode>
            </p:audio>
          </p:childTnLst>
        </p:cTn>
      </p:par>
    </p:tnLst>
    <p:bldLst>
      <p:bldP spid="6" grpId="0"/>
      <p:bldP spid="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0.5"/>
</p:tagLst>
</file>

<file path=ppt/tags/tag2.xml><?xml version="1.0" encoding="utf-8"?>
<p:tagLst xmlns:a="http://schemas.openxmlformats.org/drawingml/2006/main" xmlns:r="http://schemas.openxmlformats.org/officeDocument/2006/relationships" xmlns:p="http://schemas.openxmlformats.org/presentationml/2006/main">
  <p:tag name="TIMING" val="|10.9|11.9"/>
</p:tagLst>
</file>

<file path=ppt/tags/tag3.xml><?xml version="1.0" encoding="utf-8"?>
<p:tagLst xmlns:a="http://schemas.openxmlformats.org/drawingml/2006/main" xmlns:r="http://schemas.openxmlformats.org/officeDocument/2006/relationships" xmlns:p="http://schemas.openxmlformats.org/presentationml/2006/main">
  <p:tag name="TIMING" val="|6.9|4.3"/>
</p:tagLst>
</file>

<file path=ppt/tags/tag4.xml><?xml version="1.0" encoding="utf-8"?>
<p:tagLst xmlns:a="http://schemas.openxmlformats.org/drawingml/2006/main" xmlns:r="http://schemas.openxmlformats.org/officeDocument/2006/relationships" xmlns:p="http://schemas.openxmlformats.org/presentationml/2006/main">
  <p:tag name="TIMING" val="|12.7|6.4|6.2|0.6|12.3"/>
</p:tagLst>
</file>

<file path=ppt/tags/tag5.xml><?xml version="1.0" encoding="utf-8"?>
<p:tagLst xmlns:a="http://schemas.openxmlformats.org/drawingml/2006/main" xmlns:r="http://schemas.openxmlformats.org/officeDocument/2006/relationships" xmlns:p="http://schemas.openxmlformats.org/presentationml/2006/main">
  <p:tag name="TIMING" val="|1.7|4.3|4|4.3|4.3"/>
</p:tagLst>
</file>

<file path=ppt/tags/tag6.xml><?xml version="1.0" encoding="utf-8"?>
<p:tagLst xmlns:a="http://schemas.openxmlformats.org/drawingml/2006/main" xmlns:r="http://schemas.openxmlformats.org/officeDocument/2006/relationships" xmlns:p="http://schemas.openxmlformats.org/presentationml/2006/main">
  <p:tag name="TIMING" val="|9.4"/>
</p:tagLst>
</file>

<file path=ppt/tags/tag7.xml><?xml version="1.0" encoding="utf-8"?>
<p:tagLst xmlns:a="http://schemas.openxmlformats.org/drawingml/2006/main" xmlns:r="http://schemas.openxmlformats.org/officeDocument/2006/relationships" xmlns:p="http://schemas.openxmlformats.org/presentationml/2006/main">
  <p:tag name="TIMING" val="|1.8|5.6|6.5|6|8.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Tema di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i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Tema di Office">
  <a:themeElements>
    <a:clrScheme name="Tema di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i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1315</TotalTime>
  <Words>2277</Words>
  <Application>Microsoft Macintosh PowerPoint</Application>
  <PresentationFormat>Presentazione su schermo (4:3)</PresentationFormat>
  <Paragraphs>223</Paragraphs>
  <Slides>25</Slides>
  <Notes>24</Notes>
  <HiddenSlides>0</HiddenSlides>
  <MMClips>25</MMClips>
  <ScaleCrop>false</ScaleCrop>
  <HeadingPairs>
    <vt:vector size="6" baseType="variant">
      <vt:variant>
        <vt:lpstr>Caratteri utilizzati</vt:lpstr>
      </vt:variant>
      <vt:variant>
        <vt:i4>5</vt:i4>
      </vt:variant>
      <vt:variant>
        <vt:lpstr>Tema</vt:lpstr>
      </vt:variant>
      <vt:variant>
        <vt:i4>5</vt:i4>
      </vt:variant>
      <vt:variant>
        <vt:lpstr>Titoli diapositive</vt:lpstr>
      </vt:variant>
      <vt:variant>
        <vt:i4>25</vt:i4>
      </vt:variant>
    </vt:vector>
  </HeadingPairs>
  <TitlesOfParts>
    <vt:vector size="35" baseType="lpstr">
      <vt:lpstr>Arial</vt:lpstr>
      <vt:lpstr>Calibri</vt:lpstr>
      <vt:lpstr>Calibri Light</vt:lpstr>
      <vt:lpstr>Courier New</vt:lpstr>
      <vt:lpstr>Helvetica</vt:lpstr>
      <vt:lpstr>Office Theme</vt:lpstr>
      <vt:lpstr>Custom Design</vt:lpstr>
      <vt:lpstr>Tema di Office</vt:lpstr>
      <vt:lpstr>1_Tema di Office</vt:lpstr>
      <vt:lpstr>2_Tema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An2-PAPTP DISTRIBUTION</vt:lpstr>
      <vt:lpstr>An2-PAPTP DISTRIBUTION BRAIN</vt:lpstr>
      <vt:lpstr>An2-PAPTP METABOLISM LIVER</vt:lpstr>
      <vt:lpstr>An2-PAPTP METABOLISM LIVER</vt:lpstr>
      <vt:lpstr>An2-PAPTP METABOLISM LIVER</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Owner</dc:creator>
  <cp:lastModifiedBy>SOFIA PARRASIA</cp:lastModifiedBy>
  <cp:revision>211</cp:revision>
  <cp:lastPrinted>2020-10-22T12:28:35Z</cp:lastPrinted>
  <dcterms:created xsi:type="dcterms:W3CDTF">2015-04-04T09:45:50Z</dcterms:created>
  <dcterms:modified xsi:type="dcterms:W3CDTF">2020-10-27T18:14:08Z</dcterms:modified>
</cp:coreProperties>
</file>