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handoutMasterIdLst>
    <p:handoutMasterId r:id="rId24"/>
  </p:handoutMasterIdLst>
  <p:sldIdLst>
    <p:sldId id="256" r:id="rId3"/>
    <p:sldId id="267" r:id="rId4"/>
    <p:sldId id="258" r:id="rId5"/>
    <p:sldId id="259" r:id="rId6"/>
    <p:sldId id="268" r:id="rId7"/>
    <p:sldId id="269" r:id="rId8"/>
    <p:sldId id="270" r:id="rId9"/>
    <p:sldId id="271" r:id="rId10"/>
    <p:sldId id="261" r:id="rId11"/>
    <p:sldId id="272" r:id="rId12"/>
    <p:sldId id="276" r:id="rId13"/>
    <p:sldId id="277" r:id="rId14"/>
    <p:sldId id="278" r:id="rId15"/>
    <p:sldId id="279" r:id="rId16"/>
    <p:sldId id="280" r:id="rId17"/>
    <p:sldId id="281" r:id="rId18"/>
    <p:sldId id="273" r:id="rId19"/>
    <p:sldId id="282" r:id="rId20"/>
    <p:sldId id="283" r:id="rId21"/>
    <p:sldId id="264" r:id="rId22"/>
  </p:sldIdLst>
  <p:sldSz cx="9144000" cy="6858000" type="screen4x3"/>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94638" autoAdjust="0"/>
  </p:normalViewPr>
  <p:slideViewPr>
    <p:cSldViewPr>
      <p:cViewPr varScale="1">
        <p:scale>
          <a:sx n="105" d="100"/>
          <a:sy n="105" d="100"/>
        </p:scale>
        <p:origin x="168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E00DBEE4-A35F-451C-BCBF-73654C02E910}" type="datetimeFigureOut">
              <a:rPr lang="en-US" smtClean="0"/>
              <a:t>10/30/2020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49CFBF3B-F983-4F41-9E6C-02008BB91DD1}" type="datetimeFigureOut">
              <a:rPr lang="fr-FR" smtClean="0"/>
              <a:pPr/>
              <a:t>30/10/2020</a:t>
            </a:fld>
            <a:endParaRPr lang="fr-FR"/>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16932" y="9371285"/>
            <a:ext cx="2918831" cy="493316"/>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16932" y="9371285"/>
            <a:ext cx="2918831" cy="493316"/>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30/10/2020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30/10/2020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30/10/2020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30/10/2020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10/30/2020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image" Target="../media/image16.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9.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1.e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2.e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3.e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26.em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25.emf"/><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355574"/>
            <a:ext cx="8305800" cy="4093428"/>
          </a:xfrm>
          <a:prstGeom prst="rect">
            <a:avLst/>
          </a:prstGeom>
          <a:noFill/>
        </p:spPr>
        <p:txBody>
          <a:bodyPr wrap="square" rtlCol="0">
            <a:spAutoFit/>
          </a:bodyPr>
          <a:lstStyle/>
          <a:p>
            <a:pPr algn="ctr"/>
            <a:r>
              <a:rPr lang="en-US" sz="2400" b="1" dirty="0" smtClean="0"/>
              <a:t>One </a:t>
            </a:r>
            <a:r>
              <a:rPr lang="en-US" sz="2400" b="1" dirty="0"/>
              <a:t>hour in vivo-like phenotypic screening </a:t>
            </a:r>
            <a:r>
              <a:rPr lang="en-US" sz="2400" b="1" dirty="0" smtClean="0"/>
              <a:t>system</a:t>
            </a:r>
          </a:p>
          <a:p>
            <a:pPr algn="ctr"/>
            <a:r>
              <a:rPr lang="en-US" sz="2400" b="1" dirty="0" smtClean="0"/>
              <a:t>for </a:t>
            </a:r>
            <a:r>
              <a:rPr lang="en-US" sz="2400" b="1" dirty="0"/>
              <a:t>anti-cancer </a:t>
            </a:r>
            <a:r>
              <a:rPr lang="en-US" sz="2400" b="1" dirty="0" smtClean="0"/>
              <a:t>drugs</a:t>
            </a:r>
          </a:p>
          <a:p>
            <a:pPr algn="ctr"/>
            <a:r>
              <a:rPr lang="en-US" sz="2400" b="1" dirty="0"/>
              <a:t>u</a:t>
            </a:r>
            <a:r>
              <a:rPr lang="en-US" sz="2400" b="1" dirty="0" smtClean="0"/>
              <a:t>sing a </a:t>
            </a:r>
            <a:r>
              <a:rPr lang="en-US" sz="2400" b="1" dirty="0"/>
              <a:t>high </a:t>
            </a:r>
            <a:r>
              <a:rPr lang="en-US" sz="2400" b="1" dirty="0" smtClean="0"/>
              <a:t>precision surface </a:t>
            </a:r>
            <a:r>
              <a:rPr lang="en-US" sz="2400" b="1" dirty="0"/>
              <a:t>Plasmon resonance device</a:t>
            </a:r>
          </a:p>
          <a:p>
            <a:pPr algn="ctr"/>
            <a:endParaRPr lang="en-US" b="1" dirty="0"/>
          </a:p>
          <a:p>
            <a:pPr algn="ctr"/>
            <a:endParaRPr lang="en-US" b="1" dirty="0"/>
          </a:p>
          <a:p>
            <a:pPr algn="ctr"/>
            <a:endParaRPr lang="fr-FR" dirty="0"/>
          </a:p>
          <a:p>
            <a:pPr algn="ctr"/>
            <a:r>
              <a:rPr lang="it-IT" b="1" dirty="0"/>
              <a:t>Junko Johzuka </a:t>
            </a:r>
            <a:r>
              <a:rPr lang="it-IT" b="1" baseline="30000" dirty="0" smtClean="0"/>
              <a:t>1,2,</a:t>
            </a:r>
            <a:r>
              <a:rPr lang="it-IT" b="1" dirty="0" smtClean="0"/>
              <a:t>*, </a:t>
            </a:r>
            <a:r>
              <a:rPr lang="it-IT" b="1" dirty="0"/>
              <a:t>and </a:t>
            </a:r>
            <a:r>
              <a:rPr lang="it-IT" b="1" dirty="0" smtClean="0"/>
              <a:t>Toshihiro Ona </a:t>
            </a:r>
            <a:r>
              <a:rPr lang="it-IT" b="1" baseline="30000" dirty="0" smtClean="0"/>
              <a:t>2,1</a:t>
            </a:r>
            <a:endParaRPr lang="it-IT" b="1" baseline="30000" dirty="0"/>
          </a:p>
          <a:p>
            <a:endParaRPr lang="it-IT" b="1" baseline="30000" dirty="0"/>
          </a:p>
          <a:p>
            <a:endParaRPr lang="fr-FR" dirty="0"/>
          </a:p>
          <a:p>
            <a:r>
              <a:rPr lang="en-US" baseline="30000" dirty="0"/>
              <a:t>1</a:t>
            </a:r>
            <a:r>
              <a:rPr lang="en-US" dirty="0"/>
              <a:t> O'Atari Inc., </a:t>
            </a:r>
            <a:r>
              <a:rPr lang="en-US" dirty="0" err="1"/>
              <a:t>Onojo</a:t>
            </a:r>
            <a:r>
              <a:rPr lang="en-US" dirty="0"/>
              <a:t>, Fukuoka, </a:t>
            </a:r>
            <a:r>
              <a:rPr lang="en-US" dirty="0" smtClean="0"/>
              <a:t>Japan.</a:t>
            </a:r>
            <a:endParaRPr lang="fr-FR" dirty="0"/>
          </a:p>
          <a:p>
            <a:r>
              <a:rPr lang="en-US" baseline="30000" dirty="0"/>
              <a:t>2</a:t>
            </a:r>
            <a:r>
              <a:rPr lang="en-US" dirty="0"/>
              <a:t> Graduate School of </a:t>
            </a:r>
            <a:r>
              <a:rPr lang="en-US" dirty="0" err="1"/>
              <a:t>Bioresource</a:t>
            </a:r>
            <a:r>
              <a:rPr lang="en-US" dirty="0"/>
              <a:t> and Bioenvironmental Sciences, Kyushu University</a:t>
            </a:r>
            <a:r>
              <a:rPr lang="en-US" dirty="0" smtClean="0"/>
              <a:t>, Fukuoka, Fukuoka, </a:t>
            </a:r>
            <a:r>
              <a:rPr lang="en-US" dirty="0"/>
              <a:t>Japan. </a:t>
            </a:r>
          </a:p>
          <a:p>
            <a:endParaRPr lang="fr-FR" dirty="0"/>
          </a:p>
          <a:p>
            <a:r>
              <a:rPr lang="en-US" sz="1400" b="1" dirty="0"/>
              <a:t>*</a:t>
            </a:r>
            <a:r>
              <a:rPr lang="en-US" sz="1400" dirty="0"/>
              <a:t> Corresponding author: </a:t>
            </a:r>
            <a:r>
              <a:rPr lang="en-US" sz="1400" dirty="0" smtClean="0"/>
              <a:t>info@oatari-inc.com</a:t>
            </a:r>
            <a:endParaRPr lang="fr-FR" sz="1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pic>
        <p:nvPicPr>
          <p:cNvPr id="7" name="Picture 1"/>
          <p:cNvPicPr>
            <a:picLocks noChangeAspect="1" noChangeArrowheads="1"/>
          </p:cNvPicPr>
          <p:nvPr/>
        </p:nvPicPr>
        <p:blipFill>
          <a:blip r:embed="rId4" cstate="print"/>
          <a:srcRect/>
          <a:stretch>
            <a:fillRect/>
          </a:stretch>
        </p:blipFill>
        <p:spPr bwMode="auto">
          <a:xfrm>
            <a:off x="5007332" y="5791200"/>
            <a:ext cx="1164867" cy="930275"/>
          </a:xfrm>
          <a:prstGeom prst="rect">
            <a:avLst/>
          </a:prstGeom>
          <a:noFill/>
          <a:ln w="9525">
            <a:noFill/>
            <a:miter lim="800000"/>
            <a:headEnd/>
            <a:tailEnd/>
          </a:ln>
          <a:effectLst/>
        </p:spPr>
      </p:pic>
      <p:pic>
        <p:nvPicPr>
          <p:cNvPr id="7170" name="Picture 2" descr="https://scontent-nrt1-1.xx.fbcdn.net/v/t31.0-8/16602144_223393004797951_8616119800344441353_o.jpg?_nc_cat=107&amp;ccb=2&amp;_nc_sid=09cbfe&amp;_nc_ohc=0AU1rSa25lwAX8jGoed&amp;_nc_ht=scontent-nrt1-1.xx&amp;oh=694258212bdba949c1c87b1a6ea93c34&amp;oe=5FBC5E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2159" y="5781557"/>
            <a:ext cx="1076442" cy="10764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0"/>
            <a:ext cx="8153400" cy="461665"/>
          </a:xfrm>
          <a:prstGeom prst="rect">
            <a:avLst/>
          </a:prstGeom>
          <a:noFill/>
        </p:spPr>
        <p:txBody>
          <a:bodyPr wrap="square" rtlCol="0">
            <a:spAutoFit/>
          </a:bodyPr>
          <a:lstStyle/>
          <a:p>
            <a:r>
              <a:rPr lang="fr-FR" sz="2400" b="1" dirty="0" smtClean="0"/>
              <a:t>Introduction: Original technology</a:t>
            </a:r>
            <a:r>
              <a:rPr lang="fr-FR" altLang="ja-JP" sz="2400" b="1" dirty="0"/>
              <a:t> </a:t>
            </a:r>
            <a:r>
              <a:rPr lang="fr-FR" altLang="ja-JP" sz="2400" b="1" dirty="0">
                <a:latin typeface="Century" panose="02040604050505020304" pitchFamily="18" charset="0"/>
              </a:rPr>
              <a:t>– </a:t>
            </a:r>
            <a:r>
              <a:rPr lang="fr-FR" sz="2400" b="1" dirty="0" smtClean="0"/>
              <a:t>HP-SPR</a:t>
            </a:r>
            <a:endParaRPr lang="fr-FR" sz="2400" b="1" dirty="0"/>
          </a:p>
        </p:txBody>
      </p:sp>
      <p:sp>
        <p:nvSpPr>
          <p:cNvPr id="6" name="Slide Number Placeholder 5"/>
          <p:cNvSpPr>
            <a:spLocks noGrp="1"/>
          </p:cNvSpPr>
          <p:nvPr>
            <p:ph type="sldNum" sz="quarter" idx="12"/>
          </p:nvPr>
        </p:nvSpPr>
        <p:spPr>
          <a:xfrm>
            <a:off x="6934200" y="5583636"/>
            <a:ext cx="2133600" cy="365125"/>
          </a:xfrm>
        </p:spPr>
        <p:txBody>
          <a:bodyPr/>
          <a:lstStyle/>
          <a:p>
            <a:fld id="{FCAEAE96-855E-42B1-8DE9-9C9E68DE18C5}" type="slidenum">
              <a:rPr lang="fr-FR" smtClean="0"/>
              <a:pPr/>
              <a:t>10</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Rectangle 4"/>
          <p:cNvSpPr>
            <a:spLocks noChangeArrowheads="1"/>
          </p:cNvSpPr>
          <p:nvPr/>
        </p:nvSpPr>
        <p:spPr bwMode="auto">
          <a:xfrm>
            <a:off x="0" y="457200"/>
            <a:ext cx="9144000" cy="541163"/>
          </a:xfrm>
          <a:prstGeom prst="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lIns="91424" tIns="45712" rIns="91424" bIns="45712" anchor="ctr"/>
          <a:lstStyle/>
          <a:p>
            <a:pPr indent="20638" algn="ctr" defTabSz="1042988">
              <a:spcBef>
                <a:spcPct val="20000"/>
              </a:spcBef>
              <a:defRPr/>
            </a:pPr>
            <a:r>
              <a:rPr lang="en-US" altLang="ja-JP" sz="2800" dirty="0" smtClean="0">
                <a:solidFill>
                  <a:schemeClr val="bg1"/>
                </a:solidFill>
              </a:rPr>
              <a:t>HP-SPR</a:t>
            </a:r>
          </a:p>
        </p:txBody>
      </p:sp>
      <p:graphicFrame>
        <p:nvGraphicFramePr>
          <p:cNvPr id="20" name="Object 2"/>
          <p:cNvGraphicFramePr>
            <a:graphicFrameLocks noChangeAspect="1"/>
          </p:cNvGraphicFramePr>
          <p:nvPr>
            <p:extLst>
              <p:ext uri="{D42A27DB-BD31-4B8C-83A1-F6EECF244321}">
                <p14:modId xmlns:p14="http://schemas.microsoft.com/office/powerpoint/2010/main" val="2640106073"/>
              </p:ext>
            </p:extLst>
          </p:nvPr>
        </p:nvGraphicFramePr>
        <p:xfrm>
          <a:off x="5796136" y="3276600"/>
          <a:ext cx="3347864" cy="2662090"/>
        </p:xfrm>
        <a:graphic>
          <a:graphicData uri="http://schemas.openxmlformats.org/presentationml/2006/ole">
            <mc:AlternateContent xmlns:mc="http://schemas.openxmlformats.org/markup-compatibility/2006">
              <mc:Choice xmlns:v="urn:schemas-microsoft-com:vml" Requires="v">
                <p:oleObj spid="_x0000_s1050" name="SPW 8.0 Graph" r:id="rId4" imgW="5519160" imgH="4389840" progId="SigmaPlotGraphicObject.9">
                  <p:embed/>
                </p:oleObj>
              </mc:Choice>
              <mc:Fallback>
                <p:oleObj name="SPW 8.0 Graph" r:id="rId4" imgW="5519160" imgH="4389840" progId="SigmaPlotGraphicObject.9">
                  <p:embed/>
                  <p:pic>
                    <p:nvPicPr>
                      <p:cNvPr id="79974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3276600"/>
                        <a:ext cx="3347864" cy="266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1" name="グループ化 629"/>
          <p:cNvGrpSpPr>
            <a:grpSpLocks/>
          </p:cNvGrpSpPr>
          <p:nvPr/>
        </p:nvGrpSpPr>
        <p:grpSpPr bwMode="auto">
          <a:xfrm>
            <a:off x="186881" y="1095159"/>
            <a:ext cx="3548955" cy="2347169"/>
            <a:chOff x="0" y="714356"/>
            <a:chExt cx="3800475" cy="2532063"/>
          </a:xfrm>
        </p:grpSpPr>
        <p:grpSp>
          <p:nvGrpSpPr>
            <p:cNvPr id="22" name="Group 2"/>
            <p:cNvGrpSpPr>
              <a:grpSpLocks/>
            </p:cNvGrpSpPr>
            <p:nvPr/>
          </p:nvGrpSpPr>
          <p:grpSpPr bwMode="auto">
            <a:xfrm>
              <a:off x="0" y="714356"/>
              <a:ext cx="3800475" cy="2532063"/>
              <a:chOff x="9" y="2265"/>
              <a:chExt cx="2394" cy="1595"/>
            </a:xfrm>
          </p:grpSpPr>
          <p:sp>
            <p:nvSpPr>
              <p:cNvPr id="25" name="Oval 3"/>
              <p:cNvSpPr>
                <a:spLocks noChangeAspect="1" noChangeArrowheads="1"/>
              </p:cNvSpPr>
              <p:nvPr/>
            </p:nvSpPr>
            <p:spPr bwMode="auto">
              <a:xfrm>
                <a:off x="339" y="2322"/>
                <a:ext cx="1656" cy="1538"/>
              </a:xfrm>
              <a:prstGeom prst="ellipse">
                <a:avLst/>
              </a:prstGeom>
              <a:solidFill>
                <a:srgbClr val="EBFFFF"/>
              </a:solidFill>
              <a:ln w="9525">
                <a:solidFill>
                  <a:schemeClr val="tx1"/>
                </a:solidFill>
                <a:round/>
                <a:headEnd/>
                <a:tailEnd/>
              </a:ln>
            </p:spPr>
            <p:txBody>
              <a:bodyPr wrap="none" anchor="ctr"/>
              <a:lstStyle/>
              <a:p>
                <a:endParaRPr lang="ja-JP" altLang="en-US"/>
              </a:p>
            </p:txBody>
          </p:sp>
          <p:sp useBgFill="1">
            <p:nvSpPr>
              <p:cNvPr id="26" name="Rectangle 4"/>
              <p:cNvSpPr>
                <a:spLocks noChangeArrowheads="1"/>
              </p:cNvSpPr>
              <p:nvPr/>
            </p:nvSpPr>
            <p:spPr bwMode="auto">
              <a:xfrm>
                <a:off x="277" y="2265"/>
                <a:ext cx="1770" cy="788"/>
              </a:xfrm>
              <a:prstGeom prst="rect">
                <a:avLst/>
              </a:prstGeom>
              <a:ln w="9525">
                <a:noFill/>
                <a:miter lim="800000"/>
                <a:headEnd type="none" w="sm" len="sm"/>
                <a:tailEnd type="none" w="sm" len="sm"/>
              </a:ln>
            </p:spPr>
            <p:txBody>
              <a:bodyPr wrap="none" anchor="ctr"/>
              <a:lstStyle/>
              <a:p>
                <a:endParaRPr lang="ja-JP" altLang="en-US"/>
              </a:p>
            </p:txBody>
          </p:sp>
          <p:grpSp>
            <p:nvGrpSpPr>
              <p:cNvPr id="41" name="Group 5"/>
              <p:cNvGrpSpPr>
                <a:grpSpLocks/>
              </p:cNvGrpSpPr>
              <p:nvPr/>
            </p:nvGrpSpPr>
            <p:grpSpPr bwMode="auto">
              <a:xfrm>
                <a:off x="1233" y="2961"/>
                <a:ext cx="176" cy="65"/>
                <a:chOff x="3951" y="943"/>
                <a:chExt cx="176" cy="71"/>
              </a:xfrm>
            </p:grpSpPr>
            <p:sp>
              <p:nvSpPr>
                <p:cNvPr id="71" name="Oval 6"/>
                <p:cNvSpPr>
                  <a:spLocks noChangeAspect="1" noChangeArrowheads="1"/>
                </p:cNvSpPr>
                <p:nvPr/>
              </p:nvSpPr>
              <p:spPr bwMode="auto">
                <a:xfrm>
                  <a:off x="3951" y="943"/>
                  <a:ext cx="176" cy="71"/>
                </a:xfrm>
                <a:prstGeom prst="ellipse">
                  <a:avLst/>
                </a:prstGeom>
                <a:solidFill>
                  <a:srgbClr val="FFCC99"/>
                </a:solidFill>
                <a:ln w="9525">
                  <a:solidFill>
                    <a:schemeClr val="tx1"/>
                  </a:solidFill>
                  <a:round/>
                  <a:headEnd/>
                  <a:tailEnd/>
                </a:ln>
              </p:spPr>
              <p:txBody>
                <a:bodyPr wrap="none" anchor="ctr"/>
                <a:lstStyle/>
                <a:p>
                  <a:endParaRPr lang="ja-JP" altLang="en-US"/>
                </a:p>
              </p:txBody>
            </p:sp>
            <p:sp>
              <p:nvSpPr>
                <p:cNvPr id="72" name="Oval 7"/>
                <p:cNvSpPr>
                  <a:spLocks noChangeAspect="1" noChangeArrowheads="1"/>
                </p:cNvSpPr>
                <p:nvPr/>
              </p:nvSpPr>
              <p:spPr bwMode="auto">
                <a:xfrm>
                  <a:off x="4021" y="961"/>
                  <a:ext cx="35" cy="36"/>
                </a:xfrm>
                <a:prstGeom prst="ellipse">
                  <a:avLst/>
                </a:prstGeom>
                <a:solidFill>
                  <a:srgbClr val="FF99CC"/>
                </a:solidFill>
                <a:ln w="9525">
                  <a:solidFill>
                    <a:schemeClr val="tx1"/>
                  </a:solidFill>
                  <a:round/>
                  <a:headEnd/>
                  <a:tailEnd/>
                </a:ln>
              </p:spPr>
              <p:txBody>
                <a:bodyPr wrap="none" anchor="ctr"/>
                <a:lstStyle/>
                <a:p>
                  <a:endParaRPr lang="ja-JP" altLang="en-US"/>
                </a:p>
              </p:txBody>
            </p:sp>
          </p:grpSp>
          <p:grpSp>
            <p:nvGrpSpPr>
              <p:cNvPr id="42" name="Group 8"/>
              <p:cNvGrpSpPr>
                <a:grpSpLocks/>
              </p:cNvGrpSpPr>
              <p:nvPr/>
            </p:nvGrpSpPr>
            <p:grpSpPr bwMode="auto">
              <a:xfrm>
                <a:off x="1089" y="2961"/>
                <a:ext cx="175" cy="65"/>
                <a:chOff x="3951" y="943"/>
                <a:chExt cx="176" cy="71"/>
              </a:xfrm>
            </p:grpSpPr>
            <p:sp>
              <p:nvSpPr>
                <p:cNvPr id="69" name="Oval 9"/>
                <p:cNvSpPr>
                  <a:spLocks noChangeAspect="1" noChangeArrowheads="1"/>
                </p:cNvSpPr>
                <p:nvPr/>
              </p:nvSpPr>
              <p:spPr bwMode="auto">
                <a:xfrm>
                  <a:off x="3951" y="943"/>
                  <a:ext cx="176" cy="71"/>
                </a:xfrm>
                <a:prstGeom prst="ellipse">
                  <a:avLst/>
                </a:prstGeom>
                <a:solidFill>
                  <a:srgbClr val="FFCC99"/>
                </a:solidFill>
                <a:ln w="9525">
                  <a:solidFill>
                    <a:schemeClr val="tx1"/>
                  </a:solidFill>
                  <a:round/>
                  <a:headEnd/>
                  <a:tailEnd/>
                </a:ln>
              </p:spPr>
              <p:txBody>
                <a:bodyPr wrap="none" anchor="ctr"/>
                <a:lstStyle/>
                <a:p>
                  <a:endParaRPr lang="ja-JP" altLang="en-US"/>
                </a:p>
              </p:txBody>
            </p:sp>
            <p:sp>
              <p:nvSpPr>
                <p:cNvPr id="70" name="Oval 10"/>
                <p:cNvSpPr>
                  <a:spLocks noChangeAspect="1" noChangeArrowheads="1"/>
                </p:cNvSpPr>
                <p:nvPr/>
              </p:nvSpPr>
              <p:spPr bwMode="auto">
                <a:xfrm>
                  <a:off x="4021" y="961"/>
                  <a:ext cx="35" cy="36"/>
                </a:xfrm>
                <a:prstGeom prst="ellipse">
                  <a:avLst/>
                </a:prstGeom>
                <a:solidFill>
                  <a:srgbClr val="FF99CC"/>
                </a:solidFill>
                <a:ln w="9525">
                  <a:solidFill>
                    <a:schemeClr val="tx1"/>
                  </a:solidFill>
                  <a:round/>
                  <a:headEnd/>
                  <a:tailEnd/>
                </a:ln>
              </p:spPr>
              <p:txBody>
                <a:bodyPr wrap="none" anchor="ctr"/>
                <a:lstStyle/>
                <a:p>
                  <a:endParaRPr lang="ja-JP" altLang="en-US"/>
                </a:p>
              </p:txBody>
            </p:sp>
          </p:grpSp>
          <p:sp>
            <p:nvSpPr>
              <p:cNvPr id="43" name="Line 11"/>
              <p:cNvSpPr>
                <a:spLocks noChangeAspect="1" noChangeShapeType="1"/>
              </p:cNvSpPr>
              <p:nvPr/>
            </p:nvSpPr>
            <p:spPr bwMode="auto">
              <a:xfrm>
                <a:off x="1163" y="3087"/>
                <a:ext cx="0" cy="753"/>
              </a:xfrm>
              <a:prstGeom prst="line">
                <a:avLst/>
              </a:prstGeom>
              <a:noFill/>
              <a:ln w="9525">
                <a:solidFill>
                  <a:schemeClr val="tx1"/>
                </a:solidFill>
                <a:prstDash val="dash"/>
                <a:round/>
                <a:headEnd/>
                <a:tailEnd/>
              </a:ln>
            </p:spPr>
            <p:txBody>
              <a:bodyPr/>
              <a:lstStyle/>
              <a:p>
                <a:endParaRPr lang="ja-JP" altLang="en-US"/>
              </a:p>
            </p:txBody>
          </p:sp>
          <p:sp>
            <p:nvSpPr>
              <p:cNvPr id="44" name="Line 12"/>
              <p:cNvSpPr>
                <a:spLocks noChangeAspect="1" noChangeShapeType="1"/>
              </p:cNvSpPr>
              <p:nvPr/>
            </p:nvSpPr>
            <p:spPr bwMode="auto">
              <a:xfrm>
                <a:off x="334" y="3087"/>
                <a:ext cx="1654" cy="1"/>
              </a:xfrm>
              <a:prstGeom prst="line">
                <a:avLst/>
              </a:prstGeom>
              <a:noFill/>
              <a:ln w="9525">
                <a:solidFill>
                  <a:schemeClr val="tx1"/>
                </a:solidFill>
                <a:round/>
                <a:headEnd/>
                <a:tailEnd/>
              </a:ln>
            </p:spPr>
            <p:txBody>
              <a:bodyPr/>
              <a:lstStyle/>
              <a:p>
                <a:endParaRPr lang="ja-JP" altLang="en-US"/>
              </a:p>
            </p:txBody>
          </p:sp>
          <p:sp>
            <p:nvSpPr>
              <p:cNvPr id="45" name="Rectangle 13"/>
              <p:cNvSpPr>
                <a:spLocks noChangeAspect="1" noChangeArrowheads="1"/>
              </p:cNvSpPr>
              <p:nvPr/>
            </p:nvSpPr>
            <p:spPr bwMode="auto">
              <a:xfrm>
                <a:off x="334" y="3054"/>
                <a:ext cx="1654" cy="33"/>
              </a:xfrm>
              <a:prstGeom prst="rect">
                <a:avLst/>
              </a:prstGeom>
              <a:solidFill>
                <a:srgbClr val="CCCC00"/>
              </a:solidFill>
              <a:ln w="9525">
                <a:solidFill>
                  <a:schemeClr val="tx1"/>
                </a:solidFill>
                <a:miter lim="800000"/>
                <a:headEnd/>
                <a:tailEnd/>
              </a:ln>
            </p:spPr>
            <p:txBody>
              <a:bodyPr wrap="none" anchor="ctr"/>
              <a:lstStyle/>
              <a:p>
                <a:endParaRPr lang="ja-JP" altLang="en-US"/>
              </a:p>
            </p:txBody>
          </p:sp>
          <p:sp>
            <p:nvSpPr>
              <p:cNvPr id="46" name="Line 14"/>
              <p:cNvSpPr>
                <a:spLocks noChangeAspect="1" noChangeShapeType="1"/>
              </p:cNvSpPr>
              <p:nvPr/>
            </p:nvSpPr>
            <p:spPr bwMode="auto">
              <a:xfrm rot="-3600000">
                <a:off x="1756" y="2724"/>
                <a:ext cx="0" cy="1294"/>
              </a:xfrm>
              <a:prstGeom prst="line">
                <a:avLst/>
              </a:prstGeom>
              <a:noFill/>
              <a:ln w="50800">
                <a:solidFill>
                  <a:srgbClr val="FF0000"/>
                </a:solidFill>
                <a:prstDash val="sysDot"/>
                <a:round/>
                <a:headEnd/>
                <a:tailEnd type="stealth" w="med" len="med"/>
              </a:ln>
            </p:spPr>
            <p:txBody>
              <a:bodyPr/>
              <a:lstStyle/>
              <a:p>
                <a:endParaRPr lang="ja-JP" altLang="en-US"/>
              </a:p>
            </p:txBody>
          </p:sp>
          <p:sp>
            <p:nvSpPr>
              <p:cNvPr id="47" name="Oval 15"/>
              <p:cNvSpPr>
                <a:spLocks noChangeAspect="1" noChangeArrowheads="1"/>
              </p:cNvSpPr>
              <p:nvPr/>
            </p:nvSpPr>
            <p:spPr bwMode="auto">
              <a:xfrm>
                <a:off x="1002" y="2989"/>
                <a:ext cx="177" cy="65"/>
              </a:xfrm>
              <a:prstGeom prst="ellipse">
                <a:avLst/>
              </a:prstGeom>
              <a:solidFill>
                <a:srgbClr val="FFCC99"/>
              </a:solidFill>
              <a:ln w="9525">
                <a:solidFill>
                  <a:schemeClr val="tx1"/>
                </a:solidFill>
                <a:round/>
                <a:headEnd/>
                <a:tailEnd/>
              </a:ln>
            </p:spPr>
            <p:txBody>
              <a:bodyPr wrap="none" anchor="ctr"/>
              <a:lstStyle/>
              <a:p>
                <a:endParaRPr lang="ja-JP" altLang="en-US"/>
              </a:p>
            </p:txBody>
          </p:sp>
          <p:sp>
            <p:nvSpPr>
              <p:cNvPr id="48" name="Oval 16"/>
              <p:cNvSpPr>
                <a:spLocks noChangeAspect="1" noChangeArrowheads="1"/>
              </p:cNvSpPr>
              <p:nvPr/>
            </p:nvSpPr>
            <p:spPr bwMode="auto">
              <a:xfrm>
                <a:off x="1073" y="3006"/>
                <a:ext cx="36" cy="33"/>
              </a:xfrm>
              <a:prstGeom prst="ellipse">
                <a:avLst/>
              </a:prstGeom>
              <a:solidFill>
                <a:srgbClr val="FF99CC"/>
              </a:solidFill>
              <a:ln w="9525">
                <a:solidFill>
                  <a:schemeClr val="tx1"/>
                </a:solidFill>
                <a:round/>
                <a:headEnd/>
                <a:tailEnd/>
              </a:ln>
            </p:spPr>
            <p:txBody>
              <a:bodyPr wrap="none" anchor="ctr"/>
              <a:lstStyle/>
              <a:p>
                <a:endParaRPr lang="ja-JP" altLang="en-US"/>
              </a:p>
            </p:txBody>
          </p:sp>
          <p:sp>
            <p:nvSpPr>
              <p:cNvPr id="49" name="Oval 17"/>
              <p:cNvSpPr>
                <a:spLocks noChangeAspect="1" noChangeArrowheads="1"/>
              </p:cNvSpPr>
              <p:nvPr/>
            </p:nvSpPr>
            <p:spPr bwMode="auto">
              <a:xfrm>
                <a:off x="1431" y="2989"/>
                <a:ext cx="175" cy="65"/>
              </a:xfrm>
              <a:prstGeom prst="ellipse">
                <a:avLst/>
              </a:prstGeom>
              <a:solidFill>
                <a:srgbClr val="FFCC99"/>
              </a:solidFill>
              <a:ln w="9525">
                <a:solidFill>
                  <a:schemeClr val="tx1"/>
                </a:solidFill>
                <a:round/>
                <a:headEnd/>
                <a:tailEnd/>
              </a:ln>
            </p:spPr>
            <p:txBody>
              <a:bodyPr wrap="none" anchor="ctr"/>
              <a:lstStyle/>
              <a:p>
                <a:endParaRPr lang="ja-JP" altLang="en-US"/>
              </a:p>
            </p:txBody>
          </p:sp>
          <p:sp>
            <p:nvSpPr>
              <p:cNvPr id="50" name="Oval 18"/>
              <p:cNvSpPr>
                <a:spLocks noChangeAspect="1" noChangeArrowheads="1"/>
              </p:cNvSpPr>
              <p:nvPr/>
            </p:nvSpPr>
            <p:spPr bwMode="auto">
              <a:xfrm>
                <a:off x="1509" y="3006"/>
                <a:ext cx="36" cy="33"/>
              </a:xfrm>
              <a:prstGeom prst="ellipse">
                <a:avLst/>
              </a:prstGeom>
              <a:solidFill>
                <a:srgbClr val="FF99CC"/>
              </a:solidFill>
              <a:ln w="9525">
                <a:solidFill>
                  <a:schemeClr val="tx1"/>
                </a:solidFill>
                <a:round/>
                <a:headEnd/>
                <a:tailEnd/>
              </a:ln>
            </p:spPr>
            <p:txBody>
              <a:bodyPr wrap="none" anchor="ctr"/>
              <a:lstStyle/>
              <a:p>
                <a:endParaRPr lang="ja-JP" altLang="en-US"/>
              </a:p>
            </p:txBody>
          </p:sp>
          <p:sp>
            <p:nvSpPr>
              <p:cNvPr id="51" name="Oval 19"/>
              <p:cNvSpPr>
                <a:spLocks noChangeAspect="1" noChangeArrowheads="1"/>
              </p:cNvSpPr>
              <p:nvPr/>
            </p:nvSpPr>
            <p:spPr bwMode="auto">
              <a:xfrm>
                <a:off x="1354" y="2989"/>
                <a:ext cx="176" cy="65"/>
              </a:xfrm>
              <a:prstGeom prst="ellipse">
                <a:avLst/>
              </a:prstGeom>
              <a:solidFill>
                <a:srgbClr val="FFCC99"/>
              </a:solidFill>
              <a:ln w="9525">
                <a:solidFill>
                  <a:schemeClr val="tx1"/>
                </a:solidFill>
                <a:round/>
                <a:headEnd/>
                <a:tailEnd/>
              </a:ln>
            </p:spPr>
            <p:txBody>
              <a:bodyPr wrap="none" anchor="ctr"/>
              <a:lstStyle/>
              <a:p>
                <a:endParaRPr lang="ja-JP" altLang="en-US"/>
              </a:p>
            </p:txBody>
          </p:sp>
          <p:sp>
            <p:nvSpPr>
              <p:cNvPr id="52" name="Oval 20"/>
              <p:cNvSpPr>
                <a:spLocks noChangeAspect="1" noChangeArrowheads="1"/>
              </p:cNvSpPr>
              <p:nvPr/>
            </p:nvSpPr>
            <p:spPr bwMode="auto">
              <a:xfrm>
                <a:off x="1425" y="3006"/>
                <a:ext cx="36" cy="33"/>
              </a:xfrm>
              <a:prstGeom prst="ellipse">
                <a:avLst/>
              </a:prstGeom>
              <a:solidFill>
                <a:srgbClr val="FF99CC"/>
              </a:solidFill>
              <a:ln w="9525">
                <a:solidFill>
                  <a:schemeClr val="tx1"/>
                </a:solidFill>
                <a:round/>
                <a:headEnd/>
                <a:tailEnd/>
              </a:ln>
            </p:spPr>
            <p:txBody>
              <a:bodyPr wrap="none" anchor="ctr"/>
              <a:lstStyle/>
              <a:p>
                <a:endParaRPr lang="ja-JP" altLang="en-US"/>
              </a:p>
            </p:txBody>
          </p:sp>
          <p:sp>
            <p:nvSpPr>
              <p:cNvPr id="53" name="Oval 21"/>
              <p:cNvSpPr>
                <a:spLocks noChangeAspect="1" noChangeArrowheads="1"/>
              </p:cNvSpPr>
              <p:nvPr/>
            </p:nvSpPr>
            <p:spPr bwMode="auto">
              <a:xfrm>
                <a:off x="1179" y="2989"/>
                <a:ext cx="175" cy="65"/>
              </a:xfrm>
              <a:prstGeom prst="ellipse">
                <a:avLst/>
              </a:prstGeom>
              <a:solidFill>
                <a:srgbClr val="FFCC99"/>
              </a:solidFill>
              <a:ln w="9525">
                <a:solidFill>
                  <a:schemeClr val="tx1"/>
                </a:solidFill>
                <a:round/>
                <a:headEnd/>
                <a:tailEnd/>
              </a:ln>
            </p:spPr>
            <p:txBody>
              <a:bodyPr wrap="none" anchor="ctr"/>
              <a:lstStyle/>
              <a:p>
                <a:endParaRPr lang="ja-JP" altLang="en-US"/>
              </a:p>
            </p:txBody>
          </p:sp>
          <p:sp>
            <p:nvSpPr>
              <p:cNvPr id="54" name="Oval 22"/>
              <p:cNvSpPr>
                <a:spLocks noChangeAspect="1" noChangeArrowheads="1"/>
              </p:cNvSpPr>
              <p:nvPr/>
            </p:nvSpPr>
            <p:spPr bwMode="auto">
              <a:xfrm>
                <a:off x="1249" y="3006"/>
                <a:ext cx="36" cy="33"/>
              </a:xfrm>
              <a:prstGeom prst="ellipse">
                <a:avLst/>
              </a:prstGeom>
              <a:solidFill>
                <a:srgbClr val="FF99CC"/>
              </a:solidFill>
              <a:ln w="9525">
                <a:solidFill>
                  <a:schemeClr val="tx1"/>
                </a:solidFill>
                <a:round/>
                <a:headEnd/>
                <a:tailEnd/>
              </a:ln>
            </p:spPr>
            <p:txBody>
              <a:bodyPr wrap="none" anchor="ctr"/>
              <a:lstStyle/>
              <a:p>
                <a:endParaRPr lang="ja-JP" altLang="en-US"/>
              </a:p>
            </p:txBody>
          </p:sp>
          <p:sp>
            <p:nvSpPr>
              <p:cNvPr id="55" name="AutoShape 23"/>
              <p:cNvSpPr>
                <a:spLocks noChangeAspect="1" noChangeArrowheads="1"/>
              </p:cNvSpPr>
              <p:nvPr/>
            </p:nvSpPr>
            <p:spPr bwMode="auto">
              <a:xfrm>
                <a:off x="1109" y="2989"/>
                <a:ext cx="245" cy="65"/>
              </a:xfrm>
              <a:prstGeom prst="rtTriangle">
                <a:avLst/>
              </a:prstGeom>
              <a:solidFill>
                <a:srgbClr val="FF0000"/>
              </a:solidFill>
              <a:ln w="9525">
                <a:solidFill>
                  <a:srgbClr val="FF0000"/>
                </a:solidFill>
                <a:miter lim="800000"/>
                <a:headEnd/>
                <a:tailEnd/>
              </a:ln>
            </p:spPr>
            <p:txBody>
              <a:bodyPr wrap="none" anchor="ctr"/>
              <a:lstStyle/>
              <a:p>
                <a:endParaRPr lang="ja-JP" altLang="en-US"/>
              </a:p>
            </p:txBody>
          </p:sp>
          <p:sp>
            <p:nvSpPr>
              <p:cNvPr id="56" name="Oval 24"/>
              <p:cNvSpPr>
                <a:spLocks noChangeAspect="1" noChangeArrowheads="1"/>
              </p:cNvSpPr>
              <p:nvPr/>
            </p:nvSpPr>
            <p:spPr bwMode="auto">
              <a:xfrm>
                <a:off x="863" y="2989"/>
                <a:ext cx="175" cy="65"/>
              </a:xfrm>
              <a:prstGeom prst="ellipse">
                <a:avLst/>
              </a:prstGeom>
              <a:solidFill>
                <a:srgbClr val="FFCC99"/>
              </a:solidFill>
              <a:ln w="9525">
                <a:solidFill>
                  <a:schemeClr val="tx1"/>
                </a:solidFill>
                <a:round/>
                <a:headEnd/>
                <a:tailEnd/>
              </a:ln>
            </p:spPr>
            <p:txBody>
              <a:bodyPr wrap="none" anchor="ctr"/>
              <a:lstStyle/>
              <a:p>
                <a:endParaRPr lang="ja-JP" altLang="en-US"/>
              </a:p>
            </p:txBody>
          </p:sp>
          <p:sp>
            <p:nvSpPr>
              <p:cNvPr id="57" name="Oval 25"/>
              <p:cNvSpPr>
                <a:spLocks noChangeAspect="1" noChangeArrowheads="1"/>
              </p:cNvSpPr>
              <p:nvPr/>
            </p:nvSpPr>
            <p:spPr bwMode="auto">
              <a:xfrm>
                <a:off x="932" y="3006"/>
                <a:ext cx="35" cy="33"/>
              </a:xfrm>
              <a:prstGeom prst="ellipse">
                <a:avLst/>
              </a:prstGeom>
              <a:solidFill>
                <a:srgbClr val="FF99CC"/>
              </a:solidFill>
              <a:ln w="9525">
                <a:solidFill>
                  <a:schemeClr val="tx1"/>
                </a:solidFill>
                <a:round/>
                <a:headEnd/>
                <a:tailEnd/>
              </a:ln>
            </p:spPr>
            <p:txBody>
              <a:bodyPr wrap="none" anchor="ctr"/>
              <a:lstStyle/>
              <a:p>
                <a:endParaRPr lang="ja-JP" altLang="en-US"/>
              </a:p>
            </p:txBody>
          </p:sp>
          <p:grpSp>
            <p:nvGrpSpPr>
              <p:cNvPr id="58" name="Group 26"/>
              <p:cNvGrpSpPr>
                <a:grpSpLocks/>
              </p:cNvGrpSpPr>
              <p:nvPr/>
            </p:nvGrpSpPr>
            <p:grpSpPr bwMode="auto">
              <a:xfrm>
                <a:off x="722" y="2989"/>
                <a:ext cx="175" cy="65"/>
                <a:chOff x="3951" y="943"/>
                <a:chExt cx="176" cy="71"/>
              </a:xfrm>
            </p:grpSpPr>
            <p:sp>
              <p:nvSpPr>
                <p:cNvPr id="67" name="Oval 27"/>
                <p:cNvSpPr>
                  <a:spLocks noChangeAspect="1" noChangeArrowheads="1"/>
                </p:cNvSpPr>
                <p:nvPr/>
              </p:nvSpPr>
              <p:spPr bwMode="auto">
                <a:xfrm>
                  <a:off x="3951" y="943"/>
                  <a:ext cx="176" cy="71"/>
                </a:xfrm>
                <a:prstGeom prst="ellipse">
                  <a:avLst/>
                </a:prstGeom>
                <a:solidFill>
                  <a:srgbClr val="FFCC99"/>
                </a:solidFill>
                <a:ln w="9525">
                  <a:solidFill>
                    <a:schemeClr val="tx1"/>
                  </a:solidFill>
                  <a:round/>
                  <a:headEnd/>
                  <a:tailEnd/>
                </a:ln>
              </p:spPr>
              <p:txBody>
                <a:bodyPr wrap="none" anchor="ctr"/>
                <a:lstStyle/>
                <a:p>
                  <a:endParaRPr lang="ja-JP" altLang="en-US"/>
                </a:p>
              </p:txBody>
            </p:sp>
            <p:sp>
              <p:nvSpPr>
                <p:cNvPr id="68" name="Oval 28"/>
                <p:cNvSpPr>
                  <a:spLocks noChangeAspect="1" noChangeArrowheads="1"/>
                </p:cNvSpPr>
                <p:nvPr/>
              </p:nvSpPr>
              <p:spPr bwMode="auto">
                <a:xfrm>
                  <a:off x="4021" y="961"/>
                  <a:ext cx="35" cy="36"/>
                </a:xfrm>
                <a:prstGeom prst="ellipse">
                  <a:avLst/>
                </a:prstGeom>
                <a:solidFill>
                  <a:srgbClr val="FF99CC"/>
                </a:solidFill>
                <a:ln w="9525">
                  <a:solidFill>
                    <a:schemeClr val="tx1"/>
                  </a:solidFill>
                  <a:round/>
                  <a:headEnd/>
                  <a:tailEnd/>
                </a:ln>
              </p:spPr>
              <p:txBody>
                <a:bodyPr wrap="none" anchor="ctr"/>
                <a:lstStyle/>
                <a:p>
                  <a:endParaRPr lang="ja-JP" altLang="en-US"/>
                </a:p>
              </p:txBody>
            </p:sp>
          </p:grpSp>
          <p:sp>
            <p:nvSpPr>
              <p:cNvPr id="59" name="AutoShape 29"/>
              <p:cNvSpPr>
                <a:spLocks noChangeAspect="1" noChangeArrowheads="1"/>
              </p:cNvSpPr>
              <p:nvPr/>
            </p:nvSpPr>
            <p:spPr bwMode="auto">
              <a:xfrm rot="-2700000">
                <a:off x="558" y="3430"/>
                <a:ext cx="176" cy="229"/>
              </a:xfrm>
              <a:prstGeom prst="downArrow">
                <a:avLst>
                  <a:gd name="adj1" fmla="val 50000"/>
                  <a:gd name="adj2" fmla="val 32528"/>
                </a:avLst>
              </a:prstGeom>
              <a:solidFill>
                <a:schemeClr val="accent2"/>
              </a:solidFill>
              <a:ln w="9525">
                <a:solidFill>
                  <a:schemeClr val="tx1"/>
                </a:solidFill>
                <a:miter lim="800000"/>
                <a:headEnd/>
                <a:tailEnd/>
              </a:ln>
            </p:spPr>
            <p:txBody>
              <a:bodyPr vert="eaVert" wrap="none" anchor="ctr"/>
              <a:lstStyle/>
              <a:p>
                <a:endParaRPr lang="ja-JP" altLang="en-US"/>
              </a:p>
            </p:txBody>
          </p:sp>
          <p:sp>
            <p:nvSpPr>
              <p:cNvPr id="60" name="AutoShape 30"/>
              <p:cNvSpPr>
                <a:spLocks noChangeAspect="1" noChangeArrowheads="1"/>
              </p:cNvSpPr>
              <p:nvPr/>
            </p:nvSpPr>
            <p:spPr bwMode="auto">
              <a:xfrm rot="9900000">
                <a:off x="361" y="3119"/>
                <a:ext cx="176" cy="230"/>
              </a:xfrm>
              <a:prstGeom prst="downArrow">
                <a:avLst>
                  <a:gd name="adj1" fmla="val 50000"/>
                  <a:gd name="adj2" fmla="val 32670"/>
                </a:avLst>
              </a:prstGeom>
              <a:solidFill>
                <a:schemeClr val="accent2"/>
              </a:solidFill>
              <a:ln w="9525">
                <a:solidFill>
                  <a:schemeClr val="tx1"/>
                </a:solidFill>
                <a:miter lim="800000"/>
                <a:headEnd/>
                <a:tailEnd/>
              </a:ln>
            </p:spPr>
            <p:txBody>
              <a:bodyPr vert="eaVert" wrap="none" anchor="ctr"/>
              <a:lstStyle/>
              <a:p>
                <a:endParaRPr lang="ja-JP" altLang="en-US"/>
              </a:p>
            </p:txBody>
          </p:sp>
          <p:sp>
            <p:nvSpPr>
              <p:cNvPr id="61" name="AutoShape 31"/>
              <p:cNvSpPr>
                <a:spLocks noChangeAspect="1" noChangeArrowheads="1"/>
              </p:cNvSpPr>
              <p:nvPr/>
            </p:nvSpPr>
            <p:spPr bwMode="auto">
              <a:xfrm rot="-9900000">
                <a:off x="1769" y="3119"/>
                <a:ext cx="176" cy="230"/>
              </a:xfrm>
              <a:prstGeom prst="downArrow">
                <a:avLst>
                  <a:gd name="adj1" fmla="val 50000"/>
                  <a:gd name="adj2" fmla="val 32670"/>
                </a:avLst>
              </a:prstGeom>
              <a:solidFill>
                <a:schemeClr val="accent2"/>
              </a:solidFill>
              <a:ln w="9525">
                <a:solidFill>
                  <a:schemeClr val="tx1"/>
                </a:solidFill>
                <a:miter lim="800000"/>
                <a:headEnd/>
                <a:tailEnd/>
              </a:ln>
            </p:spPr>
            <p:txBody>
              <a:bodyPr vert="eaVert" wrap="none" anchor="ctr"/>
              <a:lstStyle/>
              <a:p>
                <a:endParaRPr lang="ja-JP" altLang="en-US"/>
              </a:p>
            </p:txBody>
          </p:sp>
          <p:sp>
            <p:nvSpPr>
              <p:cNvPr id="62" name="AutoShape 32"/>
              <p:cNvSpPr>
                <a:spLocks noChangeAspect="1" noChangeArrowheads="1"/>
              </p:cNvSpPr>
              <p:nvPr/>
            </p:nvSpPr>
            <p:spPr bwMode="auto">
              <a:xfrm rot="2700000">
                <a:off x="1599" y="3406"/>
                <a:ext cx="164" cy="246"/>
              </a:xfrm>
              <a:prstGeom prst="downArrow">
                <a:avLst>
                  <a:gd name="adj1" fmla="val 50000"/>
                  <a:gd name="adj2" fmla="val 37500"/>
                </a:avLst>
              </a:prstGeom>
              <a:solidFill>
                <a:schemeClr val="accent2"/>
              </a:solidFill>
              <a:ln w="9525">
                <a:solidFill>
                  <a:schemeClr val="tx1"/>
                </a:solidFill>
                <a:miter lim="800000"/>
                <a:headEnd/>
                <a:tailEnd/>
              </a:ln>
            </p:spPr>
            <p:txBody>
              <a:bodyPr vert="eaVert" wrap="none" anchor="ctr"/>
              <a:lstStyle/>
              <a:p>
                <a:endParaRPr lang="ja-JP" altLang="en-US"/>
              </a:p>
            </p:txBody>
          </p:sp>
          <p:sp>
            <p:nvSpPr>
              <p:cNvPr id="63" name="Line 33"/>
              <p:cNvSpPr>
                <a:spLocks noChangeAspect="1" noChangeShapeType="1"/>
              </p:cNvSpPr>
              <p:nvPr/>
            </p:nvSpPr>
            <p:spPr bwMode="auto">
              <a:xfrm rot="3600000" flipV="1">
                <a:off x="616" y="2744"/>
                <a:ext cx="9" cy="1224"/>
              </a:xfrm>
              <a:prstGeom prst="line">
                <a:avLst/>
              </a:prstGeom>
              <a:noFill/>
              <a:ln w="50800">
                <a:solidFill>
                  <a:srgbClr val="FF0000"/>
                </a:solidFill>
                <a:round/>
                <a:headEnd/>
                <a:tailEnd type="stealth" w="med" len="med"/>
              </a:ln>
            </p:spPr>
            <p:txBody>
              <a:bodyPr/>
              <a:lstStyle/>
              <a:p>
                <a:endParaRPr lang="ja-JP" altLang="en-US"/>
              </a:p>
            </p:txBody>
          </p:sp>
          <p:grpSp>
            <p:nvGrpSpPr>
              <p:cNvPr id="64" name="Group 34"/>
              <p:cNvGrpSpPr>
                <a:grpSpLocks/>
              </p:cNvGrpSpPr>
              <p:nvPr/>
            </p:nvGrpSpPr>
            <p:grpSpPr bwMode="auto">
              <a:xfrm>
                <a:off x="898" y="2961"/>
                <a:ext cx="176" cy="65"/>
                <a:chOff x="3951" y="943"/>
                <a:chExt cx="176" cy="71"/>
              </a:xfrm>
            </p:grpSpPr>
            <p:sp>
              <p:nvSpPr>
                <p:cNvPr id="65" name="Oval 35"/>
                <p:cNvSpPr>
                  <a:spLocks noChangeAspect="1" noChangeArrowheads="1"/>
                </p:cNvSpPr>
                <p:nvPr/>
              </p:nvSpPr>
              <p:spPr bwMode="auto">
                <a:xfrm>
                  <a:off x="3951" y="943"/>
                  <a:ext cx="176" cy="71"/>
                </a:xfrm>
                <a:prstGeom prst="ellipse">
                  <a:avLst/>
                </a:prstGeom>
                <a:solidFill>
                  <a:srgbClr val="FFCC99"/>
                </a:solidFill>
                <a:ln w="9525">
                  <a:solidFill>
                    <a:schemeClr val="tx1"/>
                  </a:solidFill>
                  <a:round/>
                  <a:headEnd/>
                  <a:tailEnd/>
                </a:ln>
              </p:spPr>
              <p:txBody>
                <a:bodyPr wrap="none" anchor="ctr"/>
                <a:lstStyle/>
                <a:p>
                  <a:endParaRPr lang="ja-JP" altLang="en-US"/>
                </a:p>
              </p:txBody>
            </p:sp>
            <p:sp>
              <p:nvSpPr>
                <p:cNvPr id="66" name="Oval 36"/>
                <p:cNvSpPr>
                  <a:spLocks noChangeAspect="1" noChangeArrowheads="1"/>
                </p:cNvSpPr>
                <p:nvPr/>
              </p:nvSpPr>
              <p:spPr bwMode="auto">
                <a:xfrm>
                  <a:off x="4021" y="961"/>
                  <a:ext cx="35" cy="36"/>
                </a:xfrm>
                <a:prstGeom prst="ellipse">
                  <a:avLst/>
                </a:prstGeom>
                <a:solidFill>
                  <a:srgbClr val="FF99CC"/>
                </a:solidFill>
                <a:ln w="9525">
                  <a:solidFill>
                    <a:schemeClr val="tx1"/>
                  </a:solidFill>
                  <a:round/>
                  <a:headEnd/>
                  <a:tailEnd/>
                </a:ln>
              </p:spPr>
              <p:txBody>
                <a:bodyPr wrap="none" anchor="ctr"/>
                <a:lstStyle/>
                <a:p>
                  <a:endParaRPr lang="ja-JP" altLang="en-US"/>
                </a:p>
              </p:txBody>
            </p:sp>
          </p:grpSp>
        </p:grpSp>
        <p:sp>
          <p:nvSpPr>
            <p:cNvPr id="23" name="Freeform 37"/>
            <p:cNvSpPr>
              <a:spLocks/>
            </p:cNvSpPr>
            <p:nvPr/>
          </p:nvSpPr>
          <p:spPr bwMode="auto">
            <a:xfrm>
              <a:off x="1544637" y="2116117"/>
              <a:ext cx="269875" cy="217488"/>
            </a:xfrm>
            <a:custGeom>
              <a:avLst/>
              <a:gdLst>
                <a:gd name="T0" fmla="*/ 269875 w 170"/>
                <a:gd name="T1" fmla="*/ 185738 h 137"/>
                <a:gd name="T2" fmla="*/ 185737 w 170"/>
                <a:gd name="T3" fmla="*/ 215900 h 137"/>
                <a:gd name="T4" fmla="*/ 100012 w 170"/>
                <a:gd name="T5" fmla="*/ 195263 h 137"/>
                <a:gd name="T6" fmla="*/ 15875 w 170"/>
                <a:gd name="T7" fmla="*/ 114300 h 137"/>
                <a:gd name="T8" fmla="*/ 3175 w 170"/>
                <a:gd name="T9" fmla="*/ 0 h 137"/>
                <a:gd name="T10" fmla="*/ 0 60000 65536"/>
                <a:gd name="T11" fmla="*/ 0 60000 65536"/>
                <a:gd name="T12" fmla="*/ 0 60000 65536"/>
                <a:gd name="T13" fmla="*/ 0 60000 65536"/>
                <a:gd name="T14" fmla="*/ 0 60000 65536"/>
                <a:gd name="T15" fmla="*/ 0 w 170"/>
                <a:gd name="T16" fmla="*/ 0 h 137"/>
                <a:gd name="T17" fmla="*/ 170 w 170"/>
                <a:gd name="T18" fmla="*/ 137 h 137"/>
              </a:gdLst>
              <a:ahLst/>
              <a:cxnLst>
                <a:cxn ang="T10">
                  <a:pos x="T0" y="T1"/>
                </a:cxn>
                <a:cxn ang="T11">
                  <a:pos x="T2" y="T3"/>
                </a:cxn>
                <a:cxn ang="T12">
                  <a:pos x="T4" y="T5"/>
                </a:cxn>
                <a:cxn ang="T13">
                  <a:pos x="T6" y="T7"/>
                </a:cxn>
                <a:cxn ang="T14">
                  <a:pos x="T8" y="T9"/>
                </a:cxn>
              </a:cxnLst>
              <a:rect l="T15" t="T16" r="T17" b="T18"/>
              <a:pathLst>
                <a:path w="170" h="137">
                  <a:moveTo>
                    <a:pt x="170" y="117"/>
                  </a:moveTo>
                  <a:cubicBezTo>
                    <a:pt x="161" y="120"/>
                    <a:pt x="134" y="135"/>
                    <a:pt x="117" y="136"/>
                  </a:cubicBezTo>
                  <a:cubicBezTo>
                    <a:pt x="99" y="137"/>
                    <a:pt x="81" y="134"/>
                    <a:pt x="63" y="123"/>
                  </a:cubicBezTo>
                  <a:cubicBezTo>
                    <a:pt x="45" y="112"/>
                    <a:pt x="20" y="92"/>
                    <a:pt x="10" y="72"/>
                  </a:cubicBezTo>
                  <a:cubicBezTo>
                    <a:pt x="0" y="52"/>
                    <a:pt x="4" y="15"/>
                    <a:pt x="2" y="0"/>
                  </a:cubicBezTo>
                </a:path>
              </a:pathLst>
            </a:custGeom>
            <a:noFill/>
            <a:ln w="28575">
              <a:solidFill>
                <a:schemeClr val="tx1"/>
              </a:solidFill>
              <a:round/>
              <a:headEnd/>
              <a:tailEnd/>
            </a:ln>
          </p:spPr>
          <p:txBody>
            <a:bodyPr>
              <a:spAutoFit/>
            </a:bodyPr>
            <a:lstStyle/>
            <a:p>
              <a:endParaRPr lang="ja-JP" altLang="en-US"/>
            </a:p>
          </p:txBody>
        </p:sp>
        <p:sp>
          <p:nvSpPr>
            <p:cNvPr id="24" name="Rectangle 38"/>
            <p:cNvSpPr>
              <a:spLocks noChangeArrowheads="1"/>
            </p:cNvSpPr>
            <p:nvPr/>
          </p:nvSpPr>
          <p:spPr bwMode="auto">
            <a:xfrm>
              <a:off x="1357312" y="2179617"/>
              <a:ext cx="342900" cy="457200"/>
            </a:xfrm>
            <a:prstGeom prst="rect">
              <a:avLst/>
            </a:prstGeom>
            <a:noFill/>
            <a:ln w="9525">
              <a:noFill/>
              <a:miter lim="800000"/>
              <a:headEnd/>
              <a:tailEnd/>
            </a:ln>
          </p:spPr>
          <p:txBody>
            <a:bodyPr wrap="none">
              <a:spAutoFit/>
            </a:bodyPr>
            <a:lstStyle/>
            <a:p>
              <a:pPr>
                <a:spcBef>
                  <a:spcPct val="50000"/>
                </a:spcBef>
              </a:pPr>
              <a:r>
                <a:rPr lang="en-US" altLang="ja-JP" b="1">
                  <a:latin typeface="Symbol" pitchFamily="18" charset="2"/>
                </a:rPr>
                <a:t>q</a:t>
              </a:r>
            </a:p>
          </p:txBody>
        </p:sp>
      </p:grpSp>
      <p:sp>
        <p:nvSpPr>
          <p:cNvPr id="90" name="Text Box 58"/>
          <p:cNvSpPr txBox="1">
            <a:spLocks noChangeArrowheads="1"/>
          </p:cNvSpPr>
          <p:nvPr/>
        </p:nvSpPr>
        <p:spPr bwMode="auto">
          <a:xfrm>
            <a:off x="885825" y="3519886"/>
            <a:ext cx="4972050" cy="708025"/>
          </a:xfrm>
          <a:prstGeom prst="rect">
            <a:avLst/>
          </a:prstGeom>
          <a:noFill/>
          <a:ln w="9525">
            <a:noFill/>
            <a:miter lim="800000"/>
            <a:headEnd/>
            <a:tailEnd/>
          </a:ln>
        </p:spPr>
        <p:txBody>
          <a:bodyPr>
            <a:spAutoFit/>
          </a:bodyPr>
          <a:lstStyle/>
          <a:p>
            <a:pPr>
              <a:spcBef>
                <a:spcPct val="50000"/>
              </a:spcBef>
            </a:pPr>
            <a:r>
              <a:rPr lang="en-US" altLang="ja-JP" sz="2000" b="1" dirty="0">
                <a:solidFill>
                  <a:srgbClr val="008000"/>
                </a:solidFill>
              </a:rPr>
              <a:t>Cell dielectric constant (polarization) change can be detected by SPR sensor</a:t>
            </a:r>
          </a:p>
        </p:txBody>
      </p:sp>
      <p:sp>
        <p:nvSpPr>
          <p:cNvPr id="91" name="AutoShape 59"/>
          <p:cNvSpPr>
            <a:spLocks noChangeArrowheads="1"/>
          </p:cNvSpPr>
          <p:nvPr/>
        </p:nvSpPr>
        <p:spPr bwMode="auto">
          <a:xfrm>
            <a:off x="214313" y="3656411"/>
            <a:ext cx="533400" cy="609600"/>
          </a:xfrm>
          <a:custGeom>
            <a:avLst/>
            <a:gdLst>
              <a:gd name="T0" fmla="*/ 9879012 w 21600"/>
              <a:gd name="T1" fmla="*/ 0 h 21600"/>
              <a:gd name="T2" fmla="*/ 0 w 21600"/>
              <a:gd name="T3" fmla="*/ 8602134 h 21600"/>
              <a:gd name="T4" fmla="*/ 9879012 w 21600"/>
              <a:gd name="T5" fmla="*/ 17204267 h 21600"/>
              <a:gd name="T6" fmla="*/ 13172018 w 21600"/>
              <a:gd name="T7" fmla="*/ 860213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3366"/>
          </a:solidFill>
          <a:ln w="9525">
            <a:noFill/>
            <a:miter lim="800000"/>
            <a:headEnd/>
            <a:tailEnd/>
          </a:ln>
        </p:spPr>
        <p:txBody>
          <a:bodyPr anchor="ctr">
            <a:spAutoFit/>
          </a:bodyPr>
          <a:lstStyle/>
          <a:p>
            <a:endParaRPr lang="ja-JP" altLang="en-US"/>
          </a:p>
        </p:txBody>
      </p:sp>
      <p:sp>
        <p:nvSpPr>
          <p:cNvPr id="94" name="Text Box 58"/>
          <p:cNvSpPr txBox="1">
            <a:spLocks noChangeArrowheads="1"/>
          </p:cNvSpPr>
          <p:nvPr/>
        </p:nvSpPr>
        <p:spPr bwMode="auto">
          <a:xfrm>
            <a:off x="928688" y="4442224"/>
            <a:ext cx="4972050" cy="1015663"/>
          </a:xfrm>
          <a:prstGeom prst="rect">
            <a:avLst/>
          </a:prstGeom>
          <a:noFill/>
          <a:ln w="9525">
            <a:noFill/>
            <a:miter lim="800000"/>
            <a:headEnd/>
            <a:tailEnd/>
          </a:ln>
        </p:spPr>
        <p:txBody>
          <a:bodyPr>
            <a:spAutoFit/>
          </a:bodyPr>
          <a:lstStyle/>
          <a:p>
            <a:pPr>
              <a:spcBef>
                <a:spcPct val="50000"/>
              </a:spcBef>
            </a:pPr>
            <a:r>
              <a:rPr lang="en-US" altLang="ja-JP" sz="2000" b="1" dirty="0" smtClean="0">
                <a:solidFill>
                  <a:srgbClr val="FF0000"/>
                </a:solidFill>
              </a:rPr>
              <a:t>Mitochondrial </a:t>
            </a:r>
            <a:r>
              <a:rPr lang="en-US" altLang="ja-JP" sz="2000" b="1" dirty="0">
                <a:solidFill>
                  <a:srgbClr val="FF0000"/>
                </a:solidFill>
              </a:rPr>
              <a:t>membrane potential </a:t>
            </a:r>
            <a:r>
              <a:rPr lang="en-US" altLang="ja-JP" sz="2000" b="1" dirty="0" smtClean="0">
                <a:solidFill>
                  <a:srgbClr val="FF0000"/>
                </a:solidFill>
              </a:rPr>
              <a:t>(MMP) </a:t>
            </a:r>
            <a:r>
              <a:rPr lang="en-US" altLang="ja-JP" sz="2000" b="1" dirty="0">
                <a:solidFill>
                  <a:srgbClr val="FF0000"/>
                </a:solidFill>
              </a:rPr>
              <a:t>change </a:t>
            </a:r>
            <a:r>
              <a:rPr lang="en-US" altLang="ja-JP" sz="2000" b="1" dirty="0">
                <a:solidFill>
                  <a:srgbClr val="FF0066"/>
                </a:solidFill>
              </a:rPr>
              <a:t>by simultaneous fluorescence microscopy using specific inhibitors</a:t>
            </a:r>
          </a:p>
        </p:txBody>
      </p:sp>
      <p:sp>
        <p:nvSpPr>
          <p:cNvPr id="95" name="AutoShape 59"/>
          <p:cNvSpPr>
            <a:spLocks noChangeArrowheads="1"/>
          </p:cNvSpPr>
          <p:nvPr/>
        </p:nvSpPr>
        <p:spPr bwMode="auto">
          <a:xfrm>
            <a:off x="214313" y="4727974"/>
            <a:ext cx="533400" cy="733425"/>
          </a:xfrm>
          <a:custGeom>
            <a:avLst/>
            <a:gdLst>
              <a:gd name="T0" fmla="*/ 9879012 w 21600"/>
              <a:gd name="T1" fmla="*/ 0 h 21600"/>
              <a:gd name="T2" fmla="*/ 0 w 21600"/>
              <a:gd name="T3" fmla="*/ 12455729 h 21600"/>
              <a:gd name="T4" fmla="*/ 9879012 w 21600"/>
              <a:gd name="T5" fmla="*/ 24911425 h 21600"/>
              <a:gd name="T6" fmla="*/ 13172018 w 21600"/>
              <a:gd name="T7" fmla="*/ 1245572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33"/>
          </a:solidFill>
          <a:ln w="9525">
            <a:noFill/>
            <a:miter lim="800000"/>
            <a:headEnd/>
            <a:tailEnd/>
          </a:ln>
        </p:spPr>
        <p:txBody>
          <a:bodyPr anchor="ctr">
            <a:spAutoFit/>
          </a:bodyPr>
          <a:lstStyle/>
          <a:p>
            <a:endParaRPr lang="ja-JP" altLang="en-US">
              <a:solidFill>
                <a:srgbClr val="FF0000"/>
              </a:solidFill>
            </a:endParaRPr>
          </a:p>
        </p:txBody>
      </p:sp>
      <p:pic>
        <p:nvPicPr>
          <p:cNvPr id="96" name="Picture 1"/>
          <p:cNvPicPr>
            <a:picLocks noChangeAspect="1" noChangeArrowheads="1"/>
          </p:cNvPicPr>
          <p:nvPr/>
        </p:nvPicPr>
        <p:blipFill>
          <a:blip r:embed="rId6" cstate="print"/>
          <a:srcRect/>
          <a:stretch>
            <a:fillRect/>
          </a:stretch>
        </p:blipFill>
        <p:spPr bwMode="auto">
          <a:xfrm>
            <a:off x="6204140" y="1911511"/>
            <a:ext cx="2871961" cy="1593689"/>
          </a:xfrm>
          <a:prstGeom prst="rect">
            <a:avLst/>
          </a:prstGeom>
          <a:noFill/>
          <a:ln w="9525">
            <a:noFill/>
            <a:miter lim="800000"/>
            <a:headEnd/>
            <a:tailEnd/>
          </a:ln>
          <a:effectLst/>
        </p:spPr>
      </p:pic>
      <p:pic>
        <p:nvPicPr>
          <p:cNvPr id="97" name="Picture 9"/>
          <p:cNvPicPr>
            <a:picLocks noChangeAspect="1" noChangeArrowheads="1"/>
          </p:cNvPicPr>
          <p:nvPr/>
        </p:nvPicPr>
        <p:blipFill>
          <a:blip r:embed="rId7" cstate="print"/>
          <a:srcRect/>
          <a:stretch>
            <a:fillRect/>
          </a:stretch>
        </p:blipFill>
        <p:spPr bwMode="auto">
          <a:xfrm>
            <a:off x="2181836" y="1107187"/>
            <a:ext cx="3914164" cy="1331213"/>
          </a:xfrm>
          <a:prstGeom prst="rect">
            <a:avLst/>
          </a:prstGeom>
          <a:noFill/>
          <a:ln w="9525">
            <a:noFill/>
            <a:miter lim="800000"/>
            <a:headEnd/>
            <a:tailEnd/>
          </a:ln>
          <a:effectLst/>
        </p:spPr>
      </p:pic>
    </p:spTree>
    <p:extLst>
      <p:ext uri="{BB962C8B-B14F-4D97-AF65-F5344CB8AC3E}">
        <p14:creationId xmlns:p14="http://schemas.microsoft.com/office/powerpoint/2010/main" val="237447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0"/>
            <a:ext cx="8153400" cy="461665"/>
          </a:xfrm>
          <a:prstGeom prst="rect">
            <a:avLst/>
          </a:prstGeom>
          <a:noFill/>
        </p:spPr>
        <p:txBody>
          <a:bodyPr wrap="square" rtlCol="0">
            <a:spAutoFit/>
          </a:bodyPr>
          <a:lstStyle/>
          <a:p>
            <a:r>
              <a:rPr lang="fr-FR" sz="2400" b="1" dirty="0" smtClean="0"/>
              <a:t>Introduction: Original technology</a:t>
            </a:r>
            <a:r>
              <a:rPr lang="fr-FR" altLang="ja-JP" sz="2400" b="1" dirty="0"/>
              <a:t> </a:t>
            </a:r>
            <a:r>
              <a:rPr lang="fr-FR" altLang="ja-JP" sz="2400" b="1" dirty="0">
                <a:latin typeface="Century" panose="02040604050505020304" pitchFamily="18" charset="0"/>
              </a:rPr>
              <a:t>– </a:t>
            </a:r>
            <a:r>
              <a:rPr lang="fr-FR" sz="2400" b="1" dirty="0" smtClean="0"/>
              <a:t>HP-SPR-2D</a:t>
            </a:r>
            <a:endParaRPr lang="fr-FR" sz="2400" b="1" dirty="0"/>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Rectangle 4"/>
          <p:cNvSpPr>
            <a:spLocks noChangeArrowheads="1"/>
          </p:cNvSpPr>
          <p:nvPr/>
        </p:nvSpPr>
        <p:spPr bwMode="auto">
          <a:xfrm>
            <a:off x="0" y="457200"/>
            <a:ext cx="9144000" cy="541163"/>
          </a:xfrm>
          <a:prstGeom prst="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lIns="91424" tIns="45712" rIns="91424" bIns="45712" anchor="ctr"/>
          <a:lstStyle/>
          <a:p>
            <a:pPr indent="20638" algn="ctr" defTabSz="1042988">
              <a:spcBef>
                <a:spcPct val="20000"/>
              </a:spcBef>
              <a:defRPr/>
            </a:pPr>
            <a:r>
              <a:rPr lang="en-US" altLang="ja-JP" sz="2800" dirty="0" smtClean="0">
                <a:solidFill>
                  <a:schemeClr val="bg1"/>
                </a:solidFill>
              </a:rPr>
              <a:t>HP-SPR-2D</a:t>
            </a:r>
          </a:p>
        </p:txBody>
      </p:sp>
      <p:graphicFrame>
        <p:nvGraphicFramePr>
          <p:cNvPr id="73" name="Object 92"/>
          <p:cNvGraphicFramePr>
            <a:graphicFrameLocks noChangeAspect="1"/>
          </p:cNvGraphicFramePr>
          <p:nvPr>
            <p:extLst>
              <p:ext uri="{D42A27DB-BD31-4B8C-83A1-F6EECF244321}">
                <p14:modId xmlns:p14="http://schemas.microsoft.com/office/powerpoint/2010/main" val="611283001"/>
              </p:ext>
            </p:extLst>
          </p:nvPr>
        </p:nvGraphicFramePr>
        <p:xfrm>
          <a:off x="1016905" y="533401"/>
          <a:ext cx="7110191" cy="5488038"/>
        </p:xfrm>
        <a:graphic>
          <a:graphicData uri="http://schemas.openxmlformats.org/presentationml/2006/ole">
            <mc:AlternateContent xmlns:mc="http://schemas.openxmlformats.org/markup-compatibility/2006">
              <mc:Choice xmlns:v="urn:schemas-microsoft-com:vml" Requires="v">
                <p:oleObj spid="_x0000_s2070" name="SPW 10.0 Graph" r:id="rId4" imgW="5734080" imgH="4426560" progId="SigmaPlotGraphicObject.9">
                  <p:embed/>
                </p:oleObj>
              </mc:Choice>
              <mc:Fallback>
                <p:oleObj name="SPW 10.0 Graph" r:id="rId4" imgW="5734080" imgH="4426560" progId="SigmaPlotGraphicObject.9">
                  <p:embed/>
                  <p:pic>
                    <p:nvPicPr>
                      <p:cNvPr id="864259" name="Object 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905" y="533401"/>
                        <a:ext cx="7110191" cy="5488038"/>
                      </a:xfrm>
                      <a:prstGeom prst="rect">
                        <a:avLst/>
                      </a:prstGeom>
                      <a:noFill/>
                      <a:ln>
                        <a:noFill/>
                      </a:ln>
                      <a:effectLst/>
                      <a:extLst/>
                    </p:spPr>
                  </p:pic>
                </p:oleObj>
              </mc:Fallback>
            </mc:AlternateContent>
          </a:graphicData>
        </a:graphic>
      </p:graphicFrame>
      <p:sp>
        <p:nvSpPr>
          <p:cNvPr id="74" name="正方形/長方形 73"/>
          <p:cNvSpPr/>
          <p:nvPr/>
        </p:nvSpPr>
        <p:spPr>
          <a:xfrm>
            <a:off x="2250000" y="3810000"/>
            <a:ext cx="2819400" cy="1349087"/>
          </a:xfrm>
          <a:prstGeom prst="rect">
            <a:avLst/>
          </a:prstGeom>
          <a:solidFill>
            <a:srgbClr val="0000CC"/>
          </a:solidFill>
        </p:spPr>
        <p:style>
          <a:lnRef idx="0">
            <a:schemeClr val="accent1"/>
          </a:lnRef>
          <a:fillRef idx="3">
            <a:schemeClr val="accent1"/>
          </a:fillRef>
          <a:effectRef idx="3">
            <a:schemeClr val="accent1"/>
          </a:effectRef>
          <a:fontRef idx="minor">
            <a:schemeClr val="lt1"/>
          </a:fontRef>
        </p:style>
        <p:txBody>
          <a:bodyPr wrap="square">
            <a:spAutoFit/>
          </a:bodyPr>
          <a:lstStyle/>
          <a:p>
            <a:pPr indent="-177800" algn="ctr">
              <a:lnSpc>
                <a:spcPts val="1400"/>
              </a:lnSpc>
            </a:pPr>
            <a:r>
              <a:rPr lang="en-US" altLang="ja-JP" sz="1400" b="1" u="sng" dirty="0" smtClean="0">
                <a:latin typeface="Arial" pitchFamily="34" charset="0"/>
                <a:cs typeface="Arial" pitchFamily="34" charset="0"/>
              </a:rPr>
              <a:t>Breakthrough</a:t>
            </a:r>
          </a:p>
          <a:p>
            <a:pPr indent="-177800" algn="ctr">
              <a:lnSpc>
                <a:spcPts val="1400"/>
              </a:lnSpc>
            </a:pPr>
            <a:r>
              <a:rPr lang="en-US" altLang="ja-JP" sz="1400" b="1" dirty="0" smtClean="0">
                <a:latin typeface="Arial" pitchFamily="34" charset="0"/>
                <a:cs typeface="Arial" pitchFamily="34" charset="0"/>
              </a:rPr>
              <a:t>Early mitochondrial polarization change rate after addition of  a target compound is a key to quantitatively predict the final compound efficacy against live cells!</a:t>
            </a:r>
            <a:endParaRPr lang="en-US" altLang="ja-JP" sz="1400" b="1" dirty="0" smtClean="0">
              <a:latin typeface="Calibri" pitchFamily="34" charset="0"/>
            </a:endParaRPr>
          </a:p>
        </p:txBody>
      </p:sp>
    </p:spTree>
    <p:extLst>
      <p:ext uri="{BB962C8B-B14F-4D97-AF65-F5344CB8AC3E}">
        <p14:creationId xmlns:p14="http://schemas.microsoft.com/office/powerpoint/2010/main" val="4212717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0"/>
            <a:ext cx="8153400" cy="461665"/>
          </a:xfrm>
          <a:prstGeom prst="rect">
            <a:avLst/>
          </a:prstGeom>
          <a:noFill/>
        </p:spPr>
        <p:txBody>
          <a:bodyPr wrap="square" rtlCol="0">
            <a:spAutoFit/>
          </a:bodyPr>
          <a:lstStyle/>
          <a:p>
            <a:r>
              <a:rPr lang="fr-FR" sz="2400" b="1" dirty="0" smtClean="0"/>
              <a:t>Objectives</a:t>
            </a:r>
            <a:endParaRPr lang="fr-FR" sz="2400" b="1" dirty="0"/>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正方形/長方形 1"/>
          <p:cNvSpPr/>
          <p:nvPr/>
        </p:nvSpPr>
        <p:spPr>
          <a:xfrm>
            <a:off x="76200" y="463689"/>
            <a:ext cx="8991600" cy="5632311"/>
          </a:xfrm>
          <a:prstGeom prst="rect">
            <a:avLst/>
          </a:prstGeom>
        </p:spPr>
        <p:txBody>
          <a:bodyPr wrap="square">
            <a:spAutoFit/>
          </a:bodyPr>
          <a:lstStyle/>
          <a:p>
            <a:pPr algn="just">
              <a:spcAft>
                <a:spcPts val="0"/>
              </a:spcAft>
            </a:pPr>
            <a:r>
              <a:rPr lang="en-US" altLang="ja-JP" sz="2000" kern="100" dirty="0" smtClean="0">
                <a:ea typeface="ＭＳ 明朝" panose="02020609040205080304" pitchFamily="17" charset="-128"/>
              </a:rPr>
              <a:t>The HP-SPR-2D </a:t>
            </a:r>
            <a:r>
              <a:rPr lang="en-US" altLang="ja-JP" sz="2000" kern="100" dirty="0">
                <a:ea typeface="ＭＳ 明朝" panose="02020609040205080304" pitchFamily="17" charset="-128"/>
              </a:rPr>
              <a:t>system uses 2D cells attached onto a sensor chip, which does not allow anti-cancer drug evaluation at physiological concentrations. Theoretically, SPR can detect only materials attached or very close at nearly half of incident light </a:t>
            </a:r>
            <a:r>
              <a:rPr lang="en-US" altLang="ja-JP" sz="2000" kern="100" dirty="0" smtClean="0">
                <a:ea typeface="ＭＳ 明朝" panose="02020609040205080304" pitchFamily="17" charset="-128"/>
              </a:rPr>
              <a:t>wavelength. </a:t>
            </a:r>
            <a:r>
              <a:rPr lang="en-US" altLang="ja-JP" sz="2000" kern="100" dirty="0">
                <a:ea typeface="ＭＳ 明朝" panose="02020609040205080304" pitchFamily="17" charset="-128"/>
              </a:rPr>
              <a:t>Consequently, we cannot use 3D cultured cells for the HP-SPR system</a:t>
            </a:r>
            <a:r>
              <a:rPr lang="en-US" altLang="ja-JP" sz="2000" kern="100" dirty="0" smtClean="0">
                <a:ea typeface="ＭＳ 明朝" panose="02020609040205080304" pitchFamily="17" charset="-128"/>
              </a:rPr>
              <a:t>.</a:t>
            </a:r>
          </a:p>
          <a:p>
            <a:pPr algn="just">
              <a:spcAft>
                <a:spcPts val="0"/>
              </a:spcAft>
            </a:pPr>
            <a:endParaRPr lang="en-US" altLang="ja-JP" sz="2000" kern="100" dirty="0" smtClean="0">
              <a:ea typeface="ＭＳ 明朝" panose="02020609040205080304" pitchFamily="17" charset="-128"/>
            </a:endParaRPr>
          </a:p>
          <a:p>
            <a:pPr algn="just">
              <a:spcAft>
                <a:spcPts val="0"/>
              </a:spcAft>
            </a:pPr>
            <a:r>
              <a:rPr lang="en-US" altLang="ja-JP" sz="2000" kern="100" dirty="0" smtClean="0">
                <a:ea typeface="ＭＳ 明朝" panose="02020609040205080304" pitchFamily="17" charset="-128"/>
              </a:rPr>
              <a:t>Here</a:t>
            </a:r>
            <a:r>
              <a:rPr lang="en-US" altLang="ja-JP" sz="2000" kern="100" dirty="0">
                <a:ea typeface="ＭＳ 明朝" panose="02020609040205080304" pitchFamily="17" charset="-128"/>
              </a:rPr>
              <a:t>, we report on the newly proposed HP-SPR-3D system, which evaluates the efficacy of an anti-pancreatic cancer drug at physiological concentrations. Because pancreatic cancer does not respond to many anti-cancer drugs efficiently contrary to other types of cancer, the number of deaths is increasing in pancreatic cancer </a:t>
            </a:r>
            <a:r>
              <a:rPr lang="en-US" altLang="ja-JP" sz="2000" kern="100" dirty="0" smtClean="0">
                <a:ea typeface="ＭＳ 明朝" panose="02020609040205080304" pitchFamily="17" charset="-128"/>
              </a:rPr>
              <a:t>patients. </a:t>
            </a:r>
            <a:r>
              <a:rPr lang="en-US" altLang="ja-JP" sz="2000" kern="100" dirty="0">
                <a:ea typeface="ＭＳ 明朝" panose="02020609040205080304" pitchFamily="17" charset="-128"/>
              </a:rPr>
              <a:t>Thus, our first target focused on pancreatic cancer</a:t>
            </a:r>
            <a:r>
              <a:rPr lang="en-US" altLang="ja-JP" sz="2000" kern="100" dirty="0" smtClean="0">
                <a:ea typeface="ＭＳ 明朝" panose="02020609040205080304" pitchFamily="17" charset="-128"/>
              </a:rPr>
              <a:t>.</a:t>
            </a:r>
          </a:p>
          <a:p>
            <a:pPr algn="just">
              <a:spcAft>
                <a:spcPts val="0"/>
              </a:spcAft>
            </a:pPr>
            <a:endParaRPr lang="en-US" altLang="ja-JP" sz="2000" kern="100" dirty="0" smtClean="0">
              <a:ea typeface="ＭＳ 明朝" panose="02020609040205080304" pitchFamily="17" charset="-128"/>
            </a:endParaRPr>
          </a:p>
          <a:p>
            <a:pPr algn="just">
              <a:spcAft>
                <a:spcPts val="0"/>
              </a:spcAft>
            </a:pPr>
            <a:r>
              <a:rPr lang="en-US" altLang="ja-JP" sz="2000" kern="100" dirty="0" smtClean="0">
                <a:ea typeface="ＭＳ 明朝" panose="02020609040205080304" pitchFamily="17" charset="-128"/>
              </a:rPr>
              <a:t>First</a:t>
            </a:r>
            <a:r>
              <a:rPr lang="en-US" altLang="ja-JP" sz="2000" kern="100" dirty="0">
                <a:ea typeface="ＭＳ 明朝" panose="02020609040205080304" pitchFamily="17" charset="-128"/>
              </a:rPr>
              <a:t>, HP-SPR-3D was examined by the activation of 2D cells into </a:t>
            </a:r>
            <a:r>
              <a:rPr lang="en-US" altLang="ja-JP" sz="2000" i="1" kern="100" dirty="0">
                <a:ea typeface="ＭＳ 明朝" panose="02020609040205080304" pitchFamily="17" charset="-128"/>
              </a:rPr>
              <a:t>in vivo</a:t>
            </a:r>
            <a:r>
              <a:rPr lang="en-US" altLang="ja-JP" sz="2000" kern="100" dirty="0">
                <a:ea typeface="ＭＳ 明朝" panose="02020609040205080304" pitchFamily="17" charset="-128"/>
              </a:rPr>
              <a:t>-like status on a sensor chip without cell division by applying collagen on the top of the </a:t>
            </a:r>
            <a:r>
              <a:rPr lang="en-US" altLang="ja-JP" sz="2000" kern="100" dirty="0" smtClean="0">
                <a:ea typeface="ＭＳ 明朝" panose="02020609040205080304" pitchFamily="17" charset="-128"/>
              </a:rPr>
              <a:t>cells.</a:t>
            </a:r>
          </a:p>
          <a:p>
            <a:pPr algn="just">
              <a:spcAft>
                <a:spcPts val="0"/>
              </a:spcAft>
            </a:pPr>
            <a:endParaRPr lang="en-US" altLang="ja-JP" sz="2000" kern="100" dirty="0">
              <a:ea typeface="ＭＳ 明朝" panose="02020609040205080304" pitchFamily="17" charset="-128"/>
            </a:endParaRPr>
          </a:p>
          <a:p>
            <a:pPr algn="just">
              <a:spcAft>
                <a:spcPts val="0"/>
              </a:spcAft>
            </a:pPr>
            <a:r>
              <a:rPr lang="en-US" altLang="ja-JP" sz="2000" kern="100" dirty="0" smtClean="0">
                <a:ea typeface="ＭＳ 明朝" panose="02020609040205080304" pitchFamily="17" charset="-128"/>
              </a:rPr>
              <a:t>Second</a:t>
            </a:r>
            <a:r>
              <a:rPr lang="en-US" altLang="ja-JP" sz="2000" kern="100" dirty="0">
                <a:ea typeface="ＭＳ 明朝" panose="02020609040205080304" pitchFamily="17" charset="-128"/>
              </a:rPr>
              <a:t>, the HP-SPR-3D results obtained were compared to the results of a clinically related chemosensitivity test for pancreatic cancer, collagen droplet embedded culture drug sensitivity test (CD-DST</a:t>
            </a:r>
            <a:r>
              <a:rPr lang="en-US" altLang="ja-JP" sz="2000" kern="100" dirty="0" smtClean="0">
                <a:ea typeface="ＭＳ 明朝" panose="02020609040205080304" pitchFamily="17" charset="-128"/>
              </a:rPr>
              <a:t>), </a:t>
            </a:r>
            <a:r>
              <a:rPr lang="en-US" altLang="ja-JP" sz="2000" kern="100" dirty="0">
                <a:ea typeface="ＭＳ 明朝" panose="02020609040205080304" pitchFamily="17" charset="-128"/>
              </a:rPr>
              <a:t>and the HP-SPR-3D was validated as an </a:t>
            </a:r>
            <a:r>
              <a:rPr lang="en-US" altLang="ja-JP" sz="2000" i="1" kern="100" dirty="0">
                <a:ea typeface="ＭＳ 明朝" panose="02020609040205080304" pitchFamily="17" charset="-128"/>
              </a:rPr>
              <a:t>in vivo</a:t>
            </a:r>
            <a:r>
              <a:rPr lang="en-US" altLang="ja-JP" sz="2000" kern="100" dirty="0">
                <a:ea typeface="ＭＳ 明朝" panose="02020609040205080304" pitchFamily="17" charset="-128"/>
              </a:rPr>
              <a:t>-like system.</a:t>
            </a:r>
            <a:endParaRPr lang="ja-JP" altLang="ja-JP" sz="2000" kern="100" dirty="0">
              <a:effectLst/>
              <a:ea typeface="ＭＳ 明朝" panose="02020609040205080304" pitchFamily="17" charset="-128"/>
            </a:endParaRPr>
          </a:p>
        </p:txBody>
      </p:sp>
    </p:spTree>
    <p:extLst>
      <p:ext uri="{BB962C8B-B14F-4D97-AF65-F5344CB8AC3E}">
        <p14:creationId xmlns:p14="http://schemas.microsoft.com/office/powerpoint/2010/main" val="3258790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0"/>
            <a:ext cx="8153400" cy="461665"/>
          </a:xfrm>
          <a:prstGeom prst="rect">
            <a:avLst/>
          </a:prstGeom>
          <a:noFill/>
        </p:spPr>
        <p:txBody>
          <a:bodyPr wrap="square" rtlCol="0">
            <a:spAutoFit/>
          </a:bodyPr>
          <a:lstStyle/>
          <a:p>
            <a:r>
              <a:rPr lang="fr-FR" sz="2400" b="1" dirty="0" smtClean="0"/>
              <a:t>Results and discussion: </a:t>
            </a:r>
            <a:r>
              <a:rPr lang="en-US" sz="2400" b="1" dirty="0"/>
              <a:t>Schematic diagram of </a:t>
            </a:r>
            <a:r>
              <a:rPr lang="en-US" sz="2400" b="1" dirty="0" smtClean="0"/>
              <a:t>HP-SPR-3D</a:t>
            </a:r>
            <a:endParaRPr lang="fr-FR" sz="2400" b="1" dirty="0"/>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3" name="図 2"/>
          <p:cNvPicPr>
            <a:picLocks noChangeAspect="1"/>
          </p:cNvPicPr>
          <p:nvPr/>
        </p:nvPicPr>
        <p:blipFill>
          <a:blip r:embed="rId3"/>
          <a:stretch>
            <a:fillRect/>
          </a:stretch>
        </p:blipFill>
        <p:spPr>
          <a:xfrm>
            <a:off x="2292333" y="461665"/>
            <a:ext cx="4559334" cy="5578806"/>
          </a:xfrm>
          <a:prstGeom prst="rect">
            <a:avLst/>
          </a:prstGeom>
        </p:spPr>
      </p:pic>
    </p:spTree>
    <p:extLst>
      <p:ext uri="{BB962C8B-B14F-4D97-AF65-F5344CB8AC3E}">
        <p14:creationId xmlns:p14="http://schemas.microsoft.com/office/powerpoint/2010/main" val="1751589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6" name="オブジェクト 5"/>
          <p:cNvGraphicFramePr>
            <a:graphicFrameLocks noChangeAspect="1"/>
          </p:cNvGraphicFramePr>
          <p:nvPr>
            <p:extLst>
              <p:ext uri="{D42A27DB-BD31-4B8C-83A1-F6EECF244321}">
                <p14:modId xmlns:p14="http://schemas.microsoft.com/office/powerpoint/2010/main" val="197099943"/>
              </p:ext>
            </p:extLst>
          </p:nvPr>
        </p:nvGraphicFramePr>
        <p:xfrm>
          <a:off x="1366664" y="990600"/>
          <a:ext cx="6410673" cy="5030838"/>
        </p:xfrm>
        <a:graphic>
          <a:graphicData uri="http://schemas.openxmlformats.org/presentationml/2006/ole">
            <mc:AlternateContent xmlns:mc="http://schemas.openxmlformats.org/markup-compatibility/2006">
              <mc:Choice xmlns:v="urn:schemas-microsoft-com:vml" Requires="v">
                <p:oleObj spid="_x0000_s3088" name="SPW 13.0 Graph" r:id="rId4" imgW="5583784" imgH="4381585" progId="SigmaPlotGraphicObject.12">
                  <p:embed/>
                </p:oleObj>
              </mc:Choice>
              <mc:Fallback>
                <p:oleObj name="SPW 13.0 Graph" r:id="rId4" imgW="5583784" imgH="4381585" progId="SigmaPlotGraphicObject.12">
                  <p:embed/>
                  <p:pic>
                    <p:nvPicPr>
                      <p:cNvPr id="2" name="オブジェクト 1"/>
                      <p:cNvPicPr/>
                      <p:nvPr/>
                    </p:nvPicPr>
                    <p:blipFill>
                      <a:blip r:embed="rId5"/>
                      <a:stretch>
                        <a:fillRect/>
                      </a:stretch>
                    </p:blipFill>
                    <p:spPr>
                      <a:xfrm>
                        <a:off x="1366664" y="990600"/>
                        <a:ext cx="6410673" cy="5030838"/>
                      </a:xfrm>
                      <a:prstGeom prst="rect">
                        <a:avLst/>
                      </a:prstGeom>
                    </p:spPr>
                  </p:pic>
                </p:oleObj>
              </mc:Fallback>
            </mc:AlternateContent>
          </a:graphicData>
        </a:graphic>
      </p:graphicFrame>
      <p:sp>
        <p:nvSpPr>
          <p:cNvPr id="7" name="TextBox 3"/>
          <p:cNvSpPr txBox="1"/>
          <p:nvPr/>
        </p:nvSpPr>
        <p:spPr>
          <a:xfrm>
            <a:off x="609600" y="0"/>
            <a:ext cx="8153400" cy="1200329"/>
          </a:xfrm>
          <a:prstGeom prst="rect">
            <a:avLst/>
          </a:prstGeom>
          <a:noFill/>
        </p:spPr>
        <p:txBody>
          <a:bodyPr wrap="square" rtlCol="0">
            <a:spAutoFit/>
          </a:bodyPr>
          <a:lstStyle/>
          <a:p>
            <a:r>
              <a:rPr lang="fr-FR" sz="2400" b="1" dirty="0" smtClean="0"/>
              <a:t>Results and discussion: </a:t>
            </a:r>
            <a:r>
              <a:rPr lang="en-US" sz="2400" b="1" dirty="0"/>
              <a:t>SPR angle trend in MIA PaCa-2 cancer cells with 2D and 3D conditioned status exposed to 50nM doxorubicin</a:t>
            </a:r>
            <a:endParaRPr lang="fr-FR" sz="2400" b="1" dirty="0"/>
          </a:p>
        </p:txBody>
      </p:sp>
    </p:spTree>
    <p:extLst>
      <p:ext uri="{BB962C8B-B14F-4D97-AF65-F5344CB8AC3E}">
        <p14:creationId xmlns:p14="http://schemas.microsoft.com/office/powerpoint/2010/main" val="205995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7" name="オブジェクト 6"/>
          <p:cNvGraphicFramePr>
            <a:graphicFrameLocks noChangeAspect="1"/>
          </p:cNvGraphicFramePr>
          <p:nvPr>
            <p:extLst>
              <p:ext uri="{D42A27DB-BD31-4B8C-83A1-F6EECF244321}">
                <p14:modId xmlns:p14="http://schemas.microsoft.com/office/powerpoint/2010/main" val="2002851616"/>
              </p:ext>
            </p:extLst>
          </p:nvPr>
        </p:nvGraphicFramePr>
        <p:xfrm>
          <a:off x="1556665" y="914400"/>
          <a:ext cx="6030670" cy="5107038"/>
        </p:xfrm>
        <a:graphic>
          <a:graphicData uri="http://schemas.openxmlformats.org/presentationml/2006/ole">
            <mc:AlternateContent xmlns:mc="http://schemas.openxmlformats.org/markup-compatibility/2006">
              <mc:Choice xmlns:v="urn:schemas-microsoft-com:vml" Requires="v">
                <p:oleObj spid="_x0000_s4112" name="SPW 13.0 Graph" r:id="rId4" imgW="5131326" imgH="4344895" progId="SigmaPlotGraphicObject.12">
                  <p:embed/>
                </p:oleObj>
              </mc:Choice>
              <mc:Fallback>
                <p:oleObj name="SPW 13.0 Graph" r:id="rId4" imgW="5131326" imgH="4344895" progId="SigmaPlotGraphicObject.12">
                  <p:embed/>
                  <p:pic>
                    <p:nvPicPr>
                      <p:cNvPr id="2" name="オブジェクト 1"/>
                      <p:cNvPicPr/>
                      <p:nvPr/>
                    </p:nvPicPr>
                    <p:blipFill>
                      <a:blip r:embed="rId5"/>
                      <a:stretch>
                        <a:fillRect/>
                      </a:stretch>
                    </p:blipFill>
                    <p:spPr>
                      <a:xfrm>
                        <a:off x="1556665" y="914400"/>
                        <a:ext cx="6030670" cy="5107038"/>
                      </a:xfrm>
                      <a:prstGeom prst="rect">
                        <a:avLst/>
                      </a:prstGeom>
                    </p:spPr>
                  </p:pic>
                </p:oleObj>
              </mc:Fallback>
            </mc:AlternateContent>
          </a:graphicData>
        </a:graphic>
      </p:graphicFrame>
      <p:sp>
        <p:nvSpPr>
          <p:cNvPr id="8" name="TextBox 3"/>
          <p:cNvSpPr txBox="1"/>
          <p:nvPr/>
        </p:nvSpPr>
        <p:spPr>
          <a:xfrm>
            <a:off x="609600" y="0"/>
            <a:ext cx="8153400" cy="1200329"/>
          </a:xfrm>
          <a:prstGeom prst="rect">
            <a:avLst/>
          </a:prstGeom>
          <a:noFill/>
        </p:spPr>
        <p:txBody>
          <a:bodyPr wrap="square" rtlCol="0">
            <a:spAutoFit/>
          </a:bodyPr>
          <a:lstStyle/>
          <a:p>
            <a:r>
              <a:rPr lang="fr-FR" sz="2400" b="1" dirty="0" smtClean="0"/>
              <a:t>Results and discussion: </a:t>
            </a:r>
            <a:r>
              <a:rPr lang="en-US" sz="2400" b="1" dirty="0"/>
              <a:t>Change rate in SPR angle in MIA PaCa-2 cancer cells with incubation duration with collagen exposed to 50nM doxorubicin</a:t>
            </a:r>
            <a:endParaRPr lang="fr-FR" sz="2400" b="1" dirty="0"/>
          </a:p>
        </p:txBody>
      </p:sp>
    </p:spTree>
    <p:extLst>
      <p:ext uri="{BB962C8B-B14F-4D97-AF65-F5344CB8AC3E}">
        <p14:creationId xmlns:p14="http://schemas.microsoft.com/office/powerpoint/2010/main" val="747045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6" name="オブジェクト 5"/>
          <p:cNvGraphicFramePr>
            <a:graphicFrameLocks noChangeAspect="1"/>
          </p:cNvGraphicFramePr>
          <p:nvPr>
            <p:extLst>
              <p:ext uri="{D42A27DB-BD31-4B8C-83A1-F6EECF244321}">
                <p14:modId xmlns:p14="http://schemas.microsoft.com/office/powerpoint/2010/main" val="3207141956"/>
              </p:ext>
            </p:extLst>
          </p:nvPr>
        </p:nvGraphicFramePr>
        <p:xfrm>
          <a:off x="1409708" y="914400"/>
          <a:ext cx="6324585" cy="5107038"/>
        </p:xfrm>
        <a:graphic>
          <a:graphicData uri="http://schemas.openxmlformats.org/presentationml/2006/ole">
            <mc:AlternateContent xmlns:mc="http://schemas.openxmlformats.org/markup-compatibility/2006">
              <mc:Choice xmlns:v="urn:schemas-microsoft-com:vml" Requires="v">
                <p:oleObj spid="_x0000_s5136" name="SPW 13.0 Graph" r:id="rId4" imgW="5425531" imgH="4381585" progId="SigmaPlotGraphicObject.12">
                  <p:embed/>
                </p:oleObj>
              </mc:Choice>
              <mc:Fallback>
                <p:oleObj name="SPW 13.0 Graph" r:id="rId4" imgW="5425531" imgH="4381585" progId="SigmaPlotGraphicObject.12">
                  <p:embed/>
                  <p:pic>
                    <p:nvPicPr>
                      <p:cNvPr id="2" name="オブジェクト 1"/>
                      <p:cNvPicPr/>
                      <p:nvPr/>
                    </p:nvPicPr>
                    <p:blipFill>
                      <a:blip r:embed="rId5"/>
                      <a:stretch>
                        <a:fillRect/>
                      </a:stretch>
                    </p:blipFill>
                    <p:spPr>
                      <a:xfrm>
                        <a:off x="1409708" y="914400"/>
                        <a:ext cx="6324585" cy="5107038"/>
                      </a:xfrm>
                      <a:prstGeom prst="rect">
                        <a:avLst/>
                      </a:prstGeom>
                    </p:spPr>
                  </p:pic>
                </p:oleObj>
              </mc:Fallback>
            </mc:AlternateContent>
          </a:graphicData>
        </a:graphic>
      </p:graphicFrame>
      <p:sp>
        <p:nvSpPr>
          <p:cNvPr id="7" name="TextBox 3"/>
          <p:cNvSpPr txBox="1"/>
          <p:nvPr/>
        </p:nvSpPr>
        <p:spPr>
          <a:xfrm>
            <a:off x="609600" y="0"/>
            <a:ext cx="8153400" cy="1200329"/>
          </a:xfrm>
          <a:prstGeom prst="rect">
            <a:avLst/>
          </a:prstGeom>
          <a:noFill/>
        </p:spPr>
        <p:txBody>
          <a:bodyPr wrap="square" rtlCol="0">
            <a:spAutoFit/>
          </a:bodyPr>
          <a:lstStyle/>
          <a:p>
            <a:r>
              <a:rPr lang="fr-FR" sz="2400" b="1" dirty="0" smtClean="0"/>
              <a:t>Results and discussion: </a:t>
            </a:r>
            <a:r>
              <a:rPr lang="en-US" sz="2400" b="1" dirty="0"/>
              <a:t>Relationship between cell viability by CD-DST and Change rate in SPR angle exposed to various concentrations of </a:t>
            </a:r>
            <a:r>
              <a:rPr lang="en-US" sz="2400" b="1" dirty="0" smtClean="0"/>
              <a:t>drugs (Error </a:t>
            </a:r>
            <a:r>
              <a:rPr lang="en-US" sz="2400" b="1" dirty="0"/>
              <a:t>bar shows </a:t>
            </a:r>
            <a:r>
              <a:rPr lang="en-US" sz="2400" b="1" dirty="0" smtClean="0"/>
              <a:t>SEM)</a:t>
            </a:r>
            <a:endParaRPr lang="fr-FR" sz="2400" b="1" dirty="0"/>
          </a:p>
        </p:txBody>
      </p:sp>
    </p:spTree>
    <p:extLst>
      <p:ext uri="{BB962C8B-B14F-4D97-AF65-F5344CB8AC3E}">
        <p14:creationId xmlns:p14="http://schemas.microsoft.com/office/powerpoint/2010/main" val="552309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17</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0" name="Rectangle 305"/>
          <p:cNvSpPr>
            <a:spLocks noChangeAspect="1" noChangeArrowheads="1"/>
          </p:cNvSpPr>
          <p:nvPr/>
        </p:nvSpPr>
        <p:spPr bwMode="auto">
          <a:xfrm>
            <a:off x="283861" y="1219200"/>
            <a:ext cx="8549833" cy="4752528"/>
          </a:xfrm>
          <a:prstGeom prst="rect">
            <a:avLst/>
          </a:prstGeom>
          <a:noFill/>
          <a:ln w="9525">
            <a:solidFill>
              <a:srgbClr val="FF3300"/>
            </a:solidFill>
            <a:miter lim="800000"/>
            <a:headEnd/>
            <a:tailEnd/>
          </a:ln>
        </p:spPr>
        <p:txBody>
          <a:bodyPr wrap="none" anchor="ctr"/>
          <a:lstStyle/>
          <a:p>
            <a:endParaRPr lang="ja-JP" altLang="en-US">
              <a:latin typeface="Calibri" pitchFamily="34" charset="0"/>
            </a:endParaRPr>
          </a:p>
        </p:txBody>
      </p:sp>
      <p:pic>
        <p:nvPicPr>
          <p:cNvPr id="21" name="Picture 5"/>
          <p:cNvPicPr>
            <a:picLocks noChangeAspect="1" noChangeArrowheads="1"/>
          </p:cNvPicPr>
          <p:nvPr/>
        </p:nvPicPr>
        <p:blipFill>
          <a:blip r:embed="rId3" cstate="print"/>
          <a:srcRect/>
          <a:stretch>
            <a:fillRect/>
          </a:stretch>
        </p:blipFill>
        <p:spPr bwMode="auto">
          <a:xfrm>
            <a:off x="611560" y="2659360"/>
            <a:ext cx="1553469" cy="1523644"/>
          </a:xfrm>
          <a:prstGeom prst="rect">
            <a:avLst/>
          </a:prstGeom>
          <a:noFill/>
          <a:ln w="9525">
            <a:noFill/>
            <a:miter lim="800000"/>
            <a:headEnd/>
            <a:tailEnd/>
          </a:ln>
        </p:spPr>
      </p:pic>
      <p:pic>
        <p:nvPicPr>
          <p:cNvPr id="22" name="Picture 7"/>
          <p:cNvPicPr>
            <a:picLocks noChangeAspect="1" noChangeArrowheads="1"/>
          </p:cNvPicPr>
          <p:nvPr/>
        </p:nvPicPr>
        <p:blipFill>
          <a:blip r:embed="rId4" cstate="print"/>
          <a:srcRect/>
          <a:stretch>
            <a:fillRect/>
          </a:stretch>
        </p:blipFill>
        <p:spPr bwMode="auto">
          <a:xfrm>
            <a:off x="6444208" y="3883496"/>
            <a:ext cx="1990292" cy="573888"/>
          </a:xfrm>
          <a:prstGeom prst="rect">
            <a:avLst/>
          </a:prstGeom>
          <a:noFill/>
          <a:ln w="9525">
            <a:noFill/>
            <a:miter lim="800000"/>
            <a:headEnd/>
            <a:tailEnd/>
          </a:ln>
          <a:effectLst/>
        </p:spPr>
      </p:pic>
      <p:pic>
        <p:nvPicPr>
          <p:cNvPr id="23" name="Picture 6"/>
          <p:cNvPicPr>
            <a:picLocks noChangeAspect="1" noChangeArrowheads="1"/>
          </p:cNvPicPr>
          <p:nvPr/>
        </p:nvPicPr>
        <p:blipFill>
          <a:blip r:embed="rId5" cstate="print"/>
          <a:srcRect/>
          <a:stretch>
            <a:fillRect/>
          </a:stretch>
        </p:blipFill>
        <p:spPr bwMode="auto">
          <a:xfrm>
            <a:off x="3131840" y="5467672"/>
            <a:ext cx="3350650" cy="529050"/>
          </a:xfrm>
          <a:prstGeom prst="rect">
            <a:avLst/>
          </a:prstGeom>
          <a:noFill/>
          <a:ln w="9525">
            <a:noFill/>
            <a:miter lim="800000"/>
            <a:headEnd/>
            <a:tailEnd/>
          </a:ln>
          <a:effectLst/>
        </p:spPr>
      </p:pic>
      <p:sp>
        <p:nvSpPr>
          <p:cNvPr id="24" name="Text Box 118"/>
          <p:cNvSpPr txBox="1">
            <a:spLocks noChangeArrowheads="1"/>
          </p:cNvSpPr>
          <p:nvPr/>
        </p:nvSpPr>
        <p:spPr bwMode="auto">
          <a:xfrm>
            <a:off x="467544" y="4387552"/>
            <a:ext cx="3888431" cy="1080000"/>
          </a:xfrm>
          <a:prstGeom prst="rect">
            <a:avLst/>
          </a:prstGeom>
          <a:solidFill>
            <a:srgbClr val="006600"/>
          </a:solidFill>
          <a:ln>
            <a:headEnd/>
            <a:tailEnd/>
          </a:ln>
        </p:spPr>
        <p:style>
          <a:lnRef idx="0">
            <a:schemeClr val="accent3"/>
          </a:lnRef>
          <a:fillRef idx="3">
            <a:schemeClr val="accent3"/>
          </a:fillRef>
          <a:effectRef idx="3">
            <a:schemeClr val="accent3"/>
          </a:effectRef>
          <a:fontRef idx="minor">
            <a:schemeClr val="lt1"/>
          </a:fontRef>
        </p:style>
        <p:txBody>
          <a:bodyPr vert="horz" wrap="square" lIns="53950" tIns="26975" rIns="53950" bIns="26975" numCol="1" anchor="ctr" anchorCtr="0" compatLnSpc="1">
            <a:prstTxWarp prst="textNoShape">
              <a:avLst/>
            </a:prstTxWarp>
          </a:bodyPr>
          <a:lstStyle/>
          <a:p>
            <a:pPr marL="0" marR="0" lvl="0" indent="0" algn="ctr" defTabSz="914400" rtl="0" eaLnBrk="1" fontAlgn="base" latinLnBrk="0" hangingPunct="1">
              <a:lnSpc>
                <a:spcPts val="1500"/>
              </a:lnSpc>
              <a:spcBef>
                <a:spcPct val="0"/>
              </a:spcBef>
              <a:spcAft>
                <a:spcPct val="0"/>
              </a:spcAft>
              <a:buClrTx/>
              <a:buSzTx/>
              <a:tabLst/>
            </a:pPr>
            <a:r>
              <a:rPr kumimoji="1" lang="en-US" altLang="ja-JP" sz="1600" b="1" i="0" u="sng" strike="noStrike" cap="none" normalizeH="0" baseline="0" dirty="0" smtClean="0">
                <a:ln>
                  <a:noFill/>
                </a:ln>
                <a:solidFill>
                  <a:schemeClr val="bg1"/>
                </a:solidFill>
                <a:effectLst/>
                <a:latin typeface="Arial" pitchFamily="34" charset="0"/>
                <a:ea typeface="ＭＳ Ｐゴシック" pitchFamily="50" charset="-128"/>
              </a:rPr>
              <a:t>Breakthrough</a:t>
            </a:r>
          </a:p>
          <a:p>
            <a:pPr marL="0" marR="0" lvl="0" indent="0" algn="ctr" defTabSz="914400" rtl="0" eaLnBrk="1" fontAlgn="base" latinLnBrk="0" hangingPunct="1">
              <a:lnSpc>
                <a:spcPts val="1500"/>
              </a:lnSpc>
              <a:spcBef>
                <a:spcPct val="0"/>
              </a:spcBef>
              <a:spcAft>
                <a:spcPct val="0"/>
              </a:spcAft>
              <a:buClrTx/>
              <a:buSzTx/>
              <a:tabLst/>
            </a:pPr>
            <a:r>
              <a:rPr lang="en-US" altLang="ja-JP" sz="1600" b="1" dirty="0" smtClean="0">
                <a:solidFill>
                  <a:schemeClr val="bg1"/>
                </a:solidFill>
                <a:latin typeface="Arial" pitchFamily="34" charset="0"/>
                <a:ea typeface="ＭＳ Ｐゴシック" pitchFamily="50" charset="-128"/>
              </a:rPr>
              <a:t>3D cell activity is obtained by conditioning of 2D attached cells covered by extra cellular matrix for short time with no cell division !</a:t>
            </a:r>
            <a:endParaRPr kumimoji="1" lang="ja-JP" sz="1600" b="1" i="0" strike="noStrike" cap="none" normalizeH="0" baseline="0" dirty="0" smtClean="0">
              <a:ln>
                <a:noFill/>
              </a:ln>
              <a:solidFill>
                <a:schemeClr val="bg1"/>
              </a:solidFill>
              <a:effectLst/>
              <a:latin typeface="Arial" pitchFamily="34" charset="0"/>
              <a:ea typeface="ＭＳ Ｐゴシック" pitchFamily="50" charset="-128"/>
            </a:endParaRPr>
          </a:p>
        </p:txBody>
      </p:sp>
      <p:pic>
        <p:nvPicPr>
          <p:cNvPr id="25" name="Picture 9"/>
          <p:cNvPicPr>
            <a:picLocks noChangeAspect="1" noChangeArrowheads="1"/>
          </p:cNvPicPr>
          <p:nvPr/>
        </p:nvPicPr>
        <p:blipFill>
          <a:blip r:embed="rId6" cstate="print"/>
          <a:srcRect/>
          <a:stretch>
            <a:fillRect/>
          </a:stretch>
        </p:blipFill>
        <p:spPr bwMode="auto">
          <a:xfrm>
            <a:off x="5436096" y="2514867"/>
            <a:ext cx="3359976" cy="1142733"/>
          </a:xfrm>
          <a:prstGeom prst="rect">
            <a:avLst/>
          </a:prstGeom>
          <a:noFill/>
          <a:ln w="9525">
            <a:noFill/>
            <a:miter lim="800000"/>
            <a:headEnd/>
            <a:tailEnd/>
          </a:ln>
          <a:effectLst/>
        </p:spPr>
      </p:pic>
      <p:sp>
        <p:nvSpPr>
          <p:cNvPr id="26" name="正方形/長方形 25"/>
          <p:cNvSpPr/>
          <p:nvPr/>
        </p:nvSpPr>
        <p:spPr>
          <a:xfrm>
            <a:off x="4644008" y="4387552"/>
            <a:ext cx="4032448" cy="1080000"/>
          </a:xfrm>
          <a:prstGeom prst="rect">
            <a:avLst/>
          </a:prstGeom>
          <a:solidFill>
            <a:srgbClr val="0000FF"/>
          </a:solidFill>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a:lnSpc>
                <a:spcPts val="1500"/>
              </a:lnSpc>
            </a:pPr>
            <a:r>
              <a:rPr lang="en-US" altLang="ja-JP" sz="1600" b="1" u="sng" dirty="0" smtClean="0">
                <a:latin typeface="Arial" pitchFamily="34" charset="0"/>
                <a:cs typeface="Arial" pitchFamily="34" charset="0"/>
              </a:rPr>
              <a:t>Breakthrough</a:t>
            </a:r>
          </a:p>
          <a:p>
            <a:pPr indent="-177800" algn="ctr">
              <a:lnSpc>
                <a:spcPts val="1500"/>
              </a:lnSpc>
            </a:pPr>
            <a:r>
              <a:rPr lang="en-US" altLang="ja-JP" sz="1600" b="1" dirty="0" smtClean="0">
                <a:latin typeface="Arial" pitchFamily="34" charset="0"/>
                <a:cs typeface="Arial" pitchFamily="34" charset="0"/>
              </a:rPr>
              <a:t>Early mitochondrial polarization change rate after compound addition is a key to quantitatively predict the final efficacy and toxicity properties!</a:t>
            </a:r>
            <a:endParaRPr lang="en-US" altLang="ja-JP" sz="1600" b="1" dirty="0" smtClean="0">
              <a:latin typeface="Calibri" pitchFamily="34" charset="0"/>
            </a:endParaRPr>
          </a:p>
        </p:txBody>
      </p:sp>
      <p:pic>
        <p:nvPicPr>
          <p:cNvPr id="41" name="Picture 2"/>
          <p:cNvPicPr>
            <a:picLocks noChangeAspect="1" noChangeArrowheads="1"/>
          </p:cNvPicPr>
          <p:nvPr/>
        </p:nvPicPr>
        <p:blipFill>
          <a:blip r:embed="rId7" cstate="print"/>
          <a:srcRect/>
          <a:stretch>
            <a:fillRect/>
          </a:stretch>
        </p:blipFill>
        <p:spPr bwMode="auto">
          <a:xfrm>
            <a:off x="2051720" y="1219200"/>
            <a:ext cx="4536504" cy="3160503"/>
          </a:xfrm>
          <a:prstGeom prst="rect">
            <a:avLst/>
          </a:prstGeom>
          <a:noFill/>
          <a:ln w="9525">
            <a:noFill/>
            <a:miter lim="800000"/>
            <a:headEnd/>
            <a:tailEnd/>
          </a:ln>
          <a:effectLst/>
        </p:spPr>
      </p:pic>
      <p:sp>
        <p:nvSpPr>
          <p:cNvPr id="42" name="正方形/長方形 41"/>
          <p:cNvSpPr/>
          <p:nvPr/>
        </p:nvSpPr>
        <p:spPr>
          <a:xfrm>
            <a:off x="323528" y="1291208"/>
            <a:ext cx="2376264" cy="1246495"/>
          </a:xfrm>
          <a:prstGeom prst="rect">
            <a:avLst/>
          </a:prstGeom>
          <a:solidFill>
            <a:srgbClr val="A50021"/>
          </a:solidFill>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a:lnSpc>
                <a:spcPts val="1500"/>
              </a:lnSpc>
            </a:pPr>
            <a:r>
              <a:rPr lang="en-US" altLang="ja-JP" sz="1600" b="1" u="sng" dirty="0" smtClean="0">
                <a:latin typeface="Arial" pitchFamily="34" charset="0"/>
                <a:cs typeface="Arial" pitchFamily="34" charset="0"/>
              </a:rPr>
              <a:t>Breakthrough</a:t>
            </a:r>
          </a:p>
          <a:p>
            <a:pPr indent="-177800" algn="ctr">
              <a:lnSpc>
                <a:spcPts val="1500"/>
              </a:lnSpc>
            </a:pPr>
            <a:r>
              <a:rPr lang="en-US" altLang="ja-JP" sz="1600" b="1" dirty="0" smtClean="0">
                <a:latin typeface="Arial" pitchFamily="34" charset="0"/>
                <a:cs typeface="Arial" pitchFamily="34" charset="0"/>
              </a:rPr>
              <a:t>Custom-made instrument with 10K to 1M times higher sensitivity compared to commercial one.</a:t>
            </a:r>
            <a:endParaRPr lang="en-US" altLang="ja-JP" sz="1600" b="1" dirty="0" smtClean="0">
              <a:latin typeface="Calibri" pitchFamily="34" charset="0"/>
            </a:endParaRPr>
          </a:p>
        </p:txBody>
      </p:sp>
      <p:sp>
        <p:nvSpPr>
          <p:cNvPr id="43" name="Rectangle 4"/>
          <p:cNvSpPr>
            <a:spLocks noChangeArrowheads="1"/>
          </p:cNvSpPr>
          <p:nvPr/>
        </p:nvSpPr>
        <p:spPr bwMode="auto">
          <a:xfrm>
            <a:off x="0" y="457200"/>
            <a:ext cx="9144000" cy="541163"/>
          </a:xfrm>
          <a:prstGeom prst="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lIns="91424" tIns="45712" rIns="91424" bIns="45712" anchor="ctr"/>
          <a:lstStyle/>
          <a:p>
            <a:pPr indent="20638" algn="ctr" defTabSz="1042988">
              <a:spcBef>
                <a:spcPct val="20000"/>
              </a:spcBef>
              <a:defRPr/>
            </a:pPr>
            <a:r>
              <a:rPr lang="en-US" altLang="ja-JP" sz="2800" dirty="0" smtClean="0">
                <a:solidFill>
                  <a:schemeClr val="bg1"/>
                </a:solidFill>
              </a:rPr>
              <a:t>HP-SPR-3D</a:t>
            </a:r>
          </a:p>
        </p:txBody>
      </p:sp>
      <p:sp>
        <p:nvSpPr>
          <p:cNvPr id="15" name="TextBox 3"/>
          <p:cNvSpPr txBox="1"/>
          <p:nvPr/>
        </p:nvSpPr>
        <p:spPr>
          <a:xfrm>
            <a:off x="609600" y="-4465"/>
            <a:ext cx="8153400" cy="461665"/>
          </a:xfrm>
          <a:prstGeom prst="rect">
            <a:avLst/>
          </a:prstGeom>
          <a:noFill/>
        </p:spPr>
        <p:txBody>
          <a:bodyPr wrap="square" rtlCol="0">
            <a:spAutoFit/>
          </a:bodyPr>
          <a:lstStyle/>
          <a:p>
            <a:r>
              <a:rPr lang="fr-FR" sz="2400" b="1" dirty="0"/>
              <a:t>Conclusions</a:t>
            </a:r>
          </a:p>
        </p:txBody>
      </p:sp>
    </p:spTree>
    <p:extLst>
      <p:ext uri="{BB962C8B-B14F-4D97-AF65-F5344CB8AC3E}">
        <p14:creationId xmlns:p14="http://schemas.microsoft.com/office/powerpoint/2010/main" val="4221749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0"/>
            <a:ext cx="8153400" cy="461665"/>
          </a:xfrm>
          <a:prstGeom prst="rect">
            <a:avLst/>
          </a:prstGeom>
          <a:noFill/>
        </p:spPr>
        <p:txBody>
          <a:bodyPr wrap="square" rtlCol="0">
            <a:spAutoFit/>
          </a:bodyPr>
          <a:lstStyle/>
          <a:p>
            <a:r>
              <a:rPr lang="en-US" sz="2400" b="1" dirty="0"/>
              <a:t>Potential application for </a:t>
            </a:r>
            <a:r>
              <a:rPr lang="en-US" sz="2400" b="1" dirty="0" smtClean="0"/>
              <a:t>HP-SPR-3D</a:t>
            </a:r>
            <a:endParaRPr lang="fr-FR" sz="2400" b="1" dirty="0"/>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6" name="図 5"/>
          <p:cNvPicPr>
            <a:picLocks noChangeAspect="1"/>
          </p:cNvPicPr>
          <p:nvPr/>
        </p:nvPicPr>
        <p:blipFill rotWithShape="1">
          <a:blip r:embed="rId3"/>
          <a:srcRect t="4639" b="-360"/>
          <a:stretch/>
        </p:blipFill>
        <p:spPr>
          <a:xfrm>
            <a:off x="1143000" y="381247"/>
            <a:ext cx="7239001" cy="5621903"/>
          </a:xfrm>
          <a:prstGeom prst="rect">
            <a:avLst/>
          </a:prstGeom>
        </p:spPr>
      </p:pic>
    </p:spTree>
    <p:extLst>
      <p:ext uri="{BB962C8B-B14F-4D97-AF65-F5344CB8AC3E}">
        <p14:creationId xmlns:p14="http://schemas.microsoft.com/office/powerpoint/2010/main" val="1547650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19</a:t>
            </a:fld>
            <a:endParaRPr lang="fr-FR"/>
          </a:p>
        </p:txBody>
      </p:sp>
      <p:pic>
        <p:nvPicPr>
          <p:cNvPr id="5" name="Picture 4">
            <a:extLst>
              <a:ext uri="{FF2B5EF4-FFF2-40B4-BE49-F238E27FC236}">
                <a16:creationId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TextBox 3"/>
          <p:cNvSpPr txBox="1"/>
          <p:nvPr/>
        </p:nvSpPr>
        <p:spPr>
          <a:xfrm>
            <a:off x="685800" y="644604"/>
            <a:ext cx="8153400" cy="4154984"/>
          </a:xfrm>
          <a:prstGeom prst="rect">
            <a:avLst/>
          </a:prstGeom>
          <a:noFill/>
        </p:spPr>
        <p:txBody>
          <a:bodyPr wrap="square" rtlCol="0">
            <a:spAutoFit/>
          </a:bodyPr>
          <a:lstStyle/>
          <a:p>
            <a:r>
              <a:rPr lang="fr-FR" sz="2400" b="1" dirty="0" smtClean="0"/>
              <a:t>References</a:t>
            </a:r>
            <a:endParaRPr lang="fr-FR" sz="2400" b="1" dirty="0"/>
          </a:p>
          <a:p>
            <a:endParaRPr lang="fr-FR" sz="2400" b="1" dirty="0"/>
          </a:p>
          <a:p>
            <a:endParaRPr lang="en-US" dirty="0"/>
          </a:p>
          <a:p>
            <a:r>
              <a:rPr lang="en-US" dirty="0" err="1" smtClean="0"/>
              <a:t>Kosaihira</a:t>
            </a:r>
            <a:r>
              <a:rPr lang="en-US" dirty="0"/>
              <a:t>, A. and Ona, T</a:t>
            </a:r>
            <a:r>
              <a:rPr lang="en-US" dirty="0" smtClean="0"/>
              <a:t>. Rapid </a:t>
            </a:r>
            <a:r>
              <a:rPr lang="en-US" dirty="0"/>
              <a:t>and quantitative method for evaluating the personal therapeutic potential of cancer drugs. </a:t>
            </a:r>
            <a:r>
              <a:rPr lang="en-US" dirty="0" smtClean="0"/>
              <a:t>Analytical </a:t>
            </a:r>
            <a:r>
              <a:rPr lang="en-US" dirty="0"/>
              <a:t>and Bioanalytical Chemistry, Vol. 391 (5): 1889-1897 (2008). </a:t>
            </a:r>
            <a:endParaRPr lang="en-US" dirty="0" smtClean="0"/>
          </a:p>
          <a:p>
            <a:endParaRPr lang="en-US" dirty="0" smtClean="0"/>
          </a:p>
          <a:p>
            <a:r>
              <a:rPr lang="en-US" dirty="0" smtClean="0"/>
              <a:t>Ona</a:t>
            </a:r>
            <a:r>
              <a:rPr lang="en-US" dirty="0"/>
              <a:t>, T. and Shibata, J</a:t>
            </a:r>
            <a:r>
              <a:rPr lang="en-US" dirty="0" smtClean="0"/>
              <a:t>. Advanced </a:t>
            </a:r>
            <a:r>
              <a:rPr lang="en-US" dirty="0"/>
              <a:t>dynamic monitoring of cellular status using label-free and non-invasive cell-based sensing technology for the prediction of anti-cancer drug efficacy. </a:t>
            </a:r>
            <a:r>
              <a:rPr lang="en-US" dirty="0" smtClean="0"/>
              <a:t> Analytical </a:t>
            </a:r>
            <a:r>
              <a:rPr lang="en-US" dirty="0"/>
              <a:t>and Bioanalytical Chemistry, Vol. 398 (6): 2505-2533 (2010</a:t>
            </a:r>
            <a:r>
              <a:rPr lang="en-US" dirty="0" smtClean="0"/>
              <a:t>).</a:t>
            </a:r>
            <a:endParaRPr lang="en-US" dirty="0"/>
          </a:p>
          <a:p>
            <a:endParaRPr lang="fr-FR" dirty="0"/>
          </a:p>
          <a:p>
            <a:r>
              <a:rPr lang="fr-FR" dirty="0" smtClean="0"/>
              <a:t>Johzuka</a:t>
            </a:r>
            <a:r>
              <a:rPr lang="fr-FR" dirty="0"/>
              <a:t>, J., Ona, T. and Nomura, M</a:t>
            </a:r>
            <a:r>
              <a:rPr lang="fr-FR" dirty="0" smtClean="0"/>
              <a:t>. One </a:t>
            </a:r>
            <a:r>
              <a:rPr lang="fr-FR" dirty="0"/>
              <a:t>Hour in vivo-like phenotypic screening system for anti-cancer drugs using a high precision surface plasmon resonance device</a:t>
            </a:r>
            <a:r>
              <a:rPr lang="fr-FR" dirty="0" smtClean="0"/>
              <a:t>. Analytical </a:t>
            </a:r>
            <a:r>
              <a:rPr lang="fr-FR" dirty="0"/>
              <a:t>Sciences, Vol. 34 (10): 1189-1194 (2018). </a:t>
            </a:r>
            <a:r>
              <a:rPr lang="fr-FR" dirty="0" smtClean="0"/>
              <a:t> </a:t>
            </a:r>
            <a:endParaRPr lang="fr-FR" dirty="0"/>
          </a:p>
        </p:txBody>
      </p:sp>
    </p:spTree>
    <p:extLst>
      <p:ext uri="{BB962C8B-B14F-4D97-AF65-F5344CB8AC3E}">
        <p14:creationId xmlns:p14="http://schemas.microsoft.com/office/powerpoint/2010/main" val="813877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840468"/>
            <a:ext cx="7010400" cy="369332"/>
          </a:xfrm>
          <a:prstGeom prst="rect">
            <a:avLst/>
          </a:prstGeom>
          <a:noFill/>
        </p:spPr>
        <p:txBody>
          <a:bodyPr wrap="square" rtlCol="0">
            <a:spAutoFit/>
          </a:bodyPr>
          <a:lstStyle/>
          <a:p>
            <a:pPr algn="ctr"/>
            <a:r>
              <a:rPr lang="fr-FR" b="1" dirty="0"/>
              <a:t>Graphical </a:t>
            </a:r>
            <a:r>
              <a:rPr lang="fr-FR" b="1" dirty="0" smtClean="0"/>
              <a:t>Abstract</a:t>
            </a:r>
            <a:endParaRPr lang="fr-FR" dirty="0"/>
          </a:p>
        </p:txBody>
      </p:sp>
      <p:sp>
        <p:nvSpPr>
          <p:cNvPr id="5" name="Rectangle 4"/>
          <p:cNvSpPr/>
          <p:nvPr/>
        </p:nvSpPr>
        <p:spPr>
          <a:xfrm>
            <a:off x="228600" y="304800"/>
            <a:ext cx="8686800" cy="1200329"/>
          </a:xfrm>
          <a:prstGeom prst="rect">
            <a:avLst/>
          </a:prstGeom>
        </p:spPr>
        <p:txBody>
          <a:bodyPr wrap="square">
            <a:spAutoFit/>
          </a:bodyPr>
          <a:lstStyle/>
          <a:p>
            <a:pPr algn="ctr"/>
            <a:r>
              <a:rPr lang="en-US" altLang="ja-JP" sz="2400" b="1" dirty="0"/>
              <a:t>One hour in </a:t>
            </a:r>
            <a:r>
              <a:rPr lang="en-US" altLang="ja-JP" sz="2400" b="1" dirty="0" smtClean="0"/>
              <a:t>vivo-like phenotypic </a:t>
            </a:r>
            <a:r>
              <a:rPr lang="en-US" altLang="ja-JP" sz="2400" b="1" dirty="0"/>
              <a:t>screening system</a:t>
            </a:r>
          </a:p>
          <a:p>
            <a:pPr algn="ctr"/>
            <a:r>
              <a:rPr lang="en-US" altLang="ja-JP" sz="2400" b="1" dirty="0"/>
              <a:t>for anti-cancer </a:t>
            </a:r>
            <a:r>
              <a:rPr lang="en-US" altLang="ja-JP" sz="2400" b="1" dirty="0" smtClean="0"/>
              <a:t>drugs using </a:t>
            </a:r>
            <a:r>
              <a:rPr lang="en-US" altLang="ja-JP" sz="2400" b="1" dirty="0"/>
              <a:t>a high precision surface Plasmon resonance </a:t>
            </a:r>
            <a:r>
              <a:rPr lang="en-US" altLang="ja-JP" sz="2400" b="1" dirty="0" smtClean="0"/>
              <a:t>device</a:t>
            </a:r>
            <a:endParaRPr lang="en-US" sz="2400" b="1" dirty="0"/>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2" name="図 1"/>
          <p:cNvPicPr>
            <a:picLocks noChangeAspect="1"/>
          </p:cNvPicPr>
          <p:nvPr/>
        </p:nvPicPr>
        <p:blipFill>
          <a:blip r:embed="rId4"/>
          <a:stretch>
            <a:fillRect/>
          </a:stretch>
        </p:blipFill>
        <p:spPr>
          <a:xfrm>
            <a:off x="74489" y="2531850"/>
            <a:ext cx="8993311" cy="2878350"/>
          </a:xfrm>
          <a:prstGeom prst="rect">
            <a:avLst/>
          </a:prstGeom>
        </p:spPr>
      </p:pic>
    </p:spTree>
    <p:extLst>
      <p:ext uri="{BB962C8B-B14F-4D97-AF65-F5344CB8AC3E}">
        <p14:creationId xmlns:p14="http://schemas.microsoft.com/office/powerpoint/2010/main" val="2558619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fr-FR" sz="2400" b="1" dirty="0" smtClean="0"/>
              <a:t>Acknowledgments</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20</a:t>
            </a:fld>
            <a:endParaRPr lang="fr-FR"/>
          </a:p>
        </p:txBody>
      </p:sp>
      <p:pic>
        <p:nvPicPr>
          <p:cNvPr id="5" name="Picture 4">
            <a:extLst>
              <a:ext uri="{FF2B5EF4-FFF2-40B4-BE49-F238E27FC236}">
                <a16:creationId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2" name="図 1"/>
          <p:cNvPicPr>
            <a:picLocks noChangeAspect="1"/>
          </p:cNvPicPr>
          <p:nvPr/>
        </p:nvPicPr>
        <p:blipFill>
          <a:blip r:embed="rId3"/>
          <a:stretch>
            <a:fillRect/>
          </a:stretch>
        </p:blipFill>
        <p:spPr>
          <a:xfrm>
            <a:off x="819037" y="4636637"/>
            <a:ext cx="7943963" cy="1145409"/>
          </a:xfrm>
          <a:prstGeom prst="rect">
            <a:avLst/>
          </a:prstGeom>
        </p:spPr>
      </p:pic>
      <p:sp>
        <p:nvSpPr>
          <p:cNvPr id="3" name="正方形/長方形 2"/>
          <p:cNvSpPr/>
          <p:nvPr/>
        </p:nvSpPr>
        <p:spPr>
          <a:xfrm>
            <a:off x="609600" y="1092083"/>
            <a:ext cx="7848600" cy="923330"/>
          </a:xfrm>
          <a:prstGeom prst="rect">
            <a:avLst/>
          </a:prstGeom>
        </p:spPr>
        <p:txBody>
          <a:bodyPr wrap="square">
            <a:spAutoFit/>
          </a:bodyPr>
          <a:lstStyle/>
          <a:p>
            <a:r>
              <a:rPr lang="en-US" altLang="ja-JP" dirty="0"/>
              <a:t>This research was </a:t>
            </a:r>
            <a:r>
              <a:rPr lang="en-US" altLang="ja-JP" dirty="0" smtClean="0"/>
              <a:t>supported by O’Atari Inc., Kyushu University and a </a:t>
            </a:r>
            <a:r>
              <a:rPr lang="en-US" altLang="ja-JP" dirty="0"/>
              <a:t>grant from the Regional Research and Development Resources Utilization Program of the Japan Science and Technology Agency (JST).</a:t>
            </a:r>
            <a:r>
              <a:rPr lang="fr-FR" altLang="ja-JP" dirty="0"/>
              <a:t> </a:t>
            </a:r>
          </a:p>
        </p:txBody>
      </p:sp>
      <p:pic>
        <p:nvPicPr>
          <p:cNvPr id="6148" name="Picture 4" descr="https://scontent-nrt1-1.xx.fbcdn.net/v/t31.0-8/16602144_223393004797951_8616119800344441353_o.jpg?_nc_cat=107&amp;ccb=2&amp;_nc_sid=09cbfe&amp;_nc_ohc=0AU1rSa25lwAX8jGoed&amp;_nc_ht=scontent-nrt1-1.xx&amp;oh=694258212bdba949c1c87b1a6ea93c34&amp;oe=5FBC5E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1994077"/>
            <a:ext cx="2411277" cy="24112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p:cNvPicPr>
            <a:picLocks noChangeAspect="1" noChangeArrowheads="1"/>
          </p:cNvPicPr>
          <p:nvPr/>
        </p:nvPicPr>
        <p:blipFill>
          <a:blip r:embed="rId5" cstate="print"/>
          <a:srcRect/>
          <a:stretch>
            <a:fillRect/>
          </a:stretch>
        </p:blipFill>
        <p:spPr bwMode="auto">
          <a:xfrm>
            <a:off x="660449" y="2260578"/>
            <a:ext cx="2413048" cy="1927086"/>
          </a:xfrm>
          <a:prstGeom prst="rect">
            <a:avLst/>
          </a:prstGeom>
          <a:noFill/>
          <a:ln w="9525">
            <a:noFill/>
            <a:miter lim="800000"/>
            <a:headEnd/>
            <a:tailEnd/>
          </a:ln>
          <a:effectLst/>
        </p:spPr>
      </p:pic>
      <p:sp>
        <p:nvSpPr>
          <p:cNvPr id="13" name="正方形/長方形 12"/>
          <p:cNvSpPr/>
          <p:nvPr/>
        </p:nvSpPr>
        <p:spPr>
          <a:xfrm>
            <a:off x="3022648" y="2819400"/>
            <a:ext cx="3835352" cy="830997"/>
          </a:xfrm>
          <a:prstGeom prst="rect">
            <a:avLst/>
          </a:prstGeom>
        </p:spPr>
        <p:txBody>
          <a:bodyPr wrap="square">
            <a:spAutoFit/>
          </a:bodyPr>
          <a:lstStyle/>
          <a:p>
            <a:r>
              <a:rPr lang="en-US" altLang="ja-JP" sz="4800" dirty="0">
                <a:latin typeface="Arial Rounded MT Bold" panose="020F0704030504030204" pitchFamily="34" charset="0"/>
                <a:ea typeface="Arial Unicode MS"/>
                <a:cs typeface="Arial Unicode MS"/>
              </a:rPr>
              <a:t>O’Atari Inc.</a:t>
            </a:r>
            <a:endParaRPr lang="ja-JP" altLang="en-US" sz="4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0"/>
            <a:ext cx="7924800" cy="5986254"/>
          </a:xfrm>
          <a:prstGeom prst="rect">
            <a:avLst/>
          </a:prstGeom>
          <a:noFill/>
        </p:spPr>
        <p:txBody>
          <a:bodyPr wrap="square" rtlCol="0">
            <a:spAutoFit/>
          </a:bodyPr>
          <a:lstStyle/>
          <a:p>
            <a:pPr>
              <a:spcAft>
                <a:spcPts val="600"/>
              </a:spcAft>
            </a:pPr>
            <a:r>
              <a:rPr lang="fr-FR" b="1" dirty="0"/>
              <a:t>Abstract</a:t>
            </a:r>
            <a:r>
              <a:rPr lang="fr-FR" b="1" dirty="0" smtClean="0"/>
              <a:t>: </a:t>
            </a:r>
            <a:r>
              <a:rPr lang="en-US" dirty="0" smtClean="0"/>
              <a:t>In </a:t>
            </a:r>
            <a:r>
              <a:rPr lang="en-US" dirty="0"/>
              <a:t>anti-cancer drug (candidate) screening, the demand exists for evaluation at physiological concentrations similar to </a:t>
            </a:r>
            <a:r>
              <a:rPr lang="en-US" i="1" dirty="0"/>
              <a:t>in vivo</a:t>
            </a:r>
            <a:r>
              <a:rPr lang="en-US" dirty="0"/>
              <a:t>. This is often performed by </a:t>
            </a:r>
            <a:r>
              <a:rPr lang="en-US" dirty="0" smtClean="0"/>
              <a:t>3D </a:t>
            </a:r>
            <a:r>
              <a:rPr lang="en-US" dirty="0"/>
              <a:t>cultured cells. It necessitates a long culture period of 2-4 weeks with tedious experimental procedures based on endpoint assay and labeling agents causing low reliability. The previous device methods depend on the pharmaceutical mode of action, little related to the conventional method. Furthermore, a separate set of experiment is required to obtain both efficacy and toxicity. Here, we report on a high precision surface Plasmon resonance-3D system to overcome these all problems sensing dynamic cellular reaction against target compound(s) by laser</a:t>
            </a:r>
            <a:r>
              <a:rPr lang="en-US" dirty="0" smtClean="0"/>
              <a:t>. We </a:t>
            </a:r>
            <a:r>
              <a:rPr lang="en-US" dirty="0"/>
              <a:t>developed the system with average fluctuation of 50 </a:t>
            </a:r>
            <a:r>
              <a:rPr lang="en-US" dirty="0" err="1"/>
              <a:t>ndeg</a:t>
            </a:r>
            <a:r>
              <a:rPr lang="en-US" dirty="0"/>
              <a:t>/s combined with </a:t>
            </a:r>
            <a:r>
              <a:rPr lang="en-US" dirty="0" smtClean="0"/>
              <a:t>2D </a:t>
            </a:r>
            <a:r>
              <a:rPr lang="en-US" dirty="0"/>
              <a:t>cultured cells attached onto a sensor chip by applying collagen on the top. The 3D cell activity was shortly obtained by this without cell division. New system gave real-time monitoring of mitochondrial membrane potential (MMP) within live cells without both labeling and invasion. It allowed in vivo-like phenotypic screening for anti-cancer drugs within 1h of drug addition. The data were collected as the stable linear signal change parts for at least 5min after 25min following drug addition. The results provided compatibility to clinically related chemosensitivity test (</a:t>
            </a:r>
            <a:r>
              <a:rPr lang="en-US" i="1" dirty="0"/>
              <a:t>P</a:t>
            </a:r>
            <a:r>
              <a:rPr lang="en-US" dirty="0"/>
              <a:t>&lt;0.001) using two cell lines of pancreatic cancer and three anti-cancer drugs to represent differences in individual gene expression and drug mode of action. Early MMP change rate is concluded as a key to quantitatively predict the efficacy and toxicity</a:t>
            </a:r>
            <a:r>
              <a:rPr lang="en-US" dirty="0" smtClean="0"/>
              <a:t>.</a:t>
            </a:r>
            <a:endParaRPr lang="en-US" dirty="0"/>
          </a:p>
          <a:p>
            <a:r>
              <a:rPr lang="fr-FR" b="1" dirty="0"/>
              <a:t>Keywords: </a:t>
            </a:r>
            <a:r>
              <a:rPr lang="en-US" dirty="0"/>
              <a:t>phenotypic; screening; cancer; device; </a:t>
            </a:r>
            <a:r>
              <a:rPr lang="en-US" i="1" dirty="0"/>
              <a:t>in vivo</a:t>
            </a:r>
            <a:r>
              <a:rPr lang="en-US" dirty="0"/>
              <a:t>-like</a:t>
            </a:r>
            <a:endParaRPr lang="fr-FR"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0"/>
            <a:ext cx="7848600" cy="461665"/>
          </a:xfrm>
          <a:prstGeom prst="rect">
            <a:avLst/>
          </a:prstGeom>
          <a:noFill/>
        </p:spPr>
        <p:txBody>
          <a:bodyPr wrap="square" rtlCol="0">
            <a:spAutoFit/>
          </a:bodyPr>
          <a:lstStyle/>
          <a:p>
            <a:r>
              <a:rPr lang="fr-FR" sz="2400" b="1" dirty="0"/>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42" name="Picture 2"/>
          <p:cNvPicPr>
            <a:picLocks noChangeAspect="1" noChangeArrowheads="1"/>
          </p:cNvPicPr>
          <p:nvPr/>
        </p:nvPicPr>
        <p:blipFill>
          <a:blip r:embed="rId3" cstate="print"/>
          <a:srcRect/>
          <a:stretch>
            <a:fillRect/>
          </a:stretch>
        </p:blipFill>
        <p:spPr bwMode="auto">
          <a:xfrm>
            <a:off x="3636963" y="1863462"/>
            <a:ext cx="1090612" cy="936625"/>
          </a:xfrm>
          <a:prstGeom prst="rect">
            <a:avLst/>
          </a:prstGeom>
          <a:noFill/>
          <a:ln w="9525">
            <a:noFill/>
            <a:miter lim="800000"/>
            <a:headEnd/>
            <a:tailEnd/>
          </a:ln>
        </p:spPr>
      </p:pic>
      <p:pic>
        <p:nvPicPr>
          <p:cNvPr id="43" name="Picture 4"/>
          <p:cNvPicPr>
            <a:picLocks noChangeAspect="1" noChangeArrowheads="1"/>
          </p:cNvPicPr>
          <p:nvPr/>
        </p:nvPicPr>
        <p:blipFill>
          <a:blip r:embed="rId4" cstate="print"/>
          <a:srcRect/>
          <a:stretch>
            <a:fillRect/>
          </a:stretch>
        </p:blipFill>
        <p:spPr bwMode="auto">
          <a:xfrm>
            <a:off x="4500563" y="1539612"/>
            <a:ext cx="814387" cy="647700"/>
          </a:xfrm>
          <a:prstGeom prst="rect">
            <a:avLst/>
          </a:prstGeom>
          <a:noFill/>
          <a:ln w="9525">
            <a:noFill/>
            <a:miter lim="800000"/>
            <a:headEnd/>
            <a:tailEnd/>
          </a:ln>
        </p:spPr>
      </p:pic>
      <p:pic>
        <p:nvPicPr>
          <p:cNvPr id="44" name="Picture 4"/>
          <p:cNvPicPr>
            <a:picLocks noChangeAspect="1" noChangeArrowheads="1"/>
          </p:cNvPicPr>
          <p:nvPr/>
        </p:nvPicPr>
        <p:blipFill>
          <a:blip r:embed="rId4" cstate="print"/>
          <a:srcRect/>
          <a:stretch>
            <a:fillRect/>
          </a:stretch>
        </p:blipFill>
        <p:spPr bwMode="auto">
          <a:xfrm>
            <a:off x="6877050" y="1539612"/>
            <a:ext cx="812800" cy="647700"/>
          </a:xfrm>
          <a:prstGeom prst="rect">
            <a:avLst/>
          </a:prstGeom>
          <a:noFill/>
          <a:ln w="9525">
            <a:noFill/>
            <a:miter lim="800000"/>
            <a:headEnd/>
            <a:tailEnd/>
          </a:ln>
        </p:spPr>
      </p:pic>
      <p:pic>
        <p:nvPicPr>
          <p:cNvPr id="45" name="Picture 5"/>
          <p:cNvPicPr>
            <a:picLocks noChangeAspect="1" noChangeArrowheads="1"/>
          </p:cNvPicPr>
          <p:nvPr/>
        </p:nvPicPr>
        <p:blipFill>
          <a:blip r:embed="rId5" cstate="print"/>
          <a:srcRect/>
          <a:stretch>
            <a:fillRect/>
          </a:stretch>
        </p:blipFill>
        <p:spPr bwMode="auto">
          <a:xfrm>
            <a:off x="6011863" y="1792025"/>
            <a:ext cx="1584325" cy="1060450"/>
          </a:xfrm>
          <a:prstGeom prst="rect">
            <a:avLst/>
          </a:prstGeom>
          <a:noFill/>
          <a:ln w="9525">
            <a:noFill/>
            <a:miter lim="800000"/>
            <a:headEnd/>
            <a:tailEnd/>
          </a:ln>
        </p:spPr>
      </p:pic>
      <p:pic>
        <p:nvPicPr>
          <p:cNvPr id="46" name="Picture 4"/>
          <p:cNvPicPr>
            <a:picLocks noChangeAspect="1" noChangeArrowheads="1"/>
          </p:cNvPicPr>
          <p:nvPr/>
        </p:nvPicPr>
        <p:blipFill>
          <a:blip r:embed="rId4" cstate="print"/>
          <a:srcRect/>
          <a:stretch>
            <a:fillRect/>
          </a:stretch>
        </p:blipFill>
        <p:spPr bwMode="auto">
          <a:xfrm>
            <a:off x="2124075" y="1539612"/>
            <a:ext cx="814388" cy="647700"/>
          </a:xfrm>
          <a:prstGeom prst="rect">
            <a:avLst/>
          </a:prstGeom>
          <a:noFill/>
          <a:ln w="9525">
            <a:noFill/>
            <a:miter lim="800000"/>
            <a:headEnd/>
            <a:tailEnd/>
          </a:ln>
        </p:spPr>
      </p:pic>
      <p:grpSp>
        <p:nvGrpSpPr>
          <p:cNvPr id="47" name="Group 9"/>
          <p:cNvGrpSpPr>
            <a:grpSpLocks noChangeAspect="1"/>
          </p:cNvGrpSpPr>
          <p:nvPr/>
        </p:nvGrpSpPr>
        <p:grpSpPr bwMode="auto">
          <a:xfrm>
            <a:off x="1187450" y="2223825"/>
            <a:ext cx="1519238" cy="465137"/>
            <a:chOff x="336" y="1391"/>
            <a:chExt cx="1584" cy="604"/>
          </a:xfrm>
        </p:grpSpPr>
        <p:grpSp>
          <p:nvGrpSpPr>
            <p:cNvPr id="48" name="Group 10"/>
            <p:cNvGrpSpPr>
              <a:grpSpLocks/>
            </p:cNvGrpSpPr>
            <p:nvPr/>
          </p:nvGrpSpPr>
          <p:grpSpPr bwMode="auto">
            <a:xfrm>
              <a:off x="336" y="1681"/>
              <a:ext cx="624" cy="240"/>
              <a:chOff x="1920" y="1777"/>
              <a:chExt cx="528" cy="219"/>
            </a:xfrm>
          </p:grpSpPr>
          <p:sp>
            <p:nvSpPr>
              <p:cNvPr id="67" name="Freeform 11"/>
              <p:cNvSpPr>
                <a:spLocks/>
              </p:cNvSpPr>
              <p:nvPr/>
            </p:nvSpPr>
            <p:spPr bwMode="auto">
              <a:xfrm>
                <a:off x="1920" y="1777"/>
                <a:ext cx="528" cy="219"/>
              </a:xfrm>
              <a:custGeom>
                <a:avLst/>
                <a:gdLst>
                  <a:gd name="T0" fmla="*/ 0 w 1332"/>
                  <a:gd name="T1" fmla="*/ 0 h 522"/>
                  <a:gd name="T2" fmla="*/ 0 w 1332"/>
                  <a:gd name="T3" fmla="*/ 0 h 522"/>
                  <a:gd name="T4" fmla="*/ 0 w 1332"/>
                  <a:gd name="T5" fmla="*/ 0 h 522"/>
                  <a:gd name="T6" fmla="*/ 0 w 1332"/>
                  <a:gd name="T7" fmla="*/ 0 h 522"/>
                  <a:gd name="T8" fmla="*/ 0 w 1332"/>
                  <a:gd name="T9" fmla="*/ 0 h 522"/>
                  <a:gd name="T10" fmla="*/ 0 w 1332"/>
                  <a:gd name="T11" fmla="*/ 0 h 522"/>
                  <a:gd name="T12" fmla="*/ 0 w 1332"/>
                  <a:gd name="T13" fmla="*/ 0 h 522"/>
                  <a:gd name="T14" fmla="*/ 0 60000 65536"/>
                  <a:gd name="T15" fmla="*/ 0 60000 65536"/>
                  <a:gd name="T16" fmla="*/ 0 60000 65536"/>
                  <a:gd name="T17" fmla="*/ 0 60000 65536"/>
                  <a:gd name="T18" fmla="*/ 0 60000 65536"/>
                  <a:gd name="T19" fmla="*/ 0 60000 65536"/>
                  <a:gd name="T20" fmla="*/ 0 60000 65536"/>
                  <a:gd name="T21" fmla="*/ 0 w 1332"/>
                  <a:gd name="T22" fmla="*/ 0 h 522"/>
                  <a:gd name="T23" fmla="*/ 1332 w 1332"/>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2" h="522">
                    <a:moveTo>
                      <a:pt x="603" y="517"/>
                    </a:moveTo>
                    <a:cubicBezTo>
                      <a:pt x="572" y="516"/>
                      <a:pt x="516" y="522"/>
                      <a:pt x="419" y="501"/>
                    </a:cubicBezTo>
                    <a:cubicBezTo>
                      <a:pt x="322" y="480"/>
                      <a:pt x="0" y="472"/>
                      <a:pt x="19" y="389"/>
                    </a:cubicBezTo>
                    <a:cubicBezTo>
                      <a:pt x="38" y="306"/>
                      <a:pt x="314" y="10"/>
                      <a:pt x="531" y="5"/>
                    </a:cubicBezTo>
                    <a:cubicBezTo>
                      <a:pt x="748" y="0"/>
                      <a:pt x="1314" y="272"/>
                      <a:pt x="1323" y="357"/>
                    </a:cubicBezTo>
                    <a:cubicBezTo>
                      <a:pt x="1332" y="442"/>
                      <a:pt x="740" y="484"/>
                      <a:pt x="587" y="517"/>
                    </a:cubicBezTo>
                    <a:cubicBezTo>
                      <a:pt x="587" y="517"/>
                      <a:pt x="603" y="517"/>
                      <a:pt x="603" y="517"/>
                    </a:cubicBezTo>
                    <a:close/>
                  </a:path>
                </a:pathLst>
              </a:custGeom>
              <a:gradFill rotWithShape="0">
                <a:gsLst>
                  <a:gs pos="0">
                    <a:srgbClr val="FFE3D5"/>
                  </a:gs>
                  <a:gs pos="100000">
                    <a:srgbClr val="FF9966"/>
                  </a:gs>
                </a:gsLst>
                <a:path path="rect">
                  <a:fillToRect l="50000" t="50000" r="50000" b="50000"/>
                </a:path>
              </a:gradFill>
              <a:ln w="12700">
                <a:solidFill>
                  <a:srgbClr val="FFA7A9"/>
                </a:solidFill>
                <a:round/>
                <a:headEnd/>
                <a:tailEnd/>
              </a:ln>
            </p:spPr>
            <p:txBody>
              <a:bodyPr lIns="90000" tIns="46800" rIns="90000" bIns="4680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srgbClr val="000000"/>
                  </a:solidFill>
                  <a:effectLst/>
                  <a:uLnTx/>
                  <a:uFillTx/>
                  <a:latin typeface="Arial" charset="0"/>
                </a:endParaRPr>
              </a:p>
            </p:txBody>
          </p:sp>
          <p:sp>
            <p:nvSpPr>
              <p:cNvPr id="68" name="Oval 12"/>
              <p:cNvSpPr>
                <a:spLocks noChangeArrowheads="1"/>
              </p:cNvSpPr>
              <p:nvPr/>
            </p:nvSpPr>
            <p:spPr bwMode="auto">
              <a:xfrm>
                <a:off x="2064" y="1873"/>
                <a:ext cx="202" cy="71"/>
              </a:xfrm>
              <a:prstGeom prst="ellipse">
                <a:avLst/>
              </a:prstGeom>
              <a:gradFill rotWithShape="0">
                <a:gsLst>
                  <a:gs pos="0">
                    <a:srgbClr val="FFA9D4"/>
                  </a:gs>
                  <a:gs pos="100000">
                    <a:srgbClr val="FF3399"/>
                  </a:gs>
                </a:gsLst>
                <a:path path="shape">
                  <a:fillToRect l="50000" t="50000" r="50000" b="50000"/>
                </a:path>
              </a:gradFill>
              <a:ln w="12700">
                <a:solidFill>
                  <a:srgbClr val="FF6699"/>
                </a:solidFill>
                <a:round/>
                <a:headEnd/>
                <a:tailEnd/>
              </a:ln>
            </p:spPr>
            <p:txBody>
              <a:bodyPr lIns="90000" tIns="46800" rIns="90000" bIns="46800"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srgbClr val="000000"/>
                  </a:solidFill>
                  <a:effectLst/>
                  <a:uLnTx/>
                  <a:uFillTx/>
                </a:endParaRPr>
              </a:p>
            </p:txBody>
          </p:sp>
        </p:grpSp>
        <p:grpSp>
          <p:nvGrpSpPr>
            <p:cNvPr id="49" name="Group 13"/>
            <p:cNvGrpSpPr>
              <a:grpSpLocks/>
            </p:cNvGrpSpPr>
            <p:nvPr/>
          </p:nvGrpSpPr>
          <p:grpSpPr bwMode="auto">
            <a:xfrm>
              <a:off x="1104" y="1391"/>
              <a:ext cx="528" cy="288"/>
              <a:chOff x="1920" y="1775"/>
              <a:chExt cx="528" cy="219"/>
            </a:xfrm>
          </p:grpSpPr>
          <p:sp>
            <p:nvSpPr>
              <p:cNvPr id="65" name="Freeform 14"/>
              <p:cNvSpPr>
                <a:spLocks/>
              </p:cNvSpPr>
              <p:nvPr/>
            </p:nvSpPr>
            <p:spPr bwMode="auto">
              <a:xfrm>
                <a:off x="1920" y="1775"/>
                <a:ext cx="528" cy="219"/>
              </a:xfrm>
              <a:custGeom>
                <a:avLst/>
                <a:gdLst>
                  <a:gd name="T0" fmla="*/ 0 w 1332"/>
                  <a:gd name="T1" fmla="*/ 0 h 522"/>
                  <a:gd name="T2" fmla="*/ 0 w 1332"/>
                  <a:gd name="T3" fmla="*/ 0 h 522"/>
                  <a:gd name="T4" fmla="*/ 0 w 1332"/>
                  <a:gd name="T5" fmla="*/ 0 h 522"/>
                  <a:gd name="T6" fmla="*/ 0 w 1332"/>
                  <a:gd name="T7" fmla="*/ 0 h 522"/>
                  <a:gd name="T8" fmla="*/ 0 w 1332"/>
                  <a:gd name="T9" fmla="*/ 0 h 522"/>
                  <a:gd name="T10" fmla="*/ 0 w 1332"/>
                  <a:gd name="T11" fmla="*/ 0 h 522"/>
                  <a:gd name="T12" fmla="*/ 0 w 1332"/>
                  <a:gd name="T13" fmla="*/ 0 h 522"/>
                  <a:gd name="T14" fmla="*/ 0 60000 65536"/>
                  <a:gd name="T15" fmla="*/ 0 60000 65536"/>
                  <a:gd name="T16" fmla="*/ 0 60000 65536"/>
                  <a:gd name="T17" fmla="*/ 0 60000 65536"/>
                  <a:gd name="T18" fmla="*/ 0 60000 65536"/>
                  <a:gd name="T19" fmla="*/ 0 60000 65536"/>
                  <a:gd name="T20" fmla="*/ 0 60000 65536"/>
                  <a:gd name="T21" fmla="*/ 0 w 1332"/>
                  <a:gd name="T22" fmla="*/ 0 h 522"/>
                  <a:gd name="T23" fmla="*/ 1332 w 1332"/>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2" h="522">
                    <a:moveTo>
                      <a:pt x="603" y="517"/>
                    </a:moveTo>
                    <a:cubicBezTo>
                      <a:pt x="572" y="516"/>
                      <a:pt x="516" y="522"/>
                      <a:pt x="419" y="501"/>
                    </a:cubicBezTo>
                    <a:cubicBezTo>
                      <a:pt x="322" y="480"/>
                      <a:pt x="0" y="472"/>
                      <a:pt x="19" y="389"/>
                    </a:cubicBezTo>
                    <a:cubicBezTo>
                      <a:pt x="38" y="306"/>
                      <a:pt x="314" y="10"/>
                      <a:pt x="531" y="5"/>
                    </a:cubicBezTo>
                    <a:cubicBezTo>
                      <a:pt x="748" y="0"/>
                      <a:pt x="1314" y="272"/>
                      <a:pt x="1323" y="357"/>
                    </a:cubicBezTo>
                    <a:cubicBezTo>
                      <a:pt x="1332" y="442"/>
                      <a:pt x="740" y="484"/>
                      <a:pt x="587" y="517"/>
                    </a:cubicBezTo>
                    <a:cubicBezTo>
                      <a:pt x="587" y="517"/>
                      <a:pt x="603" y="517"/>
                      <a:pt x="603" y="517"/>
                    </a:cubicBezTo>
                    <a:close/>
                  </a:path>
                </a:pathLst>
              </a:custGeom>
              <a:gradFill rotWithShape="0">
                <a:gsLst>
                  <a:gs pos="0">
                    <a:srgbClr val="FFE3D5"/>
                  </a:gs>
                  <a:gs pos="100000">
                    <a:srgbClr val="FF9966"/>
                  </a:gs>
                </a:gsLst>
                <a:path path="rect">
                  <a:fillToRect l="50000" t="50000" r="50000" b="50000"/>
                </a:path>
              </a:gradFill>
              <a:ln w="12700">
                <a:solidFill>
                  <a:srgbClr val="FFA7A9"/>
                </a:solidFill>
                <a:round/>
                <a:headEnd/>
                <a:tailEnd/>
              </a:ln>
            </p:spPr>
            <p:txBody>
              <a:bodyPr lIns="90000" tIns="46800" rIns="90000" bIns="4680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srgbClr val="000000"/>
                  </a:solidFill>
                  <a:effectLst/>
                  <a:uLnTx/>
                  <a:uFillTx/>
                  <a:latin typeface="Arial" charset="0"/>
                </a:endParaRPr>
              </a:p>
            </p:txBody>
          </p:sp>
          <p:sp>
            <p:nvSpPr>
              <p:cNvPr id="66" name="Oval 15"/>
              <p:cNvSpPr>
                <a:spLocks noChangeArrowheads="1"/>
              </p:cNvSpPr>
              <p:nvPr/>
            </p:nvSpPr>
            <p:spPr bwMode="auto">
              <a:xfrm>
                <a:off x="2064" y="1871"/>
                <a:ext cx="202" cy="71"/>
              </a:xfrm>
              <a:prstGeom prst="ellipse">
                <a:avLst/>
              </a:prstGeom>
              <a:gradFill rotWithShape="0">
                <a:gsLst>
                  <a:gs pos="0">
                    <a:srgbClr val="FFA9D4"/>
                  </a:gs>
                  <a:gs pos="100000">
                    <a:srgbClr val="FF3399"/>
                  </a:gs>
                </a:gsLst>
                <a:path path="shape">
                  <a:fillToRect l="50000" t="50000" r="50000" b="50000"/>
                </a:path>
              </a:gradFill>
              <a:ln w="12700">
                <a:solidFill>
                  <a:srgbClr val="FF6699"/>
                </a:solidFill>
                <a:round/>
                <a:headEnd/>
                <a:tailEnd/>
              </a:ln>
            </p:spPr>
            <p:txBody>
              <a:bodyPr lIns="90000" tIns="46800" rIns="90000" bIns="46800"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srgbClr val="000000"/>
                  </a:solidFill>
                  <a:effectLst/>
                  <a:uLnTx/>
                  <a:uFillTx/>
                </a:endParaRPr>
              </a:p>
            </p:txBody>
          </p:sp>
        </p:grpSp>
        <p:grpSp>
          <p:nvGrpSpPr>
            <p:cNvPr id="50" name="Group 16"/>
            <p:cNvGrpSpPr>
              <a:grpSpLocks/>
            </p:cNvGrpSpPr>
            <p:nvPr/>
          </p:nvGrpSpPr>
          <p:grpSpPr bwMode="auto">
            <a:xfrm>
              <a:off x="1104" y="1749"/>
              <a:ext cx="624" cy="219"/>
              <a:chOff x="1920" y="1776"/>
              <a:chExt cx="528" cy="219"/>
            </a:xfrm>
          </p:grpSpPr>
          <p:sp>
            <p:nvSpPr>
              <p:cNvPr id="63" name="Freeform 17"/>
              <p:cNvSpPr>
                <a:spLocks/>
              </p:cNvSpPr>
              <p:nvPr/>
            </p:nvSpPr>
            <p:spPr bwMode="auto">
              <a:xfrm>
                <a:off x="1920" y="1776"/>
                <a:ext cx="528" cy="219"/>
              </a:xfrm>
              <a:custGeom>
                <a:avLst/>
                <a:gdLst>
                  <a:gd name="T0" fmla="*/ 0 w 1332"/>
                  <a:gd name="T1" fmla="*/ 0 h 522"/>
                  <a:gd name="T2" fmla="*/ 0 w 1332"/>
                  <a:gd name="T3" fmla="*/ 0 h 522"/>
                  <a:gd name="T4" fmla="*/ 0 w 1332"/>
                  <a:gd name="T5" fmla="*/ 0 h 522"/>
                  <a:gd name="T6" fmla="*/ 0 w 1332"/>
                  <a:gd name="T7" fmla="*/ 0 h 522"/>
                  <a:gd name="T8" fmla="*/ 0 w 1332"/>
                  <a:gd name="T9" fmla="*/ 0 h 522"/>
                  <a:gd name="T10" fmla="*/ 0 w 1332"/>
                  <a:gd name="T11" fmla="*/ 0 h 522"/>
                  <a:gd name="T12" fmla="*/ 0 w 1332"/>
                  <a:gd name="T13" fmla="*/ 0 h 522"/>
                  <a:gd name="T14" fmla="*/ 0 60000 65536"/>
                  <a:gd name="T15" fmla="*/ 0 60000 65536"/>
                  <a:gd name="T16" fmla="*/ 0 60000 65536"/>
                  <a:gd name="T17" fmla="*/ 0 60000 65536"/>
                  <a:gd name="T18" fmla="*/ 0 60000 65536"/>
                  <a:gd name="T19" fmla="*/ 0 60000 65536"/>
                  <a:gd name="T20" fmla="*/ 0 60000 65536"/>
                  <a:gd name="T21" fmla="*/ 0 w 1332"/>
                  <a:gd name="T22" fmla="*/ 0 h 522"/>
                  <a:gd name="T23" fmla="*/ 1332 w 1332"/>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2" h="522">
                    <a:moveTo>
                      <a:pt x="603" y="517"/>
                    </a:moveTo>
                    <a:cubicBezTo>
                      <a:pt x="572" y="516"/>
                      <a:pt x="516" y="522"/>
                      <a:pt x="419" y="501"/>
                    </a:cubicBezTo>
                    <a:cubicBezTo>
                      <a:pt x="322" y="480"/>
                      <a:pt x="0" y="472"/>
                      <a:pt x="19" y="389"/>
                    </a:cubicBezTo>
                    <a:cubicBezTo>
                      <a:pt x="38" y="306"/>
                      <a:pt x="314" y="10"/>
                      <a:pt x="531" y="5"/>
                    </a:cubicBezTo>
                    <a:cubicBezTo>
                      <a:pt x="748" y="0"/>
                      <a:pt x="1314" y="272"/>
                      <a:pt x="1323" y="357"/>
                    </a:cubicBezTo>
                    <a:cubicBezTo>
                      <a:pt x="1332" y="442"/>
                      <a:pt x="740" y="484"/>
                      <a:pt x="587" y="517"/>
                    </a:cubicBezTo>
                    <a:cubicBezTo>
                      <a:pt x="587" y="517"/>
                      <a:pt x="603" y="517"/>
                      <a:pt x="603" y="517"/>
                    </a:cubicBezTo>
                    <a:close/>
                  </a:path>
                </a:pathLst>
              </a:custGeom>
              <a:gradFill rotWithShape="0">
                <a:gsLst>
                  <a:gs pos="0">
                    <a:srgbClr val="FFE3D5"/>
                  </a:gs>
                  <a:gs pos="100000">
                    <a:srgbClr val="FF9966"/>
                  </a:gs>
                </a:gsLst>
                <a:path path="rect">
                  <a:fillToRect l="50000" t="50000" r="50000" b="50000"/>
                </a:path>
              </a:gradFill>
              <a:ln w="12700">
                <a:solidFill>
                  <a:srgbClr val="FFA7A9"/>
                </a:solidFill>
                <a:round/>
                <a:headEnd/>
                <a:tailEnd/>
              </a:ln>
            </p:spPr>
            <p:txBody>
              <a:bodyPr lIns="90000" tIns="46800" rIns="90000" bIns="4680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srgbClr val="000000"/>
                  </a:solidFill>
                  <a:effectLst/>
                  <a:uLnTx/>
                  <a:uFillTx/>
                  <a:latin typeface="Arial" charset="0"/>
                </a:endParaRPr>
              </a:p>
            </p:txBody>
          </p:sp>
          <p:sp>
            <p:nvSpPr>
              <p:cNvPr id="64" name="Oval 18"/>
              <p:cNvSpPr>
                <a:spLocks noChangeArrowheads="1"/>
              </p:cNvSpPr>
              <p:nvPr/>
            </p:nvSpPr>
            <p:spPr bwMode="auto">
              <a:xfrm>
                <a:off x="2064" y="1872"/>
                <a:ext cx="202" cy="71"/>
              </a:xfrm>
              <a:prstGeom prst="ellipse">
                <a:avLst/>
              </a:prstGeom>
              <a:gradFill rotWithShape="0">
                <a:gsLst>
                  <a:gs pos="0">
                    <a:srgbClr val="FFA9D4"/>
                  </a:gs>
                  <a:gs pos="100000">
                    <a:srgbClr val="FF3399"/>
                  </a:gs>
                </a:gsLst>
                <a:path path="shape">
                  <a:fillToRect l="50000" t="50000" r="50000" b="50000"/>
                </a:path>
              </a:gradFill>
              <a:ln w="12700">
                <a:solidFill>
                  <a:srgbClr val="FF6699"/>
                </a:solidFill>
                <a:round/>
                <a:headEnd/>
                <a:tailEnd/>
              </a:ln>
            </p:spPr>
            <p:txBody>
              <a:bodyPr lIns="90000" tIns="46800" rIns="90000" bIns="46800"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srgbClr val="000000"/>
                  </a:solidFill>
                  <a:effectLst/>
                  <a:uLnTx/>
                  <a:uFillTx/>
                </a:endParaRPr>
              </a:p>
            </p:txBody>
          </p:sp>
        </p:grpSp>
        <p:grpSp>
          <p:nvGrpSpPr>
            <p:cNvPr id="51" name="Group 19"/>
            <p:cNvGrpSpPr>
              <a:grpSpLocks/>
            </p:cNvGrpSpPr>
            <p:nvPr/>
          </p:nvGrpSpPr>
          <p:grpSpPr bwMode="auto">
            <a:xfrm>
              <a:off x="768" y="1537"/>
              <a:ext cx="528" cy="267"/>
              <a:chOff x="1920" y="1777"/>
              <a:chExt cx="528" cy="219"/>
            </a:xfrm>
          </p:grpSpPr>
          <p:sp>
            <p:nvSpPr>
              <p:cNvPr id="61" name="Freeform 20"/>
              <p:cNvSpPr>
                <a:spLocks/>
              </p:cNvSpPr>
              <p:nvPr/>
            </p:nvSpPr>
            <p:spPr bwMode="auto">
              <a:xfrm>
                <a:off x="1920" y="1777"/>
                <a:ext cx="528" cy="219"/>
              </a:xfrm>
              <a:custGeom>
                <a:avLst/>
                <a:gdLst>
                  <a:gd name="T0" fmla="*/ 0 w 1332"/>
                  <a:gd name="T1" fmla="*/ 0 h 522"/>
                  <a:gd name="T2" fmla="*/ 0 w 1332"/>
                  <a:gd name="T3" fmla="*/ 0 h 522"/>
                  <a:gd name="T4" fmla="*/ 0 w 1332"/>
                  <a:gd name="T5" fmla="*/ 0 h 522"/>
                  <a:gd name="T6" fmla="*/ 0 w 1332"/>
                  <a:gd name="T7" fmla="*/ 0 h 522"/>
                  <a:gd name="T8" fmla="*/ 0 w 1332"/>
                  <a:gd name="T9" fmla="*/ 0 h 522"/>
                  <a:gd name="T10" fmla="*/ 0 w 1332"/>
                  <a:gd name="T11" fmla="*/ 0 h 522"/>
                  <a:gd name="T12" fmla="*/ 0 w 1332"/>
                  <a:gd name="T13" fmla="*/ 0 h 522"/>
                  <a:gd name="T14" fmla="*/ 0 60000 65536"/>
                  <a:gd name="T15" fmla="*/ 0 60000 65536"/>
                  <a:gd name="T16" fmla="*/ 0 60000 65536"/>
                  <a:gd name="T17" fmla="*/ 0 60000 65536"/>
                  <a:gd name="T18" fmla="*/ 0 60000 65536"/>
                  <a:gd name="T19" fmla="*/ 0 60000 65536"/>
                  <a:gd name="T20" fmla="*/ 0 60000 65536"/>
                  <a:gd name="T21" fmla="*/ 0 w 1332"/>
                  <a:gd name="T22" fmla="*/ 0 h 522"/>
                  <a:gd name="T23" fmla="*/ 1332 w 1332"/>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2" h="522">
                    <a:moveTo>
                      <a:pt x="603" y="517"/>
                    </a:moveTo>
                    <a:cubicBezTo>
                      <a:pt x="572" y="516"/>
                      <a:pt x="516" y="522"/>
                      <a:pt x="419" y="501"/>
                    </a:cubicBezTo>
                    <a:cubicBezTo>
                      <a:pt x="322" y="480"/>
                      <a:pt x="0" y="472"/>
                      <a:pt x="19" y="389"/>
                    </a:cubicBezTo>
                    <a:cubicBezTo>
                      <a:pt x="38" y="306"/>
                      <a:pt x="314" y="10"/>
                      <a:pt x="531" y="5"/>
                    </a:cubicBezTo>
                    <a:cubicBezTo>
                      <a:pt x="748" y="0"/>
                      <a:pt x="1314" y="272"/>
                      <a:pt x="1323" y="357"/>
                    </a:cubicBezTo>
                    <a:cubicBezTo>
                      <a:pt x="1332" y="442"/>
                      <a:pt x="740" y="484"/>
                      <a:pt x="587" y="517"/>
                    </a:cubicBezTo>
                    <a:cubicBezTo>
                      <a:pt x="587" y="517"/>
                      <a:pt x="603" y="517"/>
                      <a:pt x="603" y="517"/>
                    </a:cubicBezTo>
                    <a:close/>
                  </a:path>
                </a:pathLst>
              </a:custGeom>
              <a:gradFill rotWithShape="0">
                <a:gsLst>
                  <a:gs pos="0">
                    <a:srgbClr val="FFE3D5"/>
                  </a:gs>
                  <a:gs pos="100000">
                    <a:srgbClr val="FF9966"/>
                  </a:gs>
                </a:gsLst>
                <a:path path="rect">
                  <a:fillToRect l="50000" t="50000" r="50000" b="50000"/>
                </a:path>
              </a:gradFill>
              <a:ln w="12700">
                <a:solidFill>
                  <a:srgbClr val="FFA7A9"/>
                </a:solidFill>
                <a:round/>
                <a:headEnd/>
                <a:tailEnd/>
              </a:ln>
            </p:spPr>
            <p:txBody>
              <a:bodyPr lIns="90000" tIns="46800" rIns="90000" bIns="4680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srgbClr val="000000"/>
                  </a:solidFill>
                  <a:effectLst/>
                  <a:uLnTx/>
                  <a:uFillTx/>
                  <a:latin typeface="Arial" charset="0"/>
                </a:endParaRPr>
              </a:p>
            </p:txBody>
          </p:sp>
          <p:sp>
            <p:nvSpPr>
              <p:cNvPr id="62" name="Oval 21"/>
              <p:cNvSpPr>
                <a:spLocks noChangeArrowheads="1"/>
              </p:cNvSpPr>
              <p:nvPr/>
            </p:nvSpPr>
            <p:spPr bwMode="auto">
              <a:xfrm>
                <a:off x="2064" y="1872"/>
                <a:ext cx="202" cy="71"/>
              </a:xfrm>
              <a:prstGeom prst="ellipse">
                <a:avLst/>
              </a:prstGeom>
              <a:gradFill rotWithShape="0">
                <a:gsLst>
                  <a:gs pos="0">
                    <a:srgbClr val="FFA9D4"/>
                  </a:gs>
                  <a:gs pos="100000">
                    <a:srgbClr val="FF3399"/>
                  </a:gs>
                </a:gsLst>
                <a:path path="shape">
                  <a:fillToRect l="50000" t="50000" r="50000" b="50000"/>
                </a:path>
              </a:gradFill>
              <a:ln w="12700">
                <a:solidFill>
                  <a:srgbClr val="FF6699"/>
                </a:solidFill>
                <a:round/>
                <a:headEnd/>
                <a:tailEnd/>
              </a:ln>
            </p:spPr>
            <p:txBody>
              <a:bodyPr lIns="90000" tIns="46800" rIns="90000" bIns="46800"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srgbClr val="000000"/>
                  </a:solidFill>
                  <a:effectLst/>
                  <a:uLnTx/>
                  <a:uFillTx/>
                </a:endParaRPr>
              </a:p>
            </p:txBody>
          </p:sp>
        </p:grpSp>
        <p:grpSp>
          <p:nvGrpSpPr>
            <p:cNvPr id="52" name="Group 22"/>
            <p:cNvGrpSpPr>
              <a:grpSpLocks/>
            </p:cNvGrpSpPr>
            <p:nvPr/>
          </p:nvGrpSpPr>
          <p:grpSpPr bwMode="auto">
            <a:xfrm>
              <a:off x="720" y="1776"/>
              <a:ext cx="528" cy="219"/>
              <a:chOff x="1920" y="1776"/>
              <a:chExt cx="528" cy="219"/>
            </a:xfrm>
          </p:grpSpPr>
          <p:sp>
            <p:nvSpPr>
              <p:cNvPr id="59" name="Freeform 23"/>
              <p:cNvSpPr>
                <a:spLocks/>
              </p:cNvSpPr>
              <p:nvPr/>
            </p:nvSpPr>
            <p:spPr bwMode="auto">
              <a:xfrm>
                <a:off x="1920" y="1776"/>
                <a:ext cx="528" cy="219"/>
              </a:xfrm>
              <a:custGeom>
                <a:avLst/>
                <a:gdLst>
                  <a:gd name="T0" fmla="*/ 0 w 1332"/>
                  <a:gd name="T1" fmla="*/ 0 h 522"/>
                  <a:gd name="T2" fmla="*/ 0 w 1332"/>
                  <a:gd name="T3" fmla="*/ 0 h 522"/>
                  <a:gd name="T4" fmla="*/ 0 w 1332"/>
                  <a:gd name="T5" fmla="*/ 0 h 522"/>
                  <a:gd name="T6" fmla="*/ 0 w 1332"/>
                  <a:gd name="T7" fmla="*/ 0 h 522"/>
                  <a:gd name="T8" fmla="*/ 0 w 1332"/>
                  <a:gd name="T9" fmla="*/ 0 h 522"/>
                  <a:gd name="T10" fmla="*/ 0 w 1332"/>
                  <a:gd name="T11" fmla="*/ 0 h 522"/>
                  <a:gd name="T12" fmla="*/ 0 w 1332"/>
                  <a:gd name="T13" fmla="*/ 0 h 522"/>
                  <a:gd name="T14" fmla="*/ 0 60000 65536"/>
                  <a:gd name="T15" fmla="*/ 0 60000 65536"/>
                  <a:gd name="T16" fmla="*/ 0 60000 65536"/>
                  <a:gd name="T17" fmla="*/ 0 60000 65536"/>
                  <a:gd name="T18" fmla="*/ 0 60000 65536"/>
                  <a:gd name="T19" fmla="*/ 0 60000 65536"/>
                  <a:gd name="T20" fmla="*/ 0 60000 65536"/>
                  <a:gd name="T21" fmla="*/ 0 w 1332"/>
                  <a:gd name="T22" fmla="*/ 0 h 522"/>
                  <a:gd name="T23" fmla="*/ 1332 w 1332"/>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2" h="522">
                    <a:moveTo>
                      <a:pt x="603" y="517"/>
                    </a:moveTo>
                    <a:cubicBezTo>
                      <a:pt x="572" y="516"/>
                      <a:pt x="516" y="522"/>
                      <a:pt x="419" y="501"/>
                    </a:cubicBezTo>
                    <a:cubicBezTo>
                      <a:pt x="322" y="480"/>
                      <a:pt x="0" y="472"/>
                      <a:pt x="19" y="389"/>
                    </a:cubicBezTo>
                    <a:cubicBezTo>
                      <a:pt x="38" y="306"/>
                      <a:pt x="314" y="10"/>
                      <a:pt x="531" y="5"/>
                    </a:cubicBezTo>
                    <a:cubicBezTo>
                      <a:pt x="748" y="0"/>
                      <a:pt x="1314" y="272"/>
                      <a:pt x="1323" y="357"/>
                    </a:cubicBezTo>
                    <a:cubicBezTo>
                      <a:pt x="1332" y="442"/>
                      <a:pt x="740" y="484"/>
                      <a:pt x="587" y="517"/>
                    </a:cubicBezTo>
                    <a:cubicBezTo>
                      <a:pt x="587" y="517"/>
                      <a:pt x="603" y="517"/>
                      <a:pt x="603" y="517"/>
                    </a:cubicBezTo>
                    <a:close/>
                  </a:path>
                </a:pathLst>
              </a:custGeom>
              <a:gradFill rotWithShape="0">
                <a:gsLst>
                  <a:gs pos="0">
                    <a:srgbClr val="FFE3D5"/>
                  </a:gs>
                  <a:gs pos="100000">
                    <a:srgbClr val="FF9966"/>
                  </a:gs>
                </a:gsLst>
                <a:path path="rect">
                  <a:fillToRect l="50000" t="50000" r="50000" b="50000"/>
                </a:path>
              </a:gradFill>
              <a:ln w="12700">
                <a:solidFill>
                  <a:srgbClr val="FFA7A9"/>
                </a:solidFill>
                <a:round/>
                <a:headEnd/>
                <a:tailEnd/>
              </a:ln>
            </p:spPr>
            <p:txBody>
              <a:bodyPr lIns="90000" tIns="46800" rIns="90000" bIns="4680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srgbClr val="000000"/>
                  </a:solidFill>
                  <a:effectLst/>
                  <a:uLnTx/>
                  <a:uFillTx/>
                  <a:latin typeface="Arial" charset="0"/>
                </a:endParaRPr>
              </a:p>
            </p:txBody>
          </p:sp>
          <p:sp>
            <p:nvSpPr>
              <p:cNvPr id="60" name="Oval 24"/>
              <p:cNvSpPr>
                <a:spLocks noChangeArrowheads="1"/>
              </p:cNvSpPr>
              <p:nvPr/>
            </p:nvSpPr>
            <p:spPr bwMode="auto">
              <a:xfrm>
                <a:off x="2064" y="1872"/>
                <a:ext cx="202" cy="71"/>
              </a:xfrm>
              <a:prstGeom prst="ellipse">
                <a:avLst/>
              </a:prstGeom>
              <a:gradFill rotWithShape="0">
                <a:gsLst>
                  <a:gs pos="0">
                    <a:srgbClr val="FFA9D4"/>
                  </a:gs>
                  <a:gs pos="100000">
                    <a:srgbClr val="FF3399"/>
                  </a:gs>
                </a:gsLst>
                <a:path path="shape">
                  <a:fillToRect l="50000" t="50000" r="50000" b="50000"/>
                </a:path>
              </a:gradFill>
              <a:ln w="12700">
                <a:solidFill>
                  <a:srgbClr val="FF6699"/>
                </a:solidFill>
                <a:round/>
                <a:headEnd/>
                <a:tailEnd/>
              </a:ln>
            </p:spPr>
            <p:txBody>
              <a:bodyPr lIns="90000" tIns="46800" rIns="90000" bIns="46800"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srgbClr val="000000"/>
                  </a:solidFill>
                  <a:effectLst/>
                  <a:uLnTx/>
                  <a:uFillTx/>
                </a:endParaRPr>
              </a:p>
            </p:txBody>
          </p:sp>
        </p:grpSp>
        <p:grpSp>
          <p:nvGrpSpPr>
            <p:cNvPr id="53" name="Group 25"/>
            <p:cNvGrpSpPr>
              <a:grpSpLocks/>
            </p:cNvGrpSpPr>
            <p:nvPr/>
          </p:nvGrpSpPr>
          <p:grpSpPr bwMode="auto">
            <a:xfrm>
              <a:off x="624" y="1413"/>
              <a:ext cx="528" cy="219"/>
              <a:chOff x="1920" y="1776"/>
              <a:chExt cx="528" cy="219"/>
            </a:xfrm>
          </p:grpSpPr>
          <p:sp>
            <p:nvSpPr>
              <p:cNvPr id="57" name="Freeform 26"/>
              <p:cNvSpPr>
                <a:spLocks/>
              </p:cNvSpPr>
              <p:nvPr/>
            </p:nvSpPr>
            <p:spPr bwMode="auto">
              <a:xfrm>
                <a:off x="1920" y="1776"/>
                <a:ext cx="528" cy="219"/>
              </a:xfrm>
              <a:custGeom>
                <a:avLst/>
                <a:gdLst>
                  <a:gd name="T0" fmla="*/ 0 w 1332"/>
                  <a:gd name="T1" fmla="*/ 0 h 522"/>
                  <a:gd name="T2" fmla="*/ 0 w 1332"/>
                  <a:gd name="T3" fmla="*/ 0 h 522"/>
                  <a:gd name="T4" fmla="*/ 0 w 1332"/>
                  <a:gd name="T5" fmla="*/ 0 h 522"/>
                  <a:gd name="T6" fmla="*/ 0 w 1332"/>
                  <a:gd name="T7" fmla="*/ 0 h 522"/>
                  <a:gd name="T8" fmla="*/ 0 w 1332"/>
                  <a:gd name="T9" fmla="*/ 0 h 522"/>
                  <a:gd name="T10" fmla="*/ 0 w 1332"/>
                  <a:gd name="T11" fmla="*/ 0 h 522"/>
                  <a:gd name="T12" fmla="*/ 0 w 1332"/>
                  <a:gd name="T13" fmla="*/ 0 h 522"/>
                  <a:gd name="T14" fmla="*/ 0 60000 65536"/>
                  <a:gd name="T15" fmla="*/ 0 60000 65536"/>
                  <a:gd name="T16" fmla="*/ 0 60000 65536"/>
                  <a:gd name="T17" fmla="*/ 0 60000 65536"/>
                  <a:gd name="T18" fmla="*/ 0 60000 65536"/>
                  <a:gd name="T19" fmla="*/ 0 60000 65536"/>
                  <a:gd name="T20" fmla="*/ 0 60000 65536"/>
                  <a:gd name="T21" fmla="*/ 0 w 1332"/>
                  <a:gd name="T22" fmla="*/ 0 h 522"/>
                  <a:gd name="T23" fmla="*/ 1332 w 1332"/>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2" h="522">
                    <a:moveTo>
                      <a:pt x="603" y="517"/>
                    </a:moveTo>
                    <a:cubicBezTo>
                      <a:pt x="572" y="516"/>
                      <a:pt x="516" y="522"/>
                      <a:pt x="419" y="501"/>
                    </a:cubicBezTo>
                    <a:cubicBezTo>
                      <a:pt x="322" y="480"/>
                      <a:pt x="0" y="472"/>
                      <a:pt x="19" y="389"/>
                    </a:cubicBezTo>
                    <a:cubicBezTo>
                      <a:pt x="38" y="306"/>
                      <a:pt x="314" y="10"/>
                      <a:pt x="531" y="5"/>
                    </a:cubicBezTo>
                    <a:cubicBezTo>
                      <a:pt x="748" y="0"/>
                      <a:pt x="1314" y="272"/>
                      <a:pt x="1323" y="357"/>
                    </a:cubicBezTo>
                    <a:cubicBezTo>
                      <a:pt x="1332" y="442"/>
                      <a:pt x="740" y="484"/>
                      <a:pt x="587" y="517"/>
                    </a:cubicBezTo>
                    <a:cubicBezTo>
                      <a:pt x="587" y="517"/>
                      <a:pt x="603" y="517"/>
                      <a:pt x="603" y="517"/>
                    </a:cubicBezTo>
                    <a:close/>
                  </a:path>
                </a:pathLst>
              </a:custGeom>
              <a:gradFill rotWithShape="0">
                <a:gsLst>
                  <a:gs pos="0">
                    <a:srgbClr val="FFE3D5"/>
                  </a:gs>
                  <a:gs pos="100000">
                    <a:srgbClr val="FF9966"/>
                  </a:gs>
                </a:gsLst>
                <a:path path="rect">
                  <a:fillToRect l="50000" t="50000" r="50000" b="50000"/>
                </a:path>
              </a:gradFill>
              <a:ln w="12700">
                <a:solidFill>
                  <a:srgbClr val="FFA7A9"/>
                </a:solidFill>
                <a:round/>
                <a:headEnd/>
                <a:tailEnd/>
              </a:ln>
            </p:spPr>
            <p:txBody>
              <a:bodyPr lIns="90000" tIns="46800" rIns="90000" bIns="4680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srgbClr val="000000"/>
                  </a:solidFill>
                  <a:effectLst/>
                  <a:uLnTx/>
                  <a:uFillTx/>
                  <a:latin typeface="Arial" charset="0"/>
                </a:endParaRPr>
              </a:p>
            </p:txBody>
          </p:sp>
          <p:sp>
            <p:nvSpPr>
              <p:cNvPr id="58" name="Oval 27"/>
              <p:cNvSpPr>
                <a:spLocks noChangeArrowheads="1"/>
              </p:cNvSpPr>
              <p:nvPr/>
            </p:nvSpPr>
            <p:spPr bwMode="auto">
              <a:xfrm>
                <a:off x="2064" y="1872"/>
                <a:ext cx="202" cy="71"/>
              </a:xfrm>
              <a:prstGeom prst="ellipse">
                <a:avLst/>
              </a:prstGeom>
              <a:gradFill rotWithShape="0">
                <a:gsLst>
                  <a:gs pos="0">
                    <a:srgbClr val="FFA9D4"/>
                  </a:gs>
                  <a:gs pos="100000">
                    <a:srgbClr val="FF3399"/>
                  </a:gs>
                </a:gsLst>
                <a:path path="shape">
                  <a:fillToRect l="50000" t="50000" r="50000" b="50000"/>
                </a:path>
              </a:gradFill>
              <a:ln w="12700">
                <a:solidFill>
                  <a:srgbClr val="FF6699"/>
                </a:solidFill>
                <a:round/>
                <a:headEnd/>
                <a:tailEnd/>
              </a:ln>
            </p:spPr>
            <p:txBody>
              <a:bodyPr lIns="90000" tIns="46800" rIns="90000" bIns="46800"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srgbClr val="000000"/>
                  </a:solidFill>
                  <a:effectLst/>
                  <a:uLnTx/>
                  <a:uFillTx/>
                </a:endParaRPr>
              </a:p>
            </p:txBody>
          </p:sp>
        </p:grpSp>
        <p:grpSp>
          <p:nvGrpSpPr>
            <p:cNvPr id="54" name="Group 28"/>
            <p:cNvGrpSpPr>
              <a:grpSpLocks/>
            </p:cNvGrpSpPr>
            <p:nvPr/>
          </p:nvGrpSpPr>
          <p:grpSpPr bwMode="auto">
            <a:xfrm>
              <a:off x="1392" y="1632"/>
              <a:ext cx="528" cy="219"/>
              <a:chOff x="1920" y="1776"/>
              <a:chExt cx="528" cy="219"/>
            </a:xfrm>
          </p:grpSpPr>
          <p:sp>
            <p:nvSpPr>
              <p:cNvPr id="55" name="Freeform 29"/>
              <p:cNvSpPr>
                <a:spLocks/>
              </p:cNvSpPr>
              <p:nvPr/>
            </p:nvSpPr>
            <p:spPr bwMode="auto">
              <a:xfrm>
                <a:off x="1920" y="1776"/>
                <a:ext cx="528" cy="219"/>
              </a:xfrm>
              <a:custGeom>
                <a:avLst/>
                <a:gdLst>
                  <a:gd name="T0" fmla="*/ 0 w 1332"/>
                  <a:gd name="T1" fmla="*/ 0 h 522"/>
                  <a:gd name="T2" fmla="*/ 0 w 1332"/>
                  <a:gd name="T3" fmla="*/ 0 h 522"/>
                  <a:gd name="T4" fmla="*/ 0 w 1332"/>
                  <a:gd name="T5" fmla="*/ 0 h 522"/>
                  <a:gd name="T6" fmla="*/ 0 w 1332"/>
                  <a:gd name="T7" fmla="*/ 0 h 522"/>
                  <a:gd name="T8" fmla="*/ 0 w 1332"/>
                  <a:gd name="T9" fmla="*/ 0 h 522"/>
                  <a:gd name="T10" fmla="*/ 0 w 1332"/>
                  <a:gd name="T11" fmla="*/ 0 h 522"/>
                  <a:gd name="T12" fmla="*/ 0 w 1332"/>
                  <a:gd name="T13" fmla="*/ 0 h 522"/>
                  <a:gd name="T14" fmla="*/ 0 60000 65536"/>
                  <a:gd name="T15" fmla="*/ 0 60000 65536"/>
                  <a:gd name="T16" fmla="*/ 0 60000 65536"/>
                  <a:gd name="T17" fmla="*/ 0 60000 65536"/>
                  <a:gd name="T18" fmla="*/ 0 60000 65536"/>
                  <a:gd name="T19" fmla="*/ 0 60000 65536"/>
                  <a:gd name="T20" fmla="*/ 0 60000 65536"/>
                  <a:gd name="T21" fmla="*/ 0 w 1332"/>
                  <a:gd name="T22" fmla="*/ 0 h 522"/>
                  <a:gd name="T23" fmla="*/ 1332 w 1332"/>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2" h="522">
                    <a:moveTo>
                      <a:pt x="603" y="517"/>
                    </a:moveTo>
                    <a:cubicBezTo>
                      <a:pt x="572" y="516"/>
                      <a:pt x="516" y="522"/>
                      <a:pt x="419" y="501"/>
                    </a:cubicBezTo>
                    <a:cubicBezTo>
                      <a:pt x="322" y="480"/>
                      <a:pt x="0" y="472"/>
                      <a:pt x="19" y="389"/>
                    </a:cubicBezTo>
                    <a:cubicBezTo>
                      <a:pt x="38" y="306"/>
                      <a:pt x="314" y="10"/>
                      <a:pt x="531" y="5"/>
                    </a:cubicBezTo>
                    <a:cubicBezTo>
                      <a:pt x="748" y="0"/>
                      <a:pt x="1314" y="272"/>
                      <a:pt x="1323" y="357"/>
                    </a:cubicBezTo>
                    <a:cubicBezTo>
                      <a:pt x="1332" y="442"/>
                      <a:pt x="740" y="484"/>
                      <a:pt x="587" y="517"/>
                    </a:cubicBezTo>
                    <a:cubicBezTo>
                      <a:pt x="587" y="517"/>
                      <a:pt x="603" y="517"/>
                      <a:pt x="603" y="517"/>
                    </a:cubicBezTo>
                    <a:close/>
                  </a:path>
                </a:pathLst>
              </a:custGeom>
              <a:gradFill rotWithShape="0">
                <a:gsLst>
                  <a:gs pos="0">
                    <a:srgbClr val="FFE3D5"/>
                  </a:gs>
                  <a:gs pos="100000">
                    <a:srgbClr val="FF9966"/>
                  </a:gs>
                </a:gsLst>
                <a:path path="rect">
                  <a:fillToRect l="50000" t="50000" r="50000" b="50000"/>
                </a:path>
              </a:gradFill>
              <a:ln w="12700">
                <a:solidFill>
                  <a:srgbClr val="FFA7A9"/>
                </a:solidFill>
                <a:round/>
                <a:headEnd/>
                <a:tailEnd/>
              </a:ln>
            </p:spPr>
            <p:txBody>
              <a:bodyPr lIns="90000" tIns="46800" rIns="90000" bIns="4680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srgbClr val="000000"/>
                  </a:solidFill>
                  <a:effectLst/>
                  <a:uLnTx/>
                  <a:uFillTx/>
                  <a:latin typeface="Arial" charset="0"/>
                </a:endParaRPr>
              </a:p>
            </p:txBody>
          </p:sp>
          <p:sp>
            <p:nvSpPr>
              <p:cNvPr id="56" name="Oval 30"/>
              <p:cNvSpPr>
                <a:spLocks noChangeArrowheads="1"/>
              </p:cNvSpPr>
              <p:nvPr/>
            </p:nvSpPr>
            <p:spPr bwMode="auto">
              <a:xfrm>
                <a:off x="2064" y="1872"/>
                <a:ext cx="202" cy="71"/>
              </a:xfrm>
              <a:prstGeom prst="ellipse">
                <a:avLst/>
              </a:prstGeom>
              <a:gradFill rotWithShape="0">
                <a:gsLst>
                  <a:gs pos="0">
                    <a:srgbClr val="FFA9D4"/>
                  </a:gs>
                  <a:gs pos="100000">
                    <a:srgbClr val="FF3399"/>
                  </a:gs>
                </a:gsLst>
                <a:path path="shape">
                  <a:fillToRect l="50000" t="50000" r="50000" b="50000"/>
                </a:path>
              </a:gradFill>
              <a:ln w="12700">
                <a:solidFill>
                  <a:srgbClr val="FF6699"/>
                </a:solidFill>
                <a:round/>
                <a:headEnd/>
                <a:tailEnd/>
              </a:ln>
            </p:spPr>
            <p:txBody>
              <a:bodyPr lIns="90000" tIns="46800" rIns="90000" bIns="46800" anchor="ctr">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srgbClr val="000000"/>
                  </a:solidFill>
                  <a:effectLst/>
                  <a:uLnTx/>
                  <a:uFillTx/>
                </a:endParaRPr>
              </a:p>
            </p:txBody>
          </p:sp>
        </p:grpSp>
      </p:grpSp>
      <p:sp>
        <p:nvSpPr>
          <p:cNvPr id="69" name="ストライプ矢印 68"/>
          <p:cNvSpPr/>
          <p:nvPr/>
        </p:nvSpPr>
        <p:spPr bwMode="auto">
          <a:xfrm>
            <a:off x="2844800" y="2079362"/>
            <a:ext cx="647700" cy="504825"/>
          </a:xfrm>
          <a:prstGeom prst="stripedRightArrow">
            <a:avLst/>
          </a:prstGeom>
          <a:solidFill>
            <a:srgbClr val="BBE0E3"/>
          </a:solidFill>
          <a:ln w="9525" cap="flat" cmpd="sng" algn="ctr">
            <a:solidFill>
              <a:srgbClr val="000000"/>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ndParaRPr>
          </a:p>
        </p:txBody>
      </p:sp>
      <p:sp>
        <p:nvSpPr>
          <p:cNvPr id="70" name="ストライプ矢印 69"/>
          <p:cNvSpPr/>
          <p:nvPr/>
        </p:nvSpPr>
        <p:spPr bwMode="auto">
          <a:xfrm>
            <a:off x="5221288" y="2079362"/>
            <a:ext cx="647700" cy="504825"/>
          </a:xfrm>
          <a:prstGeom prst="stripedRightArrow">
            <a:avLst/>
          </a:prstGeom>
          <a:solidFill>
            <a:srgbClr val="BBE0E3"/>
          </a:solidFill>
          <a:ln w="9525" cap="flat" cmpd="sng" algn="ctr">
            <a:solidFill>
              <a:srgbClr val="000000"/>
            </a:solidFill>
            <a:prstDash val="solid"/>
            <a:round/>
            <a:headEnd type="none" w="med" len="med"/>
            <a:tailEnd type="none" w="med" len="me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ndParaRPr>
          </a:p>
        </p:txBody>
      </p:sp>
      <p:sp>
        <p:nvSpPr>
          <p:cNvPr id="71" name="Rectangle 4"/>
          <p:cNvSpPr>
            <a:spLocks noChangeArrowheads="1"/>
          </p:cNvSpPr>
          <p:nvPr/>
        </p:nvSpPr>
        <p:spPr bwMode="auto">
          <a:xfrm>
            <a:off x="539552" y="478782"/>
            <a:ext cx="8136904" cy="927898"/>
          </a:xfrm>
          <a:prstGeom prst="rect">
            <a:avLst/>
          </a:prstGeom>
          <a:gradFill rotWithShape="1">
            <a:gsLst>
              <a:gs pos="0">
                <a:srgbClr val="333399">
                  <a:shade val="51000"/>
                  <a:satMod val="130000"/>
                </a:srgbClr>
              </a:gs>
              <a:gs pos="80000">
                <a:srgbClr val="333399">
                  <a:shade val="93000"/>
                  <a:satMod val="130000"/>
                </a:srgbClr>
              </a:gs>
              <a:gs pos="100000">
                <a:srgbClr val="33339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24" tIns="45712" rIns="91424" bIns="45712"/>
          <a:lstStyle/>
          <a:p>
            <a:pPr marL="0" marR="0" lvl="0" indent="20638" algn="ctr" defTabSz="1042988" eaLnBrk="1" fontAlgn="base" latinLnBrk="0" hangingPunct="1">
              <a:lnSpc>
                <a:spcPts val="3200"/>
              </a:lnSpc>
              <a:spcBef>
                <a:spcPct val="20000"/>
              </a:spcBef>
              <a:spcAft>
                <a:spcPct val="0"/>
              </a:spcAft>
              <a:buClrTx/>
              <a:buSzTx/>
              <a:buFontTx/>
              <a:buNone/>
              <a:tabLst/>
              <a:defRPr/>
            </a:pPr>
            <a:r>
              <a:rPr kumimoji="1" lang="en-US" altLang="ja-JP" sz="3200" b="0" i="0" u="none" strike="noStrike" kern="0" cap="none" spc="0" normalizeH="0" baseline="0" noProof="0" dirty="0" smtClean="0">
                <a:ln>
                  <a:noFill/>
                </a:ln>
                <a:solidFill>
                  <a:srgbClr val="FFFFFF"/>
                </a:solidFill>
                <a:effectLst/>
                <a:uLnTx/>
                <a:uFillTx/>
                <a:latin typeface="Arial"/>
                <a:ea typeface="ＭＳ Ｐゴシック"/>
                <a:cs typeface="+mn-cs"/>
              </a:rPr>
              <a:t>Steps for efficacy and toxicity prediction of </a:t>
            </a:r>
          </a:p>
          <a:p>
            <a:pPr marL="0" marR="0" lvl="0" indent="20638" algn="ctr" defTabSz="1042988" eaLnBrk="1" fontAlgn="base" latinLnBrk="0" hangingPunct="1">
              <a:lnSpc>
                <a:spcPts val="3200"/>
              </a:lnSpc>
              <a:spcBef>
                <a:spcPct val="20000"/>
              </a:spcBef>
              <a:spcAft>
                <a:spcPct val="0"/>
              </a:spcAft>
              <a:buClrTx/>
              <a:buSzTx/>
              <a:buFontTx/>
              <a:buNone/>
              <a:tabLst/>
              <a:defRPr/>
            </a:pPr>
            <a:r>
              <a:rPr kumimoji="1" lang="en-US" altLang="ja-JP" sz="3200" b="0" i="0" u="none" strike="noStrike" kern="0" cap="none" spc="0" normalizeH="0" baseline="0" noProof="0" dirty="0" smtClean="0">
                <a:ln>
                  <a:noFill/>
                </a:ln>
                <a:solidFill>
                  <a:srgbClr val="FFFFFF"/>
                </a:solidFill>
                <a:effectLst/>
                <a:uLnTx/>
                <a:uFillTx/>
                <a:latin typeface="Arial"/>
                <a:ea typeface="ＭＳ Ｐゴシック"/>
                <a:cs typeface="+mn-cs"/>
              </a:rPr>
              <a:t>bioactive compounds</a:t>
            </a:r>
            <a:endParaRPr kumimoji="1" lang="ja-JP" altLang="en-US" sz="3200" b="0"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72" name="正方形/長方形 36"/>
          <p:cNvSpPr>
            <a:spLocks noChangeArrowheads="1"/>
          </p:cNvSpPr>
          <p:nvPr/>
        </p:nvSpPr>
        <p:spPr bwMode="auto">
          <a:xfrm>
            <a:off x="899592" y="2907268"/>
            <a:ext cx="2428870" cy="369332"/>
          </a:xfrm>
          <a:prstGeom prst="rect">
            <a:avLst/>
          </a:prstGeom>
          <a:noFill/>
          <a:ln w="9525">
            <a:noFill/>
            <a:miter lim="800000"/>
            <a:headEnd/>
            <a:tailEnd/>
          </a:ln>
        </p:spPr>
        <p:txBody>
          <a:bodyPr wrap="none">
            <a:spAutoFit/>
          </a:bodyPr>
          <a:lstStyle/>
          <a:p>
            <a:pPr fontAlgn="base">
              <a:spcBef>
                <a:spcPct val="0"/>
              </a:spcBef>
              <a:spcAft>
                <a:spcPct val="0"/>
              </a:spcAft>
            </a:pPr>
            <a:r>
              <a:rPr kumimoji="1" lang="en-US" altLang="ja-JP" i="1" dirty="0" smtClean="0">
                <a:solidFill>
                  <a:srgbClr val="000000"/>
                </a:solidFill>
                <a:latin typeface="Arial" charset="0"/>
              </a:rPr>
              <a:t>In vitro </a:t>
            </a:r>
            <a:r>
              <a:rPr kumimoji="1" lang="en-US" altLang="ja-JP" dirty="0" smtClean="0">
                <a:solidFill>
                  <a:srgbClr val="000000"/>
                </a:solidFill>
                <a:latin typeface="Arial" charset="0"/>
              </a:rPr>
              <a:t>cell-based test</a:t>
            </a:r>
            <a:endParaRPr kumimoji="1" lang="ja-JP" altLang="en-US" dirty="0">
              <a:solidFill>
                <a:srgbClr val="000000"/>
              </a:solidFill>
              <a:latin typeface="Arial" charset="0"/>
            </a:endParaRPr>
          </a:p>
        </p:txBody>
      </p:sp>
      <p:sp>
        <p:nvSpPr>
          <p:cNvPr id="73" name="正方形/長方形 37"/>
          <p:cNvSpPr>
            <a:spLocks noChangeArrowheads="1"/>
          </p:cNvSpPr>
          <p:nvPr/>
        </p:nvSpPr>
        <p:spPr bwMode="auto">
          <a:xfrm>
            <a:off x="3563888" y="2907268"/>
            <a:ext cx="1326004" cy="369332"/>
          </a:xfrm>
          <a:prstGeom prst="rect">
            <a:avLst/>
          </a:prstGeom>
          <a:noFill/>
          <a:ln w="9525">
            <a:noFill/>
            <a:miter lim="800000"/>
            <a:headEnd/>
            <a:tailEnd/>
          </a:ln>
        </p:spPr>
        <p:txBody>
          <a:bodyPr wrap="none">
            <a:spAutoFit/>
          </a:bodyPr>
          <a:lstStyle/>
          <a:p>
            <a:pPr fontAlgn="base">
              <a:spcBef>
                <a:spcPct val="0"/>
              </a:spcBef>
              <a:spcAft>
                <a:spcPct val="0"/>
              </a:spcAft>
            </a:pPr>
            <a:r>
              <a:rPr kumimoji="1" lang="en-US" altLang="ja-JP" dirty="0" smtClean="0">
                <a:solidFill>
                  <a:srgbClr val="000000"/>
                </a:solidFill>
                <a:latin typeface="Arial" charset="0"/>
              </a:rPr>
              <a:t>Animal test</a:t>
            </a:r>
            <a:endParaRPr kumimoji="1" lang="ja-JP" altLang="en-US" dirty="0">
              <a:solidFill>
                <a:srgbClr val="000000"/>
              </a:solidFill>
              <a:latin typeface="Arial" charset="0"/>
            </a:endParaRPr>
          </a:p>
        </p:txBody>
      </p:sp>
      <p:sp>
        <p:nvSpPr>
          <p:cNvPr id="74" name="正方形/長方形 38"/>
          <p:cNvSpPr>
            <a:spLocks noChangeArrowheads="1"/>
          </p:cNvSpPr>
          <p:nvPr/>
        </p:nvSpPr>
        <p:spPr bwMode="auto">
          <a:xfrm>
            <a:off x="6084168" y="2907268"/>
            <a:ext cx="1364476" cy="369332"/>
          </a:xfrm>
          <a:prstGeom prst="rect">
            <a:avLst/>
          </a:prstGeom>
          <a:noFill/>
          <a:ln w="9525">
            <a:noFill/>
            <a:miter lim="800000"/>
            <a:headEnd/>
            <a:tailEnd/>
          </a:ln>
        </p:spPr>
        <p:txBody>
          <a:bodyPr wrap="none">
            <a:spAutoFit/>
          </a:bodyPr>
          <a:lstStyle/>
          <a:p>
            <a:pPr fontAlgn="base">
              <a:spcBef>
                <a:spcPct val="0"/>
              </a:spcBef>
              <a:spcAft>
                <a:spcPct val="0"/>
              </a:spcAft>
            </a:pPr>
            <a:r>
              <a:rPr kumimoji="1" lang="en-US" altLang="ja-JP" dirty="0" smtClean="0">
                <a:solidFill>
                  <a:srgbClr val="000000"/>
                </a:solidFill>
                <a:latin typeface="Arial" charset="0"/>
              </a:rPr>
              <a:t>Clinical test</a:t>
            </a:r>
            <a:endParaRPr kumimoji="1" lang="ja-JP" altLang="en-US" dirty="0">
              <a:solidFill>
                <a:srgbClr val="000000"/>
              </a:solidFill>
              <a:latin typeface="Arial" charset="0"/>
            </a:endParaRPr>
          </a:p>
        </p:txBody>
      </p:sp>
      <p:sp>
        <p:nvSpPr>
          <p:cNvPr id="75" name="正方形/長方形 39"/>
          <p:cNvSpPr>
            <a:spLocks noChangeArrowheads="1"/>
          </p:cNvSpPr>
          <p:nvPr/>
        </p:nvSpPr>
        <p:spPr bwMode="auto">
          <a:xfrm>
            <a:off x="1072640" y="3864114"/>
            <a:ext cx="6873997" cy="707886"/>
          </a:xfrm>
          <a:prstGeom prst="rect">
            <a:avLst/>
          </a:prstGeom>
          <a:noFill/>
          <a:ln w="38100">
            <a:solidFill>
              <a:srgbClr val="FF0000"/>
            </a:solidFill>
            <a:miter lim="800000"/>
            <a:headEnd/>
            <a:tailEnd/>
          </a:ln>
        </p:spPr>
        <p:txBody>
          <a:bodyPr wrap="none">
            <a:spAutoFit/>
          </a:bodyPr>
          <a:lstStyle/>
          <a:p>
            <a:pPr algn="ctr" fontAlgn="base">
              <a:spcBef>
                <a:spcPct val="0"/>
              </a:spcBef>
              <a:spcAft>
                <a:spcPct val="0"/>
              </a:spcAft>
            </a:pPr>
            <a:r>
              <a:rPr kumimoji="1" lang="en-US" altLang="ja-JP" sz="2000" b="1" dirty="0" smtClean="0">
                <a:solidFill>
                  <a:srgbClr val="FF0000"/>
                </a:solidFill>
                <a:latin typeface="Arial" charset="0"/>
              </a:rPr>
              <a:t>Rapid and reliable i</a:t>
            </a:r>
            <a:r>
              <a:rPr kumimoji="1" lang="en-US" altLang="ja-JP" sz="2000" b="1" i="1" dirty="0" smtClean="0">
                <a:solidFill>
                  <a:srgbClr val="FF0000"/>
                </a:solidFill>
                <a:latin typeface="Arial" charset="0"/>
              </a:rPr>
              <a:t>n vitro </a:t>
            </a:r>
            <a:r>
              <a:rPr kumimoji="1" lang="en-US" altLang="ja-JP" sz="2000" b="1" dirty="0" smtClean="0">
                <a:solidFill>
                  <a:srgbClr val="FF0000"/>
                </a:solidFill>
                <a:latin typeface="Arial" charset="0"/>
              </a:rPr>
              <a:t>cell-based test is demanded </a:t>
            </a:r>
          </a:p>
          <a:p>
            <a:pPr algn="ctr" fontAlgn="base">
              <a:spcBef>
                <a:spcPct val="0"/>
              </a:spcBef>
              <a:spcAft>
                <a:spcPct val="0"/>
              </a:spcAft>
            </a:pPr>
            <a:r>
              <a:rPr kumimoji="1" lang="en-US" altLang="ja-JP" sz="2000" b="1" dirty="0" smtClean="0">
                <a:solidFill>
                  <a:srgbClr val="FF0000"/>
                </a:solidFill>
                <a:latin typeface="Arial" charset="0"/>
              </a:rPr>
              <a:t>for discovery of bioactive compounds</a:t>
            </a:r>
            <a:endParaRPr kumimoji="1" lang="en-US" altLang="ja-JP" sz="2000" b="1" dirty="0">
              <a:solidFill>
                <a:srgbClr val="FF0000"/>
              </a:solidFill>
              <a:latin typeface="Arial" charset="0"/>
            </a:endParaRPr>
          </a:p>
        </p:txBody>
      </p:sp>
      <p:sp>
        <p:nvSpPr>
          <p:cNvPr id="76" name="正方形/長方形 75"/>
          <p:cNvSpPr/>
          <p:nvPr/>
        </p:nvSpPr>
        <p:spPr>
          <a:xfrm>
            <a:off x="359532" y="5181600"/>
            <a:ext cx="8424936" cy="707886"/>
          </a:xfrm>
          <a:prstGeom prst="rect">
            <a:avLst/>
          </a:prstGeom>
          <a:solidFill>
            <a:srgbClr val="0066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ja-JP" sz="2000" b="1" i="0" u="none" strike="noStrike" kern="0" cap="none" spc="0" normalizeH="0" baseline="0" noProof="0" dirty="0" smtClean="0">
                <a:ln>
                  <a:noFill/>
                </a:ln>
                <a:solidFill>
                  <a:srgbClr val="FFFFFF"/>
                </a:solidFill>
                <a:effectLst/>
                <a:uLnTx/>
                <a:uFillTx/>
                <a:latin typeface="Arial"/>
                <a:ea typeface="ＭＳ Ｐゴシック"/>
                <a:cs typeface="+mn-cs"/>
              </a:rPr>
              <a:t>Key is efficacy and toxicity prediction technology </a:t>
            </a:r>
          </a:p>
          <a:p>
            <a:pPr marL="0" marR="0" lvl="0" indent="0" algn="ctr" defTabSz="914400" eaLnBrk="1" fontAlgn="base" latinLnBrk="0" hangingPunct="1">
              <a:lnSpc>
                <a:spcPct val="100000"/>
              </a:lnSpc>
              <a:spcBef>
                <a:spcPct val="0"/>
              </a:spcBef>
              <a:spcAft>
                <a:spcPct val="0"/>
              </a:spcAft>
              <a:buClrTx/>
              <a:buSzTx/>
              <a:buFontTx/>
              <a:buNone/>
              <a:tabLst/>
              <a:defRPr/>
            </a:pPr>
            <a:r>
              <a:rPr kumimoji="1" lang="en-US" altLang="ja-JP" sz="2000" b="1" i="0" u="none" strike="noStrike" kern="0" cap="none" spc="0" normalizeH="0" baseline="0" noProof="0" dirty="0" smtClean="0">
                <a:ln>
                  <a:noFill/>
                </a:ln>
                <a:solidFill>
                  <a:srgbClr val="FFFFFF"/>
                </a:solidFill>
                <a:effectLst/>
                <a:uLnTx/>
                <a:uFillTx/>
                <a:latin typeface="Arial"/>
                <a:ea typeface="ＭＳ Ｐゴシック"/>
                <a:cs typeface="+mn-cs"/>
              </a:rPr>
              <a:t>extremely before endpoint of test!</a:t>
            </a:r>
            <a:endParaRPr kumimoji="1" lang="ja-JP" altLang="en-US" sz="2000" b="1"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77" name="下矢印 16"/>
          <p:cNvSpPr>
            <a:spLocks noChangeArrowheads="1"/>
          </p:cNvSpPr>
          <p:nvPr/>
        </p:nvSpPr>
        <p:spPr bwMode="auto">
          <a:xfrm>
            <a:off x="4284663" y="4625181"/>
            <a:ext cx="431800" cy="431800"/>
          </a:xfrm>
          <a:prstGeom prst="downArrow">
            <a:avLst>
              <a:gd name="adj1" fmla="val 50000"/>
              <a:gd name="adj2" fmla="val 50000"/>
            </a:avLst>
          </a:prstGeom>
          <a:solidFill>
            <a:srgbClr val="BBE0E3"/>
          </a:solidFill>
          <a:ln w="9525" algn="ctr">
            <a:solidFill>
              <a:srgbClr val="000000"/>
            </a:solidFill>
            <a:round/>
            <a:headEnd/>
            <a:tailEn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smtClean="0">
              <a:ln>
                <a:noFill/>
              </a:ln>
              <a:solidFill>
                <a:srgbClr val="000000"/>
              </a:solidFill>
              <a:effectLst/>
              <a:uLnTx/>
              <a:uFillTx/>
              <a:latin typeface="Arial" charset="0"/>
            </a:endParaRPr>
          </a:p>
        </p:txBody>
      </p:sp>
      <p:sp>
        <p:nvSpPr>
          <p:cNvPr id="2" name="正方形/長方形 1"/>
          <p:cNvSpPr/>
          <p:nvPr/>
        </p:nvSpPr>
        <p:spPr>
          <a:xfrm>
            <a:off x="1072639" y="3364468"/>
            <a:ext cx="6873997" cy="369332"/>
          </a:xfrm>
          <a:prstGeom prst="rect">
            <a:avLst/>
          </a:prstGeom>
          <a:ln w="38100">
            <a:solidFill>
              <a:srgbClr val="00B0F0"/>
            </a:solidFill>
          </a:ln>
        </p:spPr>
        <p:txBody>
          <a:bodyPr wrap="square">
            <a:spAutoFit/>
          </a:bodyPr>
          <a:lstStyle/>
          <a:p>
            <a:pPr algn="ctr" fontAlgn="base">
              <a:spcBef>
                <a:spcPct val="0"/>
              </a:spcBef>
              <a:spcAft>
                <a:spcPct val="0"/>
              </a:spcAft>
            </a:pPr>
            <a:r>
              <a:rPr kumimoji="1" lang="en-US" altLang="ja-JP" b="1" dirty="0">
                <a:solidFill>
                  <a:srgbClr val="00B0F0"/>
                </a:solidFill>
                <a:latin typeface="Arial" charset="0"/>
              </a:rPr>
              <a:t>Animal test should be avoided based on opinions.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0"/>
            <a:ext cx="7848600" cy="461665"/>
          </a:xfrm>
          <a:prstGeom prst="rect">
            <a:avLst/>
          </a:prstGeom>
          <a:noFill/>
        </p:spPr>
        <p:txBody>
          <a:bodyPr wrap="square" rtlCol="0">
            <a:spAutoFit/>
          </a:bodyPr>
          <a:lstStyle/>
          <a:p>
            <a:r>
              <a:rPr lang="fr-FR" sz="2400" b="1" dirty="0"/>
              <a:t>Introduction: </a:t>
            </a:r>
            <a:r>
              <a:rPr lang="fr-FR" sz="2400" b="1" dirty="0" smtClean="0"/>
              <a:t>Conventional method </a:t>
            </a:r>
            <a:r>
              <a:rPr lang="fr-FR" sz="2400" b="1" dirty="0" smtClean="0">
                <a:latin typeface="Century" panose="02040604050505020304" pitchFamily="18" charset="0"/>
              </a:rPr>
              <a:t>–</a:t>
            </a:r>
            <a:r>
              <a:rPr lang="fr-FR" sz="2400" b="1" dirty="0" smtClean="0"/>
              <a:t> Cocultivation method</a:t>
            </a:r>
            <a:endParaRPr lang="fr-FR" sz="2400" b="1" dirty="0"/>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1" name="Rectangle 4"/>
          <p:cNvSpPr>
            <a:spLocks noChangeArrowheads="1"/>
          </p:cNvSpPr>
          <p:nvPr/>
        </p:nvSpPr>
        <p:spPr bwMode="auto">
          <a:xfrm>
            <a:off x="0" y="457200"/>
            <a:ext cx="6804248" cy="541163"/>
          </a:xfrm>
          <a:prstGeom prst="rect">
            <a:avLst/>
          </a:prstGeom>
          <a:solidFill>
            <a:srgbClr val="0000CC"/>
          </a:solidFill>
          <a:ln>
            <a:headEnd/>
            <a:tailEnd/>
          </a:ln>
        </p:spPr>
        <p:style>
          <a:lnRef idx="0">
            <a:schemeClr val="accent2"/>
          </a:lnRef>
          <a:fillRef idx="3">
            <a:schemeClr val="accent2"/>
          </a:fillRef>
          <a:effectRef idx="3">
            <a:schemeClr val="accent2"/>
          </a:effectRef>
          <a:fontRef idx="minor">
            <a:schemeClr val="lt1"/>
          </a:fontRef>
        </p:style>
        <p:txBody>
          <a:bodyPr lIns="91424" tIns="45712" rIns="91424" bIns="45712"/>
          <a:lstStyle/>
          <a:p>
            <a:pPr indent="20638" algn="ctr" defTabSz="1042988">
              <a:spcBef>
                <a:spcPct val="20000"/>
              </a:spcBef>
              <a:defRPr/>
            </a:pPr>
            <a:r>
              <a:rPr kumimoji="1" lang="en-US" altLang="ja-JP" sz="2800" dirty="0" err="1" smtClean="0">
                <a:solidFill>
                  <a:schemeClr val="bg1"/>
                </a:solidFill>
              </a:rPr>
              <a:t>Cocultivation</a:t>
            </a:r>
            <a:r>
              <a:rPr kumimoji="1" lang="en-US" altLang="ja-JP" sz="2800" dirty="0" smtClean="0">
                <a:solidFill>
                  <a:schemeClr val="bg1"/>
                </a:solidFill>
              </a:rPr>
              <a:t> method</a:t>
            </a:r>
            <a:r>
              <a:rPr kumimoji="1" lang="ja-JP" altLang="en-US" sz="2800" dirty="0" smtClean="0">
                <a:solidFill>
                  <a:schemeClr val="bg1"/>
                </a:solidFill>
              </a:rPr>
              <a:t>（</a:t>
            </a:r>
            <a:r>
              <a:rPr kumimoji="1" lang="en-US" altLang="ja-JP" sz="2800" dirty="0" smtClean="0">
                <a:solidFill>
                  <a:schemeClr val="bg1"/>
                </a:solidFill>
              </a:rPr>
              <a:t>Cell-based assay</a:t>
            </a:r>
            <a:r>
              <a:rPr kumimoji="1" lang="ja-JP" altLang="en-US" sz="2800" dirty="0" smtClean="0">
                <a:solidFill>
                  <a:schemeClr val="bg1"/>
                </a:solidFill>
              </a:rPr>
              <a:t>）</a:t>
            </a:r>
            <a:endParaRPr kumimoji="1" lang="ja-JP" altLang="en-US" sz="2800" dirty="0">
              <a:solidFill>
                <a:schemeClr val="bg1"/>
              </a:solidFill>
            </a:endParaRPr>
          </a:p>
        </p:txBody>
      </p:sp>
      <p:sp>
        <p:nvSpPr>
          <p:cNvPr id="78" name="正方形/長方形 77"/>
          <p:cNvSpPr/>
          <p:nvPr/>
        </p:nvSpPr>
        <p:spPr>
          <a:xfrm>
            <a:off x="0" y="1109191"/>
            <a:ext cx="9144000" cy="1815882"/>
          </a:xfrm>
          <a:prstGeom prst="rect">
            <a:avLst/>
          </a:prstGeom>
        </p:spPr>
        <p:txBody>
          <a:bodyPr>
            <a:spAutoFit/>
          </a:bodyPr>
          <a:lstStyle/>
          <a:p>
            <a:pPr>
              <a:buFont typeface="Arial" charset="0"/>
              <a:buChar char="•"/>
              <a:defRPr/>
            </a:pPr>
            <a:r>
              <a:rPr lang="en-US" altLang="ja-JP" sz="2800" dirty="0" smtClean="0">
                <a:latin typeface="+mn-lt"/>
                <a:ea typeface="+mn-ea"/>
              </a:rPr>
              <a:t>Measurement of traits such as cell viability by fluorescence stain and microscope or flow cytometer after 7-30 days of </a:t>
            </a:r>
            <a:r>
              <a:rPr lang="en-US" altLang="ja-JP" sz="2800" dirty="0" err="1" smtClean="0">
                <a:latin typeface="+mn-lt"/>
                <a:ea typeface="+mn-ea"/>
              </a:rPr>
              <a:t>cocultivation</a:t>
            </a:r>
            <a:r>
              <a:rPr lang="en-US" altLang="ja-JP" sz="2800" dirty="0" smtClean="0">
                <a:latin typeface="+mn-lt"/>
                <a:ea typeface="+mn-ea"/>
              </a:rPr>
              <a:t> of target compounds with live cells embedded in extra cellular matrix such as collagen (3D cell culture)</a:t>
            </a:r>
            <a:endParaRPr lang="en-US" altLang="ja-JP" sz="2800" dirty="0">
              <a:latin typeface="+mn-lt"/>
              <a:ea typeface="+mn-ea"/>
            </a:endParaRPr>
          </a:p>
        </p:txBody>
      </p:sp>
      <p:pic>
        <p:nvPicPr>
          <p:cNvPr id="79" name="Picture 3"/>
          <p:cNvPicPr>
            <a:picLocks noChangeAspect="1" noChangeArrowheads="1"/>
          </p:cNvPicPr>
          <p:nvPr/>
        </p:nvPicPr>
        <p:blipFill>
          <a:blip r:embed="rId3" cstate="print"/>
          <a:srcRect/>
          <a:stretch>
            <a:fillRect/>
          </a:stretch>
        </p:blipFill>
        <p:spPr bwMode="auto">
          <a:xfrm>
            <a:off x="1940213" y="3174032"/>
            <a:ext cx="5263574" cy="2809059"/>
          </a:xfrm>
          <a:prstGeom prst="rect">
            <a:avLst/>
          </a:prstGeom>
          <a:noFill/>
          <a:ln w="9525">
            <a:noFill/>
            <a:miter lim="800000"/>
            <a:headEnd/>
            <a:tailEnd/>
          </a:ln>
          <a:effectLst/>
        </p:spPr>
      </p:pic>
    </p:spTree>
    <p:extLst>
      <p:ext uri="{BB962C8B-B14F-4D97-AF65-F5344CB8AC3E}">
        <p14:creationId xmlns:p14="http://schemas.microsoft.com/office/powerpoint/2010/main" val="829623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0"/>
            <a:ext cx="7848600" cy="461665"/>
          </a:xfrm>
          <a:prstGeom prst="rect">
            <a:avLst/>
          </a:prstGeom>
          <a:noFill/>
        </p:spPr>
        <p:txBody>
          <a:bodyPr wrap="square" rtlCol="0">
            <a:spAutoFit/>
          </a:bodyPr>
          <a:lstStyle/>
          <a:p>
            <a:r>
              <a:rPr lang="fr-FR" sz="2400" b="1" dirty="0" smtClean="0"/>
              <a:t>Introduction: Advantage &amp; disadvantage of 3D cell culture</a:t>
            </a:r>
            <a:endParaRPr lang="fr-FR" sz="2400" b="1" dirty="0"/>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Rectangle 307"/>
          <p:cNvSpPr>
            <a:spLocks noChangeArrowheads="1"/>
          </p:cNvSpPr>
          <p:nvPr/>
        </p:nvSpPr>
        <p:spPr bwMode="auto">
          <a:xfrm>
            <a:off x="539552" y="1146298"/>
            <a:ext cx="8208912" cy="3908302"/>
          </a:xfrm>
          <a:prstGeom prst="rect">
            <a:avLst/>
          </a:prstGeom>
          <a:noFill/>
          <a:ln w="38100">
            <a:solidFill>
              <a:srgbClr val="0000CC"/>
            </a:solidFill>
            <a:miter lim="800000"/>
            <a:headEnd/>
            <a:tailEnd/>
          </a:ln>
        </p:spPr>
        <p:txBody>
          <a:bodyPr/>
          <a:lstStyle/>
          <a:p>
            <a:pPr marL="177800" indent="-177800">
              <a:lnSpc>
                <a:spcPts val="2400"/>
              </a:lnSpc>
              <a:spcBef>
                <a:spcPts val="300"/>
              </a:spcBef>
              <a:buFontTx/>
              <a:buChar char="•"/>
            </a:pPr>
            <a:r>
              <a:rPr lang="en-US" altLang="ja-JP" sz="2000" b="1" dirty="0" smtClean="0">
                <a:solidFill>
                  <a:srgbClr val="0000CC"/>
                </a:solidFill>
                <a:latin typeface="+mn-lt"/>
                <a:ea typeface="ＭＳ ゴシック" pitchFamily="49" charset="-128"/>
              </a:rPr>
              <a:t>3D cell culture with extra cellular matrix</a:t>
            </a:r>
          </a:p>
          <a:p>
            <a:pPr marL="177800" indent="-177800">
              <a:lnSpc>
                <a:spcPts val="2400"/>
              </a:lnSpc>
            </a:pPr>
            <a:r>
              <a:rPr lang="ja-JP" altLang="en-US" sz="2000" b="1" dirty="0" smtClean="0">
                <a:solidFill>
                  <a:srgbClr val="0000CC"/>
                </a:solidFill>
                <a:latin typeface="+mn-lt"/>
                <a:ea typeface="ＭＳ ゴシック" pitchFamily="49" charset="-128"/>
              </a:rPr>
              <a:t>   </a:t>
            </a:r>
            <a:r>
              <a:rPr lang="en-US" altLang="ja-JP" sz="2000" b="1" dirty="0" smtClean="0">
                <a:solidFill>
                  <a:srgbClr val="002060"/>
                </a:solidFill>
                <a:latin typeface="+mn-lt"/>
                <a:ea typeface="ＭＳ ゴシック" pitchFamily="49" charset="-128"/>
              </a:rPr>
              <a:t>---</a:t>
            </a:r>
            <a:r>
              <a:rPr lang="en-US" altLang="ja-JP" sz="2000" b="1" dirty="0" smtClean="0">
                <a:solidFill>
                  <a:srgbClr val="0000CC"/>
                </a:solidFill>
                <a:latin typeface="+mn-lt"/>
                <a:ea typeface="ＭＳ ゴシック" pitchFamily="49" charset="-128"/>
              </a:rPr>
              <a:t>Reproduction of in vivo cell condition</a:t>
            </a:r>
          </a:p>
          <a:p>
            <a:pPr marL="539750" indent="-539750">
              <a:lnSpc>
                <a:spcPts val="2400"/>
              </a:lnSpc>
            </a:pPr>
            <a:r>
              <a:rPr lang="ja-JP" altLang="en-US" sz="2000" b="1" dirty="0" smtClean="0">
                <a:solidFill>
                  <a:srgbClr val="0000CC"/>
                </a:solidFill>
                <a:latin typeface="+mn-lt"/>
                <a:ea typeface="ＭＳ ゴシック" pitchFamily="49" charset="-128"/>
              </a:rPr>
              <a:t>　 </a:t>
            </a:r>
            <a:r>
              <a:rPr lang="en-US" altLang="ja-JP" sz="2000" b="1" dirty="0" smtClean="0">
                <a:solidFill>
                  <a:srgbClr val="002060"/>
                </a:solidFill>
                <a:latin typeface="+mn-lt"/>
                <a:ea typeface="ＭＳ ゴシック" pitchFamily="49" charset="-128"/>
              </a:rPr>
              <a:t>---</a:t>
            </a:r>
            <a:r>
              <a:rPr lang="en-US" altLang="ja-JP" sz="2000" b="1" dirty="0" smtClean="0">
                <a:solidFill>
                  <a:srgbClr val="0000CC"/>
                </a:solidFill>
                <a:latin typeface="+mn-lt"/>
                <a:ea typeface="ＭＳ ゴシック" pitchFamily="49" charset="-128"/>
              </a:rPr>
              <a:t>Long decision duration with medium exchange  (</a:t>
            </a:r>
            <a:r>
              <a:rPr lang="en-US" altLang="ja-JP" sz="2000" b="1" dirty="0" smtClean="0">
                <a:solidFill>
                  <a:srgbClr val="0000CC"/>
                </a:solidFill>
                <a:latin typeface="Arial" panose="020B0604020202020204" pitchFamily="34" charset="0"/>
                <a:ea typeface="ＭＳ ゴシック" pitchFamily="49" charset="-128"/>
                <a:cs typeface="Arial" panose="020B0604020202020204" pitchFamily="34" charset="0"/>
              </a:rPr>
              <a:t>~</a:t>
            </a:r>
            <a:r>
              <a:rPr lang="en-US" altLang="ja-JP" sz="2000" b="1" dirty="0" smtClean="0">
                <a:solidFill>
                  <a:srgbClr val="0000CC"/>
                </a:solidFill>
                <a:latin typeface="+mn-lt"/>
                <a:ea typeface="ＭＳ ゴシック" pitchFamily="49" charset="-128"/>
              </a:rPr>
              <a:t>30days)</a:t>
            </a:r>
            <a:r>
              <a:rPr lang="en-US" altLang="ja-JP" sz="2000" b="1" dirty="0" smtClean="0">
                <a:solidFill>
                  <a:srgbClr val="002060"/>
                </a:solidFill>
                <a:latin typeface="+mn-lt"/>
                <a:ea typeface="ＭＳ ゴシック" pitchFamily="49" charset="-128"/>
              </a:rPr>
              <a:t>--- </a:t>
            </a:r>
            <a:r>
              <a:rPr lang="en-US" altLang="ja-JP" sz="2000" b="1" u="sng" dirty="0" smtClean="0">
                <a:solidFill>
                  <a:srgbClr val="003300"/>
                </a:solidFill>
                <a:effectLst>
                  <a:glow rad="228600">
                    <a:srgbClr val="FFFF00">
                      <a:alpha val="40000"/>
                    </a:srgbClr>
                  </a:glow>
                </a:effectLst>
                <a:latin typeface="+mn-lt"/>
                <a:ea typeface="ＭＳ ゴシック" pitchFamily="49" charset="-128"/>
              </a:rPr>
              <a:t>Slow</a:t>
            </a:r>
            <a:r>
              <a:rPr lang="en-US" altLang="ja-JP" sz="2000" b="1" dirty="0" smtClean="0">
                <a:solidFill>
                  <a:srgbClr val="002060"/>
                </a:solidFill>
                <a:latin typeface="+mn-lt"/>
                <a:ea typeface="ＭＳ ゴシック" pitchFamily="49" charset="-128"/>
              </a:rPr>
              <a:t>---</a:t>
            </a:r>
          </a:p>
          <a:p>
            <a:pPr marL="539750">
              <a:lnSpc>
                <a:spcPts val="2400"/>
              </a:lnSpc>
            </a:pPr>
            <a:r>
              <a:rPr lang="en-US" altLang="ja-JP" sz="2000" b="1" dirty="0" smtClean="0">
                <a:solidFill>
                  <a:srgbClr val="0000CC"/>
                </a:solidFill>
                <a:latin typeface="+mn-lt"/>
                <a:ea typeface="ＭＳ ゴシック" pitchFamily="49" charset="-128"/>
              </a:rPr>
              <a:t>Large test error</a:t>
            </a:r>
            <a:r>
              <a:rPr lang="en-US" altLang="ja-JP" sz="2000" b="1" dirty="0" smtClean="0">
                <a:solidFill>
                  <a:srgbClr val="002060"/>
                </a:solidFill>
                <a:latin typeface="+mn-lt"/>
                <a:ea typeface="ＭＳ ゴシック" pitchFamily="49" charset="-128"/>
              </a:rPr>
              <a:t>---</a:t>
            </a:r>
            <a:r>
              <a:rPr lang="en-US" altLang="ja-JP" sz="2000" b="1" dirty="0" smtClean="0">
                <a:effectLst>
                  <a:glow rad="228600">
                    <a:srgbClr val="FF0000">
                      <a:alpha val="40000"/>
                    </a:srgbClr>
                  </a:glow>
                </a:effectLst>
                <a:latin typeface="+mn-lt"/>
                <a:ea typeface="ＭＳ ゴシック" pitchFamily="49" charset="-128"/>
              </a:rPr>
              <a:t> Low reliability</a:t>
            </a:r>
            <a:endParaRPr lang="en-US" altLang="ja-JP" sz="2000" b="1" u="sng" dirty="0" smtClean="0">
              <a:solidFill>
                <a:srgbClr val="0000CC"/>
              </a:solidFill>
              <a:effectLst>
                <a:glow rad="228600">
                  <a:srgbClr val="FFFF00">
                    <a:alpha val="40000"/>
                  </a:srgbClr>
                </a:glow>
              </a:effectLst>
              <a:latin typeface="+mn-lt"/>
              <a:ea typeface="ＭＳ ゴシック" pitchFamily="49" charset="-128"/>
            </a:endParaRPr>
          </a:p>
          <a:p>
            <a:pPr marL="177800" indent="-177800">
              <a:lnSpc>
                <a:spcPts val="2400"/>
              </a:lnSpc>
            </a:pPr>
            <a:r>
              <a:rPr lang="ja-JP" altLang="en-US" sz="2000" b="1" dirty="0" smtClean="0">
                <a:solidFill>
                  <a:srgbClr val="0000CC"/>
                </a:solidFill>
                <a:latin typeface="+mn-lt"/>
                <a:ea typeface="ＭＳ ゴシック" pitchFamily="49" charset="-128"/>
              </a:rPr>
              <a:t>　 </a:t>
            </a:r>
            <a:r>
              <a:rPr lang="en-US" altLang="ja-JP" sz="2000" b="1" dirty="0" smtClean="0">
                <a:solidFill>
                  <a:srgbClr val="002060"/>
                </a:solidFill>
                <a:latin typeface="+mn-lt"/>
                <a:ea typeface="ＭＳ ゴシック" pitchFamily="49" charset="-128"/>
              </a:rPr>
              <a:t>---</a:t>
            </a:r>
            <a:r>
              <a:rPr lang="en-US" altLang="ja-JP" sz="2000" b="1" dirty="0" smtClean="0">
                <a:solidFill>
                  <a:srgbClr val="0000CC"/>
                </a:solidFill>
                <a:latin typeface="+mn-lt"/>
                <a:ea typeface="ＭＳ ゴシック" pitchFamily="49" charset="-128"/>
              </a:rPr>
              <a:t>Standard method</a:t>
            </a:r>
            <a:r>
              <a:rPr lang="en-US" altLang="ja-JP" sz="2000" b="1" dirty="0" smtClean="0">
                <a:solidFill>
                  <a:srgbClr val="002060"/>
                </a:solidFill>
                <a:latin typeface="+mn-lt"/>
                <a:ea typeface="ＭＳ ゴシック" pitchFamily="49" charset="-128"/>
              </a:rPr>
              <a:t>---</a:t>
            </a:r>
            <a:r>
              <a:rPr lang="en-US" altLang="ja-JP" sz="2000" b="1" dirty="0" smtClean="0">
                <a:effectLst>
                  <a:glow rad="228600">
                    <a:srgbClr val="0000CC">
                      <a:alpha val="40000"/>
                    </a:srgbClr>
                  </a:glow>
                </a:effectLst>
                <a:latin typeface="+mn-lt"/>
                <a:ea typeface="ＭＳ ゴシック" pitchFamily="49" charset="-128"/>
              </a:rPr>
              <a:t>High reliability</a:t>
            </a:r>
            <a:endParaRPr lang="en-US" altLang="ja-JP" sz="2000" b="1" dirty="0" smtClean="0">
              <a:solidFill>
                <a:srgbClr val="0000CC"/>
              </a:solidFill>
              <a:effectLst>
                <a:glow rad="228600">
                  <a:srgbClr val="0000CC">
                    <a:alpha val="40000"/>
                  </a:srgbClr>
                </a:glow>
              </a:effectLst>
              <a:latin typeface="+mn-lt"/>
              <a:ea typeface="ＭＳ ゴシック" pitchFamily="49" charset="-128"/>
            </a:endParaRPr>
          </a:p>
          <a:p>
            <a:pPr marL="809625" indent="-809625">
              <a:lnSpc>
                <a:spcPts val="2400"/>
              </a:lnSpc>
            </a:pPr>
            <a:r>
              <a:rPr lang="ja-JP" altLang="en-US" sz="2000" b="1" dirty="0" smtClean="0">
                <a:solidFill>
                  <a:srgbClr val="0000CC"/>
                </a:solidFill>
                <a:latin typeface="+mn-lt"/>
                <a:ea typeface="ＭＳ ゴシック" pitchFamily="49" charset="-128"/>
              </a:rPr>
              <a:t>　 </a:t>
            </a:r>
            <a:r>
              <a:rPr lang="en-US" altLang="ja-JP" sz="2000" b="1" dirty="0" smtClean="0">
                <a:solidFill>
                  <a:srgbClr val="002060"/>
                </a:solidFill>
                <a:latin typeface="+mn-lt"/>
                <a:ea typeface="ＭＳ ゴシック" pitchFamily="49" charset="-128"/>
              </a:rPr>
              <a:t>---</a:t>
            </a:r>
            <a:r>
              <a:rPr lang="en-US" altLang="ja-JP" sz="2000" b="1" dirty="0" smtClean="0">
                <a:solidFill>
                  <a:srgbClr val="0000CC"/>
                </a:solidFill>
                <a:latin typeface="+mn-lt"/>
                <a:ea typeface="ＭＳ ゴシック" pitchFamily="49" charset="-128"/>
              </a:rPr>
              <a:t>Independent to compound mode of action and to personal difference</a:t>
            </a:r>
          </a:p>
          <a:p>
            <a:pPr marL="809625" indent="-269875">
              <a:lnSpc>
                <a:spcPts val="2400"/>
              </a:lnSpc>
            </a:pPr>
            <a:r>
              <a:rPr lang="en-US" altLang="ja-JP" sz="2000" b="1" dirty="0" smtClean="0">
                <a:solidFill>
                  <a:srgbClr val="002060"/>
                </a:solidFill>
                <a:latin typeface="+mn-lt"/>
                <a:ea typeface="ＭＳ ゴシック" pitchFamily="49" charset="-128"/>
              </a:rPr>
              <a:t>---</a:t>
            </a:r>
            <a:r>
              <a:rPr lang="en-US" altLang="ja-JP" sz="2000" b="1" dirty="0" smtClean="0">
                <a:effectLst>
                  <a:glow rad="228600">
                    <a:srgbClr val="0000CC">
                      <a:alpha val="40000"/>
                    </a:srgbClr>
                  </a:glow>
                </a:effectLst>
                <a:latin typeface="+mn-lt"/>
                <a:ea typeface="ＭＳ ゴシック" pitchFamily="49" charset="-128"/>
              </a:rPr>
              <a:t> High reliability</a:t>
            </a:r>
          </a:p>
          <a:p>
            <a:pPr marL="177800" indent="-177800">
              <a:lnSpc>
                <a:spcPts val="2400"/>
              </a:lnSpc>
              <a:spcBef>
                <a:spcPts val="300"/>
              </a:spcBef>
              <a:buFontTx/>
              <a:buChar char="•"/>
            </a:pPr>
            <a:r>
              <a:rPr lang="en-US" altLang="ja-JP" sz="2000" b="1" dirty="0" smtClean="0">
                <a:solidFill>
                  <a:srgbClr val="0000CC"/>
                </a:solidFill>
                <a:latin typeface="+mn-lt"/>
                <a:ea typeface="ＭＳ ゴシック" pitchFamily="49" charset="-128"/>
              </a:rPr>
              <a:t>Label requirement</a:t>
            </a:r>
            <a:r>
              <a:rPr lang="en-US" altLang="ja-JP" sz="2000" b="1" dirty="0" smtClean="0">
                <a:solidFill>
                  <a:srgbClr val="002060"/>
                </a:solidFill>
                <a:latin typeface="+mn-lt"/>
                <a:ea typeface="ＭＳ ゴシック" pitchFamily="49" charset="-128"/>
              </a:rPr>
              <a:t>---</a:t>
            </a:r>
            <a:r>
              <a:rPr lang="en-US" altLang="ja-JP" sz="2000" b="1" dirty="0" smtClean="0">
                <a:solidFill>
                  <a:srgbClr val="0000CC"/>
                </a:solidFill>
                <a:latin typeface="+mn-lt"/>
                <a:ea typeface="ＭＳ ゴシック" pitchFamily="49" charset="-128"/>
              </a:rPr>
              <a:t>Large test error</a:t>
            </a:r>
            <a:r>
              <a:rPr lang="en-US" altLang="ja-JP" sz="2000" b="1" dirty="0" smtClean="0">
                <a:solidFill>
                  <a:srgbClr val="002060"/>
                </a:solidFill>
                <a:latin typeface="+mn-lt"/>
                <a:ea typeface="ＭＳ ゴシック" pitchFamily="49" charset="-128"/>
              </a:rPr>
              <a:t>---</a:t>
            </a:r>
            <a:r>
              <a:rPr lang="en-US" altLang="ja-JP" sz="2000" b="1" dirty="0" smtClean="0">
                <a:effectLst>
                  <a:glow rad="228600">
                    <a:srgbClr val="FF0000">
                      <a:alpha val="40000"/>
                    </a:srgbClr>
                  </a:glow>
                </a:effectLst>
                <a:latin typeface="+mn-lt"/>
                <a:ea typeface="ＭＳ ゴシック" pitchFamily="49" charset="-128"/>
              </a:rPr>
              <a:t>Low reliability</a:t>
            </a:r>
          </a:p>
          <a:p>
            <a:pPr marL="177800" indent="-177800">
              <a:lnSpc>
                <a:spcPts val="2400"/>
              </a:lnSpc>
              <a:spcBef>
                <a:spcPts val="300"/>
              </a:spcBef>
              <a:buFontTx/>
              <a:buChar char="•"/>
            </a:pPr>
            <a:r>
              <a:rPr lang="en-US" altLang="ja-JP" sz="2000" b="1" dirty="0" smtClean="0">
                <a:solidFill>
                  <a:srgbClr val="0000CC"/>
                </a:solidFill>
                <a:latin typeface="+mn-lt"/>
                <a:ea typeface="ＭＳ ゴシック" pitchFamily="49" charset="-128"/>
              </a:rPr>
              <a:t>Difficulty in evaluation of efficacy and toxicity with one experimental set-up</a:t>
            </a:r>
            <a:r>
              <a:rPr lang="en-US" altLang="ja-JP" sz="2000" b="1" dirty="0" smtClean="0">
                <a:solidFill>
                  <a:srgbClr val="002060"/>
                </a:solidFill>
                <a:latin typeface="+mn-lt"/>
                <a:ea typeface="ＭＳ ゴシック" pitchFamily="49" charset="-128"/>
              </a:rPr>
              <a:t>---</a:t>
            </a:r>
            <a:r>
              <a:rPr lang="en-US" altLang="ja-JP" sz="2000" b="1" dirty="0" smtClean="0">
                <a:effectLst>
                  <a:glow rad="228600">
                    <a:srgbClr val="FF0000">
                      <a:alpha val="40000"/>
                    </a:srgbClr>
                  </a:glow>
                </a:effectLst>
                <a:latin typeface="+mn-lt"/>
                <a:ea typeface="ＭＳ ゴシック" pitchFamily="49" charset="-128"/>
              </a:rPr>
              <a:t> Low reliability</a:t>
            </a:r>
          </a:p>
          <a:p>
            <a:pPr marL="177800" indent="-177800">
              <a:lnSpc>
                <a:spcPts val="2400"/>
              </a:lnSpc>
              <a:spcBef>
                <a:spcPts val="300"/>
              </a:spcBef>
              <a:buFontTx/>
              <a:buChar char="•"/>
            </a:pPr>
            <a:r>
              <a:rPr lang="en-US" altLang="ja-JP" sz="2000" b="1" dirty="0" smtClean="0">
                <a:solidFill>
                  <a:srgbClr val="0000CC"/>
                </a:solidFill>
                <a:latin typeface="+mn-lt"/>
                <a:ea typeface="ＭＳ ゴシック" pitchFamily="49" charset="-128"/>
              </a:rPr>
              <a:t>Complicated handling</a:t>
            </a:r>
            <a:r>
              <a:rPr lang="en-US" altLang="ja-JP" sz="2000" b="1" dirty="0" smtClean="0">
                <a:solidFill>
                  <a:srgbClr val="002060"/>
                </a:solidFill>
                <a:latin typeface="+mn-lt"/>
                <a:ea typeface="ＭＳ ゴシック" pitchFamily="49" charset="-128"/>
              </a:rPr>
              <a:t>---</a:t>
            </a:r>
            <a:r>
              <a:rPr lang="en-US" altLang="ja-JP" sz="2000" b="1" dirty="0" smtClean="0">
                <a:solidFill>
                  <a:srgbClr val="0000CC"/>
                </a:solidFill>
                <a:latin typeface="+mn-lt"/>
                <a:ea typeface="ＭＳ ゴシック" pitchFamily="49" charset="-128"/>
              </a:rPr>
              <a:t>Laboring + Automation shortage</a:t>
            </a:r>
            <a:r>
              <a:rPr lang="en-US" altLang="ja-JP" sz="2000" b="1" dirty="0" smtClean="0">
                <a:solidFill>
                  <a:srgbClr val="002060"/>
                </a:solidFill>
                <a:latin typeface="+mn-lt"/>
                <a:ea typeface="ＭＳ ゴシック" pitchFamily="49" charset="-128"/>
              </a:rPr>
              <a:t>---</a:t>
            </a:r>
            <a:r>
              <a:rPr lang="en-US" altLang="ja-JP" sz="2000" b="1" u="sng" dirty="0" smtClean="0">
                <a:solidFill>
                  <a:srgbClr val="003300"/>
                </a:solidFill>
                <a:effectLst>
                  <a:glow rad="228600">
                    <a:srgbClr val="FFFF00">
                      <a:alpha val="40000"/>
                    </a:srgbClr>
                  </a:glow>
                </a:effectLst>
                <a:latin typeface="+mn-lt"/>
                <a:ea typeface="ＭＳ ゴシック" pitchFamily="49" charset="-128"/>
              </a:rPr>
              <a:t>Slow</a:t>
            </a:r>
            <a:endParaRPr lang="en-US" altLang="ja-JP" sz="2000" b="1" dirty="0" smtClean="0">
              <a:solidFill>
                <a:srgbClr val="0000CC"/>
              </a:solidFill>
              <a:latin typeface="+mn-lt"/>
              <a:ea typeface="ＭＳ ゴシック" pitchFamily="49" charset="-128"/>
            </a:endParaRPr>
          </a:p>
          <a:p>
            <a:pPr marL="177800" indent="-177800">
              <a:lnSpc>
                <a:spcPts val="2400"/>
              </a:lnSpc>
              <a:spcBef>
                <a:spcPts val="300"/>
              </a:spcBef>
              <a:buFontTx/>
              <a:buChar char="•"/>
            </a:pPr>
            <a:r>
              <a:rPr lang="en-US" altLang="ja-JP" sz="2000" b="1" dirty="0" smtClean="0">
                <a:solidFill>
                  <a:srgbClr val="0000CC"/>
                </a:solidFill>
                <a:latin typeface="+mn-lt"/>
                <a:ea typeface="ＭＳ ゴシック" pitchFamily="49" charset="-128"/>
              </a:rPr>
              <a:t>Many cells required (10</a:t>
            </a:r>
            <a:r>
              <a:rPr lang="en-US" altLang="ja-JP" sz="2000" b="1" baseline="30000" dirty="0" smtClean="0">
                <a:solidFill>
                  <a:srgbClr val="0000CC"/>
                </a:solidFill>
                <a:latin typeface="+mn-lt"/>
                <a:ea typeface="ＭＳ ゴシック" pitchFamily="49" charset="-128"/>
              </a:rPr>
              <a:t>6</a:t>
            </a:r>
            <a:r>
              <a:rPr lang="en-US" altLang="ja-JP" sz="2000" b="1" dirty="0" smtClean="0">
                <a:solidFill>
                  <a:srgbClr val="0000CC"/>
                </a:solidFill>
                <a:latin typeface="+mn-lt"/>
                <a:ea typeface="ＭＳ ゴシック" pitchFamily="49" charset="-128"/>
              </a:rPr>
              <a:t>)</a:t>
            </a:r>
            <a:r>
              <a:rPr lang="ja-JP" altLang="en-US" sz="2000" b="1" dirty="0" smtClean="0">
                <a:solidFill>
                  <a:srgbClr val="0000CC"/>
                </a:solidFill>
                <a:latin typeface="+mn-lt"/>
                <a:ea typeface="ＭＳ ゴシック" pitchFamily="49" charset="-128"/>
              </a:rPr>
              <a:t> </a:t>
            </a:r>
            <a:r>
              <a:rPr lang="en-US" altLang="ja-JP" sz="2000" b="1" dirty="0" smtClean="0">
                <a:solidFill>
                  <a:srgbClr val="002060"/>
                </a:solidFill>
                <a:latin typeface="+mn-lt"/>
                <a:ea typeface="ＭＳ ゴシック" pitchFamily="49" charset="-128"/>
              </a:rPr>
              <a:t>---</a:t>
            </a:r>
            <a:r>
              <a:rPr lang="en-US" altLang="ja-JP" sz="2000" b="1" dirty="0" smtClean="0">
                <a:effectLst>
                  <a:glow rad="228600">
                    <a:srgbClr val="FFCCFF"/>
                  </a:glow>
                </a:effectLst>
                <a:latin typeface="+mn-lt"/>
                <a:ea typeface="ＭＳ ゴシック" pitchFamily="49" charset="-128"/>
              </a:rPr>
              <a:t>Difficulty in applying to tumors </a:t>
            </a:r>
            <a:endParaRPr lang="ja-JP" altLang="en-US" sz="2000" b="1" baseline="30000" dirty="0">
              <a:solidFill>
                <a:srgbClr val="0000CC"/>
              </a:solidFill>
              <a:effectLst>
                <a:glow rad="228600">
                  <a:srgbClr val="FFCCFF"/>
                </a:glow>
              </a:effectLst>
              <a:latin typeface="+mn-lt"/>
              <a:ea typeface="ＭＳ ゴシック" pitchFamily="49" charset="-128"/>
            </a:endParaRPr>
          </a:p>
        </p:txBody>
      </p:sp>
      <p:sp>
        <p:nvSpPr>
          <p:cNvPr id="8" name="下矢印 16"/>
          <p:cNvSpPr>
            <a:spLocks noChangeArrowheads="1"/>
          </p:cNvSpPr>
          <p:nvPr/>
        </p:nvSpPr>
        <p:spPr bwMode="auto">
          <a:xfrm>
            <a:off x="3995936" y="5130800"/>
            <a:ext cx="1152128" cy="353962"/>
          </a:xfrm>
          <a:prstGeom prst="downArrow">
            <a:avLst>
              <a:gd name="adj1" fmla="val 50000"/>
              <a:gd name="adj2" fmla="val 50000"/>
            </a:avLst>
          </a:prstGeom>
          <a:solidFill>
            <a:srgbClr val="FF0000"/>
          </a:solidFill>
          <a:ln w="9525" algn="ctr">
            <a:solidFill>
              <a:schemeClr val="tx1"/>
            </a:solidFill>
            <a:round/>
            <a:headEnd/>
            <a:tailEnd/>
          </a:ln>
        </p:spPr>
        <p:txBody>
          <a:bodyPr/>
          <a:lstStyle/>
          <a:p>
            <a:endParaRPr lang="ja-JP" altLang="en-US"/>
          </a:p>
        </p:txBody>
      </p:sp>
      <p:sp>
        <p:nvSpPr>
          <p:cNvPr id="9" name="Rectangle 4"/>
          <p:cNvSpPr>
            <a:spLocks noChangeArrowheads="1"/>
          </p:cNvSpPr>
          <p:nvPr/>
        </p:nvSpPr>
        <p:spPr bwMode="auto">
          <a:xfrm>
            <a:off x="539552" y="5562600"/>
            <a:ext cx="8208912" cy="381000"/>
          </a:xfrm>
          <a:prstGeom prst="rect">
            <a:avLst/>
          </a:prstGeom>
          <a:solidFill>
            <a:srgbClr val="FFFFCC"/>
          </a:solidFill>
          <a:ln w="38100">
            <a:solidFill>
              <a:srgbClr val="FF0000"/>
            </a:solidFill>
            <a:headEnd/>
            <a:tailEnd/>
          </a:ln>
        </p:spPr>
        <p:style>
          <a:lnRef idx="0">
            <a:schemeClr val="accent2"/>
          </a:lnRef>
          <a:fillRef idx="3">
            <a:schemeClr val="accent2"/>
          </a:fillRef>
          <a:effectRef idx="3">
            <a:schemeClr val="accent2"/>
          </a:effectRef>
          <a:fontRef idx="minor">
            <a:schemeClr val="lt1"/>
          </a:fontRef>
        </p:style>
        <p:txBody>
          <a:bodyPr lIns="91424" tIns="45712" rIns="91424" bIns="45712"/>
          <a:lstStyle/>
          <a:p>
            <a:pPr indent="20638" algn="ctr" defTabSz="1042988">
              <a:lnSpc>
                <a:spcPts val="2400"/>
              </a:lnSpc>
              <a:spcBef>
                <a:spcPct val="20000"/>
              </a:spcBef>
              <a:defRPr/>
            </a:pPr>
            <a:r>
              <a:rPr lang="en-US" altLang="ja-JP" sz="2200" b="1" dirty="0" smtClean="0">
                <a:solidFill>
                  <a:srgbClr val="FF0000"/>
                </a:solidFill>
              </a:rPr>
              <a:t>Rapid, </a:t>
            </a:r>
            <a:r>
              <a:rPr lang="en-US" altLang="ja-JP" sz="2200" b="1" i="1" dirty="0" smtClean="0">
                <a:solidFill>
                  <a:srgbClr val="FF0000"/>
                </a:solidFill>
              </a:rPr>
              <a:t>in vivo</a:t>
            </a:r>
            <a:r>
              <a:rPr lang="en-US" altLang="ja-JP" sz="2200" b="1" dirty="0" smtClean="0">
                <a:solidFill>
                  <a:srgbClr val="FF0000"/>
                </a:solidFill>
              </a:rPr>
              <a:t>-like</a:t>
            </a:r>
            <a:r>
              <a:rPr lang="en-US" altLang="ja-JP" sz="2200" b="1" i="1" dirty="0" smtClean="0">
                <a:solidFill>
                  <a:srgbClr val="FF0000"/>
                </a:solidFill>
              </a:rPr>
              <a:t> </a:t>
            </a:r>
            <a:r>
              <a:rPr lang="en-US" altLang="ja-JP" sz="2200" b="1" dirty="0" smtClean="0">
                <a:solidFill>
                  <a:srgbClr val="FF0000"/>
                </a:solidFill>
              </a:rPr>
              <a:t>label-free cell-based assay is demanded</a:t>
            </a:r>
            <a:endParaRPr kumimoji="1" lang="ja-JP" altLang="en-US" sz="2200" b="1" dirty="0">
              <a:solidFill>
                <a:srgbClr val="FF0000"/>
              </a:solidFill>
            </a:endParaRPr>
          </a:p>
        </p:txBody>
      </p:sp>
      <p:sp>
        <p:nvSpPr>
          <p:cNvPr id="10" name="Rectangle 4"/>
          <p:cNvSpPr>
            <a:spLocks noChangeArrowheads="1"/>
          </p:cNvSpPr>
          <p:nvPr/>
        </p:nvSpPr>
        <p:spPr bwMode="auto">
          <a:xfrm>
            <a:off x="0" y="457200"/>
            <a:ext cx="6804248" cy="541163"/>
          </a:xfrm>
          <a:prstGeom prst="rect">
            <a:avLst/>
          </a:prstGeom>
          <a:solidFill>
            <a:srgbClr val="0000CC"/>
          </a:solidFill>
          <a:ln>
            <a:headEnd/>
            <a:tailEnd/>
          </a:ln>
        </p:spPr>
        <p:style>
          <a:lnRef idx="0">
            <a:schemeClr val="accent2"/>
          </a:lnRef>
          <a:fillRef idx="3">
            <a:schemeClr val="accent2"/>
          </a:fillRef>
          <a:effectRef idx="3">
            <a:schemeClr val="accent2"/>
          </a:effectRef>
          <a:fontRef idx="minor">
            <a:schemeClr val="lt1"/>
          </a:fontRef>
        </p:style>
        <p:txBody>
          <a:bodyPr lIns="91424" tIns="45712" rIns="91424" bIns="45712"/>
          <a:lstStyle/>
          <a:p>
            <a:pPr indent="20638" algn="ctr" defTabSz="1042988">
              <a:spcBef>
                <a:spcPct val="20000"/>
              </a:spcBef>
              <a:defRPr/>
            </a:pPr>
            <a:r>
              <a:rPr kumimoji="1" lang="en-US" altLang="ja-JP" sz="2800" dirty="0" err="1" smtClean="0">
                <a:solidFill>
                  <a:schemeClr val="bg1"/>
                </a:solidFill>
              </a:rPr>
              <a:t>Cocultivation</a:t>
            </a:r>
            <a:r>
              <a:rPr kumimoji="1" lang="en-US" altLang="ja-JP" sz="2800" dirty="0" smtClean="0">
                <a:solidFill>
                  <a:schemeClr val="bg1"/>
                </a:solidFill>
              </a:rPr>
              <a:t> method</a:t>
            </a:r>
            <a:r>
              <a:rPr kumimoji="1" lang="ja-JP" altLang="en-US" sz="2800" dirty="0" smtClean="0">
                <a:solidFill>
                  <a:schemeClr val="bg1"/>
                </a:solidFill>
              </a:rPr>
              <a:t>（</a:t>
            </a:r>
            <a:r>
              <a:rPr kumimoji="1" lang="en-US" altLang="ja-JP" sz="2800" dirty="0" smtClean="0">
                <a:solidFill>
                  <a:schemeClr val="bg1"/>
                </a:solidFill>
              </a:rPr>
              <a:t>Cell-based assay</a:t>
            </a:r>
            <a:r>
              <a:rPr kumimoji="1" lang="ja-JP" altLang="en-US" sz="2800" dirty="0" smtClean="0">
                <a:solidFill>
                  <a:schemeClr val="bg1"/>
                </a:solidFill>
              </a:rPr>
              <a:t>）</a:t>
            </a:r>
            <a:endParaRPr kumimoji="1" lang="ja-JP" altLang="en-US" sz="2800" dirty="0">
              <a:solidFill>
                <a:schemeClr val="bg1"/>
              </a:solidFill>
            </a:endParaRPr>
          </a:p>
        </p:txBody>
      </p:sp>
    </p:spTree>
    <p:extLst>
      <p:ext uri="{BB962C8B-B14F-4D97-AF65-F5344CB8AC3E}">
        <p14:creationId xmlns:p14="http://schemas.microsoft.com/office/powerpoint/2010/main" val="4288283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0"/>
            <a:ext cx="7848600" cy="461665"/>
          </a:xfrm>
          <a:prstGeom prst="rect">
            <a:avLst/>
          </a:prstGeom>
          <a:noFill/>
        </p:spPr>
        <p:txBody>
          <a:bodyPr wrap="square" rtlCol="0">
            <a:spAutoFit/>
          </a:bodyPr>
          <a:lstStyle/>
          <a:p>
            <a:r>
              <a:rPr lang="fr-FR" sz="2400" b="1" dirty="0" smtClean="0"/>
              <a:t>Introduction: Commercialized </a:t>
            </a:r>
            <a:r>
              <a:rPr lang="fr-FR" sz="2400" b="1" dirty="0"/>
              <a:t>devices </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0" name="Rectangle 4"/>
          <p:cNvSpPr>
            <a:spLocks noChangeArrowheads="1"/>
          </p:cNvSpPr>
          <p:nvPr/>
        </p:nvSpPr>
        <p:spPr bwMode="auto">
          <a:xfrm>
            <a:off x="0" y="457200"/>
            <a:ext cx="8100392" cy="541163"/>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lIns="91424" tIns="45712" rIns="91424" bIns="45712"/>
          <a:lstStyle/>
          <a:p>
            <a:pPr indent="20638" algn="ctr" defTabSz="1042988">
              <a:spcBef>
                <a:spcPct val="20000"/>
              </a:spcBef>
              <a:defRPr/>
            </a:pPr>
            <a:r>
              <a:rPr kumimoji="1" lang="en-US" altLang="ja-JP" sz="2800" dirty="0" smtClean="0">
                <a:solidFill>
                  <a:schemeClr val="bg1"/>
                </a:solidFill>
              </a:rPr>
              <a:t>Commercialized devices </a:t>
            </a:r>
            <a:r>
              <a:rPr kumimoji="1" lang="ja-JP" altLang="en-US" sz="2800" dirty="0" smtClean="0">
                <a:solidFill>
                  <a:schemeClr val="bg1"/>
                </a:solidFill>
              </a:rPr>
              <a:t>（</a:t>
            </a:r>
            <a:r>
              <a:rPr kumimoji="1" lang="en-US" altLang="ja-JP" sz="2800" dirty="0" err="1" smtClean="0">
                <a:solidFill>
                  <a:schemeClr val="bg1"/>
                </a:solidFill>
              </a:rPr>
              <a:t>Microphysiometer</a:t>
            </a:r>
            <a:r>
              <a:rPr kumimoji="1" lang="ja-JP" altLang="en-US" sz="2800" dirty="0" smtClean="0">
                <a:solidFill>
                  <a:schemeClr val="bg1"/>
                </a:solidFill>
              </a:rPr>
              <a:t> </a:t>
            </a:r>
            <a:r>
              <a:rPr kumimoji="1" lang="en-US" altLang="ja-JP" sz="2800" dirty="0" smtClean="0">
                <a:solidFill>
                  <a:schemeClr val="bg1"/>
                </a:solidFill>
              </a:rPr>
              <a:t>etc</a:t>
            </a:r>
            <a:r>
              <a:rPr kumimoji="1" lang="ja-JP" altLang="en-US" sz="2800" dirty="0" smtClean="0">
                <a:solidFill>
                  <a:schemeClr val="bg1"/>
                </a:solidFill>
              </a:rPr>
              <a:t>）</a:t>
            </a:r>
            <a:endParaRPr kumimoji="1" lang="ja-JP" altLang="en-US" sz="2800" dirty="0">
              <a:solidFill>
                <a:schemeClr val="bg1"/>
              </a:solidFill>
            </a:endParaRPr>
          </a:p>
        </p:txBody>
      </p:sp>
      <p:sp>
        <p:nvSpPr>
          <p:cNvPr id="11" name="正方形/長方形 10"/>
          <p:cNvSpPr/>
          <p:nvPr/>
        </p:nvSpPr>
        <p:spPr>
          <a:xfrm>
            <a:off x="0" y="1032991"/>
            <a:ext cx="9144000" cy="1815882"/>
          </a:xfrm>
          <a:prstGeom prst="rect">
            <a:avLst/>
          </a:prstGeom>
        </p:spPr>
        <p:txBody>
          <a:bodyPr>
            <a:spAutoFit/>
          </a:bodyPr>
          <a:lstStyle/>
          <a:p>
            <a:pPr>
              <a:buFont typeface="Arial" charset="0"/>
              <a:buChar char="•"/>
              <a:defRPr/>
            </a:pPr>
            <a:r>
              <a:rPr lang="en-US" altLang="ja-JP" sz="2800" dirty="0" smtClean="0">
                <a:latin typeface="+mn-lt"/>
                <a:ea typeface="+mn-ea"/>
              </a:rPr>
              <a:t>Measurement of</a:t>
            </a:r>
            <a:r>
              <a:rPr lang="ja-JP" altLang="en-US" sz="2800" dirty="0" smtClean="0">
                <a:latin typeface="+mn-lt"/>
                <a:ea typeface="+mn-ea"/>
              </a:rPr>
              <a:t> </a:t>
            </a:r>
            <a:r>
              <a:rPr lang="en-US" altLang="ja-JP" sz="2800" dirty="0" smtClean="0">
                <a:latin typeface="+mn-lt"/>
                <a:ea typeface="+mn-ea"/>
              </a:rPr>
              <a:t>cellular statuses such as extracellular fluxes of H</a:t>
            </a:r>
            <a:r>
              <a:rPr lang="en-US" altLang="ja-JP" sz="2800" baseline="30000" dirty="0" smtClean="0">
                <a:latin typeface="+mn-lt"/>
                <a:ea typeface="+mn-ea"/>
              </a:rPr>
              <a:t>+</a:t>
            </a:r>
            <a:r>
              <a:rPr lang="en-US" altLang="ja-JP" sz="2800" dirty="0" smtClean="0">
                <a:latin typeface="+mn-lt"/>
                <a:ea typeface="+mn-ea"/>
              </a:rPr>
              <a:t>, O</a:t>
            </a:r>
            <a:r>
              <a:rPr lang="en-US" altLang="ja-JP" sz="2800" baseline="-25000" dirty="0" smtClean="0">
                <a:latin typeface="+mn-lt"/>
                <a:ea typeface="+mn-ea"/>
              </a:rPr>
              <a:t>2</a:t>
            </a:r>
            <a:r>
              <a:rPr lang="en-US" altLang="ja-JP" sz="2800" dirty="0" smtClean="0">
                <a:latin typeface="+mn-lt"/>
                <a:ea typeface="+mn-ea"/>
              </a:rPr>
              <a:t>, and cell morphology changes</a:t>
            </a:r>
            <a:r>
              <a:rPr lang="en-US" altLang="ja-JP" sz="2800" dirty="0" smtClean="0"/>
              <a:t> using impedance and semiconductor during 1-4 days of </a:t>
            </a:r>
            <a:r>
              <a:rPr lang="en-US" altLang="ja-JP" sz="2800" dirty="0" err="1" smtClean="0"/>
              <a:t>cocultivation</a:t>
            </a:r>
            <a:r>
              <a:rPr lang="en-US" altLang="ja-JP" sz="2800" dirty="0" smtClean="0"/>
              <a:t> of target compounds with live cells</a:t>
            </a:r>
            <a:endParaRPr lang="en-US" altLang="ja-JP" sz="2800" dirty="0">
              <a:latin typeface="+mn-lt"/>
              <a:ea typeface="+mn-ea"/>
            </a:endParaRPr>
          </a:p>
        </p:txBody>
      </p:sp>
      <p:pic>
        <p:nvPicPr>
          <p:cNvPr id="12" name="Picture 4"/>
          <p:cNvPicPr>
            <a:picLocks noChangeAspect="1" noChangeArrowheads="1"/>
          </p:cNvPicPr>
          <p:nvPr/>
        </p:nvPicPr>
        <p:blipFill>
          <a:blip r:embed="rId3" cstate="print"/>
          <a:srcRect/>
          <a:stretch>
            <a:fillRect/>
          </a:stretch>
        </p:blipFill>
        <p:spPr bwMode="auto">
          <a:xfrm>
            <a:off x="5868144" y="2977480"/>
            <a:ext cx="3063031" cy="2879528"/>
          </a:xfrm>
          <a:prstGeom prst="rect">
            <a:avLst/>
          </a:prstGeom>
          <a:noFill/>
          <a:ln w="9525">
            <a:noFill/>
            <a:miter lim="800000"/>
            <a:headEnd/>
            <a:tailEnd/>
          </a:ln>
          <a:effectLst/>
        </p:spPr>
      </p:pic>
      <p:pic>
        <p:nvPicPr>
          <p:cNvPr id="13" name="Picture 5"/>
          <p:cNvPicPr>
            <a:picLocks noChangeAspect="1" noChangeArrowheads="1"/>
          </p:cNvPicPr>
          <p:nvPr/>
        </p:nvPicPr>
        <p:blipFill>
          <a:blip r:embed="rId4" cstate="print"/>
          <a:srcRect/>
          <a:stretch>
            <a:fillRect/>
          </a:stretch>
        </p:blipFill>
        <p:spPr bwMode="auto">
          <a:xfrm>
            <a:off x="251520" y="2833464"/>
            <a:ext cx="4748074" cy="1944216"/>
          </a:xfrm>
          <a:prstGeom prst="rect">
            <a:avLst/>
          </a:prstGeom>
          <a:noFill/>
          <a:ln w="9525">
            <a:noFill/>
            <a:miter lim="800000"/>
            <a:headEnd/>
            <a:tailEnd/>
          </a:ln>
          <a:effectLst/>
        </p:spPr>
      </p:pic>
      <p:pic>
        <p:nvPicPr>
          <p:cNvPr id="14" name="Picture 6"/>
          <p:cNvPicPr>
            <a:picLocks noChangeAspect="1" noChangeArrowheads="1"/>
          </p:cNvPicPr>
          <p:nvPr/>
        </p:nvPicPr>
        <p:blipFill>
          <a:blip r:embed="rId5" cstate="print"/>
          <a:srcRect/>
          <a:stretch>
            <a:fillRect/>
          </a:stretch>
        </p:blipFill>
        <p:spPr bwMode="auto">
          <a:xfrm>
            <a:off x="3203848" y="4921696"/>
            <a:ext cx="2083923" cy="1051803"/>
          </a:xfrm>
          <a:prstGeom prst="rect">
            <a:avLst/>
          </a:prstGeom>
          <a:noFill/>
          <a:ln w="9525">
            <a:noFill/>
            <a:miter lim="800000"/>
            <a:headEnd/>
            <a:tailEnd/>
          </a:ln>
        </p:spPr>
      </p:pic>
    </p:spTree>
    <p:extLst>
      <p:ext uri="{BB962C8B-B14F-4D97-AF65-F5344CB8AC3E}">
        <p14:creationId xmlns:p14="http://schemas.microsoft.com/office/powerpoint/2010/main" val="1943142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0"/>
            <a:ext cx="7848600" cy="461665"/>
          </a:xfrm>
          <a:prstGeom prst="rect">
            <a:avLst/>
          </a:prstGeom>
          <a:noFill/>
        </p:spPr>
        <p:txBody>
          <a:bodyPr wrap="square" rtlCol="0">
            <a:spAutoFit/>
          </a:bodyPr>
          <a:lstStyle/>
          <a:p>
            <a:r>
              <a:rPr lang="fr-FR" sz="2400" b="1" dirty="0" smtClean="0"/>
              <a:t>Introduction: Disadvantege of commercialized </a:t>
            </a:r>
            <a:r>
              <a:rPr lang="fr-FR" sz="2400" b="1" dirty="0"/>
              <a:t>devices </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9" name="Rectangle 4"/>
          <p:cNvSpPr>
            <a:spLocks noChangeArrowheads="1"/>
          </p:cNvSpPr>
          <p:nvPr/>
        </p:nvSpPr>
        <p:spPr bwMode="auto">
          <a:xfrm>
            <a:off x="0" y="457200"/>
            <a:ext cx="8100392" cy="541163"/>
          </a:xfrm>
          <a:prstGeom prst="rect">
            <a:avLst/>
          </a:prstGeom>
          <a:solidFill>
            <a:srgbClr val="008000"/>
          </a:solidFill>
          <a:ln>
            <a:headEnd/>
            <a:tailEnd/>
          </a:ln>
        </p:spPr>
        <p:style>
          <a:lnRef idx="0">
            <a:schemeClr val="accent2"/>
          </a:lnRef>
          <a:fillRef idx="3">
            <a:schemeClr val="accent2"/>
          </a:fillRef>
          <a:effectRef idx="3">
            <a:schemeClr val="accent2"/>
          </a:effectRef>
          <a:fontRef idx="minor">
            <a:schemeClr val="lt1"/>
          </a:fontRef>
        </p:style>
        <p:txBody>
          <a:bodyPr lIns="91424" tIns="45712" rIns="91424" bIns="45712"/>
          <a:lstStyle/>
          <a:p>
            <a:pPr indent="20638" algn="ctr" defTabSz="1042988">
              <a:spcBef>
                <a:spcPct val="20000"/>
              </a:spcBef>
              <a:defRPr/>
            </a:pPr>
            <a:r>
              <a:rPr kumimoji="1" lang="en-US" altLang="ja-JP" sz="2800" dirty="0" smtClean="0">
                <a:solidFill>
                  <a:schemeClr val="bg1"/>
                </a:solidFill>
              </a:rPr>
              <a:t>Commercialized devices </a:t>
            </a:r>
            <a:r>
              <a:rPr kumimoji="1" lang="ja-JP" altLang="en-US" sz="2800" dirty="0" smtClean="0">
                <a:solidFill>
                  <a:schemeClr val="bg1"/>
                </a:solidFill>
              </a:rPr>
              <a:t>（</a:t>
            </a:r>
            <a:r>
              <a:rPr kumimoji="1" lang="en-US" altLang="ja-JP" sz="2800" dirty="0" err="1" smtClean="0">
                <a:solidFill>
                  <a:schemeClr val="bg1"/>
                </a:solidFill>
              </a:rPr>
              <a:t>Microphysiometer</a:t>
            </a:r>
            <a:r>
              <a:rPr kumimoji="1" lang="ja-JP" altLang="en-US" sz="2800" dirty="0" smtClean="0">
                <a:solidFill>
                  <a:schemeClr val="bg1"/>
                </a:solidFill>
              </a:rPr>
              <a:t> </a:t>
            </a:r>
            <a:r>
              <a:rPr kumimoji="1" lang="en-US" altLang="ja-JP" sz="2800" dirty="0" smtClean="0">
                <a:solidFill>
                  <a:schemeClr val="bg1"/>
                </a:solidFill>
              </a:rPr>
              <a:t>etc</a:t>
            </a:r>
            <a:r>
              <a:rPr kumimoji="1" lang="ja-JP" altLang="en-US" sz="2800" dirty="0" smtClean="0">
                <a:solidFill>
                  <a:schemeClr val="bg1"/>
                </a:solidFill>
              </a:rPr>
              <a:t>）</a:t>
            </a:r>
            <a:endParaRPr kumimoji="1" lang="ja-JP" altLang="en-US" sz="2800" dirty="0">
              <a:solidFill>
                <a:schemeClr val="bg1"/>
              </a:solidFill>
            </a:endParaRPr>
          </a:p>
        </p:txBody>
      </p:sp>
      <p:sp>
        <p:nvSpPr>
          <p:cNvPr id="15" name="Rectangle 307"/>
          <p:cNvSpPr>
            <a:spLocks noChangeArrowheads="1"/>
          </p:cNvSpPr>
          <p:nvPr/>
        </p:nvSpPr>
        <p:spPr bwMode="auto">
          <a:xfrm>
            <a:off x="0" y="1143000"/>
            <a:ext cx="9144000" cy="3888432"/>
          </a:xfrm>
          <a:prstGeom prst="rect">
            <a:avLst/>
          </a:prstGeom>
          <a:noFill/>
          <a:ln w="9525">
            <a:noFill/>
            <a:miter lim="800000"/>
            <a:headEnd/>
            <a:tailEnd/>
          </a:ln>
        </p:spPr>
        <p:txBody>
          <a:bodyPr/>
          <a:lstStyle/>
          <a:p>
            <a:pPr marL="177800" indent="-177800" algn="ctr">
              <a:lnSpc>
                <a:spcPts val="3200"/>
              </a:lnSpc>
              <a:spcBef>
                <a:spcPts val="0"/>
              </a:spcBef>
            </a:pPr>
            <a:r>
              <a:rPr lang="en-US" altLang="ja-JP" sz="2400" b="1" dirty="0" smtClean="0">
                <a:latin typeface="+mn-lt"/>
                <a:cs typeface="Arial" pitchFamily="34" charset="0"/>
              </a:rPr>
              <a:t>Disadvantage</a:t>
            </a:r>
          </a:p>
          <a:p>
            <a:pPr marL="177800" indent="-177800" algn="ctr">
              <a:lnSpc>
                <a:spcPts val="3200"/>
              </a:lnSpc>
              <a:spcBef>
                <a:spcPts val="0"/>
              </a:spcBef>
            </a:pPr>
            <a:endParaRPr lang="ja-JP" altLang="en-US" sz="2400" b="1" dirty="0">
              <a:latin typeface="+mn-lt"/>
              <a:cs typeface="Arial" pitchFamily="34" charset="0"/>
            </a:endParaRPr>
          </a:p>
          <a:p>
            <a:pPr marL="177800" indent="-177800">
              <a:lnSpc>
                <a:spcPts val="3200"/>
              </a:lnSpc>
              <a:spcBef>
                <a:spcPts val="0"/>
              </a:spcBef>
              <a:buFontTx/>
              <a:buChar char="•"/>
            </a:pPr>
            <a:r>
              <a:rPr lang="en-US" altLang="ja-JP" sz="2400" b="1" dirty="0" smtClean="0">
                <a:latin typeface="+mn-lt"/>
                <a:cs typeface="Arial" pitchFamily="34" charset="0"/>
              </a:rPr>
              <a:t>Medium exchange</a:t>
            </a:r>
          </a:p>
          <a:p>
            <a:pPr marL="177800" indent="-177800">
              <a:lnSpc>
                <a:spcPts val="3200"/>
              </a:lnSpc>
              <a:spcBef>
                <a:spcPts val="0"/>
              </a:spcBef>
              <a:buFontTx/>
              <a:buChar char="•"/>
            </a:pPr>
            <a:r>
              <a:rPr lang="en-US" altLang="ja-JP" sz="2400" b="1" dirty="0" smtClean="0">
                <a:latin typeface="+mn-lt"/>
                <a:cs typeface="Arial" pitchFamily="34" charset="0"/>
              </a:rPr>
              <a:t>Long decision duration-half of endpoint</a:t>
            </a:r>
            <a:endParaRPr lang="en-US" altLang="ja-JP" sz="2400" b="1" dirty="0">
              <a:latin typeface="+mn-lt"/>
              <a:cs typeface="Arial" pitchFamily="34" charset="0"/>
            </a:endParaRPr>
          </a:p>
          <a:p>
            <a:pPr marL="177800" indent="-177800">
              <a:lnSpc>
                <a:spcPts val="3200"/>
              </a:lnSpc>
              <a:spcBef>
                <a:spcPts val="0"/>
              </a:spcBef>
              <a:buFontTx/>
              <a:buChar char="•"/>
            </a:pPr>
            <a:r>
              <a:rPr lang="en-US" altLang="ja-JP" sz="2400" b="1" dirty="0" smtClean="0">
                <a:latin typeface="+mn-lt"/>
                <a:cs typeface="Arial" pitchFamily="34" charset="0"/>
              </a:rPr>
              <a:t>Cause of artifact on live cells by impedance etc</a:t>
            </a:r>
            <a:endParaRPr lang="en-US" altLang="ja-JP" sz="2400" b="1" dirty="0">
              <a:latin typeface="+mn-lt"/>
              <a:cs typeface="Arial" pitchFamily="34" charset="0"/>
            </a:endParaRPr>
          </a:p>
          <a:p>
            <a:pPr marL="177800" indent="-177800">
              <a:lnSpc>
                <a:spcPts val="3200"/>
              </a:lnSpc>
              <a:spcBef>
                <a:spcPts val="0"/>
              </a:spcBef>
              <a:buFontTx/>
              <a:buChar char="•"/>
            </a:pPr>
            <a:r>
              <a:rPr lang="en-US" altLang="ja-JP" sz="2400" b="1" dirty="0" smtClean="0">
                <a:latin typeface="+mn-lt"/>
                <a:cs typeface="Arial" pitchFamily="34" charset="0"/>
              </a:rPr>
              <a:t>Large test error</a:t>
            </a:r>
            <a:endParaRPr lang="en-US" altLang="ja-JP" sz="2400" b="1" dirty="0">
              <a:latin typeface="+mn-lt"/>
              <a:cs typeface="Arial" pitchFamily="34" charset="0"/>
            </a:endParaRPr>
          </a:p>
          <a:p>
            <a:pPr marL="177800" indent="-177800">
              <a:lnSpc>
                <a:spcPts val="3200"/>
              </a:lnSpc>
              <a:spcBef>
                <a:spcPts val="0"/>
              </a:spcBef>
              <a:buFontTx/>
              <a:buChar char="•"/>
            </a:pPr>
            <a:r>
              <a:rPr lang="en-US" altLang="ja-JP" sz="2400" b="1" dirty="0" smtClean="0">
                <a:latin typeface="+mn-lt"/>
                <a:cs typeface="Arial" pitchFamily="34" charset="0"/>
              </a:rPr>
              <a:t>Low reliability in </a:t>
            </a:r>
            <a:r>
              <a:rPr lang="en-US" altLang="ja-JP" sz="2400" b="1" dirty="0" err="1" smtClean="0">
                <a:latin typeface="+mn-lt"/>
                <a:cs typeface="Arial" pitchFamily="34" charset="0"/>
              </a:rPr>
              <a:t>polypharmacy</a:t>
            </a:r>
            <a:endParaRPr lang="en-US" altLang="ja-JP" sz="2400" b="1" dirty="0" smtClean="0">
              <a:latin typeface="+mn-lt"/>
              <a:cs typeface="Arial" pitchFamily="34" charset="0"/>
            </a:endParaRPr>
          </a:p>
          <a:p>
            <a:pPr marL="177800" indent="-177800">
              <a:lnSpc>
                <a:spcPts val="3200"/>
              </a:lnSpc>
              <a:spcBef>
                <a:spcPts val="0"/>
              </a:spcBef>
              <a:buFontTx/>
              <a:buChar char="•"/>
            </a:pPr>
            <a:r>
              <a:rPr lang="en-US" altLang="ja-JP" sz="2400" b="1" dirty="0" smtClean="0">
                <a:latin typeface="+mn-lt"/>
                <a:cs typeface="Arial" pitchFamily="34" charset="0"/>
              </a:rPr>
              <a:t>Difference from physiological concentration</a:t>
            </a:r>
          </a:p>
          <a:p>
            <a:pPr marL="177800" indent="-177800">
              <a:lnSpc>
                <a:spcPts val="3200"/>
              </a:lnSpc>
              <a:spcBef>
                <a:spcPts val="0"/>
              </a:spcBef>
              <a:buFontTx/>
              <a:buChar char="•"/>
            </a:pPr>
            <a:r>
              <a:rPr lang="en-US" altLang="ja-JP" sz="2400" b="1" dirty="0" smtClean="0">
                <a:latin typeface="+mn-lt"/>
                <a:cs typeface="Arial" pitchFamily="34" charset="0"/>
              </a:rPr>
              <a:t>Low compatibility with </a:t>
            </a:r>
            <a:r>
              <a:rPr lang="en-US" altLang="ja-JP" sz="2400" b="1" dirty="0" err="1" smtClean="0">
                <a:latin typeface="+mn-lt"/>
                <a:cs typeface="Arial" pitchFamily="34" charset="0"/>
              </a:rPr>
              <a:t>chemosensitivity</a:t>
            </a:r>
            <a:r>
              <a:rPr lang="en-US" altLang="ja-JP" sz="2400" b="1" dirty="0" smtClean="0">
                <a:latin typeface="+mn-lt"/>
                <a:cs typeface="Arial" pitchFamily="34" charset="0"/>
              </a:rPr>
              <a:t> test </a:t>
            </a:r>
          </a:p>
        </p:txBody>
      </p:sp>
      <p:sp>
        <p:nvSpPr>
          <p:cNvPr id="16" name="下矢印 16"/>
          <p:cNvSpPr>
            <a:spLocks noChangeArrowheads="1"/>
          </p:cNvSpPr>
          <p:nvPr/>
        </p:nvSpPr>
        <p:spPr bwMode="auto">
          <a:xfrm>
            <a:off x="3995936" y="5029200"/>
            <a:ext cx="1152128" cy="353962"/>
          </a:xfrm>
          <a:prstGeom prst="downArrow">
            <a:avLst>
              <a:gd name="adj1" fmla="val 50000"/>
              <a:gd name="adj2" fmla="val 50000"/>
            </a:avLst>
          </a:prstGeom>
          <a:solidFill>
            <a:srgbClr val="FF0000"/>
          </a:solidFill>
          <a:ln w="9525" algn="ctr">
            <a:solidFill>
              <a:schemeClr val="tx1"/>
            </a:solidFill>
            <a:round/>
            <a:headEnd/>
            <a:tailEnd/>
          </a:ln>
        </p:spPr>
        <p:txBody>
          <a:bodyPr/>
          <a:lstStyle/>
          <a:p>
            <a:endParaRPr lang="ja-JP" altLang="en-US"/>
          </a:p>
        </p:txBody>
      </p:sp>
      <p:sp>
        <p:nvSpPr>
          <p:cNvPr id="18" name="Rectangle 4"/>
          <p:cNvSpPr>
            <a:spLocks noChangeArrowheads="1"/>
          </p:cNvSpPr>
          <p:nvPr/>
        </p:nvSpPr>
        <p:spPr bwMode="auto">
          <a:xfrm>
            <a:off x="76200" y="5562600"/>
            <a:ext cx="8991600" cy="381000"/>
          </a:xfrm>
          <a:prstGeom prst="rect">
            <a:avLst/>
          </a:prstGeom>
          <a:solidFill>
            <a:srgbClr val="FFFFCC"/>
          </a:solidFill>
          <a:ln w="38100">
            <a:solidFill>
              <a:srgbClr val="FF0000"/>
            </a:solidFill>
            <a:headEnd/>
            <a:tailEnd/>
          </a:ln>
        </p:spPr>
        <p:style>
          <a:lnRef idx="0">
            <a:schemeClr val="accent2"/>
          </a:lnRef>
          <a:fillRef idx="3">
            <a:schemeClr val="accent2"/>
          </a:fillRef>
          <a:effectRef idx="3">
            <a:schemeClr val="accent2"/>
          </a:effectRef>
          <a:fontRef idx="minor">
            <a:schemeClr val="lt1"/>
          </a:fontRef>
        </p:style>
        <p:txBody>
          <a:bodyPr lIns="91424" tIns="45712" rIns="91424" bIns="45712"/>
          <a:lstStyle/>
          <a:p>
            <a:pPr indent="20638" algn="ctr" defTabSz="1042988">
              <a:lnSpc>
                <a:spcPts val="2400"/>
              </a:lnSpc>
              <a:spcBef>
                <a:spcPct val="20000"/>
              </a:spcBef>
              <a:defRPr/>
            </a:pPr>
            <a:r>
              <a:rPr lang="en-US" altLang="ja-JP" sz="2200" b="1" dirty="0" smtClean="0">
                <a:solidFill>
                  <a:srgbClr val="FF0000"/>
                </a:solidFill>
              </a:rPr>
              <a:t>Rapid, </a:t>
            </a:r>
            <a:r>
              <a:rPr lang="en-US" altLang="ja-JP" sz="2200" b="1" i="1" dirty="0" smtClean="0">
                <a:solidFill>
                  <a:srgbClr val="FF0000"/>
                </a:solidFill>
              </a:rPr>
              <a:t>in vivo</a:t>
            </a:r>
            <a:r>
              <a:rPr lang="en-US" altLang="ja-JP" sz="2200" b="1" dirty="0" smtClean="0">
                <a:solidFill>
                  <a:srgbClr val="FF0000"/>
                </a:solidFill>
              </a:rPr>
              <a:t>-like</a:t>
            </a:r>
            <a:r>
              <a:rPr lang="en-US" altLang="ja-JP" sz="2200" b="1" i="1" dirty="0" smtClean="0">
                <a:solidFill>
                  <a:srgbClr val="FF0000"/>
                </a:solidFill>
              </a:rPr>
              <a:t> </a:t>
            </a:r>
            <a:r>
              <a:rPr lang="en-US" altLang="ja-JP" sz="2200" b="1" dirty="0" smtClean="0">
                <a:solidFill>
                  <a:srgbClr val="FF0000"/>
                </a:solidFill>
              </a:rPr>
              <a:t>label-free and non-invasive cell-based assay is demanded</a:t>
            </a:r>
            <a:endParaRPr kumimoji="1" lang="ja-JP" altLang="en-US" sz="2200" b="1" dirty="0">
              <a:solidFill>
                <a:srgbClr val="FF0000"/>
              </a:solidFill>
            </a:endParaRPr>
          </a:p>
        </p:txBody>
      </p:sp>
    </p:spTree>
    <p:extLst>
      <p:ext uri="{BB962C8B-B14F-4D97-AF65-F5344CB8AC3E}">
        <p14:creationId xmlns:p14="http://schemas.microsoft.com/office/powerpoint/2010/main" val="4100205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0"/>
            <a:ext cx="8153400" cy="461665"/>
          </a:xfrm>
          <a:prstGeom prst="rect">
            <a:avLst/>
          </a:prstGeom>
          <a:noFill/>
        </p:spPr>
        <p:txBody>
          <a:bodyPr wrap="square" rtlCol="0">
            <a:spAutoFit/>
          </a:bodyPr>
          <a:lstStyle/>
          <a:p>
            <a:r>
              <a:rPr lang="fr-FR" sz="2400" b="1" dirty="0" smtClean="0"/>
              <a:t>Introduction: Original technology </a:t>
            </a:r>
            <a:r>
              <a:rPr lang="fr-FR" sz="2400" b="1" dirty="0" smtClean="0">
                <a:latin typeface="Century" panose="02040604050505020304" pitchFamily="18" charset="0"/>
              </a:rPr>
              <a:t>– </a:t>
            </a:r>
            <a:r>
              <a:rPr lang="fr-FR" sz="2400" b="1" dirty="0" smtClean="0"/>
              <a:t>HP-SPR</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Rectangle 4"/>
          <p:cNvSpPr>
            <a:spLocks noChangeArrowheads="1"/>
          </p:cNvSpPr>
          <p:nvPr/>
        </p:nvSpPr>
        <p:spPr bwMode="auto">
          <a:xfrm>
            <a:off x="0" y="457200"/>
            <a:ext cx="9144000" cy="541163"/>
          </a:xfrm>
          <a:prstGeom prst="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lIns="91424" tIns="45712" rIns="91424" bIns="45712" anchor="ctr"/>
          <a:lstStyle/>
          <a:p>
            <a:pPr indent="20638" algn="ctr" defTabSz="1042988">
              <a:spcBef>
                <a:spcPct val="20000"/>
              </a:spcBef>
              <a:defRPr/>
            </a:pPr>
            <a:r>
              <a:rPr kumimoji="1" lang="en-US" altLang="ja-JP" sz="2800" dirty="0" smtClean="0">
                <a:solidFill>
                  <a:schemeClr val="bg1"/>
                </a:solidFill>
              </a:rPr>
              <a:t>High Precision-Surface Plasmon Resonance (</a:t>
            </a:r>
            <a:r>
              <a:rPr lang="en-US" altLang="ja-JP" sz="2800" dirty="0" smtClean="0">
                <a:solidFill>
                  <a:schemeClr val="bg1"/>
                </a:solidFill>
              </a:rPr>
              <a:t>HP-SPR)</a:t>
            </a:r>
          </a:p>
        </p:txBody>
      </p:sp>
      <p:sp>
        <p:nvSpPr>
          <p:cNvPr id="8" name="正方形/長方形 7"/>
          <p:cNvSpPr/>
          <p:nvPr/>
        </p:nvSpPr>
        <p:spPr>
          <a:xfrm>
            <a:off x="0" y="990600"/>
            <a:ext cx="9144000" cy="923330"/>
          </a:xfrm>
          <a:prstGeom prst="rect">
            <a:avLst/>
          </a:prstGeom>
        </p:spPr>
        <p:txBody>
          <a:bodyPr>
            <a:spAutoFit/>
          </a:bodyPr>
          <a:lstStyle/>
          <a:p>
            <a:pPr algn="ctr">
              <a:defRPr/>
            </a:pPr>
            <a:r>
              <a:rPr lang="en-US" altLang="ja-JP" dirty="0" smtClean="0"/>
              <a:t>− One of laser spectroscopic methods with non-label and real-time analysis to detect refractive index change derived from interaction between molecules etc. −</a:t>
            </a:r>
            <a:endParaRPr lang="ja-JP" altLang="en-US" dirty="0" smtClean="0"/>
          </a:p>
          <a:p>
            <a:pPr algn="ctr">
              <a:defRPr/>
            </a:pPr>
            <a:endParaRPr lang="ja-JP" altLang="en-US" dirty="0">
              <a:latin typeface="+mn-ea"/>
              <a:ea typeface="+mn-ea"/>
            </a:endParaRPr>
          </a:p>
        </p:txBody>
      </p:sp>
      <p:sp>
        <p:nvSpPr>
          <p:cNvPr id="9" name="正方形/長方形 7"/>
          <p:cNvSpPr>
            <a:spLocks noChangeArrowheads="1"/>
          </p:cNvSpPr>
          <p:nvPr/>
        </p:nvSpPr>
        <p:spPr bwMode="auto">
          <a:xfrm>
            <a:off x="457200" y="5605046"/>
            <a:ext cx="8153400" cy="36933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altLang="ja-JP" dirty="0" smtClean="0">
                <a:solidFill>
                  <a:schemeClr val="bg1"/>
                </a:solidFill>
                <a:ea typeface="ＭＳ Ｐゴシック" charset="-128"/>
              </a:rPr>
              <a:t>Detection of live cell reaction − Apply to efficacy prediction of target compounds −</a:t>
            </a:r>
          </a:p>
        </p:txBody>
      </p:sp>
      <p:pic>
        <p:nvPicPr>
          <p:cNvPr id="10" name="Picture 5"/>
          <p:cNvPicPr>
            <a:picLocks noChangeAspect="1" noChangeArrowheads="1"/>
          </p:cNvPicPr>
          <p:nvPr/>
        </p:nvPicPr>
        <p:blipFill>
          <a:blip r:embed="rId3" cstate="print"/>
          <a:srcRect/>
          <a:stretch>
            <a:fillRect/>
          </a:stretch>
        </p:blipFill>
        <p:spPr bwMode="auto">
          <a:xfrm>
            <a:off x="6660232" y="1492755"/>
            <a:ext cx="1762021" cy="1728192"/>
          </a:xfrm>
          <a:prstGeom prst="rect">
            <a:avLst/>
          </a:prstGeom>
          <a:noFill/>
          <a:ln w="9525">
            <a:noFill/>
            <a:miter lim="800000"/>
            <a:headEnd/>
            <a:tailEnd/>
          </a:ln>
        </p:spPr>
      </p:pic>
      <p:grpSp>
        <p:nvGrpSpPr>
          <p:cNvPr id="11" name="グループ化 32"/>
          <p:cNvGrpSpPr>
            <a:grpSpLocks noChangeAspect="1"/>
          </p:cNvGrpSpPr>
          <p:nvPr/>
        </p:nvGrpSpPr>
        <p:grpSpPr>
          <a:xfrm>
            <a:off x="0" y="1636772"/>
            <a:ext cx="2987824" cy="1439209"/>
            <a:chOff x="0" y="3068960"/>
            <a:chExt cx="4067944" cy="1959496"/>
          </a:xfrm>
        </p:grpSpPr>
        <p:pic>
          <p:nvPicPr>
            <p:cNvPr id="12" name="Picture 2"/>
            <p:cNvPicPr>
              <a:picLocks noChangeAspect="1" noChangeArrowheads="1"/>
            </p:cNvPicPr>
            <p:nvPr/>
          </p:nvPicPr>
          <p:blipFill>
            <a:blip r:embed="rId4" cstate="print"/>
            <a:srcRect/>
            <a:stretch>
              <a:fillRect/>
            </a:stretch>
          </p:blipFill>
          <p:spPr bwMode="auto">
            <a:xfrm>
              <a:off x="0" y="3140968"/>
              <a:ext cx="2301262" cy="1887488"/>
            </a:xfrm>
            <a:prstGeom prst="rect">
              <a:avLst/>
            </a:prstGeom>
            <a:noFill/>
            <a:ln w="9525">
              <a:noFill/>
              <a:miter lim="800000"/>
              <a:headEnd/>
              <a:tailEnd/>
            </a:ln>
            <a:effectLst/>
          </p:spPr>
        </p:pic>
        <p:sp>
          <p:nvSpPr>
            <p:cNvPr id="13" name="正方形/長方形 7"/>
            <p:cNvSpPr>
              <a:spLocks noChangeArrowheads="1"/>
            </p:cNvSpPr>
            <p:nvPr/>
          </p:nvSpPr>
          <p:spPr bwMode="auto">
            <a:xfrm>
              <a:off x="1547665" y="3068960"/>
              <a:ext cx="2520279" cy="419041"/>
            </a:xfrm>
            <a:prstGeom prst="rect">
              <a:avLst/>
            </a:prstGeom>
            <a:noFill/>
            <a:ln w="9525">
              <a:noFill/>
              <a:miter lim="800000"/>
              <a:headEnd/>
              <a:tailEnd/>
            </a:ln>
          </p:spPr>
          <p:txBody>
            <a:bodyPr wrap="square">
              <a:spAutoFit/>
            </a:bodyPr>
            <a:lstStyle/>
            <a:p>
              <a:pPr algn="ctr"/>
              <a:r>
                <a:rPr lang="en-US" altLang="ja-JP" sz="1400" b="1" dirty="0" smtClean="0"/>
                <a:t>ca 50 nm</a:t>
              </a:r>
              <a:r>
                <a:rPr lang="ja-JP" altLang="en-US" sz="1400" b="1" dirty="0" smtClean="0"/>
                <a:t> </a:t>
              </a:r>
              <a:r>
                <a:rPr lang="en-US" altLang="ja-JP" sz="1400" b="1" dirty="0" smtClean="0"/>
                <a:t>gold film</a:t>
              </a:r>
              <a:endParaRPr lang="ja-JP" altLang="en-US" sz="1400" b="1" dirty="0"/>
            </a:p>
          </p:txBody>
        </p:sp>
        <p:cxnSp>
          <p:nvCxnSpPr>
            <p:cNvPr id="14" name="直線コネクタ 13"/>
            <p:cNvCxnSpPr/>
            <p:nvPr/>
          </p:nvCxnSpPr>
          <p:spPr>
            <a:xfrm rot="5400000">
              <a:off x="1871700" y="3609020"/>
              <a:ext cx="432048" cy="72008"/>
            </a:xfrm>
            <a:prstGeom prst="line">
              <a:avLst/>
            </a:prstGeom>
          </p:spPr>
          <p:style>
            <a:lnRef idx="2">
              <a:schemeClr val="dk1"/>
            </a:lnRef>
            <a:fillRef idx="0">
              <a:schemeClr val="dk1"/>
            </a:fillRef>
            <a:effectRef idx="1">
              <a:schemeClr val="dk1"/>
            </a:effectRef>
            <a:fontRef idx="minor">
              <a:schemeClr val="tx1"/>
            </a:fontRef>
          </p:style>
        </p:cxnSp>
      </p:grpSp>
      <p:sp>
        <p:nvSpPr>
          <p:cNvPr id="15" name="下矢印 8"/>
          <p:cNvSpPr>
            <a:spLocks noChangeArrowheads="1"/>
          </p:cNvSpPr>
          <p:nvPr/>
        </p:nvSpPr>
        <p:spPr bwMode="auto">
          <a:xfrm>
            <a:off x="4356100" y="3225800"/>
            <a:ext cx="431800" cy="431800"/>
          </a:xfrm>
          <a:prstGeom prst="downArrow">
            <a:avLst>
              <a:gd name="adj1" fmla="val 50000"/>
              <a:gd name="adj2" fmla="val 50000"/>
            </a:avLst>
          </a:prstGeom>
          <a:solidFill>
            <a:srgbClr val="C00000"/>
          </a:solidFill>
          <a:ln w="9525" algn="ctr">
            <a:solidFill>
              <a:schemeClr val="tx1"/>
            </a:solidFill>
            <a:round/>
            <a:headEnd/>
            <a:tailEnd/>
          </a:ln>
        </p:spPr>
        <p:txBody>
          <a:bodyPr/>
          <a:lstStyle/>
          <a:p>
            <a:endParaRPr lang="ja-JP" altLang="en-US"/>
          </a:p>
        </p:txBody>
      </p:sp>
      <p:sp>
        <p:nvSpPr>
          <p:cNvPr id="16" name="星 24 15"/>
          <p:cNvSpPr/>
          <p:nvPr/>
        </p:nvSpPr>
        <p:spPr>
          <a:xfrm>
            <a:off x="179512" y="3733800"/>
            <a:ext cx="8784976" cy="911095"/>
          </a:xfrm>
          <a:prstGeom prst="star24">
            <a:avLst>
              <a:gd name="adj" fmla="val 40667"/>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7"/>
          <p:cNvSpPr>
            <a:spLocks noChangeArrowheads="1"/>
          </p:cNvSpPr>
          <p:nvPr/>
        </p:nvSpPr>
        <p:spPr bwMode="auto">
          <a:xfrm>
            <a:off x="0" y="3848472"/>
            <a:ext cx="9144000" cy="707886"/>
          </a:xfrm>
          <a:prstGeom prst="rect">
            <a:avLst/>
          </a:prstGeom>
          <a:noFill/>
          <a:ln w="9525">
            <a:noFill/>
            <a:miter lim="800000"/>
            <a:headEnd/>
            <a:tailEnd/>
          </a:ln>
        </p:spPr>
        <p:txBody>
          <a:bodyPr>
            <a:spAutoFit/>
          </a:bodyPr>
          <a:lstStyle/>
          <a:p>
            <a:pPr algn="ctr"/>
            <a:r>
              <a:rPr lang="en-US" altLang="ja-JP" sz="2000" dirty="0" smtClean="0">
                <a:solidFill>
                  <a:schemeClr val="bg1"/>
                </a:solidFill>
                <a:latin typeface="+mn-lt"/>
              </a:rPr>
              <a:t>10K to 1M times higher sensitivity compared </a:t>
            </a:r>
          </a:p>
          <a:p>
            <a:pPr algn="ctr"/>
            <a:r>
              <a:rPr lang="en-US" altLang="ja-JP" sz="2000" dirty="0" smtClean="0">
                <a:solidFill>
                  <a:schemeClr val="bg1"/>
                </a:solidFill>
                <a:latin typeface="+mn-lt"/>
              </a:rPr>
              <a:t>to commercial instrument</a:t>
            </a:r>
            <a:r>
              <a:rPr lang="ja-JP" altLang="en-US" sz="2000" dirty="0" smtClean="0">
                <a:solidFill>
                  <a:schemeClr val="bg1"/>
                </a:solidFill>
                <a:latin typeface="+mn-lt"/>
              </a:rPr>
              <a:t> </a:t>
            </a:r>
            <a:r>
              <a:rPr lang="en-US" altLang="ja-JP" sz="2000" dirty="0" smtClean="0">
                <a:solidFill>
                  <a:schemeClr val="bg1"/>
                </a:solidFill>
                <a:latin typeface="+mn-lt"/>
              </a:rPr>
              <a:t>!</a:t>
            </a:r>
            <a:endParaRPr lang="ja-JP" altLang="en-US" sz="2000" dirty="0">
              <a:solidFill>
                <a:schemeClr val="bg1"/>
              </a:solidFill>
              <a:latin typeface="+mn-lt"/>
            </a:endParaRPr>
          </a:p>
        </p:txBody>
      </p:sp>
      <p:sp>
        <p:nvSpPr>
          <p:cNvPr id="18" name="正方形/長方形 17"/>
          <p:cNvSpPr/>
          <p:nvPr/>
        </p:nvSpPr>
        <p:spPr>
          <a:xfrm>
            <a:off x="4932040" y="3276600"/>
            <a:ext cx="1656184" cy="369332"/>
          </a:xfrm>
          <a:prstGeom prst="rect">
            <a:avLst/>
          </a:prstGeom>
          <a:ln>
            <a:solidFill>
              <a:srgbClr val="006600"/>
            </a:solidFill>
          </a:ln>
        </p:spPr>
        <p:txBody>
          <a:bodyPr wrap="square">
            <a:spAutoFit/>
          </a:bodyPr>
          <a:lstStyle/>
          <a:p>
            <a:pPr algn="ctr">
              <a:defRPr/>
            </a:pPr>
            <a:r>
              <a:rPr lang="en-US" altLang="ja-JP" b="1" dirty="0" smtClean="0">
                <a:solidFill>
                  <a:srgbClr val="006600"/>
                </a:solidFill>
                <a:latin typeface="+mn-lt"/>
                <a:ea typeface="+mn-ea"/>
              </a:rPr>
              <a:t>Temp. control</a:t>
            </a:r>
            <a:endParaRPr lang="en-US" altLang="ja-JP" b="1" dirty="0">
              <a:solidFill>
                <a:srgbClr val="006600"/>
              </a:solidFill>
              <a:latin typeface="+mn-lt"/>
              <a:ea typeface="+mn-ea"/>
            </a:endParaRPr>
          </a:p>
        </p:txBody>
      </p:sp>
      <p:sp>
        <p:nvSpPr>
          <p:cNvPr id="19" name="正方形/長方形 18"/>
          <p:cNvSpPr/>
          <p:nvPr/>
        </p:nvSpPr>
        <p:spPr>
          <a:xfrm>
            <a:off x="7020272" y="3276600"/>
            <a:ext cx="1763688" cy="369332"/>
          </a:xfrm>
          <a:prstGeom prst="rect">
            <a:avLst/>
          </a:prstGeom>
          <a:ln>
            <a:solidFill>
              <a:srgbClr val="006600"/>
            </a:solidFill>
          </a:ln>
        </p:spPr>
        <p:txBody>
          <a:bodyPr wrap="square">
            <a:spAutoFit/>
          </a:bodyPr>
          <a:lstStyle/>
          <a:p>
            <a:pPr algn="ctr">
              <a:defRPr/>
            </a:pPr>
            <a:r>
              <a:rPr lang="en-US" altLang="ja-JP" b="1" dirty="0" smtClean="0">
                <a:solidFill>
                  <a:srgbClr val="006600"/>
                </a:solidFill>
                <a:latin typeface="+mn-lt"/>
                <a:ea typeface="+mn-ea"/>
              </a:rPr>
              <a:t>Low vibration</a:t>
            </a:r>
            <a:endParaRPr lang="en-US" altLang="ja-JP" b="1" dirty="0">
              <a:solidFill>
                <a:srgbClr val="006600"/>
              </a:solidFill>
              <a:latin typeface="+mn-lt"/>
              <a:ea typeface="+mn-ea"/>
            </a:endParaRPr>
          </a:p>
        </p:txBody>
      </p:sp>
      <p:sp>
        <p:nvSpPr>
          <p:cNvPr id="20" name="正方形/長方形 19"/>
          <p:cNvSpPr/>
          <p:nvPr/>
        </p:nvSpPr>
        <p:spPr>
          <a:xfrm>
            <a:off x="3059832" y="3276600"/>
            <a:ext cx="1152128" cy="369332"/>
          </a:xfrm>
          <a:prstGeom prst="rect">
            <a:avLst/>
          </a:prstGeom>
          <a:ln>
            <a:solidFill>
              <a:srgbClr val="006600"/>
            </a:solidFill>
          </a:ln>
        </p:spPr>
        <p:txBody>
          <a:bodyPr wrap="square">
            <a:spAutoFit/>
          </a:bodyPr>
          <a:lstStyle/>
          <a:p>
            <a:pPr algn="ctr">
              <a:defRPr/>
            </a:pPr>
            <a:r>
              <a:rPr lang="en-US" altLang="ja-JP" b="1" dirty="0" smtClean="0">
                <a:solidFill>
                  <a:srgbClr val="006600"/>
                </a:solidFill>
                <a:latin typeface="+mn-lt"/>
                <a:ea typeface="+mn-ea"/>
              </a:rPr>
              <a:t>Algorithm</a:t>
            </a:r>
            <a:endParaRPr lang="en-US" altLang="ja-JP" b="1" dirty="0">
              <a:solidFill>
                <a:srgbClr val="006600"/>
              </a:solidFill>
              <a:latin typeface="+mn-lt"/>
              <a:ea typeface="+mn-ea"/>
            </a:endParaRPr>
          </a:p>
        </p:txBody>
      </p:sp>
      <p:sp>
        <p:nvSpPr>
          <p:cNvPr id="21" name="正方形/長方形 20"/>
          <p:cNvSpPr/>
          <p:nvPr/>
        </p:nvSpPr>
        <p:spPr>
          <a:xfrm>
            <a:off x="76200" y="3276847"/>
            <a:ext cx="1363960" cy="369332"/>
          </a:xfrm>
          <a:prstGeom prst="rect">
            <a:avLst/>
          </a:prstGeom>
          <a:ln>
            <a:solidFill>
              <a:srgbClr val="006600"/>
            </a:solidFill>
          </a:ln>
        </p:spPr>
        <p:txBody>
          <a:bodyPr wrap="square">
            <a:spAutoFit/>
          </a:bodyPr>
          <a:lstStyle/>
          <a:p>
            <a:pPr algn="ctr">
              <a:defRPr/>
            </a:pPr>
            <a:r>
              <a:rPr lang="en-US" altLang="ja-JP" b="1" dirty="0" smtClean="0">
                <a:solidFill>
                  <a:srgbClr val="006600"/>
                </a:solidFill>
                <a:latin typeface="+mn-lt"/>
                <a:ea typeface="+mn-ea"/>
              </a:rPr>
              <a:t>Beam mold</a:t>
            </a:r>
            <a:endParaRPr lang="en-US" altLang="ja-JP" b="1" dirty="0">
              <a:solidFill>
                <a:srgbClr val="006600"/>
              </a:solidFill>
              <a:latin typeface="+mn-lt"/>
              <a:ea typeface="+mn-ea"/>
            </a:endParaRPr>
          </a:p>
        </p:txBody>
      </p:sp>
      <p:sp>
        <p:nvSpPr>
          <p:cNvPr id="22" name="正方形/長方形 21"/>
          <p:cNvSpPr/>
          <p:nvPr/>
        </p:nvSpPr>
        <p:spPr>
          <a:xfrm>
            <a:off x="1524000" y="3276600"/>
            <a:ext cx="1463824" cy="369332"/>
          </a:xfrm>
          <a:prstGeom prst="rect">
            <a:avLst/>
          </a:prstGeom>
          <a:ln>
            <a:solidFill>
              <a:srgbClr val="006600"/>
            </a:solidFill>
          </a:ln>
        </p:spPr>
        <p:txBody>
          <a:bodyPr wrap="square">
            <a:spAutoFit/>
          </a:bodyPr>
          <a:lstStyle/>
          <a:p>
            <a:pPr algn="ctr">
              <a:defRPr/>
            </a:pPr>
            <a:r>
              <a:rPr lang="en-US" altLang="ja-JP" b="1" dirty="0" smtClean="0">
                <a:solidFill>
                  <a:srgbClr val="006600"/>
                </a:solidFill>
                <a:latin typeface="+mn-lt"/>
                <a:ea typeface="+mn-ea"/>
              </a:rPr>
              <a:t>Chip design</a:t>
            </a:r>
          </a:p>
        </p:txBody>
      </p:sp>
      <p:sp>
        <p:nvSpPr>
          <p:cNvPr id="24" name="下矢印 8"/>
          <p:cNvSpPr>
            <a:spLocks noChangeArrowheads="1"/>
          </p:cNvSpPr>
          <p:nvPr/>
        </p:nvSpPr>
        <p:spPr bwMode="auto">
          <a:xfrm rot="10800000">
            <a:off x="4356101" y="4724400"/>
            <a:ext cx="431800" cy="431800"/>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ja-JP" altLang="en-US"/>
          </a:p>
        </p:txBody>
      </p:sp>
      <p:sp>
        <p:nvSpPr>
          <p:cNvPr id="25" name="正方形/長方形 7"/>
          <p:cNvSpPr>
            <a:spLocks noChangeArrowheads="1"/>
          </p:cNvSpPr>
          <p:nvPr/>
        </p:nvSpPr>
        <p:spPr bwMode="auto">
          <a:xfrm>
            <a:off x="1559836" y="5181600"/>
            <a:ext cx="6441164" cy="369332"/>
          </a:xfrm>
          <a:prstGeom prst="rect">
            <a:avLst/>
          </a:prstGeom>
          <a:solidFill>
            <a:srgbClr val="002060"/>
          </a:solidFill>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altLang="ja-JP" b="1" dirty="0" smtClean="0">
                <a:solidFill>
                  <a:schemeClr val="bg1"/>
                </a:solidFill>
              </a:rPr>
              <a:t>Cell reaction = dielectric constant of a few 100 n/s</a:t>
            </a:r>
            <a:endParaRPr lang="ja-JP" altLang="en-US" b="1" dirty="0">
              <a:solidFill>
                <a:schemeClr val="bg1"/>
              </a:solidFill>
            </a:endParaRPr>
          </a:p>
        </p:txBody>
      </p:sp>
      <p:pic>
        <p:nvPicPr>
          <p:cNvPr id="26" name="Picture 1"/>
          <p:cNvPicPr>
            <a:picLocks noChangeAspect="1" noChangeArrowheads="1"/>
          </p:cNvPicPr>
          <p:nvPr/>
        </p:nvPicPr>
        <p:blipFill>
          <a:blip r:embed="rId5" cstate="print"/>
          <a:srcRect/>
          <a:stretch>
            <a:fillRect/>
          </a:stretch>
        </p:blipFill>
        <p:spPr bwMode="auto">
          <a:xfrm>
            <a:off x="3059833" y="1492754"/>
            <a:ext cx="3240359" cy="1687061"/>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777</TotalTime>
  <Words>1362</Words>
  <Application>Microsoft Office PowerPoint</Application>
  <PresentationFormat>画面に合わせる (4:3)</PresentationFormat>
  <Paragraphs>124</Paragraphs>
  <Slides>20</Slides>
  <Notes>2</Notes>
  <HiddenSlides>0</HiddenSlides>
  <MMClips>0</MMClips>
  <ScaleCrop>false</ScaleCrop>
  <HeadingPairs>
    <vt:vector size="8" baseType="variant">
      <vt:variant>
        <vt:lpstr>使用されているフォント</vt:lpstr>
      </vt:variant>
      <vt:variant>
        <vt:i4>10</vt:i4>
      </vt:variant>
      <vt:variant>
        <vt:lpstr>テーマ</vt:lpstr>
      </vt:variant>
      <vt:variant>
        <vt:i4>2</vt:i4>
      </vt:variant>
      <vt:variant>
        <vt:lpstr>埋め込まれた OLE サーバー</vt:lpstr>
      </vt:variant>
      <vt:variant>
        <vt:i4>3</vt:i4>
      </vt:variant>
      <vt:variant>
        <vt:lpstr>スライド タイトル</vt:lpstr>
      </vt:variant>
      <vt:variant>
        <vt:i4>20</vt:i4>
      </vt:variant>
    </vt:vector>
  </HeadingPairs>
  <TitlesOfParts>
    <vt:vector size="35" baseType="lpstr">
      <vt:lpstr>Arial Unicode MS</vt:lpstr>
      <vt:lpstr>ＭＳ Ｐゴシック</vt:lpstr>
      <vt:lpstr>ＭＳ ゴシック</vt:lpstr>
      <vt:lpstr>ＭＳ 明朝</vt:lpstr>
      <vt:lpstr>Arial</vt:lpstr>
      <vt:lpstr>Arial Rounded MT Bold</vt:lpstr>
      <vt:lpstr>Calibri</vt:lpstr>
      <vt:lpstr>Calibri Light</vt:lpstr>
      <vt:lpstr>Century</vt:lpstr>
      <vt:lpstr>Symbol</vt:lpstr>
      <vt:lpstr>Office Theme</vt:lpstr>
      <vt:lpstr>Custom Design</vt:lpstr>
      <vt:lpstr>SPW 8.0 Graph</vt:lpstr>
      <vt:lpstr>SPW 10.0 Graph</vt:lpstr>
      <vt:lpstr>SPW 13.0 Graph</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Ona</cp:lastModifiedBy>
  <cp:revision>129</cp:revision>
  <cp:lastPrinted>2020-10-26T06:13:04Z</cp:lastPrinted>
  <dcterms:created xsi:type="dcterms:W3CDTF">2015-04-04T09:45:50Z</dcterms:created>
  <dcterms:modified xsi:type="dcterms:W3CDTF">2020-10-30T05:03:17Z</dcterms:modified>
</cp:coreProperties>
</file>