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99"/>
    <a:srgbClr val="6A4E9D"/>
    <a:srgbClr val="5E4197"/>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40" autoAdjust="0"/>
    <p:restoredTop sz="94660"/>
  </p:normalViewPr>
  <p:slideViewPr>
    <p:cSldViewPr>
      <p:cViewPr>
        <p:scale>
          <a:sx n="24" d="100"/>
          <a:sy n="24" d="100"/>
        </p:scale>
        <p:origin x="18" y="-2214"/>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25/10/2020</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25/10/2020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25/10/2020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25/10/2020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073892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3695894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1209364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630149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37827512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15838737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10/25/2020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3438120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25/10/2020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6868690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8113406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804872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a:t>
            </a:fld>
            <a:endParaRPr lang="en-US"/>
          </a:p>
        </p:txBody>
      </p:sp>
    </p:spTree>
    <p:extLst>
      <p:ext uri="{BB962C8B-B14F-4D97-AF65-F5344CB8AC3E}">
        <p14:creationId xmlns:p14="http://schemas.microsoft.com/office/powerpoint/2010/main" val="22773370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25/10/2020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25/10/2020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25/10/2020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25/10/2020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25/10/2020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25/10/2020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25/10/2020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25/10/2020</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mc:AlternateContent xmlns:mc="http://schemas.openxmlformats.org/markup-compatibility/2006">
    <mc:Choice xmlns:p14="http://schemas.microsoft.com/office/powerpoint/2010/main" Requires="p14">
      <p:transition spd="slow" p14:dur="2000"/>
    </mc:Choice>
    <mc:Fallback>
      <p:transition spd="slow"/>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10/25/2020</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image" Target="../media/image4.emf"/><Relationship Id="rId7"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image" Target="../media/image3.emf"/><Relationship Id="rId5" Type="http://schemas.openxmlformats.org/officeDocument/2006/relationships/oleObject" Target="../embeddings/oleObject1.bin"/><Relationship Id="rId10" Type="http://schemas.openxmlformats.org/officeDocument/2006/relationships/oleObject" Target="../embeddings/oleObject3.bin"/><Relationship Id="rId4" Type="http://schemas.openxmlformats.org/officeDocument/2006/relationships/image" Target="../media/image5.png"/><Relationship Id="rId9"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a:picLocks noChangeAspect="1"/>
          </p:cNvPicPr>
          <p:nvPr/>
        </p:nvPicPr>
        <p:blipFill>
          <a:blip r:embed="rId3"/>
          <a:stretch>
            <a:fillRect/>
          </a:stretch>
        </p:blipFill>
        <p:spPr>
          <a:xfrm>
            <a:off x="16020407" y="23859827"/>
            <a:ext cx="7325360" cy="3037840"/>
          </a:xfrm>
          <a:prstGeom prst="rect">
            <a:avLst/>
          </a:prstGeom>
        </p:spPr>
      </p:pic>
      <p:sp>
        <p:nvSpPr>
          <p:cNvPr id="2" name="Title 1"/>
          <p:cNvSpPr>
            <a:spLocks noGrp="1"/>
          </p:cNvSpPr>
          <p:nvPr>
            <p:ph type="title"/>
          </p:nvPr>
        </p:nvSpPr>
        <p:spPr>
          <a:xfrm>
            <a:off x="1485391" y="423647"/>
            <a:ext cx="27247692" cy="2089196"/>
          </a:xfrm>
        </p:spPr>
        <p:txBody>
          <a:bodyPr>
            <a:normAutofit/>
          </a:bodyPr>
          <a:lstStyle/>
          <a:p>
            <a:r>
              <a:rPr lang="en-US" sz="5400" b="1" dirty="0"/>
              <a:t>Design and Synthesis of Novel Symmetric Diaminofluorene Prolinamide Analogues As Potent Hepatitis C Virus Inhibitors</a:t>
            </a:r>
            <a:endParaRPr lang="en-US" sz="5400" dirty="0"/>
          </a:p>
        </p:txBody>
      </p:sp>
      <p:sp>
        <p:nvSpPr>
          <p:cNvPr id="4" name="Text Placeholder 3"/>
          <p:cNvSpPr>
            <a:spLocks noGrp="1"/>
          </p:cNvSpPr>
          <p:nvPr>
            <p:ph type="body" sz="quarter" idx="10"/>
          </p:nvPr>
        </p:nvSpPr>
        <p:spPr>
          <a:xfrm>
            <a:off x="1587023" y="4878882"/>
            <a:ext cx="27416044" cy="32689800"/>
          </a:xfrm>
        </p:spPr>
        <p:txBody>
          <a:bodyPr/>
          <a:lstStyle/>
          <a:p>
            <a:pPr algn="l">
              <a:spcBef>
                <a:spcPts val="0"/>
              </a:spcBef>
            </a:pPr>
            <a:r>
              <a:rPr lang="en-US" sz="4000" b="1" baseline="30000" dirty="0" smtClean="0">
                <a:solidFill>
                  <a:schemeClr val="tx1"/>
                </a:solidFill>
              </a:rPr>
              <a:t>1</a:t>
            </a:r>
            <a:r>
              <a:rPr lang="en-US" sz="4000" b="1" dirty="0" smtClean="0">
                <a:solidFill>
                  <a:schemeClr val="tx1"/>
                </a:solidFill>
              </a:rPr>
              <a:t>Department </a:t>
            </a:r>
            <a:r>
              <a:rPr lang="en-US" sz="4000" b="1" dirty="0">
                <a:solidFill>
                  <a:schemeClr val="tx1"/>
                </a:solidFill>
              </a:rPr>
              <a:t>of Pharmaceutical Chemistry, Faculty of Pharmacy and Biotechnology, German University in Cairo, Cairo 11835, Egypt</a:t>
            </a:r>
            <a:r>
              <a:rPr lang="en-US" sz="4000" b="1" dirty="0" smtClean="0">
                <a:solidFill>
                  <a:schemeClr val="tx1"/>
                </a:solidFill>
              </a:rPr>
              <a:t>.</a:t>
            </a:r>
          </a:p>
          <a:p>
            <a:pPr lvl="0" algn="l">
              <a:spcBef>
                <a:spcPts val="0"/>
              </a:spcBef>
            </a:pPr>
            <a:r>
              <a:rPr lang="en-US" sz="4000" b="1" baseline="30000" dirty="0">
                <a:solidFill>
                  <a:prstClr val="black"/>
                </a:solidFill>
              </a:rPr>
              <a:t>2</a:t>
            </a:r>
            <a:r>
              <a:rPr lang="en-US" sz="4000" b="1" dirty="0">
                <a:solidFill>
                  <a:prstClr val="black"/>
                </a:solidFill>
              </a:rPr>
              <a:t>Faculty of Chemistry and Food Chemistry, </a:t>
            </a:r>
            <a:r>
              <a:rPr lang="en-US" sz="4000" b="1" dirty="0" err="1">
                <a:solidFill>
                  <a:prstClr val="black"/>
                </a:solidFill>
              </a:rPr>
              <a:t>Technische</a:t>
            </a:r>
            <a:r>
              <a:rPr lang="en-US" sz="4000" b="1" dirty="0">
                <a:solidFill>
                  <a:prstClr val="black"/>
                </a:solidFill>
              </a:rPr>
              <a:t> </a:t>
            </a:r>
            <a:r>
              <a:rPr lang="en-US" sz="4000" b="1" dirty="0" err="1">
                <a:solidFill>
                  <a:prstClr val="black"/>
                </a:solidFill>
              </a:rPr>
              <a:t>Universität</a:t>
            </a:r>
            <a:r>
              <a:rPr lang="en-US" sz="4000" b="1" dirty="0">
                <a:solidFill>
                  <a:prstClr val="black"/>
                </a:solidFill>
              </a:rPr>
              <a:t> Dresden, 01062 Dresden, Germany</a:t>
            </a:r>
            <a:r>
              <a:rPr lang="en-US" sz="4000" b="1" dirty="0" smtClean="0">
                <a:solidFill>
                  <a:prstClr val="black"/>
                </a:solidFill>
              </a:rPr>
              <a:t>.</a:t>
            </a:r>
            <a:endParaRPr lang="en-US" sz="4000" b="1" dirty="0">
              <a:solidFill>
                <a:schemeClr val="tx1"/>
              </a:solidFill>
            </a:endParaRPr>
          </a:p>
          <a:p>
            <a:pPr algn="l">
              <a:spcBef>
                <a:spcPts val="0"/>
              </a:spcBef>
            </a:pPr>
            <a:r>
              <a:rPr lang="en-US" sz="4000" b="1" baseline="30000" dirty="0" smtClean="0">
                <a:solidFill>
                  <a:schemeClr val="tx1"/>
                </a:solidFill>
              </a:rPr>
              <a:t>3</a:t>
            </a:r>
            <a:r>
              <a:rPr lang="en-US" sz="4000" b="1" dirty="0" smtClean="0">
                <a:solidFill>
                  <a:schemeClr val="tx1"/>
                </a:solidFill>
              </a:rPr>
              <a:t>Molecular </a:t>
            </a:r>
            <a:r>
              <a:rPr lang="en-US" sz="4000" b="1" dirty="0">
                <a:solidFill>
                  <a:schemeClr val="tx1"/>
                </a:solidFill>
              </a:rPr>
              <a:t>Virology Laboratory, Hellenic Pasteur Institute, 127 Vas. </a:t>
            </a:r>
            <a:r>
              <a:rPr lang="en-US" sz="4000" b="1" dirty="0" err="1">
                <a:solidFill>
                  <a:schemeClr val="tx1"/>
                </a:solidFill>
              </a:rPr>
              <a:t>Sofias</a:t>
            </a:r>
            <a:r>
              <a:rPr lang="en-US" sz="4000" b="1" dirty="0">
                <a:solidFill>
                  <a:schemeClr val="tx1"/>
                </a:solidFill>
              </a:rPr>
              <a:t> Avenue, </a:t>
            </a:r>
            <a:r>
              <a:rPr lang="en-US" sz="4000" b="1" dirty="0" smtClean="0">
                <a:solidFill>
                  <a:schemeClr val="tx1"/>
                </a:solidFill>
              </a:rPr>
              <a:t>11521</a:t>
            </a:r>
            <a:r>
              <a:rPr lang="en-US" sz="4000" b="1" dirty="0" smtClean="0"/>
              <a:t>,ens</a:t>
            </a:r>
            <a:r>
              <a:rPr lang="en-US" sz="4000" b="1" dirty="0"/>
              <a:t>, </a:t>
            </a:r>
            <a:endParaRPr lang="en-US" sz="4000" b="1" dirty="0" smtClean="0"/>
          </a:p>
          <a:p>
            <a:pPr lvl="0" algn="l">
              <a:spcBef>
                <a:spcPts val="0"/>
              </a:spcBef>
            </a:pPr>
            <a:r>
              <a:rPr lang="en-US" sz="4000" b="1" baseline="30000" dirty="0" smtClean="0">
                <a:solidFill>
                  <a:schemeClr val="tx1"/>
                </a:solidFill>
              </a:rPr>
              <a:t>4</a:t>
            </a:r>
            <a:r>
              <a:rPr lang="en-US" sz="4000" b="1" dirty="0">
                <a:solidFill>
                  <a:prstClr val="black"/>
                </a:solidFill>
              </a:rPr>
              <a:t>Department of </a:t>
            </a:r>
            <a:r>
              <a:rPr lang="en-US" sz="4000" b="1" dirty="0" smtClean="0">
                <a:solidFill>
                  <a:schemeClr val="tx1"/>
                </a:solidFill>
              </a:rPr>
              <a:t>Pharmacy</a:t>
            </a:r>
            <a:r>
              <a:rPr lang="en-US" sz="4000" b="1" dirty="0">
                <a:solidFill>
                  <a:schemeClr val="tx1"/>
                </a:solidFill>
              </a:rPr>
              <a:t>, Division of Pharmaceutical Chemistry, School of Health Sciences, </a:t>
            </a:r>
            <a:r>
              <a:rPr lang="en-US" sz="4000" b="1" dirty="0" smtClean="0">
                <a:solidFill>
                  <a:schemeClr val="tx1"/>
                </a:solidFill>
              </a:rPr>
              <a:t>National </a:t>
            </a:r>
            <a:r>
              <a:rPr lang="en-US" sz="4000" b="1" dirty="0">
                <a:solidFill>
                  <a:schemeClr val="tx1"/>
                </a:solidFill>
              </a:rPr>
              <a:t>and </a:t>
            </a:r>
            <a:r>
              <a:rPr lang="en-US" sz="4000" b="1" dirty="0" err="1">
                <a:solidFill>
                  <a:schemeClr val="tx1"/>
                </a:solidFill>
              </a:rPr>
              <a:t>Kapodistrian</a:t>
            </a:r>
            <a:r>
              <a:rPr lang="en-US" sz="4000" b="1" dirty="0">
                <a:solidFill>
                  <a:schemeClr val="tx1"/>
                </a:solidFill>
              </a:rPr>
              <a:t> University of Athens, 15771, Athens, Greece.</a:t>
            </a:r>
          </a:p>
          <a:p>
            <a:pPr algn="l"/>
            <a:endParaRPr lang="en-US" dirty="0">
              <a:solidFill>
                <a:schemeClr val="tx1"/>
              </a:solidFill>
            </a:endParaRPr>
          </a:p>
        </p:txBody>
      </p:sp>
      <p:sp>
        <p:nvSpPr>
          <p:cNvPr id="8" name="TextBox 7"/>
          <p:cNvSpPr txBox="1"/>
          <p:nvPr/>
        </p:nvSpPr>
        <p:spPr>
          <a:xfrm>
            <a:off x="1612160" y="2216615"/>
            <a:ext cx="27423189" cy="2662267"/>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150000"/>
              </a:lnSpc>
            </a:pPr>
            <a:r>
              <a:rPr lang="en-US" sz="5400" b="1" dirty="0"/>
              <a:t>Nermin S. </a:t>
            </a:r>
            <a:r>
              <a:rPr lang="en-US" sz="5400" b="1" dirty="0" smtClean="0"/>
              <a:t>Ahmed</a:t>
            </a:r>
            <a:r>
              <a:rPr lang="en-US" sz="5400" b="1" baseline="30000" dirty="0" smtClean="0"/>
              <a:t>1</a:t>
            </a:r>
            <a:r>
              <a:rPr lang="en-US" sz="5400" b="1" dirty="0" smtClean="0"/>
              <a:t>, </a:t>
            </a:r>
            <a:r>
              <a:rPr lang="en-US" sz="5400" b="1" dirty="0"/>
              <a:t>Mai H. A. </a:t>
            </a:r>
            <a:r>
              <a:rPr lang="en-US" sz="5400" b="1" dirty="0" smtClean="0"/>
              <a:t>Mousa</a:t>
            </a:r>
            <a:r>
              <a:rPr lang="en-US" sz="5400" b="1" baseline="30000" dirty="0" smtClean="0"/>
              <a:t>1</a:t>
            </a:r>
            <a:r>
              <a:rPr lang="en-US" sz="5400" b="1" dirty="0" smtClean="0"/>
              <a:t>, </a:t>
            </a:r>
            <a:r>
              <a:rPr lang="en-US" sz="5400" b="1" dirty="0"/>
              <a:t>Kai </a:t>
            </a:r>
            <a:r>
              <a:rPr lang="en-US" sz="5400" b="1" dirty="0" smtClean="0"/>
              <a:t>Schwedtmann</a:t>
            </a:r>
            <a:r>
              <a:rPr lang="en-US" sz="5400" b="1" baseline="30000" dirty="0" smtClean="0"/>
              <a:t>2</a:t>
            </a:r>
            <a:r>
              <a:rPr lang="en-US" sz="5400" b="1" dirty="0" smtClean="0"/>
              <a:t>, </a:t>
            </a:r>
            <a:r>
              <a:rPr lang="en-US" sz="5400" b="1" dirty="0" err="1"/>
              <a:t>Efseveia</a:t>
            </a:r>
            <a:r>
              <a:rPr lang="en-US" sz="5400" b="1" dirty="0"/>
              <a:t> </a:t>
            </a:r>
            <a:r>
              <a:rPr lang="en-US" sz="5400" b="1" dirty="0" smtClean="0"/>
              <a:t>Frakolaki</a:t>
            </a:r>
            <a:r>
              <a:rPr lang="en-US" sz="5400" b="1" baseline="30000" dirty="0" smtClean="0"/>
              <a:t>3</a:t>
            </a:r>
            <a:r>
              <a:rPr lang="en-US" sz="5400" b="1" dirty="0" smtClean="0"/>
              <a:t>, </a:t>
            </a:r>
            <a:r>
              <a:rPr lang="en-US" sz="5400" b="1" dirty="0" err="1"/>
              <a:t>Niki</a:t>
            </a:r>
            <a:r>
              <a:rPr lang="en-US" sz="5400" b="1" dirty="0"/>
              <a:t> </a:t>
            </a:r>
            <a:r>
              <a:rPr lang="en-US" sz="5400" b="1" dirty="0" smtClean="0"/>
              <a:t>Vassilaki</a:t>
            </a:r>
            <a:r>
              <a:rPr lang="en-US" sz="5400" b="1" baseline="30000" dirty="0" smtClean="0"/>
              <a:t>3</a:t>
            </a:r>
            <a:r>
              <a:rPr lang="en-US" sz="5400" b="1" dirty="0" smtClean="0"/>
              <a:t>, </a:t>
            </a:r>
            <a:r>
              <a:rPr lang="en-US" sz="5400" b="1" dirty="0"/>
              <a:t>Grigoris </a:t>
            </a:r>
            <a:r>
              <a:rPr lang="en-US" sz="5400" b="1" dirty="0" smtClean="0"/>
              <a:t>Zoidis</a:t>
            </a:r>
            <a:r>
              <a:rPr lang="en-US" sz="5400" b="1" baseline="30000" dirty="0" smtClean="0"/>
              <a:t>4</a:t>
            </a:r>
            <a:r>
              <a:rPr lang="en-US" sz="5400" b="1" dirty="0" smtClean="0"/>
              <a:t>, </a:t>
            </a:r>
            <a:r>
              <a:rPr lang="en-US" sz="5400" b="1" dirty="0"/>
              <a:t>Jan </a:t>
            </a:r>
            <a:r>
              <a:rPr lang="en-US" sz="5400" b="1" dirty="0" smtClean="0"/>
              <a:t>Weigand</a:t>
            </a:r>
            <a:r>
              <a:rPr lang="en-US" sz="5400" b="1" baseline="30000" dirty="0" smtClean="0"/>
              <a:t>2</a:t>
            </a:r>
            <a:r>
              <a:rPr lang="en-US" sz="5400" b="1" dirty="0" smtClean="0"/>
              <a:t>, </a:t>
            </a:r>
            <a:r>
              <a:rPr lang="en-US" sz="5400" b="1" dirty="0"/>
              <a:t>Ashraf </a:t>
            </a:r>
            <a:r>
              <a:rPr lang="en-US" sz="5400" b="1" dirty="0" smtClean="0"/>
              <a:t>Abadi</a:t>
            </a:r>
            <a:r>
              <a:rPr lang="en-US" sz="5400" b="1" baseline="30000" dirty="0" smtClean="0"/>
              <a:t>1</a:t>
            </a:r>
            <a:endParaRPr lang="en-US" sz="5400" b="1" baseline="30000" dirty="0"/>
          </a:p>
          <a:p>
            <a:endParaRPr lang="en-US" sz="500" b="1"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485391" y="39235053"/>
            <a:ext cx="27423185" cy="2508534"/>
          </a:xfrm>
          <a:prstGeom prst="rect">
            <a:avLst/>
          </a:prstGeom>
        </p:spPr>
      </p:pic>
      <p:sp>
        <p:nvSpPr>
          <p:cNvPr id="7" name="Content Placeholder 6"/>
          <p:cNvSpPr>
            <a:spLocks noGrp="1" noChangeArrowheads="1"/>
          </p:cNvSpPr>
          <p:nvPr>
            <p:ph idx="1"/>
          </p:nvPr>
        </p:nvSpPr>
        <p:spPr bwMode="auto">
          <a:xfrm>
            <a:off x="1372804" y="8693199"/>
            <a:ext cx="13240293" cy="1142999"/>
          </a:xfrm>
          <a:prstGeom prst="rect">
            <a:avLst/>
          </a:prstGeom>
          <a:solidFill>
            <a:srgbClr val="7030A0"/>
          </a:solidFill>
          <a:ln w="25400" algn="ctr">
            <a:noFill/>
            <a:miter lim="800000"/>
            <a:headEnd/>
            <a:tailEnd/>
          </a:ln>
        </p:spPr>
        <p:txBody>
          <a:bodyPr anchor="ctr">
            <a:normAutofit/>
          </a:bodyPr>
          <a:lstStyle/>
          <a:p>
            <a:pPr marL="0" indent="0" algn="ctr" defTabSz="4389120" fontAlgn="auto">
              <a:spcBef>
                <a:spcPts val="0"/>
              </a:spcBef>
              <a:spcAft>
                <a:spcPts val="0"/>
              </a:spcAft>
              <a:buNone/>
              <a:defRPr/>
            </a:pPr>
            <a:r>
              <a:rPr lang="en-US" sz="5400" b="1" dirty="0" smtClean="0">
                <a:solidFill>
                  <a:schemeClr val="bg1"/>
                </a:solidFill>
                <a:latin typeface="+mn-lt"/>
                <a:cs typeface="+mn-cs"/>
              </a:rPr>
              <a:t>Abstract</a:t>
            </a:r>
            <a:endParaRPr lang="ar-EG" sz="5400" b="1" dirty="0">
              <a:solidFill>
                <a:schemeClr val="bg1"/>
              </a:solidFill>
              <a:latin typeface="+mn-lt"/>
              <a:cs typeface="+mn-cs"/>
            </a:endParaRPr>
          </a:p>
        </p:txBody>
      </p:sp>
      <p:sp>
        <p:nvSpPr>
          <p:cNvPr id="9" name="Text Placeholder 3"/>
          <p:cNvSpPr txBox="1">
            <a:spLocks/>
          </p:cNvSpPr>
          <p:nvPr/>
        </p:nvSpPr>
        <p:spPr>
          <a:xfrm>
            <a:off x="1459197" y="24578861"/>
            <a:ext cx="13711592" cy="5766391"/>
          </a:xfrm>
          <a:prstGeom prst="rect">
            <a:avLst/>
          </a:prstGeom>
        </p:spPr>
        <p:txBody>
          <a:bodyPr vert="horz" lIns="91440" tIns="45720" rIns="91440" bIns="45720" rtlCol="0">
            <a:normAutofit fontScale="25000" lnSpcReduction="20000"/>
          </a:bodyPr>
          <a:lstStyle>
            <a:lvl1pPr marL="0" indent="0" algn="r" defTabSz="914400" rtl="0" eaLnBrk="1" latinLnBrk="0" hangingPunct="1">
              <a:spcBef>
                <a:spcPct val="20000"/>
              </a:spcBef>
              <a:buFont typeface="Arial" pitchFamily="34" charset="0"/>
              <a:buNone/>
              <a:defRPr sz="5400" kern="1200">
                <a:solidFill>
                  <a:srgbClr val="FFFFFF"/>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70000"/>
              </a:lnSpc>
              <a:spcBef>
                <a:spcPts val="0"/>
              </a:spcBef>
            </a:pPr>
            <a:r>
              <a:rPr lang="en-US" sz="12800" b="1" dirty="0" smtClean="0">
                <a:solidFill>
                  <a:schemeClr val="tx1"/>
                </a:solidFill>
                <a:latin typeface="Calibri" panose="020F0502020204030204" pitchFamily="34" charset="0"/>
              </a:rPr>
              <a:t>Hepatitis C virus (HCV) infection represents a disease of significant global impact that afflicts around 170 million people worldwide. In 2014, the first NS5A inhibitor </a:t>
            </a:r>
            <a:r>
              <a:rPr lang="en-US" sz="12800" b="1" dirty="0" err="1" smtClean="0">
                <a:solidFill>
                  <a:schemeClr val="tx1"/>
                </a:solidFill>
                <a:latin typeface="Calibri" panose="020F0502020204030204" pitchFamily="34" charset="0"/>
              </a:rPr>
              <a:t>daclatasvir</a:t>
            </a:r>
            <a:r>
              <a:rPr lang="en-US" sz="12800" b="1" dirty="0" smtClean="0">
                <a:solidFill>
                  <a:schemeClr val="tx1"/>
                </a:solidFill>
                <a:latin typeface="Calibri" panose="020F0502020204030204" pitchFamily="34" charset="0"/>
              </a:rPr>
              <a:t> (</a:t>
            </a:r>
            <a:r>
              <a:rPr lang="en-US" sz="12800" b="1" dirty="0" smtClean="0">
                <a:solidFill>
                  <a:srgbClr val="FF0000"/>
                </a:solidFill>
                <a:latin typeface="Calibri" panose="020F0502020204030204" pitchFamily="34" charset="0"/>
              </a:rPr>
              <a:t>DCV</a:t>
            </a:r>
            <a:r>
              <a:rPr lang="en-US" sz="12800" b="1" dirty="0" smtClean="0">
                <a:solidFill>
                  <a:schemeClr val="tx1"/>
                </a:solidFill>
                <a:latin typeface="Calibri" panose="020F0502020204030204" pitchFamily="34" charset="0"/>
              </a:rPr>
              <a:t>) was FDA approved it was reported as a potent anti-HCV agent, especially in Genotype-1.</a:t>
            </a:r>
            <a:r>
              <a:rPr lang="en-US" sz="12800" b="1" baseline="30000" dirty="0" smtClean="0">
                <a:solidFill>
                  <a:schemeClr val="tx1"/>
                </a:solidFill>
                <a:latin typeface="Calibri" panose="020F0502020204030204" pitchFamily="34" charset="0"/>
              </a:rPr>
              <a:t>1</a:t>
            </a:r>
            <a:r>
              <a:rPr lang="en-US" sz="12800" b="1" dirty="0" smtClean="0">
                <a:solidFill>
                  <a:schemeClr val="tx1"/>
                </a:solidFill>
                <a:latin typeface="Calibri" panose="020F0502020204030204" pitchFamily="34" charset="0"/>
              </a:rPr>
              <a:t> </a:t>
            </a:r>
            <a:r>
              <a:rPr lang="en-US" sz="12800" b="1" dirty="0" err="1" smtClean="0">
                <a:solidFill>
                  <a:schemeClr val="tx1"/>
                </a:solidFill>
                <a:latin typeface="Calibri" panose="020F0502020204030204" pitchFamily="34" charset="0"/>
              </a:rPr>
              <a:t>Daclatasvir</a:t>
            </a:r>
            <a:r>
              <a:rPr lang="en-US" sz="12800" b="1" dirty="0" smtClean="0">
                <a:solidFill>
                  <a:schemeClr val="tx1"/>
                </a:solidFill>
                <a:latin typeface="Calibri" panose="020F0502020204030204" pitchFamily="34" charset="0"/>
              </a:rPr>
              <a:t> bears a central </a:t>
            </a:r>
            <a:r>
              <a:rPr lang="en-US" sz="12800" b="1" dirty="0" err="1" smtClean="0">
                <a:solidFill>
                  <a:schemeClr val="tx1"/>
                </a:solidFill>
                <a:latin typeface="Calibri" panose="020F0502020204030204" pitchFamily="34" charset="0"/>
              </a:rPr>
              <a:t>biaryl</a:t>
            </a:r>
            <a:r>
              <a:rPr lang="en-US" sz="12800" b="1" dirty="0" smtClean="0">
                <a:solidFill>
                  <a:schemeClr val="tx1"/>
                </a:solidFill>
                <a:latin typeface="Calibri" panose="020F0502020204030204" pitchFamily="34" charset="0"/>
              </a:rPr>
              <a:t> core unit linked to an imidazole and </a:t>
            </a:r>
            <a:r>
              <a:rPr lang="en-US" sz="12800" b="1" dirty="0" err="1" smtClean="0">
                <a:solidFill>
                  <a:schemeClr val="tx1"/>
                </a:solidFill>
                <a:latin typeface="Calibri" panose="020F0502020204030204" pitchFamily="34" charset="0"/>
              </a:rPr>
              <a:t>proline</a:t>
            </a:r>
            <a:r>
              <a:rPr lang="en-US" sz="12800" b="1" dirty="0" smtClean="0">
                <a:solidFill>
                  <a:schemeClr val="tx1"/>
                </a:solidFill>
                <a:latin typeface="Calibri" panose="020F0502020204030204" pitchFamily="34" charset="0"/>
              </a:rPr>
              <a:t> moiety, while a terminal capping group of </a:t>
            </a:r>
            <a:r>
              <a:rPr lang="en-US" sz="12800" b="1" i="1" dirty="0" smtClean="0">
                <a:solidFill>
                  <a:schemeClr val="tx1"/>
                </a:solidFill>
                <a:latin typeface="Calibri" panose="020F0502020204030204" pitchFamily="34" charset="0"/>
              </a:rPr>
              <a:t>L-</a:t>
            </a:r>
            <a:r>
              <a:rPr lang="en-US" sz="12800" b="1" dirty="0" smtClean="0">
                <a:solidFill>
                  <a:schemeClr val="tx1"/>
                </a:solidFill>
                <a:latin typeface="Calibri" panose="020F0502020204030204" pitchFamily="34" charset="0"/>
              </a:rPr>
              <a:t>valine </a:t>
            </a:r>
            <a:r>
              <a:rPr lang="en-US" sz="12800" b="1" dirty="0" err="1" smtClean="0">
                <a:solidFill>
                  <a:schemeClr val="tx1"/>
                </a:solidFill>
                <a:latin typeface="Calibri" panose="020F0502020204030204" pitchFamily="34" charset="0"/>
              </a:rPr>
              <a:t>methylcarbamate</a:t>
            </a:r>
            <a:r>
              <a:rPr lang="en-US" sz="12800" b="1" dirty="0" smtClean="0">
                <a:solidFill>
                  <a:schemeClr val="tx1"/>
                </a:solidFill>
                <a:latin typeface="Calibri" panose="020F0502020204030204" pitchFamily="34" charset="0"/>
              </a:rPr>
              <a:t> is used.</a:t>
            </a:r>
            <a:r>
              <a:rPr lang="en-US" sz="12800" b="1" baseline="30000" dirty="0" smtClean="0">
                <a:solidFill>
                  <a:schemeClr val="tx1"/>
                </a:solidFill>
                <a:latin typeface="Calibri" panose="020F0502020204030204" pitchFamily="34" charset="0"/>
              </a:rPr>
              <a:t>2</a:t>
            </a:r>
            <a:r>
              <a:rPr lang="en-US" sz="12800" b="1" dirty="0" smtClean="0">
                <a:solidFill>
                  <a:schemeClr val="tx1"/>
                </a:solidFill>
                <a:latin typeface="Calibri" panose="020F0502020204030204" pitchFamily="34" charset="0"/>
              </a:rPr>
              <a:t> </a:t>
            </a:r>
            <a:r>
              <a:rPr lang="en-US" sz="12800" b="1" dirty="0">
                <a:solidFill>
                  <a:schemeClr val="tx1"/>
                </a:solidFill>
                <a:latin typeface="Calibri" panose="020F0502020204030204" pitchFamily="34" charset="0"/>
              </a:rPr>
              <a:t>The major drawback of DCV appears to be a relatively low genetic barrier to resistance. </a:t>
            </a:r>
            <a:r>
              <a:rPr lang="en-US" sz="12800" b="1" dirty="0" smtClean="0">
                <a:solidFill>
                  <a:schemeClr val="tx1"/>
                </a:solidFill>
                <a:latin typeface="Calibri" panose="020F0502020204030204" pitchFamily="34" charset="0"/>
              </a:rPr>
              <a:t>Pharmaceutical industry developed novel </a:t>
            </a:r>
            <a:r>
              <a:rPr lang="en-US" sz="12800" b="1" dirty="0">
                <a:solidFill>
                  <a:schemeClr val="tx1"/>
                </a:solidFill>
                <a:latin typeface="Calibri" panose="020F0502020204030204" pitchFamily="34" charset="0"/>
              </a:rPr>
              <a:t>NS5A inhibitors </a:t>
            </a:r>
            <a:r>
              <a:rPr lang="en-US" sz="12800" b="1" dirty="0" smtClean="0">
                <a:solidFill>
                  <a:schemeClr val="tx1"/>
                </a:solidFill>
                <a:latin typeface="Calibri" panose="020F0502020204030204" pitchFamily="34" charset="0"/>
              </a:rPr>
              <a:t>with </a:t>
            </a:r>
            <a:r>
              <a:rPr lang="en-US" sz="12800" b="1" dirty="0">
                <a:solidFill>
                  <a:schemeClr val="tx1"/>
                </a:solidFill>
                <a:latin typeface="Calibri" panose="020F0502020204030204" pitchFamily="34" charset="0"/>
              </a:rPr>
              <a:t>both symmetric and asymmetric cores, </a:t>
            </a:r>
            <a:r>
              <a:rPr lang="en-US" sz="12800" b="1" dirty="0" smtClean="0">
                <a:solidFill>
                  <a:schemeClr val="tx1"/>
                </a:solidFill>
                <a:latin typeface="Calibri" panose="020F0502020204030204" pitchFamily="34" charset="0"/>
              </a:rPr>
              <a:t>the </a:t>
            </a:r>
            <a:r>
              <a:rPr lang="en-US" sz="12800" b="1" dirty="0">
                <a:solidFill>
                  <a:schemeClr val="tx1"/>
                </a:solidFill>
                <a:latin typeface="Calibri" panose="020F0502020204030204" pitchFamily="34" charset="0"/>
              </a:rPr>
              <a:t>novel analogues had pan genotypic activity, better safety profile </a:t>
            </a:r>
            <a:r>
              <a:rPr lang="en-US" sz="12800" b="1" dirty="0" smtClean="0">
                <a:solidFill>
                  <a:schemeClr val="tx1"/>
                </a:solidFill>
                <a:latin typeface="Calibri" panose="020F0502020204030204" pitchFamily="34" charset="0"/>
              </a:rPr>
              <a:t>and  are less prone to resistance. </a:t>
            </a:r>
            <a:endParaRPr lang="en-US" sz="12800" b="1" dirty="0">
              <a:solidFill>
                <a:schemeClr val="tx1"/>
              </a:solidFill>
              <a:latin typeface="Calibri" panose="020F0502020204030204" pitchFamily="34" charset="0"/>
            </a:endParaRPr>
          </a:p>
        </p:txBody>
      </p:sp>
      <p:sp>
        <p:nvSpPr>
          <p:cNvPr id="11" name="Content Placeholder 6"/>
          <p:cNvSpPr txBox="1">
            <a:spLocks noChangeArrowheads="1"/>
          </p:cNvSpPr>
          <p:nvPr/>
        </p:nvSpPr>
        <p:spPr bwMode="auto">
          <a:xfrm>
            <a:off x="15660171" y="8671298"/>
            <a:ext cx="13240293" cy="1142999"/>
          </a:xfrm>
          <a:prstGeom prst="rect">
            <a:avLst/>
          </a:prstGeom>
          <a:solidFill>
            <a:srgbClr val="7030A0"/>
          </a:solidFill>
          <a:ln w="25400" algn="ctr">
            <a:noFill/>
            <a:miter lim="800000"/>
            <a:headEnd/>
            <a:tailEnd/>
          </a:ln>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389120">
              <a:spcBef>
                <a:spcPts val="0"/>
              </a:spcBef>
              <a:buFont typeface="Arial" pitchFamily="34" charset="0"/>
              <a:buNone/>
              <a:defRPr/>
            </a:pPr>
            <a:r>
              <a:rPr lang="en-US" sz="5400" b="1" dirty="0" smtClean="0">
                <a:solidFill>
                  <a:schemeClr val="bg1"/>
                </a:solidFill>
              </a:rPr>
              <a:t>Results and Discussion</a:t>
            </a:r>
            <a:endParaRPr lang="ar-EG" sz="5400" b="1" dirty="0">
              <a:solidFill>
                <a:schemeClr val="bg1"/>
              </a:solidFill>
            </a:endParaRPr>
          </a:p>
        </p:txBody>
      </p:sp>
      <p:sp>
        <p:nvSpPr>
          <p:cNvPr id="3" name="Rectangle 2"/>
          <p:cNvSpPr/>
          <p:nvPr/>
        </p:nvSpPr>
        <p:spPr>
          <a:xfrm>
            <a:off x="1478079" y="9953626"/>
            <a:ext cx="13354083" cy="13311978"/>
          </a:xfrm>
          <a:prstGeom prst="rect">
            <a:avLst/>
          </a:prstGeom>
        </p:spPr>
        <p:txBody>
          <a:bodyPr wrap="square">
            <a:spAutoFit/>
          </a:bodyPr>
          <a:lstStyle/>
          <a:p>
            <a:pPr algn="just">
              <a:lnSpc>
                <a:spcPct val="150000"/>
              </a:lnSpc>
            </a:pPr>
            <a:r>
              <a:rPr lang="en-US" sz="3200" b="1" dirty="0">
                <a:latin typeface="+mj-lt"/>
              </a:rPr>
              <a:t>Hepatitis C virus (HCV) is a major health challenge worldwide, since the discovery of NS5A direct acting antivirals; pharmaceutical researchers turned their attention to the design, synthesis, and optimization of novel NS5A inhibitors, outside the chemical space of commercially available drugs. This study describes the discovery of highly potent hepatitis C virus (HCV) NS5A inhibitors based on symmetrical prolinamide derivatives of </a:t>
            </a:r>
            <a:r>
              <a:rPr lang="en-US" sz="3200" b="1" dirty="0" err="1">
                <a:latin typeface="+mj-lt"/>
              </a:rPr>
              <a:t>diaminofluorene</a:t>
            </a:r>
            <a:r>
              <a:rPr lang="en-US" sz="3200" b="1" dirty="0">
                <a:latin typeface="+mj-lt"/>
              </a:rPr>
              <a:t>. Modification on the </a:t>
            </a:r>
            <a:r>
              <a:rPr lang="en-US" sz="3200" b="1" dirty="0" err="1">
                <a:latin typeface="+mj-lt"/>
              </a:rPr>
              <a:t>diaminoflourene</a:t>
            </a:r>
            <a:r>
              <a:rPr lang="en-US" sz="3200" b="1" dirty="0">
                <a:latin typeface="+mj-lt"/>
              </a:rPr>
              <a:t> backbone included the use of (</a:t>
            </a:r>
            <a:r>
              <a:rPr lang="en-US" sz="3200" b="1" i="1" dirty="0">
                <a:latin typeface="+mj-lt"/>
              </a:rPr>
              <a:t>S</a:t>
            </a:r>
            <a:r>
              <a:rPr lang="en-US" sz="3200" b="1" dirty="0">
                <a:latin typeface="+mj-lt"/>
              </a:rPr>
              <a:t>)-prolinamide or its </a:t>
            </a:r>
            <a:r>
              <a:rPr lang="en-US" sz="3200" b="1" dirty="0" err="1">
                <a:latin typeface="+mj-lt"/>
              </a:rPr>
              <a:t>isostere</a:t>
            </a:r>
            <a:r>
              <a:rPr lang="en-US" sz="3200" b="1" dirty="0">
                <a:latin typeface="+mj-lt"/>
              </a:rPr>
              <a:t>(</a:t>
            </a:r>
            <a:r>
              <a:rPr lang="en-US" sz="3200" b="1" i="1" dirty="0">
                <a:latin typeface="+mj-lt"/>
              </a:rPr>
              <a:t>S,R</a:t>
            </a:r>
            <a:r>
              <a:rPr lang="en-US" sz="3200" b="1" dirty="0">
                <a:latin typeface="+mj-lt"/>
              </a:rPr>
              <a:t>)-piperidine-3-caboxamide both bearing </a:t>
            </a:r>
            <a:r>
              <a:rPr lang="en-US" sz="3200" b="1" i="1" dirty="0">
                <a:latin typeface="+mj-lt"/>
              </a:rPr>
              <a:t>S, R</a:t>
            </a:r>
            <a:r>
              <a:rPr lang="en-US" sz="3200" b="1" dirty="0">
                <a:latin typeface="+mj-lt"/>
              </a:rPr>
              <a:t>-phenylglycine with different terminal carbamate groups. Compound 26 (Diethyl ((1</a:t>
            </a:r>
            <a:r>
              <a:rPr lang="en-US" sz="3200" b="1" i="1" dirty="0">
                <a:latin typeface="+mj-lt"/>
              </a:rPr>
              <a:t>R</a:t>
            </a:r>
            <a:r>
              <a:rPr lang="en-US" sz="3200" b="1" dirty="0">
                <a:latin typeface="+mj-lt"/>
              </a:rPr>
              <a:t>,1'</a:t>
            </a:r>
            <a:r>
              <a:rPr lang="en-US" sz="3200" b="1" i="1" dirty="0">
                <a:latin typeface="+mj-lt"/>
              </a:rPr>
              <a:t>R</a:t>
            </a:r>
            <a:r>
              <a:rPr lang="en-US" sz="3200" b="1" dirty="0">
                <a:latin typeface="+mj-lt"/>
              </a:rPr>
              <a:t>)-((2</a:t>
            </a:r>
            <a:r>
              <a:rPr lang="en-US" sz="3200" b="1" i="1" dirty="0">
                <a:latin typeface="+mj-lt"/>
              </a:rPr>
              <a:t>S</a:t>
            </a:r>
            <a:r>
              <a:rPr lang="en-US" sz="3200" b="1" dirty="0">
                <a:latin typeface="+mj-lt"/>
              </a:rPr>
              <a:t>,2'</a:t>
            </a:r>
            <a:r>
              <a:rPr lang="en-US" sz="3200" b="1" i="1" dirty="0">
                <a:latin typeface="+mj-lt"/>
              </a:rPr>
              <a:t>S</a:t>
            </a:r>
            <a:r>
              <a:rPr lang="en-US" sz="3200" b="1" dirty="0">
                <a:latin typeface="+mj-lt"/>
              </a:rPr>
              <a:t>)-(((9</a:t>
            </a:r>
            <a:r>
              <a:rPr lang="en-US" sz="3200" b="1" i="1" dirty="0">
                <a:latin typeface="+mj-lt"/>
              </a:rPr>
              <a:t>H</a:t>
            </a:r>
            <a:r>
              <a:rPr lang="en-US" sz="3200" b="1" dirty="0">
                <a:latin typeface="+mj-lt"/>
              </a:rPr>
              <a:t>-fluorene-2,7-diyl)</a:t>
            </a:r>
            <a:r>
              <a:rPr lang="en-US" sz="3200" b="1" dirty="0" err="1">
                <a:latin typeface="+mj-lt"/>
              </a:rPr>
              <a:t>bis</a:t>
            </a:r>
            <a:r>
              <a:rPr lang="en-US" sz="3200" b="1" dirty="0">
                <a:latin typeface="+mj-lt"/>
              </a:rPr>
              <a:t>(</a:t>
            </a:r>
            <a:r>
              <a:rPr lang="en-US" sz="3200" b="1" dirty="0" err="1">
                <a:latin typeface="+mj-lt"/>
              </a:rPr>
              <a:t>azanediyl</a:t>
            </a:r>
            <a:r>
              <a:rPr lang="en-US" sz="3200" b="1" dirty="0">
                <a:latin typeface="+mj-lt"/>
              </a:rPr>
              <a:t>))</a:t>
            </a:r>
            <a:r>
              <a:rPr lang="en-US" sz="3200" b="1" dirty="0" err="1">
                <a:latin typeface="+mj-lt"/>
              </a:rPr>
              <a:t>bis</a:t>
            </a:r>
            <a:r>
              <a:rPr lang="en-US" sz="3200" b="1" dirty="0">
                <a:latin typeface="+mj-lt"/>
              </a:rPr>
              <a:t>(carbonyl)) </a:t>
            </a:r>
            <a:r>
              <a:rPr lang="en-US" sz="3200" b="1" dirty="0" err="1">
                <a:latin typeface="+mj-lt"/>
              </a:rPr>
              <a:t>bis</a:t>
            </a:r>
            <a:r>
              <a:rPr lang="en-US" sz="3200" b="1" dirty="0">
                <a:latin typeface="+mj-lt"/>
              </a:rPr>
              <a:t>(pyrrolidine-2,1-diyl))</a:t>
            </a:r>
            <a:r>
              <a:rPr lang="en-US" sz="3200" b="1" dirty="0" err="1">
                <a:latin typeface="+mj-lt"/>
              </a:rPr>
              <a:t>bis</a:t>
            </a:r>
            <a:r>
              <a:rPr lang="en-US" sz="3200" b="1" dirty="0">
                <a:latin typeface="+mj-lt"/>
              </a:rPr>
              <a:t>(2-oxo-1-phenylethane-2,1-diyl))</a:t>
            </a:r>
            <a:r>
              <a:rPr lang="en-US" sz="3200" b="1" dirty="0" err="1">
                <a:latin typeface="+mj-lt"/>
              </a:rPr>
              <a:t>dicarbamate</a:t>
            </a:r>
            <a:r>
              <a:rPr lang="en-US" sz="3200" b="1" dirty="0">
                <a:latin typeface="+mj-lt"/>
              </a:rPr>
              <a:t>) exhibited potent inhibitory activity against HCV genotype (GT) 1b (EC</a:t>
            </a:r>
            <a:r>
              <a:rPr lang="en-US" sz="3200" b="1" baseline="-25000" dirty="0">
                <a:latin typeface="+mj-lt"/>
              </a:rPr>
              <a:t>50</a:t>
            </a:r>
            <a:r>
              <a:rPr lang="en-US" sz="3200" b="1" dirty="0">
                <a:latin typeface="+mj-lt"/>
              </a:rPr>
              <a:t>= 40 </a:t>
            </a:r>
            <a:r>
              <a:rPr lang="en-US" sz="3200" b="1" dirty="0" err="1">
                <a:latin typeface="+mj-lt"/>
              </a:rPr>
              <a:t>pM</a:t>
            </a:r>
            <a:r>
              <a:rPr lang="en-US" sz="3200" b="1" dirty="0">
                <a:latin typeface="+mj-lt"/>
              </a:rPr>
              <a:t> and an approximate selectivity index of &gt; 2.8 x10</a:t>
            </a:r>
            <a:r>
              <a:rPr lang="en-US" sz="3200" b="1" baseline="30000" dirty="0">
                <a:latin typeface="+mj-lt"/>
              </a:rPr>
              <a:t>6</a:t>
            </a:r>
            <a:r>
              <a:rPr lang="en-US" sz="3200" b="1" dirty="0">
                <a:latin typeface="+mj-lt"/>
              </a:rPr>
              <a:t>) and a high selectivity on (GT) 1b versus GT 4a. Interestingly, it exhibited a significant effect on GT 3a (EC</a:t>
            </a:r>
            <a:r>
              <a:rPr lang="en-US" sz="3200" b="1" baseline="-25000" dirty="0">
                <a:latin typeface="+mj-lt"/>
              </a:rPr>
              <a:t>50</a:t>
            </a:r>
            <a:r>
              <a:rPr lang="en-US" sz="3200" b="1" dirty="0">
                <a:latin typeface="+mj-lt"/>
              </a:rPr>
              <a:t> = 1.2 </a:t>
            </a:r>
            <a:r>
              <a:rPr lang="en-US" sz="3200" b="1" dirty="0" err="1">
                <a:latin typeface="+mj-lt"/>
              </a:rPr>
              <a:t>nM</a:t>
            </a:r>
            <a:r>
              <a:rPr lang="en-US" sz="3200" b="1" dirty="0">
                <a:latin typeface="+mj-lt"/>
              </a:rPr>
              <a:t>) as well. The SAR analysis revealed that a </a:t>
            </a:r>
            <a:r>
              <a:rPr lang="en-US" sz="3200" b="1" dirty="0" err="1">
                <a:latin typeface="+mj-lt"/>
              </a:rPr>
              <a:t>picomolar</a:t>
            </a:r>
            <a:r>
              <a:rPr lang="en-US" sz="3200" b="1" dirty="0">
                <a:latin typeface="+mj-lt"/>
              </a:rPr>
              <a:t> inhibitory activity is attained with the use of </a:t>
            </a:r>
            <a:r>
              <a:rPr lang="en-US" sz="3200" b="1" i="1" dirty="0">
                <a:latin typeface="+mj-lt"/>
              </a:rPr>
              <a:t>S</a:t>
            </a:r>
            <a:r>
              <a:rPr lang="en-US" sz="3200" b="1" dirty="0">
                <a:latin typeface="+mj-lt"/>
              </a:rPr>
              <a:t>-prolinamide capped with </a:t>
            </a:r>
            <a:r>
              <a:rPr lang="en-US" sz="3200" b="1" i="1" dirty="0">
                <a:latin typeface="+mj-lt"/>
              </a:rPr>
              <a:t>R</a:t>
            </a:r>
            <a:r>
              <a:rPr lang="en-US" sz="3200" b="1" dirty="0">
                <a:latin typeface="+mj-lt"/>
              </a:rPr>
              <a:t>-phenylglycine residue bearing a terminal alkyl carbamate group.</a:t>
            </a:r>
          </a:p>
        </p:txBody>
      </p:sp>
      <p:sp>
        <p:nvSpPr>
          <p:cNvPr id="12" name="Content Placeholder 6"/>
          <p:cNvSpPr txBox="1">
            <a:spLocks noChangeArrowheads="1"/>
          </p:cNvSpPr>
          <p:nvPr/>
        </p:nvSpPr>
        <p:spPr bwMode="auto">
          <a:xfrm>
            <a:off x="1485391" y="23333444"/>
            <a:ext cx="13240293" cy="1142999"/>
          </a:xfrm>
          <a:prstGeom prst="rect">
            <a:avLst/>
          </a:prstGeom>
          <a:solidFill>
            <a:srgbClr val="7030A0"/>
          </a:solidFill>
          <a:ln w="25400" algn="ctr">
            <a:noFill/>
            <a:miter lim="800000"/>
            <a:headEnd/>
            <a:tailEnd/>
          </a:ln>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389120">
              <a:spcBef>
                <a:spcPts val="0"/>
              </a:spcBef>
              <a:buFont typeface="Arial" pitchFamily="34" charset="0"/>
              <a:buNone/>
              <a:defRPr/>
            </a:pPr>
            <a:r>
              <a:rPr lang="en-US" sz="5400" b="1" dirty="0" smtClean="0">
                <a:solidFill>
                  <a:schemeClr val="bg1"/>
                </a:solidFill>
              </a:rPr>
              <a:t>Introduction</a:t>
            </a:r>
            <a:endParaRPr lang="ar-EG" sz="5400" b="1" dirty="0">
              <a:solidFill>
                <a:schemeClr val="bg1"/>
              </a:solidFill>
            </a:endParaRPr>
          </a:p>
        </p:txBody>
      </p:sp>
      <p:sp>
        <p:nvSpPr>
          <p:cNvPr id="13" name="TextBox 12"/>
          <p:cNvSpPr txBox="1"/>
          <p:nvPr/>
        </p:nvSpPr>
        <p:spPr>
          <a:xfrm>
            <a:off x="8508557" y="35598083"/>
            <a:ext cx="902811" cy="584775"/>
          </a:xfrm>
          <a:prstGeom prst="rect">
            <a:avLst/>
          </a:prstGeom>
          <a:noFill/>
        </p:spPr>
        <p:txBody>
          <a:bodyPr wrap="none" rtlCol="0">
            <a:spAutoFit/>
          </a:bodyPr>
          <a:lstStyle/>
          <a:p>
            <a:r>
              <a:rPr lang="en-US" sz="3200" b="1" dirty="0" smtClean="0">
                <a:solidFill>
                  <a:srgbClr val="FF0000"/>
                </a:solidFill>
              </a:rPr>
              <a:t>DCV</a:t>
            </a:r>
            <a:endParaRPr lang="en-US" sz="3200" b="1" dirty="0">
              <a:solidFill>
                <a:srgbClr val="FF0000"/>
              </a:solidFill>
            </a:endParaRPr>
          </a:p>
        </p:txBody>
      </p:sp>
      <p:graphicFrame>
        <p:nvGraphicFramePr>
          <p:cNvPr id="14" name="Object 13"/>
          <p:cNvGraphicFramePr>
            <a:graphicFrameLocks/>
          </p:cNvGraphicFramePr>
          <p:nvPr>
            <p:extLst>
              <p:ext uri="{D42A27DB-BD31-4B8C-83A1-F6EECF244321}">
                <p14:modId xmlns:p14="http://schemas.microsoft.com/office/powerpoint/2010/main" val="3594308179"/>
              </p:ext>
            </p:extLst>
          </p:nvPr>
        </p:nvGraphicFramePr>
        <p:xfrm>
          <a:off x="15846473" y="10445645"/>
          <a:ext cx="5609806" cy="2795992"/>
        </p:xfrm>
        <a:graphic>
          <a:graphicData uri="http://schemas.openxmlformats.org/presentationml/2006/ole">
            <mc:AlternateContent xmlns:mc="http://schemas.openxmlformats.org/markup-compatibility/2006">
              <mc:Choice xmlns:v="urn:schemas-microsoft-com:vml" Requires="v">
                <p:oleObj spid="_x0000_s1139" r:id="rId5" imgW="2950560" imgH="1217880" progId="Unknown">
                  <p:embed/>
                </p:oleObj>
              </mc:Choice>
              <mc:Fallback>
                <p:oleObj r:id="rId5" imgW="2950560" imgH="1217880" progId="Unknown">
                  <p:embed/>
                  <p:pic>
                    <p:nvPicPr>
                      <p:cNvPr id="30" name="Object 29"/>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46473" y="10445645"/>
                        <a:ext cx="5609806" cy="2795992"/>
                      </a:xfrm>
                      <a:prstGeom prst="rect">
                        <a:avLst/>
                      </a:prstGeom>
                      <a:noFill/>
                    </p:spPr>
                  </p:pic>
                </p:oleObj>
              </mc:Fallback>
            </mc:AlternateContent>
          </a:graphicData>
        </a:graphic>
      </p:graphicFrame>
      <p:sp>
        <p:nvSpPr>
          <p:cNvPr id="16" name="Rectangle 4"/>
          <p:cNvSpPr>
            <a:spLocks noChangeArrowheads="1"/>
          </p:cNvSpPr>
          <p:nvPr/>
        </p:nvSpPr>
        <p:spPr bwMode="auto">
          <a:xfrm>
            <a:off x="6253382" y="35077332"/>
            <a:ext cx="3027521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302153704"/>
              </p:ext>
            </p:extLst>
          </p:nvPr>
        </p:nvGraphicFramePr>
        <p:xfrm>
          <a:off x="4693653" y="31264446"/>
          <a:ext cx="8284464" cy="4393970"/>
        </p:xfrm>
        <a:graphic>
          <a:graphicData uri="http://schemas.openxmlformats.org/presentationml/2006/ole">
            <mc:AlternateContent xmlns:mc="http://schemas.openxmlformats.org/markup-compatibility/2006">
              <mc:Choice xmlns:v="urn:schemas-microsoft-com:vml" Requires="v">
                <p:oleObj spid="_x0000_s1140" r:id="rId7" imgW="3635640" imgH="1938960" progId="Unknown">
                  <p:embed/>
                </p:oleObj>
              </mc:Choice>
              <mc:Fallback>
                <p:oleObj r:id="rId7" imgW="3635640" imgH="1938960" progId="Unknown">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3653" y="31264446"/>
                        <a:ext cx="8284464" cy="43939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Content Placeholder 14"/>
          <p:cNvGraphicFramePr>
            <a:graphicFrameLocks/>
          </p:cNvGraphicFramePr>
          <p:nvPr>
            <p:extLst>
              <p:ext uri="{D42A27DB-BD31-4B8C-83A1-F6EECF244321}">
                <p14:modId xmlns:p14="http://schemas.microsoft.com/office/powerpoint/2010/main" val="1458834949"/>
              </p:ext>
            </p:extLst>
          </p:nvPr>
        </p:nvGraphicFramePr>
        <p:xfrm>
          <a:off x="17013886" y="15173220"/>
          <a:ext cx="10532862" cy="6614494"/>
        </p:xfrm>
        <a:graphic>
          <a:graphicData uri="http://schemas.openxmlformats.org/drawingml/2006/table">
            <a:tbl>
              <a:tblPr firstRow="1" firstCol="1" bandRow="1">
                <a:tableStyleId>{00A15C55-8517-42AA-B614-E9B94910E393}</a:tableStyleId>
              </a:tblPr>
              <a:tblGrid>
                <a:gridCol w="931662">
                  <a:extLst>
                    <a:ext uri="{9D8B030D-6E8A-4147-A177-3AD203B41FA5}">
                      <a16:colId xmlns:a16="http://schemas.microsoft.com/office/drawing/2014/main" val="713830219"/>
                    </a:ext>
                  </a:extLst>
                </a:gridCol>
                <a:gridCol w="1828800">
                  <a:extLst>
                    <a:ext uri="{9D8B030D-6E8A-4147-A177-3AD203B41FA5}">
                      <a16:colId xmlns:a16="http://schemas.microsoft.com/office/drawing/2014/main" val="1242242046"/>
                    </a:ext>
                  </a:extLst>
                </a:gridCol>
                <a:gridCol w="2097537">
                  <a:extLst>
                    <a:ext uri="{9D8B030D-6E8A-4147-A177-3AD203B41FA5}">
                      <a16:colId xmlns:a16="http://schemas.microsoft.com/office/drawing/2014/main" val="2650767930"/>
                    </a:ext>
                  </a:extLst>
                </a:gridCol>
                <a:gridCol w="1434298">
                  <a:extLst>
                    <a:ext uri="{9D8B030D-6E8A-4147-A177-3AD203B41FA5}">
                      <a16:colId xmlns:a16="http://schemas.microsoft.com/office/drawing/2014/main" val="204469106"/>
                    </a:ext>
                  </a:extLst>
                </a:gridCol>
                <a:gridCol w="1689902">
                  <a:extLst>
                    <a:ext uri="{9D8B030D-6E8A-4147-A177-3AD203B41FA5}">
                      <a16:colId xmlns:a16="http://schemas.microsoft.com/office/drawing/2014/main" val="2631663299"/>
                    </a:ext>
                  </a:extLst>
                </a:gridCol>
                <a:gridCol w="2550663">
                  <a:extLst>
                    <a:ext uri="{9D8B030D-6E8A-4147-A177-3AD203B41FA5}">
                      <a16:colId xmlns:a16="http://schemas.microsoft.com/office/drawing/2014/main" val="145148484"/>
                    </a:ext>
                  </a:extLst>
                </a:gridCol>
              </a:tblGrid>
              <a:tr h="300751">
                <a:tc rowSpan="2">
                  <a:txBody>
                    <a:bodyPr/>
                    <a:lstStyle/>
                    <a:p>
                      <a:pPr marL="0" marR="0" algn="ctr">
                        <a:lnSpc>
                          <a:spcPct val="107000"/>
                        </a:lnSpc>
                        <a:spcBef>
                          <a:spcPts val="0"/>
                        </a:spcBef>
                        <a:spcAft>
                          <a:spcPts val="0"/>
                        </a:spcAft>
                      </a:pPr>
                      <a:r>
                        <a:rPr lang="en-US" sz="3200" dirty="0">
                          <a:effectLst/>
                        </a:rPr>
                        <a:t> </a:t>
                      </a:r>
                    </a:p>
                    <a:p>
                      <a:pPr marL="0" marR="0" algn="ctr">
                        <a:lnSpc>
                          <a:spcPct val="107000"/>
                        </a:lnSpc>
                        <a:spcBef>
                          <a:spcPts val="0"/>
                        </a:spcBef>
                        <a:spcAft>
                          <a:spcPts val="0"/>
                        </a:spcAft>
                      </a:pPr>
                      <a:r>
                        <a:rPr lang="en-US" sz="3200" dirty="0" err="1" smtClean="0">
                          <a:effectLst/>
                        </a:rPr>
                        <a:t>Cpd</a:t>
                      </a:r>
                      <a:r>
                        <a:rPr lang="en-US" sz="3200" dirty="0">
                          <a:effectLst/>
                        </a:rPr>
                        <a:t>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a:lnSpc>
                          <a:spcPct val="107000"/>
                        </a:lnSpc>
                        <a:spcBef>
                          <a:spcPts val="0"/>
                        </a:spcBef>
                        <a:spcAft>
                          <a:spcPts val="0"/>
                        </a:spcAft>
                      </a:pPr>
                      <a:endParaRPr lang="en-US" sz="3200" dirty="0" smtClean="0">
                        <a:effectLst/>
                      </a:endParaRPr>
                    </a:p>
                    <a:p>
                      <a:pPr marL="0" marR="0" algn="ctr">
                        <a:lnSpc>
                          <a:spcPct val="107000"/>
                        </a:lnSpc>
                        <a:spcBef>
                          <a:spcPts val="0"/>
                        </a:spcBef>
                        <a:spcAft>
                          <a:spcPts val="0"/>
                        </a:spcAft>
                      </a:pPr>
                      <a:r>
                        <a:rPr lang="en-US" sz="3200" dirty="0" smtClean="0">
                          <a:effectLst/>
                        </a:rPr>
                        <a:t>Chirality*</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marL="0" marR="0" algn="ctr">
                        <a:lnSpc>
                          <a:spcPct val="107000"/>
                        </a:lnSpc>
                        <a:spcBef>
                          <a:spcPts val="0"/>
                        </a:spcBef>
                        <a:spcAft>
                          <a:spcPts val="0"/>
                        </a:spcAft>
                      </a:pPr>
                      <a:endParaRPr lang="en-US" sz="3200" dirty="0" smtClean="0">
                        <a:effectLst/>
                      </a:endParaRPr>
                    </a:p>
                    <a:p>
                      <a:pPr marL="0" marR="0" algn="ctr">
                        <a:lnSpc>
                          <a:spcPct val="107000"/>
                        </a:lnSpc>
                        <a:spcBef>
                          <a:spcPts val="0"/>
                        </a:spcBef>
                        <a:spcAft>
                          <a:spcPts val="0"/>
                        </a:spcAft>
                      </a:pPr>
                      <a:r>
                        <a:rPr lang="en-US" sz="3200" dirty="0" smtClean="0">
                          <a:effectLst/>
                        </a:rPr>
                        <a:t>R</a:t>
                      </a:r>
                      <a:r>
                        <a:rPr lang="el-GR" sz="3200" dirty="0">
                          <a:effectLst/>
                        </a:rPr>
                        <a:t>΄</a:t>
                      </a:r>
                      <a:endParaRPr lang="en-US" sz="3200" b="1" dirty="0">
                        <a:solidFill>
                          <a:schemeClr val="tx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3">
                  <a:txBody>
                    <a:bodyPr/>
                    <a:lstStyle/>
                    <a:p>
                      <a:pPr marL="0" marR="0" algn="ctr">
                        <a:lnSpc>
                          <a:spcPct val="107000"/>
                        </a:lnSpc>
                        <a:spcBef>
                          <a:spcPts val="0"/>
                        </a:spcBef>
                        <a:spcAft>
                          <a:spcPts val="0"/>
                        </a:spcAft>
                      </a:pPr>
                      <a:r>
                        <a:rPr lang="en-US" sz="3200" dirty="0">
                          <a:effectLst/>
                        </a:rPr>
                        <a:t>HCV replicon 1b</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7999988"/>
                  </a:ext>
                </a:extLst>
              </a:tr>
              <a:tr h="65955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3200" b="1" dirty="0" smtClean="0">
                          <a:effectLst/>
                        </a:rPr>
                        <a:t>EC</a:t>
                      </a:r>
                      <a:r>
                        <a:rPr lang="en-US" sz="3200" b="1" baseline="-25000" dirty="0" smtClean="0">
                          <a:effectLst/>
                        </a:rPr>
                        <a:t>50 </a:t>
                      </a:r>
                      <a:r>
                        <a:rPr lang="en-US" sz="3200" b="1" dirty="0" smtClean="0">
                          <a:effectLst/>
                        </a:rPr>
                        <a:t>(</a:t>
                      </a:r>
                      <a:r>
                        <a:rPr lang="en-US" sz="3200" b="1" dirty="0" err="1">
                          <a:effectLst/>
                        </a:rPr>
                        <a:t>nM</a:t>
                      </a:r>
                      <a:r>
                        <a:rPr lang="en-US" sz="3200" b="1" dirty="0">
                          <a:effectLst/>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b="1" dirty="0" smtClean="0">
                          <a:effectLst/>
                        </a:rPr>
                        <a:t>CC</a:t>
                      </a:r>
                      <a:r>
                        <a:rPr lang="en-US" sz="3200" b="1" baseline="-25000" dirty="0" smtClean="0">
                          <a:effectLst/>
                        </a:rPr>
                        <a:t>50 </a:t>
                      </a:r>
                    </a:p>
                    <a:p>
                      <a:pPr marL="0" marR="0" algn="ctr">
                        <a:lnSpc>
                          <a:spcPct val="107000"/>
                        </a:lnSpc>
                        <a:spcBef>
                          <a:spcPts val="0"/>
                        </a:spcBef>
                        <a:spcAft>
                          <a:spcPts val="0"/>
                        </a:spcAft>
                      </a:pPr>
                      <a:r>
                        <a:rPr lang="en-US" sz="3200" b="1" dirty="0" smtClean="0">
                          <a:effectLst/>
                        </a:rPr>
                        <a:t>(</a:t>
                      </a:r>
                      <a:r>
                        <a:rPr lang="en-US" sz="3200" b="1" dirty="0" err="1">
                          <a:effectLst/>
                        </a:rPr>
                        <a:t>nM</a:t>
                      </a:r>
                      <a:r>
                        <a:rPr lang="en-US" sz="3200" b="1" dirty="0">
                          <a:effectLst/>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rPr>
                        <a:t>SI</a:t>
                      </a:r>
                      <a:r>
                        <a:rPr lang="en-US" sz="3200" b="1" baseline="-25000" dirty="0">
                          <a:effectLst/>
                        </a:rPr>
                        <a:t>50</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05121576"/>
                  </a:ext>
                </a:extLst>
              </a:tr>
              <a:tr h="478027">
                <a:tc>
                  <a:txBody>
                    <a:bodyPr/>
                    <a:lstStyle/>
                    <a:p>
                      <a:pPr marL="0" marR="0" algn="ctr">
                        <a:lnSpc>
                          <a:spcPct val="107000"/>
                        </a:lnSpc>
                        <a:spcBef>
                          <a:spcPts val="0"/>
                        </a:spcBef>
                        <a:spcAft>
                          <a:spcPts val="0"/>
                        </a:spcAft>
                      </a:pPr>
                      <a:r>
                        <a:rPr lang="en-US" sz="3200">
                          <a:effectLst/>
                        </a:rPr>
                        <a:t>1</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a:effectLst/>
                        </a:rPr>
                        <a:t>S</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3200" dirty="0">
                          <a:effectLst/>
                        </a:rPr>
                        <a:t>-CH</a:t>
                      </a:r>
                      <a:r>
                        <a:rPr lang="en-US" sz="3200" baseline="-25000" dirty="0">
                          <a:effectLst/>
                        </a:rPr>
                        <a:t>3</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8.50</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87,510</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10,298</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892449"/>
                  </a:ext>
                </a:extLst>
              </a:tr>
              <a:tr h="506413">
                <a:tc>
                  <a:txBody>
                    <a:bodyPr/>
                    <a:lstStyle/>
                    <a:p>
                      <a:pPr marL="0" marR="0" algn="ctr">
                        <a:lnSpc>
                          <a:spcPct val="107000"/>
                        </a:lnSpc>
                        <a:spcBef>
                          <a:spcPts val="0"/>
                        </a:spcBef>
                        <a:spcAft>
                          <a:spcPts val="0"/>
                        </a:spcAft>
                      </a:pPr>
                      <a:r>
                        <a:rPr lang="en-US" sz="3200">
                          <a:effectLst/>
                        </a:rPr>
                        <a:t>2</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a:effectLst/>
                        </a:rPr>
                        <a:t>S</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3200" dirty="0">
                          <a:effectLst/>
                        </a:rPr>
                        <a:t>-CH</a:t>
                      </a:r>
                      <a:r>
                        <a:rPr lang="en-US" sz="3200" baseline="-25000" dirty="0">
                          <a:effectLst/>
                        </a:rPr>
                        <a:t>2</a:t>
                      </a:r>
                      <a:r>
                        <a:rPr lang="en-US" sz="3200" dirty="0">
                          <a:effectLst/>
                        </a:rPr>
                        <a:t>CH</a:t>
                      </a:r>
                      <a:r>
                        <a:rPr lang="en-US" sz="3200" baseline="-25000" dirty="0">
                          <a:effectLst/>
                        </a:rPr>
                        <a:t>3</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7.49</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a:effectLst/>
                        </a:rPr>
                        <a:t>&gt;100,000</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&gt;13,349</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78798170"/>
                  </a:ext>
                </a:extLst>
              </a:tr>
              <a:tr h="363999">
                <a:tc>
                  <a:txBody>
                    <a:bodyPr/>
                    <a:lstStyle/>
                    <a:p>
                      <a:pPr marL="0" marR="0" algn="ctr">
                        <a:lnSpc>
                          <a:spcPct val="107000"/>
                        </a:lnSpc>
                        <a:spcBef>
                          <a:spcPts val="0"/>
                        </a:spcBef>
                        <a:spcAft>
                          <a:spcPts val="0"/>
                        </a:spcAft>
                      </a:pPr>
                      <a:r>
                        <a:rPr lang="en-US" sz="3200">
                          <a:effectLst/>
                        </a:rPr>
                        <a:t>3</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a:effectLst/>
                        </a:rPr>
                        <a:t>S</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3200" dirty="0">
                          <a:effectLst/>
                        </a:rPr>
                        <a:t>-C</a:t>
                      </a:r>
                      <a:r>
                        <a:rPr lang="en-US" sz="3200" baseline="-25000" dirty="0">
                          <a:effectLst/>
                        </a:rPr>
                        <a:t>4</a:t>
                      </a:r>
                      <a:r>
                        <a:rPr lang="en-US" sz="3200" dirty="0">
                          <a:effectLst/>
                        </a:rPr>
                        <a:t>H</a:t>
                      </a:r>
                      <a:r>
                        <a:rPr lang="en-US" sz="3200" baseline="-25000" dirty="0">
                          <a:effectLst/>
                        </a:rPr>
                        <a:t>9</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2.25</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a:effectLst/>
                        </a:rPr>
                        <a:t>&gt;100,000</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&gt;44,444</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0357277"/>
                  </a:ext>
                </a:extLst>
              </a:tr>
              <a:tr h="568359">
                <a:tc>
                  <a:txBody>
                    <a:bodyPr/>
                    <a:lstStyle/>
                    <a:p>
                      <a:pPr marL="0" marR="0" algn="ctr">
                        <a:lnSpc>
                          <a:spcPct val="107000"/>
                        </a:lnSpc>
                        <a:spcBef>
                          <a:spcPts val="0"/>
                        </a:spcBef>
                        <a:spcAft>
                          <a:spcPts val="0"/>
                        </a:spcAft>
                      </a:pPr>
                      <a:r>
                        <a:rPr lang="en-US" sz="3200">
                          <a:effectLst/>
                        </a:rPr>
                        <a:t>4</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a:effectLst/>
                        </a:rPr>
                        <a:t>S</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3200" dirty="0">
                          <a:effectLst/>
                        </a:rPr>
                        <a:t>-CH</a:t>
                      </a:r>
                      <a:r>
                        <a:rPr lang="en-US" sz="3200" baseline="-25000" dirty="0">
                          <a:effectLst/>
                        </a:rPr>
                        <a:t>2</a:t>
                      </a:r>
                      <a:r>
                        <a:rPr lang="en-US" sz="3200" dirty="0">
                          <a:effectLst/>
                        </a:rPr>
                        <a:t>C</a:t>
                      </a:r>
                      <a:r>
                        <a:rPr lang="en-US" sz="3200" baseline="-25000" dirty="0">
                          <a:effectLst/>
                        </a:rPr>
                        <a:t>6</a:t>
                      </a:r>
                      <a:r>
                        <a:rPr lang="en-US" sz="3200" dirty="0">
                          <a:effectLst/>
                        </a:rPr>
                        <a:t>H</a:t>
                      </a:r>
                      <a:r>
                        <a:rPr lang="en-US" sz="3200" baseline="-25000" dirty="0">
                          <a:effectLst/>
                        </a:rPr>
                        <a:t>5</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1.12</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a:effectLst/>
                        </a:rPr>
                        <a:t>&gt;100,000</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&gt;89,606</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52702160"/>
                  </a:ext>
                </a:extLst>
              </a:tr>
              <a:tr h="280303">
                <a:tc>
                  <a:txBody>
                    <a:bodyPr/>
                    <a:lstStyle/>
                    <a:p>
                      <a:pPr marL="0" marR="0" algn="ctr">
                        <a:lnSpc>
                          <a:spcPct val="107000"/>
                        </a:lnSpc>
                        <a:spcBef>
                          <a:spcPts val="0"/>
                        </a:spcBef>
                        <a:spcAft>
                          <a:spcPts val="0"/>
                        </a:spcAft>
                      </a:pPr>
                      <a:r>
                        <a:rPr lang="en-US" sz="3200">
                          <a:effectLst/>
                        </a:rPr>
                        <a:t>5</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a:effectLst/>
                        </a:rPr>
                        <a:t>R</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3200">
                          <a:effectLst/>
                        </a:rPr>
                        <a:t>-CH</a:t>
                      </a:r>
                      <a:r>
                        <a:rPr lang="en-US" sz="3200" baseline="-25000">
                          <a:effectLst/>
                        </a:rPr>
                        <a:t>3</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0.142</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a:effectLst/>
                        </a:rPr>
                        <a:t>95,390</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669,874</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6084924"/>
                  </a:ext>
                </a:extLst>
              </a:tr>
              <a:tr h="500108">
                <a:tc>
                  <a:txBody>
                    <a:bodyPr/>
                    <a:lstStyle/>
                    <a:p>
                      <a:pPr marL="0" marR="0" algn="ctr">
                        <a:lnSpc>
                          <a:spcPct val="107000"/>
                        </a:lnSpc>
                        <a:spcBef>
                          <a:spcPts val="0"/>
                        </a:spcBef>
                        <a:spcAft>
                          <a:spcPts val="0"/>
                        </a:spcAft>
                      </a:pPr>
                      <a:r>
                        <a:rPr lang="en-US" sz="3200">
                          <a:effectLst/>
                        </a:rPr>
                        <a:t>6</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a:effectLst/>
                        </a:rPr>
                        <a:t>R</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3200">
                          <a:effectLst/>
                        </a:rPr>
                        <a:t>-CH</a:t>
                      </a:r>
                      <a:r>
                        <a:rPr lang="en-US" sz="3200" baseline="-25000">
                          <a:effectLst/>
                        </a:rPr>
                        <a:t>2</a:t>
                      </a:r>
                      <a:r>
                        <a:rPr lang="en-US" sz="3200">
                          <a:effectLst/>
                        </a:rPr>
                        <a:t>CH</a:t>
                      </a:r>
                      <a:r>
                        <a:rPr lang="en-US" sz="3200" baseline="-25000">
                          <a:effectLst/>
                        </a:rPr>
                        <a:t>3</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0.036</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a:effectLst/>
                        </a:rPr>
                        <a:t>&gt;100,000</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&gt;2,779,322</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75681710"/>
                  </a:ext>
                </a:extLst>
              </a:tr>
              <a:tr h="478027">
                <a:tc>
                  <a:txBody>
                    <a:bodyPr/>
                    <a:lstStyle/>
                    <a:p>
                      <a:pPr marL="0" marR="0" algn="ctr">
                        <a:lnSpc>
                          <a:spcPct val="107000"/>
                        </a:lnSpc>
                        <a:spcBef>
                          <a:spcPts val="0"/>
                        </a:spcBef>
                        <a:spcAft>
                          <a:spcPts val="0"/>
                        </a:spcAft>
                      </a:pPr>
                      <a:r>
                        <a:rPr lang="en-US" sz="3200">
                          <a:effectLst/>
                        </a:rPr>
                        <a:t>7</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a:effectLst/>
                        </a:rPr>
                        <a:t>R</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3200">
                          <a:effectLst/>
                        </a:rPr>
                        <a:t>-C</a:t>
                      </a:r>
                      <a:r>
                        <a:rPr lang="en-US" sz="3200" baseline="-25000">
                          <a:effectLst/>
                        </a:rPr>
                        <a:t>4</a:t>
                      </a:r>
                      <a:r>
                        <a:rPr lang="en-US" sz="3200">
                          <a:effectLst/>
                        </a:rPr>
                        <a:t>H</a:t>
                      </a:r>
                      <a:r>
                        <a:rPr lang="en-US" sz="3200" baseline="-25000">
                          <a:effectLst/>
                        </a:rPr>
                        <a:t>9</a:t>
                      </a:r>
                      <a:endParaRPr lang="en-US" sz="3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4.03</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&gt;100,000</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&gt;24,795</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61442252"/>
                  </a:ext>
                </a:extLst>
              </a:tr>
              <a:tr h="324108">
                <a:tc>
                  <a:txBody>
                    <a:bodyPr/>
                    <a:lstStyle/>
                    <a:p>
                      <a:pPr marL="0" marR="0" algn="ctr">
                        <a:lnSpc>
                          <a:spcPct val="107000"/>
                        </a:lnSpc>
                        <a:spcBef>
                          <a:spcPts val="0"/>
                        </a:spcBef>
                        <a:spcAft>
                          <a:spcPts val="0"/>
                        </a:spcAft>
                      </a:pPr>
                      <a:r>
                        <a:rPr lang="en-US" sz="3200" dirty="0">
                          <a:effectLst/>
                        </a:rPr>
                        <a:t>8</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a:effectLst/>
                        </a:rPr>
                        <a:t>R</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3200" dirty="0">
                          <a:effectLst/>
                        </a:rPr>
                        <a:t>-CH</a:t>
                      </a:r>
                      <a:r>
                        <a:rPr lang="en-US" sz="3200" baseline="-25000" dirty="0">
                          <a:effectLst/>
                        </a:rPr>
                        <a:t>2</a:t>
                      </a:r>
                      <a:r>
                        <a:rPr lang="en-US" sz="3200" dirty="0">
                          <a:effectLst/>
                        </a:rPr>
                        <a:t>C</a:t>
                      </a:r>
                      <a:r>
                        <a:rPr lang="en-US" sz="3200" baseline="-25000" dirty="0">
                          <a:effectLst/>
                        </a:rPr>
                        <a:t>6</a:t>
                      </a:r>
                      <a:r>
                        <a:rPr lang="en-US" sz="3200" dirty="0">
                          <a:effectLst/>
                        </a:rPr>
                        <a:t>H</a:t>
                      </a:r>
                      <a:r>
                        <a:rPr lang="en-US" sz="3200" baseline="-25000" dirty="0">
                          <a:effectLst/>
                        </a:rPr>
                        <a:t>5</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94.55</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&gt;100,000</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&gt;1,058</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79096912"/>
                  </a:ext>
                </a:extLst>
              </a:tr>
              <a:tr h="324108">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Arial" panose="020B0604020202020204" pitchFamily="34" charset="0"/>
                        </a:rPr>
                        <a:t>9</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i="1" dirty="0" smtClean="0">
                          <a:effectLst/>
                          <a:latin typeface="Calibri" panose="020F0502020204030204" pitchFamily="34" charset="0"/>
                          <a:ea typeface="Calibri" panose="020F0502020204030204" pitchFamily="34" charset="0"/>
                          <a:cs typeface="Arial" panose="020B0604020202020204" pitchFamily="34" charset="0"/>
                        </a:rPr>
                        <a:t>S</a:t>
                      </a:r>
                      <a:endParaRPr lang="en-US" sz="3200" i="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smtClean="0">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tabLst>
                          <a:tab pos="238125" algn="l"/>
                        </a:tabLst>
                      </a:pPr>
                      <a:r>
                        <a:rPr lang="en-GB" sz="3200">
                          <a:effectLst/>
                          <a:latin typeface="+mj-lt"/>
                          <a:ea typeface="Calibri" panose="020F0502020204030204" pitchFamily="34" charset="0"/>
                          <a:cs typeface="Arial" panose="020B0604020202020204" pitchFamily="34" charset="0"/>
                        </a:rPr>
                        <a:t>342.20</a:t>
                      </a:r>
                      <a:endParaRPr lang="en-US" sz="3200">
                        <a:effectLst/>
                        <a:latin typeface="+mj-lt"/>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3200">
                          <a:solidFill>
                            <a:srgbClr val="000000"/>
                          </a:solidFill>
                          <a:effectLst/>
                          <a:latin typeface="+mj-lt"/>
                          <a:ea typeface="Times New Roman" panose="02020603050405020304" pitchFamily="18" charset="0"/>
                          <a:cs typeface="Arial" panose="020B0604020202020204" pitchFamily="34" charset="0"/>
                        </a:rPr>
                        <a:t>&gt;100000</a:t>
                      </a:r>
                      <a:endParaRPr lang="en-US" sz="3200">
                        <a:effectLst/>
                        <a:latin typeface="+mj-lt"/>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GB" sz="3200" dirty="0">
                          <a:solidFill>
                            <a:srgbClr val="000000"/>
                          </a:solidFill>
                          <a:effectLst/>
                          <a:latin typeface="+mj-lt"/>
                          <a:ea typeface="Times New Roman" panose="02020603050405020304" pitchFamily="18" charset="0"/>
                          <a:cs typeface="Arial" panose="020B0604020202020204" pitchFamily="34" charset="0"/>
                        </a:rPr>
                        <a:t>&gt;292</a:t>
                      </a:r>
                      <a:endParaRPr lang="en-US" sz="3200" dirty="0">
                        <a:effectLst/>
                        <a:latin typeface="+mj-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44734671"/>
                  </a:ext>
                </a:extLst>
              </a:tr>
              <a:tr h="478027">
                <a:tc>
                  <a:txBody>
                    <a:bodyPr/>
                    <a:lstStyle/>
                    <a:p>
                      <a:pPr marL="0" marR="0" algn="ctr">
                        <a:lnSpc>
                          <a:spcPct val="107000"/>
                        </a:lnSpc>
                        <a:spcBef>
                          <a:spcPts val="0"/>
                        </a:spcBef>
                        <a:spcAft>
                          <a:spcPts val="0"/>
                        </a:spcAft>
                      </a:pPr>
                      <a:r>
                        <a:rPr lang="en-US" sz="3200" dirty="0" smtClean="0">
                          <a:effectLst/>
                        </a:rPr>
                        <a:t>DCV</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tabLst>
                          <a:tab pos="238125" algn="l"/>
                        </a:tabLst>
                      </a:pPr>
                      <a:r>
                        <a:rPr lang="en-US" sz="3200" dirty="0">
                          <a:effectLst/>
                        </a:rPr>
                        <a:t>0.027</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17,700</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rPr>
                        <a:t>655,556</a:t>
                      </a: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90309286"/>
                  </a:ext>
                </a:extLst>
              </a:tr>
            </a:tbl>
          </a:graphicData>
        </a:graphic>
      </p:graphicFrame>
      <p:sp>
        <p:nvSpPr>
          <p:cNvPr id="20" name="Rectangle 19"/>
          <p:cNvSpPr/>
          <p:nvPr/>
        </p:nvSpPr>
        <p:spPr>
          <a:xfrm>
            <a:off x="15842224" y="33730656"/>
            <a:ext cx="13465263" cy="5262979"/>
          </a:xfrm>
          <a:prstGeom prst="rect">
            <a:avLst/>
          </a:prstGeom>
        </p:spPr>
        <p:txBody>
          <a:bodyPr wrap="square">
            <a:spAutoFit/>
          </a:bodyPr>
          <a:lstStyle/>
          <a:p>
            <a:pPr marL="342900" lvl="0" indent="-342900" algn="just">
              <a:lnSpc>
                <a:spcPct val="150000"/>
              </a:lnSpc>
              <a:buFont typeface="Wingdings" panose="05000000000000000000" pitchFamily="2" charset="2"/>
              <a:buChar char=""/>
            </a:pPr>
            <a:r>
              <a:rPr lang="en-US" sz="3200" b="1" dirty="0">
                <a:solidFill>
                  <a:srgbClr val="000000"/>
                </a:solidFill>
                <a:ea typeface="Calibri" panose="020F0502020204030204" pitchFamily="34" charset="0"/>
                <a:cs typeface="Arial" panose="020B0604020202020204" pitchFamily="34" charset="0"/>
              </a:rPr>
              <a:t>The 2</a:t>
            </a:r>
            <a:r>
              <a:rPr lang="en-US" sz="3200" b="1" dirty="0">
                <a:ea typeface="Calibri" panose="020F0502020204030204" pitchFamily="34" charset="0"/>
                <a:cs typeface="Arial" panose="020B0604020202020204" pitchFamily="34" charset="0"/>
              </a:rPr>
              <a:t>,7-diaminofluorene-</a:t>
            </a:r>
            <a:r>
              <a:rPr lang="en-US" sz="3200" b="1" i="1" dirty="0">
                <a:ea typeface="Calibri" panose="020F0502020204030204" pitchFamily="34" charset="0"/>
                <a:cs typeface="Arial" panose="020B0604020202020204" pitchFamily="34" charset="0"/>
              </a:rPr>
              <a:t>S</a:t>
            </a:r>
            <a:r>
              <a:rPr lang="en-US" sz="3200" b="1" dirty="0">
                <a:ea typeface="Calibri" panose="020F0502020204030204" pitchFamily="34" charset="0"/>
                <a:cs typeface="Arial" panose="020B0604020202020204" pitchFamily="34" charset="0"/>
              </a:rPr>
              <a:t>-prolinamide core analogues exhibited</a:t>
            </a:r>
            <a:r>
              <a:rPr lang="en-US" sz="3200" b="1" dirty="0">
                <a:solidFill>
                  <a:srgbClr val="000000"/>
                </a:solidFill>
                <a:ea typeface="Calibri" panose="020F0502020204030204" pitchFamily="34" charset="0"/>
                <a:cs typeface="Arial" panose="020B0604020202020204" pitchFamily="34" charset="0"/>
              </a:rPr>
              <a:t> better activity over the </a:t>
            </a:r>
            <a:r>
              <a:rPr lang="en-US" sz="3200" b="1" dirty="0" smtClean="0">
                <a:ea typeface="Calibri" panose="020F0502020204030204" pitchFamily="34" charset="0"/>
                <a:cs typeface="Arial" panose="020B0604020202020204" pitchFamily="34" charset="0"/>
              </a:rPr>
              <a:t>2,7-diaminofluorene-(</a:t>
            </a:r>
            <a:r>
              <a:rPr lang="en-US" sz="3200" b="1" i="1" dirty="0" smtClean="0">
                <a:ea typeface="Calibri" panose="020F0502020204030204" pitchFamily="34" charset="0"/>
                <a:cs typeface="Arial" panose="020B0604020202020204" pitchFamily="34" charset="0"/>
              </a:rPr>
              <a:t>S, R</a:t>
            </a:r>
            <a:r>
              <a:rPr lang="en-US" sz="3200" b="1" dirty="0" smtClean="0">
                <a:ea typeface="Calibri" panose="020F0502020204030204" pitchFamily="34" charset="0"/>
                <a:cs typeface="Arial" panose="020B0604020202020204" pitchFamily="34" charset="0"/>
              </a:rPr>
              <a:t>)-piperidine-3-caboxamide</a:t>
            </a:r>
            <a:r>
              <a:rPr lang="en-US" sz="3200" b="1" dirty="0" smtClean="0">
                <a:solidFill>
                  <a:srgbClr val="000000"/>
                </a:solidFill>
                <a:ea typeface="Calibri" panose="020F0502020204030204" pitchFamily="34" charset="0"/>
                <a:cs typeface="Arial" panose="020B0604020202020204" pitchFamily="34" charset="0"/>
              </a:rPr>
              <a:t> core</a:t>
            </a:r>
            <a:r>
              <a:rPr lang="en-US" sz="3200" b="1" dirty="0">
                <a:solidFill>
                  <a:srgbClr val="000000"/>
                </a:solidFill>
                <a:ea typeface="Calibri" panose="020F0502020204030204" pitchFamily="34" charset="0"/>
                <a:cs typeface="Arial" panose="020B0604020202020204" pitchFamily="34" charset="0"/>
              </a:rPr>
              <a:t>.</a:t>
            </a:r>
            <a:endParaRPr lang="en-US" sz="3200" b="1" dirty="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Wingdings" panose="05000000000000000000" pitchFamily="2" charset="2"/>
              <a:buChar char=""/>
            </a:pPr>
            <a:r>
              <a:rPr lang="en-US" sz="3200" b="1" dirty="0">
                <a:solidFill>
                  <a:srgbClr val="000000"/>
                </a:solidFill>
                <a:ea typeface="Calibri" panose="020F0502020204030204" pitchFamily="34" charset="0"/>
                <a:cs typeface="Arial" panose="020B0604020202020204" pitchFamily="34" charset="0"/>
              </a:rPr>
              <a:t>Derivatives with the </a:t>
            </a:r>
            <a:r>
              <a:rPr lang="en-US" sz="3200" b="1" i="1" dirty="0">
                <a:solidFill>
                  <a:srgbClr val="000000"/>
                </a:solidFill>
                <a:ea typeface="Calibri" panose="020F0502020204030204" pitchFamily="34" charset="0"/>
                <a:cs typeface="Arial" panose="020B0604020202020204" pitchFamily="34" charset="0"/>
              </a:rPr>
              <a:t>R</a:t>
            </a:r>
            <a:r>
              <a:rPr lang="en-US" sz="3200" b="1" dirty="0">
                <a:solidFill>
                  <a:srgbClr val="000000"/>
                </a:solidFill>
                <a:ea typeface="Calibri" panose="020F0502020204030204" pitchFamily="34" charset="0"/>
                <a:cs typeface="Arial" panose="020B0604020202020204" pitchFamily="34" charset="0"/>
              </a:rPr>
              <a:t>-phenylglycine </a:t>
            </a:r>
            <a:r>
              <a:rPr lang="en-US" sz="3200" b="1" dirty="0" smtClean="0">
                <a:solidFill>
                  <a:srgbClr val="000000"/>
                </a:solidFill>
                <a:ea typeface="Calibri" panose="020F0502020204030204" pitchFamily="34" charset="0"/>
                <a:cs typeface="Arial" panose="020B0604020202020204" pitchFamily="34" charset="0"/>
              </a:rPr>
              <a:t>showed </a:t>
            </a:r>
            <a:r>
              <a:rPr lang="en-US" sz="3200" b="1" dirty="0">
                <a:solidFill>
                  <a:srgbClr val="000000"/>
                </a:solidFill>
                <a:ea typeface="Calibri" panose="020F0502020204030204" pitchFamily="34" charset="0"/>
                <a:cs typeface="Arial" panose="020B0604020202020204" pitchFamily="34" charset="0"/>
              </a:rPr>
              <a:t>higher potency </a:t>
            </a:r>
            <a:r>
              <a:rPr lang="en-US" sz="3200" b="1" dirty="0" smtClean="0">
                <a:solidFill>
                  <a:srgbClr val="000000"/>
                </a:solidFill>
                <a:ea typeface="Calibri" panose="020F0502020204030204" pitchFamily="34" charset="0"/>
                <a:cs typeface="Arial" panose="020B0604020202020204" pitchFamily="34" charset="0"/>
              </a:rPr>
              <a:t>over </a:t>
            </a:r>
            <a:r>
              <a:rPr lang="en-US" sz="3200" b="1" dirty="0">
                <a:solidFill>
                  <a:srgbClr val="000000"/>
                </a:solidFill>
                <a:ea typeface="Calibri" panose="020F0502020204030204" pitchFamily="34" charset="0"/>
                <a:cs typeface="Arial" panose="020B0604020202020204" pitchFamily="34" charset="0"/>
              </a:rPr>
              <a:t>the </a:t>
            </a:r>
            <a:r>
              <a:rPr lang="en-US" sz="3200" b="1" i="1" dirty="0">
                <a:solidFill>
                  <a:srgbClr val="000000"/>
                </a:solidFill>
                <a:ea typeface="Calibri" panose="020F0502020204030204" pitchFamily="34" charset="0"/>
                <a:cs typeface="Arial" panose="020B0604020202020204" pitchFamily="34" charset="0"/>
              </a:rPr>
              <a:t>S</a:t>
            </a:r>
            <a:r>
              <a:rPr lang="en-US" sz="3200" b="1" dirty="0">
                <a:solidFill>
                  <a:srgbClr val="000000"/>
                </a:solidFill>
                <a:ea typeface="Calibri" panose="020F0502020204030204" pitchFamily="34" charset="0"/>
                <a:cs typeface="Arial" panose="020B0604020202020204" pitchFamily="34" charset="0"/>
              </a:rPr>
              <a:t>-phenylglycine </a:t>
            </a:r>
            <a:endParaRPr lang="en-US" sz="3200" b="1" dirty="0" smtClean="0">
              <a:solidFill>
                <a:srgbClr val="000000"/>
              </a:solidFill>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0"/>
              </a:spcAft>
              <a:buFont typeface="Wingdings" panose="05000000000000000000" pitchFamily="2" charset="2"/>
              <a:buChar char=""/>
            </a:pPr>
            <a:r>
              <a:rPr lang="en-US" sz="3200" b="1" dirty="0" smtClean="0">
                <a:ea typeface="Calibri" panose="020F0502020204030204" pitchFamily="34" charset="0"/>
                <a:cs typeface="Arial" panose="020B0604020202020204" pitchFamily="34" charset="0"/>
              </a:rPr>
              <a:t>Compound </a:t>
            </a:r>
            <a:r>
              <a:rPr lang="en-US" sz="3200" b="1" dirty="0">
                <a:ea typeface="Calibri" panose="020F0502020204030204" pitchFamily="34" charset="0"/>
                <a:cs typeface="Arial" panose="020B0604020202020204" pitchFamily="34" charset="0"/>
              </a:rPr>
              <a:t>(6) exhibited potent inhibitory activity against HCV genotype (GT) 1b (EC</a:t>
            </a:r>
            <a:r>
              <a:rPr lang="en-US" sz="3200" b="1" baseline="-25000" dirty="0">
                <a:ea typeface="Calibri" panose="020F0502020204030204" pitchFamily="34" charset="0"/>
                <a:cs typeface="Arial" panose="020B0604020202020204" pitchFamily="34" charset="0"/>
              </a:rPr>
              <a:t>50</a:t>
            </a:r>
            <a:r>
              <a:rPr lang="en-US" sz="3200" b="1" dirty="0">
                <a:ea typeface="Calibri" panose="020F0502020204030204" pitchFamily="34" charset="0"/>
                <a:cs typeface="Arial" panose="020B0604020202020204" pitchFamily="34" charset="0"/>
              </a:rPr>
              <a:t>= 40 </a:t>
            </a:r>
            <a:r>
              <a:rPr lang="en-US" sz="3200" b="1" dirty="0" err="1">
                <a:ea typeface="Calibri" panose="020F0502020204030204" pitchFamily="34" charset="0"/>
                <a:cs typeface="Arial" panose="020B0604020202020204" pitchFamily="34" charset="0"/>
              </a:rPr>
              <a:t>pM</a:t>
            </a:r>
            <a:r>
              <a:rPr lang="en-US" sz="3200" b="1" dirty="0">
                <a:ea typeface="Calibri" panose="020F0502020204030204" pitchFamily="34" charset="0"/>
                <a:cs typeface="Arial" panose="020B0604020202020204" pitchFamily="34" charset="0"/>
              </a:rPr>
              <a:t> and </a:t>
            </a:r>
            <a:r>
              <a:rPr lang="en-US" sz="3200" b="1" dirty="0" smtClean="0">
                <a:ea typeface="Calibri" panose="020F0502020204030204" pitchFamily="34" charset="0"/>
                <a:cs typeface="Arial" panose="020B0604020202020204" pitchFamily="34" charset="0"/>
              </a:rPr>
              <a:t>~ 3x10</a:t>
            </a:r>
            <a:r>
              <a:rPr lang="en-US" sz="3200" b="1" baseline="30000" dirty="0" smtClean="0">
                <a:ea typeface="Calibri" panose="020F0502020204030204" pitchFamily="34" charset="0"/>
                <a:cs typeface="Arial" panose="020B0604020202020204" pitchFamily="34" charset="0"/>
              </a:rPr>
              <a:t>6</a:t>
            </a:r>
            <a:r>
              <a:rPr lang="en-US" sz="3200" b="1" dirty="0" smtClean="0">
                <a:ea typeface="Calibri" panose="020F0502020204030204" pitchFamily="34" charset="0"/>
                <a:cs typeface="Arial" panose="020B0604020202020204" pitchFamily="34" charset="0"/>
              </a:rPr>
              <a:t> </a:t>
            </a:r>
            <a:r>
              <a:rPr lang="en-US" sz="3200" b="1" dirty="0">
                <a:ea typeface="Calibri" panose="020F0502020204030204" pitchFamily="34" charset="0"/>
                <a:cs typeface="Arial" panose="020B0604020202020204" pitchFamily="34" charset="0"/>
              </a:rPr>
              <a:t>selectivity index). </a:t>
            </a:r>
          </a:p>
          <a:p>
            <a:pPr marL="342900" marR="0" lvl="0" indent="-342900" algn="just">
              <a:lnSpc>
                <a:spcPct val="150000"/>
              </a:lnSpc>
              <a:spcBef>
                <a:spcPts val="0"/>
              </a:spcBef>
              <a:spcAft>
                <a:spcPts val="0"/>
              </a:spcAft>
              <a:buFont typeface="Wingdings" panose="05000000000000000000" pitchFamily="2" charset="2"/>
              <a:buChar char=""/>
            </a:pPr>
            <a:r>
              <a:rPr lang="en-US" sz="3200" b="1" dirty="0">
                <a:ea typeface="Calibri" panose="020F0502020204030204" pitchFamily="34" charset="0"/>
                <a:cs typeface="Arial" panose="020B0604020202020204" pitchFamily="34" charset="0"/>
              </a:rPr>
              <a:t>Compound (6) showed high selectivity on </a:t>
            </a:r>
            <a:r>
              <a:rPr lang="en-GB" sz="3200" b="1" dirty="0">
                <a:ea typeface="Calibri" panose="020F0502020204030204" pitchFamily="34" charset="0"/>
                <a:cs typeface="Arial" panose="020B0604020202020204" pitchFamily="34" charset="0"/>
              </a:rPr>
              <a:t>GT 3a (EC</a:t>
            </a:r>
            <a:r>
              <a:rPr lang="en-GB" sz="3200" b="1" baseline="-25000" dirty="0">
                <a:ea typeface="Calibri" panose="020F0502020204030204" pitchFamily="34" charset="0"/>
                <a:cs typeface="Arial" panose="020B0604020202020204" pitchFamily="34" charset="0"/>
              </a:rPr>
              <a:t>50</a:t>
            </a:r>
            <a:r>
              <a:rPr lang="en-GB" sz="3200" b="1" dirty="0">
                <a:ea typeface="Calibri" panose="020F0502020204030204" pitchFamily="34" charset="0"/>
                <a:cs typeface="Arial" panose="020B0604020202020204" pitchFamily="34" charset="0"/>
              </a:rPr>
              <a:t> = 1.2 </a:t>
            </a:r>
            <a:r>
              <a:rPr lang="en-GB" sz="3200" b="1" dirty="0" err="1">
                <a:ea typeface="Calibri" panose="020F0502020204030204" pitchFamily="34" charset="0"/>
                <a:cs typeface="Arial" panose="020B0604020202020204" pitchFamily="34" charset="0"/>
              </a:rPr>
              <a:t>nM</a:t>
            </a:r>
            <a:r>
              <a:rPr lang="en-GB" sz="3200" b="1" dirty="0" smtClean="0">
                <a:ea typeface="Calibri" panose="020F0502020204030204" pitchFamily="34" charset="0"/>
                <a:cs typeface="Arial" panose="020B0604020202020204" pitchFamily="34" charset="0"/>
              </a:rPr>
              <a:t>).</a:t>
            </a:r>
            <a:endParaRPr lang="en-US" sz="3200" b="1" dirty="0">
              <a:ea typeface="Calibri" panose="020F0502020204030204" pitchFamily="34" charset="0"/>
              <a:cs typeface="Arial" panose="020B0604020202020204" pitchFamily="34" charset="0"/>
            </a:endParaRPr>
          </a:p>
        </p:txBody>
      </p:sp>
      <p:sp>
        <p:nvSpPr>
          <p:cNvPr id="21" name="Rectangle 20"/>
          <p:cNvSpPr/>
          <p:nvPr/>
        </p:nvSpPr>
        <p:spPr>
          <a:xfrm>
            <a:off x="16020407" y="13625605"/>
            <a:ext cx="11668515" cy="1318181"/>
          </a:xfrm>
          <a:prstGeom prst="rect">
            <a:avLst/>
          </a:prstGeom>
        </p:spPr>
        <p:txBody>
          <a:bodyPr wrap="none">
            <a:spAutoFit/>
          </a:bodyPr>
          <a:lstStyle/>
          <a:p>
            <a:pPr>
              <a:lnSpc>
                <a:spcPct val="150000"/>
              </a:lnSpc>
            </a:pPr>
            <a:r>
              <a:rPr lang="en-GB" sz="2800" b="1" i="1" dirty="0" smtClean="0">
                <a:latin typeface="+mj-lt"/>
                <a:ea typeface="Calibri" panose="020F0502020204030204" pitchFamily="34" charset="0"/>
              </a:rPr>
              <a:t>Table 1: A</a:t>
            </a:r>
            <a:r>
              <a:rPr lang="en-US" sz="2800" b="1" i="1" dirty="0" err="1" smtClean="0">
                <a:latin typeface="+mj-lt"/>
                <a:ea typeface="Calibri" panose="020F0502020204030204" pitchFamily="34" charset="0"/>
              </a:rPr>
              <a:t>ctivity</a:t>
            </a:r>
            <a:r>
              <a:rPr lang="en-US" sz="2800" b="1" i="1" dirty="0" smtClean="0">
                <a:latin typeface="+mj-lt"/>
                <a:ea typeface="Calibri" panose="020F0502020204030204" pitchFamily="34" charset="0"/>
              </a:rPr>
              <a:t>, </a:t>
            </a:r>
            <a:r>
              <a:rPr lang="en-US" sz="2800" b="1" i="1" dirty="0">
                <a:latin typeface="+mj-lt"/>
                <a:ea typeface="Calibri" panose="020F0502020204030204" pitchFamily="34" charset="0"/>
              </a:rPr>
              <a:t>Cytotoxicity and selectivity if the synthesized compounds on </a:t>
            </a:r>
            <a:endParaRPr lang="en-US" sz="2800" b="1" i="1" dirty="0" smtClean="0">
              <a:latin typeface="+mj-lt"/>
              <a:ea typeface="Calibri" panose="020F0502020204030204" pitchFamily="34" charset="0"/>
            </a:endParaRPr>
          </a:p>
          <a:p>
            <a:pPr>
              <a:lnSpc>
                <a:spcPct val="150000"/>
              </a:lnSpc>
            </a:pPr>
            <a:r>
              <a:rPr lang="en-US" sz="2800" b="1" i="1" dirty="0" smtClean="0">
                <a:latin typeface="+mj-lt"/>
                <a:ea typeface="Calibri" panose="020F0502020204030204" pitchFamily="34" charset="0"/>
              </a:rPr>
              <a:t>Con-1 Genotype </a:t>
            </a:r>
            <a:r>
              <a:rPr lang="en-US" sz="2800" b="1" i="1" dirty="0">
                <a:latin typeface="+mj-lt"/>
                <a:ea typeface="Calibri" panose="020F0502020204030204" pitchFamily="34" charset="0"/>
              </a:rPr>
              <a:t>1b replicon assay</a:t>
            </a:r>
            <a:endParaRPr lang="en-US" sz="2800" b="1" dirty="0">
              <a:latin typeface="+mj-lt"/>
            </a:endParaRPr>
          </a:p>
        </p:txBody>
      </p:sp>
      <p:sp>
        <p:nvSpPr>
          <p:cNvPr id="23" name="Rectangle 22"/>
          <p:cNvSpPr/>
          <p:nvPr/>
        </p:nvSpPr>
        <p:spPr>
          <a:xfrm>
            <a:off x="16159487" y="22239872"/>
            <a:ext cx="13959342" cy="1493358"/>
          </a:xfrm>
          <a:prstGeom prst="rect">
            <a:avLst/>
          </a:prstGeom>
        </p:spPr>
        <p:txBody>
          <a:bodyPr wrap="square">
            <a:spAutoFit/>
          </a:bodyPr>
          <a:lstStyle/>
          <a:p>
            <a:pPr algn="just">
              <a:lnSpc>
                <a:spcPct val="150000"/>
              </a:lnSpc>
            </a:pPr>
            <a:r>
              <a:rPr lang="en-GB" sz="3200" b="1" dirty="0" smtClean="0">
                <a:latin typeface="+mj-lt"/>
              </a:rPr>
              <a:t>Fig. 1: Drug-drug </a:t>
            </a:r>
            <a:r>
              <a:rPr lang="en-GB" sz="3200" b="1" dirty="0">
                <a:latin typeface="+mj-lt"/>
              </a:rPr>
              <a:t>interaction studies of compound </a:t>
            </a:r>
            <a:r>
              <a:rPr lang="en-GB" sz="3200" b="1" dirty="0" smtClean="0">
                <a:latin typeface="+mj-lt"/>
              </a:rPr>
              <a:t>(6) </a:t>
            </a:r>
            <a:r>
              <a:rPr lang="en-GB" sz="3200" b="1" dirty="0">
                <a:latin typeface="+mj-lt"/>
              </a:rPr>
              <a:t>with the </a:t>
            </a:r>
            <a:r>
              <a:rPr lang="en-GB" sz="3200" b="1" dirty="0" smtClean="0">
                <a:latin typeface="+mj-lt"/>
              </a:rPr>
              <a:t>approved</a:t>
            </a:r>
          </a:p>
          <a:p>
            <a:pPr algn="just">
              <a:lnSpc>
                <a:spcPct val="150000"/>
              </a:lnSpc>
            </a:pPr>
            <a:r>
              <a:rPr lang="en-GB" sz="3200" b="1" dirty="0" smtClean="0">
                <a:latin typeface="+mj-lt"/>
              </a:rPr>
              <a:t> </a:t>
            </a:r>
            <a:r>
              <a:rPr lang="en-GB" sz="3200" b="1" dirty="0">
                <a:latin typeface="+mj-lt"/>
              </a:rPr>
              <a:t>HCV inhibitor </a:t>
            </a:r>
            <a:r>
              <a:rPr lang="en-GB" sz="3200" b="1" dirty="0" smtClean="0">
                <a:latin typeface="+mj-lt"/>
              </a:rPr>
              <a:t>DCV.</a:t>
            </a:r>
            <a:endParaRPr lang="en-US" sz="3200" b="1" dirty="0">
              <a:latin typeface="+mj-lt"/>
            </a:endParaRPr>
          </a:p>
        </p:txBody>
      </p:sp>
      <p:sp>
        <p:nvSpPr>
          <p:cNvPr id="25" name="Rectangle 24"/>
          <p:cNvSpPr/>
          <p:nvPr/>
        </p:nvSpPr>
        <p:spPr>
          <a:xfrm>
            <a:off x="16159487" y="26575976"/>
            <a:ext cx="13542796" cy="2232021"/>
          </a:xfrm>
          <a:prstGeom prst="rect">
            <a:avLst/>
          </a:prstGeom>
        </p:spPr>
        <p:txBody>
          <a:bodyPr wrap="square">
            <a:spAutoFit/>
          </a:bodyPr>
          <a:lstStyle/>
          <a:p>
            <a:pPr algn="just">
              <a:lnSpc>
                <a:spcPct val="150000"/>
              </a:lnSpc>
            </a:pPr>
            <a:r>
              <a:rPr lang="en-GB" sz="3200" b="1" dirty="0" smtClean="0">
                <a:latin typeface="+mj-lt"/>
              </a:rPr>
              <a:t>Fig. 2: Validation </a:t>
            </a:r>
            <a:r>
              <a:rPr lang="en-GB" sz="3200" b="1" dirty="0">
                <a:latin typeface="+mj-lt"/>
              </a:rPr>
              <a:t>of compound </a:t>
            </a:r>
            <a:r>
              <a:rPr lang="en-GB" sz="3200" b="1" dirty="0" smtClean="0">
                <a:latin typeface="+mj-lt"/>
              </a:rPr>
              <a:t>(6) activity by </a:t>
            </a:r>
            <a:r>
              <a:rPr lang="en-GB" sz="3200" b="1" dirty="0">
                <a:latin typeface="+mj-lt"/>
              </a:rPr>
              <a:t>determining HCV RNA and NS5A protein </a:t>
            </a:r>
            <a:r>
              <a:rPr lang="en-GB" sz="3200" b="1" dirty="0" smtClean="0">
                <a:latin typeface="+mj-lt"/>
              </a:rPr>
              <a:t>levels </a:t>
            </a:r>
            <a:r>
              <a:rPr lang="en-GB" sz="3200" b="1" dirty="0">
                <a:latin typeface="+mj-lt"/>
              </a:rPr>
              <a:t>with reverse transcription-quantitative polymerase chain reaction (RT-qPCR) or western blot </a:t>
            </a:r>
            <a:r>
              <a:rPr lang="en-GB" sz="3200" b="1" dirty="0" smtClean="0">
                <a:latin typeface="+mj-lt"/>
              </a:rPr>
              <a:t>analysis.  </a:t>
            </a:r>
            <a:endParaRPr lang="en-US" sz="3200" b="1" dirty="0">
              <a:latin typeface="+mj-lt"/>
            </a:endParaRPr>
          </a:p>
        </p:txBody>
      </p:sp>
      <p:sp>
        <p:nvSpPr>
          <p:cNvPr id="27" name="Rectangle 26"/>
          <p:cNvSpPr/>
          <p:nvPr/>
        </p:nvSpPr>
        <p:spPr>
          <a:xfrm>
            <a:off x="19814728" y="24147099"/>
            <a:ext cx="7062078" cy="584775"/>
          </a:xfrm>
          <a:prstGeom prst="rect">
            <a:avLst/>
          </a:prstGeom>
        </p:spPr>
        <p:txBody>
          <a:bodyPr wrap="square">
            <a:spAutoFit/>
          </a:bodyPr>
          <a:lstStyle/>
          <a:p>
            <a:r>
              <a:rPr lang="en-GB" sz="3200" b="1" dirty="0" smtClean="0">
                <a:solidFill>
                  <a:srgbClr val="FF0000"/>
                </a:solidFill>
                <a:latin typeface="+mj-lt"/>
                <a:ea typeface="Calibri" panose="020F0502020204030204" pitchFamily="34" charset="0"/>
              </a:rPr>
              <a:t>Coefficient </a:t>
            </a:r>
            <a:r>
              <a:rPr lang="en-GB" sz="3200" b="1" dirty="0">
                <a:solidFill>
                  <a:srgbClr val="FF0000"/>
                </a:solidFill>
                <a:latin typeface="+mj-lt"/>
                <a:ea typeface="Calibri" panose="020F0502020204030204" pitchFamily="34" charset="0"/>
              </a:rPr>
              <a:t>of drug interaction (CDI≈0.7)</a:t>
            </a:r>
            <a:endParaRPr lang="en-US" sz="3200" b="1" dirty="0">
              <a:solidFill>
                <a:srgbClr val="FF0000"/>
              </a:solidFill>
              <a:latin typeface="+mj-lt"/>
            </a:endParaRPr>
          </a:p>
        </p:txBody>
      </p:sp>
      <p:pic>
        <p:nvPicPr>
          <p:cNvPr id="29" name="Picture 28"/>
          <p:cNvPicPr>
            <a:picLocks noChangeAspect="1"/>
          </p:cNvPicPr>
          <p:nvPr/>
        </p:nvPicPr>
        <p:blipFill>
          <a:blip r:embed="rId9"/>
          <a:stretch>
            <a:fillRect/>
          </a:stretch>
        </p:blipFill>
        <p:spPr>
          <a:xfrm>
            <a:off x="18651376" y="28952712"/>
            <a:ext cx="9154160" cy="3708400"/>
          </a:xfrm>
          <a:prstGeom prst="rect">
            <a:avLst/>
          </a:prstGeom>
        </p:spPr>
      </p:pic>
      <p:sp>
        <p:nvSpPr>
          <p:cNvPr id="30" name="Content Placeholder 6"/>
          <p:cNvSpPr txBox="1">
            <a:spLocks noChangeArrowheads="1"/>
          </p:cNvSpPr>
          <p:nvPr/>
        </p:nvSpPr>
        <p:spPr bwMode="auto">
          <a:xfrm>
            <a:off x="16020407" y="32652055"/>
            <a:ext cx="13240293" cy="1142999"/>
          </a:xfrm>
          <a:prstGeom prst="rect">
            <a:avLst/>
          </a:prstGeom>
          <a:solidFill>
            <a:srgbClr val="7030A0"/>
          </a:solidFill>
          <a:ln w="25400" algn="ctr">
            <a:noFill/>
            <a:miter lim="800000"/>
            <a:headEnd/>
            <a:tailEnd/>
          </a:ln>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389120">
              <a:spcBef>
                <a:spcPts val="0"/>
              </a:spcBef>
              <a:buFont typeface="Arial" pitchFamily="34" charset="0"/>
              <a:buNone/>
              <a:defRPr/>
            </a:pPr>
            <a:r>
              <a:rPr lang="en-US" sz="5400" b="1" dirty="0" smtClean="0">
                <a:solidFill>
                  <a:schemeClr val="bg1"/>
                </a:solidFill>
              </a:rPr>
              <a:t>Conclusions</a:t>
            </a:r>
            <a:endParaRPr lang="ar-EG" sz="5400" b="1" dirty="0">
              <a:solidFill>
                <a:schemeClr val="bg1"/>
              </a:solidFill>
            </a:endParaRPr>
          </a:p>
        </p:txBody>
      </p:sp>
      <p:sp>
        <p:nvSpPr>
          <p:cNvPr id="31" name="TextBox 30"/>
          <p:cNvSpPr txBox="1"/>
          <p:nvPr/>
        </p:nvSpPr>
        <p:spPr>
          <a:xfrm>
            <a:off x="1453430" y="37065370"/>
            <a:ext cx="14364145" cy="2031325"/>
          </a:xfrm>
          <a:prstGeom prst="rect">
            <a:avLst/>
          </a:prstGeom>
          <a:noFill/>
        </p:spPr>
        <p:txBody>
          <a:bodyPr wrap="square" rtlCol="0">
            <a:spAutoFit/>
          </a:bodyPr>
          <a:lstStyle/>
          <a:p>
            <a:pPr marL="285750" marR="0" indent="-285750">
              <a:lnSpc>
                <a:spcPct val="150000"/>
              </a:lnSpc>
              <a:spcBef>
                <a:spcPts val="0"/>
              </a:spcBef>
              <a:spcAft>
                <a:spcPts val="0"/>
              </a:spcAft>
            </a:pPr>
            <a:r>
              <a:rPr lang="en-US" sz="2800" dirty="0" smtClean="0">
                <a:latin typeface="+mj-lt"/>
                <a:ea typeface="Calibri" panose="020F0502020204030204" pitchFamily="34" charset="0"/>
              </a:rPr>
              <a:t>1-Cohen</a:t>
            </a:r>
            <a:r>
              <a:rPr lang="en-US" sz="2800" dirty="0">
                <a:latin typeface="+mj-lt"/>
                <a:ea typeface="Calibri" panose="020F0502020204030204" pitchFamily="34" charset="0"/>
              </a:rPr>
              <a:t>, J., The scientific challenge of hepatitis C. </a:t>
            </a:r>
            <a:r>
              <a:rPr lang="en-US" sz="2800" i="1" dirty="0">
                <a:latin typeface="+mj-lt"/>
                <a:ea typeface="Calibri" panose="020F0502020204030204" pitchFamily="34" charset="0"/>
              </a:rPr>
              <a:t>Science </a:t>
            </a:r>
            <a:r>
              <a:rPr lang="en-US" sz="2800" b="1" dirty="0" smtClean="0">
                <a:latin typeface="+mj-lt"/>
                <a:ea typeface="Calibri" panose="020F0502020204030204" pitchFamily="34" charset="0"/>
              </a:rPr>
              <a:t>1999</a:t>
            </a:r>
            <a:r>
              <a:rPr lang="en-US" sz="2800" dirty="0" smtClean="0">
                <a:latin typeface="+mj-lt"/>
                <a:ea typeface="Calibri" panose="020F0502020204030204" pitchFamily="34" charset="0"/>
              </a:rPr>
              <a:t>; </a:t>
            </a:r>
            <a:r>
              <a:rPr lang="en-US" sz="2800" i="1" dirty="0" smtClean="0">
                <a:latin typeface="+mj-lt"/>
                <a:ea typeface="Calibri" panose="020F0502020204030204" pitchFamily="34" charset="0"/>
              </a:rPr>
              <a:t>285</a:t>
            </a:r>
            <a:r>
              <a:rPr lang="en-US" sz="2800" dirty="0" smtClean="0">
                <a:latin typeface="+mj-lt"/>
                <a:ea typeface="Calibri" panose="020F0502020204030204" pitchFamily="34" charset="0"/>
              </a:rPr>
              <a:t> </a:t>
            </a:r>
            <a:r>
              <a:rPr lang="en-US" sz="2800" dirty="0">
                <a:latin typeface="+mj-lt"/>
                <a:ea typeface="Calibri" panose="020F0502020204030204" pitchFamily="34" charset="0"/>
              </a:rPr>
              <a:t>(5424), 26-30</a:t>
            </a:r>
            <a:r>
              <a:rPr lang="en-US" sz="2800" dirty="0" smtClean="0">
                <a:latin typeface="+mj-lt"/>
                <a:ea typeface="Calibri" panose="020F0502020204030204" pitchFamily="34" charset="0"/>
              </a:rPr>
              <a:t>.</a:t>
            </a:r>
          </a:p>
          <a:p>
            <a:pPr marL="285750" marR="0" indent="-285750">
              <a:lnSpc>
                <a:spcPct val="150000"/>
              </a:lnSpc>
              <a:spcBef>
                <a:spcPts val="0"/>
              </a:spcBef>
              <a:spcAft>
                <a:spcPts val="0"/>
              </a:spcAft>
            </a:pPr>
            <a:r>
              <a:rPr lang="en-US" sz="2800" dirty="0" smtClean="0">
                <a:effectLst/>
                <a:latin typeface="+mj-lt"/>
                <a:ea typeface="Calibri" panose="020F0502020204030204" pitchFamily="34" charset="0"/>
              </a:rPr>
              <a:t>2-</a:t>
            </a:r>
            <a:r>
              <a:rPr lang="en-US" sz="2800" dirty="0">
                <a:solidFill>
                  <a:srgbClr val="212121"/>
                </a:solidFill>
                <a:latin typeface="+mj-lt"/>
              </a:rPr>
              <a:t>Belema M, Meanwell NA. Discovery of </a:t>
            </a:r>
            <a:r>
              <a:rPr lang="en-US" sz="2800" dirty="0" err="1">
                <a:solidFill>
                  <a:srgbClr val="212121"/>
                </a:solidFill>
                <a:latin typeface="+mj-lt"/>
              </a:rPr>
              <a:t>daclatasvir</a:t>
            </a:r>
            <a:r>
              <a:rPr lang="en-US" sz="2800" dirty="0">
                <a:solidFill>
                  <a:srgbClr val="212121"/>
                </a:solidFill>
                <a:latin typeface="+mj-lt"/>
              </a:rPr>
              <a:t>, a pan-genotypic hepatitis C virus NS5A replication complex inhibitor with potent clinical effect. J Med Chem. </a:t>
            </a:r>
            <a:r>
              <a:rPr lang="en-US" sz="2800" b="1" dirty="0" smtClean="0">
                <a:solidFill>
                  <a:srgbClr val="212121"/>
                </a:solidFill>
                <a:latin typeface="+mj-lt"/>
              </a:rPr>
              <a:t>2014</a:t>
            </a:r>
            <a:r>
              <a:rPr lang="en-US" sz="2800" dirty="0" smtClean="0">
                <a:solidFill>
                  <a:srgbClr val="212121"/>
                </a:solidFill>
                <a:latin typeface="+mj-lt"/>
              </a:rPr>
              <a:t> ; </a:t>
            </a:r>
            <a:r>
              <a:rPr lang="en-US" sz="2800" i="1" dirty="0" smtClean="0">
                <a:solidFill>
                  <a:srgbClr val="212121"/>
                </a:solidFill>
                <a:latin typeface="+mj-lt"/>
              </a:rPr>
              <a:t>57</a:t>
            </a:r>
            <a:r>
              <a:rPr lang="en-US" sz="2800" dirty="0" smtClean="0">
                <a:solidFill>
                  <a:srgbClr val="212121"/>
                </a:solidFill>
                <a:latin typeface="+mj-lt"/>
              </a:rPr>
              <a:t>(12</a:t>
            </a:r>
            <a:r>
              <a:rPr lang="en-US" sz="2800" dirty="0">
                <a:solidFill>
                  <a:srgbClr val="212121"/>
                </a:solidFill>
                <a:latin typeface="+mj-lt"/>
              </a:rPr>
              <a:t>):</a:t>
            </a:r>
            <a:r>
              <a:rPr lang="en-US" sz="2800" dirty="0" smtClean="0">
                <a:solidFill>
                  <a:srgbClr val="212121"/>
                </a:solidFill>
                <a:latin typeface="+mj-lt"/>
              </a:rPr>
              <a:t>5057-5071</a:t>
            </a:r>
            <a:r>
              <a:rPr lang="en-US" sz="2800" dirty="0">
                <a:solidFill>
                  <a:srgbClr val="212121"/>
                </a:solidFill>
              </a:rPr>
              <a:t>. </a:t>
            </a:r>
            <a:endParaRPr lang="en-US" sz="2800" dirty="0">
              <a:effectLst/>
              <a:latin typeface="Calibri" panose="020F0502020204030204" pitchFamily="34" charset="0"/>
              <a:ea typeface="Calibri" panose="020F0502020204030204" pitchFamily="34" charset="0"/>
            </a:endParaRPr>
          </a:p>
        </p:txBody>
      </p:sp>
      <p:sp>
        <p:nvSpPr>
          <p:cNvPr id="32" name="Rectangle 48"/>
          <p:cNvSpPr>
            <a:spLocks noChangeArrowheads="1"/>
          </p:cNvSpPr>
          <p:nvPr/>
        </p:nvSpPr>
        <p:spPr bwMode="auto">
          <a:xfrm flipV="1">
            <a:off x="32970940" y="13015236"/>
            <a:ext cx="2274170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3" name="Object 32"/>
          <p:cNvGraphicFramePr>
            <a:graphicFrameLocks noChangeAspect="1"/>
          </p:cNvGraphicFramePr>
          <p:nvPr>
            <p:extLst>
              <p:ext uri="{D42A27DB-BD31-4B8C-83A1-F6EECF244321}">
                <p14:modId xmlns:p14="http://schemas.microsoft.com/office/powerpoint/2010/main" val="616950098"/>
              </p:ext>
            </p:extLst>
          </p:nvPr>
        </p:nvGraphicFramePr>
        <p:xfrm>
          <a:off x="22837104" y="10476721"/>
          <a:ext cx="6204708" cy="1900864"/>
        </p:xfrm>
        <a:graphic>
          <a:graphicData uri="http://schemas.openxmlformats.org/presentationml/2006/ole">
            <mc:AlternateContent xmlns:mc="http://schemas.openxmlformats.org/markup-compatibility/2006">
              <mc:Choice xmlns:v="urn:schemas-microsoft-com:vml" Requires="v">
                <p:oleObj spid="_x0000_s1141" r:id="rId10" imgW="3259080" imgH="997200" progId="Unknown">
                  <p:embed/>
                </p:oleObj>
              </mc:Choice>
              <mc:Fallback>
                <p:oleObj r:id="rId10" imgW="3259080" imgH="997200" progId="Unknown">
                  <p:embed/>
                  <p:pic>
                    <p:nvPicPr>
                      <p:cNvPr id="0" name="Object 4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37104" y="10476721"/>
                        <a:ext cx="6204708" cy="1900864"/>
                      </a:xfrm>
                      <a:prstGeom prst="rect">
                        <a:avLst/>
                      </a:prstGeom>
                      <a:noFill/>
                    </p:spPr>
                  </p:pic>
                </p:oleObj>
              </mc:Fallback>
            </mc:AlternateContent>
          </a:graphicData>
        </a:graphic>
      </p:graphicFrame>
      <p:sp>
        <p:nvSpPr>
          <p:cNvPr id="34" name="TextBox 33"/>
          <p:cNvSpPr txBox="1"/>
          <p:nvPr/>
        </p:nvSpPr>
        <p:spPr>
          <a:xfrm>
            <a:off x="18651376" y="12643016"/>
            <a:ext cx="1671319" cy="584775"/>
          </a:xfrm>
          <a:prstGeom prst="rect">
            <a:avLst/>
          </a:prstGeom>
          <a:noFill/>
        </p:spPr>
        <p:txBody>
          <a:bodyPr wrap="square" rtlCol="0">
            <a:spAutoFit/>
          </a:bodyPr>
          <a:lstStyle/>
          <a:p>
            <a:r>
              <a:rPr lang="en-US" sz="3200" b="1" dirty="0" smtClean="0">
                <a:solidFill>
                  <a:srgbClr val="FF0000"/>
                </a:solidFill>
              </a:rPr>
              <a:t>1-8</a:t>
            </a:r>
            <a:endParaRPr lang="en-US" sz="3200" b="1" dirty="0">
              <a:solidFill>
                <a:srgbClr val="FF0000"/>
              </a:solidFill>
            </a:endParaRPr>
          </a:p>
        </p:txBody>
      </p:sp>
      <p:sp>
        <p:nvSpPr>
          <p:cNvPr id="35" name="TextBox 34"/>
          <p:cNvSpPr txBox="1"/>
          <p:nvPr/>
        </p:nvSpPr>
        <p:spPr>
          <a:xfrm>
            <a:off x="25823172" y="12573284"/>
            <a:ext cx="1671319" cy="584775"/>
          </a:xfrm>
          <a:prstGeom prst="rect">
            <a:avLst/>
          </a:prstGeom>
          <a:noFill/>
        </p:spPr>
        <p:txBody>
          <a:bodyPr wrap="square" rtlCol="0">
            <a:spAutoFit/>
          </a:bodyPr>
          <a:lstStyle/>
          <a:p>
            <a:r>
              <a:rPr lang="en-US" sz="3200" b="1" dirty="0" smtClean="0">
                <a:solidFill>
                  <a:srgbClr val="FF0000"/>
                </a:solidFill>
              </a:rPr>
              <a:t>9</a:t>
            </a:r>
            <a:endParaRPr lang="en-US" sz="3200" b="1" dirty="0">
              <a:solidFill>
                <a:srgbClr val="FF0000"/>
              </a:solidFill>
            </a:endParaRPr>
          </a:p>
        </p:txBody>
      </p:sp>
      <p:sp>
        <p:nvSpPr>
          <p:cNvPr id="36" name="Content Placeholder 6"/>
          <p:cNvSpPr txBox="1">
            <a:spLocks noChangeArrowheads="1"/>
          </p:cNvSpPr>
          <p:nvPr/>
        </p:nvSpPr>
        <p:spPr bwMode="auto">
          <a:xfrm>
            <a:off x="1478079" y="36163567"/>
            <a:ext cx="13240293" cy="1142999"/>
          </a:xfrm>
          <a:prstGeom prst="rect">
            <a:avLst/>
          </a:prstGeom>
          <a:solidFill>
            <a:srgbClr val="7030A0"/>
          </a:solidFill>
          <a:ln w="25400" algn="ctr">
            <a:noFill/>
            <a:miter lim="800000"/>
            <a:headEnd/>
            <a:tailEnd/>
          </a:ln>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389120">
              <a:spcBef>
                <a:spcPts val="0"/>
              </a:spcBef>
              <a:buFont typeface="Arial" pitchFamily="34" charset="0"/>
              <a:buNone/>
              <a:defRPr/>
            </a:pPr>
            <a:r>
              <a:rPr lang="en-US" sz="5400" b="1" dirty="0" smtClean="0">
                <a:solidFill>
                  <a:schemeClr val="bg1"/>
                </a:solidFill>
              </a:rPr>
              <a:t>References</a:t>
            </a:r>
            <a:endParaRPr lang="ar-EG" sz="5400" b="1" dirty="0">
              <a:solidFill>
                <a:schemeClr val="bg1"/>
              </a:solidFill>
            </a:endParaRPr>
          </a:p>
        </p:txBody>
      </p:sp>
    </p:spTree>
    <p:extLst>
      <p:ext uri="{BB962C8B-B14F-4D97-AF65-F5344CB8AC3E}">
        <p14:creationId xmlns:p14="http://schemas.microsoft.com/office/powerpoint/2010/main" val="1088454022"/>
      </p:ext>
    </p:extLst>
  </p:cSld>
  <p:clrMapOvr>
    <a:masterClrMapping/>
  </p:clrMapOvr>
  <mc:AlternateContent xmlns:mc="http://schemas.openxmlformats.org/markup-compatibility/2006">
    <mc:Choice xmlns:p14="http://schemas.microsoft.com/office/powerpoint/2010/main" Requires="p14">
      <p:transition spd="slow" p14:dur="2000" advTm="430980"/>
    </mc:Choice>
    <mc:Fallback>
      <p:transition spd="slow" advTm="43098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650</Words>
  <Application>Microsoft Office PowerPoint</Application>
  <PresentationFormat>Custom</PresentationFormat>
  <Paragraphs>99</Paragraphs>
  <Slides>1</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Calibri Light</vt:lpstr>
      <vt:lpstr>Times New Roman</vt:lpstr>
      <vt:lpstr>Wingdings</vt:lpstr>
      <vt:lpstr>Office Theme</vt:lpstr>
      <vt:lpstr>Custom Design</vt:lpstr>
      <vt:lpstr>Unknown</vt:lpstr>
      <vt:lpstr>Design and Synthesis of Novel Symmetric Diaminofluorene Prolinamide Analogues As Potent Hepatitis C Virus Inhibitors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LENOVO</cp:lastModifiedBy>
  <cp:revision>115</cp:revision>
  <dcterms:created xsi:type="dcterms:W3CDTF">2015-04-04T09:45:50Z</dcterms:created>
  <dcterms:modified xsi:type="dcterms:W3CDTF">2020-10-25T18:04:18Z</dcterms:modified>
</cp:coreProperties>
</file>