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1" r:id="rId3"/>
    <p:sldId id="286" r:id="rId4"/>
    <p:sldId id="287" r:id="rId5"/>
    <p:sldId id="270" r:id="rId6"/>
    <p:sldId id="257" r:id="rId7"/>
    <p:sldId id="258" r:id="rId8"/>
    <p:sldId id="259" r:id="rId9"/>
    <p:sldId id="267" r:id="rId10"/>
    <p:sldId id="261" r:id="rId11"/>
    <p:sldId id="281" r:id="rId12"/>
    <p:sldId id="273" r:id="rId13"/>
    <p:sldId id="272" r:id="rId14"/>
    <p:sldId id="274" r:id="rId15"/>
    <p:sldId id="275" r:id="rId16"/>
    <p:sldId id="277" r:id="rId17"/>
    <p:sldId id="276" r:id="rId18"/>
    <p:sldId id="282" r:id="rId19"/>
    <p:sldId id="278" r:id="rId20"/>
    <p:sldId id="279" r:id="rId21"/>
    <p:sldId id="280" r:id="rId22"/>
    <p:sldId id="283" r:id="rId23"/>
    <p:sldId id="285" r:id="rId24"/>
    <p:sldId id="264" r:id="rId25"/>
    <p:sldId id="269" r:id="rId26"/>
    <p:sldId id="265" r:id="rId27"/>
  </p:sldIdLst>
  <p:sldSz cx="9144000" cy="6858000" type="screen4x3"/>
  <p:notesSz cx="9309100" cy="70532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6699FF"/>
    <a:srgbClr val="99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784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3A7B4D4D-87CF-4042-8D8B-0C799DC33DB5}" type="datetimeFigureOut">
              <a:rPr lang="fr-CA" smtClean="0"/>
              <a:pPr/>
              <a:t>2020-10-02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273003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DB213C05-360C-4769-B1A9-B95BDFFA73D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140892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D5C9FA54-7AD5-4889-9BFB-EE33931457C8}" type="datetimeFigureOut">
              <a:rPr lang="fr-CA" smtClean="0"/>
              <a:pPr/>
              <a:t>2020-10-02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528638"/>
            <a:ext cx="3527425" cy="26463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30911" y="3350301"/>
            <a:ext cx="7447279" cy="317396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273003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600ABB04-56F9-4219-AF46-0F76C104BB97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20544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fr-FR" dirty="0" smtClean="0"/>
              <a:t>Issue with B2R antagonists: species-specific pharmacology. Preclinical pharmacology based on a human tissue: </a:t>
            </a:r>
            <a:r>
              <a:rPr lang="en-CA" altLang="fr-FR" dirty="0" err="1" smtClean="0"/>
              <a:t>hUV</a:t>
            </a:r>
            <a:r>
              <a:rPr lang="en-CA" altLang="fr-FR" smtClean="0"/>
              <a:t>.</a:t>
            </a:r>
          </a:p>
          <a:p>
            <a:r>
              <a:rPr lang="en-CA" altLang="fr-FR" dirty="0" smtClean="0"/>
              <a:t>In the umbilical cord, there are 3 macroscopic fetal blood vessels, one vein and 2 arteries. </a:t>
            </a:r>
            <a:endParaRPr lang="fr-CA" altLang="fr-FR" dirty="0" smtClean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8" indent="-2857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9" indent="-2285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45" indent="-2285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99" indent="-2285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55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11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66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22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DF9837-1516-47F7-A25A-6B4F85305B57}" type="slidenum">
              <a:rPr lang="fr-FR" altLang="fr-FR" smtClean="0"/>
              <a:pPr eaLnBrk="1" hangingPunct="1">
                <a:spcBef>
                  <a:spcPct val="0"/>
                </a:spcBef>
              </a:pPr>
              <a:t>6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fr-FR" dirty="0" smtClean="0"/>
              <a:t>-obtained after uncomplicated </a:t>
            </a:r>
            <a:r>
              <a:rPr lang="en-CA" altLang="fr-FR" dirty="0" err="1" smtClean="0"/>
              <a:t>cesarean</a:t>
            </a:r>
            <a:r>
              <a:rPr lang="en-CA" altLang="fr-FR" dirty="0" smtClean="0"/>
              <a:t> sections</a:t>
            </a:r>
          </a:p>
          <a:p>
            <a:r>
              <a:rPr lang="en-CA" altLang="fr-FR" dirty="0" smtClean="0"/>
              <a:t>-There are about 20 layers of </a:t>
            </a:r>
            <a:r>
              <a:rPr lang="en-CA" altLang="fr-FR" dirty="0" err="1" smtClean="0"/>
              <a:t>vasc</a:t>
            </a:r>
            <a:r>
              <a:rPr lang="en-CA" altLang="fr-FR" dirty="0" smtClean="0"/>
              <a:t> smooth muscle cells in the wall, so the dominant response will be contractile</a:t>
            </a:r>
          </a:p>
          <a:p>
            <a:r>
              <a:rPr lang="en-CA" altLang="fr-FR" dirty="0" smtClean="0"/>
              <a:t>-the endothelial surface expresses ACE</a:t>
            </a:r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8" indent="-2857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9" indent="-2285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45" indent="-2285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99" indent="-2285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55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11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66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22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F34C8A-CE7F-4019-ADBC-37CB208A30A8}" type="slidenum">
              <a:rPr lang="fr-FR" altLang="fr-FR" smtClean="0"/>
              <a:pPr eaLnBrk="1" hangingPunct="1">
                <a:spcBef>
                  <a:spcPct val="0"/>
                </a:spcBef>
              </a:pPr>
              <a:t>7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fr-FR" smtClean="0"/>
              <a:t>In the 1990’s, we have introduced the isolated umbilical vein as a bioassay for bradykinin receptor ligands.</a:t>
            </a:r>
          </a:p>
          <a:p>
            <a:r>
              <a:rPr lang="en-CA" altLang="fr-FR" smtClean="0"/>
              <a:t>Krebs = protein free physiological buffer</a:t>
            </a:r>
            <a:endParaRPr lang="fr-CA" altLang="fr-FR" smtClean="0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8" indent="-2857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9" indent="-2285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45" indent="-2285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99" indent="-2285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55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11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66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22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8DCC75-AF41-4F71-9EF9-5EEDA13FC1B2}" type="slidenum">
              <a:rPr lang="fr-FR" altLang="fr-FR" smtClean="0"/>
              <a:pPr eaLnBrk="1" hangingPunct="1">
                <a:spcBef>
                  <a:spcPct val="0"/>
                </a:spcBef>
              </a:pPr>
              <a:t>8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But </a:t>
            </a:r>
            <a:r>
              <a:rPr lang="fr-CA" dirty="0" err="1" smtClean="0"/>
              <a:t>potential</a:t>
            </a:r>
            <a:r>
              <a:rPr lang="fr-CA" baseline="0" dirty="0" smtClean="0"/>
              <a:t> for a </a:t>
            </a:r>
            <a:r>
              <a:rPr lang="fr-CA" baseline="0" dirty="0" err="1" smtClean="0"/>
              <a:t>wider</a:t>
            </a:r>
            <a:r>
              <a:rPr lang="fr-CA" baseline="0" dirty="0" smtClean="0"/>
              <a:t> use as anti-</a:t>
            </a:r>
            <a:r>
              <a:rPr lang="fr-CA" baseline="0" dirty="0" err="1" smtClean="0"/>
              <a:t>inflammatory</a:t>
            </a:r>
            <a:r>
              <a:rPr lang="fr-CA" baseline="0" dirty="0" smtClean="0"/>
              <a:t> </a:t>
            </a:r>
            <a:r>
              <a:rPr lang="fr-CA" baseline="0" dirty="0" err="1" smtClean="0"/>
              <a:t>drugs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BB04-56F9-4219-AF46-0F76C104BB97}" type="slidenum">
              <a:rPr lang="fr-CA" smtClean="0"/>
              <a:pPr/>
              <a:t>9</a:t>
            </a:fld>
            <a:endParaRPr lang="fr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Novartis, </a:t>
            </a:r>
            <a:r>
              <a:rPr lang="fr-CA" dirty="0" err="1" smtClean="0"/>
              <a:t>bradyzide</a:t>
            </a:r>
            <a:r>
              <a:rPr lang="fr-CA" dirty="0" smtClean="0"/>
              <a:t> </a:t>
            </a:r>
            <a:r>
              <a:rPr lang="fr-CA" dirty="0" err="1" smtClean="0"/>
              <a:t>reported</a:t>
            </a:r>
            <a:r>
              <a:rPr lang="fr-CA" dirty="0" smtClean="0"/>
              <a:t> in 2000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BB04-56F9-4219-AF46-0F76C104BB97}" type="slidenum">
              <a:rPr lang="fr-CA" smtClean="0"/>
              <a:pPr/>
              <a:t>16</a:t>
            </a:fld>
            <a:endParaRPr lang="fr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BB04-56F9-4219-AF46-0F76C104BB97}" type="slidenum">
              <a:rPr lang="fr-CA" smtClean="0"/>
              <a:pPr/>
              <a:t>26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402647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089B-B90C-46D1-8B62-5968DF370E2F}" type="datetimeFigureOut">
              <a:rPr lang="fr-CA" smtClean="0"/>
              <a:pPr/>
              <a:t>2020-10-02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52B-554A-4763-B7A1-DF8839C7CA3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405907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089B-B90C-46D1-8B62-5968DF370E2F}" type="datetimeFigureOut">
              <a:rPr lang="fr-CA" smtClean="0"/>
              <a:pPr/>
              <a:t>2020-10-02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52B-554A-4763-B7A1-DF8839C7CA3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79474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089B-B90C-46D1-8B62-5968DF370E2F}" type="datetimeFigureOut">
              <a:rPr lang="fr-CA" smtClean="0"/>
              <a:pPr/>
              <a:t>2020-10-02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52B-554A-4763-B7A1-DF8839C7CA3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67028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089B-B90C-46D1-8B62-5968DF370E2F}" type="datetimeFigureOut">
              <a:rPr lang="fr-CA" smtClean="0"/>
              <a:pPr/>
              <a:t>2020-10-02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52B-554A-4763-B7A1-DF8839C7CA3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6572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089B-B90C-46D1-8B62-5968DF370E2F}" type="datetimeFigureOut">
              <a:rPr lang="fr-CA" smtClean="0"/>
              <a:pPr/>
              <a:t>2020-10-02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52B-554A-4763-B7A1-DF8839C7CA3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19277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089B-B90C-46D1-8B62-5968DF370E2F}" type="datetimeFigureOut">
              <a:rPr lang="fr-CA" smtClean="0"/>
              <a:pPr/>
              <a:t>2020-10-02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52B-554A-4763-B7A1-DF8839C7CA3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46055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089B-B90C-46D1-8B62-5968DF370E2F}" type="datetimeFigureOut">
              <a:rPr lang="fr-CA" smtClean="0"/>
              <a:pPr/>
              <a:t>2020-10-02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52B-554A-4763-B7A1-DF8839C7CA3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423433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089B-B90C-46D1-8B62-5968DF370E2F}" type="datetimeFigureOut">
              <a:rPr lang="fr-CA" smtClean="0"/>
              <a:pPr/>
              <a:t>2020-10-02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52B-554A-4763-B7A1-DF8839C7CA3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05966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089B-B90C-46D1-8B62-5968DF370E2F}" type="datetimeFigureOut">
              <a:rPr lang="fr-CA" smtClean="0"/>
              <a:pPr/>
              <a:t>2020-10-02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52B-554A-4763-B7A1-DF8839C7CA3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4051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089B-B90C-46D1-8B62-5968DF370E2F}" type="datetimeFigureOut">
              <a:rPr lang="fr-CA" smtClean="0"/>
              <a:pPr/>
              <a:t>2020-10-02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52B-554A-4763-B7A1-DF8839C7CA3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43676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089B-B90C-46D1-8B62-5968DF370E2F}" type="datetimeFigureOut">
              <a:rPr lang="fr-CA" smtClean="0"/>
              <a:pPr/>
              <a:t>2020-10-02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52B-554A-4763-B7A1-DF8839C7CA3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80018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1089B-B90C-46D1-8B62-5968DF370E2F}" type="datetimeFigureOut">
              <a:rPr lang="fr-CA" smtClean="0"/>
              <a:pPr/>
              <a:t>2020-10-02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A952B-554A-4763-B7A1-DF8839C7CA3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39946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7000">
              <a:schemeClr val="bg1"/>
            </a:gs>
            <a:gs pos="100000">
              <a:schemeClr val="bg1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47664" y="5401965"/>
            <a:ext cx="6510337" cy="1195387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600">
              <a:latin typeface="Times New Roman" pitchFamily="18" charset="0"/>
            </a:endParaRPr>
          </a:p>
        </p:txBody>
      </p:sp>
      <p:pic>
        <p:nvPicPr>
          <p:cNvPr id="7" name="Picture 5" descr="logou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376" y="5486102"/>
            <a:ext cx="2438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826" y="5444827"/>
            <a:ext cx="10223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39" y="5535315"/>
            <a:ext cx="2519362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07975" y="2767568"/>
            <a:ext cx="86565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robust bioassay of the human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bradykinin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2800" b="1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receptor that extends molecular/cellular studies: 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isolated umbilical vein</a:t>
            </a:r>
            <a:endParaRPr lang="fr-CA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François Marceau</a:t>
            </a:r>
          </a:p>
          <a:p>
            <a:pPr algn="ctr"/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Professeur associé</a:t>
            </a:r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88640"/>
            <a:ext cx="6587952" cy="212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398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6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926" y="1791981"/>
            <a:ext cx="161798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contrast="6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38" y="1905128"/>
            <a:ext cx="1507585" cy="158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3"/>
          <p:cNvCxnSpPr/>
          <p:nvPr/>
        </p:nvCxnSpPr>
        <p:spPr>
          <a:xfrm>
            <a:off x="1481659" y="1268760"/>
            <a:ext cx="0" cy="158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961976" y="212175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 g</a:t>
            </a: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1217059" y="3094807"/>
            <a:ext cx="52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120027" y="3176687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 min</a:t>
            </a: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riangle isocèle 7"/>
          <p:cNvSpPr/>
          <p:nvPr/>
        </p:nvSpPr>
        <p:spPr>
          <a:xfrm flipV="1">
            <a:off x="3668979" y="1919872"/>
            <a:ext cx="142875" cy="169863"/>
          </a:xfrm>
          <a:prstGeom prst="triangl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9" name="Triangle isocèle 8"/>
          <p:cNvSpPr/>
          <p:nvPr/>
        </p:nvSpPr>
        <p:spPr>
          <a:xfrm flipV="1">
            <a:off x="7031379" y="1775872"/>
            <a:ext cx="142875" cy="169863"/>
          </a:xfrm>
          <a:prstGeom prst="triangl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5440107" y="1281621"/>
            <a:ext cx="980728" cy="1924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2838547" y="3257815"/>
            <a:ext cx="278507" cy="523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ZoneTexte 11"/>
          <p:cNvSpPr txBox="1"/>
          <p:nvPr/>
        </p:nvSpPr>
        <p:spPr>
          <a:xfrm>
            <a:off x="2282083" y="3603404"/>
            <a:ext cx="6014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0.94 </a:t>
            </a:r>
            <a:r>
              <a:rPr lang="en-CA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endParaRPr lang="fr-CA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4180" y="3094413"/>
            <a:ext cx="976928" cy="523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ZoneTexte 13"/>
          <p:cNvSpPr txBox="1"/>
          <p:nvPr/>
        </p:nvSpPr>
        <p:spPr>
          <a:xfrm>
            <a:off x="4346124" y="1977347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icatibant</a:t>
            </a:r>
            <a:endParaRPr lang="en-C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fr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èche angle droit à deux pointes 14"/>
          <p:cNvSpPr/>
          <p:nvPr/>
        </p:nvSpPr>
        <p:spPr>
          <a:xfrm rot="10800000">
            <a:off x="4532979" y="2603480"/>
            <a:ext cx="504000" cy="504000"/>
          </a:xfrm>
          <a:prstGeom prst="leftUp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6" name="Picture 8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contrast="6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132" y="3147791"/>
            <a:ext cx="83169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riangle isocèle 16"/>
          <p:cNvSpPr/>
          <p:nvPr/>
        </p:nvSpPr>
        <p:spPr>
          <a:xfrm>
            <a:off x="2876979" y="3275558"/>
            <a:ext cx="142875" cy="169863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8" name="ZoneTexte 17"/>
          <p:cNvSpPr txBox="1"/>
          <p:nvPr/>
        </p:nvSpPr>
        <p:spPr>
          <a:xfrm>
            <a:off x="2864885" y="3409678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3.3</a:t>
            </a:r>
            <a:endParaRPr lang="fr-CA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43390" y="2740728"/>
            <a:ext cx="976928" cy="523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Rectangle 19"/>
          <p:cNvSpPr/>
          <p:nvPr/>
        </p:nvSpPr>
        <p:spPr>
          <a:xfrm>
            <a:off x="3370670" y="2459808"/>
            <a:ext cx="976928" cy="518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ZoneTexte 20"/>
          <p:cNvSpPr txBox="1"/>
          <p:nvPr/>
        </p:nvSpPr>
        <p:spPr>
          <a:xfrm>
            <a:off x="3281859" y="2589016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1074</a:t>
            </a:r>
            <a:endParaRPr lang="fr-CA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353867" y="2459808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10508</a:t>
            </a:r>
            <a:endParaRPr lang="fr-CA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riangle isocèle 22"/>
          <p:cNvSpPr/>
          <p:nvPr/>
        </p:nvSpPr>
        <p:spPr>
          <a:xfrm>
            <a:off x="3186691" y="2603872"/>
            <a:ext cx="142875" cy="169863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4" name="Triangle isocèle 23"/>
          <p:cNvSpPr/>
          <p:nvPr/>
        </p:nvSpPr>
        <p:spPr>
          <a:xfrm>
            <a:off x="3322768" y="2442383"/>
            <a:ext cx="142875" cy="169863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5" name="Triangle isocèle 24"/>
          <p:cNvSpPr/>
          <p:nvPr/>
        </p:nvSpPr>
        <p:spPr>
          <a:xfrm>
            <a:off x="3488979" y="2341639"/>
            <a:ext cx="142875" cy="169863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6" name="ZoneTexte 25"/>
          <p:cNvSpPr txBox="1"/>
          <p:nvPr/>
        </p:nvSpPr>
        <p:spPr>
          <a:xfrm>
            <a:off x="2993827" y="2871076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36.3</a:t>
            </a:r>
            <a:endParaRPr lang="fr-CA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137843" y="2755660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131</a:t>
            </a:r>
            <a:endParaRPr lang="fr-CA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riangle isocèle 27"/>
          <p:cNvSpPr/>
          <p:nvPr/>
        </p:nvSpPr>
        <p:spPr>
          <a:xfrm>
            <a:off x="2974179" y="2963872"/>
            <a:ext cx="142875" cy="169863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9" name="Triangle isocèle 28"/>
          <p:cNvSpPr/>
          <p:nvPr/>
        </p:nvSpPr>
        <p:spPr>
          <a:xfrm>
            <a:off x="3072764" y="2747872"/>
            <a:ext cx="142875" cy="169863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0" name="ZoneTexte 29"/>
          <p:cNvSpPr txBox="1"/>
          <p:nvPr/>
        </p:nvSpPr>
        <p:spPr>
          <a:xfrm>
            <a:off x="2921819" y="3116652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12.7</a:t>
            </a:r>
            <a:endParaRPr lang="fr-CA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riangle isocèle 30"/>
          <p:cNvSpPr/>
          <p:nvPr/>
        </p:nvSpPr>
        <p:spPr>
          <a:xfrm>
            <a:off x="2710914" y="3447746"/>
            <a:ext cx="142875" cy="169863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2" name="Rectangle 31"/>
          <p:cNvSpPr/>
          <p:nvPr/>
        </p:nvSpPr>
        <p:spPr>
          <a:xfrm>
            <a:off x="5705142" y="3520732"/>
            <a:ext cx="1511764" cy="523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3" name="ZoneTexte 32"/>
          <p:cNvSpPr txBox="1"/>
          <p:nvPr/>
        </p:nvSpPr>
        <p:spPr>
          <a:xfrm rot="16200000">
            <a:off x="5544824" y="3897322"/>
            <a:ext cx="6014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0.94 </a:t>
            </a:r>
            <a:r>
              <a:rPr lang="en-CA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endParaRPr lang="fr-CA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 rot="16200000">
            <a:off x="5738661" y="3861802"/>
            <a:ext cx="5304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3.3</a:t>
            </a:r>
            <a:endParaRPr lang="fr-CA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 rot="16200000">
            <a:off x="5957637" y="3801142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12.7</a:t>
            </a:r>
            <a:endParaRPr lang="fr-CA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 rot="16200000">
            <a:off x="6115953" y="3801142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36.3</a:t>
            </a:r>
            <a:endParaRPr lang="fr-CA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 rot="16200000">
            <a:off x="6290298" y="3785112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131</a:t>
            </a:r>
            <a:endParaRPr lang="fr-CA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riangle isocèle 37"/>
          <p:cNvSpPr/>
          <p:nvPr/>
        </p:nvSpPr>
        <p:spPr>
          <a:xfrm>
            <a:off x="6512979" y="3375597"/>
            <a:ext cx="142875" cy="169863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9" name="Triangle isocèle 38"/>
          <p:cNvSpPr/>
          <p:nvPr/>
        </p:nvSpPr>
        <p:spPr>
          <a:xfrm>
            <a:off x="5786730" y="3537184"/>
            <a:ext cx="142875" cy="169863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40" name="Triangle isocèle 39"/>
          <p:cNvSpPr/>
          <p:nvPr/>
        </p:nvSpPr>
        <p:spPr>
          <a:xfrm>
            <a:off x="5922433" y="3537184"/>
            <a:ext cx="142875" cy="169863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41" name="Triangle isocèle 40"/>
          <p:cNvSpPr/>
          <p:nvPr/>
        </p:nvSpPr>
        <p:spPr>
          <a:xfrm>
            <a:off x="6091312" y="3537184"/>
            <a:ext cx="142875" cy="169863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42" name="Triangle isocèle 41"/>
          <p:cNvSpPr/>
          <p:nvPr/>
        </p:nvSpPr>
        <p:spPr>
          <a:xfrm>
            <a:off x="6235328" y="3537184"/>
            <a:ext cx="142875" cy="169863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43" name="Triangle isocèle 42"/>
          <p:cNvSpPr/>
          <p:nvPr/>
        </p:nvSpPr>
        <p:spPr>
          <a:xfrm>
            <a:off x="6378203" y="3537184"/>
            <a:ext cx="142875" cy="169863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44" name="ZoneTexte 43"/>
          <p:cNvSpPr txBox="1"/>
          <p:nvPr/>
        </p:nvSpPr>
        <p:spPr>
          <a:xfrm>
            <a:off x="6450211" y="3525120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1074</a:t>
            </a:r>
            <a:endParaRPr lang="fr-CA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10047" y="3467920"/>
            <a:ext cx="755882" cy="523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6" name="Rectangle 45"/>
          <p:cNvSpPr/>
          <p:nvPr/>
        </p:nvSpPr>
        <p:spPr>
          <a:xfrm>
            <a:off x="6655854" y="2605901"/>
            <a:ext cx="755882" cy="523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7" name="Triangle isocèle 46"/>
          <p:cNvSpPr/>
          <p:nvPr/>
        </p:nvSpPr>
        <p:spPr>
          <a:xfrm>
            <a:off x="6637064" y="2520970"/>
            <a:ext cx="142875" cy="169863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48" name="ZoneTexte 47"/>
          <p:cNvSpPr txBox="1"/>
          <p:nvPr/>
        </p:nvSpPr>
        <p:spPr>
          <a:xfrm>
            <a:off x="6594227" y="2668143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10508</a:t>
            </a:r>
            <a:endParaRPr lang="fr-CA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810251" y="2099768"/>
            <a:ext cx="268763" cy="523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0" name="Triangle isocèle 49"/>
          <p:cNvSpPr/>
          <p:nvPr/>
        </p:nvSpPr>
        <p:spPr>
          <a:xfrm>
            <a:off x="6764979" y="2099872"/>
            <a:ext cx="142875" cy="169863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51" name="ZoneTexte 50"/>
          <p:cNvSpPr txBox="1"/>
          <p:nvPr/>
        </p:nvSpPr>
        <p:spPr>
          <a:xfrm>
            <a:off x="6675107" y="2243784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34093</a:t>
            </a:r>
            <a:endParaRPr lang="fr-CA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ZoneTexte 123"/>
          <p:cNvSpPr txBox="1"/>
          <p:nvPr/>
        </p:nvSpPr>
        <p:spPr>
          <a:xfrm>
            <a:off x="3084604" y="6324600"/>
            <a:ext cx="5591852" cy="400110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Lesage et al., </a:t>
            </a:r>
            <a:r>
              <a:rPr lang="fr-CA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Front. </a:t>
            </a:r>
            <a:r>
              <a:rPr lang="fr-CA" sz="20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</a:t>
            </a:r>
            <a:r>
              <a:rPr lang="fr-CA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2020;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916</a:t>
            </a: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030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avec flèche 1"/>
          <p:cNvCxnSpPr/>
          <p:nvPr/>
        </p:nvCxnSpPr>
        <p:spPr>
          <a:xfrm flipH="1" flipV="1">
            <a:off x="3563888" y="5085184"/>
            <a:ext cx="360000" cy="18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4680520" cy="265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332656"/>
            <a:ext cx="4703316" cy="277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avec flèche 4"/>
          <p:cNvCxnSpPr/>
          <p:nvPr/>
        </p:nvCxnSpPr>
        <p:spPr>
          <a:xfrm flipH="1">
            <a:off x="7740352" y="1916832"/>
            <a:ext cx="21602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7668344" y="1628800"/>
            <a:ext cx="15680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</a:t>
            </a:r>
            <a:r>
              <a:rPr lang="en-CA" sz="1400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CA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= 8.06 ± 0.37</a:t>
            </a:r>
            <a:endParaRPr lang="fr-CA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2779" y="515938"/>
            <a:ext cx="3940834" cy="276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3084604" y="6324600"/>
            <a:ext cx="5591852" cy="400110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Lesage et al., </a:t>
            </a:r>
            <a:r>
              <a:rPr lang="fr-CA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Front. </a:t>
            </a:r>
            <a:r>
              <a:rPr lang="fr-CA" sz="20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</a:t>
            </a:r>
            <a:r>
              <a:rPr lang="fr-CA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2020;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916</a:t>
            </a: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683568" y="1484784"/>
            <a:ext cx="8280400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fr-FR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molecule antagonists of the BK B2R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CA" altLang="fr-FR" sz="40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ct val="0"/>
              </a:spcBef>
            </a:pPr>
            <a:endParaRPr lang="en-CA" altLang="fr-FR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ct val="0"/>
              </a:spcBef>
            </a:pPr>
            <a:endParaRPr lang="en-CA" altLang="fr-FR" sz="40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Résultats de recherche d'images pour « pharvaris 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94835"/>
            <a:ext cx="3275515" cy="1842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5" y="371203"/>
            <a:ext cx="2106613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95"/>
          <p:cNvSpPr txBox="1">
            <a:spLocks noChangeArrowheads="1"/>
          </p:cNvSpPr>
          <p:nvPr/>
        </p:nvSpPr>
        <p:spPr bwMode="auto">
          <a:xfrm>
            <a:off x="1228725" y="188640"/>
            <a:ext cx="152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fr-FR" sz="1200" dirty="0">
                <a:latin typeface="Arial" charset="0"/>
                <a:cs typeface="Arial" charset="0"/>
              </a:rPr>
              <a:t>WIN</a:t>
            </a:r>
            <a:r>
              <a:rPr lang="fr-CA" altLang="fr-FR" sz="1200" dirty="0">
                <a:latin typeface="Arial" charset="0"/>
                <a:cs typeface="Arial" charset="0"/>
              </a:rPr>
              <a:t> </a:t>
            </a:r>
            <a:r>
              <a:rPr lang="en-CA" altLang="fr-FR" sz="1200" dirty="0">
                <a:latin typeface="Arial" charset="0"/>
                <a:cs typeface="Arial" charset="0"/>
              </a:rPr>
              <a:t>64338</a:t>
            </a:r>
            <a:endParaRPr lang="fr-CA" altLang="fr-FR" sz="1200" dirty="0">
              <a:latin typeface="Arial" charset="0"/>
              <a:cs typeface="Arial" charset="0"/>
            </a:endParaRPr>
          </a:p>
        </p:txBody>
      </p:sp>
      <p:sp>
        <p:nvSpPr>
          <p:cNvPr id="8" name="ZoneTexte 17"/>
          <p:cNvSpPr txBox="1">
            <a:spLocks noChangeArrowheads="1"/>
          </p:cNvSpPr>
          <p:nvPr/>
        </p:nvSpPr>
        <p:spPr bwMode="auto">
          <a:xfrm>
            <a:off x="915988" y="3672557"/>
            <a:ext cx="17922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altLang="fr-FR" sz="1200">
                <a:latin typeface="Arial" charset="0"/>
                <a:cs typeface="Arial" charset="0"/>
              </a:rPr>
              <a:t>anatibant = LF16-0687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49275" y="2305719"/>
            <a:ext cx="771525" cy="1081088"/>
          </a:xfrm>
          <a:prstGeom prst="ellips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 altLang="fr-FR">
              <a:latin typeface="Arial" charset="0"/>
              <a:cs typeface="Arial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2339752" y="4238401"/>
            <a:ext cx="0" cy="487363"/>
          </a:xfrm>
          <a:prstGeom prst="line">
            <a:avLst/>
          </a:prstGeom>
          <a:ln w="254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4139952" y="3446313"/>
            <a:ext cx="2350814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139952" y="5822577"/>
            <a:ext cx="648072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175544"/>
            <a:ext cx="2439988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Forme libre 20"/>
          <p:cNvSpPr/>
          <p:nvPr/>
        </p:nvSpPr>
        <p:spPr>
          <a:xfrm>
            <a:off x="741363" y="3048669"/>
            <a:ext cx="1041400" cy="606425"/>
          </a:xfrm>
          <a:custGeom>
            <a:avLst/>
            <a:gdLst>
              <a:gd name="connsiteX0" fmla="*/ 403168 w 1041690"/>
              <a:gd name="connsiteY0" fmla="*/ 119062 h 606010"/>
              <a:gd name="connsiteX1" fmla="*/ 317443 w 1041690"/>
              <a:gd name="connsiteY1" fmla="*/ 42862 h 606010"/>
              <a:gd name="connsiteX2" fmla="*/ 198381 w 1041690"/>
              <a:gd name="connsiteY2" fmla="*/ 0 h 606010"/>
              <a:gd name="connsiteX3" fmla="*/ 36456 w 1041690"/>
              <a:gd name="connsiteY3" fmla="*/ 42862 h 606010"/>
              <a:gd name="connsiteX4" fmla="*/ 7881 w 1041690"/>
              <a:gd name="connsiteY4" fmla="*/ 195262 h 606010"/>
              <a:gd name="connsiteX5" fmla="*/ 145993 w 1041690"/>
              <a:gd name="connsiteY5" fmla="*/ 385762 h 606010"/>
              <a:gd name="connsiteX6" fmla="*/ 303156 w 1041690"/>
              <a:gd name="connsiteY6" fmla="*/ 481012 h 606010"/>
              <a:gd name="connsiteX7" fmla="*/ 479368 w 1041690"/>
              <a:gd name="connsiteY7" fmla="*/ 538162 h 606010"/>
              <a:gd name="connsiteX8" fmla="*/ 574618 w 1041690"/>
              <a:gd name="connsiteY8" fmla="*/ 476250 h 606010"/>
              <a:gd name="connsiteX9" fmla="*/ 617481 w 1041690"/>
              <a:gd name="connsiteY9" fmla="*/ 557212 h 606010"/>
              <a:gd name="connsiteX10" fmla="*/ 836556 w 1041690"/>
              <a:gd name="connsiteY10" fmla="*/ 604837 h 606010"/>
              <a:gd name="connsiteX11" fmla="*/ 1017531 w 1041690"/>
              <a:gd name="connsiteY11" fmla="*/ 509587 h 606010"/>
              <a:gd name="connsiteX12" fmla="*/ 1022293 w 1041690"/>
              <a:gd name="connsiteY12" fmla="*/ 390525 h 606010"/>
              <a:gd name="connsiteX13" fmla="*/ 855606 w 1041690"/>
              <a:gd name="connsiteY13" fmla="*/ 261937 h 606010"/>
              <a:gd name="connsiteX14" fmla="*/ 622243 w 1041690"/>
              <a:gd name="connsiteY14" fmla="*/ 180975 h 606010"/>
              <a:gd name="connsiteX15" fmla="*/ 403168 w 1041690"/>
              <a:gd name="connsiteY15" fmla="*/ 119062 h 60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1690" h="606010">
                <a:moveTo>
                  <a:pt x="403168" y="119062"/>
                </a:moveTo>
                <a:cubicBezTo>
                  <a:pt x="352368" y="96043"/>
                  <a:pt x="351574" y="62706"/>
                  <a:pt x="317443" y="42862"/>
                </a:cubicBezTo>
                <a:cubicBezTo>
                  <a:pt x="283312" y="23018"/>
                  <a:pt x="245212" y="0"/>
                  <a:pt x="198381" y="0"/>
                </a:cubicBezTo>
                <a:cubicBezTo>
                  <a:pt x="151550" y="0"/>
                  <a:pt x="68206" y="10319"/>
                  <a:pt x="36456" y="42862"/>
                </a:cubicBezTo>
                <a:cubicBezTo>
                  <a:pt x="4706" y="75405"/>
                  <a:pt x="-10375" y="138112"/>
                  <a:pt x="7881" y="195262"/>
                </a:cubicBezTo>
                <a:cubicBezTo>
                  <a:pt x="26137" y="252412"/>
                  <a:pt x="96780" y="338137"/>
                  <a:pt x="145993" y="385762"/>
                </a:cubicBezTo>
                <a:cubicBezTo>
                  <a:pt x="195205" y="433387"/>
                  <a:pt x="247593" y="455612"/>
                  <a:pt x="303156" y="481012"/>
                </a:cubicBezTo>
                <a:cubicBezTo>
                  <a:pt x="358718" y="506412"/>
                  <a:pt x="434124" y="538956"/>
                  <a:pt x="479368" y="538162"/>
                </a:cubicBezTo>
                <a:cubicBezTo>
                  <a:pt x="524612" y="537368"/>
                  <a:pt x="551599" y="473075"/>
                  <a:pt x="574618" y="476250"/>
                </a:cubicBezTo>
                <a:cubicBezTo>
                  <a:pt x="597637" y="479425"/>
                  <a:pt x="573825" y="535781"/>
                  <a:pt x="617481" y="557212"/>
                </a:cubicBezTo>
                <a:cubicBezTo>
                  <a:pt x="661137" y="578643"/>
                  <a:pt x="769881" y="612774"/>
                  <a:pt x="836556" y="604837"/>
                </a:cubicBezTo>
                <a:cubicBezTo>
                  <a:pt x="903231" y="596900"/>
                  <a:pt x="986575" y="545306"/>
                  <a:pt x="1017531" y="509587"/>
                </a:cubicBezTo>
                <a:cubicBezTo>
                  <a:pt x="1048487" y="473868"/>
                  <a:pt x="1049280" y="431800"/>
                  <a:pt x="1022293" y="390525"/>
                </a:cubicBezTo>
                <a:cubicBezTo>
                  <a:pt x="995306" y="349250"/>
                  <a:pt x="922281" y="296862"/>
                  <a:pt x="855606" y="261937"/>
                </a:cubicBezTo>
                <a:cubicBezTo>
                  <a:pt x="788931" y="227012"/>
                  <a:pt x="698443" y="203200"/>
                  <a:pt x="622243" y="180975"/>
                </a:cubicBezTo>
                <a:cubicBezTo>
                  <a:pt x="546043" y="158750"/>
                  <a:pt x="453968" y="142081"/>
                  <a:pt x="403168" y="119062"/>
                </a:cubicBezTo>
                <a:close/>
              </a:path>
            </a:pathLst>
          </a:custGeom>
          <a:noFill/>
          <a:ln w="9525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030489"/>
            <a:ext cx="261461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ZoneTexte 17"/>
          <p:cNvSpPr txBox="1">
            <a:spLocks noChangeArrowheads="1"/>
          </p:cNvSpPr>
          <p:nvPr/>
        </p:nvSpPr>
        <p:spPr bwMode="auto">
          <a:xfrm>
            <a:off x="1865809" y="6165551"/>
            <a:ext cx="847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altLang="fr-FR" sz="1200">
                <a:latin typeface="Arial" charset="0"/>
                <a:cs typeface="Arial" charset="0"/>
              </a:rPr>
              <a:t>bradyzide</a:t>
            </a:r>
          </a:p>
        </p:txBody>
      </p:sp>
      <p:sp>
        <p:nvSpPr>
          <p:cNvPr id="28" name="Forme libre 27"/>
          <p:cNvSpPr/>
          <p:nvPr/>
        </p:nvSpPr>
        <p:spPr>
          <a:xfrm>
            <a:off x="1802309" y="5535314"/>
            <a:ext cx="1047750" cy="512762"/>
          </a:xfrm>
          <a:custGeom>
            <a:avLst/>
            <a:gdLst>
              <a:gd name="connsiteX0" fmla="*/ 418300 w 1048255"/>
              <a:gd name="connsiteY0" fmla="*/ 103733 h 512675"/>
              <a:gd name="connsiteX1" fmla="*/ 318287 w 1048255"/>
              <a:gd name="connsiteY1" fmla="*/ 22770 h 512675"/>
              <a:gd name="connsiteX2" fmla="*/ 175412 w 1048255"/>
              <a:gd name="connsiteY2" fmla="*/ 3720 h 512675"/>
              <a:gd name="connsiteX3" fmla="*/ 42062 w 1048255"/>
              <a:gd name="connsiteY3" fmla="*/ 84683 h 512675"/>
              <a:gd name="connsiteX4" fmla="*/ 3962 w 1048255"/>
              <a:gd name="connsiteY4" fmla="*/ 251370 h 512675"/>
              <a:gd name="connsiteX5" fmla="*/ 123025 w 1048255"/>
              <a:gd name="connsiteY5" fmla="*/ 403770 h 512675"/>
              <a:gd name="connsiteX6" fmla="*/ 265900 w 1048255"/>
              <a:gd name="connsiteY6" fmla="*/ 456158 h 512675"/>
              <a:gd name="connsiteX7" fmla="*/ 408775 w 1048255"/>
              <a:gd name="connsiteY7" fmla="*/ 508545 h 512675"/>
              <a:gd name="connsiteX8" fmla="*/ 632612 w 1048255"/>
              <a:gd name="connsiteY8" fmla="*/ 494258 h 512675"/>
              <a:gd name="connsiteX9" fmla="*/ 851687 w 1048255"/>
              <a:gd name="connsiteY9" fmla="*/ 375195 h 512675"/>
              <a:gd name="connsiteX10" fmla="*/ 1037425 w 1048255"/>
              <a:gd name="connsiteY10" fmla="*/ 246608 h 512675"/>
              <a:gd name="connsiteX11" fmla="*/ 1013612 w 1048255"/>
              <a:gd name="connsiteY11" fmla="*/ 156120 h 512675"/>
              <a:gd name="connsiteX12" fmla="*/ 908837 w 1048255"/>
              <a:gd name="connsiteY12" fmla="*/ 118020 h 512675"/>
              <a:gd name="connsiteX13" fmla="*/ 837400 w 1048255"/>
              <a:gd name="connsiteY13" fmla="*/ 94208 h 512675"/>
              <a:gd name="connsiteX14" fmla="*/ 651662 w 1048255"/>
              <a:gd name="connsiteY14" fmla="*/ 65633 h 512675"/>
              <a:gd name="connsiteX15" fmla="*/ 418300 w 1048255"/>
              <a:gd name="connsiteY15" fmla="*/ 103733 h 5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8255" h="512675">
                <a:moveTo>
                  <a:pt x="418300" y="103733"/>
                </a:moveTo>
                <a:cubicBezTo>
                  <a:pt x="362737" y="96589"/>
                  <a:pt x="358768" y="39439"/>
                  <a:pt x="318287" y="22770"/>
                </a:cubicBezTo>
                <a:cubicBezTo>
                  <a:pt x="277806" y="6101"/>
                  <a:pt x="221449" y="-6599"/>
                  <a:pt x="175412" y="3720"/>
                </a:cubicBezTo>
                <a:cubicBezTo>
                  <a:pt x="129374" y="14039"/>
                  <a:pt x="70637" y="43408"/>
                  <a:pt x="42062" y="84683"/>
                </a:cubicBezTo>
                <a:cubicBezTo>
                  <a:pt x="13487" y="125958"/>
                  <a:pt x="-9532" y="198189"/>
                  <a:pt x="3962" y="251370"/>
                </a:cubicBezTo>
                <a:cubicBezTo>
                  <a:pt x="17456" y="304551"/>
                  <a:pt x="79369" y="369639"/>
                  <a:pt x="123025" y="403770"/>
                </a:cubicBezTo>
                <a:cubicBezTo>
                  <a:pt x="166681" y="437901"/>
                  <a:pt x="265900" y="456158"/>
                  <a:pt x="265900" y="456158"/>
                </a:cubicBezTo>
                <a:cubicBezTo>
                  <a:pt x="313525" y="473621"/>
                  <a:pt x="347656" y="502195"/>
                  <a:pt x="408775" y="508545"/>
                </a:cubicBezTo>
                <a:cubicBezTo>
                  <a:pt x="469894" y="514895"/>
                  <a:pt x="558793" y="516483"/>
                  <a:pt x="632612" y="494258"/>
                </a:cubicBezTo>
                <a:cubicBezTo>
                  <a:pt x="706431" y="472033"/>
                  <a:pt x="784218" y="416470"/>
                  <a:pt x="851687" y="375195"/>
                </a:cubicBezTo>
                <a:cubicBezTo>
                  <a:pt x="919156" y="333920"/>
                  <a:pt x="1010437" y="283121"/>
                  <a:pt x="1037425" y="246608"/>
                </a:cubicBezTo>
                <a:cubicBezTo>
                  <a:pt x="1064413" y="210095"/>
                  <a:pt x="1035043" y="177551"/>
                  <a:pt x="1013612" y="156120"/>
                </a:cubicBezTo>
                <a:cubicBezTo>
                  <a:pt x="992181" y="134689"/>
                  <a:pt x="938206" y="128339"/>
                  <a:pt x="908837" y="118020"/>
                </a:cubicBezTo>
                <a:cubicBezTo>
                  <a:pt x="879468" y="107701"/>
                  <a:pt x="880262" y="102939"/>
                  <a:pt x="837400" y="94208"/>
                </a:cubicBezTo>
                <a:cubicBezTo>
                  <a:pt x="794538" y="85477"/>
                  <a:pt x="718337" y="58489"/>
                  <a:pt x="651662" y="65633"/>
                </a:cubicBezTo>
                <a:cubicBezTo>
                  <a:pt x="584987" y="72777"/>
                  <a:pt x="473863" y="110877"/>
                  <a:pt x="418300" y="103733"/>
                </a:cubicBezTo>
                <a:close/>
              </a:path>
            </a:pathLst>
          </a:custGeom>
          <a:noFill/>
          <a:ln w="9525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9" name="ZoneTexte 17"/>
          <p:cNvSpPr txBox="1">
            <a:spLocks noChangeArrowheads="1"/>
          </p:cNvSpPr>
          <p:nvPr/>
        </p:nvSpPr>
        <p:spPr bwMode="auto">
          <a:xfrm>
            <a:off x="6882879" y="646514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altLang="fr-FR" sz="1200">
                <a:latin typeface="Arial" charset="0"/>
                <a:cs typeface="Arial" charset="0"/>
              </a:rPr>
              <a:t>19c</a:t>
            </a:r>
          </a:p>
        </p:txBody>
      </p:sp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5174505"/>
            <a:ext cx="2703512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Forme libre 30"/>
          <p:cNvSpPr/>
          <p:nvPr/>
        </p:nvSpPr>
        <p:spPr>
          <a:xfrm>
            <a:off x="6484416" y="5768230"/>
            <a:ext cx="1047750" cy="512763"/>
          </a:xfrm>
          <a:custGeom>
            <a:avLst/>
            <a:gdLst>
              <a:gd name="connsiteX0" fmla="*/ 418300 w 1048255"/>
              <a:gd name="connsiteY0" fmla="*/ 103733 h 512675"/>
              <a:gd name="connsiteX1" fmla="*/ 318287 w 1048255"/>
              <a:gd name="connsiteY1" fmla="*/ 22770 h 512675"/>
              <a:gd name="connsiteX2" fmla="*/ 175412 w 1048255"/>
              <a:gd name="connsiteY2" fmla="*/ 3720 h 512675"/>
              <a:gd name="connsiteX3" fmla="*/ 42062 w 1048255"/>
              <a:gd name="connsiteY3" fmla="*/ 84683 h 512675"/>
              <a:gd name="connsiteX4" fmla="*/ 3962 w 1048255"/>
              <a:gd name="connsiteY4" fmla="*/ 251370 h 512675"/>
              <a:gd name="connsiteX5" fmla="*/ 123025 w 1048255"/>
              <a:gd name="connsiteY5" fmla="*/ 403770 h 512675"/>
              <a:gd name="connsiteX6" fmla="*/ 265900 w 1048255"/>
              <a:gd name="connsiteY6" fmla="*/ 456158 h 512675"/>
              <a:gd name="connsiteX7" fmla="*/ 408775 w 1048255"/>
              <a:gd name="connsiteY7" fmla="*/ 508545 h 512675"/>
              <a:gd name="connsiteX8" fmla="*/ 632612 w 1048255"/>
              <a:gd name="connsiteY8" fmla="*/ 494258 h 512675"/>
              <a:gd name="connsiteX9" fmla="*/ 851687 w 1048255"/>
              <a:gd name="connsiteY9" fmla="*/ 375195 h 512675"/>
              <a:gd name="connsiteX10" fmla="*/ 1037425 w 1048255"/>
              <a:gd name="connsiteY10" fmla="*/ 246608 h 512675"/>
              <a:gd name="connsiteX11" fmla="*/ 1013612 w 1048255"/>
              <a:gd name="connsiteY11" fmla="*/ 156120 h 512675"/>
              <a:gd name="connsiteX12" fmla="*/ 908837 w 1048255"/>
              <a:gd name="connsiteY12" fmla="*/ 118020 h 512675"/>
              <a:gd name="connsiteX13" fmla="*/ 837400 w 1048255"/>
              <a:gd name="connsiteY13" fmla="*/ 94208 h 512675"/>
              <a:gd name="connsiteX14" fmla="*/ 651662 w 1048255"/>
              <a:gd name="connsiteY14" fmla="*/ 65633 h 512675"/>
              <a:gd name="connsiteX15" fmla="*/ 418300 w 1048255"/>
              <a:gd name="connsiteY15" fmla="*/ 103733 h 5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8255" h="512675">
                <a:moveTo>
                  <a:pt x="418300" y="103733"/>
                </a:moveTo>
                <a:cubicBezTo>
                  <a:pt x="362737" y="96589"/>
                  <a:pt x="358768" y="39439"/>
                  <a:pt x="318287" y="22770"/>
                </a:cubicBezTo>
                <a:cubicBezTo>
                  <a:pt x="277806" y="6101"/>
                  <a:pt x="221449" y="-6599"/>
                  <a:pt x="175412" y="3720"/>
                </a:cubicBezTo>
                <a:cubicBezTo>
                  <a:pt x="129374" y="14039"/>
                  <a:pt x="70637" y="43408"/>
                  <a:pt x="42062" y="84683"/>
                </a:cubicBezTo>
                <a:cubicBezTo>
                  <a:pt x="13487" y="125958"/>
                  <a:pt x="-9532" y="198189"/>
                  <a:pt x="3962" y="251370"/>
                </a:cubicBezTo>
                <a:cubicBezTo>
                  <a:pt x="17456" y="304551"/>
                  <a:pt x="79369" y="369639"/>
                  <a:pt x="123025" y="403770"/>
                </a:cubicBezTo>
                <a:cubicBezTo>
                  <a:pt x="166681" y="437901"/>
                  <a:pt x="265900" y="456158"/>
                  <a:pt x="265900" y="456158"/>
                </a:cubicBezTo>
                <a:cubicBezTo>
                  <a:pt x="313525" y="473621"/>
                  <a:pt x="347656" y="502195"/>
                  <a:pt x="408775" y="508545"/>
                </a:cubicBezTo>
                <a:cubicBezTo>
                  <a:pt x="469894" y="514895"/>
                  <a:pt x="558793" y="516483"/>
                  <a:pt x="632612" y="494258"/>
                </a:cubicBezTo>
                <a:cubicBezTo>
                  <a:pt x="706431" y="472033"/>
                  <a:pt x="784218" y="416470"/>
                  <a:pt x="851687" y="375195"/>
                </a:cubicBezTo>
                <a:cubicBezTo>
                  <a:pt x="919156" y="333920"/>
                  <a:pt x="1010437" y="283121"/>
                  <a:pt x="1037425" y="246608"/>
                </a:cubicBezTo>
                <a:cubicBezTo>
                  <a:pt x="1064413" y="210095"/>
                  <a:pt x="1035043" y="177551"/>
                  <a:pt x="1013612" y="156120"/>
                </a:cubicBezTo>
                <a:cubicBezTo>
                  <a:pt x="992181" y="134689"/>
                  <a:pt x="938206" y="128339"/>
                  <a:pt x="908837" y="118020"/>
                </a:cubicBezTo>
                <a:cubicBezTo>
                  <a:pt x="879468" y="107701"/>
                  <a:pt x="880262" y="102939"/>
                  <a:pt x="837400" y="94208"/>
                </a:cubicBezTo>
                <a:cubicBezTo>
                  <a:pt x="794538" y="85477"/>
                  <a:pt x="718337" y="58489"/>
                  <a:pt x="651662" y="65633"/>
                </a:cubicBezTo>
                <a:cubicBezTo>
                  <a:pt x="584987" y="72777"/>
                  <a:pt x="473863" y="110877"/>
                  <a:pt x="418300" y="103733"/>
                </a:cubicBezTo>
                <a:close/>
              </a:path>
            </a:pathLst>
          </a:custGeom>
          <a:noFill/>
          <a:ln w="9525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43413" y="1348457"/>
            <a:ext cx="20574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ZoneTexte 17"/>
          <p:cNvSpPr txBox="1">
            <a:spLocks noChangeArrowheads="1"/>
          </p:cNvSpPr>
          <p:nvPr/>
        </p:nvSpPr>
        <p:spPr bwMode="auto">
          <a:xfrm>
            <a:off x="5727700" y="2418432"/>
            <a:ext cx="439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altLang="fr-FR" sz="1200">
                <a:latin typeface="Arial" charset="0"/>
                <a:cs typeface="Arial" charset="0"/>
              </a:rPr>
              <a:t>47a</a:t>
            </a:r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4292600" y="1635794"/>
            <a:ext cx="884238" cy="1058863"/>
          </a:xfrm>
          <a:prstGeom prst="ellipse">
            <a:avLst/>
          </a:prstGeom>
          <a:noFill/>
          <a:ln w="19050">
            <a:solidFill>
              <a:schemeClr val="bg2"/>
            </a:solidFill>
            <a:prstDash val="lgDashDot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 altLang="fr-FR">
              <a:latin typeface="Arial" charset="0"/>
              <a:cs typeface="Arial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 flipV="1">
            <a:off x="3741738" y="2716882"/>
            <a:ext cx="560387" cy="390525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17"/>
          <p:cNvSpPr txBox="1">
            <a:spLocks noChangeArrowheads="1"/>
          </p:cNvSpPr>
          <p:nvPr/>
        </p:nvSpPr>
        <p:spPr bwMode="auto">
          <a:xfrm>
            <a:off x="7452320" y="3878361"/>
            <a:ext cx="1061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altLang="fr-FR" sz="1200" dirty="0" err="1" smtClean="0">
                <a:latin typeface="Arial" charset="0"/>
                <a:cs typeface="Arial" charset="0"/>
              </a:rPr>
              <a:t>Pharvaris</a:t>
            </a:r>
            <a:endParaRPr lang="fr-CA" altLang="fr-FR" sz="1200" dirty="0" smtClean="0">
              <a:latin typeface="Arial" charset="0"/>
              <a:cs typeface="Arial" charset="0"/>
            </a:endParaRPr>
          </a:p>
          <a:p>
            <a:r>
              <a:rPr lang="fr-CA" altLang="fr-FR" sz="1200" dirty="0" smtClean="0">
                <a:latin typeface="Arial" charset="0"/>
                <a:cs typeface="Arial" charset="0"/>
              </a:rPr>
              <a:t>Compound 3</a:t>
            </a:r>
            <a:endParaRPr lang="fr-CA" altLang="fr-FR" sz="1200" dirty="0">
              <a:latin typeface="Arial" charset="0"/>
              <a:cs typeface="Arial" charset="0"/>
            </a:endParaRPr>
          </a:p>
        </p:txBody>
      </p:sp>
      <p:sp>
        <p:nvSpPr>
          <p:cNvPr id="43" name="Oval 9"/>
          <p:cNvSpPr>
            <a:spLocks noChangeArrowheads="1"/>
          </p:cNvSpPr>
          <p:nvPr/>
        </p:nvSpPr>
        <p:spPr bwMode="auto">
          <a:xfrm>
            <a:off x="7308304" y="2276872"/>
            <a:ext cx="792088" cy="1368152"/>
          </a:xfrm>
          <a:prstGeom prst="ellips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 altLang="fr-FR">
              <a:latin typeface="Arial" charset="0"/>
              <a:cs typeface="Arial" charset="0"/>
            </a:endParaRP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1365" y="1916832"/>
            <a:ext cx="1414102" cy="174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Connecteur droit 24"/>
          <p:cNvCxnSpPr/>
          <p:nvPr/>
        </p:nvCxnSpPr>
        <p:spPr>
          <a:xfrm flipV="1">
            <a:off x="7992000" y="2952000"/>
            <a:ext cx="0" cy="14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62880" y="413792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20"/>
              </a:spcBef>
            </a:pPr>
            <a:r>
              <a:rPr lang="en-CA" sz="4400" dirty="0" smtClean="0">
                <a:latin typeface="Arial"/>
                <a:cs typeface="Arial"/>
              </a:rPr>
              <a:t>	WIN</a:t>
            </a:r>
            <a:r>
              <a:rPr lang="fr-CA" sz="4400" dirty="0" smtClean="0">
                <a:latin typeface="Arial"/>
                <a:cs typeface="Arial"/>
              </a:rPr>
              <a:t> </a:t>
            </a:r>
            <a:r>
              <a:rPr lang="en-CA" sz="4400" dirty="0" smtClean="0">
                <a:latin typeface="Arial"/>
                <a:cs typeface="Arial"/>
              </a:rPr>
              <a:t>64338</a:t>
            </a:r>
            <a:endParaRPr kumimoji="0" lang="fr-C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</a:t>
            </a:r>
            <a:r>
              <a:rPr kumimoji="0" lang="fr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non-peptide</a:t>
            </a:r>
            <a:r>
              <a:rPr kumimoji="0" lang="fr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BK B2R </a:t>
            </a:r>
            <a:r>
              <a:rPr kumimoji="0" lang="fr-C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antagonist</a:t>
            </a:r>
            <a:endParaRPr kumimoji="0" lang="fr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84709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8640"/>
            <a:ext cx="3240360" cy="175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6632"/>
            <a:ext cx="4320480" cy="614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649619" y="6324600"/>
            <a:ext cx="6386877" cy="400110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Marceau et al.</a:t>
            </a:r>
            <a:r>
              <a:rPr lang="fr-CA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fr-CA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</a:t>
            </a:r>
            <a:r>
              <a:rPr lang="fr-CA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fr-CA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</a:t>
            </a:r>
            <a:r>
              <a:rPr lang="fr-CA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1994</a:t>
            </a: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269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1136</a:t>
            </a: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8640"/>
            <a:ext cx="3240360" cy="175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5508104" y="4725144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</a:t>
            </a:r>
            <a:r>
              <a:rPr lang="fr-CA" sz="24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CA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= 5.99</a:t>
            </a:r>
            <a:endParaRPr lang="fr-CA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09016"/>
            <a:ext cx="3021554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573016"/>
            <a:ext cx="5665888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7092280" y="3284984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 smtClean="0">
                <a:solidFill>
                  <a:srgbClr val="C00000"/>
                </a:solidFill>
              </a:rPr>
              <a:t>pA</a:t>
            </a:r>
            <a:r>
              <a:rPr lang="fr-CA" sz="2400" baseline="-25000" dirty="0" smtClean="0">
                <a:solidFill>
                  <a:srgbClr val="C00000"/>
                </a:solidFill>
              </a:rPr>
              <a:t>2</a:t>
            </a:r>
            <a:r>
              <a:rPr lang="fr-CA" sz="2400" dirty="0" smtClean="0">
                <a:solidFill>
                  <a:srgbClr val="C00000"/>
                </a:solidFill>
              </a:rPr>
              <a:t> = 7.53</a:t>
            </a:r>
            <a:endParaRPr lang="fr-CA" sz="2400" dirty="0">
              <a:solidFill>
                <a:srgbClr val="C00000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11560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20"/>
              </a:spcBef>
            </a:pPr>
            <a:r>
              <a:rPr lang="en-CA" sz="3200" noProof="0" dirty="0" smtClean="0">
                <a:latin typeface="Arial"/>
                <a:cs typeface="Arial"/>
              </a:rPr>
              <a:t>The rodent-specific antagonist </a:t>
            </a:r>
            <a:r>
              <a:rPr lang="en-CA" sz="3200" noProof="0" dirty="0" err="1" smtClean="0">
                <a:latin typeface="Arial"/>
                <a:cs typeface="Arial"/>
              </a:rPr>
              <a:t>bradyzide</a:t>
            </a:r>
            <a:r>
              <a:rPr lang="en-CA" sz="3200" noProof="0" dirty="0" smtClean="0">
                <a:latin typeface="Arial"/>
                <a:cs typeface="Arial"/>
              </a:rPr>
              <a:t> is modified to improve potency at human B2R</a:t>
            </a:r>
            <a:endParaRPr kumimoji="0" lang="fr-C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4139952" y="2294185"/>
            <a:ext cx="648072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502097"/>
            <a:ext cx="261461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17"/>
          <p:cNvSpPr txBox="1">
            <a:spLocks noChangeArrowheads="1"/>
          </p:cNvSpPr>
          <p:nvPr/>
        </p:nvSpPr>
        <p:spPr bwMode="auto">
          <a:xfrm>
            <a:off x="1865809" y="2637159"/>
            <a:ext cx="847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altLang="fr-FR" sz="1200">
                <a:latin typeface="Arial" charset="0"/>
                <a:cs typeface="Arial" charset="0"/>
              </a:rPr>
              <a:t>bradyzide</a:t>
            </a:r>
          </a:p>
        </p:txBody>
      </p:sp>
      <p:sp>
        <p:nvSpPr>
          <p:cNvPr id="9" name="Forme libre 8"/>
          <p:cNvSpPr/>
          <p:nvPr/>
        </p:nvSpPr>
        <p:spPr>
          <a:xfrm>
            <a:off x="1802309" y="2006922"/>
            <a:ext cx="1047750" cy="512762"/>
          </a:xfrm>
          <a:custGeom>
            <a:avLst/>
            <a:gdLst>
              <a:gd name="connsiteX0" fmla="*/ 418300 w 1048255"/>
              <a:gd name="connsiteY0" fmla="*/ 103733 h 512675"/>
              <a:gd name="connsiteX1" fmla="*/ 318287 w 1048255"/>
              <a:gd name="connsiteY1" fmla="*/ 22770 h 512675"/>
              <a:gd name="connsiteX2" fmla="*/ 175412 w 1048255"/>
              <a:gd name="connsiteY2" fmla="*/ 3720 h 512675"/>
              <a:gd name="connsiteX3" fmla="*/ 42062 w 1048255"/>
              <a:gd name="connsiteY3" fmla="*/ 84683 h 512675"/>
              <a:gd name="connsiteX4" fmla="*/ 3962 w 1048255"/>
              <a:gd name="connsiteY4" fmla="*/ 251370 h 512675"/>
              <a:gd name="connsiteX5" fmla="*/ 123025 w 1048255"/>
              <a:gd name="connsiteY5" fmla="*/ 403770 h 512675"/>
              <a:gd name="connsiteX6" fmla="*/ 265900 w 1048255"/>
              <a:gd name="connsiteY6" fmla="*/ 456158 h 512675"/>
              <a:gd name="connsiteX7" fmla="*/ 408775 w 1048255"/>
              <a:gd name="connsiteY7" fmla="*/ 508545 h 512675"/>
              <a:gd name="connsiteX8" fmla="*/ 632612 w 1048255"/>
              <a:gd name="connsiteY8" fmla="*/ 494258 h 512675"/>
              <a:gd name="connsiteX9" fmla="*/ 851687 w 1048255"/>
              <a:gd name="connsiteY9" fmla="*/ 375195 h 512675"/>
              <a:gd name="connsiteX10" fmla="*/ 1037425 w 1048255"/>
              <a:gd name="connsiteY10" fmla="*/ 246608 h 512675"/>
              <a:gd name="connsiteX11" fmla="*/ 1013612 w 1048255"/>
              <a:gd name="connsiteY11" fmla="*/ 156120 h 512675"/>
              <a:gd name="connsiteX12" fmla="*/ 908837 w 1048255"/>
              <a:gd name="connsiteY12" fmla="*/ 118020 h 512675"/>
              <a:gd name="connsiteX13" fmla="*/ 837400 w 1048255"/>
              <a:gd name="connsiteY13" fmla="*/ 94208 h 512675"/>
              <a:gd name="connsiteX14" fmla="*/ 651662 w 1048255"/>
              <a:gd name="connsiteY14" fmla="*/ 65633 h 512675"/>
              <a:gd name="connsiteX15" fmla="*/ 418300 w 1048255"/>
              <a:gd name="connsiteY15" fmla="*/ 103733 h 5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8255" h="512675">
                <a:moveTo>
                  <a:pt x="418300" y="103733"/>
                </a:moveTo>
                <a:cubicBezTo>
                  <a:pt x="362737" y="96589"/>
                  <a:pt x="358768" y="39439"/>
                  <a:pt x="318287" y="22770"/>
                </a:cubicBezTo>
                <a:cubicBezTo>
                  <a:pt x="277806" y="6101"/>
                  <a:pt x="221449" y="-6599"/>
                  <a:pt x="175412" y="3720"/>
                </a:cubicBezTo>
                <a:cubicBezTo>
                  <a:pt x="129374" y="14039"/>
                  <a:pt x="70637" y="43408"/>
                  <a:pt x="42062" y="84683"/>
                </a:cubicBezTo>
                <a:cubicBezTo>
                  <a:pt x="13487" y="125958"/>
                  <a:pt x="-9532" y="198189"/>
                  <a:pt x="3962" y="251370"/>
                </a:cubicBezTo>
                <a:cubicBezTo>
                  <a:pt x="17456" y="304551"/>
                  <a:pt x="79369" y="369639"/>
                  <a:pt x="123025" y="403770"/>
                </a:cubicBezTo>
                <a:cubicBezTo>
                  <a:pt x="166681" y="437901"/>
                  <a:pt x="265900" y="456158"/>
                  <a:pt x="265900" y="456158"/>
                </a:cubicBezTo>
                <a:cubicBezTo>
                  <a:pt x="313525" y="473621"/>
                  <a:pt x="347656" y="502195"/>
                  <a:pt x="408775" y="508545"/>
                </a:cubicBezTo>
                <a:cubicBezTo>
                  <a:pt x="469894" y="514895"/>
                  <a:pt x="558793" y="516483"/>
                  <a:pt x="632612" y="494258"/>
                </a:cubicBezTo>
                <a:cubicBezTo>
                  <a:pt x="706431" y="472033"/>
                  <a:pt x="784218" y="416470"/>
                  <a:pt x="851687" y="375195"/>
                </a:cubicBezTo>
                <a:cubicBezTo>
                  <a:pt x="919156" y="333920"/>
                  <a:pt x="1010437" y="283121"/>
                  <a:pt x="1037425" y="246608"/>
                </a:cubicBezTo>
                <a:cubicBezTo>
                  <a:pt x="1064413" y="210095"/>
                  <a:pt x="1035043" y="177551"/>
                  <a:pt x="1013612" y="156120"/>
                </a:cubicBezTo>
                <a:cubicBezTo>
                  <a:pt x="992181" y="134689"/>
                  <a:pt x="938206" y="128339"/>
                  <a:pt x="908837" y="118020"/>
                </a:cubicBezTo>
                <a:cubicBezTo>
                  <a:pt x="879468" y="107701"/>
                  <a:pt x="880262" y="102939"/>
                  <a:pt x="837400" y="94208"/>
                </a:cubicBezTo>
                <a:cubicBezTo>
                  <a:pt x="794538" y="85477"/>
                  <a:pt x="718337" y="58489"/>
                  <a:pt x="651662" y="65633"/>
                </a:cubicBezTo>
                <a:cubicBezTo>
                  <a:pt x="584987" y="72777"/>
                  <a:pt x="473863" y="110877"/>
                  <a:pt x="418300" y="103733"/>
                </a:cubicBezTo>
                <a:close/>
              </a:path>
            </a:pathLst>
          </a:custGeom>
          <a:noFill/>
          <a:ln w="9525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0" name="ZoneTexte 17"/>
          <p:cNvSpPr txBox="1">
            <a:spLocks noChangeArrowheads="1"/>
          </p:cNvSpPr>
          <p:nvPr/>
        </p:nvSpPr>
        <p:spPr bwMode="auto">
          <a:xfrm>
            <a:off x="6882879" y="2936751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altLang="fr-FR" sz="1200">
                <a:latin typeface="Arial" charset="0"/>
                <a:cs typeface="Arial" charset="0"/>
              </a:rPr>
              <a:t>19c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646113"/>
            <a:ext cx="2703512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orme libre 11"/>
          <p:cNvSpPr/>
          <p:nvPr/>
        </p:nvSpPr>
        <p:spPr>
          <a:xfrm>
            <a:off x="6484416" y="2239838"/>
            <a:ext cx="1047750" cy="512763"/>
          </a:xfrm>
          <a:custGeom>
            <a:avLst/>
            <a:gdLst>
              <a:gd name="connsiteX0" fmla="*/ 418300 w 1048255"/>
              <a:gd name="connsiteY0" fmla="*/ 103733 h 512675"/>
              <a:gd name="connsiteX1" fmla="*/ 318287 w 1048255"/>
              <a:gd name="connsiteY1" fmla="*/ 22770 h 512675"/>
              <a:gd name="connsiteX2" fmla="*/ 175412 w 1048255"/>
              <a:gd name="connsiteY2" fmla="*/ 3720 h 512675"/>
              <a:gd name="connsiteX3" fmla="*/ 42062 w 1048255"/>
              <a:gd name="connsiteY3" fmla="*/ 84683 h 512675"/>
              <a:gd name="connsiteX4" fmla="*/ 3962 w 1048255"/>
              <a:gd name="connsiteY4" fmla="*/ 251370 h 512675"/>
              <a:gd name="connsiteX5" fmla="*/ 123025 w 1048255"/>
              <a:gd name="connsiteY5" fmla="*/ 403770 h 512675"/>
              <a:gd name="connsiteX6" fmla="*/ 265900 w 1048255"/>
              <a:gd name="connsiteY6" fmla="*/ 456158 h 512675"/>
              <a:gd name="connsiteX7" fmla="*/ 408775 w 1048255"/>
              <a:gd name="connsiteY7" fmla="*/ 508545 h 512675"/>
              <a:gd name="connsiteX8" fmla="*/ 632612 w 1048255"/>
              <a:gd name="connsiteY8" fmla="*/ 494258 h 512675"/>
              <a:gd name="connsiteX9" fmla="*/ 851687 w 1048255"/>
              <a:gd name="connsiteY9" fmla="*/ 375195 h 512675"/>
              <a:gd name="connsiteX10" fmla="*/ 1037425 w 1048255"/>
              <a:gd name="connsiteY10" fmla="*/ 246608 h 512675"/>
              <a:gd name="connsiteX11" fmla="*/ 1013612 w 1048255"/>
              <a:gd name="connsiteY11" fmla="*/ 156120 h 512675"/>
              <a:gd name="connsiteX12" fmla="*/ 908837 w 1048255"/>
              <a:gd name="connsiteY12" fmla="*/ 118020 h 512675"/>
              <a:gd name="connsiteX13" fmla="*/ 837400 w 1048255"/>
              <a:gd name="connsiteY13" fmla="*/ 94208 h 512675"/>
              <a:gd name="connsiteX14" fmla="*/ 651662 w 1048255"/>
              <a:gd name="connsiteY14" fmla="*/ 65633 h 512675"/>
              <a:gd name="connsiteX15" fmla="*/ 418300 w 1048255"/>
              <a:gd name="connsiteY15" fmla="*/ 103733 h 5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8255" h="512675">
                <a:moveTo>
                  <a:pt x="418300" y="103733"/>
                </a:moveTo>
                <a:cubicBezTo>
                  <a:pt x="362737" y="96589"/>
                  <a:pt x="358768" y="39439"/>
                  <a:pt x="318287" y="22770"/>
                </a:cubicBezTo>
                <a:cubicBezTo>
                  <a:pt x="277806" y="6101"/>
                  <a:pt x="221449" y="-6599"/>
                  <a:pt x="175412" y="3720"/>
                </a:cubicBezTo>
                <a:cubicBezTo>
                  <a:pt x="129374" y="14039"/>
                  <a:pt x="70637" y="43408"/>
                  <a:pt x="42062" y="84683"/>
                </a:cubicBezTo>
                <a:cubicBezTo>
                  <a:pt x="13487" y="125958"/>
                  <a:pt x="-9532" y="198189"/>
                  <a:pt x="3962" y="251370"/>
                </a:cubicBezTo>
                <a:cubicBezTo>
                  <a:pt x="17456" y="304551"/>
                  <a:pt x="79369" y="369639"/>
                  <a:pt x="123025" y="403770"/>
                </a:cubicBezTo>
                <a:cubicBezTo>
                  <a:pt x="166681" y="437901"/>
                  <a:pt x="265900" y="456158"/>
                  <a:pt x="265900" y="456158"/>
                </a:cubicBezTo>
                <a:cubicBezTo>
                  <a:pt x="313525" y="473621"/>
                  <a:pt x="347656" y="502195"/>
                  <a:pt x="408775" y="508545"/>
                </a:cubicBezTo>
                <a:cubicBezTo>
                  <a:pt x="469894" y="514895"/>
                  <a:pt x="558793" y="516483"/>
                  <a:pt x="632612" y="494258"/>
                </a:cubicBezTo>
                <a:cubicBezTo>
                  <a:pt x="706431" y="472033"/>
                  <a:pt x="784218" y="416470"/>
                  <a:pt x="851687" y="375195"/>
                </a:cubicBezTo>
                <a:cubicBezTo>
                  <a:pt x="919156" y="333920"/>
                  <a:pt x="1010437" y="283121"/>
                  <a:pt x="1037425" y="246608"/>
                </a:cubicBezTo>
                <a:cubicBezTo>
                  <a:pt x="1064413" y="210095"/>
                  <a:pt x="1035043" y="177551"/>
                  <a:pt x="1013612" y="156120"/>
                </a:cubicBezTo>
                <a:cubicBezTo>
                  <a:pt x="992181" y="134689"/>
                  <a:pt x="938206" y="128339"/>
                  <a:pt x="908837" y="118020"/>
                </a:cubicBezTo>
                <a:cubicBezTo>
                  <a:pt x="879468" y="107701"/>
                  <a:pt x="880262" y="102939"/>
                  <a:pt x="837400" y="94208"/>
                </a:cubicBezTo>
                <a:cubicBezTo>
                  <a:pt x="794538" y="85477"/>
                  <a:pt x="718337" y="58489"/>
                  <a:pt x="651662" y="65633"/>
                </a:cubicBezTo>
                <a:cubicBezTo>
                  <a:pt x="584987" y="72777"/>
                  <a:pt x="473863" y="110877"/>
                  <a:pt x="418300" y="103733"/>
                </a:cubicBezTo>
                <a:close/>
              </a:path>
            </a:pathLst>
          </a:custGeom>
          <a:noFill/>
          <a:ln w="9525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3" name="ZoneTexte 12"/>
          <p:cNvSpPr txBox="1"/>
          <p:nvPr/>
        </p:nvSpPr>
        <p:spPr>
          <a:xfrm>
            <a:off x="2627784" y="6324600"/>
            <a:ext cx="6258445" cy="400110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Marceau et al., </a:t>
            </a:r>
            <a:r>
              <a:rPr lang="fr-CA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Int. </a:t>
            </a:r>
            <a:r>
              <a:rPr lang="fr-CA" sz="20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Immunopharmacol</a:t>
            </a:r>
            <a:r>
              <a:rPr lang="fr-CA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2003;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1529</a:t>
            </a:r>
            <a:endParaRPr lang="fr-C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980728"/>
            <a:ext cx="915035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662880" y="413792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20"/>
              </a:spcBef>
            </a:pPr>
            <a:r>
              <a:rPr lang="en-CA" sz="4400" noProof="0" dirty="0" err="1" smtClean="0">
                <a:latin typeface="Arial"/>
                <a:cs typeface="Arial"/>
              </a:rPr>
              <a:t>Anatibant</a:t>
            </a:r>
            <a:r>
              <a:rPr lang="en-CA" sz="4400" noProof="0" dirty="0" smtClean="0">
                <a:latin typeface="Arial"/>
                <a:cs typeface="Arial"/>
              </a:rPr>
              <a:t> (LF 16-0687)</a:t>
            </a:r>
            <a:endParaRPr kumimoji="0" lang="fr-C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04717" y="6324600"/>
            <a:ext cx="5655715" cy="400110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Bawolak</a:t>
            </a: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fr-CA" sz="20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Regul.Peptides</a:t>
            </a: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2007;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125</a:t>
            </a:r>
            <a:endParaRPr lang="fr-C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55576" y="6165304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</a:t>
            </a:r>
            <a:r>
              <a:rPr lang="fr-CA" sz="24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CA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= 8.3</a:t>
            </a:r>
            <a:endParaRPr lang="fr-CA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62880" y="413792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20"/>
              </a:spcBef>
            </a:pPr>
            <a:r>
              <a:rPr lang="en-CA" sz="3200" noProof="0" dirty="0" smtClean="0">
                <a:latin typeface="Arial"/>
                <a:cs typeface="Arial"/>
              </a:rPr>
              <a:t>Compound 47a, a partial agonist identified by Fujisawa scientists</a:t>
            </a:r>
            <a:endParaRPr kumimoji="0" lang="fr-C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04717" y="6324600"/>
            <a:ext cx="5798510" cy="400110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Bawolak</a:t>
            </a: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fr-CA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Br. J. </a:t>
            </a:r>
            <a:r>
              <a:rPr lang="fr-CA" sz="20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</a:t>
            </a:r>
            <a:r>
              <a:rPr lang="fr-CA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2009;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158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1375</a:t>
            </a:r>
            <a:endParaRPr lang="fr-C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980728"/>
            <a:ext cx="2561456" cy="188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1700808"/>
            <a:ext cx="4608512" cy="257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861048"/>
            <a:ext cx="5008860" cy="229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789040"/>
            <a:ext cx="290623" cy="220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95536" y="413792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20"/>
              </a:spcBef>
            </a:pPr>
            <a:r>
              <a:rPr lang="en-CA" sz="4400" dirty="0" err="1" smtClean="0">
                <a:latin typeface="Arial"/>
                <a:cs typeface="Arial"/>
              </a:rPr>
              <a:t>Pharvaris</a:t>
            </a:r>
            <a:r>
              <a:rPr lang="en-CA" sz="4400" dirty="0" smtClean="0">
                <a:latin typeface="Arial"/>
                <a:cs typeface="Arial"/>
              </a:rPr>
              <a:t> Compound 3</a:t>
            </a:r>
            <a:endParaRPr kumimoji="0" lang="fr-C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20888"/>
            <a:ext cx="469506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eur droit avec flèche 4"/>
          <p:cNvCxnSpPr>
            <a:stCxn id="6" idx="0"/>
          </p:cNvCxnSpPr>
          <p:nvPr/>
        </p:nvCxnSpPr>
        <p:spPr>
          <a:xfrm flipV="1">
            <a:off x="8122116" y="4653137"/>
            <a:ext cx="554340" cy="864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12"/>
          <p:cNvSpPr txBox="1">
            <a:spLocks noChangeArrowheads="1"/>
          </p:cNvSpPr>
          <p:nvPr/>
        </p:nvSpPr>
        <p:spPr bwMode="auto">
          <a:xfrm>
            <a:off x="7236296" y="5517232"/>
            <a:ext cx="17716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</a:t>
            </a:r>
            <a:r>
              <a:rPr lang="en-CA" sz="1600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CA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= 9.67 ± 0.42</a:t>
            </a:r>
            <a:endParaRPr lang="fr-CA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5645" y="2564904"/>
            <a:ext cx="389486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3084604" y="6324600"/>
            <a:ext cx="5591852" cy="400110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Lesage et al., </a:t>
            </a:r>
            <a:r>
              <a:rPr lang="fr-CA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Front. </a:t>
            </a:r>
            <a:r>
              <a:rPr lang="fr-CA" sz="20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</a:t>
            </a:r>
            <a:r>
              <a:rPr lang="fr-CA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2020;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916</a:t>
            </a: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16632"/>
            <a:ext cx="1944216" cy="239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Connecteur droit 13"/>
          <p:cNvCxnSpPr/>
          <p:nvPr/>
        </p:nvCxnSpPr>
        <p:spPr>
          <a:xfrm flipV="1">
            <a:off x="7668344" y="1569600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CA" sz="4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Importance of </a:t>
            </a:r>
            <a:r>
              <a:rPr lang="fr-CA" sz="4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bradykinin</a:t>
            </a:r>
            <a:r>
              <a:rPr lang="fr-CA" sz="4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(BK)</a:t>
            </a:r>
            <a:endParaRPr lang="fr-CA" sz="4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fr-CA" dirty="0" err="1" smtClean="0">
                <a:latin typeface="Arial" pitchFamily="34" charset="0"/>
                <a:cs typeface="Arial" pitchFamily="34" charset="0"/>
              </a:rPr>
              <a:t>Derived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kininogens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via the action of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kallikreins</a:t>
            </a:r>
            <a:endParaRPr lang="fr-CA" dirty="0" smtClean="0">
              <a:latin typeface="Arial" pitchFamily="34" charset="0"/>
              <a:cs typeface="Arial" pitchFamily="34" charset="0"/>
            </a:endParaRPr>
          </a:p>
          <a:p>
            <a:r>
              <a:rPr lang="fr-CA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small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unstable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peptide</a:t>
            </a:r>
          </a:p>
          <a:p>
            <a:endParaRPr lang="fr-CA" dirty="0" smtClean="0">
              <a:latin typeface="Arial" pitchFamily="34" charset="0"/>
              <a:cs typeface="Arial" pitchFamily="34" charset="0"/>
            </a:endParaRPr>
          </a:p>
          <a:p>
            <a:endParaRPr lang="fr-CA" dirty="0" smtClean="0">
              <a:latin typeface="Arial" pitchFamily="34" charset="0"/>
              <a:cs typeface="Arial" pitchFamily="34" charset="0"/>
            </a:endParaRPr>
          </a:p>
          <a:p>
            <a:r>
              <a:rPr lang="fr-CA" dirty="0" smtClean="0">
                <a:latin typeface="Arial" pitchFamily="34" charset="0"/>
                <a:cs typeface="Arial" pitchFamily="34" charset="0"/>
              </a:rPr>
              <a:t>Target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cell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types: </a:t>
            </a:r>
          </a:p>
          <a:p>
            <a:pPr lvl="1"/>
            <a:r>
              <a:rPr lang="fr-CA" dirty="0" err="1" smtClean="0">
                <a:latin typeface="Arial" pitchFamily="34" charset="0"/>
                <a:cs typeface="Arial" pitchFamily="34" charset="0"/>
              </a:rPr>
              <a:t>Endothelial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cells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A" i="1" dirty="0" err="1" smtClean="0">
                <a:latin typeface="Arial" pitchFamily="34" charset="0"/>
                <a:cs typeface="Arial" pitchFamily="34" charset="0"/>
              </a:rPr>
              <a:t>edema</a:t>
            </a:r>
            <a:r>
              <a:rPr lang="fr-CA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CA" i="1" dirty="0" err="1" smtClean="0">
                <a:latin typeface="Arial" pitchFamily="34" charset="0"/>
                <a:cs typeface="Arial" pitchFamily="34" charset="0"/>
              </a:rPr>
              <a:t>hyperemia</a:t>
            </a:r>
            <a:endParaRPr lang="fr-CA" i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fr-CA" dirty="0" err="1" smtClean="0">
                <a:latin typeface="Arial" pitchFamily="34" charset="0"/>
                <a:cs typeface="Arial" pitchFamily="34" charset="0"/>
              </a:rPr>
              <a:t>Sensory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nerve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terminals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A" i="1" dirty="0" smtClean="0">
                <a:latin typeface="Arial" pitchFamily="34" charset="0"/>
                <a:cs typeface="Arial" pitchFamily="34" charset="0"/>
              </a:rPr>
              <a:t>pain, etc.</a:t>
            </a:r>
          </a:p>
          <a:p>
            <a:pPr lvl="1"/>
            <a:r>
              <a:rPr lang="fr-CA" dirty="0" err="1" smtClean="0">
                <a:latin typeface="Arial" pitchFamily="34" charset="0"/>
                <a:cs typeface="Arial" pitchFamily="34" charset="0"/>
              </a:rPr>
              <a:t>Epithelial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cells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A" i="1" dirty="0" err="1" smtClean="0">
                <a:latin typeface="Arial" pitchFamily="34" charset="0"/>
                <a:cs typeface="Arial" pitchFamily="34" charset="0"/>
              </a:rPr>
              <a:t>various</a:t>
            </a:r>
            <a:r>
              <a:rPr lang="fr-CA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i="1" dirty="0" err="1" smtClean="0">
                <a:latin typeface="Arial" pitchFamily="34" charset="0"/>
                <a:cs typeface="Arial" pitchFamily="34" charset="0"/>
              </a:rPr>
              <a:t>inflammatory</a:t>
            </a:r>
            <a:r>
              <a:rPr lang="fr-CA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i="1" dirty="0" err="1" smtClean="0">
                <a:latin typeface="Arial" pitchFamily="34" charset="0"/>
                <a:cs typeface="Arial" pitchFamily="34" charset="0"/>
              </a:rPr>
              <a:t>consequences</a:t>
            </a:r>
            <a:endParaRPr lang="fr-CA" i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fr-CA" dirty="0" err="1" smtClean="0">
                <a:latin typeface="Arial" pitchFamily="34" charset="0"/>
                <a:cs typeface="Arial" pitchFamily="34" charset="0"/>
              </a:rPr>
              <a:t>Smooth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muscle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cells</a:t>
            </a:r>
            <a:endParaRPr lang="fr-CA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37918"/>
            <a:ext cx="3563888" cy="275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387938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53" y="116632"/>
            <a:ext cx="4387939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 flipH="1" flipV="1">
            <a:off x="-250984" y="1371688"/>
            <a:ext cx="216000" cy="10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084604" y="6324600"/>
            <a:ext cx="5591852" cy="400110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Lesage et al., </a:t>
            </a:r>
            <a:r>
              <a:rPr lang="fr-CA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Front. </a:t>
            </a:r>
            <a:r>
              <a:rPr lang="fr-CA" sz="20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</a:t>
            </a:r>
            <a:r>
              <a:rPr lang="fr-CA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2020;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916</a:t>
            </a: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225" y="3140968"/>
            <a:ext cx="4483047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avec flèche 1"/>
          <p:cNvCxnSpPr/>
          <p:nvPr/>
        </p:nvCxnSpPr>
        <p:spPr>
          <a:xfrm flipH="1" flipV="1">
            <a:off x="-394984" y="3819504"/>
            <a:ext cx="144000" cy="262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13" y="260648"/>
            <a:ext cx="4523991" cy="24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4523991" cy="24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96952"/>
            <a:ext cx="4523991" cy="24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084604" y="6324600"/>
            <a:ext cx="5591852" cy="400110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Lesage et al., </a:t>
            </a:r>
            <a:r>
              <a:rPr lang="fr-CA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Front. </a:t>
            </a:r>
            <a:r>
              <a:rPr lang="fr-CA" sz="20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</a:t>
            </a:r>
            <a:r>
              <a:rPr lang="fr-CA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2020;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916</a:t>
            </a: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3995936" y="4509121"/>
            <a:ext cx="288032" cy="72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5940152" y="1700808"/>
            <a:ext cx="1440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1259632" y="1628800"/>
            <a:ext cx="14401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51348" y="44624"/>
            <a:ext cx="8197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 err="1" smtClean="0">
                <a:latin typeface="Arial" pitchFamily="34" charset="0"/>
                <a:cs typeface="Arial" pitchFamily="34" charset="0"/>
              </a:rPr>
              <a:t>Verifying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fr-CA" sz="2400" dirty="0" err="1" smtClean="0">
                <a:latin typeface="Arial" pitchFamily="34" charset="0"/>
                <a:cs typeface="Arial" pitchFamily="34" charset="0"/>
              </a:rPr>
              <a:t>properties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A" sz="2400" dirty="0" err="1" smtClean="0">
                <a:latin typeface="Arial" pitchFamily="34" charset="0"/>
                <a:cs typeface="Arial" pitchFamily="34" charset="0"/>
              </a:rPr>
              <a:t>special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 peptide ligands, </a:t>
            </a:r>
            <a:r>
              <a:rPr lang="fr-CA" sz="2400" dirty="0" err="1" smtClean="0">
                <a:latin typeface="Arial" pitchFamily="34" charset="0"/>
                <a:cs typeface="Arial" pitchFamily="34" charset="0"/>
              </a:rPr>
              <a:t>such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 as </a:t>
            </a:r>
          </a:p>
          <a:p>
            <a:r>
              <a:rPr lang="fr-CA" sz="2400" dirty="0" smtClean="0">
                <a:latin typeface="Arial" pitchFamily="34" charset="0"/>
                <a:cs typeface="Arial" pitchFamily="34" charset="0"/>
              </a:rPr>
              <a:t>latent </a:t>
            </a:r>
            <a:r>
              <a:rPr lang="fr-CA" sz="2400" dirty="0" err="1" smtClean="0">
                <a:latin typeface="Arial" pitchFamily="34" charset="0"/>
                <a:cs typeface="Arial" pitchFamily="34" charset="0"/>
              </a:rPr>
              <a:t>agonists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sz="2400" dirty="0" err="1" smtClean="0">
                <a:latin typeface="Arial" pitchFamily="34" charset="0"/>
                <a:cs typeface="Arial" pitchFamily="34" charset="0"/>
              </a:rPr>
              <a:t>activated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 by peptidases</a:t>
            </a:r>
            <a:endParaRPr lang="fr-C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5202" y="3621930"/>
            <a:ext cx="5395310" cy="277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19"/>
          <p:cNvSpPr>
            <a:spLocks noChangeShapeType="1"/>
          </p:cNvSpPr>
          <p:nvPr/>
        </p:nvSpPr>
        <p:spPr bwMode="auto">
          <a:xfrm flipH="1">
            <a:off x="3492624" y="1533401"/>
            <a:ext cx="0" cy="97155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2965574" y="1114301"/>
            <a:ext cx="3505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2400" b="1" dirty="0">
                <a:solidFill>
                  <a:srgbClr val="CC0099"/>
                </a:solidFill>
                <a:cs typeface="Arial" charset="0"/>
              </a:rPr>
              <a:t> </a:t>
            </a:r>
            <a:r>
              <a:rPr lang="fr-FR" altLang="fr-FR" sz="2400" b="1" dirty="0" err="1" smtClean="0">
                <a:solidFill>
                  <a:srgbClr val="CC0099"/>
                </a:solidFill>
                <a:cs typeface="Arial" charset="0"/>
              </a:rPr>
              <a:t>Arg</a:t>
            </a:r>
            <a:r>
              <a:rPr lang="fr-FR" altLang="fr-FR" sz="2400" b="1" dirty="0" smtClean="0">
                <a:solidFill>
                  <a:srgbClr val="CC0099"/>
                </a:solidFill>
                <a:cs typeface="Arial" charset="0"/>
              </a:rPr>
              <a:t>-carboxypeptidases</a:t>
            </a:r>
            <a:endParaRPr lang="fr-FR" altLang="fr-FR" sz="2400" b="1" dirty="0">
              <a:solidFill>
                <a:srgbClr val="CC0099"/>
              </a:solidFill>
              <a:cs typeface="Arial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3359274" y="1681039"/>
            <a:ext cx="0" cy="36036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856036" y="1862014"/>
            <a:ext cx="50323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25"/>
          <p:cNvSpPr txBox="1">
            <a:spLocks noChangeArrowheads="1"/>
          </p:cNvSpPr>
          <p:nvPr/>
        </p:nvSpPr>
        <p:spPr bwMode="auto">
          <a:xfrm>
            <a:off x="1381249" y="1652464"/>
            <a:ext cx="15446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altLang="fr-FR" sz="1600" i="1" dirty="0" err="1">
                <a:cs typeface="Arial" charset="0"/>
              </a:rPr>
              <a:t>Plummer’s</a:t>
            </a:r>
            <a:r>
              <a:rPr lang="fr-CA" altLang="fr-FR" sz="1600" i="1" dirty="0">
                <a:cs typeface="Arial" charset="0"/>
              </a:rPr>
              <a:t> </a:t>
            </a:r>
            <a:r>
              <a:rPr lang="fr-CA" altLang="fr-FR" sz="1600" i="1" dirty="0" err="1">
                <a:cs typeface="Arial" charset="0"/>
              </a:rPr>
              <a:t>inh</a:t>
            </a:r>
            <a:r>
              <a:rPr lang="fr-CA" altLang="fr-FR" sz="1600" i="1" dirty="0">
                <a:cs typeface="Arial" charset="0"/>
              </a:rPr>
              <a:t>.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-1404664" y="2492896"/>
            <a:ext cx="63166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fr-FR" altLang="fr-FR" sz="1600" dirty="0">
                <a:cs typeface="Arial" charset="0"/>
              </a:rPr>
              <a:t> H-</a:t>
            </a:r>
            <a:r>
              <a:rPr lang="fr-FR" altLang="fr-FR" sz="1600" dirty="0" err="1">
                <a:cs typeface="Arial" charset="0"/>
              </a:rPr>
              <a:t>Arg</a:t>
            </a:r>
            <a:r>
              <a:rPr lang="fr-FR" altLang="fr-FR" sz="1600" dirty="0">
                <a:cs typeface="Arial" charset="0"/>
              </a:rPr>
              <a:t>-Pro-Pro-</a:t>
            </a:r>
            <a:r>
              <a:rPr lang="fr-FR" altLang="fr-FR" sz="1600" dirty="0" err="1">
                <a:cs typeface="Arial" charset="0"/>
              </a:rPr>
              <a:t>Gly</a:t>
            </a:r>
            <a:r>
              <a:rPr lang="fr-FR" altLang="fr-FR" sz="1600" dirty="0">
                <a:cs typeface="Arial" charset="0"/>
              </a:rPr>
              <a:t>-</a:t>
            </a:r>
            <a:r>
              <a:rPr lang="fr-FR" altLang="fr-FR" sz="1600" dirty="0" err="1">
                <a:cs typeface="Arial" charset="0"/>
              </a:rPr>
              <a:t>Phe</a:t>
            </a:r>
            <a:r>
              <a:rPr lang="fr-FR" altLang="fr-FR" sz="1600" dirty="0">
                <a:cs typeface="Arial" charset="0"/>
              </a:rPr>
              <a:t>-</a:t>
            </a:r>
            <a:r>
              <a:rPr lang="fr-FR" altLang="fr-FR" sz="1600" dirty="0" err="1">
                <a:cs typeface="Arial" charset="0"/>
              </a:rPr>
              <a:t>Ser</a:t>
            </a:r>
            <a:r>
              <a:rPr lang="fr-FR" altLang="fr-FR" sz="1600" dirty="0">
                <a:cs typeface="Arial" charset="0"/>
              </a:rPr>
              <a:t>-Pro-</a:t>
            </a:r>
            <a:r>
              <a:rPr lang="fr-FR" altLang="fr-FR" sz="1600" dirty="0" err="1">
                <a:cs typeface="Arial" charset="0"/>
              </a:rPr>
              <a:t>Phe</a:t>
            </a:r>
            <a:r>
              <a:rPr lang="fr-FR" altLang="fr-FR" sz="1600" dirty="0">
                <a:cs typeface="Arial" charset="0"/>
              </a:rPr>
              <a:t>-</a:t>
            </a:r>
            <a:r>
              <a:rPr lang="fr-FR" altLang="fr-FR" sz="1600" dirty="0" err="1">
                <a:cs typeface="Arial" charset="0"/>
              </a:rPr>
              <a:t>Arg</a:t>
            </a:r>
            <a:r>
              <a:rPr lang="fr-FR" altLang="fr-FR" sz="1600" dirty="0">
                <a:cs typeface="Arial" charset="0"/>
              </a:rPr>
              <a:t>-</a:t>
            </a:r>
            <a:r>
              <a:rPr lang="fr-FR" altLang="fr-FR" sz="1600" dirty="0" err="1">
                <a:solidFill>
                  <a:srgbClr val="7030A0"/>
                </a:solidFill>
                <a:cs typeface="Arial" charset="0"/>
              </a:rPr>
              <a:t>Arg</a:t>
            </a:r>
            <a:r>
              <a:rPr lang="fr-FR" altLang="fr-FR" sz="1600" dirty="0">
                <a:solidFill>
                  <a:srgbClr val="7030A0"/>
                </a:solidFill>
                <a:cs typeface="Arial" charset="0"/>
              </a:rPr>
              <a:t>-OH</a:t>
            </a:r>
            <a:r>
              <a:rPr lang="fr-FR" altLang="fr-FR" sz="1600" dirty="0">
                <a:cs typeface="Arial" charset="0"/>
              </a:rPr>
              <a:t>   </a:t>
            </a:r>
            <a:r>
              <a:rPr lang="fr-FR" altLang="fr-FR" sz="1600" b="1" dirty="0">
                <a:cs typeface="Arial" charset="0"/>
              </a:rPr>
              <a:t>BK-</a:t>
            </a:r>
            <a:r>
              <a:rPr lang="fr-FR" altLang="fr-FR" sz="1600" b="1" dirty="0" err="1">
                <a:cs typeface="Arial" charset="0"/>
              </a:rPr>
              <a:t>Arg</a:t>
            </a:r>
            <a:endParaRPr lang="fr-FR" altLang="fr-FR" sz="1600" b="1" i="1" dirty="0">
              <a:cs typeface="Arial" charset="0"/>
            </a:endParaRPr>
          </a:p>
        </p:txBody>
      </p:sp>
      <p:pic>
        <p:nvPicPr>
          <p:cNvPr id="18" name="Picture 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9126" y="1030164"/>
            <a:ext cx="18113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62706" y="3234462"/>
            <a:ext cx="68135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600" dirty="0">
                <a:cs typeface="Arial" charset="0"/>
              </a:rPr>
              <a:t> H-</a:t>
            </a:r>
            <a:r>
              <a:rPr lang="fr-FR" altLang="fr-FR" sz="1600" dirty="0" err="1">
                <a:cs typeface="Arial" charset="0"/>
              </a:rPr>
              <a:t>Arg</a:t>
            </a:r>
            <a:r>
              <a:rPr lang="fr-FR" altLang="fr-FR" sz="1600" dirty="0">
                <a:cs typeface="Arial" charset="0"/>
              </a:rPr>
              <a:t>-Pro-Pro-</a:t>
            </a:r>
            <a:r>
              <a:rPr lang="fr-FR" altLang="fr-FR" sz="1600" dirty="0" err="1">
                <a:cs typeface="Arial" charset="0"/>
              </a:rPr>
              <a:t>Gly</a:t>
            </a:r>
            <a:r>
              <a:rPr lang="fr-FR" altLang="fr-FR" sz="1600" dirty="0">
                <a:cs typeface="Arial" charset="0"/>
              </a:rPr>
              <a:t>-</a:t>
            </a:r>
            <a:r>
              <a:rPr lang="fr-FR" altLang="fr-FR" sz="1600" dirty="0" err="1">
                <a:cs typeface="Arial" charset="0"/>
              </a:rPr>
              <a:t>Phe</a:t>
            </a:r>
            <a:r>
              <a:rPr lang="fr-FR" altLang="fr-FR" sz="1600" dirty="0">
                <a:cs typeface="Arial" charset="0"/>
              </a:rPr>
              <a:t>-</a:t>
            </a:r>
            <a:r>
              <a:rPr lang="fr-FR" altLang="fr-FR" sz="1600" dirty="0" err="1">
                <a:cs typeface="Arial" charset="0"/>
              </a:rPr>
              <a:t>Ser</a:t>
            </a:r>
            <a:r>
              <a:rPr lang="fr-FR" altLang="fr-FR" sz="1600" dirty="0">
                <a:cs typeface="Arial" charset="0"/>
              </a:rPr>
              <a:t>-Pro-</a:t>
            </a:r>
            <a:r>
              <a:rPr lang="fr-FR" altLang="fr-FR" sz="1600" dirty="0" err="1">
                <a:cs typeface="Arial" charset="0"/>
              </a:rPr>
              <a:t>Phe</a:t>
            </a:r>
            <a:r>
              <a:rPr lang="fr-FR" altLang="fr-FR" sz="1600" dirty="0">
                <a:cs typeface="Arial" charset="0"/>
              </a:rPr>
              <a:t>-</a:t>
            </a:r>
            <a:r>
              <a:rPr lang="fr-FR" altLang="fr-FR" sz="1600" dirty="0" err="1">
                <a:cs typeface="Arial" charset="0"/>
              </a:rPr>
              <a:t>Arg</a:t>
            </a:r>
            <a:r>
              <a:rPr lang="fr-FR" altLang="fr-FR" sz="1600" dirty="0">
                <a:cs typeface="Arial" charset="0"/>
              </a:rPr>
              <a:t>-OH   </a:t>
            </a:r>
            <a:r>
              <a:rPr lang="fr-FR" altLang="fr-FR" sz="1600" b="1" dirty="0" err="1">
                <a:cs typeface="Arial" charset="0"/>
              </a:rPr>
              <a:t>bradykinin</a:t>
            </a:r>
            <a:r>
              <a:rPr lang="fr-FR" altLang="fr-FR" sz="1600" b="1" dirty="0">
                <a:cs typeface="Arial" charset="0"/>
              </a:rPr>
              <a:t> (BK)</a:t>
            </a:r>
          </a:p>
        </p:txBody>
      </p:sp>
      <p:sp>
        <p:nvSpPr>
          <p:cNvPr id="20" name="Flèche vers le bas 19"/>
          <p:cNvSpPr/>
          <p:nvPr/>
        </p:nvSpPr>
        <p:spPr>
          <a:xfrm>
            <a:off x="2438970" y="2852936"/>
            <a:ext cx="457200" cy="432048"/>
          </a:xfrm>
          <a:prstGeom prst="downArrow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915816" y="6413266"/>
            <a:ext cx="6175088" cy="400110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Charest-Morin et al., </a:t>
            </a:r>
            <a:r>
              <a:rPr lang="fr-CA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Front. </a:t>
            </a:r>
            <a:r>
              <a:rPr lang="fr-CA" sz="20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</a:t>
            </a:r>
            <a:r>
              <a:rPr lang="fr-CA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2014;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32</a:t>
            </a:r>
            <a:endParaRPr lang="fr-C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47"/>
          <p:cNvSpPr>
            <a:spLocks/>
          </p:cNvSpPr>
          <p:nvPr/>
        </p:nvSpPr>
        <p:spPr bwMode="auto">
          <a:xfrm>
            <a:off x="1259632" y="3645024"/>
            <a:ext cx="711200" cy="1066800"/>
          </a:xfrm>
          <a:custGeom>
            <a:avLst/>
            <a:gdLst>
              <a:gd name="T0" fmla="*/ 2147483647 w 312"/>
              <a:gd name="T1" fmla="*/ 0 h 456"/>
              <a:gd name="T2" fmla="*/ 2147483647 w 312"/>
              <a:gd name="T3" fmla="*/ 2147483647 h 456"/>
              <a:gd name="T4" fmla="*/ 2147483647 w 312"/>
              <a:gd name="T5" fmla="*/ 2147483647 h 456"/>
              <a:gd name="T6" fmla="*/ 2147483647 w 312"/>
              <a:gd name="T7" fmla="*/ 2147483647 h 456"/>
              <a:gd name="T8" fmla="*/ 2147483647 w 312"/>
              <a:gd name="T9" fmla="*/ 2147483647 h 456"/>
              <a:gd name="T10" fmla="*/ 2147483647 w 312"/>
              <a:gd name="T11" fmla="*/ 2147483647 h 456"/>
              <a:gd name="T12" fmla="*/ 2147483647 w 312"/>
              <a:gd name="T13" fmla="*/ 2147483647 h 456"/>
              <a:gd name="T14" fmla="*/ 2147483647 w 312"/>
              <a:gd name="T15" fmla="*/ 2147483647 h 456"/>
              <a:gd name="T16" fmla="*/ 2147483647 w 312"/>
              <a:gd name="T17" fmla="*/ 2147483647 h 456"/>
              <a:gd name="T18" fmla="*/ 2147483647 w 312"/>
              <a:gd name="T19" fmla="*/ 2147483647 h 456"/>
              <a:gd name="T20" fmla="*/ 2147483647 w 312"/>
              <a:gd name="T21" fmla="*/ 2147483647 h 456"/>
              <a:gd name="T22" fmla="*/ 2147483647 w 312"/>
              <a:gd name="T23" fmla="*/ 2147483647 h 456"/>
              <a:gd name="T24" fmla="*/ 2147483647 w 312"/>
              <a:gd name="T25" fmla="*/ 2147483647 h 456"/>
              <a:gd name="T26" fmla="*/ 2147483647 w 312"/>
              <a:gd name="T27" fmla="*/ 2147483647 h 456"/>
              <a:gd name="T28" fmla="*/ 2147483647 w 312"/>
              <a:gd name="T29" fmla="*/ 2147483647 h 456"/>
              <a:gd name="T30" fmla="*/ 2147483647 w 312"/>
              <a:gd name="T31" fmla="*/ 2147483647 h 456"/>
              <a:gd name="T32" fmla="*/ 2147483647 w 312"/>
              <a:gd name="T33" fmla="*/ 2147483647 h 4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2"/>
              <a:gd name="T52" fmla="*/ 0 h 456"/>
              <a:gd name="T53" fmla="*/ 312 w 312"/>
              <a:gd name="T54" fmla="*/ 456 h 4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2" h="456">
                <a:moveTo>
                  <a:pt x="112" y="0"/>
                </a:moveTo>
                <a:cubicBezTo>
                  <a:pt x="72" y="0"/>
                  <a:pt x="32" y="0"/>
                  <a:pt x="16" y="48"/>
                </a:cubicBezTo>
                <a:cubicBezTo>
                  <a:pt x="0" y="96"/>
                  <a:pt x="8" y="248"/>
                  <a:pt x="16" y="288"/>
                </a:cubicBezTo>
                <a:cubicBezTo>
                  <a:pt x="24" y="328"/>
                  <a:pt x="56" y="312"/>
                  <a:pt x="64" y="288"/>
                </a:cubicBezTo>
                <a:cubicBezTo>
                  <a:pt x="72" y="264"/>
                  <a:pt x="56" y="176"/>
                  <a:pt x="64" y="144"/>
                </a:cubicBezTo>
                <a:cubicBezTo>
                  <a:pt x="72" y="112"/>
                  <a:pt x="104" y="72"/>
                  <a:pt x="112" y="96"/>
                </a:cubicBezTo>
                <a:cubicBezTo>
                  <a:pt x="120" y="120"/>
                  <a:pt x="104" y="248"/>
                  <a:pt x="112" y="288"/>
                </a:cubicBezTo>
                <a:cubicBezTo>
                  <a:pt x="120" y="328"/>
                  <a:pt x="152" y="368"/>
                  <a:pt x="160" y="336"/>
                </a:cubicBezTo>
                <a:cubicBezTo>
                  <a:pt x="168" y="304"/>
                  <a:pt x="152" y="136"/>
                  <a:pt x="160" y="96"/>
                </a:cubicBezTo>
                <a:cubicBezTo>
                  <a:pt x="168" y="56"/>
                  <a:pt x="200" y="56"/>
                  <a:pt x="208" y="96"/>
                </a:cubicBezTo>
                <a:cubicBezTo>
                  <a:pt x="216" y="136"/>
                  <a:pt x="200" y="304"/>
                  <a:pt x="208" y="336"/>
                </a:cubicBezTo>
                <a:cubicBezTo>
                  <a:pt x="216" y="368"/>
                  <a:pt x="248" y="328"/>
                  <a:pt x="256" y="288"/>
                </a:cubicBezTo>
                <a:cubicBezTo>
                  <a:pt x="264" y="248"/>
                  <a:pt x="248" y="128"/>
                  <a:pt x="256" y="96"/>
                </a:cubicBezTo>
                <a:cubicBezTo>
                  <a:pt x="264" y="64"/>
                  <a:pt x="296" y="64"/>
                  <a:pt x="304" y="96"/>
                </a:cubicBezTo>
                <a:cubicBezTo>
                  <a:pt x="312" y="128"/>
                  <a:pt x="312" y="232"/>
                  <a:pt x="304" y="288"/>
                </a:cubicBezTo>
                <a:cubicBezTo>
                  <a:pt x="296" y="344"/>
                  <a:pt x="280" y="408"/>
                  <a:pt x="256" y="432"/>
                </a:cubicBezTo>
                <a:cubicBezTo>
                  <a:pt x="232" y="456"/>
                  <a:pt x="176" y="432"/>
                  <a:pt x="160" y="432"/>
                </a:cubicBezTo>
              </a:path>
            </a:pathLst>
          </a:custGeom>
          <a:noFill/>
          <a:ln w="28575" cmpd="sng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23" name="Text Box 48"/>
          <p:cNvSpPr txBox="1">
            <a:spLocks noChangeArrowheads="1"/>
          </p:cNvSpPr>
          <p:nvPr/>
        </p:nvSpPr>
        <p:spPr bwMode="auto">
          <a:xfrm>
            <a:off x="756395" y="4364162"/>
            <a:ext cx="914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2800" b="1">
                <a:solidFill>
                  <a:srgbClr val="009900"/>
                </a:solidFill>
                <a:cs typeface="Arial" charset="0"/>
              </a:rPr>
              <a:t>B</a:t>
            </a:r>
            <a:r>
              <a:rPr lang="fr-FR" altLang="fr-FR" sz="2800" b="1" baseline="-25000">
                <a:solidFill>
                  <a:srgbClr val="009900"/>
                </a:solidFill>
                <a:cs typeface="Arial" charset="0"/>
              </a:rPr>
              <a:t>2</a:t>
            </a:r>
            <a:r>
              <a:rPr lang="fr-FR" altLang="fr-FR" sz="2800" b="1">
                <a:solidFill>
                  <a:srgbClr val="009900"/>
                </a:solidFill>
                <a:cs typeface="Arial" charset="0"/>
              </a:rPr>
              <a:t>R</a:t>
            </a:r>
            <a:endParaRPr lang="fr-FR" altLang="fr-FR" sz="3600" b="1">
              <a:solidFill>
                <a:srgbClr val="009900"/>
              </a:solidFill>
              <a:cs typeface="Arial" charset="0"/>
            </a:endParaRPr>
          </a:p>
        </p:txBody>
      </p:sp>
      <p:sp>
        <p:nvSpPr>
          <p:cNvPr id="24" name="Flèche vers le bas 23"/>
          <p:cNvSpPr/>
          <p:nvPr/>
        </p:nvSpPr>
        <p:spPr>
          <a:xfrm rot="2298944">
            <a:off x="2064407" y="3596209"/>
            <a:ext cx="457200" cy="432048"/>
          </a:xfrm>
          <a:prstGeom prst="downArrow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>
              <a:cs typeface="Arial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6084168" y="4869160"/>
            <a:ext cx="432048" cy="161329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0594" y="44624"/>
            <a:ext cx="89879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100" dirty="0" err="1" smtClean="0">
                <a:latin typeface="Arial" pitchFamily="34" charset="0"/>
                <a:cs typeface="Arial" pitchFamily="34" charset="0"/>
              </a:rPr>
              <a:t>Verifying</a:t>
            </a:r>
            <a:r>
              <a:rPr lang="fr-CA" sz="2100" dirty="0" smtClean="0">
                <a:latin typeface="Arial" pitchFamily="34" charset="0"/>
                <a:cs typeface="Arial" pitchFamily="34" charset="0"/>
              </a:rPr>
              <a:t> the claim </a:t>
            </a:r>
            <a:r>
              <a:rPr lang="fr-CA" sz="21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fr-CA" sz="2100" dirty="0" smtClean="0">
                <a:latin typeface="Arial" pitchFamily="34" charset="0"/>
                <a:cs typeface="Arial" pitchFamily="34" charset="0"/>
              </a:rPr>
              <a:t> tissue </a:t>
            </a:r>
            <a:r>
              <a:rPr lang="fr-CA" sz="2100" dirty="0" err="1" smtClean="0">
                <a:latin typeface="Arial" pitchFamily="34" charset="0"/>
                <a:cs typeface="Arial" pitchFamily="34" charset="0"/>
              </a:rPr>
              <a:t>kallikrein</a:t>
            </a:r>
            <a:r>
              <a:rPr lang="fr-CA" sz="2100" dirty="0" smtClean="0">
                <a:latin typeface="Arial" pitchFamily="34" charset="0"/>
                <a:cs typeface="Arial" pitchFamily="34" charset="0"/>
              </a:rPr>
              <a:t> (KLK-1) </a:t>
            </a:r>
            <a:r>
              <a:rPr lang="fr-CA" sz="21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fr-CA" sz="2100" dirty="0" smtClean="0">
                <a:latin typeface="Arial" pitchFamily="34" charset="0"/>
                <a:cs typeface="Arial" pitchFamily="34" charset="0"/>
              </a:rPr>
              <a:t> a direct BK B2R </a:t>
            </a:r>
            <a:r>
              <a:rPr lang="fr-CA" sz="2100" dirty="0" err="1" smtClean="0">
                <a:latin typeface="Arial" pitchFamily="34" charset="0"/>
                <a:cs typeface="Arial" pitchFamily="34" charset="0"/>
              </a:rPr>
              <a:t>agonist</a:t>
            </a:r>
            <a:endParaRPr lang="fr-CA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4050" y="2753445"/>
            <a:ext cx="935038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1313" y="2809007"/>
            <a:ext cx="862012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3363" y="2831232"/>
            <a:ext cx="862012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9863" y="2831232"/>
            <a:ext cx="862012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45175" y="4769570"/>
            <a:ext cx="96361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65625" y="4885457"/>
            <a:ext cx="6858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4175" y="4637807"/>
            <a:ext cx="82232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79563" y="4680670"/>
            <a:ext cx="82232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45"/>
          <p:cNvSpPr txBox="1">
            <a:spLocks noChangeArrowheads="1"/>
          </p:cNvSpPr>
          <p:nvPr/>
        </p:nvSpPr>
        <p:spPr bwMode="auto">
          <a:xfrm>
            <a:off x="273050" y="1916832"/>
            <a:ext cx="2857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altLang="fr-FR" sz="1600">
                <a:latin typeface="Arial" charset="0"/>
                <a:cs typeface="Arial" charset="0"/>
              </a:rPr>
              <a:t>KLK-1   1 nM at 1-hr intervals</a:t>
            </a:r>
            <a:endParaRPr lang="fr-CA" altLang="fr-FR" sz="1600">
              <a:latin typeface="Arial" charset="0"/>
              <a:cs typeface="Arial" charset="0"/>
            </a:endParaRPr>
          </a:p>
        </p:txBody>
      </p:sp>
      <p:sp>
        <p:nvSpPr>
          <p:cNvPr id="12" name="ZoneTexte 46"/>
          <p:cNvSpPr txBox="1">
            <a:spLocks noChangeArrowheads="1"/>
          </p:cNvSpPr>
          <p:nvPr/>
        </p:nvSpPr>
        <p:spPr bwMode="auto">
          <a:xfrm>
            <a:off x="273050" y="4026620"/>
            <a:ext cx="29702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altLang="fr-FR" sz="1600">
                <a:latin typeface="Arial" charset="0"/>
                <a:cs typeface="Arial" charset="0"/>
              </a:rPr>
              <a:t>KLK-1   10 nM at 1-hr intervals</a:t>
            </a:r>
            <a:endParaRPr lang="fr-CA" altLang="fr-FR" sz="1600">
              <a:latin typeface="Arial" charset="0"/>
              <a:cs typeface="Arial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765175" y="2426420"/>
            <a:ext cx="0" cy="12604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765175" y="4871170"/>
            <a:ext cx="0" cy="7556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8142288" y="5163270"/>
            <a:ext cx="35242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1"/>
          <p:cNvSpPr txBox="1">
            <a:spLocks noChangeArrowheads="1"/>
          </p:cNvSpPr>
          <p:nvPr/>
        </p:nvSpPr>
        <p:spPr bwMode="auto">
          <a:xfrm>
            <a:off x="7996238" y="5180732"/>
            <a:ext cx="644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altLang="fr-FR" sz="1200">
                <a:latin typeface="Arial" charset="0"/>
                <a:cs typeface="Arial" charset="0"/>
              </a:rPr>
              <a:t>10 min</a:t>
            </a:r>
            <a:endParaRPr lang="fr-CA" altLang="fr-FR" sz="1200">
              <a:latin typeface="Arial" charset="0"/>
              <a:cs typeface="Arial" charset="0"/>
            </a:endParaRPr>
          </a:p>
        </p:txBody>
      </p:sp>
      <p:sp>
        <p:nvSpPr>
          <p:cNvPr id="22" name="Triangle isocèle 21"/>
          <p:cNvSpPr/>
          <p:nvPr/>
        </p:nvSpPr>
        <p:spPr>
          <a:xfrm>
            <a:off x="1628775" y="3618632"/>
            <a:ext cx="144463" cy="169863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3" name="Triangle isocèle 22"/>
          <p:cNvSpPr/>
          <p:nvPr/>
        </p:nvSpPr>
        <p:spPr>
          <a:xfrm>
            <a:off x="3068638" y="3618632"/>
            <a:ext cx="144462" cy="169863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4" name="Triangle isocèle 23"/>
          <p:cNvSpPr/>
          <p:nvPr/>
        </p:nvSpPr>
        <p:spPr>
          <a:xfrm>
            <a:off x="4467225" y="3618632"/>
            <a:ext cx="144463" cy="169863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5" name="Triangle isocèle 24"/>
          <p:cNvSpPr/>
          <p:nvPr/>
        </p:nvSpPr>
        <p:spPr>
          <a:xfrm>
            <a:off x="5810250" y="3618632"/>
            <a:ext cx="142875" cy="169863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6" name="ZoneTexte 79"/>
          <p:cNvSpPr txBox="1">
            <a:spLocks noChangeArrowheads="1"/>
          </p:cNvSpPr>
          <p:nvPr/>
        </p:nvSpPr>
        <p:spPr bwMode="auto">
          <a:xfrm>
            <a:off x="5665788" y="3771032"/>
            <a:ext cx="8588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altLang="fr-FR" sz="1200">
                <a:latin typeface="Arial" charset="0"/>
                <a:cs typeface="Arial" charset="0"/>
              </a:rPr>
              <a:t>BK 10 nM</a:t>
            </a:r>
            <a:endParaRPr lang="fr-CA" altLang="fr-FR" sz="1200">
              <a:latin typeface="Arial" charset="0"/>
              <a:cs typeface="Arial" charset="0"/>
            </a:endParaRPr>
          </a:p>
        </p:txBody>
      </p:sp>
      <p:sp>
        <p:nvSpPr>
          <p:cNvPr id="27" name="Triangle isocèle 26"/>
          <p:cNvSpPr/>
          <p:nvPr/>
        </p:nvSpPr>
        <p:spPr>
          <a:xfrm flipV="1">
            <a:off x="2160588" y="2647082"/>
            <a:ext cx="144462" cy="169863"/>
          </a:xfrm>
          <a:prstGeom prst="triangl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8" name="Triangle isocèle 27"/>
          <p:cNvSpPr/>
          <p:nvPr/>
        </p:nvSpPr>
        <p:spPr>
          <a:xfrm flipV="1">
            <a:off x="3527425" y="2728045"/>
            <a:ext cx="144463" cy="169862"/>
          </a:xfrm>
          <a:prstGeom prst="triangl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9" name="Triangle isocèle 28"/>
          <p:cNvSpPr/>
          <p:nvPr/>
        </p:nvSpPr>
        <p:spPr>
          <a:xfrm flipV="1">
            <a:off x="4895850" y="2666132"/>
            <a:ext cx="144463" cy="169863"/>
          </a:xfrm>
          <a:prstGeom prst="triangl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0" name="Triangle isocèle 29"/>
          <p:cNvSpPr/>
          <p:nvPr/>
        </p:nvSpPr>
        <p:spPr>
          <a:xfrm flipV="1">
            <a:off x="6580188" y="2753445"/>
            <a:ext cx="144462" cy="168275"/>
          </a:xfrm>
          <a:prstGeom prst="triangl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1" name="Triangle isocèle 30"/>
          <p:cNvSpPr/>
          <p:nvPr/>
        </p:nvSpPr>
        <p:spPr>
          <a:xfrm>
            <a:off x="1700213" y="5636345"/>
            <a:ext cx="144462" cy="169862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2" name="Triangle isocèle 31"/>
          <p:cNvSpPr/>
          <p:nvPr/>
        </p:nvSpPr>
        <p:spPr>
          <a:xfrm>
            <a:off x="3141663" y="5636345"/>
            <a:ext cx="142875" cy="169862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3" name="Triangle isocèle 32"/>
          <p:cNvSpPr/>
          <p:nvPr/>
        </p:nvSpPr>
        <p:spPr>
          <a:xfrm>
            <a:off x="4540250" y="5636345"/>
            <a:ext cx="142875" cy="169862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4" name="Triangle isocèle 33"/>
          <p:cNvSpPr/>
          <p:nvPr/>
        </p:nvSpPr>
        <p:spPr>
          <a:xfrm>
            <a:off x="5881688" y="5636345"/>
            <a:ext cx="144462" cy="169862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5" name="ZoneTexte 88"/>
          <p:cNvSpPr txBox="1">
            <a:spLocks noChangeArrowheads="1"/>
          </p:cNvSpPr>
          <p:nvPr/>
        </p:nvSpPr>
        <p:spPr bwMode="auto">
          <a:xfrm>
            <a:off x="5737225" y="5788745"/>
            <a:ext cx="8604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altLang="fr-FR" sz="1200">
                <a:latin typeface="Arial" charset="0"/>
                <a:cs typeface="Arial" charset="0"/>
              </a:rPr>
              <a:t>BK 10 nM</a:t>
            </a:r>
            <a:endParaRPr lang="fr-CA" altLang="fr-FR" sz="1200">
              <a:latin typeface="Arial" charset="0"/>
              <a:cs typeface="Arial" charset="0"/>
            </a:endParaRPr>
          </a:p>
        </p:txBody>
      </p:sp>
      <p:sp>
        <p:nvSpPr>
          <p:cNvPr id="36" name="Triangle isocèle 35"/>
          <p:cNvSpPr/>
          <p:nvPr/>
        </p:nvSpPr>
        <p:spPr>
          <a:xfrm flipV="1">
            <a:off x="2249488" y="4664795"/>
            <a:ext cx="142875" cy="169862"/>
          </a:xfrm>
          <a:prstGeom prst="triangl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7" name="Triangle isocèle 36"/>
          <p:cNvSpPr/>
          <p:nvPr/>
        </p:nvSpPr>
        <p:spPr>
          <a:xfrm flipV="1">
            <a:off x="3660775" y="4817195"/>
            <a:ext cx="144463" cy="169862"/>
          </a:xfrm>
          <a:prstGeom prst="triangl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8" name="Triangle isocèle 37"/>
          <p:cNvSpPr/>
          <p:nvPr/>
        </p:nvSpPr>
        <p:spPr>
          <a:xfrm flipV="1">
            <a:off x="4967288" y="4888632"/>
            <a:ext cx="142875" cy="169863"/>
          </a:xfrm>
          <a:prstGeom prst="triangl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9" name="Triangle isocèle 38"/>
          <p:cNvSpPr/>
          <p:nvPr/>
        </p:nvSpPr>
        <p:spPr>
          <a:xfrm flipV="1">
            <a:off x="6669088" y="4664795"/>
            <a:ext cx="144462" cy="169862"/>
          </a:xfrm>
          <a:prstGeom prst="triangl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cxnSp>
        <p:nvCxnSpPr>
          <p:cNvPr id="40" name="Connecteur droit 39"/>
          <p:cNvCxnSpPr/>
          <p:nvPr/>
        </p:nvCxnSpPr>
        <p:spPr>
          <a:xfrm flipV="1">
            <a:off x="5961063" y="4842595"/>
            <a:ext cx="36512" cy="64770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557338" y="2556595"/>
            <a:ext cx="584200" cy="503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42" name="Rectangle 41"/>
          <p:cNvSpPr/>
          <p:nvPr/>
        </p:nvSpPr>
        <p:spPr>
          <a:xfrm>
            <a:off x="1893888" y="3402732"/>
            <a:ext cx="32385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43" name="Rectangle 42"/>
          <p:cNvSpPr/>
          <p:nvPr/>
        </p:nvSpPr>
        <p:spPr>
          <a:xfrm>
            <a:off x="1427163" y="3650382"/>
            <a:ext cx="161925" cy="111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44" name="Rectangle 43"/>
          <p:cNvSpPr/>
          <p:nvPr/>
        </p:nvSpPr>
        <p:spPr>
          <a:xfrm>
            <a:off x="2773363" y="2731220"/>
            <a:ext cx="703262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45" name="Rectangle 44"/>
          <p:cNvSpPr/>
          <p:nvPr/>
        </p:nvSpPr>
        <p:spPr>
          <a:xfrm>
            <a:off x="2884488" y="2850282"/>
            <a:ext cx="277812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46" name="Rectangle 45"/>
          <p:cNvSpPr/>
          <p:nvPr/>
        </p:nvSpPr>
        <p:spPr>
          <a:xfrm>
            <a:off x="2719388" y="2980457"/>
            <a:ext cx="279400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47" name="Rectangle 46"/>
          <p:cNvSpPr/>
          <p:nvPr/>
        </p:nvSpPr>
        <p:spPr>
          <a:xfrm>
            <a:off x="4098925" y="2812182"/>
            <a:ext cx="796925" cy="661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48" name="Rectangle 47"/>
          <p:cNvSpPr/>
          <p:nvPr/>
        </p:nvSpPr>
        <p:spPr>
          <a:xfrm>
            <a:off x="5937250" y="3351932"/>
            <a:ext cx="646113" cy="293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49" name="Rectangle 48"/>
          <p:cNvSpPr/>
          <p:nvPr/>
        </p:nvSpPr>
        <p:spPr>
          <a:xfrm>
            <a:off x="5735638" y="2537545"/>
            <a:ext cx="646112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50" name="Rectangle 49"/>
          <p:cNvSpPr/>
          <p:nvPr/>
        </p:nvSpPr>
        <p:spPr>
          <a:xfrm>
            <a:off x="6008688" y="5217245"/>
            <a:ext cx="733425" cy="460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51" name="Rectangle 50"/>
          <p:cNvSpPr/>
          <p:nvPr/>
        </p:nvSpPr>
        <p:spPr>
          <a:xfrm>
            <a:off x="6013450" y="4990232"/>
            <a:ext cx="292100" cy="460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52" name="Rectangle 51"/>
          <p:cNvSpPr/>
          <p:nvPr/>
        </p:nvSpPr>
        <p:spPr>
          <a:xfrm>
            <a:off x="6229350" y="4682257"/>
            <a:ext cx="2921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53" name="Rectangle 52"/>
          <p:cNvSpPr/>
          <p:nvPr/>
        </p:nvSpPr>
        <p:spPr>
          <a:xfrm>
            <a:off x="6302375" y="5141045"/>
            <a:ext cx="2921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54" name="Rectangle 53"/>
          <p:cNvSpPr/>
          <p:nvPr/>
        </p:nvSpPr>
        <p:spPr>
          <a:xfrm>
            <a:off x="6092825" y="5026745"/>
            <a:ext cx="32385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55" name="Rectangle 54"/>
          <p:cNvSpPr/>
          <p:nvPr/>
        </p:nvSpPr>
        <p:spPr>
          <a:xfrm>
            <a:off x="5603875" y="4747345"/>
            <a:ext cx="32385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56" name="Rectangle 55"/>
          <p:cNvSpPr/>
          <p:nvPr/>
        </p:nvSpPr>
        <p:spPr>
          <a:xfrm>
            <a:off x="4292600" y="4885457"/>
            <a:ext cx="649288" cy="407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57" name="Rectangle 56"/>
          <p:cNvSpPr/>
          <p:nvPr/>
        </p:nvSpPr>
        <p:spPr>
          <a:xfrm>
            <a:off x="4445000" y="5037857"/>
            <a:ext cx="649288" cy="407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58" name="Rectangle 57"/>
          <p:cNvSpPr/>
          <p:nvPr/>
        </p:nvSpPr>
        <p:spPr>
          <a:xfrm>
            <a:off x="2965450" y="4640982"/>
            <a:ext cx="647700" cy="633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59" name="Rectangle 58"/>
          <p:cNvSpPr/>
          <p:nvPr/>
        </p:nvSpPr>
        <p:spPr>
          <a:xfrm>
            <a:off x="1893888" y="5456957"/>
            <a:ext cx="647700" cy="633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60" name="Rectangle 59"/>
          <p:cNvSpPr/>
          <p:nvPr/>
        </p:nvSpPr>
        <p:spPr>
          <a:xfrm>
            <a:off x="1557338" y="4352057"/>
            <a:ext cx="647700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61" name="Rectangle 60"/>
          <p:cNvSpPr/>
          <p:nvPr/>
        </p:nvSpPr>
        <p:spPr>
          <a:xfrm>
            <a:off x="1860550" y="5241057"/>
            <a:ext cx="300038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62" name="ZoneTexte 63"/>
          <p:cNvSpPr txBox="1">
            <a:spLocks noChangeArrowheads="1"/>
          </p:cNvSpPr>
          <p:nvPr/>
        </p:nvSpPr>
        <p:spPr bwMode="auto">
          <a:xfrm>
            <a:off x="287338" y="5082307"/>
            <a:ext cx="396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altLang="fr-FR" sz="1200">
                <a:latin typeface="Arial" charset="0"/>
                <a:cs typeface="Arial" charset="0"/>
              </a:rPr>
              <a:t>1 g</a:t>
            </a:r>
            <a:endParaRPr lang="fr-CA" altLang="fr-FR" sz="1200">
              <a:latin typeface="Arial" charset="0"/>
              <a:cs typeface="Arial" charset="0"/>
            </a:endParaRPr>
          </a:p>
        </p:txBody>
      </p:sp>
      <p:sp>
        <p:nvSpPr>
          <p:cNvPr id="63" name="Espace réservé du contenu 2"/>
          <p:cNvSpPr txBox="1">
            <a:spLocks/>
          </p:cNvSpPr>
          <p:nvPr/>
        </p:nvSpPr>
        <p:spPr>
          <a:xfrm>
            <a:off x="251520" y="692696"/>
            <a:ext cx="8229600" cy="54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Tachyphylaxis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as well as the inhibitory effect of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aprotinin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or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icatibant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indicated that KLK-1 releases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from residual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kininogen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(s) adherent to the freshly isolated vein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4405863" y="6324600"/>
            <a:ext cx="4198585" cy="400110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 et al., </a:t>
            </a:r>
            <a:r>
              <a:rPr lang="fr-CA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</a:t>
            </a:r>
            <a:r>
              <a:rPr lang="fr-CA" sz="20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fr-CA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2016;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180</a:t>
            </a:r>
            <a:endParaRPr lang="fr-C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3084604" y="6324600"/>
            <a:ext cx="5206875" cy="400110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 et al., </a:t>
            </a:r>
            <a:r>
              <a:rPr lang="fr-CA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BMC </a:t>
            </a:r>
            <a:r>
              <a:rPr lang="fr-CA" sz="20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fr-CA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Notes  </a:t>
            </a: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2016;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452</a:t>
            </a: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052736"/>
            <a:ext cx="380237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5536" y="2168667"/>
            <a:ext cx="5516984" cy="103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0440" y="3824851"/>
            <a:ext cx="5220072" cy="126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4824536" y="1232563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latin typeface="Arial" pitchFamily="34" charset="0"/>
                <a:cs typeface="Arial" pitchFamily="34" charset="0"/>
              </a:rPr>
              <a:t>HEK 293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cells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expressing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B2R-GFP</a:t>
            </a:r>
            <a:endParaRPr lang="fr-CA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84240" y="260648"/>
            <a:ext cx="8959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 err="1" smtClean="0">
                <a:latin typeface="Arial" pitchFamily="34" charset="0"/>
                <a:cs typeface="Arial" pitchFamily="34" charset="0"/>
              </a:rPr>
              <a:t>Verifying</a:t>
            </a:r>
            <a:r>
              <a:rPr lang="fr-CA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fr-CA" sz="2000" dirty="0" err="1" smtClean="0">
                <a:latin typeface="Arial" pitchFamily="34" charset="0"/>
                <a:cs typeface="Arial" pitchFamily="34" charset="0"/>
              </a:rPr>
              <a:t>properties</a:t>
            </a:r>
            <a:r>
              <a:rPr lang="fr-CA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A" sz="2000" dirty="0" err="1" smtClean="0">
                <a:latin typeface="Arial" pitchFamily="34" charset="0"/>
                <a:cs typeface="Arial" pitchFamily="34" charset="0"/>
              </a:rPr>
              <a:t>special</a:t>
            </a:r>
            <a:r>
              <a:rPr lang="fr-CA" sz="2000" dirty="0" smtClean="0">
                <a:latin typeface="Arial" pitchFamily="34" charset="0"/>
                <a:cs typeface="Arial" pitchFamily="34" charset="0"/>
              </a:rPr>
              <a:t> peptide ligands, </a:t>
            </a:r>
            <a:r>
              <a:rPr lang="fr-CA" sz="2000" dirty="0" err="1" smtClean="0">
                <a:latin typeface="Arial" pitchFamily="34" charset="0"/>
                <a:cs typeface="Arial" pitchFamily="34" charset="0"/>
              </a:rPr>
              <a:t>such</a:t>
            </a:r>
            <a:r>
              <a:rPr lang="fr-CA" sz="2000" dirty="0" smtClean="0">
                <a:latin typeface="Arial" pitchFamily="34" charset="0"/>
                <a:cs typeface="Arial" pitchFamily="34" charset="0"/>
              </a:rPr>
              <a:t> as fluorescent probes</a:t>
            </a:r>
            <a:endParaRPr lang="fr-C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96544" y="1808627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GFP</a:t>
            </a:r>
            <a:endParaRPr lang="fr-CA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5976664" y="1808627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Cy7</a:t>
            </a:r>
            <a:endParaRPr lang="fr-CA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137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Antagonists have variable affinities for B2Rs from various mammalian species; the human umbilical vein smooth muscle naturally expresses the BK B2R</a:t>
            </a:r>
          </a:p>
          <a:p>
            <a:pPr marL="0" indent="0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Not a “low tech” approach: remarkably quantitative and complementary to molecular/cellular pharmacology. In a time scale of several hours, this assay allows determining potency,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surmountability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residual agonist activity, specificity and reversibility </a:t>
            </a:r>
          </a:p>
          <a:p>
            <a:pPr marL="0" indent="0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This assay has an intermediate level of complexity between cellular and molecular pharmacology on one hand, and in vivo studies in subhuman primates on the other </a:t>
            </a:r>
          </a:p>
          <a:p>
            <a:pPr marL="0" indent="0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23528" y="260648"/>
            <a:ext cx="8229600" cy="11430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CA" kern="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fr-CA" kern="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338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822" y="5847946"/>
            <a:ext cx="3141762" cy="60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22312" y="2141983"/>
            <a:ext cx="4665712" cy="11430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CA" sz="4000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fr-CA" sz="4000" kern="0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 bwMode="auto">
          <a:xfrm>
            <a:off x="179512" y="3108795"/>
            <a:ext cx="4489755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/>
            <a:r>
              <a:rPr lang="en-CA" altLang="fr-FR" sz="2800" dirty="0" smtClean="0"/>
              <a:t>Ms. Johanne Bouthillier</a:t>
            </a:r>
          </a:p>
          <a:p>
            <a:pPr marL="342900" indent="-342900"/>
            <a:r>
              <a:rPr lang="en-CA" altLang="fr-FR" sz="2800" dirty="0" smtClean="0"/>
              <a:t>Dr. Xavier Charest-Morin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035957" y="6334780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pharvaris.com</a:t>
            </a:r>
            <a:endParaRPr lang="fr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5835563" y="116632"/>
            <a:ext cx="2520280" cy="11430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CA" sz="4000" kern="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endParaRPr lang="fr-CA" sz="4000" kern="0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908720"/>
            <a:ext cx="3751262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5141" y="4448379"/>
            <a:ext cx="2721124" cy="99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1291" y="3284984"/>
            <a:ext cx="2028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721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2887680" y="2327394"/>
            <a:ext cx="132428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CA" alt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abnormal</a:t>
            </a:r>
            <a:r>
              <a:rPr lang="fr-CA" alt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surfaces</a:t>
            </a:r>
            <a:endParaRPr lang="fr-FR" alt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739234" y="5113707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CA" altLang="fr-FR" dirty="0">
                <a:solidFill>
                  <a:srgbClr val="993300"/>
                </a:solidFill>
              </a:rPr>
              <a:t>BK</a:t>
            </a:r>
            <a:endParaRPr lang="fr-FR" altLang="fr-FR" dirty="0">
              <a:solidFill>
                <a:srgbClr val="993300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436109" y="4919682"/>
            <a:ext cx="919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fr-CA" altLang="fr-FR" dirty="0" smtClean="0">
                <a:solidFill>
                  <a:srgbClr val="993300"/>
                </a:solidFill>
              </a:rPr>
              <a:t>Lys-BK</a:t>
            </a:r>
            <a:endParaRPr lang="fr-FR" altLang="fr-FR" dirty="0">
              <a:solidFill>
                <a:srgbClr val="993300"/>
              </a:solidFill>
            </a:endParaRPr>
          </a:p>
        </p:txBody>
      </p:sp>
      <p:sp>
        <p:nvSpPr>
          <p:cNvPr id="6" name="Text Box 60"/>
          <p:cNvSpPr txBox="1">
            <a:spLocks noChangeArrowheads="1"/>
          </p:cNvSpPr>
          <p:nvPr/>
        </p:nvSpPr>
        <p:spPr bwMode="auto">
          <a:xfrm>
            <a:off x="4174664" y="1856808"/>
            <a:ext cx="22618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fr-CA" altLang="fr-FR" dirty="0" smtClean="0">
                <a:solidFill>
                  <a:schemeClr val="accent1"/>
                </a:solidFill>
              </a:rPr>
              <a:t>plasma-</a:t>
            </a:r>
            <a:r>
              <a:rPr lang="fr-CA" altLang="fr-FR" b="1" dirty="0" err="1" smtClean="0">
                <a:solidFill>
                  <a:schemeClr val="accent1"/>
                </a:solidFill>
              </a:rPr>
              <a:t>kallikrein</a:t>
            </a:r>
            <a:endParaRPr lang="fr-FR" altLang="fr-FR" b="1" dirty="0">
              <a:solidFill>
                <a:schemeClr val="accent1"/>
              </a:solidFill>
            </a:endParaRPr>
          </a:p>
        </p:txBody>
      </p:sp>
      <p:sp>
        <p:nvSpPr>
          <p:cNvPr id="7" name="Arc 84"/>
          <p:cNvSpPr>
            <a:spLocks/>
          </p:cNvSpPr>
          <p:nvPr/>
        </p:nvSpPr>
        <p:spPr bwMode="auto">
          <a:xfrm rot="10800000">
            <a:off x="2874799" y="4631650"/>
            <a:ext cx="647700" cy="432048"/>
          </a:xfrm>
          <a:custGeom>
            <a:avLst/>
            <a:gdLst>
              <a:gd name="T0" fmla="*/ 0 w 21600"/>
              <a:gd name="T1" fmla="*/ 0 h 21600"/>
              <a:gd name="T2" fmla="*/ 647700 w 21600"/>
              <a:gd name="T3" fmla="*/ 936625 h 21600"/>
              <a:gd name="T4" fmla="*/ 0 w 21600"/>
              <a:gd name="T5" fmla="*/ 9366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8" name="Line 75"/>
          <p:cNvSpPr>
            <a:spLocks noChangeShapeType="1"/>
          </p:cNvSpPr>
          <p:nvPr/>
        </p:nvSpPr>
        <p:spPr bwMode="auto">
          <a:xfrm>
            <a:off x="6902582" y="3726910"/>
            <a:ext cx="0" cy="68871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" name="Text Box 60"/>
          <p:cNvSpPr txBox="1">
            <a:spLocks noChangeArrowheads="1"/>
          </p:cNvSpPr>
          <p:nvPr/>
        </p:nvSpPr>
        <p:spPr bwMode="auto">
          <a:xfrm>
            <a:off x="827584" y="4703658"/>
            <a:ext cx="170005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fr-CA" altLang="fr-FR" sz="1400" b="1" dirty="0" smtClean="0"/>
              <a:t>tissue </a:t>
            </a:r>
            <a:r>
              <a:rPr lang="fr-CA" altLang="fr-FR" sz="1400" b="1" dirty="0" err="1" smtClean="0"/>
              <a:t>kallikrein</a:t>
            </a:r>
            <a:r>
              <a:rPr lang="fr-CA" altLang="fr-FR" sz="1400" b="1" dirty="0" smtClean="0"/>
              <a:t> = </a:t>
            </a:r>
          </a:p>
          <a:p>
            <a:pPr algn="r" eaLnBrk="1" hangingPunct="1"/>
            <a:r>
              <a:rPr lang="fr-CA" altLang="fr-FR" b="1" dirty="0" smtClean="0"/>
              <a:t>KLK-1</a:t>
            </a:r>
            <a:endParaRPr lang="fr-FR" altLang="fr-FR" b="1" dirty="0"/>
          </a:p>
        </p:txBody>
      </p:sp>
      <p:sp>
        <p:nvSpPr>
          <p:cNvPr id="10" name="Line 61"/>
          <p:cNvSpPr>
            <a:spLocks noChangeShapeType="1"/>
          </p:cNvSpPr>
          <p:nvPr/>
        </p:nvSpPr>
        <p:spPr bwMode="auto">
          <a:xfrm>
            <a:off x="5504042" y="2207777"/>
            <a:ext cx="1161323" cy="1709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1" name="Line 61"/>
          <p:cNvSpPr>
            <a:spLocks noChangeShapeType="1"/>
          </p:cNvSpPr>
          <p:nvPr/>
        </p:nvSpPr>
        <p:spPr bwMode="auto">
          <a:xfrm flipV="1">
            <a:off x="3522499" y="1990222"/>
            <a:ext cx="0" cy="39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fr-CA"/>
          </a:p>
        </p:txBody>
      </p:sp>
      <p:sp>
        <p:nvSpPr>
          <p:cNvPr id="12" name="Arc 84"/>
          <p:cNvSpPr>
            <a:spLocks/>
          </p:cNvSpPr>
          <p:nvPr/>
        </p:nvSpPr>
        <p:spPr bwMode="auto">
          <a:xfrm rot="10800000" flipH="1">
            <a:off x="6254882" y="4343314"/>
            <a:ext cx="647700" cy="913097"/>
          </a:xfrm>
          <a:custGeom>
            <a:avLst/>
            <a:gdLst>
              <a:gd name="T0" fmla="*/ 0 w 21600"/>
              <a:gd name="T1" fmla="*/ 0 h 21600"/>
              <a:gd name="T2" fmla="*/ 647700 w 21600"/>
              <a:gd name="T3" fmla="*/ 936625 h 21600"/>
              <a:gd name="T4" fmla="*/ 0 w 21600"/>
              <a:gd name="T5" fmla="*/ 9366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559288" y="3695529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dirty="0"/>
              <a:t>LK</a:t>
            </a:r>
          </a:p>
        </p:txBody>
      </p:sp>
      <p:sp>
        <p:nvSpPr>
          <p:cNvPr id="14" name="Freeform 21"/>
          <p:cNvSpPr>
            <a:spLocks/>
          </p:cNvSpPr>
          <p:nvPr/>
        </p:nvSpPr>
        <p:spPr bwMode="auto">
          <a:xfrm>
            <a:off x="1721088" y="3071641"/>
            <a:ext cx="781050" cy="598488"/>
          </a:xfrm>
          <a:custGeom>
            <a:avLst/>
            <a:gdLst>
              <a:gd name="T0" fmla="*/ 2147483647 w 976"/>
              <a:gd name="T1" fmla="*/ 2147483647 h 736"/>
              <a:gd name="T2" fmla="*/ 2147483647 w 976"/>
              <a:gd name="T3" fmla="*/ 2147483647 h 736"/>
              <a:gd name="T4" fmla="*/ 2147483647 w 976"/>
              <a:gd name="T5" fmla="*/ 2147483647 h 736"/>
              <a:gd name="T6" fmla="*/ 2147483647 w 976"/>
              <a:gd name="T7" fmla="*/ 2147483647 h 73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6" h="736">
                <a:moveTo>
                  <a:pt x="368" y="736"/>
                </a:moveTo>
                <a:cubicBezTo>
                  <a:pt x="184" y="552"/>
                  <a:pt x="0" y="368"/>
                  <a:pt x="80" y="256"/>
                </a:cubicBezTo>
                <a:cubicBezTo>
                  <a:pt x="160" y="144"/>
                  <a:pt x="720" y="0"/>
                  <a:pt x="848" y="64"/>
                </a:cubicBezTo>
                <a:cubicBezTo>
                  <a:pt x="976" y="128"/>
                  <a:pt x="848" y="544"/>
                  <a:pt x="848" y="640"/>
                </a:cubicBezTo>
              </a:path>
            </a:pathLst>
          </a:custGeom>
          <a:noFill/>
          <a:ln w="28575" cmpd="sng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>
              <a:solidFill>
                <a:srgbClr val="993300"/>
              </a:solidFill>
            </a:endParaRPr>
          </a:p>
        </p:txBody>
      </p:sp>
      <p:sp>
        <p:nvSpPr>
          <p:cNvPr id="15" name="Freeform 22"/>
          <p:cNvSpPr>
            <a:spLocks/>
          </p:cNvSpPr>
          <p:nvPr/>
        </p:nvSpPr>
        <p:spPr bwMode="auto">
          <a:xfrm flipH="1">
            <a:off x="2449751" y="3109741"/>
            <a:ext cx="781050" cy="600075"/>
          </a:xfrm>
          <a:custGeom>
            <a:avLst/>
            <a:gdLst>
              <a:gd name="T0" fmla="*/ 2147483647 w 976"/>
              <a:gd name="T1" fmla="*/ 2147483647 h 736"/>
              <a:gd name="T2" fmla="*/ 2147483647 w 976"/>
              <a:gd name="T3" fmla="*/ 2147483647 h 736"/>
              <a:gd name="T4" fmla="*/ 2147483647 w 976"/>
              <a:gd name="T5" fmla="*/ 2147483647 h 736"/>
              <a:gd name="T6" fmla="*/ 2147483647 w 976"/>
              <a:gd name="T7" fmla="*/ 2147483647 h 73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6" h="736">
                <a:moveTo>
                  <a:pt x="368" y="736"/>
                </a:moveTo>
                <a:cubicBezTo>
                  <a:pt x="184" y="552"/>
                  <a:pt x="0" y="368"/>
                  <a:pt x="80" y="256"/>
                </a:cubicBezTo>
                <a:cubicBezTo>
                  <a:pt x="160" y="144"/>
                  <a:pt x="720" y="0"/>
                  <a:pt x="848" y="64"/>
                </a:cubicBezTo>
                <a:cubicBezTo>
                  <a:pt x="976" y="128"/>
                  <a:pt x="848" y="544"/>
                  <a:pt x="848" y="640"/>
                </a:cubicBezTo>
              </a:path>
            </a:pathLst>
          </a:custGeom>
          <a:noFill/>
          <a:ln w="28575" cmpd="sng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>
              <a:solidFill>
                <a:srgbClr val="993300"/>
              </a:solidFill>
            </a:endParaRPr>
          </a:p>
        </p:txBody>
      </p:sp>
      <p:sp>
        <p:nvSpPr>
          <p:cNvPr id="16" name="Freeform 23"/>
          <p:cNvSpPr>
            <a:spLocks/>
          </p:cNvSpPr>
          <p:nvPr/>
        </p:nvSpPr>
        <p:spPr bwMode="auto">
          <a:xfrm flipH="1" flipV="1">
            <a:off x="2525951" y="4009854"/>
            <a:ext cx="781050" cy="598487"/>
          </a:xfrm>
          <a:custGeom>
            <a:avLst/>
            <a:gdLst>
              <a:gd name="T0" fmla="*/ 2147483647 w 976"/>
              <a:gd name="T1" fmla="*/ 2147483647 h 736"/>
              <a:gd name="T2" fmla="*/ 2147483647 w 976"/>
              <a:gd name="T3" fmla="*/ 2147483647 h 736"/>
              <a:gd name="T4" fmla="*/ 2147483647 w 976"/>
              <a:gd name="T5" fmla="*/ 2147483647 h 736"/>
              <a:gd name="T6" fmla="*/ 2147483647 w 976"/>
              <a:gd name="T7" fmla="*/ 2147483647 h 73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6" h="736">
                <a:moveTo>
                  <a:pt x="368" y="736"/>
                </a:moveTo>
                <a:cubicBezTo>
                  <a:pt x="184" y="552"/>
                  <a:pt x="0" y="368"/>
                  <a:pt x="80" y="256"/>
                </a:cubicBezTo>
                <a:cubicBezTo>
                  <a:pt x="160" y="144"/>
                  <a:pt x="720" y="0"/>
                  <a:pt x="848" y="64"/>
                </a:cubicBezTo>
                <a:cubicBezTo>
                  <a:pt x="976" y="128"/>
                  <a:pt x="848" y="544"/>
                  <a:pt x="848" y="640"/>
                </a:cubicBezTo>
              </a:path>
            </a:pathLst>
          </a:custGeom>
          <a:noFill/>
          <a:ln w="28575" cmpd="sng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>
              <a:solidFill>
                <a:srgbClr val="993300"/>
              </a:solidFill>
            </a:endParaRPr>
          </a:p>
        </p:txBody>
      </p:sp>
      <p:sp>
        <p:nvSpPr>
          <p:cNvPr id="17" name="Freeform 24"/>
          <p:cNvSpPr>
            <a:spLocks/>
          </p:cNvSpPr>
          <p:nvPr/>
        </p:nvSpPr>
        <p:spPr bwMode="auto">
          <a:xfrm flipV="1">
            <a:off x="1811576" y="4009854"/>
            <a:ext cx="779462" cy="598487"/>
          </a:xfrm>
          <a:custGeom>
            <a:avLst/>
            <a:gdLst>
              <a:gd name="T0" fmla="*/ 2147483647 w 976"/>
              <a:gd name="T1" fmla="*/ 2147483647 h 736"/>
              <a:gd name="T2" fmla="*/ 2147483647 w 976"/>
              <a:gd name="T3" fmla="*/ 2147483647 h 736"/>
              <a:gd name="T4" fmla="*/ 2147483647 w 976"/>
              <a:gd name="T5" fmla="*/ 2147483647 h 736"/>
              <a:gd name="T6" fmla="*/ 2147483647 w 976"/>
              <a:gd name="T7" fmla="*/ 2147483647 h 73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6" h="736">
                <a:moveTo>
                  <a:pt x="368" y="736"/>
                </a:moveTo>
                <a:cubicBezTo>
                  <a:pt x="184" y="552"/>
                  <a:pt x="0" y="368"/>
                  <a:pt x="80" y="256"/>
                </a:cubicBezTo>
                <a:cubicBezTo>
                  <a:pt x="160" y="144"/>
                  <a:pt x="720" y="0"/>
                  <a:pt x="848" y="64"/>
                </a:cubicBezTo>
                <a:cubicBezTo>
                  <a:pt x="976" y="128"/>
                  <a:pt x="848" y="544"/>
                  <a:pt x="848" y="640"/>
                </a:cubicBezTo>
              </a:path>
            </a:pathLst>
          </a:custGeom>
          <a:noFill/>
          <a:ln w="28575" cmpd="sng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>
              <a:solidFill>
                <a:srgbClr val="993300"/>
              </a:solidFill>
            </a:endParaRPr>
          </a:p>
        </p:txBody>
      </p:sp>
      <p:sp>
        <p:nvSpPr>
          <p:cNvPr id="18" name="Freeform 25"/>
          <p:cNvSpPr>
            <a:spLocks/>
          </p:cNvSpPr>
          <p:nvPr/>
        </p:nvSpPr>
        <p:spPr bwMode="auto">
          <a:xfrm rot="4756665" flipH="1">
            <a:off x="2962514" y="3605041"/>
            <a:ext cx="793750" cy="587375"/>
          </a:xfrm>
          <a:custGeom>
            <a:avLst/>
            <a:gdLst>
              <a:gd name="T0" fmla="*/ 2147483647 w 976"/>
              <a:gd name="T1" fmla="*/ 2147483647 h 736"/>
              <a:gd name="T2" fmla="*/ 2147483647 w 976"/>
              <a:gd name="T3" fmla="*/ 2147483647 h 736"/>
              <a:gd name="T4" fmla="*/ 2147483647 w 976"/>
              <a:gd name="T5" fmla="*/ 2147483647 h 736"/>
              <a:gd name="T6" fmla="*/ 2147483647 w 976"/>
              <a:gd name="T7" fmla="*/ 2147483647 h 73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6" h="736">
                <a:moveTo>
                  <a:pt x="368" y="736"/>
                </a:moveTo>
                <a:cubicBezTo>
                  <a:pt x="184" y="552"/>
                  <a:pt x="0" y="368"/>
                  <a:pt x="80" y="256"/>
                </a:cubicBezTo>
                <a:cubicBezTo>
                  <a:pt x="160" y="144"/>
                  <a:pt x="720" y="0"/>
                  <a:pt x="848" y="64"/>
                </a:cubicBezTo>
                <a:cubicBezTo>
                  <a:pt x="976" y="128"/>
                  <a:pt x="848" y="544"/>
                  <a:pt x="848" y="640"/>
                </a:cubicBezTo>
              </a:path>
            </a:pathLst>
          </a:custGeom>
          <a:noFill/>
          <a:ln w="28575" cmpd="sng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>
              <a:solidFill>
                <a:srgbClr val="993300"/>
              </a:solidFill>
            </a:endParaRPr>
          </a:p>
        </p:txBody>
      </p:sp>
      <p:cxnSp>
        <p:nvCxnSpPr>
          <p:cNvPr id="19" name="AutoShape 26"/>
          <p:cNvCxnSpPr>
            <a:cxnSpLocks noChangeShapeType="1"/>
            <a:stCxn id="14" idx="3"/>
            <a:endCxn id="14" idx="3"/>
          </p:cNvCxnSpPr>
          <p:nvPr/>
        </p:nvCxnSpPr>
        <p:spPr bwMode="auto">
          <a:xfrm>
            <a:off x="2398951" y="3592341"/>
            <a:ext cx="0" cy="0"/>
          </a:xfrm>
          <a:prstGeom prst="straightConnector1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27"/>
          <p:cNvCxnSpPr>
            <a:cxnSpLocks noChangeShapeType="1"/>
            <a:stCxn id="14" idx="3"/>
            <a:endCxn id="15" idx="3"/>
          </p:cNvCxnSpPr>
          <p:nvPr/>
        </p:nvCxnSpPr>
        <p:spPr bwMode="auto">
          <a:xfrm>
            <a:off x="2398951" y="3592341"/>
            <a:ext cx="153987" cy="38100"/>
          </a:xfrm>
          <a:prstGeom prst="straightConnector1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28"/>
          <p:cNvCxnSpPr>
            <a:cxnSpLocks noChangeShapeType="1"/>
            <a:stCxn id="15" idx="0"/>
            <a:endCxn id="18" idx="3"/>
          </p:cNvCxnSpPr>
          <p:nvPr/>
        </p:nvCxnSpPr>
        <p:spPr bwMode="auto">
          <a:xfrm flipV="1">
            <a:off x="2937113" y="3652666"/>
            <a:ext cx="155575" cy="55563"/>
          </a:xfrm>
          <a:prstGeom prst="straightConnector1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AutoShape 29"/>
          <p:cNvCxnSpPr>
            <a:cxnSpLocks noChangeShapeType="1"/>
            <a:stCxn id="16" idx="0"/>
            <a:endCxn id="18" idx="0"/>
          </p:cNvCxnSpPr>
          <p:nvPr/>
        </p:nvCxnSpPr>
        <p:spPr bwMode="auto">
          <a:xfrm>
            <a:off x="3014901" y="4011441"/>
            <a:ext cx="73025" cy="39688"/>
          </a:xfrm>
          <a:prstGeom prst="straightConnector1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30"/>
          <p:cNvCxnSpPr>
            <a:cxnSpLocks noChangeShapeType="1"/>
            <a:stCxn id="17" idx="3"/>
            <a:endCxn id="16" idx="3"/>
          </p:cNvCxnSpPr>
          <p:nvPr/>
        </p:nvCxnSpPr>
        <p:spPr bwMode="auto">
          <a:xfrm>
            <a:off x="2487851" y="4087641"/>
            <a:ext cx="141287" cy="0"/>
          </a:xfrm>
          <a:prstGeom prst="straightConnector1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31"/>
          <p:cNvCxnSpPr>
            <a:cxnSpLocks noChangeShapeType="1"/>
          </p:cNvCxnSpPr>
          <p:nvPr/>
        </p:nvCxnSpPr>
        <p:spPr bwMode="auto">
          <a:xfrm>
            <a:off x="2025888" y="3889204"/>
            <a:ext cx="77788" cy="130175"/>
          </a:xfrm>
          <a:prstGeom prst="straightConnector1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1949688" y="3581229"/>
            <a:ext cx="528638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000" dirty="0">
                <a:solidFill>
                  <a:srgbClr val="993300"/>
                </a:solidFill>
              </a:rPr>
              <a:t>N</a:t>
            </a:r>
          </a:p>
        </p:txBody>
      </p:sp>
      <p:sp>
        <p:nvSpPr>
          <p:cNvPr id="26" name="Text Box 33"/>
          <p:cNvSpPr txBox="1">
            <a:spLocks noChangeArrowheads="1"/>
          </p:cNvSpPr>
          <p:nvPr/>
        </p:nvSpPr>
        <p:spPr bwMode="auto">
          <a:xfrm>
            <a:off x="1840151" y="3717755"/>
            <a:ext cx="47522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000" dirty="0">
                <a:solidFill>
                  <a:srgbClr val="993300"/>
                </a:solidFill>
              </a:rPr>
              <a:t>C</a:t>
            </a: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6561584" y="2035082"/>
            <a:ext cx="2474912" cy="1612900"/>
            <a:chOff x="144" y="48"/>
            <a:chExt cx="1776" cy="1152"/>
          </a:xfrm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438" y="48"/>
              <a:ext cx="599" cy="449"/>
            </a:xfrm>
            <a:custGeom>
              <a:avLst/>
              <a:gdLst>
                <a:gd name="T0" fmla="*/ 1 w 976"/>
                <a:gd name="T1" fmla="*/ 1 h 736"/>
                <a:gd name="T2" fmla="*/ 1 w 976"/>
                <a:gd name="T3" fmla="*/ 1 h 736"/>
                <a:gd name="T4" fmla="*/ 1 w 976"/>
                <a:gd name="T5" fmla="*/ 1 h 736"/>
                <a:gd name="T6" fmla="*/ 1 w 976"/>
                <a:gd name="T7" fmla="*/ 1 h 7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6" h="736">
                  <a:moveTo>
                    <a:pt x="368" y="736"/>
                  </a:moveTo>
                  <a:cubicBezTo>
                    <a:pt x="184" y="552"/>
                    <a:pt x="0" y="368"/>
                    <a:pt x="80" y="256"/>
                  </a:cubicBezTo>
                  <a:cubicBezTo>
                    <a:pt x="160" y="144"/>
                    <a:pt x="720" y="0"/>
                    <a:pt x="848" y="64"/>
                  </a:cubicBezTo>
                  <a:cubicBezTo>
                    <a:pt x="976" y="128"/>
                    <a:pt x="848" y="544"/>
                    <a:pt x="848" y="640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 flipH="1">
              <a:off x="997" y="77"/>
              <a:ext cx="599" cy="449"/>
            </a:xfrm>
            <a:custGeom>
              <a:avLst/>
              <a:gdLst>
                <a:gd name="T0" fmla="*/ 1 w 976"/>
                <a:gd name="T1" fmla="*/ 1 h 736"/>
                <a:gd name="T2" fmla="*/ 1 w 976"/>
                <a:gd name="T3" fmla="*/ 1 h 736"/>
                <a:gd name="T4" fmla="*/ 1 w 976"/>
                <a:gd name="T5" fmla="*/ 1 h 736"/>
                <a:gd name="T6" fmla="*/ 1 w 976"/>
                <a:gd name="T7" fmla="*/ 1 h 7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6" h="736">
                  <a:moveTo>
                    <a:pt x="368" y="736"/>
                  </a:moveTo>
                  <a:cubicBezTo>
                    <a:pt x="184" y="552"/>
                    <a:pt x="0" y="368"/>
                    <a:pt x="80" y="256"/>
                  </a:cubicBezTo>
                  <a:cubicBezTo>
                    <a:pt x="160" y="144"/>
                    <a:pt x="720" y="0"/>
                    <a:pt x="848" y="64"/>
                  </a:cubicBezTo>
                  <a:cubicBezTo>
                    <a:pt x="976" y="128"/>
                    <a:pt x="848" y="544"/>
                    <a:pt x="848" y="640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 flipH="1" flipV="1">
              <a:off x="1056" y="751"/>
              <a:ext cx="599" cy="449"/>
            </a:xfrm>
            <a:custGeom>
              <a:avLst/>
              <a:gdLst>
                <a:gd name="T0" fmla="*/ 1 w 976"/>
                <a:gd name="T1" fmla="*/ 1 h 736"/>
                <a:gd name="T2" fmla="*/ 1 w 976"/>
                <a:gd name="T3" fmla="*/ 1 h 736"/>
                <a:gd name="T4" fmla="*/ 1 w 976"/>
                <a:gd name="T5" fmla="*/ 1 h 736"/>
                <a:gd name="T6" fmla="*/ 1 w 976"/>
                <a:gd name="T7" fmla="*/ 1 h 7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6" h="736">
                  <a:moveTo>
                    <a:pt x="368" y="736"/>
                  </a:moveTo>
                  <a:cubicBezTo>
                    <a:pt x="184" y="552"/>
                    <a:pt x="0" y="368"/>
                    <a:pt x="80" y="256"/>
                  </a:cubicBezTo>
                  <a:cubicBezTo>
                    <a:pt x="160" y="144"/>
                    <a:pt x="720" y="0"/>
                    <a:pt x="848" y="64"/>
                  </a:cubicBezTo>
                  <a:cubicBezTo>
                    <a:pt x="976" y="128"/>
                    <a:pt x="848" y="544"/>
                    <a:pt x="848" y="640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auto">
            <a:xfrm flipV="1">
              <a:off x="507" y="751"/>
              <a:ext cx="598" cy="449"/>
            </a:xfrm>
            <a:custGeom>
              <a:avLst/>
              <a:gdLst>
                <a:gd name="T0" fmla="*/ 1 w 976"/>
                <a:gd name="T1" fmla="*/ 1 h 736"/>
                <a:gd name="T2" fmla="*/ 1 w 976"/>
                <a:gd name="T3" fmla="*/ 1 h 736"/>
                <a:gd name="T4" fmla="*/ 1 w 976"/>
                <a:gd name="T5" fmla="*/ 1 h 736"/>
                <a:gd name="T6" fmla="*/ 1 w 976"/>
                <a:gd name="T7" fmla="*/ 1 h 7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6" h="736">
                  <a:moveTo>
                    <a:pt x="368" y="736"/>
                  </a:moveTo>
                  <a:cubicBezTo>
                    <a:pt x="184" y="552"/>
                    <a:pt x="0" y="368"/>
                    <a:pt x="80" y="256"/>
                  </a:cubicBezTo>
                  <a:cubicBezTo>
                    <a:pt x="160" y="144"/>
                    <a:pt x="720" y="0"/>
                    <a:pt x="848" y="64"/>
                  </a:cubicBezTo>
                  <a:cubicBezTo>
                    <a:pt x="976" y="128"/>
                    <a:pt x="848" y="544"/>
                    <a:pt x="848" y="640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 rot="4756665" flipH="1">
              <a:off x="1397" y="442"/>
              <a:ext cx="596" cy="451"/>
            </a:xfrm>
            <a:custGeom>
              <a:avLst/>
              <a:gdLst>
                <a:gd name="T0" fmla="*/ 1 w 976"/>
                <a:gd name="T1" fmla="*/ 1 h 736"/>
                <a:gd name="T2" fmla="*/ 1 w 976"/>
                <a:gd name="T3" fmla="*/ 1 h 736"/>
                <a:gd name="T4" fmla="*/ 1 w 976"/>
                <a:gd name="T5" fmla="*/ 1 h 736"/>
                <a:gd name="T6" fmla="*/ 1 w 976"/>
                <a:gd name="T7" fmla="*/ 1 h 7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6" h="736">
                  <a:moveTo>
                    <a:pt x="368" y="736"/>
                  </a:moveTo>
                  <a:cubicBezTo>
                    <a:pt x="184" y="552"/>
                    <a:pt x="0" y="368"/>
                    <a:pt x="80" y="256"/>
                  </a:cubicBezTo>
                  <a:cubicBezTo>
                    <a:pt x="160" y="144"/>
                    <a:pt x="720" y="0"/>
                    <a:pt x="848" y="64"/>
                  </a:cubicBezTo>
                  <a:cubicBezTo>
                    <a:pt x="976" y="128"/>
                    <a:pt x="848" y="544"/>
                    <a:pt x="848" y="640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3" name="Freeform 10"/>
            <p:cNvSpPr>
              <a:spLocks/>
            </p:cNvSpPr>
            <p:nvPr/>
          </p:nvSpPr>
          <p:spPr bwMode="auto">
            <a:xfrm rot="-4756665">
              <a:off x="72" y="549"/>
              <a:ext cx="596" cy="451"/>
            </a:xfrm>
            <a:custGeom>
              <a:avLst/>
              <a:gdLst>
                <a:gd name="T0" fmla="*/ 1 w 976"/>
                <a:gd name="T1" fmla="*/ 1 h 736"/>
                <a:gd name="T2" fmla="*/ 1 w 976"/>
                <a:gd name="T3" fmla="*/ 1 h 736"/>
                <a:gd name="T4" fmla="*/ 1 w 976"/>
                <a:gd name="T5" fmla="*/ 1 h 736"/>
                <a:gd name="T6" fmla="*/ 1 w 976"/>
                <a:gd name="T7" fmla="*/ 1 h 7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6" h="736">
                  <a:moveTo>
                    <a:pt x="368" y="736"/>
                  </a:moveTo>
                  <a:cubicBezTo>
                    <a:pt x="184" y="552"/>
                    <a:pt x="0" y="368"/>
                    <a:pt x="80" y="256"/>
                  </a:cubicBezTo>
                  <a:cubicBezTo>
                    <a:pt x="160" y="144"/>
                    <a:pt x="720" y="0"/>
                    <a:pt x="848" y="64"/>
                  </a:cubicBezTo>
                  <a:cubicBezTo>
                    <a:pt x="976" y="128"/>
                    <a:pt x="848" y="544"/>
                    <a:pt x="848" y="640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34" name="AutoShape 11"/>
            <p:cNvCxnSpPr>
              <a:cxnSpLocks noChangeShapeType="1"/>
              <a:stCxn id="28" idx="3"/>
              <a:endCxn id="28" idx="3"/>
            </p:cNvCxnSpPr>
            <p:nvPr/>
          </p:nvCxnSpPr>
          <p:spPr bwMode="auto">
            <a:xfrm>
              <a:off x="959" y="439"/>
              <a:ext cx="0" cy="0"/>
            </a:xfrm>
            <a:prstGeom prst="straightConnector1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12"/>
            <p:cNvCxnSpPr>
              <a:cxnSpLocks noChangeShapeType="1"/>
              <a:stCxn id="28" idx="3"/>
              <a:endCxn id="29" idx="3"/>
            </p:cNvCxnSpPr>
            <p:nvPr/>
          </p:nvCxnSpPr>
          <p:spPr bwMode="auto">
            <a:xfrm>
              <a:off x="959" y="439"/>
              <a:ext cx="117" cy="28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13"/>
            <p:cNvCxnSpPr>
              <a:cxnSpLocks noChangeShapeType="1"/>
              <a:stCxn id="29" idx="0"/>
              <a:endCxn id="32" idx="3"/>
            </p:cNvCxnSpPr>
            <p:nvPr/>
          </p:nvCxnSpPr>
          <p:spPr bwMode="auto">
            <a:xfrm flipV="1">
              <a:off x="1371" y="483"/>
              <a:ext cx="118" cy="43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14"/>
            <p:cNvCxnSpPr>
              <a:cxnSpLocks noChangeShapeType="1"/>
              <a:stCxn id="30" idx="0"/>
              <a:endCxn id="32" idx="0"/>
            </p:cNvCxnSpPr>
            <p:nvPr/>
          </p:nvCxnSpPr>
          <p:spPr bwMode="auto">
            <a:xfrm>
              <a:off x="1430" y="751"/>
              <a:ext cx="55" cy="31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15"/>
            <p:cNvCxnSpPr>
              <a:cxnSpLocks noChangeShapeType="1"/>
              <a:stCxn id="31" idx="3"/>
              <a:endCxn id="30" idx="3"/>
            </p:cNvCxnSpPr>
            <p:nvPr/>
          </p:nvCxnSpPr>
          <p:spPr bwMode="auto">
            <a:xfrm>
              <a:off x="1026" y="809"/>
              <a:ext cx="109" cy="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16"/>
            <p:cNvCxnSpPr>
              <a:cxnSpLocks noChangeShapeType="1"/>
              <a:stCxn id="33" idx="0"/>
              <a:endCxn id="31" idx="0"/>
            </p:cNvCxnSpPr>
            <p:nvPr/>
          </p:nvCxnSpPr>
          <p:spPr bwMode="auto">
            <a:xfrm flipV="1">
              <a:off x="578" y="751"/>
              <a:ext cx="154" cy="138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Text Box 17"/>
            <p:cNvSpPr txBox="1">
              <a:spLocks noChangeArrowheads="1"/>
            </p:cNvSpPr>
            <p:nvPr/>
          </p:nvSpPr>
          <p:spPr bwMode="auto">
            <a:xfrm>
              <a:off x="645" y="430"/>
              <a:ext cx="406" cy="1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000" dirty="0">
                  <a:solidFill>
                    <a:schemeClr val="accent1"/>
                  </a:solidFill>
                </a:rPr>
                <a:t>N</a:t>
              </a:r>
            </a:p>
          </p:txBody>
        </p:sp>
        <p:sp>
          <p:nvSpPr>
            <p:cNvPr id="41" name="Text Box 18"/>
            <p:cNvSpPr txBox="1">
              <a:spLocks noChangeArrowheads="1"/>
            </p:cNvSpPr>
            <p:nvPr/>
          </p:nvSpPr>
          <p:spPr bwMode="auto">
            <a:xfrm>
              <a:off x="526" y="546"/>
              <a:ext cx="412" cy="1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000" dirty="0">
                  <a:solidFill>
                    <a:schemeClr val="accent1"/>
                  </a:solidFill>
                </a:rPr>
                <a:t>C</a:t>
              </a:r>
            </a:p>
          </p:txBody>
        </p:sp>
      </p:grp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7856984" y="2720882"/>
            <a:ext cx="5812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dirty="0">
                <a:solidFill>
                  <a:schemeClr val="accent1"/>
                </a:solidFill>
              </a:rPr>
              <a:t>HK</a:t>
            </a:r>
          </a:p>
        </p:txBody>
      </p:sp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1883797" y="1856808"/>
            <a:ext cx="736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CA" altLang="fr-FR" b="1" dirty="0" err="1" smtClean="0">
                <a:solidFill>
                  <a:schemeClr val="accent1"/>
                </a:solidFill>
              </a:rPr>
              <a:t>FXIIa</a:t>
            </a:r>
            <a:endParaRPr lang="fr-FR" altLang="fr-FR" sz="1400" dirty="0">
              <a:solidFill>
                <a:schemeClr val="accent1"/>
              </a:solidFill>
            </a:endParaRPr>
          </a:p>
        </p:txBody>
      </p:sp>
      <p:sp>
        <p:nvSpPr>
          <p:cNvPr id="44" name="Line 61"/>
          <p:cNvSpPr>
            <a:spLocks noChangeShapeType="1"/>
          </p:cNvSpPr>
          <p:nvPr/>
        </p:nvSpPr>
        <p:spPr bwMode="auto">
          <a:xfrm flipV="1">
            <a:off x="2514441" y="4847674"/>
            <a:ext cx="329367" cy="9013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7067436" y="5049699"/>
            <a:ext cx="17008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CA" altLang="fr-FR" sz="1400" dirty="0" smtClean="0">
                <a:solidFill>
                  <a:srgbClr val="993300"/>
                </a:solidFill>
              </a:rPr>
              <a:t>inactive</a:t>
            </a:r>
          </a:p>
          <a:p>
            <a:pPr eaLnBrk="1" hangingPunct="1"/>
            <a:r>
              <a:rPr lang="fr-CA" altLang="fr-FR" sz="1400" dirty="0" smtClean="0">
                <a:solidFill>
                  <a:srgbClr val="993300"/>
                </a:solidFill>
              </a:rPr>
              <a:t>fragment</a:t>
            </a:r>
            <a:r>
              <a:rPr lang="fr-CA" altLang="fr-FR" sz="1400" i="1" dirty="0" smtClean="0">
                <a:solidFill>
                  <a:srgbClr val="993300"/>
                </a:solidFill>
              </a:rPr>
              <a:t>s</a:t>
            </a:r>
            <a:endParaRPr lang="fr-FR" altLang="fr-FR" sz="1400" i="1" dirty="0">
              <a:solidFill>
                <a:srgbClr val="993300"/>
              </a:solidFill>
            </a:endParaRPr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 flipH="1" flipV="1">
            <a:off x="6042343" y="5428678"/>
            <a:ext cx="110203" cy="21317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7" name="Line 18"/>
          <p:cNvSpPr>
            <a:spLocks noChangeShapeType="1"/>
          </p:cNvSpPr>
          <p:nvPr/>
        </p:nvSpPr>
        <p:spPr bwMode="auto">
          <a:xfrm flipH="1" flipV="1">
            <a:off x="4355975" y="5135706"/>
            <a:ext cx="1627733" cy="534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8" name="Text Box 36"/>
          <p:cNvSpPr txBox="1">
            <a:spLocks noChangeArrowheads="1"/>
          </p:cNvSpPr>
          <p:nvPr/>
        </p:nvSpPr>
        <p:spPr bwMode="auto">
          <a:xfrm>
            <a:off x="262636" y="1052736"/>
            <a:ext cx="960519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CA" altLang="fr-FR" sz="1600" b="1" dirty="0" err="1" smtClean="0"/>
              <a:t>plasmin</a:t>
            </a:r>
            <a:endParaRPr lang="fr-FR" altLang="fr-FR" sz="1600" dirty="0"/>
          </a:p>
        </p:txBody>
      </p:sp>
      <p:sp>
        <p:nvSpPr>
          <p:cNvPr id="49" name="Line 61"/>
          <p:cNvSpPr>
            <a:spLocks noChangeShapeType="1"/>
          </p:cNvSpPr>
          <p:nvPr/>
        </p:nvSpPr>
        <p:spPr bwMode="auto">
          <a:xfrm>
            <a:off x="1043609" y="1353207"/>
            <a:ext cx="1071956" cy="3709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50" name="Text Box 36"/>
          <p:cNvSpPr txBox="1">
            <a:spLocks noChangeArrowheads="1"/>
          </p:cNvSpPr>
          <p:nvPr/>
        </p:nvSpPr>
        <p:spPr bwMode="auto">
          <a:xfrm>
            <a:off x="1020733" y="543294"/>
            <a:ext cx="103098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fr-CA" altLang="fr-FR" sz="1600" b="1" dirty="0" err="1" smtClean="0"/>
              <a:t>tPA</a:t>
            </a:r>
            <a:r>
              <a:rPr lang="fr-CA" altLang="fr-FR" sz="1600" b="1" dirty="0" smtClean="0"/>
              <a:t>, </a:t>
            </a:r>
            <a:r>
              <a:rPr lang="fr-CA" altLang="fr-FR" sz="1600" b="1" dirty="0" err="1" smtClean="0"/>
              <a:t>uPA</a:t>
            </a:r>
            <a:endParaRPr lang="fr-FR" altLang="fr-FR" sz="1600" dirty="0"/>
          </a:p>
        </p:txBody>
      </p:sp>
      <p:sp>
        <p:nvSpPr>
          <p:cNvPr id="51" name="Line 61"/>
          <p:cNvSpPr>
            <a:spLocks noChangeShapeType="1"/>
          </p:cNvSpPr>
          <p:nvPr/>
        </p:nvSpPr>
        <p:spPr bwMode="auto">
          <a:xfrm rot="5400000">
            <a:off x="483615" y="836680"/>
            <a:ext cx="576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52" name="Text Box 36"/>
          <p:cNvSpPr txBox="1">
            <a:spLocks noChangeArrowheads="1"/>
          </p:cNvSpPr>
          <p:nvPr/>
        </p:nvSpPr>
        <p:spPr bwMode="auto">
          <a:xfrm>
            <a:off x="179512" y="188640"/>
            <a:ext cx="13452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fr-CA" altLang="fr-FR" sz="1600" dirty="0" err="1" smtClean="0"/>
              <a:t>plasminogen</a:t>
            </a:r>
            <a:endParaRPr lang="fr-FR" altLang="fr-FR" sz="1600" dirty="0"/>
          </a:p>
        </p:txBody>
      </p:sp>
      <p:sp>
        <p:nvSpPr>
          <p:cNvPr id="53" name="Line 61"/>
          <p:cNvSpPr>
            <a:spLocks noChangeShapeType="1"/>
          </p:cNvSpPr>
          <p:nvPr/>
        </p:nvSpPr>
        <p:spPr bwMode="auto">
          <a:xfrm flipH="1">
            <a:off x="787734" y="709826"/>
            <a:ext cx="18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58" name="Line 86"/>
          <p:cNvSpPr>
            <a:spLocks noChangeShapeType="1"/>
          </p:cNvSpPr>
          <p:nvPr/>
        </p:nvSpPr>
        <p:spPr bwMode="auto">
          <a:xfrm>
            <a:off x="4283968" y="5207714"/>
            <a:ext cx="216024" cy="36004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59" name="Text Box 93"/>
          <p:cNvSpPr txBox="1">
            <a:spLocks noChangeArrowheads="1"/>
          </p:cNvSpPr>
          <p:nvPr/>
        </p:nvSpPr>
        <p:spPr bwMode="auto">
          <a:xfrm>
            <a:off x="4067944" y="6287834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000" dirty="0">
                <a:solidFill>
                  <a:srgbClr val="000000"/>
                </a:solidFill>
              </a:rPr>
              <a:t>B</a:t>
            </a:r>
            <a:r>
              <a:rPr lang="fr-FR" altLang="fr-FR" sz="2000" baseline="-25000" dirty="0">
                <a:solidFill>
                  <a:srgbClr val="000000"/>
                </a:solidFill>
              </a:rPr>
              <a:t>2</a:t>
            </a:r>
            <a:r>
              <a:rPr lang="fr-FR" altLang="fr-FR" sz="2000" dirty="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60" name="Line 86"/>
          <p:cNvSpPr>
            <a:spLocks noChangeShapeType="1"/>
          </p:cNvSpPr>
          <p:nvPr/>
        </p:nvSpPr>
        <p:spPr bwMode="auto">
          <a:xfrm flipH="1">
            <a:off x="5004048" y="5352806"/>
            <a:ext cx="792088" cy="286955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grpSp>
        <p:nvGrpSpPr>
          <p:cNvPr id="64" name="Groupe 63"/>
          <p:cNvGrpSpPr/>
          <p:nvPr/>
        </p:nvGrpSpPr>
        <p:grpSpPr>
          <a:xfrm rot="8590518">
            <a:off x="6353026" y="1693296"/>
            <a:ext cx="388669" cy="305683"/>
            <a:chOff x="5662295" y="7679691"/>
            <a:chExt cx="431800" cy="144463"/>
          </a:xfrm>
        </p:grpSpPr>
        <p:sp>
          <p:nvSpPr>
            <p:cNvPr id="65" name="Line 28"/>
            <p:cNvSpPr>
              <a:spLocks noChangeShapeType="1"/>
            </p:cNvSpPr>
            <p:nvPr/>
          </p:nvSpPr>
          <p:spPr bwMode="auto">
            <a:xfrm>
              <a:off x="6094095" y="7679691"/>
              <a:ext cx="0" cy="14446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>
                <a:latin typeface="+mj-lt"/>
              </a:endParaRPr>
            </a:p>
          </p:txBody>
        </p:sp>
        <p:sp>
          <p:nvSpPr>
            <p:cNvPr id="66" name="Line 30"/>
            <p:cNvSpPr>
              <a:spLocks noChangeShapeType="1"/>
            </p:cNvSpPr>
            <p:nvPr/>
          </p:nvSpPr>
          <p:spPr bwMode="auto">
            <a:xfrm flipH="1">
              <a:off x="5662295" y="7751129"/>
              <a:ext cx="43180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>
                <a:latin typeface="+mj-lt"/>
              </a:endParaRPr>
            </a:p>
          </p:txBody>
        </p:sp>
      </p:grpSp>
      <p:sp>
        <p:nvSpPr>
          <p:cNvPr id="67" name="Text Box 36"/>
          <p:cNvSpPr txBox="1">
            <a:spLocks noChangeArrowheads="1"/>
          </p:cNvSpPr>
          <p:nvPr/>
        </p:nvSpPr>
        <p:spPr bwMode="auto">
          <a:xfrm>
            <a:off x="6619829" y="1478069"/>
            <a:ext cx="7825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fr-CA" altLang="fr-FR" sz="1400" dirty="0" smtClean="0"/>
              <a:t>C1-INH</a:t>
            </a:r>
            <a:endParaRPr lang="fr-FR" altLang="fr-FR" sz="1400" dirty="0"/>
          </a:p>
        </p:txBody>
      </p:sp>
      <p:sp>
        <p:nvSpPr>
          <p:cNvPr id="68" name="Text Box 36"/>
          <p:cNvSpPr txBox="1">
            <a:spLocks noChangeArrowheads="1"/>
          </p:cNvSpPr>
          <p:nvPr/>
        </p:nvSpPr>
        <p:spPr bwMode="auto">
          <a:xfrm>
            <a:off x="5788132" y="6284599"/>
            <a:ext cx="7280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CA" altLang="fr-FR" sz="2000" dirty="0" smtClean="0"/>
              <a:t>ACE</a:t>
            </a:r>
            <a:endParaRPr lang="fr-FR" altLang="fr-FR" sz="2000" dirty="0"/>
          </a:p>
        </p:txBody>
      </p:sp>
      <p:grpSp>
        <p:nvGrpSpPr>
          <p:cNvPr id="69" name="Groupe 68"/>
          <p:cNvGrpSpPr/>
          <p:nvPr/>
        </p:nvGrpSpPr>
        <p:grpSpPr>
          <a:xfrm rot="9993891">
            <a:off x="6828313" y="5805055"/>
            <a:ext cx="388669" cy="305683"/>
            <a:chOff x="5662295" y="7679691"/>
            <a:chExt cx="431800" cy="144463"/>
          </a:xfrm>
        </p:grpSpPr>
        <p:sp>
          <p:nvSpPr>
            <p:cNvPr id="70" name="Line 28"/>
            <p:cNvSpPr>
              <a:spLocks noChangeShapeType="1"/>
            </p:cNvSpPr>
            <p:nvPr/>
          </p:nvSpPr>
          <p:spPr bwMode="auto">
            <a:xfrm>
              <a:off x="6094095" y="7679691"/>
              <a:ext cx="0" cy="14446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>
                <a:latin typeface="+mj-lt"/>
              </a:endParaRPr>
            </a:p>
          </p:txBody>
        </p:sp>
        <p:sp>
          <p:nvSpPr>
            <p:cNvPr id="71" name="Line 30"/>
            <p:cNvSpPr>
              <a:spLocks noChangeShapeType="1"/>
            </p:cNvSpPr>
            <p:nvPr/>
          </p:nvSpPr>
          <p:spPr bwMode="auto">
            <a:xfrm flipH="1">
              <a:off x="5662295" y="7751129"/>
              <a:ext cx="43180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>
                <a:latin typeface="+mj-lt"/>
              </a:endParaRPr>
            </a:p>
          </p:txBody>
        </p:sp>
      </p:grpSp>
      <p:sp>
        <p:nvSpPr>
          <p:cNvPr id="72" name="Text Box 36"/>
          <p:cNvSpPr txBox="1">
            <a:spLocks noChangeArrowheads="1"/>
          </p:cNvSpPr>
          <p:nvPr/>
        </p:nvSpPr>
        <p:spPr bwMode="auto">
          <a:xfrm>
            <a:off x="7092280" y="5744785"/>
            <a:ext cx="13708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fr-CA" altLang="fr-FR" sz="1400" i="1" dirty="0" smtClean="0"/>
              <a:t>ACE </a:t>
            </a:r>
            <a:r>
              <a:rPr lang="fr-CA" altLang="fr-FR" sz="1400" i="1" dirty="0" err="1" smtClean="0"/>
              <a:t>inhibitors</a:t>
            </a:r>
            <a:endParaRPr lang="fr-FR" altLang="fr-FR" sz="1400" i="1" dirty="0"/>
          </a:p>
        </p:txBody>
      </p:sp>
      <p:grpSp>
        <p:nvGrpSpPr>
          <p:cNvPr id="73" name="Groupe 72"/>
          <p:cNvGrpSpPr/>
          <p:nvPr/>
        </p:nvGrpSpPr>
        <p:grpSpPr>
          <a:xfrm>
            <a:off x="5760000" y="5670306"/>
            <a:ext cx="1113978" cy="1049576"/>
            <a:chOff x="5760000" y="5691785"/>
            <a:chExt cx="1113978" cy="1078034"/>
          </a:xfrm>
        </p:grpSpPr>
        <p:sp>
          <p:nvSpPr>
            <p:cNvPr id="74" name="Freeform 61"/>
            <p:cNvSpPr>
              <a:spLocks/>
            </p:cNvSpPr>
            <p:nvPr/>
          </p:nvSpPr>
          <p:spPr bwMode="auto">
            <a:xfrm>
              <a:off x="5959640" y="5801548"/>
              <a:ext cx="774700" cy="774700"/>
            </a:xfrm>
            <a:custGeom>
              <a:avLst/>
              <a:gdLst>
                <a:gd name="T0" fmla="*/ 2147483647 w 488"/>
                <a:gd name="T1" fmla="*/ 2147483647 h 488"/>
                <a:gd name="T2" fmla="*/ 2147483647 w 488"/>
                <a:gd name="T3" fmla="*/ 2147483647 h 488"/>
                <a:gd name="T4" fmla="*/ 2147483647 w 488"/>
                <a:gd name="T5" fmla="*/ 2147483647 h 488"/>
                <a:gd name="T6" fmla="*/ 2147483647 w 488"/>
                <a:gd name="T7" fmla="*/ 2147483647 h 488"/>
                <a:gd name="T8" fmla="*/ 2147483647 w 488"/>
                <a:gd name="T9" fmla="*/ 2147483647 h 488"/>
                <a:gd name="T10" fmla="*/ 2147483647 w 488"/>
                <a:gd name="T11" fmla="*/ 2147483647 h 488"/>
                <a:gd name="T12" fmla="*/ 2147483647 w 488"/>
                <a:gd name="T13" fmla="*/ 2147483647 h 488"/>
                <a:gd name="T14" fmla="*/ 2147483647 w 488"/>
                <a:gd name="T15" fmla="*/ 2147483647 h 488"/>
                <a:gd name="T16" fmla="*/ 2147483647 w 488"/>
                <a:gd name="T17" fmla="*/ 2147483647 h 488"/>
                <a:gd name="T18" fmla="*/ 2147483647 w 488"/>
                <a:gd name="T19" fmla="*/ 2147483647 h 488"/>
                <a:gd name="T20" fmla="*/ 2147483647 w 488"/>
                <a:gd name="T21" fmla="*/ 2147483647 h 488"/>
                <a:gd name="T22" fmla="*/ 2147483647 w 488"/>
                <a:gd name="T23" fmla="*/ 2147483647 h 488"/>
                <a:gd name="T24" fmla="*/ 2147483647 w 488"/>
                <a:gd name="T25" fmla="*/ 2147483647 h 488"/>
                <a:gd name="T26" fmla="*/ 2147483647 w 488"/>
                <a:gd name="T27" fmla="*/ 2147483647 h 488"/>
                <a:gd name="T28" fmla="*/ 2147483647 w 488"/>
                <a:gd name="T29" fmla="*/ 2147483647 h 488"/>
                <a:gd name="T30" fmla="*/ 0 w 488"/>
                <a:gd name="T31" fmla="*/ 2147483647 h 4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88" h="488">
                  <a:moveTo>
                    <a:pt x="480" y="488"/>
                  </a:moveTo>
                  <a:cubicBezTo>
                    <a:pt x="480" y="480"/>
                    <a:pt x="480" y="472"/>
                    <a:pt x="480" y="440"/>
                  </a:cubicBezTo>
                  <a:cubicBezTo>
                    <a:pt x="480" y="408"/>
                    <a:pt x="480" y="344"/>
                    <a:pt x="480" y="296"/>
                  </a:cubicBezTo>
                  <a:cubicBezTo>
                    <a:pt x="480" y="248"/>
                    <a:pt x="488" y="192"/>
                    <a:pt x="480" y="152"/>
                  </a:cubicBezTo>
                  <a:cubicBezTo>
                    <a:pt x="472" y="112"/>
                    <a:pt x="456" y="80"/>
                    <a:pt x="432" y="56"/>
                  </a:cubicBezTo>
                  <a:cubicBezTo>
                    <a:pt x="408" y="32"/>
                    <a:pt x="368" y="16"/>
                    <a:pt x="336" y="8"/>
                  </a:cubicBezTo>
                  <a:cubicBezTo>
                    <a:pt x="304" y="0"/>
                    <a:pt x="256" y="0"/>
                    <a:pt x="240" y="8"/>
                  </a:cubicBezTo>
                  <a:cubicBezTo>
                    <a:pt x="224" y="16"/>
                    <a:pt x="248" y="48"/>
                    <a:pt x="240" y="56"/>
                  </a:cubicBezTo>
                  <a:cubicBezTo>
                    <a:pt x="232" y="64"/>
                    <a:pt x="200" y="64"/>
                    <a:pt x="192" y="56"/>
                  </a:cubicBezTo>
                  <a:cubicBezTo>
                    <a:pt x="184" y="48"/>
                    <a:pt x="200" y="16"/>
                    <a:pt x="192" y="8"/>
                  </a:cubicBezTo>
                  <a:cubicBezTo>
                    <a:pt x="184" y="0"/>
                    <a:pt x="152" y="0"/>
                    <a:pt x="144" y="8"/>
                  </a:cubicBezTo>
                  <a:cubicBezTo>
                    <a:pt x="136" y="16"/>
                    <a:pt x="152" y="48"/>
                    <a:pt x="144" y="56"/>
                  </a:cubicBezTo>
                  <a:cubicBezTo>
                    <a:pt x="136" y="64"/>
                    <a:pt x="104" y="64"/>
                    <a:pt x="96" y="56"/>
                  </a:cubicBezTo>
                  <a:cubicBezTo>
                    <a:pt x="88" y="48"/>
                    <a:pt x="104" y="16"/>
                    <a:pt x="96" y="8"/>
                  </a:cubicBezTo>
                  <a:cubicBezTo>
                    <a:pt x="88" y="0"/>
                    <a:pt x="64" y="8"/>
                    <a:pt x="48" y="8"/>
                  </a:cubicBezTo>
                  <a:cubicBezTo>
                    <a:pt x="32" y="8"/>
                    <a:pt x="8" y="8"/>
                    <a:pt x="0" y="8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5" name="Text Box 124"/>
            <p:cNvSpPr txBox="1">
              <a:spLocks noChangeArrowheads="1"/>
            </p:cNvSpPr>
            <p:nvPr/>
          </p:nvSpPr>
          <p:spPr bwMode="auto">
            <a:xfrm>
              <a:off x="5760000" y="5691785"/>
              <a:ext cx="2063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000" dirty="0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76" name="Text Box 125"/>
            <p:cNvSpPr txBox="1">
              <a:spLocks noChangeArrowheads="1"/>
            </p:cNvSpPr>
            <p:nvPr/>
          </p:nvSpPr>
          <p:spPr bwMode="auto">
            <a:xfrm>
              <a:off x="6588228" y="6525344"/>
              <a:ext cx="2857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altLang="fr-FR" sz="1000" dirty="0">
                  <a:solidFill>
                    <a:srgbClr val="0000FF"/>
                  </a:solidFill>
                </a:rPr>
                <a:t>C</a:t>
              </a:r>
              <a:endParaRPr lang="fr-FR" altLang="fr-FR" sz="1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77" name="Groupe 76"/>
          <p:cNvGrpSpPr/>
          <p:nvPr/>
        </p:nvGrpSpPr>
        <p:grpSpPr>
          <a:xfrm>
            <a:off x="4471784" y="5471339"/>
            <a:ext cx="711200" cy="1248543"/>
            <a:chOff x="4759816" y="5560789"/>
            <a:chExt cx="711200" cy="1248543"/>
          </a:xfrm>
        </p:grpSpPr>
        <p:sp>
          <p:nvSpPr>
            <p:cNvPr id="78" name="Freeform 49"/>
            <p:cNvSpPr>
              <a:spLocks/>
            </p:cNvSpPr>
            <p:nvPr/>
          </p:nvSpPr>
          <p:spPr bwMode="auto">
            <a:xfrm>
              <a:off x="4759816" y="5684664"/>
              <a:ext cx="711200" cy="1066800"/>
            </a:xfrm>
            <a:custGeom>
              <a:avLst/>
              <a:gdLst>
                <a:gd name="T0" fmla="*/ 2147483647 w 312"/>
                <a:gd name="T1" fmla="*/ 0 h 456"/>
                <a:gd name="T2" fmla="*/ 2147483647 w 312"/>
                <a:gd name="T3" fmla="*/ 2147483647 h 456"/>
                <a:gd name="T4" fmla="*/ 2147483647 w 312"/>
                <a:gd name="T5" fmla="*/ 2147483647 h 456"/>
                <a:gd name="T6" fmla="*/ 2147483647 w 312"/>
                <a:gd name="T7" fmla="*/ 2147483647 h 456"/>
                <a:gd name="T8" fmla="*/ 2147483647 w 312"/>
                <a:gd name="T9" fmla="*/ 2147483647 h 456"/>
                <a:gd name="T10" fmla="*/ 2147483647 w 312"/>
                <a:gd name="T11" fmla="*/ 2147483647 h 456"/>
                <a:gd name="T12" fmla="*/ 2147483647 w 312"/>
                <a:gd name="T13" fmla="*/ 2147483647 h 456"/>
                <a:gd name="T14" fmla="*/ 2147483647 w 312"/>
                <a:gd name="T15" fmla="*/ 2147483647 h 456"/>
                <a:gd name="T16" fmla="*/ 2147483647 w 312"/>
                <a:gd name="T17" fmla="*/ 2147483647 h 456"/>
                <a:gd name="T18" fmla="*/ 2147483647 w 312"/>
                <a:gd name="T19" fmla="*/ 2147483647 h 456"/>
                <a:gd name="T20" fmla="*/ 2147483647 w 312"/>
                <a:gd name="T21" fmla="*/ 2147483647 h 456"/>
                <a:gd name="T22" fmla="*/ 2147483647 w 312"/>
                <a:gd name="T23" fmla="*/ 2147483647 h 456"/>
                <a:gd name="T24" fmla="*/ 2147483647 w 312"/>
                <a:gd name="T25" fmla="*/ 2147483647 h 456"/>
                <a:gd name="T26" fmla="*/ 2147483647 w 312"/>
                <a:gd name="T27" fmla="*/ 2147483647 h 456"/>
                <a:gd name="T28" fmla="*/ 2147483647 w 312"/>
                <a:gd name="T29" fmla="*/ 2147483647 h 456"/>
                <a:gd name="T30" fmla="*/ 2147483647 w 312"/>
                <a:gd name="T31" fmla="*/ 2147483647 h 456"/>
                <a:gd name="T32" fmla="*/ 2147483647 w 312"/>
                <a:gd name="T33" fmla="*/ 2147483647 h 4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2" h="456">
                  <a:moveTo>
                    <a:pt x="112" y="0"/>
                  </a:moveTo>
                  <a:cubicBezTo>
                    <a:pt x="72" y="0"/>
                    <a:pt x="32" y="0"/>
                    <a:pt x="16" y="48"/>
                  </a:cubicBezTo>
                  <a:cubicBezTo>
                    <a:pt x="0" y="96"/>
                    <a:pt x="8" y="248"/>
                    <a:pt x="16" y="288"/>
                  </a:cubicBezTo>
                  <a:cubicBezTo>
                    <a:pt x="24" y="328"/>
                    <a:pt x="56" y="312"/>
                    <a:pt x="64" y="288"/>
                  </a:cubicBezTo>
                  <a:cubicBezTo>
                    <a:pt x="72" y="264"/>
                    <a:pt x="56" y="176"/>
                    <a:pt x="64" y="144"/>
                  </a:cubicBezTo>
                  <a:cubicBezTo>
                    <a:pt x="72" y="112"/>
                    <a:pt x="104" y="72"/>
                    <a:pt x="112" y="96"/>
                  </a:cubicBezTo>
                  <a:cubicBezTo>
                    <a:pt x="120" y="120"/>
                    <a:pt x="104" y="248"/>
                    <a:pt x="112" y="288"/>
                  </a:cubicBezTo>
                  <a:cubicBezTo>
                    <a:pt x="120" y="328"/>
                    <a:pt x="152" y="368"/>
                    <a:pt x="160" y="336"/>
                  </a:cubicBezTo>
                  <a:cubicBezTo>
                    <a:pt x="168" y="304"/>
                    <a:pt x="152" y="136"/>
                    <a:pt x="160" y="96"/>
                  </a:cubicBezTo>
                  <a:cubicBezTo>
                    <a:pt x="168" y="56"/>
                    <a:pt x="200" y="56"/>
                    <a:pt x="208" y="96"/>
                  </a:cubicBezTo>
                  <a:cubicBezTo>
                    <a:pt x="216" y="136"/>
                    <a:pt x="200" y="304"/>
                    <a:pt x="208" y="336"/>
                  </a:cubicBezTo>
                  <a:cubicBezTo>
                    <a:pt x="216" y="368"/>
                    <a:pt x="248" y="328"/>
                    <a:pt x="256" y="288"/>
                  </a:cubicBezTo>
                  <a:cubicBezTo>
                    <a:pt x="264" y="248"/>
                    <a:pt x="248" y="128"/>
                    <a:pt x="256" y="96"/>
                  </a:cubicBezTo>
                  <a:cubicBezTo>
                    <a:pt x="264" y="64"/>
                    <a:pt x="296" y="64"/>
                    <a:pt x="304" y="96"/>
                  </a:cubicBezTo>
                  <a:cubicBezTo>
                    <a:pt x="312" y="128"/>
                    <a:pt x="312" y="232"/>
                    <a:pt x="304" y="288"/>
                  </a:cubicBezTo>
                  <a:cubicBezTo>
                    <a:pt x="296" y="344"/>
                    <a:pt x="280" y="408"/>
                    <a:pt x="256" y="432"/>
                  </a:cubicBezTo>
                  <a:cubicBezTo>
                    <a:pt x="232" y="456"/>
                    <a:pt x="176" y="432"/>
                    <a:pt x="160" y="432"/>
                  </a:cubicBezTo>
                </a:path>
              </a:pathLst>
            </a:custGeom>
            <a:noFill/>
            <a:ln w="28575" cmpd="sng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79" name="Text Box 124"/>
            <p:cNvSpPr txBox="1">
              <a:spLocks noChangeArrowheads="1"/>
            </p:cNvSpPr>
            <p:nvPr/>
          </p:nvSpPr>
          <p:spPr bwMode="auto">
            <a:xfrm>
              <a:off x="4932040" y="5560789"/>
              <a:ext cx="2063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000" dirty="0">
                  <a:solidFill>
                    <a:srgbClr val="0070C0"/>
                  </a:solidFill>
                </a:rPr>
                <a:t>N</a:t>
              </a:r>
            </a:p>
          </p:txBody>
        </p:sp>
        <p:sp>
          <p:nvSpPr>
            <p:cNvPr id="80" name="Text Box 125"/>
            <p:cNvSpPr txBox="1">
              <a:spLocks noChangeArrowheads="1"/>
            </p:cNvSpPr>
            <p:nvPr/>
          </p:nvSpPr>
          <p:spPr bwMode="auto">
            <a:xfrm>
              <a:off x="4932040" y="6564857"/>
              <a:ext cx="2857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altLang="fr-FR" sz="1000" dirty="0">
                  <a:solidFill>
                    <a:srgbClr val="0070C0"/>
                  </a:solidFill>
                </a:rPr>
                <a:t>C</a:t>
              </a:r>
              <a:endParaRPr lang="fr-FR" altLang="fr-FR" sz="1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81" name="Line 18"/>
          <p:cNvSpPr>
            <a:spLocks noChangeShapeType="1"/>
          </p:cNvSpPr>
          <p:nvPr/>
        </p:nvSpPr>
        <p:spPr bwMode="auto">
          <a:xfrm flipH="1">
            <a:off x="6268855" y="5480420"/>
            <a:ext cx="754181" cy="18857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82" name="Text Box 60"/>
          <p:cNvSpPr txBox="1">
            <a:spLocks noChangeArrowheads="1"/>
          </p:cNvSpPr>
          <p:nvPr/>
        </p:nvSpPr>
        <p:spPr bwMode="auto">
          <a:xfrm>
            <a:off x="3929317" y="1272535"/>
            <a:ext cx="22618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fr-CA" altLang="fr-FR" dirty="0" err="1" smtClean="0">
                <a:solidFill>
                  <a:schemeClr val="accent1"/>
                </a:solidFill>
              </a:rPr>
              <a:t>prekallikrein</a:t>
            </a:r>
            <a:endParaRPr lang="fr-FR" altLang="fr-FR" dirty="0">
              <a:solidFill>
                <a:schemeClr val="accent1"/>
              </a:solidFill>
            </a:endParaRPr>
          </a:p>
        </p:txBody>
      </p:sp>
      <p:sp>
        <p:nvSpPr>
          <p:cNvPr id="83" name="Text Box 36"/>
          <p:cNvSpPr txBox="1">
            <a:spLocks noChangeArrowheads="1"/>
          </p:cNvSpPr>
          <p:nvPr/>
        </p:nvSpPr>
        <p:spPr bwMode="auto">
          <a:xfrm>
            <a:off x="1883797" y="1247274"/>
            <a:ext cx="6078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CA" altLang="fr-FR" dirty="0" smtClean="0">
                <a:solidFill>
                  <a:schemeClr val="accent1"/>
                </a:solidFill>
              </a:rPr>
              <a:t>FXII</a:t>
            </a:r>
            <a:endParaRPr lang="fr-FR" altLang="fr-FR" sz="1400" dirty="0">
              <a:solidFill>
                <a:schemeClr val="accent1"/>
              </a:solidFill>
            </a:endParaRPr>
          </a:p>
        </p:txBody>
      </p:sp>
      <p:sp>
        <p:nvSpPr>
          <p:cNvPr id="84" name="Line 61"/>
          <p:cNvSpPr>
            <a:spLocks noChangeShapeType="1"/>
          </p:cNvSpPr>
          <p:nvPr/>
        </p:nvSpPr>
        <p:spPr bwMode="auto">
          <a:xfrm flipH="1" flipV="1">
            <a:off x="2315379" y="1749589"/>
            <a:ext cx="2161734" cy="326096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85" name="Line 61"/>
          <p:cNvSpPr>
            <a:spLocks noChangeShapeType="1"/>
          </p:cNvSpPr>
          <p:nvPr/>
        </p:nvSpPr>
        <p:spPr bwMode="auto">
          <a:xfrm flipV="1">
            <a:off x="2629138" y="1749589"/>
            <a:ext cx="2568833" cy="29188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86" name="Line 61"/>
          <p:cNvSpPr>
            <a:spLocks noChangeShapeType="1"/>
          </p:cNvSpPr>
          <p:nvPr/>
        </p:nvSpPr>
        <p:spPr bwMode="auto">
          <a:xfrm rot="5400000">
            <a:off x="5145547" y="1785425"/>
            <a:ext cx="3600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87" name="Line 61"/>
          <p:cNvSpPr>
            <a:spLocks noChangeShapeType="1"/>
          </p:cNvSpPr>
          <p:nvPr/>
        </p:nvSpPr>
        <p:spPr bwMode="auto">
          <a:xfrm rot="5400000">
            <a:off x="2051736" y="1751314"/>
            <a:ext cx="2880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grpSp>
        <p:nvGrpSpPr>
          <p:cNvPr id="88" name="Groupe 87"/>
          <p:cNvGrpSpPr/>
          <p:nvPr/>
        </p:nvGrpSpPr>
        <p:grpSpPr>
          <a:xfrm rot="1148696">
            <a:off x="1515034" y="1806611"/>
            <a:ext cx="388669" cy="305683"/>
            <a:chOff x="5662295" y="7679691"/>
            <a:chExt cx="431800" cy="144463"/>
          </a:xfrm>
        </p:grpSpPr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6094095" y="7679691"/>
              <a:ext cx="0" cy="14446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>
                <a:latin typeface="+mj-lt"/>
              </a:endParaRPr>
            </a:p>
          </p:txBody>
        </p:sp>
        <p:sp>
          <p:nvSpPr>
            <p:cNvPr id="90" name="Line 30"/>
            <p:cNvSpPr>
              <a:spLocks noChangeShapeType="1"/>
            </p:cNvSpPr>
            <p:nvPr/>
          </p:nvSpPr>
          <p:spPr bwMode="auto">
            <a:xfrm flipH="1">
              <a:off x="5662295" y="7751129"/>
              <a:ext cx="43180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>
                <a:latin typeface="+mj-lt"/>
              </a:endParaRPr>
            </a:p>
          </p:txBody>
        </p:sp>
      </p:grpSp>
      <p:sp>
        <p:nvSpPr>
          <p:cNvPr id="91" name="Text Box 36"/>
          <p:cNvSpPr txBox="1">
            <a:spLocks noChangeArrowheads="1"/>
          </p:cNvSpPr>
          <p:nvPr/>
        </p:nvSpPr>
        <p:spPr bwMode="auto">
          <a:xfrm>
            <a:off x="755576" y="1679322"/>
            <a:ext cx="7825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fr-CA" altLang="fr-FR" sz="1400" dirty="0" smtClean="0"/>
              <a:t>C1-INH</a:t>
            </a:r>
            <a:endParaRPr lang="fr-FR" altLang="fr-FR" sz="1400" dirty="0"/>
          </a:p>
        </p:txBody>
      </p:sp>
      <p:grpSp>
        <p:nvGrpSpPr>
          <p:cNvPr id="92" name="Groupe 91"/>
          <p:cNvGrpSpPr/>
          <p:nvPr/>
        </p:nvGrpSpPr>
        <p:grpSpPr>
          <a:xfrm rot="8590518">
            <a:off x="1219584" y="961541"/>
            <a:ext cx="388669" cy="305683"/>
            <a:chOff x="5662295" y="7679691"/>
            <a:chExt cx="431800" cy="144463"/>
          </a:xfrm>
        </p:grpSpPr>
        <p:sp>
          <p:nvSpPr>
            <p:cNvPr id="93" name="Line 28"/>
            <p:cNvSpPr>
              <a:spLocks noChangeShapeType="1"/>
            </p:cNvSpPr>
            <p:nvPr/>
          </p:nvSpPr>
          <p:spPr bwMode="auto">
            <a:xfrm>
              <a:off x="6094095" y="7679691"/>
              <a:ext cx="0" cy="14446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>
                <a:latin typeface="+mj-lt"/>
              </a:endParaRPr>
            </a:p>
          </p:txBody>
        </p:sp>
        <p:sp>
          <p:nvSpPr>
            <p:cNvPr id="94" name="Line 30"/>
            <p:cNvSpPr>
              <a:spLocks noChangeShapeType="1"/>
            </p:cNvSpPr>
            <p:nvPr/>
          </p:nvSpPr>
          <p:spPr bwMode="auto">
            <a:xfrm flipH="1">
              <a:off x="5662295" y="7751129"/>
              <a:ext cx="43180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>
                <a:latin typeface="+mj-lt"/>
              </a:endParaRPr>
            </a:p>
          </p:txBody>
        </p:sp>
      </p:grpSp>
      <p:sp>
        <p:nvSpPr>
          <p:cNvPr id="95" name="Text Box 36"/>
          <p:cNvSpPr txBox="1">
            <a:spLocks noChangeArrowheads="1"/>
          </p:cNvSpPr>
          <p:nvPr/>
        </p:nvSpPr>
        <p:spPr bwMode="auto">
          <a:xfrm>
            <a:off x="1558395" y="800737"/>
            <a:ext cx="7825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fr-CA" altLang="fr-FR" sz="1400" dirty="0" smtClean="0"/>
              <a:t>C1-INH</a:t>
            </a:r>
            <a:endParaRPr lang="fr-FR" altLang="fr-FR" sz="1400" dirty="0"/>
          </a:p>
        </p:txBody>
      </p:sp>
      <p:sp>
        <p:nvSpPr>
          <p:cNvPr id="96" name="Freeform 51"/>
          <p:cNvSpPr>
            <a:spLocks/>
          </p:cNvSpPr>
          <p:nvPr/>
        </p:nvSpPr>
        <p:spPr bwMode="auto">
          <a:xfrm>
            <a:off x="1237928" y="5610220"/>
            <a:ext cx="711200" cy="1066800"/>
          </a:xfrm>
          <a:custGeom>
            <a:avLst/>
            <a:gdLst>
              <a:gd name="T0" fmla="*/ 2147483647 w 312"/>
              <a:gd name="T1" fmla="*/ 0 h 456"/>
              <a:gd name="T2" fmla="*/ 2147483647 w 312"/>
              <a:gd name="T3" fmla="*/ 2147483647 h 456"/>
              <a:gd name="T4" fmla="*/ 2147483647 w 312"/>
              <a:gd name="T5" fmla="*/ 2147483647 h 456"/>
              <a:gd name="T6" fmla="*/ 2147483647 w 312"/>
              <a:gd name="T7" fmla="*/ 2147483647 h 456"/>
              <a:gd name="T8" fmla="*/ 2147483647 w 312"/>
              <a:gd name="T9" fmla="*/ 2147483647 h 456"/>
              <a:gd name="T10" fmla="*/ 2147483647 w 312"/>
              <a:gd name="T11" fmla="*/ 2147483647 h 456"/>
              <a:gd name="T12" fmla="*/ 2147483647 w 312"/>
              <a:gd name="T13" fmla="*/ 2147483647 h 456"/>
              <a:gd name="T14" fmla="*/ 2147483647 w 312"/>
              <a:gd name="T15" fmla="*/ 2147483647 h 456"/>
              <a:gd name="T16" fmla="*/ 2147483647 w 312"/>
              <a:gd name="T17" fmla="*/ 2147483647 h 456"/>
              <a:gd name="T18" fmla="*/ 2147483647 w 312"/>
              <a:gd name="T19" fmla="*/ 2147483647 h 456"/>
              <a:gd name="T20" fmla="*/ 2147483647 w 312"/>
              <a:gd name="T21" fmla="*/ 2147483647 h 456"/>
              <a:gd name="T22" fmla="*/ 2147483647 w 312"/>
              <a:gd name="T23" fmla="*/ 2147483647 h 456"/>
              <a:gd name="T24" fmla="*/ 2147483647 w 312"/>
              <a:gd name="T25" fmla="*/ 2147483647 h 456"/>
              <a:gd name="T26" fmla="*/ 2147483647 w 312"/>
              <a:gd name="T27" fmla="*/ 2147483647 h 456"/>
              <a:gd name="T28" fmla="*/ 2147483647 w 312"/>
              <a:gd name="T29" fmla="*/ 2147483647 h 456"/>
              <a:gd name="T30" fmla="*/ 2147483647 w 312"/>
              <a:gd name="T31" fmla="*/ 2147483647 h 456"/>
              <a:gd name="T32" fmla="*/ 2147483647 w 312"/>
              <a:gd name="T33" fmla="*/ 2147483647 h 4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12" h="456">
                <a:moveTo>
                  <a:pt x="112" y="0"/>
                </a:moveTo>
                <a:cubicBezTo>
                  <a:pt x="72" y="0"/>
                  <a:pt x="32" y="0"/>
                  <a:pt x="16" y="48"/>
                </a:cubicBezTo>
                <a:cubicBezTo>
                  <a:pt x="0" y="96"/>
                  <a:pt x="8" y="248"/>
                  <a:pt x="16" y="288"/>
                </a:cubicBezTo>
                <a:cubicBezTo>
                  <a:pt x="24" y="328"/>
                  <a:pt x="56" y="312"/>
                  <a:pt x="64" y="288"/>
                </a:cubicBezTo>
                <a:cubicBezTo>
                  <a:pt x="72" y="264"/>
                  <a:pt x="56" y="176"/>
                  <a:pt x="64" y="144"/>
                </a:cubicBezTo>
                <a:cubicBezTo>
                  <a:pt x="72" y="112"/>
                  <a:pt x="104" y="72"/>
                  <a:pt x="112" y="96"/>
                </a:cubicBezTo>
                <a:cubicBezTo>
                  <a:pt x="120" y="120"/>
                  <a:pt x="104" y="248"/>
                  <a:pt x="112" y="288"/>
                </a:cubicBezTo>
                <a:cubicBezTo>
                  <a:pt x="120" y="328"/>
                  <a:pt x="152" y="368"/>
                  <a:pt x="160" y="336"/>
                </a:cubicBezTo>
                <a:cubicBezTo>
                  <a:pt x="168" y="304"/>
                  <a:pt x="152" y="136"/>
                  <a:pt x="160" y="96"/>
                </a:cubicBezTo>
                <a:cubicBezTo>
                  <a:pt x="168" y="56"/>
                  <a:pt x="200" y="56"/>
                  <a:pt x="208" y="96"/>
                </a:cubicBezTo>
                <a:cubicBezTo>
                  <a:pt x="216" y="136"/>
                  <a:pt x="200" y="304"/>
                  <a:pt x="208" y="336"/>
                </a:cubicBezTo>
                <a:cubicBezTo>
                  <a:pt x="216" y="368"/>
                  <a:pt x="248" y="328"/>
                  <a:pt x="256" y="288"/>
                </a:cubicBezTo>
                <a:cubicBezTo>
                  <a:pt x="264" y="248"/>
                  <a:pt x="248" y="128"/>
                  <a:pt x="256" y="96"/>
                </a:cubicBezTo>
                <a:cubicBezTo>
                  <a:pt x="264" y="64"/>
                  <a:pt x="296" y="64"/>
                  <a:pt x="304" y="96"/>
                </a:cubicBezTo>
                <a:cubicBezTo>
                  <a:pt x="312" y="128"/>
                  <a:pt x="312" y="232"/>
                  <a:pt x="304" y="288"/>
                </a:cubicBezTo>
                <a:cubicBezTo>
                  <a:pt x="296" y="344"/>
                  <a:pt x="280" y="408"/>
                  <a:pt x="256" y="432"/>
                </a:cubicBezTo>
                <a:cubicBezTo>
                  <a:pt x="232" y="456"/>
                  <a:pt x="176" y="432"/>
                  <a:pt x="160" y="432"/>
                </a:cubicBezTo>
              </a:path>
            </a:pathLst>
          </a:custGeom>
          <a:noFill/>
          <a:ln w="28575" cmpd="sng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97" name="Text Box 122"/>
          <p:cNvSpPr txBox="1">
            <a:spLocks noChangeArrowheads="1"/>
          </p:cNvSpPr>
          <p:nvPr/>
        </p:nvSpPr>
        <p:spPr bwMode="auto">
          <a:xfrm>
            <a:off x="1415728" y="5484807"/>
            <a:ext cx="206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00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98" name="Text Box 123"/>
          <p:cNvSpPr txBox="1">
            <a:spLocks noChangeArrowheads="1"/>
          </p:cNvSpPr>
          <p:nvPr/>
        </p:nvSpPr>
        <p:spPr bwMode="auto">
          <a:xfrm>
            <a:off x="1415728" y="6475407"/>
            <a:ext cx="285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000">
                <a:solidFill>
                  <a:srgbClr val="FF6600"/>
                </a:solidFill>
              </a:rPr>
              <a:t>C</a:t>
            </a:r>
          </a:p>
        </p:txBody>
      </p:sp>
      <p:sp>
        <p:nvSpPr>
          <p:cNvPr id="99" name="Text Box 93"/>
          <p:cNvSpPr txBox="1">
            <a:spLocks noChangeArrowheads="1"/>
          </p:cNvSpPr>
          <p:nvPr/>
        </p:nvSpPr>
        <p:spPr bwMode="auto">
          <a:xfrm>
            <a:off x="755576" y="6287834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000" dirty="0" smtClean="0">
                <a:solidFill>
                  <a:srgbClr val="000000"/>
                </a:solidFill>
              </a:rPr>
              <a:t>B</a:t>
            </a:r>
            <a:r>
              <a:rPr lang="fr-FR" altLang="fr-FR" sz="2000" baseline="-25000" dirty="0">
                <a:solidFill>
                  <a:srgbClr val="000000"/>
                </a:solidFill>
              </a:rPr>
              <a:t>1</a:t>
            </a:r>
            <a:r>
              <a:rPr lang="fr-FR" altLang="fr-FR" sz="2000" dirty="0" smtClean="0">
                <a:solidFill>
                  <a:srgbClr val="000000"/>
                </a:solidFill>
              </a:rPr>
              <a:t>R</a:t>
            </a:r>
            <a:endParaRPr lang="fr-FR" altLang="fr-FR" sz="2000" dirty="0">
              <a:solidFill>
                <a:srgbClr val="000000"/>
              </a:solidFill>
            </a:endParaRPr>
          </a:p>
        </p:txBody>
      </p:sp>
      <p:sp>
        <p:nvSpPr>
          <p:cNvPr id="100" name="Line 18"/>
          <p:cNvSpPr>
            <a:spLocks noChangeShapeType="1"/>
          </p:cNvSpPr>
          <p:nvPr/>
        </p:nvSpPr>
        <p:spPr bwMode="auto">
          <a:xfrm flipV="1">
            <a:off x="3563888" y="5207714"/>
            <a:ext cx="360000" cy="28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01" name="Text Box 10"/>
          <p:cNvSpPr txBox="1">
            <a:spLocks noChangeArrowheads="1"/>
          </p:cNvSpPr>
          <p:nvPr/>
        </p:nvSpPr>
        <p:spPr bwMode="auto">
          <a:xfrm>
            <a:off x="2046734" y="5423738"/>
            <a:ext cx="19329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fr-CA" altLang="fr-FR" dirty="0" smtClean="0">
                <a:solidFill>
                  <a:srgbClr val="993300"/>
                </a:solidFill>
              </a:rPr>
              <a:t>Lys-des-Arg</a:t>
            </a:r>
            <a:r>
              <a:rPr lang="fr-CA" altLang="fr-FR" baseline="30000" dirty="0" smtClean="0">
                <a:solidFill>
                  <a:srgbClr val="993300"/>
                </a:solidFill>
              </a:rPr>
              <a:t>9</a:t>
            </a:r>
            <a:r>
              <a:rPr lang="fr-CA" altLang="fr-FR" dirty="0" smtClean="0">
                <a:solidFill>
                  <a:srgbClr val="993300"/>
                </a:solidFill>
              </a:rPr>
              <a:t>-BK</a:t>
            </a:r>
            <a:endParaRPr lang="fr-FR" altLang="fr-FR" dirty="0">
              <a:solidFill>
                <a:srgbClr val="993300"/>
              </a:solidFill>
            </a:endParaRPr>
          </a:p>
        </p:txBody>
      </p:sp>
      <p:sp>
        <p:nvSpPr>
          <p:cNvPr id="102" name="Line 86"/>
          <p:cNvSpPr>
            <a:spLocks noChangeShapeType="1"/>
          </p:cNvSpPr>
          <p:nvPr/>
        </p:nvSpPr>
        <p:spPr bwMode="auto">
          <a:xfrm flipH="1">
            <a:off x="1763688" y="5639762"/>
            <a:ext cx="360000" cy="72008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06" name="Rectangle à coins arrondis 105"/>
          <p:cNvSpPr/>
          <p:nvPr/>
        </p:nvSpPr>
        <p:spPr>
          <a:xfrm>
            <a:off x="2915816" y="1607314"/>
            <a:ext cx="1332000" cy="216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/>
              <a:t>contact system</a:t>
            </a:r>
            <a:endParaRPr lang="fr-CA" sz="1400" dirty="0"/>
          </a:p>
        </p:txBody>
      </p:sp>
      <p:sp>
        <p:nvSpPr>
          <p:cNvPr id="107" name="Line 18"/>
          <p:cNvSpPr>
            <a:spLocks noChangeShapeType="1"/>
          </p:cNvSpPr>
          <p:nvPr/>
        </p:nvSpPr>
        <p:spPr bwMode="auto">
          <a:xfrm flipH="1" flipV="1">
            <a:off x="4364840" y="5118708"/>
            <a:ext cx="1431295" cy="17030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0"/>
          <p:cNvSpPr>
            <a:spLocks noChangeArrowheads="1"/>
          </p:cNvSpPr>
          <p:nvPr/>
        </p:nvSpPr>
        <p:spPr bwMode="auto">
          <a:xfrm>
            <a:off x="2770188" y="2034113"/>
            <a:ext cx="166687" cy="2063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63"/>
          <p:cNvSpPr>
            <a:spLocks noChangeArrowheads="1"/>
          </p:cNvSpPr>
          <p:nvPr/>
        </p:nvSpPr>
        <p:spPr bwMode="auto">
          <a:xfrm>
            <a:off x="5745163" y="5794648"/>
            <a:ext cx="19050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64"/>
          <p:cNvSpPr>
            <a:spLocks noChangeShapeType="1"/>
          </p:cNvSpPr>
          <p:nvPr/>
        </p:nvSpPr>
        <p:spPr bwMode="auto">
          <a:xfrm>
            <a:off x="5764213" y="5939110"/>
            <a:ext cx="152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65"/>
          <p:cNvSpPr>
            <a:spLocks noChangeArrowheads="1"/>
          </p:cNvSpPr>
          <p:nvPr/>
        </p:nvSpPr>
        <p:spPr bwMode="auto">
          <a:xfrm>
            <a:off x="7069138" y="5794648"/>
            <a:ext cx="15875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66"/>
          <p:cNvSpPr>
            <a:spLocks noChangeArrowheads="1"/>
          </p:cNvSpPr>
          <p:nvPr/>
        </p:nvSpPr>
        <p:spPr bwMode="auto">
          <a:xfrm>
            <a:off x="7286625" y="5794648"/>
            <a:ext cx="261938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7"/>
          <p:cNvSpPr>
            <a:spLocks noChangeArrowheads="1"/>
          </p:cNvSpPr>
          <p:nvPr/>
        </p:nvSpPr>
        <p:spPr bwMode="auto">
          <a:xfrm>
            <a:off x="8061325" y="5794648"/>
            <a:ext cx="14288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8"/>
          <p:cNvSpPr>
            <a:spLocks noChangeArrowheads="1"/>
          </p:cNvSpPr>
          <p:nvPr/>
        </p:nvSpPr>
        <p:spPr bwMode="auto">
          <a:xfrm>
            <a:off x="8478838" y="5794648"/>
            <a:ext cx="9525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8543925" y="5794648"/>
            <a:ext cx="69850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70"/>
          <p:cNvSpPr>
            <a:spLocks noChangeShapeType="1"/>
          </p:cNvSpPr>
          <p:nvPr/>
        </p:nvSpPr>
        <p:spPr bwMode="auto">
          <a:xfrm>
            <a:off x="8061325" y="5939110"/>
            <a:ext cx="534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71"/>
          <p:cNvSpPr txBox="1">
            <a:spLocks noChangeArrowheads="1"/>
          </p:cNvSpPr>
          <p:nvPr/>
        </p:nvSpPr>
        <p:spPr bwMode="auto">
          <a:xfrm>
            <a:off x="7791450" y="5445398"/>
            <a:ext cx="13388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BDKRB1</a:t>
            </a:r>
            <a:r>
              <a:rPr lang="fr-CA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</a:p>
        </p:txBody>
      </p:sp>
      <p:sp>
        <p:nvSpPr>
          <p:cNvPr id="12" name="Text Box 72"/>
          <p:cNvSpPr txBox="1">
            <a:spLocks noChangeArrowheads="1"/>
          </p:cNvSpPr>
          <p:nvPr/>
        </p:nvSpPr>
        <p:spPr bwMode="auto">
          <a:xfrm>
            <a:off x="5908675" y="5332910"/>
            <a:ext cx="144142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BDKRB2</a:t>
            </a:r>
            <a:r>
              <a:rPr lang="fr-CA" altLang="fr-FR" sz="26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</a:p>
        </p:txBody>
      </p:sp>
      <p:sp>
        <p:nvSpPr>
          <p:cNvPr id="13" name="Rectangle 82"/>
          <p:cNvSpPr>
            <a:spLocks noChangeArrowheads="1"/>
          </p:cNvSpPr>
          <p:nvPr/>
        </p:nvSpPr>
        <p:spPr bwMode="auto">
          <a:xfrm>
            <a:off x="7358063" y="5794648"/>
            <a:ext cx="190500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83"/>
          <p:cNvSpPr>
            <a:spLocks noChangeShapeType="1"/>
          </p:cNvSpPr>
          <p:nvPr/>
        </p:nvSpPr>
        <p:spPr bwMode="auto">
          <a:xfrm>
            <a:off x="3697288" y="6081985"/>
            <a:ext cx="0" cy="73025"/>
          </a:xfrm>
          <a:prstGeom prst="line">
            <a:avLst/>
          </a:prstGeom>
          <a:noFill/>
          <a:ln w="9525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372225" y="1689626"/>
            <a:ext cx="1095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8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CA" altLang="fr-FR" sz="2800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A" altLang="fr-FR" sz="280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fr-CA" altLang="fr-FR" sz="2800" b="1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endParaRPr lang="fr-FR" altLang="fr-FR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092200" y="1853138"/>
            <a:ext cx="815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CA" altLang="fr-F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A"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fr-FR" alt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2563813" y="2161113"/>
            <a:ext cx="292100" cy="34131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orme libre 17"/>
          <p:cNvSpPr/>
          <p:nvPr/>
        </p:nvSpPr>
        <p:spPr>
          <a:xfrm>
            <a:off x="412750" y="4013726"/>
            <a:ext cx="344488" cy="755650"/>
          </a:xfrm>
          <a:custGeom>
            <a:avLst/>
            <a:gdLst>
              <a:gd name="connsiteX0" fmla="*/ 161925 w 345750"/>
              <a:gd name="connsiteY0" fmla="*/ 755562 h 755562"/>
              <a:gd name="connsiteX1" fmla="*/ 138112 w 345750"/>
              <a:gd name="connsiteY1" fmla="*/ 674599 h 755562"/>
              <a:gd name="connsiteX2" fmla="*/ 152400 w 345750"/>
              <a:gd name="connsiteY2" fmla="*/ 503149 h 755562"/>
              <a:gd name="connsiteX3" fmla="*/ 185737 w 345750"/>
              <a:gd name="connsiteY3" fmla="*/ 379324 h 755562"/>
              <a:gd name="connsiteX4" fmla="*/ 238125 w 345750"/>
              <a:gd name="connsiteY4" fmla="*/ 293599 h 755562"/>
              <a:gd name="connsiteX5" fmla="*/ 280987 w 345750"/>
              <a:gd name="connsiteY5" fmla="*/ 217399 h 755562"/>
              <a:gd name="connsiteX6" fmla="*/ 342900 w 345750"/>
              <a:gd name="connsiteY6" fmla="*/ 150724 h 755562"/>
              <a:gd name="connsiteX7" fmla="*/ 180975 w 345750"/>
              <a:gd name="connsiteY7" fmla="*/ 7849 h 755562"/>
              <a:gd name="connsiteX8" fmla="*/ 33337 w 345750"/>
              <a:gd name="connsiteY8" fmla="*/ 31662 h 755562"/>
              <a:gd name="connsiteX9" fmla="*/ 0 w 345750"/>
              <a:gd name="connsiteY9" fmla="*/ 141199 h 755562"/>
              <a:gd name="connsiteX10" fmla="*/ 0 w 345750"/>
              <a:gd name="connsiteY10" fmla="*/ 141199 h 75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750" h="755562">
                <a:moveTo>
                  <a:pt x="161925" y="755562"/>
                </a:moveTo>
                <a:cubicBezTo>
                  <a:pt x="150812" y="736115"/>
                  <a:pt x="139699" y="716668"/>
                  <a:pt x="138112" y="674599"/>
                </a:cubicBezTo>
                <a:cubicBezTo>
                  <a:pt x="136525" y="632530"/>
                  <a:pt x="144463" y="552361"/>
                  <a:pt x="152400" y="503149"/>
                </a:cubicBezTo>
                <a:cubicBezTo>
                  <a:pt x="160337" y="453937"/>
                  <a:pt x="171450" y="414249"/>
                  <a:pt x="185737" y="379324"/>
                </a:cubicBezTo>
                <a:cubicBezTo>
                  <a:pt x="200025" y="344399"/>
                  <a:pt x="222250" y="320586"/>
                  <a:pt x="238125" y="293599"/>
                </a:cubicBezTo>
                <a:cubicBezTo>
                  <a:pt x="254000" y="266611"/>
                  <a:pt x="263525" y="241211"/>
                  <a:pt x="280987" y="217399"/>
                </a:cubicBezTo>
                <a:cubicBezTo>
                  <a:pt x="298449" y="193587"/>
                  <a:pt x="359569" y="185649"/>
                  <a:pt x="342900" y="150724"/>
                </a:cubicBezTo>
                <a:cubicBezTo>
                  <a:pt x="326231" y="115799"/>
                  <a:pt x="232569" y="27693"/>
                  <a:pt x="180975" y="7849"/>
                </a:cubicBezTo>
                <a:cubicBezTo>
                  <a:pt x="129381" y="-11995"/>
                  <a:pt x="63499" y="9437"/>
                  <a:pt x="33337" y="31662"/>
                </a:cubicBezTo>
                <a:cubicBezTo>
                  <a:pt x="3175" y="53887"/>
                  <a:pt x="0" y="141199"/>
                  <a:pt x="0" y="141199"/>
                </a:cubicBezTo>
                <a:lnTo>
                  <a:pt x="0" y="141199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orme libre 18"/>
          <p:cNvSpPr/>
          <p:nvPr/>
        </p:nvSpPr>
        <p:spPr>
          <a:xfrm>
            <a:off x="180975" y="4140726"/>
            <a:ext cx="423863" cy="1366837"/>
          </a:xfrm>
          <a:custGeom>
            <a:avLst/>
            <a:gdLst>
              <a:gd name="connsiteX0" fmla="*/ 231138 w 423866"/>
              <a:gd name="connsiteY0" fmla="*/ 0 h 1366861"/>
              <a:gd name="connsiteX1" fmla="*/ 140650 w 423866"/>
              <a:gd name="connsiteY1" fmla="*/ 138112 h 1366861"/>
              <a:gd name="connsiteX2" fmla="*/ 26350 w 423866"/>
              <a:gd name="connsiteY2" fmla="*/ 376237 h 1366861"/>
              <a:gd name="connsiteX3" fmla="*/ 2538 w 423866"/>
              <a:gd name="connsiteY3" fmla="*/ 633412 h 1366861"/>
              <a:gd name="connsiteX4" fmla="*/ 69213 w 423866"/>
              <a:gd name="connsiteY4" fmla="*/ 985837 h 1366861"/>
              <a:gd name="connsiteX5" fmla="*/ 183513 w 423866"/>
              <a:gd name="connsiteY5" fmla="*/ 1233487 h 1366861"/>
              <a:gd name="connsiteX6" fmla="*/ 264475 w 423866"/>
              <a:gd name="connsiteY6" fmla="*/ 1366837 h 1366861"/>
              <a:gd name="connsiteX7" fmla="*/ 274000 w 423866"/>
              <a:gd name="connsiteY7" fmla="*/ 1243012 h 1366861"/>
              <a:gd name="connsiteX8" fmla="*/ 178750 w 423866"/>
              <a:gd name="connsiteY8" fmla="*/ 1062037 h 1366861"/>
              <a:gd name="connsiteX9" fmla="*/ 97788 w 423866"/>
              <a:gd name="connsiteY9" fmla="*/ 914400 h 1366861"/>
              <a:gd name="connsiteX10" fmla="*/ 45400 w 423866"/>
              <a:gd name="connsiteY10" fmla="*/ 738187 h 1366861"/>
              <a:gd name="connsiteX11" fmla="*/ 12063 w 423866"/>
              <a:gd name="connsiteY11" fmla="*/ 742950 h 1366861"/>
              <a:gd name="connsiteX12" fmla="*/ 97788 w 423866"/>
              <a:gd name="connsiteY12" fmla="*/ 600075 h 1366861"/>
              <a:gd name="connsiteX13" fmla="*/ 173988 w 423866"/>
              <a:gd name="connsiteY13" fmla="*/ 566737 h 1366861"/>
              <a:gd name="connsiteX14" fmla="*/ 254950 w 423866"/>
              <a:gd name="connsiteY14" fmla="*/ 576262 h 1366861"/>
              <a:gd name="connsiteX15" fmla="*/ 335913 w 423866"/>
              <a:gd name="connsiteY15" fmla="*/ 623887 h 1366861"/>
              <a:gd name="connsiteX16" fmla="*/ 369250 w 423866"/>
              <a:gd name="connsiteY16" fmla="*/ 690562 h 1366861"/>
              <a:gd name="connsiteX17" fmla="*/ 421638 w 423866"/>
              <a:gd name="connsiteY17" fmla="*/ 685800 h 1366861"/>
              <a:gd name="connsiteX18" fmla="*/ 288288 w 423866"/>
              <a:gd name="connsiteY18" fmla="*/ 523875 h 1366861"/>
              <a:gd name="connsiteX19" fmla="*/ 64450 w 423866"/>
              <a:gd name="connsiteY19" fmla="*/ 542925 h 1366861"/>
              <a:gd name="connsiteX20" fmla="*/ 26350 w 423866"/>
              <a:gd name="connsiteY20" fmla="*/ 595312 h 1366861"/>
              <a:gd name="connsiteX21" fmla="*/ 2538 w 423866"/>
              <a:gd name="connsiteY21" fmla="*/ 685800 h 1366861"/>
              <a:gd name="connsiteX22" fmla="*/ 2538 w 423866"/>
              <a:gd name="connsiteY22" fmla="*/ 685800 h 136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3866" h="1366861">
                <a:moveTo>
                  <a:pt x="231138" y="0"/>
                </a:moveTo>
                <a:cubicBezTo>
                  <a:pt x="202959" y="37703"/>
                  <a:pt x="174781" y="75406"/>
                  <a:pt x="140650" y="138112"/>
                </a:cubicBezTo>
                <a:cubicBezTo>
                  <a:pt x="106519" y="200818"/>
                  <a:pt x="49369" y="293687"/>
                  <a:pt x="26350" y="376237"/>
                </a:cubicBezTo>
                <a:cubicBezTo>
                  <a:pt x="3331" y="458787"/>
                  <a:pt x="-4606" y="531812"/>
                  <a:pt x="2538" y="633412"/>
                </a:cubicBezTo>
                <a:cubicBezTo>
                  <a:pt x="9682" y="735012"/>
                  <a:pt x="39050" y="885825"/>
                  <a:pt x="69213" y="985837"/>
                </a:cubicBezTo>
                <a:cubicBezTo>
                  <a:pt x="99375" y="1085850"/>
                  <a:pt x="150969" y="1169987"/>
                  <a:pt x="183513" y="1233487"/>
                </a:cubicBezTo>
                <a:cubicBezTo>
                  <a:pt x="216057" y="1296987"/>
                  <a:pt x="249394" y="1365250"/>
                  <a:pt x="264475" y="1366837"/>
                </a:cubicBezTo>
                <a:cubicBezTo>
                  <a:pt x="279556" y="1368424"/>
                  <a:pt x="288287" y="1293812"/>
                  <a:pt x="274000" y="1243012"/>
                </a:cubicBezTo>
                <a:cubicBezTo>
                  <a:pt x="259713" y="1192212"/>
                  <a:pt x="208119" y="1116806"/>
                  <a:pt x="178750" y="1062037"/>
                </a:cubicBezTo>
                <a:cubicBezTo>
                  <a:pt x="149381" y="1007268"/>
                  <a:pt x="120013" y="968375"/>
                  <a:pt x="97788" y="914400"/>
                </a:cubicBezTo>
                <a:cubicBezTo>
                  <a:pt x="75563" y="860425"/>
                  <a:pt x="59687" y="766762"/>
                  <a:pt x="45400" y="738187"/>
                </a:cubicBezTo>
                <a:cubicBezTo>
                  <a:pt x="31113" y="709612"/>
                  <a:pt x="3332" y="765969"/>
                  <a:pt x="12063" y="742950"/>
                </a:cubicBezTo>
                <a:cubicBezTo>
                  <a:pt x="20794" y="719931"/>
                  <a:pt x="70800" y="629444"/>
                  <a:pt x="97788" y="600075"/>
                </a:cubicBezTo>
                <a:cubicBezTo>
                  <a:pt x="124776" y="570706"/>
                  <a:pt x="147794" y="570706"/>
                  <a:pt x="173988" y="566737"/>
                </a:cubicBezTo>
                <a:cubicBezTo>
                  <a:pt x="200182" y="562768"/>
                  <a:pt x="227963" y="566737"/>
                  <a:pt x="254950" y="576262"/>
                </a:cubicBezTo>
                <a:cubicBezTo>
                  <a:pt x="281937" y="585787"/>
                  <a:pt x="316863" y="604837"/>
                  <a:pt x="335913" y="623887"/>
                </a:cubicBezTo>
                <a:cubicBezTo>
                  <a:pt x="354963" y="642937"/>
                  <a:pt x="354963" y="680243"/>
                  <a:pt x="369250" y="690562"/>
                </a:cubicBezTo>
                <a:cubicBezTo>
                  <a:pt x="383537" y="700881"/>
                  <a:pt x="435132" y="713581"/>
                  <a:pt x="421638" y="685800"/>
                </a:cubicBezTo>
                <a:cubicBezTo>
                  <a:pt x="408144" y="658019"/>
                  <a:pt x="347819" y="547688"/>
                  <a:pt x="288288" y="523875"/>
                </a:cubicBezTo>
                <a:cubicBezTo>
                  <a:pt x="228757" y="500063"/>
                  <a:pt x="108106" y="531019"/>
                  <a:pt x="64450" y="542925"/>
                </a:cubicBezTo>
                <a:cubicBezTo>
                  <a:pt x="20794" y="554831"/>
                  <a:pt x="36669" y="571500"/>
                  <a:pt x="26350" y="595312"/>
                </a:cubicBezTo>
                <a:cubicBezTo>
                  <a:pt x="16031" y="619125"/>
                  <a:pt x="2538" y="685800"/>
                  <a:pt x="2538" y="685800"/>
                </a:cubicBezTo>
                <a:lnTo>
                  <a:pt x="2538" y="685800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orme libre 19"/>
          <p:cNvSpPr/>
          <p:nvPr/>
        </p:nvSpPr>
        <p:spPr>
          <a:xfrm>
            <a:off x="541338" y="4821763"/>
            <a:ext cx="258762" cy="209550"/>
          </a:xfrm>
          <a:custGeom>
            <a:avLst/>
            <a:gdLst>
              <a:gd name="connsiteX0" fmla="*/ 71438 w 259482"/>
              <a:gd name="connsiteY0" fmla="*/ 14288 h 209765"/>
              <a:gd name="connsiteX1" fmla="*/ 247650 w 259482"/>
              <a:gd name="connsiteY1" fmla="*/ 161925 h 209765"/>
              <a:gd name="connsiteX2" fmla="*/ 228600 w 259482"/>
              <a:gd name="connsiteY2" fmla="*/ 209550 h 209765"/>
              <a:gd name="connsiteX3" fmla="*/ 109538 w 259482"/>
              <a:gd name="connsiteY3" fmla="*/ 147638 h 209765"/>
              <a:gd name="connsiteX4" fmla="*/ 0 w 259482"/>
              <a:gd name="connsiteY4" fmla="*/ 0 h 209765"/>
              <a:gd name="connsiteX5" fmla="*/ 0 w 259482"/>
              <a:gd name="connsiteY5" fmla="*/ 0 h 20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482" h="209765">
                <a:moveTo>
                  <a:pt x="71438" y="14288"/>
                </a:moveTo>
                <a:cubicBezTo>
                  <a:pt x="146447" y="71834"/>
                  <a:pt x="221456" y="129381"/>
                  <a:pt x="247650" y="161925"/>
                </a:cubicBezTo>
                <a:cubicBezTo>
                  <a:pt x="273844" y="194469"/>
                  <a:pt x="251619" y="211931"/>
                  <a:pt x="228600" y="209550"/>
                </a:cubicBezTo>
                <a:cubicBezTo>
                  <a:pt x="205581" y="207169"/>
                  <a:pt x="147638" y="182563"/>
                  <a:pt x="109538" y="147638"/>
                </a:cubicBezTo>
                <a:cubicBezTo>
                  <a:pt x="71438" y="112713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orme libre 20"/>
          <p:cNvSpPr/>
          <p:nvPr/>
        </p:nvSpPr>
        <p:spPr>
          <a:xfrm>
            <a:off x="803275" y="5031313"/>
            <a:ext cx="554038" cy="309563"/>
          </a:xfrm>
          <a:custGeom>
            <a:avLst/>
            <a:gdLst>
              <a:gd name="connsiteX0" fmla="*/ 95645 w 553161"/>
              <a:gd name="connsiteY0" fmla="*/ 38025 h 309656"/>
              <a:gd name="connsiteX1" fmla="*/ 395 w 553161"/>
              <a:gd name="connsiteY1" fmla="*/ 4687 h 309656"/>
              <a:gd name="connsiteX2" fmla="*/ 128982 w 553161"/>
              <a:gd name="connsiteY2" fmla="*/ 138037 h 309656"/>
              <a:gd name="connsiteX3" fmla="*/ 452832 w 553161"/>
              <a:gd name="connsiteY3" fmla="*/ 299962 h 309656"/>
              <a:gd name="connsiteX4" fmla="*/ 552845 w 553161"/>
              <a:gd name="connsiteY4" fmla="*/ 280912 h 309656"/>
              <a:gd name="connsiteX5" fmla="*/ 429020 w 553161"/>
              <a:gd name="connsiteY5" fmla="*/ 195187 h 309656"/>
              <a:gd name="connsiteX6" fmla="*/ 281382 w 553161"/>
              <a:gd name="connsiteY6" fmla="*/ 114225 h 309656"/>
              <a:gd name="connsiteX7" fmla="*/ 95645 w 553161"/>
              <a:gd name="connsiteY7" fmla="*/ 38025 h 30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3161" h="309656">
                <a:moveTo>
                  <a:pt x="95645" y="38025"/>
                </a:moveTo>
                <a:cubicBezTo>
                  <a:pt x="48814" y="19769"/>
                  <a:pt x="-5161" y="-11982"/>
                  <a:pt x="395" y="4687"/>
                </a:cubicBezTo>
                <a:cubicBezTo>
                  <a:pt x="5951" y="21356"/>
                  <a:pt x="53576" y="88825"/>
                  <a:pt x="128982" y="138037"/>
                </a:cubicBezTo>
                <a:cubicBezTo>
                  <a:pt x="204388" y="187249"/>
                  <a:pt x="382188" y="276150"/>
                  <a:pt x="452832" y="299962"/>
                </a:cubicBezTo>
                <a:cubicBezTo>
                  <a:pt x="523476" y="323774"/>
                  <a:pt x="556814" y="298375"/>
                  <a:pt x="552845" y="280912"/>
                </a:cubicBezTo>
                <a:cubicBezTo>
                  <a:pt x="548876" y="263449"/>
                  <a:pt x="474264" y="222968"/>
                  <a:pt x="429020" y="195187"/>
                </a:cubicBezTo>
                <a:cubicBezTo>
                  <a:pt x="383776" y="167406"/>
                  <a:pt x="330594" y="138831"/>
                  <a:pt x="281382" y="114225"/>
                </a:cubicBezTo>
                <a:cubicBezTo>
                  <a:pt x="232170" y="89619"/>
                  <a:pt x="142476" y="56281"/>
                  <a:pt x="95645" y="3802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orme libre 21"/>
          <p:cNvSpPr/>
          <p:nvPr/>
        </p:nvSpPr>
        <p:spPr>
          <a:xfrm>
            <a:off x="1417638" y="5398026"/>
            <a:ext cx="433387" cy="461962"/>
          </a:xfrm>
          <a:custGeom>
            <a:avLst/>
            <a:gdLst>
              <a:gd name="connsiteX0" fmla="*/ 85989 w 433981"/>
              <a:gd name="connsiteY0" fmla="*/ 42686 h 461822"/>
              <a:gd name="connsiteX1" fmla="*/ 264 w 433981"/>
              <a:gd name="connsiteY1" fmla="*/ 14111 h 461822"/>
              <a:gd name="connsiteX2" fmla="*/ 109802 w 433981"/>
              <a:gd name="connsiteY2" fmla="*/ 218899 h 461822"/>
              <a:gd name="connsiteX3" fmla="*/ 290777 w 433981"/>
              <a:gd name="connsiteY3" fmla="*/ 409399 h 461822"/>
              <a:gd name="connsiteX4" fmla="*/ 328877 w 433981"/>
              <a:gd name="connsiteY4" fmla="*/ 461786 h 461822"/>
              <a:gd name="connsiteX5" fmla="*/ 433652 w 433981"/>
              <a:gd name="connsiteY5" fmla="*/ 414161 h 461822"/>
              <a:gd name="connsiteX6" fmla="*/ 290777 w 433981"/>
              <a:gd name="connsiteY6" fmla="*/ 242711 h 461822"/>
              <a:gd name="connsiteX7" fmla="*/ 85989 w 433981"/>
              <a:gd name="connsiteY7" fmla="*/ 42686 h 46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3981" h="461822">
                <a:moveTo>
                  <a:pt x="85989" y="42686"/>
                </a:moveTo>
                <a:cubicBezTo>
                  <a:pt x="37570" y="4586"/>
                  <a:pt x="-3705" y="-15258"/>
                  <a:pt x="264" y="14111"/>
                </a:cubicBezTo>
                <a:cubicBezTo>
                  <a:pt x="4233" y="43480"/>
                  <a:pt x="61383" y="153018"/>
                  <a:pt x="109802" y="218899"/>
                </a:cubicBezTo>
                <a:cubicBezTo>
                  <a:pt x="158221" y="284780"/>
                  <a:pt x="254265" y="368918"/>
                  <a:pt x="290777" y="409399"/>
                </a:cubicBezTo>
                <a:cubicBezTo>
                  <a:pt x="327289" y="449880"/>
                  <a:pt x="305065" y="460992"/>
                  <a:pt x="328877" y="461786"/>
                </a:cubicBezTo>
                <a:cubicBezTo>
                  <a:pt x="352689" y="462580"/>
                  <a:pt x="440002" y="450673"/>
                  <a:pt x="433652" y="414161"/>
                </a:cubicBezTo>
                <a:cubicBezTo>
                  <a:pt x="427302" y="377649"/>
                  <a:pt x="351896" y="306211"/>
                  <a:pt x="290777" y="242711"/>
                </a:cubicBezTo>
                <a:cubicBezTo>
                  <a:pt x="229658" y="179211"/>
                  <a:pt x="134408" y="80786"/>
                  <a:pt x="85989" y="4268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rme libre 22"/>
          <p:cNvSpPr/>
          <p:nvPr/>
        </p:nvSpPr>
        <p:spPr>
          <a:xfrm>
            <a:off x="1716088" y="5836176"/>
            <a:ext cx="111125" cy="185737"/>
          </a:xfrm>
          <a:custGeom>
            <a:avLst/>
            <a:gdLst>
              <a:gd name="connsiteX0" fmla="*/ 111248 w 111248"/>
              <a:gd name="connsiteY0" fmla="*/ 0 h 185217"/>
              <a:gd name="connsiteX1" fmla="*/ 82673 w 111248"/>
              <a:gd name="connsiteY1" fmla="*/ 166687 h 185217"/>
              <a:gd name="connsiteX2" fmla="*/ 1711 w 111248"/>
              <a:gd name="connsiteY2" fmla="*/ 166687 h 185217"/>
              <a:gd name="connsiteX3" fmla="*/ 25523 w 111248"/>
              <a:gd name="connsiteY3" fmla="*/ 38100 h 185217"/>
              <a:gd name="connsiteX4" fmla="*/ 25523 w 111248"/>
              <a:gd name="connsiteY4" fmla="*/ 38100 h 18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48" h="185217">
                <a:moveTo>
                  <a:pt x="111248" y="0"/>
                </a:moveTo>
                <a:cubicBezTo>
                  <a:pt x="106088" y="69453"/>
                  <a:pt x="100929" y="138906"/>
                  <a:pt x="82673" y="166687"/>
                </a:cubicBezTo>
                <a:cubicBezTo>
                  <a:pt x="64417" y="194468"/>
                  <a:pt x="11236" y="188118"/>
                  <a:pt x="1711" y="166687"/>
                </a:cubicBezTo>
                <a:cubicBezTo>
                  <a:pt x="-7814" y="145256"/>
                  <a:pt x="25523" y="38100"/>
                  <a:pt x="25523" y="38100"/>
                </a:cubicBezTo>
                <a:lnTo>
                  <a:pt x="25523" y="38100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orme libre 23"/>
          <p:cNvSpPr/>
          <p:nvPr/>
        </p:nvSpPr>
        <p:spPr>
          <a:xfrm>
            <a:off x="601663" y="5469463"/>
            <a:ext cx="396875" cy="374650"/>
          </a:xfrm>
          <a:custGeom>
            <a:avLst/>
            <a:gdLst>
              <a:gd name="connsiteX0" fmla="*/ 243934 w 396620"/>
              <a:gd name="connsiteY0" fmla="*/ 0 h 375411"/>
              <a:gd name="connsiteX1" fmla="*/ 191547 w 396620"/>
              <a:gd name="connsiteY1" fmla="*/ 71438 h 375411"/>
              <a:gd name="connsiteX2" fmla="*/ 72484 w 396620"/>
              <a:gd name="connsiteY2" fmla="*/ 80963 h 375411"/>
              <a:gd name="connsiteX3" fmla="*/ 1047 w 396620"/>
              <a:gd name="connsiteY3" fmla="*/ 80963 h 375411"/>
              <a:gd name="connsiteX4" fmla="*/ 48672 w 396620"/>
              <a:gd name="connsiteY4" fmla="*/ 228600 h 375411"/>
              <a:gd name="connsiteX5" fmla="*/ 277272 w 396620"/>
              <a:gd name="connsiteY5" fmla="*/ 371475 h 375411"/>
              <a:gd name="connsiteX6" fmla="*/ 396334 w 396620"/>
              <a:gd name="connsiteY6" fmla="*/ 328613 h 375411"/>
              <a:gd name="connsiteX7" fmla="*/ 305847 w 396620"/>
              <a:gd name="connsiteY7" fmla="*/ 257175 h 375411"/>
              <a:gd name="connsiteX8" fmla="*/ 158209 w 396620"/>
              <a:gd name="connsiteY8" fmla="*/ 157163 h 375411"/>
              <a:gd name="connsiteX9" fmla="*/ 115347 w 396620"/>
              <a:gd name="connsiteY9" fmla="*/ 109538 h 375411"/>
              <a:gd name="connsiteX10" fmla="*/ 5809 w 396620"/>
              <a:gd name="connsiteY10" fmla="*/ 76200 h 375411"/>
              <a:gd name="connsiteX11" fmla="*/ 5809 w 396620"/>
              <a:gd name="connsiteY11" fmla="*/ 76200 h 37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6620" h="375411">
                <a:moveTo>
                  <a:pt x="243934" y="0"/>
                </a:moveTo>
                <a:cubicBezTo>
                  <a:pt x="232028" y="28972"/>
                  <a:pt x="220122" y="57944"/>
                  <a:pt x="191547" y="71438"/>
                </a:cubicBezTo>
                <a:cubicBezTo>
                  <a:pt x="162972" y="84932"/>
                  <a:pt x="104234" y="79375"/>
                  <a:pt x="72484" y="80963"/>
                </a:cubicBezTo>
                <a:cubicBezTo>
                  <a:pt x="40734" y="82551"/>
                  <a:pt x="5016" y="56357"/>
                  <a:pt x="1047" y="80963"/>
                </a:cubicBezTo>
                <a:cubicBezTo>
                  <a:pt x="-2922" y="105569"/>
                  <a:pt x="2635" y="180181"/>
                  <a:pt x="48672" y="228600"/>
                </a:cubicBezTo>
                <a:cubicBezTo>
                  <a:pt x="94709" y="277019"/>
                  <a:pt x="219328" y="354806"/>
                  <a:pt x="277272" y="371475"/>
                </a:cubicBezTo>
                <a:cubicBezTo>
                  <a:pt x="335216" y="388144"/>
                  <a:pt x="391572" y="347663"/>
                  <a:pt x="396334" y="328613"/>
                </a:cubicBezTo>
                <a:cubicBezTo>
                  <a:pt x="401096" y="309563"/>
                  <a:pt x="345535" y="285750"/>
                  <a:pt x="305847" y="257175"/>
                </a:cubicBezTo>
                <a:cubicBezTo>
                  <a:pt x="266160" y="228600"/>
                  <a:pt x="189959" y="181769"/>
                  <a:pt x="158209" y="157163"/>
                </a:cubicBezTo>
                <a:cubicBezTo>
                  <a:pt x="126459" y="132557"/>
                  <a:pt x="140747" y="123032"/>
                  <a:pt x="115347" y="109538"/>
                </a:cubicBezTo>
                <a:cubicBezTo>
                  <a:pt x="89947" y="96044"/>
                  <a:pt x="5809" y="76200"/>
                  <a:pt x="5809" y="76200"/>
                </a:cubicBezTo>
                <a:lnTo>
                  <a:pt x="5809" y="76200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orme libre 24"/>
          <p:cNvSpPr/>
          <p:nvPr/>
        </p:nvSpPr>
        <p:spPr>
          <a:xfrm>
            <a:off x="336550" y="5188476"/>
            <a:ext cx="500063" cy="368300"/>
          </a:xfrm>
          <a:custGeom>
            <a:avLst/>
            <a:gdLst>
              <a:gd name="connsiteX0" fmla="*/ 123825 w 500310"/>
              <a:gd name="connsiteY0" fmla="*/ 328612 h 368000"/>
              <a:gd name="connsiteX1" fmla="*/ 233362 w 500310"/>
              <a:gd name="connsiteY1" fmla="*/ 328612 h 368000"/>
              <a:gd name="connsiteX2" fmla="*/ 361950 w 500310"/>
              <a:gd name="connsiteY2" fmla="*/ 342900 h 368000"/>
              <a:gd name="connsiteX3" fmla="*/ 409575 w 500310"/>
              <a:gd name="connsiteY3" fmla="*/ 366712 h 368000"/>
              <a:gd name="connsiteX4" fmla="*/ 500062 w 500310"/>
              <a:gd name="connsiteY4" fmla="*/ 300037 h 368000"/>
              <a:gd name="connsiteX5" fmla="*/ 433387 w 500310"/>
              <a:gd name="connsiteY5" fmla="*/ 138112 h 368000"/>
              <a:gd name="connsiteX6" fmla="*/ 342900 w 500310"/>
              <a:gd name="connsiteY6" fmla="*/ 42862 h 368000"/>
              <a:gd name="connsiteX7" fmla="*/ 204787 w 500310"/>
              <a:gd name="connsiteY7" fmla="*/ 4762 h 368000"/>
              <a:gd name="connsiteX8" fmla="*/ 95250 w 500310"/>
              <a:gd name="connsiteY8" fmla="*/ 28575 h 368000"/>
              <a:gd name="connsiteX9" fmla="*/ 0 w 500310"/>
              <a:gd name="connsiteY9" fmla="*/ 0 h 368000"/>
              <a:gd name="connsiteX10" fmla="*/ 0 w 500310"/>
              <a:gd name="connsiteY10" fmla="*/ 0 h 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0310" h="368000">
                <a:moveTo>
                  <a:pt x="123825" y="328612"/>
                </a:moveTo>
                <a:cubicBezTo>
                  <a:pt x="158750" y="327421"/>
                  <a:pt x="193675" y="326231"/>
                  <a:pt x="233362" y="328612"/>
                </a:cubicBezTo>
                <a:cubicBezTo>
                  <a:pt x="273050" y="330993"/>
                  <a:pt x="332581" y="336550"/>
                  <a:pt x="361950" y="342900"/>
                </a:cubicBezTo>
                <a:cubicBezTo>
                  <a:pt x="391319" y="349250"/>
                  <a:pt x="386556" y="373856"/>
                  <a:pt x="409575" y="366712"/>
                </a:cubicBezTo>
                <a:cubicBezTo>
                  <a:pt x="432594" y="359568"/>
                  <a:pt x="496093" y="338137"/>
                  <a:pt x="500062" y="300037"/>
                </a:cubicBezTo>
                <a:cubicBezTo>
                  <a:pt x="504031" y="261937"/>
                  <a:pt x="459581" y="180974"/>
                  <a:pt x="433387" y="138112"/>
                </a:cubicBezTo>
                <a:cubicBezTo>
                  <a:pt x="407193" y="95249"/>
                  <a:pt x="381000" y="65087"/>
                  <a:pt x="342900" y="42862"/>
                </a:cubicBezTo>
                <a:cubicBezTo>
                  <a:pt x="304800" y="20637"/>
                  <a:pt x="246062" y="7143"/>
                  <a:pt x="204787" y="4762"/>
                </a:cubicBezTo>
                <a:cubicBezTo>
                  <a:pt x="163512" y="2381"/>
                  <a:pt x="129381" y="29369"/>
                  <a:pt x="95250" y="28575"/>
                </a:cubicBezTo>
                <a:cubicBezTo>
                  <a:pt x="61119" y="27781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orme libre 25"/>
          <p:cNvSpPr/>
          <p:nvPr/>
        </p:nvSpPr>
        <p:spPr>
          <a:xfrm>
            <a:off x="655638" y="5026551"/>
            <a:ext cx="142875" cy="190500"/>
          </a:xfrm>
          <a:custGeom>
            <a:avLst/>
            <a:gdLst>
              <a:gd name="connsiteX0" fmla="*/ 0 w 142875"/>
              <a:gd name="connsiteY0" fmla="*/ 190500 h 190500"/>
              <a:gd name="connsiteX1" fmla="*/ 95250 w 142875"/>
              <a:gd name="connsiteY1" fmla="*/ 152400 h 190500"/>
              <a:gd name="connsiteX2" fmla="*/ 142875 w 142875"/>
              <a:gd name="connsiteY2" fmla="*/ 0 h 190500"/>
              <a:gd name="connsiteX3" fmla="*/ 142875 w 142875"/>
              <a:gd name="connsiteY3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75" h="190500">
                <a:moveTo>
                  <a:pt x="0" y="190500"/>
                </a:moveTo>
                <a:cubicBezTo>
                  <a:pt x="35719" y="187325"/>
                  <a:pt x="71438" y="184150"/>
                  <a:pt x="95250" y="152400"/>
                </a:cubicBezTo>
                <a:cubicBezTo>
                  <a:pt x="119062" y="120650"/>
                  <a:pt x="142875" y="0"/>
                  <a:pt x="142875" y="0"/>
                </a:cubicBezTo>
                <a:lnTo>
                  <a:pt x="142875" y="0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orme libre 26"/>
          <p:cNvSpPr/>
          <p:nvPr/>
        </p:nvSpPr>
        <p:spPr>
          <a:xfrm>
            <a:off x="931863" y="5326588"/>
            <a:ext cx="414337" cy="533400"/>
          </a:xfrm>
          <a:custGeom>
            <a:avLst/>
            <a:gdLst>
              <a:gd name="connsiteX0" fmla="*/ 0 w 414338"/>
              <a:gd name="connsiteY0" fmla="*/ 533400 h 533400"/>
              <a:gd name="connsiteX1" fmla="*/ 157163 w 414338"/>
              <a:gd name="connsiteY1" fmla="*/ 504825 h 533400"/>
              <a:gd name="connsiteX2" fmla="*/ 209550 w 414338"/>
              <a:gd name="connsiteY2" fmla="*/ 504825 h 533400"/>
              <a:gd name="connsiteX3" fmla="*/ 209550 w 414338"/>
              <a:gd name="connsiteY3" fmla="*/ 271463 h 533400"/>
              <a:gd name="connsiteX4" fmla="*/ 119063 w 414338"/>
              <a:gd name="connsiteY4" fmla="*/ 90488 h 533400"/>
              <a:gd name="connsiteX5" fmla="*/ 233363 w 414338"/>
              <a:gd name="connsiteY5" fmla="*/ 200025 h 533400"/>
              <a:gd name="connsiteX6" fmla="*/ 266700 w 414338"/>
              <a:gd name="connsiteY6" fmla="*/ 300038 h 533400"/>
              <a:gd name="connsiteX7" fmla="*/ 285750 w 414338"/>
              <a:gd name="connsiteY7" fmla="*/ 395288 h 533400"/>
              <a:gd name="connsiteX8" fmla="*/ 352425 w 414338"/>
              <a:gd name="connsiteY8" fmla="*/ 395288 h 533400"/>
              <a:gd name="connsiteX9" fmla="*/ 385763 w 414338"/>
              <a:gd name="connsiteY9" fmla="*/ 295275 h 533400"/>
              <a:gd name="connsiteX10" fmla="*/ 409575 w 414338"/>
              <a:gd name="connsiteY10" fmla="*/ 128588 h 533400"/>
              <a:gd name="connsiteX11" fmla="*/ 414338 w 414338"/>
              <a:gd name="connsiteY11" fmla="*/ 0 h 533400"/>
              <a:gd name="connsiteX12" fmla="*/ 414338 w 414338"/>
              <a:gd name="connsiteY12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4338" h="533400">
                <a:moveTo>
                  <a:pt x="0" y="533400"/>
                </a:moveTo>
                <a:cubicBezTo>
                  <a:pt x="61119" y="521493"/>
                  <a:pt x="122238" y="509587"/>
                  <a:pt x="157163" y="504825"/>
                </a:cubicBezTo>
                <a:cubicBezTo>
                  <a:pt x="192088" y="500062"/>
                  <a:pt x="200819" y="543719"/>
                  <a:pt x="209550" y="504825"/>
                </a:cubicBezTo>
                <a:cubicBezTo>
                  <a:pt x="218281" y="465931"/>
                  <a:pt x="224631" y="340519"/>
                  <a:pt x="209550" y="271463"/>
                </a:cubicBezTo>
                <a:cubicBezTo>
                  <a:pt x="194469" y="202407"/>
                  <a:pt x="115094" y="102394"/>
                  <a:pt x="119063" y="90488"/>
                </a:cubicBezTo>
                <a:cubicBezTo>
                  <a:pt x="123032" y="78582"/>
                  <a:pt x="208757" y="165100"/>
                  <a:pt x="233363" y="200025"/>
                </a:cubicBezTo>
                <a:cubicBezTo>
                  <a:pt x="257969" y="234950"/>
                  <a:pt x="257969" y="267494"/>
                  <a:pt x="266700" y="300038"/>
                </a:cubicBezTo>
                <a:cubicBezTo>
                  <a:pt x="275431" y="332582"/>
                  <a:pt x="271463" y="379413"/>
                  <a:pt x="285750" y="395288"/>
                </a:cubicBezTo>
                <a:cubicBezTo>
                  <a:pt x="300038" y="411163"/>
                  <a:pt x="335756" y="411957"/>
                  <a:pt x="352425" y="395288"/>
                </a:cubicBezTo>
                <a:cubicBezTo>
                  <a:pt x="369094" y="378619"/>
                  <a:pt x="376238" y="339725"/>
                  <a:pt x="385763" y="295275"/>
                </a:cubicBezTo>
                <a:cubicBezTo>
                  <a:pt x="395288" y="250825"/>
                  <a:pt x="404813" y="177800"/>
                  <a:pt x="409575" y="128588"/>
                </a:cubicBezTo>
                <a:cubicBezTo>
                  <a:pt x="414338" y="79375"/>
                  <a:pt x="414338" y="0"/>
                  <a:pt x="414338" y="0"/>
                </a:cubicBezTo>
                <a:lnTo>
                  <a:pt x="414338" y="0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orme libre 27"/>
          <p:cNvSpPr/>
          <p:nvPr/>
        </p:nvSpPr>
        <p:spPr>
          <a:xfrm>
            <a:off x="1296988" y="5421838"/>
            <a:ext cx="452437" cy="604838"/>
          </a:xfrm>
          <a:custGeom>
            <a:avLst/>
            <a:gdLst>
              <a:gd name="connsiteX0" fmla="*/ 125602 w 453305"/>
              <a:gd name="connsiteY0" fmla="*/ 0 h 604838"/>
              <a:gd name="connsiteX1" fmla="*/ 116077 w 453305"/>
              <a:gd name="connsiteY1" fmla="*/ 133350 h 604838"/>
              <a:gd name="connsiteX2" fmla="*/ 68452 w 453305"/>
              <a:gd name="connsiteY2" fmla="*/ 266700 h 604838"/>
              <a:gd name="connsiteX3" fmla="*/ 1777 w 453305"/>
              <a:gd name="connsiteY3" fmla="*/ 366713 h 604838"/>
              <a:gd name="connsiteX4" fmla="*/ 39877 w 453305"/>
              <a:gd name="connsiteY4" fmla="*/ 476250 h 604838"/>
              <a:gd name="connsiteX5" fmla="*/ 244664 w 453305"/>
              <a:gd name="connsiteY5" fmla="*/ 566738 h 604838"/>
              <a:gd name="connsiteX6" fmla="*/ 382777 w 453305"/>
              <a:gd name="connsiteY6" fmla="*/ 566738 h 604838"/>
              <a:gd name="connsiteX7" fmla="*/ 449452 w 453305"/>
              <a:gd name="connsiteY7" fmla="*/ 595313 h 604838"/>
              <a:gd name="connsiteX8" fmla="*/ 444689 w 453305"/>
              <a:gd name="connsiteY8" fmla="*/ 595313 h 604838"/>
              <a:gd name="connsiteX9" fmla="*/ 439927 w 453305"/>
              <a:gd name="connsiteY9" fmla="*/ 604838 h 60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3305" h="604838">
                <a:moveTo>
                  <a:pt x="125602" y="0"/>
                </a:moveTo>
                <a:cubicBezTo>
                  <a:pt x="125602" y="44450"/>
                  <a:pt x="125602" y="88900"/>
                  <a:pt x="116077" y="133350"/>
                </a:cubicBezTo>
                <a:cubicBezTo>
                  <a:pt x="106552" y="177800"/>
                  <a:pt x="87502" y="227806"/>
                  <a:pt x="68452" y="266700"/>
                </a:cubicBezTo>
                <a:cubicBezTo>
                  <a:pt x="49402" y="305594"/>
                  <a:pt x="6539" y="331788"/>
                  <a:pt x="1777" y="366713"/>
                </a:cubicBezTo>
                <a:cubicBezTo>
                  <a:pt x="-2986" y="401638"/>
                  <a:pt x="-604" y="442913"/>
                  <a:pt x="39877" y="476250"/>
                </a:cubicBezTo>
                <a:cubicBezTo>
                  <a:pt x="80358" y="509587"/>
                  <a:pt x="187514" y="551657"/>
                  <a:pt x="244664" y="566738"/>
                </a:cubicBezTo>
                <a:cubicBezTo>
                  <a:pt x="301814" y="581819"/>
                  <a:pt x="348646" y="561976"/>
                  <a:pt x="382777" y="566738"/>
                </a:cubicBezTo>
                <a:cubicBezTo>
                  <a:pt x="416908" y="571500"/>
                  <a:pt x="439133" y="590551"/>
                  <a:pt x="449452" y="595313"/>
                </a:cubicBezTo>
                <a:cubicBezTo>
                  <a:pt x="459771" y="600075"/>
                  <a:pt x="446276" y="593726"/>
                  <a:pt x="444689" y="595313"/>
                </a:cubicBezTo>
                <a:cubicBezTo>
                  <a:pt x="443102" y="596900"/>
                  <a:pt x="441514" y="600869"/>
                  <a:pt x="439927" y="604838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orme libre 28"/>
          <p:cNvSpPr/>
          <p:nvPr/>
        </p:nvSpPr>
        <p:spPr>
          <a:xfrm>
            <a:off x="792163" y="5378976"/>
            <a:ext cx="258762" cy="28575"/>
          </a:xfrm>
          <a:custGeom>
            <a:avLst/>
            <a:gdLst>
              <a:gd name="connsiteX0" fmla="*/ 258370 w 258370"/>
              <a:gd name="connsiteY0" fmla="*/ 28575 h 28575"/>
              <a:gd name="connsiteX1" fmla="*/ 67870 w 258370"/>
              <a:gd name="connsiteY1" fmla="*/ 23812 h 28575"/>
              <a:gd name="connsiteX2" fmla="*/ 5957 w 258370"/>
              <a:gd name="connsiteY2" fmla="*/ 14287 h 28575"/>
              <a:gd name="connsiteX3" fmla="*/ 5957 w 258370"/>
              <a:gd name="connsiteY3" fmla="*/ 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370" h="28575">
                <a:moveTo>
                  <a:pt x="258370" y="28575"/>
                </a:moveTo>
                <a:lnTo>
                  <a:pt x="67870" y="23812"/>
                </a:lnTo>
                <a:cubicBezTo>
                  <a:pt x="25801" y="21431"/>
                  <a:pt x="16276" y="18256"/>
                  <a:pt x="5957" y="14287"/>
                </a:cubicBezTo>
                <a:cubicBezTo>
                  <a:pt x="-4362" y="10318"/>
                  <a:pt x="797" y="5159"/>
                  <a:pt x="5957" y="0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orme libre 29"/>
          <p:cNvSpPr/>
          <p:nvPr/>
        </p:nvSpPr>
        <p:spPr>
          <a:xfrm>
            <a:off x="1262063" y="6040963"/>
            <a:ext cx="449262" cy="152400"/>
          </a:xfrm>
          <a:custGeom>
            <a:avLst/>
            <a:gdLst>
              <a:gd name="connsiteX0" fmla="*/ 384001 w 449847"/>
              <a:gd name="connsiteY0" fmla="*/ 0 h 152416"/>
              <a:gd name="connsiteX1" fmla="*/ 445914 w 449847"/>
              <a:gd name="connsiteY1" fmla="*/ 33338 h 152416"/>
              <a:gd name="connsiteX2" fmla="*/ 283989 w 449847"/>
              <a:gd name="connsiteY2" fmla="*/ 114300 h 152416"/>
              <a:gd name="connsiteX3" fmla="*/ 103014 w 449847"/>
              <a:gd name="connsiteY3" fmla="*/ 152400 h 152416"/>
              <a:gd name="connsiteX4" fmla="*/ 12526 w 449847"/>
              <a:gd name="connsiteY4" fmla="*/ 119063 h 152416"/>
              <a:gd name="connsiteX5" fmla="*/ 3001 w 449847"/>
              <a:gd name="connsiteY5" fmla="*/ 119063 h 152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847" h="152416">
                <a:moveTo>
                  <a:pt x="384001" y="0"/>
                </a:moveTo>
                <a:cubicBezTo>
                  <a:pt x="423292" y="7144"/>
                  <a:pt x="462583" y="14288"/>
                  <a:pt x="445914" y="33338"/>
                </a:cubicBezTo>
                <a:cubicBezTo>
                  <a:pt x="429245" y="52388"/>
                  <a:pt x="341139" y="94456"/>
                  <a:pt x="283989" y="114300"/>
                </a:cubicBezTo>
                <a:cubicBezTo>
                  <a:pt x="226839" y="134144"/>
                  <a:pt x="148258" y="151606"/>
                  <a:pt x="103014" y="152400"/>
                </a:cubicBezTo>
                <a:cubicBezTo>
                  <a:pt x="57770" y="153194"/>
                  <a:pt x="29195" y="124619"/>
                  <a:pt x="12526" y="119063"/>
                </a:cubicBezTo>
                <a:cubicBezTo>
                  <a:pt x="-4143" y="113507"/>
                  <a:pt x="-571" y="116285"/>
                  <a:pt x="3001" y="119063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rc 30"/>
          <p:cNvSpPr/>
          <p:nvPr/>
        </p:nvSpPr>
        <p:spPr>
          <a:xfrm rot="19319097">
            <a:off x="-1527175" y="1722309"/>
            <a:ext cx="11879263" cy="11880850"/>
          </a:xfrm>
          <a:prstGeom prst="arc">
            <a:avLst>
              <a:gd name="adj1" fmla="val 16200000"/>
              <a:gd name="adj2" fmla="val 2152805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-36513" y="6201301"/>
            <a:ext cx="15224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leaky</a:t>
            </a:r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microvessels</a:t>
            </a:r>
            <a:endParaRPr lang="fr-FR" alt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 rot="2826366">
            <a:off x="3097213" y="3464451"/>
            <a:ext cx="206375" cy="117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2770188" y="2294463"/>
            <a:ext cx="4492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fr-FR" altLang="fr-FR" sz="1800" baseline="-2500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35" name="Oval 20"/>
          <p:cNvSpPr>
            <a:spLocks noChangeArrowheads="1"/>
          </p:cNvSpPr>
          <p:nvPr/>
        </p:nvSpPr>
        <p:spPr bwMode="auto">
          <a:xfrm>
            <a:off x="2663825" y="1946801"/>
            <a:ext cx="166688" cy="2063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5219700" y="2284938"/>
            <a:ext cx="4492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fr-FR" altLang="fr-FR" sz="1800" baseline="-2500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grpSp>
        <p:nvGrpSpPr>
          <p:cNvPr id="37" name="Groupe 37"/>
          <p:cNvGrpSpPr>
            <a:grpSpLocks/>
          </p:cNvGrpSpPr>
          <p:nvPr/>
        </p:nvGrpSpPr>
        <p:grpSpPr bwMode="auto">
          <a:xfrm flipH="1">
            <a:off x="5364163" y="1853138"/>
            <a:ext cx="373062" cy="555625"/>
            <a:chOff x="6084168" y="2456028"/>
            <a:chExt cx="373035" cy="555973"/>
          </a:xfrm>
        </p:grpSpPr>
        <p:sp>
          <p:nvSpPr>
            <p:cNvPr id="38" name="Oval 20"/>
            <p:cNvSpPr>
              <a:spLocks noChangeArrowheads="1"/>
            </p:cNvSpPr>
            <p:nvPr/>
          </p:nvSpPr>
          <p:spPr bwMode="auto">
            <a:xfrm>
              <a:off x="6289548" y="2543646"/>
              <a:ext cx="167655" cy="2063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val 20"/>
            <p:cNvSpPr>
              <a:spLocks noChangeArrowheads="1"/>
            </p:cNvSpPr>
            <p:nvPr/>
          </p:nvSpPr>
          <p:spPr bwMode="auto">
            <a:xfrm>
              <a:off x="6084168" y="2668886"/>
              <a:ext cx="292079" cy="3431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val 20"/>
            <p:cNvSpPr>
              <a:spLocks noChangeArrowheads="1"/>
            </p:cNvSpPr>
            <p:nvPr/>
          </p:nvSpPr>
          <p:spPr bwMode="auto">
            <a:xfrm>
              <a:off x="6183422" y="2456028"/>
              <a:ext cx="167655" cy="2063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e 40"/>
          <p:cNvGrpSpPr>
            <a:grpSpLocks/>
          </p:cNvGrpSpPr>
          <p:nvPr/>
        </p:nvGrpSpPr>
        <p:grpSpPr bwMode="auto">
          <a:xfrm>
            <a:off x="3219450" y="2054297"/>
            <a:ext cx="771525" cy="1311731"/>
            <a:chOff x="3218893" y="2476847"/>
            <a:chExt cx="772040" cy="1312193"/>
          </a:xfrm>
        </p:grpSpPr>
        <p:cxnSp>
          <p:nvCxnSpPr>
            <p:cNvPr id="42" name="Connecteur droit avec flèche 41"/>
            <p:cNvCxnSpPr/>
            <p:nvPr/>
          </p:nvCxnSpPr>
          <p:spPr>
            <a:xfrm flipH="1">
              <a:off x="3639862" y="2476847"/>
              <a:ext cx="351071" cy="5828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396825" y="3140968"/>
              <a:ext cx="48763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panose="020B0604020202020204" pitchFamily="34" charset="0"/>
                  <a:cs typeface="Arial" panose="020B0604020202020204" pitchFamily="34" charset="0"/>
                </a:rPr>
                <a:t>IP</a:t>
              </a:r>
              <a:r>
                <a:rPr lang="fr-FR" altLang="fr-FR" sz="1800" baseline="-250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44" name="Connecteur droit avec flèche 43"/>
            <p:cNvCxnSpPr/>
            <p:nvPr/>
          </p:nvCxnSpPr>
          <p:spPr>
            <a:xfrm flipH="1">
              <a:off x="3218893" y="3446019"/>
              <a:ext cx="295472" cy="34302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Forme libre 44"/>
          <p:cNvSpPr/>
          <p:nvPr/>
        </p:nvSpPr>
        <p:spPr>
          <a:xfrm rot="2338980">
            <a:off x="2882900" y="3488263"/>
            <a:ext cx="568325" cy="139700"/>
          </a:xfrm>
          <a:custGeom>
            <a:avLst/>
            <a:gdLst>
              <a:gd name="connsiteX0" fmla="*/ 568037 w 568037"/>
              <a:gd name="connsiteY0" fmla="*/ 124800 h 138654"/>
              <a:gd name="connsiteX1" fmla="*/ 498764 w 568037"/>
              <a:gd name="connsiteY1" fmla="*/ 69382 h 138654"/>
              <a:gd name="connsiteX2" fmla="*/ 277091 w 568037"/>
              <a:gd name="connsiteY2" fmla="*/ 109 h 138654"/>
              <a:gd name="connsiteX3" fmla="*/ 110837 w 568037"/>
              <a:gd name="connsiteY3" fmla="*/ 55527 h 138654"/>
              <a:gd name="connsiteX4" fmla="*/ 0 w 568037"/>
              <a:gd name="connsiteY4" fmla="*/ 138654 h 138654"/>
              <a:gd name="connsiteX5" fmla="*/ 0 w 568037"/>
              <a:gd name="connsiteY5" fmla="*/ 138654 h 13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037" h="138654">
                <a:moveTo>
                  <a:pt x="568037" y="124800"/>
                </a:moveTo>
                <a:cubicBezTo>
                  <a:pt x="557646" y="107482"/>
                  <a:pt x="547255" y="90164"/>
                  <a:pt x="498764" y="69382"/>
                </a:cubicBezTo>
                <a:cubicBezTo>
                  <a:pt x="450273" y="48600"/>
                  <a:pt x="341745" y="2418"/>
                  <a:pt x="277091" y="109"/>
                </a:cubicBezTo>
                <a:cubicBezTo>
                  <a:pt x="212437" y="-2200"/>
                  <a:pt x="157019" y="32436"/>
                  <a:pt x="110837" y="55527"/>
                </a:cubicBezTo>
                <a:cubicBezTo>
                  <a:pt x="64655" y="78618"/>
                  <a:pt x="0" y="138654"/>
                  <a:pt x="0" y="138654"/>
                </a:cubicBezTo>
                <a:lnTo>
                  <a:pt x="0" y="138654"/>
                </a:ln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3276600" y="3942288"/>
            <a:ext cx="4333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i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1658938" y="3234263"/>
            <a:ext cx="128746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fr-FR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</a:p>
          <a:p>
            <a:pPr algn="r">
              <a:defRPr/>
            </a:pPr>
            <a:r>
              <a:rPr lang="fr-CA" sz="1800" dirty="0" err="1">
                <a:latin typeface="Arial" panose="020B0604020202020204" pitchFamily="34" charset="0"/>
                <a:cs typeface="Arial" panose="020B0604020202020204" pitchFamily="34" charset="0"/>
              </a:rPr>
              <a:t>calmodulin</a:t>
            </a:r>
            <a:endParaRPr lang="fr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orme libre 47"/>
          <p:cNvSpPr/>
          <p:nvPr/>
        </p:nvSpPr>
        <p:spPr>
          <a:xfrm>
            <a:off x="611188" y="5574238"/>
            <a:ext cx="365125" cy="258763"/>
          </a:xfrm>
          <a:custGeom>
            <a:avLst/>
            <a:gdLst>
              <a:gd name="connsiteX0" fmla="*/ 359127 w 365058"/>
              <a:gd name="connsiteY0" fmla="*/ 224714 h 258051"/>
              <a:gd name="connsiteX1" fmla="*/ 347220 w 365058"/>
              <a:gd name="connsiteY1" fmla="*/ 217570 h 258051"/>
              <a:gd name="connsiteX2" fmla="*/ 332933 w 365058"/>
              <a:gd name="connsiteY2" fmla="*/ 208045 h 258051"/>
              <a:gd name="connsiteX3" fmla="*/ 325789 w 365058"/>
              <a:gd name="connsiteY3" fmla="*/ 205664 h 258051"/>
              <a:gd name="connsiteX4" fmla="*/ 313883 w 365058"/>
              <a:gd name="connsiteY4" fmla="*/ 196139 h 258051"/>
              <a:gd name="connsiteX5" fmla="*/ 306739 w 365058"/>
              <a:gd name="connsiteY5" fmla="*/ 191376 h 258051"/>
              <a:gd name="connsiteX6" fmla="*/ 292452 w 365058"/>
              <a:gd name="connsiteY6" fmla="*/ 186614 h 258051"/>
              <a:gd name="connsiteX7" fmla="*/ 278164 w 365058"/>
              <a:gd name="connsiteY7" fmla="*/ 179470 h 258051"/>
              <a:gd name="connsiteX8" fmla="*/ 271020 w 365058"/>
              <a:gd name="connsiteY8" fmla="*/ 174708 h 258051"/>
              <a:gd name="connsiteX9" fmla="*/ 263877 w 365058"/>
              <a:gd name="connsiteY9" fmla="*/ 172326 h 258051"/>
              <a:gd name="connsiteX10" fmla="*/ 256733 w 365058"/>
              <a:gd name="connsiteY10" fmla="*/ 167564 h 258051"/>
              <a:gd name="connsiteX11" fmla="*/ 247208 w 365058"/>
              <a:gd name="connsiteY11" fmla="*/ 162801 h 258051"/>
              <a:gd name="connsiteX12" fmla="*/ 232920 w 365058"/>
              <a:gd name="connsiteY12" fmla="*/ 153276 h 258051"/>
              <a:gd name="connsiteX13" fmla="*/ 216252 w 365058"/>
              <a:gd name="connsiteY13" fmla="*/ 134226 h 258051"/>
              <a:gd name="connsiteX14" fmla="*/ 213870 w 365058"/>
              <a:gd name="connsiteY14" fmla="*/ 127083 h 258051"/>
              <a:gd name="connsiteX15" fmla="*/ 199583 w 365058"/>
              <a:gd name="connsiteY15" fmla="*/ 122320 h 258051"/>
              <a:gd name="connsiteX16" fmla="*/ 187677 w 365058"/>
              <a:gd name="connsiteY16" fmla="*/ 112795 h 258051"/>
              <a:gd name="connsiteX17" fmla="*/ 180533 w 365058"/>
              <a:gd name="connsiteY17" fmla="*/ 105651 h 258051"/>
              <a:gd name="connsiteX18" fmla="*/ 173389 w 365058"/>
              <a:gd name="connsiteY18" fmla="*/ 100889 h 258051"/>
              <a:gd name="connsiteX19" fmla="*/ 156720 w 365058"/>
              <a:gd name="connsiteY19" fmla="*/ 81839 h 258051"/>
              <a:gd name="connsiteX20" fmla="*/ 154339 w 365058"/>
              <a:gd name="connsiteY20" fmla="*/ 74695 h 258051"/>
              <a:gd name="connsiteX21" fmla="*/ 140052 w 365058"/>
              <a:gd name="connsiteY21" fmla="*/ 67551 h 258051"/>
              <a:gd name="connsiteX22" fmla="*/ 132908 w 365058"/>
              <a:gd name="connsiteY22" fmla="*/ 62789 h 258051"/>
              <a:gd name="connsiteX23" fmla="*/ 118620 w 365058"/>
              <a:gd name="connsiteY23" fmla="*/ 58026 h 258051"/>
              <a:gd name="connsiteX24" fmla="*/ 104333 w 365058"/>
              <a:gd name="connsiteY24" fmla="*/ 48501 h 258051"/>
              <a:gd name="connsiteX25" fmla="*/ 90045 w 365058"/>
              <a:gd name="connsiteY25" fmla="*/ 27070 h 258051"/>
              <a:gd name="connsiteX26" fmla="*/ 85283 w 365058"/>
              <a:gd name="connsiteY26" fmla="*/ 19926 h 258051"/>
              <a:gd name="connsiteX27" fmla="*/ 92427 w 365058"/>
              <a:gd name="connsiteY27" fmla="*/ 17545 h 258051"/>
              <a:gd name="connsiteX28" fmla="*/ 99570 w 365058"/>
              <a:gd name="connsiteY28" fmla="*/ 31833 h 258051"/>
              <a:gd name="connsiteX29" fmla="*/ 97189 w 365058"/>
              <a:gd name="connsiteY29" fmla="*/ 34214 h 258051"/>
              <a:gd name="connsiteX30" fmla="*/ 80520 w 365058"/>
              <a:gd name="connsiteY30" fmla="*/ 24689 h 258051"/>
              <a:gd name="connsiteX31" fmla="*/ 70995 w 365058"/>
              <a:gd name="connsiteY31" fmla="*/ 19926 h 258051"/>
              <a:gd name="connsiteX32" fmla="*/ 56708 w 365058"/>
              <a:gd name="connsiteY32" fmla="*/ 10401 h 258051"/>
              <a:gd name="connsiteX33" fmla="*/ 42420 w 365058"/>
              <a:gd name="connsiteY33" fmla="*/ 5639 h 258051"/>
              <a:gd name="connsiteX34" fmla="*/ 35277 w 365058"/>
              <a:gd name="connsiteY34" fmla="*/ 3258 h 258051"/>
              <a:gd name="connsiteX35" fmla="*/ 23370 w 365058"/>
              <a:gd name="connsiteY35" fmla="*/ 876 h 258051"/>
              <a:gd name="connsiteX36" fmla="*/ 1939 w 365058"/>
              <a:gd name="connsiteY36" fmla="*/ 3258 h 258051"/>
              <a:gd name="connsiteX37" fmla="*/ 4320 w 365058"/>
              <a:gd name="connsiteY37" fmla="*/ 31833 h 258051"/>
              <a:gd name="connsiteX38" fmla="*/ 11464 w 365058"/>
              <a:gd name="connsiteY38" fmla="*/ 46120 h 258051"/>
              <a:gd name="connsiteX39" fmla="*/ 18608 w 365058"/>
              <a:gd name="connsiteY39" fmla="*/ 60408 h 258051"/>
              <a:gd name="connsiteX40" fmla="*/ 25752 w 365058"/>
              <a:gd name="connsiteY40" fmla="*/ 74695 h 258051"/>
              <a:gd name="connsiteX41" fmla="*/ 40039 w 365058"/>
              <a:gd name="connsiteY41" fmla="*/ 84220 h 258051"/>
              <a:gd name="connsiteX42" fmla="*/ 54327 w 365058"/>
              <a:gd name="connsiteY42" fmla="*/ 93745 h 258051"/>
              <a:gd name="connsiteX43" fmla="*/ 63852 w 365058"/>
              <a:gd name="connsiteY43" fmla="*/ 108033 h 258051"/>
              <a:gd name="connsiteX44" fmla="*/ 68614 w 365058"/>
              <a:gd name="connsiteY44" fmla="*/ 115176 h 258051"/>
              <a:gd name="connsiteX45" fmla="*/ 75758 w 365058"/>
              <a:gd name="connsiteY45" fmla="*/ 117558 h 258051"/>
              <a:gd name="connsiteX46" fmla="*/ 78139 w 365058"/>
              <a:gd name="connsiteY46" fmla="*/ 124701 h 258051"/>
              <a:gd name="connsiteX47" fmla="*/ 85283 w 365058"/>
              <a:gd name="connsiteY47" fmla="*/ 127083 h 258051"/>
              <a:gd name="connsiteX48" fmla="*/ 99570 w 365058"/>
              <a:gd name="connsiteY48" fmla="*/ 136608 h 258051"/>
              <a:gd name="connsiteX49" fmla="*/ 106714 w 365058"/>
              <a:gd name="connsiteY49" fmla="*/ 141370 h 258051"/>
              <a:gd name="connsiteX50" fmla="*/ 111477 w 365058"/>
              <a:gd name="connsiteY50" fmla="*/ 148514 h 258051"/>
              <a:gd name="connsiteX51" fmla="*/ 118620 w 365058"/>
              <a:gd name="connsiteY51" fmla="*/ 150895 h 258051"/>
              <a:gd name="connsiteX52" fmla="*/ 125764 w 365058"/>
              <a:gd name="connsiteY52" fmla="*/ 155658 h 258051"/>
              <a:gd name="connsiteX53" fmla="*/ 132908 w 365058"/>
              <a:gd name="connsiteY53" fmla="*/ 158039 h 258051"/>
              <a:gd name="connsiteX54" fmla="*/ 147195 w 365058"/>
              <a:gd name="connsiteY54" fmla="*/ 167564 h 258051"/>
              <a:gd name="connsiteX55" fmla="*/ 154339 w 365058"/>
              <a:gd name="connsiteY55" fmla="*/ 172326 h 258051"/>
              <a:gd name="connsiteX56" fmla="*/ 175770 w 365058"/>
              <a:gd name="connsiteY56" fmla="*/ 186614 h 258051"/>
              <a:gd name="connsiteX57" fmla="*/ 182914 w 365058"/>
              <a:gd name="connsiteY57" fmla="*/ 191376 h 258051"/>
              <a:gd name="connsiteX58" fmla="*/ 192439 w 365058"/>
              <a:gd name="connsiteY58" fmla="*/ 200901 h 258051"/>
              <a:gd name="connsiteX59" fmla="*/ 201964 w 365058"/>
              <a:gd name="connsiteY59" fmla="*/ 215189 h 258051"/>
              <a:gd name="connsiteX60" fmla="*/ 223395 w 365058"/>
              <a:gd name="connsiteY60" fmla="*/ 227095 h 258051"/>
              <a:gd name="connsiteX61" fmla="*/ 230539 w 365058"/>
              <a:gd name="connsiteY61" fmla="*/ 231858 h 258051"/>
              <a:gd name="connsiteX62" fmla="*/ 244827 w 365058"/>
              <a:gd name="connsiteY62" fmla="*/ 236620 h 258051"/>
              <a:gd name="connsiteX63" fmla="*/ 251970 w 365058"/>
              <a:gd name="connsiteY63" fmla="*/ 239001 h 258051"/>
              <a:gd name="connsiteX64" fmla="*/ 259114 w 365058"/>
              <a:gd name="connsiteY64" fmla="*/ 241383 h 258051"/>
              <a:gd name="connsiteX65" fmla="*/ 266258 w 365058"/>
              <a:gd name="connsiteY65" fmla="*/ 243764 h 258051"/>
              <a:gd name="connsiteX66" fmla="*/ 273402 w 365058"/>
              <a:gd name="connsiteY66" fmla="*/ 248526 h 258051"/>
              <a:gd name="connsiteX67" fmla="*/ 294833 w 365058"/>
              <a:gd name="connsiteY67" fmla="*/ 255670 h 258051"/>
              <a:gd name="connsiteX68" fmla="*/ 301977 w 365058"/>
              <a:gd name="connsiteY68" fmla="*/ 258051 h 258051"/>
              <a:gd name="connsiteX69" fmla="*/ 325789 w 365058"/>
              <a:gd name="connsiteY69" fmla="*/ 255670 h 258051"/>
              <a:gd name="connsiteX70" fmla="*/ 340077 w 365058"/>
              <a:gd name="connsiteY70" fmla="*/ 248526 h 258051"/>
              <a:gd name="connsiteX71" fmla="*/ 354364 w 365058"/>
              <a:gd name="connsiteY71" fmla="*/ 241383 h 258051"/>
              <a:gd name="connsiteX72" fmla="*/ 363889 w 365058"/>
              <a:gd name="connsiteY72" fmla="*/ 227095 h 258051"/>
              <a:gd name="connsiteX73" fmla="*/ 356745 w 365058"/>
              <a:gd name="connsiteY73" fmla="*/ 222333 h 258051"/>
              <a:gd name="connsiteX74" fmla="*/ 330552 w 365058"/>
              <a:gd name="connsiteY74" fmla="*/ 217570 h 258051"/>
              <a:gd name="connsiteX75" fmla="*/ 316264 w 365058"/>
              <a:gd name="connsiteY75" fmla="*/ 212808 h 258051"/>
              <a:gd name="connsiteX76" fmla="*/ 309120 w 365058"/>
              <a:gd name="connsiteY76" fmla="*/ 208045 h 258051"/>
              <a:gd name="connsiteX77" fmla="*/ 299595 w 365058"/>
              <a:gd name="connsiteY77" fmla="*/ 200901 h 258051"/>
              <a:gd name="connsiteX78" fmla="*/ 290070 w 365058"/>
              <a:gd name="connsiteY78" fmla="*/ 196139 h 258051"/>
              <a:gd name="connsiteX79" fmla="*/ 271020 w 365058"/>
              <a:gd name="connsiteY79" fmla="*/ 174708 h 258051"/>
              <a:gd name="connsiteX80" fmla="*/ 266258 w 365058"/>
              <a:gd name="connsiteY80" fmla="*/ 160420 h 258051"/>
              <a:gd name="connsiteX81" fmla="*/ 254352 w 365058"/>
              <a:gd name="connsiteY81" fmla="*/ 138989 h 258051"/>
              <a:gd name="connsiteX82" fmla="*/ 225777 w 365058"/>
              <a:gd name="connsiteY82" fmla="*/ 129464 h 258051"/>
              <a:gd name="connsiteX83" fmla="*/ 218633 w 365058"/>
              <a:gd name="connsiteY83" fmla="*/ 127083 h 258051"/>
              <a:gd name="connsiteX84" fmla="*/ 211489 w 365058"/>
              <a:gd name="connsiteY84" fmla="*/ 124701 h 258051"/>
              <a:gd name="connsiteX85" fmla="*/ 213870 w 365058"/>
              <a:gd name="connsiteY85" fmla="*/ 134226 h 258051"/>
              <a:gd name="connsiteX86" fmla="*/ 223395 w 365058"/>
              <a:gd name="connsiteY86" fmla="*/ 141370 h 258051"/>
              <a:gd name="connsiteX87" fmla="*/ 237683 w 365058"/>
              <a:gd name="connsiteY87" fmla="*/ 150895 h 258051"/>
              <a:gd name="connsiteX88" fmla="*/ 254352 w 365058"/>
              <a:gd name="connsiteY88" fmla="*/ 160420 h 258051"/>
              <a:gd name="connsiteX89" fmla="*/ 261495 w 365058"/>
              <a:gd name="connsiteY89" fmla="*/ 165183 h 258051"/>
              <a:gd name="connsiteX90" fmla="*/ 275783 w 365058"/>
              <a:gd name="connsiteY90" fmla="*/ 169945 h 258051"/>
              <a:gd name="connsiteX91" fmla="*/ 282927 w 365058"/>
              <a:gd name="connsiteY91" fmla="*/ 172326 h 258051"/>
              <a:gd name="connsiteX92" fmla="*/ 254352 w 365058"/>
              <a:gd name="connsiteY92" fmla="*/ 167564 h 258051"/>
              <a:gd name="connsiteX93" fmla="*/ 235302 w 365058"/>
              <a:gd name="connsiteY93" fmla="*/ 162801 h 258051"/>
              <a:gd name="connsiteX94" fmla="*/ 228158 w 365058"/>
              <a:gd name="connsiteY94" fmla="*/ 155658 h 258051"/>
              <a:gd name="connsiteX95" fmla="*/ 213870 w 365058"/>
              <a:gd name="connsiteY95" fmla="*/ 146133 h 258051"/>
              <a:gd name="connsiteX96" fmla="*/ 204345 w 365058"/>
              <a:gd name="connsiteY96" fmla="*/ 131845 h 258051"/>
              <a:gd name="connsiteX97" fmla="*/ 190058 w 365058"/>
              <a:gd name="connsiteY97" fmla="*/ 122320 h 258051"/>
              <a:gd name="connsiteX98" fmla="*/ 185295 w 365058"/>
              <a:gd name="connsiteY98" fmla="*/ 115176 h 258051"/>
              <a:gd name="connsiteX99" fmla="*/ 163864 w 365058"/>
              <a:gd name="connsiteY99" fmla="*/ 103270 h 258051"/>
              <a:gd name="connsiteX100" fmla="*/ 149577 w 365058"/>
              <a:gd name="connsiteY100" fmla="*/ 93745 h 258051"/>
              <a:gd name="connsiteX101" fmla="*/ 132908 w 365058"/>
              <a:gd name="connsiteY101" fmla="*/ 81839 h 258051"/>
              <a:gd name="connsiteX102" fmla="*/ 125764 w 365058"/>
              <a:gd name="connsiteY102" fmla="*/ 79458 h 258051"/>
              <a:gd name="connsiteX103" fmla="*/ 104333 w 365058"/>
              <a:gd name="connsiteY103" fmla="*/ 65170 h 258051"/>
              <a:gd name="connsiteX104" fmla="*/ 97189 w 365058"/>
              <a:gd name="connsiteY104" fmla="*/ 60408 h 258051"/>
              <a:gd name="connsiteX105" fmla="*/ 90045 w 365058"/>
              <a:gd name="connsiteY105" fmla="*/ 53264 h 258051"/>
              <a:gd name="connsiteX106" fmla="*/ 85283 w 365058"/>
              <a:gd name="connsiteY106" fmla="*/ 46120 h 258051"/>
              <a:gd name="connsiteX107" fmla="*/ 78139 w 365058"/>
              <a:gd name="connsiteY107" fmla="*/ 43739 h 258051"/>
              <a:gd name="connsiteX108" fmla="*/ 56708 w 365058"/>
              <a:gd name="connsiteY108" fmla="*/ 27070 h 258051"/>
              <a:gd name="connsiteX109" fmla="*/ 49564 w 365058"/>
              <a:gd name="connsiteY109" fmla="*/ 22308 h 258051"/>
              <a:gd name="connsiteX110" fmla="*/ 28133 w 365058"/>
              <a:gd name="connsiteY110" fmla="*/ 12783 h 258051"/>
              <a:gd name="connsiteX111" fmla="*/ 23370 w 365058"/>
              <a:gd name="connsiteY111" fmla="*/ 19926 h 258051"/>
              <a:gd name="connsiteX112" fmla="*/ 25752 w 365058"/>
              <a:gd name="connsiteY112" fmla="*/ 34214 h 258051"/>
              <a:gd name="connsiteX113" fmla="*/ 37658 w 365058"/>
              <a:gd name="connsiteY113" fmla="*/ 55645 h 258051"/>
              <a:gd name="connsiteX114" fmla="*/ 47183 w 365058"/>
              <a:gd name="connsiteY114" fmla="*/ 69933 h 258051"/>
              <a:gd name="connsiteX115" fmla="*/ 54327 w 365058"/>
              <a:gd name="connsiteY115" fmla="*/ 72314 h 258051"/>
              <a:gd name="connsiteX116" fmla="*/ 59089 w 365058"/>
              <a:gd name="connsiteY116" fmla="*/ 79458 h 258051"/>
              <a:gd name="connsiteX117" fmla="*/ 68614 w 365058"/>
              <a:gd name="connsiteY117" fmla="*/ 84220 h 258051"/>
              <a:gd name="connsiteX118" fmla="*/ 75758 w 365058"/>
              <a:gd name="connsiteY118" fmla="*/ 88983 h 258051"/>
              <a:gd name="connsiteX119" fmla="*/ 92427 w 365058"/>
              <a:gd name="connsiteY119" fmla="*/ 105651 h 258051"/>
              <a:gd name="connsiteX120" fmla="*/ 106714 w 365058"/>
              <a:gd name="connsiteY120" fmla="*/ 117558 h 258051"/>
              <a:gd name="connsiteX121" fmla="*/ 113858 w 365058"/>
              <a:gd name="connsiteY121" fmla="*/ 124701 h 258051"/>
              <a:gd name="connsiteX122" fmla="*/ 121002 w 365058"/>
              <a:gd name="connsiteY122" fmla="*/ 127083 h 258051"/>
              <a:gd name="connsiteX123" fmla="*/ 135289 w 365058"/>
              <a:gd name="connsiteY123" fmla="*/ 136608 h 258051"/>
              <a:gd name="connsiteX124" fmla="*/ 142433 w 365058"/>
              <a:gd name="connsiteY124" fmla="*/ 141370 h 258051"/>
              <a:gd name="connsiteX125" fmla="*/ 156720 w 365058"/>
              <a:gd name="connsiteY125" fmla="*/ 146133 h 258051"/>
              <a:gd name="connsiteX126" fmla="*/ 178152 w 365058"/>
              <a:gd name="connsiteY126" fmla="*/ 158039 h 258051"/>
              <a:gd name="connsiteX127" fmla="*/ 185295 w 365058"/>
              <a:gd name="connsiteY127" fmla="*/ 165183 h 258051"/>
              <a:gd name="connsiteX128" fmla="*/ 192439 w 365058"/>
              <a:gd name="connsiteY128" fmla="*/ 169945 h 258051"/>
              <a:gd name="connsiteX129" fmla="*/ 201964 w 365058"/>
              <a:gd name="connsiteY129" fmla="*/ 181851 h 258051"/>
              <a:gd name="connsiteX130" fmla="*/ 206727 w 365058"/>
              <a:gd name="connsiteY130" fmla="*/ 188995 h 258051"/>
              <a:gd name="connsiteX131" fmla="*/ 221014 w 365058"/>
              <a:gd name="connsiteY131" fmla="*/ 198520 h 258051"/>
              <a:gd name="connsiteX132" fmla="*/ 228158 w 365058"/>
              <a:gd name="connsiteY132" fmla="*/ 203283 h 258051"/>
              <a:gd name="connsiteX133" fmla="*/ 237683 w 365058"/>
              <a:gd name="connsiteY133" fmla="*/ 208045 h 258051"/>
              <a:gd name="connsiteX134" fmla="*/ 244827 w 365058"/>
              <a:gd name="connsiteY134" fmla="*/ 212808 h 258051"/>
              <a:gd name="connsiteX135" fmla="*/ 251970 w 365058"/>
              <a:gd name="connsiteY135" fmla="*/ 215189 h 258051"/>
              <a:gd name="connsiteX136" fmla="*/ 259114 w 365058"/>
              <a:gd name="connsiteY136" fmla="*/ 219951 h 258051"/>
              <a:gd name="connsiteX137" fmla="*/ 266258 w 365058"/>
              <a:gd name="connsiteY137" fmla="*/ 222333 h 258051"/>
              <a:gd name="connsiteX138" fmla="*/ 280545 w 365058"/>
              <a:gd name="connsiteY138" fmla="*/ 231858 h 258051"/>
              <a:gd name="connsiteX139" fmla="*/ 294833 w 365058"/>
              <a:gd name="connsiteY139" fmla="*/ 236620 h 258051"/>
              <a:gd name="connsiteX140" fmla="*/ 301977 w 365058"/>
              <a:gd name="connsiteY140" fmla="*/ 241383 h 258051"/>
              <a:gd name="connsiteX141" fmla="*/ 316264 w 365058"/>
              <a:gd name="connsiteY141" fmla="*/ 246145 h 258051"/>
              <a:gd name="connsiteX142" fmla="*/ 325789 w 365058"/>
              <a:gd name="connsiteY142" fmla="*/ 229476 h 258051"/>
              <a:gd name="connsiteX143" fmla="*/ 318645 w 365058"/>
              <a:gd name="connsiteY143" fmla="*/ 227095 h 258051"/>
              <a:gd name="connsiteX144" fmla="*/ 309120 w 365058"/>
              <a:gd name="connsiteY144" fmla="*/ 222333 h 258051"/>
              <a:gd name="connsiteX145" fmla="*/ 294833 w 365058"/>
              <a:gd name="connsiteY145" fmla="*/ 217570 h 258051"/>
              <a:gd name="connsiteX146" fmla="*/ 285308 w 365058"/>
              <a:gd name="connsiteY146" fmla="*/ 212808 h 258051"/>
              <a:gd name="connsiteX147" fmla="*/ 268639 w 365058"/>
              <a:gd name="connsiteY147" fmla="*/ 205664 h 258051"/>
              <a:gd name="connsiteX148" fmla="*/ 247208 w 365058"/>
              <a:gd name="connsiteY148" fmla="*/ 191376 h 258051"/>
              <a:gd name="connsiteX149" fmla="*/ 240064 w 365058"/>
              <a:gd name="connsiteY149" fmla="*/ 186614 h 258051"/>
              <a:gd name="connsiteX150" fmla="*/ 228158 w 365058"/>
              <a:gd name="connsiteY150" fmla="*/ 174708 h 258051"/>
              <a:gd name="connsiteX151" fmla="*/ 221014 w 365058"/>
              <a:gd name="connsiteY151" fmla="*/ 167564 h 258051"/>
              <a:gd name="connsiteX152" fmla="*/ 199583 w 365058"/>
              <a:gd name="connsiteY152" fmla="*/ 155658 h 258051"/>
              <a:gd name="connsiteX153" fmla="*/ 178152 w 365058"/>
              <a:gd name="connsiteY153" fmla="*/ 141370 h 258051"/>
              <a:gd name="connsiteX154" fmla="*/ 171008 w 365058"/>
              <a:gd name="connsiteY154" fmla="*/ 136608 h 258051"/>
              <a:gd name="connsiteX155" fmla="*/ 163864 w 365058"/>
              <a:gd name="connsiteY155" fmla="*/ 134226 h 258051"/>
              <a:gd name="connsiteX156" fmla="*/ 149577 w 365058"/>
              <a:gd name="connsiteY156" fmla="*/ 124701 h 258051"/>
              <a:gd name="connsiteX157" fmla="*/ 142433 w 365058"/>
              <a:gd name="connsiteY157" fmla="*/ 119939 h 258051"/>
              <a:gd name="connsiteX158" fmla="*/ 135289 w 365058"/>
              <a:gd name="connsiteY158" fmla="*/ 117558 h 258051"/>
              <a:gd name="connsiteX159" fmla="*/ 113858 w 365058"/>
              <a:gd name="connsiteY159" fmla="*/ 105651 h 258051"/>
              <a:gd name="connsiteX160" fmla="*/ 99570 w 365058"/>
              <a:gd name="connsiteY160" fmla="*/ 93745 h 258051"/>
              <a:gd name="connsiteX161" fmla="*/ 92427 w 365058"/>
              <a:gd name="connsiteY161" fmla="*/ 91364 h 258051"/>
              <a:gd name="connsiteX162" fmla="*/ 85283 w 365058"/>
              <a:gd name="connsiteY162" fmla="*/ 84220 h 258051"/>
              <a:gd name="connsiteX163" fmla="*/ 78139 w 365058"/>
              <a:gd name="connsiteY163" fmla="*/ 81839 h 258051"/>
              <a:gd name="connsiteX164" fmla="*/ 70995 w 365058"/>
              <a:gd name="connsiteY164" fmla="*/ 67551 h 258051"/>
              <a:gd name="connsiteX165" fmla="*/ 59089 w 365058"/>
              <a:gd name="connsiteY165" fmla="*/ 53264 h 258051"/>
              <a:gd name="connsiteX166" fmla="*/ 51945 w 365058"/>
              <a:gd name="connsiteY166" fmla="*/ 48501 h 258051"/>
              <a:gd name="connsiteX167" fmla="*/ 47183 w 365058"/>
              <a:gd name="connsiteY167" fmla="*/ 41358 h 25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365058" h="258051">
                <a:moveTo>
                  <a:pt x="359127" y="224714"/>
                </a:moveTo>
                <a:cubicBezTo>
                  <a:pt x="355158" y="222333"/>
                  <a:pt x="351125" y="220055"/>
                  <a:pt x="347220" y="217570"/>
                </a:cubicBezTo>
                <a:cubicBezTo>
                  <a:pt x="342391" y="214497"/>
                  <a:pt x="338363" y="209855"/>
                  <a:pt x="332933" y="208045"/>
                </a:cubicBezTo>
                <a:lnTo>
                  <a:pt x="325789" y="205664"/>
                </a:lnTo>
                <a:cubicBezTo>
                  <a:pt x="317761" y="193621"/>
                  <a:pt x="325385" y="201890"/>
                  <a:pt x="313883" y="196139"/>
                </a:cubicBezTo>
                <a:cubicBezTo>
                  <a:pt x="311323" y="194859"/>
                  <a:pt x="309354" y="192538"/>
                  <a:pt x="306739" y="191376"/>
                </a:cubicBezTo>
                <a:cubicBezTo>
                  <a:pt x="302152" y="189337"/>
                  <a:pt x="292452" y="186614"/>
                  <a:pt x="292452" y="186614"/>
                </a:cubicBezTo>
                <a:cubicBezTo>
                  <a:pt x="271987" y="172970"/>
                  <a:pt x="297874" y="189324"/>
                  <a:pt x="278164" y="179470"/>
                </a:cubicBezTo>
                <a:cubicBezTo>
                  <a:pt x="275604" y="178190"/>
                  <a:pt x="273580" y="175988"/>
                  <a:pt x="271020" y="174708"/>
                </a:cubicBezTo>
                <a:cubicBezTo>
                  <a:pt x="268775" y="173585"/>
                  <a:pt x="266122" y="173449"/>
                  <a:pt x="263877" y="172326"/>
                </a:cubicBezTo>
                <a:cubicBezTo>
                  <a:pt x="261317" y="171046"/>
                  <a:pt x="259218" y="168984"/>
                  <a:pt x="256733" y="167564"/>
                </a:cubicBezTo>
                <a:cubicBezTo>
                  <a:pt x="253651" y="165803"/>
                  <a:pt x="250252" y="164627"/>
                  <a:pt x="247208" y="162801"/>
                </a:cubicBezTo>
                <a:cubicBezTo>
                  <a:pt x="242300" y="159856"/>
                  <a:pt x="232920" y="153276"/>
                  <a:pt x="232920" y="153276"/>
                </a:cubicBezTo>
                <a:cubicBezTo>
                  <a:pt x="221808" y="136608"/>
                  <a:pt x="228157" y="142164"/>
                  <a:pt x="216252" y="134226"/>
                </a:cubicBezTo>
                <a:cubicBezTo>
                  <a:pt x="215458" y="131845"/>
                  <a:pt x="215912" y="128542"/>
                  <a:pt x="213870" y="127083"/>
                </a:cubicBezTo>
                <a:cubicBezTo>
                  <a:pt x="209785" y="124165"/>
                  <a:pt x="199583" y="122320"/>
                  <a:pt x="199583" y="122320"/>
                </a:cubicBezTo>
                <a:cubicBezTo>
                  <a:pt x="188930" y="106342"/>
                  <a:pt x="201479" y="121997"/>
                  <a:pt x="187677" y="112795"/>
                </a:cubicBezTo>
                <a:cubicBezTo>
                  <a:pt x="184875" y="110927"/>
                  <a:pt x="183120" y="107807"/>
                  <a:pt x="180533" y="105651"/>
                </a:cubicBezTo>
                <a:cubicBezTo>
                  <a:pt x="178334" y="103819"/>
                  <a:pt x="175770" y="102476"/>
                  <a:pt x="173389" y="100889"/>
                </a:cubicBezTo>
                <a:cubicBezTo>
                  <a:pt x="162277" y="84220"/>
                  <a:pt x="168627" y="89776"/>
                  <a:pt x="156720" y="81839"/>
                </a:cubicBezTo>
                <a:cubicBezTo>
                  <a:pt x="155926" y="79458"/>
                  <a:pt x="155907" y="76655"/>
                  <a:pt x="154339" y="74695"/>
                </a:cubicBezTo>
                <a:cubicBezTo>
                  <a:pt x="149792" y="69012"/>
                  <a:pt x="145800" y="70425"/>
                  <a:pt x="140052" y="67551"/>
                </a:cubicBezTo>
                <a:cubicBezTo>
                  <a:pt x="137492" y="66271"/>
                  <a:pt x="135523" y="63951"/>
                  <a:pt x="132908" y="62789"/>
                </a:cubicBezTo>
                <a:cubicBezTo>
                  <a:pt x="128320" y="60750"/>
                  <a:pt x="122797" y="60811"/>
                  <a:pt x="118620" y="58026"/>
                </a:cubicBezTo>
                <a:lnTo>
                  <a:pt x="104333" y="48501"/>
                </a:lnTo>
                <a:lnTo>
                  <a:pt x="90045" y="27070"/>
                </a:lnTo>
                <a:lnTo>
                  <a:pt x="85283" y="19926"/>
                </a:lnTo>
                <a:cubicBezTo>
                  <a:pt x="87664" y="19132"/>
                  <a:pt x="90096" y="16613"/>
                  <a:pt x="92427" y="17545"/>
                </a:cubicBezTo>
                <a:cubicBezTo>
                  <a:pt x="98331" y="19907"/>
                  <a:pt x="96504" y="28000"/>
                  <a:pt x="99570" y="31833"/>
                </a:cubicBezTo>
                <a:cubicBezTo>
                  <a:pt x="103681" y="36971"/>
                  <a:pt x="116073" y="38935"/>
                  <a:pt x="97189" y="34214"/>
                </a:cubicBezTo>
                <a:cubicBezTo>
                  <a:pt x="68405" y="19820"/>
                  <a:pt x="104081" y="38152"/>
                  <a:pt x="80520" y="24689"/>
                </a:cubicBezTo>
                <a:cubicBezTo>
                  <a:pt x="77438" y="22928"/>
                  <a:pt x="74039" y="21752"/>
                  <a:pt x="70995" y="19926"/>
                </a:cubicBezTo>
                <a:cubicBezTo>
                  <a:pt x="66087" y="16981"/>
                  <a:pt x="62138" y="12211"/>
                  <a:pt x="56708" y="10401"/>
                </a:cubicBezTo>
                <a:lnTo>
                  <a:pt x="42420" y="5639"/>
                </a:lnTo>
                <a:cubicBezTo>
                  <a:pt x="40039" y="4845"/>
                  <a:pt x="37738" y="3750"/>
                  <a:pt x="35277" y="3258"/>
                </a:cubicBezTo>
                <a:lnTo>
                  <a:pt x="23370" y="876"/>
                </a:lnTo>
                <a:cubicBezTo>
                  <a:pt x="16226" y="1670"/>
                  <a:pt x="5706" y="-2863"/>
                  <a:pt x="1939" y="3258"/>
                </a:cubicBezTo>
                <a:cubicBezTo>
                  <a:pt x="-3070" y="11398"/>
                  <a:pt x="3057" y="22359"/>
                  <a:pt x="4320" y="31833"/>
                </a:cubicBezTo>
                <a:cubicBezTo>
                  <a:pt x="5408" y="39990"/>
                  <a:pt x="7818" y="38827"/>
                  <a:pt x="11464" y="46120"/>
                </a:cubicBezTo>
                <a:cubicBezTo>
                  <a:pt x="21318" y="65830"/>
                  <a:pt x="4964" y="39943"/>
                  <a:pt x="18608" y="60408"/>
                </a:cubicBezTo>
                <a:cubicBezTo>
                  <a:pt x="20307" y="65504"/>
                  <a:pt x="21407" y="70893"/>
                  <a:pt x="25752" y="74695"/>
                </a:cubicBezTo>
                <a:cubicBezTo>
                  <a:pt x="30059" y="78464"/>
                  <a:pt x="35992" y="80173"/>
                  <a:pt x="40039" y="84220"/>
                </a:cubicBezTo>
                <a:cubicBezTo>
                  <a:pt x="48958" y="93139"/>
                  <a:pt x="43988" y="90299"/>
                  <a:pt x="54327" y="93745"/>
                </a:cubicBezTo>
                <a:lnTo>
                  <a:pt x="63852" y="108033"/>
                </a:lnTo>
                <a:cubicBezTo>
                  <a:pt x="65439" y="110414"/>
                  <a:pt x="65899" y="114271"/>
                  <a:pt x="68614" y="115176"/>
                </a:cubicBezTo>
                <a:lnTo>
                  <a:pt x="75758" y="117558"/>
                </a:lnTo>
                <a:cubicBezTo>
                  <a:pt x="76552" y="119939"/>
                  <a:pt x="76364" y="122926"/>
                  <a:pt x="78139" y="124701"/>
                </a:cubicBezTo>
                <a:cubicBezTo>
                  <a:pt x="79914" y="126476"/>
                  <a:pt x="83089" y="125864"/>
                  <a:pt x="85283" y="127083"/>
                </a:cubicBezTo>
                <a:cubicBezTo>
                  <a:pt x="90286" y="129863"/>
                  <a:pt x="94808" y="133433"/>
                  <a:pt x="99570" y="136608"/>
                </a:cubicBezTo>
                <a:lnTo>
                  <a:pt x="106714" y="141370"/>
                </a:lnTo>
                <a:cubicBezTo>
                  <a:pt x="108302" y="143751"/>
                  <a:pt x="109242" y="146726"/>
                  <a:pt x="111477" y="148514"/>
                </a:cubicBezTo>
                <a:cubicBezTo>
                  <a:pt x="113437" y="150082"/>
                  <a:pt x="116375" y="149773"/>
                  <a:pt x="118620" y="150895"/>
                </a:cubicBezTo>
                <a:cubicBezTo>
                  <a:pt x="121180" y="152175"/>
                  <a:pt x="123204" y="154378"/>
                  <a:pt x="125764" y="155658"/>
                </a:cubicBezTo>
                <a:cubicBezTo>
                  <a:pt x="128009" y="156781"/>
                  <a:pt x="130714" y="156820"/>
                  <a:pt x="132908" y="158039"/>
                </a:cubicBezTo>
                <a:cubicBezTo>
                  <a:pt x="137911" y="160819"/>
                  <a:pt x="142433" y="164389"/>
                  <a:pt x="147195" y="167564"/>
                </a:cubicBezTo>
                <a:lnTo>
                  <a:pt x="154339" y="172326"/>
                </a:lnTo>
                <a:lnTo>
                  <a:pt x="175770" y="186614"/>
                </a:lnTo>
                <a:lnTo>
                  <a:pt x="182914" y="191376"/>
                </a:lnTo>
                <a:cubicBezTo>
                  <a:pt x="189263" y="210427"/>
                  <a:pt x="179739" y="188201"/>
                  <a:pt x="192439" y="200901"/>
                </a:cubicBezTo>
                <a:cubicBezTo>
                  <a:pt x="196486" y="204948"/>
                  <a:pt x="197201" y="212014"/>
                  <a:pt x="201964" y="215189"/>
                </a:cubicBezTo>
                <a:cubicBezTo>
                  <a:pt x="218340" y="226106"/>
                  <a:pt x="210822" y="222904"/>
                  <a:pt x="223395" y="227095"/>
                </a:cubicBezTo>
                <a:cubicBezTo>
                  <a:pt x="225776" y="228683"/>
                  <a:pt x="227924" y="230696"/>
                  <a:pt x="230539" y="231858"/>
                </a:cubicBezTo>
                <a:cubicBezTo>
                  <a:pt x="235127" y="233897"/>
                  <a:pt x="240064" y="235033"/>
                  <a:pt x="244827" y="236620"/>
                </a:cubicBezTo>
                <a:lnTo>
                  <a:pt x="251970" y="239001"/>
                </a:lnTo>
                <a:lnTo>
                  <a:pt x="259114" y="241383"/>
                </a:lnTo>
                <a:cubicBezTo>
                  <a:pt x="261495" y="242177"/>
                  <a:pt x="264169" y="242372"/>
                  <a:pt x="266258" y="243764"/>
                </a:cubicBezTo>
                <a:cubicBezTo>
                  <a:pt x="268639" y="245351"/>
                  <a:pt x="270787" y="247364"/>
                  <a:pt x="273402" y="248526"/>
                </a:cubicBezTo>
                <a:cubicBezTo>
                  <a:pt x="273416" y="248532"/>
                  <a:pt x="291254" y="254477"/>
                  <a:pt x="294833" y="255670"/>
                </a:cubicBezTo>
                <a:lnTo>
                  <a:pt x="301977" y="258051"/>
                </a:lnTo>
                <a:cubicBezTo>
                  <a:pt x="309914" y="257257"/>
                  <a:pt x="317905" y="256883"/>
                  <a:pt x="325789" y="255670"/>
                </a:cubicBezTo>
                <a:cubicBezTo>
                  <a:pt x="334436" y="254340"/>
                  <a:pt x="332227" y="252451"/>
                  <a:pt x="340077" y="248526"/>
                </a:cubicBezTo>
                <a:cubicBezTo>
                  <a:pt x="359803" y="238662"/>
                  <a:pt x="333880" y="255037"/>
                  <a:pt x="354364" y="241383"/>
                </a:cubicBezTo>
                <a:cubicBezTo>
                  <a:pt x="357539" y="236620"/>
                  <a:pt x="368652" y="230270"/>
                  <a:pt x="363889" y="227095"/>
                </a:cubicBezTo>
                <a:cubicBezTo>
                  <a:pt x="361508" y="225508"/>
                  <a:pt x="359305" y="223613"/>
                  <a:pt x="356745" y="222333"/>
                </a:cubicBezTo>
                <a:cubicBezTo>
                  <a:pt x="349400" y="218660"/>
                  <a:pt x="337130" y="218392"/>
                  <a:pt x="330552" y="217570"/>
                </a:cubicBezTo>
                <a:cubicBezTo>
                  <a:pt x="325789" y="215983"/>
                  <a:pt x="320441" y="215593"/>
                  <a:pt x="316264" y="212808"/>
                </a:cubicBezTo>
                <a:cubicBezTo>
                  <a:pt x="313883" y="211220"/>
                  <a:pt x="311449" y="209709"/>
                  <a:pt x="309120" y="208045"/>
                </a:cubicBezTo>
                <a:cubicBezTo>
                  <a:pt x="305891" y="205738"/>
                  <a:pt x="302961" y="203004"/>
                  <a:pt x="299595" y="200901"/>
                </a:cubicBezTo>
                <a:cubicBezTo>
                  <a:pt x="296585" y="199020"/>
                  <a:pt x="293245" y="197726"/>
                  <a:pt x="290070" y="196139"/>
                </a:cubicBezTo>
                <a:cubicBezTo>
                  <a:pt x="273759" y="179827"/>
                  <a:pt x="279520" y="187455"/>
                  <a:pt x="271020" y="174708"/>
                </a:cubicBezTo>
                <a:lnTo>
                  <a:pt x="266258" y="160420"/>
                </a:lnTo>
                <a:cubicBezTo>
                  <a:pt x="264161" y="154130"/>
                  <a:pt x="260494" y="141036"/>
                  <a:pt x="254352" y="138989"/>
                </a:cubicBezTo>
                <a:lnTo>
                  <a:pt x="225777" y="129464"/>
                </a:lnTo>
                <a:lnTo>
                  <a:pt x="218633" y="127083"/>
                </a:lnTo>
                <a:lnTo>
                  <a:pt x="211489" y="124701"/>
                </a:lnTo>
                <a:cubicBezTo>
                  <a:pt x="212283" y="127876"/>
                  <a:pt x="211968" y="131563"/>
                  <a:pt x="213870" y="134226"/>
                </a:cubicBezTo>
                <a:cubicBezTo>
                  <a:pt x="216177" y="137456"/>
                  <a:pt x="220382" y="138787"/>
                  <a:pt x="223395" y="141370"/>
                </a:cubicBezTo>
                <a:cubicBezTo>
                  <a:pt x="234746" y="151099"/>
                  <a:pt x="225531" y="146845"/>
                  <a:pt x="237683" y="150895"/>
                </a:cubicBezTo>
                <a:cubicBezTo>
                  <a:pt x="255095" y="162504"/>
                  <a:pt x="233195" y="148330"/>
                  <a:pt x="254352" y="160420"/>
                </a:cubicBezTo>
                <a:cubicBezTo>
                  <a:pt x="256837" y="161840"/>
                  <a:pt x="258880" y="164021"/>
                  <a:pt x="261495" y="165183"/>
                </a:cubicBezTo>
                <a:cubicBezTo>
                  <a:pt x="266083" y="167222"/>
                  <a:pt x="271020" y="168358"/>
                  <a:pt x="275783" y="169945"/>
                </a:cubicBezTo>
                <a:lnTo>
                  <a:pt x="282927" y="172326"/>
                </a:lnTo>
                <a:cubicBezTo>
                  <a:pt x="302008" y="165966"/>
                  <a:pt x="289634" y="171092"/>
                  <a:pt x="254352" y="167564"/>
                </a:cubicBezTo>
                <a:cubicBezTo>
                  <a:pt x="246136" y="166743"/>
                  <a:pt x="242470" y="165191"/>
                  <a:pt x="235302" y="162801"/>
                </a:cubicBezTo>
                <a:cubicBezTo>
                  <a:pt x="232921" y="160420"/>
                  <a:pt x="230816" y="157725"/>
                  <a:pt x="228158" y="155658"/>
                </a:cubicBezTo>
                <a:cubicBezTo>
                  <a:pt x="223640" y="152144"/>
                  <a:pt x="213870" y="146133"/>
                  <a:pt x="213870" y="146133"/>
                </a:cubicBezTo>
                <a:cubicBezTo>
                  <a:pt x="210695" y="141370"/>
                  <a:pt x="209108" y="135020"/>
                  <a:pt x="204345" y="131845"/>
                </a:cubicBezTo>
                <a:lnTo>
                  <a:pt x="190058" y="122320"/>
                </a:lnTo>
                <a:cubicBezTo>
                  <a:pt x="188470" y="119939"/>
                  <a:pt x="187449" y="117061"/>
                  <a:pt x="185295" y="115176"/>
                </a:cubicBezTo>
                <a:cubicBezTo>
                  <a:pt x="175217" y="106357"/>
                  <a:pt x="173676" y="106540"/>
                  <a:pt x="163864" y="103270"/>
                </a:cubicBezTo>
                <a:cubicBezTo>
                  <a:pt x="150323" y="89729"/>
                  <a:pt x="163360" y="100636"/>
                  <a:pt x="149577" y="93745"/>
                </a:cubicBezTo>
                <a:cubicBezTo>
                  <a:pt x="142193" y="90053"/>
                  <a:pt x="140475" y="86163"/>
                  <a:pt x="132908" y="81839"/>
                </a:cubicBezTo>
                <a:cubicBezTo>
                  <a:pt x="130729" y="80594"/>
                  <a:pt x="128145" y="80252"/>
                  <a:pt x="125764" y="79458"/>
                </a:cubicBezTo>
                <a:lnTo>
                  <a:pt x="104333" y="65170"/>
                </a:lnTo>
                <a:cubicBezTo>
                  <a:pt x="101952" y="63583"/>
                  <a:pt x="99213" y="62432"/>
                  <a:pt x="97189" y="60408"/>
                </a:cubicBezTo>
                <a:cubicBezTo>
                  <a:pt x="94808" y="58027"/>
                  <a:pt x="92201" y="55851"/>
                  <a:pt x="90045" y="53264"/>
                </a:cubicBezTo>
                <a:cubicBezTo>
                  <a:pt x="88213" y="51065"/>
                  <a:pt x="87518" y="47908"/>
                  <a:pt x="85283" y="46120"/>
                </a:cubicBezTo>
                <a:cubicBezTo>
                  <a:pt x="83323" y="44552"/>
                  <a:pt x="80520" y="44533"/>
                  <a:pt x="78139" y="43739"/>
                </a:cubicBezTo>
                <a:cubicBezTo>
                  <a:pt x="66949" y="32549"/>
                  <a:pt x="73795" y="38461"/>
                  <a:pt x="56708" y="27070"/>
                </a:cubicBezTo>
                <a:cubicBezTo>
                  <a:pt x="54327" y="25483"/>
                  <a:pt x="52279" y="23213"/>
                  <a:pt x="49564" y="22308"/>
                </a:cubicBezTo>
                <a:cubicBezTo>
                  <a:pt x="32562" y="16640"/>
                  <a:pt x="39454" y="20329"/>
                  <a:pt x="28133" y="12783"/>
                </a:cubicBezTo>
                <a:cubicBezTo>
                  <a:pt x="26545" y="15164"/>
                  <a:pt x="23686" y="17082"/>
                  <a:pt x="23370" y="19926"/>
                </a:cubicBezTo>
                <a:cubicBezTo>
                  <a:pt x="22837" y="24725"/>
                  <a:pt x="24705" y="29501"/>
                  <a:pt x="25752" y="34214"/>
                </a:cubicBezTo>
                <a:cubicBezTo>
                  <a:pt x="27848" y="43647"/>
                  <a:pt x="31516" y="46433"/>
                  <a:pt x="37658" y="55645"/>
                </a:cubicBezTo>
                <a:cubicBezTo>
                  <a:pt x="37659" y="55646"/>
                  <a:pt x="47181" y="69932"/>
                  <a:pt x="47183" y="69933"/>
                </a:cubicBezTo>
                <a:lnTo>
                  <a:pt x="54327" y="72314"/>
                </a:lnTo>
                <a:cubicBezTo>
                  <a:pt x="55914" y="74695"/>
                  <a:pt x="56890" y="77626"/>
                  <a:pt x="59089" y="79458"/>
                </a:cubicBezTo>
                <a:cubicBezTo>
                  <a:pt x="61816" y="81730"/>
                  <a:pt x="65532" y="82459"/>
                  <a:pt x="68614" y="84220"/>
                </a:cubicBezTo>
                <a:cubicBezTo>
                  <a:pt x="71099" y="85640"/>
                  <a:pt x="73377" y="87395"/>
                  <a:pt x="75758" y="88983"/>
                </a:cubicBezTo>
                <a:cubicBezTo>
                  <a:pt x="81147" y="105149"/>
                  <a:pt x="73320" y="86541"/>
                  <a:pt x="92427" y="105651"/>
                </a:cubicBezTo>
                <a:cubicBezTo>
                  <a:pt x="113276" y="126503"/>
                  <a:pt x="86839" y="100996"/>
                  <a:pt x="106714" y="117558"/>
                </a:cubicBezTo>
                <a:cubicBezTo>
                  <a:pt x="109301" y="119714"/>
                  <a:pt x="111056" y="122833"/>
                  <a:pt x="113858" y="124701"/>
                </a:cubicBezTo>
                <a:cubicBezTo>
                  <a:pt x="115947" y="126093"/>
                  <a:pt x="118808" y="125864"/>
                  <a:pt x="121002" y="127083"/>
                </a:cubicBezTo>
                <a:cubicBezTo>
                  <a:pt x="126005" y="129863"/>
                  <a:pt x="130527" y="133433"/>
                  <a:pt x="135289" y="136608"/>
                </a:cubicBezTo>
                <a:cubicBezTo>
                  <a:pt x="137670" y="138195"/>
                  <a:pt x="139718" y="140465"/>
                  <a:pt x="142433" y="141370"/>
                </a:cubicBezTo>
                <a:cubicBezTo>
                  <a:pt x="147195" y="142958"/>
                  <a:pt x="152543" y="143348"/>
                  <a:pt x="156720" y="146133"/>
                </a:cubicBezTo>
                <a:cubicBezTo>
                  <a:pt x="173097" y="157050"/>
                  <a:pt x="165578" y="153848"/>
                  <a:pt x="178152" y="158039"/>
                </a:cubicBezTo>
                <a:cubicBezTo>
                  <a:pt x="180533" y="160420"/>
                  <a:pt x="182708" y="163027"/>
                  <a:pt x="185295" y="165183"/>
                </a:cubicBezTo>
                <a:cubicBezTo>
                  <a:pt x="187494" y="167015"/>
                  <a:pt x="190651" y="167710"/>
                  <a:pt x="192439" y="169945"/>
                </a:cubicBezTo>
                <a:cubicBezTo>
                  <a:pt x="205584" y="186376"/>
                  <a:pt x="181491" y="168204"/>
                  <a:pt x="201964" y="181851"/>
                </a:cubicBezTo>
                <a:cubicBezTo>
                  <a:pt x="203552" y="184232"/>
                  <a:pt x="204573" y="187110"/>
                  <a:pt x="206727" y="188995"/>
                </a:cubicBezTo>
                <a:cubicBezTo>
                  <a:pt x="211034" y="192764"/>
                  <a:pt x="216252" y="195345"/>
                  <a:pt x="221014" y="198520"/>
                </a:cubicBezTo>
                <a:cubicBezTo>
                  <a:pt x="223395" y="200108"/>
                  <a:pt x="225598" y="202003"/>
                  <a:pt x="228158" y="203283"/>
                </a:cubicBezTo>
                <a:cubicBezTo>
                  <a:pt x="231333" y="204870"/>
                  <a:pt x="234601" y="206284"/>
                  <a:pt x="237683" y="208045"/>
                </a:cubicBezTo>
                <a:cubicBezTo>
                  <a:pt x="240168" y="209465"/>
                  <a:pt x="242267" y="211528"/>
                  <a:pt x="244827" y="212808"/>
                </a:cubicBezTo>
                <a:cubicBezTo>
                  <a:pt x="247072" y="213930"/>
                  <a:pt x="249725" y="214067"/>
                  <a:pt x="251970" y="215189"/>
                </a:cubicBezTo>
                <a:cubicBezTo>
                  <a:pt x="254530" y="216469"/>
                  <a:pt x="256554" y="218671"/>
                  <a:pt x="259114" y="219951"/>
                </a:cubicBezTo>
                <a:cubicBezTo>
                  <a:pt x="261359" y="221074"/>
                  <a:pt x="264064" y="221114"/>
                  <a:pt x="266258" y="222333"/>
                </a:cubicBezTo>
                <a:cubicBezTo>
                  <a:pt x="271261" y="225113"/>
                  <a:pt x="275115" y="230048"/>
                  <a:pt x="280545" y="231858"/>
                </a:cubicBezTo>
                <a:lnTo>
                  <a:pt x="294833" y="236620"/>
                </a:lnTo>
                <a:cubicBezTo>
                  <a:pt x="297214" y="238208"/>
                  <a:pt x="299362" y="240221"/>
                  <a:pt x="301977" y="241383"/>
                </a:cubicBezTo>
                <a:cubicBezTo>
                  <a:pt x="306564" y="243422"/>
                  <a:pt x="316264" y="246145"/>
                  <a:pt x="316264" y="246145"/>
                </a:cubicBezTo>
                <a:cubicBezTo>
                  <a:pt x="327338" y="243930"/>
                  <a:pt x="335476" y="246428"/>
                  <a:pt x="325789" y="229476"/>
                </a:cubicBezTo>
                <a:cubicBezTo>
                  <a:pt x="324544" y="227297"/>
                  <a:pt x="320952" y="228084"/>
                  <a:pt x="318645" y="227095"/>
                </a:cubicBezTo>
                <a:cubicBezTo>
                  <a:pt x="315382" y="225697"/>
                  <a:pt x="312416" y="223651"/>
                  <a:pt x="309120" y="222333"/>
                </a:cubicBezTo>
                <a:cubicBezTo>
                  <a:pt x="304459" y="220469"/>
                  <a:pt x="299323" y="219815"/>
                  <a:pt x="294833" y="217570"/>
                </a:cubicBezTo>
                <a:cubicBezTo>
                  <a:pt x="291658" y="215983"/>
                  <a:pt x="288571" y="214206"/>
                  <a:pt x="285308" y="212808"/>
                </a:cubicBezTo>
                <a:cubicBezTo>
                  <a:pt x="273820" y="207884"/>
                  <a:pt x="281791" y="213555"/>
                  <a:pt x="268639" y="205664"/>
                </a:cubicBezTo>
                <a:cubicBezTo>
                  <a:pt x="268626" y="205656"/>
                  <a:pt x="250786" y="193761"/>
                  <a:pt x="247208" y="191376"/>
                </a:cubicBezTo>
                <a:lnTo>
                  <a:pt x="240064" y="186614"/>
                </a:lnTo>
                <a:cubicBezTo>
                  <a:pt x="231334" y="173517"/>
                  <a:pt x="240064" y="184629"/>
                  <a:pt x="228158" y="174708"/>
                </a:cubicBezTo>
                <a:cubicBezTo>
                  <a:pt x="225571" y="172552"/>
                  <a:pt x="223672" y="169632"/>
                  <a:pt x="221014" y="167564"/>
                </a:cubicBezTo>
                <a:cubicBezTo>
                  <a:pt x="208732" y="158011"/>
                  <a:pt x="210362" y="159250"/>
                  <a:pt x="199583" y="155658"/>
                </a:cubicBezTo>
                <a:lnTo>
                  <a:pt x="178152" y="141370"/>
                </a:lnTo>
                <a:cubicBezTo>
                  <a:pt x="175771" y="139782"/>
                  <a:pt x="173723" y="137513"/>
                  <a:pt x="171008" y="136608"/>
                </a:cubicBezTo>
                <a:cubicBezTo>
                  <a:pt x="168627" y="135814"/>
                  <a:pt x="166058" y="135445"/>
                  <a:pt x="163864" y="134226"/>
                </a:cubicBezTo>
                <a:cubicBezTo>
                  <a:pt x="158861" y="131446"/>
                  <a:pt x="154339" y="127876"/>
                  <a:pt x="149577" y="124701"/>
                </a:cubicBezTo>
                <a:cubicBezTo>
                  <a:pt x="147196" y="123114"/>
                  <a:pt x="145148" y="120844"/>
                  <a:pt x="142433" y="119939"/>
                </a:cubicBezTo>
                <a:lnTo>
                  <a:pt x="135289" y="117558"/>
                </a:lnTo>
                <a:cubicBezTo>
                  <a:pt x="118913" y="106641"/>
                  <a:pt x="126432" y="109843"/>
                  <a:pt x="113858" y="105651"/>
                </a:cubicBezTo>
                <a:cubicBezTo>
                  <a:pt x="108592" y="100386"/>
                  <a:pt x="106199" y="97060"/>
                  <a:pt x="99570" y="93745"/>
                </a:cubicBezTo>
                <a:cubicBezTo>
                  <a:pt x="97325" y="92623"/>
                  <a:pt x="94808" y="92158"/>
                  <a:pt x="92427" y="91364"/>
                </a:cubicBezTo>
                <a:cubicBezTo>
                  <a:pt x="90046" y="88983"/>
                  <a:pt x="88085" y="86088"/>
                  <a:pt x="85283" y="84220"/>
                </a:cubicBezTo>
                <a:cubicBezTo>
                  <a:pt x="83194" y="82828"/>
                  <a:pt x="80099" y="83407"/>
                  <a:pt x="78139" y="81839"/>
                </a:cubicBezTo>
                <a:cubicBezTo>
                  <a:pt x="72455" y="77292"/>
                  <a:pt x="73870" y="73300"/>
                  <a:pt x="70995" y="67551"/>
                </a:cubicBezTo>
                <a:cubicBezTo>
                  <a:pt x="68319" y="62199"/>
                  <a:pt x="63603" y="57026"/>
                  <a:pt x="59089" y="53264"/>
                </a:cubicBezTo>
                <a:cubicBezTo>
                  <a:pt x="56890" y="51432"/>
                  <a:pt x="54326" y="50089"/>
                  <a:pt x="51945" y="48501"/>
                </a:cubicBezTo>
                <a:lnTo>
                  <a:pt x="47183" y="41358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orme libre 48"/>
          <p:cNvSpPr/>
          <p:nvPr/>
        </p:nvSpPr>
        <p:spPr>
          <a:xfrm>
            <a:off x="212725" y="4893201"/>
            <a:ext cx="233363" cy="592137"/>
          </a:xfrm>
          <a:custGeom>
            <a:avLst/>
            <a:gdLst>
              <a:gd name="connsiteX0" fmla="*/ 231002 w 233384"/>
              <a:gd name="connsiteY0" fmla="*/ 592931 h 592931"/>
              <a:gd name="connsiteX1" fmla="*/ 226240 w 233384"/>
              <a:gd name="connsiteY1" fmla="*/ 573881 h 592931"/>
              <a:gd name="connsiteX2" fmla="*/ 216715 w 233384"/>
              <a:gd name="connsiteY2" fmla="*/ 559593 h 592931"/>
              <a:gd name="connsiteX3" fmla="*/ 207190 w 233384"/>
              <a:gd name="connsiteY3" fmla="*/ 547687 h 592931"/>
              <a:gd name="connsiteX4" fmla="*/ 202427 w 233384"/>
              <a:gd name="connsiteY4" fmla="*/ 533400 h 592931"/>
              <a:gd name="connsiteX5" fmla="*/ 197665 w 233384"/>
              <a:gd name="connsiteY5" fmla="*/ 526256 h 592931"/>
              <a:gd name="connsiteX6" fmla="*/ 188140 w 233384"/>
              <a:gd name="connsiteY6" fmla="*/ 504825 h 592931"/>
              <a:gd name="connsiteX7" fmla="*/ 185759 w 233384"/>
              <a:gd name="connsiteY7" fmla="*/ 497681 h 592931"/>
              <a:gd name="connsiteX8" fmla="*/ 180996 w 233384"/>
              <a:gd name="connsiteY8" fmla="*/ 490537 h 592931"/>
              <a:gd name="connsiteX9" fmla="*/ 171471 w 233384"/>
              <a:gd name="connsiteY9" fmla="*/ 469106 h 592931"/>
              <a:gd name="connsiteX10" fmla="*/ 159565 w 233384"/>
              <a:gd name="connsiteY10" fmla="*/ 433387 h 592931"/>
              <a:gd name="connsiteX11" fmla="*/ 154802 w 233384"/>
              <a:gd name="connsiteY11" fmla="*/ 419100 h 592931"/>
              <a:gd name="connsiteX12" fmla="*/ 140515 w 233384"/>
              <a:gd name="connsiteY12" fmla="*/ 397668 h 592931"/>
              <a:gd name="connsiteX13" fmla="*/ 135752 w 233384"/>
              <a:gd name="connsiteY13" fmla="*/ 390525 h 592931"/>
              <a:gd name="connsiteX14" fmla="*/ 133371 w 233384"/>
              <a:gd name="connsiteY14" fmla="*/ 383381 h 592931"/>
              <a:gd name="connsiteX15" fmla="*/ 123846 w 233384"/>
              <a:gd name="connsiteY15" fmla="*/ 369093 h 592931"/>
              <a:gd name="connsiteX16" fmla="*/ 119084 w 233384"/>
              <a:gd name="connsiteY16" fmla="*/ 354806 h 592931"/>
              <a:gd name="connsiteX17" fmla="*/ 104796 w 233384"/>
              <a:gd name="connsiteY17" fmla="*/ 326231 h 592931"/>
              <a:gd name="connsiteX18" fmla="*/ 102415 w 233384"/>
              <a:gd name="connsiteY18" fmla="*/ 319087 h 592931"/>
              <a:gd name="connsiteX19" fmla="*/ 92890 w 233384"/>
              <a:gd name="connsiteY19" fmla="*/ 304800 h 592931"/>
              <a:gd name="connsiteX20" fmla="*/ 83365 w 233384"/>
              <a:gd name="connsiteY20" fmla="*/ 290512 h 592931"/>
              <a:gd name="connsiteX21" fmla="*/ 80984 w 233384"/>
              <a:gd name="connsiteY21" fmla="*/ 283368 h 592931"/>
              <a:gd name="connsiteX22" fmla="*/ 71459 w 233384"/>
              <a:gd name="connsiteY22" fmla="*/ 269081 h 592931"/>
              <a:gd name="connsiteX23" fmla="*/ 66696 w 233384"/>
              <a:gd name="connsiteY23" fmla="*/ 261937 h 592931"/>
              <a:gd name="connsiteX24" fmla="*/ 59552 w 233384"/>
              <a:gd name="connsiteY24" fmla="*/ 247650 h 592931"/>
              <a:gd name="connsiteX25" fmla="*/ 54790 w 233384"/>
              <a:gd name="connsiteY25" fmla="*/ 233362 h 592931"/>
              <a:gd name="connsiteX26" fmla="*/ 42884 w 233384"/>
              <a:gd name="connsiteY26" fmla="*/ 197643 h 592931"/>
              <a:gd name="connsiteX27" fmla="*/ 35740 w 233384"/>
              <a:gd name="connsiteY27" fmla="*/ 176212 h 592931"/>
              <a:gd name="connsiteX28" fmla="*/ 33359 w 233384"/>
              <a:gd name="connsiteY28" fmla="*/ 169068 h 592931"/>
              <a:gd name="connsiteX29" fmla="*/ 28596 w 233384"/>
              <a:gd name="connsiteY29" fmla="*/ 128587 h 592931"/>
              <a:gd name="connsiteX30" fmla="*/ 26215 w 233384"/>
              <a:gd name="connsiteY30" fmla="*/ 121443 h 592931"/>
              <a:gd name="connsiteX31" fmla="*/ 19071 w 233384"/>
              <a:gd name="connsiteY31" fmla="*/ 90487 h 592931"/>
              <a:gd name="connsiteX32" fmla="*/ 16690 w 233384"/>
              <a:gd name="connsiteY32" fmla="*/ 52387 h 592931"/>
              <a:gd name="connsiteX33" fmla="*/ 14309 w 233384"/>
              <a:gd name="connsiteY33" fmla="*/ 28575 h 592931"/>
              <a:gd name="connsiteX34" fmla="*/ 9546 w 233384"/>
              <a:gd name="connsiteY34" fmla="*/ 7143 h 592931"/>
              <a:gd name="connsiteX35" fmla="*/ 4784 w 233384"/>
              <a:gd name="connsiteY35" fmla="*/ 0 h 592931"/>
              <a:gd name="connsiteX36" fmla="*/ 21 w 233384"/>
              <a:gd name="connsiteY36" fmla="*/ 7143 h 592931"/>
              <a:gd name="connsiteX37" fmla="*/ 4784 w 233384"/>
              <a:gd name="connsiteY37" fmla="*/ 38100 h 592931"/>
              <a:gd name="connsiteX38" fmla="*/ 9546 w 233384"/>
              <a:gd name="connsiteY38" fmla="*/ 52387 h 592931"/>
              <a:gd name="connsiteX39" fmla="*/ 14309 w 233384"/>
              <a:gd name="connsiteY39" fmla="*/ 66675 h 592931"/>
              <a:gd name="connsiteX40" fmla="*/ 16690 w 233384"/>
              <a:gd name="connsiteY40" fmla="*/ 73818 h 592931"/>
              <a:gd name="connsiteX41" fmla="*/ 21452 w 233384"/>
              <a:gd name="connsiteY41" fmla="*/ 80962 h 592931"/>
              <a:gd name="connsiteX42" fmla="*/ 26215 w 233384"/>
              <a:gd name="connsiteY42" fmla="*/ 95250 h 592931"/>
              <a:gd name="connsiteX43" fmla="*/ 35740 w 233384"/>
              <a:gd name="connsiteY43" fmla="*/ 116681 h 592931"/>
              <a:gd name="connsiteX44" fmla="*/ 40502 w 233384"/>
              <a:gd name="connsiteY44" fmla="*/ 133350 h 592931"/>
              <a:gd name="connsiteX45" fmla="*/ 45265 w 233384"/>
              <a:gd name="connsiteY45" fmla="*/ 161925 h 592931"/>
              <a:gd name="connsiteX46" fmla="*/ 50027 w 233384"/>
              <a:gd name="connsiteY46" fmla="*/ 176212 h 592931"/>
              <a:gd name="connsiteX47" fmla="*/ 52409 w 233384"/>
              <a:gd name="connsiteY47" fmla="*/ 183356 h 592931"/>
              <a:gd name="connsiteX48" fmla="*/ 61934 w 233384"/>
              <a:gd name="connsiteY48" fmla="*/ 197643 h 592931"/>
              <a:gd name="connsiteX49" fmla="*/ 71459 w 233384"/>
              <a:gd name="connsiteY49" fmla="*/ 219075 h 592931"/>
              <a:gd name="connsiteX50" fmla="*/ 78602 w 233384"/>
              <a:gd name="connsiteY50" fmla="*/ 233362 h 592931"/>
              <a:gd name="connsiteX51" fmla="*/ 83365 w 233384"/>
              <a:gd name="connsiteY51" fmla="*/ 247650 h 592931"/>
              <a:gd name="connsiteX52" fmla="*/ 88127 w 233384"/>
              <a:gd name="connsiteY52" fmla="*/ 254793 h 592931"/>
              <a:gd name="connsiteX53" fmla="*/ 90509 w 233384"/>
              <a:gd name="connsiteY53" fmla="*/ 261937 h 592931"/>
              <a:gd name="connsiteX54" fmla="*/ 97652 w 233384"/>
              <a:gd name="connsiteY54" fmla="*/ 266700 h 592931"/>
              <a:gd name="connsiteX55" fmla="*/ 107177 w 233384"/>
              <a:gd name="connsiteY55" fmla="*/ 280987 h 592931"/>
              <a:gd name="connsiteX56" fmla="*/ 111940 w 233384"/>
              <a:gd name="connsiteY56" fmla="*/ 288131 h 592931"/>
              <a:gd name="connsiteX57" fmla="*/ 121465 w 233384"/>
              <a:gd name="connsiteY57" fmla="*/ 302418 h 592931"/>
              <a:gd name="connsiteX58" fmla="*/ 123846 w 233384"/>
              <a:gd name="connsiteY58" fmla="*/ 309562 h 592931"/>
              <a:gd name="connsiteX59" fmla="*/ 133371 w 233384"/>
              <a:gd name="connsiteY59" fmla="*/ 323850 h 592931"/>
              <a:gd name="connsiteX60" fmla="*/ 138134 w 233384"/>
              <a:gd name="connsiteY60" fmla="*/ 338137 h 592931"/>
              <a:gd name="connsiteX61" fmla="*/ 140515 w 233384"/>
              <a:gd name="connsiteY61" fmla="*/ 345281 h 592931"/>
              <a:gd name="connsiteX62" fmla="*/ 159565 w 233384"/>
              <a:gd name="connsiteY62" fmla="*/ 373856 h 592931"/>
              <a:gd name="connsiteX63" fmla="*/ 171471 w 233384"/>
              <a:gd name="connsiteY63" fmla="*/ 388143 h 592931"/>
              <a:gd name="connsiteX64" fmla="*/ 180996 w 233384"/>
              <a:gd name="connsiteY64" fmla="*/ 402431 h 592931"/>
              <a:gd name="connsiteX65" fmla="*/ 185759 w 233384"/>
              <a:gd name="connsiteY65" fmla="*/ 409575 h 592931"/>
              <a:gd name="connsiteX66" fmla="*/ 192902 w 233384"/>
              <a:gd name="connsiteY66" fmla="*/ 423862 h 592931"/>
              <a:gd name="connsiteX67" fmla="*/ 197665 w 233384"/>
              <a:gd name="connsiteY67" fmla="*/ 438150 h 592931"/>
              <a:gd name="connsiteX68" fmla="*/ 207190 w 233384"/>
              <a:gd name="connsiteY68" fmla="*/ 452437 h 592931"/>
              <a:gd name="connsiteX69" fmla="*/ 211952 w 233384"/>
              <a:gd name="connsiteY69" fmla="*/ 466725 h 592931"/>
              <a:gd name="connsiteX70" fmla="*/ 214334 w 233384"/>
              <a:gd name="connsiteY70" fmla="*/ 473868 h 592931"/>
              <a:gd name="connsiteX71" fmla="*/ 216715 w 233384"/>
              <a:gd name="connsiteY71" fmla="*/ 485775 h 592931"/>
              <a:gd name="connsiteX72" fmla="*/ 219096 w 233384"/>
              <a:gd name="connsiteY72" fmla="*/ 500062 h 592931"/>
              <a:gd name="connsiteX73" fmla="*/ 221477 w 233384"/>
              <a:gd name="connsiteY73" fmla="*/ 509587 h 592931"/>
              <a:gd name="connsiteX74" fmla="*/ 223859 w 233384"/>
              <a:gd name="connsiteY74" fmla="*/ 561975 h 592931"/>
              <a:gd name="connsiteX75" fmla="*/ 226240 w 233384"/>
              <a:gd name="connsiteY75" fmla="*/ 569118 h 592931"/>
              <a:gd name="connsiteX76" fmla="*/ 233384 w 233384"/>
              <a:gd name="connsiteY76" fmla="*/ 554831 h 592931"/>
              <a:gd name="connsiteX77" fmla="*/ 228621 w 233384"/>
              <a:gd name="connsiteY77" fmla="*/ 535781 h 592931"/>
              <a:gd name="connsiteX78" fmla="*/ 219096 w 233384"/>
              <a:gd name="connsiteY78" fmla="*/ 521493 h 592931"/>
              <a:gd name="connsiteX79" fmla="*/ 214334 w 233384"/>
              <a:gd name="connsiteY79" fmla="*/ 507206 h 592931"/>
              <a:gd name="connsiteX80" fmla="*/ 211952 w 233384"/>
              <a:gd name="connsiteY80" fmla="*/ 500062 h 592931"/>
              <a:gd name="connsiteX81" fmla="*/ 202427 w 233384"/>
              <a:gd name="connsiteY81" fmla="*/ 485775 h 592931"/>
              <a:gd name="connsiteX82" fmla="*/ 192902 w 233384"/>
              <a:gd name="connsiteY82" fmla="*/ 452437 h 592931"/>
              <a:gd name="connsiteX83" fmla="*/ 188140 w 233384"/>
              <a:gd name="connsiteY83" fmla="*/ 445293 h 592931"/>
              <a:gd name="connsiteX84" fmla="*/ 183377 w 233384"/>
              <a:gd name="connsiteY84" fmla="*/ 431006 h 592931"/>
              <a:gd name="connsiteX85" fmla="*/ 176234 w 233384"/>
              <a:gd name="connsiteY85" fmla="*/ 416718 h 592931"/>
              <a:gd name="connsiteX86" fmla="*/ 171471 w 233384"/>
              <a:gd name="connsiteY86" fmla="*/ 409575 h 592931"/>
              <a:gd name="connsiteX87" fmla="*/ 159565 w 233384"/>
              <a:gd name="connsiteY87" fmla="*/ 388143 h 592931"/>
              <a:gd name="connsiteX88" fmla="*/ 154802 w 233384"/>
              <a:gd name="connsiteY88" fmla="*/ 381000 h 592931"/>
              <a:gd name="connsiteX89" fmla="*/ 147659 w 233384"/>
              <a:gd name="connsiteY89" fmla="*/ 376237 h 592931"/>
              <a:gd name="connsiteX90" fmla="*/ 140515 w 233384"/>
              <a:gd name="connsiteY90" fmla="*/ 369093 h 59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33384" h="592931">
                <a:moveTo>
                  <a:pt x="231002" y="592931"/>
                </a:moveTo>
                <a:cubicBezTo>
                  <a:pt x="230343" y="589633"/>
                  <a:pt x="228528" y="577999"/>
                  <a:pt x="226240" y="573881"/>
                </a:cubicBezTo>
                <a:cubicBezTo>
                  <a:pt x="223460" y="568877"/>
                  <a:pt x="218525" y="565023"/>
                  <a:pt x="216715" y="559593"/>
                </a:cubicBezTo>
                <a:cubicBezTo>
                  <a:pt x="213429" y="549735"/>
                  <a:pt x="216422" y="553842"/>
                  <a:pt x="207190" y="547687"/>
                </a:cubicBezTo>
                <a:cubicBezTo>
                  <a:pt x="205602" y="542925"/>
                  <a:pt x="205211" y="537577"/>
                  <a:pt x="202427" y="533400"/>
                </a:cubicBezTo>
                <a:cubicBezTo>
                  <a:pt x="200840" y="531019"/>
                  <a:pt x="198827" y="528871"/>
                  <a:pt x="197665" y="526256"/>
                </a:cubicBezTo>
                <a:cubicBezTo>
                  <a:pt x="186332" y="500755"/>
                  <a:pt x="198916" y="520989"/>
                  <a:pt x="188140" y="504825"/>
                </a:cubicBezTo>
                <a:cubicBezTo>
                  <a:pt x="187346" y="502444"/>
                  <a:pt x="186882" y="499926"/>
                  <a:pt x="185759" y="497681"/>
                </a:cubicBezTo>
                <a:cubicBezTo>
                  <a:pt x="184479" y="495121"/>
                  <a:pt x="182158" y="493152"/>
                  <a:pt x="180996" y="490537"/>
                </a:cubicBezTo>
                <a:cubicBezTo>
                  <a:pt x="169661" y="465033"/>
                  <a:pt x="182250" y="485274"/>
                  <a:pt x="171471" y="469106"/>
                </a:cubicBezTo>
                <a:lnTo>
                  <a:pt x="159565" y="433387"/>
                </a:lnTo>
                <a:cubicBezTo>
                  <a:pt x="159563" y="433382"/>
                  <a:pt x="154806" y="419105"/>
                  <a:pt x="154802" y="419100"/>
                </a:cubicBezTo>
                <a:lnTo>
                  <a:pt x="140515" y="397668"/>
                </a:lnTo>
                <a:lnTo>
                  <a:pt x="135752" y="390525"/>
                </a:lnTo>
                <a:cubicBezTo>
                  <a:pt x="134958" y="388144"/>
                  <a:pt x="134590" y="385575"/>
                  <a:pt x="133371" y="383381"/>
                </a:cubicBezTo>
                <a:cubicBezTo>
                  <a:pt x="130591" y="378377"/>
                  <a:pt x="123846" y="369093"/>
                  <a:pt x="123846" y="369093"/>
                </a:cubicBezTo>
                <a:cubicBezTo>
                  <a:pt x="122259" y="364331"/>
                  <a:pt x="121868" y="358983"/>
                  <a:pt x="119084" y="354806"/>
                </a:cubicBezTo>
                <a:cubicBezTo>
                  <a:pt x="106776" y="336343"/>
                  <a:pt x="111368" y="345946"/>
                  <a:pt x="104796" y="326231"/>
                </a:cubicBezTo>
                <a:cubicBezTo>
                  <a:pt x="104002" y="323850"/>
                  <a:pt x="103807" y="321176"/>
                  <a:pt x="102415" y="319087"/>
                </a:cubicBezTo>
                <a:lnTo>
                  <a:pt x="92890" y="304800"/>
                </a:lnTo>
                <a:cubicBezTo>
                  <a:pt x="87229" y="287813"/>
                  <a:pt x="95256" y="308350"/>
                  <a:pt x="83365" y="290512"/>
                </a:cubicBezTo>
                <a:cubicBezTo>
                  <a:pt x="81973" y="288423"/>
                  <a:pt x="82203" y="285562"/>
                  <a:pt x="80984" y="283368"/>
                </a:cubicBezTo>
                <a:cubicBezTo>
                  <a:pt x="78204" y="278365"/>
                  <a:pt x="74634" y="273843"/>
                  <a:pt x="71459" y="269081"/>
                </a:cubicBezTo>
                <a:lnTo>
                  <a:pt x="66696" y="261937"/>
                </a:lnTo>
                <a:cubicBezTo>
                  <a:pt x="58012" y="235882"/>
                  <a:pt x="71862" y="275347"/>
                  <a:pt x="59552" y="247650"/>
                </a:cubicBezTo>
                <a:cubicBezTo>
                  <a:pt x="57513" y="243062"/>
                  <a:pt x="56377" y="238125"/>
                  <a:pt x="54790" y="233362"/>
                </a:cubicBezTo>
                <a:lnTo>
                  <a:pt x="42884" y="197643"/>
                </a:lnTo>
                <a:lnTo>
                  <a:pt x="35740" y="176212"/>
                </a:lnTo>
                <a:lnTo>
                  <a:pt x="33359" y="169068"/>
                </a:lnTo>
                <a:cubicBezTo>
                  <a:pt x="32898" y="164923"/>
                  <a:pt x="29528" y="133716"/>
                  <a:pt x="28596" y="128587"/>
                </a:cubicBezTo>
                <a:cubicBezTo>
                  <a:pt x="28147" y="126117"/>
                  <a:pt x="26779" y="123889"/>
                  <a:pt x="26215" y="121443"/>
                </a:cubicBezTo>
                <a:cubicBezTo>
                  <a:pt x="18333" y="87287"/>
                  <a:pt x="24826" y="107755"/>
                  <a:pt x="19071" y="90487"/>
                </a:cubicBezTo>
                <a:cubicBezTo>
                  <a:pt x="18277" y="77787"/>
                  <a:pt x="17666" y="65074"/>
                  <a:pt x="16690" y="52387"/>
                </a:cubicBezTo>
                <a:cubicBezTo>
                  <a:pt x="16078" y="44434"/>
                  <a:pt x="15299" y="36490"/>
                  <a:pt x="14309" y="28575"/>
                </a:cubicBezTo>
                <a:cubicBezTo>
                  <a:pt x="13700" y="23701"/>
                  <a:pt x="12318" y="12686"/>
                  <a:pt x="9546" y="7143"/>
                </a:cubicBezTo>
                <a:cubicBezTo>
                  <a:pt x="8266" y="4583"/>
                  <a:pt x="6371" y="2381"/>
                  <a:pt x="4784" y="0"/>
                </a:cubicBezTo>
                <a:cubicBezTo>
                  <a:pt x="3196" y="2381"/>
                  <a:pt x="280" y="4293"/>
                  <a:pt x="21" y="7143"/>
                </a:cubicBezTo>
                <a:cubicBezTo>
                  <a:pt x="-309" y="10769"/>
                  <a:pt x="3179" y="32214"/>
                  <a:pt x="4784" y="38100"/>
                </a:cubicBezTo>
                <a:cubicBezTo>
                  <a:pt x="6105" y="42943"/>
                  <a:pt x="7959" y="47625"/>
                  <a:pt x="9546" y="52387"/>
                </a:cubicBezTo>
                <a:lnTo>
                  <a:pt x="14309" y="66675"/>
                </a:lnTo>
                <a:cubicBezTo>
                  <a:pt x="15103" y="69056"/>
                  <a:pt x="15298" y="71730"/>
                  <a:pt x="16690" y="73818"/>
                </a:cubicBezTo>
                <a:cubicBezTo>
                  <a:pt x="18277" y="76199"/>
                  <a:pt x="20290" y="78347"/>
                  <a:pt x="21452" y="80962"/>
                </a:cubicBezTo>
                <a:cubicBezTo>
                  <a:pt x="23491" y="85550"/>
                  <a:pt x="23430" y="91073"/>
                  <a:pt x="26215" y="95250"/>
                </a:cubicBezTo>
                <a:cubicBezTo>
                  <a:pt x="33761" y="106569"/>
                  <a:pt x="30073" y="99679"/>
                  <a:pt x="35740" y="116681"/>
                </a:cubicBezTo>
                <a:cubicBezTo>
                  <a:pt x="37780" y="122801"/>
                  <a:pt x="39306" y="126773"/>
                  <a:pt x="40502" y="133350"/>
                </a:cubicBezTo>
                <a:cubicBezTo>
                  <a:pt x="42358" y="143559"/>
                  <a:pt x="42575" y="152062"/>
                  <a:pt x="45265" y="161925"/>
                </a:cubicBezTo>
                <a:cubicBezTo>
                  <a:pt x="46586" y="166768"/>
                  <a:pt x="48440" y="171450"/>
                  <a:pt x="50027" y="176212"/>
                </a:cubicBezTo>
                <a:cubicBezTo>
                  <a:pt x="50821" y="178593"/>
                  <a:pt x="51017" y="181267"/>
                  <a:pt x="52409" y="183356"/>
                </a:cubicBezTo>
                <a:lnTo>
                  <a:pt x="61934" y="197643"/>
                </a:lnTo>
                <a:cubicBezTo>
                  <a:pt x="67601" y="214646"/>
                  <a:pt x="63911" y="207754"/>
                  <a:pt x="71459" y="219075"/>
                </a:cubicBezTo>
                <a:cubicBezTo>
                  <a:pt x="80142" y="245123"/>
                  <a:pt x="66294" y="205669"/>
                  <a:pt x="78602" y="233362"/>
                </a:cubicBezTo>
                <a:cubicBezTo>
                  <a:pt x="80641" y="237950"/>
                  <a:pt x="81777" y="242887"/>
                  <a:pt x="83365" y="247650"/>
                </a:cubicBezTo>
                <a:cubicBezTo>
                  <a:pt x="84270" y="250365"/>
                  <a:pt x="86847" y="252234"/>
                  <a:pt x="88127" y="254793"/>
                </a:cubicBezTo>
                <a:cubicBezTo>
                  <a:pt x="89250" y="257038"/>
                  <a:pt x="88941" y="259977"/>
                  <a:pt x="90509" y="261937"/>
                </a:cubicBezTo>
                <a:cubicBezTo>
                  <a:pt x="92297" y="264172"/>
                  <a:pt x="95271" y="265112"/>
                  <a:pt x="97652" y="266700"/>
                </a:cubicBezTo>
                <a:lnTo>
                  <a:pt x="107177" y="280987"/>
                </a:lnTo>
                <a:lnTo>
                  <a:pt x="111940" y="288131"/>
                </a:lnTo>
                <a:cubicBezTo>
                  <a:pt x="117602" y="305118"/>
                  <a:pt x="109573" y="284581"/>
                  <a:pt x="121465" y="302418"/>
                </a:cubicBezTo>
                <a:cubicBezTo>
                  <a:pt x="122857" y="304507"/>
                  <a:pt x="122627" y="307368"/>
                  <a:pt x="123846" y="309562"/>
                </a:cubicBezTo>
                <a:cubicBezTo>
                  <a:pt x="126626" y="314566"/>
                  <a:pt x="131561" y="318420"/>
                  <a:pt x="133371" y="323850"/>
                </a:cubicBezTo>
                <a:lnTo>
                  <a:pt x="138134" y="338137"/>
                </a:lnTo>
                <a:cubicBezTo>
                  <a:pt x="138928" y="340518"/>
                  <a:pt x="139123" y="343192"/>
                  <a:pt x="140515" y="345281"/>
                </a:cubicBezTo>
                <a:lnTo>
                  <a:pt x="159565" y="373856"/>
                </a:lnTo>
                <a:cubicBezTo>
                  <a:pt x="176588" y="399391"/>
                  <a:pt x="150074" y="360634"/>
                  <a:pt x="171471" y="388143"/>
                </a:cubicBezTo>
                <a:cubicBezTo>
                  <a:pt x="174985" y="392661"/>
                  <a:pt x="177821" y="397668"/>
                  <a:pt x="180996" y="402431"/>
                </a:cubicBezTo>
                <a:lnTo>
                  <a:pt x="185759" y="409575"/>
                </a:lnTo>
                <a:cubicBezTo>
                  <a:pt x="194442" y="435623"/>
                  <a:pt x="180594" y="396169"/>
                  <a:pt x="192902" y="423862"/>
                </a:cubicBezTo>
                <a:cubicBezTo>
                  <a:pt x="194941" y="428450"/>
                  <a:pt x="194880" y="433973"/>
                  <a:pt x="197665" y="438150"/>
                </a:cubicBezTo>
                <a:lnTo>
                  <a:pt x="207190" y="452437"/>
                </a:lnTo>
                <a:lnTo>
                  <a:pt x="211952" y="466725"/>
                </a:lnTo>
                <a:cubicBezTo>
                  <a:pt x="212746" y="469106"/>
                  <a:pt x="213842" y="471407"/>
                  <a:pt x="214334" y="473868"/>
                </a:cubicBezTo>
                <a:cubicBezTo>
                  <a:pt x="215128" y="477837"/>
                  <a:pt x="215991" y="481793"/>
                  <a:pt x="216715" y="485775"/>
                </a:cubicBezTo>
                <a:cubicBezTo>
                  <a:pt x="217579" y="490525"/>
                  <a:pt x="218149" y="495328"/>
                  <a:pt x="219096" y="500062"/>
                </a:cubicBezTo>
                <a:cubicBezTo>
                  <a:pt x="219738" y="503271"/>
                  <a:pt x="220683" y="506412"/>
                  <a:pt x="221477" y="509587"/>
                </a:cubicBezTo>
                <a:cubicBezTo>
                  <a:pt x="222271" y="527050"/>
                  <a:pt x="222465" y="544550"/>
                  <a:pt x="223859" y="561975"/>
                </a:cubicBezTo>
                <a:cubicBezTo>
                  <a:pt x="224059" y="564477"/>
                  <a:pt x="223730" y="569118"/>
                  <a:pt x="226240" y="569118"/>
                </a:cubicBezTo>
                <a:cubicBezTo>
                  <a:pt x="229316" y="569118"/>
                  <a:pt x="232797" y="556592"/>
                  <a:pt x="233384" y="554831"/>
                </a:cubicBezTo>
                <a:cubicBezTo>
                  <a:pt x="232725" y="551536"/>
                  <a:pt x="230908" y="539897"/>
                  <a:pt x="228621" y="535781"/>
                </a:cubicBezTo>
                <a:cubicBezTo>
                  <a:pt x="225841" y="530777"/>
                  <a:pt x="219096" y="521493"/>
                  <a:pt x="219096" y="521493"/>
                </a:cubicBezTo>
                <a:lnTo>
                  <a:pt x="214334" y="507206"/>
                </a:lnTo>
                <a:cubicBezTo>
                  <a:pt x="213540" y="504825"/>
                  <a:pt x="213344" y="502151"/>
                  <a:pt x="211952" y="500062"/>
                </a:cubicBezTo>
                <a:lnTo>
                  <a:pt x="202427" y="485775"/>
                </a:lnTo>
                <a:cubicBezTo>
                  <a:pt x="201791" y="483230"/>
                  <a:pt x="195637" y="456540"/>
                  <a:pt x="192902" y="452437"/>
                </a:cubicBezTo>
                <a:cubicBezTo>
                  <a:pt x="191315" y="450056"/>
                  <a:pt x="189302" y="447908"/>
                  <a:pt x="188140" y="445293"/>
                </a:cubicBezTo>
                <a:cubicBezTo>
                  <a:pt x="186101" y="440706"/>
                  <a:pt x="186161" y="435183"/>
                  <a:pt x="183377" y="431006"/>
                </a:cubicBezTo>
                <a:cubicBezTo>
                  <a:pt x="169721" y="410518"/>
                  <a:pt x="186100" y="436449"/>
                  <a:pt x="176234" y="416718"/>
                </a:cubicBezTo>
                <a:cubicBezTo>
                  <a:pt x="174954" y="414158"/>
                  <a:pt x="173059" y="411956"/>
                  <a:pt x="171471" y="409575"/>
                </a:cubicBezTo>
                <a:cubicBezTo>
                  <a:pt x="167281" y="397002"/>
                  <a:pt x="170481" y="404517"/>
                  <a:pt x="159565" y="388143"/>
                </a:cubicBezTo>
                <a:cubicBezTo>
                  <a:pt x="157978" y="385762"/>
                  <a:pt x="157183" y="382588"/>
                  <a:pt x="154802" y="381000"/>
                </a:cubicBezTo>
                <a:lnTo>
                  <a:pt x="147659" y="376237"/>
                </a:lnTo>
                <a:cubicBezTo>
                  <a:pt x="144775" y="367587"/>
                  <a:pt x="147787" y="369093"/>
                  <a:pt x="140515" y="369093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Forme libre 49"/>
          <p:cNvSpPr/>
          <p:nvPr/>
        </p:nvSpPr>
        <p:spPr>
          <a:xfrm>
            <a:off x="203200" y="4670951"/>
            <a:ext cx="384175" cy="160337"/>
          </a:xfrm>
          <a:custGeom>
            <a:avLst/>
            <a:gdLst>
              <a:gd name="connsiteX0" fmla="*/ 383381 w 383956"/>
              <a:gd name="connsiteY0" fmla="*/ 159544 h 159557"/>
              <a:gd name="connsiteX1" fmla="*/ 378619 w 383956"/>
              <a:gd name="connsiteY1" fmla="*/ 147638 h 159557"/>
              <a:gd name="connsiteX2" fmla="*/ 373856 w 383956"/>
              <a:gd name="connsiteY2" fmla="*/ 133350 h 159557"/>
              <a:gd name="connsiteX3" fmla="*/ 369094 w 383956"/>
              <a:gd name="connsiteY3" fmla="*/ 126207 h 159557"/>
              <a:gd name="connsiteX4" fmla="*/ 357188 w 383956"/>
              <a:gd name="connsiteY4" fmla="*/ 104775 h 159557"/>
              <a:gd name="connsiteX5" fmla="*/ 352425 w 383956"/>
              <a:gd name="connsiteY5" fmla="*/ 97632 h 159557"/>
              <a:gd name="connsiteX6" fmla="*/ 345281 w 383956"/>
              <a:gd name="connsiteY6" fmla="*/ 92869 h 159557"/>
              <a:gd name="connsiteX7" fmla="*/ 335756 w 383956"/>
              <a:gd name="connsiteY7" fmla="*/ 80963 h 159557"/>
              <a:gd name="connsiteX8" fmla="*/ 326231 w 383956"/>
              <a:gd name="connsiteY8" fmla="*/ 69057 h 159557"/>
              <a:gd name="connsiteX9" fmla="*/ 321469 w 383956"/>
              <a:gd name="connsiteY9" fmla="*/ 61913 h 159557"/>
              <a:gd name="connsiteX10" fmla="*/ 307181 w 383956"/>
              <a:gd name="connsiteY10" fmla="*/ 52388 h 159557"/>
              <a:gd name="connsiteX11" fmla="*/ 297656 w 383956"/>
              <a:gd name="connsiteY11" fmla="*/ 38100 h 159557"/>
              <a:gd name="connsiteX12" fmla="*/ 292894 w 383956"/>
              <a:gd name="connsiteY12" fmla="*/ 30957 h 159557"/>
              <a:gd name="connsiteX13" fmla="*/ 278606 w 383956"/>
              <a:gd name="connsiteY13" fmla="*/ 23813 h 159557"/>
              <a:gd name="connsiteX14" fmla="*/ 271463 w 383956"/>
              <a:gd name="connsiteY14" fmla="*/ 21432 h 159557"/>
              <a:gd name="connsiteX15" fmla="*/ 264319 w 383956"/>
              <a:gd name="connsiteY15" fmla="*/ 16669 h 159557"/>
              <a:gd name="connsiteX16" fmla="*/ 250031 w 383956"/>
              <a:gd name="connsiteY16" fmla="*/ 11907 h 159557"/>
              <a:gd name="connsiteX17" fmla="*/ 242888 w 383956"/>
              <a:gd name="connsiteY17" fmla="*/ 7144 h 159557"/>
              <a:gd name="connsiteX18" fmla="*/ 228600 w 383956"/>
              <a:gd name="connsiteY18" fmla="*/ 0 h 159557"/>
              <a:gd name="connsiteX19" fmla="*/ 169069 w 383956"/>
              <a:gd name="connsiteY19" fmla="*/ 2382 h 159557"/>
              <a:gd name="connsiteX20" fmla="*/ 145256 w 383956"/>
              <a:gd name="connsiteY20" fmla="*/ 7144 h 159557"/>
              <a:gd name="connsiteX21" fmla="*/ 128588 w 383956"/>
              <a:gd name="connsiteY21" fmla="*/ 9525 h 159557"/>
              <a:gd name="connsiteX22" fmla="*/ 104775 w 383956"/>
              <a:gd name="connsiteY22" fmla="*/ 16669 h 159557"/>
              <a:gd name="connsiteX23" fmla="*/ 61913 w 383956"/>
              <a:gd name="connsiteY23" fmla="*/ 30957 h 159557"/>
              <a:gd name="connsiteX24" fmla="*/ 47625 w 383956"/>
              <a:gd name="connsiteY24" fmla="*/ 35719 h 159557"/>
              <a:gd name="connsiteX25" fmla="*/ 40481 w 383956"/>
              <a:gd name="connsiteY25" fmla="*/ 38100 h 159557"/>
              <a:gd name="connsiteX26" fmla="*/ 28575 w 383956"/>
              <a:gd name="connsiteY26" fmla="*/ 57150 h 159557"/>
              <a:gd name="connsiteX27" fmla="*/ 19050 w 383956"/>
              <a:gd name="connsiteY27" fmla="*/ 71438 h 159557"/>
              <a:gd name="connsiteX28" fmla="*/ 14288 w 383956"/>
              <a:gd name="connsiteY28" fmla="*/ 78582 h 159557"/>
              <a:gd name="connsiteX29" fmla="*/ 7144 w 383956"/>
              <a:gd name="connsiteY29" fmla="*/ 92869 h 159557"/>
              <a:gd name="connsiteX30" fmla="*/ 4763 w 383956"/>
              <a:gd name="connsiteY30" fmla="*/ 119063 h 159557"/>
              <a:gd name="connsiteX31" fmla="*/ 0 w 383956"/>
              <a:gd name="connsiteY31" fmla="*/ 133350 h 159557"/>
              <a:gd name="connsiteX32" fmla="*/ 2381 w 383956"/>
              <a:gd name="connsiteY32" fmla="*/ 157163 h 159557"/>
              <a:gd name="connsiteX33" fmla="*/ 7144 w 383956"/>
              <a:gd name="connsiteY33" fmla="*/ 150019 h 159557"/>
              <a:gd name="connsiteX34" fmla="*/ 11906 w 383956"/>
              <a:gd name="connsiteY34" fmla="*/ 135732 h 159557"/>
              <a:gd name="connsiteX35" fmla="*/ 19050 w 383956"/>
              <a:gd name="connsiteY35" fmla="*/ 114300 h 159557"/>
              <a:gd name="connsiteX36" fmla="*/ 21431 w 383956"/>
              <a:gd name="connsiteY36" fmla="*/ 107157 h 159557"/>
              <a:gd name="connsiteX37" fmla="*/ 26194 w 383956"/>
              <a:gd name="connsiteY37" fmla="*/ 100013 h 159557"/>
              <a:gd name="connsiteX38" fmla="*/ 33338 w 383956"/>
              <a:gd name="connsiteY38" fmla="*/ 85725 h 159557"/>
              <a:gd name="connsiteX39" fmla="*/ 40481 w 383956"/>
              <a:gd name="connsiteY39" fmla="*/ 80963 h 159557"/>
              <a:gd name="connsiteX40" fmla="*/ 50006 w 383956"/>
              <a:gd name="connsiteY40" fmla="*/ 66675 h 159557"/>
              <a:gd name="connsiteX41" fmla="*/ 54769 w 383956"/>
              <a:gd name="connsiteY41" fmla="*/ 59532 h 159557"/>
              <a:gd name="connsiteX42" fmla="*/ 69056 w 383956"/>
              <a:gd name="connsiteY42" fmla="*/ 52388 h 159557"/>
              <a:gd name="connsiteX43" fmla="*/ 80963 w 383956"/>
              <a:gd name="connsiteY43" fmla="*/ 42863 h 159557"/>
              <a:gd name="connsiteX44" fmla="*/ 88106 w 383956"/>
              <a:gd name="connsiteY44" fmla="*/ 38100 h 159557"/>
              <a:gd name="connsiteX45" fmla="*/ 102394 w 383956"/>
              <a:gd name="connsiteY45" fmla="*/ 33338 h 159557"/>
              <a:gd name="connsiteX46" fmla="*/ 109538 w 383956"/>
              <a:gd name="connsiteY46" fmla="*/ 30957 h 159557"/>
              <a:gd name="connsiteX47" fmla="*/ 128588 w 383956"/>
              <a:gd name="connsiteY47" fmla="*/ 28575 h 159557"/>
              <a:gd name="connsiteX48" fmla="*/ 154781 w 383956"/>
              <a:gd name="connsiteY48" fmla="*/ 21432 h 159557"/>
              <a:gd name="connsiteX49" fmla="*/ 164306 w 383956"/>
              <a:gd name="connsiteY49" fmla="*/ 19050 h 159557"/>
              <a:gd name="connsiteX50" fmla="*/ 235744 w 383956"/>
              <a:gd name="connsiteY50" fmla="*/ 21432 h 159557"/>
              <a:gd name="connsiteX51" fmla="*/ 250031 w 383956"/>
              <a:gd name="connsiteY51" fmla="*/ 28575 h 159557"/>
              <a:gd name="connsiteX52" fmla="*/ 257175 w 383956"/>
              <a:gd name="connsiteY52" fmla="*/ 30957 h 159557"/>
              <a:gd name="connsiteX53" fmla="*/ 271463 w 383956"/>
              <a:gd name="connsiteY53" fmla="*/ 40482 h 159557"/>
              <a:gd name="connsiteX54" fmla="*/ 278606 w 383956"/>
              <a:gd name="connsiteY54" fmla="*/ 42863 h 159557"/>
              <a:gd name="connsiteX55" fmla="*/ 292894 w 383956"/>
              <a:gd name="connsiteY55" fmla="*/ 50007 h 159557"/>
              <a:gd name="connsiteX56" fmla="*/ 297656 w 383956"/>
              <a:gd name="connsiteY56" fmla="*/ 57150 h 159557"/>
              <a:gd name="connsiteX57" fmla="*/ 311944 w 383956"/>
              <a:gd name="connsiteY57" fmla="*/ 61913 h 159557"/>
              <a:gd name="connsiteX58" fmla="*/ 319088 w 383956"/>
              <a:gd name="connsiteY58" fmla="*/ 66675 h 159557"/>
              <a:gd name="connsiteX59" fmla="*/ 326231 w 383956"/>
              <a:gd name="connsiteY59" fmla="*/ 80963 h 159557"/>
              <a:gd name="connsiteX60" fmla="*/ 328613 w 383956"/>
              <a:gd name="connsiteY60" fmla="*/ 88107 h 159557"/>
              <a:gd name="connsiteX61" fmla="*/ 338138 w 383956"/>
              <a:gd name="connsiteY61" fmla="*/ 102394 h 159557"/>
              <a:gd name="connsiteX62" fmla="*/ 342900 w 383956"/>
              <a:gd name="connsiteY62" fmla="*/ 109538 h 159557"/>
              <a:gd name="connsiteX63" fmla="*/ 345281 w 383956"/>
              <a:gd name="connsiteY63" fmla="*/ 116682 h 159557"/>
              <a:gd name="connsiteX64" fmla="*/ 352425 w 383956"/>
              <a:gd name="connsiteY64" fmla="*/ 119063 h 159557"/>
              <a:gd name="connsiteX65" fmla="*/ 364331 w 383956"/>
              <a:gd name="connsiteY65" fmla="*/ 145257 h 159557"/>
              <a:gd name="connsiteX66" fmla="*/ 383381 w 383956"/>
              <a:gd name="connsiteY66" fmla="*/ 159544 h 159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83956" h="159557">
                <a:moveTo>
                  <a:pt x="383381" y="159544"/>
                </a:moveTo>
                <a:cubicBezTo>
                  <a:pt x="385762" y="159941"/>
                  <a:pt x="380080" y="151655"/>
                  <a:pt x="378619" y="147638"/>
                </a:cubicBezTo>
                <a:cubicBezTo>
                  <a:pt x="376903" y="142920"/>
                  <a:pt x="376641" y="137527"/>
                  <a:pt x="373856" y="133350"/>
                </a:cubicBezTo>
                <a:lnTo>
                  <a:pt x="369094" y="126207"/>
                </a:lnTo>
                <a:cubicBezTo>
                  <a:pt x="364904" y="113634"/>
                  <a:pt x="368104" y="121149"/>
                  <a:pt x="357188" y="104775"/>
                </a:cubicBezTo>
                <a:cubicBezTo>
                  <a:pt x="355601" y="102394"/>
                  <a:pt x="354806" y="99220"/>
                  <a:pt x="352425" y="97632"/>
                </a:cubicBezTo>
                <a:lnTo>
                  <a:pt x="345281" y="92869"/>
                </a:lnTo>
                <a:cubicBezTo>
                  <a:pt x="339296" y="74912"/>
                  <a:pt x="348066" y="96350"/>
                  <a:pt x="335756" y="80963"/>
                </a:cubicBezTo>
                <a:cubicBezTo>
                  <a:pt x="322611" y="64532"/>
                  <a:pt x="346704" y="82704"/>
                  <a:pt x="326231" y="69057"/>
                </a:cubicBezTo>
                <a:cubicBezTo>
                  <a:pt x="324644" y="66676"/>
                  <a:pt x="323623" y="63798"/>
                  <a:pt x="321469" y="61913"/>
                </a:cubicBezTo>
                <a:cubicBezTo>
                  <a:pt x="317161" y="58144"/>
                  <a:pt x="307181" y="52388"/>
                  <a:pt x="307181" y="52388"/>
                </a:cubicBezTo>
                <a:lnTo>
                  <a:pt x="297656" y="38100"/>
                </a:lnTo>
                <a:cubicBezTo>
                  <a:pt x="296069" y="35719"/>
                  <a:pt x="295609" y="31862"/>
                  <a:pt x="292894" y="30957"/>
                </a:cubicBezTo>
                <a:cubicBezTo>
                  <a:pt x="274933" y="24968"/>
                  <a:pt x="297075" y="33047"/>
                  <a:pt x="278606" y="23813"/>
                </a:cubicBezTo>
                <a:cubicBezTo>
                  <a:pt x="276361" y="22691"/>
                  <a:pt x="273844" y="22226"/>
                  <a:pt x="271463" y="21432"/>
                </a:cubicBezTo>
                <a:cubicBezTo>
                  <a:pt x="269082" y="19844"/>
                  <a:pt x="266934" y="17831"/>
                  <a:pt x="264319" y="16669"/>
                </a:cubicBezTo>
                <a:cubicBezTo>
                  <a:pt x="259731" y="14630"/>
                  <a:pt x="250031" y="11907"/>
                  <a:pt x="250031" y="11907"/>
                </a:cubicBezTo>
                <a:cubicBezTo>
                  <a:pt x="247650" y="10319"/>
                  <a:pt x="245448" y="8424"/>
                  <a:pt x="242888" y="7144"/>
                </a:cubicBezTo>
                <a:cubicBezTo>
                  <a:pt x="223165" y="-2718"/>
                  <a:pt x="249079" y="13654"/>
                  <a:pt x="228600" y="0"/>
                </a:cubicBezTo>
                <a:cubicBezTo>
                  <a:pt x="208756" y="794"/>
                  <a:pt x="188887" y="1103"/>
                  <a:pt x="169069" y="2382"/>
                </a:cubicBezTo>
                <a:cubicBezTo>
                  <a:pt x="154620" y="3314"/>
                  <a:pt x="157386" y="4939"/>
                  <a:pt x="145256" y="7144"/>
                </a:cubicBezTo>
                <a:cubicBezTo>
                  <a:pt x="139734" y="8148"/>
                  <a:pt x="134110" y="8521"/>
                  <a:pt x="128588" y="9525"/>
                </a:cubicBezTo>
                <a:cubicBezTo>
                  <a:pt x="120679" y="10963"/>
                  <a:pt x="112219" y="14188"/>
                  <a:pt x="104775" y="16669"/>
                </a:cubicBezTo>
                <a:lnTo>
                  <a:pt x="61913" y="30957"/>
                </a:lnTo>
                <a:lnTo>
                  <a:pt x="47625" y="35719"/>
                </a:lnTo>
                <a:lnTo>
                  <a:pt x="40481" y="38100"/>
                </a:lnTo>
                <a:cubicBezTo>
                  <a:pt x="23346" y="49526"/>
                  <a:pt x="44444" y="33346"/>
                  <a:pt x="28575" y="57150"/>
                </a:cubicBezTo>
                <a:lnTo>
                  <a:pt x="19050" y="71438"/>
                </a:lnTo>
                <a:cubicBezTo>
                  <a:pt x="17463" y="73819"/>
                  <a:pt x="15193" y="75867"/>
                  <a:pt x="14288" y="78582"/>
                </a:cubicBezTo>
                <a:cubicBezTo>
                  <a:pt x="11001" y="88440"/>
                  <a:pt x="13298" y="83637"/>
                  <a:pt x="7144" y="92869"/>
                </a:cubicBezTo>
                <a:cubicBezTo>
                  <a:pt x="6350" y="101600"/>
                  <a:pt x="6287" y="110429"/>
                  <a:pt x="4763" y="119063"/>
                </a:cubicBezTo>
                <a:cubicBezTo>
                  <a:pt x="3891" y="124007"/>
                  <a:pt x="0" y="133350"/>
                  <a:pt x="0" y="133350"/>
                </a:cubicBezTo>
                <a:cubicBezTo>
                  <a:pt x="794" y="141288"/>
                  <a:pt x="-761" y="149831"/>
                  <a:pt x="2381" y="157163"/>
                </a:cubicBezTo>
                <a:cubicBezTo>
                  <a:pt x="3508" y="159794"/>
                  <a:pt x="5982" y="152634"/>
                  <a:pt x="7144" y="150019"/>
                </a:cubicBezTo>
                <a:cubicBezTo>
                  <a:pt x="9183" y="145432"/>
                  <a:pt x="10319" y="140494"/>
                  <a:pt x="11906" y="135732"/>
                </a:cubicBezTo>
                <a:lnTo>
                  <a:pt x="19050" y="114300"/>
                </a:lnTo>
                <a:cubicBezTo>
                  <a:pt x="19844" y="111919"/>
                  <a:pt x="20039" y="109245"/>
                  <a:pt x="21431" y="107157"/>
                </a:cubicBezTo>
                <a:lnTo>
                  <a:pt x="26194" y="100013"/>
                </a:lnTo>
                <a:cubicBezTo>
                  <a:pt x="28131" y="94201"/>
                  <a:pt x="28721" y="90342"/>
                  <a:pt x="33338" y="85725"/>
                </a:cubicBezTo>
                <a:cubicBezTo>
                  <a:pt x="35361" y="83702"/>
                  <a:pt x="38100" y="82550"/>
                  <a:pt x="40481" y="80963"/>
                </a:cubicBezTo>
                <a:lnTo>
                  <a:pt x="50006" y="66675"/>
                </a:lnTo>
                <a:cubicBezTo>
                  <a:pt x="51593" y="64294"/>
                  <a:pt x="52054" y="60437"/>
                  <a:pt x="54769" y="59532"/>
                </a:cubicBezTo>
                <a:cubicBezTo>
                  <a:pt x="64628" y="56245"/>
                  <a:pt x="59824" y="58542"/>
                  <a:pt x="69056" y="52388"/>
                </a:cubicBezTo>
                <a:cubicBezTo>
                  <a:pt x="77086" y="40344"/>
                  <a:pt x="69460" y="48615"/>
                  <a:pt x="80963" y="42863"/>
                </a:cubicBezTo>
                <a:cubicBezTo>
                  <a:pt x="83523" y="41583"/>
                  <a:pt x="85491" y="39262"/>
                  <a:pt x="88106" y="38100"/>
                </a:cubicBezTo>
                <a:cubicBezTo>
                  <a:pt x="92694" y="36061"/>
                  <a:pt x="97631" y="34925"/>
                  <a:pt x="102394" y="33338"/>
                </a:cubicBezTo>
                <a:cubicBezTo>
                  <a:pt x="104775" y="32544"/>
                  <a:pt x="107047" y="31268"/>
                  <a:pt x="109538" y="30957"/>
                </a:cubicBezTo>
                <a:lnTo>
                  <a:pt x="128588" y="28575"/>
                </a:lnTo>
                <a:cubicBezTo>
                  <a:pt x="141944" y="24123"/>
                  <a:pt x="133287" y="26806"/>
                  <a:pt x="154781" y="21432"/>
                </a:cubicBezTo>
                <a:lnTo>
                  <a:pt x="164306" y="19050"/>
                </a:lnTo>
                <a:cubicBezTo>
                  <a:pt x="188119" y="19844"/>
                  <a:pt x="211962" y="19991"/>
                  <a:pt x="235744" y="21432"/>
                </a:cubicBezTo>
                <a:cubicBezTo>
                  <a:pt x="242556" y="21845"/>
                  <a:pt x="244273" y="25696"/>
                  <a:pt x="250031" y="28575"/>
                </a:cubicBezTo>
                <a:cubicBezTo>
                  <a:pt x="252276" y="29698"/>
                  <a:pt x="254981" y="29738"/>
                  <a:pt x="257175" y="30957"/>
                </a:cubicBezTo>
                <a:cubicBezTo>
                  <a:pt x="262179" y="33737"/>
                  <a:pt x="266033" y="38672"/>
                  <a:pt x="271463" y="40482"/>
                </a:cubicBezTo>
                <a:cubicBezTo>
                  <a:pt x="273844" y="41276"/>
                  <a:pt x="276361" y="41741"/>
                  <a:pt x="278606" y="42863"/>
                </a:cubicBezTo>
                <a:cubicBezTo>
                  <a:pt x="297075" y="52097"/>
                  <a:pt x="274933" y="44018"/>
                  <a:pt x="292894" y="50007"/>
                </a:cubicBezTo>
                <a:cubicBezTo>
                  <a:pt x="294481" y="52388"/>
                  <a:pt x="295229" y="55633"/>
                  <a:pt x="297656" y="57150"/>
                </a:cubicBezTo>
                <a:cubicBezTo>
                  <a:pt x="301913" y="59811"/>
                  <a:pt x="307767" y="59128"/>
                  <a:pt x="311944" y="61913"/>
                </a:cubicBezTo>
                <a:lnTo>
                  <a:pt x="319088" y="66675"/>
                </a:lnTo>
                <a:cubicBezTo>
                  <a:pt x="325071" y="84625"/>
                  <a:pt x="317002" y="62505"/>
                  <a:pt x="326231" y="80963"/>
                </a:cubicBezTo>
                <a:cubicBezTo>
                  <a:pt x="327354" y="83208"/>
                  <a:pt x="327394" y="85913"/>
                  <a:pt x="328613" y="88107"/>
                </a:cubicBezTo>
                <a:cubicBezTo>
                  <a:pt x="331393" y="93110"/>
                  <a:pt x="334963" y="97632"/>
                  <a:pt x="338138" y="102394"/>
                </a:cubicBezTo>
                <a:cubicBezTo>
                  <a:pt x="339725" y="104775"/>
                  <a:pt x="341995" y="106823"/>
                  <a:pt x="342900" y="109538"/>
                </a:cubicBezTo>
                <a:cubicBezTo>
                  <a:pt x="343694" y="111919"/>
                  <a:pt x="343506" y="114907"/>
                  <a:pt x="345281" y="116682"/>
                </a:cubicBezTo>
                <a:cubicBezTo>
                  <a:pt x="347056" y="118457"/>
                  <a:pt x="350044" y="118269"/>
                  <a:pt x="352425" y="119063"/>
                </a:cubicBezTo>
                <a:cubicBezTo>
                  <a:pt x="374108" y="151586"/>
                  <a:pt x="353818" y="117223"/>
                  <a:pt x="364331" y="145257"/>
                </a:cubicBezTo>
                <a:cubicBezTo>
                  <a:pt x="365336" y="147937"/>
                  <a:pt x="381000" y="159147"/>
                  <a:pt x="383381" y="159544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Forme libre 50"/>
          <p:cNvSpPr/>
          <p:nvPr/>
        </p:nvSpPr>
        <p:spPr>
          <a:xfrm>
            <a:off x="1281113" y="6066363"/>
            <a:ext cx="398462" cy="107950"/>
          </a:xfrm>
          <a:custGeom>
            <a:avLst/>
            <a:gdLst>
              <a:gd name="connsiteX0" fmla="*/ 5065 w 398151"/>
              <a:gd name="connsiteY0" fmla="*/ 57150 h 107156"/>
              <a:gd name="connsiteX1" fmla="*/ 24115 w 398151"/>
              <a:gd name="connsiteY1" fmla="*/ 71437 h 107156"/>
              <a:gd name="connsiteX2" fmla="*/ 33640 w 398151"/>
              <a:gd name="connsiteY2" fmla="*/ 73819 h 107156"/>
              <a:gd name="connsiteX3" fmla="*/ 47927 w 398151"/>
              <a:gd name="connsiteY3" fmla="*/ 78581 h 107156"/>
              <a:gd name="connsiteX4" fmla="*/ 55071 w 398151"/>
              <a:gd name="connsiteY4" fmla="*/ 80962 h 107156"/>
              <a:gd name="connsiteX5" fmla="*/ 78884 w 398151"/>
              <a:gd name="connsiteY5" fmla="*/ 85725 h 107156"/>
              <a:gd name="connsiteX6" fmla="*/ 86027 w 398151"/>
              <a:gd name="connsiteY6" fmla="*/ 88106 h 107156"/>
              <a:gd name="connsiteX7" fmla="*/ 169371 w 398151"/>
              <a:gd name="connsiteY7" fmla="*/ 88106 h 107156"/>
              <a:gd name="connsiteX8" fmla="*/ 183659 w 398151"/>
              <a:gd name="connsiteY8" fmla="*/ 85725 h 107156"/>
              <a:gd name="connsiteX9" fmla="*/ 209852 w 398151"/>
              <a:gd name="connsiteY9" fmla="*/ 80962 h 107156"/>
              <a:gd name="connsiteX10" fmla="*/ 257477 w 398151"/>
              <a:gd name="connsiteY10" fmla="*/ 73819 h 107156"/>
              <a:gd name="connsiteX11" fmla="*/ 283671 w 398151"/>
              <a:gd name="connsiteY11" fmla="*/ 66675 h 107156"/>
              <a:gd name="connsiteX12" fmla="*/ 290815 w 398151"/>
              <a:gd name="connsiteY12" fmla="*/ 64294 h 107156"/>
              <a:gd name="connsiteX13" fmla="*/ 295577 w 398151"/>
              <a:gd name="connsiteY13" fmla="*/ 57150 h 107156"/>
              <a:gd name="connsiteX14" fmla="*/ 309865 w 398151"/>
              <a:gd name="connsiteY14" fmla="*/ 47625 h 107156"/>
              <a:gd name="connsiteX15" fmla="*/ 312246 w 398151"/>
              <a:gd name="connsiteY15" fmla="*/ 40481 h 107156"/>
              <a:gd name="connsiteX16" fmla="*/ 319390 w 398151"/>
              <a:gd name="connsiteY16" fmla="*/ 38100 h 107156"/>
              <a:gd name="connsiteX17" fmla="*/ 333677 w 398151"/>
              <a:gd name="connsiteY17" fmla="*/ 28575 h 107156"/>
              <a:gd name="connsiteX18" fmla="*/ 340821 w 398151"/>
              <a:gd name="connsiteY18" fmla="*/ 23812 h 107156"/>
              <a:gd name="connsiteX19" fmla="*/ 350346 w 398151"/>
              <a:gd name="connsiteY19" fmla="*/ 9525 h 107156"/>
              <a:gd name="connsiteX20" fmla="*/ 371777 w 398151"/>
              <a:gd name="connsiteY20" fmla="*/ 0 h 107156"/>
              <a:gd name="connsiteX21" fmla="*/ 390827 w 398151"/>
              <a:gd name="connsiteY21" fmla="*/ 2381 h 107156"/>
              <a:gd name="connsiteX22" fmla="*/ 397971 w 398151"/>
              <a:gd name="connsiteY22" fmla="*/ 4762 h 107156"/>
              <a:gd name="connsiteX23" fmla="*/ 369396 w 398151"/>
              <a:gd name="connsiteY23" fmla="*/ 19050 h 107156"/>
              <a:gd name="connsiteX24" fmla="*/ 362252 w 398151"/>
              <a:gd name="connsiteY24" fmla="*/ 21431 h 107156"/>
              <a:gd name="connsiteX25" fmla="*/ 355109 w 398151"/>
              <a:gd name="connsiteY25" fmla="*/ 23812 h 107156"/>
              <a:gd name="connsiteX26" fmla="*/ 340821 w 398151"/>
              <a:gd name="connsiteY26" fmla="*/ 33337 h 107156"/>
              <a:gd name="connsiteX27" fmla="*/ 333677 w 398151"/>
              <a:gd name="connsiteY27" fmla="*/ 38100 h 107156"/>
              <a:gd name="connsiteX28" fmla="*/ 326534 w 398151"/>
              <a:gd name="connsiteY28" fmla="*/ 40481 h 107156"/>
              <a:gd name="connsiteX29" fmla="*/ 305102 w 398151"/>
              <a:gd name="connsiteY29" fmla="*/ 50006 h 107156"/>
              <a:gd name="connsiteX30" fmla="*/ 297959 w 398151"/>
              <a:gd name="connsiteY30" fmla="*/ 52387 h 107156"/>
              <a:gd name="connsiteX31" fmla="*/ 290815 w 398151"/>
              <a:gd name="connsiteY31" fmla="*/ 54769 h 107156"/>
              <a:gd name="connsiteX32" fmla="*/ 278909 w 398151"/>
              <a:gd name="connsiteY32" fmla="*/ 57150 h 107156"/>
              <a:gd name="connsiteX33" fmla="*/ 264621 w 398151"/>
              <a:gd name="connsiteY33" fmla="*/ 61912 h 107156"/>
              <a:gd name="connsiteX34" fmla="*/ 250334 w 398151"/>
              <a:gd name="connsiteY34" fmla="*/ 71437 h 107156"/>
              <a:gd name="connsiteX35" fmla="*/ 228902 w 398151"/>
              <a:gd name="connsiteY35" fmla="*/ 76200 h 107156"/>
              <a:gd name="connsiteX36" fmla="*/ 214615 w 398151"/>
              <a:gd name="connsiteY36" fmla="*/ 78581 h 107156"/>
              <a:gd name="connsiteX37" fmla="*/ 181277 w 398151"/>
              <a:gd name="connsiteY37" fmla="*/ 80962 h 107156"/>
              <a:gd name="connsiteX38" fmla="*/ 174134 w 398151"/>
              <a:gd name="connsiteY38" fmla="*/ 83344 h 107156"/>
              <a:gd name="connsiteX39" fmla="*/ 145559 w 398151"/>
              <a:gd name="connsiteY39" fmla="*/ 88106 h 107156"/>
              <a:gd name="connsiteX40" fmla="*/ 131271 w 398151"/>
              <a:gd name="connsiteY40" fmla="*/ 95250 h 107156"/>
              <a:gd name="connsiteX41" fmla="*/ 119365 w 398151"/>
              <a:gd name="connsiteY41" fmla="*/ 107156 h 107156"/>
              <a:gd name="connsiteX42" fmla="*/ 66977 w 398151"/>
              <a:gd name="connsiteY42" fmla="*/ 104775 h 107156"/>
              <a:gd name="connsiteX43" fmla="*/ 40784 w 398151"/>
              <a:gd name="connsiteY43" fmla="*/ 97631 h 107156"/>
              <a:gd name="connsiteX44" fmla="*/ 19352 w 398151"/>
              <a:gd name="connsiteY44" fmla="*/ 85725 h 107156"/>
              <a:gd name="connsiteX45" fmla="*/ 16971 w 398151"/>
              <a:gd name="connsiteY45" fmla="*/ 78581 h 107156"/>
              <a:gd name="connsiteX46" fmla="*/ 9827 w 398151"/>
              <a:gd name="connsiteY46" fmla="*/ 76200 h 107156"/>
              <a:gd name="connsiteX47" fmla="*/ 2684 w 398151"/>
              <a:gd name="connsiteY47" fmla="*/ 71437 h 107156"/>
              <a:gd name="connsiteX48" fmla="*/ 2684 w 398151"/>
              <a:gd name="connsiteY48" fmla="*/ 54769 h 107156"/>
              <a:gd name="connsiteX49" fmla="*/ 9827 w 398151"/>
              <a:gd name="connsiteY49" fmla="*/ 52387 h 107156"/>
              <a:gd name="connsiteX50" fmla="*/ 16971 w 398151"/>
              <a:gd name="connsiteY50" fmla="*/ 54769 h 107156"/>
              <a:gd name="connsiteX51" fmla="*/ 5065 w 398151"/>
              <a:gd name="connsiteY51" fmla="*/ 57150 h 10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98151" h="107156">
                <a:moveTo>
                  <a:pt x="5065" y="57150"/>
                </a:moveTo>
                <a:cubicBezTo>
                  <a:pt x="6256" y="59928"/>
                  <a:pt x="20029" y="69686"/>
                  <a:pt x="24115" y="71437"/>
                </a:cubicBezTo>
                <a:cubicBezTo>
                  <a:pt x="27123" y="72726"/>
                  <a:pt x="30505" y="72879"/>
                  <a:pt x="33640" y="73819"/>
                </a:cubicBezTo>
                <a:cubicBezTo>
                  <a:pt x="38448" y="75262"/>
                  <a:pt x="43165" y="76994"/>
                  <a:pt x="47927" y="78581"/>
                </a:cubicBezTo>
                <a:cubicBezTo>
                  <a:pt x="50308" y="79375"/>
                  <a:pt x="52636" y="80353"/>
                  <a:pt x="55071" y="80962"/>
                </a:cubicBezTo>
                <a:cubicBezTo>
                  <a:pt x="69280" y="84515"/>
                  <a:pt x="61368" y="82806"/>
                  <a:pt x="78884" y="85725"/>
                </a:cubicBezTo>
                <a:cubicBezTo>
                  <a:pt x="81265" y="86519"/>
                  <a:pt x="83534" y="87813"/>
                  <a:pt x="86027" y="88106"/>
                </a:cubicBezTo>
                <a:cubicBezTo>
                  <a:pt x="122031" y="92341"/>
                  <a:pt x="129175" y="90020"/>
                  <a:pt x="169371" y="88106"/>
                </a:cubicBezTo>
                <a:lnTo>
                  <a:pt x="183659" y="85725"/>
                </a:lnTo>
                <a:cubicBezTo>
                  <a:pt x="201760" y="82434"/>
                  <a:pt x="189831" y="83965"/>
                  <a:pt x="209852" y="80962"/>
                </a:cubicBezTo>
                <a:cubicBezTo>
                  <a:pt x="228429" y="78175"/>
                  <a:pt x="240521" y="76902"/>
                  <a:pt x="257477" y="73819"/>
                </a:cubicBezTo>
                <a:cubicBezTo>
                  <a:pt x="272283" y="71127"/>
                  <a:pt x="268053" y="71880"/>
                  <a:pt x="283671" y="66675"/>
                </a:cubicBezTo>
                <a:lnTo>
                  <a:pt x="290815" y="64294"/>
                </a:lnTo>
                <a:cubicBezTo>
                  <a:pt x="292402" y="61913"/>
                  <a:pt x="293423" y="59035"/>
                  <a:pt x="295577" y="57150"/>
                </a:cubicBezTo>
                <a:cubicBezTo>
                  <a:pt x="299885" y="53381"/>
                  <a:pt x="309865" y="47625"/>
                  <a:pt x="309865" y="47625"/>
                </a:cubicBezTo>
                <a:cubicBezTo>
                  <a:pt x="310659" y="45244"/>
                  <a:pt x="310471" y="42256"/>
                  <a:pt x="312246" y="40481"/>
                </a:cubicBezTo>
                <a:cubicBezTo>
                  <a:pt x="314021" y="38706"/>
                  <a:pt x="317196" y="39319"/>
                  <a:pt x="319390" y="38100"/>
                </a:cubicBezTo>
                <a:cubicBezTo>
                  <a:pt x="324393" y="35320"/>
                  <a:pt x="328915" y="31750"/>
                  <a:pt x="333677" y="28575"/>
                </a:cubicBezTo>
                <a:lnTo>
                  <a:pt x="340821" y="23812"/>
                </a:lnTo>
                <a:cubicBezTo>
                  <a:pt x="343996" y="19050"/>
                  <a:pt x="344916" y="11335"/>
                  <a:pt x="350346" y="9525"/>
                </a:cubicBezTo>
                <a:cubicBezTo>
                  <a:pt x="367349" y="3857"/>
                  <a:pt x="360457" y="7547"/>
                  <a:pt x="371777" y="0"/>
                </a:cubicBezTo>
                <a:cubicBezTo>
                  <a:pt x="378127" y="794"/>
                  <a:pt x="384531" y="1236"/>
                  <a:pt x="390827" y="2381"/>
                </a:cubicBezTo>
                <a:cubicBezTo>
                  <a:pt x="393297" y="2830"/>
                  <a:pt x="399262" y="2610"/>
                  <a:pt x="397971" y="4762"/>
                </a:cubicBezTo>
                <a:cubicBezTo>
                  <a:pt x="393356" y="12455"/>
                  <a:pt x="376967" y="16526"/>
                  <a:pt x="369396" y="19050"/>
                </a:cubicBezTo>
                <a:lnTo>
                  <a:pt x="362252" y="21431"/>
                </a:lnTo>
                <a:lnTo>
                  <a:pt x="355109" y="23812"/>
                </a:lnTo>
                <a:lnTo>
                  <a:pt x="340821" y="33337"/>
                </a:lnTo>
                <a:cubicBezTo>
                  <a:pt x="338440" y="34925"/>
                  <a:pt x="336392" y="37195"/>
                  <a:pt x="333677" y="38100"/>
                </a:cubicBezTo>
                <a:lnTo>
                  <a:pt x="326534" y="40481"/>
                </a:lnTo>
                <a:cubicBezTo>
                  <a:pt x="315213" y="48029"/>
                  <a:pt x="322106" y="44339"/>
                  <a:pt x="305102" y="50006"/>
                </a:cubicBezTo>
                <a:lnTo>
                  <a:pt x="297959" y="52387"/>
                </a:lnTo>
                <a:cubicBezTo>
                  <a:pt x="295578" y="53181"/>
                  <a:pt x="293276" y="54277"/>
                  <a:pt x="290815" y="54769"/>
                </a:cubicBezTo>
                <a:cubicBezTo>
                  <a:pt x="286846" y="55563"/>
                  <a:pt x="282814" y="56085"/>
                  <a:pt x="278909" y="57150"/>
                </a:cubicBezTo>
                <a:cubicBezTo>
                  <a:pt x="274066" y="58471"/>
                  <a:pt x="264621" y="61912"/>
                  <a:pt x="264621" y="61912"/>
                </a:cubicBezTo>
                <a:cubicBezTo>
                  <a:pt x="259859" y="65087"/>
                  <a:pt x="255887" y="70048"/>
                  <a:pt x="250334" y="71437"/>
                </a:cubicBezTo>
                <a:cubicBezTo>
                  <a:pt x="240135" y="73988"/>
                  <a:pt x="239996" y="74183"/>
                  <a:pt x="228902" y="76200"/>
                </a:cubicBezTo>
                <a:cubicBezTo>
                  <a:pt x="224152" y="77064"/>
                  <a:pt x="219419" y="78101"/>
                  <a:pt x="214615" y="78581"/>
                </a:cubicBezTo>
                <a:cubicBezTo>
                  <a:pt x="203529" y="79689"/>
                  <a:pt x="192390" y="80168"/>
                  <a:pt x="181277" y="80962"/>
                </a:cubicBezTo>
                <a:cubicBezTo>
                  <a:pt x="178896" y="81756"/>
                  <a:pt x="176569" y="82735"/>
                  <a:pt x="174134" y="83344"/>
                </a:cubicBezTo>
                <a:cubicBezTo>
                  <a:pt x="164856" y="85664"/>
                  <a:pt x="154958" y="86763"/>
                  <a:pt x="145559" y="88106"/>
                </a:cubicBezTo>
                <a:cubicBezTo>
                  <a:pt x="139748" y="90043"/>
                  <a:pt x="135888" y="90633"/>
                  <a:pt x="131271" y="95250"/>
                </a:cubicBezTo>
                <a:cubicBezTo>
                  <a:pt x="115400" y="111122"/>
                  <a:pt x="138412" y="94460"/>
                  <a:pt x="119365" y="107156"/>
                </a:cubicBezTo>
                <a:cubicBezTo>
                  <a:pt x="101902" y="106362"/>
                  <a:pt x="84410" y="106066"/>
                  <a:pt x="66977" y="104775"/>
                </a:cubicBezTo>
                <a:cubicBezTo>
                  <a:pt x="61943" y="104402"/>
                  <a:pt x="44281" y="99962"/>
                  <a:pt x="40784" y="97631"/>
                </a:cubicBezTo>
                <a:cubicBezTo>
                  <a:pt x="24407" y="86714"/>
                  <a:pt x="31926" y="89916"/>
                  <a:pt x="19352" y="85725"/>
                </a:cubicBezTo>
                <a:cubicBezTo>
                  <a:pt x="18558" y="83344"/>
                  <a:pt x="18746" y="80356"/>
                  <a:pt x="16971" y="78581"/>
                </a:cubicBezTo>
                <a:cubicBezTo>
                  <a:pt x="15196" y="76806"/>
                  <a:pt x="12072" y="77323"/>
                  <a:pt x="9827" y="76200"/>
                </a:cubicBezTo>
                <a:cubicBezTo>
                  <a:pt x="7267" y="74920"/>
                  <a:pt x="5065" y="73025"/>
                  <a:pt x="2684" y="71437"/>
                </a:cubicBezTo>
                <a:cubicBezTo>
                  <a:pt x="751" y="65639"/>
                  <a:pt x="-2242" y="60927"/>
                  <a:pt x="2684" y="54769"/>
                </a:cubicBezTo>
                <a:cubicBezTo>
                  <a:pt x="4252" y="52809"/>
                  <a:pt x="7446" y="53181"/>
                  <a:pt x="9827" y="52387"/>
                </a:cubicBezTo>
                <a:cubicBezTo>
                  <a:pt x="12208" y="53181"/>
                  <a:pt x="14777" y="53550"/>
                  <a:pt x="16971" y="54769"/>
                </a:cubicBezTo>
                <a:cubicBezTo>
                  <a:pt x="35700" y="65174"/>
                  <a:pt x="3874" y="54372"/>
                  <a:pt x="5065" y="57150"/>
                </a:cubicBezTo>
                <a:close/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orme libre 51"/>
          <p:cNvSpPr/>
          <p:nvPr/>
        </p:nvSpPr>
        <p:spPr>
          <a:xfrm>
            <a:off x="1736725" y="5871101"/>
            <a:ext cx="71438" cy="131762"/>
          </a:xfrm>
          <a:custGeom>
            <a:avLst/>
            <a:gdLst>
              <a:gd name="connsiteX0" fmla="*/ 52837 w 71887"/>
              <a:gd name="connsiteY0" fmla="*/ 119163 h 131373"/>
              <a:gd name="connsiteX1" fmla="*/ 40930 w 71887"/>
              <a:gd name="connsiteY1" fmla="*/ 128688 h 131373"/>
              <a:gd name="connsiteX2" fmla="*/ 7593 w 71887"/>
              <a:gd name="connsiteY2" fmla="*/ 128688 h 131373"/>
              <a:gd name="connsiteX3" fmla="*/ 2830 w 71887"/>
              <a:gd name="connsiteY3" fmla="*/ 121544 h 131373"/>
              <a:gd name="connsiteX4" fmla="*/ 2830 w 71887"/>
              <a:gd name="connsiteY4" fmla="*/ 76300 h 131373"/>
              <a:gd name="connsiteX5" fmla="*/ 7593 w 71887"/>
              <a:gd name="connsiteY5" fmla="*/ 62013 h 131373"/>
              <a:gd name="connsiteX6" fmla="*/ 14737 w 71887"/>
              <a:gd name="connsiteY6" fmla="*/ 47725 h 131373"/>
              <a:gd name="connsiteX7" fmla="*/ 17118 w 71887"/>
              <a:gd name="connsiteY7" fmla="*/ 2482 h 131373"/>
              <a:gd name="connsiteX8" fmla="*/ 38549 w 71887"/>
              <a:gd name="connsiteY8" fmla="*/ 4863 h 131373"/>
              <a:gd name="connsiteX9" fmla="*/ 45693 w 71887"/>
              <a:gd name="connsiteY9" fmla="*/ 7244 h 131373"/>
              <a:gd name="connsiteX10" fmla="*/ 71887 w 71887"/>
              <a:gd name="connsiteY10" fmla="*/ 9625 h 131373"/>
              <a:gd name="connsiteX11" fmla="*/ 69505 w 71887"/>
              <a:gd name="connsiteY11" fmla="*/ 47725 h 131373"/>
              <a:gd name="connsiteX12" fmla="*/ 67124 w 71887"/>
              <a:gd name="connsiteY12" fmla="*/ 83444 h 131373"/>
              <a:gd name="connsiteX13" fmla="*/ 64743 w 71887"/>
              <a:gd name="connsiteY13" fmla="*/ 90588 h 131373"/>
              <a:gd name="connsiteX14" fmla="*/ 62362 w 71887"/>
              <a:gd name="connsiteY14" fmla="*/ 100113 h 131373"/>
              <a:gd name="connsiteX15" fmla="*/ 55218 w 71887"/>
              <a:gd name="connsiteY15" fmla="*/ 114400 h 131373"/>
              <a:gd name="connsiteX16" fmla="*/ 48074 w 71887"/>
              <a:gd name="connsiteY16" fmla="*/ 116782 h 131373"/>
              <a:gd name="connsiteX17" fmla="*/ 19499 w 71887"/>
              <a:gd name="connsiteY17" fmla="*/ 114400 h 131373"/>
              <a:gd name="connsiteX18" fmla="*/ 17118 w 71887"/>
              <a:gd name="connsiteY18" fmla="*/ 107257 h 131373"/>
              <a:gd name="connsiteX19" fmla="*/ 19499 w 71887"/>
              <a:gd name="connsiteY19" fmla="*/ 92969 h 131373"/>
              <a:gd name="connsiteX20" fmla="*/ 31405 w 71887"/>
              <a:gd name="connsiteY20" fmla="*/ 71538 h 131373"/>
              <a:gd name="connsiteX21" fmla="*/ 38549 w 71887"/>
              <a:gd name="connsiteY21" fmla="*/ 69157 h 131373"/>
              <a:gd name="connsiteX22" fmla="*/ 45693 w 71887"/>
              <a:gd name="connsiteY22" fmla="*/ 42963 h 131373"/>
              <a:gd name="connsiteX23" fmla="*/ 43312 w 71887"/>
              <a:gd name="connsiteY23" fmla="*/ 28675 h 131373"/>
              <a:gd name="connsiteX24" fmla="*/ 29024 w 71887"/>
              <a:gd name="connsiteY24" fmla="*/ 38200 h 131373"/>
              <a:gd name="connsiteX25" fmla="*/ 31405 w 71887"/>
              <a:gd name="connsiteY25" fmla="*/ 64394 h 131373"/>
              <a:gd name="connsiteX26" fmla="*/ 33787 w 71887"/>
              <a:gd name="connsiteY26" fmla="*/ 71538 h 131373"/>
              <a:gd name="connsiteX27" fmla="*/ 40930 w 71887"/>
              <a:gd name="connsiteY27" fmla="*/ 76300 h 131373"/>
              <a:gd name="connsiteX28" fmla="*/ 48074 w 71887"/>
              <a:gd name="connsiteY28" fmla="*/ 90588 h 131373"/>
              <a:gd name="connsiteX29" fmla="*/ 36168 w 71887"/>
              <a:gd name="connsiteY29" fmla="*/ 109638 h 131373"/>
              <a:gd name="connsiteX30" fmla="*/ 52837 w 71887"/>
              <a:gd name="connsiteY30" fmla="*/ 119163 h 13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1887" h="131373">
                <a:moveTo>
                  <a:pt x="52837" y="119163"/>
                </a:moveTo>
                <a:cubicBezTo>
                  <a:pt x="53631" y="122338"/>
                  <a:pt x="45240" y="125994"/>
                  <a:pt x="40930" y="128688"/>
                </a:cubicBezTo>
                <a:cubicBezTo>
                  <a:pt x="31768" y="134414"/>
                  <a:pt x="14284" y="129296"/>
                  <a:pt x="7593" y="128688"/>
                </a:cubicBezTo>
                <a:cubicBezTo>
                  <a:pt x="6005" y="126307"/>
                  <a:pt x="3957" y="124175"/>
                  <a:pt x="2830" y="121544"/>
                </a:cubicBezTo>
                <a:cubicBezTo>
                  <a:pt x="-2776" y="108464"/>
                  <a:pt x="1439" y="86038"/>
                  <a:pt x="2830" y="76300"/>
                </a:cubicBezTo>
                <a:cubicBezTo>
                  <a:pt x="3540" y="71330"/>
                  <a:pt x="4809" y="66190"/>
                  <a:pt x="7593" y="62013"/>
                </a:cubicBezTo>
                <a:cubicBezTo>
                  <a:pt x="13747" y="52780"/>
                  <a:pt x="11450" y="57584"/>
                  <a:pt x="14737" y="47725"/>
                </a:cubicBezTo>
                <a:cubicBezTo>
                  <a:pt x="15531" y="32644"/>
                  <a:pt x="9784" y="15683"/>
                  <a:pt x="17118" y="2482"/>
                </a:cubicBezTo>
                <a:cubicBezTo>
                  <a:pt x="20609" y="-3801"/>
                  <a:pt x="31459" y="3681"/>
                  <a:pt x="38549" y="4863"/>
                </a:cubicBezTo>
                <a:cubicBezTo>
                  <a:pt x="41025" y="5276"/>
                  <a:pt x="43208" y="6889"/>
                  <a:pt x="45693" y="7244"/>
                </a:cubicBezTo>
                <a:cubicBezTo>
                  <a:pt x="54372" y="8484"/>
                  <a:pt x="63156" y="8831"/>
                  <a:pt x="71887" y="9625"/>
                </a:cubicBezTo>
                <a:cubicBezTo>
                  <a:pt x="64601" y="31481"/>
                  <a:pt x="66625" y="18918"/>
                  <a:pt x="69505" y="47725"/>
                </a:cubicBezTo>
                <a:cubicBezTo>
                  <a:pt x="68711" y="59631"/>
                  <a:pt x="68442" y="71584"/>
                  <a:pt x="67124" y="83444"/>
                </a:cubicBezTo>
                <a:cubicBezTo>
                  <a:pt x="66847" y="85939"/>
                  <a:pt x="65433" y="88174"/>
                  <a:pt x="64743" y="90588"/>
                </a:cubicBezTo>
                <a:cubicBezTo>
                  <a:pt x="63844" y="93735"/>
                  <a:pt x="63261" y="96966"/>
                  <a:pt x="62362" y="100113"/>
                </a:cubicBezTo>
                <a:cubicBezTo>
                  <a:pt x="61084" y="104585"/>
                  <a:pt x="59082" y="111309"/>
                  <a:pt x="55218" y="114400"/>
                </a:cubicBezTo>
                <a:cubicBezTo>
                  <a:pt x="53258" y="115968"/>
                  <a:pt x="50455" y="115988"/>
                  <a:pt x="48074" y="116782"/>
                </a:cubicBezTo>
                <a:cubicBezTo>
                  <a:pt x="38549" y="115988"/>
                  <a:pt x="28634" y="117211"/>
                  <a:pt x="19499" y="114400"/>
                </a:cubicBezTo>
                <a:cubicBezTo>
                  <a:pt x="17100" y="113662"/>
                  <a:pt x="17118" y="109767"/>
                  <a:pt x="17118" y="107257"/>
                </a:cubicBezTo>
                <a:cubicBezTo>
                  <a:pt x="17118" y="102429"/>
                  <a:pt x="18452" y="97682"/>
                  <a:pt x="19499" y="92969"/>
                </a:cubicBezTo>
                <a:cubicBezTo>
                  <a:pt x="20841" y="86930"/>
                  <a:pt x="26984" y="73011"/>
                  <a:pt x="31405" y="71538"/>
                </a:cubicBezTo>
                <a:lnTo>
                  <a:pt x="38549" y="69157"/>
                </a:lnTo>
                <a:cubicBezTo>
                  <a:pt x="44592" y="51029"/>
                  <a:pt x="42328" y="59792"/>
                  <a:pt x="45693" y="42963"/>
                </a:cubicBezTo>
                <a:cubicBezTo>
                  <a:pt x="44899" y="38200"/>
                  <a:pt x="46726" y="32089"/>
                  <a:pt x="43312" y="28675"/>
                </a:cubicBezTo>
                <a:cubicBezTo>
                  <a:pt x="37163" y="22526"/>
                  <a:pt x="30223" y="36401"/>
                  <a:pt x="29024" y="38200"/>
                </a:cubicBezTo>
                <a:cubicBezTo>
                  <a:pt x="29818" y="46931"/>
                  <a:pt x="30165" y="55715"/>
                  <a:pt x="31405" y="64394"/>
                </a:cubicBezTo>
                <a:cubicBezTo>
                  <a:pt x="31760" y="66879"/>
                  <a:pt x="32219" y="69578"/>
                  <a:pt x="33787" y="71538"/>
                </a:cubicBezTo>
                <a:cubicBezTo>
                  <a:pt x="35575" y="73773"/>
                  <a:pt x="38549" y="74713"/>
                  <a:pt x="40930" y="76300"/>
                </a:cubicBezTo>
                <a:cubicBezTo>
                  <a:pt x="42803" y="79110"/>
                  <a:pt x="48544" y="86362"/>
                  <a:pt x="48074" y="90588"/>
                </a:cubicBezTo>
                <a:cubicBezTo>
                  <a:pt x="46796" y="102087"/>
                  <a:pt x="44986" y="105228"/>
                  <a:pt x="36168" y="109638"/>
                </a:cubicBezTo>
                <a:cubicBezTo>
                  <a:pt x="35164" y="110140"/>
                  <a:pt x="52043" y="115988"/>
                  <a:pt x="52837" y="1191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Forme libre 52"/>
          <p:cNvSpPr/>
          <p:nvPr/>
        </p:nvSpPr>
        <p:spPr>
          <a:xfrm>
            <a:off x="3224213" y="5567635"/>
            <a:ext cx="762000" cy="609600"/>
          </a:xfrm>
          <a:custGeom>
            <a:avLst/>
            <a:gdLst>
              <a:gd name="connsiteX0" fmla="*/ 0 w 762001"/>
              <a:gd name="connsiteY0" fmla="*/ 610865 h 610865"/>
              <a:gd name="connsiteX1" fmla="*/ 276226 w 762001"/>
              <a:gd name="connsiteY1" fmla="*/ 210815 h 610865"/>
              <a:gd name="connsiteX2" fmla="*/ 471488 w 762001"/>
              <a:gd name="connsiteY2" fmla="*/ 39365 h 610865"/>
              <a:gd name="connsiteX3" fmla="*/ 547688 w 762001"/>
              <a:gd name="connsiteY3" fmla="*/ 1265 h 610865"/>
              <a:gd name="connsiteX4" fmla="*/ 652463 w 762001"/>
              <a:gd name="connsiteY4" fmla="*/ 20315 h 610865"/>
              <a:gd name="connsiteX5" fmla="*/ 742951 w 762001"/>
              <a:gd name="connsiteY5" fmla="*/ 125090 h 610865"/>
              <a:gd name="connsiteX6" fmla="*/ 762001 w 762001"/>
              <a:gd name="connsiteY6" fmla="*/ 139377 h 610865"/>
              <a:gd name="connsiteX7" fmla="*/ 762001 w 762001"/>
              <a:gd name="connsiteY7" fmla="*/ 139377 h 61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001" h="610865">
                <a:moveTo>
                  <a:pt x="0" y="610865"/>
                </a:moveTo>
                <a:cubicBezTo>
                  <a:pt x="98822" y="458465"/>
                  <a:pt x="197645" y="306065"/>
                  <a:pt x="276226" y="210815"/>
                </a:cubicBezTo>
                <a:cubicBezTo>
                  <a:pt x="354807" y="115565"/>
                  <a:pt x="426244" y="74290"/>
                  <a:pt x="471488" y="39365"/>
                </a:cubicBezTo>
                <a:cubicBezTo>
                  <a:pt x="516732" y="4440"/>
                  <a:pt x="517525" y="4440"/>
                  <a:pt x="547688" y="1265"/>
                </a:cubicBezTo>
                <a:cubicBezTo>
                  <a:pt x="577851" y="-1910"/>
                  <a:pt x="619919" y="-322"/>
                  <a:pt x="652463" y="20315"/>
                </a:cubicBezTo>
                <a:cubicBezTo>
                  <a:pt x="685007" y="40952"/>
                  <a:pt x="724695" y="105246"/>
                  <a:pt x="742951" y="125090"/>
                </a:cubicBezTo>
                <a:cubicBezTo>
                  <a:pt x="761207" y="144934"/>
                  <a:pt x="762001" y="139377"/>
                  <a:pt x="762001" y="139377"/>
                </a:cubicBezTo>
                <a:lnTo>
                  <a:pt x="762001" y="139377"/>
                </a:lnTo>
              </a:path>
            </a:pathLst>
          </a:custGeom>
          <a:noFill/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Forme libre 53"/>
          <p:cNvSpPr/>
          <p:nvPr/>
        </p:nvSpPr>
        <p:spPr>
          <a:xfrm>
            <a:off x="3276600" y="5618435"/>
            <a:ext cx="1433513" cy="784225"/>
          </a:xfrm>
          <a:custGeom>
            <a:avLst/>
            <a:gdLst>
              <a:gd name="connsiteX0" fmla="*/ 0 w 1433513"/>
              <a:gd name="connsiteY0" fmla="*/ 749573 h 784116"/>
              <a:gd name="connsiteX1" fmla="*/ 161925 w 1433513"/>
              <a:gd name="connsiteY1" fmla="*/ 782910 h 784116"/>
              <a:gd name="connsiteX2" fmla="*/ 323850 w 1433513"/>
              <a:gd name="connsiteY2" fmla="*/ 711473 h 784116"/>
              <a:gd name="connsiteX3" fmla="*/ 500063 w 1433513"/>
              <a:gd name="connsiteY3" fmla="*/ 492398 h 784116"/>
              <a:gd name="connsiteX4" fmla="*/ 766763 w 1433513"/>
              <a:gd name="connsiteY4" fmla="*/ 182835 h 784116"/>
              <a:gd name="connsiteX5" fmla="*/ 876300 w 1433513"/>
              <a:gd name="connsiteY5" fmla="*/ 49485 h 784116"/>
              <a:gd name="connsiteX6" fmla="*/ 1071563 w 1433513"/>
              <a:gd name="connsiteY6" fmla="*/ 6623 h 784116"/>
              <a:gd name="connsiteX7" fmla="*/ 1228725 w 1433513"/>
              <a:gd name="connsiteY7" fmla="*/ 178073 h 784116"/>
              <a:gd name="connsiteX8" fmla="*/ 1323975 w 1433513"/>
              <a:gd name="connsiteY8" fmla="*/ 349523 h 784116"/>
              <a:gd name="connsiteX9" fmla="*/ 1385888 w 1433513"/>
              <a:gd name="connsiteY9" fmla="*/ 482873 h 784116"/>
              <a:gd name="connsiteX10" fmla="*/ 1433513 w 1433513"/>
              <a:gd name="connsiteY10" fmla="*/ 616223 h 784116"/>
              <a:gd name="connsiteX11" fmla="*/ 1433513 w 1433513"/>
              <a:gd name="connsiteY11" fmla="*/ 616223 h 784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3513" h="784116">
                <a:moveTo>
                  <a:pt x="0" y="749573"/>
                </a:moveTo>
                <a:cubicBezTo>
                  <a:pt x="53975" y="769416"/>
                  <a:pt x="107950" y="789260"/>
                  <a:pt x="161925" y="782910"/>
                </a:cubicBezTo>
                <a:cubicBezTo>
                  <a:pt x="215900" y="776560"/>
                  <a:pt x="267494" y="759892"/>
                  <a:pt x="323850" y="711473"/>
                </a:cubicBezTo>
                <a:cubicBezTo>
                  <a:pt x="380206" y="663054"/>
                  <a:pt x="426244" y="580504"/>
                  <a:pt x="500063" y="492398"/>
                </a:cubicBezTo>
                <a:cubicBezTo>
                  <a:pt x="573882" y="404292"/>
                  <a:pt x="704057" y="256654"/>
                  <a:pt x="766763" y="182835"/>
                </a:cubicBezTo>
                <a:cubicBezTo>
                  <a:pt x="829469" y="109016"/>
                  <a:pt x="825500" y="78854"/>
                  <a:pt x="876300" y="49485"/>
                </a:cubicBezTo>
                <a:cubicBezTo>
                  <a:pt x="927100" y="20116"/>
                  <a:pt x="1012825" y="-14808"/>
                  <a:pt x="1071563" y="6623"/>
                </a:cubicBezTo>
                <a:cubicBezTo>
                  <a:pt x="1130301" y="28054"/>
                  <a:pt x="1186656" y="120923"/>
                  <a:pt x="1228725" y="178073"/>
                </a:cubicBezTo>
                <a:cubicBezTo>
                  <a:pt x="1270794" y="235223"/>
                  <a:pt x="1297781" y="298723"/>
                  <a:pt x="1323975" y="349523"/>
                </a:cubicBezTo>
                <a:cubicBezTo>
                  <a:pt x="1350169" y="400323"/>
                  <a:pt x="1367632" y="438423"/>
                  <a:pt x="1385888" y="482873"/>
                </a:cubicBezTo>
                <a:cubicBezTo>
                  <a:pt x="1404144" y="527323"/>
                  <a:pt x="1433513" y="616223"/>
                  <a:pt x="1433513" y="616223"/>
                </a:cubicBezTo>
                <a:lnTo>
                  <a:pt x="1433513" y="616223"/>
                </a:lnTo>
              </a:path>
            </a:pathLst>
          </a:custGeom>
          <a:noFill/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Forme libre 54"/>
          <p:cNvSpPr/>
          <p:nvPr/>
        </p:nvSpPr>
        <p:spPr>
          <a:xfrm>
            <a:off x="4062413" y="5762898"/>
            <a:ext cx="1014412" cy="711200"/>
          </a:xfrm>
          <a:custGeom>
            <a:avLst/>
            <a:gdLst>
              <a:gd name="connsiteX0" fmla="*/ 0 w 1014412"/>
              <a:gd name="connsiteY0" fmla="*/ 95250 h 710929"/>
              <a:gd name="connsiteX1" fmla="*/ 90487 w 1014412"/>
              <a:gd name="connsiteY1" fmla="*/ 285750 h 710929"/>
              <a:gd name="connsiteX2" fmla="*/ 190500 w 1014412"/>
              <a:gd name="connsiteY2" fmla="*/ 457200 h 710929"/>
              <a:gd name="connsiteX3" fmla="*/ 304800 w 1014412"/>
              <a:gd name="connsiteY3" fmla="*/ 623888 h 710929"/>
              <a:gd name="connsiteX4" fmla="*/ 457200 w 1014412"/>
              <a:gd name="connsiteY4" fmla="*/ 709613 h 710929"/>
              <a:gd name="connsiteX5" fmla="*/ 595312 w 1014412"/>
              <a:gd name="connsiteY5" fmla="*/ 666750 h 710929"/>
              <a:gd name="connsiteX6" fmla="*/ 700087 w 1014412"/>
              <a:gd name="connsiteY6" fmla="*/ 547688 h 710929"/>
              <a:gd name="connsiteX7" fmla="*/ 790575 w 1014412"/>
              <a:gd name="connsiteY7" fmla="*/ 409575 h 710929"/>
              <a:gd name="connsiteX8" fmla="*/ 881062 w 1014412"/>
              <a:gd name="connsiteY8" fmla="*/ 276225 h 710929"/>
              <a:gd name="connsiteX9" fmla="*/ 957262 w 1014412"/>
              <a:gd name="connsiteY9" fmla="*/ 147638 h 710929"/>
              <a:gd name="connsiteX10" fmla="*/ 1014412 w 1014412"/>
              <a:gd name="connsiteY10" fmla="*/ 0 h 710929"/>
              <a:gd name="connsiteX11" fmla="*/ 1014412 w 1014412"/>
              <a:gd name="connsiteY11" fmla="*/ 0 h 71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4412" h="710929">
                <a:moveTo>
                  <a:pt x="0" y="95250"/>
                </a:moveTo>
                <a:cubicBezTo>
                  <a:pt x="29368" y="160337"/>
                  <a:pt x="58737" y="225425"/>
                  <a:pt x="90487" y="285750"/>
                </a:cubicBezTo>
                <a:cubicBezTo>
                  <a:pt x="122237" y="346075"/>
                  <a:pt x="154781" y="400844"/>
                  <a:pt x="190500" y="457200"/>
                </a:cubicBezTo>
                <a:cubicBezTo>
                  <a:pt x="226219" y="513556"/>
                  <a:pt x="260350" y="581819"/>
                  <a:pt x="304800" y="623888"/>
                </a:cubicBezTo>
                <a:cubicBezTo>
                  <a:pt x="349250" y="665957"/>
                  <a:pt x="408781" y="702469"/>
                  <a:pt x="457200" y="709613"/>
                </a:cubicBezTo>
                <a:cubicBezTo>
                  <a:pt x="505619" y="716757"/>
                  <a:pt x="554831" y="693737"/>
                  <a:pt x="595312" y="666750"/>
                </a:cubicBezTo>
                <a:cubicBezTo>
                  <a:pt x="635793" y="639763"/>
                  <a:pt x="667543" y="590551"/>
                  <a:pt x="700087" y="547688"/>
                </a:cubicBezTo>
                <a:cubicBezTo>
                  <a:pt x="732631" y="504825"/>
                  <a:pt x="760413" y="454819"/>
                  <a:pt x="790575" y="409575"/>
                </a:cubicBezTo>
                <a:cubicBezTo>
                  <a:pt x="820737" y="364331"/>
                  <a:pt x="853281" y="319881"/>
                  <a:pt x="881062" y="276225"/>
                </a:cubicBezTo>
                <a:cubicBezTo>
                  <a:pt x="908843" y="232569"/>
                  <a:pt x="935037" y="193675"/>
                  <a:pt x="957262" y="147638"/>
                </a:cubicBezTo>
                <a:cubicBezTo>
                  <a:pt x="979487" y="101601"/>
                  <a:pt x="1014412" y="0"/>
                  <a:pt x="1014412" y="0"/>
                </a:cubicBezTo>
                <a:lnTo>
                  <a:pt x="1014412" y="0"/>
                </a:lnTo>
              </a:path>
            </a:pathLst>
          </a:custGeom>
          <a:noFill/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Forme libre 55"/>
          <p:cNvSpPr/>
          <p:nvPr/>
        </p:nvSpPr>
        <p:spPr>
          <a:xfrm>
            <a:off x="3338513" y="6058173"/>
            <a:ext cx="4762" cy="285750"/>
          </a:xfrm>
          <a:custGeom>
            <a:avLst/>
            <a:gdLst>
              <a:gd name="connsiteX0" fmla="*/ 0 w 4762"/>
              <a:gd name="connsiteY0" fmla="*/ 0 h 285750"/>
              <a:gd name="connsiteX1" fmla="*/ 4762 w 4762"/>
              <a:gd name="connsiteY1" fmla="*/ 285750 h 285750"/>
              <a:gd name="connsiteX2" fmla="*/ 4762 w 4762"/>
              <a:gd name="connsiteY2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" h="285750">
                <a:moveTo>
                  <a:pt x="0" y="0"/>
                </a:moveTo>
                <a:lnTo>
                  <a:pt x="4762" y="285750"/>
                </a:lnTo>
                <a:lnTo>
                  <a:pt x="4762" y="285750"/>
                </a:ln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Forme libre 56"/>
          <p:cNvSpPr/>
          <p:nvPr/>
        </p:nvSpPr>
        <p:spPr>
          <a:xfrm>
            <a:off x="3514725" y="5800998"/>
            <a:ext cx="28575" cy="504825"/>
          </a:xfrm>
          <a:custGeom>
            <a:avLst/>
            <a:gdLst>
              <a:gd name="connsiteX0" fmla="*/ 0 w 28575"/>
              <a:gd name="connsiteY0" fmla="*/ 0 h 504825"/>
              <a:gd name="connsiteX1" fmla="*/ 28575 w 28575"/>
              <a:gd name="connsiteY1" fmla="*/ 504825 h 504825"/>
              <a:gd name="connsiteX2" fmla="*/ 28575 w 28575"/>
              <a:gd name="connsiteY2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" h="504825">
                <a:moveTo>
                  <a:pt x="0" y="0"/>
                </a:moveTo>
                <a:lnTo>
                  <a:pt x="28575" y="504825"/>
                </a:lnTo>
                <a:lnTo>
                  <a:pt x="28575" y="504825"/>
                </a:ln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orme libre 57"/>
          <p:cNvSpPr/>
          <p:nvPr/>
        </p:nvSpPr>
        <p:spPr>
          <a:xfrm>
            <a:off x="3705225" y="5634310"/>
            <a:ext cx="0" cy="509588"/>
          </a:xfrm>
          <a:custGeom>
            <a:avLst/>
            <a:gdLst>
              <a:gd name="connsiteX0" fmla="*/ 0 w 0"/>
              <a:gd name="connsiteY0" fmla="*/ 0 h 509587"/>
              <a:gd name="connsiteX1" fmla="*/ 0 w 0"/>
              <a:gd name="connsiteY1" fmla="*/ 509587 h 509587"/>
              <a:gd name="connsiteX2" fmla="*/ 0 w 0"/>
              <a:gd name="connsiteY2" fmla="*/ 509587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509587">
                <a:moveTo>
                  <a:pt x="0" y="0"/>
                </a:moveTo>
                <a:lnTo>
                  <a:pt x="0" y="509587"/>
                </a:lnTo>
                <a:lnTo>
                  <a:pt x="0" y="509587"/>
                </a:ln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Forme libre 58"/>
          <p:cNvSpPr/>
          <p:nvPr/>
        </p:nvSpPr>
        <p:spPr>
          <a:xfrm>
            <a:off x="3881438" y="5629548"/>
            <a:ext cx="4762" cy="285750"/>
          </a:xfrm>
          <a:custGeom>
            <a:avLst/>
            <a:gdLst>
              <a:gd name="connsiteX0" fmla="*/ 0 w 4762"/>
              <a:gd name="connsiteY0" fmla="*/ 0 h 285750"/>
              <a:gd name="connsiteX1" fmla="*/ 4762 w 4762"/>
              <a:gd name="connsiteY1" fmla="*/ 285750 h 285750"/>
              <a:gd name="connsiteX2" fmla="*/ 4762 w 4762"/>
              <a:gd name="connsiteY2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" h="285750">
                <a:moveTo>
                  <a:pt x="0" y="0"/>
                </a:moveTo>
                <a:lnTo>
                  <a:pt x="4762" y="285750"/>
                </a:lnTo>
                <a:lnTo>
                  <a:pt x="4762" y="285750"/>
                </a:ln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Forme libre 59"/>
          <p:cNvSpPr/>
          <p:nvPr/>
        </p:nvSpPr>
        <p:spPr>
          <a:xfrm>
            <a:off x="4143375" y="5729560"/>
            <a:ext cx="4763" cy="223838"/>
          </a:xfrm>
          <a:custGeom>
            <a:avLst/>
            <a:gdLst>
              <a:gd name="connsiteX0" fmla="*/ 0 w 4763"/>
              <a:gd name="connsiteY0" fmla="*/ 0 h 223837"/>
              <a:gd name="connsiteX1" fmla="*/ 4763 w 4763"/>
              <a:gd name="connsiteY1" fmla="*/ 223837 h 223837"/>
              <a:gd name="connsiteX2" fmla="*/ 4763 w 4763"/>
              <a:gd name="connsiteY2" fmla="*/ 223837 h 22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3" h="223837">
                <a:moveTo>
                  <a:pt x="0" y="0"/>
                </a:moveTo>
                <a:cubicBezTo>
                  <a:pt x="1984" y="93265"/>
                  <a:pt x="4763" y="223837"/>
                  <a:pt x="4763" y="223837"/>
                </a:cubicBezTo>
                <a:lnTo>
                  <a:pt x="4763" y="223837"/>
                </a:ln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Forme libre 60"/>
          <p:cNvSpPr/>
          <p:nvPr/>
        </p:nvSpPr>
        <p:spPr>
          <a:xfrm>
            <a:off x="4281488" y="5653360"/>
            <a:ext cx="47625" cy="581025"/>
          </a:xfrm>
          <a:custGeom>
            <a:avLst/>
            <a:gdLst>
              <a:gd name="connsiteX0" fmla="*/ 47625 w 47625"/>
              <a:gd name="connsiteY0" fmla="*/ 0 h 581025"/>
              <a:gd name="connsiteX1" fmla="*/ 0 w 47625"/>
              <a:gd name="connsiteY1" fmla="*/ 581025 h 581025"/>
              <a:gd name="connsiteX2" fmla="*/ 0 w 47625"/>
              <a:gd name="connsiteY2" fmla="*/ 5810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" h="581025">
                <a:moveTo>
                  <a:pt x="47625" y="0"/>
                </a:moveTo>
                <a:lnTo>
                  <a:pt x="0" y="581025"/>
                </a:lnTo>
                <a:lnTo>
                  <a:pt x="0" y="581025"/>
                </a:ln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orme libre 61"/>
          <p:cNvSpPr/>
          <p:nvPr/>
        </p:nvSpPr>
        <p:spPr>
          <a:xfrm>
            <a:off x="4433888" y="5800998"/>
            <a:ext cx="19050" cy="571500"/>
          </a:xfrm>
          <a:custGeom>
            <a:avLst/>
            <a:gdLst>
              <a:gd name="connsiteX0" fmla="*/ 19050 w 19050"/>
              <a:gd name="connsiteY0" fmla="*/ 0 h 571500"/>
              <a:gd name="connsiteX1" fmla="*/ 0 w 19050"/>
              <a:gd name="connsiteY1" fmla="*/ 571500 h 571500"/>
              <a:gd name="connsiteX2" fmla="*/ 0 w 19050"/>
              <a:gd name="connsiteY2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" h="571500">
                <a:moveTo>
                  <a:pt x="19050" y="0"/>
                </a:moveTo>
                <a:lnTo>
                  <a:pt x="0" y="571500"/>
                </a:lnTo>
                <a:lnTo>
                  <a:pt x="0" y="571500"/>
                </a:ln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Forme libre 62"/>
          <p:cNvSpPr/>
          <p:nvPr/>
        </p:nvSpPr>
        <p:spPr>
          <a:xfrm>
            <a:off x="4576763" y="6058173"/>
            <a:ext cx="33337" cy="338137"/>
          </a:xfrm>
          <a:custGeom>
            <a:avLst/>
            <a:gdLst>
              <a:gd name="connsiteX0" fmla="*/ 33337 w 33337"/>
              <a:gd name="connsiteY0" fmla="*/ 0 h 338138"/>
              <a:gd name="connsiteX1" fmla="*/ 0 w 33337"/>
              <a:gd name="connsiteY1" fmla="*/ 338138 h 338138"/>
              <a:gd name="connsiteX2" fmla="*/ 0 w 33337"/>
              <a:gd name="connsiteY2" fmla="*/ 338138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37" h="338138">
                <a:moveTo>
                  <a:pt x="33337" y="0"/>
                </a:moveTo>
                <a:lnTo>
                  <a:pt x="0" y="338138"/>
                </a:lnTo>
                <a:lnTo>
                  <a:pt x="0" y="338138"/>
                </a:ln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Forme libre 63"/>
          <p:cNvSpPr/>
          <p:nvPr/>
        </p:nvSpPr>
        <p:spPr>
          <a:xfrm>
            <a:off x="4876800" y="6201048"/>
            <a:ext cx="14288" cy="304800"/>
          </a:xfrm>
          <a:custGeom>
            <a:avLst/>
            <a:gdLst>
              <a:gd name="connsiteX0" fmla="*/ 14288 w 14288"/>
              <a:gd name="connsiteY0" fmla="*/ 0 h 304800"/>
              <a:gd name="connsiteX1" fmla="*/ 0 w 14288"/>
              <a:gd name="connsiteY1" fmla="*/ 304800 h 304800"/>
              <a:gd name="connsiteX2" fmla="*/ 0 w 14288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88" h="304800">
                <a:moveTo>
                  <a:pt x="14288" y="0"/>
                </a:moveTo>
                <a:lnTo>
                  <a:pt x="0" y="304800"/>
                </a:lnTo>
                <a:lnTo>
                  <a:pt x="0" y="304800"/>
                </a:ln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orme libre 64"/>
          <p:cNvSpPr/>
          <p:nvPr/>
        </p:nvSpPr>
        <p:spPr>
          <a:xfrm>
            <a:off x="5010150" y="6001023"/>
            <a:ext cx="9525" cy="176212"/>
          </a:xfrm>
          <a:custGeom>
            <a:avLst/>
            <a:gdLst>
              <a:gd name="connsiteX0" fmla="*/ 0 w 9525"/>
              <a:gd name="connsiteY0" fmla="*/ 0 h 176213"/>
              <a:gd name="connsiteX1" fmla="*/ 9525 w 9525"/>
              <a:gd name="connsiteY1" fmla="*/ 176213 h 176213"/>
              <a:gd name="connsiteX2" fmla="*/ 9525 w 9525"/>
              <a:gd name="connsiteY2" fmla="*/ 176213 h 1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5" h="176213">
                <a:moveTo>
                  <a:pt x="0" y="0"/>
                </a:moveTo>
                <a:lnTo>
                  <a:pt x="9525" y="176213"/>
                </a:lnTo>
                <a:lnTo>
                  <a:pt x="9525" y="176213"/>
                </a:ln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Forme libre 65"/>
          <p:cNvSpPr/>
          <p:nvPr/>
        </p:nvSpPr>
        <p:spPr>
          <a:xfrm>
            <a:off x="4995863" y="6435998"/>
            <a:ext cx="4762" cy="233362"/>
          </a:xfrm>
          <a:custGeom>
            <a:avLst/>
            <a:gdLst>
              <a:gd name="connsiteX0" fmla="*/ 0 w 4762"/>
              <a:gd name="connsiteY0" fmla="*/ 0 h 233363"/>
              <a:gd name="connsiteX1" fmla="*/ 4762 w 4762"/>
              <a:gd name="connsiteY1" fmla="*/ 233363 h 233363"/>
              <a:gd name="connsiteX2" fmla="*/ 4762 w 4762"/>
              <a:gd name="connsiteY2" fmla="*/ 233363 h 23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" h="233363">
                <a:moveTo>
                  <a:pt x="0" y="0"/>
                </a:moveTo>
                <a:lnTo>
                  <a:pt x="4762" y="233363"/>
                </a:lnTo>
                <a:lnTo>
                  <a:pt x="4762" y="233363"/>
                </a:ln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Connecteur droit 66"/>
          <p:cNvCxnSpPr/>
          <p:nvPr/>
        </p:nvCxnSpPr>
        <p:spPr>
          <a:xfrm>
            <a:off x="7419975" y="6005785"/>
            <a:ext cx="1512888" cy="4763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orme libre 67"/>
          <p:cNvSpPr/>
          <p:nvPr/>
        </p:nvSpPr>
        <p:spPr>
          <a:xfrm>
            <a:off x="219159" y="4730534"/>
            <a:ext cx="303392" cy="252511"/>
          </a:xfrm>
          <a:custGeom>
            <a:avLst/>
            <a:gdLst>
              <a:gd name="connsiteX0" fmla="*/ 55311 w 303392"/>
              <a:gd name="connsiteY0" fmla="*/ 233362 h 252511"/>
              <a:gd name="connsiteX1" fmla="*/ 50548 w 303392"/>
              <a:gd name="connsiteY1" fmla="*/ 209550 h 252511"/>
              <a:gd name="connsiteX2" fmla="*/ 41023 w 303392"/>
              <a:gd name="connsiteY2" fmla="*/ 195262 h 252511"/>
              <a:gd name="connsiteX3" fmla="*/ 36261 w 303392"/>
              <a:gd name="connsiteY3" fmla="*/ 147637 h 252511"/>
              <a:gd name="connsiteX4" fmla="*/ 31498 w 303392"/>
              <a:gd name="connsiteY4" fmla="*/ 133350 h 252511"/>
              <a:gd name="connsiteX5" fmla="*/ 45786 w 303392"/>
              <a:gd name="connsiteY5" fmla="*/ 104775 h 252511"/>
              <a:gd name="connsiteX6" fmla="*/ 60073 w 303392"/>
              <a:gd name="connsiteY6" fmla="*/ 95250 h 252511"/>
              <a:gd name="connsiteX7" fmla="*/ 64836 w 303392"/>
              <a:gd name="connsiteY7" fmla="*/ 80962 h 252511"/>
              <a:gd name="connsiteX8" fmla="*/ 83886 w 303392"/>
              <a:gd name="connsiteY8" fmla="*/ 52387 h 252511"/>
              <a:gd name="connsiteX9" fmla="*/ 36261 w 303392"/>
              <a:gd name="connsiteY9" fmla="*/ 100012 h 252511"/>
              <a:gd name="connsiteX10" fmla="*/ 31498 w 303392"/>
              <a:gd name="connsiteY10" fmla="*/ 114300 h 252511"/>
              <a:gd name="connsiteX11" fmla="*/ 50548 w 303392"/>
              <a:gd name="connsiteY11" fmla="*/ 85725 h 252511"/>
              <a:gd name="connsiteX12" fmla="*/ 60073 w 303392"/>
              <a:gd name="connsiteY12" fmla="*/ 71437 h 252511"/>
              <a:gd name="connsiteX13" fmla="*/ 88648 w 303392"/>
              <a:gd name="connsiteY13" fmla="*/ 52387 h 252511"/>
              <a:gd name="connsiteX14" fmla="*/ 98173 w 303392"/>
              <a:gd name="connsiteY14" fmla="*/ 38100 h 252511"/>
              <a:gd name="connsiteX15" fmla="*/ 69598 w 303392"/>
              <a:gd name="connsiteY15" fmla="*/ 47625 h 252511"/>
              <a:gd name="connsiteX16" fmla="*/ 93411 w 303392"/>
              <a:gd name="connsiteY16" fmla="*/ 28575 h 252511"/>
              <a:gd name="connsiteX17" fmla="*/ 107698 w 303392"/>
              <a:gd name="connsiteY17" fmla="*/ 19050 h 252511"/>
              <a:gd name="connsiteX18" fmla="*/ 183898 w 303392"/>
              <a:gd name="connsiteY18" fmla="*/ 9525 h 252511"/>
              <a:gd name="connsiteX19" fmla="*/ 221998 w 303392"/>
              <a:gd name="connsiteY19" fmla="*/ 19050 h 252511"/>
              <a:gd name="connsiteX20" fmla="*/ 231523 w 303392"/>
              <a:gd name="connsiteY20" fmla="*/ 33337 h 252511"/>
              <a:gd name="connsiteX21" fmla="*/ 245811 w 303392"/>
              <a:gd name="connsiteY21" fmla="*/ 38100 h 252511"/>
              <a:gd name="connsiteX22" fmla="*/ 274386 w 303392"/>
              <a:gd name="connsiteY22" fmla="*/ 57150 h 252511"/>
              <a:gd name="connsiteX23" fmla="*/ 283911 w 303392"/>
              <a:gd name="connsiteY23" fmla="*/ 85725 h 252511"/>
              <a:gd name="connsiteX24" fmla="*/ 293436 w 303392"/>
              <a:gd name="connsiteY24" fmla="*/ 100012 h 252511"/>
              <a:gd name="connsiteX25" fmla="*/ 279148 w 303392"/>
              <a:gd name="connsiteY25" fmla="*/ 95250 h 252511"/>
              <a:gd name="connsiteX26" fmla="*/ 264861 w 303392"/>
              <a:gd name="connsiteY26" fmla="*/ 66675 h 252511"/>
              <a:gd name="connsiteX27" fmla="*/ 250573 w 303392"/>
              <a:gd name="connsiteY27" fmla="*/ 61912 h 252511"/>
              <a:gd name="connsiteX28" fmla="*/ 236286 w 303392"/>
              <a:gd name="connsiteY28" fmla="*/ 52387 h 252511"/>
              <a:gd name="connsiteX29" fmla="*/ 202948 w 303392"/>
              <a:gd name="connsiteY29" fmla="*/ 42862 h 252511"/>
              <a:gd name="connsiteX30" fmla="*/ 141036 w 303392"/>
              <a:gd name="connsiteY30" fmla="*/ 47625 h 252511"/>
              <a:gd name="connsiteX31" fmla="*/ 98173 w 303392"/>
              <a:gd name="connsiteY31" fmla="*/ 80962 h 252511"/>
              <a:gd name="connsiteX32" fmla="*/ 88648 w 303392"/>
              <a:gd name="connsiteY32" fmla="*/ 95250 h 252511"/>
              <a:gd name="connsiteX33" fmla="*/ 74361 w 303392"/>
              <a:gd name="connsiteY33" fmla="*/ 104775 h 252511"/>
              <a:gd name="connsiteX34" fmla="*/ 64836 w 303392"/>
              <a:gd name="connsiteY34" fmla="*/ 142875 h 252511"/>
              <a:gd name="connsiteX35" fmla="*/ 83886 w 303392"/>
              <a:gd name="connsiteY35" fmla="*/ 166687 h 252511"/>
              <a:gd name="connsiteX36" fmla="*/ 107698 w 303392"/>
              <a:gd name="connsiteY36" fmla="*/ 157162 h 252511"/>
              <a:gd name="connsiteX37" fmla="*/ 121986 w 303392"/>
              <a:gd name="connsiteY37" fmla="*/ 152400 h 252511"/>
              <a:gd name="connsiteX38" fmla="*/ 150561 w 303392"/>
              <a:gd name="connsiteY38" fmla="*/ 133350 h 252511"/>
              <a:gd name="connsiteX39" fmla="*/ 164848 w 303392"/>
              <a:gd name="connsiteY39" fmla="*/ 128587 h 252511"/>
              <a:gd name="connsiteX40" fmla="*/ 179136 w 303392"/>
              <a:gd name="connsiteY40" fmla="*/ 119062 h 252511"/>
              <a:gd name="connsiteX41" fmla="*/ 207711 w 303392"/>
              <a:gd name="connsiteY41" fmla="*/ 109537 h 252511"/>
              <a:gd name="connsiteX42" fmla="*/ 245811 w 303392"/>
              <a:gd name="connsiteY42" fmla="*/ 114300 h 252511"/>
              <a:gd name="connsiteX43" fmla="*/ 264861 w 303392"/>
              <a:gd name="connsiteY43" fmla="*/ 119062 h 252511"/>
              <a:gd name="connsiteX44" fmla="*/ 255336 w 303392"/>
              <a:gd name="connsiteY44" fmla="*/ 133350 h 252511"/>
              <a:gd name="connsiteX45" fmla="*/ 226761 w 303392"/>
              <a:gd name="connsiteY45" fmla="*/ 142875 h 252511"/>
              <a:gd name="connsiteX46" fmla="*/ 174373 w 303392"/>
              <a:gd name="connsiteY46" fmla="*/ 157162 h 252511"/>
              <a:gd name="connsiteX47" fmla="*/ 160086 w 303392"/>
              <a:gd name="connsiteY47" fmla="*/ 161925 h 252511"/>
              <a:gd name="connsiteX48" fmla="*/ 145798 w 303392"/>
              <a:gd name="connsiteY48" fmla="*/ 171450 h 252511"/>
              <a:gd name="connsiteX49" fmla="*/ 117223 w 303392"/>
              <a:gd name="connsiteY49" fmla="*/ 180975 h 252511"/>
              <a:gd name="connsiteX50" fmla="*/ 112461 w 303392"/>
              <a:gd name="connsiteY50" fmla="*/ 195262 h 252511"/>
              <a:gd name="connsiteX51" fmla="*/ 83886 w 303392"/>
              <a:gd name="connsiteY51" fmla="*/ 214312 h 252511"/>
              <a:gd name="connsiteX52" fmla="*/ 64836 w 303392"/>
              <a:gd name="connsiteY52" fmla="*/ 238125 h 252511"/>
              <a:gd name="connsiteX53" fmla="*/ 60073 w 303392"/>
              <a:gd name="connsiteY53" fmla="*/ 252412 h 252511"/>
              <a:gd name="connsiteX54" fmla="*/ 102936 w 303392"/>
              <a:gd name="connsiteY54" fmla="*/ 242887 h 252511"/>
              <a:gd name="connsiteX55" fmla="*/ 131511 w 303392"/>
              <a:gd name="connsiteY55" fmla="*/ 238125 h 252511"/>
              <a:gd name="connsiteX56" fmla="*/ 179136 w 303392"/>
              <a:gd name="connsiteY56" fmla="*/ 223837 h 252511"/>
              <a:gd name="connsiteX57" fmla="*/ 198186 w 303392"/>
              <a:gd name="connsiteY57" fmla="*/ 219075 h 252511"/>
              <a:gd name="connsiteX58" fmla="*/ 241048 w 303392"/>
              <a:gd name="connsiteY58" fmla="*/ 204787 h 252511"/>
              <a:gd name="connsiteX59" fmla="*/ 255336 w 303392"/>
              <a:gd name="connsiteY59" fmla="*/ 200025 h 252511"/>
              <a:gd name="connsiteX60" fmla="*/ 283911 w 303392"/>
              <a:gd name="connsiteY60" fmla="*/ 180975 h 252511"/>
              <a:gd name="connsiteX61" fmla="*/ 302961 w 303392"/>
              <a:gd name="connsiteY61" fmla="*/ 152400 h 252511"/>
              <a:gd name="connsiteX62" fmla="*/ 298198 w 303392"/>
              <a:gd name="connsiteY62" fmla="*/ 114300 h 252511"/>
              <a:gd name="connsiteX63" fmla="*/ 274386 w 303392"/>
              <a:gd name="connsiteY63" fmla="*/ 123825 h 252511"/>
              <a:gd name="connsiteX64" fmla="*/ 231523 w 303392"/>
              <a:gd name="connsiteY64" fmla="*/ 161925 h 252511"/>
              <a:gd name="connsiteX65" fmla="*/ 221998 w 303392"/>
              <a:gd name="connsiteY65" fmla="*/ 176212 h 252511"/>
              <a:gd name="connsiteX66" fmla="*/ 241048 w 303392"/>
              <a:gd name="connsiteY66" fmla="*/ 161925 h 252511"/>
              <a:gd name="connsiteX67" fmla="*/ 260098 w 303392"/>
              <a:gd name="connsiteY67" fmla="*/ 152400 h 252511"/>
              <a:gd name="connsiteX68" fmla="*/ 274386 w 303392"/>
              <a:gd name="connsiteY68" fmla="*/ 138112 h 252511"/>
              <a:gd name="connsiteX69" fmla="*/ 279148 w 303392"/>
              <a:gd name="connsiteY69" fmla="*/ 152400 h 252511"/>
              <a:gd name="connsiteX70" fmla="*/ 241048 w 303392"/>
              <a:gd name="connsiteY70" fmla="*/ 166687 h 252511"/>
              <a:gd name="connsiteX71" fmla="*/ 183898 w 303392"/>
              <a:gd name="connsiteY71" fmla="*/ 171450 h 252511"/>
              <a:gd name="connsiteX72" fmla="*/ 150561 w 303392"/>
              <a:gd name="connsiteY72" fmla="*/ 176212 h 252511"/>
              <a:gd name="connsiteX73" fmla="*/ 136273 w 303392"/>
              <a:gd name="connsiteY73" fmla="*/ 180975 h 252511"/>
              <a:gd name="connsiteX74" fmla="*/ 117223 w 303392"/>
              <a:gd name="connsiteY74" fmla="*/ 185737 h 252511"/>
              <a:gd name="connsiteX75" fmla="*/ 107698 w 303392"/>
              <a:gd name="connsiteY75" fmla="*/ 200025 h 252511"/>
              <a:gd name="connsiteX76" fmla="*/ 131511 w 303392"/>
              <a:gd name="connsiteY76" fmla="*/ 204787 h 252511"/>
              <a:gd name="connsiteX77" fmla="*/ 145798 w 303392"/>
              <a:gd name="connsiteY77" fmla="*/ 200025 h 252511"/>
              <a:gd name="connsiteX78" fmla="*/ 207711 w 303392"/>
              <a:gd name="connsiteY78" fmla="*/ 185737 h 252511"/>
              <a:gd name="connsiteX79" fmla="*/ 269623 w 303392"/>
              <a:gd name="connsiteY79" fmla="*/ 166687 h 252511"/>
              <a:gd name="connsiteX80" fmla="*/ 255336 w 303392"/>
              <a:gd name="connsiteY80" fmla="*/ 180975 h 252511"/>
              <a:gd name="connsiteX81" fmla="*/ 241048 w 303392"/>
              <a:gd name="connsiteY81" fmla="*/ 185737 h 252511"/>
              <a:gd name="connsiteX82" fmla="*/ 174373 w 303392"/>
              <a:gd name="connsiteY82" fmla="*/ 200025 h 252511"/>
              <a:gd name="connsiteX83" fmla="*/ 136273 w 303392"/>
              <a:gd name="connsiteY83" fmla="*/ 195262 h 252511"/>
              <a:gd name="connsiteX84" fmla="*/ 131511 w 303392"/>
              <a:gd name="connsiteY84" fmla="*/ 180975 h 252511"/>
              <a:gd name="connsiteX85" fmla="*/ 126748 w 303392"/>
              <a:gd name="connsiteY85" fmla="*/ 157162 h 252511"/>
              <a:gd name="connsiteX86" fmla="*/ 121986 w 303392"/>
              <a:gd name="connsiteY86" fmla="*/ 138112 h 252511"/>
              <a:gd name="connsiteX87" fmla="*/ 126748 w 303392"/>
              <a:gd name="connsiteY87" fmla="*/ 161925 h 252511"/>
              <a:gd name="connsiteX88" fmla="*/ 141036 w 303392"/>
              <a:gd name="connsiteY88" fmla="*/ 152400 h 252511"/>
              <a:gd name="connsiteX89" fmla="*/ 183898 w 303392"/>
              <a:gd name="connsiteY89" fmla="*/ 104775 h 252511"/>
              <a:gd name="connsiteX90" fmla="*/ 202948 w 303392"/>
              <a:gd name="connsiteY90" fmla="*/ 128587 h 252511"/>
              <a:gd name="connsiteX91" fmla="*/ 217236 w 303392"/>
              <a:gd name="connsiteY91" fmla="*/ 123825 h 252511"/>
              <a:gd name="connsiteX92" fmla="*/ 236286 w 303392"/>
              <a:gd name="connsiteY92" fmla="*/ 109537 h 252511"/>
              <a:gd name="connsiteX93" fmla="*/ 250573 w 303392"/>
              <a:gd name="connsiteY93" fmla="*/ 95250 h 252511"/>
              <a:gd name="connsiteX94" fmla="*/ 241048 w 303392"/>
              <a:gd name="connsiteY94" fmla="*/ 85725 h 252511"/>
              <a:gd name="connsiteX95" fmla="*/ 231523 w 303392"/>
              <a:gd name="connsiteY95" fmla="*/ 71437 h 252511"/>
              <a:gd name="connsiteX96" fmla="*/ 217236 w 303392"/>
              <a:gd name="connsiteY96" fmla="*/ 76200 h 252511"/>
              <a:gd name="connsiteX97" fmla="*/ 207711 w 303392"/>
              <a:gd name="connsiteY97" fmla="*/ 90487 h 252511"/>
              <a:gd name="connsiteX98" fmla="*/ 221998 w 303392"/>
              <a:gd name="connsiteY98" fmla="*/ 76200 h 252511"/>
              <a:gd name="connsiteX99" fmla="*/ 217236 w 303392"/>
              <a:gd name="connsiteY99" fmla="*/ 52387 h 252511"/>
              <a:gd name="connsiteX100" fmla="*/ 207711 w 303392"/>
              <a:gd name="connsiteY100" fmla="*/ 66675 h 252511"/>
              <a:gd name="connsiteX101" fmla="*/ 212473 w 303392"/>
              <a:gd name="connsiteY101" fmla="*/ 80962 h 252511"/>
              <a:gd name="connsiteX102" fmla="*/ 226761 w 303392"/>
              <a:gd name="connsiteY102" fmla="*/ 76200 h 252511"/>
              <a:gd name="connsiteX103" fmla="*/ 207711 w 303392"/>
              <a:gd name="connsiteY103" fmla="*/ 33337 h 252511"/>
              <a:gd name="connsiteX104" fmla="*/ 193423 w 303392"/>
              <a:gd name="connsiteY104" fmla="*/ 28575 h 252511"/>
              <a:gd name="connsiteX105" fmla="*/ 126748 w 303392"/>
              <a:gd name="connsiteY105" fmla="*/ 38100 h 252511"/>
              <a:gd name="connsiteX106" fmla="*/ 121986 w 303392"/>
              <a:gd name="connsiteY106" fmla="*/ 52387 h 252511"/>
              <a:gd name="connsiteX107" fmla="*/ 112461 w 303392"/>
              <a:gd name="connsiteY107" fmla="*/ 71437 h 252511"/>
              <a:gd name="connsiteX108" fmla="*/ 126748 w 303392"/>
              <a:gd name="connsiteY108" fmla="*/ 66675 h 252511"/>
              <a:gd name="connsiteX109" fmla="*/ 121986 w 303392"/>
              <a:gd name="connsiteY109" fmla="*/ 52387 h 252511"/>
              <a:gd name="connsiteX110" fmla="*/ 102936 w 303392"/>
              <a:gd name="connsiteY110" fmla="*/ 61912 h 252511"/>
              <a:gd name="connsiteX111" fmla="*/ 88648 w 303392"/>
              <a:gd name="connsiteY111" fmla="*/ 90487 h 252511"/>
              <a:gd name="connsiteX112" fmla="*/ 74361 w 303392"/>
              <a:gd name="connsiteY112" fmla="*/ 80962 h 252511"/>
              <a:gd name="connsiteX113" fmla="*/ 55311 w 303392"/>
              <a:gd name="connsiteY113" fmla="*/ 109537 h 252511"/>
              <a:gd name="connsiteX114" fmla="*/ 50548 w 303392"/>
              <a:gd name="connsiteY114" fmla="*/ 123825 h 252511"/>
              <a:gd name="connsiteX115" fmla="*/ 55311 w 303392"/>
              <a:gd name="connsiteY115" fmla="*/ 166687 h 252511"/>
              <a:gd name="connsiteX116" fmla="*/ 64836 w 303392"/>
              <a:gd name="connsiteY116" fmla="*/ 195262 h 252511"/>
              <a:gd name="connsiteX117" fmla="*/ 69598 w 303392"/>
              <a:gd name="connsiteY117" fmla="*/ 209550 h 252511"/>
              <a:gd name="connsiteX118" fmla="*/ 88648 w 303392"/>
              <a:gd name="connsiteY118" fmla="*/ 195262 h 252511"/>
              <a:gd name="connsiteX119" fmla="*/ 102936 w 303392"/>
              <a:gd name="connsiteY119" fmla="*/ 185737 h 252511"/>
              <a:gd name="connsiteX120" fmla="*/ 117223 w 303392"/>
              <a:gd name="connsiteY120" fmla="*/ 219075 h 252511"/>
              <a:gd name="connsiteX121" fmla="*/ 131511 w 303392"/>
              <a:gd name="connsiteY121" fmla="*/ 228600 h 252511"/>
              <a:gd name="connsiteX122" fmla="*/ 164848 w 303392"/>
              <a:gd name="connsiteY122" fmla="*/ 223837 h 252511"/>
              <a:gd name="connsiteX123" fmla="*/ 174373 w 303392"/>
              <a:gd name="connsiteY123" fmla="*/ 209550 h 252511"/>
              <a:gd name="connsiteX124" fmla="*/ 179136 w 303392"/>
              <a:gd name="connsiteY124" fmla="*/ 185737 h 252511"/>
              <a:gd name="connsiteX125" fmla="*/ 183898 w 303392"/>
              <a:gd name="connsiteY125" fmla="*/ 166687 h 252511"/>
              <a:gd name="connsiteX126" fmla="*/ 179136 w 303392"/>
              <a:gd name="connsiteY126" fmla="*/ 80962 h 252511"/>
              <a:gd name="connsiteX127" fmla="*/ 169611 w 303392"/>
              <a:gd name="connsiteY127" fmla="*/ 66675 h 252511"/>
              <a:gd name="connsiteX128" fmla="*/ 150561 w 303392"/>
              <a:gd name="connsiteY128" fmla="*/ 76200 h 252511"/>
              <a:gd name="connsiteX129" fmla="*/ 121986 w 303392"/>
              <a:gd name="connsiteY129" fmla="*/ 104775 h 252511"/>
              <a:gd name="connsiteX130" fmla="*/ 188661 w 303392"/>
              <a:gd name="connsiteY130" fmla="*/ 104775 h 252511"/>
              <a:gd name="connsiteX131" fmla="*/ 150561 w 303392"/>
              <a:gd name="connsiteY131" fmla="*/ 114300 h 252511"/>
              <a:gd name="connsiteX132" fmla="*/ 136273 w 303392"/>
              <a:gd name="connsiteY132" fmla="*/ 119062 h 252511"/>
              <a:gd name="connsiteX133" fmla="*/ 121986 w 303392"/>
              <a:gd name="connsiteY133" fmla="*/ 128587 h 252511"/>
              <a:gd name="connsiteX134" fmla="*/ 117223 w 303392"/>
              <a:gd name="connsiteY134" fmla="*/ 104775 h 252511"/>
              <a:gd name="connsiteX135" fmla="*/ 112461 w 303392"/>
              <a:gd name="connsiteY135" fmla="*/ 90487 h 252511"/>
              <a:gd name="connsiteX136" fmla="*/ 107698 w 303392"/>
              <a:gd name="connsiteY136" fmla="*/ 71437 h 252511"/>
              <a:gd name="connsiteX137" fmla="*/ 93411 w 303392"/>
              <a:gd name="connsiteY137" fmla="*/ 114300 h 252511"/>
              <a:gd name="connsiteX138" fmla="*/ 88648 w 303392"/>
              <a:gd name="connsiteY138" fmla="*/ 128587 h 252511"/>
              <a:gd name="connsiteX139" fmla="*/ 117223 w 303392"/>
              <a:gd name="connsiteY139" fmla="*/ 123825 h 252511"/>
              <a:gd name="connsiteX140" fmla="*/ 160086 w 303392"/>
              <a:gd name="connsiteY140" fmla="*/ 95250 h 252511"/>
              <a:gd name="connsiteX141" fmla="*/ 174373 w 303392"/>
              <a:gd name="connsiteY141" fmla="*/ 85725 h 252511"/>
              <a:gd name="connsiteX142" fmla="*/ 179136 w 303392"/>
              <a:gd name="connsiteY142" fmla="*/ 71437 h 252511"/>
              <a:gd name="connsiteX143" fmla="*/ 212473 w 303392"/>
              <a:gd name="connsiteY143" fmla="*/ 90487 h 252511"/>
              <a:gd name="connsiteX144" fmla="*/ 226761 w 303392"/>
              <a:gd name="connsiteY144" fmla="*/ 100012 h 252511"/>
              <a:gd name="connsiteX145" fmla="*/ 241048 w 303392"/>
              <a:gd name="connsiteY145" fmla="*/ 114300 h 252511"/>
              <a:gd name="connsiteX146" fmla="*/ 288673 w 303392"/>
              <a:gd name="connsiteY146" fmla="*/ 119062 h 252511"/>
              <a:gd name="connsiteX147" fmla="*/ 288673 w 303392"/>
              <a:gd name="connsiteY147" fmla="*/ 66675 h 252511"/>
              <a:gd name="connsiteX148" fmla="*/ 274386 w 303392"/>
              <a:gd name="connsiteY148" fmla="*/ 57150 h 252511"/>
              <a:gd name="connsiteX149" fmla="*/ 255336 w 303392"/>
              <a:gd name="connsiteY149" fmla="*/ 38100 h 252511"/>
              <a:gd name="connsiteX150" fmla="*/ 231523 w 303392"/>
              <a:gd name="connsiteY150" fmla="*/ 19050 h 252511"/>
              <a:gd name="connsiteX151" fmla="*/ 217236 w 303392"/>
              <a:gd name="connsiteY151" fmla="*/ 9525 h 252511"/>
              <a:gd name="connsiteX152" fmla="*/ 198186 w 303392"/>
              <a:gd name="connsiteY152" fmla="*/ 4762 h 252511"/>
              <a:gd name="connsiteX153" fmla="*/ 183898 w 303392"/>
              <a:gd name="connsiteY153" fmla="*/ 0 h 252511"/>
              <a:gd name="connsiteX154" fmla="*/ 98173 w 303392"/>
              <a:gd name="connsiteY154" fmla="*/ 9525 h 252511"/>
              <a:gd name="connsiteX155" fmla="*/ 83886 w 303392"/>
              <a:gd name="connsiteY155" fmla="*/ 19050 h 252511"/>
              <a:gd name="connsiteX156" fmla="*/ 64836 w 303392"/>
              <a:gd name="connsiteY156" fmla="*/ 47625 h 252511"/>
              <a:gd name="connsiteX157" fmla="*/ 55311 w 303392"/>
              <a:gd name="connsiteY157" fmla="*/ 61912 h 252511"/>
              <a:gd name="connsiteX158" fmla="*/ 41023 w 303392"/>
              <a:gd name="connsiteY158" fmla="*/ 66675 h 252511"/>
              <a:gd name="connsiteX159" fmla="*/ 26736 w 303392"/>
              <a:gd name="connsiteY159" fmla="*/ 95250 h 252511"/>
              <a:gd name="connsiteX160" fmla="*/ 12448 w 303392"/>
              <a:gd name="connsiteY160" fmla="*/ 100012 h 252511"/>
              <a:gd name="connsiteX161" fmla="*/ 2923 w 303392"/>
              <a:gd name="connsiteY161" fmla="*/ 128587 h 252511"/>
              <a:gd name="connsiteX162" fmla="*/ 41023 w 303392"/>
              <a:gd name="connsiteY162" fmla="*/ 142875 h 252511"/>
              <a:gd name="connsiteX163" fmla="*/ 74361 w 303392"/>
              <a:gd name="connsiteY163" fmla="*/ 147637 h 252511"/>
              <a:gd name="connsiteX164" fmla="*/ 79123 w 303392"/>
              <a:gd name="connsiteY164" fmla="*/ 161925 h 252511"/>
              <a:gd name="connsiteX165" fmla="*/ 112461 w 303392"/>
              <a:gd name="connsiteY165" fmla="*/ 157162 h 252511"/>
              <a:gd name="connsiteX166" fmla="*/ 136273 w 303392"/>
              <a:gd name="connsiteY166" fmla="*/ 147637 h 252511"/>
              <a:gd name="connsiteX167" fmla="*/ 145798 w 303392"/>
              <a:gd name="connsiteY167" fmla="*/ 128587 h 252511"/>
              <a:gd name="connsiteX168" fmla="*/ 164848 w 303392"/>
              <a:gd name="connsiteY168" fmla="*/ 100012 h 252511"/>
              <a:gd name="connsiteX169" fmla="*/ 160086 w 303392"/>
              <a:gd name="connsiteY169" fmla="*/ 76200 h 252511"/>
              <a:gd name="connsiteX170" fmla="*/ 145798 w 303392"/>
              <a:gd name="connsiteY170" fmla="*/ 104775 h 252511"/>
              <a:gd name="connsiteX171" fmla="*/ 126748 w 303392"/>
              <a:gd name="connsiteY171" fmla="*/ 119062 h 252511"/>
              <a:gd name="connsiteX172" fmla="*/ 131511 w 303392"/>
              <a:gd name="connsiteY172" fmla="*/ 133350 h 252511"/>
              <a:gd name="connsiteX173" fmla="*/ 126748 w 303392"/>
              <a:gd name="connsiteY173" fmla="*/ 109537 h 252511"/>
              <a:gd name="connsiteX174" fmla="*/ 117223 w 303392"/>
              <a:gd name="connsiteY174" fmla="*/ 138112 h 252511"/>
              <a:gd name="connsiteX175" fmla="*/ 102936 w 303392"/>
              <a:gd name="connsiteY175" fmla="*/ 157162 h 252511"/>
              <a:gd name="connsiteX176" fmla="*/ 112461 w 303392"/>
              <a:gd name="connsiteY176" fmla="*/ 157162 h 252511"/>
              <a:gd name="connsiteX177" fmla="*/ 131511 w 303392"/>
              <a:gd name="connsiteY177" fmla="*/ 147637 h 252511"/>
              <a:gd name="connsiteX178" fmla="*/ 155323 w 303392"/>
              <a:gd name="connsiteY178" fmla="*/ 119062 h 252511"/>
              <a:gd name="connsiteX179" fmla="*/ 169611 w 303392"/>
              <a:gd name="connsiteY179" fmla="*/ 109537 h 252511"/>
              <a:gd name="connsiteX180" fmla="*/ 179136 w 303392"/>
              <a:gd name="connsiteY180" fmla="*/ 95250 h 252511"/>
              <a:gd name="connsiteX181" fmla="*/ 160086 w 303392"/>
              <a:gd name="connsiteY181" fmla="*/ 100012 h 25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303392" h="252511">
                <a:moveTo>
                  <a:pt x="55311" y="233362"/>
                </a:moveTo>
                <a:cubicBezTo>
                  <a:pt x="53723" y="225425"/>
                  <a:pt x="53390" y="217129"/>
                  <a:pt x="50548" y="209550"/>
                </a:cubicBezTo>
                <a:cubicBezTo>
                  <a:pt x="48538" y="204191"/>
                  <a:pt x="42310" y="200839"/>
                  <a:pt x="41023" y="195262"/>
                </a:cubicBezTo>
                <a:cubicBezTo>
                  <a:pt x="37436" y="179716"/>
                  <a:pt x="38687" y="163406"/>
                  <a:pt x="36261" y="147637"/>
                </a:cubicBezTo>
                <a:cubicBezTo>
                  <a:pt x="35498" y="142675"/>
                  <a:pt x="33086" y="138112"/>
                  <a:pt x="31498" y="133350"/>
                </a:cubicBezTo>
                <a:cubicBezTo>
                  <a:pt x="35372" y="121729"/>
                  <a:pt x="36554" y="114007"/>
                  <a:pt x="45786" y="104775"/>
                </a:cubicBezTo>
                <a:cubicBezTo>
                  <a:pt x="49833" y="100728"/>
                  <a:pt x="55311" y="98425"/>
                  <a:pt x="60073" y="95250"/>
                </a:cubicBezTo>
                <a:cubicBezTo>
                  <a:pt x="61661" y="90487"/>
                  <a:pt x="62398" y="85351"/>
                  <a:pt x="64836" y="80962"/>
                </a:cubicBezTo>
                <a:cubicBezTo>
                  <a:pt x="70395" y="70955"/>
                  <a:pt x="83886" y="52387"/>
                  <a:pt x="83886" y="52387"/>
                </a:cubicBezTo>
                <a:cubicBezTo>
                  <a:pt x="62114" y="66902"/>
                  <a:pt x="45333" y="72797"/>
                  <a:pt x="36261" y="100012"/>
                </a:cubicBezTo>
                <a:cubicBezTo>
                  <a:pt x="34673" y="104775"/>
                  <a:pt x="27948" y="117850"/>
                  <a:pt x="31498" y="114300"/>
                </a:cubicBezTo>
                <a:cubicBezTo>
                  <a:pt x="39593" y="106205"/>
                  <a:pt x="44198" y="95250"/>
                  <a:pt x="50548" y="85725"/>
                </a:cubicBezTo>
                <a:cubicBezTo>
                  <a:pt x="53723" y="80962"/>
                  <a:pt x="55310" y="74612"/>
                  <a:pt x="60073" y="71437"/>
                </a:cubicBezTo>
                <a:lnTo>
                  <a:pt x="88648" y="52387"/>
                </a:lnTo>
                <a:cubicBezTo>
                  <a:pt x="91823" y="47625"/>
                  <a:pt x="103726" y="39488"/>
                  <a:pt x="98173" y="38100"/>
                </a:cubicBezTo>
                <a:cubicBezTo>
                  <a:pt x="88432" y="35665"/>
                  <a:pt x="69598" y="47625"/>
                  <a:pt x="69598" y="47625"/>
                </a:cubicBezTo>
                <a:cubicBezTo>
                  <a:pt x="85655" y="23538"/>
                  <a:pt x="70406" y="40077"/>
                  <a:pt x="93411" y="28575"/>
                </a:cubicBezTo>
                <a:cubicBezTo>
                  <a:pt x="98530" y="26015"/>
                  <a:pt x="102579" y="21610"/>
                  <a:pt x="107698" y="19050"/>
                </a:cubicBezTo>
                <a:cubicBezTo>
                  <a:pt x="128259" y="8769"/>
                  <a:pt x="172074" y="10434"/>
                  <a:pt x="183898" y="9525"/>
                </a:cubicBezTo>
                <a:cubicBezTo>
                  <a:pt x="185088" y="9763"/>
                  <a:pt x="217114" y="15143"/>
                  <a:pt x="221998" y="19050"/>
                </a:cubicBezTo>
                <a:cubicBezTo>
                  <a:pt x="226467" y="22626"/>
                  <a:pt x="227054" y="29761"/>
                  <a:pt x="231523" y="33337"/>
                </a:cubicBezTo>
                <a:cubicBezTo>
                  <a:pt x="235443" y="36473"/>
                  <a:pt x="241422" y="35662"/>
                  <a:pt x="245811" y="38100"/>
                </a:cubicBezTo>
                <a:cubicBezTo>
                  <a:pt x="255818" y="43659"/>
                  <a:pt x="274386" y="57150"/>
                  <a:pt x="274386" y="57150"/>
                </a:cubicBezTo>
                <a:cubicBezTo>
                  <a:pt x="277561" y="66675"/>
                  <a:pt x="278342" y="77371"/>
                  <a:pt x="283911" y="85725"/>
                </a:cubicBezTo>
                <a:cubicBezTo>
                  <a:pt x="287086" y="90487"/>
                  <a:pt x="295996" y="94893"/>
                  <a:pt x="293436" y="100012"/>
                </a:cubicBezTo>
                <a:cubicBezTo>
                  <a:pt x="291191" y="104502"/>
                  <a:pt x="283911" y="96837"/>
                  <a:pt x="279148" y="95250"/>
                </a:cubicBezTo>
                <a:cubicBezTo>
                  <a:pt x="276011" y="85837"/>
                  <a:pt x="273255" y="73390"/>
                  <a:pt x="264861" y="66675"/>
                </a:cubicBezTo>
                <a:cubicBezTo>
                  <a:pt x="260941" y="63539"/>
                  <a:pt x="255063" y="64157"/>
                  <a:pt x="250573" y="61912"/>
                </a:cubicBezTo>
                <a:cubicBezTo>
                  <a:pt x="245454" y="59352"/>
                  <a:pt x="241405" y="54947"/>
                  <a:pt x="236286" y="52387"/>
                </a:cubicBezTo>
                <a:cubicBezTo>
                  <a:pt x="229458" y="48973"/>
                  <a:pt x="209045" y="44386"/>
                  <a:pt x="202948" y="42862"/>
                </a:cubicBezTo>
                <a:cubicBezTo>
                  <a:pt x="182311" y="44450"/>
                  <a:pt x="161053" y="42357"/>
                  <a:pt x="141036" y="47625"/>
                </a:cubicBezTo>
                <a:cubicBezTo>
                  <a:pt x="129702" y="50608"/>
                  <a:pt x="107115" y="70232"/>
                  <a:pt x="98173" y="80962"/>
                </a:cubicBezTo>
                <a:cubicBezTo>
                  <a:pt x="94509" y="85359"/>
                  <a:pt x="92695" y="91202"/>
                  <a:pt x="88648" y="95250"/>
                </a:cubicBezTo>
                <a:cubicBezTo>
                  <a:pt x="84601" y="99297"/>
                  <a:pt x="79123" y="101600"/>
                  <a:pt x="74361" y="104775"/>
                </a:cubicBezTo>
                <a:cubicBezTo>
                  <a:pt x="59914" y="148109"/>
                  <a:pt x="82069" y="79684"/>
                  <a:pt x="64836" y="142875"/>
                </a:cubicBezTo>
                <a:cubicBezTo>
                  <a:pt x="54654" y="180211"/>
                  <a:pt x="43103" y="173485"/>
                  <a:pt x="83886" y="166687"/>
                </a:cubicBezTo>
                <a:cubicBezTo>
                  <a:pt x="91823" y="163512"/>
                  <a:pt x="99693" y="160164"/>
                  <a:pt x="107698" y="157162"/>
                </a:cubicBezTo>
                <a:cubicBezTo>
                  <a:pt x="112399" y="155399"/>
                  <a:pt x="117598" y="154838"/>
                  <a:pt x="121986" y="152400"/>
                </a:cubicBezTo>
                <a:cubicBezTo>
                  <a:pt x="131993" y="146841"/>
                  <a:pt x="141036" y="139700"/>
                  <a:pt x="150561" y="133350"/>
                </a:cubicBezTo>
                <a:cubicBezTo>
                  <a:pt x="154738" y="130565"/>
                  <a:pt x="160358" y="130832"/>
                  <a:pt x="164848" y="128587"/>
                </a:cubicBezTo>
                <a:cubicBezTo>
                  <a:pt x="169968" y="126027"/>
                  <a:pt x="173905" y="121387"/>
                  <a:pt x="179136" y="119062"/>
                </a:cubicBezTo>
                <a:cubicBezTo>
                  <a:pt x="188311" y="114984"/>
                  <a:pt x="207711" y="109537"/>
                  <a:pt x="207711" y="109537"/>
                </a:cubicBezTo>
                <a:cubicBezTo>
                  <a:pt x="220411" y="111125"/>
                  <a:pt x="233186" y="112196"/>
                  <a:pt x="245811" y="114300"/>
                </a:cubicBezTo>
                <a:cubicBezTo>
                  <a:pt x="252267" y="115376"/>
                  <a:pt x="261934" y="113208"/>
                  <a:pt x="264861" y="119062"/>
                </a:cubicBezTo>
                <a:cubicBezTo>
                  <a:pt x="267421" y="124182"/>
                  <a:pt x="260190" y="130316"/>
                  <a:pt x="255336" y="133350"/>
                </a:cubicBezTo>
                <a:cubicBezTo>
                  <a:pt x="246822" y="138671"/>
                  <a:pt x="235115" y="137306"/>
                  <a:pt x="226761" y="142875"/>
                </a:cubicBezTo>
                <a:cubicBezTo>
                  <a:pt x="201824" y="159499"/>
                  <a:pt x="218153" y="151690"/>
                  <a:pt x="174373" y="157162"/>
                </a:cubicBezTo>
                <a:cubicBezTo>
                  <a:pt x="169611" y="158750"/>
                  <a:pt x="164576" y="159680"/>
                  <a:pt x="160086" y="161925"/>
                </a:cubicBezTo>
                <a:cubicBezTo>
                  <a:pt x="154966" y="164485"/>
                  <a:pt x="151029" y="169125"/>
                  <a:pt x="145798" y="171450"/>
                </a:cubicBezTo>
                <a:cubicBezTo>
                  <a:pt x="136623" y="175528"/>
                  <a:pt x="117223" y="180975"/>
                  <a:pt x="117223" y="180975"/>
                </a:cubicBezTo>
                <a:cubicBezTo>
                  <a:pt x="115636" y="185737"/>
                  <a:pt x="116011" y="191712"/>
                  <a:pt x="112461" y="195262"/>
                </a:cubicBezTo>
                <a:cubicBezTo>
                  <a:pt x="104366" y="203357"/>
                  <a:pt x="83886" y="214312"/>
                  <a:pt x="83886" y="214312"/>
                </a:cubicBezTo>
                <a:cubicBezTo>
                  <a:pt x="71914" y="250224"/>
                  <a:pt x="89455" y="207352"/>
                  <a:pt x="64836" y="238125"/>
                </a:cubicBezTo>
                <a:cubicBezTo>
                  <a:pt x="61700" y="242045"/>
                  <a:pt x="55583" y="250167"/>
                  <a:pt x="60073" y="252412"/>
                </a:cubicBezTo>
                <a:cubicBezTo>
                  <a:pt x="62452" y="253601"/>
                  <a:pt x="98554" y="243763"/>
                  <a:pt x="102936" y="242887"/>
                </a:cubicBezTo>
                <a:cubicBezTo>
                  <a:pt x="112405" y="240993"/>
                  <a:pt x="122042" y="240019"/>
                  <a:pt x="131511" y="238125"/>
                </a:cubicBezTo>
                <a:cubicBezTo>
                  <a:pt x="169307" y="230566"/>
                  <a:pt x="130537" y="235985"/>
                  <a:pt x="179136" y="223837"/>
                </a:cubicBezTo>
                <a:cubicBezTo>
                  <a:pt x="185486" y="222250"/>
                  <a:pt x="191917" y="220956"/>
                  <a:pt x="198186" y="219075"/>
                </a:cubicBezTo>
                <a:cubicBezTo>
                  <a:pt x="198253" y="219055"/>
                  <a:pt x="233871" y="207179"/>
                  <a:pt x="241048" y="204787"/>
                </a:cubicBezTo>
                <a:lnTo>
                  <a:pt x="255336" y="200025"/>
                </a:lnTo>
                <a:cubicBezTo>
                  <a:pt x="264861" y="193675"/>
                  <a:pt x="277561" y="190500"/>
                  <a:pt x="283911" y="180975"/>
                </a:cubicBezTo>
                <a:lnTo>
                  <a:pt x="302961" y="152400"/>
                </a:lnTo>
                <a:cubicBezTo>
                  <a:pt x="301373" y="139700"/>
                  <a:pt x="307248" y="123350"/>
                  <a:pt x="298198" y="114300"/>
                </a:cubicBezTo>
                <a:cubicBezTo>
                  <a:pt x="292153" y="108255"/>
                  <a:pt x="282032" y="120002"/>
                  <a:pt x="274386" y="123825"/>
                </a:cubicBezTo>
                <a:cubicBezTo>
                  <a:pt x="260070" y="130983"/>
                  <a:pt x="237836" y="152456"/>
                  <a:pt x="231523" y="161925"/>
                </a:cubicBezTo>
                <a:cubicBezTo>
                  <a:pt x="228348" y="166687"/>
                  <a:pt x="216274" y="176212"/>
                  <a:pt x="221998" y="176212"/>
                </a:cubicBezTo>
                <a:cubicBezTo>
                  <a:pt x="229935" y="176212"/>
                  <a:pt x="234317" y="166132"/>
                  <a:pt x="241048" y="161925"/>
                </a:cubicBezTo>
                <a:cubicBezTo>
                  <a:pt x="247068" y="158162"/>
                  <a:pt x="254321" y="156527"/>
                  <a:pt x="260098" y="152400"/>
                </a:cubicBezTo>
                <a:cubicBezTo>
                  <a:pt x="265579" y="148485"/>
                  <a:pt x="269623" y="142875"/>
                  <a:pt x="274386" y="138112"/>
                </a:cubicBezTo>
                <a:cubicBezTo>
                  <a:pt x="275973" y="142875"/>
                  <a:pt x="281731" y="148095"/>
                  <a:pt x="279148" y="152400"/>
                </a:cubicBezTo>
                <a:cubicBezTo>
                  <a:pt x="275371" y="158695"/>
                  <a:pt x="247507" y="165880"/>
                  <a:pt x="241048" y="166687"/>
                </a:cubicBezTo>
                <a:cubicBezTo>
                  <a:pt x="222080" y="169058"/>
                  <a:pt x="202909" y="169449"/>
                  <a:pt x="183898" y="171450"/>
                </a:cubicBezTo>
                <a:cubicBezTo>
                  <a:pt x="172735" y="172625"/>
                  <a:pt x="161673" y="174625"/>
                  <a:pt x="150561" y="176212"/>
                </a:cubicBezTo>
                <a:cubicBezTo>
                  <a:pt x="145798" y="177800"/>
                  <a:pt x="141100" y="179596"/>
                  <a:pt x="136273" y="180975"/>
                </a:cubicBezTo>
                <a:cubicBezTo>
                  <a:pt x="129979" y="182773"/>
                  <a:pt x="122669" y="182106"/>
                  <a:pt x="117223" y="185737"/>
                </a:cubicBezTo>
                <a:cubicBezTo>
                  <a:pt x="112460" y="188912"/>
                  <a:pt x="110873" y="195262"/>
                  <a:pt x="107698" y="200025"/>
                </a:cubicBezTo>
                <a:cubicBezTo>
                  <a:pt x="115636" y="201612"/>
                  <a:pt x="123416" y="204787"/>
                  <a:pt x="131511" y="204787"/>
                </a:cubicBezTo>
                <a:cubicBezTo>
                  <a:pt x="136531" y="204787"/>
                  <a:pt x="140928" y="201243"/>
                  <a:pt x="145798" y="200025"/>
                </a:cubicBezTo>
                <a:cubicBezTo>
                  <a:pt x="164291" y="195402"/>
                  <a:pt x="191120" y="192847"/>
                  <a:pt x="207711" y="185737"/>
                </a:cubicBezTo>
                <a:cubicBezTo>
                  <a:pt x="249924" y="167646"/>
                  <a:pt x="229123" y="173438"/>
                  <a:pt x="269623" y="166687"/>
                </a:cubicBezTo>
                <a:cubicBezTo>
                  <a:pt x="264861" y="171450"/>
                  <a:pt x="260940" y="177239"/>
                  <a:pt x="255336" y="180975"/>
                </a:cubicBezTo>
                <a:cubicBezTo>
                  <a:pt x="251159" y="183760"/>
                  <a:pt x="245662" y="183760"/>
                  <a:pt x="241048" y="185737"/>
                </a:cubicBezTo>
                <a:cubicBezTo>
                  <a:pt x="200482" y="203122"/>
                  <a:pt x="245346" y="192927"/>
                  <a:pt x="174373" y="200025"/>
                </a:cubicBezTo>
                <a:cubicBezTo>
                  <a:pt x="161673" y="198437"/>
                  <a:pt x="147969" y="200460"/>
                  <a:pt x="136273" y="195262"/>
                </a:cubicBezTo>
                <a:cubicBezTo>
                  <a:pt x="131686" y="193223"/>
                  <a:pt x="132729" y="185845"/>
                  <a:pt x="131511" y="180975"/>
                </a:cubicBezTo>
                <a:cubicBezTo>
                  <a:pt x="129548" y="173122"/>
                  <a:pt x="128504" y="165064"/>
                  <a:pt x="126748" y="157162"/>
                </a:cubicBezTo>
                <a:cubicBezTo>
                  <a:pt x="125328" y="150772"/>
                  <a:pt x="123573" y="144462"/>
                  <a:pt x="121986" y="138112"/>
                </a:cubicBezTo>
                <a:cubicBezTo>
                  <a:pt x="110874" y="171449"/>
                  <a:pt x="102936" y="169862"/>
                  <a:pt x="126748" y="161925"/>
                </a:cubicBezTo>
                <a:cubicBezTo>
                  <a:pt x="131511" y="158750"/>
                  <a:pt x="136781" y="156229"/>
                  <a:pt x="141036" y="152400"/>
                </a:cubicBezTo>
                <a:cubicBezTo>
                  <a:pt x="172188" y="124363"/>
                  <a:pt x="167925" y="128733"/>
                  <a:pt x="183898" y="104775"/>
                </a:cubicBezTo>
                <a:cubicBezTo>
                  <a:pt x="187613" y="115918"/>
                  <a:pt x="187743" y="126053"/>
                  <a:pt x="202948" y="128587"/>
                </a:cubicBezTo>
                <a:cubicBezTo>
                  <a:pt x="207900" y="129412"/>
                  <a:pt x="212473" y="125412"/>
                  <a:pt x="217236" y="123825"/>
                </a:cubicBezTo>
                <a:cubicBezTo>
                  <a:pt x="223586" y="119062"/>
                  <a:pt x="230259" y="114703"/>
                  <a:pt x="236286" y="109537"/>
                </a:cubicBezTo>
                <a:cubicBezTo>
                  <a:pt x="241400" y="105154"/>
                  <a:pt x="250573" y="95250"/>
                  <a:pt x="250573" y="95250"/>
                </a:cubicBezTo>
                <a:cubicBezTo>
                  <a:pt x="241784" y="121619"/>
                  <a:pt x="249162" y="107361"/>
                  <a:pt x="241048" y="85725"/>
                </a:cubicBezTo>
                <a:cubicBezTo>
                  <a:pt x="239038" y="80366"/>
                  <a:pt x="234698" y="76200"/>
                  <a:pt x="231523" y="71437"/>
                </a:cubicBezTo>
                <a:cubicBezTo>
                  <a:pt x="226761" y="73025"/>
                  <a:pt x="221156" y="73064"/>
                  <a:pt x="217236" y="76200"/>
                </a:cubicBezTo>
                <a:cubicBezTo>
                  <a:pt x="212767" y="79776"/>
                  <a:pt x="201987" y="90487"/>
                  <a:pt x="207711" y="90487"/>
                </a:cubicBezTo>
                <a:cubicBezTo>
                  <a:pt x="214446" y="90487"/>
                  <a:pt x="217236" y="80962"/>
                  <a:pt x="221998" y="76200"/>
                </a:cubicBezTo>
                <a:cubicBezTo>
                  <a:pt x="220411" y="68262"/>
                  <a:pt x="223971" y="56877"/>
                  <a:pt x="217236" y="52387"/>
                </a:cubicBezTo>
                <a:cubicBezTo>
                  <a:pt x="212473" y="49212"/>
                  <a:pt x="208652" y="61029"/>
                  <a:pt x="207711" y="66675"/>
                </a:cubicBezTo>
                <a:cubicBezTo>
                  <a:pt x="206886" y="71627"/>
                  <a:pt x="210886" y="76200"/>
                  <a:pt x="212473" y="80962"/>
                </a:cubicBezTo>
                <a:cubicBezTo>
                  <a:pt x="217236" y="79375"/>
                  <a:pt x="225382" y="81027"/>
                  <a:pt x="226761" y="76200"/>
                </a:cubicBezTo>
                <a:cubicBezTo>
                  <a:pt x="231852" y="58382"/>
                  <a:pt x="221181" y="42317"/>
                  <a:pt x="207711" y="33337"/>
                </a:cubicBezTo>
                <a:cubicBezTo>
                  <a:pt x="203534" y="30552"/>
                  <a:pt x="198186" y="30162"/>
                  <a:pt x="193423" y="28575"/>
                </a:cubicBezTo>
                <a:cubicBezTo>
                  <a:pt x="142516" y="34231"/>
                  <a:pt x="164657" y="30518"/>
                  <a:pt x="126748" y="38100"/>
                </a:cubicBezTo>
                <a:cubicBezTo>
                  <a:pt x="125161" y="42862"/>
                  <a:pt x="123963" y="47773"/>
                  <a:pt x="121986" y="52387"/>
                </a:cubicBezTo>
                <a:cubicBezTo>
                  <a:pt x="119189" y="58913"/>
                  <a:pt x="110216" y="64702"/>
                  <a:pt x="112461" y="71437"/>
                </a:cubicBezTo>
                <a:cubicBezTo>
                  <a:pt x="114048" y="76199"/>
                  <a:pt x="121986" y="68262"/>
                  <a:pt x="126748" y="66675"/>
                </a:cubicBezTo>
                <a:cubicBezTo>
                  <a:pt x="125161" y="61912"/>
                  <a:pt x="126909" y="53372"/>
                  <a:pt x="121986" y="52387"/>
                </a:cubicBezTo>
                <a:cubicBezTo>
                  <a:pt x="115024" y="50995"/>
                  <a:pt x="108390" y="57367"/>
                  <a:pt x="102936" y="61912"/>
                </a:cubicBezTo>
                <a:cubicBezTo>
                  <a:pt x="94415" y="69013"/>
                  <a:pt x="91899" y="80736"/>
                  <a:pt x="88648" y="90487"/>
                </a:cubicBezTo>
                <a:cubicBezTo>
                  <a:pt x="83886" y="87312"/>
                  <a:pt x="80085" y="80962"/>
                  <a:pt x="74361" y="80962"/>
                </a:cubicBezTo>
                <a:cubicBezTo>
                  <a:pt x="57617" y="80962"/>
                  <a:pt x="58042" y="99978"/>
                  <a:pt x="55311" y="109537"/>
                </a:cubicBezTo>
                <a:cubicBezTo>
                  <a:pt x="53932" y="114364"/>
                  <a:pt x="52136" y="119062"/>
                  <a:pt x="50548" y="123825"/>
                </a:cubicBezTo>
                <a:cubicBezTo>
                  <a:pt x="52136" y="138112"/>
                  <a:pt x="52492" y="152591"/>
                  <a:pt x="55311" y="166687"/>
                </a:cubicBezTo>
                <a:cubicBezTo>
                  <a:pt x="57280" y="176532"/>
                  <a:pt x="61661" y="185737"/>
                  <a:pt x="64836" y="195262"/>
                </a:cubicBezTo>
                <a:lnTo>
                  <a:pt x="69598" y="209550"/>
                </a:lnTo>
                <a:cubicBezTo>
                  <a:pt x="75948" y="204787"/>
                  <a:pt x="82189" y="199876"/>
                  <a:pt x="88648" y="195262"/>
                </a:cubicBezTo>
                <a:cubicBezTo>
                  <a:pt x="93306" y="191935"/>
                  <a:pt x="97621" y="183611"/>
                  <a:pt x="102936" y="185737"/>
                </a:cubicBezTo>
                <a:cubicBezTo>
                  <a:pt x="112956" y="189745"/>
                  <a:pt x="111454" y="211863"/>
                  <a:pt x="117223" y="219075"/>
                </a:cubicBezTo>
                <a:cubicBezTo>
                  <a:pt x="120799" y="223545"/>
                  <a:pt x="126748" y="225425"/>
                  <a:pt x="131511" y="228600"/>
                </a:cubicBezTo>
                <a:cubicBezTo>
                  <a:pt x="142623" y="227012"/>
                  <a:pt x="154590" y="228396"/>
                  <a:pt x="164848" y="223837"/>
                </a:cubicBezTo>
                <a:cubicBezTo>
                  <a:pt x="170078" y="221512"/>
                  <a:pt x="172363" y="214909"/>
                  <a:pt x="174373" y="209550"/>
                </a:cubicBezTo>
                <a:cubicBezTo>
                  <a:pt x="177215" y="201971"/>
                  <a:pt x="177380" y="193639"/>
                  <a:pt x="179136" y="185737"/>
                </a:cubicBezTo>
                <a:cubicBezTo>
                  <a:pt x="180556" y="179347"/>
                  <a:pt x="182311" y="173037"/>
                  <a:pt x="183898" y="166687"/>
                </a:cubicBezTo>
                <a:cubicBezTo>
                  <a:pt x="182311" y="138112"/>
                  <a:pt x="183183" y="109293"/>
                  <a:pt x="179136" y="80962"/>
                </a:cubicBezTo>
                <a:cubicBezTo>
                  <a:pt x="178327" y="75296"/>
                  <a:pt x="175257" y="67616"/>
                  <a:pt x="169611" y="66675"/>
                </a:cubicBezTo>
                <a:cubicBezTo>
                  <a:pt x="162608" y="65508"/>
                  <a:pt x="156105" y="71765"/>
                  <a:pt x="150561" y="76200"/>
                </a:cubicBezTo>
                <a:cubicBezTo>
                  <a:pt x="140042" y="84615"/>
                  <a:pt x="121986" y="104775"/>
                  <a:pt x="121986" y="104775"/>
                </a:cubicBezTo>
                <a:cubicBezTo>
                  <a:pt x="156143" y="127547"/>
                  <a:pt x="114819" y="104775"/>
                  <a:pt x="188661" y="104775"/>
                </a:cubicBezTo>
                <a:cubicBezTo>
                  <a:pt x="201752" y="104775"/>
                  <a:pt x="162980" y="110161"/>
                  <a:pt x="150561" y="114300"/>
                </a:cubicBezTo>
                <a:lnTo>
                  <a:pt x="136273" y="119062"/>
                </a:lnTo>
                <a:cubicBezTo>
                  <a:pt x="131511" y="122237"/>
                  <a:pt x="126565" y="132021"/>
                  <a:pt x="121986" y="128587"/>
                </a:cubicBezTo>
                <a:cubicBezTo>
                  <a:pt x="115510" y="123730"/>
                  <a:pt x="119186" y="112628"/>
                  <a:pt x="117223" y="104775"/>
                </a:cubicBezTo>
                <a:cubicBezTo>
                  <a:pt x="116005" y="99905"/>
                  <a:pt x="113840" y="95314"/>
                  <a:pt x="112461" y="90487"/>
                </a:cubicBezTo>
                <a:cubicBezTo>
                  <a:pt x="110663" y="84193"/>
                  <a:pt x="109286" y="77787"/>
                  <a:pt x="107698" y="71437"/>
                </a:cubicBezTo>
                <a:cubicBezTo>
                  <a:pt x="91126" y="96296"/>
                  <a:pt x="101967" y="75799"/>
                  <a:pt x="93411" y="114300"/>
                </a:cubicBezTo>
                <a:cubicBezTo>
                  <a:pt x="92322" y="119200"/>
                  <a:pt x="83987" y="126723"/>
                  <a:pt x="88648" y="128587"/>
                </a:cubicBezTo>
                <a:cubicBezTo>
                  <a:pt x="97614" y="132173"/>
                  <a:pt x="107698" y="125412"/>
                  <a:pt x="117223" y="123825"/>
                </a:cubicBezTo>
                <a:lnTo>
                  <a:pt x="160086" y="95250"/>
                </a:lnTo>
                <a:lnTo>
                  <a:pt x="174373" y="85725"/>
                </a:lnTo>
                <a:cubicBezTo>
                  <a:pt x="175961" y="80962"/>
                  <a:pt x="174373" y="73025"/>
                  <a:pt x="179136" y="71437"/>
                </a:cubicBezTo>
                <a:cubicBezTo>
                  <a:pt x="204223" y="63075"/>
                  <a:pt x="201525" y="79540"/>
                  <a:pt x="212473" y="90487"/>
                </a:cubicBezTo>
                <a:cubicBezTo>
                  <a:pt x="216521" y="94534"/>
                  <a:pt x="222364" y="96348"/>
                  <a:pt x="226761" y="100012"/>
                </a:cubicBezTo>
                <a:cubicBezTo>
                  <a:pt x="231935" y="104324"/>
                  <a:pt x="234611" y="112319"/>
                  <a:pt x="241048" y="114300"/>
                </a:cubicBezTo>
                <a:cubicBezTo>
                  <a:pt x="256297" y="118992"/>
                  <a:pt x="272798" y="117475"/>
                  <a:pt x="288673" y="119062"/>
                </a:cubicBezTo>
                <a:cubicBezTo>
                  <a:pt x="295372" y="98969"/>
                  <a:pt x="299444" y="93603"/>
                  <a:pt x="288673" y="66675"/>
                </a:cubicBezTo>
                <a:cubicBezTo>
                  <a:pt x="286547" y="61361"/>
                  <a:pt x="279148" y="60325"/>
                  <a:pt x="274386" y="57150"/>
                </a:cubicBezTo>
                <a:cubicBezTo>
                  <a:pt x="263994" y="25975"/>
                  <a:pt x="278427" y="56573"/>
                  <a:pt x="255336" y="38100"/>
                </a:cubicBezTo>
                <a:cubicBezTo>
                  <a:pt x="224563" y="13481"/>
                  <a:pt x="267434" y="31019"/>
                  <a:pt x="231523" y="19050"/>
                </a:cubicBezTo>
                <a:cubicBezTo>
                  <a:pt x="226761" y="15875"/>
                  <a:pt x="222497" y="11780"/>
                  <a:pt x="217236" y="9525"/>
                </a:cubicBezTo>
                <a:cubicBezTo>
                  <a:pt x="211220" y="6947"/>
                  <a:pt x="204480" y="6560"/>
                  <a:pt x="198186" y="4762"/>
                </a:cubicBezTo>
                <a:cubicBezTo>
                  <a:pt x="193359" y="3383"/>
                  <a:pt x="188661" y="1587"/>
                  <a:pt x="183898" y="0"/>
                </a:cubicBezTo>
                <a:cubicBezTo>
                  <a:pt x="174964" y="596"/>
                  <a:pt x="120899" y="-1839"/>
                  <a:pt x="98173" y="9525"/>
                </a:cubicBezTo>
                <a:cubicBezTo>
                  <a:pt x="93054" y="12085"/>
                  <a:pt x="88648" y="15875"/>
                  <a:pt x="83886" y="19050"/>
                </a:cubicBezTo>
                <a:lnTo>
                  <a:pt x="64836" y="47625"/>
                </a:lnTo>
                <a:cubicBezTo>
                  <a:pt x="61661" y="52387"/>
                  <a:pt x="60741" y="60102"/>
                  <a:pt x="55311" y="61912"/>
                </a:cubicBezTo>
                <a:lnTo>
                  <a:pt x="41023" y="66675"/>
                </a:lnTo>
                <a:cubicBezTo>
                  <a:pt x="37886" y="76087"/>
                  <a:pt x="35129" y="88536"/>
                  <a:pt x="26736" y="95250"/>
                </a:cubicBezTo>
                <a:cubicBezTo>
                  <a:pt x="22816" y="98386"/>
                  <a:pt x="17211" y="98425"/>
                  <a:pt x="12448" y="100012"/>
                </a:cubicBezTo>
                <a:cubicBezTo>
                  <a:pt x="9273" y="109537"/>
                  <a:pt x="-6399" y="124858"/>
                  <a:pt x="2923" y="128587"/>
                </a:cubicBezTo>
                <a:cubicBezTo>
                  <a:pt x="5959" y="129801"/>
                  <a:pt x="33563" y="141383"/>
                  <a:pt x="41023" y="142875"/>
                </a:cubicBezTo>
                <a:cubicBezTo>
                  <a:pt x="52030" y="145076"/>
                  <a:pt x="63248" y="146050"/>
                  <a:pt x="74361" y="147637"/>
                </a:cubicBezTo>
                <a:cubicBezTo>
                  <a:pt x="75948" y="152400"/>
                  <a:pt x="75203" y="158789"/>
                  <a:pt x="79123" y="161925"/>
                </a:cubicBezTo>
                <a:cubicBezTo>
                  <a:pt x="96209" y="175594"/>
                  <a:pt x="99300" y="163742"/>
                  <a:pt x="112461" y="157162"/>
                </a:cubicBezTo>
                <a:cubicBezTo>
                  <a:pt x="120107" y="153339"/>
                  <a:pt x="128336" y="150812"/>
                  <a:pt x="136273" y="147637"/>
                </a:cubicBezTo>
                <a:cubicBezTo>
                  <a:pt x="139448" y="141287"/>
                  <a:pt x="141671" y="134364"/>
                  <a:pt x="145798" y="128587"/>
                </a:cubicBezTo>
                <a:cubicBezTo>
                  <a:pt x="168094" y="97373"/>
                  <a:pt x="154633" y="130661"/>
                  <a:pt x="164848" y="100012"/>
                </a:cubicBezTo>
                <a:cubicBezTo>
                  <a:pt x="163261" y="92075"/>
                  <a:pt x="167939" y="74237"/>
                  <a:pt x="160086" y="76200"/>
                </a:cubicBezTo>
                <a:cubicBezTo>
                  <a:pt x="149755" y="78783"/>
                  <a:pt x="154318" y="98386"/>
                  <a:pt x="145798" y="104775"/>
                </a:cubicBezTo>
                <a:lnTo>
                  <a:pt x="126748" y="119062"/>
                </a:lnTo>
                <a:cubicBezTo>
                  <a:pt x="128336" y="123825"/>
                  <a:pt x="131511" y="138370"/>
                  <a:pt x="131511" y="133350"/>
                </a:cubicBezTo>
                <a:cubicBezTo>
                  <a:pt x="131511" y="125255"/>
                  <a:pt x="134428" y="106977"/>
                  <a:pt x="126748" y="109537"/>
                </a:cubicBezTo>
                <a:cubicBezTo>
                  <a:pt x="117223" y="112712"/>
                  <a:pt x="123247" y="130080"/>
                  <a:pt x="117223" y="138112"/>
                </a:cubicBezTo>
                <a:lnTo>
                  <a:pt x="102936" y="157162"/>
                </a:lnTo>
                <a:cubicBezTo>
                  <a:pt x="94381" y="182826"/>
                  <a:pt x="96853" y="168311"/>
                  <a:pt x="112461" y="157162"/>
                </a:cubicBezTo>
                <a:cubicBezTo>
                  <a:pt x="118238" y="153035"/>
                  <a:pt x="125161" y="150812"/>
                  <a:pt x="131511" y="147637"/>
                </a:cubicBezTo>
                <a:cubicBezTo>
                  <a:pt x="140875" y="133591"/>
                  <a:pt x="141574" y="130519"/>
                  <a:pt x="155323" y="119062"/>
                </a:cubicBezTo>
                <a:cubicBezTo>
                  <a:pt x="159720" y="115398"/>
                  <a:pt x="164848" y="112712"/>
                  <a:pt x="169611" y="109537"/>
                </a:cubicBezTo>
                <a:cubicBezTo>
                  <a:pt x="172786" y="104775"/>
                  <a:pt x="183183" y="99297"/>
                  <a:pt x="179136" y="95250"/>
                </a:cubicBezTo>
                <a:cubicBezTo>
                  <a:pt x="174508" y="90622"/>
                  <a:pt x="160086" y="100012"/>
                  <a:pt x="160086" y="100012"/>
                </a:cubicBezTo>
              </a:path>
            </a:pathLst>
          </a:custGeom>
          <a:noFill/>
          <a:ln>
            <a:gradFill flip="none" rotWithShape="1">
              <a:gsLst>
                <a:gs pos="34000">
                  <a:schemeClr val="tx1"/>
                </a:gs>
                <a:gs pos="65000">
                  <a:schemeClr val="accent2">
                    <a:lumMod val="75000"/>
                  </a:schemeClr>
                </a:gs>
                <a:gs pos="100000">
                  <a:srgbClr val="FF0000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Freeform 49"/>
          <p:cNvSpPr>
            <a:spLocks/>
          </p:cNvSpPr>
          <p:nvPr/>
        </p:nvSpPr>
        <p:spPr bwMode="auto">
          <a:xfrm flipH="1">
            <a:off x="5732463" y="1578501"/>
            <a:ext cx="711200" cy="1066800"/>
          </a:xfrm>
          <a:custGeom>
            <a:avLst/>
            <a:gdLst>
              <a:gd name="T0" fmla="*/ 2147483647 w 312"/>
              <a:gd name="T1" fmla="*/ 0 h 456"/>
              <a:gd name="T2" fmla="*/ 2147483647 w 312"/>
              <a:gd name="T3" fmla="*/ 2147483647 h 456"/>
              <a:gd name="T4" fmla="*/ 2147483647 w 312"/>
              <a:gd name="T5" fmla="*/ 2147483647 h 456"/>
              <a:gd name="T6" fmla="*/ 2147483647 w 312"/>
              <a:gd name="T7" fmla="*/ 2147483647 h 456"/>
              <a:gd name="T8" fmla="*/ 2147483647 w 312"/>
              <a:gd name="T9" fmla="*/ 2147483647 h 456"/>
              <a:gd name="T10" fmla="*/ 2147483647 w 312"/>
              <a:gd name="T11" fmla="*/ 2147483647 h 456"/>
              <a:gd name="T12" fmla="*/ 2147483647 w 312"/>
              <a:gd name="T13" fmla="*/ 2147483647 h 456"/>
              <a:gd name="T14" fmla="*/ 2147483647 w 312"/>
              <a:gd name="T15" fmla="*/ 2147483647 h 456"/>
              <a:gd name="T16" fmla="*/ 2147483647 w 312"/>
              <a:gd name="T17" fmla="*/ 2147483647 h 456"/>
              <a:gd name="T18" fmla="*/ 2147483647 w 312"/>
              <a:gd name="T19" fmla="*/ 2147483647 h 456"/>
              <a:gd name="T20" fmla="*/ 2147483647 w 312"/>
              <a:gd name="T21" fmla="*/ 2147483647 h 456"/>
              <a:gd name="T22" fmla="*/ 2147483647 w 312"/>
              <a:gd name="T23" fmla="*/ 2147483647 h 456"/>
              <a:gd name="T24" fmla="*/ 2147483647 w 312"/>
              <a:gd name="T25" fmla="*/ 2147483647 h 456"/>
              <a:gd name="T26" fmla="*/ 2147483647 w 312"/>
              <a:gd name="T27" fmla="*/ 2147483647 h 456"/>
              <a:gd name="T28" fmla="*/ 2147483647 w 312"/>
              <a:gd name="T29" fmla="*/ 2147483647 h 456"/>
              <a:gd name="T30" fmla="*/ 2147483647 w 312"/>
              <a:gd name="T31" fmla="*/ 2147483647 h 456"/>
              <a:gd name="T32" fmla="*/ 2147483647 w 312"/>
              <a:gd name="T33" fmla="*/ 2147483647 h 4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12" h="456">
                <a:moveTo>
                  <a:pt x="112" y="0"/>
                </a:moveTo>
                <a:cubicBezTo>
                  <a:pt x="72" y="0"/>
                  <a:pt x="32" y="0"/>
                  <a:pt x="16" y="48"/>
                </a:cubicBezTo>
                <a:cubicBezTo>
                  <a:pt x="0" y="96"/>
                  <a:pt x="8" y="248"/>
                  <a:pt x="16" y="288"/>
                </a:cubicBezTo>
                <a:cubicBezTo>
                  <a:pt x="24" y="328"/>
                  <a:pt x="56" y="312"/>
                  <a:pt x="64" y="288"/>
                </a:cubicBezTo>
                <a:cubicBezTo>
                  <a:pt x="72" y="264"/>
                  <a:pt x="56" y="176"/>
                  <a:pt x="64" y="144"/>
                </a:cubicBezTo>
                <a:cubicBezTo>
                  <a:pt x="72" y="112"/>
                  <a:pt x="104" y="72"/>
                  <a:pt x="112" y="96"/>
                </a:cubicBezTo>
                <a:cubicBezTo>
                  <a:pt x="120" y="120"/>
                  <a:pt x="104" y="248"/>
                  <a:pt x="112" y="288"/>
                </a:cubicBezTo>
                <a:cubicBezTo>
                  <a:pt x="120" y="328"/>
                  <a:pt x="152" y="368"/>
                  <a:pt x="160" y="336"/>
                </a:cubicBezTo>
                <a:cubicBezTo>
                  <a:pt x="168" y="304"/>
                  <a:pt x="152" y="136"/>
                  <a:pt x="160" y="96"/>
                </a:cubicBezTo>
                <a:cubicBezTo>
                  <a:pt x="168" y="56"/>
                  <a:pt x="200" y="56"/>
                  <a:pt x="208" y="96"/>
                </a:cubicBezTo>
                <a:cubicBezTo>
                  <a:pt x="216" y="136"/>
                  <a:pt x="200" y="304"/>
                  <a:pt x="208" y="336"/>
                </a:cubicBezTo>
                <a:cubicBezTo>
                  <a:pt x="216" y="368"/>
                  <a:pt x="248" y="328"/>
                  <a:pt x="256" y="288"/>
                </a:cubicBezTo>
                <a:cubicBezTo>
                  <a:pt x="264" y="248"/>
                  <a:pt x="248" y="128"/>
                  <a:pt x="256" y="96"/>
                </a:cubicBezTo>
                <a:cubicBezTo>
                  <a:pt x="264" y="64"/>
                  <a:pt x="296" y="64"/>
                  <a:pt x="304" y="96"/>
                </a:cubicBezTo>
                <a:cubicBezTo>
                  <a:pt x="312" y="128"/>
                  <a:pt x="312" y="232"/>
                  <a:pt x="304" y="288"/>
                </a:cubicBezTo>
                <a:cubicBezTo>
                  <a:pt x="296" y="344"/>
                  <a:pt x="280" y="408"/>
                  <a:pt x="256" y="432"/>
                </a:cubicBezTo>
                <a:cubicBezTo>
                  <a:pt x="232" y="456"/>
                  <a:pt x="176" y="432"/>
                  <a:pt x="160" y="432"/>
                </a:cubicBezTo>
              </a:path>
            </a:pathLst>
          </a:custGeom>
          <a:noFill/>
          <a:ln w="50800" cmpd="sng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Freeform 49"/>
          <p:cNvSpPr>
            <a:spLocks/>
          </p:cNvSpPr>
          <p:nvPr/>
        </p:nvSpPr>
        <p:spPr bwMode="auto">
          <a:xfrm>
            <a:off x="1852613" y="1681688"/>
            <a:ext cx="711200" cy="1066800"/>
          </a:xfrm>
          <a:custGeom>
            <a:avLst/>
            <a:gdLst>
              <a:gd name="T0" fmla="*/ 2147483647 w 312"/>
              <a:gd name="T1" fmla="*/ 0 h 456"/>
              <a:gd name="T2" fmla="*/ 2147483647 w 312"/>
              <a:gd name="T3" fmla="*/ 2147483647 h 456"/>
              <a:gd name="T4" fmla="*/ 2147483647 w 312"/>
              <a:gd name="T5" fmla="*/ 2147483647 h 456"/>
              <a:gd name="T6" fmla="*/ 2147483647 w 312"/>
              <a:gd name="T7" fmla="*/ 2147483647 h 456"/>
              <a:gd name="T8" fmla="*/ 2147483647 w 312"/>
              <a:gd name="T9" fmla="*/ 2147483647 h 456"/>
              <a:gd name="T10" fmla="*/ 2147483647 w 312"/>
              <a:gd name="T11" fmla="*/ 2147483647 h 456"/>
              <a:gd name="T12" fmla="*/ 2147483647 w 312"/>
              <a:gd name="T13" fmla="*/ 2147483647 h 456"/>
              <a:gd name="T14" fmla="*/ 2147483647 w 312"/>
              <a:gd name="T15" fmla="*/ 2147483647 h 456"/>
              <a:gd name="T16" fmla="*/ 2147483647 w 312"/>
              <a:gd name="T17" fmla="*/ 2147483647 h 456"/>
              <a:gd name="T18" fmla="*/ 2147483647 w 312"/>
              <a:gd name="T19" fmla="*/ 2147483647 h 456"/>
              <a:gd name="T20" fmla="*/ 2147483647 w 312"/>
              <a:gd name="T21" fmla="*/ 2147483647 h 456"/>
              <a:gd name="T22" fmla="*/ 2147483647 w 312"/>
              <a:gd name="T23" fmla="*/ 2147483647 h 456"/>
              <a:gd name="T24" fmla="*/ 2147483647 w 312"/>
              <a:gd name="T25" fmla="*/ 2147483647 h 456"/>
              <a:gd name="T26" fmla="*/ 2147483647 w 312"/>
              <a:gd name="T27" fmla="*/ 2147483647 h 456"/>
              <a:gd name="T28" fmla="*/ 2147483647 w 312"/>
              <a:gd name="T29" fmla="*/ 2147483647 h 456"/>
              <a:gd name="T30" fmla="*/ 2147483647 w 312"/>
              <a:gd name="T31" fmla="*/ 2147483647 h 456"/>
              <a:gd name="T32" fmla="*/ 2147483647 w 312"/>
              <a:gd name="T33" fmla="*/ 2147483647 h 4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12" h="456">
                <a:moveTo>
                  <a:pt x="112" y="0"/>
                </a:moveTo>
                <a:cubicBezTo>
                  <a:pt x="72" y="0"/>
                  <a:pt x="32" y="0"/>
                  <a:pt x="16" y="48"/>
                </a:cubicBezTo>
                <a:cubicBezTo>
                  <a:pt x="0" y="96"/>
                  <a:pt x="8" y="248"/>
                  <a:pt x="16" y="288"/>
                </a:cubicBezTo>
                <a:cubicBezTo>
                  <a:pt x="24" y="328"/>
                  <a:pt x="56" y="312"/>
                  <a:pt x="64" y="288"/>
                </a:cubicBezTo>
                <a:cubicBezTo>
                  <a:pt x="72" y="264"/>
                  <a:pt x="56" y="176"/>
                  <a:pt x="64" y="144"/>
                </a:cubicBezTo>
                <a:cubicBezTo>
                  <a:pt x="72" y="112"/>
                  <a:pt x="104" y="72"/>
                  <a:pt x="112" y="96"/>
                </a:cubicBezTo>
                <a:cubicBezTo>
                  <a:pt x="120" y="120"/>
                  <a:pt x="104" y="248"/>
                  <a:pt x="112" y="288"/>
                </a:cubicBezTo>
                <a:cubicBezTo>
                  <a:pt x="120" y="328"/>
                  <a:pt x="152" y="368"/>
                  <a:pt x="160" y="336"/>
                </a:cubicBezTo>
                <a:cubicBezTo>
                  <a:pt x="168" y="304"/>
                  <a:pt x="152" y="136"/>
                  <a:pt x="160" y="96"/>
                </a:cubicBezTo>
                <a:cubicBezTo>
                  <a:pt x="168" y="56"/>
                  <a:pt x="200" y="56"/>
                  <a:pt x="208" y="96"/>
                </a:cubicBezTo>
                <a:cubicBezTo>
                  <a:pt x="216" y="136"/>
                  <a:pt x="200" y="304"/>
                  <a:pt x="208" y="336"/>
                </a:cubicBezTo>
                <a:cubicBezTo>
                  <a:pt x="216" y="368"/>
                  <a:pt x="248" y="328"/>
                  <a:pt x="256" y="288"/>
                </a:cubicBezTo>
                <a:cubicBezTo>
                  <a:pt x="264" y="248"/>
                  <a:pt x="248" y="128"/>
                  <a:pt x="256" y="96"/>
                </a:cubicBezTo>
                <a:cubicBezTo>
                  <a:pt x="264" y="64"/>
                  <a:pt x="296" y="64"/>
                  <a:pt x="304" y="96"/>
                </a:cubicBezTo>
                <a:cubicBezTo>
                  <a:pt x="312" y="128"/>
                  <a:pt x="312" y="232"/>
                  <a:pt x="304" y="288"/>
                </a:cubicBezTo>
                <a:cubicBezTo>
                  <a:pt x="296" y="344"/>
                  <a:pt x="280" y="408"/>
                  <a:pt x="256" y="432"/>
                </a:cubicBezTo>
                <a:cubicBezTo>
                  <a:pt x="232" y="456"/>
                  <a:pt x="176" y="432"/>
                  <a:pt x="160" y="432"/>
                </a:cubicBezTo>
              </a:path>
            </a:pathLst>
          </a:custGeom>
          <a:noFill/>
          <a:ln w="50800" cmpd="sng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 Box 4"/>
          <p:cNvSpPr txBox="1">
            <a:spLocks noChangeArrowheads="1"/>
          </p:cNvSpPr>
          <p:nvPr/>
        </p:nvSpPr>
        <p:spPr bwMode="auto">
          <a:xfrm>
            <a:off x="2360613" y="4458226"/>
            <a:ext cx="91598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MLCK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myosin</a:t>
            </a: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actin</a:t>
            </a: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Arc 71"/>
          <p:cNvSpPr/>
          <p:nvPr/>
        </p:nvSpPr>
        <p:spPr>
          <a:xfrm rot="18560744">
            <a:off x="1262856" y="4560094"/>
            <a:ext cx="10117138" cy="8597900"/>
          </a:xfrm>
          <a:prstGeom prst="arc">
            <a:avLst>
              <a:gd name="adj1" fmla="val 1624343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Forme libre 72"/>
          <p:cNvSpPr/>
          <p:nvPr/>
        </p:nvSpPr>
        <p:spPr>
          <a:xfrm>
            <a:off x="4786313" y="5997848"/>
            <a:ext cx="2667000" cy="660400"/>
          </a:xfrm>
          <a:custGeom>
            <a:avLst/>
            <a:gdLst>
              <a:gd name="connsiteX0" fmla="*/ 0 w 2667000"/>
              <a:gd name="connsiteY0" fmla="*/ 385762 h 660201"/>
              <a:gd name="connsiteX1" fmla="*/ 80962 w 2667000"/>
              <a:gd name="connsiteY1" fmla="*/ 519112 h 660201"/>
              <a:gd name="connsiteX2" fmla="*/ 133350 w 2667000"/>
              <a:gd name="connsiteY2" fmla="*/ 585787 h 660201"/>
              <a:gd name="connsiteX3" fmla="*/ 223837 w 2667000"/>
              <a:gd name="connsiteY3" fmla="*/ 657225 h 660201"/>
              <a:gd name="connsiteX4" fmla="*/ 371475 w 2667000"/>
              <a:gd name="connsiteY4" fmla="*/ 633412 h 660201"/>
              <a:gd name="connsiteX5" fmla="*/ 514350 w 2667000"/>
              <a:gd name="connsiteY5" fmla="*/ 514350 h 660201"/>
              <a:gd name="connsiteX6" fmla="*/ 609600 w 2667000"/>
              <a:gd name="connsiteY6" fmla="*/ 338137 h 660201"/>
              <a:gd name="connsiteX7" fmla="*/ 723900 w 2667000"/>
              <a:gd name="connsiteY7" fmla="*/ 123825 h 660201"/>
              <a:gd name="connsiteX8" fmla="*/ 842962 w 2667000"/>
              <a:gd name="connsiteY8" fmla="*/ 33337 h 660201"/>
              <a:gd name="connsiteX9" fmla="*/ 990600 w 2667000"/>
              <a:gd name="connsiteY9" fmla="*/ 0 h 660201"/>
              <a:gd name="connsiteX10" fmla="*/ 2667000 w 2667000"/>
              <a:gd name="connsiteY10" fmla="*/ 9525 h 660201"/>
              <a:gd name="connsiteX11" fmla="*/ 2667000 w 2667000"/>
              <a:gd name="connsiteY11" fmla="*/ 9525 h 660201"/>
              <a:gd name="connsiteX12" fmla="*/ 2638425 w 2667000"/>
              <a:gd name="connsiteY12" fmla="*/ 14287 h 66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67000" h="660201">
                <a:moveTo>
                  <a:pt x="0" y="385762"/>
                </a:moveTo>
                <a:cubicBezTo>
                  <a:pt x="29368" y="435768"/>
                  <a:pt x="58737" y="485775"/>
                  <a:pt x="80962" y="519112"/>
                </a:cubicBezTo>
                <a:cubicBezTo>
                  <a:pt x="103187" y="552449"/>
                  <a:pt x="109538" y="562768"/>
                  <a:pt x="133350" y="585787"/>
                </a:cubicBezTo>
                <a:cubicBezTo>
                  <a:pt x="157162" y="608806"/>
                  <a:pt x="184150" y="649288"/>
                  <a:pt x="223837" y="657225"/>
                </a:cubicBezTo>
                <a:cubicBezTo>
                  <a:pt x="263524" y="665162"/>
                  <a:pt x="323056" y="657224"/>
                  <a:pt x="371475" y="633412"/>
                </a:cubicBezTo>
                <a:cubicBezTo>
                  <a:pt x="419894" y="609600"/>
                  <a:pt x="474663" y="563563"/>
                  <a:pt x="514350" y="514350"/>
                </a:cubicBezTo>
                <a:cubicBezTo>
                  <a:pt x="554038" y="465138"/>
                  <a:pt x="574675" y="403225"/>
                  <a:pt x="609600" y="338137"/>
                </a:cubicBezTo>
                <a:cubicBezTo>
                  <a:pt x="644525" y="273049"/>
                  <a:pt x="685006" y="174625"/>
                  <a:pt x="723900" y="123825"/>
                </a:cubicBezTo>
                <a:cubicBezTo>
                  <a:pt x="762794" y="73025"/>
                  <a:pt x="798512" y="53974"/>
                  <a:pt x="842962" y="33337"/>
                </a:cubicBezTo>
                <a:cubicBezTo>
                  <a:pt x="887412" y="12699"/>
                  <a:pt x="990600" y="0"/>
                  <a:pt x="990600" y="0"/>
                </a:cubicBezTo>
                <a:lnTo>
                  <a:pt x="2667000" y="9525"/>
                </a:lnTo>
                <a:lnTo>
                  <a:pt x="2667000" y="9525"/>
                </a:lnTo>
                <a:lnTo>
                  <a:pt x="2638425" y="14287"/>
                </a:lnTo>
              </a:path>
            </a:pathLst>
          </a:custGeom>
          <a:noFill/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Forme libre 73"/>
          <p:cNvSpPr/>
          <p:nvPr/>
        </p:nvSpPr>
        <p:spPr>
          <a:xfrm rot="14186802">
            <a:off x="219869" y="4957495"/>
            <a:ext cx="687387" cy="177800"/>
          </a:xfrm>
          <a:custGeom>
            <a:avLst/>
            <a:gdLst>
              <a:gd name="connsiteX0" fmla="*/ 568037 w 568037"/>
              <a:gd name="connsiteY0" fmla="*/ 124800 h 138654"/>
              <a:gd name="connsiteX1" fmla="*/ 498764 w 568037"/>
              <a:gd name="connsiteY1" fmla="*/ 69382 h 138654"/>
              <a:gd name="connsiteX2" fmla="*/ 277091 w 568037"/>
              <a:gd name="connsiteY2" fmla="*/ 109 h 138654"/>
              <a:gd name="connsiteX3" fmla="*/ 110837 w 568037"/>
              <a:gd name="connsiteY3" fmla="*/ 55527 h 138654"/>
              <a:gd name="connsiteX4" fmla="*/ 0 w 568037"/>
              <a:gd name="connsiteY4" fmla="*/ 138654 h 138654"/>
              <a:gd name="connsiteX5" fmla="*/ 0 w 568037"/>
              <a:gd name="connsiteY5" fmla="*/ 138654 h 13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037" h="138654">
                <a:moveTo>
                  <a:pt x="568037" y="124800"/>
                </a:moveTo>
                <a:cubicBezTo>
                  <a:pt x="557646" y="107482"/>
                  <a:pt x="547255" y="90164"/>
                  <a:pt x="498764" y="69382"/>
                </a:cubicBezTo>
                <a:cubicBezTo>
                  <a:pt x="450273" y="48600"/>
                  <a:pt x="341745" y="2418"/>
                  <a:pt x="277091" y="109"/>
                </a:cubicBezTo>
                <a:cubicBezTo>
                  <a:pt x="212437" y="-2200"/>
                  <a:pt x="157019" y="32436"/>
                  <a:pt x="110837" y="55527"/>
                </a:cubicBezTo>
                <a:cubicBezTo>
                  <a:pt x="64655" y="78618"/>
                  <a:pt x="0" y="138654"/>
                  <a:pt x="0" y="138654"/>
                </a:cubicBezTo>
                <a:lnTo>
                  <a:pt x="0" y="138654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5" name="Groupe 74"/>
          <p:cNvGrpSpPr>
            <a:grpSpLocks/>
          </p:cNvGrpSpPr>
          <p:nvPr/>
        </p:nvGrpSpPr>
        <p:grpSpPr bwMode="auto">
          <a:xfrm>
            <a:off x="3051175" y="1711851"/>
            <a:ext cx="2339975" cy="708025"/>
            <a:chOff x="3050966" y="2134967"/>
            <a:chExt cx="2340136" cy="707737"/>
          </a:xfrm>
        </p:grpSpPr>
        <p:sp>
          <p:nvSpPr>
            <p:cNvPr id="76" name="Text Box 4"/>
            <p:cNvSpPr txBox="1">
              <a:spLocks noChangeArrowheads="1"/>
            </p:cNvSpPr>
            <p:nvPr/>
          </p:nvSpPr>
          <p:spPr bwMode="auto">
            <a:xfrm>
              <a:off x="3569182" y="2134967"/>
              <a:ext cx="84350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dirty="0">
                  <a:latin typeface="Arial" panose="020B0604020202020204" pitchFamily="34" charset="0"/>
                  <a:cs typeface="Arial" panose="020B0604020202020204" pitchFamily="34" charset="0"/>
                </a:rPr>
                <a:t>PLC-</a:t>
              </a:r>
              <a:r>
                <a:rPr lang="el-GR" altLang="fr-FR" sz="1800" dirty="0">
                  <a:latin typeface="Arial" panose="020B0604020202020204" pitchFamily="34" charset="0"/>
                  <a:cs typeface="Arial" panose="020B0604020202020204" pitchFamily="34" charset="0"/>
                </a:rPr>
                <a:t>β</a:t>
              </a:r>
              <a:endParaRPr lang="fr-FR" altLang="fr-FR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7" name="Connecteur droit avec flèche 76"/>
            <p:cNvCxnSpPr/>
            <p:nvPr/>
          </p:nvCxnSpPr>
          <p:spPr>
            <a:xfrm flipV="1">
              <a:off x="3050966" y="2422187"/>
              <a:ext cx="517561" cy="42051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avec flèche 77"/>
            <p:cNvCxnSpPr>
              <a:endCxn id="76" idx="3"/>
            </p:cNvCxnSpPr>
            <p:nvPr/>
          </p:nvCxnSpPr>
          <p:spPr>
            <a:xfrm flipH="1" flipV="1">
              <a:off x="4413135" y="2319042"/>
              <a:ext cx="977967" cy="41734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e 78"/>
          <p:cNvGrpSpPr>
            <a:grpSpLocks/>
          </p:cNvGrpSpPr>
          <p:nvPr/>
        </p:nvGrpSpPr>
        <p:grpSpPr bwMode="auto">
          <a:xfrm>
            <a:off x="695325" y="3848626"/>
            <a:ext cx="2039938" cy="650875"/>
            <a:chOff x="695870" y="4272344"/>
            <a:chExt cx="2039577" cy="651157"/>
          </a:xfrm>
        </p:grpSpPr>
        <p:cxnSp>
          <p:nvCxnSpPr>
            <p:cNvPr id="80" name="Connecteur droit avec flèche 79"/>
            <p:cNvCxnSpPr/>
            <p:nvPr/>
          </p:nvCxnSpPr>
          <p:spPr>
            <a:xfrm>
              <a:off x="2492602" y="4277108"/>
              <a:ext cx="217450" cy="64639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avec flèche 80"/>
            <p:cNvCxnSpPr>
              <a:endCxn id="82" idx="0"/>
            </p:cNvCxnSpPr>
            <p:nvPr/>
          </p:nvCxnSpPr>
          <p:spPr>
            <a:xfrm flipH="1">
              <a:off x="2264042" y="4272344"/>
              <a:ext cx="219036" cy="26522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 Box 4"/>
            <p:cNvSpPr txBox="1">
              <a:spLocks noChangeArrowheads="1"/>
            </p:cNvSpPr>
            <p:nvPr/>
          </p:nvSpPr>
          <p:spPr bwMode="auto">
            <a:xfrm flipH="1">
              <a:off x="1791992" y="4536795"/>
              <a:ext cx="94345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panose="020B0604020202020204" pitchFamily="34" charset="0"/>
                  <a:cs typeface="Arial" panose="020B0604020202020204" pitchFamily="34" charset="0"/>
                </a:rPr>
                <a:t>eNOS</a:t>
              </a:r>
            </a:p>
          </p:txBody>
        </p:sp>
        <p:cxnSp>
          <p:nvCxnSpPr>
            <p:cNvPr id="83" name="Connecteur droit avec flèche 82"/>
            <p:cNvCxnSpPr>
              <a:stCxn id="82" idx="3"/>
            </p:cNvCxnSpPr>
            <p:nvPr/>
          </p:nvCxnSpPr>
          <p:spPr>
            <a:xfrm flipH="1" flipV="1">
              <a:off x="1183147" y="4615393"/>
              <a:ext cx="609492" cy="1064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 Box 4"/>
            <p:cNvSpPr txBox="1">
              <a:spLocks noChangeArrowheads="1"/>
            </p:cNvSpPr>
            <p:nvPr/>
          </p:nvSpPr>
          <p:spPr bwMode="auto">
            <a:xfrm flipH="1">
              <a:off x="695870" y="4437112"/>
              <a:ext cx="94345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</a:p>
          </p:txBody>
        </p:sp>
      </p:grpSp>
      <p:cxnSp>
        <p:nvCxnSpPr>
          <p:cNvPr id="85" name="Connecteur droit avec flèche 84"/>
          <p:cNvCxnSpPr/>
          <p:nvPr/>
        </p:nvCxnSpPr>
        <p:spPr>
          <a:xfrm flipH="1">
            <a:off x="1733550" y="5272613"/>
            <a:ext cx="708025" cy="330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Box 4"/>
          <p:cNvSpPr txBox="1">
            <a:spLocks noChangeArrowheads="1"/>
          </p:cNvSpPr>
          <p:nvPr/>
        </p:nvSpPr>
        <p:spPr bwMode="auto">
          <a:xfrm rot="-1009343">
            <a:off x="5580063" y="3431113"/>
            <a:ext cx="6619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i="1">
                <a:latin typeface="Arial" panose="020B0604020202020204" pitchFamily="34" charset="0"/>
                <a:cs typeface="Arial" panose="020B0604020202020204" pitchFamily="34" charset="0"/>
              </a:rPr>
              <a:t>cytosol</a:t>
            </a:r>
          </a:p>
        </p:txBody>
      </p:sp>
      <p:sp>
        <p:nvSpPr>
          <p:cNvPr id="87" name="Text Box 4"/>
          <p:cNvSpPr txBox="1">
            <a:spLocks noChangeArrowheads="1"/>
          </p:cNvSpPr>
          <p:nvPr/>
        </p:nvSpPr>
        <p:spPr bwMode="auto">
          <a:xfrm rot="-876605">
            <a:off x="5705475" y="3715276"/>
            <a:ext cx="7127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i="1"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</a:p>
        </p:txBody>
      </p:sp>
      <p:sp>
        <p:nvSpPr>
          <p:cNvPr id="88" name="Forme libre 87"/>
          <p:cNvSpPr/>
          <p:nvPr/>
        </p:nvSpPr>
        <p:spPr>
          <a:xfrm>
            <a:off x="2822575" y="3440638"/>
            <a:ext cx="6400800" cy="2239963"/>
          </a:xfrm>
          <a:custGeom>
            <a:avLst/>
            <a:gdLst>
              <a:gd name="connsiteX0" fmla="*/ 0 w 6400800"/>
              <a:gd name="connsiteY0" fmla="*/ 2240333 h 2240333"/>
              <a:gd name="connsiteX1" fmla="*/ 434340 w 6400800"/>
              <a:gd name="connsiteY1" fmla="*/ 1748843 h 2240333"/>
              <a:gd name="connsiteX2" fmla="*/ 925830 w 6400800"/>
              <a:gd name="connsiteY2" fmla="*/ 1303073 h 2240333"/>
              <a:gd name="connsiteX3" fmla="*/ 982980 w 6400800"/>
              <a:gd name="connsiteY3" fmla="*/ 994463 h 2240333"/>
              <a:gd name="connsiteX4" fmla="*/ 548640 w 6400800"/>
              <a:gd name="connsiteY4" fmla="*/ 777293 h 2240333"/>
              <a:gd name="connsiteX5" fmla="*/ 468630 w 6400800"/>
              <a:gd name="connsiteY5" fmla="*/ 491543 h 2240333"/>
              <a:gd name="connsiteX6" fmla="*/ 194310 w 6400800"/>
              <a:gd name="connsiteY6" fmla="*/ 320093 h 2240333"/>
              <a:gd name="connsiteX7" fmla="*/ 514350 w 6400800"/>
              <a:gd name="connsiteY7" fmla="*/ 53 h 2240333"/>
              <a:gd name="connsiteX8" fmla="*/ 902970 w 6400800"/>
              <a:gd name="connsiteY8" fmla="*/ 297233 h 2240333"/>
              <a:gd name="connsiteX9" fmla="*/ 834390 w 6400800"/>
              <a:gd name="connsiteY9" fmla="*/ 605843 h 2240333"/>
              <a:gd name="connsiteX10" fmla="*/ 1062990 w 6400800"/>
              <a:gd name="connsiteY10" fmla="*/ 754433 h 2240333"/>
              <a:gd name="connsiteX11" fmla="*/ 1085850 w 6400800"/>
              <a:gd name="connsiteY11" fmla="*/ 1028753 h 2240333"/>
              <a:gd name="connsiteX12" fmla="*/ 1371600 w 6400800"/>
              <a:gd name="connsiteY12" fmla="*/ 948743 h 2240333"/>
              <a:gd name="connsiteX13" fmla="*/ 2183130 w 6400800"/>
              <a:gd name="connsiteY13" fmla="*/ 560123 h 2240333"/>
              <a:gd name="connsiteX14" fmla="*/ 3188970 w 6400800"/>
              <a:gd name="connsiteY14" fmla="*/ 228653 h 2240333"/>
              <a:gd name="connsiteX15" fmla="*/ 3783330 w 6400800"/>
              <a:gd name="connsiteY15" fmla="*/ 125783 h 2240333"/>
              <a:gd name="connsiteX16" fmla="*/ 4640580 w 6400800"/>
              <a:gd name="connsiteY16" fmla="*/ 137213 h 2240333"/>
              <a:gd name="connsiteX17" fmla="*/ 5212080 w 6400800"/>
              <a:gd name="connsiteY17" fmla="*/ 251513 h 2240333"/>
              <a:gd name="connsiteX18" fmla="*/ 5989320 w 6400800"/>
              <a:gd name="connsiteY18" fmla="*/ 548693 h 2240333"/>
              <a:gd name="connsiteX19" fmla="*/ 6400800 w 6400800"/>
              <a:gd name="connsiteY19" fmla="*/ 777293 h 2240333"/>
              <a:gd name="connsiteX20" fmla="*/ 6400800 w 6400800"/>
              <a:gd name="connsiteY20" fmla="*/ 777293 h 224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00800" h="2240333">
                <a:moveTo>
                  <a:pt x="0" y="2240333"/>
                </a:moveTo>
                <a:cubicBezTo>
                  <a:pt x="140017" y="2072693"/>
                  <a:pt x="280035" y="1905053"/>
                  <a:pt x="434340" y="1748843"/>
                </a:cubicBezTo>
                <a:cubicBezTo>
                  <a:pt x="588645" y="1592633"/>
                  <a:pt x="834390" y="1428803"/>
                  <a:pt x="925830" y="1303073"/>
                </a:cubicBezTo>
                <a:cubicBezTo>
                  <a:pt x="1017270" y="1177343"/>
                  <a:pt x="1045845" y="1082093"/>
                  <a:pt x="982980" y="994463"/>
                </a:cubicBezTo>
                <a:cubicBezTo>
                  <a:pt x="920115" y="906833"/>
                  <a:pt x="634365" y="861113"/>
                  <a:pt x="548640" y="777293"/>
                </a:cubicBezTo>
                <a:cubicBezTo>
                  <a:pt x="462915" y="693473"/>
                  <a:pt x="527685" y="567743"/>
                  <a:pt x="468630" y="491543"/>
                </a:cubicBezTo>
                <a:cubicBezTo>
                  <a:pt x="409575" y="415343"/>
                  <a:pt x="186690" y="402008"/>
                  <a:pt x="194310" y="320093"/>
                </a:cubicBezTo>
                <a:cubicBezTo>
                  <a:pt x="201930" y="238178"/>
                  <a:pt x="396240" y="3863"/>
                  <a:pt x="514350" y="53"/>
                </a:cubicBezTo>
                <a:cubicBezTo>
                  <a:pt x="632460" y="-3757"/>
                  <a:pt x="849630" y="196268"/>
                  <a:pt x="902970" y="297233"/>
                </a:cubicBezTo>
                <a:cubicBezTo>
                  <a:pt x="956310" y="398198"/>
                  <a:pt x="807720" y="529643"/>
                  <a:pt x="834390" y="605843"/>
                </a:cubicBezTo>
                <a:cubicBezTo>
                  <a:pt x="861060" y="682043"/>
                  <a:pt x="1021080" y="683948"/>
                  <a:pt x="1062990" y="754433"/>
                </a:cubicBezTo>
                <a:cubicBezTo>
                  <a:pt x="1104900" y="824918"/>
                  <a:pt x="1034415" y="996368"/>
                  <a:pt x="1085850" y="1028753"/>
                </a:cubicBezTo>
                <a:cubicBezTo>
                  <a:pt x="1137285" y="1061138"/>
                  <a:pt x="1188720" y="1026848"/>
                  <a:pt x="1371600" y="948743"/>
                </a:cubicBezTo>
                <a:cubicBezTo>
                  <a:pt x="1554480" y="870638"/>
                  <a:pt x="1880235" y="680138"/>
                  <a:pt x="2183130" y="560123"/>
                </a:cubicBezTo>
                <a:cubicBezTo>
                  <a:pt x="2486025" y="440108"/>
                  <a:pt x="2922270" y="301043"/>
                  <a:pt x="3188970" y="228653"/>
                </a:cubicBezTo>
                <a:cubicBezTo>
                  <a:pt x="3455670" y="156263"/>
                  <a:pt x="3541395" y="141023"/>
                  <a:pt x="3783330" y="125783"/>
                </a:cubicBezTo>
                <a:cubicBezTo>
                  <a:pt x="4025265" y="110543"/>
                  <a:pt x="4402455" y="116258"/>
                  <a:pt x="4640580" y="137213"/>
                </a:cubicBezTo>
                <a:cubicBezTo>
                  <a:pt x="4878705" y="158168"/>
                  <a:pt x="4987290" y="182933"/>
                  <a:pt x="5212080" y="251513"/>
                </a:cubicBezTo>
                <a:cubicBezTo>
                  <a:pt x="5436870" y="320093"/>
                  <a:pt x="5791200" y="461063"/>
                  <a:pt x="5989320" y="548693"/>
                </a:cubicBezTo>
                <a:cubicBezTo>
                  <a:pt x="6187440" y="636323"/>
                  <a:pt x="6400800" y="777293"/>
                  <a:pt x="6400800" y="777293"/>
                </a:cubicBezTo>
                <a:lnTo>
                  <a:pt x="6400800" y="777293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9" name="Groupe 88"/>
          <p:cNvGrpSpPr>
            <a:grpSpLocks/>
          </p:cNvGrpSpPr>
          <p:nvPr/>
        </p:nvGrpSpPr>
        <p:grpSpPr bwMode="auto">
          <a:xfrm>
            <a:off x="889000" y="2711976"/>
            <a:ext cx="1412875" cy="900112"/>
            <a:chOff x="888435" y="3135754"/>
            <a:chExt cx="1413875" cy="900088"/>
          </a:xfrm>
        </p:grpSpPr>
        <p:cxnSp>
          <p:nvCxnSpPr>
            <p:cNvPr id="90" name="Connecteur droit avec flèche 89"/>
            <p:cNvCxnSpPr/>
            <p:nvPr/>
          </p:nvCxnSpPr>
          <p:spPr>
            <a:xfrm flipH="1" flipV="1">
              <a:off x="1792362" y="3510394"/>
              <a:ext cx="509948" cy="27939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4"/>
            <p:cNvSpPr txBox="1">
              <a:spLocks noChangeArrowheads="1"/>
            </p:cNvSpPr>
            <p:nvPr/>
          </p:nvSpPr>
          <p:spPr bwMode="auto">
            <a:xfrm flipH="1">
              <a:off x="999379" y="3135754"/>
              <a:ext cx="94345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panose="020B0604020202020204" pitchFamily="34" charset="0"/>
                  <a:cs typeface="Arial" panose="020B0604020202020204" pitchFamily="34" charset="0"/>
                </a:rPr>
                <a:t>cPLA</a:t>
              </a:r>
              <a:r>
                <a:rPr lang="fr-FR" altLang="fr-FR" sz="1800" baseline="-25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2" name="Text Box 4"/>
            <p:cNvSpPr txBox="1">
              <a:spLocks noChangeArrowheads="1"/>
            </p:cNvSpPr>
            <p:nvPr/>
          </p:nvSpPr>
          <p:spPr bwMode="auto">
            <a:xfrm flipH="1">
              <a:off x="888435" y="3635732"/>
              <a:ext cx="9434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PGI</a:t>
              </a:r>
              <a:r>
                <a:rPr lang="fr-FR" altLang="fr-FR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93" name="Connecteur droit avec flèche 92"/>
            <p:cNvCxnSpPr/>
            <p:nvPr/>
          </p:nvCxnSpPr>
          <p:spPr>
            <a:xfrm flipH="1">
              <a:off x="1244287" y="3446896"/>
              <a:ext cx="98495" cy="21113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e 93"/>
          <p:cNvGrpSpPr>
            <a:grpSpLocks/>
          </p:cNvGrpSpPr>
          <p:nvPr/>
        </p:nvGrpSpPr>
        <p:grpSpPr bwMode="auto">
          <a:xfrm>
            <a:off x="371475" y="3510488"/>
            <a:ext cx="1025525" cy="490538"/>
            <a:chOff x="370855" y="3933056"/>
            <a:chExt cx="1026243" cy="490709"/>
          </a:xfrm>
        </p:grpSpPr>
        <p:sp>
          <p:nvSpPr>
            <p:cNvPr id="95" name="Text Box 4"/>
            <p:cNvSpPr txBox="1">
              <a:spLocks noChangeArrowheads="1"/>
            </p:cNvSpPr>
            <p:nvPr/>
          </p:nvSpPr>
          <p:spPr bwMode="auto">
            <a:xfrm>
              <a:off x="370855" y="4146766"/>
              <a:ext cx="102624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vasodilation</a:t>
              </a:r>
              <a:endParaRPr lang="fr-FR" alt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6" name="Connecteur droit avec flèche 95"/>
            <p:cNvCxnSpPr/>
            <p:nvPr/>
          </p:nvCxnSpPr>
          <p:spPr>
            <a:xfrm flipH="1">
              <a:off x="1042838" y="3933056"/>
              <a:ext cx="100082" cy="2112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Forme libre 96"/>
          <p:cNvSpPr/>
          <p:nvPr/>
        </p:nvSpPr>
        <p:spPr>
          <a:xfrm>
            <a:off x="228600" y="4807476"/>
            <a:ext cx="7938" cy="74612"/>
          </a:xfrm>
          <a:custGeom>
            <a:avLst/>
            <a:gdLst>
              <a:gd name="connsiteX0" fmla="*/ 7634 w 7634"/>
              <a:gd name="connsiteY0" fmla="*/ 0 h 73938"/>
              <a:gd name="connsiteX1" fmla="*/ 490 w 7634"/>
              <a:gd name="connsiteY1" fmla="*/ 73819 h 73938"/>
              <a:gd name="connsiteX2" fmla="*/ 7634 w 7634"/>
              <a:gd name="connsiteY2" fmla="*/ 0 h 7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34" h="73938">
                <a:moveTo>
                  <a:pt x="7634" y="0"/>
                </a:moveTo>
                <a:cubicBezTo>
                  <a:pt x="7634" y="0"/>
                  <a:pt x="3268" y="70247"/>
                  <a:pt x="490" y="73819"/>
                </a:cubicBezTo>
                <a:cubicBezTo>
                  <a:pt x="-2288" y="77391"/>
                  <a:pt x="7634" y="0"/>
                  <a:pt x="763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Forme libre 97"/>
          <p:cNvSpPr/>
          <p:nvPr/>
        </p:nvSpPr>
        <p:spPr>
          <a:xfrm>
            <a:off x="209550" y="4767788"/>
            <a:ext cx="52388" cy="96838"/>
          </a:xfrm>
          <a:custGeom>
            <a:avLst/>
            <a:gdLst>
              <a:gd name="connsiteX0" fmla="*/ 52388 w 52388"/>
              <a:gd name="connsiteY0" fmla="*/ 0 h 97631"/>
              <a:gd name="connsiteX1" fmla="*/ 0 w 52388"/>
              <a:gd name="connsiteY1" fmla="*/ 97631 h 97631"/>
              <a:gd name="connsiteX2" fmla="*/ 0 w 52388"/>
              <a:gd name="connsiteY2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88" h="97631">
                <a:moveTo>
                  <a:pt x="52388" y="0"/>
                </a:moveTo>
                <a:lnTo>
                  <a:pt x="0" y="97631"/>
                </a:lnTo>
                <a:lnTo>
                  <a:pt x="0" y="97631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Forme libre 98"/>
          <p:cNvSpPr/>
          <p:nvPr/>
        </p:nvSpPr>
        <p:spPr>
          <a:xfrm rot="5752691" flipH="1">
            <a:off x="820738" y="5906026"/>
            <a:ext cx="654050" cy="158750"/>
          </a:xfrm>
          <a:custGeom>
            <a:avLst/>
            <a:gdLst>
              <a:gd name="connsiteX0" fmla="*/ 568037 w 568037"/>
              <a:gd name="connsiteY0" fmla="*/ 124800 h 138654"/>
              <a:gd name="connsiteX1" fmla="*/ 498764 w 568037"/>
              <a:gd name="connsiteY1" fmla="*/ 69382 h 138654"/>
              <a:gd name="connsiteX2" fmla="*/ 277091 w 568037"/>
              <a:gd name="connsiteY2" fmla="*/ 109 h 138654"/>
              <a:gd name="connsiteX3" fmla="*/ 110837 w 568037"/>
              <a:gd name="connsiteY3" fmla="*/ 55527 h 138654"/>
              <a:gd name="connsiteX4" fmla="*/ 0 w 568037"/>
              <a:gd name="connsiteY4" fmla="*/ 138654 h 138654"/>
              <a:gd name="connsiteX5" fmla="*/ 0 w 568037"/>
              <a:gd name="connsiteY5" fmla="*/ 138654 h 13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037" h="138654">
                <a:moveTo>
                  <a:pt x="568037" y="124800"/>
                </a:moveTo>
                <a:cubicBezTo>
                  <a:pt x="557646" y="107482"/>
                  <a:pt x="547255" y="90164"/>
                  <a:pt x="498764" y="69382"/>
                </a:cubicBezTo>
                <a:cubicBezTo>
                  <a:pt x="450273" y="48600"/>
                  <a:pt x="341745" y="2418"/>
                  <a:pt x="277091" y="109"/>
                </a:cubicBezTo>
                <a:cubicBezTo>
                  <a:pt x="212437" y="-2200"/>
                  <a:pt x="157019" y="32436"/>
                  <a:pt x="110837" y="55527"/>
                </a:cubicBezTo>
                <a:cubicBezTo>
                  <a:pt x="64655" y="78618"/>
                  <a:pt x="0" y="138654"/>
                  <a:pt x="0" y="138654"/>
                </a:cubicBezTo>
                <a:lnTo>
                  <a:pt x="0" y="138654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Forme libre 99"/>
          <p:cNvSpPr/>
          <p:nvPr/>
        </p:nvSpPr>
        <p:spPr>
          <a:xfrm>
            <a:off x="1022350" y="5909201"/>
            <a:ext cx="220663" cy="233362"/>
          </a:xfrm>
          <a:custGeom>
            <a:avLst/>
            <a:gdLst>
              <a:gd name="connsiteX0" fmla="*/ 221456 w 221456"/>
              <a:gd name="connsiteY0" fmla="*/ 233363 h 233363"/>
              <a:gd name="connsiteX1" fmla="*/ 219075 w 221456"/>
              <a:gd name="connsiteY1" fmla="*/ 221457 h 233363"/>
              <a:gd name="connsiteX2" fmla="*/ 216694 w 221456"/>
              <a:gd name="connsiteY2" fmla="*/ 197644 h 233363"/>
              <a:gd name="connsiteX3" fmla="*/ 211931 w 221456"/>
              <a:gd name="connsiteY3" fmla="*/ 183357 h 233363"/>
              <a:gd name="connsiteX4" fmla="*/ 197644 w 221456"/>
              <a:gd name="connsiteY4" fmla="*/ 161925 h 233363"/>
              <a:gd name="connsiteX5" fmla="*/ 188119 w 221456"/>
              <a:gd name="connsiteY5" fmla="*/ 147638 h 233363"/>
              <a:gd name="connsiteX6" fmla="*/ 183356 w 221456"/>
              <a:gd name="connsiteY6" fmla="*/ 140494 h 233363"/>
              <a:gd name="connsiteX7" fmla="*/ 176213 w 221456"/>
              <a:gd name="connsiteY7" fmla="*/ 135732 h 233363"/>
              <a:gd name="connsiteX8" fmla="*/ 166688 w 221456"/>
              <a:gd name="connsiteY8" fmla="*/ 123825 h 233363"/>
              <a:gd name="connsiteX9" fmla="*/ 157163 w 221456"/>
              <a:gd name="connsiteY9" fmla="*/ 111919 h 233363"/>
              <a:gd name="connsiteX10" fmla="*/ 154781 w 221456"/>
              <a:gd name="connsiteY10" fmla="*/ 104775 h 233363"/>
              <a:gd name="connsiteX11" fmla="*/ 145256 w 221456"/>
              <a:gd name="connsiteY11" fmla="*/ 90488 h 233363"/>
              <a:gd name="connsiteX12" fmla="*/ 130969 w 221456"/>
              <a:gd name="connsiteY12" fmla="*/ 61913 h 233363"/>
              <a:gd name="connsiteX13" fmla="*/ 123825 w 221456"/>
              <a:gd name="connsiteY13" fmla="*/ 57150 h 233363"/>
              <a:gd name="connsiteX14" fmla="*/ 111919 w 221456"/>
              <a:gd name="connsiteY14" fmla="*/ 47625 h 233363"/>
              <a:gd name="connsiteX15" fmla="*/ 107156 w 221456"/>
              <a:gd name="connsiteY15" fmla="*/ 40482 h 233363"/>
              <a:gd name="connsiteX16" fmla="*/ 92869 w 221456"/>
              <a:gd name="connsiteY16" fmla="*/ 30957 h 233363"/>
              <a:gd name="connsiteX17" fmla="*/ 85725 w 221456"/>
              <a:gd name="connsiteY17" fmla="*/ 26194 h 233363"/>
              <a:gd name="connsiteX18" fmla="*/ 76200 w 221456"/>
              <a:gd name="connsiteY18" fmla="*/ 16669 h 233363"/>
              <a:gd name="connsiteX19" fmla="*/ 61913 w 221456"/>
              <a:gd name="connsiteY19" fmla="*/ 7144 h 233363"/>
              <a:gd name="connsiteX20" fmla="*/ 54769 w 221456"/>
              <a:gd name="connsiteY20" fmla="*/ 2382 h 233363"/>
              <a:gd name="connsiteX21" fmla="*/ 47625 w 221456"/>
              <a:gd name="connsiteY21" fmla="*/ 0 h 233363"/>
              <a:gd name="connsiteX22" fmla="*/ 19050 w 221456"/>
              <a:gd name="connsiteY22" fmla="*/ 2382 h 233363"/>
              <a:gd name="connsiteX23" fmla="*/ 14288 w 221456"/>
              <a:gd name="connsiteY23" fmla="*/ 9525 h 233363"/>
              <a:gd name="connsiteX24" fmla="*/ 7144 w 221456"/>
              <a:gd name="connsiteY24" fmla="*/ 14288 h 233363"/>
              <a:gd name="connsiteX25" fmla="*/ 4763 w 221456"/>
              <a:gd name="connsiteY25" fmla="*/ 21432 h 233363"/>
              <a:gd name="connsiteX26" fmla="*/ 0 w 221456"/>
              <a:gd name="connsiteY26" fmla="*/ 28575 h 233363"/>
              <a:gd name="connsiteX27" fmla="*/ 4763 w 221456"/>
              <a:gd name="connsiteY27" fmla="*/ 45244 h 233363"/>
              <a:gd name="connsiteX28" fmla="*/ 11906 w 221456"/>
              <a:gd name="connsiteY28" fmla="*/ 50007 h 233363"/>
              <a:gd name="connsiteX29" fmla="*/ 16669 w 221456"/>
              <a:gd name="connsiteY29" fmla="*/ 57150 h 233363"/>
              <a:gd name="connsiteX30" fmla="*/ 19050 w 221456"/>
              <a:gd name="connsiteY30" fmla="*/ 64294 h 233363"/>
              <a:gd name="connsiteX31" fmla="*/ 26194 w 221456"/>
              <a:gd name="connsiteY31" fmla="*/ 69057 h 233363"/>
              <a:gd name="connsiteX32" fmla="*/ 38100 w 221456"/>
              <a:gd name="connsiteY32" fmla="*/ 80963 h 233363"/>
              <a:gd name="connsiteX33" fmla="*/ 50006 w 221456"/>
              <a:gd name="connsiteY33" fmla="*/ 90488 h 233363"/>
              <a:gd name="connsiteX34" fmla="*/ 52388 w 221456"/>
              <a:gd name="connsiteY34" fmla="*/ 97632 h 233363"/>
              <a:gd name="connsiteX35" fmla="*/ 66675 w 221456"/>
              <a:gd name="connsiteY35" fmla="*/ 102394 h 233363"/>
              <a:gd name="connsiteX36" fmla="*/ 73819 w 221456"/>
              <a:gd name="connsiteY36" fmla="*/ 107157 h 233363"/>
              <a:gd name="connsiteX37" fmla="*/ 80963 w 221456"/>
              <a:gd name="connsiteY37" fmla="*/ 109538 h 233363"/>
              <a:gd name="connsiteX38" fmla="*/ 95250 w 221456"/>
              <a:gd name="connsiteY38" fmla="*/ 119063 h 233363"/>
              <a:gd name="connsiteX39" fmla="*/ 102394 w 221456"/>
              <a:gd name="connsiteY39" fmla="*/ 123825 h 233363"/>
              <a:gd name="connsiteX40" fmla="*/ 116681 w 221456"/>
              <a:gd name="connsiteY40" fmla="*/ 130969 h 233363"/>
              <a:gd name="connsiteX41" fmla="*/ 121444 w 221456"/>
              <a:gd name="connsiteY41" fmla="*/ 138113 h 233363"/>
              <a:gd name="connsiteX42" fmla="*/ 128588 w 221456"/>
              <a:gd name="connsiteY42" fmla="*/ 142875 h 233363"/>
              <a:gd name="connsiteX43" fmla="*/ 138113 w 221456"/>
              <a:gd name="connsiteY43" fmla="*/ 157163 h 233363"/>
              <a:gd name="connsiteX44" fmla="*/ 142875 w 221456"/>
              <a:gd name="connsiteY44" fmla="*/ 164307 h 233363"/>
              <a:gd name="connsiteX45" fmla="*/ 157163 w 221456"/>
              <a:gd name="connsiteY45" fmla="*/ 173832 h 233363"/>
              <a:gd name="connsiteX46" fmla="*/ 161925 w 221456"/>
              <a:gd name="connsiteY46" fmla="*/ 180975 h 233363"/>
              <a:gd name="connsiteX47" fmla="*/ 183356 w 221456"/>
              <a:gd name="connsiteY47" fmla="*/ 200025 h 233363"/>
              <a:gd name="connsiteX48" fmla="*/ 195263 w 221456"/>
              <a:gd name="connsiteY48" fmla="*/ 211932 h 233363"/>
              <a:gd name="connsiteX49" fmla="*/ 209550 w 221456"/>
              <a:gd name="connsiteY49" fmla="*/ 223838 h 233363"/>
              <a:gd name="connsiteX50" fmla="*/ 216694 w 221456"/>
              <a:gd name="connsiteY50" fmla="*/ 221457 h 233363"/>
              <a:gd name="connsiteX51" fmla="*/ 216694 w 221456"/>
              <a:gd name="connsiteY51" fmla="*/ 202407 h 233363"/>
              <a:gd name="connsiteX52" fmla="*/ 200025 w 221456"/>
              <a:gd name="connsiteY52" fmla="*/ 183357 h 233363"/>
              <a:gd name="connsiteX53" fmla="*/ 183356 w 221456"/>
              <a:gd name="connsiteY53" fmla="*/ 161925 h 233363"/>
              <a:gd name="connsiteX54" fmla="*/ 180975 w 221456"/>
              <a:gd name="connsiteY54" fmla="*/ 154782 h 233363"/>
              <a:gd name="connsiteX55" fmla="*/ 171450 w 221456"/>
              <a:gd name="connsiteY55" fmla="*/ 140494 h 233363"/>
              <a:gd name="connsiteX56" fmla="*/ 166688 w 221456"/>
              <a:gd name="connsiteY56" fmla="*/ 133350 h 233363"/>
              <a:gd name="connsiteX57" fmla="*/ 157163 w 221456"/>
              <a:gd name="connsiteY57" fmla="*/ 119063 h 233363"/>
              <a:gd name="connsiteX58" fmla="*/ 152400 w 221456"/>
              <a:gd name="connsiteY58" fmla="*/ 111919 h 233363"/>
              <a:gd name="connsiteX59" fmla="*/ 145256 w 221456"/>
              <a:gd name="connsiteY59" fmla="*/ 104775 h 233363"/>
              <a:gd name="connsiteX60" fmla="*/ 142875 w 221456"/>
              <a:gd name="connsiteY60" fmla="*/ 97632 h 233363"/>
              <a:gd name="connsiteX61" fmla="*/ 128588 w 221456"/>
              <a:gd name="connsiteY61" fmla="*/ 85725 h 233363"/>
              <a:gd name="connsiteX62" fmla="*/ 119063 w 221456"/>
              <a:gd name="connsiteY62" fmla="*/ 76200 h 233363"/>
              <a:gd name="connsiteX63" fmla="*/ 116681 w 221456"/>
              <a:gd name="connsiteY63" fmla="*/ 69057 h 233363"/>
              <a:gd name="connsiteX64" fmla="*/ 109538 w 221456"/>
              <a:gd name="connsiteY64" fmla="*/ 66675 h 233363"/>
              <a:gd name="connsiteX65" fmla="*/ 95250 w 221456"/>
              <a:gd name="connsiteY65" fmla="*/ 54769 h 233363"/>
              <a:gd name="connsiteX66" fmla="*/ 80963 w 221456"/>
              <a:gd name="connsiteY66" fmla="*/ 47625 h 233363"/>
              <a:gd name="connsiteX67" fmla="*/ 66675 w 221456"/>
              <a:gd name="connsiteY67" fmla="*/ 35719 h 233363"/>
              <a:gd name="connsiteX68" fmla="*/ 59531 w 221456"/>
              <a:gd name="connsiteY68" fmla="*/ 33338 h 233363"/>
              <a:gd name="connsiteX69" fmla="*/ 54769 w 221456"/>
              <a:gd name="connsiteY69" fmla="*/ 26194 h 233363"/>
              <a:gd name="connsiteX70" fmla="*/ 47625 w 221456"/>
              <a:gd name="connsiteY70" fmla="*/ 23813 h 233363"/>
              <a:gd name="connsiteX71" fmla="*/ 33338 w 221456"/>
              <a:gd name="connsiteY71" fmla="*/ 16669 h 233363"/>
              <a:gd name="connsiteX72" fmla="*/ 23813 w 221456"/>
              <a:gd name="connsiteY72" fmla="*/ 19050 h 233363"/>
              <a:gd name="connsiteX73" fmla="*/ 23813 w 221456"/>
              <a:gd name="connsiteY73" fmla="*/ 40482 h 233363"/>
              <a:gd name="connsiteX74" fmla="*/ 26194 w 221456"/>
              <a:gd name="connsiteY74" fmla="*/ 47625 h 233363"/>
              <a:gd name="connsiteX75" fmla="*/ 33338 w 221456"/>
              <a:gd name="connsiteY75" fmla="*/ 50007 h 233363"/>
              <a:gd name="connsiteX76" fmla="*/ 38100 w 221456"/>
              <a:gd name="connsiteY76" fmla="*/ 57150 h 233363"/>
              <a:gd name="connsiteX77" fmla="*/ 45244 w 221456"/>
              <a:gd name="connsiteY77" fmla="*/ 59532 h 233363"/>
              <a:gd name="connsiteX78" fmla="*/ 52388 w 221456"/>
              <a:gd name="connsiteY78" fmla="*/ 64294 h 233363"/>
              <a:gd name="connsiteX79" fmla="*/ 59531 w 221456"/>
              <a:gd name="connsiteY79" fmla="*/ 71438 h 233363"/>
              <a:gd name="connsiteX80" fmla="*/ 73819 w 221456"/>
              <a:gd name="connsiteY80" fmla="*/ 80963 h 233363"/>
              <a:gd name="connsiteX81" fmla="*/ 88106 w 221456"/>
              <a:gd name="connsiteY81" fmla="*/ 92869 h 233363"/>
              <a:gd name="connsiteX82" fmla="*/ 95250 w 221456"/>
              <a:gd name="connsiteY82" fmla="*/ 95250 h 233363"/>
              <a:gd name="connsiteX83" fmla="*/ 102394 w 221456"/>
              <a:gd name="connsiteY83" fmla="*/ 100013 h 233363"/>
              <a:gd name="connsiteX84" fmla="*/ 109538 w 221456"/>
              <a:gd name="connsiteY84" fmla="*/ 102394 h 233363"/>
              <a:gd name="connsiteX85" fmla="*/ 114300 w 221456"/>
              <a:gd name="connsiteY85" fmla="*/ 109538 h 233363"/>
              <a:gd name="connsiteX86" fmla="*/ 128588 w 221456"/>
              <a:gd name="connsiteY86" fmla="*/ 119063 h 233363"/>
              <a:gd name="connsiteX87" fmla="*/ 133350 w 221456"/>
              <a:gd name="connsiteY87" fmla="*/ 126207 h 233363"/>
              <a:gd name="connsiteX88" fmla="*/ 140494 w 221456"/>
              <a:gd name="connsiteY88" fmla="*/ 128588 h 233363"/>
              <a:gd name="connsiteX89" fmla="*/ 142875 w 221456"/>
              <a:gd name="connsiteY89" fmla="*/ 135732 h 233363"/>
              <a:gd name="connsiteX90" fmla="*/ 150019 w 221456"/>
              <a:gd name="connsiteY90" fmla="*/ 140494 h 233363"/>
              <a:gd name="connsiteX91" fmla="*/ 157163 w 221456"/>
              <a:gd name="connsiteY91" fmla="*/ 147638 h 233363"/>
              <a:gd name="connsiteX92" fmla="*/ 166688 w 221456"/>
              <a:gd name="connsiteY92" fmla="*/ 159544 h 233363"/>
              <a:gd name="connsiteX93" fmla="*/ 178594 w 221456"/>
              <a:gd name="connsiteY93" fmla="*/ 171450 h 233363"/>
              <a:gd name="connsiteX94" fmla="*/ 180975 w 221456"/>
              <a:gd name="connsiteY94" fmla="*/ 138113 h 233363"/>
              <a:gd name="connsiteX95" fmla="*/ 183356 w 221456"/>
              <a:gd name="connsiteY95" fmla="*/ 130969 h 233363"/>
              <a:gd name="connsiteX96" fmla="*/ 176213 w 221456"/>
              <a:gd name="connsiteY96" fmla="*/ 116682 h 233363"/>
              <a:gd name="connsiteX97" fmla="*/ 173831 w 221456"/>
              <a:gd name="connsiteY97" fmla="*/ 109538 h 233363"/>
              <a:gd name="connsiteX98" fmla="*/ 159544 w 221456"/>
              <a:gd name="connsiteY98" fmla="*/ 100013 h 233363"/>
              <a:gd name="connsiteX99" fmla="*/ 145256 w 221456"/>
              <a:gd name="connsiteY99" fmla="*/ 90488 h 233363"/>
              <a:gd name="connsiteX100" fmla="*/ 126206 w 221456"/>
              <a:gd name="connsiteY100" fmla="*/ 85725 h 233363"/>
              <a:gd name="connsiteX101" fmla="*/ 119063 w 221456"/>
              <a:gd name="connsiteY101" fmla="*/ 83344 h 233363"/>
              <a:gd name="connsiteX102" fmla="*/ 92869 w 221456"/>
              <a:gd name="connsiteY102" fmla="*/ 76200 h 233363"/>
              <a:gd name="connsiteX103" fmla="*/ 71438 w 221456"/>
              <a:gd name="connsiteY103" fmla="*/ 64294 h 233363"/>
              <a:gd name="connsiteX104" fmla="*/ 64294 w 221456"/>
              <a:gd name="connsiteY104" fmla="*/ 57150 h 233363"/>
              <a:gd name="connsiteX105" fmla="*/ 50006 w 221456"/>
              <a:gd name="connsiteY105" fmla="*/ 47625 h 233363"/>
              <a:gd name="connsiteX106" fmla="*/ 42863 w 221456"/>
              <a:gd name="connsiteY106" fmla="*/ 42863 h 233363"/>
              <a:gd name="connsiteX107" fmla="*/ 38100 w 221456"/>
              <a:gd name="connsiteY107" fmla="*/ 35719 h 233363"/>
              <a:gd name="connsiteX108" fmla="*/ 33338 w 221456"/>
              <a:gd name="connsiteY108" fmla="*/ 42863 h 23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221456" h="233363">
                <a:moveTo>
                  <a:pt x="221456" y="233363"/>
                </a:moveTo>
                <a:cubicBezTo>
                  <a:pt x="220662" y="229394"/>
                  <a:pt x="219610" y="225469"/>
                  <a:pt x="219075" y="221457"/>
                </a:cubicBezTo>
                <a:cubicBezTo>
                  <a:pt x="218021" y="213550"/>
                  <a:pt x="218164" y="205485"/>
                  <a:pt x="216694" y="197644"/>
                </a:cubicBezTo>
                <a:cubicBezTo>
                  <a:pt x="215769" y="192710"/>
                  <a:pt x="214716" y="187534"/>
                  <a:pt x="211931" y="183357"/>
                </a:cubicBezTo>
                <a:lnTo>
                  <a:pt x="197644" y="161925"/>
                </a:lnTo>
                <a:lnTo>
                  <a:pt x="188119" y="147638"/>
                </a:lnTo>
                <a:cubicBezTo>
                  <a:pt x="186531" y="145257"/>
                  <a:pt x="185737" y="142082"/>
                  <a:pt x="183356" y="140494"/>
                </a:cubicBezTo>
                <a:lnTo>
                  <a:pt x="176213" y="135732"/>
                </a:lnTo>
                <a:cubicBezTo>
                  <a:pt x="170226" y="117777"/>
                  <a:pt x="178997" y="139211"/>
                  <a:pt x="166688" y="123825"/>
                </a:cubicBezTo>
                <a:cubicBezTo>
                  <a:pt x="153543" y="107394"/>
                  <a:pt x="177634" y="125569"/>
                  <a:pt x="157163" y="111919"/>
                </a:cubicBezTo>
                <a:cubicBezTo>
                  <a:pt x="156369" y="109538"/>
                  <a:pt x="156000" y="106969"/>
                  <a:pt x="154781" y="104775"/>
                </a:cubicBezTo>
                <a:cubicBezTo>
                  <a:pt x="152001" y="99772"/>
                  <a:pt x="145256" y="90488"/>
                  <a:pt x="145256" y="90488"/>
                </a:cubicBezTo>
                <a:cubicBezTo>
                  <a:pt x="142539" y="82336"/>
                  <a:pt x="138884" y="67190"/>
                  <a:pt x="130969" y="61913"/>
                </a:cubicBezTo>
                <a:lnTo>
                  <a:pt x="123825" y="57150"/>
                </a:lnTo>
                <a:cubicBezTo>
                  <a:pt x="110181" y="36684"/>
                  <a:pt x="128348" y="60767"/>
                  <a:pt x="111919" y="47625"/>
                </a:cubicBezTo>
                <a:cubicBezTo>
                  <a:pt x="109684" y="45837"/>
                  <a:pt x="109310" y="42366"/>
                  <a:pt x="107156" y="40482"/>
                </a:cubicBezTo>
                <a:cubicBezTo>
                  <a:pt x="102848" y="36713"/>
                  <a:pt x="97631" y="34132"/>
                  <a:pt x="92869" y="30957"/>
                </a:cubicBezTo>
                <a:lnTo>
                  <a:pt x="85725" y="26194"/>
                </a:lnTo>
                <a:cubicBezTo>
                  <a:pt x="81684" y="14070"/>
                  <a:pt x="86591" y="22442"/>
                  <a:pt x="76200" y="16669"/>
                </a:cubicBezTo>
                <a:cubicBezTo>
                  <a:pt x="71197" y="13889"/>
                  <a:pt x="66675" y="10319"/>
                  <a:pt x="61913" y="7144"/>
                </a:cubicBezTo>
                <a:cubicBezTo>
                  <a:pt x="59532" y="5557"/>
                  <a:pt x="57484" y="3287"/>
                  <a:pt x="54769" y="2382"/>
                </a:cubicBezTo>
                <a:lnTo>
                  <a:pt x="47625" y="0"/>
                </a:lnTo>
                <a:cubicBezTo>
                  <a:pt x="38100" y="794"/>
                  <a:pt x="28240" y="-244"/>
                  <a:pt x="19050" y="2382"/>
                </a:cubicBezTo>
                <a:cubicBezTo>
                  <a:pt x="16299" y="3168"/>
                  <a:pt x="16311" y="7502"/>
                  <a:pt x="14288" y="9525"/>
                </a:cubicBezTo>
                <a:cubicBezTo>
                  <a:pt x="12264" y="11549"/>
                  <a:pt x="9525" y="12700"/>
                  <a:pt x="7144" y="14288"/>
                </a:cubicBezTo>
                <a:cubicBezTo>
                  <a:pt x="6350" y="16669"/>
                  <a:pt x="5886" y="19187"/>
                  <a:pt x="4763" y="21432"/>
                </a:cubicBezTo>
                <a:cubicBezTo>
                  <a:pt x="3483" y="23992"/>
                  <a:pt x="405" y="25742"/>
                  <a:pt x="0" y="28575"/>
                </a:cubicBezTo>
                <a:cubicBezTo>
                  <a:pt x="-52" y="28940"/>
                  <a:pt x="3679" y="43889"/>
                  <a:pt x="4763" y="45244"/>
                </a:cubicBezTo>
                <a:cubicBezTo>
                  <a:pt x="6551" y="47479"/>
                  <a:pt x="9525" y="48419"/>
                  <a:pt x="11906" y="50007"/>
                </a:cubicBezTo>
                <a:cubicBezTo>
                  <a:pt x="13494" y="52388"/>
                  <a:pt x="15389" y="54590"/>
                  <a:pt x="16669" y="57150"/>
                </a:cubicBezTo>
                <a:cubicBezTo>
                  <a:pt x="17792" y="59395"/>
                  <a:pt x="17482" y="62334"/>
                  <a:pt x="19050" y="64294"/>
                </a:cubicBezTo>
                <a:cubicBezTo>
                  <a:pt x="20838" y="66529"/>
                  <a:pt x="23813" y="67469"/>
                  <a:pt x="26194" y="69057"/>
                </a:cubicBezTo>
                <a:cubicBezTo>
                  <a:pt x="38892" y="88103"/>
                  <a:pt x="22226" y="65089"/>
                  <a:pt x="38100" y="80963"/>
                </a:cubicBezTo>
                <a:cubicBezTo>
                  <a:pt x="48871" y="91734"/>
                  <a:pt x="36100" y="85853"/>
                  <a:pt x="50006" y="90488"/>
                </a:cubicBezTo>
                <a:cubicBezTo>
                  <a:pt x="50800" y="92869"/>
                  <a:pt x="50345" y="96173"/>
                  <a:pt x="52388" y="97632"/>
                </a:cubicBezTo>
                <a:cubicBezTo>
                  <a:pt x="56473" y="100550"/>
                  <a:pt x="66675" y="102394"/>
                  <a:pt x="66675" y="102394"/>
                </a:cubicBezTo>
                <a:cubicBezTo>
                  <a:pt x="69056" y="103982"/>
                  <a:pt x="71259" y="105877"/>
                  <a:pt x="73819" y="107157"/>
                </a:cubicBezTo>
                <a:cubicBezTo>
                  <a:pt x="76064" y="108280"/>
                  <a:pt x="78769" y="108319"/>
                  <a:pt x="80963" y="109538"/>
                </a:cubicBezTo>
                <a:cubicBezTo>
                  <a:pt x="85966" y="112318"/>
                  <a:pt x="90488" y="115888"/>
                  <a:pt x="95250" y="119063"/>
                </a:cubicBezTo>
                <a:cubicBezTo>
                  <a:pt x="97631" y="120650"/>
                  <a:pt x="99679" y="122920"/>
                  <a:pt x="102394" y="123825"/>
                </a:cubicBezTo>
                <a:cubicBezTo>
                  <a:pt x="112253" y="127112"/>
                  <a:pt x="107449" y="124815"/>
                  <a:pt x="116681" y="130969"/>
                </a:cubicBezTo>
                <a:cubicBezTo>
                  <a:pt x="118269" y="133350"/>
                  <a:pt x="119420" y="136089"/>
                  <a:pt x="121444" y="138113"/>
                </a:cubicBezTo>
                <a:cubicBezTo>
                  <a:pt x="123468" y="140137"/>
                  <a:pt x="126703" y="140721"/>
                  <a:pt x="128588" y="142875"/>
                </a:cubicBezTo>
                <a:cubicBezTo>
                  <a:pt x="132357" y="147183"/>
                  <a:pt x="134938" y="152400"/>
                  <a:pt x="138113" y="157163"/>
                </a:cubicBezTo>
                <a:cubicBezTo>
                  <a:pt x="139700" y="159544"/>
                  <a:pt x="140494" y="162720"/>
                  <a:pt x="142875" y="164307"/>
                </a:cubicBezTo>
                <a:lnTo>
                  <a:pt x="157163" y="173832"/>
                </a:lnTo>
                <a:cubicBezTo>
                  <a:pt x="158750" y="176213"/>
                  <a:pt x="160024" y="178836"/>
                  <a:pt x="161925" y="180975"/>
                </a:cubicBezTo>
                <a:cubicBezTo>
                  <a:pt x="173788" y="194321"/>
                  <a:pt x="172499" y="192787"/>
                  <a:pt x="183356" y="200025"/>
                </a:cubicBezTo>
                <a:cubicBezTo>
                  <a:pt x="192088" y="213122"/>
                  <a:pt x="183356" y="202010"/>
                  <a:pt x="195263" y="211932"/>
                </a:cubicBezTo>
                <a:cubicBezTo>
                  <a:pt x="213598" y="227211"/>
                  <a:pt x="191812" y="212012"/>
                  <a:pt x="209550" y="223838"/>
                </a:cubicBezTo>
                <a:cubicBezTo>
                  <a:pt x="211931" y="223044"/>
                  <a:pt x="215126" y="223417"/>
                  <a:pt x="216694" y="221457"/>
                </a:cubicBezTo>
                <a:cubicBezTo>
                  <a:pt x="220601" y="216573"/>
                  <a:pt x="219136" y="207291"/>
                  <a:pt x="216694" y="202407"/>
                </a:cubicBezTo>
                <a:cubicBezTo>
                  <a:pt x="209748" y="188515"/>
                  <a:pt x="209848" y="189905"/>
                  <a:pt x="200025" y="183357"/>
                </a:cubicBezTo>
                <a:cubicBezTo>
                  <a:pt x="188632" y="166267"/>
                  <a:pt x="194547" y="173116"/>
                  <a:pt x="183356" y="161925"/>
                </a:cubicBezTo>
                <a:cubicBezTo>
                  <a:pt x="182562" y="159544"/>
                  <a:pt x="182194" y="156976"/>
                  <a:pt x="180975" y="154782"/>
                </a:cubicBezTo>
                <a:cubicBezTo>
                  <a:pt x="178195" y="149778"/>
                  <a:pt x="174625" y="145257"/>
                  <a:pt x="171450" y="140494"/>
                </a:cubicBezTo>
                <a:lnTo>
                  <a:pt x="166688" y="133350"/>
                </a:lnTo>
                <a:lnTo>
                  <a:pt x="157163" y="119063"/>
                </a:lnTo>
                <a:cubicBezTo>
                  <a:pt x="155575" y="116682"/>
                  <a:pt x="154424" y="113943"/>
                  <a:pt x="152400" y="111919"/>
                </a:cubicBezTo>
                <a:lnTo>
                  <a:pt x="145256" y="104775"/>
                </a:lnTo>
                <a:cubicBezTo>
                  <a:pt x="144462" y="102394"/>
                  <a:pt x="144267" y="99720"/>
                  <a:pt x="142875" y="97632"/>
                </a:cubicBezTo>
                <a:cubicBezTo>
                  <a:pt x="139209" y="92133"/>
                  <a:pt x="133858" y="89239"/>
                  <a:pt x="128588" y="85725"/>
                </a:cubicBezTo>
                <a:cubicBezTo>
                  <a:pt x="122236" y="66677"/>
                  <a:pt x="131763" y="88900"/>
                  <a:pt x="119063" y="76200"/>
                </a:cubicBezTo>
                <a:cubicBezTo>
                  <a:pt x="117288" y="74425"/>
                  <a:pt x="118456" y="70832"/>
                  <a:pt x="116681" y="69057"/>
                </a:cubicBezTo>
                <a:cubicBezTo>
                  <a:pt x="114906" y="67282"/>
                  <a:pt x="111783" y="67798"/>
                  <a:pt x="109538" y="66675"/>
                </a:cubicBezTo>
                <a:cubicBezTo>
                  <a:pt x="100665" y="62238"/>
                  <a:pt x="103155" y="61356"/>
                  <a:pt x="95250" y="54769"/>
                </a:cubicBezTo>
                <a:cubicBezTo>
                  <a:pt x="85018" y="46243"/>
                  <a:pt x="91697" y="52993"/>
                  <a:pt x="80963" y="47625"/>
                </a:cubicBezTo>
                <a:cubicBezTo>
                  <a:pt x="65371" y="39828"/>
                  <a:pt x="82486" y="46260"/>
                  <a:pt x="66675" y="35719"/>
                </a:cubicBezTo>
                <a:cubicBezTo>
                  <a:pt x="64586" y="34327"/>
                  <a:pt x="61912" y="34132"/>
                  <a:pt x="59531" y="33338"/>
                </a:cubicBezTo>
                <a:cubicBezTo>
                  <a:pt x="57944" y="30957"/>
                  <a:pt x="57004" y="27982"/>
                  <a:pt x="54769" y="26194"/>
                </a:cubicBezTo>
                <a:cubicBezTo>
                  <a:pt x="52809" y="24626"/>
                  <a:pt x="49870" y="24936"/>
                  <a:pt x="47625" y="23813"/>
                </a:cubicBezTo>
                <a:cubicBezTo>
                  <a:pt x="29158" y="14579"/>
                  <a:pt x="51294" y="22654"/>
                  <a:pt x="33338" y="16669"/>
                </a:cubicBezTo>
                <a:cubicBezTo>
                  <a:pt x="30163" y="17463"/>
                  <a:pt x="26369" y="17006"/>
                  <a:pt x="23813" y="19050"/>
                </a:cubicBezTo>
                <a:cubicBezTo>
                  <a:pt x="18692" y="23146"/>
                  <a:pt x="23348" y="38391"/>
                  <a:pt x="23813" y="40482"/>
                </a:cubicBezTo>
                <a:cubicBezTo>
                  <a:pt x="24358" y="42932"/>
                  <a:pt x="24419" y="45850"/>
                  <a:pt x="26194" y="47625"/>
                </a:cubicBezTo>
                <a:cubicBezTo>
                  <a:pt x="27969" y="49400"/>
                  <a:pt x="30957" y="49213"/>
                  <a:pt x="33338" y="50007"/>
                </a:cubicBezTo>
                <a:cubicBezTo>
                  <a:pt x="34925" y="52388"/>
                  <a:pt x="35865" y="55362"/>
                  <a:pt x="38100" y="57150"/>
                </a:cubicBezTo>
                <a:cubicBezTo>
                  <a:pt x="40060" y="58718"/>
                  <a:pt x="42999" y="58409"/>
                  <a:pt x="45244" y="59532"/>
                </a:cubicBezTo>
                <a:cubicBezTo>
                  <a:pt x="47804" y="60812"/>
                  <a:pt x="50189" y="62462"/>
                  <a:pt x="52388" y="64294"/>
                </a:cubicBezTo>
                <a:cubicBezTo>
                  <a:pt x="54975" y="66450"/>
                  <a:pt x="56873" y="69371"/>
                  <a:pt x="59531" y="71438"/>
                </a:cubicBezTo>
                <a:cubicBezTo>
                  <a:pt x="64049" y="74952"/>
                  <a:pt x="69772" y="76916"/>
                  <a:pt x="73819" y="80963"/>
                </a:cubicBezTo>
                <a:cubicBezTo>
                  <a:pt x="79085" y="86229"/>
                  <a:pt x="81476" y="89554"/>
                  <a:pt x="88106" y="92869"/>
                </a:cubicBezTo>
                <a:cubicBezTo>
                  <a:pt x="90351" y="93991"/>
                  <a:pt x="92869" y="94456"/>
                  <a:pt x="95250" y="95250"/>
                </a:cubicBezTo>
                <a:cubicBezTo>
                  <a:pt x="97631" y="96838"/>
                  <a:pt x="99834" y="98733"/>
                  <a:pt x="102394" y="100013"/>
                </a:cubicBezTo>
                <a:cubicBezTo>
                  <a:pt x="104639" y="101136"/>
                  <a:pt x="107578" y="100826"/>
                  <a:pt x="109538" y="102394"/>
                </a:cubicBezTo>
                <a:cubicBezTo>
                  <a:pt x="111773" y="104182"/>
                  <a:pt x="112146" y="107653"/>
                  <a:pt x="114300" y="109538"/>
                </a:cubicBezTo>
                <a:cubicBezTo>
                  <a:pt x="118608" y="113307"/>
                  <a:pt x="128588" y="119063"/>
                  <a:pt x="128588" y="119063"/>
                </a:cubicBezTo>
                <a:cubicBezTo>
                  <a:pt x="130175" y="121444"/>
                  <a:pt x="131115" y="124419"/>
                  <a:pt x="133350" y="126207"/>
                </a:cubicBezTo>
                <a:cubicBezTo>
                  <a:pt x="135310" y="127775"/>
                  <a:pt x="138719" y="126813"/>
                  <a:pt x="140494" y="128588"/>
                </a:cubicBezTo>
                <a:cubicBezTo>
                  <a:pt x="142269" y="130363"/>
                  <a:pt x="141307" y="133772"/>
                  <a:pt x="142875" y="135732"/>
                </a:cubicBezTo>
                <a:cubicBezTo>
                  <a:pt x="144663" y="137967"/>
                  <a:pt x="147820" y="138662"/>
                  <a:pt x="150019" y="140494"/>
                </a:cubicBezTo>
                <a:cubicBezTo>
                  <a:pt x="152606" y="142650"/>
                  <a:pt x="154782" y="145257"/>
                  <a:pt x="157163" y="147638"/>
                </a:cubicBezTo>
                <a:cubicBezTo>
                  <a:pt x="161799" y="161547"/>
                  <a:pt x="155916" y="148772"/>
                  <a:pt x="166688" y="159544"/>
                </a:cubicBezTo>
                <a:cubicBezTo>
                  <a:pt x="182563" y="175419"/>
                  <a:pt x="159543" y="158751"/>
                  <a:pt x="178594" y="171450"/>
                </a:cubicBezTo>
                <a:cubicBezTo>
                  <a:pt x="179388" y="160338"/>
                  <a:pt x="179673" y="149177"/>
                  <a:pt x="180975" y="138113"/>
                </a:cubicBezTo>
                <a:cubicBezTo>
                  <a:pt x="181268" y="135620"/>
                  <a:pt x="183356" y="133479"/>
                  <a:pt x="183356" y="130969"/>
                </a:cubicBezTo>
                <a:cubicBezTo>
                  <a:pt x="183356" y="124983"/>
                  <a:pt x="178621" y="121499"/>
                  <a:pt x="176213" y="116682"/>
                </a:cubicBezTo>
                <a:cubicBezTo>
                  <a:pt x="175090" y="114437"/>
                  <a:pt x="175606" y="111313"/>
                  <a:pt x="173831" y="109538"/>
                </a:cubicBezTo>
                <a:cubicBezTo>
                  <a:pt x="169784" y="105491"/>
                  <a:pt x="164306" y="103188"/>
                  <a:pt x="159544" y="100013"/>
                </a:cubicBezTo>
                <a:cubicBezTo>
                  <a:pt x="159542" y="100011"/>
                  <a:pt x="145259" y="90489"/>
                  <a:pt x="145256" y="90488"/>
                </a:cubicBezTo>
                <a:cubicBezTo>
                  <a:pt x="138906" y="88900"/>
                  <a:pt x="132416" y="87795"/>
                  <a:pt x="126206" y="85725"/>
                </a:cubicBezTo>
                <a:cubicBezTo>
                  <a:pt x="123825" y="84931"/>
                  <a:pt x="121498" y="83953"/>
                  <a:pt x="119063" y="83344"/>
                </a:cubicBezTo>
                <a:cubicBezTo>
                  <a:pt x="92134" y="76612"/>
                  <a:pt x="123522" y="86418"/>
                  <a:pt x="92869" y="76200"/>
                </a:cubicBezTo>
                <a:cubicBezTo>
                  <a:pt x="83884" y="73205"/>
                  <a:pt x="79629" y="72485"/>
                  <a:pt x="71438" y="64294"/>
                </a:cubicBezTo>
                <a:cubicBezTo>
                  <a:pt x="69057" y="61913"/>
                  <a:pt x="66952" y="59218"/>
                  <a:pt x="64294" y="57150"/>
                </a:cubicBezTo>
                <a:cubicBezTo>
                  <a:pt x="59776" y="53636"/>
                  <a:pt x="54769" y="50800"/>
                  <a:pt x="50006" y="47625"/>
                </a:cubicBezTo>
                <a:lnTo>
                  <a:pt x="42863" y="42863"/>
                </a:lnTo>
                <a:cubicBezTo>
                  <a:pt x="41275" y="40482"/>
                  <a:pt x="40962" y="35719"/>
                  <a:pt x="38100" y="35719"/>
                </a:cubicBezTo>
                <a:cubicBezTo>
                  <a:pt x="35238" y="35719"/>
                  <a:pt x="33338" y="42863"/>
                  <a:pt x="33338" y="42863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Forme libre 100"/>
          <p:cNvSpPr/>
          <p:nvPr/>
        </p:nvSpPr>
        <p:spPr>
          <a:xfrm>
            <a:off x="1122363" y="5871101"/>
            <a:ext cx="130175" cy="141287"/>
          </a:xfrm>
          <a:custGeom>
            <a:avLst/>
            <a:gdLst>
              <a:gd name="connsiteX0" fmla="*/ 92868 w 130968"/>
              <a:gd name="connsiteY0" fmla="*/ 14288 h 140494"/>
              <a:gd name="connsiteX1" fmla="*/ 90487 w 130968"/>
              <a:gd name="connsiteY1" fmla="*/ 38100 h 140494"/>
              <a:gd name="connsiteX2" fmla="*/ 88106 w 130968"/>
              <a:gd name="connsiteY2" fmla="*/ 52388 h 140494"/>
              <a:gd name="connsiteX3" fmla="*/ 90487 w 130968"/>
              <a:gd name="connsiteY3" fmla="*/ 95250 h 140494"/>
              <a:gd name="connsiteX4" fmla="*/ 100012 w 130968"/>
              <a:gd name="connsiteY4" fmla="*/ 104775 h 140494"/>
              <a:gd name="connsiteX5" fmla="*/ 114300 w 130968"/>
              <a:gd name="connsiteY5" fmla="*/ 92869 h 140494"/>
              <a:gd name="connsiteX6" fmla="*/ 119062 w 130968"/>
              <a:gd name="connsiteY6" fmla="*/ 78582 h 140494"/>
              <a:gd name="connsiteX7" fmla="*/ 121443 w 130968"/>
              <a:gd name="connsiteY7" fmla="*/ 71438 h 140494"/>
              <a:gd name="connsiteX8" fmla="*/ 116681 w 130968"/>
              <a:gd name="connsiteY8" fmla="*/ 40482 h 140494"/>
              <a:gd name="connsiteX9" fmla="*/ 111918 w 130968"/>
              <a:gd name="connsiteY9" fmla="*/ 26194 h 140494"/>
              <a:gd name="connsiteX10" fmla="*/ 102393 w 130968"/>
              <a:gd name="connsiteY10" fmla="*/ 11907 h 140494"/>
              <a:gd name="connsiteX11" fmla="*/ 88106 w 130968"/>
              <a:gd name="connsiteY11" fmla="*/ 7144 h 140494"/>
              <a:gd name="connsiteX12" fmla="*/ 73818 w 130968"/>
              <a:gd name="connsiteY12" fmla="*/ 0 h 140494"/>
              <a:gd name="connsiteX13" fmla="*/ 50006 w 130968"/>
              <a:gd name="connsiteY13" fmla="*/ 2382 h 140494"/>
              <a:gd name="connsiteX14" fmla="*/ 35718 w 130968"/>
              <a:gd name="connsiteY14" fmla="*/ 7144 h 140494"/>
              <a:gd name="connsiteX15" fmla="*/ 14287 w 130968"/>
              <a:gd name="connsiteY15" fmla="*/ 16669 h 140494"/>
              <a:gd name="connsiteX16" fmla="*/ 7143 w 130968"/>
              <a:gd name="connsiteY16" fmla="*/ 19050 h 140494"/>
              <a:gd name="connsiteX17" fmla="*/ 0 w 130968"/>
              <a:gd name="connsiteY17" fmla="*/ 21432 h 140494"/>
              <a:gd name="connsiteX18" fmla="*/ 7143 w 130968"/>
              <a:gd name="connsiteY18" fmla="*/ 23813 h 140494"/>
              <a:gd name="connsiteX19" fmla="*/ 21431 w 130968"/>
              <a:gd name="connsiteY19" fmla="*/ 33338 h 140494"/>
              <a:gd name="connsiteX20" fmla="*/ 28575 w 130968"/>
              <a:gd name="connsiteY20" fmla="*/ 38100 h 140494"/>
              <a:gd name="connsiteX21" fmla="*/ 42862 w 130968"/>
              <a:gd name="connsiteY21" fmla="*/ 47625 h 140494"/>
              <a:gd name="connsiteX22" fmla="*/ 50006 w 130968"/>
              <a:gd name="connsiteY22" fmla="*/ 50007 h 140494"/>
              <a:gd name="connsiteX23" fmla="*/ 59531 w 130968"/>
              <a:gd name="connsiteY23" fmla="*/ 61913 h 140494"/>
              <a:gd name="connsiteX24" fmla="*/ 69056 w 130968"/>
              <a:gd name="connsiteY24" fmla="*/ 73819 h 140494"/>
              <a:gd name="connsiteX25" fmla="*/ 78581 w 130968"/>
              <a:gd name="connsiteY25" fmla="*/ 83344 h 140494"/>
              <a:gd name="connsiteX26" fmla="*/ 88106 w 130968"/>
              <a:gd name="connsiteY26" fmla="*/ 92869 h 140494"/>
              <a:gd name="connsiteX27" fmla="*/ 97631 w 130968"/>
              <a:gd name="connsiteY27" fmla="*/ 107157 h 140494"/>
              <a:gd name="connsiteX28" fmla="*/ 100012 w 130968"/>
              <a:gd name="connsiteY28" fmla="*/ 114300 h 140494"/>
              <a:gd name="connsiteX29" fmla="*/ 109537 w 130968"/>
              <a:gd name="connsiteY29" fmla="*/ 128588 h 140494"/>
              <a:gd name="connsiteX30" fmla="*/ 119062 w 130968"/>
              <a:gd name="connsiteY30" fmla="*/ 140494 h 140494"/>
              <a:gd name="connsiteX31" fmla="*/ 130968 w 130968"/>
              <a:gd name="connsiteY31" fmla="*/ 119063 h 140494"/>
              <a:gd name="connsiteX32" fmla="*/ 128587 w 130968"/>
              <a:gd name="connsiteY32" fmla="*/ 95250 h 140494"/>
              <a:gd name="connsiteX33" fmla="*/ 114300 w 130968"/>
              <a:gd name="connsiteY33" fmla="*/ 85725 h 140494"/>
              <a:gd name="connsiteX34" fmla="*/ 100012 w 130968"/>
              <a:gd name="connsiteY34" fmla="*/ 64294 h 140494"/>
              <a:gd name="connsiteX35" fmla="*/ 95250 w 130968"/>
              <a:gd name="connsiteY35" fmla="*/ 57150 h 140494"/>
              <a:gd name="connsiteX36" fmla="*/ 80962 w 130968"/>
              <a:gd name="connsiteY36" fmla="*/ 47625 h 140494"/>
              <a:gd name="connsiteX37" fmla="*/ 76200 w 130968"/>
              <a:gd name="connsiteY37" fmla="*/ 40482 h 140494"/>
              <a:gd name="connsiteX38" fmla="*/ 61912 w 130968"/>
              <a:gd name="connsiteY38" fmla="*/ 33338 h 140494"/>
              <a:gd name="connsiteX39" fmla="*/ 57150 w 130968"/>
              <a:gd name="connsiteY39" fmla="*/ 26194 h 140494"/>
              <a:gd name="connsiteX40" fmla="*/ 71437 w 130968"/>
              <a:gd name="connsiteY40" fmla="*/ 21432 h 140494"/>
              <a:gd name="connsiteX41" fmla="*/ 64293 w 130968"/>
              <a:gd name="connsiteY41" fmla="*/ 16669 h 140494"/>
              <a:gd name="connsiteX42" fmla="*/ 50006 w 130968"/>
              <a:gd name="connsiteY42" fmla="*/ 11907 h 140494"/>
              <a:gd name="connsiteX43" fmla="*/ 42862 w 130968"/>
              <a:gd name="connsiteY43" fmla="*/ 14288 h 140494"/>
              <a:gd name="connsiteX44" fmla="*/ 33337 w 130968"/>
              <a:gd name="connsiteY44" fmla="*/ 28575 h 140494"/>
              <a:gd name="connsiteX45" fmla="*/ 40481 w 130968"/>
              <a:gd name="connsiteY45" fmla="*/ 33338 h 140494"/>
              <a:gd name="connsiteX46" fmla="*/ 92868 w 130968"/>
              <a:gd name="connsiteY46" fmla="*/ 14288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30968" h="140494">
                <a:moveTo>
                  <a:pt x="92868" y="14288"/>
                </a:moveTo>
                <a:cubicBezTo>
                  <a:pt x="101202" y="15082"/>
                  <a:pt x="91476" y="30185"/>
                  <a:pt x="90487" y="38100"/>
                </a:cubicBezTo>
                <a:cubicBezTo>
                  <a:pt x="89888" y="42891"/>
                  <a:pt x="88106" y="47560"/>
                  <a:pt x="88106" y="52388"/>
                </a:cubicBezTo>
                <a:cubicBezTo>
                  <a:pt x="88106" y="66697"/>
                  <a:pt x="89130" y="81005"/>
                  <a:pt x="90487" y="95250"/>
                </a:cubicBezTo>
                <a:cubicBezTo>
                  <a:pt x="91320" y="103995"/>
                  <a:pt x="92829" y="102381"/>
                  <a:pt x="100012" y="104775"/>
                </a:cubicBezTo>
                <a:cubicBezTo>
                  <a:pt x="116011" y="101575"/>
                  <a:pt x="110221" y="106463"/>
                  <a:pt x="114300" y="92869"/>
                </a:cubicBezTo>
                <a:cubicBezTo>
                  <a:pt x="115743" y="88061"/>
                  <a:pt x="117475" y="83344"/>
                  <a:pt x="119062" y="78582"/>
                </a:cubicBezTo>
                <a:lnTo>
                  <a:pt x="121443" y="71438"/>
                </a:lnTo>
                <a:cubicBezTo>
                  <a:pt x="120329" y="62527"/>
                  <a:pt x="119198" y="49711"/>
                  <a:pt x="116681" y="40482"/>
                </a:cubicBezTo>
                <a:cubicBezTo>
                  <a:pt x="115360" y="35639"/>
                  <a:pt x="114703" y="30371"/>
                  <a:pt x="111918" y="26194"/>
                </a:cubicBezTo>
                <a:cubicBezTo>
                  <a:pt x="108743" y="21432"/>
                  <a:pt x="107823" y="13717"/>
                  <a:pt x="102393" y="11907"/>
                </a:cubicBezTo>
                <a:cubicBezTo>
                  <a:pt x="97631" y="10319"/>
                  <a:pt x="92283" y="9928"/>
                  <a:pt x="88106" y="7144"/>
                </a:cubicBezTo>
                <a:cubicBezTo>
                  <a:pt x="78873" y="990"/>
                  <a:pt x="83677" y="3287"/>
                  <a:pt x="73818" y="0"/>
                </a:cubicBezTo>
                <a:cubicBezTo>
                  <a:pt x="65881" y="794"/>
                  <a:pt x="57846" y="912"/>
                  <a:pt x="50006" y="2382"/>
                </a:cubicBezTo>
                <a:cubicBezTo>
                  <a:pt x="45072" y="3307"/>
                  <a:pt x="35718" y="7144"/>
                  <a:pt x="35718" y="7144"/>
                </a:cubicBezTo>
                <a:cubicBezTo>
                  <a:pt x="24398" y="14692"/>
                  <a:pt x="31290" y="11002"/>
                  <a:pt x="14287" y="16669"/>
                </a:cubicBezTo>
                <a:lnTo>
                  <a:pt x="7143" y="19050"/>
                </a:lnTo>
                <a:lnTo>
                  <a:pt x="0" y="21432"/>
                </a:lnTo>
                <a:cubicBezTo>
                  <a:pt x="2381" y="22226"/>
                  <a:pt x="4949" y="22594"/>
                  <a:pt x="7143" y="23813"/>
                </a:cubicBezTo>
                <a:cubicBezTo>
                  <a:pt x="12147" y="26593"/>
                  <a:pt x="16668" y="30163"/>
                  <a:pt x="21431" y="33338"/>
                </a:cubicBezTo>
                <a:lnTo>
                  <a:pt x="28575" y="38100"/>
                </a:lnTo>
                <a:lnTo>
                  <a:pt x="42862" y="47625"/>
                </a:lnTo>
                <a:lnTo>
                  <a:pt x="50006" y="50007"/>
                </a:lnTo>
                <a:cubicBezTo>
                  <a:pt x="55991" y="67962"/>
                  <a:pt x="47221" y="46525"/>
                  <a:pt x="59531" y="61913"/>
                </a:cubicBezTo>
                <a:cubicBezTo>
                  <a:pt x="72674" y="78342"/>
                  <a:pt x="48585" y="60174"/>
                  <a:pt x="69056" y="73819"/>
                </a:cubicBezTo>
                <a:cubicBezTo>
                  <a:pt x="75405" y="92870"/>
                  <a:pt x="65881" y="70644"/>
                  <a:pt x="78581" y="83344"/>
                </a:cubicBezTo>
                <a:cubicBezTo>
                  <a:pt x="91281" y="96044"/>
                  <a:pt x="69055" y="86520"/>
                  <a:pt x="88106" y="92869"/>
                </a:cubicBezTo>
                <a:cubicBezTo>
                  <a:pt x="91281" y="97632"/>
                  <a:pt x="95821" y="101727"/>
                  <a:pt x="97631" y="107157"/>
                </a:cubicBezTo>
                <a:cubicBezTo>
                  <a:pt x="98425" y="109538"/>
                  <a:pt x="98793" y="112106"/>
                  <a:pt x="100012" y="114300"/>
                </a:cubicBezTo>
                <a:cubicBezTo>
                  <a:pt x="102792" y="119304"/>
                  <a:pt x="107727" y="123158"/>
                  <a:pt x="109537" y="128588"/>
                </a:cubicBezTo>
                <a:cubicBezTo>
                  <a:pt x="112823" y="138447"/>
                  <a:pt x="109829" y="134340"/>
                  <a:pt x="119062" y="140494"/>
                </a:cubicBezTo>
                <a:cubicBezTo>
                  <a:pt x="129979" y="124118"/>
                  <a:pt x="126777" y="131637"/>
                  <a:pt x="130968" y="119063"/>
                </a:cubicBezTo>
                <a:cubicBezTo>
                  <a:pt x="130174" y="111125"/>
                  <a:pt x="132154" y="102385"/>
                  <a:pt x="128587" y="95250"/>
                </a:cubicBezTo>
                <a:cubicBezTo>
                  <a:pt x="126027" y="90131"/>
                  <a:pt x="114300" y="85725"/>
                  <a:pt x="114300" y="85725"/>
                </a:cubicBezTo>
                <a:lnTo>
                  <a:pt x="100012" y="64294"/>
                </a:lnTo>
                <a:cubicBezTo>
                  <a:pt x="98425" y="61913"/>
                  <a:pt x="97631" y="58737"/>
                  <a:pt x="95250" y="57150"/>
                </a:cubicBezTo>
                <a:lnTo>
                  <a:pt x="80962" y="47625"/>
                </a:lnTo>
                <a:cubicBezTo>
                  <a:pt x="79375" y="45244"/>
                  <a:pt x="78223" y="42505"/>
                  <a:pt x="76200" y="40482"/>
                </a:cubicBezTo>
                <a:cubicBezTo>
                  <a:pt x="71583" y="35865"/>
                  <a:pt x="67724" y="35275"/>
                  <a:pt x="61912" y="33338"/>
                </a:cubicBezTo>
                <a:cubicBezTo>
                  <a:pt x="60325" y="30957"/>
                  <a:pt x="55362" y="28429"/>
                  <a:pt x="57150" y="26194"/>
                </a:cubicBezTo>
                <a:cubicBezTo>
                  <a:pt x="60286" y="22274"/>
                  <a:pt x="71437" y="21432"/>
                  <a:pt x="71437" y="21432"/>
                </a:cubicBezTo>
                <a:cubicBezTo>
                  <a:pt x="69056" y="19844"/>
                  <a:pt x="66908" y="17831"/>
                  <a:pt x="64293" y="16669"/>
                </a:cubicBezTo>
                <a:cubicBezTo>
                  <a:pt x="59706" y="14630"/>
                  <a:pt x="50006" y="11907"/>
                  <a:pt x="50006" y="11907"/>
                </a:cubicBezTo>
                <a:cubicBezTo>
                  <a:pt x="47625" y="12701"/>
                  <a:pt x="44637" y="12513"/>
                  <a:pt x="42862" y="14288"/>
                </a:cubicBezTo>
                <a:cubicBezTo>
                  <a:pt x="38815" y="18335"/>
                  <a:pt x="33337" y="28575"/>
                  <a:pt x="33337" y="28575"/>
                </a:cubicBezTo>
                <a:cubicBezTo>
                  <a:pt x="35718" y="30163"/>
                  <a:pt x="37643" y="32968"/>
                  <a:pt x="40481" y="33338"/>
                </a:cubicBezTo>
                <a:cubicBezTo>
                  <a:pt x="59646" y="35838"/>
                  <a:pt x="84534" y="13494"/>
                  <a:pt x="92868" y="1428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Forme libre 101"/>
          <p:cNvSpPr/>
          <p:nvPr/>
        </p:nvSpPr>
        <p:spPr>
          <a:xfrm>
            <a:off x="1074738" y="5845701"/>
            <a:ext cx="571500" cy="214312"/>
          </a:xfrm>
          <a:custGeom>
            <a:avLst/>
            <a:gdLst>
              <a:gd name="connsiteX0" fmla="*/ 0 w 571500"/>
              <a:gd name="connsiteY0" fmla="*/ 42828 h 214278"/>
              <a:gd name="connsiteX1" fmla="*/ 142875 w 571500"/>
              <a:gd name="connsiteY1" fmla="*/ 4728 h 214278"/>
              <a:gd name="connsiteX2" fmla="*/ 252413 w 571500"/>
              <a:gd name="connsiteY2" fmla="*/ 138078 h 214278"/>
              <a:gd name="connsiteX3" fmla="*/ 252413 w 571500"/>
              <a:gd name="connsiteY3" fmla="*/ 138078 h 214278"/>
              <a:gd name="connsiteX4" fmla="*/ 452438 w 571500"/>
              <a:gd name="connsiteY4" fmla="*/ 171416 h 214278"/>
              <a:gd name="connsiteX5" fmla="*/ 452438 w 571500"/>
              <a:gd name="connsiteY5" fmla="*/ 171416 h 214278"/>
              <a:gd name="connsiteX6" fmla="*/ 571500 w 571500"/>
              <a:gd name="connsiteY6" fmla="*/ 214278 h 214278"/>
              <a:gd name="connsiteX7" fmla="*/ 571500 w 571500"/>
              <a:gd name="connsiteY7" fmla="*/ 214278 h 21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500" h="214278">
                <a:moveTo>
                  <a:pt x="0" y="42828"/>
                </a:moveTo>
                <a:cubicBezTo>
                  <a:pt x="50403" y="15840"/>
                  <a:pt x="100806" y="-11147"/>
                  <a:pt x="142875" y="4728"/>
                </a:cubicBezTo>
                <a:cubicBezTo>
                  <a:pt x="184944" y="20603"/>
                  <a:pt x="252413" y="138078"/>
                  <a:pt x="252413" y="138078"/>
                </a:cubicBezTo>
                <a:lnTo>
                  <a:pt x="252413" y="138078"/>
                </a:lnTo>
                <a:lnTo>
                  <a:pt x="452438" y="171416"/>
                </a:lnTo>
                <a:lnTo>
                  <a:pt x="452438" y="171416"/>
                </a:lnTo>
                <a:lnTo>
                  <a:pt x="571500" y="214278"/>
                </a:lnTo>
                <a:lnTo>
                  <a:pt x="571500" y="214278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Forme libre 102"/>
          <p:cNvSpPr/>
          <p:nvPr/>
        </p:nvSpPr>
        <p:spPr>
          <a:xfrm>
            <a:off x="1000125" y="5885388"/>
            <a:ext cx="636588" cy="274638"/>
          </a:xfrm>
          <a:custGeom>
            <a:avLst/>
            <a:gdLst>
              <a:gd name="connsiteX0" fmla="*/ 636836 w 636836"/>
              <a:gd name="connsiteY0" fmla="*/ 150901 h 274913"/>
              <a:gd name="connsiteX1" fmla="*/ 536824 w 636836"/>
              <a:gd name="connsiteY1" fmla="*/ 231863 h 274913"/>
              <a:gd name="connsiteX2" fmla="*/ 379661 w 636836"/>
              <a:gd name="connsiteY2" fmla="*/ 241388 h 274913"/>
              <a:gd name="connsiteX3" fmla="*/ 279649 w 636836"/>
              <a:gd name="connsiteY3" fmla="*/ 212813 h 274913"/>
              <a:gd name="connsiteX4" fmla="*/ 246311 w 636836"/>
              <a:gd name="connsiteY4" fmla="*/ 274726 h 274913"/>
              <a:gd name="connsiteX5" fmla="*/ 136774 w 636836"/>
              <a:gd name="connsiteY5" fmla="*/ 189001 h 274913"/>
              <a:gd name="connsiteX6" fmla="*/ 27236 w 636836"/>
              <a:gd name="connsiteY6" fmla="*/ 93751 h 274913"/>
              <a:gd name="connsiteX7" fmla="*/ 3424 w 636836"/>
              <a:gd name="connsiteY7" fmla="*/ 36601 h 274913"/>
              <a:gd name="connsiteX8" fmla="*/ 84386 w 636836"/>
              <a:gd name="connsiteY8" fmla="*/ 3263 h 274913"/>
              <a:gd name="connsiteX9" fmla="*/ 208211 w 636836"/>
              <a:gd name="connsiteY9" fmla="*/ 117563 h 274913"/>
              <a:gd name="connsiteX10" fmla="*/ 270124 w 636836"/>
              <a:gd name="connsiteY10" fmla="*/ 241388 h 274913"/>
              <a:gd name="connsiteX11" fmla="*/ 255836 w 636836"/>
              <a:gd name="connsiteY11" fmla="*/ 260438 h 27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6836" h="274913">
                <a:moveTo>
                  <a:pt x="636836" y="150901"/>
                </a:moveTo>
                <a:cubicBezTo>
                  <a:pt x="608261" y="183841"/>
                  <a:pt x="579686" y="216782"/>
                  <a:pt x="536824" y="231863"/>
                </a:cubicBezTo>
                <a:cubicBezTo>
                  <a:pt x="493962" y="246944"/>
                  <a:pt x="422523" y="244563"/>
                  <a:pt x="379661" y="241388"/>
                </a:cubicBezTo>
                <a:cubicBezTo>
                  <a:pt x="336799" y="238213"/>
                  <a:pt x="301874" y="207257"/>
                  <a:pt x="279649" y="212813"/>
                </a:cubicBezTo>
                <a:cubicBezTo>
                  <a:pt x="257424" y="218369"/>
                  <a:pt x="270123" y="278695"/>
                  <a:pt x="246311" y="274726"/>
                </a:cubicBezTo>
                <a:cubicBezTo>
                  <a:pt x="222499" y="270757"/>
                  <a:pt x="173287" y="219164"/>
                  <a:pt x="136774" y="189001"/>
                </a:cubicBezTo>
                <a:cubicBezTo>
                  <a:pt x="100261" y="158838"/>
                  <a:pt x="49461" y="119151"/>
                  <a:pt x="27236" y="93751"/>
                </a:cubicBezTo>
                <a:cubicBezTo>
                  <a:pt x="5011" y="68351"/>
                  <a:pt x="-6101" y="51682"/>
                  <a:pt x="3424" y="36601"/>
                </a:cubicBezTo>
                <a:cubicBezTo>
                  <a:pt x="12949" y="21520"/>
                  <a:pt x="50255" y="-10231"/>
                  <a:pt x="84386" y="3263"/>
                </a:cubicBezTo>
                <a:cubicBezTo>
                  <a:pt x="118517" y="16757"/>
                  <a:pt x="177255" y="77875"/>
                  <a:pt x="208211" y="117563"/>
                </a:cubicBezTo>
                <a:cubicBezTo>
                  <a:pt x="239167" y="157251"/>
                  <a:pt x="262186" y="217576"/>
                  <a:pt x="270124" y="241388"/>
                </a:cubicBezTo>
                <a:cubicBezTo>
                  <a:pt x="278061" y="265201"/>
                  <a:pt x="255836" y="260438"/>
                  <a:pt x="255836" y="260438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4" name="Groupe 103"/>
          <p:cNvGrpSpPr>
            <a:grpSpLocks/>
          </p:cNvGrpSpPr>
          <p:nvPr/>
        </p:nvGrpSpPr>
        <p:grpSpPr bwMode="auto">
          <a:xfrm>
            <a:off x="3990975" y="2069038"/>
            <a:ext cx="1589088" cy="2322513"/>
            <a:chOff x="3990933" y="2492896"/>
            <a:chExt cx="1589322" cy="2321997"/>
          </a:xfrm>
        </p:grpSpPr>
        <p:sp>
          <p:nvSpPr>
            <p:cNvPr id="105" name="Text Box 4"/>
            <p:cNvSpPr txBox="1">
              <a:spLocks noChangeArrowheads="1"/>
            </p:cNvSpPr>
            <p:nvPr/>
          </p:nvSpPr>
          <p:spPr bwMode="auto">
            <a:xfrm>
              <a:off x="4356843" y="3718773"/>
              <a:ext cx="122341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dirty="0">
                  <a:latin typeface="Arial" panose="020B0604020202020204" pitchFamily="34" charset="0"/>
                  <a:cs typeface="Arial" panose="020B0604020202020204" pitchFamily="34" charset="0"/>
                </a:rPr>
                <a:t>MEK/ERK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dirty="0">
                  <a:latin typeface="Arial" panose="020B0604020202020204" pitchFamily="34" charset="0"/>
                  <a:cs typeface="Arial" panose="020B0604020202020204" pitchFamily="34" charset="0"/>
                </a:rPr>
                <a:t>c-Fos</a:t>
              </a:r>
            </a:p>
          </p:txBody>
        </p:sp>
        <p:cxnSp>
          <p:nvCxnSpPr>
            <p:cNvPr id="106" name="Connecteur droit avec flèche 105"/>
            <p:cNvCxnSpPr/>
            <p:nvPr/>
          </p:nvCxnSpPr>
          <p:spPr>
            <a:xfrm>
              <a:off x="3990933" y="2492896"/>
              <a:ext cx="484259" cy="33806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 Box 4"/>
            <p:cNvSpPr txBox="1">
              <a:spLocks noChangeArrowheads="1"/>
            </p:cNvSpPr>
            <p:nvPr/>
          </p:nvSpPr>
          <p:spPr bwMode="auto">
            <a:xfrm>
              <a:off x="4448175" y="2817785"/>
              <a:ext cx="68480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panose="020B0604020202020204" pitchFamily="34" charset="0"/>
                  <a:cs typeface="Arial" panose="020B0604020202020204" pitchFamily="34" charset="0"/>
                </a:rPr>
                <a:t>DAG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panose="020B0604020202020204" pitchFamily="34" charset="0"/>
                  <a:cs typeface="Arial" panose="020B0604020202020204" pitchFamily="34" charset="0"/>
                </a:rPr>
                <a:t>PKC</a:t>
              </a:r>
            </a:p>
          </p:txBody>
        </p:sp>
        <p:cxnSp>
          <p:nvCxnSpPr>
            <p:cNvPr id="108" name="Connecteur droit avec flèche 107"/>
            <p:cNvCxnSpPr/>
            <p:nvPr/>
          </p:nvCxnSpPr>
          <p:spPr>
            <a:xfrm>
              <a:off x="4800677" y="3383286"/>
              <a:ext cx="0" cy="33330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avec flèche 108"/>
            <p:cNvCxnSpPr/>
            <p:nvPr/>
          </p:nvCxnSpPr>
          <p:spPr>
            <a:xfrm>
              <a:off x="4832432" y="4335575"/>
              <a:ext cx="185765" cy="47931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e 109"/>
          <p:cNvGrpSpPr>
            <a:grpSpLocks/>
          </p:cNvGrpSpPr>
          <p:nvPr/>
        </p:nvGrpSpPr>
        <p:grpSpPr bwMode="auto">
          <a:xfrm>
            <a:off x="2360613" y="1370538"/>
            <a:ext cx="3694112" cy="711200"/>
            <a:chOff x="2360728" y="1794525"/>
            <a:chExt cx="3694347" cy="709774"/>
          </a:xfrm>
        </p:grpSpPr>
        <p:sp>
          <p:nvSpPr>
            <p:cNvPr id="111" name="Forme libre 16"/>
            <p:cNvSpPr>
              <a:spLocks/>
            </p:cNvSpPr>
            <p:nvPr/>
          </p:nvSpPr>
          <p:spPr bwMode="auto">
            <a:xfrm>
              <a:off x="2360728" y="1986923"/>
              <a:ext cx="144052" cy="517376"/>
            </a:xfrm>
            <a:custGeom>
              <a:avLst/>
              <a:gdLst>
                <a:gd name="T0" fmla="*/ 0 w 412124"/>
                <a:gd name="T1" fmla="*/ 0 h 1339403"/>
                <a:gd name="T2" fmla="*/ 0 w 412124"/>
                <a:gd name="T3" fmla="*/ 0 h 1339403"/>
                <a:gd name="T4" fmla="*/ 0 w 412124"/>
                <a:gd name="T5" fmla="*/ 0 h 1339403"/>
                <a:gd name="T6" fmla="*/ 0 w 412124"/>
                <a:gd name="T7" fmla="*/ 0 h 1339403"/>
                <a:gd name="T8" fmla="*/ 0 w 412124"/>
                <a:gd name="T9" fmla="*/ 0 h 1339403"/>
                <a:gd name="T10" fmla="*/ 0 w 412124"/>
                <a:gd name="T11" fmla="*/ 0 h 1339403"/>
                <a:gd name="T12" fmla="*/ 0 w 412124"/>
                <a:gd name="T13" fmla="*/ 0 h 1339403"/>
                <a:gd name="T14" fmla="*/ 0 w 412124"/>
                <a:gd name="T15" fmla="*/ 0 h 1339403"/>
                <a:gd name="T16" fmla="*/ 0 w 412124"/>
                <a:gd name="T17" fmla="*/ 0 h 13394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2124" h="1339403">
                  <a:moveTo>
                    <a:pt x="0" y="1339403"/>
                  </a:moveTo>
                  <a:cubicBezTo>
                    <a:pt x="4293" y="1026017"/>
                    <a:pt x="986" y="712435"/>
                    <a:pt x="12879" y="399245"/>
                  </a:cubicBezTo>
                  <a:cubicBezTo>
                    <a:pt x="14534" y="355658"/>
                    <a:pt x="46768" y="300962"/>
                    <a:pt x="77274" y="270456"/>
                  </a:cubicBezTo>
                  <a:cubicBezTo>
                    <a:pt x="88219" y="259511"/>
                    <a:pt x="103031" y="253284"/>
                    <a:pt x="115910" y="244698"/>
                  </a:cubicBezTo>
                  <a:cubicBezTo>
                    <a:pt x="124496" y="231819"/>
                    <a:pt x="130019" y="216255"/>
                    <a:pt x="141668" y="206062"/>
                  </a:cubicBezTo>
                  <a:cubicBezTo>
                    <a:pt x="164966" y="185677"/>
                    <a:pt x="193183" y="171718"/>
                    <a:pt x="218941" y="154546"/>
                  </a:cubicBezTo>
                  <a:cubicBezTo>
                    <a:pt x="344559" y="70800"/>
                    <a:pt x="149342" y="201978"/>
                    <a:pt x="309093" y="90152"/>
                  </a:cubicBezTo>
                  <a:cubicBezTo>
                    <a:pt x="334454" y="72399"/>
                    <a:pt x="386366" y="38636"/>
                    <a:pt x="386366" y="38636"/>
                  </a:cubicBezTo>
                  <a:lnTo>
                    <a:pt x="412124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fr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orme libre 16"/>
            <p:cNvSpPr>
              <a:spLocks/>
            </p:cNvSpPr>
            <p:nvPr/>
          </p:nvSpPr>
          <p:spPr bwMode="auto">
            <a:xfrm>
              <a:off x="5911023" y="1794525"/>
              <a:ext cx="144052" cy="517376"/>
            </a:xfrm>
            <a:custGeom>
              <a:avLst/>
              <a:gdLst>
                <a:gd name="T0" fmla="*/ 0 w 412124"/>
                <a:gd name="T1" fmla="*/ 0 h 1339403"/>
                <a:gd name="T2" fmla="*/ 0 w 412124"/>
                <a:gd name="T3" fmla="*/ 0 h 1339403"/>
                <a:gd name="T4" fmla="*/ 0 w 412124"/>
                <a:gd name="T5" fmla="*/ 0 h 1339403"/>
                <a:gd name="T6" fmla="*/ 0 w 412124"/>
                <a:gd name="T7" fmla="*/ 0 h 1339403"/>
                <a:gd name="T8" fmla="*/ 0 w 412124"/>
                <a:gd name="T9" fmla="*/ 0 h 1339403"/>
                <a:gd name="T10" fmla="*/ 0 w 412124"/>
                <a:gd name="T11" fmla="*/ 0 h 1339403"/>
                <a:gd name="T12" fmla="*/ 0 w 412124"/>
                <a:gd name="T13" fmla="*/ 0 h 1339403"/>
                <a:gd name="T14" fmla="*/ 0 w 412124"/>
                <a:gd name="T15" fmla="*/ 0 h 1339403"/>
                <a:gd name="T16" fmla="*/ 0 w 412124"/>
                <a:gd name="T17" fmla="*/ 0 h 13394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2124" h="1339403">
                  <a:moveTo>
                    <a:pt x="0" y="1339403"/>
                  </a:moveTo>
                  <a:cubicBezTo>
                    <a:pt x="4293" y="1026017"/>
                    <a:pt x="986" y="712435"/>
                    <a:pt x="12879" y="399245"/>
                  </a:cubicBezTo>
                  <a:cubicBezTo>
                    <a:pt x="14534" y="355658"/>
                    <a:pt x="46768" y="300962"/>
                    <a:pt x="77274" y="270456"/>
                  </a:cubicBezTo>
                  <a:cubicBezTo>
                    <a:pt x="88219" y="259511"/>
                    <a:pt x="103031" y="253284"/>
                    <a:pt x="115910" y="244698"/>
                  </a:cubicBezTo>
                  <a:cubicBezTo>
                    <a:pt x="124496" y="231819"/>
                    <a:pt x="130019" y="216255"/>
                    <a:pt x="141668" y="206062"/>
                  </a:cubicBezTo>
                  <a:cubicBezTo>
                    <a:pt x="164966" y="185677"/>
                    <a:pt x="193183" y="171718"/>
                    <a:pt x="218941" y="154546"/>
                  </a:cubicBezTo>
                  <a:cubicBezTo>
                    <a:pt x="344559" y="70800"/>
                    <a:pt x="149342" y="201978"/>
                    <a:pt x="309093" y="90152"/>
                  </a:cubicBezTo>
                  <a:cubicBezTo>
                    <a:pt x="334454" y="72399"/>
                    <a:pt x="386366" y="38636"/>
                    <a:pt x="386366" y="38636"/>
                  </a:cubicBezTo>
                  <a:lnTo>
                    <a:pt x="412124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fr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3" name="Groupe 112"/>
          <p:cNvGrpSpPr/>
          <p:nvPr/>
        </p:nvGrpSpPr>
        <p:grpSpPr>
          <a:xfrm>
            <a:off x="2195736" y="908720"/>
            <a:ext cx="4892576" cy="584775"/>
            <a:chOff x="2195736" y="1332057"/>
            <a:chExt cx="4892576" cy="584775"/>
          </a:xfrm>
        </p:grpSpPr>
        <p:sp>
          <p:nvSpPr>
            <p:cNvPr id="114" name="Text Box 4"/>
            <p:cNvSpPr txBox="1">
              <a:spLocks noChangeArrowheads="1"/>
            </p:cNvSpPr>
            <p:nvPr/>
          </p:nvSpPr>
          <p:spPr bwMode="auto">
            <a:xfrm>
              <a:off x="2195736" y="1332057"/>
              <a:ext cx="83747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BK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Lys-BK</a:t>
              </a:r>
              <a:endParaRPr lang="fr-FR" altLang="fr-F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Text Box 4"/>
            <p:cNvSpPr txBox="1">
              <a:spLocks noChangeArrowheads="1"/>
            </p:cNvSpPr>
            <p:nvPr/>
          </p:nvSpPr>
          <p:spPr bwMode="auto">
            <a:xfrm>
              <a:off x="5349951" y="1442973"/>
              <a:ext cx="173836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Lys-des-Arg</a:t>
              </a:r>
              <a:r>
                <a:rPr lang="fr-FR" altLang="fr-FR" sz="1600" baseline="30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r>
                <a:rPr lang="fr-FR" altLang="fr-FR" sz="1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-BK</a:t>
              </a:r>
              <a:endParaRPr lang="fr-FR" altLang="fr-F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6" name="Text Box 4"/>
          <p:cNvSpPr txBox="1">
            <a:spLocks noChangeArrowheads="1"/>
          </p:cNvSpPr>
          <p:nvPr/>
        </p:nvSpPr>
        <p:spPr bwMode="auto">
          <a:xfrm>
            <a:off x="107504" y="76562"/>
            <a:ext cx="34115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Signaling</a:t>
            </a:r>
            <a:r>
              <a:rPr lang="fr-CA" alt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CA" altLang="fr-FR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endothelial</a:t>
            </a:r>
            <a:r>
              <a:rPr lang="fr-CA" alt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fr-FR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fr-FR" alt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Need</a:t>
            </a:r>
            <a:r>
              <a:rPr lang="fr-CA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for a </a:t>
            </a:r>
            <a:r>
              <a:rPr lang="fr-CA" sz="40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human</a:t>
            </a:r>
            <a:r>
              <a:rPr lang="fr-CA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CA" sz="40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bioassay</a:t>
            </a:r>
            <a:endParaRPr lang="fr-CA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latin typeface="Arial" pitchFamily="34" charset="0"/>
                <a:cs typeface="Arial" pitchFamily="34" charset="0"/>
              </a:rPr>
              <a:t>In vitro screening of new ligands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radioligand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binding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competition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, simple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signaling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(e.g.,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intracellular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calcium)</a:t>
            </a:r>
          </a:p>
          <a:p>
            <a:r>
              <a:rPr lang="fr-CA" dirty="0" smtClean="0">
                <a:latin typeface="Arial" pitchFamily="34" charset="0"/>
                <a:cs typeface="Arial" pitchFamily="34" charset="0"/>
              </a:rPr>
              <a:t>BK B2R has a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notoriously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species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specific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pharmacological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profile</a:t>
            </a:r>
          </a:p>
          <a:p>
            <a:r>
              <a:rPr lang="fr-CA" dirty="0" err="1" smtClean="0">
                <a:latin typeface="Arial" pitchFamily="34" charset="0"/>
                <a:cs typeface="Arial" pitchFamily="34" charset="0"/>
              </a:rPr>
              <a:t>Naturally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expressed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BK B2R in the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umbilical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vein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(not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overexpressed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)</a:t>
            </a:r>
            <a:endParaRPr lang="fr-C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9"/>
          <p:cNvSpPr txBox="1">
            <a:spLocks noChangeArrowheads="1"/>
          </p:cNvSpPr>
          <p:nvPr/>
        </p:nvSpPr>
        <p:spPr bwMode="auto">
          <a:xfrm>
            <a:off x="6972300" y="846138"/>
            <a:ext cx="6572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000">
                <a:cs typeface="Arial" charset="0"/>
              </a:rPr>
              <a:t>vein</a:t>
            </a:r>
            <a:endParaRPr lang="fr-FR" altLang="fr-FR" sz="2000">
              <a:cs typeface="Arial" charset="0"/>
            </a:endParaRPr>
          </a:p>
        </p:txBody>
      </p:sp>
      <p:sp>
        <p:nvSpPr>
          <p:cNvPr id="3075" name="Oval 52"/>
          <p:cNvSpPr>
            <a:spLocks noChangeArrowheads="1"/>
          </p:cNvSpPr>
          <p:nvPr/>
        </p:nvSpPr>
        <p:spPr bwMode="auto">
          <a:xfrm>
            <a:off x="6632575" y="276225"/>
            <a:ext cx="1276350" cy="576263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000">
              <a:cs typeface="Arial" charset="0"/>
            </a:endParaRPr>
          </a:p>
        </p:txBody>
      </p:sp>
      <p:sp>
        <p:nvSpPr>
          <p:cNvPr id="3076" name="Freeform 53"/>
          <p:cNvSpPr>
            <a:spLocks/>
          </p:cNvSpPr>
          <p:nvPr/>
        </p:nvSpPr>
        <p:spPr bwMode="auto">
          <a:xfrm>
            <a:off x="6756400" y="420688"/>
            <a:ext cx="955675" cy="306387"/>
          </a:xfrm>
          <a:custGeom>
            <a:avLst/>
            <a:gdLst>
              <a:gd name="T0" fmla="*/ 2147483647 w 576"/>
              <a:gd name="T1" fmla="*/ 2147483647 h 245"/>
              <a:gd name="T2" fmla="*/ 2147483647 w 576"/>
              <a:gd name="T3" fmla="*/ 2147483647 h 245"/>
              <a:gd name="T4" fmla="*/ 2147483647 w 576"/>
              <a:gd name="T5" fmla="*/ 2147483647 h 245"/>
              <a:gd name="T6" fmla="*/ 2147483647 w 576"/>
              <a:gd name="T7" fmla="*/ 2147483647 h 245"/>
              <a:gd name="T8" fmla="*/ 2147483647 w 576"/>
              <a:gd name="T9" fmla="*/ 2147483647 h 245"/>
              <a:gd name="T10" fmla="*/ 2147483647 w 576"/>
              <a:gd name="T11" fmla="*/ 2147483647 h 245"/>
              <a:gd name="T12" fmla="*/ 2147483647 w 576"/>
              <a:gd name="T13" fmla="*/ 2147483647 h 245"/>
              <a:gd name="T14" fmla="*/ 2147483647 w 576"/>
              <a:gd name="T15" fmla="*/ 2147483647 h 245"/>
              <a:gd name="T16" fmla="*/ 2147483647 w 576"/>
              <a:gd name="T17" fmla="*/ 2147483647 h 245"/>
              <a:gd name="T18" fmla="*/ 2147483647 w 576"/>
              <a:gd name="T19" fmla="*/ 2147483647 h 245"/>
              <a:gd name="T20" fmla="*/ 2147483647 w 576"/>
              <a:gd name="T21" fmla="*/ 2147483647 h 245"/>
              <a:gd name="T22" fmla="*/ 2147483647 w 576"/>
              <a:gd name="T23" fmla="*/ 2147483647 h 245"/>
              <a:gd name="T24" fmla="*/ 2147483647 w 576"/>
              <a:gd name="T25" fmla="*/ 2147483647 h 245"/>
              <a:gd name="T26" fmla="*/ 2147483647 w 576"/>
              <a:gd name="T27" fmla="*/ 2147483647 h 245"/>
              <a:gd name="T28" fmla="*/ 2147483647 w 576"/>
              <a:gd name="T29" fmla="*/ 2147483647 h 245"/>
              <a:gd name="T30" fmla="*/ 2147483647 w 576"/>
              <a:gd name="T31" fmla="*/ 2147483647 h 245"/>
              <a:gd name="T32" fmla="*/ 0 w 576"/>
              <a:gd name="T33" fmla="*/ 2147483647 h 245"/>
              <a:gd name="T34" fmla="*/ 2147483647 w 576"/>
              <a:gd name="T35" fmla="*/ 2147483647 h 245"/>
              <a:gd name="T36" fmla="*/ 2147483647 w 576"/>
              <a:gd name="T37" fmla="*/ 2147483647 h 245"/>
              <a:gd name="T38" fmla="*/ 2147483647 w 576"/>
              <a:gd name="T39" fmla="*/ 2147483647 h 245"/>
              <a:gd name="T40" fmla="*/ 2147483647 w 576"/>
              <a:gd name="T41" fmla="*/ 2147483647 h 245"/>
              <a:gd name="T42" fmla="*/ 2147483647 w 576"/>
              <a:gd name="T43" fmla="*/ 2147483647 h 2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76" h="245">
                <a:moveTo>
                  <a:pt x="120" y="197"/>
                </a:moveTo>
                <a:cubicBezTo>
                  <a:pt x="140" y="210"/>
                  <a:pt x="149" y="207"/>
                  <a:pt x="177" y="209"/>
                </a:cubicBezTo>
                <a:cubicBezTo>
                  <a:pt x="202" y="217"/>
                  <a:pt x="217" y="239"/>
                  <a:pt x="243" y="245"/>
                </a:cubicBezTo>
                <a:cubicBezTo>
                  <a:pt x="254" y="242"/>
                  <a:pt x="262" y="237"/>
                  <a:pt x="273" y="233"/>
                </a:cubicBezTo>
                <a:cubicBezTo>
                  <a:pt x="359" y="234"/>
                  <a:pt x="425" y="218"/>
                  <a:pt x="498" y="242"/>
                </a:cubicBezTo>
                <a:cubicBezTo>
                  <a:pt x="539" y="234"/>
                  <a:pt x="502" y="175"/>
                  <a:pt x="531" y="146"/>
                </a:cubicBezTo>
                <a:cubicBezTo>
                  <a:pt x="539" y="122"/>
                  <a:pt x="552" y="110"/>
                  <a:pt x="576" y="104"/>
                </a:cubicBezTo>
                <a:cubicBezTo>
                  <a:pt x="557" y="75"/>
                  <a:pt x="527" y="69"/>
                  <a:pt x="498" y="53"/>
                </a:cubicBezTo>
                <a:cubicBezTo>
                  <a:pt x="480" y="43"/>
                  <a:pt x="467" y="28"/>
                  <a:pt x="450" y="17"/>
                </a:cubicBezTo>
                <a:cubicBezTo>
                  <a:pt x="443" y="6"/>
                  <a:pt x="440" y="0"/>
                  <a:pt x="426" y="5"/>
                </a:cubicBezTo>
                <a:cubicBezTo>
                  <a:pt x="409" y="30"/>
                  <a:pt x="411" y="25"/>
                  <a:pt x="378" y="29"/>
                </a:cubicBezTo>
                <a:cubicBezTo>
                  <a:pt x="337" y="43"/>
                  <a:pt x="258" y="33"/>
                  <a:pt x="222" y="32"/>
                </a:cubicBezTo>
                <a:cubicBezTo>
                  <a:pt x="190" y="21"/>
                  <a:pt x="200" y="38"/>
                  <a:pt x="174" y="56"/>
                </a:cubicBezTo>
                <a:cubicBezTo>
                  <a:pt x="149" y="73"/>
                  <a:pt x="150" y="74"/>
                  <a:pt x="120" y="77"/>
                </a:cubicBezTo>
                <a:cubicBezTo>
                  <a:pt x="106" y="82"/>
                  <a:pt x="94" y="93"/>
                  <a:pt x="81" y="101"/>
                </a:cubicBezTo>
                <a:cubicBezTo>
                  <a:pt x="69" y="109"/>
                  <a:pt x="41" y="109"/>
                  <a:pt x="30" y="110"/>
                </a:cubicBezTo>
                <a:cubicBezTo>
                  <a:pt x="17" y="114"/>
                  <a:pt x="10" y="115"/>
                  <a:pt x="0" y="125"/>
                </a:cubicBezTo>
                <a:cubicBezTo>
                  <a:pt x="5" y="139"/>
                  <a:pt x="17" y="148"/>
                  <a:pt x="21" y="161"/>
                </a:cubicBezTo>
                <a:cubicBezTo>
                  <a:pt x="26" y="175"/>
                  <a:pt x="24" y="195"/>
                  <a:pt x="36" y="206"/>
                </a:cubicBezTo>
                <a:cubicBezTo>
                  <a:pt x="50" y="219"/>
                  <a:pt x="55" y="218"/>
                  <a:pt x="72" y="224"/>
                </a:cubicBezTo>
                <a:cubicBezTo>
                  <a:pt x="78" y="226"/>
                  <a:pt x="90" y="230"/>
                  <a:pt x="90" y="230"/>
                </a:cubicBezTo>
                <a:cubicBezTo>
                  <a:pt x="109" y="224"/>
                  <a:pt x="97" y="197"/>
                  <a:pt x="120" y="197"/>
                </a:cubicBezTo>
                <a:close/>
              </a:path>
            </a:pathLst>
          </a:custGeom>
          <a:solidFill>
            <a:srgbClr val="F6DED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3077" name="Rectangle 55"/>
          <p:cNvSpPr>
            <a:spLocks noChangeArrowheads="1"/>
          </p:cNvSpPr>
          <p:nvPr/>
        </p:nvSpPr>
        <p:spPr bwMode="auto">
          <a:xfrm>
            <a:off x="7531100" y="420688"/>
            <a:ext cx="469900" cy="201612"/>
          </a:xfrm>
          <a:prstGeom prst="rect">
            <a:avLst/>
          </a:prstGeom>
          <a:noFill/>
          <a:ln w="15875">
            <a:solidFill>
              <a:srgbClr val="009999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000">
              <a:cs typeface="Arial" charset="0"/>
            </a:endParaRPr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40" y="2421657"/>
            <a:ext cx="6056312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187450" y="5805488"/>
            <a:ext cx="431800" cy="287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9" name="Rectangle 18"/>
          <p:cNvSpPr/>
          <p:nvPr/>
        </p:nvSpPr>
        <p:spPr>
          <a:xfrm>
            <a:off x="3924300" y="5953125"/>
            <a:ext cx="935038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9" name="ZoneTexte 8"/>
          <p:cNvSpPr txBox="1"/>
          <p:nvPr/>
        </p:nvSpPr>
        <p:spPr>
          <a:xfrm>
            <a:off x="179388" y="260648"/>
            <a:ext cx="3168650" cy="2246769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B2R antagonists exert species-specific effect: need for a bioassay based on human tissues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in a time scale of hours</a:t>
            </a:r>
            <a:endParaRPr lang="en-C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40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9"/>
          <p:cNvSpPr txBox="1">
            <a:spLocks noChangeArrowheads="1"/>
          </p:cNvSpPr>
          <p:nvPr/>
        </p:nvSpPr>
        <p:spPr bwMode="auto">
          <a:xfrm>
            <a:off x="6972300" y="846138"/>
            <a:ext cx="6572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000">
                <a:cs typeface="Arial" charset="0"/>
              </a:rPr>
              <a:t>vein</a:t>
            </a:r>
            <a:endParaRPr lang="fr-FR" altLang="fr-FR" sz="2000">
              <a:cs typeface="Arial" charset="0"/>
            </a:endParaRPr>
          </a:p>
        </p:txBody>
      </p:sp>
      <p:sp>
        <p:nvSpPr>
          <p:cNvPr id="4099" name="Text Box 40"/>
          <p:cNvSpPr txBox="1">
            <a:spLocks noChangeArrowheads="1"/>
          </p:cNvSpPr>
          <p:nvPr/>
        </p:nvSpPr>
        <p:spPr bwMode="auto">
          <a:xfrm>
            <a:off x="4651375" y="1771650"/>
            <a:ext cx="14970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l-GR" altLang="fr-FR" sz="2000">
                <a:cs typeface="Arial" charset="0"/>
              </a:rPr>
              <a:t>α</a:t>
            </a:r>
            <a:r>
              <a:rPr lang="fr-CA" altLang="fr-FR" sz="2000">
                <a:cs typeface="Arial" charset="0"/>
              </a:rPr>
              <a:t>-actin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A" altLang="fr-FR" sz="2000">
                <a:cs typeface="Arial" charset="0"/>
              </a:rPr>
              <a:t>monoclonal</a:t>
            </a:r>
            <a:endParaRPr lang="el-GR" altLang="fr-FR" sz="2000">
              <a:cs typeface="Arial" charset="0"/>
            </a:endParaRPr>
          </a:p>
        </p:txBody>
      </p:sp>
      <p:sp>
        <p:nvSpPr>
          <p:cNvPr id="4100" name="Text Box 44"/>
          <p:cNvSpPr txBox="1">
            <a:spLocks noChangeArrowheads="1"/>
          </p:cNvSpPr>
          <p:nvPr/>
        </p:nvSpPr>
        <p:spPr bwMode="auto">
          <a:xfrm>
            <a:off x="4724400" y="4433888"/>
            <a:ext cx="14239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A" altLang="fr-FR" sz="2000">
                <a:cs typeface="Arial" charset="0"/>
              </a:rPr>
              <a:t>ACE (C28)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A" altLang="fr-FR" sz="2000">
                <a:cs typeface="Arial" charset="0"/>
              </a:rPr>
              <a:t>polyclonal</a:t>
            </a:r>
            <a:endParaRPr lang="fr-FR" altLang="fr-FR" sz="2000">
              <a:cs typeface="Arial" charset="0"/>
            </a:endParaRPr>
          </a:p>
        </p:txBody>
      </p:sp>
      <p:sp>
        <p:nvSpPr>
          <p:cNvPr id="4101" name="Text Box 46"/>
          <p:cNvSpPr txBox="1">
            <a:spLocks noChangeArrowheads="1"/>
          </p:cNvSpPr>
          <p:nvPr/>
        </p:nvSpPr>
        <p:spPr bwMode="auto">
          <a:xfrm>
            <a:off x="4821238" y="3103563"/>
            <a:ext cx="13271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A" altLang="fr-FR" sz="2000" dirty="0" err="1">
                <a:cs typeface="Arial" charset="0"/>
              </a:rPr>
              <a:t>vWF</a:t>
            </a:r>
            <a:endParaRPr lang="fr-CA" altLang="fr-FR" sz="2000" dirty="0"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A" altLang="fr-FR" sz="2000" dirty="0" err="1">
                <a:cs typeface="Arial" charset="0"/>
              </a:rPr>
              <a:t>polyclonal</a:t>
            </a:r>
            <a:endParaRPr lang="fr-FR" altLang="fr-FR" sz="2000" dirty="0">
              <a:cs typeface="Arial" charset="0"/>
            </a:endParaRPr>
          </a:p>
        </p:txBody>
      </p:sp>
      <p:pic>
        <p:nvPicPr>
          <p:cNvPr id="4102" name="Picture 47"/>
          <p:cNvPicPr>
            <a:picLocks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1700213"/>
            <a:ext cx="2349500" cy="1014412"/>
          </a:xfrm>
          <a:prstGeom prst="rect">
            <a:avLst/>
          </a:prstGeom>
          <a:noFill/>
          <a:ln w="15875">
            <a:solidFill>
              <a:srgbClr val="009999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49"/>
          <p:cNvPicPr>
            <a:picLocks noChangeArrowheads="1"/>
          </p:cNvPicPr>
          <p:nvPr/>
        </p:nvPicPr>
        <p:blipFill>
          <a:blip r:embed="rId4" cstate="print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2994025"/>
            <a:ext cx="2349500" cy="1014413"/>
          </a:xfrm>
          <a:prstGeom prst="rect">
            <a:avLst/>
          </a:prstGeom>
          <a:noFill/>
          <a:ln w="15875">
            <a:solidFill>
              <a:srgbClr val="009999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4" name="Oval 52"/>
          <p:cNvSpPr>
            <a:spLocks noChangeArrowheads="1"/>
          </p:cNvSpPr>
          <p:nvPr/>
        </p:nvSpPr>
        <p:spPr bwMode="auto">
          <a:xfrm>
            <a:off x="6632575" y="276225"/>
            <a:ext cx="1276350" cy="576263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000">
              <a:cs typeface="Arial" charset="0"/>
            </a:endParaRPr>
          </a:p>
        </p:txBody>
      </p:sp>
      <p:sp>
        <p:nvSpPr>
          <p:cNvPr id="4105" name="Freeform 53"/>
          <p:cNvSpPr>
            <a:spLocks/>
          </p:cNvSpPr>
          <p:nvPr/>
        </p:nvSpPr>
        <p:spPr bwMode="auto">
          <a:xfrm>
            <a:off x="6756400" y="420688"/>
            <a:ext cx="955675" cy="306387"/>
          </a:xfrm>
          <a:custGeom>
            <a:avLst/>
            <a:gdLst>
              <a:gd name="T0" fmla="*/ 2147483647 w 576"/>
              <a:gd name="T1" fmla="*/ 2147483647 h 245"/>
              <a:gd name="T2" fmla="*/ 2147483647 w 576"/>
              <a:gd name="T3" fmla="*/ 2147483647 h 245"/>
              <a:gd name="T4" fmla="*/ 2147483647 w 576"/>
              <a:gd name="T5" fmla="*/ 2147483647 h 245"/>
              <a:gd name="T6" fmla="*/ 2147483647 w 576"/>
              <a:gd name="T7" fmla="*/ 2147483647 h 245"/>
              <a:gd name="T8" fmla="*/ 2147483647 w 576"/>
              <a:gd name="T9" fmla="*/ 2147483647 h 245"/>
              <a:gd name="T10" fmla="*/ 2147483647 w 576"/>
              <a:gd name="T11" fmla="*/ 2147483647 h 245"/>
              <a:gd name="T12" fmla="*/ 2147483647 w 576"/>
              <a:gd name="T13" fmla="*/ 2147483647 h 245"/>
              <a:gd name="T14" fmla="*/ 2147483647 w 576"/>
              <a:gd name="T15" fmla="*/ 2147483647 h 245"/>
              <a:gd name="T16" fmla="*/ 2147483647 w 576"/>
              <a:gd name="T17" fmla="*/ 2147483647 h 245"/>
              <a:gd name="T18" fmla="*/ 2147483647 w 576"/>
              <a:gd name="T19" fmla="*/ 2147483647 h 245"/>
              <a:gd name="T20" fmla="*/ 2147483647 w 576"/>
              <a:gd name="T21" fmla="*/ 2147483647 h 245"/>
              <a:gd name="T22" fmla="*/ 2147483647 w 576"/>
              <a:gd name="T23" fmla="*/ 2147483647 h 245"/>
              <a:gd name="T24" fmla="*/ 2147483647 w 576"/>
              <a:gd name="T25" fmla="*/ 2147483647 h 245"/>
              <a:gd name="T26" fmla="*/ 2147483647 w 576"/>
              <a:gd name="T27" fmla="*/ 2147483647 h 245"/>
              <a:gd name="T28" fmla="*/ 2147483647 w 576"/>
              <a:gd name="T29" fmla="*/ 2147483647 h 245"/>
              <a:gd name="T30" fmla="*/ 2147483647 w 576"/>
              <a:gd name="T31" fmla="*/ 2147483647 h 245"/>
              <a:gd name="T32" fmla="*/ 0 w 576"/>
              <a:gd name="T33" fmla="*/ 2147483647 h 245"/>
              <a:gd name="T34" fmla="*/ 2147483647 w 576"/>
              <a:gd name="T35" fmla="*/ 2147483647 h 245"/>
              <a:gd name="T36" fmla="*/ 2147483647 w 576"/>
              <a:gd name="T37" fmla="*/ 2147483647 h 245"/>
              <a:gd name="T38" fmla="*/ 2147483647 w 576"/>
              <a:gd name="T39" fmla="*/ 2147483647 h 245"/>
              <a:gd name="T40" fmla="*/ 2147483647 w 576"/>
              <a:gd name="T41" fmla="*/ 2147483647 h 245"/>
              <a:gd name="T42" fmla="*/ 2147483647 w 576"/>
              <a:gd name="T43" fmla="*/ 2147483647 h 2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76" h="245">
                <a:moveTo>
                  <a:pt x="120" y="197"/>
                </a:moveTo>
                <a:cubicBezTo>
                  <a:pt x="140" y="210"/>
                  <a:pt x="149" y="207"/>
                  <a:pt x="177" y="209"/>
                </a:cubicBezTo>
                <a:cubicBezTo>
                  <a:pt x="202" y="217"/>
                  <a:pt x="217" y="239"/>
                  <a:pt x="243" y="245"/>
                </a:cubicBezTo>
                <a:cubicBezTo>
                  <a:pt x="254" y="242"/>
                  <a:pt x="262" y="237"/>
                  <a:pt x="273" y="233"/>
                </a:cubicBezTo>
                <a:cubicBezTo>
                  <a:pt x="359" y="234"/>
                  <a:pt x="425" y="218"/>
                  <a:pt x="498" y="242"/>
                </a:cubicBezTo>
                <a:cubicBezTo>
                  <a:pt x="539" y="234"/>
                  <a:pt x="502" y="175"/>
                  <a:pt x="531" y="146"/>
                </a:cubicBezTo>
                <a:cubicBezTo>
                  <a:pt x="539" y="122"/>
                  <a:pt x="552" y="110"/>
                  <a:pt x="576" y="104"/>
                </a:cubicBezTo>
                <a:cubicBezTo>
                  <a:pt x="557" y="75"/>
                  <a:pt x="527" y="69"/>
                  <a:pt x="498" y="53"/>
                </a:cubicBezTo>
                <a:cubicBezTo>
                  <a:pt x="480" y="43"/>
                  <a:pt x="467" y="28"/>
                  <a:pt x="450" y="17"/>
                </a:cubicBezTo>
                <a:cubicBezTo>
                  <a:pt x="443" y="6"/>
                  <a:pt x="440" y="0"/>
                  <a:pt x="426" y="5"/>
                </a:cubicBezTo>
                <a:cubicBezTo>
                  <a:pt x="409" y="30"/>
                  <a:pt x="411" y="25"/>
                  <a:pt x="378" y="29"/>
                </a:cubicBezTo>
                <a:cubicBezTo>
                  <a:pt x="337" y="43"/>
                  <a:pt x="258" y="33"/>
                  <a:pt x="222" y="32"/>
                </a:cubicBezTo>
                <a:cubicBezTo>
                  <a:pt x="190" y="21"/>
                  <a:pt x="200" y="38"/>
                  <a:pt x="174" y="56"/>
                </a:cubicBezTo>
                <a:cubicBezTo>
                  <a:pt x="149" y="73"/>
                  <a:pt x="150" y="74"/>
                  <a:pt x="120" y="77"/>
                </a:cubicBezTo>
                <a:cubicBezTo>
                  <a:pt x="106" y="82"/>
                  <a:pt x="94" y="93"/>
                  <a:pt x="81" y="101"/>
                </a:cubicBezTo>
                <a:cubicBezTo>
                  <a:pt x="69" y="109"/>
                  <a:pt x="41" y="109"/>
                  <a:pt x="30" y="110"/>
                </a:cubicBezTo>
                <a:cubicBezTo>
                  <a:pt x="17" y="114"/>
                  <a:pt x="10" y="115"/>
                  <a:pt x="0" y="125"/>
                </a:cubicBezTo>
                <a:cubicBezTo>
                  <a:pt x="5" y="139"/>
                  <a:pt x="17" y="148"/>
                  <a:pt x="21" y="161"/>
                </a:cubicBezTo>
                <a:cubicBezTo>
                  <a:pt x="26" y="175"/>
                  <a:pt x="24" y="195"/>
                  <a:pt x="36" y="206"/>
                </a:cubicBezTo>
                <a:cubicBezTo>
                  <a:pt x="50" y="219"/>
                  <a:pt x="55" y="218"/>
                  <a:pt x="72" y="224"/>
                </a:cubicBezTo>
                <a:cubicBezTo>
                  <a:pt x="78" y="226"/>
                  <a:pt x="90" y="230"/>
                  <a:pt x="90" y="230"/>
                </a:cubicBezTo>
                <a:cubicBezTo>
                  <a:pt x="109" y="224"/>
                  <a:pt x="97" y="197"/>
                  <a:pt x="120" y="197"/>
                </a:cubicBezTo>
                <a:close/>
              </a:path>
            </a:pathLst>
          </a:custGeom>
          <a:solidFill>
            <a:srgbClr val="F6DED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pic>
        <p:nvPicPr>
          <p:cNvPr id="4106" name="Picture 56"/>
          <p:cNvPicPr preferRelativeResize="0">
            <a:picLocks noChangeArrowheads="1"/>
          </p:cNvPicPr>
          <p:nvPr/>
        </p:nvPicPr>
        <p:blipFill>
          <a:blip r:embed="rId5" cstate="print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4286250"/>
            <a:ext cx="2349500" cy="1014413"/>
          </a:xfrm>
          <a:prstGeom prst="rect">
            <a:avLst/>
          </a:prstGeom>
          <a:noFill/>
          <a:ln w="15875">
            <a:solidFill>
              <a:srgbClr val="009999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9388" y="1700808"/>
            <a:ext cx="3168650" cy="4093428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Obtained after uncomplicated elective caesarean sections (with informed consent)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C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SMCs dominate → contractile response mediated by BK B</a:t>
            </a:r>
            <a:r>
              <a:rPr lang="en-CA" sz="20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C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HUVECs: this is where they </a:t>
            </a:r>
            <a:r>
              <a:rPr lang="en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</a:t>
            </a:r>
            <a:endParaRPr lang="en-C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C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8" name="Rectangle 55"/>
          <p:cNvSpPr>
            <a:spLocks noChangeArrowheads="1"/>
          </p:cNvSpPr>
          <p:nvPr/>
        </p:nvSpPr>
        <p:spPr bwMode="auto">
          <a:xfrm>
            <a:off x="7531100" y="420688"/>
            <a:ext cx="469900" cy="201612"/>
          </a:xfrm>
          <a:prstGeom prst="rect">
            <a:avLst/>
          </a:prstGeom>
          <a:noFill/>
          <a:ln w="15875">
            <a:solidFill>
              <a:srgbClr val="009999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000">
              <a:cs typeface="Arial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149108" y="6324600"/>
            <a:ext cx="5455340" cy="400110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Koumbadinga</a:t>
            </a: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  <a:r>
              <a:rPr lang="fr-CA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Peptides </a:t>
            </a: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2010;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1546</a:t>
            </a: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125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6"/>
          <p:cNvSpPr>
            <a:spLocks noChangeArrowheads="1"/>
          </p:cNvSpPr>
          <p:nvPr/>
        </p:nvSpPr>
        <p:spPr bwMode="auto">
          <a:xfrm rot="-7626623">
            <a:off x="3420269" y="37307"/>
            <a:ext cx="317500" cy="1439862"/>
          </a:xfrm>
          <a:prstGeom prst="can">
            <a:avLst>
              <a:gd name="adj" fmla="val 86711"/>
            </a:avLst>
          </a:prstGeom>
          <a:gradFill rotWithShape="0">
            <a:gsLst>
              <a:gs pos="0">
                <a:srgbClr val="604545"/>
              </a:gs>
              <a:gs pos="50000">
                <a:srgbClr val="D09696"/>
              </a:gs>
              <a:gs pos="100000">
                <a:srgbClr val="604545"/>
              </a:gs>
            </a:gsLst>
            <a:lin ang="5400000" scaled="1"/>
          </a:gradFill>
          <a:ln w="9525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itchFamily="18" charset="0"/>
            </a:endParaRPr>
          </a:p>
        </p:txBody>
      </p:sp>
      <p:pic>
        <p:nvPicPr>
          <p:cNvPr id="5123" name="Picture 14" descr="SCISSO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86900">
            <a:off x="2722563" y="88900"/>
            <a:ext cx="43338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15"/>
          <p:cNvSpPr>
            <a:spLocks noChangeArrowheads="1"/>
          </p:cNvSpPr>
          <p:nvPr/>
        </p:nvSpPr>
        <p:spPr bwMode="auto">
          <a:xfrm>
            <a:off x="3686175" y="2941638"/>
            <a:ext cx="1885950" cy="2209800"/>
          </a:xfrm>
          <a:prstGeom prst="flowChartMagneticDisk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600">
              <a:latin typeface="Times New Roman" pitchFamily="18" charset="0"/>
            </a:endParaRPr>
          </a:p>
        </p:txBody>
      </p:sp>
      <p:sp>
        <p:nvSpPr>
          <p:cNvPr id="5125" name="AutoShape 16"/>
          <p:cNvSpPr>
            <a:spLocks noChangeArrowheads="1"/>
          </p:cNvSpPr>
          <p:nvPr/>
        </p:nvSpPr>
        <p:spPr bwMode="auto">
          <a:xfrm>
            <a:off x="3943350" y="3055938"/>
            <a:ext cx="1371600" cy="1790700"/>
          </a:xfrm>
          <a:prstGeom prst="flowChartMagneticDisk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600">
              <a:latin typeface="Times New Roman" pitchFamily="18" charset="0"/>
            </a:endParaRPr>
          </a:p>
        </p:txBody>
      </p:sp>
      <p:sp>
        <p:nvSpPr>
          <p:cNvPr id="5126" name="AutoShape 17"/>
          <p:cNvSpPr>
            <a:spLocks noChangeArrowheads="1"/>
          </p:cNvSpPr>
          <p:nvPr/>
        </p:nvSpPr>
        <p:spPr bwMode="auto">
          <a:xfrm rot="-5400000">
            <a:off x="4362450" y="3941763"/>
            <a:ext cx="533400" cy="514350"/>
          </a:xfrm>
          <a:prstGeom prst="can">
            <a:avLst>
              <a:gd name="adj" fmla="val 42009"/>
            </a:avLst>
          </a:prstGeom>
          <a:gradFill rotWithShape="0">
            <a:gsLst>
              <a:gs pos="0">
                <a:srgbClr val="604545"/>
              </a:gs>
              <a:gs pos="50000">
                <a:srgbClr val="D09696"/>
              </a:gs>
              <a:gs pos="100000">
                <a:srgbClr val="604545"/>
              </a:gs>
            </a:gsLst>
            <a:lin ang="5400000" scaled="1"/>
          </a:gradFill>
          <a:ln w="9525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5127" name="Line 18"/>
          <p:cNvSpPr>
            <a:spLocks noChangeShapeType="1"/>
          </p:cNvSpPr>
          <p:nvPr/>
        </p:nvSpPr>
        <p:spPr bwMode="auto">
          <a:xfrm flipH="1">
            <a:off x="4286250" y="4389438"/>
            <a:ext cx="1714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5128" name="Line 19"/>
          <p:cNvSpPr>
            <a:spLocks noChangeShapeType="1"/>
          </p:cNvSpPr>
          <p:nvPr/>
        </p:nvSpPr>
        <p:spPr bwMode="auto">
          <a:xfrm>
            <a:off x="4286250" y="4389438"/>
            <a:ext cx="257175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5129" name="Line 20"/>
          <p:cNvSpPr>
            <a:spLocks noChangeShapeType="1"/>
          </p:cNvSpPr>
          <p:nvPr/>
        </p:nvSpPr>
        <p:spPr bwMode="auto">
          <a:xfrm>
            <a:off x="4543425" y="4618038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5130" name="Line 21"/>
          <p:cNvSpPr>
            <a:spLocks noChangeShapeType="1"/>
          </p:cNvSpPr>
          <p:nvPr/>
        </p:nvSpPr>
        <p:spPr bwMode="auto">
          <a:xfrm>
            <a:off x="4800600" y="4008438"/>
            <a:ext cx="1714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5131" name="Line 22"/>
          <p:cNvSpPr>
            <a:spLocks noChangeShapeType="1"/>
          </p:cNvSpPr>
          <p:nvPr/>
        </p:nvSpPr>
        <p:spPr bwMode="auto">
          <a:xfrm>
            <a:off x="4629150" y="3779838"/>
            <a:ext cx="3429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5132" name="Line 23"/>
          <p:cNvSpPr>
            <a:spLocks noChangeShapeType="1"/>
          </p:cNvSpPr>
          <p:nvPr/>
        </p:nvSpPr>
        <p:spPr bwMode="auto">
          <a:xfrm>
            <a:off x="4629150" y="2332038"/>
            <a:ext cx="0" cy="144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5133" name="AutoShape 24"/>
          <p:cNvSpPr>
            <a:spLocks noChangeArrowheads="1"/>
          </p:cNvSpPr>
          <p:nvPr/>
        </p:nvSpPr>
        <p:spPr bwMode="auto">
          <a:xfrm>
            <a:off x="4800600" y="2103438"/>
            <a:ext cx="857250" cy="304800"/>
          </a:xfrm>
          <a:prstGeom prst="cube">
            <a:avLst>
              <a:gd name="adj" fmla="val 25000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66006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600">
              <a:latin typeface="Times New Roman" pitchFamily="18" charset="0"/>
            </a:endParaRPr>
          </a:p>
        </p:txBody>
      </p:sp>
      <p:sp>
        <p:nvSpPr>
          <p:cNvPr id="5134" name="Line 25"/>
          <p:cNvSpPr>
            <a:spLocks noChangeShapeType="1"/>
          </p:cNvSpPr>
          <p:nvPr/>
        </p:nvSpPr>
        <p:spPr bwMode="auto">
          <a:xfrm flipH="1">
            <a:off x="4543425" y="2332038"/>
            <a:ext cx="257175" cy="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111" name="Rectangle 26"/>
          <p:cNvSpPr>
            <a:spLocks noChangeArrowheads="1"/>
          </p:cNvSpPr>
          <p:nvPr/>
        </p:nvSpPr>
        <p:spPr bwMode="auto">
          <a:xfrm>
            <a:off x="3086100" y="3627438"/>
            <a:ext cx="600075" cy="304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CA" altLang="fr-FR" sz="2600" smtClean="0">
              <a:latin typeface="Times New Roman" pitchFamily="18" charset="0"/>
            </a:endParaRPr>
          </a:p>
        </p:txBody>
      </p:sp>
      <p:sp>
        <p:nvSpPr>
          <p:cNvPr id="5136" name="Rectangle 27"/>
          <p:cNvSpPr>
            <a:spLocks noChangeArrowheads="1"/>
          </p:cNvSpPr>
          <p:nvPr/>
        </p:nvSpPr>
        <p:spPr bwMode="auto">
          <a:xfrm>
            <a:off x="5572125" y="4465638"/>
            <a:ext cx="600075" cy="304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600">
              <a:latin typeface="Times New Roman" pitchFamily="18" charset="0"/>
            </a:endParaRPr>
          </a:p>
        </p:txBody>
      </p:sp>
      <p:sp>
        <p:nvSpPr>
          <p:cNvPr id="4113" name="AutoShape 28"/>
          <p:cNvSpPr>
            <a:spLocks noChangeArrowheads="1"/>
          </p:cNvSpPr>
          <p:nvPr/>
        </p:nvSpPr>
        <p:spPr bwMode="auto">
          <a:xfrm flipH="1">
            <a:off x="4972050" y="4770438"/>
            <a:ext cx="342900" cy="533400"/>
          </a:xfrm>
          <a:prstGeom prst="parallelogram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CA" altLang="fr-FR" sz="2600" smtClean="0">
              <a:latin typeface="Times New Roman" pitchFamily="18" charset="0"/>
            </a:endParaRPr>
          </a:p>
        </p:txBody>
      </p:sp>
      <p:sp>
        <p:nvSpPr>
          <p:cNvPr id="5138" name="Rectangle 29"/>
          <p:cNvSpPr>
            <a:spLocks noChangeArrowheads="1"/>
          </p:cNvSpPr>
          <p:nvPr/>
        </p:nvSpPr>
        <p:spPr bwMode="auto">
          <a:xfrm>
            <a:off x="4629150" y="4846638"/>
            <a:ext cx="171450" cy="1905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600">
              <a:latin typeface="Times New Roman" pitchFamily="18" charset="0"/>
            </a:endParaRPr>
          </a:p>
        </p:txBody>
      </p:sp>
      <p:sp>
        <p:nvSpPr>
          <p:cNvPr id="5139" name="Freeform 30"/>
          <p:cNvSpPr>
            <a:spLocks/>
          </p:cNvSpPr>
          <p:nvPr/>
        </p:nvSpPr>
        <p:spPr bwMode="auto">
          <a:xfrm>
            <a:off x="3943350" y="3660775"/>
            <a:ext cx="1355725" cy="107950"/>
          </a:xfrm>
          <a:custGeom>
            <a:avLst/>
            <a:gdLst>
              <a:gd name="T0" fmla="*/ 0 w 759"/>
              <a:gd name="T1" fmla="*/ 2147483647 h 68"/>
              <a:gd name="T2" fmla="*/ 2147483647 w 759"/>
              <a:gd name="T3" fmla="*/ 2147483647 h 68"/>
              <a:gd name="T4" fmla="*/ 2147483647 w 759"/>
              <a:gd name="T5" fmla="*/ 0 h 68"/>
              <a:gd name="T6" fmla="*/ 2147483647 w 759"/>
              <a:gd name="T7" fmla="*/ 2147483647 h 68"/>
              <a:gd name="T8" fmla="*/ 2147483647 w 759"/>
              <a:gd name="T9" fmla="*/ 2147483647 h 68"/>
              <a:gd name="T10" fmla="*/ 2147483647 w 759"/>
              <a:gd name="T11" fmla="*/ 2147483647 h 68"/>
              <a:gd name="T12" fmla="*/ 2147483647 w 759"/>
              <a:gd name="T13" fmla="*/ 2147483647 h 68"/>
              <a:gd name="T14" fmla="*/ 2147483647 w 759"/>
              <a:gd name="T15" fmla="*/ 2147483647 h 68"/>
              <a:gd name="T16" fmla="*/ 2147483647 w 759"/>
              <a:gd name="T17" fmla="*/ 2147483647 h 68"/>
              <a:gd name="T18" fmla="*/ 2147483647 w 759"/>
              <a:gd name="T19" fmla="*/ 2147483647 h 68"/>
              <a:gd name="T20" fmla="*/ 2147483647 w 759"/>
              <a:gd name="T21" fmla="*/ 2147483647 h 68"/>
              <a:gd name="T22" fmla="*/ 2147483647 w 759"/>
              <a:gd name="T23" fmla="*/ 2147483647 h 68"/>
              <a:gd name="T24" fmla="*/ 2147483647 w 759"/>
              <a:gd name="T25" fmla="*/ 2147483647 h 68"/>
              <a:gd name="T26" fmla="*/ 2147483647 w 759"/>
              <a:gd name="T27" fmla="*/ 2147483647 h 68"/>
              <a:gd name="T28" fmla="*/ 2147483647 w 759"/>
              <a:gd name="T29" fmla="*/ 2147483647 h 68"/>
              <a:gd name="T30" fmla="*/ 2147483647 w 759"/>
              <a:gd name="T31" fmla="*/ 2147483647 h 68"/>
              <a:gd name="T32" fmla="*/ 2147483647 w 759"/>
              <a:gd name="T33" fmla="*/ 2147483647 h 68"/>
              <a:gd name="T34" fmla="*/ 2147483647 w 759"/>
              <a:gd name="T35" fmla="*/ 2147483647 h 68"/>
              <a:gd name="T36" fmla="*/ 2147483647 w 759"/>
              <a:gd name="T37" fmla="*/ 2147483647 h 68"/>
              <a:gd name="T38" fmla="*/ 2147483647 w 759"/>
              <a:gd name="T39" fmla="*/ 2147483647 h 68"/>
              <a:gd name="T40" fmla="*/ 2147483647 w 759"/>
              <a:gd name="T41" fmla="*/ 2147483647 h 68"/>
              <a:gd name="T42" fmla="*/ 2147483647 w 759"/>
              <a:gd name="T43" fmla="*/ 2147483647 h 68"/>
              <a:gd name="T44" fmla="*/ 2147483647 w 759"/>
              <a:gd name="T45" fmla="*/ 2147483647 h 68"/>
              <a:gd name="T46" fmla="*/ 2147483647 w 759"/>
              <a:gd name="T47" fmla="*/ 2147483647 h 68"/>
              <a:gd name="T48" fmla="*/ 2147483647 w 759"/>
              <a:gd name="T49" fmla="*/ 2147483647 h 6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59" h="68">
                <a:moveTo>
                  <a:pt x="0" y="54"/>
                </a:moveTo>
                <a:cubicBezTo>
                  <a:pt x="11" y="50"/>
                  <a:pt x="19" y="45"/>
                  <a:pt x="30" y="42"/>
                </a:cubicBezTo>
                <a:cubicBezTo>
                  <a:pt x="35" y="27"/>
                  <a:pt x="43" y="11"/>
                  <a:pt x="54" y="0"/>
                </a:cubicBezTo>
                <a:cubicBezTo>
                  <a:pt x="57" y="37"/>
                  <a:pt x="61" y="46"/>
                  <a:pt x="93" y="57"/>
                </a:cubicBezTo>
                <a:cubicBezTo>
                  <a:pt x="109" y="49"/>
                  <a:pt x="119" y="38"/>
                  <a:pt x="126" y="21"/>
                </a:cubicBezTo>
                <a:cubicBezTo>
                  <a:pt x="128" y="15"/>
                  <a:pt x="132" y="3"/>
                  <a:pt x="132" y="3"/>
                </a:cubicBezTo>
                <a:cubicBezTo>
                  <a:pt x="142" y="23"/>
                  <a:pt x="152" y="35"/>
                  <a:pt x="171" y="48"/>
                </a:cubicBezTo>
                <a:cubicBezTo>
                  <a:pt x="214" y="44"/>
                  <a:pt x="214" y="45"/>
                  <a:pt x="228" y="9"/>
                </a:cubicBezTo>
                <a:lnTo>
                  <a:pt x="249" y="30"/>
                </a:lnTo>
                <a:cubicBezTo>
                  <a:pt x="249" y="30"/>
                  <a:pt x="249" y="30"/>
                  <a:pt x="249" y="30"/>
                </a:cubicBezTo>
                <a:cubicBezTo>
                  <a:pt x="261" y="38"/>
                  <a:pt x="272" y="47"/>
                  <a:pt x="285" y="54"/>
                </a:cubicBezTo>
                <a:cubicBezTo>
                  <a:pt x="310" y="49"/>
                  <a:pt x="314" y="49"/>
                  <a:pt x="330" y="33"/>
                </a:cubicBezTo>
                <a:cubicBezTo>
                  <a:pt x="333" y="25"/>
                  <a:pt x="329" y="13"/>
                  <a:pt x="336" y="9"/>
                </a:cubicBezTo>
                <a:cubicBezTo>
                  <a:pt x="344" y="4"/>
                  <a:pt x="353" y="25"/>
                  <a:pt x="366" y="33"/>
                </a:cubicBezTo>
                <a:cubicBezTo>
                  <a:pt x="392" y="48"/>
                  <a:pt x="407" y="54"/>
                  <a:pt x="438" y="57"/>
                </a:cubicBezTo>
                <a:cubicBezTo>
                  <a:pt x="459" y="64"/>
                  <a:pt x="462" y="52"/>
                  <a:pt x="477" y="42"/>
                </a:cubicBezTo>
                <a:cubicBezTo>
                  <a:pt x="484" y="28"/>
                  <a:pt x="488" y="20"/>
                  <a:pt x="489" y="21"/>
                </a:cubicBezTo>
                <a:cubicBezTo>
                  <a:pt x="494" y="27"/>
                  <a:pt x="488" y="41"/>
                  <a:pt x="495" y="45"/>
                </a:cubicBezTo>
                <a:cubicBezTo>
                  <a:pt x="526" y="64"/>
                  <a:pt x="527" y="63"/>
                  <a:pt x="567" y="66"/>
                </a:cubicBezTo>
                <a:cubicBezTo>
                  <a:pt x="591" y="58"/>
                  <a:pt x="595" y="47"/>
                  <a:pt x="603" y="24"/>
                </a:cubicBezTo>
                <a:cubicBezTo>
                  <a:pt x="609" y="41"/>
                  <a:pt x="622" y="57"/>
                  <a:pt x="639" y="63"/>
                </a:cubicBezTo>
                <a:cubicBezTo>
                  <a:pt x="670" y="59"/>
                  <a:pt x="662" y="61"/>
                  <a:pt x="678" y="42"/>
                </a:cubicBezTo>
                <a:cubicBezTo>
                  <a:pt x="683" y="35"/>
                  <a:pt x="696" y="24"/>
                  <a:pt x="696" y="24"/>
                </a:cubicBezTo>
                <a:cubicBezTo>
                  <a:pt x="705" y="50"/>
                  <a:pt x="716" y="52"/>
                  <a:pt x="738" y="66"/>
                </a:cubicBezTo>
                <a:cubicBezTo>
                  <a:pt x="758" y="63"/>
                  <a:pt x="753" y="68"/>
                  <a:pt x="759" y="57"/>
                </a:cubicBez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5140" name="Oval 31"/>
          <p:cNvSpPr>
            <a:spLocks noChangeArrowheads="1"/>
          </p:cNvSpPr>
          <p:nvPr/>
        </p:nvSpPr>
        <p:spPr bwMode="auto">
          <a:xfrm>
            <a:off x="4972050" y="4694238"/>
            <a:ext cx="85725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600">
              <a:latin typeface="Times New Roman" pitchFamily="18" charset="0"/>
            </a:endParaRPr>
          </a:p>
        </p:txBody>
      </p:sp>
      <p:sp>
        <p:nvSpPr>
          <p:cNvPr id="5141" name="Oval 32"/>
          <p:cNvSpPr>
            <a:spLocks noChangeArrowheads="1"/>
          </p:cNvSpPr>
          <p:nvPr/>
        </p:nvSpPr>
        <p:spPr bwMode="auto">
          <a:xfrm>
            <a:off x="5143500" y="4541838"/>
            <a:ext cx="85725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600">
              <a:latin typeface="Times New Roman" pitchFamily="18" charset="0"/>
            </a:endParaRPr>
          </a:p>
        </p:txBody>
      </p:sp>
      <p:sp>
        <p:nvSpPr>
          <p:cNvPr id="5142" name="Oval 33"/>
          <p:cNvSpPr>
            <a:spLocks noChangeArrowheads="1"/>
          </p:cNvSpPr>
          <p:nvPr/>
        </p:nvSpPr>
        <p:spPr bwMode="auto">
          <a:xfrm>
            <a:off x="4972050" y="4465638"/>
            <a:ext cx="85725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600">
              <a:latin typeface="Times New Roman" pitchFamily="18" charset="0"/>
            </a:endParaRPr>
          </a:p>
        </p:txBody>
      </p:sp>
      <p:sp>
        <p:nvSpPr>
          <p:cNvPr id="5143" name="Oval 34"/>
          <p:cNvSpPr>
            <a:spLocks noChangeArrowheads="1"/>
          </p:cNvSpPr>
          <p:nvPr/>
        </p:nvSpPr>
        <p:spPr bwMode="auto">
          <a:xfrm>
            <a:off x="5057775" y="4313238"/>
            <a:ext cx="85725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600">
              <a:latin typeface="Times New Roman" pitchFamily="18" charset="0"/>
            </a:endParaRPr>
          </a:p>
        </p:txBody>
      </p:sp>
      <p:sp>
        <p:nvSpPr>
          <p:cNvPr id="5144" name="Oval 35"/>
          <p:cNvSpPr>
            <a:spLocks noChangeArrowheads="1"/>
          </p:cNvSpPr>
          <p:nvPr/>
        </p:nvSpPr>
        <p:spPr bwMode="auto">
          <a:xfrm>
            <a:off x="5143500" y="4160838"/>
            <a:ext cx="85725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600">
              <a:latin typeface="Times New Roman" pitchFamily="18" charset="0"/>
            </a:endParaRPr>
          </a:p>
        </p:txBody>
      </p:sp>
      <p:sp>
        <p:nvSpPr>
          <p:cNvPr id="5145" name="Oval 36"/>
          <p:cNvSpPr>
            <a:spLocks noChangeArrowheads="1"/>
          </p:cNvSpPr>
          <p:nvPr/>
        </p:nvSpPr>
        <p:spPr bwMode="auto">
          <a:xfrm>
            <a:off x="5057775" y="4008438"/>
            <a:ext cx="85725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600">
              <a:latin typeface="Times New Roman" pitchFamily="18" charset="0"/>
            </a:endParaRPr>
          </a:p>
        </p:txBody>
      </p:sp>
      <p:sp>
        <p:nvSpPr>
          <p:cNvPr id="5146" name="Oval 37"/>
          <p:cNvSpPr>
            <a:spLocks noChangeArrowheads="1"/>
          </p:cNvSpPr>
          <p:nvPr/>
        </p:nvSpPr>
        <p:spPr bwMode="auto">
          <a:xfrm>
            <a:off x="5143500" y="3779838"/>
            <a:ext cx="85725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600">
              <a:latin typeface="Times New Roman" pitchFamily="18" charset="0"/>
            </a:endParaRPr>
          </a:p>
        </p:txBody>
      </p:sp>
      <p:sp>
        <p:nvSpPr>
          <p:cNvPr id="4123" name="Oval 38"/>
          <p:cNvSpPr>
            <a:spLocks noChangeArrowheads="1"/>
          </p:cNvSpPr>
          <p:nvPr/>
        </p:nvSpPr>
        <p:spPr bwMode="auto">
          <a:xfrm>
            <a:off x="3600450" y="3627438"/>
            <a:ext cx="171450" cy="3048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CA" altLang="fr-FR" sz="2600" smtClean="0">
              <a:latin typeface="Times New Roman" pitchFamily="18" charset="0"/>
            </a:endParaRPr>
          </a:p>
        </p:txBody>
      </p:sp>
      <p:sp>
        <p:nvSpPr>
          <p:cNvPr id="4124" name="Oval 39"/>
          <p:cNvSpPr>
            <a:spLocks noChangeArrowheads="1"/>
          </p:cNvSpPr>
          <p:nvPr/>
        </p:nvSpPr>
        <p:spPr bwMode="auto">
          <a:xfrm>
            <a:off x="5486400" y="4465638"/>
            <a:ext cx="171450" cy="3048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CA" altLang="fr-FR" sz="2600" smtClean="0">
              <a:latin typeface="Times New Roman" pitchFamily="18" charset="0"/>
            </a:endParaRPr>
          </a:p>
        </p:txBody>
      </p:sp>
      <p:sp>
        <p:nvSpPr>
          <p:cNvPr id="4125" name="Oval 40"/>
          <p:cNvSpPr>
            <a:spLocks noChangeArrowheads="1"/>
          </p:cNvSpPr>
          <p:nvPr/>
        </p:nvSpPr>
        <p:spPr bwMode="auto">
          <a:xfrm>
            <a:off x="4629150" y="4618038"/>
            <a:ext cx="171450" cy="3048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CA" altLang="fr-FR" sz="2600" smtClean="0">
              <a:latin typeface="Times New Roman" pitchFamily="18" charset="0"/>
            </a:endParaRPr>
          </a:p>
        </p:txBody>
      </p:sp>
      <p:sp>
        <p:nvSpPr>
          <p:cNvPr id="5150" name="Rectangle 41"/>
          <p:cNvSpPr>
            <a:spLocks noChangeArrowheads="1"/>
          </p:cNvSpPr>
          <p:nvPr/>
        </p:nvSpPr>
        <p:spPr bwMode="auto">
          <a:xfrm>
            <a:off x="1543050" y="5761038"/>
            <a:ext cx="3257550" cy="152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600">
              <a:latin typeface="Times New Roman" pitchFamily="18" charset="0"/>
            </a:endParaRPr>
          </a:p>
        </p:txBody>
      </p:sp>
      <p:sp>
        <p:nvSpPr>
          <p:cNvPr id="5151" name="Rectangle 42"/>
          <p:cNvSpPr>
            <a:spLocks noChangeArrowheads="1"/>
          </p:cNvSpPr>
          <p:nvPr/>
        </p:nvSpPr>
        <p:spPr bwMode="auto">
          <a:xfrm>
            <a:off x="1543050" y="3170238"/>
            <a:ext cx="171450" cy="2743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600">
              <a:latin typeface="Times New Roman" pitchFamily="18" charset="0"/>
            </a:endParaRPr>
          </a:p>
        </p:txBody>
      </p:sp>
      <p:sp>
        <p:nvSpPr>
          <p:cNvPr id="5152" name="Oval 43"/>
          <p:cNvSpPr>
            <a:spLocks noChangeArrowheads="1"/>
          </p:cNvSpPr>
          <p:nvPr/>
        </p:nvSpPr>
        <p:spPr bwMode="auto">
          <a:xfrm>
            <a:off x="4629150" y="5684838"/>
            <a:ext cx="171450" cy="3048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600">
              <a:latin typeface="Times New Roman" pitchFamily="18" charset="0"/>
            </a:endParaRPr>
          </a:p>
        </p:txBody>
      </p:sp>
      <p:sp>
        <p:nvSpPr>
          <p:cNvPr id="5153" name="Oval 44"/>
          <p:cNvSpPr>
            <a:spLocks noChangeArrowheads="1"/>
          </p:cNvSpPr>
          <p:nvPr/>
        </p:nvSpPr>
        <p:spPr bwMode="auto">
          <a:xfrm>
            <a:off x="1628775" y="5761038"/>
            <a:ext cx="17145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600">
              <a:latin typeface="Times New Roman" pitchFamily="18" charset="0"/>
            </a:endParaRPr>
          </a:p>
        </p:txBody>
      </p:sp>
      <p:sp>
        <p:nvSpPr>
          <p:cNvPr id="5154" name="Oval 45"/>
          <p:cNvSpPr>
            <a:spLocks noChangeArrowheads="1"/>
          </p:cNvSpPr>
          <p:nvPr/>
        </p:nvSpPr>
        <p:spPr bwMode="auto">
          <a:xfrm>
            <a:off x="2828925" y="5608638"/>
            <a:ext cx="428625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600">
              <a:latin typeface="Times New Roman" pitchFamily="18" charset="0"/>
            </a:endParaRPr>
          </a:p>
        </p:txBody>
      </p:sp>
      <p:sp>
        <p:nvSpPr>
          <p:cNvPr id="5155" name="Rectangle 46"/>
          <p:cNvSpPr>
            <a:spLocks noChangeArrowheads="1"/>
          </p:cNvSpPr>
          <p:nvPr/>
        </p:nvSpPr>
        <p:spPr bwMode="auto">
          <a:xfrm>
            <a:off x="3000375" y="5608638"/>
            <a:ext cx="85725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600">
              <a:latin typeface="Times New Roman" pitchFamily="18" charset="0"/>
            </a:endParaRPr>
          </a:p>
        </p:txBody>
      </p:sp>
      <p:sp>
        <p:nvSpPr>
          <p:cNvPr id="5156" name="Oval 47"/>
          <p:cNvSpPr>
            <a:spLocks noChangeArrowheads="1"/>
          </p:cNvSpPr>
          <p:nvPr/>
        </p:nvSpPr>
        <p:spPr bwMode="auto">
          <a:xfrm>
            <a:off x="4543425" y="6065838"/>
            <a:ext cx="428625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600">
              <a:latin typeface="Times New Roman" pitchFamily="18" charset="0"/>
            </a:endParaRPr>
          </a:p>
        </p:txBody>
      </p:sp>
      <p:sp>
        <p:nvSpPr>
          <p:cNvPr id="5157" name="Rectangle 48"/>
          <p:cNvSpPr>
            <a:spLocks noChangeArrowheads="1"/>
          </p:cNvSpPr>
          <p:nvPr/>
        </p:nvSpPr>
        <p:spPr bwMode="auto">
          <a:xfrm rot="-5400000">
            <a:off x="4719638" y="6042025"/>
            <a:ext cx="76200" cy="4286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600">
              <a:latin typeface="Times New Roman" pitchFamily="18" charset="0"/>
            </a:endParaRPr>
          </a:p>
        </p:txBody>
      </p:sp>
      <p:sp>
        <p:nvSpPr>
          <p:cNvPr id="5158" name="Line 49"/>
          <p:cNvSpPr>
            <a:spLocks noChangeShapeType="1"/>
          </p:cNvSpPr>
          <p:nvPr/>
        </p:nvSpPr>
        <p:spPr bwMode="auto">
          <a:xfrm flipH="1" flipV="1">
            <a:off x="5229225" y="5380038"/>
            <a:ext cx="51435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5159" name="Text Box 50"/>
          <p:cNvSpPr txBox="1">
            <a:spLocks noChangeArrowheads="1"/>
          </p:cNvSpPr>
          <p:nvPr/>
        </p:nvSpPr>
        <p:spPr bwMode="auto">
          <a:xfrm>
            <a:off x="5657850" y="5837238"/>
            <a:ext cx="1971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600">
                <a:solidFill>
                  <a:srgbClr val="660066"/>
                </a:solidFill>
              </a:rPr>
              <a:t>95% O</a:t>
            </a:r>
            <a:r>
              <a:rPr lang="fr-FR" altLang="fr-FR" sz="1600" baseline="-25000">
                <a:solidFill>
                  <a:srgbClr val="660066"/>
                </a:solidFill>
              </a:rPr>
              <a:t>2</a:t>
            </a:r>
            <a:r>
              <a:rPr lang="fr-FR" altLang="fr-FR" sz="1600">
                <a:solidFill>
                  <a:srgbClr val="660066"/>
                </a:solidFill>
              </a:rPr>
              <a:t> + 5% CO</a:t>
            </a:r>
            <a:r>
              <a:rPr lang="fr-FR" altLang="fr-FR" sz="1600" baseline="-25000">
                <a:solidFill>
                  <a:srgbClr val="660066"/>
                </a:solidFill>
              </a:rPr>
              <a:t>2</a:t>
            </a:r>
            <a:endParaRPr lang="fr-FR" altLang="fr-FR" sz="1600">
              <a:solidFill>
                <a:srgbClr val="660066"/>
              </a:solidFill>
            </a:endParaRPr>
          </a:p>
        </p:txBody>
      </p:sp>
      <p:sp>
        <p:nvSpPr>
          <p:cNvPr id="5160" name="AutoShape 51"/>
          <p:cNvSpPr>
            <a:spLocks noChangeArrowheads="1"/>
          </p:cNvSpPr>
          <p:nvPr/>
        </p:nvSpPr>
        <p:spPr bwMode="auto">
          <a:xfrm>
            <a:off x="257175" y="1112838"/>
            <a:ext cx="1800225" cy="228600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600">
              <a:latin typeface="Times New Roman" pitchFamily="18" charset="0"/>
            </a:endParaRPr>
          </a:p>
        </p:txBody>
      </p:sp>
      <p:sp>
        <p:nvSpPr>
          <p:cNvPr id="5161" name="Line 52"/>
          <p:cNvSpPr>
            <a:spLocks noChangeShapeType="1"/>
          </p:cNvSpPr>
          <p:nvPr/>
        </p:nvSpPr>
        <p:spPr bwMode="auto">
          <a:xfrm>
            <a:off x="5076825" y="6092825"/>
            <a:ext cx="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5162" name="Text Box 53"/>
          <p:cNvSpPr txBox="1">
            <a:spLocks noChangeArrowheads="1"/>
          </p:cNvSpPr>
          <p:nvPr/>
        </p:nvSpPr>
        <p:spPr bwMode="auto">
          <a:xfrm>
            <a:off x="4800600" y="6524625"/>
            <a:ext cx="1971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600">
                <a:solidFill>
                  <a:srgbClr val="660066"/>
                </a:solidFill>
              </a:rPr>
              <a:t>drain</a:t>
            </a:r>
          </a:p>
        </p:txBody>
      </p:sp>
      <p:sp>
        <p:nvSpPr>
          <p:cNvPr id="5163" name="Text Box 54"/>
          <p:cNvSpPr txBox="1">
            <a:spLocks noChangeArrowheads="1"/>
          </p:cNvSpPr>
          <p:nvPr/>
        </p:nvSpPr>
        <p:spPr bwMode="auto">
          <a:xfrm>
            <a:off x="439738" y="2179638"/>
            <a:ext cx="19716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600">
                <a:solidFill>
                  <a:srgbClr val="660066"/>
                </a:solidFill>
              </a:rPr>
              <a:t>Krebs solution reservoir</a:t>
            </a:r>
          </a:p>
        </p:txBody>
      </p:sp>
      <p:sp>
        <p:nvSpPr>
          <p:cNvPr id="5164" name="Freeform 55"/>
          <p:cNvSpPr>
            <a:spLocks/>
          </p:cNvSpPr>
          <p:nvPr/>
        </p:nvSpPr>
        <p:spPr bwMode="auto">
          <a:xfrm>
            <a:off x="5646738" y="2255838"/>
            <a:ext cx="941387" cy="1314450"/>
          </a:xfrm>
          <a:custGeom>
            <a:avLst/>
            <a:gdLst>
              <a:gd name="T0" fmla="*/ 0 w 726"/>
              <a:gd name="T1" fmla="*/ 2147483647 h 806"/>
              <a:gd name="T2" fmla="*/ 2147483647 w 726"/>
              <a:gd name="T3" fmla="*/ 2147483647 h 806"/>
              <a:gd name="T4" fmla="*/ 2147483647 w 726"/>
              <a:gd name="T5" fmla="*/ 2147483647 h 806"/>
              <a:gd name="T6" fmla="*/ 2147483647 w 726"/>
              <a:gd name="T7" fmla="*/ 2147483647 h 806"/>
              <a:gd name="T8" fmla="*/ 2147483647 w 726"/>
              <a:gd name="T9" fmla="*/ 2147483647 h 806"/>
              <a:gd name="T10" fmla="*/ 2147483647 w 726"/>
              <a:gd name="T11" fmla="*/ 2147483647 h 806"/>
              <a:gd name="T12" fmla="*/ 2147483647 w 726"/>
              <a:gd name="T13" fmla="*/ 2147483647 h 806"/>
              <a:gd name="T14" fmla="*/ 2147483647 w 726"/>
              <a:gd name="T15" fmla="*/ 2147483647 h 806"/>
              <a:gd name="T16" fmla="*/ 2147483647 w 726"/>
              <a:gd name="T17" fmla="*/ 2147483647 h 8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6" h="806">
                <a:moveTo>
                  <a:pt x="0" y="2"/>
                </a:moveTo>
                <a:cubicBezTo>
                  <a:pt x="20" y="6"/>
                  <a:pt x="46" y="0"/>
                  <a:pt x="60" y="14"/>
                </a:cubicBezTo>
                <a:cubicBezTo>
                  <a:pt x="80" y="34"/>
                  <a:pt x="100" y="135"/>
                  <a:pt x="108" y="170"/>
                </a:cubicBezTo>
                <a:cubicBezTo>
                  <a:pt x="141" y="322"/>
                  <a:pt x="174" y="474"/>
                  <a:pt x="204" y="626"/>
                </a:cubicBezTo>
                <a:cubicBezTo>
                  <a:pt x="207" y="641"/>
                  <a:pt x="254" y="693"/>
                  <a:pt x="264" y="698"/>
                </a:cubicBezTo>
                <a:cubicBezTo>
                  <a:pt x="352" y="737"/>
                  <a:pt x="496" y="762"/>
                  <a:pt x="588" y="782"/>
                </a:cubicBezTo>
                <a:cubicBezTo>
                  <a:pt x="600" y="790"/>
                  <a:pt x="610" y="804"/>
                  <a:pt x="624" y="806"/>
                </a:cubicBezTo>
                <a:cubicBezTo>
                  <a:pt x="626" y="806"/>
                  <a:pt x="711" y="791"/>
                  <a:pt x="720" y="782"/>
                </a:cubicBezTo>
                <a:cubicBezTo>
                  <a:pt x="726" y="776"/>
                  <a:pt x="704" y="782"/>
                  <a:pt x="696" y="782"/>
                </a:cubicBezTo>
              </a:path>
            </a:pathLst>
          </a:cu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5165" name="AutoShape 56"/>
          <p:cNvSpPr>
            <a:spLocks noChangeArrowheads="1"/>
          </p:cNvSpPr>
          <p:nvPr/>
        </p:nvSpPr>
        <p:spPr bwMode="auto">
          <a:xfrm>
            <a:off x="6300788" y="3157538"/>
            <a:ext cx="2400300" cy="609600"/>
          </a:xfrm>
          <a:prstGeom prst="parallelogram">
            <a:avLst>
              <a:gd name="adj" fmla="val 98438"/>
            </a:avLst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600">
              <a:latin typeface="Times New Roman" pitchFamily="18" charset="0"/>
            </a:endParaRPr>
          </a:p>
        </p:txBody>
      </p:sp>
      <p:sp>
        <p:nvSpPr>
          <p:cNvPr id="5166" name="Rectangle 57"/>
          <p:cNvSpPr>
            <a:spLocks noChangeArrowheads="1"/>
          </p:cNvSpPr>
          <p:nvPr/>
        </p:nvSpPr>
        <p:spPr bwMode="auto">
          <a:xfrm>
            <a:off x="6300788" y="3779838"/>
            <a:ext cx="1800225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>
              <a:solidFill>
                <a:schemeClr val="accent2"/>
              </a:solidFill>
            </a:endParaRPr>
          </a:p>
        </p:txBody>
      </p:sp>
      <p:sp>
        <p:nvSpPr>
          <p:cNvPr id="5167" name="Line 58"/>
          <p:cNvSpPr>
            <a:spLocks noChangeShapeType="1"/>
          </p:cNvSpPr>
          <p:nvPr/>
        </p:nvSpPr>
        <p:spPr bwMode="auto">
          <a:xfrm>
            <a:off x="8701088" y="3170238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5168" name="Line 59"/>
          <p:cNvSpPr>
            <a:spLocks noChangeShapeType="1"/>
          </p:cNvSpPr>
          <p:nvPr/>
        </p:nvSpPr>
        <p:spPr bwMode="auto">
          <a:xfrm flipV="1">
            <a:off x="8101013" y="3627438"/>
            <a:ext cx="600075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5169" name="Line 60"/>
          <p:cNvSpPr>
            <a:spLocks noChangeShapeType="1"/>
          </p:cNvSpPr>
          <p:nvPr/>
        </p:nvSpPr>
        <p:spPr bwMode="auto">
          <a:xfrm flipV="1">
            <a:off x="6557963" y="3170238"/>
            <a:ext cx="600075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5170" name="Line 61"/>
          <p:cNvSpPr>
            <a:spLocks noChangeShapeType="1"/>
          </p:cNvSpPr>
          <p:nvPr/>
        </p:nvSpPr>
        <p:spPr bwMode="auto">
          <a:xfrm flipV="1">
            <a:off x="6729413" y="3398838"/>
            <a:ext cx="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5171" name="Line 62"/>
          <p:cNvSpPr>
            <a:spLocks noChangeShapeType="1"/>
          </p:cNvSpPr>
          <p:nvPr/>
        </p:nvSpPr>
        <p:spPr bwMode="auto">
          <a:xfrm flipV="1">
            <a:off x="6729413" y="3322638"/>
            <a:ext cx="428625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5172" name="AutoShape 63"/>
          <p:cNvSpPr>
            <a:spLocks noChangeArrowheads="1"/>
          </p:cNvSpPr>
          <p:nvPr/>
        </p:nvSpPr>
        <p:spPr bwMode="auto">
          <a:xfrm rot="2282782" flipV="1">
            <a:off x="8186738" y="3398838"/>
            <a:ext cx="857250" cy="584200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600">
              <a:latin typeface="Times New Roman" pitchFamily="18" charset="0"/>
            </a:endParaRPr>
          </a:p>
        </p:txBody>
      </p:sp>
      <p:sp>
        <p:nvSpPr>
          <p:cNvPr id="5173" name="AutoShape 64"/>
          <p:cNvSpPr>
            <a:spLocks noChangeArrowheads="1"/>
          </p:cNvSpPr>
          <p:nvPr/>
        </p:nvSpPr>
        <p:spPr bwMode="auto">
          <a:xfrm>
            <a:off x="6900863" y="3246438"/>
            <a:ext cx="1628775" cy="381000"/>
          </a:xfrm>
          <a:prstGeom prst="parallelogram">
            <a:avLst>
              <a:gd name="adj" fmla="val 10687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600">
              <a:latin typeface="Times New Roman" pitchFamily="18" charset="0"/>
            </a:endParaRPr>
          </a:p>
        </p:txBody>
      </p:sp>
      <p:sp>
        <p:nvSpPr>
          <p:cNvPr id="5174" name="Line 65"/>
          <p:cNvSpPr>
            <a:spLocks noChangeShapeType="1"/>
          </p:cNvSpPr>
          <p:nvPr/>
        </p:nvSpPr>
        <p:spPr bwMode="auto">
          <a:xfrm>
            <a:off x="7158038" y="3322638"/>
            <a:ext cx="85725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5175" name="Text Box 66"/>
          <p:cNvSpPr txBox="1">
            <a:spLocks noChangeArrowheads="1"/>
          </p:cNvSpPr>
          <p:nvPr/>
        </p:nvSpPr>
        <p:spPr bwMode="auto">
          <a:xfrm>
            <a:off x="4714875" y="1522413"/>
            <a:ext cx="1628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600">
                <a:solidFill>
                  <a:srgbClr val="660066"/>
                </a:solidFill>
              </a:rPr>
              <a:t>Force transducer</a:t>
            </a:r>
          </a:p>
        </p:txBody>
      </p:sp>
      <p:sp>
        <p:nvSpPr>
          <p:cNvPr id="5176" name="Line 67"/>
          <p:cNvSpPr>
            <a:spLocks noChangeShapeType="1"/>
          </p:cNvSpPr>
          <p:nvPr/>
        </p:nvSpPr>
        <p:spPr bwMode="auto">
          <a:xfrm>
            <a:off x="1600200" y="5913438"/>
            <a:ext cx="228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5177" name="Line 68"/>
          <p:cNvSpPr>
            <a:spLocks noChangeShapeType="1"/>
          </p:cNvSpPr>
          <p:nvPr/>
        </p:nvSpPr>
        <p:spPr bwMode="auto">
          <a:xfrm>
            <a:off x="1752600" y="5761038"/>
            <a:ext cx="228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5178" name="Line 69"/>
          <p:cNvSpPr>
            <a:spLocks noChangeShapeType="1"/>
          </p:cNvSpPr>
          <p:nvPr/>
        </p:nvSpPr>
        <p:spPr bwMode="auto">
          <a:xfrm flipV="1">
            <a:off x="4800600" y="5684838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5179" name="Freeform 70"/>
          <p:cNvSpPr>
            <a:spLocks/>
          </p:cNvSpPr>
          <p:nvPr/>
        </p:nvSpPr>
        <p:spPr bwMode="auto">
          <a:xfrm>
            <a:off x="7267575" y="3305175"/>
            <a:ext cx="671513" cy="136525"/>
          </a:xfrm>
          <a:custGeom>
            <a:avLst/>
            <a:gdLst>
              <a:gd name="T0" fmla="*/ 0 w 423"/>
              <a:gd name="T1" fmla="*/ 2147483647 h 86"/>
              <a:gd name="T2" fmla="*/ 2147483647 w 423"/>
              <a:gd name="T3" fmla="*/ 2147483647 h 86"/>
              <a:gd name="T4" fmla="*/ 2147483647 w 423"/>
              <a:gd name="T5" fmla="*/ 2147483647 h 86"/>
              <a:gd name="T6" fmla="*/ 2147483647 w 423"/>
              <a:gd name="T7" fmla="*/ 2147483647 h 86"/>
              <a:gd name="T8" fmla="*/ 2147483647 w 423"/>
              <a:gd name="T9" fmla="*/ 2147483647 h 86"/>
              <a:gd name="T10" fmla="*/ 2147483647 w 423"/>
              <a:gd name="T11" fmla="*/ 2147483647 h 86"/>
              <a:gd name="T12" fmla="*/ 2147483647 w 423"/>
              <a:gd name="T13" fmla="*/ 2147483647 h 86"/>
              <a:gd name="T14" fmla="*/ 2147483647 w 423"/>
              <a:gd name="T15" fmla="*/ 2147483647 h 86"/>
              <a:gd name="T16" fmla="*/ 2147483647 w 423"/>
              <a:gd name="T17" fmla="*/ 2147483647 h 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3" h="86">
                <a:moveTo>
                  <a:pt x="0" y="62"/>
                </a:moveTo>
                <a:cubicBezTo>
                  <a:pt x="27" y="63"/>
                  <a:pt x="54" y="66"/>
                  <a:pt x="81" y="65"/>
                </a:cubicBezTo>
                <a:cubicBezTo>
                  <a:pt x="97" y="64"/>
                  <a:pt x="107" y="33"/>
                  <a:pt x="114" y="23"/>
                </a:cubicBezTo>
                <a:cubicBezTo>
                  <a:pt x="124" y="8"/>
                  <a:pt x="136" y="7"/>
                  <a:pt x="153" y="5"/>
                </a:cubicBezTo>
                <a:cubicBezTo>
                  <a:pt x="169" y="0"/>
                  <a:pt x="163" y="0"/>
                  <a:pt x="189" y="5"/>
                </a:cubicBezTo>
                <a:cubicBezTo>
                  <a:pt x="197" y="6"/>
                  <a:pt x="205" y="9"/>
                  <a:pt x="213" y="11"/>
                </a:cubicBezTo>
                <a:cubicBezTo>
                  <a:pt x="217" y="12"/>
                  <a:pt x="225" y="14"/>
                  <a:pt x="225" y="14"/>
                </a:cubicBezTo>
                <a:cubicBezTo>
                  <a:pt x="249" y="85"/>
                  <a:pt x="278" y="74"/>
                  <a:pt x="351" y="77"/>
                </a:cubicBezTo>
                <a:cubicBezTo>
                  <a:pt x="375" y="82"/>
                  <a:pt x="398" y="86"/>
                  <a:pt x="423" y="86"/>
                </a:cubicBez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7103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84213" y="3662164"/>
            <a:ext cx="8280400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fr-FR" sz="2000" b="1" dirty="0" err="1">
                <a:solidFill>
                  <a:schemeClr val="tx2"/>
                </a:solidFill>
              </a:rPr>
              <a:t>icatibant</a:t>
            </a:r>
            <a:r>
              <a:rPr lang="en-CA" altLang="fr-FR" sz="2000" dirty="0">
                <a:solidFill>
                  <a:schemeClr val="tx2"/>
                </a:solidFill>
              </a:rPr>
              <a:t> (Hoe 140;  </a:t>
            </a:r>
            <a:r>
              <a:rPr lang="en-CA" altLang="fr-FR" sz="2000" dirty="0" err="1">
                <a:solidFill>
                  <a:schemeClr val="tx2"/>
                </a:solidFill>
              </a:rPr>
              <a:t>Firazyr</a:t>
            </a:r>
            <a:r>
              <a:rPr lang="en-CA" altLang="fr-FR" sz="2000" dirty="0">
                <a:solidFill>
                  <a:schemeClr val="tx2"/>
                </a:solidFill>
              </a:rPr>
              <a:t>; D-</a:t>
            </a:r>
            <a:r>
              <a:rPr lang="en-CA" altLang="fr-FR" sz="2000" dirty="0" err="1">
                <a:solidFill>
                  <a:schemeClr val="tx2"/>
                </a:solidFill>
              </a:rPr>
              <a:t>Arg</a:t>
            </a:r>
            <a:r>
              <a:rPr lang="en-CA" altLang="fr-FR" sz="2000" dirty="0">
                <a:solidFill>
                  <a:schemeClr val="tx2"/>
                </a:solidFill>
              </a:rPr>
              <a:t>[Hyp</a:t>
            </a:r>
            <a:r>
              <a:rPr lang="en-CA" altLang="fr-FR" sz="2000" baseline="30000" dirty="0">
                <a:solidFill>
                  <a:schemeClr val="tx2"/>
                </a:solidFill>
              </a:rPr>
              <a:t>3</a:t>
            </a:r>
            <a:r>
              <a:rPr lang="en-CA" altLang="fr-FR" sz="2000" dirty="0">
                <a:solidFill>
                  <a:schemeClr val="tx2"/>
                </a:solidFill>
              </a:rPr>
              <a:t>, Thi</a:t>
            </a:r>
            <a:r>
              <a:rPr lang="en-CA" altLang="fr-FR" sz="2000" baseline="30000" dirty="0">
                <a:solidFill>
                  <a:schemeClr val="tx2"/>
                </a:solidFill>
              </a:rPr>
              <a:t>5</a:t>
            </a:r>
            <a:r>
              <a:rPr lang="en-CA" altLang="fr-FR" sz="2000" dirty="0">
                <a:solidFill>
                  <a:schemeClr val="tx2"/>
                </a:solidFill>
              </a:rPr>
              <a:t>, D-Tic</a:t>
            </a:r>
            <a:r>
              <a:rPr lang="en-CA" altLang="fr-FR" sz="2000" baseline="30000" dirty="0">
                <a:solidFill>
                  <a:schemeClr val="tx2"/>
                </a:solidFill>
              </a:rPr>
              <a:t>7</a:t>
            </a:r>
            <a:r>
              <a:rPr lang="en-CA" altLang="fr-FR" sz="2000" dirty="0">
                <a:solidFill>
                  <a:schemeClr val="tx2"/>
                </a:solidFill>
              </a:rPr>
              <a:t>, Oic</a:t>
            </a:r>
            <a:r>
              <a:rPr lang="en-CA" altLang="fr-FR" sz="2000" baseline="30000" dirty="0">
                <a:solidFill>
                  <a:schemeClr val="tx2"/>
                </a:solidFill>
              </a:rPr>
              <a:t>8</a:t>
            </a:r>
            <a:r>
              <a:rPr lang="en-CA" altLang="fr-FR" sz="2000" dirty="0">
                <a:solidFill>
                  <a:schemeClr val="tx2"/>
                </a:solidFill>
              </a:rPr>
              <a:t>]-bradykinin)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fr-FR" sz="1800" i="1" dirty="0">
                <a:solidFill>
                  <a:schemeClr val="tx2"/>
                </a:solidFill>
              </a:rPr>
              <a:t>reported by Hock et al., </a:t>
            </a:r>
            <a:r>
              <a:rPr lang="it-IT" altLang="fr-FR" sz="1800" i="1" dirty="0">
                <a:solidFill>
                  <a:schemeClr val="tx2"/>
                </a:solidFill>
              </a:rPr>
              <a:t>Br J Pharmacol 1991; 102, 769</a:t>
            </a:r>
            <a:endParaRPr lang="fr-FR" altLang="fr-FR" sz="1800" i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620514"/>
            <a:ext cx="7304087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80738" y="4767535"/>
            <a:ext cx="758252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CA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linical</a:t>
            </a:r>
            <a:r>
              <a:rPr lang="fr-C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use: auto-</a:t>
            </a:r>
            <a:r>
              <a:rPr lang="fr-CA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injected</a:t>
            </a:r>
            <a:r>
              <a:rPr lang="fr-C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s.c</a:t>
            </a:r>
            <a:r>
              <a:rPr lang="fr-C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fr-CA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hereditary</a:t>
            </a:r>
            <a:r>
              <a:rPr lang="fr-C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angioedema</a:t>
            </a:r>
            <a:endParaRPr lang="fr-CA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05065" y="873361"/>
            <a:ext cx="1965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1304.5 g/mol</a:t>
            </a:r>
          </a:p>
          <a:p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547" y="5445224"/>
            <a:ext cx="4217731" cy="110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 rot="300000">
            <a:off x="2921223" y="5331132"/>
            <a:ext cx="1368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43329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904</Words>
  <Application>Microsoft Office PowerPoint</Application>
  <PresentationFormat>Affichage à l'écran (4:3)</PresentationFormat>
  <Paragraphs>206</Paragraphs>
  <Slides>26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Diapositive 1</vt:lpstr>
      <vt:lpstr>Importance of bradykinin (BK)</vt:lpstr>
      <vt:lpstr>Diapositive 3</vt:lpstr>
      <vt:lpstr>Diapositive 4</vt:lpstr>
      <vt:lpstr>Need for a human bioassay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Francois Marceau</dc:creator>
  <cp:lastModifiedBy>Francois Marceau</cp:lastModifiedBy>
  <cp:revision>98</cp:revision>
  <cp:lastPrinted>2019-04-17T14:10:47Z</cp:lastPrinted>
  <dcterms:created xsi:type="dcterms:W3CDTF">2018-09-25T19:21:10Z</dcterms:created>
  <dcterms:modified xsi:type="dcterms:W3CDTF">2020-10-02T20:16:54Z</dcterms:modified>
</cp:coreProperties>
</file>