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0"/>
  </p:notesMasterIdLst>
  <p:handoutMasterIdLst>
    <p:handoutMasterId r:id="rId21"/>
  </p:handoutMasterIdLst>
  <p:sldIdLst>
    <p:sldId id="256" r:id="rId3"/>
    <p:sldId id="267" r:id="rId4"/>
    <p:sldId id="258" r:id="rId5"/>
    <p:sldId id="259" r:id="rId6"/>
    <p:sldId id="268" r:id="rId7"/>
    <p:sldId id="273" r:id="rId8"/>
    <p:sldId id="270" r:id="rId9"/>
    <p:sldId id="271" r:id="rId10"/>
    <p:sldId id="272" r:id="rId11"/>
    <p:sldId id="274" r:id="rId12"/>
    <p:sldId id="261" r:id="rId13"/>
    <p:sldId id="275" r:id="rId14"/>
    <p:sldId id="276" r:id="rId15"/>
    <p:sldId id="278" r:id="rId16"/>
    <p:sldId id="277" r:id="rId17"/>
    <p:sldId id="265" r:id="rId18"/>
    <p:sldId id="264" r:id="rId1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ia Schalnich" initials="MS" lastIdx="3" clrIdx="0"/>
  <p:cmAuthor id="1" name="Samanta" initials="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4" autoAdjust="0"/>
    <p:restoredTop sz="94638" autoAdjust="0"/>
  </p:normalViewPr>
  <p:slideViewPr>
    <p:cSldViewPr>
      <p:cViewPr varScale="1">
        <p:scale>
          <a:sx n="93" d="100"/>
          <a:sy n="93" d="100"/>
        </p:scale>
        <p:origin x="84" y="8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3" d="100"/>
          <a:sy n="63" d="100"/>
        </p:scale>
        <p:origin x="3134"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72FDD8-FDF6-4EFA-A476-93363A71B97D}"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it-IT"/>
        </a:p>
      </dgm:t>
    </dgm:pt>
    <dgm:pt modelId="{49FBF6A9-8506-465A-B217-F660C6DE006E}">
      <dgm:prSet phldrT="[Testo]"/>
      <dgm:spPr/>
      <dgm:t>
        <a:bodyPr/>
        <a:lstStyle/>
        <a:p>
          <a:r>
            <a:rPr lang="it-IT" dirty="0" smtClean="0"/>
            <a:t>L-Arginine, NADPH, O</a:t>
          </a:r>
          <a:r>
            <a:rPr lang="it-IT" baseline="-25000" dirty="0" smtClean="0"/>
            <a:t>2</a:t>
          </a:r>
          <a:endParaRPr lang="it-IT" baseline="-25000" dirty="0"/>
        </a:p>
      </dgm:t>
    </dgm:pt>
    <dgm:pt modelId="{7E19E68B-C37C-4859-AC90-8854D20C6A4A}" type="parTrans" cxnId="{453D16E8-9C50-4D36-8A36-A42D2FF8B692}">
      <dgm:prSet/>
      <dgm:spPr/>
      <dgm:t>
        <a:bodyPr/>
        <a:lstStyle/>
        <a:p>
          <a:endParaRPr lang="it-IT"/>
        </a:p>
      </dgm:t>
    </dgm:pt>
    <dgm:pt modelId="{5BDAD80B-136B-4A73-BC3A-A57E796798F6}" type="sibTrans" cxnId="{453D16E8-9C50-4D36-8A36-A42D2FF8B692}">
      <dgm:prSet/>
      <dgm:spPr/>
      <dgm:t>
        <a:bodyPr/>
        <a:lstStyle/>
        <a:p>
          <a:endParaRPr lang="it-IT"/>
        </a:p>
      </dgm:t>
    </dgm:pt>
    <dgm:pt modelId="{8562D700-D13E-4345-AE55-869A0EE10696}">
      <dgm:prSet phldrT="[Testo]"/>
      <dgm:spPr/>
      <dgm:t>
        <a:bodyPr/>
        <a:lstStyle/>
        <a:p>
          <a:r>
            <a:rPr lang="it-IT" dirty="0" err="1" smtClean="0"/>
            <a:t>Nitric</a:t>
          </a:r>
          <a:r>
            <a:rPr lang="it-IT" dirty="0" smtClean="0"/>
            <a:t> </a:t>
          </a:r>
          <a:r>
            <a:rPr lang="it-IT" dirty="0" err="1" smtClean="0"/>
            <a:t>Oxide</a:t>
          </a:r>
          <a:r>
            <a:rPr lang="it-IT" dirty="0" smtClean="0"/>
            <a:t> </a:t>
          </a:r>
          <a:r>
            <a:rPr lang="it-IT" dirty="0" err="1" smtClean="0"/>
            <a:t>Synthase</a:t>
          </a:r>
          <a:endParaRPr lang="it-IT" dirty="0"/>
        </a:p>
      </dgm:t>
    </dgm:pt>
    <dgm:pt modelId="{481D561F-31C6-4650-A882-824E85CBC709}" type="parTrans" cxnId="{338C1994-E1E8-4FB2-8299-A4B08D5605D1}">
      <dgm:prSet/>
      <dgm:spPr/>
      <dgm:t>
        <a:bodyPr/>
        <a:lstStyle/>
        <a:p>
          <a:endParaRPr lang="it-IT"/>
        </a:p>
      </dgm:t>
    </dgm:pt>
    <dgm:pt modelId="{67C42EF7-F4E9-4D66-B759-00D3C4627CC9}" type="sibTrans" cxnId="{338C1994-E1E8-4FB2-8299-A4B08D5605D1}">
      <dgm:prSet/>
      <dgm:spPr/>
      <dgm:t>
        <a:bodyPr/>
        <a:lstStyle/>
        <a:p>
          <a:endParaRPr lang="it-IT"/>
        </a:p>
      </dgm:t>
    </dgm:pt>
    <dgm:pt modelId="{2AB53A3E-75F7-44F0-9322-F5FBD5DCC5B1}">
      <dgm:prSet phldrT="[Testo]" custT="1"/>
      <dgm:spPr/>
      <dgm:t>
        <a:bodyPr/>
        <a:lstStyle/>
        <a:p>
          <a:r>
            <a:rPr lang="it-IT" sz="1800" dirty="0" smtClean="0"/>
            <a:t>L-</a:t>
          </a:r>
          <a:r>
            <a:rPr lang="it-IT" sz="1800" dirty="0" err="1" smtClean="0"/>
            <a:t>Citrulline</a:t>
          </a:r>
          <a:endParaRPr lang="it-IT" sz="1800" dirty="0" smtClean="0"/>
        </a:p>
        <a:p>
          <a:r>
            <a:rPr lang="it-IT" sz="1800" dirty="0" smtClean="0"/>
            <a:t>+</a:t>
          </a:r>
        </a:p>
        <a:p>
          <a:r>
            <a:rPr lang="it-IT" sz="1800" b="1" dirty="0" smtClean="0">
              <a:solidFill>
                <a:srgbClr val="0070C0"/>
              </a:solidFill>
            </a:rPr>
            <a:t>N</a:t>
          </a:r>
          <a:r>
            <a:rPr lang="it-IT" sz="1800" b="1" dirty="0" smtClean="0">
              <a:solidFill>
                <a:srgbClr val="CC0000"/>
              </a:solidFill>
            </a:rPr>
            <a:t>O</a:t>
          </a:r>
          <a:endParaRPr lang="it-IT" sz="1800" b="1" dirty="0">
            <a:solidFill>
              <a:srgbClr val="CC0000"/>
            </a:solidFill>
          </a:endParaRPr>
        </a:p>
      </dgm:t>
    </dgm:pt>
    <dgm:pt modelId="{65A66F4F-08C1-4636-AD35-86140A27E71C}" type="parTrans" cxnId="{01857973-138B-4D3D-83CF-AD8A2F8D2EC7}">
      <dgm:prSet/>
      <dgm:spPr/>
      <dgm:t>
        <a:bodyPr/>
        <a:lstStyle/>
        <a:p>
          <a:endParaRPr lang="it-IT"/>
        </a:p>
      </dgm:t>
    </dgm:pt>
    <dgm:pt modelId="{234F35CF-1543-4FCF-A6DD-66E7F53B7D5A}" type="sibTrans" cxnId="{01857973-138B-4D3D-83CF-AD8A2F8D2EC7}">
      <dgm:prSet/>
      <dgm:spPr/>
      <dgm:t>
        <a:bodyPr/>
        <a:lstStyle/>
        <a:p>
          <a:endParaRPr lang="it-IT"/>
        </a:p>
      </dgm:t>
    </dgm:pt>
    <dgm:pt modelId="{AD199A7E-5A83-427F-9778-9FDB8B1558BE}" type="pres">
      <dgm:prSet presAssocID="{4972FDD8-FDF6-4EFA-A476-93363A71B97D}" presName="Name0" presStyleCnt="0">
        <dgm:presLayoutVars>
          <dgm:chMax val="7"/>
          <dgm:chPref val="7"/>
          <dgm:dir/>
          <dgm:animLvl val="lvl"/>
        </dgm:presLayoutVars>
      </dgm:prSet>
      <dgm:spPr/>
      <dgm:t>
        <a:bodyPr/>
        <a:lstStyle/>
        <a:p>
          <a:endParaRPr lang="it-IT"/>
        </a:p>
      </dgm:t>
    </dgm:pt>
    <dgm:pt modelId="{4C052AB2-1A15-40F7-BE6A-0892B78B15E7}" type="pres">
      <dgm:prSet presAssocID="{49FBF6A9-8506-465A-B217-F660C6DE006E}" presName="Accent1" presStyleCnt="0"/>
      <dgm:spPr/>
    </dgm:pt>
    <dgm:pt modelId="{2BAEB241-BE6B-4E2E-BD4A-C08636F2458D}" type="pres">
      <dgm:prSet presAssocID="{49FBF6A9-8506-465A-B217-F660C6DE006E}" presName="Accent" presStyleLbl="node1" presStyleIdx="0" presStyleCnt="3"/>
      <dgm:spPr/>
    </dgm:pt>
    <dgm:pt modelId="{A031B0FE-9A8A-4F6F-9743-5253952102A0}" type="pres">
      <dgm:prSet presAssocID="{49FBF6A9-8506-465A-B217-F660C6DE006E}" presName="Parent1" presStyleLbl="revTx" presStyleIdx="0" presStyleCnt="3">
        <dgm:presLayoutVars>
          <dgm:chMax val="1"/>
          <dgm:chPref val="1"/>
          <dgm:bulletEnabled val="1"/>
        </dgm:presLayoutVars>
      </dgm:prSet>
      <dgm:spPr/>
      <dgm:t>
        <a:bodyPr/>
        <a:lstStyle/>
        <a:p>
          <a:endParaRPr lang="it-IT"/>
        </a:p>
      </dgm:t>
    </dgm:pt>
    <dgm:pt modelId="{7AE88986-3B34-4952-BA1D-F00ED4206A1C}" type="pres">
      <dgm:prSet presAssocID="{8562D700-D13E-4345-AE55-869A0EE10696}" presName="Accent2" presStyleCnt="0"/>
      <dgm:spPr/>
    </dgm:pt>
    <dgm:pt modelId="{12897515-35E6-4FD3-93E7-6F61770C3F04}" type="pres">
      <dgm:prSet presAssocID="{8562D700-D13E-4345-AE55-869A0EE10696}" presName="Accent" presStyleLbl="node1" presStyleIdx="1" presStyleCnt="3">
        <dgm:style>
          <a:lnRef idx="1">
            <a:schemeClr val="accent2"/>
          </a:lnRef>
          <a:fillRef idx="3">
            <a:schemeClr val="accent2"/>
          </a:fillRef>
          <a:effectRef idx="2">
            <a:schemeClr val="accent2"/>
          </a:effectRef>
          <a:fontRef idx="minor">
            <a:schemeClr val="lt1"/>
          </a:fontRef>
        </dgm:style>
      </dgm:prSet>
      <dgm:spPr/>
    </dgm:pt>
    <dgm:pt modelId="{BEA3CC4B-554A-4F85-9E81-67FBE8195887}" type="pres">
      <dgm:prSet presAssocID="{8562D700-D13E-4345-AE55-869A0EE10696}" presName="Parent2" presStyleLbl="revTx" presStyleIdx="1" presStyleCnt="3">
        <dgm:presLayoutVars>
          <dgm:chMax val="1"/>
          <dgm:chPref val="1"/>
          <dgm:bulletEnabled val="1"/>
        </dgm:presLayoutVars>
      </dgm:prSet>
      <dgm:spPr/>
      <dgm:t>
        <a:bodyPr/>
        <a:lstStyle/>
        <a:p>
          <a:endParaRPr lang="it-IT"/>
        </a:p>
      </dgm:t>
    </dgm:pt>
    <dgm:pt modelId="{1AD44768-2AB6-40E5-BA23-A7B2D231763D}" type="pres">
      <dgm:prSet presAssocID="{2AB53A3E-75F7-44F0-9322-F5FBD5DCC5B1}" presName="Accent3" presStyleCnt="0"/>
      <dgm:spPr/>
    </dgm:pt>
    <dgm:pt modelId="{92AA2F72-487B-4539-A1B8-6F4D77ABD80D}" type="pres">
      <dgm:prSet presAssocID="{2AB53A3E-75F7-44F0-9322-F5FBD5DCC5B1}" presName="Accent" presStyleLbl="node1" presStyleIdx="2" presStyleCnt="3">
        <dgm:style>
          <a:lnRef idx="1">
            <a:schemeClr val="accent6"/>
          </a:lnRef>
          <a:fillRef idx="3">
            <a:schemeClr val="accent6"/>
          </a:fillRef>
          <a:effectRef idx="2">
            <a:schemeClr val="accent6"/>
          </a:effectRef>
          <a:fontRef idx="minor">
            <a:schemeClr val="lt1"/>
          </a:fontRef>
        </dgm:style>
      </dgm:prSet>
      <dgm:spPr/>
    </dgm:pt>
    <dgm:pt modelId="{E2D38D08-1D3F-4923-9F4B-AB64D8270B28}" type="pres">
      <dgm:prSet presAssocID="{2AB53A3E-75F7-44F0-9322-F5FBD5DCC5B1}" presName="Parent3" presStyleLbl="revTx" presStyleIdx="2" presStyleCnt="3" custScaleX="120153" custLinFactNeighborX="-5137" custLinFactNeighborY="14815">
        <dgm:presLayoutVars>
          <dgm:chMax val="1"/>
          <dgm:chPref val="1"/>
          <dgm:bulletEnabled val="1"/>
        </dgm:presLayoutVars>
      </dgm:prSet>
      <dgm:spPr/>
      <dgm:t>
        <a:bodyPr/>
        <a:lstStyle/>
        <a:p>
          <a:endParaRPr lang="it-IT"/>
        </a:p>
      </dgm:t>
    </dgm:pt>
  </dgm:ptLst>
  <dgm:cxnLst>
    <dgm:cxn modelId="{044E6BD9-8D43-449F-BF36-E10E4B2571C0}" type="presOf" srcId="{8562D700-D13E-4345-AE55-869A0EE10696}" destId="{BEA3CC4B-554A-4F85-9E81-67FBE8195887}" srcOrd="0" destOrd="0" presId="urn:microsoft.com/office/officeart/2009/layout/CircleArrowProcess"/>
    <dgm:cxn modelId="{116AB8FD-E17E-4AB5-94A8-8C99D5CE814E}" type="presOf" srcId="{2AB53A3E-75F7-44F0-9322-F5FBD5DCC5B1}" destId="{E2D38D08-1D3F-4923-9F4B-AB64D8270B28}" srcOrd="0" destOrd="0" presId="urn:microsoft.com/office/officeart/2009/layout/CircleArrowProcess"/>
    <dgm:cxn modelId="{453D16E8-9C50-4D36-8A36-A42D2FF8B692}" srcId="{4972FDD8-FDF6-4EFA-A476-93363A71B97D}" destId="{49FBF6A9-8506-465A-B217-F660C6DE006E}" srcOrd="0" destOrd="0" parTransId="{7E19E68B-C37C-4859-AC90-8854D20C6A4A}" sibTransId="{5BDAD80B-136B-4A73-BC3A-A57E796798F6}"/>
    <dgm:cxn modelId="{01857973-138B-4D3D-83CF-AD8A2F8D2EC7}" srcId="{4972FDD8-FDF6-4EFA-A476-93363A71B97D}" destId="{2AB53A3E-75F7-44F0-9322-F5FBD5DCC5B1}" srcOrd="2" destOrd="0" parTransId="{65A66F4F-08C1-4636-AD35-86140A27E71C}" sibTransId="{234F35CF-1543-4FCF-A6DD-66E7F53B7D5A}"/>
    <dgm:cxn modelId="{338C1994-E1E8-4FB2-8299-A4B08D5605D1}" srcId="{4972FDD8-FDF6-4EFA-A476-93363A71B97D}" destId="{8562D700-D13E-4345-AE55-869A0EE10696}" srcOrd="1" destOrd="0" parTransId="{481D561F-31C6-4650-A882-824E85CBC709}" sibTransId="{67C42EF7-F4E9-4D66-B759-00D3C4627CC9}"/>
    <dgm:cxn modelId="{147C78FF-A5B5-4A13-939C-7ECBD88DF6AA}" type="presOf" srcId="{49FBF6A9-8506-465A-B217-F660C6DE006E}" destId="{A031B0FE-9A8A-4F6F-9743-5253952102A0}" srcOrd="0" destOrd="0" presId="urn:microsoft.com/office/officeart/2009/layout/CircleArrowProcess"/>
    <dgm:cxn modelId="{F0BD567C-31A6-4D38-8317-DC7778184187}" type="presOf" srcId="{4972FDD8-FDF6-4EFA-A476-93363A71B97D}" destId="{AD199A7E-5A83-427F-9778-9FDB8B1558BE}" srcOrd="0" destOrd="0" presId="urn:microsoft.com/office/officeart/2009/layout/CircleArrowProcess"/>
    <dgm:cxn modelId="{1A81604C-E81D-42BD-90E4-923B51B1AABD}" type="presParOf" srcId="{AD199A7E-5A83-427F-9778-9FDB8B1558BE}" destId="{4C052AB2-1A15-40F7-BE6A-0892B78B15E7}" srcOrd="0" destOrd="0" presId="urn:microsoft.com/office/officeart/2009/layout/CircleArrowProcess"/>
    <dgm:cxn modelId="{E1C728EF-B0BB-462D-8D17-273D6D64FFD9}" type="presParOf" srcId="{4C052AB2-1A15-40F7-BE6A-0892B78B15E7}" destId="{2BAEB241-BE6B-4E2E-BD4A-C08636F2458D}" srcOrd="0" destOrd="0" presId="urn:microsoft.com/office/officeart/2009/layout/CircleArrowProcess"/>
    <dgm:cxn modelId="{4D2CB6CE-A292-4BB0-9F33-9892A2D78656}" type="presParOf" srcId="{AD199A7E-5A83-427F-9778-9FDB8B1558BE}" destId="{A031B0FE-9A8A-4F6F-9743-5253952102A0}" srcOrd="1" destOrd="0" presId="urn:microsoft.com/office/officeart/2009/layout/CircleArrowProcess"/>
    <dgm:cxn modelId="{E98185CA-1FFE-4230-86DE-5005218734E3}" type="presParOf" srcId="{AD199A7E-5A83-427F-9778-9FDB8B1558BE}" destId="{7AE88986-3B34-4952-BA1D-F00ED4206A1C}" srcOrd="2" destOrd="0" presId="urn:microsoft.com/office/officeart/2009/layout/CircleArrowProcess"/>
    <dgm:cxn modelId="{D2774DD7-5C18-4F61-BC49-994305115B94}" type="presParOf" srcId="{7AE88986-3B34-4952-BA1D-F00ED4206A1C}" destId="{12897515-35E6-4FD3-93E7-6F61770C3F04}" srcOrd="0" destOrd="0" presId="urn:microsoft.com/office/officeart/2009/layout/CircleArrowProcess"/>
    <dgm:cxn modelId="{D4C7B682-0BD0-4EBE-A958-2F89A375991F}" type="presParOf" srcId="{AD199A7E-5A83-427F-9778-9FDB8B1558BE}" destId="{BEA3CC4B-554A-4F85-9E81-67FBE8195887}" srcOrd="3" destOrd="0" presId="urn:microsoft.com/office/officeart/2009/layout/CircleArrowProcess"/>
    <dgm:cxn modelId="{989E7845-14A6-43D7-8CC2-D03626619AAD}" type="presParOf" srcId="{AD199A7E-5A83-427F-9778-9FDB8B1558BE}" destId="{1AD44768-2AB6-40E5-BA23-A7B2D231763D}" srcOrd="4" destOrd="0" presId="urn:microsoft.com/office/officeart/2009/layout/CircleArrowProcess"/>
    <dgm:cxn modelId="{33EADD98-D45D-4FAA-9ECF-8D8CAE593506}" type="presParOf" srcId="{1AD44768-2AB6-40E5-BA23-A7B2D231763D}" destId="{92AA2F72-487B-4539-A1B8-6F4D77ABD80D}" srcOrd="0" destOrd="0" presId="urn:microsoft.com/office/officeart/2009/layout/CircleArrowProcess"/>
    <dgm:cxn modelId="{9F3D26ED-41C4-4E70-84D4-8DB647423DBE}" type="presParOf" srcId="{AD199A7E-5A83-427F-9778-9FDB8B1558BE}" destId="{E2D38D08-1D3F-4923-9F4B-AB64D8270B28}" srcOrd="5" destOrd="0" presId="urn:microsoft.com/office/officeart/2009/layout/CircleArrow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AEB241-BE6B-4E2E-BD4A-C08636F2458D}">
      <dsp:nvSpPr>
        <dsp:cNvPr id="0" name=""/>
        <dsp:cNvSpPr/>
      </dsp:nvSpPr>
      <dsp:spPr>
        <a:xfrm>
          <a:off x="2341595" y="0"/>
          <a:ext cx="1956111" cy="1956409"/>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31B0FE-9A8A-4F6F-9743-5253952102A0}">
      <dsp:nvSpPr>
        <dsp:cNvPr id="0" name=""/>
        <dsp:cNvSpPr/>
      </dsp:nvSpPr>
      <dsp:spPr>
        <a:xfrm>
          <a:off x="2773960" y="706323"/>
          <a:ext cx="1086973" cy="543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it-IT" sz="1700" kern="1200" dirty="0" smtClean="0"/>
            <a:t>L-Arginine, NADPH, O</a:t>
          </a:r>
          <a:r>
            <a:rPr lang="it-IT" sz="1700" kern="1200" baseline="-25000" dirty="0" smtClean="0"/>
            <a:t>2</a:t>
          </a:r>
          <a:endParaRPr lang="it-IT" sz="1700" kern="1200" baseline="-25000" dirty="0"/>
        </a:p>
      </dsp:txBody>
      <dsp:txXfrm>
        <a:off x="2773960" y="706323"/>
        <a:ext cx="1086973" cy="543356"/>
      </dsp:txXfrm>
    </dsp:sp>
    <dsp:sp modelId="{12897515-35E6-4FD3-93E7-6F61770C3F04}">
      <dsp:nvSpPr>
        <dsp:cNvPr id="0" name=""/>
        <dsp:cNvSpPr/>
      </dsp:nvSpPr>
      <dsp:spPr>
        <a:xfrm>
          <a:off x="1798292" y="1124102"/>
          <a:ext cx="1956111" cy="1956409"/>
        </a:xfrm>
        <a:prstGeom prst="leftCircularArrow">
          <a:avLst>
            <a:gd name="adj1" fmla="val 10980"/>
            <a:gd name="adj2" fmla="val 1142322"/>
            <a:gd name="adj3" fmla="val 6300000"/>
            <a:gd name="adj4" fmla="val 18900000"/>
            <a:gd name="adj5" fmla="val 12500"/>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sp>
    <dsp:sp modelId="{BEA3CC4B-554A-4F85-9E81-67FBE8195887}">
      <dsp:nvSpPr>
        <dsp:cNvPr id="0" name=""/>
        <dsp:cNvSpPr/>
      </dsp:nvSpPr>
      <dsp:spPr>
        <a:xfrm>
          <a:off x="2232861" y="1836927"/>
          <a:ext cx="1086973" cy="543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it-IT" sz="1700" kern="1200" dirty="0" err="1" smtClean="0"/>
            <a:t>Nitric</a:t>
          </a:r>
          <a:r>
            <a:rPr lang="it-IT" sz="1700" kern="1200" dirty="0" smtClean="0"/>
            <a:t> </a:t>
          </a:r>
          <a:r>
            <a:rPr lang="it-IT" sz="1700" kern="1200" dirty="0" err="1" smtClean="0"/>
            <a:t>Oxide</a:t>
          </a:r>
          <a:r>
            <a:rPr lang="it-IT" sz="1700" kern="1200" dirty="0" smtClean="0"/>
            <a:t> </a:t>
          </a:r>
          <a:r>
            <a:rPr lang="it-IT" sz="1700" kern="1200" dirty="0" err="1" smtClean="0"/>
            <a:t>Synthase</a:t>
          </a:r>
          <a:endParaRPr lang="it-IT" sz="1700" kern="1200" dirty="0"/>
        </a:p>
      </dsp:txBody>
      <dsp:txXfrm>
        <a:off x="2232861" y="1836927"/>
        <a:ext cx="1086973" cy="543356"/>
      </dsp:txXfrm>
    </dsp:sp>
    <dsp:sp modelId="{92AA2F72-487B-4539-A1B8-6F4D77ABD80D}">
      <dsp:nvSpPr>
        <dsp:cNvPr id="0" name=""/>
        <dsp:cNvSpPr/>
      </dsp:nvSpPr>
      <dsp:spPr>
        <a:xfrm>
          <a:off x="2480819" y="2382723"/>
          <a:ext cx="1680603" cy="1681276"/>
        </a:xfrm>
        <a:prstGeom prst="blockArc">
          <a:avLst>
            <a:gd name="adj1" fmla="val 13500000"/>
            <a:gd name="adj2" fmla="val 10800000"/>
            <a:gd name="adj3" fmla="val 12740"/>
          </a:avLst>
        </a:prstGeom>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w="9525" cap="flat" cmpd="sng" algn="ctr">
          <a:solidFill>
            <a:schemeClr val="accent6">
              <a:shade val="95000"/>
              <a:satMod val="105000"/>
            </a:schemeClr>
          </a:solidFill>
          <a:prstDash val="solid"/>
        </a:ln>
        <a:effectLst>
          <a:outerShdw blurRad="40000" dist="23000" dir="5400000" rotWithShape="0">
            <a:srgbClr val="000000">
              <a:alpha val="35000"/>
            </a:srgbClr>
          </a:outerShdw>
        </a:effectLst>
      </dsp:spPr>
      <dsp:style>
        <a:lnRef idx="1">
          <a:schemeClr val="accent6"/>
        </a:lnRef>
        <a:fillRef idx="3">
          <a:schemeClr val="accent6"/>
        </a:fillRef>
        <a:effectRef idx="2">
          <a:schemeClr val="accent6"/>
        </a:effectRef>
        <a:fontRef idx="minor">
          <a:schemeClr val="lt1"/>
        </a:fontRef>
      </dsp:style>
    </dsp:sp>
    <dsp:sp modelId="{E2D38D08-1D3F-4923-9F4B-AB64D8270B28}">
      <dsp:nvSpPr>
        <dsp:cNvPr id="0" name=""/>
        <dsp:cNvSpPr/>
      </dsp:nvSpPr>
      <dsp:spPr>
        <a:xfrm>
          <a:off x="2611165" y="3049656"/>
          <a:ext cx="1306031" cy="543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it-IT" sz="1800" kern="1200" dirty="0" smtClean="0"/>
            <a:t>L-</a:t>
          </a:r>
          <a:r>
            <a:rPr lang="it-IT" sz="1800" kern="1200" dirty="0" err="1" smtClean="0"/>
            <a:t>Citrulline</a:t>
          </a:r>
          <a:endParaRPr lang="it-IT" sz="1800" kern="1200" dirty="0" smtClean="0"/>
        </a:p>
        <a:p>
          <a:pPr lvl="0" algn="ctr" defTabSz="800100">
            <a:lnSpc>
              <a:spcPct val="90000"/>
            </a:lnSpc>
            <a:spcBef>
              <a:spcPct val="0"/>
            </a:spcBef>
            <a:spcAft>
              <a:spcPct val="35000"/>
            </a:spcAft>
          </a:pPr>
          <a:r>
            <a:rPr lang="it-IT" sz="1800" kern="1200" dirty="0" smtClean="0"/>
            <a:t>+</a:t>
          </a:r>
        </a:p>
        <a:p>
          <a:pPr lvl="0" algn="ctr" defTabSz="800100">
            <a:lnSpc>
              <a:spcPct val="90000"/>
            </a:lnSpc>
            <a:spcBef>
              <a:spcPct val="0"/>
            </a:spcBef>
            <a:spcAft>
              <a:spcPct val="35000"/>
            </a:spcAft>
          </a:pPr>
          <a:r>
            <a:rPr lang="it-IT" sz="1800" b="1" kern="1200" dirty="0" smtClean="0">
              <a:solidFill>
                <a:srgbClr val="0070C0"/>
              </a:solidFill>
            </a:rPr>
            <a:t>N</a:t>
          </a:r>
          <a:r>
            <a:rPr lang="it-IT" sz="1800" b="1" kern="1200" dirty="0" smtClean="0">
              <a:solidFill>
                <a:srgbClr val="CC0000"/>
              </a:solidFill>
            </a:rPr>
            <a:t>O</a:t>
          </a:r>
          <a:endParaRPr lang="it-IT" sz="1800" b="1" kern="1200" dirty="0">
            <a:solidFill>
              <a:srgbClr val="CC0000"/>
            </a:solidFill>
          </a:endParaRPr>
        </a:p>
      </dsp:txBody>
      <dsp:txXfrm>
        <a:off x="2611165" y="3049656"/>
        <a:ext cx="1306031" cy="543356"/>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image" Target="../media/image20.wmf"/><Relationship Id="rId6" Type="http://schemas.openxmlformats.org/officeDocument/2006/relationships/image" Target="../media/image25.wmf"/><Relationship Id="rId5" Type="http://schemas.openxmlformats.org/officeDocument/2006/relationships/image" Target="../media/image24.wmf"/><Relationship Id="rId4" Type="http://schemas.openxmlformats.org/officeDocument/2006/relationships/image" Target="../media/image2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3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image" Target="../media/image4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83100A-8A72-460F-8D5A-54D1E8721B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32E079F-1A5F-425D-8548-7D6E0BA765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0DBEE4-A35F-451C-BCBF-73654C02E910}" type="datetimeFigureOut">
              <a:rPr lang="en-US" smtClean="0"/>
              <a:t>10/27/2020</a:t>
            </a:fld>
            <a:endParaRPr lang="en-US"/>
          </a:p>
        </p:txBody>
      </p:sp>
      <p:sp>
        <p:nvSpPr>
          <p:cNvPr id="4" name="Footer Placeholder 3">
            <a:extLst>
              <a:ext uri="{FF2B5EF4-FFF2-40B4-BE49-F238E27FC236}">
                <a16:creationId xmlns:a16="http://schemas.microsoft.com/office/drawing/2014/main" id="{CC9FF8A4-6C72-4FA9-92D5-35F646DB18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5BC330F-8964-486B-B51A-F7EA8535061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602DDE-B420-4AB0-A81B-677338ED35D9}" type="slidenum">
              <a:rPr lang="en-US" smtClean="0"/>
              <a:t>‹N›</a:t>
            </a:fld>
            <a:endParaRPr lang="en-US"/>
          </a:p>
        </p:txBody>
      </p:sp>
    </p:spTree>
    <p:extLst>
      <p:ext uri="{BB962C8B-B14F-4D97-AF65-F5344CB8AC3E}">
        <p14:creationId xmlns:p14="http://schemas.microsoft.com/office/powerpoint/2010/main" val="2265032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CFBF3B-F983-4F41-9E6C-02008BB91DD1}" type="datetimeFigureOut">
              <a:rPr lang="fr-FR" smtClean="0"/>
              <a:pPr/>
              <a:t>27/10/2020</a:t>
            </a:fld>
            <a:endParaRPr lang="fr-F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8" name="Slide Number Placeholder 7"/>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269082-9D5D-43A3-B675-27AB9B8E552E}" type="slidenum">
              <a:rPr lang="en-US" smtClean="0"/>
              <a:t>‹N›</a:t>
            </a:fld>
            <a:endParaRPr lang="en-US" dirty="0"/>
          </a:p>
        </p:txBody>
      </p:sp>
    </p:spTree>
    <p:extLst>
      <p:ext uri="{BB962C8B-B14F-4D97-AF65-F5344CB8AC3E}">
        <p14:creationId xmlns:p14="http://schemas.microsoft.com/office/powerpoint/2010/main" val="1626096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1</a:t>
            </a:fld>
            <a:endParaRPr lang="fr-FR"/>
          </a:p>
        </p:txBody>
      </p:sp>
    </p:spTree>
    <p:extLst>
      <p:ext uri="{BB962C8B-B14F-4D97-AF65-F5344CB8AC3E}">
        <p14:creationId xmlns:p14="http://schemas.microsoft.com/office/powerpoint/2010/main" val="3498320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2</a:t>
            </a:fld>
            <a:endParaRPr lang="fr-FR"/>
          </a:p>
        </p:txBody>
      </p:sp>
    </p:spTree>
    <p:extLst>
      <p:ext uri="{BB962C8B-B14F-4D97-AF65-F5344CB8AC3E}">
        <p14:creationId xmlns:p14="http://schemas.microsoft.com/office/powerpoint/2010/main" val="2220448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FR"/>
          </a:p>
        </p:txBody>
      </p:sp>
      <p:sp>
        <p:nvSpPr>
          <p:cNvPr id="4" name="Date Placeholder 3"/>
          <p:cNvSpPr>
            <a:spLocks noGrp="1"/>
          </p:cNvSpPr>
          <p:nvPr>
            <p:ph type="dt" sz="half" idx="10"/>
          </p:nvPr>
        </p:nvSpPr>
        <p:spPr/>
        <p:txBody>
          <a:bodyPr/>
          <a:lstStyle/>
          <a:p>
            <a:fld id="{2F621E2D-A50B-495F-9AA4-3F10866B781B}" type="datetime1">
              <a:rPr lang="fr-FR" smtClean="0"/>
              <a:t>27/10/2020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1AD6B278-45EA-45CC-9642-20CC60EAB0D1}" type="datetime1">
              <a:rPr lang="fr-FR" smtClean="0"/>
              <a:t>27/10/2020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1AE16925-72EC-42D4-94D3-A1003B939FCE}" type="datetime1">
              <a:rPr lang="fr-FR" smtClean="0"/>
              <a:t>27/10/2020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FA24ED9-1BAC-43CE-92AB-135E2507265C}" type="datetimeFigureOut">
              <a:rPr lang="en-US" smtClean="0"/>
              <a:t>10/27/2020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2073892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1369589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A24ED9-1BAC-43CE-92AB-135E2507265C}" type="datetimeFigureOut">
              <a:rPr lang="en-US" smtClean="0"/>
              <a:t>10/27/2020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2120936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A24ED9-1BAC-43CE-92AB-135E2507265C}" type="datetimeFigureOut">
              <a:rPr lang="en-US" smtClean="0"/>
              <a:t>10/27/2020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663014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A24ED9-1BAC-43CE-92AB-135E2507265C}" type="datetimeFigureOut">
              <a:rPr lang="en-US" smtClean="0"/>
              <a:t>10/27/2020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3782751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A24ED9-1BAC-43CE-92AB-135E2507265C}" type="datetimeFigureOut">
              <a:rPr lang="en-US" smtClean="0"/>
              <a:t>10/27/2020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1583873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A24ED9-1BAC-43CE-92AB-135E2507265C}" type="datetimeFigureOut">
              <a:rPr lang="en-US" smtClean="0"/>
              <a:t>10/27/2020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2343812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A24ED9-1BAC-43CE-92AB-135E2507265C}" type="datetimeFigureOut">
              <a:rPr lang="en-US" smtClean="0"/>
              <a:t>10/27/2020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686869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83760309-1331-4F8F-AC1F-972AC9046391}" type="datetime1">
              <a:rPr lang="fr-FR" smtClean="0"/>
              <a:t>27/10/2020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A24ED9-1BAC-43CE-92AB-135E2507265C}" type="datetimeFigureOut">
              <a:rPr lang="en-US" smtClean="0"/>
              <a:t>10/27/2020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811340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2280487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2277337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B96765-7664-41F5-8267-06B87A0274DD}" type="datetime1">
              <a:rPr lang="fr-FR" smtClean="0"/>
              <a:t>27/10/2020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p:cNvSpPr>
            <a:spLocks noGrp="1"/>
          </p:cNvSpPr>
          <p:nvPr>
            <p:ph type="dt" sz="half" idx="10"/>
          </p:nvPr>
        </p:nvSpPr>
        <p:spPr/>
        <p:txBody>
          <a:bodyPr/>
          <a:lstStyle/>
          <a:p>
            <a:fld id="{21FF9947-2A44-4499-8893-791A730D1CEB}" type="datetime1">
              <a:rPr lang="fr-FR" smtClean="0"/>
              <a:t>27/10/2020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p:cNvSpPr>
            <a:spLocks noGrp="1"/>
          </p:cNvSpPr>
          <p:nvPr>
            <p:ph type="dt" sz="half" idx="10"/>
          </p:nvPr>
        </p:nvSpPr>
        <p:spPr/>
        <p:txBody>
          <a:bodyPr/>
          <a:lstStyle/>
          <a:p>
            <a:fld id="{A2CD4740-CB78-4DA2-9449-5BA6BAB8E8B9}" type="datetime1">
              <a:rPr lang="fr-FR" smtClean="0"/>
              <a:t>27/10/2020</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Date Placeholder 2"/>
          <p:cNvSpPr>
            <a:spLocks noGrp="1"/>
          </p:cNvSpPr>
          <p:nvPr>
            <p:ph type="dt" sz="half" idx="10"/>
          </p:nvPr>
        </p:nvSpPr>
        <p:spPr/>
        <p:txBody>
          <a:bodyPr/>
          <a:lstStyle/>
          <a:p>
            <a:fld id="{774D13E3-8353-4C2E-BE7C-26AE1B623ED5}" type="datetime1">
              <a:rPr lang="fr-FR" smtClean="0"/>
              <a:t>27/10/2020</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413025-920A-462C-B19C-06B25E7A86DA}" type="datetime1">
              <a:rPr lang="fr-FR" smtClean="0"/>
              <a:t>27/10/2020</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a:xfrm>
            <a:off x="6934200" y="6356350"/>
            <a:ext cx="2133600" cy="365125"/>
          </a:xfrm>
        </p:spPr>
        <p:txBody>
          <a:bodyPr/>
          <a:lstStyle/>
          <a:p>
            <a:fld id="{FCAEAE96-855E-42B1-8DE9-9C9E68DE18C5}"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14D6D2-AC3E-41CF-B9A3-5BCCE2F511AB}" type="datetime1">
              <a:rPr lang="fr-FR" smtClean="0"/>
              <a:t>27/10/2020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128312-C233-4B5A-993A-6F581BBA2EDC}" type="datetime1">
              <a:rPr lang="fr-FR" smtClean="0"/>
              <a:t>27/10/2020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CFA5E1-D094-4A0B-B20B-B561C85E6A82}" type="datetime1">
              <a:rPr lang="fr-FR" smtClean="0"/>
              <a:t>27/10/2020</a:t>
            </a:fld>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AEAE96-855E-42B1-8DE9-9C9E68DE18C5}"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24ED9-1BAC-43CE-92AB-135E2507265C}" type="datetimeFigureOut">
              <a:rPr lang="en-US" smtClean="0"/>
              <a:t>10/27/2020</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29872-1DA2-4001-977B-942AFF1DF91F}" type="slidenum">
              <a:rPr lang="en-US" smtClean="0"/>
              <a:t>‹N›</a:t>
            </a:fld>
            <a:endParaRPr lang="en-US"/>
          </a:p>
        </p:txBody>
      </p:sp>
    </p:spTree>
    <p:extLst>
      <p:ext uri="{BB962C8B-B14F-4D97-AF65-F5344CB8AC3E}">
        <p14:creationId xmlns:p14="http://schemas.microsoft.com/office/powerpoint/2010/main" val="16640868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5.wmf"/><Relationship Id="rId13" Type="http://schemas.openxmlformats.org/officeDocument/2006/relationships/oleObject" Target="../embeddings/oleObject9.bin"/><Relationship Id="rId3" Type="http://schemas.microsoft.com/office/2007/relationships/media" Target="../media/media9.m4a"/><Relationship Id="rId7" Type="http://schemas.openxmlformats.org/officeDocument/2006/relationships/oleObject" Target="../embeddings/oleObject8.bin"/><Relationship Id="rId12" Type="http://schemas.openxmlformats.org/officeDocument/2006/relationships/image" Target="../media/image40.emf"/><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image" Target="../media/image6.png"/><Relationship Id="rId11" Type="http://schemas.openxmlformats.org/officeDocument/2006/relationships/image" Target="../media/image39.emf"/><Relationship Id="rId5" Type="http://schemas.openxmlformats.org/officeDocument/2006/relationships/slideLayout" Target="../slideLayouts/slideLayout7.xml"/><Relationship Id="rId15" Type="http://schemas.openxmlformats.org/officeDocument/2006/relationships/image" Target="../media/image3.png"/><Relationship Id="rId10" Type="http://schemas.openxmlformats.org/officeDocument/2006/relationships/image" Target="../media/image38.emf"/><Relationship Id="rId4" Type="http://schemas.openxmlformats.org/officeDocument/2006/relationships/audio" Target="../media/media9.m4a"/><Relationship Id="rId9" Type="http://schemas.openxmlformats.org/officeDocument/2006/relationships/image" Target="../media/image37.emf"/><Relationship Id="rId14" Type="http://schemas.openxmlformats.org/officeDocument/2006/relationships/image" Target="../media/image36.wmf"/></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0.m4a"/><Relationship Id="rId7" Type="http://schemas.openxmlformats.org/officeDocument/2006/relationships/image" Target="../media/image41.wmf"/><Relationship Id="rId2" Type="http://schemas.microsoft.com/office/2007/relationships/media" Target="../media/media10.m4a"/><Relationship Id="rId1" Type="http://schemas.openxmlformats.org/officeDocument/2006/relationships/vmlDrawing" Target="../drawings/vmlDrawing4.vml"/><Relationship Id="rId6" Type="http://schemas.openxmlformats.org/officeDocument/2006/relationships/oleObject" Target="../embeddings/oleObject10.bin"/><Relationship Id="rId5" Type="http://schemas.openxmlformats.org/officeDocument/2006/relationships/image" Target="../media/image6.png"/><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1.m4a"/><Relationship Id="rId7" Type="http://schemas.openxmlformats.org/officeDocument/2006/relationships/image" Target="../media/image6.png"/><Relationship Id="rId2" Type="http://schemas.microsoft.com/office/2007/relationships/media" Target="../media/media11.m4a"/><Relationship Id="rId1" Type="http://schemas.openxmlformats.org/officeDocument/2006/relationships/vmlDrawing" Target="../drawings/vmlDrawing5.vml"/><Relationship Id="rId6" Type="http://schemas.openxmlformats.org/officeDocument/2006/relationships/image" Target="../media/image42.wmf"/><Relationship Id="rId5" Type="http://schemas.openxmlformats.org/officeDocument/2006/relationships/oleObject" Target="../embeddings/oleObject11.bin"/><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3.png"/><Relationship Id="rId3" Type="http://schemas.microsoft.com/office/2007/relationships/media" Target="../media/media12.m4a"/><Relationship Id="rId7" Type="http://schemas.openxmlformats.org/officeDocument/2006/relationships/image" Target="../media/image43.emf"/><Relationship Id="rId12" Type="http://schemas.openxmlformats.org/officeDocument/2006/relationships/image" Target="../media/image6.png"/><Relationship Id="rId2" Type="http://schemas.openxmlformats.org/officeDocument/2006/relationships/tags" Target="../tags/tag7.xml"/><Relationship Id="rId16" Type="http://schemas.openxmlformats.org/officeDocument/2006/relationships/image" Target="../media/image49.emf"/><Relationship Id="rId1" Type="http://schemas.openxmlformats.org/officeDocument/2006/relationships/vmlDrawing" Target="../drawings/vmlDrawing6.vml"/><Relationship Id="rId6" Type="http://schemas.openxmlformats.org/officeDocument/2006/relationships/oleObject" Target="../embeddings/oleObject12.bin"/><Relationship Id="rId11" Type="http://schemas.openxmlformats.org/officeDocument/2006/relationships/image" Target="../media/image44.emf"/><Relationship Id="rId5" Type="http://schemas.openxmlformats.org/officeDocument/2006/relationships/slideLayout" Target="../slideLayouts/slideLayout7.xml"/><Relationship Id="rId15" Type="http://schemas.openxmlformats.org/officeDocument/2006/relationships/image" Target="../media/image48.emf"/><Relationship Id="rId10" Type="http://schemas.openxmlformats.org/officeDocument/2006/relationships/oleObject" Target="../embeddings/oleObject13.bin"/><Relationship Id="rId4" Type="http://schemas.openxmlformats.org/officeDocument/2006/relationships/audio" Target="../media/media12.m4a"/><Relationship Id="rId9" Type="http://schemas.openxmlformats.org/officeDocument/2006/relationships/image" Target="../media/image46.png"/><Relationship Id="rId14" Type="http://schemas.openxmlformats.org/officeDocument/2006/relationships/image" Target="../media/image47.emf"/></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7.xml"/><Relationship Id="rId7" Type="http://schemas.openxmlformats.org/officeDocument/2006/relationships/image" Target="../media/image52.emf"/><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1.png"/><Relationship Id="rId5" Type="http://schemas.openxmlformats.org/officeDocument/2006/relationships/image" Target="../media/image50.emf"/><Relationship Id="rId4" Type="http://schemas.openxmlformats.org/officeDocument/2006/relationships/image" Target="../media/image6.png"/><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4.m4a"/><Relationship Id="rId7" Type="http://schemas.openxmlformats.org/officeDocument/2006/relationships/image" Target="../media/image54.emf"/><Relationship Id="rId2" Type="http://schemas.microsoft.com/office/2007/relationships/media" Target="../media/media14.m4a"/><Relationship Id="rId1" Type="http://schemas.openxmlformats.org/officeDocument/2006/relationships/vmlDrawing" Target="../drawings/vmlDrawing7.vml"/><Relationship Id="rId6" Type="http://schemas.openxmlformats.org/officeDocument/2006/relationships/oleObject" Target="../embeddings/oleObject14.bin"/><Relationship Id="rId5" Type="http://schemas.openxmlformats.org/officeDocument/2006/relationships/image" Target="../media/image55.png"/><Relationship Id="rId4" Type="http://schemas.openxmlformats.org/officeDocument/2006/relationships/slideLayout" Target="../slideLayouts/slideLayout7.xml"/><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audio" Target="../media/media2.m4a"/><Relationship Id="rId7" Type="http://schemas.openxmlformats.org/officeDocument/2006/relationships/image" Target="../media/image6.png"/><Relationship Id="rId2" Type="http://schemas.microsoft.com/office/2007/relationships/media" Target="../media/media2.m4a"/><Relationship Id="rId1" Type="http://schemas.openxmlformats.org/officeDocument/2006/relationships/vmlDrawing" Target="../drawings/vmlDrawing1.vml"/><Relationship Id="rId6" Type="http://schemas.openxmlformats.org/officeDocument/2006/relationships/image" Target="../media/image3.png"/><Relationship Id="rId5" Type="http://schemas.openxmlformats.org/officeDocument/2006/relationships/notesSlide" Target="../notesSlides/notesSlide2.xml"/><Relationship Id="rId10" Type="http://schemas.openxmlformats.org/officeDocument/2006/relationships/image" Target="../media/image7.emf"/><Relationship Id="rId4" Type="http://schemas.openxmlformats.org/officeDocument/2006/relationships/slideLayout" Target="../slideLayouts/slideLayout7.xml"/><Relationship Id="rId9" Type="http://schemas.openxmlformats.org/officeDocument/2006/relationships/image" Target="../media/image5.wmf"/></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audio" Target="../media/media3.m4a"/><Relationship Id="rId7" Type="http://schemas.openxmlformats.org/officeDocument/2006/relationships/diagramData" Target="../diagrams/data1.xml"/><Relationship Id="rId12" Type="http://schemas.openxmlformats.org/officeDocument/2006/relationships/image" Target="../media/image3.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8.png"/><Relationship Id="rId11" Type="http://schemas.microsoft.com/office/2007/relationships/diagramDrawing" Target="../diagrams/drawing1.xml"/><Relationship Id="rId5" Type="http://schemas.openxmlformats.org/officeDocument/2006/relationships/image" Target="../media/image6.png"/><Relationship Id="rId10" Type="http://schemas.openxmlformats.org/officeDocument/2006/relationships/diagramColors" Target="../diagrams/colors1.xml"/><Relationship Id="rId4" Type="http://schemas.openxmlformats.org/officeDocument/2006/relationships/slideLayout" Target="../slideLayouts/slideLayout7.xml"/><Relationship Id="rId9"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slideLayout" Target="../slideLayouts/slideLayout7.xml"/><Relationship Id="rId7" Type="http://schemas.openxmlformats.org/officeDocument/2006/relationships/image" Target="../media/image12.emf"/><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audio" Target="../media/media5.m4a"/><Relationship Id="rId7" Type="http://schemas.openxmlformats.org/officeDocument/2006/relationships/image" Target="../media/image15.png"/><Relationship Id="rId12" Type="http://schemas.openxmlformats.org/officeDocument/2006/relationships/image" Target="../media/image3.png"/><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6.png"/><Relationship Id="rId10" Type="http://schemas.openxmlformats.org/officeDocument/2006/relationships/image" Target="../media/image18.png"/><Relationship Id="rId4" Type="http://schemas.openxmlformats.org/officeDocument/2006/relationships/slideLayout" Target="../slideLayouts/slideLayout7.xml"/><Relationship Id="rId9" Type="http://schemas.openxmlformats.org/officeDocument/2006/relationships/image" Target="../media/image17.jpe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22.wmf"/><Relationship Id="rId18" Type="http://schemas.openxmlformats.org/officeDocument/2006/relationships/oleObject" Target="../embeddings/oleObject7.bin"/><Relationship Id="rId3" Type="http://schemas.microsoft.com/office/2007/relationships/media" Target="../media/media6.m4a"/><Relationship Id="rId7" Type="http://schemas.openxmlformats.org/officeDocument/2006/relationships/image" Target="../media/image26.png"/><Relationship Id="rId12" Type="http://schemas.openxmlformats.org/officeDocument/2006/relationships/oleObject" Target="../embeddings/oleObject4.bin"/><Relationship Id="rId17" Type="http://schemas.openxmlformats.org/officeDocument/2006/relationships/image" Target="../media/image24.wmf"/><Relationship Id="rId2" Type="http://schemas.openxmlformats.org/officeDocument/2006/relationships/tags" Target="../tags/tag3.xml"/><Relationship Id="rId16" Type="http://schemas.openxmlformats.org/officeDocument/2006/relationships/oleObject" Target="../embeddings/oleObject6.bin"/><Relationship Id="rId20" Type="http://schemas.openxmlformats.org/officeDocument/2006/relationships/image" Target="../media/image3.png"/><Relationship Id="rId1" Type="http://schemas.openxmlformats.org/officeDocument/2006/relationships/vmlDrawing" Target="../drawings/vmlDrawing2.vml"/><Relationship Id="rId6" Type="http://schemas.openxmlformats.org/officeDocument/2006/relationships/image" Target="../media/image6.png"/><Relationship Id="rId11" Type="http://schemas.openxmlformats.org/officeDocument/2006/relationships/image" Target="../media/image21.wmf"/><Relationship Id="rId5" Type="http://schemas.openxmlformats.org/officeDocument/2006/relationships/slideLayout" Target="../slideLayouts/slideLayout7.xml"/><Relationship Id="rId15" Type="http://schemas.openxmlformats.org/officeDocument/2006/relationships/image" Target="../media/image23.wmf"/><Relationship Id="rId10" Type="http://schemas.openxmlformats.org/officeDocument/2006/relationships/oleObject" Target="../embeddings/oleObject3.bin"/><Relationship Id="rId19" Type="http://schemas.openxmlformats.org/officeDocument/2006/relationships/image" Target="../media/image25.wmf"/><Relationship Id="rId4" Type="http://schemas.openxmlformats.org/officeDocument/2006/relationships/audio" Target="../media/media6.m4a"/><Relationship Id="rId9" Type="http://schemas.openxmlformats.org/officeDocument/2006/relationships/image" Target="../media/image20.wmf"/><Relationship Id="rId14" Type="http://schemas.openxmlformats.org/officeDocument/2006/relationships/oleObject" Target="../embeddings/oleObject5.bin"/></Relationships>
</file>

<file path=ppt/slides/_rels/slide8.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audio" Target="../media/media7.m4a"/><Relationship Id="rId7" Type="http://schemas.openxmlformats.org/officeDocument/2006/relationships/image" Target="../media/image28.emf"/><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27.png"/><Relationship Id="rId4" Type="http://schemas.openxmlformats.org/officeDocument/2006/relationships/slideLayout" Target="../slideLayouts/slideLayout7.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audio" Target="../media/media8.m4a"/><Relationship Id="rId7" Type="http://schemas.openxmlformats.org/officeDocument/2006/relationships/image" Target="../media/image31.png"/><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30.emf"/><Relationship Id="rId11" Type="http://schemas.openxmlformats.org/officeDocument/2006/relationships/image" Target="../media/image3.png"/><Relationship Id="rId5" Type="http://schemas.openxmlformats.org/officeDocument/2006/relationships/image" Target="../media/image6.png"/><Relationship Id="rId10" Type="http://schemas.openxmlformats.org/officeDocument/2006/relationships/image" Target="../media/image34.emf"/><Relationship Id="rId4" Type="http://schemas.openxmlformats.org/officeDocument/2006/relationships/slideLayout" Target="../slideLayouts/slideLayout7.xml"/><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19100" y="2355574"/>
            <a:ext cx="8305800" cy="4216539"/>
          </a:xfrm>
          <a:prstGeom prst="rect">
            <a:avLst/>
          </a:prstGeom>
          <a:noFill/>
        </p:spPr>
        <p:txBody>
          <a:bodyPr wrap="square" rtlCol="0">
            <a:spAutoFit/>
          </a:bodyPr>
          <a:lstStyle/>
          <a:p>
            <a:pPr algn="ctr"/>
            <a:r>
              <a:rPr lang="en-GB" sz="2400" b="1" dirty="0"/>
              <a:t>Synthesis and biological evaluation of inducible Nitric Oxide Synthase inhibitors as anticancer </a:t>
            </a:r>
            <a:r>
              <a:rPr lang="en-GB" sz="2400" b="1" dirty="0" smtClean="0"/>
              <a:t>agents</a:t>
            </a:r>
            <a:endParaRPr lang="it-IT" sz="2400" dirty="0"/>
          </a:p>
          <a:p>
            <a:pPr algn="ctr"/>
            <a:endParaRPr lang="en-US" b="1" dirty="0"/>
          </a:p>
          <a:p>
            <a:pPr algn="ctr"/>
            <a:endParaRPr lang="en-US" b="1" dirty="0"/>
          </a:p>
          <a:p>
            <a:pPr algn="ctr"/>
            <a:r>
              <a:rPr lang="it-IT" b="1" dirty="0" smtClean="0"/>
              <a:t>Cristina Maccallini</a:t>
            </a:r>
            <a:endParaRPr lang="it-IT" b="1" baseline="30000" dirty="0"/>
          </a:p>
          <a:p>
            <a:endParaRPr lang="it-IT" b="1" baseline="30000" dirty="0"/>
          </a:p>
          <a:p>
            <a:endParaRPr lang="fr-FR" dirty="0"/>
          </a:p>
          <a:p>
            <a:r>
              <a:rPr lang="it-IT" dirty="0" err="1"/>
              <a:t>Department</a:t>
            </a:r>
            <a:r>
              <a:rPr lang="it-IT" dirty="0"/>
              <a:t> of </a:t>
            </a:r>
            <a:r>
              <a:rPr lang="it-IT" dirty="0" err="1"/>
              <a:t>Pharmacy</a:t>
            </a:r>
            <a:r>
              <a:rPr lang="it-IT" dirty="0"/>
              <a:t>, </a:t>
            </a:r>
            <a:r>
              <a:rPr lang="it-IT" dirty="0" err="1"/>
              <a:t>University</a:t>
            </a:r>
            <a:r>
              <a:rPr lang="it-IT" dirty="0"/>
              <a:t> “G. d’Annunzio” of Chieti-Pescara, Via dei Vestini,31-66100 Chieti, Italy</a:t>
            </a:r>
          </a:p>
          <a:p>
            <a:endParaRPr lang="en-US" dirty="0" smtClean="0"/>
          </a:p>
          <a:p>
            <a:endParaRPr lang="en-US" dirty="0"/>
          </a:p>
          <a:p>
            <a:endParaRPr lang="fr-FR" dirty="0" smtClean="0"/>
          </a:p>
          <a:p>
            <a:r>
              <a:rPr lang="fr-FR" dirty="0" smtClean="0"/>
              <a:t>			</a:t>
            </a:r>
            <a:endParaRPr lang="fr-FR" dirty="0"/>
          </a:p>
          <a:p>
            <a:endParaRPr lang="en-US" sz="1400" dirty="0" smtClean="0"/>
          </a:p>
          <a:p>
            <a:r>
              <a:rPr lang="en-US" sz="1400" dirty="0" smtClean="0"/>
              <a:t>cristina.maccallini@unich.it</a:t>
            </a:r>
            <a:endParaRPr lang="fr-FR" sz="1400" dirty="0"/>
          </a:p>
        </p:txBody>
      </p:sp>
      <p:sp>
        <p:nvSpPr>
          <p:cNvPr id="5" name="Slide Number Placeholder 4"/>
          <p:cNvSpPr>
            <a:spLocks noGrp="1"/>
          </p:cNvSpPr>
          <p:nvPr>
            <p:ph type="sldNum" sz="quarter" idx="12"/>
          </p:nvPr>
        </p:nvSpPr>
        <p:spPr/>
        <p:txBody>
          <a:bodyPr/>
          <a:lstStyle/>
          <a:p>
            <a:fld id="{FCAEAE96-855E-42B1-8DE9-9C9E68DE18C5}" type="slidenum">
              <a:rPr lang="fr-FR" smtClean="0"/>
              <a:pPr/>
              <a:t>1</a:t>
            </a:fld>
            <a:endParaRPr lang="fr-F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 y="2725"/>
            <a:ext cx="9143997" cy="2196051"/>
          </a:xfrm>
          <a:prstGeom prst="rect">
            <a:avLst/>
          </a:prstGeom>
        </p:spPr>
      </p:pic>
      <p:pic>
        <p:nvPicPr>
          <p:cNvPr id="6" name="Immagine 5"/>
          <p:cNvPicPr>
            <a:picLocks noChangeAspect="1"/>
          </p:cNvPicPr>
          <p:nvPr/>
        </p:nvPicPr>
        <p:blipFill>
          <a:blip r:embed="rId6"/>
          <a:stretch>
            <a:fillRect/>
          </a:stretch>
        </p:blipFill>
        <p:spPr>
          <a:xfrm>
            <a:off x="2971800" y="5105399"/>
            <a:ext cx="990600" cy="1058581"/>
          </a:xfrm>
          <a:prstGeom prst="rect">
            <a:avLst/>
          </a:prstGeom>
        </p:spPr>
      </p:pic>
      <p:pic>
        <p:nvPicPr>
          <p:cNvPr id="10"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lum bright="70000" contrast="-70000"/>
          </a:blip>
          <a:stretch>
            <a:fillRect/>
          </a:stretch>
        </p:blipFill>
        <p:spPr>
          <a:xfrm>
            <a:off x="6629400" y="-750244"/>
            <a:ext cx="609600" cy="609600"/>
          </a:xfrm>
          <a:prstGeom prst="rect">
            <a:avLst/>
          </a:prstGeom>
        </p:spPr>
      </p:pic>
      <p:pic>
        <p:nvPicPr>
          <p:cNvPr id="7" name="Immagine 6"/>
          <p:cNvPicPr>
            <a:picLocks noChangeAspect="1"/>
          </p:cNvPicPr>
          <p:nvPr/>
        </p:nvPicPr>
        <p:blipFill>
          <a:blip r:embed="rId8"/>
          <a:stretch>
            <a:fillRect/>
          </a:stretch>
        </p:blipFill>
        <p:spPr>
          <a:xfrm>
            <a:off x="4267200" y="4953000"/>
            <a:ext cx="1371600" cy="1371600"/>
          </a:xfrm>
          <a:prstGeom prst="rect">
            <a:avLst/>
          </a:prstGeom>
        </p:spPr>
      </p:pic>
    </p:spTree>
  </p:cSld>
  <p:clrMapOvr>
    <a:masterClrMapping/>
  </p:clrMapOvr>
  <p:transition spd="slow" advTm="11294">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6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mod="1">
    <p:ext uri="{E180D4A7-C9FB-4DFB-919C-405C955672EB}">
      <p14:showEvtLst xmlns:p14="http://schemas.microsoft.com/office/powerpoint/2010/main">
        <p14:playEvt time="33" objId="10"/>
        <p14:stopEvt time="11277" objId="10"/>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FCAEAE96-855E-42B1-8DE9-9C9E68DE18C5}" type="slidenum">
              <a:rPr lang="fr-FR" smtClean="0"/>
              <a:pPr/>
              <a:t>10</a:t>
            </a:fld>
            <a:endParaRPr lang="fr-FR"/>
          </a:p>
        </p:txBody>
      </p:sp>
      <p:pic>
        <p:nvPicPr>
          <p:cNvPr id="3" name="Picture 4">
            <a:extLst>
              <a:ext uri="{FF2B5EF4-FFF2-40B4-BE49-F238E27FC236}">
                <a16:creationId xmlns:a16="http://schemas.microsoft.com/office/drawing/2014/main" id="{2CF8AFEB-D629-432D-9288-39A0078A474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6" name="Rectangle 2"/>
          <p:cNvSpPr>
            <a:spLocks noChangeArrowheads="1"/>
          </p:cNvSpPr>
          <p:nvPr/>
        </p:nvSpPr>
        <p:spPr bwMode="auto">
          <a:xfrm>
            <a:off x="457200" y="46922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graphicFrame>
        <p:nvGraphicFramePr>
          <p:cNvPr id="7" name="Oggetto 6"/>
          <p:cNvGraphicFramePr>
            <a:graphicFrameLocks noChangeAspect="1"/>
          </p:cNvGraphicFramePr>
          <p:nvPr>
            <p:extLst>
              <p:ext uri="{D42A27DB-BD31-4B8C-83A1-F6EECF244321}">
                <p14:modId xmlns:p14="http://schemas.microsoft.com/office/powerpoint/2010/main" val="4156843454"/>
              </p:ext>
            </p:extLst>
          </p:nvPr>
        </p:nvGraphicFramePr>
        <p:xfrm>
          <a:off x="2362200" y="4953000"/>
          <a:ext cx="4852988" cy="1017588"/>
        </p:xfrm>
        <a:graphic>
          <a:graphicData uri="http://schemas.openxmlformats.org/presentationml/2006/ole">
            <mc:AlternateContent xmlns:mc="http://schemas.openxmlformats.org/markup-compatibility/2006">
              <mc:Choice xmlns:v="urn:schemas-microsoft-com:vml" Requires="v">
                <p:oleObj spid="_x0000_s4165" name="CS ChemDraw Drawing" r:id="rId7" imgW="6616440" imgH="1361160" progId="ChemDraw.Document.6.0">
                  <p:embed/>
                </p:oleObj>
              </mc:Choice>
              <mc:Fallback>
                <p:oleObj name="CS ChemDraw Drawing" r:id="rId7" imgW="6616440" imgH="1361160" progId="ChemDraw.Document.6.0">
                  <p:embed/>
                  <p:pic>
                    <p:nvPicPr>
                      <p:cNvPr id="0" name="Object 1"/>
                      <p:cNvPicPr>
                        <a:picLocks noChangeAspect="1" noChangeArrowheads="1"/>
                      </p:cNvPicPr>
                      <p:nvPr/>
                    </p:nvPicPr>
                    <p:blipFill>
                      <a:blip r:embed="rId8"/>
                      <a:srcRect/>
                      <a:stretch>
                        <a:fillRect/>
                      </a:stretch>
                    </p:blipFill>
                    <p:spPr bwMode="auto">
                      <a:xfrm>
                        <a:off x="2362200" y="4953000"/>
                        <a:ext cx="4852988" cy="1017588"/>
                      </a:xfrm>
                      <a:prstGeom prst="rect">
                        <a:avLst/>
                      </a:prstGeom>
                      <a:noFill/>
                      <a:ln w="25400">
                        <a:solidFill>
                          <a:schemeClr val="accent4">
                            <a:lumMod val="75000"/>
                          </a:schemeClr>
                        </a:solidFill>
                      </a:ln>
                    </p:spPr>
                  </p:pic>
                </p:oleObj>
              </mc:Fallback>
            </mc:AlternateContent>
          </a:graphicData>
        </a:graphic>
      </p:graphicFrame>
      <p:grpSp>
        <p:nvGrpSpPr>
          <p:cNvPr id="13" name="Gruppo 12"/>
          <p:cNvGrpSpPr/>
          <p:nvPr/>
        </p:nvGrpSpPr>
        <p:grpSpPr>
          <a:xfrm>
            <a:off x="451104" y="797004"/>
            <a:ext cx="4695998" cy="879546"/>
            <a:chOff x="228600" y="620405"/>
            <a:chExt cx="4695998" cy="879546"/>
          </a:xfrm>
        </p:grpSpPr>
        <p:pic>
          <p:nvPicPr>
            <p:cNvPr id="9" name="Immagine 8"/>
            <p:cNvPicPr>
              <a:picLocks noChangeAspect="1"/>
            </p:cNvPicPr>
            <p:nvPr/>
          </p:nvPicPr>
          <p:blipFill>
            <a:blip r:embed="rId9"/>
            <a:stretch>
              <a:fillRect/>
            </a:stretch>
          </p:blipFill>
          <p:spPr>
            <a:xfrm>
              <a:off x="228600" y="836019"/>
              <a:ext cx="4695998" cy="6639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magine 9"/>
            <p:cNvPicPr>
              <a:picLocks noChangeAspect="1"/>
            </p:cNvPicPr>
            <p:nvPr/>
          </p:nvPicPr>
          <p:blipFill>
            <a:blip r:embed="rId10"/>
            <a:stretch>
              <a:fillRect/>
            </a:stretch>
          </p:blipFill>
          <p:spPr>
            <a:xfrm>
              <a:off x="342901" y="620405"/>
              <a:ext cx="3221736" cy="2573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14" name="Gruppo 13"/>
          <p:cNvGrpSpPr/>
          <p:nvPr/>
        </p:nvGrpSpPr>
        <p:grpSpPr>
          <a:xfrm>
            <a:off x="451104" y="3606006"/>
            <a:ext cx="6172200" cy="1184091"/>
            <a:chOff x="342901" y="3530596"/>
            <a:chExt cx="6172200" cy="1184091"/>
          </a:xfrm>
        </p:grpSpPr>
        <p:pic>
          <p:nvPicPr>
            <p:cNvPr id="11" name="Immagine 10"/>
            <p:cNvPicPr>
              <a:picLocks noChangeAspect="1"/>
            </p:cNvPicPr>
            <p:nvPr/>
          </p:nvPicPr>
          <p:blipFill>
            <a:blip r:embed="rId11"/>
            <a:stretch>
              <a:fillRect/>
            </a:stretch>
          </p:blipFill>
          <p:spPr>
            <a:xfrm>
              <a:off x="342901" y="3761710"/>
              <a:ext cx="6172200" cy="9529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magine 11"/>
            <p:cNvPicPr>
              <a:picLocks noChangeAspect="1"/>
            </p:cNvPicPr>
            <p:nvPr/>
          </p:nvPicPr>
          <p:blipFill>
            <a:blip r:embed="rId12"/>
            <a:stretch>
              <a:fillRect/>
            </a:stretch>
          </p:blipFill>
          <p:spPr>
            <a:xfrm>
              <a:off x="342901" y="3530596"/>
              <a:ext cx="2895600" cy="2201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15" name="CasellaDiTesto 14"/>
          <p:cNvSpPr txBox="1"/>
          <p:nvPr/>
        </p:nvSpPr>
        <p:spPr>
          <a:xfrm>
            <a:off x="24384" y="24159"/>
            <a:ext cx="9190156" cy="830997"/>
          </a:xfrm>
          <a:prstGeom prst="rect">
            <a:avLst/>
          </a:prstGeom>
          <a:noFill/>
        </p:spPr>
        <p:txBody>
          <a:bodyPr wrap="square" rtlCol="0">
            <a:spAutoFit/>
          </a:bodyPr>
          <a:lstStyle/>
          <a:p>
            <a:pPr algn="ctr"/>
            <a:r>
              <a:rPr lang="en-US" sz="2400" b="1" dirty="0" smtClean="0">
                <a:solidFill>
                  <a:schemeClr val="tx2">
                    <a:lumMod val="75000"/>
                  </a:schemeClr>
                </a:solidFill>
              </a:rPr>
              <a:t>Aim of the work: </a:t>
            </a:r>
            <a:r>
              <a:rPr lang="en-US" sz="2400" b="1" i="1" dirty="0" smtClean="0">
                <a:solidFill>
                  <a:srgbClr val="FF0000"/>
                </a:solidFill>
              </a:rPr>
              <a:t>developing new </a:t>
            </a:r>
            <a:r>
              <a:rPr lang="en-US" sz="2400" b="1" i="1" dirty="0" err="1" smtClean="0">
                <a:solidFill>
                  <a:srgbClr val="FF0000"/>
                </a:solidFill>
              </a:rPr>
              <a:t>iNOS</a:t>
            </a:r>
            <a:r>
              <a:rPr lang="en-US" sz="2400" b="1" i="1" dirty="0" smtClean="0">
                <a:solidFill>
                  <a:srgbClr val="FF0000"/>
                </a:solidFill>
              </a:rPr>
              <a:t> and aromatase inhibitors as dual agents targeting breast cancer </a:t>
            </a:r>
          </a:p>
        </p:txBody>
      </p:sp>
      <p:graphicFrame>
        <p:nvGraphicFramePr>
          <p:cNvPr id="4" name="Oggetto 3"/>
          <p:cNvGraphicFramePr>
            <a:graphicFrameLocks noChangeAspect="1"/>
          </p:cNvGraphicFramePr>
          <p:nvPr>
            <p:extLst>
              <p:ext uri="{D42A27DB-BD31-4B8C-83A1-F6EECF244321}">
                <p14:modId xmlns:p14="http://schemas.microsoft.com/office/powerpoint/2010/main" val="887757534"/>
              </p:ext>
            </p:extLst>
          </p:nvPr>
        </p:nvGraphicFramePr>
        <p:xfrm>
          <a:off x="1752600" y="1805875"/>
          <a:ext cx="5375275" cy="1719558"/>
        </p:xfrm>
        <a:graphic>
          <a:graphicData uri="http://schemas.openxmlformats.org/presentationml/2006/ole">
            <mc:AlternateContent xmlns:mc="http://schemas.openxmlformats.org/markup-compatibility/2006">
              <mc:Choice xmlns:v="urn:schemas-microsoft-com:vml" Requires="v">
                <p:oleObj spid="_x0000_s4166" name="CS ChemDraw Drawing" r:id="rId13" imgW="7091640" imgH="2268000" progId="ChemDraw.Document.6.0">
                  <p:embed/>
                </p:oleObj>
              </mc:Choice>
              <mc:Fallback>
                <p:oleObj name="CS ChemDraw Drawing" r:id="rId13" imgW="7091640" imgH="2268000" progId="ChemDraw.Document.6.0">
                  <p:embed/>
                  <p:pic>
                    <p:nvPicPr>
                      <p:cNvPr id="0" name=""/>
                      <p:cNvPicPr/>
                      <p:nvPr/>
                    </p:nvPicPr>
                    <p:blipFill>
                      <a:blip r:embed="rId14"/>
                      <a:stretch>
                        <a:fillRect/>
                      </a:stretch>
                    </p:blipFill>
                    <p:spPr>
                      <a:xfrm>
                        <a:off x="1752600" y="1805875"/>
                        <a:ext cx="5375275" cy="1719558"/>
                      </a:xfrm>
                      <a:prstGeom prst="rect">
                        <a:avLst/>
                      </a:prstGeom>
                      <a:ln w="28575">
                        <a:solidFill>
                          <a:schemeClr val="accent1"/>
                        </a:solidFill>
                      </a:ln>
                    </p:spPr>
                  </p:pic>
                </p:oleObj>
              </mc:Fallback>
            </mc:AlternateContent>
          </a:graphicData>
        </a:graphic>
      </p:graphicFrame>
      <p:pic>
        <p:nvPicPr>
          <p:cNvPr id="19" name="Segnale acust. regist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4537502" y="-661998"/>
            <a:ext cx="609600" cy="609600"/>
          </a:xfrm>
          <a:prstGeom prst="rect">
            <a:avLst/>
          </a:prstGeom>
        </p:spPr>
      </p:pic>
    </p:spTree>
    <p:custDataLst>
      <p:tags r:id="rId2"/>
    </p:custDataLst>
    <p:extLst>
      <p:ext uri="{BB962C8B-B14F-4D97-AF65-F5344CB8AC3E}">
        <p14:creationId xmlns:p14="http://schemas.microsoft.com/office/powerpoint/2010/main" val="1727162687"/>
      </p:ext>
    </p:extLst>
  </p:cSld>
  <p:clrMapOvr>
    <a:masterClrMapping/>
  </p:clrMapOvr>
  <p:transition spd="slow" advTm="72631">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800"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fill="hold" display="0">
                  <p:stCondLst>
                    <p:cond delay="indefinite"/>
                  </p:stCondLst>
                  <p:endCondLst>
                    <p:cond evt="onStopAudio" delay="0">
                      <p:tgtEl>
                        <p:sldTgt/>
                      </p:tgtEl>
                    </p:cond>
                  </p:endCondLst>
                </p:cTn>
                <p:tgtEl>
                  <p:spTgt spid="19"/>
                </p:tgtEl>
              </p:cMediaNode>
            </p:audio>
          </p:childTnLst>
        </p:cTn>
      </p:par>
    </p:tnLst>
  </p:timing>
  <p:extLst mod="1">
    <p:ext uri="{E180D4A7-C9FB-4DFB-919C-405C955672EB}">
      <p14:showEvtLst xmlns:p14="http://schemas.microsoft.com/office/powerpoint/2010/main">
        <p14:playEvt time="63" objId="19"/>
        <p14:stopEvt time="71927" objId="19"/>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11</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2" name="Rectangle 2"/>
          <p:cNvSpPr>
            <a:spLocks noChangeArrowheads="1"/>
          </p:cNvSpPr>
          <p:nvPr/>
        </p:nvSpPr>
        <p:spPr bwMode="auto">
          <a:xfrm>
            <a:off x="60960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graphicFrame>
        <p:nvGraphicFramePr>
          <p:cNvPr id="3" name="Oggetto 2"/>
          <p:cNvGraphicFramePr>
            <a:graphicFrameLocks noChangeAspect="1"/>
          </p:cNvGraphicFramePr>
          <p:nvPr>
            <p:extLst>
              <p:ext uri="{D42A27DB-BD31-4B8C-83A1-F6EECF244321}">
                <p14:modId xmlns:p14="http://schemas.microsoft.com/office/powerpoint/2010/main" val="2697346745"/>
              </p:ext>
            </p:extLst>
          </p:nvPr>
        </p:nvGraphicFramePr>
        <p:xfrm>
          <a:off x="2066762" y="918865"/>
          <a:ext cx="5105400" cy="3044408"/>
        </p:xfrm>
        <a:graphic>
          <a:graphicData uri="http://schemas.openxmlformats.org/presentationml/2006/ole">
            <mc:AlternateContent xmlns:mc="http://schemas.openxmlformats.org/markup-compatibility/2006">
              <mc:Choice xmlns:v="urn:schemas-microsoft-com:vml" Requires="v">
                <p:oleObj spid="_x0000_s6185" name="CS ChemDraw Drawing" r:id="rId6" imgW="5590540" imgH="3337560" progId="ChemDraw.Document.6.0">
                  <p:embed/>
                </p:oleObj>
              </mc:Choice>
              <mc:Fallback>
                <p:oleObj name="CS ChemDraw Drawing" r:id="rId6" imgW="5590540" imgH="3337560" progId="ChemDraw.Document.6.0">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6762" y="918865"/>
                        <a:ext cx="5105400" cy="3044408"/>
                      </a:xfrm>
                      <a:prstGeom prst="rect">
                        <a:avLst/>
                      </a:prstGeom>
                      <a:noFill/>
                    </p:spPr>
                  </p:pic>
                </p:oleObj>
              </mc:Fallback>
            </mc:AlternateContent>
          </a:graphicData>
        </a:graphic>
      </p:graphicFrame>
      <p:sp>
        <p:nvSpPr>
          <p:cNvPr id="7" name="CasellaDiTesto 6"/>
          <p:cNvSpPr txBox="1"/>
          <p:nvPr/>
        </p:nvSpPr>
        <p:spPr>
          <a:xfrm>
            <a:off x="381000" y="4396314"/>
            <a:ext cx="8077200" cy="738664"/>
          </a:xfrm>
          <a:prstGeom prst="rect">
            <a:avLst/>
          </a:prstGeom>
          <a:noFill/>
        </p:spPr>
        <p:txBody>
          <a:bodyPr wrap="square" rtlCol="0">
            <a:spAutoFit/>
          </a:bodyPr>
          <a:lstStyle/>
          <a:p>
            <a:r>
              <a:rPr lang="en-GB" sz="1400" b="1" dirty="0"/>
              <a:t>Scheme 1. </a:t>
            </a:r>
            <a:r>
              <a:rPr lang="en-GB" sz="1400" dirty="0"/>
              <a:t>Reagents and conditions: a. 60°C, 12h; b. aryl-carboxylic acid, DMAP, EDC, CH</a:t>
            </a:r>
            <a:r>
              <a:rPr lang="en-GB" sz="1400" baseline="-25000" dirty="0"/>
              <a:t>3</a:t>
            </a:r>
            <a:r>
              <a:rPr lang="en-GB" sz="1400" dirty="0"/>
              <a:t>CN dry, N</a:t>
            </a:r>
            <a:r>
              <a:rPr lang="en-GB" sz="1400" baseline="-25000" dirty="0"/>
              <a:t>2</a:t>
            </a:r>
            <a:r>
              <a:rPr lang="en-GB" sz="1400" dirty="0"/>
              <a:t>, from 0°C to r.t., 18-22h; </a:t>
            </a:r>
            <a:r>
              <a:rPr lang="en-GB" sz="1400" dirty="0" smtClean="0"/>
              <a:t>c</a:t>
            </a:r>
            <a:r>
              <a:rPr lang="en-GB" sz="1400" dirty="0"/>
              <a:t>. Et</a:t>
            </a:r>
            <a:r>
              <a:rPr lang="en-GB" sz="1400" baseline="-25000" dirty="0"/>
              <a:t>3</a:t>
            </a:r>
            <a:r>
              <a:rPr lang="en-GB" sz="1400" dirty="0"/>
              <a:t>N, CH</a:t>
            </a:r>
            <a:r>
              <a:rPr lang="en-GB" sz="1400" baseline="-25000" dirty="0"/>
              <a:t>3</a:t>
            </a:r>
            <a:r>
              <a:rPr lang="en-GB" sz="1400" dirty="0"/>
              <a:t>CN</a:t>
            </a:r>
            <a:r>
              <a:rPr lang="en-GB" sz="1400" baseline="-25000" dirty="0"/>
              <a:t>dry</a:t>
            </a:r>
            <a:r>
              <a:rPr lang="en-GB" sz="1400" dirty="0"/>
              <a:t>, N</a:t>
            </a:r>
            <a:r>
              <a:rPr lang="en-GB" sz="1400" baseline="-25000" dirty="0"/>
              <a:t>2, </a:t>
            </a:r>
            <a:r>
              <a:rPr lang="en-GB" sz="1400" dirty="0"/>
              <a:t>r.t., 18h or </a:t>
            </a:r>
            <a:r>
              <a:rPr lang="en-GB" sz="1400" dirty="0" err="1"/>
              <a:t>NaH</a:t>
            </a:r>
            <a:r>
              <a:rPr lang="en-GB" sz="1400" dirty="0"/>
              <a:t> 60%, </a:t>
            </a:r>
            <a:r>
              <a:rPr lang="en-GB" sz="1400" dirty="0" err="1"/>
              <a:t>DMF</a:t>
            </a:r>
            <a:r>
              <a:rPr lang="en-GB" sz="1400" baseline="-25000" dirty="0" err="1"/>
              <a:t>dry</a:t>
            </a:r>
            <a:r>
              <a:rPr lang="en-GB" sz="1400" dirty="0"/>
              <a:t>, N</a:t>
            </a:r>
            <a:r>
              <a:rPr lang="en-GB" sz="1400" baseline="-25000" dirty="0"/>
              <a:t>2</a:t>
            </a:r>
            <a:r>
              <a:rPr lang="en-GB" sz="1400" dirty="0"/>
              <a:t>, from 0°C to r.t., 20h</a:t>
            </a:r>
            <a:endParaRPr lang="it-IT" sz="1400" dirty="0"/>
          </a:p>
          <a:p>
            <a:endParaRPr lang="it-IT" sz="1400" dirty="0"/>
          </a:p>
        </p:txBody>
      </p:sp>
      <p:sp>
        <p:nvSpPr>
          <p:cNvPr id="8" name="CasellaDiTesto 7"/>
          <p:cNvSpPr txBox="1"/>
          <p:nvPr/>
        </p:nvSpPr>
        <p:spPr>
          <a:xfrm>
            <a:off x="24384" y="24159"/>
            <a:ext cx="9190156" cy="461665"/>
          </a:xfrm>
          <a:prstGeom prst="rect">
            <a:avLst/>
          </a:prstGeom>
          <a:noFill/>
        </p:spPr>
        <p:txBody>
          <a:bodyPr wrap="square" rtlCol="0">
            <a:spAutoFit/>
          </a:bodyPr>
          <a:lstStyle/>
          <a:p>
            <a:pPr algn="ctr"/>
            <a:r>
              <a:rPr lang="en-US" sz="2400" b="1" dirty="0" smtClean="0">
                <a:solidFill>
                  <a:schemeClr val="tx2">
                    <a:lumMod val="75000"/>
                  </a:schemeClr>
                </a:solidFill>
              </a:rPr>
              <a:t>Synthesis of 2-5 and 6-8 </a:t>
            </a:r>
            <a:endParaRPr lang="en-US" sz="2400" b="1" i="1" dirty="0" smtClean="0">
              <a:solidFill>
                <a:srgbClr val="FF0000"/>
              </a:solidFill>
            </a:endParaRPr>
          </a:p>
        </p:txBody>
      </p:sp>
      <p:pic>
        <p:nvPicPr>
          <p:cNvPr id="10" name="Segnale acust. registr.">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539351" y="-723871"/>
            <a:ext cx="609600" cy="609600"/>
          </a:xfrm>
          <a:prstGeom prst="rect">
            <a:avLst/>
          </a:prstGeom>
        </p:spPr>
      </p:pic>
    </p:spTree>
  </p:cSld>
  <p:clrMapOvr>
    <a:masterClrMapping/>
  </p:clrMapOvr>
  <p:transition spd="slow" advTm="30719">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6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mod="1">
    <p:ext uri="{E180D4A7-C9FB-4DFB-919C-405C955672EB}">
      <p14:showEvtLst xmlns:p14="http://schemas.microsoft.com/office/powerpoint/2010/main">
        <p14:playEvt time="36" objId="10"/>
        <p14:stopEvt time="30719" objId="10"/>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FCAEAE96-855E-42B1-8DE9-9C9E68DE18C5}" type="slidenum">
              <a:rPr lang="fr-FR" smtClean="0"/>
              <a:pPr/>
              <a:t>12</a:t>
            </a:fld>
            <a:endParaRPr lang="fr-FR"/>
          </a:p>
        </p:txBody>
      </p:sp>
      <p:sp>
        <p:nvSpPr>
          <p:cNvPr id="3" name="Rectangle 2"/>
          <p:cNvSpPr>
            <a:spLocks noChangeArrowheads="1"/>
          </p:cNvSpPr>
          <p:nvPr/>
        </p:nvSpPr>
        <p:spPr bwMode="auto">
          <a:xfrm>
            <a:off x="1600200" y="1219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graphicFrame>
        <p:nvGraphicFramePr>
          <p:cNvPr id="4" name="Oggetto 3"/>
          <p:cNvGraphicFramePr>
            <a:graphicFrameLocks noChangeAspect="1"/>
          </p:cNvGraphicFramePr>
          <p:nvPr>
            <p:extLst>
              <p:ext uri="{D42A27DB-BD31-4B8C-83A1-F6EECF244321}">
                <p14:modId xmlns:p14="http://schemas.microsoft.com/office/powerpoint/2010/main" val="3236256181"/>
              </p:ext>
            </p:extLst>
          </p:nvPr>
        </p:nvGraphicFramePr>
        <p:xfrm>
          <a:off x="1315852" y="1527888"/>
          <a:ext cx="6707954" cy="3048000"/>
        </p:xfrm>
        <a:graphic>
          <a:graphicData uri="http://schemas.openxmlformats.org/presentationml/2006/ole">
            <mc:AlternateContent xmlns:mc="http://schemas.openxmlformats.org/markup-compatibility/2006">
              <mc:Choice xmlns:v="urn:schemas-microsoft-com:vml" Requires="v">
                <p:oleObj spid="_x0000_s7210" name="CS ChemDraw Drawing" r:id="rId5" imgW="7551420" imgH="3431540" progId="ChemDraw.Document.6.0">
                  <p:embed/>
                </p:oleObj>
              </mc:Choice>
              <mc:Fallback>
                <p:oleObj name="CS ChemDraw Drawing" r:id="rId5" imgW="7551420" imgH="3431540" progId="ChemDraw.Document.6.0">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5852" y="1527888"/>
                        <a:ext cx="6707954" cy="3048000"/>
                      </a:xfrm>
                      <a:prstGeom prst="rect">
                        <a:avLst/>
                      </a:prstGeom>
                      <a:noFill/>
                    </p:spPr>
                  </p:pic>
                </p:oleObj>
              </mc:Fallback>
            </mc:AlternateContent>
          </a:graphicData>
        </a:graphic>
      </p:graphicFrame>
      <p:sp>
        <p:nvSpPr>
          <p:cNvPr id="5" name="CasellaDiTesto 4"/>
          <p:cNvSpPr txBox="1"/>
          <p:nvPr/>
        </p:nvSpPr>
        <p:spPr>
          <a:xfrm>
            <a:off x="76200" y="4953000"/>
            <a:ext cx="8108695" cy="954107"/>
          </a:xfrm>
          <a:prstGeom prst="rect">
            <a:avLst/>
          </a:prstGeom>
          <a:noFill/>
        </p:spPr>
        <p:txBody>
          <a:bodyPr wrap="none" rtlCol="0">
            <a:spAutoFit/>
          </a:bodyPr>
          <a:lstStyle/>
          <a:p>
            <a:r>
              <a:rPr lang="en-GB" sz="1400" b="1" dirty="0"/>
              <a:t>Scheme 2.</a:t>
            </a:r>
            <a:r>
              <a:rPr lang="en-GB" sz="1400" dirty="0"/>
              <a:t> Reagents and conditions. a) NEt</a:t>
            </a:r>
            <a:r>
              <a:rPr lang="en-GB" sz="1400" baseline="-25000" dirty="0"/>
              <a:t>3</a:t>
            </a:r>
            <a:r>
              <a:rPr lang="en-GB" sz="1400" dirty="0"/>
              <a:t>, DCM, from 0°C to r.t., 24h. b) </a:t>
            </a:r>
            <a:r>
              <a:rPr lang="en-GB" sz="1400" dirty="0" err="1"/>
              <a:t>Mesylchloride</a:t>
            </a:r>
            <a:r>
              <a:rPr lang="en-GB" sz="1400" dirty="0"/>
              <a:t>, NEt</a:t>
            </a:r>
            <a:r>
              <a:rPr lang="en-GB" sz="1400" baseline="-25000" dirty="0"/>
              <a:t>3</a:t>
            </a:r>
            <a:r>
              <a:rPr lang="en-GB" sz="1400" dirty="0"/>
              <a:t>, DCM, r.t., 1h. </a:t>
            </a:r>
            <a:endParaRPr lang="en-GB" sz="1400" dirty="0" smtClean="0"/>
          </a:p>
          <a:p>
            <a:r>
              <a:rPr lang="en-GB" sz="1400" dirty="0" smtClean="0"/>
              <a:t>c</a:t>
            </a:r>
            <a:r>
              <a:rPr lang="en-GB" sz="1400" dirty="0"/>
              <a:t>) </a:t>
            </a:r>
            <a:r>
              <a:rPr lang="en-GB" sz="1400" dirty="0" err="1"/>
              <a:t>Triazole</a:t>
            </a:r>
            <a:r>
              <a:rPr lang="en-GB" sz="1400" dirty="0"/>
              <a:t>, </a:t>
            </a:r>
            <a:r>
              <a:rPr lang="en-GB" sz="1400" dirty="0" err="1"/>
              <a:t>NaH</a:t>
            </a:r>
            <a:r>
              <a:rPr lang="en-GB" sz="1400" dirty="0"/>
              <a:t> 60% mineral oil, DMF dry, N</a:t>
            </a:r>
            <a:r>
              <a:rPr lang="en-GB" sz="1400" baseline="-25000" dirty="0"/>
              <a:t>2</a:t>
            </a:r>
            <a:r>
              <a:rPr lang="en-GB" sz="1400" dirty="0"/>
              <a:t>, 100°C, 8h. d) H</a:t>
            </a:r>
            <a:r>
              <a:rPr lang="en-GB" sz="1400" baseline="-25000" dirty="0"/>
              <a:t>2</a:t>
            </a:r>
            <a:r>
              <a:rPr lang="en-GB" sz="1400" dirty="0"/>
              <a:t>, </a:t>
            </a:r>
            <a:r>
              <a:rPr lang="en-GB" sz="1400" dirty="0" err="1"/>
              <a:t>Pd</a:t>
            </a:r>
            <a:r>
              <a:rPr lang="en-GB" sz="1400" dirty="0"/>
              <a:t>/C, CH</a:t>
            </a:r>
            <a:r>
              <a:rPr lang="en-GB" sz="1400" baseline="-25000" dirty="0"/>
              <a:t>3</a:t>
            </a:r>
            <a:r>
              <a:rPr lang="en-GB" sz="1400" dirty="0"/>
              <a:t>OH dry, N</a:t>
            </a:r>
            <a:r>
              <a:rPr lang="en-GB" sz="1400" baseline="-25000" dirty="0"/>
              <a:t>2</a:t>
            </a:r>
            <a:r>
              <a:rPr lang="en-GB" sz="1400" dirty="0"/>
              <a:t>, r.t., 6h. </a:t>
            </a:r>
            <a:endParaRPr lang="en-GB" sz="1400" dirty="0" smtClean="0"/>
          </a:p>
          <a:p>
            <a:r>
              <a:rPr lang="en-GB" sz="1400" dirty="0" smtClean="0"/>
              <a:t>e</a:t>
            </a:r>
            <a:r>
              <a:rPr lang="en-GB" sz="1400" dirty="0"/>
              <a:t>) ArSO</a:t>
            </a:r>
            <a:r>
              <a:rPr lang="en-GB" sz="1400" baseline="-25000" dirty="0"/>
              <a:t>2</a:t>
            </a:r>
            <a:r>
              <a:rPr lang="en-GB" sz="1400" dirty="0"/>
              <a:t>Cl, NEt</a:t>
            </a:r>
            <a:r>
              <a:rPr lang="en-GB" sz="1400" baseline="-25000" dirty="0"/>
              <a:t>3</a:t>
            </a:r>
            <a:r>
              <a:rPr lang="en-GB" sz="1400" dirty="0"/>
              <a:t>, DCM dry, N</a:t>
            </a:r>
            <a:r>
              <a:rPr lang="en-GB" sz="1400" baseline="-25000" dirty="0"/>
              <a:t>2</a:t>
            </a:r>
            <a:r>
              <a:rPr lang="en-GB" sz="1400" dirty="0"/>
              <a:t>, 2h at 0°C and 2h at r.t.</a:t>
            </a:r>
            <a:endParaRPr lang="it-IT" sz="1400" dirty="0"/>
          </a:p>
          <a:p>
            <a:endParaRPr lang="it-IT" sz="1400" dirty="0"/>
          </a:p>
        </p:txBody>
      </p:sp>
      <p:pic>
        <p:nvPicPr>
          <p:cNvPr id="6" name="Picture 6">
            <a:extLst>
              <a:ext uri="{FF2B5EF4-FFF2-40B4-BE49-F238E27FC236}">
                <a16:creationId xmlns:a16="http://schemas.microsoft.com/office/drawing/2014/main" id="{EA8BAA44-CBAE-4836-8172-27FD4C6FBF4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7" name="CasellaDiTesto 6"/>
          <p:cNvSpPr txBox="1"/>
          <p:nvPr/>
        </p:nvSpPr>
        <p:spPr>
          <a:xfrm>
            <a:off x="-304800" y="228600"/>
            <a:ext cx="9190156" cy="461665"/>
          </a:xfrm>
          <a:prstGeom prst="rect">
            <a:avLst/>
          </a:prstGeom>
          <a:noFill/>
        </p:spPr>
        <p:txBody>
          <a:bodyPr wrap="square" rtlCol="0">
            <a:spAutoFit/>
          </a:bodyPr>
          <a:lstStyle/>
          <a:p>
            <a:pPr algn="ctr"/>
            <a:r>
              <a:rPr lang="en-US" sz="2400" b="1" dirty="0" smtClean="0">
                <a:solidFill>
                  <a:schemeClr val="tx2">
                    <a:lumMod val="75000"/>
                  </a:schemeClr>
                </a:solidFill>
              </a:rPr>
              <a:t>Synthesis of 13-20</a:t>
            </a:r>
            <a:endParaRPr lang="en-US" sz="2400" b="1" i="1" dirty="0" smtClean="0">
              <a:solidFill>
                <a:srgbClr val="FF0000"/>
              </a:solidFill>
            </a:endParaRPr>
          </a:p>
        </p:txBody>
      </p:sp>
      <p:pic>
        <p:nvPicPr>
          <p:cNvPr id="12" name="Segnale acust. registr.">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3661" y="-710430"/>
            <a:ext cx="609600" cy="609600"/>
          </a:xfrm>
          <a:prstGeom prst="rect">
            <a:avLst/>
          </a:prstGeom>
        </p:spPr>
      </p:pic>
    </p:spTree>
    <p:extLst>
      <p:ext uri="{BB962C8B-B14F-4D97-AF65-F5344CB8AC3E}">
        <p14:creationId xmlns:p14="http://schemas.microsoft.com/office/powerpoint/2010/main" val="2525846008"/>
      </p:ext>
    </p:extLst>
  </p:cSld>
  <p:clrMapOvr>
    <a:masterClrMapping/>
  </p:clrMapOvr>
  <p:transition spd="slow" advTm="33833">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6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extLst mod="1">
    <p:ext uri="{E180D4A7-C9FB-4DFB-919C-405C955672EB}">
      <p14:showEvtLst xmlns:p14="http://schemas.microsoft.com/office/powerpoint/2010/main">
        <p14:playEvt time="41" objId="12"/>
        <p14:stopEvt time="33436" objId="12"/>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FCAEAE96-855E-42B1-8DE9-9C9E68DE18C5}" type="slidenum">
              <a:rPr lang="fr-FR" smtClean="0"/>
              <a:pPr/>
              <a:t>13</a:t>
            </a:fld>
            <a:endParaRPr lang="fr-FR"/>
          </a:p>
        </p:txBody>
      </p:sp>
      <p:graphicFrame>
        <p:nvGraphicFramePr>
          <p:cNvPr id="3" name="Oggetto 2"/>
          <p:cNvGraphicFramePr>
            <a:graphicFrameLocks noChangeAspect="1"/>
          </p:cNvGraphicFramePr>
          <p:nvPr>
            <p:extLst>
              <p:ext uri="{D42A27DB-BD31-4B8C-83A1-F6EECF244321}">
                <p14:modId xmlns:p14="http://schemas.microsoft.com/office/powerpoint/2010/main" val="3934257305"/>
              </p:ext>
            </p:extLst>
          </p:nvPr>
        </p:nvGraphicFramePr>
        <p:xfrm>
          <a:off x="-670801" y="1432780"/>
          <a:ext cx="6057900" cy="1971675"/>
        </p:xfrm>
        <a:graphic>
          <a:graphicData uri="http://schemas.openxmlformats.org/presentationml/2006/ole">
            <mc:AlternateContent xmlns:mc="http://schemas.openxmlformats.org/markup-compatibility/2006">
              <mc:Choice xmlns:v="urn:schemas-microsoft-com:vml" Requires="v">
                <p:oleObj spid="_x0000_s8280" name="Documento" r:id="rId6" imgW="6105053" imgH="2006595" progId="Word.Document.12">
                  <p:embed/>
                </p:oleObj>
              </mc:Choice>
              <mc:Fallback>
                <p:oleObj name="Documento" r:id="rId6" imgW="6105053" imgH="2006595" progId="Word.Document.12">
                  <p:embed/>
                  <p:pic>
                    <p:nvPicPr>
                      <p:cNvPr id="0" name=""/>
                      <p:cNvPicPr/>
                      <p:nvPr/>
                    </p:nvPicPr>
                    <p:blipFill>
                      <a:blip r:embed="rId7"/>
                      <a:stretch>
                        <a:fillRect/>
                      </a:stretch>
                    </p:blipFill>
                    <p:spPr>
                      <a:xfrm>
                        <a:off x="-670801" y="1432780"/>
                        <a:ext cx="6057900" cy="1971675"/>
                      </a:xfrm>
                      <a:prstGeom prst="rect">
                        <a:avLst/>
                      </a:prstGeom>
                    </p:spPr>
                  </p:pic>
                </p:oleObj>
              </mc:Fallback>
            </mc:AlternateContent>
          </a:graphicData>
        </a:graphic>
      </p:graphicFrame>
      <p:pic>
        <p:nvPicPr>
          <p:cNvPr id="4" name="Immagine 3"/>
          <p:cNvPicPr>
            <a:picLocks noChangeAspect="1"/>
          </p:cNvPicPr>
          <p:nvPr/>
        </p:nvPicPr>
        <p:blipFill>
          <a:blip r:embed="rId8"/>
          <a:stretch>
            <a:fillRect/>
          </a:stretch>
        </p:blipFill>
        <p:spPr>
          <a:xfrm>
            <a:off x="1858772" y="723583"/>
            <a:ext cx="1019048" cy="590476"/>
          </a:xfrm>
          <a:prstGeom prst="rect">
            <a:avLst/>
          </a:prstGeom>
        </p:spPr>
      </p:pic>
      <p:pic>
        <p:nvPicPr>
          <p:cNvPr id="5" name="Immagine 4"/>
          <p:cNvPicPr>
            <a:picLocks noChangeAspect="1"/>
          </p:cNvPicPr>
          <p:nvPr/>
        </p:nvPicPr>
        <p:blipFill>
          <a:blip r:embed="rId9"/>
          <a:stretch>
            <a:fillRect/>
          </a:stretch>
        </p:blipFill>
        <p:spPr>
          <a:xfrm>
            <a:off x="5943517" y="603642"/>
            <a:ext cx="1533333" cy="838095"/>
          </a:xfrm>
          <a:prstGeom prst="rect">
            <a:avLst/>
          </a:prstGeom>
        </p:spPr>
      </p:pic>
      <p:graphicFrame>
        <p:nvGraphicFramePr>
          <p:cNvPr id="6" name="Oggetto 5"/>
          <p:cNvGraphicFramePr>
            <a:graphicFrameLocks noChangeAspect="1"/>
          </p:cNvGraphicFramePr>
          <p:nvPr>
            <p:extLst>
              <p:ext uri="{D42A27DB-BD31-4B8C-83A1-F6EECF244321}">
                <p14:modId xmlns:p14="http://schemas.microsoft.com/office/powerpoint/2010/main" val="2987491560"/>
              </p:ext>
            </p:extLst>
          </p:nvPr>
        </p:nvGraphicFramePr>
        <p:xfrm>
          <a:off x="3836104" y="1438597"/>
          <a:ext cx="5748157" cy="1600081"/>
        </p:xfrm>
        <a:graphic>
          <a:graphicData uri="http://schemas.openxmlformats.org/presentationml/2006/ole">
            <mc:AlternateContent xmlns:mc="http://schemas.openxmlformats.org/markup-compatibility/2006">
              <mc:Choice xmlns:v="urn:schemas-microsoft-com:vml" Requires="v">
                <p:oleObj spid="_x0000_s8281" name="Documento" r:id="rId10" imgW="6105053" imgH="1723545" progId="Word.Document.12">
                  <p:embed/>
                </p:oleObj>
              </mc:Choice>
              <mc:Fallback>
                <p:oleObj name="Documento" r:id="rId10" imgW="6105053" imgH="1723545" progId="Word.Document.12">
                  <p:embed/>
                  <p:pic>
                    <p:nvPicPr>
                      <p:cNvPr id="0" name=""/>
                      <p:cNvPicPr/>
                      <p:nvPr/>
                    </p:nvPicPr>
                    <p:blipFill>
                      <a:blip r:embed="rId11"/>
                      <a:stretch>
                        <a:fillRect/>
                      </a:stretch>
                    </p:blipFill>
                    <p:spPr>
                      <a:xfrm>
                        <a:off x="3836104" y="1438597"/>
                        <a:ext cx="5748157" cy="1600081"/>
                      </a:xfrm>
                      <a:prstGeom prst="rect">
                        <a:avLst/>
                      </a:prstGeom>
                    </p:spPr>
                  </p:pic>
                </p:oleObj>
              </mc:Fallback>
            </mc:AlternateContent>
          </a:graphicData>
        </a:graphic>
      </p:graphicFrame>
      <p:pic>
        <p:nvPicPr>
          <p:cNvPr id="12" name="Picture 6">
            <a:extLst>
              <a:ext uri="{FF2B5EF4-FFF2-40B4-BE49-F238E27FC236}">
                <a16:creationId xmlns:a16="http://schemas.microsoft.com/office/drawing/2014/main" id="{EA8BAA44-CBAE-4836-8172-27FD4C6FBF4F}"/>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17" name="CasellaDiTesto 16"/>
          <p:cNvSpPr txBox="1"/>
          <p:nvPr/>
        </p:nvSpPr>
        <p:spPr>
          <a:xfrm>
            <a:off x="24384" y="24159"/>
            <a:ext cx="9190156" cy="461665"/>
          </a:xfrm>
          <a:prstGeom prst="rect">
            <a:avLst/>
          </a:prstGeom>
          <a:noFill/>
        </p:spPr>
        <p:txBody>
          <a:bodyPr wrap="square" rtlCol="0">
            <a:spAutoFit/>
          </a:bodyPr>
          <a:lstStyle/>
          <a:p>
            <a:pPr algn="ctr"/>
            <a:r>
              <a:rPr lang="en-US" sz="2400" b="1" dirty="0" smtClean="0">
                <a:solidFill>
                  <a:schemeClr val="tx2">
                    <a:lumMod val="75000"/>
                  </a:schemeClr>
                </a:solidFill>
              </a:rPr>
              <a:t>Results: Biological evaluation of 2-5 and 6-8 </a:t>
            </a:r>
            <a:endParaRPr lang="en-US" sz="2400" b="1" i="1" dirty="0" smtClean="0">
              <a:solidFill>
                <a:srgbClr val="FF0000"/>
              </a:solidFill>
            </a:endParaRPr>
          </a:p>
        </p:txBody>
      </p:sp>
      <p:sp>
        <p:nvSpPr>
          <p:cNvPr id="34" name="CasellaDiTesto 33"/>
          <p:cNvSpPr txBox="1"/>
          <p:nvPr/>
        </p:nvSpPr>
        <p:spPr>
          <a:xfrm>
            <a:off x="688204" y="3085133"/>
            <a:ext cx="3583032" cy="215444"/>
          </a:xfrm>
          <a:prstGeom prst="rect">
            <a:avLst/>
          </a:prstGeom>
          <a:noFill/>
        </p:spPr>
        <p:txBody>
          <a:bodyPr wrap="none" rtlCol="0">
            <a:spAutoFit/>
          </a:bodyPr>
          <a:lstStyle/>
          <a:p>
            <a:r>
              <a:rPr lang="it-IT" sz="800" dirty="0" smtClean="0">
                <a:latin typeface="Times New Roman" panose="02020603050405020304" pitchFamily="18" charset="0"/>
                <a:cs typeface="Times New Roman" panose="02020603050405020304" pitchFamily="18" charset="0"/>
              </a:rPr>
              <a:t>*@ 1</a:t>
            </a:r>
            <a:r>
              <a:rPr lang="it-IT" sz="800" dirty="0" smtClean="0">
                <a:latin typeface="Symbol" panose="05050102010706020507" pitchFamily="18" charset="2"/>
                <a:cs typeface="Times New Roman" panose="02020603050405020304" pitchFamily="18" charset="0"/>
              </a:rPr>
              <a:t>m</a:t>
            </a:r>
            <a:r>
              <a:rPr lang="it-IT" sz="800" dirty="0" smtClean="0">
                <a:latin typeface="Times New Roman" panose="02020603050405020304" pitchFamily="18" charset="0"/>
                <a:cs typeface="Times New Roman" panose="02020603050405020304" pitchFamily="18" charset="0"/>
              </a:rPr>
              <a:t>M </a:t>
            </a:r>
            <a:r>
              <a:rPr lang="it-IT" sz="800" dirty="0" err="1" smtClean="0">
                <a:latin typeface="Times New Roman" panose="02020603050405020304" pitchFamily="18" charset="0"/>
                <a:cs typeface="Times New Roman" panose="02020603050405020304" pitchFamily="18" charset="0"/>
              </a:rPr>
              <a:t>compound.Data</a:t>
            </a:r>
            <a:r>
              <a:rPr lang="it-IT" sz="800" dirty="0" smtClean="0">
                <a:latin typeface="Times New Roman" panose="02020603050405020304" pitchFamily="18" charset="0"/>
                <a:cs typeface="Times New Roman" panose="02020603050405020304" pitchFamily="18" charset="0"/>
              </a:rPr>
              <a:t> are </a:t>
            </a:r>
            <a:r>
              <a:rPr lang="it-IT" sz="800" dirty="0" err="1" smtClean="0">
                <a:latin typeface="Times New Roman" panose="02020603050405020304" pitchFamily="18" charset="0"/>
                <a:cs typeface="Times New Roman" panose="02020603050405020304" pitchFamily="18" charset="0"/>
              </a:rPr>
              <a:t>mean</a:t>
            </a:r>
            <a:r>
              <a:rPr lang="it-IT" sz="800" dirty="0" smtClean="0">
                <a:latin typeface="Times New Roman" panose="02020603050405020304" pitchFamily="18" charset="0"/>
                <a:cs typeface="Times New Roman" panose="02020603050405020304" pitchFamily="18" charset="0"/>
              </a:rPr>
              <a:t> of duplicate </a:t>
            </a:r>
            <a:r>
              <a:rPr lang="it-IT" sz="800" dirty="0" err="1" smtClean="0">
                <a:latin typeface="Times New Roman" panose="02020603050405020304" pitchFamily="18" charset="0"/>
                <a:cs typeface="Times New Roman" panose="02020603050405020304" pitchFamily="18" charset="0"/>
              </a:rPr>
              <a:t>experiments</a:t>
            </a:r>
            <a:r>
              <a:rPr lang="it-IT" sz="800" dirty="0" smtClean="0">
                <a:latin typeface="Times New Roman" panose="02020603050405020304" pitchFamily="18" charset="0"/>
                <a:cs typeface="Times New Roman" panose="02020603050405020304" pitchFamily="18" charset="0"/>
              </a:rPr>
              <a:t>. S.D. </a:t>
            </a:r>
            <a:r>
              <a:rPr lang="it-IT" sz="800" dirty="0" err="1" smtClean="0">
                <a:latin typeface="Times New Roman" panose="02020603050405020304" pitchFamily="18" charset="0"/>
                <a:cs typeface="Times New Roman" panose="02020603050405020304" pitchFamily="18" charset="0"/>
              </a:rPr>
              <a:t>was</a:t>
            </a:r>
            <a:r>
              <a:rPr lang="it-IT" sz="800" dirty="0" smtClean="0">
                <a:latin typeface="Times New Roman" panose="02020603050405020304" pitchFamily="18" charset="0"/>
                <a:cs typeface="Times New Roman" panose="02020603050405020304" pitchFamily="18" charset="0"/>
              </a:rPr>
              <a:t> </a:t>
            </a:r>
            <a:r>
              <a:rPr lang="it-IT" sz="800" dirty="0" err="1" smtClean="0">
                <a:latin typeface="Times New Roman" panose="02020603050405020304" pitchFamily="18" charset="0"/>
                <a:cs typeface="Times New Roman" panose="02020603050405020304" pitchFamily="18" charset="0"/>
              </a:rPr>
              <a:t>within</a:t>
            </a:r>
            <a:r>
              <a:rPr lang="it-IT" sz="800" dirty="0" smtClean="0">
                <a:latin typeface="Times New Roman" panose="02020603050405020304" pitchFamily="18" charset="0"/>
                <a:cs typeface="Times New Roman" panose="02020603050405020304" pitchFamily="18" charset="0"/>
              </a:rPr>
              <a:t> 10%</a:t>
            </a:r>
            <a:endParaRPr lang="it-IT" sz="800" dirty="0">
              <a:latin typeface="Times New Roman" panose="02020603050405020304" pitchFamily="18" charset="0"/>
              <a:cs typeface="Times New Roman" panose="02020603050405020304" pitchFamily="18" charset="0"/>
            </a:endParaRPr>
          </a:p>
        </p:txBody>
      </p:sp>
      <p:sp>
        <p:nvSpPr>
          <p:cNvPr id="36" name="Rettangolo 35"/>
          <p:cNvSpPr/>
          <p:nvPr/>
        </p:nvSpPr>
        <p:spPr>
          <a:xfrm>
            <a:off x="914400" y="1996050"/>
            <a:ext cx="2771466" cy="171444"/>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7" name="Rettangolo arrotondato 36"/>
          <p:cNvSpPr/>
          <p:nvPr/>
        </p:nvSpPr>
        <p:spPr>
          <a:xfrm>
            <a:off x="914400" y="2795707"/>
            <a:ext cx="2771466" cy="18554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Rettangolo arrotondato 37"/>
          <p:cNvSpPr/>
          <p:nvPr/>
        </p:nvSpPr>
        <p:spPr>
          <a:xfrm>
            <a:off x="5143500" y="1940445"/>
            <a:ext cx="2983127" cy="181446"/>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CasellaDiTesto 38"/>
          <p:cNvSpPr txBox="1"/>
          <p:nvPr/>
        </p:nvSpPr>
        <p:spPr>
          <a:xfrm>
            <a:off x="4954690" y="2795708"/>
            <a:ext cx="3583032" cy="215444"/>
          </a:xfrm>
          <a:prstGeom prst="rect">
            <a:avLst/>
          </a:prstGeom>
          <a:noFill/>
        </p:spPr>
        <p:txBody>
          <a:bodyPr wrap="none" rtlCol="0">
            <a:spAutoFit/>
          </a:bodyPr>
          <a:lstStyle/>
          <a:p>
            <a:r>
              <a:rPr lang="it-IT" sz="800" dirty="0" smtClean="0">
                <a:latin typeface="Times New Roman" panose="02020603050405020304" pitchFamily="18" charset="0"/>
                <a:cs typeface="Times New Roman" panose="02020603050405020304" pitchFamily="18" charset="0"/>
              </a:rPr>
              <a:t>*@ 1</a:t>
            </a:r>
            <a:r>
              <a:rPr lang="it-IT" sz="800" dirty="0" smtClean="0">
                <a:latin typeface="Symbol" panose="05050102010706020507" pitchFamily="18" charset="2"/>
                <a:cs typeface="Times New Roman" panose="02020603050405020304" pitchFamily="18" charset="0"/>
              </a:rPr>
              <a:t>m</a:t>
            </a:r>
            <a:r>
              <a:rPr lang="it-IT" sz="800" dirty="0" smtClean="0">
                <a:latin typeface="Times New Roman" panose="02020603050405020304" pitchFamily="18" charset="0"/>
                <a:cs typeface="Times New Roman" panose="02020603050405020304" pitchFamily="18" charset="0"/>
              </a:rPr>
              <a:t>M </a:t>
            </a:r>
            <a:r>
              <a:rPr lang="it-IT" sz="800" dirty="0" err="1" smtClean="0">
                <a:latin typeface="Times New Roman" panose="02020603050405020304" pitchFamily="18" charset="0"/>
                <a:cs typeface="Times New Roman" panose="02020603050405020304" pitchFamily="18" charset="0"/>
              </a:rPr>
              <a:t>compound.Data</a:t>
            </a:r>
            <a:r>
              <a:rPr lang="it-IT" sz="800" dirty="0" smtClean="0">
                <a:latin typeface="Times New Roman" panose="02020603050405020304" pitchFamily="18" charset="0"/>
                <a:cs typeface="Times New Roman" panose="02020603050405020304" pitchFamily="18" charset="0"/>
              </a:rPr>
              <a:t> are </a:t>
            </a:r>
            <a:r>
              <a:rPr lang="it-IT" sz="800" dirty="0" err="1" smtClean="0">
                <a:latin typeface="Times New Roman" panose="02020603050405020304" pitchFamily="18" charset="0"/>
                <a:cs typeface="Times New Roman" panose="02020603050405020304" pitchFamily="18" charset="0"/>
              </a:rPr>
              <a:t>mean</a:t>
            </a:r>
            <a:r>
              <a:rPr lang="it-IT" sz="800" dirty="0" smtClean="0">
                <a:latin typeface="Times New Roman" panose="02020603050405020304" pitchFamily="18" charset="0"/>
                <a:cs typeface="Times New Roman" panose="02020603050405020304" pitchFamily="18" charset="0"/>
              </a:rPr>
              <a:t> of duplicate </a:t>
            </a:r>
            <a:r>
              <a:rPr lang="it-IT" sz="800" dirty="0" err="1" smtClean="0">
                <a:latin typeface="Times New Roman" panose="02020603050405020304" pitchFamily="18" charset="0"/>
                <a:cs typeface="Times New Roman" panose="02020603050405020304" pitchFamily="18" charset="0"/>
              </a:rPr>
              <a:t>experiments</a:t>
            </a:r>
            <a:r>
              <a:rPr lang="it-IT" sz="800" dirty="0" smtClean="0">
                <a:latin typeface="Times New Roman" panose="02020603050405020304" pitchFamily="18" charset="0"/>
                <a:cs typeface="Times New Roman" panose="02020603050405020304" pitchFamily="18" charset="0"/>
              </a:rPr>
              <a:t>. S.D. </a:t>
            </a:r>
            <a:r>
              <a:rPr lang="it-IT" sz="800" dirty="0" err="1" smtClean="0">
                <a:latin typeface="Times New Roman" panose="02020603050405020304" pitchFamily="18" charset="0"/>
                <a:cs typeface="Times New Roman" panose="02020603050405020304" pitchFamily="18" charset="0"/>
              </a:rPr>
              <a:t>was</a:t>
            </a:r>
            <a:r>
              <a:rPr lang="it-IT" sz="800" dirty="0" smtClean="0">
                <a:latin typeface="Times New Roman" panose="02020603050405020304" pitchFamily="18" charset="0"/>
                <a:cs typeface="Times New Roman" panose="02020603050405020304" pitchFamily="18" charset="0"/>
              </a:rPr>
              <a:t> </a:t>
            </a:r>
            <a:r>
              <a:rPr lang="it-IT" sz="800" dirty="0" err="1" smtClean="0">
                <a:latin typeface="Times New Roman" panose="02020603050405020304" pitchFamily="18" charset="0"/>
                <a:cs typeface="Times New Roman" panose="02020603050405020304" pitchFamily="18" charset="0"/>
              </a:rPr>
              <a:t>within</a:t>
            </a:r>
            <a:r>
              <a:rPr lang="it-IT" sz="800" dirty="0" smtClean="0">
                <a:latin typeface="Times New Roman" panose="02020603050405020304" pitchFamily="18" charset="0"/>
                <a:cs typeface="Times New Roman" panose="02020603050405020304" pitchFamily="18" charset="0"/>
              </a:rPr>
              <a:t> 10%</a:t>
            </a:r>
            <a:endParaRPr lang="it-IT" sz="800" dirty="0">
              <a:latin typeface="Times New Roman" panose="02020603050405020304" pitchFamily="18" charset="0"/>
              <a:cs typeface="Times New Roman" panose="02020603050405020304" pitchFamily="18" charset="0"/>
            </a:endParaRPr>
          </a:p>
        </p:txBody>
      </p:sp>
      <p:pic>
        <p:nvPicPr>
          <p:cNvPr id="40" name="Segnale acust. regist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4345090" y="-670690"/>
            <a:ext cx="609600" cy="609600"/>
          </a:xfrm>
          <a:prstGeom prst="rect">
            <a:avLst/>
          </a:prstGeom>
        </p:spPr>
      </p:pic>
      <p:grpSp>
        <p:nvGrpSpPr>
          <p:cNvPr id="42" name="Gruppo 41"/>
          <p:cNvGrpSpPr/>
          <p:nvPr/>
        </p:nvGrpSpPr>
        <p:grpSpPr>
          <a:xfrm>
            <a:off x="413001" y="3349144"/>
            <a:ext cx="8412922" cy="2672294"/>
            <a:chOff x="413001" y="3349144"/>
            <a:chExt cx="8412922" cy="2672294"/>
          </a:xfrm>
        </p:grpSpPr>
        <p:grpSp>
          <p:nvGrpSpPr>
            <p:cNvPr id="10" name="Gruppo 9"/>
            <p:cNvGrpSpPr/>
            <p:nvPr/>
          </p:nvGrpSpPr>
          <p:grpSpPr>
            <a:xfrm>
              <a:off x="413001" y="3769681"/>
              <a:ext cx="8412922" cy="2251757"/>
              <a:chOff x="474119" y="3272013"/>
              <a:chExt cx="8412922" cy="2251757"/>
            </a:xfrm>
          </p:grpSpPr>
          <p:pic>
            <p:nvPicPr>
              <p:cNvPr id="11" name="Immagine 10"/>
              <p:cNvPicPr>
                <a:picLocks noChangeAspect="1"/>
              </p:cNvPicPr>
              <p:nvPr/>
            </p:nvPicPr>
            <p:blipFill>
              <a:blip r:embed="rId14"/>
              <a:stretch>
                <a:fillRect/>
              </a:stretch>
            </p:blipFill>
            <p:spPr>
              <a:xfrm>
                <a:off x="6168290" y="3410086"/>
                <a:ext cx="2718751" cy="2024616"/>
              </a:xfrm>
              <a:prstGeom prst="rect">
                <a:avLst/>
              </a:prstGeom>
            </p:spPr>
          </p:pic>
          <p:pic>
            <p:nvPicPr>
              <p:cNvPr id="13" name="Immagine 12"/>
              <p:cNvPicPr>
                <a:picLocks noChangeAspect="1"/>
              </p:cNvPicPr>
              <p:nvPr/>
            </p:nvPicPr>
            <p:blipFill>
              <a:blip r:embed="rId15"/>
              <a:stretch>
                <a:fillRect/>
              </a:stretch>
            </p:blipFill>
            <p:spPr>
              <a:xfrm>
                <a:off x="474119" y="3272013"/>
                <a:ext cx="3133543" cy="2251757"/>
              </a:xfrm>
              <a:prstGeom prst="rect">
                <a:avLst/>
              </a:prstGeom>
            </p:spPr>
          </p:pic>
          <p:pic>
            <p:nvPicPr>
              <p:cNvPr id="16" name="Immagine 15"/>
              <p:cNvPicPr>
                <a:picLocks noChangeAspect="1"/>
              </p:cNvPicPr>
              <p:nvPr/>
            </p:nvPicPr>
            <p:blipFill>
              <a:blip r:embed="rId16"/>
              <a:stretch>
                <a:fillRect/>
              </a:stretch>
            </p:blipFill>
            <p:spPr>
              <a:xfrm>
                <a:off x="3508872" y="3385584"/>
                <a:ext cx="2762118" cy="2056621"/>
              </a:xfrm>
              <a:prstGeom prst="rect">
                <a:avLst/>
              </a:prstGeom>
            </p:spPr>
          </p:pic>
          <p:grpSp>
            <p:nvGrpSpPr>
              <p:cNvPr id="9" name="Gruppo 8"/>
              <p:cNvGrpSpPr/>
              <p:nvPr/>
            </p:nvGrpSpPr>
            <p:grpSpPr>
              <a:xfrm>
                <a:off x="2667000" y="3426768"/>
                <a:ext cx="692332" cy="231989"/>
                <a:chOff x="2667000" y="3426768"/>
                <a:chExt cx="692332" cy="231989"/>
              </a:xfrm>
            </p:grpSpPr>
            <p:sp>
              <p:nvSpPr>
                <p:cNvPr id="7" name="CasellaDiTesto 6"/>
                <p:cNvSpPr txBox="1"/>
                <p:nvPr/>
              </p:nvSpPr>
              <p:spPr>
                <a:xfrm>
                  <a:off x="2743200" y="3426768"/>
                  <a:ext cx="152400" cy="230832"/>
                </a:xfrm>
                <a:prstGeom prst="rect">
                  <a:avLst/>
                </a:prstGeom>
                <a:solidFill>
                  <a:schemeClr val="bg1"/>
                </a:solidFill>
              </p:spPr>
              <p:txBody>
                <a:bodyPr wrap="square" rtlCol="0">
                  <a:spAutoFit/>
                </a:bodyPr>
                <a:lstStyle/>
                <a:p>
                  <a:r>
                    <a:rPr lang="it-IT" sz="900" b="1" dirty="0" smtClean="0"/>
                    <a:t>2</a:t>
                  </a:r>
                  <a:endParaRPr lang="it-IT" sz="900" b="1" dirty="0"/>
                </a:p>
              </p:txBody>
            </p:sp>
            <p:sp>
              <p:nvSpPr>
                <p:cNvPr id="8" name="Rettangolo 7"/>
                <p:cNvSpPr/>
                <p:nvPr/>
              </p:nvSpPr>
              <p:spPr>
                <a:xfrm flipV="1">
                  <a:off x="2667000" y="3505200"/>
                  <a:ext cx="76200" cy="97474"/>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p:cNvSpPr txBox="1"/>
                <p:nvPr/>
              </p:nvSpPr>
              <p:spPr>
                <a:xfrm>
                  <a:off x="2971800" y="3426768"/>
                  <a:ext cx="152400" cy="230832"/>
                </a:xfrm>
                <a:prstGeom prst="rect">
                  <a:avLst/>
                </a:prstGeom>
                <a:solidFill>
                  <a:schemeClr val="bg1"/>
                </a:solidFill>
              </p:spPr>
              <p:txBody>
                <a:bodyPr wrap="square" rtlCol="0">
                  <a:spAutoFit/>
                </a:bodyPr>
                <a:lstStyle/>
                <a:p>
                  <a:r>
                    <a:rPr lang="it-IT" sz="900" b="1" dirty="0"/>
                    <a:t>5</a:t>
                  </a:r>
                </a:p>
              </p:txBody>
            </p:sp>
            <p:sp>
              <p:nvSpPr>
                <p:cNvPr id="15" name="Rettangolo 14"/>
                <p:cNvSpPr/>
                <p:nvPr/>
              </p:nvSpPr>
              <p:spPr>
                <a:xfrm flipV="1">
                  <a:off x="2895600" y="3505200"/>
                  <a:ext cx="76200" cy="9747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CasellaDiTesto 17"/>
                <p:cNvSpPr txBox="1"/>
                <p:nvPr/>
              </p:nvSpPr>
              <p:spPr>
                <a:xfrm>
                  <a:off x="3206932" y="3427925"/>
                  <a:ext cx="152400" cy="230832"/>
                </a:xfrm>
                <a:prstGeom prst="rect">
                  <a:avLst/>
                </a:prstGeom>
                <a:solidFill>
                  <a:schemeClr val="bg1"/>
                </a:solidFill>
              </p:spPr>
              <p:txBody>
                <a:bodyPr wrap="square" rtlCol="0">
                  <a:spAutoFit/>
                </a:bodyPr>
                <a:lstStyle/>
                <a:p>
                  <a:r>
                    <a:rPr lang="it-IT" sz="900" b="1" dirty="0" smtClean="0"/>
                    <a:t>6</a:t>
                  </a:r>
                  <a:endParaRPr lang="it-IT" sz="900" b="1" dirty="0"/>
                </a:p>
              </p:txBody>
            </p:sp>
            <p:sp>
              <p:nvSpPr>
                <p:cNvPr id="19" name="Rettangolo 18"/>
                <p:cNvSpPr/>
                <p:nvPr/>
              </p:nvSpPr>
              <p:spPr>
                <a:xfrm flipV="1">
                  <a:off x="3124200" y="3505200"/>
                  <a:ext cx="76200" cy="97474"/>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0" name="Gruppo 19"/>
              <p:cNvGrpSpPr/>
              <p:nvPr/>
            </p:nvGrpSpPr>
            <p:grpSpPr>
              <a:xfrm>
                <a:off x="8111545" y="3480273"/>
                <a:ext cx="692332" cy="231989"/>
                <a:chOff x="2667000" y="3426768"/>
                <a:chExt cx="692332" cy="231989"/>
              </a:xfrm>
            </p:grpSpPr>
            <p:sp>
              <p:nvSpPr>
                <p:cNvPr id="21" name="CasellaDiTesto 20"/>
                <p:cNvSpPr txBox="1"/>
                <p:nvPr/>
              </p:nvSpPr>
              <p:spPr>
                <a:xfrm>
                  <a:off x="2743200" y="3426768"/>
                  <a:ext cx="152400" cy="230832"/>
                </a:xfrm>
                <a:prstGeom prst="rect">
                  <a:avLst/>
                </a:prstGeom>
                <a:solidFill>
                  <a:schemeClr val="bg1"/>
                </a:solidFill>
              </p:spPr>
              <p:txBody>
                <a:bodyPr wrap="square" rtlCol="0">
                  <a:spAutoFit/>
                </a:bodyPr>
                <a:lstStyle/>
                <a:p>
                  <a:r>
                    <a:rPr lang="it-IT" sz="900" b="1" dirty="0" smtClean="0"/>
                    <a:t>2</a:t>
                  </a:r>
                  <a:endParaRPr lang="it-IT" sz="900" b="1" dirty="0"/>
                </a:p>
              </p:txBody>
            </p:sp>
            <p:sp>
              <p:nvSpPr>
                <p:cNvPr id="22" name="Rettangolo 21"/>
                <p:cNvSpPr/>
                <p:nvPr/>
              </p:nvSpPr>
              <p:spPr>
                <a:xfrm flipV="1">
                  <a:off x="2667000" y="3505200"/>
                  <a:ext cx="76200" cy="97474"/>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CasellaDiTesto 22"/>
                <p:cNvSpPr txBox="1"/>
                <p:nvPr/>
              </p:nvSpPr>
              <p:spPr>
                <a:xfrm>
                  <a:off x="2971800" y="3426768"/>
                  <a:ext cx="152400" cy="230832"/>
                </a:xfrm>
                <a:prstGeom prst="rect">
                  <a:avLst/>
                </a:prstGeom>
                <a:solidFill>
                  <a:schemeClr val="bg1"/>
                </a:solidFill>
              </p:spPr>
              <p:txBody>
                <a:bodyPr wrap="square" rtlCol="0">
                  <a:spAutoFit/>
                </a:bodyPr>
                <a:lstStyle/>
                <a:p>
                  <a:r>
                    <a:rPr lang="it-IT" sz="900" b="1" dirty="0"/>
                    <a:t>5</a:t>
                  </a:r>
                </a:p>
              </p:txBody>
            </p:sp>
            <p:sp>
              <p:nvSpPr>
                <p:cNvPr id="24" name="Rettangolo 23"/>
                <p:cNvSpPr/>
                <p:nvPr/>
              </p:nvSpPr>
              <p:spPr>
                <a:xfrm flipV="1">
                  <a:off x="2895600" y="3505200"/>
                  <a:ext cx="76200" cy="9747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CasellaDiTesto 24"/>
                <p:cNvSpPr txBox="1"/>
                <p:nvPr/>
              </p:nvSpPr>
              <p:spPr>
                <a:xfrm>
                  <a:off x="3206932" y="3427925"/>
                  <a:ext cx="152400" cy="230832"/>
                </a:xfrm>
                <a:prstGeom prst="rect">
                  <a:avLst/>
                </a:prstGeom>
                <a:solidFill>
                  <a:schemeClr val="bg1"/>
                </a:solidFill>
              </p:spPr>
              <p:txBody>
                <a:bodyPr wrap="square" rtlCol="0">
                  <a:spAutoFit/>
                </a:bodyPr>
                <a:lstStyle/>
                <a:p>
                  <a:r>
                    <a:rPr lang="it-IT" sz="900" b="1" dirty="0" smtClean="0"/>
                    <a:t>6</a:t>
                  </a:r>
                  <a:endParaRPr lang="it-IT" sz="900" b="1" dirty="0"/>
                </a:p>
              </p:txBody>
            </p:sp>
            <p:sp>
              <p:nvSpPr>
                <p:cNvPr id="26" name="Rettangolo 25"/>
                <p:cNvSpPr/>
                <p:nvPr/>
              </p:nvSpPr>
              <p:spPr>
                <a:xfrm flipV="1">
                  <a:off x="3124200" y="3505200"/>
                  <a:ext cx="76200" cy="97474"/>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7" name="Gruppo 26"/>
              <p:cNvGrpSpPr/>
              <p:nvPr/>
            </p:nvGrpSpPr>
            <p:grpSpPr>
              <a:xfrm>
                <a:off x="5448217" y="3463267"/>
                <a:ext cx="692332" cy="231989"/>
                <a:chOff x="2667000" y="3426768"/>
                <a:chExt cx="692332" cy="231989"/>
              </a:xfrm>
            </p:grpSpPr>
            <p:sp>
              <p:nvSpPr>
                <p:cNvPr id="28" name="CasellaDiTesto 27"/>
                <p:cNvSpPr txBox="1"/>
                <p:nvPr/>
              </p:nvSpPr>
              <p:spPr>
                <a:xfrm>
                  <a:off x="2743200" y="3426768"/>
                  <a:ext cx="152400" cy="230832"/>
                </a:xfrm>
                <a:prstGeom prst="rect">
                  <a:avLst/>
                </a:prstGeom>
                <a:solidFill>
                  <a:schemeClr val="bg1"/>
                </a:solidFill>
              </p:spPr>
              <p:txBody>
                <a:bodyPr wrap="square" rtlCol="0">
                  <a:spAutoFit/>
                </a:bodyPr>
                <a:lstStyle/>
                <a:p>
                  <a:r>
                    <a:rPr lang="it-IT" sz="900" b="1" dirty="0" smtClean="0"/>
                    <a:t>2</a:t>
                  </a:r>
                  <a:endParaRPr lang="it-IT" sz="900" b="1" dirty="0"/>
                </a:p>
              </p:txBody>
            </p:sp>
            <p:sp>
              <p:nvSpPr>
                <p:cNvPr id="29" name="Rettangolo 28"/>
                <p:cNvSpPr/>
                <p:nvPr/>
              </p:nvSpPr>
              <p:spPr>
                <a:xfrm flipV="1">
                  <a:off x="2667000" y="3505200"/>
                  <a:ext cx="76200" cy="97474"/>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CasellaDiTesto 29"/>
                <p:cNvSpPr txBox="1"/>
                <p:nvPr/>
              </p:nvSpPr>
              <p:spPr>
                <a:xfrm>
                  <a:off x="2971800" y="3426768"/>
                  <a:ext cx="152400" cy="230832"/>
                </a:xfrm>
                <a:prstGeom prst="rect">
                  <a:avLst/>
                </a:prstGeom>
                <a:solidFill>
                  <a:schemeClr val="bg1"/>
                </a:solidFill>
              </p:spPr>
              <p:txBody>
                <a:bodyPr wrap="square" rtlCol="0">
                  <a:spAutoFit/>
                </a:bodyPr>
                <a:lstStyle/>
                <a:p>
                  <a:r>
                    <a:rPr lang="it-IT" sz="900" b="1" dirty="0"/>
                    <a:t>5</a:t>
                  </a:r>
                </a:p>
              </p:txBody>
            </p:sp>
            <p:sp>
              <p:nvSpPr>
                <p:cNvPr id="31" name="Rettangolo 30"/>
                <p:cNvSpPr/>
                <p:nvPr/>
              </p:nvSpPr>
              <p:spPr>
                <a:xfrm flipV="1">
                  <a:off x="2895600" y="3505200"/>
                  <a:ext cx="76200" cy="9747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CasellaDiTesto 31"/>
                <p:cNvSpPr txBox="1"/>
                <p:nvPr/>
              </p:nvSpPr>
              <p:spPr>
                <a:xfrm>
                  <a:off x="3206932" y="3427925"/>
                  <a:ext cx="152400" cy="230832"/>
                </a:xfrm>
                <a:prstGeom prst="rect">
                  <a:avLst/>
                </a:prstGeom>
                <a:solidFill>
                  <a:schemeClr val="bg1"/>
                </a:solidFill>
              </p:spPr>
              <p:txBody>
                <a:bodyPr wrap="square" rtlCol="0">
                  <a:spAutoFit/>
                </a:bodyPr>
                <a:lstStyle/>
                <a:p>
                  <a:r>
                    <a:rPr lang="it-IT" sz="900" b="1" dirty="0" smtClean="0"/>
                    <a:t>6</a:t>
                  </a:r>
                  <a:endParaRPr lang="it-IT" sz="900" b="1" dirty="0"/>
                </a:p>
              </p:txBody>
            </p:sp>
            <p:sp>
              <p:nvSpPr>
                <p:cNvPr id="33" name="Rettangolo 32"/>
                <p:cNvSpPr/>
                <p:nvPr/>
              </p:nvSpPr>
              <p:spPr>
                <a:xfrm flipV="1">
                  <a:off x="3124200" y="3505200"/>
                  <a:ext cx="76200" cy="97474"/>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sp>
          <p:nvSpPr>
            <p:cNvPr id="41" name="CasellaDiTesto 40"/>
            <p:cNvSpPr txBox="1"/>
            <p:nvPr/>
          </p:nvSpPr>
          <p:spPr>
            <a:xfrm>
              <a:off x="3512899" y="3349144"/>
              <a:ext cx="2134430" cy="369332"/>
            </a:xfrm>
            <a:prstGeom prst="rect">
              <a:avLst/>
            </a:prstGeom>
            <a:noFill/>
          </p:spPr>
          <p:txBody>
            <a:bodyPr wrap="none" rtlCol="0">
              <a:spAutoFit/>
            </a:bodyPr>
            <a:lstStyle/>
            <a:p>
              <a:r>
                <a:rPr lang="it-IT" dirty="0" smtClean="0">
                  <a:solidFill>
                    <a:srgbClr val="002060"/>
                  </a:solidFill>
                </a:rPr>
                <a:t>MCF-7 </a:t>
              </a:r>
              <a:r>
                <a:rPr lang="it-IT" dirty="0" err="1" smtClean="0">
                  <a:solidFill>
                    <a:srgbClr val="002060"/>
                  </a:solidFill>
                </a:rPr>
                <a:t>viability</a:t>
              </a:r>
              <a:r>
                <a:rPr lang="it-IT" dirty="0" smtClean="0">
                  <a:solidFill>
                    <a:srgbClr val="002060"/>
                  </a:solidFill>
                </a:rPr>
                <a:t> </a:t>
              </a:r>
              <a:r>
                <a:rPr lang="it-IT" dirty="0" err="1" smtClean="0">
                  <a:solidFill>
                    <a:srgbClr val="002060"/>
                  </a:solidFill>
                </a:rPr>
                <a:t>assay</a:t>
              </a:r>
              <a:endParaRPr lang="it-IT" dirty="0">
                <a:solidFill>
                  <a:srgbClr val="002060"/>
                </a:solidFill>
              </a:endParaRPr>
            </a:p>
          </p:txBody>
        </p:sp>
      </p:grpSp>
    </p:spTree>
    <p:custDataLst>
      <p:tags r:id="rId2"/>
    </p:custDataLst>
    <p:extLst>
      <p:ext uri="{BB962C8B-B14F-4D97-AF65-F5344CB8AC3E}">
        <p14:creationId xmlns:p14="http://schemas.microsoft.com/office/powerpoint/2010/main" val="2112082917"/>
      </p:ext>
    </p:extLst>
  </p:cSld>
  <p:clrMapOvr>
    <a:masterClrMapping/>
  </p:clrMapOvr>
  <p:transition spd="slow" advTm="555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045" fill="hold"/>
                                        <p:tgtEl>
                                          <p:spTgt spid="4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40"/>
                </p:tgtEl>
              </p:cMediaNode>
            </p:audio>
          </p:childTnLst>
        </p:cTn>
      </p:par>
    </p:tnLst>
  </p:timing>
  <p:extLst mod="1">
    <p:ext uri="{E180D4A7-C9FB-4DFB-919C-405C955672EB}">
      <p14:showEvtLst xmlns:p14="http://schemas.microsoft.com/office/powerpoint/2010/main">
        <p14:playEvt time="37" objId="40"/>
        <p14:stopEvt time="55500" objId="40"/>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FCAEAE96-855E-42B1-8DE9-9C9E68DE18C5}" type="slidenum">
              <a:rPr lang="fr-FR" smtClean="0"/>
              <a:pPr/>
              <a:t>14</a:t>
            </a:fld>
            <a:endParaRPr lang="fr-FR"/>
          </a:p>
        </p:txBody>
      </p:sp>
      <p:pic>
        <p:nvPicPr>
          <p:cNvPr id="3" name="Picture 6">
            <a:extLst>
              <a:ext uri="{FF2B5EF4-FFF2-40B4-BE49-F238E27FC236}">
                <a16:creationId xmlns:a16="http://schemas.microsoft.com/office/drawing/2014/main" id="{EA8BAA44-CBAE-4836-8172-27FD4C6FBF4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grpSp>
        <p:nvGrpSpPr>
          <p:cNvPr id="6" name="Gruppo 5"/>
          <p:cNvGrpSpPr/>
          <p:nvPr/>
        </p:nvGrpSpPr>
        <p:grpSpPr>
          <a:xfrm>
            <a:off x="457200" y="2286000"/>
            <a:ext cx="3565226" cy="3200400"/>
            <a:chOff x="1066800" y="1828800"/>
            <a:chExt cx="3031826" cy="2819400"/>
          </a:xfrm>
        </p:grpSpPr>
        <p:pic>
          <p:nvPicPr>
            <p:cNvPr id="4" name="Immagine 3"/>
            <p:cNvPicPr>
              <a:picLocks noChangeAspect="1"/>
            </p:cNvPicPr>
            <p:nvPr/>
          </p:nvPicPr>
          <p:blipFill>
            <a:blip r:embed="rId5"/>
            <a:stretch>
              <a:fillRect/>
            </a:stretch>
          </p:blipFill>
          <p:spPr>
            <a:xfrm>
              <a:off x="1066800" y="1828800"/>
              <a:ext cx="3031826" cy="2819400"/>
            </a:xfrm>
            <a:prstGeom prst="rect">
              <a:avLst/>
            </a:prstGeom>
          </p:spPr>
        </p:pic>
        <p:pic>
          <p:nvPicPr>
            <p:cNvPr id="5" name="Immagine 4"/>
            <p:cNvPicPr>
              <a:picLocks noChangeAspect="1"/>
            </p:cNvPicPr>
            <p:nvPr/>
          </p:nvPicPr>
          <p:blipFill rotWithShape="1">
            <a:blip r:embed="rId6"/>
            <a:srcRect l="67022" t="9278" r="6230" b="84001"/>
            <a:stretch/>
          </p:blipFill>
          <p:spPr>
            <a:xfrm>
              <a:off x="2362200" y="1981200"/>
              <a:ext cx="838200" cy="152400"/>
            </a:xfrm>
            <a:prstGeom prst="rect">
              <a:avLst/>
            </a:prstGeom>
          </p:spPr>
        </p:pic>
      </p:grpSp>
      <p:pic>
        <p:nvPicPr>
          <p:cNvPr id="7" name="Immagine 6"/>
          <p:cNvPicPr>
            <a:picLocks noChangeAspect="1"/>
          </p:cNvPicPr>
          <p:nvPr/>
        </p:nvPicPr>
        <p:blipFill>
          <a:blip r:embed="rId7"/>
          <a:stretch>
            <a:fillRect/>
          </a:stretch>
        </p:blipFill>
        <p:spPr>
          <a:xfrm>
            <a:off x="4191000" y="2780252"/>
            <a:ext cx="3978586" cy="2797601"/>
          </a:xfrm>
          <a:prstGeom prst="rect">
            <a:avLst/>
          </a:prstGeom>
        </p:spPr>
      </p:pic>
      <p:pic>
        <p:nvPicPr>
          <p:cNvPr id="8" name="Immagine 7"/>
          <p:cNvPicPr>
            <a:picLocks noChangeAspect="1"/>
          </p:cNvPicPr>
          <p:nvPr/>
        </p:nvPicPr>
        <p:blipFill>
          <a:blip r:embed="rId8"/>
          <a:stretch>
            <a:fillRect/>
          </a:stretch>
        </p:blipFill>
        <p:spPr>
          <a:xfrm>
            <a:off x="6934200" y="2780252"/>
            <a:ext cx="841321" cy="152413"/>
          </a:xfrm>
          <a:prstGeom prst="rect">
            <a:avLst/>
          </a:prstGeom>
        </p:spPr>
      </p:pic>
      <p:sp>
        <p:nvSpPr>
          <p:cNvPr id="9" name="CasellaDiTesto 8"/>
          <p:cNvSpPr txBox="1"/>
          <p:nvPr/>
        </p:nvSpPr>
        <p:spPr>
          <a:xfrm>
            <a:off x="60960" y="213986"/>
            <a:ext cx="9190156" cy="461665"/>
          </a:xfrm>
          <a:prstGeom prst="rect">
            <a:avLst/>
          </a:prstGeom>
          <a:noFill/>
        </p:spPr>
        <p:txBody>
          <a:bodyPr wrap="square" rtlCol="0">
            <a:spAutoFit/>
          </a:bodyPr>
          <a:lstStyle/>
          <a:p>
            <a:pPr algn="ctr"/>
            <a:r>
              <a:rPr lang="en-US" sz="2400" b="1" dirty="0" smtClean="0">
                <a:solidFill>
                  <a:schemeClr val="tx2">
                    <a:lumMod val="75000"/>
                  </a:schemeClr>
                </a:solidFill>
              </a:rPr>
              <a:t>Results: Biological evaluation of 2-5 and 6 </a:t>
            </a:r>
            <a:endParaRPr lang="en-US" sz="2400" b="1" i="1" dirty="0" smtClean="0">
              <a:solidFill>
                <a:srgbClr val="FF0000"/>
              </a:solidFill>
            </a:endParaRPr>
          </a:p>
        </p:txBody>
      </p:sp>
      <p:sp>
        <p:nvSpPr>
          <p:cNvPr id="10" name="CasellaDiTesto 9"/>
          <p:cNvSpPr txBox="1"/>
          <p:nvPr/>
        </p:nvSpPr>
        <p:spPr>
          <a:xfrm>
            <a:off x="1524000" y="1683205"/>
            <a:ext cx="2130711" cy="369332"/>
          </a:xfrm>
          <a:prstGeom prst="rect">
            <a:avLst/>
          </a:prstGeom>
          <a:noFill/>
        </p:spPr>
        <p:txBody>
          <a:bodyPr wrap="none" rtlCol="0">
            <a:spAutoFit/>
          </a:bodyPr>
          <a:lstStyle/>
          <a:p>
            <a:r>
              <a:rPr lang="it-IT" b="1" dirty="0" err="1" smtClean="0">
                <a:solidFill>
                  <a:schemeClr val="accent5">
                    <a:lumMod val="50000"/>
                  </a:schemeClr>
                </a:solidFill>
              </a:rPr>
              <a:t>Cytotoxicity</a:t>
            </a:r>
            <a:r>
              <a:rPr lang="it-IT" b="1" dirty="0" smtClean="0">
                <a:solidFill>
                  <a:schemeClr val="accent5">
                    <a:lumMod val="50000"/>
                  </a:schemeClr>
                </a:solidFill>
              </a:rPr>
              <a:t> (MFC-7)</a:t>
            </a:r>
            <a:endParaRPr lang="it-IT" b="1" dirty="0">
              <a:solidFill>
                <a:schemeClr val="accent5">
                  <a:lumMod val="50000"/>
                </a:schemeClr>
              </a:solidFill>
            </a:endParaRPr>
          </a:p>
        </p:txBody>
      </p:sp>
      <p:sp>
        <p:nvSpPr>
          <p:cNvPr id="11" name="CasellaDiTesto 10"/>
          <p:cNvSpPr txBox="1"/>
          <p:nvPr/>
        </p:nvSpPr>
        <p:spPr>
          <a:xfrm>
            <a:off x="4656038" y="1623752"/>
            <a:ext cx="3988721" cy="369332"/>
          </a:xfrm>
          <a:prstGeom prst="rect">
            <a:avLst/>
          </a:prstGeom>
          <a:noFill/>
        </p:spPr>
        <p:txBody>
          <a:bodyPr wrap="none" rtlCol="0">
            <a:spAutoFit/>
          </a:bodyPr>
          <a:lstStyle/>
          <a:p>
            <a:r>
              <a:rPr lang="it-IT" b="1" dirty="0" err="1" smtClean="0">
                <a:solidFill>
                  <a:schemeClr val="accent5">
                    <a:lumMod val="50000"/>
                  </a:schemeClr>
                </a:solidFill>
              </a:rPr>
              <a:t>Selectivity</a:t>
            </a:r>
            <a:r>
              <a:rPr lang="it-IT" b="1" dirty="0" smtClean="0">
                <a:solidFill>
                  <a:schemeClr val="accent5">
                    <a:lumMod val="50000"/>
                  </a:schemeClr>
                </a:solidFill>
              </a:rPr>
              <a:t> </a:t>
            </a:r>
            <a:r>
              <a:rPr lang="it-IT" b="1" i="1" dirty="0" smtClean="0">
                <a:solidFill>
                  <a:schemeClr val="accent5">
                    <a:lumMod val="50000"/>
                  </a:schemeClr>
                </a:solidFill>
              </a:rPr>
              <a:t>vs</a:t>
            </a:r>
            <a:r>
              <a:rPr lang="it-IT" b="1" dirty="0" smtClean="0">
                <a:solidFill>
                  <a:schemeClr val="accent5">
                    <a:lumMod val="50000"/>
                  </a:schemeClr>
                </a:solidFill>
              </a:rPr>
              <a:t> human </a:t>
            </a:r>
            <a:r>
              <a:rPr lang="it-IT" b="1" dirty="0" err="1" smtClean="0">
                <a:solidFill>
                  <a:schemeClr val="accent5">
                    <a:lumMod val="50000"/>
                  </a:schemeClr>
                </a:solidFill>
              </a:rPr>
              <a:t>gingival</a:t>
            </a:r>
            <a:r>
              <a:rPr lang="it-IT" b="1" dirty="0" smtClean="0">
                <a:solidFill>
                  <a:schemeClr val="accent5">
                    <a:lumMod val="50000"/>
                  </a:schemeClr>
                </a:solidFill>
              </a:rPr>
              <a:t> </a:t>
            </a:r>
            <a:r>
              <a:rPr lang="it-IT" b="1" dirty="0" err="1" smtClean="0">
                <a:solidFill>
                  <a:schemeClr val="accent5">
                    <a:lumMod val="50000"/>
                  </a:schemeClr>
                </a:solidFill>
              </a:rPr>
              <a:t>fibroblasts</a:t>
            </a:r>
            <a:endParaRPr lang="it-IT" b="1" dirty="0">
              <a:solidFill>
                <a:schemeClr val="accent5">
                  <a:lumMod val="50000"/>
                </a:schemeClr>
              </a:solidFill>
            </a:endParaRPr>
          </a:p>
        </p:txBody>
      </p:sp>
      <p:pic>
        <p:nvPicPr>
          <p:cNvPr id="13"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3661" y="-663133"/>
            <a:ext cx="609600" cy="609600"/>
          </a:xfrm>
          <a:prstGeom prst="rect">
            <a:avLst/>
          </a:prstGeom>
        </p:spPr>
      </p:pic>
    </p:spTree>
    <p:extLst>
      <p:ext uri="{BB962C8B-B14F-4D97-AF65-F5344CB8AC3E}">
        <p14:creationId xmlns:p14="http://schemas.microsoft.com/office/powerpoint/2010/main" val="602718801"/>
      </p:ext>
    </p:extLst>
  </p:cSld>
  <p:clrMapOvr>
    <a:masterClrMapping/>
  </p:clrMapOvr>
  <mc:AlternateContent xmlns:mc="http://schemas.openxmlformats.org/markup-compatibility/2006">
    <mc:Choice xmlns:p14="http://schemas.microsoft.com/office/powerpoint/2010/main" Requires="p14">
      <p:transition spd="slow" p14:dur="2000" advTm="24192"/>
    </mc:Choice>
    <mc:Fallback>
      <p:transition spd="slow" advTm="24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8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extLst mod="1">
    <p:ext uri="{E180D4A7-C9FB-4DFB-919C-405C955672EB}">
      <p14:showEvtLst xmlns:p14="http://schemas.microsoft.com/office/powerpoint/2010/main">
        <p14:playEvt time="49" objId="13"/>
        <p14:stopEvt time="24192" objId="13"/>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FCAEAE96-855E-42B1-8DE9-9C9E68DE18C5}" type="slidenum">
              <a:rPr lang="fr-FR" smtClean="0"/>
              <a:pPr/>
              <a:t>15</a:t>
            </a:fld>
            <a:endParaRPr lang="fr-FR"/>
          </a:p>
        </p:txBody>
      </p:sp>
      <p:pic>
        <p:nvPicPr>
          <p:cNvPr id="3" name="Immagine 2"/>
          <p:cNvPicPr>
            <a:picLocks noChangeAspect="1"/>
          </p:cNvPicPr>
          <p:nvPr/>
        </p:nvPicPr>
        <p:blipFill>
          <a:blip r:embed="rId5"/>
          <a:stretch>
            <a:fillRect/>
          </a:stretch>
        </p:blipFill>
        <p:spPr>
          <a:xfrm>
            <a:off x="3886200" y="917701"/>
            <a:ext cx="1533333" cy="628571"/>
          </a:xfrm>
          <a:prstGeom prst="rect">
            <a:avLst/>
          </a:prstGeom>
        </p:spPr>
      </p:pic>
      <p:graphicFrame>
        <p:nvGraphicFramePr>
          <p:cNvPr id="4" name="Oggetto 3"/>
          <p:cNvGraphicFramePr>
            <a:graphicFrameLocks noChangeAspect="1"/>
          </p:cNvGraphicFramePr>
          <p:nvPr>
            <p:extLst>
              <p:ext uri="{D42A27DB-BD31-4B8C-83A1-F6EECF244321}">
                <p14:modId xmlns:p14="http://schemas.microsoft.com/office/powerpoint/2010/main" val="2279276334"/>
              </p:ext>
            </p:extLst>
          </p:nvPr>
        </p:nvGraphicFramePr>
        <p:xfrm>
          <a:off x="1238250" y="1838325"/>
          <a:ext cx="6543675" cy="3371850"/>
        </p:xfrm>
        <a:graphic>
          <a:graphicData uri="http://schemas.openxmlformats.org/presentationml/2006/ole">
            <mc:AlternateContent xmlns:mc="http://schemas.openxmlformats.org/markup-compatibility/2006">
              <mc:Choice xmlns:v="urn:schemas-microsoft-com:vml" Requires="v">
                <p:oleObj spid="_x0000_s9258" name="Documento" r:id="rId6" imgW="6105053" imgH="3161154" progId="Word.Document.12">
                  <p:embed/>
                </p:oleObj>
              </mc:Choice>
              <mc:Fallback>
                <p:oleObj name="Documento" r:id="rId6" imgW="6105053" imgH="3161154" progId="Word.Document.12">
                  <p:embed/>
                  <p:pic>
                    <p:nvPicPr>
                      <p:cNvPr id="8" name="Oggetto 7"/>
                      <p:cNvPicPr/>
                      <p:nvPr/>
                    </p:nvPicPr>
                    <p:blipFill>
                      <a:blip r:embed="rId7"/>
                      <a:stretch>
                        <a:fillRect/>
                      </a:stretch>
                    </p:blipFill>
                    <p:spPr>
                      <a:xfrm>
                        <a:off x="1238250" y="1838325"/>
                        <a:ext cx="6543675" cy="3371850"/>
                      </a:xfrm>
                      <a:prstGeom prst="rect">
                        <a:avLst/>
                      </a:prstGeom>
                    </p:spPr>
                  </p:pic>
                </p:oleObj>
              </mc:Fallback>
            </mc:AlternateContent>
          </a:graphicData>
        </a:graphic>
      </p:graphicFrame>
      <p:pic>
        <p:nvPicPr>
          <p:cNvPr id="5" name="Picture 6">
            <a:extLst>
              <a:ext uri="{FF2B5EF4-FFF2-40B4-BE49-F238E27FC236}">
                <a16:creationId xmlns:a16="http://schemas.microsoft.com/office/drawing/2014/main" id="{EA8BAA44-CBAE-4836-8172-27FD4C6FBF4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6" name="CasellaDiTesto 5"/>
          <p:cNvSpPr txBox="1"/>
          <p:nvPr/>
        </p:nvSpPr>
        <p:spPr>
          <a:xfrm>
            <a:off x="57788" y="185061"/>
            <a:ext cx="9190156" cy="461665"/>
          </a:xfrm>
          <a:prstGeom prst="rect">
            <a:avLst/>
          </a:prstGeom>
          <a:noFill/>
        </p:spPr>
        <p:txBody>
          <a:bodyPr wrap="square" rtlCol="0">
            <a:spAutoFit/>
          </a:bodyPr>
          <a:lstStyle/>
          <a:p>
            <a:pPr algn="ctr"/>
            <a:r>
              <a:rPr lang="en-US" sz="2400" b="1" dirty="0" smtClean="0">
                <a:solidFill>
                  <a:schemeClr val="tx2">
                    <a:lumMod val="75000"/>
                  </a:schemeClr>
                </a:solidFill>
              </a:rPr>
              <a:t>Results: Biological evaluation of 13-20</a:t>
            </a:r>
            <a:endParaRPr lang="en-US" sz="2400" b="1" i="1" dirty="0" smtClean="0">
              <a:solidFill>
                <a:srgbClr val="FF0000"/>
              </a:solidFill>
            </a:endParaRPr>
          </a:p>
        </p:txBody>
      </p:sp>
      <p:sp>
        <p:nvSpPr>
          <p:cNvPr id="7" name="CasellaDiTesto 6"/>
          <p:cNvSpPr txBox="1"/>
          <p:nvPr/>
        </p:nvSpPr>
        <p:spPr>
          <a:xfrm>
            <a:off x="2581195" y="4865571"/>
            <a:ext cx="2781531" cy="215444"/>
          </a:xfrm>
          <a:prstGeom prst="rect">
            <a:avLst/>
          </a:prstGeom>
          <a:noFill/>
        </p:spPr>
        <p:txBody>
          <a:bodyPr wrap="none" rtlCol="0">
            <a:spAutoFit/>
          </a:bodyPr>
          <a:lstStyle/>
          <a:p>
            <a:r>
              <a:rPr lang="it-IT" sz="800" dirty="0" smtClean="0">
                <a:latin typeface="Times New Roman" panose="02020603050405020304" pitchFamily="18" charset="0"/>
                <a:cs typeface="Times New Roman" panose="02020603050405020304" pitchFamily="18" charset="0"/>
              </a:rPr>
              <a:t>*Data are </a:t>
            </a:r>
            <a:r>
              <a:rPr lang="it-IT" sz="800" dirty="0" err="1" smtClean="0">
                <a:latin typeface="Times New Roman" panose="02020603050405020304" pitchFamily="18" charset="0"/>
                <a:cs typeface="Times New Roman" panose="02020603050405020304" pitchFamily="18" charset="0"/>
              </a:rPr>
              <a:t>mean</a:t>
            </a:r>
            <a:r>
              <a:rPr lang="it-IT" sz="800" dirty="0" smtClean="0">
                <a:latin typeface="Times New Roman" panose="02020603050405020304" pitchFamily="18" charset="0"/>
                <a:cs typeface="Times New Roman" panose="02020603050405020304" pitchFamily="18" charset="0"/>
              </a:rPr>
              <a:t> of duplicate </a:t>
            </a:r>
            <a:r>
              <a:rPr lang="it-IT" sz="800" dirty="0" err="1" smtClean="0">
                <a:latin typeface="Times New Roman" panose="02020603050405020304" pitchFamily="18" charset="0"/>
                <a:cs typeface="Times New Roman" panose="02020603050405020304" pitchFamily="18" charset="0"/>
              </a:rPr>
              <a:t>experiments</a:t>
            </a:r>
            <a:r>
              <a:rPr lang="it-IT" sz="800" dirty="0" smtClean="0">
                <a:latin typeface="Times New Roman" panose="02020603050405020304" pitchFamily="18" charset="0"/>
                <a:cs typeface="Times New Roman" panose="02020603050405020304" pitchFamily="18" charset="0"/>
              </a:rPr>
              <a:t>. S.D. </a:t>
            </a:r>
            <a:r>
              <a:rPr lang="it-IT" sz="800" dirty="0" err="1" smtClean="0">
                <a:latin typeface="Times New Roman" panose="02020603050405020304" pitchFamily="18" charset="0"/>
                <a:cs typeface="Times New Roman" panose="02020603050405020304" pitchFamily="18" charset="0"/>
              </a:rPr>
              <a:t>was</a:t>
            </a:r>
            <a:r>
              <a:rPr lang="it-IT" sz="800" dirty="0" smtClean="0">
                <a:latin typeface="Times New Roman" panose="02020603050405020304" pitchFamily="18" charset="0"/>
                <a:cs typeface="Times New Roman" panose="02020603050405020304" pitchFamily="18" charset="0"/>
              </a:rPr>
              <a:t> </a:t>
            </a:r>
            <a:r>
              <a:rPr lang="it-IT" sz="800" dirty="0" err="1" smtClean="0">
                <a:latin typeface="Times New Roman" panose="02020603050405020304" pitchFamily="18" charset="0"/>
                <a:cs typeface="Times New Roman" panose="02020603050405020304" pitchFamily="18" charset="0"/>
              </a:rPr>
              <a:t>within</a:t>
            </a:r>
            <a:r>
              <a:rPr lang="it-IT" sz="800" dirty="0" smtClean="0">
                <a:latin typeface="Times New Roman" panose="02020603050405020304" pitchFamily="18" charset="0"/>
                <a:cs typeface="Times New Roman" panose="02020603050405020304" pitchFamily="18" charset="0"/>
              </a:rPr>
              <a:t> 10%</a:t>
            </a:r>
            <a:endParaRPr lang="it-IT" sz="800" dirty="0">
              <a:latin typeface="Times New Roman" panose="02020603050405020304" pitchFamily="18" charset="0"/>
              <a:cs typeface="Times New Roman" panose="02020603050405020304" pitchFamily="18" charset="0"/>
            </a:endParaRPr>
          </a:p>
        </p:txBody>
      </p:sp>
      <p:pic>
        <p:nvPicPr>
          <p:cNvPr id="9" name="Segnale acust. registr.">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4348066" y="-735428"/>
            <a:ext cx="609600" cy="609600"/>
          </a:xfrm>
          <a:prstGeom prst="rect">
            <a:avLst/>
          </a:prstGeom>
        </p:spPr>
      </p:pic>
    </p:spTree>
    <p:extLst>
      <p:ext uri="{BB962C8B-B14F-4D97-AF65-F5344CB8AC3E}">
        <p14:creationId xmlns:p14="http://schemas.microsoft.com/office/powerpoint/2010/main" val="2652321903"/>
      </p:ext>
    </p:extLst>
  </p:cSld>
  <p:clrMapOvr>
    <a:masterClrMapping/>
  </p:clrMapOvr>
  <p:transition spd="slow" advTm="16715">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9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mod="1">
    <p:ext uri="{E180D4A7-C9FB-4DFB-919C-405C955672EB}">
      <p14:showEvtLst xmlns:p14="http://schemas.microsoft.com/office/powerpoint/2010/main">
        <p14:playEvt time="58" objId="9"/>
        <p14:stopEvt time="16715" objId="9"/>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09600"/>
            <a:ext cx="8153400" cy="461665"/>
          </a:xfrm>
          <a:prstGeom prst="rect">
            <a:avLst/>
          </a:prstGeom>
          <a:noFill/>
        </p:spPr>
        <p:txBody>
          <a:bodyPr wrap="square" rtlCol="0">
            <a:spAutoFit/>
          </a:bodyPr>
          <a:lstStyle/>
          <a:p>
            <a:r>
              <a:rPr lang="fr-FR" sz="2400" b="1" dirty="0"/>
              <a:t>Conclusions</a:t>
            </a:r>
          </a:p>
        </p:txBody>
      </p:sp>
      <p:sp>
        <p:nvSpPr>
          <p:cNvPr id="6" name="Slide Number Placeholder 5"/>
          <p:cNvSpPr>
            <a:spLocks noGrp="1"/>
          </p:cNvSpPr>
          <p:nvPr>
            <p:ph type="sldNum" sz="quarter" idx="12"/>
          </p:nvPr>
        </p:nvSpPr>
        <p:spPr/>
        <p:txBody>
          <a:bodyPr/>
          <a:lstStyle/>
          <a:p>
            <a:fld id="{FCAEAE96-855E-42B1-8DE9-9C9E68DE18C5}" type="slidenum">
              <a:rPr lang="fr-FR" smtClean="0"/>
              <a:pPr/>
              <a:t>16</a:t>
            </a:fld>
            <a:endParaRPr lang="fr-FR"/>
          </a:p>
        </p:txBody>
      </p:sp>
      <p:pic>
        <p:nvPicPr>
          <p:cNvPr id="7" name="Picture 6">
            <a:extLst>
              <a:ext uri="{FF2B5EF4-FFF2-40B4-BE49-F238E27FC236}">
                <a16:creationId xmlns:a16="http://schemas.microsoft.com/office/drawing/2014/main" id="{EA8BAA44-CBAE-4836-8172-27FD4C6FBF4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2" name="Rettangolo 1"/>
          <p:cNvSpPr/>
          <p:nvPr/>
        </p:nvSpPr>
        <p:spPr>
          <a:xfrm>
            <a:off x="381000" y="1295400"/>
            <a:ext cx="8305800" cy="3831818"/>
          </a:xfrm>
          <a:prstGeom prst="rect">
            <a:avLst/>
          </a:prstGeom>
        </p:spPr>
        <p:txBody>
          <a:bodyPr wrap="square">
            <a:spAutoFit/>
          </a:bodyPr>
          <a:lstStyle/>
          <a:p>
            <a:pPr marL="285750" indent="-285750" algn="just">
              <a:lnSpc>
                <a:spcPct val="150000"/>
              </a:lnSpc>
              <a:buFont typeface="Wingdings" panose="05000000000000000000" pitchFamily="2" charset="2"/>
              <a:buChar char="ü"/>
            </a:pPr>
            <a:r>
              <a:rPr lang="en-US" dirty="0" err="1" smtClean="0">
                <a:latin typeface="+mj-lt"/>
              </a:rPr>
              <a:t>iNOS</a:t>
            </a:r>
            <a:r>
              <a:rPr lang="en-US" dirty="0" smtClean="0">
                <a:latin typeface="+mj-lt"/>
              </a:rPr>
              <a:t> is a potential biological target for the treatment of cancer.</a:t>
            </a:r>
          </a:p>
          <a:p>
            <a:pPr marL="285750" indent="-285750" algn="just">
              <a:lnSpc>
                <a:spcPct val="150000"/>
              </a:lnSpc>
              <a:buFont typeface="Wingdings" panose="05000000000000000000" pitchFamily="2" charset="2"/>
              <a:buChar char="ü"/>
            </a:pPr>
            <a:r>
              <a:rPr lang="en-US" dirty="0" smtClean="0">
                <a:latin typeface="+mj-lt"/>
              </a:rPr>
              <a:t>Different </a:t>
            </a:r>
            <a:r>
              <a:rPr lang="en-US" dirty="0" err="1" smtClean="0">
                <a:latin typeface="+mj-lt"/>
              </a:rPr>
              <a:t>iNOS</a:t>
            </a:r>
            <a:r>
              <a:rPr lang="en-US" dirty="0" smtClean="0">
                <a:latin typeface="+mj-lt"/>
              </a:rPr>
              <a:t> </a:t>
            </a:r>
            <a:r>
              <a:rPr lang="en-US" dirty="0">
                <a:latin typeface="+mj-lt"/>
              </a:rPr>
              <a:t>inhibitors were </a:t>
            </a:r>
            <a:r>
              <a:rPr lang="en-US" dirty="0" smtClean="0">
                <a:latin typeface="+mj-lt"/>
              </a:rPr>
              <a:t>disclosed showing </a:t>
            </a:r>
            <a:r>
              <a:rPr lang="en-US" dirty="0" err="1">
                <a:latin typeface="+mj-lt"/>
              </a:rPr>
              <a:t>antiproliferative</a:t>
            </a:r>
            <a:r>
              <a:rPr lang="en-US" dirty="0">
                <a:latin typeface="+mj-lt"/>
              </a:rPr>
              <a:t> effects on rat glioma cells, without affecting control astrocytes.</a:t>
            </a:r>
          </a:p>
          <a:p>
            <a:pPr marL="285750" indent="-285750" algn="just">
              <a:lnSpc>
                <a:spcPct val="150000"/>
              </a:lnSpc>
              <a:buFont typeface="Wingdings" panose="05000000000000000000" pitchFamily="2" charset="2"/>
              <a:buChar char="ü"/>
            </a:pPr>
            <a:r>
              <a:rPr lang="en-US" dirty="0" smtClean="0">
                <a:latin typeface="+mj-lt"/>
              </a:rPr>
              <a:t>New </a:t>
            </a:r>
            <a:r>
              <a:rPr lang="en-US" dirty="0" err="1" smtClean="0">
                <a:latin typeface="+mj-lt"/>
              </a:rPr>
              <a:t>iNOS</a:t>
            </a:r>
            <a:r>
              <a:rPr lang="en-US" dirty="0" smtClean="0">
                <a:latin typeface="+mj-lt"/>
              </a:rPr>
              <a:t> inhibitors were synthesized with dual activity also against aromatase.</a:t>
            </a:r>
            <a:endParaRPr lang="en-US" dirty="0">
              <a:latin typeface="+mj-lt"/>
            </a:endParaRPr>
          </a:p>
          <a:p>
            <a:pPr marL="285750" indent="-285750" algn="just">
              <a:lnSpc>
                <a:spcPct val="150000"/>
              </a:lnSpc>
              <a:buFont typeface="Wingdings" panose="05000000000000000000" pitchFamily="2" charset="2"/>
              <a:buChar char="ü"/>
            </a:pPr>
            <a:r>
              <a:rPr lang="en-US" dirty="0">
                <a:latin typeface="+mj-lt"/>
              </a:rPr>
              <a:t> Among the most potent </a:t>
            </a:r>
            <a:r>
              <a:rPr lang="en-US" dirty="0" smtClean="0">
                <a:latin typeface="+mj-lt"/>
              </a:rPr>
              <a:t>compounds </a:t>
            </a:r>
            <a:r>
              <a:rPr lang="en-US" dirty="0">
                <a:latin typeface="+mj-lt"/>
              </a:rPr>
              <a:t>of the series, </a:t>
            </a:r>
            <a:r>
              <a:rPr lang="en-US" dirty="0" smtClean="0">
                <a:latin typeface="+mj-lt"/>
              </a:rPr>
              <a:t>molecules</a:t>
            </a:r>
            <a:r>
              <a:rPr lang="en-US" b="1" dirty="0" smtClean="0">
                <a:latin typeface="+mj-lt"/>
              </a:rPr>
              <a:t> </a:t>
            </a:r>
            <a:r>
              <a:rPr lang="en-US" dirty="0" smtClean="0">
                <a:latin typeface="+mj-lt"/>
              </a:rPr>
              <a:t> </a:t>
            </a:r>
            <a:r>
              <a:rPr lang="en-US" b="1" dirty="0" smtClean="0">
                <a:latin typeface="+mj-lt"/>
              </a:rPr>
              <a:t>2</a:t>
            </a:r>
            <a:r>
              <a:rPr lang="en-US" dirty="0" smtClean="0">
                <a:latin typeface="+mj-lt"/>
              </a:rPr>
              <a:t>, </a:t>
            </a:r>
            <a:r>
              <a:rPr lang="en-US" b="1" dirty="0" smtClean="0">
                <a:latin typeface="+mj-lt"/>
              </a:rPr>
              <a:t>5</a:t>
            </a:r>
            <a:r>
              <a:rPr lang="en-US" dirty="0" smtClean="0">
                <a:latin typeface="+mj-lt"/>
              </a:rPr>
              <a:t>, and </a:t>
            </a:r>
            <a:r>
              <a:rPr lang="en-US" b="1" dirty="0" smtClean="0">
                <a:latin typeface="+mj-lt"/>
              </a:rPr>
              <a:t>6</a:t>
            </a:r>
            <a:r>
              <a:rPr lang="en-US" dirty="0" smtClean="0">
                <a:latin typeface="+mj-lt"/>
              </a:rPr>
              <a:t> demonstrated </a:t>
            </a:r>
            <a:r>
              <a:rPr lang="en-US" dirty="0" err="1" smtClean="0">
                <a:latin typeface="+mj-lt"/>
              </a:rPr>
              <a:t>antiproliferative</a:t>
            </a:r>
            <a:r>
              <a:rPr lang="en-US" dirty="0" smtClean="0">
                <a:latin typeface="+mj-lt"/>
              </a:rPr>
              <a:t> and cytotoxic effects on MCF-7 breast cancer cell line, although cell selectivity was </a:t>
            </a:r>
            <a:r>
              <a:rPr lang="en-US" dirty="0" err="1" smtClean="0">
                <a:latin typeface="+mj-lt"/>
              </a:rPr>
              <a:t>preliminarly</a:t>
            </a:r>
            <a:r>
              <a:rPr lang="en-US" dirty="0">
                <a:latin typeface="+mj-lt"/>
              </a:rPr>
              <a:t> </a:t>
            </a:r>
            <a:r>
              <a:rPr lang="en-US" dirty="0" smtClean="0">
                <a:latin typeface="+mj-lt"/>
              </a:rPr>
              <a:t>observed only for molecules </a:t>
            </a:r>
            <a:r>
              <a:rPr lang="en-US" b="1" dirty="0" smtClean="0">
                <a:latin typeface="+mj-lt"/>
              </a:rPr>
              <a:t>2</a:t>
            </a:r>
            <a:r>
              <a:rPr lang="en-US" dirty="0" smtClean="0">
                <a:latin typeface="+mj-lt"/>
              </a:rPr>
              <a:t> and </a:t>
            </a:r>
            <a:r>
              <a:rPr lang="en-US" b="1" dirty="0" smtClean="0">
                <a:latin typeface="+mj-lt"/>
              </a:rPr>
              <a:t>6</a:t>
            </a:r>
            <a:r>
              <a:rPr lang="en-US" dirty="0" smtClean="0">
                <a:latin typeface="+mj-lt"/>
              </a:rPr>
              <a:t>.</a:t>
            </a:r>
          </a:p>
          <a:p>
            <a:pPr marL="285750" indent="-285750" algn="just">
              <a:lnSpc>
                <a:spcPct val="150000"/>
              </a:lnSpc>
              <a:buFont typeface="Wingdings" panose="05000000000000000000" pitchFamily="2" charset="2"/>
              <a:buChar char="ü"/>
            </a:pPr>
            <a:r>
              <a:rPr lang="en-US" dirty="0">
                <a:latin typeface="+mj-lt"/>
              </a:rPr>
              <a:t> </a:t>
            </a:r>
            <a:r>
              <a:rPr lang="en-US" dirty="0" smtClean="0">
                <a:latin typeface="+mj-lt"/>
              </a:rPr>
              <a:t>Effects on further human breast cancer cell lines will be evaluated in the next future to confirm the therapeutic potential of these azole-based dual agents.</a:t>
            </a:r>
            <a:endParaRPr lang="en-US" dirty="0">
              <a:latin typeface="+mj-lt"/>
            </a:endParaRPr>
          </a:p>
        </p:txBody>
      </p:sp>
      <p:pic>
        <p:nvPicPr>
          <p:cNvPr id="3"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99967" y="-751910"/>
            <a:ext cx="609600" cy="609600"/>
          </a:xfrm>
          <a:prstGeom prst="rect">
            <a:avLst/>
          </a:prstGeom>
        </p:spPr>
      </p:pic>
    </p:spTree>
  </p:cSld>
  <p:clrMapOvr>
    <a:masterClrMapping/>
  </p:clrMapOvr>
  <p:transition spd="slow" advTm="57494">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7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60" objId="3"/>
        <p14:stopEvt time="57494" objId="3"/>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1560" y="302268"/>
            <a:ext cx="8153400" cy="830997"/>
          </a:xfrm>
          <a:prstGeom prst="rect">
            <a:avLst/>
          </a:prstGeom>
          <a:noFill/>
        </p:spPr>
        <p:txBody>
          <a:bodyPr wrap="square" rtlCol="0">
            <a:spAutoFit/>
          </a:bodyPr>
          <a:lstStyle/>
          <a:p>
            <a:r>
              <a:rPr lang="fr-FR" sz="2400" b="1" dirty="0" err="1"/>
              <a:t>Acknowledgments</a:t>
            </a:r>
            <a:endParaRPr lang="fr-FR" sz="2400" b="1" dirty="0"/>
          </a:p>
          <a:p>
            <a:endParaRPr lang="fr-FR" sz="2400" b="1" dirty="0"/>
          </a:p>
        </p:txBody>
      </p:sp>
      <p:sp>
        <p:nvSpPr>
          <p:cNvPr id="6" name="Slide Number Placeholder 5"/>
          <p:cNvSpPr>
            <a:spLocks noGrp="1"/>
          </p:cNvSpPr>
          <p:nvPr>
            <p:ph type="sldNum" sz="quarter" idx="12"/>
          </p:nvPr>
        </p:nvSpPr>
        <p:spPr/>
        <p:txBody>
          <a:bodyPr/>
          <a:lstStyle/>
          <a:p>
            <a:fld id="{FCAEAE96-855E-42B1-8DE9-9C9E68DE18C5}" type="slidenum">
              <a:rPr lang="fr-FR" smtClean="0"/>
              <a:pPr/>
              <a:t>17</a:t>
            </a:fld>
            <a:endParaRPr lang="fr-FR"/>
          </a:p>
        </p:txBody>
      </p:sp>
      <p:pic>
        <p:nvPicPr>
          <p:cNvPr id="5" name="Picture 4">
            <a:extLst>
              <a:ext uri="{FF2B5EF4-FFF2-40B4-BE49-F238E27FC236}">
                <a16:creationId xmlns:a16="http://schemas.microsoft.com/office/drawing/2014/main" id="{BE90E4F9-57B5-40AD-9E3E-3CC678427C6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7" name="Immagine 6"/>
          <p:cNvPicPr>
            <a:picLocks noChangeAspect="1"/>
          </p:cNvPicPr>
          <p:nvPr/>
        </p:nvPicPr>
        <p:blipFill>
          <a:blip r:embed="rId5"/>
          <a:stretch>
            <a:fillRect/>
          </a:stretch>
        </p:blipFill>
        <p:spPr>
          <a:xfrm>
            <a:off x="611560" y="1457410"/>
            <a:ext cx="1512168" cy="1627747"/>
          </a:xfrm>
          <a:prstGeom prst="rect">
            <a:avLst/>
          </a:prstGeom>
          <a:effectLst>
            <a:glow rad="101600">
              <a:schemeClr val="accent1">
                <a:lumMod val="75000"/>
                <a:alpha val="40000"/>
              </a:schemeClr>
            </a:glow>
          </a:effectLst>
        </p:spPr>
      </p:pic>
      <p:sp>
        <p:nvSpPr>
          <p:cNvPr id="8" name="CasellaDiTesto 7"/>
          <p:cNvSpPr txBox="1"/>
          <p:nvPr/>
        </p:nvSpPr>
        <p:spPr>
          <a:xfrm>
            <a:off x="2521226" y="1485904"/>
            <a:ext cx="2779928" cy="1384995"/>
          </a:xfrm>
          <a:prstGeom prst="rect">
            <a:avLst/>
          </a:prstGeom>
          <a:noFill/>
        </p:spPr>
        <p:txBody>
          <a:bodyPr wrap="none" rtlCol="0">
            <a:spAutoFit/>
          </a:bodyPr>
          <a:lstStyle/>
          <a:p>
            <a:r>
              <a:rPr lang="it-IT" sz="1400" b="1" dirty="0" smtClean="0">
                <a:latin typeface="Century Schoolbook" panose="02040604050505020304" pitchFamily="18" charset="0"/>
              </a:rPr>
              <a:t>Medicinal Chemistry Group</a:t>
            </a:r>
          </a:p>
          <a:p>
            <a:r>
              <a:rPr lang="it-IT" sz="1400" dirty="0" smtClean="0">
                <a:latin typeface="Century Schoolbook" panose="02040604050505020304" pitchFamily="18" charset="0"/>
              </a:rPr>
              <a:t>Prof. Rosa Amoroso</a:t>
            </a:r>
          </a:p>
          <a:p>
            <a:r>
              <a:rPr lang="it-IT" sz="1400" dirty="0" smtClean="0">
                <a:latin typeface="Century Schoolbook" panose="02040604050505020304" pitchFamily="18" charset="0"/>
              </a:rPr>
              <a:t>Dr. Alessandra Ammazzalorso</a:t>
            </a:r>
          </a:p>
          <a:p>
            <a:r>
              <a:rPr lang="it-IT" sz="1400" dirty="0" smtClean="0">
                <a:latin typeface="Century Schoolbook" panose="02040604050505020304" pitchFamily="18" charset="0"/>
              </a:rPr>
              <a:t>Dr. Barbara De Filippis</a:t>
            </a:r>
          </a:p>
          <a:p>
            <a:r>
              <a:rPr lang="it-IT" sz="1400" dirty="0" smtClean="0">
                <a:latin typeface="Century Schoolbook" panose="02040604050505020304" pitchFamily="18" charset="0"/>
              </a:rPr>
              <a:t>Dr. Marialuigia Fantacuzzi</a:t>
            </a:r>
          </a:p>
          <a:p>
            <a:r>
              <a:rPr lang="it-IT" sz="1400" dirty="0" smtClean="0">
                <a:latin typeface="Century Schoolbook" panose="02040604050505020304" pitchFamily="18" charset="0"/>
              </a:rPr>
              <a:t>Dr. Letizia Giampietro</a:t>
            </a:r>
          </a:p>
        </p:txBody>
      </p:sp>
      <p:sp>
        <p:nvSpPr>
          <p:cNvPr id="9" name="CasellaDiTesto 8"/>
          <p:cNvSpPr txBox="1"/>
          <p:nvPr/>
        </p:nvSpPr>
        <p:spPr>
          <a:xfrm>
            <a:off x="5767470" y="1532619"/>
            <a:ext cx="2201244" cy="738664"/>
          </a:xfrm>
          <a:prstGeom prst="rect">
            <a:avLst/>
          </a:prstGeom>
          <a:noFill/>
        </p:spPr>
        <p:txBody>
          <a:bodyPr wrap="none" rtlCol="0">
            <a:spAutoFit/>
          </a:bodyPr>
          <a:lstStyle/>
          <a:p>
            <a:r>
              <a:rPr lang="it-IT" sz="1400" b="1" dirty="0" smtClean="0">
                <a:latin typeface="Century Schoolbook" panose="02040604050505020304" pitchFamily="18" charset="0"/>
              </a:rPr>
              <a:t>Biology Group</a:t>
            </a:r>
          </a:p>
          <a:p>
            <a:r>
              <a:rPr lang="it-IT" sz="1400" dirty="0" smtClean="0">
                <a:latin typeface="Century Schoolbook" panose="02040604050505020304" pitchFamily="18" charset="0"/>
              </a:rPr>
              <a:t>Prof. Amelia Cataldi</a:t>
            </a:r>
          </a:p>
          <a:p>
            <a:r>
              <a:rPr lang="it-IT" sz="1400" dirty="0" smtClean="0">
                <a:latin typeface="Century Schoolbook" panose="02040604050505020304" pitchFamily="18" charset="0"/>
              </a:rPr>
              <a:t>Dr. Marialucia Gallorini</a:t>
            </a:r>
          </a:p>
        </p:txBody>
      </p:sp>
      <p:sp>
        <p:nvSpPr>
          <p:cNvPr id="10" name="CasellaDiTesto 9"/>
          <p:cNvSpPr txBox="1"/>
          <p:nvPr/>
        </p:nvSpPr>
        <p:spPr>
          <a:xfrm>
            <a:off x="4490887" y="4653136"/>
            <a:ext cx="2762295" cy="738664"/>
          </a:xfrm>
          <a:prstGeom prst="rect">
            <a:avLst/>
          </a:prstGeom>
          <a:noFill/>
        </p:spPr>
        <p:txBody>
          <a:bodyPr wrap="none" rtlCol="0">
            <a:spAutoFit/>
          </a:bodyPr>
          <a:lstStyle/>
          <a:p>
            <a:r>
              <a:rPr lang="it-IT" sz="1400" b="1" dirty="0" smtClean="0">
                <a:latin typeface="Century Schoolbook" panose="02040604050505020304" pitchFamily="18" charset="0"/>
              </a:rPr>
              <a:t>Medicinal Chemistry </a:t>
            </a:r>
            <a:r>
              <a:rPr lang="it-IT" sz="1400" b="1" dirty="0" err="1" smtClean="0">
                <a:latin typeface="Century Schoolbook" panose="02040604050505020304" pitchFamily="18" charset="0"/>
              </a:rPr>
              <a:t>group</a:t>
            </a:r>
            <a:endParaRPr lang="it-IT" sz="1400" b="1" dirty="0" smtClean="0">
              <a:latin typeface="Century Schoolbook" panose="02040604050505020304" pitchFamily="18" charset="0"/>
            </a:endParaRPr>
          </a:p>
          <a:p>
            <a:r>
              <a:rPr lang="it-IT" sz="1400" dirty="0" smtClean="0">
                <a:latin typeface="Century Schoolbook" panose="02040604050505020304" pitchFamily="18" charset="0"/>
              </a:rPr>
              <a:t>Prof. M. </a:t>
            </a:r>
            <a:r>
              <a:rPr lang="it-IT" sz="1400" dirty="0" err="1" smtClean="0">
                <a:latin typeface="Century Schoolbook" panose="02040604050505020304" pitchFamily="18" charset="0"/>
              </a:rPr>
              <a:t>Encarnacion</a:t>
            </a:r>
            <a:r>
              <a:rPr lang="it-IT" sz="1400" dirty="0" smtClean="0">
                <a:latin typeface="Century Schoolbook" panose="02040604050505020304" pitchFamily="18" charset="0"/>
              </a:rPr>
              <a:t> </a:t>
            </a:r>
            <a:r>
              <a:rPr lang="it-IT" sz="1400" dirty="0" err="1" smtClean="0">
                <a:latin typeface="Century Schoolbook" panose="02040604050505020304" pitchFamily="18" charset="0"/>
              </a:rPr>
              <a:t>Camacho</a:t>
            </a:r>
            <a:endParaRPr lang="it-IT" sz="1400" dirty="0" smtClean="0">
              <a:latin typeface="Century Schoolbook" panose="02040604050505020304" pitchFamily="18" charset="0"/>
            </a:endParaRPr>
          </a:p>
          <a:p>
            <a:r>
              <a:rPr lang="it-IT" sz="1400" dirty="0" smtClean="0">
                <a:latin typeface="Century Schoolbook" panose="02040604050505020304" pitchFamily="18" charset="0"/>
              </a:rPr>
              <a:t>Dr. Fabio Arias Bordajandi</a:t>
            </a:r>
          </a:p>
        </p:txBody>
      </p:sp>
      <p:pic>
        <p:nvPicPr>
          <p:cNvPr id="11" name="Picture 2" descr="Risultati immagini per university granad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95400" y="3863644"/>
            <a:ext cx="2899138" cy="1379306"/>
          </a:xfrm>
          <a:prstGeom prst="rect">
            <a:avLst/>
          </a:prstGeom>
          <a:noFill/>
          <a:extLst>
            <a:ext uri="{909E8E84-426E-40DD-AFC4-6F175D3DCCD1}">
              <a14:hiddenFill xmlns:a14="http://schemas.microsoft.com/office/drawing/2010/main">
                <a:solidFill>
                  <a:srgbClr val="FFFFFF"/>
                </a:solidFill>
              </a14:hiddenFill>
            </a:ext>
          </a:extLst>
        </p:spPr>
      </p:pic>
      <p:pic>
        <p:nvPicPr>
          <p:cNvPr id="15"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3661" y="-788451"/>
            <a:ext cx="609600" cy="609600"/>
          </a:xfrm>
          <a:prstGeom prst="rect">
            <a:avLst/>
          </a:prstGeom>
        </p:spPr>
      </p:pic>
    </p:spTree>
  </p:cSld>
  <p:clrMapOvr>
    <a:masterClrMapping/>
  </p:clrMapOvr>
  <p:transition spd="slow" advTm="52866">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93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extLst mod="1">
    <p:ext uri="{E180D4A7-C9FB-4DFB-919C-405C955672EB}">
      <p14:showEvtLst xmlns:p14="http://schemas.microsoft.com/office/powerpoint/2010/main">
        <p14:playEvt time="55" objId="15"/>
        <p14:stopEvt time="52032" objId="15"/>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Segnale acust. registr.">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lum bright="70000" contrast="-70000"/>
          </a:blip>
          <a:stretch>
            <a:fillRect/>
          </a:stretch>
        </p:blipFill>
        <p:spPr>
          <a:xfrm>
            <a:off x="6352546" y="-679575"/>
            <a:ext cx="609600" cy="609600"/>
          </a:xfrm>
          <a:prstGeom prst="rect">
            <a:avLst/>
          </a:prstGeom>
        </p:spPr>
      </p:pic>
      <p:sp>
        <p:nvSpPr>
          <p:cNvPr id="3" name="TextBox 2"/>
          <p:cNvSpPr txBox="1"/>
          <p:nvPr/>
        </p:nvSpPr>
        <p:spPr>
          <a:xfrm>
            <a:off x="21773" y="1381924"/>
            <a:ext cx="7010400" cy="646331"/>
          </a:xfrm>
          <a:prstGeom prst="rect">
            <a:avLst/>
          </a:prstGeom>
          <a:noFill/>
        </p:spPr>
        <p:txBody>
          <a:bodyPr wrap="square" rtlCol="0">
            <a:spAutoFit/>
          </a:bodyPr>
          <a:lstStyle/>
          <a:p>
            <a:r>
              <a:rPr lang="fr-FR" b="1" dirty="0" err="1"/>
              <a:t>Graphical</a:t>
            </a:r>
            <a:r>
              <a:rPr lang="fr-FR" b="1" dirty="0"/>
              <a:t> Abstract</a:t>
            </a:r>
            <a:endParaRPr lang="fr-FR" dirty="0"/>
          </a:p>
          <a:p>
            <a:endParaRPr lang="fr-FR" b="1" dirty="0"/>
          </a:p>
        </p:txBody>
      </p:sp>
      <p:sp>
        <p:nvSpPr>
          <p:cNvPr id="5" name="Rectangle 4"/>
          <p:cNvSpPr/>
          <p:nvPr/>
        </p:nvSpPr>
        <p:spPr>
          <a:xfrm>
            <a:off x="685800" y="427881"/>
            <a:ext cx="8001000" cy="830997"/>
          </a:xfrm>
          <a:prstGeom prst="rect">
            <a:avLst/>
          </a:prstGeom>
        </p:spPr>
        <p:txBody>
          <a:bodyPr wrap="square">
            <a:spAutoFit/>
          </a:bodyPr>
          <a:lstStyle/>
          <a:p>
            <a:pPr algn="ctr"/>
            <a:r>
              <a:rPr lang="en-GB" sz="2400" b="1" dirty="0"/>
              <a:t>Synthesis and biological evaluation of inducible Nitric Oxide Synthase inhibitors as anticancer agents</a:t>
            </a:r>
            <a:endParaRPr lang="it-IT" sz="2400" dirty="0"/>
          </a:p>
        </p:txBody>
      </p:sp>
      <p:sp>
        <p:nvSpPr>
          <p:cNvPr id="12" name="Slide Number Placeholder 11"/>
          <p:cNvSpPr>
            <a:spLocks noGrp="1"/>
          </p:cNvSpPr>
          <p:nvPr>
            <p:ph type="sldNum" sz="quarter" idx="12"/>
          </p:nvPr>
        </p:nvSpPr>
        <p:spPr/>
        <p:txBody>
          <a:bodyPr/>
          <a:lstStyle/>
          <a:p>
            <a:fld id="{FCAEAE96-855E-42B1-8DE9-9C9E68DE18C5}" type="slidenum">
              <a:rPr lang="fr-FR" smtClean="0">
                <a:latin typeface="Arial" panose="020B0604020202020204" pitchFamily="34" charset="0"/>
                <a:cs typeface="Arial" panose="020B0604020202020204" pitchFamily="34" charset="0"/>
              </a:rPr>
              <a:pPr/>
              <a:t>2</a:t>
            </a:fld>
            <a:endParaRPr lang="fr-FR"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grpSp>
        <p:nvGrpSpPr>
          <p:cNvPr id="32" name="Gruppo 31"/>
          <p:cNvGrpSpPr/>
          <p:nvPr/>
        </p:nvGrpSpPr>
        <p:grpSpPr>
          <a:xfrm>
            <a:off x="1774186" y="1843969"/>
            <a:ext cx="5217926" cy="4099232"/>
            <a:chOff x="1774186" y="1843969"/>
            <a:chExt cx="5217926" cy="4099232"/>
          </a:xfrm>
        </p:grpSpPr>
        <p:sp>
          <p:nvSpPr>
            <p:cNvPr id="19" name="Rettangolo 18"/>
            <p:cNvSpPr/>
            <p:nvPr/>
          </p:nvSpPr>
          <p:spPr>
            <a:xfrm>
              <a:off x="1774186" y="2050389"/>
              <a:ext cx="1576008" cy="461665"/>
            </a:xfrm>
            <a:prstGeom prst="rect">
              <a:avLst/>
            </a:prstGeom>
            <a:noFill/>
          </p:spPr>
          <p:txBody>
            <a:bodyPr wrap="none" lIns="91440" tIns="45720" rIns="91440" bIns="45720">
              <a:spAutoFit/>
            </a:bodyPr>
            <a:lstStyle/>
            <a:p>
              <a:pPr algn="ctr"/>
              <a:r>
                <a:rPr lang="it-IT" sz="2400" b="1" i="1" dirty="0" err="1"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Aromatase</a:t>
              </a:r>
              <a:endParaRPr lang="it-IT" sz="2400" b="1" i="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21" name="Rettangolo 20"/>
            <p:cNvSpPr/>
            <p:nvPr/>
          </p:nvSpPr>
          <p:spPr>
            <a:xfrm>
              <a:off x="6070065" y="2080582"/>
              <a:ext cx="922047"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it-IT" sz="2800" b="1" cap="none" spc="0" dirty="0" err="1" smtClean="0">
                  <a:ln/>
                  <a:solidFill>
                    <a:schemeClr val="accent4"/>
                  </a:solidFill>
                  <a:effectLst/>
                </a:rPr>
                <a:t>iNOS</a:t>
              </a:r>
              <a:endParaRPr lang="it-IT" sz="2800" b="1" cap="none" spc="0" dirty="0">
                <a:ln/>
                <a:solidFill>
                  <a:schemeClr val="accent4"/>
                </a:solidFill>
                <a:effectLst/>
              </a:endParaRPr>
            </a:p>
          </p:txBody>
        </p:sp>
        <p:grpSp>
          <p:nvGrpSpPr>
            <p:cNvPr id="31" name="Gruppo 30"/>
            <p:cNvGrpSpPr/>
            <p:nvPr/>
          </p:nvGrpSpPr>
          <p:grpSpPr>
            <a:xfrm>
              <a:off x="3314482" y="1843969"/>
              <a:ext cx="2819400" cy="1141309"/>
              <a:chOff x="3429000" y="2348175"/>
              <a:chExt cx="2819400" cy="1141309"/>
            </a:xfrm>
          </p:grpSpPr>
          <p:graphicFrame>
            <p:nvGraphicFramePr>
              <p:cNvPr id="2" name="Oggetto 1"/>
              <p:cNvGraphicFramePr>
                <a:graphicFrameLocks noChangeAspect="1"/>
              </p:cNvGraphicFramePr>
              <p:nvPr>
                <p:extLst>
                  <p:ext uri="{D42A27DB-BD31-4B8C-83A1-F6EECF244321}">
                    <p14:modId xmlns:p14="http://schemas.microsoft.com/office/powerpoint/2010/main" val="1044117354"/>
                  </p:ext>
                </p:extLst>
              </p:nvPr>
            </p:nvGraphicFramePr>
            <p:xfrm>
              <a:off x="4033822" y="2379757"/>
              <a:ext cx="1609756" cy="1078143"/>
            </p:xfrm>
            <a:graphic>
              <a:graphicData uri="http://schemas.openxmlformats.org/presentationml/2006/ole">
                <mc:AlternateContent xmlns:mc="http://schemas.openxmlformats.org/markup-compatibility/2006">
                  <mc:Choice xmlns:v="urn:schemas-microsoft-com:vml" Requires="v">
                    <p:oleObj spid="_x0000_s10270" name="CS ChemDraw Drawing" r:id="rId8" imgW="1884600" imgH="1262160" progId="ChemDraw.Document.6.0">
                      <p:embed/>
                    </p:oleObj>
                  </mc:Choice>
                  <mc:Fallback>
                    <p:oleObj name="CS ChemDraw Drawing" r:id="rId8" imgW="1884600" imgH="1262160" progId="ChemDraw.Document.6.0">
                      <p:embed/>
                      <p:pic>
                        <p:nvPicPr>
                          <p:cNvPr id="0" name=""/>
                          <p:cNvPicPr/>
                          <p:nvPr/>
                        </p:nvPicPr>
                        <p:blipFill>
                          <a:blip r:embed="rId9"/>
                          <a:stretch>
                            <a:fillRect/>
                          </a:stretch>
                        </p:blipFill>
                        <p:spPr>
                          <a:xfrm>
                            <a:off x="4033822" y="2379757"/>
                            <a:ext cx="1609756" cy="1078143"/>
                          </a:xfrm>
                          <a:prstGeom prst="rect">
                            <a:avLst/>
                          </a:prstGeom>
                        </p:spPr>
                      </p:pic>
                    </p:oleObj>
                  </mc:Fallback>
                </mc:AlternateContent>
              </a:graphicData>
            </a:graphic>
          </p:graphicFrame>
          <p:sp>
            <p:nvSpPr>
              <p:cNvPr id="6" name="Rettangolo arrotondato 5"/>
              <p:cNvSpPr/>
              <p:nvPr/>
            </p:nvSpPr>
            <p:spPr>
              <a:xfrm>
                <a:off x="3962400" y="2348175"/>
                <a:ext cx="1752600" cy="1141309"/>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8" name="Connettore diritto 7"/>
              <p:cNvCxnSpPr/>
              <p:nvPr/>
            </p:nvCxnSpPr>
            <p:spPr>
              <a:xfrm flipH="1">
                <a:off x="3429000" y="2846398"/>
                <a:ext cx="533400" cy="0"/>
              </a:xfrm>
              <a:prstGeom prst="line">
                <a:avLst/>
              </a:prstGeom>
              <a:ln w="2222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Connettore diritto 13"/>
              <p:cNvCxnSpPr/>
              <p:nvPr/>
            </p:nvCxnSpPr>
            <p:spPr>
              <a:xfrm>
                <a:off x="3429000" y="2667000"/>
                <a:ext cx="0" cy="304800"/>
              </a:xfrm>
              <a:prstGeom prst="line">
                <a:avLst/>
              </a:prstGeom>
              <a:ln w="2222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Connettore diritto 15"/>
              <p:cNvCxnSpPr/>
              <p:nvPr/>
            </p:nvCxnSpPr>
            <p:spPr>
              <a:xfrm>
                <a:off x="6248400" y="2697850"/>
                <a:ext cx="0" cy="304800"/>
              </a:xfrm>
              <a:prstGeom prst="line">
                <a:avLst/>
              </a:prstGeom>
              <a:ln w="2222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Connettore diritto 24"/>
              <p:cNvCxnSpPr/>
              <p:nvPr/>
            </p:nvCxnSpPr>
            <p:spPr>
              <a:xfrm flipH="1">
                <a:off x="5715000" y="2850250"/>
                <a:ext cx="533400" cy="0"/>
              </a:xfrm>
              <a:prstGeom prst="line">
                <a:avLst/>
              </a:prstGeom>
              <a:ln w="22225">
                <a:solidFill>
                  <a:srgbClr val="002060"/>
                </a:solidFill>
              </a:ln>
            </p:spPr>
            <p:style>
              <a:lnRef idx="1">
                <a:schemeClr val="accent1"/>
              </a:lnRef>
              <a:fillRef idx="0">
                <a:schemeClr val="accent1"/>
              </a:fillRef>
              <a:effectRef idx="0">
                <a:schemeClr val="accent1"/>
              </a:effectRef>
              <a:fontRef idx="minor">
                <a:schemeClr val="tx1"/>
              </a:fontRef>
            </p:style>
          </p:cxnSp>
        </p:grpSp>
        <p:pic>
          <p:nvPicPr>
            <p:cNvPr id="26" name="Immagine 25"/>
            <p:cNvPicPr>
              <a:picLocks noChangeAspect="1"/>
            </p:cNvPicPr>
            <p:nvPr/>
          </p:nvPicPr>
          <p:blipFill>
            <a:blip r:embed="rId10"/>
            <a:stretch>
              <a:fillRect/>
            </a:stretch>
          </p:blipFill>
          <p:spPr>
            <a:xfrm>
              <a:off x="3402604" y="4089334"/>
              <a:ext cx="2643156" cy="1853867"/>
            </a:xfrm>
            <a:prstGeom prst="rect">
              <a:avLst/>
            </a:prstGeom>
          </p:spPr>
        </p:pic>
        <p:sp>
          <p:nvSpPr>
            <p:cNvPr id="28" name="Saetta 27"/>
            <p:cNvSpPr/>
            <p:nvPr/>
          </p:nvSpPr>
          <p:spPr>
            <a:xfrm rot="662358">
              <a:off x="4634758" y="3085147"/>
              <a:ext cx="228600" cy="528673"/>
            </a:xfrm>
            <a:prstGeom prst="lightningBolt">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Rettangolo 28"/>
            <p:cNvSpPr/>
            <p:nvPr/>
          </p:nvSpPr>
          <p:spPr>
            <a:xfrm>
              <a:off x="3797066" y="3526669"/>
              <a:ext cx="1903983" cy="461665"/>
            </a:xfrm>
            <a:prstGeom prst="rect">
              <a:avLst/>
            </a:prstGeom>
            <a:noFill/>
          </p:spPr>
          <p:txBody>
            <a:bodyPr wrap="none" lIns="91440" tIns="45720" rIns="91440" bIns="45720">
              <a:spAutoFit/>
            </a:bodyPr>
            <a:lstStyle/>
            <a:p>
              <a:pPr algn="ctr"/>
              <a:r>
                <a:rPr lang="it-IT" sz="2400" b="1" cap="none" spc="0" dirty="0" err="1" smtClean="0">
                  <a:ln w="22225">
                    <a:solidFill>
                      <a:schemeClr val="accent2"/>
                    </a:solidFill>
                    <a:prstDash val="solid"/>
                  </a:ln>
                  <a:solidFill>
                    <a:schemeClr val="accent2">
                      <a:lumMod val="40000"/>
                      <a:lumOff val="60000"/>
                    </a:schemeClr>
                  </a:solidFill>
                  <a:effectLst/>
                </a:rPr>
                <a:t>Breast</a:t>
              </a:r>
              <a:r>
                <a:rPr lang="it-IT" sz="2400" b="1" cap="none" spc="0" dirty="0" smtClean="0">
                  <a:ln w="22225">
                    <a:solidFill>
                      <a:schemeClr val="accent2"/>
                    </a:solidFill>
                    <a:prstDash val="solid"/>
                  </a:ln>
                  <a:solidFill>
                    <a:schemeClr val="accent2">
                      <a:lumMod val="40000"/>
                      <a:lumOff val="60000"/>
                    </a:schemeClr>
                  </a:solidFill>
                  <a:effectLst/>
                </a:rPr>
                <a:t> </a:t>
              </a:r>
              <a:r>
                <a:rPr lang="it-IT" sz="2400" b="1" cap="none" spc="0" dirty="0" err="1" smtClean="0">
                  <a:ln w="22225">
                    <a:solidFill>
                      <a:schemeClr val="accent2"/>
                    </a:solidFill>
                    <a:prstDash val="solid"/>
                  </a:ln>
                  <a:solidFill>
                    <a:schemeClr val="accent2">
                      <a:lumMod val="40000"/>
                      <a:lumOff val="60000"/>
                    </a:schemeClr>
                  </a:solidFill>
                  <a:effectLst/>
                </a:rPr>
                <a:t>cancer</a:t>
              </a:r>
              <a:endParaRPr lang="it-IT" sz="2400" b="1" cap="none" spc="0" dirty="0">
                <a:ln w="22225">
                  <a:solidFill>
                    <a:schemeClr val="accent2"/>
                  </a:solidFill>
                  <a:prstDash val="solid"/>
                </a:ln>
                <a:solidFill>
                  <a:schemeClr val="accent2">
                    <a:lumMod val="40000"/>
                    <a:lumOff val="60000"/>
                  </a:schemeClr>
                </a:solidFill>
                <a:effectLst/>
              </a:endParaRPr>
            </a:p>
          </p:txBody>
        </p:sp>
      </p:grpSp>
    </p:spTree>
    <p:extLst>
      <p:ext uri="{BB962C8B-B14F-4D97-AF65-F5344CB8AC3E}">
        <p14:creationId xmlns:p14="http://schemas.microsoft.com/office/powerpoint/2010/main" val="2558619649"/>
      </p:ext>
    </p:extLst>
  </p:cSld>
  <p:clrMapOvr>
    <a:masterClrMapping/>
  </p:clrMapOvr>
  <p:transition spd="slow" advTm="28982">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3"/>
                </p:tgtEl>
              </p:cMediaNode>
            </p:audio>
          </p:childTnLst>
        </p:cTn>
      </p:par>
    </p:tnLst>
  </p:timing>
  <p:extLst mod="1">
    <p:ext uri="{E180D4A7-C9FB-4DFB-919C-405C955672EB}">
      <p14:showEvtLst xmlns:p14="http://schemas.microsoft.com/office/powerpoint/2010/main">
        <p14:playEvt time="62" objId="33"/>
        <p14:stopEvt time="28511" objId="33"/>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609600"/>
            <a:ext cx="7924800" cy="5109091"/>
          </a:xfrm>
          <a:prstGeom prst="rect">
            <a:avLst/>
          </a:prstGeom>
          <a:noFill/>
        </p:spPr>
        <p:txBody>
          <a:bodyPr wrap="square" rtlCol="0">
            <a:spAutoFit/>
          </a:bodyPr>
          <a:lstStyle/>
          <a:p>
            <a:pPr algn="just"/>
            <a:r>
              <a:rPr lang="fr-FR" b="1" dirty="0"/>
              <a:t>Abstract</a:t>
            </a:r>
            <a:r>
              <a:rPr lang="fr-FR" b="1" dirty="0" smtClean="0"/>
              <a:t>:</a:t>
            </a:r>
            <a:endParaRPr lang="fr-FR" dirty="0"/>
          </a:p>
          <a:p>
            <a:pPr algn="just"/>
            <a:r>
              <a:rPr lang="en-GB" sz="1600" dirty="0"/>
              <a:t>Nitric Oxide (NO) is a free radical signalling molecule, involved in different biological processes and produced by nitric oxide synthases (NOS). There are two constitutive NOS (the endothelial and neuronal ones) and an inducible NOS (</a:t>
            </a:r>
            <a:r>
              <a:rPr lang="en-GB" sz="1600" dirty="0" err="1"/>
              <a:t>iNOS</a:t>
            </a:r>
            <a:r>
              <a:rPr lang="en-GB" sz="1600" dirty="0"/>
              <a:t>).</a:t>
            </a:r>
            <a:endParaRPr lang="it-IT" sz="1600" dirty="0"/>
          </a:p>
          <a:p>
            <a:pPr algn="just"/>
            <a:r>
              <a:rPr lang="en-GB" sz="1600" dirty="0"/>
              <a:t>In tumour biology, NO has a controversial role, since there is evidence that NO can both inhibit and stimulate tumour cell growth. This response depends on tumour type, genetic background, NO levels and sensibility in the target cells. Correlation between </a:t>
            </a:r>
            <a:r>
              <a:rPr lang="en-GB" sz="1600" dirty="0" err="1"/>
              <a:t>iNOS</a:t>
            </a:r>
            <a:r>
              <a:rPr lang="en-GB" sz="1600" dirty="0"/>
              <a:t> expression and clinical outcome associated to worse prognosis, was evaluated in different types of tumours. Therefore, inhibition of </a:t>
            </a:r>
            <a:r>
              <a:rPr lang="en-GB" sz="1600" dirty="0" err="1"/>
              <a:t>iNOS</a:t>
            </a:r>
            <a:r>
              <a:rPr lang="en-GB" sz="1600" dirty="0"/>
              <a:t> has been proposed as a targeted therapy in several cancers, including breast cancer and gliomas.</a:t>
            </a:r>
            <a:endParaRPr lang="it-IT" sz="1600" dirty="0"/>
          </a:p>
          <a:p>
            <a:pPr algn="just"/>
            <a:r>
              <a:rPr lang="en-GB" sz="1600" dirty="0"/>
              <a:t>Our research group is involved in the research of new potent and selective </a:t>
            </a:r>
            <a:r>
              <a:rPr lang="en-GB" sz="1600" dirty="0" err="1"/>
              <a:t>iNOS</a:t>
            </a:r>
            <a:r>
              <a:rPr lang="en-GB" sz="1600" dirty="0"/>
              <a:t> inhibitors, and we have recently collected evidences of their usefulness as </a:t>
            </a:r>
            <a:r>
              <a:rPr lang="en-GB" sz="1600" dirty="0" err="1"/>
              <a:t>antiglioma</a:t>
            </a:r>
            <a:r>
              <a:rPr lang="en-GB" sz="1600" dirty="0"/>
              <a:t> agents, compromising in vitro proliferation of cancer cells with selectivity with respect to astrocytes, and ameliorating the effects of the standard therapeutic agent </a:t>
            </a:r>
            <a:r>
              <a:rPr lang="en-GB" sz="1600" dirty="0" err="1"/>
              <a:t>Temozolomide</a:t>
            </a:r>
            <a:r>
              <a:rPr lang="en-GB" sz="1600" dirty="0"/>
              <a:t>. Moreover, a set of azole-based compounds showed interesting activity both as </a:t>
            </a:r>
            <a:r>
              <a:rPr lang="en-GB" sz="1600" dirty="0" err="1"/>
              <a:t>iNOS</a:t>
            </a:r>
            <a:r>
              <a:rPr lang="en-GB" sz="1600" dirty="0"/>
              <a:t> and aromatase inhibitors, compromising the MCF-7 breast cell line proliferation, and thereby suggesting their potential application in a </a:t>
            </a:r>
            <a:r>
              <a:rPr lang="en-GB" sz="1600" dirty="0" err="1"/>
              <a:t>polypharmacological</a:t>
            </a:r>
            <a:r>
              <a:rPr lang="en-GB" sz="1600" dirty="0"/>
              <a:t> approach.  In this presentation results obtained from these studies will be shared.  </a:t>
            </a:r>
            <a:endParaRPr lang="it-IT" sz="1600" dirty="0"/>
          </a:p>
          <a:p>
            <a:pPr algn="just"/>
            <a:endParaRPr lang="en-US" dirty="0"/>
          </a:p>
          <a:p>
            <a:pPr algn="just"/>
            <a:r>
              <a:rPr lang="fr-FR" b="1" dirty="0"/>
              <a:t>Keywords: </a:t>
            </a:r>
            <a:r>
              <a:rPr lang="fr-FR" b="1" dirty="0" smtClean="0"/>
              <a:t>C</a:t>
            </a:r>
            <a:r>
              <a:rPr lang="fr-FR" dirty="0" smtClean="0"/>
              <a:t>ancer;</a:t>
            </a:r>
            <a:r>
              <a:rPr lang="fr-FR" dirty="0"/>
              <a:t> Inhibition</a:t>
            </a:r>
            <a:r>
              <a:rPr lang="fr-FR" dirty="0" smtClean="0"/>
              <a:t>; </a:t>
            </a:r>
            <a:r>
              <a:rPr lang="fr-FR" dirty="0" err="1" smtClean="0"/>
              <a:t>Nitric</a:t>
            </a:r>
            <a:r>
              <a:rPr lang="fr-FR" dirty="0" smtClean="0"/>
              <a:t> </a:t>
            </a:r>
            <a:r>
              <a:rPr lang="fr-FR" dirty="0" err="1"/>
              <a:t>O</a:t>
            </a:r>
            <a:r>
              <a:rPr lang="fr-FR" dirty="0" err="1" smtClean="0"/>
              <a:t>xide</a:t>
            </a:r>
            <a:r>
              <a:rPr lang="fr-FR" dirty="0" smtClean="0"/>
              <a:t>; </a:t>
            </a:r>
            <a:r>
              <a:rPr lang="fr-FR" dirty="0" err="1" smtClean="0"/>
              <a:t>synthesis</a:t>
            </a:r>
            <a:endParaRPr lang="fr-FR" b="1" dirty="0"/>
          </a:p>
        </p:txBody>
      </p:sp>
      <p:sp>
        <p:nvSpPr>
          <p:cNvPr id="6" name="Slide Number Placeholder 5"/>
          <p:cNvSpPr>
            <a:spLocks noGrp="1"/>
          </p:cNvSpPr>
          <p:nvPr>
            <p:ph type="sldNum" sz="quarter" idx="12"/>
          </p:nvPr>
        </p:nvSpPr>
        <p:spPr/>
        <p:txBody>
          <a:bodyPr/>
          <a:lstStyle/>
          <a:p>
            <a:fld id="{FCAEAE96-855E-42B1-8DE9-9C9E68DE18C5}" type="slidenum">
              <a:rPr lang="fr-FR" smtClean="0"/>
              <a:pPr/>
              <a:t>3</a:t>
            </a:fld>
            <a:endParaRPr lang="fr-FR"/>
          </a:p>
        </p:txBody>
      </p:sp>
      <p:pic>
        <p:nvPicPr>
          <p:cNvPr id="7" name="Picture 6">
            <a:extLst>
              <a:ext uri="{FF2B5EF4-FFF2-40B4-BE49-F238E27FC236}">
                <a16:creationId xmlns:a16="http://schemas.microsoft.com/office/drawing/2014/main" id="{DD466382-20B6-490F-8C41-6253E43E3BB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Tree>
  </p:cSld>
  <p:clrMapOvr>
    <a:masterClrMapping/>
  </p:clrMapOvr>
  <p:transition spd="slow" advTm="1655">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F8AFEB-D629-432D-9288-39A0078A474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4" name="CasellaDiTesto 3"/>
          <p:cNvSpPr txBox="1"/>
          <p:nvPr/>
        </p:nvSpPr>
        <p:spPr>
          <a:xfrm>
            <a:off x="3724908" y="32549"/>
            <a:ext cx="1694182" cy="461665"/>
          </a:xfrm>
          <a:prstGeom prst="rect">
            <a:avLst/>
          </a:prstGeom>
          <a:noFill/>
        </p:spPr>
        <p:txBody>
          <a:bodyPr wrap="none" rtlCol="0">
            <a:spAutoFit/>
          </a:bodyPr>
          <a:lstStyle/>
          <a:p>
            <a:pPr algn="ctr"/>
            <a:r>
              <a:rPr lang="it-IT" sz="2400" b="1" dirty="0" err="1" smtClean="0">
                <a:solidFill>
                  <a:schemeClr val="tx2">
                    <a:lumMod val="75000"/>
                  </a:schemeClr>
                </a:solidFill>
                <a:latin typeface="+mj-lt"/>
              </a:rPr>
              <a:t>Nitric</a:t>
            </a:r>
            <a:r>
              <a:rPr lang="it-IT" sz="2400" b="1" dirty="0" smtClean="0">
                <a:solidFill>
                  <a:schemeClr val="tx2">
                    <a:lumMod val="75000"/>
                  </a:schemeClr>
                </a:solidFill>
                <a:latin typeface="+mj-lt"/>
              </a:rPr>
              <a:t> </a:t>
            </a:r>
            <a:r>
              <a:rPr lang="it-IT" sz="2400" b="1" dirty="0" err="1" smtClean="0">
                <a:solidFill>
                  <a:schemeClr val="tx2">
                    <a:lumMod val="75000"/>
                  </a:schemeClr>
                </a:solidFill>
                <a:latin typeface="+mj-lt"/>
              </a:rPr>
              <a:t>Oxide</a:t>
            </a:r>
            <a:endParaRPr lang="it-IT" sz="2400" b="1" dirty="0" smtClean="0">
              <a:solidFill>
                <a:schemeClr val="tx2">
                  <a:lumMod val="75000"/>
                </a:schemeClr>
              </a:solidFill>
              <a:latin typeface="+mj-lt"/>
            </a:endParaRPr>
          </a:p>
        </p:txBody>
      </p:sp>
      <p:sp>
        <p:nvSpPr>
          <p:cNvPr id="8" name="Arc 7"/>
          <p:cNvSpPr/>
          <p:nvPr/>
        </p:nvSpPr>
        <p:spPr>
          <a:xfrm>
            <a:off x="-4584810" y="441434"/>
            <a:ext cx="9169620" cy="6211614"/>
          </a:xfrm>
          <a:prstGeom prst="arc">
            <a:avLst>
              <a:gd name="adj1" fmla="val 16200000"/>
              <a:gd name="adj2" fmla="val 5392005"/>
            </a:avLst>
          </a:prstGeom>
          <a:noFill/>
          <a:ln w="19050">
            <a:solidFill>
              <a:schemeClr val="bg1">
                <a:alpha val="50196"/>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pic>
        <p:nvPicPr>
          <p:cNvPr id="9" name="Immagine 8"/>
          <p:cNvPicPr>
            <a:picLocks noChangeAspect="1"/>
          </p:cNvPicPr>
          <p:nvPr/>
        </p:nvPicPr>
        <p:blipFill>
          <a:blip r:embed="rId6"/>
          <a:stretch>
            <a:fillRect/>
          </a:stretch>
        </p:blipFill>
        <p:spPr>
          <a:xfrm>
            <a:off x="1350836" y="853338"/>
            <a:ext cx="1724843" cy="1374027"/>
          </a:xfrm>
          <a:prstGeom prst="rect">
            <a:avLst/>
          </a:prstGeom>
        </p:spPr>
      </p:pic>
      <p:sp>
        <p:nvSpPr>
          <p:cNvPr id="10" name="CasellaDiTesto 9"/>
          <p:cNvSpPr txBox="1"/>
          <p:nvPr/>
        </p:nvSpPr>
        <p:spPr>
          <a:xfrm>
            <a:off x="3248843" y="782995"/>
            <a:ext cx="3592778" cy="1477328"/>
          </a:xfrm>
          <a:prstGeom prst="rect">
            <a:avLst/>
          </a:prstGeom>
          <a:noFill/>
        </p:spPr>
        <p:txBody>
          <a:bodyPr wrap="none" rtlCol="0">
            <a:spAutoFit/>
          </a:bodyPr>
          <a:lstStyle/>
          <a:p>
            <a:pPr marL="285750" indent="-285750">
              <a:buFont typeface="Arial" panose="020B0604020202020204" pitchFamily="34" charset="0"/>
              <a:buChar char="•"/>
            </a:pPr>
            <a:r>
              <a:rPr lang="it-IT" dirty="0" err="1" smtClean="0">
                <a:latin typeface="+mj-lt"/>
              </a:rPr>
              <a:t>Endogenous</a:t>
            </a:r>
            <a:r>
              <a:rPr lang="it-IT" dirty="0" smtClean="0">
                <a:latin typeface="+mj-lt"/>
              </a:rPr>
              <a:t> </a:t>
            </a:r>
            <a:r>
              <a:rPr lang="it-IT" dirty="0" err="1" smtClean="0">
                <a:latin typeface="+mj-lt"/>
              </a:rPr>
              <a:t>gaseous</a:t>
            </a:r>
            <a:r>
              <a:rPr lang="it-IT" dirty="0" smtClean="0">
                <a:latin typeface="+mj-lt"/>
              </a:rPr>
              <a:t> free radical </a:t>
            </a:r>
          </a:p>
          <a:p>
            <a:pPr marL="285750" indent="-285750">
              <a:buFont typeface="Arial" panose="020B0604020202020204" pitchFamily="34" charset="0"/>
              <a:buChar char="•"/>
            </a:pPr>
            <a:r>
              <a:rPr lang="it-IT" dirty="0" err="1" smtClean="0">
                <a:latin typeface="+mj-lt"/>
              </a:rPr>
              <a:t>Lipophilic</a:t>
            </a:r>
            <a:endParaRPr lang="it-IT" dirty="0" smtClean="0">
              <a:latin typeface="+mj-lt"/>
            </a:endParaRPr>
          </a:p>
          <a:p>
            <a:pPr marL="285750" indent="-285750">
              <a:buFont typeface="Arial" panose="020B0604020202020204" pitchFamily="34" charset="0"/>
              <a:buChar char="•"/>
            </a:pPr>
            <a:r>
              <a:rPr lang="it-IT" dirty="0" err="1" smtClean="0">
                <a:latin typeface="+mj-lt"/>
              </a:rPr>
              <a:t>Reactive</a:t>
            </a:r>
            <a:endParaRPr lang="it-IT" dirty="0" smtClean="0">
              <a:latin typeface="+mj-lt"/>
            </a:endParaRPr>
          </a:p>
          <a:p>
            <a:pPr marL="285750" indent="-285750">
              <a:buFont typeface="Arial" panose="020B0604020202020204" pitchFamily="34" charset="0"/>
              <a:buChar char="•"/>
            </a:pPr>
            <a:r>
              <a:rPr lang="it-IT" dirty="0" smtClean="0">
                <a:latin typeface="+mj-lt"/>
              </a:rPr>
              <a:t>Second </a:t>
            </a:r>
            <a:r>
              <a:rPr lang="it-IT" dirty="0" err="1" smtClean="0">
                <a:latin typeface="+mj-lt"/>
              </a:rPr>
              <a:t>messanger</a:t>
            </a:r>
            <a:endParaRPr lang="it-IT" dirty="0" smtClean="0">
              <a:latin typeface="+mj-lt"/>
            </a:endParaRPr>
          </a:p>
          <a:p>
            <a:pPr marL="285750" indent="-285750">
              <a:buFont typeface="Arial" panose="020B0604020202020204" pitchFamily="34" charset="0"/>
              <a:buChar char="•"/>
            </a:pPr>
            <a:endParaRPr lang="it-IT" dirty="0">
              <a:latin typeface="+mj-lt"/>
            </a:endParaRPr>
          </a:p>
        </p:txBody>
      </p:sp>
      <p:grpSp>
        <p:nvGrpSpPr>
          <p:cNvPr id="11" name="Gruppo 10"/>
          <p:cNvGrpSpPr/>
          <p:nvPr/>
        </p:nvGrpSpPr>
        <p:grpSpPr>
          <a:xfrm>
            <a:off x="1143000" y="1924480"/>
            <a:ext cx="6562128" cy="4064000"/>
            <a:chOff x="1524000" y="1397000"/>
            <a:chExt cx="6562128" cy="4064000"/>
          </a:xfrm>
        </p:grpSpPr>
        <p:graphicFrame>
          <p:nvGraphicFramePr>
            <p:cNvPr id="12" name="Diagramma 11"/>
            <p:cNvGraphicFramePr/>
            <p:nvPr>
              <p:extLst>
                <p:ext uri="{D42A27DB-BD31-4B8C-83A1-F6EECF244321}">
                  <p14:modId xmlns:p14="http://schemas.microsoft.com/office/powerpoint/2010/main" val="158337729"/>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3" name="Freccia a destra 12"/>
            <p:cNvSpPr/>
            <p:nvPr/>
          </p:nvSpPr>
          <p:spPr>
            <a:xfrm rot="20774265" flipV="1">
              <a:off x="5233828" y="3058140"/>
              <a:ext cx="1440160" cy="2894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4" name="Freccia a destra 13"/>
            <p:cNvSpPr/>
            <p:nvPr/>
          </p:nvSpPr>
          <p:spPr>
            <a:xfrm flipV="1">
              <a:off x="5268363" y="3399356"/>
              <a:ext cx="1440160" cy="2894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Freccia a destra 14"/>
            <p:cNvSpPr/>
            <p:nvPr/>
          </p:nvSpPr>
          <p:spPr>
            <a:xfrm rot="1124892" flipV="1">
              <a:off x="5228380" y="3767843"/>
              <a:ext cx="1440160" cy="2894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p:cNvSpPr txBox="1"/>
            <p:nvPr/>
          </p:nvSpPr>
          <p:spPr>
            <a:xfrm>
              <a:off x="6758520" y="2798882"/>
              <a:ext cx="1327608" cy="369332"/>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r>
                <a:rPr lang="it-IT" dirty="0" err="1" smtClean="0"/>
                <a:t>nNOS</a:t>
              </a:r>
              <a:r>
                <a:rPr lang="it-IT" dirty="0" smtClean="0"/>
                <a:t>/NOS1</a:t>
              </a:r>
              <a:endParaRPr lang="it-IT" dirty="0"/>
            </a:p>
          </p:txBody>
        </p:sp>
        <p:sp>
          <p:nvSpPr>
            <p:cNvPr id="17" name="CasellaDiTesto 16"/>
            <p:cNvSpPr txBox="1"/>
            <p:nvPr/>
          </p:nvSpPr>
          <p:spPr>
            <a:xfrm>
              <a:off x="6763968" y="3356992"/>
              <a:ext cx="1321196" cy="369332"/>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it-IT" dirty="0" err="1" smtClean="0"/>
                <a:t>eNOS</a:t>
              </a:r>
              <a:r>
                <a:rPr lang="it-IT" dirty="0" smtClean="0"/>
                <a:t>/NOS3</a:t>
              </a:r>
              <a:endParaRPr lang="it-IT" dirty="0"/>
            </a:p>
          </p:txBody>
        </p:sp>
        <p:sp>
          <p:nvSpPr>
            <p:cNvPr id="18" name="CasellaDiTesto 17"/>
            <p:cNvSpPr txBox="1"/>
            <p:nvPr/>
          </p:nvSpPr>
          <p:spPr>
            <a:xfrm>
              <a:off x="6758520" y="3995743"/>
              <a:ext cx="1258678" cy="369332"/>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it-IT" dirty="0" err="1" smtClean="0"/>
                <a:t>iNOS</a:t>
              </a:r>
              <a:r>
                <a:rPr lang="it-IT" dirty="0" smtClean="0"/>
                <a:t>/NOS2</a:t>
              </a:r>
              <a:endParaRPr lang="it-IT" dirty="0"/>
            </a:p>
          </p:txBody>
        </p:sp>
      </p:grpSp>
      <p:pic>
        <p:nvPicPr>
          <p:cNvPr id="2" name="Segnale acust. registr.">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lum bright="70000" contrast="-70000"/>
          </a:blip>
          <a:stretch>
            <a:fillRect/>
          </a:stretch>
        </p:blipFill>
        <p:spPr>
          <a:xfrm>
            <a:off x="8458200" y="-838200"/>
            <a:ext cx="609600" cy="609600"/>
          </a:xfrm>
          <a:prstGeom prst="rect">
            <a:avLst/>
          </a:prstGeom>
        </p:spPr>
      </p:pic>
    </p:spTree>
    <p:custDataLst>
      <p:tags r:id="rId1"/>
    </p:custDataLst>
  </p:cSld>
  <p:clrMapOvr>
    <a:masterClrMapping/>
  </p:clrMapOvr>
  <p:transition spd="slow" advTm="58328">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85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36" objId="2"/>
        <p14:stopEvt time="58328" objId="2"/>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FCAEAE96-855E-42B1-8DE9-9C9E68DE18C5}" type="slidenum">
              <a:rPr lang="fr-FR" smtClean="0"/>
              <a:pPr/>
              <a:t>5</a:t>
            </a:fld>
            <a:endParaRPr lang="fr-FR"/>
          </a:p>
        </p:txBody>
      </p:sp>
      <p:grpSp>
        <p:nvGrpSpPr>
          <p:cNvPr id="3" name="Gruppo 2"/>
          <p:cNvGrpSpPr/>
          <p:nvPr/>
        </p:nvGrpSpPr>
        <p:grpSpPr>
          <a:xfrm>
            <a:off x="10490" y="635934"/>
            <a:ext cx="7776691" cy="1229009"/>
            <a:chOff x="229446" y="908720"/>
            <a:chExt cx="7776691" cy="1229009"/>
          </a:xfrm>
          <a:effectLst>
            <a:outerShdw blurRad="50800" dist="38100" dir="16200000" rotWithShape="0">
              <a:prstClr val="black">
                <a:alpha val="40000"/>
              </a:prstClr>
            </a:outerShdw>
          </a:effectLst>
        </p:grpSpPr>
        <p:pic>
          <p:nvPicPr>
            <p:cNvPr id="4" name="Immagine 3"/>
            <p:cNvPicPr>
              <a:picLocks noChangeAspect="1"/>
            </p:cNvPicPr>
            <p:nvPr/>
          </p:nvPicPr>
          <p:blipFill>
            <a:blip r:embed="rId4"/>
            <a:stretch>
              <a:fillRect/>
            </a:stretch>
          </p:blipFill>
          <p:spPr>
            <a:xfrm>
              <a:off x="229446" y="908720"/>
              <a:ext cx="7776691" cy="1229009"/>
            </a:xfrm>
            <a:prstGeom prst="rect">
              <a:avLst/>
            </a:prstGeom>
          </p:spPr>
        </p:pic>
        <p:pic>
          <p:nvPicPr>
            <p:cNvPr id="5" name="Immagine 4"/>
            <p:cNvPicPr>
              <a:picLocks noChangeAspect="1"/>
            </p:cNvPicPr>
            <p:nvPr/>
          </p:nvPicPr>
          <p:blipFill>
            <a:blip r:embed="rId5"/>
            <a:stretch>
              <a:fillRect/>
            </a:stretch>
          </p:blipFill>
          <p:spPr>
            <a:xfrm>
              <a:off x="4738392" y="914111"/>
              <a:ext cx="3244569" cy="358877"/>
            </a:xfrm>
            <a:prstGeom prst="rect">
              <a:avLst/>
            </a:prstGeom>
          </p:spPr>
        </p:pic>
      </p:grpSp>
      <p:pic>
        <p:nvPicPr>
          <p:cNvPr id="6" name="Immagine 5"/>
          <p:cNvPicPr>
            <a:picLocks noChangeAspect="1"/>
          </p:cNvPicPr>
          <p:nvPr/>
        </p:nvPicPr>
        <p:blipFill>
          <a:blip r:embed="rId6"/>
          <a:stretch>
            <a:fillRect/>
          </a:stretch>
        </p:blipFill>
        <p:spPr>
          <a:xfrm>
            <a:off x="677646" y="1957321"/>
            <a:ext cx="7683580" cy="1038484"/>
          </a:xfrm>
          <a:prstGeom prst="rect">
            <a:avLst/>
          </a:prstGeom>
          <a:effectLst>
            <a:outerShdw blurRad="50800" dist="38100" dir="16200000" rotWithShape="0">
              <a:prstClr val="black">
                <a:alpha val="40000"/>
              </a:prstClr>
            </a:outerShdw>
          </a:effectLst>
        </p:spPr>
      </p:pic>
      <p:sp>
        <p:nvSpPr>
          <p:cNvPr id="7" name="CasellaDiTesto 6"/>
          <p:cNvSpPr txBox="1"/>
          <p:nvPr/>
        </p:nvSpPr>
        <p:spPr>
          <a:xfrm>
            <a:off x="1755148" y="56537"/>
            <a:ext cx="6007414" cy="461665"/>
          </a:xfrm>
          <a:prstGeom prst="rect">
            <a:avLst/>
          </a:prstGeom>
          <a:noFill/>
        </p:spPr>
        <p:txBody>
          <a:bodyPr wrap="none" rtlCol="0">
            <a:spAutoFit/>
          </a:bodyPr>
          <a:lstStyle/>
          <a:p>
            <a:pPr algn="ctr"/>
            <a:r>
              <a:rPr lang="en-US" sz="2400" b="1" dirty="0" err="1" smtClean="0">
                <a:solidFill>
                  <a:schemeClr val="tx2">
                    <a:lumMod val="75000"/>
                  </a:schemeClr>
                </a:solidFill>
                <a:latin typeface="+mj-lt"/>
              </a:rPr>
              <a:t>iNOS</a:t>
            </a:r>
            <a:r>
              <a:rPr lang="en-US" sz="2400" b="1" dirty="0" smtClean="0">
                <a:solidFill>
                  <a:schemeClr val="tx2">
                    <a:lumMod val="75000"/>
                  </a:schemeClr>
                </a:solidFill>
                <a:latin typeface="+mj-lt"/>
              </a:rPr>
              <a:t>: a valuable target for the cancer therapy</a:t>
            </a:r>
          </a:p>
        </p:txBody>
      </p:sp>
      <p:pic>
        <p:nvPicPr>
          <p:cNvPr id="8" name="Immagine 7"/>
          <p:cNvPicPr>
            <a:picLocks noChangeAspect="1"/>
          </p:cNvPicPr>
          <p:nvPr/>
        </p:nvPicPr>
        <p:blipFill>
          <a:blip r:embed="rId7"/>
          <a:stretch>
            <a:fillRect/>
          </a:stretch>
        </p:blipFill>
        <p:spPr>
          <a:xfrm>
            <a:off x="1005128" y="4565724"/>
            <a:ext cx="6408712" cy="1398611"/>
          </a:xfrm>
          <a:prstGeom prst="rect">
            <a:avLst/>
          </a:prstGeom>
          <a:ln>
            <a:noFill/>
          </a:ln>
          <a:effectLst>
            <a:outerShdw blurRad="292100" dist="139700" dir="2700000" algn="tl" rotWithShape="0">
              <a:srgbClr val="333333">
                <a:alpha val="65000"/>
              </a:srgbClr>
            </a:outerShdw>
          </a:effectLst>
        </p:spPr>
      </p:pic>
      <p:pic>
        <p:nvPicPr>
          <p:cNvPr id="9" name="Immagine 8"/>
          <p:cNvPicPr>
            <a:picLocks noChangeAspect="1"/>
          </p:cNvPicPr>
          <p:nvPr/>
        </p:nvPicPr>
        <p:blipFill>
          <a:blip r:embed="rId8"/>
          <a:stretch>
            <a:fillRect/>
          </a:stretch>
        </p:blipFill>
        <p:spPr>
          <a:xfrm>
            <a:off x="460707" y="3041175"/>
            <a:ext cx="6876256" cy="1467446"/>
          </a:xfrm>
          <a:prstGeom prst="rect">
            <a:avLst/>
          </a:prstGeom>
          <a:effectLst>
            <a:outerShdw blurRad="50800" dist="38100" dir="13500000" algn="br" rotWithShape="0">
              <a:prstClr val="black">
                <a:alpha val="40000"/>
              </a:prstClr>
            </a:outerShdw>
          </a:effectLst>
        </p:spPr>
      </p:pic>
      <p:pic>
        <p:nvPicPr>
          <p:cNvPr id="12"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78882" y="-698193"/>
            <a:ext cx="609600" cy="609600"/>
          </a:xfrm>
          <a:prstGeom prst="rect">
            <a:avLst/>
          </a:prstGeom>
        </p:spPr>
      </p:pic>
    </p:spTree>
    <p:extLst>
      <p:ext uri="{BB962C8B-B14F-4D97-AF65-F5344CB8AC3E}">
        <p14:creationId xmlns:p14="http://schemas.microsoft.com/office/powerpoint/2010/main" val="3857732072"/>
      </p:ext>
    </p:extLst>
  </p:cSld>
  <p:clrMapOvr>
    <a:masterClrMapping/>
  </p:clrMapOvr>
  <p:transition spd="slow" advTm="19547">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8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extLst mod="1">
    <p:ext uri="{E180D4A7-C9FB-4DFB-919C-405C955672EB}">
      <p14:showEvtLst xmlns:p14="http://schemas.microsoft.com/office/powerpoint/2010/main">
        <p14:playEvt time="64" objId="12"/>
        <p14:stopEvt time="19274" objId="12"/>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FCAEAE96-855E-42B1-8DE9-9C9E68DE18C5}" type="slidenum">
              <a:rPr lang="fr-FR" smtClean="0"/>
              <a:pPr/>
              <a:t>6</a:t>
            </a:fld>
            <a:endParaRPr lang="fr-FR"/>
          </a:p>
        </p:txBody>
      </p:sp>
      <p:pic>
        <p:nvPicPr>
          <p:cNvPr id="3" name="Picture 4">
            <a:extLst>
              <a:ext uri="{FF2B5EF4-FFF2-40B4-BE49-F238E27FC236}">
                <a16:creationId xmlns:a16="http://schemas.microsoft.com/office/drawing/2014/main" id="{2CF8AFEB-D629-432D-9288-39A0078A474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4" name="Immagine 3"/>
          <p:cNvPicPr>
            <a:picLocks noChangeAspect="1"/>
          </p:cNvPicPr>
          <p:nvPr/>
        </p:nvPicPr>
        <p:blipFill>
          <a:blip r:embed="rId6"/>
          <a:stretch>
            <a:fillRect/>
          </a:stretch>
        </p:blipFill>
        <p:spPr>
          <a:xfrm>
            <a:off x="-24782" y="20103"/>
            <a:ext cx="4596782" cy="6230652"/>
          </a:xfrm>
          <a:prstGeom prst="rect">
            <a:avLst/>
          </a:prstGeom>
        </p:spPr>
      </p:pic>
      <p:sp>
        <p:nvSpPr>
          <p:cNvPr id="5" name="CasellaDiTesto 4"/>
          <p:cNvSpPr txBox="1"/>
          <p:nvPr/>
        </p:nvSpPr>
        <p:spPr>
          <a:xfrm>
            <a:off x="1556399" y="59899"/>
            <a:ext cx="6031203" cy="461665"/>
          </a:xfrm>
          <a:prstGeom prst="rect">
            <a:avLst/>
          </a:prstGeom>
          <a:noFill/>
        </p:spPr>
        <p:txBody>
          <a:bodyPr wrap="none" rtlCol="0">
            <a:spAutoFit/>
          </a:bodyPr>
          <a:lstStyle/>
          <a:p>
            <a:pPr algn="ctr"/>
            <a:r>
              <a:rPr lang="it-IT" sz="2400" b="1" dirty="0" smtClean="0">
                <a:solidFill>
                  <a:schemeClr val="tx2">
                    <a:lumMod val="75000"/>
                  </a:schemeClr>
                </a:solidFill>
              </a:rPr>
              <a:t>The NOS </a:t>
            </a:r>
            <a:r>
              <a:rPr lang="en-US" sz="2400" b="1" dirty="0" smtClean="0">
                <a:solidFill>
                  <a:schemeClr val="tx2">
                    <a:lumMod val="75000"/>
                  </a:schemeClr>
                </a:solidFill>
              </a:rPr>
              <a:t>isoforms</a:t>
            </a:r>
            <a:r>
              <a:rPr lang="it-IT" sz="2400" b="1" dirty="0" smtClean="0">
                <a:solidFill>
                  <a:schemeClr val="tx2">
                    <a:lumMod val="75000"/>
                  </a:schemeClr>
                </a:solidFill>
              </a:rPr>
              <a:t>: </a:t>
            </a:r>
            <a:r>
              <a:rPr lang="it-IT" sz="2400" b="1" dirty="0" err="1" smtClean="0">
                <a:solidFill>
                  <a:schemeClr val="tx2">
                    <a:lumMod val="75000"/>
                  </a:schemeClr>
                </a:solidFill>
              </a:rPr>
              <a:t>where</a:t>
            </a:r>
            <a:r>
              <a:rPr lang="it-IT" sz="2400" b="1" dirty="0" smtClean="0">
                <a:solidFill>
                  <a:schemeClr val="tx2">
                    <a:lumMod val="75000"/>
                  </a:schemeClr>
                </a:solidFill>
              </a:rPr>
              <a:t> are the </a:t>
            </a:r>
            <a:r>
              <a:rPr lang="it-IT" sz="2400" b="1" dirty="0" err="1" smtClean="0">
                <a:solidFill>
                  <a:schemeClr val="tx2">
                    <a:lumMod val="75000"/>
                  </a:schemeClr>
                </a:solidFill>
              </a:rPr>
              <a:t>differences</a:t>
            </a:r>
            <a:r>
              <a:rPr lang="it-IT" sz="2400" b="1" dirty="0" smtClean="0">
                <a:solidFill>
                  <a:schemeClr val="tx2">
                    <a:lumMod val="75000"/>
                  </a:schemeClr>
                </a:solidFill>
              </a:rPr>
              <a:t>?</a:t>
            </a:r>
          </a:p>
        </p:txBody>
      </p:sp>
      <p:grpSp>
        <p:nvGrpSpPr>
          <p:cNvPr id="6" name="Gruppo 5"/>
          <p:cNvGrpSpPr/>
          <p:nvPr/>
        </p:nvGrpSpPr>
        <p:grpSpPr>
          <a:xfrm>
            <a:off x="0" y="730371"/>
            <a:ext cx="5544616" cy="2515194"/>
            <a:chOff x="35496" y="3982586"/>
            <a:chExt cx="5544616" cy="2515194"/>
          </a:xfrm>
        </p:grpSpPr>
        <p:pic>
          <p:nvPicPr>
            <p:cNvPr id="7" name="Immagine 6"/>
            <p:cNvPicPr>
              <a:picLocks noChangeAspect="1"/>
            </p:cNvPicPr>
            <p:nvPr/>
          </p:nvPicPr>
          <p:blipFill>
            <a:blip r:embed="rId7"/>
            <a:stretch>
              <a:fillRect/>
            </a:stretch>
          </p:blipFill>
          <p:spPr>
            <a:xfrm>
              <a:off x="454243" y="4386956"/>
              <a:ext cx="1057347" cy="793010"/>
            </a:xfrm>
            <a:prstGeom prst="rect">
              <a:avLst/>
            </a:prstGeom>
          </p:spPr>
        </p:pic>
        <p:pic>
          <p:nvPicPr>
            <p:cNvPr id="8" name="Picture 2" descr="Risultati immagini per macrophages"/>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7190" t="13169" r="25844" b="6539"/>
            <a:stretch/>
          </p:blipFill>
          <p:spPr bwMode="auto">
            <a:xfrm>
              <a:off x="2501953" y="4344930"/>
              <a:ext cx="950776" cy="9007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blood vessel illo"/>
            <p:cNvPicPr>
              <a:picLocks noChangeAspect="1" noChangeArrowheads="1"/>
            </p:cNvPicPr>
            <p:nvPr/>
          </p:nvPicPr>
          <p:blipFill rotWithShape="1">
            <a:blip r:embed="rId9">
              <a:extLst>
                <a:ext uri="{28A0092B-C50C-407E-A947-70E740481C1C}">
                  <a14:useLocalDpi xmlns:a14="http://schemas.microsoft.com/office/drawing/2010/main" val="0"/>
                </a:ext>
              </a:extLst>
            </a:blip>
            <a:srcRect b="14125"/>
            <a:stretch/>
          </p:blipFill>
          <p:spPr bwMode="auto">
            <a:xfrm>
              <a:off x="4194469" y="4358541"/>
              <a:ext cx="965085" cy="887124"/>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p:cNvSpPr txBox="1"/>
            <p:nvPr/>
          </p:nvSpPr>
          <p:spPr>
            <a:xfrm>
              <a:off x="251520" y="3999463"/>
              <a:ext cx="1601721" cy="338554"/>
            </a:xfrm>
            <a:prstGeom prst="rect">
              <a:avLst/>
            </a:prstGeom>
            <a:noFill/>
          </p:spPr>
          <p:txBody>
            <a:bodyPr wrap="none" rtlCol="0">
              <a:spAutoFit/>
            </a:bodyPr>
            <a:lstStyle/>
            <a:p>
              <a:r>
                <a:rPr lang="en-US" sz="1600" dirty="0" err="1" smtClean="0">
                  <a:latin typeface="Century Schoolbook" panose="02040604050505020304" pitchFamily="18" charset="0"/>
                </a:rPr>
                <a:t>nNOS</a:t>
              </a:r>
              <a:r>
                <a:rPr lang="en-US" sz="1600" dirty="0" smtClean="0">
                  <a:latin typeface="Century Schoolbook" panose="02040604050505020304" pitchFamily="18" charset="0"/>
                </a:rPr>
                <a:t> (NOS-1)</a:t>
              </a:r>
              <a:endParaRPr lang="en-US" sz="1600" dirty="0">
                <a:latin typeface="Century Schoolbook" panose="02040604050505020304" pitchFamily="18" charset="0"/>
              </a:endParaRPr>
            </a:p>
          </p:txBody>
        </p:sp>
        <p:sp>
          <p:nvSpPr>
            <p:cNvPr id="11" name="CasellaDiTesto 10"/>
            <p:cNvSpPr txBox="1"/>
            <p:nvPr/>
          </p:nvSpPr>
          <p:spPr>
            <a:xfrm>
              <a:off x="2148962" y="3984943"/>
              <a:ext cx="1540806" cy="338554"/>
            </a:xfrm>
            <a:prstGeom prst="rect">
              <a:avLst/>
            </a:prstGeom>
            <a:noFill/>
          </p:spPr>
          <p:txBody>
            <a:bodyPr wrap="none" rtlCol="0">
              <a:spAutoFit/>
            </a:bodyPr>
            <a:lstStyle/>
            <a:p>
              <a:r>
                <a:rPr lang="en-US" sz="1600" dirty="0" err="1" smtClean="0">
                  <a:latin typeface="Century Schoolbook" panose="02040604050505020304" pitchFamily="18" charset="0"/>
                </a:rPr>
                <a:t>iNOS</a:t>
              </a:r>
              <a:r>
                <a:rPr lang="en-US" sz="1600" dirty="0" smtClean="0">
                  <a:latin typeface="Century Schoolbook" panose="02040604050505020304" pitchFamily="18" charset="0"/>
                </a:rPr>
                <a:t> (NOS-2)</a:t>
              </a:r>
              <a:endParaRPr lang="en-US" sz="1600" dirty="0">
                <a:latin typeface="Century Schoolbook" panose="02040604050505020304" pitchFamily="18" charset="0"/>
              </a:endParaRPr>
            </a:p>
          </p:txBody>
        </p:sp>
        <p:sp>
          <p:nvSpPr>
            <p:cNvPr id="12" name="CasellaDiTesto 11"/>
            <p:cNvSpPr txBox="1"/>
            <p:nvPr/>
          </p:nvSpPr>
          <p:spPr>
            <a:xfrm>
              <a:off x="4000834" y="3982586"/>
              <a:ext cx="1579278" cy="338554"/>
            </a:xfrm>
            <a:prstGeom prst="rect">
              <a:avLst/>
            </a:prstGeom>
            <a:noFill/>
          </p:spPr>
          <p:txBody>
            <a:bodyPr wrap="none" rtlCol="0">
              <a:spAutoFit/>
            </a:bodyPr>
            <a:lstStyle/>
            <a:p>
              <a:r>
                <a:rPr lang="en-US" sz="1600" dirty="0" err="1" smtClean="0">
                  <a:latin typeface="Century Schoolbook" panose="02040604050505020304" pitchFamily="18" charset="0"/>
                </a:rPr>
                <a:t>eNOS</a:t>
              </a:r>
              <a:r>
                <a:rPr lang="en-US" sz="1600" dirty="0" smtClean="0">
                  <a:latin typeface="Century Schoolbook" panose="02040604050505020304" pitchFamily="18" charset="0"/>
                </a:rPr>
                <a:t> (NOS-3)</a:t>
              </a:r>
              <a:endParaRPr lang="en-US" sz="1600" dirty="0">
                <a:latin typeface="Century Schoolbook" panose="02040604050505020304" pitchFamily="18" charset="0"/>
              </a:endParaRPr>
            </a:p>
          </p:txBody>
        </p:sp>
        <p:sp>
          <p:nvSpPr>
            <p:cNvPr id="13" name="Freccia in giù 12"/>
            <p:cNvSpPr/>
            <p:nvPr/>
          </p:nvSpPr>
          <p:spPr>
            <a:xfrm>
              <a:off x="827584" y="5373216"/>
              <a:ext cx="291128" cy="504056"/>
            </a:xfrm>
            <a:prstGeom prst="downArrow">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3600000" scaled="0"/>
              <a:tileRect/>
            </a:gradFill>
            <a:ln w="31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ccia in giù 13"/>
            <p:cNvSpPr/>
            <p:nvPr/>
          </p:nvSpPr>
          <p:spPr>
            <a:xfrm>
              <a:off x="2822539" y="5373216"/>
              <a:ext cx="291128" cy="504056"/>
            </a:xfrm>
            <a:prstGeom prst="downArrow">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3600000" scaled="0"/>
              <a:tileRect/>
            </a:gradFill>
            <a:ln w="31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ccia in giù 14"/>
            <p:cNvSpPr/>
            <p:nvPr/>
          </p:nvSpPr>
          <p:spPr>
            <a:xfrm>
              <a:off x="4358952" y="5384913"/>
              <a:ext cx="291128" cy="504056"/>
            </a:xfrm>
            <a:prstGeom prst="downArrow">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3600000" scaled="0"/>
              <a:tileRect/>
            </a:gradFill>
            <a:ln w="31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asellaDiTesto 15"/>
            <p:cNvSpPr txBox="1"/>
            <p:nvPr/>
          </p:nvSpPr>
          <p:spPr>
            <a:xfrm>
              <a:off x="683568" y="5142361"/>
              <a:ext cx="811441" cy="246221"/>
            </a:xfrm>
            <a:prstGeom prst="rect">
              <a:avLst/>
            </a:prstGeom>
            <a:noFill/>
          </p:spPr>
          <p:txBody>
            <a:bodyPr wrap="none" rtlCol="0">
              <a:spAutoFit/>
            </a:bodyPr>
            <a:lstStyle/>
            <a:p>
              <a:r>
                <a:rPr lang="en-US" sz="1000" i="1" dirty="0" smtClean="0">
                  <a:latin typeface="Century Schoolbook" panose="02040604050505020304" pitchFamily="18" charset="0"/>
                </a:rPr>
                <a:t>CNS; PNS</a:t>
              </a:r>
              <a:endParaRPr lang="en-US" sz="1000" i="1" dirty="0">
                <a:latin typeface="Century Schoolbook" panose="02040604050505020304" pitchFamily="18" charset="0"/>
              </a:endParaRPr>
            </a:p>
          </p:txBody>
        </p:sp>
        <p:sp>
          <p:nvSpPr>
            <p:cNvPr id="17" name="CasellaDiTesto 16"/>
            <p:cNvSpPr txBox="1"/>
            <p:nvPr/>
          </p:nvSpPr>
          <p:spPr>
            <a:xfrm>
              <a:off x="3141759" y="5201305"/>
              <a:ext cx="422129" cy="246221"/>
            </a:xfrm>
            <a:prstGeom prst="rect">
              <a:avLst/>
            </a:prstGeom>
            <a:noFill/>
          </p:spPr>
          <p:txBody>
            <a:bodyPr wrap="square" rtlCol="0">
              <a:spAutoFit/>
            </a:bodyPr>
            <a:lstStyle/>
            <a:p>
              <a:r>
                <a:rPr lang="en-US" sz="1000" i="1" dirty="0" smtClean="0">
                  <a:latin typeface="Century Schoolbook" panose="02040604050505020304" pitchFamily="18" charset="0"/>
                </a:rPr>
                <a:t>M</a:t>
              </a:r>
              <a:r>
                <a:rPr lang="en-US" sz="1000" i="1" dirty="0" smtClean="0">
                  <a:latin typeface="Symbol" panose="05050102010706020507" pitchFamily="18" charset="2"/>
                </a:rPr>
                <a:t>F</a:t>
              </a:r>
              <a:endParaRPr lang="en-US" sz="1000" i="1" dirty="0">
                <a:latin typeface="Symbol" panose="05050102010706020507" pitchFamily="18" charset="2"/>
              </a:endParaRPr>
            </a:p>
          </p:txBody>
        </p:sp>
        <p:sp>
          <p:nvSpPr>
            <p:cNvPr id="18" name="CasellaDiTesto 17"/>
            <p:cNvSpPr txBox="1"/>
            <p:nvPr/>
          </p:nvSpPr>
          <p:spPr>
            <a:xfrm>
              <a:off x="4097360" y="5182421"/>
              <a:ext cx="958917" cy="246221"/>
            </a:xfrm>
            <a:prstGeom prst="rect">
              <a:avLst/>
            </a:prstGeom>
            <a:noFill/>
          </p:spPr>
          <p:txBody>
            <a:bodyPr wrap="none" rtlCol="0">
              <a:spAutoFit/>
            </a:bodyPr>
            <a:lstStyle/>
            <a:p>
              <a:r>
                <a:rPr lang="en-US" sz="1000" i="1" dirty="0" smtClean="0">
                  <a:latin typeface="Century Schoolbook" panose="02040604050505020304" pitchFamily="18" charset="0"/>
                </a:rPr>
                <a:t>Endothelium</a:t>
              </a:r>
              <a:endParaRPr lang="en-US" sz="1000" i="1" dirty="0">
                <a:latin typeface="Century Schoolbook" panose="02040604050505020304" pitchFamily="18" charset="0"/>
              </a:endParaRPr>
            </a:p>
          </p:txBody>
        </p:sp>
        <p:sp>
          <p:nvSpPr>
            <p:cNvPr id="19" name="CasellaDiTesto 18"/>
            <p:cNvSpPr txBox="1"/>
            <p:nvPr/>
          </p:nvSpPr>
          <p:spPr>
            <a:xfrm>
              <a:off x="35496" y="5851449"/>
              <a:ext cx="2172390" cy="646331"/>
            </a:xfrm>
            <a:prstGeom prst="rect">
              <a:avLst/>
            </a:prstGeom>
            <a:noFill/>
          </p:spPr>
          <p:txBody>
            <a:bodyPr wrap="none" rtlCol="0">
              <a:spAutoFit/>
            </a:bodyPr>
            <a:lstStyle/>
            <a:p>
              <a:r>
                <a:rPr lang="en-US" sz="1200" dirty="0" smtClean="0">
                  <a:latin typeface="Century Schoolbook" panose="02040604050505020304" pitchFamily="18" charset="0"/>
                </a:rPr>
                <a:t>Synaptic plasticity; </a:t>
              </a:r>
            </a:p>
            <a:p>
              <a:r>
                <a:rPr lang="en-US" sz="1200" dirty="0" smtClean="0">
                  <a:latin typeface="Century Schoolbook" panose="02040604050505020304" pitchFamily="18" charset="0"/>
                </a:rPr>
                <a:t>atypical neurotransmission;</a:t>
              </a:r>
            </a:p>
            <a:p>
              <a:r>
                <a:rPr lang="en-US" sz="1200" dirty="0" smtClean="0">
                  <a:latin typeface="Century Schoolbook" panose="02040604050505020304" pitchFamily="18" charset="0"/>
                </a:rPr>
                <a:t>Blood pressure control; </a:t>
              </a:r>
              <a:r>
                <a:rPr lang="en-US" sz="1200" dirty="0" err="1" smtClean="0">
                  <a:latin typeface="Century Schoolbook" panose="02040604050505020304" pitchFamily="18" charset="0"/>
                </a:rPr>
                <a:t>etc</a:t>
              </a:r>
              <a:endParaRPr lang="en-US" sz="1200" dirty="0">
                <a:latin typeface="Century Schoolbook" panose="02040604050505020304" pitchFamily="18" charset="0"/>
              </a:endParaRPr>
            </a:p>
          </p:txBody>
        </p:sp>
        <p:sp>
          <p:nvSpPr>
            <p:cNvPr id="20" name="CasellaDiTesto 19"/>
            <p:cNvSpPr txBox="1"/>
            <p:nvPr/>
          </p:nvSpPr>
          <p:spPr>
            <a:xfrm>
              <a:off x="2373758" y="5877192"/>
              <a:ext cx="1406154" cy="461665"/>
            </a:xfrm>
            <a:prstGeom prst="rect">
              <a:avLst/>
            </a:prstGeom>
            <a:noFill/>
          </p:spPr>
          <p:txBody>
            <a:bodyPr wrap="none" rtlCol="0">
              <a:spAutoFit/>
            </a:bodyPr>
            <a:lstStyle/>
            <a:p>
              <a:r>
                <a:rPr lang="en-US" sz="1200" dirty="0" smtClean="0">
                  <a:latin typeface="Century Schoolbook" panose="02040604050505020304" pitchFamily="18" charset="0"/>
                </a:rPr>
                <a:t>Immune defense;</a:t>
              </a:r>
            </a:p>
            <a:p>
              <a:r>
                <a:rPr lang="en-US" sz="1200" dirty="0" smtClean="0">
                  <a:latin typeface="Century Schoolbook" panose="02040604050505020304" pitchFamily="18" charset="0"/>
                </a:rPr>
                <a:t>inflammation</a:t>
              </a:r>
              <a:endParaRPr lang="en-US" sz="1200" dirty="0">
                <a:latin typeface="Century Schoolbook" panose="02040604050505020304" pitchFamily="18" charset="0"/>
              </a:endParaRPr>
            </a:p>
          </p:txBody>
        </p:sp>
        <p:sp>
          <p:nvSpPr>
            <p:cNvPr id="21" name="CasellaDiTesto 20"/>
            <p:cNvSpPr txBox="1"/>
            <p:nvPr/>
          </p:nvSpPr>
          <p:spPr>
            <a:xfrm>
              <a:off x="4009609" y="5954580"/>
              <a:ext cx="1218603" cy="461665"/>
            </a:xfrm>
            <a:prstGeom prst="rect">
              <a:avLst/>
            </a:prstGeom>
            <a:noFill/>
          </p:spPr>
          <p:txBody>
            <a:bodyPr wrap="none" rtlCol="0">
              <a:spAutoFit/>
            </a:bodyPr>
            <a:lstStyle/>
            <a:p>
              <a:r>
                <a:rPr lang="en-US" sz="1200" dirty="0" smtClean="0">
                  <a:latin typeface="Century Schoolbook" panose="02040604050505020304" pitchFamily="18" charset="0"/>
                </a:rPr>
                <a:t>Vasodilation</a:t>
              </a:r>
            </a:p>
            <a:p>
              <a:r>
                <a:rPr lang="en-US" sz="1200" dirty="0" err="1" smtClean="0">
                  <a:latin typeface="Century Schoolbook" panose="02040604050505020304" pitchFamily="18" charset="0"/>
                </a:rPr>
                <a:t>vasoprotection</a:t>
              </a:r>
              <a:endParaRPr lang="en-US" sz="1200" dirty="0">
                <a:latin typeface="Century Schoolbook" panose="02040604050505020304" pitchFamily="18" charset="0"/>
              </a:endParaRPr>
            </a:p>
          </p:txBody>
        </p:sp>
      </p:grpSp>
      <p:grpSp>
        <p:nvGrpSpPr>
          <p:cNvPr id="22" name="Gruppo 21"/>
          <p:cNvGrpSpPr/>
          <p:nvPr/>
        </p:nvGrpSpPr>
        <p:grpSpPr>
          <a:xfrm>
            <a:off x="70716" y="670919"/>
            <a:ext cx="8796608" cy="5239141"/>
            <a:chOff x="19754" y="1276539"/>
            <a:chExt cx="8796608" cy="5239141"/>
          </a:xfrm>
        </p:grpSpPr>
        <p:pic>
          <p:nvPicPr>
            <p:cNvPr id="23" name="Immagine 22"/>
            <p:cNvPicPr>
              <a:picLocks noChangeAspect="1"/>
            </p:cNvPicPr>
            <p:nvPr/>
          </p:nvPicPr>
          <p:blipFill>
            <a:blip r:embed="rId10"/>
            <a:stretch>
              <a:fillRect/>
            </a:stretch>
          </p:blipFill>
          <p:spPr>
            <a:xfrm>
              <a:off x="1773997" y="3567157"/>
              <a:ext cx="5495182" cy="2880320"/>
            </a:xfrm>
            <a:prstGeom prst="rect">
              <a:avLst/>
            </a:prstGeom>
            <a:ln>
              <a:noFill/>
            </a:ln>
            <a:effectLst>
              <a:softEdge rad="38100"/>
            </a:effectLst>
          </p:spPr>
        </p:pic>
        <p:pic>
          <p:nvPicPr>
            <p:cNvPr id="24" name="Immagine 23"/>
            <p:cNvPicPr>
              <a:picLocks noChangeAspect="1"/>
            </p:cNvPicPr>
            <p:nvPr/>
          </p:nvPicPr>
          <p:blipFill rotWithShape="1">
            <a:blip r:embed="rId11"/>
            <a:srcRect l="13698" r="8245"/>
            <a:stretch/>
          </p:blipFill>
          <p:spPr>
            <a:xfrm>
              <a:off x="5071946" y="1276539"/>
              <a:ext cx="3744416" cy="2781818"/>
            </a:xfrm>
            <a:prstGeom prst="rect">
              <a:avLst/>
            </a:prstGeom>
            <a:ln>
              <a:noFill/>
            </a:ln>
            <a:effectLst>
              <a:softEdge rad="112500"/>
            </a:effectLst>
          </p:spPr>
        </p:pic>
        <p:sp>
          <p:nvSpPr>
            <p:cNvPr id="25" name="Freccia circolare in giù 24"/>
            <p:cNvSpPr/>
            <p:nvPr/>
          </p:nvSpPr>
          <p:spPr>
            <a:xfrm rot="17866880">
              <a:off x="5140032" y="3504244"/>
              <a:ext cx="1104126" cy="43204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6" name="Rettangolo 25"/>
            <p:cNvSpPr/>
            <p:nvPr/>
          </p:nvSpPr>
          <p:spPr>
            <a:xfrm>
              <a:off x="19754" y="6069540"/>
              <a:ext cx="4128053" cy="246221"/>
            </a:xfrm>
            <a:prstGeom prst="rect">
              <a:avLst/>
            </a:prstGeom>
          </p:spPr>
          <p:txBody>
            <a:bodyPr wrap="none">
              <a:spAutoFit/>
            </a:bodyPr>
            <a:lstStyle/>
            <a:p>
              <a:r>
                <a:rPr lang="en-US" sz="1000" dirty="0" err="1" smtClean="0">
                  <a:latin typeface="Century Schoolbook" panose="02040604050505020304" pitchFamily="18" charset="0"/>
                </a:rPr>
                <a:t>Forstermann</a:t>
              </a:r>
              <a:r>
                <a:rPr lang="en-US" sz="1000" dirty="0" smtClean="0">
                  <a:latin typeface="Century Schoolbook" panose="02040604050505020304" pitchFamily="18" charset="0"/>
                </a:rPr>
                <a:t>, U. et al; European </a:t>
              </a:r>
              <a:r>
                <a:rPr lang="en-US" sz="1000" dirty="0">
                  <a:latin typeface="Century Schoolbook" panose="02040604050505020304" pitchFamily="18" charset="0"/>
                </a:rPr>
                <a:t>Heart </a:t>
              </a:r>
              <a:r>
                <a:rPr lang="en-US" sz="1000" dirty="0" smtClean="0">
                  <a:latin typeface="Century Schoolbook" panose="02040604050505020304" pitchFamily="18" charset="0"/>
                </a:rPr>
                <a:t>Journal, 2012, </a:t>
              </a:r>
              <a:r>
                <a:rPr lang="en-US" sz="1000" dirty="0">
                  <a:latin typeface="Century Schoolbook" panose="02040604050505020304" pitchFamily="18" charset="0"/>
                </a:rPr>
                <a:t>33, </a:t>
              </a:r>
              <a:r>
                <a:rPr lang="en-US" sz="1000" dirty="0" smtClean="0">
                  <a:latin typeface="Century Schoolbook" panose="02040604050505020304" pitchFamily="18" charset="0"/>
                </a:rPr>
                <a:t>829–837</a:t>
              </a:r>
              <a:endParaRPr lang="it-IT" sz="1000" dirty="0">
                <a:latin typeface="Century Schoolbook" panose="02040604050505020304" pitchFamily="18" charset="0"/>
              </a:endParaRPr>
            </a:p>
          </p:txBody>
        </p:sp>
        <p:sp>
          <p:nvSpPr>
            <p:cNvPr id="27" name="Rettangolo 26"/>
            <p:cNvSpPr/>
            <p:nvPr/>
          </p:nvSpPr>
          <p:spPr>
            <a:xfrm>
              <a:off x="33150" y="6269459"/>
              <a:ext cx="2937022" cy="246221"/>
            </a:xfrm>
            <a:prstGeom prst="rect">
              <a:avLst/>
            </a:prstGeom>
          </p:spPr>
          <p:txBody>
            <a:bodyPr wrap="none">
              <a:spAutoFit/>
            </a:bodyPr>
            <a:lstStyle/>
            <a:p>
              <a:r>
                <a:rPr lang="en-US" sz="1000" dirty="0" smtClean="0">
                  <a:latin typeface="Century Schoolbook" panose="02040604050505020304" pitchFamily="18" charset="0"/>
                </a:rPr>
                <a:t>Ji, H. et al; J</a:t>
              </a:r>
              <a:r>
                <a:rPr lang="en-US" sz="1000" dirty="0">
                  <a:latin typeface="Century Schoolbook" panose="02040604050505020304" pitchFamily="18" charset="0"/>
                </a:rPr>
                <a:t>. Med. Chem. 2003, 46, 5700-5711</a:t>
              </a:r>
              <a:endParaRPr lang="it-IT" sz="1000" dirty="0">
                <a:latin typeface="Century Schoolbook" panose="02040604050505020304" pitchFamily="18" charset="0"/>
              </a:endParaRPr>
            </a:p>
          </p:txBody>
        </p:sp>
      </p:grpSp>
      <p:sp>
        <p:nvSpPr>
          <p:cNvPr id="30" name="Arc 7"/>
          <p:cNvSpPr/>
          <p:nvPr/>
        </p:nvSpPr>
        <p:spPr>
          <a:xfrm>
            <a:off x="-4584810" y="441434"/>
            <a:ext cx="9169620" cy="6211614"/>
          </a:xfrm>
          <a:prstGeom prst="arc">
            <a:avLst>
              <a:gd name="adj1" fmla="val 16200000"/>
              <a:gd name="adj2" fmla="val 5392005"/>
            </a:avLst>
          </a:prstGeom>
          <a:noFill/>
          <a:ln w="19050">
            <a:solidFill>
              <a:schemeClr val="bg1">
                <a:alpha val="50196"/>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pic>
        <p:nvPicPr>
          <p:cNvPr id="35" name="Segnale acust. registr.">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4794109" y="-720242"/>
            <a:ext cx="609600" cy="609600"/>
          </a:xfrm>
          <a:prstGeom prst="rect">
            <a:avLst/>
          </a:prstGeom>
        </p:spPr>
      </p:pic>
    </p:spTree>
    <p:custDataLst>
      <p:tags r:id="rId1"/>
    </p:custDataLst>
    <p:extLst>
      <p:ext uri="{BB962C8B-B14F-4D97-AF65-F5344CB8AC3E}">
        <p14:creationId xmlns:p14="http://schemas.microsoft.com/office/powerpoint/2010/main" val="1362687761"/>
      </p:ext>
    </p:extLst>
  </p:cSld>
  <p:clrMapOvr>
    <a:masterClrMapping/>
  </p:clrMapOvr>
  <p:transition spd="slow" advTm="62123">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759" fill="hold"/>
                                        <p:tgtEl>
                                          <p:spTgt spid="35"/>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randombar(horizontal)">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35"/>
                </p:tgtEl>
              </p:cMediaNode>
            </p:audio>
          </p:childTnLst>
        </p:cTn>
      </p:par>
    </p:tnLst>
  </p:timing>
  <p:extLst mod="1">
    <p:ext uri="{E180D4A7-C9FB-4DFB-919C-405C955672EB}">
      <p14:showEvtLst xmlns:p14="http://schemas.microsoft.com/office/powerpoint/2010/main">
        <p14:playEvt time="77" objId="35"/>
        <p14:stopEvt time="61872" objId="35"/>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FCAEAE96-855E-42B1-8DE9-9C9E68DE18C5}" type="slidenum">
              <a:rPr lang="fr-FR" smtClean="0"/>
              <a:pPr/>
              <a:t>7</a:t>
            </a:fld>
            <a:endParaRPr lang="fr-FR"/>
          </a:p>
        </p:txBody>
      </p:sp>
      <p:pic>
        <p:nvPicPr>
          <p:cNvPr id="3" name="Picture 4">
            <a:extLst>
              <a:ext uri="{FF2B5EF4-FFF2-40B4-BE49-F238E27FC236}">
                <a16:creationId xmlns:a16="http://schemas.microsoft.com/office/drawing/2014/main" id="{2CF8AFEB-D629-432D-9288-39A0078A474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4" name="CasellaDiTesto 3"/>
          <p:cNvSpPr txBox="1"/>
          <p:nvPr/>
        </p:nvSpPr>
        <p:spPr>
          <a:xfrm>
            <a:off x="-23078" y="116632"/>
            <a:ext cx="9190156" cy="461665"/>
          </a:xfrm>
          <a:prstGeom prst="rect">
            <a:avLst/>
          </a:prstGeom>
          <a:noFill/>
        </p:spPr>
        <p:txBody>
          <a:bodyPr wrap="square" rtlCol="0">
            <a:spAutoFit/>
          </a:bodyPr>
          <a:lstStyle/>
          <a:p>
            <a:pPr algn="ctr"/>
            <a:r>
              <a:rPr lang="en-US" sz="2400" b="1" dirty="0" err="1" smtClean="0">
                <a:solidFill>
                  <a:schemeClr val="tx2">
                    <a:lumMod val="75000"/>
                  </a:schemeClr>
                </a:solidFill>
              </a:rPr>
              <a:t>Acetamidines</a:t>
            </a:r>
            <a:r>
              <a:rPr lang="en-US" sz="2400" b="1" dirty="0" smtClean="0">
                <a:solidFill>
                  <a:schemeClr val="tx2">
                    <a:lumMod val="75000"/>
                  </a:schemeClr>
                </a:solidFill>
              </a:rPr>
              <a:t> as </a:t>
            </a:r>
            <a:r>
              <a:rPr lang="en-US" sz="2400" b="1" dirty="0" err="1" smtClean="0">
                <a:solidFill>
                  <a:schemeClr val="tx2">
                    <a:lumMod val="75000"/>
                  </a:schemeClr>
                </a:solidFill>
              </a:rPr>
              <a:t>iNOS</a:t>
            </a:r>
            <a:r>
              <a:rPr lang="en-US" sz="2400" b="1" dirty="0" smtClean="0">
                <a:solidFill>
                  <a:schemeClr val="tx2">
                    <a:lumMod val="75000"/>
                  </a:schemeClr>
                </a:solidFill>
              </a:rPr>
              <a:t> inhibitors: a quick view of our background</a:t>
            </a:r>
          </a:p>
        </p:txBody>
      </p:sp>
      <p:pic>
        <p:nvPicPr>
          <p:cNvPr id="5" name="Immagine 4"/>
          <p:cNvPicPr>
            <a:picLocks noChangeAspect="1"/>
          </p:cNvPicPr>
          <p:nvPr/>
        </p:nvPicPr>
        <p:blipFill>
          <a:blip r:embed="rId7"/>
          <a:stretch>
            <a:fillRect/>
          </a:stretch>
        </p:blipFill>
        <p:spPr>
          <a:xfrm>
            <a:off x="3391731" y="2529940"/>
            <a:ext cx="2513726" cy="1416827"/>
          </a:xfrm>
          <a:prstGeom prst="rect">
            <a:avLst/>
          </a:prstGeom>
        </p:spPr>
      </p:pic>
      <p:sp>
        <p:nvSpPr>
          <p:cNvPr id="7" name="Arc 7"/>
          <p:cNvSpPr/>
          <p:nvPr/>
        </p:nvSpPr>
        <p:spPr>
          <a:xfrm>
            <a:off x="-4584810" y="441434"/>
            <a:ext cx="9169620" cy="6211614"/>
          </a:xfrm>
          <a:prstGeom prst="arc">
            <a:avLst>
              <a:gd name="adj1" fmla="val 16200000"/>
              <a:gd name="adj2" fmla="val 5392005"/>
            </a:avLst>
          </a:prstGeom>
          <a:noFill/>
          <a:ln w="19050">
            <a:solidFill>
              <a:schemeClr val="bg1">
                <a:alpha val="50196"/>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grpSp>
        <p:nvGrpSpPr>
          <p:cNvPr id="8" name="Gruppo 7"/>
          <p:cNvGrpSpPr/>
          <p:nvPr/>
        </p:nvGrpSpPr>
        <p:grpSpPr>
          <a:xfrm>
            <a:off x="420688" y="843849"/>
            <a:ext cx="4291690" cy="1038317"/>
            <a:chOff x="619497" y="1014413"/>
            <a:chExt cx="4291690" cy="1038317"/>
          </a:xfrm>
        </p:grpSpPr>
        <p:sp>
          <p:nvSpPr>
            <p:cNvPr id="9" name="Rettangolo 8"/>
            <p:cNvSpPr/>
            <p:nvPr/>
          </p:nvSpPr>
          <p:spPr>
            <a:xfrm>
              <a:off x="619497" y="1837286"/>
              <a:ext cx="4291690" cy="215444"/>
            </a:xfrm>
            <a:prstGeom prst="rect">
              <a:avLst/>
            </a:prstGeom>
          </p:spPr>
          <p:txBody>
            <a:bodyPr wrap="square">
              <a:spAutoFit/>
            </a:bodyPr>
            <a:lstStyle/>
            <a:p>
              <a:r>
                <a:rPr lang="en-US" sz="800" dirty="0" smtClean="0">
                  <a:latin typeface="Century Schoolbook" panose="02040604050505020304" pitchFamily="18" charset="0"/>
                </a:rPr>
                <a:t>Fantacuzzi, M. et al. J. Pharm. Biomed. Analysis, 2016, 120, 419–424</a:t>
              </a:r>
              <a:endParaRPr lang="it-IT" sz="800" dirty="0">
                <a:latin typeface="Century Schoolbook" panose="02040604050505020304" pitchFamily="18" charset="0"/>
              </a:endParaRPr>
            </a:p>
          </p:txBody>
        </p:sp>
        <p:graphicFrame>
          <p:nvGraphicFramePr>
            <p:cNvPr id="10" name="Oggetto 9"/>
            <p:cNvGraphicFramePr>
              <a:graphicFrameLocks noChangeAspect="1"/>
            </p:cNvGraphicFramePr>
            <p:nvPr>
              <p:extLst>
                <p:ext uri="{D42A27DB-BD31-4B8C-83A1-F6EECF244321}">
                  <p14:modId xmlns:p14="http://schemas.microsoft.com/office/powerpoint/2010/main" val="2158764455"/>
                </p:ext>
              </p:extLst>
            </p:nvPr>
          </p:nvGraphicFramePr>
          <p:xfrm>
            <a:off x="1111250" y="1014413"/>
            <a:ext cx="2230438" cy="779462"/>
          </p:xfrm>
          <a:graphic>
            <a:graphicData uri="http://schemas.openxmlformats.org/presentationml/2006/ole">
              <mc:AlternateContent xmlns:mc="http://schemas.openxmlformats.org/markup-compatibility/2006">
                <mc:Choice xmlns:v="urn:schemas-microsoft-com:vml" Requires="v">
                  <p:oleObj spid="_x0000_s2320" name="CS ChemDraw Drawing" r:id="rId8" imgW="2397600" imgH="838080" progId="ChemDraw.Document.6.0">
                    <p:embed/>
                  </p:oleObj>
                </mc:Choice>
                <mc:Fallback>
                  <p:oleObj name="CS ChemDraw Drawing" r:id="rId8" imgW="2397600" imgH="838080" progId="ChemDraw.Document.6.0">
                    <p:embed/>
                    <p:pic>
                      <p:nvPicPr>
                        <p:cNvPr id="29" name="Oggetto 28"/>
                        <p:cNvPicPr/>
                        <p:nvPr/>
                      </p:nvPicPr>
                      <p:blipFill>
                        <a:blip r:embed="rId9"/>
                        <a:stretch>
                          <a:fillRect/>
                        </a:stretch>
                      </p:blipFill>
                      <p:spPr>
                        <a:xfrm>
                          <a:off x="1111250" y="1014413"/>
                          <a:ext cx="2230438" cy="779462"/>
                        </a:xfrm>
                        <a:prstGeom prst="rect">
                          <a:avLst/>
                        </a:prstGeom>
                      </p:spPr>
                    </p:pic>
                  </p:oleObj>
                </mc:Fallback>
              </mc:AlternateContent>
            </a:graphicData>
          </a:graphic>
        </p:graphicFrame>
      </p:grpSp>
      <p:grpSp>
        <p:nvGrpSpPr>
          <p:cNvPr id="11" name="Gruppo 10"/>
          <p:cNvGrpSpPr/>
          <p:nvPr/>
        </p:nvGrpSpPr>
        <p:grpSpPr>
          <a:xfrm>
            <a:off x="3193373" y="4094679"/>
            <a:ext cx="5359592" cy="1752600"/>
            <a:chOff x="3371422" y="4222362"/>
            <a:chExt cx="5359592" cy="1752600"/>
          </a:xfrm>
        </p:grpSpPr>
        <p:sp>
          <p:nvSpPr>
            <p:cNvPr id="12" name="Rettangolo 11"/>
            <p:cNvSpPr/>
            <p:nvPr/>
          </p:nvSpPr>
          <p:spPr>
            <a:xfrm>
              <a:off x="3371422" y="4744260"/>
              <a:ext cx="3046027" cy="215444"/>
            </a:xfrm>
            <a:prstGeom prst="rect">
              <a:avLst/>
            </a:prstGeom>
          </p:spPr>
          <p:txBody>
            <a:bodyPr wrap="none">
              <a:spAutoFit/>
            </a:bodyPr>
            <a:lstStyle/>
            <a:p>
              <a:pPr lvl="0"/>
              <a:r>
                <a:rPr lang="it-IT" sz="800" dirty="0">
                  <a:solidFill>
                    <a:prstClr val="black"/>
                  </a:solidFill>
                  <a:latin typeface="Century Schoolbook" panose="02040604050505020304" pitchFamily="18" charset="0"/>
                </a:rPr>
                <a:t>Maccallini, C. et al. </a:t>
              </a:r>
              <a:r>
                <a:rPr lang="nn-NO" sz="800" dirty="0">
                  <a:solidFill>
                    <a:prstClr val="black"/>
                  </a:solidFill>
                  <a:latin typeface="Century Schoolbook" panose="02040604050505020304" pitchFamily="18" charset="0"/>
                </a:rPr>
                <a:t>ACS Med. Chem. Lett. 2015, 6, 635−</a:t>
              </a:r>
              <a:r>
                <a:rPr lang="nn-NO" sz="800" dirty="0" smtClean="0">
                  <a:solidFill>
                    <a:prstClr val="black"/>
                  </a:solidFill>
                  <a:latin typeface="Century Schoolbook" panose="02040604050505020304" pitchFamily="18" charset="0"/>
                </a:rPr>
                <a:t>640</a:t>
              </a:r>
            </a:p>
          </p:txBody>
        </p:sp>
        <p:graphicFrame>
          <p:nvGraphicFramePr>
            <p:cNvPr id="13" name="Oggetto 12"/>
            <p:cNvGraphicFramePr>
              <a:graphicFrameLocks noChangeAspect="1"/>
            </p:cNvGraphicFramePr>
            <p:nvPr>
              <p:extLst>
                <p:ext uri="{D42A27DB-BD31-4B8C-83A1-F6EECF244321}">
                  <p14:modId xmlns:p14="http://schemas.microsoft.com/office/powerpoint/2010/main" val="298451933"/>
                </p:ext>
              </p:extLst>
            </p:nvPr>
          </p:nvGraphicFramePr>
          <p:xfrm>
            <a:off x="3792302" y="4222362"/>
            <a:ext cx="4938712" cy="1752600"/>
          </p:xfrm>
          <a:graphic>
            <a:graphicData uri="http://schemas.openxmlformats.org/presentationml/2006/ole">
              <mc:AlternateContent xmlns:mc="http://schemas.openxmlformats.org/markup-compatibility/2006">
                <mc:Choice xmlns:v="urn:schemas-microsoft-com:vml" Requires="v">
                  <p:oleObj spid="_x0000_s2321" name="CS ChemDraw Drawing" r:id="rId10" imgW="5679360" imgH="2016720" progId="ChemDraw.Document.6.0">
                    <p:embed/>
                  </p:oleObj>
                </mc:Choice>
                <mc:Fallback>
                  <p:oleObj name="CS ChemDraw Drawing" r:id="rId10" imgW="5679360" imgH="2016720" progId="ChemDraw.Document.6.0">
                    <p:embed/>
                    <p:pic>
                      <p:nvPicPr>
                        <p:cNvPr id="30" name="Oggetto 29"/>
                        <p:cNvPicPr/>
                        <p:nvPr/>
                      </p:nvPicPr>
                      <p:blipFill>
                        <a:blip r:embed="rId11"/>
                        <a:stretch>
                          <a:fillRect/>
                        </a:stretch>
                      </p:blipFill>
                      <p:spPr>
                        <a:xfrm>
                          <a:off x="3792302" y="4222362"/>
                          <a:ext cx="4938712" cy="1752600"/>
                        </a:xfrm>
                        <a:prstGeom prst="rect">
                          <a:avLst/>
                        </a:prstGeom>
                      </p:spPr>
                    </p:pic>
                  </p:oleObj>
                </mc:Fallback>
              </mc:AlternateContent>
            </a:graphicData>
          </a:graphic>
        </p:graphicFrame>
      </p:grpSp>
      <p:grpSp>
        <p:nvGrpSpPr>
          <p:cNvPr id="14" name="Gruppo 13"/>
          <p:cNvGrpSpPr/>
          <p:nvPr/>
        </p:nvGrpSpPr>
        <p:grpSpPr>
          <a:xfrm>
            <a:off x="158352" y="2321546"/>
            <a:ext cx="5292080" cy="3362175"/>
            <a:chOff x="147291" y="2292157"/>
            <a:chExt cx="5292080" cy="3362175"/>
          </a:xfrm>
        </p:grpSpPr>
        <p:sp>
          <p:nvSpPr>
            <p:cNvPr id="15" name="Segnaposto piè di pagina 1"/>
            <p:cNvSpPr txBox="1">
              <a:spLocks/>
            </p:cNvSpPr>
            <p:nvPr/>
          </p:nvSpPr>
          <p:spPr>
            <a:xfrm>
              <a:off x="147291" y="5289207"/>
              <a:ext cx="529208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it-IT" sz="800" cap="none" dirty="0" smtClean="0">
                  <a:solidFill>
                    <a:prstClr val="black"/>
                  </a:solidFill>
                  <a:latin typeface="Century Schoolbook" panose="02040604050505020304" pitchFamily="18" charset="0"/>
                </a:rPr>
                <a:t>Fantacuzzi, M. et </a:t>
              </a:r>
              <a:r>
                <a:rPr lang="it-IT" sz="800" cap="none" dirty="0" err="1" smtClean="0">
                  <a:solidFill>
                    <a:prstClr val="black"/>
                  </a:solidFill>
                  <a:latin typeface="Century Schoolbook" panose="02040604050505020304" pitchFamily="18" charset="0"/>
                </a:rPr>
                <a:t>al.ChemMedChem</a:t>
              </a:r>
              <a:r>
                <a:rPr lang="it-IT" sz="800" cap="none" dirty="0" smtClean="0">
                  <a:solidFill>
                    <a:prstClr val="black"/>
                  </a:solidFill>
                  <a:latin typeface="Century Schoolbook" panose="02040604050505020304" pitchFamily="18" charset="0"/>
                </a:rPr>
                <a:t> 2011, 6, 1203 – 1206</a:t>
              </a:r>
              <a:endParaRPr lang="it-IT" sz="800" cap="none" dirty="0">
                <a:solidFill>
                  <a:prstClr val="black"/>
                </a:solidFill>
                <a:latin typeface="Century Schoolbook" panose="02040604050505020304" pitchFamily="18" charset="0"/>
              </a:endParaRPr>
            </a:p>
          </p:txBody>
        </p:sp>
        <p:sp>
          <p:nvSpPr>
            <p:cNvPr id="16" name="Rettangolo 15"/>
            <p:cNvSpPr/>
            <p:nvPr/>
          </p:nvSpPr>
          <p:spPr>
            <a:xfrm>
              <a:off x="147291" y="4948051"/>
              <a:ext cx="2847913" cy="218168"/>
            </a:xfrm>
            <a:prstGeom prst="rect">
              <a:avLst/>
            </a:prstGeom>
          </p:spPr>
          <p:txBody>
            <a:bodyPr wrap="square">
              <a:spAutoFit/>
            </a:bodyPr>
            <a:lstStyle/>
            <a:p>
              <a:r>
                <a:rPr lang="it-IT" sz="800" dirty="0">
                  <a:latin typeface="Century Schoolbook" panose="02040604050505020304" pitchFamily="18" charset="0"/>
                </a:rPr>
                <a:t>Maccallini, C et al. J. </a:t>
              </a:r>
              <a:r>
                <a:rPr lang="it-IT" sz="800" dirty="0" err="1">
                  <a:latin typeface="Century Schoolbook" panose="02040604050505020304" pitchFamily="18" charset="0"/>
                </a:rPr>
                <a:t>Med</a:t>
              </a:r>
              <a:r>
                <a:rPr lang="it-IT" sz="800" dirty="0">
                  <a:latin typeface="Century Schoolbook" panose="02040604050505020304" pitchFamily="18" charset="0"/>
                </a:rPr>
                <a:t>. </a:t>
              </a:r>
              <a:r>
                <a:rPr lang="it-IT" sz="800" dirty="0" err="1">
                  <a:latin typeface="Century Schoolbook" panose="02040604050505020304" pitchFamily="18" charset="0"/>
                </a:rPr>
                <a:t>Chem</a:t>
              </a:r>
              <a:r>
                <a:rPr lang="it-IT" sz="800" dirty="0">
                  <a:latin typeface="Century Schoolbook" panose="02040604050505020304" pitchFamily="18" charset="0"/>
                </a:rPr>
                <a:t>. 2009, 52, 1481–1485</a:t>
              </a:r>
            </a:p>
          </p:txBody>
        </p:sp>
        <p:sp>
          <p:nvSpPr>
            <p:cNvPr id="17" name="Rettangolo 16"/>
            <p:cNvSpPr/>
            <p:nvPr/>
          </p:nvSpPr>
          <p:spPr>
            <a:xfrm>
              <a:off x="147291" y="5181485"/>
              <a:ext cx="3309091" cy="215444"/>
            </a:xfrm>
            <a:prstGeom prst="rect">
              <a:avLst/>
            </a:prstGeom>
          </p:spPr>
          <p:txBody>
            <a:bodyPr wrap="square">
              <a:spAutoFit/>
            </a:bodyPr>
            <a:lstStyle/>
            <a:p>
              <a:pPr lvl="0"/>
              <a:r>
                <a:rPr lang="it-IT" sz="800" dirty="0" smtClean="0">
                  <a:solidFill>
                    <a:prstClr val="black"/>
                  </a:solidFill>
                  <a:latin typeface="Century Schoolbook" panose="02040604050505020304" pitchFamily="18" charset="0"/>
                </a:rPr>
                <a:t>Maccallini, C et al. </a:t>
              </a:r>
              <a:r>
                <a:rPr lang="en-US" sz="800" dirty="0" err="1" smtClean="0">
                  <a:solidFill>
                    <a:prstClr val="black"/>
                  </a:solidFill>
                  <a:latin typeface="Century Schoolbook" panose="02040604050505020304" pitchFamily="18" charset="0"/>
                </a:rPr>
                <a:t>Bioorg</a:t>
              </a:r>
              <a:r>
                <a:rPr lang="en-US" sz="800" dirty="0" smtClean="0">
                  <a:solidFill>
                    <a:prstClr val="black"/>
                  </a:solidFill>
                  <a:latin typeface="Century Schoolbook" panose="02040604050505020304" pitchFamily="18" charset="0"/>
                </a:rPr>
                <a:t>. Med. Chem. Lett., 2010, 20, 6495–6499</a:t>
              </a:r>
              <a:endParaRPr lang="it-IT" sz="800" dirty="0">
                <a:solidFill>
                  <a:prstClr val="black"/>
                </a:solidFill>
                <a:latin typeface="Century Schoolbook" panose="02040604050505020304" pitchFamily="18" charset="0"/>
              </a:endParaRPr>
            </a:p>
          </p:txBody>
        </p:sp>
        <p:graphicFrame>
          <p:nvGraphicFramePr>
            <p:cNvPr id="18" name="Oggetto 17"/>
            <p:cNvGraphicFramePr>
              <a:graphicFrameLocks noChangeAspect="1"/>
            </p:cNvGraphicFramePr>
            <p:nvPr>
              <p:extLst>
                <p:ext uri="{D42A27DB-BD31-4B8C-83A1-F6EECF244321}">
                  <p14:modId xmlns:p14="http://schemas.microsoft.com/office/powerpoint/2010/main" val="1303265242"/>
                </p:ext>
              </p:extLst>
            </p:nvPr>
          </p:nvGraphicFramePr>
          <p:xfrm>
            <a:off x="190969" y="2292157"/>
            <a:ext cx="2967038" cy="608012"/>
          </p:xfrm>
          <a:graphic>
            <a:graphicData uri="http://schemas.openxmlformats.org/presentationml/2006/ole">
              <mc:AlternateContent xmlns:mc="http://schemas.openxmlformats.org/markup-compatibility/2006">
                <mc:Choice xmlns:v="urn:schemas-microsoft-com:vml" Requires="v">
                  <p:oleObj spid="_x0000_s2322" name="CS ChemDraw Drawing" r:id="rId12" imgW="3235680" imgH="662760" progId="ChemDraw.Document.6.0">
                    <p:embed/>
                  </p:oleObj>
                </mc:Choice>
                <mc:Fallback>
                  <p:oleObj name="CS ChemDraw Drawing" r:id="rId12" imgW="3235680" imgH="662760" progId="ChemDraw.Document.6.0">
                    <p:embed/>
                    <p:pic>
                      <p:nvPicPr>
                        <p:cNvPr id="32" name="Oggetto 31"/>
                        <p:cNvPicPr/>
                        <p:nvPr/>
                      </p:nvPicPr>
                      <p:blipFill>
                        <a:blip r:embed="rId13"/>
                        <a:stretch>
                          <a:fillRect/>
                        </a:stretch>
                      </p:blipFill>
                      <p:spPr>
                        <a:xfrm>
                          <a:off x="190969" y="2292157"/>
                          <a:ext cx="2967038" cy="608012"/>
                        </a:xfrm>
                        <a:prstGeom prst="rect">
                          <a:avLst/>
                        </a:prstGeom>
                      </p:spPr>
                    </p:pic>
                  </p:oleObj>
                </mc:Fallback>
              </mc:AlternateContent>
            </a:graphicData>
          </a:graphic>
        </p:graphicFrame>
        <p:graphicFrame>
          <p:nvGraphicFramePr>
            <p:cNvPr id="19" name="Oggetto 18"/>
            <p:cNvGraphicFramePr>
              <a:graphicFrameLocks noChangeAspect="1"/>
            </p:cNvGraphicFramePr>
            <p:nvPr>
              <p:extLst>
                <p:ext uri="{D42A27DB-BD31-4B8C-83A1-F6EECF244321}">
                  <p14:modId xmlns:p14="http://schemas.microsoft.com/office/powerpoint/2010/main" val="1894743265"/>
                </p:ext>
              </p:extLst>
            </p:nvPr>
          </p:nvGraphicFramePr>
          <p:xfrm>
            <a:off x="516407" y="3170044"/>
            <a:ext cx="2509837" cy="1651000"/>
          </p:xfrm>
          <a:graphic>
            <a:graphicData uri="http://schemas.openxmlformats.org/presentationml/2006/ole">
              <mc:AlternateContent xmlns:mc="http://schemas.openxmlformats.org/markup-compatibility/2006">
                <mc:Choice xmlns:v="urn:schemas-microsoft-com:vml" Requires="v">
                  <p:oleObj spid="_x0000_s2323" name="CS ChemDraw Drawing" r:id="rId14" imgW="2697480" imgH="1772640" progId="ChemDraw.Document.6.0">
                    <p:embed/>
                  </p:oleObj>
                </mc:Choice>
                <mc:Fallback>
                  <p:oleObj name="CS ChemDraw Drawing" r:id="rId14" imgW="2697480" imgH="1772640" progId="ChemDraw.Document.6.0">
                    <p:embed/>
                    <p:pic>
                      <p:nvPicPr>
                        <p:cNvPr id="33" name="Oggetto 32"/>
                        <p:cNvPicPr/>
                        <p:nvPr/>
                      </p:nvPicPr>
                      <p:blipFill>
                        <a:blip r:embed="rId15"/>
                        <a:stretch>
                          <a:fillRect/>
                        </a:stretch>
                      </p:blipFill>
                      <p:spPr>
                        <a:xfrm>
                          <a:off x="516407" y="3170044"/>
                          <a:ext cx="2509837" cy="1651000"/>
                        </a:xfrm>
                        <a:prstGeom prst="rect">
                          <a:avLst/>
                        </a:prstGeom>
                      </p:spPr>
                    </p:pic>
                  </p:oleObj>
                </mc:Fallback>
              </mc:AlternateContent>
            </a:graphicData>
          </a:graphic>
        </p:graphicFrame>
      </p:grpSp>
      <p:grpSp>
        <p:nvGrpSpPr>
          <p:cNvPr id="20" name="Gruppo 19"/>
          <p:cNvGrpSpPr/>
          <p:nvPr/>
        </p:nvGrpSpPr>
        <p:grpSpPr>
          <a:xfrm>
            <a:off x="5237563" y="1057275"/>
            <a:ext cx="2576346" cy="870278"/>
            <a:chOff x="5237563" y="1057275"/>
            <a:chExt cx="2576346" cy="870278"/>
          </a:xfrm>
        </p:grpSpPr>
        <p:sp>
          <p:nvSpPr>
            <p:cNvPr id="21" name="Rettangolo 20"/>
            <p:cNvSpPr/>
            <p:nvPr/>
          </p:nvSpPr>
          <p:spPr>
            <a:xfrm>
              <a:off x="5237563" y="1712109"/>
              <a:ext cx="2576346" cy="215444"/>
            </a:xfrm>
            <a:prstGeom prst="rect">
              <a:avLst/>
            </a:prstGeom>
          </p:spPr>
          <p:txBody>
            <a:bodyPr wrap="none">
              <a:spAutoFit/>
            </a:bodyPr>
            <a:lstStyle/>
            <a:p>
              <a:pPr lvl="0"/>
              <a:r>
                <a:rPr lang="it-IT" sz="800" dirty="0">
                  <a:solidFill>
                    <a:prstClr val="black"/>
                  </a:solidFill>
                  <a:latin typeface="Century Schoolbook" panose="02040604050505020304" pitchFamily="18" charset="0"/>
                </a:rPr>
                <a:t>Maccallini , C. et al. </a:t>
              </a:r>
              <a:r>
                <a:rPr lang="it-IT" sz="800" dirty="0" err="1">
                  <a:solidFill>
                    <a:prstClr val="black"/>
                  </a:solidFill>
                  <a:latin typeface="Century Schoolbook" panose="02040604050505020304" pitchFamily="18" charset="0"/>
                </a:rPr>
                <a:t>Med</a:t>
              </a:r>
              <a:r>
                <a:rPr lang="it-IT" sz="800" dirty="0">
                  <a:solidFill>
                    <a:prstClr val="black"/>
                  </a:solidFill>
                  <a:latin typeface="Century Schoolbook" panose="02040604050505020304" pitchFamily="18" charset="0"/>
                </a:rPr>
                <a:t>. </a:t>
              </a:r>
              <a:r>
                <a:rPr lang="it-IT" sz="800" dirty="0" err="1">
                  <a:solidFill>
                    <a:prstClr val="black"/>
                  </a:solidFill>
                  <a:latin typeface="Century Schoolbook" panose="02040604050505020304" pitchFamily="18" charset="0"/>
                </a:rPr>
                <a:t>Chem</a:t>
              </a:r>
              <a:r>
                <a:rPr lang="it-IT" sz="800" dirty="0">
                  <a:solidFill>
                    <a:prstClr val="black"/>
                  </a:solidFill>
                  <a:latin typeface="Century Schoolbook" panose="02040604050505020304" pitchFamily="18" charset="0"/>
                </a:rPr>
                <a:t>., 2012, 8, 991-995</a:t>
              </a:r>
            </a:p>
          </p:txBody>
        </p:sp>
        <p:graphicFrame>
          <p:nvGraphicFramePr>
            <p:cNvPr id="22" name="Oggetto 21"/>
            <p:cNvGraphicFramePr>
              <a:graphicFrameLocks noChangeAspect="1"/>
            </p:cNvGraphicFramePr>
            <p:nvPr>
              <p:extLst>
                <p:ext uri="{D42A27DB-BD31-4B8C-83A1-F6EECF244321}">
                  <p14:modId xmlns:p14="http://schemas.microsoft.com/office/powerpoint/2010/main" val="2569841596"/>
                </p:ext>
              </p:extLst>
            </p:nvPr>
          </p:nvGraphicFramePr>
          <p:xfrm>
            <a:off x="5376863" y="1057275"/>
            <a:ext cx="2298700" cy="617538"/>
          </p:xfrm>
          <a:graphic>
            <a:graphicData uri="http://schemas.openxmlformats.org/presentationml/2006/ole">
              <mc:AlternateContent xmlns:mc="http://schemas.openxmlformats.org/markup-compatibility/2006">
                <mc:Choice xmlns:v="urn:schemas-microsoft-com:vml" Requires="v">
                  <p:oleObj spid="_x0000_s2324" name="CS ChemDraw Drawing" r:id="rId16" imgW="2298600" imgH="617040" progId="ChemDraw.Document.6.0">
                    <p:embed/>
                  </p:oleObj>
                </mc:Choice>
                <mc:Fallback>
                  <p:oleObj name="CS ChemDraw Drawing" r:id="rId16" imgW="2298600" imgH="617040" progId="ChemDraw.Document.6.0">
                    <p:embed/>
                    <p:pic>
                      <p:nvPicPr>
                        <p:cNvPr id="44" name="Oggetto 43"/>
                        <p:cNvPicPr/>
                        <p:nvPr/>
                      </p:nvPicPr>
                      <p:blipFill>
                        <a:blip r:embed="rId17"/>
                        <a:stretch>
                          <a:fillRect/>
                        </a:stretch>
                      </p:blipFill>
                      <p:spPr>
                        <a:xfrm>
                          <a:off x="5376863" y="1057275"/>
                          <a:ext cx="2298700" cy="617538"/>
                        </a:xfrm>
                        <a:prstGeom prst="rect">
                          <a:avLst/>
                        </a:prstGeom>
                      </p:spPr>
                    </p:pic>
                  </p:oleObj>
                </mc:Fallback>
              </mc:AlternateContent>
            </a:graphicData>
          </a:graphic>
        </p:graphicFrame>
      </p:grpSp>
      <p:grpSp>
        <p:nvGrpSpPr>
          <p:cNvPr id="23" name="Gruppo 22"/>
          <p:cNvGrpSpPr/>
          <p:nvPr/>
        </p:nvGrpSpPr>
        <p:grpSpPr>
          <a:xfrm>
            <a:off x="5562600" y="2270335"/>
            <a:ext cx="3181185" cy="1763572"/>
            <a:chOff x="5808694" y="2416578"/>
            <a:chExt cx="3181185" cy="1763572"/>
          </a:xfrm>
        </p:grpSpPr>
        <p:graphicFrame>
          <p:nvGraphicFramePr>
            <p:cNvPr id="24" name="Oggetto 23"/>
            <p:cNvGraphicFramePr>
              <a:graphicFrameLocks noChangeAspect="1"/>
            </p:cNvGraphicFramePr>
            <p:nvPr>
              <p:extLst>
                <p:ext uri="{D42A27DB-BD31-4B8C-83A1-F6EECF244321}">
                  <p14:modId xmlns:p14="http://schemas.microsoft.com/office/powerpoint/2010/main" val="2911792632"/>
                </p:ext>
              </p:extLst>
            </p:nvPr>
          </p:nvGraphicFramePr>
          <p:xfrm>
            <a:off x="5808694" y="2416578"/>
            <a:ext cx="3181185" cy="1401488"/>
          </p:xfrm>
          <a:graphic>
            <a:graphicData uri="http://schemas.openxmlformats.org/presentationml/2006/ole">
              <mc:AlternateContent xmlns:mc="http://schemas.openxmlformats.org/markup-compatibility/2006">
                <mc:Choice xmlns:v="urn:schemas-microsoft-com:vml" Requires="v">
                  <p:oleObj spid="_x0000_s2325" name="CS ChemDraw Drawing" r:id="rId18" imgW="3152160" imgH="1389240" progId="ChemDraw.Document.6.0">
                    <p:embed/>
                  </p:oleObj>
                </mc:Choice>
                <mc:Fallback>
                  <p:oleObj name="CS ChemDraw Drawing" r:id="rId18" imgW="3152160" imgH="1389240" progId="ChemDraw.Document.6.0">
                    <p:embed/>
                    <p:pic>
                      <p:nvPicPr>
                        <p:cNvPr id="42" name="Oggetto 41"/>
                        <p:cNvPicPr/>
                        <p:nvPr/>
                      </p:nvPicPr>
                      <p:blipFill>
                        <a:blip r:embed="rId19"/>
                        <a:stretch>
                          <a:fillRect/>
                        </a:stretch>
                      </p:blipFill>
                      <p:spPr>
                        <a:xfrm>
                          <a:off x="5808694" y="2416578"/>
                          <a:ext cx="3181185" cy="1401488"/>
                        </a:xfrm>
                        <a:prstGeom prst="rect">
                          <a:avLst/>
                        </a:prstGeom>
                      </p:spPr>
                    </p:pic>
                  </p:oleObj>
                </mc:Fallback>
              </mc:AlternateContent>
            </a:graphicData>
          </a:graphic>
        </p:graphicFrame>
        <p:sp>
          <p:nvSpPr>
            <p:cNvPr id="25" name="Rettangolo 24"/>
            <p:cNvSpPr/>
            <p:nvPr/>
          </p:nvSpPr>
          <p:spPr>
            <a:xfrm>
              <a:off x="5868144" y="3964706"/>
              <a:ext cx="2710999" cy="215444"/>
            </a:xfrm>
            <a:prstGeom prst="rect">
              <a:avLst/>
            </a:prstGeom>
          </p:spPr>
          <p:txBody>
            <a:bodyPr wrap="none">
              <a:spAutoFit/>
            </a:bodyPr>
            <a:lstStyle/>
            <a:p>
              <a:pPr lvl="0"/>
              <a:r>
                <a:rPr lang="it-IT" sz="800" dirty="0">
                  <a:solidFill>
                    <a:prstClr val="black"/>
                  </a:solidFill>
                  <a:latin typeface="Century Schoolbook" panose="02040604050505020304" pitchFamily="18" charset="0"/>
                </a:rPr>
                <a:t>Maccallini, C. et al. </a:t>
              </a:r>
              <a:r>
                <a:rPr lang="nn-NO" sz="800" dirty="0" smtClean="0">
                  <a:solidFill>
                    <a:prstClr val="black"/>
                  </a:solidFill>
                  <a:latin typeface="Century Schoolbook" panose="02040604050505020304" pitchFamily="18" charset="0"/>
                </a:rPr>
                <a:t>ChemMedChem 2016, 1695-1699</a:t>
              </a:r>
            </a:p>
          </p:txBody>
        </p:sp>
      </p:grpSp>
      <p:sp>
        <p:nvSpPr>
          <p:cNvPr id="26" name="Rettangolo 25"/>
          <p:cNvSpPr/>
          <p:nvPr/>
        </p:nvSpPr>
        <p:spPr>
          <a:xfrm>
            <a:off x="4560596" y="5829388"/>
            <a:ext cx="3219151" cy="215444"/>
          </a:xfrm>
          <a:prstGeom prst="rect">
            <a:avLst/>
          </a:prstGeom>
        </p:spPr>
        <p:txBody>
          <a:bodyPr wrap="none">
            <a:spAutoFit/>
          </a:bodyPr>
          <a:lstStyle/>
          <a:p>
            <a:pPr lvl="0"/>
            <a:r>
              <a:rPr lang="it-IT" sz="800" dirty="0">
                <a:solidFill>
                  <a:prstClr val="black"/>
                </a:solidFill>
                <a:latin typeface="Century Schoolbook" panose="02040604050505020304" pitchFamily="18" charset="0"/>
              </a:rPr>
              <a:t>Maccallini, C. et al. </a:t>
            </a:r>
            <a:r>
              <a:rPr lang="nn-NO" sz="800" dirty="0">
                <a:solidFill>
                  <a:prstClr val="black"/>
                </a:solidFill>
                <a:latin typeface="Century Schoolbook" panose="02040604050505020304" pitchFamily="18" charset="0"/>
              </a:rPr>
              <a:t>ACS Med. Chem. Lett. </a:t>
            </a:r>
            <a:r>
              <a:rPr lang="nn-NO" sz="800" dirty="0" smtClean="0">
                <a:solidFill>
                  <a:prstClr val="black"/>
                </a:solidFill>
                <a:latin typeface="Century Schoolbook" panose="02040604050505020304" pitchFamily="18" charset="0"/>
              </a:rPr>
              <a:t>2020, 11, 1470−1475</a:t>
            </a:r>
          </a:p>
        </p:txBody>
      </p:sp>
      <p:sp>
        <p:nvSpPr>
          <p:cNvPr id="27" name="Rettangolo 26"/>
          <p:cNvSpPr/>
          <p:nvPr/>
        </p:nvSpPr>
        <p:spPr>
          <a:xfrm>
            <a:off x="6239400" y="4684458"/>
            <a:ext cx="2852063" cy="215444"/>
          </a:xfrm>
          <a:prstGeom prst="rect">
            <a:avLst/>
          </a:prstGeom>
        </p:spPr>
        <p:txBody>
          <a:bodyPr wrap="none">
            <a:spAutoFit/>
          </a:bodyPr>
          <a:lstStyle/>
          <a:p>
            <a:pPr lvl="0"/>
            <a:r>
              <a:rPr lang="it-IT" sz="800" dirty="0">
                <a:solidFill>
                  <a:prstClr val="black"/>
                </a:solidFill>
                <a:latin typeface="Century Schoolbook" panose="02040604050505020304" pitchFamily="18" charset="0"/>
              </a:rPr>
              <a:t>Maccallini, C. et al. </a:t>
            </a:r>
            <a:r>
              <a:rPr lang="nn-NO" sz="800" dirty="0" smtClean="0">
                <a:solidFill>
                  <a:prstClr val="black"/>
                </a:solidFill>
                <a:latin typeface="Century Schoolbook" panose="02040604050505020304" pitchFamily="18" charset="0"/>
              </a:rPr>
              <a:t>E. J. Med. Chem. 2018, 152, 53−64</a:t>
            </a:r>
          </a:p>
        </p:txBody>
      </p:sp>
      <p:sp>
        <p:nvSpPr>
          <p:cNvPr id="29" name="Rettangolo arrotondato 28"/>
          <p:cNvSpPr/>
          <p:nvPr/>
        </p:nvSpPr>
        <p:spPr>
          <a:xfrm>
            <a:off x="6781800" y="4094679"/>
            <a:ext cx="1828800" cy="58977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Rettangolo arrotondato 29"/>
          <p:cNvSpPr/>
          <p:nvPr/>
        </p:nvSpPr>
        <p:spPr>
          <a:xfrm>
            <a:off x="5105400" y="5018744"/>
            <a:ext cx="1676400" cy="8785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2" name="Segnale acust. regist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4407578" y="-728934"/>
            <a:ext cx="609600" cy="609600"/>
          </a:xfrm>
          <a:prstGeom prst="rect">
            <a:avLst/>
          </a:prstGeom>
        </p:spPr>
      </p:pic>
    </p:spTree>
    <p:custDataLst>
      <p:tags r:id="rId2"/>
    </p:custDataLst>
    <p:extLst>
      <p:ext uri="{BB962C8B-B14F-4D97-AF65-F5344CB8AC3E}">
        <p14:creationId xmlns:p14="http://schemas.microsoft.com/office/powerpoint/2010/main" val="2345098272"/>
      </p:ext>
    </p:extLst>
  </p:cSld>
  <p:clrMapOvr>
    <a:masterClrMapping/>
  </p:clrMapOvr>
  <p:transition spd="slow" advTm="42687">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636"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par>
                                <p:cTn id="12" presetID="14" presetClass="entr" presetSubtype="1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randombar(horizontal)">
                                      <p:cBhvr>
                                        <p:cTn id="14" dur="500"/>
                                        <p:tgtEl>
                                          <p:spTgt spid="20"/>
                                        </p:tgtEl>
                                      </p:cBhvr>
                                    </p:animEffect>
                                  </p:childTnLst>
                                </p:cTn>
                              </p:par>
                              <p:par>
                                <p:cTn id="15" presetID="14" presetClass="entr" presetSubtype="1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par>
                                <p:cTn id="18" presetID="14" presetClass="entr" presetSubtype="1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par>
                                <p:cTn id="21" presetID="14" presetClass="entr" presetSubtype="1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randombar(horizontal)">
                                      <p:cBhvr>
                                        <p:cTn id="34" dur="500"/>
                                        <p:tgtEl>
                                          <p:spTgt spid="29"/>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randombar(horizontal)">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8" fill="hold" display="0">
                  <p:stCondLst>
                    <p:cond delay="indefinite"/>
                  </p:stCondLst>
                  <p:endCondLst>
                    <p:cond evt="onStopAudio" delay="0">
                      <p:tgtEl>
                        <p:sldTgt/>
                      </p:tgtEl>
                    </p:cond>
                  </p:endCondLst>
                </p:cTn>
                <p:tgtEl>
                  <p:spTgt spid="32"/>
                </p:tgtEl>
              </p:cMediaNode>
            </p:audio>
          </p:childTnLst>
        </p:cTn>
      </p:par>
    </p:tnLst>
    <p:bldLst>
      <p:bldP spid="26" grpId="0"/>
      <p:bldP spid="27" grpId="0"/>
      <p:bldP spid="29" grpId="0" animBg="1"/>
      <p:bldP spid="30" grpId="0" animBg="1"/>
    </p:bldLst>
  </p:timing>
  <p:extLst mod="1">
    <p:ext uri="{E180D4A7-C9FB-4DFB-919C-405C955672EB}">
      <p14:showEvtLst xmlns:p14="http://schemas.microsoft.com/office/powerpoint/2010/main">
        <p14:playEvt time="43" objId="32"/>
        <p14:stopEvt time="42687" objId="3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o 11"/>
          <p:cNvGrpSpPr/>
          <p:nvPr/>
        </p:nvGrpSpPr>
        <p:grpSpPr>
          <a:xfrm>
            <a:off x="1202774" y="3865471"/>
            <a:ext cx="6731374" cy="1965561"/>
            <a:chOff x="1388122" y="3002154"/>
            <a:chExt cx="6731374" cy="1965561"/>
          </a:xfrm>
        </p:grpSpPr>
        <p:pic>
          <p:nvPicPr>
            <p:cNvPr id="6" name="Immagine 5"/>
            <p:cNvPicPr>
              <a:picLocks noChangeAspect="1"/>
            </p:cNvPicPr>
            <p:nvPr/>
          </p:nvPicPr>
          <p:blipFill>
            <a:blip r:embed="rId5"/>
            <a:stretch>
              <a:fillRect/>
            </a:stretch>
          </p:blipFill>
          <p:spPr>
            <a:xfrm>
              <a:off x="1388122" y="3002154"/>
              <a:ext cx="6731374" cy="19655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CasellaDiTesto 10"/>
            <p:cNvSpPr txBox="1"/>
            <p:nvPr/>
          </p:nvSpPr>
          <p:spPr>
            <a:xfrm>
              <a:off x="4033576" y="3754909"/>
              <a:ext cx="596638" cy="261610"/>
            </a:xfrm>
            <a:prstGeom prst="rect">
              <a:avLst/>
            </a:prstGeom>
            <a:solidFill>
              <a:schemeClr val="accent6">
                <a:lumMod val="20000"/>
                <a:lumOff val="80000"/>
                <a:alpha val="71000"/>
              </a:schemeClr>
            </a:solidFill>
          </p:spPr>
          <p:txBody>
            <a:bodyPr wrap="none" rtlCol="0">
              <a:spAutoFit/>
            </a:bodyPr>
            <a:lstStyle/>
            <a:p>
              <a:r>
                <a:rPr lang="it-IT" sz="1100" b="1" dirty="0" smtClean="0"/>
                <a:t>CM544</a:t>
              </a:r>
              <a:endParaRPr lang="it-IT" sz="1100" b="1" dirty="0"/>
            </a:p>
          </p:txBody>
        </p:sp>
      </p:grpSp>
      <p:sp>
        <p:nvSpPr>
          <p:cNvPr id="2" name="Segnaposto numero diapositiva 1"/>
          <p:cNvSpPr>
            <a:spLocks noGrp="1"/>
          </p:cNvSpPr>
          <p:nvPr>
            <p:ph type="sldNum" sz="quarter" idx="12"/>
          </p:nvPr>
        </p:nvSpPr>
        <p:spPr/>
        <p:txBody>
          <a:bodyPr/>
          <a:lstStyle/>
          <a:p>
            <a:fld id="{FCAEAE96-855E-42B1-8DE9-9C9E68DE18C5}" type="slidenum">
              <a:rPr lang="fr-FR" smtClean="0"/>
              <a:pPr/>
              <a:t>8</a:t>
            </a:fld>
            <a:endParaRPr lang="fr-FR"/>
          </a:p>
        </p:txBody>
      </p:sp>
      <p:pic>
        <p:nvPicPr>
          <p:cNvPr id="3" name="Picture 4">
            <a:extLst>
              <a:ext uri="{FF2B5EF4-FFF2-40B4-BE49-F238E27FC236}">
                <a16:creationId xmlns:a16="http://schemas.microsoft.com/office/drawing/2014/main" id="{2CF8AFEB-D629-432D-9288-39A0078A474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7" name="Immagine 6"/>
          <p:cNvPicPr>
            <a:picLocks noChangeAspect="1"/>
          </p:cNvPicPr>
          <p:nvPr/>
        </p:nvPicPr>
        <p:blipFill>
          <a:blip r:embed="rId7"/>
          <a:stretch>
            <a:fillRect/>
          </a:stretch>
        </p:blipFill>
        <p:spPr>
          <a:xfrm>
            <a:off x="1342718" y="507568"/>
            <a:ext cx="6320655" cy="3115887"/>
          </a:xfrm>
          <a:prstGeom prst="rect">
            <a:avLst/>
          </a:prstGeom>
          <a:ln>
            <a:noFill/>
          </a:ln>
          <a:effectLst>
            <a:outerShdw blurRad="190500" algn="tl" rotWithShape="0">
              <a:srgbClr val="000000">
                <a:alpha val="70000"/>
              </a:srgbClr>
            </a:outerShdw>
          </a:effectLst>
        </p:spPr>
      </p:pic>
      <p:sp>
        <p:nvSpPr>
          <p:cNvPr id="8" name="CasellaDiTesto 7"/>
          <p:cNvSpPr txBox="1"/>
          <p:nvPr/>
        </p:nvSpPr>
        <p:spPr>
          <a:xfrm>
            <a:off x="24384" y="24159"/>
            <a:ext cx="9190156" cy="461665"/>
          </a:xfrm>
          <a:prstGeom prst="rect">
            <a:avLst/>
          </a:prstGeom>
          <a:noFill/>
        </p:spPr>
        <p:txBody>
          <a:bodyPr wrap="square" rtlCol="0">
            <a:spAutoFit/>
          </a:bodyPr>
          <a:lstStyle/>
          <a:p>
            <a:pPr algn="ctr"/>
            <a:r>
              <a:rPr lang="en-US" sz="2400" b="1" dirty="0" smtClean="0">
                <a:solidFill>
                  <a:schemeClr val="tx2">
                    <a:lumMod val="75000"/>
                  </a:schemeClr>
                </a:solidFill>
              </a:rPr>
              <a:t>CM544: a new </a:t>
            </a:r>
            <a:r>
              <a:rPr lang="en-US" sz="2400" b="1" dirty="0" err="1" smtClean="0">
                <a:solidFill>
                  <a:schemeClr val="tx2">
                    <a:lumMod val="75000"/>
                  </a:schemeClr>
                </a:solidFill>
              </a:rPr>
              <a:t>acetamidine</a:t>
            </a:r>
            <a:r>
              <a:rPr lang="en-US" sz="2400" b="1" dirty="0" smtClean="0">
                <a:solidFill>
                  <a:schemeClr val="tx2">
                    <a:lumMod val="75000"/>
                  </a:schemeClr>
                </a:solidFill>
              </a:rPr>
              <a:t> blocking glioma cells </a:t>
            </a:r>
          </a:p>
        </p:txBody>
      </p:sp>
      <p:pic>
        <p:nvPicPr>
          <p:cNvPr id="10" name="Immagine 9"/>
          <p:cNvPicPr>
            <a:picLocks noChangeAspect="1"/>
          </p:cNvPicPr>
          <p:nvPr/>
        </p:nvPicPr>
        <p:blipFill>
          <a:blip r:embed="rId8"/>
          <a:stretch>
            <a:fillRect/>
          </a:stretch>
        </p:blipFill>
        <p:spPr>
          <a:xfrm>
            <a:off x="1958705" y="3865471"/>
            <a:ext cx="5219512" cy="2116228"/>
          </a:xfrm>
          <a:prstGeom prst="rect">
            <a:avLst/>
          </a:prstGeom>
          <a:ln>
            <a:noFill/>
          </a:ln>
          <a:effectLst>
            <a:outerShdw blurRad="292100" dist="139700" dir="2700000" algn="tl" rotWithShape="0">
              <a:srgbClr val="333333">
                <a:alpha val="65000"/>
              </a:srgbClr>
            </a:outerShdw>
          </a:effectLst>
        </p:spPr>
      </p:pic>
      <p:pic>
        <p:nvPicPr>
          <p:cNvPr id="4" name="Segnale acust. registr.">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4444866" y="-640576"/>
            <a:ext cx="609600" cy="609600"/>
          </a:xfrm>
          <a:prstGeom prst="rect">
            <a:avLst/>
          </a:prstGeom>
        </p:spPr>
      </p:pic>
    </p:spTree>
    <p:custDataLst>
      <p:tags r:id="rId1"/>
    </p:custDataLst>
    <p:extLst>
      <p:ext uri="{BB962C8B-B14F-4D97-AF65-F5344CB8AC3E}">
        <p14:creationId xmlns:p14="http://schemas.microsoft.com/office/powerpoint/2010/main" val="3223693292"/>
      </p:ext>
    </p:extLst>
  </p:cSld>
  <p:clrMapOvr>
    <a:masterClrMapping/>
  </p:clrMapOvr>
  <p:transition spd="slow" advTm="59392">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00" fill="hold"/>
                                        <p:tgtEl>
                                          <p:spTgt spid="10"/>
                                        </p:tgtEl>
                                        <p:attrNameLst>
                                          <p:attrName>ppt_w</p:attrName>
                                        </p:attrNameLst>
                                      </p:cBhvr>
                                      <p:tavLst>
                                        <p:tav tm="0">
                                          <p:val>
                                            <p:fltVal val="0"/>
                                          </p:val>
                                        </p:tav>
                                        <p:tav tm="100000">
                                          <p:val>
                                            <p:strVal val="#ppt_w"/>
                                          </p:val>
                                        </p:tav>
                                      </p:tavLst>
                                    </p:anim>
                                    <p:anim calcmode="lin" valueType="num">
                                      <p:cBhvr>
                                        <p:cTn id="12" dur="1000" fill="hold"/>
                                        <p:tgtEl>
                                          <p:spTgt spid="10"/>
                                        </p:tgtEl>
                                        <p:attrNameLst>
                                          <p:attrName>ppt_h</p:attrName>
                                        </p:attrNameLst>
                                      </p:cBhvr>
                                      <p:tavLst>
                                        <p:tav tm="0">
                                          <p:val>
                                            <p:fltVal val="0"/>
                                          </p:val>
                                        </p:tav>
                                        <p:tav tm="100000">
                                          <p:val>
                                            <p:strVal val="#ppt_h"/>
                                          </p:val>
                                        </p:tav>
                                      </p:tavLst>
                                    </p:anim>
                                    <p:anim calcmode="lin" valueType="num">
                                      <p:cBhvr>
                                        <p:cTn id="13" dur="1000" fill="hold"/>
                                        <p:tgtEl>
                                          <p:spTgt spid="10"/>
                                        </p:tgtEl>
                                        <p:attrNameLst>
                                          <p:attrName>style.rotation</p:attrName>
                                        </p:attrNameLst>
                                      </p:cBhvr>
                                      <p:tavLst>
                                        <p:tav tm="0">
                                          <p:val>
                                            <p:fltVal val="90"/>
                                          </p:val>
                                        </p:tav>
                                        <p:tav tm="100000">
                                          <p:val>
                                            <p:fltVal val="0"/>
                                          </p:val>
                                        </p:tav>
                                      </p:tavLst>
                                    </p:anim>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63" objId="4"/>
        <p14:stopEvt time="59392" objId="4"/>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FCAEAE96-855E-42B1-8DE9-9C9E68DE18C5}" type="slidenum">
              <a:rPr lang="fr-FR" smtClean="0"/>
              <a:pPr/>
              <a:t>9</a:t>
            </a:fld>
            <a:endParaRPr lang="fr-FR"/>
          </a:p>
        </p:txBody>
      </p:sp>
      <p:pic>
        <p:nvPicPr>
          <p:cNvPr id="3" name="Picture 4">
            <a:extLst>
              <a:ext uri="{FF2B5EF4-FFF2-40B4-BE49-F238E27FC236}">
                <a16:creationId xmlns:a16="http://schemas.microsoft.com/office/drawing/2014/main" id="{2CF8AFEB-D629-432D-9288-39A0078A474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4" name="CasellaDiTesto 3"/>
          <p:cNvSpPr txBox="1"/>
          <p:nvPr/>
        </p:nvSpPr>
        <p:spPr>
          <a:xfrm>
            <a:off x="24384" y="24159"/>
            <a:ext cx="9190156" cy="461665"/>
          </a:xfrm>
          <a:prstGeom prst="rect">
            <a:avLst/>
          </a:prstGeom>
          <a:noFill/>
        </p:spPr>
        <p:txBody>
          <a:bodyPr wrap="square" rtlCol="0">
            <a:spAutoFit/>
          </a:bodyPr>
          <a:lstStyle/>
          <a:p>
            <a:pPr algn="ctr"/>
            <a:r>
              <a:rPr lang="en-US" sz="2400" b="1" dirty="0" smtClean="0">
                <a:solidFill>
                  <a:schemeClr val="tx2">
                    <a:lumMod val="75000"/>
                  </a:schemeClr>
                </a:solidFill>
              </a:rPr>
              <a:t>Developing new </a:t>
            </a:r>
            <a:r>
              <a:rPr lang="en-US" sz="2400" b="1" dirty="0" err="1" smtClean="0">
                <a:solidFill>
                  <a:schemeClr val="tx2">
                    <a:lumMod val="75000"/>
                  </a:schemeClr>
                </a:solidFill>
              </a:rPr>
              <a:t>iNOS</a:t>
            </a:r>
            <a:r>
              <a:rPr lang="en-US" sz="2400" b="1" dirty="0" smtClean="0">
                <a:solidFill>
                  <a:schemeClr val="tx2">
                    <a:lumMod val="75000"/>
                  </a:schemeClr>
                </a:solidFill>
              </a:rPr>
              <a:t> inhibitors blocking glioma cells </a:t>
            </a:r>
          </a:p>
        </p:txBody>
      </p:sp>
      <p:pic>
        <p:nvPicPr>
          <p:cNvPr id="6" name="Immagine 5"/>
          <p:cNvPicPr>
            <a:picLocks noChangeAspect="1"/>
          </p:cNvPicPr>
          <p:nvPr/>
        </p:nvPicPr>
        <p:blipFill>
          <a:blip r:embed="rId6"/>
          <a:stretch>
            <a:fillRect/>
          </a:stretch>
        </p:blipFill>
        <p:spPr>
          <a:xfrm>
            <a:off x="1219200" y="588378"/>
            <a:ext cx="6533104" cy="2120309"/>
          </a:xfrm>
          <a:prstGeom prst="rect">
            <a:avLst/>
          </a:prstGeom>
        </p:spPr>
      </p:pic>
      <p:pic>
        <p:nvPicPr>
          <p:cNvPr id="7" name="Immagine 6"/>
          <p:cNvPicPr>
            <a:picLocks noChangeAspect="1"/>
          </p:cNvPicPr>
          <p:nvPr/>
        </p:nvPicPr>
        <p:blipFill>
          <a:blip r:embed="rId7"/>
          <a:stretch>
            <a:fillRect/>
          </a:stretch>
        </p:blipFill>
        <p:spPr>
          <a:xfrm>
            <a:off x="2" y="4003176"/>
            <a:ext cx="6102625" cy="1725318"/>
          </a:xfrm>
          <a:prstGeom prst="rect">
            <a:avLst/>
          </a:prstGeom>
        </p:spPr>
      </p:pic>
      <p:pic>
        <p:nvPicPr>
          <p:cNvPr id="8" name="Immagine 7"/>
          <p:cNvPicPr>
            <a:picLocks noChangeAspect="1"/>
          </p:cNvPicPr>
          <p:nvPr/>
        </p:nvPicPr>
        <p:blipFill>
          <a:blip r:embed="rId8"/>
          <a:stretch>
            <a:fillRect/>
          </a:stretch>
        </p:blipFill>
        <p:spPr>
          <a:xfrm>
            <a:off x="457201" y="2809659"/>
            <a:ext cx="1617236" cy="819022"/>
          </a:xfrm>
          <a:prstGeom prst="rect">
            <a:avLst/>
          </a:prstGeom>
        </p:spPr>
      </p:pic>
      <p:graphicFrame>
        <p:nvGraphicFramePr>
          <p:cNvPr id="9" name="Tabella 8"/>
          <p:cNvGraphicFramePr>
            <a:graphicFrameLocks noGrp="1"/>
          </p:cNvGraphicFramePr>
          <p:nvPr>
            <p:extLst>
              <p:ext uri="{D42A27DB-BD31-4B8C-83A1-F6EECF244321}">
                <p14:modId xmlns:p14="http://schemas.microsoft.com/office/powerpoint/2010/main" val="4105493283"/>
              </p:ext>
            </p:extLst>
          </p:nvPr>
        </p:nvGraphicFramePr>
        <p:xfrm>
          <a:off x="2743200" y="2960133"/>
          <a:ext cx="5549265" cy="586996"/>
        </p:xfrm>
        <a:graphic>
          <a:graphicData uri="http://schemas.openxmlformats.org/drawingml/2006/table">
            <a:tbl>
              <a:tblPr firstRow="1" bandRow="1" bandCol="1"/>
              <a:tblGrid>
                <a:gridCol w="714375">
                  <a:extLst>
                    <a:ext uri="{9D8B030D-6E8A-4147-A177-3AD203B41FA5}">
                      <a16:colId xmlns:a16="http://schemas.microsoft.com/office/drawing/2014/main" val="1962668680"/>
                    </a:ext>
                  </a:extLst>
                </a:gridCol>
                <a:gridCol w="830580">
                  <a:extLst>
                    <a:ext uri="{9D8B030D-6E8A-4147-A177-3AD203B41FA5}">
                      <a16:colId xmlns:a16="http://schemas.microsoft.com/office/drawing/2014/main" val="771265144"/>
                    </a:ext>
                  </a:extLst>
                </a:gridCol>
                <a:gridCol w="830580">
                  <a:extLst>
                    <a:ext uri="{9D8B030D-6E8A-4147-A177-3AD203B41FA5}">
                      <a16:colId xmlns:a16="http://schemas.microsoft.com/office/drawing/2014/main" val="1948810718"/>
                    </a:ext>
                  </a:extLst>
                </a:gridCol>
                <a:gridCol w="1021080">
                  <a:extLst>
                    <a:ext uri="{9D8B030D-6E8A-4147-A177-3AD203B41FA5}">
                      <a16:colId xmlns:a16="http://schemas.microsoft.com/office/drawing/2014/main" val="1841669507"/>
                    </a:ext>
                  </a:extLst>
                </a:gridCol>
                <a:gridCol w="1076325">
                  <a:extLst>
                    <a:ext uri="{9D8B030D-6E8A-4147-A177-3AD203B41FA5}">
                      <a16:colId xmlns:a16="http://schemas.microsoft.com/office/drawing/2014/main" val="2368291744"/>
                    </a:ext>
                  </a:extLst>
                </a:gridCol>
                <a:gridCol w="1076325">
                  <a:extLst>
                    <a:ext uri="{9D8B030D-6E8A-4147-A177-3AD203B41FA5}">
                      <a16:colId xmlns:a16="http://schemas.microsoft.com/office/drawing/2014/main" val="3352842377"/>
                    </a:ext>
                  </a:extLst>
                </a:gridCol>
              </a:tblGrid>
              <a:tr h="119380">
                <a:tc rowSpan="2">
                  <a:txBody>
                    <a:bodyPr/>
                    <a:lstStyle/>
                    <a:p>
                      <a:pPr algn="ctr">
                        <a:lnSpc>
                          <a:spcPct val="107000"/>
                        </a:lnSpc>
                        <a:spcAft>
                          <a:spcPts val="800"/>
                        </a:spcAft>
                      </a:pPr>
                      <a:r>
                        <a:rPr lang="en-GB" sz="900" b="1" kern="1050">
                          <a:effectLst/>
                          <a:latin typeface="Times New Roman" panose="02020603050405020304" pitchFamily="18" charset="0"/>
                          <a:ea typeface="Calibri" panose="020F0502020204030204" pitchFamily="34" charset="0"/>
                          <a:cs typeface="Times New Roman" panose="02020603050405020304" pitchFamily="18" charset="0"/>
                        </a:rPr>
                        <a:t>Cpd</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07000"/>
                        </a:lnSpc>
                        <a:spcAft>
                          <a:spcPts val="0"/>
                        </a:spcAft>
                      </a:pPr>
                      <a:r>
                        <a:rPr lang="en-GB" sz="900" b="1" kern="1050">
                          <a:effectLst/>
                          <a:latin typeface="Times New Roman" panose="02020603050405020304" pitchFamily="18" charset="0"/>
                          <a:ea typeface="Calibri" panose="020F0502020204030204" pitchFamily="34" charset="0"/>
                          <a:cs typeface="Times New Roman" panose="02020603050405020304" pitchFamily="18" charset="0"/>
                        </a:rPr>
                        <a:t>IC</a:t>
                      </a:r>
                      <a:r>
                        <a:rPr lang="en-GB" sz="900" b="1" kern="1050" baseline="-25000">
                          <a:effectLst/>
                          <a:latin typeface="Times New Roman" panose="02020603050405020304" pitchFamily="18" charset="0"/>
                          <a:ea typeface="Calibri" panose="020F0502020204030204" pitchFamily="34" charset="0"/>
                          <a:cs typeface="Times New Roman" panose="02020603050405020304" pitchFamily="18" charset="0"/>
                        </a:rPr>
                        <a:t>50</a:t>
                      </a:r>
                      <a:r>
                        <a:rPr lang="en-GB" sz="900" b="1" kern="1050">
                          <a:effectLst/>
                          <a:latin typeface="Times New Roman" panose="02020603050405020304" pitchFamily="18" charset="0"/>
                          <a:ea typeface="Calibri" panose="020F0502020204030204" pitchFamily="34" charset="0"/>
                          <a:cs typeface="Times New Roman" panose="02020603050405020304" pitchFamily="18" charset="0"/>
                        </a:rPr>
                        <a:t>(</a:t>
                      </a:r>
                      <a:r>
                        <a:rPr lang="en-GB" sz="900" b="1" kern="1050">
                          <a:effectLst/>
                          <a:latin typeface="Symbol" panose="05050102010706020507" pitchFamily="18" charset="2"/>
                          <a:ea typeface="Calibri" panose="020F0502020204030204" pitchFamily="34" charset="0"/>
                          <a:cs typeface="Times New Roman" panose="02020603050405020304" pitchFamily="18" charset="0"/>
                        </a:rPr>
                        <a:t>m</a:t>
                      </a:r>
                      <a:r>
                        <a:rPr lang="en-GB" sz="900" b="1" kern="1050">
                          <a:effectLst/>
                          <a:latin typeface="Times New Roman" panose="02020603050405020304" pitchFamily="18" charset="0"/>
                          <a:ea typeface="Calibri" panose="020F0502020204030204" pitchFamily="34" charset="0"/>
                          <a:cs typeface="Times New Roman" panose="02020603050405020304" pitchFamily="18" charset="0"/>
                        </a:rPr>
                        <a:t>M)</a:t>
                      </a:r>
                      <a:r>
                        <a:rPr lang="en-GB" sz="900" b="1" kern="1050" baseline="30000">
                          <a:effectLst/>
                          <a:latin typeface="Times New Roman" panose="02020603050405020304" pitchFamily="18" charset="0"/>
                          <a:ea typeface="Calibri" panose="020F0502020204030204" pitchFamily="34" charset="0"/>
                          <a:cs typeface="Times New Roman" panose="02020603050405020304" pitchFamily="18" charset="0"/>
                        </a:rPr>
                        <a:t>a</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it-IT"/>
                    </a:p>
                  </a:txBody>
                  <a:tcPr/>
                </a:tc>
                <a:tc hMerge="1">
                  <a:txBody>
                    <a:bodyPr/>
                    <a:lstStyle/>
                    <a:p>
                      <a:endParaRPr lang="it-IT"/>
                    </a:p>
                  </a:txBody>
                  <a:tcPr/>
                </a:tc>
                <a:tc gridSpan="2">
                  <a:txBody>
                    <a:bodyPr/>
                    <a:lstStyle/>
                    <a:p>
                      <a:pPr algn="ctr">
                        <a:lnSpc>
                          <a:spcPct val="107000"/>
                        </a:lnSpc>
                        <a:spcAft>
                          <a:spcPts val="0"/>
                        </a:spcAft>
                      </a:pPr>
                      <a:r>
                        <a:rPr lang="en-GB" sz="900" b="1" kern="1050">
                          <a:effectLst/>
                          <a:latin typeface="Times New Roman" panose="02020603050405020304" pitchFamily="18" charset="0"/>
                          <a:ea typeface="Calibri" panose="020F0502020204030204" pitchFamily="34" charset="0"/>
                          <a:cs typeface="Times New Roman" panose="02020603050405020304" pitchFamily="18" charset="0"/>
                        </a:rPr>
                        <a:t>Selectivity ratio</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it-IT"/>
                    </a:p>
                  </a:txBody>
                  <a:tcPr/>
                </a:tc>
                <a:extLst>
                  <a:ext uri="{0D108BD9-81ED-4DB2-BD59-A6C34878D82A}">
                    <a16:rowId xmlns:a16="http://schemas.microsoft.com/office/drawing/2014/main" val="2760420235"/>
                  </a:ext>
                </a:extLst>
              </a:tr>
              <a:tr h="119380">
                <a:tc vMerge="1">
                  <a:txBody>
                    <a:bodyPr/>
                    <a:lstStyle/>
                    <a:p>
                      <a:endParaRPr lang="it-IT"/>
                    </a:p>
                  </a:txBody>
                  <a:tcPr/>
                </a:tc>
                <a:tc>
                  <a:txBody>
                    <a:bodyPr/>
                    <a:lstStyle/>
                    <a:p>
                      <a:pPr algn="ctr">
                        <a:lnSpc>
                          <a:spcPct val="107000"/>
                        </a:lnSpc>
                        <a:spcAft>
                          <a:spcPts val="0"/>
                        </a:spcAft>
                      </a:pPr>
                      <a:r>
                        <a:rPr lang="en-GB" sz="900" b="1" kern="1050">
                          <a:effectLst/>
                          <a:latin typeface="Times New Roman" panose="02020603050405020304" pitchFamily="18" charset="0"/>
                          <a:ea typeface="Calibri" panose="020F0502020204030204" pitchFamily="34" charset="0"/>
                          <a:cs typeface="Times New Roman" panose="02020603050405020304" pitchFamily="18" charset="0"/>
                        </a:rPr>
                        <a:t>hiNOS</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900" b="1" kern="1050">
                          <a:effectLst/>
                          <a:latin typeface="Times New Roman" panose="02020603050405020304" pitchFamily="18" charset="0"/>
                          <a:ea typeface="Calibri" panose="020F0502020204030204" pitchFamily="34" charset="0"/>
                          <a:cs typeface="Times New Roman" panose="02020603050405020304" pitchFamily="18" charset="0"/>
                        </a:rPr>
                        <a:t>hnNOS</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900" b="1" kern="1050">
                          <a:effectLst/>
                          <a:latin typeface="Times New Roman" panose="02020603050405020304" pitchFamily="18" charset="0"/>
                          <a:ea typeface="Calibri" panose="020F0502020204030204" pitchFamily="34" charset="0"/>
                          <a:cs typeface="Times New Roman" panose="02020603050405020304" pitchFamily="18" charset="0"/>
                        </a:rPr>
                        <a:t>heNOS</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900" b="1" kern="1050">
                          <a:effectLst/>
                          <a:latin typeface="Times New Roman" panose="02020603050405020304" pitchFamily="18" charset="0"/>
                          <a:ea typeface="Calibri" panose="020F0502020204030204" pitchFamily="34" charset="0"/>
                          <a:cs typeface="Times New Roman" panose="02020603050405020304" pitchFamily="18" charset="0"/>
                        </a:rPr>
                        <a:t>nNOS/iNOS</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900" b="1" kern="1050">
                          <a:effectLst/>
                          <a:latin typeface="Times New Roman" panose="02020603050405020304" pitchFamily="18" charset="0"/>
                          <a:ea typeface="Calibri" panose="020F0502020204030204" pitchFamily="34" charset="0"/>
                          <a:cs typeface="Times New Roman" panose="02020603050405020304" pitchFamily="18" charset="0"/>
                        </a:rPr>
                        <a:t>eNOS/iNOS</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9607281"/>
                  </a:ext>
                </a:extLst>
              </a:tr>
              <a:tr h="144145">
                <a:tc>
                  <a:txBody>
                    <a:bodyPr/>
                    <a:lstStyle/>
                    <a:p>
                      <a:pPr algn="ctr">
                        <a:lnSpc>
                          <a:spcPct val="107000"/>
                        </a:lnSpc>
                        <a:spcAft>
                          <a:spcPts val="0"/>
                        </a:spcAft>
                      </a:pPr>
                      <a:r>
                        <a:rPr lang="en-GB" sz="900" b="1" kern="1050">
                          <a:effectLst/>
                          <a:latin typeface="Times New Roman" panose="02020603050405020304" pitchFamily="18" charset="0"/>
                          <a:ea typeface="Calibri" panose="020F0502020204030204" pitchFamily="34" charset="0"/>
                          <a:cs typeface="Times New Roman" panose="02020603050405020304" pitchFamily="18" charset="0"/>
                        </a:rPr>
                        <a:t>17</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GB" sz="900" kern="1050">
                          <a:effectLst/>
                          <a:latin typeface="Times New Roman" panose="02020603050405020304" pitchFamily="18" charset="0"/>
                          <a:ea typeface="Calibri" panose="020F0502020204030204" pitchFamily="34" charset="0"/>
                          <a:cs typeface="Times New Roman" panose="02020603050405020304" pitchFamily="18" charset="0"/>
                        </a:rPr>
                        <a:t>0.011±0.02</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GB" sz="900" kern="1050">
                          <a:effectLst/>
                          <a:latin typeface="Times New Roman" panose="02020603050405020304" pitchFamily="18" charset="0"/>
                          <a:ea typeface="Calibri" panose="020F0502020204030204" pitchFamily="34" charset="0"/>
                          <a:cs typeface="Times New Roman" panose="02020603050405020304" pitchFamily="18" charset="0"/>
                        </a:rPr>
                        <a:t>6.2±0.08</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GB" sz="900" kern="1050">
                          <a:effectLst/>
                          <a:latin typeface="Times New Roman" panose="02020603050405020304" pitchFamily="18" charset="0"/>
                          <a:ea typeface="Calibri" panose="020F0502020204030204" pitchFamily="34" charset="0"/>
                          <a:cs typeface="Times New Roman" panose="02020603050405020304" pitchFamily="18" charset="0"/>
                        </a:rPr>
                        <a:t>&gt;10</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GB" sz="900" kern="1050">
                          <a:effectLst/>
                          <a:latin typeface="Times New Roman" panose="02020603050405020304" pitchFamily="18" charset="0"/>
                          <a:ea typeface="Calibri" panose="020F0502020204030204" pitchFamily="34" charset="0"/>
                          <a:cs typeface="Times New Roman" panose="02020603050405020304" pitchFamily="18" charset="0"/>
                        </a:rPr>
                        <a:t>563</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GB" sz="900" kern="1050">
                          <a:effectLst/>
                          <a:latin typeface="Times New Roman" panose="02020603050405020304" pitchFamily="18" charset="0"/>
                          <a:ea typeface="Calibri" panose="020F0502020204030204" pitchFamily="34" charset="0"/>
                          <a:cs typeface="Times New Roman" panose="02020603050405020304" pitchFamily="18" charset="0"/>
                        </a:rPr>
                        <a:t>&gt;900</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725264185"/>
                  </a:ext>
                </a:extLst>
              </a:tr>
              <a:tr h="144145">
                <a:tc>
                  <a:txBody>
                    <a:bodyPr/>
                    <a:lstStyle/>
                    <a:p>
                      <a:pPr algn="ctr">
                        <a:lnSpc>
                          <a:spcPct val="107000"/>
                        </a:lnSpc>
                        <a:spcAft>
                          <a:spcPts val="0"/>
                        </a:spcAft>
                      </a:pPr>
                      <a:r>
                        <a:rPr lang="en-GB" sz="900" b="1" kern="1050">
                          <a:effectLst/>
                          <a:latin typeface="Times New Roman" panose="02020603050405020304" pitchFamily="18" charset="0"/>
                          <a:ea typeface="Calibri" panose="020F0502020204030204" pitchFamily="34" charset="0"/>
                          <a:cs typeface="Times New Roman" panose="02020603050405020304" pitchFamily="18" charset="0"/>
                        </a:rPr>
                        <a:t>1400W</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900" kern="1050">
                          <a:effectLst/>
                          <a:latin typeface="Times New Roman" panose="02020603050405020304" pitchFamily="18" charset="0"/>
                          <a:ea typeface="Calibri" panose="020F0502020204030204" pitchFamily="34" charset="0"/>
                          <a:cs typeface="Times New Roman" panose="02020603050405020304" pitchFamily="18" charset="0"/>
                        </a:rPr>
                        <a:t>0.080±0.002</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900" kern="1050">
                          <a:effectLst/>
                          <a:latin typeface="Times New Roman" panose="02020603050405020304" pitchFamily="18" charset="0"/>
                          <a:ea typeface="Calibri" panose="020F0502020204030204" pitchFamily="34" charset="0"/>
                          <a:cs typeface="Times New Roman" panose="02020603050405020304" pitchFamily="18" charset="0"/>
                        </a:rPr>
                        <a:t>7.8±0.04</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900" kern="1050">
                          <a:effectLst/>
                          <a:latin typeface="Times New Roman" panose="02020603050405020304" pitchFamily="18" charset="0"/>
                          <a:ea typeface="Calibri" panose="020F0502020204030204" pitchFamily="34" charset="0"/>
                          <a:cs typeface="Times New Roman" panose="02020603050405020304" pitchFamily="18" charset="0"/>
                        </a:rPr>
                        <a:t>304±2</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900" kern="1050" dirty="0">
                          <a:effectLst/>
                          <a:latin typeface="Times New Roman" panose="02020603050405020304" pitchFamily="18" charset="0"/>
                          <a:ea typeface="Calibri" panose="020F0502020204030204" pitchFamily="34" charset="0"/>
                          <a:cs typeface="Times New Roman" panose="02020603050405020304" pitchFamily="18" charset="0"/>
                        </a:rPr>
                        <a:t>72</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900" kern="1050" dirty="0">
                          <a:effectLst/>
                          <a:latin typeface="Times New Roman" panose="02020603050405020304" pitchFamily="18" charset="0"/>
                          <a:ea typeface="Calibri" panose="020F0502020204030204" pitchFamily="34" charset="0"/>
                          <a:cs typeface="Times New Roman" panose="02020603050405020304" pitchFamily="18" charset="0"/>
                        </a:rPr>
                        <a:t>3800</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9593622"/>
                  </a:ext>
                </a:extLst>
              </a:tr>
            </a:tbl>
          </a:graphicData>
        </a:graphic>
      </p:graphicFrame>
      <p:pic>
        <p:nvPicPr>
          <p:cNvPr id="10" name="Immagine 9"/>
          <p:cNvPicPr>
            <a:picLocks noChangeAspect="1"/>
          </p:cNvPicPr>
          <p:nvPr/>
        </p:nvPicPr>
        <p:blipFill>
          <a:blip r:embed="rId9"/>
          <a:stretch>
            <a:fillRect/>
          </a:stretch>
        </p:blipFill>
        <p:spPr>
          <a:xfrm>
            <a:off x="5462476" y="4085481"/>
            <a:ext cx="2871465" cy="1621677"/>
          </a:xfrm>
          <a:prstGeom prst="rect">
            <a:avLst/>
          </a:prstGeom>
        </p:spPr>
      </p:pic>
      <p:pic>
        <p:nvPicPr>
          <p:cNvPr id="11" name="Immagine 10"/>
          <p:cNvPicPr>
            <a:picLocks noChangeAspect="1"/>
          </p:cNvPicPr>
          <p:nvPr/>
        </p:nvPicPr>
        <p:blipFill>
          <a:blip r:embed="rId10"/>
          <a:stretch>
            <a:fillRect/>
          </a:stretch>
        </p:blipFill>
        <p:spPr>
          <a:xfrm>
            <a:off x="5105400" y="1144052"/>
            <a:ext cx="2478343" cy="122194"/>
          </a:xfrm>
          <a:prstGeom prst="rect">
            <a:avLst/>
          </a:prstGeom>
        </p:spPr>
      </p:pic>
      <p:pic>
        <p:nvPicPr>
          <p:cNvPr id="12" name="Segnale acust. registr.">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4518287" y="-731913"/>
            <a:ext cx="609600" cy="609600"/>
          </a:xfrm>
          <a:prstGeom prst="rect">
            <a:avLst/>
          </a:prstGeom>
        </p:spPr>
      </p:pic>
    </p:spTree>
    <p:custDataLst>
      <p:tags r:id="rId1"/>
    </p:custDataLst>
    <p:extLst>
      <p:ext uri="{BB962C8B-B14F-4D97-AF65-F5344CB8AC3E}">
        <p14:creationId xmlns:p14="http://schemas.microsoft.com/office/powerpoint/2010/main" val="3842851037"/>
      </p:ext>
    </p:extLst>
  </p:cSld>
  <p:clrMapOvr>
    <a:masterClrMapping/>
  </p:clrMapOvr>
  <p:transition spd="slow" advTm="84074">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28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0" fill="hold" display="0">
                  <p:stCondLst>
                    <p:cond delay="indefinite"/>
                  </p:stCondLst>
                  <p:endCondLst>
                    <p:cond evt="onStopAudio" delay="0">
                      <p:tgtEl>
                        <p:sldTgt/>
                      </p:tgtEl>
                    </p:cond>
                  </p:endCondLst>
                </p:cTn>
                <p:tgtEl>
                  <p:spTgt spid="12"/>
                </p:tgtEl>
              </p:cMediaNode>
            </p:audio>
          </p:childTnLst>
        </p:cTn>
      </p:par>
    </p:tnLst>
  </p:timing>
  <p:extLst mod="1">
    <p:ext uri="{E180D4A7-C9FB-4DFB-919C-405C955672EB}">
      <p14:showEvtLst xmlns:p14="http://schemas.microsoft.com/office/powerpoint/2010/main">
        <p14:playEvt time="66" objId="12"/>
        <p14:stopEvt time="84074" objId="12"/>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24.8"/>
</p:tagLst>
</file>

<file path=ppt/tags/tag2.xml><?xml version="1.0" encoding="utf-8"?>
<p:tagLst xmlns:a="http://schemas.openxmlformats.org/drawingml/2006/main" xmlns:r="http://schemas.openxmlformats.org/officeDocument/2006/relationships" xmlns:p="http://schemas.openxmlformats.org/presentationml/2006/main">
  <p:tag name="TIMING" val="|27.5"/>
</p:tagLst>
</file>

<file path=ppt/tags/tag3.xml><?xml version="1.0" encoding="utf-8"?>
<p:tagLst xmlns:a="http://schemas.openxmlformats.org/drawingml/2006/main" xmlns:r="http://schemas.openxmlformats.org/officeDocument/2006/relationships" xmlns:p="http://schemas.openxmlformats.org/presentationml/2006/main">
  <p:tag name="TIMING" val="|17.7|14"/>
</p:tagLst>
</file>

<file path=ppt/tags/tag4.xml><?xml version="1.0" encoding="utf-8"?>
<p:tagLst xmlns:a="http://schemas.openxmlformats.org/drawingml/2006/main" xmlns:r="http://schemas.openxmlformats.org/officeDocument/2006/relationships" xmlns:p="http://schemas.openxmlformats.org/presentationml/2006/main">
  <p:tag name="TIMING" val="|41.7"/>
</p:tagLst>
</file>

<file path=ppt/tags/tag5.xml><?xml version="1.0" encoding="utf-8"?>
<p:tagLst xmlns:a="http://schemas.openxmlformats.org/drawingml/2006/main" xmlns:r="http://schemas.openxmlformats.org/officeDocument/2006/relationships" xmlns:p="http://schemas.openxmlformats.org/presentationml/2006/main">
  <p:tag name="TIMING" val="|28.5|30.3"/>
</p:tagLst>
</file>

<file path=ppt/tags/tag6.xml><?xml version="1.0" encoding="utf-8"?>
<p:tagLst xmlns:a="http://schemas.openxmlformats.org/drawingml/2006/main" xmlns:r="http://schemas.openxmlformats.org/officeDocument/2006/relationships" xmlns:p="http://schemas.openxmlformats.org/presentationml/2006/main">
  <p:tag name="TIMING" val="|31.5|25.6"/>
</p:tagLst>
</file>

<file path=ppt/tags/tag7.xml><?xml version="1.0" encoding="utf-8"?>
<p:tagLst xmlns:a="http://schemas.openxmlformats.org/drawingml/2006/main" xmlns:r="http://schemas.openxmlformats.org/officeDocument/2006/relationships" xmlns:p="http://schemas.openxmlformats.org/presentationml/2006/main">
  <p:tag name="TIMING" val="|3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1827</TotalTime>
  <Words>1053</Words>
  <Application>Microsoft Office PowerPoint</Application>
  <PresentationFormat>Presentazione su schermo (4:3)</PresentationFormat>
  <Paragraphs>149</Paragraphs>
  <Slides>17</Slides>
  <Notes>2</Notes>
  <HiddenSlides>0</HiddenSlides>
  <MMClips>16</MMClips>
  <ScaleCrop>false</ScaleCrop>
  <HeadingPairs>
    <vt:vector size="8" baseType="variant">
      <vt:variant>
        <vt:lpstr>Caratteri utilizzati</vt:lpstr>
      </vt:variant>
      <vt:variant>
        <vt:i4>7</vt:i4>
      </vt:variant>
      <vt:variant>
        <vt:lpstr>Tema</vt:lpstr>
      </vt:variant>
      <vt:variant>
        <vt:i4>2</vt:i4>
      </vt:variant>
      <vt:variant>
        <vt:lpstr>Server OLE incorporati</vt:lpstr>
      </vt:variant>
      <vt:variant>
        <vt:i4>3</vt:i4>
      </vt:variant>
      <vt:variant>
        <vt:lpstr>Titoli diapositive</vt:lpstr>
      </vt:variant>
      <vt:variant>
        <vt:i4>17</vt:i4>
      </vt:variant>
    </vt:vector>
  </HeadingPairs>
  <TitlesOfParts>
    <vt:vector size="29" baseType="lpstr">
      <vt:lpstr>Arial</vt:lpstr>
      <vt:lpstr>Calibri</vt:lpstr>
      <vt:lpstr>Calibri Light</vt:lpstr>
      <vt:lpstr>Century Schoolbook</vt:lpstr>
      <vt:lpstr>Symbol</vt:lpstr>
      <vt:lpstr>Times New Roman</vt:lpstr>
      <vt:lpstr>Wingdings</vt:lpstr>
      <vt:lpstr>Office Theme</vt:lpstr>
      <vt:lpstr>Custom Design</vt:lpstr>
      <vt:lpstr>CS ChemDraw Drawing</vt:lpstr>
      <vt:lpstr>Documento di Microsoft Word</vt:lpstr>
      <vt:lpstr>Documento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maccallini-cristina</cp:lastModifiedBy>
  <cp:revision>139</cp:revision>
  <dcterms:created xsi:type="dcterms:W3CDTF">2015-04-04T09:45:50Z</dcterms:created>
  <dcterms:modified xsi:type="dcterms:W3CDTF">2020-10-27T15:43:13Z</dcterms:modified>
</cp:coreProperties>
</file>