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1" r:id="rId4"/>
    <p:sldId id="258" r:id="rId5"/>
    <p:sldId id="259" r:id="rId6"/>
    <p:sldId id="275" r:id="rId7"/>
    <p:sldId id="261" r:id="rId8"/>
    <p:sldId id="272" r:id="rId9"/>
    <p:sldId id="273" r:id="rId10"/>
    <p:sldId id="268" r:id="rId11"/>
    <p:sldId id="274" r:id="rId12"/>
    <p:sldId id="265" r:id="rId13"/>
    <p:sldId id="276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3333CC"/>
    <a:srgbClr val="CC6600"/>
    <a:srgbClr val="6600CC"/>
    <a:srgbClr val="6600FF"/>
    <a:srgbClr val="800080"/>
    <a:srgbClr val="0000CC"/>
    <a:srgbClr val="305075"/>
    <a:srgbClr val="60328E"/>
    <a:srgbClr val="919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Umereni stil 1 – Naglašav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Svetli stil 1 – Naglašav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li stil 1 – Naglašav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etli stil 1 – Naglašav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11AA7-67F9-438B-A4E8-223B8D9B0C6D}" type="doc">
      <dgm:prSet loTypeId="urn:microsoft.com/office/officeart/2011/layout/RadialPictureList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9CF63A-4017-46D3-939E-F81690607F3D}">
      <dgm:prSet phldrT="[Text]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Silver(I) complexes </a:t>
          </a:r>
        </a:p>
      </dgm:t>
    </dgm:pt>
    <dgm:pt modelId="{B508A6DF-0AC6-44FC-84FD-E81FB801D65F}" type="parTrans" cxnId="{2921DBEB-E78C-493A-B874-7DB15EEC54CC}">
      <dgm:prSet/>
      <dgm:spPr/>
      <dgm:t>
        <a:bodyPr/>
        <a:lstStyle/>
        <a:p>
          <a:endParaRPr lang="en-US"/>
        </a:p>
      </dgm:t>
    </dgm:pt>
    <dgm:pt modelId="{A04A2E30-7B41-4EAE-8BA6-B78CB5AB5674}" type="sibTrans" cxnId="{2921DBEB-E78C-493A-B874-7DB15EEC54CC}">
      <dgm:prSet/>
      <dgm:spPr/>
      <dgm:t>
        <a:bodyPr/>
        <a:lstStyle/>
        <a:p>
          <a:endParaRPr lang="en-US"/>
        </a:p>
      </dgm:t>
    </dgm:pt>
    <dgm:pt modelId="{9D64ACB7-1E1F-4DA1-9CD9-C7899D968026}">
      <dgm:prSet phldrT="[Text]"/>
      <dgm:spPr/>
      <dgm:t>
        <a:bodyPr/>
        <a:lstStyle/>
        <a:p>
          <a:pPr algn="ctr"/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BSA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52D6A0A3-C626-4B03-A74E-7E2A2AB393F3}" type="parTrans" cxnId="{DEFDCB92-CE3E-42CE-A1AA-C08592AF5920}">
      <dgm:prSet/>
      <dgm:spPr/>
      <dgm:t>
        <a:bodyPr/>
        <a:lstStyle/>
        <a:p>
          <a:endParaRPr lang="en-US"/>
        </a:p>
      </dgm:t>
    </dgm:pt>
    <dgm:pt modelId="{85A1D2AA-3B9C-4094-9E84-D682E2BE478E}" type="sibTrans" cxnId="{DEFDCB92-CE3E-42CE-A1AA-C08592AF5920}">
      <dgm:prSet/>
      <dgm:spPr/>
      <dgm:t>
        <a:bodyPr/>
        <a:lstStyle/>
        <a:p>
          <a:endParaRPr lang="en-US"/>
        </a:p>
      </dgm:t>
    </dgm:pt>
    <dgm:pt modelId="{264240B2-0433-48DE-85AD-B12F544CE5DF}">
      <dgm:prSet phldrT="[Text]"/>
      <dgm:spPr/>
      <dgm:t>
        <a:bodyPr/>
        <a:lstStyle/>
        <a:p>
          <a:pPr algn="ctr"/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DNA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C7A5CFCD-F77D-4CD9-B46C-D6E5AA0725A1}" type="parTrans" cxnId="{8922AE81-43DA-4376-A18B-AFBAE4AAAEFF}">
      <dgm:prSet/>
      <dgm:spPr/>
      <dgm:t>
        <a:bodyPr/>
        <a:lstStyle/>
        <a:p>
          <a:endParaRPr lang="en-US"/>
        </a:p>
      </dgm:t>
    </dgm:pt>
    <dgm:pt modelId="{3079B7DD-FC36-4A68-A2C3-A2F8E6609C54}" type="sibTrans" cxnId="{8922AE81-43DA-4376-A18B-AFBAE4AAAEFF}">
      <dgm:prSet/>
      <dgm:spPr/>
      <dgm:t>
        <a:bodyPr/>
        <a:lstStyle/>
        <a:p>
          <a:endParaRPr lang="en-US"/>
        </a:p>
      </dgm:t>
    </dgm:pt>
    <dgm:pt modelId="{C5719CFF-61D3-45BF-BAD7-7A81949F12CC}">
      <dgm:prSet phldrT="[Text]"/>
      <dgm:spPr/>
      <dgm:t>
        <a:bodyPr/>
        <a:lstStyle/>
        <a:p>
          <a:pPr algn="ctr"/>
          <a:r>
            <a: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Caenorhabditis elegans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gm:t>
    </dgm:pt>
    <dgm:pt modelId="{145B4945-FAC5-464D-8CEA-DB4026646298}" type="parTrans" cxnId="{51EC339B-1557-4D96-8AD3-C3A04193F873}">
      <dgm:prSet/>
      <dgm:spPr/>
      <dgm:t>
        <a:bodyPr/>
        <a:lstStyle/>
        <a:p>
          <a:endParaRPr lang="en-US"/>
        </a:p>
      </dgm:t>
    </dgm:pt>
    <dgm:pt modelId="{C5044EF8-3ACD-4122-92DC-6C35E44F3863}" type="sibTrans" cxnId="{51EC339B-1557-4D96-8AD3-C3A04193F873}">
      <dgm:prSet/>
      <dgm:spPr/>
      <dgm:t>
        <a:bodyPr/>
        <a:lstStyle/>
        <a:p>
          <a:endParaRPr lang="en-US"/>
        </a:p>
      </dgm:t>
    </dgm:pt>
    <dgm:pt modelId="{4C1C604F-E9D6-4321-8317-CC8BB194A0C1}" type="pres">
      <dgm:prSet presAssocID="{98111AA7-67F9-438B-A4E8-223B8D9B0C6D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B8425F61-7F98-4460-8B9E-755817FC2DD8}" type="pres">
      <dgm:prSet presAssocID="{CD9CF63A-4017-46D3-939E-F81690607F3D}" presName="Parent" presStyleLbl="node1" presStyleIdx="0" presStyleCnt="2">
        <dgm:presLayoutVars>
          <dgm:chMax val="4"/>
          <dgm:chPref val="3"/>
        </dgm:presLayoutVars>
      </dgm:prSet>
      <dgm:spPr/>
    </dgm:pt>
    <dgm:pt modelId="{1A82A5C1-D518-4C8E-9946-17583114B6BD}" type="pres">
      <dgm:prSet presAssocID="{9D64ACB7-1E1F-4DA1-9CD9-C7899D968026}" presName="Accent" presStyleLbl="node1" presStyleIdx="1" presStyleCnt="2"/>
      <dgm:spPr/>
    </dgm:pt>
    <dgm:pt modelId="{C0D0EC3F-17A0-483A-B3CC-3AF1589BF898}" type="pres">
      <dgm:prSet presAssocID="{9D64ACB7-1E1F-4DA1-9CD9-C7899D968026}" presName="Image1" presStyleLbl="fgImgPlace1" presStyleIdx="0" presStyleCnt="3" custScaleX="102903" custScaleY="102874" custLinFactNeighborX="-14378" custLinFactNeighborY="-5375"/>
      <dgm:spPr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a:blipFill>
      </dgm:spPr>
    </dgm:pt>
    <dgm:pt modelId="{85EC0A56-3027-49B3-9B3C-18816F62620C}" type="pres">
      <dgm:prSet presAssocID="{9D64ACB7-1E1F-4DA1-9CD9-C7899D968026}" presName="Child1" presStyleLbl="revTx" presStyleIdx="0" presStyleCnt="3" custLinFactNeighborX="-46607" custLinFactNeighborY="-20764">
        <dgm:presLayoutVars>
          <dgm:chMax val="0"/>
          <dgm:chPref val="0"/>
          <dgm:bulletEnabled val="1"/>
        </dgm:presLayoutVars>
      </dgm:prSet>
      <dgm:spPr/>
    </dgm:pt>
    <dgm:pt modelId="{66F7D4EF-981B-498A-98C6-46F320608132}" type="pres">
      <dgm:prSet presAssocID="{264240B2-0433-48DE-85AD-B12F544CE5DF}" presName="Image2" presStyleCnt="0"/>
      <dgm:spPr/>
    </dgm:pt>
    <dgm:pt modelId="{4F1F5210-9781-4009-865A-C39617A92CA8}" type="pres">
      <dgm:prSet presAssocID="{264240B2-0433-48DE-85AD-B12F544CE5DF}" presName="Image" presStyleLbl="fgImgPlace1" presStyleIdx="1" presStyleCnt="3" custAng="4049284" custScaleX="111479" custScaleY="111447" custLinFactNeighborX="-8348" custLinFactNeighborY="-745"/>
      <dgm:spPr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27214C17-1F44-48BC-A46E-B5C29DEF8205}" type="pres">
      <dgm:prSet presAssocID="{264240B2-0433-48DE-85AD-B12F544CE5DF}" presName="Child2" presStyleLbl="revTx" presStyleIdx="1" presStyleCnt="3" custLinFactNeighborX="-33189" custLinFactNeighborY="-8580">
        <dgm:presLayoutVars>
          <dgm:chMax val="0"/>
          <dgm:chPref val="0"/>
          <dgm:bulletEnabled val="1"/>
        </dgm:presLayoutVars>
      </dgm:prSet>
      <dgm:spPr/>
    </dgm:pt>
    <dgm:pt modelId="{D5FBD0BB-08E9-4A3A-BD1F-AA094AB9B1A0}" type="pres">
      <dgm:prSet presAssocID="{C5719CFF-61D3-45BF-BAD7-7A81949F12CC}" presName="Image3" presStyleCnt="0"/>
      <dgm:spPr/>
    </dgm:pt>
    <dgm:pt modelId="{B455D2FF-E6CE-4E10-8C0B-FBF5966CDEA2}" type="pres">
      <dgm:prSet presAssocID="{C5719CFF-61D3-45BF-BAD7-7A81949F12CC}" presName="Image" presStyleLbl="fgImgPlace1" presStyleIdx="2" presStyleCnt="3" custScaleX="98054" custScaleY="101632" custLinFactNeighborX="-2490" custLinFactNeighborY="2818"/>
      <dgm:spPr>
        <a:blipFill rotWithShape="1">
          <a:blip xmlns:r="http://schemas.openxmlformats.org/officeDocument/2006/relationships" r:embed="rId3"/>
          <a:srcRect/>
          <a:stretch>
            <a:fillRect l="-32000" r="-32000"/>
          </a:stretch>
        </a:blipFill>
      </dgm:spPr>
    </dgm:pt>
    <dgm:pt modelId="{998CEA47-38B4-4460-B32B-98598DD4FB17}" type="pres">
      <dgm:prSet presAssocID="{C5719CFF-61D3-45BF-BAD7-7A81949F12CC}" presName="Child3" presStyleLbl="revTx" presStyleIdx="2" presStyleCnt="3" custLinFactNeighborX="-7801">
        <dgm:presLayoutVars>
          <dgm:chMax val="0"/>
          <dgm:chPref val="0"/>
          <dgm:bulletEnabled val="1"/>
        </dgm:presLayoutVars>
      </dgm:prSet>
      <dgm:spPr/>
    </dgm:pt>
  </dgm:ptLst>
  <dgm:cxnLst>
    <dgm:cxn modelId="{A63DCA14-AD0A-4C27-902A-6074A2061592}" type="presOf" srcId="{9D64ACB7-1E1F-4DA1-9CD9-C7899D968026}" destId="{85EC0A56-3027-49B3-9B3C-18816F62620C}" srcOrd="0" destOrd="0" presId="urn:microsoft.com/office/officeart/2011/layout/RadialPictureList"/>
    <dgm:cxn modelId="{9833C75A-24F6-43E1-B9A1-63871F86CFB0}" type="presOf" srcId="{C5719CFF-61D3-45BF-BAD7-7A81949F12CC}" destId="{998CEA47-38B4-4460-B32B-98598DD4FB17}" srcOrd="0" destOrd="0" presId="urn:microsoft.com/office/officeart/2011/layout/RadialPictureList"/>
    <dgm:cxn modelId="{8922AE81-43DA-4376-A18B-AFBAE4AAAEFF}" srcId="{CD9CF63A-4017-46D3-939E-F81690607F3D}" destId="{264240B2-0433-48DE-85AD-B12F544CE5DF}" srcOrd="1" destOrd="0" parTransId="{C7A5CFCD-F77D-4CD9-B46C-D6E5AA0725A1}" sibTransId="{3079B7DD-FC36-4A68-A2C3-A2F8E6609C54}"/>
    <dgm:cxn modelId="{DEFDCB92-CE3E-42CE-A1AA-C08592AF5920}" srcId="{CD9CF63A-4017-46D3-939E-F81690607F3D}" destId="{9D64ACB7-1E1F-4DA1-9CD9-C7899D968026}" srcOrd="0" destOrd="0" parTransId="{52D6A0A3-C626-4B03-A74E-7E2A2AB393F3}" sibTransId="{85A1D2AA-3B9C-4094-9E84-D682E2BE478E}"/>
    <dgm:cxn modelId="{51EC339B-1557-4D96-8AD3-C3A04193F873}" srcId="{CD9CF63A-4017-46D3-939E-F81690607F3D}" destId="{C5719CFF-61D3-45BF-BAD7-7A81949F12CC}" srcOrd="2" destOrd="0" parTransId="{145B4945-FAC5-464D-8CEA-DB4026646298}" sibTransId="{C5044EF8-3ACD-4122-92DC-6C35E44F3863}"/>
    <dgm:cxn modelId="{4EC47EB1-1E68-4654-965D-8F6BA593B806}" type="presOf" srcId="{98111AA7-67F9-438B-A4E8-223B8D9B0C6D}" destId="{4C1C604F-E9D6-4321-8317-CC8BB194A0C1}" srcOrd="0" destOrd="0" presId="urn:microsoft.com/office/officeart/2011/layout/RadialPictureList"/>
    <dgm:cxn modelId="{39E0DCBC-FAC5-4598-BDE8-BF7102B3BF5F}" type="presOf" srcId="{264240B2-0433-48DE-85AD-B12F544CE5DF}" destId="{27214C17-1F44-48BC-A46E-B5C29DEF8205}" srcOrd="0" destOrd="0" presId="urn:microsoft.com/office/officeart/2011/layout/RadialPictureList"/>
    <dgm:cxn modelId="{DED0C0DF-07BB-4BA4-843E-72351809F218}" type="presOf" srcId="{CD9CF63A-4017-46D3-939E-F81690607F3D}" destId="{B8425F61-7F98-4460-8B9E-755817FC2DD8}" srcOrd="0" destOrd="0" presId="urn:microsoft.com/office/officeart/2011/layout/RadialPictureList"/>
    <dgm:cxn modelId="{2921DBEB-E78C-493A-B874-7DB15EEC54CC}" srcId="{98111AA7-67F9-438B-A4E8-223B8D9B0C6D}" destId="{CD9CF63A-4017-46D3-939E-F81690607F3D}" srcOrd="0" destOrd="0" parTransId="{B508A6DF-0AC6-44FC-84FD-E81FB801D65F}" sibTransId="{A04A2E30-7B41-4EAE-8BA6-B78CB5AB5674}"/>
    <dgm:cxn modelId="{453540CD-599F-4105-BD8C-F4B8E60387EE}" type="presParOf" srcId="{4C1C604F-E9D6-4321-8317-CC8BB194A0C1}" destId="{B8425F61-7F98-4460-8B9E-755817FC2DD8}" srcOrd="0" destOrd="0" presId="urn:microsoft.com/office/officeart/2011/layout/RadialPictureList"/>
    <dgm:cxn modelId="{EFF6F6F1-57A4-49A9-94E7-84766B493563}" type="presParOf" srcId="{4C1C604F-E9D6-4321-8317-CC8BB194A0C1}" destId="{1A82A5C1-D518-4C8E-9946-17583114B6BD}" srcOrd="1" destOrd="0" presId="urn:microsoft.com/office/officeart/2011/layout/RadialPictureList"/>
    <dgm:cxn modelId="{FE414DA1-42C6-4431-8727-100AE7F422CB}" type="presParOf" srcId="{4C1C604F-E9D6-4321-8317-CC8BB194A0C1}" destId="{C0D0EC3F-17A0-483A-B3CC-3AF1589BF898}" srcOrd="2" destOrd="0" presId="urn:microsoft.com/office/officeart/2011/layout/RadialPictureList"/>
    <dgm:cxn modelId="{433616AD-5173-42A2-A67B-25EB8E1E521C}" type="presParOf" srcId="{4C1C604F-E9D6-4321-8317-CC8BB194A0C1}" destId="{85EC0A56-3027-49B3-9B3C-18816F62620C}" srcOrd="3" destOrd="0" presId="urn:microsoft.com/office/officeart/2011/layout/RadialPictureList"/>
    <dgm:cxn modelId="{BEBAB98F-D28A-45C8-B6F6-2538F052FDE9}" type="presParOf" srcId="{4C1C604F-E9D6-4321-8317-CC8BB194A0C1}" destId="{66F7D4EF-981B-498A-98C6-46F320608132}" srcOrd="4" destOrd="0" presId="urn:microsoft.com/office/officeart/2011/layout/RadialPictureList"/>
    <dgm:cxn modelId="{3D3778AA-0179-438E-AABF-3557FAD8C029}" type="presParOf" srcId="{66F7D4EF-981B-498A-98C6-46F320608132}" destId="{4F1F5210-9781-4009-865A-C39617A92CA8}" srcOrd="0" destOrd="0" presId="urn:microsoft.com/office/officeart/2011/layout/RadialPictureList"/>
    <dgm:cxn modelId="{DD5DCD0B-61C0-49AA-BA16-A11A29780049}" type="presParOf" srcId="{4C1C604F-E9D6-4321-8317-CC8BB194A0C1}" destId="{27214C17-1F44-48BC-A46E-B5C29DEF8205}" srcOrd="5" destOrd="0" presId="urn:microsoft.com/office/officeart/2011/layout/RadialPictureList"/>
    <dgm:cxn modelId="{621186ED-F8AD-448C-94C5-7732DB3E779A}" type="presParOf" srcId="{4C1C604F-E9D6-4321-8317-CC8BB194A0C1}" destId="{D5FBD0BB-08E9-4A3A-BD1F-AA094AB9B1A0}" srcOrd="6" destOrd="0" presId="urn:microsoft.com/office/officeart/2011/layout/RadialPictureList"/>
    <dgm:cxn modelId="{2FAA129A-D420-47D8-B8BA-F52895AA7D8C}" type="presParOf" srcId="{D5FBD0BB-08E9-4A3A-BD1F-AA094AB9B1A0}" destId="{B455D2FF-E6CE-4E10-8C0B-FBF5966CDEA2}" srcOrd="0" destOrd="0" presId="urn:microsoft.com/office/officeart/2011/layout/RadialPictureList"/>
    <dgm:cxn modelId="{D0F13A09-E700-4062-8A5B-2DC280D93CE4}" type="presParOf" srcId="{4C1C604F-E9D6-4321-8317-CC8BB194A0C1}" destId="{998CEA47-38B4-4460-B32B-98598DD4FB17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25F61-7F98-4460-8B9E-755817FC2DD8}">
      <dsp:nvSpPr>
        <dsp:cNvPr id="0" name=""/>
        <dsp:cNvSpPr/>
      </dsp:nvSpPr>
      <dsp:spPr>
        <a:xfrm>
          <a:off x="1026476" y="1474440"/>
          <a:ext cx="1990507" cy="19906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Silver(I) complexes </a:t>
          </a:r>
        </a:p>
      </dsp:txBody>
      <dsp:txXfrm>
        <a:off x="1317979" y="1765957"/>
        <a:ext cx="1407501" cy="1407571"/>
      </dsp:txXfrm>
    </dsp:sp>
    <dsp:sp modelId="{1A82A5C1-D518-4C8E-9946-17583114B6BD}">
      <dsp:nvSpPr>
        <dsp:cNvPr id="0" name=""/>
        <dsp:cNvSpPr/>
      </dsp:nvSpPr>
      <dsp:spPr>
        <a:xfrm>
          <a:off x="0" y="367665"/>
          <a:ext cx="4012534" cy="418282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D0EC3F-17A0-483A-B3CC-3AF1589BF898}">
      <dsp:nvSpPr>
        <dsp:cNvPr id="0" name=""/>
        <dsp:cNvSpPr/>
      </dsp:nvSpPr>
      <dsp:spPr>
        <a:xfrm>
          <a:off x="2785745" y="647618"/>
          <a:ext cx="1097277" cy="1097274"/>
        </a:xfrm>
        <a:prstGeom prst="ellipse">
          <a:avLst/>
        </a:prstGeom>
        <a:blipFill rotWithShape="1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5EC0A56-3027-49B3-9B3C-18816F62620C}">
      <dsp:nvSpPr>
        <dsp:cNvPr id="0" name=""/>
        <dsp:cNvSpPr/>
      </dsp:nvSpPr>
      <dsp:spPr>
        <a:xfrm>
          <a:off x="3436513" y="523075"/>
          <a:ext cx="1427313" cy="10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BSA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3436513" y="523075"/>
        <a:ext cx="1427313" cy="1032320"/>
      </dsp:txXfrm>
    </dsp:sp>
    <dsp:sp modelId="{4F1F5210-9781-4009-865A-C39617A92CA8}">
      <dsp:nvSpPr>
        <dsp:cNvPr id="0" name=""/>
        <dsp:cNvSpPr/>
      </dsp:nvSpPr>
      <dsp:spPr>
        <a:xfrm rot="4049284">
          <a:off x="3216457" y="1864719"/>
          <a:ext cx="1188725" cy="11887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7214C17-1F44-48BC-A46E-B5C29DEF8205}">
      <dsp:nvSpPr>
        <dsp:cNvPr id="0" name=""/>
        <dsp:cNvSpPr/>
      </dsp:nvSpPr>
      <dsp:spPr>
        <a:xfrm>
          <a:off x="4046114" y="1860199"/>
          <a:ext cx="1427313" cy="10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DNA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4046114" y="1860199"/>
        <a:ext cx="1427313" cy="1032320"/>
      </dsp:txXfrm>
    </dsp:sp>
    <dsp:sp modelId="{B455D2FF-E6CE-4E10-8C0B-FBF5966CDEA2}">
      <dsp:nvSpPr>
        <dsp:cNvPr id="0" name=""/>
        <dsp:cNvSpPr/>
      </dsp:nvSpPr>
      <dsp:spPr>
        <a:xfrm>
          <a:off x="2938362" y="3185654"/>
          <a:ext cx="1045571" cy="10840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2000" r="-3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98CEA47-38B4-4460-B32B-98598DD4FB17}">
      <dsp:nvSpPr>
        <dsp:cNvPr id="0" name=""/>
        <dsp:cNvSpPr/>
      </dsp:nvSpPr>
      <dsp:spPr>
        <a:xfrm>
          <a:off x="3990397" y="3186051"/>
          <a:ext cx="1427313" cy="10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5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rPr>
            <a:t>Caenorhabditis elegans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anose="02040502050505030304" pitchFamily="18" charset="0"/>
          </a:endParaRPr>
        </a:p>
      </dsp:txBody>
      <dsp:txXfrm>
        <a:off x="3990397" y="3186051"/>
        <a:ext cx="1427313" cy="103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6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413933"/>
            <a:ext cx="8502073" cy="4213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DNA/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BSA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binding affinities and </a:t>
            </a:r>
            <a:r>
              <a:rPr lang="en-US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vivo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toxicity of</a:t>
            </a:r>
          </a:p>
          <a:p>
            <a:pPr algn="ctr"/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dinuclear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silver(I) complexes with phthalazine </a:t>
            </a:r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1600" dirty="0"/>
          </a:p>
          <a:p>
            <a:pPr algn="ctr"/>
            <a:r>
              <a:rPr lang="it-IT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Tina P. Andrejević</a:t>
            </a:r>
            <a:r>
              <a:rPr lang="it-IT" sz="16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</a:t>
            </a:r>
            <a:r>
              <a:rPr lang="it-IT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*, Dusan Milivojevic</a:t>
            </a:r>
            <a:r>
              <a:rPr lang="it-IT" sz="16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16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Darko P. Ašanin</a:t>
            </a:r>
            <a:r>
              <a:rPr lang="it-IT" sz="16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Nevena Lj. Stevanović</a:t>
            </a:r>
            <a:r>
              <a:rPr lang="it-IT" sz="16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it-IT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Jasmina Nikodinovic-Runic</a:t>
            </a:r>
            <a:r>
              <a:rPr lang="it-IT" sz="16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Miloš I. Djuran</a:t>
            </a:r>
            <a:r>
              <a:rPr lang="it-IT" sz="16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Biljana Đ. Glišić</a:t>
            </a:r>
            <a:r>
              <a:rPr lang="it-IT" sz="16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Latn-R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1100" dirty="0"/>
          </a:p>
          <a:p>
            <a:pPr algn="just"/>
            <a:r>
              <a:rPr lang="en-US" sz="1300" baseline="30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Kragujevac, Faculty of Science, Department of Chemistry, R. </a:t>
            </a:r>
            <a:r>
              <a:rPr lang="en-US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Domanovića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12, 34000 Kragujevac, Serbia</a:t>
            </a:r>
            <a:endParaRPr lang="en-US" sz="1300" baseline="30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300" baseline="30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Institute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Molecular Genetics and Genetic Engineering, University of Belgrade, </a:t>
            </a:r>
            <a:r>
              <a:rPr lang="en-US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Vojvode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Stepe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444a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11042 Belgrade, Serbia</a:t>
            </a:r>
            <a:endParaRPr lang="en-US" sz="1300" baseline="30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US" sz="1300" baseline="30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Kragujevac, Institute for Information Technologies Kragujevac, Department of Science, Jovana </a:t>
            </a:r>
            <a:r>
              <a:rPr lang="en-US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Cvijića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bb, 34000 Kragujevac, Serbia</a:t>
            </a:r>
          </a:p>
          <a:p>
            <a:pPr marL="0" marR="0" algn="just"/>
            <a:r>
              <a:rPr lang="en-US" sz="13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Serbian Academy of Sciences and Arts, </a:t>
            </a:r>
            <a:r>
              <a:rPr lang="en-US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Knez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Mihailova</a:t>
            </a: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35, 11000 Belgrade, Serbia</a:t>
            </a:r>
            <a:endParaRPr lang="sr-Latn-RS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/>
            <a:endParaRPr lang="en-US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100" dirty="0">
              <a:latin typeface="+mj-lt"/>
            </a:endParaRPr>
          </a:p>
          <a:p>
            <a:endParaRPr lang="fr-FR" sz="1100" dirty="0">
              <a:latin typeface="Palatino Linotype" panose="0204050205050503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Corresponding author: </a:t>
            </a:r>
            <a:r>
              <a:rPr lang="en-US" sz="1100" u="sng" dirty="0" err="1">
                <a:solidFill>
                  <a:srgbClr val="00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tina.andrejevic@pmf.kg.ac.r</a:t>
            </a:r>
            <a:r>
              <a:rPr lang="sr-Latn-RS" sz="1100" u="sng" dirty="0">
                <a:solidFill>
                  <a:srgbClr val="00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7C2D58D-F971-4400-9E55-62ED6FFC22DC}"/>
              </a:ext>
            </a:extLst>
          </p:cNvPr>
          <p:cNvGrpSpPr/>
          <p:nvPr/>
        </p:nvGrpSpPr>
        <p:grpSpPr>
          <a:xfrm>
            <a:off x="2329873" y="5410200"/>
            <a:ext cx="5312802" cy="1017889"/>
            <a:chOff x="2193967" y="5521023"/>
            <a:chExt cx="5312802" cy="1017889"/>
          </a:xfrm>
        </p:grpSpPr>
        <p:pic>
          <p:nvPicPr>
            <p:cNvPr id="11" name="Picture 6" descr="C:\Users\Darko\Desktop\unnamed (1).jpg">
              <a:extLst>
                <a:ext uri="{FF2B5EF4-FFF2-40B4-BE49-F238E27FC236}">
                  <a16:creationId xmlns:a16="http://schemas.microsoft.com/office/drawing/2014/main" id="{ECC9C287-F51C-48FD-A80F-1BC793FAF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l="25442" r="26910"/>
            <a:stretch/>
          </p:blipFill>
          <p:spPr bwMode="auto">
            <a:xfrm>
              <a:off x="6593293" y="5521023"/>
              <a:ext cx="913476" cy="958567"/>
            </a:xfrm>
            <a:prstGeom prst="rect">
              <a:avLst/>
            </a:prstGeom>
            <a:noFill/>
          </p:spPr>
        </p:pic>
        <p:pic>
          <p:nvPicPr>
            <p:cNvPr id="13" name="Picture 2" descr="C:\Users\Darko\Desktop\logox.png">
              <a:extLst>
                <a:ext uri="{FF2B5EF4-FFF2-40B4-BE49-F238E27FC236}">
                  <a16:creationId xmlns:a16="http://schemas.microsoft.com/office/drawing/2014/main" id="{478E1BA7-FE24-46B5-931B-523E51A06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798711" y="5602141"/>
              <a:ext cx="1391500" cy="818342"/>
            </a:xfrm>
            <a:prstGeom prst="rect">
              <a:avLst/>
            </a:prstGeom>
            <a:noFill/>
          </p:spPr>
        </p:pic>
        <p:pic>
          <p:nvPicPr>
            <p:cNvPr id="17" name="Picture 4" descr="C:\Users\Darko\Desktop\logo.jpg">
              <a:extLst>
                <a:ext uri="{FF2B5EF4-FFF2-40B4-BE49-F238E27FC236}">
                  <a16:creationId xmlns:a16="http://schemas.microsoft.com/office/drawing/2014/main" id="{131D52AA-FC6B-4E93-AC31-02C4907CF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505200" y="5569265"/>
              <a:ext cx="880294" cy="969647"/>
            </a:xfrm>
            <a:prstGeom prst="rect">
              <a:avLst/>
            </a:prstGeom>
            <a:noFill/>
          </p:spPr>
        </p:pic>
        <p:pic>
          <p:nvPicPr>
            <p:cNvPr id="19" name="Picture 3" descr="C:\Users\Darko\Desktop\logopmf.png">
              <a:extLst>
                <a:ext uri="{FF2B5EF4-FFF2-40B4-BE49-F238E27FC236}">
                  <a16:creationId xmlns:a16="http://schemas.microsoft.com/office/drawing/2014/main" id="{C93572EC-470E-4FA5-8B47-602CFA2AA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193967" y="5521023"/>
              <a:ext cx="818342" cy="818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874A1BB-3598-4E44-9D5B-ABA9BD721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41" y="914400"/>
            <a:ext cx="8503639" cy="3204000"/>
          </a:xfrm>
          <a:prstGeom prst="rect">
            <a:avLst/>
          </a:prstGeom>
        </p:spPr>
      </p:pic>
      <p:sp>
        <p:nvSpPr>
          <p:cNvPr id="3" name="Okvir za tekst 6">
            <a:extLst>
              <a:ext uri="{FF2B5EF4-FFF2-40B4-BE49-F238E27FC236}">
                <a16:creationId xmlns:a16="http://schemas.microsoft.com/office/drawing/2014/main" id="{1B718585-1F85-4C39-8F4F-8D4EFD51FDBF}"/>
              </a:ext>
            </a:extLst>
          </p:cNvPr>
          <p:cNvSpPr txBox="1"/>
          <p:nvPr/>
        </p:nvSpPr>
        <p:spPr>
          <a:xfrm>
            <a:off x="1143000" y="4592865"/>
            <a:ext cx="6968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Fluorescence emission spectra of BSA in the presence of an increasing concentration of </a:t>
            </a:r>
            <a:r>
              <a:rPr lang="en-US" sz="1500" b="1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Ag1</a:t>
            </a:r>
            <a:r>
              <a:rPr lang="en-US" sz="15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 complex alongside. Arrow shows the intensity changes upon increased amount of the complex. Inserted graph: </a:t>
            </a:r>
            <a:r>
              <a:rPr lang="sr-Cyrl-CS" sz="1500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Stern-Volmer</a:t>
            </a:r>
            <a:r>
              <a:rPr lang="sr-Cyrl-CS" sz="15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sr-Cyrl-CS" sz="1500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plots</a:t>
            </a:r>
            <a:r>
              <a:rPr lang="sr-Cyrl-CS" sz="15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 of </a:t>
            </a:r>
            <a:r>
              <a:rPr lang="sr-Cyrl-CS" sz="1500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F</a:t>
            </a:r>
            <a:r>
              <a:rPr lang="sr-Cyrl-CS" sz="1500" baseline="-25000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0</a:t>
            </a:r>
            <a:r>
              <a:rPr lang="sr-Cyrl-CS" sz="15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/F </a:t>
            </a:r>
            <a:r>
              <a:rPr lang="sr-Cyrl-CS" sz="1500" i="1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vs</a:t>
            </a:r>
            <a:r>
              <a:rPr lang="sr-Cyrl-CS" sz="15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 [</a:t>
            </a:r>
            <a:r>
              <a:rPr lang="sr-Cyrl-CS" sz="1500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complex</a:t>
            </a:r>
            <a:r>
              <a:rPr lang="sr-Cyrl-CS" sz="15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]</a:t>
            </a:r>
            <a:endParaRPr lang="sr-Latn-RS" sz="1500" dirty="0">
              <a:solidFill>
                <a:srgbClr val="305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8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3E6A92-A957-4795-B305-9342A26CD2A7}"/>
              </a:ext>
            </a:extLst>
          </p:cNvPr>
          <p:cNvSpPr txBox="1"/>
          <p:nvPr/>
        </p:nvSpPr>
        <p:spPr>
          <a:xfrm>
            <a:off x="1084551" y="381000"/>
            <a:ext cx="696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i="1" dirty="0">
                <a:solidFill>
                  <a:srgbClr val="CC6600"/>
                </a:solidFill>
              </a:rPr>
              <a:t>In vivo cytotoxicity </a:t>
            </a:r>
            <a:r>
              <a:rPr lang="en-US" sz="2400" b="1" i="1" dirty="0">
                <a:solidFill>
                  <a:srgbClr val="CC6600"/>
                </a:solidFill>
              </a:rPr>
              <a:t> of Ag1 and Ag2</a:t>
            </a:r>
            <a:br>
              <a:rPr lang="sr-Latn-RS" sz="2400" b="1" i="1" dirty="0">
                <a:solidFill>
                  <a:srgbClr val="CC6600"/>
                </a:solidFill>
              </a:rPr>
            </a:br>
            <a:r>
              <a:rPr lang="sr-Latn-RS" sz="2400" b="1" i="1" dirty="0">
                <a:solidFill>
                  <a:srgbClr val="CC6600"/>
                </a:solidFill>
              </a:rPr>
              <a:t>C.elegans model</a:t>
            </a:r>
            <a:endParaRPr lang="fr-FR" sz="2400" b="1" i="1" dirty="0">
              <a:solidFill>
                <a:srgbClr val="CC66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57D985-5654-4152-B312-72B8DDFD578E}"/>
              </a:ext>
            </a:extLst>
          </p:cNvPr>
          <p:cNvGrpSpPr/>
          <p:nvPr/>
        </p:nvGrpSpPr>
        <p:grpSpPr>
          <a:xfrm>
            <a:off x="1502353" y="1369535"/>
            <a:ext cx="6910623" cy="2969161"/>
            <a:chOff x="1502353" y="1369535"/>
            <a:chExt cx="6910623" cy="29691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7F1346-8068-4598-A1D3-9FBE2CB7E3CE}"/>
                </a:ext>
              </a:extLst>
            </p:cNvPr>
            <p:cNvGrpSpPr/>
            <p:nvPr/>
          </p:nvGrpSpPr>
          <p:grpSpPr>
            <a:xfrm>
              <a:off x="1502353" y="1369535"/>
              <a:ext cx="6910623" cy="2632565"/>
              <a:chOff x="1511468" y="1815750"/>
              <a:chExt cx="6910623" cy="263256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4A8F681-46BA-434C-ABF8-D3F74AFD45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811" t="1735" r="475" b="13682"/>
              <a:stretch/>
            </p:blipFill>
            <p:spPr>
              <a:xfrm>
                <a:off x="1844749" y="1815750"/>
                <a:ext cx="6003851" cy="25920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F102F9-E3B7-48FE-B430-5793197E8256}"/>
                  </a:ext>
                </a:extLst>
              </p:cNvPr>
              <p:cNvSpPr txBox="1"/>
              <p:nvPr/>
            </p:nvSpPr>
            <p:spPr>
              <a:xfrm>
                <a:off x="2057400" y="4109761"/>
                <a:ext cx="762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RS" sz="1600" b="1" dirty="0"/>
                  <a:t>DMSO</a:t>
                </a:r>
                <a:endParaRPr lang="en-US" sz="16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C77978-8FEA-4689-8CD3-BB9BCE6D61BB}"/>
                  </a:ext>
                </a:extLst>
              </p:cNvPr>
              <p:cNvSpPr txBox="1"/>
              <p:nvPr/>
            </p:nvSpPr>
            <p:spPr>
              <a:xfrm rot="16200000">
                <a:off x="652045" y="2949400"/>
                <a:ext cx="20574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RS" sz="1600" b="1" dirty="0"/>
                  <a:t>survived </a:t>
                </a:r>
                <a:r>
                  <a:rPr lang="sr-Latn-RS" sz="1600" b="1" i="1" dirty="0"/>
                  <a:t>C. elegans</a:t>
                </a:r>
                <a:r>
                  <a:rPr lang="sr-Latn-RS" sz="1600" b="1" dirty="0"/>
                  <a:t>, %</a:t>
                </a:r>
                <a:endParaRPr lang="en-US" sz="1600" b="1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3C1976-4AA7-4469-A3B2-35AEB4AF508D}"/>
                  </a:ext>
                </a:extLst>
              </p:cNvPr>
              <p:cNvSpPr txBox="1"/>
              <p:nvPr/>
            </p:nvSpPr>
            <p:spPr>
              <a:xfrm>
                <a:off x="7660091" y="3003642"/>
                <a:ext cx="762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RS" sz="1400" b="1" dirty="0"/>
                  <a:t>Ag1</a:t>
                </a:r>
                <a:endParaRPr lang="en-US" sz="1400" b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BB8B64-6B02-4E8F-B657-4B517EE21DE8}"/>
                  </a:ext>
                </a:extLst>
              </p:cNvPr>
              <p:cNvSpPr txBox="1"/>
              <p:nvPr/>
            </p:nvSpPr>
            <p:spPr>
              <a:xfrm>
                <a:off x="7640046" y="3298289"/>
                <a:ext cx="762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RS" sz="1400" b="1" dirty="0"/>
                  <a:t>Ag2</a:t>
                </a:r>
                <a:endParaRPr lang="en-US" sz="1600" b="1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09BFED-AF7D-4E6C-A72E-B5D795D6A766}"/>
                </a:ext>
              </a:extLst>
            </p:cNvPr>
            <p:cNvSpPr txBox="1"/>
            <p:nvPr/>
          </p:nvSpPr>
          <p:spPr>
            <a:xfrm>
              <a:off x="3097861" y="4000142"/>
              <a:ext cx="426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RS" sz="1600" b="1" dirty="0"/>
                <a:t>concentration of silver(I) complex, </a:t>
              </a:r>
              <a:r>
                <a:rPr lang="el-GR" sz="1600" b="1" dirty="0"/>
                <a:t>μ</a:t>
              </a:r>
              <a:r>
                <a:rPr lang="sr-Latn-RS" sz="1600" b="1" dirty="0"/>
                <a:t>g/mL</a:t>
              </a:r>
              <a:endParaRPr lang="en-US" sz="1600" b="1" dirty="0"/>
            </a:p>
          </p:txBody>
        </p:sp>
      </p:grpSp>
      <p:sp>
        <p:nvSpPr>
          <p:cNvPr id="32" name="Okvir za tekst 3">
            <a:extLst>
              <a:ext uri="{FF2B5EF4-FFF2-40B4-BE49-F238E27FC236}">
                <a16:creationId xmlns:a16="http://schemas.microsoft.com/office/drawing/2014/main" id="{123CD887-8754-41BA-8973-2A43AD852B2A}"/>
              </a:ext>
            </a:extLst>
          </p:cNvPr>
          <p:cNvSpPr txBox="1"/>
          <p:nvPr/>
        </p:nvSpPr>
        <p:spPr>
          <a:xfrm>
            <a:off x="1221944" y="4593085"/>
            <a:ext cx="669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IC</a:t>
            </a:r>
            <a:r>
              <a:rPr lang="ru-RU" baseline="-25000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50</a:t>
            </a:r>
            <a:r>
              <a:rPr lang="sr-Latn-R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sr-Latn-RS" dirty="0" err="1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values</a:t>
            </a:r>
            <a:r>
              <a:rPr lang="sr-Latn-R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of </a:t>
            </a:r>
            <a:r>
              <a:rPr lang="sr-Latn-RS" b="1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Ag1</a:t>
            </a:r>
            <a:r>
              <a:rPr lang="sr-Latn-R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sr-Latn-RS" b="1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Ag2</a:t>
            </a:r>
            <a:r>
              <a:rPr lang="sr-Latn-R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 are </a:t>
            </a:r>
            <a:r>
              <a:rPr lang="ru-RU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12</a:t>
            </a:r>
            <a:r>
              <a:rPr lang="sr-Latn-R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5 </a:t>
            </a:r>
            <a:r>
              <a:rPr lang="sr-Latn-R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and 6.25 </a:t>
            </a:r>
            <a:r>
              <a:rPr lang="ru-RU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µg/mL, </a:t>
            </a:r>
            <a:r>
              <a:rPr lang="sr-Latn-R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respectively</a:t>
            </a:r>
            <a:endParaRPr lang="en-US" dirty="0">
              <a:solidFill>
                <a:srgbClr val="660066"/>
              </a:solidFill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A04E3DF-75BF-4D05-8DCC-AB8A4B129B21}"/>
              </a:ext>
            </a:extLst>
          </p:cNvPr>
          <p:cNvSpPr>
            <a:spLocks noChangeAspect="1"/>
          </p:cNvSpPr>
          <p:nvPr/>
        </p:nvSpPr>
        <p:spPr>
          <a:xfrm>
            <a:off x="2133600" y="840432"/>
            <a:ext cx="4267206" cy="4267191"/>
          </a:xfrm>
          <a:prstGeom prst="ellipse">
            <a:avLst/>
          </a:prstGeom>
          <a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40AEB-E0F6-4037-B240-41D6107AF1EA}"/>
              </a:ext>
            </a:extLst>
          </p:cNvPr>
          <p:cNvSpPr txBox="1"/>
          <p:nvPr/>
        </p:nvSpPr>
        <p:spPr>
          <a:xfrm>
            <a:off x="533400" y="1371600"/>
            <a:ext cx="8153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[{Ag(NO</a:t>
            </a:r>
            <a:r>
              <a:rPr lang="en-US" sz="20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)(</a:t>
            </a:r>
            <a:r>
              <a:rPr lang="en-US" sz="20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phtz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)}</a:t>
            </a:r>
            <a:r>
              <a:rPr lang="en-US" sz="20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phtz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(</a:t>
            </a:r>
            <a:r>
              <a:rPr lang="en-US" sz="20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Ag1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and [{Ag(CF</a:t>
            </a:r>
            <a:r>
              <a:rPr lang="en-US" sz="20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)(</a:t>
            </a:r>
            <a:r>
              <a:rPr lang="en-US" sz="20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phtz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)}</a:t>
            </a:r>
            <a:r>
              <a:rPr lang="en-US" sz="20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phtz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(</a:t>
            </a:r>
            <a:r>
              <a:rPr lang="en-US" sz="20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Ag2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sr-Latn-R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complexes interact with ctDNA through electrostatic mode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Complexes </a:t>
            </a:r>
            <a:r>
              <a:rPr lang="en-US" sz="20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Ag1 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Ag2 </a:t>
            </a:r>
            <a:r>
              <a:rPr lang="sr-Latn-R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greater 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affinity</a:t>
            </a:r>
            <a:r>
              <a:rPr lang="sr-Latn-R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toward  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BSA </a:t>
            </a:r>
            <a:r>
              <a:rPr lang="sr-Latn-R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respect to DNA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partition coefﬁcient values for </a:t>
            </a:r>
            <a:r>
              <a:rPr lang="en-US" sz="20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Ag1 </a:t>
            </a:r>
            <a:r>
              <a:rPr lang="sr-Latn-R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accordance with higher cellular uptake efficiency and better antibacterial activity of </a:t>
            </a:r>
            <a:r>
              <a:rPr lang="en-US" sz="20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Ag1</a:t>
            </a:r>
            <a:r>
              <a:rPr lang="en-US" sz="2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respect to </a:t>
            </a:r>
            <a:r>
              <a:rPr lang="en-US" sz="20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Ag2</a:t>
            </a:r>
            <a:endParaRPr lang="sr-Latn-RS" sz="2000" b="1" dirty="0">
              <a:solidFill>
                <a:srgbClr val="66006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presently investigated complexes </a:t>
            </a:r>
            <a:r>
              <a:rPr lang="sr-Latn-RS" sz="2000" b="1" dirty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Ag1</a:t>
            </a:r>
            <a:r>
              <a:rPr lang="sr-Latn-RS" sz="2000" dirty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r-Latn-RS" sz="2000" b="1" dirty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Ag2</a:t>
            </a:r>
            <a:r>
              <a:rPr lang="sr-Latn-RS" sz="2000" dirty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are moderatly cytotoxic </a:t>
            </a:r>
            <a:r>
              <a:rPr lang="sr-Latn-RS" sz="2000" i="1" dirty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vivo </a:t>
            </a:r>
            <a:r>
              <a:rPr lang="sr-Latn-RS" sz="2000" dirty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r-Latn-RS" sz="2000" i="1" dirty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C. elegans </a:t>
            </a:r>
            <a:r>
              <a:rPr lang="sr-Latn-RS" sz="2000" dirty="0">
                <a:solidFill>
                  <a:srgbClr val="66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GB" sz="2000" dirty="0">
              <a:solidFill>
                <a:srgbClr val="66006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F8F04-6F91-4E71-A2F6-932BD12EDABE}"/>
              </a:ext>
            </a:extLst>
          </p:cNvPr>
          <p:cNvSpPr txBox="1"/>
          <p:nvPr/>
        </p:nvSpPr>
        <p:spPr>
          <a:xfrm>
            <a:off x="6858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886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3F57B4-1C82-40CB-AD04-0E4BFC61E4D0}"/>
              </a:ext>
            </a:extLst>
          </p:cNvPr>
          <p:cNvSpPr txBox="1"/>
          <p:nvPr/>
        </p:nvSpPr>
        <p:spPr>
          <a:xfrm>
            <a:off x="762000" y="1184044"/>
            <a:ext cx="815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2060"/>
                </a:solidFill>
              </a:rPr>
              <a:t>Acknowledgments</a:t>
            </a:r>
            <a:endParaRPr lang="fr-FR" sz="2400" b="1" dirty="0">
              <a:solidFill>
                <a:srgbClr val="002060"/>
              </a:solidFill>
            </a:endParaRPr>
          </a:p>
          <a:p>
            <a:endParaRPr lang="fr-FR" sz="2400" b="1" dirty="0">
              <a:solidFill>
                <a:srgbClr val="60328E"/>
              </a:solidFill>
            </a:endParaRPr>
          </a:p>
          <a:p>
            <a:pPr algn="just"/>
            <a:r>
              <a:rPr lang="en-US" dirty="0">
                <a:solidFill>
                  <a:srgbClr val="60328E"/>
                </a:solidFill>
              </a:rPr>
              <a:t>This research has been financially supported by the Ministry of Education, Science and Technological Development of the Republic of Serbia (Agreements No. 451-03-68/2020-14/200042, 451-03-68/2020-14/200122 and 451-03-68/2020-14/200378)</a:t>
            </a:r>
            <a:r>
              <a:rPr lang="sr-Latn-RS" dirty="0">
                <a:solidFill>
                  <a:srgbClr val="60328E"/>
                </a:solidFill>
              </a:rPr>
              <a:t>. </a:t>
            </a:r>
            <a:r>
              <a:rPr lang="en-US" dirty="0">
                <a:solidFill>
                  <a:srgbClr val="60328E"/>
                </a:solidFill>
              </a:rPr>
              <a:t>This research has also received funding from the Serbian Academy of Sciences and Arts under strategic projects </a:t>
            </a:r>
            <a:r>
              <a:rPr lang="en-US" dirty="0" err="1">
                <a:solidFill>
                  <a:srgbClr val="60328E"/>
                </a:solidFill>
              </a:rPr>
              <a:t>programme</a:t>
            </a:r>
            <a:r>
              <a:rPr lang="en-US" dirty="0">
                <a:solidFill>
                  <a:srgbClr val="60328E"/>
                </a:solidFill>
              </a:rPr>
              <a:t> - grant agreement No. 01-2019-F65 and project of this institution No. F128.</a:t>
            </a:r>
            <a:endParaRPr lang="fr-FR" dirty="0">
              <a:solidFill>
                <a:srgbClr val="60328E"/>
              </a:solidFill>
            </a:endParaRPr>
          </a:p>
        </p:txBody>
      </p:sp>
      <p:pic>
        <p:nvPicPr>
          <p:cNvPr id="3" name="Picture 2" descr="Galerija SANU">
            <a:extLst>
              <a:ext uri="{FF2B5EF4-FFF2-40B4-BE49-F238E27FC236}">
                <a16:creationId xmlns:a16="http://schemas.microsoft.com/office/drawing/2014/main" id="{AC5E9996-A9B1-43F3-AEC4-89BB5D39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00" y="279025"/>
            <a:ext cx="1656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inistry of Education, Science and Technological Development (MoESTD)  (Serbia) | EURASHE">
            <a:extLst>
              <a:ext uri="{FF2B5EF4-FFF2-40B4-BE49-F238E27FC236}">
                <a16:creationId xmlns:a16="http://schemas.microsoft.com/office/drawing/2014/main" id="{1373FC90-800D-44D6-A4DE-B3808489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844490"/>
            <a:ext cx="2022909" cy="202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B0271005-3856-4E73-88F6-29FA9A88D7AE}"/>
              </a:ext>
            </a:extLst>
          </p:cNvPr>
          <p:cNvGrpSpPr/>
          <p:nvPr/>
        </p:nvGrpSpPr>
        <p:grpSpPr>
          <a:xfrm>
            <a:off x="282387" y="136525"/>
            <a:ext cx="8633013" cy="5817032"/>
            <a:chOff x="104741" y="136525"/>
            <a:chExt cx="8633013" cy="5817032"/>
          </a:xfrm>
        </p:grpSpPr>
        <p:sp>
          <p:nvSpPr>
            <p:cNvPr id="5" name="Rectangle 4"/>
            <p:cNvSpPr/>
            <p:nvPr/>
          </p:nvSpPr>
          <p:spPr>
            <a:xfrm>
              <a:off x="453661" y="136525"/>
              <a:ext cx="822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DNA/</a:t>
              </a:r>
              <a:r>
                <a:rPr lang="en-US" sz="2400" b="1" dirty="0" err="1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BSA</a:t>
              </a:r>
              <a:r>
                <a:rPr lang="en-US" sz="24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binding affinities and </a:t>
              </a:r>
              <a:r>
                <a:rPr lang="en-US" sz="2400" b="1" i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 vivo</a:t>
              </a:r>
              <a:r>
                <a:rPr lang="en-US" sz="24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toxicity of</a:t>
              </a:r>
            </a:p>
            <a:p>
              <a:pPr algn="ctr"/>
              <a:r>
                <a:rPr lang="en-US" sz="2400" b="1" dirty="0" err="1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dinuclear</a:t>
              </a:r>
              <a:r>
                <a:rPr lang="en-US" sz="24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silver(I) complexes with phthalazine </a:t>
              </a:r>
              <a:endParaRPr lang="sr-Latn-RS" sz="24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7B8EAF3B-744D-4328-A87E-DCAC41E25D59}"/>
                </a:ext>
              </a:extLst>
            </p:cNvPr>
            <p:cNvGrpSpPr/>
            <p:nvPr/>
          </p:nvGrpSpPr>
          <p:grpSpPr>
            <a:xfrm>
              <a:off x="104741" y="1035403"/>
              <a:ext cx="8633013" cy="4918154"/>
              <a:chOff x="104741" y="1035403"/>
              <a:chExt cx="8633013" cy="491815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07D360E-F485-46D6-A534-1DEE54B77C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962"/>
              <a:stretch/>
            </p:blipFill>
            <p:spPr>
              <a:xfrm>
                <a:off x="6067215" y="4198809"/>
                <a:ext cx="2670539" cy="1127531"/>
              </a:xfrm>
              <a:prstGeom prst="rect">
                <a:avLst/>
              </a:prstGeom>
            </p:spPr>
          </p:pic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BC5E1B11-AA7D-4DC0-AB8C-2461693EB4D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52510220"/>
                  </p:ext>
                </p:extLst>
              </p:nvPr>
            </p:nvGraphicFramePr>
            <p:xfrm>
              <a:off x="525888" y="1035403"/>
              <a:ext cx="5947139" cy="49181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302DD64-9D58-4670-85DD-A4C54A935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741" y="1455829"/>
                <a:ext cx="2240922" cy="159162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8FA8E13-101A-4D67-B1EE-D28A78132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762" y="3810543"/>
                <a:ext cx="1898293" cy="195006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02DFEDF-702D-4BF2-B334-235F3653C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0415" y="1208644"/>
                <a:ext cx="2133600" cy="128301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8FD8CA4-DF47-48FB-8BB1-372A55C937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6442" b="7883"/>
              <a:stretch/>
            </p:blipFill>
            <p:spPr>
              <a:xfrm>
                <a:off x="5693977" y="2703726"/>
                <a:ext cx="2147552" cy="1283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8524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91771"/>
            <a:ext cx="8382000" cy="557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b="1" dirty="0">
                <a:solidFill>
                  <a:srgbClr val="3333CC"/>
                </a:solidFill>
              </a:rPr>
              <a:t>Abstract</a:t>
            </a:r>
            <a:endParaRPr lang="fr-FR" sz="2400" dirty="0">
              <a:solidFill>
                <a:srgbClr val="3333CC"/>
              </a:solidFill>
              <a:highlight>
                <a:srgbClr val="FFFF00"/>
              </a:highlight>
            </a:endParaRPr>
          </a:p>
          <a:p>
            <a:pPr algn="just">
              <a:lnSpc>
                <a:spcPct val="120000"/>
              </a:lnSpc>
            </a:pPr>
            <a:endParaRPr lang="fr-FR" dirty="0"/>
          </a:p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Silver(I) complexes with aromatic nitrogen-containing heterocycles have shown an effective and wide-spectrum antimicrobial activity. The possible mechanism of their antimicrobial activity can be attributed to interactions of these complexes with biomolecules, including DNA and proteins. Herein, we investigated the interactions of </a:t>
            </a:r>
            <a:r>
              <a:rPr lang="en-GB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two antimicrobial active </a:t>
            </a:r>
            <a:r>
              <a:rPr lang="en-GB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dinuclear</a:t>
            </a:r>
            <a:r>
              <a:rPr lang="en-GB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phthalazine-silver(I) complexes, 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[{Ag(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1600" baseline="-250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)(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phtz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)}</a:t>
            </a:r>
            <a:r>
              <a:rPr lang="en-US" sz="16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phtz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(</a:t>
            </a:r>
            <a:r>
              <a:rPr lang="en-US" sz="1600" b="1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Ag1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and [{Ag(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en-US" sz="1600" baseline="-250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1600" baseline="-250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)(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phtz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)}</a:t>
            </a:r>
            <a:r>
              <a:rPr lang="en-US" sz="16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phtz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(</a:t>
            </a:r>
            <a:r>
              <a:rPr lang="en-US" sz="1600" b="1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Ag2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phtz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GB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phthalazine), 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calf thymus DNA (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ctDNA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and bovine serum albumin (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BSA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to evaluate their binding affinities towards these biomolecules for possible insights on their mode of antimicrobial activity. The value of binding constants (</a:t>
            </a:r>
            <a:r>
              <a:rPr lang="en-US" sz="1600" i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600" i="1" baseline="-250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of </a:t>
            </a:r>
            <a:r>
              <a:rPr lang="en-US" sz="1600" b="1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Ag1</a:t>
            </a:r>
            <a:r>
              <a:rPr lang="en-US" sz="16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600" b="1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Ag2</a:t>
            </a:r>
            <a:r>
              <a:rPr lang="en-US" sz="16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BSA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higher than that for DNA, indicating greater affinity of the complexes toward this model protein. The partition coefﬁcient (</a:t>
            </a:r>
            <a:r>
              <a:rPr lang="en-U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logP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values for </a:t>
            </a:r>
            <a:r>
              <a:rPr lang="en-US" sz="1600" b="1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Ag1</a:t>
            </a:r>
            <a:r>
              <a:rPr lang="en-US" sz="16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6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Ag2</a:t>
            </a:r>
            <a:r>
              <a:rPr lang="en-US" sz="16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 0.0035 and -0.0063, respectively, what is in accordance with higher cellular uptake efficiency and better antibacterial activity of </a:t>
            </a:r>
            <a:r>
              <a:rPr lang="en-US" sz="1600" b="1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Ag1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respect to </a:t>
            </a:r>
            <a:r>
              <a:rPr lang="en-US" sz="1600" b="1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Ag2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In order to determine the therapeutic potential of </a:t>
            </a:r>
            <a:r>
              <a:rPr lang="en-US" sz="1600" b="1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Ag1</a:t>
            </a:r>
            <a:r>
              <a:rPr lang="en-US" sz="16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600" b="1" dirty="0" err="1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Ag2</a:t>
            </a:r>
            <a:r>
              <a:rPr lang="en-US" sz="1600" b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complexes, their toxicity </a:t>
            </a:r>
            <a:r>
              <a:rPr lang="en-US" sz="1600" i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vivo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against nematode, </a:t>
            </a:r>
            <a:r>
              <a:rPr lang="en-US" sz="1600" i="1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Caenorhabditis elegans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was investigated.</a:t>
            </a:r>
            <a:endParaRPr lang="sr-Latn-RS" sz="1600" dirty="0">
              <a:solidFill>
                <a:srgbClr val="66006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1600" dirty="0">
              <a:solidFill>
                <a:srgbClr val="3333CC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fr-FR" sz="1600" b="1" dirty="0">
                <a:solidFill>
                  <a:srgbClr val="3333CC"/>
                </a:solidFill>
              </a:rPr>
              <a:t>Keywords: 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Silver(I) complexes; Phthalazine; </a:t>
            </a:r>
            <a:r>
              <a:rPr lang="sr-Cyrl-C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DNA</a:t>
            </a:r>
            <a:r>
              <a:rPr lang="sr-Latn-RS" sz="1600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/</a:t>
            </a:r>
            <a:r>
              <a:rPr lang="sr-Latn-R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BSA</a:t>
            </a:r>
            <a:r>
              <a:rPr lang="sr-Cyrl-CS" sz="1600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r-Cyrl-CS" sz="1600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interaction</a:t>
            </a:r>
            <a:r>
              <a:rPr lang="en-US" sz="1600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; Lipophilicity; </a:t>
            </a:r>
            <a:r>
              <a:rPr lang="en-US" sz="1600" i="1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Caenorhabditis elegans</a:t>
            </a:r>
            <a:r>
              <a:rPr lang="sr-Latn-RS" sz="1400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.</a:t>
            </a:r>
            <a:endParaRPr lang="fr-FR" sz="1400" b="1" dirty="0">
              <a:solidFill>
                <a:srgbClr val="66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259EC08F-78C2-4295-B9FD-4A058D585AAC}"/>
              </a:ext>
            </a:extLst>
          </p:cNvPr>
          <p:cNvGrpSpPr/>
          <p:nvPr/>
        </p:nvGrpSpPr>
        <p:grpSpPr>
          <a:xfrm rot="20776968">
            <a:off x="3556" y="546716"/>
            <a:ext cx="4191000" cy="2302812"/>
            <a:chOff x="422639" y="212969"/>
            <a:chExt cx="8035561" cy="5578231"/>
          </a:xfrm>
        </p:grpSpPr>
        <p:pic>
          <p:nvPicPr>
            <p:cNvPr id="2" name="Picture 8">
              <a:extLst>
                <a:ext uri="{FF2B5EF4-FFF2-40B4-BE49-F238E27FC236}">
                  <a16:creationId xmlns:a16="http://schemas.microsoft.com/office/drawing/2014/main" id="{2347EDAF-4A32-487F-8B9A-821204B5E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b="7602"/>
            <a:stretch/>
          </p:blipFill>
          <p:spPr>
            <a:xfrm>
              <a:off x="422639" y="212969"/>
              <a:ext cx="8035561" cy="527343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E3AA47-A625-4941-95A2-C6D6D3CE31CB}"/>
                </a:ext>
              </a:extLst>
            </p:cNvPr>
            <p:cNvSpPr/>
            <p:nvPr/>
          </p:nvSpPr>
          <p:spPr>
            <a:xfrm>
              <a:off x="609600" y="4650601"/>
              <a:ext cx="1066800" cy="11405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4920" y="2040901"/>
            <a:ext cx="8305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3333CC"/>
                </a:solidFill>
                <a:latin typeface="+mj-lt"/>
              </a:rPr>
              <a:t>Introduction</a:t>
            </a:r>
          </a:p>
          <a:p>
            <a:endParaRPr lang="fr-FR" sz="2400" b="1" dirty="0">
              <a:latin typeface="+mj-lt"/>
            </a:endParaRPr>
          </a:p>
          <a:p>
            <a:pPr algn="just"/>
            <a:endParaRPr lang="fr-FR" sz="2400" b="1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660066"/>
                </a:solidFill>
                <a:effectLst/>
                <a:latin typeface="+mj-lt"/>
                <a:ea typeface="Times New Roman" panose="02020603050405020304" pitchFamily="18" charset="0"/>
              </a:rPr>
              <a:t>Silver(I) complexes showed significant antimicrobial activity against the strains which are resistant to the currently used antimicrobial drugs, while their toxicity to the normal human cells was not pronounced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660066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660066"/>
                </a:solidFill>
                <a:latin typeface="+mj-lt"/>
              </a:rPr>
              <a:t>One of the mechanism of antimicrobial activity </a:t>
            </a:r>
            <a:r>
              <a:rPr lang="sr-Latn-RS" dirty="0" err="1">
                <a:solidFill>
                  <a:srgbClr val="660066"/>
                </a:solidFill>
                <a:latin typeface="+mj-lt"/>
              </a:rPr>
              <a:t>of</a:t>
            </a:r>
            <a:r>
              <a:rPr lang="sr-Latn-RS" dirty="0">
                <a:solidFill>
                  <a:srgbClr val="660066"/>
                </a:solidFill>
                <a:latin typeface="+mj-lt"/>
              </a:rPr>
              <a:t> silver</a:t>
            </a:r>
            <a:r>
              <a:rPr lang="en-US" dirty="0">
                <a:solidFill>
                  <a:srgbClr val="660066"/>
                </a:solidFill>
                <a:latin typeface="+mj-lt"/>
              </a:rPr>
              <a:t>(I) complexes is </a:t>
            </a:r>
            <a:r>
              <a:rPr lang="en-GB" dirty="0">
                <a:solidFill>
                  <a:srgbClr val="660066"/>
                </a:solidFill>
                <a:effectLst/>
                <a:latin typeface="+mj-lt"/>
                <a:ea typeface="Times New Roman" panose="02020603050405020304" pitchFamily="18" charset="0"/>
              </a:rPr>
              <a:t>their interactions with biological targets including DNA and proteins</a:t>
            </a:r>
            <a:endParaRPr lang="fr-FR" dirty="0">
              <a:solidFill>
                <a:srgbClr val="660066"/>
              </a:solidFill>
              <a:latin typeface="+mj-lt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2B27A39-C28A-42B7-A67F-D8120EE95978}"/>
              </a:ext>
            </a:extLst>
          </p:cNvPr>
          <p:cNvGrpSpPr/>
          <p:nvPr/>
        </p:nvGrpSpPr>
        <p:grpSpPr>
          <a:xfrm rot="20097870">
            <a:off x="5219136" y="-158705"/>
            <a:ext cx="3367192" cy="3459025"/>
            <a:chOff x="5236224" y="275337"/>
            <a:chExt cx="3367192" cy="34590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BEBD54-0E14-47EE-B61B-03C6E2A60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5000"/>
            </a:blip>
            <a:stretch>
              <a:fillRect/>
            </a:stretch>
          </p:blipFill>
          <p:spPr>
            <a:xfrm>
              <a:off x="5236224" y="275337"/>
              <a:ext cx="3367192" cy="3459025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07EFB4-B365-4FD3-92E7-DF4CF01C941C}"/>
                </a:ext>
              </a:extLst>
            </p:cNvPr>
            <p:cNvSpPr/>
            <p:nvPr/>
          </p:nvSpPr>
          <p:spPr>
            <a:xfrm>
              <a:off x="5334000" y="2133600"/>
              <a:ext cx="3048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B6839D-C626-4BA4-BC76-81352126512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752" b="50413"/>
          <a:stretch/>
        </p:blipFill>
        <p:spPr bwMode="auto">
          <a:xfrm>
            <a:off x="482600" y="2018738"/>
            <a:ext cx="3968749" cy="282052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68EA27-E9D8-4B49-AC76-A103037A6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2" t="1" b="37249"/>
          <a:stretch/>
        </p:blipFill>
        <p:spPr bwMode="auto">
          <a:xfrm>
            <a:off x="4692653" y="1577443"/>
            <a:ext cx="3602781" cy="370311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7E2EE5-3B1E-497F-9332-754B54277336}"/>
              </a:ext>
            </a:extLst>
          </p:cNvPr>
          <p:cNvSpPr txBox="1"/>
          <p:nvPr/>
        </p:nvSpPr>
        <p:spPr>
          <a:xfrm>
            <a:off x="609600" y="4267200"/>
            <a:ext cx="609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600" b="1" dirty="0"/>
              <a:t>Ag1</a:t>
            </a:r>
            <a:endParaRPr lang="en-US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EBB38-27C9-453D-899F-343505179C2B}"/>
              </a:ext>
            </a:extLst>
          </p:cNvPr>
          <p:cNvSpPr txBox="1"/>
          <p:nvPr/>
        </p:nvSpPr>
        <p:spPr>
          <a:xfrm>
            <a:off x="4596822" y="3928646"/>
            <a:ext cx="609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600" b="1" dirty="0"/>
              <a:t>Ag2</a:t>
            </a:r>
            <a:endParaRPr lang="en-US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476AEF-5825-4AC0-BE6F-101593066CE9}"/>
              </a:ext>
            </a:extLst>
          </p:cNvPr>
          <p:cNvSpPr txBox="1"/>
          <p:nvPr/>
        </p:nvSpPr>
        <p:spPr>
          <a:xfrm>
            <a:off x="374649" y="297220"/>
            <a:ext cx="815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>
                <a:solidFill>
                  <a:srgbClr val="3333CC"/>
                </a:solidFill>
              </a:rPr>
              <a:t>Results</a:t>
            </a:r>
            <a:r>
              <a:rPr lang="fr-FR" sz="2600" b="1" dirty="0">
                <a:solidFill>
                  <a:srgbClr val="3333CC"/>
                </a:solidFill>
              </a:rPr>
              <a:t> and discussion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9A290-7A3D-4C84-B6F2-FCA631FF8890}"/>
              </a:ext>
            </a:extLst>
          </p:cNvPr>
          <p:cNvSpPr txBox="1"/>
          <p:nvPr/>
        </p:nvSpPr>
        <p:spPr>
          <a:xfrm>
            <a:off x="1112913" y="924799"/>
            <a:ext cx="696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i="1" dirty="0">
                <a:solidFill>
                  <a:srgbClr val="CC6600"/>
                </a:solidFill>
              </a:rPr>
              <a:t>Molecular structures</a:t>
            </a:r>
            <a:r>
              <a:rPr lang="fr-FR" sz="2400" b="1" i="1" dirty="0">
                <a:solidFill>
                  <a:srgbClr val="CC6600"/>
                </a:solidFill>
              </a:rPr>
              <a:t> of Ag1 and Ag2 </a:t>
            </a:r>
            <a:r>
              <a:rPr lang="fr-FR" sz="2400" b="1" i="1" dirty="0" err="1">
                <a:solidFill>
                  <a:srgbClr val="CC6600"/>
                </a:solidFill>
              </a:rPr>
              <a:t>complex</a:t>
            </a:r>
            <a:r>
              <a:rPr lang="sr-Latn-RS" sz="2400" b="1" i="1" dirty="0">
                <a:solidFill>
                  <a:srgbClr val="CC6600"/>
                </a:solidFill>
              </a:rPr>
              <a:t>es</a:t>
            </a:r>
            <a:endParaRPr lang="fr-FR" sz="2400" b="1" i="1" dirty="0">
              <a:solidFill>
                <a:srgbClr val="CC66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060B6D-1C2D-4EFC-AB50-033A76BF88DF}"/>
              </a:ext>
            </a:extLst>
          </p:cNvPr>
          <p:cNvSpPr txBox="1"/>
          <p:nvPr/>
        </p:nvSpPr>
        <p:spPr>
          <a:xfrm>
            <a:off x="3632199" y="5682884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i="1" dirty="0">
                <a:solidFill>
                  <a:srgbClr val="CC6600"/>
                </a:solidFill>
              </a:rPr>
              <a:t>B.Đ. Glišić et al., J. Inorg. Biochem. 155 (2016) 115.</a:t>
            </a:r>
            <a:endParaRPr lang="fr-FR" sz="1600" b="1" i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7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C5B61E6F-4948-424F-BF2F-1F8D4BE333BF}"/>
              </a:ext>
            </a:extLst>
          </p:cNvPr>
          <p:cNvSpPr txBox="1"/>
          <p:nvPr/>
        </p:nvSpPr>
        <p:spPr>
          <a:xfrm>
            <a:off x="622770" y="1126107"/>
            <a:ext cx="8042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660066"/>
                </a:solidFill>
              </a:rPr>
              <a:t>Interaction </a:t>
            </a:r>
            <a:r>
              <a:rPr lang="sr-Latn-RS" dirty="0">
                <a:solidFill>
                  <a:srgbClr val="660066"/>
                </a:solidFill>
              </a:rPr>
              <a:t>between </a:t>
            </a:r>
            <a:r>
              <a:rPr lang="fr-FR" dirty="0" err="1">
                <a:solidFill>
                  <a:srgbClr val="660066"/>
                </a:solidFill>
              </a:rPr>
              <a:t>synthesized</a:t>
            </a:r>
            <a:r>
              <a:rPr lang="fr-FR" dirty="0">
                <a:solidFill>
                  <a:srgbClr val="660066"/>
                </a:solidFill>
              </a:rPr>
              <a:t> complexes and ct-DNA </a:t>
            </a:r>
            <a:r>
              <a:rPr lang="fr-FR" dirty="0" err="1">
                <a:solidFill>
                  <a:srgbClr val="660066"/>
                </a:solidFill>
              </a:rPr>
              <a:t>was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studied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using</a:t>
            </a:r>
            <a:r>
              <a:rPr lang="fr-FR" dirty="0">
                <a:solidFill>
                  <a:srgbClr val="660066"/>
                </a:solidFill>
              </a:rPr>
              <a:t> fluorescence </a:t>
            </a:r>
            <a:r>
              <a:rPr lang="fr-FR" dirty="0" err="1">
                <a:solidFill>
                  <a:srgbClr val="660066"/>
                </a:solidFill>
              </a:rPr>
              <a:t>spectroscopy</a:t>
            </a:r>
            <a:r>
              <a:rPr lang="fr-FR" dirty="0">
                <a:solidFill>
                  <a:srgbClr val="660066"/>
                </a:solidFill>
              </a:rPr>
              <a:t> and </a:t>
            </a:r>
            <a:r>
              <a:rPr lang="fr-FR" dirty="0" err="1">
                <a:solidFill>
                  <a:srgbClr val="660066"/>
                </a:solidFill>
              </a:rPr>
              <a:t>cyclic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voltammetry</a:t>
            </a:r>
            <a:endParaRPr lang="fr-FR" dirty="0">
              <a:solidFill>
                <a:srgbClr val="660066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b="1" i="1" dirty="0">
              <a:solidFill>
                <a:srgbClr val="660066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K</a:t>
            </a:r>
            <a:r>
              <a:rPr lang="en-US" i="1" baseline="-25000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 values for both silver(I) complexes are similar, </a:t>
            </a:r>
            <a:r>
              <a:rPr lang="en-GB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but much lower than that for </a:t>
            </a:r>
            <a:r>
              <a:rPr lang="en-GB" dirty="0" err="1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EthBr</a:t>
            </a:r>
            <a:r>
              <a:rPr lang="en-GB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 itself</a:t>
            </a:r>
            <a:endParaRPr lang="fr-FR" b="1" i="1" dirty="0">
              <a:solidFill>
                <a:srgbClr val="660066"/>
              </a:solidFill>
            </a:endParaRPr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B839C109-FDEC-4ACD-9F39-D77CBF3F8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048145"/>
              </p:ext>
            </p:extLst>
          </p:nvPr>
        </p:nvGraphicFramePr>
        <p:xfrm>
          <a:off x="152400" y="3200400"/>
          <a:ext cx="8832121" cy="157155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88320">
                  <a:extLst>
                    <a:ext uri="{9D8B030D-6E8A-4147-A177-3AD203B41FA5}">
                      <a16:colId xmlns:a16="http://schemas.microsoft.com/office/drawing/2014/main" val="32597399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9490400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4390592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62885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91813534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3339474288"/>
                    </a:ext>
                  </a:extLst>
                </a:gridCol>
              </a:tblGrid>
              <a:tr h="52385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>
                          <a:effectLst/>
                          <a:latin typeface="+mn-lt"/>
                        </a:rPr>
                        <a:t>Complex</a:t>
                      </a:r>
                      <a:endParaRPr lang="en-GB" sz="2400" b="0" i="1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 err="1">
                          <a:effectLst/>
                          <a:latin typeface="+mn-lt"/>
                        </a:rPr>
                        <a:t>K</a:t>
                      </a:r>
                      <a:r>
                        <a:rPr lang="en-GB" sz="1600" i="1" u="none" strike="noStrike" baseline="-25000" dirty="0" err="1">
                          <a:effectLst/>
                          <a:latin typeface="+mn-lt"/>
                        </a:rPr>
                        <a:t>sv</a:t>
                      </a:r>
                      <a:r>
                        <a:rPr lang="en-GB" sz="1600" i="1" u="none" strike="noStrike" baseline="-250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(M</a:t>
                      </a:r>
                      <a:r>
                        <a:rPr lang="en-GB" sz="1600" i="1" u="none" strike="noStrike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 err="1">
                          <a:effectLst/>
                          <a:latin typeface="+mn-lt"/>
                        </a:rPr>
                        <a:t>Hypochromism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 (%)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 err="1">
                          <a:effectLst/>
                          <a:latin typeface="+mn-lt"/>
                        </a:rPr>
                        <a:t>K</a:t>
                      </a:r>
                      <a:r>
                        <a:rPr lang="en-GB" sz="1600" i="1" u="none" strike="noStrike" baseline="-25000" dirty="0" err="1">
                          <a:effectLst/>
                          <a:latin typeface="+mn-lt"/>
                        </a:rPr>
                        <a:t>q</a:t>
                      </a:r>
                      <a:r>
                        <a:rPr lang="en-GB" sz="1600" i="1" u="none" strike="noStrike" baseline="-250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(M</a:t>
                      </a:r>
                      <a:r>
                        <a:rPr lang="en-GB" sz="1600" i="1" u="none" strike="noStrike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s</a:t>
                      </a:r>
                      <a:r>
                        <a:rPr lang="en-GB" sz="1600" i="1" u="none" strike="noStrike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K</a:t>
                      </a:r>
                      <a:r>
                        <a:rPr lang="en-GB" sz="1600" i="1" u="none" strike="noStrike" baseline="-25000" dirty="0">
                          <a:effectLst/>
                          <a:latin typeface="+mn-lt"/>
                        </a:rPr>
                        <a:t>A 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(M</a:t>
                      </a:r>
                      <a:r>
                        <a:rPr lang="en-GB" sz="1600" i="1" u="none" strike="noStrike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n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50025899"/>
                  </a:ext>
                </a:extLst>
              </a:tr>
              <a:tr h="52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 err="1">
                          <a:effectLst/>
                          <a:latin typeface="+mn-lt"/>
                        </a:rPr>
                        <a:t>Ag1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(8.50</a:t>
                      </a:r>
                      <a:r>
                        <a:rPr lang="sr-Latn-RS" sz="160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±</a:t>
                      </a:r>
                      <a:r>
                        <a:rPr lang="sr-Latn-RS" sz="160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0.19)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2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>
                          <a:effectLst/>
                          <a:latin typeface="+mn-lt"/>
                        </a:rPr>
                        <a:t>12.24</a:t>
                      </a:r>
                      <a:endParaRPr lang="en-GB" sz="24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>
                          <a:effectLst/>
                          <a:latin typeface="+mn-lt"/>
                        </a:rPr>
                        <a:t>8.51</a:t>
                      </a:r>
                      <a:r>
                        <a:rPr lang="en-GB" sz="1600" i="0" u="none" strike="noStrike" baseline="3000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>
                          <a:effectLst/>
                          <a:latin typeface="+mn-lt"/>
                        </a:rPr>
                        <a:t>10</a:t>
                      </a:r>
                      <a:endParaRPr lang="en-GB" sz="24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>
                          <a:effectLst/>
                          <a:latin typeface="+mn-lt"/>
                        </a:rPr>
                        <a:t>9.30</a:t>
                      </a:r>
                      <a:r>
                        <a:rPr lang="en-GB" sz="1600" i="0" u="none" strike="noStrike" baseline="3000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>
                          <a:effectLst/>
                          <a:latin typeface="+mn-lt"/>
                        </a:rPr>
                        <a:t>2</a:t>
                      </a:r>
                      <a:endParaRPr lang="en-GB" sz="24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>
                          <a:effectLst/>
                          <a:latin typeface="+mn-lt"/>
                        </a:rPr>
                        <a:t>1.01</a:t>
                      </a:r>
                      <a:endParaRPr lang="en-GB" sz="2400" b="0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838962268"/>
                  </a:ext>
                </a:extLst>
              </a:tr>
              <a:tr h="52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 err="1">
                          <a:effectLst/>
                          <a:latin typeface="+mn-lt"/>
                        </a:rPr>
                        <a:t>Ag2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(1.71</a:t>
                      </a:r>
                      <a:r>
                        <a:rPr lang="sr-Latn-RS" sz="160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±</a:t>
                      </a:r>
                      <a:r>
                        <a:rPr lang="sr-Latn-RS" sz="160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0.01)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3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12.99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1.71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11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4.91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3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1.12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1910020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06DA48-5FC2-4525-A501-8C7FC98307F6}"/>
              </a:ext>
            </a:extLst>
          </p:cNvPr>
          <p:cNvSpPr txBox="1"/>
          <p:nvPr/>
        </p:nvSpPr>
        <p:spPr>
          <a:xfrm>
            <a:off x="1160183" y="381000"/>
            <a:ext cx="696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CC6600"/>
                </a:solidFill>
              </a:rPr>
              <a:t>Interaction of Ag1 and Ag2 complexes </a:t>
            </a:r>
            <a:r>
              <a:rPr lang="fr-FR" sz="2400" b="1" i="1" dirty="0" err="1">
                <a:solidFill>
                  <a:srgbClr val="CC6600"/>
                </a:solidFill>
              </a:rPr>
              <a:t>with</a:t>
            </a:r>
            <a:r>
              <a:rPr lang="fr-FR" sz="2400" b="1" i="1" dirty="0">
                <a:solidFill>
                  <a:srgbClr val="CC6600"/>
                </a:solidFill>
              </a:rPr>
              <a:t> ct-DNA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A8D18BE-71BA-463B-9588-518F3774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8" y="1384950"/>
            <a:ext cx="8536526" cy="3564000"/>
          </a:xfrm>
          <a:prstGeom prst="rect">
            <a:avLst/>
          </a:prstGeom>
          <a:ln>
            <a:noFill/>
          </a:ln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id="{A093289F-FB84-4B76-AE59-5F9D7BB4D83E}"/>
              </a:ext>
            </a:extLst>
          </p:cNvPr>
          <p:cNvSpPr txBox="1"/>
          <p:nvPr/>
        </p:nvSpPr>
        <p:spPr>
          <a:xfrm>
            <a:off x="668773" y="457200"/>
            <a:ext cx="779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The results of </a:t>
            </a:r>
            <a:r>
              <a:rPr lang="fr-FR" dirty="0">
                <a:solidFill>
                  <a:srgbClr val="660066"/>
                </a:solidFill>
              </a:rPr>
              <a:t>fluorescence </a:t>
            </a:r>
            <a:r>
              <a:rPr lang="sr-Latn-RS" dirty="0" err="1">
                <a:solidFill>
                  <a:srgbClr val="660066"/>
                </a:solidFill>
              </a:rPr>
              <a:t>spectroscopy</a:t>
            </a: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 suggest </a:t>
            </a:r>
            <a:r>
              <a:rPr lang="sr-Latn-RS" dirty="0" err="1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sr-Latn-R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electrostatic mode </a:t>
            </a:r>
            <a:r>
              <a:rPr lang="sr-Latn-R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of </a:t>
            </a: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binding of  Ag1 and Ag2 complexes to </a:t>
            </a:r>
            <a:r>
              <a:rPr lang="en-US" dirty="0" err="1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ctDNA</a:t>
            </a:r>
            <a:endParaRPr lang="sr-Latn-RS" dirty="0">
              <a:solidFill>
                <a:srgbClr val="660066"/>
              </a:solidFill>
            </a:endParaRPr>
          </a:p>
        </p:txBody>
      </p:sp>
      <p:sp>
        <p:nvSpPr>
          <p:cNvPr id="4" name="Okvir za tekst 6">
            <a:extLst>
              <a:ext uri="{FF2B5EF4-FFF2-40B4-BE49-F238E27FC236}">
                <a16:creationId xmlns:a16="http://schemas.microsoft.com/office/drawing/2014/main" id="{C3BC4014-24DE-44D8-9CB1-323A3E2AA1B6}"/>
              </a:ext>
            </a:extLst>
          </p:cNvPr>
          <p:cNvSpPr txBox="1"/>
          <p:nvPr/>
        </p:nvSpPr>
        <p:spPr>
          <a:xfrm>
            <a:off x="929216" y="5035518"/>
            <a:ext cx="748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Fluorescence emission spectra of </a:t>
            </a:r>
            <a:r>
              <a:rPr lang="sr-Latn-R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DNA-EthBr system</a:t>
            </a:r>
            <a:r>
              <a:rPr lang="en-U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 in the presence of an increasing concentration of </a:t>
            </a:r>
            <a:r>
              <a:rPr lang="en-US" sz="1600" b="1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Ag</a:t>
            </a:r>
            <a:r>
              <a:rPr lang="sr-Latn-RS" sz="1600" b="1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 complex</a:t>
            </a:r>
            <a:r>
              <a:rPr lang="sr-Latn-R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Arrow shows the intensity changes upon increased amount of the complex.</a:t>
            </a:r>
            <a:r>
              <a:rPr lang="sr-Latn-R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Inserted graph: </a:t>
            </a:r>
            <a:r>
              <a:rPr lang="sr-Cyrl-CS" sz="1600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Stern-Volmer</a:t>
            </a:r>
            <a:r>
              <a:rPr lang="sr-Cyrl-C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sr-Cyrl-CS" sz="1600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plots</a:t>
            </a:r>
            <a:r>
              <a:rPr lang="sr-Cyrl-C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 of </a:t>
            </a:r>
            <a:r>
              <a:rPr lang="sr-Cyrl-CS" sz="1600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F</a:t>
            </a:r>
            <a:r>
              <a:rPr lang="sr-Cyrl-CS" sz="1600" baseline="-25000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0</a:t>
            </a:r>
            <a:r>
              <a:rPr lang="sr-Cyrl-C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/F </a:t>
            </a:r>
            <a:r>
              <a:rPr lang="sr-Cyrl-CS" sz="1600" i="1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vs</a:t>
            </a:r>
            <a:r>
              <a:rPr lang="sr-Cyrl-C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 [</a:t>
            </a:r>
            <a:r>
              <a:rPr lang="sr-Cyrl-CS" sz="1600" dirty="0" err="1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complex</a:t>
            </a:r>
            <a:r>
              <a:rPr lang="sr-Cyrl-CS" sz="1600" dirty="0">
                <a:solidFill>
                  <a:srgbClr val="305075"/>
                </a:solidFill>
                <a:effectLst/>
                <a:ea typeface="Times New Roman" panose="02020603050405020304" pitchFamily="18" charset="0"/>
              </a:rPr>
              <a:t>]</a:t>
            </a:r>
            <a:endParaRPr lang="sr-Latn-RS" sz="1600" dirty="0">
              <a:solidFill>
                <a:srgbClr val="305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9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C5B61E6F-4948-424F-BF2F-1F8D4BE333BF}"/>
              </a:ext>
            </a:extLst>
          </p:cNvPr>
          <p:cNvSpPr txBox="1"/>
          <p:nvPr/>
        </p:nvSpPr>
        <p:spPr>
          <a:xfrm>
            <a:off x="68580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Non-intercalative mode of binding </a:t>
            </a:r>
            <a:r>
              <a:rPr lang="en-US" dirty="0">
                <a:solidFill>
                  <a:srgbClr val="660066"/>
                </a:solidFill>
                <a:ea typeface="Times New Roman" panose="02020603050405020304" pitchFamily="18" charset="0"/>
              </a:rPr>
              <a:t>was confirmed for </a:t>
            </a: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Ag1 and Ag2  </a:t>
            </a:r>
            <a:r>
              <a:rPr lang="fr-FR" dirty="0">
                <a:solidFill>
                  <a:srgbClr val="660066"/>
                </a:solidFill>
              </a:rPr>
              <a:t>by </a:t>
            </a:r>
            <a:r>
              <a:rPr lang="fr-FR" dirty="0" err="1">
                <a:solidFill>
                  <a:srgbClr val="660066"/>
                </a:solidFill>
              </a:rPr>
              <a:t>cyclic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voltammometry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F4465EC-C5AB-4AE2-B6BE-BDC454748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5054742" cy="30240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91874D2-20BE-4DC0-B922-C5F546AA86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03"/>
          <a:stretch/>
        </p:blipFill>
        <p:spPr>
          <a:xfrm>
            <a:off x="4798294" y="2678981"/>
            <a:ext cx="4038597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5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551" y="517247"/>
            <a:ext cx="696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CC6600"/>
                </a:solidFill>
              </a:rPr>
              <a:t>Interaction of Ag1 and Ag2 </a:t>
            </a:r>
            <a:r>
              <a:rPr lang="fr-FR" sz="2400" b="1" i="1" dirty="0" err="1">
                <a:solidFill>
                  <a:srgbClr val="CC6600"/>
                </a:solidFill>
              </a:rPr>
              <a:t>complex</a:t>
            </a:r>
            <a:r>
              <a:rPr lang="sr-Latn-RS" sz="2400" b="1" i="1" dirty="0">
                <a:solidFill>
                  <a:srgbClr val="CC6600"/>
                </a:solidFill>
              </a:rPr>
              <a:t>es</a:t>
            </a:r>
            <a:r>
              <a:rPr lang="fr-FR" sz="2400" b="1" i="1" dirty="0">
                <a:solidFill>
                  <a:srgbClr val="CC6600"/>
                </a:solidFill>
              </a:rPr>
              <a:t> </a:t>
            </a:r>
            <a:r>
              <a:rPr lang="fr-FR" sz="2400" b="1" i="1" dirty="0" err="1">
                <a:solidFill>
                  <a:srgbClr val="CC6600"/>
                </a:solidFill>
              </a:rPr>
              <a:t>with</a:t>
            </a:r>
            <a:r>
              <a:rPr lang="fr-FR" sz="2400" b="1" i="1" dirty="0">
                <a:solidFill>
                  <a:srgbClr val="CC6600"/>
                </a:solidFill>
              </a:rPr>
              <a:t> BSA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8C75E0E-7C50-4FF2-9988-FE109A58B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166239"/>
              </p:ext>
            </p:extLst>
          </p:nvPr>
        </p:nvGraphicFramePr>
        <p:xfrm>
          <a:off x="609600" y="3665775"/>
          <a:ext cx="8069178" cy="105862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259739988"/>
                    </a:ext>
                  </a:extLst>
                </a:gridCol>
                <a:gridCol w="1603515">
                  <a:extLst>
                    <a:ext uri="{9D8B030D-6E8A-4147-A177-3AD203B41FA5}">
                      <a16:colId xmlns:a16="http://schemas.microsoft.com/office/drawing/2014/main" val="2894904009"/>
                    </a:ext>
                  </a:extLst>
                </a:gridCol>
                <a:gridCol w="1897769">
                  <a:extLst>
                    <a:ext uri="{9D8B030D-6E8A-4147-A177-3AD203B41FA5}">
                      <a16:colId xmlns:a16="http://schemas.microsoft.com/office/drawing/2014/main" val="3743905929"/>
                    </a:ext>
                  </a:extLst>
                </a:gridCol>
                <a:gridCol w="1335467">
                  <a:extLst>
                    <a:ext uri="{9D8B030D-6E8A-4147-A177-3AD203B41FA5}">
                      <a16:colId xmlns:a16="http://schemas.microsoft.com/office/drawing/2014/main" val="10628859"/>
                    </a:ext>
                  </a:extLst>
                </a:gridCol>
                <a:gridCol w="1476042">
                  <a:extLst>
                    <a:ext uri="{9D8B030D-6E8A-4147-A177-3AD203B41FA5}">
                      <a16:colId xmlns:a16="http://schemas.microsoft.com/office/drawing/2014/main" val="1391813534"/>
                    </a:ext>
                  </a:extLst>
                </a:gridCol>
                <a:gridCol w="765785">
                  <a:extLst>
                    <a:ext uri="{9D8B030D-6E8A-4147-A177-3AD203B41FA5}">
                      <a16:colId xmlns:a16="http://schemas.microsoft.com/office/drawing/2014/main" val="3339474288"/>
                    </a:ext>
                  </a:extLst>
                </a:gridCol>
              </a:tblGrid>
              <a:tr h="35287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Complex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 err="1">
                          <a:effectLst/>
                          <a:latin typeface="+mn-lt"/>
                        </a:rPr>
                        <a:t>K</a:t>
                      </a:r>
                      <a:r>
                        <a:rPr lang="en-GB" sz="1600" i="1" u="none" strike="noStrike" baseline="-25000" dirty="0" err="1">
                          <a:effectLst/>
                          <a:latin typeface="+mn-lt"/>
                        </a:rPr>
                        <a:t>sv</a:t>
                      </a:r>
                      <a:r>
                        <a:rPr lang="en-GB" sz="1600" i="1" u="none" strike="noStrike" baseline="-250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(M</a:t>
                      </a:r>
                      <a:r>
                        <a:rPr lang="en-GB" sz="1600" i="1" u="none" strike="noStrike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 err="1">
                          <a:effectLst/>
                          <a:latin typeface="+mn-lt"/>
                        </a:rPr>
                        <a:t>Hypochromism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 (%)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 err="1">
                          <a:effectLst/>
                          <a:latin typeface="+mn-lt"/>
                        </a:rPr>
                        <a:t>K</a:t>
                      </a:r>
                      <a:r>
                        <a:rPr lang="en-GB" sz="1600" i="1" u="none" strike="noStrike" baseline="-25000" dirty="0" err="1">
                          <a:effectLst/>
                          <a:latin typeface="+mn-lt"/>
                        </a:rPr>
                        <a:t>q</a:t>
                      </a:r>
                      <a:r>
                        <a:rPr lang="en-GB" sz="1600" i="1" u="none" strike="noStrike" baseline="-250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(M</a:t>
                      </a:r>
                      <a:r>
                        <a:rPr lang="en-GB" sz="1600" i="1" u="none" strike="noStrike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s</a:t>
                      </a:r>
                      <a:r>
                        <a:rPr lang="en-GB" sz="1600" i="1" u="none" strike="noStrike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K</a:t>
                      </a:r>
                      <a:r>
                        <a:rPr lang="en-GB" sz="1600" i="1" u="none" strike="noStrike" baseline="-25000" dirty="0">
                          <a:effectLst/>
                          <a:latin typeface="+mn-lt"/>
                        </a:rPr>
                        <a:t>A 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(M</a:t>
                      </a:r>
                      <a:r>
                        <a:rPr lang="en-GB" sz="1600" i="1" u="none" strike="noStrike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1" u="none" strike="noStrike" dirty="0">
                          <a:effectLst/>
                          <a:latin typeface="+mn-lt"/>
                        </a:rPr>
                        <a:t>n</a:t>
                      </a:r>
                      <a:endParaRPr lang="en-GB" sz="2400" b="0" i="1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50025899"/>
                  </a:ext>
                </a:extLst>
              </a:tr>
              <a:tr h="3528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 err="1">
                          <a:effectLst/>
                          <a:latin typeface="+mn-lt"/>
                        </a:rPr>
                        <a:t>Ag1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(6.23</a:t>
                      </a:r>
                      <a:r>
                        <a:rPr lang="sr-Latn-RS" sz="160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±</a:t>
                      </a:r>
                      <a:r>
                        <a:rPr lang="sr-Latn-RS" sz="160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0.19)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4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70.19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6.23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12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1.05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6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1.34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838962268"/>
                  </a:ext>
                </a:extLst>
              </a:tr>
              <a:tr h="3528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 err="1">
                          <a:effectLst/>
                          <a:latin typeface="+mn-lt"/>
                        </a:rPr>
                        <a:t>Ag2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(2.99</a:t>
                      </a:r>
                      <a:r>
                        <a:rPr lang="sr-Latn-RS" sz="160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±</a:t>
                      </a:r>
                      <a:r>
                        <a:rPr lang="sr-Latn-RS" sz="160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0.15)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4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83.69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3.00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12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4.81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10</a:t>
                      </a:r>
                      <a:r>
                        <a:rPr lang="en-GB" sz="1600" i="0" u="none" strike="noStrike" baseline="30000" dirty="0">
                          <a:effectLst/>
                          <a:latin typeface="+mn-lt"/>
                        </a:rPr>
                        <a:t>5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i="0" u="none" strike="noStrike" dirty="0">
                          <a:effectLst/>
                          <a:latin typeface="+mn-lt"/>
                        </a:rPr>
                        <a:t>1.30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191002057"/>
                  </a:ext>
                </a:extLst>
              </a:tr>
            </a:tbl>
          </a:graphicData>
        </a:graphic>
      </p:graphicFrame>
      <p:sp>
        <p:nvSpPr>
          <p:cNvPr id="4" name="Okvir za tekst 3">
            <a:extLst>
              <a:ext uri="{FF2B5EF4-FFF2-40B4-BE49-F238E27FC236}">
                <a16:creationId xmlns:a16="http://schemas.microsoft.com/office/drawing/2014/main" id="{B020A0B7-D417-4870-ADFE-37459CF658CA}"/>
              </a:ext>
            </a:extLst>
          </p:cNvPr>
          <p:cNvSpPr txBox="1"/>
          <p:nvPr/>
        </p:nvSpPr>
        <p:spPr>
          <a:xfrm>
            <a:off x="724371" y="1219200"/>
            <a:ext cx="7688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The protein binding study of Ag1 and Ag2 was performed by tryptophan fluorescence quenching experiments using BSA in phosphate buffer solution (pH = 7.4)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660066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The addition of increasing amounts of the complexes to the </a:t>
            </a:r>
            <a:r>
              <a:rPr lang="en-US" dirty="0" err="1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BSA</a:t>
            </a:r>
            <a:r>
              <a:rPr lang="en-US" dirty="0">
                <a:solidFill>
                  <a:srgbClr val="660066"/>
                </a:solidFill>
                <a:effectLst/>
                <a:ea typeface="Times New Roman" panose="02020603050405020304" pitchFamily="18" charset="0"/>
              </a:rPr>
              <a:t> solution resulted </a:t>
            </a:r>
            <a:r>
              <a:rPr lang="sr-Latn-RS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in a </a:t>
            </a:r>
            <a:r>
              <a:rPr lang="sr-Latn-RS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remarkable</a:t>
            </a:r>
            <a:r>
              <a:rPr lang="sr-Latn-RS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r-Latn-RS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quenching</a:t>
            </a:r>
            <a:r>
              <a:rPr lang="sr-Latn-RS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 of </a:t>
            </a:r>
            <a:r>
              <a:rPr lang="sr-Latn-RS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BSA</a:t>
            </a:r>
            <a:r>
              <a:rPr lang="sr-Latn-RS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r-Latn-RS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fluorescence</a:t>
            </a:r>
            <a:r>
              <a:rPr lang="en-US" dirty="0">
                <a:solidFill>
                  <a:srgbClr val="660066"/>
                </a:solidFill>
                <a:ea typeface="Calibri" panose="020F0502020204030204" pitchFamily="34" charset="0"/>
              </a:rPr>
              <a:t>, as a </a:t>
            </a:r>
            <a:r>
              <a:rPr lang="sr-Latn-RS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consequence</a:t>
            </a:r>
            <a:r>
              <a:rPr lang="sr-Latn-RS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 of the </a:t>
            </a:r>
            <a:r>
              <a:rPr lang="sr-Latn-RS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complexes</a:t>
            </a:r>
            <a:r>
              <a:rPr lang="sr-Latn-RS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r-Latn-RS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binding</a:t>
            </a:r>
            <a:r>
              <a:rPr lang="sr-Latn-RS" dirty="0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 to </a:t>
            </a:r>
            <a:r>
              <a:rPr lang="sr-Latn-RS" dirty="0" err="1">
                <a:solidFill>
                  <a:srgbClr val="660066"/>
                </a:solidFill>
                <a:effectLst/>
                <a:ea typeface="Calibri" panose="020F0502020204030204" pitchFamily="34" charset="0"/>
              </a:rPr>
              <a:t>BSA</a:t>
            </a:r>
            <a:endParaRPr lang="sr-Latn-R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7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1027</Words>
  <Application>Microsoft Office PowerPoint</Application>
  <PresentationFormat>On-screen Show (4:3)</PresentationFormat>
  <Paragraphs>115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Biljana Glišić</dc:creator>
  <cp:lastModifiedBy>Biljana Glišić</cp:lastModifiedBy>
  <cp:revision>13</cp:revision>
  <dcterms:created xsi:type="dcterms:W3CDTF">2020-10-28T15:55:37Z</dcterms:created>
  <dcterms:modified xsi:type="dcterms:W3CDTF">2020-10-29T09:48:25Z</dcterms:modified>
</cp:coreProperties>
</file>